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sldIdLst>
    <p:sldId id="256" r:id="rId6"/>
    <p:sldId id="260" r:id="rId7"/>
    <p:sldId id="269" r:id="rId8"/>
    <p:sldId id="261" r:id="rId9"/>
    <p:sldId id="257" r:id="rId10"/>
    <p:sldId id="258" r:id="rId11"/>
    <p:sldId id="259" r:id="rId12"/>
    <p:sldId id="262" r:id="rId13"/>
    <p:sldId id="263" r:id="rId14"/>
    <p:sldId id="264" r:id="rId15"/>
    <p:sldId id="265" r:id="rId16"/>
    <p:sldId id="266" r:id="rId17"/>
    <p:sldId id="268"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B1846-2A2F-44D9-8171-786F1E3AD4A6}" v="50" dt="2021-05-18T08:59:08.601"/>
    <p1510:client id="{AA463845-4228-4FED-B42A-4D31A5E8AB27}" v="1" dt="2021-05-11T10:43:11.7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n, Aye Aye (Myanmar)" userId="S::ayeaye.tun@britishcouncil.org::3ff07f2d-c128-49c2-b193-48c12e2ab9e6" providerId="AD" clId="Web-{AA463845-4228-4FED-B42A-4D31A5E8AB27}"/>
    <pc:docChg chg="sldOrd">
      <pc:chgData name="Tun, Aye Aye (Myanmar)" userId="S::ayeaye.tun@britishcouncil.org::3ff07f2d-c128-49c2-b193-48c12e2ab9e6" providerId="AD" clId="Web-{AA463845-4228-4FED-B42A-4D31A5E8AB27}" dt="2021-05-11T10:43:11.732" v="0"/>
      <pc:docMkLst>
        <pc:docMk/>
      </pc:docMkLst>
      <pc:sldChg chg="ord">
        <pc:chgData name="Tun, Aye Aye (Myanmar)" userId="S::ayeaye.tun@britishcouncil.org::3ff07f2d-c128-49c2-b193-48c12e2ab9e6" providerId="AD" clId="Web-{AA463845-4228-4FED-B42A-4D31A5E8AB27}" dt="2021-05-11T10:43:11.732" v="0"/>
        <pc:sldMkLst>
          <pc:docMk/>
          <pc:sldMk cId="3433002861" sldId="268"/>
        </pc:sldMkLst>
      </pc:sldChg>
    </pc:docChg>
  </pc:docChgLst>
  <pc:docChgLst>
    <pc:chgData name="Bennett, Jonathan (Myanmar)" userId="S::jonathan.bennett@britishcouncil.org::1c2b46cc-a975-481c-8f24-734dd48a8fff" providerId="AD" clId="Web-{537B1846-2A2F-44D9-8171-786F1E3AD4A6}"/>
    <pc:docChg chg="modSld">
      <pc:chgData name="Bennett, Jonathan (Myanmar)" userId="S::jonathan.bennett@britishcouncil.org::1c2b46cc-a975-481c-8f24-734dd48a8fff" providerId="AD" clId="Web-{537B1846-2A2F-44D9-8171-786F1E3AD4A6}" dt="2021-05-18T08:59:06.539" v="42" actId="20577"/>
      <pc:docMkLst>
        <pc:docMk/>
      </pc:docMkLst>
      <pc:sldChg chg="modSp">
        <pc:chgData name="Bennett, Jonathan (Myanmar)" userId="S::jonathan.bennett@britishcouncil.org::1c2b46cc-a975-481c-8f24-734dd48a8fff" providerId="AD" clId="Web-{537B1846-2A2F-44D9-8171-786F1E3AD4A6}" dt="2021-05-18T08:59:06.539" v="42" actId="20577"/>
        <pc:sldMkLst>
          <pc:docMk/>
          <pc:sldMk cId="4172154877" sldId="256"/>
        </pc:sldMkLst>
        <pc:spChg chg="mod">
          <ac:chgData name="Bennett, Jonathan (Myanmar)" userId="S::jonathan.bennett@britishcouncil.org::1c2b46cc-a975-481c-8f24-734dd48a8fff" providerId="AD" clId="Web-{537B1846-2A2F-44D9-8171-786F1E3AD4A6}" dt="2021-05-18T08:59:06.539" v="42" actId="20577"/>
          <ac:spMkLst>
            <pc:docMk/>
            <pc:sldMk cId="4172154877" sldId="256"/>
            <ac:spMk id="4" creationId="{42B54018-01B9-448A-B128-A18A5479911D}"/>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18/05/2021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18/05/2021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18/05/2021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glish-e-reader.net/" TargetMode="External"/><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youtube.com/watch?v=FX3AXA3icR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2A4B2D7-51E0-4DC6-8AA3-C42DBEAF1B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305" y="457200"/>
            <a:ext cx="3292370" cy="53768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2B54018-01B9-448A-B128-A18A5479911D}"/>
              </a:ext>
            </a:extLst>
          </p:cNvPr>
          <p:cNvSpPr txBox="1"/>
          <p:nvPr/>
        </p:nvSpPr>
        <p:spPr>
          <a:xfrm>
            <a:off x="4829175" y="781050"/>
            <a:ext cx="6524625" cy="4247317"/>
          </a:xfrm>
          <a:prstGeom prst="rect">
            <a:avLst/>
          </a:prstGeom>
          <a:noFill/>
        </p:spPr>
        <p:txBody>
          <a:bodyPr wrap="square" lIns="91440" tIns="45720" rIns="91440" bIns="45720" rtlCol="0" anchor="t">
            <a:spAutoFit/>
          </a:bodyPr>
          <a:lstStyle/>
          <a:p>
            <a:r>
              <a:rPr lang="en-GB" sz="3600" dirty="0"/>
              <a:t>Extended Reading Intermediate</a:t>
            </a:r>
          </a:p>
          <a:p>
            <a:endParaRPr lang="en-GB" dirty="0"/>
          </a:p>
          <a:p>
            <a:endParaRPr lang="en-GB" dirty="0"/>
          </a:p>
          <a:p>
            <a:endParaRPr lang="en-GB" dirty="0"/>
          </a:p>
          <a:p>
            <a:pPr algn="ctr"/>
            <a:r>
              <a:rPr lang="en-GB" sz="6600" dirty="0">
                <a:ln w="0"/>
                <a:effectLst>
                  <a:outerShdw blurRad="38100" dist="19050" dir="2700000" algn="tl" rotWithShape="0">
                    <a:schemeClr val="dk1">
                      <a:alpha val="40000"/>
                    </a:schemeClr>
                  </a:outerShdw>
                </a:effectLst>
              </a:rPr>
              <a:t>THE FIRM</a:t>
            </a:r>
            <a:endParaRPr lang="en-GB" sz="6600" dirty="0">
              <a:ln w="0"/>
              <a:effectLst>
                <a:outerShdw blurRad="38100" dist="19050" dir="2700000" algn="tl" rotWithShape="0">
                  <a:prstClr val="black">
                    <a:alpha val="40000"/>
                  </a:prstClr>
                </a:outerShdw>
              </a:effectLst>
              <a:cs typeface="Calibri"/>
            </a:endParaRPr>
          </a:p>
          <a:p>
            <a:endParaRPr lang="en-GB" dirty="0"/>
          </a:p>
          <a:p>
            <a:r>
              <a:rPr lang="en-GB" sz="2800" dirty="0"/>
              <a:t>Adapted from the novel by John Grisham</a:t>
            </a:r>
            <a:endParaRPr lang="en-GB" sz="2800" dirty="0">
              <a:cs typeface="Calibri"/>
            </a:endParaRPr>
          </a:p>
          <a:p>
            <a:pPr algn="ctr"/>
            <a:endParaRPr lang="en-GB" sz="2000" dirty="0"/>
          </a:p>
          <a:p>
            <a:pPr algn="ctr"/>
            <a:r>
              <a:rPr lang="en-GB" sz="2400" dirty="0"/>
              <a:t>English</a:t>
            </a:r>
            <a:r>
              <a:rPr lang="en-GB" sz="2400" dirty="0">
                <a:ea typeface="+mn-lt"/>
                <a:cs typeface="+mn-lt"/>
              </a:rPr>
              <a:t> e-Reader </a:t>
            </a:r>
            <a:endParaRPr lang="en-GB" sz="2400">
              <a:cs typeface="Calibri"/>
            </a:endParaRPr>
          </a:p>
          <a:p>
            <a:pPr algn="ctr"/>
            <a:r>
              <a:rPr lang="en-GB" sz="2400" dirty="0">
                <a:ea typeface="+mn-lt"/>
                <a:cs typeface="+mn-lt"/>
                <a:hlinkClick r:id="rId3"/>
              </a:rPr>
              <a:t>https://english-e-reader.net/</a:t>
            </a:r>
            <a:endParaRPr lang="en-GB" sz="2400">
              <a:cs typeface="Calibri"/>
            </a:endParaRPr>
          </a:p>
        </p:txBody>
      </p:sp>
    </p:spTree>
    <p:extLst>
      <p:ext uri="{BB962C8B-B14F-4D97-AF65-F5344CB8AC3E}">
        <p14:creationId xmlns:p14="http://schemas.microsoft.com/office/powerpoint/2010/main" val="4172154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B2D03-6FAA-494C-A6A8-C5D3FED02D58}"/>
              </a:ext>
            </a:extLst>
          </p:cNvPr>
          <p:cNvSpPr>
            <a:spLocks noGrp="1"/>
          </p:cNvSpPr>
          <p:nvPr>
            <p:ph type="title"/>
          </p:nvPr>
        </p:nvSpPr>
        <p:spPr>
          <a:xfrm>
            <a:off x="838200" y="365125"/>
            <a:ext cx="10515600" cy="693113"/>
          </a:xfrm>
        </p:spPr>
        <p:txBody>
          <a:bodyPr>
            <a:normAutofit/>
          </a:bodyPr>
          <a:lstStyle/>
          <a:p>
            <a:r>
              <a:rPr lang="en-GB" sz="3600" b="1" dirty="0"/>
              <a:t>Chapter 2: </a:t>
            </a:r>
            <a:r>
              <a:rPr lang="en-GB" sz="3600" b="1" dirty="0" err="1"/>
              <a:t>Bendini</a:t>
            </a:r>
            <a:r>
              <a:rPr lang="en-GB" sz="3600" b="1" dirty="0"/>
              <a:t>, Lambert and Locke</a:t>
            </a:r>
          </a:p>
        </p:txBody>
      </p:sp>
      <p:sp>
        <p:nvSpPr>
          <p:cNvPr id="3" name="Content Placeholder 2">
            <a:extLst>
              <a:ext uri="{FF2B5EF4-FFF2-40B4-BE49-F238E27FC236}">
                <a16:creationId xmlns:a16="http://schemas.microsoft.com/office/drawing/2014/main" id="{7C442314-8637-4626-8B5A-01655225DAC9}"/>
              </a:ext>
            </a:extLst>
          </p:cNvPr>
          <p:cNvSpPr>
            <a:spLocks noGrp="1"/>
          </p:cNvSpPr>
          <p:nvPr>
            <p:ph idx="1"/>
          </p:nvPr>
        </p:nvSpPr>
        <p:spPr>
          <a:xfrm>
            <a:off x="864741" y="1132511"/>
            <a:ext cx="10806701" cy="5535417"/>
          </a:xfrm>
        </p:spPr>
        <p:txBody>
          <a:bodyPr>
            <a:normAutofit/>
          </a:bodyPr>
          <a:lstStyle/>
          <a:p>
            <a:pPr marL="0" indent="0">
              <a:buNone/>
            </a:pPr>
            <a:r>
              <a:rPr lang="en-GB" b="1" dirty="0"/>
              <a:t>Before Reading</a:t>
            </a:r>
          </a:p>
          <a:p>
            <a:pPr marL="0" indent="0">
              <a:buNone/>
            </a:pPr>
            <a:r>
              <a:rPr lang="en-GB" dirty="0">
                <a:latin typeface="Gadugi" panose="020B0502040204020203" pitchFamily="34" charset="0"/>
                <a:ea typeface="Gadugi" panose="020B0502040204020203" pitchFamily="34" charset="0"/>
              </a:rPr>
              <a:t>Mitch visits the building of the firm </a:t>
            </a:r>
            <a:r>
              <a:rPr lang="en-GB" dirty="0" err="1">
                <a:latin typeface="Gadugi" panose="020B0502040204020203" pitchFamily="34" charset="0"/>
                <a:ea typeface="Gadugi" panose="020B0502040204020203" pitchFamily="34" charset="0"/>
              </a:rPr>
              <a:t>Bendini</a:t>
            </a:r>
            <a:r>
              <a:rPr lang="en-GB" dirty="0">
                <a:latin typeface="Gadugi" panose="020B0502040204020203" pitchFamily="34" charset="0"/>
                <a:ea typeface="Gadugi" panose="020B0502040204020203" pitchFamily="34" charset="0"/>
              </a:rPr>
              <a:t>, Lambert and Locke and discusses working conditions.</a:t>
            </a:r>
          </a:p>
          <a:p>
            <a:pPr marL="0" indent="0">
              <a:buNone/>
            </a:pPr>
            <a:r>
              <a:rPr lang="en-GB" dirty="0">
                <a:latin typeface="Gadugi" panose="020B0502040204020203" pitchFamily="34" charset="0"/>
                <a:ea typeface="Gadugi" panose="020B0502040204020203" pitchFamily="34" charset="0"/>
              </a:rPr>
              <a:t>What would you expect him to see there and receive information about? Tick your ideas. Read and check.</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	</a:t>
            </a:r>
            <a:r>
              <a:rPr lang="en-GB" b="1" dirty="0">
                <a:solidFill>
                  <a:srgbClr val="7030A0"/>
                </a:solidFill>
                <a:latin typeface="Gadugi" panose="020B0502040204020203" pitchFamily="34" charset="0"/>
                <a:ea typeface="Gadugi" panose="020B0502040204020203" pitchFamily="34" charset="0"/>
              </a:rPr>
              <a:t>offices?	a meeting room?		a gym?	a car?</a:t>
            </a:r>
          </a:p>
          <a:p>
            <a:pPr marL="0" indent="0">
              <a:buNone/>
            </a:pPr>
            <a:r>
              <a:rPr lang="en-GB" b="1" dirty="0">
                <a:solidFill>
                  <a:srgbClr val="7030A0"/>
                </a:solidFill>
                <a:latin typeface="Gadugi" panose="020B0502040204020203" pitchFamily="34" charset="0"/>
                <a:ea typeface="Gadugi" panose="020B0502040204020203" pitchFamily="34" charset="0"/>
              </a:rPr>
              <a:t>a secretary?	alcohol?	   company rules?	      holidays?</a:t>
            </a:r>
          </a:p>
          <a:p>
            <a:pPr marL="0" indent="0">
              <a:buNone/>
            </a:pPr>
            <a:r>
              <a:rPr lang="en-GB" b="1" dirty="0">
                <a:solidFill>
                  <a:srgbClr val="7030A0"/>
                </a:solidFill>
                <a:latin typeface="Gadugi" panose="020B0502040204020203" pitchFamily="34" charset="0"/>
                <a:ea typeface="Gadugi" panose="020B0502040204020203" pitchFamily="34" charset="0"/>
              </a:rPr>
              <a:t>	a contract?		a calendar of special events?</a:t>
            </a:r>
          </a:p>
          <a:p>
            <a:pPr marL="0" indent="0">
              <a:buNone/>
            </a:pPr>
            <a:r>
              <a:rPr lang="en-GB" b="1" dirty="0">
                <a:solidFill>
                  <a:srgbClr val="7030A0"/>
                </a:solidFill>
                <a:latin typeface="Gadugi" panose="020B0502040204020203" pitchFamily="34" charset="0"/>
                <a:ea typeface="Gadugi" panose="020B0502040204020203" pitchFamily="34" charset="0"/>
              </a:rPr>
              <a:t>		hidden cameras?		a library?	</a:t>
            </a:r>
          </a:p>
        </p:txBody>
      </p:sp>
    </p:spTree>
    <p:extLst>
      <p:ext uri="{BB962C8B-B14F-4D97-AF65-F5344CB8AC3E}">
        <p14:creationId xmlns:p14="http://schemas.microsoft.com/office/powerpoint/2010/main" val="3696275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5FAC5B5-78EB-4770-9BCA-2B8BB8518CC6}"/>
              </a:ext>
            </a:extLst>
          </p:cNvPr>
          <p:cNvSpPr txBox="1"/>
          <p:nvPr/>
        </p:nvSpPr>
        <p:spPr>
          <a:xfrm>
            <a:off x="244867" y="0"/>
            <a:ext cx="11702266" cy="6834756"/>
          </a:xfrm>
          <a:prstGeom prst="rect">
            <a:avLst/>
          </a:prstGeom>
          <a:noFill/>
        </p:spPr>
        <p:txBody>
          <a:bodyPr wrap="square">
            <a:spAutoFit/>
          </a:bodyPr>
          <a:lstStyle/>
          <a:p>
            <a:pPr algn="ctr">
              <a:lnSpc>
                <a:spcPct val="107000"/>
              </a:lnSpc>
              <a:spcAft>
                <a:spcPts val="800"/>
              </a:spcAft>
            </a:pPr>
            <a:r>
              <a:rPr lang="en-GB" sz="3200" b="1" kern="1800" dirty="0">
                <a:solidFill>
                  <a:srgbClr val="000000"/>
                </a:solidFill>
                <a:effectLst/>
                <a:latin typeface="inherit"/>
                <a:ea typeface="Times New Roman" panose="02020603050405020304" pitchFamily="18" charset="0"/>
                <a:cs typeface="Arial" panose="020B0604020202020204" pitchFamily="34" charset="0"/>
              </a:rPr>
              <a:t>CHAPTER TWO</a:t>
            </a:r>
            <a:r>
              <a:rPr lang="en-GB" sz="3200" b="1" kern="1800" dirty="0">
                <a:latin typeface="Calibri" panose="020F0502020204030204" pitchFamily="34" charset="0"/>
                <a:ea typeface="Times New Roman" panose="02020603050405020304" pitchFamily="18" charset="0"/>
                <a:cs typeface="Times New Roman" panose="02020603050405020304" pitchFamily="18" charset="0"/>
              </a:rPr>
              <a:t>:  </a:t>
            </a:r>
            <a:r>
              <a:rPr lang="en-GB" sz="3200" b="1" dirty="0" err="1">
                <a:solidFill>
                  <a:srgbClr val="000000"/>
                </a:solidFill>
                <a:effectLst/>
                <a:latin typeface="inherit"/>
                <a:ea typeface="Times New Roman" panose="02020603050405020304" pitchFamily="18" charset="0"/>
                <a:cs typeface="Arial" panose="020B0604020202020204" pitchFamily="34" charset="0"/>
              </a:rPr>
              <a:t>Bendini</a:t>
            </a:r>
            <a:r>
              <a:rPr lang="en-GB" sz="3200" b="1" dirty="0">
                <a:solidFill>
                  <a:srgbClr val="000000"/>
                </a:solidFill>
                <a:effectLst/>
                <a:latin typeface="inherit"/>
                <a:ea typeface="Times New Roman" panose="02020603050405020304" pitchFamily="18" charset="0"/>
                <a:cs typeface="Arial" panose="020B0604020202020204" pitchFamily="34" charset="0"/>
              </a:rPr>
              <a:t>, Lambert and Locke</a:t>
            </a:r>
            <a:endParaRPr lang="en-GB" sz="32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Bendini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had loved the firm's office building; he had also loved secrecy. Before his death in 1970 he had filled the 100-year-old building with electronic surveillance equipment, as well as with every luxury money could buy. Only a few special members could enter certain parts of the building.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twenty years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Bendini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built the richest law firm in Memphis. It was also definitely the quietest. Every associate hired by the firm was taught the evils of a loose tongue. Everything was secret - especially clients' business. </a:t>
            </a:r>
            <a:r>
              <a:rPr lang="en-GB"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alking about the firm's business outside the firm could delay the prize of a partnership. Nothing left the building on Front Street. Wives were told not to ask questions - or were lied to. The associates were expected to work hard, keep quiet and spend their healthy incomes.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Lamar Quin met Mitch at the entrance to the building. After an embarrassing speech by Oliver Lambert in front of all the other associates in the second-floor library, Lamar took him on a tour of the office. There were excellent libraries on the first four floors of the five-floor building, so that no member needed to leave the office to find out 	 		anything.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8384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0B7C2B-C2DE-4B56-BDD9-69AB30CB76E9}"/>
              </a:ext>
            </a:extLst>
          </p:cNvPr>
          <p:cNvSpPr txBox="1"/>
          <p:nvPr/>
        </p:nvSpPr>
        <p:spPr>
          <a:xfrm>
            <a:off x="441787" y="134463"/>
            <a:ext cx="11599525" cy="6307817"/>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first four floors were almost the same. The centre of each floor was filled with secretaries, their desks and the necessary machines. On one side of the open area was the library and on the other were offices and smaller conference-rooms. Partners got the large corner offices, with wonderful views over the river and the city.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'You won't see any pretty secretaries,' Lamar said softly as they watched them work. 'These are the best legal secretaries in Memphis, but they also have to be over a certain age. The firm likes its members to have steady marriages. Babies are encouraged. Of course wives are not forbidden to work.'</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 hope not,' said Mitch, puzzled by the word 'forbidden'. He decided to change the subject. 'Does every lawyer get his own secretary?'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 until you're a partner. Then you'll get another, and by then you'll need one. Nathan Locke has three, all with twenty years' experience, and he keeps them busy. You'll find that the work takes at least eighty hours a week at first. And there's always more if you want it. Everyone works a hundred hours a week during tax season. We 	get well paid, all right, but we earn it, believe me.'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4127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2C9D0-8AF8-4D18-8009-3C2C5C6BF7DF}"/>
              </a:ext>
            </a:extLst>
          </p:cNvPr>
          <p:cNvSpPr>
            <a:spLocks noGrp="1"/>
          </p:cNvSpPr>
          <p:nvPr>
            <p:ph type="title"/>
          </p:nvPr>
        </p:nvSpPr>
        <p:spPr>
          <a:xfrm>
            <a:off x="684088" y="77449"/>
            <a:ext cx="10515600" cy="1325563"/>
          </a:xfrm>
        </p:spPr>
        <p:txBody>
          <a:bodyPr>
            <a:normAutofit/>
          </a:bodyPr>
          <a:lstStyle/>
          <a:p>
            <a:r>
              <a:rPr lang="en-GB" sz="3200" b="1" dirty="0">
                <a:latin typeface="+mn-lt"/>
              </a:rPr>
              <a:t>Read chapter 2 again and answer the questions:</a:t>
            </a:r>
          </a:p>
        </p:txBody>
      </p:sp>
      <p:sp>
        <p:nvSpPr>
          <p:cNvPr id="3" name="Content Placeholder 2">
            <a:extLst>
              <a:ext uri="{FF2B5EF4-FFF2-40B4-BE49-F238E27FC236}">
                <a16:creationId xmlns:a16="http://schemas.microsoft.com/office/drawing/2014/main" id="{B8863BD5-0B70-4CE2-87A0-EB351F812087}"/>
              </a:ext>
            </a:extLst>
          </p:cNvPr>
          <p:cNvSpPr>
            <a:spLocks noGrp="1"/>
          </p:cNvSpPr>
          <p:nvPr>
            <p:ph idx="1"/>
          </p:nvPr>
        </p:nvSpPr>
        <p:spPr>
          <a:xfrm>
            <a:off x="473896" y="1403012"/>
            <a:ext cx="11244208" cy="2634732"/>
          </a:xfrm>
        </p:spPr>
        <p:txBody>
          <a:bodyPr/>
          <a:lstStyle/>
          <a:p>
            <a:pPr marL="0" indent="0">
              <a:buNone/>
            </a:pPr>
            <a:r>
              <a:rPr lang="en-GB" dirty="0">
                <a:latin typeface="+mn-lt"/>
              </a:rPr>
              <a:t>1   What is unusual about the office building?</a:t>
            </a:r>
          </a:p>
          <a:p>
            <a:pPr marL="514350" indent="-514350">
              <a:buAutoNum type="arabicPlain" startAt="2"/>
            </a:pPr>
            <a:r>
              <a:rPr lang="en-GB" dirty="0">
                <a:latin typeface="+mn-lt"/>
              </a:rPr>
              <a:t>What is the most important rule of the company?</a:t>
            </a:r>
          </a:p>
          <a:p>
            <a:pPr marL="514350" indent="-514350">
              <a:buAutoNum type="arabicPlain" startAt="2"/>
            </a:pPr>
            <a:r>
              <a:rPr lang="en-GB" dirty="0">
                <a:latin typeface="+mn-lt"/>
              </a:rPr>
              <a:t>How many hours will Mitch have to work?</a:t>
            </a:r>
          </a:p>
          <a:p>
            <a:pPr marL="514350" indent="-514350">
              <a:buAutoNum type="arabicPlain" startAt="2"/>
            </a:pPr>
            <a:r>
              <a:rPr lang="en-GB" dirty="0">
                <a:latin typeface="+mn-lt"/>
              </a:rPr>
              <a:t>How many weeks holiday will he get?</a:t>
            </a:r>
          </a:p>
          <a:p>
            <a:pPr marL="514350" indent="-514350">
              <a:buAutoNum type="arabicPlain" startAt="2"/>
            </a:pPr>
            <a:r>
              <a:rPr lang="en-GB" dirty="0">
                <a:latin typeface="+mn-lt"/>
              </a:rPr>
              <a:t>Why does the firm do a lot of business in the Cayman Islands?</a:t>
            </a:r>
          </a:p>
          <a:p>
            <a:pPr marL="514350" indent="-514350">
              <a:buAutoNum type="arabicPlain" startAt="2"/>
            </a:pPr>
            <a:endParaRPr lang="en-GB" dirty="0"/>
          </a:p>
          <a:p>
            <a:pPr marL="514350" indent="-514350">
              <a:buAutoNum type="arabicPlain" startAt="2"/>
            </a:pPr>
            <a:endParaRPr lang="en-GB" dirty="0"/>
          </a:p>
          <a:p>
            <a:pPr marL="514350" indent="-514350">
              <a:buAutoNum type="arabicPlain" startAt="2"/>
            </a:pPr>
            <a:endParaRPr lang="en-GB" dirty="0"/>
          </a:p>
          <a:p>
            <a:pPr marL="514350" indent="-514350">
              <a:buAutoNum type="arabicPlain" startAt="2"/>
            </a:pPr>
            <a:endParaRPr lang="en-GB" dirty="0"/>
          </a:p>
        </p:txBody>
      </p:sp>
      <p:sp>
        <p:nvSpPr>
          <p:cNvPr id="4" name="TextBox 3">
            <a:extLst>
              <a:ext uri="{FF2B5EF4-FFF2-40B4-BE49-F238E27FC236}">
                <a16:creationId xmlns:a16="http://schemas.microsoft.com/office/drawing/2014/main" id="{55F73E5C-3CFD-4B35-9CBC-7BA0E19B97BC}"/>
              </a:ext>
            </a:extLst>
          </p:cNvPr>
          <p:cNvSpPr txBox="1"/>
          <p:nvPr/>
        </p:nvSpPr>
        <p:spPr>
          <a:xfrm>
            <a:off x="482885" y="4356243"/>
            <a:ext cx="11229654" cy="1938992"/>
          </a:xfrm>
          <a:prstGeom prst="rect">
            <a:avLst/>
          </a:prstGeom>
          <a:noFill/>
        </p:spPr>
        <p:txBody>
          <a:bodyPr wrap="square" rtlCol="0">
            <a:spAutoFit/>
          </a:bodyPr>
          <a:lstStyle/>
          <a:p>
            <a:r>
              <a:rPr lang="en-GB" sz="2800" b="1" dirty="0"/>
              <a:t>Think, then discuss with a partner:</a:t>
            </a:r>
          </a:p>
          <a:p>
            <a:endParaRPr lang="en-GB" sz="2800" dirty="0"/>
          </a:p>
          <a:p>
            <a:r>
              <a:rPr lang="en-GB" sz="2800" dirty="0"/>
              <a:t>Would you like this job with the Firm? Why? Why not?</a:t>
            </a:r>
          </a:p>
          <a:p>
            <a:endParaRPr lang="en-GB" dirty="0"/>
          </a:p>
          <a:p>
            <a:endParaRPr lang="en-GB" dirty="0"/>
          </a:p>
        </p:txBody>
      </p:sp>
    </p:spTree>
    <p:extLst>
      <p:ext uri="{BB962C8B-B14F-4D97-AF65-F5344CB8AC3E}">
        <p14:creationId xmlns:p14="http://schemas.microsoft.com/office/powerpoint/2010/main" val="343300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6A8DEAD-E553-4FD2-BD16-19C735967E50}"/>
              </a:ext>
            </a:extLst>
          </p:cNvPr>
          <p:cNvSpPr txBox="1"/>
          <p:nvPr/>
        </p:nvSpPr>
        <p:spPr>
          <a:xfrm>
            <a:off x="256855" y="113421"/>
            <a:ext cx="11630345" cy="6711709"/>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'What about holidays?'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'Two weeks a year for the first five years. I know that doesn't sound like very much, but the firm does own a couple of beach houses in the Cayman Islands, and you can usually get one for your holiday - as long as a partner doesn't want it, of course. We do a lot of business in the Caymans, as well, because the islands are tax-free. Nathan Locke's there at the moment, in fact, which is why you can't meet him today.'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Mitch had lunch with the partners in their special dining-room on the fifth floor. Again the generous public praise was embarrassing, but pleasing. Mitch wanted a beer to help him feel comfortable, but looking round he saw that no one had any alcohol, and he learned that drinking at lunch-time was not liked by the firm. Nor was heavy drinking at any time. They wanted members they could rely on. That was all right with Mitch. He was determined to succeed.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By the time Mitch left the building in the evening, after a meeting with Royce McKnight to discuss further details of his contract, he had decided: there could be no better offer in the whole country.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91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ADF95-C462-4579-B84C-E2AD215C0D44}"/>
              </a:ext>
            </a:extLst>
          </p:cNvPr>
          <p:cNvSpPr>
            <a:spLocks noGrp="1"/>
          </p:cNvSpPr>
          <p:nvPr>
            <p:ph type="title"/>
          </p:nvPr>
        </p:nvSpPr>
        <p:spPr>
          <a:xfrm>
            <a:off x="3762372" y="207070"/>
            <a:ext cx="8201027" cy="926406"/>
          </a:xfrm>
        </p:spPr>
        <p:txBody>
          <a:bodyPr>
            <a:normAutofit/>
          </a:bodyPr>
          <a:lstStyle/>
          <a:p>
            <a:r>
              <a:rPr lang="en-GB" sz="3200" b="1" dirty="0"/>
              <a:t>Before Reading: Look</a:t>
            </a:r>
            <a:r>
              <a:rPr lang="en-GB" sz="3200" dirty="0"/>
              <a:t> </a:t>
            </a:r>
            <a:r>
              <a:rPr lang="en-GB" sz="3200" b="1" dirty="0"/>
              <a:t>at the book cover</a:t>
            </a:r>
            <a:br>
              <a:rPr lang="en-GB" sz="2800" dirty="0"/>
            </a:br>
            <a:endParaRPr lang="en-GB" sz="2800" b="1" dirty="0"/>
          </a:p>
        </p:txBody>
      </p:sp>
      <p:sp>
        <p:nvSpPr>
          <p:cNvPr id="4" name="TextBox 3">
            <a:extLst>
              <a:ext uri="{FF2B5EF4-FFF2-40B4-BE49-F238E27FC236}">
                <a16:creationId xmlns:a16="http://schemas.microsoft.com/office/drawing/2014/main" id="{4602C109-61FF-4037-8507-BA53C0C620DF}"/>
              </a:ext>
            </a:extLst>
          </p:cNvPr>
          <p:cNvSpPr txBox="1"/>
          <p:nvPr/>
        </p:nvSpPr>
        <p:spPr>
          <a:xfrm>
            <a:off x="3516390" y="670273"/>
            <a:ext cx="8201027" cy="4401205"/>
          </a:xfrm>
          <a:prstGeom prst="rect">
            <a:avLst/>
          </a:prstGeom>
          <a:noFill/>
        </p:spPr>
        <p:txBody>
          <a:bodyPr wrap="square" rtlCol="0">
            <a:spAutoFit/>
          </a:bodyPr>
          <a:lstStyle/>
          <a:p>
            <a:r>
              <a:rPr lang="en-GB" sz="2800" b="1" dirty="0">
                <a:solidFill>
                  <a:srgbClr val="0070C0"/>
                </a:solidFill>
                <a:latin typeface="Gadugi" panose="020B0502040204020203" pitchFamily="34" charset="0"/>
                <a:ea typeface="Gadugi" panose="020B0502040204020203" pitchFamily="34" charset="0"/>
              </a:rPr>
              <a:t>Is this a popular novel? How do you know?</a:t>
            </a:r>
          </a:p>
          <a:p>
            <a:endParaRPr lang="en-GB" sz="2800" b="1" dirty="0">
              <a:solidFill>
                <a:srgbClr val="0070C0"/>
              </a:solidFill>
              <a:latin typeface="Gadugi" panose="020B0502040204020203" pitchFamily="34" charset="0"/>
              <a:ea typeface="Gadugi" panose="020B0502040204020203" pitchFamily="34" charset="0"/>
            </a:endParaRPr>
          </a:p>
          <a:p>
            <a:r>
              <a:rPr lang="en-GB" sz="2800" b="1" dirty="0">
                <a:solidFill>
                  <a:srgbClr val="0070C0"/>
                </a:solidFill>
                <a:latin typeface="Gadugi" panose="020B0502040204020203" pitchFamily="34" charset="0"/>
                <a:ea typeface="Gadugi" panose="020B0502040204020203" pitchFamily="34" charset="0"/>
              </a:rPr>
              <a:t>What is another word for a firm? Can you give an example of a firm in Myanmar?</a:t>
            </a:r>
          </a:p>
          <a:p>
            <a:endParaRPr lang="en-GB" sz="2800" b="1" dirty="0">
              <a:solidFill>
                <a:srgbClr val="0070C0"/>
              </a:solidFill>
              <a:latin typeface="Gadugi" panose="020B0502040204020203" pitchFamily="34" charset="0"/>
              <a:ea typeface="Gadugi" panose="020B0502040204020203" pitchFamily="34" charset="0"/>
            </a:endParaRPr>
          </a:p>
          <a:p>
            <a:r>
              <a:rPr lang="en-GB" sz="2800" b="1" dirty="0">
                <a:solidFill>
                  <a:srgbClr val="0070C0"/>
                </a:solidFill>
                <a:latin typeface="Gadugi" panose="020B0502040204020203" pitchFamily="34" charset="0"/>
                <a:ea typeface="Gadugi" panose="020B0502040204020203" pitchFamily="34" charset="0"/>
              </a:rPr>
              <a:t>What do you think is the ‘job of his dreams’?</a:t>
            </a:r>
          </a:p>
          <a:p>
            <a:endParaRPr lang="en-GB" sz="2800" b="1" dirty="0">
              <a:solidFill>
                <a:srgbClr val="0070C0"/>
              </a:solidFill>
              <a:latin typeface="Gadugi" panose="020B0502040204020203" pitchFamily="34" charset="0"/>
              <a:ea typeface="Gadugi" panose="020B0502040204020203" pitchFamily="34" charset="0"/>
            </a:endParaRPr>
          </a:p>
          <a:p>
            <a:r>
              <a:rPr lang="en-GB" sz="2800" b="1" dirty="0">
                <a:solidFill>
                  <a:srgbClr val="0070C0"/>
                </a:solidFill>
                <a:latin typeface="Gadugi" panose="020B0502040204020203" pitchFamily="34" charset="0"/>
                <a:ea typeface="Gadugi" panose="020B0502040204020203" pitchFamily="34" charset="0"/>
              </a:rPr>
              <a:t>What idea does the picture give you about the story?</a:t>
            </a:r>
          </a:p>
          <a:p>
            <a:r>
              <a:rPr lang="en-GB" sz="2800" b="1" dirty="0">
                <a:solidFill>
                  <a:srgbClr val="0070C0"/>
                </a:solidFill>
                <a:latin typeface="Gadugi" panose="020B0502040204020203" pitchFamily="34" charset="0"/>
                <a:ea typeface="Gadugi" panose="020B0502040204020203" pitchFamily="34" charset="0"/>
              </a:rPr>
              <a:t>Have you seen the film (with Tom Cruise?)</a:t>
            </a:r>
          </a:p>
        </p:txBody>
      </p:sp>
      <p:pic>
        <p:nvPicPr>
          <p:cNvPr id="2050" name="Picture 2" descr="The Firm: John Grisham">
            <a:extLst>
              <a:ext uri="{FF2B5EF4-FFF2-40B4-BE49-F238E27FC236}">
                <a16:creationId xmlns:a16="http://schemas.microsoft.com/office/drawing/2014/main" id="{427B3D98-2DA7-4E2D-9098-FBF0146088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626" y="0"/>
            <a:ext cx="3375764" cy="514598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0C3BF5C-4181-4E3F-8F0A-2938FB86D393}"/>
              </a:ext>
            </a:extLst>
          </p:cNvPr>
          <p:cNvSpPr txBox="1"/>
          <p:nvPr/>
        </p:nvSpPr>
        <p:spPr>
          <a:xfrm>
            <a:off x="871838" y="5265935"/>
            <a:ext cx="10845579" cy="1384995"/>
          </a:xfrm>
          <a:prstGeom prst="rect">
            <a:avLst/>
          </a:prstGeom>
          <a:noFill/>
        </p:spPr>
        <p:txBody>
          <a:bodyPr wrap="square" rtlCol="0">
            <a:spAutoFit/>
          </a:bodyPr>
          <a:lstStyle/>
          <a:p>
            <a:r>
              <a:rPr lang="en-GB" sz="2800" b="1" dirty="0">
                <a:solidFill>
                  <a:srgbClr val="0070C0"/>
                </a:solidFill>
                <a:latin typeface="Gadugi" panose="020B0502040204020203" pitchFamily="34" charset="0"/>
                <a:ea typeface="Gadugi" panose="020B0502040204020203" pitchFamily="34" charset="0"/>
              </a:rPr>
              <a:t>What kind of story do you think this will be? (romantic? exciting? historical? funny? sad? about crime? an adventure?</a:t>
            </a:r>
          </a:p>
          <a:p>
            <a:r>
              <a:rPr lang="en-GB" sz="2800" b="1" dirty="0">
                <a:solidFill>
                  <a:srgbClr val="0070C0"/>
                </a:solidFill>
                <a:latin typeface="Gadugi" panose="020B0502040204020203" pitchFamily="34" charset="0"/>
                <a:ea typeface="Gadugi" panose="020B0502040204020203" pitchFamily="34" charset="0"/>
              </a:rPr>
              <a:t>       a thriller?)</a:t>
            </a:r>
          </a:p>
        </p:txBody>
      </p:sp>
    </p:spTree>
    <p:extLst>
      <p:ext uri="{BB962C8B-B14F-4D97-AF65-F5344CB8AC3E}">
        <p14:creationId xmlns:p14="http://schemas.microsoft.com/office/powerpoint/2010/main" val="109092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F9FEB8-9182-484F-B2B4-B688510EEFAD}"/>
              </a:ext>
            </a:extLst>
          </p:cNvPr>
          <p:cNvSpPr>
            <a:spLocks noGrp="1"/>
          </p:cNvSpPr>
          <p:nvPr>
            <p:ph idx="1"/>
          </p:nvPr>
        </p:nvSpPr>
        <p:spPr>
          <a:xfrm>
            <a:off x="742784" y="219461"/>
            <a:ext cx="10515600" cy="5942799"/>
          </a:xfrm>
        </p:spPr>
        <p:txBody>
          <a:bodyPr>
            <a:normAutofit/>
          </a:bodyPr>
          <a:lstStyle/>
          <a:p>
            <a:pPr marL="0" indent="0">
              <a:buNone/>
            </a:pPr>
            <a:r>
              <a:rPr lang="en-GB" dirty="0">
                <a:latin typeface="Gadugi" panose="020B0502040204020203" pitchFamily="34" charset="0"/>
                <a:ea typeface="Gadugi" panose="020B0502040204020203" pitchFamily="34" charset="0"/>
              </a:rPr>
              <a:t>Watch the film trailer if you’d like an idea about the story:</a:t>
            </a:r>
          </a:p>
          <a:p>
            <a:pPr marL="0" indent="0">
              <a:buNone/>
            </a:pPr>
            <a:r>
              <a:rPr lang="en-GB" dirty="0">
                <a:latin typeface="Gadugi" panose="020B0502040204020203" pitchFamily="34" charset="0"/>
                <a:ea typeface="Gadugi" panose="020B0502040204020203" pitchFamily="34" charset="0"/>
                <a:hlinkClick r:id="rId2"/>
              </a:rPr>
              <a:t>https://www.youtube.com/watch?v=FX3AXA3icR0</a:t>
            </a:r>
            <a:r>
              <a:rPr lang="en-GB" dirty="0">
                <a:latin typeface="Gadugi" panose="020B0502040204020203" pitchFamily="34" charset="0"/>
                <a:ea typeface="Gadugi" panose="020B0502040204020203" pitchFamily="34" charset="0"/>
              </a:rPr>
              <a:t> </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Write key words for the main ideas you get as you watch the trailer</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Do you think this looks an interesting story? </a:t>
            </a:r>
          </a:p>
        </p:txBody>
      </p:sp>
      <p:pic>
        <p:nvPicPr>
          <p:cNvPr id="1026" name="Picture 2" descr="The Star Billing Problem on The Firm | Den of Geek">
            <a:extLst>
              <a:ext uri="{FF2B5EF4-FFF2-40B4-BE49-F238E27FC236}">
                <a16:creationId xmlns:a16="http://schemas.microsoft.com/office/drawing/2014/main" id="{C3F24FBD-44C3-41F0-8669-2C30C8AC13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705" y="1200647"/>
            <a:ext cx="4554991" cy="2559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6989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D43B3-5553-4F93-BC60-BA42CD438B02}"/>
              </a:ext>
            </a:extLst>
          </p:cNvPr>
          <p:cNvSpPr>
            <a:spLocks noGrp="1"/>
          </p:cNvSpPr>
          <p:nvPr>
            <p:ph type="title"/>
          </p:nvPr>
        </p:nvSpPr>
        <p:spPr>
          <a:xfrm>
            <a:off x="838200" y="365125"/>
            <a:ext cx="10515600" cy="663575"/>
          </a:xfrm>
        </p:spPr>
        <p:txBody>
          <a:bodyPr>
            <a:normAutofit/>
          </a:bodyPr>
          <a:lstStyle/>
          <a:p>
            <a:r>
              <a:rPr lang="en-GB" sz="3600" b="1" dirty="0"/>
              <a:t>Chapter 1: Mitchell </a:t>
            </a:r>
            <a:r>
              <a:rPr lang="en-GB" sz="3600" b="1" dirty="0" err="1"/>
              <a:t>McDeere</a:t>
            </a:r>
            <a:endParaRPr lang="en-GB" sz="3600" b="1" dirty="0"/>
          </a:p>
        </p:txBody>
      </p:sp>
      <p:sp>
        <p:nvSpPr>
          <p:cNvPr id="3" name="Content Placeholder 2">
            <a:extLst>
              <a:ext uri="{FF2B5EF4-FFF2-40B4-BE49-F238E27FC236}">
                <a16:creationId xmlns:a16="http://schemas.microsoft.com/office/drawing/2014/main" id="{B707DFB7-C8A8-483C-B0A1-50B288D683C8}"/>
              </a:ext>
            </a:extLst>
          </p:cNvPr>
          <p:cNvSpPr>
            <a:spLocks noGrp="1"/>
          </p:cNvSpPr>
          <p:nvPr>
            <p:ph idx="1"/>
          </p:nvPr>
        </p:nvSpPr>
        <p:spPr>
          <a:xfrm>
            <a:off x="466724" y="1162050"/>
            <a:ext cx="11401425" cy="4351338"/>
          </a:xfrm>
        </p:spPr>
        <p:txBody>
          <a:bodyPr/>
          <a:lstStyle/>
          <a:p>
            <a:pPr marL="0" indent="0">
              <a:buNone/>
            </a:pPr>
            <a:r>
              <a:rPr lang="en-GB" dirty="0">
                <a:latin typeface="Gadugi" panose="020B0502040204020203" pitchFamily="34" charset="0"/>
                <a:ea typeface="Gadugi" panose="020B0502040204020203" pitchFamily="34" charset="0"/>
              </a:rPr>
              <a:t>In the first chapter, Mitchell </a:t>
            </a:r>
            <a:r>
              <a:rPr lang="en-GB" dirty="0" err="1">
                <a:latin typeface="Gadugi" panose="020B0502040204020203" pitchFamily="34" charset="0"/>
                <a:ea typeface="Gadugi" panose="020B0502040204020203" pitchFamily="34" charset="0"/>
              </a:rPr>
              <a:t>McDeere</a:t>
            </a:r>
            <a:r>
              <a:rPr lang="en-GB" dirty="0">
                <a:latin typeface="Gadugi" panose="020B0502040204020203" pitchFamily="34" charset="0"/>
                <a:ea typeface="Gadugi" panose="020B0502040204020203" pitchFamily="34" charset="0"/>
              </a:rPr>
              <a:t> looks for a good job after graduation. Which of the following factors do you think are most important to him? Put them in order, then read and check.</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solidFill>
                  <a:srgbClr val="7030A0"/>
                </a:solidFill>
                <a:latin typeface="Gadugi" panose="020B0502040204020203" pitchFamily="34" charset="0"/>
                <a:ea typeface="Gadugi" panose="020B0502040204020203" pitchFamily="34" charset="0"/>
              </a:rPr>
              <a:t>a big, well-known firm				a high salary</a:t>
            </a:r>
          </a:p>
          <a:p>
            <a:pPr marL="0" indent="0">
              <a:buNone/>
            </a:pPr>
            <a:r>
              <a:rPr lang="en-GB" b="1" dirty="0">
                <a:solidFill>
                  <a:srgbClr val="7030A0"/>
                </a:solidFill>
                <a:latin typeface="Gadugi" panose="020B0502040204020203" pitchFamily="34" charset="0"/>
                <a:ea typeface="Gadugi" panose="020B0502040204020203" pitchFamily="34" charset="0"/>
              </a:rPr>
              <a:t>			</a:t>
            </a:r>
          </a:p>
          <a:p>
            <a:pPr marL="0" indent="0">
              <a:buNone/>
            </a:pPr>
            <a:r>
              <a:rPr lang="en-GB" b="1" dirty="0">
                <a:solidFill>
                  <a:srgbClr val="7030A0"/>
                </a:solidFill>
                <a:latin typeface="Gadugi" panose="020B0502040204020203" pitchFamily="34" charset="0"/>
                <a:ea typeface="Gadugi" panose="020B0502040204020203" pitchFamily="34" charset="0"/>
              </a:rPr>
              <a:t>		living in New York 		an expensive car</a:t>
            </a:r>
          </a:p>
          <a:p>
            <a:pPr marL="0" indent="0">
              <a:buNone/>
            </a:pPr>
            <a:endParaRPr lang="en-GB" b="1" dirty="0">
              <a:solidFill>
                <a:srgbClr val="7030A0"/>
              </a:solidFill>
              <a:latin typeface="Gadugi" panose="020B0502040204020203" pitchFamily="34" charset="0"/>
              <a:ea typeface="Gadugi" panose="020B0502040204020203" pitchFamily="34" charset="0"/>
            </a:endParaRPr>
          </a:p>
          <a:p>
            <a:pPr marL="0" indent="0">
              <a:buNone/>
            </a:pPr>
            <a:r>
              <a:rPr lang="en-GB" b="1" dirty="0">
                <a:solidFill>
                  <a:srgbClr val="7030A0"/>
                </a:solidFill>
                <a:latin typeface="Gadugi" panose="020B0502040204020203" pitchFamily="34" charset="0"/>
                <a:ea typeface="Gadugi" panose="020B0502040204020203" pitchFamily="34" charset="0"/>
              </a:rPr>
              <a:t>a lot of holiday			a nice house		being near family</a:t>
            </a:r>
          </a:p>
          <a:p>
            <a:pPr marL="0" indent="0">
              <a:buNone/>
            </a:pPr>
            <a:endParaRPr lang="en-GB" dirty="0"/>
          </a:p>
        </p:txBody>
      </p:sp>
    </p:spTree>
    <p:extLst>
      <p:ext uri="{BB962C8B-B14F-4D97-AF65-F5344CB8AC3E}">
        <p14:creationId xmlns:p14="http://schemas.microsoft.com/office/powerpoint/2010/main" val="322586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9F4EA3E-0664-493F-A758-23156DE319D9}"/>
              </a:ext>
            </a:extLst>
          </p:cNvPr>
          <p:cNvSpPr txBox="1"/>
          <p:nvPr/>
        </p:nvSpPr>
        <p:spPr>
          <a:xfrm>
            <a:off x="285750" y="0"/>
            <a:ext cx="11620499" cy="6439520"/>
          </a:xfrm>
          <a:prstGeom prst="rect">
            <a:avLst/>
          </a:prstGeom>
          <a:noFill/>
        </p:spPr>
        <p:txBody>
          <a:bodyPr wrap="square">
            <a:spAutoFit/>
          </a:bodyPr>
          <a:lstStyle/>
          <a:p>
            <a:pPr algn="ctr">
              <a:lnSpc>
                <a:spcPct val="107000"/>
              </a:lnSpc>
              <a:spcAft>
                <a:spcPts val="800"/>
              </a:spcAft>
            </a:pPr>
            <a:r>
              <a:rPr lang="en-GB" sz="2800" b="1" kern="1800" dirty="0">
                <a:solidFill>
                  <a:srgbClr val="000000"/>
                </a:solidFill>
                <a:effectLst/>
                <a:latin typeface="inherit"/>
                <a:ea typeface="Times New Roman" panose="02020603050405020304" pitchFamily="18" charset="0"/>
                <a:cs typeface="Arial" panose="020B0604020202020204" pitchFamily="34" charset="0"/>
              </a:rPr>
              <a:t>CHAPTER ONE</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2800" b="1" dirty="0">
                <a:solidFill>
                  <a:srgbClr val="000000"/>
                </a:solidFill>
                <a:effectLst/>
                <a:latin typeface="inherit"/>
                <a:ea typeface="Times New Roman" panose="02020603050405020304" pitchFamily="18" charset="0"/>
                <a:cs typeface="Arial" panose="020B0604020202020204" pitchFamily="34" charset="0"/>
              </a:rPr>
              <a:t>Mitchell </a:t>
            </a:r>
            <a:r>
              <a:rPr lang="en-GB" sz="2800" b="1" dirty="0" err="1">
                <a:solidFill>
                  <a:srgbClr val="000000"/>
                </a:solidFill>
                <a:effectLst/>
                <a:latin typeface="inherit"/>
                <a:ea typeface="Times New Roman" panose="02020603050405020304" pitchFamily="18" charset="0"/>
                <a:cs typeface="Arial" panose="020B0604020202020204" pitchFamily="34" charset="0"/>
              </a:rPr>
              <a:t>McDeere</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Mitchell Y.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McDeere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was twenty-five years old. He was about to graduate in the top five from Harvard Law School. He had a beautiful wife, Abby. He was white, handsome, tall and physically fit. He didn't take drugs or drink too much. And he was hungry. He wanted it all: money, power, a big house, a fast car... he urgently wanted to succeed.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other words, he was perfect for the Memphis law firm of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Bendini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Lambert &amp; Locke. Every one of the twenty partners in the firm was given a thick file on him. They knew that he had been born in poverty in Kentucky and brought up by his mother after his father's death. They knew that she had wasted the money the army gave her after her eldest son's death in Vietnam, and that only the other brother, Ray, had cared for him. They knew that he had won a place at Western Kentucky University because he was good at football, and had graduated top of his class. They could see the poverty hurt, and that he wanted to climb away from 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343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E0F54CF-7489-420B-82E4-5E72F2B62C84}"/>
              </a:ext>
            </a:extLst>
          </p:cNvPr>
          <p:cNvSpPr txBox="1"/>
          <p:nvPr/>
        </p:nvSpPr>
        <p:spPr>
          <a:xfrm>
            <a:off x="533400" y="347348"/>
            <a:ext cx="11525250" cy="5810052"/>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Now he was about to leave Harvard. Two firms in New York and one in Chicago were interested in him, according to the file. The highest offer was $76,000 and the lowest was $68,000. All the partners agreed that he was the one they wanted. They needed a new associate this year and they wanted it to be him. The first interview, in a hotel near Harvard, went well. Oliver Lambert took with him Lamar Quin, an associate who had been with the firm for seven years, and offered Mitch $80,000, a new BMW and help in buying a house. Mitch was interested, of course. Lambert invited him down to Memphis to visit the firm. He said he would send the air tickets.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figure of $80,000 started Mitch and Abby dreaming.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'Eighty thousand in Memphis is the same as one hundred and twenty thousand in New York,' Mitch said. 'We'll be able to afford almost anything we want. And it's only the money I'll start at: in two years I'll be into six figures. They say that on average an associate becomes a partner in about ten years, and then I'll be earning about half a million dollars a year! And what about the car and the house?'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5735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74EB5A-C737-48CB-80F2-FDC1C89D1469}"/>
              </a:ext>
            </a:extLst>
          </p:cNvPr>
          <p:cNvSpPr txBox="1"/>
          <p:nvPr/>
        </p:nvSpPr>
        <p:spPr>
          <a:xfrm>
            <a:off x="238125" y="0"/>
            <a:ext cx="11658600" cy="6820778"/>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'Who wants New York?' Abby said, smiling, and thinking about new furniture in a big old house - and dreaming of babies. 'What sort of work is 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'Taxes,' Mitch said, 'which is what I enjoy. The firm specializes in international tax law.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Bendini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started it in 1944. He had a lot of clients in the south, so he moved down to Memphis. And obviously everyone who works there loves it: they say that members very rarely leave the firm.'</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'And you'd be closer to Ray.'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'True. And we both hate the cold weather in the north-east.'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'If they're offering so much, why doesn't everybody try to work there?'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'Lambert says they like to stay small. There are only </a:t>
            </a:r>
            <a:r>
              <a:rPr lang="en-GB"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41</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members. They get one new member every two years, and they approach him rather than the other way round.'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'Why would they help us with a house?' Abby asked.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'It's important to the firm that their members stay happy and look rich. It helps to bring business in.'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'Memphis, here we come,' said Abby. 'I like this firm already.'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4795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1935F1-D5F1-4BF3-A78E-0F41DA603851}"/>
              </a:ext>
            </a:extLst>
          </p:cNvPr>
          <p:cNvSpPr>
            <a:spLocks noGrp="1"/>
          </p:cNvSpPr>
          <p:nvPr>
            <p:ph idx="1"/>
          </p:nvPr>
        </p:nvSpPr>
        <p:spPr>
          <a:xfrm>
            <a:off x="293670" y="346146"/>
            <a:ext cx="11439418" cy="1647041"/>
          </a:xfrm>
        </p:spPr>
        <p:txBody>
          <a:bodyPr/>
          <a:lstStyle/>
          <a:p>
            <a:pPr marL="0" indent="0">
              <a:buNone/>
            </a:pPr>
            <a:r>
              <a:rPr lang="en-GB" b="1" dirty="0">
                <a:latin typeface="+mn-lt"/>
              </a:rPr>
              <a:t>Read the chapter again and answer the following questions:</a:t>
            </a:r>
          </a:p>
          <a:p>
            <a:pPr marL="0" indent="0">
              <a:buNone/>
            </a:pPr>
            <a:endParaRPr lang="en-GB" dirty="0">
              <a:latin typeface="+mn-lt"/>
            </a:endParaRPr>
          </a:p>
          <a:p>
            <a:pPr marL="514350" indent="-514350">
              <a:buAutoNum type="arabicPeriod"/>
            </a:pPr>
            <a:r>
              <a:rPr lang="en-GB" dirty="0">
                <a:latin typeface="+mn-lt"/>
              </a:rPr>
              <a:t>Which of these adjectives could describe Mitch </a:t>
            </a:r>
            <a:r>
              <a:rPr lang="en-GB" dirty="0" err="1">
                <a:latin typeface="+mn-lt"/>
              </a:rPr>
              <a:t>McDeere</a:t>
            </a:r>
            <a:r>
              <a:rPr lang="en-GB" dirty="0">
                <a:latin typeface="+mn-lt"/>
              </a:rPr>
              <a:t>?</a:t>
            </a:r>
          </a:p>
          <a:p>
            <a:pPr marL="0" indent="0">
              <a:buNone/>
            </a:pPr>
            <a:endParaRPr lang="en-GB" dirty="0"/>
          </a:p>
        </p:txBody>
      </p:sp>
      <p:sp>
        <p:nvSpPr>
          <p:cNvPr id="6" name="Rectangle 5">
            <a:extLst>
              <a:ext uri="{FF2B5EF4-FFF2-40B4-BE49-F238E27FC236}">
                <a16:creationId xmlns:a16="http://schemas.microsoft.com/office/drawing/2014/main" id="{CC902A74-C7AE-479D-B22F-786A7B3F2512}"/>
              </a:ext>
            </a:extLst>
          </p:cNvPr>
          <p:cNvSpPr/>
          <p:nvPr/>
        </p:nvSpPr>
        <p:spPr>
          <a:xfrm>
            <a:off x="1808253" y="2147299"/>
            <a:ext cx="8938516" cy="12817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rich 	     	intelligent		ambitious	</a:t>
            </a:r>
          </a:p>
          <a:p>
            <a:pPr algn="ctr"/>
            <a:r>
              <a:rPr lang="en-GB" sz="2800" dirty="0"/>
              <a:t>hard-working  	good-looking	poor</a:t>
            </a:r>
            <a:r>
              <a:rPr lang="en-GB" dirty="0"/>
              <a:t>	    </a:t>
            </a:r>
          </a:p>
        </p:txBody>
      </p:sp>
      <p:sp>
        <p:nvSpPr>
          <p:cNvPr id="7" name="TextBox 6">
            <a:extLst>
              <a:ext uri="{FF2B5EF4-FFF2-40B4-BE49-F238E27FC236}">
                <a16:creationId xmlns:a16="http://schemas.microsoft.com/office/drawing/2014/main" id="{B13B367F-643C-4E43-86B4-D2880D03472B}"/>
              </a:ext>
            </a:extLst>
          </p:cNvPr>
          <p:cNvSpPr txBox="1"/>
          <p:nvPr/>
        </p:nvSpPr>
        <p:spPr>
          <a:xfrm>
            <a:off x="472611" y="3729519"/>
            <a:ext cx="11291299" cy="954107"/>
          </a:xfrm>
          <a:prstGeom prst="rect">
            <a:avLst/>
          </a:prstGeom>
          <a:noFill/>
        </p:spPr>
        <p:txBody>
          <a:bodyPr wrap="square" rtlCol="0">
            <a:spAutoFit/>
          </a:bodyPr>
          <a:lstStyle/>
          <a:p>
            <a:r>
              <a:rPr lang="en-GB" sz="2800" dirty="0"/>
              <a:t>2. Which of these adjectives could describe the law firm </a:t>
            </a:r>
            <a:r>
              <a:rPr lang="en-GB" sz="2800" dirty="0" err="1"/>
              <a:t>Bendini</a:t>
            </a:r>
            <a:r>
              <a:rPr lang="en-GB" sz="2800" dirty="0"/>
              <a:t>, Lambert and Locke?  </a:t>
            </a:r>
          </a:p>
        </p:txBody>
      </p:sp>
      <p:sp>
        <p:nvSpPr>
          <p:cNvPr id="8" name="Rectangle 7">
            <a:extLst>
              <a:ext uri="{FF2B5EF4-FFF2-40B4-BE49-F238E27FC236}">
                <a16:creationId xmlns:a16="http://schemas.microsoft.com/office/drawing/2014/main" id="{1099304B-E497-44D8-BD61-B2DA65E5AE66}"/>
              </a:ext>
            </a:extLst>
          </p:cNvPr>
          <p:cNvSpPr/>
          <p:nvPr/>
        </p:nvSpPr>
        <p:spPr>
          <a:xfrm>
            <a:off x="1808253" y="4888787"/>
            <a:ext cx="8938516" cy="12817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successful 	     	friendly		boring 		</a:t>
            </a:r>
          </a:p>
          <a:p>
            <a:pPr algn="ctr"/>
            <a:r>
              <a:rPr lang="en-GB" sz="2800" dirty="0"/>
              <a:t>    	large	  	        generous	  	 well-known</a:t>
            </a:r>
            <a:r>
              <a:rPr lang="en-GB" dirty="0"/>
              <a:t>	    </a:t>
            </a:r>
          </a:p>
        </p:txBody>
      </p:sp>
    </p:spTree>
    <p:extLst>
      <p:ext uri="{BB962C8B-B14F-4D97-AF65-F5344CB8AC3E}">
        <p14:creationId xmlns:p14="http://schemas.microsoft.com/office/powerpoint/2010/main" val="3196445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DCB9D-4B8C-452A-AE54-1A5C2C90B4FE}"/>
              </a:ext>
            </a:extLst>
          </p:cNvPr>
          <p:cNvSpPr>
            <a:spLocks noGrp="1"/>
          </p:cNvSpPr>
          <p:nvPr>
            <p:ph type="title"/>
          </p:nvPr>
        </p:nvSpPr>
        <p:spPr/>
        <p:txBody>
          <a:bodyPr>
            <a:normAutofit/>
          </a:bodyPr>
          <a:lstStyle/>
          <a:p>
            <a:r>
              <a:rPr lang="en-GB" sz="3600" b="1" dirty="0"/>
              <a:t>Discuss with a partner:</a:t>
            </a:r>
          </a:p>
        </p:txBody>
      </p:sp>
      <p:sp>
        <p:nvSpPr>
          <p:cNvPr id="3" name="Content Placeholder 2">
            <a:extLst>
              <a:ext uri="{FF2B5EF4-FFF2-40B4-BE49-F238E27FC236}">
                <a16:creationId xmlns:a16="http://schemas.microsoft.com/office/drawing/2014/main" id="{9904CB27-396A-42C3-AD3A-F5E007077FA6}"/>
              </a:ext>
            </a:extLst>
          </p:cNvPr>
          <p:cNvSpPr>
            <a:spLocks noGrp="1"/>
          </p:cNvSpPr>
          <p:nvPr>
            <p:ph idx="1"/>
          </p:nvPr>
        </p:nvSpPr>
        <p:spPr>
          <a:xfrm>
            <a:off x="838199" y="1825625"/>
            <a:ext cx="10843517" cy="4351338"/>
          </a:xfrm>
        </p:spPr>
        <p:txBody>
          <a:bodyPr/>
          <a:lstStyle/>
          <a:p>
            <a:pPr marL="514350" indent="-514350">
              <a:buAutoNum type="arabicPeriod"/>
            </a:pPr>
            <a:r>
              <a:rPr lang="en-GB" dirty="0">
                <a:latin typeface="Gadugi" panose="020B0502040204020203" pitchFamily="34" charset="0"/>
                <a:ea typeface="Gadugi" panose="020B0502040204020203" pitchFamily="34" charset="0"/>
              </a:rPr>
              <a:t>Do you agree with Mitch’s priorities in looking for a good job?</a:t>
            </a:r>
          </a:p>
          <a:p>
            <a:pPr marL="0" indent="0">
              <a:buNone/>
            </a:pPr>
            <a:r>
              <a:rPr lang="en-GB" dirty="0">
                <a:latin typeface="Gadugi" panose="020B0502040204020203" pitchFamily="34" charset="0"/>
                <a:ea typeface="Gadugi" panose="020B0502040204020203" pitchFamily="34" charset="0"/>
              </a:rPr>
              <a:t>     What are the most important factors for you?</a:t>
            </a:r>
          </a:p>
          <a:p>
            <a:pPr marL="0" indent="0">
              <a:buNone/>
            </a:pPr>
            <a:endParaRPr lang="en-GB" dirty="0">
              <a:latin typeface="Gadugi" panose="020B0502040204020203" pitchFamily="34" charset="0"/>
              <a:ea typeface="Gadugi" panose="020B0502040204020203" pitchFamily="34" charset="0"/>
            </a:endParaRPr>
          </a:p>
          <a:p>
            <a:pPr marL="514350" indent="-514350">
              <a:buAutoNum type="arabicPeriod" startAt="2"/>
            </a:pPr>
            <a:r>
              <a:rPr lang="en-GB" dirty="0">
                <a:latin typeface="Gadugi" panose="020B0502040204020203" pitchFamily="34" charset="0"/>
                <a:ea typeface="Gadugi" panose="020B0502040204020203" pitchFamily="34" charset="0"/>
              </a:rPr>
              <a:t>Do you think Mitch made the right decision in accepting the    	job with </a:t>
            </a:r>
            <a:r>
              <a:rPr lang="en-GB" dirty="0" err="1">
                <a:latin typeface="Gadugi" panose="020B0502040204020203" pitchFamily="34" charset="0"/>
                <a:ea typeface="Gadugi" panose="020B0502040204020203" pitchFamily="34" charset="0"/>
              </a:rPr>
              <a:t>Bendini</a:t>
            </a:r>
            <a:r>
              <a:rPr lang="en-GB" dirty="0">
                <a:latin typeface="Gadugi" panose="020B0502040204020203" pitchFamily="34" charset="0"/>
                <a:ea typeface="Gadugi" panose="020B0502040204020203" pitchFamily="34" charset="0"/>
              </a:rPr>
              <a:t>, Lambert and Locke?</a:t>
            </a:r>
          </a:p>
          <a:p>
            <a:pPr marL="514350" indent="-514350">
              <a:buAutoNum type="arabicPeriod" startAt="2"/>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     Read the next chapter for more information about the Firm.</a:t>
            </a:r>
          </a:p>
        </p:txBody>
      </p:sp>
    </p:spTree>
    <p:extLst>
      <p:ext uri="{BB962C8B-B14F-4D97-AF65-F5344CB8AC3E}">
        <p14:creationId xmlns:p14="http://schemas.microsoft.com/office/powerpoint/2010/main" val="40137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2" ma:contentTypeDescription="Create a new document." ma:contentTypeScope="" ma:versionID="7c2f208282779d579a6ab6d1b584d4e1">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90271c73fdeba9917f95ca19f9b69583"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B851D3-885B-4B9B-962A-F1A34171A0F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0AC521A-6280-4483-B0CB-94F17B185C8D}">
  <ds:schemaRefs>
    <ds:schemaRef ds:uri="http://schemas.microsoft.com/sharepoint/v3/contenttype/forms"/>
  </ds:schemaRefs>
</ds:datastoreItem>
</file>

<file path=customXml/itemProps3.xml><?xml version="1.0" encoding="utf-8"?>
<ds:datastoreItem xmlns:ds="http://schemas.openxmlformats.org/officeDocument/2006/customXml" ds:itemID="{BA809221-8D90-4D4F-9408-3A68B26783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bc9ef-c111-460f-808e-4de0462dc25a"/>
    <ds:schemaRef ds:uri="61ceb53a-92cc-40c1-a438-9322f3340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1374</TotalTime>
  <Words>1937</Words>
  <Application>Microsoft Office PowerPoint</Application>
  <PresentationFormat>Widescreen</PresentationFormat>
  <Paragraphs>104</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Custom Design</vt:lpstr>
      <vt:lpstr>PowerPoint Presentation</vt:lpstr>
      <vt:lpstr>Before Reading: Look at the book cover </vt:lpstr>
      <vt:lpstr>PowerPoint Presentation</vt:lpstr>
      <vt:lpstr>Chapter 1: Mitchell McDeere</vt:lpstr>
      <vt:lpstr>PowerPoint Presentation</vt:lpstr>
      <vt:lpstr>PowerPoint Presentation</vt:lpstr>
      <vt:lpstr>PowerPoint Presentation</vt:lpstr>
      <vt:lpstr>PowerPoint Presentation</vt:lpstr>
      <vt:lpstr>Discuss with a partner:</vt:lpstr>
      <vt:lpstr>Chapter 2: Bendini, Lambert and Locke</vt:lpstr>
      <vt:lpstr>PowerPoint Presentation</vt:lpstr>
      <vt:lpstr>PowerPoint Presentation</vt:lpstr>
      <vt:lpstr>Read chapter 2 again and answer the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58</cp:revision>
  <dcterms:created xsi:type="dcterms:W3CDTF">2020-03-10T09:03:07Z</dcterms:created>
  <dcterms:modified xsi:type="dcterms:W3CDTF">2021-05-18T08:59:08Z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