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
  </p:notesMasterIdLst>
  <p:sldIdLst>
    <p:sldId id="270" r:id="rId3"/>
    <p:sldId id="257" r:id="rId4"/>
    <p:sldId id="258" r:id="rId5"/>
    <p:sldId id="259" r:id="rId6"/>
    <p:sldId id="260" r:id="rId7"/>
    <p:sldId id="261" r:id="rId8"/>
    <p:sldId id="262" r:id="rId9"/>
    <p:sldId id="263" r:id="rId10"/>
    <p:sldId id="264"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90C4798A-410E-46D7-B4C1-E034BB06793C}"/>
    <pc:docChg chg="custSel addSld delSld modSld">
      <pc:chgData name="Helena Walters" userId="0082c520-c2c8-4944-9e5a-2aa07d58029d" providerId="ADAL" clId="{90C4798A-410E-46D7-B4C1-E034BB06793C}" dt="2023-10-11T13:28:04.072" v="24" actId="20577"/>
      <pc:docMkLst>
        <pc:docMk/>
      </pc:docMkLst>
      <pc:sldChg chg="del">
        <pc:chgData name="Helena Walters" userId="0082c520-c2c8-4944-9e5a-2aa07d58029d" providerId="ADAL" clId="{90C4798A-410E-46D7-B4C1-E034BB06793C}" dt="2023-10-11T11:36:56.465" v="9" actId="2696"/>
        <pc:sldMkLst>
          <pc:docMk/>
          <pc:sldMk cId="0" sldId="256"/>
        </pc:sldMkLst>
      </pc:sldChg>
      <pc:sldChg chg="addSp delSp modSp mod">
        <pc:chgData name="Helena Walters" userId="0082c520-c2c8-4944-9e5a-2aa07d58029d" providerId="ADAL" clId="{90C4798A-410E-46D7-B4C1-E034BB06793C}" dt="2023-10-11T10:15:05.252" v="7"/>
        <pc:sldMkLst>
          <pc:docMk/>
          <pc:sldMk cId="0" sldId="269"/>
        </pc:sldMkLst>
        <pc:spChg chg="mod">
          <ac:chgData name="Helena Walters" userId="0082c520-c2c8-4944-9e5a-2aa07d58029d" providerId="ADAL" clId="{90C4798A-410E-46D7-B4C1-E034BB06793C}" dt="2023-10-10T13:37:55.857" v="3" actId="1076"/>
          <ac:spMkLst>
            <pc:docMk/>
            <pc:sldMk cId="0" sldId="269"/>
            <ac:spMk id="3" creationId="{722E5EB2-2CFF-2416-E4A0-3F9CDA4179C4}"/>
          </ac:spMkLst>
        </pc:spChg>
        <pc:spChg chg="mod">
          <ac:chgData name="Helena Walters" userId="0082c520-c2c8-4944-9e5a-2aa07d58029d" providerId="ADAL" clId="{90C4798A-410E-46D7-B4C1-E034BB06793C}" dt="2023-10-10T13:37:55.857" v="3" actId="1076"/>
          <ac:spMkLst>
            <pc:docMk/>
            <pc:sldMk cId="0" sldId="269"/>
            <ac:spMk id="4" creationId="{611688BC-CDBC-0184-1771-A20213F7AC4F}"/>
          </ac:spMkLst>
        </pc:spChg>
        <pc:spChg chg="mod">
          <ac:chgData name="Helena Walters" userId="0082c520-c2c8-4944-9e5a-2aa07d58029d" providerId="ADAL" clId="{90C4798A-410E-46D7-B4C1-E034BB06793C}" dt="2023-10-10T13:37:55.857" v="3" actId="1076"/>
          <ac:spMkLst>
            <pc:docMk/>
            <pc:sldMk cId="0" sldId="269"/>
            <ac:spMk id="6" creationId="{93D80A10-512D-B251-AF50-02CDA338F8BE}"/>
          </ac:spMkLst>
        </pc:spChg>
        <pc:spChg chg="mod">
          <ac:chgData name="Helena Walters" userId="0082c520-c2c8-4944-9e5a-2aa07d58029d" providerId="ADAL" clId="{90C4798A-410E-46D7-B4C1-E034BB06793C}" dt="2023-10-10T13:37:55.857" v="3" actId="1076"/>
          <ac:spMkLst>
            <pc:docMk/>
            <pc:sldMk cId="0" sldId="269"/>
            <ac:spMk id="8" creationId="{7F428A1C-4592-AA42-BB87-32ADCC16D453}"/>
          </ac:spMkLst>
        </pc:spChg>
        <pc:spChg chg="mod">
          <ac:chgData name="Helena Walters" userId="0082c520-c2c8-4944-9e5a-2aa07d58029d" providerId="ADAL" clId="{90C4798A-410E-46D7-B4C1-E034BB06793C}" dt="2023-10-10T13:37:55.857" v="3" actId="1076"/>
          <ac:spMkLst>
            <pc:docMk/>
            <pc:sldMk cId="0" sldId="269"/>
            <ac:spMk id="10" creationId="{0736CF2E-FE3D-49FE-4ABD-6377E4E78F9B}"/>
          </ac:spMkLst>
        </pc:spChg>
        <pc:spChg chg="mod">
          <ac:chgData name="Helena Walters" userId="0082c520-c2c8-4944-9e5a-2aa07d58029d" providerId="ADAL" clId="{90C4798A-410E-46D7-B4C1-E034BB06793C}" dt="2023-10-11T10:14:11.140" v="5"/>
          <ac:spMkLst>
            <pc:docMk/>
            <pc:sldMk cId="0" sldId="269"/>
            <ac:spMk id="13" creationId="{D4FE78D7-6B94-E2E3-FD5C-DF8D8C4F0B8B}"/>
          </ac:spMkLst>
        </pc:spChg>
        <pc:spChg chg="mod">
          <ac:chgData name="Helena Walters" userId="0082c520-c2c8-4944-9e5a-2aa07d58029d" providerId="ADAL" clId="{90C4798A-410E-46D7-B4C1-E034BB06793C}" dt="2023-10-11T10:14:11.140" v="5"/>
          <ac:spMkLst>
            <pc:docMk/>
            <pc:sldMk cId="0" sldId="269"/>
            <ac:spMk id="15" creationId="{5ECAE47B-9D0F-611C-99F4-80114570E7FD}"/>
          </ac:spMkLst>
        </pc:spChg>
        <pc:spChg chg="mod">
          <ac:chgData name="Helena Walters" userId="0082c520-c2c8-4944-9e5a-2aa07d58029d" providerId="ADAL" clId="{90C4798A-410E-46D7-B4C1-E034BB06793C}" dt="2023-10-11T10:14:11.140" v="5"/>
          <ac:spMkLst>
            <pc:docMk/>
            <pc:sldMk cId="0" sldId="269"/>
            <ac:spMk id="17" creationId="{BB8A33C6-74C0-F07B-9699-A868C27EBB1E}"/>
          </ac:spMkLst>
        </pc:spChg>
        <pc:spChg chg="mod">
          <ac:chgData name="Helena Walters" userId="0082c520-c2c8-4944-9e5a-2aa07d58029d" providerId="ADAL" clId="{90C4798A-410E-46D7-B4C1-E034BB06793C}" dt="2023-10-11T10:15:05.252" v="7"/>
          <ac:spMkLst>
            <pc:docMk/>
            <pc:sldMk cId="0" sldId="269"/>
            <ac:spMk id="20" creationId="{4DB91CAF-10BB-7B7F-C20A-C6DF03BC07FC}"/>
          </ac:spMkLst>
        </pc:spChg>
        <pc:spChg chg="mod">
          <ac:chgData name="Helena Walters" userId="0082c520-c2c8-4944-9e5a-2aa07d58029d" providerId="ADAL" clId="{90C4798A-410E-46D7-B4C1-E034BB06793C}" dt="2023-10-11T10:15:05.252" v="7"/>
          <ac:spMkLst>
            <pc:docMk/>
            <pc:sldMk cId="0" sldId="269"/>
            <ac:spMk id="22" creationId="{E7F91670-DB45-9233-C6E6-D4FABC0A3EA7}"/>
          </ac:spMkLst>
        </pc:spChg>
        <pc:spChg chg="mod">
          <ac:chgData name="Helena Walters" userId="0082c520-c2c8-4944-9e5a-2aa07d58029d" providerId="ADAL" clId="{90C4798A-410E-46D7-B4C1-E034BB06793C}" dt="2023-10-11T10:15:05.252" v="7"/>
          <ac:spMkLst>
            <pc:docMk/>
            <pc:sldMk cId="0" sldId="269"/>
            <ac:spMk id="24" creationId="{1F295604-36FB-4B3B-2B3D-CF05F3CD2E19}"/>
          </ac:spMkLst>
        </pc:spChg>
        <pc:grpChg chg="add del mod">
          <ac:chgData name="Helena Walters" userId="0082c520-c2c8-4944-9e5a-2aa07d58029d" providerId="ADAL" clId="{90C4798A-410E-46D7-B4C1-E034BB06793C}" dt="2023-10-11T10:14:08.797" v="4" actId="478"/>
          <ac:grpSpMkLst>
            <pc:docMk/>
            <pc:sldMk cId="0" sldId="269"/>
            <ac:grpSpMk id="2" creationId="{871DDB3A-A1F3-62C2-2F4D-87B45AB8DAE6}"/>
          </ac:grpSpMkLst>
        </pc:grpChg>
        <pc:grpChg chg="add del mod">
          <ac:chgData name="Helena Walters" userId="0082c520-c2c8-4944-9e5a-2aa07d58029d" providerId="ADAL" clId="{90C4798A-410E-46D7-B4C1-E034BB06793C}" dt="2023-10-11T10:14:14.649" v="6" actId="478"/>
          <ac:grpSpMkLst>
            <pc:docMk/>
            <pc:sldMk cId="0" sldId="269"/>
            <ac:grpSpMk id="11" creationId="{C06AFCAE-4A10-C388-3B43-C368BA4A7A2A}"/>
          </ac:grpSpMkLst>
        </pc:grpChg>
        <pc:grpChg chg="add mod">
          <ac:chgData name="Helena Walters" userId="0082c520-c2c8-4944-9e5a-2aa07d58029d" providerId="ADAL" clId="{90C4798A-410E-46D7-B4C1-E034BB06793C}" dt="2023-10-11T10:15:05.252" v="7"/>
          <ac:grpSpMkLst>
            <pc:docMk/>
            <pc:sldMk cId="0" sldId="269"/>
            <ac:grpSpMk id="18" creationId="{8B0E94D6-E263-E549-8255-9C908AFFD5D5}"/>
          </ac:grpSpMkLst>
        </pc:grpChg>
        <pc:picChg chg="mod">
          <ac:chgData name="Helena Walters" userId="0082c520-c2c8-4944-9e5a-2aa07d58029d" providerId="ADAL" clId="{90C4798A-410E-46D7-B4C1-E034BB06793C}" dt="2023-10-10T13:37:55.857" v="3" actId="1076"/>
          <ac:picMkLst>
            <pc:docMk/>
            <pc:sldMk cId="0" sldId="269"/>
            <ac:picMk id="5" creationId="{84AE6598-CD5C-645D-9A2E-694150050AF4}"/>
          </ac:picMkLst>
        </pc:picChg>
        <pc:picChg chg="mod">
          <ac:chgData name="Helena Walters" userId="0082c520-c2c8-4944-9e5a-2aa07d58029d" providerId="ADAL" clId="{90C4798A-410E-46D7-B4C1-E034BB06793C}" dt="2023-10-10T13:37:55.857" v="3" actId="1076"/>
          <ac:picMkLst>
            <pc:docMk/>
            <pc:sldMk cId="0" sldId="269"/>
            <ac:picMk id="7" creationId="{F410798F-A1F7-6ECF-F20D-84C90A7C3112}"/>
          </ac:picMkLst>
        </pc:picChg>
        <pc:picChg chg="mod">
          <ac:chgData name="Helena Walters" userId="0082c520-c2c8-4944-9e5a-2aa07d58029d" providerId="ADAL" clId="{90C4798A-410E-46D7-B4C1-E034BB06793C}" dt="2023-10-10T13:37:55.857" v="3" actId="1076"/>
          <ac:picMkLst>
            <pc:docMk/>
            <pc:sldMk cId="0" sldId="269"/>
            <ac:picMk id="9" creationId="{683A2342-EBF4-57A0-4F4D-AC4DBDABF942}"/>
          </ac:picMkLst>
        </pc:picChg>
        <pc:picChg chg="mod">
          <ac:chgData name="Helena Walters" userId="0082c520-c2c8-4944-9e5a-2aa07d58029d" providerId="ADAL" clId="{90C4798A-410E-46D7-B4C1-E034BB06793C}" dt="2023-10-11T10:14:11.140" v="5"/>
          <ac:picMkLst>
            <pc:docMk/>
            <pc:sldMk cId="0" sldId="269"/>
            <ac:picMk id="12" creationId="{E69B446D-50CA-9536-7AA6-CFBF6229168A}"/>
          </ac:picMkLst>
        </pc:picChg>
        <pc:picChg chg="mod">
          <ac:chgData name="Helena Walters" userId="0082c520-c2c8-4944-9e5a-2aa07d58029d" providerId="ADAL" clId="{90C4798A-410E-46D7-B4C1-E034BB06793C}" dt="2023-10-11T10:14:11.140" v="5"/>
          <ac:picMkLst>
            <pc:docMk/>
            <pc:sldMk cId="0" sldId="269"/>
            <ac:picMk id="14" creationId="{1992DF7C-74D3-55C1-1FD2-7BD058F5836B}"/>
          </ac:picMkLst>
        </pc:picChg>
        <pc:picChg chg="mod">
          <ac:chgData name="Helena Walters" userId="0082c520-c2c8-4944-9e5a-2aa07d58029d" providerId="ADAL" clId="{90C4798A-410E-46D7-B4C1-E034BB06793C}" dt="2023-10-11T10:14:11.140" v="5"/>
          <ac:picMkLst>
            <pc:docMk/>
            <pc:sldMk cId="0" sldId="269"/>
            <ac:picMk id="16" creationId="{817FBB7D-2D1B-8F95-E1B3-E75D931FCC30}"/>
          </ac:picMkLst>
        </pc:picChg>
        <pc:picChg chg="mod">
          <ac:chgData name="Helena Walters" userId="0082c520-c2c8-4944-9e5a-2aa07d58029d" providerId="ADAL" clId="{90C4798A-410E-46D7-B4C1-E034BB06793C}" dt="2023-10-11T10:15:05.252" v="7"/>
          <ac:picMkLst>
            <pc:docMk/>
            <pc:sldMk cId="0" sldId="269"/>
            <ac:picMk id="19" creationId="{2D05DF3E-E0F1-0D37-97D4-0E89E71D999C}"/>
          </ac:picMkLst>
        </pc:picChg>
        <pc:picChg chg="mod">
          <ac:chgData name="Helena Walters" userId="0082c520-c2c8-4944-9e5a-2aa07d58029d" providerId="ADAL" clId="{90C4798A-410E-46D7-B4C1-E034BB06793C}" dt="2023-10-11T10:15:05.252" v="7"/>
          <ac:picMkLst>
            <pc:docMk/>
            <pc:sldMk cId="0" sldId="269"/>
            <ac:picMk id="21" creationId="{F757F597-81E5-700C-475F-28B02AFE7342}"/>
          </ac:picMkLst>
        </pc:picChg>
        <pc:picChg chg="mod">
          <ac:chgData name="Helena Walters" userId="0082c520-c2c8-4944-9e5a-2aa07d58029d" providerId="ADAL" clId="{90C4798A-410E-46D7-B4C1-E034BB06793C}" dt="2023-10-11T10:15:05.252" v="7"/>
          <ac:picMkLst>
            <pc:docMk/>
            <pc:sldMk cId="0" sldId="269"/>
            <ac:picMk id="23" creationId="{BDDE1E87-C052-403A-6E3A-F2603A769718}"/>
          </ac:picMkLst>
        </pc:picChg>
        <pc:picChg chg="del">
          <ac:chgData name="Helena Walters" userId="0082c520-c2c8-4944-9e5a-2aa07d58029d" providerId="ADAL" clId="{90C4798A-410E-46D7-B4C1-E034BB06793C}" dt="2023-10-10T13:37:37.128" v="0" actId="478"/>
          <ac:picMkLst>
            <pc:docMk/>
            <pc:sldMk cId="0" sldId="269"/>
            <ac:picMk id="163" creationId="{00000000-0000-0000-0000-000000000000}"/>
          </ac:picMkLst>
        </pc:picChg>
      </pc:sldChg>
      <pc:sldChg chg="modSp add mod">
        <pc:chgData name="Helena Walters" userId="0082c520-c2c8-4944-9e5a-2aa07d58029d" providerId="ADAL" clId="{90C4798A-410E-46D7-B4C1-E034BB06793C}" dt="2023-10-11T13:28:04.072" v="24" actId="20577"/>
        <pc:sldMkLst>
          <pc:docMk/>
          <pc:sldMk cId="3049800406" sldId="270"/>
        </pc:sldMkLst>
        <pc:spChg chg="mod">
          <ac:chgData name="Helena Walters" userId="0082c520-c2c8-4944-9e5a-2aa07d58029d" providerId="ADAL" clId="{90C4798A-410E-46D7-B4C1-E034BB06793C}" dt="2023-10-11T11:38:30.907" v="11" actId="20577"/>
          <ac:spMkLst>
            <pc:docMk/>
            <pc:sldMk cId="3049800406" sldId="270"/>
            <ac:spMk id="2" creationId="{5D3F1E9C-79C5-E84E-B08F-06797F27B6F6}"/>
          </ac:spMkLst>
        </pc:spChg>
        <pc:spChg chg="mod">
          <ac:chgData name="Helena Walters" userId="0082c520-c2c8-4944-9e5a-2aa07d58029d" providerId="ADAL" clId="{90C4798A-410E-46D7-B4C1-E034BB06793C}" dt="2023-10-11T13:28:04.072" v="24" actId="20577"/>
          <ac:spMkLst>
            <pc:docMk/>
            <pc:sldMk cId="3049800406" sldId="270"/>
            <ac:spMk id="6" creationId="{8EF35676-49DE-E547-B19F-0A8B69E1F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8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ZA" sz="2000" b="0" strike="noStrike" spc="-1">
                <a:solidFill>
                  <a:srgbClr val="000000"/>
                </a:solidFill>
                <a:latin typeface="Arial"/>
              </a:rPr>
              <a:t>Click to edit the notes format</a:t>
            </a:r>
          </a:p>
        </p:txBody>
      </p:sp>
      <p:sp>
        <p:nvSpPr>
          <p:cNvPr id="8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ZA" sz="1400" b="0" strike="noStrike" spc="-1">
                <a:solidFill>
                  <a:srgbClr val="000000"/>
                </a:solidFill>
                <a:latin typeface="Times New Roman"/>
              </a:rPr>
              <a:t>&lt;header&gt;</a:t>
            </a:r>
          </a:p>
        </p:txBody>
      </p:sp>
      <p:sp>
        <p:nvSpPr>
          <p:cNvPr id="86"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ZA" sz="1400" b="0" strike="noStrike" spc="-1">
                <a:solidFill>
                  <a:srgbClr val="000000"/>
                </a:solidFill>
                <a:latin typeface="Times New Roman"/>
              </a:defRPr>
            </a:lvl1pPr>
          </a:lstStyle>
          <a:p>
            <a:pPr indent="0" algn="r">
              <a:buNone/>
            </a:pPr>
            <a:r>
              <a:rPr lang="en-ZA" sz="1400" b="0" strike="noStrike" spc="-1">
                <a:solidFill>
                  <a:srgbClr val="000000"/>
                </a:solidFill>
                <a:latin typeface="Times New Roman"/>
              </a:rPr>
              <a:t>&lt;date/time&gt;</a:t>
            </a:r>
          </a:p>
        </p:txBody>
      </p:sp>
      <p:sp>
        <p:nvSpPr>
          <p:cNvPr id="87"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ZA" sz="1400" b="0" strike="noStrike" spc="-1">
                <a:solidFill>
                  <a:srgbClr val="000000"/>
                </a:solidFill>
                <a:latin typeface="Times New Roman"/>
              </a:defRPr>
            </a:lvl1pPr>
          </a:lstStyle>
          <a:p>
            <a:pPr indent="0">
              <a:buNone/>
            </a:pPr>
            <a:r>
              <a:rPr lang="en-ZA" sz="1400" b="0" strike="noStrike" spc="-1">
                <a:solidFill>
                  <a:srgbClr val="000000"/>
                </a:solidFill>
                <a:latin typeface="Times New Roman"/>
              </a:rPr>
              <a:t>&lt;footer&gt;</a:t>
            </a:r>
          </a:p>
        </p:txBody>
      </p:sp>
      <p:sp>
        <p:nvSpPr>
          <p:cNvPr id="88"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ZA" sz="1400" b="0" strike="noStrike" spc="-1">
                <a:solidFill>
                  <a:srgbClr val="000000"/>
                </a:solidFill>
                <a:latin typeface="Times New Roman"/>
              </a:defRPr>
            </a:lvl1pPr>
          </a:lstStyle>
          <a:p>
            <a:pPr indent="0" algn="r">
              <a:buNone/>
            </a:pPr>
            <a:fld id="{B68FA78B-42C6-4EEC-9203-0591A37BD3ED}" type="slidenum">
              <a:rPr lang="en-ZA" sz="1400" b="0" strike="noStrike" spc="-1">
                <a:solidFill>
                  <a:srgbClr val="000000"/>
                </a:solidFill>
                <a:latin typeface="Times New Roman"/>
              </a:rPr>
              <a:t>‹#›</a:t>
            </a:fld>
            <a:endParaRPr lang="en-ZA"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685800" y="1143000"/>
            <a:ext cx="5486040" cy="3085920"/>
          </a:xfrm>
          <a:prstGeom prst="rect">
            <a:avLst/>
          </a:prstGeom>
          <a:ln w="0">
            <a:noFill/>
          </a:ln>
        </p:spPr>
      </p:sp>
      <p:sp>
        <p:nvSpPr>
          <p:cNvPr id="17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171"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BA30F769-9307-458B-ABCA-1FC55925F49C}" type="slidenum">
              <a:rPr lang="en-US" sz="1200" b="0" strike="noStrike" spc="-1">
                <a:solidFill>
                  <a:srgbClr val="000000"/>
                </a:solidFill>
                <a:latin typeface="Times New Roman"/>
              </a:rPr>
              <a:t>2</a:t>
            </a:fld>
            <a:endParaRPr lang="en-ZA"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noRot="1" noChangeAspect="1"/>
          </p:cNvSpPr>
          <p:nvPr>
            <p:ph type="sldImg"/>
          </p:nvPr>
        </p:nvSpPr>
        <p:spPr>
          <a:xfrm>
            <a:off x="685800" y="1143000"/>
            <a:ext cx="5486400" cy="3086100"/>
          </a:xfrm>
          <a:prstGeom prst="rect">
            <a:avLst/>
          </a:prstGeom>
          <a:ln w="0">
            <a:noFill/>
          </a:ln>
        </p:spPr>
      </p:sp>
      <p:sp>
        <p:nvSpPr>
          <p:cNvPr id="20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04"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2FE3826-056C-4A72-A887-CA1D5749000A}" type="slidenum">
              <a:rPr lang="en-US" sz="1200" b="0" strike="noStrike" spc="-1">
                <a:solidFill>
                  <a:srgbClr val="000000"/>
                </a:solidFill>
                <a:latin typeface="Times New Roman"/>
              </a:rPr>
              <a:t>11</a:t>
            </a:fld>
            <a:endParaRPr lang="en-ZA"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685800" y="1143000"/>
            <a:ext cx="5486400" cy="3086100"/>
          </a:xfrm>
          <a:prstGeom prst="rect">
            <a:avLst/>
          </a:prstGeom>
          <a:ln w="0">
            <a:noFill/>
          </a:ln>
        </p:spPr>
      </p:sp>
      <p:sp>
        <p:nvSpPr>
          <p:cNvPr id="20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07"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DA5BC32-D0AC-4D0C-AC9C-C0C0AD6593C4}" type="slidenum">
              <a:rPr lang="en-US" sz="1200" b="0" strike="noStrike" spc="-1">
                <a:solidFill>
                  <a:srgbClr val="000000"/>
                </a:solidFill>
                <a:latin typeface="Times New Roman"/>
              </a:rPr>
              <a:t>12</a:t>
            </a:fld>
            <a:endParaRPr lang="en-ZA"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a:ln w="0">
            <a:noFill/>
          </a:ln>
        </p:spPr>
      </p:sp>
      <p:sp>
        <p:nvSpPr>
          <p:cNvPr id="17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 Spatial Data Infrastructure (SDI) is a foundational framework designed to efficiently manage and leverage spatial data, making it uniquely suited for geospatial ecosystems. While it can encompass advanced functionalities such as prescribed data models, intricate geoprocessing workflows, or data publication standards, what truly sets an SDI apart is its role as a centralized, unifying platform.</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Unifying Diverse Processes and Data:</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An SDI acts as a hub that brings together the multifaceted components of geospatial ecosystems. It unifies diverse processes and data sources, creating a cohesive environment where data integration, access, and collaboration thrive. This unique characteristic ensures that users can seamlessly work with geospatial data, regardless of its source or format.</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Enhancing Spatial Database Efficiency:</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 conjunction with SDIs, spatial databases play a pivotal role in efficiently storing and accessing geometric and geographic data. These databases encompass coordinates, points, lines, polygons, and topology, often associated with a wide array of features, from locations to complex urban structures.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Index for Performance:</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makes spatial databases distinct is their utilization of a specialized index called a spatial index. This index dramatically enhances database performance by enabling swift spatial queries. It ensures that geospatial data retrieval is not only accurate but also expedient, a crucial aspect in geospatial applications.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Facilitating Complex Relationships:</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databases excel in managing complex relationships between connecting objects from different classes. Beyond basic filtering, they provide robust mechanisms for handling intricate spatial relationships, allowing for more nuanced analysis and decision-making in geospatial contexts.</a:t>
            </a:r>
          </a:p>
        </p:txBody>
      </p:sp>
      <p:sp>
        <p:nvSpPr>
          <p:cNvPr id="174"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6538C5F-6BB8-454B-8D4A-48393565C86C}" type="slidenum">
              <a:rPr lang="en-US" sz="1200" b="0" strike="noStrike" spc="-1">
                <a:solidFill>
                  <a:srgbClr val="000000"/>
                </a:solidFill>
                <a:latin typeface="Times New Roman"/>
              </a:rPr>
              <a:t>3</a:t>
            </a:fld>
            <a:endParaRPr lang="en-ZA"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685800" y="1143000"/>
            <a:ext cx="5486400" cy="3086100"/>
          </a:xfrm>
          <a:prstGeom prst="rect">
            <a:avLst/>
          </a:prstGeom>
          <a:ln w="0">
            <a:noFill/>
          </a:ln>
        </p:spPr>
      </p:sp>
      <p:sp>
        <p:nvSpPr>
          <p:cNvPr id="17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Storage of Spatial Data:</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An SDI provides a centralized repository for the secure storage of diverse spatial data types, including maps, geographic features, and geographic information system (GIS) datasets.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Publication of Maps: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enables the creation and publication of maps and cartographic products, making spatial information accessible to users in a visual format.</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Sharing of Documents: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facilitate the sharing of documents and reports related to spatial data and analysis, enhancing collaboration and knowledge exchange among stakeholders.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Sharing of Spatial Data: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Users can easily share spatial data with others, promoting data sharing, interoperability, and collaborative working across organizations and domains.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Permissions Management: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offer robust access control mechanisms, allowing administrators to manage permissions and restrict data access to authorized users, ensuring data security and privacy.</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 Management: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Effective metadata management is a core function of SDIs, ensuring that users can discover, understand, and assess the quality of spatial data through comprehensive metadata descriptions.</a:t>
            </a:r>
          </a:p>
        </p:txBody>
      </p:sp>
      <p:sp>
        <p:nvSpPr>
          <p:cNvPr id="177"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5FD2A1D-3C71-4260-95A8-F83408FA1706}" type="slidenum">
              <a:rPr lang="en-US" sz="1200" b="0" strike="noStrike" spc="-1">
                <a:solidFill>
                  <a:srgbClr val="000000"/>
                </a:solidFill>
                <a:latin typeface="Times New Roman"/>
              </a:rPr>
              <a:t>4</a:t>
            </a:fld>
            <a:endParaRPr lang="en-ZA"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685800" y="1143000"/>
            <a:ext cx="5486400" cy="3086100"/>
          </a:xfrm>
          <a:prstGeom prst="rect">
            <a:avLst/>
          </a:prstGeom>
          <a:ln w="0">
            <a:noFill/>
          </a:ln>
        </p:spPr>
      </p:sp>
      <p:sp>
        <p:nvSpPr>
          <p:cNvPr id="17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Single Authoritative Point of Truth for Data: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An SDI establishes a central repository for authoritative spatial data, ensuring consistency and accuracy across the organization. Users can rely on a single source for trusted information.</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Publication of Content to the Internet or Intranet: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enable the seamless publication of geospatial content on the internet or intranet, making it accessible to a wider audience and facilitating data dissemination.</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Unified Content Search and Discovery: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Users can efficiently search, discover, and access spatial data and resources from various sources through a unified interface, saving time and effort in data retrieval.</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 Interoperability: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promote data interoperability by providing standardized access methods and formats, allowing different systems and applications to work together cohesively.</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Access Control: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Robust access control mechanisms in SDIs ensure that data is securely shared with authorized users while protecting sensitive information, preserving data integrity, and maintaining compliance.</a:t>
            </a:r>
          </a:p>
          <a:p>
            <a:pPr marL="216000" indent="0">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Platform Integration: </a:t>
            </a:r>
          </a:p>
          <a:p>
            <a:pPr marL="387450" indent="-171450">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SDIs seamlessly integrate with existing software platforms and tools, enhancing workflow efficiency and enabling users to work with geospatial data in familiar environments.</a:t>
            </a:r>
          </a:p>
        </p:txBody>
      </p:sp>
      <p:sp>
        <p:nvSpPr>
          <p:cNvPr id="180"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FB91F05-38EA-462B-9D39-335AD65BCB16}" type="slidenum">
              <a:rPr lang="en-US" sz="1200" b="0" strike="noStrike" spc="-1">
                <a:solidFill>
                  <a:srgbClr val="000000"/>
                </a:solidFill>
                <a:latin typeface="Times New Roman"/>
              </a:rPr>
              <a:t>5</a:t>
            </a:fld>
            <a:endParaRPr lang="en-ZA"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685800" y="1143000"/>
            <a:ext cx="5486400" cy="3086100"/>
          </a:xfrm>
          <a:prstGeom prst="rect">
            <a:avLst/>
          </a:prstGeom>
          <a:ln w="0">
            <a:noFill/>
          </a:ln>
        </p:spPr>
      </p:sp>
      <p:sp>
        <p:nvSpPr>
          <p:cNvPr id="18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People: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Individuals and organizations involved in creating, managing, and utilizing geospatial data are a fundamental component of an SDI. This includes data producers, administrators, analysts, and end-users who collaborate to ensure the effective functioning of the infrastructure.</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Technology: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technological foundation of an SDI includes the hardware, software, and network infrastructure required for data storage, management, analysis, and dissemination. This encompasses GIS software, databases, web servers, and geospatial tools.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Policies: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Clear and well-defined policies and guidelines govern the operation and management of the SDI. These policies address issues such as data sharing, access control, data quality standards, and data update procedures. They provide the framework for data governance and usage.</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Geospatial data standards and protocols ensure consistency and interoperability within the SDI. These standards define data formats, metadata specifications, communication protocols, and data exchange mechanisms to enable seamless integration of data from diverse sources.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 forms the core of the SDI, encompassing a wide range of geographic and geospatial information. This data includes maps, geographic features, imagery, and attribute data. It is organized, categorized, and made accessible through the infrastructure.</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components work in synergy to establish an efficient and effective SDI that facilitates the storage, management, and sharing of geospatial information, ultimately supporting informed decision-making and collaboration across various domains and sectors.</a:t>
            </a: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p:txBody>
      </p:sp>
      <p:sp>
        <p:nvSpPr>
          <p:cNvPr id="183"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F3C0B64-D3BA-427F-84A3-10057256BB0B}" type="slidenum">
              <a:rPr lang="en-US" sz="1200" b="0" strike="noStrike" spc="-1">
                <a:solidFill>
                  <a:srgbClr val="000000"/>
                </a:solidFill>
                <a:latin typeface="Times New Roman"/>
              </a:rPr>
              <a:t>6</a:t>
            </a:fld>
            <a:endParaRPr lang="en-ZA"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685800" y="1143000"/>
            <a:ext cx="5486400" cy="3086100"/>
          </a:xfrm>
          <a:prstGeom prst="rect">
            <a:avLst/>
          </a:prstGeom>
          <a:ln w="0">
            <a:noFill/>
          </a:ln>
        </p:spPr>
      </p:sp>
      <p:sp>
        <p:nvSpPr>
          <p:cNvPr id="18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 Catalogues: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serve as repositories for descriptive information about spatial data. Metadata catalogues provide essential context for geospatial datasets, including details about data sources, quality, formats, and usage. They help users discover and assess available data resources.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 Clearinghouses: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platforms are designed for discovering, accessing, and sharing spatial data. Data clearinghouses facilitate data exchange by providing standardized interfaces for searching, retrieving, and downloading geospatial information from various sources.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 Repositories: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are storage systems specifically tailored for managing spatial data. Spatial data repositories ensure the secure and organized storage of diverse geospatial datasets, including maps, imagery, and geographic features.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Web Mapping Services (WMS): </a:t>
            </a:r>
          </a:p>
          <a:p>
            <a:pPr marL="387450" indent="-171450">
              <a:lnSpc>
                <a:spcPct val="100000"/>
              </a:lnSpc>
              <a:buFont typeface="Arial" panose="020B0604020202020204" pitchFamily="34" charset="0"/>
              <a:buChar char="•"/>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WMS components are integral for visualizing and sharing map images. They enable users to access and display geospatial data over the internet, allowing for interactive map exploration and integration into web applications.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components collectively form the infrastructure needed to support the storage, discovery, access, and visualization of geospatial data, fostering data sharing, collaboration, and informed decision-making within and across organizations and sectors.</a:t>
            </a:r>
          </a:p>
          <a:p>
            <a:pPr marL="216000" indent="0">
              <a:lnSpc>
                <a:spcPct val="100000"/>
              </a:lnSpc>
              <a:buNone/>
            </a:pPr>
            <a:endParaRPr lang="en-ZA" sz="12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a:p>
            <a:pPr marL="216000" indent="0">
              <a:lnSpc>
                <a:spcPct val="100000"/>
              </a:lnSpc>
              <a:buNone/>
            </a:pPr>
            <a:endParaRPr lang="en-ZA" sz="1800" b="0" strike="noStrike" spc="-1" dirty="0">
              <a:solidFill>
                <a:srgbClr val="000000"/>
              </a:solidFill>
              <a:latin typeface="Arial"/>
            </a:endParaRPr>
          </a:p>
        </p:txBody>
      </p:sp>
      <p:sp>
        <p:nvSpPr>
          <p:cNvPr id="186"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8A491D63-9F6E-4D84-9999-C291B973965C}" type="slidenum">
              <a:rPr lang="en-US" sz="1200" b="0" strike="noStrike" spc="-1">
                <a:solidFill>
                  <a:srgbClr val="000000"/>
                </a:solidFill>
                <a:latin typeface="Times New Roman"/>
              </a:rPr>
              <a:t>7</a:t>
            </a:fld>
            <a:endParaRPr lang="en-ZA"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685800" y="1143000"/>
            <a:ext cx="5486400" cy="3086100"/>
          </a:xfrm>
          <a:prstGeom prst="rect">
            <a:avLst/>
          </a:prstGeom>
          <a:ln w="0">
            <a:noFill/>
          </a:ln>
        </p:spPr>
      </p:sp>
      <p:sp>
        <p:nvSpPr>
          <p:cNvPr id="18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Web Feature Services (WFS): </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WFS components play a crucial role in sharing and querying spatial data features. They provide standardized interfaces for accessing and retrieving specific geographic features from spatial datasets. WFS supports not only the visualization but also the retrieval of detailed attribute information associated with these features, enhancing the depth of geospatial data access.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Catalogue Services: </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Catalogue services are integral components that facilitate the discovery and access of spatial data resources. They act as directories or registries, enabling users to search for and find geospatial datasets, services, and metadata descriptions. Catalogue services offer users comprehensive information about available data resources, aiding in the efficient selection of relevant datasets.</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 Integration Mechanisms: </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mechanisms are responsible for integrating and harmonizing data from different sources. They ensure that data from diverse origins can be seamlessly integrated, enabling users to combine and </a:t>
            </a:r>
            <a:r>
              <a:rPr lang="en-ZA"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analyze</a:t>
            </a: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information from various providers. Data integration mechanisms help maintain data consistency and accuracy when merging datasets with potentially different formats, projections, and quality.</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Standards and Interoperability: </a:t>
            </a: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Standards and interoperability guidelines are foundational components of an SDI. They define common data formats, communication protocols, and best practices to ensure compatibility and data exchange between different geospatial systems and software. Standards enhance the seamless integration of data and services, promoting data interoperability and collaboration.</a:t>
            </a: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additional components further enhance the capabilities of an SDI, enabling comprehensive data sharing, integration, and access, while ensuring that data is harmonized, standardized, and interoperable across various domains and platforms.</a:t>
            </a:r>
          </a:p>
        </p:txBody>
      </p:sp>
      <p:sp>
        <p:nvSpPr>
          <p:cNvPr id="189"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70801C61-A54B-4DB3-8AEE-DEF634FC1BE1}" type="slidenum">
              <a:rPr lang="en-US" sz="1200" b="0" strike="noStrike" spc="-1">
                <a:solidFill>
                  <a:srgbClr val="000000"/>
                </a:solidFill>
                <a:latin typeface="Times New Roman"/>
              </a:rPr>
              <a:t>8</a:t>
            </a:fld>
            <a:endParaRPr lang="en-ZA"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685800" y="1143000"/>
            <a:ext cx="5486400" cy="3086100"/>
          </a:xfrm>
          <a:prstGeom prst="rect">
            <a:avLst/>
          </a:prstGeom>
          <a:ln w="0">
            <a:noFill/>
          </a:ln>
        </p:spPr>
      </p:sp>
      <p:sp>
        <p:nvSpPr>
          <p:cNvPr id="19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mj-lt"/>
              </a:rPr>
              <a:t>Spatial databases are the foundational pillars of Spatial Data Infrastructures (SDIs), providing the essential framework for storing, managing, and enabling access to geospatial data within this infrastructure ecosystem</a:t>
            </a:r>
            <a:r>
              <a:rPr lang="en-GB" sz="1200" b="0" strike="noStrike" spc="-1" dirty="0">
                <a:solidFill>
                  <a:srgbClr val="000000"/>
                </a:solidFill>
                <a:latin typeface="Open Sans"/>
              </a:rPr>
              <a:t>.</a:t>
            </a:r>
          </a:p>
          <a:p>
            <a:pPr marL="216000" indent="0">
              <a:lnSpc>
                <a:spcPct val="100000"/>
              </a:lnSpc>
              <a:buNone/>
            </a:pPr>
            <a:endParaRPr lang="en-GB" sz="1200" b="0" strike="noStrike" spc="-1" dirty="0">
              <a:solidFill>
                <a:srgbClr val="000000"/>
              </a:solidFill>
              <a:latin typeface="Open Sans"/>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en-ZA" sz="1200" b="0" strike="noStrike" spc="-1" dirty="0">
                <a:solidFill>
                  <a:srgbClr val="000000"/>
                </a:solidFill>
                <a:latin typeface="Arial"/>
              </a:rPr>
              <a:t>In problem-oriented SDIs, spatial databases serve as critical components, efficiently managing and analysing spatial data linked to specific territorial or environmental issues. They play a pivotal role in creating geographic models, supporting decision-making processes, and ensuring effective spatial data management.</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en-ZA" sz="1200" b="0" strike="noStrike" spc="-1" dirty="0">
              <a:solidFill>
                <a:srgbClr val="000000"/>
              </a:solidFill>
              <a:latin typeface="Arial"/>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en-ZA" sz="1200" b="0" strike="noStrike" spc="-1" dirty="0">
                <a:solidFill>
                  <a:srgbClr val="000000"/>
                </a:solidFill>
                <a:latin typeface="Arial"/>
              </a:rPr>
              <a:t>The development of spatial databases within SDIs entails several crucial steps, beginning with data analysis to understand specific data requirements. It encompasses the creation of specialized cartographic bases and thematic maps tailored to unique needs, as well as determining data access frequencies for efficient retrieval. Additionally, spatial databases facilitate tasks like geometric correction and interpretation of remote sensing data, enriching the SDI's capabilities for data analysis and decision support.</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en-ZA" sz="1200" b="0" strike="noStrike" spc="-1" dirty="0">
              <a:solidFill>
                <a:srgbClr val="000000"/>
              </a:solidFill>
              <a:latin typeface="Arial"/>
            </a:endParaRPr>
          </a:p>
          <a:p>
            <a:pPr marL="216000" marR="0" lvl="0" indent="0" algn="l" defTabSz="914400" rtl="0" eaLnBrk="1" fontAlgn="auto" latinLnBrk="0" hangingPunct="1">
              <a:lnSpc>
                <a:spcPct val="100000"/>
              </a:lnSpc>
              <a:spcBef>
                <a:spcPts val="0"/>
              </a:spcBef>
              <a:spcAft>
                <a:spcPts val="0"/>
              </a:spcAft>
              <a:buClrTx/>
              <a:buSzTx/>
              <a:buFontTx/>
              <a:buNone/>
              <a:tabLst/>
              <a:defRPr/>
            </a:pPr>
            <a:endParaRPr lang="en-ZA" sz="1200" b="0" strike="noStrike" spc="-1" dirty="0">
              <a:solidFill>
                <a:srgbClr val="000000"/>
              </a:solidFill>
              <a:latin typeface="Arial"/>
            </a:endParaRPr>
          </a:p>
          <a:p>
            <a:pPr marL="216000" indent="0">
              <a:lnSpc>
                <a:spcPct val="100000"/>
              </a:lnSpc>
              <a:buNone/>
            </a:pPr>
            <a:endParaRPr lang="en-ZA" sz="1200" b="0" strike="noStrike" spc="-1" dirty="0">
              <a:solidFill>
                <a:srgbClr val="000000"/>
              </a:solidFill>
              <a:latin typeface="Arial"/>
            </a:endParaRPr>
          </a:p>
          <a:p>
            <a:pPr marL="216000" indent="0">
              <a:lnSpc>
                <a:spcPct val="100000"/>
              </a:lnSpc>
              <a:buNone/>
            </a:pPr>
            <a:endParaRPr lang="en-ZA" sz="1200" b="0" strike="noStrike" spc="-1" dirty="0">
              <a:solidFill>
                <a:srgbClr val="000000"/>
              </a:solidFill>
              <a:latin typeface="Arial"/>
            </a:endParaRPr>
          </a:p>
          <a:p>
            <a:pPr marL="216000" indent="0">
              <a:lnSpc>
                <a:spcPct val="100000"/>
              </a:lnSpc>
              <a:buNone/>
            </a:pPr>
            <a:endParaRPr lang="en-ZA" sz="1200" b="0" strike="noStrike" spc="-1" dirty="0">
              <a:solidFill>
                <a:srgbClr val="000000"/>
              </a:solidFill>
              <a:latin typeface="Arial"/>
            </a:endParaRPr>
          </a:p>
        </p:txBody>
      </p:sp>
      <p:sp>
        <p:nvSpPr>
          <p:cNvPr id="192"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AEF11708-B229-428F-84E3-D034C9DC135D}" type="slidenum">
              <a:rPr lang="en-US" sz="1200" b="0" strike="noStrike" spc="-1">
                <a:solidFill>
                  <a:srgbClr val="000000"/>
                </a:solidFill>
                <a:latin typeface="Times New Roman"/>
              </a:rPr>
              <a:t>9</a:t>
            </a:fld>
            <a:endParaRPr lang="en-ZA"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noRot="1" noChangeAspect="1"/>
          </p:cNvSpPr>
          <p:nvPr>
            <p:ph type="sldImg"/>
          </p:nvPr>
        </p:nvSpPr>
        <p:spPr>
          <a:xfrm>
            <a:off x="685800" y="1143000"/>
            <a:ext cx="5486400" cy="3086100"/>
          </a:xfrm>
          <a:prstGeom prst="rect">
            <a:avLst/>
          </a:prstGeom>
          <a:ln w="0">
            <a:noFill/>
          </a:ln>
        </p:spPr>
      </p:sp>
      <p:sp>
        <p:nvSpPr>
          <p:cNvPr id="20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01"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7CDB17C-1D4E-4419-B868-527A186DB32C}" type="slidenum">
              <a:rPr lang="en-US" sz="1200" b="0" strike="noStrike" spc="-1">
                <a:solidFill>
                  <a:srgbClr val="000000"/>
                </a:solidFill>
                <a:latin typeface="Times New Roman"/>
              </a:rPr>
              <a:t>10</a:t>
            </a:fld>
            <a:endParaRPr lang="en-ZA"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59188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4C356E0-7210-4C3E-9C3E-33814ACAE276}"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07D2079D-8C32-4540-93EF-FEE3EA84804E}"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32CC8076-2254-4BF0-819D-F56405E4976B}"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CC26E6A-273A-4DD7-86EA-715191C2DEE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25C7665-DEF3-47A9-AA12-76B4487E31B5}"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39BD3A89-C0F5-482D-80A9-364477E724DD}"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6B68D26-38CA-42AB-9553-B875AEDE5785}"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414A501-AE4A-479A-806B-ED3303A627FA}"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B28D0071-1B79-4411-9509-3FA1E9598195}"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55CCEC69-964E-4736-8721-F5EFD706E29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FABC4E9C-CF4E-4819-80E6-A96FCBD06F78}"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13DA0853-DF18-4589-AFA5-FA0E92B8C83A}"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en-GB"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7"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3" name="Slide Number Placeholder 5"/>
          <p:cNvSpPr/>
          <p:nvPr/>
        </p:nvSpPr>
        <p:spPr>
          <a:xfrm>
            <a:off x="11701800" y="6455880"/>
            <a:ext cx="45288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fld id="{106530FE-5CF2-482B-B1F3-2583EA045410}" type="slidenum">
              <a:rPr lang="en-US" sz="1400" b="1" strike="noStrike" spc="-1">
                <a:solidFill>
                  <a:srgbClr val="FFFFFF"/>
                </a:solidFill>
                <a:latin typeface="Open Sans ExtraBold"/>
                <a:ea typeface="Open Sans ExtraBold"/>
              </a:rPr>
              <a:t>‹#›</a:t>
            </a:fld>
            <a:endParaRPr lang="en-ZA" sz="1400" b="0" strike="noStrike" spc="-1">
              <a:solidFill>
                <a:srgbClr val="000000"/>
              </a:solidFill>
              <a:latin typeface="Arial"/>
            </a:endParaRPr>
          </a:p>
        </p:txBody>
      </p:sp>
      <p:sp>
        <p:nvSpPr>
          <p:cNvPr id="4" name="Slide Number Placeholder 5"/>
          <p:cNvSpPr/>
          <p:nvPr/>
        </p:nvSpPr>
        <p:spPr>
          <a:xfrm>
            <a:off x="11798640" y="64929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1A139733-BDD1-4A40-A0F1-A15CE934FE31}" type="slidenum">
              <a:rPr lang="en-US" sz="1200" b="0" strike="noStrike" spc="-1">
                <a:solidFill>
                  <a:srgbClr val="8B8B8B"/>
                </a:solidFill>
                <a:latin typeface="Calibri"/>
              </a:rPr>
              <a:t>‹#›</a:t>
            </a:fld>
            <a:endParaRPr lang="en-ZA" sz="1200" b="0" strike="noStrike" spc="-1">
              <a:solidFill>
                <a:srgbClr val="000000"/>
              </a:solidFill>
              <a:latin typeface="Arial"/>
            </a:endParaRPr>
          </a:p>
        </p:txBody>
      </p:sp>
      <p:sp>
        <p:nvSpPr>
          <p:cNvPr id="5"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n-GB"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3"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en-US" sz="2800" b="0" strike="noStrike" spc="-1">
              <a:solidFill>
                <a:srgbClr val="000000"/>
              </a:solidFill>
              <a:latin typeface="Calibri"/>
            </a:endParaRPr>
          </a:p>
          <a:p>
            <a:pPr marL="685800" lvl="1" indent="-22860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en-US" sz="24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en-US" sz="2000" b="0" strike="noStrike" spc="-1">
              <a:solidFill>
                <a:srgbClr val="000000"/>
              </a:solidFill>
              <a:latin typeface="Calibri"/>
            </a:endParaRPr>
          </a:p>
          <a:p>
            <a:pPr marL="1600200" lvl="3" indent="-22860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en-US" sz="1800" b="0" strike="noStrike" spc="-1">
              <a:solidFill>
                <a:srgbClr val="000000"/>
              </a:solidFill>
              <a:latin typeface="Calibri"/>
            </a:endParaRPr>
          </a:p>
          <a:p>
            <a:pPr marL="2057400" lvl="4" indent="-22860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en-US" sz="1800" b="0" strike="noStrike" spc="-1">
              <a:solidFill>
                <a:srgbClr val="000000"/>
              </a:solidFill>
              <a:latin typeface="Calibri"/>
            </a:endParaRPr>
          </a:p>
        </p:txBody>
      </p:sp>
      <p:sp>
        <p:nvSpPr>
          <p:cNvPr id="44" name="PlaceHolder 3"/>
          <p:cNvSpPr>
            <a:spLocks noGrp="1"/>
          </p:cNvSpPr>
          <p:nvPr>
            <p:ph type="dt" idx="3"/>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45" name="PlaceHolder 4"/>
          <p:cNvSpPr>
            <a:spLocks noGrp="1"/>
          </p:cNvSpPr>
          <p:nvPr>
            <p:ph type="ftr" idx="4"/>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46" name="PlaceHolder 5"/>
          <p:cNvSpPr>
            <a:spLocks noGrp="1"/>
          </p:cNvSpPr>
          <p:nvPr>
            <p:ph type="sldNum" idx="5"/>
          </p:nvPr>
        </p:nvSpPr>
        <p:spPr>
          <a:xfrm>
            <a:off x="11786400" y="6498000"/>
            <a:ext cx="405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85C83E7B-3556-4E59-A7A1-8251A78A6E5B}" type="slidenum">
              <a:rPr lang="en-US" sz="1200" b="0" strike="noStrike" spc="-1">
                <a:solidFill>
                  <a:srgbClr val="8B8B8B"/>
                </a:solidFill>
                <a:latin typeface="Calibri"/>
              </a:rPr>
              <a:t>‹#›</a:t>
            </a:fld>
            <a:endParaRPr lang="en-ZA"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surveyinggroup.com/what-is-a-spatial-database-and-why-do-we-need-it/"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cloud.kartoza.com/s/S9q98HLsGRsB63x" TargetMode="External"/><Relationship Id="rId5" Type="http://schemas.openxmlformats.org/officeDocument/2006/relationships/hyperlink" Target="https://www.gisfy.co.in/SDI.html" TargetMode="External"/><Relationship Id="rId4" Type="http://schemas.openxmlformats.org/officeDocument/2006/relationships/hyperlink" Target="https://www.coastalwiki.org/wiki/Spatial_Data_Infrastructure#What_are_the_principal_components_of_a_SDI.3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youtu.be/cKwy0fRWTL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surveyinggroup.com/what-is-a-spatial-database-and-why-do-we-need-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hyperlink" Target="https://cloud.kartoza.com/s/S9q98HLsGRsB63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hyperlink" Target="https://cloud.kartoza.com/s/S9q98HLsGRsB63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s://www.slideshare.net/seezahir/sdi-module-i-components-of-sdi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gisfy.co.in/SDI.html" TargetMode="External"/><Relationship Id="rId5" Type="http://schemas.openxmlformats.org/officeDocument/2006/relationships/hyperlink" Target="https://www.coastalwiki.org/wiki/Spatial_Data_Infrastructure#What_are_the_principal_components_of_a_SDI.3F" TargetMode="External"/><Relationship Id="rId4" Type="http://schemas.openxmlformats.org/officeDocument/2006/relationships/hyperlink" Target="https://cloud.kartoza.com/s/S9q98HLsGRsB63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hyperlink" Target="https://www.slideshare.net/seezahir/sdi-module-i-components-of-sdi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gisfy.co.in/SDI.html" TargetMode="External"/><Relationship Id="rId5" Type="http://schemas.openxmlformats.org/officeDocument/2006/relationships/hyperlink" Target="https://www.coastalwiki.org/wiki/Spatial_Data_Infrastructure#What_are_the_principal_components_of_a_SDI.3F" TargetMode="External"/><Relationship Id="rId4" Type="http://schemas.openxmlformats.org/officeDocument/2006/relationships/hyperlink" Target="https://cloud.kartoza.com/s/S9q98HLsGRsB63x" TargetMode="External"/><Relationship Id="rId9" Type="http://schemas.openxmlformats.org/officeDocument/2006/relationships/hyperlink" Target="http://www.eo4geo.eu/training/introduction-to-sdi-architecture-and-compon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slideshare.net/seezahir/sdi-module-i-components-of-sdi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ww.gisfy.co.in/SDI.html" TargetMode="External"/><Relationship Id="rId5" Type="http://schemas.openxmlformats.org/officeDocument/2006/relationships/hyperlink" Target="https://www.coastalwiki.org/wiki/Spatial_Data_Infrastructure#What_are_the_principal_components_of_a_SDI.3F" TargetMode="External"/><Relationship Id="rId4" Type="http://schemas.openxmlformats.org/officeDocument/2006/relationships/hyperlink" Target="https://cloud.kartoza.com/s/S9q98HLsGRsB63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arxiv.org/ftp/arxiv/papers/1707/1707.03969.pdf"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8"/>
            <a:ext cx="7029608" cy="2232832"/>
          </a:xfrm>
        </p:spPr>
        <p:txBody>
          <a:bodyPr>
            <a:normAutofit fontScale="90000"/>
          </a:bodyPr>
          <a:lstStyle/>
          <a:p>
            <a:pPr>
              <a:lnSpc>
                <a:spcPct val="100000"/>
              </a:lnSpc>
            </a:pPr>
            <a:r>
              <a:rPr lang="en-ZA" sz="4900" b="1" strike="noStrike" spc="-1" dirty="0">
                <a:solidFill>
                  <a:srgbClr val="FFFFFF"/>
                </a:solidFill>
                <a:latin typeface="Open Sans ExtraBold"/>
                <a:ea typeface="Open Sans ExtraBold"/>
              </a:rPr>
              <a:t>LECTURE 5</a:t>
            </a:r>
            <a:r>
              <a:rPr lang="en-ZA" sz="7200" b="1" strike="noStrike" spc="-1" dirty="0">
                <a:solidFill>
                  <a:srgbClr val="FFFFFF"/>
                </a:solidFill>
                <a:latin typeface="Open Sans ExtraBold"/>
                <a:ea typeface="Open Sans ExtraBold"/>
              </a:rPr>
              <a:t> </a:t>
            </a:r>
            <a:br>
              <a:rPr lang="en-ZA" sz="7200" b="0" spc="-1" dirty="0">
                <a:solidFill>
                  <a:srgbClr val="000000"/>
                </a:solidFill>
                <a:latin typeface="Arial"/>
                <a:ea typeface="Open Sans ExtraBold"/>
              </a:rPr>
            </a:br>
            <a:r>
              <a:rPr lang="en-ZA" sz="4900" b="1" strike="noStrike" spc="-1"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SPATIAL DATABASES AND SDIs</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4187869" cy="954803"/>
          </a:xfrm>
        </p:spPr>
        <p:txBody>
          <a:bodyPr/>
          <a:lstStyle/>
          <a:p>
            <a:r>
              <a:rPr lang="en-GB" sz="1800" b="1" strike="noStrike" spc="-1" dirty="0">
                <a:solidFill>
                  <a:srgbClr val="000000"/>
                </a:solidFill>
                <a:latin typeface="Open Sans ExtraBold"/>
                <a:ea typeface="Open Sans ExtraBold"/>
              </a:rPr>
              <a:t>GEOSPATIAL DATA MANAGEMENT FOR ENERGY ACCESS</a:t>
            </a:r>
            <a:endParaRPr lang="en-ZA" sz="1800" b="0" strike="noStrike" spc="-1" dirty="0">
              <a:solidFill>
                <a:srgbClr val="000000"/>
              </a:solidFill>
              <a:latin typeface="Arial"/>
            </a:endParaRP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7" y="3367815"/>
            <a:ext cx="1690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Sustainable Energy for All. Consolidated by </a:t>
            </a:r>
            <a:r>
              <a:rPr lang="en-US" sz="900" b="1" dirty="0" err="1">
                <a:solidFill>
                  <a:schemeClr val="bg1"/>
                </a:solidFill>
                <a:latin typeface="Open Sans"/>
                <a:ea typeface="+mn-lt"/>
                <a:cs typeface="+mn-lt"/>
              </a:rPr>
              <a:t>Kartoza</a:t>
            </a:r>
            <a:endParaRPr lang="en-US" sz="900" b="1" dirty="0">
              <a:solidFill>
                <a:schemeClr val="bg1"/>
              </a:solidFill>
              <a:latin typeface="Open Sans"/>
              <a:ea typeface="+mn-lt"/>
              <a:cs typeface="+mn-lt"/>
            </a:endParaRPr>
          </a:p>
        </p:txBody>
      </p:sp>
      <p:pic>
        <p:nvPicPr>
          <p:cNvPr id="5" name="Picture 4" descr="A white circle with white text&#10;&#10;Description automatically generated">
            <a:extLst>
              <a:ext uri="{FF2B5EF4-FFF2-40B4-BE49-F238E27FC236}">
                <a16:creationId xmlns:a16="http://schemas.microsoft.com/office/drawing/2014/main" id="{E8CE809F-6383-B2A8-E93B-406A533528A1}"/>
              </a:ext>
            </a:extLst>
          </p:cNvPr>
          <p:cNvPicPr>
            <a:picLocks noChangeAspect="1"/>
          </p:cNvPicPr>
          <p:nvPr/>
        </p:nvPicPr>
        <p:blipFill>
          <a:blip r:embed="rId2"/>
          <a:stretch>
            <a:fillRect/>
          </a:stretch>
        </p:blipFill>
        <p:spPr>
          <a:xfrm>
            <a:off x="10479687" y="3481710"/>
            <a:ext cx="482722" cy="485636"/>
          </a:xfrm>
          <a:prstGeom prst="rect">
            <a:avLst/>
          </a:prstGeom>
        </p:spPr>
      </p:pic>
      <p:pic>
        <p:nvPicPr>
          <p:cNvPr id="4" name="Picture 3">
            <a:extLst>
              <a:ext uri="{FF2B5EF4-FFF2-40B4-BE49-F238E27FC236}">
                <a16:creationId xmlns:a16="http://schemas.microsoft.com/office/drawing/2014/main" id="{C02E67CB-982E-6D45-B9CA-2193599570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76962" y="3621295"/>
            <a:ext cx="747893" cy="243500"/>
          </a:xfrm>
          <a:prstGeom prst="rect">
            <a:avLst/>
          </a:prstGeom>
        </p:spPr>
      </p:pic>
    </p:spTree>
    <p:extLst>
      <p:ext uri="{BB962C8B-B14F-4D97-AF65-F5344CB8AC3E}">
        <p14:creationId xmlns:p14="http://schemas.microsoft.com/office/powerpoint/2010/main" val="30498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5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dirty="0">
                <a:solidFill>
                  <a:srgbClr val="FFFFFF"/>
                </a:solidFill>
                <a:latin typeface="Open Sans ExtraBold"/>
                <a:ea typeface="Open Sans ExtraBold"/>
              </a:rPr>
              <a:t>9</a:t>
            </a:r>
            <a:endParaRPr lang="en-ZA" sz="1400" b="0" strike="noStrike" spc="-1" dirty="0">
              <a:solidFill>
                <a:srgbClr val="000000"/>
              </a:solidFill>
              <a:latin typeface="Arial"/>
            </a:endParaRPr>
          </a:p>
        </p:txBody>
      </p:sp>
      <p:sp>
        <p:nvSpPr>
          <p:cNvPr id="157" name="Title 10"/>
          <p:cNvSpPr/>
          <p:nvPr/>
        </p:nvSpPr>
        <p:spPr>
          <a:xfrm>
            <a:off x="887040" y="4680"/>
            <a:ext cx="10117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S</a:t>
            </a:r>
            <a:r>
              <a:rPr lang="en-GB" sz="4400" b="0" strike="noStrike" spc="-1">
                <a:solidFill>
                  <a:srgbClr val="000000"/>
                </a:solidFill>
                <a:latin typeface="Open Sans"/>
                <a:ea typeface="Open Sans"/>
              </a:rPr>
              <a:t>ummary</a:t>
            </a:r>
            <a:endParaRPr lang="en-ZA" sz="4400" b="0" strike="noStrike" spc="-1">
              <a:solidFill>
                <a:srgbClr val="000000"/>
              </a:solidFill>
              <a:latin typeface="Arial"/>
            </a:endParaRPr>
          </a:p>
        </p:txBody>
      </p:sp>
      <p:sp>
        <p:nvSpPr>
          <p:cNvPr id="158" name="PlaceHolder 1"/>
          <p:cNvSpPr>
            <a:spLocks noGrp="1"/>
          </p:cNvSpPr>
          <p:nvPr>
            <p:ph/>
          </p:nvPr>
        </p:nvSpPr>
        <p:spPr>
          <a:xfrm>
            <a:off x="659520" y="2407680"/>
            <a:ext cx="10572480" cy="3110400"/>
          </a:xfrm>
          <a:prstGeom prst="rect">
            <a:avLst/>
          </a:prstGeom>
          <a:noFill/>
          <a:ln w="0">
            <a:noFill/>
          </a:ln>
        </p:spPr>
        <p:txBody>
          <a:bodyPr anchor="t">
            <a:noAutofit/>
          </a:bodyPr>
          <a:lstStyle/>
          <a:p>
            <a:pPr indent="0">
              <a:lnSpc>
                <a:spcPct val="150000"/>
              </a:lnSpc>
              <a:spcBef>
                <a:spcPts val="1001"/>
              </a:spcBef>
              <a:buNone/>
              <a:tabLst>
                <a:tab pos="0" algn="l"/>
              </a:tabLst>
            </a:pPr>
            <a:r>
              <a:rPr lang="en-GB" sz="2400" b="0" strike="noStrike" spc="-1" dirty="0">
                <a:solidFill>
                  <a:srgbClr val="000000"/>
                </a:solidFill>
                <a:latin typeface="Open Sans"/>
              </a:rPr>
              <a:t>Overall, spatial databases are fundamental to SDIs, enabling the storage, management, and analysis of spatial data. They are crucial for supporting various applications, including geographic information systems, location-based services, and environmental monitoring.</a:t>
            </a:r>
            <a:endParaRPr lang="en-US" sz="2400" b="0" strike="noStrike" spc="-1" dirty="0">
              <a:solidFill>
                <a:srgbClr val="000000"/>
              </a:solidFill>
              <a:latin typeface="Calibri"/>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6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dirty="0">
                <a:solidFill>
                  <a:srgbClr val="FFFFFF"/>
                </a:solidFill>
                <a:latin typeface="Open Sans ExtraBold"/>
                <a:ea typeface="Open Sans ExtraBold"/>
              </a:rPr>
              <a:t>10</a:t>
            </a:r>
            <a:endParaRPr lang="en-ZA" sz="1400" b="0" strike="noStrike" spc="-1" dirty="0">
              <a:solidFill>
                <a:srgbClr val="000000"/>
              </a:solidFill>
              <a:latin typeface="Arial"/>
            </a:endParaRPr>
          </a:p>
        </p:txBody>
      </p:sp>
      <p:sp>
        <p:nvSpPr>
          <p:cNvPr id="161" name="Title 10"/>
          <p:cNvSpPr/>
          <p:nvPr/>
        </p:nvSpPr>
        <p:spPr>
          <a:xfrm>
            <a:off x="887040" y="4680"/>
            <a:ext cx="10117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References</a:t>
            </a:r>
            <a:endParaRPr lang="en-ZA" sz="4400" b="0" strike="noStrike" spc="-1">
              <a:solidFill>
                <a:srgbClr val="000000"/>
              </a:solidFill>
              <a:latin typeface="Arial"/>
            </a:endParaRPr>
          </a:p>
        </p:txBody>
      </p:sp>
      <p:sp>
        <p:nvSpPr>
          <p:cNvPr id="162" name="PlaceHolder 1"/>
          <p:cNvSpPr>
            <a:spLocks noGrp="1"/>
          </p:cNvSpPr>
          <p:nvPr>
            <p:ph/>
          </p:nvPr>
        </p:nvSpPr>
        <p:spPr>
          <a:xfrm>
            <a:off x="887040" y="1847520"/>
            <a:ext cx="10572480" cy="4120920"/>
          </a:xfrm>
          <a:prstGeom prst="rect">
            <a:avLst/>
          </a:prstGeom>
          <a:noFill/>
          <a:ln w="0">
            <a:noFill/>
          </a:ln>
        </p:spPr>
        <p:txBody>
          <a:bodyPr anchor="t">
            <a:noAutofit/>
          </a:bodyPr>
          <a:lstStyle/>
          <a:p>
            <a:pPr indent="0">
              <a:lnSpc>
                <a:spcPct val="100000"/>
              </a:lnSpc>
              <a:spcBef>
                <a:spcPts val="1001"/>
              </a:spcBef>
              <a:buNone/>
              <a:tabLst>
                <a:tab pos="0" algn="l"/>
              </a:tabLst>
            </a:pPr>
            <a:r>
              <a:rPr lang="en-GB" sz="1800" b="0" strike="noStrike" spc="-1">
                <a:solidFill>
                  <a:srgbClr val="000000"/>
                </a:solidFill>
                <a:latin typeface="Open Sans"/>
              </a:rPr>
              <a:t> Yamashkin, S. A. and Yamashkin, Anatoliy and Zarubin, O. A. and Tsibakov, O. V. and Gurin, V. A. and Kodulev, A.E., 2019. Formation of Spatial Databases within the Spatial Data Infrastructure. International Journal of Civil Engineering and Technology 10(3),233–241.</a:t>
            </a:r>
            <a:endParaRPr lang="en-US" sz="1800" b="0" strike="noStrike" spc="-1">
              <a:solidFill>
                <a:srgbClr val="000000"/>
              </a:solidFill>
              <a:latin typeface="Calibri"/>
            </a:endParaRPr>
          </a:p>
          <a:p>
            <a:pPr indent="0">
              <a:lnSpc>
                <a:spcPct val="100000"/>
              </a:lnSpc>
              <a:spcBef>
                <a:spcPts val="1001"/>
              </a:spcBef>
              <a:buNone/>
              <a:tabLst>
                <a:tab pos="0" algn="l"/>
              </a:tabLst>
            </a:pPr>
            <a:r>
              <a:rPr lang="en-GB" sz="1800" b="0" strike="noStrike" spc="-1">
                <a:solidFill>
                  <a:srgbClr val="000000"/>
                </a:solidFill>
                <a:latin typeface="Open Sans"/>
              </a:rPr>
              <a:t>Coastal Wiki, 2020. Spatial Data Infrastructure. What are the principal components of a SDI?. URL </a:t>
            </a:r>
            <a:r>
              <a:rPr lang="en-GB" sz="1800" b="0" u="sng" strike="noStrike" spc="-1">
                <a:solidFill>
                  <a:srgbClr val="0563C1"/>
                </a:solidFill>
                <a:uFillTx/>
                <a:latin typeface="Open Sans"/>
                <a:hlinkClick r:id="rId4"/>
              </a:rPr>
              <a:t>https://www.coastalwiki.org/wiki/Spatial_Data_Infrastructure#What_are_the_principal_components_of_a_SDI.3F</a:t>
            </a:r>
            <a:r>
              <a:rPr lang="en-GB" sz="1800" b="0" strike="noStrike" spc="-1">
                <a:solidFill>
                  <a:srgbClr val="000000"/>
                </a:solidFill>
                <a:latin typeface="Open Sans"/>
              </a:rPr>
              <a:t> (accessed)</a:t>
            </a:r>
            <a:endParaRPr lang="en-US" sz="1800" b="0" strike="noStrike" spc="-1">
              <a:solidFill>
                <a:srgbClr val="000000"/>
              </a:solidFill>
              <a:latin typeface="Calibri"/>
            </a:endParaRPr>
          </a:p>
          <a:p>
            <a:pPr indent="0">
              <a:lnSpc>
                <a:spcPct val="100000"/>
              </a:lnSpc>
              <a:spcBef>
                <a:spcPts val="1001"/>
              </a:spcBef>
              <a:buNone/>
              <a:tabLst>
                <a:tab pos="0" algn="l"/>
              </a:tabLst>
            </a:pPr>
            <a:r>
              <a:rPr lang="en-GB" sz="1800" b="0" strike="noStrike" spc="-1">
                <a:solidFill>
                  <a:srgbClr val="000000"/>
                </a:solidFill>
                <a:latin typeface="Open Sans"/>
              </a:rPr>
              <a:t>GISFY, 2023. Spatial Data Infrastructure. Key Components of a SDI. URL </a:t>
            </a:r>
            <a:r>
              <a:rPr lang="en-GB" sz="1800" b="0" u="sng" strike="noStrike" spc="-1">
                <a:solidFill>
                  <a:srgbClr val="0563C1"/>
                </a:solidFill>
                <a:uFillTx/>
                <a:latin typeface="Open Sans"/>
                <a:hlinkClick r:id="rId5"/>
              </a:rPr>
              <a:t>https://www.gisfy.co.in/SDI.html</a:t>
            </a:r>
            <a:r>
              <a:rPr lang="en-GB" sz="1800" b="0" strike="noStrike" spc="-1">
                <a:solidFill>
                  <a:srgbClr val="000000"/>
                </a:solidFill>
                <a:latin typeface="Open Sans"/>
              </a:rPr>
              <a:t> (accessed)</a:t>
            </a:r>
            <a:endParaRPr lang="en-US" sz="1800" b="0" strike="noStrike" spc="-1">
              <a:solidFill>
                <a:srgbClr val="000000"/>
              </a:solidFill>
              <a:latin typeface="Calibri"/>
            </a:endParaRPr>
          </a:p>
          <a:p>
            <a:pPr indent="0">
              <a:lnSpc>
                <a:spcPct val="100000"/>
              </a:lnSpc>
              <a:spcBef>
                <a:spcPts val="1001"/>
              </a:spcBef>
              <a:buNone/>
              <a:tabLst>
                <a:tab pos="0" algn="l"/>
              </a:tabLst>
            </a:pPr>
            <a:r>
              <a:rPr lang="en-GB" sz="1800" b="0" strike="noStrike" spc="-1">
                <a:solidFill>
                  <a:srgbClr val="000000"/>
                </a:solidFill>
                <a:latin typeface="Open Sans"/>
              </a:rPr>
              <a:t>Kartoza. Introduction to Spatial Data Infrastructure. URL </a:t>
            </a:r>
            <a:r>
              <a:rPr lang="en-GB" sz="1800" b="0" u="sng" strike="noStrike" spc="-1">
                <a:solidFill>
                  <a:srgbClr val="0563C1"/>
                </a:solidFill>
                <a:uFillTx/>
                <a:latin typeface="Open Sans"/>
                <a:hlinkClick r:id="rId6"/>
              </a:rPr>
              <a:t>https://cloud.kartoza.com/s/S9q98HLsGRsB63x</a:t>
            </a:r>
            <a:r>
              <a:rPr lang="en-GB" sz="1800" b="0" strike="noStrike" spc="-1">
                <a:solidFill>
                  <a:srgbClr val="000000"/>
                </a:solidFill>
                <a:latin typeface="Open Sans"/>
              </a:rPr>
              <a:t> (accessed) </a:t>
            </a:r>
            <a:endParaRPr lang="en-US" sz="1800" b="0" strike="noStrike" spc="-1">
              <a:solidFill>
                <a:srgbClr val="000000"/>
              </a:solidFill>
              <a:latin typeface="Calibri"/>
            </a:endParaRPr>
          </a:p>
          <a:p>
            <a:pPr indent="0">
              <a:lnSpc>
                <a:spcPct val="100000"/>
              </a:lnSpc>
              <a:spcBef>
                <a:spcPts val="1001"/>
              </a:spcBef>
              <a:buNone/>
              <a:tabLst>
                <a:tab pos="0" algn="l"/>
              </a:tabLst>
            </a:pPr>
            <a:r>
              <a:rPr lang="en-GB" sz="1800" b="0" strike="noStrike" spc="-1">
                <a:solidFill>
                  <a:srgbClr val="000000"/>
                </a:solidFill>
                <a:latin typeface="Open Sans"/>
              </a:rPr>
              <a:t>Surveying Group, 2021. What Is A Spatial Database and Why Do We Need It?. URL </a:t>
            </a:r>
            <a:r>
              <a:rPr lang="en-GB" sz="1800" b="0" u="sng" strike="noStrike" spc="-1">
                <a:solidFill>
                  <a:srgbClr val="0563C1"/>
                </a:solidFill>
                <a:uFillTx/>
                <a:latin typeface="Open Sans"/>
                <a:hlinkClick r:id="rId7"/>
              </a:rPr>
              <a:t>https://surveyinggroup.com/what-is-a-spatial-database-and-why-do-we-need-it/</a:t>
            </a:r>
            <a:r>
              <a:rPr lang="en-GB" sz="1800" b="0" strike="noStrike" spc="-1">
                <a:solidFill>
                  <a:srgbClr val="000000"/>
                </a:solidFill>
                <a:latin typeface="Open Sans"/>
              </a:rPr>
              <a:t> (accessed)</a:t>
            </a:r>
            <a:endParaRPr lang="en-US" sz="1800" b="0" strike="noStrike" spc="-1">
              <a:solidFill>
                <a:srgbClr val="000000"/>
              </a:solidFill>
              <a:latin typeface="Calibri"/>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4"/>
          <p:cNvSpPr/>
          <p:nvPr/>
        </p:nvSpPr>
        <p:spPr>
          <a:xfrm>
            <a:off x="9919440" y="5892480"/>
            <a:ext cx="1866600" cy="5778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b">
            <a:spAutoFit/>
          </a:bodyPr>
          <a:lstStyle/>
          <a:p>
            <a:pPr>
              <a:lnSpc>
                <a:spcPct val="100000"/>
              </a:lnSpc>
            </a:pPr>
            <a:r>
              <a:rPr lang="en-US" sz="800" b="0" strike="noStrike" spc="-1">
                <a:solidFill>
                  <a:srgbClr val="FFFFFF"/>
                </a:solidFill>
                <a:latin typeface="Open Sans "/>
              </a:rPr>
              <a:t>CCG courses (this will take </a:t>
            </a:r>
            <a:br>
              <a:rPr sz="800"/>
            </a:br>
            <a:r>
              <a:rPr lang="en-US" sz="800" b="0" strike="noStrike" spc="-1">
                <a:solidFill>
                  <a:srgbClr val="FFFFFF"/>
                </a:solidFill>
                <a:latin typeface="Open Sans "/>
              </a:rPr>
              <a:t>you to the website link http://www.ClimateCompatibleGrowth.com/teachingmaterials)</a:t>
            </a:r>
            <a:endParaRPr lang="en-ZA" sz="800" b="0" strike="noStrike" spc="-1">
              <a:solidFill>
                <a:srgbClr val="000000"/>
              </a:solidFill>
              <a:latin typeface="Arial"/>
            </a:endParaRPr>
          </a:p>
        </p:txBody>
      </p:sp>
      <p:sp>
        <p:nvSpPr>
          <p:cNvPr id="165" name="TextBox 5"/>
          <p:cNvSpPr/>
          <p:nvPr/>
        </p:nvSpPr>
        <p:spPr>
          <a:xfrm>
            <a:off x="9108360" y="4845960"/>
            <a:ext cx="2371680" cy="8211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ctr">
              <a:lnSpc>
                <a:spcPct val="100000"/>
              </a:lnSpc>
            </a:pPr>
            <a:r>
              <a:rPr lang="en-ZA" sz="800" b="0" strike="noStrike" spc="-1">
                <a:solidFill>
                  <a:srgbClr val="FFFFFF"/>
                </a:solidFill>
                <a:latin typeface="Open Sans"/>
                <a:ea typeface="Calibri"/>
              </a:rPr>
              <a:t>Moksnes N., Sahlberg A., Khavari B. 2021.</a:t>
            </a:r>
            <a:br>
              <a:rPr sz="800"/>
            </a:br>
            <a:r>
              <a:rPr lang="en-ZA" sz="800" b="0" strike="noStrike" spc="-1">
                <a:solidFill>
                  <a:srgbClr val="FFFFFF"/>
                </a:solidFill>
                <a:latin typeface="Open Sans"/>
                <a:ea typeface="Calibri"/>
              </a:rPr>
              <a:t>Lecture 1: OnSSET/Global Electrification</a:t>
            </a:r>
            <a:br>
              <a:rPr sz="800"/>
            </a:br>
            <a:r>
              <a:rPr lang="en-ZA" sz="800" b="0" strike="noStrike" spc="-1">
                <a:solidFill>
                  <a:srgbClr val="FFFFFF"/>
                </a:solidFill>
                <a:latin typeface="Open Sans"/>
                <a:ea typeface="Calibri"/>
              </a:rPr>
              <a:t>Platform. Release Version 1.0. [online</a:t>
            </a:r>
            <a:br>
              <a:rPr sz="800"/>
            </a:br>
            <a:r>
              <a:rPr lang="en-ZA" sz="800" b="0" strike="noStrike" spc="-1">
                <a:solidFill>
                  <a:srgbClr val="FFFFFF"/>
                </a:solidFill>
                <a:latin typeface="Open Sans"/>
                <a:ea typeface="Calibri"/>
              </a:rPr>
              <a:t>presentation]. Climate Compatible Growth</a:t>
            </a:r>
            <a:br>
              <a:rPr sz="800"/>
            </a:br>
            <a:r>
              <a:rPr lang="en-ZA" sz="800" b="0" strike="noStrike" spc="-1">
                <a:solidFill>
                  <a:srgbClr val="FFFFFF"/>
                </a:solidFill>
                <a:latin typeface="Open Sans"/>
                <a:ea typeface="Calibri"/>
              </a:rPr>
              <a:t>Programme, Energy Sector Management Assistance Program and World Bank Group</a:t>
            </a:r>
            <a:endParaRPr lang="en-ZA" sz="800" b="0" strike="noStrike" spc="-1">
              <a:solidFill>
                <a:srgbClr val="000000"/>
              </a:solidFill>
              <a:latin typeface="Arial"/>
            </a:endParaRPr>
          </a:p>
        </p:txBody>
      </p:sp>
      <p:grpSp>
        <p:nvGrpSpPr>
          <p:cNvPr id="18" name="Group 17">
            <a:extLst>
              <a:ext uri="{FF2B5EF4-FFF2-40B4-BE49-F238E27FC236}">
                <a16:creationId xmlns:a16="http://schemas.microsoft.com/office/drawing/2014/main" id="{8B0E94D6-E263-E549-8255-9C908AFFD5D5}"/>
              </a:ext>
            </a:extLst>
          </p:cNvPr>
          <p:cNvGrpSpPr/>
          <p:nvPr/>
        </p:nvGrpSpPr>
        <p:grpSpPr>
          <a:xfrm>
            <a:off x="0" y="0"/>
            <a:ext cx="12192000" cy="6858000"/>
            <a:chOff x="0" y="0"/>
            <a:chExt cx="12192000" cy="6858000"/>
          </a:xfrm>
        </p:grpSpPr>
        <p:pic>
          <p:nvPicPr>
            <p:cNvPr id="19" name="Picture 21">
              <a:extLst>
                <a:ext uri="{FF2B5EF4-FFF2-40B4-BE49-F238E27FC236}">
                  <a16:creationId xmlns:a16="http://schemas.microsoft.com/office/drawing/2014/main" id="{2D05DF3E-E0F1-0D37-97D4-0E89E71D9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DB91CAF-10BB-7B7F-C20A-C6DF03BC07FC}"/>
                </a:ext>
              </a:extLst>
            </p:cNvPr>
            <p:cNvSpPr txBox="1"/>
            <p:nvPr/>
          </p:nvSpPr>
          <p:spPr>
            <a:xfrm>
              <a:off x="9013602" y="2439464"/>
              <a:ext cx="2831431" cy="923330"/>
            </a:xfrm>
            <a:prstGeom prst="rect">
              <a:avLst/>
            </a:prstGeom>
            <a:noFill/>
          </p:spPr>
          <p:txBody>
            <a:bodyPr wrap="square">
              <a:spAutoFit/>
            </a:bodyPr>
            <a:lstStyle/>
            <a:p>
              <a:pPr algn="ctr" rtl="0">
                <a:spcBef>
                  <a:spcPts val="0"/>
                </a:spcBef>
                <a:spcAft>
                  <a:spcPts val="0"/>
                </a:spcAft>
              </a:pPr>
              <a:r>
                <a:rPr lang="en-GB" sz="900" b="1" i="1" u="none" strike="noStrike" dirty="0">
                  <a:solidFill>
                    <a:srgbClr val="FFFFFF"/>
                  </a:solidFill>
                  <a:effectLst/>
                  <a:latin typeface="Open Sans" panose="020B0606030504020204" pitchFamily="34" charset="0"/>
                </a:rPr>
                <a:t>Supported by and in collaboration with </a:t>
              </a:r>
              <a:endParaRPr lang="en-GB" b="0" dirty="0">
                <a:effectLst/>
              </a:endParaRPr>
            </a:p>
            <a:p>
              <a:pPr algn="ctr" rtl="0">
                <a:spcBef>
                  <a:spcPts val="0"/>
                </a:spcBef>
                <a:spcAft>
                  <a:spcPts val="0"/>
                </a:spcAft>
              </a:pPr>
              <a:r>
                <a:rPr lang="en-GB" sz="900" b="1" i="1" u="none" strike="noStrike" dirty="0">
                  <a:solidFill>
                    <a:srgbClr val="FFFFFF"/>
                  </a:solidFill>
                  <a:effectLst/>
                  <a:latin typeface="Open Sans" panose="020B0606030504020204" pitchFamily="34" charset="0"/>
                </a:rPr>
                <a:t>Sustainable Energy for All</a:t>
              </a:r>
              <a:endParaRPr lang="en-GB" b="0" dirty="0">
                <a:effectLst/>
              </a:endParaRPr>
            </a:p>
            <a:p>
              <a:br>
                <a:rPr lang="en-GB" dirty="0"/>
              </a:br>
              <a:endParaRPr lang="en-GB" dirty="0"/>
            </a:p>
          </p:txBody>
        </p:sp>
        <p:pic>
          <p:nvPicPr>
            <p:cNvPr id="21" name="Picture 25" descr="A white circle with white text&#10;&#10;Description automatically generated">
              <a:extLst>
                <a:ext uri="{FF2B5EF4-FFF2-40B4-BE49-F238E27FC236}">
                  <a16:creationId xmlns:a16="http://schemas.microsoft.com/office/drawing/2014/main" id="{F757F597-81E5-700C-475F-28B02AFE7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649" y="2912648"/>
              <a:ext cx="945982" cy="95193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7F91670-DB45-9233-C6E6-D4FABC0A3EA7}"/>
                </a:ext>
              </a:extLst>
            </p:cNvPr>
            <p:cNvSpPr txBox="1"/>
            <p:nvPr/>
          </p:nvSpPr>
          <p:spPr>
            <a:xfrm>
              <a:off x="9189625" y="4020847"/>
              <a:ext cx="2518611" cy="1015663"/>
            </a:xfrm>
            <a:prstGeom prst="rect">
              <a:avLst/>
            </a:prstGeom>
            <a:noFill/>
          </p:spPr>
          <p:txBody>
            <a:bodyPr wrap="square">
              <a:spAutoFit/>
            </a:bodyPr>
            <a:lstStyle/>
            <a:p>
              <a:pPr algn="ctr" rtl="0">
                <a:spcBef>
                  <a:spcPts val="0"/>
                </a:spcBef>
                <a:spcAft>
                  <a:spcPts val="0"/>
                </a:spcAft>
              </a:pPr>
              <a:r>
                <a:rPr lang="en-GB" sz="800" b="0" i="0" u="none" strike="noStrike" dirty="0">
                  <a:solidFill>
                    <a:srgbClr val="FFFFFF"/>
                  </a:solidFill>
                  <a:effectLst/>
                  <a:latin typeface="Open Sans" panose="020B0606030504020204" pitchFamily="34" charset="0"/>
                </a:rPr>
                <a:t>Consolidated by Admire </a:t>
              </a: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Seabilwe</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and </a:t>
              </a:r>
              <a:r>
                <a:rPr lang="en-GB" sz="800" b="0" i="0" u="none" strike="noStrike" dirty="0" err="1">
                  <a:solidFill>
                    <a:srgbClr val="FFFFFF"/>
                  </a:solidFill>
                  <a:effectLst/>
                  <a:latin typeface="Open Sans" panose="020B0606030504020204" pitchFamily="34" charset="0"/>
                </a:rPr>
                <a:t>Thiasha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Vythilingam</a:t>
              </a:r>
              <a:endParaRPr lang="en-GB" b="0" dirty="0">
                <a:effectLst/>
              </a:endParaRPr>
            </a:p>
            <a:p>
              <a:pPr algn="ctr" rtl="0">
                <a:spcBef>
                  <a:spcPts val="0"/>
                </a:spcBef>
                <a:spcAft>
                  <a:spcPts val="0"/>
                </a:spcAft>
              </a:pPr>
              <a:r>
                <a:rPr lang="en-GB" sz="800" b="0" i="0" u="none" strike="noStrike" dirty="0">
                  <a:solidFill>
                    <a:srgbClr val="FFFFFF"/>
                  </a:solidFill>
                  <a:effectLst/>
                  <a:latin typeface="Open Sans" panose="020B0606030504020204" pitchFamily="34" charset="0"/>
                </a:rPr>
                <a:t> from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pic>
          <p:nvPicPr>
            <p:cNvPr id="23" name="Picture 29">
              <a:extLst>
                <a:ext uri="{FF2B5EF4-FFF2-40B4-BE49-F238E27FC236}">
                  <a16:creationId xmlns:a16="http://schemas.microsoft.com/office/drawing/2014/main" id="{BDDE1E87-C052-403A-6E3A-F2603A7697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330" y="4522633"/>
              <a:ext cx="1513974" cy="49292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F295604-36FB-4B3B-2B3D-CF05F3CD2E19}"/>
                </a:ext>
              </a:extLst>
            </p:cNvPr>
            <p:cNvSpPr txBox="1"/>
            <p:nvPr/>
          </p:nvSpPr>
          <p:spPr>
            <a:xfrm>
              <a:off x="8845408" y="5160411"/>
              <a:ext cx="3224463" cy="1261884"/>
            </a:xfrm>
            <a:prstGeom prst="rect">
              <a:avLst/>
            </a:prstGeom>
            <a:noFill/>
          </p:spPr>
          <p:txBody>
            <a:bodyPr wrap="square">
              <a:spAutoFit/>
            </a:bodyPr>
            <a:lstStyle/>
            <a:p>
              <a:pPr algn="ctr" rtl="0">
                <a:spcBef>
                  <a:spcPts val="0"/>
                </a:spcBef>
                <a:spcAft>
                  <a:spcPts val="0"/>
                </a:spcAft>
              </a:pP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S., </a:t>
              </a:r>
              <a:r>
                <a:rPr lang="en-GB" sz="800" b="0" i="0" u="none" strike="noStrike" dirty="0" err="1">
                  <a:solidFill>
                    <a:srgbClr val="FFFFFF"/>
                  </a:solidFill>
                  <a:effectLst/>
                  <a:latin typeface="Open Sans" panose="020B0606030504020204" pitchFamily="34" charset="0"/>
                </a:rPr>
                <a:t>Vythilingam</a:t>
              </a:r>
              <a:r>
                <a:rPr lang="en-GB" sz="800" b="0" i="0" u="none" strike="noStrike" dirty="0">
                  <a:solidFill>
                    <a:srgbClr val="FFFFFF"/>
                  </a:solidFill>
                  <a:effectLst/>
                  <a:latin typeface="Open Sans" panose="020B0606030504020204" pitchFamily="34" charset="0"/>
                </a:rPr>
                <a:t> T., 2023.</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Lecture </a:t>
              </a:r>
              <a:r>
                <a:rPr lang="en-GB" sz="800" dirty="0">
                  <a:solidFill>
                    <a:srgbClr val="FFFFFF"/>
                  </a:solidFill>
                  <a:latin typeface="Open Sans" panose="020B0606030504020204" pitchFamily="34" charset="0"/>
                </a:rPr>
                <a:t>5</a:t>
              </a:r>
              <a:r>
                <a:rPr lang="en-GB" sz="800" b="0" i="0" u="none" strike="noStrike" dirty="0">
                  <a:solidFill>
                    <a:srgbClr val="FFFFFF"/>
                  </a:solidFill>
                  <a:effectLst/>
                  <a:latin typeface="Open Sans" panose="020B0606030504020204" pitchFamily="34" charset="0"/>
                </a:rPr>
                <a:t>: Geospatial Data Management for Energy Access. Release Version 1.0</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[online presentation]. Climate Compatible Growth Programme, Sustainable Energy for All,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gr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descr="Graphical user interface, sunburst chart&#10;&#10;Description automatically generated"/>
          <p:cNvPicPr/>
          <p:nvPr/>
        </p:nvPicPr>
        <p:blipFill>
          <a:blip r:embed="rId3"/>
          <a:stretch/>
        </p:blipFill>
        <p:spPr>
          <a:xfrm>
            <a:off x="-19800" y="46440"/>
            <a:ext cx="12188880" cy="6854760"/>
          </a:xfrm>
          <a:prstGeom prst="rect">
            <a:avLst/>
          </a:prstGeom>
          <a:ln w="0">
            <a:noFill/>
          </a:ln>
        </p:spPr>
      </p:pic>
      <p:sp>
        <p:nvSpPr>
          <p:cNvPr id="9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a:t>
            </a:r>
            <a:endParaRPr lang="en-ZA" sz="1400" b="0" strike="noStrike" spc="-1">
              <a:solidFill>
                <a:srgbClr val="000000"/>
              </a:solidFill>
              <a:latin typeface="Arial"/>
            </a:endParaRPr>
          </a:p>
        </p:txBody>
      </p:sp>
      <p:sp>
        <p:nvSpPr>
          <p:cNvPr id="95"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Learning Outcome</a:t>
            </a:r>
            <a:endParaRPr lang="en-ZA" sz="4400" b="0" strike="noStrike" spc="-1">
              <a:solidFill>
                <a:srgbClr val="000000"/>
              </a:solidFill>
              <a:latin typeface="Arial"/>
            </a:endParaRPr>
          </a:p>
        </p:txBody>
      </p:sp>
      <p:sp>
        <p:nvSpPr>
          <p:cNvPr id="96" name="PlaceHolder 1"/>
          <p:cNvSpPr>
            <a:spLocks noGrp="1"/>
          </p:cNvSpPr>
          <p:nvPr>
            <p:ph/>
          </p:nvPr>
        </p:nvSpPr>
        <p:spPr>
          <a:xfrm>
            <a:off x="288360" y="1443960"/>
            <a:ext cx="5334120" cy="4372200"/>
          </a:xfrm>
          <a:prstGeom prst="rect">
            <a:avLst/>
          </a:prstGeom>
          <a:noFill/>
          <a:ln w="0">
            <a:noFill/>
          </a:ln>
        </p:spPr>
        <p:txBody>
          <a:bodyPr anchor="t">
            <a:noAutofit/>
          </a:bodyPr>
          <a:lstStyle/>
          <a:p>
            <a:pPr indent="0">
              <a:lnSpc>
                <a:spcPct val="150000"/>
              </a:lnSpc>
              <a:spcBef>
                <a:spcPts val="1001"/>
              </a:spcBef>
              <a:buNone/>
              <a:tabLst>
                <a:tab pos="0" algn="l"/>
              </a:tabLst>
            </a:pPr>
            <a:r>
              <a:rPr lang="en-GB" sz="1800" b="1" strike="noStrike" spc="-1">
                <a:solidFill>
                  <a:schemeClr val="accent5">
                    <a:lumMod val="60000"/>
                    <a:lumOff val="40000"/>
                  </a:schemeClr>
                </a:solidFill>
                <a:latin typeface="Open Sans"/>
              </a:rPr>
              <a:t>About Lesson</a:t>
            </a:r>
            <a:endParaRPr lang="en-US" sz="1800" b="0" strike="noStrike" spc="-1">
              <a:solidFill>
                <a:srgbClr val="000000"/>
              </a:solidFill>
              <a:latin typeface="Calibri"/>
            </a:endParaRPr>
          </a:p>
          <a:p>
            <a:pPr indent="0">
              <a:lnSpc>
                <a:spcPct val="150000"/>
              </a:lnSpc>
              <a:spcBef>
                <a:spcPts val="1001"/>
              </a:spcBef>
              <a:buNone/>
              <a:tabLst>
                <a:tab pos="0" algn="l"/>
              </a:tabLst>
            </a:pPr>
            <a:r>
              <a:rPr lang="en-GB" sz="1800" b="0" strike="noStrike" spc="-1">
                <a:solidFill>
                  <a:srgbClr val="000000"/>
                </a:solidFill>
                <a:latin typeface="Open Sans"/>
              </a:rPr>
              <a:t>This lesson will cover spatial databases and SDIs and why spatial databases are essential in an SDI. This lesson will demonstrate the following actions:</a:t>
            </a:r>
            <a:endParaRPr lang="en-US" sz="18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1800" b="0" strike="noStrike" spc="-1">
                <a:solidFill>
                  <a:srgbClr val="000000"/>
                </a:solidFill>
                <a:latin typeface="Open Sans"/>
              </a:rPr>
              <a:t>Defining spatial database</a:t>
            </a:r>
            <a:endParaRPr lang="en-US" sz="18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1800" b="0" strike="noStrike" spc="-1">
                <a:solidFill>
                  <a:srgbClr val="000000"/>
                </a:solidFill>
                <a:latin typeface="Open Sans"/>
              </a:rPr>
              <a:t>Defining SDIs</a:t>
            </a:r>
            <a:endParaRPr lang="en-US" sz="18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1800" b="0" strike="noStrike" spc="-1">
                <a:solidFill>
                  <a:srgbClr val="000000"/>
                </a:solidFill>
                <a:latin typeface="Open Sans"/>
              </a:rPr>
              <a:t>Theory, concepts and structure of SDIs with a focus on spatial databases</a:t>
            </a:r>
            <a:endParaRPr lang="en-US" sz="1800" b="0" strike="noStrike" spc="-1">
              <a:solidFill>
                <a:srgbClr val="000000"/>
              </a:solidFill>
              <a:latin typeface="Calibri"/>
            </a:endParaRPr>
          </a:p>
        </p:txBody>
      </p:sp>
      <p:sp>
        <p:nvSpPr>
          <p:cNvPr id="97" name="TextBox 4"/>
          <p:cNvSpPr/>
          <p:nvPr/>
        </p:nvSpPr>
        <p:spPr>
          <a:xfrm>
            <a:off x="5874120" y="1283040"/>
            <a:ext cx="590148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tabLst>
                <a:tab pos="0" algn="l"/>
              </a:tabLst>
            </a:pPr>
            <a:r>
              <a:rPr lang="en-GB" sz="2000" b="1" strike="noStrike" spc="-1">
                <a:solidFill>
                  <a:schemeClr val="accent5">
                    <a:lumMod val="60000"/>
                    <a:lumOff val="40000"/>
                  </a:schemeClr>
                </a:solidFill>
                <a:latin typeface="Open Sans"/>
              </a:rPr>
              <a:t>Topic Covered</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rPr>
              <a:t>The following Topic will be covered during the lecture:</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ea typeface="Open Sans"/>
              </a:rPr>
              <a:t>5.1 What is a Spatial Database</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ea typeface="Open Sans"/>
              </a:rPr>
              <a:t>A brief discussion on what a spatial database is.</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ea typeface="Open Sans"/>
              </a:rPr>
              <a:t>5.2 What is an SDI?</a:t>
            </a:r>
            <a:endParaRPr lang="en-ZA" sz="2000" b="0" strike="noStrike" spc="-1">
              <a:solidFill>
                <a:srgbClr val="000000"/>
              </a:solidFill>
              <a:latin typeface="Arial"/>
            </a:endParaRPr>
          </a:p>
          <a:p>
            <a:pPr marL="800280" lvl="1" indent="-343080">
              <a:lnSpc>
                <a:spcPct val="150000"/>
              </a:lnSpc>
              <a:buClr>
                <a:srgbClr val="000000"/>
              </a:buClr>
              <a:buFont typeface="Arial"/>
              <a:buChar char="•"/>
              <a:tabLst>
                <a:tab pos="0" algn="l"/>
              </a:tabLst>
            </a:pPr>
            <a:r>
              <a:rPr lang="en-GB" sz="2000" b="0" strike="noStrike" spc="-1">
                <a:solidFill>
                  <a:srgbClr val="000000"/>
                </a:solidFill>
                <a:latin typeface="Open Sans"/>
                <a:ea typeface="Open Sans"/>
              </a:rPr>
              <a:t>Defining an SDI</a:t>
            </a:r>
            <a:endParaRPr lang="en-ZA" sz="2000" b="0" strike="noStrike" spc="-1">
              <a:solidFill>
                <a:srgbClr val="000000"/>
              </a:solidFill>
              <a:latin typeface="Arial"/>
            </a:endParaRPr>
          </a:p>
          <a:p>
            <a:pPr marL="800280" lvl="1" indent="-343080">
              <a:lnSpc>
                <a:spcPct val="150000"/>
              </a:lnSpc>
              <a:buClr>
                <a:srgbClr val="000000"/>
              </a:buClr>
              <a:buFont typeface="Arial"/>
              <a:buChar char="•"/>
              <a:tabLst>
                <a:tab pos="0" algn="l"/>
              </a:tabLst>
            </a:pPr>
            <a:r>
              <a:rPr lang="en-GB" sz="2000" b="0" strike="noStrike" spc="-1">
                <a:solidFill>
                  <a:srgbClr val="000000"/>
                </a:solidFill>
                <a:latin typeface="Open Sans"/>
                <a:ea typeface="Open Sans"/>
              </a:rPr>
              <a:t>Functions of an SDI</a:t>
            </a:r>
            <a:endParaRPr lang="en-ZA" sz="2000" b="0" strike="noStrike" spc="-1">
              <a:solidFill>
                <a:srgbClr val="000000"/>
              </a:solidFill>
              <a:latin typeface="Arial"/>
            </a:endParaRPr>
          </a:p>
          <a:p>
            <a:pPr marL="800280" lvl="1" indent="-343080">
              <a:lnSpc>
                <a:spcPct val="150000"/>
              </a:lnSpc>
              <a:buClr>
                <a:srgbClr val="000000"/>
              </a:buClr>
              <a:buFont typeface="Arial"/>
              <a:buChar char="•"/>
              <a:tabLst>
                <a:tab pos="0" algn="l"/>
              </a:tabLst>
            </a:pPr>
            <a:r>
              <a:rPr lang="en-GB" sz="2000" b="0" strike="noStrike" spc="-1">
                <a:solidFill>
                  <a:srgbClr val="000000"/>
                </a:solidFill>
                <a:latin typeface="Open Sans"/>
                <a:ea typeface="Open Sans"/>
              </a:rPr>
              <a:t>Advantages of an SDI</a:t>
            </a:r>
            <a:endParaRPr lang="en-ZA" sz="2000" b="0" strike="noStrike" spc="-1">
              <a:solidFill>
                <a:srgbClr val="000000"/>
              </a:solidFill>
              <a:latin typeface="Arial"/>
            </a:endParaRPr>
          </a:p>
          <a:p>
            <a:pPr marL="800280" lvl="1" indent="-343080">
              <a:lnSpc>
                <a:spcPct val="150000"/>
              </a:lnSpc>
              <a:buClr>
                <a:srgbClr val="000000"/>
              </a:buClr>
              <a:buFont typeface="Arial"/>
              <a:buChar char="•"/>
              <a:tabLst>
                <a:tab pos="0" algn="l"/>
              </a:tabLst>
            </a:pPr>
            <a:r>
              <a:rPr lang="en-GB" sz="2000" b="0" strike="noStrike" spc="-1">
                <a:solidFill>
                  <a:srgbClr val="000000"/>
                </a:solidFill>
                <a:latin typeface="Open Sans"/>
                <a:ea typeface="Open Sans"/>
              </a:rPr>
              <a:t>Components of an SDI</a:t>
            </a:r>
            <a:endParaRPr lang="en-ZA" sz="2000" b="0" strike="noStrike" spc="-1">
              <a:solidFill>
                <a:srgbClr val="000000"/>
              </a:solidFill>
              <a:latin typeface="Arial"/>
            </a:endParaRPr>
          </a:p>
          <a:p>
            <a:pPr>
              <a:lnSpc>
                <a:spcPct val="150000"/>
              </a:lnSpc>
              <a:tabLst>
                <a:tab pos="0" algn="l"/>
              </a:tabLst>
            </a:pPr>
            <a:r>
              <a:rPr lang="en-GB" sz="2000" b="0" strike="noStrike" spc="-1">
                <a:solidFill>
                  <a:srgbClr val="000000"/>
                </a:solidFill>
                <a:latin typeface="Open Sans"/>
                <a:ea typeface="Open Sans"/>
              </a:rPr>
              <a:t>5.3 Spatial Databases and SDIs</a:t>
            </a:r>
            <a:endParaRPr lang="en-ZA" sz="2000" b="0" strike="noStrike" spc="-1">
              <a:solidFill>
                <a:srgbClr val="000000"/>
              </a:solidFill>
              <a:latin typeface="Arial"/>
            </a:endParaRPr>
          </a:p>
        </p:txBody>
      </p:sp>
      <p:sp>
        <p:nvSpPr>
          <p:cNvPr id="98" name="TextBox 6"/>
          <p:cNvSpPr/>
          <p:nvPr/>
        </p:nvSpPr>
        <p:spPr>
          <a:xfrm>
            <a:off x="288360" y="6051600"/>
            <a:ext cx="499464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600" b="1" strike="noStrike" spc="-1">
                <a:solidFill>
                  <a:srgbClr val="000000"/>
                </a:solidFill>
                <a:latin typeface="Open Sans"/>
                <a:ea typeface="Open Sans"/>
              </a:rPr>
              <a:t>Lecture Recording: </a:t>
            </a:r>
            <a:r>
              <a:rPr lang="en-GB" sz="1600" b="0" u="sng" strike="noStrike" spc="-1">
                <a:solidFill>
                  <a:srgbClr val="0563C1"/>
                </a:solidFill>
                <a:uFillTx/>
                <a:latin typeface="Open Sans"/>
                <a:ea typeface="Open Sans"/>
                <a:hlinkClick r:id="rId4"/>
              </a:rPr>
              <a:t>https://youtu.be/cKwy0fRWTLI</a:t>
            </a:r>
            <a:r>
              <a:rPr lang="en-GB" sz="1600" b="0" strike="noStrike" spc="-1">
                <a:solidFill>
                  <a:srgbClr val="000000"/>
                </a:solidFill>
                <a:latin typeface="Open Sans"/>
                <a:ea typeface="Open Sans"/>
              </a:rPr>
              <a:t> </a:t>
            </a:r>
            <a:endParaRPr lang="en-ZA" sz="1600" b="0" strike="noStrike" spc="-1">
              <a:solidFill>
                <a:srgbClr val="000000"/>
              </a:solidFill>
              <a:latin typeface="Arial"/>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0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3</a:t>
            </a:r>
            <a:endParaRPr lang="en-ZA" sz="1400" b="0" strike="noStrike" spc="-1">
              <a:solidFill>
                <a:srgbClr val="000000"/>
              </a:solidFill>
              <a:latin typeface="Arial"/>
            </a:endParaRPr>
          </a:p>
        </p:txBody>
      </p:sp>
      <p:sp>
        <p:nvSpPr>
          <p:cNvPr id="101"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5.1 What is a Spatial Database</a:t>
            </a:r>
            <a:endParaRPr lang="en-ZA" sz="4400" b="0" strike="noStrike" spc="-1">
              <a:solidFill>
                <a:srgbClr val="000000"/>
              </a:solidFill>
              <a:latin typeface="Arial"/>
            </a:endParaRPr>
          </a:p>
        </p:txBody>
      </p:sp>
      <p:sp>
        <p:nvSpPr>
          <p:cNvPr id="102" name="PlaceHolder 1"/>
          <p:cNvSpPr>
            <a:spLocks noGrp="1"/>
          </p:cNvSpPr>
          <p:nvPr>
            <p:ph/>
          </p:nvPr>
        </p:nvSpPr>
        <p:spPr>
          <a:xfrm>
            <a:off x="838080" y="2229840"/>
            <a:ext cx="10679760" cy="3609000"/>
          </a:xfrm>
          <a:prstGeom prst="rect">
            <a:avLst/>
          </a:prstGeom>
          <a:noFill/>
          <a:ln w="0">
            <a:noFill/>
          </a:ln>
        </p:spPr>
        <p:txBody>
          <a:bodyPr anchor="t">
            <a:normAutofit fontScale="80500" lnSpcReduction="10000"/>
          </a:bodyPr>
          <a:lstStyle/>
          <a:p>
            <a:pPr indent="0">
              <a:lnSpc>
                <a:spcPct val="200000"/>
              </a:lnSpc>
              <a:spcBef>
                <a:spcPts val="1001"/>
              </a:spcBef>
              <a:buNone/>
              <a:tabLst>
                <a:tab pos="0" algn="l"/>
              </a:tabLst>
            </a:pPr>
            <a:r>
              <a:rPr lang="en-GB" sz="2000" b="0" strike="noStrike" spc="-1">
                <a:solidFill>
                  <a:srgbClr val="000000"/>
                </a:solidFill>
                <a:latin typeface="Open Sans"/>
              </a:rPr>
              <a:t>A spatial database stores and accesses geometric and geographic data, including coordinates, points, lines, polygons, and topology, often associated with locations, cities, and complex features.</a:t>
            </a:r>
            <a:endParaRPr lang="en-US" sz="2000" b="0" strike="noStrike" spc="-1">
              <a:solidFill>
                <a:srgbClr val="000000"/>
              </a:solidFill>
              <a:latin typeface="Calibri"/>
            </a:endParaRPr>
          </a:p>
          <a:p>
            <a:pPr indent="0">
              <a:lnSpc>
                <a:spcPct val="200000"/>
              </a:lnSpc>
              <a:spcBef>
                <a:spcPts val="1001"/>
              </a:spcBef>
              <a:buNone/>
              <a:tabLst>
                <a:tab pos="0" algn="l"/>
              </a:tabLst>
            </a:pPr>
            <a:r>
              <a:rPr lang="en-GB" sz="2000" b="0" strike="noStrike" spc="-1">
                <a:solidFill>
                  <a:srgbClr val="000000"/>
                </a:solidFill>
                <a:latin typeface="Open Sans"/>
              </a:rPr>
              <a:t>Spatial databases use a unique index called a spatial index to speed up database performance. </a:t>
            </a:r>
            <a:endParaRPr lang="en-US" sz="2000" b="0" strike="noStrike" spc="-1">
              <a:solidFill>
                <a:srgbClr val="000000"/>
              </a:solidFill>
              <a:latin typeface="Calibri"/>
            </a:endParaRPr>
          </a:p>
          <a:p>
            <a:pPr indent="0">
              <a:lnSpc>
                <a:spcPct val="200000"/>
              </a:lnSpc>
              <a:spcBef>
                <a:spcPts val="1001"/>
              </a:spcBef>
              <a:buNone/>
              <a:tabLst>
                <a:tab pos="0" algn="l"/>
              </a:tabLst>
            </a:pPr>
            <a:r>
              <a:rPr lang="en-GB" sz="2000" b="0" strike="noStrike" spc="-1">
                <a:solidFill>
                  <a:srgbClr val="000000"/>
                </a:solidFill>
                <a:latin typeface="Open Sans"/>
              </a:rPr>
              <a:t>It supports relationships between connecting objects from different classes in a better manner than just filtering.</a:t>
            </a:r>
            <a:endParaRPr lang="en-US" sz="2000" b="0" strike="noStrike" spc="-1">
              <a:solidFill>
                <a:srgbClr val="000000"/>
              </a:solidFill>
              <a:latin typeface="Calibri"/>
            </a:endParaRPr>
          </a:p>
          <a:p>
            <a:pPr indent="0" algn="r">
              <a:lnSpc>
                <a:spcPct val="200000"/>
              </a:lnSpc>
              <a:spcBef>
                <a:spcPts val="1001"/>
              </a:spcBef>
              <a:buNone/>
              <a:tabLst>
                <a:tab pos="0" algn="l"/>
              </a:tabLst>
            </a:pPr>
            <a:r>
              <a:rPr lang="en-GB" sz="1300" b="0" i="1" strike="noStrike" spc="-1">
                <a:solidFill>
                  <a:srgbClr val="000000"/>
                </a:solidFill>
                <a:latin typeface="Open Sans"/>
              </a:rPr>
              <a:t>Source: </a:t>
            </a:r>
            <a:r>
              <a:rPr lang="en-GB" sz="1300" b="0" i="1" u="sng" strike="noStrike" spc="-1">
                <a:solidFill>
                  <a:srgbClr val="0563C1"/>
                </a:solidFill>
                <a:uFillTx/>
                <a:latin typeface="Open Sans"/>
                <a:hlinkClick r:id="rId4"/>
              </a:rPr>
              <a:t>What is a Spatial Database and Why Do We Need It?</a:t>
            </a:r>
            <a:endParaRPr lang="en-US" sz="1300" b="0" strike="noStrike" spc="-1">
              <a:solidFill>
                <a:srgbClr val="000000"/>
              </a:solidFill>
              <a:latin typeface="Calibri"/>
            </a:endParaRPr>
          </a:p>
        </p:txBody>
      </p:sp>
      <p:sp>
        <p:nvSpPr>
          <p:cNvPr id="103" name="TextBox 4"/>
          <p:cNvSpPr/>
          <p:nvPr/>
        </p:nvSpPr>
        <p:spPr>
          <a:xfrm>
            <a:off x="887040" y="1373760"/>
            <a:ext cx="80640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200000"/>
              </a:lnSpc>
              <a:tabLst>
                <a:tab pos="0" algn="l"/>
              </a:tabLst>
            </a:pPr>
            <a:r>
              <a:rPr lang="en-GB" sz="2000" b="1" strike="noStrike" spc="-1">
                <a:solidFill>
                  <a:schemeClr val="accent5">
                    <a:lumMod val="60000"/>
                    <a:lumOff val="40000"/>
                  </a:schemeClr>
                </a:solidFill>
                <a:latin typeface="Open Sans"/>
              </a:rPr>
              <a:t>What makes it Unique from other Database Systems?</a:t>
            </a:r>
            <a:endParaRPr lang="en-ZA" sz="2000" b="0" strike="noStrike" spc="-1">
              <a:solidFill>
                <a:srgbClr val="000000"/>
              </a:solidFill>
              <a:latin typeface="Arial"/>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3" descr="Graphical user interface, sunburst chart&#10;&#10;Description automatically generated"/>
          <p:cNvPicPr/>
          <p:nvPr/>
        </p:nvPicPr>
        <p:blipFill>
          <a:blip r:embed="rId3"/>
          <a:stretch/>
        </p:blipFill>
        <p:spPr>
          <a:xfrm>
            <a:off x="22920" y="3240"/>
            <a:ext cx="12188880" cy="6854760"/>
          </a:xfrm>
          <a:prstGeom prst="rect">
            <a:avLst/>
          </a:prstGeom>
          <a:ln w="0">
            <a:noFill/>
          </a:ln>
        </p:spPr>
      </p:pic>
      <p:sp>
        <p:nvSpPr>
          <p:cNvPr id="105"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3</a:t>
            </a:r>
            <a:endParaRPr lang="en-ZA" sz="1400" b="0" strike="noStrike" spc="-1" dirty="0">
              <a:solidFill>
                <a:srgbClr val="000000"/>
              </a:solidFill>
              <a:latin typeface="Arial"/>
            </a:endParaRPr>
          </a:p>
        </p:txBody>
      </p:sp>
      <p:sp>
        <p:nvSpPr>
          <p:cNvPr id="106"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5.2 What is an SDI?</a:t>
            </a:r>
            <a:endParaRPr lang="en-ZA" sz="4400" b="0" strike="noStrike" spc="-1">
              <a:solidFill>
                <a:srgbClr val="000000"/>
              </a:solidFill>
              <a:latin typeface="Arial"/>
            </a:endParaRPr>
          </a:p>
        </p:txBody>
      </p:sp>
      <p:sp>
        <p:nvSpPr>
          <p:cNvPr id="107" name="PlaceHolder 1"/>
          <p:cNvSpPr>
            <a:spLocks noGrp="1"/>
          </p:cNvSpPr>
          <p:nvPr>
            <p:ph/>
          </p:nvPr>
        </p:nvSpPr>
        <p:spPr>
          <a:xfrm>
            <a:off x="734760" y="1684440"/>
            <a:ext cx="507204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a:solidFill>
                  <a:schemeClr val="accent5">
                    <a:lumMod val="60000"/>
                    <a:lumOff val="40000"/>
                  </a:schemeClr>
                </a:solidFill>
                <a:latin typeface="Open Sans"/>
              </a:rPr>
              <a:t>Functions of an SDI</a:t>
            </a:r>
            <a:endParaRPr lang="en-US" sz="2000" b="0" strike="noStrike" spc="-1">
              <a:solidFill>
                <a:srgbClr val="000000"/>
              </a:solidFill>
              <a:latin typeface="Calibri"/>
            </a:endParaRPr>
          </a:p>
        </p:txBody>
      </p:sp>
      <p:sp>
        <p:nvSpPr>
          <p:cNvPr id="108" name="TextBox 4"/>
          <p:cNvSpPr/>
          <p:nvPr/>
        </p:nvSpPr>
        <p:spPr>
          <a:xfrm>
            <a:off x="5567760" y="6008400"/>
            <a:ext cx="620784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endParaRPr lang="en-ZA" sz="1200" b="0" strike="noStrike" spc="-1">
              <a:solidFill>
                <a:srgbClr val="000000"/>
              </a:solidFill>
              <a:latin typeface="Arial"/>
            </a:endParaRPr>
          </a:p>
        </p:txBody>
      </p:sp>
      <p:pic>
        <p:nvPicPr>
          <p:cNvPr id="109" name="Picture 108"/>
          <p:cNvPicPr/>
          <p:nvPr/>
        </p:nvPicPr>
        <p:blipFill>
          <a:blip r:embed="rId5"/>
          <a:stretch/>
        </p:blipFill>
        <p:spPr>
          <a:xfrm>
            <a:off x="1802160" y="2482560"/>
            <a:ext cx="8587440" cy="3637440"/>
          </a:xfrm>
          <a:prstGeom prst="rect">
            <a:avLst/>
          </a:prstGeom>
          <a:ln w="0">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descr="Graphical user interface, sunburst chart&#10;&#10;Description automatically generated"/>
          <p:cNvPicPr/>
          <p:nvPr/>
        </p:nvPicPr>
        <p:blipFill>
          <a:blip r:embed="rId3"/>
          <a:stretch/>
        </p:blipFill>
        <p:spPr>
          <a:xfrm>
            <a:off x="22680" y="2880"/>
            <a:ext cx="12188880" cy="6854760"/>
          </a:xfrm>
          <a:prstGeom prst="rect">
            <a:avLst/>
          </a:prstGeom>
          <a:ln w="0">
            <a:noFill/>
          </a:ln>
        </p:spPr>
      </p:pic>
      <p:sp>
        <p:nvSpPr>
          <p:cNvPr id="11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4</a:t>
            </a:r>
            <a:endParaRPr lang="en-ZA" sz="1400" b="0" strike="noStrike" spc="-1" dirty="0">
              <a:solidFill>
                <a:srgbClr val="000000"/>
              </a:solidFill>
              <a:latin typeface="Arial"/>
            </a:endParaRPr>
          </a:p>
        </p:txBody>
      </p:sp>
      <p:sp>
        <p:nvSpPr>
          <p:cNvPr id="112"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5.2 What is an SDI?</a:t>
            </a:r>
            <a:endParaRPr lang="en-ZA" sz="4400" b="0" strike="noStrike" spc="-1">
              <a:solidFill>
                <a:srgbClr val="000000"/>
              </a:solidFill>
              <a:latin typeface="Arial"/>
            </a:endParaRPr>
          </a:p>
        </p:txBody>
      </p:sp>
      <p:sp>
        <p:nvSpPr>
          <p:cNvPr id="113" name="PlaceHolder 1"/>
          <p:cNvSpPr>
            <a:spLocks noGrp="1"/>
          </p:cNvSpPr>
          <p:nvPr>
            <p:ph/>
          </p:nvPr>
        </p:nvSpPr>
        <p:spPr>
          <a:xfrm>
            <a:off x="734760" y="1684440"/>
            <a:ext cx="507204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a:solidFill>
                  <a:schemeClr val="accent5">
                    <a:lumMod val="60000"/>
                    <a:lumOff val="40000"/>
                  </a:schemeClr>
                </a:solidFill>
                <a:latin typeface="Open Sans"/>
              </a:rPr>
              <a:t>Key Advantages Of An SDI</a:t>
            </a:r>
            <a:endParaRPr lang="en-US" sz="2000" b="0" strike="noStrike" spc="-1">
              <a:solidFill>
                <a:srgbClr val="000000"/>
              </a:solidFill>
              <a:latin typeface="Calibri"/>
            </a:endParaRPr>
          </a:p>
        </p:txBody>
      </p:sp>
      <p:sp>
        <p:nvSpPr>
          <p:cNvPr id="114" name="TextBox 4"/>
          <p:cNvSpPr/>
          <p:nvPr/>
        </p:nvSpPr>
        <p:spPr>
          <a:xfrm>
            <a:off x="5567760" y="6008400"/>
            <a:ext cx="620784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endParaRPr lang="en-ZA" sz="1200" b="0" strike="noStrike" spc="-1">
              <a:solidFill>
                <a:srgbClr val="000000"/>
              </a:solidFill>
              <a:latin typeface="Arial"/>
            </a:endParaRPr>
          </a:p>
        </p:txBody>
      </p:sp>
      <p:pic>
        <p:nvPicPr>
          <p:cNvPr id="115" name="Picture 114"/>
          <p:cNvPicPr/>
          <p:nvPr/>
        </p:nvPicPr>
        <p:blipFill>
          <a:blip r:embed="rId5"/>
          <a:stretch/>
        </p:blipFill>
        <p:spPr>
          <a:xfrm>
            <a:off x="1620000" y="2700000"/>
            <a:ext cx="8076960" cy="3352320"/>
          </a:xfrm>
          <a:prstGeom prst="rect">
            <a:avLst/>
          </a:prstGeom>
          <a:ln w="0">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11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5</a:t>
            </a:r>
            <a:endParaRPr lang="en-ZA" sz="1400" b="0" strike="noStrike" spc="-1" dirty="0">
              <a:solidFill>
                <a:srgbClr val="000000"/>
              </a:solidFill>
              <a:latin typeface="Arial"/>
            </a:endParaRPr>
          </a:p>
        </p:txBody>
      </p:sp>
      <p:sp>
        <p:nvSpPr>
          <p:cNvPr id="118"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5.2 What is an SDI?</a:t>
            </a:r>
            <a:endParaRPr lang="en-ZA" sz="4400" b="0" strike="noStrike" spc="-1">
              <a:solidFill>
                <a:srgbClr val="000000"/>
              </a:solidFill>
              <a:latin typeface="Arial"/>
            </a:endParaRPr>
          </a:p>
        </p:txBody>
      </p:sp>
      <p:sp>
        <p:nvSpPr>
          <p:cNvPr id="119" name="PlaceHolder 1"/>
          <p:cNvSpPr>
            <a:spLocks noGrp="1"/>
          </p:cNvSpPr>
          <p:nvPr>
            <p:ph/>
          </p:nvPr>
        </p:nvSpPr>
        <p:spPr>
          <a:xfrm>
            <a:off x="1023480" y="1570320"/>
            <a:ext cx="507204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a:solidFill>
                  <a:schemeClr val="accent5">
                    <a:lumMod val="60000"/>
                    <a:lumOff val="40000"/>
                  </a:schemeClr>
                </a:solidFill>
                <a:latin typeface="Open Sans"/>
              </a:rPr>
              <a:t>Basic Components of an SDI</a:t>
            </a:r>
            <a:endParaRPr lang="en-US" sz="2000" b="0" strike="noStrike" spc="-1">
              <a:solidFill>
                <a:srgbClr val="000000"/>
              </a:solidFill>
              <a:latin typeface="Calibri"/>
            </a:endParaRPr>
          </a:p>
        </p:txBody>
      </p:sp>
      <p:sp>
        <p:nvSpPr>
          <p:cNvPr id="120" name="TextBox 4"/>
          <p:cNvSpPr/>
          <p:nvPr/>
        </p:nvSpPr>
        <p:spPr>
          <a:xfrm>
            <a:off x="1119600" y="5978160"/>
            <a:ext cx="106560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5"/>
              </a:rPr>
              <a:t>Principal Components of a SDI </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6"/>
              </a:rPr>
              <a:t>Key Components of a SDI </a:t>
            </a:r>
            <a:r>
              <a:rPr lang="en-GB" sz="1200" b="0" i="1" strike="noStrike" spc="-1">
                <a:solidFill>
                  <a:srgbClr val="000000"/>
                </a:solidFill>
                <a:latin typeface="Open Sans"/>
              </a:rPr>
              <a:t>and </a:t>
            </a:r>
            <a:r>
              <a:rPr lang="en-GB" sz="1200" b="0" i="1" u="sng" strike="noStrike" spc="-1">
                <a:solidFill>
                  <a:srgbClr val="0563C1"/>
                </a:solidFill>
                <a:uFillTx/>
                <a:latin typeface="Open Sans"/>
                <a:hlinkClick r:id="rId7"/>
              </a:rPr>
              <a:t>Components of a SDI</a:t>
            </a:r>
            <a:endParaRPr lang="en-ZA" sz="1200" b="0" strike="noStrike" spc="-1">
              <a:solidFill>
                <a:srgbClr val="000000"/>
              </a:solidFill>
              <a:latin typeface="Arial"/>
            </a:endParaRPr>
          </a:p>
        </p:txBody>
      </p:sp>
      <p:pic>
        <p:nvPicPr>
          <p:cNvPr id="121" name="Picture 120"/>
          <p:cNvPicPr/>
          <p:nvPr/>
        </p:nvPicPr>
        <p:blipFill>
          <a:blip r:embed="rId8"/>
          <a:stretch/>
        </p:blipFill>
        <p:spPr>
          <a:xfrm>
            <a:off x="2880000" y="2610000"/>
            <a:ext cx="5676120" cy="3368160"/>
          </a:xfrm>
          <a:prstGeom prst="rect">
            <a:avLst/>
          </a:prstGeom>
          <a:ln w="0">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3" descr="Graphical user interface, sunburst chart&#10;&#10;Description automatically generated"/>
          <p:cNvPicPr/>
          <p:nvPr/>
        </p:nvPicPr>
        <p:blipFill>
          <a:blip r:embed="rId3"/>
          <a:stretch/>
        </p:blipFill>
        <p:spPr>
          <a:xfrm>
            <a:off x="22680" y="2880"/>
            <a:ext cx="12188880" cy="6854760"/>
          </a:xfrm>
          <a:prstGeom prst="rect">
            <a:avLst/>
          </a:prstGeom>
          <a:ln w="0">
            <a:noFill/>
          </a:ln>
        </p:spPr>
      </p:pic>
      <p:sp>
        <p:nvSpPr>
          <p:cNvPr id="123"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6</a:t>
            </a:r>
            <a:endParaRPr lang="en-ZA" sz="1400" b="0" strike="noStrike" spc="-1" dirty="0">
              <a:solidFill>
                <a:srgbClr val="000000"/>
              </a:solidFill>
              <a:latin typeface="Arial"/>
            </a:endParaRPr>
          </a:p>
        </p:txBody>
      </p:sp>
      <p:sp>
        <p:nvSpPr>
          <p:cNvPr id="124"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5.2 What is an SDI?</a:t>
            </a:r>
            <a:endParaRPr lang="en-ZA" sz="4400" b="0" strike="noStrike" spc="-1">
              <a:solidFill>
                <a:srgbClr val="000000"/>
              </a:solidFill>
              <a:latin typeface="Arial"/>
            </a:endParaRPr>
          </a:p>
        </p:txBody>
      </p:sp>
      <p:sp>
        <p:nvSpPr>
          <p:cNvPr id="125" name="PlaceHolder 1"/>
          <p:cNvSpPr>
            <a:spLocks noGrp="1"/>
          </p:cNvSpPr>
          <p:nvPr>
            <p:ph/>
          </p:nvPr>
        </p:nvSpPr>
        <p:spPr>
          <a:xfrm>
            <a:off x="734760" y="1684440"/>
            <a:ext cx="507204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a:solidFill>
                  <a:schemeClr val="accent5">
                    <a:lumMod val="60000"/>
                    <a:lumOff val="40000"/>
                  </a:schemeClr>
                </a:solidFill>
                <a:latin typeface="Open Sans"/>
              </a:rPr>
              <a:t>Basic Components of an SDI</a:t>
            </a:r>
            <a:endParaRPr lang="en-US" sz="2000" b="0" strike="noStrike" spc="-1">
              <a:solidFill>
                <a:srgbClr val="000000"/>
              </a:solidFill>
              <a:latin typeface="Calibri"/>
            </a:endParaRPr>
          </a:p>
        </p:txBody>
      </p:sp>
      <p:sp>
        <p:nvSpPr>
          <p:cNvPr id="126" name="TextBox 4"/>
          <p:cNvSpPr/>
          <p:nvPr/>
        </p:nvSpPr>
        <p:spPr>
          <a:xfrm>
            <a:off x="1119600" y="5989680"/>
            <a:ext cx="106560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5"/>
              </a:rPr>
              <a:t>Principal Components of a SDI </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6"/>
              </a:rPr>
              <a:t>Key Components of a SDI </a:t>
            </a:r>
            <a:r>
              <a:rPr lang="en-GB" sz="1200" b="0" i="1" strike="noStrike" spc="-1">
                <a:solidFill>
                  <a:srgbClr val="000000"/>
                </a:solidFill>
                <a:latin typeface="Open Sans"/>
              </a:rPr>
              <a:t>and </a:t>
            </a:r>
            <a:r>
              <a:rPr lang="en-GB" sz="1200" b="0" i="1" u="sng" strike="noStrike" spc="-1">
                <a:solidFill>
                  <a:srgbClr val="0563C1"/>
                </a:solidFill>
                <a:uFillTx/>
                <a:latin typeface="Open Sans"/>
                <a:hlinkClick r:id="rId7"/>
              </a:rPr>
              <a:t>Components of a SDI</a:t>
            </a:r>
            <a:endParaRPr lang="en-ZA" sz="1200" b="0" strike="noStrike" spc="-1">
              <a:solidFill>
                <a:srgbClr val="000000"/>
              </a:solidFill>
              <a:latin typeface="Arial"/>
            </a:endParaRPr>
          </a:p>
        </p:txBody>
      </p:sp>
      <p:sp>
        <p:nvSpPr>
          <p:cNvPr id="127" name="TextBox 6"/>
          <p:cNvSpPr/>
          <p:nvPr/>
        </p:nvSpPr>
        <p:spPr>
          <a:xfrm>
            <a:off x="734760" y="2426400"/>
            <a:ext cx="10783080" cy="360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Metadata Catalogues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Data Clearinghouses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Spatial Data Repositories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Web Mapping Services (WMS)</a:t>
            </a:r>
            <a:endParaRPr lang="en-ZA" sz="2200" b="0" strike="noStrike" spc="-1" dirty="0">
              <a:solidFill>
                <a:srgbClr val="000000"/>
              </a:solidFill>
              <a:latin typeface="Arial"/>
            </a:endParaRPr>
          </a:p>
        </p:txBody>
      </p:sp>
      <p:pic>
        <p:nvPicPr>
          <p:cNvPr id="128" name="Picture 127"/>
          <p:cNvPicPr/>
          <p:nvPr/>
        </p:nvPicPr>
        <p:blipFill>
          <a:blip r:embed="rId8"/>
          <a:stretch/>
        </p:blipFill>
        <p:spPr>
          <a:xfrm>
            <a:off x="5400000" y="1798200"/>
            <a:ext cx="5760000" cy="3241800"/>
          </a:xfrm>
          <a:prstGeom prst="rect">
            <a:avLst/>
          </a:prstGeom>
          <a:ln w="0">
            <a:noFill/>
          </a:ln>
        </p:spPr>
      </p:pic>
      <p:sp>
        <p:nvSpPr>
          <p:cNvPr id="129" name="TextBox 128"/>
          <p:cNvSpPr txBox="1"/>
          <p:nvPr/>
        </p:nvSpPr>
        <p:spPr>
          <a:xfrm>
            <a:off x="8100000" y="5233320"/>
            <a:ext cx="1028160" cy="346680"/>
          </a:xfrm>
          <a:prstGeom prst="rect">
            <a:avLst/>
          </a:prstGeom>
          <a:noFill/>
          <a:ln w="0">
            <a:noFill/>
          </a:ln>
        </p:spPr>
        <p:txBody>
          <a:bodyPr lIns="90000" tIns="45000" rIns="90000" bIns="45000" anchor="t">
            <a:noAutofit/>
          </a:bodyPr>
          <a:lstStyle/>
          <a:p>
            <a:r>
              <a:rPr lang="en-ZA" sz="600" b="0" strike="noStrike" spc="-1">
                <a:solidFill>
                  <a:srgbClr val="000000"/>
                </a:solidFill>
                <a:latin typeface="Arial"/>
                <a:hlinkClick r:id="rId9"/>
              </a:rPr>
              <a:t>SDI components</a:t>
            </a:r>
            <a:r>
              <a:rPr lang="en-ZA" sz="600" b="0" strike="noStrike" spc="-1">
                <a:solidFill>
                  <a:srgbClr val="000000"/>
                </a:solidFill>
                <a:latin typeface="Arial"/>
              </a:rPr>
              <a:t> icon</a:t>
            </a: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3" descr="Graphical user interface, sunburst chart&#10;&#10;Description automatically generated"/>
          <p:cNvPicPr/>
          <p:nvPr/>
        </p:nvPicPr>
        <p:blipFill>
          <a:blip r:embed="rId3"/>
          <a:stretch/>
        </p:blipFill>
        <p:spPr>
          <a:xfrm>
            <a:off x="22680" y="2880"/>
            <a:ext cx="12188880" cy="6854760"/>
          </a:xfrm>
          <a:prstGeom prst="rect">
            <a:avLst/>
          </a:prstGeom>
          <a:ln w="0">
            <a:noFill/>
          </a:ln>
        </p:spPr>
      </p:pic>
      <p:sp>
        <p:nvSpPr>
          <p:cNvPr id="13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pc="-1" dirty="0">
                <a:solidFill>
                  <a:srgbClr val="FFFFFF"/>
                </a:solidFill>
                <a:latin typeface="Open Sans ExtraBold"/>
                <a:ea typeface="Open Sans ExtraBold"/>
              </a:rPr>
              <a:t>7</a:t>
            </a:r>
            <a:endParaRPr lang="en-ZA" sz="1400" b="0" strike="noStrike" spc="-1" dirty="0">
              <a:solidFill>
                <a:srgbClr val="000000"/>
              </a:solidFill>
              <a:latin typeface="Arial"/>
            </a:endParaRPr>
          </a:p>
        </p:txBody>
      </p:sp>
      <p:sp>
        <p:nvSpPr>
          <p:cNvPr id="132" name="Title 10"/>
          <p:cNvSpPr/>
          <p:nvPr/>
        </p:nvSpPr>
        <p:spPr>
          <a:xfrm>
            <a:off x="887040" y="4680"/>
            <a:ext cx="106308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dirty="0">
                <a:solidFill>
                  <a:srgbClr val="000000"/>
                </a:solidFill>
                <a:latin typeface="Open Sans"/>
                <a:ea typeface="Open Sans"/>
              </a:rPr>
              <a:t>5.2 What is an SDI?</a:t>
            </a:r>
            <a:endParaRPr lang="en-ZA" sz="4400" b="0" strike="noStrike" spc="-1" dirty="0">
              <a:solidFill>
                <a:srgbClr val="000000"/>
              </a:solidFill>
              <a:latin typeface="Arial"/>
            </a:endParaRPr>
          </a:p>
        </p:txBody>
      </p:sp>
      <p:sp>
        <p:nvSpPr>
          <p:cNvPr id="133" name="PlaceHolder 1"/>
          <p:cNvSpPr>
            <a:spLocks noGrp="1"/>
          </p:cNvSpPr>
          <p:nvPr>
            <p:ph/>
          </p:nvPr>
        </p:nvSpPr>
        <p:spPr>
          <a:xfrm>
            <a:off x="734760" y="1373760"/>
            <a:ext cx="10935360" cy="567000"/>
          </a:xfrm>
          <a:prstGeom prst="rect">
            <a:avLst/>
          </a:prstGeom>
          <a:noFill/>
          <a:ln w="0">
            <a:noFill/>
          </a:ln>
        </p:spPr>
        <p:txBody>
          <a:bodyPr anchor="t">
            <a:noAutofit/>
          </a:bodyPr>
          <a:lstStyle/>
          <a:p>
            <a:pPr indent="0">
              <a:lnSpc>
                <a:spcPct val="200000"/>
              </a:lnSpc>
              <a:spcBef>
                <a:spcPts val="1001"/>
              </a:spcBef>
              <a:buNone/>
              <a:tabLst>
                <a:tab pos="0" algn="l"/>
              </a:tabLst>
            </a:pPr>
            <a:r>
              <a:rPr lang="en-GB" sz="2000" b="1" strike="noStrike" spc="-1" dirty="0">
                <a:solidFill>
                  <a:schemeClr val="accent5">
                    <a:lumMod val="60000"/>
                    <a:lumOff val="40000"/>
                  </a:schemeClr>
                </a:solidFill>
                <a:latin typeface="Open Sans"/>
              </a:rPr>
              <a:t>Basic Components of an SDI</a:t>
            </a:r>
            <a:endParaRPr lang="en-US" sz="2000" b="0" strike="noStrike" spc="-1" dirty="0">
              <a:solidFill>
                <a:srgbClr val="000000"/>
              </a:solidFill>
              <a:latin typeface="Calibri"/>
            </a:endParaRPr>
          </a:p>
        </p:txBody>
      </p:sp>
      <p:sp>
        <p:nvSpPr>
          <p:cNvPr id="134" name="TextBox 4"/>
          <p:cNvSpPr/>
          <p:nvPr/>
        </p:nvSpPr>
        <p:spPr>
          <a:xfrm>
            <a:off x="1119600" y="6008400"/>
            <a:ext cx="106560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200000"/>
              </a:lnSpc>
              <a:tabLst>
                <a:tab pos="0" algn="l"/>
              </a:tabLst>
            </a:pPr>
            <a:r>
              <a:rPr lang="en-GB" sz="1200" b="0" i="1" strike="noStrike" spc="-1">
                <a:solidFill>
                  <a:srgbClr val="000000"/>
                </a:solidFill>
                <a:latin typeface="Open Sans"/>
              </a:rPr>
              <a:t>Source: </a:t>
            </a:r>
            <a:r>
              <a:rPr lang="en-GB" sz="1200" b="0" i="1" u="sng" strike="noStrike" spc="-1">
                <a:solidFill>
                  <a:srgbClr val="0563C1"/>
                </a:solidFill>
                <a:uFillTx/>
                <a:latin typeface="Open Sans"/>
                <a:hlinkClick r:id="rId4"/>
              </a:rPr>
              <a:t>Introduction to Spatial Data Infrastructure</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5"/>
              </a:rPr>
              <a:t>Principal Components of a SDI </a:t>
            </a:r>
            <a:r>
              <a:rPr lang="en-GB" sz="1200" b="0" i="1" strike="noStrike" spc="-1">
                <a:solidFill>
                  <a:srgbClr val="000000"/>
                </a:solidFill>
                <a:latin typeface="Open Sans"/>
              </a:rPr>
              <a:t>, </a:t>
            </a:r>
            <a:r>
              <a:rPr lang="en-GB" sz="1200" b="0" i="1" u="sng" strike="noStrike" spc="-1">
                <a:solidFill>
                  <a:srgbClr val="0563C1"/>
                </a:solidFill>
                <a:uFillTx/>
                <a:latin typeface="Open Sans"/>
                <a:hlinkClick r:id="rId6"/>
              </a:rPr>
              <a:t>Key Components of a SDI </a:t>
            </a:r>
            <a:r>
              <a:rPr lang="en-GB" sz="1200" b="0" i="1" strike="noStrike" spc="-1">
                <a:solidFill>
                  <a:srgbClr val="000000"/>
                </a:solidFill>
                <a:latin typeface="Open Sans"/>
              </a:rPr>
              <a:t>and </a:t>
            </a:r>
            <a:r>
              <a:rPr lang="en-GB" sz="1200" b="0" i="1" u="sng" strike="noStrike" spc="-1">
                <a:solidFill>
                  <a:srgbClr val="0563C1"/>
                </a:solidFill>
                <a:uFillTx/>
                <a:latin typeface="Open Sans"/>
                <a:hlinkClick r:id="rId7"/>
              </a:rPr>
              <a:t>Components of a SDI</a:t>
            </a:r>
            <a:endParaRPr lang="en-ZA" sz="1200" b="0" strike="noStrike" spc="-1">
              <a:solidFill>
                <a:srgbClr val="000000"/>
              </a:solidFill>
              <a:latin typeface="Arial"/>
            </a:endParaRPr>
          </a:p>
        </p:txBody>
      </p:sp>
      <p:sp>
        <p:nvSpPr>
          <p:cNvPr id="135" name="TextBox 6"/>
          <p:cNvSpPr/>
          <p:nvPr/>
        </p:nvSpPr>
        <p:spPr>
          <a:xfrm>
            <a:off x="887040" y="2044080"/>
            <a:ext cx="10783080" cy="360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Web Feature Services (WFS)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Catalogue Services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Data Integration Mechanisms</a:t>
            </a:r>
            <a:endParaRPr lang="en-ZA" sz="2200" b="0" strike="noStrike" spc="-1" dirty="0">
              <a:solidFill>
                <a:srgbClr val="000000"/>
              </a:solidFill>
              <a:latin typeface="Arial"/>
            </a:endParaRPr>
          </a:p>
          <a:p>
            <a:pPr marL="343080" indent="-343080">
              <a:lnSpc>
                <a:spcPct val="150000"/>
              </a:lnSpc>
              <a:buClr>
                <a:srgbClr val="000000"/>
              </a:buClr>
              <a:buFont typeface="Arial"/>
              <a:buChar char="•"/>
            </a:pPr>
            <a:endParaRPr lang="en-ZA" sz="2200" b="0" strike="noStrike" spc="-1" dirty="0">
              <a:solidFill>
                <a:srgbClr val="000000"/>
              </a:solidFill>
              <a:latin typeface="Arial"/>
            </a:endParaRPr>
          </a:p>
          <a:p>
            <a:pPr marL="343080" indent="-343080">
              <a:lnSpc>
                <a:spcPct val="150000"/>
              </a:lnSpc>
              <a:buClr>
                <a:srgbClr val="000000"/>
              </a:buClr>
              <a:buFont typeface="Arial"/>
              <a:buChar char="•"/>
            </a:pPr>
            <a:r>
              <a:rPr lang="en-GB" sz="2200" b="1" strike="noStrike" spc="-1" dirty="0">
                <a:solidFill>
                  <a:srgbClr val="000000"/>
                </a:solidFill>
                <a:latin typeface="Open Sans"/>
                <a:ea typeface="Open Sans"/>
              </a:rPr>
              <a:t>Standards and Interoperability </a:t>
            </a:r>
            <a:endParaRPr lang="en-ZA" sz="2200" b="0" strike="noStrike" spc="-1" dirty="0">
              <a:solidFill>
                <a:srgbClr val="000000"/>
              </a:solidFill>
              <a:latin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3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dirty="0">
                <a:solidFill>
                  <a:srgbClr val="FFFFFF"/>
                </a:solidFill>
                <a:latin typeface="Open Sans ExtraBold"/>
                <a:ea typeface="Open Sans ExtraBold"/>
              </a:rPr>
              <a:t>8</a:t>
            </a:r>
            <a:endParaRPr lang="en-ZA" sz="1400" b="0" strike="noStrike" spc="-1" dirty="0">
              <a:solidFill>
                <a:srgbClr val="000000"/>
              </a:solidFill>
              <a:latin typeface="Arial"/>
            </a:endParaRPr>
          </a:p>
        </p:txBody>
      </p:sp>
      <p:sp>
        <p:nvSpPr>
          <p:cNvPr id="138" name="Title 10"/>
          <p:cNvSpPr/>
          <p:nvPr/>
        </p:nvSpPr>
        <p:spPr>
          <a:xfrm>
            <a:off x="887040" y="4680"/>
            <a:ext cx="10117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5.3 Spatial Databases and SDIs</a:t>
            </a:r>
            <a:endParaRPr lang="en-ZA" sz="4400" b="0" strike="noStrike" spc="-1">
              <a:solidFill>
                <a:srgbClr val="000000"/>
              </a:solidFill>
              <a:latin typeface="Arial"/>
            </a:endParaRPr>
          </a:p>
        </p:txBody>
      </p:sp>
      <p:sp>
        <p:nvSpPr>
          <p:cNvPr id="139" name="PlaceHolder 1"/>
          <p:cNvSpPr>
            <a:spLocks noGrp="1"/>
          </p:cNvSpPr>
          <p:nvPr>
            <p:ph/>
          </p:nvPr>
        </p:nvSpPr>
        <p:spPr>
          <a:xfrm>
            <a:off x="6468970" y="1900324"/>
            <a:ext cx="5197189" cy="4030496"/>
          </a:xfrm>
          <a:prstGeom prst="rect">
            <a:avLst/>
          </a:prstGeom>
          <a:noFill/>
          <a:ln w="0">
            <a:noFill/>
          </a:ln>
        </p:spPr>
        <p:txBody>
          <a:bodyPr anchor="t">
            <a:normAutofit/>
          </a:bodyPr>
          <a:lstStyle/>
          <a:p>
            <a:pPr marL="685800" indent="-457200">
              <a:lnSpc>
                <a:spcPct val="150000"/>
              </a:lnSpc>
              <a:spcBef>
                <a:spcPts val="1001"/>
              </a:spcBef>
              <a:buFont typeface="+mj-lt"/>
              <a:buAutoNum type="arabicPeriod"/>
              <a:tabLst>
                <a:tab pos="0" algn="l"/>
              </a:tabLst>
            </a:pPr>
            <a:r>
              <a:rPr lang="en-GB"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Role of Spatial Databases in SDIs</a:t>
            </a:r>
          </a:p>
          <a:p>
            <a:pPr marL="685800" indent="-457200">
              <a:lnSpc>
                <a:spcPct val="150000"/>
              </a:lnSpc>
              <a:spcBef>
                <a:spcPts val="1001"/>
              </a:spcBef>
              <a:buFont typeface="+mj-lt"/>
              <a:buAutoNum type="arabicPeriod"/>
              <a:tabLst>
                <a:tab pos="0" algn="l"/>
              </a:tabLst>
            </a:pPr>
            <a:r>
              <a:rPr lang="en-GB"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Databases in Problem-Oriented SDIs</a:t>
            </a:r>
          </a:p>
          <a:p>
            <a:pPr marL="685800" indent="-457200">
              <a:lnSpc>
                <a:spcPct val="150000"/>
              </a:lnSpc>
              <a:spcBef>
                <a:spcPts val="1001"/>
              </a:spcBef>
              <a:buFont typeface="+mj-lt"/>
              <a:buAutoNum type="arabicPeriod"/>
              <a:tabLst>
                <a:tab pos="0" algn="l"/>
              </a:tabLst>
            </a:pPr>
            <a:r>
              <a:rPr lang="en-GB"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Development of Spatial Databases in SDIs</a:t>
            </a:r>
            <a:endParaRPr lang="en-US"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85800" indent="-457200">
              <a:lnSpc>
                <a:spcPct val="150000"/>
              </a:lnSpc>
              <a:spcBef>
                <a:spcPts val="1001"/>
              </a:spcBef>
              <a:buFont typeface="+mj-lt"/>
              <a:buAutoNum type="arabicPeriod"/>
              <a:tabLst>
                <a:tab pos="0" algn="l"/>
              </a:tabLst>
            </a:pPr>
            <a:endParaRPr lang="en-US" sz="24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0" name="Picture 4"/>
          <p:cNvPicPr/>
          <p:nvPr/>
        </p:nvPicPr>
        <p:blipFill>
          <a:blip r:embed="rId4"/>
          <a:stretch/>
        </p:blipFill>
        <p:spPr>
          <a:xfrm>
            <a:off x="187445" y="1900324"/>
            <a:ext cx="6095520" cy="3781007"/>
          </a:xfrm>
          <a:prstGeom prst="rect">
            <a:avLst/>
          </a:prstGeom>
          <a:ln w="0">
            <a:noFill/>
          </a:ln>
        </p:spPr>
      </p:pic>
      <p:sp>
        <p:nvSpPr>
          <p:cNvPr id="141" name="TextBox 7"/>
          <p:cNvSpPr/>
          <p:nvPr/>
        </p:nvSpPr>
        <p:spPr>
          <a:xfrm>
            <a:off x="525840" y="5867485"/>
            <a:ext cx="6207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dirty="0">
                <a:solidFill>
                  <a:srgbClr val="000000"/>
                </a:solidFill>
                <a:latin typeface="Open Sans"/>
                <a:ea typeface="Open Sans"/>
              </a:rPr>
              <a:t>Picture Source: </a:t>
            </a:r>
            <a:r>
              <a:rPr lang="en-GB" sz="1200" b="0" i="1" u="sng" strike="noStrike" spc="-1" dirty="0">
                <a:solidFill>
                  <a:srgbClr val="0563C1"/>
                </a:solidFill>
                <a:uFillTx/>
                <a:latin typeface="Open Sans"/>
                <a:ea typeface="Open Sans"/>
                <a:hlinkClick r:id="rId5"/>
              </a:rPr>
              <a:t>Spatial Data Infrastructures</a:t>
            </a:r>
            <a:endParaRPr lang="en-ZA" sz="1200" b="0" strike="noStrike" spc="-1" dirty="0">
              <a:solidFill>
                <a:srgbClr val="000000"/>
              </a:solidFill>
              <a:latin typeface="Arial"/>
            </a:endParaRPr>
          </a:p>
        </p:txBody>
      </p:sp>
      <p:sp>
        <p:nvSpPr>
          <p:cNvPr id="142" name="TextBox 12"/>
          <p:cNvSpPr/>
          <p:nvPr/>
        </p:nvSpPr>
        <p:spPr>
          <a:xfrm>
            <a:off x="5570640" y="6035825"/>
            <a:ext cx="60955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tabLst>
                <a:tab pos="0" algn="l"/>
              </a:tabLst>
            </a:pPr>
            <a:r>
              <a:rPr lang="en-GB" sz="1200" b="0" i="1" strike="noStrike" spc="-1" dirty="0" err="1">
                <a:solidFill>
                  <a:srgbClr val="000000"/>
                </a:solidFill>
                <a:latin typeface="Open Sans"/>
              </a:rPr>
              <a:t>Yamashkin</a:t>
            </a:r>
            <a:r>
              <a:rPr lang="en-GB" sz="1200" b="0" i="1" strike="noStrike" spc="-1" dirty="0">
                <a:solidFill>
                  <a:srgbClr val="000000"/>
                </a:solidFill>
                <a:latin typeface="Open Sans"/>
              </a:rPr>
              <a:t> et al. 2019</a:t>
            </a:r>
            <a:endParaRPr lang="en-ZA" sz="1200" b="0" strike="noStrike" spc="-1" dirty="0">
              <a:solidFill>
                <a:srgbClr val="000000"/>
              </a:solidFill>
              <a:latin typeface="Arial"/>
            </a:endParaRPr>
          </a:p>
        </p:txBody>
      </p:sp>
    </p:spTree>
  </p:cSld>
  <p:clrMapOvr>
    <a:masterClrMapping/>
  </p:clrMapOvr>
  <p:transition spd="slow">
    <p:push dir="r"/>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TotalTime>
  <Words>2396</Words>
  <Application>Microsoft Office PowerPoint</Application>
  <PresentationFormat>Widescreen</PresentationFormat>
  <Paragraphs>207</Paragraphs>
  <Slides>12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Calibri Light</vt:lpstr>
      <vt:lpstr>Open Sans</vt:lpstr>
      <vt:lpstr>Open Sans </vt:lpstr>
      <vt:lpstr>Open Sans ExtraBold</vt:lpstr>
      <vt:lpstr>Symbol</vt:lpstr>
      <vt:lpstr>Times New Roman</vt:lpstr>
      <vt:lpstr>Wingdings</vt:lpstr>
      <vt:lpstr>Office Theme</vt:lpstr>
      <vt:lpstr>Office Theme</vt:lpstr>
      <vt:lpstr>LECTURE 5  SPATIAL DATABASES AND SDIs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Sarel Greyling</dc:creator>
  <dc:description/>
  <cp:lastModifiedBy>Helena Walters</cp:lastModifiedBy>
  <cp:revision>191</cp:revision>
  <dcterms:created xsi:type="dcterms:W3CDTF">2021-02-10T16:48:02Z</dcterms:created>
  <dcterms:modified xsi:type="dcterms:W3CDTF">2023-10-11T13:28:30Z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16</vt:i4>
  </property>
  <property fmtid="{D5CDD505-2E9C-101B-9397-08002B2CF9AE}" pid="4" name="PresentationFormat">
    <vt:lpwstr>Widescreen</vt:lpwstr>
  </property>
  <property fmtid="{D5CDD505-2E9C-101B-9397-08002B2CF9AE}" pid="5" name="Slides">
    <vt:i4>16</vt:i4>
  </property>
</Properties>
</file>