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5"/>
  </p:notesMasterIdLst>
  <p:sldIdLst>
    <p:sldId id="28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B5B097DD-6443-4255-A38B-7FA745B2E774}"/>
    <pc:docChg chg="custSel addSld delSld modSld">
      <pc:chgData name="Helena Walters" userId="0082c520-c2c8-4944-9e5a-2aa07d58029d" providerId="ADAL" clId="{B5B097DD-6443-4255-A38B-7FA745B2E774}" dt="2023-10-11T13:27:12.124" v="22" actId="20577"/>
      <pc:docMkLst>
        <pc:docMk/>
      </pc:docMkLst>
      <pc:sldChg chg="del">
        <pc:chgData name="Helena Walters" userId="0082c520-c2c8-4944-9e5a-2aa07d58029d" providerId="ADAL" clId="{B5B097DD-6443-4255-A38B-7FA745B2E774}" dt="2023-10-11T11:31:59.392" v="5" actId="47"/>
        <pc:sldMkLst>
          <pc:docMk/>
          <pc:sldMk cId="0" sldId="256"/>
        </pc:sldMkLst>
      </pc:sldChg>
      <pc:sldChg chg="addSp delSp modSp mod">
        <pc:chgData name="Helena Walters" userId="0082c520-c2c8-4944-9e5a-2aa07d58029d" providerId="ADAL" clId="{B5B097DD-6443-4255-A38B-7FA745B2E774}" dt="2023-10-11T10:13:52.998" v="3"/>
        <pc:sldMkLst>
          <pc:docMk/>
          <pc:sldMk cId="0" sldId="286"/>
        </pc:sldMkLst>
        <pc:spChg chg="mod">
          <ac:chgData name="Helena Walters" userId="0082c520-c2c8-4944-9e5a-2aa07d58029d" providerId="ADAL" clId="{B5B097DD-6443-4255-A38B-7FA745B2E774}" dt="2023-10-11T10:13:52.998" v="3"/>
          <ac:spMkLst>
            <pc:docMk/>
            <pc:sldMk cId="0" sldId="286"/>
            <ac:spMk id="5" creationId="{30940BAF-C280-D1F3-21EF-76EEED1BA601}"/>
          </ac:spMkLst>
        </pc:spChg>
        <pc:spChg chg="mod">
          <ac:chgData name="Helena Walters" userId="0082c520-c2c8-4944-9e5a-2aa07d58029d" providerId="ADAL" clId="{B5B097DD-6443-4255-A38B-7FA745B2E774}" dt="2023-10-11T10:13:52.998" v="3"/>
          <ac:spMkLst>
            <pc:docMk/>
            <pc:sldMk cId="0" sldId="286"/>
            <ac:spMk id="7" creationId="{0612B8E1-5D0C-0A07-E710-BEDEB27042E5}"/>
          </ac:spMkLst>
        </pc:spChg>
        <pc:spChg chg="mod">
          <ac:chgData name="Helena Walters" userId="0082c520-c2c8-4944-9e5a-2aa07d58029d" providerId="ADAL" clId="{B5B097DD-6443-4255-A38B-7FA745B2E774}" dt="2023-10-11T10:13:52.998" v="3"/>
          <ac:spMkLst>
            <pc:docMk/>
            <pc:sldMk cId="0" sldId="286"/>
            <ac:spMk id="9" creationId="{CB7D21B9-5196-42AB-AD14-C2D1A956E1E5}"/>
          </ac:spMkLst>
        </pc:spChg>
        <pc:grpChg chg="add mod">
          <ac:chgData name="Helena Walters" userId="0082c520-c2c8-4944-9e5a-2aa07d58029d" providerId="ADAL" clId="{B5B097DD-6443-4255-A38B-7FA745B2E774}" dt="2023-10-11T10:13:52.998" v="3"/>
          <ac:grpSpMkLst>
            <pc:docMk/>
            <pc:sldMk cId="0" sldId="286"/>
            <ac:grpSpMk id="3" creationId="{620BE1C4-69DE-84DD-D790-DFEEB58117AA}"/>
          </ac:grpSpMkLst>
        </pc:grpChg>
        <pc:picChg chg="add del">
          <ac:chgData name="Helena Walters" userId="0082c520-c2c8-4944-9e5a-2aa07d58029d" providerId="ADAL" clId="{B5B097DD-6443-4255-A38B-7FA745B2E774}" dt="2023-10-11T10:13:51.465" v="2" actId="478"/>
          <ac:picMkLst>
            <pc:docMk/>
            <pc:sldMk cId="0" sldId="286"/>
            <ac:picMk id="2" creationId="{CEAE12C3-9C73-12DE-1F9E-B5589F3E3DA1}"/>
          </ac:picMkLst>
        </pc:picChg>
        <pc:picChg chg="mod">
          <ac:chgData name="Helena Walters" userId="0082c520-c2c8-4944-9e5a-2aa07d58029d" providerId="ADAL" clId="{B5B097DD-6443-4255-A38B-7FA745B2E774}" dt="2023-10-11T10:13:52.998" v="3"/>
          <ac:picMkLst>
            <pc:docMk/>
            <pc:sldMk cId="0" sldId="286"/>
            <ac:picMk id="4" creationId="{1CD1B2EE-CA8F-8DA5-C740-F49CFE40382E}"/>
          </ac:picMkLst>
        </pc:picChg>
        <pc:picChg chg="mod">
          <ac:chgData name="Helena Walters" userId="0082c520-c2c8-4944-9e5a-2aa07d58029d" providerId="ADAL" clId="{B5B097DD-6443-4255-A38B-7FA745B2E774}" dt="2023-10-11T10:13:52.998" v="3"/>
          <ac:picMkLst>
            <pc:docMk/>
            <pc:sldMk cId="0" sldId="286"/>
            <ac:picMk id="6" creationId="{C4CF7D5F-AEBB-A933-9F3A-5497D2176794}"/>
          </ac:picMkLst>
        </pc:picChg>
        <pc:picChg chg="mod">
          <ac:chgData name="Helena Walters" userId="0082c520-c2c8-4944-9e5a-2aa07d58029d" providerId="ADAL" clId="{B5B097DD-6443-4255-A38B-7FA745B2E774}" dt="2023-10-11T10:13:52.998" v="3"/>
          <ac:picMkLst>
            <pc:docMk/>
            <pc:sldMk cId="0" sldId="286"/>
            <ac:picMk id="8" creationId="{729CE4F0-2ED5-043C-54CB-36C9DF99F0FA}"/>
          </ac:picMkLst>
        </pc:picChg>
        <pc:picChg chg="del">
          <ac:chgData name="Helena Walters" userId="0082c520-c2c8-4944-9e5a-2aa07d58029d" providerId="ADAL" clId="{B5B097DD-6443-4255-A38B-7FA745B2E774}" dt="2023-10-10T13:35:29.183" v="0" actId="478"/>
          <ac:picMkLst>
            <pc:docMk/>
            <pc:sldMk cId="0" sldId="286"/>
            <ac:picMk id="319" creationId="{00000000-0000-0000-0000-000000000000}"/>
          </ac:picMkLst>
        </pc:picChg>
      </pc:sldChg>
      <pc:sldChg chg="modSp add mod">
        <pc:chgData name="Helena Walters" userId="0082c520-c2c8-4944-9e5a-2aa07d58029d" providerId="ADAL" clId="{B5B097DD-6443-4255-A38B-7FA745B2E774}" dt="2023-10-11T13:27:12.124" v="22" actId="20577"/>
        <pc:sldMkLst>
          <pc:docMk/>
          <pc:sldMk cId="3049800406" sldId="287"/>
        </pc:sldMkLst>
        <pc:spChg chg="mod">
          <ac:chgData name="Helena Walters" userId="0082c520-c2c8-4944-9e5a-2aa07d58029d" providerId="ADAL" clId="{B5B097DD-6443-4255-A38B-7FA745B2E774}" dt="2023-10-11T13:27:12.124" v="22" actId="20577"/>
          <ac:spMkLst>
            <pc:docMk/>
            <pc:sldMk cId="3049800406" sldId="287"/>
            <ac:spMk id="6" creationId="{8EF35676-49DE-E547-B19F-0A8B69E1FA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ZA" sz="2000" b="0" strike="noStrike" spc="-1">
                <a:solidFill>
                  <a:srgbClr val="000000"/>
                </a:solidFill>
                <a:latin typeface="Arial"/>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ZA" sz="1400" b="0" strike="noStrike" spc="-1">
                <a:solidFill>
                  <a:srgbClr val="000000"/>
                </a:solidFill>
                <a:latin typeface="Times New Roman"/>
              </a:rPr>
              <a:t>&lt;header&gt;</a:t>
            </a:r>
          </a:p>
        </p:txBody>
      </p:sp>
      <p:sp>
        <p:nvSpPr>
          <p:cNvPr id="86"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n-ZA" sz="1400" b="0" strike="noStrike" spc="-1">
                <a:solidFill>
                  <a:srgbClr val="000000"/>
                </a:solidFill>
                <a:latin typeface="Times New Roman"/>
              </a:defRPr>
            </a:lvl1pPr>
          </a:lstStyle>
          <a:p>
            <a:pPr indent="0" algn="r">
              <a:buNone/>
            </a:pPr>
            <a:r>
              <a:rPr lang="en-ZA" sz="1400" b="0" strike="noStrike" spc="-1">
                <a:solidFill>
                  <a:srgbClr val="000000"/>
                </a:solidFill>
                <a:latin typeface="Times New Roman"/>
              </a:rPr>
              <a:t>&lt;date/time&gt;</a:t>
            </a:r>
          </a:p>
        </p:txBody>
      </p:sp>
      <p:sp>
        <p:nvSpPr>
          <p:cNvPr id="87"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n-ZA" sz="1400" b="0" strike="noStrike" spc="-1">
                <a:solidFill>
                  <a:srgbClr val="000000"/>
                </a:solidFill>
                <a:latin typeface="Times New Roman"/>
              </a:defRPr>
            </a:lvl1pPr>
          </a:lstStyle>
          <a:p>
            <a:pPr indent="0">
              <a:buNone/>
            </a:pPr>
            <a:r>
              <a:rPr lang="en-ZA" sz="1400" b="0" strike="noStrike" spc="-1">
                <a:solidFill>
                  <a:srgbClr val="000000"/>
                </a:solidFill>
                <a:latin typeface="Times New Roman"/>
              </a:rPr>
              <a:t>&lt;footer&gt;</a:t>
            </a:r>
          </a:p>
        </p:txBody>
      </p:sp>
      <p:sp>
        <p:nvSpPr>
          <p:cNvPr id="88"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n-ZA" sz="1400" b="0" strike="noStrike" spc="-1">
                <a:solidFill>
                  <a:srgbClr val="000000"/>
                </a:solidFill>
                <a:latin typeface="Times New Roman"/>
              </a:defRPr>
            </a:lvl1pPr>
          </a:lstStyle>
          <a:p>
            <a:pPr indent="0" algn="r">
              <a:buNone/>
            </a:pPr>
            <a:fld id="{B42BA6AD-0A1B-47A2-9BB9-4ECDE68905AA}" type="slidenum">
              <a:rPr lang="en-ZA" sz="1400" b="0" strike="noStrike" spc="-1">
                <a:solidFill>
                  <a:srgbClr val="000000"/>
                </a:solidFill>
                <a:latin typeface="Times New Roman"/>
              </a:rPr>
              <a:t>‹#›</a:t>
            </a:fld>
            <a:endParaRPr lang="en-ZA"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isgeography.com/image-classification-techniques-remote-sensin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gisgeography.com/deep-machine-learning-ml-artificial-intelligence-ai-gi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qgis.org/3.28/en/docs/gentle_gis_introduction/data_capture.html#example-1-creating-a-tourism-ma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PlaceHolder 1"/>
          <p:cNvSpPr>
            <a:spLocks noGrp="1" noRot="1" noChangeAspect="1"/>
          </p:cNvSpPr>
          <p:nvPr>
            <p:ph type="sldImg"/>
          </p:nvPr>
        </p:nvSpPr>
        <p:spPr>
          <a:xfrm>
            <a:off x="685800" y="1143000"/>
            <a:ext cx="5486040" cy="3085920"/>
          </a:xfrm>
          <a:prstGeom prst="rect">
            <a:avLst/>
          </a:prstGeom>
          <a:ln w="0">
            <a:noFill/>
          </a:ln>
        </p:spPr>
      </p:sp>
      <p:sp>
        <p:nvSpPr>
          <p:cNvPr id="3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27"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C0E9C81-336E-4A6D-8BC6-0A6AC1882AAD}" type="slidenum">
              <a:rPr lang="en-US" sz="1200" b="0" strike="noStrike" spc="-1">
                <a:solidFill>
                  <a:srgbClr val="000000"/>
                </a:solidFill>
                <a:latin typeface="Times New Roman"/>
              </a:rPr>
              <a:t>2</a:t>
            </a:fld>
            <a:endParaRPr lang="en-ZA"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685800" y="1143000"/>
            <a:ext cx="5486400" cy="3086100"/>
          </a:xfrm>
          <a:prstGeom prst="rect">
            <a:avLst/>
          </a:prstGeom>
          <a:ln w="0">
            <a:noFill/>
          </a:ln>
        </p:spPr>
      </p:sp>
      <p:sp>
        <p:nvSpPr>
          <p:cNvPr id="35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No Cables: Seamlessly transfer data to/from your device without the hassle of cables.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High-Accuracy Location: Connect to external GNSS devices for precise location data.</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Flexible Coordinate Systems: Choose from a wide range of Coordinate Reference Systems (CRS) with optional transformations and datum shifts.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Stakeout and Line Recording: Utilize GPS for stakeout and line recording tasks.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Collaborative Field Surveys: Share your field survey data with team members for collaborative work.</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Collaborate seamlessly on shared datasets, even without an internet connection.</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Surveyors' updates are intelligently merged to prevent conflicts.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Instantly push field data updates back to the database in real-time.</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 version history and enjoy the security of cloud-based backup.</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Control access to data with fine-grained permissions.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Keep your PostGIS datasets in sync for consistent and up-to-date information.</a:t>
            </a:r>
          </a:p>
        </p:txBody>
      </p:sp>
      <p:sp>
        <p:nvSpPr>
          <p:cNvPr id="354"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A8E7920-2C3A-42D2-8F6A-DA9E1130788C}" type="slidenum">
              <a:rPr lang="en-US" sz="1200" b="0" strike="noStrike" spc="-1">
                <a:solidFill>
                  <a:srgbClr val="000000"/>
                </a:solidFill>
                <a:latin typeface="Times New Roman"/>
              </a:rPr>
              <a:t>11</a:t>
            </a:fld>
            <a:endParaRPr lang="en-ZA"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PlaceHolder 1"/>
          <p:cNvSpPr>
            <a:spLocks noGrp="1" noRot="1" noChangeAspect="1"/>
          </p:cNvSpPr>
          <p:nvPr>
            <p:ph type="sldImg"/>
          </p:nvPr>
        </p:nvSpPr>
        <p:spPr>
          <a:xfrm>
            <a:off x="685800" y="1143000"/>
            <a:ext cx="5486040" cy="3085920"/>
          </a:xfrm>
          <a:prstGeom prst="rect">
            <a:avLst/>
          </a:prstGeom>
          <a:ln w="0">
            <a:noFill/>
          </a:ln>
        </p:spPr>
      </p:sp>
      <p:sp>
        <p:nvSpPr>
          <p:cNvPr id="35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7"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5E0EEE8-640E-4399-9080-5DF30575B8E4}" type="slidenum">
              <a:rPr lang="en-US" sz="1200" b="0" strike="noStrike" spc="-1">
                <a:solidFill>
                  <a:srgbClr val="000000"/>
                </a:solidFill>
                <a:latin typeface="Times New Roman"/>
              </a:rPr>
              <a:t>12</a:t>
            </a:fld>
            <a:endParaRPr lang="en-ZA" sz="12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noRot="1" noChangeAspect="1"/>
          </p:cNvSpPr>
          <p:nvPr>
            <p:ph type="sldImg"/>
          </p:nvPr>
        </p:nvSpPr>
        <p:spPr>
          <a:xfrm>
            <a:off x="685800" y="1143000"/>
            <a:ext cx="5486040" cy="3085920"/>
          </a:xfrm>
          <a:prstGeom prst="rect">
            <a:avLst/>
          </a:prstGeom>
          <a:ln w="0">
            <a:noFill/>
          </a:ln>
        </p:spPr>
      </p:sp>
      <p:sp>
        <p:nvSpPr>
          <p:cNvPr id="3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0"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8D60623-BA45-4727-822F-F9E4F2705160}" type="slidenum">
              <a:rPr lang="en-US" sz="1200" b="0" strike="noStrike" spc="-1">
                <a:solidFill>
                  <a:srgbClr val="000000"/>
                </a:solidFill>
                <a:latin typeface="Times New Roman"/>
              </a:rPr>
              <a:t>13</a:t>
            </a:fld>
            <a:endParaRPr lang="en-ZA" sz="12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noRot="1" noChangeAspect="1"/>
          </p:cNvSpPr>
          <p:nvPr>
            <p:ph type="sldImg"/>
          </p:nvPr>
        </p:nvSpPr>
        <p:spPr>
          <a:xfrm>
            <a:off x="685800" y="1143000"/>
            <a:ext cx="5486040" cy="3085920"/>
          </a:xfrm>
          <a:prstGeom prst="rect">
            <a:avLst/>
          </a:prstGeom>
          <a:ln w="0">
            <a:noFill/>
          </a:ln>
        </p:spPr>
      </p:sp>
      <p:sp>
        <p:nvSpPr>
          <p:cNvPr id="3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3"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007481B-9936-4C29-91DF-699BC39F89E8}" type="slidenum">
              <a:rPr lang="en-US" sz="1200" b="0" strike="noStrike" spc="-1">
                <a:solidFill>
                  <a:srgbClr val="000000"/>
                </a:solidFill>
                <a:latin typeface="Times New Roman"/>
              </a:rPr>
              <a:t>14</a:t>
            </a:fld>
            <a:endParaRPr lang="en-ZA"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PlaceHolder 1"/>
          <p:cNvSpPr>
            <a:spLocks noGrp="1" noRot="1" noChangeAspect="1"/>
          </p:cNvSpPr>
          <p:nvPr>
            <p:ph type="sldImg"/>
          </p:nvPr>
        </p:nvSpPr>
        <p:spPr>
          <a:xfrm>
            <a:off x="685800" y="1143000"/>
            <a:ext cx="5486400" cy="3086100"/>
          </a:xfrm>
          <a:prstGeom prst="rect">
            <a:avLst/>
          </a:prstGeom>
          <a:ln w="0">
            <a:noFill/>
          </a:ln>
        </p:spPr>
      </p:sp>
      <p:sp>
        <p:nvSpPr>
          <p:cNvPr id="3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6"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EB493EF-1773-44DB-BD59-09A79A91D888}" type="slidenum">
              <a:rPr lang="en-US" sz="1200" b="0" strike="noStrike" spc="-1">
                <a:solidFill>
                  <a:srgbClr val="000000"/>
                </a:solidFill>
                <a:latin typeface="Times New Roman"/>
              </a:rPr>
              <a:t>15</a:t>
            </a:fld>
            <a:endParaRPr lang="en-ZA"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noRot="1" noChangeAspect="1"/>
          </p:cNvSpPr>
          <p:nvPr>
            <p:ph type="sldImg"/>
          </p:nvPr>
        </p:nvSpPr>
        <p:spPr>
          <a:xfrm>
            <a:off x="685800" y="1143000"/>
            <a:ext cx="5486400" cy="3086100"/>
          </a:xfrm>
          <a:prstGeom prst="rect">
            <a:avLst/>
          </a:prstGeom>
          <a:ln w="0">
            <a:noFill/>
          </a:ln>
        </p:spPr>
      </p:sp>
      <p:sp>
        <p:nvSpPr>
          <p:cNvPr id="36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two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basic steps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for unsupervised classification 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Generate clusters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Assign classes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Some of the common image clustering algorithms examples are: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K-means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9"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70D20B0-B1C8-46AF-9414-1F5403988D38}" type="slidenum">
              <a:rPr lang="en-US" sz="1200" b="0" strike="noStrike" spc="-1">
                <a:solidFill>
                  <a:srgbClr val="000000"/>
                </a:solidFill>
                <a:latin typeface="Times New Roman"/>
              </a:rPr>
              <a:t>16</a:t>
            </a:fld>
            <a:endParaRPr lang="en-ZA"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685800" y="1143000"/>
            <a:ext cx="5486040" cy="3085920"/>
          </a:xfrm>
          <a:prstGeom prst="rect">
            <a:avLst/>
          </a:prstGeom>
          <a:ln w="0">
            <a:noFill/>
          </a:ln>
        </p:spPr>
      </p:sp>
      <p:sp>
        <p:nvSpPr>
          <p:cNvPr id="37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72"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B02B766-CC1D-4D88-8738-50346BCF35E6}" type="slidenum">
              <a:rPr lang="en-US" sz="1200" b="0" strike="noStrike" spc="-1">
                <a:solidFill>
                  <a:srgbClr val="000000"/>
                </a:solidFill>
                <a:latin typeface="Times New Roman"/>
              </a:rPr>
              <a:t>17</a:t>
            </a:fld>
            <a:endParaRPr lang="en-ZA"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PlaceHolder 1"/>
          <p:cNvSpPr>
            <a:spLocks noGrp="1" noRot="1" noChangeAspect="1"/>
          </p:cNvSpPr>
          <p:nvPr>
            <p:ph type="sldImg"/>
          </p:nvPr>
        </p:nvSpPr>
        <p:spPr>
          <a:xfrm>
            <a:off x="685800" y="1143000"/>
            <a:ext cx="5486400" cy="3086100"/>
          </a:xfrm>
          <a:prstGeom prst="rect">
            <a:avLst/>
          </a:prstGeom>
          <a:ln w="0">
            <a:noFill/>
          </a:ln>
        </p:spPr>
      </p:sp>
      <p:sp>
        <p:nvSpPr>
          <p:cNvPr id="37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three basic steps for supervised classification 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Select training areas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Generate a signature file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Classify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Some of the common image clustering algorithms 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Maximum likelihood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Minimum-distance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Principal components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Support vector machine (SVM)</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cluster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5"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38DFEC5-9E37-49D8-A57B-4BA38024A374}" type="slidenum">
              <a:rPr lang="en-US" sz="1200" b="0" strike="noStrike" spc="-1">
                <a:solidFill>
                  <a:srgbClr val="000000"/>
                </a:solidFill>
                <a:latin typeface="Times New Roman"/>
              </a:rPr>
              <a:t>18</a:t>
            </a:fld>
            <a:endParaRPr lang="en-ZA" sz="12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noRot="1" noChangeAspect="1"/>
          </p:cNvSpPr>
          <p:nvPr>
            <p:ph type="sldImg"/>
          </p:nvPr>
        </p:nvSpPr>
        <p:spPr>
          <a:xfrm>
            <a:off x="685800" y="1143000"/>
            <a:ext cx="5486040" cy="3085920"/>
          </a:xfrm>
          <a:prstGeom prst="rect">
            <a:avLst/>
          </a:prstGeom>
          <a:ln w="0">
            <a:noFill/>
          </a:ln>
        </p:spPr>
      </p:sp>
      <p:sp>
        <p:nvSpPr>
          <p:cNvPr id="3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78"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5645732-4B2A-40FD-AAF4-32E8D138091E}" type="slidenum">
              <a:rPr lang="en-US" sz="1200" b="0" strike="noStrike" spc="-1">
                <a:solidFill>
                  <a:srgbClr val="000000"/>
                </a:solidFill>
                <a:latin typeface="Times New Roman"/>
              </a:rPr>
              <a:t>19</a:t>
            </a:fld>
            <a:endParaRPr lang="en-ZA" sz="12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noRot="1" noChangeAspect="1"/>
          </p:cNvSpPr>
          <p:nvPr>
            <p:ph type="sldImg"/>
          </p:nvPr>
        </p:nvSpPr>
        <p:spPr>
          <a:xfrm>
            <a:off x="685800" y="1143000"/>
            <a:ext cx="5486400" cy="3086100"/>
          </a:xfrm>
          <a:prstGeom prst="rect">
            <a:avLst/>
          </a:prstGeom>
          <a:ln w="0">
            <a:noFill/>
          </a:ln>
        </p:spPr>
      </p:sp>
      <p:sp>
        <p:nvSpPr>
          <p:cNvPr id="38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Here are the steps to perform object-based image analysis classification: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Perform multiresolution segmentation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Select training areas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Define statistics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Classify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common segmentation algorithm 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Multi-resolution segmentation in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eCognition</a:t>
            </a: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200000"/>
              </a:lnSpc>
              <a:buClr>
                <a:srgbClr val="000000"/>
              </a:buClr>
              <a:buFont typeface="Arial"/>
              <a:buNone/>
              <a:tabLst>
                <a:tab pos="0" algn="l"/>
              </a:tabLst>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tab pos="0" algn="l"/>
              </a:tabLst>
              <a:defRPr/>
            </a:pPr>
            <a:r>
              <a:rPr lang="en-GB"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Read More: </a:t>
            </a:r>
            <a:r>
              <a:rPr lang="en-GB" sz="1200" b="0" i="1" u="sng" strike="noStrike" spc="-1" dirty="0">
                <a:solidFill>
                  <a:srgbClr val="0563C1"/>
                </a:solidFill>
                <a:uFillTx/>
                <a:latin typeface="Open Sans" panose="020B0606030504020204" pitchFamily="34" charset="0"/>
                <a:ea typeface="Open Sans" panose="020B0606030504020204" pitchFamily="34" charset="0"/>
                <a:cs typeface="Open Sans" panose="020B0606030504020204" pitchFamily="34" charset="0"/>
                <a:hlinkClick r:id="rId3"/>
              </a:rPr>
              <a:t>Image Classification Techniques in Remote Sensing</a:t>
            </a:r>
            <a:r>
              <a:rPr lang="en-GB"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a:t>
            </a:r>
            <a:r>
              <a:rPr lang="en-GB" sz="1200" b="0" i="1" u="sng" strike="noStrike" spc="-1" dirty="0">
                <a:solidFill>
                  <a:srgbClr val="0563C1"/>
                </a:solidFill>
                <a:uFillTx/>
                <a:latin typeface="Open Sans" panose="020B0606030504020204" pitchFamily="34" charset="0"/>
                <a:ea typeface="Open Sans" panose="020B0606030504020204" pitchFamily="34" charset="0"/>
                <a:cs typeface="Open Sans" panose="020B0606030504020204" pitchFamily="34" charset="0"/>
                <a:hlinkClick r:id="rId4"/>
              </a:rPr>
              <a:t> The Rise of Machine Learning (ML): How to Use Artificial Intelligence in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200000"/>
              </a:lnSpc>
              <a:buClr>
                <a:srgbClr val="000000"/>
              </a:buClr>
              <a:buFont typeface="Arial"/>
              <a:buChar char="•"/>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1"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1FFDFC5-D9D0-4DBE-82C1-2BA7697DA073}" type="slidenum">
              <a:rPr lang="en-US" sz="1200" b="0" strike="noStrike" spc="-1">
                <a:solidFill>
                  <a:srgbClr val="000000"/>
                </a:solidFill>
                <a:latin typeface="Times New Roman"/>
              </a:rPr>
              <a:t>20</a:t>
            </a:fld>
            <a:endParaRPr lang="en-ZA"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noRot="1" noChangeAspect="1"/>
          </p:cNvSpPr>
          <p:nvPr>
            <p:ph type="sldImg"/>
          </p:nvPr>
        </p:nvSpPr>
        <p:spPr>
          <a:xfrm>
            <a:off x="685800" y="1143000"/>
            <a:ext cx="5486040" cy="3085920"/>
          </a:xfrm>
          <a:prstGeom prst="rect">
            <a:avLst/>
          </a:prstGeom>
          <a:ln w="0">
            <a:noFill/>
          </a:ln>
        </p:spPr>
      </p:sp>
      <p:sp>
        <p:nvSpPr>
          <p:cNvPr id="32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30"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0EB47DBE-3D95-4C8A-A298-8860E59546C4}" type="slidenum">
              <a:rPr lang="en-US" sz="1200" b="0" strike="noStrike" spc="-1">
                <a:solidFill>
                  <a:srgbClr val="000000"/>
                </a:solidFill>
                <a:latin typeface="Times New Roman"/>
              </a:rPr>
              <a:t>3</a:t>
            </a:fld>
            <a:endParaRPr lang="en-ZA"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PlaceHolder 1"/>
          <p:cNvSpPr>
            <a:spLocks noGrp="1" noRot="1" noChangeAspect="1"/>
          </p:cNvSpPr>
          <p:nvPr>
            <p:ph type="sldImg"/>
          </p:nvPr>
        </p:nvSpPr>
        <p:spPr>
          <a:xfrm>
            <a:off x="685800" y="1143000"/>
            <a:ext cx="5486040" cy="3085920"/>
          </a:xfrm>
          <a:prstGeom prst="rect">
            <a:avLst/>
          </a:prstGeom>
          <a:ln w="0">
            <a:noFill/>
          </a:ln>
        </p:spPr>
      </p:sp>
      <p:sp>
        <p:nvSpPr>
          <p:cNvPr id="38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84"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9F25A6F-BB3E-47C3-AF00-B8C9C866A2CB}" type="slidenum">
              <a:rPr lang="en-US" sz="1200" b="0" strike="noStrike" spc="-1">
                <a:solidFill>
                  <a:srgbClr val="000000"/>
                </a:solidFill>
                <a:latin typeface="Times New Roman"/>
              </a:rPr>
              <a:t>21</a:t>
            </a:fld>
            <a:endParaRPr lang="en-ZA"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noRot="1" noChangeAspect="1"/>
          </p:cNvSpPr>
          <p:nvPr>
            <p:ph type="sldImg"/>
          </p:nvPr>
        </p:nvSpPr>
        <p:spPr>
          <a:xfrm>
            <a:off x="685800" y="1143000"/>
            <a:ext cx="5486040" cy="3085920"/>
          </a:xfrm>
          <a:prstGeom prst="rect">
            <a:avLst/>
          </a:prstGeom>
          <a:ln w="0">
            <a:noFill/>
          </a:ln>
        </p:spPr>
      </p:sp>
      <p:sp>
        <p:nvSpPr>
          <p:cNvPr id="38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87"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5D18DD7-9679-4D5D-9D7E-BDA2012F7A57}" type="slidenum">
              <a:rPr lang="en-US" sz="1200" b="0" strike="noStrike" spc="-1">
                <a:solidFill>
                  <a:srgbClr val="000000"/>
                </a:solidFill>
                <a:latin typeface="Times New Roman"/>
              </a:rPr>
              <a:t>22</a:t>
            </a:fld>
            <a:endParaRPr lang="en-ZA"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noRot="1" noChangeAspect="1"/>
          </p:cNvSpPr>
          <p:nvPr>
            <p:ph type="sldImg"/>
          </p:nvPr>
        </p:nvSpPr>
        <p:spPr>
          <a:xfrm>
            <a:off x="685800" y="1143000"/>
            <a:ext cx="5486400" cy="3086100"/>
          </a:xfrm>
          <a:prstGeom prst="rect">
            <a:avLst/>
          </a:prstGeom>
          <a:ln w="0">
            <a:noFill/>
          </a:ln>
        </p:spPr>
      </p:sp>
      <p:sp>
        <p:nvSpPr>
          <p:cNvPr id="3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Along with being carried aboard satellites or aircraft, sensors also can be installed on the ground (in situ). There are two types of sensors: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active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passive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Active sensors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provide their source of energy to illuminate the objects they observe.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Active sensors include different types of radio detection and ranging (radar) sensors, altimeters, and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scatterometers</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The majority of active sensors operate in the microwave band of the electromagnetic spectrum, which gives them the ability to penetrate the atmosphere under most conditions. These types of sensors are useful for measuring the vertical profiles of aerosols, forest structures, precipitation and winds, sea surface topography, and ice, among others.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Passive sensors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detect energy emitted or reflected from the environment.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Passive sensors include different types of radiometers (instruments that quantitatively measure the intensity of electromagnetic radiation in select bands) and spectrometers (devices that are designed to detect, measure, and analyse the spectral content of reflected electromagnetic radiation). Most passive systems used by remote sensing applications operate in the visible, infrared, thermal infrared, and microwave portions of the electromagnetic spectrum. These sensors measure land and sea surface temperature, vegetation properties, cloud and aerosol properties, and other physical attributes. Most passive sensors cannot penetrate dense cloud cover and thus have limitations in observing areas like the tropics where dense cloud cover is frequent.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a:p>
            <a:pPr indent="0">
              <a:lnSpc>
                <a:spcPct val="100000"/>
              </a:lnSpc>
              <a:buNone/>
              <a:tabLst>
                <a:tab pos="0" algn="l"/>
              </a:tabLst>
            </a:pPr>
            <a:endParaRPr lang="en-ZA" sz="2000" b="0" strike="noStrike" spc="-1" dirty="0">
              <a:solidFill>
                <a:srgbClr val="000000"/>
              </a:solidFill>
              <a:latin typeface="Arial"/>
            </a:endParaRPr>
          </a:p>
        </p:txBody>
      </p:sp>
      <p:sp>
        <p:nvSpPr>
          <p:cNvPr id="390"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AF02EB5-FE81-4D62-9D98-B1E254EBD173}" type="slidenum">
              <a:rPr lang="en-US" sz="1200" b="0" strike="noStrike" spc="-1">
                <a:solidFill>
                  <a:srgbClr val="000000"/>
                </a:solidFill>
                <a:latin typeface="Times New Roman"/>
              </a:rPr>
              <a:t>23</a:t>
            </a:fld>
            <a:endParaRPr lang="en-ZA"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noRot="1" noChangeAspect="1"/>
          </p:cNvSpPr>
          <p:nvPr>
            <p:ph type="sldImg"/>
          </p:nvPr>
        </p:nvSpPr>
        <p:spPr>
          <a:xfrm>
            <a:off x="685800" y="1143000"/>
            <a:ext cx="5486040" cy="3085920"/>
          </a:xfrm>
          <a:prstGeom prst="rect">
            <a:avLst/>
          </a:prstGeom>
          <a:ln w="0">
            <a:noFill/>
          </a:ln>
        </p:spPr>
      </p:sp>
      <p:sp>
        <p:nvSpPr>
          <p:cNvPr id="39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93"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EA43D64-D587-4D6F-B9E2-0769C83A84A4}" type="slidenum">
              <a:rPr lang="en-US" sz="1200" b="0" strike="noStrike" spc="-1">
                <a:solidFill>
                  <a:srgbClr val="000000"/>
                </a:solidFill>
                <a:latin typeface="Times New Roman"/>
              </a:rPr>
              <a:t>24</a:t>
            </a:fld>
            <a:endParaRPr lang="en-ZA"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noRot="1" noChangeAspect="1"/>
          </p:cNvSpPr>
          <p:nvPr>
            <p:ph type="sldImg"/>
          </p:nvPr>
        </p:nvSpPr>
        <p:spPr>
          <a:xfrm>
            <a:off x="685800" y="1143000"/>
            <a:ext cx="5486400" cy="3086100"/>
          </a:xfrm>
          <a:prstGeom prst="rect">
            <a:avLst/>
          </a:prstGeom>
          <a:ln w="0">
            <a:noFill/>
          </a:ln>
        </p:spPr>
      </p:sp>
      <p:sp>
        <p:nvSpPr>
          <p:cNvPr id="3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connection between IoT and GIS is geographic location. Most devices combine their physical location from a GPS receiver giving real-time sensor information and positioning.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For IoT, location data are critical as information is tracked in space and time. Spatial data are the common thread for data and information is keyed or tagged based on space and time.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Arial"/>
            </a:endParaRPr>
          </a:p>
          <a:p>
            <a:pPr indent="0">
              <a:lnSpc>
                <a:spcPct val="200000"/>
              </a:lnSpc>
              <a:buNone/>
              <a:tabLst>
                <a:tab pos="0" algn="l"/>
              </a:tabLst>
            </a:pPr>
            <a:endParaRPr lang="en-ZA" sz="1200" b="0" strike="noStrike" spc="-1" dirty="0">
              <a:solidFill>
                <a:srgbClr val="000000"/>
              </a:solidFill>
              <a:latin typeface="Arial"/>
            </a:endParaRPr>
          </a:p>
          <a:p>
            <a:pPr indent="0">
              <a:lnSpc>
                <a:spcPct val="100000"/>
              </a:lnSpc>
              <a:buNone/>
              <a:tabLst>
                <a:tab pos="0" algn="l"/>
              </a:tabLst>
            </a:pPr>
            <a:endParaRPr lang="en-ZA" sz="1200" b="0" strike="noStrike" spc="-1" dirty="0">
              <a:solidFill>
                <a:srgbClr val="000000"/>
              </a:solidFill>
              <a:latin typeface="Arial"/>
            </a:endParaRPr>
          </a:p>
        </p:txBody>
      </p:sp>
      <p:sp>
        <p:nvSpPr>
          <p:cNvPr id="396"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446C154-2BCC-4CDC-AAEA-149AD72442FB}" type="slidenum">
              <a:rPr lang="en-US" sz="1200" b="0" strike="noStrike" spc="-1">
                <a:solidFill>
                  <a:srgbClr val="000000"/>
                </a:solidFill>
                <a:latin typeface="Times New Roman"/>
              </a:rPr>
              <a:t>25</a:t>
            </a:fld>
            <a:endParaRPr lang="en-ZA"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noRot="1" noChangeAspect="1"/>
          </p:cNvSpPr>
          <p:nvPr>
            <p:ph type="sldImg"/>
          </p:nvPr>
        </p:nvSpPr>
        <p:spPr>
          <a:xfrm>
            <a:off x="685800" y="1143000"/>
            <a:ext cx="5486400" cy="3086100"/>
          </a:xfrm>
          <a:prstGeom prst="rect">
            <a:avLst/>
          </a:prstGeom>
          <a:ln w="0">
            <a:noFill/>
          </a:ln>
        </p:spPr>
      </p:sp>
      <p:sp>
        <p:nvSpPr>
          <p:cNvPr id="39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Sensor technology -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sensor having a transmitter and receiver, through which energy gets converted to electrical energy and passed through the air medium to get received by the receiver, is the core component of IoT. Common sensors are temperature sensors and thermostats.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Connectivity -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Most modern smart devices and sensors can be connected to low-power wireless networks like Wi-Fi, ZigBee, Bluetooth, Z-wave,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LoRAWAN</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etc… Each of these wireless technologies has its own pros and cons in terms of power, data transfer rate and overall efficiency.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Cloud computing platforms -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Cloud system integrates billions of devices, sensors, gateways, protocols, and data storage and provides predictive analytics.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Machine learning and analytics -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Analytics is the process of converting analogue data from billions of smart devices and sensors into useful insights which can be interpreted and used for detailed analysis. Smart analytics solutions are inevitable for IoT system for management and improvement of the entire system.</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User interfaces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are the visible, tangible part of the IoT system which can be accessible by users. User interface design has higher significance in today’s competitive market, it often determines the user whether to choose a particular device or appliance. Users will be interested to buy new devices or smart gadgets if it is very user-friendly and compatible with common wireless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p:txBody>
      </p:sp>
      <p:sp>
        <p:nvSpPr>
          <p:cNvPr id="399"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9A4EE71-895F-49D9-93FD-3BD239519CED}" type="slidenum">
              <a:rPr lang="en-US" sz="1200" b="0" strike="noStrike" spc="-1">
                <a:solidFill>
                  <a:srgbClr val="000000"/>
                </a:solidFill>
                <a:latin typeface="Times New Roman"/>
              </a:rPr>
              <a:t>26</a:t>
            </a:fld>
            <a:endParaRPr lang="en-ZA" sz="12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PlaceHolder 1"/>
          <p:cNvSpPr>
            <a:spLocks noGrp="1" noRot="1" noChangeAspect="1"/>
          </p:cNvSpPr>
          <p:nvPr>
            <p:ph type="sldImg"/>
          </p:nvPr>
        </p:nvSpPr>
        <p:spPr>
          <a:xfrm>
            <a:off x="685800" y="1143000"/>
            <a:ext cx="5486400" cy="3086100"/>
          </a:xfrm>
          <a:prstGeom prst="rect">
            <a:avLst/>
          </a:prstGeom>
          <a:ln w="0">
            <a:noFill/>
          </a:ln>
        </p:spPr>
      </p:sp>
      <p:sp>
        <p:nvSpPr>
          <p:cNvPr id="40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Internet of Wearable Things: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connection between devices that can be worn as an accessory or as part of clothing ranging from smart wristbands, smart watches, and fitness trackers to plastic/ coin payment rings. The main challenge of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IoWT</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is the consolidation of its appropriate operational position in designing solutions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Internet of Spatial Things: </a:t>
            </a:r>
            <a:r>
              <a:rPr lang="en-GB" sz="1200" b="0" strike="noStrike" spc="-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A connection between devices to track location and time.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Internet of Robotics Things: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Robots can facilitate advanced robotic services/actions via events monitoring, the collection of data from different sensors, and the use of distributed intelligence.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Internet of Healthcare Things: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concept that describes uniquely identifiable devices connected to the Internet and able to communicate with each other, used in the medical area.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402"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00B210BE-39E0-4EBF-8D52-76C8C1B09645}" type="slidenum">
              <a:rPr lang="en-US" sz="1200" b="0" strike="noStrike" spc="-1">
                <a:solidFill>
                  <a:srgbClr val="000000"/>
                </a:solidFill>
                <a:latin typeface="Times New Roman"/>
              </a:rPr>
              <a:t>27</a:t>
            </a:fld>
            <a:endParaRPr lang="en-ZA" sz="12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noRot="1" noChangeAspect="1"/>
          </p:cNvSpPr>
          <p:nvPr>
            <p:ph type="sldImg"/>
          </p:nvPr>
        </p:nvSpPr>
        <p:spPr>
          <a:xfrm>
            <a:off x="685800" y="1143000"/>
            <a:ext cx="5486400" cy="3086100"/>
          </a:xfrm>
          <a:prstGeom prst="rect">
            <a:avLst/>
          </a:prstGeom>
          <a:ln w="0">
            <a:noFill/>
          </a:ln>
        </p:spPr>
      </p:sp>
      <p:sp>
        <p:nvSpPr>
          <p:cNvPr id="40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Internet of Spatial Things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IoST</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combines IoT with spatial context, where the location information of the objects plays an important role.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405"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E70860B-FED9-4C4D-A9CB-B5CFCF1D3723}" type="slidenum">
              <a:rPr lang="en-US" sz="1200" b="0" strike="noStrike" spc="-1">
                <a:solidFill>
                  <a:srgbClr val="000000"/>
                </a:solidFill>
                <a:latin typeface="Times New Roman"/>
              </a:rPr>
              <a:t>28</a:t>
            </a:fld>
            <a:endParaRPr lang="en-ZA" sz="12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noRot="1" noChangeAspect="1"/>
          </p:cNvSpPr>
          <p:nvPr>
            <p:ph type="sldImg"/>
          </p:nvPr>
        </p:nvSpPr>
        <p:spPr>
          <a:xfrm>
            <a:off x="685800" y="1143000"/>
            <a:ext cx="5486040" cy="3085920"/>
          </a:xfrm>
          <a:prstGeom prst="rect">
            <a:avLst/>
          </a:prstGeom>
          <a:ln w="0">
            <a:noFill/>
          </a:ln>
        </p:spPr>
      </p:sp>
      <p:sp>
        <p:nvSpPr>
          <p:cNvPr id="40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08"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F5172E1-32F5-46B5-9B63-496D555FC5D4}" type="slidenum">
              <a:rPr lang="en-US" sz="1200" b="0" strike="noStrike" spc="-1">
                <a:solidFill>
                  <a:srgbClr val="000000"/>
                </a:solidFill>
                <a:latin typeface="Times New Roman"/>
              </a:rPr>
              <a:t>29</a:t>
            </a:fld>
            <a:endParaRPr lang="en-ZA" sz="12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noRot="1" noChangeAspect="1"/>
          </p:cNvSpPr>
          <p:nvPr>
            <p:ph type="sldImg"/>
          </p:nvPr>
        </p:nvSpPr>
        <p:spPr>
          <a:xfrm>
            <a:off x="685800" y="1143000"/>
            <a:ext cx="5486040" cy="3085920"/>
          </a:xfrm>
          <a:prstGeom prst="rect">
            <a:avLst/>
          </a:prstGeom>
          <a:ln w="0">
            <a:noFill/>
          </a:ln>
        </p:spPr>
      </p:sp>
      <p:sp>
        <p:nvSpPr>
          <p:cNvPr id="41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11"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26885CC-818F-44BC-82D9-1B1BC43833F3}" type="slidenum">
              <a:rPr lang="en-US" sz="1200" b="0" strike="noStrike" spc="-1">
                <a:solidFill>
                  <a:srgbClr val="000000"/>
                </a:solidFill>
                <a:latin typeface="Times New Roman"/>
              </a:rPr>
              <a:t>30</a:t>
            </a:fld>
            <a:endParaRPr lang="en-ZA"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noRot="1" noChangeAspect="1"/>
          </p:cNvSpPr>
          <p:nvPr>
            <p:ph type="sldImg"/>
          </p:nvPr>
        </p:nvSpPr>
        <p:spPr>
          <a:xfrm>
            <a:off x="685800" y="1143000"/>
            <a:ext cx="5486400" cy="3086100"/>
          </a:xfrm>
          <a:prstGeom prst="rect">
            <a:avLst/>
          </a:prstGeom>
          <a:ln w="0">
            <a:noFill/>
          </a:ln>
        </p:spPr>
      </p:sp>
      <p:sp>
        <p:nvSpPr>
          <p:cNvPr id="3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Remember: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Always plan before you begin to capture your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You need to know what the geometry of that layer will be (point, polyline or polygon), and you need to know what the attributes of that layer will be.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 of planning before digitising: </a:t>
            </a:r>
            <a:r>
              <a:rPr lang="en-GB" sz="1200" b="0" u="sng" strike="noStrike" spc="-1" dirty="0">
                <a:solidFill>
                  <a:srgbClr val="000000"/>
                </a:solidFill>
                <a:uFillTx/>
                <a:latin typeface="Open Sans" panose="020B0606030504020204" pitchFamily="34" charset="0"/>
                <a:ea typeface="Open Sans" panose="020B0606030504020204" pitchFamily="34" charset="0"/>
                <a:cs typeface="Open Sans" panose="020B0606030504020204" pitchFamily="34" charset="0"/>
                <a:hlinkClick r:id="rId3"/>
              </a:rPr>
              <a:t>Creating a Tourism Map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333"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B054E06-60E9-4AE0-B651-A3D048BE7874}" type="slidenum">
              <a:rPr lang="en-US" sz="1200" b="0" strike="noStrike" spc="-1">
                <a:solidFill>
                  <a:srgbClr val="000000"/>
                </a:solidFill>
                <a:latin typeface="Times New Roman"/>
              </a:rPr>
              <a:t>4</a:t>
            </a:fld>
            <a:endParaRPr lang="en-ZA" sz="1200" b="0" strike="noStrike" spc="-1">
              <a:solidFill>
                <a:srgbClr val="000000"/>
              </a:solidFill>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685800" y="1143000"/>
            <a:ext cx="5486400" cy="3086100"/>
          </a:xfrm>
          <a:prstGeom prst="rect">
            <a:avLst/>
          </a:prstGeom>
          <a:ln w="0">
            <a:noFill/>
          </a:ln>
        </p:spPr>
      </p:sp>
      <p:sp>
        <p:nvSpPr>
          <p:cNvPr id="41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14" name="PlaceHolder 3"/>
          <p:cNvSpPr>
            <a:spLocks noGrp="1"/>
          </p:cNvSpPr>
          <p:nvPr>
            <p:ph type="sldNum" idx="3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8AB16A5-3B9C-4C47-8DA5-F2B63AE74E56}" type="slidenum">
              <a:rPr lang="en-US" sz="1200" b="0" strike="noStrike" spc="-1">
                <a:solidFill>
                  <a:srgbClr val="000000"/>
                </a:solidFill>
                <a:latin typeface="Times New Roman"/>
              </a:rPr>
              <a:t>31</a:t>
            </a:fld>
            <a:endParaRPr lang="en-ZA"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685800" y="1143000"/>
            <a:ext cx="5486400" cy="3086100"/>
          </a:xfrm>
          <a:prstGeom prst="rect">
            <a:avLst/>
          </a:prstGeom>
          <a:ln w="0">
            <a:noFill/>
          </a:ln>
        </p:spPr>
      </p:sp>
      <p:sp>
        <p:nvSpPr>
          <p:cNvPr id="3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spcBef>
                <a:spcPts val="1001"/>
              </a:spcBef>
              <a:buNone/>
            </a:pPr>
            <a:r>
              <a:rPr lang="en-GB" sz="1800" b="1" strike="noStrike" spc="-1">
                <a:solidFill>
                  <a:srgbClr val="000000"/>
                </a:solidFill>
                <a:latin typeface="Open Sans"/>
              </a:rPr>
              <a:t>Manual Digitising </a:t>
            </a:r>
            <a:r>
              <a:rPr lang="en-GB" sz="1800" b="0" strike="noStrike" spc="-1">
                <a:solidFill>
                  <a:srgbClr val="000000"/>
                </a:solidFill>
                <a:latin typeface="Open Sans"/>
              </a:rPr>
              <a:t>is done by digitizing tablets. The digitiser manually traces all the lines from the hardcopy map (e.g. Toposheet), and parallelly.</a:t>
            </a: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r>
              <a:rPr lang="en-GB" sz="1800" b="1" strike="noStrike" spc="-1">
                <a:solidFill>
                  <a:srgbClr val="000000"/>
                </a:solidFill>
                <a:latin typeface="Open Sans"/>
              </a:rPr>
              <a:t>Heads-up Digitising </a:t>
            </a:r>
            <a:r>
              <a:rPr lang="en-GB" sz="1800" b="0" strike="noStrike" spc="-1">
                <a:solidFill>
                  <a:srgbClr val="000000"/>
                </a:solidFill>
                <a:latin typeface="Open Sans"/>
              </a:rPr>
              <a:t>is similar to manual digitising. In the manual digitizing process, it digitises in hardcopy, but in this method, it scans the map directly and displays it on the desktop screen.</a:t>
            </a: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r>
              <a:rPr lang="en-GB" sz="1800" b="0" strike="noStrike" spc="-1">
                <a:solidFill>
                  <a:srgbClr val="000000"/>
                </a:solidFill>
                <a:latin typeface="Open Sans"/>
              </a:rPr>
              <a:t>The </a:t>
            </a:r>
            <a:r>
              <a:rPr lang="en-GB" sz="1800" b="1" strike="noStrike" spc="-1">
                <a:solidFill>
                  <a:srgbClr val="000000"/>
                </a:solidFill>
                <a:latin typeface="Open Sans"/>
              </a:rPr>
              <a:t>interactive tracing </a:t>
            </a:r>
            <a:r>
              <a:rPr lang="en-GB" sz="1800" b="0" strike="noStrike" spc="-1">
                <a:solidFill>
                  <a:srgbClr val="000000"/>
                </a:solidFill>
                <a:latin typeface="Open Sans"/>
              </a:rPr>
              <a:t>method is an advanced technique that has evolved from Heads-up digitising. It is quite excellent in terms of accuracy and speed.</a:t>
            </a: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r>
              <a:rPr lang="en-GB" sz="1800" b="1" strike="noStrike" spc="-1">
                <a:solidFill>
                  <a:srgbClr val="000000"/>
                </a:solidFill>
                <a:latin typeface="Open Sans"/>
              </a:rPr>
              <a:t>Automatic Digitising </a:t>
            </a:r>
            <a:r>
              <a:rPr lang="en-GB" sz="1800" b="0" strike="noStrike" spc="-1">
                <a:solidFill>
                  <a:srgbClr val="000000"/>
                </a:solidFill>
                <a:latin typeface="Open Sans"/>
              </a:rPr>
              <a:t>is the process of converting raster to vector in an automated method using pattern recognition and image processing techniques.</a:t>
            </a: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a:p>
            <a:pPr indent="0">
              <a:lnSpc>
                <a:spcPct val="150000"/>
              </a:lnSpc>
              <a:spcBef>
                <a:spcPts val="1001"/>
              </a:spcBef>
              <a:buNone/>
            </a:pPr>
            <a:endParaRPr lang="en-ZA" sz="1800" b="0" strike="noStrike" spc="-1">
              <a:solidFill>
                <a:srgbClr val="000000"/>
              </a:solidFill>
              <a:latin typeface="Arial"/>
            </a:endParaRPr>
          </a:p>
        </p:txBody>
      </p:sp>
      <p:sp>
        <p:nvSpPr>
          <p:cNvPr id="336"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614C825-EBDF-469C-8FAF-C9C183C2210E}" type="slidenum">
              <a:rPr lang="en-US" sz="1200" b="0" strike="noStrike" spc="-1">
                <a:solidFill>
                  <a:srgbClr val="000000"/>
                </a:solidFill>
                <a:latin typeface="Times New Roman"/>
              </a:rPr>
              <a:t>5</a:t>
            </a:fld>
            <a:endParaRPr lang="en-ZA"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noRot="1" noChangeAspect="1"/>
          </p:cNvSpPr>
          <p:nvPr>
            <p:ph type="sldImg"/>
          </p:nvPr>
        </p:nvSpPr>
        <p:spPr>
          <a:xfrm>
            <a:off x="685800" y="1143000"/>
            <a:ext cx="5486040" cy="3085920"/>
          </a:xfrm>
          <a:prstGeom prst="rect">
            <a:avLst/>
          </a:prstGeom>
          <a:ln w="0">
            <a:noFill/>
          </a:ln>
        </p:spPr>
      </p:sp>
      <p:sp>
        <p:nvSpPr>
          <p:cNvPr id="33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39"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11B934D-3606-4CA3-ABD1-D3FBAFD03DC0}" type="slidenum">
              <a:rPr lang="en-US" sz="1200" b="0" strike="noStrike" spc="-1">
                <a:solidFill>
                  <a:srgbClr val="000000"/>
                </a:solidFill>
                <a:latin typeface="Times New Roman"/>
              </a:rPr>
              <a:t>6</a:t>
            </a:fld>
            <a:endParaRPr lang="en-ZA"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685800" y="1143000"/>
            <a:ext cx="5486040" cy="3085920"/>
          </a:xfrm>
          <a:prstGeom prst="rect">
            <a:avLst/>
          </a:prstGeom>
          <a:ln w="0">
            <a:noFill/>
          </a:ln>
        </p:spPr>
      </p:sp>
      <p:sp>
        <p:nvSpPr>
          <p:cNvPr id="3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2"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06EC695E-0692-4F0C-932E-01494FA528F6}" type="slidenum">
              <a:rPr lang="en-US" sz="1200" b="0" strike="noStrike" spc="-1">
                <a:solidFill>
                  <a:srgbClr val="000000"/>
                </a:solidFill>
                <a:latin typeface="Times New Roman"/>
              </a:rPr>
              <a:t>7</a:t>
            </a:fld>
            <a:endParaRPr lang="en-ZA"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noRot="1" noChangeAspect="1"/>
          </p:cNvSpPr>
          <p:nvPr>
            <p:ph type="sldImg"/>
          </p:nvPr>
        </p:nvSpPr>
        <p:spPr>
          <a:xfrm>
            <a:off x="685800" y="1143000"/>
            <a:ext cx="5486040" cy="3085920"/>
          </a:xfrm>
          <a:prstGeom prst="rect">
            <a:avLst/>
          </a:prstGeom>
          <a:ln w="0">
            <a:noFill/>
          </a:ln>
        </p:spPr>
      </p:sp>
      <p:sp>
        <p:nvSpPr>
          <p:cNvPr id="34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5"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07570B9-F7BD-458A-96DD-F0554F07564D}" type="slidenum">
              <a:rPr lang="en-US" sz="1200" b="0" strike="noStrike" spc="-1">
                <a:solidFill>
                  <a:srgbClr val="000000"/>
                </a:solidFill>
                <a:latin typeface="Times New Roman"/>
              </a:rPr>
              <a:t>8</a:t>
            </a:fld>
            <a:endParaRPr lang="en-ZA"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noRot="1" noChangeAspect="1"/>
          </p:cNvSpPr>
          <p:nvPr>
            <p:ph type="sldImg"/>
          </p:nvPr>
        </p:nvSpPr>
        <p:spPr>
          <a:xfrm>
            <a:off x="685800" y="1143000"/>
            <a:ext cx="5486400" cy="3086100"/>
          </a:xfrm>
          <a:prstGeom prst="rect">
            <a:avLst/>
          </a:prstGeom>
          <a:ln w="0">
            <a:noFill/>
          </a:ln>
        </p:spPr>
      </p:sp>
      <p:sp>
        <p:nvSpPr>
          <p:cNvPr id="3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8"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2EEABA5-9F0E-45D2-AD7D-E45D6016D656}" type="slidenum">
              <a:rPr lang="en-US" sz="1200" b="0" strike="noStrike" spc="-1">
                <a:solidFill>
                  <a:srgbClr val="000000"/>
                </a:solidFill>
                <a:latin typeface="Times New Roman"/>
              </a:rPr>
              <a:t>9</a:t>
            </a:fld>
            <a:endParaRPr lang="en-ZA" sz="12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noRot="1" noChangeAspect="1"/>
          </p:cNvSpPr>
          <p:nvPr>
            <p:ph type="sldImg"/>
          </p:nvPr>
        </p:nvSpPr>
        <p:spPr>
          <a:xfrm>
            <a:off x="685800" y="1143000"/>
            <a:ext cx="5486400" cy="3086100"/>
          </a:xfrm>
          <a:prstGeom prst="rect">
            <a:avLst/>
          </a:prstGeom>
          <a:ln w="0">
            <a:noFill/>
          </a:ln>
        </p:spPr>
      </p:sp>
      <p:sp>
        <p:nvSpPr>
          <p:cNvPr id="35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1"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D30DF62-5303-4638-A402-2C99F3842529}" type="slidenum">
              <a:rPr lang="en-US" sz="1200" b="0" strike="noStrike" spc="-1">
                <a:solidFill>
                  <a:srgbClr val="000000"/>
                </a:solidFill>
                <a:latin typeface="Times New Roman"/>
              </a:rPr>
              <a:t>10</a:t>
            </a:fld>
            <a:endParaRPr lang="en-ZA"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12232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02/11/2024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1611458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A4425B24-9714-4E0C-AF27-5D1138B5770D}"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5F3202DC-BF6E-46BD-840E-9C154314041C}"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AF4FCD55-A80B-4795-9E5F-AF06E3DA8080}"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9D3697B4-A7DE-4967-B05C-1EE56BCC8F87}"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AC218D97-2209-4092-95F1-2B352A575558}"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56949E72-A238-4627-B9DC-BA4BADAA485E}"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E823F72C-E014-4C13-A33B-C206CD2C4E0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CD5F5E4F-EF9B-4DBD-B5AE-9BD3D220E03A}"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3A1470B-8E33-402F-B762-8A4C589A00D5}"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39B520B6-34BD-4A4C-A7FD-C1A9A22BA892}"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29BF69BC-5A83-4524-89B8-5E94CEE5FF89}"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15094253-D76F-4416-91DA-2D42529F2AC7}"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GB"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7"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3" name="Slide Number Placeholder 5"/>
          <p:cNvSpPr/>
          <p:nvPr/>
        </p:nvSpPr>
        <p:spPr>
          <a:xfrm>
            <a:off x="11701800" y="6455880"/>
            <a:ext cx="45288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fld id="{704C9642-6B8E-408D-89E5-1D906996BE16}" type="slidenum">
              <a:rPr lang="en-US" sz="1400" b="1" strike="noStrike" spc="-1">
                <a:solidFill>
                  <a:srgbClr val="FFFFFF"/>
                </a:solidFill>
                <a:latin typeface="Open Sans ExtraBold"/>
                <a:ea typeface="Open Sans ExtraBold"/>
              </a:rPr>
              <a:t>‹#›</a:t>
            </a:fld>
            <a:endParaRPr lang="en-ZA" sz="1400" b="0" strike="noStrike" spc="-1">
              <a:solidFill>
                <a:srgbClr val="000000"/>
              </a:solidFill>
              <a:latin typeface="Arial"/>
            </a:endParaRPr>
          </a:p>
        </p:txBody>
      </p:sp>
      <p:sp>
        <p:nvSpPr>
          <p:cNvPr id="4" name="Slide Number Placeholder 5"/>
          <p:cNvSpPr/>
          <p:nvPr/>
        </p:nvSpPr>
        <p:spPr>
          <a:xfrm>
            <a:off x="11798640" y="64929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1B20D53E-B194-4F60-90BA-9F31A61CB79D}" type="slidenum">
              <a:rPr lang="en-US" sz="1200" b="0" strike="noStrike" spc="-1">
                <a:solidFill>
                  <a:srgbClr val="8B8B8B"/>
                </a:solidFill>
                <a:latin typeface="Calibri"/>
              </a:rPr>
              <a:t>‹#›</a:t>
            </a:fld>
            <a:endParaRPr lang="en-ZA" sz="1200" b="0" strike="noStrike" spc="-1">
              <a:solidFill>
                <a:srgbClr val="000000"/>
              </a:solidFill>
              <a:latin typeface="Arial"/>
            </a:endParaRPr>
          </a:p>
        </p:txBody>
      </p:sp>
      <p:sp>
        <p:nvSpPr>
          <p:cNvPr id="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GB"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3"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60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60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4" name="PlaceHolder 3"/>
          <p:cNvSpPr>
            <a:spLocks noGrp="1"/>
          </p:cNvSpPr>
          <p:nvPr>
            <p:ph type="dt" idx="3"/>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45" name="PlaceHolder 4"/>
          <p:cNvSpPr>
            <a:spLocks noGrp="1"/>
          </p:cNvSpPr>
          <p:nvPr>
            <p:ph type="ftr" idx="4"/>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46" name="PlaceHolder 5"/>
          <p:cNvSpPr>
            <a:spLocks noGrp="1"/>
          </p:cNvSpPr>
          <p:nvPr>
            <p:ph type="sldNum" idx="5"/>
          </p:nvPr>
        </p:nvSpPr>
        <p:spPr>
          <a:xfrm>
            <a:off x="11786400" y="6498000"/>
            <a:ext cx="405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B1CD1C6A-427C-4736-9DEE-87E9801CEF2F}" type="slidenum">
              <a:rPr lang="en-US" sz="1200" b="0" strike="noStrike" spc="-1">
                <a:solidFill>
                  <a:srgbClr val="8B8B8B"/>
                </a:solidFill>
                <a:latin typeface="Calibri"/>
              </a:rPr>
              <a:t>‹#›</a:t>
            </a:fld>
            <a:endParaRPr lang="en-ZA"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merginmaps.com/doc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https://merginmaps.com/doc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merginmaps.com/doc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www.gislounge.com/imagery-use-gis/#:~:text=Image processing in GIS involves,software packages such as ArcGI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hyperlink" Target="https://www.gislounge.com/imagery-use-gis/#:~:text=Image processing in GIS involves,software packages such as ArcGI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hyperlink" Target="file:///C:\Users\Thiasha\Documents\summer%20school%20trainig\Bridget%20review\-%20https:\gisgeography.com\image-classification-techniques-remote-sensing\"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hyperlink" Target="https://gisgeography.com/deep-machine-learning-ml-artificial-intelligence-ai-gis/" TargetMode="External"/><Relationship Id="rId4" Type="http://schemas.openxmlformats.org/officeDocument/2006/relationships/hyperlink" Target="https://gisgeography.com/image-classification-techniques-remote-sens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hyperlink" Target="file:///C:\Users\Thiasha\Documents\summer%20school%20trainig\Bridget%20review\-%20https:\gisgeography.com\image-classification-techniques-remote-sensing\"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hyperlink" Target="https://gisgeography.com/deep-machine-learning-ml-artificial-intelligence-ai-gis/" TargetMode="External"/><Relationship Id="rId4" Type="http://schemas.openxmlformats.org/officeDocument/2006/relationships/hyperlink" Target="https://gisgeography.com/image-classification-techniques-remote-sens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hyperlink" Target="https://youtu.be/qNi2X5nt__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hyperlink" Target="file:///C:\Users\Thiasha\Documents\summer%20school%20trainig\Bridget%20review\-%20https:\gisgeography.com\image-classification-techniques-remote-sens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hyperlink" Target="https://gisgeography.com/deep-machine-learning-ml-artificial-intelligence-ai-gis/" TargetMode="External"/><Relationship Id="rId4" Type="http://schemas.openxmlformats.org/officeDocument/2006/relationships/hyperlink" Target="https://gisgeography.com/image-classification-techniques-remote-sens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hyperlink" Target="https://www.earthdata.nasa.gov/learn/backgrounders/remote-sensing" TargetMode="External"/><Relationship Id="rId5" Type="http://schemas.openxmlformats.org/officeDocument/2006/relationships/image" Target="../media/image25.png"/><Relationship Id="rId4" Type="http://schemas.openxmlformats.org/officeDocument/2006/relationships/hyperlink" Target="https://www.earthdata.nasa.gov/sensors#:~:text=Sensors are instruments that collect,of sensors%3A active and passiv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gisgeography.com/modis-satellite/" TargetMode="External"/><Relationship Id="rId3" Type="http://schemas.openxmlformats.org/officeDocument/2006/relationships/image" Target="../media/image5.jpeg"/><Relationship Id="rId7" Type="http://schemas.openxmlformats.org/officeDocument/2006/relationships/hyperlink" Target="https://www.earthdata.nasa.gov/sensors#:~:text=Sensors are instruments that collect,of sensors%3A active and passive." TargetMode="External"/><Relationship Id="rId12" Type="http://schemas.openxmlformats.org/officeDocument/2006/relationships/hyperlink" Target="https://www.pling.com/p/1397846"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hyperlink" Target="https://www.earthdata.nasa.gov/sensors/viirs" TargetMode="External"/><Relationship Id="rId11" Type="http://schemas.openxmlformats.org/officeDocument/2006/relationships/hyperlink" Target="https://www.researchgate.net/figure/Shuttle-Radar-Topography-Mission-SRTM-11_fig2_362144672" TargetMode="External"/><Relationship Id="rId5" Type="http://schemas.openxmlformats.org/officeDocument/2006/relationships/hyperlink" Target="https://www.earthdata.nasa.gov/sensors/srtm" TargetMode="External"/><Relationship Id="rId10" Type="http://schemas.openxmlformats.org/officeDocument/2006/relationships/image" Target="../media/image28.png"/><Relationship Id="rId4" Type="http://schemas.openxmlformats.org/officeDocument/2006/relationships/hyperlink" Target="https://www.earthdata.nasa.gov/sensors/modis" TargetMode="External"/><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s://www.gislounge.com/the-spatial-internet-of-things/" TargetMode="External"/><Relationship Id="rId5" Type="http://schemas.openxmlformats.org/officeDocument/2006/relationships/hyperlink" Target="https://gisgeography.com/internet-of-things-iot/#:~:text=IoT is a connected world,Soil moisture monitoring feeds" TargetMode="External"/><Relationship Id="rId4" Type="http://schemas.openxmlformats.org/officeDocument/2006/relationships/hyperlink" Target="https://medium.com/analytics-vidhya/iot-in-gis-990f9097e6b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hyperlink" Target="https://gisgeography.com/internet-of-things-iot/#:~:text=IoT is a connected world,Soil moisture monitoring feeds" TargetMode="External"/><Relationship Id="rId5" Type="http://schemas.openxmlformats.org/officeDocument/2006/relationships/image" Target="../media/image29.png"/><Relationship Id="rId4" Type="http://schemas.openxmlformats.org/officeDocument/2006/relationships/hyperlink" Target="https://medium.com/analytics-vidhya/iot-in-gis-990f9097e6b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hyperlink" Target="https://gisgeography.com/internet-of-things-iot/#:~:text=IoT is a connected world,Soil moisture monitoring feeds" TargetMode="External"/><Relationship Id="rId5" Type="http://schemas.openxmlformats.org/officeDocument/2006/relationships/image" Target="../media/image29.png"/><Relationship Id="rId4" Type="http://schemas.openxmlformats.org/officeDocument/2006/relationships/hyperlink" Target="https://medium.com/analytics-vidhya/iot-in-gis-990f9097e6b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hyperlink" Target="https://medium.com/analytics-vidhya/iot-in-gis-990f9097e6b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docs.qgis.org/3.28/en/docs/gentle_gis_introduction/data_capture.html#how-does-gis-digital-data-get-stored"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gisgeography.com/image-classification-techniques-remote-sensing/" TargetMode="External"/><Relationship Id="rId13" Type="http://schemas.openxmlformats.org/officeDocument/2006/relationships/hyperlink" Target="https://medium.com/analytics-vidhya/iot-in-gis-990f9097e6b4" TargetMode="External"/><Relationship Id="rId3" Type="http://schemas.openxmlformats.org/officeDocument/2006/relationships/image" Target="../media/image5.jpeg"/><Relationship Id="rId7" Type="http://schemas.openxmlformats.org/officeDocument/2006/relationships/hyperlink" Target="https://www.gislounge.com/imagery-use-gis/" TargetMode="External"/><Relationship Id="rId12" Type="http://schemas.openxmlformats.org/officeDocument/2006/relationships/hyperlink" Target="https://www.gislounge.com/the-spatial-internet-of-things/"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hyperlink" Target="https://merginmaps.com/docs/" TargetMode="External"/><Relationship Id="rId11" Type="http://schemas.openxmlformats.org/officeDocument/2006/relationships/hyperlink" Target="https://gisgeography.com/internet-of-things-iot/" TargetMode="External"/><Relationship Id="rId5" Type="http://schemas.openxmlformats.org/officeDocument/2006/relationships/hyperlink" Target="https://www.agiratech.com/types-of-digitization-and-error-in-gis" TargetMode="External"/><Relationship Id="rId10" Type="http://schemas.openxmlformats.org/officeDocument/2006/relationships/hyperlink" Target="https://www.earthdata.nasa.gov/sensors" TargetMode="External"/><Relationship Id="rId4" Type="http://schemas.openxmlformats.org/officeDocument/2006/relationships/hyperlink" Target="https://docs.qgis.org/3.28/en/docs/gentle_gis_introduction/data_capture.html#how-does-gis-digital-data-get-stored" TargetMode="External"/><Relationship Id="rId9" Type="http://schemas.openxmlformats.org/officeDocument/2006/relationships/hyperlink" Target="https://gisgeography.com/deep-machine-learning-ml-artificial-intelligence-ai-gi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docs.qgis.org/3.28/en/docs/gentle_gis_introduction/data_capture.html#example-1-creating-a-tourism-map"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hyperlink" Target="https://gsp.humboldt.edu/olm/Lessons/GIS/04%20CreatingSpatialData/Images/DigitizingHSUSportsFields.PNG" TargetMode="External"/><Relationship Id="rId5" Type="http://schemas.openxmlformats.org/officeDocument/2006/relationships/image" Target="../media/image6.png"/><Relationship Id="rId4" Type="http://schemas.openxmlformats.org/officeDocument/2006/relationships/hyperlink" Target="https://docs.qgis.org/3.28/en/docs/gentle_gis_introduction/data_capture.html#how-does-gis-digital-data-get-stored"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slideplayer.com/slide/13712920/" TargetMode="External"/><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www.researchgate.net/figure/Example-of-heads-up-digitizing-from-satellite-imagery_fig1_272222042" TargetMode="External"/><Relationship Id="rId11" Type="http://schemas.openxmlformats.org/officeDocument/2006/relationships/hyperlink" Target="https://www.polosoftech.com/gis-services/data-digitization" TargetMode="External"/><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hyperlink" Target="https://www.agiratech.com/types-of-digitization-and-error-in-gis" TargetMode="Externa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www.agiratech.com/types-of-digitization-and-error-in-gi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agiratech.com/types-of-digitization-and-error-in-gis" TargetMode="Externa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qfield.or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merginmaps.com/" TargetMode="Externa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7029608" cy="2232832"/>
          </a:xfrm>
        </p:spPr>
        <p:txBody>
          <a:bodyPr>
            <a:normAutofit fontScale="90000"/>
          </a:bodyPr>
          <a:lstStyle/>
          <a:p>
            <a:pPr>
              <a:lnSpc>
                <a:spcPct val="100000"/>
              </a:lnSpc>
            </a:pPr>
            <a:r>
              <a:rPr lang="en-ZA" sz="4900" b="1" strike="noStrike" spc="-1" dirty="0">
                <a:solidFill>
                  <a:srgbClr val="FFFFFF"/>
                </a:solidFill>
                <a:latin typeface="Open Sans ExtraBold"/>
                <a:ea typeface="Open Sans ExtraBold"/>
              </a:rPr>
              <a:t>LECTURE 4</a:t>
            </a:r>
            <a:r>
              <a:rPr lang="en-ZA" sz="7200" b="1" strike="noStrike" spc="-1" dirty="0">
                <a:solidFill>
                  <a:srgbClr val="FFFFFF"/>
                </a:solidFill>
                <a:latin typeface="Open Sans ExtraBold"/>
                <a:ea typeface="Open Sans ExtraBold"/>
              </a:rPr>
              <a:t> </a:t>
            </a:r>
            <a:br>
              <a:rPr lang="en-ZA" sz="7200" b="0" strike="noStrike" spc="-1" dirty="0">
                <a:solidFill>
                  <a:srgbClr val="000000"/>
                </a:solidFill>
                <a:latin typeface="Arial"/>
              </a:rPr>
            </a:br>
            <a:r>
              <a:rPr lang="en-GB" sz="2700" b="1" strike="noStrike" spc="-1" dirty="0">
                <a:solidFill>
                  <a:srgbClr val="000000"/>
                </a:solidFill>
                <a:latin typeface="Open Sans ExtraBold"/>
                <a:ea typeface="Open Sans ExtraBold"/>
              </a:rPr>
              <a:t>DATA COLLECTION, QUALITY STANDARDS &amp; BEST PRACTICES FOR DOCUMENTATION (METADATA) AND SHARING</a:t>
            </a:r>
            <a:br>
              <a:rPr lang="en-ZA" sz="4400" b="0" strike="noStrike" spc="-1" dirty="0">
                <a:solidFill>
                  <a:srgbClr val="000000"/>
                </a:solidFill>
                <a:latin typeface="Arial"/>
              </a:rPr>
            </a:br>
            <a:r>
              <a:rPr lang="en-GB" sz="2700" b="1" strike="noStrike" spc="-1" dirty="0">
                <a:solidFill>
                  <a:srgbClr val="FFFFFF"/>
                </a:solidFill>
                <a:latin typeface="Open Sans ExtraBold"/>
                <a:ea typeface="Open Sans ExtraBold"/>
              </a:rPr>
              <a:t>Part B</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6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9</a:t>
            </a:r>
            <a:endParaRPr lang="en-ZA" sz="1400" b="0" strike="noStrike" spc="-1">
              <a:solidFill>
                <a:srgbClr val="000000"/>
              </a:solidFill>
              <a:latin typeface="Arial"/>
            </a:endParaRPr>
          </a:p>
        </p:txBody>
      </p:sp>
      <p:sp>
        <p:nvSpPr>
          <p:cNvPr id="170" name="Title 10"/>
          <p:cNvSpPr/>
          <p:nvPr/>
        </p:nvSpPr>
        <p:spPr>
          <a:xfrm>
            <a:off x="554040" y="370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4.2 Field Data Capture </a:t>
            </a:r>
            <a:endParaRPr lang="en-ZA" sz="4400" b="0" strike="noStrike" spc="-1">
              <a:solidFill>
                <a:srgbClr val="000000"/>
              </a:solidFill>
              <a:latin typeface="Arial"/>
            </a:endParaRPr>
          </a:p>
        </p:txBody>
      </p:sp>
      <p:sp>
        <p:nvSpPr>
          <p:cNvPr id="171" name="PlaceHolder 1"/>
          <p:cNvSpPr>
            <a:spLocks noGrp="1"/>
          </p:cNvSpPr>
          <p:nvPr>
            <p:ph/>
          </p:nvPr>
        </p:nvSpPr>
        <p:spPr>
          <a:xfrm>
            <a:off x="139680" y="2362680"/>
            <a:ext cx="3790440" cy="1631520"/>
          </a:xfrm>
          <a:prstGeom prst="rect">
            <a:avLst/>
          </a:prstGeom>
          <a:noFill/>
          <a:ln w="0">
            <a:noFill/>
          </a:ln>
        </p:spPr>
        <p:txBody>
          <a:bodyPr anchor="t">
            <a:noAutofit/>
          </a:bodyPr>
          <a:lstStyle/>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MerginMaps allows users to create custom forms for collecting data in the field using QGIS.</a:t>
            </a:r>
            <a:endParaRPr lang="en-US" sz="1800" b="0" strike="noStrike" spc="-1">
              <a:solidFill>
                <a:srgbClr val="000000"/>
              </a:solidFill>
              <a:latin typeface="Calibri"/>
            </a:endParaRPr>
          </a:p>
        </p:txBody>
      </p:sp>
      <p:sp>
        <p:nvSpPr>
          <p:cNvPr id="172" name="TextBox 4"/>
          <p:cNvSpPr/>
          <p:nvPr/>
        </p:nvSpPr>
        <p:spPr>
          <a:xfrm>
            <a:off x="554040" y="184824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Data Capture: Mobile Applications</a:t>
            </a:r>
            <a:endParaRPr lang="en-ZA" sz="2000" b="0" strike="noStrike" spc="-1">
              <a:solidFill>
                <a:srgbClr val="000000"/>
              </a:solidFill>
              <a:latin typeface="Arial"/>
            </a:endParaRPr>
          </a:p>
        </p:txBody>
      </p:sp>
      <p:sp>
        <p:nvSpPr>
          <p:cNvPr id="173"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Mergin Maps Documentation</a:t>
            </a:r>
            <a:endParaRPr lang="en-ZA" sz="1200" b="0" strike="noStrike" spc="-1">
              <a:solidFill>
                <a:srgbClr val="000000"/>
              </a:solidFill>
              <a:latin typeface="Arial"/>
            </a:endParaRPr>
          </a:p>
        </p:txBody>
      </p:sp>
      <p:pic>
        <p:nvPicPr>
          <p:cNvPr id="174" name="Picture 9"/>
          <p:cNvPicPr/>
          <p:nvPr/>
        </p:nvPicPr>
        <p:blipFill>
          <a:blip r:embed="rId5"/>
          <a:stretch/>
        </p:blipFill>
        <p:spPr>
          <a:xfrm>
            <a:off x="1146600" y="3726360"/>
            <a:ext cx="2584440" cy="2572920"/>
          </a:xfrm>
          <a:prstGeom prst="rect">
            <a:avLst/>
          </a:prstGeom>
          <a:ln w="0">
            <a:noFill/>
          </a:ln>
        </p:spPr>
      </p:pic>
      <p:sp>
        <p:nvSpPr>
          <p:cNvPr id="175" name="Content Placeholder 1"/>
          <p:cNvSpPr/>
          <p:nvPr/>
        </p:nvSpPr>
        <p:spPr>
          <a:xfrm>
            <a:off x="3930480" y="4836240"/>
            <a:ext cx="3790440" cy="128988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Data collected in the field is synchronised and stored in a cloud.</a:t>
            </a:r>
            <a:endParaRPr lang="en-ZA" sz="1800" b="0" strike="noStrike" spc="-1">
              <a:solidFill>
                <a:srgbClr val="000000"/>
              </a:solidFill>
              <a:latin typeface="Arial"/>
            </a:endParaRPr>
          </a:p>
        </p:txBody>
      </p:sp>
      <p:pic>
        <p:nvPicPr>
          <p:cNvPr id="176" name="Picture 13"/>
          <p:cNvPicPr/>
          <p:nvPr/>
        </p:nvPicPr>
        <p:blipFill>
          <a:blip r:embed="rId6"/>
          <a:stretch/>
        </p:blipFill>
        <p:spPr>
          <a:xfrm>
            <a:off x="4308480" y="2479320"/>
            <a:ext cx="2953440" cy="2072160"/>
          </a:xfrm>
          <a:prstGeom prst="rect">
            <a:avLst/>
          </a:prstGeom>
          <a:ln w="0">
            <a:noFill/>
          </a:ln>
        </p:spPr>
      </p:pic>
      <p:sp>
        <p:nvSpPr>
          <p:cNvPr id="177" name="Content Placeholder 1"/>
          <p:cNvSpPr/>
          <p:nvPr/>
        </p:nvSpPr>
        <p:spPr>
          <a:xfrm>
            <a:off x="7342920" y="2359800"/>
            <a:ext cx="4432680" cy="106884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6500"/>
          </a:bodyPr>
          <a:lstStyle/>
          <a:p>
            <a:pPr marL="203400" indent="-203400">
              <a:lnSpc>
                <a:spcPct val="150000"/>
              </a:lnSpc>
              <a:spcBef>
                <a:spcPts val="1001"/>
              </a:spcBef>
              <a:buClr>
                <a:srgbClr val="000000"/>
              </a:buClr>
              <a:buFont typeface="Arial"/>
              <a:buChar char="•"/>
            </a:pPr>
            <a:r>
              <a:rPr lang="en-GB" sz="1800" b="0" strike="noStrike" spc="-1">
                <a:solidFill>
                  <a:srgbClr val="000000"/>
                </a:solidFill>
                <a:latin typeface="Open Sans"/>
              </a:rPr>
              <a:t>It allows for further customisation of the form, to suit your survey needs.</a:t>
            </a:r>
            <a:endParaRPr lang="en-ZA" sz="1800" b="0" strike="noStrike" spc="-1">
              <a:solidFill>
                <a:srgbClr val="000000"/>
              </a:solidFill>
              <a:latin typeface="Arial"/>
            </a:endParaRPr>
          </a:p>
        </p:txBody>
      </p:sp>
      <p:pic>
        <p:nvPicPr>
          <p:cNvPr id="178" name="Picture 16"/>
          <p:cNvPicPr/>
          <p:nvPr/>
        </p:nvPicPr>
        <p:blipFill>
          <a:blip r:embed="rId7"/>
          <a:stretch/>
        </p:blipFill>
        <p:spPr>
          <a:xfrm>
            <a:off x="7721280" y="3507840"/>
            <a:ext cx="3484440" cy="1840320"/>
          </a:xfrm>
          <a:prstGeom prst="rect">
            <a:avLst/>
          </a:prstGeom>
          <a:ln w="0">
            <a:noFill/>
          </a:ln>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8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10</a:t>
            </a:r>
            <a:endParaRPr lang="en-ZA" sz="1400" b="0" strike="noStrike" spc="-1">
              <a:solidFill>
                <a:srgbClr val="000000"/>
              </a:solidFill>
              <a:latin typeface="Arial"/>
            </a:endParaRPr>
          </a:p>
        </p:txBody>
      </p:sp>
      <p:sp>
        <p:nvSpPr>
          <p:cNvPr id="181" name="Title 10"/>
          <p:cNvSpPr/>
          <p:nvPr/>
        </p:nvSpPr>
        <p:spPr>
          <a:xfrm>
            <a:off x="554040" y="370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4.2 Field Data Capture </a:t>
            </a:r>
            <a:endParaRPr lang="en-ZA" sz="4400" b="0" strike="noStrike" spc="-1">
              <a:solidFill>
                <a:srgbClr val="000000"/>
              </a:solidFill>
              <a:latin typeface="Arial"/>
            </a:endParaRPr>
          </a:p>
        </p:txBody>
      </p:sp>
      <p:sp>
        <p:nvSpPr>
          <p:cNvPr id="182" name="PlaceHolder 1"/>
          <p:cNvSpPr>
            <a:spLocks noGrp="1"/>
          </p:cNvSpPr>
          <p:nvPr>
            <p:ph/>
          </p:nvPr>
        </p:nvSpPr>
        <p:spPr>
          <a:xfrm>
            <a:off x="554040" y="2362680"/>
            <a:ext cx="5909040" cy="4275720"/>
          </a:xfrm>
          <a:prstGeom prst="rect">
            <a:avLst/>
          </a:prstGeom>
          <a:noFill/>
          <a:ln w="0">
            <a:noFill/>
          </a:ln>
        </p:spPr>
        <p:txBody>
          <a:bodyPr anchor="t">
            <a:noAutofit/>
          </a:bodyPr>
          <a:lstStyle/>
          <a:p>
            <a:pPr indent="0">
              <a:lnSpc>
                <a:spcPct val="150000"/>
              </a:lnSpc>
              <a:spcBef>
                <a:spcPts val="1001"/>
              </a:spcBef>
              <a:buNone/>
              <a:tabLst>
                <a:tab pos="0" algn="l"/>
              </a:tabLst>
            </a:pPr>
            <a:r>
              <a:rPr lang="en-GB" sz="1600" b="0" strike="noStrike" spc="-1">
                <a:solidFill>
                  <a:srgbClr val="000000"/>
                </a:solidFill>
                <a:latin typeface="Open Sans"/>
              </a:rPr>
              <a:t>Advantages of the Mergin Maps system:</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No Cables</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High-Accuracy Location</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Flexible Coordinate Systems</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Stakeout and Line Recording</a:t>
            </a:r>
            <a:endParaRPr lang="en-US" sz="16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1600" b="0" strike="noStrike" spc="-1">
                <a:solidFill>
                  <a:srgbClr val="000000"/>
                </a:solidFill>
                <a:latin typeface="Open Sans"/>
              </a:rPr>
              <a:t>Collaborative Field Surveys</a:t>
            </a:r>
            <a:endParaRPr lang="en-US" sz="1600" b="0" strike="noStrike" spc="-1">
              <a:solidFill>
                <a:srgbClr val="000000"/>
              </a:solidFill>
              <a:latin typeface="Calibri"/>
            </a:endParaRPr>
          </a:p>
        </p:txBody>
      </p:sp>
      <p:sp>
        <p:nvSpPr>
          <p:cNvPr id="183" name="TextBox 4"/>
          <p:cNvSpPr/>
          <p:nvPr/>
        </p:nvSpPr>
        <p:spPr>
          <a:xfrm>
            <a:off x="554040" y="1848240"/>
            <a:ext cx="92908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Field Mobile Applications</a:t>
            </a:r>
            <a:endParaRPr lang="en-ZA" sz="2000" b="0" strike="noStrike" spc="-1">
              <a:solidFill>
                <a:srgbClr val="000000"/>
              </a:solidFill>
              <a:latin typeface="Arial"/>
            </a:endParaRPr>
          </a:p>
        </p:txBody>
      </p:sp>
      <p:sp>
        <p:nvSpPr>
          <p:cNvPr id="184"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Mergin Maps Documentation</a:t>
            </a:r>
            <a:endParaRPr lang="en-ZA" sz="1200" b="0" strike="noStrike" spc="-1">
              <a:solidFill>
                <a:srgbClr val="000000"/>
              </a:solidFill>
              <a:latin typeface="Arial"/>
            </a:endParaRPr>
          </a:p>
        </p:txBody>
      </p:sp>
      <p:sp>
        <p:nvSpPr>
          <p:cNvPr id="185" name="Content Placeholder 1"/>
          <p:cNvSpPr/>
          <p:nvPr/>
        </p:nvSpPr>
        <p:spPr>
          <a:xfrm>
            <a:off x="6751080" y="2248560"/>
            <a:ext cx="4737240" cy="38300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343080" indent="-343080">
              <a:lnSpc>
                <a:spcPct val="150000"/>
              </a:lnSpc>
              <a:spcBef>
                <a:spcPts val="1001"/>
              </a:spcBef>
              <a:buClr>
                <a:srgbClr val="000000"/>
              </a:buClr>
              <a:buFont typeface="Calibri Light"/>
              <a:buAutoNum type="arabicPeriod" startAt="6"/>
            </a:pPr>
            <a:r>
              <a:rPr lang="en-GB" sz="1600" b="0" strike="noStrike" spc="-1">
                <a:solidFill>
                  <a:srgbClr val="000000"/>
                </a:solidFill>
                <a:latin typeface="Open Sans"/>
              </a:rPr>
              <a:t>Safely Collaborate Offline</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Intelligent Surveyor Updates</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Real-Time Field Data Upload</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Version History and Cloud Backup</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Precise Access Control</a:t>
            </a:r>
            <a:endParaRPr lang="en-ZA" sz="1600" b="0" strike="noStrike" spc="-1">
              <a:solidFill>
                <a:srgbClr val="000000"/>
              </a:solidFill>
              <a:latin typeface="Arial"/>
            </a:endParaRPr>
          </a:p>
          <a:p>
            <a:pPr marL="343080" indent="-343080">
              <a:lnSpc>
                <a:spcPct val="150000"/>
              </a:lnSpc>
              <a:spcBef>
                <a:spcPts val="1001"/>
              </a:spcBef>
              <a:buClr>
                <a:srgbClr val="000000"/>
              </a:buClr>
              <a:buFont typeface="Calibri Light"/>
              <a:buAutoNum type="arabicPeriod"/>
            </a:pPr>
            <a:r>
              <a:rPr lang="en-GB" sz="1600" b="0" strike="noStrike" spc="-1">
                <a:solidFill>
                  <a:srgbClr val="000000"/>
                </a:solidFill>
                <a:latin typeface="Open Sans"/>
              </a:rPr>
              <a:t>PostGIS Data Synchronization</a:t>
            </a:r>
            <a:endParaRPr lang="en-ZA" sz="1600" b="0" strike="noStrike" spc="-1">
              <a:solidFill>
                <a:srgbClr val="000000"/>
              </a:solidFill>
              <a:latin typeface="Arial"/>
            </a:endParaRPr>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3" descr="Graphical user interface, sunburst chart&#10;&#10;Description automatically generated"/>
          <p:cNvPicPr/>
          <p:nvPr/>
        </p:nvPicPr>
        <p:blipFill>
          <a:blip r:embed="rId3"/>
          <a:stretch/>
        </p:blipFill>
        <p:spPr>
          <a:xfrm>
            <a:off x="22680" y="1440"/>
            <a:ext cx="12188880" cy="6854760"/>
          </a:xfrm>
          <a:prstGeom prst="rect">
            <a:avLst/>
          </a:prstGeom>
          <a:ln w="0">
            <a:noFill/>
          </a:ln>
        </p:spPr>
      </p:pic>
      <p:sp>
        <p:nvSpPr>
          <p:cNvPr id="18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11</a:t>
            </a:r>
            <a:endParaRPr lang="en-ZA" sz="1400" b="0" strike="noStrike" spc="-1">
              <a:solidFill>
                <a:srgbClr val="000000"/>
              </a:solidFill>
              <a:latin typeface="Arial"/>
            </a:endParaRPr>
          </a:p>
        </p:txBody>
      </p:sp>
      <p:sp>
        <p:nvSpPr>
          <p:cNvPr id="188" name="Title 10"/>
          <p:cNvSpPr/>
          <p:nvPr/>
        </p:nvSpPr>
        <p:spPr>
          <a:xfrm>
            <a:off x="554040" y="370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4.2 Field Data Capture </a:t>
            </a:r>
            <a:endParaRPr lang="en-ZA" sz="4400" b="0" strike="noStrike" spc="-1">
              <a:solidFill>
                <a:srgbClr val="000000"/>
              </a:solidFill>
              <a:latin typeface="Arial"/>
            </a:endParaRPr>
          </a:p>
        </p:txBody>
      </p:sp>
      <p:sp>
        <p:nvSpPr>
          <p:cNvPr id="189" name="PlaceHolder 1"/>
          <p:cNvSpPr>
            <a:spLocks noGrp="1"/>
          </p:cNvSpPr>
          <p:nvPr>
            <p:ph/>
          </p:nvPr>
        </p:nvSpPr>
        <p:spPr>
          <a:xfrm>
            <a:off x="554040" y="2362680"/>
            <a:ext cx="9616680" cy="392220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rPr>
              <a:t>Disadvantages of the Mergin Maps system:</a:t>
            </a:r>
            <a:endParaRPr lang="en-US" sz="20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2000" b="0" strike="noStrike" spc="-1">
                <a:solidFill>
                  <a:srgbClr val="000000"/>
                </a:solidFill>
                <a:latin typeface="Open Sans"/>
              </a:rPr>
              <a:t>They require connectivity, and some areas may not have network connections. </a:t>
            </a:r>
            <a:endParaRPr lang="en-US" sz="20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2000" b="0" strike="noStrike" spc="-1">
                <a:solidFill>
                  <a:srgbClr val="000000"/>
                </a:solidFill>
                <a:latin typeface="Open Sans"/>
              </a:rPr>
              <a:t>Limited space in the mobile device.</a:t>
            </a:r>
            <a:endParaRPr lang="en-US" sz="2000" b="0" strike="noStrike" spc="-1">
              <a:solidFill>
                <a:srgbClr val="000000"/>
              </a:solidFill>
              <a:latin typeface="Calibri"/>
            </a:endParaRPr>
          </a:p>
          <a:p>
            <a:pPr marL="343080" indent="-343080">
              <a:lnSpc>
                <a:spcPct val="150000"/>
              </a:lnSpc>
              <a:spcBef>
                <a:spcPts val="1001"/>
              </a:spcBef>
              <a:buClr>
                <a:srgbClr val="000000"/>
              </a:buClr>
              <a:buFont typeface="Calibri Light"/>
              <a:buAutoNum type="arabicPeriod"/>
              <a:tabLst>
                <a:tab pos="0" algn="l"/>
              </a:tabLst>
            </a:pPr>
            <a:r>
              <a:rPr lang="en-GB" sz="2000" b="0" strike="noStrike" spc="-1">
                <a:solidFill>
                  <a:srgbClr val="000000"/>
                </a:solidFill>
                <a:latin typeface="Open Sans"/>
              </a:rPr>
              <a:t>The costs of designing survey instruments delivered digitally may be considerably higher when constructing traditional paper-based questionnaires. </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190" name="TextBox 4"/>
          <p:cNvSpPr/>
          <p:nvPr/>
        </p:nvSpPr>
        <p:spPr>
          <a:xfrm>
            <a:off x="554040" y="1848240"/>
            <a:ext cx="92908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Field Mobile Applications</a:t>
            </a:r>
            <a:endParaRPr lang="en-ZA" sz="2000" b="0" strike="noStrike" spc="-1">
              <a:solidFill>
                <a:srgbClr val="000000"/>
              </a:solidFill>
              <a:latin typeface="Arial"/>
            </a:endParaRPr>
          </a:p>
        </p:txBody>
      </p:sp>
      <p:sp>
        <p:nvSpPr>
          <p:cNvPr id="191"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Mergin Maps Documentation</a:t>
            </a:r>
            <a:endParaRPr lang="en-ZA" sz="1200" b="0" strike="noStrike" spc="-1">
              <a:solidFill>
                <a:srgbClr val="000000"/>
              </a:solidFill>
              <a:latin typeface="Arial"/>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9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12</a:t>
            </a:r>
            <a:endParaRPr lang="en-ZA" sz="1400" b="0" strike="noStrike" spc="-1">
              <a:solidFill>
                <a:srgbClr val="000000"/>
              </a:solidFill>
              <a:latin typeface="Arial"/>
            </a:endParaRPr>
          </a:p>
        </p:txBody>
      </p:sp>
      <p:sp>
        <p:nvSpPr>
          <p:cNvPr id="194"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195" name="PlaceHolder 1"/>
          <p:cNvSpPr>
            <a:spLocks noGrp="1"/>
          </p:cNvSpPr>
          <p:nvPr>
            <p:ph/>
          </p:nvPr>
        </p:nvSpPr>
        <p:spPr>
          <a:xfrm>
            <a:off x="887040" y="2184480"/>
            <a:ext cx="10792080" cy="341964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Going through available field  data applications - Mergin Maps</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Advantages and disadvantages of using field data capture applications</a:t>
            </a:r>
            <a:endParaRPr lang="en-US" sz="2400" b="0" strike="noStrike" spc="-1">
              <a:solidFill>
                <a:srgbClr val="000000"/>
              </a:solidFill>
              <a:latin typeface="Calibri"/>
            </a:endParaRPr>
          </a:p>
        </p:txBody>
      </p:sp>
      <p:sp>
        <p:nvSpPr>
          <p:cNvPr id="196" name="TextBox 4"/>
          <p:cNvSpPr/>
          <p:nvPr/>
        </p:nvSpPr>
        <p:spPr>
          <a:xfrm>
            <a:off x="887040" y="14151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Key Concepts of Field Data Capture </a:t>
            </a:r>
            <a:endParaRPr lang="en-ZA" sz="2000" b="0" strike="noStrike" spc="-1">
              <a:solidFill>
                <a:srgbClr val="000000"/>
              </a:solidFill>
              <a:latin typeface="Arial"/>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9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13</a:t>
            </a:r>
            <a:endParaRPr lang="en-ZA" sz="1400" b="0" strike="noStrike" spc="-1">
              <a:solidFill>
                <a:srgbClr val="000000"/>
              </a:solidFill>
              <a:latin typeface="Arial"/>
            </a:endParaRPr>
          </a:p>
        </p:txBody>
      </p:sp>
      <p:sp>
        <p:nvSpPr>
          <p:cNvPr id="199"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00" name="PlaceHolder 1"/>
          <p:cNvSpPr>
            <a:spLocks noGrp="1"/>
          </p:cNvSpPr>
          <p:nvPr>
            <p:ph/>
          </p:nvPr>
        </p:nvSpPr>
        <p:spPr>
          <a:xfrm>
            <a:off x="887040" y="2639880"/>
            <a:ext cx="10566360" cy="2365200"/>
          </a:xfrm>
          <a:prstGeom prst="rect">
            <a:avLst/>
          </a:prstGeom>
          <a:noFill/>
          <a:ln w="0">
            <a:noFill/>
          </a:ln>
        </p:spPr>
        <p:txBody>
          <a:bodyPr anchor="t">
            <a:normAutofit fontScale="99000"/>
          </a:bodyPr>
          <a:lstStyle/>
          <a:p>
            <a:pPr indent="0">
              <a:lnSpc>
                <a:spcPct val="200000"/>
              </a:lnSpc>
              <a:spcBef>
                <a:spcPts val="1001"/>
              </a:spcBef>
              <a:buNone/>
              <a:tabLst>
                <a:tab pos="0" algn="l"/>
              </a:tabLst>
            </a:pPr>
            <a:r>
              <a:rPr lang="en-GB" sz="2400" b="0" strike="noStrike" spc="-1">
                <a:solidFill>
                  <a:srgbClr val="000000"/>
                </a:solidFill>
                <a:latin typeface="Open Sans"/>
              </a:rPr>
              <a:t>Image processing in GIS involves performing operations on raster layers using one or many of the spatial analysis and/or image processing tools available in software packages such as QGIS.</a:t>
            </a:r>
            <a:endParaRPr lang="en-US" sz="2400" b="0" strike="noStrike" spc="-1">
              <a:solidFill>
                <a:srgbClr val="000000"/>
              </a:solidFill>
              <a:latin typeface="Calibri"/>
            </a:endParaRPr>
          </a:p>
        </p:txBody>
      </p:sp>
      <p:sp>
        <p:nvSpPr>
          <p:cNvPr id="201"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What Is Image Processing?</a:t>
            </a:r>
            <a:endParaRPr lang="en-ZA" sz="2000" b="0" strike="noStrike" spc="-1">
              <a:solidFill>
                <a:srgbClr val="000000"/>
              </a:solidFill>
              <a:latin typeface="Arial"/>
            </a:endParaRPr>
          </a:p>
        </p:txBody>
      </p:sp>
      <p:sp>
        <p:nvSpPr>
          <p:cNvPr id="202"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a:t>
            </a:r>
            <a:r>
              <a:rPr lang="en-GB" sz="1200" b="0" i="1" u="sng" strike="noStrike" spc="-1">
                <a:solidFill>
                  <a:srgbClr val="0563C1"/>
                </a:solidFill>
                <a:uFillTx/>
                <a:latin typeface="Open Sans"/>
                <a:ea typeface="Open Sans"/>
                <a:hlinkClick r:id="rId4"/>
              </a:rPr>
              <a:t>: Imagery and Its Use in GIS </a:t>
            </a:r>
            <a:endParaRPr lang="en-ZA" sz="1200" b="0" strike="noStrike" spc="-1">
              <a:solidFill>
                <a:srgbClr val="000000"/>
              </a:solidFill>
              <a:latin typeface="Arial"/>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14</a:t>
            </a:r>
            <a:endParaRPr lang="en-ZA" sz="1400" b="0" strike="noStrike" spc="-1">
              <a:solidFill>
                <a:srgbClr val="000000"/>
              </a:solidFill>
              <a:latin typeface="Arial"/>
            </a:endParaRPr>
          </a:p>
        </p:txBody>
      </p:sp>
      <p:sp>
        <p:nvSpPr>
          <p:cNvPr id="205" name="Title 10"/>
          <p:cNvSpPr/>
          <p:nvPr/>
        </p:nvSpPr>
        <p:spPr>
          <a:xfrm>
            <a:off x="664200" y="-4896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06" name="PlaceHolder 1"/>
          <p:cNvSpPr>
            <a:spLocks noGrp="1"/>
          </p:cNvSpPr>
          <p:nvPr>
            <p:ph/>
          </p:nvPr>
        </p:nvSpPr>
        <p:spPr>
          <a:xfrm>
            <a:off x="664200" y="2362680"/>
            <a:ext cx="5336640" cy="3645000"/>
          </a:xfrm>
          <a:prstGeom prst="rect">
            <a:avLst/>
          </a:prstGeom>
          <a:noFill/>
          <a:ln w="0">
            <a:noFill/>
          </a:ln>
        </p:spPr>
        <p:txBody>
          <a:bodyPr anchor="t">
            <a:normAutofit fontScale="86000" lnSpcReduction="20000"/>
          </a:bodyPr>
          <a:lstStyle/>
          <a:p>
            <a:pPr indent="0">
              <a:lnSpc>
                <a:spcPct val="200000"/>
              </a:lnSpc>
              <a:spcBef>
                <a:spcPts val="1001"/>
              </a:spcBef>
              <a:buNone/>
              <a:tabLst>
                <a:tab pos="0" algn="l"/>
              </a:tabLst>
            </a:pPr>
            <a:r>
              <a:rPr lang="en-GB" sz="2400" b="0" strike="noStrike" spc="-1">
                <a:solidFill>
                  <a:srgbClr val="000000"/>
                </a:solidFill>
                <a:latin typeface="Open Sans"/>
              </a:rPr>
              <a:t>Image processing in GIS involves performing operations on raster layers using one or many of the spatial analysis and/or image processing tools available in software packages such as QGIS.</a:t>
            </a:r>
            <a:endParaRPr lang="en-US" sz="2400" b="0" strike="noStrike" spc="-1">
              <a:solidFill>
                <a:srgbClr val="000000"/>
              </a:solidFill>
              <a:latin typeface="Calibri"/>
            </a:endParaRPr>
          </a:p>
        </p:txBody>
      </p:sp>
      <p:sp>
        <p:nvSpPr>
          <p:cNvPr id="207" name="TextBox 4"/>
          <p:cNvSpPr/>
          <p:nvPr/>
        </p:nvSpPr>
        <p:spPr>
          <a:xfrm>
            <a:off x="664200" y="180648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What Is Image Processing?</a:t>
            </a:r>
            <a:endParaRPr lang="en-ZA" sz="2000" b="0" strike="noStrike" spc="-1">
              <a:solidFill>
                <a:srgbClr val="000000"/>
              </a:solidFill>
              <a:latin typeface="Arial"/>
            </a:endParaRPr>
          </a:p>
        </p:txBody>
      </p:sp>
      <p:sp>
        <p:nvSpPr>
          <p:cNvPr id="208"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 Imagery and Its Use in GIS </a:t>
            </a:r>
            <a:endParaRPr lang="en-ZA" sz="1200" b="0" strike="noStrike" spc="-1">
              <a:solidFill>
                <a:srgbClr val="000000"/>
              </a:solidFill>
              <a:latin typeface="Arial"/>
            </a:endParaRPr>
          </a:p>
        </p:txBody>
      </p:sp>
      <p:pic>
        <p:nvPicPr>
          <p:cNvPr id="209" name="Picture 6"/>
          <p:cNvPicPr/>
          <p:nvPr/>
        </p:nvPicPr>
        <p:blipFill>
          <a:blip r:embed="rId5"/>
          <a:stretch/>
        </p:blipFill>
        <p:spPr>
          <a:xfrm>
            <a:off x="6190560" y="1806480"/>
            <a:ext cx="5336640" cy="3966840"/>
          </a:xfrm>
          <a:prstGeom prst="rect">
            <a:avLst/>
          </a:prstGeom>
          <a:ln w="0">
            <a:noFill/>
          </a:ln>
        </p:spPr>
      </p:pic>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15</a:t>
            </a:r>
            <a:endParaRPr lang="en-ZA" sz="1400" b="0" strike="noStrike" spc="-1">
              <a:solidFill>
                <a:srgbClr val="000000"/>
              </a:solidFill>
              <a:latin typeface="Arial"/>
            </a:endParaRPr>
          </a:p>
        </p:txBody>
      </p:sp>
      <p:sp>
        <p:nvSpPr>
          <p:cNvPr id="212"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13" name="PlaceHolder 1"/>
          <p:cNvSpPr>
            <a:spLocks noGrp="1"/>
          </p:cNvSpPr>
          <p:nvPr>
            <p:ph/>
          </p:nvPr>
        </p:nvSpPr>
        <p:spPr>
          <a:xfrm>
            <a:off x="256680" y="2253240"/>
            <a:ext cx="6962040" cy="4031640"/>
          </a:xfrm>
          <a:prstGeom prst="rect">
            <a:avLst/>
          </a:prstGeom>
          <a:noFill/>
          <a:ln w="0">
            <a:noFill/>
          </a:ln>
        </p:spPr>
        <p:txBody>
          <a:bodyPr anchor="t">
            <a:normAutofit fontScale="79500" lnSpcReduction="10000"/>
          </a:bodyPr>
          <a:lstStyle/>
          <a:p>
            <a:pPr indent="0">
              <a:lnSpc>
                <a:spcPct val="200000"/>
              </a:lnSpc>
              <a:spcBef>
                <a:spcPts val="1001"/>
              </a:spcBef>
              <a:buNone/>
              <a:tabLst>
                <a:tab pos="0" algn="l"/>
              </a:tabLst>
            </a:pPr>
            <a:r>
              <a:rPr lang="en-GB" sz="2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Unsupervised image classification</a:t>
            </a:r>
            <a:endParaRPr lang="en-US" sz="2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spcBef>
                <a:spcPts val="1001"/>
              </a:spcBef>
              <a:buNone/>
              <a:tabLst>
                <a:tab pos="0" algn="l"/>
              </a:tabLst>
            </a:pPr>
            <a:r>
              <a:rPr lang="en-GB" sz="2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Unsupervised classification first groups pixels into “clusters” based on their properties. Unsupervised classification is the most basic technique because you don’t need samples for unsupervised classification, it’s an easy way to segment and understand an image.</a:t>
            </a:r>
            <a:endParaRPr lang="en-US" sz="2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4" name="TextBox 4"/>
          <p:cNvSpPr/>
          <p:nvPr/>
        </p:nvSpPr>
        <p:spPr>
          <a:xfrm>
            <a:off x="887040" y="180684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Image Classification Techniques</a:t>
            </a:r>
            <a:endParaRPr lang="en-ZA" sz="2000" b="0" strike="noStrike" spc="-1">
              <a:solidFill>
                <a:srgbClr val="000000"/>
              </a:solidFill>
              <a:latin typeface="Arial"/>
            </a:endParaRPr>
          </a:p>
        </p:txBody>
      </p:sp>
      <p:pic>
        <p:nvPicPr>
          <p:cNvPr id="216" name="Picture 6"/>
          <p:cNvPicPr/>
          <p:nvPr/>
        </p:nvPicPr>
        <p:blipFill>
          <a:blip r:embed="rId4"/>
          <a:stretch/>
        </p:blipFill>
        <p:spPr>
          <a:xfrm>
            <a:off x="7459560" y="1681920"/>
            <a:ext cx="3994200" cy="4031640"/>
          </a:xfrm>
          <a:prstGeom prst="rect">
            <a:avLst/>
          </a:prstGeom>
          <a:ln w="0">
            <a:noFill/>
          </a:ln>
        </p:spPr>
      </p:pic>
      <p:sp>
        <p:nvSpPr>
          <p:cNvPr id="217" name="TextBox 3"/>
          <p:cNvSpPr/>
          <p:nvPr/>
        </p:nvSpPr>
        <p:spPr>
          <a:xfrm>
            <a:off x="6426720" y="5713560"/>
            <a:ext cx="5348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dirty="0">
                <a:solidFill>
                  <a:srgbClr val="000000"/>
                </a:solidFill>
                <a:latin typeface="Open Sans"/>
                <a:ea typeface="Open Sans"/>
              </a:rPr>
              <a:t>Picture Source: </a:t>
            </a:r>
            <a:r>
              <a:rPr lang="en-GB" sz="1200" b="0" i="1" u="sng" strike="noStrike" spc="-1" dirty="0">
                <a:solidFill>
                  <a:srgbClr val="0563C1"/>
                </a:solidFill>
                <a:uFillTx/>
                <a:latin typeface="Open Sans"/>
                <a:ea typeface="Open Sans"/>
                <a:hlinkClick r:id="rId5"/>
              </a:rPr>
              <a:t>Image Classification Techniques in Remote Sensing</a:t>
            </a:r>
            <a:endParaRPr lang="en-ZA" sz="1200" b="0" strike="noStrike" spc="-1" dirty="0">
              <a:solidFill>
                <a:srgbClr val="000000"/>
              </a:solidFill>
              <a:latin typeface="Arial"/>
            </a:endParaRPr>
          </a:p>
        </p:txBody>
      </p:sp>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3" descr="Graphical user interface, sunburst chart&#10;&#10;Description automatically generated"/>
          <p:cNvPicPr/>
          <p:nvPr/>
        </p:nvPicPr>
        <p:blipFill>
          <a:blip r:embed="rId3"/>
          <a:stretch/>
        </p:blipFill>
        <p:spPr>
          <a:xfrm>
            <a:off x="-19800" y="38520"/>
            <a:ext cx="12188880" cy="6854760"/>
          </a:xfrm>
          <a:prstGeom prst="rect">
            <a:avLst/>
          </a:prstGeom>
          <a:ln w="0">
            <a:noFill/>
          </a:ln>
        </p:spPr>
      </p:pic>
      <p:sp>
        <p:nvSpPr>
          <p:cNvPr id="21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16</a:t>
            </a:r>
            <a:endParaRPr lang="en-ZA" sz="1400" b="0" strike="noStrike" spc="-1">
              <a:solidFill>
                <a:srgbClr val="000000"/>
              </a:solidFill>
              <a:latin typeface="Arial"/>
            </a:endParaRPr>
          </a:p>
        </p:txBody>
      </p:sp>
      <p:sp>
        <p:nvSpPr>
          <p:cNvPr id="220"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21" name="PlaceHolder 1"/>
          <p:cNvSpPr>
            <a:spLocks noGrp="1"/>
          </p:cNvSpPr>
          <p:nvPr>
            <p:ph/>
          </p:nvPr>
        </p:nvSpPr>
        <p:spPr>
          <a:xfrm>
            <a:off x="405720" y="2406960"/>
            <a:ext cx="4920120" cy="2044080"/>
          </a:xfrm>
          <a:prstGeom prst="rect">
            <a:avLst/>
          </a:prstGeom>
          <a:noFill/>
          <a:ln w="0">
            <a:noFill/>
          </a:ln>
        </p:spPr>
        <p:txBody>
          <a:bodyPr anchor="t">
            <a:noAutofit/>
          </a:bodyPr>
          <a:lstStyle/>
          <a:p>
            <a:pPr indent="0">
              <a:lnSpc>
                <a:spcPct val="100000"/>
              </a:lnSpc>
              <a:spcBef>
                <a:spcPts val="1001"/>
              </a:spcBef>
              <a:buNone/>
              <a:tabLst>
                <a:tab pos="0" algn="l"/>
              </a:tabLst>
            </a:pPr>
            <a:r>
              <a:rPr lang="en-GB" sz="2000" b="1" strike="noStrike" spc="-1">
                <a:solidFill>
                  <a:srgbClr val="000000"/>
                </a:solidFill>
                <a:latin typeface="Open Sans"/>
              </a:rPr>
              <a:t>Pros</a:t>
            </a:r>
            <a:endParaRPr lang="en-US" sz="20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2000" b="0" strike="noStrike" spc="-1">
                <a:solidFill>
                  <a:srgbClr val="000000"/>
                </a:solidFill>
                <a:latin typeface="Open Sans"/>
              </a:rPr>
              <a:t>It is not necessary to label the training data set.</a:t>
            </a:r>
            <a:endParaRPr lang="en-US" sz="20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2000" b="0" strike="noStrike" spc="-1">
                <a:solidFill>
                  <a:srgbClr val="000000"/>
                </a:solidFill>
                <a:latin typeface="Open Sans"/>
              </a:rPr>
              <a:t>it is a time-saving process</a:t>
            </a:r>
            <a:endParaRPr lang="en-US" sz="20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2000" b="0" strike="noStrike" spc="-1">
                <a:solidFill>
                  <a:srgbClr val="000000"/>
                </a:solidFill>
                <a:latin typeface="Open Sans"/>
              </a:rPr>
              <a:t>Fast classification</a:t>
            </a:r>
            <a:endParaRPr lang="en-US" sz="2000" b="0" strike="noStrike" spc="-1">
              <a:solidFill>
                <a:srgbClr val="000000"/>
              </a:solidFill>
              <a:latin typeface="Calibri"/>
            </a:endParaRPr>
          </a:p>
        </p:txBody>
      </p:sp>
      <p:sp>
        <p:nvSpPr>
          <p:cNvPr id="222" name="TextBox 4"/>
          <p:cNvSpPr/>
          <p:nvPr/>
        </p:nvSpPr>
        <p:spPr>
          <a:xfrm>
            <a:off x="887040" y="1806840"/>
            <a:ext cx="95216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Unsupervised Image Classification</a:t>
            </a:r>
            <a:endParaRPr lang="en-ZA" sz="2000" b="0" strike="noStrike" spc="-1">
              <a:solidFill>
                <a:srgbClr val="000000"/>
              </a:solidFill>
              <a:latin typeface="Arial"/>
            </a:endParaRPr>
          </a:p>
        </p:txBody>
      </p:sp>
      <p:sp>
        <p:nvSpPr>
          <p:cNvPr id="223" name="TextBox 7"/>
          <p:cNvSpPr/>
          <p:nvPr/>
        </p:nvSpPr>
        <p:spPr>
          <a:xfrm>
            <a:off x="1153800" y="6008040"/>
            <a:ext cx="105663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Read More: </a:t>
            </a:r>
            <a:r>
              <a:rPr lang="en-GB" sz="1200" b="0" i="1" u="sng" strike="noStrike" spc="-1">
                <a:solidFill>
                  <a:srgbClr val="0563C1"/>
                </a:solidFill>
                <a:uFillTx/>
                <a:latin typeface="Open Sans"/>
                <a:ea typeface="Open Sans"/>
                <a:hlinkClick r:id="rId4"/>
              </a:rPr>
              <a:t>Image Classification Techniques in Remote Sensing</a:t>
            </a:r>
            <a:r>
              <a:rPr lang="en-GB" sz="1200" b="0" i="1" strike="noStrike" spc="-1">
                <a:solidFill>
                  <a:srgbClr val="000000"/>
                </a:solidFill>
                <a:latin typeface="Open Sans"/>
                <a:ea typeface="Open Sans"/>
              </a:rPr>
              <a:t> and</a:t>
            </a:r>
            <a:r>
              <a:rPr lang="en-GB" sz="1200" b="0" i="1" u="sng" strike="noStrike" spc="-1">
                <a:solidFill>
                  <a:srgbClr val="0563C1"/>
                </a:solidFill>
                <a:uFillTx/>
                <a:latin typeface="Open Sans"/>
                <a:ea typeface="Open Sans"/>
                <a:hlinkClick r:id="rId5"/>
              </a:rPr>
              <a:t> The Rise of Machine Learning (ML): How to Use Artificial Intelligence in GIS</a:t>
            </a:r>
            <a:endParaRPr lang="en-ZA" sz="1200" b="0" strike="noStrike" spc="-1">
              <a:solidFill>
                <a:srgbClr val="000000"/>
              </a:solidFill>
              <a:latin typeface="Arial"/>
            </a:endParaRPr>
          </a:p>
        </p:txBody>
      </p:sp>
      <p:sp>
        <p:nvSpPr>
          <p:cNvPr id="224" name="TextBox 6"/>
          <p:cNvSpPr/>
          <p:nvPr/>
        </p:nvSpPr>
        <p:spPr>
          <a:xfrm>
            <a:off x="5480280" y="2358360"/>
            <a:ext cx="6239880" cy="21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800" b="1" strike="noStrike" spc="-1">
                <a:solidFill>
                  <a:srgbClr val="000000"/>
                </a:solidFill>
                <a:latin typeface="Open Sans"/>
                <a:ea typeface="Open Sans"/>
              </a:rPr>
              <a:t>Cons</a:t>
            </a:r>
            <a:endParaRPr lang="en-ZA" sz="18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Along the classification process, there is no concept of output.</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It is not possible to estimate or map the outcome of a new sample.</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In the presence of outliers, the outcome varies greatly.</a:t>
            </a:r>
            <a:endParaRPr lang="en-ZA" sz="2000" b="0" strike="noStrike" spc="-1">
              <a:solidFill>
                <a:srgbClr val="000000"/>
              </a:solidFill>
              <a:latin typeface="Arial"/>
            </a:endParaRPr>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2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17</a:t>
            </a:r>
            <a:endParaRPr lang="en-ZA" sz="1400" b="0" strike="noStrike" spc="-1">
              <a:solidFill>
                <a:srgbClr val="000000"/>
              </a:solidFill>
              <a:latin typeface="Arial"/>
            </a:endParaRPr>
          </a:p>
        </p:txBody>
      </p:sp>
      <p:sp>
        <p:nvSpPr>
          <p:cNvPr id="227"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28" name="PlaceHolder 1"/>
          <p:cNvSpPr>
            <a:spLocks noGrp="1"/>
          </p:cNvSpPr>
          <p:nvPr>
            <p:ph/>
          </p:nvPr>
        </p:nvSpPr>
        <p:spPr>
          <a:xfrm>
            <a:off x="256680" y="2253240"/>
            <a:ext cx="6384600" cy="4031640"/>
          </a:xfrm>
          <a:prstGeom prst="rect">
            <a:avLst/>
          </a:prstGeom>
          <a:noFill/>
          <a:ln w="0">
            <a:noFill/>
          </a:ln>
        </p:spPr>
        <p:txBody>
          <a:bodyPr anchor="t">
            <a:normAutofit fontScale="98000"/>
          </a:bodyPr>
          <a:lstStyle/>
          <a:p>
            <a:pPr indent="0">
              <a:lnSpc>
                <a:spcPct val="200000"/>
              </a:lnSpc>
              <a:spcBef>
                <a:spcPts val="1001"/>
              </a:spcBef>
              <a:buNone/>
              <a:tabLst>
                <a:tab pos="0" algn="l"/>
              </a:tabLst>
            </a:pPr>
            <a:r>
              <a:rPr lang="en-GB" sz="20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Supervised Image Classification</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200000"/>
              </a:lnSpc>
              <a:spcBef>
                <a:spcPts val="1001"/>
              </a:spcBef>
              <a:buNone/>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supervised classification, you select representative samples for each land cover class. The software then uses these “training sites” and applies them to the entire image.</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9" name="TextBox 4"/>
          <p:cNvSpPr/>
          <p:nvPr/>
        </p:nvSpPr>
        <p:spPr>
          <a:xfrm>
            <a:off x="887040" y="180684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Image Classification Techniques</a:t>
            </a:r>
            <a:endParaRPr lang="en-ZA" sz="2000" b="0" strike="noStrike" spc="-1">
              <a:solidFill>
                <a:srgbClr val="000000"/>
              </a:solidFill>
              <a:latin typeface="Arial"/>
            </a:endParaRPr>
          </a:p>
        </p:txBody>
      </p:sp>
      <p:pic>
        <p:nvPicPr>
          <p:cNvPr id="231" name="Picture 9"/>
          <p:cNvPicPr/>
          <p:nvPr/>
        </p:nvPicPr>
        <p:blipFill>
          <a:blip r:embed="rId4"/>
          <a:stretch/>
        </p:blipFill>
        <p:spPr>
          <a:xfrm>
            <a:off x="6641280" y="2746800"/>
            <a:ext cx="4812120" cy="2412360"/>
          </a:xfrm>
          <a:prstGeom prst="rect">
            <a:avLst/>
          </a:prstGeom>
          <a:ln w="0">
            <a:noFill/>
          </a:ln>
        </p:spPr>
      </p:pic>
      <p:sp>
        <p:nvSpPr>
          <p:cNvPr id="232" name="TextBox 10"/>
          <p:cNvSpPr/>
          <p:nvPr/>
        </p:nvSpPr>
        <p:spPr>
          <a:xfrm>
            <a:off x="6426720" y="5283360"/>
            <a:ext cx="5348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5"/>
              </a:rPr>
              <a:t>Image Classification Techniques in Remote Sensing</a:t>
            </a:r>
            <a:endParaRPr lang="en-ZA" sz="1200" b="0" strike="noStrike" spc="-1">
              <a:solidFill>
                <a:srgbClr val="000000"/>
              </a:solidFill>
              <a:latin typeface="Arial"/>
            </a:endParaRPr>
          </a:p>
        </p:txBody>
      </p:sp>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18</a:t>
            </a:r>
            <a:endParaRPr lang="en-ZA" sz="1400" b="0" strike="noStrike" spc="-1">
              <a:solidFill>
                <a:srgbClr val="000000"/>
              </a:solidFill>
              <a:latin typeface="Arial"/>
            </a:endParaRPr>
          </a:p>
        </p:txBody>
      </p:sp>
      <p:sp>
        <p:nvSpPr>
          <p:cNvPr id="235"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36" name="PlaceHolder 1"/>
          <p:cNvSpPr>
            <a:spLocks noGrp="1"/>
          </p:cNvSpPr>
          <p:nvPr>
            <p:ph/>
          </p:nvPr>
        </p:nvSpPr>
        <p:spPr>
          <a:xfrm>
            <a:off x="272880" y="2253240"/>
            <a:ext cx="6485400" cy="4078080"/>
          </a:xfrm>
          <a:prstGeom prst="rect">
            <a:avLst/>
          </a:prstGeom>
          <a:noFill/>
          <a:ln w="0">
            <a:noFill/>
          </a:ln>
        </p:spPr>
        <p:txBody>
          <a:bodyPr anchor="t">
            <a:noAutofit/>
          </a:bodyPr>
          <a:lstStyle/>
          <a:p>
            <a:pPr indent="0">
              <a:lnSpc>
                <a:spcPct val="200000"/>
              </a:lnSpc>
              <a:spcBef>
                <a:spcPts val="1001"/>
              </a:spcBef>
              <a:buNone/>
              <a:tabLst>
                <a:tab pos="0" algn="l"/>
              </a:tabLst>
            </a:pPr>
            <a:r>
              <a:rPr lang="en-GB" sz="1600" b="1" strike="noStrike" spc="-1">
                <a:solidFill>
                  <a:srgbClr val="000000"/>
                </a:solidFill>
                <a:latin typeface="Open Sans"/>
              </a:rPr>
              <a:t>Pros</a:t>
            </a:r>
            <a:endParaRPr lang="en-US" sz="1600" b="0" strike="noStrike" spc="-1">
              <a:solidFill>
                <a:srgbClr val="000000"/>
              </a:solidFill>
              <a:latin typeface="Calibri"/>
            </a:endParaRPr>
          </a:p>
          <a:p>
            <a:pPr marL="228600" indent="-228600">
              <a:lnSpc>
                <a:spcPct val="200000"/>
              </a:lnSpc>
              <a:spcBef>
                <a:spcPts val="1001"/>
              </a:spcBef>
              <a:buClr>
                <a:srgbClr val="000000"/>
              </a:buClr>
              <a:buFont typeface="Arial"/>
              <a:buChar char="•"/>
              <a:tabLst>
                <a:tab pos="0" algn="l"/>
              </a:tabLst>
            </a:pPr>
            <a:r>
              <a:rPr lang="en-GB" sz="1600" b="0" strike="noStrike" spc="-1">
                <a:solidFill>
                  <a:srgbClr val="000000"/>
                </a:solidFill>
                <a:latin typeface="Open Sans"/>
              </a:rPr>
              <a:t>The operator does not have to worry about matching categories on the final map to field data.</a:t>
            </a:r>
            <a:endParaRPr lang="en-US" sz="1600" b="0" strike="noStrike" spc="-1">
              <a:solidFill>
                <a:srgbClr val="000000"/>
              </a:solidFill>
              <a:latin typeface="Calibri"/>
            </a:endParaRPr>
          </a:p>
          <a:p>
            <a:pPr marL="228600" indent="-228600">
              <a:lnSpc>
                <a:spcPct val="200000"/>
              </a:lnSpc>
              <a:spcBef>
                <a:spcPts val="1001"/>
              </a:spcBef>
              <a:buClr>
                <a:srgbClr val="000000"/>
              </a:buClr>
              <a:buFont typeface="Arial"/>
              <a:buChar char="•"/>
              <a:tabLst>
                <a:tab pos="0" algn="l"/>
              </a:tabLst>
            </a:pPr>
            <a:r>
              <a:rPr lang="en-GB" sz="1600" b="0" strike="noStrike" spc="-1">
                <a:solidFill>
                  <a:srgbClr val="000000"/>
                </a:solidFill>
                <a:latin typeface="Open Sans"/>
              </a:rPr>
              <a:t>The process is completely within the control of the analyser.</a:t>
            </a:r>
            <a:endParaRPr lang="en-US" sz="1600" b="0" strike="noStrike" spc="-1">
              <a:solidFill>
                <a:srgbClr val="000000"/>
              </a:solidFill>
              <a:latin typeface="Calibri"/>
            </a:endParaRPr>
          </a:p>
          <a:p>
            <a:pPr marL="228600" indent="-228600">
              <a:lnSpc>
                <a:spcPct val="200000"/>
              </a:lnSpc>
              <a:spcBef>
                <a:spcPts val="1001"/>
              </a:spcBef>
              <a:buClr>
                <a:srgbClr val="000000"/>
              </a:buClr>
              <a:buFont typeface="Arial"/>
              <a:buChar char="•"/>
              <a:tabLst>
                <a:tab pos="0" algn="l"/>
              </a:tabLst>
            </a:pPr>
            <a:r>
              <a:rPr lang="en-GB" sz="1600" b="0" strike="noStrike" spc="-1">
                <a:solidFill>
                  <a:srgbClr val="000000"/>
                </a:solidFill>
                <a:latin typeface="Open Sans"/>
              </a:rPr>
              <a:t>Specific sections of known identity are linked to processing.</a:t>
            </a:r>
            <a:endParaRPr lang="en-US" sz="1600" b="0" strike="noStrike" spc="-1">
              <a:solidFill>
                <a:srgbClr val="000000"/>
              </a:solidFill>
              <a:latin typeface="Calibri"/>
            </a:endParaRPr>
          </a:p>
          <a:p>
            <a:pPr marL="228600" indent="-228600">
              <a:lnSpc>
                <a:spcPct val="200000"/>
              </a:lnSpc>
              <a:spcBef>
                <a:spcPts val="1001"/>
              </a:spcBef>
              <a:buClr>
                <a:srgbClr val="000000"/>
              </a:buClr>
              <a:buFont typeface="Arial"/>
              <a:buChar char="•"/>
              <a:tabLst>
                <a:tab pos="0" algn="l"/>
              </a:tabLst>
            </a:pPr>
            <a:r>
              <a:rPr lang="en-GB" sz="1600" b="0" strike="noStrike" spc="-1">
                <a:solidFill>
                  <a:srgbClr val="000000"/>
                </a:solidFill>
                <a:latin typeface="Open Sans"/>
              </a:rPr>
              <a:t>The class is defined by the Analyst</a:t>
            </a:r>
            <a:endParaRPr lang="en-US" sz="1600" b="0" strike="noStrike" spc="-1">
              <a:solidFill>
                <a:srgbClr val="000000"/>
              </a:solidFill>
              <a:latin typeface="Calibri"/>
            </a:endParaRPr>
          </a:p>
        </p:txBody>
      </p:sp>
      <p:sp>
        <p:nvSpPr>
          <p:cNvPr id="237" name="TextBox 4"/>
          <p:cNvSpPr/>
          <p:nvPr/>
        </p:nvSpPr>
        <p:spPr>
          <a:xfrm>
            <a:off x="887040" y="1806840"/>
            <a:ext cx="95590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Supervised Image Classification</a:t>
            </a:r>
            <a:endParaRPr lang="en-ZA" sz="2000" b="0" strike="noStrike" spc="-1">
              <a:solidFill>
                <a:srgbClr val="000000"/>
              </a:solidFill>
              <a:latin typeface="Arial"/>
            </a:endParaRPr>
          </a:p>
        </p:txBody>
      </p:sp>
      <p:sp>
        <p:nvSpPr>
          <p:cNvPr id="238" name="TextBox 7"/>
          <p:cNvSpPr/>
          <p:nvPr/>
        </p:nvSpPr>
        <p:spPr>
          <a:xfrm>
            <a:off x="1139040" y="6012720"/>
            <a:ext cx="10568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Read More: </a:t>
            </a:r>
            <a:r>
              <a:rPr lang="en-GB" sz="1200" b="0" i="1" u="sng" strike="noStrike" spc="-1">
                <a:solidFill>
                  <a:srgbClr val="0563C1"/>
                </a:solidFill>
                <a:uFillTx/>
                <a:latin typeface="Open Sans"/>
                <a:ea typeface="Open Sans"/>
                <a:hlinkClick r:id="rId4"/>
              </a:rPr>
              <a:t>Image Classification Techniques in Remote Sensing</a:t>
            </a:r>
            <a:r>
              <a:rPr lang="en-GB" sz="1200" b="0" i="1" strike="noStrike" spc="-1">
                <a:solidFill>
                  <a:srgbClr val="000000"/>
                </a:solidFill>
                <a:latin typeface="Open Sans"/>
                <a:ea typeface="Open Sans"/>
              </a:rPr>
              <a:t> and</a:t>
            </a:r>
            <a:r>
              <a:rPr lang="en-GB" sz="1200" b="0" i="1" u="sng" strike="noStrike" spc="-1">
                <a:solidFill>
                  <a:srgbClr val="0563C1"/>
                </a:solidFill>
                <a:uFillTx/>
                <a:latin typeface="Open Sans"/>
                <a:ea typeface="Open Sans"/>
                <a:hlinkClick r:id="rId5"/>
              </a:rPr>
              <a:t> The Rise of Machine Learning (ML): How to Use Artificial Intelligence in GIS</a:t>
            </a:r>
            <a:endParaRPr lang="en-ZA" sz="1200" b="0" strike="noStrike" spc="-1">
              <a:solidFill>
                <a:srgbClr val="000000"/>
              </a:solidFill>
              <a:latin typeface="Arial"/>
            </a:endParaRPr>
          </a:p>
        </p:txBody>
      </p:sp>
      <p:sp>
        <p:nvSpPr>
          <p:cNvPr id="239" name="TextBox 6"/>
          <p:cNvSpPr/>
          <p:nvPr/>
        </p:nvSpPr>
        <p:spPr>
          <a:xfrm>
            <a:off x="6758640" y="2253240"/>
            <a:ext cx="4949280" cy="349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200000"/>
              </a:lnSpc>
            </a:pPr>
            <a:r>
              <a:rPr lang="en-GB" sz="1600" b="1" strike="noStrike" spc="-1">
                <a:solidFill>
                  <a:srgbClr val="000000"/>
                </a:solidFill>
                <a:latin typeface="Open Sans"/>
                <a:ea typeface="Open Sans"/>
              </a:rPr>
              <a:t>Cons</a:t>
            </a:r>
            <a:endParaRPr lang="en-ZA" sz="1600" b="0" strike="noStrike" spc="-1">
              <a:solidFill>
                <a:srgbClr val="000000"/>
              </a:solidFill>
              <a:latin typeface="Arial"/>
            </a:endParaRPr>
          </a:p>
          <a:p>
            <a:pPr marL="285840" indent="-285840">
              <a:lnSpc>
                <a:spcPct val="200000"/>
              </a:lnSpc>
              <a:buClr>
                <a:srgbClr val="000000"/>
              </a:buClr>
              <a:buFont typeface="Arial"/>
              <a:buChar char="•"/>
            </a:pPr>
            <a:r>
              <a:rPr lang="en-GB" sz="1600" b="0" strike="noStrike" spc="-1">
                <a:solidFill>
                  <a:srgbClr val="000000"/>
                </a:solidFill>
                <a:latin typeface="Open Sans"/>
                <a:ea typeface="Open Sans"/>
              </a:rPr>
              <a:t>Gathering training for the different classes is very difficult and time-consuming</a:t>
            </a:r>
            <a:endParaRPr lang="en-ZA" sz="1600" b="0" strike="noStrike" spc="-1">
              <a:solidFill>
                <a:srgbClr val="000000"/>
              </a:solidFill>
              <a:latin typeface="Arial"/>
            </a:endParaRPr>
          </a:p>
          <a:p>
            <a:pPr marL="285840" indent="-285840">
              <a:lnSpc>
                <a:spcPct val="200000"/>
              </a:lnSpc>
              <a:buClr>
                <a:srgbClr val="000000"/>
              </a:buClr>
              <a:buFont typeface="Arial"/>
              <a:buChar char="•"/>
            </a:pPr>
            <a:r>
              <a:rPr lang="en-GB" sz="1600" b="0" strike="noStrike" spc="-1">
                <a:solidFill>
                  <a:srgbClr val="000000"/>
                </a:solidFill>
                <a:latin typeface="Open Sans"/>
                <a:ea typeface="Open Sans"/>
              </a:rPr>
              <a:t>The unrepresented place in training data is difficult to recognize</a:t>
            </a:r>
            <a:endParaRPr lang="en-ZA" sz="1600" b="0" strike="noStrike" spc="-1">
              <a:solidFill>
                <a:srgbClr val="000000"/>
              </a:solidFill>
              <a:latin typeface="Arial"/>
            </a:endParaRPr>
          </a:p>
          <a:p>
            <a:pPr marL="285840" indent="-285840">
              <a:lnSpc>
                <a:spcPct val="200000"/>
              </a:lnSpc>
              <a:buClr>
                <a:srgbClr val="000000"/>
              </a:buClr>
              <a:buFont typeface="Arial"/>
              <a:buChar char="•"/>
            </a:pPr>
            <a:r>
              <a:rPr lang="en-GB" sz="1600" b="0" strike="noStrike" spc="-1">
                <a:solidFill>
                  <a:srgbClr val="000000"/>
                </a:solidFill>
                <a:latin typeface="Open Sans"/>
                <a:ea typeface="Open Sans"/>
              </a:rPr>
              <a:t>It needs a very clear training process</a:t>
            </a:r>
            <a:endParaRPr lang="en-ZA" sz="1600" b="0" strike="noStrike" spc="-1">
              <a:solidFill>
                <a:srgbClr val="000000"/>
              </a:solidFill>
              <a:latin typeface="Arial"/>
            </a:endParaRPr>
          </a:p>
          <a:p>
            <a:pPr marL="285840" indent="-285840">
              <a:lnSpc>
                <a:spcPct val="200000"/>
              </a:lnSpc>
              <a:buClr>
                <a:srgbClr val="000000"/>
              </a:buClr>
              <a:buFont typeface="Arial"/>
              <a:buChar char="•"/>
            </a:pPr>
            <a:r>
              <a:rPr lang="en-GB" sz="1600" b="0" strike="noStrike" spc="-1">
                <a:solidFill>
                  <a:srgbClr val="000000"/>
                </a:solidFill>
                <a:latin typeface="Open Sans"/>
                <a:ea typeface="Open Sans"/>
              </a:rPr>
              <a:t>It requires a labelled data set</a:t>
            </a:r>
            <a:endParaRPr lang="en-ZA" sz="1600" b="0" strike="noStrike" spc="-1">
              <a:solidFill>
                <a:srgbClr val="000000"/>
              </a:solidFill>
              <a:latin typeface="Arial"/>
            </a:endParaRPr>
          </a:p>
        </p:txBody>
      </p:sp>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a:t>
            </a:r>
            <a:endParaRPr lang="en-ZA" sz="1400" b="0" strike="noStrike" spc="-1">
              <a:solidFill>
                <a:srgbClr val="000000"/>
              </a:solidFill>
              <a:latin typeface="Arial"/>
            </a:endParaRPr>
          </a:p>
        </p:txBody>
      </p:sp>
      <p:sp>
        <p:nvSpPr>
          <p:cNvPr id="9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L</a:t>
            </a:r>
            <a:r>
              <a:rPr lang="en-GB" sz="4400" b="0" strike="noStrike" spc="-1">
                <a:solidFill>
                  <a:srgbClr val="000000"/>
                </a:solidFill>
                <a:latin typeface="Open Sans"/>
                <a:ea typeface="Open Sans"/>
              </a:rPr>
              <a:t>earning Outcome</a:t>
            </a:r>
            <a:endParaRPr lang="en-ZA" sz="4400" b="0" strike="noStrike" spc="-1">
              <a:solidFill>
                <a:srgbClr val="000000"/>
              </a:solidFill>
              <a:latin typeface="Arial"/>
            </a:endParaRPr>
          </a:p>
        </p:txBody>
      </p:sp>
      <p:sp>
        <p:nvSpPr>
          <p:cNvPr id="96" name="PlaceHolder 1"/>
          <p:cNvSpPr>
            <a:spLocks noGrp="1"/>
          </p:cNvSpPr>
          <p:nvPr>
            <p:ph/>
          </p:nvPr>
        </p:nvSpPr>
        <p:spPr>
          <a:xfrm>
            <a:off x="299520" y="1625040"/>
            <a:ext cx="3799800" cy="4401000"/>
          </a:xfrm>
          <a:prstGeom prst="rect">
            <a:avLst/>
          </a:prstGeom>
          <a:noFill/>
          <a:ln w="0">
            <a:noFill/>
          </a:ln>
        </p:spPr>
        <p:txBody>
          <a:bodyPr anchor="t">
            <a:noAutofit/>
          </a:bodyPr>
          <a:lstStyle/>
          <a:p>
            <a:pPr indent="0">
              <a:lnSpc>
                <a:spcPct val="90000"/>
              </a:lnSpc>
              <a:spcBef>
                <a:spcPts val="1001"/>
              </a:spcBef>
              <a:buNone/>
              <a:tabLst>
                <a:tab pos="0" algn="l"/>
              </a:tabLst>
            </a:pPr>
            <a:r>
              <a:rPr lang="en-GB" sz="1400" b="1" strike="noStrike" spc="-1" dirty="0">
                <a:solidFill>
                  <a:schemeClr val="accent5">
                    <a:lumMod val="60000"/>
                    <a:lumOff val="40000"/>
                  </a:schemeClr>
                </a:solidFill>
                <a:latin typeface="Open Sans"/>
              </a:rPr>
              <a:t>About Lecture</a:t>
            </a:r>
            <a:endParaRPr lang="en-US" sz="1400" b="0" strike="noStrike" spc="-1" dirty="0">
              <a:solidFill>
                <a:srgbClr val="000000"/>
              </a:solidFill>
              <a:latin typeface="Calibri"/>
            </a:endParaRPr>
          </a:p>
          <a:p>
            <a:pPr indent="0">
              <a:lnSpc>
                <a:spcPct val="90000"/>
              </a:lnSpc>
              <a:spcBef>
                <a:spcPts val="1001"/>
              </a:spcBef>
              <a:buNone/>
              <a:tabLst>
                <a:tab pos="0" algn="l"/>
              </a:tabLst>
            </a:pPr>
            <a:r>
              <a:rPr lang="en-GB" sz="1400" b="0" strike="noStrike" spc="-1" dirty="0">
                <a:solidFill>
                  <a:srgbClr val="000000"/>
                </a:solidFill>
                <a:latin typeface="Open Sans"/>
              </a:rPr>
              <a:t>The lecture will cover the following themes: </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Importance of accuracy and reliable data collection methods</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Overview of GIS data collection methods and principles</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Overview of the capturing data in a GIS and using mobile applications</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An overview of the different image processing methods, pros, and cons and available software used to process imagery</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Exploring APIs and third-party courses</a:t>
            </a:r>
            <a:endParaRPr lang="en-US" sz="1400" b="0" strike="noStrike" spc="-1" dirty="0">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a:rPr>
              <a:t>Brief look at the different sensors available and the IoTs in GIS</a:t>
            </a:r>
            <a:endParaRPr lang="en-US" sz="1400" b="0" strike="noStrike" spc="-1" dirty="0">
              <a:solidFill>
                <a:srgbClr val="000000"/>
              </a:solidFill>
              <a:latin typeface="Calibri"/>
            </a:endParaRPr>
          </a:p>
          <a:p>
            <a:pPr indent="0">
              <a:lnSpc>
                <a:spcPct val="90000"/>
              </a:lnSpc>
              <a:spcBef>
                <a:spcPts val="1001"/>
              </a:spcBef>
              <a:buNone/>
              <a:tabLst>
                <a:tab pos="0" algn="l"/>
              </a:tabLst>
            </a:pPr>
            <a:endParaRPr lang="en-US" sz="1400" b="0" strike="noStrike" spc="-1" dirty="0">
              <a:solidFill>
                <a:srgbClr val="000000"/>
              </a:solidFill>
              <a:latin typeface="Calibri"/>
            </a:endParaRPr>
          </a:p>
        </p:txBody>
      </p:sp>
      <p:sp>
        <p:nvSpPr>
          <p:cNvPr id="97" name="TextBox 4"/>
          <p:cNvSpPr/>
          <p:nvPr/>
        </p:nvSpPr>
        <p:spPr>
          <a:xfrm>
            <a:off x="8092440" y="1625040"/>
            <a:ext cx="3568680" cy="4138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400" b="1" strike="noStrike" spc="-1">
                <a:solidFill>
                  <a:srgbClr val="000000"/>
                </a:solidFill>
                <a:latin typeface="Open Sans"/>
                <a:ea typeface="Open Sans"/>
              </a:rPr>
              <a:t>1.3 Image Processing </a:t>
            </a:r>
            <a:endParaRPr lang="en-ZA" sz="1400" b="0" strike="noStrike" spc="-1">
              <a:solidFill>
                <a:srgbClr val="000000"/>
              </a:solidFill>
              <a:latin typeface="Arial"/>
            </a:endParaRPr>
          </a:p>
          <a:p>
            <a:pPr>
              <a:lnSpc>
                <a:spcPct val="100000"/>
              </a:lnSpc>
            </a:pPr>
            <a:r>
              <a:rPr lang="en-GB" sz="1400" b="0" strike="noStrike" spc="-1">
                <a:solidFill>
                  <a:srgbClr val="000000"/>
                </a:solidFill>
                <a:latin typeface="Open Sans"/>
                <a:ea typeface="Open Sans"/>
              </a:rPr>
              <a:t>In this lesson, you will learn about the various types of image processes, platforms that support the various processes and the pros and cons of the various software used to process an image.</a:t>
            </a:r>
            <a:endParaRPr lang="en-ZA" sz="1400" b="0" strike="noStrike" spc="-1">
              <a:solidFill>
                <a:srgbClr val="000000"/>
              </a:solidFill>
              <a:latin typeface="Arial"/>
            </a:endParaRPr>
          </a:p>
          <a:p>
            <a:pPr>
              <a:lnSpc>
                <a:spcPct val="100000"/>
              </a:lnSpc>
            </a:pPr>
            <a:endParaRPr lang="en-ZA" sz="1400" b="0" strike="noStrike" spc="-1">
              <a:solidFill>
                <a:srgbClr val="000000"/>
              </a:solidFill>
              <a:latin typeface="Arial"/>
            </a:endParaRPr>
          </a:p>
          <a:p>
            <a:pPr>
              <a:lnSpc>
                <a:spcPct val="100000"/>
              </a:lnSpc>
            </a:pPr>
            <a:r>
              <a:rPr lang="en-GB" sz="1400" b="1" strike="noStrike" spc="-1">
                <a:solidFill>
                  <a:srgbClr val="000000"/>
                </a:solidFill>
                <a:latin typeface="Open Sans"/>
                <a:ea typeface="Open Sans"/>
              </a:rPr>
              <a:t>1.4 Sensors and Internet Of Things (IoTs)</a:t>
            </a:r>
            <a:endParaRPr lang="en-ZA" sz="1400" b="0" strike="noStrike" spc="-1">
              <a:solidFill>
                <a:srgbClr val="000000"/>
              </a:solidFill>
              <a:latin typeface="Arial"/>
            </a:endParaRPr>
          </a:p>
          <a:p>
            <a:pPr>
              <a:lnSpc>
                <a:spcPct val="100000"/>
              </a:lnSpc>
            </a:pPr>
            <a:r>
              <a:rPr lang="en-GB" sz="1400" b="0" strike="noStrike" spc="-1">
                <a:solidFill>
                  <a:srgbClr val="000000"/>
                </a:solidFill>
                <a:latin typeface="Open Sans"/>
                <a:ea typeface="Open Sans"/>
              </a:rPr>
              <a:t>This will be a brief introduction to sensors, how they work, their roles and pros and cons.</a:t>
            </a:r>
            <a:endParaRPr lang="en-ZA" sz="1400" b="0" strike="noStrike" spc="-1">
              <a:solidFill>
                <a:srgbClr val="000000"/>
              </a:solidFill>
              <a:latin typeface="Arial"/>
            </a:endParaRPr>
          </a:p>
          <a:p>
            <a:pPr>
              <a:lnSpc>
                <a:spcPct val="100000"/>
              </a:lnSpc>
            </a:pPr>
            <a:r>
              <a:rPr lang="en-GB" sz="1400" b="0" strike="noStrike" spc="-1">
                <a:solidFill>
                  <a:srgbClr val="000000"/>
                </a:solidFill>
                <a:latin typeface="Open Sans"/>
                <a:ea typeface="Open Sans"/>
              </a:rPr>
              <a:t>APIs and Other Third-Party Sources in GIS Data Collection - discussing what APIs are and how they are used in GIS</a:t>
            </a:r>
            <a:endParaRPr lang="en-ZA" sz="1400" b="0" strike="noStrike" spc="-1">
              <a:solidFill>
                <a:srgbClr val="000000"/>
              </a:solidFill>
              <a:latin typeface="Arial"/>
            </a:endParaRPr>
          </a:p>
          <a:p>
            <a:pPr>
              <a:lnSpc>
                <a:spcPct val="100000"/>
              </a:lnSpc>
            </a:pPr>
            <a:endParaRPr lang="en-ZA" sz="1400" b="0" strike="noStrike" spc="-1">
              <a:solidFill>
                <a:srgbClr val="000000"/>
              </a:solidFill>
              <a:latin typeface="Arial"/>
            </a:endParaRPr>
          </a:p>
          <a:p>
            <a:pPr>
              <a:lnSpc>
                <a:spcPct val="100000"/>
              </a:lnSpc>
            </a:pPr>
            <a:r>
              <a:rPr lang="en-GB" sz="1400" b="1" strike="noStrike" spc="-1">
                <a:solidFill>
                  <a:srgbClr val="000000"/>
                </a:solidFill>
                <a:latin typeface="Open Sans"/>
                <a:ea typeface="Open Sans"/>
              </a:rPr>
              <a:t>Lecture Recording: </a:t>
            </a:r>
            <a:r>
              <a:rPr lang="en-GB" sz="1400" b="0" u="sng" strike="noStrike" spc="-1">
                <a:solidFill>
                  <a:srgbClr val="0563C1"/>
                </a:solidFill>
                <a:uFillTx/>
                <a:latin typeface="Open Sans"/>
                <a:ea typeface="Open Sans"/>
                <a:hlinkClick r:id="rId4"/>
              </a:rPr>
              <a:t>https://youtu.be/qNi2X5nt__g</a:t>
            </a:r>
            <a:r>
              <a:rPr lang="en-GB" sz="1400" b="0" strike="noStrike" spc="-1">
                <a:solidFill>
                  <a:srgbClr val="000000"/>
                </a:solidFill>
                <a:latin typeface="Open Sans"/>
                <a:ea typeface="Open Sans"/>
              </a:rPr>
              <a:t> </a:t>
            </a:r>
            <a:endParaRPr lang="en-ZA" sz="1400" b="0" strike="noStrike" spc="-1">
              <a:solidFill>
                <a:srgbClr val="000000"/>
              </a:solidFill>
              <a:latin typeface="Arial"/>
            </a:endParaRPr>
          </a:p>
        </p:txBody>
      </p:sp>
      <p:sp>
        <p:nvSpPr>
          <p:cNvPr id="98" name="TextBox 6"/>
          <p:cNvSpPr/>
          <p:nvPr/>
        </p:nvSpPr>
        <p:spPr>
          <a:xfrm>
            <a:off x="4386960" y="1625040"/>
            <a:ext cx="3417480" cy="435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400" b="1" strike="noStrike" spc="-1" dirty="0">
                <a:solidFill>
                  <a:schemeClr val="accent5">
                    <a:lumMod val="60000"/>
                    <a:lumOff val="40000"/>
                  </a:schemeClr>
                </a:solidFill>
                <a:latin typeface="Open Sans"/>
              </a:rPr>
              <a:t>Topics Covered</a:t>
            </a:r>
            <a:endParaRPr lang="en-ZA" sz="1400" b="0" strike="noStrike" spc="-1" dirty="0">
              <a:solidFill>
                <a:srgbClr val="000000"/>
              </a:solidFill>
              <a:latin typeface="Arial"/>
            </a:endParaRPr>
          </a:p>
          <a:p>
            <a:pPr>
              <a:lnSpc>
                <a:spcPct val="100000"/>
              </a:lnSpc>
            </a:pPr>
            <a:r>
              <a:rPr lang="en-GB" sz="1400" b="0" strike="noStrike" spc="-1" dirty="0">
                <a:solidFill>
                  <a:srgbClr val="000000"/>
                </a:solidFill>
                <a:latin typeface="Open Sans"/>
              </a:rPr>
              <a:t>The following topics will be covered during the lecture:</a:t>
            </a:r>
            <a:endParaRPr lang="en-ZA" sz="1400" b="0" strike="noStrike" spc="-1" dirty="0">
              <a:solidFill>
                <a:srgbClr val="000000"/>
              </a:solidFill>
              <a:latin typeface="Arial"/>
            </a:endParaRPr>
          </a:p>
          <a:p>
            <a:pPr>
              <a:lnSpc>
                <a:spcPct val="100000"/>
              </a:lnSpc>
            </a:pPr>
            <a:endParaRPr lang="en-ZA" sz="1400" b="0" strike="noStrike" spc="-1" dirty="0">
              <a:solidFill>
                <a:srgbClr val="000000"/>
              </a:solidFill>
              <a:latin typeface="Arial"/>
            </a:endParaRPr>
          </a:p>
          <a:p>
            <a:pPr>
              <a:lnSpc>
                <a:spcPct val="100000"/>
              </a:lnSpc>
            </a:pPr>
            <a:r>
              <a:rPr lang="en-GB" sz="1400" b="1" strike="noStrike" spc="-1" dirty="0">
                <a:solidFill>
                  <a:srgbClr val="000000"/>
                </a:solidFill>
                <a:latin typeface="Open Sans"/>
                <a:ea typeface="Open Sans"/>
              </a:rPr>
              <a:t>1.1 On-Screen Data Capturing </a:t>
            </a:r>
            <a:endParaRPr lang="en-ZA" sz="1400" b="0" strike="noStrike" spc="-1" dirty="0">
              <a:solidFill>
                <a:srgbClr val="000000"/>
              </a:solidFill>
              <a:latin typeface="Arial"/>
            </a:endParaRPr>
          </a:p>
          <a:p>
            <a:pPr>
              <a:lnSpc>
                <a:spcPct val="100000"/>
              </a:lnSpc>
            </a:pPr>
            <a:r>
              <a:rPr lang="en-GB" sz="1400" b="0" strike="noStrike" spc="-1" dirty="0">
                <a:solidFill>
                  <a:srgbClr val="000000"/>
                </a:solidFill>
                <a:latin typeface="Open Sans"/>
                <a:ea typeface="Open Sans"/>
              </a:rPr>
              <a:t>You will learn about the commonly used on-screen capturing methods, i.e. digitising. You will learn the advantages and disadvantages of using on-screen data capturing.</a:t>
            </a:r>
            <a:endParaRPr lang="en-ZA" sz="1400" b="0" strike="noStrike" spc="-1" dirty="0">
              <a:solidFill>
                <a:srgbClr val="000000"/>
              </a:solidFill>
              <a:latin typeface="Arial"/>
            </a:endParaRPr>
          </a:p>
          <a:p>
            <a:pPr>
              <a:lnSpc>
                <a:spcPct val="100000"/>
              </a:lnSpc>
            </a:pPr>
            <a:endParaRPr lang="en-ZA" sz="1400" b="0" strike="noStrike" spc="-1" dirty="0">
              <a:solidFill>
                <a:srgbClr val="000000"/>
              </a:solidFill>
              <a:latin typeface="Arial"/>
            </a:endParaRPr>
          </a:p>
          <a:p>
            <a:pPr>
              <a:lnSpc>
                <a:spcPct val="100000"/>
              </a:lnSpc>
            </a:pPr>
            <a:r>
              <a:rPr lang="en-GB" sz="1400" b="1" strike="noStrike" spc="-1" dirty="0">
                <a:solidFill>
                  <a:srgbClr val="000000"/>
                </a:solidFill>
                <a:latin typeface="Open Sans"/>
                <a:ea typeface="Open Sans"/>
              </a:rPr>
              <a:t>1.2 Field Data Capture </a:t>
            </a:r>
            <a:endParaRPr lang="en-ZA" sz="1400" b="0" strike="noStrike" spc="-1" dirty="0">
              <a:solidFill>
                <a:srgbClr val="000000"/>
              </a:solidFill>
              <a:latin typeface="Arial"/>
            </a:endParaRPr>
          </a:p>
          <a:p>
            <a:pPr>
              <a:lnSpc>
                <a:spcPct val="100000"/>
              </a:lnSpc>
            </a:pPr>
            <a:r>
              <a:rPr lang="en-GB" sz="1400" b="0" strike="noStrike" spc="-1" dirty="0">
                <a:solidFill>
                  <a:srgbClr val="000000"/>
                </a:solidFill>
                <a:latin typeface="Open Sans"/>
                <a:ea typeface="Open Sans"/>
              </a:rPr>
              <a:t> We will be exploring the various field data-capturing applications:</a:t>
            </a:r>
            <a:endParaRPr lang="en-ZA" sz="1400" b="0" strike="noStrike" spc="-1" dirty="0">
              <a:solidFill>
                <a:srgbClr val="000000"/>
              </a:solidFill>
              <a:latin typeface="Arial"/>
            </a:endParaRPr>
          </a:p>
          <a:p>
            <a:pPr>
              <a:lnSpc>
                <a:spcPct val="100000"/>
              </a:lnSpc>
            </a:pPr>
            <a:endParaRPr lang="en-ZA" sz="1400" b="0" strike="noStrike" spc="-1" dirty="0">
              <a:solidFill>
                <a:srgbClr val="000000"/>
              </a:solidFill>
              <a:latin typeface="Arial"/>
            </a:endParaRPr>
          </a:p>
          <a:p>
            <a:pPr marL="285840" indent="-285840">
              <a:lnSpc>
                <a:spcPct val="100000"/>
              </a:lnSpc>
              <a:buClr>
                <a:srgbClr val="000000"/>
              </a:buClr>
              <a:buFont typeface="Arial"/>
              <a:buChar char="•"/>
            </a:pPr>
            <a:r>
              <a:rPr lang="en-GB" sz="1400" b="0" strike="noStrike" spc="-1" dirty="0">
                <a:solidFill>
                  <a:srgbClr val="000000"/>
                </a:solidFill>
                <a:latin typeface="Open Sans"/>
                <a:ea typeface="Open Sans"/>
              </a:rPr>
              <a:t>Where to access them</a:t>
            </a:r>
            <a:endParaRPr lang="en-ZA" sz="1400" b="0" strike="noStrike" spc="-1" dirty="0">
              <a:solidFill>
                <a:srgbClr val="000000"/>
              </a:solidFill>
              <a:latin typeface="Arial"/>
            </a:endParaRPr>
          </a:p>
          <a:p>
            <a:pPr marL="285840" indent="-285840">
              <a:lnSpc>
                <a:spcPct val="100000"/>
              </a:lnSpc>
              <a:buClr>
                <a:srgbClr val="000000"/>
              </a:buClr>
              <a:buFont typeface="Arial"/>
              <a:buChar char="•"/>
            </a:pPr>
            <a:r>
              <a:rPr lang="en-GB" sz="1400" b="0" strike="noStrike" spc="-1" dirty="0">
                <a:solidFill>
                  <a:srgbClr val="000000"/>
                </a:solidFill>
                <a:latin typeface="Open Sans"/>
                <a:ea typeface="Open Sans"/>
              </a:rPr>
              <a:t>How they work</a:t>
            </a:r>
            <a:endParaRPr lang="en-ZA" sz="1400" b="0" strike="noStrike" spc="-1" dirty="0">
              <a:solidFill>
                <a:srgbClr val="000000"/>
              </a:solidFill>
              <a:latin typeface="Arial"/>
            </a:endParaRPr>
          </a:p>
          <a:p>
            <a:pPr marL="285840" indent="-285840">
              <a:lnSpc>
                <a:spcPct val="100000"/>
              </a:lnSpc>
              <a:buClr>
                <a:srgbClr val="000000"/>
              </a:buClr>
              <a:buFont typeface="Arial"/>
              <a:buChar char="•"/>
            </a:pPr>
            <a:r>
              <a:rPr lang="en-GB" sz="1400" b="0" strike="noStrike" spc="-1" dirty="0">
                <a:solidFill>
                  <a:srgbClr val="000000"/>
                </a:solidFill>
                <a:latin typeface="Open Sans"/>
                <a:ea typeface="Open Sans"/>
              </a:rPr>
              <a:t>Their uses</a:t>
            </a:r>
            <a:endParaRPr lang="en-ZA" sz="1400" b="0" strike="noStrike" spc="-1" dirty="0">
              <a:solidFill>
                <a:srgbClr val="000000"/>
              </a:solidFill>
              <a:latin typeface="Arial"/>
            </a:endParaRPr>
          </a:p>
          <a:p>
            <a:pPr marL="285840" indent="-285840">
              <a:lnSpc>
                <a:spcPct val="100000"/>
              </a:lnSpc>
              <a:buClr>
                <a:srgbClr val="000000"/>
              </a:buClr>
              <a:buFont typeface="Arial"/>
              <a:buChar char="•"/>
            </a:pPr>
            <a:r>
              <a:rPr lang="en-GB" sz="1400" b="0" strike="noStrike" spc="-1" dirty="0">
                <a:solidFill>
                  <a:srgbClr val="000000"/>
                </a:solidFill>
                <a:latin typeface="Open Sans"/>
                <a:ea typeface="Open Sans"/>
              </a:rPr>
              <a:t>The pros and cons of using the applications</a:t>
            </a:r>
            <a:endParaRPr lang="en-ZA" sz="1400" b="0" strike="noStrike" spc="-1" dirty="0">
              <a:solidFill>
                <a:srgbClr val="000000"/>
              </a:solidFill>
              <a:latin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4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19</a:t>
            </a:r>
            <a:endParaRPr lang="en-ZA" sz="1400" b="0" strike="noStrike" spc="-1">
              <a:solidFill>
                <a:srgbClr val="000000"/>
              </a:solidFill>
              <a:latin typeface="Arial"/>
            </a:endParaRPr>
          </a:p>
        </p:txBody>
      </p:sp>
      <p:sp>
        <p:nvSpPr>
          <p:cNvPr id="242"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43" name="PlaceHolder 1"/>
          <p:cNvSpPr>
            <a:spLocks noGrp="1"/>
          </p:cNvSpPr>
          <p:nvPr>
            <p:ph/>
          </p:nvPr>
        </p:nvSpPr>
        <p:spPr>
          <a:xfrm>
            <a:off x="256680" y="2253240"/>
            <a:ext cx="6566760" cy="4031640"/>
          </a:xfrm>
          <a:prstGeom prst="rect">
            <a:avLst/>
          </a:prstGeom>
          <a:noFill/>
          <a:ln w="0">
            <a:noFill/>
          </a:ln>
        </p:spPr>
        <p:txBody>
          <a:bodyPr anchor="t">
            <a:normAutofit fontScale="79000" lnSpcReduction="10000"/>
          </a:bodyPr>
          <a:lstStyle/>
          <a:p>
            <a:pPr indent="0">
              <a:lnSpc>
                <a:spcPct val="200000"/>
              </a:lnSpc>
              <a:spcBef>
                <a:spcPts val="1001"/>
              </a:spcBef>
              <a:buNone/>
              <a:tabLst>
                <a:tab pos="0" algn="l"/>
              </a:tabLst>
            </a:pPr>
            <a:r>
              <a:rPr lang="en-GB" sz="2400" b="1" strike="noStrike" spc="-1" dirty="0">
                <a:solidFill>
                  <a:srgbClr val="000000"/>
                </a:solidFill>
                <a:latin typeface="Open Sans"/>
              </a:rPr>
              <a:t>Object-based image analysis (OBIA) </a:t>
            </a:r>
            <a:r>
              <a:rPr lang="en-GB" sz="2400" b="0" strike="noStrike" spc="-1" dirty="0">
                <a:solidFill>
                  <a:srgbClr val="000000"/>
                </a:solidFill>
                <a:latin typeface="Open Sans"/>
              </a:rPr>
              <a:t>segments an image by grouping pixels. It doesn’t create single pixels. Instead, it generates objects with different geometries. If you have the right image, objects can be so meaningful that it does the digitizing for you. For example, the segmentation results below highlight buildings.</a:t>
            </a:r>
            <a:endParaRPr lang="en-US" sz="2400" b="0" strike="noStrike" spc="-1" dirty="0">
              <a:solidFill>
                <a:srgbClr val="000000"/>
              </a:solidFill>
              <a:latin typeface="Calibri"/>
            </a:endParaRPr>
          </a:p>
        </p:txBody>
      </p:sp>
      <p:sp>
        <p:nvSpPr>
          <p:cNvPr id="244" name="TextBox 4"/>
          <p:cNvSpPr/>
          <p:nvPr/>
        </p:nvSpPr>
        <p:spPr>
          <a:xfrm>
            <a:off x="887040" y="180684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Image Classification Techniques</a:t>
            </a:r>
            <a:endParaRPr lang="en-ZA" sz="2000" b="0" strike="noStrike" spc="-1">
              <a:solidFill>
                <a:srgbClr val="000000"/>
              </a:solidFill>
              <a:latin typeface="Arial"/>
            </a:endParaRPr>
          </a:p>
        </p:txBody>
      </p:sp>
      <p:sp>
        <p:nvSpPr>
          <p:cNvPr id="245" name="TextBox 10"/>
          <p:cNvSpPr/>
          <p:nvPr/>
        </p:nvSpPr>
        <p:spPr>
          <a:xfrm>
            <a:off x="6426720" y="5283360"/>
            <a:ext cx="5348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4"/>
              </a:rPr>
              <a:t>Image Classification Techniques in Remote Sensing</a:t>
            </a:r>
            <a:endParaRPr lang="en-ZA" sz="1200" b="0" strike="noStrike" spc="-1">
              <a:solidFill>
                <a:srgbClr val="000000"/>
              </a:solidFill>
              <a:latin typeface="Arial"/>
            </a:endParaRPr>
          </a:p>
        </p:txBody>
      </p:sp>
      <p:pic>
        <p:nvPicPr>
          <p:cNvPr id="246" name="Picture 6"/>
          <p:cNvPicPr/>
          <p:nvPr/>
        </p:nvPicPr>
        <p:blipFill>
          <a:blip r:embed="rId5"/>
          <a:stretch/>
        </p:blipFill>
        <p:spPr>
          <a:xfrm>
            <a:off x="6613200" y="2260440"/>
            <a:ext cx="4840560" cy="2454480"/>
          </a:xfrm>
          <a:prstGeom prst="rect">
            <a:avLst/>
          </a:prstGeom>
          <a:ln w="0">
            <a:noFill/>
          </a:ln>
        </p:spPr>
      </p:pic>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3" descr="Graphical user interface, sunburst chart&#10;&#10;Description automatically generated"/>
          <p:cNvPicPr/>
          <p:nvPr/>
        </p:nvPicPr>
        <p:blipFill>
          <a:blip r:embed="rId3"/>
          <a:stretch/>
        </p:blipFill>
        <p:spPr>
          <a:xfrm>
            <a:off x="22680" y="1440"/>
            <a:ext cx="12188880" cy="6854760"/>
          </a:xfrm>
          <a:prstGeom prst="rect">
            <a:avLst/>
          </a:prstGeom>
          <a:ln w="0">
            <a:noFill/>
          </a:ln>
        </p:spPr>
      </p:pic>
      <p:sp>
        <p:nvSpPr>
          <p:cNvPr id="24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20</a:t>
            </a:r>
            <a:endParaRPr lang="en-ZA" sz="1400" b="0" strike="noStrike" spc="-1">
              <a:solidFill>
                <a:srgbClr val="000000"/>
              </a:solidFill>
              <a:latin typeface="Arial"/>
            </a:endParaRPr>
          </a:p>
        </p:txBody>
      </p:sp>
      <p:sp>
        <p:nvSpPr>
          <p:cNvPr id="250"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4.3 Image Processing </a:t>
            </a:r>
            <a:endParaRPr lang="en-ZA" sz="4400" b="0" strike="noStrike" spc="-1">
              <a:solidFill>
                <a:srgbClr val="000000"/>
              </a:solidFill>
              <a:latin typeface="Arial"/>
            </a:endParaRPr>
          </a:p>
        </p:txBody>
      </p:sp>
      <p:sp>
        <p:nvSpPr>
          <p:cNvPr id="251" name="PlaceHolder 1"/>
          <p:cNvSpPr>
            <a:spLocks noGrp="1"/>
          </p:cNvSpPr>
          <p:nvPr>
            <p:ph/>
          </p:nvPr>
        </p:nvSpPr>
        <p:spPr>
          <a:xfrm>
            <a:off x="327240" y="2413440"/>
            <a:ext cx="5146200" cy="336132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1" strike="noStrike" spc="-1">
                <a:solidFill>
                  <a:srgbClr val="000000"/>
                </a:solidFill>
                <a:latin typeface="Open Sans"/>
              </a:rPr>
              <a:t>Pros</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0" strike="noStrike" spc="-1">
                <a:solidFill>
                  <a:srgbClr val="000000"/>
                </a:solidFill>
                <a:latin typeface="Open Sans"/>
              </a:rPr>
              <a:t>It reduces computational classifier load by orders of magnitude, and at the same time enables the user to take advantage of more complex techniques (e.g. non-parametric).</a:t>
            </a:r>
            <a:endParaRPr lang="en-US" sz="2000" b="0" strike="noStrike" spc="-1">
              <a:solidFill>
                <a:srgbClr val="000000"/>
              </a:solidFill>
              <a:latin typeface="Calibri"/>
            </a:endParaRPr>
          </a:p>
        </p:txBody>
      </p:sp>
      <p:sp>
        <p:nvSpPr>
          <p:cNvPr id="252" name="TextBox 4"/>
          <p:cNvSpPr/>
          <p:nvPr/>
        </p:nvSpPr>
        <p:spPr>
          <a:xfrm>
            <a:off x="887040" y="1806840"/>
            <a:ext cx="10037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Object-based image analysis  </a:t>
            </a:r>
            <a:endParaRPr lang="en-ZA" sz="2000" b="0" strike="noStrike" spc="-1">
              <a:solidFill>
                <a:srgbClr val="000000"/>
              </a:solidFill>
              <a:latin typeface="Arial"/>
            </a:endParaRPr>
          </a:p>
        </p:txBody>
      </p:sp>
      <p:sp>
        <p:nvSpPr>
          <p:cNvPr id="253" name="TextBox 7"/>
          <p:cNvSpPr/>
          <p:nvPr/>
        </p:nvSpPr>
        <p:spPr>
          <a:xfrm>
            <a:off x="955080" y="6097320"/>
            <a:ext cx="10820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Read More: </a:t>
            </a:r>
            <a:r>
              <a:rPr lang="en-GB" sz="1200" b="0" i="1" u="sng" strike="noStrike" spc="-1">
                <a:solidFill>
                  <a:srgbClr val="0563C1"/>
                </a:solidFill>
                <a:uFillTx/>
                <a:latin typeface="Open Sans"/>
                <a:ea typeface="Open Sans"/>
                <a:hlinkClick r:id="rId4"/>
              </a:rPr>
              <a:t>Image Classification Techniques in Remote Sensing</a:t>
            </a:r>
            <a:r>
              <a:rPr lang="en-GB" sz="1200" b="0" i="1" strike="noStrike" spc="-1">
                <a:solidFill>
                  <a:srgbClr val="000000"/>
                </a:solidFill>
                <a:latin typeface="Open Sans"/>
                <a:ea typeface="Open Sans"/>
              </a:rPr>
              <a:t> and</a:t>
            </a:r>
            <a:r>
              <a:rPr lang="en-GB" sz="1200" b="0" i="1" u="sng" strike="noStrike" spc="-1">
                <a:solidFill>
                  <a:srgbClr val="0563C1"/>
                </a:solidFill>
                <a:uFillTx/>
                <a:latin typeface="Open Sans"/>
                <a:ea typeface="Open Sans"/>
                <a:hlinkClick r:id="rId5"/>
              </a:rPr>
              <a:t> The Rise of Machine Learning (ML): How to Use Artificial Intelligence in GIS</a:t>
            </a:r>
            <a:endParaRPr lang="en-ZA" sz="1200" b="0" strike="noStrike" spc="-1">
              <a:solidFill>
                <a:srgbClr val="000000"/>
              </a:solidFill>
              <a:latin typeface="Arial"/>
            </a:endParaRPr>
          </a:p>
        </p:txBody>
      </p:sp>
      <p:sp>
        <p:nvSpPr>
          <p:cNvPr id="254" name="TextBox 6"/>
          <p:cNvSpPr/>
          <p:nvPr/>
        </p:nvSpPr>
        <p:spPr>
          <a:xfrm>
            <a:off x="5636880" y="2416680"/>
            <a:ext cx="5911920" cy="283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1" strike="noStrike" spc="-1">
                <a:solidFill>
                  <a:srgbClr val="000000"/>
                </a:solidFill>
                <a:latin typeface="Open Sans"/>
                <a:ea typeface="Open Sans"/>
              </a:rPr>
              <a:t>Cons</a:t>
            </a:r>
            <a:endParaRPr lang="en-ZA" sz="2000" b="0" strike="noStrike" spc="-1">
              <a:solidFill>
                <a:srgbClr val="000000"/>
              </a:solidFill>
              <a:latin typeface="Arial"/>
            </a:endParaRPr>
          </a:p>
          <a:p>
            <a:pPr>
              <a:lnSpc>
                <a:spcPct val="150000"/>
              </a:lnSpc>
            </a:pPr>
            <a:r>
              <a:rPr lang="en-GB" sz="2000" b="0" strike="noStrike" spc="-1">
                <a:solidFill>
                  <a:srgbClr val="000000"/>
                </a:solidFill>
                <a:latin typeface="Open Sans"/>
                <a:ea typeface="Open Sans"/>
              </a:rPr>
              <a:t>There are numerous challenges involved in processing very large datasets. </a:t>
            </a:r>
            <a:endParaRPr lang="en-ZA" sz="2000" b="0" strike="noStrike" spc="-1">
              <a:solidFill>
                <a:srgbClr val="000000"/>
              </a:solidFill>
              <a:latin typeface="Arial"/>
            </a:endParaRPr>
          </a:p>
          <a:p>
            <a:pPr>
              <a:lnSpc>
                <a:spcPct val="150000"/>
              </a:lnSpc>
            </a:pPr>
            <a:endParaRPr lang="en-ZA" sz="2000" b="0" strike="noStrike" spc="-1">
              <a:solidFill>
                <a:srgbClr val="000000"/>
              </a:solidFill>
              <a:latin typeface="Arial"/>
            </a:endParaRPr>
          </a:p>
          <a:p>
            <a:pPr>
              <a:lnSpc>
                <a:spcPct val="150000"/>
              </a:lnSpc>
            </a:pPr>
            <a:r>
              <a:rPr lang="en-GB" sz="2000" b="0" strike="noStrike" spc="-1">
                <a:solidFill>
                  <a:srgbClr val="000000"/>
                </a:solidFill>
                <a:latin typeface="Open Sans"/>
                <a:ea typeface="Open Sans"/>
              </a:rPr>
              <a:t>Segmenting a multispectral image of several tens of mega-pixels is a formidable task.</a:t>
            </a:r>
            <a:endParaRPr lang="en-ZA" sz="2000" b="0" strike="noStrike" spc="-1">
              <a:solidFill>
                <a:srgbClr val="000000"/>
              </a:solidFill>
              <a:latin typeface="Arial"/>
            </a:endParaRPr>
          </a:p>
        </p:txBody>
      </p:sp>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5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21</a:t>
            </a:r>
            <a:endParaRPr lang="en-ZA" sz="1400" b="0" strike="noStrike" spc="-1">
              <a:solidFill>
                <a:srgbClr val="000000"/>
              </a:solidFill>
              <a:latin typeface="Arial"/>
            </a:endParaRPr>
          </a:p>
        </p:txBody>
      </p:sp>
      <p:sp>
        <p:nvSpPr>
          <p:cNvPr id="257"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58" name="PlaceHolder 1"/>
          <p:cNvSpPr>
            <a:spLocks noGrp="1"/>
          </p:cNvSpPr>
          <p:nvPr>
            <p:ph/>
          </p:nvPr>
        </p:nvSpPr>
        <p:spPr>
          <a:xfrm>
            <a:off x="838080" y="1825560"/>
            <a:ext cx="9348120" cy="3820680"/>
          </a:xfrm>
          <a:prstGeom prst="rect">
            <a:avLst/>
          </a:prstGeom>
          <a:noFill/>
          <a:ln w="0">
            <a:noFill/>
          </a:ln>
        </p:spPr>
        <p:txBody>
          <a:bodyPr anchor="t">
            <a:normAutofit/>
          </a:bodyPr>
          <a:lstStyle/>
          <a:p>
            <a:pPr marL="228600" indent="-228600">
              <a:lnSpc>
                <a:spcPct val="200000"/>
              </a:lnSpc>
              <a:spcBef>
                <a:spcPts val="1001"/>
              </a:spcBef>
              <a:buClr>
                <a:srgbClr val="000000"/>
              </a:buClr>
              <a:buFont typeface="Arial"/>
              <a:buChar char="•"/>
            </a:pPr>
            <a:r>
              <a:rPr lang="en-GB" sz="2400" b="0" strike="noStrike" spc="-1">
                <a:solidFill>
                  <a:srgbClr val="000000"/>
                </a:solidFill>
                <a:latin typeface="Open Sans"/>
              </a:rPr>
              <a:t>Defining image processing </a:t>
            </a:r>
            <a:endParaRPr lang="en-US" sz="2400" b="0" strike="noStrike" spc="-1">
              <a:solidFill>
                <a:srgbClr val="000000"/>
              </a:solidFill>
              <a:latin typeface="Calibri"/>
            </a:endParaRPr>
          </a:p>
          <a:p>
            <a:pPr marL="228600" indent="-228600">
              <a:lnSpc>
                <a:spcPct val="200000"/>
              </a:lnSpc>
              <a:spcBef>
                <a:spcPts val="1001"/>
              </a:spcBef>
              <a:buClr>
                <a:srgbClr val="000000"/>
              </a:buClr>
              <a:buFont typeface="Arial"/>
              <a:buChar char="•"/>
            </a:pPr>
            <a:r>
              <a:rPr lang="en-GB" sz="2400" b="0" strike="noStrike" spc="-1">
                <a:solidFill>
                  <a:srgbClr val="000000"/>
                </a:solidFill>
                <a:latin typeface="Open Sans"/>
              </a:rPr>
              <a:t>Image classification techniques</a:t>
            </a:r>
            <a:endParaRPr lang="en-US" sz="2400" b="0" strike="noStrike" spc="-1">
              <a:solidFill>
                <a:srgbClr val="000000"/>
              </a:solidFill>
              <a:latin typeface="Calibri"/>
            </a:endParaRPr>
          </a:p>
          <a:p>
            <a:pPr marL="228600" indent="-228600">
              <a:lnSpc>
                <a:spcPct val="200000"/>
              </a:lnSpc>
              <a:spcBef>
                <a:spcPts val="1001"/>
              </a:spcBef>
              <a:buClr>
                <a:srgbClr val="000000"/>
              </a:buClr>
              <a:buFont typeface="Arial"/>
              <a:buChar char="•"/>
            </a:pPr>
            <a:r>
              <a:rPr lang="en-GB" sz="2400" b="0" strike="noStrike" spc="-1">
                <a:solidFill>
                  <a:srgbClr val="000000"/>
                </a:solidFill>
                <a:latin typeface="Open Sans"/>
              </a:rPr>
              <a:t>Pros and cons of the image classification techniques</a:t>
            </a:r>
            <a:endParaRPr lang="en-US" sz="2400" b="0" strike="noStrike" spc="-1">
              <a:solidFill>
                <a:srgbClr val="000000"/>
              </a:solidFill>
              <a:latin typeface="Calibri"/>
            </a:endParaRPr>
          </a:p>
        </p:txBody>
      </p:sp>
      <p:sp>
        <p:nvSpPr>
          <p:cNvPr id="259" name="TextBox 7"/>
          <p:cNvSpPr/>
          <p:nvPr/>
        </p:nvSpPr>
        <p:spPr>
          <a:xfrm>
            <a:off x="838080" y="13737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Key Concepts of Image Processing </a:t>
            </a:r>
            <a:endParaRPr lang="en-ZA" sz="2000" b="0" strike="noStrike" spc="-1">
              <a:solidFill>
                <a:srgbClr val="000000"/>
              </a:solidFill>
              <a:latin typeface="Arial"/>
            </a:endParaRPr>
          </a:p>
        </p:txBody>
      </p:sp>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22</a:t>
            </a:r>
            <a:endParaRPr lang="en-ZA" sz="1400" b="0" strike="noStrike" spc="-1">
              <a:solidFill>
                <a:srgbClr val="000000"/>
              </a:solidFill>
              <a:latin typeface="Arial"/>
            </a:endParaRPr>
          </a:p>
        </p:txBody>
      </p:sp>
      <p:sp>
        <p:nvSpPr>
          <p:cNvPr id="262"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63" name="PlaceHolder 1"/>
          <p:cNvSpPr>
            <a:spLocks noGrp="1"/>
          </p:cNvSpPr>
          <p:nvPr>
            <p:ph/>
          </p:nvPr>
        </p:nvSpPr>
        <p:spPr>
          <a:xfrm>
            <a:off x="112320" y="2325240"/>
            <a:ext cx="11525040" cy="745200"/>
          </a:xfrm>
          <a:prstGeom prst="rect">
            <a:avLst/>
          </a:prstGeom>
          <a:noFill/>
          <a:ln w="0">
            <a:noFill/>
          </a:ln>
        </p:spPr>
        <p:txBody>
          <a:bodyPr anchor="t">
            <a:normAutofit fontScale="97000"/>
          </a:bodyPr>
          <a:lstStyle/>
          <a:p>
            <a:pPr indent="0">
              <a:lnSpc>
                <a:spcPct val="200000"/>
              </a:lnSpc>
              <a:spcBef>
                <a:spcPts val="1001"/>
              </a:spcBef>
              <a:buNone/>
              <a:tabLst>
                <a:tab pos="0" algn="l"/>
              </a:tabLst>
            </a:pPr>
            <a:r>
              <a:rPr lang="en-GB" sz="2000" b="0" strike="noStrike" spc="-1">
                <a:solidFill>
                  <a:srgbClr val="000000"/>
                </a:solidFill>
                <a:latin typeface="Open Sans"/>
              </a:rPr>
              <a:t>Sensors are instruments that collect data about Earth’s processes or atmospheric components. </a:t>
            </a:r>
            <a:endParaRPr lang="en-US" sz="2000" b="0" strike="noStrike" spc="-1">
              <a:solidFill>
                <a:srgbClr val="000000"/>
              </a:solidFill>
              <a:latin typeface="Calibri"/>
            </a:endParaRPr>
          </a:p>
        </p:txBody>
      </p:sp>
      <p:sp>
        <p:nvSpPr>
          <p:cNvPr id="264"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Sensors</a:t>
            </a:r>
            <a:endParaRPr lang="en-ZA" sz="2000" b="0" strike="noStrike" spc="-1">
              <a:solidFill>
                <a:srgbClr val="000000"/>
              </a:solidFill>
              <a:latin typeface="Arial"/>
            </a:endParaRPr>
          </a:p>
        </p:txBody>
      </p:sp>
      <p:sp>
        <p:nvSpPr>
          <p:cNvPr id="265" name="TextBox 7"/>
          <p:cNvSpPr/>
          <p:nvPr/>
        </p:nvSpPr>
        <p:spPr>
          <a:xfrm>
            <a:off x="7128360" y="298080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Earth Data</a:t>
            </a:r>
            <a:endParaRPr lang="en-ZA" sz="1200" b="0" strike="noStrike" spc="-1">
              <a:solidFill>
                <a:srgbClr val="000000"/>
              </a:solidFill>
              <a:latin typeface="Arial"/>
            </a:endParaRPr>
          </a:p>
        </p:txBody>
      </p:sp>
      <p:pic>
        <p:nvPicPr>
          <p:cNvPr id="266" name="Picture 10"/>
          <p:cNvPicPr/>
          <p:nvPr/>
        </p:nvPicPr>
        <p:blipFill>
          <a:blip r:embed="rId5"/>
          <a:stretch/>
        </p:blipFill>
        <p:spPr>
          <a:xfrm>
            <a:off x="1595880" y="3429000"/>
            <a:ext cx="9333000" cy="2694960"/>
          </a:xfrm>
          <a:prstGeom prst="rect">
            <a:avLst/>
          </a:prstGeom>
          <a:ln w="0">
            <a:noFill/>
          </a:ln>
        </p:spPr>
      </p:pic>
      <p:sp>
        <p:nvSpPr>
          <p:cNvPr id="267" name="TextBox 11"/>
          <p:cNvSpPr/>
          <p:nvPr/>
        </p:nvSpPr>
        <p:spPr>
          <a:xfrm>
            <a:off x="5539320" y="6124320"/>
            <a:ext cx="60202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NASA Applied Sciences Remote Sensing Training Program.</a:t>
            </a:r>
            <a:endParaRPr lang="en-ZA" sz="1200" b="0" strike="noStrike" spc="-1">
              <a:solidFill>
                <a:srgbClr val="000000"/>
              </a:solidFill>
              <a:latin typeface="Arial"/>
            </a:endParaRPr>
          </a:p>
        </p:txBody>
      </p:sp>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23</a:t>
            </a:r>
            <a:endParaRPr lang="en-ZA" sz="1400" b="0" strike="noStrike" spc="-1">
              <a:solidFill>
                <a:srgbClr val="000000"/>
              </a:solidFill>
              <a:latin typeface="Arial"/>
            </a:endParaRPr>
          </a:p>
        </p:txBody>
      </p:sp>
      <p:sp>
        <p:nvSpPr>
          <p:cNvPr id="270"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71" name="PlaceHolder 1"/>
          <p:cNvSpPr>
            <a:spLocks noGrp="1"/>
          </p:cNvSpPr>
          <p:nvPr>
            <p:ph/>
          </p:nvPr>
        </p:nvSpPr>
        <p:spPr>
          <a:xfrm>
            <a:off x="112320" y="2325240"/>
            <a:ext cx="5582160" cy="3729600"/>
          </a:xfrm>
          <a:prstGeom prst="rect">
            <a:avLst/>
          </a:prstGeom>
          <a:noFill/>
          <a:ln w="0">
            <a:noFill/>
          </a:ln>
        </p:spPr>
        <p:txBody>
          <a:bodyPr anchor="t">
            <a:normAutofit fontScale="96000"/>
          </a:bodyPr>
          <a:lstStyle/>
          <a:p>
            <a:pPr marL="438840" indent="-438840">
              <a:lnSpc>
                <a:spcPct val="200000"/>
              </a:lnSpc>
              <a:spcBef>
                <a:spcPts val="1001"/>
              </a:spcBef>
              <a:buClr>
                <a:srgbClr val="000000"/>
              </a:buClr>
              <a:buFont typeface="Calibri Light"/>
              <a:buAutoNum type="arabicPeriod"/>
            </a:pPr>
            <a:r>
              <a:rPr lang="en-GB" sz="2000" b="0" strike="noStrike" spc="-1">
                <a:solidFill>
                  <a:srgbClr val="000000"/>
                </a:solidFill>
                <a:latin typeface="Open Sans"/>
              </a:rPr>
              <a:t>Moderate-Resolution Imaging Spectroradiometer (</a:t>
            </a:r>
            <a:r>
              <a:rPr lang="en-GB" sz="2000" b="0" u="sng" strike="noStrike" spc="-1">
                <a:solidFill>
                  <a:srgbClr val="0563C1"/>
                </a:solidFill>
                <a:uFillTx/>
                <a:latin typeface="Open Sans"/>
                <a:hlinkClick r:id="rId4"/>
              </a:rPr>
              <a:t>MODIS</a:t>
            </a:r>
            <a:r>
              <a:rPr lang="en-GB" sz="2000" b="0" strike="noStrike" spc="-1">
                <a:solidFill>
                  <a:srgbClr val="000000"/>
                </a:solidFill>
                <a:latin typeface="Open Sans"/>
              </a:rPr>
              <a:t>)</a:t>
            </a:r>
            <a:endParaRPr lang="en-US" sz="2000" b="0" strike="noStrike" spc="-1">
              <a:solidFill>
                <a:srgbClr val="000000"/>
              </a:solidFill>
              <a:latin typeface="Calibri"/>
            </a:endParaRPr>
          </a:p>
          <a:p>
            <a:pPr marL="438840" indent="-438840">
              <a:lnSpc>
                <a:spcPct val="200000"/>
              </a:lnSpc>
              <a:spcBef>
                <a:spcPts val="1001"/>
              </a:spcBef>
              <a:buClr>
                <a:srgbClr val="000000"/>
              </a:buClr>
              <a:buFont typeface="Calibri Light"/>
              <a:buAutoNum type="arabicPeriod"/>
            </a:pPr>
            <a:r>
              <a:rPr lang="en-GB" sz="2000" b="0" strike="noStrike" spc="-1">
                <a:solidFill>
                  <a:srgbClr val="000000"/>
                </a:solidFill>
                <a:latin typeface="Open Sans"/>
              </a:rPr>
              <a:t>Shuttle Radar Topography Mission (</a:t>
            </a:r>
            <a:r>
              <a:rPr lang="en-GB" sz="2000" b="0" u="sng" strike="noStrike" spc="-1">
                <a:solidFill>
                  <a:srgbClr val="0563C1"/>
                </a:solidFill>
                <a:uFillTx/>
                <a:latin typeface="Open Sans"/>
                <a:hlinkClick r:id="rId5"/>
              </a:rPr>
              <a:t>SRTM</a:t>
            </a:r>
            <a:r>
              <a:rPr lang="en-GB" sz="2000" b="0" strike="noStrike" spc="-1">
                <a:solidFill>
                  <a:srgbClr val="000000"/>
                </a:solidFill>
                <a:latin typeface="Open Sans"/>
              </a:rPr>
              <a:t>)</a:t>
            </a:r>
            <a:endParaRPr lang="en-US" sz="2000" b="0" strike="noStrike" spc="-1">
              <a:solidFill>
                <a:srgbClr val="000000"/>
              </a:solidFill>
              <a:latin typeface="Calibri"/>
            </a:endParaRPr>
          </a:p>
          <a:p>
            <a:pPr marL="438840" indent="-438840">
              <a:lnSpc>
                <a:spcPct val="200000"/>
              </a:lnSpc>
              <a:spcBef>
                <a:spcPts val="1001"/>
              </a:spcBef>
              <a:buClr>
                <a:srgbClr val="000000"/>
              </a:buClr>
              <a:buFont typeface="Calibri Light"/>
              <a:buAutoNum type="arabicPeriod"/>
            </a:pPr>
            <a:r>
              <a:rPr lang="en-GB" sz="2000" b="0" strike="noStrike" spc="-1">
                <a:solidFill>
                  <a:srgbClr val="000000"/>
                </a:solidFill>
                <a:latin typeface="Open Sans"/>
              </a:rPr>
              <a:t>Visible Infrared Imager-Radiometer Suite (</a:t>
            </a:r>
            <a:r>
              <a:rPr lang="en-GB" sz="2000" b="0" u="sng" strike="noStrike" spc="-1">
                <a:solidFill>
                  <a:srgbClr val="0563C1"/>
                </a:solidFill>
                <a:uFillTx/>
                <a:latin typeface="Open Sans"/>
                <a:hlinkClick r:id="rId6"/>
              </a:rPr>
              <a:t>VIIRS</a:t>
            </a:r>
            <a:r>
              <a:rPr lang="en-GB" sz="2000" b="0" strike="noStrike" spc="-1">
                <a:solidFill>
                  <a:srgbClr val="000000"/>
                </a:solidFill>
                <a:latin typeface="Open Sans"/>
              </a:rPr>
              <a:t>)</a:t>
            </a:r>
            <a:endParaRPr lang="en-US" sz="2000" b="0" strike="noStrike" spc="-1">
              <a:solidFill>
                <a:srgbClr val="000000"/>
              </a:solidFill>
              <a:latin typeface="Calibri"/>
            </a:endParaRPr>
          </a:p>
        </p:txBody>
      </p:sp>
      <p:sp>
        <p:nvSpPr>
          <p:cNvPr id="272"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Examples of Sensors</a:t>
            </a:r>
            <a:endParaRPr lang="en-ZA" sz="2000" b="0" strike="noStrike" spc="-1">
              <a:solidFill>
                <a:srgbClr val="000000"/>
              </a:solidFill>
              <a:latin typeface="Arial"/>
            </a:endParaRPr>
          </a:p>
        </p:txBody>
      </p:sp>
      <p:sp>
        <p:nvSpPr>
          <p:cNvPr id="273" name="TextBox 3"/>
          <p:cNvSpPr/>
          <p:nvPr/>
        </p:nvSpPr>
        <p:spPr>
          <a:xfrm>
            <a:off x="7320600" y="598068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7"/>
              </a:rPr>
              <a:t>Earth Data</a:t>
            </a:r>
            <a:endParaRPr lang="en-ZA" sz="1200" b="0" strike="noStrike" spc="-1">
              <a:solidFill>
                <a:srgbClr val="000000"/>
              </a:solidFill>
              <a:latin typeface="Arial"/>
            </a:endParaRPr>
          </a:p>
        </p:txBody>
      </p:sp>
      <p:pic>
        <p:nvPicPr>
          <p:cNvPr id="274" name="Picture 273"/>
          <p:cNvPicPr/>
          <p:nvPr/>
        </p:nvPicPr>
        <p:blipFill>
          <a:blip r:embed="rId8"/>
          <a:stretch/>
        </p:blipFill>
        <p:spPr>
          <a:xfrm>
            <a:off x="5040000" y="1478160"/>
            <a:ext cx="2614320" cy="1761840"/>
          </a:xfrm>
          <a:prstGeom prst="rect">
            <a:avLst/>
          </a:prstGeom>
          <a:ln w="0">
            <a:noFill/>
          </a:ln>
        </p:spPr>
      </p:pic>
      <p:pic>
        <p:nvPicPr>
          <p:cNvPr id="275" name="Picture 274"/>
          <p:cNvPicPr/>
          <p:nvPr/>
        </p:nvPicPr>
        <p:blipFill>
          <a:blip r:embed="rId9"/>
          <a:stretch/>
        </p:blipFill>
        <p:spPr>
          <a:xfrm>
            <a:off x="8100000" y="1240200"/>
            <a:ext cx="2520000" cy="1999800"/>
          </a:xfrm>
          <a:prstGeom prst="rect">
            <a:avLst/>
          </a:prstGeom>
          <a:ln w="0">
            <a:noFill/>
          </a:ln>
        </p:spPr>
      </p:pic>
      <p:pic>
        <p:nvPicPr>
          <p:cNvPr id="276" name="Picture 275"/>
          <p:cNvPicPr/>
          <p:nvPr/>
        </p:nvPicPr>
        <p:blipFill>
          <a:blip r:embed="rId10"/>
          <a:srcRect b="14910"/>
          <a:stretch/>
        </p:blipFill>
        <p:spPr>
          <a:xfrm>
            <a:off x="6660000" y="3705480"/>
            <a:ext cx="2711160" cy="2054160"/>
          </a:xfrm>
          <a:prstGeom prst="rect">
            <a:avLst/>
          </a:prstGeom>
          <a:ln w="0">
            <a:noFill/>
          </a:ln>
        </p:spPr>
      </p:pic>
      <p:sp>
        <p:nvSpPr>
          <p:cNvPr id="277" name="TextBox 276"/>
          <p:cNvSpPr txBox="1"/>
          <p:nvPr/>
        </p:nvSpPr>
        <p:spPr>
          <a:xfrm>
            <a:off x="9144000" y="3240000"/>
            <a:ext cx="825480" cy="34668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hlinkClick r:id="rId11"/>
              </a:rPr>
              <a:t>SRTM</a:t>
            </a:r>
            <a:endParaRPr lang="en-ZA" sz="600" b="0" strike="noStrike" spc="-1">
              <a:solidFill>
                <a:srgbClr val="000000"/>
              </a:solidFill>
              <a:latin typeface="Arial"/>
            </a:endParaRPr>
          </a:p>
        </p:txBody>
      </p:sp>
      <p:sp>
        <p:nvSpPr>
          <p:cNvPr id="278" name="TextBox 277"/>
          <p:cNvSpPr txBox="1"/>
          <p:nvPr/>
        </p:nvSpPr>
        <p:spPr>
          <a:xfrm>
            <a:off x="7668000" y="5760000"/>
            <a:ext cx="825480" cy="34668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hlinkClick r:id="rId12"/>
              </a:rPr>
              <a:t>VIIRS</a:t>
            </a:r>
            <a:endParaRPr lang="en-ZA" sz="600" b="0" strike="noStrike" spc="-1">
              <a:solidFill>
                <a:srgbClr val="000000"/>
              </a:solidFill>
              <a:latin typeface="Arial"/>
            </a:endParaRPr>
          </a:p>
        </p:txBody>
      </p:sp>
      <p:sp>
        <p:nvSpPr>
          <p:cNvPr id="279" name="TextBox 278"/>
          <p:cNvSpPr txBox="1"/>
          <p:nvPr/>
        </p:nvSpPr>
        <p:spPr>
          <a:xfrm>
            <a:off x="6120000" y="3253320"/>
            <a:ext cx="540000" cy="34668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hlinkClick r:id="rId13"/>
              </a:rPr>
              <a:t>MODIS</a:t>
            </a:r>
            <a:endParaRPr lang="en-ZA" sz="600" b="0" strike="noStrike" spc="-1">
              <a:solidFill>
                <a:srgbClr val="000000"/>
              </a:solidFill>
              <a:latin typeface="Arial"/>
            </a:endParaRPr>
          </a:p>
        </p:txBody>
      </p:sp>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8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24</a:t>
            </a:r>
            <a:endParaRPr lang="en-ZA" sz="1400" b="0" strike="noStrike" spc="-1">
              <a:solidFill>
                <a:srgbClr val="000000"/>
              </a:solidFill>
              <a:latin typeface="Arial"/>
            </a:endParaRPr>
          </a:p>
        </p:txBody>
      </p:sp>
      <p:sp>
        <p:nvSpPr>
          <p:cNvPr id="282"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83" name="PlaceHolder 1"/>
          <p:cNvSpPr>
            <a:spLocks noGrp="1"/>
          </p:cNvSpPr>
          <p:nvPr>
            <p:ph/>
          </p:nvPr>
        </p:nvSpPr>
        <p:spPr>
          <a:xfrm>
            <a:off x="982440" y="2325240"/>
            <a:ext cx="5646600" cy="3931920"/>
          </a:xfrm>
          <a:prstGeom prst="rect">
            <a:avLst/>
          </a:prstGeom>
          <a:noFill/>
          <a:ln w="0">
            <a:noFill/>
          </a:ln>
        </p:spPr>
        <p:txBody>
          <a:bodyPr anchor="t">
            <a:normAutofit/>
          </a:bodyPr>
          <a:lstStyle/>
          <a:p>
            <a:pPr indent="0">
              <a:lnSpc>
                <a:spcPct val="200000"/>
              </a:lnSpc>
              <a:spcBef>
                <a:spcPts val="1001"/>
              </a:spcBef>
              <a:buNone/>
              <a:tabLst>
                <a:tab pos="0" algn="l"/>
              </a:tabLst>
            </a:pPr>
            <a:r>
              <a:rPr lang="en-GB" sz="2000" b="0" i="1" strike="noStrike" spc="-1">
                <a:solidFill>
                  <a:srgbClr val="000000"/>
                </a:solidFill>
                <a:latin typeface="Open Sans"/>
              </a:rPr>
              <a:t>“The Internet of Things refers to the network of physical objects that are embedded with sensors, software, and other technologies to connect and exchange data with other devices and systems over the Internet.”</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IoT in GIS</a:t>
            </a:r>
            <a:endParaRPr lang="en-US" sz="1200" b="0" strike="noStrike" spc="-1">
              <a:solidFill>
                <a:srgbClr val="000000"/>
              </a:solidFill>
              <a:latin typeface="Calibri"/>
            </a:endParaRPr>
          </a:p>
        </p:txBody>
      </p:sp>
      <p:sp>
        <p:nvSpPr>
          <p:cNvPr id="284" name="TextBox 4"/>
          <p:cNvSpPr/>
          <p:nvPr/>
        </p:nvSpPr>
        <p:spPr>
          <a:xfrm>
            <a:off x="887040" y="1821960"/>
            <a:ext cx="45666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Internet of Things</a:t>
            </a:r>
            <a:endParaRPr lang="en-ZA" sz="2000" b="0" strike="noStrike" spc="-1">
              <a:solidFill>
                <a:srgbClr val="000000"/>
              </a:solidFill>
              <a:latin typeface="Arial"/>
            </a:endParaRPr>
          </a:p>
        </p:txBody>
      </p:sp>
      <p:sp>
        <p:nvSpPr>
          <p:cNvPr id="285" name="TextBox 3"/>
          <p:cNvSpPr/>
          <p:nvPr/>
        </p:nvSpPr>
        <p:spPr>
          <a:xfrm>
            <a:off x="5903640" y="6080400"/>
            <a:ext cx="59202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a:t>
            </a:r>
            <a:r>
              <a:rPr lang="en-GB" sz="1200" b="0" i="1" u="sng" strike="noStrike" spc="-1">
                <a:solidFill>
                  <a:srgbClr val="0563C1"/>
                </a:solidFill>
                <a:uFillTx/>
                <a:latin typeface="Open Sans"/>
                <a:ea typeface="Open Sans"/>
                <a:hlinkClick r:id="rId5"/>
              </a:rPr>
              <a:t>: Internet of Things (IoT) in GIS</a:t>
            </a:r>
            <a:r>
              <a:rPr lang="en-GB" sz="1200" b="0" i="1" strike="noStrike" spc="-1">
                <a:solidFill>
                  <a:srgbClr val="000000"/>
                </a:solidFill>
                <a:latin typeface="Open Sans"/>
                <a:ea typeface="Open Sans"/>
              </a:rPr>
              <a:t> and </a:t>
            </a:r>
            <a:r>
              <a:rPr lang="en-GB" sz="1200" b="0" i="1" u="sng" strike="noStrike" spc="-1">
                <a:solidFill>
                  <a:srgbClr val="0563C1"/>
                </a:solidFill>
                <a:uFillTx/>
                <a:latin typeface="Open Sans"/>
                <a:ea typeface="Open Sans"/>
                <a:hlinkClick r:id="rId6"/>
              </a:rPr>
              <a:t>The Spatial Internet of Things </a:t>
            </a:r>
            <a:endParaRPr lang="en-ZA" sz="1200" b="0" strike="noStrike" spc="-1">
              <a:solidFill>
                <a:srgbClr val="000000"/>
              </a:solidFill>
              <a:latin typeface="Arial"/>
            </a:endParaRPr>
          </a:p>
        </p:txBody>
      </p:sp>
      <p:pic>
        <p:nvPicPr>
          <p:cNvPr id="286" name="Picture 7"/>
          <p:cNvPicPr/>
          <p:nvPr/>
        </p:nvPicPr>
        <p:blipFill>
          <a:blip r:embed="rId7"/>
          <a:stretch/>
        </p:blipFill>
        <p:spPr>
          <a:xfrm>
            <a:off x="7070760" y="2470680"/>
            <a:ext cx="4566600" cy="3044520"/>
          </a:xfrm>
          <a:prstGeom prst="rect">
            <a:avLst/>
          </a:prstGeom>
          <a:ln w="0">
            <a:noFill/>
          </a:ln>
        </p:spPr>
      </p:pic>
      <p:sp>
        <p:nvSpPr>
          <p:cNvPr id="287" name="TextBox 11"/>
          <p:cNvSpPr/>
          <p:nvPr/>
        </p:nvSpPr>
        <p:spPr>
          <a:xfrm>
            <a:off x="6931800" y="5515200"/>
            <a:ext cx="4566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a:t>
            </a:r>
            <a:r>
              <a:rPr lang="en-GB" sz="1200" b="0" i="1" u="sng" strike="noStrike" spc="-1">
                <a:solidFill>
                  <a:srgbClr val="0563C1"/>
                </a:solidFill>
                <a:uFillTx/>
                <a:latin typeface="Open Sans"/>
                <a:ea typeface="Open Sans"/>
                <a:hlinkClick r:id="rId5"/>
              </a:rPr>
              <a:t>: Internet of Things (IoT) in GIS</a:t>
            </a:r>
            <a:r>
              <a:rPr lang="en-GB" sz="1200" b="0" i="1" strike="noStrike" spc="-1">
                <a:solidFill>
                  <a:srgbClr val="000000"/>
                </a:solidFill>
                <a:latin typeface="Open Sans"/>
                <a:ea typeface="Open Sans"/>
              </a:rPr>
              <a:t> </a:t>
            </a:r>
            <a:endParaRPr lang="en-ZA" sz="1200" b="0" strike="noStrike" spc="-1">
              <a:solidFill>
                <a:srgbClr val="000000"/>
              </a:solidFill>
              <a:latin typeface="Arial"/>
            </a:endParaRPr>
          </a:p>
        </p:txBody>
      </p:sp>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icture 3" descr="Graphical user interface, sunburst chart&#10;&#10;Description automatically generated"/>
          <p:cNvPicPr/>
          <p:nvPr/>
        </p:nvPicPr>
        <p:blipFill>
          <a:blip r:embed="rId3"/>
          <a:stretch/>
        </p:blipFill>
        <p:spPr>
          <a:xfrm>
            <a:off x="-19800" y="-34920"/>
            <a:ext cx="12188880" cy="6854760"/>
          </a:xfrm>
          <a:prstGeom prst="rect">
            <a:avLst/>
          </a:prstGeom>
          <a:ln w="0">
            <a:noFill/>
          </a:ln>
        </p:spPr>
      </p:pic>
      <p:sp>
        <p:nvSpPr>
          <p:cNvPr id="28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25</a:t>
            </a:r>
            <a:endParaRPr lang="en-ZA" sz="1400" b="0" strike="noStrike" spc="-1">
              <a:solidFill>
                <a:srgbClr val="000000"/>
              </a:solidFill>
              <a:latin typeface="Arial"/>
            </a:endParaRPr>
          </a:p>
        </p:txBody>
      </p:sp>
      <p:sp>
        <p:nvSpPr>
          <p:cNvPr id="290"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91" name="PlaceHolder 1"/>
          <p:cNvSpPr>
            <a:spLocks noGrp="1"/>
          </p:cNvSpPr>
          <p:nvPr>
            <p:ph/>
          </p:nvPr>
        </p:nvSpPr>
        <p:spPr>
          <a:xfrm>
            <a:off x="982440" y="2325240"/>
            <a:ext cx="5646600" cy="3931920"/>
          </a:xfrm>
          <a:prstGeom prst="rect">
            <a:avLst/>
          </a:prstGeom>
          <a:noFill/>
          <a:ln w="0">
            <a:noFill/>
          </a:ln>
        </p:spPr>
        <p:txBody>
          <a:bodyPr anchor="t">
            <a:normAutofit/>
          </a:bodyPr>
          <a:lstStyle/>
          <a:p>
            <a:pPr indent="0">
              <a:lnSpc>
                <a:spcPct val="200000"/>
              </a:lnSpc>
              <a:spcBef>
                <a:spcPts val="1001"/>
              </a:spcBef>
              <a:buNone/>
              <a:tabLst>
                <a:tab pos="0" algn="l"/>
              </a:tabLst>
            </a:pPr>
            <a:r>
              <a:rPr lang="en-GB" sz="2000" b="0" strike="noStrike" spc="-1">
                <a:solidFill>
                  <a:srgbClr val="000000"/>
                </a:solidFill>
                <a:latin typeface="Open Sans"/>
              </a:rPr>
              <a:t>Sensors or Things or Devices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Gateway</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Cloud</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Analytics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User Interface </a:t>
            </a:r>
            <a:endParaRPr lang="en-US" sz="2000" b="0" strike="noStrike" spc="-1">
              <a:solidFill>
                <a:srgbClr val="000000"/>
              </a:solidFill>
              <a:latin typeface="Calibri"/>
            </a:endParaRPr>
          </a:p>
        </p:txBody>
      </p:sp>
      <p:sp>
        <p:nvSpPr>
          <p:cNvPr id="292" name="TextBox 4"/>
          <p:cNvSpPr/>
          <p:nvPr/>
        </p:nvSpPr>
        <p:spPr>
          <a:xfrm>
            <a:off x="887040" y="1821960"/>
            <a:ext cx="45666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Technologies in IoT</a:t>
            </a:r>
            <a:endParaRPr lang="en-ZA" sz="2000" b="0" strike="noStrike" spc="-1">
              <a:solidFill>
                <a:srgbClr val="000000"/>
              </a:solidFill>
              <a:latin typeface="Arial"/>
            </a:endParaRPr>
          </a:p>
        </p:txBody>
      </p:sp>
      <p:sp>
        <p:nvSpPr>
          <p:cNvPr id="293" name="TextBox 3"/>
          <p:cNvSpPr/>
          <p:nvPr/>
        </p:nvSpPr>
        <p:spPr>
          <a:xfrm>
            <a:off x="5855400" y="5987160"/>
            <a:ext cx="59202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200000"/>
              </a:lnSpc>
              <a:tabLst>
                <a:tab pos="0" algn="l"/>
              </a:tabLst>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IoT in GIS</a:t>
            </a:r>
            <a:endParaRPr lang="en-ZA" sz="1200" b="0" strike="noStrike" spc="-1">
              <a:solidFill>
                <a:srgbClr val="000000"/>
              </a:solidFill>
              <a:latin typeface="Arial"/>
            </a:endParaRPr>
          </a:p>
        </p:txBody>
      </p:sp>
      <p:pic>
        <p:nvPicPr>
          <p:cNvPr id="294" name="Picture 7"/>
          <p:cNvPicPr/>
          <p:nvPr/>
        </p:nvPicPr>
        <p:blipFill>
          <a:blip r:embed="rId5"/>
          <a:stretch/>
        </p:blipFill>
        <p:spPr>
          <a:xfrm>
            <a:off x="7070760" y="2470680"/>
            <a:ext cx="4566600" cy="3044520"/>
          </a:xfrm>
          <a:prstGeom prst="rect">
            <a:avLst/>
          </a:prstGeom>
          <a:ln w="0">
            <a:noFill/>
          </a:ln>
        </p:spPr>
      </p:pic>
      <p:sp>
        <p:nvSpPr>
          <p:cNvPr id="295" name="TextBox 11"/>
          <p:cNvSpPr/>
          <p:nvPr/>
        </p:nvSpPr>
        <p:spPr>
          <a:xfrm>
            <a:off x="6931800" y="5515200"/>
            <a:ext cx="4566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a:t>
            </a:r>
            <a:r>
              <a:rPr lang="en-GB" sz="1200" b="0" i="1" u="sng" strike="noStrike" spc="-1">
                <a:solidFill>
                  <a:srgbClr val="0563C1"/>
                </a:solidFill>
                <a:uFillTx/>
                <a:latin typeface="Open Sans"/>
                <a:ea typeface="Open Sans"/>
                <a:hlinkClick r:id="rId6"/>
              </a:rPr>
              <a:t>: Internet of Things (IoT) in GIS</a:t>
            </a:r>
            <a:r>
              <a:rPr lang="en-GB" sz="1200" b="0" i="1" strike="noStrike" spc="-1">
                <a:solidFill>
                  <a:srgbClr val="000000"/>
                </a:solidFill>
                <a:latin typeface="Open Sans"/>
                <a:ea typeface="Open Sans"/>
              </a:rPr>
              <a:t> </a:t>
            </a:r>
            <a:endParaRPr lang="en-ZA" sz="1200" b="0" strike="noStrike" spc="-1">
              <a:solidFill>
                <a:srgbClr val="000000"/>
              </a:solidFill>
              <a:latin typeface="Arial"/>
            </a:endParaRPr>
          </a:p>
        </p:txBody>
      </p:sp>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Picture 3" descr="Graphical user interface, sunburst chart&#10;&#10;Description automatically generated"/>
          <p:cNvPicPr/>
          <p:nvPr/>
        </p:nvPicPr>
        <p:blipFill>
          <a:blip r:embed="rId3"/>
          <a:stretch/>
        </p:blipFill>
        <p:spPr>
          <a:xfrm>
            <a:off x="-19800" y="-34920"/>
            <a:ext cx="12188880" cy="6854760"/>
          </a:xfrm>
          <a:prstGeom prst="rect">
            <a:avLst/>
          </a:prstGeom>
          <a:ln w="0">
            <a:noFill/>
          </a:ln>
        </p:spPr>
      </p:pic>
      <p:sp>
        <p:nvSpPr>
          <p:cNvPr id="29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26</a:t>
            </a:r>
            <a:endParaRPr lang="en-ZA" sz="1400" b="0" strike="noStrike" spc="-1">
              <a:solidFill>
                <a:srgbClr val="000000"/>
              </a:solidFill>
              <a:latin typeface="Arial"/>
            </a:endParaRPr>
          </a:p>
        </p:txBody>
      </p:sp>
      <p:sp>
        <p:nvSpPr>
          <p:cNvPr id="298"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299" name="PlaceHolder 1"/>
          <p:cNvSpPr>
            <a:spLocks noGrp="1"/>
          </p:cNvSpPr>
          <p:nvPr>
            <p:ph/>
          </p:nvPr>
        </p:nvSpPr>
        <p:spPr>
          <a:xfrm>
            <a:off x="982440" y="2325240"/>
            <a:ext cx="5646600" cy="3931920"/>
          </a:xfrm>
          <a:prstGeom prst="rect">
            <a:avLst/>
          </a:prstGeom>
          <a:noFill/>
          <a:ln w="0">
            <a:noFill/>
          </a:ln>
        </p:spPr>
        <p:txBody>
          <a:bodyPr anchor="t">
            <a:normAutofit/>
          </a:bodyPr>
          <a:lstStyle/>
          <a:p>
            <a:pPr indent="0">
              <a:lnSpc>
                <a:spcPct val="200000"/>
              </a:lnSpc>
              <a:spcBef>
                <a:spcPts val="1001"/>
              </a:spcBef>
              <a:buNone/>
              <a:tabLst>
                <a:tab pos="0" algn="l"/>
              </a:tabLst>
            </a:pPr>
            <a:r>
              <a:rPr lang="en-GB" sz="2000" b="0" strike="noStrike" spc="-1">
                <a:solidFill>
                  <a:srgbClr val="000000"/>
                </a:solidFill>
                <a:latin typeface="Open Sans"/>
              </a:rPr>
              <a:t>Internet of Wearable Things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Internet of Spatial Things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Internet of Robotics Things</a:t>
            </a:r>
            <a:endParaRPr lang="en-US" sz="2000" b="0" strike="noStrike" spc="-1">
              <a:solidFill>
                <a:srgbClr val="000000"/>
              </a:solidFill>
              <a:latin typeface="Calibri"/>
            </a:endParaRPr>
          </a:p>
          <a:p>
            <a:pPr indent="0">
              <a:lnSpc>
                <a:spcPct val="200000"/>
              </a:lnSpc>
              <a:spcBef>
                <a:spcPts val="1001"/>
              </a:spcBef>
              <a:buNone/>
              <a:tabLst>
                <a:tab pos="0" algn="l"/>
              </a:tabLst>
            </a:pPr>
            <a:r>
              <a:rPr lang="en-GB" sz="2000" b="0" strike="noStrike" spc="-1">
                <a:solidFill>
                  <a:srgbClr val="000000"/>
                </a:solidFill>
                <a:latin typeface="Open Sans"/>
              </a:rPr>
              <a:t>Internet of Healthcare Things</a:t>
            </a:r>
            <a:endParaRPr lang="en-US" sz="2000" b="0" strike="noStrike" spc="-1">
              <a:solidFill>
                <a:srgbClr val="000000"/>
              </a:solidFill>
              <a:latin typeface="Calibri"/>
            </a:endParaRPr>
          </a:p>
        </p:txBody>
      </p:sp>
      <p:sp>
        <p:nvSpPr>
          <p:cNvPr id="300" name="TextBox 4"/>
          <p:cNvSpPr/>
          <p:nvPr/>
        </p:nvSpPr>
        <p:spPr>
          <a:xfrm>
            <a:off x="887040" y="1821960"/>
            <a:ext cx="45666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Applications of IoT</a:t>
            </a:r>
            <a:endParaRPr lang="en-ZA" sz="2000" b="0" strike="noStrike" spc="-1">
              <a:solidFill>
                <a:srgbClr val="000000"/>
              </a:solidFill>
              <a:latin typeface="Arial"/>
            </a:endParaRPr>
          </a:p>
        </p:txBody>
      </p:sp>
      <p:sp>
        <p:nvSpPr>
          <p:cNvPr id="301" name="TextBox 3"/>
          <p:cNvSpPr/>
          <p:nvPr/>
        </p:nvSpPr>
        <p:spPr>
          <a:xfrm>
            <a:off x="5855400" y="5987160"/>
            <a:ext cx="59202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200000"/>
              </a:lnSpc>
              <a:tabLst>
                <a:tab pos="0" algn="l"/>
              </a:tabLst>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IoT in GIS</a:t>
            </a:r>
            <a:endParaRPr lang="en-ZA" sz="1200" b="0" strike="noStrike" spc="-1">
              <a:solidFill>
                <a:srgbClr val="000000"/>
              </a:solidFill>
              <a:latin typeface="Arial"/>
            </a:endParaRPr>
          </a:p>
        </p:txBody>
      </p:sp>
      <p:pic>
        <p:nvPicPr>
          <p:cNvPr id="302" name="Picture 7"/>
          <p:cNvPicPr/>
          <p:nvPr/>
        </p:nvPicPr>
        <p:blipFill>
          <a:blip r:embed="rId5"/>
          <a:stretch/>
        </p:blipFill>
        <p:spPr>
          <a:xfrm>
            <a:off x="7070760" y="2470680"/>
            <a:ext cx="4566600" cy="3044520"/>
          </a:xfrm>
          <a:prstGeom prst="rect">
            <a:avLst/>
          </a:prstGeom>
          <a:ln w="0">
            <a:noFill/>
          </a:ln>
        </p:spPr>
      </p:pic>
      <p:sp>
        <p:nvSpPr>
          <p:cNvPr id="303" name="TextBox 11"/>
          <p:cNvSpPr/>
          <p:nvPr/>
        </p:nvSpPr>
        <p:spPr>
          <a:xfrm>
            <a:off x="6931800" y="5515200"/>
            <a:ext cx="4566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a:t>
            </a:r>
            <a:r>
              <a:rPr lang="en-GB" sz="1200" b="0" i="1" u="sng" strike="noStrike" spc="-1">
                <a:solidFill>
                  <a:srgbClr val="0563C1"/>
                </a:solidFill>
                <a:uFillTx/>
                <a:latin typeface="Open Sans"/>
                <a:ea typeface="Open Sans"/>
                <a:hlinkClick r:id="rId6"/>
              </a:rPr>
              <a:t>: Internet of Things (IoT) in GIS</a:t>
            </a:r>
            <a:r>
              <a:rPr lang="en-GB" sz="1200" b="0" i="1" strike="noStrike" spc="-1">
                <a:solidFill>
                  <a:srgbClr val="000000"/>
                </a:solidFill>
                <a:latin typeface="Open Sans"/>
                <a:ea typeface="Open Sans"/>
              </a:rPr>
              <a:t> </a:t>
            </a:r>
            <a:endParaRPr lang="en-ZA" sz="1200" b="0" strike="noStrike" spc="-1">
              <a:solidFill>
                <a:srgbClr val="000000"/>
              </a:solidFill>
              <a:latin typeface="Arial"/>
            </a:endParaRPr>
          </a:p>
        </p:txBody>
      </p:sp>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icture 3" descr="Graphical user interface, sunburst chart&#10;&#10;Description automatically generated"/>
          <p:cNvPicPr/>
          <p:nvPr/>
        </p:nvPicPr>
        <p:blipFill>
          <a:blip r:embed="rId3"/>
          <a:stretch/>
        </p:blipFill>
        <p:spPr>
          <a:xfrm>
            <a:off x="-19800" y="-34920"/>
            <a:ext cx="12188880" cy="6854760"/>
          </a:xfrm>
          <a:prstGeom prst="rect">
            <a:avLst/>
          </a:prstGeom>
          <a:ln w="0">
            <a:noFill/>
          </a:ln>
        </p:spPr>
      </p:pic>
      <p:sp>
        <p:nvSpPr>
          <p:cNvPr id="30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27</a:t>
            </a:r>
            <a:endParaRPr lang="en-ZA" sz="1400" b="0" strike="noStrike" spc="-1">
              <a:solidFill>
                <a:srgbClr val="000000"/>
              </a:solidFill>
              <a:latin typeface="Arial"/>
            </a:endParaRPr>
          </a:p>
        </p:txBody>
      </p:sp>
      <p:sp>
        <p:nvSpPr>
          <p:cNvPr id="306" name="Title 10"/>
          <p:cNvSpPr/>
          <p:nvPr/>
        </p:nvSpPr>
        <p:spPr>
          <a:xfrm>
            <a:off x="887040" y="4680"/>
            <a:ext cx="107503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4.4 Sensors and Internet Of Things (IoTs)</a:t>
            </a:r>
            <a:endParaRPr lang="en-ZA" sz="4400" b="0" strike="noStrike" spc="-1">
              <a:solidFill>
                <a:srgbClr val="000000"/>
              </a:solidFill>
              <a:latin typeface="Arial"/>
            </a:endParaRPr>
          </a:p>
        </p:txBody>
      </p:sp>
      <p:sp>
        <p:nvSpPr>
          <p:cNvPr id="307" name="PlaceHolder 1"/>
          <p:cNvSpPr>
            <a:spLocks noGrp="1"/>
          </p:cNvSpPr>
          <p:nvPr>
            <p:ph/>
          </p:nvPr>
        </p:nvSpPr>
        <p:spPr>
          <a:xfrm>
            <a:off x="887040" y="2445840"/>
            <a:ext cx="10214640" cy="348156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rPr>
              <a:t>Main Components of Internet of Spatial Things</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Object or environment which is targeted to seize its spatial characteristic(s).</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Spatial Things are the sources of needed spatial data.</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F/edge computing which can be considered the responder of real-time rapid spatial processing with distributed intelligence.</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The processed data is transferred for storage, processing, or visualising etc.</a:t>
            </a:r>
            <a:endParaRPr lang="en-US" sz="2000" b="0" strike="noStrike" spc="-1">
              <a:solidFill>
                <a:srgbClr val="000000"/>
              </a:solidFill>
              <a:latin typeface="Calibri"/>
            </a:endParaRPr>
          </a:p>
        </p:txBody>
      </p:sp>
      <p:sp>
        <p:nvSpPr>
          <p:cNvPr id="308" name="TextBox 4"/>
          <p:cNvSpPr/>
          <p:nvPr/>
        </p:nvSpPr>
        <p:spPr>
          <a:xfrm>
            <a:off x="887040" y="1821960"/>
            <a:ext cx="45666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Internet of Spatial Things</a:t>
            </a:r>
            <a:endParaRPr lang="en-ZA" sz="2000" b="0" strike="noStrike" spc="-1">
              <a:solidFill>
                <a:srgbClr val="000000"/>
              </a:solidFill>
              <a:latin typeface="Arial"/>
            </a:endParaRPr>
          </a:p>
        </p:txBody>
      </p:sp>
      <p:sp>
        <p:nvSpPr>
          <p:cNvPr id="309" name="TextBox 3"/>
          <p:cNvSpPr/>
          <p:nvPr/>
        </p:nvSpPr>
        <p:spPr>
          <a:xfrm>
            <a:off x="5855400" y="5987160"/>
            <a:ext cx="59202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200000"/>
              </a:lnSpc>
              <a:tabLst>
                <a:tab pos="0" algn="l"/>
              </a:tabLst>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IoT in GIS</a:t>
            </a:r>
            <a:endParaRPr lang="en-ZA" sz="1200" b="0" strike="noStrike" spc="-1">
              <a:solidFill>
                <a:srgbClr val="000000"/>
              </a:solidFill>
              <a:latin typeface="Arial"/>
            </a:endParaRPr>
          </a:p>
        </p:txBody>
      </p:sp>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1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28</a:t>
            </a:r>
            <a:endParaRPr lang="en-ZA" sz="1400" b="0" strike="noStrike" spc="-1">
              <a:solidFill>
                <a:srgbClr val="000000"/>
              </a:solidFill>
              <a:latin typeface="Arial"/>
            </a:endParaRPr>
          </a:p>
        </p:txBody>
      </p:sp>
      <p:sp>
        <p:nvSpPr>
          <p:cNvPr id="312"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313" name="PlaceHolder 1"/>
          <p:cNvSpPr>
            <a:spLocks noGrp="1"/>
          </p:cNvSpPr>
          <p:nvPr>
            <p:ph/>
          </p:nvPr>
        </p:nvSpPr>
        <p:spPr>
          <a:xfrm>
            <a:off x="838080" y="1825560"/>
            <a:ext cx="10679760" cy="449460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Differentiating between the different types of sensors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Examples of available sensors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Defining the Internet of Things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Different technologies in the Internet of Things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The application of the Internet of Things - Internet of Spatial Things</a:t>
            </a:r>
            <a:endParaRPr lang="en-US" sz="2400" b="0" strike="noStrike" spc="-1" dirty="0">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dirty="0">
                <a:solidFill>
                  <a:srgbClr val="000000"/>
                </a:solidFill>
                <a:latin typeface="Open Sans"/>
              </a:rPr>
              <a:t>The main components of the Internet of Spatial Things</a:t>
            </a:r>
            <a:endParaRPr lang="en-US" sz="2400" b="0" strike="noStrike" spc="-1" dirty="0">
              <a:solidFill>
                <a:srgbClr val="000000"/>
              </a:solidFill>
              <a:latin typeface="Calibri"/>
            </a:endParaRPr>
          </a:p>
        </p:txBody>
      </p:sp>
      <p:sp>
        <p:nvSpPr>
          <p:cNvPr id="314" name="TextBox 4"/>
          <p:cNvSpPr/>
          <p:nvPr/>
        </p:nvSpPr>
        <p:spPr>
          <a:xfrm>
            <a:off x="838080" y="1415160"/>
            <a:ext cx="88189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Concepts of Sensors and the Internet Of Things (IoTs)</a:t>
            </a:r>
            <a:endParaRPr lang="en-ZA" sz="2000" b="0" strike="noStrike" spc="-1">
              <a:solidFill>
                <a:srgbClr val="000000"/>
              </a:solidFill>
              <a:latin typeface="Arial"/>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a:t>
            </a:r>
            <a:endParaRPr lang="en-ZA" sz="1400" b="0" strike="noStrike" spc="-1">
              <a:solidFill>
                <a:srgbClr val="000000"/>
              </a:solidFill>
              <a:latin typeface="Arial"/>
            </a:endParaRPr>
          </a:p>
        </p:txBody>
      </p:sp>
      <p:sp>
        <p:nvSpPr>
          <p:cNvPr id="101"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02" name="PlaceHolder 1"/>
          <p:cNvSpPr>
            <a:spLocks noGrp="1"/>
          </p:cNvSpPr>
          <p:nvPr>
            <p:ph/>
          </p:nvPr>
        </p:nvSpPr>
        <p:spPr>
          <a:xfrm>
            <a:off x="887040" y="2639880"/>
            <a:ext cx="10261800" cy="3183120"/>
          </a:xfrm>
          <a:prstGeom prst="rect">
            <a:avLst/>
          </a:prstGeom>
          <a:noFill/>
          <a:ln w="0">
            <a:noFill/>
          </a:ln>
        </p:spPr>
        <p:txBody>
          <a:bodyPr anchor="t">
            <a:normAutofit fontScale="98000"/>
          </a:bodyPr>
          <a:lstStyle/>
          <a:p>
            <a:pPr marL="223920" indent="-223920">
              <a:lnSpc>
                <a:spcPct val="150000"/>
              </a:lnSpc>
              <a:spcBef>
                <a:spcPts val="1001"/>
              </a:spcBef>
              <a:buClr>
                <a:srgbClr val="000000"/>
              </a:buClr>
              <a:buFont typeface="Arial"/>
              <a:buChar char="•"/>
            </a:pPr>
            <a:r>
              <a:rPr lang="en-GB" sz="2400" b="0" strike="noStrike" spc="-1" dirty="0">
                <a:solidFill>
                  <a:srgbClr val="000000"/>
                </a:solidFill>
                <a:latin typeface="Open Sans"/>
              </a:rPr>
              <a:t>Just like these other applications, GIS Applications can store their data in files on the computer’s hard disk. </a:t>
            </a:r>
            <a:endParaRPr lang="en-US" sz="2400" b="0" strike="noStrike" spc="-1" dirty="0">
              <a:solidFill>
                <a:srgbClr val="000000"/>
              </a:solidFill>
              <a:latin typeface="Calibri"/>
            </a:endParaRPr>
          </a:p>
          <a:p>
            <a:pPr marL="223920" indent="-223920">
              <a:lnSpc>
                <a:spcPct val="150000"/>
              </a:lnSpc>
              <a:spcBef>
                <a:spcPts val="1001"/>
              </a:spcBef>
              <a:buClr>
                <a:srgbClr val="000000"/>
              </a:buClr>
              <a:buFont typeface="Arial"/>
              <a:buChar char="•"/>
            </a:pPr>
            <a:r>
              <a:rPr lang="en-GB" sz="2400" b="0" strike="noStrike" spc="-1" dirty="0">
                <a:solidFill>
                  <a:srgbClr val="000000"/>
                </a:solidFill>
                <a:latin typeface="Open Sans"/>
              </a:rPr>
              <a:t>GIS Data can be stored in a database or as files.</a:t>
            </a:r>
            <a:endParaRPr lang="en-US" sz="2400" b="0" strike="noStrike" spc="-1" dirty="0">
              <a:solidFill>
                <a:srgbClr val="000000"/>
              </a:solidFill>
              <a:latin typeface="Calibri"/>
            </a:endParaRPr>
          </a:p>
          <a:p>
            <a:pPr marL="223920" indent="-223920">
              <a:lnSpc>
                <a:spcPct val="150000"/>
              </a:lnSpc>
              <a:spcBef>
                <a:spcPts val="1001"/>
              </a:spcBef>
              <a:buClr>
                <a:srgbClr val="000000"/>
              </a:buClr>
              <a:buFont typeface="Arial"/>
              <a:buChar char="•"/>
            </a:pPr>
            <a:r>
              <a:rPr lang="en-GB" sz="2400" b="0" strike="noStrike" spc="-1" dirty="0">
                <a:solidFill>
                  <a:srgbClr val="000000"/>
                </a:solidFill>
                <a:latin typeface="Open Sans"/>
              </a:rPr>
              <a:t>There are a number of different file formats for GIS data, but the most common one is probably the ‘shape file’.</a:t>
            </a:r>
            <a:endParaRPr lang="en-US" sz="2400" b="0" strike="noStrike" spc="-1" dirty="0">
              <a:solidFill>
                <a:srgbClr val="000000"/>
              </a:solidFill>
              <a:latin typeface="Calibri"/>
            </a:endParaRPr>
          </a:p>
          <a:p>
            <a:pPr indent="0">
              <a:lnSpc>
                <a:spcPct val="150000"/>
              </a:lnSpc>
              <a:spcBef>
                <a:spcPts val="1001"/>
              </a:spcBef>
              <a:buNone/>
            </a:pPr>
            <a:endParaRPr lang="en-US" sz="2400" b="0" strike="noStrike" spc="-1" dirty="0">
              <a:solidFill>
                <a:srgbClr val="000000"/>
              </a:solidFill>
              <a:latin typeface="Calibri"/>
            </a:endParaRPr>
          </a:p>
        </p:txBody>
      </p:sp>
      <p:sp>
        <p:nvSpPr>
          <p:cNvPr id="103"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Creating A Dataset In A GIS Software</a:t>
            </a:r>
            <a:endParaRPr lang="en-ZA" sz="2000" b="0" strike="noStrike" spc="-1">
              <a:solidFill>
                <a:srgbClr val="000000"/>
              </a:solidFill>
              <a:latin typeface="Arial"/>
            </a:endParaRPr>
          </a:p>
        </p:txBody>
      </p:sp>
      <p:sp>
        <p:nvSpPr>
          <p:cNvPr id="104"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How does GIS digital data get stored? </a:t>
            </a:r>
            <a:endParaRPr lang="en-ZA" sz="1200" b="0" strike="noStrike" spc="-1">
              <a:solidFill>
                <a:srgbClr val="000000"/>
              </a:solidFill>
              <a:latin typeface="Arial"/>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1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29</a:t>
            </a:r>
            <a:endParaRPr lang="en-ZA" sz="1400" b="0" strike="noStrike" spc="-1">
              <a:solidFill>
                <a:srgbClr val="000000"/>
              </a:solidFill>
              <a:latin typeface="Arial"/>
            </a:endParaRPr>
          </a:p>
        </p:txBody>
      </p:sp>
      <p:sp>
        <p:nvSpPr>
          <p:cNvPr id="317"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318" name="PlaceHolder 1"/>
          <p:cNvSpPr>
            <a:spLocks noGrp="1"/>
          </p:cNvSpPr>
          <p:nvPr>
            <p:ph/>
          </p:nvPr>
        </p:nvSpPr>
        <p:spPr>
          <a:xfrm>
            <a:off x="887040" y="1373760"/>
            <a:ext cx="10566360" cy="5081040"/>
          </a:xfrm>
          <a:prstGeom prst="rect">
            <a:avLst/>
          </a:prstGeom>
          <a:noFill/>
          <a:ln w="0">
            <a:noFill/>
          </a:ln>
        </p:spPr>
        <p:txBody>
          <a:bodyPr numCol="2" spcCol="0" anchor="t">
            <a:normAutofit fontScale="99000"/>
          </a:bodyPr>
          <a:lstStyle/>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How does GIS digital data get stored? URL </a:t>
            </a:r>
            <a:r>
              <a:rPr lang="en-GB" sz="2000" b="0" u="sng" strike="noStrike" spc="-1">
                <a:solidFill>
                  <a:srgbClr val="0563C1"/>
                </a:solidFill>
                <a:uFillTx/>
                <a:latin typeface="Open Sans"/>
                <a:hlinkClick r:id="rId4"/>
              </a:rPr>
              <a:t>https://docs.qgis.org/3.28/en/docs/gentle_gis_introduction/data_capture.html#how-does-gis-digital-data-get-stored</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Types of Digitization and Its Error in GIS. URL </a:t>
            </a:r>
            <a:r>
              <a:rPr lang="en-GB" sz="2000" b="0" u="sng" strike="noStrike" spc="-1">
                <a:solidFill>
                  <a:srgbClr val="0563C1"/>
                </a:solidFill>
                <a:uFillTx/>
                <a:latin typeface="Open Sans"/>
                <a:hlinkClick r:id="rId5"/>
              </a:rPr>
              <a:t>https://www.agiratech.com/types-of-digitization-and-error-in-gis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Mergin Maps Documentation. URL </a:t>
            </a:r>
            <a:r>
              <a:rPr lang="en-GB" sz="2000" b="0" u="sng" strike="noStrike" spc="-1">
                <a:solidFill>
                  <a:srgbClr val="0563C1"/>
                </a:solidFill>
                <a:uFillTx/>
                <a:latin typeface="Open Sans"/>
                <a:hlinkClick r:id="rId6"/>
              </a:rPr>
              <a:t>https://merginmaps.com/docs/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Imagery and Its Use in GIS. URL </a:t>
            </a:r>
            <a:r>
              <a:rPr lang="en-GB" sz="2000" b="0" u="sng" strike="noStrike" spc="-1">
                <a:solidFill>
                  <a:srgbClr val="0563C1"/>
                </a:solidFill>
                <a:uFillTx/>
                <a:latin typeface="Open Sans"/>
                <a:hlinkClick r:id="rId7"/>
              </a:rPr>
              <a:t>https://www.gislounge.com/imagery-use-gis/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Image Classification Techniques in Remote Sensing. URL - </a:t>
            </a:r>
            <a:r>
              <a:rPr lang="en-GB" sz="2000" b="0" u="sng" strike="noStrike" spc="-1">
                <a:solidFill>
                  <a:srgbClr val="0563C1"/>
                </a:solidFill>
                <a:uFillTx/>
                <a:latin typeface="Open Sans"/>
                <a:hlinkClick r:id="rId8"/>
              </a:rPr>
              <a:t>https://gisgeography.com/image-classification-techniques-remote-sensing/</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The Rise of Machine Learning (ML): How to Use Artificial Intelligence in GIS. URL </a:t>
            </a:r>
            <a:r>
              <a:rPr lang="en-GB" sz="2000" b="0" u="sng" strike="noStrike" spc="-1">
                <a:solidFill>
                  <a:srgbClr val="0563C1"/>
                </a:solidFill>
                <a:uFillTx/>
                <a:latin typeface="Open Sans"/>
                <a:hlinkClick r:id="rId9"/>
              </a:rPr>
              <a:t>https://gisgeography.com/deep-machine-learning-ml-artificial-intelligence-ai-gis/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Earth Data. URL </a:t>
            </a:r>
            <a:r>
              <a:rPr lang="en-GB" sz="2000" b="0" u="sng" strike="noStrike" spc="-1">
                <a:solidFill>
                  <a:srgbClr val="0563C1"/>
                </a:solidFill>
                <a:uFillTx/>
                <a:latin typeface="Open Sans"/>
                <a:hlinkClick r:id="rId10"/>
              </a:rPr>
              <a:t>https://www.earthdata.nasa.gov/sensors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Internet of Things (IoT) in GIS. URL </a:t>
            </a:r>
            <a:r>
              <a:rPr lang="en-GB" sz="2000" b="0" u="sng" strike="noStrike" spc="-1">
                <a:solidFill>
                  <a:srgbClr val="0563C1"/>
                </a:solidFill>
                <a:uFillTx/>
                <a:latin typeface="Open Sans"/>
                <a:hlinkClick r:id="rId11"/>
              </a:rPr>
              <a:t>https://gisgeography.com/internet-of-things-iot/</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The Spatial Internet of Things. URL </a:t>
            </a:r>
            <a:r>
              <a:rPr lang="en-GB" sz="2000" b="0" u="sng" strike="noStrike" spc="-1">
                <a:solidFill>
                  <a:srgbClr val="0563C1"/>
                </a:solidFill>
                <a:uFillTx/>
                <a:latin typeface="Open Sans"/>
                <a:hlinkClick r:id="rId12"/>
              </a:rPr>
              <a:t>https://www.gislounge.com/the-spatial-internet-of-things/</a:t>
            </a:r>
            <a:r>
              <a:rPr lang="en-GB" sz="2000" b="0" strike="noStrike" spc="-1">
                <a:solidFill>
                  <a:srgbClr val="000000"/>
                </a:solidFill>
                <a:latin typeface="Open Sans"/>
              </a:rPr>
              <a:t> </a:t>
            </a:r>
            <a:endParaRPr lang="en-US" sz="20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a:solidFill>
                  <a:srgbClr val="000000"/>
                </a:solidFill>
                <a:latin typeface="Open Sans"/>
              </a:rPr>
              <a:t>IoT in GIS. URL </a:t>
            </a:r>
            <a:r>
              <a:rPr lang="en-GB" sz="2000" b="0" u="sng" strike="noStrike" spc="-1">
                <a:solidFill>
                  <a:srgbClr val="0563C1"/>
                </a:solidFill>
                <a:uFillTx/>
                <a:latin typeface="Open Sans"/>
                <a:hlinkClick r:id="rId13"/>
              </a:rPr>
              <a:t>https://medium.com/analytics-vidhya/iot-in-gis-990f9097e6b4</a:t>
            </a:r>
            <a:r>
              <a:rPr lang="en-GB" sz="2000" b="0" strike="noStrike" spc="-1">
                <a:solidFill>
                  <a:srgbClr val="000000"/>
                </a:solidFill>
                <a:latin typeface="Open Sans"/>
              </a:rPr>
              <a:t> </a:t>
            </a:r>
            <a:endParaRPr lang="en-US" sz="2000" b="0" strike="noStrike" spc="-1">
              <a:solidFill>
                <a:srgbClr val="000000"/>
              </a:solidFill>
              <a:latin typeface="Calibri"/>
            </a:endParaRPr>
          </a:p>
          <a:p>
            <a:pPr indent="0">
              <a:lnSpc>
                <a:spcPct val="90000"/>
              </a:lnSpc>
              <a:spcBef>
                <a:spcPts val="1001"/>
              </a:spcBef>
              <a:buNone/>
            </a:pPr>
            <a:endParaRPr lang="en-US" sz="2000" b="0" strike="noStrike" spc="-1">
              <a:solidFill>
                <a:srgbClr val="000000"/>
              </a:solidFill>
              <a:latin typeface="Calibri"/>
            </a:endParaRPr>
          </a:p>
        </p:txBody>
      </p:sp>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extBox 4"/>
          <p:cNvSpPr/>
          <p:nvPr/>
        </p:nvSpPr>
        <p:spPr>
          <a:xfrm>
            <a:off x="9919440" y="5892480"/>
            <a:ext cx="1866600" cy="5778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b">
            <a:spAutoFit/>
          </a:bodyPr>
          <a:lstStyle/>
          <a:p>
            <a:pPr>
              <a:lnSpc>
                <a:spcPct val="100000"/>
              </a:lnSpc>
            </a:pPr>
            <a:r>
              <a:rPr lang="en-US" sz="800" b="0" strike="noStrike" spc="-1">
                <a:solidFill>
                  <a:srgbClr val="FFFFFF"/>
                </a:solidFill>
                <a:latin typeface="Open Sans "/>
              </a:rPr>
              <a:t>CCG courses (this will take </a:t>
            </a:r>
            <a:br>
              <a:rPr sz="800"/>
            </a:br>
            <a:r>
              <a:rPr lang="en-US" sz="800" b="0" strike="noStrike" spc="-1">
                <a:solidFill>
                  <a:srgbClr val="FFFFFF"/>
                </a:solidFill>
                <a:latin typeface="Open Sans "/>
              </a:rPr>
              <a:t>you to the website link http://www.ClimateCompatibleGrowth.com/teachingmaterials)</a:t>
            </a:r>
            <a:endParaRPr lang="en-ZA" sz="800" b="0" strike="noStrike" spc="-1">
              <a:solidFill>
                <a:srgbClr val="000000"/>
              </a:solidFill>
              <a:latin typeface="Arial"/>
            </a:endParaRPr>
          </a:p>
        </p:txBody>
      </p:sp>
      <p:sp>
        <p:nvSpPr>
          <p:cNvPr id="321" name="TextBox 5"/>
          <p:cNvSpPr/>
          <p:nvPr/>
        </p:nvSpPr>
        <p:spPr>
          <a:xfrm>
            <a:off x="9108360" y="4845960"/>
            <a:ext cx="2371680" cy="8211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gn="ctr">
              <a:lnSpc>
                <a:spcPct val="100000"/>
              </a:lnSpc>
            </a:pPr>
            <a:r>
              <a:rPr lang="en-ZA" sz="800" b="0" strike="noStrike" spc="-1">
                <a:solidFill>
                  <a:srgbClr val="FFFFFF"/>
                </a:solidFill>
                <a:latin typeface="Open Sans"/>
                <a:ea typeface="Calibri"/>
              </a:rPr>
              <a:t>Moksnes N., Sahlberg A., Khavari B. 2021.</a:t>
            </a:r>
            <a:br>
              <a:rPr sz="800"/>
            </a:br>
            <a:r>
              <a:rPr lang="en-ZA" sz="800" b="0" strike="noStrike" spc="-1">
                <a:solidFill>
                  <a:srgbClr val="FFFFFF"/>
                </a:solidFill>
                <a:latin typeface="Open Sans"/>
                <a:ea typeface="Calibri"/>
              </a:rPr>
              <a:t>Lecture 1: OnSSET/Global Electrification</a:t>
            </a:r>
            <a:br>
              <a:rPr sz="800"/>
            </a:br>
            <a:r>
              <a:rPr lang="en-ZA" sz="800" b="0" strike="noStrike" spc="-1">
                <a:solidFill>
                  <a:srgbClr val="FFFFFF"/>
                </a:solidFill>
                <a:latin typeface="Open Sans"/>
                <a:ea typeface="Calibri"/>
              </a:rPr>
              <a:t>Platform. Release Version 1.0. [online</a:t>
            </a:r>
            <a:br>
              <a:rPr sz="800"/>
            </a:br>
            <a:r>
              <a:rPr lang="en-ZA" sz="800" b="0" strike="noStrike" spc="-1">
                <a:solidFill>
                  <a:srgbClr val="FFFFFF"/>
                </a:solidFill>
                <a:latin typeface="Open Sans"/>
                <a:ea typeface="Calibri"/>
              </a:rPr>
              <a:t>presentation]. Climate Compatible Growth</a:t>
            </a:r>
            <a:br>
              <a:rPr sz="800"/>
            </a:br>
            <a:r>
              <a:rPr lang="en-ZA" sz="800" b="0" strike="noStrike" spc="-1">
                <a:solidFill>
                  <a:srgbClr val="FFFFFF"/>
                </a:solidFill>
                <a:latin typeface="Open Sans"/>
                <a:ea typeface="Calibri"/>
              </a:rPr>
              <a:t>Programme, Energy Sector Management Assistance Program and World Bank Group</a:t>
            </a:r>
            <a:endParaRPr lang="en-ZA" sz="800" b="0" strike="noStrike" spc="-1">
              <a:solidFill>
                <a:srgbClr val="000000"/>
              </a:solidFill>
              <a:latin typeface="Arial"/>
            </a:endParaRPr>
          </a:p>
        </p:txBody>
      </p:sp>
      <p:grpSp>
        <p:nvGrpSpPr>
          <p:cNvPr id="3" name="Group 2">
            <a:extLst>
              <a:ext uri="{FF2B5EF4-FFF2-40B4-BE49-F238E27FC236}">
                <a16:creationId xmlns:a16="http://schemas.microsoft.com/office/drawing/2014/main" id="{620BE1C4-69DE-84DD-D790-DFEEB58117AA}"/>
              </a:ext>
            </a:extLst>
          </p:cNvPr>
          <p:cNvGrpSpPr/>
          <p:nvPr/>
        </p:nvGrpSpPr>
        <p:grpSpPr>
          <a:xfrm>
            <a:off x="0" y="0"/>
            <a:ext cx="12192000" cy="6858000"/>
            <a:chOff x="0" y="0"/>
            <a:chExt cx="12192000" cy="6858000"/>
          </a:xfrm>
        </p:grpSpPr>
        <p:pic>
          <p:nvPicPr>
            <p:cNvPr id="4" name="Picture 21">
              <a:extLst>
                <a:ext uri="{FF2B5EF4-FFF2-40B4-BE49-F238E27FC236}">
                  <a16:creationId xmlns:a16="http://schemas.microsoft.com/office/drawing/2014/main" id="{1CD1B2EE-CA8F-8DA5-C740-F49CFE403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940BAF-C280-D1F3-21EF-76EEED1BA601}"/>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6" name="Picture 25" descr="A white circle with white text&#10;&#10;Description automatically generated">
              <a:extLst>
                <a:ext uri="{FF2B5EF4-FFF2-40B4-BE49-F238E27FC236}">
                  <a16:creationId xmlns:a16="http://schemas.microsoft.com/office/drawing/2014/main" id="{C4CF7D5F-AEBB-A933-9F3A-5497D21767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12B8E1-5D0C-0A07-E710-BEDEB27042E5}"/>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8" name="Picture 29">
              <a:extLst>
                <a:ext uri="{FF2B5EF4-FFF2-40B4-BE49-F238E27FC236}">
                  <a16:creationId xmlns:a16="http://schemas.microsoft.com/office/drawing/2014/main" id="{729CE4F0-2ED5-043C-54CB-36C9DF99F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7D21B9-5196-42AB-AD14-C2D1A956E1E5}"/>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4: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a:t>
            </a:r>
            <a:endParaRPr lang="en-ZA" sz="1400" b="0" strike="noStrike" spc="-1">
              <a:solidFill>
                <a:srgbClr val="000000"/>
              </a:solidFill>
              <a:latin typeface="Arial"/>
            </a:endParaRPr>
          </a:p>
        </p:txBody>
      </p:sp>
      <p:sp>
        <p:nvSpPr>
          <p:cNvPr id="107"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08" name="PlaceHolder 1"/>
          <p:cNvSpPr>
            <a:spLocks noGrp="1"/>
          </p:cNvSpPr>
          <p:nvPr>
            <p:ph/>
          </p:nvPr>
        </p:nvSpPr>
        <p:spPr>
          <a:xfrm>
            <a:off x="248760" y="2222280"/>
            <a:ext cx="6095520" cy="3886560"/>
          </a:xfrm>
          <a:prstGeom prst="rect">
            <a:avLst/>
          </a:prstGeom>
          <a:noFill/>
          <a:ln w="0">
            <a:noFill/>
          </a:ln>
        </p:spPr>
        <p:txBody>
          <a:bodyPr anchor="t">
            <a:normAutofit fontScale="92000"/>
          </a:bodyPr>
          <a:lstStyle/>
          <a:p>
            <a:pPr marL="227160" indent="-227160">
              <a:lnSpc>
                <a:spcPct val="150000"/>
              </a:lnSpc>
              <a:spcBef>
                <a:spcPts val="1001"/>
              </a:spcBef>
              <a:buClr>
                <a:srgbClr val="000000"/>
              </a:buClr>
              <a:buFont typeface="Arial"/>
              <a:buChar char="•"/>
            </a:pPr>
            <a:r>
              <a:rPr lang="en-GB" sz="2400" b="0" strike="noStrike" spc="-1">
                <a:solidFill>
                  <a:srgbClr val="000000"/>
                </a:solidFill>
                <a:latin typeface="Open Sans"/>
              </a:rPr>
              <a:t>Digitising is the process of capturing knowledge of a feature’s geometry and attributes into a digital format stored on the computer’s disk.</a:t>
            </a:r>
            <a:endParaRPr lang="en-US" sz="2400" b="0" strike="noStrike" spc="-1">
              <a:solidFill>
                <a:srgbClr val="000000"/>
              </a:solidFill>
              <a:latin typeface="Calibri"/>
            </a:endParaRPr>
          </a:p>
          <a:p>
            <a:pPr marL="227160" indent="-227160">
              <a:lnSpc>
                <a:spcPct val="150000"/>
              </a:lnSpc>
              <a:spcBef>
                <a:spcPts val="1001"/>
              </a:spcBef>
              <a:buClr>
                <a:srgbClr val="000000"/>
              </a:buClr>
              <a:buFont typeface="Arial"/>
              <a:buChar char="•"/>
            </a:pPr>
            <a:r>
              <a:rPr lang="en-GB" sz="2400" b="0" strike="noStrike" spc="-1">
                <a:solidFill>
                  <a:srgbClr val="000000"/>
                </a:solidFill>
                <a:latin typeface="Open Sans"/>
              </a:rPr>
              <a:t>Often a large amount of GIS time is spent digitising raster data to create vector layers that you use in your analysis.</a:t>
            </a:r>
            <a:endParaRPr lang="en-US" sz="2400" b="0" strike="noStrike" spc="-1">
              <a:solidFill>
                <a:srgbClr val="000000"/>
              </a:solidFill>
              <a:latin typeface="Calibri"/>
            </a:endParaRPr>
          </a:p>
        </p:txBody>
      </p:sp>
      <p:sp>
        <p:nvSpPr>
          <p:cNvPr id="109" name="TextBox 4"/>
          <p:cNvSpPr/>
          <p:nvPr/>
        </p:nvSpPr>
        <p:spPr>
          <a:xfrm>
            <a:off x="887040" y="174528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Digitising Map Data</a:t>
            </a:r>
            <a:endParaRPr lang="en-ZA" sz="2000" b="0" strike="noStrike" spc="-1">
              <a:solidFill>
                <a:srgbClr val="000000"/>
              </a:solidFill>
              <a:latin typeface="Arial"/>
            </a:endParaRPr>
          </a:p>
        </p:txBody>
      </p:sp>
      <p:sp>
        <p:nvSpPr>
          <p:cNvPr id="110" name="TextBox 7"/>
          <p:cNvSpPr/>
          <p:nvPr/>
        </p:nvSpPr>
        <p:spPr>
          <a:xfrm>
            <a:off x="7459560" y="6008040"/>
            <a:ext cx="4177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How does GIS digital data get stored?</a:t>
            </a:r>
            <a:endParaRPr lang="en-ZA" sz="1200" b="0" strike="noStrike" spc="-1">
              <a:solidFill>
                <a:srgbClr val="000000"/>
              </a:solidFill>
              <a:latin typeface="Arial"/>
            </a:endParaRPr>
          </a:p>
        </p:txBody>
      </p:sp>
      <p:pic>
        <p:nvPicPr>
          <p:cNvPr id="111" name="Picture 6"/>
          <p:cNvPicPr/>
          <p:nvPr/>
        </p:nvPicPr>
        <p:blipFill>
          <a:blip r:embed="rId5"/>
          <a:stretch/>
        </p:blipFill>
        <p:spPr>
          <a:xfrm>
            <a:off x="6324120" y="2856600"/>
            <a:ext cx="5241600" cy="2320560"/>
          </a:xfrm>
          <a:prstGeom prst="rect">
            <a:avLst/>
          </a:prstGeom>
          <a:ln w="0">
            <a:noFill/>
          </a:ln>
        </p:spPr>
      </p:pic>
      <p:sp>
        <p:nvSpPr>
          <p:cNvPr id="112" name="TextBox 9"/>
          <p:cNvSpPr/>
          <p:nvPr/>
        </p:nvSpPr>
        <p:spPr>
          <a:xfrm>
            <a:off x="6324120" y="5177160"/>
            <a:ext cx="5241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Introduction to Digitizing </a:t>
            </a:r>
            <a:endParaRPr lang="en-ZA" sz="1200" b="0" strike="noStrike" spc="-1">
              <a:solidFill>
                <a:srgbClr val="000000"/>
              </a:solidFill>
              <a:latin typeface="Arial"/>
            </a:endParaRPr>
          </a:p>
        </p:txBody>
      </p:sp>
      <p:sp>
        <p:nvSpPr>
          <p:cNvPr id="113" name="TextBox 11"/>
          <p:cNvSpPr/>
          <p:nvPr/>
        </p:nvSpPr>
        <p:spPr>
          <a:xfrm>
            <a:off x="383760" y="6008040"/>
            <a:ext cx="6207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Example of planning before digitising: </a:t>
            </a:r>
            <a:r>
              <a:rPr lang="en-GB" sz="1200" b="0" i="1" u="sng" strike="noStrike" spc="-1">
                <a:solidFill>
                  <a:srgbClr val="0563C1"/>
                </a:solidFill>
                <a:uFillTx/>
                <a:latin typeface="Open Sans"/>
                <a:ea typeface="Open Sans"/>
                <a:hlinkClick r:id="rId7"/>
              </a:rPr>
              <a:t>Creating a Tourism Map </a:t>
            </a:r>
            <a:endParaRPr lang="en-ZA" sz="1200" b="0" strike="noStrike" spc="-1">
              <a:solidFill>
                <a:srgbClr val="000000"/>
              </a:solidFill>
              <a:latin typeface="Arial"/>
            </a:endParaRPr>
          </a:p>
        </p:txBody>
      </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3" descr="Graphical user interface, sunburst chart&#10;&#10;Description automatically generated"/>
          <p:cNvPicPr/>
          <p:nvPr/>
        </p:nvPicPr>
        <p:blipFill>
          <a:blip r:embed="rId3"/>
          <a:stretch/>
        </p:blipFill>
        <p:spPr>
          <a:xfrm>
            <a:off x="3240" y="0"/>
            <a:ext cx="12188880" cy="6892560"/>
          </a:xfrm>
          <a:prstGeom prst="rect">
            <a:avLst/>
          </a:prstGeom>
          <a:ln w="0">
            <a:noFill/>
          </a:ln>
        </p:spPr>
      </p:pic>
      <p:sp>
        <p:nvSpPr>
          <p:cNvPr id="11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a:t>
            </a:r>
            <a:endParaRPr lang="en-ZA" sz="1400" b="0" strike="noStrike" spc="-1">
              <a:solidFill>
                <a:srgbClr val="000000"/>
              </a:solidFill>
              <a:latin typeface="Arial"/>
            </a:endParaRPr>
          </a:p>
        </p:txBody>
      </p:sp>
      <p:sp>
        <p:nvSpPr>
          <p:cNvPr id="116"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17" name="PlaceHolder 1"/>
          <p:cNvSpPr>
            <a:spLocks noGrp="1"/>
          </p:cNvSpPr>
          <p:nvPr>
            <p:ph/>
          </p:nvPr>
        </p:nvSpPr>
        <p:spPr>
          <a:xfrm>
            <a:off x="8532000" y="2547000"/>
            <a:ext cx="3071520" cy="513000"/>
          </a:xfrm>
          <a:prstGeom prst="rect">
            <a:avLst/>
          </a:prstGeom>
          <a:noFill/>
          <a:ln w="0">
            <a:noFill/>
          </a:ln>
        </p:spPr>
        <p:txBody>
          <a:bodyPr anchor="t">
            <a:noAutofit/>
          </a:bodyPr>
          <a:lstStyle/>
          <a:p>
            <a:pPr marL="228600" indent="0">
              <a:lnSpc>
                <a:spcPct val="150000"/>
              </a:lnSpc>
              <a:spcBef>
                <a:spcPts val="1001"/>
              </a:spcBef>
              <a:buNone/>
            </a:pPr>
            <a:r>
              <a:rPr lang="en-GB" sz="1800" b="1" strike="noStrike" spc="-1">
                <a:solidFill>
                  <a:srgbClr val="000000"/>
                </a:solidFill>
                <a:latin typeface="Open Sans"/>
              </a:rPr>
              <a:t>Automatic Digitising </a:t>
            </a:r>
            <a:endParaRPr lang="en-US" sz="1800" b="0" strike="noStrike" spc="-1">
              <a:solidFill>
                <a:srgbClr val="000000"/>
              </a:solidFill>
              <a:latin typeface="Calibri"/>
            </a:endParaRPr>
          </a:p>
        </p:txBody>
      </p:sp>
      <p:sp>
        <p:nvSpPr>
          <p:cNvPr id="118" name="TextBox 4"/>
          <p:cNvSpPr/>
          <p:nvPr/>
        </p:nvSpPr>
        <p:spPr>
          <a:xfrm>
            <a:off x="887040" y="1533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Types of Digitisation</a:t>
            </a:r>
            <a:endParaRPr lang="en-ZA" sz="2000" b="0" strike="noStrike" spc="-1">
              <a:solidFill>
                <a:srgbClr val="000000"/>
              </a:solidFill>
              <a:latin typeface="Arial"/>
            </a:endParaRPr>
          </a:p>
        </p:txBody>
      </p:sp>
      <p:sp>
        <p:nvSpPr>
          <p:cNvPr id="119" name="Content Placeholder 1"/>
          <p:cNvSpPr/>
          <p:nvPr/>
        </p:nvSpPr>
        <p:spPr>
          <a:xfrm>
            <a:off x="105480" y="2550960"/>
            <a:ext cx="3062520" cy="6170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Manual Digitising </a:t>
            </a:r>
            <a:endParaRPr lang="en-ZA" sz="1800" b="0" strike="noStrike" spc="-1">
              <a:solidFill>
                <a:srgbClr val="000000"/>
              </a:solidFill>
              <a:latin typeface="Arial"/>
            </a:endParaRPr>
          </a:p>
        </p:txBody>
      </p:sp>
      <p:sp>
        <p:nvSpPr>
          <p:cNvPr id="120" name="Content Placeholder 1"/>
          <p:cNvSpPr/>
          <p:nvPr/>
        </p:nvSpPr>
        <p:spPr>
          <a:xfrm>
            <a:off x="2761200" y="2554200"/>
            <a:ext cx="2854800" cy="5184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Heads-up Digitising</a:t>
            </a:r>
            <a:endParaRPr lang="en-ZA" sz="1800" b="0" strike="noStrike" spc="-1">
              <a:solidFill>
                <a:srgbClr val="000000"/>
              </a:solidFill>
              <a:latin typeface="Arial"/>
            </a:endParaRPr>
          </a:p>
        </p:txBody>
      </p:sp>
      <p:sp>
        <p:nvSpPr>
          <p:cNvPr id="121" name="Content Placeholder 1"/>
          <p:cNvSpPr/>
          <p:nvPr/>
        </p:nvSpPr>
        <p:spPr>
          <a:xfrm>
            <a:off x="5685480" y="2520000"/>
            <a:ext cx="2882520" cy="781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Interactive tracing </a:t>
            </a:r>
            <a:endParaRPr lang="en-ZA" sz="1800" b="0" strike="noStrike" spc="-1">
              <a:solidFill>
                <a:srgbClr val="000000"/>
              </a:solidFill>
              <a:latin typeface="Arial"/>
            </a:endParaRPr>
          </a:p>
        </p:txBody>
      </p:sp>
      <p:sp>
        <p:nvSpPr>
          <p:cNvPr id="122" name="TextBox 13"/>
          <p:cNvSpPr/>
          <p:nvPr/>
        </p:nvSpPr>
        <p:spPr>
          <a:xfrm>
            <a:off x="5585040" y="6108840"/>
            <a:ext cx="6207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Types of Digitization and Its Error in GIS </a:t>
            </a:r>
            <a:endParaRPr lang="en-ZA" sz="1200" b="0" strike="noStrike" spc="-1">
              <a:solidFill>
                <a:srgbClr val="000000"/>
              </a:solidFill>
              <a:latin typeface="Arial"/>
            </a:endParaRPr>
          </a:p>
        </p:txBody>
      </p:sp>
      <p:pic>
        <p:nvPicPr>
          <p:cNvPr id="123" name="Picture 122"/>
          <p:cNvPicPr/>
          <p:nvPr/>
        </p:nvPicPr>
        <p:blipFill>
          <a:blip r:embed="rId5"/>
          <a:stretch/>
        </p:blipFill>
        <p:spPr>
          <a:xfrm>
            <a:off x="3068280" y="3252600"/>
            <a:ext cx="2331720" cy="1787400"/>
          </a:xfrm>
          <a:prstGeom prst="rect">
            <a:avLst/>
          </a:prstGeom>
          <a:ln w="0">
            <a:noFill/>
          </a:ln>
        </p:spPr>
      </p:pic>
      <p:sp>
        <p:nvSpPr>
          <p:cNvPr id="124" name="TextBox 123"/>
          <p:cNvSpPr txBox="1"/>
          <p:nvPr/>
        </p:nvSpPr>
        <p:spPr>
          <a:xfrm>
            <a:off x="3209742" y="5131980"/>
            <a:ext cx="1957715" cy="389279"/>
          </a:xfrm>
          <a:prstGeom prst="rect">
            <a:avLst/>
          </a:prstGeom>
          <a:noFill/>
          <a:ln w="0">
            <a:noFill/>
          </a:ln>
        </p:spPr>
        <p:txBody>
          <a:bodyPr lIns="90000" tIns="45000" rIns="90000" bIns="45000" anchor="t">
            <a:noAutofit/>
          </a:bodyPr>
          <a:lstStyle/>
          <a:p>
            <a:pPr algn="ct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6"/>
              </a:rPr>
              <a:t>heads-up digitizing</a:t>
            </a:r>
            <a:endPar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5" name="Picture 124"/>
          <p:cNvPicPr/>
          <p:nvPr/>
        </p:nvPicPr>
        <p:blipFill>
          <a:blip r:embed="rId7"/>
          <a:srcRect l="5768" r="20916"/>
          <a:stretch/>
        </p:blipFill>
        <p:spPr>
          <a:xfrm>
            <a:off x="8853120" y="3240000"/>
            <a:ext cx="2522880" cy="1790280"/>
          </a:xfrm>
          <a:prstGeom prst="rect">
            <a:avLst/>
          </a:prstGeom>
          <a:ln w="0">
            <a:noFill/>
          </a:ln>
        </p:spPr>
      </p:pic>
      <p:sp>
        <p:nvSpPr>
          <p:cNvPr id="126" name="TextBox 125"/>
          <p:cNvSpPr txBox="1"/>
          <p:nvPr/>
        </p:nvSpPr>
        <p:spPr>
          <a:xfrm>
            <a:off x="8532000" y="5131980"/>
            <a:ext cx="2896842" cy="272160"/>
          </a:xfrm>
          <a:prstGeom prst="rect">
            <a:avLst/>
          </a:prstGeom>
          <a:noFill/>
          <a:ln w="0">
            <a:noFill/>
          </a:ln>
        </p:spPr>
        <p:txBody>
          <a:bodyPr lIns="90000" tIns="45000" rIns="90000" bIns="45000" anchor="t">
            <a:noAutofit/>
          </a:bodyPr>
          <a:lstStyle/>
          <a:p>
            <a:pPr algn="ct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8"/>
              </a:rPr>
              <a:t>Automatic digitizing by Mitchell Bradley</a:t>
            </a:r>
            <a:endPar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7" name="Picture 126"/>
          <p:cNvPicPr/>
          <p:nvPr/>
        </p:nvPicPr>
        <p:blipFill>
          <a:blip r:embed="rId9"/>
          <a:stretch/>
        </p:blipFill>
        <p:spPr>
          <a:xfrm>
            <a:off x="5744160" y="3229560"/>
            <a:ext cx="2715840" cy="1810440"/>
          </a:xfrm>
          <a:prstGeom prst="rect">
            <a:avLst/>
          </a:prstGeom>
          <a:ln w="0">
            <a:noFill/>
          </a:ln>
        </p:spPr>
      </p:pic>
      <p:pic>
        <p:nvPicPr>
          <p:cNvPr id="128" name="Picture 127"/>
          <p:cNvPicPr/>
          <p:nvPr/>
        </p:nvPicPr>
        <p:blipFill>
          <a:blip r:embed="rId10"/>
          <a:stretch/>
        </p:blipFill>
        <p:spPr>
          <a:xfrm>
            <a:off x="180000" y="3168000"/>
            <a:ext cx="2657160" cy="1872000"/>
          </a:xfrm>
          <a:prstGeom prst="rect">
            <a:avLst/>
          </a:prstGeom>
          <a:ln w="0">
            <a:noFill/>
          </a:ln>
        </p:spPr>
      </p:pic>
      <p:sp>
        <p:nvSpPr>
          <p:cNvPr id="129" name="TextBox 128"/>
          <p:cNvSpPr txBox="1"/>
          <p:nvPr/>
        </p:nvSpPr>
        <p:spPr>
          <a:xfrm>
            <a:off x="295782" y="5159666"/>
            <a:ext cx="2772498" cy="497374"/>
          </a:xfrm>
          <a:prstGeom prst="rect">
            <a:avLst/>
          </a:prstGeom>
          <a:noFill/>
          <a:ln w="0">
            <a:noFill/>
          </a:ln>
        </p:spPr>
        <p:txBody>
          <a:bodyPr lIns="90000" tIns="45000" rIns="90000" bIns="45000" anchor="t">
            <a:noAutofit/>
          </a:bodyPr>
          <a:lstStyle/>
          <a:p>
            <a:pPr algn="ct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Manual Digitizing by </a:t>
            </a:r>
            <a:r>
              <a:rPr lang="en-ZA" sz="1200" b="0" i="1"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Polosoft</a:t>
            </a: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 tech</a:t>
            </a:r>
            <a:endPar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0" name="TextBox 129"/>
          <p:cNvSpPr txBox="1"/>
          <p:nvPr/>
        </p:nvSpPr>
        <p:spPr>
          <a:xfrm>
            <a:off x="5768820" y="5143594"/>
            <a:ext cx="2715840" cy="475020"/>
          </a:xfrm>
          <a:prstGeom prst="rect">
            <a:avLst/>
          </a:prstGeom>
          <a:noFill/>
          <a:ln w="0">
            <a:noFill/>
          </a:ln>
        </p:spPr>
        <p:txBody>
          <a:bodyPr lIns="90000" tIns="45000" rIns="90000" bIns="45000" anchor="t">
            <a:noAutofit/>
          </a:bodyPr>
          <a:lstStyle/>
          <a:p>
            <a:pPr algn="ctr"/>
            <a:r>
              <a:rPr lang="en-ZA" sz="1200" b="0" i="1"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Interactiv</a:t>
            </a: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 Digitizing by </a:t>
            </a:r>
            <a:r>
              <a:rPr lang="en-ZA" sz="1200" b="0" i="1"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Polosoft</a:t>
            </a:r>
            <a:r>
              <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11"/>
              </a:rPr>
              <a:t> tech</a:t>
            </a:r>
            <a:endParaRPr lang="en-ZA" sz="12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3" descr="Graphical user interface, sunburst chart&#10;&#10;Description automatically generated"/>
          <p:cNvPicPr/>
          <p:nvPr/>
        </p:nvPicPr>
        <p:blipFill>
          <a:blip r:embed="rId3"/>
          <a:stretch/>
        </p:blipFill>
        <p:spPr>
          <a:xfrm>
            <a:off x="1440" y="-34920"/>
            <a:ext cx="12188880" cy="6892560"/>
          </a:xfrm>
          <a:prstGeom prst="rect">
            <a:avLst/>
          </a:prstGeom>
          <a:ln w="0">
            <a:noFill/>
          </a:ln>
        </p:spPr>
      </p:pic>
      <p:sp>
        <p:nvSpPr>
          <p:cNvPr id="13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5</a:t>
            </a:r>
            <a:endParaRPr lang="en-ZA" sz="1400" b="0" strike="noStrike" spc="-1">
              <a:solidFill>
                <a:srgbClr val="000000"/>
              </a:solidFill>
              <a:latin typeface="Arial"/>
            </a:endParaRPr>
          </a:p>
        </p:txBody>
      </p:sp>
      <p:sp>
        <p:nvSpPr>
          <p:cNvPr id="133"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34" name="PlaceHolder 1"/>
          <p:cNvSpPr>
            <a:spLocks noGrp="1"/>
          </p:cNvSpPr>
          <p:nvPr>
            <p:ph/>
          </p:nvPr>
        </p:nvSpPr>
        <p:spPr>
          <a:xfrm>
            <a:off x="5928480" y="3429000"/>
            <a:ext cx="5525280" cy="1551960"/>
          </a:xfrm>
          <a:prstGeom prst="rect">
            <a:avLst/>
          </a:prstGeom>
          <a:noFill/>
          <a:ln w="0">
            <a:noFill/>
          </a:ln>
        </p:spPr>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Positional error</a:t>
            </a:r>
            <a:r>
              <a:rPr lang="en-GB" sz="1800" b="0" strike="noStrike" spc="-1">
                <a:solidFill>
                  <a:srgbClr val="000000"/>
                </a:solidFill>
                <a:latin typeface="Open Sans"/>
              </a:rPr>
              <a:t> happens when an element is not captured correctly or the carelessness of the digitizer, and it can be completely rectified. </a:t>
            </a:r>
            <a:endParaRPr lang="en-US" sz="1800" b="0" strike="noStrike" spc="-1">
              <a:solidFill>
                <a:srgbClr val="000000"/>
              </a:solidFill>
              <a:latin typeface="Calibri"/>
            </a:endParaRPr>
          </a:p>
        </p:txBody>
      </p:sp>
      <p:sp>
        <p:nvSpPr>
          <p:cNvPr id="135" name="TextBox 4"/>
          <p:cNvSpPr/>
          <p:nvPr/>
        </p:nvSpPr>
        <p:spPr>
          <a:xfrm>
            <a:off x="357480" y="178992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Errors In Digitisation</a:t>
            </a:r>
            <a:endParaRPr lang="en-ZA" sz="2000" b="0" strike="noStrike" spc="-1">
              <a:solidFill>
                <a:srgbClr val="000000"/>
              </a:solidFill>
              <a:latin typeface="Arial"/>
            </a:endParaRPr>
          </a:p>
        </p:txBody>
      </p:sp>
      <p:sp>
        <p:nvSpPr>
          <p:cNvPr id="136" name="Content Placeholder 1"/>
          <p:cNvSpPr/>
          <p:nvPr/>
        </p:nvSpPr>
        <p:spPr>
          <a:xfrm>
            <a:off x="357480" y="2370960"/>
            <a:ext cx="5525280" cy="105768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Geodetic errors </a:t>
            </a:r>
            <a:r>
              <a:rPr lang="en-GB" sz="1800" b="0" strike="noStrike" spc="-1">
                <a:solidFill>
                  <a:srgbClr val="000000"/>
                </a:solidFill>
                <a:latin typeface="Open Sans"/>
              </a:rPr>
              <a:t>are due to the odd choice of a projection system.</a:t>
            </a:r>
            <a:endParaRPr lang="en-ZA" sz="1800" b="0" strike="noStrike" spc="-1">
              <a:solidFill>
                <a:srgbClr val="000000"/>
              </a:solidFill>
              <a:latin typeface="Arial"/>
            </a:endParaRPr>
          </a:p>
        </p:txBody>
      </p:sp>
      <p:sp>
        <p:nvSpPr>
          <p:cNvPr id="137" name="Content Placeholder 1"/>
          <p:cNvSpPr/>
          <p:nvPr/>
        </p:nvSpPr>
        <p:spPr>
          <a:xfrm>
            <a:off x="6073200" y="2291040"/>
            <a:ext cx="5231160" cy="99648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Manuscript errors </a:t>
            </a:r>
            <a:r>
              <a:rPr lang="en-GB" sz="1800" b="0" strike="noStrike" spc="-1">
                <a:solidFill>
                  <a:srgbClr val="000000"/>
                </a:solidFill>
                <a:latin typeface="Open Sans"/>
              </a:rPr>
              <a:t>occur based on the quality of the source maps.</a:t>
            </a:r>
            <a:endParaRPr lang="en-ZA" sz="1800" b="0" strike="noStrike" spc="-1">
              <a:solidFill>
                <a:srgbClr val="000000"/>
              </a:solidFill>
              <a:latin typeface="Arial"/>
            </a:endParaRPr>
          </a:p>
        </p:txBody>
      </p:sp>
      <p:sp>
        <p:nvSpPr>
          <p:cNvPr id="138" name="Content Placeholder 1"/>
          <p:cNvSpPr/>
          <p:nvPr/>
        </p:nvSpPr>
        <p:spPr>
          <a:xfrm>
            <a:off x="357480" y="3357360"/>
            <a:ext cx="5525280" cy="105768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Machine error </a:t>
            </a:r>
            <a:r>
              <a:rPr lang="en-GB" sz="1800" b="0" strike="noStrike" spc="-1">
                <a:solidFill>
                  <a:srgbClr val="000000"/>
                </a:solidFill>
                <a:latin typeface="Open Sans"/>
              </a:rPr>
              <a:t>occurs due to the digitizing tablet or the software used to digitising the elements.</a:t>
            </a:r>
            <a:endParaRPr lang="en-ZA" sz="1800" b="0" strike="noStrike" spc="-1">
              <a:solidFill>
                <a:srgbClr val="000000"/>
              </a:solidFill>
              <a:latin typeface="Arial"/>
            </a:endParaRPr>
          </a:p>
        </p:txBody>
      </p:sp>
      <p:sp>
        <p:nvSpPr>
          <p:cNvPr id="139" name="TextBox 13"/>
          <p:cNvSpPr/>
          <p:nvPr/>
        </p:nvSpPr>
        <p:spPr>
          <a:xfrm>
            <a:off x="5585040" y="6108840"/>
            <a:ext cx="6207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Types of Digitization and Its Error in GIS </a:t>
            </a:r>
            <a:endParaRPr lang="en-ZA" sz="1200" b="0" strike="noStrike" spc="-1">
              <a:solidFill>
                <a:srgbClr val="000000"/>
              </a:solidFill>
              <a:latin typeface="Arial"/>
            </a:endParaRPr>
          </a:p>
        </p:txBody>
      </p:sp>
      <p:sp>
        <p:nvSpPr>
          <p:cNvPr id="140" name="Content Placeholder 1"/>
          <p:cNvSpPr/>
          <p:nvPr/>
        </p:nvSpPr>
        <p:spPr>
          <a:xfrm>
            <a:off x="357480" y="4704480"/>
            <a:ext cx="5525280" cy="16808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Cartographic errors </a:t>
            </a:r>
            <a:r>
              <a:rPr lang="en-GB" sz="1800" b="0" strike="noStrike" spc="-1">
                <a:solidFill>
                  <a:srgbClr val="000000"/>
                </a:solidFill>
                <a:latin typeface="Open Sans"/>
              </a:rPr>
              <a:t>arise due to existing mistakes in the source map itself, which can be transferred into the digital map.</a:t>
            </a:r>
            <a:endParaRPr lang="en-ZA" sz="1800" b="0" strike="noStrike" spc="-1">
              <a:solidFill>
                <a:srgbClr val="000000"/>
              </a:solidFill>
              <a:latin typeface="Arial"/>
            </a:endParaRPr>
          </a:p>
        </p:txBody>
      </p:sp>
      <p:sp>
        <p:nvSpPr>
          <p:cNvPr id="141" name="Content Placeholder 1"/>
          <p:cNvSpPr/>
          <p:nvPr/>
        </p:nvSpPr>
        <p:spPr>
          <a:xfrm>
            <a:off x="6095880" y="5144040"/>
            <a:ext cx="5525280" cy="5234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1" strike="noStrike" spc="-1">
                <a:solidFill>
                  <a:srgbClr val="000000"/>
                </a:solidFill>
                <a:latin typeface="Open Sans"/>
              </a:rPr>
              <a:t>Dangling nodes</a:t>
            </a:r>
            <a:r>
              <a:rPr lang="en-GB" sz="1800" b="0" strike="noStrike" spc="-1">
                <a:solidFill>
                  <a:srgbClr val="000000"/>
                </a:solidFill>
                <a:latin typeface="Open Sans"/>
              </a:rPr>
              <a:t> occur in polygon &amp; polyline.  </a:t>
            </a:r>
            <a:endParaRPr lang="en-ZA" sz="1800" b="0" strike="noStrike" spc="-1">
              <a:solidFill>
                <a:srgbClr val="000000"/>
              </a:solidFill>
              <a:latin typeface="Arial"/>
            </a:endParaRPr>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3" descr="Graphical user interface, sunburst chart&#10;&#10;Description automatically generated"/>
          <p:cNvPicPr/>
          <p:nvPr/>
        </p:nvPicPr>
        <p:blipFill>
          <a:blip r:embed="rId3"/>
          <a:stretch/>
        </p:blipFill>
        <p:spPr>
          <a:xfrm>
            <a:off x="1440" y="-34920"/>
            <a:ext cx="12188880" cy="6892560"/>
          </a:xfrm>
          <a:prstGeom prst="rect">
            <a:avLst/>
          </a:prstGeom>
          <a:ln w="0">
            <a:noFill/>
          </a:ln>
        </p:spPr>
      </p:pic>
      <p:sp>
        <p:nvSpPr>
          <p:cNvPr id="14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6</a:t>
            </a:r>
            <a:endParaRPr lang="en-ZA" sz="1400" b="0" strike="noStrike" spc="-1">
              <a:solidFill>
                <a:srgbClr val="000000"/>
              </a:solidFill>
              <a:latin typeface="Arial"/>
            </a:endParaRPr>
          </a:p>
        </p:txBody>
      </p:sp>
      <p:sp>
        <p:nvSpPr>
          <p:cNvPr id="144"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4.1 On Screen Data Capturing </a:t>
            </a:r>
            <a:endParaRPr lang="en-ZA" sz="4400" b="0" strike="noStrike" spc="-1">
              <a:solidFill>
                <a:srgbClr val="000000"/>
              </a:solidFill>
              <a:latin typeface="Arial"/>
            </a:endParaRPr>
          </a:p>
        </p:txBody>
      </p:sp>
      <p:sp>
        <p:nvSpPr>
          <p:cNvPr id="145" name="TextBox 4"/>
          <p:cNvSpPr/>
          <p:nvPr/>
        </p:nvSpPr>
        <p:spPr>
          <a:xfrm>
            <a:off x="887040" y="172800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Digitisation Errors in GIS</a:t>
            </a:r>
            <a:endParaRPr lang="en-ZA" sz="2000" b="0" strike="noStrike" spc="-1">
              <a:solidFill>
                <a:srgbClr val="000000"/>
              </a:solidFill>
              <a:latin typeface="Arial"/>
            </a:endParaRPr>
          </a:p>
        </p:txBody>
      </p:sp>
      <p:sp>
        <p:nvSpPr>
          <p:cNvPr id="146" name="Content Placeholder 1"/>
          <p:cNvSpPr/>
          <p:nvPr/>
        </p:nvSpPr>
        <p:spPr>
          <a:xfrm>
            <a:off x="887040" y="2670840"/>
            <a:ext cx="5525280" cy="26337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Dangling Nodes/ Dangles</a:t>
            </a:r>
            <a:endParaRPr lang="en-ZA" sz="1800" b="0" strike="noStrike" spc="-1">
              <a:solidFill>
                <a:srgbClr val="000000"/>
              </a:solidFill>
              <a:latin typeface="Arial"/>
            </a:endParaRPr>
          </a:p>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Switchbacks, Knots and Loops</a:t>
            </a:r>
            <a:endParaRPr lang="en-ZA" sz="1800" b="0" strike="noStrike" spc="-1">
              <a:solidFill>
                <a:srgbClr val="000000"/>
              </a:solidFill>
              <a:latin typeface="Arial"/>
            </a:endParaRPr>
          </a:p>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Overshoots and Undershoots</a:t>
            </a:r>
            <a:endParaRPr lang="en-ZA" sz="1800" b="0" strike="noStrike" spc="-1">
              <a:solidFill>
                <a:srgbClr val="000000"/>
              </a:solidFill>
              <a:latin typeface="Arial"/>
            </a:endParaRPr>
          </a:p>
          <a:p>
            <a:pPr marL="228600" indent="-228600">
              <a:lnSpc>
                <a:spcPct val="150000"/>
              </a:lnSpc>
              <a:spcBef>
                <a:spcPts val="1001"/>
              </a:spcBef>
              <a:buClr>
                <a:srgbClr val="000000"/>
              </a:buClr>
              <a:buFont typeface="Arial"/>
              <a:buChar char="•"/>
            </a:pPr>
            <a:r>
              <a:rPr lang="en-GB" sz="1800" b="0" strike="noStrike" spc="-1">
                <a:solidFill>
                  <a:srgbClr val="000000"/>
                </a:solidFill>
                <a:latin typeface="Open Sans"/>
              </a:rPr>
              <a:t>Slivers</a:t>
            </a:r>
            <a:endParaRPr lang="en-ZA" sz="1800" b="0" strike="noStrike" spc="-1">
              <a:solidFill>
                <a:srgbClr val="000000"/>
              </a:solidFill>
              <a:latin typeface="Arial"/>
            </a:endParaRPr>
          </a:p>
        </p:txBody>
      </p:sp>
      <p:sp>
        <p:nvSpPr>
          <p:cNvPr id="147" name="TextBox 13"/>
          <p:cNvSpPr/>
          <p:nvPr/>
        </p:nvSpPr>
        <p:spPr>
          <a:xfrm>
            <a:off x="5585040" y="6108840"/>
            <a:ext cx="6207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 </a:t>
            </a:r>
            <a:r>
              <a:rPr lang="en-GB" sz="1200" b="0" i="1" u="sng" strike="noStrike" spc="-1">
                <a:solidFill>
                  <a:srgbClr val="0563C1"/>
                </a:solidFill>
                <a:uFillTx/>
                <a:latin typeface="Open Sans"/>
                <a:ea typeface="Open Sans"/>
                <a:hlinkClick r:id="rId4"/>
              </a:rPr>
              <a:t>Types of Digitization and Its Error in GIS </a:t>
            </a:r>
            <a:endParaRPr lang="en-ZA" sz="1200" b="0" strike="noStrike" spc="-1">
              <a:solidFill>
                <a:srgbClr val="000000"/>
              </a:solidFill>
              <a:latin typeface="Arial"/>
            </a:endParaRPr>
          </a:p>
        </p:txBody>
      </p:sp>
      <p:pic>
        <p:nvPicPr>
          <p:cNvPr id="148" name="Picture 15"/>
          <p:cNvPicPr/>
          <p:nvPr/>
        </p:nvPicPr>
        <p:blipFill>
          <a:blip r:embed="rId5"/>
          <a:stretch/>
        </p:blipFill>
        <p:spPr>
          <a:xfrm>
            <a:off x="4682880" y="2799720"/>
            <a:ext cx="2458440" cy="1243800"/>
          </a:xfrm>
          <a:prstGeom prst="rect">
            <a:avLst/>
          </a:prstGeom>
          <a:ln w="0">
            <a:noFill/>
          </a:ln>
        </p:spPr>
      </p:pic>
      <p:pic>
        <p:nvPicPr>
          <p:cNvPr id="149" name="Picture 17"/>
          <p:cNvPicPr/>
          <p:nvPr/>
        </p:nvPicPr>
        <p:blipFill>
          <a:blip r:embed="rId6"/>
          <a:stretch/>
        </p:blipFill>
        <p:spPr>
          <a:xfrm>
            <a:off x="7443360" y="2594520"/>
            <a:ext cx="1899360" cy="1459440"/>
          </a:xfrm>
          <a:prstGeom prst="rect">
            <a:avLst/>
          </a:prstGeom>
          <a:ln w="0">
            <a:noFill/>
          </a:ln>
        </p:spPr>
      </p:pic>
      <p:pic>
        <p:nvPicPr>
          <p:cNvPr id="150" name="Picture 19"/>
          <p:cNvPicPr/>
          <p:nvPr/>
        </p:nvPicPr>
        <p:blipFill>
          <a:blip r:embed="rId7"/>
          <a:stretch/>
        </p:blipFill>
        <p:spPr>
          <a:xfrm>
            <a:off x="5797800" y="4359600"/>
            <a:ext cx="3227760" cy="1671120"/>
          </a:xfrm>
          <a:prstGeom prst="rect">
            <a:avLst/>
          </a:prstGeom>
          <a:ln w="0">
            <a:noFill/>
          </a:ln>
        </p:spPr>
      </p:pic>
      <p:pic>
        <p:nvPicPr>
          <p:cNvPr id="151" name="Picture 21"/>
          <p:cNvPicPr/>
          <p:nvPr/>
        </p:nvPicPr>
        <p:blipFill>
          <a:blip r:embed="rId8"/>
          <a:stretch/>
        </p:blipFill>
        <p:spPr>
          <a:xfrm>
            <a:off x="2670120" y="4516200"/>
            <a:ext cx="2914560" cy="1403640"/>
          </a:xfrm>
          <a:prstGeom prst="rect">
            <a:avLst/>
          </a:prstGeom>
          <a:ln w="0">
            <a:noFill/>
          </a:ln>
        </p:spPr>
      </p:pic>
      <p:pic>
        <p:nvPicPr>
          <p:cNvPr id="152" name="Picture 23"/>
          <p:cNvPicPr/>
          <p:nvPr/>
        </p:nvPicPr>
        <p:blipFill>
          <a:blip r:embed="rId9"/>
          <a:stretch/>
        </p:blipFill>
        <p:spPr>
          <a:xfrm>
            <a:off x="9629280" y="1511640"/>
            <a:ext cx="1814400" cy="4527360"/>
          </a:xfrm>
          <a:prstGeom prst="rect">
            <a:avLst/>
          </a:prstGeom>
          <a:ln w="0">
            <a:noFill/>
          </a:ln>
        </p:spPr>
      </p:pic>
      <p:sp>
        <p:nvSpPr>
          <p:cNvPr id="153" name="TextBox 24"/>
          <p:cNvSpPr/>
          <p:nvPr/>
        </p:nvSpPr>
        <p:spPr>
          <a:xfrm>
            <a:off x="0" y="6108840"/>
            <a:ext cx="492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4"/>
              </a:rPr>
              <a:t>Types of Digitization and Its Error in GIS </a:t>
            </a:r>
            <a:endParaRPr lang="en-ZA" sz="1200" b="0" strike="noStrike" spc="-1">
              <a:solidFill>
                <a:srgbClr val="000000"/>
              </a:solidFill>
              <a:latin typeface="Arial"/>
            </a:endParaRPr>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5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7</a:t>
            </a:r>
            <a:endParaRPr lang="en-ZA" sz="1400" b="0" strike="noStrike" spc="-1">
              <a:solidFill>
                <a:srgbClr val="000000"/>
              </a:solidFill>
              <a:latin typeface="Arial"/>
            </a:endParaRPr>
          </a:p>
        </p:txBody>
      </p:sp>
      <p:sp>
        <p:nvSpPr>
          <p:cNvPr id="156"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157" name="PlaceHolder 1"/>
          <p:cNvSpPr>
            <a:spLocks noGrp="1"/>
          </p:cNvSpPr>
          <p:nvPr>
            <p:ph/>
          </p:nvPr>
        </p:nvSpPr>
        <p:spPr>
          <a:xfrm>
            <a:off x="741960" y="2027520"/>
            <a:ext cx="10278720" cy="417384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Creating datasets using GIS software</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Defining digitisation</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Exploring types of digitisation </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Understanding the errors in digitisation and digitisation errors in GIS</a:t>
            </a:r>
            <a:endParaRPr lang="en-US" sz="2400" b="0" strike="noStrike" spc="-1">
              <a:solidFill>
                <a:srgbClr val="000000"/>
              </a:solidFill>
              <a:latin typeface="Calibri"/>
            </a:endParaRPr>
          </a:p>
          <a:p>
            <a:pPr indent="0">
              <a:lnSpc>
                <a:spcPct val="150000"/>
              </a:lnSpc>
              <a:spcBef>
                <a:spcPts val="1001"/>
              </a:spcBef>
              <a:buNone/>
            </a:pPr>
            <a:endParaRPr lang="en-US" sz="2400" b="0" strike="noStrike" spc="-1">
              <a:solidFill>
                <a:srgbClr val="000000"/>
              </a:solidFill>
              <a:latin typeface="Calibri"/>
            </a:endParaRPr>
          </a:p>
          <a:p>
            <a:pPr indent="0">
              <a:lnSpc>
                <a:spcPct val="150000"/>
              </a:lnSpc>
              <a:spcBef>
                <a:spcPts val="1001"/>
              </a:spcBef>
              <a:buNone/>
            </a:pPr>
            <a:endParaRPr lang="en-US" sz="2400" b="0" strike="noStrike" spc="-1">
              <a:solidFill>
                <a:srgbClr val="000000"/>
              </a:solidFill>
              <a:latin typeface="Calibri"/>
            </a:endParaRPr>
          </a:p>
        </p:txBody>
      </p:sp>
      <p:sp>
        <p:nvSpPr>
          <p:cNvPr id="158" name="TextBox 4"/>
          <p:cNvSpPr/>
          <p:nvPr/>
        </p:nvSpPr>
        <p:spPr>
          <a:xfrm>
            <a:off x="887040" y="13737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Concepts of On-Screen Data Capturing </a:t>
            </a:r>
            <a:endParaRPr lang="en-ZA" sz="2000" b="0" strike="noStrike" spc="-1">
              <a:solidFill>
                <a:srgbClr val="000000"/>
              </a:solidFill>
              <a:latin typeface="Arial"/>
            </a:endParaRPr>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6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8</a:t>
            </a:r>
            <a:endParaRPr lang="en-ZA" sz="1400" b="0" strike="noStrike" spc="-1">
              <a:solidFill>
                <a:srgbClr val="000000"/>
              </a:solidFill>
              <a:latin typeface="Arial"/>
            </a:endParaRPr>
          </a:p>
        </p:txBody>
      </p:sp>
      <p:sp>
        <p:nvSpPr>
          <p:cNvPr id="161" name="Title 10"/>
          <p:cNvSpPr/>
          <p:nvPr/>
        </p:nvSpPr>
        <p:spPr>
          <a:xfrm>
            <a:off x="887040" y="4680"/>
            <a:ext cx="105663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4.2 Field Data Capture </a:t>
            </a:r>
            <a:endParaRPr lang="en-ZA" sz="4400" b="0" strike="noStrike" spc="-1">
              <a:solidFill>
                <a:srgbClr val="000000"/>
              </a:solidFill>
              <a:latin typeface="Arial"/>
            </a:endParaRPr>
          </a:p>
        </p:txBody>
      </p:sp>
      <p:sp>
        <p:nvSpPr>
          <p:cNvPr id="162" name="PlaceHolder 1"/>
          <p:cNvSpPr>
            <a:spLocks noGrp="1"/>
          </p:cNvSpPr>
          <p:nvPr>
            <p:ph/>
          </p:nvPr>
        </p:nvSpPr>
        <p:spPr>
          <a:xfrm>
            <a:off x="554040" y="2362680"/>
            <a:ext cx="5398200" cy="3645000"/>
          </a:xfrm>
          <a:prstGeom prst="rect">
            <a:avLst/>
          </a:prstGeom>
          <a:noFill/>
          <a:ln w="0">
            <a:noFill/>
          </a:ln>
        </p:spPr>
        <p:txBody>
          <a:bodyPr anchor="t">
            <a:normAutofit fontScale="87000" lnSpcReduction="10000"/>
          </a:bodyPr>
          <a:lstStyle/>
          <a:p>
            <a:pPr marL="214560" indent="-214560">
              <a:lnSpc>
                <a:spcPct val="150000"/>
              </a:lnSpc>
              <a:spcBef>
                <a:spcPts val="1001"/>
              </a:spcBef>
              <a:buClr>
                <a:srgbClr val="000000"/>
              </a:buClr>
              <a:buFont typeface="Arial"/>
              <a:buChar char="•"/>
            </a:pPr>
            <a:r>
              <a:rPr lang="en-GB" sz="2400" b="0" strike="noStrike" spc="-1">
                <a:solidFill>
                  <a:srgbClr val="000000"/>
                </a:solidFill>
                <a:latin typeface="Open Sans"/>
              </a:rPr>
              <a:t>Field data capture form part of the primary data collection methods.</a:t>
            </a:r>
            <a:endParaRPr lang="en-US" sz="2400" b="0" strike="noStrike" spc="-1">
              <a:solidFill>
                <a:srgbClr val="000000"/>
              </a:solidFill>
              <a:latin typeface="Calibri"/>
            </a:endParaRPr>
          </a:p>
          <a:p>
            <a:pPr marL="214560" indent="-214560">
              <a:lnSpc>
                <a:spcPct val="150000"/>
              </a:lnSpc>
              <a:spcBef>
                <a:spcPts val="1001"/>
              </a:spcBef>
              <a:buClr>
                <a:srgbClr val="000000"/>
              </a:buClr>
              <a:buFont typeface="Arial"/>
              <a:buChar char="•"/>
            </a:pPr>
            <a:r>
              <a:rPr lang="en-GB" sz="2400" b="0" strike="noStrike" spc="-1">
                <a:solidFill>
                  <a:srgbClr val="000000"/>
                </a:solidFill>
                <a:latin typeface="Open Sans"/>
              </a:rPr>
              <a:t>These methods assist during field surveys</a:t>
            </a:r>
            <a:endParaRPr lang="en-US" sz="2400" b="0" strike="noStrike" spc="-1">
              <a:solidFill>
                <a:srgbClr val="000000"/>
              </a:solidFill>
              <a:latin typeface="Calibri"/>
            </a:endParaRPr>
          </a:p>
          <a:p>
            <a:pPr marL="214560" indent="-214560">
              <a:lnSpc>
                <a:spcPct val="150000"/>
              </a:lnSpc>
              <a:spcBef>
                <a:spcPts val="1001"/>
              </a:spcBef>
              <a:buClr>
                <a:srgbClr val="000000"/>
              </a:buClr>
              <a:buFont typeface="Arial"/>
              <a:buChar char="•"/>
            </a:pPr>
            <a:r>
              <a:rPr lang="en-GB" sz="2400" b="0" strike="noStrike" spc="-1">
                <a:solidFill>
                  <a:srgbClr val="000000"/>
                </a:solidFill>
                <a:latin typeface="Open Sans"/>
              </a:rPr>
              <a:t>There are various mobile applications that are used to collect data from the field.</a:t>
            </a:r>
            <a:endParaRPr lang="en-US" sz="2400" b="0" strike="noStrike" spc="-1">
              <a:solidFill>
                <a:srgbClr val="000000"/>
              </a:solidFill>
              <a:latin typeface="Calibri"/>
            </a:endParaRPr>
          </a:p>
        </p:txBody>
      </p:sp>
      <p:sp>
        <p:nvSpPr>
          <p:cNvPr id="163" name="TextBox 4"/>
          <p:cNvSpPr/>
          <p:nvPr/>
        </p:nvSpPr>
        <p:spPr>
          <a:xfrm>
            <a:off x="887040" y="1821960"/>
            <a:ext cx="6095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Data Capture Applications</a:t>
            </a:r>
            <a:endParaRPr lang="en-ZA" sz="2000" b="0" strike="noStrike" spc="-1">
              <a:solidFill>
                <a:srgbClr val="000000"/>
              </a:solidFill>
              <a:latin typeface="Arial"/>
            </a:endParaRPr>
          </a:p>
        </p:txBody>
      </p:sp>
      <p:pic>
        <p:nvPicPr>
          <p:cNvPr id="164" name="Picture 6"/>
          <p:cNvPicPr/>
          <p:nvPr/>
        </p:nvPicPr>
        <p:blipFill>
          <a:blip r:embed="rId4"/>
          <a:stretch/>
        </p:blipFill>
        <p:spPr>
          <a:xfrm>
            <a:off x="6239160" y="1704960"/>
            <a:ext cx="5398200" cy="1849680"/>
          </a:xfrm>
          <a:prstGeom prst="rect">
            <a:avLst/>
          </a:prstGeom>
          <a:ln w="0">
            <a:noFill/>
          </a:ln>
        </p:spPr>
      </p:pic>
      <p:pic>
        <p:nvPicPr>
          <p:cNvPr id="165" name="Picture 10"/>
          <p:cNvPicPr/>
          <p:nvPr/>
        </p:nvPicPr>
        <p:blipFill>
          <a:blip r:embed="rId5"/>
          <a:stretch/>
        </p:blipFill>
        <p:spPr>
          <a:xfrm>
            <a:off x="6095880" y="4403520"/>
            <a:ext cx="5398200" cy="1681920"/>
          </a:xfrm>
          <a:prstGeom prst="rect">
            <a:avLst/>
          </a:prstGeom>
          <a:ln w="0">
            <a:noFill/>
          </a:ln>
        </p:spPr>
      </p:pic>
      <p:sp>
        <p:nvSpPr>
          <p:cNvPr id="166" name="TextBox 7"/>
          <p:cNvSpPr/>
          <p:nvPr/>
        </p:nvSpPr>
        <p:spPr>
          <a:xfrm>
            <a:off x="7261920" y="6085800"/>
            <a:ext cx="40737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u="sng" strike="noStrike" spc="-1">
                <a:solidFill>
                  <a:srgbClr val="0563C1"/>
                </a:solidFill>
                <a:uFillTx/>
                <a:latin typeface="Open Sans"/>
                <a:ea typeface="Open Sans"/>
                <a:hlinkClick r:id="rId6"/>
              </a:rPr>
              <a:t>MerginMaps</a:t>
            </a:r>
            <a:endParaRPr lang="en-ZA" sz="1200" b="0" strike="noStrike" spc="-1">
              <a:solidFill>
                <a:srgbClr val="000000"/>
              </a:solidFill>
              <a:latin typeface="Arial"/>
            </a:endParaRPr>
          </a:p>
        </p:txBody>
      </p:sp>
      <p:sp>
        <p:nvSpPr>
          <p:cNvPr id="167" name="TextBox 11"/>
          <p:cNvSpPr/>
          <p:nvPr/>
        </p:nvSpPr>
        <p:spPr>
          <a:xfrm>
            <a:off x="6848640" y="3609000"/>
            <a:ext cx="34761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u="sng" strike="noStrike" spc="-1">
                <a:solidFill>
                  <a:srgbClr val="0563C1"/>
                </a:solidFill>
                <a:uFillTx/>
                <a:latin typeface="Open Sans"/>
                <a:ea typeface="Open Sans"/>
                <a:hlinkClick r:id="rId7"/>
              </a:rPr>
              <a:t>QField</a:t>
            </a:r>
            <a:endParaRPr lang="en-ZA" sz="1200" b="0" strike="noStrike" spc="-1">
              <a:solidFill>
                <a:srgbClr val="000000"/>
              </a:solidFill>
              <a:latin typeface="Arial"/>
            </a:endParaRPr>
          </a:p>
        </p:txBody>
      </p:sp>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2516</TotalTime>
  <Words>3455</Words>
  <Application>Microsoft Office PowerPoint</Application>
  <PresentationFormat>Widescreen</PresentationFormat>
  <Paragraphs>402</Paragraphs>
  <Slides>32</Slides>
  <Notes>30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Calibri</vt:lpstr>
      <vt:lpstr>Calibri Light</vt:lpstr>
      <vt:lpstr>Open Sans</vt:lpstr>
      <vt:lpstr>Open Sans </vt:lpstr>
      <vt:lpstr>Open Sans ExtraBold</vt:lpstr>
      <vt:lpstr>Symbol</vt:lpstr>
      <vt:lpstr>Times New Roman</vt:lpstr>
      <vt:lpstr>Wingdings</vt:lpstr>
      <vt:lpstr>Office Theme</vt:lpstr>
      <vt:lpstr>Office Theme</vt:lpstr>
      <vt:lpstr>LECTURE 4  DATA COLLECTION, QUALITY STANDARDS &amp; BEST PRACTICES FOR DOCUMENTATION (METADATA) AND SHARING Part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Sarel Greyling</dc:creator>
  <dc:description/>
  <cp:lastModifiedBy>Ashutosh.Bhagurkar</cp:lastModifiedBy>
  <cp:revision>252</cp:revision>
  <dcterms:created xsi:type="dcterms:W3CDTF">2021-02-10T16:48:02Z</dcterms:created>
  <dcterms:modified xsi:type="dcterms:W3CDTF">2024-11-02T20:27:01Z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31</vt:i4>
  </property>
  <property fmtid="{D5CDD505-2E9C-101B-9397-08002B2CF9AE}" pid="4" name="PresentationFormat">
    <vt:lpwstr>Widescreen</vt:lpwstr>
  </property>
  <property fmtid="{D5CDD505-2E9C-101B-9397-08002B2CF9AE}" pid="5" name="Slides">
    <vt:i4>31</vt:i4>
  </property>
</Properties>
</file>