
<file path=[Content_Types].xml><?xml version="1.0" encoding="utf-8"?>
<Types xmlns="http://schemas.openxmlformats.org/package/2006/content-types">
  <Default Extension="emf" ContentType="image/x-emf"/>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6"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fjjpQM0EYoIOr5IGBoEQOQ==" hashData="W+vHJvFe+XgZ/BAgZ1jzmomWdWOoG8YH03i/PDxUnFNReoKV9D7IQtFFfzmvIEIGKJiEokifDt30kW37O6LRY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99CCFF"/>
    <a:srgbClr val="FF9999"/>
    <a:srgbClr val="000000"/>
    <a:srgbClr val="C5FFCD"/>
    <a:srgbClr val="CFFEC6"/>
    <a:srgbClr val="0A600A"/>
    <a:srgbClr val="FF3300"/>
    <a:srgbClr val="777777"/>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4640"/>
  </p:normalViewPr>
  <p:slideViewPr>
    <p:cSldViewPr snapToGrid="0">
      <p:cViewPr varScale="1">
        <p:scale>
          <a:sx n="106" d="100"/>
          <a:sy n="106" d="100"/>
        </p:scale>
        <p:origin x="8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455E05D1-22D8-4259-8931-75DAEE52A6FD}"/>
    <pc:docChg chg="custSel addSld delSld modSld">
      <pc:chgData name="Ashutosh.Bhagurkar" userId="e54b5c48-fd92-480c-8e66-acef16c1a8d2" providerId="ADAL" clId="{455E05D1-22D8-4259-8931-75DAEE52A6FD}" dt="2025-03-31T14:54:01.911" v="30" actId="47"/>
      <pc:docMkLst>
        <pc:docMk/>
      </pc:docMkLst>
      <pc:sldChg chg="modSp del mod">
        <pc:chgData name="Ashutosh.Bhagurkar" userId="e54b5c48-fd92-480c-8e66-acef16c1a8d2" providerId="ADAL" clId="{455E05D1-22D8-4259-8931-75DAEE52A6FD}" dt="2025-03-31T14:54:01.911" v="30" actId="47"/>
        <pc:sldMkLst>
          <pc:docMk/>
          <pc:sldMk cId="338364833" sldId="284"/>
        </pc:sldMkLst>
        <pc:spChg chg="mod">
          <ac:chgData name="Ashutosh.Bhagurkar" userId="e54b5c48-fd92-480c-8e66-acef16c1a8d2" providerId="ADAL" clId="{455E05D1-22D8-4259-8931-75DAEE52A6FD}" dt="2025-03-31T10:28:08.940" v="25" actId="1076"/>
          <ac:spMkLst>
            <pc:docMk/>
            <pc:sldMk cId="338364833" sldId="284"/>
            <ac:spMk id="4" creationId="{3FEC9508-3EFD-E560-5C48-DEC9F38F239C}"/>
          </ac:spMkLst>
        </pc:spChg>
      </pc:sldChg>
      <pc:sldChg chg="addSp delSp modSp add mod">
        <pc:chgData name="Ashutosh.Bhagurkar" userId="e54b5c48-fd92-480c-8e66-acef16c1a8d2" providerId="ADAL" clId="{455E05D1-22D8-4259-8931-75DAEE52A6FD}" dt="2025-03-31T14:53:56.490" v="29" actId="1076"/>
        <pc:sldMkLst>
          <pc:docMk/>
          <pc:sldMk cId="2967422231" sldId="285"/>
        </pc:sldMkLst>
        <pc:spChg chg="del">
          <ac:chgData name="Ashutosh.Bhagurkar" userId="e54b5c48-fd92-480c-8e66-acef16c1a8d2" providerId="ADAL" clId="{455E05D1-22D8-4259-8931-75DAEE52A6FD}" dt="2025-03-31T14:53:49.452" v="27" actId="478"/>
          <ac:spMkLst>
            <pc:docMk/>
            <pc:sldMk cId="2967422231" sldId="285"/>
            <ac:spMk id="4" creationId="{6D0E913D-398D-239B-995D-924FDB64D006}"/>
          </ac:spMkLst>
        </pc:spChg>
        <pc:spChg chg="add mod">
          <ac:chgData name="Ashutosh.Bhagurkar" userId="e54b5c48-fd92-480c-8e66-acef16c1a8d2" providerId="ADAL" clId="{455E05D1-22D8-4259-8931-75DAEE52A6FD}" dt="2025-03-31T14:53:56.490" v="29" actId="1076"/>
          <ac:spMkLst>
            <pc:docMk/>
            <pc:sldMk cId="2967422231" sldId="285"/>
            <ac:spMk id="6" creationId="{7EC9233C-8965-C379-1AF8-5E0AAFDA778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Achieving the climate transition calls for substantial investments in clean energy technology. Numerous estimates have been made of the global magnitude of the investments needed by a variety of international organizations. The Climate Policy Initiative recently conducted a review of these estimates and concluded that the global annual investment needs to deliver on the goals of the Paris agreement are estimated to range between US$6-12 billion by 2030 and a narrower range of US$9-12 billion by 2050. This is represented by the beige area on the chart.</a:t>
            </a:r>
          </a:p>
          <a:p>
            <a:endParaRPr lang="en-GB"/>
          </a:p>
          <a:p>
            <a:r>
              <a:rPr lang="en-GB"/>
              <a:t>	This is a far cry from the climate finance resources that have been mobilized in the recent past, which are represented by the green area on the chart. The Climate Policy Initiative estimates that these started out as a modest US$0.4 billon in 2011/12. Although climate finance flows have tripled in the decade up to 2021/22, they still fall well short of the US$8 billion that is already considered necessary.</a:t>
            </a:r>
          </a:p>
          <a:p>
            <a:endParaRPr lang="en-GB"/>
          </a:p>
          <a:p>
            <a:r>
              <a:rPr lang="en-GB"/>
              <a:t>	The difference between current climate financing flows and estimated climate financing needs is known as the global climate finance gap. Unless this gap can be rapidly closed, climate transition will prove unachievable…. </a:t>
            </a:r>
          </a:p>
        </p:txBody>
      </p:sp>
      <p:sp>
        <p:nvSpPr>
          <p:cNvPr id="4" name="Slide Number Placeholder 3"/>
          <p:cNvSpPr>
            <a:spLocks noGrp="1"/>
          </p:cNvSpPr>
          <p:nvPr>
            <p:ph type="sldNum" sz="quarter" idx="5"/>
          </p:nvPr>
        </p:nvSpPr>
        <p:spPr/>
        <p:txBody>
          <a:bodyPr/>
          <a:lstStyle/>
          <a:p>
            <a:fld id="{B698FC84-7549-424A-9090-8C112A69B027}" type="slidenum">
              <a:rPr lang="en-US"/>
              <a:t>5</a:t>
            </a:fld>
            <a:endParaRPr lang="en-US"/>
          </a:p>
        </p:txBody>
      </p:sp>
    </p:spTree>
    <p:extLst>
      <p:ext uri="{BB962C8B-B14F-4D97-AF65-F5344CB8AC3E}">
        <p14:creationId xmlns:p14="http://schemas.microsoft.com/office/powerpoint/2010/main" val="520782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Deep, iterative, and transparent stakeholder consultation is an indispensable element throughout the entire Data-to-Deal pipeline. It plays a critical role in fostering consensus and shaping a shared vision for the country. This entails engaging with society at large on the decarbonisation strategy, to ensure that the chosen approach aligns with social, political, and environmental considerations and achieves a balanced solution. Typically, a large number of people would be involved in the consultation process, representing a very wide range of social sectors and interests. Stakeholder consultation should be informed by the following principles.</a:t>
            </a:r>
          </a:p>
          <a:p>
            <a:endParaRPr lang="en-GB"/>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b="1" i="0">
                <a:solidFill>
                  <a:srgbClr val="000000"/>
                </a:solidFill>
                <a:effectLst/>
                <a:latin typeface="Aptos" panose="020B0004020202020204" pitchFamily="34" charset="0"/>
                <a:ea typeface="Open Sans" panose="020B0606030504020204" pitchFamily="34" charset="0"/>
                <a:cs typeface="Open Sans" panose="020B0606030504020204" pitchFamily="34" charset="0"/>
              </a:rPr>
              <a:t>Engage early</a:t>
            </a:r>
            <a:r>
              <a:rPr lang="en-GB" sz="1200" b="0" i="0">
                <a:solidFill>
                  <a:srgbClr val="000000"/>
                </a:solidFill>
                <a:effectLst/>
                <a:latin typeface="Aptos" panose="020B0004020202020204" pitchFamily="34" charset="0"/>
                <a:ea typeface="Open Sans" panose="020B0606030504020204" pitchFamily="34" charset="0"/>
                <a:cs typeface="Open Sans" panose="020B0606030504020204" pitchFamily="34" charset="0"/>
              </a:rPr>
              <a:t>: Engagement should begin early and be deep, iterative, and transparent. Emphasising the ongoing and unfinished nature of the consultation builds transparency and trust, which are pivotal factors in successfully mobilising funds.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b="0" i="0">
              <a:solidFill>
                <a:srgbClr val="000000"/>
              </a:solidFill>
              <a:effectLst/>
              <a:latin typeface="Aptos" panose="020B0004020202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b="1">
                <a:solidFill>
                  <a:srgbClr val="000000"/>
                </a:solidFill>
                <a:latin typeface="Aptos" panose="020B0004020202020204" pitchFamily="34" charset="0"/>
                <a:ea typeface="Open Sans"/>
                <a:cs typeface="Open Sans"/>
              </a:rPr>
              <a:t>Communicate effectively</a:t>
            </a:r>
            <a:r>
              <a:rPr lang="en-GB" sz="1200">
                <a:solidFill>
                  <a:srgbClr val="000000"/>
                </a:solidFill>
                <a:latin typeface="Aptos" panose="020B0004020202020204" pitchFamily="34" charset="0"/>
                <a:ea typeface="Open Sans"/>
                <a:cs typeface="Open Sans"/>
              </a:rPr>
              <a:t>: Stakeholder</a:t>
            </a:r>
            <a:r>
              <a:rPr lang="en-GB" sz="1200" b="0" i="0">
                <a:solidFill>
                  <a:srgbClr val="000000"/>
                </a:solidFill>
                <a:effectLst/>
                <a:latin typeface="Aptos" panose="020B0004020202020204" pitchFamily="34" charset="0"/>
                <a:ea typeface="Open Sans"/>
                <a:cs typeface="Open Sans"/>
              </a:rPr>
              <a:t> engagement is greatly enhanced when communication is tailored to stakeholders' specific language and interests, rather than being expressed in very broad terms or in very technical language.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b="1">
              <a:solidFill>
                <a:srgbClr val="000000"/>
              </a:solidFill>
              <a:latin typeface="Aptos" panose="020B0004020202020204" pitchFamily="34" charset="0"/>
              <a:ea typeface="Open Sans"/>
              <a:cs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b="1">
                <a:solidFill>
                  <a:srgbClr val="000000"/>
                </a:solidFill>
                <a:latin typeface="Aptos" panose="020B0004020202020204" pitchFamily="34" charset="0"/>
                <a:ea typeface="Open Sans"/>
                <a:cs typeface="Open Sans"/>
              </a:rPr>
              <a:t>Involve finance: </a:t>
            </a:r>
            <a:r>
              <a:rPr lang="en-GB" sz="1200" b="0">
                <a:solidFill>
                  <a:srgbClr val="000000"/>
                </a:solidFill>
                <a:latin typeface="Aptos" panose="020B0004020202020204" pitchFamily="34" charset="0"/>
                <a:ea typeface="Open Sans"/>
                <a:cs typeface="Open Sans"/>
              </a:rPr>
              <a:t>Transition planning is often led by line ministries that focus primarily on technical aspects, but ultimately these plans need to be financed. </a:t>
            </a:r>
            <a:r>
              <a:rPr lang="en-GB" sz="1200">
                <a:solidFill>
                  <a:srgbClr val="000000"/>
                </a:solidFill>
                <a:latin typeface="Aptos" panose="020B0004020202020204" pitchFamily="34" charset="0"/>
                <a:ea typeface="Open Sans"/>
                <a:cs typeface="Open Sans"/>
              </a:rPr>
              <a:t>The</a:t>
            </a:r>
            <a:r>
              <a:rPr lang="en-GB" sz="1200" b="0" i="0">
                <a:solidFill>
                  <a:srgbClr val="000000"/>
                </a:solidFill>
                <a:effectLst/>
                <a:latin typeface="Aptos" panose="020B0004020202020204" pitchFamily="34" charset="0"/>
                <a:ea typeface="Open Sans"/>
                <a:cs typeface="Open Sans"/>
              </a:rPr>
              <a:t> </a:t>
            </a:r>
            <a:r>
              <a:rPr lang="en-GB" sz="1200">
                <a:solidFill>
                  <a:srgbClr val="000000"/>
                </a:solidFill>
                <a:latin typeface="Aptos" panose="020B0004020202020204" pitchFamily="34" charset="0"/>
                <a:ea typeface="Open Sans"/>
                <a:cs typeface="Open Sans"/>
              </a:rPr>
              <a:t>Ministry of Finance</a:t>
            </a:r>
            <a:r>
              <a:rPr lang="en-GB" sz="1200" b="0" i="0">
                <a:solidFill>
                  <a:srgbClr val="000000"/>
                </a:solidFill>
                <a:effectLst/>
                <a:latin typeface="Aptos" panose="020B0004020202020204" pitchFamily="34" charset="0"/>
                <a:ea typeface="Open Sans"/>
                <a:cs typeface="Open Sans"/>
              </a:rPr>
              <a:t> has the power to shape economic norms and policies and brings a comprehensive understanding of the overall national landscape, including the economic, fiscal and distributional impacts of different policies. It is important to bring the Ministry of Finance into the planning process to ensure that plans are financially realistic and that financial arrangements can be expedited.</a:t>
            </a:r>
            <a:endParaRPr lang="en-GB" sz="1200">
              <a:solidFill>
                <a:srgbClr val="000000"/>
              </a:solidFill>
              <a:latin typeface="Aptos" panose="020B0004020202020204" pitchFamily="34" charset="0"/>
              <a:ea typeface="Open Sans"/>
              <a:cs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b="0" i="0">
              <a:solidFill>
                <a:srgbClr val="000000"/>
              </a:solidFill>
              <a:effectLst/>
              <a:latin typeface="Aptos" panose="020B0004020202020204" pitchFamily="34" charset="0"/>
              <a:ea typeface="Open Sans"/>
              <a:cs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b="0" i="0">
              <a:solidFill>
                <a:srgbClr val="000000"/>
              </a:solidFill>
              <a:effectLst/>
              <a:latin typeface="Aptos" panose="020B0004020202020204" pitchFamily="34" charset="0"/>
              <a:ea typeface="Open Sans" panose="020B0606030504020204" pitchFamily="34" charset="0"/>
              <a:cs typeface="Open Sans" panose="020B0606030504020204" pitchFamily="34" charset="0"/>
            </a:endParaRPr>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a:t>15</a:t>
            </a:fld>
            <a:endParaRPr lang="en-US"/>
          </a:p>
        </p:txBody>
      </p:sp>
    </p:spTree>
    <p:extLst>
      <p:ext uri="{BB962C8B-B14F-4D97-AF65-F5344CB8AC3E}">
        <p14:creationId xmlns:p14="http://schemas.microsoft.com/office/powerpoint/2010/main" val="641095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Once a decarbonisation strategy is developed, it is important to identify and address any related gaps in the policy environment. Governments play a critical role in establishing an enabling environment for policies and regulations to support climate-aligned investment. Well-designed policies facilitate capital mobilisation by reducing downside risks. These include articulating a clear strategic vision, supported by tangible short-, medium- and long-term milestones and strong accountability frameworks. </a:t>
            </a:r>
          </a:p>
          <a:p>
            <a:endParaRPr lang="en-GB"/>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solidFill>
                  <a:srgbClr val="000000"/>
                </a:solidFill>
                <a:latin typeface="Aptos" panose="020B0004020202020204" pitchFamily="34" charset="0"/>
                <a:ea typeface="Open Sans" panose="020B0606030504020204" pitchFamily="34" charset="0"/>
                <a:cs typeface="Open Sans" panose="020B0606030504020204" pitchFamily="34" charset="0"/>
              </a:rPr>
              <a:t>	S</a:t>
            </a:r>
            <a:r>
              <a:rPr lang="en-GB" sz="1200" i="0">
                <a:solidFill>
                  <a:srgbClr val="000000"/>
                </a:solidFill>
                <a:effectLst/>
                <a:latin typeface="Aptos" panose="020B0004020202020204" pitchFamily="34" charset="0"/>
                <a:ea typeface="Open Sans" panose="020B0606030504020204" pitchFamily="34" charset="0"/>
                <a:cs typeface="Open Sans" panose="020B0606030504020204" pitchFamily="34" charset="0"/>
              </a:rPr>
              <a:t>hifting away from standalone projects towards providing strategies that incorporate integrated, multisectoral, and cross-cutting policies offers certainty to investors. </a:t>
            </a:r>
            <a:r>
              <a:rPr lang="en-GB"/>
              <a:t>The macro-economic implications of the climate transition also need to be understood and managed. These may include an overall increase in investment, as well as a shift in its sectoral composition, with potential consequences for economic growth and employment, as well as possible impacts on vulnerable groups. Given the prevalence and fiscal significance of fuel taxation and energy subsidisation, the transition will also call for adjustments to a country’s fiscal systems to ensure that revenue bases are preserved and fiscal incentives support the chosen trajectory. </a:t>
            </a:r>
          </a:p>
        </p:txBody>
      </p:sp>
      <p:sp>
        <p:nvSpPr>
          <p:cNvPr id="4" name="Slide Number Placeholder 3"/>
          <p:cNvSpPr>
            <a:spLocks noGrp="1"/>
          </p:cNvSpPr>
          <p:nvPr>
            <p:ph type="sldNum" sz="quarter" idx="5"/>
          </p:nvPr>
        </p:nvSpPr>
        <p:spPr/>
        <p:txBody>
          <a:bodyPr/>
          <a:lstStyle/>
          <a:p>
            <a:fld id="{B698FC84-7549-424A-9090-8C112A69B027}" type="slidenum">
              <a:rPr lang="en-US"/>
              <a:t>16</a:t>
            </a:fld>
            <a:endParaRPr lang="en-US"/>
          </a:p>
        </p:txBody>
      </p:sp>
    </p:spTree>
    <p:extLst>
      <p:ext uri="{BB962C8B-B14F-4D97-AF65-F5344CB8AC3E}">
        <p14:creationId xmlns:p14="http://schemas.microsoft.com/office/powerpoint/2010/main" val="401939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Given the urgency of climate goals, the decarbonisation plans developed by line ministries are likely to represent a surge in investment relative to historic levels. The Ministry of Finance needs to convert such plans into specific financing requirements, evaluating whether the associated debt service costs are affordable relative to sector cashflows. The greater the country risk, the higher the cost of capital and the larger the burden of financing a particular plan. </a:t>
            </a:r>
          </a:p>
          <a:p>
            <a:endParaRPr lang="en-GB"/>
          </a:p>
          <a:p>
            <a:r>
              <a:rPr lang="en-GB"/>
              <a:t>	Ministries of Finance must tap into a diverse range of capital sources, including domestic and international, as well as public and private. To ensure an efficient use of available financing options, there must be clear guidance on the role of public funds, the use of state guarantees, and the suitability of different financing instruments. An important part of the process is to realign existing streams of finance towards decarbonisation objectives. For example, energy spending under the national budget should gradually shift towards supporting the transition while gradually winding down support for fossil fuel-related infrastructure. </a:t>
            </a:r>
          </a:p>
          <a:p>
            <a:endParaRPr lang="en-GB"/>
          </a:p>
          <a:p>
            <a:r>
              <a:rPr lang="en-GB"/>
              <a:t>	As well as estimating financing costs of investment projects, it is important to quantify associated long-term benefits – both financial (such as fuel savings) and economic (such as carbon savings) – as these will affect the viability of the projects and guide the allocation of scarce concessional finance. </a:t>
            </a:r>
          </a:p>
        </p:txBody>
      </p:sp>
      <p:sp>
        <p:nvSpPr>
          <p:cNvPr id="4" name="Slide Number Placeholder 3"/>
          <p:cNvSpPr>
            <a:spLocks noGrp="1"/>
          </p:cNvSpPr>
          <p:nvPr>
            <p:ph type="sldNum" sz="quarter" idx="5"/>
          </p:nvPr>
        </p:nvSpPr>
        <p:spPr/>
        <p:txBody>
          <a:bodyPr/>
          <a:lstStyle/>
          <a:p>
            <a:fld id="{B698FC84-7549-424A-9090-8C112A69B027}" type="slidenum">
              <a:rPr lang="en-US"/>
              <a:t>17</a:t>
            </a:fld>
            <a:endParaRPr lang="en-US"/>
          </a:p>
        </p:txBody>
      </p:sp>
    </p:spTree>
    <p:extLst>
      <p:ext uri="{BB962C8B-B14F-4D97-AF65-F5344CB8AC3E}">
        <p14:creationId xmlns:p14="http://schemas.microsoft.com/office/powerpoint/2010/main" val="16423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a:latin typeface="Aptos" panose="020B0004020202020204" pitchFamily="34" charset="0"/>
                <a:ea typeface="Open Sans" panose="020B0606030504020204" pitchFamily="34" charset="0"/>
                <a:cs typeface="Open Sans" panose="020B0606030504020204" pitchFamily="34" charset="0"/>
              </a:rPr>
              <a:t>Some of the main takeaways from the Data-to-Deal framework can be summarized as follows.</a:t>
            </a:r>
          </a:p>
          <a:p>
            <a:pPr marL="0" indent="0">
              <a:buFont typeface="Arial" panose="020B0604020202020204" pitchFamily="34" charset="0"/>
              <a:buNone/>
            </a:pPr>
            <a:endParaRPr lang="en-GB" sz="1200">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200">
                <a:latin typeface="Aptos" panose="020B0004020202020204" pitchFamily="34" charset="0"/>
                <a:ea typeface="Open Sans" panose="020B0606030504020204" pitchFamily="34" charset="0"/>
                <a:cs typeface="Open Sans" panose="020B0606030504020204" pitchFamily="34" charset="0"/>
              </a:rPr>
              <a:t>I</a:t>
            </a:r>
            <a:r>
              <a:rPr lang="en-GB" sz="1200">
                <a:effectLst/>
                <a:latin typeface="Aptos" panose="020B0004020202020204" pitchFamily="34" charset="0"/>
                <a:ea typeface="Open Sans" panose="020B0606030504020204" pitchFamily="34" charset="0"/>
                <a:cs typeface="Open Sans" panose="020B0606030504020204" pitchFamily="34" charset="0"/>
              </a:rPr>
              <a:t>nternational organisations </a:t>
            </a:r>
            <a:r>
              <a:rPr lang="en-GB" sz="1200">
                <a:latin typeface="Aptos" panose="020B0004020202020204" pitchFamily="34" charset="0"/>
                <a:ea typeface="Open Sans" panose="020B0606030504020204" pitchFamily="34" charset="0"/>
                <a:cs typeface="Open Sans" panose="020B0606030504020204" pitchFamily="34" charset="0"/>
              </a:rPr>
              <a:t>supporting </a:t>
            </a:r>
            <a:r>
              <a:rPr lang="en-GB" sz="1200">
                <a:effectLst/>
                <a:latin typeface="Aptos" panose="020B0004020202020204" pitchFamily="34" charset="0"/>
                <a:ea typeface="Open Sans" panose="020B0606030504020204" pitchFamily="34" charset="0"/>
                <a:cs typeface="Open Sans" panose="020B0606030504020204" pitchFamily="34" charset="0"/>
              </a:rPr>
              <a:t>LMICs to develop </a:t>
            </a:r>
            <a:r>
              <a:rPr lang="en-GB" sz="1200" b="1">
                <a:effectLst/>
                <a:latin typeface="Aptos" panose="020B0004020202020204" pitchFamily="34" charset="0"/>
                <a:ea typeface="Open Sans" panose="020B0606030504020204" pitchFamily="34" charset="0"/>
                <a:cs typeface="Open Sans" panose="020B0606030504020204" pitchFamily="34" charset="0"/>
              </a:rPr>
              <a:t>credible investment cases </a:t>
            </a:r>
            <a:r>
              <a:rPr lang="en-GB" sz="1200">
                <a:effectLst/>
                <a:latin typeface="Aptos" panose="020B0004020202020204" pitchFamily="34" charset="0"/>
                <a:ea typeface="Open Sans" panose="020B0606030504020204" pitchFamily="34" charset="0"/>
                <a:cs typeface="Open Sans" panose="020B0606030504020204" pitchFamily="34" charset="0"/>
              </a:rPr>
              <a:t>should structure assistance using the </a:t>
            </a:r>
            <a:r>
              <a:rPr lang="en-GB" sz="1200" b="1">
                <a:effectLst/>
                <a:latin typeface="Aptos" panose="020B0004020202020204" pitchFamily="34" charset="0"/>
                <a:ea typeface="Open Sans" panose="020B0606030504020204" pitchFamily="34" charset="0"/>
                <a:cs typeface="Open Sans" panose="020B0606030504020204" pitchFamily="34" charset="0"/>
              </a:rPr>
              <a:t>Data-to-Deal</a:t>
            </a:r>
            <a:r>
              <a:rPr lang="en-GB" sz="1200">
                <a:effectLst/>
                <a:latin typeface="Aptos" panose="020B0004020202020204" pitchFamily="34" charset="0"/>
                <a:ea typeface="Open Sans" panose="020B0606030504020204" pitchFamily="34" charset="0"/>
                <a:cs typeface="Open Sans" panose="020B0606030504020204" pitchFamily="34" charset="0"/>
              </a:rPr>
              <a:t> framework</a:t>
            </a:r>
          </a:p>
          <a:p>
            <a:pPr marL="285750" indent="-285750">
              <a:buFont typeface="Arial" panose="020B0604020202020204" pitchFamily="34" charset="0"/>
              <a:buChar char="•"/>
            </a:pPr>
            <a:endParaRPr lang="en-GB" sz="1200">
              <a:effectLst/>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200">
                <a:effectLst/>
                <a:latin typeface="Aptos" panose="020B0004020202020204" pitchFamily="34" charset="0"/>
                <a:ea typeface="Open Sans" panose="020B0606030504020204" pitchFamily="34" charset="0"/>
                <a:cs typeface="Open Sans" panose="020B0606030504020204" pitchFamily="34" charset="0"/>
              </a:rPr>
              <a:t>Country stakeholders should be </a:t>
            </a:r>
            <a:r>
              <a:rPr lang="en-GB" sz="1200" b="1">
                <a:effectLst/>
                <a:latin typeface="Aptos" panose="020B0004020202020204" pitchFamily="34" charset="0"/>
                <a:ea typeface="Open Sans" panose="020B0606030504020204" pitchFamily="34" charset="0"/>
                <a:cs typeface="Open Sans" panose="020B0606030504020204" pitchFamily="34" charset="0"/>
              </a:rPr>
              <a:t>technically equipped </a:t>
            </a:r>
            <a:r>
              <a:rPr lang="en-GB" sz="1200">
                <a:effectLst/>
                <a:latin typeface="Aptos" panose="020B0004020202020204" pitchFamily="34" charset="0"/>
                <a:ea typeface="Open Sans" panose="020B0606030504020204" pitchFamily="34" charset="0"/>
                <a:cs typeface="Open Sans" panose="020B0606030504020204" pitchFamily="34" charset="0"/>
              </a:rPr>
              <a:t>and empowered to determine their own </a:t>
            </a:r>
            <a:r>
              <a:rPr lang="en-GB" sz="1200" b="1">
                <a:effectLst/>
                <a:latin typeface="Aptos" panose="020B0004020202020204" pitchFamily="34" charset="0"/>
                <a:ea typeface="Open Sans" panose="020B0606030504020204" pitchFamily="34" charset="0"/>
                <a:cs typeface="Open Sans" panose="020B0606030504020204" pitchFamily="34" charset="0"/>
              </a:rPr>
              <a:t>consensus-based</a:t>
            </a:r>
            <a:r>
              <a:rPr lang="en-GB" sz="1200">
                <a:effectLst/>
                <a:latin typeface="Aptos" panose="020B0004020202020204" pitchFamily="34" charset="0"/>
                <a:ea typeface="Open Sans" panose="020B0606030504020204" pitchFamily="34" charset="0"/>
                <a:cs typeface="Open Sans" panose="020B0606030504020204" pitchFamily="34" charset="0"/>
              </a:rPr>
              <a:t> and </a:t>
            </a:r>
            <a:r>
              <a:rPr lang="en-GB" sz="1200" b="1">
                <a:effectLst/>
                <a:latin typeface="Aptos" panose="020B0004020202020204" pitchFamily="34" charset="0"/>
                <a:ea typeface="Open Sans" panose="020B0606030504020204" pitchFamily="34" charset="0"/>
                <a:cs typeface="Open Sans" panose="020B0606030504020204" pitchFamily="34" charset="0"/>
              </a:rPr>
              <a:t>nationally-owned</a:t>
            </a:r>
            <a:r>
              <a:rPr lang="en-GB" sz="1200">
                <a:effectLst/>
                <a:latin typeface="Aptos" panose="020B0004020202020204" pitchFamily="34" charset="0"/>
                <a:ea typeface="Open Sans" panose="020B0606030504020204" pitchFamily="34" charset="0"/>
                <a:cs typeface="Open Sans" panose="020B0606030504020204" pitchFamily="34" charset="0"/>
              </a:rPr>
              <a:t> decarbonisation pathways</a:t>
            </a:r>
          </a:p>
          <a:p>
            <a:pPr marL="285750" indent="-285750">
              <a:buFont typeface="Arial" panose="020B0604020202020204" pitchFamily="34" charset="0"/>
              <a:buChar char="•"/>
            </a:pPr>
            <a:endParaRPr lang="en-GB" sz="1200">
              <a:effectLst/>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200">
                <a:effectLst/>
                <a:latin typeface="Aptos" panose="020B0004020202020204" pitchFamily="34" charset="0"/>
                <a:ea typeface="Open Sans" panose="020B0606030504020204" pitchFamily="34" charset="0"/>
                <a:cs typeface="Open Sans" panose="020B0606030504020204" pitchFamily="34" charset="0"/>
              </a:rPr>
              <a:t>High-level leadership should drive a process of </a:t>
            </a:r>
            <a:r>
              <a:rPr lang="en-GB" sz="1200" b="1">
                <a:effectLst/>
                <a:latin typeface="Aptos" panose="020B0004020202020204" pitchFamily="34" charset="0"/>
                <a:ea typeface="Open Sans" panose="020B0606030504020204" pitchFamily="34" charset="0"/>
                <a:cs typeface="Open Sans" panose="020B0606030504020204" pitchFamily="34" charset="0"/>
              </a:rPr>
              <a:t>cross-government collaboration</a:t>
            </a:r>
            <a:r>
              <a:rPr lang="en-GB" sz="1200">
                <a:effectLst/>
                <a:latin typeface="Aptos" panose="020B0004020202020204" pitchFamily="34" charset="0"/>
                <a:ea typeface="Open Sans" panose="020B0606030504020204" pitchFamily="34" charset="0"/>
                <a:cs typeface="Open Sans" panose="020B0606030504020204" pitchFamily="34" charset="0"/>
              </a:rPr>
              <a:t>, with the Ministry of Finance engaging from an early stage with the critical line ministries</a:t>
            </a:r>
          </a:p>
          <a:p>
            <a:pPr marL="285750" indent="-285750">
              <a:buFont typeface="Arial" panose="020B0604020202020204" pitchFamily="34" charset="0"/>
              <a:buChar char="•"/>
            </a:pPr>
            <a:endParaRPr lang="en-GB" sz="1200">
              <a:effectLst/>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200" b="1">
                <a:effectLst/>
                <a:latin typeface="Aptos" panose="020B0004020202020204" pitchFamily="34" charset="0"/>
                <a:ea typeface="Open Sans" panose="020B0606030504020204" pitchFamily="34" charset="0"/>
                <a:cs typeface="Open Sans" panose="020B0606030504020204" pitchFamily="34" charset="0"/>
              </a:rPr>
              <a:t>Capacity-building</a:t>
            </a:r>
            <a:r>
              <a:rPr lang="en-GB" sz="1200">
                <a:effectLst/>
                <a:latin typeface="Aptos" panose="020B0004020202020204" pitchFamily="34" charset="0"/>
                <a:ea typeface="Open Sans" panose="020B0606030504020204" pitchFamily="34" charset="0"/>
                <a:cs typeface="Open Sans" panose="020B0606030504020204" pitchFamily="34" charset="0"/>
              </a:rPr>
              <a:t> efforts in-country should be </a:t>
            </a:r>
            <a:r>
              <a:rPr lang="en-GB" sz="1200" b="1">
                <a:effectLst/>
                <a:latin typeface="Aptos" panose="020B0004020202020204" pitchFamily="34" charset="0"/>
                <a:ea typeface="Open Sans" panose="020B0606030504020204" pitchFamily="34" charset="0"/>
                <a:cs typeface="Open Sans" panose="020B0606030504020204" pitchFamily="34" charset="0"/>
              </a:rPr>
              <a:t>sustained</a:t>
            </a:r>
            <a:r>
              <a:rPr lang="en-GB" sz="1200">
                <a:effectLst/>
                <a:latin typeface="Aptos" panose="020B0004020202020204" pitchFamily="34" charset="0"/>
                <a:ea typeface="Open Sans" panose="020B0606030504020204" pitchFamily="34" charset="0"/>
                <a:cs typeface="Open Sans" panose="020B0606030504020204" pitchFamily="34" charset="0"/>
              </a:rPr>
              <a:t> over time, building individual technical skills, as well as strengthening relevant institutions, with the central involvement of local academia</a:t>
            </a:r>
          </a:p>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a:t>18</a:t>
            </a:fld>
            <a:endParaRPr lang="en-US"/>
          </a:p>
        </p:txBody>
      </p:sp>
    </p:spTree>
    <p:extLst>
      <p:ext uri="{BB962C8B-B14F-4D97-AF65-F5344CB8AC3E}">
        <p14:creationId xmlns:p14="http://schemas.microsoft.com/office/powerpoint/2010/main" val="427816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E33A-07D3-4EF4-A3DF-7B79BE80F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50CD8-75AD-94A0-78B4-8DF9BC655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4C573-58FA-014F-BB47-7CCCF0C0D3A5}"/>
              </a:ext>
            </a:extLst>
          </p:cNvPr>
          <p:cNvSpPr>
            <a:spLocks noGrp="1"/>
          </p:cNvSpPr>
          <p:nvPr>
            <p:ph type="body" idx="1"/>
          </p:nvPr>
        </p:nvSpPr>
        <p:spPr/>
        <p:txBody>
          <a:bodyPr/>
          <a:lstStyle/>
          <a:p>
            <a:r>
              <a:rPr lang="en-GB"/>
              <a:t>At the heart of the Data-to-Deal framework is an iterative scenario modelling supported by technical tools. Models allow the implications of different political objectives to be explored by identifying what actions need to be taken today to meet goals for tomorrow. They also provide a reality check regarding the time and cost implications of meeting certain objectives. A wide range of open-source modelling tools are available to support different aspects of climate transition modelling in the CCG ecosystem, illustrated in the red circle, and these will be explained in greater detail below. </a:t>
            </a:r>
          </a:p>
        </p:txBody>
      </p:sp>
      <p:sp>
        <p:nvSpPr>
          <p:cNvPr id="4" name="Slide Number Placeholder 3">
            <a:extLst>
              <a:ext uri="{FF2B5EF4-FFF2-40B4-BE49-F238E27FC236}">
                <a16:creationId xmlns:a16="http://schemas.microsoft.com/office/drawing/2014/main" id="{BB535BAA-063C-520D-34CB-CAD84162FC03}"/>
              </a:ext>
            </a:extLst>
          </p:cNvPr>
          <p:cNvSpPr>
            <a:spLocks noGrp="1"/>
          </p:cNvSpPr>
          <p:nvPr>
            <p:ph type="sldNum" sz="quarter" idx="5"/>
          </p:nvPr>
        </p:nvSpPr>
        <p:spPr/>
        <p:txBody>
          <a:bodyPr/>
          <a:lstStyle/>
          <a:p>
            <a:fld id="{B698FC84-7549-424A-9090-8C112A69B027}" type="slidenum">
              <a:rPr lang="en-US"/>
              <a:t>21</a:t>
            </a:fld>
            <a:endParaRPr lang="en-US"/>
          </a:p>
        </p:txBody>
      </p:sp>
    </p:spTree>
    <p:extLst>
      <p:ext uri="{BB962C8B-B14F-4D97-AF65-F5344CB8AC3E}">
        <p14:creationId xmlns:p14="http://schemas.microsoft.com/office/powerpoint/2010/main" val="206076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CCG’s ecosystem of open-source modelling tools support the different stages in the planning and financing process associated with Data-to-Deal. The tools towards the left of the diagram represent the most upstream stages of planning, while the tools towards the right of the diagram support the process of financial mobilisation. Courses designed to support basic competence in all these tools are available in the Open Learn Collection.</a:t>
            </a:r>
          </a:p>
          <a:p>
            <a:endParaRPr lang="en-GB" dirty="0"/>
          </a:p>
          <a:p>
            <a:r>
              <a:rPr lang="en-GB" dirty="0"/>
              <a:t>Each of these tools can be briefly described as follows. While each of them can be separately used, they can also be combined with each other. Together they form an integrated workflow with outputs from one tool providing inputs to the next tool.</a:t>
            </a:r>
          </a:p>
          <a:p>
            <a:endParaRPr lang="en-GB" dirty="0"/>
          </a:p>
          <a:p>
            <a:pPr>
              <a:buFont typeface="Arial" panose="020B0604020202020204" pitchFamily="34" charset="0"/>
              <a:buChar char="•"/>
            </a:pPr>
            <a:r>
              <a:rPr lang="en-GB" b="1" dirty="0"/>
              <a:t>EAE</a:t>
            </a:r>
            <a:r>
              <a:rPr lang="en-GB" b="0" dirty="0"/>
              <a:t> is an interactive geospatial platform that enables energy planners, clean energy entrepreneurs, donors and development institutions to identify high-priority areas for energy access interventions.</a:t>
            </a:r>
          </a:p>
          <a:p>
            <a:pPr>
              <a:buFont typeface="Arial" panose="020B0604020202020204" pitchFamily="34" charset="0"/>
              <a:buChar char="•"/>
            </a:pPr>
            <a:r>
              <a:rPr lang="en-GB" b="1" dirty="0" err="1"/>
              <a:t>OnSSET</a:t>
            </a:r>
            <a:r>
              <a:rPr lang="en-GB" dirty="0"/>
              <a:t> and </a:t>
            </a:r>
            <a:r>
              <a:rPr lang="en-GB" b="1" dirty="0" err="1"/>
              <a:t>OnSTOVE</a:t>
            </a:r>
            <a:r>
              <a:rPr lang="en-GB" dirty="0"/>
              <a:t> are geospatial tools that support planning for the achievement of universal access to electricity and clean cooking respectively.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dirty="0"/>
              <a:t>EBS </a:t>
            </a:r>
            <a:r>
              <a:rPr lang="en-GB" b="0" dirty="0"/>
              <a:t>is a tool to help create and analyse energy balance tables, showing how energy is produced, transformed and used in a country. </a:t>
            </a:r>
          </a:p>
          <a:p>
            <a:pPr>
              <a:buFont typeface="Arial" panose="020B0604020202020204" pitchFamily="34" charset="0"/>
              <a:buChar char="•"/>
            </a:pPr>
            <a:r>
              <a:rPr lang="en-GB" b="1" dirty="0"/>
              <a:t>MAED</a:t>
            </a:r>
            <a:r>
              <a:rPr lang="en-GB" dirty="0"/>
              <a:t> is a tool that supports rigorous forecasting of energy demand across a wide range of end-use sectors.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dirty="0" err="1"/>
              <a:t>FlexTool</a:t>
            </a:r>
            <a:r>
              <a:rPr lang="en-GB" dirty="0"/>
              <a:t> is a tool that allows evaluation of the flexibility of a determined future energy system to integrate variable renewable energy.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dirty="0"/>
              <a:t>Mat-</a:t>
            </a:r>
            <a:r>
              <a:rPr lang="en-GB" b="1" dirty="0" err="1"/>
              <a:t>dp</a:t>
            </a:r>
            <a:r>
              <a:rPr lang="en-GB" dirty="0"/>
              <a:t> is a model to calculate the amounts and types of materials needed for building any system or resource transformation including those found along any supply chain. </a:t>
            </a:r>
          </a:p>
          <a:p>
            <a:pPr>
              <a:buFont typeface="Arial" panose="020B0604020202020204" pitchFamily="34" charset="0"/>
              <a:buChar char="•"/>
            </a:pPr>
            <a:r>
              <a:rPr lang="en-GB" b="1" dirty="0"/>
              <a:t>OSeMOSYS</a:t>
            </a:r>
            <a:r>
              <a:rPr lang="en-GB" dirty="0"/>
              <a:t> is a model that conducts least cost planning for system capacity expansion to meet forecast demand.</a:t>
            </a:r>
          </a:p>
          <a:p>
            <a:pPr>
              <a:buFont typeface="Arial" panose="020B0604020202020204" pitchFamily="34" charset="0"/>
              <a:buChar char="•"/>
            </a:pPr>
            <a:r>
              <a:rPr lang="en-GB" b="1" dirty="0"/>
              <a:t>CLEWS</a:t>
            </a:r>
            <a:r>
              <a:rPr lang="en-GB" dirty="0"/>
              <a:t> is a modelling framework that permits exploration of linkages between climate, land, energy, and water systems.</a:t>
            </a:r>
          </a:p>
          <a:p>
            <a:pPr>
              <a:buFont typeface="Arial" panose="020B0604020202020204" pitchFamily="34" charset="0"/>
              <a:buChar char="•"/>
            </a:pPr>
            <a:r>
              <a:rPr lang="en-GB" b="1" dirty="0" err="1"/>
              <a:t>OSeMobility</a:t>
            </a:r>
            <a:r>
              <a:rPr lang="en-GB" dirty="0"/>
              <a:t> is a modelling framework that allows stakeholders to explore credible transport futures through a socio-technical approach. </a:t>
            </a:r>
          </a:p>
          <a:p>
            <a:pPr>
              <a:buFont typeface="Arial" panose="020B0604020202020204" pitchFamily="34" charset="0"/>
              <a:buChar char="•"/>
            </a:pPr>
            <a:r>
              <a:rPr lang="en-GB" b="1" dirty="0" err="1"/>
              <a:t>PathCalc</a:t>
            </a:r>
            <a:r>
              <a:rPr lang="en-GB" b="1" dirty="0"/>
              <a:t> </a:t>
            </a:r>
            <a:r>
              <a:rPr lang="en-GB" dirty="0"/>
              <a:t>is a tool that visualizes carbon emission trajectories associated with different plans and policies.</a:t>
            </a:r>
          </a:p>
          <a:p>
            <a:pPr>
              <a:buFont typeface="Arial" panose="020B0604020202020204" pitchFamily="34" charset="0"/>
              <a:buChar char="•"/>
            </a:pPr>
            <a:r>
              <a:rPr lang="en-GB" b="1" dirty="0" err="1"/>
              <a:t>MINFin</a:t>
            </a:r>
            <a:r>
              <a:rPr lang="en-GB" dirty="0"/>
              <a:t> is a model that supports the development of a national financing strategy for the delivery of a climate transition plan.</a:t>
            </a:r>
          </a:p>
          <a:p>
            <a:pPr>
              <a:buFont typeface="Arial" panose="020B0604020202020204" pitchFamily="34" charset="0"/>
              <a:buChar char="•"/>
            </a:pPr>
            <a:r>
              <a:rPr lang="en-GB" b="1" dirty="0"/>
              <a:t>FINPLAN</a:t>
            </a:r>
            <a:r>
              <a:rPr lang="en-GB" dirty="0"/>
              <a:t> is a tool that conducts project finance analysis to establish bankability of specific transition energy projects.</a:t>
            </a:r>
          </a:p>
          <a:p>
            <a:pPr>
              <a:buFont typeface="Arial" panose="020B0604020202020204" pitchFamily="34" charset="0"/>
              <a:buChar char="•"/>
            </a:pPr>
            <a:r>
              <a:rPr lang="en-GB" b="1" dirty="0" err="1"/>
              <a:t>FinCoRE</a:t>
            </a:r>
            <a:r>
              <a:rPr lang="en-GB" dirty="0"/>
              <a:t> is a tool to </a:t>
            </a:r>
            <a:r>
              <a:rPr lang="en-GB" b="0" i="0" dirty="0">
                <a:effectLst/>
                <a:latin typeface="Arial" panose="020B0604020202020204" pitchFamily="34" charset="0"/>
              </a:rPr>
              <a:t>estimate the cost of capital for renewable projects financed by international commercial investors, broken down by year, country, and components like risk-free rate and technology risk</a:t>
            </a:r>
            <a:endParaRPr lang="en-GB" dirty="0"/>
          </a:p>
          <a:p>
            <a:pPr>
              <a:buFont typeface="Arial" panose="020B0604020202020204" pitchFamily="34" charset="0"/>
              <a:buChar char="•"/>
            </a:pPr>
            <a:r>
              <a:rPr lang="en-GB" b="1" dirty="0" err="1"/>
              <a:t>FinTrack</a:t>
            </a:r>
            <a:r>
              <a:rPr lang="en-GB" dirty="0"/>
              <a:t> is </a:t>
            </a:r>
            <a:r>
              <a:rPr lang="en-GB" b="0" i="0" dirty="0">
                <a:effectLst/>
                <a:latin typeface="Arial" panose="020B0604020202020204" pitchFamily="34" charset="0"/>
              </a:rPr>
              <a:t>a tool to monitor climate and development fund commitments to countries, including </a:t>
            </a:r>
            <a:r>
              <a:rPr lang="en-GB" b="0" i="0" dirty="0" err="1">
                <a:effectLst/>
                <a:latin typeface="Arial" panose="020B0604020202020204" pitchFamily="34" charset="0"/>
              </a:rPr>
              <a:t>concessionality</a:t>
            </a:r>
            <a:r>
              <a:rPr lang="en-GB" b="0" i="0" dirty="0">
                <a:effectLst/>
                <a:latin typeface="Arial" panose="020B0604020202020204" pitchFamily="34" charset="0"/>
              </a:rPr>
              <a:t> and historical usage. </a:t>
            </a:r>
          </a:p>
          <a:p>
            <a:pPr>
              <a:buFont typeface="Arial" panose="020B0604020202020204" pitchFamily="34" charset="0"/>
              <a:buChar char="•"/>
            </a:pPr>
            <a:endParaRPr lang="en-GB" dirty="0"/>
          </a:p>
          <a:p>
            <a:pPr marL="228600" indent="0">
              <a:buFont typeface="Arial" panose="020B0604020202020204" pitchFamily="34" charset="0"/>
              <a:buNone/>
            </a:pPr>
            <a:r>
              <a:rPr lang="en-GB" dirty="0"/>
              <a:t>The remainder of this course provides in-depth training on the </a:t>
            </a:r>
            <a:r>
              <a:rPr lang="en-GB" dirty="0" err="1"/>
              <a:t>MINFin</a:t>
            </a:r>
            <a:r>
              <a:rPr lang="en-GB" dirty="0"/>
              <a:t> tool.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5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Model for Informed National Financing (</a:t>
            </a:r>
            <a:r>
              <a:rPr lang="en-GB" dirty="0" err="1"/>
              <a:t>MINFin</a:t>
            </a:r>
            <a:r>
              <a:rPr lang="en-GB" dirty="0"/>
              <a:t>) is designed to support countries that have already developed energy transition plans and are now seeking to mobilize financing to implement those plans. In contrast to project finance tools, such as FINPLAN, that focus on financial structuring of </a:t>
            </a:r>
            <a:r>
              <a:rPr lang="en-GB" b="1" dirty="0"/>
              <a:t>individual projects</a:t>
            </a:r>
            <a:r>
              <a:rPr lang="en-GB" dirty="0"/>
              <a:t>, </a:t>
            </a:r>
            <a:r>
              <a:rPr lang="en-GB" dirty="0" err="1"/>
              <a:t>MINFin</a:t>
            </a:r>
            <a:r>
              <a:rPr lang="en-GB" dirty="0"/>
              <a:t> examines the feasibility of financing </a:t>
            </a:r>
            <a:r>
              <a:rPr lang="en-GB" b="1" dirty="0"/>
              <a:t>the entirety of the investment plan</a:t>
            </a:r>
            <a:r>
              <a:rPr lang="en-GB" dirty="0"/>
              <a:t>. As such, </a:t>
            </a:r>
            <a:r>
              <a:rPr lang="en-GB" dirty="0" err="1"/>
              <a:t>MINFin</a:t>
            </a:r>
            <a:r>
              <a:rPr lang="en-GB" dirty="0"/>
              <a:t> is a tool that examines the financing challenge holistically at the overall sector level.</a:t>
            </a:r>
          </a:p>
          <a:p>
            <a:endParaRPr lang="en-GB" dirty="0"/>
          </a:p>
          <a:p>
            <a:r>
              <a:rPr lang="en-GB" dirty="0"/>
              <a:t>	Often countries focus on how to finance individual projects but lose sight of the bigger challenge of financing the whole plan. In principle, any individual project can be made bankable by incorporating enough concessional finance or risk mitigation measures into the project design. However, these solutions are seldom scalable to the entire investment plan.</a:t>
            </a:r>
          </a:p>
          <a:p>
            <a:endParaRPr lang="en-GB" dirty="0"/>
          </a:p>
          <a:p>
            <a:r>
              <a:rPr lang="en-GB" dirty="0"/>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311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BF210-A653-F2FF-5FC8-FBD86A7BD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82037-D6A4-B6D8-C726-EFA73DE4A9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6D8D5-6D48-E9D7-0AB2-8739705B934D}"/>
              </a:ext>
            </a:extLst>
          </p:cNvPr>
          <p:cNvSpPr>
            <a:spLocks noGrp="1"/>
          </p:cNvSpPr>
          <p:nvPr>
            <p:ph type="body" idx="1"/>
          </p:nvPr>
        </p:nvSpPr>
        <p:spPr/>
        <p:txBody>
          <a:bodyPr/>
          <a:lstStyle/>
          <a:p>
            <a:r>
              <a:rPr lang="en-GB" dirty="0"/>
              <a:t>	Transition plans are typically developed by line ministries like the Ministry of Energy, who have considerable technical expertise, but are not so familiar with financing aspects. But ultimately, any national investment plan will need to go to the Ministry of Finance to examine whether it is possible to finance. Ministries of Finance have considerable finance expertise but are less familiar with the technical aspects of energy planning. This creates an institutional disconnect, which often results in transition plans that cannot be adequately financed.</a:t>
            </a:r>
          </a:p>
          <a:p>
            <a:endParaRPr lang="en-GB" dirty="0"/>
          </a:p>
          <a:p>
            <a:r>
              <a:rPr lang="en-GB" dirty="0"/>
              <a:t>	</a:t>
            </a:r>
            <a:r>
              <a:rPr lang="en-GB" dirty="0" err="1"/>
              <a:t>MINFin</a:t>
            </a:r>
            <a:r>
              <a:rPr lang="en-GB" dirty="0"/>
              <a:t> is designed to bridge the gap between planning and finance, thereby supporting interactions between Ministries of Energy and Ministries of Finance. </a:t>
            </a:r>
            <a:r>
              <a:rPr lang="en-GB" dirty="0" err="1"/>
              <a:t>MINFin</a:t>
            </a:r>
            <a:r>
              <a:rPr lang="en-GB" dirty="0"/>
              <a:t> starts from an energy transition plan and works through its financial implications. Specifically, Ministries of Finance are likely to be interested in the following kinds of questions that are not typically part of the energy planning process.</a:t>
            </a:r>
          </a:p>
          <a:p>
            <a:pPr>
              <a:buFont typeface="Arial" panose="020B0604020202020204" pitchFamily="34" charset="0"/>
              <a:buChar char="•"/>
            </a:pPr>
            <a:r>
              <a:rPr lang="en-GB" dirty="0"/>
              <a:t>What sources of finance are available to finance the plan?</a:t>
            </a:r>
          </a:p>
          <a:p>
            <a:pPr>
              <a:buFont typeface="Arial" panose="020B0604020202020204" pitchFamily="34" charset="0"/>
              <a:buChar char="•"/>
            </a:pPr>
            <a:r>
              <a:rPr lang="en-GB" dirty="0"/>
              <a:t>What will be the financing costs associated with the plan?</a:t>
            </a:r>
          </a:p>
          <a:p>
            <a:pPr>
              <a:buFont typeface="Arial" panose="020B0604020202020204" pitchFamily="34" charset="0"/>
              <a:buChar char="•"/>
            </a:pPr>
            <a:r>
              <a:rPr lang="en-GB" dirty="0"/>
              <a:t>How will the plan affect government revenues and expenditures?</a:t>
            </a:r>
          </a:p>
          <a:p>
            <a:pPr>
              <a:buFont typeface="Arial" panose="020B0604020202020204" pitchFamily="34" charset="0"/>
              <a:buChar char="•"/>
            </a:pPr>
            <a:r>
              <a:rPr lang="en-GB" dirty="0"/>
              <a:t>How will the plan affect the finances of state-owned-enterprises?</a:t>
            </a:r>
          </a:p>
          <a:p>
            <a:pPr>
              <a:buFont typeface="Arial" panose="020B0604020202020204" pitchFamily="34" charset="0"/>
              <a:buChar char="•"/>
            </a:pPr>
            <a:r>
              <a:rPr lang="en-GB" dirty="0"/>
              <a:t>To what extent will user tariffs contribute to the financing of the plan?</a:t>
            </a:r>
          </a:p>
          <a:p>
            <a:pPr>
              <a:buFont typeface="Arial" panose="020B0604020202020204" pitchFamily="34" charset="0"/>
              <a:buChar char="•"/>
            </a:pPr>
            <a:r>
              <a:rPr lang="en-GB" dirty="0"/>
              <a:t>How will the plan contribute to public debt?</a:t>
            </a:r>
          </a:p>
        </p:txBody>
      </p:sp>
      <p:sp>
        <p:nvSpPr>
          <p:cNvPr id="4" name="Slide Number Placeholder 3">
            <a:extLst>
              <a:ext uri="{FF2B5EF4-FFF2-40B4-BE49-F238E27FC236}">
                <a16:creationId xmlns:a16="http://schemas.microsoft.com/office/drawing/2014/main" id="{B34F603F-40B4-BCC5-C160-881ABB93A15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6152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4CFF9-7E52-3CB3-FB0C-B29B2AC94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1B39A-416F-2B53-ABDB-3EF9BAD93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2E220-8BC4-9ACD-79EB-03799E6BB999}"/>
              </a:ext>
            </a:extLst>
          </p:cNvPr>
          <p:cNvSpPr>
            <a:spLocks noGrp="1"/>
          </p:cNvSpPr>
          <p:nvPr>
            <p:ph type="body" idx="1"/>
          </p:nvPr>
        </p:nvSpPr>
        <p:spPr/>
        <p:txBody>
          <a:bodyPr/>
          <a:lstStyle/>
          <a:p>
            <a:r>
              <a:rPr lang="en-GB" dirty="0"/>
              <a:t>	Discussions about financing too often overlook the fact that financiers need to be repaid. There is no free lunch! So, any discussion about financing needs to consider not only where the financing will come from, but where the repayment (or funding) for that financing will come from. The following two definitions will play an important role during the rest of this course, and are important to understand from the outset.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dirty="0"/>
              <a:t>Financing </a:t>
            </a:r>
            <a:r>
              <a:rPr lang="en-GB" sz="1200" dirty="0">
                <a:latin typeface="Open Sans" panose="020B0606030504020204" pitchFamily="34" charset="0"/>
                <a:ea typeface="Open Sans" panose="020B0606030504020204" pitchFamily="34" charset="0"/>
                <a:cs typeface="Open Sans" panose="020B0606030504020204" pitchFamily="34" charset="0"/>
              </a:rPr>
              <a:t>is a source of capital that can be provided to cover the upfront cost of an investment project on the condition that it is repaid over time with a return to compensate the financier for giving-up access to the capital over a period of time.</a:t>
            </a:r>
          </a:p>
          <a:p>
            <a:pPr>
              <a:buFont typeface="Arial" panose="020B0604020202020204" pitchFamily="34" charset="0"/>
              <a:buChar char="•"/>
            </a:pPr>
            <a:endParaRPr lang="en-GB" dirty="0"/>
          </a:p>
          <a:p>
            <a:pPr>
              <a:buFont typeface="Arial" panose="020B0604020202020204" pitchFamily="34" charset="0"/>
              <a:buChar char="•"/>
            </a:pPr>
            <a:r>
              <a:rPr lang="en-GB" b="1" dirty="0"/>
              <a:t>Funding</a:t>
            </a:r>
            <a:r>
              <a:rPr lang="en-GB" dirty="0"/>
              <a:t> is a source of cashflow that is available and can be dedicated to the repayment of a financing arrangement. There are typically only two ways that investments can be funded, either by taxpayers through the government budget, or by energy consumers through utility tariffs. Since, ultimately, taxpayers and energy consumers refer to the same people, ultimately all funding comes out of citizens’ pockets.</a:t>
            </a:r>
          </a:p>
          <a:p>
            <a:endParaRPr lang="en-GB" dirty="0"/>
          </a:p>
          <a:p>
            <a:r>
              <a:rPr lang="en-GB" dirty="0"/>
              <a:t>	Moreover, the first question that potential financiers will ask is who will be funding the project. To provide finance, they will need to be convinced that the funding streams associated with the project are both adequate and reliable, otherwise they will find the project too risky and simply withdraw. </a:t>
            </a:r>
            <a:r>
              <a:rPr lang="en-GB" dirty="0" err="1"/>
              <a:t>MINFin</a:t>
            </a:r>
            <a:r>
              <a:rPr lang="en-GB" dirty="0"/>
              <a:t> is built on this basic idea: </a:t>
            </a:r>
            <a:r>
              <a:rPr lang="en-GB" b="1" i="1" dirty="0"/>
              <a:t>there is no financing without funding!</a:t>
            </a:r>
          </a:p>
          <a:p>
            <a:endParaRPr lang="en-GB" dirty="0"/>
          </a:p>
        </p:txBody>
      </p:sp>
      <p:sp>
        <p:nvSpPr>
          <p:cNvPr id="4" name="Slide Number Placeholder 3">
            <a:extLst>
              <a:ext uri="{FF2B5EF4-FFF2-40B4-BE49-F238E27FC236}">
                <a16:creationId xmlns:a16="http://schemas.microsoft.com/office/drawing/2014/main" id="{67130F41-D3D8-37E7-B303-08FD2FF3B9C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648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B7486-4B6D-DF72-D779-5D2158E92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0CFDB-57CE-0747-220A-9AEF4D221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5ED37-3E33-1E58-3728-C8AFA98639AC}"/>
              </a:ext>
            </a:extLst>
          </p:cNvPr>
          <p:cNvSpPr>
            <a:spLocks noGrp="1"/>
          </p:cNvSpPr>
          <p:nvPr>
            <p:ph type="body" idx="1"/>
          </p:nvPr>
        </p:nvSpPr>
        <p:spPr/>
        <p:txBody>
          <a:bodyPr/>
          <a:lstStyle/>
          <a:p>
            <a:r>
              <a:rPr lang="en-GB" dirty="0"/>
              <a:t>	</a:t>
            </a:r>
            <a:r>
              <a:rPr lang="en-GB" dirty="0" err="1"/>
              <a:t>MINFin</a:t>
            </a:r>
            <a:r>
              <a:rPr lang="en-GB" dirty="0"/>
              <a:t> is designed to support the development of financing strategies for transition investment plans. It does so by providing concrete answers to the following types of questions. </a:t>
            </a:r>
          </a:p>
          <a:p>
            <a:pPr>
              <a:buFont typeface="Arial" panose="020B0604020202020204" pitchFamily="34" charset="0"/>
              <a:buChar char="•"/>
            </a:pPr>
            <a:r>
              <a:rPr lang="en-GB" dirty="0"/>
              <a:t>How much finance is needed to implement a transition investment plan?</a:t>
            </a:r>
          </a:p>
          <a:p>
            <a:pPr>
              <a:buFont typeface="Arial" panose="020B0604020202020204" pitchFamily="34" charset="0"/>
              <a:buChar char="•"/>
            </a:pPr>
            <a:r>
              <a:rPr lang="en-GB" dirty="0"/>
              <a:t>What are the potential sources of finance for a transition investment plan?</a:t>
            </a:r>
          </a:p>
          <a:p>
            <a:pPr>
              <a:buFont typeface="Arial" panose="020B0604020202020204" pitchFamily="34" charset="0"/>
              <a:buChar char="•"/>
            </a:pPr>
            <a:r>
              <a:rPr lang="en-GB" dirty="0"/>
              <a:t>How much will it cost to finance the transition investment plan?</a:t>
            </a:r>
          </a:p>
          <a:p>
            <a:pPr>
              <a:buFont typeface="Arial" panose="020B0604020202020204" pitchFamily="34" charset="0"/>
              <a:buChar char="•"/>
            </a:pPr>
            <a:r>
              <a:rPr lang="en-GB" dirty="0"/>
              <a:t>What are the potential sources of funding for the transition investment plan?</a:t>
            </a:r>
          </a:p>
          <a:p>
            <a:pPr>
              <a:buFont typeface="Arial" panose="020B0604020202020204" pitchFamily="34" charset="0"/>
              <a:buChar char="•"/>
            </a:pPr>
            <a:r>
              <a:rPr lang="en-GB" dirty="0"/>
              <a:t>Is there enough funding available to support the necessary finance?</a:t>
            </a:r>
          </a:p>
          <a:p>
            <a:pPr>
              <a:buFont typeface="Arial" panose="020B0604020202020204" pitchFamily="34" charset="0"/>
              <a:buChar char="•"/>
            </a:pPr>
            <a:r>
              <a:rPr lang="en-GB" dirty="0"/>
              <a:t>What actions can be taken to reduce the costs of finance?</a:t>
            </a:r>
          </a:p>
          <a:p>
            <a:pPr>
              <a:buFont typeface="Arial" panose="020B0604020202020204" pitchFamily="34" charset="0"/>
              <a:buChar char="•"/>
            </a:pPr>
            <a:r>
              <a:rPr lang="en-GB" dirty="0"/>
              <a:t>What actions can be taken to increase the availability of funding?</a:t>
            </a:r>
          </a:p>
          <a:p>
            <a:pPr>
              <a:buFont typeface="Arial" panose="020B0604020202020204" pitchFamily="34" charset="0"/>
              <a:buChar char="•"/>
            </a:pPr>
            <a:r>
              <a:rPr lang="en-GB" dirty="0"/>
              <a:t>What support is needed from the international community and in what form?</a:t>
            </a:r>
          </a:p>
          <a:p>
            <a:pPr>
              <a:buFont typeface="Arial" panose="020B0604020202020204" pitchFamily="34" charset="0"/>
              <a:buChar char="•"/>
            </a:pPr>
            <a:r>
              <a:rPr lang="en-GB" dirty="0"/>
              <a:t>Is the transition investment plan too ambitious to be affordable?</a:t>
            </a:r>
          </a:p>
          <a:p>
            <a:pPr>
              <a:buFont typeface="Arial" panose="020B0604020202020204" pitchFamily="34" charset="0"/>
              <a:buChar char="•"/>
            </a:pPr>
            <a:endParaRPr lang="en-GB" dirty="0"/>
          </a:p>
          <a:p>
            <a:endParaRPr lang="en-GB" dirty="0"/>
          </a:p>
          <a:p>
            <a:r>
              <a:rPr lang="en-GB" dirty="0"/>
              <a:t>	</a:t>
            </a:r>
          </a:p>
        </p:txBody>
      </p:sp>
      <p:sp>
        <p:nvSpPr>
          <p:cNvPr id="4" name="Slide Number Placeholder 3">
            <a:extLst>
              <a:ext uri="{FF2B5EF4-FFF2-40B4-BE49-F238E27FC236}">
                <a16:creationId xmlns:a16="http://schemas.microsoft.com/office/drawing/2014/main" id="{F80E09FA-E4D8-7A3D-E46D-5D3CDF2D25E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136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56D85-DFA3-62CE-10D6-673A07A69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A746B-F999-6224-935A-E4C474866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AF3B5-9703-5D59-D72D-CC714A742A49}"/>
              </a:ext>
            </a:extLst>
          </p:cNvPr>
          <p:cNvSpPr>
            <a:spLocks noGrp="1"/>
          </p:cNvSpPr>
          <p:nvPr>
            <p:ph type="body" idx="1"/>
          </p:nvPr>
        </p:nvSpPr>
        <p:spPr/>
        <p:txBody>
          <a:bodyPr/>
          <a:lstStyle/>
          <a:p>
            <a:r>
              <a:rPr lang="en-GB"/>
              <a:t>	As mentioned, there are US$1.27 billion of climate finance flowing annually at present. It is interesting to ask where this money is coming from and what kinds of climate action does it support? A recent survey of sources and uses of climate finance compiled by the Climate Policy Initiative from a range of international data sources, makes it possible to visualize the climate finance landscape, as shown in the Sankey diagram. A few features stand out.</a:t>
            </a:r>
          </a:p>
          <a:p>
            <a:endParaRPr lang="en-GB"/>
          </a:p>
          <a:p>
            <a:pPr>
              <a:buFont typeface="Arial" panose="020B0604020202020204" pitchFamily="34" charset="0"/>
              <a:buChar char="•"/>
            </a:pPr>
            <a:r>
              <a:rPr lang="en-GB"/>
              <a:t>As shown in the left-hand-most column of the chart, climate finance is split almost evenly between public finance (shown in blue) and private sector sources of finance (shown in orange). Public finance comes mainly from governments, national development banks, and national state-owned enterprises, with multilateral development banks playing a much smaller role. Private finance divides quite evenly between three groups: commercial banks, corporations and households (who also invest directly in climate measures, such as energy efficiency, for instance).</a:t>
            </a:r>
          </a:p>
          <a:p>
            <a:pPr>
              <a:buFont typeface="Arial" panose="020B0604020202020204" pitchFamily="34" charset="0"/>
              <a:buChar char="•"/>
            </a:pPr>
            <a:endParaRPr lang="en-GB"/>
          </a:p>
          <a:p>
            <a:pPr>
              <a:buFont typeface="Arial" panose="020B0604020202020204" pitchFamily="34" charset="0"/>
              <a:buChar char="•"/>
            </a:pPr>
            <a:r>
              <a:rPr lang="en-GB"/>
              <a:t>When it comes to financing instruments, the next column of the chart shows that the bulk of the finance is evenly distributed between project financing structures that ring-fence the costs and revenue streams of a particular project, and balance sheet finance that consider the financial creditworthiness of the entire corporation implementing the project.</a:t>
            </a:r>
          </a:p>
          <a:p>
            <a:pPr>
              <a:buFont typeface="Arial" panose="020B0604020202020204" pitchFamily="34" charset="0"/>
              <a:buChar char="•"/>
            </a:pPr>
            <a:endParaRPr lang="en-GB"/>
          </a:p>
          <a:p>
            <a:pPr>
              <a:buFont typeface="Arial" panose="020B0604020202020204" pitchFamily="34" charset="0"/>
              <a:buChar char="•"/>
            </a:pPr>
            <a:r>
              <a:rPr lang="en-GB"/>
              <a:t>One of the most striking findings, which is displayed in the third column of the chart, is that over 90 percent of climate finance flows are directed to climate mitigation projects (such as clean technologies) rather than climate adaptation projects (such as infrastructure resilience).</a:t>
            </a:r>
          </a:p>
          <a:p>
            <a:pPr>
              <a:buFont typeface="Arial" panose="020B0604020202020204" pitchFamily="34" charset="0"/>
              <a:buChar char="•"/>
            </a:pPr>
            <a:endParaRPr lang="en-GB"/>
          </a:p>
          <a:p>
            <a:pPr>
              <a:buFont typeface="Arial" panose="020B0604020202020204" pitchFamily="34" charset="0"/>
              <a:buChar char="•"/>
            </a:pPr>
            <a:r>
              <a:rPr lang="en-GB"/>
              <a:t>Finally, the right-hand-most column details the sectoral split of current climate finance flows. About half of the total goes to the energy sector alone, relating mainly to renewable energy generation, and a further quarter to the transport sector, for infrastructure such as electric buses or urban rail. The remaining quarter is split across general buildings and infrastructure, with a tiny amount going to the water and agricultural sectors.</a:t>
            </a:r>
          </a:p>
          <a:p>
            <a:endParaRPr lang="en-GB"/>
          </a:p>
          <a:p>
            <a:r>
              <a:rPr lang="en-GB"/>
              <a:t>	</a:t>
            </a:r>
          </a:p>
        </p:txBody>
      </p:sp>
      <p:sp>
        <p:nvSpPr>
          <p:cNvPr id="4" name="Slide Number Placeholder 3">
            <a:extLst>
              <a:ext uri="{FF2B5EF4-FFF2-40B4-BE49-F238E27FC236}">
                <a16:creationId xmlns:a16="http://schemas.microsoft.com/office/drawing/2014/main" id="{8F8565D9-A268-E11F-1BAB-F4DABEAB2776}"/>
              </a:ext>
            </a:extLst>
          </p:cNvPr>
          <p:cNvSpPr>
            <a:spLocks noGrp="1"/>
          </p:cNvSpPr>
          <p:nvPr>
            <p:ph type="sldNum" sz="quarter" idx="5"/>
          </p:nvPr>
        </p:nvSpPr>
        <p:spPr/>
        <p:txBody>
          <a:bodyPr/>
          <a:lstStyle/>
          <a:p>
            <a:fld id="{B698FC84-7549-424A-9090-8C112A69B027}" type="slidenum">
              <a:rPr lang="en-US"/>
              <a:t>6</a:t>
            </a:fld>
            <a:endParaRPr lang="en-US"/>
          </a:p>
        </p:txBody>
      </p:sp>
    </p:spTree>
    <p:extLst>
      <p:ext uri="{BB962C8B-B14F-4D97-AF65-F5344CB8AC3E}">
        <p14:creationId xmlns:p14="http://schemas.microsoft.com/office/powerpoint/2010/main" val="217017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The global climate financing gap is just the sum of a series of climate financing gaps that present themselves in many countries around the world. Low- and Middle-Income Countries (LMICs), in particular, struggle to mobilize resources on an adequate scale, and only capture under a quarter of global climate finance flows, despite being in the greatest need. LMICs face a variety of different challenges when it comes to financing the climate transition.</a:t>
            </a:r>
          </a:p>
          <a:p>
            <a:endParaRPr lang="en-GB"/>
          </a:p>
          <a:p>
            <a:pPr>
              <a:buFont typeface="Arial" panose="020B0604020202020204" pitchFamily="34" charset="0"/>
              <a:buChar char="•"/>
            </a:pPr>
            <a:r>
              <a:rPr lang="en-GB" b="1"/>
              <a:t>Lack of political consensus</a:t>
            </a:r>
            <a:r>
              <a:rPr lang="en-GB"/>
              <a:t>. The climate transition is often politically controversial, because it creates winners and losers, and may change the overall development trajectory of a country. The implications of climate change mitigation and adaptation are often not well understood and may raise concerns about trade-offs with broader development goals. Lack of political will creates an uncertain environment for potential financiers of climate transition.</a:t>
            </a:r>
          </a:p>
          <a:p>
            <a:pPr>
              <a:buFont typeface="Arial" panose="020B0604020202020204" pitchFamily="34" charset="0"/>
              <a:buChar char="•"/>
            </a:pPr>
            <a:endParaRPr lang="en-GB"/>
          </a:p>
          <a:p>
            <a:pPr>
              <a:buFont typeface="Arial" panose="020B0604020202020204" pitchFamily="34" charset="0"/>
              <a:buChar char="•"/>
            </a:pPr>
            <a:r>
              <a:rPr lang="en-GB" b="1"/>
              <a:t>Lack of technical capacity</a:t>
            </a:r>
            <a:r>
              <a:rPr lang="en-GB"/>
              <a:t>. The climate transition is technically complex and entails adoption of new technologies that may be unfamiliar and untested. The technical skills needed to understand climate transition, perform related modelling tasks, and adopt innovative approaches, may not yet be available in many countries. Without such skills, countries may not be equipped to do the due diligence needed to make climate transition projects bankable.</a:t>
            </a:r>
          </a:p>
          <a:p>
            <a:pPr>
              <a:buFont typeface="Arial" panose="020B0604020202020204" pitchFamily="34" charset="0"/>
              <a:buChar char="•"/>
            </a:pPr>
            <a:endParaRPr lang="en-GB"/>
          </a:p>
          <a:p>
            <a:pPr>
              <a:buFont typeface="Arial" panose="020B0604020202020204" pitchFamily="34" charset="0"/>
              <a:buChar char="•"/>
            </a:pPr>
            <a:r>
              <a:rPr lang="en-GB" b="1"/>
              <a:t>Planning deficits</a:t>
            </a:r>
            <a:r>
              <a:rPr lang="en-GB"/>
              <a:t>. The existence of technically sound sector investment plans provides financiers with the assurance that projects that come-up for financing are economically justified and are legitimately needed. However, many countries do not have institutions with a clear planning remit, nor governance structures to ensure that planning is fully integrated into political decision-making.</a:t>
            </a:r>
          </a:p>
          <a:p>
            <a:pPr>
              <a:buFont typeface="Arial" panose="020B0604020202020204" pitchFamily="34" charset="0"/>
              <a:buChar char="•"/>
            </a:pPr>
            <a:endParaRPr lang="en-GB"/>
          </a:p>
          <a:p>
            <a:pPr>
              <a:buFont typeface="Arial" panose="020B0604020202020204" pitchFamily="34" charset="0"/>
              <a:buChar char="•"/>
            </a:pPr>
            <a:r>
              <a:rPr lang="en-GB" b="1"/>
              <a:t>Policy barriers</a:t>
            </a:r>
            <a:r>
              <a:rPr lang="en-GB"/>
              <a:t>. The implementation of climate transition plans may encounter barriers in the policy and regulatory framework. It may be that certain components of the policy and regulatory framework are missing because they have not been needed before. Or it may be that existing regulations are incompatible with the adoption of new technologies. Such policy barriers are likely to discourage or altogether impede finance of projects. </a:t>
            </a:r>
          </a:p>
          <a:p>
            <a:pPr>
              <a:buFont typeface="Arial" panose="020B0604020202020204" pitchFamily="34" charset="0"/>
              <a:buChar char="•"/>
            </a:pPr>
            <a:endParaRPr lang="en-GB"/>
          </a:p>
          <a:p>
            <a:pPr>
              <a:buFont typeface="Arial" panose="020B0604020202020204" pitchFamily="34" charset="0"/>
              <a:buChar char="•"/>
            </a:pPr>
            <a:r>
              <a:rPr lang="en-GB" b="1"/>
              <a:t>Limited access to finance</a:t>
            </a:r>
            <a:r>
              <a:rPr lang="en-GB"/>
              <a:t>. The investments associated with climate transition are potentially very large. LMICs are often limited in their access to finance. This is due to two separate factors. The first factor is the limited development of local capital markets due to low levels of savings and under-developed financial institutions. The second factor is limited access to international capital markets due to poor creditworthiness, exchange rate risk, macroeconomic instability, and an unattractive investment climate.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28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The Data-to-Deal framework was developed by a large group of technical experts by reflecting on the case of Costa Rica, a small middle-income country in Central America that was particularly successful in mobilizing climate finance. </a:t>
            </a:r>
          </a:p>
          <a:p>
            <a:endParaRPr lang="en-GB"/>
          </a:p>
          <a:p>
            <a:pPr>
              <a:buFont typeface="Arial" panose="020B0604020202020204" pitchFamily="34" charset="0"/>
              <a:buChar char="•"/>
            </a:pPr>
            <a:r>
              <a:rPr lang="en-GB" b="1"/>
              <a:t>Costa Rica</a:t>
            </a:r>
            <a:r>
              <a:rPr lang="en-GB"/>
              <a:t> mobilised US$2.4 billion of climate finance by 2022, based on a very successful programme of evidence-based modelling and stakeholder engagement that cost no more than about US$200,000 in 2019.  	</a:t>
            </a:r>
          </a:p>
          <a:p>
            <a:endParaRPr lang="en-GB"/>
          </a:p>
          <a:p>
            <a:r>
              <a:rPr lang="en-GB"/>
              <a:t>	Soon after, this case, several other Latin American countries followed suit and achieved a similar degree of success.</a:t>
            </a:r>
          </a:p>
          <a:p>
            <a:endParaRPr lang="en-GB"/>
          </a:p>
          <a:p>
            <a:pPr>
              <a:buFont typeface="Arial" panose="020B0604020202020204" pitchFamily="34" charset="0"/>
              <a:buChar char="•"/>
            </a:pPr>
            <a:r>
              <a:rPr lang="en-GB"/>
              <a:t>The </a:t>
            </a:r>
            <a:r>
              <a:rPr lang="en-GB" b="1"/>
              <a:t>Dominican Republic</a:t>
            </a:r>
            <a:r>
              <a:rPr lang="en-GB"/>
              <a:t> mobilized US$6.5 billion, including a significant amount of funding for retrenchment of coal-fired plant. The case stands out for actively involving power plant owners in technical discussions and raising a significant portion of private finance.</a:t>
            </a:r>
          </a:p>
          <a:p>
            <a:pPr>
              <a:buFont typeface="Arial" panose="020B0604020202020204" pitchFamily="34" charset="0"/>
              <a:buChar char="•"/>
            </a:pPr>
            <a:endParaRPr lang="en-GB"/>
          </a:p>
          <a:p>
            <a:pPr>
              <a:buFont typeface="Arial" panose="020B0604020202020204" pitchFamily="34" charset="0"/>
              <a:buChar char="•"/>
            </a:pPr>
            <a:r>
              <a:rPr lang="en-GB" b="1"/>
              <a:t>Chile</a:t>
            </a:r>
            <a:r>
              <a:rPr lang="en-GB"/>
              <a:t> mobilized US$2.2 billion of climate finance. The Chilean case stands out for codifying its climate commitments into legislation by enacting the Climate Change Framework Law, which helps to give assurance of policy commitments to potential investors.</a:t>
            </a:r>
          </a:p>
          <a:p>
            <a:pPr marL="228600" indent="0">
              <a:buFont typeface="Arial" panose="020B0604020202020204" pitchFamily="34" charset="0"/>
              <a:buNone/>
            </a:pPr>
            <a:endParaRPr lang="en-GB"/>
          </a:p>
          <a:p>
            <a:pPr>
              <a:buFont typeface="Arial" panose="020B0604020202020204" pitchFamily="34" charset="0"/>
              <a:buChar char="•"/>
            </a:pPr>
            <a:r>
              <a:rPr lang="en-GB" b="1"/>
              <a:t>Uruguay</a:t>
            </a:r>
            <a:r>
              <a:rPr lang="en-GB"/>
              <a:t> mobilized US$0.8 billion of climate finance for a cross-economy Long Term Strategy to invest in climate transition, covering environmental, social and economic aspects.</a:t>
            </a:r>
          </a:p>
          <a:p>
            <a:endParaRPr lang="en-GB"/>
          </a:p>
          <a:p>
            <a:r>
              <a:rPr lang="en-GB"/>
              <a:t>	By studying and comparing these cases, together with another similar case in Cyprus, technical experts identified a series of common elements and approaches underpinning each stage. These have become known as the data-to-deal framework, and are increasingly being applied by national governments and international organizations.</a:t>
            </a:r>
          </a:p>
        </p:txBody>
      </p:sp>
      <p:sp>
        <p:nvSpPr>
          <p:cNvPr id="4" name="Slide Number Placeholder 3"/>
          <p:cNvSpPr>
            <a:spLocks noGrp="1"/>
          </p:cNvSpPr>
          <p:nvPr>
            <p:ph type="sldNum" sz="quarter" idx="5"/>
          </p:nvPr>
        </p:nvSpPr>
        <p:spPr/>
        <p:txBody>
          <a:bodyPr/>
          <a:lstStyle/>
          <a:p>
            <a:fld id="{B698FC84-7549-424A-9090-8C112A69B027}" type="slidenum">
              <a:rPr lang="en-US"/>
              <a:t>9</a:t>
            </a:fld>
            <a:endParaRPr lang="en-US"/>
          </a:p>
        </p:txBody>
      </p:sp>
    </p:spTree>
    <p:extLst>
      <p:ext uri="{BB962C8B-B14F-4D97-AF65-F5344CB8AC3E}">
        <p14:creationId xmlns:p14="http://schemas.microsoft.com/office/powerpoint/2010/main" val="88599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Without being narrowly prescriptive, the Data-to-Deal pipeline provides a framework of options to help countries enhance their core capabilities according to national circumstances. The Data-to-Deal engagement process can be broken down into seven stages, as shown in the figure. Different countries will find themselves at different stages, and suitable entry points will vary from one case to another. The seven stages can be identified as follows, and each of them will be discussed in further detail below. </a:t>
            </a:r>
          </a:p>
          <a:p>
            <a:endParaRPr lang="en-GB"/>
          </a:p>
          <a:p>
            <a:pPr marL="342900" indent="-342900">
              <a:buAutoNum type="arabicParenBoth"/>
            </a:pPr>
            <a:r>
              <a:rPr lang="en-GB" sz="1200" b="1" i="0">
                <a:effectLst/>
                <a:latin typeface="Arial" panose="020B0604020202020204" pitchFamily="34" charset="0"/>
                <a:ea typeface="Open Sans" panose="020B0606030504020204" pitchFamily="34" charset="0"/>
                <a:cs typeface="Arial" panose="020B0604020202020204" pitchFamily="34" charset="0"/>
              </a:rPr>
              <a:t>Politics: </a:t>
            </a:r>
            <a:r>
              <a:rPr lang="en-GB" sz="1200" b="0" i="0">
                <a:effectLst/>
                <a:latin typeface="Arial" panose="020B0604020202020204" pitchFamily="34" charset="0"/>
                <a:ea typeface="Open Sans" panose="020B0606030504020204" pitchFamily="34" charset="0"/>
                <a:cs typeface="Arial" panose="020B0604020202020204" pitchFamily="34" charset="0"/>
              </a:rPr>
              <a:t>The first step involves g</a:t>
            </a:r>
            <a:r>
              <a:rPr lang="en-GB" sz="1200" i="0">
                <a:effectLst/>
                <a:latin typeface="Arial" panose="020B0604020202020204" pitchFamily="34" charset="0"/>
                <a:ea typeface="Open Sans" panose="020B0606030504020204" pitchFamily="34" charset="0"/>
                <a:cs typeface="Arial" panose="020B0604020202020204" pitchFamily="34" charset="0"/>
              </a:rPr>
              <a:t>arnering high-level political support for the climate transition</a:t>
            </a:r>
          </a:p>
          <a:p>
            <a:pPr marL="342900" indent="-342900">
              <a:buAutoNum type="arabicParenBoth"/>
            </a:pPr>
            <a:r>
              <a:rPr lang="en-GB" sz="1200" b="1" i="0">
                <a:latin typeface="Arial" panose="020B0604020202020204" pitchFamily="34" charset="0"/>
                <a:ea typeface="Open Sans" panose="020B0606030504020204" pitchFamily="34" charset="0"/>
                <a:cs typeface="Arial" panose="020B0604020202020204" pitchFamily="34" charset="0"/>
              </a:rPr>
              <a:t>Preparation: </a:t>
            </a:r>
            <a:r>
              <a:rPr lang="en-GB" sz="1200" b="0" i="0">
                <a:latin typeface="Arial" panose="020B0604020202020204" pitchFamily="34" charset="0"/>
                <a:ea typeface="Open Sans" panose="020B0606030504020204" pitchFamily="34" charset="0"/>
                <a:cs typeface="Arial" panose="020B0604020202020204" pitchFamily="34" charset="0"/>
              </a:rPr>
              <a:t>The second step entails e</a:t>
            </a:r>
            <a:r>
              <a:rPr lang="en-GB" sz="1200" i="0">
                <a:latin typeface="Arial" panose="020B0604020202020204" pitchFamily="34" charset="0"/>
                <a:ea typeface="Open Sans" panose="020B0606030504020204" pitchFamily="34" charset="0"/>
                <a:cs typeface="Arial" panose="020B0604020202020204" pitchFamily="34" charset="0"/>
              </a:rPr>
              <a:t>stablishing adequate institutional capacity to implement the transition</a:t>
            </a:r>
          </a:p>
          <a:p>
            <a:pPr marL="342900" indent="-342900">
              <a:buAutoNum type="arabicParenBoth"/>
            </a:pPr>
            <a:r>
              <a:rPr lang="en-GB" sz="1200" b="1" i="0">
                <a:effectLst/>
                <a:latin typeface="Arial" panose="020B0604020202020204" pitchFamily="34" charset="0"/>
                <a:ea typeface="Open Sans" panose="020B0606030504020204" pitchFamily="34" charset="0"/>
                <a:cs typeface="Arial" panose="020B0604020202020204" pitchFamily="34" charset="0"/>
              </a:rPr>
              <a:t>Vision: </a:t>
            </a:r>
            <a:r>
              <a:rPr lang="en-GB" sz="1200" i="0">
                <a:effectLst/>
                <a:latin typeface="Arial" panose="020B0604020202020204" pitchFamily="34" charset="0"/>
                <a:ea typeface="Open Sans" panose="020B0606030504020204" pitchFamily="34" charset="0"/>
                <a:cs typeface="Arial" panose="020B0604020202020204" pitchFamily="34" charset="0"/>
              </a:rPr>
              <a:t>The third step focuses on aligning climate change objectives with a country’s wider development goals</a:t>
            </a:r>
          </a:p>
          <a:p>
            <a:pPr marL="342900" indent="-342900">
              <a:buAutoNum type="arabicParenBoth"/>
            </a:pPr>
            <a:r>
              <a:rPr lang="en-GB" sz="1200" b="1" i="0">
                <a:latin typeface="Arial" panose="020B0604020202020204" pitchFamily="34" charset="0"/>
                <a:ea typeface="Open Sans" panose="020B0606030504020204" pitchFamily="34" charset="0"/>
                <a:cs typeface="Arial" panose="020B0604020202020204" pitchFamily="34" charset="0"/>
              </a:rPr>
              <a:t>Modelling: </a:t>
            </a:r>
            <a:r>
              <a:rPr lang="en-GB" sz="1200" i="0">
                <a:latin typeface="Arial" panose="020B0604020202020204" pitchFamily="34" charset="0"/>
                <a:ea typeface="Open Sans" panose="020B0606030504020204" pitchFamily="34" charset="0"/>
                <a:cs typeface="Arial" panose="020B0604020202020204" pitchFamily="34" charset="0"/>
              </a:rPr>
              <a:t>The fourth step entails quantitative modelling of climate transition pathways undertaken interactively</a:t>
            </a:r>
          </a:p>
          <a:p>
            <a:pPr marL="342900" indent="-342900">
              <a:buAutoNum type="arabicParenBoth"/>
            </a:pPr>
            <a:r>
              <a:rPr lang="en-GB" sz="1200" b="1" i="0">
                <a:effectLst/>
                <a:latin typeface="Arial" panose="020B0604020202020204" pitchFamily="34" charset="0"/>
                <a:ea typeface="Open Sans" panose="020B0606030504020204" pitchFamily="34" charset="0"/>
                <a:cs typeface="Arial" panose="020B0604020202020204" pitchFamily="34" charset="0"/>
              </a:rPr>
              <a:t>Consultation: </a:t>
            </a:r>
            <a:r>
              <a:rPr lang="en-GB" sz="1200" i="0">
                <a:effectLst/>
                <a:latin typeface="Arial" panose="020B0604020202020204" pitchFamily="34" charset="0"/>
                <a:ea typeface="Open Sans" panose="020B0606030504020204" pitchFamily="34" charset="0"/>
                <a:cs typeface="Arial" panose="020B0604020202020204" pitchFamily="34" charset="0"/>
              </a:rPr>
              <a:t>The fifth step involves engaging </a:t>
            </a:r>
            <a:r>
              <a:rPr lang="en-GB" sz="1200" i="0">
                <a:latin typeface="Arial" panose="020B0604020202020204" pitchFamily="34" charset="0"/>
                <a:ea typeface="Open Sans" panose="020B0606030504020204" pitchFamily="34" charset="0"/>
                <a:cs typeface="Arial" panose="020B0604020202020204" pitchFamily="34" charset="0"/>
              </a:rPr>
              <a:t>inclusively and intensively with a broad cross-section of stakeholders</a:t>
            </a:r>
          </a:p>
          <a:p>
            <a:pPr marL="342900" indent="-342900">
              <a:buAutoNum type="arabicParenBoth"/>
            </a:pPr>
            <a:r>
              <a:rPr lang="en-GB" sz="1200" b="1" i="0">
                <a:effectLst/>
                <a:latin typeface="Arial" panose="020B0604020202020204" pitchFamily="34" charset="0"/>
                <a:ea typeface="Open Sans" panose="020B0606030504020204" pitchFamily="34" charset="0"/>
                <a:cs typeface="Arial" panose="020B0604020202020204" pitchFamily="34" charset="0"/>
              </a:rPr>
              <a:t>Oper</a:t>
            </a:r>
            <a:r>
              <a:rPr lang="en-GB" sz="1200" b="1" i="0">
                <a:latin typeface="Arial" panose="020B0604020202020204" pitchFamily="34" charset="0"/>
                <a:ea typeface="Open Sans" panose="020B0606030504020204" pitchFamily="34" charset="0"/>
                <a:cs typeface="Arial" panose="020B0604020202020204" pitchFamily="34" charset="0"/>
              </a:rPr>
              <a:t>ationalisation: </a:t>
            </a:r>
            <a:r>
              <a:rPr lang="en-GB" sz="1200" i="0">
                <a:latin typeface="Arial" panose="020B0604020202020204" pitchFamily="34" charset="0"/>
                <a:ea typeface="Open Sans" panose="020B0606030504020204" pitchFamily="34" charset="0"/>
                <a:cs typeface="Arial" panose="020B0604020202020204" pitchFamily="34" charset="0"/>
              </a:rPr>
              <a:t>The sixth step focuses on addressing bottlenecks in the policy and regulatory framework</a:t>
            </a:r>
          </a:p>
          <a:p>
            <a:pPr marL="342900" indent="-342900">
              <a:buAutoNum type="arabicParenBoth"/>
            </a:pPr>
            <a:r>
              <a:rPr lang="en-GB" sz="1200" b="1" i="0">
                <a:effectLst/>
                <a:latin typeface="Arial" panose="020B0604020202020204" pitchFamily="34" charset="0"/>
                <a:ea typeface="Open Sans" panose="020B0606030504020204" pitchFamily="34" charset="0"/>
                <a:cs typeface="Arial" panose="020B0604020202020204" pitchFamily="34" charset="0"/>
              </a:rPr>
              <a:t>Finance: </a:t>
            </a:r>
            <a:r>
              <a:rPr lang="en-GB" sz="1200" i="0">
                <a:effectLst/>
                <a:latin typeface="Arial" panose="020B0604020202020204" pitchFamily="34" charset="0"/>
                <a:ea typeface="Open Sans" panose="020B0606030504020204" pitchFamily="34" charset="0"/>
                <a:cs typeface="Arial" panose="020B0604020202020204" pitchFamily="34" charset="0"/>
              </a:rPr>
              <a:t>The seventh step requires the development of a </a:t>
            </a:r>
            <a:r>
              <a:rPr lang="en-GB" sz="1200" i="0">
                <a:latin typeface="Arial" panose="020B0604020202020204" pitchFamily="34" charset="0"/>
                <a:ea typeface="Open Sans" panose="020B0606030504020204" pitchFamily="34" charset="0"/>
                <a:cs typeface="Arial" panose="020B0604020202020204" pitchFamily="34" charset="0"/>
              </a:rPr>
              <a:t>f</a:t>
            </a:r>
            <a:r>
              <a:rPr lang="en-GB" sz="1200" i="0">
                <a:effectLst/>
                <a:latin typeface="Arial" panose="020B0604020202020204" pitchFamily="34" charset="0"/>
                <a:ea typeface="Open Sans" panose="020B0606030504020204" pitchFamily="34" charset="0"/>
                <a:cs typeface="Arial" panose="020B0604020202020204" pitchFamily="34" charset="0"/>
              </a:rPr>
              <a:t>inancing </a:t>
            </a:r>
            <a:r>
              <a:rPr lang="en-GB" sz="1200" i="0">
                <a:latin typeface="Arial" panose="020B0604020202020204" pitchFamily="34" charset="0"/>
                <a:ea typeface="Open Sans" panose="020B0606030504020204" pitchFamily="34" charset="0"/>
                <a:cs typeface="Arial" panose="020B0604020202020204" pitchFamily="34" charset="0"/>
              </a:rPr>
              <a:t>s</a:t>
            </a:r>
            <a:r>
              <a:rPr lang="en-GB" sz="1200" i="0">
                <a:effectLst/>
                <a:latin typeface="Arial" panose="020B0604020202020204" pitchFamily="34" charset="0"/>
                <a:ea typeface="Open Sans" panose="020B0606030504020204" pitchFamily="34" charset="0"/>
                <a:cs typeface="Arial" panose="020B0604020202020204" pitchFamily="34" charset="0"/>
              </a:rPr>
              <a:t>trategy in support of climate transition investment plans</a:t>
            </a:r>
          </a:p>
          <a:p>
            <a:pPr>
              <a:buFont typeface="+mj-lt"/>
              <a:buAutoNum type="arabicPeriod"/>
            </a:pPr>
            <a:endParaRPr lang="en-GB"/>
          </a:p>
          <a:p>
            <a:pPr marL="228600" indent="0">
              <a:buFont typeface="+mj-lt"/>
              <a:buNone/>
            </a:pPr>
            <a:r>
              <a:rPr lang="en-GB"/>
              <a:t>Notice that stakeholder engagement continues throughout the entire process, while the modelling process is likely to be iterative until broad consensus in support of the plan has been achieved.</a:t>
            </a:r>
          </a:p>
        </p:txBody>
      </p:sp>
      <p:sp>
        <p:nvSpPr>
          <p:cNvPr id="4" name="Slide Number Placeholder 3"/>
          <p:cNvSpPr>
            <a:spLocks noGrp="1"/>
          </p:cNvSpPr>
          <p:nvPr>
            <p:ph type="sldNum" sz="quarter" idx="5"/>
          </p:nvPr>
        </p:nvSpPr>
        <p:spPr/>
        <p:txBody>
          <a:bodyPr/>
          <a:lstStyle/>
          <a:p>
            <a:fld id="{B698FC84-7549-424A-9090-8C112A69B027}" type="slidenum">
              <a:rPr lang="en-US"/>
              <a:t>10</a:t>
            </a:fld>
            <a:endParaRPr lang="en-US"/>
          </a:p>
        </p:txBody>
      </p:sp>
    </p:spTree>
    <p:extLst>
      <p:ext uri="{BB962C8B-B14F-4D97-AF65-F5344CB8AC3E}">
        <p14:creationId xmlns:p14="http://schemas.microsoft.com/office/powerpoint/2010/main" val="155663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Given the cross-cutting nature of climate change, a high-level political mandate is particularly important because it helps to align policy priorities, ensure consistency across different areas of planning, and enable collaborative cross-sectoral workflows. Otherwise, ineffective horizontal coordination on climate change, among national government departments, can create a siloed culture. This poses challenges for securing funds to implement Nationally Determined Contributions (NDCs) and associated policies. A significant hurdle in securing political commitment lies in the misconception that emission reduction policies are not drivers of social and economic development but rather constitute a burden or restriction on the development process. </a:t>
            </a:r>
          </a:p>
          <a:p>
            <a:endParaRPr lang="en-GB"/>
          </a:p>
          <a:p>
            <a:r>
              <a:rPr lang="en-GB"/>
              <a:t>	Once a mandate for decarbonisation is established, the formation of a central coordination team is recommended. This will drive effective collaboration among ministries, advocate for the decarbonisation process within government, and act as a hub for facilitating collaboration, understanding, and alignment among various domestic and international entities. The team should ideally encompass a diverse group of stakeholders, including government officials, academics, researchers, businesses, civil society organisations (CSOs), and relevant experts. </a:t>
            </a:r>
          </a:p>
        </p:txBody>
      </p:sp>
      <p:sp>
        <p:nvSpPr>
          <p:cNvPr id="4" name="Slide Number Placeholder 3"/>
          <p:cNvSpPr>
            <a:spLocks noGrp="1"/>
          </p:cNvSpPr>
          <p:nvPr>
            <p:ph type="sldNum" sz="quarter" idx="5"/>
          </p:nvPr>
        </p:nvSpPr>
        <p:spPr/>
        <p:txBody>
          <a:bodyPr/>
          <a:lstStyle/>
          <a:p>
            <a:fld id="{B698FC84-7549-424A-9090-8C112A69B027}" type="slidenum">
              <a:rPr lang="en-US"/>
              <a:t>11</a:t>
            </a:fld>
            <a:endParaRPr lang="en-US"/>
          </a:p>
        </p:txBody>
      </p:sp>
    </p:spTree>
    <p:extLst>
      <p:ext uri="{BB962C8B-B14F-4D97-AF65-F5344CB8AC3E}">
        <p14:creationId xmlns:p14="http://schemas.microsoft.com/office/powerpoint/2010/main" val="112561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	As attention turns towards implementation, a problem commonly encountered is a lack of in-country capacity, knowledge, and skills to undertake critical analysis including modelling. </a:t>
            </a:r>
            <a:r>
              <a:rPr lang="en-GB" sz="1200">
                <a:latin typeface="Aptos" panose="020B0004020202020204" pitchFamily="34" charset="0"/>
                <a:ea typeface="Open Sans" panose="020B0606030504020204" pitchFamily="34" charset="0"/>
                <a:cs typeface="Open Sans" panose="020B0606030504020204" pitchFamily="34" charset="0"/>
              </a:rPr>
              <a:t>Building sustainable, in-country, technical proficiency is essential to ensure that climate transition plans are well-grounded and locally-owned. </a:t>
            </a:r>
            <a:r>
              <a:rPr lang="en-GB"/>
              <a:t>This is essential to avoid excessive reliance on external consultants.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a:t>Technical proficiency</a:t>
            </a:r>
            <a:r>
              <a:rPr lang="en-GB"/>
              <a:t>. This is best achieved through an approach that develops capacity across multiple institutions, rather than focusing on a single entity. Ideally, capacity building should encompass both government institutions where decisions are made, and research institutions where longer-term technical expertise can reside, thereby safeguarding against capacity loss during political transitions.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b="1"/>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a:t>In-country</a:t>
            </a:r>
            <a:r>
              <a:rPr lang="en-GB"/>
              <a:t>. It is important both for individual practitioners to be proficient in the relevant analytical methods, and for national institutions to embed the skills and capacity needed locally, to provide adequate local context and detail while building country ownership of decarbonisation plans. The required capacity and skills include consensus building, technical analysis, scenario development, and effective translation of modelling results into policy insights.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a:t>Sustainable</a:t>
            </a:r>
            <a:r>
              <a:rPr lang="en-GB"/>
              <a:t>. It is important to prolong capacity-building efforts until in-country capacity becomes robust and self-sustaining. This entails long-term engagement and train-the-trainer or peer learning approaches.</a:t>
            </a:r>
          </a:p>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a:t>12</a:t>
            </a:fld>
            <a:endParaRPr lang="en-US"/>
          </a:p>
        </p:txBody>
      </p:sp>
    </p:spTree>
    <p:extLst>
      <p:ext uri="{BB962C8B-B14F-4D97-AF65-F5344CB8AC3E}">
        <p14:creationId xmlns:p14="http://schemas.microsoft.com/office/powerpoint/2010/main" val="1183683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Before modelling efforts begin, the country must identify the broad development aspirations that provide the context for any discussion of long-term national decarbonisation targets. Unless a country’s decarbonization pathway supports the achievement of its wider development vision, there is unlikely to be political support for the decarbonization process. Building on this foundation, it should be possible to co-create narratives that provide the basis for alternative future modelling scenarios, through an extensive and iterative consultation process. </a:t>
            </a:r>
          </a:p>
          <a:p>
            <a:endParaRPr lang="en-GB" sz="1200">
              <a:latin typeface="Aptos" panose="020B0004020202020204" pitchFamily="34" charset="0"/>
              <a:ea typeface="Open Sans" panose="020B0606030504020204" pitchFamily="34" charset="0"/>
              <a:cs typeface="Aparajita" panose="020B0604020202020204" pitchFamily="34" charset="0"/>
            </a:endParaRPr>
          </a:p>
          <a:p>
            <a:r>
              <a:rPr lang="en-GB" sz="1200">
                <a:latin typeface="Aptos" panose="020B0004020202020204" pitchFamily="34" charset="0"/>
                <a:ea typeface="Open Sans" panose="020B0606030504020204" pitchFamily="34" charset="0"/>
                <a:cs typeface="Aparajita" panose="020B0604020202020204" pitchFamily="34" charset="0"/>
              </a:rPr>
              <a:t>	O</a:t>
            </a:r>
            <a:r>
              <a:rPr lang="en-GB" sz="1200" b="0" i="0">
                <a:effectLst/>
                <a:latin typeface="Aptos" panose="020B0004020202020204" pitchFamily="34" charset="0"/>
                <a:ea typeface="Open Sans" panose="020B0606030504020204" pitchFamily="34" charset="0"/>
                <a:cs typeface="Aparajita" panose="020B0604020202020204" pitchFamily="34" charset="0"/>
              </a:rPr>
              <a:t>pen discussion with a wide range of stakeholders fosters consensus-building and identifies the most critical policy questions. Country ownership ensures that the country’s context is adequately reflected: including political, economic, and social factors </a:t>
            </a:r>
            <a:r>
              <a:rPr lang="en-GB"/>
              <a:t>This helps to foster consensus-building, enhance transparency, empower stakeholders, and build trust in the process. As a result, the subsequent modelling process will be more robust. Countries should have full ownership of the modelling exercise and associated skills, with non-prescriptive guidance from international partners. In-country modellers and stakeholders possess valuable understanding of the local context, including political, economic, and social factors. This nuanced knowledge needs to be incorporated into the scenario development process to add value.</a:t>
            </a:r>
          </a:p>
          <a:p>
            <a:r>
              <a:rPr lang="en-GB"/>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a:effectLst/>
                <a:latin typeface="Aptos" panose="020B0004020202020204" pitchFamily="34" charset="0"/>
                <a:ea typeface="Open Sans"/>
                <a:cs typeface="Aparajita" panose="020B0604020202020204" pitchFamily="34" charset="0"/>
              </a:rPr>
              <a:t>	Once a long-term vision is drafted and validated, a work plan must be decided </a:t>
            </a:r>
            <a:r>
              <a:rPr lang="en-GB" sz="1200" b="0">
                <a:latin typeface="Aptos" panose="020B0004020202020204" pitchFamily="34" charset="0"/>
                <a:ea typeface="Open Sans"/>
                <a:cs typeface="Aparajita" panose="020B0604020202020204" pitchFamily="34" charset="0"/>
              </a:rPr>
              <a:t>allowing</a:t>
            </a:r>
            <a:r>
              <a:rPr lang="en-GB" sz="1200" b="0" i="0">
                <a:effectLst/>
                <a:latin typeface="Aptos" panose="020B0004020202020204" pitchFamily="34" charset="0"/>
                <a:ea typeface="Open Sans"/>
                <a:cs typeface="Aparajita" panose="020B0604020202020204" pitchFamily="34" charset="0"/>
              </a:rPr>
              <a:t> the country to move </a:t>
            </a:r>
            <a:r>
              <a:rPr lang="en-GB" sz="1200" b="0">
                <a:latin typeface="Aptos" panose="020B0004020202020204" pitchFamily="34" charset="0"/>
                <a:ea typeface="Open Sans"/>
                <a:cs typeface="Aparajita" panose="020B0604020202020204" pitchFamily="34" charset="0"/>
              </a:rPr>
              <a:t>into</a:t>
            </a:r>
            <a:r>
              <a:rPr lang="en-GB" sz="1200" b="0" i="0">
                <a:effectLst/>
                <a:latin typeface="Aptos" panose="020B0004020202020204" pitchFamily="34" charset="0"/>
                <a:ea typeface="Open Sans"/>
                <a:cs typeface="Aparajita" panose="020B0604020202020204" pitchFamily="34" charset="0"/>
              </a:rPr>
              <a:t> a deeper phase. </a:t>
            </a:r>
            <a:r>
              <a:rPr lang="en-GB" sz="1200" b="0" i="0">
                <a:effectLst/>
                <a:latin typeface="Aptos" panose="020B0004020202020204" pitchFamily="34" charset="0"/>
                <a:ea typeface="Open Sans" panose="020B0606030504020204" pitchFamily="34" charset="0"/>
                <a:cs typeface="Aparajita" panose="020B0604020202020204" pitchFamily="34" charset="0"/>
              </a:rPr>
              <a:t>The existence of a widely shared vision and associated political commitment ​​will increase the chances of more funding being made available at this point to support the subsequent work plan.</a:t>
            </a:r>
            <a:endParaRPr lang="en-GB" sz="1200" b="0">
              <a:latin typeface="Aptos" panose="020B0004020202020204" pitchFamily="34" charset="0"/>
              <a:ea typeface="Open Sans" panose="020B0606030504020204" pitchFamily="34" charset="0"/>
              <a:cs typeface="Aparajita"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a:latin typeface="Aptos" panose="020B0004020202020204" pitchFamily="34" charset="0"/>
              <a:ea typeface="Open Sans"/>
              <a:cs typeface="Aparajita"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a:t>13</a:t>
            </a:fld>
            <a:endParaRPr lang="en-US"/>
          </a:p>
        </p:txBody>
      </p:sp>
    </p:spTree>
    <p:extLst>
      <p:ext uri="{BB962C8B-B14F-4D97-AF65-F5344CB8AC3E}">
        <p14:creationId xmlns:p14="http://schemas.microsoft.com/office/powerpoint/2010/main" val="110210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 robust modelling process is of paramount importance in informing the design of the strategy. This encompasses technical, economic, and social dimensions of decarbonisation scenarios, using sectoral and macro-economic modelling tools. Adequate attention should be given to modelling demand as well as supply. To ensure political support, it is important to undertake analysis of sectoral interlinkages between energy plans and other sectors such as agriculture, land use, forestry, waste, and industry. It is also crucial to incorporate social aspects – such as poverty, justice, and gender – which can help garner stakeholder buy-in and align with the mandates of international financial institutions. </a:t>
            </a:r>
          </a:p>
          <a:p>
            <a:endParaRPr lang="en-GB"/>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a:t>Model calibration</a:t>
            </a:r>
            <a:r>
              <a:rPr lang="en-GB"/>
              <a:t>. The absence, or at least inaccessibility, of high-quality data often threatens to compromise the reliable calibration of models. To address this challenge, close collaboration between the modelling team and government ministries is essential both to provide the modelling team with the best data currently available and to afford government ministries guidance on prioritisation of future data collection efforts. </a:t>
            </a:r>
            <a:r>
              <a:rPr lang="en-GB" sz="1200">
                <a:latin typeface="Aptos" panose="020B0004020202020204" pitchFamily="34" charset="0"/>
                <a:ea typeface="Open Sans" panose="020B0606030504020204" pitchFamily="34" charset="0"/>
                <a:cs typeface="Open Sans" panose="020B0606030504020204" pitchFamily="34" charset="0"/>
              </a:rPr>
              <a:t>C</a:t>
            </a:r>
            <a:r>
              <a:rPr lang="en-GB" sz="1200" b="0">
                <a:effectLst/>
                <a:latin typeface="Aptos" panose="020B0004020202020204" pitchFamily="34" charset="0"/>
                <a:ea typeface="Open Sans" panose="020B0606030504020204" pitchFamily="34" charset="0"/>
                <a:cs typeface="Open Sans" panose="020B0606030504020204" pitchFamily="34" charset="0"/>
              </a:rPr>
              <a:t>alibrating the model using data provided by stakeholders instils confidence in a model, ensuring it reflects reality accurately.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a:effectLst/>
              <a:latin typeface="Aptos" panose="020B0004020202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b="1" i="0">
                <a:effectLst/>
                <a:latin typeface="Aptos" panose="020B0004020202020204" pitchFamily="34" charset="0"/>
                <a:ea typeface="Open Sans" panose="020B0606030504020204" pitchFamily="34" charset="0"/>
                <a:cs typeface="Open Sans" panose="020B0606030504020204" pitchFamily="34" charset="0"/>
              </a:rPr>
              <a:t>Scenario development</a:t>
            </a:r>
            <a:r>
              <a:rPr lang="en-GB" sz="1200" b="0" i="0">
                <a:effectLst/>
                <a:latin typeface="Aptos" panose="020B0004020202020204" pitchFamily="34" charset="0"/>
                <a:ea typeface="Open Sans" panose="020B0606030504020204" pitchFamily="34" charset="0"/>
                <a:cs typeface="Open Sans" panose="020B0606030504020204" pitchFamily="34" charset="0"/>
              </a:rPr>
              <a:t>. Co-creating scenarios with stakeholders is crucial as it fosters a sense of involvement in the assessment, enhances transparency, and empowers stakeholders to embrace and trust the analysis. Clear mechanisms should be established to effectively integrate stakeholder feedback into the modelling process: to facilitate this </a:t>
            </a:r>
            <a:r>
              <a:rPr lang="en-GB" sz="1200">
                <a:latin typeface="Aptos" panose="020B0004020202020204" pitchFamily="34" charset="0"/>
                <a:ea typeface="Open Sans" panose="020B0606030504020204" pitchFamily="34" charset="0"/>
                <a:cs typeface="Open Sans" panose="020B0606030504020204" pitchFamily="34" charset="0"/>
              </a:rPr>
              <a:t>models should be understandable, subject to scrutiny, and capable of garnering support from stakeholders. S</a:t>
            </a:r>
            <a:r>
              <a:rPr lang="en-GB" sz="1200" b="0">
                <a:effectLst/>
                <a:latin typeface="Aptos" panose="020B0004020202020204" pitchFamily="34" charset="0"/>
                <a:ea typeface="Open Sans" panose="020B0606030504020204" pitchFamily="34" charset="0"/>
                <a:cs typeface="Open Sans" panose="020B0606030504020204" pitchFamily="34" charset="0"/>
              </a:rPr>
              <a:t>cenarios must also align with political objectives to foster trust. Incorporating </a:t>
            </a:r>
            <a:r>
              <a:rPr lang="en-GB" sz="1200">
                <a:latin typeface="Aptos" panose="020B0004020202020204" pitchFamily="34" charset="0"/>
                <a:ea typeface="Open Sans" panose="020B0606030504020204" pitchFamily="34" charset="0"/>
                <a:cs typeface="Open Sans" panose="020B0606030504020204" pitchFamily="34" charset="0"/>
              </a:rPr>
              <a:t>sectoral interlinkages and social dimensions helps to ensure wider buy-in and facilitates the </a:t>
            </a:r>
            <a:r>
              <a:rPr lang="en-GB" sz="1200" b="0">
                <a:latin typeface="Aptos" panose="020B0004020202020204" pitchFamily="34" charset="0"/>
                <a:ea typeface="Open Sans" panose="020B0606030504020204" pitchFamily="34" charset="0"/>
                <a:cs typeface="Open Sans" panose="020B0606030504020204" pitchFamily="34" charset="0"/>
              </a:rPr>
              <a:t>mobilisation of finance. </a:t>
            </a:r>
            <a:r>
              <a:rPr lang="en-GB" sz="1200" b="0" i="0">
                <a:effectLst/>
                <a:latin typeface="Aptos" panose="020B0004020202020204" pitchFamily="34" charset="0"/>
                <a:ea typeface="Open Sans" panose="020B0606030504020204" pitchFamily="34" charset="0"/>
                <a:cs typeface="Open Sans" panose="020B0606030504020204" pitchFamily="34" charset="0"/>
              </a:rPr>
              <a:t> </a:t>
            </a:r>
            <a:endParaRPr lang="en-GB" sz="1200" b="0">
              <a:latin typeface="Aptos" panose="020B0004020202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a:effectLst/>
              <a:latin typeface="Aptos" panose="020B0004020202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a:effectLst/>
              <a:latin typeface="Aptos" panose="020B0004020202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a:effectLst/>
              <a:latin typeface="Aptos" panose="020B0004020202020204" pitchFamily="34" charset="0"/>
              <a:ea typeface="Open Sans" panose="020B0606030504020204" pitchFamily="34" charset="0"/>
              <a:cs typeface="Open Sans" panose="020B0606030504020204" pitchFamily="34" charset="0"/>
            </a:endParaRPr>
          </a:p>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a:t>14</a:t>
            </a:fld>
            <a:endParaRPr lang="en-US"/>
          </a:p>
        </p:txBody>
      </p:sp>
    </p:spTree>
    <p:extLst>
      <p:ext uri="{BB962C8B-B14F-4D97-AF65-F5344CB8AC3E}">
        <p14:creationId xmlns:p14="http://schemas.microsoft.com/office/powerpoint/2010/main" val="3948276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7023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77016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6"/>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13.emf"/><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19.jp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cambridge.org/engage/api-gateway/coe/assets/orp/resource/item/6417700ddab08ad68f609477/original/data-to-deal-d2d-open-data-and-modelling-of-long-term-strategies-to-financial-resource-mobilization-the-case-of-costa-rica.pdf" TargetMode="External"/><Relationship Id="rId2" Type="http://schemas.openxmlformats.org/officeDocument/2006/relationships/hyperlink" Target="https://climatecompatiblegrowth.com/wp-content/uploads/Data-to-Deal-COP28-Policy-Brief.pdf" TargetMode="External"/><Relationship Id="rId1" Type="http://schemas.openxmlformats.org/officeDocument/2006/relationships/slideLayout" Target="../slideLayouts/slideLayout2.xml"/><Relationship Id="rId6" Type="http://schemas.openxmlformats.org/officeDocument/2006/relationships/hyperlink" Target="https://climatecompatiblegrowth.com/wpcontent/uploads/Data-to-Deal-in-Chile-case-study." TargetMode="External"/><Relationship Id="rId5" Type="http://schemas.openxmlformats.org/officeDocument/2006/relationships/hyperlink" Target="https://climatecompatiblegrowth.com/wpcontent/uploads/Data-to-Deal-in-Uruguay-case-study." TargetMode="External"/><Relationship Id="rId4" Type="http://schemas.openxmlformats.org/officeDocument/2006/relationships/hyperlink" Target="https://climatecompatiblegrowth.com/wpcontent/%20uploads/Data-to-Deal-in-Dominican-Republic-case-stud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emf"/><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2" Type="http://schemas.openxmlformats.org/officeDocument/2006/relationships/hyperlink" Target="https://zenodo.org/records/1116253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notesSlide" Target="../notesSlides/notesSlide16.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notesSlide" Target="../notesSlides/notesSlide17.xml"/><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hyperlink" Target="mailto:hannah.luscombe@ouce.ox.ac.uk" TargetMode="External"/><Relationship Id="rId4" Type="http://schemas.openxmlformats.org/officeDocument/2006/relationships/hyperlink" Target="mailto:hannah.Luscombe@ouce.ox.ac.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57612" y="4367478"/>
            <a:ext cx="4175390" cy="1837315"/>
          </a:xfrm>
          <a:prstGeom prst="rect">
            <a:avLst/>
          </a:prstGeom>
        </p:spPr>
      </p:pic>
      <p:sp>
        <p:nvSpPr>
          <p:cNvPr id="6" name="Subtitle 2">
            <a:extLst>
              <a:ext uri="{FF2B5EF4-FFF2-40B4-BE49-F238E27FC236}">
                <a16:creationId xmlns:a16="http://schemas.microsoft.com/office/drawing/2014/main" id="{ED65D08D-9F47-DA76-0F82-DB392CACB178}"/>
              </a:ext>
            </a:extLst>
          </p:cNvPr>
          <p:cNvSpPr txBox="1">
            <a:spLocks/>
          </p:cNvSpPr>
          <p:nvPr/>
        </p:nvSpPr>
        <p:spPr>
          <a:xfrm>
            <a:off x="133539" y="2145386"/>
            <a:ext cx="7806558" cy="1982052"/>
          </a:xfrm>
          <a:prstGeom prst="rect">
            <a:avLst/>
          </a:prstGeom>
        </p:spPr>
        <p:txBody>
          <a:bodyPr>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1500"/>
              </a:spcAft>
            </a:pPr>
            <a:r>
              <a:rPr lang="en-GB" sz="5400" b="1" dirty="0">
                <a:solidFill>
                  <a:schemeClr val="bg1"/>
                </a:solidFill>
                <a:latin typeface="Arial Black" panose="020B0604020202020204" pitchFamily="34" charset="0"/>
                <a:cs typeface="Arial Black" panose="020B0604020202020204" pitchFamily="34" charset="0"/>
              </a:rPr>
              <a:t>The Climate Finance Context</a:t>
            </a:r>
            <a:endParaRPr lang="en-GB" sz="5400" b="1" kern="100" dirty="0">
              <a:solidFill>
                <a:schemeClr val="bg1"/>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F71549F7-9474-0BBB-64F4-804058CFA73B}"/>
              </a:ext>
            </a:extLst>
          </p:cNvPr>
          <p:cNvSpPr txBox="1"/>
          <p:nvPr/>
        </p:nvSpPr>
        <p:spPr>
          <a:xfrm>
            <a:off x="133539" y="1322811"/>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1:</a:t>
            </a:r>
            <a:endParaRPr lang="en-US" sz="6000" b="1" dirty="0">
              <a:solidFill>
                <a:schemeClr val="bg1"/>
              </a:solidFill>
              <a:latin typeface="Arial Black"/>
              <a:cs typeface="Arial Black" panose="020B0604020202020204" pitchFamily="34" charset="0"/>
            </a:endParaRPr>
          </a:p>
        </p:txBody>
      </p:sp>
      <p:sp>
        <p:nvSpPr>
          <p:cNvPr id="9" name="TextBox 8">
            <a:extLst>
              <a:ext uri="{FF2B5EF4-FFF2-40B4-BE49-F238E27FC236}">
                <a16:creationId xmlns:a16="http://schemas.microsoft.com/office/drawing/2014/main" id="{143B6FB7-33EB-35C5-56AB-B654D208F043}"/>
              </a:ext>
            </a:extLst>
          </p:cNvPr>
          <p:cNvSpPr txBox="1"/>
          <p:nvPr/>
        </p:nvSpPr>
        <p:spPr>
          <a:xfrm>
            <a:off x="233099" y="228798"/>
            <a:ext cx="7961111" cy="620457"/>
          </a:xfrm>
          <a:prstGeom prst="rect">
            <a:avLst/>
          </a:prstGeom>
          <a:noFill/>
        </p:spPr>
        <p:txBody>
          <a:bodyPr wrap="square" lIns="54000" tIns="18000" rIns="54000" bIns="0" rtlCol="0" anchor="t">
            <a:spAutoFit/>
          </a:bodyPr>
          <a:lstStyle/>
          <a:p>
            <a:pPr>
              <a:lnSpc>
                <a:spcPct val="80000"/>
              </a:lnSpc>
            </a:pPr>
            <a:r>
              <a:rPr lang="en-GB" sz="2400" b="1" dirty="0">
                <a:solidFill>
                  <a:schemeClr val="bg1"/>
                </a:solidFill>
                <a:latin typeface="Aptos Black" panose="020B0004020202020204" pitchFamily="34" charset="0"/>
              </a:rPr>
              <a:t>Financial Modelling for Energy Transitions: </a:t>
            </a:r>
            <a:r>
              <a:rPr lang="en-GB" sz="2400" b="1" dirty="0" err="1">
                <a:solidFill>
                  <a:schemeClr val="bg1"/>
                </a:solidFill>
                <a:latin typeface="Aptos Black" panose="020B0004020202020204" pitchFamily="34" charset="0"/>
              </a:rPr>
              <a:t>MINFin</a:t>
            </a:r>
            <a:r>
              <a:rPr lang="en-GB" sz="2400" b="1" dirty="0">
                <a:solidFill>
                  <a:schemeClr val="bg1"/>
                </a:solidFill>
                <a:latin typeface="Aptos Black" panose="020B0004020202020204" pitchFamily="34" charset="0"/>
              </a:rPr>
              <a:t>, </a:t>
            </a:r>
            <a:r>
              <a:rPr lang="en-GB" sz="2400" b="1" dirty="0" err="1">
                <a:solidFill>
                  <a:schemeClr val="bg1"/>
                </a:solidFill>
                <a:latin typeface="Aptos Black" panose="020B0004020202020204" pitchFamily="34" charset="0"/>
              </a:rPr>
              <a:t>FinTrack</a:t>
            </a:r>
            <a:r>
              <a:rPr lang="en-GB" sz="2400" b="1" dirty="0">
                <a:solidFill>
                  <a:schemeClr val="bg1"/>
                </a:solidFill>
                <a:latin typeface="Aptos Black" panose="020B0004020202020204" pitchFamily="34" charset="0"/>
              </a:rPr>
              <a:t> &amp; </a:t>
            </a:r>
            <a:r>
              <a:rPr lang="en-GB" sz="2400" b="1" dirty="0" err="1">
                <a:solidFill>
                  <a:schemeClr val="bg1"/>
                </a:solidFill>
                <a:latin typeface="Aptos Black" panose="020B0004020202020204" pitchFamily="34" charset="0"/>
              </a:rPr>
              <a:t>FinCoRE</a:t>
            </a:r>
            <a:endParaRPr lang="en-US" sz="24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613B85-DB45-4EB3-3DC8-DB9CA6765232}"/>
              </a:ext>
            </a:extLst>
          </p:cNvPr>
          <p:cNvSpPr>
            <a:spLocks noGrp="1"/>
          </p:cNvSpPr>
          <p:nvPr>
            <p:ph type="title"/>
          </p:nvPr>
        </p:nvSpPr>
        <p:spPr>
          <a:xfrm>
            <a:off x="172811" y="132396"/>
            <a:ext cx="10677888" cy="866672"/>
          </a:xfrm>
        </p:spPr>
        <p:txBody>
          <a:bodyPr anchor="ctr">
            <a:normAutofit/>
          </a:bodyPr>
          <a:lstStyle/>
          <a:p>
            <a:r>
              <a:rPr lang="en-GB" sz="3600" b="1">
                <a:solidFill>
                  <a:srgbClr val="C00000"/>
                </a:solidFill>
                <a:latin typeface="Aptos" panose="020B0004020202020204" pitchFamily="34" charset="0"/>
                <a:ea typeface="Open Sans" panose="020B0606030504020204" pitchFamily="34" charset="0"/>
                <a:cs typeface="Open Sans" panose="020B0606030504020204" pitchFamily="34" charset="0"/>
              </a:rPr>
              <a:t>The seven steps of the Data-to-Deal framework</a:t>
            </a:r>
          </a:p>
        </p:txBody>
      </p:sp>
      <p:sp>
        <p:nvSpPr>
          <p:cNvPr id="7" name="TextBox 6">
            <a:extLst>
              <a:ext uri="{FF2B5EF4-FFF2-40B4-BE49-F238E27FC236}">
                <a16:creationId xmlns:a16="http://schemas.microsoft.com/office/drawing/2014/main" id="{42B01B92-DAE7-4A48-3EB8-6F53C7A07196}"/>
              </a:ext>
            </a:extLst>
          </p:cNvPr>
          <p:cNvSpPr txBox="1"/>
          <p:nvPr/>
        </p:nvSpPr>
        <p:spPr>
          <a:xfrm>
            <a:off x="332441" y="1187028"/>
            <a:ext cx="11202904" cy="1569660"/>
          </a:xfrm>
          <a:prstGeom prst="rect">
            <a:avLst/>
          </a:prstGeom>
          <a:noFill/>
        </p:spPr>
        <p:txBody>
          <a:bodyPr wrap="square">
            <a:spAutoFit/>
          </a:bodyPr>
          <a:lstStyle/>
          <a:p>
            <a:pPr algn="just"/>
            <a:r>
              <a:rPr lang="en-GB" sz="2400" b="1">
                <a:effectLst/>
                <a:latin typeface="Aptos" panose="020B0004020202020204" pitchFamily="34" charset="0"/>
                <a:ea typeface="Open Sans" panose="020B0606030504020204" pitchFamily="34" charset="0"/>
                <a:cs typeface="Open Sans" panose="020B0606030504020204" pitchFamily="34" charset="0"/>
              </a:rPr>
              <a:t>Data-to-Deal </a:t>
            </a:r>
            <a:r>
              <a:rPr lang="en-GB" sz="2400" i="1">
                <a:effectLst/>
                <a:latin typeface="Aptos" panose="020B0004020202020204" pitchFamily="34" charset="0"/>
                <a:ea typeface="Open Sans" panose="020B0606030504020204" pitchFamily="34" charset="0"/>
                <a:cs typeface="Open Sans" panose="020B0606030504020204" pitchFamily="34" charset="0"/>
              </a:rPr>
              <a:t>refers to actions taken throughout an entire process that runs from </a:t>
            </a:r>
            <a:r>
              <a:rPr lang="en-GB" sz="2400" b="1">
                <a:effectLst/>
                <a:latin typeface="Aptos" panose="020B0004020202020204" pitchFamily="34" charset="0"/>
                <a:ea typeface="Open Sans" panose="020B0606030504020204" pitchFamily="34" charset="0"/>
                <a:cs typeface="Open Sans" panose="020B0606030504020204" pitchFamily="34" charset="0"/>
              </a:rPr>
              <a:t>data </a:t>
            </a:r>
            <a:r>
              <a:rPr lang="en-GB" sz="2400" i="1">
                <a:effectLst/>
                <a:latin typeface="Aptos" panose="020B0004020202020204" pitchFamily="34" charset="0"/>
                <a:ea typeface="Open Sans" panose="020B0606030504020204" pitchFamily="34" charset="0"/>
                <a:cs typeface="Open Sans" panose="020B0606030504020204" pitchFamily="34" charset="0"/>
              </a:rPr>
              <a:t>collection, system modelling, and development planning, all the way through to national financing strategies and project finance arrangements to the agreement of a </a:t>
            </a:r>
            <a:r>
              <a:rPr lang="en-GB" sz="2400" b="1">
                <a:effectLst/>
                <a:latin typeface="Aptos" panose="020B0004020202020204" pitchFamily="34" charset="0"/>
                <a:ea typeface="Open Sans" panose="020B0606030504020204" pitchFamily="34" charset="0"/>
                <a:cs typeface="Open Sans" panose="020B0606030504020204" pitchFamily="34" charset="0"/>
              </a:rPr>
              <a:t>deal </a:t>
            </a:r>
            <a:r>
              <a:rPr lang="en-GB" sz="2400" i="1">
                <a:effectLst/>
                <a:latin typeface="Aptos" panose="020B0004020202020204" pitchFamily="34" charset="0"/>
                <a:ea typeface="Open Sans" panose="020B0606030504020204" pitchFamily="34" charset="0"/>
                <a:cs typeface="Open Sans" panose="020B0606030504020204" pitchFamily="34" charset="0"/>
              </a:rPr>
              <a:t>(investment), all driven by a strong stakeholder engagement process. </a:t>
            </a:r>
            <a:endParaRPr lang="en-GB" sz="2400">
              <a:effectLst/>
              <a:latin typeface="Aptos" panose="020B0004020202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A9E05E4F-FBE4-42D7-BFAC-FE37CB5436BB}"/>
              </a:ext>
            </a:extLst>
          </p:cNvPr>
          <p:cNvPicPr>
            <a:picLocks noChangeAspect="1"/>
          </p:cNvPicPr>
          <p:nvPr/>
        </p:nvPicPr>
        <p:blipFill>
          <a:blip r:embed="rId5"/>
          <a:stretch>
            <a:fillRect/>
          </a:stretch>
        </p:blipFill>
        <p:spPr>
          <a:xfrm>
            <a:off x="622788" y="2956409"/>
            <a:ext cx="10912557" cy="3025901"/>
          </a:xfrm>
          <a:prstGeom prst="rect">
            <a:avLst/>
          </a:prstGeom>
        </p:spPr>
      </p:pic>
      <p:pic>
        <p:nvPicPr>
          <p:cNvPr id="2" name="ttsmaker-file-2025-1-30-18-43-50">
            <a:hlinkClick r:id="" action="ppaction://media"/>
            <a:extLst>
              <a:ext uri="{FF2B5EF4-FFF2-40B4-BE49-F238E27FC236}">
                <a16:creationId xmlns:a16="http://schemas.microsoft.com/office/drawing/2014/main" id="{5F04A5BB-BFF8-84D4-483C-3777E0767FFE}"/>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1014583" y="5659588"/>
            <a:ext cx="812800" cy="812800"/>
          </a:xfrm>
          <a:prstGeom prst="rect">
            <a:avLst/>
          </a:prstGeom>
        </p:spPr>
      </p:pic>
    </p:spTree>
    <p:extLst>
      <p:ext uri="{BB962C8B-B14F-4D97-AF65-F5344CB8AC3E}">
        <p14:creationId xmlns:p14="http://schemas.microsoft.com/office/powerpoint/2010/main" val="2705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DEBB1CA-3C51-2C5C-252C-8C11276D70CC}"/>
              </a:ext>
            </a:extLst>
          </p:cNvPr>
          <p:cNvPicPr>
            <a:picLocks noChangeAspect="1" noChangeArrowheads="1"/>
          </p:cNvPicPr>
          <p:nvPr/>
        </p:nvPicPr>
        <p:blipFill>
          <a:blip r:embed="rId5">
            <a:alphaModFix amt="67000"/>
            <a:extLst>
              <a:ext uri="{28A0092B-C50C-407E-A947-70E740481C1C}">
                <a14:useLocalDpi xmlns:a14="http://schemas.microsoft.com/office/drawing/2010/main" val="0"/>
              </a:ext>
            </a:extLst>
          </a:blip>
          <a:srcRect/>
          <a:stretch>
            <a:fillRect/>
          </a:stretch>
        </p:blipFill>
        <p:spPr bwMode="auto">
          <a:xfrm>
            <a:off x="6043360" y="3274941"/>
            <a:ext cx="5852774" cy="32934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698284" y="491745"/>
            <a:ext cx="10690152" cy="682317"/>
          </a:xfrm>
        </p:spPr>
        <p:txBody>
          <a:bodyPr anchor="t">
            <a:noAutofit/>
          </a:bodyPr>
          <a:lstStyle/>
          <a:p>
            <a:r>
              <a:rPr lang="en-US" sz="3600" b="1">
                <a:solidFill>
                  <a:srgbClr val="C00000"/>
                </a:solidFill>
                <a:latin typeface="Aptos" panose="020B0004020202020204" pitchFamily="34" charset="0"/>
                <a:ea typeface="Open Sans" panose="020B0606030504020204" pitchFamily="34" charset="0"/>
                <a:cs typeface="Open Sans" panose="020B0606030504020204" pitchFamily="34" charset="0"/>
              </a:rPr>
              <a:t>1. Politics: </a:t>
            </a:r>
            <a:r>
              <a:rPr lang="en-GB" sz="3600" b="1">
                <a:solidFill>
                  <a:srgbClr val="C00000"/>
                </a:solidFill>
                <a:effectLst/>
                <a:latin typeface="Aptos" panose="020B0004020202020204" pitchFamily="34" charset="0"/>
                <a:ea typeface="Open Sans" panose="020B0606030504020204" pitchFamily="34" charset="0"/>
                <a:cs typeface="Open Sans" panose="020B0606030504020204" pitchFamily="34" charset="0"/>
              </a:rPr>
              <a:t>Securing high-level support for decarbonisation </a:t>
            </a:r>
            <a:endParaRPr lang="en-US" sz="3600" b="1">
              <a:solidFill>
                <a:srgbClr val="C00000"/>
              </a:solidFill>
              <a:latin typeface="Aptos" panose="020B00040202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A18EC84-D957-102F-84C2-D4E0971FA767}"/>
              </a:ext>
            </a:extLst>
          </p:cNvPr>
          <p:cNvSpPr txBox="1"/>
          <p:nvPr/>
        </p:nvSpPr>
        <p:spPr>
          <a:xfrm>
            <a:off x="698284" y="1918937"/>
            <a:ext cx="8070288" cy="3139321"/>
          </a:xfrm>
          <a:prstGeom prst="rect">
            <a:avLst/>
          </a:prstGeom>
          <a:noFill/>
        </p:spPr>
        <p:txBody>
          <a:bodyPr wrap="square" lIns="91440" tIns="45720" rIns="91440" bIns="45720" rtlCol="0" anchor="t">
            <a:spAutoFit/>
          </a:bodyPr>
          <a:lstStyle/>
          <a:p>
            <a:r>
              <a:rPr lang="en-GB" sz="2200">
                <a:latin typeface="Aptos" panose="020B0004020202020204" pitchFamily="34" charset="0"/>
                <a:ea typeface="Open Sans" panose="020B0606030504020204" pitchFamily="34" charset="0"/>
                <a:cs typeface="Open Sans" panose="020B0606030504020204" pitchFamily="34" charset="0"/>
              </a:rPr>
              <a:t>High-level political mandates break down working siloes within governments and help to: </a:t>
            </a:r>
          </a:p>
          <a:p>
            <a:endParaRPr lang="en-GB" sz="2200">
              <a:latin typeface="Aptos" panose="020B0004020202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r>
              <a:rPr lang="en-GB" sz="2200">
                <a:latin typeface="Aptos" panose="020B0004020202020204" pitchFamily="34" charset="0"/>
                <a:ea typeface="Open Sans"/>
                <a:cs typeface="Open Sans"/>
              </a:rPr>
              <a:t>Align policy priorities across ministries</a:t>
            </a:r>
            <a:endParaRPr lang="en-GB" sz="2200">
              <a:latin typeface="Aptos" panose="020B0004020202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Ensure consistency across different areas of planning</a:t>
            </a:r>
          </a:p>
          <a:p>
            <a:pPr marL="742950" lvl="1" indent="-285750">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Enable collaborative cross-sectoral workflows</a:t>
            </a:r>
          </a:p>
          <a:p>
            <a:pPr marL="285750" indent="-285750">
              <a:buFont typeface="Arial" panose="020B0604020202020204" pitchFamily="34" charset="0"/>
              <a:buChar char="•"/>
            </a:pPr>
            <a:endParaRPr lang="en-GB" sz="2200">
              <a:latin typeface="Aptos" panose="020B0004020202020204" pitchFamily="34" charset="0"/>
              <a:ea typeface="Open Sans" panose="020B0606030504020204" pitchFamily="34" charset="0"/>
              <a:cs typeface="Open Sans" panose="020B0606030504020204" pitchFamily="34" charset="0"/>
            </a:endParaRPr>
          </a:p>
          <a:p>
            <a:r>
              <a:rPr lang="en-GB" sz="2200">
                <a:latin typeface="Aptos" panose="020B0004020202020204" pitchFamily="34" charset="0"/>
                <a:ea typeface="Open Sans" panose="020B0606030504020204" pitchFamily="34" charset="0"/>
                <a:cs typeface="Open Sans" panose="020B0606030504020204" pitchFamily="34" charset="0"/>
              </a:rPr>
              <a:t>This can be supported by the formation </a:t>
            </a:r>
          </a:p>
          <a:p>
            <a:r>
              <a:rPr lang="en-GB" sz="2200">
                <a:latin typeface="Aptos" panose="020B0004020202020204" pitchFamily="34" charset="0"/>
                <a:ea typeface="Open Sans" panose="020B0606030504020204" pitchFamily="34" charset="0"/>
                <a:cs typeface="Open Sans" panose="020B0606030504020204" pitchFamily="34" charset="0"/>
              </a:rPr>
              <a:t>of a central coordination team</a:t>
            </a:r>
          </a:p>
        </p:txBody>
      </p:sp>
      <p:pic>
        <p:nvPicPr>
          <p:cNvPr id="3" name="ttsmaker-file-2025-1-30-18-45-11">
            <a:hlinkClick r:id="" action="ppaction://media"/>
            <a:extLst>
              <a:ext uri="{FF2B5EF4-FFF2-40B4-BE49-F238E27FC236}">
                <a16:creationId xmlns:a16="http://schemas.microsoft.com/office/drawing/2014/main" id="{26ED7597-35F9-DA75-AF18-A3EC47F982A9}"/>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2036" y="273067"/>
            <a:ext cx="812800" cy="812800"/>
          </a:xfrm>
          <a:prstGeom prst="rect">
            <a:avLst/>
          </a:prstGeom>
        </p:spPr>
      </p:pic>
    </p:spTree>
    <p:extLst>
      <p:ext uri="{BB962C8B-B14F-4D97-AF65-F5344CB8AC3E}">
        <p14:creationId xmlns:p14="http://schemas.microsoft.com/office/powerpoint/2010/main" val="19281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591798" y="491745"/>
            <a:ext cx="4885167" cy="682317"/>
          </a:xfrm>
        </p:spPr>
        <p:txBody>
          <a:bodyPr anchor="t">
            <a:noAutofit/>
          </a:bodyPr>
          <a:lstStyle/>
          <a:p>
            <a:r>
              <a:rPr lang="en-GB" sz="3600" b="1">
                <a:solidFill>
                  <a:srgbClr val="C00000"/>
                </a:solidFill>
                <a:effectLst/>
                <a:latin typeface="Aptos" panose="020B0004020202020204" pitchFamily="34" charset="0"/>
                <a:ea typeface="Open Sans" panose="020B0606030504020204" pitchFamily="34" charset="0"/>
                <a:cs typeface="Open Sans" panose="020B0606030504020204" pitchFamily="34" charset="0"/>
              </a:rPr>
              <a:t>2. Preparation: Laying the foundations of institutional capacity</a:t>
            </a:r>
          </a:p>
        </p:txBody>
      </p:sp>
      <p:pic>
        <p:nvPicPr>
          <p:cNvPr id="8" name="Picture 7" descr="A diagram of a company's company&#10;&#10;Description automatically generated">
            <a:extLst>
              <a:ext uri="{FF2B5EF4-FFF2-40B4-BE49-F238E27FC236}">
                <a16:creationId xmlns:a16="http://schemas.microsoft.com/office/drawing/2014/main" id="{328A3E25-EA03-8F85-7C30-D4B37949AEB6}"/>
              </a:ext>
            </a:extLst>
          </p:cNvPr>
          <p:cNvPicPr>
            <a:picLocks noChangeAspect="1"/>
          </p:cNvPicPr>
          <p:nvPr/>
        </p:nvPicPr>
        <p:blipFill>
          <a:blip r:embed="rId5"/>
          <a:stretch>
            <a:fillRect/>
          </a:stretch>
        </p:blipFill>
        <p:spPr>
          <a:xfrm>
            <a:off x="5777853" y="482600"/>
            <a:ext cx="5867400" cy="5892800"/>
          </a:xfrm>
          <a:prstGeom prst="rect">
            <a:avLst/>
          </a:prstGeom>
        </p:spPr>
      </p:pic>
      <p:sp>
        <p:nvSpPr>
          <p:cNvPr id="2" name="TextBox 1">
            <a:extLst>
              <a:ext uri="{FF2B5EF4-FFF2-40B4-BE49-F238E27FC236}">
                <a16:creationId xmlns:a16="http://schemas.microsoft.com/office/drawing/2014/main" id="{389EC7D3-E803-E789-452F-03E6D6600A41}"/>
              </a:ext>
            </a:extLst>
          </p:cNvPr>
          <p:cNvSpPr txBox="1"/>
          <p:nvPr/>
        </p:nvSpPr>
        <p:spPr>
          <a:xfrm>
            <a:off x="698284" y="2879057"/>
            <a:ext cx="5079569" cy="2462213"/>
          </a:xfrm>
          <a:prstGeom prst="rect">
            <a:avLst/>
          </a:prstGeom>
          <a:noFill/>
        </p:spPr>
        <p:txBody>
          <a:bodyPr wrap="square" lIns="91440" tIns="45720" rIns="91440" bIns="45720" rtlCol="0" anchor="t">
            <a:spAutoFit/>
          </a:bodyPr>
          <a:lstStyle/>
          <a:p>
            <a:r>
              <a:rPr lang="en-GB" sz="2200">
                <a:latin typeface="Aptos" panose="020B0004020202020204" pitchFamily="34" charset="0"/>
                <a:ea typeface="Open Sans" panose="020B0606030504020204" pitchFamily="34" charset="0"/>
                <a:cs typeface="Open Sans" panose="020B0606030504020204" pitchFamily="34" charset="0"/>
              </a:rPr>
              <a:t>Building sustainable, in-country, technical proficiency is essential to ensure that climate transition plans are well-grounded and locally-owned.</a:t>
            </a:r>
          </a:p>
          <a:p>
            <a:endParaRPr lang="en-GB" sz="2200">
              <a:latin typeface="Aptos" panose="020B0004020202020204" pitchFamily="34" charset="0"/>
              <a:ea typeface="Open Sans" panose="020B0606030504020204" pitchFamily="34" charset="0"/>
              <a:cs typeface="Open Sans" panose="020B0606030504020204" pitchFamily="34" charset="0"/>
            </a:endParaRPr>
          </a:p>
          <a:p>
            <a:r>
              <a:rPr lang="en-GB" sz="2200">
                <a:latin typeface="Aptos" panose="020B0004020202020204" pitchFamily="34" charset="0"/>
                <a:ea typeface="Open Sans" panose="020B0606030504020204" pitchFamily="34" charset="0"/>
                <a:cs typeface="Open Sans" panose="020B0606030504020204" pitchFamily="34" charset="0"/>
              </a:rPr>
              <a:t>This is essential to avoid excessive reliance on external consultants.</a:t>
            </a:r>
          </a:p>
        </p:txBody>
      </p:sp>
      <p:pic>
        <p:nvPicPr>
          <p:cNvPr id="4" name="ttsmaker-file-2025-1-30-18-45-43">
            <a:hlinkClick r:id="" action="ppaction://media"/>
            <a:extLst>
              <a:ext uri="{FF2B5EF4-FFF2-40B4-BE49-F238E27FC236}">
                <a16:creationId xmlns:a16="http://schemas.microsoft.com/office/drawing/2014/main" id="{79D49C7C-2093-4EBE-5374-736D0D3DBF46}"/>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832453" y="5562600"/>
            <a:ext cx="812800" cy="812800"/>
          </a:xfrm>
          <a:prstGeom prst="rect">
            <a:avLst/>
          </a:prstGeom>
        </p:spPr>
      </p:pic>
    </p:spTree>
    <p:extLst>
      <p:ext uri="{BB962C8B-B14F-4D97-AF65-F5344CB8AC3E}">
        <p14:creationId xmlns:p14="http://schemas.microsoft.com/office/powerpoint/2010/main" val="225923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591799" y="491745"/>
            <a:ext cx="10705466" cy="682317"/>
          </a:xfrm>
        </p:spPr>
        <p:txBody>
          <a:bodyPr anchor="t">
            <a:noAutofit/>
          </a:bodyPr>
          <a:lstStyle/>
          <a:p>
            <a:r>
              <a:rPr lang="en-GB" sz="3600" b="1">
                <a:solidFill>
                  <a:srgbClr val="C00000"/>
                </a:solidFill>
                <a:effectLst/>
                <a:latin typeface="Aptos" panose="020B0004020202020204" pitchFamily="34" charset="0"/>
                <a:ea typeface="Open Sans" panose="020B0606030504020204" pitchFamily="34" charset="0"/>
                <a:cs typeface="Open Sans" panose="020B0606030504020204" pitchFamily="34" charset="0"/>
              </a:rPr>
              <a:t>3. Vision: Aligning climate objectives with broader development goals </a:t>
            </a:r>
          </a:p>
        </p:txBody>
      </p:sp>
      <p:sp>
        <p:nvSpPr>
          <p:cNvPr id="2" name="TextBox 1">
            <a:extLst>
              <a:ext uri="{FF2B5EF4-FFF2-40B4-BE49-F238E27FC236}">
                <a16:creationId xmlns:a16="http://schemas.microsoft.com/office/drawing/2014/main" id="{9E4A3315-F662-581F-DD8C-8990876D15DF}"/>
              </a:ext>
            </a:extLst>
          </p:cNvPr>
          <p:cNvSpPr txBox="1"/>
          <p:nvPr/>
        </p:nvSpPr>
        <p:spPr>
          <a:xfrm>
            <a:off x="591799" y="1824658"/>
            <a:ext cx="7424441" cy="3477875"/>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200">
                <a:latin typeface="Aptos" panose="020B0004020202020204" pitchFamily="34" charset="0"/>
                <a:ea typeface="Open Sans"/>
                <a:cs typeface="Aparajita" panose="020B0604020202020204" pitchFamily="34" charset="0"/>
              </a:rPr>
              <a:t>Countries need to begin by</a:t>
            </a:r>
            <a:r>
              <a:rPr lang="en-GB" sz="2200" b="0" i="0">
                <a:effectLst/>
                <a:latin typeface="Aptos" panose="020B0004020202020204" pitchFamily="34" charset="0"/>
                <a:ea typeface="Open Sans"/>
                <a:cs typeface="Aparajita" panose="020B0604020202020204" pitchFamily="34" charset="0"/>
              </a:rPr>
              <a:t> </a:t>
            </a:r>
            <a:r>
              <a:rPr lang="en-GB" sz="2200">
                <a:latin typeface="Aptos" panose="020B0004020202020204" pitchFamily="34" charset="0"/>
                <a:ea typeface="Open Sans"/>
                <a:cs typeface="Aparajita" panose="020B0604020202020204" pitchFamily="34" charset="0"/>
              </a:rPr>
              <a:t>identifying their </a:t>
            </a:r>
            <a:r>
              <a:rPr lang="en-GB" sz="2200" b="0" i="0">
                <a:effectLst/>
                <a:latin typeface="Aptos" panose="020B0004020202020204" pitchFamily="34" charset="0"/>
                <a:ea typeface="Open Sans"/>
                <a:cs typeface="Aparajita" panose="020B0604020202020204" pitchFamily="34" charset="0"/>
              </a:rPr>
              <a:t>broad development aspirations</a:t>
            </a:r>
            <a:r>
              <a:rPr lang="en-GB" sz="2200">
                <a:latin typeface="Aptos" panose="020B0004020202020204" pitchFamily="34" charset="0"/>
                <a:ea typeface="Open Sans"/>
                <a:cs typeface="Aparajita" panose="020B0604020202020204" pitchFamily="34" charset="0"/>
              </a:rPr>
              <a:t> beyond climate issues</a:t>
            </a:r>
            <a:endParaRPr lang="en-GB" sz="2200" b="0" i="0">
              <a:effectLst/>
              <a:latin typeface="Aptos" panose="020B0004020202020204" pitchFamily="34" charset="0"/>
              <a:ea typeface="Open Sans" panose="020B0606030504020204" pitchFamily="34" charset="0"/>
              <a:cs typeface="Aparajita" panose="020B0604020202020204" pitchFamily="34" charset="0"/>
            </a:endParaRPr>
          </a:p>
          <a:p>
            <a:pPr marL="285750" indent="-285750" algn="just">
              <a:buFont typeface="Arial" panose="020B0604020202020204" pitchFamily="34" charset="0"/>
              <a:buChar char="•"/>
            </a:pPr>
            <a:r>
              <a:rPr lang="en-GB" sz="2200">
                <a:latin typeface="Aptos" panose="020B0004020202020204" pitchFamily="34" charset="0"/>
                <a:ea typeface="Open Sans" panose="020B0606030504020204" pitchFamily="34" charset="0"/>
                <a:cs typeface="Aparajita" panose="020B0604020202020204" pitchFamily="34" charset="0"/>
              </a:rPr>
              <a:t>Decarbonization pathways must be designed so as support (as opposed to conflict with) development goals</a:t>
            </a:r>
          </a:p>
          <a:p>
            <a:pPr marL="285750" indent="-285750" algn="just">
              <a:buFont typeface="Arial" panose="020B0604020202020204" pitchFamily="34" charset="0"/>
              <a:buChar char="•"/>
            </a:pPr>
            <a:r>
              <a:rPr lang="en-GB" sz="2200">
                <a:latin typeface="Aptos" panose="020B0004020202020204" pitchFamily="34" charset="0"/>
                <a:ea typeface="Open Sans" panose="020B0606030504020204" pitchFamily="34" charset="0"/>
                <a:cs typeface="Aparajita" panose="020B0604020202020204" pitchFamily="34" charset="0"/>
              </a:rPr>
              <a:t>O</a:t>
            </a:r>
            <a:r>
              <a:rPr lang="en-GB" sz="2200" b="0" i="0">
                <a:effectLst/>
                <a:latin typeface="Aptos" panose="020B0004020202020204" pitchFamily="34" charset="0"/>
                <a:ea typeface="Open Sans" panose="020B0606030504020204" pitchFamily="34" charset="0"/>
                <a:cs typeface="Aparajita" panose="020B0604020202020204" pitchFamily="34" charset="0"/>
              </a:rPr>
              <a:t>pen discussion with a wide range of stakeholders fosters consensus-building and supports alignment</a:t>
            </a:r>
          </a:p>
          <a:p>
            <a:pPr marL="285750" indent="-285750" algn="just">
              <a:buFont typeface="Arial" panose="020B0604020202020204" pitchFamily="34" charset="0"/>
              <a:buChar char="•"/>
            </a:pPr>
            <a:r>
              <a:rPr lang="en-GB" sz="2200" b="0" i="0">
                <a:effectLst/>
                <a:latin typeface="Aptos" panose="020B0004020202020204" pitchFamily="34" charset="0"/>
                <a:ea typeface="Open Sans" panose="020B0606030504020204" pitchFamily="34" charset="0"/>
                <a:cs typeface="Aparajita" panose="020B0604020202020204" pitchFamily="34" charset="0"/>
              </a:rPr>
              <a:t>Local ownership ensures that the country’s political, economic and social context is adequately reflected</a:t>
            </a:r>
          </a:p>
          <a:p>
            <a:pPr marL="285750" indent="-285750" algn="just">
              <a:buFont typeface="Arial" panose="020B0604020202020204" pitchFamily="34" charset="0"/>
              <a:buChar char="•"/>
            </a:pPr>
            <a:r>
              <a:rPr lang="en-GB" sz="2200" b="0" i="0">
                <a:effectLst/>
                <a:latin typeface="Aptos" panose="020B0004020202020204" pitchFamily="34" charset="0"/>
                <a:ea typeface="Open Sans"/>
                <a:cs typeface="Aparajita" panose="020B0604020202020204" pitchFamily="34" charset="0"/>
              </a:rPr>
              <a:t>Once a long-term vision is </a:t>
            </a:r>
            <a:r>
              <a:rPr lang="en-GB" sz="2200">
                <a:latin typeface="Aptos" panose="020B0004020202020204" pitchFamily="34" charset="0"/>
                <a:ea typeface="Open Sans"/>
                <a:cs typeface="Aparajita" panose="020B0604020202020204" pitchFamily="34" charset="0"/>
              </a:rPr>
              <a:t>adopted</a:t>
            </a:r>
            <a:r>
              <a:rPr lang="en-GB" sz="2200" b="0" i="0">
                <a:effectLst/>
                <a:latin typeface="Aptos" panose="020B0004020202020204" pitchFamily="34" charset="0"/>
                <a:ea typeface="Open Sans"/>
                <a:cs typeface="Aparajita" panose="020B0604020202020204" pitchFamily="34" charset="0"/>
              </a:rPr>
              <a:t>, a work plan must be decided </a:t>
            </a:r>
            <a:r>
              <a:rPr lang="en-GB" sz="2200">
                <a:latin typeface="Aptos" panose="020B0004020202020204" pitchFamily="34" charset="0"/>
                <a:ea typeface="Open Sans"/>
                <a:cs typeface="Aparajita" panose="020B0604020202020204" pitchFamily="34" charset="0"/>
              </a:rPr>
              <a:t>allowing</a:t>
            </a:r>
            <a:r>
              <a:rPr lang="en-GB" sz="2200" b="0" i="0">
                <a:effectLst/>
                <a:latin typeface="Aptos" panose="020B0004020202020204" pitchFamily="34" charset="0"/>
                <a:ea typeface="Open Sans"/>
                <a:cs typeface="Aparajita" panose="020B0604020202020204" pitchFamily="34" charset="0"/>
              </a:rPr>
              <a:t> the country to move </a:t>
            </a:r>
            <a:r>
              <a:rPr lang="en-GB" sz="2200">
                <a:latin typeface="Aptos" panose="020B0004020202020204" pitchFamily="34" charset="0"/>
                <a:ea typeface="Open Sans"/>
                <a:cs typeface="Aparajita" panose="020B0604020202020204" pitchFamily="34" charset="0"/>
              </a:rPr>
              <a:t>the next</a:t>
            </a:r>
            <a:r>
              <a:rPr lang="en-GB" sz="2200" b="0" i="0">
                <a:effectLst/>
                <a:latin typeface="Aptos" panose="020B0004020202020204" pitchFamily="34" charset="0"/>
                <a:ea typeface="Open Sans"/>
                <a:cs typeface="Aparajita" panose="020B0604020202020204" pitchFamily="34" charset="0"/>
              </a:rPr>
              <a:t> phase</a:t>
            </a:r>
            <a:endParaRPr lang="en-GB" sz="2200">
              <a:latin typeface="Aptos" panose="020B0004020202020204" pitchFamily="34" charset="0"/>
              <a:ea typeface="Open Sans"/>
              <a:cs typeface="Aparajita" panose="020B0604020202020204" pitchFamily="34" charset="0"/>
            </a:endParaRPr>
          </a:p>
        </p:txBody>
      </p:sp>
      <p:sp>
        <p:nvSpPr>
          <p:cNvPr id="6" name="TextBox 5">
            <a:extLst>
              <a:ext uri="{FF2B5EF4-FFF2-40B4-BE49-F238E27FC236}">
                <a16:creationId xmlns:a16="http://schemas.microsoft.com/office/drawing/2014/main" id="{2582D00E-433E-E377-8791-9E6CD36B7DAA}"/>
              </a:ext>
            </a:extLst>
          </p:cNvPr>
          <p:cNvSpPr txBox="1"/>
          <p:nvPr/>
        </p:nvSpPr>
        <p:spPr>
          <a:xfrm>
            <a:off x="591800" y="5401714"/>
            <a:ext cx="10705465" cy="1107996"/>
          </a:xfrm>
          <a:prstGeom prst="rect">
            <a:avLst/>
          </a:prstGeom>
          <a:noFill/>
        </p:spPr>
        <p:txBody>
          <a:bodyPr wrap="square">
            <a:spAutoFit/>
          </a:bodyPr>
          <a:lstStyle/>
          <a:p>
            <a:pPr algn="just"/>
            <a:r>
              <a:rPr lang="en-GB" sz="2200" b="0" i="0">
                <a:effectLst/>
                <a:latin typeface="Aptos" panose="020B0004020202020204" pitchFamily="34" charset="0"/>
                <a:ea typeface="Open Sans" panose="020B0606030504020204" pitchFamily="34" charset="0"/>
                <a:cs typeface="Aparajita" panose="020B0604020202020204" pitchFamily="34" charset="0"/>
              </a:rPr>
              <a:t>The existence of a widely </a:t>
            </a:r>
            <a:r>
              <a:rPr lang="en-GB" sz="2200" b="1" i="0">
                <a:effectLst/>
                <a:latin typeface="Aptos" panose="020B0004020202020204" pitchFamily="34" charset="0"/>
                <a:ea typeface="Open Sans" panose="020B0606030504020204" pitchFamily="34" charset="0"/>
                <a:cs typeface="Aparajita" panose="020B0604020202020204" pitchFamily="34" charset="0"/>
              </a:rPr>
              <a:t>shared vision </a:t>
            </a:r>
            <a:r>
              <a:rPr lang="en-GB" sz="2200" b="0" i="0">
                <a:effectLst/>
                <a:latin typeface="Aptos" panose="020B0004020202020204" pitchFamily="34" charset="0"/>
                <a:ea typeface="Open Sans" panose="020B0606030504020204" pitchFamily="34" charset="0"/>
                <a:cs typeface="Aparajita" panose="020B0604020202020204" pitchFamily="34" charset="0"/>
              </a:rPr>
              <a:t>and associated </a:t>
            </a:r>
            <a:r>
              <a:rPr lang="en-GB" sz="2200" b="1" i="0">
                <a:effectLst/>
                <a:latin typeface="Aptos" panose="020B0004020202020204" pitchFamily="34" charset="0"/>
                <a:ea typeface="Open Sans" panose="020B0606030504020204" pitchFamily="34" charset="0"/>
                <a:cs typeface="Aparajita" panose="020B0604020202020204" pitchFamily="34" charset="0"/>
              </a:rPr>
              <a:t>political commitment ​​</a:t>
            </a:r>
            <a:r>
              <a:rPr lang="en-GB" sz="2200" b="0" i="0">
                <a:effectLst/>
                <a:latin typeface="Aptos" panose="020B0004020202020204" pitchFamily="34" charset="0"/>
                <a:ea typeface="Open Sans" panose="020B0606030504020204" pitchFamily="34" charset="0"/>
                <a:cs typeface="Aparajita" panose="020B0604020202020204" pitchFamily="34" charset="0"/>
              </a:rPr>
              <a:t>will increase the chances of more </a:t>
            </a:r>
            <a:r>
              <a:rPr lang="en-GB" sz="2200" b="1" i="0">
                <a:effectLst/>
                <a:latin typeface="Aptos" panose="020B0004020202020204" pitchFamily="34" charset="0"/>
                <a:ea typeface="Open Sans" panose="020B0606030504020204" pitchFamily="34" charset="0"/>
                <a:cs typeface="Aparajita" panose="020B0604020202020204" pitchFamily="34" charset="0"/>
              </a:rPr>
              <a:t>funding</a:t>
            </a:r>
            <a:r>
              <a:rPr lang="en-GB" sz="2200" b="0" i="0">
                <a:effectLst/>
                <a:latin typeface="Aptos" panose="020B0004020202020204" pitchFamily="34" charset="0"/>
                <a:ea typeface="Open Sans" panose="020B0606030504020204" pitchFamily="34" charset="0"/>
                <a:cs typeface="Aparajita" panose="020B0604020202020204" pitchFamily="34" charset="0"/>
              </a:rPr>
              <a:t> being made </a:t>
            </a:r>
            <a:r>
              <a:rPr lang="en-GB" sz="2200" b="1" i="0">
                <a:effectLst/>
                <a:latin typeface="Aptos" panose="020B0004020202020204" pitchFamily="34" charset="0"/>
                <a:ea typeface="Open Sans" panose="020B0606030504020204" pitchFamily="34" charset="0"/>
                <a:cs typeface="Aparajita" panose="020B0604020202020204" pitchFamily="34" charset="0"/>
              </a:rPr>
              <a:t>available</a:t>
            </a:r>
            <a:r>
              <a:rPr lang="en-GB" sz="2200" b="0" i="0">
                <a:effectLst/>
                <a:latin typeface="Aptos" panose="020B0004020202020204" pitchFamily="34" charset="0"/>
                <a:ea typeface="Open Sans" panose="020B0606030504020204" pitchFamily="34" charset="0"/>
                <a:cs typeface="Aparajita" panose="020B0604020202020204" pitchFamily="34" charset="0"/>
              </a:rPr>
              <a:t> at this point to support</a:t>
            </a:r>
          </a:p>
          <a:p>
            <a:pPr algn="just"/>
            <a:r>
              <a:rPr lang="en-GB" sz="2200" b="0" i="0">
                <a:effectLst/>
                <a:latin typeface="Aptos" panose="020B0004020202020204" pitchFamily="34" charset="0"/>
                <a:ea typeface="Open Sans" panose="020B0606030504020204" pitchFamily="34" charset="0"/>
                <a:cs typeface="Aparajita" panose="020B0604020202020204" pitchFamily="34" charset="0"/>
              </a:rPr>
              <a:t> the subsequent work plan.</a:t>
            </a:r>
            <a:endParaRPr lang="en-GB" sz="2200">
              <a:latin typeface="Aptos" panose="020B0004020202020204" pitchFamily="34" charset="0"/>
              <a:ea typeface="Open Sans" panose="020B0606030504020204" pitchFamily="34" charset="0"/>
              <a:cs typeface="Aparajita" panose="020B0604020202020204" pitchFamily="34" charset="0"/>
            </a:endParaRPr>
          </a:p>
        </p:txBody>
      </p:sp>
      <p:pic>
        <p:nvPicPr>
          <p:cNvPr id="1026" name="Picture 2" descr="Sustainable development goals logo template illustration 5412433 Vector Art  at Vecteezy">
            <a:extLst>
              <a:ext uri="{FF2B5EF4-FFF2-40B4-BE49-F238E27FC236}">
                <a16:creationId xmlns:a16="http://schemas.microsoft.com/office/drawing/2014/main" id="{9AF39E48-0986-2FF6-C908-BD3F01F322B3}"/>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0076" t="10823" r="9636" b="11267"/>
          <a:stretch/>
        </p:blipFill>
        <p:spPr bwMode="auto">
          <a:xfrm>
            <a:off x="8301945" y="1733162"/>
            <a:ext cx="3329875" cy="3231316"/>
          </a:xfrm>
          <a:prstGeom prst="rect">
            <a:avLst/>
          </a:prstGeom>
          <a:noFill/>
          <a:extLst>
            <a:ext uri="{909E8E84-426E-40DD-AFC4-6F175D3DCCD1}">
              <a14:hiddenFill xmlns:a14="http://schemas.microsoft.com/office/drawing/2010/main">
                <a:solidFill>
                  <a:srgbClr val="FFFFFF"/>
                </a:solidFill>
              </a14:hiddenFill>
            </a:ext>
          </a:extLst>
        </p:spPr>
      </p:pic>
      <p:pic>
        <p:nvPicPr>
          <p:cNvPr id="3" name="ttsmaker-file-2025-1-30-18-46-30">
            <a:hlinkClick r:id="" action="ppaction://media"/>
            <a:extLst>
              <a:ext uri="{FF2B5EF4-FFF2-40B4-BE49-F238E27FC236}">
                <a16:creationId xmlns:a16="http://schemas.microsoft.com/office/drawing/2014/main" id="{88F6626F-9285-37A0-D405-585DE31408C2}"/>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890865" y="5696910"/>
            <a:ext cx="812800" cy="812800"/>
          </a:xfrm>
          <a:prstGeom prst="rect">
            <a:avLst/>
          </a:prstGeom>
        </p:spPr>
      </p:pic>
    </p:spTree>
    <p:extLst>
      <p:ext uri="{BB962C8B-B14F-4D97-AF65-F5344CB8AC3E}">
        <p14:creationId xmlns:p14="http://schemas.microsoft.com/office/powerpoint/2010/main" val="135842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591798" y="156465"/>
            <a:ext cx="10956187" cy="682317"/>
          </a:xfrm>
        </p:spPr>
        <p:txBody>
          <a:bodyPr anchor="t">
            <a:noAutofit/>
          </a:bodyPr>
          <a:lstStyle/>
          <a:p>
            <a:r>
              <a:rPr lang="en-GB" sz="3600">
                <a:solidFill>
                  <a:srgbClr val="C00000"/>
                </a:solidFill>
                <a:effectLst/>
                <a:latin typeface="Open Sans" panose="020B0606030504020204" pitchFamily="34" charset="0"/>
                <a:cs typeface="Open Sans" panose="020B0606030504020204" pitchFamily="34" charset="0"/>
              </a:rPr>
              <a:t>4</a:t>
            </a:r>
            <a:r>
              <a:rPr lang="en-GB" sz="360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 Modelling: Undertaking the data-driven quantification of scenarios</a:t>
            </a:r>
          </a:p>
        </p:txBody>
      </p:sp>
      <p:sp>
        <p:nvSpPr>
          <p:cNvPr id="2" name="TextBox 1">
            <a:extLst>
              <a:ext uri="{FF2B5EF4-FFF2-40B4-BE49-F238E27FC236}">
                <a16:creationId xmlns:a16="http://schemas.microsoft.com/office/drawing/2014/main" id="{98A903AA-7463-BE6D-36FF-182CD0F396EF}"/>
              </a:ext>
            </a:extLst>
          </p:cNvPr>
          <p:cNvSpPr txBox="1"/>
          <p:nvPr/>
        </p:nvSpPr>
        <p:spPr>
          <a:xfrm>
            <a:off x="637518" y="1666757"/>
            <a:ext cx="5077482" cy="2462213"/>
          </a:xfrm>
          <a:prstGeom prst="rect">
            <a:avLst/>
          </a:prstGeom>
          <a:noFill/>
        </p:spPr>
        <p:txBody>
          <a:bodyPr wrap="square" rtlCol="0">
            <a:spAutoFit/>
          </a:bodyPr>
          <a:lstStyle/>
          <a:p>
            <a:pPr rtl="0" fontAlgn="base"/>
            <a:r>
              <a:rPr lang="en-GB" sz="2200">
                <a:effectLst/>
                <a:latin typeface="Aptos" panose="020B0004020202020204" pitchFamily="34" charset="0"/>
                <a:ea typeface="Open Sans" panose="020B0606030504020204" pitchFamily="34" charset="0"/>
                <a:cs typeface="Open Sans" panose="020B0606030504020204" pitchFamily="34" charset="0"/>
              </a:rPr>
              <a:t>A robust modelling process must:</a:t>
            </a:r>
          </a:p>
          <a:p>
            <a:pPr marL="342900" indent="-342900" rtl="0" fontAlgn="base">
              <a:buFont typeface="Arial" panose="020B0604020202020204" pitchFamily="34" charset="0"/>
              <a:buChar char="•"/>
            </a:pPr>
            <a:r>
              <a:rPr lang="en-GB" sz="2200">
                <a:effectLst/>
                <a:latin typeface="Aptos" panose="020B0004020202020204" pitchFamily="34" charset="0"/>
                <a:ea typeface="Open Sans" panose="020B0606030504020204" pitchFamily="34" charset="0"/>
                <a:cs typeface="Open Sans" panose="020B0606030504020204" pitchFamily="34" charset="0"/>
              </a:rPr>
              <a:t>encompass multiple dimensions: technical, economic and social.</a:t>
            </a:r>
          </a:p>
          <a:p>
            <a:pPr marL="342900" indent="-342900" rtl="0" fontAlgn="base">
              <a:buFont typeface="Arial" panose="020B0604020202020204" pitchFamily="34" charset="0"/>
              <a:buChar char="•"/>
            </a:pPr>
            <a:r>
              <a:rPr lang="en-GB" sz="2200">
                <a:effectLst/>
                <a:latin typeface="Aptos" panose="020B0004020202020204" pitchFamily="34" charset="0"/>
                <a:ea typeface="Open Sans" panose="020B0606030504020204" pitchFamily="34" charset="0"/>
                <a:cs typeface="Open Sans" panose="020B0606030504020204" pitchFamily="34" charset="0"/>
              </a:rPr>
              <a:t>capture cross-sectoral and macroeconomic linkages.</a:t>
            </a:r>
          </a:p>
          <a:p>
            <a:pPr rtl="0" fontAlgn="base"/>
            <a:endParaRPr lang="en-GB" sz="2200">
              <a:latin typeface="Aptos" panose="020B0004020202020204" pitchFamily="34" charset="0"/>
              <a:ea typeface="Open Sans" panose="020B0606030504020204" pitchFamily="34" charset="0"/>
              <a:cs typeface="Open Sans" panose="020B0606030504020204" pitchFamily="34" charset="0"/>
            </a:endParaRPr>
          </a:p>
          <a:p>
            <a:pPr rtl="0" fontAlgn="base"/>
            <a:r>
              <a:rPr lang="en-GB" sz="2200">
                <a:effectLst/>
                <a:latin typeface="Aptos" panose="020B0004020202020204" pitchFamily="34" charset="0"/>
                <a:ea typeface="Open Sans" panose="020B0606030504020204" pitchFamily="34" charset="0"/>
                <a:cs typeface="Open Sans" panose="020B0606030504020204" pitchFamily="34" charset="0"/>
              </a:rPr>
              <a:t>Stakeholders play a critical role in:</a:t>
            </a:r>
          </a:p>
        </p:txBody>
      </p:sp>
      <p:sp>
        <p:nvSpPr>
          <p:cNvPr id="6" name="TextBox 5">
            <a:extLst>
              <a:ext uri="{FF2B5EF4-FFF2-40B4-BE49-F238E27FC236}">
                <a16:creationId xmlns:a16="http://schemas.microsoft.com/office/drawing/2014/main" id="{23E13AEB-1A0F-7E16-CCCC-D161D8906150}"/>
              </a:ext>
            </a:extLst>
          </p:cNvPr>
          <p:cNvSpPr txBox="1"/>
          <p:nvPr/>
        </p:nvSpPr>
        <p:spPr>
          <a:xfrm>
            <a:off x="651925" y="4081106"/>
            <a:ext cx="11229888" cy="2123658"/>
          </a:xfrm>
          <a:prstGeom prst="rect">
            <a:avLst/>
          </a:prstGeom>
          <a:noFill/>
        </p:spPr>
        <p:txBody>
          <a:bodyPr wrap="square">
            <a:spAutoFit/>
          </a:bodyPr>
          <a:lstStyle/>
          <a:p>
            <a:pPr algn="just" rtl="0" fontAlgn="base"/>
            <a:r>
              <a:rPr lang="en-GB" sz="2200" b="1">
                <a:latin typeface="Aptos" panose="020B0004020202020204" pitchFamily="34" charset="0"/>
                <a:ea typeface="Open Sans" panose="020B0606030504020204" pitchFamily="34" charset="0"/>
                <a:cs typeface="Open Sans" panose="020B0606030504020204" pitchFamily="34" charset="0"/>
              </a:rPr>
              <a:t>Model c</a:t>
            </a:r>
            <a:r>
              <a:rPr lang="en-GB" sz="2200" b="1">
                <a:effectLst/>
                <a:latin typeface="Aptos" panose="020B0004020202020204" pitchFamily="34" charset="0"/>
                <a:ea typeface="Open Sans" panose="020B0606030504020204" pitchFamily="34" charset="0"/>
                <a:cs typeface="Open Sans" panose="020B0606030504020204" pitchFamily="34" charset="0"/>
              </a:rPr>
              <a:t>alibration</a:t>
            </a:r>
          </a:p>
          <a:p>
            <a:pPr marL="285750" indent="-285750" algn="just" fontAlgn="base">
              <a:buFont typeface="Arial" panose="020B0604020202020204" pitchFamily="34" charset="0"/>
              <a:buChar char="•"/>
            </a:pPr>
            <a:r>
              <a:rPr lang="en-GB" sz="2200" b="0">
                <a:effectLst/>
                <a:latin typeface="Aptos" panose="020B0004020202020204" pitchFamily="34" charset="0"/>
                <a:ea typeface="Open Sans" panose="020B0606030504020204" pitchFamily="34" charset="0"/>
                <a:cs typeface="Open Sans" panose="020B0606030504020204" pitchFamily="34" charset="0"/>
              </a:rPr>
              <a:t>Establishing a strong partnership enables access to accurate and reliable data ​​sources</a:t>
            </a:r>
          </a:p>
          <a:p>
            <a:pPr marL="285750" indent="-285750" algn="just" fontAlgn="base">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C</a:t>
            </a:r>
            <a:r>
              <a:rPr lang="en-GB" sz="2200" b="0">
                <a:effectLst/>
                <a:latin typeface="Aptos" panose="020B0004020202020204" pitchFamily="34" charset="0"/>
                <a:ea typeface="Open Sans" panose="020B0606030504020204" pitchFamily="34" charset="0"/>
                <a:cs typeface="Open Sans" panose="020B0606030504020204" pitchFamily="34" charset="0"/>
              </a:rPr>
              <a:t>alibrating the model with such data enhances stakeholders’ confidence in results</a:t>
            </a:r>
          </a:p>
          <a:p>
            <a:pPr algn="just" fontAlgn="base"/>
            <a:r>
              <a:rPr lang="en-GB" sz="2200" b="1">
                <a:latin typeface="Aptos" panose="020B0004020202020204" pitchFamily="34" charset="0"/>
                <a:ea typeface="Open Sans" panose="020B0606030504020204" pitchFamily="34" charset="0"/>
                <a:cs typeface="Open Sans" panose="020B0606030504020204" pitchFamily="34" charset="0"/>
              </a:rPr>
              <a:t>Scenario development</a:t>
            </a:r>
          </a:p>
          <a:p>
            <a:pPr marL="285750" indent="-285750" algn="just" fontAlgn="base">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Co-creating scenarios with stakeholders fosters involvement and builds trust</a:t>
            </a:r>
          </a:p>
          <a:p>
            <a:pPr marL="285750" indent="-285750" algn="just" fontAlgn="base">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Providing stakeholder feedback mechanisms facilitates consensus-building</a:t>
            </a:r>
            <a:endParaRPr lang="en-GB" sz="2200" b="0">
              <a:effectLst/>
              <a:latin typeface="Aptos" panose="020B0004020202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4F0745BF-DF5D-2B72-B255-7164D3CA7EAB}"/>
              </a:ext>
            </a:extLst>
          </p:cNvPr>
          <p:cNvPicPr>
            <a:picLocks noChangeAspect="1"/>
          </p:cNvPicPr>
          <p:nvPr/>
        </p:nvPicPr>
        <p:blipFill>
          <a:blip r:embed="rId5"/>
          <a:stretch>
            <a:fillRect/>
          </a:stretch>
        </p:blipFill>
        <p:spPr>
          <a:xfrm>
            <a:off x="5785424" y="1623638"/>
            <a:ext cx="5809810" cy="2430201"/>
          </a:xfrm>
          <a:prstGeom prst="rect">
            <a:avLst/>
          </a:prstGeom>
        </p:spPr>
      </p:pic>
      <p:pic>
        <p:nvPicPr>
          <p:cNvPr id="3" name="ttsmaker-file-2025-1-30-18-47-47">
            <a:hlinkClick r:id="" action="ppaction://media"/>
            <a:extLst>
              <a:ext uri="{FF2B5EF4-FFF2-40B4-BE49-F238E27FC236}">
                <a16:creationId xmlns:a16="http://schemas.microsoft.com/office/drawing/2014/main" id="{3CB4E279-1D42-2F64-233B-62DA05A5CE23}"/>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782434" y="5655388"/>
            <a:ext cx="812800" cy="812800"/>
          </a:xfrm>
          <a:prstGeom prst="rect">
            <a:avLst/>
          </a:prstGeom>
        </p:spPr>
      </p:pic>
    </p:spTree>
    <p:extLst>
      <p:ext uri="{BB962C8B-B14F-4D97-AF65-F5344CB8AC3E}">
        <p14:creationId xmlns:p14="http://schemas.microsoft.com/office/powerpoint/2010/main" val="10617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591798" y="491745"/>
            <a:ext cx="10867697" cy="682317"/>
          </a:xfrm>
        </p:spPr>
        <p:txBody>
          <a:bodyPr anchor="t">
            <a:noAutofit/>
          </a:bodyPr>
          <a:lstStyle/>
          <a:p>
            <a:r>
              <a:rPr lang="en-GB" sz="3600">
                <a:solidFill>
                  <a:srgbClr val="C00000"/>
                </a:solidFill>
                <a:effectLst/>
                <a:latin typeface="Aptos" panose="020B0004020202020204" pitchFamily="34" charset="0"/>
                <a:cs typeface="Open Sans" panose="020B0606030504020204" pitchFamily="34" charset="0"/>
              </a:rPr>
              <a:t>5</a:t>
            </a:r>
            <a:r>
              <a:rPr lang="en-GB" sz="3600" b="1">
                <a:solidFill>
                  <a:srgbClr val="C00000"/>
                </a:solidFill>
                <a:effectLst/>
                <a:latin typeface="Aptos" panose="020B0004020202020204" pitchFamily="34" charset="0"/>
                <a:ea typeface="Open Sans" panose="020B0606030504020204" pitchFamily="34" charset="0"/>
                <a:cs typeface="Open Sans" panose="020B0606030504020204" pitchFamily="34" charset="0"/>
              </a:rPr>
              <a:t>. Consultation: Engaging inclusively across stakeholder groups </a:t>
            </a:r>
          </a:p>
        </p:txBody>
      </p:sp>
      <p:pic>
        <p:nvPicPr>
          <p:cNvPr id="2052" name="Picture 4">
            <a:extLst>
              <a:ext uri="{FF2B5EF4-FFF2-40B4-BE49-F238E27FC236}">
                <a16:creationId xmlns:a16="http://schemas.microsoft.com/office/drawing/2014/main" id="{508BF51A-9F10-9FF3-63DC-522FF0E5B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6393" y="2778826"/>
            <a:ext cx="3413102" cy="33336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438DD8-EE0B-032C-270D-FE11BEA83D4B}"/>
              </a:ext>
            </a:extLst>
          </p:cNvPr>
          <p:cNvSpPr txBox="1"/>
          <p:nvPr/>
        </p:nvSpPr>
        <p:spPr>
          <a:xfrm>
            <a:off x="591798" y="1922554"/>
            <a:ext cx="10867697" cy="1107996"/>
          </a:xfrm>
          <a:prstGeom prst="rect">
            <a:avLst/>
          </a:prstGeom>
          <a:noFill/>
        </p:spPr>
        <p:txBody>
          <a:bodyPr wrap="square" rtlCol="0">
            <a:spAutoFit/>
          </a:bodyPr>
          <a:lstStyle/>
          <a:p>
            <a:r>
              <a:rPr lang="en-GB" sz="2200" b="1" i="0">
                <a:solidFill>
                  <a:srgbClr val="000000"/>
                </a:solidFill>
                <a:effectLst/>
                <a:latin typeface="Aptos" panose="020B0004020202020204" pitchFamily="34" charset="0"/>
                <a:ea typeface="Open Sans" panose="020B0606030504020204" pitchFamily="34" charset="0"/>
                <a:cs typeface="Open Sans" panose="020B0606030504020204" pitchFamily="34" charset="0"/>
              </a:rPr>
              <a:t>Engage early</a:t>
            </a:r>
            <a:r>
              <a:rPr lang="en-GB" sz="2200" b="0" i="0">
                <a:solidFill>
                  <a:srgbClr val="000000"/>
                </a:solidFill>
                <a:effectLst/>
                <a:latin typeface="Aptos" panose="020B0004020202020204" pitchFamily="34" charset="0"/>
                <a:ea typeface="Open Sans" panose="020B0606030504020204" pitchFamily="34" charset="0"/>
                <a:cs typeface="Open Sans" panose="020B0606030504020204" pitchFamily="34" charset="0"/>
              </a:rPr>
              <a:t>: Engagement should begin early and be deep, iterative, and transparent. Emphasising the ongoing and unfinished nature of the consultation builds transparency and trust, which are pivotal factors in successfully mobilising funds</a:t>
            </a:r>
          </a:p>
        </p:txBody>
      </p:sp>
      <p:sp>
        <p:nvSpPr>
          <p:cNvPr id="6" name="TextBox 5">
            <a:extLst>
              <a:ext uri="{FF2B5EF4-FFF2-40B4-BE49-F238E27FC236}">
                <a16:creationId xmlns:a16="http://schemas.microsoft.com/office/drawing/2014/main" id="{D0B46730-36FC-613A-BA13-3D9B5F6454C4}"/>
              </a:ext>
            </a:extLst>
          </p:cNvPr>
          <p:cNvSpPr txBox="1"/>
          <p:nvPr/>
        </p:nvSpPr>
        <p:spPr>
          <a:xfrm>
            <a:off x="591798" y="3185467"/>
            <a:ext cx="7234041" cy="3139321"/>
          </a:xfrm>
          <a:prstGeom prst="rect">
            <a:avLst/>
          </a:prstGeom>
          <a:noFill/>
        </p:spPr>
        <p:txBody>
          <a:bodyPr wrap="square" lIns="91440" tIns="45720" rIns="91440" bIns="45720" anchor="t">
            <a:spAutoFit/>
          </a:bodyPr>
          <a:lstStyle/>
          <a:p>
            <a:r>
              <a:rPr lang="en-GB" sz="2200" b="1">
                <a:solidFill>
                  <a:srgbClr val="000000"/>
                </a:solidFill>
                <a:latin typeface="Aptos" panose="020B0004020202020204" pitchFamily="34" charset="0"/>
                <a:ea typeface="Open Sans"/>
                <a:cs typeface="Open Sans"/>
              </a:rPr>
              <a:t>Communicate effectively</a:t>
            </a:r>
            <a:r>
              <a:rPr lang="en-GB" sz="2200">
                <a:solidFill>
                  <a:srgbClr val="000000"/>
                </a:solidFill>
                <a:latin typeface="Aptos" panose="020B0004020202020204" pitchFamily="34" charset="0"/>
                <a:ea typeface="Open Sans"/>
                <a:cs typeface="Open Sans"/>
              </a:rPr>
              <a:t>: Stakeholder</a:t>
            </a:r>
            <a:r>
              <a:rPr lang="en-GB" sz="2200" b="0" i="0">
                <a:solidFill>
                  <a:srgbClr val="000000"/>
                </a:solidFill>
                <a:effectLst/>
                <a:latin typeface="Aptos" panose="020B0004020202020204" pitchFamily="34" charset="0"/>
                <a:ea typeface="Open Sans"/>
                <a:cs typeface="Open Sans"/>
              </a:rPr>
              <a:t> engagement is greatly enhanced when communication is tailored to stakeholders' specific language and interests</a:t>
            </a:r>
          </a:p>
          <a:p>
            <a:endParaRPr lang="en-GB" sz="2200">
              <a:solidFill>
                <a:srgbClr val="000000"/>
              </a:solidFill>
              <a:latin typeface="Aptos" panose="020B0004020202020204" pitchFamily="34" charset="0"/>
              <a:ea typeface="Open Sans" panose="020B0606030504020204" pitchFamily="34" charset="0"/>
              <a:cs typeface="Open Sans" panose="020B0606030504020204" pitchFamily="34" charset="0"/>
            </a:endParaRPr>
          </a:p>
          <a:p>
            <a:r>
              <a:rPr lang="en-GB" sz="2200" b="1">
                <a:solidFill>
                  <a:srgbClr val="000000"/>
                </a:solidFill>
                <a:latin typeface="Aptos" panose="020B0004020202020204" pitchFamily="34" charset="0"/>
                <a:ea typeface="Open Sans"/>
                <a:cs typeface="Open Sans"/>
              </a:rPr>
              <a:t>Involve </a:t>
            </a:r>
            <a:r>
              <a:rPr lang="en-GB" sz="2200" b="1">
                <a:latin typeface="Aptos" panose="020B0004020202020204" pitchFamily="34" charset="0"/>
                <a:ea typeface="Open Sans"/>
                <a:cs typeface="Open Sans"/>
              </a:rPr>
              <a:t>finance</a:t>
            </a:r>
            <a:r>
              <a:rPr lang="en-GB" sz="2200" b="1">
                <a:solidFill>
                  <a:srgbClr val="000000"/>
                </a:solidFill>
                <a:latin typeface="Aptos" panose="020B0004020202020204" pitchFamily="34" charset="0"/>
                <a:ea typeface="Open Sans"/>
                <a:cs typeface="Open Sans"/>
              </a:rPr>
              <a:t>: </a:t>
            </a:r>
            <a:r>
              <a:rPr lang="en-GB" sz="2200">
                <a:solidFill>
                  <a:srgbClr val="000000"/>
                </a:solidFill>
                <a:latin typeface="Aptos" panose="020B0004020202020204" pitchFamily="34" charset="0"/>
                <a:ea typeface="Open Sans"/>
                <a:cs typeface="Open Sans"/>
              </a:rPr>
              <a:t>The</a:t>
            </a:r>
            <a:r>
              <a:rPr lang="en-GB" sz="2200" b="0" i="0">
                <a:solidFill>
                  <a:srgbClr val="000000"/>
                </a:solidFill>
                <a:effectLst/>
                <a:latin typeface="Aptos" panose="020B0004020202020204" pitchFamily="34" charset="0"/>
                <a:ea typeface="Open Sans"/>
                <a:cs typeface="Open Sans"/>
              </a:rPr>
              <a:t> </a:t>
            </a:r>
            <a:r>
              <a:rPr lang="en-GB" sz="2200">
                <a:solidFill>
                  <a:srgbClr val="000000"/>
                </a:solidFill>
                <a:latin typeface="Aptos" panose="020B0004020202020204" pitchFamily="34" charset="0"/>
                <a:ea typeface="Open Sans"/>
                <a:cs typeface="Open Sans"/>
              </a:rPr>
              <a:t>Ministry of Finance</a:t>
            </a:r>
            <a:r>
              <a:rPr lang="en-GB" sz="2200" b="0" i="0">
                <a:solidFill>
                  <a:srgbClr val="000000"/>
                </a:solidFill>
                <a:effectLst/>
                <a:latin typeface="Aptos" panose="020B0004020202020204" pitchFamily="34" charset="0"/>
                <a:ea typeface="Open Sans"/>
                <a:cs typeface="Open Sans"/>
              </a:rPr>
              <a:t> has the power to shape economic norms and policies and brings a comprehensive understanding of the overall national landscape, including the economic and distributional impacts of different policies</a:t>
            </a:r>
            <a:endParaRPr lang="en-GB" sz="2200">
              <a:solidFill>
                <a:srgbClr val="000000"/>
              </a:solidFill>
              <a:latin typeface="Aptos" panose="020B0004020202020204" pitchFamily="34" charset="0"/>
              <a:ea typeface="Open Sans"/>
              <a:cs typeface="Open Sans"/>
            </a:endParaRPr>
          </a:p>
        </p:txBody>
      </p:sp>
      <p:pic>
        <p:nvPicPr>
          <p:cNvPr id="3" name="ttsmaker-file-2025-1-30-18-48-18">
            <a:hlinkClick r:id="" action="ppaction://media"/>
            <a:extLst>
              <a:ext uri="{FF2B5EF4-FFF2-40B4-BE49-F238E27FC236}">
                <a16:creationId xmlns:a16="http://schemas.microsoft.com/office/drawing/2014/main" id="{6FD86ADA-0D0A-A5E1-800B-46D2EA2AFAE6}"/>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56842" y="5706046"/>
            <a:ext cx="812800" cy="812800"/>
          </a:xfrm>
          <a:prstGeom prst="rect">
            <a:avLst/>
          </a:prstGeom>
        </p:spPr>
      </p:pic>
    </p:spTree>
    <p:extLst>
      <p:ext uri="{BB962C8B-B14F-4D97-AF65-F5344CB8AC3E}">
        <p14:creationId xmlns:p14="http://schemas.microsoft.com/office/powerpoint/2010/main" val="35759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591799" y="491745"/>
            <a:ext cx="9457150" cy="682317"/>
          </a:xfrm>
        </p:spPr>
        <p:txBody>
          <a:bodyPr anchor="t">
            <a:noAutofit/>
          </a:bodyPr>
          <a:lstStyle/>
          <a:p>
            <a:r>
              <a:rPr lang="en-GB" sz="3600" b="1">
                <a:solidFill>
                  <a:srgbClr val="C00000"/>
                </a:solidFill>
                <a:effectLst/>
                <a:latin typeface="Aptos" panose="020B0004020202020204" pitchFamily="34" charset="0"/>
                <a:ea typeface="Open Sans" panose="020B0606030504020204" pitchFamily="34" charset="0"/>
                <a:cs typeface="Open Sans" panose="020B0606030504020204" pitchFamily="34" charset="0"/>
              </a:rPr>
              <a:t>6. Operationalisation: Strengthening the policy and regulatory framework </a:t>
            </a:r>
          </a:p>
        </p:txBody>
      </p:sp>
      <p:sp>
        <p:nvSpPr>
          <p:cNvPr id="2" name="TextBox 1">
            <a:extLst>
              <a:ext uri="{FF2B5EF4-FFF2-40B4-BE49-F238E27FC236}">
                <a16:creationId xmlns:a16="http://schemas.microsoft.com/office/drawing/2014/main" id="{89D69845-26E8-55DD-3527-FD24164104D5}"/>
              </a:ext>
            </a:extLst>
          </p:cNvPr>
          <p:cNvSpPr txBox="1"/>
          <p:nvPr/>
        </p:nvSpPr>
        <p:spPr>
          <a:xfrm>
            <a:off x="591798" y="1932038"/>
            <a:ext cx="6342404" cy="1785104"/>
          </a:xfrm>
          <a:prstGeom prst="rect">
            <a:avLst/>
          </a:prstGeom>
          <a:noFill/>
        </p:spPr>
        <p:txBody>
          <a:bodyPr wrap="square" rtlCol="0">
            <a:spAutoFit/>
          </a:bodyPr>
          <a:lstStyle/>
          <a:p>
            <a:pPr marL="285750" indent="-285750">
              <a:buFont typeface="Arial" panose="020B0604020202020204" pitchFamily="34" charset="0"/>
              <a:buChar char="•"/>
            </a:pPr>
            <a:r>
              <a:rPr lang="en-GB" sz="2200">
                <a:solidFill>
                  <a:srgbClr val="000000"/>
                </a:solidFill>
                <a:latin typeface="Aptos" panose="020B0004020202020204" pitchFamily="34" charset="0"/>
                <a:ea typeface="Open Sans" panose="020B0606030504020204" pitchFamily="34" charset="0"/>
                <a:cs typeface="Open Sans" panose="020B0606030504020204" pitchFamily="34" charset="0"/>
              </a:rPr>
              <a:t>S</a:t>
            </a:r>
            <a:r>
              <a:rPr lang="en-GB" sz="2200" i="0">
                <a:solidFill>
                  <a:srgbClr val="000000"/>
                </a:solidFill>
                <a:effectLst/>
                <a:latin typeface="Aptos" panose="020B0004020202020204" pitchFamily="34" charset="0"/>
                <a:ea typeface="Open Sans" panose="020B0606030504020204" pitchFamily="34" charset="0"/>
                <a:cs typeface="Open Sans" panose="020B0606030504020204" pitchFamily="34" charset="0"/>
              </a:rPr>
              <a:t>hifting away from standalone projects towards providing strategies that incorporate integrated, multisectoral, and cross-cutting policies offers certainty to investors </a:t>
            </a:r>
          </a:p>
          <a:p>
            <a:endParaRPr lang="en-GB" sz="2200">
              <a:effectLst/>
              <a:latin typeface="Aptos" panose="020B0004020202020204" pitchFamily="34" charset="0"/>
              <a:ea typeface="Open Sans" panose="020B0606030504020204" pitchFamily="34" charset="0"/>
              <a:cs typeface="Open Sans" panose="020B0606030504020204" pitchFamily="34" charset="0"/>
            </a:endParaRPr>
          </a:p>
        </p:txBody>
      </p:sp>
      <p:pic>
        <p:nvPicPr>
          <p:cNvPr id="3074" name="Picture 2" descr="Detailed Road Maps">
            <a:extLst>
              <a:ext uri="{FF2B5EF4-FFF2-40B4-BE49-F238E27FC236}">
                <a16:creationId xmlns:a16="http://schemas.microsoft.com/office/drawing/2014/main" id="{7DDF97C3-DAEA-468B-AEA1-86AA9FED278E}"/>
              </a:ext>
            </a:extLst>
          </p:cNvPr>
          <p:cNvPicPr>
            <a:picLocks noChangeAspect="1" noChangeArrowheads="1"/>
          </p:cNvPicPr>
          <p:nvPr/>
        </p:nvPicPr>
        <p:blipFill rotWithShape="1">
          <a:blip r:embed="rId5">
            <a:alphaModFix amt="10000"/>
            <a:extLst>
              <a:ext uri="{28A0092B-C50C-407E-A947-70E740481C1C}">
                <a14:useLocalDpi xmlns:a14="http://schemas.microsoft.com/office/drawing/2010/main" val="0"/>
              </a:ext>
            </a:extLst>
          </a:blip>
          <a:srcRect r="17951"/>
          <a:stretch/>
        </p:blipFill>
        <p:spPr bwMode="auto">
          <a:xfrm>
            <a:off x="3967480" y="311185"/>
            <a:ext cx="7943850" cy="61963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806C2F-42D0-961E-15F1-9D00D270DB4C}"/>
              </a:ext>
            </a:extLst>
          </p:cNvPr>
          <p:cNvSpPr txBox="1"/>
          <p:nvPr/>
        </p:nvSpPr>
        <p:spPr>
          <a:xfrm>
            <a:off x="591798" y="3531959"/>
            <a:ext cx="4666002" cy="1785104"/>
          </a:xfrm>
          <a:prstGeom prst="rect">
            <a:avLst/>
          </a:prstGeom>
          <a:noFill/>
        </p:spPr>
        <p:txBody>
          <a:bodyPr wrap="square">
            <a:spAutoFit/>
          </a:bodyPr>
          <a:lstStyle/>
          <a:p>
            <a:pPr marL="285750" indent="-285750">
              <a:buFont typeface="Arial" panose="020B0604020202020204" pitchFamily="34" charset="0"/>
              <a:buChar char="•"/>
            </a:pPr>
            <a:r>
              <a:rPr lang="en-GB" sz="2200">
                <a:effectLst/>
                <a:latin typeface="Aptos" panose="020B0004020202020204" pitchFamily="34" charset="0"/>
                <a:ea typeface="Open Sans" panose="020B0606030504020204" pitchFamily="34" charset="0"/>
                <a:cs typeface="Open Sans" panose="020B0606030504020204" pitchFamily="34" charset="0"/>
              </a:rPr>
              <a:t>These strategies must articulate a clear strategic vision, supported by tangible short-, medium- and long-term milestones and strong accountability frameworks</a:t>
            </a:r>
          </a:p>
        </p:txBody>
      </p:sp>
      <p:pic>
        <p:nvPicPr>
          <p:cNvPr id="3" name="ttsmaker-file-2025-1-30-18-48-46">
            <a:hlinkClick r:id="" action="ppaction://media"/>
            <a:extLst>
              <a:ext uri="{FF2B5EF4-FFF2-40B4-BE49-F238E27FC236}">
                <a16:creationId xmlns:a16="http://schemas.microsoft.com/office/drawing/2014/main" id="{0BC68075-0A43-FED1-8316-3FE2941C1400}"/>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96428" y="5644425"/>
            <a:ext cx="812800" cy="812800"/>
          </a:xfrm>
          <a:prstGeom prst="rect">
            <a:avLst/>
          </a:prstGeom>
        </p:spPr>
      </p:pic>
    </p:spTree>
    <p:extLst>
      <p:ext uri="{BB962C8B-B14F-4D97-AF65-F5344CB8AC3E}">
        <p14:creationId xmlns:p14="http://schemas.microsoft.com/office/powerpoint/2010/main" val="415051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591799" y="232665"/>
            <a:ext cx="10775204" cy="682317"/>
          </a:xfrm>
        </p:spPr>
        <p:txBody>
          <a:bodyPr anchor="t">
            <a:noAutofit/>
          </a:bodyPr>
          <a:lstStyle/>
          <a:p>
            <a:r>
              <a:rPr lang="en-GB" sz="3600" b="1">
                <a:solidFill>
                  <a:srgbClr val="C00000"/>
                </a:solidFill>
                <a:effectLst/>
                <a:latin typeface="Aptos" panose="020B0004020202020204" pitchFamily="34" charset="0"/>
                <a:ea typeface="Open Sans" panose="020B0606030504020204" pitchFamily="34" charset="0"/>
                <a:cs typeface="Open Sans" panose="020B0606030504020204" pitchFamily="34" charset="0"/>
              </a:rPr>
              <a:t>7. Finance: Developing investment plans and financing strategies </a:t>
            </a:r>
          </a:p>
        </p:txBody>
      </p:sp>
      <p:sp>
        <p:nvSpPr>
          <p:cNvPr id="2" name="TextBox 1">
            <a:extLst>
              <a:ext uri="{FF2B5EF4-FFF2-40B4-BE49-F238E27FC236}">
                <a16:creationId xmlns:a16="http://schemas.microsoft.com/office/drawing/2014/main" id="{D6C0C90C-5A03-B246-917C-F3FE8197A169}"/>
              </a:ext>
            </a:extLst>
          </p:cNvPr>
          <p:cNvSpPr txBox="1"/>
          <p:nvPr/>
        </p:nvSpPr>
        <p:spPr>
          <a:xfrm>
            <a:off x="370315" y="1610081"/>
            <a:ext cx="5060856" cy="5170646"/>
          </a:xfrm>
          <a:prstGeom prst="rect">
            <a:avLst/>
          </a:prstGeom>
          <a:noFill/>
        </p:spPr>
        <p:txBody>
          <a:bodyPr wrap="square" rtlCol="0">
            <a:spAutoFit/>
          </a:bodyPr>
          <a:lstStyle/>
          <a:p>
            <a:pPr marL="285750" indent="-285750">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Ministries of Finance should be engaged to convert decarbonisation plans into specific financing requirements</a:t>
            </a:r>
          </a:p>
          <a:p>
            <a:pPr marL="285750" indent="-285750">
              <a:buFont typeface="Arial" panose="020B0604020202020204" pitchFamily="34" charset="0"/>
              <a:buChar char="•"/>
            </a:pPr>
            <a:endParaRPr lang="en-GB" sz="2200">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MoF’s should tap into a diverse range of financial sources, and realign existing streams of finance towards decarbonisation objectives</a:t>
            </a:r>
          </a:p>
          <a:p>
            <a:pPr marL="285750" indent="-285750">
              <a:buFont typeface="Arial" panose="020B0604020202020204" pitchFamily="34" charset="0"/>
              <a:buChar char="•"/>
            </a:pPr>
            <a:endParaRPr lang="en-GB" sz="2200">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It is important to quantify associated long-term benefits and related fiscal and macroeconomic impacts as this will impact the viability of projects</a:t>
            </a:r>
          </a:p>
          <a:p>
            <a:pPr marL="285750" indent="-285750">
              <a:buFont typeface="Arial" panose="020B0604020202020204" pitchFamily="34" charset="0"/>
              <a:buChar char="•"/>
            </a:pPr>
            <a:endParaRPr lang="en-GB" sz="2200">
              <a:latin typeface="Aptos" panose="020B0004020202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C65B00E9-A99D-C2F1-C972-F15A406AC18B}"/>
              </a:ext>
            </a:extLst>
          </p:cNvPr>
          <p:cNvPicPr>
            <a:picLocks noChangeAspect="1"/>
          </p:cNvPicPr>
          <p:nvPr/>
        </p:nvPicPr>
        <p:blipFill>
          <a:blip r:embed="rId5"/>
          <a:stretch>
            <a:fillRect/>
          </a:stretch>
        </p:blipFill>
        <p:spPr>
          <a:xfrm>
            <a:off x="5376029" y="1733506"/>
            <a:ext cx="6201296" cy="4124013"/>
          </a:xfrm>
          <a:prstGeom prst="rect">
            <a:avLst/>
          </a:prstGeom>
        </p:spPr>
      </p:pic>
      <p:pic>
        <p:nvPicPr>
          <p:cNvPr id="3" name="ttsmaker-file-2025-1-30-18-49-15">
            <a:hlinkClick r:id="" action="ppaction://media"/>
            <a:extLst>
              <a:ext uri="{FF2B5EF4-FFF2-40B4-BE49-F238E27FC236}">
                <a16:creationId xmlns:a16="http://schemas.microsoft.com/office/drawing/2014/main" id="{45DDED0C-FAFC-B5B8-D7EF-C5916A7A8173}"/>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75163" y="5704958"/>
            <a:ext cx="812800" cy="812800"/>
          </a:xfrm>
          <a:prstGeom prst="rect">
            <a:avLst/>
          </a:prstGeom>
        </p:spPr>
      </p:pic>
    </p:spTree>
    <p:extLst>
      <p:ext uri="{BB962C8B-B14F-4D97-AF65-F5344CB8AC3E}">
        <p14:creationId xmlns:p14="http://schemas.microsoft.com/office/powerpoint/2010/main" val="41375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591799" y="286363"/>
            <a:ext cx="9457150" cy="682317"/>
          </a:xfrm>
        </p:spPr>
        <p:txBody>
          <a:bodyPr anchor="t">
            <a:noAutofit/>
          </a:bodyPr>
          <a:lstStyle/>
          <a:p>
            <a:r>
              <a:rPr lang="en-GB" sz="3600" b="1">
                <a:solidFill>
                  <a:srgbClr val="C00000"/>
                </a:solidFill>
                <a:effectLst/>
                <a:latin typeface="Aptos" panose="020B0004020202020204" pitchFamily="34" charset="0"/>
                <a:ea typeface="Open Sans" panose="020B0606030504020204" pitchFamily="34" charset="0"/>
                <a:cs typeface="Open Sans" panose="020B0606030504020204" pitchFamily="34" charset="0"/>
              </a:rPr>
              <a:t>Key Policy Recommendations </a:t>
            </a:r>
          </a:p>
        </p:txBody>
      </p:sp>
      <p:sp>
        <p:nvSpPr>
          <p:cNvPr id="2" name="TextBox 1">
            <a:extLst>
              <a:ext uri="{FF2B5EF4-FFF2-40B4-BE49-F238E27FC236}">
                <a16:creationId xmlns:a16="http://schemas.microsoft.com/office/drawing/2014/main" id="{51C01C42-2C72-B786-BE3B-A75BF595CC01}"/>
              </a:ext>
            </a:extLst>
          </p:cNvPr>
          <p:cNvSpPr txBox="1"/>
          <p:nvPr/>
        </p:nvSpPr>
        <p:spPr>
          <a:xfrm>
            <a:off x="591799" y="1515752"/>
            <a:ext cx="10852489" cy="4493538"/>
          </a:xfrm>
          <a:prstGeom prst="rect">
            <a:avLst/>
          </a:prstGeom>
          <a:noFill/>
        </p:spPr>
        <p:txBody>
          <a:bodyPr wrap="square" rtlCol="0">
            <a:spAutoFit/>
          </a:bodyPr>
          <a:lstStyle/>
          <a:p>
            <a:pPr marL="285750" indent="-285750">
              <a:buFont typeface="Arial" panose="020B0604020202020204" pitchFamily="34" charset="0"/>
              <a:buChar char="•"/>
            </a:pPr>
            <a:r>
              <a:rPr lang="en-GB" sz="2200">
                <a:latin typeface="Aptos" panose="020B0004020202020204" pitchFamily="34" charset="0"/>
                <a:ea typeface="Open Sans" panose="020B0606030504020204" pitchFamily="34" charset="0"/>
                <a:cs typeface="Open Sans" panose="020B0606030504020204" pitchFamily="34" charset="0"/>
              </a:rPr>
              <a:t>I</a:t>
            </a:r>
            <a:r>
              <a:rPr lang="en-GB" sz="2200">
                <a:effectLst/>
                <a:latin typeface="Aptos" panose="020B0004020202020204" pitchFamily="34" charset="0"/>
                <a:ea typeface="Open Sans" panose="020B0606030504020204" pitchFamily="34" charset="0"/>
                <a:cs typeface="Open Sans" panose="020B0606030504020204" pitchFamily="34" charset="0"/>
              </a:rPr>
              <a:t>nternational organisations </a:t>
            </a:r>
            <a:r>
              <a:rPr lang="en-GB" sz="2200">
                <a:latin typeface="Aptos" panose="020B0004020202020204" pitchFamily="34" charset="0"/>
                <a:ea typeface="Open Sans" panose="020B0606030504020204" pitchFamily="34" charset="0"/>
                <a:cs typeface="Open Sans" panose="020B0606030504020204" pitchFamily="34" charset="0"/>
              </a:rPr>
              <a:t>supporting </a:t>
            </a:r>
            <a:r>
              <a:rPr lang="en-GB" sz="2200">
                <a:effectLst/>
                <a:latin typeface="Aptos" panose="020B0004020202020204" pitchFamily="34" charset="0"/>
                <a:ea typeface="Open Sans" panose="020B0606030504020204" pitchFamily="34" charset="0"/>
                <a:cs typeface="Open Sans" panose="020B0606030504020204" pitchFamily="34" charset="0"/>
              </a:rPr>
              <a:t>LMICs to develop </a:t>
            </a:r>
            <a:r>
              <a:rPr lang="en-GB" sz="2200" b="1">
                <a:effectLst/>
                <a:latin typeface="Aptos" panose="020B0004020202020204" pitchFamily="34" charset="0"/>
                <a:ea typeface="Open Sans" panose="020B0606030504020204" pitchFamily="34" charset="0"/>
                <a:cs typeface="Open Sans" panose="020B0606030504020204" pitchFamily="34" charset="0"/>
              </a:rPr>
              <a:t>credible investment cases </a:t>
            </a:r>
            <a:r>
              <a:rPr lang="en-GB" sz="2200">
                <a:effectLst/>
                <a:latin typeface="Aptos" panose="020B0004020202020204" pitchFamily="34" charset="0"/>
                <a:ea typeface="Open Sans" panose="020B0606030504020204" pitchFamily="34" charset="0"/>
                <a:cs typeface="Open Sans" panose="020B0606030504020204" pitchFamily="34" charset="0"/>
              </a:rPr>
              <a:t>should structure assistance using the </a:t>
            </a:r>
            <a:r>
              <a:rPr lang="en-GB" sz="2200" b="1">
                <a:effectLst/>
                <a:latin typeface="Aptos" panose="020B0004020202020204" pitchFamily="34" charset="0"/>
                <a:ea typeface="Open Sans" panose="020B0606030504020204" pitchFamily="34" charset="0"/>
                <a:cs typeface="Open Sans" panose="020B0606030504020204" pitchFamily="34" charset="0"/>
              </a:rPr>
              <a:t>Data-to-Deal</a:t>
            </a:r>
            <a:r>
              <a:rPr lang="en-GB" sz="2200">
                <a:effectLst/>
                <a:latin typeface="Aptos" panose="020B0004020202020204" pitchFamily="34" charset="0"/>
                <a:ea typeface="Open Sans" panose="020B0606030504020204" pitchFamily="34" charset="0"/>
                <a:cs typeface="Open Sans" panose="020B0606030504020204" pitchFamily="34" charset="0"/>
              </a:rPr>
              <a:t> framework</a:t>
            </a:r>
          </a:p>
          <a:p>
            <a:pPr marL="285750" indent="-285750">
              <a:buFont typeface="Arial" panose="020B0604020202020204" pitchFamily="34" charset="0"/>
              <a:buChar char="•"/>
            </a:pPr>
            <a:endParaRPr lang="en-GB" sz="2200">
              <a:effectLst/>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200">
                <a:effectLst/>
                <a:latin typeface="Aptos" panose="020B0004020202020204" pitchFamily="34" charset="0"/>
                <a:ea typeface="Open Sans" panose="020B0606030504020204" pitchFamily="34" charset="0"/>
                <a:cs typeface="Open Sans" panose="020B0606030504020204" pitchFamily="34" charset="0"/>
              </a:rPr>
              <a:t>Country stakeholders should be </a:t>
            </a:r>
            <a:r>
              <a:rPr lang="en-GB" sz="2200" b="1">
                <a:effectLst/>
                <a:latin typeface="Aptos" panose="020B0004020202020204" pitchFamily="34" charset="0"/>
                <a:ea typeface="Open Sans" panose="020B0606030504020204" pitchFamily="34" charset="0"/>
                <a:cs typeface="Open Sans" panose="020B0606030504020204" pitchFamily="34" charset="0"/>
              </a:rPr>
              <a:t>technically equipped </a:t>
            </a:r>
            <a:r>
              <a:rPr lang="en-GB" sz="2200">
                <a:effectLst/>
                <a:latin typeface="Aptos" panose="020B0004020202020204" pitchFamily="34" charset="0"/>
                <a:ea typeface="Open Sans" panose="020B0606030504020204" pitchFamily="34" charset="0"/>
                <a:cs typeface="Open Sans" panose="020B0606030504020204" pitchFamily="34" charset="0"/>
              </a:rPr>
              <a:t>and empowered to determine their own </a:t>
            </a:r>
            <a:r>
              <a:rPr lang="en-GB" sz="2200" b="1">
                <a:effectLst/>
                <a:latin typeface="Aptos" panose="020B0004020202020204" pitchFamily="34" charset="0"/>
                <a:ea typeface="Open Sans" panose="020B0606030504020204" pitchFamily="34" charset="0"/>
                <a:cs typeface="Open Sans" panose="020B0606030504020204" pitchFamily="34" charset="0"/>
              </a:rPr>
              <a:t>consensus-based</a:t>
            </a:r>
            <a:r>
              <a:rPr lang="en-GB" sz="2200">
                <a:effectLst/>
                <a:latin typeface="Aptos" panose="020B0004020202020204" pitchFamily="34" charset="0"/>
                <a:ea typeface="Open Sans" panose="020B0606030504020204" pitchFamily="34" charset="0"/>
                <a:cs typeface="Open Sans" panose="020B0606030504020204" pitchFamily="34" charset="0"/>
              </a:rPr>
              <a:t> and </a:t>
            </a:r>
            <a:r>
              <a:rPr lang="en-GB" sz="2200" b="1">
                <a:effectLst/>
                <a:latin typeface="Aptos" panose="020B0004020202020204" pitchFamily="34" charset="0"/>
                <a:ea typeface="Open Sans" panose="020B0606030504020204" pitchFamily="34" charset="0"/>
                <a:cs typeface="Open Sans" panose="020B0606030504020204" pitchFamily="34" charset="0"/>
              </a:rPr>
              <a:t>nationally-owned</a:t>
            </a:r>
            <a:r>
              <a:rPr lang="en-GB" sz="2200">
                <a:effectLst/>
                <a:latin typeface="Aptos" panose="020B0004020202020204" pitchFamily="34" charset="0"/>
                <a:ea typeface="Open Sans" panose="020B0606030504020204" pitchFamily="34" charset="0"/>
                <a:cs typeface="Open Sans" panose="020B0606030504020204" pitchFamily="34" charset="0"/>
              </a:rPr>
              <a:t> decarbonisation pathways</a:t>
            </a:r>
          </a:p>
          <a:p>
            <a:pPr marL="285750" indent="-285750">
              <a:buFont typeface="Arial" panose="020B0604020202020204" pitchFamily="34" charset="0"/>
              <a:buChar char="•"/>
            </a:pPr>
            <a:endParaRPr lang="en-GB" sz="2200">
              <a:effectLst/>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200">
                <a:effectLst/>
                <a:latin typeface="Aptos" panose="020B0004020202020204" pitchFamily="34" charset="0"/>
                <a:ea typeface="Open Sans" panose="020B0606030504020204" pitchFamily="34" charset="0"/>
                <a:cs typeface="Open Sans" panose="020B0606030504020204" pitchFamily="34" charset="0"/>
              </a:rPr>
              <a:t>High-level leadership should drive a process of </a:t>
            </a:r>
            <a:r>
              <a:rPr lang="en-GB" sz="2200" b="1">
                <a:effectLst/>
                <a:latin typeface="Aptos" panose="020B0004020202020204" pitchFamily="34" charset="0"/>
                <a:ea typeface="Open Sans" panose="020B0606030504020204" pitchFamily="34" charset="0"/>
                <a:cs typeface="Open Sans" panose="020B0606030504020204" pitchFamily="34" charset="0"/>
              </a:rPr>
              <a:t>cross-government collaboration</a:t>
            </a:r>
            <a:r>
              <a:rPr lang="en-GB" sz="2200">
                <a:effectLst/>
                <a:latin typeface="Aptos" panose="020B0004020202020204" pitchFamily="34" charset="0"/>
                <a:ea typeface="Open Sans" panose="020B0606030504020204" pitchFamily="34" charset="0"/>
                <a:cs typeface="Open Sans" panose="020B0606030504020204" pitchFamily="34" charset="0"/>
              </a:rPr>
              <a:t>, with the Ministry of Finance engaging from an early stage with the critical line ministries</a:t>
            </a:r>
          </a:p>
          <a:p>
            <a:pPr marL="285750" indent="-285750">
              <a:buFont typeface="Arial" panose="020B0604020202020204" pitchFamily="34" charset="0"/>
              <a:buChar char="•"/>
            </a:pPr>
            <a:endParaRPr lang="en-GB" sz="2200">
              <a:effectLst/>
              <a:latin typeface="Aptos" panose="020B0004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200" b="1">
                <a:effectLst/>
                <a:latin typeface="Aptos" panose="020B0004020202020204" pitchFamily="34" charset="0"/>
                <a:ea typeface="Open Sans" panose="020B0606030504020204" pitchFamily="34" charset="0"/>
                <a:cs typeface="Open Sans" panose="020B0606030504020204" pitchFamily="34" charset="0"/>
              </a:rPr>
              <a:t>Capacity-building</a:t>
            </a:r>
            <a:r>
              <a:rPr lang="en-GB" sz="2200">
                <a:effectLst/>
                <a:latin typeface="Aptos" panose="020B0004020202020204" pitchFamily="34" charset="0"/>
                <a:ea typeface="Open Sans" panose="020B0606030504020204" pitchFamily="34" charset="0"/>
                <a:cs typeface="Open Sans" panose="020B0606030504020204" pitchFamily="34" charset="0"/>
              </a:rPr>
              <a:t> efforts in-country should be </a:t>
            </a:r>
            <a:r>
              <a:rPr lang="en-GB" sz="2200" b="1">
                <a:effectLst/>
                <a:latin typeface="Aptos" panose="020B0004020202020204" pitchFamily="34" charset="0"/>
                <a:ea typeface="Open Sans" panose="020B0606030504020204" pitchFamily="34" charset="0"/>
                <a:cs typeface="Open Sans" panose="020B0606030504020204" pitchFamily="34" charset="0"/>
              </a:rPr>
              <a:t>sustained</a:t>
            </a:r>
            <a:r>
              <a:rPr lang="en-GB" sz="2200">
                <a:effectLst/>
                <a:latin typeface="Aptos" panose="020B0004020202020204" pitchFamily="34" charset="0"/>
                <a:ea typeface="Open Sans" panose="020B0606030504020204" pitchFamily="34" charset="0"/>
                <a:cs typeface="Open Sans" panose="020B0606030504020204" pitchFamily="34" charset="0"/>
              </a:rPr>
              <a:t> over time, building individual technical skills, as well as strengthening relevant institutions, with the central involvement of local academia</a:t>
            </a:r>
          </a:p>
        </p:txBody>
      </p:sp>
      <p:pic>
        <p:nvPicPr>
          <p:cNvPr id="3" name="ttsmaker-file-2025-1-31-8-14-44">
            <a:hlinkClick r:id="" action="ppaction://media"/>
            <a:extLst>
              <a:ext uri="{FF2B5EF4-FFF2-40B4-BE49-F238E27FC236}">
                <a16:creationId xmlns:a16="http://schemas.microsoft.com/office/drawing/2014/main" id="{CEF0DD5D-15CA-F33F-BCDD-3275366DF34A}"/>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787401" y="5602890"/>
            <a:ext cx="812800" cy="812800"/>
          </a:xfrm>
          <a:prstGeom prst="rect">
            <a:avLst/>
          </a:prstGeom>
        </p:spPr>
      </p:pic>
    </p:spTree>
    <p:extLst>
      <p:ext uri="{BB962C8B-B14F-4D97-AF65-F5344CB8AC3E}">
        <p14:creationId xmlns:p14="http://schemas.microsoft.com/office/powerpoint/2010/main" val="86283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60A6A-4F16-4880-9797-A208CD95B58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2D16C20-0784-239A-C638-DFBA9CFA3D27}"/>
              </a:ext>
            </a:extLst>
          </p:cNvPr>
          <p:cNvSpPr>
            <a:spLocks noGrp="1"/>
          </p:cNvSpPr>
          <p:nvPr>
            <p:ph type="sldNum" idx="11"/>
          </p:nvPr>
        </p:nvSpPr>
        <p:spPr/>
        <p:txBody>
          <a:bodyPr/>
          <a:lstStyle/>
          <a:p>
            <a:fld id="{00000000-1234-1234-1234-123412341234}" type="slidenum">
              <a:rPr lang="sv-SE"/>
              <a:pPr/>
              <a:t>19</a:t>
            </a:fld>
            <a:endParaRPr lang="sv-SE"/>
          </a:p>
        </p:txBody>
      </p:sp>
      <p:sp>
        <p:nvSpPr>
          <p:cNvPr id="4" name="Title 3">
            <a:extLst>
              <a:ext uri="{FF2B5EF4-FFF2-40B4-BE49-F238E27FC236}">
                <a16:creationId xmlns:a16="http://schemas.microsoft.com/office/drawing/2014/main" id="{A29E74AA-242F-6002-7042-5D45006A72AC}"/>
              </a:ext>
            </a:extLst>
          </p:cNvPr>
          <p:cNvSpPr>
            <a:spLocks noGrp="1"/>
          </p:cNvSpPr>
          <p:nvPr>
            <p:ph type="title"/>
          </p:nvPr>
        </p:nvSpPr>
        <p:spPr>
          <a:xfrm>
            <a:off x="838200" y="365125"/>
            <a:ext cx="10515600" cy="818686"/>
          </a:xfrm>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Part 2: References</a:t>
            </a:r>
            <a:endParaRPr lang="en-GB"/>
          </a:p>
        </p:txBody>
      </p:sp>
      <p:sp>
        <p:nvSpPr>
          <p:cNvPr id="7" name="TextBox 6">
            <a:extLst>
              <a:ext uri="{FF2B5EF4-FFF2-40B4-BE49-F238E27FC236}">
                <a16:creationId xmlns:a16="http://schemas.microsoft.com/office/drawing/2014/main" id="{F9888172-0B5F-F809-F383-90799C7ABC8A}"/>
              </a:ext>
            </a:extLst>
          </p:cNvPr>
          <p:cNvSpPr txBox="1"/>
          <p:nvPr/>
        </p:nvSpPr>
        <p:spPr>
          <a:xfrm>
            <a:off x="644721" y="1183811"/>
            <a:ext cx="10926795" cy="5037276"/>
          </a:xfrm>
          <a:prstGeom prst="rect">
            <a:avLst/>
          </a:prstGeom>
          <a:solidFill>
            <a:schemeClr val="bg1"/>
          </a:solidFill>
        </p:spPr>
        <p:txBody>
          <a:bodyPr wrap="square" lIns="91440" tIns="45720" rIns="91440" bIns="45720" anchor="t">
            <a:spAutoFit/>
          </a:bodyPr>
          <a:lstStyle/>
          <a:p>
            <a:pPr>
              <a:spcAft>
                <a:spcPts val="800"/>
              </a:spcAft>
            </a:pPr>
            <a:r>
              <a:rPr lang="en-GB" sz="1600" b="1">
                <a:latin typeface="Open Sans" panose="020B0606030504020204" pitchFamily="34" charset="0"/>
                <a:ea typeface="Open Sans" panose="020B0606030504020204" pitchFamily="34" charset="0"/>
                <a:cs typeface="Open Sans" panose="020B0606030504020204" pitchFamily="34" charset="0"/>
              </a:rPr>
              <a:t>[1] </a:t>
            </a:r>
            <a:r>
              <a:rPr lang="en-GB" sz="1600">
                <a:latin typeface="Open Sans" panose="020B0606030504020204" pitchFamily="34" charset="0"/>
                <a:ea typeface="Open Sans" panose="020B0606030504020204" pitchFamily="34" charset="0"/>
                <a:cs typeface="Open Sans" panose="020B0606030504020204" pitchFamily="34" charset="0"/>
              </a:rPr>
              <a:t>Luscombe, H., Richardson, E., Foster, V., Howells, M., Quirós-</a:t>
            </a:r>
            <a:r>
              <a:rPr lang="en-GB" sz="1600" err="1">
                <a:latin typeface="Open Sans" panose="020B0606030504020204" pitchFamily="34" charset="0"/>
                <a:ea typeface="Open Sans" panose="020B0606030504020204" pitchFamily="34" charset="0"/>
                <a:cs typeface="Open Sans" panose="020B0606030504020204" pitchFamily="34" charset="0"/>
              </a:rPr>
              <a:t>Tortós</a:t>
            </a:r>
            <a:r>
              <a:rPr lang="en-GB" sz="1600">
                <a:latin typeface="Open Sans" panose="020B0606030504020204" pitchFamily="34" charset="0"/>
                <a:ea typeface="Open Sans" panose="020B0606030504020204" pitchFamily="34" charset="0"/>
                <a:cs typeface="Open Sans" panose="020B0606030504020204" pitchFamily="34" charset="0"/>
              </a:rPr>
              <a:t>, J. </a:t>
            </a:r>
            <a:r>
              <a:rPr lang="en-GB" sz="1600" i="1">
                <a:latin typeface="Open Sans" panose="020B0606030504020204" pitchFamily="34" charset="0"/>
                <a:ea typeface="Open Sans" panose="020B0606030504020204" pitchFamily="34" charset="0"/>
                <a:cs typeface="Open Sans" panose="020B0606030504020204" pitchFamily="34" charset="0"/>
              </a:rPr>
              <a:t>et al.</a:t>
            </a:r>
            <a:r>
              <a:rPr lang="en-GB" sz="1600">
                <a:latin typeface="Open Sans" panose="020B0606030504020204" pitchFamily="34" charset="0"/>
                <a:ea typeface="Open Sans" panose="020B0606030504020204" pitchFamily="34" charset="0"/>
                <a:cs typeface="Open Sans" panose="020B0606030504020204" pitchFamily="34" charset="0"/>
              </a:rPr>
              <a:t> (2024). </a:t>
            </a:r>
            <a:r>
              <a:rPr lang="en-GB" sz="1600" i="1">
                <a:latin typeface="Open Sans" panose="020B0606030504020204" pitchFamily="34" charset="0"/>
                <a:ea typeface="Open Sans" panose="020B0606030504020204" pitchFamily="34" charset="0"/>
                <a:cs typeface="Open Sans" panose="020B0606030504020204" pitchFamily="34" charset="0"/>
              </a:rPr>
              <a:t>Data-to-Deal (D2D): An Emerging and Effective Approach to Financing the Climate Transition</a:t>
            </a:r>
            <a:r>
              <a:rPr lang="en-GB" sz="1600">
                <a:latin typeface="Open Sans" panose="020B0606030504020204" pitchFamily="34" charset="0"/>
                <a:ea typeface="Open Sans" panose="020B0606030504020204" pitchFamily="34" charset="0"/>
                <a:cs typeface="Open Sans" panose="020B0606030504020204" pitchFamily="34" charset="0"/>
              </a:rPr>
              <a:t>. Version 3. Working Paper. Cambridge Open Engage. Available at: https://</a:t>
            </a:r>
            <a:r>
              <a:rPr lang="en-GB" sz="1600" err="1">
                <a:latin typeface="Open Sans" panose="020B0606030504020204" pitchFamily="34" charset="0"/>
                <a:ea typeface="Open Sans" panose="020B0606030504020204" pitchFamily="34" charset="0"/>
                <a:cs typeface="Open Sans" panose="020B0606030504020204" pitchFamily="34" charset="0"/>
              </a:rPr>
              <a:t>doi.org</a:t>
            </a:r>
            <a:r>
              <a:rPr lang="en-GB" sz="1600">
                <a:latin typeface="Open Sans" panose="020B0606030504020204" pitchFamily="34" charset="0"/>
                <a:ea typeface="Open Sans" panose="020B0606030504020204" pitchFamily="34" charset="0"/>
                <a:cs typeface="Open Sans" panose="020B0606030504020204" pitchFamily="34" charset="0"/>
              </a:rPr>
              <a:t>/10.33774/coe-2024-21xv4-v3 (Accessed: 30 January 2025).</a:t>
            </a:r>
          </a:p>
          <a:p>
            <a:pPr>
              <a:spcAft>
                <a:spcPts val="800"/>
              </a:spcAft>
            </a:pPr>
            <a:r>
              <a:rPr lang="en-GB" sz="1600" b="1">
                <a:latin typeface="Open Sans" panose="020B0606030504020204" pitchFamily="34" charset="0"/>
                <a:ea typeface="Open Sans" panose="020B0606030504020204" pitchFamily="34" charset="0"/>
                <a:cs typeface="Open Sans" panose="020B0606030504020204" pitchFamily="34" charset="0"/>
              </a:rPr>
              <a:t>[2] </a:t>
            </a:r>
            <a:r>
              <a:rPr lang="en-GB" sz="1600">
                <a:latin typeface="Open Sans" panose="020B0606030504020204" pitchFamily="34" charset="0"/>
                <a:ea typeface="Open Sans" panose="020B0606030504020204" pitchFamily="34" charset="0"/>
                <a:cs typeface="Open Sans" panose="020B0606030504020204" pitchFamily="34" charset="0"/>
              </a:rPr>
              <a:t>Luscombe, H., Foster, V., Howells, M., Quiros-Tortos, J., and Jaramillo Gil, M. Data-to-Deal: </a:t>
            </a:r>
            <a:r>
              <a:rPr lang="en-GB" sz="1600">
                <a:latin typeface="Open Sans" panose="020B0606030504020204" pitchFamily="34" charset="0"/>
                <a:ea typeface="Open Sans" panose="020B0606030504020204" pitchFamily="34" charset="0"/>
                <a:cs typeface="Open Sans" panose="020B0606030504020204" pitchFamily="34" charset="0"/>
                <a:hlinkClick r:id="rId2"/>
              </a:rPr>
              <a:t>An Emerging and Effective Approach to Supporting Countries in Climate Transition</a:t>
            </a:r>
            <a:r>
              <a:rPr lang="en-GB" sz="1600">
                <a:latin typeface="Open Sans" panose="020B0606030504020204" pitchFamily="34" charset="0"/>
                <a:ea typeface="Open Sans" panose="020B0606030504020204" pitchFamily="34" charset="0"/>
                <a:cs typeface="Open Sans" panose="020B0606030504020204" pitchFamily="34" charset="0"/>
              </a:rPr>
              <a:t>. Climate Compatible Growth Programme COP28 Policy Brief Series. </a:t>
            </a:r>
          </a:p>
          <a:p>
            <a:pPr>
              <a:spcAft>
                <a:spcPts val="800"/>
              </a:spcAft>
            </a:pPr>
            <a:r>
              <a:rPr lang="en-GB" sz="1600" b="1">
                <a:latin typeface="Open Sans" panose="020B0606030504020204" pitchFamily="34" charset="0"/>
                <a:ea typeface="Open Sans" panose="020B0606030504020204" pitchFamily="34" charset="0"/>
                <a:cs typeface="Open Sans" panose="020B0606030504020204" pitchFamily="34" charset="0"/>
              </a:rPr>
              <a:t>[3] </a:t>
            </a:r>
            <a:r>
              <a:rPr lang="en-GB" sz="1600">
                <a:latin typeface="Open Sans" panose="020B0606030504020204" pitchFamily="34" charset="0"/>
                <a:ea typeface="Open Sans" panose="020B0606030504020204" pitchFamily="34" charset="0"/>
                <a:cs typeface="Open Sans" panose="020B0606030504020204" pitchFamily="34" charset="0"/>
              </a:rPr>
              <a:t>Jaramillo, M., Quiros-Tortos, J., Vogt-</a:t>
            </a:r>
            <a:r>
              <a:rPr lang="en-GB" sz="1600" err="1">
                <a:latin typeface="Open Sans" panose="020B0606030504020204" pitchFamily="34" charset="0"/>
                <a:ea typeface="Open Sans" panose="020B0606030504020204" pitchFamily="34" charset="0"/>
                <a:cs typeface="Open Sans" panose="020B0606030504020204" pitchFamily="34" charset="0"/>
              </a:rPr>
              <a:t>Shilb</a:t>
            </a:r>
            <a:r>
              <a:rPr lang="en-GB" sz="1600">
                <a:latin typeface="Open Sans" panose="020B0606030504020204" pitchFamily="34" charset="0"/>
                <a:ea typeface="Open Sans" panose="020B0606030504020204" pitchFamily="34" charset="0"/>
                <a:cs typeface="Open Sans" panose="020B0606030504020204" pitchFamily="34" charset="0"/>
              </a:rPr>
              <a:t>, A., Money, A. and Howells, M. , 2023. </a:t>
            </a:r>
            <a:r>
              <a:rPr lang="en-GB" sz="1600">
                <a:latin typeface="Open Sans" panose="020B0606030504020204" pitchFamily="34" charset="0"/>
                <a:ea typeface="Open Sans" panose="020B0606030504020204" pitchFamily="34" charset="0"/>
                <a:cs typeface="Open Sans" panose="020B0606030504020204" pitchFamily="34" charset="0"/>
                <a:hlinkClick r:id="rId3"/>
              </a:rPr>
              <a:t>Data-to-Deal: Open Data and Modelling of Long-Term Strategies to Financial Resource Mobilisation – The Case of Costa Rica</a:t>
            </a:r>
            <a:r>
              <a:rPr lang="en-GB" sz="1600">
                <a:latin typeface="Open Sans" panose="020B0606030504020204" pitchFamily="34" charset="0"/>
                <a:ea typeface="Open Sans" panose="020B0606030504020204" pitchFamily="34" charset="0"/>
                <a:cs typeface="Open Sans" panose="020B0606030504020204" pitchFamily="34" charset="0"/>
              </a:rPr>
              <a:t>. Climate Compatible Growth Programme D2D Policy Brief Series.</a:t>
            </a:r>
          </a:p>
          <a:p>
            <a:pPr>
              <a:spcAft>
                <a:spcPts val="800"/>
              </a:spcAft>
            </a:pPr>
            <a:r>
              <a:rPr lang="en-GB" sz="1600" b="1">
                <a:latin typeface="Open Sans" panose="020B0606030504020204" pitchFamily="34" charset="0"/>
                <a:ea typeface="Open Sans" panose="020B0606030504020204" pitchFamily="34" charset="0"/>
                <a:cs typeface="Open Sans" panose="020B0606030504020204" pitchFamily="34" charset="0"/>
              </a:rPr>
              <a:t>[4] </a:t>
            </a:r>
            <a:r>
              <a:rPr lang="en-GB" sz="1600">
                <a:latin typeface="Open Sans" panose="020B0606030504020204" pitchFamily="34" charset="0"/>
                <a:ea typeface="Open Sans" panose="020B0606030504020204" pitchFamily="34" charset="0"/>
                <a:cs typeface="Open Sans" panose="020B0606030504020204" pitchFamily="34" charset="0"/>
              </a:rPr>
              <a:t>Quirós-</a:t>
            </a:r>
            <a:r>
              <a:rPr lang="en-GB" sz="1600" err="1">
                <a:latin typeface="Open Sans" panose="020B0606030504020204" pitchFamily="34" charset="0"/>
                <a:ea typeface="Open Sans" panose="020B0606030504020204" pitchFamily="34" charset="0"/>
                <a:cs typeface="Open Sans" panose="020B0606030504020204" pitchFamily="34" charset="0"/>
              </a:rPr>
              <a:t>Tortós</a:t>
            </a:r>
            <a:r>
              <a:rPr lang="en-GB" sz="1600">
                <a:latin typeface="Open Sans" panose="020B0606030504020204" pitchFamily="34" charset="0"/>
                <a:ea typeface="Open Sans" panose="020B0606030504020204" pitchFamily="34" charset="0"/>
                <a:cs typeface="Open Sans" panose="020B0606030504020204" pitchFamily="34" charset="0"/>
              </a:rPr>
              <a:t>, J., Boza-</a:t>
            </a:r>
            <a:r>
              <a:rPr lang="en-GB" sz="1600" err="1">
                <a:latin typeface="Open Sans" panose="020B0606030504020204" pitchFamily="34" charset="0"/>
                <a:ea typeface="Open Sans" panose="020B0606030504020204" pitchFamily="34" charset="0"/>
                <a:cs typeface="Open Sans" panose="020B0606030504020204" pitchFamily="34" charset="0"/>
              </a:rPr>
              <a:t>Nuñez</a:t>
            </a:r>
            <a:r>
              <a:rPr lang="en-GB" sz="1600">
                <a:latin typeface="Open Sans" panose="020B0606030504020204" pitchFamily="34" charset="0"/>
                <a:ea typeface="Open Sans" panose="020B0606030504020204" pitchFamily="34" charset="0"/>
                <a:cs typeface="Open Sans" panose="020B0606030504020204" pitchFamily="34" charset="0"/>
              </a:rPr>
              <a:t>, E., Amador-Pérez, D., Abreu, C., Marte, M., Luscombe, H., Agnelli, L., Foster, V., and Howells, M. (2024). </a:t>
            </a:r>
            <a:r>
              <a:rPr lang="en-GB" sz="1600">
                <a:latin typeface="Open Sans" panose="020B0606030504020204" pitchFamily="34" charset="0"/>
                <a:ea typeface="Open Sans" panose="020B0606030504020204" pitchFamily="34" charset="0"/>
                <a:cs typeface="Open Sans" panose="020B0606030504020204" pitchFamily="34" charset="0"/>
                <a:hlinkClick r:id="rId4"/>
              </a:rPr>
              <a:t>Data-to-Deal (D2D) in the Dominican Republic: Mobilising Financial Resources Through a Long-Term Plan</a:t>
            </a:r>
            <a:r>
              <a:rPr lang="en-GB" sz="1600">
                <a:latin typeface="Open Sans" panose="020B0606030504020204" pitchFamily="34" charset="0"/>
                <a:ea typeface="Open Sans" panose="020B0606030504020204" pitchFamily="34" charset="0"/>
                <a:cs typeface="Open Sans" panose="020B0606030504020204" pitchFamily="34" charset="0"/>
              </a:rPr>
              <a:t>. Climate Compatible Growth. D2D Policy Brief Series.</a:t>
            </a:r>
          </a:p>
          <a:p>
            <a:pPr>
              <a:spcAft>
                <a:spcPts val="800"/>
              </a:spcAft>
            </a:pPr>
            <a:r>
              <a:rPr lang="en-GB" sz="1600" b="1">
                <a:latin typeface="Open Sans" panose="020B0606030504020204" pitchFamily="34" charset="0"/>
                <a:ea typeface="Open Sans" panose="020B0606030504020204" pitchFamily="34" charset="0"/>
                <a:cs typeface="Open Sans" panose="020B0606030504020204" pitchFamily="34" charset="0"/>
              </a:rPr>
              <a:t>[5] </a:t>
            </a:r>
            <a:r>
              <a:rPr lang="en-GB" sz="1600">
                <a:latin typeface="Open Sans" panose="020B0606030504020204" pitchFamily="34" charset="0"/>
                <a:ea typeface="Open Sans" panose="020B0606030504020204" pitchFamily="34" charset="0"/>
                <a:cs typeface="Open Sans" panose="020B0606030504020204" pitchFamily="34" charset="0"/>
              </a:rPr>
              <a:t>Chacón, M. J. S., Quirós-</a:t>
            </a:r>
            <a:r>
              <a:rPr lang="en-GB" sz="1600" err="1">
                <a:latin typeface="Open Sans" panose="020B0606030504020204" pitchFamily="34" charset="0"/>
                <a:ea typeface="Open Sans" panose="020B0606030504020204" pitchFamily="34" charset="0"/>
                <a:cs typeface="Open Sans" panose="020B0606030504020204" pitchFamily="34" charset="0"/>
              </a:rPr>
              <a:t>Tortós</a:t>
            </a:r>
            <a:r>
              <a:rPr lang="en-GB" sz="1600">
                <a:latin typeface="Open Sans" panose="020B0606030504020204" pitchFamily="34" charset="0"/>
                <a:ea typeface="Open Sans" panose="020B0606030504020204" pitchFamily="34" charset="0"/>
                <a:cs typeface="Open Sans" panose="020B0606030504020204" pitchFamily="34" charset="0"/>
              </a:rPr>
              <a:t>, J., Boza-</a:t>
            </a:r>
            <a:r>
              <a:rPr lang="en-GB" sz="1600" err="1">
                <a:latin typeface="Open Sans" panose="020B0606030504020204" pitchFamily="34" charset="0"/>
                <a:ea typeface="Open Sans" panose="020B0606030504020204" pitchFamily="34" charset="0"/>
                <a:cs typeface="Open Sans" panose="020B0606030504020204" pitchFamily="34" charset="0"/>
              </a:rPr>
              <a:t>Nuñez</a:t>
            </a:r>
            <a:r>
              <a:rPr lang="en-GB" sz="1600">
                <a:latin typeface="Open Sans" panose="020B0606030504020204" pitchFamily="34" charset="0"/>
                <a:ea typeface="Open Sans" panose="020B0606030504020204" pitchFamily="34" charset="0"/>
                <a:cs typeface="Open Sans" panose="020B0606030504020204" pitchFamily="34" charset="0"/>
              </a:rPr>
              <a:t>, E., Amador-Pérez, D., Luscombe, H., Agnelli, L., Foster, V., and Howells, M. (2024). </a:t>
            </a:r>
            <a:r>
              <a:rPr lang="en-GB" sz="1600">
                <a:latin typeface="Open Sans" panose="020B0606030504020204" pitchFamily="34" charset="0"/>
                <a:ea typeface="Open Sans" panose="020B0606030504020204" pitchFamily="34" charset="0"/>
                <a:cs typeface="Open Sans" panose="020B0606030504020204" pitchFamily="34" charset="0"/>
                <a:hlinkClick r:id="rId5"/>
              </a:rPr>
              <a:t>Data-to-Deal (D2D) in Uruguay: Mobilising Financial Resources Through a Long-Term Plan</a:t>
            </a:r>
            <a:r>
              <a:rPr lang="en-GB" sz="1600">
                <a:latin typeface="Open Sans" panose="020B0606030504020204" pitchFamily="34" charset="0"/>
                <a:ea typeface="Open Sans" panose="020B0606030504020204" pitchFamily="34" charset="0"/>
                <a:cs typeface="Open Sans" panose="020B0606030504020204" pitchFamily="34" charset="0"/>
              </a:rPr>
              <a:t>. Climate Compatible Growth. D2D Policy Brief Series.  </a:t>
            </a:r>
          </a:p>
          <a:p>
            <a:pPr>
              <a:spcAft>
                <a:spcPts val="800"/>
              </a:spcAft>
            </a:pPr>
            <a:r>
              <a:rPr lang="en-GB" sz="1600" b="1">
                <a:latin typeface="Open Sans" panose="020B0606030504020204" pitchFamily="34" charset="0"/>
                <a:ea typeface="Open Sans" panose="020B0606030504020204" pitchFamily="34" charset="0"/>
                <a:cs typeface="Open Sans" panose="020B0606030504020204" pitchFamily="34" charset="0"/>
              </a:rPr>
              <a:t>[6] </a:t>
            </a:r>
            <a:r>
              <a:rPr lang="en-GB" sz="1600">
                <a:latin typeface="Open Sans" panose="020B0606030504020204" pitchFamily="34" charset="0"/>
                <a:ea typeface="Open Sans" panose="020B0606030504020204" pitchFamily="34" charset="0"/>
                <a:cs typeface="Open Sans" panose="020B0606030504020204" pitchFamily="34" charset="0"/>
              </a:rPr>
              <a:t>Rodríguez-</a:t>
            </a:r>
            <a:r>
              <a:rPr lang="en-GB" sz="1600" err="1">
                <a:latin typeface="Open Sans" panose="020B0606030504020204" pitchFamily="34" charset="0"/>
                <a:ea typeface="Open Sans" panose="020B0606030504020204" pitchFamily="34" charset="0"/>
                <a:cs typeface="Open Sans" panose="020B0606030504020204" pitchFamily="34" charset="0"/>
              </a:rPr>
              <a:t>Zúñiga</a:t>
            </a:r>
            <a:r>
              <a:rPr lang="en-GB" sz="1600">
                <a:latin typeface="Open Sans" panose="020B0606030504020204" pitchFamily="34" charset="0"/>
                <a:ea typeface="Open Sans" panose="020B0606030504020204" pitchFamily="34" charset="0"/>
                <a:cs typeface="Open Sans" panose="020B0606030504020204" pitchFamily="34" charset="0"/>
              </a:rPr>
              <a:t>, M., Boza-</a:t>
            </a:r>
            <a:r>
              <a:rPr lang="en-GB" sz="1600" err="1">
                <a:latin typeface="Open Sans" panose="020B0606030504020204" pitchFamily="34" charset="0"/>
                <a:ea typeface="Open Sans" panose="020B0606030504020204" pitchFamily="34" charset="0"/>
                <a:cs typeface="Open Sans" panose="020B0606030504020204" pitchFamily="34" charset="0"/>
              </a:rPr>
              <a:t>Nuñez</a:t>
            </a:r>
            <a:r>
              <a:rPr lang="en-GB" sz="1600">
                <a:latin typeface="Open Sans" panose="020B0606030504020204" pitchFamily="34" charset="0"/>
                <a:ea typeface="Open Sans" panose="020B0606030504020204" pitchFamily="34" charset="0"/>
                <a:cs typeface="Open Sans" panose="020B0606030504020204" pitchFamily="34" charset="0"/>
              </a:rPr>
              <a:t>, E., </a:t>
            </a:r>
            <a:r>
              <a:rPr lang="en-GB" sz="1600" err="1">
                <a:latin typeface="Open Sans" panose="020B0606030504020204" pitchFamily="34" charset="0"/>
                <a:ea typeface="Open Sans" panose="020B0606030504020204" pitchFamily="34" charset="0"/>
                <a:cs typeface="Open Sans" panose="020B0606030504020204" pitchFamily="34" charset="0"/>
              </a:rPr>
              <a:t>AmadorPérez</a:t>
            </a:r>
            <a:r>
              <a:rPr lang="en-GB" sz="1600">
                <a:latin typeface="Open Sans" panose="020B0606030504020204" pitchFamily="34" charset="0"/>
                <a:ea typeface="Open Sans" panose="020B0606030504020204" pitchFamily="34" charset="0"/>
                <a:cs typeface="Open Sans" panose="020B0606030504020204" pitchFamily="34" charset="0"/>
              </a:rPr>
              <a:t>, D., Quirós-</a:t>
            </a:r>
            <a:r>
              <a:rPr lang="en-GB" sz="1600" err="1">
                <a:latin typeface="Open Sans" panose="020B0606030504020204" pitchFamily="34" charset="0"/>
                <a:ea typeface="Open Sans" panose="020B0606030504020204" pitchFamily="34" charset="0"/>
                <a:cs typeface="Open Sans" panose="020B0606030504020204" pitchFamily="34" charset="0"/>
              </a:rPr>
              <a:t>Tortós</a:t>
            </a:r>
            <a:r>
              <a:rPr lang="en-GB" sz="1600">
                <a:latin typeface="Open Sans" panose="020B0606030504020204" pitchFamily="34" charset="0"/>
                <a:ea typeface="Open Sans" panose="020B0606030504020204" pitchFamily="34" charset="0"/>
                <a:cs typeface="Open Sans" panose="020B0606030504020204" pitchFamily="34" charset="0"/>
              </a:rPr>
              <a:t>, J., Luscombe, H., Agnelli, L., Foster, V., and Howells, M. (2024). </a:t>
            </a:r>
            <a:r>
              <a:rPr lang="en-GB" sz="1600">
                <a:latin typeface="Open Sans" panose="020B0606030504020204" pitchFamily="34" charset="0"/>
                <a:ea typeface="Open Sans" panose="020B0606030504020204" pitchFamily="34" charset="0"/>
                <a:cs typeface="Open Sans" panose="020B0606030504020204" pitchFamily="34" charset="0"/>
                <a:hlinkClick r:id="rId6"/>
              </a:rPr>
              <a:t>Data-to-Deal (D2D) in Chile: Mobilising Financial Resources Through a Long-Term Plan</a:t>
            </a:r>
            <a:r>
              <a:rPr lang="en-GB" sz="1600">
                <a:latin typeface="Open Sans" panose="020B0606030504020204" pitchFamily="34" charset="0"/>
                <a:ea typeface="Open Sans" panose="020B0606030504020204" pitchFamily="34" charset="0"/>
                <a:cs typeface="Open Sans" panose="020B0606030504020204" pitchFamily="34" charset="0"/>
              </a:rPr>
              <a:t>. Climate Compatible Growth. D2D Policy Brief Series.  </a:t>
            </a:r>
          </a:p>
        </p:txBody>
      </p:sp>
    </p:spTree>
    <p:extLst>
      <p:ext uri="{BB962C8B-B14F-4D97-AF65-F5344CB8AC3E}">
        <p14:creationId xmlns:p14="http://schemas.microsoft.com/office/powerpoint/2010/main" val="33690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1333943088"/>
              </p:ext>
            </p:extLst>
          </p:nvPr>
        </p:nvGraphicFramePr>
        <p:xfrm>
          <a:off x="583059" y="2901321"/>
          <a:ext cx="7121855" cy="2354765"/>
        </p:xfrm>
        <a:graphic>
          <a:graphicData uri="http://schemas.openxmlformats.org/drawingml/2006/table">
            <a:tbl>
              <a:tblPr firstRow="1" firstCol="1" bandRow="1">
                <a:tableStyleId>{2D5ABB26-0587-4C30-8999-92F81FD0307C}</a:tableStyleId>
              </a:tblPr>
              <a:tblGrid>
                <a:gridCol w="1467681">
                  <a:extLst>
                    <a:ext uri="{9D8B030D-6E8A-4147-A177-3AD203B41FA5}">
                      <a16:colId xmlns:a16="http://schemas.microsoft.com/office/drawing/2014/main" val="854988839"/>
                    </a:ext>
                  </a:extLst>
                </a:gridCol>
                <a:gridCol w="5654174">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a:solidFill>
                            <a:schemeClr val="accent5"/>
                          </a:solidFill>
                          <a:effectLst/>
                          <a:latin typeface="+mn-lt"/>
                          <a:ea typeface="+mn-ea"/>
                          <a:cs typeface="+mn-cs"/>
                          <a:sym typeface="Arial"/>
                        </a:rPr>
                        <a:t>Learning Objectives</a:t>
                      </a:r>
                      <a:endParaRPr lang="en-US"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470953">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Global Climate Financing Gap</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dirty="0">
                          <a:solidFill>
                            <a:schemeClr val="accent5"/>
                          </a:solidFill>
                          <a:effectLst/>
                          <a:latin typeface="+mn-lt"/>
                          <a:ea typeface="+mn-ea"/>
                          <a:cs typeface="+mn-cs"/>
                          <a:sym typeface="Arial"/>
                        </a:rPr>
                        <a:t>The Data-to-Deal Framework</a:t>
                      </a: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dirty="0">
                          <a:solidFill>
                            <a:schemeClr val="accent5"/>
                          </a:solidFill>
                          <a:effectLst/>
                          <a:latin typeface="+mn-lt"/>
                          <a:ea typeface="+mn-ea"/>
                          <a:cs typeface="+mn-cs"/>
                          <a:sym typeface="Arial"/>
                        </a:rPr>
                        <a:t>IMPAACT Analytical Workflow</a:t>
                      </a: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dirty="0">
                          <a:solidFill>
                            <a:schemeClr val="accent5"/>
                          </a:solidFill>
                          <a:effectLst/>
                          <a:latin typeface="+mn-lt"/>
                          <a:ea typeface="+mn-ea"/>
                          <a:cs typeface="+mn-cs"/>
                          <a:sym typeface="Arial"/>
                        </a:rPr>
                        <a:t>Introducing </a:t>
                      </a:r>
                      <a:r>
                        <a:rPr lang="en-GB" sz="2000" b="1" i="0" u="none" strike="noStrike" cap="none" dirty="0" err="1">
                          <a:solidFill>
                            <a:schemeClr val="accent5"/>
                          </a:solidFill>
                          <a:effectLst/>
                          <a:latin typeface="+mn-lt"/>
                          <a:ea typeface="+mn-ea"/>
                          <a:cs typeface="+mn-cs"/>
                          <a:sym typeface="Arial"/>
                        </a:rPr>
                        <a:t>MINFin</a:t>
                      </a:r>
                      <a:endParaRPr lang="en-GB" sz="2000" b="1" i="0" u="none" strike="noStrike" cap="none" dirty="0">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6" y="4355629"/>
            <a:ext cx="7432206"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IMPAACT Analytical Workflow</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1281663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5623-967E-8BBD-97C4-0F6D6C6B1C5F}"/>
            </a:ext>
          </a:extLst>
        </p:cNvPr>
        <p:cNvGrpSpPr/>
        <p:nvPr/>
      </p:nvGrpSpPr>
      <p:grpSpPr>
        <a:xfrm>
          <a:off x="0" y="0"/>
          <a:ext cx="0" cy="0"/>
          <a:chOff x="0" y="0"/>
          <a:chExt cx="0" cy="0"/>
        </a:xfrm>
      </p:grpSpPr>
      <p:sp>
        <p:nvSpPr>
          <p:cNvPr id="5" name="Title 6">
            <a:extLst>
              <a:ext uri="{FF2B5EF4-FFF2-40B4-BE49-F238E27FC236}">
                <a16:creationId xmlns:a16="http://schemas.microsoft.com/office/drawing/2014/main" id="{A2D141D6-C6FE-65E1-F315-5FE92CC35D47}"/>
              </a:ext>
            </a:extLst>
          </p:cNvPr>
          <p:cNvSpPr>
            <a:spLocks noGrp="1"/>
          </p:cNvSpPr>
          <p:nvPr>
            <p:ph type="title"/>
          </p:nvPr>
        </p:nvSpPr>
        <p:spPr>
          <a:xfrm>
            <a:off x="591799" y="271123"/>
            <a:ext cx="9457150" cy="682317"/>
          </a:xfrm>
        </p:spPr>
        <p:txBody>
          <a:bodyPr anchor="t">
            <a:noAutofit/>
          </a:bodyPr>
          <a:lstStyle/>
          <a:p>
            <a:r>
              <a:rPr lang="en-GB" sz="3600">
                <a:solidFill>
                  <a:srgbClr val="C00000"/>
                </a:solidFill>
                <a:latin typeface="Open Sans" panose="020B0606030504020204" pitchFamily="34" charset="0"/>
                <a:cs typeface="Open Sans" panose="020B0606030504020204" pitchFamily="34" charset="0"/>
              </a:rPr>
              <a:t>The Role of Modelling in Data-to-Deal</a:t>
            </a:r>
            <a:endParaRPr lang="en-GB" sz="3600" b="1">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ttsmaker-file-2025-1-31-8-15-34">
            <a:hlinkClick r:id="" action="ppaction://media"/>
            <a:extLst>
              <a:ext uri="{FF2B5EF4-FFF2-40B4-BE49-F238E27FC236}">
                <a16:creationId xmlns:a16="http://schemas.microsoft.com/office/drawing/2014/main" id="{FA7D939B-E3B5-D107-683A-68B56B5D6DE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30680" y="5595932"/>
            <a:ext cx="812800" cy="812800"/>
          </a:xfrm>
          <a:prstGeom prst="rect">
            <a:avLst/>
          </a:prstGeom>
        </p:spPr>
      </p:pic>
      <p:pic>
        <p:nvPicPr>
          <p:cNvPr id="6" name="Picture 5">
            <a:extLst>
              <a:ext uri="{FF2B5EF4-FFF2-40B4-BE49-F238E27FC236}">
                <a16:creationId xmlns:a16="http://schemas.microsoft.com/office/drawing/2014/main" id="{06F3F3B7-86D5-ADBB-161D-82CC4A9FEE6D}"/>
              </a:ext>
            </a:extLst>
          </p:cNvPr>
          <p:cNvPicPr>
            <a:picLocks noChangeAspect="1"/>
          </p:cNvPicPr>
          <p:nvPr/>
        </p:nvPicPr>
        <p:blipFill>
          <a:blip r:embed="rId6"/>
          <a:stretch>
            <a:fillRect/>
          </a:stretch>
        </p:blipFill>
        <p:spPr>
          <a:xfrm>
            <a:off x="192549" y="938488"/>
            <a:ext cx="6960734" cy="1930115"/>
          </a:xfrm>
          <a:prstGeom prst="rect">
            <a:avLst/>
          </a:prstGeom>
        </p:spPr>
      </p:pic>
      <p:sp>
        <p:nvSpPr>
          <p:cNvPr id="7" name="Rounded Rectangle 6">
            <a:extLst>
              <a:ext uri="{FF2B5EF4-FFF2-40B4-BE49-F238E27FC236}">
                <a16:creationId xmlns:a16="http://schemas.microsoft.com/office/drawing/2014/main" id="{CB519A2E-FB45-2730-CC4E-A9965CB5D825}"/>
              </a:ext>
            </a:extLst>
          </p:cNvPr>
          <p:cNvSpPr/>
          <p:nvPr/>
        </p:nvSpPr>
        <p:spPr>
          <a:xfrm>
            <a:off x="2738547" y="1016909"/>
            <a:ext cx="1281470" cy="1205223"/>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6C3C43A9-A910-C0EB-A1F6-99DD4FD09A27}"/>
              </a:ext>
            </a:extLst>
          </p:cNvPr>
          <p:cNvSpPr/>
          <p:nvPr/>
        </p:nvSpPr>
        <p:spPr>
          <a:xfrm>
            <a:off x="3899880" y="3135903"/>
            <a:ext cx="6907427" cy="2955234"/>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EE9219E2-6D66-2B3D-B2DF-65E4BB1CB181}"/>
              </a:ext>
            </a:extLst>
          </p:cNvPr>
          <p:cNvCxnSpPr>
            <a:cxnSpLocks/>
          </p:cNvCxnSpPr>
          <p:nvPr/>
        </p:nvCxnSpPr>
        <p:spPr>
          <a:xfrm>
            <a:off x="2738547" y="2054268"/>
            <a:ext cx="1161333" cy="3603417"/>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6EB56A18-298D-3B69-D88A-A03743048FD6}"/>
              </a:ext>
            </a:extLst>
          </p:cNvPr>
          <p:cNvCxnSpPr>
            <a:cxnSpLocks/>
          </p:cNvCxnSpPr>
          <p:nvPr/>
        </p:nvCxnSpPr>
        <p:spPr>
          <a:xfrm>
            <a:off x="3845490" y="1016909"/>
            <a:ext cx="6562567" cy="2118994"/>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pic>
        <p:nvPicPr>
          <p:cNvPr id="2" name="Picture 1" descr="A diagram of a software company&#10;&#10;AI-generated content may be incorrect.">
            <a:extLst>
              <a:ext uri="{FF2B5EF4-FFF2-40B4-BE49-F238E27FC236}">
                <a16:creationId xmlns:a16="http://schemas.microsoft.com/office/drawing/2014/main" id="{A1B7B68F-8B14-5AB5-0565-25F94538EB2C}"/>
              </a:ext>
            </a:extLst>
          </p:cNvPr>
          <p:cNvPicPr>
            <a:picLocks noChangeAspect="1"/>
          </p:cNvPicPr>
          <p:nvPr/>
        </p:nvPicPr>
        <p:blipFill>
          <a:blip r:embed="rId7"/>
          <a:stretch>
            <a:fillRect/>
          </a:stretch>
        </p:blipFill>
        <p:spPr>
          <a:xfrm>
            <a:off x="4177476" y="3282192"/>
            <a:ext cx="6352234" cy="2720140"/>
          </a:xfrm>
          <a:prstGeom prst="rect">
            <a:avLst/>
          </a:prstGeom>
        </p:spPr>
      </p:pic>
    </p:spTree>
    <p:extLst>
      <p:ext uri="{BB962C8B-B14F-4D97-AF65-F5344CB8AC3E}">
        <p14:creationId xmlns:p14="http://schemas.microsoft.com/office/powerpoint/2010/main" val="261440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18366-5C8A-343A-EDE0-7870EBC157AF}"/>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C081358-0AA5-636C-ED34-638AD6DBD303}"/>
              </a:ext>
            </a:extLst>
          </p:cNvPr>
          <p:cNvSpPr>
            <a:spLocks noGrp="1"/>
          </p:cNvSpPr>
          <p:nvPr>
            <p:ph type="sldNum" idx="11"/>
          </p:nvPr>
        </p:nvSpPr>
        <p:spPr/>
        <p:txBody>
          <a:bodyPr/>
          <a:lstStyle/>
          <a:p>
            <a:fld id="{00000000-1234-1234-1234-123412341234}" type="slidenum">
              <a:rPr lang="sv-SE"/>
              <a:pPr/>
              <a:t>22</a:t>
            </a:fld>
            <a:endParaRPr lang="sv-SE"/>
          </a:p>
        </p:txBody>
      </p:sp>
      <p:sp>
        <p:nvSpPr>
          <p:cNvPr id="4" name="Title 3">
            <a:extLst>
              <a:ext uri="{FF2B5EF4-FFF2-40B4-BE49-F238E27FC236}">
                <a16:creationId xmlns:a16="http://schemas.microsoft.com/office/drawing/2014/main" id="{99421598-3D07-6FEE-0AB6-5147FE2ECE40}"/>
              </a:ext>
            </a:extLst>
          </p:cNvPr>
          <p:cNvSpPr>
            <a:spLocks noGrp="1"/>
          </p:cNvSpPr>
          <p:nvPr>
            <p:ph type="title"/>
          </p:nvPr>
        </p:nvSpPr>
        <p:spPr>
          <a:xfrm>
            <a:off x="554180" y="106044"/>
            <a:ext cx="10515600" cy="818686"/>
          </a:xfrm>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CCG’s Ecosystem of Open-Source </a:t>
            </a: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M</a:t>
            </a:r>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odelling </a:t>
            </a: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T</a:t>
            </a:r>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ools</a:t>
            </a:r>
            <a:endParaRPr lang="en-GB"/>
          </a:p>
        </p:txBody>
      </p:sp>
      <p:pic>
        <p:nvPicPr>
          <p:cNvPr id="17" name="ttsmaker-file-2025-2-5-9-24-57">
            <a:hlinkClick r:id="" action="ppaction://media"/>
            <a:extLst>
              <a:ext uri="{FF2B5EF4-FFF2-40B4-BE49-F238E27FC236}">
                <a16:creationId xmlns:a16="http://schemas.microsoft.com/office/drawing/2014/main" id="{297587E3-FC84-2D4E-387C-76D0353500F6}"/>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pic>
        <p:nvPicPr>
          <p:cNvPr id="3" name="Picture 2" descr="A diagram of a software company&#10;&#10;AI-generated content may be incorrect.">
            <a:extLst>
              <a:ext uri="{FF2B5EF4-FFF2-40B4-BE49-F238E27FC236}">
                <a16:creationId xmlns:a16="http://schemas.microsoft.com/office/drawing/2014/main" id="{A67E02BC-298E-2B03-8A83-D040D8EA0900}"/>
              </a:ext>
            </a:extLst>
          </p:cNvPr>
          <p:cNvPicPr>
            <a:picLocks noChangeAspect="1"/>
          </p:cNvPicPr>
          <p:nvPr/>
        </p:nvPicPr>
        <p:blipFill>
          <a:blip r:embed="rId6"/>
          <a:stretch>
            <a:fillRect/>
          </a:stretch>
        </p:blipFill>
        <p:spPr>
          <a:xfrm>
            <a:off x="532890" y="1231900"/>
            <a:ext cx="10558179" cy="4521200"/>
          </a:xfrm>
          <a:prstGeom prst="rect">
            <a:avLst/>
          </a:prstGeom>
        </p:spPr>
      </p:pic>
    </p:spTree>
    <p:extLst>
      <p:ext uri="{BB962C8B-B14F-4D97-AF65-F5344CB8AC3E}">
        <p14:creationId xmlns:p14="http://schemas.microsoft.com/office/powerpoint/2010/main" val="34588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9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3A243-A4C2-04EA-B935-F95935DEFF7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FF682D3-1FE5-4993-78DB-6D2D46134057}"/>
              </a:ext>
            </a:extLst>
          </p:cNvPr>
          <p:cNvSpPr>
            <a:spLocks noGrp="1"/>
          </p:cNvSpPr>
          <p:nvPr>
            <p:ph type="sldNum" idx="11"/>
          </p:nvPr>
        </p:nvSpPr>
        <p:spPr/>
        <p:txBody>
          <a:bodyPr/>
          <a:lstStyle/>
          <a:p>
            <a:fld id="{00000000-1234-1234-1234-123412341234}" type="slidenum">
              <a:rPr lang="sv-SE"/>
              <a:pPr/>
              <a:t>23</a:t>
            </a:fld>
            <a:endParaRPr lang="sv-SE"/>
          </a:p>
        </p:txBody>
      </p:sp>
      <p:sp>
        <p:nvSpPr>
          <p:cNvPr id="4" name="Title 3">
            <a:extLst>
              <a:ext uri="{FF2B5EF4-FFF2-40B4-BE49-F238E27FC236}">
                <a16:creationId xmlns:a16="http://schemas.microsoft.com/office/drawing/2014/main" id="{4057A05F-5257-9204-DA5C-643F9775D113}"/>
              </a:ext>
            </a:extLst>
          </p:cNvPr>
          <p:cNvSpPr>
            <a:spLocks noGrp="1"/>
          </p:cNvSpPr>
          <p:nvPr>
            <p:ph type="title"/>
          </p:nvPr>
        </p:nvSpPr>
        <p:spPr>
          <a:xfrm>
            <a:off x="838200" y="365125"/>
            <a:ext cx="10515600" cy="818686"/>
          </a:xfrm>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Part 3: References</a:t>
            </a:r>
            <a:endParaRPr lang="en-GB"/>
          </a:p>
        </p:txBody>
      </p:sp>
      <p:sp>
        <p:nvSpPr>
          <p:cNvPr id="7" name="TextBox 6">
            <a:extLst>
              <a:ext uri="{FF2B5EF4-FFF2-40B4-BE49-F238E27FC236}">
                <a16:creationId xmlns:a16="http://schemas.microsoft.com/office/drawing/2014/main" id="{FE954798-5A5F-F0AE-EB18-2DD96A0E4BD5}"/>
              </a:ext>
            </a:extLst>
          </p:cNvPr>
          <p:cNvSpPr txBox="1"/>
          <p:nvPr/>
        </p:nvSpPr>
        <p:spPr>
          <a:xfrm>
            <a:off x="644721" y="1183811"/>
            <a:ext cx="10926795" cy="1077218"/>
          </a:xfrm>
          <a:prstGeom prst="rect">
            <a:avLst/>
          </a:prstGeom>
          <a:solidFill>
            <a:schemeClr val="bg1"/>
          </a:solidFill>
        </p:spPr>
        <p:txBody>
          <a:bodyPr wrap="square" lIns="91440" tIns="45720" rIns="91440" bIns="45720" anchor="t">
            <a:spAutoFit/>
          </a:bodyPr>
          <a:lstStyle/>
          <a:p>
            <a:pPr marL="0" indent="0">
              <a:buNone/>
            </a:pPr>
            <a:r>
              <a:rPr lang="en-GB" sz="16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 </a:t>
            </a:r>
            <a:r>
              <a:rPr lang="en-GB"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Tan, N., </a:t>
            </a:r>
            <a:r>
              <a:rPr lang="en-GB" sz="1600" b="0" i="0" u="none" strike="noStrike"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Vrochidis</a:t>
            </a:r>
            <a:r>
              <a:rPr lang="en-GB"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I., Luscombe, H., Richardson, E., Plazas Niño, F.A., Alexander, K., Martindale, L., Fields, N., Harrison, J., Howells, M. and Foster, V. (2024). </a:t>
            </a:r>
            <a:r>
              <a:rPr lang="en-GB" sz="1600" b="0" i="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Data-to-Deal: Developing an Energy Modelling Analytical Workflow to Enhance Political and Financial Decisions</a:t>
            </a:r>
            <a:r>
              <a:rPr lang="en-GB"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b="0" i="0" u="none" strike="noStrike"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Zenodo</a:t>
            </a:r>
            <a:r>
              <a:rPr lang="en-GB"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Available at: </a:t>
            </a:r>
            <a:r>
              <a:rPr lang="en-GB" sz="1600" b="0" i="0">
                <a:effectLst/>
                <a:latin typeface="Open Sans" panose="020B0606030504020204" pitchFamily="34" charset="0"/>
                <a:ea typeface="Open Sans" panose="020B0606030504020204" pitchFamily="34" charset="0"/>
                <a:cs typeface="Open Sans" panose="020B0606030504020204" pitchFamily="34" charset="0"/>
                <a:hlinkClick r:id="rId2"/>
              </a:rPr>
              <a:t>https://zenodo.org/records/11162538</a:t>
            </a:r>
            <a:r>
              <a:rPr lang="en-GB"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(Accessed: 30 January 2025).</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9797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396A-173A-4EAD-D25F-19259BC2C9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4F9FA4-9167-5309-26D4-B6466EBAAA6A}"/>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E4FB6077-3A21-A117-B7EC-AE2C328C95EE}"/>
              </a:ext>
            </a:extLst>
          </p:cNvPr>
          <p:cNvSpPr txBox="1">
            <a:spLocks/>
          </p:cNvSpPr>
          <p:nvPr/>
        </p:nvSpPr>
        <p:spPr>
          <a:xfrm>
            <a:off x="496605" y="4548288"/>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dirty="0">
                <a:solidFill>
                  <a:schemeClr val="bg1"/>
                </a:solidFill>
              </a:rPr>
              <a:t>Introducing </a:t>
            </a:r>
            <a:r>
              <a:rPr lang="en-GB" sz="4800" kern="100" dirty="0" err="1">
                <a:solidFill>
                  <a:schemeClr val="bg1"/>
                </a:solidFill>
              </a:rPr>
              <a:t>MINFin</a:t>
            </a:r>
            <a:endParaRPr lang="en-GB" sz="4800" b="1" kern="100" dirty="0">
              <a:solidFill>
                <a:schemeClr val="bg1"/>
              </a:solidFill>
              <a:effectLst/>
            </a:endParaRPr>
          </a:p>
        </p:txBody>
      </p:sp>
      <p:cxnSp>
        <p:nvCxnSpPr>
          <p:cNvPr id="8" name="Straight Connector 7">
            <a:extLst>
              <a:ext uri="{FF2B5EF4-FFF2-40B4-BE49-F238E27FC236}">
                <a16:creationId xmlns:a16="http://schemas.microsoft.com/office/drawing/2014/main" id="{0F5412E0-CCBE-A89C-227F-8A4C8283F085}"/>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B779EF-00C6-7ADE-FBAF-EA0D96F6D07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459910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1C3C1-8719-CDF8-5102-F6772DDAFA53}"/>
            </a:ext>
          </a:extLst>
        </p:cNvPr>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8FBCB62C-968A-D463-D849-46322F626833}"/>
              </a:ext>
            </a:extLst>
          </p:cNvPr>
          <p:cNvSpPr/>
          <p:nvPr/>
        </p:nvSpPr>
        <p:spPr>
          <a:xfrm>
            <a:off x="7839256" y="5354336"/>
            <a:ext cx="2565126" cy="333167"/>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447773B1-B4B7-1597-FA7D-C1336A7A36F9}"/>
              </a:ext>
            </a:extLst>
          </p:cNvPr>
          <p:cNvPicPr>
            <a:picLocks noChangeAspect="1"/>
          </p:cNvPicPr>
          <p:nvPr/>
        </p:nvPicPr>
        <p:blipFill>
          <a:blip r:embed="rId5"/>
          <a:srcRect l="15574" t="15316" r="13931" b="35037"/>
          <a:stretch/>
        </p:blipFill>
        <p:spPr>
          <a:xfrm>
            <a:off x="7091816" y="2007526"/>
            <a:ext cx="4060006" cy="2865642"/>
          </a:xfrm>
          <a:prstGeom prst="rect">
            <a:avLst/>
          </a:prstGeom>
        </p:spPr>
      </p:pic>
      <p:sp>
        <p:nvSpPr>
          <p:cNvPr id="5" name="Slide Number Placeholder 1">
            <a:extLst>
              <a:ext uri="{FF2B5EF4-FFF2-40B4-BE49-F238E27FC236}">
                <a16:creationId xmlns:a16="http://schemas.microsoft.com/office/drawing/2014/main" id="{48E7CBD2-FD51-8F7F-E668-E198FEC7B2BC}"/>
              </a:ext>
            </a:extLst>
          </p:cNvPr>
          <p:cNvSpPr>
            <a:spLocks noGrp="1"/>
          </p:cNvSpPr>
          <p:nvPr>
            <p:ph type="sldNum" idx="11"/>
          </p:nvPr>
        </p:nvSpPr>
        <p:spPr/>
        <p:txBody>
          <a:bodyPr/>
          <a:lstStyle/>
          <a:p>
            <a:fld id="{00000000-1234-1234-1234-123412341234}" type="slidenum">
              <a:rPr lang="sv-SE"/>
              <a:pPr/>
              <a:t>25</a:t>
            </a:fld>
            <a:endParaRPr lang="sv-SE"/>
          </a:p>
        </p:txBody>
      </p:sp>
      <p:sp>
        <p:nvSpPr>
          <p:cNvPr id="4" name="Title 3">
            <a:extLst>
              <a:ext uri="{FF2B5EF4-FFF2-40B4-BE49-F238E27FC236}">
                <a16:creationId xmlns:a16="http://schemas.microsoft.com/office/drawing/2014/main" id="{A1F0FBC6-B8AF-2DE7-A3B4-C65DFD12FEB1}"/>
              </a:ext>
            </a:extLst>
          </p:cNvPr>
          <p:cNvSpPr>
            <a:spLocks noGrp="1"/>
          </p:cNvSpPr>
          <p:nvPr>
            <p:ph type="title"/>
          </p:nvPr>
        </p:nvSpPr>
        <p:spPr>
          <a:xfrm>
            <a:off x="676100" y="151765"/>
            <a:ext cx="10515600" cy="818686"/>
          </a:xfrm>
        </p:spPr>
        <p:txBody>
          <a:bodyPr anchor="ctr"/>
          <a:lstStyle/>
          <a:p>
            <a:r>
              <a:rPr lang="en-US" sz="3200"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MINFin</a:t>
            </a:r>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 Focuses on the Sector Level Plan</a:t>
            </a:r>
            <a:endParaRPr lang="en-GB" dirty="0"/>
          </a:p>
        </p:txBody>
      </p:sp>
      <p:sp>
        <p:nvSpPr>
          <p:cNvPr id="35" name="TextBox 34">
            <a:extLst>
              <a:ext uri="{FF2B5EF4-FFF2-40B4-BE49-F238E27FC236}">
                <a16:creationId xmlns:a16="http://schemas.microsoft.com/office/drawing/2014/main" id="{401A4008-1FD9-520B-B412-F4914291DE33}"/>
              </a:ext>
            </a:extLst>
          </p:cNvPr>
          <p:cNvSpPr txBox="1"/>
          <p:nvPr/>
        </p:nvSpPr>
        <p:spPr>
          <a:xfrm>
            <a:off x="7818806" y="5379726"/>
            <a:ext cx="2565126" cy="307777"/>
          </a:xfrm>
          <a:prstGeom prst="rect">
            <a:avLst/>
          </a:prstGeom>
          <a:noFill/>
        </p:spPr>
        <p:txBody>
          <a:bodyPr wrap="square" rtlCol="0">
            <a:spAutoFit/>
          </a:bodyPr>
          <a:lstStyle/>
          <a:p>
            <a:pPr algn="ctr"/>
            <a:r>
              <a:rPr lang="en-GB" b="1">
                <a:latin typeface="Open Sans" panose="020B0606030504020204" pitchFamily="34" charset="0"/>
                <a:ea typeface="Open Sans" panose="020B0606030504020204" pitchFamily="34" charset="0"/>
                <a:cs typeface="Open Sans" panose="020B0606030504020204" pitchFamily="34" charset="0"/>
              </a:rPr>
              <a:t>Complete Investment Plan</a:t>
            </a:r>
          </a:p>
        </p:txBody>
      </p:sp>
      <p:sp>
        <p:nvSpPr>
          <p:cNvPr id="36" name="Left Brace 35">
            <a:extLst>
              <a:ext uri="{FF2B5EF4-FFF2-40B4-BE49-F238E27FC236}">
                <a16:creationId xmlns:a16="http://schemas.microsoft.com/office/drawing/2014/main" id="{CEC81669-A838-30C6-7EEA-CD05FA82A85D}"/>
              </a:ext>
            </a:extLst>
          </p:cNvPr>
          <p:cNvSpPr/>
          <p:nvPr/>
        </p:nvSpPr>
        <p:spPr>
          <a:xfrm rot="16200000">
            <a:off x="8929431" y="3163019"/>
            <a:ext cx="286061" cy="3961291"/>
          </a:xfrm>
          <a:prstGeom prst="leftBrace">
            <a:avLst>
              <a:gd name="adj1" fmla="val 53412"/>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1" name="Picture 40">
            <a:extLst>
              <a:ext uri="{FF2B5EF4-FFF2-40B4-BE49-F238E27FC236}">
                <a16:creationId xmlns:a16="http://schemas.microsoft.com/office/drawing/2014/main" id="{95F90892-8DF0-20D1-B04B-CD8CECADB9F0}"/>
              </a:ext>
            </a:extLst>
          </p:cNvPr>
          <p:cNvPicPr>
            <a:picLocks noChangeAspect="1"/>
          </p:cNvPicPr>
          <p:nvPr/>
        </p:nvPicPr>
        <p:blipFill>
          <a:blip r:embed="rId6"/>
          <a:stretch>
            <a:fillRect/>
          </a:stretch>
        </p:blipFill>
        <p:spPr>
          <a:xfrm>
            <a:off x="7011039" y="1988132"/>
            <a:ext cx="4180661" cy="3042168"/>
          </a:xfrm>
          <a:prstGeom prst="rect">
            <a:avLst/>
          </a:prstGeom>
        </p:spPr>
      </p:pic>
      <p:pic>
        <p:nvPicPr>
          <p:cNvPr id="34" name="Graphic 33" descr="Arrow: Clockwise curve with solid fill">
            <a:extLst>
              <a:ext uri="{FF2B5EF4-FFF2-40B4-BE49-F238E27FC236}">
                <a16:creationId xmlns:a16="http://schemas.microsoft.com/office/drawing/2014/main" id="{FAA9BE79-4094-4D18-801C-F7EADDEA0F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848547">
            <a:off x="9964833" y="1535289"/>
            <a:ext cx="569332" cy="1037305"/>
          </a:xfrm>
          <a:prstGeom prst="rect">
            <a:avLst/>
          </a:prstGeom>
        </p:spPr>
      </p:pic>
      <p:sp>
        <p:nvSpPr>
          <p:cNvPr id="7" name="TextBox 6">
            <a:extLst>
              <a:ext uri="{FF2B5EF4-FFF2-40B4-BE49-F238E27FC236}">
                <a16:creationId xmlns:a16="http://schemas.microsoft.com/office/drawing/2014/main" id="{688CB1C1-B1BC-EE43-3483-93C91A9527B0}"/>
              </a:ext>
            </a:extLst>
          </p:cNvPr>
          <p:cNvSpPr txBox="1"/>
          <p:nvPr/>
        </p:nvSpPr>
        <p:spPr>
          <a:xfrm>
            <a:off x="676100" y="1696667"/>
            <a:ext cx="5671056" cy="3990836"/>
          </a:xfrm>
          <a:prstGeom prst="rect">
            <a:avLst/>
          </a:prstGeom>
          <a:noFill/>
        </p:spPr>
        <p:txBody>
          <a:bodyPr wrap="square" lIns="91440" tIns="45720" rIns="91440" bIns="45720" anchor="t">
            <a:spAutoFit/>
          </a:bodyPr>
          <a:lstStyle/>
          <a:p>
            <a:pPr>
              <a:spcAft>
                <a:spcPts val="800"/>
              </a:spcAft>
            </a:pPr>
            <a:r>
              <a:rPr lang="en-GB" sz="2400" dirty="0" err="1">
                <a:latin typeface="Open Sans" panose="020B0606030504020204" pitchFamily="34" charset="0"/>
                <a:ea typeface="Open Sans" panose="020B0606030504020204" pitchFamily="34" charset="0"/>
                <a:cs typeface="Open Sans" panose="020B0606030504020204" pitchFamily="34" charset="0"/>
              </a:rPr>
              <a:t>MINFin</a:t>
            </a:r>
            <a:r>
              <a:rPr lang="en-GB" sz="2400" dirty="0">
                <a:latin typeface="Open Sans" panose="020B0606030504020204" pitchFamily="34" charset="0"/>
                <a:ea typeface="Open Sans" panose="020B0606030504020204" pitchFamily="34" charset="0"/>
                <a:cs typeface="Open Sans" panose="020B0606030504020204" pitchFamily="34" charset="0"/>
              </a:rPr>
              <a:t> is a framework for thinking holistically about the financial implications of energy transition at the sector level.</a:t>
            </a:r>
          </a:p>
          <a:p>
            <a:pPr>
              <a:spcAft>
                <a:spcPts val="800"/>
              </a:spcAft>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en-GB" sz="2400" dirty="0" err="1">
                <a:latin typeface="Open Sans" panose="020B0606030504020204" pitchFamily="34" charset="0"/>
                <a:ea typeface="Open Sans" panose="020B0606030504020204" pitchFamily="34" charset="0"/>
                <a:cs typeface="Open Sans" panose="020B0606030504020204" pitchFamily="34" charset="0"/>
              </a:rPr>
              <a:t>MINFin</a:t>
            </a:r>
            <a:r>
              <a:rPr lang="en-GB" sz="2400" dirty="0">
                <a:latin typeface="Open Sans" panose="020B0606030504020204" pitchFamily="34" charset="0"/>
                <a:ea typeface="Open Sans" panose="020B0606030504020204" pitchFamily="34" charset="0"/>
                <a:cs typeface="Open Sans" panose="020B0606030504020204" pitchFamily="34" charset="0"/>
              </a:rPr>
              <a:t> examines the feasibility of financing the entire transition investment plan, rather than the looking at the bankability of individual projects.</a:t>
            </a:r>
          </a:p>
        </p:txBody>
      </p:sp>
      <p:sp>
        <p:nvSpPr>
          <p:cNvPr id="37" name="Rectangle: Rounded Corners 36">
            <a:extLst>
              <a:ext uri="{FF2B5EF4-FFF2-40B4-BE49-F238E27FC236}">
                <a16:creationId xmlns:a16="http://schemas.microsoft.com/office/drawing/2014/main" id="{02F93F6F-CB2C-5EB2-605E-117206EBA586}"/>
              </a:ext>
            </a:extLst>
          </p:cNvPr>
          <p:cNvSpPr/>
          <p:nvPr/>
        </p:nvSpPr>
        <p:spPr>
          <a:xfrm>
            <a:off x="9443887" y="1210859"/>
            <a:ext cx="1682309" cy="50810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145A0FA6-FD19-3B9C-BADD-7FFDB9AE6A0C}"/>
              </a:ext>
            </a:extLst>
          </p:cNvPr>
          <p:cNvSpPr txBox="1"/>
          <p:nvPr/>
        </p:nvSpPr>
        <p:spPr>
          <a:xfrm>
            <a:off x="9378382" y="1210859"/>
            <a:ext cx="1813318" cy="523220"/>
          </a:xfrm>
          <a:prstGeom prst="rect">
            <a:avLst/>
          </a:prstGeom>
          <a:noFill/>
        </p:spPr>
        <p:txBody>
          <a:bodyPr wrap="none" rtlCol="0">
            <a:spAutoFit/>
          </a:bodyPr>
          <a:lstStyle/>
          <a:p>
            <a:pPr algn="ctr"/>
            <a:r>
              <a:rPr lang="en-GB" b="1">
                <a:latin typeface="Open Sans" panose="020B0606030504020204" pitchFamily="34" charset="0"/>
                <a:ea typeface="Open Sans" panose="020B0606030504020204" pitchFamily="34" charset="0"/>
                <a:cs typeface="Open Sans" panose="020B0606030504020204" pitchFamily="34" charset="0"/>
              </a:rPr>
              <a:t>Individual Project </a:t>
            </a:r>
            <a:br>
              <a:rPr lang="en-GB" b="1">
                <a:latin typeface="Open Sans" panose="020B0606030504020204" pitchFamily="34" charset="0"/>
                <a:ea typeface="Open Sans" panose="020B0606030504020204" pitchFamily="34" charset="0"/>
                <a:cs typeface="Open Sans" panose="020B0606030504020204" pitchFamily="34" charset="0"/>
              </a:rPr>
            </a:br>
            <a:r>
              <a:rPr lang="en-GB" b="1">
                <a:latin typeface="Open Sans" panose="020B0606030504020204" pitchFamily="34" charset="0"/>
                <a:ea typeface="Open Sans" panose="020B0606030504020204" pitchFamily="34" charset="0"/>
                <a:cs typeface="Open Sans" panose="020B0606030504020204" pitchFamily="34" charset="0"/>
              </a:rPr>
              <a:t>Investment</a:t>
            </a:r>
          </a:p>
        </p:txBody>
      </p:sp>
      <p:pic>
        <p:nvPicPr>
          <p:cNvPr id="2" name="ttsmaker-file-2025-2-5-9-31-35">
            <a:hlinkClick r:id="" action="ppaction://media"/>
            <a:extLst>
              <a:ext uri="{FF2B5EF4-FFF2-40B4-BE49-F238E27FC236}">
                <a16:creationId xmlns:a16="http://schemas.microsoft.com/office/drawing/2014/main" id="{0620FDF8-8FEB-81CD-F33D-30AE6BAF208B}"/>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10985500" y="5753100"/>
            <a:ext cx="812800" cy="812800"/>
          </a:xfrm>
          <a:prstGeom prst="rect">
            <a:avLst/>
          </a:prstGeom>
        </p:spPr>
      </p:pic>
      <p:sp>
        <p:nvSpPr>
          <p:cNvPr id="6" name="TextBox 5">
            <a:extLst>
              <a:ext uri="{FF2B5EF4-FFF2-40B4-BE49-F238E27FC236}">
                <a16:creationId xmlns:a16="http://schemas.microsoft.com/office/drawing/2014/main" id="{F841AED9-552C-5189-BA18-13940F8C79A1}"/>
              </a:ext>
            </a:extLst>
          </p:cNvPr>
          <p:cNvSpPr txBox="1"/>
          <p:nvPr/>
        </p:nvSpPr>
        <p:spPr>
          <a:xfrm>
            <a:off x="676100" y="931741"/>
            <a:ext cx="8022196" cy="400110"/>
          </a:xfrm>
          <a:prstGeom prst="rect">
            <a:avLst/>
          </a:prstGeom>
          <a:noFill/>
        </p:spPr>
        <p:txBody>
          <a:bodyPr wrap="square">
            <a:spAutoFit/>
          </a:bodyPr>
          <a:lstStyle/>
          <a:p>
            <a:r>
              <a:rPr lang="en-GB" sz="2000" b="1" kern="100" dirty="0">
                <a:solidFill>
                  <a:schemeClr val="bg1"/>
                </a:solidFill>
                <a:highlight>
                  <a:srgbClr val="000080"/>
                </a:highlight>
              </a:rPr>
              <a:t>Introducing Model for Informed National Financing (</a:t>
            </a:r>
            <a:r>
              <a:rPr lang="en-GB" sz="2000" b="1" kern="100" dirty="0" err="1">
                <a:solidFill>
                  <a:schemeClr val="bg1"/>
                </a:solidFill>
                <a:highlight>
                  <a:srgbClr val="000080"/>
                </a:highlight>
              </a:rPr>
              <a:t>MINFin</a:t>
            </a:r>
            <a:r>
              <a:rPr lang="en-GB" sz="2000" b="1" kern="100" dirty="0">
                <a:solidFill>
                  <a:schemeClr val="bg1"/>
                </a:solidFill>
                <a:highlight>
                  <a:srgbClr val="000080"/>
                </a:highlight>
              </a:rPr>
              <a:t>)</a:t>
            </a:r>
            <a:endParaRPr lang="en-GB" sz="2000" b="1" kern="100" dirty="0">
              <a:solidFill>
                <a:schemeClr val="bg1"/>
              </a:solidFill>
              <a:effectLst/>
              <a:highlight>
                <a:srgbClr val="000080"/>
              </a:highlight>
            </a:endParaRPr>
          </a:p>
        </p:txBody>
      </p:sp>
    </p:spTree>
    <p:extLst>
      <p:ext uri="{BB962C8B-B14F-4D97-AF65-F5344CB8AC3E}">
        <p14:creationId xmlns:p14="http://schemas.microsoft.com/office/powerpoint/2010/main" val="33662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7310C-1D9D-3999-74B7-8C04600A571F}"/>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6A11520-37C5-02A7-1714-0903FEFEAFD5}"/>
              </a:ext>
            </a:extLst>
          </p:cNvPr>
          <p:cNvSpPr>
            <a:spLocks noGrp="1"/>
          </p:cNvSpPr>
          <p:nvPr>
            <p:ph type="sldNum" idx="11"/>
          </p:nvPr>
        </p:nvSpPr>
        <p:spPr/>
        <p:txBody>
          <a:bodyPr/>
          <a:lstStyle/>
          <a:p>
            <a:fld id="{00000000-1234-1234-1234-123412341234}" type="slidenum">
              <a:rPr lang="sv-SE"/>
              <a:pPr/>
              <a:t>26</a:t>
            </a:fld>
            <a:endParaRPr lang="sv-SE"/>
          </a:p>
        </p:txBody>
      </p:sp>
      <p:sp>
        <p:nvSpPr>
          <p:cNvPr id="4" name="Title 3">
            <a:extLst>
              <a:ext uri="{FF2B5EF4-FFF2-40B4-BE49-F238E27FC236}">
                <a16:creationId xmlns:a16="http://schemas.microsoft.com/office/drawing/2014/main" id="{A4FEB0C5-C989-90D8-DF53-057DA1C48221}"/>
              </a:ext>
            </a:extLst>
          </p:cNvPr>
          <p:cNvSpPr>
            <a:spLocks noGrp="1"/>
          </p:cNvSpPr>
          <p:nvPr>
            <p:ph type="title"/>
          </p:nvPr>
        </p:nvSpPr>
        <p:spPr>
          <a:xfrm>
            <a:off x="676100" y="151765"/>
            <a:ext cx="10515600" cy="818686"/>
          </a:xfrm>
        </p:spPr>
        <p:txBody>
          <a:bodyPr anchor="ctr"/>
          <a:lstStyle/>
          <a:p>
            <a:r>
              <a:rPr lang="en-US" sz="3200"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MINFin</a:t>
            </a:r>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 Bridges Between Planning and Finance</a:t>
            </a:r>
            <a:endParaRPr lang="en-GB" dirty="0"/>
          </a:p>
        </p:txBody>
      </p:sp>
      <p:sp>
        <p:nvSpPr>
          <p:cNvPr id="7" name="TextBox 6">
            <a:extLst>
              <a:ext uri="{FF2B5EF4-FFF2-40B4-BE49-F238E27FC236}">
                <a16:creationId xmlns:a16="http://schemas.microsoft.com/office/drawing/2014/main" id="{5BF7D0FF-16D9-FB3A-793D-E6DD1EE6F306}"/>
              </a:ext>
            </a:extLst>
          </p:cNvPr>
          <p:cNvSpPr txBox="1"/>
          <p:nvPr/>
        </p:nvSpPr>
        <p:spPr>
          <a:xfrm>
            <a:off x="705681" y="1185201"/>
            <a:ext cx="10297599" cy="1053878"/>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dirty="0" err="1">
                <a:latin typeface="Open Sans" panose="020B0606030504020204" pitchFamily="34" charset="0"/>
                <a:ea typeface="Open Sans" panose="020B0606030504020204" pitchFamily="34" charset="0"/>
                <a:cs typeface="Open Sans" panose="020B0606030504020204" pitchFamily="34" charset="0"/>
              </a:rPr>
              <a:t>MINFin</a:t>
            </a:r>
            <a:r>
              <a:rPr lang="en-GB" sz="2200" dirty="0">
                <a:latin typeface="Open Sans" panose="020B0606030504020204" pitchFamily="34" charset="0"/>
                <a:ea typeface="Open Sans" panose="020B0606030504020204" pitchFamily="34" charset="0"/>
                <a:cs typeface="Open Sans" panose="020B0606030504020204" pitchFamily="34" charset="0"/>
              </a:rPr>
              <a:t> supports interactions between Ministries of Energy and Ministries of Finance, by presenting the financial implications of implementing a plan.</a:t>
            </a:r>
          </a:p>
        </p:txBody>
      </p:sp>
      <p:sp>
        <p:nvSpPr>
          <p:cNvPr id="35" name="TextBox 34">
            <a:extLst>
              <a:ext uri="{FF2B5EF4-FFF2-40B4-BE49-F238E27FC236}">
                <a16:creationId xmlns:a16="http://schemas.microsoft.com/office/drawing/2014/main" id="{BECB45A7-3946-2286-320C-91854174C180}"/>
              </a:ext>
            </a:extLst>
          </p:cNvPr>
          <p:cNvSpPr txBox="1"/>
          <p:nvPr/>
        </p:nvSpPr>
        <p:spPr>
          <a:xfrm>
            <a:off x="1493520" y="2552700"/>
            <a:ext cx="2712722" cy="3415367"/>
          </a:xfrm>
          <a:prstGeom prst="round2DiagRect">
            <a:avLst/>
          </a:prstGeom>
          <a:solidFill>
            <a:schemeClr val="accent2">
              <a:lumMod val="20000"/>
              <a:lumOff val="80000"/>
            </a:schemeClr>
          </a:solidFill>
          <a:ln>
            <a:noFill/>
          </a:ln>
        </p:spPr>
        <p:txBody>
          <a:bodyPr wrap="square" rtlCol="0">
            <a:spAutoFit/>
          </a:bodyPr>
          <a:lstStyle/>
          <a:p>
            <a:pPr algn="ctr"/>
            <a:endParaRPr lang="en-GB" sz="2000" b="1"/>
          </a:p>
          <a:p>
            <a:pPr algn="ctr"/>
            <a:endParaRPr lang="en-GB" sz="2000" b="1" i="0" u="none" strike="noStrike" cap="none">
              <a:solidFill>
                <a:srgbClr val="000000"/>
              </a:solidFill>
              <a:latin typeface="Arial"/>
              <a:ea typeface="Arial"/>
              <a:cs typeface="Arial"/>
              <a:sym typeface="Arial"/>
            </a:endParaRPr>
          </a:p>
          <a:p>
            <a:pPr algn="ctr"/>
            <a:endParaRPr lang="en-GB" sz="2000" b="1"/>
          </a:p>
          <a:p>
            <a:pPr algn="ctr"/>
            <a:endParaRPr lang="en-GB" sz="2000" b="1" i="0" u="none" strike="noStrike" cap="none">
              <a:solidFill>
                <a:srgbClr val="000000"/>
              </a:solidFill>
              <a:latin typeface="Arial"/>
              <a:ea typeface="Arial"/>
              <a:cs typeface="Arial"/>
              <a:sym typeface="Arial"/>
            </a:endParaRPr>
          </a:p>
          <a:p>
            <a:pPr algn="ctr"/>
            <a:endParaRPr lang="en-GB" sz="2000" b="1"/>
          </a:p>
          <a:p>
            <a:pPr algn="ctr"/>
            <a:endParaRPr lang="en-GB" sz="2000" b="1" i="0" u="none" strike="noStrike" cap="none">
              <a:solidFill>
                <a:srgbClr val="000000"/>
              </a:solidFill>
              <a:latin typeface="Arial"/>
              <a:ea typeface="Arial"/>
              <a:cs typeface="Arial"/>
              <a:sym typeface="Arial"/>
            </a:endParaRPr>
          </a:p>
          <a:p>
            <a:pPr algn="ctr"/>
            <a:endParaRPr lang="en-GB" sz="2000" b="1"/>
          </a:p>
          <a:p>
            <a:pPr algn="ctr"/>
            <a:endParaRPr lang="en-GB" sz="2000" b="1" i="0" u="none" strike="noStrike" cap="none">
              <a:solidFill>
                <a:srgbClr val="000000"/>
              </a:solidFill>
              <a:latin typeface="Arial"/>
              <a:ea typeface="Arial"/>
              <a:cs typeface="Arial"/>
              <a:sym typeface="Arial"/>
            </a:endParaRPr>
          </a:p>
          <a:p>
            <a:pPr algn="ctr"/>
            <a:endParaRPr lang="en-GB" sz="2000" b="1"/>
          </a:p>
          <a:p>
            <a:pPr algn="ctr"/>
            <a:endParaRPr lang="en-GB" sz="2000" b="1" i="0" u="none" strike="noStrike" cap="none">
              <a:solidFill>
                <a:srgbClr val="000000"/>
              </a:solidFill>
              <a:latin typeface="Arial"/>
              <a:ea typeface="Arial"/>
              <a:cs typeface="Arial"/>
              <a:sym typeface="Arial"/>
            </a:endParaRPr>
          </a:p>
        </p:txBody>
      </p:sp>
      <p:sp>
        <p:nvSpPr>
          <p:cNvPr id="36" name="TextBox 35">
            <a:extLst>
              <a:ext uri="{FF2B5EF4-FFF2-40B4-BE49-F238E27FC236}">
                <a16:creationId xmlns:a16="http://schemas.microsoft.com/office/drawing/2014/main" id="{A2DF574D-0F01-D68B-EFCC-CBFA590CB620}"/>
              </a:ext>
            </a:extLst>
          </p:cNvPr>
          <p:cNvSpPr txBox="1"/>
          <p:nvPr/>
        </p:nvSpPr>
        <p:spPr>
          <a:xfrm flipH="1">
            <a:off x="7638134" y="2552700"/>
            <a:ext cx="2727962" cy="3415367"/>
          </a:xfrm>
          <a:prstGeom prst="round2DiagRect">
            <a:avLst/>
          </a:prstGeom>
          <a:solidFill>
            <a:schemeClr val="accent3"/>
          </a:solidFill>
          <a:ln>
            <a:noFill/>
          </a:ln>
        </p:spPr>
        <p:txBody>
          <a:bodyPr wrap="square" rtlCol="0">
            <a:spAutoFit/>
          </a:bodyPr>
          <a:lstStyle/>
          <a:p>
            <a:pPr algn="ctr"/>
            <a:endParaRPr lang="en-GB" sz="2000" b="1" i="0" u="none" strike="noStrike" cap="none">
              <a:solidFill>
                <a:srgbClr val="000000"/>
              </a:solidFill>
              <a:latin typeface="Arial"/>
              <a:ea typeface="Arial"/>
              <a:cs typeface="Arial"/>
              <a:sym typeface="Arial"/>
            </a:endParaRPr>
          </a:p>
          <a:p>
            <a:pPr algn="ctr"/>
            <a:endParaRPr lang="en-GB" sz="2000" b="1"/>
          </a:p>
          <a:p>
            <a:pPr algn="ctr"/>
            <a:endParaRPr lang="en-GB" sz="2000" b="1" i="0" u="none" strike="noStrike" cap="none">
              <a:solidFill>
                <a:srgbClr val="000000"/>
              </a:solidFill>
              <a:latin typeface="Arial"/>
              <a:ea typeface="Arial"/>
              <a:cs typeface="Arial"/>
              <a:sym typeface="Arial"/>
            </a:endParaRPr>
          </a:p>
          <a:p>
            <a:pPr algn="ctr"/>
            <a:endParaRPr lang="en-GB" sz="2000" b="1"/>
          </a:p>
          <a:p>
            <a:pPr algn="ctr"/>
            <a:endParaRPr lang="en-GB" sz="2000" b="1" i="0" u="none" strike="noStrike" cap="none">
              <a:solidFill>
                <a:srgbClr val="000000"/>
              </a:solidFill>
              <a:latin typeface="Arial"/>
              <a:ea typeface="Arial"/>
              <a:cs typeface="Arial"/>
              <a:sym typeface="Arial"/>
            </a:endParaRPr>
          </a:p>
          <a:p>
            <a:pPr algn="ctr"/>
            <a:endParaRPr lang="en-GB" sz="2000" b="1" i="0" u="none" strike="noStrike" cap="none">
              <a:solidFill>
                <a:srgbClr val="000000"/>
              </a:solidFill>
              <a:latin typeface="Arial"/>
              <a:ea typeface="Arial"/>
              <a:cs typeface="Arial"/>
              <a:sym typeface="Arial"/>
            </a:endParaRPr>
          </a:p>
          <a:p>
            <a:pPr algn="ctr"/>
            <a:endParaRPr lang="en-GB" sz="2000" b="1"/>
          </a:p>
          <a:p>
            <a:pPr algn="ctr"/>
            <a:endParaRPr lang="en-GB" sz="2000" b="1" i="0" u="none" strike="noStrike" cap="none">
              <a:solidFill>
                <a:srgbClr val="000000"/>
              </a:solidFill>
              <a:latin typeface="Arial"/>
              <a:ea typeface="Arial"/>
              <a:cs typeface="Arial"/>
              <a:sym typeface="Arial"/>
            </a:endParaRPr>
          </a:p>
          <a:p>
            <a:pPr algn="ctr"/>
            <a:endParaRPr lang="en-GB" sz="2000" b="1"/>
          </a:p>
          <a:p>
            <a:pPr algn="ctr"/>
            <a:endParaRPr lang="en-GB" sz="2000" b="1" i="0" u="none" strike="noStrike" cap="none">
              <a:solidFill>
                <a:srgbClr val="000000"/>
              </a:solidFill>
              <a:latin typeface="Arial"/>
              <a:ea typeface="Arial"/>
              <a:cs typeface="Arial"/>
              <a:sym typeface="Arial"/>
            </a:endParaRPr>
          </a:p>
        </p:txBody>
      </p:sp>
      <p:pic>
        <p:nvPicPr>
          <p:cNvPr id="37" name="Graphic 36" descr="Bank with solid fill">
            <a:extLst>
              <a:ext uri="{FF2B5EF4-FFF2-40B4-BE49-F238E27FC236}">
                <a16:creationId xmlns:a16="http://schemas.microsoft.com/office/drawing/2014/main" id="{98A4349F-E5DF-1EC6-EEE1-0065D5DF72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9280" y="2886693"/>
            <a:ext cx="1981200" cy="1981200"/>
          </a:xfrm>
          <a:prstGeom prst="rect">
            <a:avLst/>
          </a:prstGeom>
        </p:spPr>
      </p:pic>
      <p:pic>
        <p:nvPicPr>
          <p:cNvPr id="38" name="Graphic 37" descr="Battery charging with solid fill">
            <a:extLst>
              <a:ext uri="{FF2B5EF4-FFF2-40B4-BE49-F238E27FC236}">
                <a16:creationId xmlns:a16="http://schemas.microsoft.com/office/drawing/2014/main" id="{E514ED2B-993C-B158-70D0-788F2C35DD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8840" y="4602480"/>
            <a:ext cx="1402080" cy="1402080"/>
          </a:xfrm>
          <a:prstGeom prst="rect">
            <a:avLst/>
          </a:prstGeom>
        </p:spPr>
      </p:pic>
      <p:pic>
        <p:nvPicPr>
          <p:cNvPr id="39" name="Graphic 38" descr="Coins with solid fill">
            <a:extLst>
              <a:ext uri="{FF2B5EF4-FFF2-40B4-BE49-F238E27FC236}">
                <a16:creationId xmlns:a16="http://schemas.microsoft.com/office/drawing/2014/main" id="{B1B30040-74A4-1C95-D728-7BCBD62D09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41080" y="4846320"/>
            <a:ext cx="914400" cy="914400"/>
          </a:xfrm>
          <a:prstGeom prst="rect">
            <a:avLst/>
          </a:prstGeom>
        </p:spPr>
      </p:pic>
      <p:pic>
        <p:nvPicPr>
          <p:cNvPr id="40" name="Graphic 39" descr="Bank with solid fill">
            <a:extLst>
              <a:ext uri="{FF2B5EF4-FFF2-40B4-BE49-F238E27FC236}">
                <a16:creationId xmlns:a16="http://schemas.microsoft.com/office/drawing/2014/main" id="{DFBB1A83-0E3A-E271-FF38-BAFC7DF6B7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1515" y="2909054"/>
            <a:ext cx="1981200" cy="1981200"/>
          </a:xfrm>
          <a:prstGeom prst="rect">
            <a:avLst/>
          </a:prstGeom>
        </p:spPr>
      </p:pic>
      <p:pic>
        <p:nvPicPr>
          <p:cNvPr id="42" name="Graphic 41" descr="CheckList with solid fill">
            <a:extLst>
              <a:ext uri="{FF2B5EF4-FFF2-40B4-BE49-F238E27FC236}">
                <a16:creationId xmlns:a16="http://schemas.microsoft.com/office/drawing/2014/main" id="{8AA6CAA9-2BF5-3E6D-BF63-9BDEBF6225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88279" y="3002469"/>
            <a:ext cx="1310451" cy="1310451"/>
          </a:xfrm>
          <a:prstGeom prst="rect">
            <a:avLst/>
          </a:prstGeom>
        </p:spPr>
      </p:pic>
      <p:sp>
        <p:nvSpPr>
          <p:cNvPr id="43" name="Arrow: Left-Right 42">
            <a:extLst>
              <a:ext uri="{FF2B5EF4-FFF2-40B4-BE49-F238E27FC236}">
                <a16:creationId xmlns:a16="http://schemas.microsoft.com/office/drawing/2014/main" id="{975A798C-46C8-E410-D3F7-F1FE3829DED4}"/>
              </a:ext>
            </a:extLst>
          </p:cNvPr>
          <p:cNvSpPr/>
          <p:nvPr/>
        </p:nvSpPr>
        <p:spPr>
          <a:xfrm>
            <a:off x="4727448" y="4293108"/>
            <a:ext cx="2432304" cy="969264"/>
          </a:xfrm>
          <a:prstGeom prst="lef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390F59D4-E28C-CD48-9A4D-69726E498753}"/>
              </a:ext>
            </a:extLst>
          </p:cNvPr>
          <p:cNvSpPr txBox="1"/>
          <p:nvPr/>
        </p:nvSpPr>
        <p:spPr>
          <a:xfrm>
            <a:off x="4907280" y="5052060"/>
            <a:ext cx="2118360" cy="707886"/>
          </a:xfrm>
          <a:prstGeom prst="rect">
            <a:avLst/>
          </a:prstGeom>
          <a:noFill/>
        </p:spPr>
        <p:txBody>
          <a:bodyPr wrap="square" rtlCol="0">
            <a:spAutoFit/>
          </a:bodyPr>
          <a:lstStyle/>
          <a:p>
            <a:pPr algn="ctr"/>
            <a:r>
              <a:rPr lang="en-GB" sz="2000" b="1" i="1" u="none" strike="noStrike" cap="none">
                <a:solidFill>
                  <a:srgbClr val="000000"/>
                </a:solidFill>
                <a:latin typeface="Arial"/>
                <a:ea typeface="Arial"/>
                <a:cs typeface="Arial"/>
                <a:sym typeface="Arial"/>
              </a:rPr>
              <a:t>Energy Transition Plan</a:t>
            </a:r>
          </a:p>
        </p:txBody>
      </p:sp>
      <p:sp>
        <p:nvSpPr>
          <p:cNvPr id="3" name="TextBox 2">
            <a:extLst>
              <a:ext uri="{FF2B5EF4-FFF2-40B4-BE49-F238E27FC236}">
                <a16:creationId xmlns:a16="http://schemas.microsoft.com/office/drawing/2014/main" id="{8B4CFB2B-2AFE-E8F4-F65D-6622CDDACFF6}"/>
              </a:ext>
            </a:extLst>
          </p:cNvPr>
          <p:cNvSpPr txBox="1"/>
          <p:nvPr/>
        </p:nvSpPr>
        <p:spPr>
          <a:xfrm>
            <a:off x="1706880" y="2724388"/>
            <a:ext cx="2286000" cy="369332"/>
          </a:xfrm>
          <a:prstGeom prst="rect">
            <a:avLst/>
          </a:prstGeom>
          <a:noFill/>
        </p:spPr>
        <p:txBody>
          <a:bodyPr wrap="square">
            <a:spAutoFit/>
          </a:bodyPr>
          <a:lstStyle/>
          <a:p>
            <a:pPr algn="ctr"/>
            <a:r>
              <a:rPr lang="en-GB" sz="1800" b="1"/>
              <a:t>Ministry of Energy</a:t>
            </a:r>
          </a:p>
        </p:txBody>
      </p:sp>
      <p:sp>
        <p:nvSpPr>
          <p:cNvPr id="8" name="TextBox 7">
            <a:extLst>
              <a:ext uri="{FF2B5EF4-FFF2-40B4-BE49-F238E27FC236}">
                <a16:creationId xmlns:a16="http://schemas.microsoft.com/office/drawing/2014/main" id="{4D30A9FA-7EB9-036F-03E5-0AB492818B71}"/>
              </a:ext>
            </a:extLst>
          </p:cNvPr>
          <p:cNvSpPr txBox="1"/>
          <p:nvPr/>
        </p:nvSpPr>
        <p:spPr>
          <a:xfrm>
            <a:off x="7645754" y="2737004"/>
            <a:ext cx="2712722" cy="369332"/>
          </a:xfrm>
          <a:prstGeom prst="rect">
            <a:avLst/>
          </a:prstGeom>
          <a:noFill/>
        </p:spPr>
        <p:txBody>
          <a:bodyPr wrap="square">
            <a:spAutoFit/>
          </a:bodyPr>
          <a:lstStyle/>
          <a:p>
            <a:pPr algn="ctr"/>
            <a:r>
              <a:rPr lang="en-GB" sz="1800" b="1"/>
              <a:t>Ministry of Finance</a:t>
            </a:r>
          </a:p>
        </p:txBody>
      </p:sp>
      <p:pic>
        <p:nvPicPr>
          <p:cNvPr id="2" name="ttsmaker-file-2025-1-31-8-17-31">
            <a:hlinkClick r:id="" action="ppaction://media"/>
            <a:extLst>
              <a:ext uri="{FF2B5EF4-FFF2-40B4-BE49-F238E27FC236}">
                <a16:creationId xmlns:a16="http://schemas.microsoft.com/office/drawing/2014/main" id="{DD30E07D-CE0E-F7CC-8EC1-677949D2FCFF}"/>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accent5">
                <a:tint val="45000"/>
                <a:satMod val="400000"/>
              </a:schemeClr>
            </a:duotone>
          </a:blip>
          <a:stretch>
            <a:fillRect/>
          </a:stretch>
        </p:blipFill>
        <p:spPr>
          <a:xfrm>
            <a:off x="11003280" y="5753100"/>
            <a:ext cx="812800" cy="812800"/>
          </a:xfrm>
          <a:prstGeom prst="rect">
            <a:avLst/>
          </a:prstGeom>
        </p:spPr>
      </p:pic>
    </p:spTree>
    <p:extLst>
      <p:ext uri="{BB962C8B-B14F-4D97-AF65-F5344CB8AC3E}">
        <p14:creationId xmlns:p14="http://schemas.microsoft.com/office/powerpoint/2010/main" val="32921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94154-1228-0ED9-9858-D8EAF7314FBC}"/>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1EA3CF8-0AC0-5A64-C2B6-02E1E2CAF72B}"/>
              </a:ext>
            </a:extLst>
          </p:cNvPr>
          <p:cNvSpPr>
            <a:spLocks noGrp="1"/>
          </p:cNvSpPr>
          <p:nvPr>
            <p:ph type="sldNum" idx="11"/>
          </p:nvPr>
        </p:nvSpPr>
        <p:spPr/>
        <p:txBody>
          <a:bodyPr/>
          <a:lstStyle/>
          <a:p>
            <a:fld id="{00000000-1234-1234-1234-123412341234}" type="slidenum">
              <a:rPr lang="sv-SE"/>
              <a:pPr/>
              <a:t>27</a:t>
            </a:fld>
            <a:endParaRPr lang="sv-SE"/>
          </a:p>
        </p:txBody>
      </p:sp>
      <p:sp>
        <p:nvSpPr>
          <p:cNvPr id="4" name="Title 3">
            <a:extLst>
              <a:ext uri="{FF2B5EF4-FFF2-40B4-BE49-F238E27FC236}">
                <a16:creationId xmlns:a16="http://schemas.microsoft.com/office/drawing/2014/main" id="{D20F62C2-2B5D-59B6-A81C-4DCF209090D0}"/>
              </a:ext>
            </a:extLst>
          </p:cNvPr>
          <p:cNvSpPr>
            <a:spLocks noGrp="1"/>
          </p:cNvSpPr>
          <p:nvPr>
            <p:ph type="title"/>
          </p:nvPr>
        </p:nvSpPr>
        <p:spPr>
          <a:xfrm>
            <a:off x="523700" y="60324"/>
            <a:ext cx="10997740" cy="1170597"/>
          </a:xfrm>
        </p:spPr>
        <p:txBody>
          <a:bodyPr anchor="ctr">
            <a:normAutofit/>
          </a:bodyPr>
          <a:lstStyle/>
          <a:p>
            <a:r>
              <a:rPr lang="en-US" sz="3200"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MINFin</a:t>
            </a:r>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 Encompasses Both Financing and Funding</a:t>
            </a:r>
            <a:endParaRPr lang="en-GB" dirty="0"/>
          </a:p>
        </p:txBody>
      </p:sp>
      <p:sp>
        <p:nvSpPr>
          <p:cNvPr id="7" name="TextBox 6">
            <a:extLst>
              <a:ext uri="{FF2B5EF4-FFF2-40B4-BE49-F238E27FC236}">
                <a16:creationId xmlns:a16="http://schemas.microsoft.com/office/drawing/2014/main" id="{3F177CC1-BC9B-8CE4-C0CF-C4F2817804AB}"/>
              </a:ext>
            </a:extLst>
          </p:cNvPr>
          <p:cNvSpPr txBox="1"/>
          <p:nvPr/>
        </p:nvSpPr>
        <p:spPr>
          <a:xfrm>
            <a:off x="644721" y="1169961"/>
            <a:ext cx="10663745" cy="4770537"/>
          </a:xfrm>
          <a:prstGeom prst="rect">
            <a:avLst/>
          </a:prstGeom>
          <a:solidFill>
            <a:schemeClr val="bg1"/>
          </a:solidFill>
        </p:spPr>
        <p:txBody>
          <a:bodyPr wrap="square" lIns="91440" tIns="45720" rIns="91440" bIns="45720" anchor="t">
            <a:spAutoFit/>
          </a:bodyPr>
          <a:lstStyle/>
          <a:p>
            <a:pPr>
              <a:spcAft>
                <a:spcPts val="800"/>
              </a:spcAft>
            </a:pPr>
            <a:r>
              <a:rPr lang="en-GB" sz="2400" b="1">
                <a:latin typeface="Open Sans" panose="020B0606030504020204" pitchFamily="34" charset="0"/>
                <a:ea typeface="Open Sans" panose="020B0606030504020204" pitchFamily="34" charset="0"/>
                <a:cs typeface="Open Sans" panose="020B0606030504020204" pitchFamily="34" charset="0"/>
              </a:rPr>
              <a:t>Financing</a:t>
            </a:r>
            <a:r>
              <a:rPr lang="en-GB" sz="2400">
                <a:latin typeface="Open Sans" panose="020B0606030504020204" pitchFamily="34" charset="0"/>
                <a:ea typeface="Open Sans" panose="020B0606030504020204" pitchFamily="34" charset="0"/>
                <a:cs typeface="Open Sans" panose="020B0606030504020204" pitchFamily="34" charset="0"/>
              </a:rPr>
              <a:t>:  is a source of capital that can be provided to cover the upfront cost of an investment project on the condition that it is repaid over time with a return to compensate the financier</a:t>
            </a:r>
          </a:p>
          <a:p>
            <a:pPr>
              <a:spcAft>
                <a:spcPts val="800"/>
              </a:spcAft>
            </a:pPr>
            <a:endParaRPr lang="en-GB" sz="240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en-GB" sz="2400" b="1">
                <a:latin typeface="Open Sans" panose="020B0606030504020204" pitchFamily="34" charset="0"/>
                <a:ea typeface="Open Sans" panose="020B0606030504020204" pitchFamily="34" charset="0"/>
                <a:cs typeface="Open Sans" panose="020B0606030504020204" pitchFamily="34" charset="0"/>
              </a:rPr>
              <a:t>Funding</a:t>
            </a:r>
            <a:r>
              <a:rPr lang="en-GB" sz="2400">
                <a:latin typeface="Open Sans" panose="020B0606030504020204" pitchFamily="34" charset="0"/>
                <a:ea typeface="Open Sans" panose="020B0606030504020204" pitchFamily="34" charset="0"/>
                <a:cs typeface="Open Sans" panose="020B0606030504020204" pitchFamily="34" charset="0"/>
              </a:rPr>
              <a:t>: is a source of cashflow that is available and can be dedicated to the repayment of a financing arrangement,   which ultimately comes from citizens whether:</a:t>
            </a:r>
          </a:p>
          <a:p>
            <a:pPr marL="342900" lvl="2" indent="-342900">
              <a:spcAft>
                <a:spcPts val="800"/>
              </a:spcAft>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Taxpayers via the government budget</a:t>
            </a:r>
          </a:p>
          <a:p>
            <a:pPr marL="342900" lvl="1" indent="-342900">
              <a:spcAft>
                <a:spcPts val="800"/>
              </a:spcAft>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Energy consumers through utility tariffs</a:t>
            </a:r>
          </a:p>
          <a:p>
            <a:pPr marL="342900" indent="-342900">
              <a:spcAft>
                <a:spcPts val="800"/>
              </a:spcAft>
              <a:buFont typeface="Arial" panose="020B0604020202020204" pitchFamily="34" charset="0"/>
              <a:buChar char="•"/>
            </a:pPr>
            <a:endParaRPr lang="en-GB" sz="2400">
              <a:latin typeface="Open Sans" panose="020B0606030504020204" pitchFamily="34" charset="0"/>
              <a:ea typeface="Open Sans" panose="020B0606030504020204" pitchFamily="34" charset="0"/>
              <a:cs typeface="Open Sans" panose="020B0606030504020204" pitchFamily="34" charset="0"/>
            </a:endParaRPr>
          </a:p>
          <a:p>
            <a:pPr algn="ctr">
              <a:spcAft>
                <a:spcPts val="800"/>
              </a:spcAft>
            </a:pPr>
            <a:r>
              <a:rPr lang="en-GB" sz="2400" b="1" i="1">
                <a:solidFill>
                  <a:srgbClr val="9E0000"/>
                </a:solidFill>
                <a:latin typeface="Open Sans" panose="020B0606030504020204" pitchFamily="34" charset="0"/>
                <a:ea typeface="Open Sans" panose="020B0606030504020204" pitchFamily="34" charset="0"/>
                <a:cs typeface="Open Sans" panose="020B0606030504020204" pitchFamily="34" charset="0"/>
              </a:rPr>
              <a:t>Take note: there can be no financing without funding!</a:t>
            </a:r>
          </a:p>
        </p:txBody>
      </p:sp>
      <p:pic>
        <p:nvPicPr>
          <p:cNvPr id="2" name="ttsmaker-file-2025-1-31-8-18-4">
            <a:hlinkClick r:id="" action="ppaction://media"/>
            <a:extLst>
              <a:ext uri="{FF2B5EF4-FFF2-40B4-BE49-F238E27FC236}">
                <a16:creationId xmlns:a16="http://schemas.microsoft.com/office/drawing/2014/main" id="{73C69C23-E5A9-EFE2-D7FD-05D703206C0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688039"/>
            <a:ext cx="812800" cy="812800"/>
          </a:xfrm>
          <a:prstGeom prst="rect">
            <a:avLst/>
          </a:prstGeom>
        </p:spPr>
      </p:pic>
    </p:spTree>
    <p:extLst>
      <p:ext uri="{BB962C8B-B14F-4D97-AF65-F5344CB8AC3E}">
        <p14:creationId xmlns:p14="http://schemas.microsoft.com/office/powerpoint/2010/main" val="10469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80C54-8D2E-E0A9-2955-20BA6082335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551D933C-7CE2-2EF7-D5F7-440F200836A0}"/>
              </a:ext>
            </a:extLst>
          </p:cNvPr>
          <p:cNvSpPr>
            <a:spLocks noGrp="1"/>
          </p:cNvSpPr>
          <p:nvPr>
            <p:ph type="sldNum" idx="11"/>
          </p:nvPr>
        </p:nvSpPr>
        <p:spPr/>
        <p:txBody>
          <a:bodyPr/>
          <a:lstStyle/>
          <a:p>
            <a:fld id="{00000000-1234-1234-1234-123412341234}" type="slidenum">
              <a:rPr lang="sv-SE"/>
              <a:pPr/>
              <a:t>28</a:t>
            </a:fld>
            <a:endParaRPr lang="sv-SE"/>
          </a:p>
        </p:txBody>
      </p:sp>
      <p:sp>
        <p:nvSpPr>
          <p:cNvPr id="4" name="Title 3">
            <a:extLst>
              <a:ext uri="{FF2B5EF4-FFF2-40B4-BE49-F238E27FC236}">
                <a16:creationId xmlns:a16="http://schemas.microsoft.com/office/drawing/2014/main" id="{936AD40C-21F5-F90C-D94A-E741374D2E45}"/>
              </a:ext>
            </a:extLst>
          </p:cNvPr>
          <p:cNvSpPr>
            <a:spLocks noGrp="1"/>
          </p:cNvSpPr>
          <p:nvPr>
            <p:ph type="title"/>
          </p:nvPr>
        </p:nvSpPr>
        <p:spPr>
          <a:xfrm>
            <a:off x="386540" y="75564"/>
            <a:ext cx="11622580" cy="975996"/>
          </a:xfrm>
        </p:spPr>
        <p:txBody>
          <a:bodyPr anchor="ctr">
            <a:normAutofit/>
          </a:bodyPr>
          <a:lstStyle/>
          <a:p>
            <a:r>
              <a:rPr lang="en-US" sz="3200"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MINFin</a:t>
            </a:r>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 Supports Development of Financing Strategies</a:t>
            </a:r>
            <a:endParaRPr lang="en-GB" dirty="0"/>
          </a:p>
        </p:txBody>
      </p:sp>
      <p:sp>
        <p:nvSpPr>
          <p:cNvPr id="7" name="TextBox 6">
            <a:extLst>
              <a:ext uri="{FF2B5EF4-FFF2-40B4-BE49-F238E27FC236}">
                <a16:creationId xmlns:a16="http://schemas.microsoft.com/office/drawing/2014/main" id="{B8651096-63E9-C7C3-56D7-09EC1E72FD68}"/>
              </a:ext>
            </a:extLst>
          </p:cNvPr>
          <p:cNvSpPr txBox="1"/>
          <p:nvPr/>
        </p:nvSpPr>
        <p:spPr>
          <a:xfrm>
            <a:off x="386540" y="933589"/>
            <a:ext cx="11332812" cy="5632311"/>
          </a:xfrm>
          <a:prstGeom prst="rect">
            <a:avLst/>
          </a:prstGeom>
          <a:noFill/>
        </p:spPr>
        <p:txBody>
          <a:bodyPr wrap="square" lIns="91440" tIns="45720" rIns="91440" bIns="45720" anchor="t">
            <a:spAutoFit/>
          </a:bodyPr>
          <a:lstStyle/>
          <a:p>
            <a:r>
              <a:rPr lang="en-GB" sz="2400" dirty="0" err="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MINFin</a:t>
            </a:r>
            <a:r>
              <a:rPr lang="en-GB" sz="2400" dirty="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 supports the development of financing strategies for transition investment plans by addressing the following types of questions:</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b="1" dirty="0">
                <a:latin typeface="Open Sans" panose="020B0606030504020204" pitchFamily="34" charset="0"/>
                <a:ea typeface="Open Sans" panose="020B0606030504020204" pitchFamily="34" charset="0"/>
                <a:cs typeface="Open Sans" panose="020B0606030504020204" pitchFamily="34" charset="0"/>
              </a:rPr>
              <a:t>How much finance </a:t>
            </a:r>
            <a:r>
              <a:rPr lang="en-GB" sz="2400" dirty="0">
                <a:latin typeface="Open Sans" panose="020B0606030504020204" pitchFamily="34" charset="0"/>
                <a:ea typeface="Open Sans" panose="020B0606030504020204" pitchFamily="34" charset="0"/>
                <a:cs typeface="Open Sans" panose="020B0606030504020204" pitchFamily="34" charset="0"/>
              </a:rPr>
              <a:t>is needed to implement a transition investment plan?</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What are the </a:t>
            </a:r>
            <a:r>
              <a:rPr lang="en-GB" sz="2400" b="1" dirty="0">
                <a:latin typeface="Open Sans" panose="020B0606030504020204" pitchFamily="34" charset="0"/>
                <a:ea typeface="Open Sans" panose="020B0606030504020204" pitchFamily="34" charset="0"/>
                <a:cs typeface="Open Sans" panose="020B0606030504020204" pitchFamily="34" charset="0"/>
              </a:rPr>
              <a:t>potential sources of finance </a:t>
            </a:r>
            <a:r>
              <a:rPr lang="en-GB" sz="2400" dirty="0">
                <a:latin typeface="Open Sans" panose="020B0606030504020204" pitchFamily="34" charset="0"/>
                <a:ea typeface="Open Sans" panose="020B0606030504020204" pitchFamily="34" charset="0"/>
                <a:cs typeface="Open Sans" panose="020B0606030504020204" pitchFamily="34" charset="0"/>
              </a:rPr>
              <a:t>for a transition investment plan?</a:t>
            </a:r>
          </a:p>
          <a:p>
            <a:pPr marL="342900" indent="-342900">
              <a:buFont typeface="Arial" panose="020B0604020202020204" pitchFamily="34" charset="0"/>
              <a:buChar char="•"/>
            </a:pPr>
            <a:r>
              <a:rPr lang="en-GB" sz="2400" b="1" dirty="0">
                <a:latin typeface="Open Sans" panose="020B0606030504020204" pitchFamily="34" charset="0"/>
                <a:ea typeface="Open Sans" panose="020B0606030504020204" pitchFamily="34" charset="0"/>
                <a:cs typeface="Open Sans" panose="020B0606030504020204" pitchFamily="34" charset="0"/>
              </a:rPr>
              <a:t>How much will it cost </a:t>
            </a:r>
            <a:r>
              <a:rPr lang="en-GB" sz="2400" dirty="0">
                <a:latin typeface="Open Sans" panose="020B0606030504020204" pitchFamily="34" charset="0"/>
                <a:ea typeface="Open Sans" panose="020B0606030504020204" pitchFamily="34" charset="0"/>
                <a:cs typeface="Open Sans" panose="020B0606030504020204" pitchFamily="34" charset="0"/>
              </a:rPr>
              <a:t>to finance the transition investment plan?</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What are the potential </a:t>
            </a:r>
            <a:r>
              <a:rPr lang="en-GB" sz="2400" b="1" dirty="0">
                <a:latin typeface="Open Sans" panose="020B0606030504020204" pitchFamily="34" charset="0"/>
                <a:ea typeface="Open Sans" panose="020B0606030504020204" pitchFamily="34" charset="0"/>
                <a:cs typeface="Open Sans" panose="020B0606030504020204" pitchFamily="34" charset="0"/>
              </a:rPr>
              <a:t>sources of funding </a:t>
            </a:r>
            <a:r>
              <a:rPr lang="en-GB" sz="2400" dirty="0">
                <a:latin typeface="Open Sans" panose="020B0606030504020204" pitchFamily="34" charset="0"/>
                <a:ea typeface="Open Sans" panose="020B0606030504020204" pitchFamily="34" charset="0"/>
                <a:cs typeface="Open Sans" panose="020B0606030504020204" pitchFamily="34" charset="0"/>
              </a:rPr>
              <a:t>for the transition investment plan?</a:t>
            </a:r>
          </a:p>
          <a:p>
            <a:pPr marL="342900" indent="-342900">
              <a:buFont typeface="Arial" panose="020B0604020202020204" pitchFamily="34" charset="0"/>
              <a:buChar char="•"/>
            </a:pPr>
            <a:r>
              <a:rPr lang="en-GB" sz="2400" b="1" dirty="0">
                <a:latin typeface="Open Sans" panose="020B0606030504020204" pitchFamily="34" charset="0"/>
                <a:ea typeface="Open Sans" panose="020B0606030504020204" pitchFamily="34" charset="0"/>
                <a:cs typeface="Open Sans" panose="020B0606030504020204" pitchFamily="34" charset="0"/>
              </a:rPr>
              <a:t>Is there enough funding </a:t>
            </a:r>
            <a:r>
              <a:rPr lang="en-GB" sz="2400" dirty="0">
                <a:latin typeface="Open Sans" panose="020B0606030504020204" pitchFamily="34" charset="0"/>
                <a:ea typeface="Open Sans" panose="020B0606030504020204" pitchFamily="34" charset="0"/>
                <a:cs typeface="Open Sans" panose="020B0606030504020204" pitchFamily="34" charset="0"/>
              </a:rPr>
              <a:t>available to support the necessary finance?</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What actions can be taken to </a:t>
            </a:r>
            <a:r>
              <a:rPr lang="en-GB" sz="2400" b="1" dirty="0">
                <a:latin typeface="Open Sans" panose="020B0606030504020204" pitchFamily="34" charset="0"/>
                <a:ea typeface="Open Sans" panose="020B0606030504020204" pitchFamily="34" charset="0"/>
                <a:cs typeface="Open Sans" panose="020B0606030504020204" pitchFamily="34" charset="0"/>
              </a:rPr>
              <a:t>reduce the costs </a:t>
            </a:r>
            <a:r>
              <a:rPr lang="en-GB" sz="2400" dirty="0">
                <a:latin typeface="Open Sans" panose="020B0606030504020204" pitchFamily="34" charset="0"/>
                <a:ea typeface="Open Sans" panose="020B0606030504020204" pitchFamily="34" charset="0"/>
                <a:cs typeface="Open Sans" panose="020B0606030504020204" pitchFamily="34" charset="0"/>
              </a:rPr>
              <a:t>of finance?</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What actions can be taken to </a:t>
            </a:r>
            <a:r>
              <a:rPr lang="en-GB" sz="2400" b="1" dirty="0">
                <a:latin typeface="Open Sans" panose="020B0606030504020204" pitchFamily="34" charset="0"/>
                <a:ea typeface="Open Sans" panose="020B0606030504020204" pitchFamily="34" charset="0"/>
                <a:cs typeface="Open Sans" panose="020B0606030504020204" pitchFamily="34" charset="0"/>
              </a:rPr>
              <a:t>increase the availability of funding</a:t>
            </a:r>
            <a:r>
              <a:rPr lang="en-GB" sz="2400" dirty="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r>
              <a:rPr lang="en-GB" sz="2400" b="1" dirty="0">
                <a:latin typeface="Open Sans" panose="020B0606030504020204" pitchFamily="34" charset="0"/>
                <a:ea typeface="Open Sans" panose="020B0606030504020204" pitchFamily="34" charset="0"/>
                <a:cs typeface="Open Sans" panose="020B0606030504020204" pitchFamily="34" charset="0"/>
              </a:rPr>
              <a:t>What support is needed </a:t>
            </a:r>
            <a:r>
              <a:rPr lang="en-GB" sz="2400" dirty="0">
                <a:latin typeface="Open Sans" panose="020B0606030504020204" pitchFamily="34" charset="0"/>
                <a:ea typeface="Open Sans" panose="020B0606030504020204" pitchFamily="34" charset="0"/>
                <a:cs typeface="Open Sans" panose="020B0606030504020204" pitchFamily="34" charset="0"/>
              </a:rPr>
              <a:t>from the international community and in what form?</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Is the transition investment plan </a:t>
            </a:r>
            <a:r>
              <a:rPr lang="en-GB" sz="2400" b="1" dirty="0">
                <a:latin typeface="Open Sans" panose="020B0606030504020204" pitchFamily="34" charset="0"/>
                <a:ea typeface="Open Sans" panose="020B0606030504020204" pitchFamily="34" charset="0"/>
                <a:cs typeface="Open Sans" panose="020B0606030504020204" pitchFamily="34" charset="0"/>
              </a:rPr>
              <a:t>too ambitious to be affordable</a:t>
            </a:r>
            <a:r>
              <a:rPr lang="en-GB" sz="24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ttsmaker-file-2025-1-31-8-18-32">
            <a:hlinkClick r:id="" action="ppaction://media"/>
            <a:extLst>
              <a:ext uri="{FF2B5EF4-FFF2-40B4-BE49-F238E27FC236}">
                <a16:creationId xmlns:a16="http://schemas.microsoft.com/office/drawing/2014/main" id="{B9A5C87B-D9D3-6C41-20CE-E8AA1AEF728E}"/>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06552" y="5676490"/>
            <a:ext cx="812800" cy="812800"/>
          </a:xfrm>
          <a:prstGeom prst="rect">
            <a:avLst/>
          </a:prstGeom>
        </p:spPr>
      </p:pic>
    </p:spTree>
    <p:extLst>
      <p:ext uri="{BB962C8B-B14F-4D97-AF65-F5344CB8AC3E}">
        <p14:creationId xmlns:p14="http://schemas.microsoft.com/office/powerpoint/2010/main" val="36302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6" name="TextBox 5">
            <a:extLst>
              <a:ext uri="{FF2B5EF4-FFF2-40B4-BE49-F238E27FC236}">
                <a16:creationId xmlns:a16="http://schemas.microsoft.com/office/drawing/2014/main" id="{7EC9233C-8965-C379-1AF8-5E0AAFDA7787}"/>
              </a:ext>
            </a:extLst>
          </p:cNvPr>
          <p:cNvSpPr txBox="1"/>
          <p:nvPr/>
        </p:nvSpPr>
        <p:spPr>
          <a:xfrm>
            <a:off x="9072756" y="2794124"/>
            <a:ext cx="2839844" cy="1569660"/>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Vivien Foster (</a:t>
            </a:r>
            <a:r>
              <a:rPr lang="it-IT" sz="1200" dirty="0">
                <a:solidFill>
                  <a:schemeClr val="bg1"/>
                </a:solidFill>
                <a:hlinkClick r:id="rId3"/>
              </a:rPr>
              <a:t>v.foster@imperial.ac.uk</a:t>
            </a:r>
            <a:r>
              <a:rPr lang="it-IT" sz="1200" dirty="0">
                <a:solidFill>
                  <a:schemeClr val="bg1"/>
                </a:solidFill>
              </a:rPr>
              <a:t>)</a:t>
            </a:r>
          </a:p>
          <a:p>
            <a:r>
              <a:rPr lang="it-IT" sz="1200" dirty="0">
                <a:solidFill>
                  <a:schemeClr val="bg1"/>
                </a:solidFill>
              </a:rPr>
              <a:t> </a:t>
            </a:r>
          </a:p>
          <a:p>
            <a:r>
              <a:rPr lang="it-IT" sz="1200" dirty="0">
                <a:solidFill>
                  <a:schemeClr val="bg1"/>
                </a:solidFill>
              </a:rPr>
              <a:t>Hannah Luscombe (</a:t>
            </a:r>
            <a:r>
              <a:rPr lang="it-IT" sz="1200" dirty="0">
                <a:solidFill>
                  <a:schemeClr val="bg1"/>
                </a:solidFill>
                <a:hlinkClick r:id="rId5"/>
              </a:rPr>
              <a:t>hannah.luscombe@ouce.ox.ac.uk</a:t>
            </a:r>
            <a:r>
              <a:rPr lang="it-IT" sz="1200" dirty="0">
                <a:solidFill>
                  <a:schemeClr val="bg1"/>
                </a:solidFill>
              </a:rPr>
              <a:t>)</a:t>
            </a:r>
          </a:p>
          <a:p>
            <a:endParaRPr lang="it-IT" sz="1200" dirty="0">
              <a:solidFill>
                <a:schemeClr val="bg1"/>
              </a:solidFill>
            </a:endParaRPr>
          </a:p>
          <a:p>
            <a:r>
              <a:rPr lang="nn-NO" sz="1200" dirty="0">
                <a:solidFill>
                  <a:schemeClr val="bg1"/>
                </a:solidFill>
              </a:rPr>
              <a:t>William Collier (w.a.i.collier1@lboro.ac.uk)</a:t>
            </a:r>
          </a:p>
        </p:txBody>
      </p:sp>
    </p:spTree>
    <p:extLst>
      <p:ext uri="{BB962C8B-B14F-4D97-AF65-F5344CB8AC3E}">
        <p14:creationId xmlns:p14="http://schemas.microsoft.com/office/powerpoint/2010/main" val="296742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a:xfrm>
            <a:off x="782780" y="365125"/>
            <a:ext cx="10515600" cy="818686"/>
          </a:xfrm>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Learning Objectives</a:t>
            </a:r>
            <a:endParaRPr lang="en-GB" dirty="0"/>
          </a:p>
        </p:txBody>
      </p:sp>
      <p:sp>
        <p:nvSpPr>
          <p:cNvPr id="7" name="TextBox 6">
            <a:extLst>
              <a:ext uri="{FF2B5EF4-FFF2-40B4-BE49-F238E27FC236}">
                <a16:creationId xmlns:a16="http://schemas.microsoft.com/office/drawing/2014/main" id="{6FBAB3D7-5128-D539-FB43-CE506F2F306B}"/>
              </a:ext>
            </a:extLst>
          </p:cNvPr>
          <p:cNvSpPr txBox="1"/>
          <p:nvPr/>
        </p:nvSpPr>
        <p:spPr>
          <a:xfrm>
            <a:off x="644721" y="1322361"/>
            <a:ext cx="10926795" cy="2987741"/>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dirty="0">
                <a:latin typeface="Open Sans" panose="020B0606030504020204" pitchFamily="34" charset="0"/>
                <a:ea typeface="Open Sans" panose="020B0606030504020204" pitchFamily="34" charset="0"/>
                <a:cs typeface="Open Sans" panose="020B0606030504020204" pitchFamily="34" charset="0"/>
              </a:rPr>
              <a:t>By the end of this lecture, you should be able to understand: </a:t>
            </a:r>
          </a:p>
          <a:p>
            <a:pPr marL="457200" indent="-457200">
              <a:lnSpc>
                <a:spcPct val="150000"/>
              </a:lnSpc>
              <a:spcAft>
                <a:spcPts val="800"/>
              </a:spcAft>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Challenges faced by LMICs in raising finance for the climate transition</a:t>
            </a:r>
          </a:p>
          <a:p>
            <a:pPr marL="457200" indent="-457200">
              <a:lnSpc>
                <a:spcPct val="150000"/>
              </a:lnSpc>
              <a:spcAft>
                <a:spcPts val="800"/>
              </a:spcAft>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The Data-to-Deal framework for addressing climate financing challenges</a:t>
            </a:r>
          </a:p>
          <a:p>
            <a:pPr marL="457200" indent="-457200">
              <a:lnSpc>
                <a:spcPct val="150000"/>
              </a:lnSpc>
              <a:spcAft>
                <a:spcPts val="800"/>
              </a:spcAft>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How the </a:t>
            </a:r>
            <a:r>
              <a:rPr lang="en-GB" sz="2200" dirty="0" err="1">
                <a:latin typeface="Open Sans" panose="020B0606030504020204" pitchFamily="34" charset="0"/>
                <a:ea typeface="Open Sans" panose="020B0606030504020204" pitchFamily="34" charset="0"/>
                <a:cs typeface="Open Sans" panose="020B0606030504020204" pitchFamily="34" charset="0"/>
              </a:rPr>
              <a:t>MINFin</a:t>
            </a:r>
            <a:r>
              <a:rPr lang="en-GB" sz="2200" dirty="0">
                <a:latin typeface="Open Sans" panose="020B0606030504020204" pitchFamily="34" charset="0"/>
                <a:ea typeface="Open Sans" panose="020B0606030504020204" pitchFamily="34" charset="0"/>
                <a:cs typeface="Open Sans" panose="020B0606030504020204" pitchFamily="34" charset="0"/>
              </a:rPr>
              <a:t> model can be a useful tool in this context</a:t>
            </a:r>
          </a:p>
          <a:p>
            <a:pPr marL="457200" indent="-457200">
              <a:lnSpc>
                <a:spcPct val="150000"/>
              </a:lnSpc>
              <a:spcAft>
                <a:spcPts val="800"/>
              </a:spcAft>
              <a:buFont typeface="Arial" panose="020B0604020202020204" pitchFamily="34" charset="0"/>
              <a:buChar cha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597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6FAD1-1B9B-DC89-43B0-39ED581C5CA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F465782-569C-2CD1-F15C-BE7CAD9BC828}"/>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CDA37F0A-DE2A-8818-A48C-B63CA524BCDB}"/>
              </a:ext>
            </a:extLst>
          </p:cNvPr>
          <p:cNvSpPr txBox="1">
            <a:spLocks/>
          </p:cNvSpPr>
          <p:nvPr/>
        </p:nvSpPr>
        <p:spPr>
          <a:xfrm>
            <a:off x="496606" y="4355629"/>
            <a:ext cx="7889405"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Global Climate Financing Gap</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D839D5B9-01EA-C2E4-9D5E-15EB8767EBF4}"/>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A17AE22-4F44-8CAA-F4FC-8D01B878D87C}"/>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1</a:t>
            </a:r>
            <a:endParaRPr lang="en-GB" sz="2800">
              <a:solidFill>
                <a:schemeClr val="bg1"/>
              </a:solidFill>
            </a:endParaRPr>
          </a:p>
        </p:txBody>
      </p:sp>
    </p:spTree>
    <p:extLst>
      <p:ext uri="{BB962C8B-B14F-4D97-AF65-F5344CB8AC3E}">
        <p14:creationId xmlns:p14="http://schemas.microsoft.com/office/powerpoint/2010/main" val="1987287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540998" y="254682"/>
            <a:ext cx="10799012" cy="682317"/>
          </a:xfrm>
        </p:spPr>
        <p:txBody>
          <a:bodyPr anchor="t">
            <a:noAutofit/>
          </a:bodyPr>
          <a:lstStyle/>
          <a:p>
            <a:r>
              <a:rPr lang="en-GB" sz="3000">
                <a:solidFill>
                  <a:srgbClr val="9E0000"/>
                </a:solidFill>
                <a:latin typeface="Open Sans" panose="020B0606030504020204" pitchFamily="34" charset="0"/>
                <a:cs typeface="Open Sans" panose="020B0606030504020204" pitchFamily="34" charset="0"/>
              </a:rPr>
              <a:t>T</a:t>
            </a:r>
            <a:r>
              <a:rPr lang="en-GB" sz="3000" i="0" u="none" strike="noStrike">
                <a:solidFill>
                  <a:srgbClr val="9E0000"/>
                </a:solidFill>
                <a:effectLst/>
                <a:latin typeface="Open Sans" panose="020B0606030504020204" pitchFamily="34" charset="0"/>
                <a:ea typeface="Open Sans" panose="020B0606030504020204" pitchFamily="34" charset="0"/>
                <a:cs typeface="Open Sans" panose="020B0606030504020204" pitchFamily="34" charset="0"/>
              </a:rPr>
              <a:t>he </a:t>
            </a:r>
            <a:r>
              <a:rPr lang="en-GB" sz="3000">
                <a:solidFill>
                  <a:srgbClr val="9E0000"/>
                </a:solidFill>
                <a:latin typeface="Open Sans" panose="020B0606030504020204" pitchFamily="34" charset="0"/>
                <a:cs typeface="Open Sans" panose="020B0606030504020204" pitchFamily="34" charset="0"/>
              </a:rPr>
              <a:t>G</a:t>
            </a:r>
            <a:r>
              <a:rPr lang="en-GB" sz="3000" i="0" u="none" strike="noStrike">
                <a:solidFill>
                  <a:srgbClr val="9E0000"/>
                </a:solidFill>
                <a:effectLst/>
                <a:latin typeface="Open Sans" panose="020B0606030504020204" pitchFamily="34" charset="0"/>
                <a:ea typeface="Open Sans" panose="020B0606030504020204" pitchFamily="34" charset="0"/>
                <a:cs typeface="Open Sans" panose="020B0606030504020204" pitchFamily="34" charset="0"/>
              </a:rPr>
              <a:t>lobal </a:t>
            </a:r>
            <a:r>
              <a:rPr lang="en-GB" sz="3000">
                <a:solidFill>
                  <a:srgbClr val="9E0000"/>
                </a:solidFill>
                <a:latin typeface="Open Sans" panose="020B0606030504020204" pitchFamily="34" charset="0"/>
                <a:cs typeface="Open Sans" panose="020B0606030504020204" pitchFamily="34" charset="0"/>
              </a:rPr>
              <a:t>C</a:t>
            </a:r>
            <a:r>
              <a:rPr lang="en-GB" sz="3000" i="0" u="none" strike="noStrike">
                <a:solidFill>
                  <a:srgbClr val="9E0000"/>
                </a:solidFill>
                <a:effectLst/>
                <a:latin typeface="Open Sans" panose="020B0606030504020204" pitchFamily="34" charset="0"/>
                <a:ea typeface="Open Sans" panose="020B0606030504020204" pitchFamily="34" charset="0"/>
                <a:cs typeface="Open Sans" panose="020B0606030504020204" pitchFamily="34" charset="0"/>
              </a:rPr>
              <a:t>limate Finance </a:t>
            </a:r>
            <a:r>
              <a:rPr lang="en-GB" sz="3000">
                <a:solidFill>
                  <a:srgbClr val="9E0000"/>
                </a:solidFill>
                <a:latin typeface="Open Sans" panose="020B0606030504020204" pitchFamily="34" charset="0"/>
                <a:cs typeface="Open Sans" panose="020B0606030504020204" pitchFamily="34" charset="0"/>
              </a:rPr>
              <a:t>G</a:t>
            </a:r>
            <a:r>
              <a:rPr lang="en-GB" sz="3000" i="0" u="none" strike="noStrike">
                <a:solidFill>
                  <a:srgbClr val="9E0000"/>
                </a:solidFill>
                <a:effectLst/>
                <a:latin typeface="Open Sans" panose="020B0606030504020204" pitchFamily="34" charset="0"/>
                <a:ea typeface="Open Sans" panose="020B0606030504020204" pitchFamily="34" charset="0"/>
                <a:cs typeface="Open Sans" panose="020B0606030504020204" pitchFamily="34" charset="0"/>
              </a:rPr>
              <a:t>ap</a:t>
            </a:r>
            <a:endParaRPr lang="en-GB" sz="3000">
              <a:solidFill>
                <a:srgbClr val="9E0000"/>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7E22FC2E-C573-49C1-7C67-CAA22887D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728" y="829731"/>
            <a:ext cx="8825552" cy="5655055"/>
          </a:xfrm>
          <a:prstGeom prst="rect">
            <a:avLst/>
          </a:prstGeom>
          <a:noFill/>
          <a:extLst>
            <a:ext uri="{909E8E84-426E-40DD-AFC4-6F175D3DCCD1}">
              <a14:hiddenFill xmlns:a14="http://schemas.microsoft.com/office/drawing/2010/main">
                <a:solidFill>
                  <a:srgbClr val="FFFFFF"/>
                </a:solidFill>
              </a14:hiddenFill>
            </a:ext>
          </a:extLst>
        </p:spPr>
      </p:pic>
      <p:pic>
        <p:nvPicPr>
          <p:cNvPr id="2" name="ttsmaker-file-2025-1-30-18-38-57">
            <a:hlinkClick r:id="" action="ppaction://media"/>
            <a:extLst>
              <a:ext uri="{FF2B5EF4-FFF2-40B4-BE49-F238E27FC236}">
                <a16:creationId xmlns:a16="http://schemas.microsoft.com/office/drawing/2014/main" id="{ED3A6632-5CC3-3E87-0C19-9159AFBC8377}"/>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33610" y="5671986"/>
            <a:ext cx="812800" cy="812800"/>
          </a:xfrm>
          <a:prstGeom prst="rect">
            <a:avLst/>
          </a:prstGeom>
        </p:spPr>
      </p:pic>
    </p:spTree>
    <p:extLst>
      <p:ext uri="{BB962C8B-B14F-4D97-AF65-F5344CB8AC3E}">
        <p14:creationId xmlns:p14="http://schemas.microsoft.com/office/powerpoint/2010/main" val="14415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D7688-D5C4-36CE-B3B9-AD1FDFC379A2}"/>
            </a:ext>
          </a:extLst>
        </p:cNvPr>
        <p:cNvGrpSpPr/>
        <p:nvPr/>
      </p:nvGrpSpPr>
      <p:grpSpPr>
        <a:xfrm>
          <a:off x="0" y="0"/>
          <a:ext cx="0" cy="0"/>
          <a:chOff x="0" y="0"/>
          <a:chExt cx="0" cy="0"/>
        </a:xfrm>
      </p:grpSpPr>
      <p:sp>
        <p:nvSpPr>
          <p:cNvPr id="5" name="Title 6">
            <a:extLst>
              <a:ext uri="{FF2B5EF4-FFF2-40B4-BE49-F238E27FC236}">
                <a16:creationId xmlns:a16="http://schemas.microsoft.com/office/drawing/2014/main" id="{EC9B24A8-57BA-E7A2-C71F-2B08EDB07E36}"/>
              </a:ext>
            </a:extLst>
          </p:cNvPr>
          <p:cNvSpPr>
            <a:spLocks noGrp="1"/>
          </p:cNvSpPr>
          <p:nvPr>
            <p:ph type="title"/>
          </p:nvPr>
        </p:nvSpPr>
        <p:spPr>
          <a:xfrm>
            <a:off x="540998" y="254682"/>
            <a:ext cx="10799012" cy="682317"/>
          </a:xfrm>
        </p:spPr>
        <p:txBody>
          <a:bodyPr anchor="t">
            <a:noAutofit/>
          </a:bodyPr>
          <a:lstStyle/>
          <a:p>
            <a:r>
              <a:rPr lang="en-GB" sz="3000">
                <a:solidFill>
                  <a:srgbClr val="9E0000"/>
                </a:solidFill>
                <a:latin typeface="Open Sans" panose="020B0606030504020204" pitchFamily="34" charset="0"/>
                <a:cs typeface="Open Sans" panose="020B0606030504020204" pitchFamily="34" charset="0"/>
              </a:rPr>
              <a:t>G</a:t>
            </a:r>
            <a:r>
              <a:rPr lang="en-GB" sz="3000" i="0" u="none" strike="noStrike">
                <a:solidFill>
                  <a:srgbClr val="9E0000"/>
                </a:solidFill>
                <a:effectLst/>
                <a:latin typeface="Open Sans" panose="020B0606030504020204" pitchFamily="34" charset="0"/>
                <a:ea typeface="Open Sans" panose="020B0606030504020204" pitchFamily="34" charset="0"/>
                <a:cs typeface="Open Sans" panose="020B0606030504020204" pitchFamily="34" charset="0"/>
              </a:rPr>
              <a:t>lobal </a:t>
            </a:r>
            <a:r>
              <a:rPr lang="en-GB" sz="3000">
                <a:solidFill>
                  <a:srgbClr val="9E0000"/>
                </a:solidFill>
                <a:latin typeface="Open Sans" panose="020B0606030504020204" pitchFamily="34" charset="0"/>
                <a:cs typeface="Open Sans" panose="020B0606030504020204" pitchFamily="34" charset="0"/>
              </a:rPr>
              <a:t>C</a:t>
            </a:r>
            <a:r>
              <a:rPr lang="en-GB" sz="3000" i="0" u="none" strike="noStrike">
                <a:solidFill>
                  <a:srgbClr val="9E0000"/>
                </a:solidFill>
                <a:effectLst/>
                <a:latin typeface="Open Sans" panose="020B0606030504020204" pitchFamily="34" charset="0"/>
                <a:ea typeface="Open Sans" panose="020B0606030504020204" pitchFamily="34" charset="0"/>
                <a:cs typeface="Open Sans" panose="020B0606030504020204" pitchFamily="34" charset="0"/>
              </a:rPr>
              <a:t>limate Finance Flows</a:t>
            </a:r>
            <a:endParaRPr lang="en-GB" sz="3000">
              <a:solidFill>
                <a:srgbClr val="9E0000"/>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a:extLst>
              <a:ext uri="{FF2B5EF4-FFF2-40B4-BE49-F238E27FC236}">
                <a16:creationId xmlns:a16="http://schemas.microsoft.com/office/drawing/2014/main" id="{6BB49472-E35D-5131-E9FA-8012C0D58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6039" y="1048641"/>
            <a:ext cx="7408930" cy="5377449"/>
          </a:xfrm>
          <a:prstGeom prst="rect">
            <a:avLst/>
          </a:prstGeom>
          <a:noFill/>
          <a:extLst>
            <a:ext uri="{909E8E84-426E-40DD-AFC4-6F175D3DCCD1}">
              <a14:hiddenFill xmlns:a14="http://schemas.microsoft.com/office/drawing/2010/main">
                <a:solidFill>
                  <a:srgbClr val="FFFFFF"/>
                </a:solidFill>
              </a14:hiddenFill>
            </a:ext>
          </a:extLst>
        </p:spPr>
      </p:pic>
      <p:pic>
        <p:nvPicPr>
          <p:cNvPr id="2" name="ttsmaker-file-2025-1-30-18-39-41">
            <a:hlinkClick r:id="" action="ppaction://media"/>
            <a:extLst>
              <a:ext uri="{FF2B5EF4-FFF2-40B4-BE49-F238E27FC236}">
                <a16:creationId xmlns:a16="http://schemas.microsoft.com/office/drawing/2014/main" id="{95BE0391-7F4B-9563-2027-AF54C37C3A4E}"/>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767229" y="5683693"/>
            <a:ext cx="812800" cy="812800"/>
          </a:xfrm>
          <a:prstGeom prst="rect">
            <a:avLst/>
          </a:prstGeom>
        </p:spPr>
      </p:pic>
    </p:spTree>
    <p:extLst>
      <p:ext uri="{BB962C8B-B14F-4D97-AF65-F5344CB8AC3E}">
        <p14:creationId xmlns:p14="http://schemas.microsoft.com/office/powerpoint/2010/main" val="332753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A8383-560F-EA3F-AC0A-7DD596D131CE}"/>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ED70B306-43EA-306E-4DE2-64392659EC4D}"/>
              </a:ext>
            </a:extLst>
          </p:cNvPr>
          <p:cNvSpPr>
            <a:spLocks noGrp="1"/>
          </p:cNvSpPr>
          <p:nvPr>
            <p:ph type="sldNum" idx="11"/>
          </p:nvPr>
        </p:nvSpPr>
        <p:spPr/>
        <p:txBody>
          <a:bodyPr/>
          <a:lstStyle/>
          <a:p>
            <a:fld id="{00000000-1234-1234-1234-123412341234}" type="slidenum">
              <a:rPr lang="sv-SE"/>
              <a:pPr/>
              <a:t>7</a:t>
            </a:fld>
            <a:endParaRPr lang="sv-SE"/>
          </a:p>
        </p:txBody>
      </p:sp>
      <p:sp>
        <p:nvSpPr>
          <p:cNvPr id="4" name="Title 3">
            <a:extLst>
              <a:ext uri="{FF2B5EF4-FFF2-40B4-BE49-F238E27FC236}">
                <a16:creationId xmlns:a16="http://schemas.microsoft.com/office/drawing/2014/main" id="{D151FC54-7C82-DBD4-2292-8CB1B4BC0C76}"/>
              </a:ext>
            </a:extLst>
          </p:cNvPr>
          <p:cNvSpPr>
            <a:spLocks noGrp="1"/>
          </p:cNvSpPr>
          <p:nvPr>
            <p:ph type="title"/>
          </p:nvPr>
        </p:nvSpPr>
        <p:spPr>
          <a:xfrm>
            <a:off x="782780" y="365125"/>
            <a:ext cx="10515600" cy="818686"/>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Climate Finance Challenges at Country Level</a:t>
            </a:r>
            <a:endParaRPr lang="en-GB"/>
          </a:p>
        </p:txBody>
      </p:sp>
      <p:sp>
        <p:nvSpPr>
          <p:cNvPr id="7" name="TextBox 6">
            <a:extLst>
              <a:ext uri="{FF2B5EF4-FFF2-40B4-BE49-F238E27FC236}">
                <a16:creationId xmlns:a16="http://schemas.microsoft.com/office/drawing/2014/main" id="{0E8392A3-D80B-E326-DC4D-EB42689E1560}"/>
              </a:ext>
            </a:extLst>
          </p:cNvPr>
          <p:cNvSpPr txBox="1"/>
          <p:nvPr/>
        </p:nvSpPr>
        <p:spPr>
          <a:xfrm>
            <a:off x="644721" y="1322361"/>
            <a:ext cx="10926795" cy="5039585"/>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400">
                <a:latin typeface="Open Sans" panose="020B0606030504020204" pitchFamily="34" charset="0"/>
                <a:ea typeface="Open Sans" panose="020B0606030504020204" pitchFamily="34" charset="0"/>
                <a:cs typeface="Open Sans" panose="020B0606030504020204" pitchFamily="34" charset="0"/>
              </a:rPr>
              <a:t>LMICs only capture &lt;25% of global climate finance flows due to the  numerous challenges they face in raising such finance.</a:t>
            </a:r>
          </a:p>
          <a:p>
            <a:pPr marL="342900" indent="-342900">
              <a:lnSpc>
                <a:spcPct val="150000"/>
              </a:lnSpc>
              <a:spcAft>
                <a:spcPts val="800"/>
              </a:spcAft>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Lack of political consensus</a:t>
            </a:r>
          </a:p>
          <a:p>
            <a:pPr marL="342900" indent="-342900">
              <a:lnSpc>
                <a:spcPct val="150000"/>
              </a:lnSpc>
              <a:spcAft>
                <a:spcPts val="800"/>
              </a:spcAft>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Lack of technical capacity</a:t>
            </a:r>
          </a:p>
          <a:p>
            <a:pPr marL="342900" indent="-342900">
              <a:lnSpc>
                <a:spcPct val="150000"/>
              </a:lnSpc>
              <a:spcAft>
                <a:spcPts val="800"/>
              </a:spcAft>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Planning deficits</a:t>
            </a:r>
          </a:p>
          <a:p>
            <a:pPr marL="342900" indent="-342900">
              <a:lnSpc>
                <a:spcPct val="150000"/>
              </a:lnSpc>
              <a:spcAft>
                <a:spcPts val="800"/>
              </a:spcAft>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Policy barriers</a:t>
            </a:r>
          </a:p>
          <a:p>
            <a:pPr marL="342900" indent="-342900">
              <a:lnSpc>
                <a:spcPct val="150000"/>
              </a:lnSpc>
              <a:spcAft>
                <a:spcPts val="800"/>
              </a:spcAft>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Limited access to finance</a:t>
            </a:r>
          </a:p>
          <a:p>
            <a:pPr marL="342900" indent="-3429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pic>
        <p:nvPicPr>
          <p:cNvPr id="2" name="ttsmaker-file-2025-1-30-18-42-33">
            <a:hlinkClick r:id="" action="ppaction://media"/>
            <a:extLst>
              <a:ext uri="{FF2B5EF4-FFF2-40B4-BE49-F238E27FC236}">
                <a16:creationId xmlns:a16="http://schemas.microsoft.com/office/drawing/2014/main" id="{7F95CF0D-D9A7-F1A8-362E-009E26F67790}"/>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891980" y="5680075"/>
            <a:ext cx="812800" cy="812800"/>
          </a:xfrm>
          <a:prstGeom prst="rect">
            <a:avLst/>
          </a:prstGeom>
        </p:spPr>
      </p:pic>
    </p:spTree>
    <p:extLst>
      <p:ext uri="{BB962C8B-B14F-4D97-AF65-F5344CB8AC3E}">
        <p14:creationId xmlns:p14="http://schemas.microsoft.com/office/powerpoint/2010/main" val="2662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The Data-to-Deal Framework</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267267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5E7F777-5BF1-D0B5-DE41-C033387EC157}"/>
              </a:ext>
            </a:extLst>
          </p:cNvPr>
          <p:cNvSpPr>
            <a:spLocks noGrp="1"/>
          </p:cNvSpPr>
          <p:nvPr>
            <p:ph type="title"/>
          </p:nvPr>
        </p:nvSpPr>
        <p:spPr>
          <a:xfrm>
            <a:off x="456335" y="61510"/>
            <a:ext cx="9457150" cy="682317"/>
          </a:xfrm>
        </p:spPr>
        <p:txBody>
          <a:bodyPr anchor="t">
            <a:noAutofit/>
          </a:bodyPr>
          <a:lstStyle/>
          <a:p>
            <a:r>
              <a:rPr lang="en-GB" sz="3600" b="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Origins of the Data-to-Deal Framework</a:t>
            </a:r>
          </a:p>
        </p:txBody>
      </p:sp>
      <p:grpSp>
        <p:nvGrpSpPr>
          <p:cNvPr id="10" name="Group 9">
            <a:extLst>
              <a:ext uri="{FF2B5EF4-FFF2-40B4-BE49-F238E27FC236}">
                <a16:creationId xmlns:a16="http://schemas.microsoft.com/office/drawing/2014/main" id="{68A20567-E8AD-94C6-4CAE-EBFF20030514}"/>
              </a:ext>
            </a:extLst>
          </p:cNvPr>
          <p:cNvGrpSpPr/>
          <p:nvPr/>
        </p:nvGrpSpPr>
        <p:grpSpPr>
          <a:xfrm>
            <a:off x="1499899" y="1187461"/>
            <a:ext cx="4489905" cy="2255569"/>
            <a:chOff x="572488" y="1496290"/>
            <a:chExt cx="5020790" cy="2534083"/>
          </a:xfrm>
        </p:grpSpPr>
        <p:sp>
          <p:nvSpPr>
            <p:cNvPr id="26" name="Round Diagonal Corner of Rectangle 25">
              <a:extLst>
                <a:ext uri="{FF2B5EF4-FFF2-40B4-BE49-F238E27FC236}">
                  <a16:creationId xmlns:a16="http://schemas.microsoft.com/office/drawing/2014/main" id="{E1CFC7FE-F85B-0BF1-72D8-C22A6DB8CBB3}"/>
                </a:ext>
              </a:extLst>
            </p:cNvPr>
            <p:cNvSpPr/>
            <p:nvPr/>
          </p:nvSpPr>
          <p:spPr>
            <a:xfrm>
              <a:off x="572488" y="1496291"/>
              <a:ext cx="5020789" cy="2534082"/>
            </a:xfrm>
            <a:prstGeom prst="round2DiagRect">
              <a:avLst/>
            </a:prstGeom>
            <a:solidFill>
              <a:srgbClr val="D98B9B">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000" b="0" i="0" u="none" strike="noStrike">
                <a:solidFill>
                  <a:schemeClr val="tx1"/>
                </a:solidFill>
                <a:effectLst/>
              </a:endParaRPr>
            </a:p>
            <a:p>
              <a:endParaRPr lang="en-GB" sz="2000">
                <a:solidFill>
                  <a:schemeClr val="tx1"/>
                </a:solidFill>
              </a:endParaRPr>
            </a:p>
            <a:p>
              <a:r>
                <a:rPr lang="en-GB" sz="2000" b="1">
                  <a:solidFill>
                    <a:schemeClr val="tx1"/>
                  </a:solidFill>
                </a:rPr>
                <a:t>$2.4 Billion </a:t>
              </a:r>
              <a:r>
                <a:rPr lang="en-GB" sz="2000">
                  <a:solidFill>
                    <a:schemeClr val="tx1"/>
                  </a:solidFill>
                </a:rPr>
                <a:t>mobilised, Costa Rica stands out for its </a:t>
              </a:r>
              <a:r>
                <a:rPr lang="en-GB" sz="2000" b="0" i="0" u="none" strike="noStrike">
                  <a:solidFill>
                    <a:schemeClr val="tx1"/>
                  </a:solidFill>
                  <a:effectLst/>
                </a:rPr>
                <a:t>systematic process of </a:t>
              </a:r>
              <a:r>
                <a:rPr lang="en-GB" sz="2000" b="1" i="0" u="none" strike="noStrike">
                  <a:solidFill>
                    <a:schemeClr val="tx1"/>
                  </a:solidFill>
                  <a:effectLst/>
                </a:rPr>
                <a:t>technical analysis </a:t>
              </a:r>
              <a:r>
                <a:rPr lang="en-GB" sz="2000" b="0" i="0" u="none" strike="noStrike">
                  <a:solidFill>
                    <a:schemeClr val="tx1"/>
                  </a:solidFill>
                  <a:effectLst/>
                </a:rPr>
                <a:t>and </a:t>
              </a:r>
              <a:r>
                <a:rPr lang="en-GB" sz="2000" b="1" i="0" u="none" strike="noStrike">
                  <a:solidFill>
                    <a:schemeClr val="tx1"/>
                  </a:solidFill>
                  <a:effectLst/>
                </a:rPr>
                <a:t>stakeholder engagement</a:t>
              </a:r>
              <a:endParaRPr lang="en-GB" sz="2000" b="1">
                <a:solidFill>
                  <a:schemeClr val="tx1"/>
                </a:solidFill>
              </a:endParaRPr>
            </a:p>
          </p:txBody>
        </p:sp>
        <p:sp>
          <p:nvSpPr>
            <p:cNvPr id="27" name="Round Diagonal Corner of Rectangle 26">
              <a:extLst>
                <a:ext uri="{FF2B5EF4-FFF2-40B4-BE49-F238E27FC236}">
                  <a16:creationId xmlns:a16="http://schemas.microsoft.com/office/drawing/2014/main" id="{1B7DAB11-4B29-B853-7AE0-C5A982C0F6D1}"/>
                </a:ext>
              </a:extLst>
            </p:cNvPr>
            <p:cNvSpPr/>
            <p:nvPr/>
          </p:nvSpPr>
          <p:spPr>
            <a:xfrm>
              <a:off x="572490" y="1496291"/>
              <a:ext cx="5020788" cy="725286"/>
            </a:xfrm>
            <a:prstGeom prst="round2Diag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Costa Rica</a:t>
              </a:r>
            </a:p>
          </p:txBody>
        </p:sp>
        <p:pic>
          <p:nvPicPr>
            <p:cNvPr id="28" name="Picture 2" descr="Flag of Costa Rica | Meaning, Colors &amp; History | Britannica">
              <a:extLst>
                <a:ext uri="{FF2B5EF4-FFF2-40B4-BE49-F238E27FC236}">
                  <a16:creationId xmlns:a16="http://schemas.microsoft.com/office/drawing/2014/main" id="{612FFB6F-AA03-B1FC-1928-A68942E8A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464" y="1496290"/>
              <a:ext cx="1208812" cy="7252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1B926E72-BC09-83B4-825E-B80E29E4C2D0}"/>
              </a:ext>
            </a:extLst>
          </p:cNvPr>
          <p:cNvGrpSpPr/>
          <p:nvPr/>
        </p:nvGrpSpPr>
        <p:grpSpPr>
          <a:xfrm>
            <a:off x="6202194" y="1183945"/>
            <a:ext cx="4489906" cy="2259086"/>
            <a:chOff x="6027631" y="1419313"/>
            <a:chExt cx="5020791" cy="2538034"/>
          </a:xfrm>
        </p:grpSpPr>
        <p:grpSp>
          <p:nvGrpSpPr>
            <p:cNvPr id="22" name="Group 21">
              <a:extLst>
                <a:ext uri="{FF2B5EF4-FFF2-40B4-BE49-F238E27FC236}">
                  <a16:creationId xmlns:a16="http://schemas.microsoft.com/office/drawing/2014/main" id="{CFF4E622-7B3B-BF29-3006-C8D9F3BBED5E}"/>
                </a:ext>
              </a:extLst>
            </p:cNvPr>
            <p:cNvGrpSpPr/>
            <p:nvPr/>
          </p:nvGrpSpPr>
          <p:grpSpPr>
            <a:xfrm>
              <a:off x="6027631" y="1420512"/>
              <a:ext cx="5020791" cy="2536835"/>
              <a:chOff x="572486" y="1493538"/>
              <a:chExt cx="5020791" cy="2536835"/>
            </a:xfrm>
          </p:grpSpPr>
          <p:sp>
            <p:nvSpPr>
              <p:cNvPr id="24" name="Round Diagonal Corner of Rectangle 23">
                <a:extLst>
                  <a:ext uri="{FF2B5EF4-FFF2-40B4-BE49-F238E27FC236}">
                    <a16:creationId xmlns:a16="http://schemas.microsoft.com/office/drawing/2014/main" id="{4EC1E021-B031-8F57-BEB1-722F44B94560}"/>
                  </a:ext>
                </a:extLst>
              </p:cNvPr>
              <p:cNvSpPr/>
              <p:nvPr/>
            </p:nvSpPr>
            <p:spPr>
              <a:xfrm>
                <a:off x="572488" y="1496291"/>
                <a:ext cx="5020789" cy="2534082"/>
              </a:xfrm>
              <a:prstGeom prst="round2DiagRect">
                <a:avLst/>
              </a:prstGeom>
              <a:solidFill>
                <a:srgbClr val="D98B9B">
                  <a:alpha val="211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000">
                  <a:solidFill>
                    <a:schemeClr val="tx1"/>
                  </a:solidFill>
                </a:endParaRPr>
              </a:p>
              <a:p>
                <a:endParaRPr lang="en-GB" sz="2000" b="1">
                  <a:solidFill>
                    <a:schemeClr val="tx1"/>
                  </a:solidFill>
                </a:endParaRPr>
              </a:p>
              <a:p>
                <a:r>
                  <a:rPr lang="en-GB" sz="2000" b="1">
                    <a:solidFill>
                      <a:schemeClr val="tx1"/>
                    </a:solidFill>
                  </a:rPr>
                  <a:t>$6.5 Billion </a:t>
                </a:r>
                <a:r>
                  <a:rPr lang="en-GB" sz="2000">
                    <a:solidFill>
                      <a:schemeClr val="tx1"/>
                    </a:solidFill>
                  </a:rPr>
                  <a:t>mobilised, The </a:t>
                </a:r>
                <a:r>
                  <a:rPr lang="en-GB" sz="2000" b="0" i="0" u="none" strike="noStrike">
                    <a:solidFill>
                      <a:schemeClr val="tx1"/>
                    </a:solidFill>
                    <a:effectLst/>
                  </a:rPr>
                  <a:t>Dominican Republic stands out for actively involving the </a:t>
                </a:r>
                <a:r>
                  <a:rPr lang="en-GB" sz="2000" b="1" i="0" u="none" strike="noStrike">
                    <a:solidFill>
                      <a:schemeClr val="tx1"/>
                    </a:solidFill>
                    <a:effectLst/>
                  </a:rPr>
                  <a:t>private sector </a:t>
                </a:r>
                <a:r>
                  <a:rPr lang="en-GB" sz="2000" b="0" i="0" u="none" strike="noStrike">
                    <a:solidFill>
                      <a:schemeClr val="tx1"/>
                    </a:solidFill>
                    <a:effectLst/>
                  </a:rPr>
                  <a:t>and power plant owners in modelling discussions</a:t>
                </a:r>
                <a:endParaRPr lang="en-GB" sz="2000">
                  <a:solidFill>
                    <a:schemeClr val="tx1"/>
                  </a:solidFill>
                </a:endParaRPr>
              </a:p>
            </p:txBody>
          </p:sp>
          <p:sp>
            <p:nvSpPr>
              <p:cNvPr id="25" name="Round Diagonal Corner of Rectangle 24">
                <a:extLst>
                  <a:ext uri="{FF2B5EF4-FFF2-40B4-BE49-F238E27FC236}">
                    <a16:creationId xmlns:a16="http://schemas.microsoft.com/office/drawing/2014/main" id="{93269CDF-5D23-2293-85B0-5B8F2732A4D6}"/>
                  </a:ext>
                </a:extLst>
              </p:cNvPr>
              <p:cNvSpPr/>
              <p:nvPr/>
            </p:nvSpPr>
            <p:spPr>
              <a:xfrm>
                <a:off x="572486" y="1493538"/>
                <a:ext cx="5020788" cy="725286"/>
              </a:xfrm>
              <a:prstGeom prst="round2Diag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a:latin typeface="Arial"/>
                    <a:cs typeface="Arial"/>
                  </a:rPr>
                  <a:t>          Dominican Republic</a:t>
                </a:r>
                <a:endParaRPr lang="en-US">
                  <a:latin typeface="Arial"/>
                  <a:cs typeface="Arial"/>
                </a:endParaRPr>
              </a:p>
            </p:txBody>
          </p:sp>
        </p:grpSp>
        <p:pic>
          <p:nvPicPr>
            <p:cNvPr id="23" name="Picture 4" descr="Flag of the Dominican Republic | History, Meaning &amp; Colors | Britannica">
              <a:extLst>
                <a:ext uri="{FF2B5EF4-FFF2-40B4-BE49-F238E27FC236}">
                  <a16:creationId xmlns:a16="http://schemas.microsoft.com/office/drawing/2014/main" id="{0D113A1C-B90C-62EA-5EB3-BD386526BD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965" y="1419313"/>
              <a:ext cx="1160457" cy="725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751BB25-6F3C-26EB-3F3F-21F3019FDF79}"/>
              </a:ext>
            </a:extLst>
          </p:cNvPr>
          <p:cNvGrpSpPr/>
          <p:nvPr/>
        </p:nvGrpSpPr>
        <p:grpSpPr>
          <a:xfrm>
            <a:off x="1499898" y="3601338"/>
            <a:ext cx="4489905" cy="2255569"/>
            <a:chOff x="572488" y="1496291"/>
            <a:chExt cx="5020790" cy="2534082"/>
          </a:xfrm>
        </p:grpSpPr>
        <p:sp>
          <p:nvSpPr>
            <p:cNvPr id="20" name="Round Diagonal Corner of Rectangle 19">
              <a:extLst>
                <a:ext uri="{FF2B5EF4-FFF2-40B4-BE49-F238E27FC236}">
                  <a16:creationId xmlns:a16="http://schemas.microsoft.com/office/drawing/2014/main" id="{3D6166A3-7AF9-2D65-F019-2EAE2D10789E}"/>
                </a:ext>
              </a:extLst>
            </p:cNvPr>
            <p:cNvSpPr/>
            <p:nvPr/>
          </p:nvSpPr>
          <p:spPr>
            <a:xfrm>
              <a:off x="572488" y="1496291"/>
              <a:ext cx="5020789" cy="2534082"/>
            </a:xfrm>
            <a:prstGeom prst="round2DiagRect">
              <a:avLst/>
            </a:prstGeom>
            <a:solidFill>
              <a:srgbClr val="D98B9B">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1" indent="-285750">
                <a:buFont typeface="Arial" panose="020B0604020202020204" pitchFamily="34" charset="0"/>
                <a:buChar char="•"/>
              </a:pPr>
              <a:endParaRPr lang="en-GB" sz="20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i="0" u="none" strike="noStrike">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u="none" strike="noStrike">
                  <a:solidFill>
                    <a:schemeClr val="tx1"/>
                  </a:solidFill>
                  <a:effectLst/>
                </a:rPr>
                <a:t>$832 Million </a:t>
              </a:r>
              <a:r>
                <a:rPr lang="en-GB" sz="2000" b="0" i="0" u="none" strike="noStrike">
                  <a:solidFill>
                    <a:schemeClr val="tx1"/>
                  </a:solidFill>
                  <a:effectLst/>
                </a:rPr>
                <a:t>mobilised, Uruguay's </a:t>
              </a:r>
              <a:r>
                <a:rPr lang="en-GB" sz="2000" b="1" i="0" u="none" strike="noStrike">
                  <a:solidFill>
                    <a:schemeClr val="tx1"/>
                  </a:solidFill>
                  <a:effectLst/>
                </a:rPr>
                <a:t>LTS</a:t>
              </a:r>
              <a:r>
                <a:rPr lang="en-GB" sz="2000" b="0" i="0" u="none" strike="noStrike">
                  <a:solidFill>
                    <a:schemeClr val="tx1"/>
                  </a:solidFill>
                  <a:effectLst/>
                </a:rPr>
                <a:t> ensures comprehensive sustainability across the </a:t>
              </a:r>
              <a:r>
                <a:rPr lang="en-GB" sz="2000" b="1" i="0" u="none" strike="noStrike">
                  <a:solidFill>
                    <a:schemeClr val="tx1"/>
                  </a:solidFill>
                  <a:effectLst/>
                </a:rPr>
                <a:t>entire economy</a:t>
              </a:r>
              <a:r>
                <a:rPr lang="en-GB" sz="2000" b="0" i="0" u="none" strike="noStrike">
                  <a:solidFill>
                    <a:schemeClr val="tx1"/>
                  </a:solidFill>
                  <a:effectLst/>
                </a:rPr>
                <a:t>, covering environmental, economic, and social aspects</a:t>
              </a:r>
              <a:endParaRPr lang="en-GB" sz="2000">
                <a:solidFill>
                  <a:schemeClr val="tx1"/>
                </a:solidFill>
              </a:endParaRPr>
            </a:p>
          </p:txBody>
        </p:sp>
        <p:sp>
          <p:nvSpPr>
            <p:cNvPr id="21" name="Round Diagonal Corner of Rectangle 20">
              <a:extLst>
                <a:ext uri="{FF2B5EF4-FFF2-40B4-BE49-F238E27FC236}">
                  <a16:creationId xmlns:a16="http://schemas.microsoft.com/office/drawing/2014/main" id="{28782F89-9C9A-7018-281B-91B2608C41A1}"/>
                </a:ext>
              </a:extLst>
            </p:cNvPr>
            <p:cNvSpPr/>
            <p:nvPr/>
          </p:nvSpPr>
          <p:spPr>
            <a:xfrm>
              <a:off x="572490" y="1496291"/>
              <a:ext cx="5020788" cy="725286"/>
            </a:xfrm>
            <a:prstGeom prst="round2Diag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a:latin typeface="Arial"/>
                  <a:cs typeface="Arial"/>
                </a:rPr>
                <a:t>                     Uruguay</a:t>
              </a:r>
            </a:p>
          </p:txBody>
        </p:sp>
      </p:grpSp>
      <p:pic>
        <p:nvPicPr>
          <p:cNvPr id="19" name="Picture 8" descr="Flag of Uruguay - Wikipedia">
            <a:extLst>
              <a:ext uri="{FF2B5EF4-FFF2-40B4-BE49-F238E27FC236}">
                <a16:creationId xmlns:a16="http://schemas.microsoft.com/office/drawing/2014/main" id="{5FF933CF-EBE9-1B35-7B89-30C3714D4C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4896" y="3575344"/>
            <a:ext cx="1024906" cy="68008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5EF6032-6432-F2DD-F89B-DB544AD13045}"/>
              </a:ext>
            </a:extLst>
          </p:cNvPr>
          <p:cNvGrpSpPr/>
          <p:nvPr/>
        </p:nvGrpSpPr>
        <p:grpSpPr>
          <a:xfrm>
            <a:off x="6202196" y="3603299"/>
            <a:ext cx="4489905" cy="2257768"/>
            <a:chOff x="6027633" y="4137405"/>
            <a:chExt cx="5020790" cy="2536553"/>
          </a:xfrm>
        </p:grpSpPr>
        <p:grpSp>
          <p:nvGrpSpPr>
            <p:cNvPr id="14" name="Group 13">
              <a:extLst>
                <a:ext uri="{FF2B5EF4-FFF2-40B4-BE49-F238E27FC236}">
                  <a16:creationId xmlns:a16="http://schemas.microsoft.com/office/drawing/2014/main" id="{7FA27B42-D2A4-964F-DF62-E39252E4D22D}"/>
                </a:ext>
              </a:extLst>
            </p:cNvPr>
            <p:cNvGrpSpPr/>
            <p:nvPr/>
          </p:nvGrpSpPr>
          <p:grpSpPr>
            <a:xfrm>
              <a:off x="6027633" y="4139876"/>
              <a:ext cx="5020790" cy="2534082"/>
              <a:chOff x="572488" y="1496291"/>
              <a:chExt cx="5020790" cy="2534082"/>
            </a:xfrm>
          </p:grpSpPr>
          <p:sp>
            <p:nvSpPr>
              <p:cNvPr id="16" name="Round Diagonal Corner of Rectangle 15">
                <a:extLst>
                  <a:ext uri="{FF2B5EF4-FFF2-40B4-BE49-F238E27FC236}">
                    <a16:creationId xmlns:a16="http://schemas.microsoft.com/office/drawing/2014/main" id="{606E53A7-AEAB-16EE-08BD-1FBBEE17555E}"/>
                  </a:ext>
                </a:extLst>
              </p:cNvPr>
              <p:cNvSpPr/>
              <p:nvPr/>
            </p:nvSpPr>
            <p:spPr>
              <a:xfrm>
                <a:off x="572488" y="1496291"/>
                <a:ext cx="5020789" cy="2534082"/>
              </a:xfrm>
              <a:prstGeom prst="round2DiagRect">
                <a:avLst/>
              </a:prstGeom>
              <a:solidFill>
                <a:srgbClr val="D98B9B">
                  <a:alpha val="211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000">
                  <a:solidFill>
                    <a:schemeClr val="tx1"/>
                  </a:solidFill>
                </a:endParaRPr>
              </a:p>
              <a:p>
                <a:endParaRPr lang="en-GB" sz="2000" b="0" i="0" u="none" strike="noStrike">
                  <a:solidFill>
                    <a:schemeClr val="tx1"/>
                  </a:solidFill>
                  <a:effectLst/>
                </a:endParaRPr>
              </a:p>
              <a:p>
                <a:r>
                  <a:rPr lang="en-GB" sz="2000" b="1" i="0" u="none" strike="noStrike">
                    <a:solidFill>
                      <a:schemeClr val="tx1"/>
                    </a:solidFill>
                    <a:effectLst/>
                  </a:rPr>
                  <a:t>$2.2 Billion </a:t>
                </a:r>
                <a:r>
                  <a:rPr lang="en-GB" sz="2000" b="0" i="0" u="none" strike="noStrike">
                    <a:solidFill>
                      <a:schemeClr val="tx1"/>
                    </a:solidFill>
                    <a:effectLst/>
                  </a:rPr>
                  <a:t>mobilised, Chile stands out for its legislative progress having enacted a </a:t>
                </a:r>
                <a:r>
                  <a:rPr lang="en-GB" sz="2000" b="1" i="0" u="none" strike="noStrike">
                    <a:solidFill>
                      <a:schemeClr val="tx1"/>
                    </a:solidFill>
                    <a:effectLst/>
                  </a:rPr>
                  <a:t>Climate Change Framework Law </a:t>
                </a:r>
                <a:r>
                  <a:rPr lang="en-GB" sz="2000" b="0" i="0" u="none" strike="noStrike">
                    <a:solidFill>
                      <a:schemeClr val="tx1"/>
                    </a:solidFill>
                    <a:effectLst/>
                  </a:rPr>
                  <a:t>that codifies its climate commitments into law</a:t>
                </a:r>
                <a:endParaRPr lang="en-GB" sz="2000">
                  <a:solidFill>
                    <a:schemeClr val="tx1"/>
                  </a:solidFill>
                </a:endParaRPr>
              </a:p>
            </p:txBody>
          </p:sp>
          <p:sp>
            <p:nvSpPr>
              <p:cNvPr id="17" name="Round Diagonal Corner of Rectangle 16">
                <a:extLst>
                  <a:ext uri="{FF2B5EF4-FFF2-40B4-BE49-F238E27FC236}">
                    <a16:creationId xmlns:a16="http://schemas.microsoft.com/office/drawing/2014/main" id="{765947A6-C7FD-5DE4-750C-994EE631A881}"/>
                  </a:ext>
                </a:extLst>
              </p:cNvPr>
              <p:cNvSpPr/>
              <p:nvPr/>
            </p:nvSpPr>
            <p:spPr>
              <a:xfrm>
                <a:off x="572490" y="1496291"/>
                <a:ext cx="5020788" cy="725286"/>
              </a:xfrm>
              <a:prstGeom prst="round2Diag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Chile</a:t>
                </a:r>
              </a:p>
            </p:txBody>
          </p:sp>
        </p:grpSp>
        <p:pic>
          <p:nvPicPr>
            <p:cNvPr id="15" name="Picture 10" descr="Flag of Chile">
              <a:extLst>
                <a:ext uri="{FF2B5EF4-FFF2-40B4-BE49-F238E27FC236}">
                  <a16:creationId xmlns:a16="http://schemas.microsoft.com/office/drawing/2014/main" id="{93B923AC-56B1-D8C1-3C21-45E717C205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9813" y="4137405"/>
              <a:ext cx="1088609" cy="72528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tsmaker-file-2025-1-30-18-43-22">
            <a:hlinkClick r:id="" action="ppaction://media"/>
            <a:extLst>
              <a:ext uri="{FF2B5EF4-FFF2-40B4-BE49-F238E27FC236}">
                <a16:creationId xmlns:a16="http://schemas.microsoft.com/office/drawing/2014/main" id="{4507496E-29AB-3F25-93E2-E090F7984329}"/>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10904493" y="5706989"/>
            <a:ext cx="812800" cy="812800"/>
          </a:xfrm>
          <a:prstGeom prst="rect">
            <a:avLst/>
          </a:prstGeom>
        </p:spPr>
      </p:pic>
    </p:spTree>
    <p:extLst>
      <p:ext uri="{BB962C8B-B14F-4D97-AF65-F5344CB8AC3E}">
        <p14:creationId xmlns:p14="http://schemas.microsoft.com/office/powerpoint/2010/main" val="59775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TotalTime>
  <Words>6463</Words>
  <Application>Microsoft Office PowerPoint</Application>
  <PresentationFormat>Widescreen</PresentationFormat>
  <Paragraphs>362</Paragraphs>
  <Slides>29</Slides>
  <Notes>19</Notes>
  <HiddenSlides>0</HiddenSlides>
  <MMClips>19</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Aptos</vt:lpstr>
      <vt:lpstr>Aptos Black</vt:lpstr>
      <vt:lpstr>Aptos Display</vt:lpstr>
      <vt:lpstr>Arial</vt:lpstr>
      <vt:lpstr>Arial Black</vt:lpstr>
      <vt:lpstr>Calibri</vt:lpstr>
      <vt:lpstr>Helvetica Neue</vt:lpstr>
      <vt:lpstr>Open Sans</vt:lpstr>
      <vt:lpstr>Open Sans SemiBold</vt:lpstr>
      <vt:lpstr>Segoe UI</vt:lpstr>
      <vt:lpstr>Segoe UI Semibold</vt:lpstr>
      <vt:lpstr>Office Theme</vt:lpstr>
      <vt:lpstr>Office Theme</vt:lpstr>
      <vt:lpstr>PowerPoint Presentation</vt:lpstr>
      <vt:lpstr>PowerPoint Presentation</vt:lpstr>
      <vt:lpstr>Learning Objectives</vt:lpstr>
      <vt:lpstr>PowerPoint Presentation</vt:lpstr>
      <vt:lpstr>The Global Climate Finance Gap</vt:lpstr>
      <vt:lpstr>Global Climate Finance Flows</vt:lpstr>
      <vt:lpstr>Climate Finance Challenges at Country Level</vt:lpstr>
      <vt:lpstr>PowerPoint Presentation</vt:lpstr>
      <vt:lpstr>Origins of the Data-to-Deal Framework</vt:lpstr>
      <vt:lpstr>The seven steps of the Data-to-Deal framework</vt:lpstr>
      <vt:lpstr>1. Politics: Securing high-level support for decarbonisation </vt:lpstr>
      <vt:lpstr>2. Preparation: Laying the foundations of institutional capacity</vt:lpstr>
      <vt:lpstr>3. Vision: Aligning climate objectives with broader development goals </vt:lpstr>
      <vt:lpstr>4. Modelling: Undertaking the data-driven quantification of scenarios</vt:lpstr>
      <vt:lpstr>5. Consultation: Engaging inclusively across stakeholder groups </vt:lpstr>
      <vt:lpstr>6. Operationalisation: Strengthening the policy and regulatory framework </vt:lpstr>
      <vt:lpstr>7. Finance: Developing investment plans and financing strategies </vt:lpstr>
      <vt:lpstr>Key Policy Recommendations </vt:lpstr>
      <vt:lpstr>Part 2: References</vt:lpstr>
      <vt:lpstr>PowerPoint Presentation</vt:lpstr>
      <vt:lpstr>The Role of Modelling in Data-to-Deal</vt:lpstr>
      <vt:lpstr>CCG’s Ecosystem of Open-Source Modelling Tools</vt:lpstr>
      <vt:lpstr>Part 3: References</vt:lpstr>
      <vt:lpstr>PowerPoint Presentation</vt:lpstr>
      <vt:lpstr>MINFin Focuses on the Sector Level Plan</vt:lpstr>
      <vt:lpstr>MINFin Bridges Between Planning and Finance</vt:lpstr>
      <vt:lpstr>MINFin Encompasses Both Financing and Funding</vt:lpstr>
      <vt:lpstr>MINFin Supports Development of Financing Strategies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5</cp:revision>
  <dcterms:created xsi:type="dcterms:W3CDTF">2019-06-09T10:25:43Z</dcterms:created>
  <dcterms:modified xsi:type="dcterms:W3CDTF">2025-03-31T14:54:05Z</dcterms:modified>
</cp:coreProperties>
</file>