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6858000" cx="12192000"/>
  <p:notesSz cx="6858000" cy="9144000"/>
  <p:embeddedFontLst>
    <p:embeddedFont>
      <p:font typeface="Open Sans SemiBold"/>
      <p:regular r:id="rId36"/>
      <p:bold r:id="rId37"/>
      <p:italic r:id="rId38"/>
      <p:boldItalic r:id="rId39"/>
    </p:embeddedFont>
    <p:embeddedFont>
      <p:font typeface="Open Sans ExtraBold"/>
      <p:bold r:id="rId40"/>
      <p:boldItalic r:id="rId41"/>
    </p:embeddedFont>
    <p:embeddedFont>
      <p:font typeface="Open Sans Light"/>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0" roundtripDataSignature="AMtx7mjiL0lAEVoCJzxjK8+KqpbRz6PN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FBC0EF-6242-4499-B7A6-1428E62358AA}">
  <a:tblStyle styleId="{21FBC0EF-6242-4499-B7A6-1428E62358A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ExtraBold-bold.fntdata"/><Relationship Id="rId42" Type="http://schemas.openxmlformats.org/officeDocument/2006/relationships/font" Target="fonts/OpenSansLight-regular.fntdata"/><Relationship Id="rId41" Type="http://schemas.openxmlformats.org/officeDocument/2006/relationships/font" Target="fonts/OpenSansExtraBold-boldItalic.fntdata"/><Relationship Id="rId44" Type="http://schemas.openxmlformats.org/officeDocument/2006/relationships/font" Target="fonts/OpenSansLight-italic.fntdata"/><Relationship Id="rId43" Type="http://schemas.openxmlformats.org/officeDocument/2006/relationships/font" Target="fonts/OpenSansLight-bold.fntdata"/><Relationship Id="rId46" Type="http://schemas.openxmlformats.org/officeDocument/2006/relationships/font" Target="fonts/OpenSans-regular.fntdata"/><Relationship Id="rId45" Type="http://schemas.openxmlformats.org/officeDocument/2006/relationships/font" Target="fonts/OpenSansLigh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OpenSansSemiBold-bold.fntdata"/><Relationship Id="rId36" Type="http://schemas.openxmlformats.org/officeDocument/2006/relationships/font" Target="fonts/OpenSansSemiBold-regular.fntdata"/><Relationship Id="rId39" Type="http://schemas.openxmlformats.org/officeDocument/2006/relationships/font" Target="fonts/OpenSansSemiBold-boldItalic.fntdata"/><Relationship Id="rId38" Type="http://schemas.openxmlformats.org/officeDocument/2006/relationships/font" Target="fonts/OpenSansSemi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4.xml"/><Relationship Id="rId4"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GitHub\TEST%20RUNS%20GEP\Malawi20190514\Summaries09\mw-1-0_1_0_0_0_1_summary.csv"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5.xml"/><Relationship Id="rId4"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3.xml"/><Relationship Id="rId4"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themeOverride" Target="../theme/themeOverride2.xml"/><Relationship Id="rId4"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themeOverride" Target="../theme/themeOverride1.xml"/><Relationship Id="rId4"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Population</a:t>
            </a:r>
            <a:r>
              <a:rPr lang="en-US" baseline="0" dirty="0"/>
              <a:t> per technology</a:t>
            </a:r>
            <a:endParaRPr lang="en-US" dirty="0"/>
          </a:p>
        </c:rich>
      </c:tx>
      <c:layout>
        <c:manualLayout>
          <c:xMode val="edge"/>
          <c:yMode val="edge"/>
          <c:x val="0.21760389326334209"/>
          <c:y val="0.04"/>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'mw-1-0_0_0_0_0_1_summary_09'!$B$1</c:f>
              <c:strCache>
                <c:ptCount val="1"/>
                <c:pt idx="0">
                  <c:v>2030</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E2D-4742-95EE-17D7D7BCC87C}"/>
              </c:ext>
            </c:extLst>
          </c:dPt>
          <c:dPt>
            <c:idx val="1"/>
            <c:bubble3D val="0"/>
            <c:spPr>
              <a:solidFill>
                <a:schemeClr val="accent6">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E2D-4742-95EE-17D7D7BCC87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E2D-4742-95EE-17D7D7BCC87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E2D-4742-95EE-17D7D7BCC87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E2D-4742-95EE-17D7D7BCC87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BE2D-4742-95EE-17D7D7BCC87C}"/>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40000"/>
                          <a:lumOff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E2D-4742-95EE-17D7D7BCC87C}"/>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E2D-4742-95EE-17D7D7BCC87C}"/>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E2D-4742-95EE-17D7D7BCC87C}"/>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E2D-4742-95EE-17D7D7BCC87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'mw-1-0_0_0_0_0_1_summary_09'!$A$2:$A$6</c:f>
              <c:strCache>
                <c:ptCount val="2"/>
                <c:pt idx="0">
                  <c:v>Grid</c:v>
                </c:pt>
                <c:pt idx="1">
                  <c:v>Stand-alone PV</c:v>
                </c:pt>
              </c:strCache>
            </c:strRef>
          </c:cat>
          <c:val>
            <c:numRef>
              <c:f>'mw-1-0_0_0_0_0_1_summary_09'!$B$2:$B$6</c:f>
              <c:numCache>
                <c:formatCode>General</c:formatCode>
                <c:ptCount val="5"/>
                <c:pt idx="0">
                  <c:v>15622339.2917134</c:v>
                </c:pt>
                <c:pt idx="1">
                  <c:v>10404276.708287099</c:v>
                </c:pt>
              </c:numCache>
            </c:numRef>
          </c:val>
          <c:extLst>
            <c:ext xmlns:c16="http://schemas.microsoft.com/office/drawing/2014/chart" uri="{C3380CC4-5D6E-409C-BE32-E72D297353CC}">
              <c16:uniqueId val="{0000000A-BE2D-4742-95EE-17D7D7BCC87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population per technology</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'mw-1-0_1_0_0_0_1_summary'!$C$1</c:f>
              <c:strCache>
                <c:ptCount val="1"/>
                <c:pt idx="0">
                  <c:v>2030</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233-46DA-BF8A-A7A822479C6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233-46DA-BF8A-A7A822479C6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233-46DA-BF8A-A7A822479C6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233-46DA-BF8A-A7A822479C6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8233-46DA-BF8A-A7A822479C63}"/>
                </c:ext>
              </c:extLst>
            </c:dLbl>
            <c:dLbl>
              <c:idx val="1"/>
              <c:layout>
                <c:manualLayout>
                  <c:x val="-0.17304633599927696"/>
                  <c:y val="8.937640603630887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33-46DA-BF8A-A7A822479C63}"/>
                </c:ext>
              </c:extLst>
            </c:dLbl>
            <c:dLbl>
              <c:idx val="2"/>
              <c:layout>
                <c:manualLayout>
                  <c:x val="0.31988605846755419"/>
                  <c:y val="3.094018818307848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33-46DA-BF8A-A7A822479C63}"/>
                </c:ext>
              </c:extLst>
            </c:dLbl>
            <c:dLbl>
              <c:idx val="3"/>
              <c:delete val="1"/>
              <c:extLst>
                <c:ext xmlns:c15="http://schemas.microsoft.com/office/drawing/2012/chart" uri="{CE6537A1-D6FC-4f65-9D91-7224C49458BB}"/>
                <c:ext xmlns:c16="http://schemas.microsoft.com/office/drawing/2014/chart" uri="{C3380CC4-5D6E-409C-BE32-E72D297353CC}">
                  <c16:uniqueId val="{00000007-8233-46DA-BF8A-A7A822479C63}"/>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'mw-1-0_1_0_0_0_1_summary'!$A$2:$A$5</c:f>
              <c:strCache>
                <c:ptCount val="4"/>
                <c:pt idx="0">
                  <c:v>Grid 93%</c:v>
                </c:pt>
                <c:pt idx="1">
                  <c:v>Stand-alone PV 5%</c:v>
                </c:pt>
                <c:pt idx="2">
                  <c:v>Mini-grid PV 1%</c:v>
                </c:pt>
                <c:pt idx="3">
                  <c:v>Mini-grid hydro 1%</c:v>
                </c:pt>
              </c:strCache>
            </c:strRef>
          </c:cat>
          <c:val>
            <c:numRef>
              <c:f>'mw-1-0_1_0_0_0_1_summary'!$C$2:$C$5</c:f>
              <c:numCache>
                <c:formatCode>General</c:formatCode>
                <c:ptCount val="4"/>
                <c:pt idx="0">
                  <c:v>24169638.209596101</c:v>
                </c:pt>
                <c:pt idx="1">
                  <c:v>1695768.2790292001</c:v>
                </c:pt>
                <c:pt idx="2">
                  <c:v>156332.04700371699</c:v>
                </c:pt>
                <c:pt idx="3">
                  <c:v>4877.4643713013602</c:v>
                </c:pt>
              </c:numCache>
            </c:numRef>
          </c:val>
          <c:extLst>
            <c:ext xmlns:c16="http://schemas.microsoft.com/office/drawing/2014/chart" uri="{C3380CC4-5D6E-409C-BE32-E72D297353CC}">
              <c16:uniqueId val="{00000008-8233-46DA-BF8A-A7A822479C6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Population</a:t>
            </a:r>
            <a:r>
              <a:rPr lang="en-US" baseline="0" dirty="0"/>
              <a:t> per technology</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'mw-1-0_0_0_0_0_1_summary_09'!$B$1</c:f>
              <c:strCache>
                <c:ptCount val="1"/>
                <c:pt idx="0">
                  <c:v>2030</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C38-4CC0-84E3-A9B3E81D3F1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C38-4CC0-84E3-A9B3E81D3F1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C38-4CC0-84E3-A9B3E81D3F1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C38-4CC0-84E3-A9B3E81D3F14}"/>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C38-4CC0-84E3-A9B3E81D3F14}"/>
              </c:ext>
            </c:extLst>
          </c:dPt>
          <c:dLbls>
            <c:dLbl>
              <c:idx val="0"/>
              <c:layout>
                <c:manualLayout>
                  <c:x val="-5.7196820567883631E-2"/>
                  <c:y val="-4.6095359496452562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539599737532808"/>
                      <c:h val="0.25220741767002264"/>
                    </c:manualLayout>
                  </c15:layout>
                </c:ext>
                <c:ext xmlns:c16="http://schemas.microsoft.com/office/drawing/2014/chart" uri="{C3380CC4-5D6E-409C-BE32-E72D297353CC}">
                  <c16:uniqueId val="{00000001-0C38-4CC0-84E3-A9B3E81D3F14}"/>
                </c:ext>
              </c:extLst>
            </c:dLbl>
            <c:dLbl>
              <c:idx val="1"/>
              <c:layout>
                <c:manualLayout>
                  <c:x val="5.3788027916964923E-2"/>
                  <c:y val="6.187173022901169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5497933070866144"/>
                      <c:h val="0.39905403422463104"/>
                    </c:manualLayout>
                  </c15:layout>
                </c:ext>
                <c:ext xmlns:c16="http://schemas.microsoft.com/office/drawing/2014/chart" uri="{C3380CC4-5D6E-409C-BE32-E72D297353CC}">
                  <c16:uniqueId val="{00000003-0C38-4CC0-84E3-A9B3E81D3F14}"/>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0C38-4CC0-84E3-A9B3E81D3F14}"/>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0C38-4CC0-84E3-A9B3E81D3F14}"/>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0C38-4CC0-84E3-A9B3E81D3F1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'mw-1-0_0_0_0_0_1_summary_09'!$A$2:$A$6</c:f>
              <c:strCache>
                <c:ptCount val="2"/>
                <c:pt idx="0">
                  <c:v>Grid</c:v>
                </c:pt>
                <c:pt idx="1">
                  <c:v>Stand-alone PV</c:v>
                </c:pt>
              </c:strCache>
            </c:strRef>
          </c:cat>
          <c:val>
            <c:numRef>
              <c:f>'mw-1-0_0_0_0_0_1_summary_09'!$B$2:$B$6</c:f>
              <c:numCache>
                <c:formatCode>General</c:formatCode>
                <c:ptCount val="5"/>
                <c:pt idx="0">
                  <c:v>15622339.2917134</c:v>
                </c:pt>
                <c:pt idx="1">
                  <c:v>10404276.708287099</c:v>
                </c:pt>
              </c:numCache>
            </c:numRef>
          </c:val>
          <c:extLst>
            <c:ext xmlns:c16="http://schemas.microsoft.com/office/drawing/2014/chart" uri="{C3380CC4-5D6E-409C-BE32-E72D297353CC}">
              <c16:uniqueId val="{0000000A-0C38-4CC0-84E3-A9B3E81D3F1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population per technology</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'mw-1-0_1_0_0_0_1_summary'!$B$1</c:f>
              <c:strCache>
                <c:ptCount val="1"/>
                <c:pt idx="0">
                  <c:v>2030</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62E-4BDD-B6C6-9D834BB6B86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62E-4BDD-B6C6-9D834BB6B863}"/>
              </c:ext>
            </c:extLst>
          </c:dPt>
          <c:dPt>
            <c:idx val="2"/>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62E-4BDD-B6C6-9D834BB6B86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62E-4BDD-B6C6-9D834BB6B863}"/>
              </c:ext>
            </c:extLst>
          </c:dPt>
          <c:dLbls>
            <c:dLbl>
              <c:idx val="0"/>
              <c:layout>
                <c:manualLayout>
                  <c:x val="0.12818085642918289"/>
                  <c:y val="-6.548788474132285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2E-4BDD-B6C6-9D834BB6B863}"/>
                </c:ext>
              </c:extLst>
            </c:dLbl>
            <c:dLbl>
              <c:idx val="1"/>
              <c:layout>
                <c:manualLayout>
                  <c:x val="-0.10324290173149282"/>
                  <c:y val="0.1769114000021627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5564361256533294"/>
                      <c:h val="0.36195153896529142"/>
                    </c:manualLayout>
                  </c15:layout>
                </c:ext>
                <c:ext xmlns:c16="http://schemas.microsoft.com/office/drawing/2014/chart" uri="{C3380CC4-5D6E-409C-BE32-E72D297353CC}">
                  <c16:uniqueId val="{00000003-562E-4BDD-B6C6-9D834BB6B863}"/>
                </c:ext>
              </c:extLst>
            </c:dLbl>
            <c:dLbl>
              <c:idx val="2"/>
              <c:layout>
                <c:manualLayout>
                  <c:x val="0.26149290561741817"/>
                  <c:y val="0.2008043288087885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92D05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3212173725279461"/>
                      <c:h val="0.3554027504911591"/>
                    </c:manualLayout>
                  </c15:layout>
                </c:ext>
                <c:ext xmlns:c16="http://schemas.microsoft.com/office/drawing/2014/chart" uri="{C3380CC4-5D6E-409C-BE32-E72D297353CC}">
                  <c16:uniqueId val="{00000005-562E-4BDD-B6C6-9D834BB6B863}"/>
                </c:ext>
              </c:extLst>
            </c:dLbl>
            <c:dLbl>
              <c:idx val="3"/>
              <c:delete val="1"/>
              <c:extLst>
                <c:ext xmlns:c15="http://schemas.microsoft.com/office/drawing/2012/chart" uri="{CE6537A1-D6FC-4f65-9D91-7224C49458BB}"/>
                <c:ext xmlns:c16="http://schemas.microsoft.com/office/drawing/2014/chart" uri="{C3380CC4-5D6E-409C-BE32-E72D297353CC}">
                  <c16:uniqueId val="{00000007-562E-4BDD-B6C6-9D834BB6B86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'mw-1-0_1_0_0_0_1_summary'!$A$2:$A$5</c:f>
              <c:strCache>
                <c:ptCount val="4"/>
                <c:pt idx="0">
                  <c:v>Grid 93%</c:v>
                </c:pt>
                <c:pt idx="1">
                  <c:v>Stand-alone PV 5%</c:v>
                </c:pt>
                <c:pt idx="2">
                  <c:v>Mini-grid PV 1%</c:v>
                </c:pt>
                <c:pt idx="3">
                  <c:v>Mini-grid hydro 1%</c:v>
                </c:pt>
              </c:strCache>
            </c:strRef>
          </c:cat>
          <c:val>
            <c:numRef>
              <c:f>'mw-1-0_1_0_0_0_1_summary'!$B$2:$B$5</c:f>
              <c:numCache>
                <c:formatCode>General</c:formatCode>
                <c:ptCount val="4"/>
                <c:pt idx="0">
                  <c:v>24169638.209596101</c:v>
                </c:pt>
                <c:pt idx="1">
                  <c:v>1695768.2790292001</c:v>
                </c:pt>
                <c:pt idx="2">
                  <c:v>156332.04700371699</c:v>
                </c:pt>
                <c:pt idx="3">
                  <c:v>4877.4643713013602</c:v>
                </c:pt>
              </c:numCache>
            </c:numRef>
          </c:val>
          <c:extLst>
            <c:ext xmlns:c16="http://schemas.microsoft.com/office/drawing/2014/chart" uri="{C3380CC4-5D6E-409C-BE32-E72D297353CC}">
              <c16:uniqueId val="{00000008-562E-4BDD-B6C6-9D834BB6B863}"/>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Investment cost per technology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09437778893649"/>
          <c:y val="0.17171296296296296"/>
          <c:w val="0.8080300003205162"/>
          <c:h val="0.72088764946048411"/>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8BE-4516-A139-1F9170A91A16}"/>
              </c:ext>
            </c:extLst>
          </c:dPt>
          <c:dPt>
            <c:idx val="2"/>
            <c:invertIfNegative val="0"/>
            <c:bubble3D val="0"/>
            <c:spPr>
              <a:solidFill>
                <a:srgbClr val="92D050"/>
              </a:solidFill>
              <a:ln>
                <a:noFill/>
              </a:ln>
              <a:effectLst/>
            </c:spPr>
            <c:extLst>
              <c:ext xmlns:c16="http://schemas.microsoft.com/office/drawing/2014/chart" uri="{C3380CC4-5D6E-409C-BE32-E72D297353CC}">
                <c16:uniqueId val="{00000003-68BE-4516-A139-1F9170A91A16}"/>
              </c:ext>
            </c:extLst>
          </c:dPt>
          <c:cat>
            <c:strRef>
              <c:f>'mw-1-0_1_0_0_0_1_summary'!$A$22:$A$24</c:f>
              <c:strCache>
                <c:ptCount val="3"/>
                <c:pt idx="0">
                  <c:v>Grid</c:v>
                </c:pt>
                <c:pt idx="1">
                  <c:v>Stand-alone PV</c:v>
                </c:pt>
                <c:pt idx="2">
                  <c:v>Mini-grid PV</c:v>
                </c:pt>
              </c:strCache>
            </c:strRef>
          </c:cat>
          <c:val>
            <c:numRef>
              <c:f>'mw-1-0_1_0_0_0_1_summary'!$B$22:$B$24</c:f>
              <c:numCache>
                <c:formatCode>General</c:formatCode>
                <c:ptCount val="3"/>
                <c:pt idx="0">
                  <c:v>1616340635.7355499</c:v>
                </c:pt>
                <c:pt idx="1">
                  <c:v>410343290.237454</c:v>
                </c:pt>
                <c:pt idx="2">
                  <c:v>40876051.423712596</c:v>
                </c:pt>
              </c:numCache>
            </c:numRef>
          </c:val>
          <c:extLst>
            <c:ext xmlns:c16="http://schemas.microsoft.com/office/drawing/2014/chart" uri="{C3380CC4-5D6E-409C-BE32-E72D297353CC}">
              <c16:uniqueId val="{00000004-68BE-4516-A139-1F9170A91A16}"/>
            </c:ext>
          </c:extLst>
        </c:ser>
        <c:dLbls>
          <c:showLegendKey val="0"/>
          <c:showVal val="0"/>
          <c:showCatName val="0"/>
          <c:showSerName val="0"/>
          <c:showPercent val="0"/>
          <c:showBubbleSize val="0"/>
        </c:dLbls>
        <c:gapWidth val="219"/>
        <c:overlap val="-27"/>
        <c:axId val="442423296"/>
        <c:axId val="442423624"/>
      </c:barChart>
      <c:catAx>
        <c:axId val="44242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423624"/>
        <c:crosses val="autoZero"/>
        <c:auto val="1"/>
        <c:lblAlgn val="ctr"/>
        <c:lblOffset val="100"/>
        <c:noMultiLvlLbl val="0"/>
      </c:catAx>
      <c:valAx>
        <c:axId val="442423624"/>
        <c:scaling>
          <c:orientation val="minMax"/>
        </c:scaling>
        <c:delete val="0"/>
        <c:axPos val="l"/>
        <c:majorGridlines>
          <c:spPr>
            <a:ln w="1270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42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Investment cost per technology</a:t>
            </a:r>
          </a:p>
        </c:rich>
      </c:tx>
      <c:layout>
        <c:manualLayout>
          <c:xMode val="edge"/>
          <c:yMode val="edge"/>
          <c:x val="0.28466576332429994"/>
          <c:y val="3.1069684864624945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411475082837168"/>
          <c:y val="0.15427000196404017"/>
          <c:w val="0.80897462817147869"/>
          <c:h val="0.72088764946048411"/>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885-4A64-8C03-90F2BB4A98F2}"/>
              </c:ext>
            </c:extLst>
          </c:dPt>
          <c:dPt>
            <c:idx val="2"/>
            <c:invertIfNegative val="0"/>
            <c:bubble3D val="0"/>
            <c:spPr>
              <a:solidFill>
                <a:srgbClr val="92D050"/>
              </a:solidFill>
              <a:ln>
                <a:noFill/>
              </a:ln>
              <a:effectLst/>
            </c:spPr>
            <c:extLst>
              <c:ext xmlns:c16="http://schemas.microsoft.com/office/drawing/2014/chart" uri="{C3380CC4-5D6E-409C-BE32-E72D297353CC}">
                <c16:uniqueId val="{00000003-5885-4A64-8C03-90F2BB4A98F2}"/>
              </c:ext>
            </c:extLst>
          </c:dPt>
          <c:cat>
            <c:strRef>
              <c:f>'mw-1-0_1_0_0_0_1_summary'!$A$22:$A$24</c:f>
              <c:strCache>
                <c:ptCount val="3"/>
                <c:pt idx="0">
                  <c:v>Grid</c:v>
                </c:pt>
                <c:pt idx="1">
                  <c:v>Stand-alone PV</c:v>
                </c:pt>
                <c:pt idx="2">
                  <c:v>Mini-grid PV</c:v>
                </c:pt>
              </c:strCache>
            </c:strRef>
          </c:cat>
          <c:val>
            <c:numRef>
              <c:f>'mw-1-0_1_0_0_0_1_summary'!$B$22:$B$24</c:f>
              <c:numCache>
                <c:formatCode>General</c:formatCode>
                <c:ptCount val="3"/>
                <c:pt idx="0">
                  <c:v>1616.34063573555</c:v>
                </c:pt>
                <c:pt idx="1">
                  <c:v>410.34329023745397</c:v>
                </c:pt>
                <c:pt idx="2">
                  <c:v>40.876051423712596</c:v>
                </c:pt>
              </c:numCache>
            </c:numRef>
          </c:val>
          <c:extLst>
            <c:ext xmlns:c16="http://schemas.microsoft.com/office/drawing/2014/chart" uri="{C3380CC4-5D6E-409C-BE32-E72D297353CC}">
              <c16:uniqueId val="{00000004-5885-4A64-8C03-90F2BB4A98F2}"/>
            </c:ext>
          </c:extLst>
        </c:ser>
        <c:dLbls>
          <c:showLegendKey val="0"/>
          <c:showVal val="0"/>
          <c:showCatName val="0"/>
          <c:showSerName val="0"/>
          <c:showPercent val="0"/>
          <c:showBubbleSize val="0"/>
        </c:dLbls>
        <c:gapWidth val="219"/>
        <c:overlap val="-27"/>
        <c:axId val="306958544"/>
        <c:axId val="306958216"/>
      </c:barChart>
      <c:catAx>
        <c:axId val="30695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06958216"/>
        <c:crosses val="autoZero"/>
        <c:auto val="1"/>
        <c:lblAlgn val="ctr"/>
        <c:lblOffset val="100"/>
        <c:noMultiLvlLbl val="0"/>
      </c:catAx>
      <c:valAx>
        <c:axId val="30695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Million</a:t>
                </a:r>
                <a:r>
                  <a:rPr lang="en-US" sz="1400" b="1" baseline="0" dirty="0"/>
                  <a:t> USD</a:t>
                </a:r>
                <a:endParaRPr lang="en-US" sz="1400" b="1" dirty="0"/>
              </a:p>
            </c:rich>
          </c:tx>
          <c:layout>
            <c:manualLayout>
              <c:xMode val="edge"/>
              <c:yMode val="edge"/>
              <c:x val="5.9311271164915205E-2"/>
              <c:y val="6.0101827930849311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958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0: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Some key </a:t>
            </a:r>
            <a:r>
              <a:rPr lang="en-GB"/>
              <a:t>take-away</a:t>
            </a:r>
            <a:r>
              <a:rPr lang="en-GB" sz="1200">
                <a:solidFill>
                  <a:schemeClr val="dk1"/>
                </a:solidFill>
                <a:latin typeface="Calibri"/>
                <a:ea typeface="Calibri"/>
                <a:cs typeface="Calibri"/>
                <a:sym typeface="Calibri"/>
              </a:rPr>
              <a:t> messages from the </a:t>
            </a:r>
            <a:r>
              <a:rPr lang="en-GB"/>
              <a:t>L.C.O.E</a:t>
            </a:r>
            <a:r>
              <a:rPr lang="en-GB" sz="1200">
                <a:solidFill>
                  <a:schemeClr val="dk1"/>
                </a:solidFill>
                <a:latin typeface="Calibri"/>
                <a:ea typeface="Calibri"/>
                <a:cs typeface="Calibri"/>
                <a:sym typeface="Calibri"/>
              </a:rPr>
              <a:t> </a:t>
            </a:r>
            <a:r>
              <a:rPr lang="en-GB"/>
              <a:t>for the</a:t>
            </a:r>
            <a:r>
              <a:rPr lang="en-GB" sz="1200">
                <a:solidFill>
                  <a:schemeClr val="dk1"/>
                </a:solidFill>
                <a:latin typeface="Calibri"/>
                <a:ea typeface="Calibri"/>
                <a:cs typeface="Calibri"/>
                <a:sym typeface="Calibri"/>
              </a:rPr>
              <a:t> different technology </a:t>
            </a:r>
            <a:r>
              <a:rPr lang="en-GB"/>
              <a:t>choices</a:t>
            </a:r>
            <a:r>
              <a:rPr lang="en-GB" sz="1200">
                <a:solidFill>
                  <a:schemeClr val="dk1"/>
                </a:solidFill>
                <a:latin typeface="Calibri"/>
                <a:ea typeface="Calibri"/>
                <a:cs typeface="Calibri"/>
                <a:sym typeface="Calibri"/>
              </a:rPr>
              <a:t> are that</a:t>
            </a:r>
            <a:r>
              <a:rPr lang="en-GB"/>
              <a:t>,</a:t>
            </a:r>
            <a:r>
              <a:rPr lang="en-GB" sz="1200">
                <a:solidFill>
                  <a:schemeClr val="dk1"/>
                </a:solidFill>
                <a:latin typeface="Calibri"/>
                <a:ea typeface="Calibri"/>
                <a:cs typeface="Calibri"/>
                <a:sym typeface="Calibri"/>
              </a:rPr>
              <a:t> first of all, OnSSET </a:t>
            </a:r>
            <a:r>
              <a:rPr lang="en-GB"/>
              <a:t>chooses</a:t>
            </a:r>
            <a:r>
              <a:rPr lang="en-GB" sz="1200">
                <a:solidFill>
                  <a:schemeClr val="dk1"/>
                </a:solidFill>
                <a:latin typeface="Calibri"/>
                <a:ea typeface="Calibri"/>
                <a:cs typeface="Calibri"/>
                <a:sym typeface="Calibri"/>
              </a:rPr>
              <a:t> the </a:t>
            </a:r>
            <a:r>
              <a:rPr lang="en-GB"/>
              <a:t>least-cost </a:t>
            </a:r>
            <a:r>
              <a:rPr lang="en-GB" sz="1200">
                <a:solidFill>
                  <a:schemeClr val="dk1"/>
                </a:solidFill>
                <a:latin typeface="Calibri"/>
                <a:ea typeface="Calibri"/>
                <a:cs typeface="Calibri"/>
                <a:sym typeface="Calibri"/>
              </a:rPr>
              <a:t>technology based only on the </a:t>
            </a:r>
            <a:r>
              <a:rPr lang="en-GB"/>
              <a:t>L.C.O.E</a:t>
            </a:r>
            <a:r>
              <a:rPr lang="en-GB" sz="1200">
                <a:solidFill>
                  <a:schemeClr val="dk1"/>
                </a:solidFill>
                <a:latin typeface="Calibri"/>
                <a:ea typeface="Calibri"/>
                <a:cs typeface="Calibri"/>
                <a:sym typeface="Calibri"/>
              </a:rPr>
              <a:t>. We use different input data </a:t>
            </a:r>
            <a:r>
              <a:rPr lang="en-GB"/>
              <a:t>to calculate</a:t>
            </a:r>
            <a:r>
              <a:rPr lang="en-GB" sz="1200">
                <a:solidFill>
                  <a:schemeClr val="dk1"/>
                </a:solidFill>
                <a:latin typeface="Calibri"/>
                <a:ea typeface="Calibri"/>
                <a:cs typeface="Calibri"/>
                <a:sym typeface="Calibri"/>
              </a:rPr>
              <a:t> the </a:t>
            </a:r>
            <a:r>
              <a:rPr lang="en-GB"/>
              <a:t>L.C.O.E</a:t>
            </a:r>
            <a:r>
              <a:rPr lang="en-GB" sz="1200">
                <a:solidFill>
                  <a:schemeClr val="dk1"/>
                </a:solidFill>
                <a:latin typeface="Calibri"/>
                <a:ea typeface="Calibri"/>
                <a:cs typeface="Calibri"/>
                <a:sym typeface="Calibri"/>
              </a:rPr>
              <a:t> for each technology. We take into account generation, transmission and distribution costs, and calculate specific capacity factors and fuel costs for diesel. Based on the different spatial characteristics of the different technologies</a:t>
            </a:r>
            <a:r>
              <a:rPr lang="en-GB"/>
              <a:t>, </a:t>
            </a:r>
            <a:r>
              <a:rPr lang="en-GB" sz="1200">
                <a:solidFill>
                  <a:schemeClr val="dk1"/>
                </a:solidFill>
                <a:latin typeface="Calibri"/>
                <a:ea typeface="Calibri"/>
                <a:cs typeface="Calibri"/>
                <a:sym typeface="Calibri"/>
              </a:rPr>
              <a:t>energy resources and </a:t>
            </a:r>
            <a:r>
              <a:rPr lang="en-GB"/>
              <a:t>so on,</a:t>
            </a:r>
            <a:r>
              <a:rPr lang="en-GB" sz="1200">
                <a:solidFill>
                  <a:schemeClr val="dk1"/>
                </a:solidFill>
                <a:latin typeface="Calibri"/>
                <a:ea typeface="Calibri"/>
                <a:cs typeface="Calibri"/>
                <a:sym typeface="Calibri"/>
              </a:rPr>
              <a:t> different types of inputs can be customized in</a:t>
            </a:r>
            <a:r>
              <a:rPr lang="en-GB"/>
              <a:t> the</a:t>
            </a:r>
            <a:r>
              <a:rPr lang="en-GB" sz="1200">
                <a:solidFill>
                  <a:schemeClr val="dk1"/>
                </a:solidFill>
                <a:latin typeface="Calibri"/>
                <a:ea typeface="Calibri"/>
                <a:cs typeface="Calibri"/>
                <a:sym typeface="Calibri"/>
              </a:rPr>
              <a:t> OnSSET tool.</a:t>
            </a:r>
            <a:r>
              <a:rPr lang="en-GB"/>
              <a:t> </a:t>
            </a:r>
            <a:endParaRPr/>
          </a:p>
        </p:txBody>
      </p:sp>
      <p:sp>
        <p:nvSpPr>
          <p:cNvPr id="273" name="Google Shape;273;p1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There are some additional functionalities in OnSSET tool</a:t>
            </a:r>
            <a:r>
              <a:rPr lang="en-GB"/>
              <a:t>,</a:t>
            </a:r>
            <a:r>
              <a:rPr lang="en-GB" sz="1200">
                <a:solidFill>
                  <a:schemeClr val="dk1"/>
                </a:solidFill>
                <a:latin typeface="Calibri"/>
                <a:ea typeface="Calibri"/>
                <a:cs typeface="Calibri"/>
                <a:sym typeface="Calibri"/>
              </a:rPr>
              <a:t> which we also will cover in this mini-lecture. First of all, we have something called a prioritization algorithm.</a:t>
            </a:r>
            <a:r>
              <a:rPr lang="en-GB"/>
              <a:t> </a:t>
            </a:r>
            <a:r>
              <a:rPr lang="en-GB" sz="1200">
                <a:solidFill>
                  <a:schemeClr val="dk1"/>
                </a:solidFill>
                <a:latin typeface="Calibri"/>
                <a:ea typeface="Calibri"/>
                <a:cs typeface="Calibri"/>
                <a:sym typeface="Calibri"/>
              </a:rPr>
              <a:t> In case </a:t>
            </a:r>
            <a:r>
              <a:rPr lang="en-GB"/>
              <a:t>we</a:t>
            </a:r>
            <a:r>
              <a:rPr lang="en-GB" sz="1200">
                <a:solidFill>
                  <a:schemeClr val="dk1"/>
                </a:solidFill>
                <a:latin typeface="Calibri"/>
                <a:ea typeface="Calibri"/>
                <a:cs typeface="Calibri"/>
                <a:sym typeface="Calibri"/>
              </a:rPr>
              <a:t> are running the model with an intermediate year</a:t>
            </a:r>
            <a:r>
              <a:rPr lang="en-GB"/>
              <a:t>,</a:t>
            </a:r>
            <a:r>
              <a:rPr lang="en-GB" sz="1200">
                <a:solidFill>
                  <a:schemeClr val="dk1"/>
                </a:solidFill>
                <a:latin typeface="Calibri"/>
                <a:ea typeface="Calibri"/>
                <a:cs typeface="Calibri"/>
                <a:sym typeface="Calibri"/>
              </a:rPr>
              <a:t> then we first look at how the electrification will look up until</a:t>
            </a:r>
            <a:r>
              <a:rPr lang="en-GB"/>
              <a:t>, for example,</a:t>
            </a:r>
            <a:r>
              <a:rPr lang="en-GB" sz="1200">
                <a:solidFill>
                  <a:schemeClr val="dk1"/>
                </a:solidFill>
                <a:latin typeface="Calibri"/>
                <a:ea typeface="Calibri"/>
                <a:cs typeface="Calibri"/>
                <a:sym typeface="Calibri"/>
              </a:rPr>
              <a:t> 2025 and then in 2030.</a:t>
            </a:r>
            <a:r>
              <a:rPr lang="en-GB"/>
              <a:t> </a:t>
            </a:r>
            <a:r>
              <a:rPr lang="en-GB" sz="1200">
                <a:solidFill>
                  <a:schemeClr val="dk1"/>
                </a:solidFill>
                <a:latin typeface="Calibri"/>
                <a:ea typeface="Calibri"/>
                <a:cs typeface="Calibri"/>
                <a:sym typeface="Calibri"/>
              </a:rPr>
              <a:t> We set a target for the intermediate year that is a percentage of the population</a:t>
            </a:r>
            <a:r>
              <a:rPr lang="en-GB"/>
              <a:t>. For example, the target might be</a:t>
            </a:r>
            <a:r>
              <a:rPr lang="en-GB" sz="1200">
                <a:solidFill>
                  <a:schemeClr val="dk1"/>
                </a:solidFill>
                <a:latin typeface="Calibri"/>
                <a:ea typeface="Calibri"/>
                <a:cs typeface="Calibri"/>
                <a:sym typeface="Calibri"/>
              </a:rPr>
              <a:t> 80 </a:t>
            </a:r>
            <a:r>
              <a:rPr lang="en-GB"/>
              <a:t>per cent</a:t>
            </a:r>
            <a:r>
              <a:rPr lang="en-GB" sz="1200">
                <a:solidFill>
                  <a:schemeClr val="dk1"/>
                </a:solidFill>
                <a:latin typeface="Calibri"/>
                <a:ea typeface="Calibri"/>
                <a:cs typeface="Calibri"/>
                <a:sym typeface="Calibri"/>
              </a:rPr>
              <a:t> electrification by 2025 and 100 </a:t>
            </a:r>
            <a:r>
              <a:rPr lang="en-GB"/>
              <a:t>per cent</a:t>
            </a:r>
            <a:r>
              <a:rPr lang="en-GB" sz="1200">
                <a:solidFill>
                  <a:schemeClr val="dk1"/>
                </a:solidFill>
                <a:latin typeface="Calibri"/>
                <a:ea typeface="Calibri"/>
                <a:cs typeface="Calibri"/>
                <a:sym typeface="Calibri"/>
              </a:rPr>
              <a:t> electrification by 2030. The model needs to choose which settlements will be included in the first 80 </a:t>
            </a:r>
            <a:r>
              <a:rPr lang="en-GB"/>
              <a:t>per cent</a:t>
            </a:r>
            <a:r>
              <a:rPr lang="en-GB" sz="1200">
                <a:solidFill>
                  <a:schemeClr val="dk1"/>
                </a:solidFill>
                <a:latin typeface="Calibri"/>
                <a:ea typeface="Calibri"/>
                <a:cs typeface="Calibri"/>
                <a:sym typeface="Calibri"/>
              </a:rPr>
              <a:t>. This can be done in different ways depending on your priorities. In OnSSET there are a couple of prioritization methods available in the model. First you could prioritize based on the lowest investment costs. This means we prioritize cheaper connections until 2025. Otherwise you could prioritize based on where there are schools and health facilities. A third prioritization could prioritize settlements that are closer to cities and leave the most remote areas for </a:t>
            </a:r>
            <a:r>
              <a:rPr lang="en-GB"/>
              <a:t>a </a:t>
            </a:r>
            <a:r>
              <a:rPr lang="en-GB" sz="1200">
                <a:solidFill>
                  <a:schemeClr val="dk1"/>
                </a:solidFill>
                <a:latin typeface="Calibri"/>
                <a:ea typeface="Calibri"/>
                <a:cs typeface="Calibri"/>
                <a:sym typeface="Calibri"/>
              </a:rPr>
              <a:t>later stage. This prioritization is for a decision maker and energy analyst to discuss.</a:t>
            </a:r>
            <a:r>
              <a:rPr lang="en-GB"/>
              <a:t> </a:t>
            </a:r>
            <a:endParaRPr/>
          </a:p>
        </p:txBody>
      </p:sp>
      <p:sp>
        <p:nvSpPr>
          <p:cNvPr id="283" name="Google Shape;283;p1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Now we will look at the baseline and the intensification options that are built into the tool. In the baseline option, the model will first prioritize </a:t>
            </a:r>
            <a:r>
              <a:rPr lang="en-GB"/>
              <a:t>increasing electricity </a:t>
            </a:r>
            <a:r>
              <a:rPr lang="en-GB" sz="1200">
                <a:solidFill>
                  <a:schemeClr val="dk1"/>
                </a:solidFill>
                <a:latin typeface="Calibri"/>
                <a:ea typeface="Calibri"/>
                <a:cs typeface="Calibri"/>
                <a:sym typeface="Calibri"/>
              </a:rPr>
              <a:t>access in settlements that are already connected to the grid</a:t>
            </a:r>
            <a:r>
              <a:rPr lang="en-GB"/>
              <a:t>,</a:t>
            </a:r>
            <a:r>
              <a:rPr lang="en-GB" sz="1200">
                <a:solidFill>
                  <a:schemeClr val="dk1"/>
                </a:solidFill>
                <a:latin typeface="Calibri"/>
                <a:ea typeface="Calibri"/>
                <a:cs typeface="Calibri"/>
                <a:sym typeface="Calibri"/>
              </a:rPr>
              <a:t> in case not everyone within those settlements </a:t>
            </a:r>
            <a:r>
              <a:rPr lang="en-GB"/>
              <a:t>has</a:t>
            </a:r>
            <a:r>
              <a:rPr lang="en-GB" sz="1200">
                <a:solidFill>
                  <a:schemeClr val="dk1"/>
                </a:solidFill>
                <a:latin typeface="Calibri"/>
                <a:ea typeface="Calibri"/>
                <a:cs typeface="Calibri"/>
                <a:sym typeface="Calibri"/>
              </a:rPr>
              <a:t> access to the electricity. Following that, it will prioritize settlements based on the lowest investment cost per capita. </a:t>
            </a:r>
            <a:r>
              <a:rPr lang="en-GB"/>
              <a:t>Following the example from previous slide, the initial 80</a:t>
            </a:r>
            <a:r>
              <a:rPr lang="en-GB" sz="1200">
                <a:solidFill>
                  <a:schemeClr val="dk1"/>
                </a:solidFill>
                <a:latin typeface="Calibri"/>
                <a:ea typeface="Calibri"/>
                <a:cs typeface="Calibri"/>
                <a:sym typeface="Calibri"/>
              </a:rPr>
              <a:t> </a:t>
            </a:r>
            <a:r>
              <a:rPr lang="en-GB"/>
              <a:t>per cent</a:t>
            </a:r>
            <a:r>
              <a:rPr lang="en-GB" sz="1200">
                <a:solidFill>
                  <a:schemeClr val="dk1"/>
                </a:solidFill>
                <a:latin typeface="Calibri"/>
                <a:ea typeface="Calibri"/>
                <a:cs typeface="Calibri"/>
                <a:sym typeface="Calibri"/>
              </a:rPr>
              <a:t> of the population </a:t>
            </a:r>
            <a:r>
              <a:rPr lang="en-GB"/>
              <a:t>with the lowest L.C.O.E are electrified. The remaining</a:t>
            </a:r>
            <a:r>
              <a:rPr lang="en-GB" sz="1200">
                <a:solidFill>
                  <a:schemeClr val="dk1"/>
                </a:solidFill>
                <a:latin typeface="Calibri"/>
                <a:ea typeface="Calibri"/>
                <a:cs typeface="Calibri"/>
                <a:sym typeface="Calibri"/>
              </a:rPr>
              <a:t> 20 </a:t>
            </a:r>
            <a:r>
              <a:rPr lang="en-GB"/>
              <a:t>per cent</a:t>
            </a:r>
            <a:r>
              <a:rPr lang="en-GB" sz="1200">
                <a:solidFill>
                  <a:schemeClr val="dk1"/>
                </a:solidFill>
                <a:latin typeface="Calibri"/>
                <a:ea typeface="Calibri"/>
                <a:cs typeface="Calibri"/>
                <a:sym typeface="Calibri"/>
              </a:rPr>
              <a:t> </a:t>
            </a:r>
            <a:r>
              <a:rPr lang="en-GB"/>
              <a:t>might be located further away from the grid or have less densely populated settlements leading to higher L.C.O.E.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the second option, the model will </a:t>
            </a:r>
            <a:r>
              <a:rPr lang="en-GB"/>
              <a:t>prioritize</a:t>
            </a:r>
            <a:r>
              <a:rPr lang="en-GB" sz="1200">
                <a:solidFill>
                  <a:schemeClr val="dk1"/>
                </a:solidFill>
                <a:latin typeface="Calibri"/>
                <a:ea typeface="Calibri"/>
                <a:cs typeface="Calibri"/>
                <a:sym typeface="Calibri"/>
              </a:rPr>
              <a:t> ramping up electricity access in settlements that are already connected to the grid </a:t>
            </a:r>
            <a:r>
              <a:rPr lang="en-GB"/>
              <a:t>as part of</a:t>
            </a:r>
            <a:r>
              <a:rPr lang="en-GB" sz="1200">
                <a:solidFill>
                  <a:schemeClr val="dk1"/>
                </a:solidFill>
                <a:latin typeface="Calibri"/>
                <a:ea typeface="Calibri"/>
                <a:cs typeface="Calibri"/>
                <a:sym typeface="Calibri"/>
              </a:rPr>
              <a:t> the second step. If the</a:t>
            </a:r>
            <a:r>
              <a:rPr lang="en-GB"/>
              <a:t>, for example,</a:t>
            </a:r>
            <a:r>
              <a:rPr lang="en-GB" sz="1200">
                <a:solidFill>
                  <a:schemeClr val="dk1"/>
                </a:solidFill>
                <a:latin typeface="Calibri"/>
                <a:ea typeface="Calibri"/>
                <a:cs typeface="Calibri"/>
                <a:sym typeface="Calibri"/>
              </a:rPr>
              <a:t> 80 </a:t>
            </a:r>
            <a:r>
              <a:rPr lang="en-GB"/>
              <a:t>per cent</a:t>
            </a:r>
            <a:r>
              <a:rPr lang="en-GB" sz="1200">
                <a:solidFill>
                  <a:schemeClr val="dk1"/>
                </a:solidFill>
                <a:latin typeface="Calibri"/>
                <a:ea typeface="Calibri"/>
                <a:cs typeface="Calibri"/>
                <a:sym typeface="Calibri"/>
              </a:rPr>
              <a:t> target has not been reached, it will prioritize intensification so as</a:t>
            </a:r>
            <a:r>
              <a:rPr lang="en-GB"/>
              <a:t> </a:t>
            </a:r>
            <a:r>
              <a:rPr lang="en-GB" sz="1200">
                <a:solidFill>
                  <a:schemeClr val="dk1"/>
                </a:solidFill>
                <a:latin typeface="Calibri"/>
                <a:ea typeface="Calibri"/>
                <a:cs typeface="Calibri"/>
                <a:sym typeface="Calibri"/>
              </a:rPr>
              <a:t>to connect all the settlements that are close to the existing network to the grid, even if </a:t>
            </a:r>
            <a:r>
              <a:rPr lang="en-GB"/>
              <a:t>it is</a:t>
            </a:r>
            <a:r>
              <a:rPr lang="en-GB" sz="1200">
                <a:solidFill>
                  <a:schemeClr val="dk1"/>
                </a:solidFill>
                <a:latin typeface="Calibri"/>
                <a:ea typeface="Calibri"/>
                <a:cs typeface="Calibri"/>
                <a:sym typeface="Calibri"/>
              </a:rPr>
              <a:t> not the </a:t>
            </a:r>
            <a:r>
              <a:rPr lang="en-GB"/>
              <a:t>least-cost </a:t>
            </a:r>
            <a:r>
              <a:rPr lang="en-GB" sz="1200">
                <a:solidFill>
                  <a:schemeClr val="dk1"/>
                </a:solidFill>
                <a:latin typeface="Calibri"/>
                <a:ea typeface="Calibri"/>
                <a:cs typeface="Calibri"/>
                <a:sym typeface="Calibri"/>
              </a:rPr>
              <a:t>option. Here the model </a:t>
            </a:r>
            <a:r>
              <a:rPr lang="en-GB"/>
              <a:t>extends</a:t>
            </a:r>
            <a:r>
              <a:rPr lang="en-GB" sz="1200">
                <a:solidFill>
                  <a:schemeClr val="dk1"/>
                </a:solidFill>
                <a:latin typeface="Calibri"/>
                <a:ea typeface="Calibri"/>
                <a:cs typeface="Calibri"/>
                <a:sym typeface="Calibri"/>
              </a:rPr>
              <a:t> the grid, even if </a:t>
            </a:r>
            <a:r>
              <a:rPr lang="en-GB"/>
              <a:t>it is</a:t>
            </a:r>
            <a:r>
              <a:rPr lang="en-GB" sz="1200">
                <a:solidFill>
                  <a:schemeClr val="dk1"/>
                </a:solidFill>
                <a:latin typeface="Calibri"/>
                <a:ea typeface="Calibri"/>
                <a:cs typeface="Calibri"/>
                <a:sym typeface="Calibri"/>
              </a:rPr>
              <a:t> not the lowest cost option and what</a:t>
            </a:r>
            <a:r>
              <a:rPr lang="en-GB"/>
              <a:t> extension</a:t>
            </a:r>
            <a:r>
              <a:rPr lang="en-GB" sz="1200">
                <a:solidFill>
                  <a:schemeClr val="dk1"/>
                </a:solidFill>
                <a:latin typeface="Calibri"/>
                <a:ea typeface="Calibri"/>
                <a:cs typeface="Calibri"/>
                <a:sym typeface="Calibri"/>
              </a:rPr>
              <a:t> distance should be used can be defined by the user. Typical ranges are between </a:t>
            </a:r>
            <a:r>
              <a:rPr lang="en-GB"/>
              <a:t>2 and 5</a:t>
            </a:r>
            <a:r>
              <a:rPr lang="en-GB" sz="1200">
                <a:solidFill>
                  <a:schemeClr val="dk1"/>
                </a:solidFill>
                <a:latin typeface="Calibri"/>
                <a:ea typeface="Calibri"/>
                <a:cs typeface="Calibri"/>
                <a:sym typeface="Calibri"/>
              </a:rPr>
              <a:t> </a:t>
            </a:r>
            <a:r>
              <a:rPr lang="en-GB"/>
              <a:t>kilometres</a:t>
            </a:r>
            <a:r>
              <a:rPr lang="en-GB" sz="1200">
                <a:solidFill>
                  <a:schemeClr val="dk1"/>
                </a:solidFill>
                <a:latin typeface="Calibri"/>
                <a:ea typeface="Calibri"/>
                <a:cs typeface="Calibri"/>
                <a:sym typeface="Calibri"/>
              </a:rPr>
              <a:t> from the existing electricity network. If the target of 80 </a:t>
            </a:r>
            <a:r>
              <a:rPr lang="en-GB"/>
              <a:t>per cent</a:t>
            </a:r>
            <a:r>
              <a:rPr lang="en-GB" sz="1200">
                <a:solidFill>
                  <a:schemeClr val="dk1"/>
                </a:solidFill>
                <a:latin typeface="Calibri"/>
                <a:ea typeface="Calibri"/>
                <a:cs typeface="Calibri"/>
                <a:sym typeface="Calibri"/>
              </a:rPr>
              <a:t> has not been reached, it will go on to the third and final step, which is prioritized based on the lowest investment cost per</a:t>
            </a:r>
            <a:r>
              <a:rPr lang="en-GB"/>
              <a:t> </a:t>
            </a:r>
            <a:r>
              <a:rPr lang="en-GB" sz="1200">
                <a:solidFill>
                  <a:schemeClr val="dk1"/>
                </a:solidFill>
                <a:latin typeface="Calibri"/>
                <a:ea typeface="Calibri"/>
                <a:cs typeface="Calibri"/>
                <a:sym typeface="Calibri"/>
              </a:rPr>
              <a:t>capita.</a:t>
            </a:r>
            <a:r>
              <a:rPr lang="en-GB"/>
              <a:t> </a:t>
            </a:r>
            <a:endParaRPr sz="1200">
              <a:solidFill>
                <a:schemeClr val="dk1"/>
              </a:solidFill>
              <a:latin typeface="Calibri"/>
              <a:ea typeface="Calibri"/>
              <a:cs typeface="Calibri"/>
              <a:sym typeface="Calibri"/>
            </a:endParaRPr>
          </a:p>
        </p:txBody>
      </p:sp>
      <p:sp>
        <p:nvSpPr>
          <p:cNvPr id="293" name="Google Shape;293;p1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3: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We can also impose some limitations on how fast we expect a centralized grid to be able to expand. There </a:t>
            </a:r>
            <a:r>
              <a:rPr lang="en-GB"/>
              <a:t>are</a:t>
            </a:r>
            <a:r>
              <a:rPr lang="en-GB" sz="1200">
                <a:solidFill>
                  <a:schemeClr val="dk1"/>
                </a:solidFill>
                <a:latin typeface="Calibri"/>
                <a:ea typeface="Calibri"/>
                <a:cs typeface="Calibri"/>
                <a:sym typeface="Calibri"/>
              </a:rPr>
              <a:t> both a grid capacity generation limit and a grid connection limit. The grid capacity limit means </a:t>
            </a:r>
            <a:r>
              <a:rPr lang="en-GB"/>
              <a:t>we will</a:t>
            </a:r>
            <a:r>
              <a:rPr lang="en-GB" sz="1200">
                <a:solidFill>
                  <a:schemeClr val="dk1"/>
                </a:solidFill>
                <a:latin typeface="Calibri"/>
                <a:ea typeface="Calibri"/>
                <a:cs typeface="Calibri"/>
                <a:sym typeface="Calibri"/>
              </a:rPr>
              <a:t> limit how much generation capacity</a:t>
            </a:r>
            <a:r>
              <a:rPr lang="en-GB"/>
              <a:t> </a:t>
            </a:r>
            <a:r>
              <a:rPr lang="en-GB" sz="1200">
                <a:solidFill>
                  <a:schemeClr val="dk1"/>
                </a:solidFill>
                <a:latin typeface="Calibri"/>
                <a:ea typeface="Calibri"/>
                <a:cs typeface="Calibri"/>
                <a:sym typeface="Calibri"/>
              </a:rPr>
              <a:t>we think can realistically be added to the national grid per year in megawatts. The model will then only connect new settlements to the grid if there</a:t>
            </a:r>
            <a:r>
              <a:rPr lang="en-GB"/>
              <a:t> </a:t>
            </a:r>
            <a:r>
              <a:rPr lang="en-GB" sz="1200">
                <a:solidFill>
                  <a:schemeClr val="dk1"/>
                </a:solidFill>
                <a:latin typeface="Calibri"/>
                <a:ea typeface="Calibri"/>
                <a:cs typeface="Calibri"/>
                <a:sym typeface="Calibri"/>
              </a:rPr>
              <a:t>is enough generation capacity to meet their demand. Once the generation capacity has been maximized, no more settlements will be connected to the grid by the model even if </a:t>
            </a:r>
            <a:r>
              <a:rPr lang="en-GB"/>
              <a:t>it is</a:t>
            </a:r>
            <a:r>
              <a:rPr lang="en-GB" sz="1200">
                <a:solidFill>
                  <a:schemeClr val="dk1"/>
                </a:solidFill>
                <a:latin typeface="Calibri"/>
                <a:ea typeface="Calibri"/>
                <a:cs typeface="Calibri"/>
                <a:sym typeface="Calibri"/>
              </a:rPr>
              <a:t> the </a:t>
            </a:r>
            <a:r>
              <a:rPr lang="en-GB"/>
              <a:t>least-cost </a:t>
            </a:r>
            <a:r>
              <a:rPr lang="en-GB" sz="1200">
                <a:solidFill>
                  <a:schemeClr val="dk1"/>
                </a:solidFill>
                <a:latin typeface="Calibri"/>
                <a:ea typeface="Calibri"/>
                <a:cs typeface="Calibri"/>
                <a:sym typeface="Calibri"/>
              </a:rPr>
              <a:t>technology.</a:t>
            </a:r>
            <a:r>
              <a:rPr lang="en-GB"/>
              <a:t>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connections limit, on the other hand, limits the number of households that can be connected to the grid per year </a:t>
            </a:r>
            <a:r>
              <a:rPr lang="en-GB"/>
              <a:t>to reflect</a:t>
            </a:r>
            <a:r>
              <a:rPr lang="en-GB" sz="1200">
                <a:solidFill>
                  <a:schemeClr val="dk1"/>
                </a:solidFill>
                <a:latin typeface="Calibri"/>
                <a:ea typeface="Calibri"/>
                <a:cs typeface="Calibri"/>
                <a:sym typeface="Calibri"/>
              </a:rPr>
              <a:t> the connection speed. There might not be enough capacity to install new connections at a fast enough pace in </a:t>
            </a:r>
            <a:r>
              <a:rPr lang="en-GB"/>
              <a:t>a case whereby</a:t>
            </a:r>
            <a:r>
              <a:rPr lang="en-GB" sz="1200">
                <a:solidFill>
                  <a:schemeClr val="dk1"/>
                </a:solidFill>
                <a:latin typeface="Calibri"/>
                <a:ea typeface="Calibri"/>
                <a:cs typeface="Calibri"/>
                <a:sym typeface="Calibri"/>
              </a:rPr>
              <a:t> group connection would be the </a:t>
            </a:r>
            <a:r>
              <a:rPr lang="en-GB"/>
              <a:t>least-cost </a:t>
            </a:r>
            <a:r>
              <a:rPr lang="en-GB" sz="1200">
                <a:solidFill>
                  <a:schemeClr val="dk1"/>
                </a:solidFill>
                <a:latin typeface="Calibri"/>
                <a:ea typeface="Calibri"/>
                <a:cs typeface="Calibri"/>
                <a:sym typeface="Calibri"/>
              </a:rPr>
              <a:t>option for a large share of the population. If this limit is set </a:t>
            </a:r>
            <a:r>
              <a:rPr lang="en-GB"/>
              <a:t>at</a:t>
            </a:r>
            <a:r>
              <a:rPr lang="en-GB" sz="1200">
                <a:solidFill>
                  <a:schemeClr val="dk1"/>
                </a:solidFill>
                <a:latin typeface="Calibri"/>
                <a:ea typeface="Calibri"/>
                <a:cs typeface="Calibri"/>
                <a:sym typeface="Calibri"/>
              </a:rPr>
              <a:t> 100,000 households per year in the country</a:t>
            </a:r>
            <a:r>
              <a:rPr lang="en-GB"/>
              <a:t>,</a:t>
            </a:r>
            <a:r>
              <a:rPr lang="en-GB" sz="1200">
                <a:solidFill>
                  <a:schemeClr val="dk1"/>
                </a:solidFill>
                <a:latin typeface="Calibri"/>
                <a:ea typeface="Calibri"/>
                <a:cs typeface="Calibri"/>
                <a:sym typeface="Calibri"/>
              </a:rPr>
              <a:t> </a:t>
            </a:r>
            <a:r>
              <a:rPr lang="en-GB"/>
              <a:t>then that</a:t>
            </a:r>
            <a:r>
              <a:rPr lang="en-GB" sz="1200">
                <a:solidFill>
                  <a:schemeClr val="dk1"/>
                </a:solidFill>
                <a:latin typeface="Calibri"/>
                <a:ea typeface="Calibri"/>
                <a:cs typeface="Calibri"/>
                <a:sym typeface="Calibri"/>
              </a:rPr>
              <a:t> means if the model finds more than 100,000 households to connect as the </a:t>
            </a:r>
            <a:r>
              <a:rPr lang="en-GB"/>
              <a:t>least-cost</a:t>
            </a:r>
            <a:r>
              <a:rPr lang="en-GB" sz="1200">
                <a:solidFill>
                  <a:schemeClr val="dk1"/>
                </a:solidFill>
                <a:latin typeface="Calibri"/>
                <a:ea typeface="Calibri"/>
                <a:cs typeface="Calibri"/>
                <a:sym typeface="Calibri"/>
              </a:rPr>
              <a:t> option in the year it will only connect the first 100,000</a:t>
            </a:r>
            <a:r>
              <a:rPr lang="en-GB"/>
              <a:t>.</a:t>
            </a:r>
            <a:r>
              <a:rPr lang="en-GB" sz="1200">
                <a:solidFill>
                  <a:schemeClr val="dk1"/>
                </a:solidFill>
                <a:latin typeface="Calibri"/>
                <a:ea typeface="Calibri"/>
                <a:cs typeface="Calibri"/>
                <a:sym typeface="Calibri"/>
              </a:rPr>
              <a:t> </a:t>
            </a:r>
            <a:r>
              <a:rPr lang="en-GB"/>
              <a:t>The</a:t>
            </a:r>
            <a:r>
              <a:rPr lang="en-GB" sz="1200">
                <a:solidFill>
                  <a:schemeClr val="dk1"/>
                </a:solidFill>
                <a:latin typeface="Calibri"/>
                <a:ea typeface="Calibri"/>
                <a:cs typeface="Calibri"/>
                <a:sym typeface="Calibri"/>
              </a:rPr>
              <a:t> remaining</a:t>
            </a:r>
            <a:r>
              <a:rPr lang="en-GB"/>
              <a:t>  households</a:t>
            </a:r>
            <a:r>
              <a:rPr lang="en-GB" sz="1200">
                <a:solidFill>
                  <a:schemeClr val="dk1"/>
                </a:solidFill>
                <a:latin typeface="Calibri"/>
                <a:ea typeface="Calibri"/>
                <a:cs typeface="Calibri"/>
                <a:sym typeface="Calibri"/>
              </a:rPr>
              <a:t> will need to be connected by off-grid technologies.</a:t>
            </a:r>
            <a:endParaRPr b="1"/>
          </a:p>
        </p:txBody>
      </p:sp>
      <p:sp>
        <p:nvSpPr>
          <p:cNvPr id="303" name="Google Shape;303;p1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this mini-lecture we will talk about how to communicate electrification model results</a:t>
            </a:r>
            <a:r>
              <a:rPr lang="en-GB"/>
              <a:t>,</a:t>
            </a:r>
            <a:r>
              <a:rPr lang="en-GB" sz="1200">
                <a:solidFill>
                  <a:schemeClr val="dk1"/>
                </a:solidFill>
                <a:latin typeface="Calibri"/>
                <a:ea typeface="Calibri"/>
                <a:cs typeface="Calibri"/>
                <a:sym typeface="Calibri"/>
              </a:rPr>
              <a:t> and </a:t>
            </a:r>
            <a:r>
              <a:rPr lang="en-GB"/>
              <a:t>we will </a:t>
            </a:r>
            <a:r>
              <a:rPr lang="en-GB" sz="1200">
                <a:solidFill>
                  <a:schemeClr val="dk1"/>
                </a:solidFill>
                <a:latin typeface="Calibri"/>
                <a:ea typeface="Calibri"/>
                <a:cs typeface="Calibri"/>
                <a:sym typeface="Calibri"/>
              </a:rPr>
              <a:t>focus on how we can present these in a PowerPoint. First of all,</a:t>
            </a:r>
            <a:r>
              <a:rPr lang="en-GB"/>
              <a:t> </a:t>
            </a:r>
            <a:r>
              <a:rPr lang="en-GB" sz="1200">
                <a:solidFill>
                  <a:schemeClr val="dk1"/>
                </a:solidFill>
                <a:latin typeface="Calibri"/>
                <a:ea typeface="Calibri"/>
                <a:cs typeface="Calibri"/>
                <a:sym typeface="Calibri"/>
              </a:rPr>
              <a:t>when you structure your presentation, there are a few general things that you should consider. </a:t>
            </a:r>
            <a:r>
              <a:rPr lang="en-GB"/>
              <a:t>The first</a:t>
            </a:r>
            <a:r>
              <a:rPr lang="en-GB" sz="1200">
                <a:solidFill>
                  <a:schemeClr val="dk1"/>
                </a:solidFill>
                <a:latin typeface="Calibri"/>
                <a:ea typeface="Calibri"/>
                <a:cs typeface="Calibri"/>
                <a:sym typeface="Calibri"/>
              </a:rPr>
              <a:t> aspect is who is your target audience? Are you presenting this to a minister or university students, to researchers</a:t>
            </a:r>
            <a:r>
              <a:rPr lang="en-GB"/>
              <a:t> </a:t>
            </a:r>
            <a:r>
              <a:rPr lang="en-GB" sz="1200">
                <a:solidFill>
                  <a:schemeClr val="dk1"/>
                </a:solidFill>
                <a:latin typeface="Calibri"/>
                <a:ea typeface="Calibri"/>
                <a:cs typeface="Calibri"/>
                <a:sym typeface="Calibri"/>
              </a:rPr>
              <a:t>or</a:t>
            </a:r>
            <a:r>
              <a:rPr lang="en-GB"/>
              <a:t> </a:t>
            </a:r>
            <a:r>
              <a:rPr lang="en-GB" sz="1200">
                <a:solidFill>
                  <a:schemeClr val="dk1"/>
                </a:solidFill>
                <a:latin typeface="Calibri"/>
                <a:ea typeface="Calibri"/>
                <a:cs typeface="Calibri"/>
                <a:sym typeface="Calibri"/>
              </a:rPr>
              <a:t>journalists? Once you have define</a:t>
            </a:r>
            <a:r>
              <a:rPr lang="en-GB"/>
              <a:t> </a:t>
            </a:r>
            <a:r>
              <a:rPr lang="en-GB" sz="1200">
                <a:solidFill>
                  <a:schemeClr val="dk1"/>
                </a:solidFill>
                <a:latin typeface="Calibri"/>
                <a:ea typeface="Calibri"/>
                <a:cs typeface="Calibri"/>
                <a:sym typeface="Calibri"/>
              </a:rPr>
              <a:t>who your audience</a:t>
            </a:r>
            <a:r>
              <a:rPr lang="en-GB"/>
              <a:t> </a:t>
            </a:r>
            <a:r>
              <a:rPr lang="en-GB" sz="1200">
                <a:solidFill>
                  <a:schemeClr val="dk1"/>
                </a:solidFill>
                <a:latin typeface="Calibri"/>
                <a:ea typeface="Calibri"/>
                <a:cs typeface="Calibri"/>
                <a:sym typeface="Calibri"/>
              </a:rPr>
              <a:t>is, you must also consider their</a:t>
            </a:r>
            <a:r>
              <a:rPr lang="en-GB"/>
              <a:t> </a:t>
            </a:r>
            <a:r>
              <a:rPr lang="en-GB" sz="1200">
                <a:solidFill>
                  <a:schemeClr val="dk1"/>
                </a:solidFill>
                <a:latin typeface="Calibri"/>
                <a:ea typeface="Calibri"/>
                <a:cs typeface="Calibri"/>
                <a:sym typeface="Calibri"/>
              </a:rPr>
              <a:t>background knowledge. </a:t>
            </a:r>
            <a:r>
              <a:rPr lang="en-GB"/>
              <a:t>Is </a:t>
            </a:r>
            <a:r>
              <a:rPr lang="en-GB" sz="1200">
                <a:solidFill>
                  <a:schemeClr val="dk1"/>
                </a:solidFill>
                <a:latin typeface="Calibri"/>
                <a:ea typeface="Calibri"/>
                <a:cs typeface="Calibri"/>
                <a:sym typeface="Calibri"/>
              </a:rPr>
              <a:t>it a researcher with a lot of experience in geospatial electrification or a minister with </a:t>
            </a:r>
            <a:r>
              <a:rPr lang="en-GB"/>
              <a:t>a strong</a:t>
            </a:r>
            <a:r>
              <a:rPr lang="en-GB" sz="1200">
                <a:solidFill>
                  <a:schemeClr val="dk1"/>
                </a:solidFill>
                <a:latin typeface="Calibri"/>
                <a:ea typeface="Calibri"/>
                <a:cs typeface="Calibri"/>
                <a:sym typeface="Calibri"/>
              </a:rPr>
              <a:t> background in energy policy</a:t>
            </a:r>
            <a:r>
              <a:rPr lang="en-GB"/>
              <a:t>?</a:t>
            </a:r>
            <a:r>
              <a:rPr lang="en-GB" sz="1200">
                <a:solidFill>
                  <a:schemeClr val="dk1"/>
                </a:solidFill>
                <a:latin typeface="Calibri"/>
                <a:ea typeface="Calibri"/>
                <a:cs typeface="Calibri"/>
                <a:sym typeface="Calibri"/>
              </a:rPr>
              <a:t> </a:t>
            </a:r>
            <a:r>
              <a:rPr lang="en-GB"/>
              <a:t>Or, instead,</a:t>
            </a:r>
            <a:r>
              <a:rPr lang="en-GB" sz="1200">
                <a:solidFill>
                  <a:schemeClr val="dk1"/>
                </a:solidFill>
                <a:latin typeface="Calibri"/>
                <a:ea typeface="Calibri"/>
                <a:cs typeface="Calibri"/>
                <a:sym typeface="Calibri"/>
              </a:rPr>
              <a:t> is it a journalist, for example, with more general knowledge? Depending on who it is and what their knowledge is, you must then figure out what is the most important thing that they need to hear and remember from your presentation. If you could only pick out one key message, what would that be? And finally, of course, you also need to consider how much time you have.</a:t>
            </a:r>
            <a:r>
              <a:rPr lang="en-GB"/>
              <a:t> </a:t>
            </a:r>
            <a:r>
              <a:rPr lang="en-GB" sz="1200">
                <a:solidFill>
                  <a:schemeClr val="dk1"/>
                </a:solidFill>
                <a:latin typeface="Calibri"/>
                <a:ea typeface="Calibri"/>
                <a:cs typeface="Calibri"/>
                <a:sym typeface="Calibri"/>
              </a:rPr>
              <a:t>Often there is a lot of</a:t>
            </a:r>
            <a:r>
              <a:rPr lang="en-GB"/>
              <a:t> useful</a:t>
            </a:r>
            <a:r>
              <a:rPr lang="en-GB" sz="1200">
                <a:solidFill>
                  <a:schemeClr val="dk1"/>
                </a:solidFill>
                <a:latin typeface="Calibri"/>
                <a:ea typeface="Calibri"/>
                <a:cs typeface="Calibri"/>
                <a:sym typeface="Calibri"/>
              </a:rPr>
              <a:t> information</a:t>
            </a:r>
            <a:r>
              <a:rPr lang="en-GB"/>
              <a:t> that could be presented, but we also</a:t>
            </a:r>
            <a:r>
              <a:rPr lang="en-GB" sz="1200">
                <a:solidFill>
                  <a:schemeClr val="dk1"/>
                </a:solidFill>
                <a:latin typeface="Calibri"/>
                <a:ea typeface="Calibri"/>
                <a:cs typeface="Calibri"/>
                <a:sym typeface="Calibri"/>
              </a:rPr>
              <a:t> have a limited time. You need to focus the limited time you have available for the presentation to make sure that you get your key messages </a:t>
            </a:r>
            <a:r>
              <a:rPr lang="en-GB"/>
              <a:t>and</a:t>
            </a:r>
            <a:r>
              <a:rPr lang="en-GB" sz="1200">
                <a:solidFill>
                  <a:schemeClr val="dk1"/>
                </a:solidFill>
                <a:latin typeface="Calibri"/>
                <a:ea typeface="Calibri"/>
                <a:cs typeface="Calibri"/>
                <a:sym typeface="Calibri"/>
              </a:rPr>
              <a:t> key insights gained from your analysis.</a:t>
            </a:r>
            <a:endParaRPr/>
          </a:p>
        </p:txBody>
      </p:sp>
      <p:sp>
        <p:nvSpPr>
          <p:cNvPr id="319" name="Google Shape;31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We will start to look at </a:t>
            </a:r>
            <a:r>
              <a:rPr lang="en-GB"/>
              <a:t>colours</a:t>
            </a:r>
            <a:r>
              <a:rPr lang="en-GB" sz="1200">
                <a:solidFill>
                  <a:schemeClr val="dk1"/>
                </a:solidFill>
                <a:latin typeface="Calibri"/>
                <a:ea typeface="Calibri"/>
                <a:cs typeface="Calibri"/>
                <a:sym typeface="Calibri"/>
              </a:rPr>
              <a:t>. This is in relation to charts</a:t>
            </a:r>
            <a:r>
              <a:rPr lang="en-GB"/>
              <a:t> and</a:t>
            </a:r>
            <a:r>
              <a:rPr lang="en-GB" sz="1200">
                <a:solidFill>
                  <a:schemeClr val="dk1"/>
                </a:solidFill>
                <a:latin typeface="Calibri"/>
                <a:ea typeface="Calibri"/>
                <a:cs typeface="Calibri"/>
                <a:sym typeface="Calibri"/>
              </a:rPr>
              <a:t> maps</a:t>
            </a:r>
            <a:r>
              <a:rPr lang="en-GB"/>
              <a:t>,</a:t>
            </a:r>
            <a:r>
              <a:rPr lang="en-GB" sz="1200">
                <a:solidFill>
                  <a:schemeClr val="dk1"/>
                </a:solidFill>
                <a:latin typeface="Calibri"/>
                <a:ea typeface="Calibri"/>
                <a:cs typeface="Calibri"/>
                <a:sym typeface="Calibri"/>
              </a:rPr>
              <a:t> and then also </a:t>
            </a:r>
            <a:r>
              <a:rPr lang="en-GB"/>
              <a:t>to writing</a:t>
            </a:r>
            <a:r>
              <a:rPr lang="en-GB" sz="1200">
                <a:solidFill>
                  <a:schemeClr val="dk1"/>
                </a:solidFill>
                <a:latin typeface="Calibri"/>
                <a:ea typeface="Calibri"/>
                <a:cs typeface="Calibri"/>
                <a:sym typeface="Calibri"/>
              </a:rPr>
              <a:t> a report or a paper and how to easily convey the message that you want.</a:t>
            </a:r>
            <a:endParaRPr/>
          </a:p>
        </p:txBody>
      </p:sp>
      <p:sp>
        <p:nvSpPr>
          <p:cNvPr id="329" name="Google Shape;32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the map to the left</a:t>
            </a:r>
            <a:r>
              <a:rPr lang="en-GB"/>
              <a:t>,</a:t>
            </a:r>
            <a:r>
              <a:rPr lang="en-GB" sz="1200">
                <a:solidFill>
                  <a:schemeClr val="dk1"/>
                </a:solidFill>
                <a:latin typeface="Calibri"/>
                <a:ea typeface="Calibri"/>
                <a:cs typeface="Calibri"/>
                <a:sym typeface="Calibri"/>
              </a:rPr>
              <a:t> we see the technology split on a map in </a:t>
            </a:r>
            <a:r>
              <a:rPr lang="en-GB"/>
              <a:t>what is</a:t>
            </a:r>
            <a:r>
              <a:rPr lang="en-GB" sz="1200">
                <a:solidFill>
                  <a:schemeClr val="dk1"/>
                </a:solidFill>
                <a:latin typeface="Calibri"/>
                <a:ea typeface="Calibri"/>
                <a:cs typeface="Calibri"/>
                <a:sym typeface="Calibri"/>
              </a:rPr>
              <a:t> called a low demand scenario. We can see that </a:t>
            </a:r>
            <a:r>
              <a:rPr lang="en-GB"/>
              <a:t>blue</a:t>
            </a:r>
            <a:r>
              <a:rPr lang="en-GB" sz="1200">
                <a:solidFill>
                  <a:schemeClr val="dk1"/>
                </a:solidFill>
                <a:latin typeface="Calibri"/>
                <a:ea typeface="Calibri"/>
                <a:cs typeface="Calibri"/>
                <a:sym typeface="Calibri"/>
              </a:rPr>
              <a:t> represents where grid was the </a:t>
            </a:r>
            <a:r>
              <a:rPr lang="en-GB"/>
              <a:t>least-cost</a:t>
            </a:r>
            <a:r>
              <a:rPr lang="en-GB" sz="1200">
                <a:solidFill>
                  <a:schemeClr val="dk1"/>
                </a:solidFill>
                <a:latin typeface="Calibri"/>
                <a:ea typeface="Calibri"/>
                <a:cs typeface="Calibri"/>
                <a:sym typeface="Calibri"/>
              </a:rPr>
              <a:t> option and </a:t>
            </a:r>
            <a:r>
              <a:rPr lang="en-GB"/>
              <a:t>orange</a:t>
            </a:r>
            <a:r>
              <a:rPr lang="en-GB" sz="1200">
                <a:solidFill>
                  <a:schemeClr val="dk1"/>
                </a:solidFill>
                <a:latin typeface="Calibri"/>
                <a:ea typeface="Calibri"/>
                <a:cs typeface="Calibri"/>
                <a:sym typeface="Calibri"/>
              </a:rPr>
              <a:t> where </a:t>
            </a:r>
            <a:r>
              <a:rPr lang="en-GB"/>
              <a:t>stand-alone </a:t>
            </a:r>
            <a:r>
              <a:rPr lang="en-GB" sz="1200">
                <a:solidFill>
                  <a:schemeClr val="dk1"/>
                </a:solidFill>
                <a:latin typeface="Calibri"/>
                <a:ea typeface="Calibri"/>
                <a:cs typeface="Calibri"/>
                <a:sym typeface="Calibri"/>
              </a:rPr>
              <a:t>PV is the </a:t>
            </a:r>
            <a:r>
              <a:rPr lang="en-GB"/>
              <a:t>least-cost</a:t>
            </a:r>
            <a:r>
              <a:rPr lang="en-GB" sz="1200">
                <a:solidFill>
                  <a:schemeClr val="dk1"/>
                </a:solidFill>
                <a:latin typeface="Calibri"/>
                <a:ea typeface="Calibri"/>
                <a:cs typeface="Calibri"/>
                <a:sym typeface="Calibri"/>
              </a:rPr>
              <a:t> option.</a:t>
            </a:r>
            <a:r>
              <a:rPr lang="en-GB"/>
              <a:t> </a:t>
            </a:r>
            <a:r>
              <a:rPr lang="en-GB" sz="1200">
                <a:solidFill>
                  <a:schemeClr val="dk1"/>
                </a:solidFill>
                <a:latin typeface="Calibri"/>
                <a:ea typeface="Calibri"/>
                <a:cs typeface="Calibri"/>
                <a:sym typeface="Calibri"/>
              </a:rPr>
              <a:t> We also </a:t>
            </a:r>
            <a:r>
              <a:rPr lang="en-GB"/>
              <a:t>break</a:t>
            </a:r>
            <a:r>
              <a:rPr lang="en-GB" sz="1200">
                <a:solidFill>
                  <a:schemeClr val="dk1"/>
                </a:solidFill>
                <a:latin typeface="Calibri"/>
                <a:ea typeface="Calibri"/>
                <a:cs typeface="Calibri"/>
                <a:sym typeface="Calibri"/>
              </a:rPr>
              <a:t> this down in terms of population. In the circle chart you see that in blue, 60 </a:t>
            </a:r>
            <a:r>
              <a:rPr lang="en-GB"/>
              <a:t>per cent</a:t>
            </a:r>
            <a:r>
              <a:rPr lang="en-GB" sz="1200">
                <a:solidFill>
                  <a:schemeClr val="dk1"/>
                </a:solidFill>
                <a:latin typeface="Calibri"/>
                <a:ea typeface="Calibri"/>
                <a:cs typeface="Calibri"/>
                <a:sym typeface="Calibri"/>
              </a:rPr>
              <a:t> of the population has grid technology and 40 </a:t>
            </a:r>
            <a:r>
              <a:rPr lang="en-GB"/>
              <a:t>per cent</a:t>
            </a:r>
            <a:r>
              <a:rPr lang="en-GB" sz="1200">
                <a:solidFill>
                  <a:schemeClr val="dk1"/>
                </a:solidFill>
                <a:latin typeface="Calibri"/>
                <a:ea typeface="Calibri"/>
                <a:cs typeface="Calibri"/>
                <a:sym typeface="Calibri"/>
              </a:rPr>
              <a:t> of the population have </a:t>
            </a:r>
            <a:r>
              <a:rPr lang="en-GB"/>
              <a:t>stand-alone</a:t>
            </a:r>
            <a:r>
              <a:rPr lang="en-GB" sz="1200">
                <a:solidFill>
                  <a:schemeClr val="dk1"/>
                </a:solidFill>
                <a:latin typeface="Calibri"/>
                <a:ea typeface="Calibri"/>
                <a:cs typeface="Calibri"/>
                <a:sym typeface="Calibri"/>
              </a:rPr>
              <a:t> PV as the lowest cost technology.</a:t>
            </a:r>
            <a:r>
              <a:rPr lang="en-GB"/>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Then in this presentation, we also have a high demand scenario, as you can see on the right. We see the </a:t>
            </a:r>
            <a:r>
              <a:rPr lang="en-GB"/>
              <a:t>least-cost</a:t>
            </a:r>
            <a:r>
              <a:rPr lang="en-GB" sz="1200">
                <a:solidFill>
                  <a:schemeClr val="dk1"/>
                </a:solidFill>
                <a:latin typeface="Calibri"/>
                <a:ea typeface="Calibri"/>
                <a:cs typeface="Calibri"/>
                <a:sym typeface="Calibri"/>
              </a:rPr>
              <a:t> solution where PV </a:t>
            </a:r>
            <a:r>
              <a:rPr lang="en-GB"/>
              <a:t>mini-grid and</a:t>
            </a:r>
            <a:r>
              <a:rPr lang="en-GB" sz="1200">
                <a:solidFill>
                  <a:schemeClr val="dk1"/>
                </a:solidFill>
                <a:latin typeface="Calibri"/>
                <a:ea typeface="Calibri"/>
                <a:cs typeface="Calibri"/>
                <a:sym typeface="Calibri"/>
              </a:rPr>
              <a:t> </a:t>
            </a:r>
            <a:r>
              <a:rPr lang="en-GB"/>
              <a:t>stand-alone </a:t>
            </a:r>
            <a:r>
              <a:rPr lang="en-GB" sz="1200">
                <a:solidFill>
                  <a:schemeClr val="dk1"/>
                </a:solidFill>
                <a:latin typeface="Calibri"/>
                <a:ea typeface="Calibri"/>
                <a:cs typeface="Calibri"/>
                <a:sym typeface="Calibri"/>
              </a:rPr>
              <a:t>are the </a:t>
            </a:r>
            <a:r>
              <a:rPr lang="en-GB"/>
              <a:t>least-cost</a:t>
            </a:r>
            <a:r>
              <a:rPr lang="en-GB" sz="1200">
                <a:solidFill>
                  <a:schemeClr val="dk1"/>
                </a:solidFill>
                <a:latin typeface="Calibri"/>
                <a:ea typeface="Calibri"/>
                <a:cs typeface="Calibri"/>
                <a:sym typeface="Calibri"/>
              </a:rPr>
              <a:t> </a:t>
            </a:r>
            <a:r>
              <a:rPr lang="en-GB"/>
              <a:t>solutions</a:t>
            </a:r>
            <a:r>
              <a:rPr lang="en-GB" sz="1200">
                <a:solidFill>
                  <a:schemeClr val="dk1"/>
                </a:solidFill>
                <a:latin typeface="Calibri"/>
                <a:ea typeface="Calibri"/>
                <a:cs typeface="Calibri"/>
                <a:sym typeface="Calibri"/>
              </a:rPr>
              <a:t> in this high demand scenario. There is also a technology split for number of </a:t>
            </a:r>
            <a:r>
              <a:rPr lang="en-GB"/>
              <a:t>connections</a:t>
            </a:r>
            <a:r>
              <a:rPr lang="en-GB" sz="1200">
                <a:solidFill>
                  <a:schemeClr val="dk1"/>
                </a:solidFill>
                <a:latin typeface="Calibri"/>
                <a:ea typeface="Calibri"/>
                <a:cs typeface="Calibri"/>
                <a:sym typeface="Calibri"/>
              </a:rPr>
              <a:t>. Both of these scenarios are from the same study, but for two different demand levels. As you can see, there are a couple of things that make this presentation not easy to read.</a:t>
            </a:r>
            <a:r>
              <a:rPr lang="en-GB"/>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First of all, we can see that there are different </a:t>
            </a:r>
            <a:r>
              <a:rPr lang="en-GB"/>
              <a:t>colours </a:t>
            </a:r>
            <a:r>
              <a:rPr lang="en-GB" sz="1200">
                <a:solidFill>
                  <a:schemeClr val="dk1"/>
                </a:solidFill>
                <a:latin typeface="Calibri"/>
                <a:ea typeface="Calibri"/>
                <a:cs typeface="Calibri"/>
                <a:sym typeface="Calibri"/>
              </a:rPr>
              <a:t>between the different scenarios. On the map to the left grid connections are in blue</a:t>
            </a:r>
            <a:r>
              <a:rPr lang="en-GB"/>
              <a:t>;</a:t>
            </a:r>
            <a:r>
              <a:rPr lang="en-GB" sz="1200">
                <a:solidFill>
                  <a:schemeClr val="dk1"/>
                </a:solidFill>
                <a:latin typeface="Calibri"/>
                <a:ea typeface="Calibri"/>
                <a:cs typeface="Calibri"/>
                <a:sym typeface="Calibri"/>
              </a:rPr>
              <a:t> however</a:t>
            </a:r>
            <a:r>
              <a:rPr lang="en-GB"/>
              <a:t>,</a:t>
            </a:r>
            <a:r>
              <a:rPr lang="en-GB" sz="1200">
                <a:solidFill>
                  <a:schemeClr val="dk1"/>
                </a:solidFill>
                <a:latin typeface="Calibri"/>
                <a:ea typeface="Calibri"/>
                <a:cs typeface="Calibri"/>
                <a:sym typeface="Calibri"/>
              </a:rPr>
              <a:t> on the map to the right they are displayed in purple. And this makes it harder to actually compare what these two scenarios look like.</a:t>
            </a:r>
            <a:r>
              <a:rPr lang="en-GB"/>
              <a:t> Furthermore, there are four technologies in the right hand map, but only three in the pie chart, and the naming differs between the legend and pie-chart.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order to make it easier to compare, the same </a:t>
            </a:r>
            <a:r>
              <a:rPr lang="en-GB"/>
              <a:t>colours </a:t>
            </a:r>
            <a:r>
              <a:rPr lang="en-GB" sz="1200">
                <a:solidFill>
                  <a:schemeClr val="dk1"/>
                </a:solidFill>
                <a:latin typeface="Calibri"/>
                <a:ea typeface="Calibri"/>
                <a:cs typeface="Calibri"/>
                <a:sym typeface="Calibri"/>
              </a:rPr>
              <a:t>should be used in both of the maps. We can also see that we have different </a:t>
            </a:r>
            <a:r>
              <a:rPr lang="en-GB"/>
              <a:t>colours</a:t>
            </a:r>
            <a:r>
              <a:rPr lang="en-GB" sz="1200">
                <a:solidFill>
                  <a:schemeClr val="dk1"/>
                </a:solidFill>
                <a:latin typeface="Calibri"/>
                <a:ea typeface="Calibri"/>
                <a:cs typeface="Calibri"/>
                <a:sym typeface="Calibri"/>
              </a:rPr>
              <a:t> between the map and the pie chart. As we are describing the same technologies, it would be preferable to use the same </a:t>
            </a:r>
            <a:r>
              <a:rPr lang="en-GB"/>
              <a:t>colours</a:t>
            </a:r>
            <a:r>
              <a:rPr lang="en-GB" sz="1200">
                <a:solidFill>
                  <a:schemeClr val="dk1"/>
                </a:solidFill>
                <a:latin typeface="Calibri"/>
                <a:ea typeface="Calibri"/>
                <a:cs typeface="Calibri"/>
                <a:sym typeface="Calibri"/>
              </a:rPr>
              <a:t> so </a:t>
            </a:r>
            <a:r>
              <a:rPr lang="en-GB"/>
              <a:t>as to</a:t>
            </a:r>
            <a:r>
              <a:rPr lang="en-GB" sz="1200">
                <a:solidFill>
                  <a:schemeClr val="dk1"/>
                </a:solidFill>
                <a:latin typeface="Calibri"/>
                <a:ea typeface="Calibri"/>
                <a:cs typeface="Calibri"/>
                <a:sym typeface="Calibri"/>
              </a:rPr>
              <a:t> connect the pie chart to the map.</a:t>
            </a:r>
            <a:r>
              <a:rPr lang="en-GB"/>
              <a:t> </a:t>
            </a:r>
            <a:endParaRPr sz="1200">
              <a:solidFill>
                <a:schemeClr val="dk1"/>
              </a:solidFill>
              <a:latin typeface="Calibri"/>
              <a:ea typeface="Calibri"/>
              <a:cs typeface="Calibri"/>
              <a:sym typeface="Calibri"/>
            </a:endParaRPr>
          </a:p>
        </p:txBody>
      </p:sp>
      <p:sp>
        <p:nvSpPr>
          <p:cNvPr id="339" name="Google Shape;33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If we improve these two, we would have something like this instead. Here we have the same </a:t>
            </a:r>
            <a:r>
              <a:rPr lang="en-GB"/>
              <a:t>colour </a:t>
            </a:r>
            <a:r>
              <a:rPr lang="en-GB" sz="1200">
                <a:solidFill>
                  <a:schemeClr val="dk1"/>
                </a:solidFill>
                <a:latin typeface="Calibri"/>
                <a:ea typeface="Calibri"/>
                <a:cs typeface="Calibri"/>
                <a:sym typeface="Calibri"/>
              </a:rPr>
              <a:t>for all technologies in both scenarios and also in the map and in the pie</a:t>
            </a:r>
            <a:r>
              <a:rPr lang="en-GB"/>
              <a:t> </a:t>
            </a:r>
            <a:r>
              <a:rPr lang="en-GB" sz="1200">
                <a:solidFill>
                  <a:schemeClr val="dk1"/>
                </a:solidFill>
                <a:latin typeface="Calibri"/>
                <a:ea typeface="Calibri"/>
                <a:cs typeface="Calibri"/>
                <a:sym typeface="Calibri"/>
              </a:rPr>
              <a:t>chart. This makes it much easier to see </a:t>
            </a:r>
            <a:r>
              <a:rPr lang="en-GB"/>
              <a:t>the difference between the</a:t>
            </a:r>
            <a:r>
              <a:rPr lang="en-GB" sz="1200">
                <a:solidFill>
                  <a:schemeClr val="dk1"/>
                </a:solidFill>
                <a:latin typeface="Calibri"/>
                <a:ea typeface="Calibri"/>
                <a:cs typeface="Calibri"/>
                <a:sym typeface="Calibri"/>
              </a:rPr>
              <a:t> low demand scenario </a:t>
            </a:r>
            <a:r>
              <a:rPr lang="en-GB"/>
              <a:t>and the </a:t>
            </a:r>
            <a:r>
              <a:rPr lang="en-GB" sz="1200">
                <a:solidFill>
                  <a:schemeClr val="dk1"/>
                </a:solidFill>
                <a:latin typeface="Calibri"/>
                <a:ea typeface="Calibri"/>
                <a:cs typeface="Calibri"/>
                <a:sym typeface="Calibri"/>
              </a:rPr>
              <a:t>high demand scenario, and how the grid is expanded to many more areas in this example.</a:t>
            </a:r>
            <a:r>
              <a:rPr lang="en-GB"/>
              <a:t> </a:t>
            </a:r>
            <a:endParaRPr/>
          </a:p>
        </p:txBody>
      </p:sp>
      <p:sp>
        <p:nvSpPr>
          <p:cNvPr id="354" name="Google Shape;35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key thing is to be consistent with the </a:t>
            </a:r>
            <a:r>
              <a:rPr lang="en-GB"/>
              <a:t>colours</a:t>
            </a:r>
            <a:r>
              <a:rPr lang="en-GB" sz="1200">
                <a:solidFill>
                  <a:schemeClr val="dk1"/>
                </a:solidFill>
                <a:latin typeface="Calibri"/>
                <a:ea typeface="Calibri"/>
                <a:cs typeface="Calibri"/>
                <a:sym typeface="Calibri"/>
              </a:rPr>
              <a:t>. This </a:t>
            </a:r>
            <a:r>
              <a:rPr lang="en-GB"/>
              <a:t>is true </a:t>
            </a:r>
            <a:r>
              <a:rPr lang="en-GB" sz="1200">
                <a:solidFill>
                  <a:schemeClr val="dk1"/>
                </a:solidFill>
                <a:latin typeface="Calibri"/>
                <a:ea typeface="Calibri"/>
                <a:cs typeface="Calibri"/>
                <a:sym typeface="Calibri"/>
              </a:rPr>
              <a:t>for </a:t>
            </a:r>
            <a:r>
              <a:rPr lang="en-GB"/>
              <a:t>both presentations and reports. Use</a:t>
            </a:r>
            <a:r>
              <a:rPr lang="en-GB" sz="1200">
                <a:solidFill>
                  <a:schemeClr val="dk1"/>
                </a:solidFill>
                <a:latin typeface="Calibri"/>
                <a:ea typeface="Calibri"/>
                <a:cs typeface="Calibri"/>
                <a:sym typeface="Calibri"/>
              </a:rPr>
              <a:t> the same </a:t>
            </a:r>
            <a:r>
              <a:rPr lang="en-GB"/>
              <a:t>colours</a:t>
            </a:r>
            <a:r>
              <a:rPr lang="en-GB" sz="1200">
                <a:solidFill>
                  <a:schemeClr val="dk1"/>
                </a:solidFill>
                <a:latin typeface="Calibri"/>
                <a:ea typeface="Calibri"/>
                <a:cs typeface="Calibri"/>
                <a:sym typeface="Calibri"/>
              </a:rPr>
              <a:t> for the same technology across</a:t>
            </a:r>
            <a:r>
              <a:rPr lang="en-GB"/>
              <a:t> </a:t>
            </a:r>
            <a:r>
              <a:rPr lang="en-GB" sz="1200">
                <a:solidFill>
                  <a:schemeClr val="dk1"/>
                </a:solidFill>
                <a:latin typeface="Calibri"/>
                <a:ea typeface="Calibri"/>
                <a:cs typeface="Calibri"/>
                <a:sym typeface="Calibri"/>
              </a:rPr>
              <a:t>maps and </a:t>
            </a:r>
            <a:r>
              <a:rPr lang="en-GB"/>
              <a:t>charts.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Make sure </a:t>
            </a:r>
            <a:r>
              <a:rPr lang="en-GB"/>
              <a:t>to</a:t>
            </a:r>
            <a:r>
              <a:rPr lang="en-GB" sz="1200">
                <a:solidFill>
                  <a:schemeClr val="dk1"/>
                </a:solidFill>
                <a:latin typeface="Calibri"/>
                <a:ea typeface="Calibri"/>
                <a:cs typeface="Calibri"/>
                <a:sym typeface="Calibri"/>
              </a:rPr>
              <a:t> use </a:t>
            </a:r>
            <a:r>
              <a:rPr lang="en-GB"/>
              <a:t>colours </a:t>
            </a:r>
            <a:r>
              <a:rPr lang="en-GB" sz="1200">
                <a:solidFill>
                  <a:schemeClr val="dk1"/>
                </a:solidFill>
                <a:latin typeface="Calibri"/>
                <a:ea typeface="Calibri"/>
                <a:cs typeface="Calibri"/>
                <a:sym typeface="Calibri"/>
              </a:rPr>
              <a:t>that are easy to distinguish from each other. If you have</a:t>
            </a:r>
            <a:r>
              <a:rPr lang="en-GB"/>
              <a:t>,</a:t>
            </a:r>
            <a:r>
              <a:rPr lang="en-GB" sz="1200">
                <a:solidFill>
                  <a:schemeClr val="dk1"/>
                </a:solidFill>
                <a:latin typeface="Calibri"/>
                <a:ea typeface="Calibri"/>
                <a:cs typeface="Calibri"/>
                <a:sym typeface="Calibri"/>
              </a:rPr>
              <a:t> </a:t>
            </a:r>
            <a:r>
              <a:rPr lang="en-GB"/>
              <a:t>for example,</a:t>
            </a:r>
            <a:r>
              <a:rPr lang="en-GB" sz="1200">
                <a:solidFill>
                  <a:schemeClr val="dk1"/>
                </a:solidFill>
                <a:latin typeface="Calibri"/>
                <a:ea typeface="Calibri"/>
                <a:cs typeface="Calibri"/>
                <a:sym typeface="Calibri"/>
              </a:rPr>
              <a:t> yellow and blue</a:t>
            </a:r>
            <a:r>
              <a:rPr lang="en-GB"/>
              <a:t>,</a:t>
            </a:r>
            <a:r>
              <a:rPr lang="en-GB" sz="1200">
                <a:solidFill>
                  <a:schemeClr val="dk1"/>
                </a:solidFill>
                <a:latin typeface="Calibri"/>
                <a:ea typeface="Calibri"/>
                <a:cs typeface="Calibri"/>
                <a:sym typeface="Calibri"/>
              </a:rPr>
              <a:t> </a:t>
            </a:r>
            <a:r>
              <a:rPr lang="en-GB"/>
              <a:t>it is</a:t>
            </a:r>
            <a:r>
              <a:rPr lang="en-GB" sz="1200">
                <a:solidFill>
                  <a:schemeClr val="dk1"/>
                </a:solidFill>
                <a:latin typeface="Calibri"/>
                <a:ea typeface="Calibri"/>
                <a:cs typeface="Calibri"/>
                <a:sym typeface="Calibri"/>
              </a:rPr>
              <a:t> much easier to distinguish the different technologies</a:t>
            </a:r>
            <a:r>
              <a:rPr lang="en-GB"/>
              <a:t> than, for example, having different shades of blue.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addition</a:t>
            </a:r>
            <a:r>
              <a:rPr lang="en-GB"/>
              <a:t>, </a:t>
            </a:r>
            <a:r>
              <a:rPr lang="en-GB" sz="1200">
                <a:solidFill>
                  <a:schemeClr val="dk1"/>
                </a:solidFill>
                <a:latin typeface="Calibri"/>
                <a:ea typeface="Calibri"/>
                <a:cs typeface="Calibri"/>
                <a:sym typeface="Calibri"/>
              </a:rPr>
              <a:t>make sure that your legends are readable from a distance, so even the people in the back of the room should be able to see the description and text that you put on the slides.</a:t>
            </a:r>
            <a:r>
              <a:rPr lang="en-GB"/>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Make sure that you are consistent</a:t>
            </a:r>
            <a:r>
              <a:rPr lang="en-GB"/>
              <a:t> </a:t>
            </a:r>
            <a:r>
              <a:rPr lang="en-GB" sz="1200">
                <a:solidFill>
                  <a:schemeClr val="dk1"/>
                </a:solidFill>
                <a:latin typeface="Calibri"/>
                <a:ea typeface="Calibri"/>
                <a:cs typeface="Calibri"/>
                <a:sym typeface="Calibri"/>
              </a:rPr>
              <a:t> As an example, if you have a scale bar it should look similar in both pictures. If they're both showing the same area then they should have the same range. In the first example, we see that </a:t>
            </a:r>
            <a:r>
              <a:rPr lang="en-GB"/>
              <a:t>the scales</a:t>
            </a:r>
            <a:r>
              <a:rPr lang="en-GB" sz="1200">
                <a:solidFill>
                  <a:schemeClr val="dk1"/>
                </a:solidFill>
                <a:latin typeface="Calibri"/>
                <a:ea typeface="Calibri"/>
                <a:cs typeface="Calibri"/>
                <a:sym typeface="Calibri"/>
              </a:rPr>
              <a:t> go from 0 to 300 and 0 to </a:t>
            </a:r>
            <a:r>
              <a:rPr lang="en-GB"/>
              <a:t>400 kilometers</a:t>
            </a:r>
            <a:r>
              <a:rPr lang="en-GB" sz="1200">
                <a:solidFill>
                  <a:schemeClr val="dk1"/>
                </a:solidFill>
                <a:latin typeface="Calibri"/>
                <a:ea typeface="Calibri"/>
                <a:cs typeface="Calibri"/>
                <a:sym typeface="Calibri"/>
              </a:rPr>
              <a:t>. In the second example, we see that in both cases, it goes from 0 to 400 </a:t>
            </a:r>
            <a:r>
              <a:rPr lang="en-GB"/>
              <a:t>kilometers</a:t>
            </a:r>
            <a:r>
              <a:rPr lang="en-GB" sz="1200">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368" name="Google Shape;36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This lecture has three Intended Learner Outcomes. After this lecture, you will be able to:</a:t>
            </a:r>
            <a:endParaRPr/>
          </a:p>
          <a:p>
            <a:pPr indent="0" lvl="0" marL="0" rtl="0" algn="l">
              <a:spcBef>
                <a:spcPts val="0"/>
              </a:spcBef>
              <a:spcAft>
                <a:spcPts val="0"/>
              </a:spcAft>
              <a:buClr>
                <a:schemeClr val="dk1"/>
              </a:buClr>
              <a:buSzPts val="1200"/>
              <a:buFont typeface="Arial"/>
              <a:buNone/>
            </a:pPr>
            <a:r>
              <a:t/>
            </a:r>
            <a:endParaRPr sz="1200">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rPr lang="en-GB" sz="1200">
                <a:latin typeface="Open Sans"/>
                <a:ea typeface="Open Sans"/>
                <a:cs typeface="Open Sans"/>
                <a:sym typeface="Open Sans"/>
              </a:rPr>
              <a:t>Describe the differences between calculating the technologies</a:t>
            </a:r>
            <a:r>
              <a:rPr lang="en-GB">
                <a:latin typeface="Open Sans"/>
                <a:ea typeface="Open Sans"/>
                <a:cs typeface="Open Sans"/>
                <a:sym typeface="Open Sans"/>
              </a:rPr>
              <a:t>'</a:t>
            </a:r>
            <a:r>
              <a:rPr lang="en-GB" sz="1200">
                <a:latin typeface="Open Sans"/>
                <a:ea typeface="Open Sans"/>
                <a:cs typeface="Open Sans"/>
                <a:sym typeface="Open Sans"/>
              </a:rPr>
              <a:t> </a:t>
            </a:r>
            <a:r>
              <a:rPr lang="en-GB">
                <a:latin typeface="Open Sans"/>
                <a:ea typeface="Open Sans"/>
                <a:cs typeface="Open Sans"/>
                <a:sym typeface="Open Sans"/>
              </a:rPr>
              <a:t>L.C.O.Es</a:t>
            </a:r>
            <a:r>
              <a:rPr lang="en-GB" sz="1200">
                <a:latin typeface="Open Sans"/>
                <a:ea typeface="Open Sans"/>
                <a:cs typeface="Open Sans"/>
                <a:sym typeface="Open Sans"/>
              </a:rPr>
              <a:t>.</a:t>
            </a:r>
            <a:endParaRPr/>
          </a:p>
          <a:p>
            <a:pPr indent="0" lvl="0" marL="0" rtl="0" algn="l">
              <a:spcBef>
                <a:spcPts val="0"/>
              </a:spcBef>
              <a:spcAft>
                <a:spcPts val="0"/>
              </a:spcAft>
              <a:buClr>
                <a:schemeClr val="dk1"/>
              </a:buClr>
              <a:buSzPts val="1200"/>
              <a:buFont typeface="Arial"/>
              <a:buNone/>
            </a:pPr>
            <a:r>
              <a:rPr lang="en-GB" sz="1200">
                <a:latin typeface="Open Sans"/>
                <a:ea typeface="Open Sans"/>
                <a:cs typeface="Open Sans"/>
                <a:sym typeface="Open Sans"/>
              </a:rPr>
              <a:t>Describe the prioritization algorithm</a:t>
            </a:r>
            <a:r>
              <a:rPr lang="en-GB">
                <a:latin typeface="Open Sans"/>
                <a:ea typeface="Open Sans"/>
                <a:cs typeface="Open Sans"/>
                <a:sym typeface="Open Sans"/>
              </a:rPr>
              <a:t>.</a:t>
            </a:r>
            <a:endParaRPr sz="1200">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rPr lang="en-GB" sz="1200">
                <a:latin typeface="Open Sans"/>
                <a:ea typeface="Open Sans"/>
                <a:cs typeface="Open Sans"/>
                <a:sym typeface="Open Sans"/>
              </a:rPr>
              <a:t>Explain important aspects for the proper visualization and communication of your OnSSET-based analysis </a:t>
            </a:r>
            <a:r>
              <a:rPr lang="en-GB">
                <a:latin typeface="Open Sans"/>
                <a:ea typeface="Open Sans"/>
                <a:cs typeface="Open Sans"/>
                <a:sym typeface="Open Sans"/>
              </a:rPr>
              <a:t>.</a:t>
            </a:r>
            <a:endParaRPr sz="1200">
              <a:latin typeface="Open Sans"/>
              <a:ea typeface="Open Sans"/>
              <a:cs typeface="Open Sans"/>
              <a:sym typeface="Open Sans"/>
            </a:endParaRPr>
          </a:p>
          <a:p>
            <a:pPr indent="0" lvl="0" marL="0" rtl="0" algn="l">
              <a:spcBef>
                <a:spcPts val="0"/>
              </a:spcBef>
              <a:spcAft>
                <a:spcPts val="0"/>
              </a:spcAft>
              <a:buClr>
                <a:schemeClr val="dk1"/>
              </a:buClr>
              <a:buSzPts val="1200"/>
              <a:buFont typeface="Arial"/>
              <a:buNone/>
            </a:pPr>
            <a:r>
              <a:t/>
            </a:r>
            <a:endParaRPr sz="1200">
              <a:latin typeface="Open Sans"/>
              <a:ea typeface="Open Sans"/>
              <a:cs typeface="Open Sans"/>
              <a:sym typeface="Open Sans"/>
            </a:endParaRPr>
          </a:p>
          <a:p>
            <a:pPr indent="0" lvl="0" marL="0" rtl="0" algn="l">
              <a:spcBef>
                <a:spcPts val="0"/>
              </a:spcBef>
              <a:spcAft>
                <a:spcPts val="0"/>
              </a:spcAft>
              <a:buNone/>
            </a:pPr>
            <a:r>
              <a:rPr lang="en-GB" sz="1200">
                <a:latin typeface="Open Sans"/>
                <a:ea typeface="Open Sans"/>
                <a:cs typeface="Open Sans"/>
                <a:sym typeface="Open Sans"/>
              </a:rPr>
              <a:t>These intended learning outcomes will be important </a:t>
            </a:r>
            <a:r>
              <a:rPr lang="en-GB">
                <a:latin typeface="Open Sans"/>
                <a:ea typeface="Open Sans"/>
                <a:cs typeface="Open Sans"/>
                <a:sym typeface="Open Sans"/>
              </a:rPr>
              <a:t>for understanding</a:t>
            </a:r>
            <a:r>
              <a:rPr lang="en-GB" sz="1200">
                <a:latin typeface="Open Sans"/>
                <a:ea typeface="Open Sans"/>
                <a:cs typeface="Open Sans"/>
                <a:sym typeface="Open Sans"/>
              </a:rPr>
              <a:t> the calculations behind the algorithm</a:t>
            </a:r>
            <a:r>
              <a:rPr lang="en-GB">
                <a:latin typeface="Open Sans"/>
                <a:ea typeface="Open Sans"/>
                <a:cs typeface="Open Sans"/>
                <a:sym typeface="Open Sans"/>
              </a:rPr>
              <a:t>,</a:t>
            </a:r>
            <a:r>
              <a:rPr lang="en-GB" sz="1200">
                <a:latin typeface="Open Sans"/>
                <a:ea typeface="Open Sans"/>
                <a:cs typeface="Open Sans"/>
                <a:sym typeface="Open Sans"/>
              </a:rPr>
              <a:t> as well as how to present your final results.</a:t>
            </a:r>
            <a:endParaRPr sz="1200">
              <a:latin typeface="Open Sans"/>
              <a:ea typeface="Open Sans"/>
              <a:cs typeface="Open Sans"/>
              <a:sym typeface="Open Sans"/>
            </a:endParaRPr>
          </a:p>
          <a:p>
            <a:pPr indent="0" lvl="0" marL="0" rtl="0" algn="l">
              <a:spcBef>
                <a:spcPts val="0"/>
              </a:spcBef>
              <a:spcAft>
                <a:spcPts val="0"/>
              </a:spcAft>
              <a:buClr>
                <a:schemeClr val="dk1"/>
              </a:buClr>
              <a:buSzPts val="1200"/>
              <a:buFont typeface="Calibri"/>
              <a:buNone/>
            </a:pPr>
            <a:r>
              <a:t/>
            </a:r>
            <a:endParaRPr/>
          </a:p>
        </p:txBody>
      </p:sp>
      <p:sp>
        <p:nvSpPr>
          <p:cNvPr id="182" name="Google Shape;1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In this mini-lecture we are going to talk about clarity on numbers as well as tips for when you do your modelling. </a:t>
            </a:r>
            <a:endParaRPr/>
          </a:p>
        </p:txBody>
      </p:sp>
      <p:sp>
        <p:nvSpPr>
          <p:cNvPr id="384" name="Google Shape;38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this graph we can see the investment cost for different technologies</a:t>
            </a:r>
            <a:r>
              <a:rPr lang="en-GB"/>
              <a:t>.</a:t>
            </a:r>
            <a:r>
              <a:rPr lang="en-GB" sz="1200">
                <a:solidFill>
                  <a:schemeClr val="dk1"/>
                </a:solidFill>
                <a:latin typeface="Calibri"/>
                <a:ea typeface="Calibri"/>
                <a:cs typeface="Calibri"/>
                <a:sym typeface="Calibri"/>
              </a:rPr>
              <a:t> We can see in the chart</a:t>
            </a:r>
            <a:r>
              <a:rPr lang="en-GB"/>
              <a:t> three technologies:</a:t>
            </a:r>
            <a:r>
              <a:rPr lang="en-GB" sz="1200">
                <a:solidFill>
                  <a:schemeClr val="dk1"/>
                </a:solidFill>
                <a:latin typeface="Calibri"/>
                <a:ea typeface="Calibri"/>
                <a:cs typeface="Calibri"/>
                <a:sym typeface="Calibri"/>
              </a:rPr>
              <a:t> grid, mini-grid</a:t>
            </a:r>
            <a:r>
              <a:rPr lang="en-GB"/>
              <a:t>,</a:t>
            </a:r>
            <a:r>
              <a:rPr lang="en-GB" sz="1200">
                <a:solidFill>
                  <a:schemeClr val="dk1"/>
                </a:solidFill>
                <a:latin typeface="Calibri"/>
                <a:ea typeface="Calibri"/>
                <a:cs typeface="Calibri"/>
                <a:sym typeface="Calibri"/>
              </a:rPr>
              <a:t> and </a:t>
            </a:r>
            <a:r>
              <a:rPr lang="en-GB"/>
              <a:t>stand-alone</a:t>
            </a:r>
            <a:r>
              <a:rPr lang="en-GB" sz="1200">
                <a:solidFill>
                  <a:schemeClr val="dk1"/>
                </a:solidFill>
                <a:latin typeface="Calibri"/>
                <a:ea typeface="Calibri"/>
                <a:cs typeface="Calibri"/>
                <a:sym typeface="Calibri"/>
              </a:rPr>
              <a:t>. We can see that we have the cost on the left and also the total investment cost below.</a:t>
            </a:r>
            <a:r>
              <a:rPr lang="en-GB"/>
              <a:t> </a:t>
            </a:r>
            <a:r>
              <a:rPr lang="en-GB" sz="1200">
                <a:solidFill>
                  <a:schemeClr val="dk1"/>
                </a:solidFill>
                <a:latin typeface="Calibri"/>
                <a:ea typeface="Calibri"/>
                <a:cs typeface="Calibri"/>
                <a:sym typeface="Calibri"/>
              </a:rPr>
              <a:t> The total sum is very important for a stakeholder or a policymaker</a:t>
            </a:r>
            <a:r>
              <a:rPr lang="en-GB"/>
              <a:t>,</a:t>
            </a:r>
            <a:r>
              <a:rPr lang="en-GB" sz="1200">
                <a:solidFill>
                  <a:schemeClr val="dk1"/>
                </a:solidFill>
                <a:latin typeface="Calibri"/>
                <a:ea typeface="Calibri"/>
                <a:cs typeface="Calibri"/>
                <a:sym typeface="Calibri"/>
              </a:rPr>
              <a:t> as this is usually one of the first things that they ask about. Of course, </a:t>
            </a:r>
            <a:r>
              <a:rPr lang="en-GB"/>
              <a:t>the total investment cost does not convey the whole cost structure. It is</a:t>
            </a:r>
            <a:r>
              <a:rPr lang="en-GB" sz="1200">
                <a:solidFill>
                  <a:schemeClr val="dk1"/>
                </a:solidFill>
                <a:latin typeface="Calibri"/>
                <a:ea typeface="Calibri"/>
                <a:cs typeface="Calibri"/>
                <a:sym typeface="Calibri"/>
              </a:rPr>
              <a:t> </a:t>
            </a:r>
            <a:r>
              <a:rPr lang="en-GB"/>
              <a:t>also </a:t>
            </a:r>
            <a:r>
              <a:rPr lang="en-GB" sz="1200">
                <a:solidFill>
                  <a:schemeClr val="dk1"/>
                </a:solidFill>
                <a:latin typeface="Calibri"/>
                <a:ea typeface="Calibri"/>
                <a:cs typeface="Calibri"/>
                <a:sym typeface="Calibri"/>
              </a:rPr>
              <a:t>good to </a:t>
            </a:r>
            <a:r>
              <a:rPr lang="en-GB"/>
              <a:t>present</a:t>
            </a:r>
            <a:r>
              <a:rPr lang="en-GB" sz="1200">
                <a:solidFill>
                  <a:schemeClr val="dk1"/>
                </a:solidFill>
                <a:latin typeface="Calibri"/>
                <a:ea typeface="Calibri"/>
                <a:cs typeface="Calibri"/>
                <a:sym typeface="Calibri"/>
              </a:rPr>
              <a:t> the other costs of fuel costs</a:t>
            </a:r>
            <a:r>
              <a:rPr lang="en-GB"/>
              <a:t> and</a:t>
            </a:r>
            <a:r>
              <a:rPr lang="en-GB" sz="1200">
                <a:solidFill>
                  <a:schemeClr val="dk1"/>
                </a:solidFill>
                <a:latin typeface="Calibri"/>
                <a:ea typeface="Calibri"/>
                <a:cs typeface="Calibri"/>
                <a:sym typeface="Calibri"/>
              </a:rPr>
              <a:t> operation maintenance costs. There are a couple of things that are not optimal </a:t>
            </a:r>
            <a:r>
              <a:rPr lang="en-GB"/>
              <a:t>about</a:t>
            </a:r>
            <a:r>
              <a:rPr lang="en-GB" sz="1200">
                <a:solidFill>
                  <a:schemeClr val="dk1"/>
                </a:solidFill>
                <a:latin typeface="Calibri"/>
                <a:ea typeface="Calibri"/>
                <a:cs typeface="Calibri"/>
                <a:sym typeface="Calibri"/>
              </a:rPr>
              <a:t> this figure. First of all, we </a:t>
            </a:r>
            <a:r>
              <a:rPr lang="en-GB"/>
              <a:t>do not</a:t>
            </a:r>
            <a:r>
              <a:rPr lang="en-GB" sz="1200">
                <a:solidFill>
                  <a:schemeClr val="dk1"/>
                </a:solidFill>
                <a:latin typeface="Calibri"/>
                <a:ea typeface="Calibri"/>
                <a:cs typeface="Calibri"/>
                <a:sym typeface="Calibri"/>
              </a:rPr>
              <a:t> have </a:t>
            </a:r>
            <a:r>
              <a:rPr lang="en-GB"/>
              <a:t>a </a:t>
            </a:r>
            <a:r>
              <a:rPr lang="en-GB" sz="1200">
                <a:solidFill>
                  <a:schemeClr val="dk1"/>
                </a:solidFill>
                <a:latin typeface="Calibri"/>
                <a:ea typeface="Calibri"/>
                <a:cs typeface="Calibri"/>
                <a:sym typeface="Calibri"/>
              </a:rPr>
              <a:t>unit on the Y axis, so we </a:t>
            </a:r>
            <a:r>
              <a:rPr lang="en-GB"/>
              <a:t>do not</a:t>
            </a:r>
            <a:r>
              <a:rPr lang="en-GB" sz="1200">
                <a:solidFill>
                  <a:schemeClr val="dk1"/>
                </a:solidFill>
                <a:latin typeface="Calibri"/>
                <a:ea typeface="Calibri"/>
                <a:cs typeface="Calibri"/>
                <a:sym typeface="Calibri"/>
              </a:rPr>
              <a:t> know if these numbers </a:t>
            </a:r>
            <a:r>
              <a:rPr lang="en-GB"/>
              <a:t>refer</a:t>
            </a:r>
            <a:r>
              <a:rPr lang="en-GB" sz="1200">
                <a:solidFill>
                  <a:schemeClr val="dk1"/>
                </a:solidFill>
                <a:latin typeface="Calibri"/>
                <a:ea typeface="Calibri"/>
                <a:cs typeface="Calibri"/>
                <a:sym typeface="Calibri"/>
              </a:rPr>
              <a:t> to dollars, another currency</a:t>
            </a:r>
            <a:r>
              <a:rPr lang="en-GB"/>
              <a:t>,</a:t>
            </a:r>
            <a:r>
              <a:rPr lang="en-GB" sz="1200">
                <a:solidFill>
                  <a:schemeClr val="dk1"/>
                </a:solidFill>
                <a:latin typeface="Calibri"/>
                <a:ea typeface="Calibri"/>
                <a:cs typeface="Calibri"/>
                <a:sym typeface="Calibri"/>
              </a:rPr>
              <a:t> or what this actually shows. The second thing</a:t>
            </a:r>
            <a:r>
              <a:rPr lang="en-GB"/>
              <a:t> is</a:t>
            </a:r>
            <a:r>
              <a:rPr lang="en-GB" sz="1200">
                <a:solidFill>
                  <a:schemeClr val="dk1"/>
                </a:solidFill>
                <a:latin typeface="Calibri"/>
                <a:ea typeface="Calibri"/>
                <a:cs typeface="Calibri"/>
                <a:sym typeface="Calibri"/>
              </a:rPr>
              <a:t>, as a general rule, we should not let the people reading the chart count the number of zeros as presented in the Y axis. If </a:t>
            </a:r>
            <a:r>
              <a:rPr lang="en-GB"/>
              <a:t>you are</a:t>
            </a:r>
            <a:r>
              <a:rPr lang="en-GB" sz="1200">
                <a:solidFill>
                  <a:schemeClr val="dk1"/>
                </a:solidFill>
                <a:latin typeface="Calibri"/>
                <a:ea typeface="Calibri"/>
                <a:cs typeface="Calibri"/>
                <a:sym typeface="Calibri"/>
              </a:rPr>
              <a:t> reading the chart </a:t>
            </a:r>
            <a:r>
              <a:rPr lang="en-GB"/>
              <a:t>it is</a:t>
            </a:r>
            <a:r>
              <a:rPr lang="en-GB" sz="1200">
                <a:solidFill>
                  <a:schemeClr val="dk1"/>
                </a:solidFill>
                <a:latin typeface="Calibri"/>
                <a:ea typeface="Calibri"/>
                <a:cs typeface="Calibri"/>
                <a:sym typeface="Calibri"/>
              </a:rPr>
              <a:t> hard to </a:t>
            </a:r>
            <a:r>
              <a:rPr lang="en-GB"/>
              <a:t>quickly figure</a:t>
            </a:r>
            <a:r>
              <a:rPr lang="en-GB" sz="1200">
                <a:solidFill>
                  <a:schemeClr val="dk1"/>
                </a:solidFill>
                <a:latin typeface="Calibri"/>
                <a:ea typeface="Calibri"/>
                <a:cs typeface="Calibri"/>
                <a:sym typeface="Calibri"/>
              </a:rPr>
              <a:t> out if it is 2 million, 20 </a:t>
            </a:r>
            <a:r>
              <a:rPr lang="en-GB"/>
              <a:t>million</a:t>
            </a:r>
            <a:r>
              <a:rPr lang="en-GB" sz="1200">
                <a:solidFill>
                  <a:schemeClr val="dk1"/>
                </a:solidFill>
                <a:latin typeface="Calibri"/>
                <a:ea typeface="Calibri"/>
                <a:cs typeface="Calibri"/>
                <a:sym typeface="Calibri"/>
              </a:rPr>
              <a:t> or 200 million. You can help the reader with the magnitude of units so that </a:t>
            </a:r>
            <a:r>
              <a:rPr lang="en-GB"/>
              <a:t>it is</a:t>
            </a:r>
            <a:r>
              <a:rPr lang="en-GB" sz="1200">
                <a:solidFill>
                  <a:schemeClr val="dk1"/>
                </a:solidFill>
                <a:latin typeface="Calibri"/>
                <a:ea typeface="Calibri"/>
                <a:cs typeface="Calibri"/>
                <a:sym typeface="Calibri"/>
              </a:rPr>
              <a:t> quick to read</a:t>
            </a:r>
            <a:r>
              <a:rPr lang="en-GB"/>
              <a:t> and without opportunity for confusion</a:t>
            </a:r>
            <a:r>
              <a:rPr lang="en-GB" sz="1200">
                <a:solidFill>
                  <a:schemeClr val="dk1"/>
                </a:solidFill>
                <a:latin typeface="Calibri"/>
                <a:ea typeface="Calibri"/>
                <a:cs typeface="Calibri"/>
                <a:sym typeface="Calibri"/>
              </a:rPr>
              <a:t>. The total investment cost below the chart is also a very large </a:t>
            </a:r>
            <a:r>
              <a:rPr lang="en-GB"/>
              <a:t>and</a:t>
            </a:r>
            <a:r>
              <a:rPr lang="en-GB" sz="1200">
                <a:solidFill>
                  <a:schemeClr val="dk1"/>
                </a:solidFill>
                <a:latin typeface="Calibri"/>
                <a:ea typeface="Calibri"/>
                <a:cs typeface="Calibri"/>
                <a:sym typeface="Calibri"/>
              </a:rPr>
              <a:t> exact number</a:t>
            </a:r>
            <a:r>
              <a:rPr lang="en-GB"/>
              <a:t>,</a:t>
            </a:r>
            <a:r>
              <a:rPr lang="en-GB" sz="1200">
                <a:solidFill>
                  <a:schemeClr val="dk1"/>
                </a:solidFill>
                <a:latin typeface="Calibri"/>
                <a:ea typeface="Calibri"/>
                <a:cs typeface="Calibri"/>
                <a:sym typeface="Calibri"/>
              </a:rPr>
              <a:t> but not very clear and easy to follow.</a:t>
            </a:r>
            <a:r>
              <a:rPr lang="en-GB"/>
              <a:t> </a:t>
            </a:r>
            <a:endParaRPr/>
          </a:p>
        </p:txBody>
      </p:sp>
      <p:sp>
        <p:nvSpPr>
          <p:cNvPr id="393" name="Google Shape;39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this second example you can see a more easily readable chart. First of all, the label has been improved by increasing the font. We also have a unit on the Y axis. Also, due to the magnitude of the investment</a:t>
            </a:r>
            <a:r>
              <a:rPr lang="en-GB"/>
              <a:t>,</a:t>
            </a:r>
            <a:r>
              <a:rPr lang="en-GB" sz="1200">
                <a:solidFill>
                  <a:schemeClr val="dk1"/>
                </a:solidFill>
                <a:latin typeface="Calibri"/>
                <a:ea typeface="Calibri"/>
                <a:cs typeface="Calibri"/>
                <a:sym typeface="Calibri"/>
              </a:rPr>
              <a:t> it is presented as million </a:t>
            </a:r>
            <a:r>
              <a:rPr lang="en-GB"/>
              <a:t>U.S</a:t>
            </a:r>
            <a:r>
              <a:rPr lang="en-GB" sz="1200">
                <a:solidFill>
                  <a:schemeClr val="dk1"/>
                </a:solidFill>
                <a:latin typeface="Calibri"/>
                <a:ea typeface="Calibri"/>
                <a:cs typeface="Calibri"/>
                <a:sym typeface="Calibri"/>
              </a:rPr>
              <a:t> dollars. This means the numbers were reduced by 6 zeros in the Y axis. Now it is much easier to see that </a:t>
            </a:r>
            <a:r>
              <a:rPr lang="en-GB"/>
              <a:t>the Y axis</a:t>
            </a:r>
            <a:r>
              <a:rPr lang="en-GB" sz="1200">
                <a:solidFill>
                  <a:schemeClr val="dk1"/>
                </a:solidFill>
                <a:latin typeface="Calibri"/>
                <a:ea typeface="Calibri"/>
                <a:cs typeface="Calibri"/>
                <a:sym typeface="Calibri"/>
              </a:rPr>
              <a:t> </a:t>
            </a:r>
            <a:r>
              <a:rPr lang="en-GB"/>
              <a:t>goes up to </a:t>
            </a:r>
            <a:r>
              <a:rPr lang="en-GB" sz="1200">
                <a:solidFill>
                  <a:schemeClr val="dk1"/>
                </a:solidFill>
                <a:latin typeface="Calibri"/>
                <a:ea typeface="Calibri"/>
                <a:cs typeface="Calibri"/>
                <a:sym typeface="Calibri"/>
              </a:rPr>
              <a:t>1600 million dollars. We can also see that the total investment costs, </a:t>
            </a:r>
            <a:r>
              <a:rPr lang="en-GB"/>
              <a:t>which are</a:t>
            </a:r>
            <a:r>
              <a:rPr lang="en-GB" sz="1200">
                <a:solidFill>
                  <a:schemeClr val="dk1"/>
                </a:solidFill>
                <a:latin typeface="Calibri"/>
                <a:ea typeface="Calibri"/>
                <a:cs typeface="Calibri"/>
                <a:sym typeface="Calibri"/>
              </a:rPr>
              <a:t> presented in billion </a:t>
            </a:r>
            <a:r>
              <a:rPr lang="en-GB"/>
              <a:t>U.S</a:t>
            </a:r>
            <a:r>
              <a:rPr lang="en-GB" sz="1200">
                <a:solidFill>
                  <a:schemeClr val="dk1"/>
                </a:solidFill>
                <a:latin typeface="Calibri"/>
                <a:ea typeface="Calibri"/>
                <a:cs typeface="Calibri"/>
                <a:sym typeface="Calibri"/>
              </a:rPr>
              <a:t> dollars</a:t>
            </a:r>
            <a:r>
              <a:rPr lang="en-GB"/>
              <a:t>.</a:t>
            </a:r>
            <a:r>
              <a:rPr lang="en-GB" sz="1200">
                <a:solidFill>
                  <a:schemeClr val="dk1"/>
                </a:solidFill>
                <a:latin typeface="Calibri"/>
                <a:ea typeface="Calibri"/>
                <a:cs typeface="Calibri"/>
                <a:sym typeface="Calibri"/>
              </a:rPr>
              <a:t> </a:t>
            </a:r>
            <a:r>
              <a:rPr lang="en-GB"/>
              <a:t>This </a:t>
            </a:r>
            <a:r>
              <a:rPr lang="en-GB" sz="1200">
                <a:solidFill>
                  <a:schemeClr val="dk1"/>
                </a:solidFill>
                <a:latin typeface="Calibri"/>
                <a:ea typeface="Calibri"/>
                <a:cs typeface="Calibri"/>
                <a:sym typeface="Calibri"/>
              </a:rPr>
              <a:t>is easier to quickly understand.</a:t>
            </a:r>
            <a:r>
              <a:rPr lang="en-GB"/>
              <a:t> </a:t>
            </a:r>
            <a:r>
              <a:rPr lang="en-GB" sz="1200">
                <a:solidFill>
                  <a:schemeClr val="dk1"/>
                </a:solidFill>
                <a:latin typeface="Calibri"/>
                <a:ea typeface="Calibri"/>
                <a:cs typeface="Calibri"/>
                <a:sym typeface="Calibri"/>
              </a:rPr>
              <a:t>We also reduced the</a:t>
            </a:r>
            <a:r>
              <a:rPr lang="en-GB"/>
              <a:t> preciseness</a:t>
            </a:r>
            <a:r>
              <a:rPr lang="en-GB" sz="1200">
                <a:solidFill>
                  <a:schemeClr val="dk1"/>
                </a:solidFill>
                <a:latin typeface="Calibri"/>
                <a:ea typeface="Calibri"/>
                <a:cs typeface="Calibri"/>
                <a:sym typeface="Calibri"/>
              </a:rPr>
              <a:t> </a:t>
            </a:r>
            <a:r>
              <a:rPr lang="en-GB"/>
              <a:t>of </a:t>
            </a:r>
            <a:r>
              <a:rPr lang="en-GB" sz="1200">
                <a:solidFill>
                  <a:schemeClr val="dk1"/>
                </a:solidFill>
                <a:latin typeface="Calibri"/>
                <a:ea typeface="Calibri"/>
                <a:cs typeface="Calibri"/>
                <a:sym typeface="Calibri"/>
              </a:rPr>
              <a:t>numbers we present as there are many variables and many uncertainties</a:t>
            </a:r>
            <a:r>
              <a:rPr lang="en-GB"/>
              <a:t>,</a:t>
            </a:r>
            <a:r>
              <a:rPr lang="en-GB" sz="1200">
                <a:solidFill>
                  <a:schemeClr val="dk1"/>
                </a:solidFill>
                <a:latin typeface="Calibri"/>
                <a:ea typeface="Calibri"/>
                <a:cs typeface="Calibri"/>
                <a:sym typeface="Calibri"/>
              </a:rPr>
              <a:t> so we cannot realistically say that we know exactly the amount of </a:t>
            </a:r>
            <a:r>
              <a:rPr lang="en-GB"/>
              <a:t>U.S</a:t>
            </a:r>
            <a:r>
              <a:rPr lang="en-GB" sz="1200">
                <a:solidFill>
                  <a:schemeClr val="dk1"/>
                </a:solidFill>
                <a:latin typeface="Calibri"/>
                <a:ea typeface="Calibri"/>
                <a:cs typeface="Calibri"/>
                <a:sym typeface="Calibri"/>
              </a:rPr>
              <a:t> </a:t>
            </a:r>
            <a:r>
              <a:rPr lang="en-GB"/>
              <a:t>dollars</a:t>
            </a:r>
            <a:r>
              <a:rPr lang="en-GB" sz="1200">
                <a:solidFill>
                  <a:schemeClr val="dk1"/>
                </a:solidFill>
                <a:latin typeface="Calibri"/>
                <a:ea typeface="Calibri"/>
                <a:cs typeface="Calibri"/>
                <a:sym typeface="Calibri"/>
              </a:rPr>
              <a:t> the project will cost.</a:t>
            </a:r>
            <a:r>
              <a:rPr lang="en-GB"/>
              <a:t> In addition it is important to not switch units from for example dollars/euros or scales with millions on one graph, billions on the next, across things that you want to compare.</a:t>
            </a:r>
            <a:endParaRPr/>
          </a:p>
        </p:txBody>
      </p:sp>
      <p:sp>
        <p:nvSpPr>
          <p:cNvPr id="404" name="Google Shape;40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key </a:t>
            </a:r>
            <a:r>
              <a:rPr lang="en-GB"/>
              <a:t>take-away </a:t>
            </a:r>
            <a:r>
              <a:rPr lang="en-GB" sz="1200">
                <a:solidFill>
                  <a:schemeClr val="dk1"/>
                </a:solidFill>
                <a:latin typeface="Calibri"/>
                <a:ea typeface="Calibri"/>
                <a:cs typeface="Calibri"/>
                <a:sym typeface="Calibri"/>
              </a:rPr>
              <a:t>message here is</a:t>
            </a:r>
            <a:r>
              <a:rPr lang="en-GB"/>
              <a:t>,</a:t>
            </a:r>
            <a:r>
              <a:rPr lang="en-GB" sz="1200">
                <a:solidFill>
                  <a:schemeClr val="dk1"/>
                </a:solidFill>
                <a:latin typeface="Calibri"/>
                <a:ea typeface="Calibri"/>
                <a:cs typeface="Calibri"/>
                <a:sym typeface="Calibri"/>
              </a:rPr>
              <a:t> first of all</a:t>
            </a:r>
            <a:r>
              <a:rPr lang="en-GB"/>
              <a:t>,</a:t>
            </a:r>
            <a:r>
              <a:rPr lang="en-GB" sz="1200">
                <a:solidFill>
                  <a:schemeClr val="dk1"/>
                </a:solidFill>
                <a:latin typeface="Calibri"/>
                <a:ea typeface="Calibri"/>
                <a:cs typeface="Calibri"/>
                <a:sym typeface="Calibri"/>
              </a:rPr>
              <a:t> to limit how many decimals and numbers you use when you present your numbers with a reasonable accuracy considering the uncertainty in the models.</a:t>
            </a:r>
            <a:r>
              <a:rPr lang="en-GB"/>
              <a:t> </a:t>
            </a:r>
            <a:r>
              <a:rPr lang="en-GB" sz="1200">
                <a:solidFill>
                  <a:schemeClr val="dk1"/>
                </a:solidFill>
                <a:latin typeface="Calibri"/>
                <a:ea typeface="Calibri"/>
                <a:cs typeface="Calibri"/>
                <a:sym typeface="Calibri"/>
              </a:rPr>
              <a:t> </a:t>
            </a:r>
            <a:r>
              <a:rPr lang="en-GB"/>
              <a:t>Summarise</a:t>
            </a:r>
            <a:r>
              <a:rPr lang="en-GB" sz="1200">
                <a:solidFill>
                  <a:schemeClr val="dk1"/>
                </a:solidFill>
                <a:latin typeface="Calibri"/>
                <a:ea typeface="Calibri"/>
                <a:cs typeface="Calibri"/>
                <a:sym typeface="Calibri"/>
              </a:rPr>
              <a:t> very large numbers</a:t>
            </a:r>
            <a:r>
              <a:rPr lang="en-GB"/>
              <a:t> so that the reader does not have to count zeros</a:t>
            </a:r>
            <a:r>
              <a:rPr lang="en-GB" sz="1200">
                <a:solidFill>
                  <a:schemeClr val="dk1"/>
                </a:solidFill>
                <a:latin typeface="Calibri"/>
                <a:ea typeface="Calibri"/>
                <a:cs typeface="Calibri"/>
                <a:sym typeface="Calibri"/>
              </a:rPr>
              <a:t> and </a:t>
            </a:r>
            <a:r>
              <a:rPr lang="en-GB"/>
              <a:t>round them</a:t>
            </a:r>
            <a:r>
              <a:rPr lang="en-GB" sz="1200">
                <a:solidFill>
                  <a:schemeClr val="dk1"/>
                </a:solidFill>
                <a:latin typeface="Calibri"/>
                <a:ea typeface="Calibri"/>
                <a:cs typeface="Calibri"/>
                <a:sym typeface="Calibri"/>
              </a:rPr>
              <a:t> up</a:t>
            </a:r>
            <a:r>
              <a:rPr lang="en-GB"/>
              <a:t>. For example, 4,356,678 should become </a:t>
            </a:r>
            <a:r>
              <a:rPr lang="en-GB" sz="1200">
                <a:solidFill>
                  <a:schemeClr val="dk1"/>
                </a:solidFill>
                <a:latin typeface="Calibri"/>
                <a:ea typeface="Calibri"/>
                <a:cs typeface="Calibri"/>
                <a:sym typeface="Calibri"/>
              </a:rPr>
              <a:t>4.4 million</a:t>
            </a:r>
            <a:r>
              <a:rPr lang="en-GB"/>
              <a:t> dollars</a:t>
            </a:r>
            <a:r>
              <a:rPr lang="en-GB" sz="1200">
                <a:solidFill>
                  <a:schemeClr val="dk1"/>
                </a:solidFill>
                <a:latin typeface="Calibri"/>
                <a:ea typeface="Calibri"/>
                <a:cs typeface="Calibri"/>
                <a:sym typeface="Calibri"/>
              </a:rPr>
              <a:t>. Make sure that you're always presenting the units clearly in all charts, figures</a:t>
            </a:r>
            <a:r>
              <a:rPr lang="en-GB"/>
              <a:t>,</a:t>
            </a:r>
            <a:r>
              <a:rPr lang="en-GB" sz="1200">
                <a:solidFill>
                  <a:schemeClr val="dk1"/>
                </a:solidFill>
                <a:latin typeface="Calibri"/>
                <a:ea typeface="Calibri"/>
                <a:cs typeface="Calibri"/>
                <a:sym typeface="Calibri"/>
              </a:rPr>
              <a:t> and text.</a:t>
            </a:r>
            <a:r>
              <a:rPr lang="en-GB"/>
              <a:t> </a:t>
            </a:r>
            <a:endParaRPr/>
          </a:p>
        </p:txBody>
      </p:sp>
      <p:sp>
        <p:nvSpPr>
          <p:cNvPr id="415" name="Google Shape;41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2" name="Google Shape;43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3: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this mini-lecture we will continue describing the mini-grid diesel generator from the previous lecture. If we calculate the </a:t>
            </a:r>
            <a:r>
              <a:rPr lang="en-GB"/>
              <a:t>L.C.O.E</a:t>
            </a:r>
            <a:r>
              <a:rPr lang="en-GB" sz="1200">
                <a:solidFill>
                  <a:schemeClr val="dk1"/>
                </a:solidFill>
                <a:latin typeface="Calibri"/>
                <a:ea typeface="Calibri"/>
                <a:cs typeface="Calibri"/>
                <a:sym typeface="Calibri"/>
              </a:rPr>
              <a:t> for a diesel mini-grid</a:t>
            </a:r>
            <a:r>
              <a:rPr lang="en-GB"/>
              <a:t>,</a:t>
            </a:r>
            <a:r>
              <a:rPr lang="en-GB" sz="1200">
                <a:solidFill>
                  <a:schemeClr val="dk1"/>
                </a:solidFill>
                <a:latin typeface="Calibri"/>
                <a:ea typeface="Calibri"/>
                <a:cs typeface="Calibri"/>
                <a:sym typeface="Calibri"/>
              </a:rPr>
              <a:t> we use the same kind of calculations as for </a:t>
            </a:r>
            <a:r>
              <a:rPr lang="en-GB"/>
              <a:t>stand-alone </a:t>
            </a:r>
            <a:r>
              <a:rPr lang="en-GB" sz="1200">
                <a:solidFill>
                  <a:schemeClr val="dk1"/>
                </a:solidFill>
                <a:latin typeface="Calibri"/>
                <a:ea typeface="Calibri"/>
                <a:cs typeface="Calibri"/>
                <a:sym typeface="Calibri"/>
              </a:rPr>
              <a:t>diesel (which we covered in the last lecture), but we add the distribution network costs. If we look at the table for mini-grid diesel, we can adjust the input parameters here</a:t>
            </a:r>
            <a:r>
              <a:rPr lang="en-GB"/>
              <a:t>,</a:t>
            </a:r>
            <a:r>
              <a:rPr lang="en-GB" sz="1200">
                <a:solidFill>
                  <a:schemeClr val="dk1"/>
                </a:solidFill>
                <a:latin typeface="Calibri"/>
                <a:ea typeface="Calibri"/>
                <a:cs typeface="Calibri"/>
                <a:sym typeface="Calibri"/>
              </a:rPr>
              <a:t> because this can be delivered by a larger diesel truck</a:t>
            </a:r>
            <a:r>
              <a:rPr lang="en-GB"/>
              <a:t>.</a:t>
            </a:r>
            <a:r>
              <a:rPr lang="en-GB" sz="1200">
                <a:solidFill>
                  <a:schemeClr val="dk1"/>
                </a:solidFill>
                <a:latin typeface="Calibri"/>
                <a:ea typeface="Calibri"/>
                <a:cs typeface="Calibri"/>
                <a:sym typeface="Calibri"/>
              </a:rPr>
              <a:t> </a:t>
            </a:r>
            <a:r>
              <a:rPr lang="en-GB"/>
              <a:t>We</a:t>
            </a:r>
            <a:r>
              <a:rPr lang="en-GB" sz="1200">
                <a:solidFill>
                  <a:schemeClr val="dk1"/>
                </a:solidFill>
                <a:latin typeface="Calibri"/>
                <a:ea typeface="Calibri"/>
                <a:cs typeface="Calibri"/>
                <a:sym typeface="Calibri"/>
              </a:rPr>
              <a:t> assume </a:t>
            </a:r>
            <a:r>
              <a:rPr lang="en-GB"/>
              <a:t>this </a:t>
            </a:r>
            <a:r>
              <a:rPr lang="en-GB" sz="1200">
                <a:solidFill>
                  <a:schemeClr val="dk1"/>
                </a:solidFill>
                <a:latin typeface="Calibri"/>
                <a:ea typeface="Calibri"/>
                <a:cs typeface="Calibri"/>
                <a:sym typeface="Calibri"/>
              </a:rPr>
              <a:t>has a lower transportation </a:t>
            </a:r>
            <a:r>
              <a:rPr lang="en-GB"/>
              <a:t>cost</a:t>
            </a:r>
            <a:r>
              <a:rPr lang="en-GB" sz="1200">
                <a:solidFill>
                  <a:schemeClr val="dk1"/>
                </a:solidFill>
                <a:latin typeface="Calibri"/>
                <a:ea typeface="Calibri"/>
                <a:cs typeface="Calibri"/>
                <a:sym typeface="Calibri"/>
              </a:rPr>
              <a:t> due to larger volumes.</a:t>
            </a:r>
            <a:r>
              <a:rPr lang="en-GB"/>
              <a:t> </a:t>
            </a:r>
            <a:endParaRPr/>
          </a:p>
        </p:txBody>
      </p:sp>
      <p:sp>
        <p:nvSpPr>
          <p:cNvPr id="192" name="Google Shape;192;p3: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4: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The next</a:t>
            </a:r>
            <a:r>
              <a:rPr lang="en-GB" sz="1200">
                <a:solidFill>
                  <a:schemeClr val="dk1"/>
                </a:solidFill>
                <a:latin typeface="Calibri"/>
                <a:ea typeface="Calibri"/>
                <a:cs typeface="Calibri"/>
                <a:sym typeface="Calibri"/>
              </a:rPr>
              <a:t> technology is the wind power mini-grid</a:t>
            </a:r>
            <a:r>
              <a:rPr lang="en-GB"/>
              <a:t>,</a:t>
            </a:r>
            <a:r>
              <a:rPr lang="en-GB" sz="1200">
                <a:solidFill>
                  <a:schemeClr val="dk1"/>
                </a:solidFill>
                <a:latin typeface="Calibri"/>
                <a:ea typeface="Calibri"/>
                <a:cs typeface="Calibri"/>
                <a:sym typeface="Calibri"/>
              </a:rPr>
              <a:t> where the capacity factor is calculated in every cell</a:t>
            </a:r>
            <a:r>
              <a:rPr lang="en-GB"/>
              <a:t>,</a:t>
            </a:r>
            <a:r>
              <a:rPr lang="en-GB" sz="1200">
                <a:solidFill>
                  <a:schemeClr val="dk1"/>
                </a:solidFill>
                <a:latin typeface="Calibri"/>
                <a:ea typeface="Calibri"/>
                <a:cs typeface="Calibri"/>
                <a:sym typeface="Calibri"/>
              </a:rPr>
              <a:t> based on the average annual wind speed. In the image we see an example of wind speeds over all of Africa</a:t>
            </a:r>
            <a:r>
              <a:rPr lang="en-GB"/>
              <a:t>,</a:t>
            </a:r>
            <a:r>
              <a:rPr lang="en-GB" sz="1200">
                <a:solidFill>
                  <a:schemeClr val="dk1"/>
                </a:solidFill>
                <a:latin typeface="Calibri"/>
                <a:ea typeface="Calibri"/>
                <a:cs typeface="Calibri"/>
                <a:sym typeface="Calibri"/>
              </a:rPr>
              <a:t> which </a:t>
            </a:r>
            <a:r>
              <a:rPr lang="en-GB"/>
              <a:t>are</a:t>
            </a:r>
            <a:r>
              <a:rPr lang="en-GB" sz="1200">
                <a:solidFill>
                  <a:schemeClr val="dk1"/>
                </a:solidFill>
                <a:latin typeface="Calibri"/>
                <a:ea typeface="Calibri"/>
                <a:cs typeface="Calibri"/>
                <a:sym typeface="Calibri"/>
              </a:rPr>
              <a:t> used to calculate the capacity factors. Similarly, as for the other mini-grids, the distribution network is added to the investment costs and operation and maintenance for the </a:t>
            </a:r>
            <a:r>
              <a:rPr lang="en-GB"/>
              <a:t>wind-powered</a:t>
            </a:r>
            <a:r>
              <a:rPr lang="en-GB" sz="1200">
                <a:solidFill>
                  <a:schemeClr val="dk1"/>
                </a:solidFill>
                <a:latin typeface="Calibri"/>
                <a:ea typeface="Calibri"/>
                <a:cs typeface="Calibri"/>
                <a:sym typeface="Calibri"/>
              </a:rPr>
              <a:t> mini-grid.</a:t>
            </a:r>
            <a:endParaRPr/>
          </a:p>
        </p:txBody>
      </p:sp>
      <p:sp>
        <p:nvSpPr>
          <p:cNvPr id="205" name="Google Shape;205;p4: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5: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capacitor factory for hydro power is a user input into the model. In this picture you can see the estimates from Korkovelos et al</a:t>
            </a:r>
            <a:r>
              <a:rPr lang="en-GB"/>
              <a:t>.,</a:t>
            </a:r>
            <a:r>
              <a:rPr lang="en-GB" sz="1200">
                <a:solidFill>
                  <a:schemeClr val="dk1"/>
                </a:solidFill>
                <a:latin typeface="Calibri"/>
                <a:ea typeface="Calibri"/>
                <a:cs typeface="Calibri"/>
                <a:sym typeface="Calibri"/>
              </a:rPr>
              <a:t> 2018. For hydro power there </a:t>
            </a:r>
            <a:r>
              <a:rPr lang="en-GB"/>
              <a:t>is no</a:t>
            </a:r>
            <a:r>
              <a:rPr lang="en-GB" sz="1200">
                <a:solidFill>
                  <a:schemeClr val="dk1"/>
                </a:solidFill>
                <a:latin typeface="Calibri"/>
                <a:ea typeface="Calibri"/>
                <a:cs typeface="Calibri"/>
                <a:sym typeface="Calibri"/>
              </a:rPr>
              <a:t> fuel cost. One important boundary for the hydro power is that we assume that hydro mini-grids </a:t>
            </a:r>
            <a:r>
              <a:rPr lang="en-GB"/>
              <a:t>can only</a:t>
            </a:r>
            <a:r>
              <a:rPr lang="en-GB" sz="1200">
                <a:solidFill>
                  <a:schemeClr val="dk1"/>
                </a:solidFill>
                <a:latin typeface="Calibri"/>
                <a:ea typeface="Calibri"/>
                <a:cs typeface="Calibri"/>
                <a:sym typeface="Calibri"/>
              </a:rPr>
              <a:t> be built in locations which are </a:t>
            </a:r>
            <a:r>
              <a:rPr lang="en-GB"/>
              <a:t>within</a:t>
            </a:r>
            <a:r>
              <a:rPr lang="en-GB" sz="1200">
                <a:solidFill>
                  <a:schemeClr val="dk1"/>
                </a:solidFill>
                <a:latin typeface="Calibri"/>
                <a:ea typeface="Calibri"/>
                <a:cs typeface="Calibri"/>
                <a:sym typeface="Calibri"/>
              </a:rPr>
              <a:t> 5 </a:t>
            </a:r>
            <a:r>
              <a:rPr lang="en-GB"/>
              <a:t>kilometre </a:t>
            </a:r>
            <a:r>
              <a:rPr lang="en-GB" sz="1200">
                <a:solidFill>
                  <a:schemeClr val="dk1"/>
                </a:solidFill>
                <a:latin typeface="Calibri"/>
                <a:ea typeface="Calibri"/>
                <a:cs typeface="Calibri"/>
                <a:sym typeface="Calibri"/>
              </a:rPr>
              <a:t>of the settlement. In addition</a:t>
            </a:r>
            <a:r>
              <a:rPr lang="en-GB"/>
              <a:t>,</a:t>
            </a:r>
            <a:r>
              <a:rPr lang="en-GB" sz="1200">
                <a:solidFill>
                  <a:schemeClr val="dk1"/>
                </a:solidFill>
                <a:latin typeface="Calibri"/>
                <a:ea typeface="Calibri"/>
                <a:cs typeface="Calibri"/>
                <a:sym typeface="Calibri"/>
              </a:rPr>
              <a:t> we have the same distribution cost as for the other mini-grid systems.</a:t>
            </a:r>
            <a:endParaRPr/>
          </a:p>
        </p:txBody>
      </p:sp>
      <p:sp>
        <p:nvSpPr>
          <p:cNvPr id="218" name="Google Shape;218;p5: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6: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Now we calculate the levelized cost of electricity for all the different technologies, calculating capacity factors and fuel costs depending on the type of technology in slightly different manners and then identifying the </a:t>
            </a:r>
            <a:r>
              <a:rPr lang="en-GB"/>
              <a:t>least-cost </a:t>
            </a:r>
            <a:r>
              <a:rPr lang="en-GB" sz="1200">
                <a:solidFill>
                  <a:schemeClr val="dk1"/>
                </a:solidFill>
                <a:latin typeface="Calibri"/>
                <a:ea typeface="Calibri"/>
                <a:cs typeface="Calibri"/>
                <a:sym typeface="Calibri"/>
              </a:rPr>
              <a:t>option.</a:t>
            </a:r>
            <a:r>
              <a:rPr lang="en-GB"/>
              <a:t> </a:t>
            </a:r>
            <a:endParaRPr/>
          </a:p>
        </p:txBody>
      </p:sp>
      <p:sp>
        <p:nvSpPr>
          <p:cNvPr id="231" name="Google Shape;231;p6: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7: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marR="0" rtl="0" algn="l">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Finally, we also have the grid electrification algorithm and the levelized cost of electricity for connecting the settlement to the centralized grid. The </a:t>
            </a:r>
            <a:r>
              <a:rPr lang="en-GB"/>
              <a:t>L.C.O.E</a:t>
            </a:r>
            <a:r>
              <a:rPr lang="en-GB" sz="1200">
                <a:solidFill>
                  <a:schemeClr val="dk1"/>
                </a:solidFill>
                <a:latin typeface="Calibri"/>
                <a:ea typeface="Calibri"/>
                <a:cs typeface="Calibri"/>
                <a:sym typeface="Calibri"/>
              </a:rPr>
              <a:t> for grid depends on the levelized cost of generating electricity from the </a:t>
            </a:r>
            <a:r>
              <a:rPr lang="en-GB"/>
              <a:t>grid-based</a:t>
            </a:r>
            <a:r>
              <a:rPr lang="en-GB" sz="1200">
                <a:solidFill>
                  <a:schemeClr val="dk1"/>
                </a:solidFill>
                <a:latin typeface="Calibri"/>
                <a:ea typeface="Calibri"/>
                <a:cs typeface="Calibri"/>
                <a:sym typeface="Calibri"/>
              </a:rPr>
              <a:t> power plants on average</a:t>
            </a:r>
            <a:r>
              <a:rPr lang="en-GB"/>
              <a:t>.</a:t>
            </a:r>
            <a:r>
              <a:rPr lang="en-GB" sz="1200">
                <a:solidFill>
                  <a:schemeClr val="dk1"/>
                </a:solidFill>
                <a:latin typeface="Calibri"/>
                <a:ea typeface="Calibri"/>
                <a:cs typeface="Calibri"/>
                <a:sym typeface="Calibri"/>
              </a:rPr>
              <a:t> </a:t>
            </a:r>
            <a:r>
              <a:rPr lang="en-GB"/>
              <a:t>This</a:t>
            </a:r>
            <a:r>
              <a:rPr lang="en-GB" sz="1200">
                <a:solidFill>
                  <a:schemeClr val="dk1"/>
                </a:solidFill>
                <a:latin typeface="Calibri"/>
                <a:ea typeface="Calibri"/>
                <a:cs typeface="Calibri"/>
                <a:sym typeface="Calibri"/>
              </a:rPr>
              <a:t> is used as a fuel cost in the </a:t>
            </a:r>
            <a:r>
              <a:rPr lang="en-GB"/>
              <a:t>L.C.O.E</a:t>
            </a:r>
            <a:r>
              <a:rPr lang="en-GB" sz="1200">
                <a:solidFill>
                  <a:schemeClr val="dk1"/>
                </a:solidFill>
                <a:latin typeface="Calibri"/>
                <a:ea typeface="Calibri"/>
                <a:cs typeface="Calibri"/>
                <a:sym typeface="Calibri"/>
              </a:rPr>
              <a:t> formula. Second</a:t>
            </a:r>
            <a:r>
              <a:rPr lang="en-GB"/>
              <a:t>,</a:t>
            </a:r>
            <a:r>
              <a:rPr lang="en-GB" sz="1200">
                <a:solidFill>
                  <a:schemeClr val="dk1"/>
                </a:solidFill>
                <a:latin typeface="Calibri"/>
                <a:ea typeface="Calibri"/>
                <a:cs typeface="Calibri"/>
                <a:sym typeface="Calibri"/>
              </a:rPr>
              <a:t> we have the investment costs for the distribution network required within the settlement. Third we have an investment costs for the additional capacity from power plants as well as the transmission network, which is required to connect the settlement to the existing infrastructure.</a:t>
            </a:r>
            <a:endParaRPr/>
          </a:p>
          <a:p>
            <a:pPr indent="0" lvl="0" marL="0" marR="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For every settlement, the algorithm compares the cost of electricity </a:t>
            </a:r>
            <a:r>
              <a:rPr lang="en-GB"/>
              <a:t>resulting </a:t>
            </a:r>
            <a:r>
              <a:rPr lang="en-GB" sz="1200">
                <a:solidFill>
                  <a:schemeClr val="dk1"/>
                </a:solidFill>
                <a:latin typeface="Calibri"/>
                <a:ea typeface="Calibri"/>
                <a:cs typeface="Calibri"/>
                <a:sym typeface="Calibri"/>
              </a:rPr>
              <a:t>from connecting to the centralized grid compared to the </a:t>
            </a:r>
            <a:r>
              <a:rPr lang="en-GB"/>
              <a:t>least-cost </a:t>
            </a:r>
            <a:r>
              <a:rPr lang="en-GB" sz="1200">
                <a:solidFill>
                  <a:schemeClr val="dk1"/>
                </a:solidFill>
                <a:latin typeface="Calibri"/>
                <a:ea typeface="Calibri"/>
                <a:cs typeface="Calibri"/>
                <a:sym typeface="Calibri"/>
              </a:rPr>
              <a:t>off-grid technologies. The grid algorithm has already been covered in previous lectures</a:t>
            </a:r>
            <a:r>
              <a:rPr lang="en-GB"/>
              <a:t>;</a:t>
            </a:r>
            <a:r>
              <a:rPr lang="en-GB" sz="1200">
                <a:solidFill>
                  <a:schemeClr val="dk1"/>
                </a:solidFill>
                <a:latin typeface="Calibri"/>
                <a:ea typeface="Calibri"/>
                <a:cs typeface="Calibri"/>
                <a:sym typeface="Calibri"/>
              </a:rPr>
              <a:t> however</a:t>
            </a:r>
            <a:r>
              <a:rPr lang="en-GB"/>
              <a:t>,</a:t>
            </a:r>
            <a:r>
              <a:rPr lang="en-GB" sz="1200">
                <a:solidFill>
                  <a:schemeClr val="dk1"/>
                </a:solidFill>
                <a:latin typeface="Calibri"/>
                <a:ea typeface="Calibri"/>
                <a:cs typeface="Calibri"/>
                <a:sym typeface="Calibri"/>
              </a:rPr>
              <a:t> there are some additional aspects that are not covered in that lecture that we will describe in the next mini-lecture.</a:t>
            </a:r>
            <a:r>
              <a:rPr lang="en-GB"/>
              <a:t> </a:t>
            </a:r>
            <a:endParaRPr/>
          </a:p>
        </p:txBody>
      </p:sp>
      <p:sp>
        <p:nvSpPr>
          <p:cNvPr id="246" name="Google Shape;246;p7: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9: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First thing is what we call a penalty. We assume that we have a certain cost for a medium voltage line per </a:t>
            </a:r>
            <a:r>
              <a:rPr lang="en-GB"/>
              <a:t>kilometer</a:t>
            </a:r>
            <a:r>
              <a:rPr lang="en-GB" sz="1200">
                <a:solidFill>
                  <a:schemeClr val="dk1"/>
                </a:solidFill>
                <a:latin typeface="Calibri"/>
                <a:ea typeface="Calibri"/>
                <a:cs typeface="Calibri"/>
                <a:sym typeface="Calibri"/>
              </a:rPr>
              <a:t>, but we're expecting the cost to increase depending on the terrain it will be </a:t>
            </a:r>
            <a:r>
              <a:rPr lang="en-GB"/>
              <a:t>built</a:t>
            </a:r>
            <a:r>
              <a:rPr lang="en-GB" sz="1200">
                <a:solidFill>
                  <a:schemeClr val="dk1"/>
                </a:solidFill>
                <a:latin typeface="Calibri"/>
                <a:ea typeface="Calibri"/>
                <a:cs typeface="Calibri"/>
                <a:sym typeface="Calibri"/>
              </a:rPr>
              <a:t> on. We use the following parameters to describe the terrain: land cover, elevation, slope, distance to substation</a:t>
            </a:r>
            <a:r>
              <a:rPr lang="en-GB"/>
              <a:t>,</a:t>
            </a:r>
            <a:r>
              <a:rPr lang="en-GB" sz="1200">
                <a:solidFill>
                  <a:schemeClr val="dk1"/>
                </a:solidFill>
                <a:latin typeface="Calibri"/>
                <a:ea typeface="Calibri"/>
                <a:cs typeface="Calibri"/>
                <a:sym typeface="Calibri"/>
              </a:rPr>
              <a:t> and distance </a:t>
            </a:r>
            <a:r>
              <a:rPr lang="en-GB"/>
              <a:t>from</a:t>
            </a:r>
            <a:r>
              <a:rPr lang="en-GB" sz="1200">
                <a:solidFill>
                  <a:schemeClr val="dk1"/>
                </a:solidFill>
                <a:latin typeface="Calibri"/>
                <a:ea typeface="Calibri"/>
                <a:cs typeface="Calibri"/>
                <a:sym typeface="Calibri"/>
              </a:rPr>
              <a:t> roads. From these we calculate a penalty</a:t>
            </a:r>
            <a:r>
              <a:rPr lang="en-GB"/>
              <a:t>,</a:t>
            </a:r>
            <a:r>
              <a:rPr lang="en-GB" sz="1200">
                <a:solidFill>
                  <a:schemeClr val="dk1"/>
                </a:solidFill>
                <a:latin typeface="Calibri"/>
                <a:ea typeface="Calibri"/>
                <a:cs typeface="Calibri"/>
                <a:sym typeface="Calibri"/>
              </a:rPr>
              <a:t> assuming that it is more costly to expand the grid through a forest, as an example, compared to open land. </a:t>
            </a:r>
            <a:r>
              <a:rPr lang="en-GB"/>
              <a:t>Similar penalties are applied for areas</a:t>
            </a:r>
            <a:r>
              <a:rPr lang="en-GB" sz="1200">
                <a:solidFill>
                  <a:schemeClr val="dk1"/>
                </a:solidFill>
                <a:latin typeface="Calibri"/>
                <a:ea typeface="Calibri"/>
                <a:cs typeface="Calibri"/>
                <a:sym typeface="Calibri"/>
              </a:rPr>
              <a:t> which are more costly</a:t>
            </a:r>
            <a:r>
              <a:rPr lang="en-GB"/>
              <a:t>,</a:t>
            </a:r>
            <a:r>
              <a:rPr lang="en-GB" sz="1200">
                <a:solidFill>
                  <a:schemeClr val="dk1"/>
                </a:solidFill>
                <a:latin typeface="Calibri"/>
                <a:ea typeface="Calibri"/>
                <a:cs typeface="Calibri"/>
                <a:sym typeface="Calibri"/>
              </a:rPr>
              <a:t> </a:t>
            </a:r>
            <a:r>
              <a:rPr lang="en-GB"/>
              <a:t>such as on </a:t>
            </a:r>
            <a:r>
              <a:rPr lang="en-GB" sz="1200">
                <a:solidFill>
                  <a:schemeClr val="dk1"/>
                </a:solidFill>
                <a:latin typeface="Calibri"/>
                <a:ea typeface="Calibri"/>
                <a:cs typeface="Calibri"/>
                <a:sym typeface="Calibri"/>
              </a:rPr>
              <a:t>a steep slope or that are far from the substation and far from roads through which </a:t>
            </a:r>
            <a:r>
              <a:rPr lang="en-GB"/>
              <a:t>materials</a:t>
            </a:r>
            <a:r>
              <a:rPr lang="en-GB" sz="1200">
                <a:solidFill>
                  <a:schemeClr val="dk1"/>
                </a:solidFill>
                <a:latin typeface="Calibri"/>
                <a:ea typeface="Calibri"/>
                <a:cs typeface="Calibri"/>
                <a:sym typeface="Calibri"/>
              </a:rPr>
              <a:t> can be supplied.</a:t>
            </a:r>
            <a:endParaRPr/>
          </a:p>
          <a:p>
            <a:pPr indent="0" lvl="0" marL="0" marR="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Second we account for medium voltage line strengthening costs. This occurs when you connect from the existing network to Settlement A and then from Settlement A to settlement B. This will increase the cost from settlement A to settlement, B slightly to cover for any strengthening that might be required from the downstream network. The default value is 10 </a:t>
            </a:r>
            <a:r>
              <a:rPr lang="en-GB"/>
              <a:t>per cent </a:t>
            </a:r>
            <a:r>
              <a:rPr lang="en-GB" sz="1200">
                <a:solidFill>
                  <a:schemeClr val="dk1"/>
                </a:solidFill>
                <a:latin typeface="Calibri"/>
                <a:ea typeface="Calibri"/>
                <a:cs typeface="Calibri"/>
                <a:sym typeface="Calibri"/>
              </a:rPr>
              <a:t>for this strengthening. This is a simplification, but instead of doing a full load flow analysis for the strengthening costs we approximate the need for downstream strengthening. Other models can do a full calculation on the exact voltage needed for every single line. That is more detailed but also increases computational time significantly (as we have mentioned in previous lectures).</a:t>
            </a:r>
            <a:r>
              <a:rPr lang="en-GB"/>
              <a:t>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Finally, we can also include a maximum techno-economic distance that medium voltage lines can be extended to connect to new settlements. The default value is set to 50 </a:t>
            </a:r>
            <a:r>
              <a:rPr lang="en-GB"/>
              <a:t>kilometres</a:t>
            </a:r>
            <a:r>
              <a:rPr lang="en-GB" sz="1200">
                <a:solidFill>
                  <a:schemeClr val="dk1"/>
                </a:solidFill>
                <a:latin typeface="Calibri"/>
                <a:ea typeface="Calibri"/>
                <a:cs typeface="Calibri"/>
                <a:sym typeface="Calibri"/>
              </a:rPr>
              <a:t>, assuming that a settlement</a:t>
            </a:r>
            <a:r>
              <a:rPr lang="en-GB"/>
              <a:t> </a:t>
            </a:r>
            <a:r>
              <a:rPr lang="en-GB" sz="1200">
                <a:solidFill>
                  <a:schemeClr val="dk1"/>
                </a:solidFill>
                <a:latin typeface="Calibri"/>
                <a:ea typeface="Calibri"/>
                <a:cs typeface="Calibri"/>
                <a:sym typeface="Calibri"/>
              </a:rPr>
              <a:t> that is farther than 50 </a:t>
            </a:r>
            <a:r>
              <a:rPr lang="en-GB"/>
              <a:t>kilometres</a:t>
            </a:r>
            <a:r>
              <a:rPr lang="en-GB" sz="1200">
                <a:solidFill>
                  <a:schemeClr val="dk1"/>
                </a:solidFill>
                <a:latin typeface="Calibri"/>
                <a:ea typeface="Calibri"/>
                <a:cs typeface="Calibri"/>
                <a:sym typeface="Calibri"/>
              </a:rPr>
              <a:t> from the existing network, cannot be reached by a medium voltage line. If longer than 50 </a:t>
            </a:r>
            <a:r>
              <a:rPr lang="en-GB"/>
              <a:t>kilometres</a:t>
            </a:r>
            <a:r>
              <a:rPr lang="en-GB" sz="1200">
                <a:solidFill>
                  <a:schemeClr val="dk1"/>
                </a:solidFill>
                <a:latin typeface="Calibri"/>
                <a:ea typeface="Calibri"/>
                <a:cs typeface="Calibri"/>
                <a:sym typeface="Calibri"/>
              </a:rPr>
              <a:t>, then a high voltage line is required.</a:t>
            </a:r>
            <a:r>
              <a:rPr lang="en-GB"/>
              <a:t>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p:txBody>
      </p:sp>
      <p:sp>
        <p:nvSpPr>
          <p:cNvPr id="263" name="Google Shape;263;p9: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descr="A picture containing text&#10;&#10;Description automatically generated" id="16" name="Google Shape;16;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8" name="Google Shape;18;p30"/>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0"/>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2"/>
          <p:cNvSpPr/>
          <p:nvPr>
            <p:ph idx="2" type="pic"/>
          </p:nvPr>
        </p:nvSpPr>
        <p:spPr>
          <a:xfrm>
            <a:off x="5183188" y="987425"/>
            <a:ext cx="6172200" cy="4873625"/>
          </a:xfrm>
          <a:prstGeom prst="rect">
            <a:avLst/>
          </a:prstGeom>
          <a:noFill/>
          <a:ln>
            <a:noFill/>
          </a:ln>
        </p:spPr>
      </p:sp>
      <p:sp>
        <p:nvSpPr>
          <p:cNvPr id="76" name="Google Shape;76;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5"/>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 name="Shape 104"/>
        <p:cNvGrpSpPr/>
        <p:nvPr/>
      </p:nvGrpSpPr>
      <p:grpSpPr>
        <a:xfrm>
          <a:off x="0" y="0"/>
          <a:ext cx="0" cy="0"/>
          <a:chOff x="0" y="0"/>
          <a:chExt cx="0" cy="0"/>
        </a:xfrm>
      </p:grpSpPr>
      <p:sp>
        <p:nvSpPr>
          <p:cNvPr id="105" name="Google Shape;105;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7" name="Google Shape;10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5"/>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0" name="Google Shape;110;p45"/>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1"/>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22" name="Google Shape;22;p31"/>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5" name="Google Shape;145;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9" name="Shape 149"/>
        <p:cNvGrpSpPr/>
        <p:nvPr/>
      </p:nvGrpSpPr>
      <p:grpSpPr>
        <a:xfrm>
          <a:off x="0" y="0"/>
          <a:ext cx="0" cy="0"/>
          <a:chOff x="0" y="0"/>
          <a:chExt cx="0" cy="0"/>
        </a:xfrm>
      </p:grpSpPr>
      <p:sp>
        <p:nvSpPr>
          <p:cNvPr id="150" name="Google Shape;150;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52"/>
          <p:cNvSpPr/>
          <p:nvPr>
            <p:ph idx="2" type="pic"/>
          </p:nvPr>
        </p:nvSpPr>
        <p:spPr>
          <a:xfrm>
            <a:off x="5183188" y="987425"/>
            <a:ext cx="6172200" cy="4873625"/>
          </a:xfrm>
          <a:prstGeom prst="rect">
            <a:avLst/>
          </a:prstGeom>
          <a:noFill/>
          <a:ln>
            <a:noFill/>
          </a:ln>
        </p:spPr>
      </p:sp>
      <p:sp>
        <p:nvSpPr>
          <p:cNvPr id="152" name="Google Shape;152;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3" name="Google Shape;15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6" name="Shape 156"/>
        <p:cNvGrpSpPr/>
        <p:nvPr/>
      </p:nvGrpSpPr>
      <p:grpSpPr>
        <a:xfrm>
          <a:off x="0" y="0"/>
          <a:ext cx="0" cy="0"/>
          <a:chOff x="0" y="0"/>
          <a:chExt cx="0" cy="0"/>
        </a:xfrm>
      </p:grpSpPr>
      <p:sp>
        <p:nvSpPr>
          <p:cNvPr id="157" name="Google Shape;157;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5" name="Shape 25"/>
        <p:cNvGrpSpPr/>
        <p:nvPr/>
      </p:nvGrpSpPr>
      <p:grpSpPr>
        <a:xfrm>
          <a:off x="0" y="0"/>
          <a:ext cx="0" cy="0"/>
          <a:chOff x="0" y="0"/>
          <a:chExt cx="0" cy="0"/>
        </a:xfrm>
      </p:grpSpPr>
      <p:pic>
        <p:nvPicPr>
          <p:cNvPr descr="Graphical user interface, text&#10;&#10;Description automatically generated" id="26" name="Google Shape;26;p32"/>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27" name="Google Shape;27;p3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0" name="Shape 30"/>
        <p:cNvGrpSpPr/>
        <p:nvPr/>
      </p:nvGrpSpPr>
      <p:grpSpPr>
        <a:xfrm>
          <a:off x="0" y="0"/>
          <a:ext cx="0" cy="0"/>
          <a:chOff x="0" y="0"/>
          <a:chExt cx="0" cy="0"/>
        </a:xfrm>
      </p:grpSpPr>
      <p:pic>
        <p:nvPicPr>
          <p:cNvPr id="31" name="Google Shape;31;p33"/>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32" name="Google Shape;32;p3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github.com/OnSSET/teaching_kit/courses/module_3/Lecture%20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chart" Target="../charts/chart1.xml"/><Relationship Id="rId6" Type="http://schemas.openxmlformats.org/officeDocument/2006/relationships/chart" Target="../charts/chart2.xml"/><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github.com/OnSSET/teaching_kit/courses/module_3/Lecture%20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chart" Target="../charts/chart5.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hart" Target="../charts/chart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github.com/OnSSET/teaching_kit/courses/module_3/Lecture%207/"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5.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70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doi.org/10.3390/en11113100" TargetMode="External"/><Relationship Id="rId5" Type="http://schemas.openxmlformats.org/officeDocument/2006/relationships/hyperlink" Target="https://creativecommons.org/licenses/by/4.0/"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doi.org/10.1088/1748-9326/aa7b29" TargetMode="External"/><Relationship Id="rId5" Type="http://schemas.openxmlformats.org/officeDocument/2006/relationships/hyperlink" Target="http://creativecommons.org/licenses/by/3.0/" TargetMode="External"/><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github.com/OnSSET/teaching_kit/courses/module_3/Lecture%20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A picture containing calendar&#10;&#10;Description automatically generated" id="173" name="Google Shape;173;p1"/>
          <p:cNvPicPr preferRelativeResize="0"/>
          <p:nvPr/>
        </p:nvPicPr>
        <p:blipFill rotWithShape="1">
          <a:blip r:embed="rId3">
            <a:alphaModFix/>
          </a:blip>
          <a:srcRect b="0" l="0" r="0" t="0"/>
          <a:stretch/>
        </p:blipFill>
        <p:spPr>
          <a:xfrm>
            <a:off x="0" y="11916"/>
            <a:ext cx="12192000" cy="6858000"/>
          </a:xfrm>
          <a:prstGeom prst="rect">
            <a:avLst/>
          </a:prstGeom>
          <a:noFill/>
          <a:ln>
            <a:noFill/>
          </a:ln>
        </p:spPr>
      </p:pic>
      <p:sp>
        <p:nvSpPr>
          <p:cNvPr id="174" name="Google Shape;174;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175" name="Google Shape;175;p1"/>
          <p:cNvSpPr txBox="1"/>
          <p:nvPr/>
        </p:nvSpPr>
        <p:spPr>
          <a:xfrm>
            <a:off x="452384" y="3697843"/>
            <a:ext cx="3035492"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OnSSET/Global </a:t>
            </a:r>
            <a:br>
              <a:rPr b="0" i="0" lang="en-GB" sz="1800" u="none" cap="none" strike="noStrike">
                <a:solidFill>
                  <a:schemeClr val="dk1"/>
                </a:solidFill>
                <a:latin typeface="Calibri"/>
                <a:ea typeface="Calibri"/>
                <a:cs typeface="Calibri"/>
                <a:sym typeface="Calibri"/>
              </a:rPr>
            </a:br>
            <a:r>
              <a:rPr b="1" i="0" lang="en-GB" sz="1800" u="none" cap="none" strike="noStrike">
                <a:solidFill>
                  <a:schemeClr val="dk1"/>
                </a:solidFill>
                <a:latin typeface="Open Sans ExtraBold"/>
                <a:ea typeface="Open Sans ExtraBold"/>
                <a:cs typeface="Open Sans ExtraBold"/>
                <a:sym typeface="Open Sans ExtraBold"/>
              </a:rPr>
              <a:t>Electrification Platform</a:t>
            </a:r>
            <a:endParaRPr b="1" sz="1800">
              <a:solidFill>
                <a:schemeClr val="dk1"/>
              </a:solidFill>
              <a:latin typeface="Open Sans ExtraBold"/>
              <a:ea typeface="Open Sans ExtraBold"/>
              <a:cs typeface="Open Sans ExtraBold"/>
              <a:sym typeface="Open Sans ExtraBold"/>
            </a:endParaRPr>
          </a:p>
        </p:txBody>
      </p:sp>
      <p:sp>
        <p:nvSpPr>
          <p:cNvPr id="176" name="Google Shape;176;p1"/>
          <p:cNvSpPr txBox="1"/>
          <p:nvPr>
            <p:ph type="title"/>
          </p:nvPr>
        </p:nvSpPr>
        <p:spPr>
          <a:xfrm>
            <a:off x="436833" y="4411825"/>
            <a:ext cx="8390223" cy="19247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Open Sans ExtraBold"/>
              <a:buNone/>
            </a:pPr>
            <a:r>
              <a:rPr lang="en-GB" sz="3600">
                <a:solidFill>
                  <a:schemeClr val="lt1"/>
                </a:solidFill>
              </a:rPr>
              <a:t>LECTURE 9</a:t>
            </a:r>
            <a:br>
              <a:rPr lang="en-GB" sz="3600"/>
            </a:br>
            <a:r>
              <a:rPr lang="en-GB" sz="3600"/>
              <a:t>ADVANCED ENERGY MODELLING AND COMMUNICATING ELECTRIFICATION MODEL RESULTS</a:t>
            </a:r>
            <a:endParaRPr sz="3600"/>
          </a:p>
        </p:txBody>
      </p:sp>
      <p:sp>
        <p:nvSpPr>
          <p:cNvPr id="177" name="Google Shape;177;p1"/>
          <p:cNvSpPr/>
          <p:nvPr/>
        </p:nvSpPr>
        <p:spPr>
          <a:xfrm>
            <a:off x="3676414" y="372555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1.mp3" id="178" name="Google Shape;178;p1"/>
          <p:cNvPicPr preferRelativeResize="0"/>
          <p:nvPr/>
        </p:nvPicPr>
        <p:blipFill rotWithShape="1">
          <a:blip r:embed="rId4">
            <a:alphaModFix/>
          </a:blip>
          <a:srcRect b="0" l="0" r="0" t="0"/>
          <a:stretch/>
        </p:blipFill>
        <p:spPr>
          <a:xfrm>
            <a:off x="3747779" y="3796918"/>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0"/>
          <p:cNvSpPr txBox="1"/>
          <p:nvPr>
            <p:ph idx="1" type="body"/>
          </p:nvPr>
        </p:nvSpPr>
        <p:spPr>
          <a:xfrm>
            <a:off x="838200" y="2261937"/>
            <a:ext cx="7060096" cy="3915026"/>
          </a:xfrm>
          <a:prstGeom prst="rect">
            <a:avLst/>
          </a:prstGeom>
          <a:noFill/>
          <a:ln>
            <a:noFill/>
          </a:ln>
        </p:spPr>
        <p:txBody>
          <a:bodyPr anchorCtr="0" anchor="t" bIns="45700" lIns="91425" spcFirstLastPara="1" rIns="91425" wrap="square" tIns="45700">
            <a:normAutofit/>
          </a:bodyPr>
          <a:lstStyle/>
          <a:p>
            <a:pPr indent="-228600" lvl="0" marL="228600" rtl="0" algn="l">
              <a:lnSpc>
                <a:spcPct val="114000"/>
              </a:lnSpc>
              <a:spcBef>
                <a:spcPts val="0"/>
              </a:spcBef>
              <a:spcAft>
                <a:spcPts val="0"/>
              </a:spcAft>
              <a:buClr>
                <a:schemeClr val="dk1"/>
              </a:buClr>
              <a:buSzPts val="2800"/>
              <a:buChar char="•"/>
            </a:pPr>
            <a:r>
              <a:rPr lang="en-GB" sz="2000">
                <a:latin typeface="Open Sans"/>
                <a:ea typeface="Open Sans"/>
                <a:cs typeface="Open Sans"/>
                <a:sym typeface="Open Sans"/>
              </a:rPr>
              <a:t>OnSSET chooses the least-cost technology based only on the LCOE</a:t>
            </a:r>
            <a:endParaRPr sz="2000">
              <a:latin typeface="Open Sans"/>
              <a:ea typeface="Open Sans"/>
              <a:cs typeface="Open Sans"/>
              <a:sym typeface="Open Sans"/>
            </a:endParaRPr>
          </a:p>
          <a:p>
            <a:pPr indent="-228600" lvl="0" marL="228600" rtl="0" algn="l">
              <a:lnSpc>
                <a:spcPct val="114000"/>
              </a:lnSpc>
              <a:spcBef>
                <a:spcPts val="1600"/>
              </a:spcBef>
              <a:spcAft>
                <a:spcPts val="600"/>
              </a:spcAft>
              <a:buClr>
                <a:schemeClr val="dk1"/>
              </a:buClr>
              <a:buSzPts val="2800"/>
              <a:buChar char="•"/>
            </a:pPr>
            <a:r>
              <a:rPr lang="en-GB" sz="2000">
                <a:latin typeface="Open Sans"/>
                <a:ea typeface="Open Sans"/>
                <a:cs typeface="Open Sans"/>
                <a:sym typeface="Open Sans"/>
              </a:rPr>
              <a:t>Several input data (both GIS and non-GIS) are used to calculate the LCOE for each technology, taking into account generation, transmission and distribution costs. All the input data can be customized by the user in the GEP Scenario Generator </a:t>
            </a:r>
            <a:endParaRPr sz="2000">
              <a:latin typeface="Open Sans"/>
              <a:ea typeface="Open Sans"/>
              <a:cs typeface="Open Sans"/>
              <a:sym typeface="Open Sans"/>
            </a:endParaRPr>
          </a:p>
        </p:txBody>
      </p:sp>
      <p:sp>
        <p:nvSpPr>
          <p:cNvPr id="276" name="Google Shape;276;p10"/>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Key take-away message, technology LCOE</a:t>
            </a:r>
            <a:endParaRPr/>
          </a:p>
        </p:txBody>
      </p:sp>
      <p:sp>
        <p:nvSpPr>
          <p:cNvPr id="277" name="Google Shape;277;p10"/>
          <p:cNvSpPr txBox="1"/>
          <p:nvPr/>
        </p:nvSpPr>
        <p:spPr>
          <a:xfrm>
            <a:off x="838200" y="242135"/>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9.2 Advanced theory VII</a:t>
            </a:r>
            <a:endParaRPr sz="4400">
              <a:solidFill>
                <a:srgbClr val="17375E"/>
              </a:solidFill>
              <a:latin typeface="Open Sans"/>
              <a:ea typeface="Open Sans"/>
              <a:cs typeface="Open Sans"/>
              <a:sym typeface="Open Sans"/>
            </a:endParaRPr>
          </a:p>
        </p:txBody>
      </p:sp>
      <p:sp>
        <p:nvSpPr>
          <p:cNvPr id="278" name="Google Shape;278;p10"/>
          <p:cNvSpPr/>
          <p:nvPr/>
        </p:nvSpPr>
        <p:spPr>
          <a:xfrm>
            <a:off x="7380146" y="86981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10.mp3" id="279" name="Google Shape;279;p10"/>
          <p:cNvPicPr preferRelativeResize="0"/>
          <p:nvPr/>
        </p:nvPicPr>
        <p:blipFill rotWithShape="1">
          <a:blip r:embed="rId3">
            <a:alphaModFix/>
          </a:blip>
          <a:srcRect b="0" l="0" r="0" t="0"/>
          <a:stretch/>
        </p:blipFill>
        <p:spPr>
          <a:xfrm>
            <a:off x="7451511" y="943914"/>
            <a:ext cx="812800" cy="812800"/>
          </a:xfrm>
          <a:prstGeom prst="rect">
            <a:avLst/>
          </a:prstGeom>
          <a:noFill/>
          <a:ln>
            <a:noFill/>
          </a:ln>
        </p:spPr>
      </p:pic>
      <p:sp>
        <p:nvSpPr>
          <p:cNvPr id="280" name="Google Shape;280;p10"/>
          <p:cNvSpPr/>
          <p:nvPr/>
        </p:nvSpPr>
        <p:spPr>
          <a:xfrm>
            <a:off x="838200" y="612118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1"/>
          <p:cNvSpPr txBox="1"/>
          <p:nvPr>
            <p:ph idx="1" type="body"/>
          </p:nvPr>
        </p:nvSpPr>
        <p:spPr>
          <a:xfrm>
            <a:off x="838200" y="2225841"/>
            <a:ext cx="10214810" cy="3911851"/>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dk1"/>
              </a:buClr>
              <a:buSzPts val="2800"/>
              <a:buChar char="•"/>
            </a:pPr>
            <a:r>
              <a:rPr lang="en-GB" sz="2000">
                <a:latin typeface="Open Sans"/>
                <a:ea typeface="Open Sans"/>
                <a:cs typeface="Open Sans"/>
                <a:sym typeface="Open Sans"/>
              </a:rPr>
              <a:t>The OnSSET tool includes a prioritization algorithm to decide which settlements should be electrified if the target electrification rate is less than 100% (either in the intermediate year or in the end year).</a:t>
            </a:r>
            <a:endParaRPr sz="2000">
              <a:latin typeface="Open Sans"/>
              <a:ea typeface="Open Sans"/>
              <a:cs typeface="Open Sans"/>
              <a:sym typeface="Open Sans"/>
            </a:endParaRPr>
          </a:p>
          <a:p>
            <a:pPr indent="-228600" lvl="0" marL="228600" rtl="0" algn="l">
              <a:lnSpc>
                <a:spcPct val="114000"/>
              </a:lnSpc>
              <a:spcBef>
                <a:spcPts val="1600"/>
              </a:spcBef>
              <a:spcAft>
                <a:spcPts val="0"/>
              </a:spcAft>
              <a:buClr>
                <a:schemeClr val="dk1"/>
              </a:buClr>
              <a:buSzPts val="2800"/>
              <a:buChar char="•"/>
            </a:pPr>
            <a:r>
              <a:rPr lang="en-GB" sz="2000">
                <a:latin typeface="Open Sans"/>
                <a:ea typeface="Open Sans"/>
                <a:cs typeface="Open Sans"/>
                <a:sym typeface="Open Sans"/>
              </a:rPr>
              <a:t>The model will always calculate the least-cost pathway for 100% electrification, and then choose which of the settlements should be electrified based on a prior defined prioritization strategy to reach the lower target.</a:t>
            </a:r>
            <a:endParaRPr sz="2000">
              <a:latin typeface="Open Sans"/>
              <a:ea typeface="Open Sans"/>
              <a:cs typeface="Open Sans"/>
              <a:sym typeface="Open Sans"/>
            </a:endParaRPr>
          </a:p>
          <a:p>
            <a:pPr indent="-228600" lvl="0" marL="228600" rtl="0" algn="l">
              <a:lnSpc>
                <a:spcPct val="114000"/>
              </a:lnSpc>
              <a:spcBef>
                <a:spcPts val="1600"/>
              </a:spcBef>
              <a:spcAft>
                <a:spcPts val="600"/>
              </a:spcAft>
              <a:buClr>
                <a:schemeClr val="dk1"/>
              </a:buClr>
              <a:buSzPts val="2800"/>
              <a:buChar char="•"/>
            </a:pPr>
            <a:r>
              <a:rPr lang="en-GB" sz="2000">
                <a:latin typeface="Open Sans"/>
                <a:ea typeface="Open Sans"/>
                <a:cs typeface="Open Sans"/>
                <a:sym typeface="Open Sans"/>
              </a:rPr>
              <a:t>Currently there are two prioritization methods available: </a:t>
            </a:r>
            <a:r>
              <a:rPr b="1" lang="en-GB" sz="2000">
                <a:latin typeface="Open Sans"/>
                <a:ea typeface="Open Sans"/>
                <a:cs typeface="Open Sans"/>
                <a:sym typeface="Open Sans"/>
              </a:rPr>
              <a:t>Baseline </a:t>
            </a:r>
            <a:r>
              <a:rPr lang="en-GB" sz="2000">
                <a:latin typeface="Open Sans"/>
                <a:ea typeface="Open Sans"/>
                <a:cs typeface="Open Sans"/>
                <a:sym typeface="Open Sans"/>
              </a:rPr>
              <a:t>and </a:t>
            </a:r>
            <a:r>
              <a:rPr b="1" lang="en-GB" sz="2000">
                <a:latin typeface="Open Sans"/>
                <a:ea typeface="Open Sans"/>
                <a:cs typeface="Open Sans"/>
                <a:sym typeface="Open Sans"/>
              </a:rPr>
              <a:t>Intensification</a:t>
            </a:r>
            <a:endParaRPr sz="2000">
              <a:latin typeface="Calibri"/>
              <a:ea typeface="Calibri"/>
              <a:cs typeface="Calibri"/>
              <a:sym typeface="Calibri"/>
            </a:endParaRPr>
          </a:p>
        </p:txBody>
      </p:sp>
      <p:sp>
        <p:nvSpPr>
          <p:cNvPr id="286" name="Google Shape;286;p11"/>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Prioritization algorithm</a:t>
            </a:r>
            <a:endParaRPr/>
          </a:p>
        </p:txBody>
      </p:sp>
      <p:sp>
        <p:nvSpPr>
          <p:cNvPr id="287" name="Google Shape;287;p11"/>
          <p:cNvSpPr txBox="1"/>
          <p:nvPr/>
        </p:nvSpPr>
        <p:spPr>
          <a:xfrm>
            <a:off x="838200" y="242135"/>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9.2 Advanced theory VII</a:t>
            </a:r>
            <a:endParaRPr sz="4400">
              <a:solidFill>
                <a:srgbClr val="17375E"/>
              </a:solidFill>
              <a:latin typeface="Open Sans"/>
              <a:ea typeface="Open Sans"/>
              <a:cs typeface="Open Sans"/>
              <a:sym typeface="Open Sans"/>
            </a:endParaRPr>
          </a:p>
        </p:txBody>
      </p:sp>
      <p:sp>
        <p:nvSpPr>
          <p:cNvPr id="288" name="Google Shape;288;p11"/>
          <p:cNvSpPr/>
          <p:nvPr/>
        </p:nvSpPr>
        <p:spPr>
          <a:xfrm>
            <a:off x="838200" y="6144705"/>
            <a:ext cx="27286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Adapted from Sahlberg et al. 2021</a:t>
            </a:r>
            <a:endParaRPr sz="1000">
              <a:solidFill>
                <a:schemeClr val="dk1"/>
              </a:solidFill>
              <a:latin typeface="Open Sans"/>
              <a:ea typeface="Open Sans"/>
              <a:cs typeface="Open Sans"/>
              <a:sym typeface="Open Sans"/>
            </a:endParaRPr>
          </a:p>
        </p:txBody>
      </p:sp>
      <p:sp>
        <p:nvSpPr>
          <p:cNvPr id="289" name="Google Shape;289;p11"/>
          <p:cNvSpPr/>
          <p:nvPr/>
        </p:nvSpPr>
        <p:spPr>
          <a:xfrm>
            <a:off x="7380146" y="86981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11.mp3" id="290" name="Google Shape;290;p11"/>
          <p:cNvPicPr preferRelativeResize="0"/>
          <p:nvPr/>
        </p:nvPicPr>
        <p:blipFill rotWithShape="1">
          <a:blip r:embed="rId3">
            <a:alphaModFix/>
          </a:blip>
          <a:srcRect b="0" l="0" r="0" t="0"/>
          <a:stretch/>
        </p:blipFill>
        <p:spPr>
          <a:xfrm>
            <a:off x="7451511" y="94118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2"/>
          <p:cNvSpPr txBox="1"/>
          <p:nvPr>
            <p:ph idx="1" type="body"/>
          </p:nvPr>
        </p:nvSpPr>
        <p:spPr>
          <a:xfrm>
            <a:off x="838199" y="2129589"/>
            <a:ext cx="10346635" cy="4231305"/>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dk1"/>
              </a:buClr>
              <a:buSzPts val="2800"/>
              <a:buChar char="•"/>
            </a:pPr>
            <a:r>
              <a:rPr b="1" lang="en-GB" sz="2000">
                <a:latin typeface="Open Sans SemiBold"/>
                <a:ea typeface="Open Sans SemiBold"/>
                <a:cs typeface="Open Sans SemiBold"/>
                <a:sym typeface="Open Sans SemiBold"/>
              </a:rPr>
              <a:t>Prioritization option: </a:t>
            </a:r>
            <a:r>
              <a:rPr b="1" lang="en-GB" sz="2000">
                <a:latin typeface="Open Sans"/>
                <a:ea typeface="Open Sans"/>
                <a:cs typeface="Open Sans"/>
                <a:sym typeface="Open Sans"/>
              </a:rPr>
              <a:t>Baseline</a:t>
            </a:r>
            <a:br>
              <a:rPr lang="en-GB" sz="2000">
                <a:latin typeface="Open Sans"/>
                <a:ea typeface="Open Sans"/>
                <a:cs typeface="Open Sans"/>
                <a:sym typeface="Open Sans"/>
              </a:rPr>
            </a:br>
            <a:r>
              <a:rPr lang="en-GB" sz="2000">
                <a:latin typeface="Open Sans"/>
                <a:ea typeface="Open Sans"/>
                <a:cs typeface="Open Sans"/>
                <a:sym typeface="Open Sans"/>
              </a:rPr>
              <a:t>This option will first prioritize </a:t>
            </a:r>
            <a:r>
              <a:rPr i="1" lang="en-GB" sz="2000">
                <a:latin typeface="Open Sans"/>
                <a:ea typeface="Open Sans"/>
                <a:cs typeface="Open Sans"/>
                <a:sym typeface="Open Sans"/>
              </a:rPr>
              <a:t>densification</a:t>
            </a:r>
            <a:r>
              <a:rPr lang="en-GB" sz="2000">
                <a:latin typeface="Open Sans"/>
                <a:ea typeface="Open Sans"/>
                <a:cs typeface="Open Sans"/>
                <a:sym typeface="Open Sans"/>
              </a:rPr>
              <a:t>, i.e., increase electricity access in settlements already connected to the grid. In the second step the remaining settlements will be prioritized based on the lowest investment cost per capita.</a:t>
            </a:r>
            <a:endParaRPr sz="2000">
              <a:latin typeface="Open Sans"/>
              <a:ea typeface="Open Sans"/>
              <a:cs typeface="Open Sans"/>
              <a:sym typeface="Open Sans"/>
            </a:endParaRPr>
          </a:p>
          <a:p>
            <a:pPr indent="-228600" lvl="0" marL="228600" rtl="0" algn="l">
              <a:lnSpc>
                <a:spcPct val="114000"/>
              </a:lnSpc>
              <a:spcBef>
                <a:spcPts val="1300"/>
              </a:spcBef>
              <a:spcAft>
                <a:spcPts val="300"/>
              </a:spcAft>
              <a:buClr>
                <a:schemeClr val="dk1"/>
              </a:buClr>
              <a:buSzPts val="2800"/>
              <a:buChar char="•"/>
            </a:pPr>
            <a:r>
              <a:rPr b="1" lang="en-GB" sz="2000">
                <a:latin typeface="Open Sans SemiBold"/>
                <a:ea typeface="Open Sans SemiBold"/>
                <a:cs typeface="Open Sans SemiBold"/>
                <a:sym typeface="Open Sans SemiBold"/>
              </a:rPr>
              <a:t>Prioritization option: </a:t>
            </a:r>
            <a:r>
              <a:rPr b="1" lang="en-GB" sz="2000">
                <a:latin typeface="Open Sans"/>
                <a:ea typeface="Open Sans"/>
                <a:cs typeface="Open Sans"/>
                <a:sym typeface="Open Sans"/>
              </a:rPr>
              <a:t>Intensification</a:t>
            </a:r>
            <a:br>
              <a:rPr lang="en-GB" sz="2000">
                <a:latin typeface="Open Sans"/>
                <a:ea typeface="Open Sans"/>
                <a:cs typeface="Open Sans"/>
                <a:sym typeface="Open Sans"/>
              </a:rPr>
            </a:br>
            <a:r>
              <a:rPr lang="en-GB" sz="2000">
                <a:latin typeface="Open Sans"/>
                <a:ea typeface="Open Sans"/>
                <a:cs typeface="Open Sans"/>
                <a:sym typeface="Open Sans"/>
              </a:rPr>
              <a:t>This option will again prioritize </a:t>
            </a:r>
            <a:r>
              <a:rPr i="1" lang="en-GB" sz="2000">
                <a:latin typeface="Open Sans"/>
                <a:ea typeface="Open Sans"/>
                <a:cs typeface="Open Sans"/>
                <a:sym typeface="Open Sans"/>
              </a:rPr>
              <a:t>densification</a:t>
            </a:r>
            <a:r>
              <a:rPr lang="en-GB" sz="2000">
                <a:latin typeface="Open Sans"/>
                <a:ea typeface="Open Sans"/>
                <a:cs typeface="Open Sans"/>
                <a:sym typeface="Open Sans"/>
              </a:rPr>
              <a:t> first. As the second step it will prioritize </a:t>
            </a:r>
            <a:r>
              <a:rPr i="1" lang="en-GB" sz="2000">
                <a:latin typeface="Open Sans"/>
                <a:ea typeface="Open Sans"/>
                <a:cs typeface="Open Sans"/>
                <a:sym typeface="Open Sans"/>
              </a:rPr>
              <a:t>intensification</a:t>
            </a:r>
            <a:r>
              <a:rPr lang="en-GB" sz="2000">
                <a:latin typeface="Open Sans"/>
                <a:ea typeface="Open Sans"/>
                <a:cs typeface="Open Sans"/>
                <a:sym typeface="Open Sans"/>
              </a:rPr>
              <a:t>, i.e., to connect all settlements close to the existing network (regardless of whether grid-connection is the least-cost option or not). The distance in km for intensification is defined by the user. As a third and final step, settlements will again be prioritized based on lowest investment cost per capita.</a:t>
            </a:r>
            <a:endParaRPr/>
          </a:p>
        </p:txBody>
      </p:sp>
      <p:sp>
        <p:nvSpPr>
          <p:cNvPr id="296" name="Google Shape;296;p12"/>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Prioritization algorithm</a:t>
            </a:r>
            <a:endParaRPr/>
          </a:p>
        </p:txBody>
      </p:sp>
      <p:sp>
        <p:nvSpPr>
          <p:cNvPr id="297" name="Google Shape;297;p12"/>
          <p:cNvSpPr txBox="1"/>
          <p:nvPr/>
        </p:nvSpPr>
        <p:spPr>
          <a:xfrm>
            <a:off x="838200" y="242135"/>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9.2 Advanced theory VII</a:t>
            </a:r>
            <a:endParaRPr sz="4400">
              <a:solidFill>
                <a:srgbClr val="17375E"/>
              </a:solidFill>
              <a:latin typeface="Open Sans"/>
              <a:ea typeface="Open Sans"/>
              <a:cs typeface="Open Sans"/>
              <a:sym typeface="Open Sans"/>
            </a:endParaRPr>
          </a:p>
        </p:txBody>
      </p:sp>
      <p:sp>
        <p:nvSpPr>
          <p:cNvPr id="298" name="Google Shape;298;p12"/>
          <p:cNvSpPr/>
          <p:nvPr/>
        </p:nvSpPr>
        <p:spPr>
          <a:xfrm>
            <a:off x="7380146" y="86981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12.mp3" id="299" name="Google Shape;299;p12"/>
          <p:cNvPicPr preferRelativeResize="0"/>
          <p:nvPr/>
        </p:nvPicPr>
        <p:blipFill rotWithShape="1">
          <a:blip r:embed="rId3">
            <a:alphaModFix/>
          </a:blip>
          <a:srcRect b="0" l="0" r="0" t="0"/>
          <a:stretch/>
        </p:blipFill>
        <p:spPr>
          <a:xfrm>
            <a:off x="7451511" y="946517"/>
            <a:ext cx="812800" cy="812800"/>
          </a:xfrm>
          <a:prstGeom prst="rect">
            <a:avLst/>
          </a:prstGeom>
          <a:noFill/>
          <a:ln>
            <a:noFill/>
          </a:ln>
        </p:spPr>
      </p:pic>
      <p:sp>
        <p:nvSpPr>
          <p:cNvPr id="300" name="Google Shape;300;p12"/>
          <p:cNvSpPr/>
          <p:nvPr/>
        </p:nvSpPr>
        <p:spPr>
          <a:xfrm>
            <a:off x="838200" y="612118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3"/>
          <p:cNvSpPr txBox="1"/>
          <p:nvPr>
            <p:ph idx="1" type="body"/>
          </p:nvPr>
        </p:nvSpPr>
        <p:spPr>
          <a:xfrm>
            <a:off x="838200" y="2093495"/>
            <a:ext cx="10515600" cy="3753852"/>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dk1"/>
              </a:buClr>
              <a:buSzPts val="2400"/>
              <a:buChar char="•"/>
            </a:pPr>
            <a:r>
              <a:rPr lang="en-GB" sz="2000">
                <a:latin typeface="Open Sans"/>
                <a:ea typeface="Open Sans"/>
                <a:cs typeface="Open Sans"/>
                <a:sym typeface="Open Sans"/>
              </a:rPr>
              <a:t>Two limitations may be imposed on the grid by the user: grid capacity generation limit and grid connections limit. That is, in the first time-step, the user may limit how much generation capacity may realistically be added to the grid and how many grid connections may realistically be achieved. </a:t>
            </a:r>
            <a:endParaRPr sz="2000">
              <a:latin typeface="Open Sans"/>
              <a:ea typeface="Open Sans"/>
              <a:cs typeface="Open Sans"/>
              <a:sym typeface="Open Sans"/>
            </a:endParaRPr>
          </a:p>
          <a:p>
            <a:pPr indent="-228600" lvl="0" marL="228600" rtl="0" algn="l">
              <a:lnSpc>
                <a:spcPct val="114000"/>
              </a:lnSpc>
              <a:spcBef>
                <a:spcPts val="1300"/>
              </a:spcBef>
              <a:spcAft>
                <a:spcPts val="0"/>
              </a:spcAft>
              <a:buClr>
                <a:schemeClr val="dk1"/>
              </a:buClr>
              <a:buSzPts val="2400"/>
              <a:buChar char="•"/>
            </a:pPr>
            <a:r>
              <a:rPr lang="en-GB" sz="2000">
                <a:latin typeface="Open Sans"/>
                <a:ea typeface="Open Sans"/>
                <a:cs typeface="Open Sans"/>
                <a:sym typeface="Open Sans"/>
              </a:rPr>
              <a:t>If either of these limits is met in the grid-extension algorithm, it will be terminated, and the remaining settlements will only be off-grid candidates.</a:t>
            </a:r>
            <a:endParaRPr sz="2000">
              <a:latin typeface="Open Sans"/>
              <a:ea typeface="Open Sans"/>
              <a:cs typeface="Open Sans"/>
              <a:sym typeface="Open Sans"/>
            </a:endParaRPr>
          </a:p>
          <a:p>
            <a:pPr indent="-228600" lvl="0" marL="228600" rtl="0" algn="l">
              <a:lnSpc>
                <a:spcPct val="114000"/>
              </a:lnSpc>
              <a:spcBef>
                <a:spcPts val="1300"/>
              </a:spcBef>
              <a:spcAft>
                <a:spcPts val="0"/>
              </a:spcAft>
              <a:buClr>
                <a:schemeClr val="dk1"/>
              </a:buClr>
              <a:buSzPts val="2400"/>
              <a:buChar char="•"/>
            </a:pPr>
            <a:r>
              <a:rPr lang="en-GB" sz="2000">
                <a:latin typeface="Open Sans"/>
                <a:ea typeface="Open Sans"/>
                <a:cs typeface="Open Sans"/>
                <a:sym typeface="Open Sans"/>
              </a:rPr>
              <a:t>Grid capacity limit: X MW of generation capacity/year connected to the national grid</a:t>
            </a:r>
            <a:endParaRPr sz="2000">
              <a:latin typeface="Open Sans"/>
              <a:ea typeface="Open Sans"/>
              <a:cs typeface="Open Sans"/>
              <a:sym typeface="Open Sans"/>
            </a:endParaRPr>
          </a:p>
          <a:p>
            <a:pPr indent="-228600" lvl="0" marL="228600" rtl="0" algn="l">
              <a:lnSpc>
                <a:spcPct val="114000"/>
              </a:lnSpc>
              <a:spcBef>
                <a:spcPts val="1300"/>
              </a:spcBef>
              <a:spcAft>
                <a:spcPts val="300"/>
              </a:spcAft>
              <a:buClr>
                <a:schemeClr val="dk1"/>
              </a:buClr>
              <a:buSzPts val="2400"/>
              <a:buChar char="•"/>
            </a:pPr>
            <a:r>
              <a:rPr lang="en-GB" sz="2000">
                <a:latin typeface="Open Sans"/>
                <a:ea typeface="Open Sans"/>
                <a:cs typeface="Open Sans"/>
                <a:sym typeface="Open Sans"/>
              </a:rPr>
              <a:t>Grid connections limit: X households connected to the grid/year</a:t>
            </a:r>
            <a:br>
              <a:rPr lang="en-GB" sz="1600"/>
            </a:br>
            <a:endParaRPr sz="1600"/>
          </a:p>
        </p:txBody>
      </p:sp>
      <p:sp>
        <p:nvSpPr>
          <p:cNvPr id="306" name="Google Shape;306;p13"/>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Grid capacity and connections limits</a:t>
            </a:r>
            <a:endParaRPr b="1" sz="2000">
              <a:solidFill>
                <a:srgbClr val="9CC2E5"/>
              </a:solidFill>
              <a:latin typeface="Open Sans"/>
              <a:ea typeface="Open Sans"/>
              <a:cs typeface="Open Sans"/>
              <a:sym typeface="Open Sans"/>
            </a:endParaRPr>
          </a:p>
        </p:txBody>
      </p:sp>
      <p:sp>
        <p:nvSpPr>
          <p:cNvPr id="307" name="Google Shape;307;p13"/>
          <p:cNvSpPr txBox="1"/>
          <p:nvPr/>
        </p:nvSpPr>
        <p:spPr>
          <a:xfrm>
            <a:off x="838200" y="242135"/>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9.2 Advanced theory VII</a:t>
            </a:r>
            <a:endParaRPr sz="4400">
              <a:solidFill>
                <a:srgbClr val="17375E"/>
              </a:solidFill>
              <a:latin typeface="Open Sans"/>
              <a:ea typeface="Open Sans"/>
              <a:cs typeface="Open Sans"/>
              <a:sym typeface="Open Sans"/>
            </a:endParaRPr>
          </a:p>
        </p:txBody>
      </p:sp>
      <p:sp>
        <p:nvSpPr>
          <p:cNvPr id="308" name="Google Shape;308;p13"/>
          <p:cNvSpPr/>
          <p:nvPr/>
        </p:nvSpPr>
        <p:spPr>
          <a:xfrm>
            <a:off x="7380146" y="86981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13.mp3" id="309" name="Google Shape;309;p13"/>
          <p:cNvPicPr preferRelativeResize="0"/>
          <p:nvPr/>
        </p:nvPicPr>
        <p:blipFill rotWithShape="1">
          <a:blip r:embed="rId3">
            <a:alphaModFix/>
          </a:blip>
          <a:srcRect b="0" l="0" r="0" t="0"/>
          <a:stretch/>
        </p:blipFill>
        <p:spPr>
          <a:xfrm>
            <a:off x="7451511" y="941181"/>
            <a:ext cx="812800" cy="812800"/>
          </a:xfrm>
          <a:prstGeom prst="rect">
            <a:avLst/>
          </a:prstGeom>
          <a:noFill/>
          <a:ln>
            <a:noFill/>
          </a:ln>
        </p:spPr>
      </p:pic>
      <p:sp>
        <p:nvSpPr>
          <p:cNvPr id="310" name="Google Shape;310;p13"/>
          <p:cNvSpPr/>
          <p:nvPr/>
        </p:nvSpPr>
        <p:spPr>
          <a:xfrm>
            <a:off x="838200" y="612118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4"/>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9.2 References</a:t>
            </a:r>
            <a:endParaRPr/>
          </a:p>
        </p:txBody>
      </p:sp>
      <p:sp>
        <p:nvSpPr>
          <p:cNvPr id="316" name="Google Shape;316;p14"/>
          <p:cNvSpPr/>
          <p:nvPr/>
        </p:nvSpPr>
        <p:spPr>
          <a:xfrm>
            <a:off x="838200" y="1803645"/>
            <a:ext cx="499325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https://onsset.github.io/teaching_kit/courses/module_3/Lecture%206/</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5"/>
          <p:cNvSpPr txBox="1"/>
          <p:nvPr>
            <p:ph idx="1" type="body"/>
          </p:nvPr>
        </p:nvSpPr>
        <p:spPr>
          <a:xfrm>
            <a:off x="838200" y="2298032"/>
            <a:ext cx="7166113" cy="3878931"/>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0"/>
              </a:spcBef>
              <a:spcAft>
                <a:spcPts val="0"/>
              </a:spcAft>
              <a:buClr>
                <a:schemeClr val="dk1"/>
              </a:buClr>
              <a:buSzPts val="3200"/>
              <a:buNone/>
            </a:pPr>
            <a:r>
              <a:rPr lang="en-GB" sz="2000">
                <a:latin typeface="Open Sans"/>
                <a:ea typeface="Open Sans"/>
                <a:cs typeface="Open Sans"/>
                <a:sym typeface="Open Sans"/>
              </a:rPr>
              <a:t>A few things to consider:</a:t>
            </a:r>
            <a:endParaRPr/>
          </a:p>
          <a:p>
            <a:pPr indent="-342900" lvl="0" marL="342900" rtl="0" algn="l">
              <a:lnSpc>
                <a:spcPct val="114000"/>
              </a:lnSpc>
              <a:spcBef>
                <a:spcPts val="1240"/>
              </a:spcBef>
              <a:spcAft>
                <a:spcPts val="0"/>
              </a:spcAft>
              <a:buClr>
                <a:schemeClr val="dk1"/>
              </a:buClr>
              <a:buSzPts val="3200"/>
              <a:buChar char="•"/>
            </a:pPr>
            <a:r>
              <a:rPr lang="en-GB" sz="2000">
                <a:latin typeface="Open Sans"/>
                <a:ea typeface="Open Sans"/>
                <a:cs typeface="Open Sans"/>
                <a:sym typeface="Open Sans"/>
              </a:rPr>
              <a:t>Who is your target audience (minister, students, researchers, journalist, etc.)?</a:t>
            </a:r>
            <a:endParaRPr/>
          </a:p>
          <a:p>
            <a:pPr indent="-342900" lvl="0" marL="342900" rtl="0" algn="l">
              <a:lnSpc>
                <a:spcPct val="114000"/>
              </a:lnSpc>
              <a:spcBef>
                <a:spcPts val="1240"/>
              </a:spcBef>
              <a:spcAft>
                <a:spcPts val="0"/>
              </a:spcAft>
              <a:buClr>
                <a:schemeClr val="dk1"/>
              </a:buClr>
              <a:buSzPts val="3200"/>
              <a:buChar char="•"/>
            </a:pPr>
            <a:r>
              <a:rPr lang="en-GB" sz="2000">
                <a:latin typeface="Open Sans"/>
                <a:ea typeface="Open Sans"/>
                <a:cs typeface="Open Sans"/>
                <a:sym typeface="Open Sans"/>
              </a:rPr>
              <a:t>What is their background knowledge?</a:t>
            </a:r>
            <a:endParaRPr/>
          </a:p>
          <a:p>
            <a:pPr indent="-342900" lvl="0" marL="342900" rtl="0" algn="l">
              <a:lnSpc>
                <a:spcPct val="114000"/>
              </a:lnSpc>
              <a:spcBef>
                <a:spcPts val="1240"/>
              </a:spcBef>
              <a:spcAft>
                <a:spcPts val="0"/>
              </a:spcAft>
              <a:buClr>
                <a:schemeClr val="dk1"/>
              </a:buClr>
              <a:buSzPts val="3200"/>
              <a:buChar char="•"/>
            </a:pPr>
            <a:r>
              <a:rPr lang="en-GB" sz="2000">
                <a:latin typeface="Open Sans"/>
                <a:ea typeface="Open Sans"/>
                <a:cs typeface="Open Sans"/>
                <a:sym typeface="Open Sans"/>
              </a:rPr>
              <a:t>What is the most important thing they need to hear and remember from the presentation?</a:t>
            </a:r>
            <a:endParaRPr/>
          </a:p>
          <a:p>
            <a:pPr indent="-342900" lvl="0" marL="342900" rtl="0" algn="l">
              <a:lnSpc>
                <a:spcPct val="114000"/>
              </a:lnSpc>
              <a:spcBef>
                <a:spcPts val="1240"/>
              </a:spcBef>
              <a:spcAft>
                <a:spcPts val="600"/>
              </a:spcAft>
              <a:buClr>
                <a:schemeClr val="dk1"/>
              </a:buClr>
              <a:buSzPts val="3200"/>
              <a:buChar char="•"/>
            </a:pPr>
            <a:r>
              <a:rPr lang="en-GB" sz="2000">
                <a:latin typeface="Open Sans"/>
                <a:ea typeface="Open Sans"/>
                <a:cs typeface="Open Sans"/>
                <a:sym typeface="Open Sans"/>
              </a:rPr>
              <a:t>How much time do you have?</a:t>
            </a:r>
            <a:endParaRPr/>
          </a:p>
        </p:txBody>
      </p:sp>
      <p:sp>
        <p:nvSpPr>
          <p:cNvPr id="322" name="Google Shape;322;p15"/>
          <p:cNvSpPr/>
          <p:nvPr/>
        </p:nvSpPr>
        <p:spPr>
          <a:xfrm>
            <a:off x="838200" y="6121543"/>
            <a:ext cx="17860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23" name="Google Shape;323;p15"/>
          <p:cNvSpPr txBox="1"/>
          <p:nvPr>
            <p:ph type="title"/>
          </p:nvPr>
        </p:nvSpPr>
        <p:spPr>
          <a:xfrm>
            <a:off x="838200" y="365125"/>
            <a:ext cx="5133109"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9.3 Structuring your presentation</a:t>
            </a:r>
            <a:endParaRPr/>
          </a:p>
        </p:txBody>
      </p:sp>
      <p:sp>
        <p:nvSpPr>
          <p:cNvPr id="324" name="Google Shape;324;p15"/>
          <p:cNvSpPr txBox="1"/>
          <p:nvPr/>
        </p:nvSpPr>
        <p:spPr>
          <a:xfrm>
            <a:off x="838200" y="180873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Key aspects</a:t>
            </a:r>
            <a:endParaRPr b="1" sz="2000">
              <a:solidFill>
                <a:srgbClr val="9CC2E5"/>
              </a:solidFill>
              <a:latin typeface="Open Sans"/>
              <a:ea typeface="Open Sans"/>
              <a:cs typeface="Open Sans"/>
              <a:sym typeface="Open Sans"/>
            </a:endParaRPr>
          </a:p>
        </p:txBody>
      </p:sp>
      <p:sp>
        <p:nvSpPr>
          <p:cNvPr id="325" name="Google Shape;325;p15"/>
          <p:cNvSpPr/>
          <p:nvPr/>
        </p:nvSpPr>
        <p:spPr>
          <a:xfrm>
            <a:off x="5971309" y="5960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15.mp3" id="326" name="Google Shape;326;p15"/>
          <p:cNvPicPr preferRelativeResize="0"/>
          <p:nvPr/>
        </p:nvPicPr>
        <p:blipFill rotWithShape="1">
          <a:blip r:embed="rId3">
            <a:alphaModFix/>
          </a:blip>
          <a:srcRect b="0" l="0" r="0" t="0"/>
          <a:stretch/>
        </p:blipFill>
        <p:spPr>
          <a:xfrm>
            <a:off x="6042674" y="66744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6"/>
          <p:cNvSpPr txBox="1"/>
          <p:nvPr>
            <p:ph type="title"/>
          </p:nvPr>
        </p:nvSpPr>
        <p:spPr>
          <a:xfrm>
            <a:off x="0" y="2615030"/>
            <a:ext cx="11734800" cy="1283201"/>
          </a:xfrm>
          <a:prstGeom prst="rect">
            <a:avLst/>
          </a:prstGeom>
          <a:solidFill>
            <a:srgbClr val="339966"/>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Open Sans"/>
              <a:buNone/>
            </a:pPr>
            <a:r>
              <a:rPr b="1" lang="en-GB"/>
              <a:t>Clarity: Colours</a:t>
            </a:r>
            <a:endParaRPr b="1"/>
          </a:p>
        </p:txBody>
      </p:sp>
      <p:sp>
        <p:nvSpPr>
          <p:cNvPr id="332" name="Google Shape;332;p16"/>
          <p:cNvSpPr txBox="1"/>
          <p:nvPr/>
        </p:nvSpPr>
        <p:spPr>
          <a:xfrm>
            <a:off x="838200" y="365125"/>
            <a:ext cx="52578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9.3 Structuring your presentation</a:t>
            </a:r>
            <a:endParaRPr sz="4400">
              <a:solidFill>
                <a:schemeClr val="dk1"/>
              </a:solidFill>
              <a:latin typeface="Open Sans"/>
              <a:ea typeface="Open Sans"/>
              <a:cs typeface="Open Sans"/>
              <a:sym typeface="Open Sans"/>
            </a:endParaRPr>
          </a:p>
        </p:txBody>
      </p:sp>
      <p:sp>
        <p:nvSpPr>
          <p:cNvPr id="333" name="Google Shape;333;p16"/>
          <p:cNvSpPr txBox="1"/>
          <p:nvPr/>
        </p:nvSpPr>
        <p:spPr>
          <a:xfrm>
            <a:off x="838200" y="1744239"/>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Colours</a:t>
            </a:r>
            <a:endParaRPr b="1" sz="2000">
              <a:solidFill>
                <a:srgbClr val="9CC2E5"/>
              </a:solidFill>
              <a:latin typeface="Open Sans"/>
              <a:ea typeface="Open Sans"/>
              <a:cs typeface="Open Sans"/>
              <a:sym typeface="Open Sans"/>
            </a:endParaRPr>
          </a:p>
        </p:txBody>
      </p:sp>
      <p:sp>
        <p:nvSpPr>
          <p:cNvPr id="334" name="Google Shape;334;p16"/>
          <p:cNvSpPr/>
          <p:nvPr/>
        </p:nvSpPr>
        <p:spPr>
          <a:xfrm>
            <a:off x="5971309" y="5960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16.mp3" id="335" name="Google Shape;335;p16"/>
          <p:cNvPicPr preferRelativeResize="0"/>
          <p:nvPr/>
        </p:nvPicPr>
        <p:blipFill rotWithShape="1">
          <a:blip r:embed="rId3">
            <a:alphaModFix/>
          </a:blip>
          <a:srcRect b="0" l="0" r="0" t="0"/>
          <a:stretch/>
        </p:blipFill>
        <p:spPr>
          <a:xfrm>
            <a:off x="6042674" y="672591"/>
            <a:ext cx="812800" cy="812800"/>
          </a:xfrm>
          <a:prstGeom prst="rect">
            <a:avLst/>
          </a:prstGeom>
          <a:noFill/>
          <a:ln>
            <a:noFill/>
          </a:ln>
        </p:spPr>
      </p:pic>
      <p:sp>
        <p:nvSpPr>
          <p:cNvPr id="336" name="Google Shape;336;p16"/>
          <p:cNvSpPr/>
          <p:nvPr/>
        </p:nvSpPr>
        <p:spPr>
          <a:xfrm>
            <a:off x="838200" y="6121543"/>
            <a:ext cx="17860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17"/>
          <p:cNvPicPr preferRelativeResize="0"/>
          <p:nvPr>
            <p:ph idx="1" type="body"/>
          </p:nvPr>
        </p:nvPicPr>
        <p:blipFill rotWithShape="1">
          <a:blip r:embed="rId3">
            <a:alphaModFix/>
          </a:blip>
          <a:srcRect b="0" l="0" r="0" t="0"/>
          <a:stretch/>
        </p:blipFill>
        <p:spPr>
          <a:xfrm>
            <a:off x="608242" y="2076017"/>
            <a:ext cx="3381375" cy="4267200"/>
          </a:xfrm>
          <a:prstGeom prst="rect">
            <a:avLst/>
          </a:prstGeom>
          <a:noFill/>
          <a:ln>
            <a:noFill/>
          </a:ln>
        </p:spPr>
      </p:pic>
      <p:pic>
        <p:nvPicPr>
          <p:cNvPr id="342" name="Google Shape;342;p17"/>
          <p:cNvPicPr preferRelativeResize="0"/>
          <p:nvPr/>
        </p:nvPicPr>
        <p:blipFill rotWithShape="1">
          <a:blip r:embed="rId4">
            <a:alphaModFix/>
          </a:blip>
          <a:srcRect b="0" l="0" r="0" t="0"/>
          <a:stretch/>
        </p:blipFill>
        <p:spPr>
          <a:xfrm>
            <a:off x="6080354" y="1674573"/>
            <a:ext cx="3438525" cy="4705840"/>
          </a:xfrm>
          <a:prstGeom prst="rect">
            <a:avLst/>
          </a:prstGeom>
          <a:noFill/>
          <a:ln>
            <a:noFill/>
          </a:ln>
        </p:spPr>
      </p:pic>
      <p:graphicFrame>
        <p:nvGraphicFramePr>
          <p:cNvPr id="343" name="Google Shape;343;p17"/>
          <p:cNvGraphicFramePr/>
          <p:nvPr/>
        </p:nvGraphicFramePr>
        <p:xfrm>
          <a:off x="3352800" y="4057261"/>
          <a:ext cx="3076575" cy="2152029"/>
        </p:xfrm>
        <a:graphic>
          <a:graphicData uri="http://schemas.openxmlformats.org/drawingml/2006/chart">
            <c:chart r:id="rId5"/>
          </a:graphicData>
        </a:graphic>
      </p:graphicFrame>
      <p:cxnSp>
        <p:nvCxnSpPr>
          <p:cNvPr id="344" name="Google Shape;344;p17"/>
          <p:cNvCxnSpPr/>
          <p:nvPr/>
        </p:nvCxnSpPr>
        <p:spPr>
          <a:xfrm>
            <a:off x="5967298" y="1664174"/>
            <a:ext cx="8021" cy="4671218"/>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254"/>
              </a:srgbClr>
            </a:outerShdw>
          </a:effectLst>
        </p:spPr>
      </p:cxnSp>
      <p:graphicFrame>
        <p:nvGraphicFramePr>
          <p:cNvPr id="345" name="Google Shape;345;p17"/>
          <p:cNvGraphicFramePr/>
          <p:nvPr/>
        </p:nvGraphicFramePr>
        <p:xfrm>
          <a:off x="8660942" y="4211782"/>
          <a:ext cx="3275013" cy="2131435"/>
        </p:xfrm>
        <a:graphic>
          <a:graphicData uri="http://schemas.openxmlformats.org/drawingml/2006/chart">
            <c:chart r:id="rId6"/>
          </a:graphicData>
        </a:graphic>
      </p:graphicFrame>
      <p:sp>
        <p:nvSpPr>
          <p:cNvPr id="346" name="Google Shape;346;p17"/>
          <p:cNvSpPr/>
          <p:nvPr/>
        </p:nvSpPr>
        <p:spPr>
          <a:xfrm>
            <a:off x="8915400" y="3657600"/>
            <a:ext cx="1066800" cy="1524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7"/>
          <p:cNvSpPr/>
          <p:nvPr/>
        </p:nvSpPr>
        <p:spPr>
          <a:xfrm>
            <a:off x="5971309" y="5960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17.mp3" id="348" name="Google Shape;348;p17"/>
          <p:cNvPicPr preferRelativeResize="0"/>
          <p:nvPr/>
        </p:nvPicPr>
        <p:blipFill rotWithShape="1">
          <a:blip r:embed="rId7">
            <a:alphaModFix/>
          </a:blip>
          <a:srcRect b="0" l="0" r="0" t="0"/>
          <a:stretch/>
        </p:blipFill>
        <p:spPr>
          <a:xfrm>
            <a:off x="6042674" y="667448"/>
            <a:ext cx="812800" cy="812800"/>
          </a:xfrm>
          <a:prstGeom prst="rect">
            <a:avLst/>
          </a:prstGeom>
          <a:noFill/>
          <a:ln>
            <a:noFill/>
          </a:ln>
        </p:spPr>
      </p:pic>
      <p:sp>
        <p:nvSpPr>
          <p:cNvPr id="349" name="Google Shape;349;p17"/>
          <p:cNvSpPr/>
          <p:nvPr/>
        </p:nvSpPr>
        <p:spPr>
          <a:xfrm>
            <a:off x="4076197" y="6121543"/>
            <a:ext cx="17860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50" name="Google Shape;350;p17"/>
          <p:cNvSpPr txBox="1"/>
          <p:nvPr/>
        </p:nvSpPr>
        <p:spPr>
          <a:xfrm>
            <a:off x="838200" y="1730384"/>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Example 2</a:t>
            </a:r>
            <a:endParaRPr b="1" sz="2000">
              <a:solidFill>
                <a:srgbClr val="9CC2E5"/>
              </a:solidFill>
              <a:latin typeface="Open Sans"/>
              <a:ea typeface="Open Sans"/>
              <a:cs typeface="Open Sans"/>
              <a:sym typeface="Open Sans"/>
            </a:endParaRPr>
          </a:p>
        </p:txBody>
      </p:sp>
      <p:sp>
        <p:nvSpPr>
          <p:cNvPr id="351" name="Google Shape;351;p17"/>
          <p:cNvSpPr txBox="1"/>
          <p:nvPr>
            <p:ph type="title"/>
          </p:nvPr>
        </p:nvSpPr>
        <p:spPr>
          <a:xfrm>
            <a:off x="838201" y="365125"/>
            <a:ext cx="5257798"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9.3 Structuring your presentation</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18"/>
          <p:cNvPicPr preferRelativeResize="0"/>
          <p:nvPr>
            <p:ph idx="1" type="body"/>
          </p:nvPr>
        </p:nvPicPr>
        <p:blipFill rotWithShape="1">
          <a:blip r:embed="rId3">
            <a:alphaModFix/>
          </a:blip>
          <a:srcRect b="0" l="0" r="0" t="0"/>
          <a:stretch/>
        </p:blipFill>
        <p:spPr>
          <a:xfrm>
            <a:off x="719138" y="2096126"/>
            <a:ext cx="3381375" cy="4267200"/>
          </a:xfrm>
          <a:prstGeom prst="rect">
            <a:avLst/>
          </a:prstGeom>
          <a:noFill/>
          <a:ln>
            <a:noFill/>
          </a:ln>
        </p:spPr>
      </p:pic>
      <p:pic>
        <p:nvPicPr>
          <p:cNvPr id="357" name="Google Shape;357;p18"/>
          <p:cNvPicPr preferRelativeResize="0"/>
          <p:nvPr/>
        </p:nvPicPr>
        <p:blipFill rotWithShape="1">
          <a:blip r:embed="rId4">
            <a:alphaModFix/>
          </a:blip>
          <a:srcRect b="0" l="0" r="0" t="0"/>
          <a:stretch/>
        </p:blipFill>
        <p:spPr>
          <a:xfrm>
            <a:off x="6308559" y="1828468"/>
            <a:ext cx="3381143" cy="4572332"/>
          </a:xfrm>
          <a:prstGeom prst="rect">
            <a:avLst/>
          </a:prstGeom>
          <a:noFill/>
          <a:ln>
            <a:noFill/>
          </a:ln>
        </p:spPr>
      </p:pic>
      <p:graphicFrame>
        <p:nvGraphicFramePr>
          <p:cNvPr id="358" name="Google Shape;358;p18"/>
          <p:cNvGraphicFramePr/>
          <p:nvPr/>
        </p:nvGraphicFramePr>
        <p:xfrm>
          <a:off x="3140242" y="4114634"/>
          <a:ext cx="3352800" cy="2221677"/>
        </p:xfrm>
        <a:graphic>
          <a:graphicData uri="http://schemas.openxmlformats.org/drawingml/2006/chart">
            <c:chart r:id="rId5"/>
          </a:graphicData>
        </a:graphic>
      </p:graphicFrame>
      <p:graphicFrame>
        <p:nvGraphicFramePr>
          <p:cNvPr id="359" name="Google Shape;359;p18"/>
          <p:cNvGraphicFramePr/>
          <p:nvPr/>
        </p:nvGraphicFramePr>
        <p:xfrm>
          <a:off x="8610600" y="4267200"/>
          <a:ext cx="3505200" cy="2133600"/>
        </p:xfrm>
        <a:graphic>
          <a:graphicData uri="http://schemas.openxmlformats.org/drawingml/2006/chart">
            <c:chart r:id="rId6"/>
          </a:graphicData>
        </a:graphic>
      </p:graphicFrame>
      <p:sp>
        <p:nvSpPr>
          <p:cNvPr id="360" name="Google Shape;360;p18"/>
          <p:cNvSpPr/>
          <p:nvPr/>
        </p:nvSpPr>
        <p:spPr>
          <a:xfrm>
            <a:off x="5971309" y="5960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18.mp3" id="361" name="Google Shape;361;p18"/>
          <p:cNvPicPr preferRelativeResize="0"/>
          <p:nvPr/>
        </p:nvPicPr>
        <p:blipFill rotWithShape="1">
          <a:blip r:embed="rId7">
            <a:alphaModFix/>
          </a:blip>
          <a:srcRect b="0" l="0" r="0" t="0"/>
          <a:stretch/>
        </p:blipFill>
        <p:spPr>
          <a:xfrm>
            <a:off x="6042674" y="667448"/>
            <a:ext cx="812800" cy="812800"/>
          </a:xfrm>
          <a:prstGeom prst="rect">
            <a:avLst/>
          </a:prstGeom>
          <a:noFill/>
          <a:ln>
            <a:noFill/>
          </a:ln>
        </p:spPr>
      </p:pic>
      <p:sp>
        <p:nvSpPr>
          <p:cNvPr id="362" name="Google Shape;362;p18"/>
          <p:cNvSpPr txBox="1"/>
          <p:nvPr/>
        </p:nvSpPr>
        <p:spPr>
          <a:xfrm>
            <a:off x="838200" y="1730384"/>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Example 2</a:t>
            </a:r>
            <a:endParaRPr b="1" sz="2000">
              <a:solidFill>
                <a:srgbClr val="9CC2E5"/>
              </a:solidFill>
              <a:latin typeface="Open Sans"/>
              <a:ea typeface="Open Sans"/>
              <a:cs typeface="Open Sans"/>
              <a:sym typeface="Open Sans"/>
            </a:endParaRPr>
          </a:p>
        </p:txBody>
      </p:sp>
      <p:sp>
        <p:nvSpPr>
          <p:cNvPr id="363" name="Google Shape;363;p18"/>
          <p:cNvSpPr txBox="1"/>
          <p:nvPr/>
        </p:nvSpPr>
        <p:spPr>
          <a:xfrm>
            <a:off x="838201" y="365125"/>
            <a:ext cx="5257798"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9.3 Structuring your presentation</a:t>
            </a:r>
            <a:endParaRPr sz="4400">
              <a:solidFill>
                <a:schemeClr val="dk1"/>
              </a:solidFill>
              <a:latin typeface="Open Sans"/>
              <a:ea typeface="Open Sans"/>
              <a:cs typeface="Open Sans"/>
              <a:sym typeface="Open Sans"/>
            </a:endParaRPr>
          </a:p>
        </p:txBody>
      </p:sp>
      <p:sp>
        <p:nvSpPr>
          <p:cNvPr id="364" name="Google Shape;364;p18"/>
          <p:cNvSpPr/>
          <p:nvPr/>
        </p:nvSpPr>
        <p:spPr>
          <a:xfrm>
            <a:off x="4076197" y="6121543"/>
            <a:ext cx="17860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cxnSp>
        <p:nvCxnSpPr>
          <p:cNvPr id="365" name="Google Shape;365;p18"/>
          <p:cNvCxnSpPr/>
          <p:nvPr/>
        </p:nvCxnSpPr>
        <p:spPr>
          <a:xfrm>
            <a:off x="5967298" y="1678029"/>
            <a:ext cx="8021" cy="4671218"/>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254"/>
              </a:srgbClr>
            </a:outerShdw>
          </a:effectLst>
        </p:spPr>
      </p:cxn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9"/>
          <p:cNvSpPr txBox="1"/>
          <p:nvPr>
            <p:ph idx="1" type="body"/>
          </p:nvPr>
        </p:nvSpPr>
        <p:spPr>
          <a:xfrm>
            <a:off x="838200" y="2201779"/>
            <a:ext cx="9405730" cy="2781038"/>
          </a:xfrm>
          <a:prstGeom prst="rect">
            <a:avLst/>
          </a:prstGeom>
          <a:noFill/>
          <a:ln>
            <a:noFill/>
          </a:ln>
        </p:spPr>
        <p:txBody>
          <a:bodyPr anchorCtr="0" anchor="t" bIns="45700" lIns="91425" spcFirstLastPara="1" rIns="91425" wrap="square" tIns="45700">
            <a:noAutofit/>
          </a:bodyPr>
          <a:lstStyle/>
          <a:p>
            <a:pPr indent="-342900" lvl="0" marL="342900" rtl="0" algn="l">
              <a:lnSpc>
                <a:spcPct val="114000"/>
              </a:lnSpc>
              <a:spcBef>
                <a:spcPts val="0"/>
              </a:spcBef>
              <a:spcAft>
                <a:spcPts val="0"/>
              </a:spcAft>
              <a:buClr>
                <a:schemeClr val="dk1"/>
              </a:buClr>
              <a:buSzPts val="2400"/>
              <a:buChar char="•"/>
            </a:pPr>
            <a:r>
              <a:rPr lang="en-GB" sz="2000">
                <a:latin typeface="Open Sans"/>
                <a:ea typeface="Open Sans"/>
                <a:cs typeface="Open Sans"/>
                <a:sym typeface="Open Sans"/>
              </a:rPr>
              <a:t>Be consistent with the colours. If you use a colour to represent a technology in one map or figure, be sure to use the same colour for that technology in all maps and figures of your presentation</a:t>
            </a:r>
            <a:endParaRPr/>
          </a:p>
          <a:p>
            <a:pPr indent="-342900" lvl="0" marL="342900" rtl="0" algn="l">
              <a:lnSpc>
                <a:spcPct val="114000"/>
              </a:lnSpc>
              <a:spcBef>
                <a:spcPts val="1240"/>
              </a:spcBef>
              <a:spcAft>
                <a:spcPts val="0"/>
              </a:spcAft>
              <a:buClr>
                <a:schemeClr val="dk1"/>
              </a:buClr>
              <a:buSzPts val="2400"/>
              <a:buChar char="•"/>
            </a:pPr>
            <a:r>
              <a:rPr lang="en-GB" sz="2000">
                <a:latin typeface="Open Sans"/>
                <a:ea typeface="Open Sans"/>
                <a:cs typeface="Open Sans"/>
                <a:sym typeface="Open Sans"/>
              </a:rPr>
              <a:t>Use colours that are easy to distinguish from each other</a:t>
            </a:r>
            <a:endParaRPr/>
          </a:p>
          <a:p>
            <a:pPr indent="-342900" lvl="0" marL="342900" rtl="0" algn="l">
              <a:lnSpc>
                <a:spcPct val="114000"/>
              </a:lnSpc>
              <a:spcBef>
                <a:spcPts val="1240"/>
              </a:spcBef>
              <a:spcAft>
                <a:spcPts val="0"/>
              </a:spcAft>
              <a:buClr>
                <a:schemeClr val="dk1"/>
              </a:buClr>
              <a:buSzPts val="2400"/>
              <a:buChar char="•"/>
            </a:pPr>
            <a:r>
              <a:rPr lang="en-GB" sz="2000">
                <a:latin typeface="Open Sans"/>
                <a:ea typeface="Open Sans"/>
                <a:cs typeface="Open Sans"/>
                <a:sym typeface="Open Sans"/>
              </a:rPr>
              <a:t>Make sure legends are readable from a distance</a:t>
            </a:r>
            <a:endParaRPr/>
          </a:p>
          <a:p>
            <a:pPr indent="-342900" lvl="0" marL="342900" rtl="0" algn="l">
              <a:lnSpc>
                <a:spcPct val="114000"/>
              </a:lnSpc>
              <a:spcBef>
                <a:spcPts val="1240"/>
              </a:spcBef>
              <a:spcAft>
                <a:spcPts val="600"/>
              </a:spcAft>
              <a:buClr>
                <a:schemeClr val="dk1"/>
              </a:buClr>
              <a:buSzPts val="2400"/>
              <a:buChar char="•"/>
            </a:pPr>
            <a:r>
              <a:rPr lang="en-GB" sz="2000">
                <a:latin typeface="Open Sans"/>
                <a:ea typeface="Open Sans"/>
                <a:cs typeface="Open Sans"/>
                <a:sym typeface="Open Sans"/>
              </a:rPr>
              <a:t>Check consistency with all figures (scale-bar etc.)</a:t>
            </a:r>
            <a:endParaRPr/>
          </a:p>
        </p:txBody>
      </p:sp>
      <p:sp>
        <p:nvSpPr>
          <p:cNvPr id="371" name="Google Shape;371;p19"/>
          <p:cNvSpPr txBox="1"/>
          <p:nvPr>
            <p:ph type="title"/>
          </p:nvPr>
        </p:nvSpPr>
        <p:spPr>
          <a:xfrm>
            <a:off x="838200" y="365125"/>
            <a:ext cx="52578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9.3 Structuring your presentation </a:t>
            </a:r>
            <a:endParaRPr/>
          </a:p>
        </p:txBody>
      </p:sp>
      <p:sp>
        <p:nvSpPr>
          <p:cNvPr id="372" name="Google Shape;372;p19"/>
          <p:cNvSpPr/>
          <p:nvPr/>
        </p:nvSpPr>
        <p:spPr>
          <a:xfrm>
            <a:off x="5971309" y="59608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19.mp3" id="373" name="Google Shape;373;p19"/>
          <p:cNvPicPr preferRelativeResize="0"/>
          <p:nvPr/>
        </p:nvPicPr>
        <p:blipFill rotWithShape="1">
          <a:blip r:embed="rId3">
            <a:alphaModFix/>
          </a:blip>
          <a:srcRect b="0" l="0" r="0" t="0"/>
          <a:stretch/>
        </p:blipFill>
        <p:spPr>
          <a:xfrm>
            <a:off x="6042674" y="667448"/>
            <a:ext cx="812800" cy="812800"/>
          </a:xfrm>
          <a:prstGeom prst="rect">
            <a:avLst/>
          </a:prstGeom>
          <a:noFill/>
          <a:ln>
            <a:noFill/>
          </a:ln>
        </p:spPr>
      </p:pic>
      <p:sp>
        <p:nvSpPr>
          <p:cNvPr id="374" name="Google Shape;374;p19"/>
          <p:cNvSpPr/>
          <p:nvPr/>
        </p:nvSpPr>
        <p:spPr>
          <a:xfrm>
            <a:off x="838200" y="6121543"/>
            <a:ext cx="17860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75" name="Google Shape;375;p19"/>
          <p:cNvSpPr/>
          <p:nvPr/>
        </p:nvSpPr>
        <p:spPr>
          <a:xfrm>
            <a:off x="838200" y="1647778"/>
            <a:ext cx="394069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Take-away messages (colours)</a:t>
            </a:r>
            <a:endParaRPr b="1" sz="2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Outcomes</a:t>
            </a:r>
            <a:endParaRPr/>
          </a:p>
        </p:txBody>
      </p:sp>
      <p:sp>
        <p:nvSpPr>
          <p:cNvPr id="185" name="Google Shape;185;p2"/>
          <p:cNvSpPr txBox="1"/>
          <p:nvPr/>
        </p:nvSpPr>
        <p:spPr>
          <a:xfrm>
            <a:off x="887215" y="2150297"/>
            <a:ext cx="6531501" cy="3882368"/>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ILO1: Describe the differences between calculating the technologies' LCOEs.</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ILO2: Describe the prioritization algorithm.</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ILO3: Explain important aspects for the proper visualization and communication of your OnSSET-based analysis.</a:t>
            </a:r>
            <a:endParaRPr/>
          </a:p>
        </p:txBody>
      </p:sp>
      <p:sp>
        <p:nvSpPr>
          <p:cNvPr id="186" name="Google Shape;186;p2"/>
          <p:cNvSpPr/>
          <p:nvPr/>
        </p:nvSpPr>
        <p:spPr>
          <a:xfrm>
            <a:off x="887214" y="1635663"/>
            <a:ext cx="567495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p:txBody>
      </p:sp>
      <p:sp>
        <p:nvSpPr>
          <p:cNvPr id="187" name="Google Shape;187;p2"/>
          <p:cNvSpPr/>
          <p:nvPr/>
        </p:nvSpPr>
        <p:spPr>
          <a:xfrm>
            <a:off x="6940951" y="101985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2.mp3" id="188" name="Google Shape;188;p2"/>
          <p:cNvPicPr preferRelativeResize="0"/>
          <p:nvPr/>
        </p:nvPicPr>
        <p:blipFill rotWithShape="1">
          <a:blip r:embed="rId3">
            <a:alphaModFix/>
          </a:blip>
          <a:srcRect b="0" l="0" r="0" t="0"/>
          <a:stretch/>
        </p:blipFill>
        <p:spPr>
          <a:xfrm>
            <a:off x="7012316" y="10912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0"/>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9.3 References</a:t>
            </a:r>
            <a:endParaRPr/>
          </a:p>
        </p:txBody>
      </p:sp>
      <p:sp>
        <p:nvSpPr>
          <p:cNvPr id="381" name="Google Shape;381;p20"/>
          <p:cNvSpPr/>
          <p:nvPr/>
        </p:nvSpPr>
        <p:spPr>
          <a:xfrm>
            <a:off x="865910" y="1690688"/>
            <a:ext cx="511925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Khavari, B., Sahlberg, A., Korkovelos, A., Mentis, D., n.d. Lecture 7: Communicating electrification model results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https://onsset.github.io/teaching_kit/courses/module_3/Lecture%207/</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1"/>
          <p:cNvSpPr txBox="1"/>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9.4 Clarity: Numbers</a:t>
            </a:r>
            <a:endParaRPr sz="4400">
              <a:solidFill>
                <a:schemeClr val="dk1"/>
              </a:solidFill>
              <a:latin typeface="Open Sans"/>
              <a:ea typeface="Open Sans"/>
              <a:cs typeface="Open Sans"/>
              <a:sym typeface="Open Sans"/>
            </a:endParaRPr>
          </a:p>
        </p:txBody>
      </p:sp>
      <p:sp>
        <p:nvSpPr>
          <p:cNvPr id="387" name="Google Shape;387;p21"/>
          <p:cNvSpPr txBox="1"/>
          <p:nvPr/>
        </p:nvSpPr>
        <p:spPr>
          <a:xfrm>
            <a:off x="0" y="2946524"/>
            <a:ext cx="11734800" cy="1283201"/>
          </a:xfrm>
          <a:prstGeom prst="rect">
            <a:avLst/>
          </a:prstGeom>
          <a:solidFill>
            <a:srgbClr val="339966"/>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Open Sans"/>
              <a:buNone/>
            </a:pPr>
            <a:r>
              <a:rPr b="1" lang="en-GB" sz="4400">
                <a:solidFill>
                  <a:schemeClr val="dk1"/>
                </a:solidFill>
                <a:latin typeface="Open Sans"/>
                <a:ea typeface="Open Sans"/>
                <a:cs typeface="Open Sans"/>
                <a:sym typeface="Open Sans"/>
              </a:rPr>
              <a:t>Clarity: Numbers</a:t>
            </a:r>
            <a:endParaRPr/>
          </a:p>
        </p:txBody>
      </p:sp>
      <p:sp>
        <p:nvSpPr>
          <p:cNvPr id="388" name="Google Shape;388;p21"/>
          <p:cNvSpPr/>
          <p:nvPr/>
        </p:nvSpPr>
        <p:spPr>
          <a:xfrm>
            <a:off x="6580909" y="79583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21.mp3" id="389" name="Google Shape;389;p21"/>
          <p:cNvPicPr preferRelativeResize="0"/>
          <p:nvPr/>
        </p:nvPicPr>
        <p:blipFill rotWithShape="1">
          <a:blip r:embed="rId3">
            <a:alphaModFix/>
          </a:blip>
          <a:srcRect b="0" l="0" r="0" t="0"/>
          <a:stretch/>
        </p:blipFill>
        <p:spPr>
          <a:xfrm>
            <a:off x="6652274" y="867201"/>
            <a:ext cx="812800" cy="812800"/>
          </a:xfrm>
          <a:prstGeom prst="rect">
            <a:avLst/>
          </a:prstGeom>
          <a:noFill/>
          <a:ln>
            <a:noFill/>
          </a:ln>
        </p:spPr>
      </p:pic>
      <p:sp>
        <p:nvSpPr>
          <p:cNvPr id="390" name="Google Shape;390;p21"/>
          <p:cNvSpPr/>
          <p:nvPr/>
        </p:nvSpPr>
        <p:spPr>
          <a:xfrm>
            <a:off x="838200" y="6121543"/>
            <a:ext cx="17860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aphicFrame>
        <p:nvGraphicFramePr>
          <p:cNvPr id="395" name="Google Shape;395;p22"/>
          <p:cNvGraphicFramePr/>
          <p:nvPr/>
        </p:nvGraphicFramePr>
        <p:xfrm>
          <a:off x="2743200" y="1845334"/>
          <a:ext cx="6858000" cy="3641066"/>
        </p:xfrm>
        <a:graphic>
          <a:graphicData uri="http://schemas.openxmlformats.org/drawingml/2006/chart">
            <c:chart r:id="rId3"/>
          </a:graphicData>
        </a:graphic>
      </p:graphicFrame>
      <p:sp>
        <p:nvSpPr>
          <p:cNvPr id="396" name="Google Shape;396;p22"/>
          <p:cNvSpPr txBox="1"/>
          <p:nvPr/>
        </p:nvSpPr>
        <p:spPr>
          <a:xfrm>
            <a:off x="3581400" y="5350534"/>
            <a:ext cx="6324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Total investment cost: 2067559977 USD</a:t>
            </a:r>
            <a:endParaRPr sz="1800">
              <a:solidFill>
                <a:schemeClr val="dk1"/>
              </a:solidFill>
              <a:latin typeface="Calibri"/>
              <a:ea typeface="Calibri"/>
              <a:cs typeface="Calibri"/>
              <a:sym typeface="Calibri"/>
            </a:endParaRPr>
          </a:p>
        </p:txBody>
      </p:sp>
      <p:sp>
        <p:nvSpPr>
          <p:cNvPr id="397" name="Google Shape;397;p22"/>
          <p:cNvSpPr/>
          <p:nvPr/>
        </p:nvSpPr>
        <p:spPr>
          <a:xfrm>
            <a:off x="914400" y="1741532"/>
            <a:ext cx="1452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Example 1</a:t>
            </a:r>
            <a:endParaRPr/>
          </a:p>
        </p:txBody>
      </p:sp>
      <p:sp>
        <p:nvSpPr>
          <p:cNvPr id="398" name="Google Shape;398;p22"/>
          <p:cNvSpPr/>
          <p:nvPr/>
        </p:nvSpPr>
        <p:spPr>
          <a:xfrm>
            <a:off x="6580909" y="79583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22.mp3" id="399" name="Google Shape;399;p22"/>
          <p:cNvPicPr preferRelativeResize="0"/>
          <p:nvPr/>
        </p:nvPicPr>
        <p:blipFill rotWithShape="1">
          <a:blip r:embed="rId4">
            <a:alphaModFix/>
          </a:blip>
          <a:srcRect b="0" l="0" r="0" t="0"/>
          <a:stretch/>
        </p:blipFill>
        <p:spPr>
          <a:xfrm>
            <a:off x="6652274" y="867201"/>
            <a:ext cx="812800" cy="812800"/>
          </a:xfrm>
          <a:prstGeom prst="rect">
            <a:avLst/>
          </a:prstGeom>
          <a:noFill/>
          <a:ln>
            <a:noFill/>
          </a:ln>
        </p:spPr>
      </p:pic>
      <p:sp>
        <p:nvSpPr>
          <p:cNvPr id="400" name="Google Shape;400;p22"/>
          <p:cNvSpPr/>
          <p:nvPr/>
        </p:nvSpPr>
        <p:spPr>
          <a:xfrm>
            <a:off x="838200" y="6121543"/>
            <a:ext cx="17860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401" name="Google Shape;401;p22"/>
          <p:cNvSpPr txBox="1"/>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9.4 Clarity: Numbers</a:t>
            </a:r>
            <a:endParaRPr sz="44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aphicFrame>
        <p:nvGraphicFramePr>
          <p:cNvPr id="406" name="Google Shape;406;p23"/>
          <p:cNvGraphicFramePr/>
          <p:nvPr/>
        </p:nvGraphicFramePr>
        <p:xfrm>
          <a:off x="2599724" y="2141642"/>
          <a:ext cx="6968490" cy="3640455"/>
        </p:xfrm>
        <a:graphic>
          <a:graphicData uri="http://schemas.openxmlformats.org/drawingml/2006/chart">
            <c:chart r:id="rId3"/>
          </a:graphicData>
        </a:graphic>
      </p:graphicFrame>
      <p:sp>
        <p:nvSpPr>
          <p:cNvPr id="407" name="Google Shape;407;p23"/>
          <p:cNvSpPr txBox="1"/>
          <p:nvPr/>
        </p:nvSpPr>
        <p:spPr>
          <a:xfrm>
            <a:off x="3994484" y="5925363"/>
            <a:ext cx="6324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Total investment cost: 2.1 billion USD</a:t>
            </a:r>
            <a:endParaRPr sz="1800">
              <a:solidFill>
                <a:schemeClr val="dk1"/>
              </a:solidFill>
              <a:latin typeface="Calibri"/>
              <a:ea typeface="Calibri"/>
              <a:cs typeface="Calibri"/>
              <a:sym typeface="Calibri"/>
            </a:endParaRPr>
          </a:p>
        </p:txBody>
      </p:sp>
      <p:sp>
        <p:nvSpPr>
          <p:cNvPr id="408" name="Google Shape;408;p23"/>
          <p:cNvSpPr/>
          <p:nvPr/>
        </p:nvSpPr>
        <p:spPr>
          <a:xfrm>
            <a:off x="914400" y="1741532"/>
            <a:ext cx="14526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Example 2</a:t>
            </a:r>
            <a:endParaRPr/>
          </a:p>
        </p:txBody>
      </p:sp>
      <p:sp>
        <p:nvSpPr>
          <p:cNvPr id="409" name="Google Shape;409;p23"/>
          <p:cNvSpPr/>
          <p:nvPr/>
        </p:nvSpPr>
        <p:spPr>
          <a:xfrm>
            <a:off x="6580909" y="96143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23.mp3" id="410" name="Google Shape;410;p23"/>
          <p:cNvPicPr preferRelativeResize="0"/>
          <p:nvPr/>
        </p:nvPicPr>
        <p:blipFill rotWithShape="1">
          <a:blip r:embed="rId4">
            <a:alphaModFix/>
          </a:blip>
          <a:srcRect b="0" l="0" r="0" t="0"/>
          <a:stretch/>
        </p:blipFill>
        <p:spPr>
          <a:xfrm>
            <a:off x="6652274" y="1039461"/>
            <a:ext cx="812800" cy="812800"/>
          </a:xfrm>
          <a:prstGeom prst="rect">
            <a:avLst/>
          </a:prstGeom>
          <a:noFill/>
          <a:ln>
            <a:noFill/>
          </a:ln>
        </p:spPr>
      </p:pic>
      <p:sp>
        <p:nvSpPr>
          <p:cNvPr id="411" name="Google Shape;411;p23"/>
          <p:cNvSpPr txBox="1"/>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9.4 Clarity: Numbers</a:t>
            </a:r>
            <a:endParaRPr sz="4400">
              <a:solidFill>
                <a:schemeClr val="dk1"/>
              </a:solidFill>
              <a:latin typeface="Open Sans"/>
              <a:ea typeface="Open Sans"/>
              <a:cs typeface="Open Sans"/>
              <a:sym typeface="Open Sans"/>
            </a:endParaRPr>
          </a:p>
        </p:txBody>
      </p:sp>
      <p:sp>
        <p:nvSpPr>
          <p:cNvPr id="412" name="Google Shape;412;p23"/>
          <p:cNvSpPr/>
          <p:nvPr/>
        </p:nvSpPr>
        <p:spPr>
          <a:xfrm>
            <a:off x="838200" y="6121543"/>
            <a:ext cx="17860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4"/>
          <p:cNvSpPr txBox="1"/>
          <p:nvPr>
            <p:ph idx="1" type="body"/>
          </p:nvPr>
        </p:nvSpPr>
        <p:spPr>
          <a:xfrm>
            <a:off x="838199" y="2237873"/>
            <a:ext cx="9617765" cy="3939089"/>
          </a:xfrm>
          <a:prstGeom prst="rect">
            <a:avLst/>
          </a:prstGeom>
          <a:noFill/>
          <a:ln>
            <a:noFill/>
          </a:ln>
        </p:spPr>
        <p:txBody>
          <a:bodyPr anchorCtr="0" anchor="t" bIns="45700" lIns="91425" spcFirstLastPara="1" rIns="91425" wrap="square" tIns="45700">
            <a:normAutofit/>
          </a:bodyPr>
          <a:lstStyle/>
          <a:p>
            <a:pPr indent="-342900" lvl="0" marL="342900" rtl="0" algn="l">
              <a:lnSpc>
                <a:spcPct val="114000"/>
              </a:lnSpc>
              <a:spcBef>
                <a:spcPts val="0"/>
              </a:spcBef>
              <a:spcAft>
                <a:spcPts val="0"/>
              </a:spcAft>
              <a:buClr>
                <a:schemeClr val="dk1"/>
              </a:buClr>
              <a:buSzPts val="2400"/>
              <a:buChar char="•"/>
            </a:pPr>
            <a:r>
              <a:rPr lang="en-GB" sz="2000">
                <a:latin typeface="Open Sans"/>
                <a:ea typeface="Open Sans"/>
                <a:cs typeface="Open Sans"/>
                <a:sym typeface="Open Sans"/>
              </a:rPr>
              <a:t>Limit how many decimals you use</a:t>
            </a:r>
            <a:endParaRPr/>
          </a:p>
          <a:p>
            <a:pPr indent="-342900" lvl="0" marL="342900" rtl="0" algn="l">
              <a:lnSpc>
                <a:spcPct val="114000"/>
              </a:lnSpc>
              <a:spcBef>
                <a:spcPts val="1240"/>
              </a:spcBef>
              <a:spcAft>
                <a:spcPts val="0"/>
              </a:spcAft>
              <a:buClr>
                <a:schemeClr val="dk1"/>
              </a:buClr>
              <a:buSzPts val="2400"/>
              <a:buChar char="•"/>
            </a:pPr>
            <a:r>
              <a:rPr lang="en-GB" sz="2000">
                <a:latin typeface="Open Sans"/>
                <a:ea typeface="Open Sans"/>
                <a:cs typeface="Open Sans"/>
                <a:sym typeface="Open Sans"/>
              </a:rPr>
              <a:t>Numbers should be presented with a reasonable accuracy. Considering uncertainty in models, if the output of the model is that the total investment cost is 4,356,678 USD, then it is better to round off and present it as, for example, 4.4 million USD.</a:t>
            </a:r>
            <a:endParaRPr/>
          </a:p>
          <a:p>
            <a:pPr indent="-342900" lvl="0" marL="342900" rtl="0" algn="l">
              <a:lnSpc>
                <a:spcPct val="114000"/>
              </a:lnSpc>
              <a:spcBef>
                <a:spcPts val="1240"/>
              </a:spcBef>
              <a:spcAft>
                <a:spcPts val="0"/>
              </a:spcAft>
              <a:buClr>
                <a:schemeClr val="dk1"/>
              </a:buClr>
              <a:buSzPts val="2400"/>
              <a:buChar char="•"/>
            </a:pPr>
            <a:r>
              <a:rPr lang="en-GB" sz="2000">
                <a:latin typeface="Open Sans"/>
                <a:ea typeface="Open Sans"/>
                <a:cs typeface="Open Sans"/>
                <a:sym typeface="Open Sans"/>
              </a:rPr>
              <a:t>Do not make people ”count zeros”, </a:t>
            </a:r>
            <a:r>
              <a:rPr b="1" lang="en-GB" sz="2000">
                <a:latin typeface="Open Sans"/>
                <a:ea typeface="Open Sans"/>
                <a:cs typeface="Open Sans"/>
                <a:sym typeface="Open Sans"/>
              </a:rPr>
              <a:t>1.3 million </a:t>
            </a:r>
            <a:r>
              <a:rPr lang="en-GB" sz="2000">
                <a:latin typeface="Open Sans"/>
                <a:ea typeface="Open Sans"/>
                <a:cs typeface="Open Sans"/>
                <a:sym typeface="Open Sans"/>
              </a:rPr>
              <a:t>is easier to read than </a:t>
            </a:r>
            <a:r>
              <a:rPr b="1" lang="en-GB" sz="2000">
                <a:latin typeface="Open Sans"/>
                <a:ea typeface="Open Sans"/>
                <a:cs typeface="Open Sans"/>
                <a:sym typeface="Open Sans"/>
              </a:rPr>
              <a:t>1,300,000.</a:t>
            </a:r>
            <a:endParaRPr sz="2000">
              <a:latin typeface="Open Sans"/>
              <a:ea typeface="Open Sans"/>
              <a:cs typeface="Open Sans"/>
              <a:sym typeface="Open Sans"/>
            </a:endParaRPr>
          </a:p>
          <a:p>
            <a:pPr indent="-342900" lvl="0" marL="342900" rtl="0" algn="l">
              <a:lnSpc>
                <a:spcPct val="114000"/>
              </a:lnSpc>
              <a:spcBef>
                <a:spcPts val="1240"/>
              </a:spcBef>
              <a:spcAft>
                <a:spcPts val="0"/>
              </a:spcAft>
              <a:buClr>
                <a:schemeClr val="dk1"/>
              </a:buClr>
              <a:buSzPts val="2400"/>
              <a:buChar char="•"/>
            </a:pPr>
            <a:r>
              <a:rPr lang="en-GB" sz="2000">
                <a:latin typeface="Open Sans"/>
                <a:ea typeface="Open Sans"/>
                <a:cs typeface="Open Sans"/>
                <a:sym typeface="Open Sans"/>
              </a:rPr>
              <a:t>Make sure units are clear in charts, figures, and text.</a:t>
            </a:r>
            <a:endParaRPr/>
          </a:p>
          <a:p>
            <a:pPr indent="-139700" lvl="0" marL="342900" rtl="0" algn="l">
              <a:lnSpc>
                <a:spcPct val="90000"/>
              </a:lnSpc>
              <a:spcBef>
                <a:spcPts val="1240"/>
              </a:spcBef>
              <a:spcAft>
                <a:spcPts val="0"/>
              </a:spcAft>
              <a:buClr>
                <a:schemeClr val="dk1"/>
              </a:buClr>
              <a:buSzPts val="2400"/>
              <a:buNone/>
            </a:pPr>
            <a:r>
              <a:t/>
            </a:r>
            <a:endParaRPr sz="2000">
              <a:latin typeface="Open Sans"/>
              <a:ea typeface="Open Sans"/>
              <a:cs typeface="Open Sans"/>
              <a:sym typeface="Open Sans"/>
            </a:endParaRPr>
          </a:p>
        </p:txBody>
      </p:sp>
      <p:sp>
        <p:nvSpPr>
          <p:cNvPr id="418" name="Google Shape;418;p24"/>
          <p:cNvSpPr/>
          <p:nvPr/>
        </p:nvSpPr>
        <p:spPr>
          <a:xfrm>
            <a:off x="838200" y="1592358"/>
            <a:ext cx="395512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Take-away messages (number)</a:t>
            </a:r>
            <a:endParaRPr b="1" sz="2000">
              <a:solidFill>
                <a:srgbClr val="9CC2E5"/>
              </a:solidFill>
              <a:latin typeface="Open Sans"/>
              <a:ea typeface="Open Sans"/>
              <a:cs typeface="Open Sans"/>
              <a:sym typeface="Open Sans"/>
            </a:endParaRPr>
          </a:p>
        </p:txBody>
      </p:sp>
      <p:sp>
        <p:nvSpPr>
          <p:cNvPr id="419" name="Google Shape;419;p24"/>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9.4 Clarity: Numbers</a:t>
            </a:r>
            <a:endParaRPr/>
          </a:p>
        </p:txBody>
      </p:sp>
      <p:sp>
        <p:nvSpPr>
          <p:cNvPr id="420" name="Google Shape;420;p24"/>
          <p:cNvSpPr/>
          <p:nvPr/>
        </p:nvSpPr>
        <p:spPr>
          <a:xfrm>
            <a:off x="6580909" y="89216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24.mp3" id="421" name="Google Shape;421;p24"/>
          <p:cNvPicPr preferRelativeResize="0"/>
          <p:nvPr/>
        </p:nvPicPr>
        <p:blipFill rotWithShape="1">
          <a:blip r:embed="rId3">
            <a:alphaModFix/>
          </a:blip>
          <a:srcRect b="0" l="0" r="0" t="0"/>
          <a:stretch/>
        </p:blipFill>
        <p:spPr>
          <a:xfrm>
            <a:off x="6650182" y="956391"/>
            <a:ext cx="812800" cy="812800"/>
          </a:xfrm>
          <a:prstGeom prst="rect">
            <a:avLst/>
          </a:prstGeom>
          <a:noFill/>
          <a:ln>
            <a:noFill/>
          </a:ln>
        </p:spPr>
      </p:pic>
      <p:sp>
        <p:nvSpPr>
          <p:cNvPr id="422" name="Google Shape;422;p24"/>
          <p:cNvSpPr/>
          <p:nvPr/>
        </p:nvSpPr>
        <p:spPr>
          <a:xfrm>
            <a:off x="838200" y="6121543"/>
            <a:ext cx="178606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5"/>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9.4 References</a:t>
            </a:r>
            <a:endParaRPr/>
          </a:p>
        </p:txBody>
      </p:sp>
      <p:sp>
        <p:nvSpPr>
          <p:cNvPr id="428" name="Google Shape;428;p25"/>
          <p:cNvSpPr/>
          <p:nvPr/>
        </p:nvSpPr>
        <p:spPr>
          <a:xfrm>
            <a:off x="852055" y="1704543"/>
            <a:ext cx="458804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Khavari, B., Sahlberg, A., Korkovelos, A., Mentis, D., n.d. Lecture 7: Communicating electrification model results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https://onsset.github.io/teaching_kit/courses/module_3/Lecture%207/</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descr="Graphical user interface, sunburst chart&#10;&#10;Description automatically generated" id="434" name="Google Shape;434;p2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435" name="Google Shape;435;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436" name="Google Shape;436;p26"/>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437" name="Google Shape;437;p26"/>
          <p:cNvSpPr txBox="1"/>
          <p:nvPr/>
        </p:nvSpPr>
        <p:spPr>
          <a:xfrm>
            <a:off x="745791" y="4325109"/>
            <a:ext cx="5293587" cy="168029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Open Sans Light"/>
              <a:buNone/>
            </a:pPr>
            <a:r>
              <a:rPr lang="en-GB" sz="3600">
                <a:solidFill>
                  <a:schemeClr val="dk1"/>
                </a:solidFill>
                <a:latin typeface="Open Sans Light"/>
                <a:ea typeface="Open Sans Light"/>
                <a:cs typeface="Open Sans Light"/>
                <a:sym typeface="Open Sans Light"/>
              </a:rPr>
              <a:t>And congratulations </a:t>
            </a:r>
            <a:br>
              <a:rPr lang="en-GB" sz="3600">
                <a:solidFill>
                  <a:schemeClr val="dk1"/>
                </a:solidFill>
                <a:latin typeface="Open Sans Light"/>
                <a:ea typeface="Open Sans Light"/>
                <a:cs typeface="Open Sans Light"/>
                <a:sym typeface="Open Sans Light"/>
              </a:rPr>
            </a:br>
            <a:r>
              <a:rPr lang="en-GB" sz="3600">
                <a:solidFill>
                  <a:schemeClr val="dk1"/>
                </a:solidFill>
                <a:latin typeface="Open Sans Light"/>
                <a:ea typeface="Open Sans Light"/>
                <a:cs typeface="Open Sans Light"/>
                <a:sym typeface="Open Sans Light"/>
              </a:rPr>
              <a:t>for completing all lectures in this course!</a:t>
            </a:r>
            <a:endParaRPr/>
          </a:p>
        </p:txBody>
      </p:sp>
      <p:sp>
        <p:nvSpPr>
          <p:cNvPr id="438" name="Google Shape;438;p26"/>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GB" sz="4400">
                <a:solidFill>
                  <a:schemeClr val="dk1"/>
                </a:solidFill>
                <a:latin typeface="Open Sans"/>
                <a:ea typeface="Open Sans"/>
                <a:cs typeface="Open Sans"/>
                <a:sym typeface="Open Sans"/>
              </a:rPr>
              <a:t>Thank you </a:t>
            </a:r>
            <a:br>
              <a:rPr b="1"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for your attention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Graphical user interface, website&#10;&#10;Description automatically generated" id="443" name="Google Shape;443;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4" name="Google Shape;444;p2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445" name="Google Shape;445;p27"/>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9: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grpSp>
        <p:nvGrpSpPr>
          <p:cNvPr id="446" name="Google Shape;446;p27"/>
          <p:cNvGrpSpPr/>
          <p:nvPr/>
        </p:nvGrpSpPr>
        <p:grpSpPr>
          <a:xfrm>
            <a:off x="3339465" y="4126495"/>
            <a:ext cx="1877504" cy="558800"/>
            <a:chOff x="929196" y="5461000"/>
            <a:chExt cx="1877504" cy="558800"/>
          </a:xfrm>
        </p:grpSpPr>
        <p:sp>
          <p:nvSpPr>
            <p:cNvPr id="447" name="Google Shape;447;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Take Quiz</a:t>
              </a:r>
              <a:endParaRPr/>
            </a:p>
          </p:txBody>
        </p:sp>
        <p:sp>
          <p:nvSpPr>
            <p:cNvPr id="449" name="Google Shape;449;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descr="Graphical user interface, text" id="454" name="Google Shape;454;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5" name="Google Shape;455;p2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
          <p:cNvSpPr txBox="1"/>
          <p:nvPr>
            <p:ph idx="1" type="body"/>
          </p:nvPr>
        </p:nvSpPr>
        <p:spPr>
          <a:xfrm>
            <a:off x="838200" y="2093495"/>
            <a:ext cx="10515600" cy="408346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sz="2000">
                <a:latin typeface="Open Sans"/>
                <a:ea typeface="Open Sans"/>
                <a:cs typeface="Open Sans"/>
                <a:sym typeface="Open Sans"/>
              </a:rPr>
              <a:t>Similar to stand-alone diesel, with additional cost for distribution network</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Adjusted input parameters to account for economies of scale for larger systems</a:t>
            </a:r>
            <a:endParaRPr sz="2000">
              <a:latin typeface="Open Sans"/>
              <a:ea typeface="Open Sans"/>
              <a:cs typeface="Open Sans"/>
              <a:sym typeface="Open Sans"/>
            </a:endParaRPr>
          </a:p>
        </p:txBody>
      </p:sp>
      <p:graphicFrame>
        <p:nvGraphicFramePr>
          <p:cNvPr id="195" name="Google Shape;195;p3"/>
          <p:cNvGraphicFramePr/>
          <p:nvPr/>
        </p:nvGraphicFramePr>
        <p:xfrm>
          <a:off x="2640245" y="3228423"/>
          <a:ext cx="3000000" cy="3000000"/>
        </p:xfrm>
        <a:graphic>
          <a:graphicData uri="http://schemas.openxmlformats.org/drawingml/2006/table">
            <a:tbl>
              <a:tblPr>
                <a:noFill/>
                <a:tableStyleId>{21FBC0EF-6242-4499-B7A6-1428E62358AA}</a:tableStyleId>
              </a:tblPr>
              <a:tblGrid>
                <a:gridCol w="3383500"/>
                <a:gridCol w="3383500"/>
              </a:tblGrid>
              <a:tr h="426300">
                <a:tc>
                  <a:txBody>
                    <a:bodyPr/>
                    <a:lstStyle/>
                    <a:p>
                      <a:pPr indent="0" lvl="0" marL="0" marR="0" rtl="0" algn="l">
                        <a:lnSpc>
                          <a:spcPct val="100000"/>
                        </a:lnSpc>
                        <a:spcBef>
                          <a:spcPts val="0"/>
                        </a:spcBef>
                        <a:spcAft>
                          <a:spcPts val="0"/>
                        </a:spcAft>
                        <a:buClr>
                          <a:srgbClr val="000000"/>
                        </a:buClr>
                        <a:buSzPts val="1800"/>
                        <a:buFont typeface="Arial"/>
                        <a:buNone/>
                      </a:pPr>
                      <a:r>
                        <a:rPr b="1" lang="en-GB" sz="2000" u="none" cap="none" strike="noStrike">
                          <a:latin typeface="Open Sans"/>
                          <a:ea typeface="Open Sans"/>
                          <a:cs typeface="Open Sans"/>
                          <a:sym typeface="Open Sans"/>
                        </a:rPr>
                        <a:t>Parameter</a:t>
                      </a:r>
                      <a:endParaRPr b="1" sz="20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1" lang="en-GB" sz="2000" u="none" cap="none" strike="noStrike">
                          <a:latin typeface="Open Sans"/>
                          <a:ea typeface="Open Sans"/>
                          <a:cs typeface="Open Sans"/>
                          <a:sym typeface="Open Sans"/>
                        </a:rPr>
                        <a:t>Example</a:t>
                      </a:r>
                      <a:endParaRPr b="1" sz="2000" u="none" cap="none" strike="noStrike">
                        <a:latin typeface="Open Sans"/>
                        <a:ea typeface="Open Sans"/>
                        <a:cs typeface="Open Sans"/>
                        <a:sym typeface="Open Sans"/>
                      </a:endParaRPr>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Generator efficiency</a:t>
                      </a:r>
                      <a:endParaRPr sz="20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33 %</a:t>
                      </a:r>
                      <a:endParaRPr sz="2000" u="none" cap="none" strike="noStrike">
                        <a:latin typeface="Open Sans"/>
                        <a:ea typeface="Open Sans"/>
                        <a:cs typeface="Open Sans"/>
                        <a:sym typeface="Open Sans"/>
                      </a:endParaRPr>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Capacity factor</a:t>
                      </a:r>
                      <a:endParaRPr sz="20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0.7</a:t>
                      </a:r>
                      <a:endParaRPr sz="2000" u="none" cap="none" strike="noStrike">
                        <a:latin typeface="Open Sans"/>
                        <a:ea typeface="Open Sans"/>
                        <a:cs typeface="Open Sans"/>
                        <a:sym typeface="Open Sans"/>
                      </a:endParaRPr>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Diesel pump price</a:t>
                      </a:r>
                      <a:endParaRPr sz="20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1.00 USD/l</a:t>
                      </a:r>
                      <a:endParaRPr sz="2000" u="none" cap="none" strike="noStrike">
                        <a:latin typeface="Open Sans"/>
                        <a:ea typeface="Open Sans"/>
                        <a:cs typeface="Open Sans"/>
                        <a:sym typeface="Open Sans"/>
                      </a:endParaRPr>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Diesel truck volume</a:t>
                      </a:r>
                      <a:endParaRPr sz="20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15 000 Litre</a:t>
                      </a:r>
                      <a:endParaRPr sz="2000" u="none" cap="none" strike="noStrike">
                        <a:latin typeface="Open Sans"/>
                        <a:ea typeface="Open Sans"/>
                        <a:cs typeface="Open Sans"/>
                        <a:sym typeface="Open Sans"/>
                      </a:endParaRPr>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Diesel truck consumption</a:t>
                      </a:r>
                      <a:endParaRPr sz="20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33.7 Litre/km</a:t>
                      </a:r>
                      <a:endParaRPr sz="1400" u="none" cap="none" strike="noStrike">
                        <a:latin typeface="Open Sans"/>
                        <a:ea typeface="Open Sans"/>
                        <a:cs typeface="Open Sans"/>
                        <a:sym typeface="Open Sans"/>
                      </a:endParaRPr>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LHV diesel</a:t>
                      </a:r>
                      <a:endParaRPr sz="20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Open Sans"/>
                          <a:ea typeface="Open Sans"/>
                          <a:cs typeface="Open Sans"/>
                          <a:sym typeface="Open Sans"/>
                        </a:rPr>
                        <a:t>9.94 kWh/l</a:t>
                      </a:r>
                      <a:endParaRPr sz="1400" u="none" cap="none" strike="noStrike">
                        <a:latin typeface="Open Sans"/>
                        <a:ea typeface="Open Sans"/>
                        <a:cs typeface="Open Sans"/>
                        <a:sym typeface="Open Sans"/>
                      </a:endParaRPr>
                    </a:p>
                  </a:txBody>
                  <a:tcPr marT="45725" marB="45725" marR="91450" marL="91450"/>
                </a:tc>
              </a:tr>
            </a:tbl>
          </a:graphicData>
        </a:graphic>
      </p:graphicFrame>
      <p:sp>
        <p:nvSpPr>
          <p:cNvPr id="196" name="Google Shape;196;p3"/>
          <p:cNvSpPr/>
          <p:nvPr/>
        </p:nvSpPr>
        <p:spPr>
          <a:xfrm>
            <a:off x="838200" y="612118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197" name="Google Shape;197;p3"/>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Calculating LCOE for mini-grid diesel</a:t>
            </a:r>
            <a:endParaRPr b="1" sz="2000">
              <a:solidFill>
                <a:srgbClr val="9CC2E5"/>
              </a:solidFill>
              <a:latin typeface="Open Sans"/>
              <a:ea typeface="Open Sans"/>
              <a:cs typeface="Open Sans"/>
              <a:sym typeface="Open Sans"/>
            </a:endParaRPr>
          </a:p>
        </p:txBody>
      </p:sp>
      <p:sp>
        <p:nvSpPr>
          <p:cNvPr id="198" name="Google Shape;198;p3"/>
          <p:cNvSpPr txBox="1"/>
          <p:nvPr/>
        </p:nvSpPr>
        <p:spPr>
          <a:xfrm>
            <a:off x="838200" y="256518"/>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9.1 Advanced theory VI</a:t>
            </a:r>
            <a:endParaRPr sz="4400">
              <a:solidFill>
                <a:srgbClr val="17375E"/>
              </a:solidFill>
              <a:latin typeface="Open Sans"/>
              <a:ea typeface="Open Sans"/>
              <a:cs typeface="Open Sans"/>
              <a:sym typeface="Open Sans"/>
            </a:endParaRPr>
          </a:p>
        </p:txBody>
      </p:sp>
      <p:sp>
        <p:nvSpPr>
          <p:cNvPr id="199" name="Google Shape;199;p3"/>
          <p:cNvSpPr txBox="1"/>
          <p:nvPr/>
        </p:nvSpPr>
        <p:spPr>
          <a:xfrm>
            <a:off x="4409112" y="6139853"/>
            <a:ext cx="414173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00" name="Google Shape;200;p3"/>
          <p:cNvSpPr/>
          <p:nvPr/>
        </p:nvSpPr>
        <p:spPr>
          <a:xfrm>
            <a:off x="7148770" y="94997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3.mp3" id="201" name="Google Shape;201;p3"/>
          <p:cNvPicPr preferRelativeResize="0"/>
          <p:nvPr/>
        </p:nvPicPr>
        <p:blipFill rotWithShape="1">
          <a:blip r:embed="rId5">
            <a:alphaModFix/>
          </a:blip>
          <a:srcRect b="0" l="0" r="0" t="0"/>
          <a:stretch/>
        </p:blipFill>
        <p:spPr>
          <a:xfrm>
            <a:off x="7220135" y="102134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
          <p:cNvSpPr txBox="1"/>
          <p:nvPr>
            <p:ph idx="1" type="body"/>
          </p:nvPr>
        </p:nvSpPr>
        <p:spPr>
          <a:xfrm>
            <a:off x="838200" y="2316137"/>
            <a:ext cx="5121443" cy="2812453"/>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dk1"/>
              </a:buClr>
              <a:buSzPts val="2800"/>
              <a:buChar char="•"/>
            </a:pPr>
            <a:r>
              <a:rPr lang="en-GB" sz="2200">
                <a:latin typeface="Open Sans"/>
                <a:ea typeface="Open Sans"/>
                <a:cs typeface="Open Sans"/>
                <a:sym typeface="Open Sans"/>
              </a:rPr>
              <a:t>Capacity factor calculated in every cell based on average annual wind speed for an example wind turbine</a:t>
            </a:r>
            <a:endParaRPr sz="2200">
              <a:latin typeface="Open Sans"/>
              <a:ea typeface="Open Sans"/>
              <a:cs typeface="Open Sans"/>
              <a:sym typeface="Open Sans"/>
            </a:endParaRPr>
          </a:p>
          <a:p>
            <a:pPr indent="-228600" lvl="0" marL="228600" rtl="0" algn="l">
              <a:lnSpc>
                <a:spcPct val="114000"/>
              </a:lnSpc>
              <a:spcBef>
                <a:spcPts val="1600"/>
              </a:spcBef>
              <a:spcAft>
                <a:spcPts val="600"/>
              </a:spcAft>
              <a:buClr>
                <a:schemeClr val="dk1"/>
              </a:buClr>
              <a:buSzPts val="2800"/>
              <a:buChar char="•"/>
            </a:pPr>
            <a:r>
              <a:rPr lang="en-GB" sz="2200">
                <a:latin typeface="Open Sans"/>
                <a:ea typeface="Open Sans"/>
                <a:cs typeface="Open Sans"/>
                <a:sym typeface="Open Sans"/>
              </a:rPr>
              <a:t>Renewable technology = no fuel cost</a:t>
            </a:r>
            <a:endParaRPr sz="2200">
              <a:latin typeface="Open Sans"/>
              <a:ea typeface="Open Sans"/>
              <a:cs typeface="Open Sans"/>
              <a:sym typeface="Open Sans"/>
            </a:endParaRPr>
          </a:p>
        </p:txBody>
      </p:sp>
      <p:sp>
        <p:nvSpPr>
          <p:cNvPr id="208" name="Google Shape;208;p4"/>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Calculating LCOE for mini-grid wind</a:t>
            </a:r>
            <a:endParaRPr b="1" sz="2000">
              <a:solidFill>
                <a:srgbClr val="9CC2E5"/>
              </a:solidFill>
              <a:latin typeface="Open Sans"/>
              <a:ea typeface="Open Sans"/>
              <a:cs typeface="Open Sans"/>
              <a:sym typeface="Open Sans"/>
            </a:endParaRPr>
          </a:p>
        </p:txBody>
      </p:sp>
      <p:sp>
        <p:nvSpPr>
          <p:cNvPr id="209" name="Google Shape;209;p4"/>
          <p:cNvSpPr txBox="1"/>
          <p:nvPr/>
        </p:nvSpPr>
        <p:spPr>
          <a:xfrm>
            <a:off x="838200" y="256518"/>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9.1 Advanced theory VI</a:t>
            </a:r>
            <a:endParaRPr sz="4400">
              <a:solidFill>
                <a:srgbClr val="17375E"/>
              </a:solidFill>
              <a:latin typeface="Open Sans"/>
              <a:ea typeface="Open Sans"/>
              <a:cs typeface="Open Sans"/>
              <a:sym typeface="Open Sans"/>
            </a:endParaRPr>
          </a:p>
        </p:txBody>
      </p:sp>
      <p:pic>
        <p:nvPicPr>
          <p:cNvPr id="210" name="Google Shape;210;p4"/>
          <p:cNvPicPr preferRelativeResize="0"/>
          <p:nvPr/>
        </p:nvPicPr>
        <p:blipFill rotWithShape="1">
          <a:blip r:embed="rId3">
            <a:alphaModFix/>
          </a:blip>
          <a:srcRect b="0" l="0" r="0" t="0"/>
          <a:stretch/>
        </p:blipFill>
        <p:spPr>
          <a:xfrm>
            <a:off x="6232358" y="1735932"/>
            <a:ext cx="5295900" cy="4300228"/>
          </a:xfrm>
          <a:prstGeom prst="rect">
            <a:avLst/>
          </a:prstGeom>
          <a:noFill/>
          <a:ln>
            <a:noFill/>
          </a:ln>
        </p:spPr>
      </p:pic>
      <p:sp>
        <p:nvSpPr>
          <p:cNvPr id="211" name="Google Shape;211;p4"/>
          <p:cNvSpPr/>
          <p:nvPr/>
        </p:nvSpPr>
        <p:spPr>
          <a:xfrm>
            <a:off x="8949583" y="6121182"/>
            <a:ext cx="279916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https://globalwindatlas.info</a:t>
            </a:r>
            <a:endParaRPr/>
          </a:p>
        </p:txBody>
      </p:sp>
      <p:sp>
        <p:nvSpPr>
          <p:cNvPr id="212" name="Google Shape;212;p4"/>
          <p:cNvSpPr/>
          <p:nvPr/>
        </p:nvSpPr>
        <p:spPr>
          <a:xfrm>
            <a:off x="7204189" y="54069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4.mp3" id="213" name="Google Shape;213;p4"/>
          <p:cNvPicPr preferRelativeResize="0"/>
          <p:nvPr/>
        </p:nvPicPr>
        <p:blipFill rotWithShape="1">
          <a:blip r:embed="rId4">
            <a:alphaModFix/>
          </a:blip>
          <a:srcRect b="0" l="0" r="0" t="0"/>
          <a:stretch/>
        </p:blipFill>
        <p:spPr>
          <a:xfrm>
            <a:off x="7275554" y="609685"/>
            <a:ext cx="812800" cy="812800"/>
          </a:xfrm>
          <a:prstGeom prst="rect">
            <a:avLst/>
          </a:prstGeom>
          <a:noFill/>
          <a:ln>
            <a:noFill/>
          </a:ln>
        </p:spPr>
      </p:pic>
      <p:sp>
        <p:nvSpPr>
          <p:cNvPr id="214" name="Google Shape;214;p4"/>
          <p:cNvSpPr/>
          <p:nvPr/>
        </p:nvSpPr>
        <p:spPr>
          <a:xfrm>
            <a:off x="838200" y="612118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5"/>
          <p:cNvPicPr preferRelativeResize="0"/>
          <p:nvPr/>
        </p:nvPicPr>
        <p:blipFill rotWithShape="1">
          <a:blip r:embed="rId3">
            <a:alphaModFix/>
          </a:blip>
          <a:srcRect b="0" l="0" r="0" t="0"/>
          <a:stretch/>
        </p:blipFill>
        <p:spPr>
          <a:xfrm>
            <a:off x="5966549" y="1033025"/>
            <a:ext cx="5764240" cy="5106754"/>
          </a:xfrm>
          <a:prstGeom prst="rect">
            <a:avLst/>
          </a:prstGeom>
          <a:noFill/>
          <a:ln>
            <a:noFill/>
          </a:ln>
        </p:spPr>
      </p:pic>
      <p:sp>
        <p:nvSpPr>
          <p:cNvPr id="221" name="Google Shape;221;p5"/>
          <p:cNvSpPr txBox="1"/>
          <p:nvPr>
            <p:ph idx="1" type="body"/>
          </p:nvPr>
        </p:nvSpPr>
        <p:spPr>
          <a:xfrm>
            <a:off x="838200" y="2205685"/>
            <a:ext cx="4961021" cy="3710489"/>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dk1"/>
              </a:buClr>
              <a:buSzPts val="2800"/>
              <a:buChar char="•"/>
            </a:pPr>
            <a:r>
              <a:rPr lang="en-GB" sz="2200">
                <a:latin typeface="Open Sans"/>
                <a:ea typeface="Open Sans"/>
                <a:cs typeface="Open Sans"/>
                <a:sym typeface="Open Sans"/>
              </a:rPr>
              <a:t>Mini-grid hydro available only in proximity to a source (~5 km)</a:t>
            </a:r>
            <a:endParaRPr sz="2200">
              <a:latin typeface="Open Sans"/>
              <a:ea typeface="Open Sans"/>
              <a:cs typeface="Open Sans"/>
              <a:sym typeface="Open Sans"/>
            </a:endParaRPr>
          </a:p>
          <a:p>
            <a:pPr indent="-228600" lvl="0" marL="228600" rtl="0" algn="l">
              <a:lnSpc>
                <a:spcPct val="114000"/>
              </a:lnSpc>
              <a:spcBef>
                <a:spcPts val="1600"/>
              </a:spcBef>
              <a:spcAft>
                <a:spcPts val="0"/>
              </a:spcAft>
              <a:buClr>
                <a:schemeClr val="dk1"/>
              </a:buClr>
              <a:buSzPts val="2800"/>
              <a:buChar char="•"/>
            </a:pPr>
            <a:r>
              <a:rPr lang="en-GB" sz="2200">
                <a:latin typeface="Open Sans"/>
                <a:ea typeface="Open Sans"/>
                <a:cs typeface="Open Sans"/>
                <a:sym typeface="Open Sans"/>
              </a:rPr>
              <a:t>Algorithm prevents over-utilization</a:t>
            </a:r>
            <a:endParaRPr sz="2200">
              <a:latin typeface="Open Sans"/>
              <a:ea typeface="Open Sans"/>
              <a:cs typeface="Open Sans"/>
              <a:sym typeface="Open Sans"/>
            </a:endParaRPr>
          </a:p>
          <a:p>
            <a:pPr indent="-228600" lvl="0" marL="228600" rtl="0" algn="l">
              <a:lnSpc>
                <a:spcPct val="114000"/>
              </a:lnSpc>
              <a:spcBef>
                <a:spcPts val="1600"/>
              </a:spcBef>
              <a:spcAft>
                <a:spcPts val="600"/>
              </a:spcAft>
              <a:buClr>
                <a:schemeClr val="dk1"/>
              </a:buClr>
              <a:buSzPts val="2800"/>
              <a:buChar char="•"/>
            </a:pPr>
            <a:r>
              <a:rPr lang="en-GB" sz="2200">
                <a:latin typeface="Open Sans"/>
                <a:ea typeface="Open Sans"/>
                <a:cs typeface="Open Sans"/>
                <a:sym typeface="Open Sans"/>
              </a:rPr>
              <a:t>Capacity factor is an input (defined by user)</a:t>
            </a:r>
            <a:endParaRPr sz="2200">
              <a:latin typeface="Open Sans"/>
              <a:ea typeface="Open Sans"/>
              <a:cs typeface="Open Sans"/>
              <a:sym typeface="Open Sans"/>
            </a:endParaRPr>
          </a:p>
        </p:txBody>
      </p:sp>
      <p:sp>
        <p:nvSpPr>
          <p:cNvPr id="222" name="Google Shape;222;p5"/>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Calculating LCOE for mini-grid hydro</a:t>
            </a:r>
            <a:endParaRPr b="1" sz="2000">
              <a:solidFill>
                <a:srgbClr val="9CC2E5"/>
              </a:solidFill>
              <a:latin typeface="Open Sans"/>
              <a:ea typeface="Open Sans"/>
              <a:cs typeface="Open Sans"/>
              <a:sym typeface="Open Sans"/>
            </a:endParaRPr>
          </a:p>
        </p:txBody>
      </p:sp>
      <p:sp>
        <p:nvSpPr>
          <p:cNvPr id="223" name="Google Shape;223;p5"/>
          <p:cNvSpPr txBox="1"/>
          <p:nvPr/>
        </p:nvSpPr>
        <p:spPr>
          <a:xfrm>
            <a:off x="838200" y="256518"/>
            <a:ext cx="3803073"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9.1 Advanced theory VI</a:t>
            </a:r>
            <a:endParaRPr sz="4400">
              <a:solidFill>
                <a:srgbClr val="17375E"/>
              </a:solidFill>
              <a:latin typeface="Open Sans"/>
              <a:ea typeface="Open Sans"/>
              <a:cs typeface="Open Sans"/>
              <a:sym typeface="Open Sans"/>
            </a:endParaRPr>
          </a:p>
        </p:txBody>
      </p:sp>
      <p:sp>
        <p:nvSpPr>
          <p:cNvPr id="224" name="Google Shape;224;p5"/>
          <p:cNvSpPr/>
          <p:nvPr/>
        </p:nvSpPr>
        <p:spPr>
          <a:xfrm>
            <a:off x="7320515" y="6143697"/>
            <a:ext cx="434445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Korkovelos et al. 2018,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225" name="Google Shape;225;p5"/>
          <p:cNvSpPr/>
          <p:nvPr/>
        </p:nvSpPr>
        <p:spPr>
          <a:xfrm>
            <a:off x="5011019" y="41397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5.mp3" id="226" name="Google Shape;226;p5"/>
          <p:cNvPicPr preferRelativeResize="0"/>
          <p:nvPr/>
        </p:nvPicPr>
        <p:blipFill rotWithShape="1">
          <a:blip r:embed="rId6">
            <a:alphaModFix/>
          </a:blip>
          <a:srcRect b="0" l="0" r="0" t="0"/>
          <a:stretch/>
        </p:blipFill>
        <p:spPr>
          <a:xfrm>
            <a:off x="5070085" y="492270"/>
            <a:ext cx="812800" cy="812800"/>
          </a:xfrm>
          <a:prstGeom prst="rect">
            <a:avLst/>
          </a:prstGeom>
          <a:noFill/>
          <a:ln>
            <a:noFill/>
          </a:ln>
        </p:spPr>
      </p:pic>
      <p:sp>
        <p:nvSpPr>
          <p:cNvPr id="227" name="Google Shape;227;p5"/>
          <p:cNvSpPr/>
          <p:nvPr/>
        </p:nvSpPr>
        <p:spPr>
          <a:xfrm>
            <a:off x="838200" y="612118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6"/>
          <p:cNvPicPr preferRelativeResize="0"/>
          <p:nvPr/>
        </p:nvPicPr>
        <p:blipFill rotWithShape="1">
          <a:blip r:embed="rId3">
            <a:alphaModFix/>
          </a:blip>
          <a:srcRect b="0" l="0" r="0" t="0"/>
          <a:stretch/>
        </p:blipFill>
        <p:spPr>
          <a:xfrm>
            <a:off x="2576825" y="1569177"/>
            <a:ext cx="7669341" cy="4810264"/>
          </a:xfrm>
          <a:prstGeom prst="rect">
            <a:avLst/>
          </a:prstGeom>
          <a:noFill/>
          <a:ln>
            <a:noFill/>
          </a:ln>
        </p:spPr>
      </p:pic>
      <p:sp>
        <p:nvSpPr>
          <p:cNvPr id="234" name="Google Shape;234;p6"/>
          <p:cNvSpPr/>
          <p:nvPr/>
        </p:nvSpPr>
        <p:spPr>
          <a:xfrm>
            <a:off x="5784941" y="3115859"/>
            <a:ext cx="4228098" cy="2279211"/>
          </a:xfrm>
          <a:prstGeom prst="rect">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5" name="Google Shape;235;p6"/>
          <p:cNvSpPr txBox="1"/>
          <p:nvPr/>
        </p:nvSpPr>
        <p:spPr>
          <a:xfrm>
            <a:off x="9691111" y="2253802"/>
            <a:ext cx="2006221" cy="646331"/>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Choice of least-cost off-grid technology</a:t>
            </a:r>
            <a:endParaRPr b="0" i="0" sz="1800" u="none" cap="none" strike="noStrike">
              <a:solidFill>
                <a:schemeClr val="dk1"/>
              </a:solidFill>
              <a:latin typeface="Calibri"/>
              <a:ea typeface="Calibri"/>
              <a:cs typeface="Calibri"/>
              <a:sym typeface="Calibri"/>
            </a:endParaRPr>
          </a:p>
        </p:txBody>
      </p:sp>
      <p:cxnSp>
        <p:nvCxnSpPr>
          <p:cNvPr id="236" name="Google Shape;236;p6"/>
          <p:cNvCxnSpPr/>
          <p:nvPr/>
        </p:nvCxnSpPr>
        <p:spPr>
          <a:xfrm flipH="1">
            <a:off x="10085990" y="2934769"/>
            <a:ext cx="634026" cy="827456"/>
          </a:xfrm>
          <a:prstGeom prst="straightConnector1">
            <a:avLst/>
          </a:prstGeom>
          <a:noFill/>
          <a:ln cap="flat" cmpd="sng" w="28575">
            <a:solidFill>
              <a:srgbClr val="0C0C0C"/>
            </a:solidFill>
            <a:prstDash val="solid"/>
            <a:miter lim="800000"/>
            <a:headEnd len="sm" w="sm" type="none"/>
            <a:tailEnd len="med" w="med" type="stealth"/>
          </a:ln>
        </p:spPr>
      </p:cxnSp>
      <p:sp>
        <p:nvSpPr>
          <p:cNvPr id="237" name="Google Shape;237;p6"/>
          <p:cNvSpPr txBox="1"/>
          <p:nvPr/>
        </p:nvSpPr>
        <p:spPr>
          <a:xfrm>
            <a:off x="838200" y="1526967"/>
            <a:ext cx="3567545"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Determining the least-cost technology</a:t>
            </a:r>
            <a:endParaRPr/>
          </a:p>
        </p:txBody>
      </p:sp>
      <p:sp>
        <p:nvSpPr>
          <p:cNvPr id="238" name="Google Shape;238;p6"/>
          <p:cNvSpPr txBox="1"/>
          <p:nvPr/>
        </p:nvSpPr>
        <p:spPr>
          <a:xfrm>
            <a:off x="838200" y="256518"/>
            <a:ext cx="4024745"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9.1 Advanced theory VI</a:t>
            </a:r>
            <a:endParaRPr sz="4400">
              <a:solidFill>
                <a:srgbClr val="17375E"/>
              </a:solidFill>
              <a:latin typeface="Open Sans"/>
              <a:ea typeface="Open Sans"/>
              <a:cs typeface="Open Sans"/>
              <a:sym typeface="Open Sans"/>
            </a:endParaRPr>
          </a:p>
        </p:txBody>
      </p:sp>
      <p:sp>
        <p:nvSpPr>
          <p:cNvPr id="239" name="Google Shape;239;p6"/>
          <p:cNvSpPr/>
          <p:nvPr/>
        </p:nvSpPr>
        <p:spPr>
          <a:xfrm>
            <a:off x="9505293" y="5962693"/>
            <a:ext cx="230018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240" name="Google Shape;240;p6"/>
          <p:cNvSpPr/>
          <p:nvPr/>
        </p:nvSpPr>
        <p:spPr>
          <a:xfrm>
            <a:off x="5011019" y="41397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6.mp3" id="241" name="Google Shape;241;p6"/>
          <p:cNvPicPr preferRelativeResize="0"/>
          <p:nvPr/>
        </p:nvPicPr>
        <p:blipFill rotWithShape="1">
          <a:blip r:embed="rId6">
            <a:alphaModFix/>
          </a:blip>
          <a:srcRect b="0" l="0" r="0" t="0"/>
          <a:stretch/>
        </p:blipFill>
        <p:spPr>
          <a:xfrm>
            <a:off x="5082384" y="485486"/>
            <a:ext cx="812800" cy="812800"/>
          </a:xfrm>
          <a:prstGeom prst="rect">
            <a:avLst/>
          </a:prstGeom>
          <a:noFill/>
          <a:ln>
            <a:noFill/>
          </a:ln>
        </p:spPr>
      </p:pic>
      <p:sp>
        <p:nvSpPr>
          <p:cNvPr id="242" name="Google Shape;242;p6"/>
          <p:cNvSpPr/>
          <p:nvPr/>
        </p:nvSpPr>
        <p:spPr>
          <a:xfrm>
            <a:off x="838200" y="612118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7"/>
          <p:cNvSpPr txBox="1"/>
          <p:nvPr>
            <p:ph idx="1" type="body"/>
          </p:nvPr>
        </p:nvSpPr>
        <p:spPr>
          <a:xfrm>
            <a:off x="838200" y="2225841"/>
            <a:ext cx="9344891" cy="3951121"/>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dk1"/>
              </a:buClr>
              <a:buSzPts val="2800"/>
              <a:buChar char="•"/>
            </a:pPr>
            <a:r>
              <a:rPr lang="en-GB" sz="2000">
                <a:latin typeface="Open Sans"/>
                <a:ea typeface="Open Sans"/>
                <a:cs typeface="Open Sans"/>
                <a:sym typeface="Open Sans"/>
              </a:rPr>
              <a:t>The LCOE of connecting to the centralized grid depends on three factors:</a:t>
            </a:r>
            <a:br>
              <a:rPr lang="en-GB" sz="2000">
                <a:latin typeface="Open Sans"/>
                <a:ea typeface="Open Sans"/>
                <a:cs typeface="Open Sans"/>
                <a:sym typeface="Open Sans"/>
              </a:rPr>
            </a:br>
            <a:r>
              <a:rPr lang="en-GB" sz="2000">
                <a:latin typeface="Open Sans"/>
                <a:ea typeface="Open Sans"/>
                <a:cs typeface="Open Sans"/>
                <a:sym typeface="Open Sans"/>
              </a:rPr>
              <a:t>	i) The levelized cost of generating electricity from the grid-based power plants (”fuel cost”);</a:t>
            </a:r>
            <a:br>
              <a:rPr lang="en-GB" sz="2000">
                <a:latin typeface="Open Sans"/>
                <a:ea typeface="Open Sans"/>
                <a:cs typeface="Open Sans"/>
                <a:sym typeface="Open Sans"/>
              </a:rPr>
            </a:br>
            <a:r>
              <a:rPr lang="en-GB" sz="2000">
                <a:latin typeface="Open Sans"/>
                <a:ea typeface="Open Sans"/>
                <a:cs typeface="Open Sans"/>
                <a:sym typeface="Open Sans"/>
              </a:rPr>
              <a:t>	ii) The distribution network in the cell (”investment cost”);</a:t>
            </a:r>
            <a:br>
              <a:rPr lang="en-GB" sz="2000">
                <a:latin typeface="Open Sans"/>
                <a:ea typeface="Open Sans"/>
                <a:cs typeface="Open Sans"/>
                <a:sym typeface="Open Sans"/>
              </a:rPr>
            </a:br>
            <a:r>
              <a:rPr lang="en-GB" sz="2000">
                <a:latin typeface="Open Sans"/>
                <a:ea typeface="Open Sans"/>
                <a:cs typeface="Open Sans"/>
                <a:sym typeface="Open Sans"/>
              </a:rPr>
              <a:t>	iii) The capacity investment for power plants and transmission costs required to connect the cell to the 	HV network (”investment cost”).</a:t>
            </a:r>
            <a:endParaRPr sz="2000">
              <a:latin typeface="Open Sans"/>
              <a:ea typeface="Open Sans"/>
              <a:cs typeface="Open Sans"/>
              <a:sym typeface="Open Sans"/>
            </a:endParaRPr>
          </a:p>
          <a:p>
            <a:pPr indent="-228600" lvl="0" marL="228600" rtl="0" algn="l">
              <a:lnSpc>
                <a:spcPct val="114000"/>
              </a:lnSpc>
              <a:spcBef>
                <a:spcPts val="1300"/>
              </a:spcBef>
              <a:spcAft>
                <a:spcPts val="0"/>
              </a:spcAft>
              <a:buClr>
                <a:schemeClr val="dk1"/>
              </a:buClr>
              <a:buSzPts val="2800"/>
              <a:buChar char="•"/>
            </a:pPr>
            <a:r>
              <a:rPr lang="en-GB" sz="2000">
                <a:latin typeface="Open Sans"/>
                <a:ea typeface="Open Sans"/>
                <a:cs typeface="Open Sans"/>
                <a:sym typeface="Open Sans"/>
              </a:rPr>
              <a:t>In every cell the grid algorithm compares the cost of getting electricity from the grid to the least-cost off-grid technology – </a:t>
            </a:r>
            <a:r>
              <a:rPr b="1" i="1" lang="en-GB" sz="2000">
                <a:latin typeface="Open Sans"/>
                <a:ea typeface="Open Sans"/>
                <a:cs typeface="Open Sans"/>
                <a:sym typeface="Open Sans"/>
              </a:rPr>
              <a:t>grid electrification algorithm</a:t>
            </a:r>
            <a:endParaRPr sz="2000">
              <a:latin typeface="Open Sans"/>
              <a:ea typeface="Open Sans"/>
              <a:cs typeface="Open Sans"/>
              <a:sym typeface="Open Sans"/>
            </a:endParaRPr>
          </a:p>
          <a:p>
            <a:pPr indent="0" lvl="0" marL="0" rtl="0" algn="l">
              <a:lnSpc>
                <a:spcPct val="100000"/>
              </a:lnSpc>
              <a:spcBef>
                <a:spcPts val="1300"/>
              </a:spcBef>
              <a:spcAft>
                <a:spcPts val="0"/>
              </a:spcAft>
              <a:buClr>
                <a:schemeClr val="dk1"/>
              </a:buClr>
              <a:buSzPts val="2800"/>
              <a:buNone/>
            </a:pPr>
            <a:r>
              <a:t/>
            </a:r>
            <a:endParaRPr sz="2000"/>
          </a:p>
        </p:txBody>
      </p:sp>
      <p:sp>
        <p:nvSpPr>
          <p:cNvPr id="249" name="Google Shape;249;p7"/>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Grid electrification algorithm</a:t>
            </a:r>
            <a:endParaRPr/>
          </a:p>
        </p:txBody>
      </p:sp>
      <p:sp>
        <p:nvSpPr>
          <p:cNvPr id="250" name="Google Shape;250;p7"/>
          <p:cNvSpPr txBox="1"/>
          <p:nvPr/>
        </p:nvSpPr>
        <p:spPr>
          <a:xfrm>
            <a:off x="838200" y="242135"/>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9.1 Advanced theory VI</a:t>
            </a:r>
            <a:endParaRPr sz="4400">
              <a:solidFill>
                <a:srgbClr val="17375E"/>
              </a:solidFill>
              <a:latin typeface="Open Sans"/>
              <a:ea typeface="Open Sans"/>
              <a:cs typeface="Open Sans"/>
              <a:sym typeface="Open Sans"/>
            </a:endParaRPr>
          </a:p>
        </p:txBody>
      </p:sp>
      <p:sp>
        <p:nvSpPr>
          <p:cNvPr id="251" name="Google Shape;251;p7"/>
          <p:cNvSpPr/>
          <p:nvPr/>
        </p:nvSpPr>
        <p:spPr>
          <a:xfrm>
            <a:off x="893620" y="6135397"/>
            <a:ext cx="27286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Adapted from Sahlberg et al. 2021</a:t>
            </a:r>
            <a:endParaRPr sz="1000">
              <a:solidFill>
                <a:schemeClr val="dk1"/>
              </a:solidFill>
              <a:latin typeface="Open Sans"/>
              <a:ea typeface="Open Sans"/>
              <a:cs typeface="Open Sans"/>
              <a:sym typeface="Open Sans"/>
            </a:endParaRPr>
          </a:p>
        </p:txBody>
      </p:sp>
      <p:sp>
        <p:nvSpPr>
          <p:cNvPr id="252" name="Google Shape;252;p7"/>
          <p:cNvSpPr/>
          <p:nvPr/>
        </p:nvSpPr>
        <p:spPr>
          <a:xfrm>
            <a:off x="7283164" y="80076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7.mp3" id="253" name="Google Shape;253;p7"/>
          <p:cNvPicPr preferRelativeResize="0"/>
          <p:nvPr/>
        </p:nvPicPr>
        <p:blipFill rotWithShape="1">
          <a:blip r:embed="rId3">
            <a:alphaModFix/>
          </a:blip>
          <a:srcRect b="0" l="0" r="0" t="0"/>
          <a:stretch/>
        </p:blipFill>
        <p:spPr>
          <a:xfrm>
            <a:off x="7354529" y="87213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8"/>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9.1 References</a:t>
            </a:r>
            <a:endParaRPr/>
          </a:p>
        </p:txBody>
      </p:sp>
      <p:sp>
        <p:nvSpPr>
          <p:cNvPr id="259" name="Google Shape;259;p8"/>
          <p:cNvSpPr/>
          <p:nvPr/>
        </p:nvSpPr>
        <p:spPr>
          <a:xfrm>
            <a:off x="838200" y="1690688"/>
            <a:ext cx="515389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https://onsset.github.io/teaching_kit/courses/module_3/Lecture%206/</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9"/>
          <p:cNvSpPr txBox="1"/>
          <p:nvPr>
            <p:ph idx="1" type="body"/>
          </p:nvPr>
        </p:nvSpPr>
        <p:spPr>
          <a:xfrm>
            <a:off x="838200" y="2195379"/>
            <a:ext cx="7757452" cy="357977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GB" sz="2000">
                <a:latin typeface="Open Sans"/>
                <a:ea typeface="Open Sans"/>
                <a:cs typeface="Open Sans"/>
                <a:sym typeface="Open Sans"/>
              </a:rPr>
              <a:t>The algorithm takes into account:</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800"/>
              <a:buNone/>
            </a:pPr>
            <a:r>
              <a:rPr lang="en-GB" sz="2000">
                <a:latin typeface="Open Sans"/>
                <a:ea typeface="Open Sans"/>
                <a:cs typeface="Open Sans"/>
                <a:sym typeface="Open Sans"/>
              </a:rPr>
              <a:t>i) Grid penalty (land cover, elevation, slope, distance to transformer, distance to roads)</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800"/>
              <a:buNone/>
            </a:pPr>
            <a:r>
              <a:rPr lang="en-GB" sz="2000">
                <a:latin typeface="Open Sans"/>
                <a:ea typeface="Open Sans"/>
                <a:cs typeface="Open Sans"/>
                <a:sym typeface="Open Sans"/>
              </a:rPr>
              <a:t>ii) Grid strengthening (Default = 10%)</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800"/>
              <a:buNone/>
            </a:pPr>
            <a:r>
              <a:rPr lang="en-GB" sz="2000">
                <a:latin typeface="Open Sans"/>
                <a:ea typeface="Open Sans"/>
                <a:cs typeface="Open Sans"/>
                <a:sym typeface="Open Sans"/>
              </a:rPr>
              <a:t>iii) Maximum techno-economic grid distance (Default = 50 km)</a:t>
            </a:r>
            <a:endParaRPr sz="2000">
              <a:latin typeface="Open Sans"/>
              <a:ea typeface="Open Sans"/>
              <a:cs typeface="Open Sans"/>
              <a:sym typeface="Open Sans"/>
            </a:endParaRPr>
          </a:p>
          <a:p>
            <a:pPr indent="-50800" lvl="0" marL="228600" rtl="0" algn="l">
              <a:lnSpc>
                <a:spcPct val="90000"/>
              </a:lnSpc>
              <a:spcBef>
                <a:spcPts val="1000"/>
              </a:spcBef>
              <a:spcAft>
                <a:spcPts val="0"/>
              </a:spcAft>
              <a:buClr>
                <a:schemeClr val="dk1"/>
              </a:buClr>
              <a:buSzPts val="2800"/>
              <a:buNone/>
            </a:pPr>
            <a:r>
              <a:t/>
            </a:r>
            <a:endParaRPr sz="2000">
              <a:latin typeface="Open Sans"/>
              <a:ea typeface="Open Sans"/>
              <a:cs typeface="Open Sans"/>
              <a:sym typeface="Open Sans"/>
            </a:endParaRPr>
          </a:p>
        </p:txBody>
      </p:sp>
      <p:sp>
        <p:nvSpPr>
          <p:cNvPr id="266" name="Google Shape;266;p9"/>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Grid electrification algorithm</a:t>
            </a:r>
            <a:endParaRPr/>
          </a:p>
        </p:txBody>
      </p:sp>
      <p:sp>
        <p:nvSpPr>
          <p:cNvPr id="267" name="Google Shape;267;p9"/>
          <p:cNvSpPr txBox="1"/>
          <p:nvPr/>
        </p:nvSpPr>
        <p:spPr>
          <a:xfrm>
            <a:off x="838200" y="242135"/>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9.2 Advanced theory VII</a:t>
            </a:r>
            <a:endParaRPr sz="4400">
              <a:solidFill>
                <a:srgbClr val="17375E"/>
              </a:solidFill>
              <a:latin typeface="Open Sans"/>
              <a:ea typeface="Open Sans"/>
              <a:cs typeface="Open Sans"/>
              <a:sym typeface="Open Sans"/>
            </a:endParaRPr>
          </a:p>
        </p:txBody>
      </p:sp>
      <p:sp>
        <p:nvSpPr>
          <p:cNvPr id="268" name="Google Shape;268;p9"/>
          <p:cNvSpPr/>
          <p:nvPr/>
        </p:nvSpPr>
        <p:spPr>
          <a:xfrm>
            <a:off x="7380146" y="86981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9_Slide9.mp3" id="269" name="Google Shape;269;p9"/>
          <p:cNvPicPr preferRelativeResize="0"/>
          <p:nvPr/>
        </p:nvPicPr>
        <p:blipFill rotWithShape="1">
          <a:blip r:embed="rId3">
            <a:alphaModFix/>
          </a:blip>
          <a:srcRect b="0" l="0" r="0" t="0"/>
          <a:stretch/>
        </p:blipFill>
        <p:spPr>
          <a:xfrm>
            <a:off x="7451511" y="941181"/>
            <a:ext cx="812800" cy="812800"/>
          </a:xfrm>
          <a:prstGeom prst="rect">
            <a:avLst/>
          </a:prstGeom>
          <a:noFill/>
          <a:ln>
            <a:noFill/>
          </a:ln>
        </p:spPr>
      </p:pic>
      <p:sp>
        <p:nvSpPr>
          <p:cNvPr id="270" name="Google Shape;270;p9"/>
          <p:cNvSpPr/>
          <p:nvPr/>
        </p:nvSpPr>
        <p:spPr>
          <a:xfrm>
            <a:off x="838200" y="6121183"/>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