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6858000" cx="12192000"/>
  <p:notesSz cx="6858000" cy="9144000"/>
  <p:embeddedFontLst>
    <p:embeddedFont>
      <p:font typeface="Raleway"/>
      <p:regular r:id="rId29"/>
      <p:bold r:id="rId30"/>
      <p:italic r:id="rId31"/>
      <p:boldItalic r:id="rId32"/>
    </p:embeddedFont>
    <p:embeddedFont>
      <p:font typeface="Open Sans ExtraBold"/>
      <p:bold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iCFu0wMuONSoEewDxfle0upoPO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D23620-6AE1-46ED-838E-4E18E9996125}">
  <a:tblStyle styleId="{D5D23620-6AE1-46ED-838E-4E18E9996125}"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aleway-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4.xml"/><Relationship Id="rId33" Type="http://schemas.openxmlformats.org/officeDocument/2006/relationships/font" Target="fonts/OpenSansExtraBold-bold.fntdata"/><Relationship Id="rId10" Type="http://schemas.openxmlformats.org/officeDocument/2006/relationships/slide" Target="slides/slide3.xml"/><Relationship Id="rId32" Type="http://schemas.openxmlformats.org/officeDocument/2006/relationships/font" Target="fonts/Raleway-boldItalic.fntdata"/><Relationship Id="rId13" Type="http://schemas.openxmlformats.org/officeDocument/2006/relationships/slide" Target="slides/slide6.xml"/><Relationship Id="rId35" Type="http://schemas.openxmlformats.org/officeDocument/2006/relationships/font" Target="fonts/OpenSans-regular.fntdata"/><Relationship Id="rId12" Type="http://schemas.openxmlformats.org/officeDocument/2006/relationships/slide" Target="slides/slide5.xml"/><Relationship Id="rId34" Type="http://schemas.openxmlformats.org/officeDocument/2006/relationships/font" Target="fonts/OpenSansExtraBold-boldItalic.fntdata"/><Relationship Id="rId15" Type="http://schemas.openxmlformats.org/officeDocument/2006/relationships/slide" Target="slides/slide8.xml"/><Relationship Id="rId37" Type="http://schemas.openxmlformats.org/officeDocument/2006/relationships/font" Target="fonts/OpenSans-italic.fntdata"/><Relationship Id="rId14" Type="http://schemas.openxmlformats.org/officeDocument/2006/relationships/slide" Target="slides/slide7.xml"/><Relationship Id="rId36" Type="http://schemas.openxmlformats.org/officeDocument/2006/relationships/font" Target="fonts/OpenSans-bold.fntdata"/><Relationship Id="rId17" Type="http://schemas.openxmlformats.org/officeDocument/2006/relationships/slide" Target="slides/slide10.xml"/><Relationship Id="rId39" Type="http://customschemas.google.com/relationships/presentationmetadata" Target="metadata"/><Relationship Id="rId16" Type="http://schemas.openxmlformats.org/officeDocument/2006/relationships/slide" Target="slides/slide9.xml"/><Relationship Id="rId38" Type="http://schemas.openxmlformats.org/officeDocument/2006/relationships/font" Target="fonts/OpenSans-boldItalic.fntdata"/><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https://imperiallondon-my.sharepoint.com/personal/ejr121_ic_ac_uk/Documents/CCG/Ongoing%20projects/NetZero%20Playbook/Electricity%20generation%20by%20source%20-%20South%20Africa.xlsx" TargetMode="Externa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Arial" panose="020B0604020202020204" pitchFamily="34" charset="0"/>
                <a:ea typeface="+mn-ea"/>
                <a:cs typeface="Arial" panose="020B0604020202020204" pitchFamily="34" charset="0"/>
              </a:defRPr>
            </a:pPr>
            <a:r>
              <a:rPr lang="en-GB" dirty="0">
                <a:solidFill>
                  <a:schemeClr val="tx1"/>
                </a:solidFill>
              </a:rPr>
              <a:t>Electricity</a:t>
            </a:r>
            <a:r>
              <a:rPr lang="en-GB" baseline="0" dirty="0">
                <a:solidFill>
                  <a:schemeClr val="tx1"/>
                </a:solidFill>
              </a:rPr>
              <a:t> </a:t>
            </a:r>
            <a:r>
              <a:rPr lang="en-GB" dirty="0">
                <a:solidFill>
                  <a:schemeClr val="tx1"/>
                </a:solidFill>
              </a:rPr>
              <a:t>Generation</a:t>
            </a:r>
          </a:p>
          <a:p>
            <a:pPr>
              <a:defRPr>
                <a:solidFill>
                  <a:schemeClr val="tx1"/>
                </a:solidFill>
              </a:defRPr>
            </a:pPr>
            <a:r>
              <a:rPr lang="en-GB" dirty="0">
                <a:solidFill>
                  <a:schemeClr val="tx1"/>
                </a:solidFill>
              </a:rPr>
              <a:t>by Source (2020)</a:t>
            </a:r>
          </a:p>
        </c:rich>
      </c:tx>
      <c:layout>
        <c:manualLayout>
          <c:xMode val="edge"/>
          <c:yMode val="edge"/>
          <c:x val="0.32929061008960558"/>
          <c:y val="2.7311715671845028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3837852231540477"/>
          <c:y val="0.43782718152138161"/>
          <c:w val="0.34504344165306911"/>
          <c:h val="0.52915246278416883"/>
        </c:manualLayout>
      </c:layout>
      <c:pieChart>
        <c:varyColors val="1"/>
        <c:ser>
          <c:idx val="0"/>
          <c:order val="0"/>
          <c:dPt>
            <c:idx val="0"/>
            <c:bubble3D val="0"/>
            <c:spPr>
              <a:solidFill>
                <a:schemeClr val="bg2">
                  <a:lumMod val="10000"/>
                </a:schemeClr>
              </a:solidFill>
              <a:ln w="19050">
                <a:solidFill>
                  <a:schemeClr val="lt1"/>
                </a:solidFill>
              </a:ln>
              <a:effectLst/>
            </c:spPr>
            <c:extLst>
              <c:ext xmlns:c16="http://schemas.microsoft.com/office/drawing/2014/chart" uri="{C3380CC4-5D6E-409C-BE32-E72D297353CC}">
                <c16:uniqueId val="{00000001-EF57-F847-93FA-EA1E70227CB4}"/>
              </c:ext>
            </c:extLst>
          </c:dPt>
          <c:dPt>
            <c:idx val="1"/>
            <c:bubble3D val="0"/>
            <c:spPr>
              <a:solidFill>
                <a:srgbClr val="FF5DF5"/>
              </a:solidFill>
              <a:ln w="19050">
                <a:solidFill>
                  <a:schemeClr val="lt1"/>
                </a:solidFill>
              </a:ln>
              <a:effectLst/>
            </c:spPr>
            <c:extLst>
              <c:ext xmlns:c16="http://schemas.microsoft.com/office/drawing/2014/chart" uri="{C3380CC4-5D6E-409C-BE32-E72D297353CC}">
                <c16:uniqueId val="{00000003-EF57-F847-93FA-EA1E70227CB4}"/>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EF57-F847-93FA-EA1E70227CB4}"/>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EF57-F847-93FA-EA1E70227CB4}"/>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EF57-F847-93FA-EA1E70227CB4}"/>
              </c:ext>
            </c:extLst>
          </c:dPt>
          <c:dPt>
            <c:idx val="5"/>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B-EF57-F847-93FA-EA1E70227CB4}"/>
              </c:ext>
            </c:extLst>
          </c:dPt>
          <c:dPt>
            <c:idx val="6"/>
            <c:bubble3D val="0"/>
            <c:spPr>
              <a:solidFill>
                <a:srgbClr val="92D050"/>
              </a:solidFill>
              <a:ln w="19050">
                <a:solidFill>
                  <a:schemeClr val="lt1"/>
                </a:solidFill>
              </a:ln>
              <a:effectLst/>
            </c:spPr>
            <c:extLst>
              <c:ext xmlns:c16="http://schemas.microsoft.com/office/drawing/2014/chart" uri="{C3380CC4-5D6E-409C-BE32-E72D297353CC}">
                <c16:uniqueId val="{0000000D-EF57-F847-93FA-EA1E70227CB4}"/>
              </c:ext>
            </c:extLst>
          </c:dPt>
          <c:dPt>
            <c:idx val="7"/>
            <c:bubble3D val="0"/>
            <c:spPr>
              <a:solidFill>
                <a:srgbClr val="FFFF00"/>
              </a:solidFill>
              <a:ln w="19050">
                <a:solidFill>
                  <a:schemeClr val="lt1"/>
                </a:solidFill>
              </a:ln>
              <a:effectLst/>
            </c:spPr>
            <c:extLst>
              <c:ext xmlns:c16="http://schemas.microsoft.com/office/drawing/2014/chart" uri="{C3380CC4-5D6E-409C-BE32-E72D297353CC}">
                <c16:uniqueId val="{0000000F-EF57-F847-93FA-EA1E70227CB4}"/>
              </c:ext>
            </c:extLst>
          </c:dPt>
          <c:dLbls>
            <c:dLbl>
              <c:idx val="0"/>
              <c:layout>
                <c:manualLayout>
                  <c:x val="-0.26718845501176763"/>
                  <c:y val="-0.4598563276496963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F57-F847-93FA-EA1E70227CB4}"/>
                </c:ext>
              </c:extLst>
            </c:dLbl>
            <c:dLbl>
              <c:idx val="1"/>
              <c:layout>
                <c:manualLayout>
                  <c:x val="3.4754717171412652E-3"/>
                  <c:y val="6.2143614106090358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F57-F847-93FA-EA1E70227CB4}"/>
                </c:ext>
              </c:extLst>
            </c:dLbl>
            <c:dLbl>
              <c:idx val="2"/>
              <c:layout>
                <c:manualLayout>
                  <c:x val="1.015546471781186E-2"/>
                  <c:y val="-3.070161078156330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F57-F847-93FA-EA1E70227CB4}"/>
                </c:ext>
              </c:extLst>
            </c:dLbl>
            <c:dLbl>
              <c:idx val="3"/>
              <c:layout>
                <c:manualLayout>
                  <c:x val="1.4270467432680534E-2"/>
                  <c:y val="8.1483322005514586E-3"/>
                </c:manualLayout>
              </c:layout>
              <c:showLegendKey val="0"/>
              <c:showVal val="0"/>
              <c:showCatName val="0"/>
              <c:showSerName val="0"/>
              <c:showPercent val="1"/>
              <c:showBubbleSize val="0"/>
              <c:extLst>
                <c:ext xmlns:c15="http://schemas.microsoft.com/office/drawing/2012/chart" uri="{CE6537A1-D6FC-4f65-9D91-7224C49458BB}">
                  <c15:layout>
                    <c:manualLayout>
                      <c:w val="5.2222825609491062E-2"/>
                      <c:h val="6.5748521560660189E-2"/>
                    </c:manualLayout>
                  </c15:layout>
                </c:ext>
                <c:ext xmlns:c16="http://schemas.microsoft.com/office/drawing/2014/chart" uri="{C3380CC4-5D6E-409C-BE32-E72D297353CC}">
                  <c16:uniqueId val="{00000007-EF57-F847-93FA-EA1E70227CB4}"/>
                </c:ext>
              </c:extLst>
            </c:dLbl>
            <c:dLbl>
              <c:idx val="4"/>
              <c:delete val="1"/>
              <c:extLst>
                <c:ext xmlns:c15="http://schemas.microsoft.com/office/drawing/2012/chart" uri="{CE6537A1-D6FC-4f65-9D91-7224C49458BB}">
                  <c15:layout>
                    <c:manualLayout>
                      <c:w val="3.4812651534568625E-2"/>
                      <c:h val="4.2898508470995605E-2"/>
                    </c:manualLayout>
                  </c15:layout>
                </c:ext>
                <c:ext xmlns:c16="http://schemas.microsoft.com/office/drawing/2014/chart" uri="{C3380CC4-5D6E-409C-BE32-E72D297353CC}">
                  <c16:uniqueId val="{00000009-EF57-F847-93FA-EA1E70227CB4}"/>
                </c:ext>
              </c:extLst>
            </c:dLbl>
            <c:dLbl>
              <c:idx val="5"/>
              <c:delete val="1"/>
              <c:extLst>
                <c:ext xmlns:c15="http://schemas.microsoft.com/office/drawing/2012/chart" uri="{CE6537A1-D6FC-4f65-9D91-7224C49458BB}"/>
                <c:ext xmlns:c16="http://schemas.microsoft.com/office/drawing/2014/chart" uri="{C3380CC4-5D6E-409C-BE32-E72D297353CC}">
                  <c16:uniqueId val="{0000000B-EF57-F847-93FA-EA1E70227CB4}"/>
                </c:ext>
              </c:extLst>
            </c:dLbl>
            <c:dLbl>
              <c:idx val="6"/>
              <c:delete val="1"/>
              <c:extLst>
                <c:ext xmlns:c15="http://schemas.microsoft.com/office/drawing/2012/chart" uri="{CE6537A1-D6FC-4f65-9D91-7224C49458BB}"/>
                <c:ext xmlns:c16="http://schemas.microsoft.com/office/drawing/2014/chart" uri="{C3380CC4-5D6E-409C-BE32-E72D297353CC}">
                  <c16:uniqueId val="{0000000D-EF57-F847-93FA-EA1E70227CB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'Electricity generation by sourc'!$B$15:$H$15</c:f>
              <c:strCache>
                <c:ptCount val="7"/>
                <c:pt idx="0">
                  <c:v>Coal</c:v>
                </c:pt>
                <c:pt idx="1">
                  <c:v>Nuclear</c:v>
                </c:pt>
                <c:pt idx="2">
                  <c:v>Hydro</c:v>
                </c:pt>
                <c:pt idx="3">
                  <c:v>Wind</c:v>
                </c:pt>
                <c:pt idx="4">
                  <c:v>Solar PV</c:v>
                </c:pt>
                <c:pt idx="5">
                  <c:v>Solar thermal</c:v>
                </c:pt>
                <c:pt idx="6">
                  <c:v>Biofuels</c:v>
                </c:pt>
              </c:strCache>
            </c:strRef>
          </c:cat>
          <c:val>
            <c:numRef>
              <c:f>'Electricity generation by sourc'!$B$16:$H$16</c:f>
              <c:numCache>
                <c:formatCode>General</c:formatCode>
                <c:ptCount val="7"/>
                <c:pt idx="0">
                  <c:v>211738</c:v>
                </c:pt>
                <c:pt idx="1">
                  <c:v>9903</c:v>
                </c:pt>
                <c:pt idx="2">
                  <c:v>6239</c:v>
                </c:pt>
                <c:pt idx="3">
                  <c:v>5937</c:v>
                </c:pt>
                <c:pt idx="4">
                  <c:v>3603</c:v>
                </c:pt>
                <c:pt idx="5">
                  <c:v>1428</c:v>
                </c:pt>
                <c:pt idx="6">
                  <c:v>350</c:v>
                </c:pt>
              </c:numCache>
            </c:numRef>
          </c:val>
          <c:extLst>
            <c:ext xmlns:c16="http://schemas.microsoft.com/office/drawing/2014/chart" uri="{C3380CC4-5D6E-409C-BE32-E72D297353CC}">
              <c16:uniqueId val="{00000010-EF57-F847-93FA-EA1E70227CB4}"/>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8708035782719854"/>
          <c:y val="0.18357049318547911"/>
          <c:w val="0.44627730411667638"/>
          <c:h val="0.1920277163480483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0.08385</cdr:x>
      <cdr:y>0.2536</cdr:y>
    </cdr:from>
    <cdr:to>
      <cdr:x>0.3878</cdr:x>
      <cdr:y>0.56793</cdr:y>
    </cdr:to>
    <cdr:sp macro="" textlink="">
      <cdr:nvSpPr>
        <cdr:cNvPr id="2" name="TextBox 1">
          <a:extLst xmlns:a="http://schemas.openxmlformats.org/drawingml/2006/main">
            <a:ext uri="{FF2B5EF4-FFF2-40B4-BE49-F238E27FC236}">
              <a16:creationId xmlns:a16="http://schemas.microsoft.com/office/drawing/2014/main" id="{D65F023D-CF8C-4D2A-4F11-536CC5725EE7}"/>
            </a:ext>
          </a:extLst>
        </cdr:cNvPr>
        <cdr:cNvSpPr txBox="1"/>
      </cdr:nvSpPr>
      <cdr:spPr>
        <a:xfrm xmlns:a="http://schemas.openxmlformats.org/drawingml/2006/main">
          <a:off x="781538" y="1541368"/>
          <a:ext cx="2833077" cy="19104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rgbClr val="374151"/>
              </a:buClr>
              <a:buSzPts val="1200"/>
              <a:buFont typeface="Arial"/>
              <a:buNone/>
            </a:pPr>
            <a:r>
              <a:rPr b="1" i="0" lang="en-GB" sz="1200" u="none" strike="noStrike">
                <a:solidFill>
                  <a:srgbClr val="374151"/>
                </a:solidFill>
                <a:latin typeface="Arial"/>
                <a:ea typeface="Arial"/>
                <a:cs typeface="Arial"/>
                <a:sym typeface="Arial"/>
              </a:rPr>
              <a:t>A key challenge in stakeholder engagement in South Africa is that it can be challenging to get quality, deep, and effective participation. </a:t>
            </a:r>
            <a:endParaRPr/>
          </a:p>
          <a:p>
            <a:pPr indent="0" lvl="0" marL="101600" rtl="0" algn="l">
              <a:spcBef>
                <a:spcPts val="0"/>
              </a:spcBef>
              <a:spcAft>
                <a:spcPts val="0"/>
              </a:spcAft>
              <a:buClr>
                <a:srgbClr val="374151"/>
              </a:buClr>
              <a:buSzPts val="1200"/>
              <a:buFont typeface="Arial"/>
              <a:buNone/>
            </a:pPr>
            <a:r>
              <a:rPr b="1" i="0" lang="en-GB" sz="1200" u="none" strike="noStrike">
                <a:solidFill>
                  <a:srgbClr val="374151"/>
                </a:solidFill>
                <a:latin typeface="Arial"/>
                <a:ea typeface="Arial"/>
                <a:cs typeface="Arial"/>
                <a:sym typeface="Arial"/>
              </a:rPr>
              <a:t>Translating a high-level policy or agreement such as an NDC into tangible actions such as constructing a solar PV farm in a rural area is very complex.</a:t>
            </a:r>
            <a:endParaRPr/>
          </a:p>
          <a:p>
            <a:pPr indent="0" lvl="0" marL="101600" rtl="0" algn="l">
              <a:spcBef>
                <a:spcPts val="0"/>
              </a:spcBef>
              <a:spcAft>
                <a:spcPts val="0"/>
              </a:spcAft>
              <a:buClr>
                <a:srgbClr val="374151"/>
              </a:buClr>
              <a:buSzPts val="1200"/>
              <a:buFont typeface="Arial"/>
              <a:buNone/>
            </a:pPr>
            <a:r>
              <a:rPr b="1" lang="en-GB" sz="1200">
                <a:solidFill>
                  <a:srgbClr val="374151"/>
                </a:solidFill>
                <a:latin typeface="Arial"/>
                <a:ea typeface="Arial"/>
                <a:cs typeface="Arial"/>
                <a:sym typeface="Arial"/>
              </a:rPr>
              <a:t>There is a long chain of </a:t>
            </a:r>
            <a:r>
              <a:rPr b="1" i="0" lang="en-GB" sz="1200" u="none" strike="noStrike">
                <a:solidFill>
                  <a:srgbClr val="374151"/>
                </a:solidFill>
                <a:latin typeface="Arial"/>
                <a:ea typeface="Arial"/>
                <a:cs typeface="Arial"/>
                <a:sym typeface="Arial"/>
              </a:rPr>
              <a:t>steps, processes, and decisions required to move from policy to implementation.</a:t>
            </a:r>
            <a:endParaRPr/>
          </a:p>
          <a:p>
            <a:pPr indent="-342900" lvl="0" marL="444500" rtl="0" algn="l">
              <a:spcBef>
                <a:spcPts val="0"/>
              </a:spcBef>
              <a:spcAft>
                <a:spcPts val="0"/>
              </a:spcAft>
              <a:buClr>
                <a:srgbClr val="374151"/>
              </a:buClr>
              <a:buSzPts val="1200"/>
              <a:buFont typeface="Arial"/>
              <a:buChar char="•"/>
            </a:pPr>
            <a:r>
              <a:rPr lang="en-GB" sz="1200">
                <a:solidFill>
                  <a:srgbClr val="374151"/>
                </a:solidFill>
                <a:latin typeface="Arial"/>
                <a:ea typeface="Arial"/>
                <a:cs typeface="Arial"/>
                <a:sym typeface="Arial"/>
              </a:rPr>
              <a:t>Furthermore, </a:t>
            </a:r>
            <a:r>
              <a:rPr b="0" i="0" lang="en-GB" sz="1200" u="none" strike="noStrike">
                <a:solidFill>
                  <a:srgbClr val="374151"/>
                </a:solidFill>
                <a:latin typeface="Arial"/>
                <a:ea typeface="Arial"/>
                <a:cs typeface="Arial"/>
                <a:sym typeface="Arial"/>
              </a:rPr>
              <a:t>critical documents or policies are written in the specific legal and technical language, which cannot be avoided. </a:t>
            </a:r>
            <a:r>
              <a:rPr lang="en-GB" sz="1200">
                <a:solidFill>
                  <a:srgbClr val="374151"/>
                </a:solidFill>
                <a:latin typeface="Arial"/>
                <a:ea typeface="Arial"/>
                <a:cs typeface="Arial"/>
                <a:sym typeface="Arial"/>
              </a:rPr>
              <a:t>Participation methods need to enable engagement with this.</a:t>
            </a:r>
            <a:r>
              <a:rPr b="0" i="0" lang="en-GB" sz="1200" u="none" strike="noStrike">
                <a:solidFill>
                  <a:srgbClr val="374151"/>
                </a:solidFill>
                <a:latin typeface="Arial"/>
                <a:ea typeface="Arial"/>
                <a:cs typeface="Arial"/>
                <a:sym typeface="Arial"/>
              </a:rPr>
              <a:t> </a:t>
            </a:r>
            <a:endParaRPr/>
          </a:p>
          <a:p>
            <a:pPr indent="0" lvl="0" marL="101600" rtl="0" algn="l">
              <a:spcBef>
                <a:spcPts val="0"/>
              </a:spcBef>
              <a:spcAft>
                <a:spcPts val="0"/>
              </a:spcAft>
              <a:buClr>
                <a:srgbClr val="374151"/>
              </a:buClr>
              <a:buSzPts val="1200"/>
              <a:buFont typeface="Arial"/>
              <a:buNone/>
            </a:pPr>
            <a:r>
              <a:rPr b="1" i="0" lang="en-GB" sz="1200" u="none" strike="noStrike">
                <a:solidFill>
                  <a:srgbClr val="374151"/>
                </a:solidFill>
                <a:latin typeface="Arial"/>
                <a:ea typeface="Arial"/>
                <a:cs typeface="Arial"/>
                <a:sym typeface="Arial"/>
              </a:rPr>
              <a:t>There must be processes that translate participation into tangible results or influences on decisions. </a:t>
            </a:r>
            <a:endParaRPr/>
          </a:p>
          <a:p>
            <a:pPr indent="0" lvl="0" marL="0" rtl="0" algn="l">
              <a:spcBef>
                <a:spcPts val="0"/>
              </a:spcBef>
              <a:spcAft>
                <a:spcPts val="0"/>
              </a:spcAft>
              <a:buNone/>
            </a:pPr>
            <a:r>
              <a:t/>
            </a:r>
            <a:endParaRPr/>
          </a:p>
        </p:txBody>
      </p:sp>
      <p:sp>
        <p:nvSpPr>
          <p:cNvPr id="135" name="Google Shape;13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chemeClr val="dk1"/>
              </a:buClr>
              <a:buSzPts val="1800"/>
              <a:buFont typeface="Calibri"/>
              <a:buNone/>
            </a:pPr>
            <a:r>
              <a:rPr b="1" lang="en-GB" sz="1800"/>
              <a:t>People need to know and understand what is happening throughout the policy process.</a:t>
            </a:r>
            <a:endParaRPr/>
          </a:p>
          <a:p>
            <a:pPr indent="0" lvl="0" marL="101600" rtl="0" algn="l">
              <a:spcBef>
                <a:spcPts val="0"/>
              </a:spcBef>
              <a:spcAft>
                <a:spcPts val="0"/>
              </a:spcAft>
              <a:buClr>
                <a:schemeClr val="dk1"/>
              </a:buClr>
              <a:buSzPts val="1800"/>
              <a:buFont typeface="Calibri"/>
              <a:buNone/>
            </a:pPr>
            <a:r>
              <a:rPr b="1" lang="en-GB" sz="1800"/>
              <a:t>Public reporting provides stakeholder with critical information, improving transparency.</a:t>
            </a:r>
            <a:endParaRPr/>
          </a:p>
          <a:p>
            <a:pPr indent="-285750" lvl="0" marL="387350" rtl="0" algn="l">
              <a:spcBef>
                <a:spcPts val="0"/>
              </a:spcBef>
              <a:spcAft>
                <a:spcPts val="0"/>
              </a:spcAft>
              <a:buClr>
                <a:schemeClr val="dk1"/>
              </a:buClr>
              <a:buSzPts val="1800"/>
              <a:buFont typeface="Arial"/>
              <a:buChar char="•"/>
            </a:pPr>
            <a:r>
              <a:rPr lang="en-GB" sz="1800"/>
              <a:t>For example, the PCC records and livestreams all its meetings and stakeholder engagement events.</a:t>
            </a:r>
            <a:endParaRPr/>
          </a:p>
          <a:p>
            <a:pPr indent="0" lvl="0" marL="101600" rtl="0" algn="l">
              <a:spcBef>
                <a:spcPts val="0"/>
              </a:spcBef>
              <a:spcAft>
                <a:spcPts val="0"/>
              </a:spcAft>
              <a:buClr>
                <a:schemeClr val="dk1"/>
              </a:buClr>
              <a:buSzPts val="1800"/>
              <a:buFont typeface="Calibri"/>
              <a:buNone/>
            </a:pPr>
            <a:r>
              <a:rPr b="1" lang="en-GB" sz="1800"/>
              <a:t>Clear communication is also critical, as it helps accessibility.</a:t>
            </a:r>
            <a:endParaRPr/>
          </a:p>
          <a:p>
            <a:pPr indent="-285750" lvl="0" marL="387350" rtl="0" algn="l">
              <a:spcBef>
                <a:spcPts val="0"/>
              </a:spcBef>
              <a:spcAft>
                <a:spcPts val="0"/>
              </a:spcAft>
              <a:buClr>
                <a:schemeClr val="dk1"/>
              </a:buClr>
              <a:buSzPts val="1800"/>
              <a:buFont typeface="Arial"/>
              <a:buChar char="•"/>
            </a:pPr>
            <a:r>
              <a:rPr lang="en-GB" sz="1800"/>
              <a:t>Using lay language and offering information in multiple languages helps accessibility.</a:t>
            </a:r>
            <a:endParaRPr/>
          </a:p>
          <a:p>
            <a:pPr indent="-285750" lvl="0" marL="387350" rtl="0" algn="l">
              <a:spcBef>
                <a:spcPts val="0"/>
              </a:spcBef>
              <a:spcAft>
                <a:spcPts val="0"/>
              </a:spcAft>
              <a:buClr>
                <a:schemeClr val="dk1"/>
              </a:buClr>
              <a:buSzPts val="1800"/>
              <a:buFont typeface="Arial"/>
              <a:buChar char="•"/>
            </a:pPr>
            <a:r>
              <a:rPr lang="en-GB" sz="1800"/>
              <a:t>Participants were frustrated by the overly scientific and technical language to communicate information, at the PCC Multistakeholder Conference in May 2022.</a:t>
            </a:r>
            <a:endParaRPr/>
          </a:p>
          <a:p>
            <a:pPr indent="0" lvl="0" marL="101600" rtl="0" algn="l">
              <a:spcBef>
                <a:spcPts val="0"/>
              </a:spcBef>
              <a:spcAft>
                <a:spcPts val="0"/>
              </a:spcAft>
              <a:buClr>
                <a:schemeClr val="dk1"/>
              </a:buClr>
              <a:buSzPts val="1800"/>
              <a:buFont typeface="Arial"/>
              <a:buNone/>
            </a:pPr>
            <a:r>
              <a:rPr b="1" lang="en-GB" sz="1800"/>
              <a:t>However, transparency is lacking in the Just Energy Transition Partnership (JETP).</a:t>
            </a:r>
            <a:endParaRPr/>
          </a:p>
          <a:p>
            <a:pPr indent="-285750" lvl="0" marL="387350" rtl="0" algn="l">
              <a:spcBef>
                <a:spcPts val="0"/>
              </a:spcBef>
              <a:spcAft>
                <a:spcPts val="0"/>
              </a:spcAft>
              <a:buClr>
                <a:schemeClr val="dk1"/>
              </a:buClr>
              <a:buSzPts val="1800"/>
              <a:buFont typeface="Arial"/>
              <a:buChar char="•"/>
            </a:pPr>
            <a:r>
              <a:rPr b="0" lang="en-GB" sz="1800"/>
              <a:t>JETP is a financing deal where a set of Global North and multilateral development bank donors financially support South Africa’s self-determined just transition away from coal.</a:t>
            </a:r>
            <a:endParaRPr/>
          </a:p>
          <a:p>
            <a:pPr indent="-285750" lvl="0" marL="387350" rtl="0" algn="l">
              <a:spcBef>
                <a:spcPts val="0"/>
              </a:spcBef>
              <a:spcAft>
                <a:spcPts val="0"/>
              </a:spcAft>
              <a:buClr>
                <a:schemeClr val="dk1"/>
              </a:buClr>
              <a:buSzPts val="1800"/>
              <a:buFont typeface="Arial"/>
              <a:buChar char="•"/>
            </a:pPr>
            <a:r>
              <a:rPr lang="en-GB" sz="1800"/>
              <a:t>The Presidential Climate Finance Task Team in South Africa was tasked with developing the JETP framework with the Global North donors.</a:t>
            </a:r>
            <a:endParaRPr/>
          </a:p>
          <a:p>
            <a:pPr indent="-285750" lvl="0" marL="387350" rtl="0" algn="l">
              <a:spcBef>
                <a:spcPts val="0"/>
              </a:spcBef>
              <a:spcAft>
                <a:spcPts val="0"/>
              </a:spcAft>
              <a:buClr>
                <a:schemeClr val="dk1"/>
              </a:buClr>
              <a:buSzPts val="1800"/>
              <a:buFont typeface="Arial"/>
              <a:buChar char="•"/>
            </a:pPr>
            <a:r>
              <a:rPr lang="en-GB" sz="1800"/>
              <a:t>The JET Implementation Plan (JETP-IP), published at COP27 in 2022, lays out priority investment requirements in certain sectors.</a:t>
            </a:r>
            <a:endParaRPr/>
          </a:p>
          <a:p>
            <a:pPr indent="0" lvl="0" marL="101600" rtl="0" algn="l">
              <a:spcBef>
                <a:spcPts val="0"/>
              </a:spcBef>
              <a:spcAft>
                <a:spcPts val="0"/>
              </a:spcAft>
              <a:buClr>
                <a:schemeClr val="dk1"/>
              </a:buClr>
              <a:buSzPts val="1800"/>
              <a:buFont typeface="Arial"/>
              <a:buNone/>
            </a:pPr>
            <a:r>
              <a:rPr b="1" lang="en-GB" sz="1800"/>
              <a:t>There has been low engagement and transparency on the JETP because of tactical decisions taken by the head of the task team, whose focus was on the other constituencies: international partners and the Cabinet.</a:t>
            </a:r>
            <a:endParaRPr/>
          </a:p>
          <a:p>
            <a:pPr indent="-285750" lvl="0" marL="387350" marR="0" rtl="0" algn="l">
              <a:lnSpc>
                <a:spcPct val="100000"/>
              </a:lnSpc>
              <a:spcBef>
                <a:spcPts val="0"/>
              </a:spcBef>
              <a:spcAft>
                <a:spcPts val="0"/>
              </a:spcAft>
              <a:buClr>
                <a:schemeClr val="dk1"/>
              </a:buClr>
              <a:buSzPts val="1800"/>
              <a:buFont typeface="Arial"/>
              <a:buChar char="•"/>
            </a:pPr>
            <a:r>
              <a:rPr lang="en-GB" sz="1800"/>
              <a:t>The transparency and accessibility of the PCC processes have not been replicated in the in the JETP.</a:t>
            </a:r>
            <a:endParaRPr/>
          </a:p>
          <a:p>
            <a:pPr indent="-285750" lvl="0" marL="387350" marR="0" rtl="0" algn="l">
              <a:lnSpc>
                <a:spcPct val="100000"/>
              </a:lnSpc>
              <a:spcBef>
                <a:spcPts val="0"/>
              </a:spcBef>
              <a:spcAft>
                <a:spcPts val="0"/>
              </a:spcAft>
              <a:buClr>
                <a:schemeClr val="dk1"/>
              </a:buClr>
              <a:buSzPts val="1800"/>
              <a:buFont typeface="Arial"/>
              <a:buChar char="•"/>
            </a:pPr>
            <a:r>
              <a:rPr b="0" lang="en-GB" sz="1800"/>
              <a:t>Stakeholders generally agree that the task team did not sufficiently consult with them. There were concerns over lack of progress reported at important meetings on key matters such as funding.</a:t>
            </a:r>
            <a:endParaRPr/>
          </a:p>
          <a:p>
            <a:pPr indent="-285750" lvl="0" marL="387350" marR="0" rtl="0" algn="l">
              <a:lnSpc>
                <a:spcPct val="100000"/>
              </a:lnSpc>
              <a:spcBef>
                <a:spcPts val="0"/>
              </a:spcBef>
              <a:spcAft>
                <a:spcPts val="0"/>
              </a:spcAft>
              <a:buClr>
                <a:srgbClr val="FF0000"/>
              </a:buClr>
              <a:buSzPts val="1800"/>
              <a:buFont typeface="Arial"/>
              <a:buChar char="•"/>
            </a:pPr>
            <a:r>
              <a:rPr b="0" lang="en-GB" sz="1800">
                <a:solidFill>
                  <a:srgbClr val="FF0000"/>
                </a:solidFill>
              </a:rPr>
              <a:t>The JETP-IP was only consulted on after completion, where unions were clearly opposed to the JETP-IP.</a:t>
            </a:r>
            <a:endParaRPr b="0" sz="1800"/>
          </a:p>
          <a:p>
            <a:pPr indent="0" lvl="0" marL="101600" rtl="0" algn="l">
              <a:spcBef>
                <a:spcPts val="0"/>
              </a:spcBef>
              <a:spcAft>
                <a:spcPts val="0"/>
              </a:spcAft>
              <a:buClr>
                <a:srgbClr val="FF0000"/>
              </a:buClr>
              <a:buSzPts val="1800"/>
              <a:buFont typeface="Arial"/>
              <a:buNone/>
            </a:pPr>
            <a:r>
              <a:rPr b="1" lang="en-GB" sz="1800">
                <a:solidFill>
                  <a:srgbClr val="FF0000"/>
                </a:solidFill>
              </a:rPr>
              <a:t>The head of the task team failed to get the team to address the major policy conflicts, instead trying to sidestep these.</a:t>
            </a:r>
            <a:endParaRPr/>
          </a:p>
          <a:p>
            <a:pPr indent="0" lvl="0" marL="101600" rtl="0" algn="l">
              <a:spcBef>
                <a:spcPts val="0"/>
              </a:spcBef>
              <a:spcAft>
                <a:spcPts val="0"/>
              </a:spcAft>
              <a:buClr>
                <a:schemeClr val="dk1"/>
              </a:buClr>
              <a:buSzPts val="1800"/>
              <a:buFont typeface="Arial"/>
              <a:buNone/>
            </a:pPr>
            <a:r>
              <a:rPr b="1" lang="en-GB" sz="1800"/>
              <a:t>As a result, unions opposed the JETP-IP, but stakeholder acceptance of JETP is key since they will be implementing the deal.</a:t>
            </a:r>
            <a:endParaRPr/>
          </a:p>
          <a:p>
            <a:pPr indent="0" lvl="0" marL="101600" rtl="0" algn="l">
              <a:spcBef>
                <a:spcPts val="0"/>
              </a:spcBef>
              <a:spcAft>
                <a:spcPts val="0"/>
              </a:spcAft>
              <a:buClr>
                <a:schemeClr val="dk1"/>
              </a:buClr>
              <a:buSzPts val="1800"/>
              <a:buFont typeface="Arial"/>
              <a:buNone/>
            </a:pPr>
            <a:r>
              <a:t/>
            </a:r>
            <a:endParaRPr b="1" sz="1800"/>
          </a:p>
          <a:p>
            <a:pPr indent="0" lvl="0" marL="101600" rtl="0" algn="l">
              <a:spcBef>
                <a:spcPts val="0"/>
              </a:spcBef>
              <a:spcAft>
                <a:spcPts val="0"/>
              </a:spcAft>
              <a:buClr>
                <a:schemeClr val="dk1"/>
              </a:buClr>
              <a:buSzPts val="1800"/>
              <a:buFont typeface="Arial"/>
              <a:buNone/>
            </a:pPr>
            <a:r>
              <a:t/>
            </a:r>
            <a:endParaRPr sz="1800"/>
          </a:p>
          <a:p>
            <a:pPr indent="0" lvl="0" marL="101600" rtl="0" algn="l">
              <a:spcBef>
                <a:spcPts val="0"/>
              </a:spcBef>
              <a:spcAft>
                <a:spcPts val="0"/>
              </a:spcAft>
              <a:buClr>
                <a:schemeClr val="dk1"/>
              </a:buClr>
              <a:buSzPts val="1800"/>
              <a:buFont typeface="Arial"/>
              <a:buNone/>
            </a:pPr>
            <a:r>
              <a:t/>
            </a:r>
            <a:endParaRPr sz="1800"/>
          </a:p>
          <a:p>
            <a:pPr indent="-228600" lvl="0" marL="444500" rtl="0" algn="l">
              <a:spcBef>
                <a:spcPts val="0"/>
              </a:spcBef>
              <a:spcAft>
                <a:spcPts val="0"/>
              </a:spcAft>
              <a:buClr>
                <a:schemeClr val="dk1"/>
              </a:buClr>
              <a:buSzPts val="1800"/>
              <a:buFont typeface="Arial"/>
              <a:buNone/>
            </a:pPr>
            <a:r>
              <a:t/>
            </a:r>
            <a:endParaRPr sz="1800"/>
          </a:p>
          <a:p>
            <a:pPr indent="0" lvl="0" marL="101600" rtl="0" algn="l">
              <a:spcBef>
                <a:spcPts val="0"/>
              </a:spcBef>
              <a:spcAft>
                <a:spcPts val="0"/>
              </a:spcAft>
              <a:buClr>
                <a:schemeClr val="dk1"/>
              </a:buClr>
              <a:buSzPts val="1800"/>
              <a:buFont typeface="Arial"/>
              <a:buNone/>
            </a:pPr>
            <a:r>
              <a:t/>
            </a:r>
            <a:endParaRPr sz="1800"/>
          </a:p>
          <a:p>
            <a:pPr indent="-57150" lvl="0" marL="171450" rtl="0" algn="l">
              <a:spcBef>
                <a:spcPts val="0"/>
              </a:spcBef>
              <a:spcAft>
                <a:spcPts val="0"/>
              </a:spcAft>
              <a:buClr>
                <a:schemeClr val="dk1"/>
              </a:buClr>
              <a:buSzPts val="1800"/>
              <a:buFont typeface="Calibri"/>
              <a:buNone/>
            </a:pPr>
            <a:r>
              <a:t/>
            </a:r>
            <a:endParaRPr sz="1800"/>
          </a:p>
        </p:txBody>
      </p:sp>
      <p:sp>
        <p:nvSpPr>
          <p:cNvPr id="143" name="Google Shape;14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chemeClr val="dk1"/>
              </a:buClr>
              <a:buSzPts val="1200"/>
              <a:buFont typeface="Arial"/>
              <a:buNone/>
            </a:pPr>
            <a:r>
              <a:rPr b="1" lang="en-GB" sz="1200">
                <a:latin typeface="Arial"/>
                <a:ea typeface="Arial"/>
                <a:cs typeface="Arial"/>
                <a:sym typeface="Arial"/>
              </a:rPr>
              <a:t>Power trade unions are on board with a just transition, yet they have prevented renewable energy projects.</a:t>
            </a:r>
            <a:endParaRPr/>
          </a:p>
          <a:p>
            <a:pPr indent="-285750" lvl="0" marL="387350" rtl="0" algn="l">
              <a:spcBef>
                <a:spcPts val="0"/>
              </a:spcBef>
              <a:spcAft>
                <a:spcPts val="0"/>
              </a:spcAft>
              <a:buClr>
                <a:schemeClr val="dk1"/>
              </a:buClr>
              <a:buSzPts val="1200"/>
              <a:buFont typeface="Arial"/>
              <a:buChar char="•"/>
            </a:pPr>
            <a:r>
              <a:rPr lang="en-GB" sz="1200">
                <a:latin typeface="Arial"/>
                <a:ea typeface="Arial"/>
                <a:cs typeface="Arial"/>
                <a:sym typeface="Arial"/>
              </a:rPr>
              <a:t>The just transition is a central part of the Policy Framework on Climate Change Congress of South African Trade Unions (COSATU) since 2011.</a:t>
            </a:r>
            <a:endParaRPr/>
          </a:p>
          <a:p>
            <a:pPr indent="-285750" lvl="0" marL="387350" rtl="0" algn="l">
              <a:spcBef>
                <a:spcPts val="0"/>
              </a:spcBef>
              <a:spcAft>
                <a:spcPts val="0"/>
              </a:spcAft>
              <a:buClr>
                <a:srgbClr val="1A1919"/>
              </a:buClr>
              <a:buSzPts val="1200"/>
              <a:buFont typeface="Arial"/>
              <a:buChar char="•"/>
            </a:pPr>
            <a:r>
              <a:rPr lang="en-GB" sz="1200">
                <a:solidFill>
                  <a:srgbClr val="1A1919"/>
                </a:solidFill>
                <a:latin typeface="Arial"/>
                <a:ea typeface="Arial"/>
                <a:cs typeface="Arial"/>
                <a:sym typeface="Arial"/>
              </a:rPr>
              <a:t>Yet, In 2018, Numsa used a High Court interdict to stop the signing of 27 new Independent Power Producer contracts for privately owned RE capacity.</a:t>
            </a:r>
            <a:endParaRPr/>
          </a:p>
          <a:p>
            <a:pPr indent="-285750" lvl="0" marL="387350" rtl="0" algn="l">
              <a:spcBef>
                <a:spcPts val="0"/>
              </a:spcBef>
              <a:spcAft>
                <a:spcPts val="0"/>
              </a:spcAft>
              <a:buClr>
                <a:srgbClr val="1A1919"/>
              </a:buClr>
              <a:buSzPts val="1200"/>
              <a:buFont typeface="Arial"/>
              <a:buChar char="•"/>
            </a:pPr>
            <a:r>
              <a:rPr b="0" i="0" lang="en-GB" u="none" strike="noStrike">
                <a:solidFill>
                  <a:srgbClr val="1A1919"/>
                </a:solidFill>
                <a:latin typeface="Raleway"/>
                <a:ea typeface="Raleway"/>
                <a:cs typeface="Raleway"/>
                <a:sym typeface="Raleway"/>
              </a:rPr>
              <a:t>They felt the renewable energy projects did not contribute to a just transition.</a:t>
            </a:r>
            <a:endParaRPr/>
          </a:p>
          <a:p>
            <a:pPr indent="0" lvl="0" marL="101600" rtl="0" algn="l">
              <a:spcBef>
                <a:spcPts val="0"/>
              </a:spcBef>
              <a:spcAft>
                <a:spcPts val="0"/>
              </a:spcAft>
              <a:buClr>
                <a:schemeClr val="dk1"/>
              </a:buClr>
              <a:buSzPts val="1200"/>
              <a:buFont typeface="Calibri"/>
              <a:buNone/>
            </a:pPr>
            <a:r>
              <a:rPr b="1" lang="en-GB" sz="1200"/>
              <a:t>NGOs and academia have worked together to increase governmental action on pollution.</a:t>
            </a:r>
            <a:endParaRPr/>
          </a:p>
          <a:p>
            <a:pPr indent="-342900" lvl="0" marL="444500" rtl="0" algn="l">
              <a:spcBef>
                <a:spcPts val="0"/>
              </a:spcBef>
              <a:spcAft>
                <a:spcPts val="0"/>
              </a:spcAft>
              <a:buClr>
                <a:schemeClr val="dk1"/>
              </a:buClr>
              <a:buSzPts val="1200"/>
              <a:buFont typeface="Arial"/>
              <a:buChar char="•"/>
            </a:pPr>
            <a:r>
              <a:rPr lang="en-GB" sz="1200"/>
              <a:t>The NGO Groundwork published research on the negative health impacts of coal, and the study used to file and win a lawsuit against the government for violating the constitutional right to clean air.</a:t>
            </a:r>
            <a:endParaRPr b="1" sz="1200"/>
          </a:p>
          <a:p>
            <a:pPr indent="0" lvl="0" marL="101600" rtl="0" algn="l">
              <a:spcBef>
                <a:spcPts val="0"/>
              </a:spcBef>
              <a:spcAft>
                <a:spcPts val="0"/>
              </a:spcAft>
              <a:buClr>
                <a:schemeClr val="dk1"/>
              </a:buClr>
              <a:buSzPts val="1200"/>
              <a:buFont typeface="Calibri"/>
              <a:buNone/>
            </a:pPr>
            <a:r>
              <a:rPr b="1" lang="en-GB" sz="1200"/>
              <a:t>Academia laid the foundation for the JETP</a:t>
            </a:r>
            <a:endParaRPr/>
          </a:p>
          <a:p>
            <a:pPr indent="-285750" lvl="0" marL="387350" rtl="0" algn="l">
              <a:spcBef>
                <a:spcPts val="0"/>
              </a:spcBef>
              <a:spcAft>
                <a:spcPts val="0"/>
              </a:spcAft>
              <a:buClr>
                <a:schemeClr val="dk1"/>
              </a:buClr>
              <a:buSzPts val="1200"/>
              <a:buFont typeface="Arial"/>
              <a:buChar char="•"/>
            </a:pPr>
            <a:r>
              <a:rPr lang="en-GB" sz="1200"/>
              <a:t>The proposal for a Just Transition Transaction (JTT) by Meridian Economics served as template for early coal retirement financing. </a:t>
            </a:r>
            <a:endParaRPr/>
          </a:p>
          <a:p>
            <a:pPr indent="-285750" lvl="0" marL="387350" rtl="0" algn="l">
              <a:spcBef>
                <a:spcPts val="0"/>
              </a:spcBef>
              <a:spcAft>
                <a:spcPts val="0"/>
              </a:spcAft>
              <a:buClr>
                <a:schemeClr val="dk1"/>
              </a:buClr>
              <a:buSzPts val="1200"/>
              <a:buFont typeface="Arial"/>
              <a:buChar char="•"/>
            </a:pPr>
            <a:r>
              <a:rPr lang="en-GB" sz="1200"/>
              <a:t>Then, a report by University of Cape Town researchers further supported the vision.</a:t>
            </a:r>
            <a:endParaRPr/>
          </a:p>
          <a:p>
            <a:pPr indent="-285750" lvl="0" marL="387350" rtl="0" algn="l">
              <a:spcBef>
                <a:spcPts val="0"/>
              </a:spcBef>
              <a:spcAft>
                <a:spcPts val="0"/>
              </a:spcAft>
              <a:buClr>
                <a:srgbClr val="FF0000"/>
              </a:buClr>
              <a:buSzPts val="1200"/>
              <a:buFont typeface="Arial"/>
              <a:buChar char="•"/>
            </a:pPr>
            <a:r>
              <a:rPr lang="en-GB" sz="1200">
                <a:solidFill>
                  <a:srgbClr val="FF0000"/>
                </a:solidFill>
              </a:rPr>
              <a:t>Nevertheless, the proposal was heavily dependent on restructuring and privatizing Eskom, which was opposed by unions.</a:t>
            </a:r>
            <a:endParaRPr/>
          </a:p>
          <a:p>
            <a:pPr indent="-285750" lvl="0" marL="387350" rtl="0" algn="l">
              <a:spcBef>
                <a:spcPts val="0"/>
              </a:spcBef>
              <a:spcAft>
                <a:spcPts val="0"/>
              </a:spcAft>
              <a:buClr>
                <a:srgbClr val="FF0000"/>
              </a:buClr>
              <a:buSzPts val="1200"/>
              <a:buFont typeface="Arial"/>
              <a:buChar char="•"/>
            </a:pPr>
            <a:r>
              <a:rPr lang="en-GB" sz="1200">
                <a:solidFill>
                  <a:srgbClr val="FF0000"/>
                </a:solidFill>
              </a:rPr>
              <a:t>Key actors disagreed with approach of </a:t>
            </a:r>
            <a:r>
              <a:rPr b="0" i="0" lang="en-GB" u="none" strike="noStrike">
                <a:solidFill>
                  <a:srgbClr val="1A1919"/>
                </a:solidFill>
                <a:latin typeface="Arial"/>
                <a:ea typeface="Arial"/>
                <a:cs typeface="Arial"/>
                <a:sym typeface="Arial"/>
              </a:rPr>
              <a:t>decommissioning coal on an agreed timetable in exchange for climate finance, as there were risks involved. </a:t>
            </a:r>
            <a:r>
              <a:rPr lang="en-GB" sz="1200">
                <a:solidFill>
                  <a:srgbClr val="FF0000"/>
                </a:solidFill>
              </a:rPr>
              <a:t>This led to complex processes which failed to resolve important conflicts.</a:t>
            </a:r>
            <a:endParaRPr sz="1200"/>
          </a:p>
          <a:p>
            <a:pPr indent="0" lvl="0" marL="101600" rtl="0" algn="l">
              <a:spcBef>
                <a:spcPts val="0"/>
              </a:spcBef>
              <a:spcAft>
                <a:spcPts val="0"/>
              </a:spcAft>
              <a:buClr>
                <a:schemeClr val="dk1"/>
              </a:buClr>
              <a:buSzPts val="1200"/>
              <a:buFont typeface="Calibri"/>
              <a:buNone/>
            </a:pPr>
            <a:r>
              <a:rPr b="1" lang="en-GB" sz="1200"/>
              <a:t>Private sector</a:t>
            </a:r>
            <a:endParaRPr/>
          </a:p>
          <a:p>
            <a:pPr indent="-342900" lvl="0" marL="444500" rtl="0" algn="l">
              <a:spcBef>
                <a:spcPts val="0"/>
              </a:spcBef>
              <a:spcAft>
                <a:spcPts val="0"/>
              </a:spcAft>
              <a:buClr>
                <a:schemeClr val="dk1"/>
              </a:buClr>
              <a:buSzPts val="1200"/>
              <a:buFont typeface="Arial"/>
              <a:buChar char="•"/>
            </a:pPr>
            <a:r>
              <a:rPr lang="en-GB" sz="1200"/>
              <a:t>Exxaro, large supplier of coal for Eskom, announced goal to be net-zero by 2050.</a:t>
            </a:r>
            <a:endParaRPr/>
          </a:p>
          <a:p>
            <a:pPr indent="-342900" lvl="0" marL="444500" rtl="0" algn="l">
              <a:spcBef>
                <a:spcPts val="0"/>
              </a:spcBef>
              <a:spcAft>
                <a:spcPts val="0"/>
              </a:spcAft>
              <a:buClr>
                <a:schemeClr val="dk1"/>
              </a:buClr>
              <a:buSzPts val="1200"/>
              <a:buFont typeface="Arial"/>
              <a:buChar char="•"/>
            </a:pPr>
            <a:r>
              <a:rPr lang="en-GB" sz="1200"/>
              <a:t>Eskom created a Just Energy Transition Office.</a:t>
            </a:r>
            <a:endParaRPr/>
          </a:p>
          <a:p>
            <a:pPr indent="0" lvl="0" marL="101600" rtl="0" algn="l">
              <a:spcBef>
                <a:spcPts val="0"/>
              </a:spcBef>
              <a:spcAft>
                <a:spcPts val="0"/>
              </a:spcAft>
              <a:buClr>
                <a:schemeClr val="dk1"/>
              </a:buClr>
              <a:buSzPts val="1200"/>
              <a:buFont typeface="Arial"/>
              <a:buNone/>
            </a:pPr>
            <a:r>
              <a:t/>
            </a:r>
            <a:endParaRPr sz="1200"/>
          </a:p>
          <a:p>
            <a:pPr indent="0" lvl="0" marL="101600" marR="0" rtl="0" algn="l">
              <a:lnSpc>
                <a:spcPct val="100000"/>
              </a:lnSpc>
              <a:spcBef>
                <a:spcPts val="0"/>
              </a:spcBef>
              <a:spcAft>
                <a:spcPts val="0"/>
              </a:spcAft>
              <a:buClr>
                <a:schemeClr val="dk1"/>
              </a:buClr>
              <a:buSzPts val="1200"/>
              <a:buFont typeface="Arial"/>
              <a:buNone/>
            </a:pPr>
            <a:r>
              <a:rPr b="1" lang="en-GB" sz="1200"/>
              <a:t>Overall, coalitions </a:t>
            </a:r>
            <a:r>
              <a:rPr b="1" lang="en-GB" sz="1200">
                <a:solidFill>
                  <a:srgbClr val="1A1919"/>
                </a:solidFill>
                <a:latin typeface="Arial"/>
                <a:ea typeface="Arial"/>
                <a:cs typeface="Arial"/>
                <a:sym typeface="Arial"/>
              </a:rPr>
              <a:t>can be important allies or obstacles and failure to work out conflicts over the specifics can lead to standstills</a:t>
            </a:r>
            <a:r>
              <a:rPr lang="en-GB" sz="1200">
                <a:solidFill>
                  <a:srgbClr val="1A1919"/>
                </a:solidFill>
                <a:latin typeface="Arial"/>
                <a:ea typeface="Arial"/>
                <a:cs typeface="Arial"/>
                <a:sym typeface="Arial"/>
              </a:rPr>
              <a:t>.</a:t>
            </a:r>
            <a:endParaRPr/>
          </a:p>
          <a:p>
            <a:pPr indent="-171450" lvl="0" marL="273050" marR="0" rtl="0" algn="l">
              <a:lnSpc>
                <a:spcPct val="100000"/>
              </a:lnSpc>
              <a:spcBef>
                <a:spcPts val="0"/>
              </a:spcBef>
              <a:spcAft>
                <a:spcPts val="0"/>
              </a:spcAft>
              <a:buClr>
                <a:srgbClr val="1A1919"/>
              </a:buClr>
              <a:buSzPts val="1200"/>
              <a:buFont typeface="Arial"/>
              <a:buChar char="•"/>
            </a:pPr>
            <a:r>
              <a:rPr lang="en-GB" sz="1200">
                <a:solidFill>
                  <a:srgbClr val="1A1919"/>
                </a:solidFill>
                <a:latin typeface="Arial"/>
                <a:ea typeface="Arial"/>
                <a:cs typeface="Arial"/>
                <a:sym typeface="Arial"/>
              </a:rPr>
              <a:t>Coalitions are complex and shifting, t</a:t>
            </a:r>
            <a:r>
              <a:rPr b="0" i="0" lang="en-GB" u="none" strike="noStrike">
                <a:solidFill>
                  <a:srgbClr val="343541"/>
                </a:solidFill>
                <a:latin typeface="Arial"/>
                <a:ea typeface="Arial"/>
                <a:cs typeface="Arial"/>
                <a:sym typeface="Arial"/>
              </a:rPr>
              <a:t>heir diverse priorities require careful navigation and consensus-building.</a:t>
            </a:r>
            <a:endParaRPr b="0" i="0" sz="1200" u="none" strike="noStrike">
              <a:solidFill>
                <a:srgbClr val="343541"/>
              </a:solidFill>
              <a:latin typeface="Arial"/>
              <a:ea typeface="Arial"/>
              <a:cs typeface="Arial"/>
              <a:sym typeface="Arial"/>
            </a:endParaRPr>
          </a:p>
          <a:p>
            <a:pPr indent="0" lvl="0" marL="101600" marR="0" rtl="0" algn="l">
              <a:lnSpc>
                <a:spcPct val="100000"/>
              </a:lnSpc>
              <a:spcBef>
                <a:spcPts val="0"/>
              </a:spcBef>
              <a:spcAft>
                <a:spcPts val="0"/>
              </a:spcAft>
              <a:buClr>
                <a:srgbClr val="343541"/>
              </a:buClr>
              <a:buSzPts val="1200"/>
              <a:buFont typeface="Arial"/>
              <a:buNone/>
            </a:pPr>
            <a:r>
              <a:rPr b="1" i="0" lang="en-GB" sz="1200" u="none" strike="noStrike">
                <a:solidFill>
                  <a:srgbClr val="343541"/>
                </a:solidFill>
                <a:latin typeface="Arial"/>
                <a:ea typeface="Arial"/>
                <a:cs typeface="Arial"/>
                <a:sym typeface="Arial"/>
              </a:rPr>
              <a:t>Furthermore, </a:t>
            </a:r>
            <a:r>
              <a:rPr b="1" i="0" lang="en-GB" sz="1200" u="none" strike="noStrike">
                <a:solidFill>
                  <a:srgbClr val="1A1919"/>
                </a:solidFill>
                <a:latin typeface="Arial"/>
                <a:ea typeface="Arial"/>
                <a:cs typeface="Arial"/>
                <a:sym typeface="Arial"/>
              </a:rPr>
              <a:t>w</a:t>
            </a:r>
            <a:r>
              <a:rPr b="1" lang="en-GB" sz="1200">
                <a:solidFill>
                  <a:srgbClr val="1A1919"/>
                </a:solidFill>
                <a:latin typeface="Arial"/>
                <a:ea typeface="Arial"/>
                <a:cs typeface="Arial"/>
                <a:sym typeface="Arial"/>
              </a:rPr>
              <a:t>hile commitments from the private sector are exciting developments, they must be followed by tangible actions.</a:t>
            </a:r>
            <a:endParaRPr/>
          </a:p>
          <a:p>
            <a:pPr indent="-171450" lvl="0" marL="273050" marR="0" rtl="0" algn="l">
              <a:lnSpc>
                <a:spcPct val="100000"/>
              </a:lnSpc>
              <a:spcBef>
                <a:spcPts val="0"/>
              </a:spcBef>
              <a:spcAft>
                <a:spcPts val="0"/>
              </a:spcAft>
              <a:buClr>
                <a:srgbClr val="1A1919"/>
              </a:buClr>
              <a:buSzPts val="1200"/>
              <a:buFont typeface="Arial"/>
              <a:buChar char="•"/>
            </a:pPr>
            <a:r>
              <a:rPr lang="en-GB" sz="1200">
                <a:solidFill>
                  <a:srgbClr val="1A1919"/>
                </a:solidFill>
                <a:latin typeface="Arial"/>
                <a:ea typeface="Arial"/>
                <a:cs typeface="Arial"/>
                <a:sym typeface="Arial"/>
              </a:rPr>
              <a:t>Continued pressure and an enabling legislative framework will help ensure this happens. </a:t>
            </a:r>
            <a:endParaRPr/>
          </a:p>
          <a:p>
            <a:pPr indent="0" lvl="0" marL="101600" marR="0" rtl="0" algn="l">
              <a:lnSpc>
                <a:spcPct val="100000"/>
              </a:lnSpc>
              <a:spcBef>
                <a:spcPts val="0"/>
              </a:spcBef>
              <a:spcAft>
                <a:spcPts val="0"/>
              </a:spcAft>
              <a:buClr>
                <a:schemeClr val="dk1"/>
              </a:buClr>
              <a:buSzPts val="1200"/>
              <a:buFont typeface="Arial"/>
              <a:buNone/>
            </a:pPr>
            <a:r>
              <a:t/>
            </a:r>
            <a:endParaRPr sz="1200"/>
          </a:p>
          <a:p>
            <a:pPr indent="0" lvl="0" marL="101600" rtl="0" algn="l">
              <a:spcBef>
                <a:spcPts val="0"/>
              </a:spcBef>
              <a:spcAft>
                <a:spcPts val="0"/>
              </a:spcAft>
              <a:buClr>
                <a:schemeClr val="dk1"/>
              </a:buClr>
              <a:buSzPts val="1200"/>
              <a:buFont typeface="Arial"/>
              <a:buNone/>
            </a:pPr>
            <a:r>
              <a:t/>
            </a:r>
            <a:endParaRPr sz="1200"/>
          </a:p>
          <a:p>
            <a:pPr indent="0" lvl="0" marL="101600" rtl="0" algn="l">
              <a:spcBef>
                <a:spcPts val="0"/>
              </a:spcBef>
              <a:spcAft>
                <a:spcPts val="0"/>
              </a:spcAft>
              <a:buClr>
                <a:schemeClr val="dk1"/>
              </a:buClr>
              <a:buSzPts val="1200"/>
              <a:buFont typeface="Arial"/>
              <a:buNone/>
            </a:pPr>
            <a:r>
              <a:t/>
            </a:r>
            <a:endParaRPr b="0" i="0" u="none" strike="noStrike">
              <a:solidFill>
                <a:srgbClr val="1A1919"/>
              </a:solidFill>
              <a:latin typeface="Raleway"/>
              <a:ea typeface="Raleway"/>
              <a:cs typeface="Raleway"/>
              <a:sym typeface="Raleway"/>
            </a:endParaRPr>
          </a:p>
          <a:p>
            <a:pPr indent="-209550" lvl="0" marL="387350" rtl="0" algn="l">
              <a:spcBef>
                <a:spcPts val="0"/>
              </a:spcBef>
              <a:spcAft>
                <a:spcPts val="0"/>
              </a:spcAft>
              <a:buClr>
                <a:schemeClr val="dk1"/>
              </a:buClr>
              <a:buSzPts val="1200"/>
              <a:buFont typeface="Arial"/>
              <a:buNone/>
            </a:pPr>
            <a:r>
              <a:t/>
            </a:r>
            <a:endParaRPr i="1">
              <a:solidFill>
                <a:schemeClr val="accent4"/>
              </a:solidFill>
              <a:latin typeface="Raleway"/>
              <a:ea typeface="Raleway"/>
              <a:cs typeface="Raleway"/>
              <a:sym typeface="Raleway"/>
            </a:endParaRPr>
          </a:p>
          <a:p>
            <a:pPr indent="-209550" lvl="0" marL="38735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None/>
            </a:pPr>
            <a:r>
              <a:t/>
            </a:r>
            <a:endParaRPr/>
          </a:p>
        </p:txBody>
      </p:sp>
      <p:sp>
        <p:nvSpPr>
          <p:cNvPr id="151" name="Google Shape;15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200">
                <a:solidFill>
                  <a:schemeClr val="dk1"/>
                </a:solidFill>
                <a:latin typeface="Arial"/>
                <a:ea typeface="Arial"/>
                <a:cs typeface="Arial"/>
                <a:sym typeface="Arial"/>
              </a:rPr>
              <a:t>There is a good case for prosumerism in South Africa.</a:t>
            </a:r>
            <a:endParaRPr/>
          </a:p>
          <a:p>
            <a:pPr indent="-171450" lvl="0" marL="171450" rtl="0" algn="l">
              <a:spcBef>
                <a:spcPts val="600"/>
              </a:spcBef>
              <a:spcAft>
                <a:spcPts val="0"/>
              </a:spcAft>
              <a:buClr>
                <a:schemeClr val="dk1"/>
              </a:buClr>
              <a:buSzPts val="1200"/>
              <a:buFont typeface="Arial"/>
              <a:buChar char="•"/>
            </a:pPr>
            <a:r>
              <a:rPr lang="en-GB" sz="1200">
                <a:solidFill>
                  <a:schemeClr val="dk1"/>
                </a:solidFill>
                <a:latin typeface="Arial"/>
                <a:ea typeface="Arial"/>
                <a:cs typeface="Arial"/>
                <a:sym typeface="Arial"/>
              </a:rPr>
              <a:t>Small-scale PV for self consumption is already economically viable, in the sense that the levelized cost of PV is competitive with retail electricity tariffs.</a:t>
            </a:r>
            <a:endParaRPr/>
          </a:p>
          <a:p>
            <a:pPr indent="-171450" lvl="0" marL="171450" rtl="0" algn="l">
              <a:spcBef>
                <a:spcPts val="600"/>
              </a:spcBef>
              <a:spcAft>
                <a:spcPts val="0"/>
              </a:spcAft>
              <a:buClr>
                <a:schemeClr val="dk1"/>
              </a:buClr>
              <a:buSzPts val="1200"/>
              <a:buFont typeface="Arial"/>
              <a:buChar char="•"/>
            </a:pPr>
            <a:r>
              <a:rPr lang="en-GB" sz="1200">
                <a:solidFill>
                  <a:schemeClr val="dk1"/>
                </a:solidFill>
                <a:latin typeface="Arial"/>
                <a:ea typeface="Arial"/>
                <a:cs typeface="Arial"/>
                <a:sym typeface="Arial"/>
              </a:rPr>
              <a:t>Rooftop solar PV has a technical and economic potential of 11 GW between 2022 and 2030. </a:t>
            </a:r>
            <a:endParaRPr sz="1200">
              <a:solidFill>
                <a:schemeClr val="dk1"/>
              </a:solidFill>
              <a:latin typeface="Arial"/>
              <a:ea typeface="Arial"/>
              <a:cs typeface="Arial"/>
              <a:sym typeface="Arial"/>
            </a:endParaRPr>
          </a:p>
          <a:p>
            <a:pPr indent="-171450" lvl="0" marL="171450" rtl="0" algn="l">
              <a:spcBef>
                <a:spcPts val="600"/>
              </a:spcBef>
              <a:spcAft>
                <a:spcPts val="0"/>
              </a:spcAft>
              <a:buClr>
                <a:schemeClr val="dk1"/>
              </a:buClr>
              <a:buSzPts val="1200"/>
              <a:buFont typeface="Arial"/>
              <a:buChar char="•"/>
            </a:pPr>
            <a:r>
              <a:rPr lang="en-GB" sz="1200">
                <a:solidFill>
                  <a:schemeClr val="dk1"/>
                </a:solidFill>
                <a:latin typeface="Arial"/>
                <a:ea typeface="Arial"/>
                <a:cs typeface="Arial"/>
                <a:sym typeface="Arial"/>
              </a:rPr>
              <a:t>Prosumption mitigates the impacts of load shedding, both for consumers and the utility.</a:t>
            </a:r>
            <a:endParaRPr/>
          </a:p>
          <a:p>
            <a:pPr indent="0" lvl="0" marL="0" rtl="0" algn="l">
              <a:spcBef>
                <a:spcPts val="600"/>
              </a:spcBef>
              <a:spcAft>
                <a:spcPts val="0"/>
              </a:spcAft>
              <a:buNone/>
            </a:pPr>
            <a:r>
              <a:rPr b="1" lang="en-GB" sz="1200">
                <a:solidFill>
                  <a:schemeClr val="dk1"/>
                </a:solidFill>
                <a:latin typeface="Arial"/>
                <a:ea typeface="Arial"/>
                <a:cs typeface="Arial"/>
                <a:sym typeface="Arial"/>
              </a:rPr>
              <a:t>However, barriers still hinder prosumerism in South Africa.</a:t>
            </a:r>
            <a:endParaRPr/>
          </a:p>
          <a:p>
            <a:pPr indent="-171450" lvl="0" marL="171450" rtl="0" algn="l">
              <a:spcBef>
                <a:spcPts val="600"/>
              </a:spcBef>
              <a:spcAft>
                <a:spcPts val="0"/>
              </a:spcAft>
              <a:buClr>
                <a:schemeClr val="dk1"/>
              </a:buClr>
              <a:buSzPts val="1200"/>
              <a:buFont typeface="Arial"/>
              <a:buChar char="•"/>
            </a:pPr>
            <a:r>
              <a:rPr lang="en-GB" sz="1200">
                <a:solidFill>
                  <a:schemeClr val="dk1"/>
                </a:solidFill>
                <a:latin typeface="Arial"/>
                <a:ea typeface="Arial"/>
                <a:cs typeface="Arial"/>
                <a:sym typeface="Arial"/>
              </a:rPr>
              <a:t>Investment is not available to households who are unable to borrow upfront capital.</a:t>
            </a:r>
            <a:endParaRPr/>
          </a:p>
          <a:p>
            <a:pPr indent="-171450" lvl="0" marL="171450" rtl="0" algn="l">
              <a:spcBef>
                <a:spcPts val="600"/>
              </a:spcBef>
              <a:spcAft>
                <a:spcPts val="0"/>
              </a:spcAft>
              <a:buClr>
                <a:schemeClr val="dk1"/>
              </a:buClr>
              <a:buSzPts val="1200"/>
              <a:buFont typeface="Arial"/>
              <a:buChar char="•"/>
            </a:pPr>
            <a:r>
              <a:rPr lang="en-GB" sz="1200">
                <a:solidFill>
                  <a:schemeClr val="dk1"/>
                </a:solidFill>
                <a:latin typeface="Arial"/>
                <a:ea typeface="Arial"/>
                <a:cs typeface="Arial"/>
                <a:sym typeface="Arial"/>
              </a:rPr>
              <a:t>Attractive payment schemes are currently lacking, but feed-in tariff is under development.</a:t>
            </a:r>
            <a:endParaRPr/>
          </a:p>
          <a:p>
            <a:pPr indent="-171450" lvl="0" marL="171450" rtl="0" algn="l">
              <a:spcBef>
                <a:spcPts val="600"/>
              </a:spcBef>
              <a:spcAft>
                <a:spcPts val="0"/>
              </a:spcAft>
              <a:buClr>
                <a:schemeClr val="dk1"/>
              </a:buClr>
              <a:buSzPts val="1200"/>
              <a:buFont typeface="Arial"/>
              <a:buChar char="•"/>
            </a:pPr>
            <a:r>
              <a:rPr lang="en-GB" sz="1200">
                <a:solidFill>
                  <a:schemeClr val="dk1"/>
                </a:solidFill>
                <a:latin typeface="Arial"/>
                <a:ea typeface="Arial"/>
                <a:cs typeface="Arial"/>
                <a:sym typeface="Arial"/>
              </a:rPr>
              <a:t>Finally, many municipalities (one form of potential prosumers) are unsupportive prosumption even though it is economically beneficial.</a:t>
            </a:r>
            <a:endParaRPr/>
          </a:p>
          <a:p>
            <a:pPr indent="0" lvl="0" marL="0" rtl="0" algn="l">
              <a:spcBef>
                <a:spcPts val="600"/>
              </a:spcBef>
              <a:spcAft>
                <a:spcPts val="0"/>
              </a:spcAft>
              <a:buNone/>
            </a:pPr>
            <a:r>
              <a:t/>
            </a:r>
            <a:endParaRPr/>
          </a:p>
        </p:txBody>
      </p:sp>
      <p:sp>
        <p:nvSpPr>
          <p:cNvPr id="162" name="Google Shape;16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u="none" strike="noStrike">
                <a:solidFill>
                  <a:srgbClr val="374151"/>
                </a:solidFill>
                <a:latin typeface="Arial"/>
                <a:ea typeface="Arial"/>
                <a:cs typeface="Arial"/>
                <a:sym typeface="Arial"/>
              </a:rPr>
              <a:t>South Africa's historical context presents unique challenges which not all countries are facing. Nevertheless, the country’s experience on planning a just transition offers valuable lessons that can inform strategies in other countries.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Noto Sans Symbols"/>
              <a:buChar char="✔"/>
            </a:pPr>
            <a:r>
              <a:rPr lang="en-GB"/>
              <a:t> Uncoordinated efforts can hinder progress in a just transition. Governments should begin building coordinated and aligned institutional capacities early on and at high-level, ensuring that institutional mechanisms are inclusive, drawing members from all affected sectors.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Noto Sans Symbols"/>
              <a:buChar char="✔"/>
            </a:pPr>
            <a:r>
              <a:rPr lang="en-GB"/>
              <a:t>Constructive stakeholder engagement, rooted in constitutional rights, is crucial for democratic representation. Governments should prioritize stakeholder consultation early and throughout the policy process, engaging not just with energy-sector stakeholders but also those from other impacted areas.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Noto Sans Symbols"/>
              <a:buChar char="✔"/>
            </a:pPr>
            <a:r>
              <a:rPr lang="en-GB"/>
              <a:t>A lack of transparency and accessibility in crucial programs can lead to distrust and failure. For successful policy development and implementation, governments must ensure consistent transparency across all initiatives and communicate clearly, using lay language.</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Noto Sans Symbols"/>
              <a:buChar char="✔"/>
            </a:pPr>
            <a:r>
              <a:rPr lang="en-GB"/>
              <a:t>Political coalitions can be significant allies or obstacles, and divergent priorities coalitions can lead to policy standstills. Governments should encourage political coalitions and actively engage with these entities from the start and consensus-building, while also incentivizing the private sector to uphold their commitments.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Noto Sans Symbols"/>
              <a:buChar char="✔"/>
            </a:pPr>
            <a:r>
              <a:rPr lang="en-GB"/>
              <a:t>Prosumerism can offer economic advantages and resilience against energy shortages, but its growth can be hindered by the lack of investment options and unsupportive municipalities. To tap into its potential, governments should develop financial incentives, like feed-in tariffs, to promote prosumerism and educate municipalities on its economic benefits.</a:t>
            </a:r>
            <a:endParaRPr/>
          </a:p>
        </p:txBody>
      </p:sp>
      <p:sp>
        <p:nvSpPr>
          <p:cNvPr id="178" name="Google Shape;17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presentation is structures as follows: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GB"/>
              <a:t>1 minute; </a:t>
            </a:r>
            <a:r>
              <a:rPr b="0" i="0" lang="en-GB" sz="1200" u="none" cap="none" strike="noStrike">
                <a:solidFill>
                  <a:schemeClr val="dk1"/>
                </a:solidFill>
                <a:latin typeface="Calibri"/>
                <a:ea typeface="Calibri"/>
                <a:cs typeface="Calibri"/>
                <a:sym typeface="Calibri"/>
              </a:rPr>
              <a:t>South African Context.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a:t>8 minutes; </a:t>
            </a:r>
            <a:r>
              <a:rPr b="0" i="0" lang="en-GB" sz="1200" u="none" cap="none" strike="noStrike">
                <a:solidFill>
                  <a:srgbClr val="242424"/>
                </a:solidFill>
                <a:latin typeface="Calibri"/>
                <a:ea typeface="Calibri"/>
                <a:cs typeface="Calibri"/>
                <a:sym typeface="Calibri"/>
              </a:rPr>
              <a:t>Aspects of public participation and support work in South Africa’s just transition work.</a:t>
            </a:r>
            <a:endParaRPr b="0" i="0" sz="1200" u="none" cap="none" strike="noStrike">
              <a:solidFill>
                <a:srgbClr val="242424"/>
              </a:solidFill>
              <a:latin typeface="Arial"/>
              <a:ea typeface="Arial"/>
              <a:cs typeface="Arial"/>
              <a:sym typeface="Arial"/>
            </a:endParaRPr>
          </a:p>
          <a:p>
            <a:pPr indent="0" lvl="0" marL="0" rtl="0" algn="l">
              <a:spcBef>
                <a:spcPts val="0"/>
              </a:spcBef>
              <a:spcAft>
                <a:spcPts val="0"/>
              </a:spcAft>
              <a:buNone/>
            </a:pPr>
            <a:r>
              <a:rPr lang="en-GB"/>
              <a:t>1 minute: Summary.</a:t>
            </a:r>
            <a:endParaRPr/>
          </a:p>
        </p:txBody>
      </p:sp>
      <p:sp>
        <p:nvSpPr>
          <p:cNvPr id="66" name="Google Shape;6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09" name="Google Shape;20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73" name="Google Shape;73;p3: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rPr lang="en-GB"/>
              <a:t>South African context.</a:t>
            </a:r>
            <a:endParaRPr/>
          </a:p>
        </p:txBody>
      </p:sp>
      <p:sp>
        <p:nvSpPr>
          <p:cNvPr id="74" name="Google Shape;74;p3: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lnSpc>
                <a:spcPct val="100000"/>
              </a:lnSpc>
              <a:spcBef>
                <a:spcPts val="0"/>
              </a:spcBef>
              <a:spcAft>
                <a:spcPts val="0"/>
              </a:spcAft>
              <a:buClr>
                <a:schemeClr val="dk1"/>
              </a:buClr>
              <a:buSzPts val="1200"/>
              <a:buFont typeface="Arial"/>
              <a:buNone/>
            </a:pPr>
            <a:r>
              <a:rPr b="1" lang="en-GB">
                <a:latin typeface="Arial"/>
                <a:ea typeface="Arial"/>
                <a:cs typeface="Arial"/>
                <a:sym typeface="Arial"/>
              </a:rPr>
              <a:t>South Africa suffers from significant inequality, poverty and unemployment. </a:t>
            </a:r>
            <a:endParaRPr/>
          </a:p>
          <a:p>
            <a:pPr indent="-342900" lvl="0" marL="444500" rtl="0" algn="l">
              <a:lnSpc>
                <a:spcPct val="100000"/>
              </a:lnSpc>
              <a:spcBef>
                <a:spcPts val="0"/>
              </a:spcBef>
              <a:spcAft>
                <a:spcPts val="0"/>
              </a:spcAft>
              <a:buClr>
                <a:schemeClr val="dk1"/>
              </a:buClr>
              <a:buSzPts val="1200"/>
              <a:buFont typeface="Arial"/>
              <a:buChar char="•"/>
            </a:pPr>
            <a:r>
              <a:rPr lang="en-GB">
                <a:latin typeface="Arial"/>
                <a:ea typeface="Arial"/>
                <a:cs typeface="Arial"/>
                <a:sym typeface="Arial"/>
              </a:rPr>
              <a:t>South Africa is one of the most socially unequal countries globally. </a:t>
            </a:r>
            <a:endParaRPr/>
          </a:p>
          <a:p>
            <a:pPr indent="-342900" lvl="0" marL="444500" rtl="0" algn="l">
              <a:lnSpc>
                <a:spcPct val="100000"/>
              </a:lnSpc>
              <a:spcBef>
                <a:spcPts val="0"/>
              </a:spcBef>
              <a:spcAft>
                <a:spcPts val="0"/>
              </a:spcAft>
              <a:buClr>
                <a:srgbClr val="FF0000"/>
              </a:buClr>
              <a:buSzPts val="1200"/>
              <a:buFont typeface="Arial"/>
              <a:buChar char="•"/>
            </a:pPr>
            <a:r>
              <a:rPr lang="en-GB">
                <a:solidFill>
                  <a:srgbClr val="FF0000"/>
                </a:solidFill>
                <a:latin typeface="Arial"/>
                <a:ea typeface="Arial"/>
                <a:cs typeface="Arial"/>
                <a:sym typeface="Arial"/>
              </a:rPr>
              <a:t>Despite efforts to redress imbalance since the end of apartheid, significant economic disparities based on race remain.</a:t>
            </a:r>
            <a:endParaRPr/>
          </a:p>
          <a:p>
            <a:pPr indent="-342900" lvl="0" marL="444500" rtl="0" algn="l">
              <a:lnSpc>
                <a:spcPct val="100000"/>
              </a:lnSpc>
              <a:spcBef>
                <a:spcPts val="0"/>
              </a:spcBef>
              <a:spcAft>
                <a:spcPts val="0"/>
              </a:spcAft>
              <a:buClr>
                <a:srgbClr val="222222"/>
              </a:buClr>
              <a:buSzPts val="1200"/>
              <a:buFont typeface="Arial"/>
              <a:buChar char="•"/>
            </a:pPr>
            <a:r>
              <a:rPr lang="en-GB">
                <a:solidFill>
                  <a:srgbClr val="222222"/>
                </a:solidFill>
                <a:latin typeface="Arial"/>
                <a:ea typeface="Arial"/>
                <a:cs typeface="Arial"/>
                <a:sym typeface="Arial"/>
              </a:rPr>
              <a:t>Unemployment is 32%, </a:t>
            </a:r>
            <a:r>
              <a:rPr lang="en-GB">
                <a:solidFill>
                  <a:srgbClr val="FF0000"/>
                </a:solidFill>
                <a:latin typeface="Arial"/>
                <a:ea typeface="Arial"/>
                <a:cs typeface="Arial"/>
                <a:sym typeface="Arial"/>
              </a:rPr>
              <a:t>leading to high sensitivity to the loss of jobs.</a:t>
            </a:r>
            <a:endParaRPr/>
          </a:p>
          <a:p>
            <a:pPr indent="-342900" lvl="0" marL="444500" rtl="0" algn="l">
              <a:lnSpc>
                <a:spcPct val="100000"/>
              </a:lnSpc>
              <a:spcBef>
                <a:spcPts val="0"/>
              </a:spcBef>
              <a:spcAft>
                <a:spcPts val="0"/>
              </a:spcAft>
              <a:buClr>
                <a:srgbClr val="222222"/>
              </a:buClr>
              <a:buSzPts val="1200"/>
              <a:buFont typeface="Arial"/>
              <a:buChar char="•"/>
            </a:pPr>
            <a:r>
              <a:rPr lang="en-GB">
                <a:solidFill>
                  <a:srgbClr val="222222"/>
                </a:solidFill>
                <a:latin typeface="Arial"/>
                <a:ea typeface="Arial"/>
                <a:cs typeface="Arial"/>
                <a:sym typeface="Arial"/>
              </a:rPr>
              <a:t>And there is high social tension.</a:t>
            </a:r>
            <a:endParaRPr/>
          </a:p>
          <a:p>
            <a:pPr indent="-266700" lvl="0" marL="444500" rtl="0" algn="l">
              <a:lnSpc>
                <a:spcPct val="100000"/>
              </a:lnSpc>
              <a:spcBef>
                <a:spcPts val="0"/>
              </a:spcBef>
              <a:spcAft>
                <a:spcPts val="0"/>
              </a:spcAft>
              <a:buClr>
                <a:schemeClr val="dk1"/>
              </a:buClr>
              <a:buSzPts val="1200"/>
              <a:buFont typeface="Arial"/>
              <a:buNone/>
            </a:pPr>
            <a:r>
              <a:t/>
            </a:r>
            <a:endParaRPr>
              <a:solidFill>
                <a:srgbClr val="222222"/>
              </a:solidFill>
              <a:latin typeface="Arial"/>
              <a:ea typeface="Arial"/>
              <a:cs typeface="Arial"/>
              <a:sym typeface="Arial"/>
            </a:endParaRPr>
          </a:p>
          <a:p>
            <a:pPr indent="0" lvl="0" marL="101600" rtl="0" algn="l">
              <a:lnSpc>
                <a:spcPct val="100000"/>
              </a:lnSpc>
              <a:spcBef>
                <a:spcPts val="0"/>
              </a:spcBef>
              <a:spcAft>
                <a:spcPts val="0"/>
              </a:spcAft>
              <a:buClr>
                <a:srgbClr val="222222"/>
              </a:buClr>
              <a:buSzPts val="1200"/>
              <a:buFont typeface="Arial"/>
              <a:buNone/>
            </a:pPr>
            <a:r>
              <a:rPr b="0" lang="en-GB">
                <a:solidFill>
                  <a:srgbClr val="222222"/>
                </a:solidFill>
                <a:latin typeface="Arial"/>
                <a:ea typeface="Arial"/>
                <a:cs typeface="Arial"/>
                <a:sym typeface="Arial"/>
              </a:rPr>
              <a:t>Addressing these issues is difficult because there is </a:t>
            </a:r>
            <a:r>
              <a:rPr b="1" lang="en-GB">
                <a:solidFill>
                  <a:srgbClr val="222222"/>
                </a:solidFill>
                <a:latin typeface="Arial"/>
                <a:ea typeface="Arial"/>
                <a:cs typeface="Arial"/>
                <a:sym typeface="Arial"/>
              </a:rPr>
              <a:t>low trust in public institutions</a:t>
            </a:r>
            <a:r>
              <a:rPr b="0" lang="en-GB">
                <a:solidFill>
                  <a:srgbClr val="222222"/>
                </a:solidFill>
                <a:latin typeface="Arial"/>
                <a:ea typeface="Arial"/>
                <a:cs typeface="Arial"/>
                <a:sym typeface="Arial"/>
              </a:rPr>
              <a:t>, l</a:t>
            </a:r>
            <a:r>
              <a:rPr lang="en-GB">
                <a:solidFill>
                  <a:srgbClr val="222222"/>
                </a:solidFill>
                <a:latin typeface="Arial"/>
                <a:ea typeface="Arial"/>
                <a:cs typeface="Arial"/>
                <a:sym typeface="Arial"/>
              </a:rPr>
              <a:t>argely due to corruption.</a:t>
            </a:r>
            <a:endParaRPr/>
          </a:p>
          <a:p>
            <a:pPr indent="0" lvl="0" marL="0" rtl="0" algn="l">
              <a:spcBef>
                <a:spcPts val="0"/>
              </a:spcBef>
              <a:spcAft>
                <a:spcPts val="0"/>
              </a:spcAft>
              <a:buNone/>
            </a:pPr>
            <a:r>
              <a:t/>
            </a:r>
            <a:endParaRPr/>
          </a:p>
        </p:txBody>
      </p:sp>
      <p:sp>
        <p:nvSpPr>
          <p:cNvPr id="81" name="Google Shape;8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Power generation in South Africa is dominated by coal. The sector has a vertically integrated utility, Eskom, which supplies 90% of power.</a:t>
            </a:r>
            <a:endParaRPr/>
          </a:p>
          <a:p>
            <a:pPr indent="0" lvl="0" marL="0" rtl="0" algn="l">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The main stated policy goals are to overcome </a:t>
            </a:r>
            <a:r>
              <a:rPr lang="en-GB" sz="1200">
                <a:latin typeface="Arial"/>
                <a:ea typeface="Arial"/>
                <a:cs typeface="Arial"/>
                <a:sym typeface="Arial"/>
              </a:rPr>
              <a:t>supply shortages and load shedding as well as diversify the energy mix.</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GB" sz="1200">
                <a:latin typeface="Arial"/>
                <a:ea typeface="Arial"/>
                <a:cs typeface="Arial"/>
                <a:sym typeface="Arial"/>
              </a:rPr>
              <a:t>South Africa has a large solar energy potential, with plans to expand renewable energy capacity significantly. However, these </a:t>
            </a:r>
            <a:r>
              <a:rPr lang="en-GB" sz="1200">
                <a:solidFill>
                  <a:srgbClr val="FF0000"/>
                </a:solidFill>
                <a:latin typeface="Arial"/>
                <a:ea typeface="Arial"/>
                <a:cs typeface="Arial"/>
                <a:sym typeface="Arial"/>
              </a:rPr>
              <a:t>plans are contested and not final.</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200">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p>
        </p:txBody>
      </p:sp>
      <p:sp>
        <p:nvSpPr>
          <p:cNvPr id="91" name="Google Shape;9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00" name="Google Shape;100;p6: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GB">
                <a:solidFill>
                  <a:schemeClr val="lt1"/>
                </a:solidFill>
                <a:latin typeface="Trebuchet MS"/>
                <a:ea typeface="Trebuchet MS"/>
                <a:cs typeface="Trebuchet MS"/>
                <a:sym typeface="Trebuchet MS"/>
              </a:rPr>
              <a:t>Next section: Public participation and support in South Africa’s just transition work.</a:t>
            </a:r>
            <a:endParaRPr sz="1200"/>
          </a:p>
        </p:txBody>
      </p:sp>
      <p:sp>
        <p:nvSpPr>
          <p:cNvPr id="101" name="Google Shape;101;p6: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t>This section will overview (1) South Africa’s institutional capacity for a just transition, (2) its stakeholder engagement processes, including the role of (3) transparency and accessibility, (4) the role of political coalitions around the just transition and (5) prosumerism. </a:t>
            </a:r>
            <a:endParaRPr/>
          </a:p>
          <a:p>
            <a:pPr indent="0" lvl="0" marL="0" rtl="0" algn="l">
              <a:spcBef>
                <a:spcPts val="0"/>
              </a:spcBef>
              <a:spcAft>
                <a:spcPts val="0"/>
              </a:spcAft>
              <a:buNone/>
            </a:pPr>
            <a:r>
              <a:t/>
            </a:r>
            <a:endParaRPr/>
          </a:p>
        </p:txBody>
      </p:sp>
      <p:sp>
        <p:nvSpPr>
          <p:cNvPr id="108" name="Google Shape;10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lnSpc>
                <a:spcPct val="100000"/>
              </a:lnSpc>
              <a:spcBef>
                <a:spcPts val="0"/>
              </a:spcBef>
              <a:spcAft>
                <a:spcPts val="0"/>
              </a:spcAft>
              <a:buClr>
                <a:schemeClr val="dk1"/>
              </a:buClr>
              <a:buSzPts val="1200"/>
              <a:buFont typeface="Arial"/>
              <a:buNone/>
            </a:pPr>
            <a:r>
              <a:rPr b="1" lang="en-GB" sz="1200">
                <a:latin typeface="Arial"/>
                <a:ea typeface="Arial"/>
                <a:cs typeface="Arial"/>
                <a:sym typeface="Arial"/>
              </a:rPr>
              <a:t>Planning the just transition in South Africa started with uncoordinated institutional capacity.</a:t>
            </a:r>
            <a:endParaRPr/>
          </a:p>
          <a:p>
            <a:pPr indent="-285750" lvl="0" marL="387350" rtl="0" algn="l">
              <a:spcBef>
                <a:spcPts val="600"/>
              </a:spcBef>
              <a:spcAft>
                <a:spcPts val="0"/>
              </a:spcAft>
              <a:buClr>
                <a:schemeClr val="dk1"/>
              </a:buClr>
              <a:buSzPts val="1200"/>
              <a:buFont typeface="Arial"/>
              <a:buChar char="•"/>
            </a:pPr>
            <a:r>
              <a:rPr lang="en-GB" sz="1200">
                <a:latin typeface="Arial"/>
                <a:ea typeface="Arial"/>
                <a:cs typeface="Arial"/>
                <a:sym typeface="Arial"/>
              </a:rPr>
              <a:t>The idea of a “just transition” was first mentioned in a Government White Paper in 2011.</a:t>
            </a:r>
            <a:endParaRPr/>
          </a:p>
          <a:p>
            <a:pPr indent="-285750" lvl="0" marL="387350" rtl="0" algn="l">
              <a:spcBef>
                <a:spcPts val="600"/>
              </a:spcBef>
              <a:spcAft>
                <a:spcPts val="0"/>
              </a:spcAft>
              <a:buClr>
                <a:schemeClr val="dk1"/>
              </a:buClr>
              <a:buSzPts val="1200"/>
              <a:buFont typeface="Arial"/>
              <a:buChar char="•"/>
            </a:pPr>
            <a:r>
              <a:rPr lang="en-GB" sz="1200">
                <a:latin typeface="Arial"/>
                <a:ea typeface="Arial"/>
                <a:cs typeface="Arial"/>
                <a:sym typeface="Arial"/>
              </a:rPr>
              <a:t>The following years saw just transition mentioned in various policy documents, but efforts were uncoordinated.</a:t>
            </a:r>
            <a:endParaRPr/>
          </a:p>
          <a:p>
            <a:pPr indent="0" lvl="0" marL="101600" rtl="0" algn="l">
              <a:lnSpc>
                <a:spcPct val="100000"/>
              </a:lnSpc>
              <a:spcBef>
                <a:spcPts val="600"/>
              </a:spcBef>
              <a:spcAft>
                <a:spcPts val="0"/>
              </a:spcAft>
              <a:buClr>
                <a:schemeClr val="dk1"/>
              </a:buClr>
              <a:buSzPts val="1200"/>
              <a:buFont typeface="Arial"/>
              <a:buNone/>
            </a:pPr>
            <a:r>
              <a:rPr b="1" lang="en-GB" sz="1200">
                <a:latin typeface="Arial"/>
                <a:ea typeface="Arial"/>
                <a:cs typeface="Arial"/>
                <a:sym typeface="Arial"/>
              </a:rPr>
              <a:t>In 2018, the Presidential Climate Commission (PCC) was created to strengthen and align institutional capacity.</a:t>
            </a:r>
            <a:endParaRPr/>
          </a:p>
          <a:p>
            <a:pPr indent="-285750" lvl="0" marL="387350" rtl="0" algn="l">
              <a:spcBef>
                <a:spcPts val="600"/>
              </a:spcBef>
              <a:spcAft>
                <a:spcPts val="0"/>
              </a:spcAft>
              <a:buClr>
                <a:schemeClr val="dk1"/>
              </a:buClr>
              <a:buSzPts val="1200"/>
              <a:buFont typeface="Arial"/>
              <a:buChar char="•"/>
            </a:pPr>
            <a:r>
              <a:rPr lang="en-GB" sz="1200">
                <a:latin typeface="Arial"/>
                <a:ea typeface="Arial"/>
                <a:cs typeface="Arial"/>
                <a:sym typeface="Arial"/>
              </a:rPr>
              <a:t>Its mandate is to coordinate and oversee the just transition, including job opportunities</a:t>
            </a:r>
            <a:r>
              <a:rPr lang="en-GB" sz="1200">
                <a:solidFill>
                  <a:srgbClr val="FF0000"/>
                </a:solidFill>
                <a:latin typeface="Arial"/>
                <a:ea typeface="Arial"/>
                <a:cs typeface="Arial"/>
                <a:sym typeface="Arial"/>
              </a:rPr>
              <a:t>, although its work has necessarily improved coordination.</a:t>
            </a:r>
            <a:endParaRPr/>
          </a:p>
          <a:p>
            <a:pPr indent="0" lvl="0" marL="101600" rtl="0" algn="l">
              <a:spcBef>
                <a:spcPts val="600"/>
              </a:spcBef>
              <a:spcAft>
                <a:spcPts val="0"/>
              </a:spcAft>
              <a:buClr>
                <a:schemeClr val="dk1"/>
              </a:buClr>
              <a:buSzPts val="1200"/>
              <a:buFont typeface="Arial"/>
              <a:buNone/>
            </a:pPr>
            <a:r>
              <a:rPr b="1" lang="en-GB">
                <a:solidFill>
                  <a:schemeClr val="dk1"/>
                </a:solidFill>
                <a:latin typeface="Arial"/>
                <a:ea typeface="Arial"/>
                <a:cs typeface="Arial"/>
                <a:sym typeface="Arial"/>
              </a:rPr>
              <a:t>An important driver for the PCC was union backlash in 2017 following the announcement of the retirement of Eskom coal plants.</a:t>
            </a:r>
            <a:endParaRPr b="1" sz="1200">
              <a:solidFill>
                <a:srgbClr val="FF0000"/>
              </a:solidFill>
              <a:latin typeface="Arial"/>
              <a:ea typeface="Arial"/>
              <a:cs typeface="Arial"/>
              <a:sym typeface="Arial"/>
            </a:endParaRPr>
          </a:p>
          <a:p>
            <a:pPr indent="-285750" lvl="0" marL="387350" marR="0" rtl="0" algn="l">
              <a:lnSpc>
                <a:spcPct val="100000"/>
              </a:lnSpc>
              <a:spcBef>
                <a:spcPts val="1200"/>
              </a:spcBef>
              <a:spcAft>
                <a:spcPts val="0"/>
              </a:spcAft>
              <a:buClr>
                <a:srgbClr val="FF0000"/>
              </a:buClr>
              <a:buSzPts val="1200"/>
              <a:buFont typeface="Arial"/>
              <a:buChar char="•"/>
            </a:pPr>
            <a:r>
              <a:rPr lang="en-GB" sz="1200">
                <a:solidFill>
                  <a:srgbClr val="FF0000"/>
                </a:solidFill>
                <a:latin typeface="Arial"/>
                <a:ea typeface="Arial"/>
                <a:cs typeface="Arial"/>
                <a:sym typeface="Arial"/>
              </a:rPr>
              <a:t>While their retirement was on a well-known schedule, t</a:t>
            </a:r>
            <a:r>
              <a:rPr b="0" i="0" lang="en-GB" sz="1200" u="none" strike="noStrike">
                <a:solidFill>
                  <a:srgbClr val="FF0000"/>
                </a:solidFill>
                <a:latin typeface="Arial"/>
                <a:ea typeface="Arial"/>
                <a:cs typeface="Arial"/>
                <a:sym typeface="Arial"/>
              </a:rPr>
              <a:t>rade unions had not been consulted on how it would happen. </a:t>
            </a:r>
            <a:r>
              <a:rPr lang="en-GB" sz="1200">
                <a:solidFill>
                  <a:srgbClr val="FF0000"/>
                </a:solidFill>
                <a:latin typeface="Arial"/>
                <a:ea typeface="Arial"/>
                <a:cs typeface="Arial"/>
                <a:sym typeface="Arial"/>
              </a:rPr>
              <a:t>Unions called for protests. </a:t>
            </a:r>
            <a:endParaRPr sz="1200">
              <a:solidFill>
                <a:srgbClr val="FF0000"/>
              </a:solidFill>
              <a:latin typeface="Arial"/>
              <a:ea typeface="Arial"/>
              <a:cs typeface="Arial"/>
              <a:sym typeface="Arial"/>
            </a:endParaRPr>
          </a:p>
          <a:p>
            <a:pPr indent="0" lvl="0" marL="101600" rtl="0" algn="l">
              <a:spcBef>
                <a:spcPts val="600"/>
              </a:spcBef>
              <a:spcAft>
                <a:spcPts val="0"/>
              </a:spcAft>
              <a:buClr>
                <a:srgbClr val="FF0000"/>
              </a:buClr>
              <a:buSzPts val="1200"/>
              <a:buFont typeface="Arial"/>
              <a:buNone/>
            </a:pPr>
            <a:r>
              <a:rPr b="1" lang="en-GB" sz="1200">
                <a:solidFill>
                  <a:srgbClr val="FF0000"/>
                </a:solidFill>
                <a:latin typeface="Arial"/>
                <a:ea typeface="Arial"/>
                <a:cs typeface="Arial"/>
                <a:sym typeface="Arial"/>
              </a:rPr>
              <a:t>Nevertheless, the PCC has considerable political influence.</a:t>
            </a:r>
            <a:endParaRPr b="1" sz="1200">
              <a:solidFill>
                <a:schemeClr val="dk1"/>
              </a:solidFill>
              <a:latin typeface="Arial"/>
              <a:ea typeface="Arial"/>
              <a:cs typeface="Arial"/>
              <a:sym typeface="Arial"/>
            </a:endParaRPr>
          </a:p>
          <a:p>
            <a:pPr indent="-171450" lvl="0" marL="273050" rtl="0" algn="l">
              <a:lnSpc>
                <a:spcPct val="100000"/>
              </a:lnSpc>
              <a:spcBef>
                <a:spcPts val="600"/>
              </a:spcBef>
              <a:spcAft>
                <a:spcPts val="0"/>
              </a:spcAft>
              <a:buClr>
                <a:schemeClr val="dk1"/>
              </a:buClr>
              <a:buSzPts val="1200"/>
              <a:buFont typeface="Arial"/>
              <a:buChar char="•"/>
            </a:pPr>
            <a:r>
              <a:rPr b="0" lang="en-GB" sz="1200">
                <a:latin typeface="Arial"/>
                <a:ea typeface="Arial"/>
                <a:cs typeface="Arial"/>
                <a:sym typeface="Arial"/>
              </a:rPr>
              <a:t>The PCC operates at the </a:t>
            </a:r>
            <a:r>
              <a:rPr b="0" lang="en-GB" sz="1200">
                <a:solidFill>
                  <a:schemeClr val="dk1"/>
                </a:solidFill>
                <a:latin typeface="Arial"/>
                <a:ea typeface="Arial"/>
                <a:cs typeface="Arial"/>
                <a:sym typeface="Arial"/>
              </a:rPr>
              <a:t>level of the presidency, signalling the importance of just transition.</a:t>
            </a:r>
            <a:endParaRPr/>
          </a:p>
          <a:p>
            <a:pPr indent="-171450" lvl="0" marL="273050" rtl="0" algn="l">
              <a:lnSpc>
                <a:spcPct val="100000"/>
              </a:lnSpc>
              <a:spcBef>
                <a:spcPts val="600"/>
              </a:spcBef>
              <a:spcAft>
                <a:spcPts val="0"/>
              </a:spcAft>
              <a:buClr>
                <a:schemeClr val="dk1"/>
              </a:buClr>
              <a:buSzPts val="1200"/>
              <a:buFont typeface="Arial"/>
              <a:buChar char="•"/>
            </a:pPr>
            <a:r>
              <a:rPr b="0" lang="en-GB" sz="1200">
                <a:solidFill>
                  <a:schemeClr val="dk1"/>
                </a:solidFill>
                <a:latin typeface="Arial"/>
                <a:ea typeface="Arial"/>
                <a:cs typeface="Arial"/>
                <a:sym typeface="Arial"/>
              </a:rPr>
              <a:t>It also draws commissioners from all impacted sectors, adding credibility to its work.</a:t>
            </a:r>
            <a:endParaRPr/>
          </a:p>
        </p:txBody>
      </p:sp>
      <p:sp>
        <p:nvSpPr>
          <p:cNvPr id="115" name="Google Shape;11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rgbClr val="FF0000"/>
              </a:buClr>
              <a:buSzPts val="1200"/>
              <a:buFont typeface="Arial"/>
              <a:buNone/>
            </a:pPr>
            <a:r>
              <a:rPr b="1" lang="en-GB">
                <a:solidFill>
                  <a:srgbClr val="FF0000"/>
                </a:solidFill>
              </a:rPr>
              <a:t>Stakeholder engagement is rooted in the South African Constitution as a citizen’s right.</a:t>
            </a:r>
            <a:endParaRPr/>
          </a:p>
          <a:p>
            <a:pPr indent="-171450" lvl="0" marL="273050" rtl="0" algn="l">
              <a:spcBef>
                <a:spcPts val="0"/>
              </a:spcBef>
              <a:spcAft>
                <a:spcPts val="0"/>
              </a:spcAft>
              <a:buClr>
                <a:srgbClr val="374151"/>
              </a:buClr>
              <a:buSzPts val="1200"/>
              <a:buFont typeface="Arial"/>
              <a:buChar char="•"/>
            </a:pPr>
            <a:r>
              <a:rPr lang="en-GB">
                <a:solidFill>
                  <a:srgbClr val="374151"/>
                </a:solidFill>
                <a:latin typeface="Arial"/>
                <a:ea typeface="Arial"/>
                <a:cs typeface="Arial"/>
                <a:sym typeface="Arial"/>
              </a:rPr>
              <a:t>T</a:t>
            </a:r>
            <a:r>
              <a:rPr b="0" i="0" lang="en-GB" u="none" strike="noStrike">
                <a:solidFill>
                  <a:srgbClr val="374151"/>
                </a:solidFill>
                <a:latin typeface="Arial"/>
                <a:ea typeface="Arial"/>
                <a:cs typeface="Arial"/>
                <a:sym typeface="Arial"/>
              </a:rPr>
              <a:t>he Constitution recognizes that a true and representative democracy requires ongoing dialogue between government and citizens.</a:t>
            </a:r>
            <a:endParaRPr/>
          </a:p>
          <a:p>
            <a:pPr indent="-171450" lvl="0" marL="273050" rtl="0" algn="l">
              <a:spcBef>
                <a:spcPts val="0"/>
              </a:spcBef>
              <a:spcAft>
                <a:spcPts val="0"/>
              </a:spcAft>
              <a:buClr>
                <a:srgbClr val="374151"/>
              </a:buClr>
              <a:buSzPts val="1200"/>
              <a:buFont typeface="Arial"/>
              <a:buChar char="•"/>
            </a:pPr>
            <a:r>
              <a:rPr lang="en-GB">
                <a:solidFill>
                  <a:srgbClr val="374151"/>
                </a:solidFill>
                <a:latin typeface="Arial"/>
                <a:ea typeface="Arial"/>
                <a:cs typeface="Arial"/>
                <a:sym typeface="Arial"/>
              </a:rPr>
              <a:t>For instance, t</a:t>
            </a:r>
            <a:r>
              <a:rPr b="0" i="0" lang="en-GB" u="none" strike="noStrike">
                <a:solidFill>
                  <a:srgbClr val="374151"/>
                </a:solidFill>
                <a:latin typeface="Arial"/>
                <a:ea typeface="Arial"/>
                <a:cs typeface="Arial"/>
                <a:sym typeface="Arial"/>
              </a:rPr>
              <a:t>he National Assembly and the National Council of Provinces are obliged to facilitate public involvement in legislative and other processes.</a:t>
            </a:r>
            <a:endParaRPr/>
          </a:p>
          <a:p>
            <a:pPr indent="-171450" lvl="0" marL="273050" rtl="0" algn="l">
              <a:spcBef>
                <a:spcPts val="0"/>
              </a:spcBef>
              <a:spcAft>
                <a:spcPts val="0"/>
              </a:spcAft>
              <a:buClr>
                <a:srgbClr val="374151"/>
              </a:buClr>
              <a:buSzPts val="1200"/>
              <a:buFont typeface="Arial"/>
              <a:buChar char="•"/>
            </a:pPr>
            <a:r>
              <a:rPr lang="en-GB">
                <a:solidFill>
                  <a:srgbClr val="374151"/>
                </a:solidFill>
                <a:latin typeface="Arial"/>
                <a:ea typeface="Arial"/>
                <a:cs typeface="Arial"/>
                <a:sym typeface="Arial"/>
              </a:rPr>
              <a:t>Furthermore, va</a:t>
            </a:r>
            <a:r>
              <a:rPr b="0" i="0" lang="en-GB" u="none" strike="noStrike">
                <a:solidFill>
                  <a:srgbClr val="374151"/>
                </a:solidFill>
                <a:latin typeface="Arial"/>
                <a:ea typeface="Arial"/>
                <a:cs typeface="Arial"/>
                <a:sym typeface="Arial"/>
              </a:rPr>
              <a:t>rious environmental laws mandate public participation processes to ensure the voices of those affected are considered.</a:t>
            </a:r>
            <a:endParaRPr b="1" i="0" sz="1200" u="none" strike="noStrike">
              <a:solidFill>
                <a:srgbClr val="374151"/>
              </a:solidFill>
              <a:latin typeface="Arial"/>
              <a:ea typeface="Arial"/>
              <a:cs typeface="Arial"/>
              <a:sym typeface="Arial"/>
            </a:endParaRPr>
          </a:p>
          <a:p>
            <a:pPr indent="0" lvl="0" marL="0" marR="0" rtl="0" algn="l">
              <a:lnSpc>
                <a:spcPct val="100000"/>
              </a:lnSpc>
              <a:spcBef>
                <a:spcPts val="0"/>
              </a:spcBef>
              <a:spcAft>
                <a:spcPts val="0"/>
              </a:spcAft>
              <a:buClr>
                <a:srgbClr val="374151"/>
              </a:buClr>
              <a:buSzPts val="1200"/>
              <a:buFont typeface="Arial"/>
              <a:buNone/>
            </a:pPr>
            <a:r>
              <a:rPr b="1" i="0" lang="en-GB" sz="1200" u="none" strike="noStrike">
                <a:solidFill>
                  <a:srgbClr val="374151"/>
                </a:solidFill>
                <a:latin typeface="Arial"/>
                <a:ea typeface="Arial"/>
                <a:cs typeface="Arial"/>
                <a:sym typeface="Arial"/>
              </a:rPr>
              <a:t>The PCC developed the Just Transition Framework, a shared vision for a just transition through to 2050, with extensive stakeholder engagement.</a:t>
            </a:r>
            <a:endParaRPr/>
          </a:p>
          <a:p>
            <a:pPr indent="-171450" lvl="0" marL="171450" marR="0" rtl="0" algn="l">
              <a:lnSpc>
                <a:spcPct val="100000"/>
              </a:lnSpc>
              <a:spcBef>
                <a:spcPts val="0"/>
              </a:spcBef>
              <a:spcAft>
                <a:spcPts val="0"/>
              </a:spcAft>
              <a:buClr>
                <a:srgbClr val="374151"/>
              </a:buClr>
              <a:buSzPts val="1200"/>
              <a:buFont typeface="Arial"/>
              <a:buChar char="•"/>
            </a:pPr>
            <a:r>
              <a:rPr lang="en-GB" sz="1200">
                <a:solidFill>
                  <a:srgbClr val="374151"/>
                </a:solidFill>
                <a:latin typeface="Arial"/>
                <a:ea typeface="Arial"/>
                <a:cs typeface="Arial"/>
                <a:sym typeface="Arial"/>
              </a:rPr>
              <a:t>The document sets key risks and key policy areas to address them.</a:t>
            </a:r>
            <a:endParaRPr/>
          </a:p>
          <a:p>
            <a:pPr indent="0" lvl="0" marL="0" marR="0" rtl="0" algn="l">
              <a:lnSpc>
                <a:spcPct val="100000"/>
              </a:lnSpc>
              <a:spcBef>
                <a:spcPts val="0"/>
              </a:spcBef>
              <a:spcAft>
                <a:spcPts val="0"/>
              </a:spcAft>
              <a:buClr>
                <a:srgbClr val="374151"/>
              </a:buClr>
              <a:buSzPts val="1200"/>
              <a:buFont typeface="Arial"/>
              <a:buNone/>
            </a:pPr>
            <a:r>
              <a:rPr b="1" i="0" lang="en-GB" sz="1200" u="none" strike="noStrike">
                <a:solidFill>
                  <a:srgbClr val="374151"/>
                </a:solidFill>
                <a:latin typeface="Arial"/>
                <a:ea typeface="Arial"/>
                <a:cs typeface="Arial"/>
                <a:sym typeface="Arial"/>
              </a:rPr>
              <a:t>For the first draft, thematic dialogues were held </a:t>
            </a:r>
            <a:r>
              <a:rPr b="1" lang="en-GB" sz="1200">
                <a:solidFill>
                  <a:srgbClr val="374151"/>
                </a:solidFill>
                <a:latin typeface="Arial"/>
                <a:ea typeface="Arial"/>
                <a:cs typeface="Arial"/>
                <a:sym typeface="Arial"/>
              </a:rPr>
              <a:t>with key stakeholders, publishing a policy brief on each topic.</a:t>
            </a:r>
            <a:endParaRPr/>
          </a:p>
          <a:p>
            <a:pPr indent="-171450" lvl="0" marL="273050" rtl="0" algn="l">
              <a:spcBef>
                <a:spcPts val="0"/>
              </a:spcBef>
              <a:spcAft>
                <a:spcPts val="0"/>
              </a:spcAft>
              <a:buClr>
                <a:srgbClr val="374151"/>
              </a:buClr>
              <a:buSzPts val="1200"/>
              <a:buFont typeface="Arial"/>
              <a:buChar char="•"/>
            </a:pPr>
            <a:r>
              <a:rPr lang="en-GB" sz="1200">
                <a:solidFill>
                  <a:srgbClr val="374151"/>
                </a:solidFill>
                <a:latin typeface="Arial"/>
                <a:ea typeface="Arial"/>
                <a:cs typeface="Arial"/>
                <a:sym typeface="Arial"/>
              </a:rPr>
              <a:t>Topics included policy dynamics, the coal value chain, employment and livelihoods, financing a just transition and water security. </a:t>
            </a:r>
            <a:endParaRPr/>
          </a:p>
          <a:p>
            <a:pPr indent="-171450" lvl="0" marL="273050" rtl="0" algn="l">
              <a:spcBef>
                <a:spcPts val="0"/>
              </a:spcBef>
              <a:spcAft>
                <a:spcPts val="0"/>
              </a:spcAft>
              <a:buClr>
                <a:srgbClr val="374151"/>
              </a:buClr>
              <a:buSzPts val="1200"/>
              <a:buFont typeface="Arial"/>
              <a:buChar char="•"/>
            </a:pPr>
            <a:r>
              <a:rPr lang="en-GB" sz="1200">
                <a:solidFill>
                  <a:srgbClr val="374151"/>
                </a:solidFill>
                <a:latin typeface="Arial"/>
                <a:ea typeface="Arial"/>
                <a:cs typeface="Arial"/>
                <a:sym typeface="Arial"/>
              </a:rPr>
              <a:t>Consultations were carried out with a wide range of stakeholder, including outside the energy sector.</a:t>
            </a:r>
            <a:endParaRPr b="1" i="0" sz="1200" u="none" strike="noStrike">
              <a:solidFill>
                <a:srgbClr val="374151"/>
              </a:solidFill>
              <a:latin typeface="Arial"/>
              <a:ea typeface="Arial"/>
              <a:cs typeface="Arial"/>
              <a:sym typeface="Arial"/>
            </a:endParaRPr>
          </a:p>
          <a:p>
            <a:pPr indent="0" lvl="0" marL="0" marR="0" rtl="0" algn="l">
              <a:lnSpc>
                <a:spcPct val="100000"/>
              </a:lnSpc>
              <a:spcBef>
                <a:spcPts val="0"/>
              </a:spcBef>
              <a:spcAft>
                <a:spcPts val="0"/>
              </a:spcAft>
              <a:buClr>
                <a:srgbClr val="374151"/>
              </a:buClr>
              <a:buSzPts val="1200"/>
              <a:buFont typeface="Arial"/>
              <a:buNone/>
            </a:pPr>
            <a:r>
              <a:rPr b="1" i="0" lang="en-GB" sz="1200" u="none" strike="noStrike">
                <a:solidFill>
                  <a:srgbClr val="374151"/>
                </a:solidFill>
                <a:latin typeface="Arial"/>
                <a:ea typeface="Arial"/>
                <a:cs typeface="Arial"/>
                <a:sym typeface="Arial"/>
              </a:rPr>
              <a:t>For the final draft, particularly attention was paid to </a:t>
            </a:r>
            <a:r>
              <a:rPr b="1" lang="en-GB" sz="1200">
                <a:solidFill>
                  <a:srgbClr val="374151"/>
                </a:solidFill>
                <a:latin typeface="Arial"/>
                <a:ea typeface="Arial"/>
                <a:cs typeface="Arial"/>
                <a:sym typeface="Arial"/>
              </a:rPr>
              <a:t>the poor and vulnerable, with workshops focused around the most impacted geographic locations.</a:t>
            </a:r>
            <a:endParaRPr/>
          </a:p>
          <a:p>
            <a:pPr indent="-171450" lvl="0" marL="171450" marR="0" rtl="0" algn="l">
              <a:lnSpc>
                <a:spcPct val="100000"/>
              </a:lnSpc>
              <a:spcBef>
                <a:spcPts val="0"/>
              </a:spcBef>
              <a:spcAft>
                <a:spcPts val="0"/>
              </a:spcAft>
              <a:buClr>
                <a:srgbClr val="374151"/>
              </a:buClr>
              <a:buSzPts val="1200"/>
              <a:buFont typeface="Arial"/>
              <a:buChar char="•"/>
            </a:pPr>
            <a:r>
              <a:rPr i="0" lang="en-GB" sz="1200" u="none" strike="noStrike">
                <a:solidFill>
                  <a:srgbClr val="374151"/>
                </a:solidFill>
                <a:latin typeface="Arial"/>
                <a:ea typeface="Arial"/>
                <a:cs typeface="Arial"/>
                <a:sym typeface="Arial"/>
              </a:rPr>
              <a:t>F</a:t>
            </a:r>
            <a:r>
              <a:rPr lang="en-GB" sz="1200">
                <a:solidFill>
                  <a:srgbClr val="374151"/>
                </a:solidFill>
                <a:latin typeface="Arial"/>
                <a:ea typeface="Arial"/>
                <a:cs typeface="Arial"/>
                <a:sym typeface="Arial"/>
              </a:rPr>
              <a:t>eedback on the draft framework was collected, and g</a:t>
            </a:r>
            <a:r>
              <a:rPr i="0" lang="en-GB" sz="1200" u="none" strike="noStrike">
                <a:solidFill>
                  <a:srgbClr val="374151"/>
                </a:solidFill>
                <a:latin typeface="Arial"/>
                <a:ea typeface="Arial"/>
                <a:cs typeface="Arial"/>
                <a:sym typeface="Arial"/>
              </a:rPr>
              <a:t>overnment and business leaders were present at workshops.</a:t>
            </a:r>
            <a:endParaRPr/>
          </a:p>
          <a:p>
            <a:pPr indent="0" lvl="0" marL="0" marR="0" rtl="0" algn="l">
              <a:lnSpc>
                <a:spcPct val="100000"/>
              </a:lnSpc>
              <a:spcBef>
                <a:spcPts val="0"/>
              </a:spcBef>
              <a:spcAft>
                <a:spcPts val="0"/>
              </a:spcAft>
              <a:buClr>
                <a:srgbClr val="374151"/>
              </a:buClr>
              <a:buSzPts val="1200"/>
              <a:buFont typeface="Arial"/>
              <a:buNone/>
            </a:pPr>
            <a:r>
              <a:rPr b="1" lang="en-GB" sz="1200">
                <a:solidFill>
                  <a:srgbClr val="374151"/>
                </a:solidFill>
                <a:latin typeface="Arial"/>
                <a:ea typeface="Arial"/>
                <a:cs typeface="Arial"/>
                <a:sym typeface="Arial"/>
              </a:rPr>
              <a:t>Participants raised concerns above and beyond the just transition discussions.</a:t>
            </a:r>
            <a:endParaRPr/>
          </a:p>
          <a:p>
            <a:pPr indent="0" lvl="0" marL="0" marR="0" rtl="0" algn="l">
              <a:lnSpc>
                <a:spcPct val="100000"/>
              </a:lnSpc>
              <a:spcBef>
                <a:spcPts val="0"/>
              </a:spcBef>
              <a:spcAft>
                <a:spcPts val="0"/>
              </a:spcAft>
              <a:buClr>
                <a:srgbClr val="374151"/>
              </a:buClr>
              <a:buSzPts val="1200"/>
              <a:buFont typeface="Arial"/>
              <a:buNone/>
            </a:pPr>
            <a:r>
              <a:rPr b="1" lang="en-GB" sz="1200">
                <a:solidFill>
                  <a:srgbClr val="374151"/>
                </a:solidFill>
                <a:latin typeface="Arial"/>
                <a:ea typeface="Arial"/>
                <a:cs typeface="Arial"/>
                <a:sym typeface="Arial"/>
              </a:rPr>
              <a:t>They fed back that that they valued having their voices heard but they were still distrustful of the government.</a:t>
            </a:r>
            <a:endParaRPr/>
          </a:p>
          <a:p>
            <a:pPr indent="0" lvl="0" marL="0" marR="0" rtl="0" algn="l">
              <a:lnSpc>
                <a:spcPct val="100000"/>
              </a:lnSpc>
              <a:spcBef>
                <a:spcPts val="0"/>
              </a:spcBef>
              <a:spcAft>
                <a:spcPts val="0"/>
              </a:spcAft>
              <a:buClr>
                <a:srgbClr val="374151"/>
              </a:buClr>
              <a:buSzPts val="1200"/>
              <a:buFont typeface="Arial"/>
              <a:buNone/>
            </a:pPr>
            <a:r>
              <a:rPr b="1" lang="en-GB" sz="1200">
                <a:solidFill>
                  <a:srgbClr val="374151"/>
                </a:solidFill>
                <a:latin typeface="Arial"/>
                <a:ea typeface="Arial"/>
                <a:cs typeface="Arial"/>
                <a:sym typeface="Arial"/>
              </a:rPr>
              <a:t>Overall, the engagement was a step in the right direction.</a:t>
            </a:r>
            <a:endParaRPr/>
          </a:p>
        </p:txBody>
      </p:sp>
      <p:sp>
        <p:nvSpPr>
          <p:cNvPr id="125" name="Google Shape;12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3" name="Shape 13"/>
        <p:cNvGrpSpPr/>
        <p:nvPr/>
      </p:nvGrpSpPr>
      <p:grpSpPr>
        <a:xfrm>
          <a:off x="0" y="0"/>
          <a:ext cx="0" cy="0"/>
          <a:chOff x="0" y="0"/>
          <a:chExt cx="0" cy="0"/>
        </a:xfrm>
      </p:grpSpPr>
      <p:pic>
        <p:nvPicPr>
          <p:cNvPr descr="A picture containing website&#10;&#10;Description automatically generated" id="14" name="Google Shape;14;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23"/>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800"/>
              <a:buNone/>
              <a:defRPr b="1" i="0" sz="4400">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23"/>
          <p:cNvSpPr txBox="1"/>
          <p:nvPr>
            <p:ph idx="1" type="subTitle"/>
          </p:nvPr>
        </p:nvSpPr>
        <p:spPr>
          <a:xfrm>
            <a:off x="688931" y="3374796"/>
            <a:ext cx="2846121" cy="954803"/>
          </a:xfrm>
          <a:prstGeom prst="rect">
            <a:avLst/>
          </a:prstGeom>
          <a:noFill/>
          <a:ln>
            <a:noFill/>
          </a:ln>
        </p:spPr>
        <p:txBody>
          <a:bodyPr anchorCtr="0" anchor="b" bIns="91425" lIns="91425" spcFirstLastPara="1" rIns="91425" wrap="square" tIns="91425">
            <a:normAutofit/>
          </a:bodyPr>
          <a:lstStyle>
            <a:lvl1pPr lvl="0" algn="l">
              <a:lnSpc>
                <a:spcPct val="115000"/>
              </a:lnSpc>
              <a:spcBef>
                <a:spcPts val="0"/>
              </a:spcBef>
              <a:spcAft>
                <a:spcPts val="0"/>
              </a:spcAft>
              <a:buSzPts val="1800"/>
              <a:buNone/>
              <a:defRPr b="1" i="0" sz="1800">
                <a:solidFill>
                  <a:schemeClr val="dk1"/>
                </a:solidFill>
                <a:latin typeface="Open Sans ExtraBold"/>
                <a:ea typeface="Open Sans ExtraBold"/>
                <a:cs typeface="Open Sans ExtraBold"/>
                <a:sym typeface="Open Sans ExtraBold"/>
              </a:defRPr>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17" name="Google Shape;17;p23"/>
          <p:cNvSpPr txBox="1"/>
          <p:nvPr>
            <p:ph idx="2" type="body"/>
          </p:nvPr>
        </p:nvSpPr>
        <p:spPr>
          <a:xfrm>
            <a:off x="8453438" y="6106160"/>
            <a:ext cx="3738562" cy="335915"/>
          </a:xfrm>
          <a:prstGeom prst="rect">
            <a:avLst/>
          </a:prstGeom>
          <a:noFill/>
          <a:ln>
            <a:noFill/>
          </a:ln>
        </p:spPr>
        <p:txBody>
          <a:bodyPr anchorCtr="0" anchor="ctr" bIns="91425" lIns="91425" spcFirstLastPara="1" rIns="91425" wrap="square" tIns="91425">
            <a:normAutofit/>
          </a:bodyPr>
          <a:lstStyle>
            <a:lvl1pPr indent="-228600" lvl="0" marL="457200" algn="ctr">
              <a:lnSpc>
                <a:spcPct val="115000"/>
              </a:lnSpc>
              <a:spcBef>
                <a:spcPts val="0"/>
              </a:spcBef>
              <a:spcAft>
                <a:spcPts val="0"/>
              </a:spcAft>
              <a:buSzPts val="1800"/>
              <a:buNone/>
              <a:defRPr sz="1600">
                <a:solidFill>
                  <a:schemeClr val="lt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18" name="Google Shape;18;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26" name="Shape 26"/>
        <p:cNvGrpSpPr/>
        <p:nvPr/>
      </p:nvGrpSpPr>
      <p:grpSpPr>
        <a:xfrm>
          <a:off x="0" y="0"/>
          <a:ext cx="0" cy="0"/>
          <a:chOff x="0" y="0"/>
          <a:chExt cx="0" cy="0"/>
        </a:xfrm>
      </p:grpSpPr>
      <p:sp>
        <p:nvSpPr>
          <p:cNvPr id="27" name="Google Shape;27;p25"/>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5"/>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29" name="Google Shape;29;p25"/>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0" name="Google Shape;30;p25"/>
          <p:cNvGrpSpPr/>
          <p:nvPr/>
        </p:nvGrpSpPr>
        <p:grpSpPr>
          <a:xfrm>
            <a:off x="9055065" y="227808"/>
            <a:ext cx="1097280" cy="718618"/>
            <a:chOff x="3403969" y="5271776"/>
            <a:chExt cx="1878150" cy="1161732"/>
          </a:xfrm>
        </p:grpSpPr>
        <p:pic>
          <p:nvPicPr>
            <p:cNvPr descr="Logo&#10;&#10;Description automatically generated" id="31" name="Google Shape;31;p25"/>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32" name="Google Shape;32;p25"/>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33" name="Google Shape;33;p25"/>
          <p:cNvPicPr preferRelativeResize="0"/>
          <p:nvPr/>
        </p:nvPicPr>
        <p:blipFill rotWithShape="1">
          <a:blip r:embed="rId3">
            <a:alphaModFix/>
          </a:blip>
          <a:srcRect b="55139" l="72969" r="1015" t="6111"/>
          <a:stretch/>
        </p:blipFill>
        <p:spPr>
          <a:xfrm>
            <a:off x="10504156" y="127446"/>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34" name="Shape 34"/>
        <p:cNvGrpSpPr/>
        <p:nvPr/>
      </p:nvGrpSpPr>
      <p:grpSpPr>
        <a:xfrm>
          <a:off x="0" y="0"/>
          <a:ext cx="0" cy="0"/>
          <a:chOff x="0" y="0"/>
          <a:chExt cx="0" cy="0"/>
        </a:xfrm>
      </p:grpSpPr>
      <p:sp>
        <p:nvSpPr>
          <p:cNvPr id="35" name="Google Shape;35;p26"/>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36" name="Google Shape;36;p26"/>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6"/>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8" name="Google Shape;38;p26"/>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27"/>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7"/>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algn="l">
              <a:lnSpc>
                <a:spcPct val="110000"/>
              </a:lnSpc>
              <a:spcBef>
                <a:spcPts val="600"/>
              </a:spcBef>
              <a:spcAft>
                <a:spcPts val="0"/>
              </a:spcAft>
              <a:buSzPts val="1200"/>
              <a:buChar char="​"/>
              <a:defRPr/>
            </a:lvl1pPr>
            <a:lvl2pPr indent="-304800" lvl="1" marL="914400" algn="l">
              <a:lnSpc>
                <a:spcPct val="90000"/>
              </a:lnSpc>
              <a:spcBef>
                <a:spcPts val="300"/>
              </a:spcBef>
              <a:spcAft>
                <a:spcPts val="0"/>
              </a:spcAft>
              <a:buSzPts val="1200"/>
              <a:buChar char="•"/>
              <a:defRPr/>
            </a:lvl2pPr>
            <a:lvl3pPr indent="-304800" lvl="2" marL="1371600" algn="l">
              <a:lnSpc>
                <a:spcPct val="90000"/>
              </a:lnSpc>
              <a:spcBef>
                <a:spcPts val="300"/>
              </a:spcBef>
              <a:spcAft>
                <a:spcPts val="0"/>
              </a:spcAft>
              <a:buSzPts val="1200"/>
              <a:buChar char="–"/>
              <a:defRPr/>
            </a:lvl3pPr>
            <a:lvl4pPr indent="-330200" lvl="3" marL="1828800" algn="l">
              <a:lnSpc>
                <a:spcPct val="11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30200" lvl="5" marL="2743200" algn="l">
              <a:lnSpc>
                <a:spcPct val="90000"/>
              </a:lnSpc>
              <a:spcBef>
                <a:spcPts val="300"/>
              </a:spcBef>
              <a:spcAft>
                <a:spcPts val="0"/>
              </a:spcAft>
              <a:buSzPts val="1600"/>
              <a:buChar char="•"/>
              <a:defRPr/>
            </a:lvl6pPr>
            <a:lvl7pPr indent="-508000" lvl="6" marL="3200400" algn="l">
              <a:lnSpc>
                <a:spcPct val="90000"/>
              </a:lnSpc>
              <a:spcBef>
                <a:spcPts val="900"/>
              </a:spcBef>
              <a:spcAft>
                <a:spcPts val="0"/>
              </a:spcAft>
              <a:buSzPts val="4400"/>
              <a:buChar char="​"/>
              <a:defRPr/>
            </a:lvl7pPr>
            <a:lvl8pPr indent="-571500" lvl="7" marL="3657600" algn="l">
              <a:lnSpc>
                <a:spcPct val="90000"/>
              </a:lnSpc>
              <a:spcBef>
                <a:spcPts val="900"/>
              </a:spcBef>
              <a:spcAft>
                <a:spcPts val="0"/>
              </a:spcAft>
              <a:buSzPts val="5400"/>
              <a:buChar char="​"/>
              <a:defRPr/>
            </a:lvl8pPr>
            <a:lvl9pPr indent="-381000" lvl="8" marL="4114800" algn="l">
              <a:lnSpc>
                <a:spcPct val="100000"/>
              </a:lnSpc>
              <a:spcBef>
                <a:spcPts val="0"/>
              </a:spcBef>
              <a:spcAft>
                <a:spcPts val="900"/>
              </a:spcAft>
              <a:buSzPts val="2400"/>
              <a:buChar char="​"/>
              <a:defRPr/>
            </a:lvl9pPr>
          </a:lstStyle>
          <a:p/>
        </p:txBody>
      </p:sp>
      <p:sp>
        <p:nvSpPr>
          <p:cNvPr id="42" name="Google Shape;42;p27"/>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2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 name="Shape 49"/>
        <p:cNvGrpSpPr/>
        <p:nvPr/>
      </p:nvGrpSpPr>
      <p:grpSpPr>
        <a:xfrm>
          <a:off x="0" y="0"/>
          <a:ext cx="0" cy="0"/>
          <a:chOff x="0" y="0"/>
          <a:chExt cx="0" cy="0"/>
        </a:xfrm>
      </p:grpSpPr>
      <p:sp>
        <p:nvSpPr>
          <p:cNvPr id="50" name="Google Shape;50;p29"/>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8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29"/>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sz="2400"/>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52" name="Google Shape;52;p2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a:lvl1pPr>
            <a:lvl2pPr indent="0" lvl="1" marL="0" marR="0" algn="r">
              <a:lnSpc>
                <a:spcPct val="100000"/>
              </a:lnSpc>
              <a:spcBef>
                <a:spcPts val="0"/>
              </a:spcBef>
              <a:spcAft>
                <a:spcPts val="0"/>
              </a:spcAft>
              <a:buClr>
                <a:srgbClr val="000000"/>
              </a:buClr>
              <a:buSzPts val="1000"/>
              <a:buFont typeface="Arial"/>
              <a:buNone/>
              <a:defRPr/>
            </a:lvl2pPr>
            <a:lvl3pPr indent="0" lvl="2" marL="0" marR="0" algn="r">
              <a:lnSpc>
                <a:spcPct val="100000"/>
              </a:lnSpc>
              <a:spcBef>
                <a:spcPts val="0"/>
              </a:spcBef>
              <a:spcAft>
                <a:spcPts val="0"/>
              </a:spcAft>
              <a:buClr>
                <a:srgbClr val="000000"/>
              </a:buClr>
              <a:buSzPts val="1000"/>
              <a:buFont typeface="Arial"/>
              <a:buNone/>
              <a:defRPr/>
            </a:lvl3pPr>
            <a:lvl4pPr indent="0" lvl="3" marL="0" marR="0" algn="r">
              <a:lnSpc>
                <a:spcPct val="100000"/>
              </a:lnSpc>
              <a:spcBef>
                <a:spcPts val="0"/>
              </a:spcBef>
              <a:spcAft>
                <a:spcPts val="0"/>
              </a:spcAft>
              <a:buClr>
                <a:srgbClr val="000000"/>
              </a:buClr>
              <a:buSzPts val="1000"/>
              <a:buFont typeface="Arial"/>
              <a:buNone/>
              <a:defRPr/>
            </a:lvl4pPr>
            <a:lvl5pPr indent="0" lvl="4" marL="0" marR="0" algn="r">
              <a:lnSpc>
                <a:spcPct val="100000"/>
              </a:lnSpc>
              <a:spcBef>
                <a:spcPts val="0"/>
              </a:spcBef>
              <a:spcAft>
                <a:spcPts val="0"/>
              </a:spcAft>
              <a:buClr>
                <a:srgbClr val="000000"/>
              </a:buClr>
              <a:buSzPts val="1000"/>
              <a:buFont typeface="Arial"/>
              <a:buNone/>
              <a:defRPr/>
            </a:lvl5pPr>
            <a:lvl6pPr indent="0" lvl="5" marL="0" marR="0" algn="r">
              <a:lnSpc>
                <a:spcPct val="100000"/>
              </a:lnSpc>
              <a:spcBef>
                <a:spcPts val="0"/>
              </a:spcBef>
              <a:spcAft>
                <a:spcPts val="0"/>
              </a:spcAft>
              <a:buClr>
                <a:srgbClr val="000000"/>
              </a:buClr>
              <a:buSzPts val="1000"/>
              <a:buFont typeface="Arial"/>
              <a:buNone/>
              <a:defRPr/>
            </a:lvl6pPr>
            <a:lvl7pPr indent="0" lvl="6" marL="0" marR="0" algn="r">
              <a:lnSpc>
                <a:spcPct val="100000"/>
              </a:lnSpc>
              <a:spcBef>
                <a:spcPts val="0"/>
              </a:spcBef>
              <a:spcAft>
                <a:spcPts val="0"/>
              </a:spcAft>
              <a:buClr>
                <a:srgbClr val="000000"/>
              </a:buClr>
              <a:buSzPts val="1000"/>
              <a:buFont typeface="Arial"/>
              <a:buNone/>
              <a:defRPr/>
            </a:lvl7pPr>
            <a:lvl8pPr indent="0" lvl="7" marL="0" marR="0" algn="r">
              <a:lnSpc>
                <a:spcPct val="100000"/>
              </a:lnSpc>
              <a:spcBef>
                <a:spcPts val="0"/>
              </a:spcBef>
              <a:spcAft>
                <a:spcPts val="0"/>
              </a:spcAft>
              <a:buClr>
                <a:srgbClr val="000000"/>
              </a:buClr>
              <a:buSzPts val="1000"/>
              <a:buFont typeface="Arial"/>
              <a:buNone/>
              <a:defRPr/>
            </a:lvl8pPr>
            <a:lvl9pPr indent="0" lvl="8" marL="0" marR="0" algn="r">
              <a:lnSpc>
                <a:spcPct val="100000"/>
              </a:lnSpc>
              <a:spcBef>
                <a:spcPts val="0"/>
              </a:spcBef>
              <a:spcAft>
                <a:spcPts val="0"/>
              </a:spcAft>
              <a:buClr>
                <a:srgbClr val="000000"/>
              </a:buClr>
              <a:buSzPts val="10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22"/>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24"/>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24"/>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7F7F7F"/>
              </a:buClr>
              <a:buSzPts val="1000"/>
              <a:buFont typeface="Trebuchet MS"/>
              <a:buNone/>
            </a:pPr>
            <a:fld id="{00000000-1234-1234-1234-123412341234}" type="slidenum">
              <a:rPr b="0" i="0" lang="en-GB" sz="1000" u="none" cap="none" strike="noStrike">
                <a:solidFill>
                  <a:srgbClr val="7F7F7F"/>
                </a:solidFill>
                <a:latin typeface="Trebuchet MS"/>
                <a:ea typeface="Trebuchet MS"/>
                <a:cs typeface="Trebuchet MS"/>
                <a:sym typeface="Trebuchet MS"/>
              </a:rPr>
              <a:t>‹#›</a:t>
            </a:fld>
            <a:endParaRPr b="0" i="0" sz="1000" u="none" cap="none" strike="noStrike">
              <a:solidFill>
                <a:srgbClr val="7F7F7F"/>
              </a:solidFill>
              <a:latin typeface="Trebuchet MS"/>
              <a:ea typeface="Trebuchet MS"/>
              <a:cs typeface="Trebuchet MS"/>
              <a:sym typeface="Trebuchet MS"/>
            </a:endParaRPr>
          </a:p>
        </p:txBody>
      </p:sp>
      <p:sp>
        <p:nvSpPr>
          <p:cNvPr id="22" name="Google Shape;22;p24"/>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24"/>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600"/>
              </a:spcBef>
              <a:spcAft>
                <a:spcPts val="0"/>
              </a:spcAft>
              <a:buClr>
                <a:schemeClr val="dk1"/>
              </a:buClr>
              <a:buSzPts val="1200"/>
              <a:buFont typeface="Arial"/>
              <a:buChar char="​"/>
              <a:defRPr b="0" i="0" sz="1200" u="none" cap="none" strike="noStrike">
                <a:solidFill>
                  <a:schemeClr val="dk1"/>
                </a:solidFill>
                <a:latin typeface="Trebuchet MS"/>
                <a:ea typeface="Trebuchet MS"/>
                <a:cs typeface="Trebuchet MS"/>
                <a:sym typeface="Trebuchet MS"/>
              </a:defRPr>
            </a:lvl1pPr>
            <a:lvl2pPr indent="-304800" lvl="1" marL="914400" marR="0" rtl="0" algn="l">
              <a:lnSpc>
                <a:spcPct val="90000"/>
              </a:lnSpc>
              <a:spcBef>
                <a:spcPts val="300"/>
              </a:spcBef>
              <a:spcAft>
                <a:spcPts val="0"/>
              </a:spcAft>
              <a:buClr>
                <a:schemeClr val="dk2"/>
              </a:buClr>
              <a:buSzPts val="1200"/>
              <a:buFont typeface="Arial"/>
              <a:buChar char="•"/>
              <a:defRPr b="0" i="0" sz="1200" u="none" cap="none" strike="noStrike">
                <a:solidFill>
                  <a:schemeClr val="dk1"/>
                </a:solidFill>
                <a:latin typeface="Trebuchet MS"/>
                <a:ea typeface="Trebuchet MS"/>
                <a:cs typeface="Trebuchet MS"/>
                <a:sym typeface="Trebuchet MS"/>
              </a:defRPr>
            </a:lvl2pPr>
            <a:lvl3pPr indent="-304800" lvl="2" marL="1371600" marR="0" rtl="0" algn="l">
              <a:lnSpc>
                <a:spcPct val="90000"/>
              </a:lnSpc>
              <a:spcBef>
                <a:spcPts val="300"/>
              </a:spcBef>
              <a:spcAft>
                <a:spcPts val="0"/>
              </a:spcAft>
              <a:buClr>
                <a:schemeClr val="dk2"/>
              </a:buClr>
              <a:buSzPts val="1200"/>
              <a:buFont typeface="Trebuchet MS"/>
              <a:buChar char="–"/>
              <a:defRPr b="0" i="0" sz="1200" u="none" cap="none" strike="noStrike">
                <a:solidFill>
                  <a:schemeClr val="dk1"/>
                </a:solidFill>
                <a:latin typeface="Trebuchet MS"/>
                <a:ea typeface="Trebuchet MS"/>
                <a:cs typeface="Trebuchet MS"/>
                <a:sym typeface="Trebuchet MS"/>
              </a:defRPr>
            </a:lvl3pPr>
            <a:lvl4pPr indent="-330200" lvl="3" marL="1828800" marR="0" rtl="0" algn="l">
              <a:lnSpc>
                <a:spcPct val="110000"/>
              </a:lnSpc>
              <a:spcBef>
                <a:spcPts val="300"/>
              </a:spcBef>
              <a:spcAft>
                <a:spcPts val="0"/>
              </a:spcAft>
              <a:buClr>
                <a:schemeClr val="dk2"/>
              </a:buClr>
              <a:buSzPts val="1600"/>
              <a:buFont typeface="Arial"/>
              <a:buChar char="​"/>
              <a:defRPr b="0" i="0" sz="1600" u="none" cap="none" strike="noStrike">
                <a:solidFill>
                  <a:schemeClr val="dk2"/>
                </a:solidFill>
                <a:latin typeface="Trebuchet MS"/>
                <a:ea typeface="Trebuchet MS"/>
                <a:cs typeface="Trebuchet MS"/>
                <a:sym typeface="Trebuchet MS"/>
              </a:defRPr>
            </a:lvl4pPr>
            <a:lvl5pPr indent="-330200" lvl="4" marL="2286000" marR="0" rtl="0" algn="l">
              <a:lnSpc>
                <a:spcPct val="100000"/>
              </a:lnSpc>
              <a:spcBef>
                <a:spcPts val="300"/>
              </a:spcBef>
              <a:spcAft>
                <a:spcPts val="0"/>
              </a:spcAft>
              <a:buClr>
                <a:schemeClr val="dk1"/>
              </a:buClr>
              <a:buSzPts val="1600"/>
              <a:buFont typeface="Arial"/>
              <a:buChar char="​"/>
              <a:defRPr b="1" i="0" sz="1600" u="none" cap="none" strike="noStrike">
                <a:solidFill>
                  <a:schemeClr val="dk1"/>
                </a:solidFill>
                <a:latin typeface="Trebuchet MS"/>
                <a:ea typeface="Trebuchet MS"/>
                <a:cs typeface="Trebuchet MS"/>
                <a:sym typeface="Trebuchet MS"/>
              </a:defRPr>
            </a:lvl5pPr>
            <a:lvl6pPr indent="-330200" lvl="5" marL="2743200" marR="0" rtl="0" algn="l">
              <a:lnSpc>
                <a:spcPct val="90000"/>
              </a:lnSpc>
              <a:spcBef>
                <a:spcPts val="300"/>
              </a:spcBef>
              <a:spcAft>
                <a:spcPts val="0"/>
              </a:spcAft>
              <a:buClr>
                <a:schemeClr val="dk2"/>
              </a:buClr>
              <a:buSzPts val="1600"/>
              <a:buFont typeface="Arial"/>
              <a:buChar char="•"/>
              <a:defRPr b="0" i="0" sz="1600" u="none" cap="none" strike="noStrike">
                <a:solidFill>
                  <a:schemeClr val="dk1"/>
                </a:solidFill>
                <a:latin typeface="Trebuchet MS"/>
                <a:ea typeface="Trebuchet MS"/>
                <a:cs typeface="Trebuchet MS"/>
                <a:sym typeface="Trebuchet MS"/>
              </a:defRPr>
            </a:lvl6pPr>
            <a:lvl7pPr indent="-508000" lvl="6" marL="3200400" marR="0" rtl="0" algn="l">
              <a:lnSpc>
                <a:spcPct val="90000"/>
              </a:lnSpc>
              <a:spcBef>
                <a:spcPts val="900"/>
              </a:spcBef>
              <a:spcAft>
                <a:spcPts val="0"/>
              </a:spcAft>
              <a:buClr>
                <a:schemeClr val="dk1"/>
              </a:buClr>
              <a:buSzPts val="4400"/>
              <a:buFont typeface="Arial"/>
              <a:buChar char="​"/>
              <a:defRPr b="0" i="0" sz="4400" u="none" cap="none" strike="noStrike">
                <a:solidFill>
                  <a:schemeClr val="dk1"/>
                </a:solidFill>
                <a:latin typeface="Trebuchet MS"/>
                <a:ea typeface="Trebuchet MS"/>
                <a:cs typeface="Trebuchet MS"/>
                <a:sym typeface="Trebuchet MS"/>
              </a:defRPr>
            </a:lvl7pPr>
            <a:lvl8pPr indent="-571500" lvl="7" marL="3657600" marR="0" rtl="0" algn="l">
              <a:lnSpc>
                <a:spcPct val="90000"/>
              </a:lnSpc>
              <a:spcBef>
                <a:spcPts val="900"/>
              </a:spcBef>
              <a:spcAft>
                <a:spcPts val="0"/>
              </a:spcAft>
              <a:buClr>
                <a:schemeClr val="dk2"/>
              </a:buClr>
              <a:buSzPts val="5400"/>
              <a:buFont typeface="Arial"/>
              <a:buChar char="​"/>
              <a:defRPr b="0" i="0" sz="5400" u="none" cap="none" strike="noStrike">
                <a:solidFill>
                  <a:schemeClr val="dk2"/>
                </a:solidFill>
                <a:latin typeface="Trebuchet MS"/>
                <a:ea typeface="Trebuchet MS"/>
                <a:cs typeface="Trebuchet MS"/>
                <a:sym typeface="Trebuchet MS"/>
              </a:defRPr>
            </a:lvl8pPr>
            <a:lvl9pPr indent="-381000" lvl="8" marL="4114800" marR="0" rtl="0" algn="l">
              <a:lnSpc>
                <a:spcPct val="100000"/>
              </a:lnSpc>
              <a:spcBef>
                <a:spcPts val="0"/>
              </a:spcBef>
              <a:spcAft>
                <a:spcPts val="900"/>
              </a:spcAft>
              <a:buClr>
                <a:schemeClr val="dk2"/>
              </a:buClr>
              <a:buSzPts val="2400"/>
              <a:buFont typeface="Arial"/>
              <a:buChar char="​"/>
              <a:defRPr b="0" i="0" sz="2400" u="none" cap="none" strike="noStrike">
                <a:solidFill>
                  <a:schemeClr val="dk2"/>
                </a:solidFill>
                <a:latin typeface="Trebuchet MS"/>
                <a:ea typeface="Trebuchet MS"/>
                <a:cs typeface="Trebuchet MS"/>
                <a:sym typeface="Trebuchet MS"/>
              </a:defRPr>
            </a:lvl9pPr>
          </a:lstStyle>
          <a:p/>
        </p:txBody>
      </p:sp>
      <p:sp>
        <p:nvSpPr>
          <p:cNvPr id="24" name="Google Shape;24;p24"/>
          <p:cNvSpPr txBox="1"/>
          <p:nvPr/>
        </p:nvSpPr>
        <p:spPr>
          <a:xfrm>
            <a:off x="0" y="67056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
        <p:nvSpPr>
          <p:cNvPr id="25" name="Google Shape;25;p24"/>
          <p:cNvSpPr txBox="1"/>
          <p:nvPr/>
        </p:nvSpPr>
        <p:spPr>
          <a:xfrm>
            <a:off x="0" y="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Lst>
  <mc:AlternateContent>
    <mc:Choice Requires="p14">
      <p:transition p14:dur="25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28"/>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7" name="Google Shape;47;p28"/>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8" name="Google Shape;48;p2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wri.org/technical-perspectives/5-lessons-south-africas-just-transition-journey" TargetMode="External"/><Relationship Id="rId4" Type="http://schemas.openxmlformats.org/officeDocument/2006/relationships/hyperlink" Target="https://www.iea.org/countries/south-afric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industriall-union.org/south-african-unions-call-for-a-just-transition-to-renewable-energy" TargetMode="External"/><Relationship Id="rId4" Type="http://schemas.openxmlformats.org/officeDocument/2006/relationships/hyperlink" Target="https://www.dailymaverick.co.za/article/2022-04-10-forging-ahead-with-a-just-and-climate-resilient-transi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ctrTitle"/>
          </p:nvPr>
        </p:nvSpPr>
        <p:spPr>
          <a:xfrm>
            <a:off x="651352" y="4577503"/>
            <a:ext cx="7892284" cy="1948751"/>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51851"/>
              <a:buNone/>
            </a:pPr>
            <a:r>
              <a:rPr lang="en-GB" sz="6000">
                <a:solidFill>
                  <a:schemeClr val="lt1"/>
                </a:solidFill>
              </a:rPr>
              <a:t>Lecture 7 </a:t>
            </a:r>
            <a:br>
              <a:rPr lang="en-GB"/>
            </a:br>
            <a:r>
              <a:rPr lang="en-GB"/>
              <a:t>Public Participation and Support – Case Study</a:t>
            </a:r>
            <a:endParaRPr/>
          </a:p>
        </p:txBody>
      </p:sp>
      <p:sp>
        <p:nvSpPr>
          <p:cNvPr id="59" name="Google Shape;59;p1"/>
          <p:cNvSpPr txBox="1"/>
          <p:nvPr>
            <p:ph idx="1" type="subTitle"/>
          </p:nvPr>
        </p:nvSpPr>
        <p:spPr>
          <a:xfrm>
            <a:off x="688931" y="3555557"/>
            <a:ext cx="3186383" cy="954803"/>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1800"/>
              <a:buNone/>
            </a:pPr>
            <a:r>
              <a:rPr lang="en-GB"/>
              <a:t>The Electricity Transition Playbook</a:t>
            </a:r>
            <a:endParaRPr/>
          </a:p>
        </p:txBody>
      </p:sp>
      <p:sp>
        <p:nvSpPr>
          <p:cNvPr id="60" name="Google Shape;60;p1"/>
          <p:cNvSpPr txBox="1"/>
          <p:nvPr>
            <p:ph idx="2" type="body"/>
          </p:nvPr>
        </p:nvSpPr>
        <p:spPr>
          <a:xfrm>
            <a:off x="8707582" y="6106160"/>
            <a:ext cx="3484418" cy="33591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SzPct val="180000"/>
              <a:buNone/>
            </a:pPr>
            <a:r>
              <a:rPr lang="en-GB"/>
              <a:t>Version 1.0</a:t>
            </a:r>
            <a:endParaRPr/>
          </a:p>
        </p:txBody>
      </p:sp>
      <p:sp>
        <p:nvSpPr>
          <p:cNvPr id="61" name="Google Shape;61;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62" name="Google Shape;62;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0"/>
          <p:cNvSpPr txBox="1"/>
          <p:nvPr>
            <p:ph type="title"/>
          </p:nvPr>
        </p:nvSpPr>
        <p:spPr>
          <a:xfrm>
            <a:off x="629399" y="123570"/>
            <a:ext cx="8409670" cy="7755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solidFill>
                  <a:schemeClr val="dk2"/>
                </a:solidFill>
              </a:rPr>
              <a:t>Meaningful participation can be challenging and relies on carefully thought-through engagement</a:t>
            </a:r>
            <a:endParaRPr/>
          </a:p>
        </p:txBody>
      </p:sp>
      <p:sp>
        <p:nvSpPr>
          <p:cNvPr id="138" name="Google Shape;138;p10"/>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285750" lvl="0" marL="387350" rtl="0" algn="l">
              <a:lnSpc>
                <a:spcPct val="110000"/>
              </a:lnSpc>
              <a:spcBef>
                <a:spcPts val="300"/>
              </a:spcBef>
              <a:spcAft>
                <a:spcPts val="0"/>
              </a:spcAft>
              <a:buSzPts val="2000"/>
              <a:buFont typeface="Arial"/>
              <a:buChar char="•"/>
            </a:pPr>
            <a:r>
              <a:rPr i="0" lang="en-GB" u="none" strike="noStrike">
                <a:solidFill>
                  <a:srgbClr val="374151"/>
                </a:solidFill>
                <a:latin typeface="Arial"/>
                <a:ea typeface="Arial"/>
                <a:cs typeface="Arial"/>
                <a:sym typeface="Arial"/>
              </a:rPr>
              <a:t>A key challenge for stakeholder engagement in South Africa is that it is challenging to get quality, deep, and effective participation </a:t>
            </a:r>
            <a:endParaRPr/>
          </a:p>
          <a:p>
            <a:pPr indent="-285750" lvl="0" marL="387350" rtl="0" algn="l">
              <a:lnSpc>
                <a:spcPct val="110000"/>
              </a:lnSpc>
              <a:spcBef>
                <a:spcPts val="600"/>
              </a:spcBef>
              <a:spcAft>
                <a:spcPts val="0"/>
              </a:spcAft>
              <a:buSzPts val="2000"/>
              <a:buFont typeface="Arial"/>
              <a:buChar char="•"/>
            </a:pPr>
            <a:r>
              <a:rPr i="0" lang="en-GB" u="none" strike="noStrike">
                <a:solidFill>
                  <a:srgbClr val="374151"/>
                </a:solidFill>
                <a:latin typeface="Arial"/>
                <a:ea typeface="Arial"/>
                <a:cs typeface="Arial"/>
                <a:sym typeface="Arial"/>
              </a:rPr>
              <a:t>Translating a high-level policy or agreement such as an NDC into tangible actions such as constructing a solar PV farm in a rural area is very complex</a:t>
            </a:r>
            <a:endParaRPr/>
          </a:p>
          <a:p>
            <a:pPr indent="-285750" lvl="0" marL="387350" rtl="0" algn="l">
              <a:lnSpc>
                <a:spcPct val="110000"/>
              </a:lnSpc>
              <a:spcBef>
                <a:spcPts val="600"/>
              </a:spcBef>
              <a:spcAft>
                <a:spcPts val="0"/>
              </a:spcAft>
              <a:buSzPts val="2000"/>
              <a:buFont typeface="Arial"/>
              <a:buChar char="•"/>
            </a:pPr>
            <a:r>
              <a:rPr lang="en-GB">
                <a:solidFill>
                  <a:srgbClr val="374151"/>
                </a:solidFill>
                <a:latin typeface="Arial"/>
                <a:ea typeface="Arial"/>
                <a:cs typeface="Arial"/>
                <a:sym typeface="Arial"/>
              </a:rPr>
              <a:t>There is a long chain of </a:t>
            </a:r>
            <a:r>
              <a:rPr i="0" lang="en-GB" u="none" strike="noStrike">
                <a:solidFill>
                  <a:srgbClr val="374151"/>
                </a:solidFill>
                <a:latin typeface="Arial"/>
                <a:ea typeface="Arial"/>
                <a:cs typeface="Arial"/>
                <a:sym typeface="Arial"/>
              </a:rPr>
              <a:t>steps, processes, and decisions required to move from policy to implementation</a:t>
            </a:r>
            <a:endParaRPr/>
          </a:p>
          <a:p>
            <a:pPr indent="-285750" lvl="0" marL="387350" rtl="0" algn="l">
              <a:lnSpc>
                <a:spcPct val="110000"/>
              </a:lnSpc>
              <a:spcBef>
                <a:spcPts val="600"/>
              </a:spcBef>
              <a:spcAft>
                <a:spcPts val="0"/>
              </a:spcAft>
              <a:buSzPts val="2000"/>
              <a:buFont typeface="Arial"/>
              <a:buChar char="•"/>
            </a:pPr>
            <a:r>
              <a:rPr i="0" lang="en-GB" u="none" strike="noStrike">
                <a:solidFill>
                  <a:srgbClr val="374151"/>
                </a:solidFill>
                <a:latin typeface="Arial"/>
                <a:ea typeface="Arial"/>
                <a:cs typeface="Arial"/>
                <a:sym typeface="Arial"/>
              </a:rPr>
              <a:t>To make public involvement genuinely meaningful, there must be processes that translate participation into tangible results or influences on decisions. </a:t>
            </a:r>
            <a:endParaRPr/>
          </a:p>
          <a:p>
            <a:pPr indent="-215900" lvl="0" marL="444500" rtl="0" algn="l">
              <a:lnSpc>
                <a:spcPct val="110000"/>
              </a:lnSpc>
              <a:spcBef>
                <a:spcPts val="600"/>
              </a:spcBef>
              <a:spcAft>
                <a:spcPts val="300"/>
              </a:spcAft>
              <a:buSzPts val="2000"/>
              <a:buFont typeface="Arial"/>
              <a:buNone/>
            </a:pPr>
            <a:r>
              <a:t/>
            </a:r>
            <a:endParaRPr>
              <a:latin typeface="Arial"/>
              <a:ea typeface="Arial"/>
              <a:cs typeface="Arial"/>
              <a:sym typeface="Arial"/>
            </a:endParaRPr>
          </a:p>
        </p:txBody>
      </p:sp>
      <p:sp>
        <p:nvSpPr>
          <p:cNvPr id="139" name="Google Shape;139;p10"/>
          <p:cNvSpPr/>
          <p:nvPr/>
        </p:nvSpPr>
        <p:spPr>
          <a:xfrm>
            <a:off x="6930189" y="6504355"/>
            <a:ext cx="5261811"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0" i="0" lang="en-GB" sz="1800" u="none" cap="none" strike="noStrike">
                <a:solidFill>
                  <a:srgbClr val="000000"/>
                </a:solidFill>
                <a:latin typeface="Arial"/>
                <a:ea typeface="Arial"/>
                <a:cs typeface="Arial"/>
                <a:sym typeface="Arial"/>
              </a:rPr>
              <a:t>(Connolly, 2022)</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1"/>
          <p:cNvSpPr txBox="1"/>
          <p:nvPr>
            <p:ph type="title"/>
          </p:nvPr>
        </p:nvSpPr>
        <p:spPr>
          <a:xfrm>
            <a:off x="629398" y="127590"/>
            <a:ext cx="8724463" cy="7755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Transparency and accessibility are critical, as underlined by the Just Energy Transition Partnership</a:t>
            </a:r>
            <a:endParaRPr/>
          </a:p>
        </p:txBody>
      </p:sp>
      <p:sp>
        <p:nvSpPr>
          <p:cNvPr id="146" name="Google Shape;146;p11"/>
          <p:cNvSpPr txBox="1"/>
          <p:nvPr>
            <p:ph idx="1" type="body"/>
          </p:nvPr>
        </p:nvSpPr>
        <p:spPr>
          <a:xfrm>
            <a:off x="629399" y="1252728"/>
            <a:ext cx="10523283"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lang="en-GB"/>
              <a:t>People need to know and understand what is happening throughout the policy process</a:t>
            </a:r>
            <a:endParaRPr>
              <a:solidFill>
                <a:schemeClr val="dk1"/>
              </a:solidFill>
            </a:endParaRPr>
          </a:p>
          <a:p>
            <a:pPr indent="-342900" lvl="0" marL="444500" rtl="0" algn="l">
              <a:lnSpc>
                <a:spcPct val="110000"/>
              </a:lnSpc>
              <a:spcBef>
                <a:spcPts val="600"/>
              </a:spcBef>
              <a:spcAft>
                <a:spcPts val="0"/>
              </a:spcAft>
              <a:buSzPts val="2000"/>
              <a:buFont typeface="Arial"/>
              <a:buChar char="•"/>
            </a:pPr>
            <a:r>
              <a:rPr lang="en-GB">
                <a:solidFill>
                  <a:schemeClr val="dk1"/>
                </a:solidFill>
              </a:rPr>
              <a:t>Public reporting provides stakeholder with critical information, improving transparency</a:t>
            </a:r>
            <a:endParaRPr/>
          </a:p>
          <a:p>
            <a:pPr indent="-342900" lvl="0" marL="444500" rtl="0" algn="l">
              <a:lnSpc>
                <a:spcPct val="110000"/>
              </a:lnSpc>
              <a:spcBef>
                <a:spcPts val="600"/>
              </a:spcBef>
              <a:spcAft>
                <a:spcPts val="0"/>
              </a:spcAft>
              <a:buSzPts val="2000"/>
              <a:buFont typeface="Arial"/>
              <a:buChar char="•"/>
            </a:pPr>
            <a:r>
              <a:rPr lang="en-GB">
                <a:solidFill>
                  <a:schemeClr val="dk1"/>
                </a:solidFill>
              </a:rPr>
              <a:t>Clear communication is also critical, as it helps accessibility</a:t>
            </a:r>
            <a:endParaRPr/>
          </a:p>
          <a:p>
            <a:pPr indent="0" lvl="0" marL="101600" rtl="0" algn="l">
              <a:lnSpc>
                <a:spcPct val="110000"/>
              </a:lnSpc>
              <a:spcBef>
                <a:spcPts val="600"/>
              </a:spcBef>
              <a:spcAft>
                <a:spcPts val="0"/>
              </a:spcAft>
              <a:buSzPts val="2000"/>
              <a:buNone/>
            </a:pPr>
            <a:r>
              <a:t/>
            </a:r>
            <a:endParaRPr sz="1400">
              <a:solidFill>
                <a:schemeClr val="dk1"/>
              </a:solidFill>
            </a:endParaRPr>
          </a:p>
          <a:p>
            <a:pPr indent="-342900" lvl="0" marL="444500" rtl="0" algn="l">
              <a:lnSpc>
                <a:spcPct val="110000"/>
              </a:lnSpc>
              <a:spcBef>
                <a:spcPts val="600"/>
              </a:spcBef>
              <a:spcAft>
                <a:spcPts val="0"/>
              </a:spcAft>
              <a:buSzPts val="2000"/>
              <a:buFont typeface="Arial"/>
              <a:buChar char="•"/>
            </a:pPr>
            <a:r>
              <a:rPr lang="en-GB">
                <a:solidFill>
                  <a:schemeClr val="dk1"/>
                </a:solidFill>
              </a:rPr>
              <a:t>However, transparency is lacking in the Just Energy Transition Partnership (JETP)</a:t>
            </a:r>
            <a:endParaRPr/>
          </a:p>
          <a:p>
            <a:pPr indent="-342900" lvl="0" marL="444500" rtl="0" algn="l">
              <a:lnSpc>
                <a:spcPct val="110000"/>
              </a:lnSpc>
              <a:spcBef>
                <a:spcPts val="600"/>
              </a:spcBef>
              <a:spcAft>
                <a:spcPts val="0"/>
              </a:spcAft>
              <a:buSzPts val="2000"/>
              <a:buFont typeface="Arial"/>
              <a:buChar char="•"/>
            </a:pPr>
            <a:r>
              <a:rPr lang="en-GB">
                <a:solidFill>
                  <a:schemeClr val="dk1"/>
                </a:solidFill>
              </a:rPr>
              <a:t>There has been low engagement and transparency on the JETP because of tactical decisions taken by the head of the task team, whose focus was on the other constituencies: international partners and the Cabinet</a:t>
            </a:r>
            <a:endParaRPr/>
          </a:p>
          <a:p>
            <a:pPr indent="-342900" lvl="0" marL="444500" rtl="0" algn="l">
              <a:lnSpc>
                <a:spcPct val="110000"/>
              </a:lnSpc>
              <a:spcBef>
                <a:spcPts val="600"/>
              </a:spcBef>
              <a:spcAft>
                <a:spcPts val="0"/>
              </a:spcAft>
              <a:buSzPts val="2000"/>
              <a:buFont typeface="Arial"/>
              <a:buChar char="•"/>
            </a:pPr>
            <a:r>
              <a:rPr lang="en-GB">
                <a:solidFill>
                  <a:schemeClr val="dk1"/>
                </a:solidFill>
              </a:rPr>
              <a:t>The head of the task team failed to get the team to address the major policy conflicts, instead trying to sidestep these</a:t>
            </a:r>
            <a:endParaRPr/>
          </a:p>
          <a:p>
            <a:pPr indent="-342900" lvl="0" marL="444500" rtl="0" algn="l">
              <a:lnSpc>
                <a:spcPct val="110000"/>
              </a:lnSpc>
              <a:spcBef>
                <a:spcPts val="600"/>
              </a:spcBef>
              <a:spcAft>
                <a:spcPts val="300"/>
              </a:spcAft>
              <a:buSzPts val="2000"/>
              <a:buFont typeface="Arial"/>
              <a:buChar char="•"/>
            </a:pPr>
            <a:r>
              <a:rPr lang="en-GB">
                <a:solidFill>
                  <a:schemeClr val="dk1"/>
                </a:solidFill>
              </a:rPr>
              <a:t>As a result, unions opposed the JETP’s Implementation Plan, but stakeholder acceptance is key since they will be implementing the deal</a:t>
            </a:r>
            <a:endParaRPr/>
          </a:p>
        </p:txBody>
      </p:sp>
      <p:sp>
        <p:nvSpPr>
          <p:cNvPr id="147" name="Google Shape;147;p11"/>
          <p:cNvSpPr/>
          <p:nvPr/>
        </p:nvSpPr>
        <p:spPr>
          <a:xfrm>
            <a:off x="6930189" y="6504355"/>
            <a:ext cx="5261811"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0" i="0" lang="en-GB" sz="1800" u="none" cap="none" strike="noStrike">
                <a:solidFill>
                  <a:srgbClr val="000000"/>
                </a:solidFill>
                <a:latin typeface="Arial"/>
                <a:ea typeface="Arial"/>
                <a:cs typeface="Arial"/>
                <a:sym typeface="Arial"/>
              </a:rPr>
              <a:t>(Connolly, 2022)</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2"/>
          <p:cNvSpPr txBox="1"/>
          <p:nvPr>
            <p:ph type="title"/>
          </p:nvPr>
        </p:nvSpPr>
        <p:spPr>
          <a:xfrm>
            <a:off x="629400" y="122944"/>
            <a:ext cx="7936070" cy="7755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0" i="0" lang="en-GB" sz="2800" u="none" strike="noStrike">
                <a:solidFill>
                  <a:schemeClr val="dk2"/>
                </a:solidFill>
                <a:latin typeface="Arial"/>
                <a:ea typeface="Arial"/>
                <a:cs typeface="Arial"/>
                <a:sym typeface="Arial"/>
              </a:rPr>
              <a:t>Political coalitions are key to the just transition, but diverse priorities demand careful navigation</a:t>
            </a:r>
            <a:endParaRPr>
              <a:solidFill>
                <a:schemeClr val="dk2"/>
              </a:solidFill>
              <a:latin typeface="Arial"/>
              <a:ea typeface="Arial"/>
              <a:cs typeface="Arial"/>
              <a:sym typeface="Arial"/>
            </a:endParaRPr>
          </a:p>
        </p:txBody>
      </p:sp>
      <p:sp>
        <p:nvSpPr>
          <p:cNvPr id="154" name="Google Shape;154;p12"/>
          <p:cNvSpPr txBox="1"/>
          <p:nvPr>
            <p:ph idx="1" type="body"/>
          </p:nvPr>
        </p:nvSpPr>
        <p:spPr>
          <a:xfrm>
            <a:off x="629400" y="1212088"/>
            <a:ext cx="8550062" cy="5522967"/>
          </a:xfrm>
          <a:prstGeom prst="rect">
            <a:avLst/>
          </a:prstGeom>
          <a:noFill/>
          <a:ln>
            <a:noFill/>
          </a:ln>
        </p:spPr>
        <p:txBody>
          <a:bodyPr anchorCtr="0" anchor="t" bIns="0" lIns="0" spcFirstLastPara="1" rIns="0" wrap="square" tIns="0">
            <a:noAutofit/>
          </a:bodyPr>
          <a:lstStyle/>
          <a:p>
            <a:pPr indent="-285750" lvl="0" marL="387350" rtl="0" algn="l">
              <a:lnSpc>
                <a:spcPct val="110000"/>
              </a:lnSpc>
              <a:spcBef>
                <a:spcPts val="300"/>
              </a:spcBef>
              <a:spcAft>
                <a:spcPts val="0"/>
              </a:spcAft>
              <a:buSzPts val="2000"/>
              <a:buFont typeface="Arial"/>
              <a:buChar char="•"/>
            </a:pPr>
            <a:r>
              <a:rPr lang="en-GB">
                <a:latin typeface="Arial"/>
                <a:ea typeface="Arial"/>
                <a:cs typeface="Arial"/>
                <a:sym typeface="Arial"/>
              </a:rPr>
              <a:t>Power trade unions are on board with a just transition, </a:t>
            </a:r>
            <a:r>
              <a:rPr lang="en-GB">
                <a:solidFill>
                  <a:srgbClr val="1A1919"/>
                </a:solidFill>
                <a:latin typeface="Arial"/>
                <a:ea typeface="Arial"/>
                <a:cs typeface="Arial"/>
                <a:sym typeface="Arial"/>
              </a:rPr>
              <a:t>even though they have prevented renewable energy projects</a:t>
            </a:r>
            <a:endParaRPr/>
          </a:p>
          <a:p>
            <a:pPr indent="-158750" lvl="0" marL="387350" rtl="0" algn="l">
              <a:lnSpc>
                <a:spcPct val="110000"/>
              </a:lnSpc>
              <a:spcBef>
                <a:spcPts val="600"/>
              </a:spcBef>
              <a:spcAft>
                <a:spcPts val="0"/>
              </a:spcAft>
              <a:buSzPts val="2000"/>
              <a:buFont typeface="Arial"/>
              <a:buNone/>
            </a:pPr>
            <a:r>
              <a:t/>
            </a:r>
            <a:endParaRPr sz="2400">
              <a:solidFill>
                <a:srgbClr val="1A1919"/>
              </a:solidFill>
              <a:latin typeface="Arial"/>
              <a:ea typeface="Arial"/>
              <a:cs typeface="Arial"/>
              <a:sym typeface="Arial"/>
            </a:endParaRPr>
          </a:p>
          <a:p>
            <a:pPr indent="-158750" lvl="0" marL="387350" rtl="0" algn="l">
              <a:lnSpc>
                <a:spcPct val="110000"/>
              </a:lnSpc>
              <a:spcBef>
                <a:spcPts val="600"/>
              </a:spcBef>
              <a:spcAft>
                <a:spcPts val="0"/>
              </a:spcAft>
              <a:buSzPts val="2000"/>
              <a:buFont typeface="Arial"/>
              <a:buNone/>
            </a:pPr>
            <a:r>
              <a:t/>
            </a:r>
            <a:endParaRPr>
              <a:solidFill>
                <a:srgbClr val="1A1919"/>
              </a:solidFill>
              <a:latin typeface="Arial"/>
              <a:ea typeface="Arial"/>
              <a:cs typeface="Arial"/>
              <a:sym typeface="Arial"/>
            </a:endParaRPr>
          </a:p>
          <a:p>
            <a:pPr indent="0" lvl="0" marL="101600" rtl="0" algn="l">
              <a:lnSpc>
                <a:spcPct val="110000"/>
              </a:lnSpc>
              <a:spcBef>
                <a:spcPts val="600"/>
              </a:spcBef>
              <a:spcAft>
                <a:spcPts val="0"/>
              </a:spcAft>
              <a:buSzPts val="2000"/>
              <a:buNone/>
            </a:pPr>
            <a:r>
              <a:t/>
            </a:r>
            <a:endParaRPr>
              <a:solidFill>
                <a:srgbClr val="1A1919"/>
              </a:solidFill>
              <a:latin typeface="Arial"/>
              <a:ea typeface="Arial"/>
              <a:cs typeface="Arial"/>
              <a:sym typeface="Arial"/>
            </a:endParaRPr>
          </a:p>
          <a:p>
            <a:pPr indent="-285750" lvl="0" marL="387350" rtl="0" algn="l">
              <a:lnSpc>
                <a:spcPct val="110000"/>
              </a:lnSpc>
              <a:spcBef>
                <a:spcPts val="600"/>
              </a:spcBef>
              <a:spcAft>
                <a:spcPts val="0"/>
              </a:spcAft>
              <a:buSzPts val="2000"/>
              <a:buFont typeface="Arial"/>
              <a:buChar char="•"/>
            </a:pPr>
            <a:r>
              <a:rPr lang="en-GB"/>
              <a:t>NGOs and academia have worked together to increase governmental action on air pollution</a:t>
            </a:r>
            <a:endParaRPr/>
          </a:p>
          <a:p>
            <a:pPr indent="-285750" lvl="0" marL="387350" rtl="0" algn="l">
              <a:lnSpc>
                <a:spcPct val="110000"/>
              </a:lnSpc>
              <a:spcBef>
                <a:spcPts val="600"/>
              </a:spcBef>
              <a:spcAft>
                <a:spcPts val="0"/>
              </a:spcAft>
              <a:buSzPts val="2000"/>
              <a:buFont typeface="Arial"/>
              <a:buChar char="•"/>
            </a:pPr>
            <a:r>
              <a:rPr lang="en-GB"/>
              <a:t>Academia laid the foundation for the JETP, even though its initial proposals was heavily criticized by unions and ultimately had no traction</a:t>
            </a:r>
            <a:endParaRPr/>
          </a:p>
          <a:p>
            <a:pPr indent="-285750" lvl="0" marL="387350" rtl="0" algn="l">
              <a:lnSpc>
                <a:spcPct val="110000"/>
              </a:lnSpc>
              <a:spcBef>
                <a:spcPts val="600"/>
              </a:spcBef>
              <a:spcAft>
                <a:spcPts val="0"/>
              </a:spcAft>
              <a:buSzPts val="2000"/>
              <a:buFont typeface="Arial"/>
              <a:buChar char="•"/>
            </a:pPr>
            <a:r>
              <a:rPr lang="en-GB">
                <a:solidFill>
                  <a:srgbClr val="1A1919"/>
                </a:solidFill>
                <a:latin typeface="Arial"/>
                <a:ea typeface="Arial"/>
                <a:cs typeface="Arial"/>
                <a:sym typeface="Arial"/>
              </a:rPr>
              <a:t>The private sector has announced ambitious targets for net-zero</a:t>
            </a:r>
            <a:endParaRPr/>
          </a:p>
          <a:p>
            <a:pPr indent="-158750" lvl="0" marL="387350" rtl="0" algn="l">
              <a:lnSpc>
                <a:spcPct val="110000"/>
              </a:lnSpc>
              <a:spcBef>
                <a:spcPts val="600"/>
              </a:spcBef>
              <a:spcAft>
                <a:spcPts val="0"/>
              </a:spcAft>
              <a:buSzPts val="2000"/>
              <a:buFont typeface="Arial"/>
              <a:buNone/>
            </a:pPr>
            <a:r>
              <a:t/>
            </a:r>
            <a:endParaRPr sz="1400">
              <a:solidFill>
                <a:srgbClr val="1A1919"/>
              </a:solidFill>
              <a:latin typeface="Arial"/>
              <a:ea typeface="Arial"/>
              <a:cs typeface="Arial"/>
              <a:sym typeface="Arial"/>
            </a:endParaRPr>
          </a:p>
          <a:p>
            <a:pPr indent="-285750" lvl="0" marL="387350" rtl="0" algn="l">
              <a:lnSpc>
                <a:spcPct val="110000"/>
              </a:lnSpc>
              <a:spcBef>
                <a:spcPts val="600"/>
              </a:spcBef>
              <a:spcAft>
                <a:spcPts val="0"/>
              </a:spcAft>
              <a:buSzPts val="2000"/>
              <a:buFont typeface="Arial"/>
              <a:buChar char="•"/>
            </a:pPr>
            <a:r>
              <a:rPr lang="en-GB">
                <a:solidFill>
                  <a:srgbClr val="1A1919"/>
                </a:solidFill>
                <a:latin typeface="Arial"/>
                <a:ea typeface="Arial"/>
                <a:cs typeface="Arial"/>
                <a:sym typeface="Arial"/>
              </a:rPr>
              <a:t>Coalitions can be important allies, but consensus-building is needed</a:t>
            </a:r>
            <a:endParaRPr/>
          </a:p>
          <a:p>
            <a:pPr indent="-285750" lvl="0" marL="387350" rtl="0" algn="l">
              <a:lnSpc>
                <a:spcPct val="110000"/>
              </a:lnSpc>
              <a:spcBef>
                <a:spcPts val="600"/>
              </a:spcBef>
              <a:spcAft>
                <a:spcPts val="0"/>
              </a:spcAft>
              <a:buSzPts val="2000"/>
              <a:buFont typeface="Arial"/>
              <a:buChar char="•"/>
            </a:pPr>
            <a:r>
              <a:rPr lang="en-GB">
                <a:solidFill>
                  <a:srgbClr val="1A1919"/>
                </a:solidFill>
                <a:latin typeface="Arial"/>
                <a:ea typeface="Arial"/>
                <a:cs typeface="Arial"/>
                <a:sym typeface="Arial"/>
              </a:rPr>
              <a:t>Private sector commitment are exciting, and continued pressure and an enabling legislative framework will help ensure they are materialised</a:t>
            </a:r>
            <a:endParaRPr>
              <a:solidFill>
                <a:srgbClr val="1A1919"/>
              </a:solidFill>
              <a:latin typeface="Arial"/>
              <a:ea typeface="Arial"/>
              <a:cs typeface="Arial"/>
              <a:sym typeface="Arial"/>
            </a:endParaRPr>
          </a:p>
          <a:p>
            <a:pPr indent="-158750" lvl="0" marL="387350" rtl="0" algn="l">
              <a:lnSpc>
                <a:spcPct val="110000"/>
              </a:lnSpc>
              <a:spcBef>
                <a:spcPts val="600"/>
              </a:spcBef>
              <a:spcAft>
                <a:spcPts val="300"/>
              </a:spcAft>
              <a:buSzPts val="2000"/>
              <a:buFont typeface="Arial"/>
              <a:buNone/>
            </a:pPr>
            <a:r>
              <a:t/>
            </a:r>
            <a:endParaRPr>
              <a:solidFill>
                <a:srgbClr val="1A1919"/>
              </a:solidFill>
              <a:latin typeface="Arial"/>
              <a:ea typeface="Arial"/>
              <a:cs typeface="Arial"/>
              <a:sym typeface="Arial"/>
            </a:endParaRPr>
          </a:p>
        </p:txBody>
      </p:sp>
      <p:pic>
        <p:nvPicPr>
          <p:cNvPr id="155" name="Google Shape;155;p12"/>
          <p:cNvPicPr preferRelativeResize="0"/>
          <p:nvPr/>
        </p:nvPicPr>
        <p:blipFill rotWithShape="1">
          <a:blip r:embed="rId3">
            <a:alphaModFix/>
          </a:blip>
          <a:srcRect b="0" l="35970" r="15130" t="0"/>
          <a:stretch/>
        </p:blipFill>
        <p:spPr>
          <a:xfrm>
            <a:off x="9421360" y="1969399"/>
            <a:ext cx="2141240" cy="2919201"/>
          </a:xfrm>
          <a:prstGeom prst="rect">
            <a:avLst/>
          </a:prstGeom>
          <a:noFill/>
          <a:ln>
            <a:noFill/>
          </a:ln>
        </p:spPr>
      </p:pic>
      <p:sp>
        <p:nvSpPr>
          <p:cNvPr id="156" name="Google Shape;156;p12"/>
          <p:cNvSpPr txBox="1"/>
          <p:nvPr/>
        </p:nvSpPr>
        <p:spPr>
          <a:xfrm>
            <a:off x="1381742" y="2058597"/>
            <a:ext cx="7045377" cy="1154162"/>
          </a:xfrm>
          <a:prstGeom prst="rect">
            <a:avLst/>
          </a:prstGeom>
          <a:noFill/>
          <a:ln>
            <a:noFill/>
          </a:ln>
        </p:spPr>
        <p:txBody>
          <a:bodyPr anchorCtr="0" anchor="t" bIns="45700" lIns="91425" spcFirstLastPara="1" rIns="91425" wrap="square" tIns="45700">
            <a:spAutoFit/>
          </a:bodyPr>
          <a:lstStyle/>
          <a:p>
            <a:pPr indent="0" lvl="0" marL="101600" marR="0" rtl="0" algn="l">
              <a:spcBef>
                <a:spcPts val="0"/>
              </a:spcBef>
              <a:spcAft>
                <a:spcPts val="0"/>
              </a:spcAft>
              <a:buClr>
                <a:srgbClr val="1A1919"/>
              </a:buClr>
              <a:buSzPts val="1600"/>
              <a:buFont typeface="Raleway"/>
              <a:buNone/>
            </a:pPr>
            <a:r>
              <a:rPr b="0" i="0" lang="en-GB" sz="1600" u="none" strike="noStrike">
                <a:solidFill>
                  <a:srgbClr val="1A1919"/>
                </a:solidFill>
                <a:latin typeface="Raleway"/>
                <a:ea typeface="Raleway"/>
                <a:cs typeface="Raleway"/>
                <a:sym typeface="Raleway"/>
              </a:rPr>
              <a:t>Deputy General Secretary of the union Numsa</a:t>
            </a:r>
            <a:endParaRPr b="0" i="1" sz="1600" u="none" strike="noStrike">
              <a:solidFill>
                <a:schemeClr val="accent4"/>
              </a:solidFill>
              <a:latin typeface="Raleway"/>
              <a:ea typeface="Raleway"/>
              <a:cs typeface="Raleway"/>
              <a:sym typeface="Raleway"/>
            </a:endParaRPr>
          </a:p>
          <a:p>
            <a:pPr indent="0" lvl="0" marL="101600" marR="0" rtl="0" algn="l">
              <a:spcBef>
                <a:spcPts val="600"/>
              </a:spcBef>
              <a:spcAft>
                <a:spcPts val="0"/>
              </a:spcAft>
              <a:buClr>
                <a:schemeClr val="accent4"/>
              </a:buClr>
              <a:buSzPts val="1600"/>
              <a:buFont typeface="Raleway"/>
              <a:buNone/>
            </a:pPr>
            <a:r>
              <a:rPr b="0" i="1" lang="en-GB" sz="1600" u="none" strike="noStrike">
                <a:solidFill>
                  <a:schemeClr val="accent4"/>
                </a:solidFill>
                <a:latin typeface="Raleway"/>
                <a:ea typeface="Raleway"/>
                <a:cs typeface="Raleway"/>
                <a:sym typeface="Raleway"/>
              </a:rPr>
              <a:t>”We are not against RE [renewable energy]. On the contrary, we are fighting for a socially owned RE sector, a sector under public, community or collective ownership and designed to put people before profit."</a:t>
            </a:r>
            <a:endParaRPr i="1" sz="1600">
              <a:solidFill>
                <a:schemeClr val="accent4"/>
              </a:solidFill>
              <a:latin typeface="Raleway"/>
              <a:ea typeface="Raleway"/>
              <a:cs typeface="Raleway"/>
              <a:sym typeface="Raleway"/>
            </a:endParaRPr>
          </a:p>
        </p:txBody>
      </p:sp>
      <p:sp>
        <p:nvSpPr>
          <p:cNvPr id="157" name="Google Shape;157;p12"/>
          <p:cNvSpPr/>
          <p:nvPr/>
        </p:nvSpPr>
        <p:spPr>
          <a:xfrm>
            <a:off x="9421358" y="4931369"/>
            <a:ext cx="2141240"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Image: Industriall Union, 2018</a:t>
            </a:r>
            <a:endParaRPr b="0" i="0" sz="1800" u="none" cap="none" strike="noStrike">
              <a:solidFill>
                <a:schemeClr val="dk1"/>
              </a:solidFill>
              <a:latin typeface="Arial"/>
              <a:ea typeface="Arial"/>
              <a:cs typeface="Arial"/>
              <a:sym typeface="Arial"/>
            </a:endParaRPr>
          </a:p>
        </p:txBody>
      </p:sp>
      <p:sp>
        <p:nvSpPr>
          <p:cNvPr id="158" name="Google Shape;158;p12"/>
          <p:cNvSpPr/>
          <p:nvPr/>
        </p:nvSpPr>
        <p:spPr>
          <a:xfrm>
            <a:off x="6930189" y="6504355"/>
            <a:ext cx="5261811"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0" i="0" lang="en-GB" sz="1800" u="none" cap="none" strike="noStrike">
                <a:solidFill>
                  <a:srgbClr val="000000"/>
                </a:solidFill>
                <a:latin typeface="Arial"/>
                <a:ea typeface="Arial"/>
                <a:cs typeface="Arial"/>
                <a:sym typeface="Arial"/>
              </a:rPr>
              <a:t>(Connolly, 2022)</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ph type="title"/>
          </p:nvPr>
        </p:nvSpPr>
        <p:spPr>
          <a:xfrm>
            <a:off x="703085" y="9998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Prosumerism in South Africa is still hindered by barriers despite good case</a:t>
            </a:r>
            <a:endParaRPr/>
          </a:p>
        </p:txBody>
      </p:sp>
      <p:sp>
        <p:nvSpPr>
          <p:cNvPr id="165" name="Google Shape;165;p13"/>
          <p:cNvSpPr/>
          <p:nvPr/>
        </p:nvSpPr>
        <p:spPr>
          <a:xfrm>
            <a:off x="441182" y="1320303"/>
            <a:ext cx="5301250" cy="5073912"/>
          </a:xfrm>
          <a:prstGeom prst="roundRect">
            <a:avLst>
              <a:gd fmla="val 16667" name="adj"/>
            </a:avLst>
          </a:prstGeom>
          <a:noFill/>
          <a:ln cap="flat" cmpd="sng" w="28575">
            <a:solidFill>
              <a:srgbClr val="56C83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000">
                <a:solidFill>
                  <a:schemeClr val="dk1"/>
                </a:solidFill>
                <a:latin typeface="Arial"/>
                <a:ea typeface="Arial"/>
                <a:cs typeface="Arial"/>
                <a:sym typeface="Arial"/>
              </a:rPr>
              <a:t>Case for prosumerism in South Africa</a:t>
            </a:r>
            <a:endParaRPr/>
          </a:p>
          <a:p>
            <a:pPr indent="-285750" lvl="0" marL="285750" marR="0" rtl="0" algn="l">
              <a:spcBef>
                <a:spcPts val="600"/>
              </a:spcBef>
              <a:spcAft>
                <a:spcPts val="0"/>
              </a:spcAft>
              <a:buClr>
                <a:schemeClr val="dk1"/>
              </a:buClr>
              <a:buSzPts val="2000"/>
              <a:buFont typeface="Arial"/>
              <a:buChar char="•"/>
            </a:pPr>
            <a:r>
              <a:rPr lang="en-GB" sz="2000">
                <a:solidFill>
                  <a:schemeClr val="dk1"/>
                </a:solidFill>
                <a:latin typeface="Arial"/>
                <a:ea typeface="Arial"/>
                <a:cs typeface="Arial"/>
                <a:sym typeface="Arial"/>
              </a:rPr>
              <a:t>Small-scale PV for self consumption is already economically viable</a:t>
            </a:r>
            <a:endParaRPr/>
          </a:p>
          <a:p>
            <a:pPr indent="-285750" lvl="0" marL="285750" marR="0" rtl="0" algn="l">
              <a:spcBef>
                <a:spcPts val="600"/>
              </a:spcBef>
              <a:spcAft>
                <a:spcPts val="0"/>
              </a:spcAft>
              <a:buClr>
                <a:schemeClr val="dk1"/>
              </a:buClr>
              <a:buSzPts val="2000"/>
              <a:buFont typeface="Arial"/>
              <a:buChar char="•"/>
            </a:pPr>
            <a:r>
              <a:rPr lang="en-GB" sz="2000">
                <a:solidFill>
                  <a:schemeClr val="dk1"/>
                </a:solidFill>
                <a:latin typeface="Arial"/>
                <a:ea typeface="Arial"/>
                <a:cs typeface="Arial"/>
                <a:sym typeface="Arial"/>
              </a:rPr>
              <a:t>Rooftop solar PV has a technical and economic potential of 11 GW between 2022 and 2030.</a:t>
            </a:r>
            <a:endParaRPr sz="2000">
              <a:solidFill>
                <a:schemeClr val="dk1"/>
              </a:solidFill>
              <a:latin typeface="Arial"/>
              <a:ea typeface="Arial"/>
              <a:cs typeface="Arial"/>
              <a:sym typeface="Arial"/>
            </a:endParaRPr>
          </a:p>
          <a:p>
            <a:pPr indent="-285750" lvl="0" marL="285750" marR="0" rtl="0" algn="l">
              <a:spcBef>
                <a:spcPts val="600"/>
              </a:spcBef>
              <a:spcAft>
                <a:spcPts val="0"/>
              </a:spcAft>
              <a:buClr>
                <a:schemeClr val="dk1"/>
              </a:buClr>
              <a:buSzPts val="2000"/>
              <a:buFont typeface="Arial"/>
              <a:buChar char="•"/>
            </a:pPr>
            <a:r>
              <a:rPr lang="en-GB" sz="2000">
                <a:solidFill>
                  <a:schemeClr val="dk1"/>
                </a:solidFill>
                <a:latin typeface="Arial"/>
                <a:ea typeface="Arial"/>
                <a:cs typeface="Arial"/>
                <a:sym typeface="Arial"/>
              </a:rPr>
              <a:t>Prosumption mitigates the impacts of load shedding, both for consumers and the utility</a:t>
            </a:r>
            <a:endParaRPr/>
          </a:p>
        </p:txBody>
      </p:sp>
      <p:sp>
        <p:nvSpPr>
          <p:cNvPr id="166" name="Google Shape;166;p13"/>
          <p:cNvSpPr/>
          <p:nvPr/>
        </p:nvSpPr>
        <p:spPr>
          <a:xfrm>
            <a:off x="6096000" y="1320303"/>
            <a:ext cx="5457821" cy="5073912"/>
          </a:xfrm>
          <a:prstGeom prst="roundRect">
            <a:avLst>
              <a:gd fmla="val 16667" name="adj"/>
            </a:avLst>
          </a:prstGeom>
          <a:noFill/>
          <a:ln cap="flat" cmpd="sng" w="28575">
            <a:solidFill>
              <a:srgbClr val="56C83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000">
                <a:solidFill>
                  <a:schemeClr val="dk1"/>
                </a:solidFill>
                <a:latin typeface="Arial"/>
                <a:ea typeface="Arial"/>
                <a:cs typeface="Arial"/>
                <a:sym typeface="Arial"/>
              </a:rPr>
              <a:t>Challenges for prosumerism in South Africa</a:t>
            </a:r>
            <a:endParaRPr/>
          </a:p>
          <a:p>
            <a:pPr indent="-342900" lvl="0" marL="342900" marR="0" rtl="0" algn="l">
              <a:spcBef>
                <a:spcPts val="600"/>
              </a:spcBef>
              <a:spcAft>
                <a:spcPts val="0"/>
              </a:spcAft>
              <a:buClr>
                <a:schemeClr val="dk1"/>
              </a:buClr>
              <a:buSzPts val="2000"/>
              <a:buFont typeface="Arial"/>
              <a:buChar char="•"/>
            </a:pPr>
            <a:r>
              <a:rPr lang="en-GB" sz="2000">
                <a:solidFill>
                  <a:schemeClr val="dk1"/>
                </a:solidFill>
                <a:latin typeface="Arial"/>
                <a:ea typeface="Arial"/>
                <a:cs typeface="Arial"/>
                <a:sym typeface="Arial"/>
              </a:rPr>
              <a:t>Investment not available to households who are unable to borrow upfront capital</a:t>
            </a:r>
            <a:endParaRPr/>
          </a:p>
          <a:p>
            <a:pPr indent="-342900" lvl="0" marL="342900" marR="0" rtl="0" algn="l">
              <a:spcBef>
                <a:spcPts val="600"/>
              </a:spcBef>
              <a:spcAft>
                <a:spcPts val="0"/>
              </a:spcAft>
              <a:buClr>
                <a:schemeClr val="dk1"/>
              </a:buClr>
              <a:buSzPts val="2000"/>
              <a:buFont typeface="Arial"/>
              <a:buChar char="•"/>
            </a:pPr>
            <a:r>
              <a:rPr lang="en-GB" sz="2000">
                <a:solidFill>
                  <a:schemeClr val="dk1"/>
                </a:solidFill>
                <a:latin typeface="Arial"/>
                <a:ea typeface="Arial"/>
                <a:cs typeface="Arial"/>
                <a:sym typeface="Arial"/>
              </a:rPr>
              <a:t>Attractive payment schemes are currently lacking, but feed-in tariff is under development </a:t>
            </a:r>
            <a:endParaRPr/>
          </a:p>
          <a:p>
            <a:pPr indent="-285750" lvl="0" marL="285750" marR="0" rtl="0" algn="l">
              <a:spcBef>
                <a:spcPts val="600"/>
              </a:spcBef>
              <a:spcAft>
                <a:spcPts val="0"/>
              </a:spcAft>
              <a:buClr>
                <a:schemeClr val="dk1"/>
              </a:buClr>
              <a:buSzPts val="2000"/>
              <a:buFont typeface="Arial"/>
              <a:buChar char="•"/>
            </a:pPr>
            <a:r>
              <a:rPr lang="en-GB" sz="2000">
                <a:solidFill>
                  <a:schemeClr val="dk1"/>
                </a:solidFill>
                <a:latin typeface="Arial"/>
                <a:ea typeface="Arial"/>
                <a:cs typeface="Arial"/>
                <a:sym typeface="Arial"/>
              </a:rPr>
              <a:t>Many municipalities (one form of potential prosumers) are unsupportive of prosumers</a:t>
            </a:r>
            <a:endParaRPr/>
          </a:p>
          <a:p>
            <a:pPr indent="-158750" lvl="0" marL="285750" marR="0" rtl="0" algn="l">
              <a:spcBef>
                <a:spcPts val="6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158750" lvl="0" marL="285750" marR="0" rtl="0" algn="l">
              <a:spcBef>
                <a:spcPts val="6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sp>
        <p:nvSpPr>
          <p:cNvPr id="167" name="Google Shape;167;p13"/>
          <p:cNvSpPr/>
          <p:nvPr/>
        </p:nvSpPr>
        <p:spPr>
          <a:xfrm>
            <a:off x="6930189" y="6504355"/>
            <a:ext cx="5261811"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0" i="0" lang="en-GB" sz="1800" u="none" cap="none" strike="noStrike">
                <a:solidFill>
                  <a:srgbClr val="000000"/>
                </a:solidFill>
                <a:latin typeface="Arial"/>
                <a:ea typeface="Arial"/>
                <a:cs typeface="Arial"/>
                <a:sym typeface="Arial"/>
              </a:rPr>
              <a:t>(Cobenefits, 2019)</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4"/>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Summary</a:t>
            </a:r>
            <a:endParaRPr/>
          </a:p>
        </p:txBody>
      </p:sp>
      <p:sp>
        <p:nvSpPr>
          <p:cNvPr id="174" name="Google Shape;174;p14"/>
          <p:cNvSpPr txBox="1"/>
          <p:nvPr/>
        </p:nvSpPr>
        <p:spPr>
          <a:xfrm>
            <a:off x="639247" y="3040042"/>
            <a:ext cx="9443215" cy="569432"/>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lang="en-GB" sz="2000">
                <a:solidFill>
                  <a:srgbClr val="FFFFFF"/>
                </a:solidFill>
                <a:latin typeface="Trebuchet MS"/>
                <a:ea typeface="Trebuchet MS"/>
                <a:cs typeface="Trebuchet MS"/>
                <a:sym typeface="Trebuchet MS"/>
              </a:rPr>
              <a:t>Electricity Transition</a:t>
            </a:r>
            <a:r>
              <a:rPr b="0" i="0" lang="en-GB" sz="2000" u="none" cap="none" strike="noStrike">
                <a:solidFill>
                  <a:srgbClr val="FFFFFF"/>
                </a:solidFill>
                <a:latin typeface="Trebuchet MS"/>
                <a:ea typeface="Trebuchet MS"/>
                <a:cs typeface="Trebuchet MS"/>
                <a:sym typeface="Trebuchet MS"/>
              </a:rPr>
              <a:t> Playbook: Public participation and support</a:t>
            </a:r>
            <a:endParaRPr b="0" i="0" sz="1800" u="none" cap="none" strike="noStrike">
              <a:solidFill>
                <a:srgbClr val="242424"/>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5"/>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Key lessons from South Africa</a:t>
            </a:r>
            <a:endParaRPr/>
          </a:p>
        </p:txBody>
      </p:sp>
      <p:sp>
        <p:nvSpPr>
          <p:cNvPr id="181" name="Google Shape;181;p15"/>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42900" lvl="0" marL="444500" rtl="0" algn="l">
              <a:lnSpc>
                <a:spcPct val="150000"/>
              </a:lnSpc>
              <a:spcBef>
                <a:spcPts val="300"/>
              </a:spcBef>
              <a:spcAft>
                <a:spcPts val="0"/>
              </a:spcAft>
              <a:buSzPts val="2000"/>
              <a:buFont typeface="Noto Sans Symbols"/>
              <a:buChar char="✔"/>
            </a:pPr>
            <a:r>
              <a:rPr i="0" lang="en-GB" u="none" strike="noStrike">
                <a:solidFill>
                  <a:srgbClr val="1A1919"/>
                </a:solidFill>
                <a:latin typeface="Arial"/>
                <a:ea typeface="Arial"/>
                <a:cs typeface="Arial"/>
                <a:sym typeface="Arial"/>
              </a:rPr>
              <a:t>Create a high-level, centralized body with broad representation to manage the just transition process.</a:t>
            </a:r>
            <a:endParaRPr/>
          </a:p>
          <a:p>
            <a:pPr indent="-342900" lvl="0" marL="444500" rtl="0" algn="l">
              <a:lnSpc>
                <a:spcPct val="150000"/>
              </a:lnSpc>
              <a:spcBef>
                <a:spcPts val="600"/>
              </a:spcBef>
              <a:spcAft>
                <a:spcPts val="0"/>
              </a:spcAft>
              <a:buSzPts val="2000"/>
              <a:buFont typeface="Noto Sans Symbols"/>
              <a:buChar char="✔"/>
            </a:pPr>
            <a:r>
              <a:rPr i="0" lang="en-GB" u="none" strike="noStrike">
                <a:solidFill>
                  <a:srgbClr val="1A1919"/>
                </a:solidFill>
                <a:latin typeface="Arial"/>
                <a:ea typeface="Arial"/>
                <a:cs typeface="Arial"/>
                <a:sym typeface="Arial"/>
              </a:rPr>
              <a:t>Engage stakeholders early and often</a:t>
            </a:r>
            <a:endParaRPr/>
          </a:p>
          <a:p>
            <a:pPr indent="-342900" lvl="0" marL="444500" rtl="0" algn="l">
              <a:lnSpc>
                <a:spcPct val="150000"/>
              </a:lnSpc>
              <a:spcBef>
                <a:spcPts val="600"/>
              </a:spcBef>
              <a:spcAft>
                <a:spcPts val="0"/>
              </a:spcAft>
              <a:buSzPts val="2000"/>
              <a:buFont typeface="Noto Sans Symbols"/>
              <a:buChar char="✔"/>
            </a:pPr>
            <a:r>
              <a:rPr i="0" lang="en-GB" u="none" strike="noStrike">
                <a:solidFill>
                  <a:srgbClr val="1A1919"/>
                </a:solidFill>
                <a:latin typeface="Arial"/>
                <a:ea typeface="Arial"/>
                <a:cs typeface="Arial"/>
                <a:sym typeface="Arial"/>
              </a:rPr>
              <a:t>Promote transparency and accessibility</a:t>
            </a:r>
            <a:endParaRPr/>
          </a:p>
          <a:p>
            <a:pPr indent="-342900" lvl="0" marL="444500" rtl="0" algn="l">
              <a:lnSpc>
                <a:spcPct val="150000"/>
              </a:lnSpc>
              <a:spcBef>
                <a:spcPts val="600"/>
              </a:spcBef>
              <a:spcAft>
                <a:spcPts val="0"/>
              </a:spcAft>
              <a:buSzPts val="2000"/>
              <a:buFont typeface="Noto Sans Symbols"/>
              <a:buChar char="✔"/>
            </a:pPr>
            <a:r>
              <a:rPr i="0" lang="en-GB" u="none" strike="noStrike">
                <a:solidFill>
                  <a:srgbClr val="1A1919"/>
                </a:solidFill>
                <a:latin typeface="Arial"/>
                <a:ea typeface="Arial"/>
                <a:cs typeface="Arial"/>
                <a:sym typeface="Arial"/>
              </a:rPr>
              <a:t>Build political coalitions and a social compact around the just transition</a:t>
            </a:r>
            <a:endParaRPr/>
          </a:p>
          <a:p>
            <a:pPr indent="-342900" lvl="0" marL="444500" rtl="0" algn="l">
              <a:lnSpc>
                <a:spcPct val="150000"/>
              </a:lnSpc>
              <a:spcBef>
                <a:spcPts val="600"/>
              </a:spcBef>
              <a:spcAft>
                <a:spcPts val="0"/>
              </a:spcAft>
              <a:buSzPts val="2000"/>
              <a:buFont typeface="Noto Sans Symbols"/>
              <a:buChar char="✔"/>
            </a:pPr>
            <a:r>
              <a:rPr i="0" lang="en-GB" u="none" strike="noStrike">
                <a:solidFill>
                  <a:srgbClr val="1A1919"/>
                </a:solidFill>
                <a:latin typeface="Arial"/>
                <a:ea typeface="Arial"/>
                <a:cs typeface="Arial"/>
                <a:sym typeface="Arial"/>
              </a:rPr>
              <a:t>Promote prosumerism with accessible financing schemes and enabling legislature</a:t>
            </a:r>
            <a:endParaRPr/>
          </a:p>
          <a:p>
            <a:pPr indent="-215900" lvl="0" marL="444500" rtl="0" algn="l">
              <a:lnSpc>
                <a:spcPct val="110000"/>
              </a:lnSpc>
              <a:spcBef>
                <a:spcPts val="600"/>
              </a:spcBef>
              <a:spcAft>
                <a:spcPts val="300"/>
              </a:spcAft>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6"/>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Contributors</a:t>
            </a:r>
            <a:endParaRPr/>
          </a:p>
        </p:txBody>
      </p:sp>
      <p:sp>
        <p:nvSpPr>
          <p:cNvPr id="187" name="Google Shape;187;p16"/>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300"/>
              </a:spcAft>
              <a:buSzPts val="2000"/>
              <a:buNone/>
            </a:pPr>
            <a:r>
              <a:rPr b="1" lang="en-GB"/>
              <a:t>Andrew Marquard</a:t>
            </a:r>
            <a:r>
              <a:rPr lang="en-GB"/>
              <a:t>, University of Cape Town - provided comments on the initial draft of the presentation</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7"/>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References (1)</a:t>
            </a:r>
            <a:endParaRPr/>
          </a:p>
        </p:txBody>
      </p:sp>
      <p:sp>
        <p:nvSpPr>
          <p:cNvPr id="194" name="Google Shape;194;p17"/>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68300" lvl="0" marL="622300" rtl="0" algn="l">
              <a:lnSpc>
                <a:spcPct val="110000"/>
              </a:lnSpc>
              <a:spcBef>
                <a:spcPts val="300"/>
              </a:spcBef>
              <a:spcAft>
                <a:spcPts val="0"/>
              </a:spcAft>
              <a:buSzPts val="2000"/>
              <a:buNone/>
            </a:pPr>
            <a:r>
              <a:rPr lang="en-GB" sz="1800">
                <a:latin typeface="Arial"/>
                <a:ea typeface="Arial"/>
                <a:cs typeface="Arial"/>
                <a:sym typeface="Arial"/>
              </a:rPr>
              <a:t>Cobenefits. (2019). </a:t>
            </a:r>
            <a:r>
              <a:rPr i="1" lang="en-GB" sz="1800">
                <a:latin typeface="Arial"/>
                <a:ea typeface="Arial"/>
                <a:cs typeface="Arial"/>
                <a:sym typeface="Arial"/>
              </a:rPr>
              <a:t>Consumer savings through solar PV self-consumption in South Africa - Assessing the co-benefits of decarbonising the power sector</a:t>
            </a:r>
            <a:r>
              <a:rPr lang="en-GB" sz="1800">
                <a:latin typeface="Arial"/>
                <a:ea typeface="Arial"/>
                <a:cs typeface="Arial"/>
                <a:sym typeface="Arial"/>
              </a:rPr>
              <a:t>. https://www.cobenefits.info/wp-content/uploads/2019/03/COBENEFITS-Study-South-Africa-Self-Consumption.pdf</a:t>
            </a:r>
            <a:endParaRPr sz="1800">
              <a:latin typeface="Arial"/>
              <a:ea typeface="Arial"/>
              <a:cs typeface="Arial"/>
              <a:sym typeface="Arial"/>
            </a:endParaRPr>
          </a:p>
          <a:p>
            <a:pPr indent="-368300" lvl="0" marL="622300" rtl="0" algn="l">
              <a:lnSpc>
                <a:spcPct val="110000"/>
              </a:lnSpc>
              <a:spcBef>
                <a:spcPts val="600"/>
              </a:spcBef>
              <a:spcAft>
                <a:spcPts val="0"/>
              </a:spcAft>
              <a:buSzPts val="2000"/>
              <a:buNone/>
            </a:pPr>
            <a:r>
              <a:rPr lang="en-GB" sz="1800">
                <a:latin typeface="Arial"/>
                <a:ea typeface="Arial"/>
                <a:cs typeface="Arial"/>
                <a:sym typeface="Arial"/>
              </a:rPr>
              <a:t>Connolly, K. (2022, September 1). </a:t>
            </a:r>
            <a:r>
              <a:rPr i="1" lang="en-GB" sz="1800">
                <a:latin typeface="Arial"/>
                <a:ea typeface="Arial"/>
                <a:cs typeface="Arial"/>
                <a:sym typeface="Arial"/>
              </a:rPr>
              <a:t>5 Lessons from South Africa’s Just Transition Journey</a:t>
            </a:r>
            <a:r>
              <a:rPr lang="en-GB" sz="1800">
                <a:latin typeface="Arial"/>
                <a:ea typeface="Arial"/>
                <a:cs typeface="Arial"/>
                <a:sym typeface="Arial"/>
              </a:rPr>
              <a:t>. World Resources Institute. </a:t>
            </a:r>
            <a:r>
              <a:rPr lang="en-GB" sz="1800" u="sng">
                <a:solidFill>
                  <a:schemeClr val="hlink"/>
                </a:solidFill>
                <a:latin typeface="Arial"/>
                <a:ea typeface="Arial"/>
                <a:cs typeface="Arial"/>
                <a:sym typeface="Arial"/>
                <a:hlinkClick r:id="rId3"/>
              </a:rPr>
              <a:t>https://www.wri.org/technical-perspectives/5-lessons-south-africas-just-transition-journey</a:t>
            </a:r>
            <a:endParaRPr sz="1800">
              <a:latin typeface="Arial"/>
              <a:ea typeface="Arial"/>
              <a:cs typeface="Arial"/>
              <a:sym typeface="Arial"/>
            </a:endParaRPr>
          </a:p>
          <a:p>
            <a:pPr indent="-368300" lvl="0" marL="622300" rtl="0" algn="l">
              <a:lnSpc>
                <a:spcPct val="110000"/>
              </a:lnSpc>
              <a:spcBef>
                <a:spcPts val="600"/>
              </a:spcBef>
              <a:spcAft>
                <a:spcPts val="0"/>
              </a:spcAft>
              <a:buSzPts val="2000"/>
              <a:buNone/>
            </a:pPr>
            <a:r>
              <a:rPr lang="en-GB" sz="1800">
                <a:latin typeface="Arial"/>
                <a:ea typeface="Arial"/>
                <a:cs typeface="Arial"/>
                <a:sym typeface="Arial"/>
              </a:rPr>
              <a:t>Gumbi, K. (2023, August 15). South Africa’s unemployment rate drops marginally in second quarter. </a:t>
            </a:r>
            <a:r>
              <a:rPr i="1" lang="en-GB" sz="1800">
                <a:latin typeface="Arial"/>
                <a:ea typeface="Arial"/>
                <a:cs typeface="Arial"/>
                <a:sym typeface="Arial"/>
              </a:rPr>
              <a:t>Reuters</a:t>
            </a:r>
            <a:r>
              <a:rPr lang="en-GB" sz="1800">
                <a:latin typeface="Arial"/>
                <a:ea typeface="Arial"/>
                <a:cs typeface="Arial"/>
                <a:sym typeface="Arial"/>
              </a:rPr>
              <a:t>. https://www.reuters.com/world/africa/south-africas-unemployment-rate-down-slightly-326-q2-2023-08-15/</a:t>
            </a:r>
            <a:endParaRPr sz="1800">
              <a:latin typeface="Arial"/>
              <a:ea typeface="Arial"/>
              <a:cs typeface="Arial"/>
              <a:sym typeface="Arial"/>
            </a:endParaRPr>
          </a:p>
          <a:p>
            <a:pPr indent="-368300" lvl="0" marL="622300" rtl="0" algn="l">
              <a:lnSpc>
                <a:spcPct val="110000"/>
              </a:lnSpc>
              <a:spcBef>
                <a:spcPts val="600"/>
              </a:spcBef>
              <a:spcAft>
                <a:spcPts val="0"/>
              </a:spcAft>
              <a:buSzPts val="2000"/>
              <a:buNone/>
            </a:pPr>
            <a:r>
              <a:rPr lang="en-GB" sz="1800">
                <a:latin typeface="Arial"/>
                <a:ea typeface="Arial"/>
                <a:cs typeface="Arial"/>
                <a:sym typeface="Arial"/>
              </a:rPr>
              <a:t>IEA. (2022). </a:t>
            </a:r>
            <a:r>
              <a:rPr i="1" lang="en-GB" sz="1800">
                <a:latin typeface="Arial"/>
                <a:ea typeface="Arial"/>
                <a:cs typeface="Arial"/>
                <a:sym typeface="Arial"/>
              </a:rPr>
              <a:t>South Africa data explorer</a:t>
            </a:r>
            <a:r>
              <a:rPr lang="en-GB" sz="1800">
                <a:latin typeface="Arial"/>
                <a:ea typeface="Arial"/>
                <a:cs typeface="Arial"/>
                <a:sym typeface="Arial"/>
              </a:rPr>
              <a:t>. IEA. </a:t>
            </a:r>
            <a:r>
              <a:rPr lang="en-GB" sz="1800" u="sng">
                <a:solidFill>
                  <a:schemeClr val="hlink"/>
                </a:solidFill>
                <a:latin typeface="Arial"/>
                <a:ea typeface="Arial"/>
                <a:cs typeface="Arial"/>
                <a:sym typeface="Arial"/>
                <a:hlinkClick r:id="rId4"/>
              </a:rPr>
              <a:t>https://www.iea.org/countries/south-africa</a:t>
            </a:r>
            <a:endParaRPr sz="1800">
              <a:latin typeface="Arial"/>
              <a:ea typeface="Arial"/>
              <a:cs typeface="Arial"/>
              <a:sym typeface="Arial"/>
            </a:endParaRPr>
          </a:p>
          <a:p>
            <a:pPr indent="-368300" lvl="0" marL="622300" rtl="0" algn="l">
              <a:lnSpc>
                <a:spcPct val="110000"/>
              </a:lnSpc>
              <a:spcBef>
                <a:spcPts val="600"/>
              </a:spcBef>
              <a:spcAft>
                <a:spcPts val="0"/>
              </a:spcAft>
              <a:buSzPts val="2000"/>
              <a:buNone/>
            </a:pPr>
            <a:r>
              <a:rPr lang="en-GB" sz="1800">
                <a:latin typeface="Arial"/>
                <a:ea typeface="Arial"/>
                <a:cs typeface="Arial"/>
                <a:sym typeface="Arial"/>
              </a:rPr>
              <a:t>IEA. (2023). </a:t>
            </a:r>
            <a:r>
              <a:rPr i="1" lang="en-GB" sz="1800">
                <a:latin typeface="Arial"/>
                <a:ea typeface="Arial"/>
                <a:cs typeface="Arial"/>
                <a:sym typeface="Arial"/>
              </a:rPr>
              <a:t>Renewables 2022 - Analysis and forecast to 2027</a:t>
            </a:r>
            <a:r>
              <a:rPr lang="en-GB" sz="1800">
                <a:latin typeface="Arial"/>
                <a:ea typeface="Arial"/>
                <a:cs typeface="Arial"/>
                <a:sym typeface="Arial"/>
              </a:rPr>
              <a:t>. https://iea.blob.core.windows.net/assets/ada7af90-e280-46c4-a577-df2e4fb44254/Renewables2022.pdf</a:t>
            </a:r>
            <a:endParaRPr sz="1800">
              <a:latin typeface="Arial"/>
              <a:ea typeface="Arial"/>
              <a:cs typeface="Arial"/>
              <a:sym typeface="Arial"/>
            </a:endParaRPr>
          </a:p>
          <a:p>
            <a:pPr indent="-368300" lvl="0" marL="622300" rtl="0" algn="l">
              <a:lnSpc>
                <a:spcPct val="110000"/>
              </a:lnSpc>
              <a:spcBef>
                <a:spcPts val="600"/>
              </a:spcBef>
              <a:spcAft>
                <a:spcPts val="0"/>
              </a:spcAft>
              <a:buSzPts val="2000"/>
              <a:buNone/>
            </a:pPr>
            <a:r>
              <a:rPr lang="en-GB" sz="1800">
                <a:latin typeface="Arial"/>
                <a:ea typeface="Arial"/>
                <a:cs typeface="Arial"/>
                <a:sym typeface="Arial"/>
              </a:rPr>
              <a:t>Industriall Union. (2017, April 3). </a:t>
            </a:r>
            <a:r>
              <a:rPr i="1" lang="en-GB" sz="1800">
                <a:latin typeface="Arial"/>
                <a:ea typeface="Arial"/>
                <a:cs typeface="Arial"/>
                <a:sym typeface="Arial"/>
              </a:rPr>
              <a:t>South Africa: Unions reject plans to close power stations</a:t>
            </a:r>
            <a:r>
              <a:rPr lang="en-GB" sz="1800">
                <a:latin typeface="Arial"/>
                <a:ea typeface="Arial"/>
                <a:cs typeface="Arial"/>
                <a:sym typeface="Arial"/>
              </a:rPr>
              <a:t>. Industriall Union. https://www.industriall-union.org/south-africa-unions-reject-plans-to-close-power-stations</a:t>
            </a:r>
            <a:endParaRPr sz="1800">
              <a:latin typeface="Arial"/>
              <a:ea typeface="Arial"/>
              <a:cs typeface="Arial"/>
              <a:sym typeface="Arial"/>
            </a:endParaRPr>
          </a:p>
          <a:p>
            <a:pPr indent="-368300" lvl="0" marL="622300" rtl="0" algn="l">
              <a:lnSpc>
                <a:spcPct val="110000"/>
              </a:lnSpc>
              <a:spcBef>
                <a:spcPts val="600"/>
              </a:spcBef>
              <a:spcAft>
                <a:spcPts val="300"/>
              </a:spcAft>
              <a:buSzPts val="2000"/>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8"/>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References (2)</a:t>
            </a:r>
            <a:endParaRPr/>
          </a:p>
        </p:txBody>
      </p:sp>
      <p:sp>
        <p:nvSpPr>
          <p:cNvPr id="200" name="Google Shape;200;p18"/>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68300" lvl="0" marL="622300" rtl="0" algn="l">
              <a:lnSpc>
                <a:spcPct val="110000"/>
              </a:lnSpc>
              <a:spcBef>
                <a:spcPts val="300"/>
              </a:spcBef>
              <a:spcAft>
                <a:spcPts val="0"/>
              </a:spcAft>
              <a:buSzPts val="2000"/>
              <a:buNone/>
            </a:pPr>
            <a:r>
              <a:rPr lang="en-GB" sz="1800">
                <a:latin typeface="Arial"/>
                <a:ea typeface="Arial"/>
                <a:cs typeface="Arial"/>
                <a:sym typeface="Arial"/>
              </a:rPr>
              <a:t>Industriall Union. (2018, November 21). </a:t>
            </a:r>
            <a:r>
              <a:rPr i="1" lang="en-GB" sz="1800">
                <a:latin typeface="Arial"/>
                <a:ea typeface="Arial"/>
                <a:cs typeface="Arial"/>
                <a:sym typeface="Arial"/>
              </a:rPr>
              <a:t>South African unions call for a Just Transition to renewable energy</a:t>
            </a:r>
            <a:r>
              <a:rPr lang="en-GB" sz="1800">
                <a:latin typeface="Arial"/>
                <a:ea typeface="Arial"/>
                <a:cs typeface="Arial"/>
                <a:sym typeface="Arial"/>
              </a:rPr>
              <a:t>. Industriall Union. </a:t>
            </a:r>
            <a:r>
              <a:rPr lang="en-GB" sz="1800" u="sng">
                <a:solidFill>
                  <a:schemeClr val="hlink"/>
                </a:solidFill>
                <a:latin typeface="Arial"/>
                <a:ea typeface="Arial"/>
                <a:cs typeface="Arial"/>
                <a:sym typeface="Arial"/>
                <a:hlinkClick r:id="rId3"/>
              </a:rPr>
              <a:t>https://www.industriall-union.org/south-african-unions-call-for-a-just-transition-to-renewable-energy</a:t>
            </a:r>
            <a:endParaRPr sz="1800">
              <a:latin typeface="Arial"/>
              <a:ea typeface="Arial"/>
              <a:cs typeface="Arial"/>
              <a:sym typeface="Arial"/>
            </a:endParaRPr>
          </a:p>
          <a:p>
            <a:pPr indent="-368300" lvl="0" marL="622300" rtl="0" algn="l">
              <a:lnSpc>
                <a:spcPct val="110000"/>
              </a:lnSpc>
              <a:spcBef>
                <a:spcPts val="600"/>
              </a:spcBef>
              <a:spcAft>
                <a:spcPts val="0"/>
              </a:spcAft>
              <a:buSzPts val="2000"/>
              <a:buNone/>
            </a:pPr>
            <a:r>
              <a:rPr lang="en-GB" sz="1800">
                <a:latin typeface="Calibri"/>
                <a:ea typeface="Calibri"/>
                <a:cs typeface="Calibri"/>
                <a:sym typeface="Calibri"/>
              </a:rPr>
              <a:t>International Trade Administration. (2023, June 5). </a:t>
            </a:r>
            <a:r>
              <a:rPr i="1" lang="en-GB" sz="1800">
                <a:latin typeface="Calibri"/>
                <a:ea typeface="Calibri"/>
                <a:cs typeface="Calibri"/>
                <a:sym typeface="Calibri"/>
              </a:rPr>
              <a:t>South Africa - Country Commercial Guide</a:t>
            </a:r>
            <a:r>
              <a:rPr lang="en-GB" sz="1800">
                <a:latin typeface="Calibri"/>
                <a:ea typeface="Calibri"/>
                <a:cs typeface="Calibri"/>
                <a:sym typeface="Calibri"/>
              </a:rPr>
              <a:t>. International Trade Administration. https://www.trade.gov/country-commercial-guides/south-africa-energy</a:t>
            </a:r>
            <a:endParaRPr sz="1800">
              <a:latin typeface="Arial"/>
              <a:ea typeface="Arial"/>
              <a:cs typeface="Arial"/>
              <a:sym typeface="Arial"/>
            </a:endParaRPr>
          </a:p>
          <a:p>
            <a:pPr indent="-368300" lvl="0" marL="622300" rtl="0" algn="l">
              <a:lnSpc>
                <a:spcPct val="110000"/>
              </a:lnSpc>
              <a:spcBef>
                <a:spcPts val="600"/>
              </a:spcBef>
              <a:spcAft>
                <a:spcPts val="0"/>
              </a:spcAft>
              <a:buSzPts val="2000"/>
              <a:buNone/>
            </a:pPr>
            <a:r>
              <a:rPr lang="en-GB" sz="1800">
                <a:latin typeface="Arial"/>
                <a:ea typeface="Arial"/>
                <a:cs typeface="Arial"/>
                <a:sym typeface="Arial"/>
              </a:rPr>
              <a:t>Legislative Sector South Africa. (2013). </a:t>
            </a:r>
            <a:r>
              <a:rPr i="1" lang="en-GB" sz="1800">
                <a:latin typeface="Arial"/>
                <a:ea typeface="Arial"/>
                <a:cs typeface="Arial"/>
                <a:sym typeface="Arial"/>
              </a:rPr>
              <a:t>Public Participation Framework for the South African Legislative Sector</a:t>
            </a:r>
            <a:r>
              <a:rPr lang="en-GB" sz="1800">
                <a:latin typeface="Arial"/>
                <a:ea typeface="Arial"/>
                <a:cs typeface="Arial"/>
                <a:sym typeface="Arial"/>
              </a:rPr>
              <a:t>. https://sals.gov.za/wp-content/uploads/simple-file-list/ppf.pdf</a:t>
            </a:r>
            <a:endParaRPr sz="1800">
              <a:latin typeface="Arial"/>
              <a:ea typeface="Arial"/>
              <a:cs typeface="Arial"/>
              <a:sym typeface="Arial"/>
            </a:endParaRPr>
          </a:p>
          <a:p>
            <a:pPr indent="-368300" lvl="0" marL="622300" rtl="0" algn="l">
              <a:lnSpc>
                <a:spcPct val="110000"/>
              </a:lnSpc>
              <a:spcBef>
                <a:spcPts val="600"/>
              </a:spcBef>
              <a:spcAft>
                <a:spcPts val="0"/>
              </a:spcAft>
              <a:buSzPts val="2000"/>
              <a:buNone/>
            </a:pPr>
            <a:r>
              <a:rPr lang="en-GB" sz="1800">
                <a:latin typeface="Arial"/>
                <a:ea typeface="Arial"/>
                <a:cs typeface="Arial"/>
                <a:sym typeface="Arial"/>
              </a:rPr>
              <a:t>Magakoe, P. (2023, May 17). </a:t>
            </a:r>
            <a:r>
              <a:rPr i="1" lang="en-GB" sz="1800">
                <a:latin typeface="Arial"/>
                <a:ea typeface="Arial"/>
                <a:cs typeface="Arial"/>
                <a:sym typeface="Arial"/>
              </a:rPr>
              <a:t>Embattled SA is Still Creating Jobs Despite Unemployment Rate Being Slightly Higher</a:t>
            </a:r>
            <a:r>
              <a:rPr lang="en-GB" sz="1800">
                <a:latin typeface="Arial"/>
                <a:ea typeface="Arial"/>
                <a:cs typeface="Arial"/>
                <a:sym typeface="Arial"/>
              </a:rPr>
              <a:t>. Business Tech Africa. https://www.businesstechafrica.co.za/news/2023/05/17/embattled-sa-is-still-creating-jobs-despite-unemployment-rate-being-slightly-higher/</a:t>
            </a:r>
            <a:endParaRPr sz="1800">
              <a:latin typeface="Arial"/>
              <a:ea typeface="Arial"/>
              <a:cs typeface="Arial"/>
              <a:sym typeface="Arial"/>
            </a:endParaRPr>
          </a:p>
          <a:p>
            <a:pPr indent="-368300" lvl="0" marL="622300" rtl="0" algn="l">
              <a:lnSpc>
                <a:spcPct val="110000"/>
              </a:lnSpc>
              <a:spcBef>
                <a:spcPts val="600"/>
              </a:spcBef>
              <a:spcAft>
                <a:spcPts val="0"/>
              </a:spcAft>
              <a:buSzPts val="2000"/>
              <a:buNone/>
            </a:pPr>
            <a:r>
              <a:rPr lang="en-GB" sz="1800">
                <a:latin typeface="Arial"/>
                <a:ea typeface="Arial"/>
                <a:cs typeface="Arial"/>
                <a:sym typeface="Arial"/>
              </a:rPr>
              <a:t>Moosa, V. (2022, April 10). </a:t>
            </a:r>
            <a:r>
              <a:rPr i="1" lang="en-GB" sz="1800">
                <a:latin typeface="Arial"/>
                <a:ea typeface="Arial"/>
                <a:cs typeface="Arial"/>
                <a:sym typeface="Arial"/>
              </a:rPr>
              <a:t>Forging ahead with a just and climate-resilient transition</a:t>
            </a:r>
            <a:r>
              <a:rPr lang="en-GB" sz="1800">
                <a:latin typeface="Arial"/>
                <a:ea typeface="Arial"/>
                <a:cs typeface="Arial"/>
                <a:sym typeface="Arial"/>
              </a:rPr>
              <a:t>. Daily Maverick. </a:t>
            </a:r>
            <a:r>
              <a:rPr lang="en-GB" sz="1800" u="sng">
                <a:solidFill>
                  <a:schemeClr val="hlink"/>
                </a:solidFill>
                <a:latin typeface="Arial"/>
                <a:ea typeface="Arial"/>
                <a:cs typeface="Arial"/>
                <a:sym typeface="Arial"/>
                <a:hlinkClick r:id="rId4"/>
              </a:rPr>
              <a:t>https://www.dailymaverick.co.za/article/2022-04-10-forging-ahead-with-a-just-and-climate-resilient-transition/</a:t>
            </a:r>
            <a:endParaRPr sz="1800">
              <a:latin typeface="Arial"/>
              <a:ea typeface="Arial"/>
              <a:cs typeface="Arial"/>
              <a:sym typeface="Arial"/>
            </a:endParaRPr>
          </a:p>
          <a:p>
            <a:pPr indent="-368300" lvl="0" marL="622300" rtl="0" algn="l">
              <a:lnSpc>
                <a:spcPct val="110000"/>
              </a:lnSpc>
              <a:spcBef>
                <a:spcPts val="600"/>
              </a:spcBef>
              <a:spcAft>
                <a:spcPts val="0"/>
              </a:spcAft>
              <a:buSzPts val="2000"/>
              <a:buNone/>
            </a:pPr>
            <a:r>
              <a:rPr lang="en-GB" sz="1800">
                <a:latin typeface="Calibri"/>
                <a:ea typeface="Calibri"/>
                <a:cs typeface="Calibri"/>
                <a:sym typeface="Calibri"/>
              </a:rPr>
              <a:t>Moosa, M., &amp; Hofmeyr, J. (2021). </a:t>
            </a:r>
            <a:r>
              <a:rPr i="1" lang="en-GB" sz="1800">
                <a:latin typeface="Calibri"/>
                <a:ea typeface="Calibri"/>
                <a:cs typeface="Calibri"/>
                <a:sym typeface="Calibri"/>
              </a:rPr>
              <a:t>South Africans’ trust in institutions and representatives reaches new low</a:t>
            </a:r>
            <a:r>
              <a:rPr lang="en-GB" sz="1800">
                <a:latin typeface="Calibri"/>
                <a:ea typeface="Calibri"/>
                <a:cs typeface="Calibri"/>
                <a:sym typeface="Calibri"/>
              </a:rPr>
              <a:t>. https://www.afrobarometer.org/wp-content/uploads/migrated/files/publications/Dispatches/ad474-</a:t>
            </a:r>
            <a:r>
              <a:rPr lang="en-GB" sz="1600"/>
              <a:t> </a:t>
            </a:r>
            <a:endParaRPr sz="1800">
              <a:latin typeface="Arial"/>
              <a:ea typeface="Arial"/>
              <a:cs typeface="Arial"/>
              <a:sym typeface="Arial"/>
            </a:endParaRPr>
          </a:p>
          <a:p>
            <a:pPr indent="-368300" lvl="0" marL="622300" rtl="0" algn="l">
              <a:lnSpc>
                <a:spcPct val="110000"/>
              </a:lnSpc>
              <a:spcBef>
                <a:spcPts val="600"/>
              </a:spcBef>
              <a:spcAft>
                <a:spcPts val="300"/>
              </a:spcAft>
              <a:buSzPts val="2000"/>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9"/>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References (3)</a:t>
            </a:r>
            <a:endParaRPr/>
          </a:p>
        </p:txBody>
      </p:sp>
      <p:sp>
        <p:nvSpPr>
          <p:cNvPr id="206" name="Google Shape;206;p19"/>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68300" lvl="0" marL="622300" rtl="0" algn="l">
              <a:lnSpc>
                <a:spcPct val="110000"/>
              </a:lnSpc>
              <a:spcBef>
                <a:spcPts val="300"/>
              </a:spcBef>
              <a:spcAft>
                <a:spcPts val="0"/>
              </a:spcAft>
              <a:buSzPts val="2000"/>
              <a:buNone/>
            </a:pPr>
            <a:r>
              <a:rPr lang="en-GB" sz="1800">
                <a:latin typeface="Arial"/>
                <a:ea typeface="Arial"/>
                <a:cs typeface="Arial"/>
                <a:sym typeface="Arial"/>
              </a:rPr>
              <a:t>Nkoana, E. M. (2018). Community acceptance challenges of renewable energy transitions: A tale of two solar parks in Limpopo, South Africa. </a:t>
            </a:r>
            <a:r>
              <a:rPr i="1" lang="en-GB" sz="1800">
                <a:latin typeface="Arial"/>
                <a:ea typeface="Arial"/>
                <a:cs typeface="Arial"/>
                <a:sym typeface="Arial"/>
              </a:rPr>
              <a:t>Journal of Energy in Southern Africa</a:t>
            </a:r>
            <a:r>
              <a:rPr lang="en-GB" sz="1800">
                <a:latin typeface="Arial"/>
                <a:ea typeface="Arial"/>
                <a:cs typeface="Arial"/>
                <a:sym typeface="Arial"/>
              </a:rPr>
              <a:t>, </a:t>
            </a:r>
            <a:r>
              <a:rPr i="1" lang="en-GB" sz="1800">
                <a:latin typeface="Arial"/>
                <a:ea typeface="Arial"/>
                <a:cs typeface="Arial"/>
                <a:sym typeface="Arial"/>
              </a:rPr>
              <a:t>29</a:t>
            </a:r>
            <a:r>
              <a:rPr lang="en-GB" sz="1800">
                <a:latin typeface="Arial"/>
                <a:ea typeface="Arial"/>
                <a:cs typeface="Arial"/>
                <a:sym typeface="Arial"/>
              </a:rPr>
              <a:t>(1), 34–40. https://doi.org/10.17159/2413-3051/2018/V29I1A2540</a:t>
            </a:r>
            <a:endParaRPr sz="1800">
              <a:latin typeface="Arial"/>
              <a:ea typeface="Arial"/>
              <a:cs typeface="Arial"/>
              <a:sym typeface="Arial"/>
            </a:endParaRPr>
          </a:p>
          <a:p>
            <a:pPr indent="-368300" lvl="0" marL="622300" rtl="0" algn="l">
              <a:lnSpc>
                <a:spcPct val="110000"/>
              </a:lnSpc>
              <a:spcBef>
                <a:spcPts val="600"/>
              </a:spcBef>
              <a:spcAft>
                <a:spcPts val="0"/>
              </a:spcAft>
              <a:buSzPts val="2000"/>
              <a:buNone/>
            </a:pPr>
            <a:r>
              <a:rPr lang="en-GB" sz="1800">
                <a:latin typeface="Arial"/>
                <a:ea typeface="Arial"/>
                <a:cs typeface="Arial"/>
                <a:sym typeface="Arial"/>
              </a:rPr>
              <a:t>Presidential Climate Commission. (2022, June 1). </a:t>
            </a:r>
            <a:r>
              <a:rPr i="1" lang="en-GB" sz="1800">
                <a:latin typeface="Arial"/>
                <a:ea typeface="Arial"/>
                <a:cs typeface="Arial"/>
                <a:sym typeface="Arial"/>
              </a:rPr>
              <a:t>A Framework for a Just Transition in South Africa</a:t>
            </a:r>
            <a:r>
              <a:rPr lang="en-GB" sz="1800">
                <a:latin typeface="Arial"/>
                <a:ea typeface="Arial"/>
                <a:cs typeface="Arial"/>
                <a:sym typeface="Arial"/>
              </a:rPr>
              <a:t>. Presidential Climate Commission. https://www.ukesa.info/library/view/a-framework-for-a-just-transition-in-south-africa</a:t>
            </a:r>
            <a:endParaRPr sz="1800">
              <a:latin typeface="Arial"/>
              <a:ea typeface="Arial"/>
              <a:cs typeface="Arial"/>
              <a:sym typeface="Arial"/>
            </a:endParaRPr>
          </a:p>
          <a:p>
            <a:pPr indent="-368300" lvl="0" marL="622300" rtl="0" algn="l">
              <a:lnSpc>
                <a:spcPct val="110000"/>
              </a:lnSpc>
              <a:spcBef>
                <a:spcPts val="600"/>
              </a:spcBef>
              <a:spcAft>
                <a:spcPts val="300"/>
              </a:spcAft>
              <a:buSzPts val="2000"/>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Presentation overview</a:t>
            </a:r>
            <a:endParaRPr/>
          </a:p>
        </p:txBody>
      </p:sp>
      <p:sp>
        <p:nvSpPr>
          <p:cNvPr id="69" name="Google Shape;69;p2"/>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30200" lvl="0" marL="558800" rtl="0" algn="l">
              <a:lnSpc>
                <a:spcPct val="110000"/>
              </a:lnSpc>
              <a:spcBef>
                <a:spcPts val="300"/>
              </a:spcBef>
              <a:spcAft>
                <a:spcPts val="0"/>
              </a:spcAft>
              <a:buSzPts val="2000"/>
              <a:buNone/>
            </a:pPr>
            <a:r>
              <a:t/>
            </a:r>
            <a:endParaRPr/>
          </a:p>
          <a:p>
            <a:pPr indent="-330200" lvl="0" marL="558800" rtl="0" algn="l">
              <a:lnSpc>
                <a:spcPct val="110000"/>
              </a:lnSpc>
              <a:spcBef>
                <a:spcPts val="600"/>
              </a:spcBef>
              <a:spcAft>
                <a:spcPts val="0"/>
              </a:spcAft>
              <a:buSzPts val="2000"/>
              <a:buFont typeface="Arial"/>
              <a:buNone/>
            </a:pPr>
            <a:r>
              <a:t/>
            </a:r>
            <a:endParaRPr/>
          </a:p>
          <a:p>
            <a:pPr indent="-330200" lvl="0" marL="558800" rtl="0" algn="l">
              <a:lnSpc>
                <a:spcPct val="110000"/>
              </a:lnSpc>
              <a:spcBef>
                <a:spcPts val="600"/>
              </a:spcBef>
              <a:spcAft>
                <a:spcPts val="0"/>
              </a:spcAft>
              <a:buSzPts val="2000"/>
              <a:buFont typeface="Arial"/>
              <a:buNone/>
            </a:pPr>
            <a:r>
              <a:t/>
            </a:r>
            <a:endParaRPr/>
          </a:p>
          <a:p>
            <a:pPr indent="-330200" lvl="0" marL="558800" rtl="0" algn="l">
              <a:lnSpc>
                <a:spcPct val="110000"/>
              </a:lnSpc>
              <a:spcBef>
                <a:spcPts val="600"/>
              </a:spcBef>
              <a:spcAft>
                <a:spcPts val="300"/>
              </a:spcAft>
              <a:buSzPts val="2000"/>
              <a:buFont typeface="Arial"/>
              <a:buNone/>
            </a:pPr>
            <a:r>
              <a:t/>
            </a:r>
            <a:endParaRPr/>
          </a:p>
        </p:txBody>
      </p:sp>
      <p:graphicFrame>
        <p:nvGraphicFramePr>
          <p:cNvPr id="70" name="Google Shape;70;p2"/>
          <p:cNvGraphicFramePr/>
          <p:nvPr/>
        </p:nvGraphicFramePr>
        <p:xfrm>
          <a:off x="628800" y="1443723"/>
          <a:ext cx="3000000" cy="3000000"/>
        </p:xfrm>
        <a:graphic>
          <a:graphicData uri="http://schemas.openxmlformats.org/drawingml/2006/table">
            <a:tbl>
              <a:tblPr bandRow="1" firstRow="1">
                <a:noFill/>
                <a:tableStyleId>{D5D23620-6AE1-46ED-838E-4E18E9996125}</a:tableStyleId>
              </a:tblPr>
              <a:tblGrid>
                <a:gridCol w="1616700"/>
                <a:gridCol w="9016050"/>
              </a:tblGrid>
              <a:tr h="567500">
                <a:tc>
                  <a:txBody>
                    <a:bodyPr/>
                    <a:lstStyle/>
                    <a:p>
                      <a:pPr indent="0" lvl="0" marL="0" marR="0" rtl="0" algn="l">
                        <a:lnSpc>
                          <a:spcPct val="100000"/>
                        </a:lnSpc>
                        <a:spcBef>
                          <a:spcPts val="0"/>
                        </a:spcBef>
                        <a:spcAft>
                          <a:spcPts val="0"/>
                        </a:spcAft>
                        <a:buNone/>
                      </a:pPr>
                      <a:r>
                        <a:rPr b="1" lang="en-GB" sz="2000" u="none" cap="none" strike="noStrike"/>
                        <a:t>Time</a:t>
                      </a:r>
                      <a:endParaRPr b="1" sz="2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b="1" lang="en-GB" sz="2000" u="none" cap="none" strike="noStrike"/>
                        <a:t>Item</a:t>
                      </a:r>
                      <a:endParaRPr b="1" sz="2000" u="none" cap="none" strike="noStrike">
                        <a:latin typeface="Arial"/>
                        <a:ea typeface="Arial"/>
                        <a:cs typeface="Arial"/>
                        <a:sym typeface="Arial"/>
                      </a:endParaRPr>
                    </a:p>
                  </a:txBody>
                  <a:tcPr marT="45725" marB="45725" marR="91450" marL="91450"/>
                </a:tc>
              </a:tr>
              <a:tr h="567500">
                <a:tc>
                  <a:txBody>
                    <a:bodyPr/>
                    <a:lstStyle/>
                    <a:p>
                      <a:pPr indent="0" lvl="0" marL="0" marR="0" rtl="0" algn="l">
                        <a:lnSpc>
                          <a:spcPct val="100000"/>
                        </a:lnSpc>
                        <a:spcBef>
                          <a:spcPts val="0"/>
                        </a:spcBef>
                        <a:spcAft>
                          <a:spcPts val="0"/>
                        </a:spcAft>
                        <a:buNone/>
                      </a:pPr>
                      <a:r>
                        <a:rPr lang="en-GB" sz="2000" u="none" cap="none" strike="noStrike"/>
                        <a:t>1 min</a:t>
                      </a:r>
                      <a:endParaRPr sz="2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rPr b="0" i="0" lang="en-GB" sz="2000" u="none" cap="none" strike="noStrike">
                          <a:solidFill>
                            <a:schemeClr val="dk1"/>
                          </a:solidFill>
                          <a:latin typeface="Arial"/>
                          <a:ea typeface="Arial"/>
                          <a:cs typeface="Arial"/>
                          <a:sym typeface="Arial"/>
                        </a:rPr>
                        <a:t>South African context</a:t>
                      </a:r>
                      <a:endParaRPr b="0" i="0" sz="2000" u="none" cap="none" strike="noStrike">
                        <a:solidFill>
                          <a:schemeClr val="dk1"/>
                        </a:solidFill>
                        <a:latin typeface="Arial"/>
                        <a:ea typeface="Arial"/>
                        <a:cs typeface="Arial"/>
                        <a:sym typeface="Arial"/>
                      </a:endParaRPr>
                    </a:p>
                  </a:txBody>
                  <a:tcPr marT="45725" marB="45725" marR="91450" marL="91450"/>
                </a:tc>
              </a:tr>
              <a:tr h="567500">
                <a:tc>
                  <a:txBody>
                    <a:bodyPr/>
                    <a:lstStyle/>
                    <a:p>
                      <a:pPr indent="0" lvl="0" marL="0" marR="0" rtl="0" algn="l">
                        <a:lnSpc>
                          <a:spcPct val="100000"/>
                        </a:lnSpc>
                        <a:spcBef>
                          <a:spcPts val="0"/>
                        </a:spcBef>
                        <a:spcAft>
                          <a:spcPts val="0"/>
                        </a:spcAft>
                        <a:buNone/>
                      </a:pPr>
                      <a:r>
                        <a:rPr lang="en-GB" sz="2000" u="none" cap="none" strike="noStrike"/>
                        <a:t>8 min </a:t>
                      </a:r>
                      <a:endParaRPr sz="2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242424"/>
                          </a:solidFill>
                          <a:latin typeface="Arial"/>
                          <a:ea typeface="Arial"/>
                          <a:cs typeface="Arial"/>
                          <a:sym typeface="Arial"/>
                        </a:rPr>
                        <a:t>Aspects of public participation and support work in South Africa</a:t>
                      </a:r>
                      <a:endParaRPr b="0" i="0" sz="2000" u="none" cap="none" strike="noStrike">
                        <a:solidFill>
                          <a:srgbClr val="242424"/>
                        </a:solidFill>
                        <a:latin typeface="Arial"/>
                        <a:ea typeface="Arial"/>
                        <a:cs typeface="Arial"/>
                        <a:sym typeface="Arial"/>
                      </a:endParaRPr>
                    </a:p>
                  </a:txBody>
                  <a:tcPr marT="45725" marB="45725" marR="91450" marL="91450"/>
                </a:tc>
              </a:tr>
              <a:tr h="567500">
                <a:tc>
                  <a:txBody>
                    <a:bodyPr/>
                    <a:lstStyle/>
                    <a:p>
                      <a:pPr indent="0" lvl="0" marL="0" marR="0" rtl="0" algn="l">
                        <a:lnSpc>
                          <a:spcPct val="100000"/>
                        </a:lnSpc>
                        <a:spcBef>
                          <a:spcPts val="0"/>
                        </a:spcBef>
                        <a:spcAft>
                          <a:spcPts val="0"/>
                        </a:spcAft>
                        <a:buNone/>
                      </a:pPr>
                      <a:r>
                        <a:rPr lang="en-GB" sz="2000" u="none" cap="none" strike="noStrike"/>
                        <a:t>1 min</a:t>
                      </a:r>
                      <a:endParaRPr sz="2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0" lang="en-GB" sz="2000" u="none" cap="none" strike="noStrike">
                          <a:solidFill>
                            <a:srgbClr val="242424"/>
                          </a:solidFill>
                        </a:rPr>
                        <a:t>Summary</a:t>
                      </a:r>
                      <a:endParaRPr b="0" i="0" sz="2000" u="none" cap="none" strike="noStrike">
                        <a:solidFill>
                          <a:srgbClr val="242424"/>
                        </a:solidFill>
                        <a:latin typeface="Arial"/>
                        <a:ea typeface="Arial"/>
                        <a:cs typeface="Arial"/>
                        <a:sym typeface="Arial"/>
                      </a:endParaRPr>
                    </a:p>
                  </a:txBody>
                  <a:tcPr marT="45725" marB="45725" marR="91450" marL="91450"/>
                </a:tc>
              </a:tr>
            </a:tbl>
          </a:graphicData>
        </a:graphic>
      </p:graphicFrame>
    </p:spTree>
  </p:cSld>
  <p:clrMapOvr>
    <a:masterClrMapping/>
  </p:clrMapOvr>
  <mc:AlternateContent>
    <mc:Choice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12" name="Google Shape;21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13" name="Google Shape;213;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4" name="Google Shape;214;p20"/>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Richardson E., 2023.</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7: Public Participation and Support – Case Study. The Electricity Transition Playbook. Release Version 1.0  [online presentation]. Climate Compatible Growth Programme, Green Grids Initiative</a:t>
            </a:r>
            <a:endParaRPr sz="1800">
              <a:solidFill>
                <a:schemeClr val="dk1"/>
              </a:solidFill>
              <a:latin typeface="Arial"/>
              <a:ea typeface="Arial"/>
              <a:cs typeface="Arial"/>
              <a:sym typeface="Arial"/>
            </a:endParaRPr>
          </a:p>
        </p:txBody>
      </p:sp>
      <p:sp>
        <p:nvSpPr>
          <p:cNvPr id="215" name="Google Shape;215;p20"/>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a:t>
            </a:r>
            <a:br>
              <a:rPr b="1" i="1" lang="en-GB" sz="900">
                <a:solidFill>
                  <a:schemeClr val="lt1"/>
                </a:solidFill>
                <a:latin typeface="Open Sans"/>
                <a:ea typeface="Open Sans"/>
                <a:cs typeface="Open Sans"/>
                <a:sym typeface="Open Sans"/>
              </a:rPr>
            </a:br>
            <a:r>
              <a:rPr b="1" i="1" lang="en-GB" sz="900">
                <a:solidFill>
                  <a:schemeClr val="lt1"/>
                </a:solidFill>
                <a:latin typeface="Open Sans"/>
                <a:ea typeface="Open Sans"/>
                <a:cs typeface="Open Sans"/>
                <a:sym typeface="Open Sans"/>
              </a:rPr>
              <a:t>with CCG and Green Grids Initiative</a:t>
            </a:r>
            <a:endParaRPr sz="1800">
              <a:solidFill>
                <a:schemeClr val="dk1"/>
              </a:solidFill>
              <a:latin typeface="Arial"/>
              <a:ea typeface="Arial"/>
              <a:cs typeface="Arial"/>
              <a:sym typeface="Arial"/>
            </a:endParaRPr>
          </a:p>
        </p:txBody>
      </p:sp>
      <p:sp>
        <p:nvSpPr>
          <p:cNvPr id="216" name="Google Shape;216;p20"/>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p:txBody>
      </p:sp>
      <p:sp>
        <p:nvSpPr>
          <p:cNvPr id="217" name="Google Shape;217;p20"/>
          <p:cNvSpPr txBox="1"/>
          <p:nvPr/>
        </p:nvSpPr>
        <p:spPr>
          <a:xfrm>
            <a:off x="9266839" y="4569195"/>
            <a:ext cx="23720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Consolidated by Emma Richardson from CCG and Green Grids Initiative</a:t>
            </a:r>
            <a:endParaRPr/>
          </a:p>
        </p:txBody>
      </p:sp>
      <p:pic>
        <p:nvPicPr>
          <p:cNvPr id="218" name="Google Shape;218;p20"/>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Graphical user interface, text" id="223" name="Google Shape;223;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4" name="Google Shape;224;p21"/>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2"/>
                </a:solidFill>
                <a:latin typeface="Arial"/>
                <a:ea typeface="Arial"/>
                <a:cs typeface="Arial"/>
                <a:sym typeface="Arial"/>
              </a:rPr>
              <a:t>This document was updated on </a:t>
            </a:r>
            <a:r>
              <a:rPr b="1" lang="en-GB" sz="2400">
                <a:solidFill>
                  <a:schemeClr val="accent2"/>
                </a:solidFill>
              </a:rPr>
              <a:t>1</a:t>
            </a:r>
            <a:r>
              <a:rPr b="1" lang="en-GB" sz="2400">
                <a:solidFill>
                  <a:schemeClr val="accent2"/>
                </a:solidFill>
                <a:latin typeface="Arial"/>
                <a:ea typeface="Arial"/>
                <a:cs typeface="Arial"/>
                <a:sym typeface="Arial"/>
              </a:rPr>
              <a:t>1.10.202</a:t>
            </a:r>
            <a:r>
              <a:rPr b="1" lang="en-GB" sz="2400">
                <a:solidFill>
                  <a:schemeClr val="accent2"/>
                </a:solidFill>
              </a:rPr>
              <a:t>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
          <p:cNvSpPr txBox="1"/>
          <p:nvPr/>
        </p:nvSpPr>
        <p:spPr>
          <a:xfrm>
            <a:off x="639247" y="3015979"/>
            <a:ext cx="8023489" cy="617558"/>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lang="en-GB" sz="2000">
                <a:solidFill>
                  <a:srgbClr val="FFFFFF"/>
                </a:solidFill>
                <a:latin typeface="Trebuchet MS"/>
                <a:ea typeface="Trebuchet MS"/>
                <a:cs typeface="Trebuchet MS"/>
                <a:sym typeface="Trebuchet MS"/>
              </a:rPr>
              <a:t>Electricity Transition</a:t>
            </a:r>
            <a:r>
              <a:rPr b="0" i="0" lang="en-GB" sz="2000" u="none" cap="none" strike="noStrike">
                <a:solidFill>
                  <a:srgbClr val="FFFFFF"/>
                </a:solidFill>
                <a:latin typeface="Trebuchet MS"/>
                <a:ea typeface="Trebuchet MS"/>
                <a:cs typeface="Trebuchet MS"/>
                <a:sym typeface="Trebuchet MS"/>
              </a:rPr>
              <a:t> Playbook: Public participation and support</a:t>
            </a:r>
            <a:endParaRPr b="0" i="0" sz="1800" u="none" cap="none" strike="noStrike">
              <a:solidFill>
                <a:srgbClr val="242424"/>
              </a:solidFill>
              <a:latin typeface="Arial"/>
              <a:ea typeface="Arial"/>
              <a:cs typeface="Arial"/>
              <a:sym typeface="Arial"/>
            </a:endParaRPr>
          </a:p>
        </p:txBody>
      </p:sp>
      <p:sp>
        <p:nvSpPr>
          <p:cNvPr id="77" name="Google Shape;77;p3"/>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400"/>
              <a:buNone/>
            </a:pPr>
            <a:r>
              <a:rPr lang="en-GB">
                <a:solidFill>
                  <a:schemeClr val="lt1"/>
                </a:solidFill>
                <a:latin typeface="Trebuchet MS"/>
                <a:ea typeface="Trebuchet MS"/>
                <a:cs typeface="Trebuchet MS"/>
                <a:sym typeface="Trebuchet MS"/>
              </a:rPr>
              <a:t>South African context</a:t>
            </a:r>
            <a:br>
              <a:rPr b="0" i="0" lang="en-GB" sz="5400" u="none" cap="none" strike="noStrike">
                <a:solidFill>
                  <a:schemeClr val="dk1"/>
                </a:solidFill>
                <a:latin typeface="Arial"/>
                <a:ea typeface="Arial"/>
                <a:cs typeface="Arial"/>
                <a:sym typeface="Arial"/>
              </a:rPr>
            </a:br>
            <a:endParaRPr b="0" i="0" sz="5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latin typeface="Arial"/>
                <a:ea typeface="Arial"/>
                <a:cs typeface="Arial"/>
                <a:sym typeface="Arial"/>
              </a:rPr>
              <a:t>Challenging socio-economic landscape</a:t>
            </a:r>
            <a:endParaRPr/>
          </a:p>
        </p:txBody>
      </p:sp>
      <p:sp>
        <p:nvSpPr>
          <p:cNvPr id="84" name="Google Shape;84;p4"/>
          <p:cNvSpPr txBox="1"/>
          <p:nvPr>
            <p:ph idx="1" type="body"/>
          </p:nvPr>
        </p:nvSpPr>
        <p:spPr>
          <a:xfrm>
            <a:off x="629399" y="1252728"/>
            <a:ext cx="5466601" cy="4922031"/>
          </a:xfrm>
          <a:prstGeom prst="rect">
            <a:avLst/>
          </a:prstGeom>
          <a:noFill/>
          <a:ln>
            <a:noFill/>
          </a:ln>
        </p:spPr>
        <p:txBody>
          <a:bodyPr anchorCtr="0" anchor="t" bIns="0" lIns="0" spcFirstLastPara="1" rIns="0" wrap="square" tIns="0">
            <a:noAutofit/>
          </a:bodyPr>
          <a:lstStyle/>
          <a:p>
            <a:pPr indent="0" lvl="0" marL="101600" rtl="0" algn="l">
              <a:lnSpc>
                <a:spcPct val="100000"/>
              </a:lnSpc>
              <a:spcBef>
                <a:spcPts val="300"/>
              </a:spcBef>
              <a:spcAft>
                <a:spcPts val="0"/>
              </a:spcAft>
              <a:buSzPts val="2000"/>
              <a:buNone/>
            </a:pPr>
            <a:r>
              <a:rPr b="1" lang="en-GB">
                <a:latin typeface="Arial"/>
                <a:ea typeface="Arial"/>
                <a:cs typeface="Arial"/>
                <a:sym typeface="Arial"/>
              </a:rPr>
              <a:t>Inequality, poverty and unemployment</a:t>
            </a:r>
            <a:endParaRPr/>
          </a:p>
          <a:p>
            <a:pPr indent="-342900" lvl="0" marL="444500" rtl="0" algn="l">
              <a:lnSpc>
                <a:spcPct val="100000"/>
              </a:lnSpc>
              <a:spcBef>
                <a:spcPts val="600"/>
              </a:spcBef>
              <a:spcAft>
                <a:spcPts val="0"/>
              </a:spcAft>
              <a:buSzPts val="2000"/>
              <a:buFont typeface="Arial"/>
              <a:buChar char="•"/>
            </a:pPr>
            <a:r>
              <a:rPr lang="en-GB">
                <a:latin typeface="Arial"/>
                <a:ea typeface="Arial"/>
                <a:cs typeface="Arial"/>
                <a:sym typeface="Arial"/>
              </a:rPr>
              <a:t>One of the most socially unequal countries globally</a:t>
            </a:r>
            <a:endParaRPr/>
          </a:p>
          <a:p>
            <a:pPr indent="-342900" lvl="0" marL="444500" rtl="0" algn="l">
              <a:lnSpc>
                <a:spcPct val="100000"/>
              </a:lnSpc>
              <a:spcBef>
                <a:spcPts val="600"/>
              </a:spcBef>
              <a:spcAft>
                <a:spcPts val="0"/>
              </a:spcAft>
              <a:buSzPts val="2000"/>
              <a:buFont typeface="Arial"/>
              <a:buChar char="•"/>
            </a:pPr>
            <a:r>
              <a:rPr lang="en-GB">
                <a:solidFill>
                  <a:schemeClr val="dk1"/>
                </a:solidFill>
                <a:latin typeface="Arial"/>
                <a:ea typeface="Arial"/>
                <a:cs typeface="Arial"/>
                <a:sym typeface="Arial"/>
              </a:rPr>
              <a:t>Unemployment is 32%, leading to high sensitivity to the loss of jobs</a:t>
            </a:r>
            <a:endParaRPr/>
          </a:p>
          <a:p>
            <a:pPr indent="-342900" lvl="0" marL="444500" rtl="0" algn="l">
              <a:lnSpc>
                <a:spcPct val="100000"/>
              </a:lnSpc>
              <a:spcBef>
                <a:spcPts val="600"/>
              </a:spcBef>
              <a:spcAft>
                <a:spcPts val="0"/>
              </a:spcAft>
              <a:buSzPts val="2000"/>
              <a:buFont typeface="Arial"/>
              <a:buChar char="•"/>
            </a:pPr>
            <a:r>
              <a:rPr lang="en-GB">
                <a:solidFill>
                  <a:srgbClr val="222222"/>
                </a:solidFill>
                <a:latin typeface="Arial"/>
                <a:ea typeface="Arial"/>
                <a:cs typeface="Arial"/>
                <a:sym typeface="Arial"/>
              </a:rPr>
              <a:t>High social tension</a:t>
            </a:r>
            <a:endParaRPr/>
          </a:p>
          <a:p>
            <a:pPr indent="-215900" lvl="0" marL="444500" rtl="0" algn="l">
              <a:lnSpc>
                <a:spcPct val="100000"/>
              </a:lnSpc>
              <a:spcBef>
                <a:spcPts val="600"/>
              </a:spcBef>
              <a:spcAft>
                <a:spcPts val="0"/>
              </a:spcAft>
              <a:buSzPts val="2000"/>
              <a:buFont typeface="Arial"/>
              <a:buNone/>
            </a:pPr>
            <a:r>
              <a:t/>
            </a:r>
            <a:endParaRPr>
              <a:solidFill>
                <a:srgbClr val="222222"/>
              </a:solidFill>
              <a:latin typeface="Arial"/>
              <a:ea typeface="Arial"/>
              <a:cs typeface="Arial"/>
              <a:sym typeface="Arial"/>
            </a:endParaRPr>
          </a:p>
          <a:p>
            <a:pPr indent="0" lvl="0" marL="101600" rtl="0" algn="l">
              <a:lnSpc>
                <a:spcPct val="100000"/>
              </a:lnSpc>
              <a:spcBef>
                <a:spcPts val="600"/>
              </a:spcBef>
              <a:spcAft>
                <a:spcPts val="0"/>
              </a:spcAft>
              <a:buSzPts val="2000"/>
              <a:buNone/>
            </a:pPr>
            <a:r>
              <a:rPr b="1" lang="en-GB">
                <a:solidFill>
                  <a:srgbClr val="222222"/>
                </a:solidFill>
                <a:latin typeface="Arial"/>
                <a:ea typeface="Arial"/>
                <a:cs typeface="Arial"/>
                <a:sym typeface="Arial"/>
              </a:rPr>
              <a:t>Low trust in public institutions makes it challenging to address these issues</a:t>
            </a:r>
            <a:endParaRPr/>
          </a:p>
          <a:p>
            <a:pPr indent="-285750" lvl="0" marL="387350" rtl="0" algn="l">
              <a:lnSpc>
                <a:spcPct val="110000"/>
              </a:lnSpc>
              <a:spcBef>
                <a:spcPts val="600"/>
              </a:spcBef>
              <a:spcAft>
                <a:spcPts val="0"/>
              </a:spcAft>
              <a:buSzPts val="2000"/>
              <a:buFont typeface="Arial"/>
              <a:buChar char="•"/>
            </a:pPr>
            <a:r>
              <a:rPr lang="en-GB">
                <a:solidFill>
                  <a:srgbClr val="222222"/>
                </a:solidFill>
                <a:latin typeface="Arial"/>
                <a:ea typeface="Arial"/>
                <a:cs typeface="Arial"/>
                <a:sym typeface="Arial"/>
              </a:rPr>
              <a:t>Low trust largely due to corruption</a:t>
            </a:r>
            <a:endParaRPr/>
          </a:p>
          <a:p>
            <a:pPr indent="-158750" lvl="0" marL="387350" rtl="0" algn="l">
              <a:lnSpc>
                <a:spcPct val="110000"/>
              </a:lnSpc>
              <a:spcBef>
                <a:spcPts val="600"/>
              </a:spcBef>
              <a:spcAft>
                <a:spcPts val="0"/>
              </a:spcAft>
              <a:buSzPts val="2000"/>
              <a:buFont typeface="Arial"/>
              <a:buNone/>
            </a:pPr>
            <a:r>
              <a:t/>
            </a:r>
            <a:endParaRPr>
              <a:solidFill>
                <a:srgbClr val="222222"/>
              </a:solidFill>
              <a:latin typeface="Arial"/>
              <a:ea typeface="Arial"/>
              <a:cs typeface="Arial"/>
              <a:sym typeface="Arial"/>
            </a:endParaRPr>
          </a:p>
          <a:p>
            <a:pPr indent="0" lvl="0" marL="101600" rtl="0" algn="l">
              <a:lnSpc>
                <a:spcPct val="110000"/>
              </a:lnSpc>
              <a:spcBef>
                <a:spcPts val="600"/>
              </a:spcBef>
              <a:spcAft>
                <a:spcPts val="0"/>
              </a:spcAft>
              <a:buSzPts val="2000"/>
              <a:buNone/>
            </a:pPr>
            <a:r>
              <a:t/>
            </a:r>
            <a:endParaRPr>
              <a:solidFill>
                <a:srgbClr val="222222"/>
              </a:solidFill>
              <a:latin typeface="Arial"/>
              <a:ea typeface="Arial"/>
              <a:cs typeface="Arial"/>
              <a:sym typeface="Arial"/>
            </a:endParaRPr>
          </a:p>
          <a:p>
            <a:pPr indent="0" lvl="0" marL="101600" rtl="0" algn="l">
              <a:lnSpc>
                <a:spcPct val="110000"/>
              </a:lnSpc>
              <a:spcBef>
                <a:spcPts val="600"/>
              </a:spcBef>
              <a:spcAft>
                <a:spcPts val="0"/>
              </a:spcAft>
              <a:buSzPts val="2000"/>
              <a:buNone/>
            </a:pPr>
            <a:r>
              <a:t/>
            </a:r>
            <a:endParaRPr>
              <a:solidFill>
                <a:srgbClr val="222222"/>
              </a:solidFill>
              <a:latin typeface="Arial"/>
              <a:ea typeface="Arial"/>
              <a:cs typeface="Arial"/>
              <a:sym typeface="Arial"/>
            </a:endParaRPr>
          </a:p>
          <a:p>
            <a:pPr indent="-215900" lvl="0" marL="444500" rtl="0" algn="l">
              <a:lnSpc>
                <a:spcPct val="110000"/>
              </a:lnSpc>
              <a:spcBef>
                <a:spcPts val="600"/>
              </a:spcBef>
              <a:spcAft>
                <a:spcPts val="300"/>
              </a:spcAft>
              <a:buSzPts val="2000"/>
              <a:buFont typeface="Arial"/>
              <a:buNone/>
            </a:pPr>
            <a:r>
              <a:t/>
            </a:r>
            <a:endParaRPr>
              <a:latin typeface="Arial"/>
              <a:ea typeface="Arial"/>
              <a:cs typeface="Arial"/>
              <a:sym typeface="Arial"/>
            </a:endParaRPr>
          </a:p>
        </p:txBody>
      </p:sp>
      <p:pic>
        <p:nvPicPr>
          <p:cNvPr descr="The powder keg of SA's youth unemployment crisis" id="85" name="Google Shape;85;p4"/>
          <p:cNvPicPr preferRelativeResize="0"/>
          <p:nvPr/>
        </p:nvPicPr>
        <p:blipFill rotWithShape="1">
          <a:blip r:embed="rId3">
            <a:alphaModFix/>
          </a:blip>
          <a:srcRect b="0" l="0" r="0" t="0"/>
          <a:stretch/>
        </p:blipFill>
        <p:spPr>
          <a:xfrm>
            <a:off x="6356440" y="2067276"/>
            <a:ext cx="5078131" cy="3292933"/>
          </a:xfrm>
          <a:prstGeom prst="rect">
            <a:avLst/>
          </a:prstGeom>
          <a:noFill/>
          <a:ln>
            <a:noFill/>
          </a:ln>
        </p:spPr>
      </p:pic>
      <p:sp>
        <p:nvSpPr>
          <p:cNvPr id="86" name="Google Shape;86;p4"/>
          <p:cNvSpPr txBox="1"/>
          <p:nvPr/>
        </p:nvSpPr>
        <p:spPr>
          <a:xfrm>
            <a:off x="6356440" y="5414212"/>
            <a:ext cx="48730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Image: Magakoe, 2023</a:t>
            </a:r>
            <a:endParaRPr/>
          </a:p>
        </p:txBody>
      </p:sp>
      <p:sp>
        <p:nvSpPr>
          <p:cNvPr id="87" name="Google Shape;87;p4"/>
          <p:cNvSpPr/>
          <p:nvPr/>
        </p:nvSpPr>
        <p:spPr>
          <a:xfrm>
            <a:off x="6930189" y="6504355"/>
            <a:ext cx="5261811"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0" i="0" lang="en-GB" sz="1800" u="none" cap="none" strike="noStrike">
                <a:solidFill>
                  <a:srgbClr val="000000"/>
                </a:solidFill>
                <a:latin typeface="Arial"/>
                <a:ea typeface="Arial"/>
                <a:cs typeface="Arial"/>
                <a:sym typeface="Arial"/>
              </a:rPr>
              <a:t>(</a:t>
            </a:r>
            <a:r>
              <a:rPr lang="en-GB" sz="1800">
                <a:solidFill>
                  <a:schemeClr val="dk1"/>
                </a:solidFill>
                <a:latin typeface="Arial"/>
                <a:ea typeface="Arial"/>
                <a:cs typeface="Arial"/>
                <a:sym typeface="Arial"/>
              </a:rPr>
              <a:t>Gumbi, 2023; M. Moosa &amp; Hofmeyr, 2021</a:t>
            </a:r>
            <a:r>
              <a:rPr b="0" i="0" lang="en-GB" sz="1800" u="none" cap="none" strike="noStrike">
                <a:solidFill>
                  <a:srgbClr val="000000"/>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5"/>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Electricity sector dominated by coal</a:t>
            </a:r>
            <a:endParaRPr/>
          </a:p>
        </p:txBody>
      </p:sp>
      <p:sp>
        <p:nvSpPr>
          <p:cNvPr id="94" name="Google Shape;94;p5"/>
          <p:cNvSpPr txBox="1"/>
          <p:nvPr>
            <p:ph idx="1" type="body"/>
          </p:nvPr>
        </p:nvSpPr>
        <p:spPr>
          <a:xfrm>
            <a:off x="629399" y="1252728"/>
            <a:ext cx="59746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b="1" lang="en-GB">
                <a:latin typeface="Arial"/>
                <a:ea typeface="Arial"/>
                <a:cs typeface="Arial"/>
                <a:sym typeface="Arial"/>
              </a:rPr>
              <a:t>Power generation</a:t>
            </a:r>
            <a:endParaRPr/>
          </a:p>
          <a:p>
            <a:pPr indent="-285750" lvl="0" marL="387350" rtl="0" algn="l">
              <a:lnSpc>
                <a:spcPct val="110000"/>
              </a:lnSpc>
              <a:spcBef>
                <a:spcPts val="600"/>
              </a:spcBef>
              <a:spcAft>
                <a:spcPts val="0"/>
              </a:spcAft>
              <a:buSzPts val="2000"/>
              <a:buFont typeface="Arial"/>
              <a:buChar char="•"/>
            </a:pPr>
            <a:r>
              <a:rPr lang="en-GB">
                <a:latin typeface="Arial"/>
                <a:ea typeface="Arial"/>
                <a:cs typeface="Arial"/>
                <a:sym typeface="Arial"/>
              </a:rPr>
              <a:t> Dominated by coal</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Vertically integrated utility Eskom supplies 90% of power</a:t>
            </a:r>
            <a:endParaRPr/>
          </a:p>
          <a:p>
            <a:pPr indent="0" lvl="0" marL="101600" rtl="0" algn="l">
              <a:lnSpc>
                <a:spcPct val="110000"/>
              </a:lnSpc>
              <a:spcBef>
                <a:spcPts val="600"/>
              </a:spcBef>
              <a:spcAft>
                <a:spcPts val="0"/>
              </a:spcAft>
              <a:buSzPts val="2000"/>
              <a:buNone/>
            </a:pPr>
            <a:r>
              <a:rPr b="1" lang="en-GB">
                <a:latin typeface="Arial"/>
                <a:ea typeface="Arial"/>
                <a:cs typeface="Arial"/>
                <a:sym typeface="Arial"/>
              </a:rPr>
              <a:t>Main policy goals</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Overcome supply shortages and load shedding</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Diversify the energy mix</a:t>
            </a:r>
            <a:endParaRPr/>
          </a:p>
          <a:p>
            <a:pPr indent="0" lvl="0" marL="101600" rtl="0" algn="l">
              <a:lnSpc>
                <a:spcPct val="110000"/>
              </a:lnSpc>
              <a:spcBef>
                <a:spcPts val="600"/>
              </a:spcBef>
              <a:spcAft>
                <a:spcPts val="0"/>
              </a:spcAft>
              <a:buSzPts val="2000"/>
              <a:buNone/>
            </a:pPr>
            <a:r>
              <a:rPr b="1" lang="en-GB">
                <a:latin typeface="Arial"/>
                <a:ea typeface="Arial"/>
                <a:cs typeface="Arial"/>
                <a:sym typeface="Arial"/>
              </a:rPr>
              <a:t>Renewable energy potential </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Large solar energy potential </a:t>
            </a:r>
            <a:endParaRPr/>
          </a:p>
          <a:p>
            <a:pPr indent="-342900" lvl="0" marL="444500" rtl="0" algn="l">
              <a:lnSpc>
                <a:spcPct val="110000"/>
              </a:lnSpc>
              <a:spcBef>
                <a:spcPts val="600"/>
              </a:spcBef>
              <a:spcAft>
                <a:spcPts val="300"/>
              </a:spcAft>
              <a:buSzPts val="2000"/>
              <a:buFont typeface="Arial"/>
              <a:buChar char="•"/>
            </a:pPr>
            <a:r>
              <a:rPr lang="en-GB">
                <a:solidFill>
                  <a:schemeClr val="dk1"/>
                </a:solidFill>
                <a:latin typeface="Arial"/>
                <a:ea typeface="Arial"/>
                <a:cs typeface="Arial"/>
                <a:sym typeface="Arial"/>
              </a:rPr>
              <a:t>Plans to expand renewable energy capacity considerably, although plans are contested and not final </a:t>
            </a:r>
            <a:endParaRPr/>
          </a:p>
        </p:txBody>
      </p:sp>
      <p:graphicFrame>
        <p:nvGraphicFramePr>
          <p:cNvPr id="95" name="Google Shape;95;p5"/>
          <p:cNvGraphicFramePr/>
          <p:nvPr/>
        </p:nvGraphicFramePr>
        <p:xfrm>
          <a:off x="5951621" y="1252729"/>
          <a:ext cx="7339849" cy="5128776"/>
        </p:xfrm>
        <a:graphic>
          <a:graphicData uri="http://schemas.openxmlformats.org/drawingml/2006/chart">
            <c:chart r:id="rId3"/>
          </a:graphicData>
        </a:graphic>
      </p:graphicFrame>
      <p:sp>
        <p:nvSpPr>
          <p:cNvPr id="96" name="Google Shape;96;p5"/>
          <p:cNvSpPr txBox="1"/>
          <p:nvPr/>
        </p:nvSpPr>
        <p:spPr>
          <a:xfrm>
            <a:off x="8161178" y="6183575"/>
            <a:ext cx="36297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Data from: IEA, 2022</a:t>
            </a:r>
            <a:endParaRPr/>
          </a:p>
        </p:txBody>
      </p:sp>
      <p:sp>
        <p:nvSpPr>
          <p:cNvPr id="97" name="Google Shape;97;p5"/>
          <p:cNvSpPr/>
          <p:nvPr/>
        </p:nvSpPr>
        <p:spPr>
          <a:xfrm>
            <a:off x="5951621" y="6504355"/>
            <a:ext cx="6240379"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0" i="0" lang="en-GB" sz="1800" u="none" cap="none" strike="noStrike">
                <a:solidFill>
                  <a:srgbClr val="000000"/>
                </a:solidFill>
                <a:latin typeface="Arial"/>
                <a:ea typeface="Arial"/>
                <a:cs typeface="Arial"/>
                <a:sym typeface="Arial"/>
              </a:rPr>
              <a:t>(IEA, 2023; </a:t>
            </a:r>
            <a:r>
              <a:rPr lang="en-GB" sz="1800">
                <a:solidFill>
                  <a:schemeClr val="dk1"/>
                </a:solidFill>
                <a:latin typeface="Arial"/>
                <a:ea typeface="Arial"/>
                <a:cs typeface="Arial"/>
                <a:sym typeface="Arial"/>
              </a:rPr>
              <a:t>International Trade Administration, 2023</a:t>
            </a:r>
            <a:r>
              <a:rPr b="0" i="0" lang="en-GB" sz="1800" u="none" cap="none" strike="noStrike">
                <a:solidFill>
                  <a:srgbClr val="000000"/>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6"/>
          <p:cNvSpPr txBox="1"/>
          <p:nvPr/>
        </p:nvSpPr>
        <p:spPr>
          <a:xfrm>
            <a:off x="639248" y="2991916"/>
            <a:ext cx="9178520" cy="617558"/>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lang="en-GB" sz="2000">
                <a:solidFill>
                  <a:srgbClr val="FFFFFF"/>
                </a:solidFill>
                <a:latin typeface="Trebuchet MS"/>
                <a:ea typeface="Trebuchet MS"/>
                <a:cs typeface="Trebuchet MS"/>
                <a:sym typeface="Trebuchet MS"/>
              </a:rPr>
              <a:t>Electricity Transition</a:t>
            </a:r>
            <a:r>
              <a:rPr b="0" i="0" lang="en-GB" sz="2000" u="none" cap="none" strike="noStrike">
                <a:solidFill>
                  <a:srgbClr val="FFFFFF"/>
                </a:solidFill>
                <a:latin typeface="Trebuchet MS"/>
                <a:ea typeface="Trebuchet MS"/>
                <a:cs typeface="Trebuchet MS"/>
                <a:sym typeface="Trebuchet MS"/>
              </a:rPr>
              <a:t> Playbook: Public participation and support</a:t>
            </a:r>
            <a:endParaRPr b="0" i="0" sz="1800" u="none" cap="none" strike="noStrike">
              <a:solidFill>
                <a:srgbClr val="242424"/>
              </a:solidFill>
              <a:latin typeface="Arial"/>
              <a:ea typeface="Arial"/>
              <a:cs typeface="Arial"/>
              <a:sym typeface="Arial"/>
            </a:endParaRPr>
          </a:p>
        </p:txBody>
      </p:sp>
      <p:sp>
        <p:nvSpPr>
          <p:cNvPr id="104" name="Google Shape;104;p6"/>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400"/>
              <a:buNone/>
            </a:pPr>
            <a:r>
              <a:rPr lang="en-GB">
                <a:solidFill>
                  <a:schemeClr val="lt1"/>
                </a:solidFill>
                <a:latin typeface="Trebuchet MS"/>
                <a:ea typeface="Trebuchet MS"/>
                <a:cs typeface="Trebuchet MS"/>
                <a:sym typeface="Trebuchet MS"/>
              </a:rPr>
              <a:t>Public participation and support in South Africa’s just transition work</a:t>
            </a:r>
            <a:br>
              <a:rPr b="0" i="0" lang="en-GB" sz="5400" u="none" cap="none" strike="noStrike">
                <a:solidFill>
                  <a:schemeClr val="dk1"/>
                </a:solidFill>
                <a:latin typeface="Arial"/>
                <a:ea typeface="Arial"/>
                <a:cs typeface="Arial"/>
                <a:sym typeface="Arial"/>
              </a:rPr>
            </a:br>
            <a:endParaRPr b="0" i="0" sz="5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7"/>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Aspects covered in this section </a:t>
            </a:r>
            <a:endParaRPr/>
          </a:p>
        </p:txBody>
      </p:sp>
      <p:sp>
        <p:nvSpPr>
          <p:cNvPr id="111" name="Google Shape;111;p7"/>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57200" lvl="0" marL="558800" rtl="0" algn="l">
              <a:lnSpc>
                <a:spcPct val="110000"/>
              </a:lnSpc>
              <a:spcBef>
                <a:spcPts val="300"/>
              </a:spcBef>
              <a:spcAft>
                <a:spcPts val="0"/>
              </a:spcAft>
              <a:buClr>
                <a:schemeClr val="dk1"/>
              </a:buClr>
              <a:buSzPts val="2000"/>
              <a:buFont typeface="Arial"/>
              <a:buAutoNum type="arabicPeriod"/>
            </a:pPr>
            <a:r>
              <a:rPr lang="en-GB"/>
              <a:t>Institutional capacity for a just transition</a:t>
            </a:r>
            <a:endParaRPr/>
          </a:p>
          <a:p>
            <a:pPr indent="-457200" lvl="0" marL="558800" rtl="0" algn="l">
              <a:lnSpc>
                <a:spcPct val="110000"/>
              </a:lnSpc>
              <a:spcBef>
                <a:spcPts val="600"/>
              </a:spcBef>
              <a:spcAft>
                <a:spcPts val="0"/>
              </a:spcAft>
              <a:buClr>
                <a:schemeClr val="dk1"/>
              </a:buClr>
              <a:buSzPts val="2000"/>
              <a:buFont typeface="Arial"/>
              <a:buAutoNum type="arabicPeriod"/>
            </a:pPr>
            <a:r>
              <a:rPr lang="en-GB"/>
              <a:t>Stakeholder engagement processes</a:t>
            </a:r>
            <a:endParaRPr/>
          </a:p>
          <a:p>
            <a:pPr indent="-457200" lvl="0" marL="558800" rtl="0" algn="l">
              <a:lnSpc>
                <a:spcPct val="110000"/>
              </a:lnSpc>
              <a:spcBef>
                <a:spcPts val="600"/>
              </a:spcBef>
              <a:spcAft>
                <a:spcPts val="0"/>
              </a:spcAft>
              <a:buClr>
                <a:schemeClr val="dk1"/>
              </a:buClr>
              <a:buSzPts val="2000"/>
              <a:buFont typeface="Arial"/>
              <a:buAutoNum type="arabicPeriod"/>
            </a:pPr>
            <a:r>
              <a:rPr lang="en-GB"/>
              <a:t>Transparency and accessibility</a:t>
            </a:r>
            <a:endParaRPr/>
          </a:p>
          <a:p>
            <a:pPr indent="-457200" lvl="0" marL="558800" rtl="0" algn="l">
              <a:lnSpc>
                <a:spcPct val="110000"/>
              </a:lnSpc>
              <a:spcBef>
                <a:spcPts val="600"/>
              </a:spcBef>
              <a:spcAft>
                <a:spcPts val="0"/>
              </a:spcAft>
              <a:buClr>
                <a:schemeClr val="dk1"/>
              </a:buClr>
              <a:buSzPts val="2000"/>
              <a:buFont typeface="Arial"/>
              <a:buAutoNum type="arabicPeriod"/>
            </a:pPr>
            <a:r>
              <a:rPr lang="en-GB"/>
              <a:t>Political coalitions around the just transition</a:t>
            </a:r>
            <a:endParaRPr/>
          </a:p>
          <a:p>
            <a:pPr indent="-457200" lvl="0" marL="558800" rtl="0" algn="l">
              <a:lnSpc>
                <a:spcPct val="110000"/>
              </a:lnSpc>
              <a:spcBef>
                <a:spcPts val="600"/>
              </a:spcBef>
              <a:spcAft>
                <a:spcPts val="0"/>
              </a:spcAft>
              <a:buClr>
                <a:schemeClr val="dk1"/>
              </a:buClr>
              <a:buSzPts val="2000"/>
              <a:buFont typeface="Arial"/>
              <a:buAutoNum type="arabicPeriod"/>
            </a:pPr>
            <a:r>
              <a:rPr lang="en-GB"/>
              <a:t>Prosumerism</a:t>
            </a:r>
            <a:endParaRPr/>
          </a:p>
          <a:p>
            <a:pPr indent="-330200" lvl="0" marL="558800" rtl="0" algn="l">
              <a:lnSpc>
                <a:spcPct val="110000"/>
              </a:lnSpc>
              <a:spcBef>
                <a:spcPts val="600"/>
              </a:spcBef>
              <a:spcAft>
                <a:spcPts val="0"/>
              </a:spcAft>
              <a:buClr>
                <a:schemeClr val="dk1"/>
              </a:buClr>
              <a:buSzPts val="2000"/>
              <a:buFont typeface="Arial"/>
              <a:buNone/>
            </a:pPr>
            <a:r>
              <a:t/>
            </a:r>
            <a:endParaRPr/>
          </a:p>
          <a:p>
            <a:pPr indent="-330200" lvl="0" marL="558800" rtl="0" algn="l">
              <a:lnSpc>
                <a:spcPct val="110000"/>
              </a:lnSpc>
              <a:spcBef>
                <a:spcPts val="600"/>
              </a:spcBef>
              <a:spcAft>
                <a:spcPts val="0"/>
              </a:spcAft>
              <a:buClr>
                <a:schemeClr val="dk1"/>
              </a:buClr>
              <a:buSzPts val="2000"/>
              <a:buFont typeface="Arial"/>
              <a:buNone/>
            </a:pPr>
            <a:r>
              <a:t/>
            </a:r>
            <a:endParaRPr/>
          </a:p>
          <a:p>
            <a:pPr indent="-330200" lvl="0" marL="558800" rtl="0" algn="l">
              <a:lnSpc>
                <a:spcPct val="110000"/>
              </a:lnSpc>
              <a:spcBef>
                <a:spcPts val="600"/>
              </a:spcBef>
              <a:spcAft>
                <a:spcPts val="300"/>
              </a:spcAft>
              <a:buClr>
                <a:schemeClr val="dk1"/>
              </a:buClr>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8"/>
          <p:cNvSpPr txBox="1"/>
          <p:nvPr>
            <p:ph type="title"/>
          </p:nvPr>
        </p:nvSpPr>
        <p:spPr>
          <a:xfrm>
            <a:off x="650665" y="72851"/>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solidFill>
                  <a:srgbClr val="0D0680"/>
                </a:solidFill>
              </a:rPr>
              <a:t>Growing</a:t>
            </a:r>
            <a:r>
              <a:rPr lang="en-GB"/>
              <a:t> institutional capacity for planning a just transition in South Africa</a:t>
            </a:r>
            <a:endParaRPr/>
          </a:p>
        </p:txBody>
      </p:sp>
      <p:sp>
        <p:nvSpPr>
          <p:cNvPr id="118" name="Google Shape;118;p8"/>
          <p:cNvSpPr txBox="1"/>
          <p:nvPr>
            <p:ph idx="1" type="body"/>
          </p:nvPr>
        </p:nvSpPr>
        <p:spPr>
          <a:xfrm>
            <a:off x="629400" y="1371601"/>
            <a:ext cx="7111102" cy="5044888"/>
          </a:xfrm>
          <a:prstGeom prst="rect">
            <a:avLst/>
          </a:prstGeom>
          <a:noFill/>
          <a:ln>
            <a:noFill/>
          </a:ln>
        </p:spPr>
        <p:txBody>
          <a:bodyPr anchorCtr="0" anchor="t" bIns="0" lIns="0" spcFirstLastPara="1" rIns="0" wrap="square" tIns="0">
            <a:noAutofit/>
          </a:bodyPr>
          <a:lstStyle/>
          <a:p>
            <a:pPr indent="-285750" lvl="0" marL="387350" rtl="0" algn="l">
              <a:lnSpc>
                <a:spcPct val="110000"/>
              </a:lnSpc>
              <a:spcBef>
                <a:spcPts val="300"/>
              </a:spcBef>
              <a:spcAft>
                <a:spcPts val="0"/>
              </a:spcAft>
              <a:buSzPts val="2000"/>
              <a:buFont typeface="Arial"/>
              <a:buChar char="•"/>
            </a:pPr>
            <a:r>
              <a:rPr lang="en-GB">
                <a:latin typeface="Arial"/>
                <a:ea typeface="Arial"/>
                <a:cs typeface="Arial"/>
                <a:sym typeface="Arial"/>
              </a:rPr>
              <a:t>Planning of a just transition started in 2011 with uncoordinated institutional capacity</a:t>
            </a:r>
            <a:endParaRPr/>
          </a:p>
          <a:p>
            <a:pPr indent="-285750" lvl="0" marL="387350" rtl="0" algn="l">
              <a:lnSpc>
                <a:spcPct val="110000"/>
              </a:lnSpc>
              <a:spcBef>
                <a:spcPts val="1500"/>
              </a:spcBef>
              <a:spcAft>
                <a:spcPts val="0"/>
              </a:spcAft>
              <a:buSzPts val="2000"/>
              <a:buFont typeface="Arial"/>
              <a:buChar char="•"/>
            </a:pPr>
            <a:r>
              <a:rPr lang="en-GB">
                <a:latin typeface="Arial"/>
                <a:ea typeface="Arial"/>
                <a:cs typeface="Arial"/>
                <a:sym typeface="Arial"/>
              </a:rPr>
              <a:t>In 2018, the Presidential Climate Commission (PCC) was created to strengthen and align institutional capacity</a:t>
            </a:r>
            <a:endParaRPr/>
          </a:p>
          <a:p>
            <a:pPr indent="-285750" lvl="0" marL="387350" rtl="0" algn="l">
              <a:lnSpc>
                <a:spcPct val="110000"/>
              </a:lnSpc>
              <a:spcBef>
                <a:spcPts val="1500"/>
              </a:spcBef>
              <a:spcAft>
                <a:spcPts val="0"/>
              </a:spcAft>
              <a:buSzPts val="2000"/>
              <a:buFont typeface="Arial"/>
              <a:buChar char="•"/>
            </a:pPr>
            <a:r>
              <a:rPr lang="en-GB">
                <a:solidFill>
                  <a:schemeClr val="dk1"/>
                </a:solidFill>
                <a:latin typeface="Arial"/>
                <a:ea typeface="Arial"/>
                <a:cs typeface="Arial"/>
                <a:sym typeface="Arial"/>
              </a:rPr>
              <a:t>An important driver for the PCC was union backlash in 2017 following the announcement of the retirement of coal plants, which had not been sufficiently discussed with unions </a:t>
            </a:r>
            <a:endParaRPr>
              <a:latin typeface="Arial"/>
              <a:ea typeface="Arial"/>
              <a:cs typeface="Arial"/>
              <a:sym typeface="Arial"/>
            </a:endParaRPr>
          </a:p>
          <a:p>
            <a:pPr indent="-285750" lvl="0" marL="387350" rtl="0" algn="l">
              <a:lnSpc>
                <a:spcPct val="110000"/>
              </a:lnSpc>
              <a:spcBef>
                <a:spcPts val="1500"/>
              </a:spcBef>
              <a:spcAft>
                <a:spcPts val="0"/>
              </a:spcAft>
              <a:buSzPts val="2000"/>
              <a:buFont typeface="Arial"/>
              <a:buChar char="•"/>
            </a:pPr>
            <a:r>
              <a:rPr lang="en-GB">
                <a:solidFill>
                  <a:schemeClr val="dk1"/>
                </a:solidFill>
                <a:latin typeface="Arial"/>
                <a:ea typeface="Arial"/>
                <a:cs typeface="Arial"/>
                <a:sym typeface="Arial"/>
              </a:rPr>
              <a:t>The PCC has considerable political influence as it operates at the level of the presidency and draws commissioners from all impacted sectors</a:t>
            </a:r>
            <a:endParaRPr/>
          </a:p>
          <a:p>
            <a:pPr indent="0" lvl="0" marL="101600" rtl="0" algn="l">
              <a:lnSpc>
                <a:spcPct val="110000"/>
              </a:lnSpc>
              <a:spcBef>
                <a:spcPts val="1500"/>
              </a:spcBef>
              <a:spcAft>
                <a:spcPts val="1200"/>
              </a:spcAft>
              <a:buSzPts val="2000"/>
              <a:buNone/>
            </a:pPr>
            <a:r>
              <a:t/>
            </a:r>
            <a:endParaRPr sz="2000">
              <a:solidFill>
                <a:srgbClr val="FF0000"/>
              </a:solidFill>
              <a:latin typeface="Arial"/>
              <a:ea typeface="Arial"/>
              <a:cs typeface="Arial"/>
              <a:sym typeface="Arial"/>
            </a:endParaRPr>
          </a:p>
        </p:txBody>
      </p:sp>
      <p:pic>
        <p:nvPicPr>
          <p:cNvPr descr="Forging ahead with a just and climate-resilient transition Forging ahead  with a just and climate-resilient transition" id="119" name="Google Shape;119;p8"/>
          <p:cNvPicPr preferRelativeResize="0"/>
          <p:nvPr/>
        </p:nvPicPr>
        <p:blipFill rotWithShape="1">
          <a:blip r:embed="rId3">
            <a:alphaModFix/>
          </a:blip>
          <a:srcRect b="0" l="0" r="0" t="0"/>
          <a:stretch/>
        </p:blipFill>
        <p:spPr>
          <a:xfrm>
            <a:off x="8009467" y="1443790"/>
            <a:ext cx="3155837" cy="4322516"/>
          </a:xfrm>
          <a:prstGeom prst="rect">
            <a:avLst/>
          </a:prstGeom>
          <a:noFill/>
          <a:ln>
            <a:noFill/>
          </a:ln>
        </p:spPr>
      </p:pic>
      <p:sp>
        <p:nvSpPr>
          <p:cNvPr id="120" name="Google Shape;120;p8"/>
          <p:cNvSpPr txBox="1"/>
          <p:nvPr/>
        </p:nvSpPr>
        <p:spPr>
          <a:xfrm>
            <a:off x="8015180" y="5770158"/>
            <a:ext cx="300574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The PCC logo.</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Image: Moosa, 2022</a:t>
            </a:r>
            <a:endParaRPr/>
          </a:p>
        </p:txBody>
      </p:sp>
      <p:sp>
        <p:nvSpPr>
          <p:cNvPr id="121" name="Google Shape;121;p8"/>
          <p:cNvSpPr/>
          <p:nvPr/>
        </p:nvSpPr>
        <p:spPr>
          <a:xfrm>
            <a:off x="6930189" y="6504355"/>
            <a:ext cx="5261811"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0" i="0" lang="en-GB" sz="1800" u="none" cap="none" strike="noStrike">
                <a:solidFill>
                  <a:srgbClr val="000000"/>
                </a:solidFill>
                <a:latin typeface="Arial"/>
                <a:ea typeface="Arial"/>
                <a:cs typeface="Arial"/>
                <a:sym typeface="Arial"/>
              </a:rPr>
              <a:t>(Connolly, 2022)</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9"/>
          <p:cNvSpPr txBox="1"/>
          <p:nvPr>
            <p:ph type="title"/>
          </p:nvPr>
        </p:nvSpPr>
        <p:spPr>
          <a:xfrm>
            <a:off x="629400" y="111654"/>
            <a:ext cx="8530642"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Stakeholder engagement was key to the  development of the Just Transition Framework</a:t>
            </a:r>
            <a:endParaRPr/>
          </a:p>
        </p:txBody>
      </p:sp>
      <p:pic>
        <p:nvPicPr>
          <p:cNvPr descr="uKESA" id="128" name="Google Shape;128;p9"/>
          <p:cNvPicPr preferRelativeResize="0"/>
          <p:nvPr/>
        </p:nvPicPr>
        <p:blipFill rotWithShape="1">
          <a:blip r:embed="rId3">
            <a:alphaModFix/>
          </a:blip>
          <a:srcRect b="0" l="0" r="0" t="0"/>
          <a:stretch/>
        </p:blipFill>
        <p:spPr>
          <a:xfrm>
            <a:off x="629400" y="1711753"/>
            <a:ext cx="2975051" cy="3954529"/>
          </a:xfrm>
          <a:prstGeom prst="rect">
            <a:avLst/>
          </a:prstGeom>
          <a:noFill/>
          <a:ln>
            <a:noFill/>
          </a:ln>
        </p:spPr>
      </p:pic>
      <p:sp>
        <p:nvSpPr>
          <p:cNvPr id="129" name="Google Shape;129;p9"/>
          <p:cNvSpPr txBox="1"/>
          <p:nvPr>
            <p:ph idx="1" type="body"/>
          </p:nvPr>
        </p:nvSpPr>
        <p:spPr>
          <a:xfrm>
            <a:off x="3762531" y="1252538"/>
            <a:ext cx="7935758" cy="5349875"/>
          </a:xfrm>
          <a:prstGeom prst="rect">
            <a:avLst/>
          </a:prstGeom>
          <a:noFill/>
          <a:ln>
            <a:noFill/>
          </a:ln>
        </p:spPr>
        <p:txBody>
          <a:bodyPr anchorCtr="0" anchor="t" bIns="0" lIns="0" spcFirstLastPara="1" rIns="0" wrap="square" tIns="0">
            <a:noAutofit/>
          </a:bodyPr>
          <a:lstStyle/>
          <a:p>
            <a:pPr indent="-285750" lvl="0" marL="285750" rtl="0" algn="l">
              <a:lnSpc>
                <a:spcPct val="110000"/>
              </a:lnSpc>
              <a:spcBef>
                <a:spcPts val="300"/>
              </a:spcBef>
              <a:spcAft>
                <a:spcPts val="0"/>
              </a:spcAft>
              <a:buClr>
                <a:schemeClr val="dk1"/>
              </a:buClr>
              <a:buSzPts val="2000"/>
              <a:buFont typeface="Arial"/>
              <a:buChar char="•"/>
            </a:pPr>
            <a:r>
              <a:rPr lang="en-GB">
                <a:solidFill>
                  <a:schemeClr val="dk1"/>
                </a:solidFill>
                <a:latin typeface="Arial"/>
                <a:ea typeface="Arial"/>
                <a:cs typeface="Arial"/>
                <a:sym typeface="Arial"/>
              </a:rPr>
              <a:t>Stakeholder engagement is rooted in the South African Constitution as a citizen’s right</a:t>
            </a:r>
            <a:endParaRPr/>
          </a:p>
          <a:p>
            <a:pPr indent="-285750" lvl="0" marL="285750" marR="0" rtl="0" algn="l">
              <a:lnSpc>
                <a:spcPct val="110000"/>
              </a:lnSpc>
              <a:spcBef>
                <a:spcPts val="900"/>
              </a:spcBef>
              <a:spcAft>
                <a:spcPts val="0"/>
              </a:spcAft>
              <a:buClr>
                <a:srgbClr val="374151"/>
              </a:buClr>
              <a:buSzPts val="2000"/>
              <a:buFont typeface="Arial"/>
              <a:buChar char="•"/>
            </a:pPr>
            <a:r>
              <a:rPr i="0" lang="en-GB" u="none" strike="noStrike">
                <a:solidFill>
                  <a:srgbClr val="374151"/>
                </a:solidFill>
                <a:latin typeface="Arial"/>
                <a:ea typeface="Arial"/>
                <a:cs typeface="Arial"/>
                <a:sym typeface="Arial"/>
              </a:rPr>
              <a:t>The PCC developed the Just Transition Framework, a shared vision for a just transition through to 2050</a:t>
            </a:r>
            <a:endParaRPr/>
          </a:p>
          <a:p>
            <a:pPr indent="-285750" lvl="0" marL="285750" marR="0" rtl="0" algn="l">
              <a:lnSpc>
                <a:spcPct val="110000"/>
              </a:lnSpc>
              <a:spcBef>
                <a:spcPts val="900"/>
              </a:spcBef>
              <a:spcAft>
                <a:spcPts val="0"/>
              </a:spcAft>
              <a:buClr>
                <a:srgbClr val="374151"/>
              </a:buClr>
              <a:buSzPts val="2000"/>
              <a:buFont typeface="Arial"/>
              <a:buChar char="•"/>
            </a:pPr>
            <a:r>
              <a:rPr i="0" lang="en-GB" u="none" strike="noStrike">
                <a:solidFill>
                  <a:srgbClr val="374151"/>
                </a:solidFill>
                <a:latin typeface="Arial"/>
                <a:ea typeface="Arial"/>
                <a:cs typeface="Arial"/>
                <a:sym typeface="Arial"/>
              </a:rPr>
              <a:t>For the first draft, thematic dialogues were held </a:t>
            </a:r>
            <a:r>
              <a:rPr lang="en-GB">
                <a:solidFill>
                  <a:srgbClr val="374151"/>
                </a:solidFill>
                <a:latin typeface="Arial"/>
                <a:ea typeface="Arial"/>
                <a:cs typeface="Arial"/>
                <a:sym typeface="Arial"/>
              </a:rPr>
              <a:t>with key stakeholders, publishing a policy brief on each topic</a:t>
            </a:r>
            <a:endParaRPr/>
          </a:p>
          <a:p>
            <a:pPr indent="-285750" lvl="0" marL="285750" marR="0" rtl="0" algn="l">
              <a:lnSpc>
                <a:spcPct val="110000"/>
              </a:lnSpc>
              <a:spcBef>
                <a:spcPts val="900"/>
              </a:spcBef>
              <a:spcAft>
                <a:spcPts val="0"/>
              </a:spcAft>
              <a:buClr>
                <a:srgbClr val="374151"/>
              </a:buClr>
              <a:buSzPts val="2000"/>
              <a:buFont typeface="Arial"/>
              <a:buChar char="•"/>
            </a:pPr>
            <a:r>
              <a:rPr i="0" lang="en-GB" u="none" strike="noStrike">
                <a:solidFill>
                  <a:srgbClr val="374151"/>
                </a:solidFill>
                <a:latin typeface="Arial"/>
                <a:ea typeface="Arial"/>
                <a:cs typeface="Arial"/>
                <a:sym typeface="Arial"/>
              </a:rPr>
              <a:t>For the final draft, particular attention was paid to </a:t>
            </a:r>
            <a:r>
              <a:rPr lang="en-GB">
                <a:solidFill>
                  <a:srgbClr val="374151"/>
                </a:solidFill>
                <a:latin typeface="Arial"/>
                <a:ea typeface="Arial"/>
                <a:cs typeface="Arial"/>
                <a:sym typeface="Arial"/>
              </a:rPr>
              <a:t>the poor and vulnerable</a:t>
            </a:r>
            <a:endParaRPr/>
          </a:p>
          <a:p>
            <a:pPr indent="-285750" lvl="0" marL="285750" marR="0" rtl="0" algn="l">
              <a:lnSpc>
                <a:spcPct val="110000"/>
              </a:lnSpc>
              <a:spcBef>
                <a:spcPts val="900"/>
              </a:spcBef>
              <a:spcAft>
                <a:spcPts val="0"/>
              </a:spcAft>
              <a:buClr>
                <a:srgbClr val="374151"/>
              </a:buClr>
              <a:buSzPts val="2000"/>
              <a:buFont typeface="Arial"/>
              <a:buChar char="•"/>
            </a:pPr>
            <a:r>
              <a:rPr lang="en-GB">
                <a:solidFill>
                  <a:srgbClr val="374151"/>
                </a:solidFill>
                <a:latin typeface="Arial"/>
                <a:ea typeface="Arial"/>
                <a:cs typeface="Arial"/>
                <a:sym typeface="Arial"/>
              </a:rPr>
              <a:t>Participants raised concerns above and beyond the just transition discussions</a:t>
            </a:r>
            <a:endParaRPr/>
          </a:p>
          <a:p>
            <a:pPr indent="-285750" lvl="0" marL="285750" marR="0" rtl="0" algn="l">
              <a:lnSpc>
                <a:spcPct val="110000"/>
              </a:lnSpc>
              <a:spcBef>
                <a:spcPts val="900"/>
              </a:spcBef>
              <a:spcAft>
                <a:spcPts val="0"/>
              </a:spcAft>
              <a:buClr>
                <a:srgbClr val="374151"/>
              </a:buClr>
              <a:buSzPts val="2000"/>
              <a:buFont typeface="Arial"/>
              <a:buChar char="•"/>
            </a:pPr>
            <a:r>
              <a:rPr lang="en-GB">
                <a:solidFill>
                  <a:srgbClr val="374151"/>
                </a:solidFill>
                <a:latin typeface="Arial"/>
                <a:ea typeface="Arial"/>
                <a:cs typeface="Arial"/>
                <a:sym typeface="Arial"/>
              </a:rPr>
              <a:t>Participants fed back that that they valued having their voices heard but they were still distrustful of the government</a:t>
            </a:r>
            <a:endParaRPr/>
          </a:p>
          <a:p>
            <a:pPr indent="-285750" lvl="0" marL="285750" marR="0" rtl="0" algn="l">
              <a:lnSpc>
                <a:spcPct val="110000"/>
              </a:lnSpc>
              <a:spcBef>
                <a:spcPts val="900"/>
              </a:spcBef>
              <a:spcAft>
                <a:spcPts val="0"/>
              </a:spcAft>
              <a:buClr>
                <a:srgbClr val="374151"/>
              </a:buClr>
              <a:buSzPts val="2000"/>
              <a:buFont typeface="Arial"/>
              <a:buChar char="•"/>
            </a:pPr>
            <a:r>
              <a:rPr lang="en-GB">
                <a:solidFill>
                  <a:srgbClr val="374151"/>
                </a:solidFill>
                <a:latin typeface="Arial"/>
                <a:ea typeface="Arial"/>
                <a:cs typeface="Arial"/>
                <a:sym typeface="Arial"/>
              </a:rPr>
              <a:t>Overall, the engagement was a step in the right direction</a:t>
            </a:r>
            <a:endParaRPr>
              <a:latin typeface="Arial"/>
              <a:ea typeface="Arial"/>
              <a:cs typeface="Arial"/>
              <a:sym typeface="Arial"/>
            </a:endParaRPr>
          </a:p>
          <a:p>
            <a:pPr indent="0" lvl="0" marL="101600" rtl="0" algn="l">
              <a:lnSpc>
                <a:spcPct val="110000"/>
              </a:lnSpc>
              <a:spcBef>
                <a:spcPts val="900"/>
              </a:spcBef>
              <a:spcAft>
                <a:spcPts val="300"/>
              </a:spcAft>
              <a:buSzPts val="2000"/>
              <a:buNone/>
            </a:pPr>
            <a:r>
              <a:t/>
            </a:r>
            <a:endParaRPr>
              <a:latin typeface="Arial"/>
              <a:ea typeface="Arial"/>
              <a:cs typeface="Arial"/>
              <a:sym typeface="Arial"/>
            </a:endParaRPr>
          </a:p>
        </p:txBody>
      </p:sp>
      <p:sp>
        <p:nvSpPr>
          <p:cNvPr id="130" name="Google Shape;130;p9"/>
          <p:cNvSpPr/>
          <p:nvPr/>
        </p:nvSpPr>
        <p:spPr>
          <a:xfrm>
            <a:off x="6096001" y="6504355"/>
            <a:ext cx="6096000" cy="36933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0" i="0" lang="en-GB" sz="1800" u="none" cap="none" strike="noStrike">
                <a:solidFill>
                  <a:srgbClr val="000000"/>
                </a:solidFill>
                <a:latin typeface="Arial"/>
                <a:ea typeface="Arial"/>
                <a:cs typeface="Arial"/>
                <a:sym typeface="Arial"/>
              </a:rPr>
              <a:t>(Connolly, 2022; Legislative Sector South Africa, 2013)</a:t>
            </a:r>
            <a:endParaRPr b="0" i="0" sz="1800" u="none" cap="none" strike="noStrike">
              <a:solidFill>
                <a:schemeClr val="dk1"/>
              </a:solidFill>
              <a:latin typeface="Arial"/>
              <a:ea typeface="Arial"/>
              <a:cs typeface="Arial"/>
              <a:sym typeface="Arial"/>
            </a:endParaRPr>
          </a:p>
        </p:txBody>
      </p:sp>
      <p:sp>
        <p:nvSpPr>
          <p:cNvPr id="131" name="Google Shape;131;p9"/>
          <p:cNvSpPr/>
          <p:nvPr/>
        </p:nvSpPr>
        <p:spPr>
          <a:xfrm>
            <a:off x="629400" y="5760720"/>
            <a:ext cx="3572875"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Image: Presidential Climate Commission, 2022</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2023-03-02T11:39:23Z</dcterms:created>
  <dc:creator>George, Megan (BEIS)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