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9" r:id="rId2"/>
  </p:sldMasterIdLst>
  <p:notesMasterIdLst>
    <p:notesMasterId r:id="rId28"/>
  </p:notesMasterIdLst>
  <p:sldIdLst>
    <p:sldId id="266" r:id="rId3"/>
    <p:sldId id="278" r:id="rId4"/>
    <p:sldId id="371" r:id="rId5"/>
    <p:sldId id="460" r:id="rId6"/>
    <p:sldId id="372" r:id="rId7"/>
    <p:sldId id="373" r:id="rId8"/>
    <p:sldId id="374" r:id="rId9"/>
    <p:sldId id="375" r:id="rId10"/>
    <p:sldId id="376" r:id="rId11"/>
    <p:sldId id="377" r:id="rId12"/>
    <p:sldId id="378" r:id="rId13"/>
    <p:sldId id="379" r:id="rId14"/>
    <p:sldId id="380" r:id="rId15"/>
    <p:sldId id="381" r:id="rId16"/>
    <p:sldId id="382" r:id="rId17"/>
    <p:sldId id="383" r:id="rId18"/>
    <p:sldId id="461" r:id="rId19"/>
    <p:sldId id="385" r:id="rId20"/>
    <p:sldId id="462" r:id="rId21"/>
    <p:sldId id="387" r:id="rId22"/>
    <p:sldId id="388" r:id="rId23"/>
    <p:sldId id="390" r:id="rId24"/>
    <p:sldId id="391" r:id="rId25"/>
    <p:sldId id="393"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18AB5A-6F4D-C013-B60E-F6D4411BBCAF}" name="Alemayehu Woldeamanuel" initials="AW" userId="S::alemayehu.agizew@wri.org::29d2db0c-a888-4ede-9837-5755a0962163" providerId="AD"/>
  <p188:author id="{B54B75AD-AF6E-27A9-3A7C-94177E216A39}" name="Santiago Sinclair-Lecaros" initials="SS" userId="S::santiago.sinclair-lecaros@wri.org::2c1cd6a7-a552-4bed-ad38-03f12e35d7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660331-A74F-E956-CFA3-BD8FE1C6FFD6}" v="259" dt="2026-01-15T06:08:21.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859" autoAdjust="0"/>
  </p:normalViewPr>
  <p:slideViewPr>
    <p:cSldViewPr snapToGrid="0">
      <p:cViewPr varScale="1">
        <p:scale>
          <a:sx n="48" d="100"/>
          <a:sy n="48" d="100"/>
        </p:scale>
        <p:origin x="13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tiago Sinclair-Lecaros" userId="S::santiago.sinclair-lecaros@wri.org::2c1cd6a7-a552-4bed-ad38-03f12e35d74e" providerId="AD" clId="Web-{B646E02D-5FED-6E2D-154C-0E72FE1EA3F5}"/>
    <pc:docChg chg="mod modSld">
      <pc:chgData name="Santiago Sinclair-Lecaros" userId="S::santiago.sinclair-lecaros@wri.org::2c1cd6a7-a552-4bed-ad38-03f12e35d74e" providerId="AD" clId="Web-{B646E02D-5FED-6E2D-154C-0E72FE1EA3F5}" dt="2026-01-09T20:23:08.613" v="20" actId="20577"/>
      <pc:docMkLst>
        <pc:docMk/>
      </pc:docMkLst>
      <pc:sldChg chg="modSp">
        <pc:chgData name="Santiago Sinclair-Lecaros" userId="S::santiago.sinclair-lecaros@wri.org::2c1cd6a7-a552-4bed-ad38-03f12e35d74e" providerId="AD" clId="Web-{B646E02D-5FED-6E2D-154C-0E72FE1EA3F5}" dt="2026-01-09T20:22:24.549" v="9" actId="20577"/>
        <pc:sldMkLst>
          <pc:docMk/>
          <pc:sldMk cId="1501806106" sldId="378"/>
        </pc:sldMkLst>
        <pc:spChg chg="mod">
          <ac:chgData name="Santiago Sinclair-Lecaros" userId="S::santiago.sinclair-lecaros@wri.org::2c1cd6a7-a552-4bed-ad38-03f12e35d74e" providerId="AD" clId="Web-{B646E02D-5FED-6E2D-154C-0E72FE1EA3F5}" dt="2026-01-09T20:22:24.549" v="9" actId="20577"/>
          <ac:spMkLst>
            <pc:docMk/>
            <pc:sldMk cId="1501806106" sldId="378"/>
            <ac:spMk id="4" creationId="{64644617-2977-79F0-EC80-6D704474E711}"/>
          </ac:spMkLst>
        </pc:spChg>
      </pc:sldChg>
      <pc:sldChg chg="modSp">
        <pc:chgData name="Santiago Sinclair-Lecaros" userId="S::santiago.sinclair-lecaros@wri.org::2c1cd6a7-a552-4bed-ad38-03f12e35d74e" providerId="AD" clId="Web-{B646E02D-5FED-6E2D-154C-0E72FE1EA3F5}" dt="2026-01-09T20:23:08.613" v="20" actId="20577"/>
        <pc:sldMkLst>
          <pc:docMk/>
          <pc:sldMk cId="1954919219" sldId="379"/>
        </pc:sldMkLst>
        <pc:spChg chg="mod">
          <ac:chgData name="Santiago Sinclair-Lecaros" userId="S::santiago.sinclair-lecaros@wri.org::2c1cd6a7-a552-4bed-ad38-03f12e35d74e" providerId="AD" clId="Web-{B646E02D-5FED-6E2D-154C-0E72FE1EA3F5}" dt="2026-01-09T20:23:08.613" v="20" actId="20577"/>
          <ac:spMkLst>
            <pc:docMk/>
            <pc:sldMk cId="1954919219" sldId="379"/>
            <ac:spMk id="4" creationId="{64644617-2977-79F0-EC80-6D704474E711}"/>
          </ac:spMkLst>
        </pc:spChg>
        <pc:spChg chg="mod">
          <ac:chgData name="Santiago Sinclair-Lecaros" userId="S::santiago.sinclair-lecaros@wri.org::2c1cd6a7-a552-4bed-ad38-03f12e35d74e" providerId="AD" clId="Web-{B646E02D-5FED-6E2D-154C-0E72FE1EA3F5}" dt="2026-01-09T20:22:42.596" v="13" actId="20577"/>
          <ac:spMkLst>
            <pc:docMk/>
            <pc:sldMk cId="1954919219" sldId="379"/>
            <ac:spMk id="16" creationId="{431F5C90-1DCB-30BE-67C8-68DEA35FC2BC}"/>
          </ac:spMkLst>
        </pc:spChg>
      </pc:sldChg>
    </pc:docChg>
  </pc:docChgLst>
  <pc:docChgLst>
    <pc:chgData name="Alemayehu Woldeamanuel" userId="S::alemayehu.agizew@wri.org::29d2db0c-a888-4ede-9837-5755a0962163" providerId="AD" clId="Web-{04660331-A74F-E956-CFA3-BD8FE1C6FFD6}"/>
    <pc:docChg chg="mod addSld delSld modSld">
      <pc:chgData name="Alemayehu Woldeamanuel" userId="S::alemayehu.agizew@wri.org::29d2db0c-a888-4ede-9837-5755a0962163" providerId="AD" clId="Web-{04660331-A74F-E956-CFA3-BD8FE1C6FFD6}" dt="2026-01-15T06:08:21.696" v="201" actId="20577"/>
      <pc:docMkLst>
        <pc:docMk/>
      </pc:docMkLst>
      <pc:sldChg chg="modSp">
        <pc:chgData name="Alemayehu Woldeamanuel" userId="S::alemayehu.agizew@wri.org::29d2db0c-a888-4ede-9837-5755a0962163" providerId="AD" clId="Web-{04660331-A74F-E956-CFA3-BD8FE1C6FFD6}" dt="2026-01-15T06:08:21.696" v="201" actId="20577"/>
        <pc:sldMkLst>
          <pc:docMk/>
          <pc:sldMk cId="169286684" sldId="269"/>
        </pc:sldMkLst>
        <pc:spChg chg="mod">
          <ac:chgData name="Alemayehu Woldeamanuel" userId="S::alemayehu.agizew@wri.org::29d2db0c-a888-4ede-9837-5755a0962163" providerId="AD" clId="Web-{04660331-A74F-E956-CFA3-BD8FE1C6FFD6}" dt="2026-01-15T06:08:21.696" v="201" actId="20577"/>
          <ac:spMkLst>
            <pc:docMk/>
            <pc:sldMk cId="169286684" sldId="269"/>
            <ac:spMk id="4" creationId="{49F2405F-B3F7-809D-3B34-7B64C756CBE3}"/>
          </ac:spMkLst>
        </pc:spChg>
      </pc:sldChg>
      <pc:sldChg chg="modSp">
        <pc:chgData name="Alemayehu Woldeamanuel" userId="S::alemayehu.agizew@wri.org::29d2db0c-a888-4ede-9837-5755a0962163" providerId="AD" clId="Web-{04660331-A74F-E956-CFA3-BD8FE1C6FFD6}" dt="2026-01-15T05:34:50.766" v="10" actId="20577"/>
        <pc:sldMkLst>
          <pc:docMk/>
          <pc:sldMk cId="1691649924" sldId="371"/>
        </pc:sldMkLst>
        <pc:spChg chg="mod">
          <ac:chgData name="Alemayehu Woldeamanuel" userId="S::alemayehu.agizew@wri.org::29d2db0c-a888-4ede-9837-5755a0962163" providerId="AD" clId="Web-{04660331-A74F-E956-CFA3-BD8FE1C6FFD6}" dt="2026-01-15T05:34:50.766" v="10" actId="20577"/>
          <ac:spMkLst>
            <pc:docMk/>
            <pc:sldMk cId="1691649924" sldId="371"/>
            <ac:spMk id="15" creationId="{3CCE9380-BC84-4979-D36F-C697FAB2DD68}"/>
          </ac:spMkLst>
        </pc:spChg>
      </pc:sldChg>
      <pc:sldChg chg="modSp">
        <pc:chgData name="Alemayehu Woldeamanuel" userId="S::alemayehu.agizew@wri.org::29d2db0c-a888-4ede-9837-5755a0962163" providerId="AD" clId="Web-{04660331-A74F-E956-CFA3-BD8FE1C6FFD6}" dt="2026-01-15T05:33:46.047" v="6" actId="20577"/>
        <pc:sldMkLst>
          <pc:docMk/>
          <pc:sldMk cId="1501806106" sldId="378"/>
        </pc:sldMkLst>
        <pc:spChg chg="mod">
          <ac:chgData name="Alemayehu Woldeamanuel" userId="S::alemayehu.agizew@wri.org::29d2db0c-a888-4ede-9837-5755a0962163" providerId="AD" clId="Web-{04660331-A74F-E956-CFA3-BD8FE1C6FFD6}" dt="2026-01-15T05:33:46.047" v="6" actId="20577"/>
          <ac:spMkLst>
            <pc:docMk/>
            <pc:sldMk cId="1501806106" sldId="378"/>
            <ac:spMk id="4" creationId="{64644617-2977-79F0-EC80-6D704474E711}"/>
          </ac:spMkLst>
        </pc:spChg>
      </pc:sldChg>
      <pc:sldChg chg="modSp modCm">
        <pc:chgData name="Alemayehu Woldeamanuel" userId="S::alemayehu.agizew@wri.org::29d2db0c-a888-4ede-9837-5755a0962163" providerId="AD" clId="Web-{04660331-A74F-E956-CFA3-BD8FE1C6FFD6}" dt="2026-01-15T05:39:53.846" v="98" actId="20577"/>
        <pc:sldMkLst>
          <pc:docMk/>
          <pc:sldMk cId="1954919219" sldId="379"/>
        </pc:sldMkLst>
        <pc:spChg chg="mod">
          <ac:chgData name="Alemayehu Woldeamanuel" userId="S::alemayehu.agizew@wri.org::29d2db0c-a888-4ede-9837-5755a0962163" providerId="AD" clId="Web-{04660331-A74F-E956-CFA3-BD8FE1C6FFD6}" dt="2026-01-15T05:39:53.846" v="98" actId="20577"/>
          <ac:spMkLst>
            <pc:docMk/>
            <pc:sldMk cId="1954919219" sldId="379"/>
            <ac:spMk id="4" creationId="{64644617-2977-79F0-EC80-6D704474E711}"/>
          </ac:spMkLst>
        </pc:spChg>
        <pc:extLst>
          <p:ext xmlns:p="http://schemas.openxmlformats.org/presentationml/2006/main" uri="{D6D511B9-2390-475A-947B-AFAB55BFBCF1}">
            <pc226:cmChg xmlns:pc226="http://schemas.microsoft.com/office/powerpoint/2022/06/main/command" chg="mod">
              <pc226:chgData name="Alemayehu Woldeamanuel" userId="S::alemayehu.agizew@wri.org::29d2db0c-a888-4ede-9837-5755a0962163" providerId="AD" clId="Web-{04660331-A74F-E956-CFA3-BD8FE1C6FFD6}" dt="2026-01-15T05:39:17.018" v="97" actId="20577"/>
              <pc2:cmMkLst xmlns:pc2="http://schemas.microsoft.com/office/powerpoint/2019/9/main/command">
                <pc:docMk/>
                <pc:sldMk cId="1954919219" sldId="379"/>
                <pc2:cmMk id="{4EE426CA-B1E3-4F76-9508-7F550D65C6E9}"/>
              </pc2:cmMkLst>
            </pc226:cmChg>
          </p:ext>
        </pc:extLst>
      </pc:sldChg>
      <pc:sldChg chg="del">
        <pc:chgData name="Alemayehu Woldeamanuel" userId="S::alemayehu.agizew@wri.org::29d2db0c-a888-4ede-9837-5755a0962163" providerId="AD" clId="Web-{04660331-A74F-E956-CFA3-BD8FE1C6FFD6}" dt="2026-01-15T05:53:32.233" v="165"/>
        <pc:sldMkLst>
          <pc:docMk/>
          <pc:sldMk cId="3362968664" sldId="386"/>
        </pc:sldMkLst>
      </pc:sldChg>
      <pc:sldChg chg="addSp delSp modSp add replId delAnim">
        <pc:chgData name="Alemayehu Woldeamanuel" userId="S::alemayehu.agizew@wri.org::29d2db0c-a888-4ede-9837-5755a0962163" providerId="AD" clId="Web-{04660331-A74F-E956-CFA3-BD8FE1C6FFD6}" dt="2026-01-15T05:53:19.748" v="164" actId="1076"/>
        <pc:sldMkLst>
          <pc:docMk/>
          <pc:sldMk cId="2535757991" sldId="462"/>
        </pc:sldMkLst>
        <pc:spChg chg="add mod">
          <ac:chgData name="Alemayehu Woldeamanuel" userId="S::alemayehu.agizew@wri.org::29d2db0c-a888-4ede-9837-5755a0962163" providerId="AD" clId="Web-{04660331-A74F-E956-CFA3-BD8FE1C6FFD6}" dt="2026-01-15T05:53:08.857" v="163" actId="1076"/>
          <ac:spMkLst>
            <pc:docMk/>
            <pc:sldMk cId="2535757991" sldId="462"/>
            <ac:spMk id="4" creationId="{1954A85C-46FB-D94F-0880-494C8FB9986F}"/>
          </ac:spMkLst>
        </pc:spChg>
        <pc:spChg chg="add">
          <ac:chgData name="Alemayehu Woldeamanuel" userId="S::alemayehu.agizew@wri.org::29d2db0c-a888-4ede-9837-5755a0962163" providerId="AD" clId="Web-{04660331-A74F-E956-CFA3-BD8FE1C6FFD6}" dt="2026-01-15T05:46:58.733" v="108"/>
          <ac:spMkLst>
            <pc:docMk/>
            <pc:sldMk cId="2535757991" sldId="462"/>
            <ac:spMk id="5" creationId="{5DB8C7F1-3D49-973A-0CD4-3D8B165A8E83}"/>
          </ac:spMkLst>
        </pc:spChg>
        <pc:spChg chg="del">
          <ac:chgData name="Alemayehu Woldeamanuel" userId="S::alemayehu.agizew@wri.org::29d2db0c-a888-4ede-9837-5755a0962163" providerId="AD" clId="Web-{04660331-A74F-E956-CFA3-BD8FE1C6FFD6}" dt="2026-01-15T05:47:32.719" v="115"/>
          <ac:spMkLst>
            <pc:docMk/>
            <pc:sldMk cId="2535757991" sldId="462"/>
            <ac:spMk id="8" creationId="{85FB79F7-54A6-B386-F290-8CFA92756A50}"/>
          </ac:spMkLst>
        </pc:spChg>
        <pc:spChg chg="del">
          <ac:chgData name="Alemayehu Woldeamanuel" userId="S::alemayehu.agizew@wri.org::29d2db0c-a888-4ede-9837-5755a0962163" providerId="AD" clId="Web-{04660331-A74F-E956-CFA3-BD8FE1C6FFD6}" dt="2026-01-15T05:47:32.719" v="114"/>
          <ac:spMkLst>
            <pc:docMk/>
            <pc:sldMk cId="2535757991" sldId="462"/>
            <ac:spMk id="9" creationId="{9D948448-3BDB-0D25-19D5-C359A2863D35}"/>
          </ac:spMkLst>
        </pc:spChg>
        <pc:spChg chg="del">
          <ac:chgData name="Alemayehu Woldeamanuel" userId="S::alemayehu.agizew@wri.org::29d2db0c-a888-4ede-9837-5755a0962163" providerId="AD" clId="Web-{04660331-A74F-E956-CFA3-BD8FE1C6FFD6}" dt="2026-01-15T05:47:32.719" v="113"/>
          <ac:spMkLst>
            <pc:docMk/>
            <pc:sldMk cId="2535757991" sldId="462"/>
            <ac:spMk id="10" creationId="{DB2F25B4-46F2-57BF-A585-720873549624}"/>
          </ac:spMkLst>
        </pc:spChg>
        <pc:spChg chg="del">
          <ac:chgData name="Alemayehu Woldeamanuel" userId="S::alemayehu.agizew@wri.org::29d2db0c-a888-4ede-9837-5755a0962163" providerId="AD" clId="Web-{04660331-A74F-E956-CFA3-BD8FE1C6FFD6}" dt="2026-01-15T05:47:32.719" v="112"/>
          <ac:spMkLst>
            <pc:docMk/>
            <pc:sldMk cId="2535757991" sldId="462"/>
            <ac:spMk id="11" creationId="{22AE967A-EC4E-13F0-8278-1323D00158F1}"/>
          </ac:spMkLst>
        </pc:spChg>
        <pc:spChg chg="del">
          <ac:chgData name="Alemayehu Woldeamanuel" userId="S::alemayehu.agizew@wri.org::29d2db0c-a888-4ede-9837-5755a0962163" providerId="AD" clId="Web-{04660331-A74F-E956-CFA3-BD8FE1C6FFD6}" dt="2026-01-15T05:47:32.719" v="111"/>
          <ac:spMkLst>
            <pc:docMk/>
            <pc:sldMk cId="2535757991" sldId="462"/>
            <ac:spMk id="12" creationId="{3D356CB3-3688-C8A7-9F2F-5066245B9F92}"/>
          </ac:spMkLst>
        </pc:spChg>
        <pc:spChg chg="del">
          <ac:chgData name="Alemayehu Woldeamanuel" userId="S::alemayehu.agizew@wri.org::29d2db0c-a888-4ede-9837-5755a0962163" providerId="AD" clId="Web-{04660331-A74F-E956-CFA3-BD8FE1C6FFD6}" dt="2026-01-15T05:47:32.704" v="110"/>
          <ac:spMkLst>
            <pc:docMk/>
            <pc:sldMk cId="2535757991" sldId="462"/>
            <ac:spMk id="13" creationId="{F3350780-7846-6BA5-276E-09073786D6AE}"/>
          </ac:spMkLst>
        </pc:spChg>
        <pc:spChg chg="del">
          <ac:chgData name="Alemayehu Woldeamanuel" userId="S::alemayehu.agizew@wri.org::29d2db0c-a888-4ede-9837-5755a0962163" providerId="AD" clId="Web-{04660331-A74F-E956-CFA3-BD8FE1C6FFD6}" dt="2026-01-15T05:46:46.669" v="105"/>
          <ac:spMkLst>
            <pc:docMk/>
            <pc:sldMk cId="2535757991" sldId="462"/>
            <ac:spMk id="14" creationId="{1954A85C-46FB-D94F-0880-494C8FB9986F}"/>
          </ac:spMkLst>
        </pc:spChg>
        <pc:spChg chg="del">
          <ac:chgData name="Alemayehu Woldeamanuel" userId="S::alemayehu.agizew@wri.org::29d2db0c-a888-4ede-9837-5755a0962163" providerId="AD" clId="Web-{04660331-A74F-E956-CFA3-BD8FE1C6FFD6}" dt="2026-01-15T05:46:55.514" v="107"/>
          <ac:spMkLst>
            <pc:docMk/>
            <pc:sldMk cId="2535757991" sldId="462"/>
            <ac:spMk id="15" creationId="{5DB8C7F1-3D49-973A-0CD4-3D8B165A8E83}"/>
          </ac:spMkLst>
        </pc:spChg>
        <pc:spChg chg="mod">
          <ac:chgData name="Alemayehu Woldeamanuel" userId="S::alemayehu.agizew@wri.org::29d2db0c-a888-4ede-9837-5755a0962163" providerId="AD" clId="Web-{04660331-A74F-E956-CFA3-BD8FE1C6FFD6}" dt="2026-01-15T05:53:19.748" v="164" actId="1076"/>
          <ac:spMkLst>
            <pc:docMk/>
            <pc:sldMk cId="2535757991" sldId="462"/>
            <ac:spMk id="16" creationId="{720687ED-B998-1402-0712-EA303E1473AE}"/>
          </ac:spMkLst>
        </pc:spChg>
        <pc:spChg chg="del">
          <ac:chgData name="Alemayehu Woldeamanuel" userId="S::alemayehu.agizew@wri.org::29d2db0c-a888-4ede-9837-5755a0962163" providerId="AD" clId="Web-{04660331-A74F-E956-CFA3-BD8FE1C6FFD6}" dt="2026-01-15T05:47:53.236" v="121"/>
          <ac:spMkLst>
            <pc:docMk/>
            <pc:sldMk cId="2535757991" sldId="462"/>
            <ac:spMk id="17" creationId="{D5CBD0E8-2D08-50A4-700C-28A974524033}"/>
          </ac:spMkLst>
        </pc:spChg>
        <pc:spChg chg="del">
          <ac:chgData name="Alemayehu Woldeamanuel" userId="S::alemayehu.agizew@wri.org::29d2db0c-a888-4ede-9837-5755a0962163" providerId="AD" clId="Web-{04660331-A74F-E956-CFA3-BD8FE1C6FFD6}" dt="2026-01-15T05:47:53.236" v="120"/>
          <ac:spMkLst>
            <pc:docMk/>
            <pc:sldMk cId="2535757991" sldId="462"/>
            <ac:spMk id="18" creationId="{1A72652F-888E-DD9D-88A3-A44001168A43}"/>
          </ac:spMkLst>
        </pc:spChg>
        <pc:spChg chg="del">
          <ac:chgData name="Alemayehu Woldeamanuel" userId="S::alemayehu.agizew@wri.org::29d2db0c-a888-4ede-9837-5755a0962163" providerId="AD" clId="Web-{04660331-A74F-E956-CFA3-BD8FE1C6FFD6}" dt="2026-01-15T05:47:53.236" v="119"/>
          <ac:spMkLst>
            <pc:docMk/>
            <pc:sldMk cId="2535757991" sldId="462"/>
            <ac:spMk id="19" creationId="{66F63783-7B2E-22D9-35FB-86DA80431D6A}"/>
          </ac:spMkLst>
        </pc:spChg>
        <pc:spChg chg="del">
          <ac:chgData name="Alemayehu Woldeamanuel" userId="S::alemayehu.agizew@wri.org::29d2db0c-a888-4ede-9837-5755a0962163" providerId="AD" clId="Web-{04660331-A74F-E956-CFA3-BD8FE1C6FFD6}" dt="2026-01-15T05:47:53.236" v="118"/>
          <ac:spMkLst>
            <pc:docMk/>
            <pc:sldMk cId="2535757991" sldId="462"/>
            <ac:spMk id="20" creationId="{7F73E302-CCBF-818E-F06F-C9EE27C78FBF}"/>
          </ac:spMkLst>
        </pc:spChg>
        <pc:spChg chg="del">
          <ac:chgData name="Alemayehu Woldeamanuel" userId="S::alemayehu.agizew@wri.org::29d2db0c-a888-4ede-9837-5755a0962163" providerId="AD" clId="Web-{04660331-A74F-E956-CFA3-BD8FE1C6FFD6}" dt="2026-01-15T05:47:53.236" v="117"/>
          <ac:spMkLst>
            <pc:docMk/>
            <pc:sldMk cId="2535757991" sldId="462"/>
            <ac:spMk id="21" creationId="{06334512-EBAE-50D2-1602-3DA1971A4DAF}"/>
          </ac:spMkLst>
        </pc:spChg>
        <pc:spChg chg="add mod">
          <ac:chgData name="Alemayehu Woldeamanuel" userId="S::alemayehu.agizew@wri.org::29d2db0c-a888-4ede-9837-5755a0962163" providerId="AD" clId="Web-{04660331-A74F-E956-CFA3-BD8FE1C6FFD6}" dt="2026-01-15T05:48:32.566" v="128" actId="14100"/>
          <ac:spMkLst>
            <pc:docMk/>
            <pc:sldMk cId="2535757991" sldId="462"/>
            <ac:spMk id="22" creationId="{85FB79F7-54A6-B386-F290-8CFA92756A50}"/>
          </ac:spMkLst>
        </pc:spChg>
        <pc:spChg chg="add mod">
          <ac:chgData name="Alemayehu Woldeamanuel" userId="S::alemayehu.agizew@wri.org::29d2db0c-a888-4ede-9837-5755a0962163" providerId="AD" clId="Web-{04660331-A74F-E956-CFA3-BD8FE1C6FFD6}" dt="2026-01-15T05:49:03.693" v="132" actId="14100"/>
          <ac:spMkLst>
            <pc:docMk/>
            <pc:sldMk cId="2535757991" sldId="462"/>
            <ac:spMk id="23" creationId="{9D948448-3BDB-0D25-19D5-C359A2863D35}"/>
          </ac:spMkLst>
        </pc:spChg>
        <pc:spChg chg="add del">
          <ac:chgData name="Alemayehu Woldeamanuel" userId="S::alemayehu.agizew@wri.org::29d2db0c-a888-4ede-9837-5755a0962163" providerId="AD" clId="Web-{04660331-A74F-E956-CFA3-BD8FE1C6FFD6}" dt="2026-01-15T05:51:56.512" v="152"/>
          <ac:spMkLst>
            <pc:docMk/>
            <pc:sldMk cId="2535757991" sldId="462"/>
            <ac:spMk id="24" creationId="{DB2F25B4-46F2-57BF-A585-720873549624}"/>
          </ac:spMkLst>
        </pc:spChg>
        <pc:spChg chg="add mod">
          <ac:chgData name="Alemayehu Woldeamanuel" userId="S::alemayehu.agizew@wri.org::29d2db0c-a888-4ede-9837-5755a0962163" providerId="AD" clId="Web-{04660331-A74F-E956-CFA3-BD8FE1C6FFD6}" dt="2026-01-15T05:52:13.325" v="154" actId="14100"/>
          <ac:spMkLst>
            <pc:docMk/>
            <pc:sldMk cId="2535757991" sldId="462"/>
            <ac:spMk id="25" creationId="{22AE967A-EC4E-13F0-8278-1323D00158F1}"/>
          </ac:spMkLst>
        </pc:spChg>
        <pc:spChg chg="add mod">
          <ac:chgData name="Alemayehu Woldeamanuel" userId="S::alemayehu.agizew@wri.org::29d2db0c-a888-4ede-9837-5755a0962163" providerId="AD" clId="Web-{04660331-A74F-E956-CFA3-BD8FE1C6FFD6}" dt="2026-01-15T05:50:16.509" v="144" actId="14100"/>
          <ac:spMkLst>
            <pc:docMk/>
            <pc:sldMk cId="2535757991" sldId="462"/>
            <ac:spMk id="26" creationId="{3D356CB3-3688-C8A7-9F2F-5066245B9F92}"/>
          </ac:spMkLst>
        </pc:spChg>
        <pc:spChg chg="add mod">
          <ac:chgData name="Alemayehu Woldeamanuel" userId="S::alemayehu.agizew@wri.org::29d2db0c-a888-4ede-9837-5755a0962163" providerId="AD" clId="Web-{04660331-A74F-E956-CFA3-BD8FE1C6FFD6}" dt="2026-01-15T05:49:43.929" v="137" actId="14100"/>
          <ac:spMkLst>
            <pc:docMk/>
            <pc:sldMk cId="2535757991" sldId="462"/>
            <ac:spMk id="27" creationId="{F3350780-7846-6BA5-276E-09073786D6AE}"/>
          </ac:spMkLst>
        </pc:spChg>
        <pc:spChg chg="add mod">
          <ac:chgData name="Alemayehu Woldeamanuel" userId="S::alemayehu.agizew@wri.org::29d2db0c-a888-4ede-9837-5755a0962163" providerId="AD" clId="Web-{04660331-A74F-E956-CFA3-BD8FE1C6FFD6}" dt="2026-01-15T05:52:45.419" v="159" actId="1076"/>
          <ac:spMkLst>
            <pc:docMk/>
            <pc:sldMk cId="2535757991" sldId="462"/>
            <ac:spMk id="28" creationId="{D5CBD0E8-2D08-50A4-700C-28A974524033}"/>
          </ac:spMkLst>
        </pc:spChg>
        <pc:spChg chg="add mod">
          <ac:chgData name="Alemayehu Woldeamanuel" userId="S::alemayehu.agizew@wri.org::29d2db0c-a888-4ede-9837-5755a0962163" providerId="AD" clId="Web-{04660331-A74F-E956-CFA3-BD8FE1C6FFD6}" dt="2026-01-15T05:52:39.763" v="158" actId="1076"/>
          <ac:spMkLst>
            <pc:docMk/>
            <pc:sldMk cId="2535757991" sldId="462"/>
            <ac:spMk id="29" creationId="{1A72652F-888E-DD9D-88A3-A44001168A43}"/>
          </ac:spMkLst>
        </pc:spChg>
        <pc:spChg chg="add mod">
          <ac:chgData name="Alemayehu Woldeamanuel" userId="S::alemayehu.agizew@wri.org::29d2db0c-a888-4ede-9837-5755a0962163" providerId="AD" clId="Web-{04660331-A74F-E956-CFA3-BD8FE1C6FFD6}" dt="2026-01-15T05:52:57.029" v="161" actId="1076"/>
          <ac:spMkLst>
            <pc:docMk/>
            <pc:sldMk cId="2535757991" sldId="462"/>
            <ac:spMk id="30" creationId="{66F63783-7B2E-22D9-35FB-86DA80431D6A}"/>
          </ac:spMkLst>
        </pc:spChg>
        <pc:spChg chg="add mod">
          <ac:chgData name="Alemayehu Woldeamanuel" userId="S::alemayehu.agizew@wri.org::29d2db0c-a888-4ede-9837-5755a0962163" providerId="AD" clId="Web-{04660331-A74F-E956-CFA3-BD8FE1C6FFD6}" dt="2026-01-15T05:50:24.634" v="145" actId="1076"/>
          <ac:spMkLst>
            <pc:docMk/>
            <pc:sldMk cId="2535757991" sldId="462"/>
            <ac:spMk id="31" creationId="{7F73E302-CCBF-818E-F06F-C9EE27C78FBF}"/>
          </ac:spMkLst>
        </pc:spChg>
        <pc:spChg chg="add mod">
          <ac:chgData name="Alemayehu Woldeamanuel" userId="S::alemayehu.agizew@wri.org::29d2db0c-a888-4ede-9837-5755a0962163" providerId="AD" clId="Web-{04660331-A74F-E956-CFA3-BD8FE1C6FFD6}" dt="2026-01-15T05:49:36.398" v="136" actId="1076"/>
          <ac:spMkLst>
            <pc:docMk/>
            <pc:sldMk cId="2535757991" sldId="462"/>
            <ac:spMk id="32" creationId="{06334512-EBAE-50D2-1602-3DA1971A4DAF}"/>
          </ac:spMkLst>
        </pc:spChg>
        <pc:picChg chg="add mod">
          <ac:chgData name="Alemayehu Woldeamanuel" userId="S::alemayehu.agizew@wri.org::29d2db0c-a888-4ede-9837-5755a0962163" providerId="AD" clId="Web-{04660331-A74F-E956-CFA3-BD8FE1C6FFD6}" dt="2026-01-15T05:51:40.652" v="151" actId="1076"/>
          <ac:picMkLst>
            <pc:docMk/>
            <pc:sldMk cId="2535757991" sldId="462"/>
            <ac:picMk id="3" creationId="{E4DA8F21-545C-6D65-4E9E-0CF68E9243B9}"/>
          </ac:picMkLst>
        </pc:picChg>
        <pc:picChg chg="del">
          <ac:chgData name="Alemayehu Woldeamanuel" userId="S::alemayehu.agizew@wri.org::29d2db0c-a888-4ede-9837-5755a0962163" providerId="AD" clId="Web-{04660331-A74F-E956-CFA3-BD8FE1C6FFD6}" dt="2026-01-15T05:45:30.506" v="100"/>
          <ac:picMkLst>
            <pc:docMk/>
            <pc:sldMk cId="2535757991" sldId="462"/>
            <ac:picMk id="7" creationId="{37DD02B0-BF2C-D917-2919-4AF405A2F5F8}"/>
          </ac:picMkLst>
        </pc:picChg>
      </pc:sldChg>
    </pc:docChg>
  </pc:docChgLst>
  <pc:docChgLst>
    <pc:chgData name="Dimitrios Mentis" userId="S::dimitrios.mentis.5@wri.org::7d8dbe01-18cf-4f50-88d7-705f50a3f0a3" providerId="AD" clId="Web-{52807B41-B2D2-1E70-0DFD-49357F9478DC}"/>
    <pc:docChg chg="modSld">
      <pc:chgData name="Dimitrios Mentis" userId="S::dimitrios.mentis.5@wri.org::7d8dbe01-18cf-4f50-88d7-705f50a3f0a3" providerId="AD" clId="Web-{52807B41-B2D2-1E70-0DFD-49357F9478DC}" dt="2026-01-05T11:40:46.222" v="4" actId="20577"/>
      <pc:docMkLst>
        <pc:docMk/>
      </pc:docMkLst>
      <pc:sldChg chg="modSp">
        <pc:chgData name="Dimitrios Mentis" userId="S::dimitrios.mentis.5@wri.org::7d8dbe01-18cf-4f50-88d7-705f50a3f0a3" providerId="AD" clId="Web-{52807B41-B2D2-1E70-0DFD-49357F9478DC}" dt="2026-01-05T11:40:40.269" v="2" actId="20577"/>
        <pc:sldMkLst>
          <pc:docMk/>
          <pc:sldMk cId="3526417726" sldId="391"/>
        </pc:sldMkLst>
        <pc:spChg chg="mod">
          <ac:chgData name="Dimitrios Mentis" userId="S::dimitrios.mentis.5@wri.org::7d8dbe01-18cf-4f50-88d7-705f50a3f0a3" providerId="AD" clId="Web-{52807B41-B2D2-1E70-0DFD-49357F9478DC}" dt="2026-01-05T11:40:40.269" v="2" actId="20577"/>
          <ac:spMkLst>
            <pc:docMk/>
            <pc:sldMk cId="3526417726" sldId="391"/>
            <ac:spMk id="2" creationId="{00000000-0000-0000-0000-000000000000}"/>
          </ac:spMkLst>
        </pc:spChg>
      </pc:sldChg>
      <pc:sldChg chg="modSp">
        <pc:chgData name="Dimitrios Mentis" userId="S::dimitrios.mentis.5@wri.org::7d8dbe01-18cf-4f50-88d7-705f50a3f0a3" providerId="AD" clId="Web-{52807B41-B2D2-1E70-0DFD-49357F9478DC}" dt="2026-01-05T11:40:46.222" v="4" actId="20577"/>
        <pc:sldMkLst>
          <pc:docMk/>
          <pc:sldMk cId="2716066097" sldId="393"/>
        </pc:sldMkLst>
        <pc:spChg chg="mod">
          <ac:chgData name="Dimitrios Mentis" userId="S::dimitrios.mentis.5@wri.org::7d8dbe01-18cf-4f50-88d7-705f50a3f0a3" providerId="AD" clId="Web-{52807B41-B2D2-1E70-0DFD-49357F9478DC}" dt="2026-01-05T11:40:46.222" v="4" actId="20577"/>
          <ac:spMkLst>
            <pc:docMk/>
            <pc:sldMk cId="2716066097" sldId="393"/>
            <ac:spMk id="2" creationId="{00000000-0000-0000-0000-000000000000}"/>
          </ac:spMkLst>
        </pc:spChg>
      </pc:sldChg>
    </pc:docChg>
  </pc:docChgLst>
  <pc:docChgLst>
    <pc:chgData name="Alemayehu Woldeamanuel" userId="S::alemayehu.agizew@wri.org::29d2db0c-a888-4ede-9837-5755a0962163" providerId="AD" clId="Web-{19D6F08D-39AA-0345-E01A-2E3DD61CEF59}"/>
    <pc:docChg chg="modSld">
      <pc:chgData name="Alemayehu Woldeamanuel" userId="S::alemayehu.agizew@wri.org::29d2db0c-a888-4ede-9837-5755a0962163" providerId="AD" clId="Web-{19D6F08D-39AA-0345-E01A-2E3DD61CEF59}" dt="2026-01-02T12:54:24.490" v="34"/>
      <pc:docMkLst>
        <pc:docMk/>
      </pc:docMkLst>
      <pc:sldChg chg="addSp delSp modSp">
        <pc:chgData name="Alemayehu Woldeamanuel" userId="S::alemayehu.agizew@wri.org::29d2db0c-a888-4ede-9837-5755a0962163" providerId="AD" clId="Web-{19D6F08D-39AA-0345-E01A-2E3DD61CEF59}" dt="2026-01-02T12:53:36.419" v="26"/>
        <pc:sldMkLst>
          <pc:docMk/>
          <pc:sldMk cId="385724616" sldId="387"/>
        </pc:sldMkLst>
        <pc:spChg chg="add">
          <ac:chgData name="Alemayehu Woldeamanuel" userId="S::alemayehu.agizew@wri.org::29d2db0c-a888-4ede-9837-5755a0962163" providerId="AD" clId="Web-{19D6F08D-39AA-0345-E01A-2E3DD61CEF59}" dt="2026-01-02T12:53:36.419" v="26"/>
          <ac:spMkLst>
            <pc:docMk/>
            <pc:sldMk cId="385724616" sldId="387"/>
            <ac:spMk id="5" creationId="{431F5C90-1DCB-30BE-67C8-68DEA35FC2BC}"/>
          </ac:spMkLst>
        </pc:spChg>
        <pc:picChg chg="add mod">
          <ac:chgData name="Alemayehu Woldeamanuel" userId="S::alemayehu.agizew@wri.org::29d2db0c-a888-4ede-9837-5755a0962163" providerId="AD" clId="Web-{19D6F08D-39AA-0345-E01A-2E3DD61CEF59}" dt="2026-01-02T12:53:29.184" v="24" actId="1076"/>
          <ac:picMkLst>
            <pc:docMk/>
            <pc:sldMk cId="385724616" sldId="387"/>
            <ac:picMk id="3" creationId="{4F6CF6D6-AC64-55D7-A143-0278EB813B39}"/>
          </ac:picMkLst>
        </pc:picChg>
      </pc:sldChg>
      <pc:sldChg chg="addSp delSp modSp">
        <pc:chgData name="Alemayehu Woldeamanuel" userId="S::alemayehu.agizew@wri.org::29d2db0c-a888-4ede-9837-5755a0962163" providerId="AD" clId="Web-{19D6F08D-39AA-0345-E01A-2E3DD61CEF59}" dt="2026-01-02T12:54:24.490" v="34"/>
        <pc:sldMkLst>
          <pc:docMk/>
          <pc:sldMk cId="4098529986" sldId="390"/>
        </pc:sldMkLst>
        <pc:spChg chg="add">
          <ac:chgData name="Alemayehu Woldeamanuel" userId="S::alemayehu.agizew@wri.org::29d2db0c-a888-4ede-9837-5755a0962163" providerId="AD" clId="Web-{19D6F08D-39AA-0345-E01A-2E3DD61CEF59}" dt="2026-01-02T12:54:24.490" v="34"/>
          <ac:spMkLst>
            <pc:docMk/>
            <pc:sldMk cId="4098529986" sldId="390"/>
            <ac:spMk id="8" creationId="{431F5C90-1DCB-30BE-67C8-68DEA35FC2BC}"/>
          </ac:spMkLst>
        </pc:spChg>
        <pc:picChg chg="add mod">
          <ac:chgData name="Alemayehu Woldeamanuel" userId="S::alemayehu.agizew@wri.org::29d2db0c-a888-4ede-9837-5755a0962163" providerId="AD" clId="Web-{19D6F08D-39AA-0345-E01A-2E3DD61CEF59}" dt="2026-01-02T12:54:12.410" v="32" actId="1076"/>
          <ac:picMkLst>
            <pc:docMk/>
            <pc:sldMk cId="4098529986" sldId="390"/>
            <ac:picMk id="5" creationId="{E22B2284-3092-37E7-B95E-9A73835112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894A0-58DC-4CDC-880A-F7511565B372}" type="datetimeFigureOut">
              <a:rPr lang="en-US" smtClean="0"/>
              <a:t>4/24/2026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F51D-777E-43A8-9878-C547B1FA9981}" type="slidenum">
              <a:rPr lang="en-US" smtClean="0"/>
              <a:t>‹#›</a:t>
            </a:fld>
            <a:endParaRPr lang="en-US"/>
          </a:p>
        </p:txBody>
      </p:sp>
    </p:spTree>
    <p:extLst>
      <p:ext uri="{BB962C8B-B14F-4D97-AF65-F5344CB8AC3E}">
        <p14:creationId xmlns:p14="http://schemas.microsoft.com/office/powerpoint/2010/main" val="25705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3F51D-777E-43A8-9878-C547B1FA9981}" type="slidenum">
              <a:rPr lang="en-US" smtClean="0"/>
              <a:t>1</a:t>
            </a:fld>
            <a:endParaRPr lang="en-US"/>
          </a:p>
        </p:txBody>
      </p:sp>
    </p:spTree>
    <p:extLst>
      <p:ext uri="{BB962C8B-B14F-4D97-AF65-F5344CB8AC3E}">
        <p14:creationId xmlns:p14="http://schemas.microsoft.com/office/powerpoint/2010/main" val="332735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EAE back-end comprises a range of essential functionalities designed to empower users. Its intuitive interface ensures user-friendliness, while offering the flexibility to incorporate data in various resolutions, types, and formats. The inclusion of metadata enhances data context, while dynamic visualization modification and symbology adjustments cater to individual preferences. Efficient categorization and organization of data are facilitated, along with seamless automated data processing and robust search capabilities. The system enables effortless data sorting, backed by a dynamic database for optimal performance. With efficient data storage and a convenient last update feature, users can track when changes are made. A dedicated staging site supports rigorous testing, while seamless integration with AWS and other cloud services ensures comprehensive functionality. A modular API bridges the gap between the back-end and front-end, facilitating smooth communication. Furthermore, administrators can introduce new multi-criteria analyses to enhance decision-making capabilities.</a:t>
            </a: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737610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306217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59948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4036210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850364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601991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2047850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E4840-980C-0F80-1510-F0D148D20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231464-D75C-87F3-A777-BB1FC3A15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E22D2-DC40-E4C4-96C5-0B019193D585}"/>
              </a:ext>
            </a:extLst>
          </p:cNvPr>
          <p:cNvSpPr>
            <a:spLocks noGrp="1"/>
          </p:cNvSpPr>
          <p:nvPr>
            <p:ph type="body" idx="1"/>
          </p:nvPr>
        </p:nvSpPr>
        <p:spPr/>
        <p:txBody>
          <a:bodyPr/>
          <a:lstStyle/>
          <a:p>
            <a:pPr algn="l"/>
            <a:endParaRPr lang="en-US" b="0" dirty="0"/>
          </a:p>
        </p:txBody>
      </p:sp>
      <p:sp>
        <p:nvSpPr>
          <p:cNvPr id="4" name="Slide Number Placeholder 3">
            <a:extLst>
              <a:ext uri="{FF2B5EF4-FFF2-40B4-BE49-F238E27FC236}">
                <a16:creationId xmlns:a16="http://schemas.microsoft.com/office/drawing/2014/main" id="{607A0961-111B-7572-C4C8-25AAA6B4765F}"/>
              </a:ext>
            </a:extLst>
          </p:cNvPr>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4045033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208836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CB5C0-3129-6672-70E2-4AD64284A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776CAB-553E-0708-45E9-80F93BA844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C2FE6-D640-E377-9353-C874C500B367}"/>
              </a:ext>
            </a:extLst>
          </p:cNvPr>
          <p:cNvSpPr>
            <a:spLocks noGrp="1"/>
          </p:cNvSpPr>
          <p:nvPr>
            <p:ph type="body" idx="1"/>
          </p:nvPr>
        </p:nvSpPr>
        <p:spPr/>
        <p:txBody>
          <a:bodyPr/>
          <a:lstStyle/>
          <a:p>
            <a:pPr algn="l"/>
            <a:endParaRPr lang="en-US" b="0"/>
          </a:p>
        </p:txBody>
      </p:sp>
      <p:sp>
        <p:nvSpPr>
          <p:cNvPr id="4" name="Slide Number Placeholder 3">
            <a:extLst>
              <a:ext uri="{FF2B5EF4-FFF2-40B4-BE49-F238E27FC236}">
                <a16:creationId xmlns:a16="http://schemas.microsoft.com/office/drawing/2014/main" id="{894DAEC8-7168-003B-4ADA-6F2BD35688CF}"/>
              </a:ext>
            </a:extLst>
          </p:cNvPr>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3155691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has four Intended Learning Outcomes. After this lecture you will: </a:t>
            </a:r>
          </a:p>
          <a:p>
            <a:r>
              <a:rPr lang="en-US" dirty="0"/>
              <a:t> </a:t>
            </a:r>
            <a:endParaRPr lang="en-US" dirty="0">
              <a:cs typeface="Calibri"/>
            </a:endParaRPr>
          </a:p>
          <a:p>
            <a:r>
              <a:rPr lang="en-US" dirty="0"/>
              <a:t>Understand the structure of EAE’s backend </a:t>
            </a:r>
          </a:p>
          <a:p>
            <a:r>
              <a:rPr lang="en-US" dirty="0"/>
              <a:t>List the key functionalities of EAE’s backend </a:t>
            </a:r>
          </a:p>
          <a:p>
            <a:r>
              <a:rPr lang="en-US" dirty="0"/>
              <a:t>Explore the Content Management System </a:t>
            </a:r>
          </a:p>
          <a:p>
            <a:pPr>
              <a:lnSpc>
                <a:spcPct val="114999"/>
              </a:lnSpc>
            </a:pPr>
            <a:r>
              <a:rPr lang="en-US" dirty="0"/>
              <a:t>Integrate and configure data in the Content Management System </a:t>
            </a:r>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4101674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17802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21</a:t>
            </a:fld>
            <a:endParaRPr lang="en-US"/>
          </a:p>
        </p:txBody>
      </p:sp>
    </p:spTree>
    <p:extLst>
      <p:ext uri="{BB962C8B-B14F-4D97-AF65-F5344CB8AC3E}">
        <p14:creationId xmlns:p14="http://schemas.microsoft.com/office/powerpoint/2010/main" val="981222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22</a:t>
            </a:fld>
            <a:endParaRPr lang="en-US"/>
          </a:p>
        </p:txBody>
      </p:sp>
    </p:spTree>
    <p:extLst>
      <p:ext uri="{BB962C8B-B14F-4D97-AF65-F5344CB8AC3E}">
        <p14:creationId xmlns:p14="http://schemas.microsoft.com/office/powerpoint/2010/main" val="3564411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23</a:t>
            </a:fld>
            <a:endParaRPr lang="en-US"/>
          </a:p>
        </p:txBody>
      </p:sp>
    </p:spTree>
    <p:extLst>
      <p:ext uri="{BB962C8B-B14F-4D97-AF65-F5344CB8AC3E}">
        <p14:creationId xmlns:p14="http://schemas.microsoft.com/office/powerpoint/2010/main" val="19984720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24</a:t>
            </a:fld>
            <a:endParaRPr lang="en-US"/>
          </a:p>
        </p:txBody>
      </p:sp>
    </p:spTree>
    <p:extLst>
      <p:ext uri="{BB962C8B-B14F-4D97-AF65-F5344CB8AC3E}">
        <p14:creationId xmlns:p14="http://schemas.microsoft.com/office/powerpoint/2010/main" val="387361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Light" panose="020F0302020204030204" pitchFamily="34" charset="0"/>
                <a:ea typeface="Calibri" panose="020F0502020204030204" pitchFamily="34" charset="0"/>
                <a:cs typeface="Times New Roman" panose="02020603050405020304" pitchFamily="18" charset="0"/>
              </a:rPr>
              <a:t>Beyond its visualization and analytical capabilities, EAE functions as a dynamic geographic information system and data repository which reduces software engineering and data transaction costs for both data providers and users. Its unique backend infrastructure comes with an easy to navigate Content Management System and allows administrative users with limited or no GIS and programming expertise to add data and metadata in a simple manner.</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54757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automated data processing to minimizes resource requirements when it comes to harmonizing and integrating new data.</a:t>
            </a: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186702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dynamic database and efficient data storage to optimize data transaction and configurations.</a:t>
            </a: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64188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customized content management System which allows admin users to better process, store, manage and</a:t>
            </a:r>
          </a:p>
          <a:p>
            <a:r>
              <a:rPr lang="en-US" sz="1800">
                <a:latin typeface="Open Sans" panose="020B0606030504020204" pitchFamily="34" charset="0"/>
                <a:ea typeface="Open Sans" panose="020B0606030504020204" pitchFamily="34" charset="0"/>
                <a:cs typeface="Open Sans" panose="020B0606030504020204" pitchFamily="34" charset="0"/>
              </a:rPr>
              <a:t>update EAE in a cost-effective manner</a:t>
            </a: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2491822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modular API that connects the backend of the application with the front-end and enables users to generate</a:t>
            </a:r>
          </a:p>
          <a:p>
            <a:r>
              <a:rPr lang="en-US" sz="1800">
                <a:latin typeface="Open Sans" panose="020B0606030504020204" pitchFamily="34" charset="0"/>
                <a:ea typeface="Open Sans" panose="020B0606030504020204" pitchFamily="34" charset="0"/>
                <a:cs typeface="Open Sans" panose="020B0606030504020204" pitchFamily="34" charset="0"/>
              </a:rPr>
              <a:t>rapid, high resolution visualizations and prioritization analysis on-the-fly.</a:t>
            </a:r>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191412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Open Sans" panose="020B0606030504020204" pitchFamily="34" charset="0"/>
                <a:ea typeface="Open Sans" panose="020B0606030504020204" pitchFamily="34" charset="0"/>
                <a:cs typeface="Open Sans" panose="020B0606030504020204" pitchFamily="34" charset="0"/>
              </a:rPr>
              <a:t>EAE’s backend infrastructure provides a variety of Baseline Maps including names of places, satellite imagery and other. </a:t>
            </a:r>
          </a:p>
          <a:p>
            <a:endParaRPr lang="en-US" sz="180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31573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
        <p:nvSpPr>
          <p:cNvPr id="35" name="Google Shape;35;p20"/>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Picture Placeholder 6">
            <a:extLst>
              <a:ext uri="{FF2B5EF4-FFF2-40B4-BE49-F238E27FC236}">
                <a16:creationId xmlns:a16="http://schemas.microsoft.com/office/drawing/2014/main" id="{79D5118D-97C4-8F48-B7F6-276414ACF32F}"/>
              </a:ext>
            </a:extLst>
          </p:cNvPr>
          <p:cNvSpPr>
            <a:spLocks noGrp="1"/>
          </p:cNvSpPr>
          <p:nvPr>
            <p:ph type="pic" sz="quarter" idx="10" hasCustomPrompt="1"/>
          </p:nvPr>
        </p:nvSpPr>
        <p:spPr>
          <a:xfrm>
            <a:off x="6172202" y="1239210"/>
            <a:ext cx="5181598" cy="4937753"/>
          </a:xfrm>
          <a:prstGeom prst="rect">
            <a:avLst/>
          </a:prstGeom>
        </p:spPr>
        <p:txBody>
          <a:bodyPr>
            <a:normAutofit/>
          </a:bodyPr>
          <a:lstStyle>
            <a:lvl1pPr marL="76200" marR="0" indent="0" algn="l" defTabSz="914400" rtl="0" eaLnBrk="1" fontAlgn="auto" latinLnBrk="0" hangingPunct="1">
              <a:lnSpc>
                <a:spcPct val="90000"/>
              </a:lnSpc>
              <a:spcBef>
                <a:spcPts val="1000"/>
              </a:spcBef>
              <a:spcAft>
                <a:spcPts val="0"/>
              </a:spcAft>
              <a:buClr>
                <a:schemeClr val="dk1"/>
              </a:buClr>
              <a:buSzPts val="2400"/>
              <a:buFontTx/>
              <a:buNone/>
              <a:tabLst/>
              <a:defRPr sz="2000" i="1" baseline="0">
                <a:solidFill>
                  <a:schemeClr val="bg1">
                    <a:lumMod val="50000"/>
                  </a:schemeClr>
                </a:solidFill>
                <a:latin typeface="Arial" panose="020B0604020202020204" pitchFamily="34" charset="0"/>
              </a:defRPr>
            </a:lvl1pPr>
          </a:lstStyle>
          <a:p>
            <a:pPr marL="457200" marR="0" lvl="0" indent="-381000" algn="l" defTabSz="914400" rtl="0" eaLnBrk="1" fontAlgn="auto" latinLnBrk="0" hangingPunct="1">
              <a:lnSpc>
                <a:spcPct val="90000"/>
              </a:lnSpc>
              <a:spcBef>
                <a:spcPts val="1000"/>
              </a:spcBef>
              <a:spcAft>
                <a:spcPts val="0"/>
              </a:spcAft>
              <a:buClr>
                <a:schemeClr val="dk1"/>
              </a:buClr>
              <a:buSzPts val="2400"/>
              <a:buFont typeface="Arial"/>
              <a:buChar char="•"/>
              <a:tabLst/>
              <a:defRPr/>
            </a:pPr>
            <a:r>
              <a:rPr lang="sv-SE" dirty="0" err="1"/>
              <a:t>When</a:t>
            </a:r>
            <a:r>
              <a:rPr lang="sv-SE" dirty="0"/>
              <a:t> </a:t>
            </a:r>
            <a:r>
              <a:rPr lang="sv-SE" dirty="0" err="1"/>
              <a:t>using</a:t>
            </a:r>
            <a:r>
              <a:rPr lang="sv-SE" dirty="0"/>
              <a:t> a </a:t>
            </a:r>
            <a:r>
              <a:rPr lang="sv-SE" dirty="0" err="1"/>
              <a:t>photo</a:t>
            </a:r>
            <a:r>
              <a:rPr lang="sv-SE" dirty="0"/>
              <a:t> or diagram</a:t>
            </a:r>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40049921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pic>
        <p:nvPicPr>
          <p:cNvPr id="4" name="Picture 3">
            <a:extLst>
              <a:ext uri="{FF2B5EF4-FFF2-40B4-BE49-F238E27FC236}">
                <a16:creationId xmlns:a16="http://schemas.microsoft.com/office/drawing/2014/main" id="{23D03772-EAFD-A016-312C-C6F5AB20048E}"/>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1899889913"/>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291855542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28A3D4D3-1AF4-4389-ABC1-4D77F9E7ECC7}" type="slidenum">
              <a:rPr lang="en-US" smtClean="0"/>
              <a:t>‹#›</a:t>
            </a:fld>
            <a:endParaRPr lang="en-US"/>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193830684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365125"/>
            <a:ext cx="10515600" cy="1325563"/>
          </a:xfrm>
          <a:prstGeom prst="rect">
            <a:avLst/>
          </a:prstGeom>
        </p:spPr>
        <p:txBody>
          <a:bodyPr/>
          <a:lstStyle>
            <a:lvl1pPr>
              <a:defRPr baseline="0">
                <a:latin typeface="+mn-lt"/>
              </a:defRPr>
            </a:lvl1p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28A3D4D3-1AF4-4389-ABC1-4D77F9E7ECC7}" type="slidenum">
              <a:rPr lang="en-US" smtClean="0"/>
              <a:t>‹#›</a:t>
            </a:fld>
            <a:endParaRPr lang="en-US"/>
          </a:p>
        </p:txBody>
      </p:sp>
      <p:pic>
        <p:nvPicPr>
          <p:cNvPr id="4" name="Picture 3">
            <a:extLst>
              <a:ext uri="{FF2B5EF4-FFF2-40B4-BE49-F238E27FC236}">
                <a16:creationId xmlns:a16="http://schemas.microsoft.com/office/drawing/2014/main" id="{23D03772-EAFD-A016-312C-C6F5AB20048E}"/>
              </a:ext>
            </a:extLst>
          </p:cNvPr>
          <p:cNvPicPr>
            <a:picLocks noChangeAspect="1"/>
          </p:cNvPicPr>
          <p:nvPr/>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8314899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5CD4-D974-2A1F-2C32-DC7AA0CB06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43063-81A6-58BD-F5EC-D703156A5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27127-A87F-E486-8513-EA29827F7140}"/>
              </a:ext>
            </a:extLst>
          </p:cNvPr>
          <p:cNvSpPr>
            <a:spLocks noGrp="1"/>
          </p:cNvSpPr>
          <p:nvPr>
            <p:ph type="dt" sz="half" idx="10"/>
          </p:nvPr>
        </p:nvSpPr>
        <p:spPr/>
        <p:txBody>
          <a:bodyPr/>
          <a:lstStyle/>
          <a:p>
            <a:fld id="{F5EE9C2E-5654-442E-B15E-02D464398AE9}" type="datetimeFigureOut">
              <a:rPr lang="en-US" smtClean="0"/>
              <a:t>4/24/2026</a:t>
            </a:fld>
            <a:endParaRPr lang="en-US"/>
          </a:p>
        </p:txBody>
      </p:sp>
      <p:sp>
        <p:nvSpPr>
          <p:cNvPr id="5" name="Footer Placeholder 4">
            <a:extLst>
              <a:ext uri="{FF2B5EF4-FFF2-40B4-BE49-F238E27FC236}">
                <a16:creationId xmlns:a16="http://schemas.microsoft.com/office/drawing/2014/main" id="{C27049FD-B0CD-0351-FB3E-679C32FF1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2F6D-ED83-A4F0-AB77-EA929ABCA25E}"/>
              </a:ext>
            </a:extLst>
          </p:cNvPr>
          <p:cNvSpPr>
            <a:spLocks noGrp="1"/>
          </p:cNvSpPr>
          <p:nvPr>
            <p:ph type="sldNum" sz="quarter" idx="12"/>
          </p:nvPr>
        </p:nvSpPr>
        <p:spPr/>
        <p:txBody>
          <a:bodyPr/>
          <a:lstStyle/>
          <a:p>
            <a:fld id="{28A3D4D3-1AF4-4389-ABC1-4D77F9E7ECC7}" type="slidenum">
              <a:rPr lang="en-US" smtClean="0"/>
              <a:t>‹#›</a:t>
            </a:fld>
            <a:endParaRPr lang="en-US"/>
          </a:p>
        </p:txBody>
      </p:sp>
    </p:spTree>
    <p:extLst>
      <p:ext uri="{BB962C8B-B14F-4D97-AF65-F5344CB8AC3E}">
        <p14:creationId xmlns:p14="http://schemas.microsoft.com/office/powerpoint/2010/main" val="789634810"/>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1" y="0"/>
            <a:ext cx="12192000" cy="6858000"/>
          </a:xfrm>
          <a:prstGeom prst="rect">
            <a:avLst/>
          </a:prstGeom>
        </p:spPr>
      </p:pic>
      <p:sp>
        <p:nvSpPr>
          <p:cNvPr id="16" name="Google Shape;16;p17"/>
          <p:cNvSpPr txBox="1">
            <a:spLocks noGrp="1"/>
          </p:cNvSpPr>
          <p:nvPr>
            <p:ph type="ctrTitle"/>
          </p:nvPr>
        </p:nvSpPr>
        <p:spPr>
          <a:xfrm>
            <a:off x="1" y="1952105"/>
            <a:ext cx="9607824"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0" y="4339705"/>
            <a:ext cx="9607826" cy="195210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378937039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pic>
        <p:nvPicPr>
          <p:cNvPr id="11" name="Picture 10">
            <a:extLst>
              <a:ext uri="{FF2B5EF4-FFF2-40B4-BE49-F238E27FC236}">
                <a16:creationId xmlns:a16="http://schemas.microsoft.com/office/drawing/2014/main" id="{D090E1FC-79C0-474F-8864-ABEE6EC45374}"/>
              </a:ext>
            </a:extLst>
          </p:cNvPr>
          <p:cNvPicPr>
            <a:picLocks noChangeAspect="1"/>
          </p:cNvPicPr>
          <p:nvPr userDrawn="1"/>
        </p:nvPicPr>
        <p:blipFill rotWithShape="1">
          <a:blip r:embed="rId2"/>
          <a:srcRect l="53717" t="15856" r="8276" b="19640"/>
          <a:stretch/>
        </p:blipFill>
        <p:spPr>
          <a:xfrm>
            <a:off x="6549080" y="1087395"/>
            <a:ext cx="4633785" cy="4423720"/>
          </a:xfrm>
          <a:prstGeom prst="rect">
            <a:avLst/>
          </a:prstGeom>
        </p:spPr>
      </p:pic>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4;p20">
            <a:extLst>
              <a:ext uri="{FF2B5EF4-FFF2-40B4-BE49-F238E27FC236}">
                <a16:creationId xmlns:a16="http://schemas.microsoft.com/office/drawing/2014/main" id="{7FF2A8CD-3CE5-A92B-4009-D09EC2A0050B}"/>
              </a:ext>
            </a:extLst>
          </p:cNvPr>
          <p:cNvSpPr txBox="1">
            <a:spLocks noGrp="1"/>
          </p:cNvSpPr>
          <p:nvPr>
            <p:ph type="title"/>
          </p:nvPr>
        </p:nvSpPr>
        <p:spPr>
          <a:xfrm>
            <a:off x="838200" y="0"/>
            <a:ext cx="10515600" cy="10771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187477580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239210"/>
            <a:ext cx="5181600" cy="4937753"/>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 name="Google Shape;34;p20">
            <a:extLst>
              <a:ext uri="{FF2B5EF4-FFF2-40B4-BE49-F238E27FC236}">
                <a16:creationId xmlns:a16="http://schemas.microsoft.com/office/drawing/2014/main" id="{9F492DC9-5A51-908E-E46A-76443B2F0C19}"/>
              </a:ext>
            </a:extLst>
          </p:cNvPr>
          <p:cNvSpPr txBox="1">
            <a:spLocks noGrp="1"/>
          </p:cNvSpPr>
          <p:nvPr>
            <p:ph type="title"/>
          </p:nvPr>
        </p:nvSpPr>
        <p:spPr>
          <a:xfrm>
            <a:off x="838200" y="1"/>
            <a:ext cx="10515600" cy="107388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77705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40"/>
        <p:cNvGrpSpPr/>
        <p:nvPr/>
      </p:nvGrpSpPr>
      <p:grpSpPr>
        <a:xfrm>
          <a:off x="0" y="0"/>
          <a:ext cx="0" cy="0"/>
          <a:chOff x="0" y="0"/>
          <a:chExt cx="0" cy="0"/>
        </a:xfrm>
      </p:grpSpPr>
      <p:sp>
        <p:nvSpPr>
          <p:cNvPr id="5" name="Google Shape;14;p16">
            <a:extLst>
              <a:ext uri="{FF2B5EF4-FFF2-40B4-BE49-F238E27FC236}">
                <a16:creationId xmlns:a16="http://schemas.microsoft.com/office/drawing/2014/main" id="{CC7370BD-D26C-52B9-5360-A8F985E01E49}"/>
              </a:ext>
            </a:extLst>
          </p:cNvPr>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7" name="Text Placeholder 4">
            <a:extLst>
              <a:ext uri="{FF2B5EF4-FFF2-40B4-BE49-F238E27FC236}">
                <a16:creationId xmlns:a16="http://schemas.microsoft.com/office/drawing/2014/main" id="{381328E2-BBCC-9942-F175-B550123AD180}"/>
              </a:ext>
            </a:extLst>
          </p:cNvPr>
          <p:cNvSpPr>
            <a:spLocks noGrp="1"/>
          </p:cNvSpPr>
          <p:nvPr>
            <p:ph idx="1"/>
          </p:nvPr>
        </p:nvSpPr>
        <p:spPr>
          <a:xfrm>
            <a:off x="838200" y="1239210"/>
            <a:ext cx="10515600" cy="49377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Google Shape;34;p20">
            <a:extLst>
              <a:ext uri="{FF2B5EF4-FFF2-40B4-BE49-F238E27FC236}">
                <a16:creationId xmlns:a16="http://schemas.microsoft.com/office/drawing/2014/main" id="{5B5801FF-0DBD-D7A6-73AC-CAA38C2CFB6D}"/>
              </a:ext>
            </a:extLst>
          </p:cNvPr>
          <p:cNvSpPr txBox="1">
            <a:spLocks noGrp="1"/>
          </p:cNvSpPr>
          <p:nvPr>
            <p:ph type="title"/>
          </p:nvPr>
        </p:nvSpPr>
        <p:spPr>
          <a:xfrm>
            <a:off x="838200" y="0"/>
            <a:ext cx="10515600" cy="107878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54045074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28A3D4D3-1AF4-4389-ABC1-4D77F9E7ECC7}" type="slidenum">
              <a:rPr lang="en-US" smtClean="0"/>
              <a:t>‹#›</a:t>
            </a:fld>
            <a:endParaRPr lang="en-US"/>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8634949"/>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7" r:id="rId5"/>
  </p:sldLayoutIdLst>
  <p:transition spd="slow">
    <p:wipe/>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eaLnBrk="1" hangingPunct="1">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2" name="Picture 1">
            <a:extLst>
              <a:ext uri="{FF2B5EF4-FFF2-40B4-BE49-F238E27FC236}">
                <a16:creationId xmlns:a16="http://schemas.microsoft.com/office/drawing/2014/main" id="{B562CDF7-E817-0727-B23A-E4C37F6C9239}"/>
              </a:ext>
            </a:extLst>
          </p:cNvPr>
          <p:cNvPicPr>
            <a:picLocks noChangeAspect="1"/>
          </p:cNvPicPr>
          <p:nvPr userDrawn="1"/>
        </p:nvPicPr>
        <p:blipFill>
          <a:blip r:embed="rId7"/>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4" name="Title Placeholder 3">
            <a:extLst>
              <a:ext uri="{FF2B5EF4-FFF2-40B4-BE49-F238E27FC236}">
                <a16:creationId xmlns:a16="http://schemas.microsoft.com/office/drawing/2014/main" id="{C79A8CD2-D56A-87BC-2FE1-F2C2AB9AD1B4}"/>
              </a:ext>
            </a:extLst>
          </p:cNvPr>
          <p:cNvSpPr>
            <a:spLocks noGrp="1"/>
          </p:cNvSpPr>
          <p:nvPr>
            <p:ph type="title"/>
          </p:nvPr>
        </p:nvSpPr>
        <p:spPr>
          <a:xfrm>
            <a:off x="838200" y="365125"/>
            <a:ext cx="10515600" cy="708763"/>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5" name="Text Placeholder 4">
            <a:extLst>
              <a:ext uri="{FF2B5EF4-FFF2-40B4-BE49-F238E27FC236}">
                <a16:creationId xmlns:a16="http://schemas.microsoft.com/office/drawing/2014/main" id="{7390672E-6204-3245-DC87-0A176B5878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6410230"/>
      </p:ext>
    </p:extLst>
  </p:cSld>
  <p:clrMap bg1="lt1" tx1="dk1" bg2="dk2" tx2="lt2" accent1="accent1" accent2="accent2" accent3="accent3" accent4="accent4" accent5="accent5" accent6="accent6" hlink="hlink" folHlink="folHlink"/>
  <p:sldLayoutIdLst>
    <p:sldLayoutId id="2147483680" r:id="rId1"/>
    <p:sldLayoutId id="2147483682" r:id="rId2"/>
    <p:sldLayoutId id="2147483683" r:id="rId3"/>
    <p:sldLayoutId id="2147483684" r:id="rId4"/>
    <p:sldLayoutId id="2147483685" r:id="rId5"/>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1" i="0" u="none" strike="noStrike" cap="none" baseline="0">
          <a:solidFill>
            <a:schemeClr val="tx1"/>
          </a:solidFill>
          <a:latin typeface="+mn-lt"/>
          <a:ea typeface="Open Sans" panose="020B0606030504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90000"/>
        </a:lnSpc>
        <a:spcBef>
          <a:spcPts val="1000"/>
        </a:spcBef>
        <a:spcAft>
          <a:spcPts val="0"/>
        </a:spcAft>
        <a:buClr>
          <a:srgbClr val="000000"/>
        </a:buClr>
        <a:buFont typeface="Arial"/>
        <a:defRPr sz="24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2pPr>
      <a:lvl3pPr marR="0" lvl="2"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3pPr>
      <a:lvl4pPr marR="0" lvl="3"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4pPr>
      <a:lvl5pPr marR="0" lvl="4" algn="l" rtl="0">
        <a:lnSpc>
          <a:spcPct val="90000"/>
        </a:lnSpc>
        <a:spcBef>
          <a:spcPts val="1000"/>
        </a:spcBef>
        <a:spcAft>
          <a:spcPts val="0"/>
        </a:spcAft>
        <a:buClr>
          <a:srgbClr val="000000"/>
        </a:buClr>
        <a:buFont typeface="Arial"/>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F41D3A-296D-75FB-88E4-B253A9E88EE1}"/>
              </a:ext>
            </a:extLst>
          </p:cNvPr>
          <p:cNvSpPr>
            <a:spLocks noGrp="1"/>
          </p:cNvSpPr>
          <p:nvPr>
            <p:ph type="ctrTitle"/>
          </p:nvPr>
        </p:nvSpPr>
        <p:spPr/>
        <p:txBody>
          <a:bodyPr/>
          <a:lstStyle/>
          <a:p>
            <a:r>
              <a:rPr lang="en-US" dirty="0"/>
              <a:t>Maximum 32 point Arial in white </a:t>
            </a:r>
            <a:br>
              <a:rPr lang="en-US" dirty="0"/>
            </a:br>
            <a:endParaRPr lang="en-US" dirty="0"/>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1158844" y="4323781"/>
            <a:ext cx="6201623" cy="947519"/>
          </a:xfrm>
        </p:spPr>
        <p:txBody>
          <a:bodyPr>
            <a:noAutofit/>
          </a:bodyPr>
          <a:lstStyle/>
          <a:p>
            <a:pPr algn="l"/>
            <a:r>
              <a:rPr lang="en-US" sz="3200" b="1" dirty="0">
                <a:solidFill>
                  <a:schemeClr val="bg1"/>
                </a:solidFill>
              </a:rPr>
              <a:t>LECTURE 5</a:t>
            </a:r>
            <a:br>
              <a:rPr lang="en-US" sz="3200" b="1" dirty="0"/>
            </a:br>
            <a:r>
              <a:rPr lang="en-US" sz="3200" b="1" dirty="0">
                <a:solidFill>
                  <a:schemeClr val="tx1"/>
                </a:solidFill>
              </a:rPr>
              <a:t>ENERGY ACCESS EXPLORER BACK-END</a:t>
            </a:r>
          </a:p>
        </p:txBody>
      </p:sp>
      <p:pic>
        <p:nvPicPr>
          <p:cNvPr id="7" name="Picture 6" descr="A black background with white text&#10;&#10;Description automatically generated">
            <a:extLst>
              <a:ext uri="{FF2B5EF4-FFF2-40B4-BE49-F238E27FC236}">
                <a16:creationId xmlns:a16="http://schemas.microsoft.com/office/drawing/2014/main" id="{1A98B8DC-1067-2BD6-87CD-15AFDCD6F5C2}"/>
              </a:ext>
            </a:extLst>
          </p:cNvPr>
          <p:cNvPicPr>
            <a:picLocks noChangeAspect="1"/>
          </p:cNvPicPr>
          <p:nvPr/>
        </p:nvPicPr>
        <p:blipFill>
          <a:blip r:embed="rId3"/>
          <a:stretch>
            <a:fillRect/>
          </a:stretch>
        </p:blipFill>
        <p:spPr>
          <a:xfrm>
            <a:off x="597528" y="3775297"/>
            <a:ext cx="3327517" cy="782486"/>
          </a:xfrm>
          <a:prstGeom prst="rect">
            <a:avLst/>
          </a:prstGeom>
        </p:spPr>
      </p:pic>
      <p:sp>
        <p:nvSpPr>
          <p:cNvPr id="8" name="TextBox 7">
            <a:extLst>
              <a:ext uri="{FF2B5EF4-FFF2-40B4-BE49-F238E27FC236}">
                <a16:creationId xmlns:a16="http://schemas.microsoft.com/office/drawing/2014/main" id="{5B8A8525-F3A8-DA7C-B433-928B2B39A280}"/>
              </a:ext>
            </a:extLst>
          </p:cNvPr>
          <p:cNvSpPr txBox="1"/>
          <p:nvPr/>
        </p:nvSpPr>
        <p:spPr>
          <a:xfrm>
            <a:off x="7939610" y="5364606"/>
            <a:ext cx="15496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1" u="none" strike="noStrike" kern="0" cap="none" spc="0" normalizeH="0" baseline="0" noProof="0" dirty="0">
                <a:ln>
                  <a:noFill/>
                </a:ln>
                <a:solidFill>
                  <a:srgbClr val="FFFFFF"/>
                </a:solidFill>
                <a:effectLst/>
                <a:uLnTx/>
                <a:uFillTx/>
                <a:latin typeface="Open Sans"/>
                <a:ea typeface="+mn-lt"/>
                <a:cs typeface="Arial" panose="020B0604020202020204"/>
                <a:sym typeface="Arial"/>
              </a:rPr>
              <a:t>Supported by and in collaboration with World Resources Institute</a:t>
            </a:r>
          </a:p>
        </p:txBody>
      </p:sp>
      <p:pic>
        <p:nvPicPr>
          <p:cNvPr id="10" name="Picture 9">
            <a:extLst>
              <a:ext uri="{FF2B5EF4-FFF2-40B4-BE49-F238E27FC236}">
                <a16:creationId xmlns:a16="http://schemas.microsoft.com/office/drawing/2014/main" id="{50ABA4A2-FC0A-3191-033A-0ECC15F797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7367" y="5917631"/>
            <a:ext cx="1184564" cy="410649"/>
          </a:xfrm>
          <a:prstGeom prst="rect">
            <a:avLst/>
          </a:prstGeom>
        </p:spPr>
      </p:pic>
    </p:spTree>
    <p:extLst>
      <p:ext uri="{BB962C8B-B14F-4D97-AF65-F5344CB8AC3E}">
        <p14:creationId xmlns:p14="http://schemas.microsoft.com/office/powerpoint/2010/main" val="701856915"/>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r>
              <a:rPr lang="en-US" sz="1400" b="1" i="1" dirty="0">
                <a:latin typeface="Open Sans "/>
              </a:rPr>
              <a:t> </a:t>
            </a:r>
            <a:endParaRPr lang="en-GB" sz="1400" b="1" i="1" dirty="0">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0"/>
            <a:ext cx="7314779" cy="93097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5.2 </a:t>
            </a:r>
            <a:r>
              <a:rPr lang="en-US" dirty="0">
                <a:sym typeface="Bodoni SvtyTwo ITC TT-Book"/>
              </a:rPr>
              <a:t>Functionalities of EAE’s back-end</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Key Functionalities: </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4358936" cy="2862322"/>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User friendly interface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Ability to add data in different resolutions, types, formats</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Ability to add metadata</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Modify visualizations/ symbology</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Categorize and organize data</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Automated data processing</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Enable searchability of data</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Sorting of data</a:t>
            </a:r>
          </a:p>
        </p:txBody>
      </p:sp>
      <p:sp>
        <p:nvSpPr>
          <p:cNvPr id="7" name="TextBox 6">
            <a:extLst>
              <a:ext uri="{FF2B5EF4-FFF2-40B4-BE49-F238E27FC236}">
                <a16:creationId xmlns:a16="http://schemas.microsoft.com/office/drawing/2014/main" id="{68E7A153-E04E-1058-819E-B002F1313AD0}"/>
              </a:ext>
            </a:extLst>
          </p:cNvPr>
          <p:cNvSpPr txBox="1"/>
          <p:nvPr/>
        </p:nvSpPr>
        <p:spPr>
          <a:xfrm>
            <a:off x="5894773" y="2241708"/>
            <a:ext cx="4447712" cy="3170099"/>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Dynamic database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Efficient data storage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Last update feature</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Staging site for testing</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Link with AWS</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Link to other cloud services</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 modular API – connects back end and front end</a:t>
            </a:r>
          </a:p>
          <a:p>
            <a:pPr marL="285750" indent="-285750">
              <a:buFont typeface="Arial" panose="020B0604020202020204" pitchFamily="34" charset="0"/>
              <a:buChar char="•"/>
            </a:pPr>
            <a:r>
              <a:rPr lang="en-US" sz="2000">
                <a:latin typeface="+mj-lt"/>
                <a:ea typeface="Open Sans" panose="020B0606030504020204" pitchFamily="34" charset="0"/>
                <a:cs typeface="Open Sans" panose="020B0606030504020204" pitchFamily="34" charset="0"/>
              </a:rPr>
              <a:t>Add new multi-criteria analysis defined by administrators</a:t>
            </a:r>
          </a:p>
        </p:txBody>
      </p:sp>
    </p:spTree>
    <p:extLst>
      <p:ext uri="{BB962C8B-B14F-4D97-AF65-F5344CB8AC3E}">
        <p14:creationId xmlns:p14="http://schemas.microsoft.com/office/powerpoint/2010/main" val="42647635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EAE Environments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246769"/>
          </a:xfrm>
          <a:prstGeom prst="rect">
            <a:avLst/>
          </a:prstGeom>
          <a:noFill/>
        </p:spPr>
        <p:txBody>
          <a:bodyPr wrap="square" lIns="91440" tIns="45720" rIns="91440" bIns="45720" rtlCol="0" anchor="t">
            <a:spAutoFit/>
          </a:bodyPr>
          <a:lstStyle/>
          <a:p>
            <a:r>
              <a:rPr lang="en-US" sz="2000" dirty="0">
                <a:latin typeface="+mj-lt"/>
                <a:ea typeface="Open Sans"/>
                <a:cs typeface="Open Sans"/>
              </a:rPr>
              <a:t>EAE has multiple environments: Public, Protected, Training, and Testing.</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Public Environment</a:t>
            </a:r>
            <a:r>
              <a:rPr lang="en-US" sz="2000" dirty="0">
                <a:latin typeface="+mj-lt"/>
                <a:ea typeface="Open Sans"/>
                <a:cs typeface="Open Sans"/>
              </a:rPr>
              <a:t> refers to the public-facing tool that can be accessed by anyone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Protected, Training, and Testing Environments</a:t>
            </a:r>
            <a:r>
              <a:rPr lang="en-US" sz="2000" dirty="0">
                <a:latin typeface="+mj-lt"/>
                <a:ea typeface="Open Sans"/>
                <a:cs typeface="Open Sans"/>
              </a:rPr>
              <a:t> are the password-protected version and only viewable with login credentials.</a:t>
            </a:r>
          </a:p>
        </p:txBody>
      </p:sp>
      <p:sp>
        <p:nvSpPr>
          <p:cNvPr id="5" name="Title 10">
            <a:extLst>
              <a:ext uri="{FF2B5EF4-FFF2-40B4-BE49-F238E27FC236}">
                <a16:creationId xmlns:a16="http://schemas.microsoft.com/office/drawing/2014/main" id="{F053F1DF-EDCB-D7E3-42C7-3CDE8DF87A77}"/>
              </a:ext>
            </a:extLst>
          </p:cNvPr>
          <p:cNvSpPr txBox="1">
            <a:spLocks/>
          </p:cNvSpPr>
          <p:nvPr/>
        </p:nvSpPr>
        <p:spPr>
          <a:xfrm>
            <a:off x="256898" y="-27720"/>
            <a:ext cx="7314779" cy="93097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5.2 </a:t>
            </a:r>
            <a:r>
              <a:rPr lang="en-US" dirty="0">
                <a:sym typeface="Bodoni SvtyTwo ITC TT-Book"/>
              </a:rPr>
              <a:t>Functionalities of EAE’s back-end</a:t>
            </a:r>
            <a:endParaRPr lang="en-GB" dirty="0">
              <a:sym typeface="Bodoni SvtyTwo ITC TT-Book"/>
            </a:endParaRPr>
          </a:p>
        </p:txBody>
      </p:sp>
    </p:spTree>
    <p:extLst>
      <p:ext uri="{BB962C8B-B14F-4D97-AF65-F5344CB8AC3E}">
        <p14:creationId xmlns:p14="http://schemas.microsoft.com/office/powerpoint/2010/main" val="150180610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9592"/>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Protected, Training, and Testing Environments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55454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latin typeface="+mj-lt"/>
                <a:ea typeface="Open Sans"/>
                <a:cs typeface="Open Sans"/>
              </a:rPr>
              <a:t>The purpose of the </a:t>
            </a:r>
            <a:r>
              <a:rPr lang="en-US" sz="2000" b="1" dirty="0">
                <a:latin typeface="+mj-lt"/>
                <a:ea typeface="Open Sans"/>
                <a:cs typeface="Open Sans"/>
              </a:rPr>
              <a:t>Protected Environment</a:t>
            </a:r>
            <a:r>
              <a:rPr lang="en-US" sz="2000" dirty="0">
                <a:latin typeface="+mj-lt"/>
                <a:ea typeface="Open Sans"/>
                <a:cs typeface="Open Sans"/>
              </a:rPr>
              <a:t> is to host sensitive data that cannot be available publicly but are ready to use with login access.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purpose of the </a:t>
            </a:r>
            <a:r>
              <a:rPr lang="en-US" sz="2000" b="1" dirty="0">
                <a:latin typeface="+mj-lt"/>
                <a:ea typeface="Open Sans" panose="020B0606030504020204" pitchFamily="34" charset="0"/>
                <a:cs typeface="Open Sans" panose="020B0606030504020204" pitchFamily="34" charset="0"/>
              </a:rPr>
              <a:t>Testing Environment </a:t>
            </a:r>
            <a:r>
              <a:rPr lang="en-US" sz="2000" dirty="0">
                <a:latin typeface="+mj-lt"/>
                <a:ea typeface="Open Sans" panose="020B0606030504020204" pitchFamily="34" charset="0"/>
                <a:cs typeface="Open Sans" panose="020B0606030504020204" pitchFamily="34" charset="0"/>
              </a:rPr>
              <a:t>is to test functionality before rolling the features and data out to the public</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The purpose of the </a:t>
            </a:r>
            <a:r>
              <a:rPr lang="en-US" sz="2000" b="1" dirty="0">
                <a:latin typeface="+mj-lt"/>
                <a:ea typeface="Open Sans" panose="020B0606030504020204" pitchFamily="34" charset="0"/>
                <a:cs typeface="Open Sans" panose="020B0606030504020204" pitchFamily="34" charset="0"/>
              </a:rPr>
              <a:t>Training Environment </a:t>
            </a:r>
            <a:r>
              <a:rPr lang="en-US" sz="2000" dirty="0">
                <a:latin typeface="+mj-lt"/>
                <a:ea typeface="Open Sans" panose="020B0606030504020204" pitchFamily="34" charset="0"/>
                <a:cs typeface="Open Sans" panose="020B0606030504020204" pitchFamily="34" charset="0"/>
              </a:rPr>
              <a:t>is for EAE back-end capacity building for new data administrators</a:t>
            </a:r>
          </a:p>
        </p:txBody>
      </p:sp>
      <p:sp>
        <p:nvSpPr>
          <p:cNvPr id="5" name="Title 10">
            <a:extLst>
              <a:ext uri="{FF2B5EF4-FFF2-40B4-BE49-F238E27FC236}">
                <a16:creationId xmlns:a16="http://schemas.microsoft.com/office/drawing/2014/main" id="{1B0836E9-C3F2-8E5B-7222-2BD80DB44D5C}"/>
              </a:ext>
            </a:extLst>
          </p:cNvPr>
          <p:cNvSpPr txBox="1">
            <a:spLocks/>
          </p:cNvSpPr>
          <p:nvPr/>
        </p:nvSpPr>
        <p:spPr>
          <a:xfrm>
            <a:off x="256898" y="-27720"/>
            <a:ext cx="7314779" cy="93097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5.2 </a:t>
            </a:r>
            <a:r>
              <a:rPr lang="en-US" dirty="0">
                <a:sym typeface="Bodoni SvtyTwo ITC TT-Book"/>
              </a:rPr>
              <a:t>Functionalities of EAE’s back-end</a:t>
            </a:r>
            <a:endParaRPr lang="en-GB" dirty="0">
              <a:sym typeface="Bodoni SvtyTwo ITC TT-Book"/>
            </a:endParaRPr>
          </a:p>
        </p:txBody>
      </p:sp>
    </p:spTree>
    <p:extLst>
      <p:ext uri="{BB962C8B-B14F-4D97-AF65-F5344CB8AC3E}">
        <p14:creationId xmlns:p14="http://schemas.microsoft.com/office/powerpoint/2010/main" val="1954919219"/>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1"/>
            <a:ext cx="7682769"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Customized Content Management System</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3170099"/>
          </a:xfrm>
          <a:prstGeom prst="rect">
            <a:avLst/>
          </a:prstGeom>
          <a:noFill/>
        </p:spPr>
        <p:txBody>
          <a:bodyPr wrap="square" lIns="91440" tIns="45720" rIns="91440" bIns="45720" rtlCol="0" anchor="t">
            <a:spAutoFit/>
          </a:bodyPr>
          <a:lstStyle/>
          <a:p>
            <a:r>
              <a:rPr lang="en-US" sz="2000" dirty="0">
                <a:latin typeface="+mj-lt"/>
                <a:ea typeface="Open Sans"/>
                <a:cs typeface="Open Sans"/>
              </a:rPr>
              <a:t>Customized Content Management System (CMS) allows admin users to better process, store, manage and update EAE in a cost-effective manner</a:t>
            </a:r>
          </a:p>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a:cs typeface="Open Sans"/>
              </a:rPr>
              <a:t>CMS has three parts:</a:t>
            </a:r>
          </a:p>
          <a:p>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Category</a:t>
            </a:r>
          </a:p>
          <a:p>
            <a:pPr marL="342900" indent="-342900">
              <a:buFont typeface="Arial" panose="020B0604020202020204" pitchFamily="34" charset="0"/>
              <a:buChar char="•"/>
            </a:pP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Geography</a:t>
            </a:r>
          </a:p>
          <a:p>
            <a:pPr marL="342900" indent="-342900">
              <a:buFont typeface="Arial" panose="020B0604020202020204" pitchFamily="34" charset="0"/>
              <a:buChar char="•"/>
            </a:pPr>
            <a:endParaRPr lang="en-US" sz="2000" b="1"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b="1" dirty="0">
                <a:latin typeface="+mj-lt"/>
                <a:ea typeface="Open Sans"/>
                <a:cs typeface="Open Sans"/>
              </a:rPr>
              <a:t>Datasets</a:t>
            </a:r>
          </a:p>
        </p:txBody>
      </p:sp>
    </p:spTree>
    <p:extLst>
      <p:ext uri="{BB962C8B-B14F-4D97-AF65-F5344CB8AC3E}">
        <p14:creationId xmlns:p14="http://schemas.microsoft.com/office/powerpoint/2010/main" val="1714679710"/>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CMS: Category</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246769"/>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mj-lt"/>
                <a:ea typeface="Open Sans" panose="020B0606030504020204" pitchFamily="34" charset="0"/>
                <a:cs typeface="Open Sans" panose="020B0606030504020204" pitchFamily="34" charset="0"/>
              </a:rPr>
              <a:t>Categories contain configuration settings for datasets that are shared across geographies, giving the EAE a consistent look and feel. </a:t>
            </a:r>
            <a:endParaRPr lang="en-US"/>
          </a:p>
          <a:p>
            <a:pPr marL="342900" indent="-342900">
              <a:buFont typeface="Arial"/>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r>
              <a:rPr lang="en-US" sz="2000" dirty="0">
                <a:latin typeface="+mj-lt"/>
                <a:ea typeface="Open Sans" panose="020B0606030504020204" pitchFamily="34" charset="0"/>
                <a:cs typeface="Open Sans" panose="020B0606030504020204" pitchFamily="34" charset="0"/>
              </a:rPr>
              <a:t>An example would be ‘wind speed,’ which comes from the same data source for each geography and shares the same default configuration settings for each. An instance of the ‘wind speed’ category exists in each geography for which that data is available in the EAE</a:t>
            </a:r>
          </a:p>
        </p:txBody>
      </p:sp>
    </p:spTree>
    <p:extLst>
      <p:ext uri="{BB962C8B-B14F-4D97-AF65-F5344CB8AC3E}">
        <p14:creationId xmlns:p14="http://schemas.microsoft.com/office/powerpoint/2010/main" val="1916647609"/>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8" name="Picture 7">
            <a:extLst>
              <a:ext uri="{FF2B5EF4-FFF2-40B4-BE49-F238E27FC236}">
                <a16:creationId xmlns:a16="http://schemas.microsoft.com/office/drawing/2014/main" id="{DDCDB14F-87C6-3E79-9965-224D64938714}"/>
              </a:ext>
            </a:extLst>
          </p:cNvPr>
          <p:cNvPicPr>
            <a:picLocks noChangeAspect="1"/>
          </p:cNvPicPr>
          <p:nvPr/>
        </p:nvPicPr>
        <p:blipFill>
          <a:blip r:embed="rId3"/>
          <a:stretch>
            <a:fillRect/>
          </a:stretch>
        </p:blipFill>
        <p:spPr>
          <a:xfrm>
            <a:off x="2030027" y="1854141"/>
            <a:ext cx="8370610" cy="4395739"/>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Category</a:t>
            </a:r>
          </a:p>
        </p:txBody>
      </p:sp>
      <p:sp>
        <p:nvSpPr>
          <p:cNvPr id="2" name="Title 10">
            <a:extLst>
              <a:ext uri="{FF2B5EF4-FFF2-40B4-BE49-F238E27FC236}">
                <a16:creationId xmlns:a16="http://schemas.microsoft.com/office/drawing/2014/main" id="{8A866332-FB84-79C8-5901-A4A1D2DEED39}"/>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346220641"/>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EAE</a:t>
            </a:r>
            <a:endParaRPr lang="en-GB" sz="1400" b="1" i="1">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521479"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Geography</a:t>
            </a:r>
          </a:p>
        </p:txBody>
      </p:sp>
      <p:sp>
        <p:nvSpPr>
          <p:cNvPr id="4" name="TextBox 3">
            <a:extLst>
              <a:ext uri="{FF2B5EF4-FFF2-40B4-BE49-F238E27FC236}">
                <a16:creationId xmlns:a16="http://schemas.microsoft.com/office/drawing/2014/main" id="{64644617-2977-79F0-EC80-6D704474E711}"/>
              </a:ext>
            </a:extLst>
          </p:cNvPr>
          <p:cNvSpPr txBox="1"/>
          <p:nvPr/>
        </p:nvSpPr>
        <p:spPr>
          <a:xfrm>
            <a:off x="521479" y="2287323"/>
            <a:ext cx="5477522" cy="3170099"/>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Geographies correspond to national  and/or subnational boundaries (i.e. province, county, district, etc.) and contain unique instances of a category record for every dataset displayed in the EAE for that geography.</a:t>
            </a:r>
          </a:p>
          <a:p>
            <a:endParaRPr lang="en-US" sz="2000" dirty="0">
              <a:latin typeface="+mj-lt"/>
              <a:ea typeface="Open Sans" panose="020B0606030504020204" pitchFamily="34" charset="0"/>
              <a:cs typeface="Open Sans" panose="020B0606030504020204" pitchFamily="34" charset="0"/>
            </a:endParaRPr>
          </a:p>
          <a:p>
            <a:r>
              <a:rPr lang="en-US" sz="2000" dirty="0">
                <a:latin typeface="+mj-lt"/>
                <a:ea typeface="Open Sans" panose="020B0606030504020204" pitchFamily="34" charset="0"/>
                <a:cs typeface="Open Sans" panose="020B0606030504020204" pitchFamily="34" charset="0"/>
              </a:rPr>
              <a:t>Country Outline – Admin level 0</a:t>
            </a:r>
          </a:p>
          <a:p>
            <a:r>
              <a:rPr lang="en-US" sz="2000" dirty="0">
                <a:latin typeface="+mj-lt"/>
                <a:ea typeface="Open Sans" panose="020B0606030504020204" pitchFamily="34" charset="0"/>
                <a:cs typeface="Open Sans" panose="020B0606030504020204" pitchFamily="34" charset="0"/>
              </a:rPr>
              <a:t>Region boundary – Admin level 1</a:t>
            </a:r>
          </a:p>
          <a:p>
            <a:r>
              <a:rPr lang="en-US" sz="2000" dirty="0">
                <a:latin typeface="+mj-lt"/>
                <a:ea typeface="Open Sans" panose="020B0606030504020204" pitchFamily="34" charset="0"/>
                <a:cs typeface="Open Sans" panose="020B0606030504020204" pitchFamily="34" charset="0"/>
              </a:rPr>
              <a:t>County boundary – Admin level 2</a:t>
            </a:r>
          </a:p>
          <a:p>
            <a:endParaRPr lang="en-US" sz="2000" dirty="0">
              <a:latin typeface="+mj-lt"/>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3C21084B-0E7D-C106-A0CF-30843391FEBB}"/>
              </a:ext>
            </a:extLst>
          </p:cNvPr>
          <p:cNvPicPr>
            <a:picLocks noChangeAspect="1"/>
          </p:cNvPicPr>
          <p:nvPr/>
        </p:nvPicPr>
        <p:blipFill>
          <a:blip r:embed="rId3"/>
          <a:stretch>
            <a:fillRect/>
          </a:stretch>
        </p:blipFill>
        <p:spPr>
          <a:xfrm>
            <a:off x="6406821" y="1176642"/>
            <a:ext cx="4956272" cy="4828417"/>
          </a:xfrm>
          <a:prstGeom prst="rect">
            <a:avLst/>
          </a:prstGeom>
        </p:spPr>
      </p:pic>
      <p:sp>
        <p:nvSpPr>
          <p:cNvPr id="5" name="Title 10">
            <a:extLst>
              <a:ext uri="{FF2B5EF4-FFF2-40B4-BE49-F238E27FC236}">
                <a16:creationId xmlns:a16="http://schemas.microsoft.com/office/drawing/2014/main" id="{B315C2C7-9977-4059-D2D2-C199B0FD8394}"/>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80205161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9D630-AD3C-B906-03B7-B2128CF872C8}"/>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D020B1F-CA90-03DF-FE1E-954B62BAD674}"/>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F27C8451-2DAD-D508-E9D7-279836548C19}"/>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Geography</a:t>
            </a:r>
          </a:p>
        </p:txBody>
      </p:sp>
      <p:sp>
        <p:nvSpPr>
          <p:cNvPr id="2" name="Title 10">
            <a:extLst>
              <a:ext uri="{FF2B5EF4-FFF2-40B4-BE49-F238E27FC236}">
                <a16:creationId xmlns:a16="http://schemas.microsoft.com/office/drawing/2014/main" id="{901A893F-13CF-56EC-FA41-C8A7826DA2B8}"/>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pic>
        <p:nvPicPr>
          <p:cNvPr id="4" name="Picture 3">
            <a:extLst>
              <a:ext uri="{FF2B5EF4-FFF2-40B4-BE49-F238E27FC236}">
                <a16:creationId xmlns:a16="http://schemas.microsoft.com/office/drawing/2014/main" id="{578D8718-7E2C-0CA0-1C1F-9315B3652BF0}"/>
              </a:ext>
            </a:extLst>
          </p:cNvPr>
          <p:cNvPicPr>
            <a:picLocks noChangeAspect="1"/>
          </p:cNvPicPr>
          <p:nvPr/>
        </p:nvPicPr>
        <p:blipFill>
          <a:blip r:embed="rId3"/>
          <a:stretch>
            <a:fillRect/>
          </a:stretch>
        </p:blipFill>
        <p:spPr>
          <a:xfrm>
            <a:off x="1235099" y="2179425"/>
            <a:ext cx="9721802" cy="3923412"/>
          </a:xfrm>
          <a:prstGeom prst="rect">
            <a:avLst/>
          </a:prstGeom>
        </p:spPr>
      </p:pic>
      <p:sp>
        <p:nvSpPr>
          <p:cNvPr id="5" name="Rectangle 4">
            <a:extLst>
              <a:ext uri="{FF2B5EF4-FFF2-40B4-BE49-F238E27FC236}">
                <a16:creationId xmlns:a16="http://schemas.microsoft.com/office/drawing/2014/main" id="{68568975-646A-1E5A-6649-B22D154C942A}"/>
              </a:ext>
            </a:extLst>
          </p:cNvPr>
          <p:cNvSpPr/>
          <p:nvPr/>
        </p:nvSpPr>
        <p:spPr>
          <a:xfrm>
            <a:off x="4017014" y="3224776"/>
            <a:ext cx="4331855" cy="326807"/>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56C231C-EDBE-2ECA-6463-6D7BB119D977}"/>
              </a:ext>
            </a:extLst>
          </p:cNvPr>
          <p:cNvSpPr txBox="1"/>
          <p:nvPr/>
        </p:nvSpPr>
        <p:spPr>
          <a:xfrm>
            <a:off x="1649826" y="3227871"/>
            <a:ext cx="2261314" cy="323165"/>
          </a:xfrm>
          <a:prstGeom prst="rect">
            <a:avLst/>
          </a:prstGeom>
          <a:solidFill>
            <a:srgbClr val="FFC000"/>
          </a:solidFill>
        </p:spPr>
        <p:txBody>
          <a:bodyPr wrap="square" rtlCol="0">
            <a:spAutoFit/>
          </a:bodyPr>
          <a:lstStyle/>
          <a:p>
            <a:pPr algn="ctr"/>
            <a:r>
              <a:rPr lang="en-US" sz="1500" b="1" dirty="0">
                <a:solidFill>
                  <a:srgbClr val="FF0000"/>
                </a:solidFill>
              </a:rPr>
              <a:t>Search for Geography</a:t>
            </a:r>
          </a:p>
        </p:txBody>
      </p:sp>
      <p:sp>
        <p:nvSpPr>
          <p:cNvPr id="11" name="Rectangle 10">
            <a:extLst>
              <a:ext uri="{FF2B5EF4-FFF2-40B4-BE49-F238E27FC236}">
                <a16:creationId xmlns:a16="http://schemas.microsoft.com/office/drawing/2014/main" id="{F0CD02E6-DA7D-193A-6063-844920815CE5}"/>
              </a:ext>
            </a:extLst>
          </p:cNvPr>
          <p:cNvSpPr/>
          <p:nvPr/>
        </p:nvSpPr>
        <p:spPr>
          <a:xfrm>
            <a:off x="1762539" y="5036065"/>
            <a:ext cx="3458818" cy="959164"/>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FF02D98-0351-90E2-5914-65C166015FD7}"/>
              </a:ext>
            </a:extLst>
          </p:cNvPr>
          <p:cNvSpPr txBox="1"/>
          <p:nvPr/>
        </p:nvSpPr>
        <p:spPr>
          <a:xfrm>
            <a:off x="2087053" y="6084511"/>
            <a:ext cx="2467865" cy="323165"/>
          </a:xfrm>
          <a:prstGeom prst="rect">
            <a:avLst/>
          </a:prstGeom>
          <a:solidFill>
            <a:srgbClr val="FFC000"/>
          </a:solidFill>
        </p:spPr>
        <p:txBody>
          <a:bodyPr wrap="square" rtlCol="0">
            <a:spAutoFit/>
          </a:bodyPr>
          <a:lstStyle/>
          <a:p>
            <a:pPr algn="ctr"/>
            <a:r>
              <a:rPr lang="en-US" sz="1500" b="1" dirty="0">
                <a:solidFill>
                  <a:srgbClr val="FF0000"/>
                </a:solidFill>
              </a:rPr>
              <a:t>Geography Name/Code</a:t>
            </a:r>
          </a:p>
        </p:txBody>
      </p:sp>
      <p:sp>
        <p:nvSpPr>
          <p:cNvPr id="20" name="Rectangle 19">
            <a:extLst>
              <a:ext uri="{FF2B5EF4-FFF2-40B4-BE49-F238E27FC236}">
                <a16:creationId xmlns:a16="http://schemas.microsoft.com/office/drawing/2014/main" id="{E829B7B5-D11C-777A-BA16-8A2721C91218}"/>
              </a:ext>
            </a:extLst>
          </p:cNvPr>
          <p:cNvSpPr/>
          <p:nvPr/>
        </p:nvSpPr>
        <p:spPr>
          <a:xfrm>
            <a:off x="5317960" y="5029696"/>
            <a:ext cx="2000792" cy="965533"/>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9DF1361-9294-453F-B072-D5B354AE2DAA}"/>
              </a:ext>
            </a:extLst>
          </p:cNvPr>
          <p:cNvSpPr txBox="1"/>
          <p:nvPr/>
        </p:nvSpPr>
        <p:spPr>
          <a:xfrm>
            <a:off x="5546491" y="6084510"/>
            <a:ext cx="1543729" cy="323165"/>
          </a:xfrm>
          <a:prstGeom prst="rect">
            <a:avLst/>
          </a:prstGeom>
          <a:solidFill>
            <a:srgbClr val="FFC000"/>
          </a:solidFill>
        </p:spPr>
        <p:txBody>
          <a:bodyPr wrap="square" rtlCol="0">
            <a:spAutoFit/>
          </a:bodyPr>
          <a:lstStyle/>
          <a:p>
            <a:pPr algn="ctr"/>
            <a:r>
              <a:rPr lang="en-US" sz="1500" b="1" dirty="0">
                <a:solidFill>
                  <a:srgbClr val="FF0000"/>
                </a:solidFill>
              </a:rPr>
              <a:t>Environments</a:t>
            </a:r>
          </a:p>
        </p:txBody>
      </p:sp>
      <p:sp>
        <p:nvSpPr>
          <p:cNvPr id="22" name="Rectangle 21">
            <a:extLst>
              <a:ext uri="{FF2B5EF4-FFF2-40B4-BE49-F238E27FC236}">
                <a16:creationId xmlns:a16="http://schemas.microsoft.com/office/drawing/2014/main" id="{979EBB75-54F2-7673-7351-C8C070B2DAFA}"/>
              </a:ext>
            </a:extLst>
          </p:cNvPr>
          <p:cNvSpPr/>
          <p:nvPr/>
        </p:nvSpPr>
        <p:spPr>
          <a:xfrm>
            <a:off x="7375599" y="5029696"/>
            <a:ext cx="3186384" cy="965532"/>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CC0B8D4-9766-4555-213A-21A34F6B0D63}"/>
              </a:ext>
            </a:extLst>
          </p:cNvPr>
          <p:cNvSpPr txBox="1"/>
          <p:nvPr/>
        </p:nvSpPr>
        <p:spPr>
          <a:xfrm>
            <a:off x="7961001" y="6093674"/>
            <a:ext cx="2143946" cy="323165"/>
          </a:xfrm>
          <a:prstGeom prst="rect">
            <a:avLst/>
          </a:prstGeom>
          <a:solidFill>
            <a:srgbClr val="FFC000"/>
          </a:solidFill>
        </p:spPr>
        <p:txBody>
          <a:bodyPr wrap="square" rtlCol="0">
            <a:spAutoFit/>
          </a:bodyPr>
          <a:lstStyle/>
          <a:p>
            <a:pPr algn="ctr"/>
            <a:r>
              <a:rPr lang="en-US" sz="1500" b="1" dirty="0">
                <a:solidFill>
                  <a:srgbClr val="FF0000"/>
                </a:solidFill>
              </a:rPr>
              <a:t>Geography History</a:t>
            </a:r>
          </a:p>
        </p:txBody>
      </p:sp>
    </p:spTree>
    <p:extLst>
      <p:ext uri="{BB962C8B-B14F-4D97-AF65-F5344CB8AC3E}">
        <p14:creationId xmlns:p14="http://schemas.microsoft.com/office/powerpoint/2010/main" val="1938964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Datasets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9220565" cy="2554545"/>
          </a:xfrm>
          <a:prstGeom prst="rect">
            <a:avLst/>
          </a:prstGeom>
          <a:noFill/>
        </p:spPr>
        <p:txBody>
          <a:bodyPr wrap="square" lIns="91440" tIns="45720" rIns="91440" bIns="45720" rtlCol="0" anchor="t">
            <a:spAutoFit/>
          </a:bodyPr>
          <a:lstStyle/>
          <a:p>
            <a:r>
              <a:rPr lang="en-US" sz="2000">
                <a:latin typeface="+mj-lt"/>
                <a:ea typeface="Open Sans"/>
                <a:cs typeface="Open Sans"/>
              </a:rPr>
              <a:t>Each dataset in the EAE is associated with a Geography and a Category record. </a:t>
            </a:r>
            <a:endParaRPr lang="en-US" sz="2000">
              <a:latin typeface="+mj-lt"/>
            </a:endParaRPr>
          </a:p>
          <a:p>
            <a:endParaRPr lang="en-US" sz="2000">
              <a:latin typeface="+mj-lt"/>
              <a:ea typeface="Open Sans" panose="020B0606030504020204" pitchFamily="34" charset="0"/>
              <a:cs typeface="Open Sans" panose="020B0606030504020204" pitchFamily="34" charset="0"/>
            </a:endParaRPr>
          </a:p>
          <a:p>
            <a:r>
              <a:rPr lang="en-US" sz="2000">
                <a:latin typeface="+mj-lt"/>
                <a:ea typeface="+mn-lt"/>
                <a:cs typeface="+mn-lt"/>
              </a:rPr>
              <a:t>EAE aggregates geospatial data related to both energy demand and supply. </a:t>
            </a:r>
            <a:endParaRPr lang="en-US" sz="2000">
              <a:highlight>
                <a:srgbClr val="FFFF00"/>
              </a:highlight>
              <a:latin typeface="+mj-lt"/>
              <a:ea typeface="Open Sans" panose="020B0606030504020204" pitchFamily="34" charset="0"/>
              <a:cs typeface="Open Sans" panose="020B0606030504020204" pitchFamily="34" charset="0"/>
            </a:endParaRPr>
          </a:p>
          <a:p>
            <a:pPr marL="342900" indent="-342900">
              <a:buFont typeface="Arial"/>
              <a:buChar char="•"/>
            </a:pPr>
            <a:r>
              <a:rPr lang="en-US" sz="2000">
                <a:latin typeface="+mj-lt"/>
                <a:ea typeface="+mn-lt"/>
                <a:cs typeface="+mn-lt"/>
              </a:rPr>
              <a:t>Data on demographics and the social and productive uses of electricity are used to represent current and potential demand</a:t>
            </a:r>
            <a:endParaRPr lang="en-US" sz="2000">
              <a:highlight>
                <a:srgbClr val="FFFF00"/>
              </a:highlight>
              <a:latin typeface="+mj-lt"/>
              <a:ea typeface="Open Sans" panose="020B0606030504020204" pitchFamily="34" charset="0"/>
              <a:cs typeface="Open Sans" panose="020B0606030504020204" pitchFamily="34" charset="0"/>
            </a:endParaRPr>
          </a:p>
          <a:p>
            <a:pPr marL="342900" indent="-342900">
              <a:buFont typeface="Arial"/>
              <a:buChar char="•"/>
            </a:pPr>
            <a:r>
              <a:rPr lang="en-US" sz="2000">
                <a:latin typeface="+mj-lt"/>
                <a:ea typeface="+mn-lt"/>
                <a:cs typeface="+mn-lt"/>
              </a:rPr>
              <a:t>Data on energy resource availability and infrastructure are used to visualize current and potential supply.</a:t>
            </a:r>
            <a:endParaRPr lang="en-US" sz="2000">
              <a:highlight>
                <a:srgbClr val="FFFF00"/>
              </a:highlight>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A64A6CB9-38F8-1641-4609-A1E4D798BFC8}"/>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1122772434"/>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70337-4CB8-F688-30CB-94D24E971EDB}"/>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B89D679-2614-D62B-9D97-57CA19929D2A}"/>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720687ED-B998-1402-0712-EA303E1473AE}"/>
              </a:ext>
            </a:extLst>
          </p:cNvPr>
          <p:cNvSpPr/>
          <p:nvPr/>
        </p:nvSpPr>
        <p:spPr>
          <a:xfrm>
            <a:off x="1100831" y="1213857"/>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Datasets</a:t>
            </a:r>
          </a:p>
        </p:txBody>
      </p:sp>
      <p:sp>
        <p:nvSpPr>
          <p:cNvPr id="2" name="Title 10">
            <a:extLst>
              <a:ext uri="{FF2B5EF4-FFF2-40B4-BE49-F238E27FC236}">
                <a16:creationId xmlns:a16="http://schemas.microsoft.com/office/drawing/2014/main" id="{64116242-C155-AAC3-6060-7D44F00CB0E3}"/>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pic>
        <p:nvPicPr>
          <p:cNvPr id="3" name="Picture 2" descr="A screenshot of a computer&#10;&#10;AI-generated content may be incorrect.">
            <a:extLst>
              <a:ext uri="{FF2B5EF4-FFF2-40B4-BE49-F238E27FC236}">
                <a16:creationId xmlns:a16="http://schemas.microsoft.com/office/drawing/2014/main" id="{E4DA8F21-545C-6D65-4E9E-0CF68E9243B9}"/>
              </a:ext>
            </a:extLst>
          </p:cNvPr>
          <p:cNvPicPr>
            <a:picLocks noChangeAspect="1"/>
          </p:cNvPicPr>
          <p:nvPr/>
        </p:nvPicPr>
        <p:blipFill>
          <a:blip r:embed="rId3"/>
          <a:stretch>
            <a:fillRect/>
          </a:stretch>
        </p:blipFill>
        <p:spPr>
          <a:xfrm>
            <a:off x="1053352" y="1848027"/>
            <a:ext cx="10096500" cy="3845506"/>
          </a:xfrm>
          <a:prstGeom prst="rect">
            <a:avLst/>
          </a:prstGeom>
        </p:spPr>
      </p:pic>
      <p:sp>
        <p:nvSpPr>
          <p:cNvPr id="4" name="Rectangle 3">
            <a:extLst>
              <a:ext uri="{FF2B5EF4-FFF2-40B4-BE49-F238E27FC236}">
                <a16:creationId xmlns:a16="http://schemas.microsoft.com/office/drawing/2014/main" id="{1954A85C-46FB-D94F-0880-494C8FB9986F}"/>
              </a:ext>
            </a:extLst>
          </p:cNvPr>
          <p:cNvSpPr/>
          <p:nvPr/>
        </p:nvSpPr>
        <p:spPr>
          <a:xfrm>
            <a:off x="4910578" y="2301136"/>
            <a:ext cx="2478810" cy="306126"/>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TextBox 14">
            <a:extLst>
              <a:ext uri="{FF2B5EF4-FFF2-40B4-BE49-F238E27FC236}">
                <a16:creationId xmlns:a16="http://schemas.microsoft.com/office/drawing/2014/main" id="{5DB8C7F1-3D49-973A-0CD4-3D8B165A8E83}"/>
              </a:ext>
            </a:extLst>
          </p:cNvPr>
          <p:cNvSpPr txBox="1"/>
          <p:nvPr/>
        </p:nvSpPr>
        <p:spPr>
          <a:xfrm>
            <a:off x="2830063" y="2293911"/>
            <a:ext cx="2030757" cy="323165"/>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dirty="0">
                <a:solidFill>
                  <a:srgbClr val="FF0000"/>
                </a:solidFill>
              </a:rPr>
              <a:t>Search for Dataset</a:t>
            </a:r>
          </a:p>
        </p:txBody>
      </p:sp>
      <p:sp>
        <p:nvSpPr>
          <p:cNvPr id="22" name="Rectangle 21">
            <a:extLst>
              <a:ext uri="{FF2B5EF4-FFF2-40B4-BE49-F238E27FC236}">
                <a16:creationId xmlns:a16="http://schemas.microsoft.com/office/drawing/2014/main" id="{85FB79F7-54A6-B386-F290-8CFA92756A50}"/>
              </a:ext>
            </a:extLst>
          </p:cNvPr>
          <p:cNvSpPr/>
          <p:nvPr/>
        </p:nvSpPr>
        <p:spPr>
          <a:xfrm>
            <a:off x="1067875" y="2972468"/>
            <a:ext cx="2598271" cy="2777299"/>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9D948448-3BDB-0D25-19D5-C359A2863D35}"/>
              </a:ext>
            </a:extLst>
          </p:cNvPr>
          <p:cNvSpPr/>
          <p:nvPr/>
        </p:nvSpPr>
        <p:spPr>
          <a:xfrm>
            <a:off x="3755795" y="2961260"/>
            <a:ext cx="1229701" cy="2788508"/>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Rectangle 24">
            <a:extLst>
              <a:ext uri="{FF2B5EF4-FFF2-40B4-BE49-F238E27FC236}">
                <a16:creationId xmlns:a16="http://schemas.microsoft.com/office/drawing/2014/main" id="{22AE967A-EC4E-13F0-8278-1323D00158F1}"/>
              </a:ext>
            </a:extLst>
          </p:cNvPr>
          <p:cNvSpPr/>
          <p:nvPr/>
        </p:nvSpPr>
        <p:spPr>
          <a:xfrm>
            <a:off x="6107537" y="2959757"/>
            <a:ext cx="1211687" cy="2745186"/>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Rectangle 25">
            <a:extLst>
              <a:ext uri="{FF2B5EF4-FFF2-40B4-BE49-F238E27FC236}">
                <a16:creationId xmlns:a16="http://schemas.microsoft.com/office/drawing/2014/main" id="{3D356CB3-3688-C8A7-9F2F-5066245B9F92}"/>
              </a:ext>
            </a:extLst>
          </p:cNvPr>
          <p:cNvSpPr/>
          <p:nvPr/>
        </p:nvSpPr>
        <p:spPr>
          <a:xfrm>
            <a:off x="7801080" y="2983672"/>
            <a:ext cx="1099629" cy="2745185"/>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Rectangle 26">
            <a:extLst>
              <a:ext uri="{FF2B5EF4-FFF2-40B4-BE49-F238E27FC236}">
                <a16:creationId xmlns:a16="http://schemas.microsoft.com/office/drawing/2014/main" id="{F3350780-7846-6BA5-276E-09073786D6AE}"/>
              </a:ext>
            </a:extLst>
          </p:cNvPr>
          <p:cNvSpPr/>
          <p:nvPr/>
        </p:nvSpPr>
        <p:spPr>
          <a:xfrm>
            <a:off x="9360150" y="2983672"/>
            <a:ext cx="1782279" cy="2722776"/>
          </a:xfrm>
          <a:prstGeom prst="rect">
            <a:avLst/>
          </a:prstGeom>
          <a:noFill/>
          <a:ln w="38100">
            <a:solidFill>
              <a:srgbClr val="C0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16">
            <a:extLst>
              <a:ext uri="{FF2B5EF4-FFF2-40B4-BE49-F238E27FC236}">
                <a16:creationId xmlns:a16="http://schemas.microsoft.com/office/drawing/2014/main" id="{D5CBD0E8-2D08-50A4-700C-28A974524033}"/>
              </a:ext>
            </a:extLst>
          </p:cNvPr>
          <p:cNvSpPr txBox="1"/>
          <p:nvPr/>
        </p:nvSpPr>
        <p:spPr>
          <a:xfrm>
            <a:off x="1415259" y="5903035"/>
            <a:ext cx="1527406" cy="323165"/>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dirty="0">
                <a:solidFill>
                  <a:srgbClr val="FF0000"/>
                </a:solidFill>
              </a:rPr>
              <a:t>Dataset Name</a:t>
            </a:r>
          </a:p>
        </p:txBody>
      </p:sp>
      <p:sp>
        <p:nvSpPr>
          <p:cNvPr id="29" name="TextBox 17">
            <a:extLst>
              <a:ext uri="{FF2B5EF4-FFF2-40B4-BE49-F238E27FC236}">
                <a16:creationId xmlns:a16="http://schemas.microsoft.com/office/drawing/2014/main" id="{1A72652F-888E-DD9D-88A3-A44001168A43}"/>
              </a:ext>
            </a:extLst>
          </p:cNvPr>
          <p:cNvSpPr txBox="1"/>
          <p:nvPr/>
        </p:nvSpPr>
        <p:spPr>
          <a:xfrm>
            <a:off x="3430826" y="5912688"/>
            <a:ext cx="1958081" cy="323165"/>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a:solidFill>
                  <a:srgbClr val="FF0000"/>
                </a:solidFill>
              </a:rPr>
              <a:t>Dataset Category</a:t>
            </a:r>
          </a:p>
        </p:txBody>
      </p:sp>
      <p:sp>
        <p:nvSpPr>
          <p:cNvPr id="30" name="TextBox 18">
            <a:extLst>
              <a:ext uri="{FF2B5EF4-FFF2-40B4-BE49-F238E27FC236}">
                <a16:creationId xmlns:a16="http://schemas.microsoft.com/office/drawing/2014/main" id="{66F63783-7B2E-22D9-35FB-86DA80431D6A}"/>
              </a:ext>
            </a:extLst>
          </p:cNvPr>
          <p:cNvSpPr txBox="1"/>
          <p:nvPr/>
        </p:nvSpPr>
        <p:spPr>
          <a:xfrm>
            <a:off x="6107207" y="5932011"/>
            <a:ext cx="1172377" cy="276999"/>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FF0000"/>
                </a:solidFill>
              </a:rPr>
              <a:t>Dataset Type</a:t>
            </a:r>
          </a:p>
        </p:txBody>
      </p:sp>
      <p:sp>
        <p:nvSpPr>
          <p:cNvPr id="31" name="TextBox 19">
            <a:extLst>
              <a:ext uri="{FF2B5EF4-FFF2-40B4-BE49-F238E27FC236}">
                <a16:creationId xmlns:a16="http://schemas.microsoft.com/office/drawing/2014/main" id="{7F73E302-CCBF-818E-F06F-C9EE27C78FBF}"/>
              </a:ext>
            </a:extLst>
          </p:cNvPr>
          <p:cNvSpPr txBox="1"/>
          <p:nvPr/>
        </p:nvSpPr>
        <p:spPr>
          <a:xfrm>
            <a:off x="7796422" y="5971032"/>
            <a:ext cx="1118618" cy="276999"/>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FF0000"/>
                </a:solidFill>
              </a:rPr>
              <a:t>Environment</a:t>
            </a:r>
          </a:p>
        </p:txBody>
      </p:sp>
      <p:sp>
        <p:nvSpPr>
          <p:cNvPr id="32" name="TextBox 20">
            <a:extLst>
              <a:ext uri="{FF2B5EF4-FFF2-40B4-BE49-F238E27FC236}">
                <a16:creationId xmlns:a16="http://schemas.microsoft.com/office/drawing/2014/main" id="{06334512-EBAE-50D2-1602-3DA1971A4DAF}"/>
              </a:ext>
            </a:extLst>
          </p:cNvPr>
          <p:cNvSpPr txBox="1"/>
          <p:nvPr/>
        </p:nvSpPr>
        <p:spPr>
          <a:xfrm>
            <a:off x="9359427" y="5920806"/>
            <a:ext cx="1839032" cy="323165"/>
          </a:xfrm>
          <a:prstGeom prst="rect">
            <a:avLst/>
          </a:prstGeom>
          <a:solidFill>
            <a:srgbClr val="FFC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a:solidFill>
                  <a:srgbClr val="FF0000"/>
                </a:solidFill>
              </a:rPr>
              <a:t>Dataset History</a:t>
            </a:r>
          </a:p>
        </p:txBody>
      </p:sp>
    </p:spTree>
    <p:extLst>
      <p:ext uri="{BB962C8B-B14F-4D97-AF65-F5344CB8AC3E}">
        <p14:creationId xmlns:p14="http://schemas.microsoft.com/office/powerpoint/2010/main" val="253575799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4" name="Rectangle 3">
            <a:extLst>
              <a:ext uri="{FF2B5EF4-FFF2-40B4-BE49-F238E27FC236}">
                <a16:creationId xmlns:a16="http://schemas.microsoft.com/office/drawing/2014/main" id="{0E2B679D-3E3A-7EDA-CB1B-4EC0B0A7BE7E}"/>
              </a:ext>
            </a:extLst>
          </p:cNvPr>
          <p:cNvSpPr/>
          <p:nvPr/>
        </p:nvSpPr>
        <p:spPr>
          <a:xfrm>
            <a:off x="887215" y="1512021"/>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5" name="Title 10">
            <a:extLst>
              <a:ext uri="{FF2B5EF4-FFF2-40B4-BE49-F238E27FC236}">
                <a16:creationId xmlns:a16="http://schemas.microsoft.com/office/drawing/2014/main" id="{2EEC7642-BA14-BD4B-EEF4-256E87950343}"/>
              </a:ext>
            </a:extLst>
          </p:cNvPr>
          <p:cNvSpPr txBox="1">
            <a:spLocks/>
          </p:cNvSpPr>
          <p:nvPr/>
        </p:nvSpPr>
        <p:spPr>
          <a:xfrm>
            <a:off x="1189608" y="573207"/>
            <a:ext cx="7651304" cy="916080"/>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sym typeface="Helvetica Neue"/>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GB" dirty="0"/>
              <a:t>Learning Outcomes</a:t>
            </a:r>
          </a:p>
        </p:txBody>
      </p:sp>
      <p:sp>
        <p:nvSpPr>
          <p:cNvPr id="7" name="Content Placeholder 13">
            <a:extLst>
              <a:ext uri="{FF2B5EF4-FFF2-40B4-BE49-F238E27FC236}">
                <a16:creationId xmlns:a16="http://schemas.microsoft.com/office/drawing/2014/main" id="{6D4CDEE6-4F65-9B5E-C0CC-406EDCC745C0}"/>
              </a:ext>
            </a:extLst>
          </p:cNvPr>
          <p:cNvSpPr txBox="1">
            <a:spLocks/>
          </p:cNvSpPr>
          <p:nvPr/>
        </p:nvSpPr>
        <p:spPr>
          <a:xfrm>
            <a:off x="1189608" y="2206766"/>
            <a:ext cx="5611610" cy="3138755"/>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AutoNum type="arabicPeriod"/>
            </a:pPr>
            <a:r>
              <a:rPr lang="en-GB" sz="2000" dirty="0">
                <a:latin typeface="+mj-lt"/>
                <a:ea typeface="+mn-lt"/>
                <a:cs typeface="+mn-lt"/>
              </a:rPr>
              <a:t>ILO1: </a:t>
            </a:r>
            <a:r>
              <a:rPr lang="en-US" sz="2000" dirty="0">
                <a:latin typeface="+mj-lt"/>
                <a:ea typeface="+mn-lt"/>
                <a:cs typeface="+mn-lt"/>
              </a:rPr>
              <a:t>Understand the structure of EAE’s backend </a:t>
            </a:r>
          </a:p>
          <a:p>
            <a:pPr marL="342900" indent="-342900" algn="l">
              <a:lnSpc>
                <a:spcPct val="100000"/>
              </a:lnSpc>
              <a:buAutoNum type="arabicPeriod"/>
            </a:pPr>
            <a:r>
              <a:rPr lang="en-US" sz="2000" dirty="0">
                <a:latin typeface="+mj-lt"/>
                <a:ea typeface="+mn-lt"/>
                <a:cs typeface="+mn-lt"/>
              </a:rPr>
              <a:t>ILO2: List the key functionalities of EAE’s backend</a:t>
            </a:r>
          </a:p>
          <a:p>
            <a:pPr marL="342900" indent="-342900" algn="l">
              <a:lnSpc>
                <a:spcPct val="100000"/>
              </a:lnSpc>
              <a:buAutoNum type="arabicPeriod"/>
            </a:pPr>
            <a:r>
              <a:rPr lang="en-US" sz="2000" dirty="0">
                <a:latin typeface="+mj-lt"/>
                <a:ea typeface="+mn-lt"/>
                <a:cs typeface="+mn-lt"/>
              </a:rPr>
              <a:t>ILO3: Explore the Content Management System</a:t>
            </a:r>
          </a:p>
          <a:p>
            <a:pPr marL="342900" indent="-342900" algn="l">
              <a:lnSpc>
                <a:spcPct val="100000"/>
              </a:lnSpc>
              <a:buAutoNum type="arabicPeriod"/>
            </a:pPr>
            <a:r>
              <a:rPr lang="en-US" sz="2000" dirty="0">
                <a:latin typeface="+mj-lt"/>
                <a:ea typeface="+mn-lt"/>
                <a:cs typeface="+mn-lt"/>
              </a:rPr>
              <a:t>ILO4: Integrate and configure data in the Content Management System</a:t>
            </a:r>
          </a:p>
        </p:txBody>
      </p:sp>
      <p:sp>
        <p:nvSpPr>
          <p:cNvPr id="10" name="Rectangle 9">
            <a:extLst>
              <a:ext uri="{FF2B5EF4-FFF2-40B4-BE49-F238E27FC236}">
                <a16:creationId xmlns:a16="http://schemas.microsoft.com/office/drawing/2014/main" id="{7D2C8728-0D62-66F1-FAD4-D6AC55DE7B08}"/>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By the end of this lecture, you will:</a:t>
            </a:r>
          </a:p>
        </p:txBody>
      </p:sp>
    </p:spTree>
    <p:extLst>
      <p:ext uri="{BB962C8B-B14F-4D97-AF65-F5344CB8AC3E}">
        <p14:creationId xmlns:p14="http://schemas.microsoft.com/office/powerpoint/2010/main" val="3688935345"/>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20</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Title 10">
            <a:extLst>
              <a:ext uri="{FF2B5EF4-FFF2-40B4-BE49-F238E27FC236}">
                <a16:creationId xmlns:a16="http://schemas.microsoft.com/office/drawing/2014/main" id="{D1F405ED-22EA-1B50-8139-9D1F6781C178}"/>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pic>
        <p:nvPicPr>
          <p:cNvPr id="3" name="Picture 2" descr="A screenshot of a computer&#10;&#10;AI-generated content may be incorrect.">
            <a:extLst>
              <a:ext uri="{FF2B5EF4-FFF2-40B4-BE49-F238E27FC236}">
                <a16:creationId xmlns:a16="http://schemas.microsoft.com/office/drawing/2014/main" id="{4F6CF6D6-AC64-55D7-A143-0278EB813B39}"/>
              </a:ext>
            </a:extLst>
          </p:cNvPr>
          <p:cNvPicPr>
            <a:picLocks noChangeAspect="1"/>
          </p:cNvPicPr>
          <p:nvPr/>
        </p:nvPicPr>
        <p:blipFill>
          <a:blip r:embed="rId3"/>
          <a:stretch>
            <a:fillRect/>
          </a:stretch>
        </p:blipFill>
        <p:spPr>
          <a:xfrm>
            <a:off x="2556251" y="855785"/>
            <a:ext cx="7454639" cy="5451231"/>
          </a:xfrm>
          <a:prstGeom prst="rect">
            <a:avLst/>
          </a:prstGeom>
        </p:spPr>
      </p:pic>
      <p:sp>
        <p:nvSpPr>
          <p:cNvPr id="5" name="Rectangle 4">
            <a:extLst>
              <a:ext uri="{FF2B5EF4-FFF2-40B4-BE49-F238E27FC236}">
                <a16:creationId xmlns:a16="http://schemas.microsoft.com/office/drawing/2014/main" id="{431F5C90-1DCB-30BE-67C8-68DEA35FC2BC}"/>
              </a:ext>
            </a:extLst>
          </p:cNvPr>
          <p:cNvSpPr/>
          <p:nvPr/>
        </p:nvSpPr>
        <p:spPr>
          <a:xfrm>
            <a:off x="971877" y="1520898"/>
            <a:ext cx="2079674" cy="40011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2000" b="1" dirty="0">
                <a:latin typeface="+mj-lt"/>
                <a:ea typeface="Open Sans" panose="020B0606030504020204" pitchFamily="34" charset="0"/>
                <a:cs typeface="Open Sans" panose="020B0606030504020204" pitchFamily="34" charset="0"/>
              </a:rPr>
              <a:t>CMS: Datasets</a:t>
            </a:r>
          </a:p>
        </p:txBody>
      </p:sp>
    </p:spTree>
    <p:extLst>
      <p:ext uri="{BB962C8B-B14F-4D97-AF65-F5344CB8AC3E}">
        <p14:creationId xmlns:p14="http://schemas.microsoft.com/office/powerpoint/2010/main" val="385724616"/>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21</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CMS: Data Storage</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3785652"/>
          </a:xfrm>
          <a:prstGeom prst="rect">
            <a:avLst/>
          </a:prstGeom>
          <a:noFill/>
        </p:spPr>
        <p:txBody>
          <a:bodyPr wrap="square" lIns="91440" tIns="45720" rIns="91440" bIns="45720" rtlCol="0" anchor="t">
            <a:spAutoFit/>
          </a:bodyPr>
          <a:lstStyle/>
          <a:p>
            <a:pPr marL="342900" indent="-342900">
              <a:buFont typeface="Arial"/>
              <a:buChar char="•"/>
            </a:pPr>
            <a:r>
              <a:rPr lang="en-US" sz="2000" dirty="0">
                <a:latin typeface="+mj-lt"/>
                <a:ea typeface="Open Sans"/>
                <a:cs typeface="Open Sans"/>
              </a:rPr>
              <a:t>Files used in the EAE are stored in a separate </a:t>
            </a:r>
            <a:r>
              <a:rPr lang="en-US" sz="2000" b="1" dirty="0">
                <a:latin typeface="+mj-lt"/>
                <a:ea typeface="Open Sans"/>
                <a:cs typeface="Open Sans"/>
              </a:rPr>
              <a:t>S3 cloud</a:t>
            </a:r>
            <a:r>
              <a:rPr lang="en-US" sz="2000" dirty="0">
                <a:latin typeface="+mj-lt"/>
                <a:ea typeface="Open Sans"/>
                <a:cs typeface="Open Sans"/>
              </a:rPr>
              <a:t> location, which is currently hosted through WRI’s  Amazon Web Services and can be accessed through the free AWS Cloudberry desktop application. </a:t>
            </a: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endParaRPr lang="en-US" sz="2000" dirty="0">
              <a:latin typeface="+mj-lt"/>
              <a:ea typeface="Open Sans"/>
              <a:cs typeface="Open Sans"/>
            </a:endParaRPr>
          </a:p>
          <a:p>
            <a:pPr marL="342900" indent="-342900">
              <a:buFont typeface="Arial"/>
              <a:buChar char="•"/>
            </a:pPr>
            <a:r>
              <a:rPr lang="en-US" sz="2000" dirty="0">
                <a:latin typeface="+mj-lt"/>
                <a:ea typeface="Open Sans"/>
                <a:cs typeface="Open Sans"/>
              </a:rPr>
              <a:t>Though we use the S3 cloud hosting platform at present, EAE is designed to flexibly interact with local servers or other cloud services according to the administrator’s requirements. To access and write files on the S3 platform, users will first require permission to access the shared folders. </a:t>
            </a: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a:buChar char="•"/>
            </a:pPr>
            <a:r>
              <a:rPr lang="en-US" sz="2000" dirty="0">
                <a:latin typeface="+mj-lt"/>
                <a:ea typeface="Open Sans"/>
                <a:cs typeface="Open Sans"/>
              </a:rPr>
              <a:t>Backend users can also opt to </a:t>
            </a:r>
            <a:r>
              <a:rPr lang="en-US" sz="2000" b="1" dirty="0">
                <a:latin typeface="+mj-lt"/>
                <a:ea typeface="Open Sans"/>
                <a:cs typeface="Open Sans"/>
              </a:rPr>
              <a:t>upload data directly from their PCs </a:t>
            </a:r>
            <a:r>
              <a:rPr lang="en-US" sz="2000" dirty="0">
                <a:latin typeface="+mj-lt"/>
                <a:ea typeface="Open Sans"/>
                <a:cs typeface="Open Sans"/>
              </a:rPr>
              <a:t>without first storing the data on the Cloudberry platform. But each file size should not exceed </a:t>
            </a:r>
            <a:r>
              <a:rPr lang="en-US" sz="2000" b="1" dirty="0">
                <a:latin typeface="+mj-lt"/>
                <a:ea typeface="Open Sans"/>
                <a:cs typeface="Open Sans"/>
              </a:rPr>
              <a:t>15MB</a:t>
            </a:r>
            <a:r>
              <a:rPr lang="en-US" sz="2000" dirty="0">
                <a:latin typeface="+mj-lt"/>
                <a:ea typeface="Open Sans"/>
                <a:cs typeface="Open Sans"/>
              </a:rPr>
              <a:t>, usually preferable to use a smaller file size.</a:t>
            </a:r>
            <a:endParaRPr lang="en-US" sz="2000" dirty="0">
              <a:latin typeface="+mj-lt"/>
              <a:ea typeface="Open Sans" panose="020B0606030504020204" pitchFamily="34" charset="0"/>
              <a:cs typeface="Open Sans" panose="020B0606030504020204" pitchFamily="34" charset="0"/>
            </a:endParaRPr>
          </a:p>
        </p:txBody>
      </p:sp>
      <p:sp>
        <p:nvSpPr>
          <p:cNvPr id="2" name="Title 10">
            <a:extLst>
              <a:ext uri="{FF2B5EF4-FFF2-40B4-BE49-F238E27FC236}">
                <a16:creationId xmlns:a16="http://schemas.microsoft.com/office/drawing/2014/main" id="{D376FB01-C24A-1DF6-5CD8-FBFA08CB06B5}"/>
              </a:ext>
            </a:extLst>
          </p:cNvPr>
          <p:cNvSpPr txBox="1">
            <a:spLocks/>
          </p:cNvSpPr>
          <p:nvPr/>
        </p:nvSpPr>
        <p:spPr>
          <a:xfrm>
            <a:off x="256898" y="-27721"/>
            <a:ext cx="8251482" cy="88636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5.3 </a:t>
            </a:r>
            <a:r>
              <a:rPr lang="en-US" dirty="0">
                <a:sym typeface="Bodoni SvtyTwo ITC TT-Book"/>
              </a:rPr>
              <a:t>Content Management System Interface</a:t>
            </a:r>
            <a:endParaRPr lang="en-GB" dirty="0">
              <a:sym typeface="Bodoni SvtyTwo ITC TT-Book"/>
            </a:endParaRPr>
          </a:p>
        </p:txBody>
      </p:sp>
    </p:spTree>
    <p:extLst>
      <p:ext uri="{BB962C8B-B14F-4D97-AF65-F5344CB8AC3E}">
        <p14:creationId xmlns:p14="http://schemas.microsoft.com/office/powerpoint/2010/main" val="3202568960"/>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8" y="-27721"/>
            <a:ext cx="8541413" cy="91232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5.4 </a:t>
            </a:r>
            <a:r>
              <a:rPr lang="en-US" dirty="0">
                <a:sym typeface="Bodoni SvtyTwo ITC TT-Book"/>
              </a:rPr>
              <a:t>Integrate and Configure Data in the CMS</a:t>
            </a:r>
            <a:endParaRPr lang="en-GB" dirty="0">
              <a:sym typeface="Bodoni SvtyTwo ITC TT-Book"/>
            </a:endParaRPr>
          </a:p>
        </p:txBody>
      </p:sp>
      <p:pic>
        <p:nvPicPr>
          <p:cNvPr id="5" name="Picture 4" descr="A screenshot of a computer&#10;&#10;AI-generated content may be incorrect.">
            <a:extLst>
              <a:ext uri="{FF2B5EF4-FFF2-40B4-BE49-F238E27FC236}">
                <a16:creationId xmlns:a16="http://schemas.microsoft.com/office/drawing/2014/main" id="{E22B2284-3092-37E7-B95E-9A738351124A}"/>
              </a:ext>
            </a:extLst>
          </p:cNvPr>
          <p:cNvPicPr>
            <a:picLocks noChangeAspect="1"/>
          </p:cNvPicPr>
          <p:nvPr/>
        </p:nvPicPr>
        <p:blipFill>
          <a:blip r:embed="rId3"/>
          <a:stretch>
            <a:fillRect/>
          </a:stretch>
        </p:blipFill>
        <p:spPr>
          <a:xfrm>
            <a:off x="2907942" y="808892"/>
            <a:ext cx="7771162" cy="5650523"/>
          </a:xfrm>
          <a:prstGeom prst="rect">
            <a:avLst/>
          </a:prstGeom>
        </p:spPr>
      </p:pic>
      <p:sp>
        <p:nvSpPr>
          <p:cNvPr id="8" name="Rectangle 7">
            <a:extLst>
              <a:ext uri="{FF2B5EF4-FFF2-40B4-BE49-F238E27FC236}">
                <a16:creationId xmlns:a16="http://schemas.microsoft.com/office/drawing/2014/main" id="{431F5C90-1DCB-30BE-67C8-68DEA35FC2BC}"/>
              </a:ext>
            </a:extLst>
          </p:cNvPr>
          <p:cNvSpPr/>
          <p:nvPr/>
        </p:nvSpPr>
        <p:spPr>
          <a:xfrm>
            <a:off x="995323" y="1005083"/>
            <a:ext cx="6217920" cy="40011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ZA" sz="2000" b="1" dirty="0">
                <a:latin typeface="+mj-lt"/>
                <a:ea typeface="Open Sans" panose="020B0606030504020204" pitchFamily="34" charset="0"/>
                <a:cs typeface="Open Sans" panose="020B0606030504020204" pitchFamily="34" charset="0"/>
              </a:rPr>
              <a:t>Dataset creation in EAE</a:t>
            </a:r>
          </a:p>
        </p:txBody>
      </p:sp>
    </p:spTree>
    <p:extLst>
      <p:ext uri="{BB962C8B-B14F-4D97-AF65-F5344CB8AC3E}">
        <p14:creationId xmlns:p14="http://schemas.microsoft.com/office/powerpoint/2010/main" val="4098529986"/>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 </a:t>
            </a:r>
            <a:r>
              <a:rPr lang="en-US" sz="1400" b="1" i="1" dirty="0">
                <a:latin typeface="Open Sans "/>
              </a:rPr>
              <a:t> </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Automated data processing: Paver</a:t>
            </a:r>
          </a:p>
        </p:txBody>
      </p:sp>
      <p:sp>
        <p:nvSpPr>
          <p:cNvPr id="4" name="TextBox 3">
            <a:extLst>
              <a:ext uri="{FF2B5EF4-FFF2-40B4-BE49-F238E27FC236}">
                <a16:creationId xmlns:a16="http://schemas.microsoft.com/office/drawing/2014/main" id="{64644617-2977-79F0-EC80-6D704474E711}"/>
              </a:ext>
            </a:extLst>
          </p:cNvPr>
          <p:cNvSpPr txBox="1"/>
          <p:nvPr/>
        </p:nvSpPr>
        <p:spPr>
          <a:xfrm>
            <a:off x="2192784" y="2287323"/>
            <a:ext cx="8185211"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Paver is a tool that automates several geoprocessing functions to ensure that datasets correctly match EAE data specifications</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Geographic Projections</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Data Extent/Clipping</a:t>
            </a:r>
          </a:p>
          <a:p>
            <a:pPr marL="800100" lvl="1"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Resolution/Unit Conversion</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Paver significantly reduces the need for GIS and programming expertise in EAE data administration, making the tool accessible to a wider audience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pic>
        <p:nvPicPr>
          <p:cNvPr id="7" name="Graphic 6" descr="Bulldozer with solid fill">
            <a:extLst>
              <a:ext uri="{FF2B5EF4-FFF2-40B4-BE49-F238E27FC236}">
                <a16:creationId xmlns:a16="http://schemas.microsoft.com/office/drawing/2014/main" id="{948D5B4E-6372-AEDA-BB5A-E4B6421FBA2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00831" y="2210888"/>
            <a:ext cx="914400" cy="914400"/>
          </a:xfrm>
          <a:prstGeom prst="rect">
            <a:avLst/>
          </a:prstGeom>
        </p:spPr>
      </p:pic>
      <p:pic>
        <p:nvPicPr>
          <p:cNvPr id="8" name="Graphic 7" descr="Computer with solid fill">
            <a:extLst>
              <a:ext uri="{FF2B5EF4-FFF2-40B4-BE49-F238E27FC236}">
                <a16:creationId xmlns:a16="http://schemas.microsoft.com/office/drawing/2014/main" id="{C7FF64EB-AEF9-E065-54D2-7911BDA81DD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278384" y="4885864"/>
            <a:ext cx="914400" cy="914400"/>
          </a:xfrm>
          <a:prstGeom prst="rect">
            <a:avLst/>
          </a:prstGeom>
        </p:spPr>
      </p:pic>
      <p:sp>
        <p:nvSpPr>
          <p:cNvPr id="5" name="Title 10">
            <a:extLst>
              <a:ext uri="{FF2B5EF4-FFF2-40B4-BE49-F238E27FC236}">
                <a16:creationId xmlns:a16="http://schemas.microsoft.com/office/drawing/2014/main" id="{CD72CF7C-D65D-DBF9-8F9F-B1C6D0B8711B}"/>
              </a:ext>
            </a:extLst>
          </p:cNvPr>
          <p:cNvSpPr txBox="1">
            <a:spLocks/>
          </p:cNvSpPr>
          <p:nvPr/>
        </p:nvSpPr>
        <p:spPr>
          <a:xfrm>
            <a:off x="256898" y="-27721"/>
            <a:ext cx="8541413" cy="91232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5.4 </a:t>
            </a:r>
            <a:r>
              <a:rPr lang="en-US" dirty="0">
                <a:sym typeface="Bodoni SvtyTwo ITC TT-Book"/>
              </a:rPr>
              <a:t>Integrate and Configure Data in the CMS</a:t>
            </a:r>
            <a:endParaRPr lang="en-GB" dirty="0">
              <a:sym typeface="Bodoni SvtyTwo ITC TT-Book"/>
            </a:endParaRPr>
          </a:p>
        </p:txBody>
      </p:sp>
    </p:spTree>
    <p:extLst>
      <p:ext uri="{BB962C8B-B14F-4D97-AF65-F5344CB8AC3E}">
        <p14:creationId xmlns:p14="http://schemas.microsoft.com/office/powerpoint/2010/main" val="3526417726"/>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a:latin typeface="Open Sans "/>
              </a:rPr>
              <a:t>                                 SOURCE: EAE </a:t>
            </a:r>
            <a:r>
              <a:rPr lang="en-US" sz="1400" b="1" i="1" dirty="0">
                <a:latin typeface="Open Sans "/>
              </a:rPr>
              <a:t> </a:t>
            </a:r>
            <a:endParaRPr lang="en-GB" sz="1400" b="1" i="1" dirty="0">
              <a:latin typeface="Open Sans "/>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00831" y="1673298"/>
            <a:ext cx="6217920" cy="400110"/>
          </a:xfrm>
          <a:prstGeom prst="rect">
            <a:avLst/>
          </a:prstGeom>
        </p:spPr>
        <p:txBody>
          <a:bodyPr wrap="square" lIns="91440" tIns="45720" rIns="91440" bIns="45720" anchor="t">
            <a:spAutoFit/>
          </a:bodyPr>
          <a:lstStyle/>
          <a:p>
            <a:pPr>
              <a:spcAft>
                <a:spcPts val="1200"/>
              </a:spcAft>
            </a:pPr>
            <a:r>
              <a:rPr lang="en-ZA" sz="2000" b="1">
                <a:latin typeface="+mj-lt"/>
                <a:ea typeface="Open Sans" panose="020B0606030504020204" pitchFamily="34" charset="0"/>
                <a:cs typeface="Open Sans" panose="020B0606030504020204" pitchFamily="34" charset="0"/>
              </a:rPr>
              <a:t>Troubleshooting best practices</a:t>
            </a:r>
          </a:p>
        </p:txBody>
      </p:sp>
      <p:sp>
        <p:nvSpPr>
          <p:cNvPr id="4" name="TextBox 3">
            <a:extLst>
              <a:ext uri="{FF2B5EF4-FFF2-40B4-BE49-F238E27FC236}">
                <a16:creationId xmlns:a16="http://schemas.microsoft.com/office/drawing/2014/main" id="{64644617-2977-79F0-EC80-6D704474E711}"/>
              </a:ext>
            </a:extLst>
          </p:cNvPr>
          <p:cNvSpPr txBox="1"/>
          <p:nvPr/>
        </p:nvSpPr>
        <p:spPr>
          <a:xfrm>
            <a:off x="1100831" y="2287323"/>
            <a:ext cx="8975324" cy="2862322"/>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Test each dataset in the protected/training environment before proceeding to the next</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Note the type of error, when/where it appears, and record the pop-up error message (if applicable)</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US" sz="2000" dirty="0">
                <a:latin typeface="+mj-lt"/>
                <a:ea typeface="Open Sans" panose="020B0606030504020204" pitchFamily="34" charset="0"/>
                <a:cs typeface="Open Sans" panose="020B0606030504020204" pitchFamily="34" charset="0"/>
              </a:rPr>
              <a:t>If the error is fatal (prevents users from accessing the platform), make sure to remove staging deployment until you’ve addressed the problem</a:t>
            </a:r>
          </a:p>
          <a:p>
            <a:pPr marL="342900" indent="-342900">
              <a:buFont typeface="Arial" panose="020B0604020202020204" pitchFamily="34" charset="0"/>
              <a:buChar char="•"/>
            </a:pPr>
            <a:endParaRPr lang="en-US" sz="2000" dirty="0">
              <a:latin typeface="+mj-lt"/>
              <a:ea typeface="Open Sans" panose="020B0606030504020204" pitchFamily="34" charset="0"/>
              <a:cs typeface="Open Sans" panose="020B0606030504020204" pitchFamily="34" charset="0"/>
            </a:endParaRPr>
          </a:p>
        </p:txBody>
      </p:sp>
      <p:sp>
        <p:nvSpPr>
          <p:cNvPr id="3" name="Title 10">
            <a:extLst>
              <a:ext uri="{FF2B5EF4-FFF2-40B4-BE49-F238E27FC236}">
                <a16:creationId xmlns:a16="http://schemas.microsoft.com/office/drawing/2014/main" id="{B5885310-81CE-3D52-31E2-77234C13E6B8}"/>
              </a:ext>
            </a:extLst>
          </p:cNvPr>
          <p:cNvSpPr txBox="1">
            <a:spLocks/>
          </p:cNvSpPr>
          <p:nvPr/>
        </p:nvSpPr>
        <p:spPr>
          <a:xfrm>
            <a:off x="256898" y="-27721"/>
            <a:ext cx="8541413" cy="912323"/>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5.4 </a:t>
            </a:r>
            <a:r>
              <a:rPr lang="en-US" dirty="0">
                <a:sym typeface="Bodoni SvtyTwo ITC TT-Book"/>
              </a:rPr>
              <a:t>Integrate and Configure Data in the CMS</a:t>
            </a:r>
            <a:endParaRPr lang="en-GB" dirty="0">
              <a:sym typeface="Bodoni SvtyTwo ITC TT-Book"/>
            </a:endParaRPr>
          </a:p>
        </p:txBody>
      </p:sp>
    </p:spTree>
    <p:extLst>
      <p:ext uri="{BB962C8B-B14F-4D97-AF65-F5344CB8AC3E}">
        <p14:creationId xmlns:p14="http://schemas.microsoft.com/office/powerpoint/2010/main" val="2716066097"/>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1" y="811371"/>
            <a:ext cx="9607824" cy="2387600"/>
          </a:xfrm>
        </p:spPr>
        <p:txBody>
          <a:bodyPr/>
          <a:lstStyle/>
          <a:p>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0" y="3198971"/>
            <a:ext cx="9607826" cy="1952105"/>
          </a:xfrm>
        </p:spPr>
        <p:txBody>
          <a:bodyPr/>
          <a:lstStyle/>
          <a:p>
            <a:r>
              <a:rPr lang="en-US" dirty="0" err="1"/>
              <a:t>www.climatecompatiblegrowth.com</a:t>
            </a:r>
            <a:endParaRPr lang="en-US" dirty="0"/>
          </a:p>
        </p:txBody>
      </p:sp>
      <p:sp>
        <p:nvSpPr>
          <p:cNvPr id="4" name="Google Shape;130;p4">
            <a:extLst>
              <a:ext uri="{FF2B5EF4-FFF2-40B4-BE49-F238E27FC236}">
                <a16:creationId xmlns:a16="http://schemas.microsoft.com/office/drawing/2014/main" id="{49F2405F-B3F7-809D-3B34-7B64C756CBE3}"/>
              </a:ext>
            </a:extLst>
          </p:cNvPr>
          <p:cNvSpPr txBox="1"/>
          <p:nvPr/>
        </p:nvSpPr>
        <p:spPr>
          <a:xfrm>
            <a:off x="1571796" y="5944606"/>
            <a:ext cx="6464231" cy="461624"/>
          </a:xfrm>
          <a:prstGeom prst="rect">
            <a:avLst/>
          </a:prstGeom>
          <a:noFill/>
          <a:ln>
            <a:noFill/>
          </a:ln>
        </p:spPr>
        <p:txBody>
          <a:bodyPr spcFirstLastPara="1" wrap="square" lIns="91425" tIns="45700" rIns="91425" bIns="45700" anchor="t" anchorCtr="0">
            <a:spAutoFit/>
          </a:bodyPr>
          <a:lstStyle/>
          <a:p>
            <a:pPr algn="ctr">
              <a:buClr>
                <a:srgbClr val="000000"/>
              </a:buClr>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Woldeamanuel, A. A., Khalid, A., Anand, S., Sahar, T., Saklani, A., Sinclair-Lecaros, S., Mentis, D., Ronoh, D., &amp; Stockman, J., </a:t>
            </a:r>
            <a:r>
              <a:rPr lang="en-US" sz="800" kern="0" dirty="0">
                <a:solidFill>
                  <a:srgbClr val="FFFFFF"/>
                </a:solidFill>
                <a:latin typeface="Open Sans"/>
                <a:ea typeface="Open Sans"/>
                <a:cs typeface="Open Sans"/>
                <a:sym typeface="Open Sans"/>
              </a:rPr>
              <a:t>2026</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Lecture </a:t>
            </a:r>
            <a:r>
              <a:rPr lang="en-US" sz="800" kern="0" dirty="0">
                <a:solidFill>
                  <a:srgbClr val="FFFFFF"/>
                </a:solidFill>
                <a:latin typeface="Open Sans"/>
                <a:ea typeface="Open Sans"/>
                <a:cs typeface="Open Sans"/>
                <a:sym typeface="Open Sans"/>
              </a:rPr>
              <a:t>5</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a:t>
            </a:r>
            <a:r>
              <a:rPr lang="en-US" sz="800" kern="0" dirty="0">
                <a:solidFill>
                  <a:srgbClr val="FFFFFF"/>
                </a:solidFill>
                <a:latin typeface="Open Sans"/>
                <a:ea typeface="Open Sans"/>
                <a:cs typeface="Open Sans"/>
                <a:sym typeface="Open Sans"/>
              </a:rPr>
              <a:t>Energy Access Explorer Back-end</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Release Version </a:t>
            </a:r>
            <a:r>
              <a:rPr lang="en-US" sz="800" kern="0" dirty="0">
                <a:solidFill>
                  <a:srgbClr val="FFFFFF"/>
                </a:solidFill>
                <a:latin typeface="Open Sans"/>
                <a:ea typeface="Open Sans"/>
                <a:cs typeface="Open Sans"/>
                <a:sym typeface="Open Sans"/>
              </a:rPr>
              <a:t>3.0</a:t>
            </a:r>
            <a:b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b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[online presentation]. Climate Compatible Growth </a:t>
            </a:r>
            <a:r>
              <a:rPr kumimoji="0" lang="en-US" sz="800" b="0" i="0" u="none" strike="noStrike" kern="0" cap="none" spc="0" normalizeH="0" baseline="0" noProof="0" dirty="0" err="1">
                <a:ln>
                  <a:noFill/>
                </a:ln>
                <a:solidFill>
                  <a:srgbClr val="FFFFFF"/>
                </a:solidFill>
                <a:effectLst/>
                <a:uLnTx/>
                <a:uFillTx/>
                <a:latin typeface="Open Sans"/>
                <a:ea typeface="Open Sans"/>
                <a:cs typeface="Open Sans"/>
                <a:sym typeface="Open Sans"/>
              </a:rPr>
              <a:t>Programme</a:t>
            </a: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 World Resource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31;p4">
            <a:extLst>
              <a:ext uri="{FF2B5EF4-FFF2-40B4-BE49-F238E27FC236}">
                <a16:creationId xmlns:a16="http://schemas.microsoft.com/office/drawing/2014/main" id="{8D2895F3-258F-E275-C652-84DAB93D1770}"/>
              </a:ext>
            </a:extLst>
          </p:cNvPr>
          <p:cNvSpPr txBox="1"/>
          <p:nvPr/>
        </p:nvSpPr>
        <p:spPr>
          <a:xfrm>
            <a:off x="3299082" y="4138370"/>
            <a:ext cx="3009660" cy="36933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Supported by and in collaboration with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900" b="1" i="1" u="none" strike="noStrike" kern="0" cap="none" spc="0" normalizeH="0" baseline="0" noProof="0" dirty="0">
                <a:ln>
                  <a:noFill/>
                </a:ln>
                <a:solidFill>
                  <a:srgbClr val="FFFFFF"/>
                </a:solidFill>
                <a:effectLst/>
                <a:uLnTx/>
                <a:uFillTx/>
                <a:latin typeface="Open Sans"/>
                <a:ea typeface="Open Sans"/>
                <a:cs typeface="Open Sans"/>
                <a:sym typeface="Open Sans"/>
              </a:rPr>
              <a:t>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Google Shape;134;p4">
            <a:extLst>
              <a:ext uri="{FF2B5EF4-FFF2-40B4-BE49-F238E27FC236}">
                <a16:creationId xmlns:a16="http://schemas.microsoft.com/office/drawing/2014/main" id="{D87E279F-986C-BB92-61B4-40CF71267235}"/>
              </a:ext>
            </a:extLst>
          </p:cNvPr>
          <p:cNvSpPr txBox="1"/>
          <p:nvPr/>
        </p:nvSpPr>
        <p:spPr>
          <a:xfrm>
            <a:off x="1800808" y="5581726"/>
            <a:ext cx="605556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0" u="none" strike="noStrike" kern="0" cap="none" spc="0" normalizeH="0" baseline="0" noProof="0" dirty="0">
                <a:ln>
                  <a:noFill/>
                </a:ln>
                <a:solidFill>
                  <a:srgbClr val="FFFFFF"/>
                </a:solidFill>
                <a:effectLst/>
                <a:uLnTx/>
                <a:uFillTx/>
                <a:latin typeface="Open Sans"/>
                <a:ea typeface="Open Sans"/>
                <a:cs typeface="Open Sans"/>
                <a:sym typeface="Open Sans"/>
              </a:rPr>
              <a:t>Consolidated by Alemayehu Agizew Woldeamanuel, Abdul Khalid, Shikha Anand, Tarannum Sahar, Akansha Saklani, Santiago Sinclair-Lecaros, Dimitris Mentis, Douglas Ronoh and Jake Stockman from the World Resources Institute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Google Shape;135;p4">
            <a:extLst>
              <a:ext uri="{FF2B5EF4-FFF2-40B4-BE49-F238E27FC236}">
                <a16:creationId xmlns:a16="http://schemas.microsoft.com/office/drawing/2014/main" id="{CFD41455-6A03-C878-0D57-746450EC93F8}"/>
              </a:ext>
            </a:extLst>
          </p:cNvPr>
          <p:cNvPicPr preferRelativeResize="0"/>
          <p:nvPr/>
        </p:nvPicPr>
        <p:blipFill rotWithShape="1">
          <a:blip r:embed="rId2">
            <a:alphaModFix/>
          </a:blip>
          <a:srcRect/>
          <a:stretch/>
        </p:blipFill>
        <p:spPr>
          <a:xfrm>
            <a:off x="3960485" y="4716457"/>
            <a:ext cx="1686852" cy="584775"/>
          </a:xfrm>
          <a:prstGeom prst="rect">
            <a:avLst/>
          </a:prstGeom>
          <a:noFill/>
          <a:ln>
            <a:noFill/>
          </a:ln>
        </p:spPr>
      </p:pic>
    </p:spTree>
    <p:extLst>
      <p:ext uri="{BB962C8B-B14F-4D97-AF65-F5344CB8AC3E}">
        <p14:creationId xmlns:p14="http://schemas.microsoft.com/office/powerpoint/2010/main" val="16928668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p:cNvSpPr/>
          <p:nvPr/>
        </p:nvSpPr>
        <p:spPr>
          <a:xfrm>
            <a:off x="8412739" y="6097292"/>
            <a:ext cx="4143085" cy="307777"/>
          </a:xfrm>
          <a:prstGeom prst="rect">
            <a:avLst/>
          </a:prstGeom>
        </p:spPr>
        <p:txBody>
          <a:bodyPr wrap="square" lIns="91440" tIns="45720" rIns="91440" bIns="45720" anchor="t">
            <a:spAutoFit/>
          </a:bodyPr>
          <a:lstStyle/>
          <a:p>
            <a:r>
              <a:rPr lang="en-US" sz="1400" i="1" dirty="0">
                <a:latin typeface="Open Sans "/>
              </a:rPr>
              <a:t>                                 SOURCE: EAE</a:t>
            </a:r>
            <a:r>
              <a:rPr lang="en-US" sz="1400" b="1" i="1" dirty="0">
                <a:latin typeface="Open Sans "/>
              </a:rPr>
              <a:t> </a:t>
            </a:r>
            <a:endParaRPr lang="en-GB" sz="1400" b="1" i="1" dirty="0">
              <a:latin typeface="Open Sans "/>
            </a:endParaRPr>
          </a:p>
        </p:txBody>
      </p:sp>
      <p:sp>
        <p:nvSpPr>
          <p:cNvPr id="3" name="Title 10">
            <a:extLst>
              <a:ext uri="{FF2B5EF4-FFF2-40B4-BE49-F238E27FC236}">
                <a16:creationId xmlns:a16="http://schemas.microsoft.com/office/drawing/2014/main" id="{DA4AA21E-EBDC-4B7D-AA4B-E72EA0612ED9}"/>
              </a:ext>
            </a:extLst>
          </p:cNvPr>
          <p:cNvSpPr txBox="1">
            <a:spLocks/>
          </p:cNvSpPr>
          <p:nvPr/>
        </p:nvSpPr>
        <p:spPr>
          <a:xfrm>
            <a:off x="256899" y="-27721"/>
            <a:ext cx="8155840" cy="103133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
        <p:nvSpPr>
          <p:cNvPr id="15" name="TextBox 14">
            <a:extLst>
              <a:ext uri="{FF2B5EF4-FFF2-40B4-BE49-F238E27FC236}">
                <a16:creationId xmlns:a16="http://schemas.microsoft.com/office/drawing/2014/main" id="{3CCE9380-BC84-4979-D36F-C697FAB2DD68}"/>
              </a:ext>
            </a:extLst>
          </p:cNvPr>
          <p:cNvSpPr txBox="1"/>
          <p:nvPr/>
        </p:nvSpPr>
        <p:spPr>
          <a:xfrm>
            <a:off x="1189608" y="2158008"/>
            <a:ext cx="9716815" cy="1938992"/>
          </a:xfrm>
          <a:prstGeom prst="rect">
            <a:avLst/>
          </a:prstGeom>
          <a:noFill/>
        </p:spPr>
        <p:txBody>
          <a:bodyPr wrap="square" lIns="91440" tIns="45720" rIns="91440" bIns="45720" rtlCol="0" anchor="t">
            <a:spAutoFit/>
          </a:bodyPr>
          <a:lstStyle/>
          <a:p>
            <a:r>
              <a:rPr lang="en-US" sz="2000" dirty="0">
                <a:latin typeface="+mj-lt"/>
                <a:ea typeface="Open Sans"/>
                <a:cs typeface="Open Sans"/>
              </a:rPr>
              <a:t>EAE is a dynamic geographic information system, with an open source, adaptable web-architecture. </a:t>
            </a:r>
            <a:endParaRPr lang="en-US">
              <a:ea typeface="Open Sans"/>
              <a:cs typeface="Open Sans"/>
            </a:endParaRPr>
          </a:p>
          <a:p>
            <a:endParaRPr lang="en-US" sz="2000" dirty="0">
              <a:latin typeface="+mj-lt"/>
              <a:ea typeface="Open Sans"/>
              <a:cs typeface="Open Sans"/>
            </a:endParaRPr>
          </a:p>
          <a:p>
            <a:r>
              <a:rPr lang="en-US" sz="2000" dirty="0">
                <a:latin typeface="+mj-lt"/>
                <a:ea typeface="Open Sans"/>
                <a:cs typeface="Open Sans"/>
              </a:rPr>
              <a:t>Its unique backend infrastructure comes with an easy to navigate Content Management System and allows administrative users with limited or no GIS and programming expertise to add data and metadata in a simple manner.</a:t>
            </a:r>
            <a:endParaRPr lang="en-US">
              <a:ea typeface="Open Sans"/>
              <a:cs typeface="Open Sans"/>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708355"/>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Introduction</a:t>
            </a:r>
          </a:p>
        </p:txBody>
      </p:sp>
    </p:spTree>
    <p:extLst>
      <p:ext uri="{BB962C8B-B14F-4D97-AF65-F5344CB8AC3E}">
        <p14:creationId xmlns:p14="http://schemas.microsoft.com/office/powerpoint/2010/main" val="1691649924"/>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6" name="Rectangle 15">
            <a:extLst>
              <a:ext uri="{FF2B5EF4-FFF2-40B4-BE49-F238E27FC236}">
                <a16:creationId xmlns:a16="http://schemas.microsoft.com/office/drawing/2014/main" id="{431F5C90-1DCB-30BE-67C8-68DEA35FC2BC}"/>
              </a:ext>
            </a:extLst>
          </p:cNvPr>
          <p:cNvSpPr/>
          <p:nvPr/>
        </p:nvSpPr>
        <p:spPr>
          <a:xfrm>
            <a:off x="1189608" y="1231276"/>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a:cs typeface="Open Sans"/>
              </a:rPr>
              <a:t>Programming languages used to develop EAE</a:t>
            </a:r>
            <a:endParaRPr lang="en-US" dirty="0">
              <a:latin typeface="+mj-lt"/>
            </a:endParaRPr>
          </a:p>
        </p:txBody>
      </p:sp>
      <p:graphicFrame>
        <p:nvGraphicFramePr>
          <p:cNvPr id="7" name="Table 6">
            <a:extLst>
              <a:ext uri="{FF2B5EF4-FFF2-40B4-BE49-F238E27FC236}">
                <a16:creationId xmlns:a16="http://schemas.microsoft.com/office/drawing/2014/main" id="{B6C6E06D-5115-EA52-50DB-3D931024F86D}"/>
              </a:ext>
            </a:extLst>
          </p:cNvPr>
          <p:cNvGraphicFramePr>
            <a:graphicFrameLocks noGrp="1"/>
          </p:cNvGraphicFramePr>
          <p:nvPr>
            <p:extLst>
              <p:ext uri="{D42A27DB-BD31-4B8C-83A1-F6EECF244321}">
                <p14:modId xmlns:p14="http://schemas.microsoft.com/office/powerpoint/2010/main" val="2134600211"/>
              </p:ext>
            </p:extLst>
          </p:nvPr>
        </p:nvGraphicFramePr>
        <p:xfrm>
          <a:off x="1189608" y="1933747"/>
          <a:ext cx="9504413" cy="4176901"/>
        </p:xfrm>
        <a:graphic>
          <a:graphicData uri="http://schemas.openxmlformats.org/drawingml/2006/table">
            <a:tbl>
              <a:tblPr firstRow="1" bandRow="1">
                <a:tableStyleId>{5C22544A-7EE6-4342-B048-85BDC9FD1C3A}</a:tableStyleId>
              </a:tblPr>
              <a:tblGrid>
                <a:gridCol w="1839148">
                  <a:extLst>
                    <a:ext uri="{9D8B030D-6E8A-4147-A177-3AD203B41FA5}">
                      <a16:colId xmlns:a16="http://schemas.microsoft.com/office/drawing/2014/main" val="2976525874"/>
                    </a:ext>
                  </a:extLst>
                </a:gridCol>
                <a:gridCol w="4810082">
                  <a:extLst>
                    <a:ext uri="{9D8B030D-6E8A-4147-A177-3AD203B41FA5}">
                      <a16:colId xmlns:a16="http://schemas.microsoft.com/office/drawing/2014/main" val="1960023435"/>
                    </a:ext>
                  </a:extLst>
                </a:gridCol>
                <a:gridCol w="2855183">
                  <a:extLst>
                    <a:ext uri="{9D8B030D-6E8A-4147-A177-3AD203B41FA5}">
                      <a16:colId xmlns:a16="http://schemas.microsoft.com/office/drawing/2014/main" val="182490820"/>
                    </a:ext>
                  </a:extLst>
                </a:gridCol>
              </a:tblGrid>
              <a:tr h="354977">
                <a:tc>
                  <a:txBody>
                    <a:bodyPr/>
                    <a:lstStyle/>
                    <a:p>
                      <a:pPr fontAlgn="base"/>
                      <a:r>
                        <a:rPr lang="en-US" sz="1200" dirty="0">
                          <a:effectLst/>
                        </a:rPr>
                        <a:t>Repositories​</a:t>
                      </a:r>
                      <a:endParaRPr lang="en-US" sz="1600" b="1" dirty="0">
                        <a:solidFill>
                          <a:srgbClr val="FFFFFF"/>
                        </a:solidFill>
                        <a:effectLst/>
                      </a:endParaRPr>
                    </a:p>
                  </a:txBody>
                  <a:tcPr/>
                </a:tc>
                <a:tc>
                  <a:txBody>
                    <a:bodyPr/>
                    <a:lstStyle/>
                    <a:p>
                      <a:pPr fontAlgn="base"/>
                      <a:r>
                        <a:rPr lang="en-US" sz="1200">
                          <a:effectLst/>
                        </a:rPr>
                        <a:t>Function​</a:t>
                      </a:r>
                      <a:endParaRPr lang="en-US" sz="1600" b="1">
                        <a:solidFill>
                          <a:srgbClr val="FFFFFF"/>
                        </a:solidFill>
                        <a:effectLst/>
                      </a:endParaRPr>
                    </a:p>
                  </a:txBody>
                  <a:tcPr/>
                </a:tc>
                <a:tc>
                  <a:txBody>
                    <a:bodyPr/>
                    <a:lstStyle/>
                    <a:p>
                      <a:pPr fontAlgn="base"/>
                      <a:r>
                        <a:rPr lang="en-US" sz="1200">
                          <a:effectLst/>
                        </a:rPr>
                        <a:t>Languages​</a:t>
                      </a:r>
                      <a:endParaRPr lang="en-US" sz="1600" b="1">
                        <a:solidFill>
                          <a:srgbClr val="FFFFFF"/>
                        </a:solidFill>
                        <a:effectLst/>
                      </a:endParaRPr>
                    </a:p>
                  </a:txBody>
                  <a:tcPr/>
                </a:tc>
                <a:extLst>
                  <a:ext uri="{0D108BD9-81ED-4DB2-BD59-A6C34878D82A}">
                    <a16:rowId xmlns:a16="http://schemas.microsoft.com/office/drawing/2014/main" val="4177676115"/>
                  </a:ext>
                </a:extLst>
              </a:tr>
              <a:tr h="485136">
                <a:tc>
                  <a:txBody>
                    <a:bodyPr/>
                    <a:lstStyle/>
                    <a:p>
                      <a:pPr fontAlgn="base"/>
                      <a:r>
                        <a:rPr lang="en-US" sz="1200">
                          <a:effectLst/>
                        </a:rPr>
                        <a:t>Admin​</a:t>
                      </a:r>
                      <a:endParaRPr lang="en-US" sz="1600">
                        <a:effectLst/>
                      </a:endParaRPr>
                    </a:p>
                  </a:txBody>
                  <a:tcPr/>
                </a:tc>
                <a:tc>
                  <a:txBody>
                    <a:bodyPr/>
                    <a:lstStyle/>
                    <a:p>
                      <a:pPr fontAlgn="base"/>
                      <a:r>
                        <a:rPr lang="en-US" sz="1200" dirty="0">
                          <a:effectLst/>
                        </a:rPr>
                        <a:t>frontend code for the platform's admin panel.​</a:t>
                      </a:r>
                      <a:endParaRPr lang="en-US" sz="1600" dirty="0">
                        <a:effectLst/>
                      </a:endParaRPr>
                    </a:p>
                  </a:txBody>
                  <a:tcPr/>
                </a:tc>
                <a:tc>
                  <a:txBody>
                    <a:bodyPr/>
                    <a:lstStyle/>
                    <a:p>
                      <a:pPr fontAlgn="base"/>
                      <a:r>
                        <a:rPr lang="en-US" sz="1200">
                          <a:effectLst/>
                        </a:rPr>
                        <a:t>Javascript, HTML, CSS​</a:t>
                      </a:r>
                      <a:endParaRPr lang="en-US" sz="1600">
                        <a:effectLst/>
                      </a:endParaRPr>
                    </a:p>
                  </a:txBody>
                  <a:tcPr/>
                </a:tc>
                <a:extLst>
                  <a:ext uri="{0D108BD9-81ED-4DB2-BD59-A6C34878D82A}">
                    <a16:rowId xmlns:a16="http://schemas.microsoft.com/office/drawing/2014/main" val="2639515200"/>
                  </a:ext>
                </a:extLst>
              </a:tr>
              <a:tr h="686290">
                <a:tc>
                  <a:txBody>
                    <a:bodyPr/>
                    <a:lstStyle/>
                    <a:p>
                      <a:pPr fontAlgn="base"/>
                      <a:r>
                        <a:rPr lang="en-US" sz="1200">
                          <a:effectLst/>
                        </a:rPr>
                        <a:t>Tool​</a:t>
                      </a:r>
                      <a:endParaRPr lang="en-US" sz="1600">
                        <a:effectLst/>
                      </a:endParaRPr>
                    </a:p>
                  </a:txBody>
                  <a:tcPr/>
                </a:tc>
                <a:tc>
                  <a:txBody>
                    <a:bodyPr/>
                    <a:lstStyle/>
                    <a:p>
                      <a:pPr fontAlgn="base"/>
                      <a:r>
                        <a:rPr lang="en-US" sz="1200">
                          <a:effectLst/>
                        </a:rPr>
                        <a:t>Source code for the primary visualization/analytics of the platform​</a:t>
                      </a:r>
                      <a:endParaRPr lang="en-US" sz="1600">
                        <a:effectLst/>
                      </a:endParaRPr>
                    </a:p>
                  </a:txBody>
                  <a:tcPr/>
                </a:tc>
                <a:tc>
                  <a:txBody>
                    <a:bodyPr/>
                    <a:lstStyle/>
                    <a:p>
                      <a:pPr fontAlgn="base"/>
                      <a:r>
                        <a:rPr lang="en-US" sz="1200">
                          <a:effectLst/>
                        </a:rPr>
                        <a:t>Javascript, Mustache, HTML, CSS​</a:t>
                      </a:r>
                      <a:endParaRPr lang="en-US" sz="1600">
                        <a:effectLst/>
                      </a:endParaRPr>
                    </a:p>
                    <a:p>
                      <a:pPr fontAlgn="base"/>
                      <a:r>
                        <a:rPr lang="en-US" sz="1200">
                          <a:effectLst/>
                        </a:rPr>
                        <a:t>​</a:t>
                      </a:r>
                      <a:endParaRPr lang="en-US" sz="1600">
                        <a:effectLst/>
                      </a:endParaRPr>
                    </a:p>
                  </a:txBody>
                  <a:tcPr/>
                </a:tc>
                <a:extLst>
                  <a:ext uri="{0D108BD9-81ED-4DB2-BD59-A6C34878D82A}">
                    <a16:rowId xmlns:a16="http://schemas.microsoft.com/office/drawing/2014/main" val="1404102310"/>
                  </a:ext>
                </a:extLst>
              </a:tr>
              <a:tr h="485136">
                <a:tc>
                  <a:txBody>
                    <a:bodyPr/>
                    <a:lstStyle/>
                    <a:p>
                      <a:pPr fontAlgn="base"/>
                      <a:r>
                        <a:rPr lang="en-US" sz="1200">
                          <a:effectLst/>
                        </a:rPr>
                        <a:t>Website​</a:t>
                      </a:r>
                      <a:endParaRPr lang="en-US" sz="1600">
                        <a:effectLst/>
                      </a:endParaRPr>
                    </a:p>
                  </a:txBody>
                  <a:tcPr/>
                </a:tc>
                <a:tc>
                  <a:txBody>
                    <a:bodyPr/>
                    <a:lstStyle/>
                    <a:p>
                      <a:pPr fontAlgn="base"/>
                      <a:r>
                        <a:rPr lang="en-US" sz="1200" dirty="0">
                          <a:effectLst/>
                        </a:rPr>
                        <a:t>This repository contains a template/view way of building the EAE website.​</a:t>
                      </a:r>
                      <a:endParaRPr lang="en-US" sz="1600" dirty="0">
                        <a:effectLst/>
                      </a:endParaRPr>
                    </a:p>
                  </a:txBody>
                  <a:tcPr/>
                </a:tc>
                <a:tc>
                  <a:txBody>
                    <a:bodyPr/>
                    <a:lstStyle/>
                    <a:p>
                      <a:pPr fontAlgn="base"/>
                      <a:r>
                        <a:rPr lang="en-US" sz="1200">
                          <a:effectLst/>
                        </a:rPr>
                        <a:t>Javascript, Mustache, HTML, CSS​</a:t>
                      </a:r>
                      <a:endParaRPr lang="en-US" sz="1600">
                        <a:effectLst/>
                      </a:endParaRPr>
                    </a:p>
                    <a:p>
                      <a:pPr fontAlgn="base"/>
                      <a:r>
                        <a:rPr lang="en-US" sz="1200">
                          <a:effectLst/>
                        </a:rPr>
                        <a:t>​</a:t>
                      </a:r>
                      <a:endParaRPr lang="en-US" sz="1600">
                        <a:effectLst/>
                      </a:endParaRPr>
                    </a:p>
                  </a:txBody>
                  <a:tcPr/>
                </a:tc>
                <a:extLst>
                  <a:ext uri="{0D108BD9-81ED-4DB2-BD59-A6C34878D82A}">
                    <a16:rowId xmlns:a16="http://schemas.microsoft.com/office/drawing/2014/main" val="2937286125"/>
                  </a:ext>
                </a:extLst>
              </a:tr>
              <a:tr h="485136">
                <a:tc>
                  <a:txBody>
                    <a:bodyPr/>
                    <a:lstStyle/>
                    <a:p>
                      <a:pPr fontAlgn="base"/>
                      <a:r>
                        <a:rPr lang="en-US" sz="1200">
                          <a:effectLst/>
                        </a:rPr>
                        <a:t>Paver​</a:t>
                      </a:r>
                      <a:endParaRPr lang="en-US" sz="1600">
                        <a:effectLst/>
                      </a:endParaRPr>
                    </a:p>
                  </a:txBody>
                  <a:tcPr/>
                </a:tc>
                <a:tc>
                  <a:txBody>
                    <a:bodyPr/>
                    <a:lstStyle/>
                    <a:p>
                      <a:pPr fontAlgn="base"/>
                      <a:r>
                        <a:rPr lang="en-US" sz="1200">
                          <a:effectLst/>
                        </a:rPr>
                        <a:t>Paver is the EAE's backend for processing the geolocated data needed for EAE​</a:t>
                      </a:r>
                      <a:endParaRPr lang="en-US" sz="1600">
                        <a:effectLst/>
                      </a:endParaRPr>
                    </a:p>
                  </a:txBody>
                  <a:tcPr/>
                </a:tc>
                <a:tc>
                  <a:txBody>
                    <a:bodyPr/>
                    <a:lstStyle/>
                    <a:p>
                      <a:pPr fontAlgn="base"/>
                      <a:r>
                        <a:rPr lang="en-US" sz="1200">
                          <a:effectLst/>
                        </a:rPr>
                        <a:t>Go​</a:t>
                      </a:r>
                      <a:endParaRPr lang="en-US" sz="1600">
                        <a:effectLst/>
                      </a:endParaRPr>
                    </a:p>
                  </a:txBody>
                  <a:tcPr/>
                </a:tc>
                <a:extLst>
                  <a:ext uri="{0D108BD9-81ED-4DB2-BD59-A6C34878D82A}">
                    <a16:rowId xmlns:a16="http://schemas.microsoft.com/office/drawing/2014/main" val="1073963639"/>
                  </a:ext>
                </a:extLst>
              </a:tr>
              <a:tr h="485136">
                <a:tc>
                  <a:txBody>
                    <a:bodyPr/>
                    <a:lstStyle/>
                    <a:p>
                      <a:pPr fontAlgn="base"/>
                      <a:r>
                        <a:rPr lang="en-US" sz="1200">
                          <a:effectLst/>
                        </a:rPr>
                        <a:t>Database​</a:t>
                      </a:r>
                      <a:endParaRPr lang="en-US" sz="1600">
                        <a:effectLst/>
                      </a:endParaRPr>
                    </a:p>
                  </a:txBody>
                  <a:tcPr/>
                </a:tc>
                <a:tc>
                  <a:txBody>
                    <a:bodyPr/>
                    <a:lstStyle/>
                    <a:p>
                      <a:pPr fontAlgn="base"/>
                      <a:r>
                        <a:rPr lang="en-US" sz="1200">
                          <a:effectLst/>
                        </a:rPr>
                        <a:t>This is the SQL (PostgreSQL) code for the platform's database.​</a:t>
                      </a:r>
                      <a:endParaRPr lang="en-US" sz="1600">
                        <a:effectLst/>
                      </a:endParaRPr>
                    </a:p>
                  </a:txBody>
                  <a:tcPr/>
                </a:tc>
                <a:tc>
                  <a:txBody>
                    <a:bodyPr/>
                    <a:lstStyle/>
                    <a:p>
                      <a:pPr fontAlgn="base"/>
                      <a:r>
                        <a:rPr lang="en-US" sz="1200">
                          <a:effectLst/>
                        </a:rPr>
                        <a:t>SQL​</a:t>
                      </a:r>
                      <a:endParaRPr lang="en-US" sz="1600">
                        <a:effectLst/>
                      </a:endParaRPr>
                    </a:p>
                  </a:txBody>
                  <a:tcPr/>
                </a:tc>
                <a:extLst>
                  <a:ext uri="{0D108BD9-81ED-4DB2-BD59-A6C34878D82A}">
                    <a16:rowId xmlns:a16="http://schemas.microsoft.com/office/drawing/2014/main" val="2409204479"/>
                  </a:ext>
                </a:extLst>
              </a:tr>
              <a:tr h="354977">
                <a:tc>
                  <a:txBody>
                    <a:bodyPr/>
                    <a:lstStyle/>
                    <a:p>
                      <a:pPr fontAlgn="base"/>
                      <a:r>
                        <a:rPr lang="en-US" sz="1200">
                          <a:effectLst/>
                        </a:rPr>
                        <a:t>API​</a:t>
                      </a:r>
                      <a:endParaRPr lang="en-US" sz="1600">
                        <a:effectLst/>
                      </a:endParaRPr>
                    </a:p>
                  </a:txBody>
                  <a:tcPr/>
                </a:tc>
                <a:tc>
                  <a:txBody>
                    <a:bodyPr/>
                    <a:lstStyle/>
                    <a:p>
                      <a:pPr fontAlgn="base"/>
                      <a:r>
                        <a:rPr lang="en-US" sz="1200">
                          <a:effectLst/>
                        </a:rPr>
                        <a:t>The API is delegated PostgREST.​</a:t>
                      </a:r>
                      <a:endParaRPr lang="en-US" sz="1600">
                        <a:effectLst/>
                      </a:endParaRPr>
                    </a:p>
                  </a:txBody>
                  <a:tcPr/>
                </a:tc>
                <a:tc>
                  <a:txBody>
                    <a:bodyPr/>
                    <a:lstStyle/>
                    <a:p>
                      <a:pPr fontAlgn="base"/>
                      <a:r>
                        <a:rPr lang="en-US" sz="1200">
                          <a:effectLst/>
                        </a:rPr>
                        <a:t>Makefile​</a:t>
                      </a:r>
                      <a:endParaRPr lang="en-US" sz="1600">
                        <a:effectLst/>
                      </a:endParaRPr>
                    </a:p>
                  </a:txBody>
                  <a:tcPr/>
                </a:tc>
                <a:extLst>
                  <a:ext uri="{0D108BD9-81ED-4DB2-BD59-A6C34878D82A}">
                    <a16:rowId xmlns:a16="http://schemas.microsoft.com/office/drawing/2014/main" val="2177593315"/>
                  </a:ext>
                </a:extLst>
              </a:tr>
              <a:tr h="354977">
                <a:tc>
                  <a:txBody>
                    <a:bodyPr/>
                    <a:lstStyle/>
                    <a:p>
                      <a:pPr fontAlgn="base"/>
                      <a:r>
                        <a:rPr lang="en-US" sz="1200">
                          <a:effectLst/>
                        </a:rPr>
                        <a:t>Offroad​</a:t>
                      </a:r>
                      <a:endParaRPr lang="en-US" sz="1600">
                        <a:effectLst/>
                      </a:endParaRPr>
                    </a:p>
                  </a:txBody>
                  <a:tcPr/>
                </a:tc>
                <a:tc>
                  <a:txBody>
                    <a:bodyPr/>
                    <a:lstStyle/>
                    <a:p>
                      <a:pPr fontAlgn="base"/>
                      <a:r>
                        <a:rPr lang="en-US" sz="1200">
                          <a:effectLst/>
                        </a:rPr>
                        <a:t>Offline version of EAE ​</a:t>
                      </a:r>
                      <a:endParaRPr lang="en-US" sz="1600">
                        <a:effectLst/>
                      </a:endParaRPr>
                    </a:p>
                  </a:txBody>
                  <a:tcPr/>
                </a:tc>
                <a:tc>
                  <a:txBody>
                    <a:bodyPr/>
                    <a:lstStyle/>
                    <a:p>
                      <a:pPr fontAlgn="base"/>
                      <a:r>
                        <a:rPr lang="en-US" sz="1200">
                          <a:effectLst/>
                        </a:rPr>
                        <a:t>Go, Shell​</a:t>
                      </a:r>
                      <a:endParaRPr lang="en-US" sz="1600">
                        <a:effectLst/>
                      </a:endParaRPr>
                    </a:p>
                  </a:txBody>
                  <a:tcPr/>
                </a:tc>
                <a:extLst>
                  <a:ext uri="{0D108BD9-81ED-4DB2-BD59-A6C34878D82A}">
                    <a16:rowId xmlns:a16="http://schemas.microsoft.com/office/drawing/2014/main" val="3479614584"/>
                  </a:ext>
                </a:extLst>
              </a:tr>
              <a:tr h="485136">
                <a:tc>
                  <a:txBody>
                    <a:bodyPr/>
                    <a:lstStyle/>
                    <a:p>
                      <a:pPr fontAlgn="base"/>
                      <a:r>
                        <a:rPr lang="en-US" sz="1200">
                          <a:effectLst/>
                        </a:rPr>
                        <a:t>Gdal​</a:t>
                      </a:r>
                      <a:endParaRPr lang="en-US" sz="1600">
                        <a:effectLst/>
                      </a:endParaRPr>
                    </a:p>
                  </a:txBody>
                  <a:tcPr/>
                </a:tc>
                <a:tc>
                  <a:txBody>
                    <a:bodyPr/>
                    <a:lstStyle/>
                    <a:p>
                      <a:pPr fontAlgn="base"/>
                      <a:r>
                        <a:rPr lang="en-US" sz="1200">
                          <a:effectLst/>
                        </a:rPr>
                        <a:t>The gdal.go package provides a go wrapper for GDAL, the Geospatial Data Abstraction Library​</a:t>
                      </a:r>
                      <a:endParaRPr lang="en-US" sz="1600">
                        <a:effectLst/>
                      </a:endParaRPr>
                    </a:p>
                  </a:txBody>
                  <a:tcPr/>
                </a:tc>
                <a:tc>
                  <a:txBody>
                    <a:bodyPr/>
                    <a:lstStyle/>
                    <a:p>
                      <a:pPr fontAlgn="base"/>
                      <a:r>
                        <a:rPr lang="en-US" sz="1200" dirty="0">
                          <a:effectLst/>
                        </a:rPr>
                        <a:t>Go, C ​</a:t>
                      </a:r>
                      <a:endParaRPr lang="en-US" sz="1600" dirty="0">
                        <a:effectLst/>
                      </a:endParaRPr>
                    </a:p>
                  </a:txBody>
                  <a:tcPr/>
                </a:tc>
                <a:extLst>
                  <a:ext uri="{0D108BD9-81ED-4DB2-BD59-A6C34878D82A}">
                    <a16:rowId xmlns:a16="http://schemas.microsoft.com/office/drawing/2014/main" val="3679171147"/>
                  </a:ext>
                </a:extLst>
              </a:tr>
            </a:tbl>
          </a:graphicData>
        </a:graphic>
      </p:graphicFrame>
      <p:sp>
        <p:nvSpPr>
          <p:cNvPr id="2" name="Title 10">
            <a:extLst>
              <a:ext uri="{FF2B5EF4-FFF2-40B4-BE49-F238E27FC236}">
                <a16:creationId xmlns:a16="http://schemas.microsoft.com/office/drawing/2014/main" id="{91B8B597-7DA0-7169-5DD0-CB52B5B58B0E}"/>
              </a:ext>
            </a:extLst>
          </p:cNvPr>
          <p:cNvSpPr txBox="1">
            <a:spLocks/>
          </p:cNvSpPr>
          <p:nvPr/>
        </p:nvSpPr>
        <p:spPr>
          <a:xfrm>
            <a:off x="256899" y="-27721"/>
            <a:ext cx="8155840" cy="1031331"/>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978743703"/>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1938992"/>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EAE’s backend infrastructure provides automated data processing to minimizes resource requirements when it comes to harmonizing and integrating new data.</a:t>
            </a:r>
          </a:p>
        </p:txBody>
      </p:sp>
      <p:sp>
        <p:nvSpPr>
          <p:cNvPr id="16" name="Rectangle 15">
            <a:extLst>
              <a:ext uri="{FF2B5EF4-FFF2-40B4-BE49-F238E27FC236}">
                <a16:creationId xmlns:a16="http://schemas.microsoft.com/office/drawing/2014/main" id="{431F5C90-1DCB-30BE-67C8-68DEA35FC2BC}"/>
              </a:ext>
            </a:extLst>
          </p:cNvPr>
          <p:cNvSpPr/>
          <p:nvPr/>
        </p:nvSpPr>
        <p:spPr>
          <a:xfrm>
            <a:off x="470518" y="2192968"/>
            <a:ext cx="6217920"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Automated Data Processing</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3" name="Rectangle 12">
            <a:extLst>
              <a:ext uri="{FF2B5EF4-FFF2-40B4-BE49-F238E27FC236}">
                <a16:creationId xmlns:a16="http://schemas.microsoft.com/office/drawing/2014/main" id="{04528AA5-134D-A2BF-FB40-56E18FCABB6C}"/>
              </a:ext>
            </a:extLst>
          </p:cNvPr>
          <p:cNvSpPr/>
          <p:nvPr/>
        </p:nvSpPr>
        <p:spPr>
          <a:xfrm>
            <a:off x="5338436" y="1284348"/>
            <a:ext cx="1115630"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28F9863-4055-2106-0B09-0B1839F2A58B}"/>
              </a:ext>
            </a:extLst>
          </p:cNvPr>
          <p:cNvSpPr/>
          <p:nvPr/>
        </p:nvSpPr>
        <p:spPr>
          <a:xfrm>
            <a:off x="4980370" y="3165651"/>
            <a:ext cx="967669" cy="571848"/>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0">
            <a:extLst>
              <a:ext uri="{FF2B5EF4-FFF2-40B4-BE49-F238E27FC236}">
                <a16:creationId xmlns:a16="http://schemas.microsoft.com/office/drawing/2014/main" id="{6168A1C9-EC3E-CCE5-6B83-073EAB6A8A76}"/>
              </a:ext>
            </a:extLst>
          </p:cNvPr>
          <p:cNvSpPr txBox="1">
            <a:spLocks/>
          </p:cNvSpPr>
          <p:nvPr/>
        </p:nvSpPr>
        <p:spPr>
          <a:xfrm>
            <a:off x="256899" y="-27720"/>
            <a:ext cx="8155840" cy="73949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259696316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1631216"/>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EAE’s backend infrastructure provides dynamic database and efficient data storage to optimize data transaction and configurations.</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2005718"/>
            <a:ext cx="3568822" cy="707886"/>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Data Storage and Dynamic Database</a:t>
            </a:r>
          </a:p>
        </p:txBody>
      </p:sp>
      <p:sp>
        <p:nvSpPr>
          <p:cNvPr id="13" name="Rectangle 12">
            <a:extLst>
              <a:ext uri="{FF2B5EF4-FFF2-40B4-BE49-F238E27FC236}">
                <a16:creationId xmlns:a16="http://schemas.microsoft.com/office/drawing/2014/main" id="{04528AA5-134D-A2BF-FB40-56E18FCABB6C}"/>
              </a:ext>
            </a:extLst>
          </p:cNvPr>
          <p:cNvSpPr/>
          <p:nvPr/>
        </p:nvSpPr>
        <p:spPr>
          <a:xfrm>
            <a:off x="7170252" y="1261424"/>
            <a:ext cx="1151119"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1D1A33C-1EDE-D0AC-BB76-46DFF4202F03}"/>
              </a:ext>
            </a:extLst>
          </p:cNvPr>
          <p:cNvSpPr/>
          <p:nvPr/>
        </p:nvSpPr>
        <p:spPr>
          <a:xfrm>
            <a:off x="7606737" y="4806530"/>
            <a:ext cx="1217667" cy="5266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77D394C5-62EA-A0F3-677B-34747B21F1F5}"/>
              </a:ext>
            </a:extLst>
          </p:cNvPr>
          <p:cNvSpPr txBox="1">
            <a:spLocks/>
          </p:cNvSpPr>
          <p:nvPr/>
        </p:nvSpPr>
        <p:spPr>
          <a:xfrm>
            <a:off x="256899" y="-27721"/>
            <a:ext cx="8155840" cy="797155"/>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58619298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8" y="2703555"/>
            <a:ext cx="3773008" cy="2246769"/>
          </a:xfrm>
          <a:prstGeom prst="rect">
            <a:avLst/>
          </a:prstGeom>
          <a:noFill/>
        </p:spPr>
        <p:txBody>
          <a:bodyPr wrap="square" rtlCol="0">
            <a:spAutoFit/>
          </a:bodyPr>
          <a:lstStyle/>
          <a:p>
            <a:r>
              <a:rPr lang="en-US" sz="2000">
                <a:latin typeface="+mj-lt"/>
                <a:ea typeface="Open Sans" panose="020B0606030504020204" pitchFamily="34" charset="0"/>
                <a:cs typeface="Open Sans" panose="020B0606030504020204" pitchFamily="34" charset="0"/>
              </a:rPr>
              <a:t>EAE’s backend infrastructure provides customized content management System which allows admin users to better process, store, manage and</a:t>
            </a:r>
          </a:p>
          <a:p>
            <a:r>
              <a:rPr lang="en-US" sz="2000">
                <a:latin typeface="+mj-lt"/>
                <a:ea typeface="Open Sans" panose="020B0606030504020204" pitchFamily="34" charset="0"/>
                <a:cs typeface="Open Sans" panose="020B0606030504020204" pitchFamily="34" charset="0"/>
              </a:rPr>
              <a:t>update EAE in a cost-effective manner</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1981809"/>
            <a:ext cx="4373681" cy="707886"/>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Customized Content Management System</a:t>
            </a:r>
          </a:p>
        </p:txBody>
      </p:sp>
      <p:sp>
        <p:nvSpPr>
          <p:cNvPr id="2" name="Rectangle 1">
            <a:extLst>
              <a:ext uri="{FF2B5EF4-FFF2-40B4-BE49-F238E27FC236}">
                <a16:creationId xmlns:a16="http://schemas.microsoft.com/office/drawing/2014/main" id="{41D1A33C-1EDE-D0AC-BB76-46DFF4202F03}"/>
              </a:ext>
            </a:extLst>
          </p:cNvPr>
          <p:cNvSpPr/>
          <p:nvPr/>
        </p:nvSpPr>
        <p:spPr>
          <a:xfrm>
            <a:off x="5487166" y="4819217"/>
            <a:ext cx="1606092" cy="663551"/>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4C0963C6-8350-D8DF-7472-5A739235D666}"/>
              </a:ext>
            </a:extLst>
          </p:cNvPr>
          <p:cNvSpPr txBox="1">
            <a:spLocks/>
          </p:cNvSpPr>
          <p:nvPr/>
        </p:nvSpPr>
        <p:spPr>
          <a:xfrm>
            <a:off x="256899" y="-27720"/>
            <a:ext cx="8155840" cy="707886"/>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357637082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7" y="2703555"/>
            <a:ext cx="3977196" cy="2554545"/>
          </a:xfrm>
          <a:prstGeom prst="rect">
            <a:avLst/>
          </a:prstGeom>
          <a:noFill/>
        </p:spPr>
        <p:txBody>
          <a:bodyPr wrap="square" rtlCol="0">
            <a:spAutoFit/>
          </a:bodyPr>
          <a:lstStyle/>
          <a:p>
            <a:r>
              <a:rPr lang="en-US" sz="2000" dirty="0">
                <a:latin typeface="+mj-lt"/>
                <a:ea typeface="Open Sans" panose="020B0606030504020204" pitchFamily="34" charset="0"/>
                <a:cs typeface="Open Sans" panose="020B0606030504020204" pitchFamily="34" charset="0"/>
              </a:rPr>
              <a:t>EAE’s backend infrastructure provides modular API that connects the backend of the application with the front-end and enables users to generate</a:t>
            </a:r>
          </a:p>
          <a:p>
            <a:r>
              <a:rPr lang="en-US" sz="2000" dirty="0">
                <a:latin typeface="+mj-lt"/>
                <a:ea typeface="Open Sans" panose="020B0606030504020204" pitchFamily="34" charset="0"/>
                <a:cs typeface="Open Sans" panose="020B0606030504020204" pitchFamily="34" charset="0"/>
              </a:rPr>
              <a:t>rapid, high-resolution visualizations and prioritization analysis on-the-fly.</a:t>
            </a: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8" y="1981809"/>
            <a:ext cx="4373681" cy="707886"/>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Modular Application Programming Interface (API)</a:t>
            </a:r>
          </a:p>
        </p:txBody>
      </p:sp>
      <p:sp>
        <p:nvSpPr>
          <p:cNvPr id="2" name="Rectangle 1">
            <a:extLst>
              <a:ext uri="{FF2B5EF4-FFF2-40B4-BE49-F238E27FC236}">
                <a16:creationId xmlns:a16="http://schemas.microsoft.com/office/drawing/2014/main" id="{41D1A33C-1EDE-D0AC-BB76-46DFF4202F03}"/>
              </a:ext>
            </a:extLst>
          </p:cNvPr>
          <p:cNvSpPr/>
          <p:nvPr/>
        </p:nvSpPr>
        <p:spPr>
          <a:xfrm>
            <a:off x="7626684" y="2703555"/>
            <a:ext cx="1543949" cy="79424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1988AE4A-4927-AD83-51C0-0312EF39F662}"/>
              </a:ext>
            </a:extLst>
          </p:cNvPr>
          <p:cNvSpPr txBox="1">
            <a:spLocks/>
          </p:cNvSpPr>
          <p:nvPr/>
        </p:nvSpPr>
        <p:spPr>
          <a:xfrm>
            <a:off x="256899" y="-27721"/>
            <a:ext cx="8155840" cy="707887"/>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105586188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pic>
        <p:nvPicPr>
          <p:cNvPr id="9" name="Picture 8">
            <a:extLst>
              <a:ext uri="{FF2B5EF4-FFF2-40B4-BE49-F238E27FC236}">
                <a16:creationId xmlns:a16="http://schemas.microsoft.com/office/drawing/2014/main" id="{DFB052D1-987D-2331-0D82-74D5E09D1226}"/>
              </a:ext>
            </a:extLst>
          </p:cNvPr>
          <p:cNvPicPr>
            <a:picLocks noChangeAspect="1"/>
          </p:cNvPicPr>
          <p:nvPr/>
        </p:nvPicPr>
        <p:blipFill rotWithShape="1">
          <a:blip r:embed="rId3"/>
          <a:srcRect t="81014"/>
          <a:stretch/>
        </p:blipFill>
        <p:spPr>
          <a:xfrm>
            <a:off x="4447713" y="5418697"/>
            <a:ext cx="7273768" cy="972691"/>
          </a:xfrm>
          <a:prstGeom prst="rect">
            <a:avLst/>
          </a:prstGeom>
        </p:spPr>
      </p:pic>
      <p:sp>
        <p:nvSpPr>
          <p:cNvPr id="15" name="TextBox 14">
            <a:extLst>
              <a:ext uri="{FF2B5EF4-FFF2-40B4-BE49-F238E27FC236}">
                <a16:creationId xmlns:a16="http://schemas.microsoft.com/office/drawing/2014/main" id="{3CCE9380-BC84-4979-D36F-C697FAB2DD68}"/>
              </a:ext>
            </a:extLst>
          </p:cNvPr>
          <p:cNvSpPr txBox="1"/>
          <p:nvPr/>
        </p:nvSpPr>
        <p:spPr>
          <a:xfrm>
            <a:off x="470517" y="2703555"/>
            <a:ext cx="3977196" cy="1938992"/>
          </a:xfrm>
          <a:prstGeom prst="rect">
            <a:avLst/>
          </a:prstGeom>
          <a:noFill/>
        </p:spPr>
        <p:txBody>
          <a:bodyPr wrap="square" rtlCol="0">
            <a:spAutoFit/>
          </a:bodyPr>
          <a:lstStyle/>
          <a:p>
            <a:r>
              <a:rPr lang="en-US" sz="2000">
                <a:latin typeface="+mj-lt"/>
                <a:ea typeface="Open Sans" panose="020B0606030504020204" pitchFamily="34" charset="0"/>
                <a:cs typeface="Open Sans" panose="020B0606030504020204" pitchFamily="34" charset="0"/>
              </a:rPr>
              <a:t>EAE’s backend infrastructure provides a variety of Baseline Maps including names of places, satellite imagery and other. </a:t>
            </a:r>
          </a:p>
          <a:p>
            <a:endParaRPr lang="en-US" sz="2000">
              <a:latin typeface="+mj-lt"/>
              <a:ea typeface="Open Sans" panose="020B0606030504020204" pitchFamily="34" charset="0"/>
              <a:cs typeface="Open Sans" panose="020B0606030504020204" pitchFamily="34" charset="0"/>
            </a:endParaRPr>
          </a:p>
          <a:p>
            <a:endParaRPr lang="en-US" sz="2000">
              <a:latin typeface="+mj-lt"/>
              <a:ea typeface="Open Sans" panose="020B0606030504020204" pitchFamily="34" charset="0"/>
              <a:cs typeface="Open Sans" panose="020B0606030504020204" pitchFamily="34" charset="0"/>
            </a:endParaRPr>
          </a:p>
        </p:txBody>
      </p:sp>
      <p:pic>
        <p:nvPicPr>
          <p:cNvPr id="12" name="Picture 11">
            <a:extLst>
              <a:ext uri="{FF2B5EF4-FFF2-40B4-BE49-F238E27FC236}">
                <a16:creationId xmlns:a16="http://schemas.microsoft.com/office/drawing/2014/main" id="{1D5D51C0-5143-4952-92CC-AB3BA5AC245D}"/>
              </a:ext>
            </a:extLst>
          </p:cNvPr>
          <p:cNvPicPr>
            <a:picLocks noChangeAspect="1"/>
          </p:cNvPicPr>
          <p:nvPr/>
        </p:nvPicPr>
        <p:blipFill>
          <a:blip r:embed="rId4"/>
          <a:stretch>
            <a:fillRect/>
          </a:stretch>
        </p:blipFill>
        <p:spPr>
          <a:xfrm>
            <a:off x="4844199" y="956297"/>
            <a:ext cx="6480797" cy="4526471"/>
          </a:xfrm>
          <a:prstGeom prst="rect">
            <a:avLst/>
          </a:prstGeom>
        </p:spPr>
      </p:pic>
      <p:sp>
        <p:nvSpPr>
          <p:cNvPr id="16" name="Rectangle 15">
            <a:extLst>
              <a:ext uri="{FF2B5EF4-FFF2-40B4-BE49-F238E27FC236}">
                <a16:creationId xmlns:a16="http://schemas.microsoft.com/office/drawing/2014/main" id="{431F5C90-1DCB-30BE-67C8-68DEA35FC2BC}"/>
              </a:ext>
            </a:extLst>
          </p:cNvPr>
          <p:cNvSpPr/>
          <p:nvPr/>
        </p:nvSpPr>
        <p:spPr>
          <a:xfrm>
            <a:off x="470517" y="2223147"/>
            <a:ext cx="4373681" cy="400110"/>
          </a:xfrm>
          <a:prstGeom prst="rect">
            <a:avLst/>
          </a:prstGeom>
        </p:spPr>
        <p:txBody>
          <a:bodyPr wrap="square" lIns="91440" tIns="45720" rIns="91440" bIns="45720" anchor="t">
            <a:spAutoFit/>
          </a:bodyPr>
          <a:lstStyle/>
          <a:p>
            <a:pPr>
              <a:spcAft>
                <a:spcPts val="1200"/>
              </a:spcAft>
            </a:pPr>
            <a:r>
              <a:rPr lang="en-ZA" sz="2000" b="1" dirty="0">
                <a:latin typeface="+mj-lt"/>
                <a:ea typeface="Open Sans" panose="020B0606030504020204" pitchFamily="34" charset="0"/>
                <a:cs typeface="Open Sans" panose="020B0606030504020204" pitchFamily="34" charset="0"/>
              </a:rPr>
              <a:t>Baseline Maps</a:t>
            </a:r>
          </a:p>
        </p:txBody>
      </p:sp>
      <p:sp>
        <p:nvSpPr>
          <p:cNvPr id="2" name="Rectangle 1">
            <a:extLst>
              <a:ext uri="{FF2B5EF4-FFF2-40B4-BE49-F238E27FC236}">
                <a16:creationId xmlns:a16="http://schemas.microsoft.com/office/drawing/2014/main" id="{41D1A33C-1EDE-D0AC-BB76-46DFF4202F03}"/>
              </a:ext>
            </a:extLst>
          </p:cNvPr>
          <p:cNvSpPr/>
          <p:nvPr/>
        </p:nvSpPr>
        <p:spPr>
          <a:xfrm>
            <a:off x="9180276" y="4237594"/>
            <a:ext cx="851491" cy="51195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10">
            <a:extLst>
              <a:ext uri="{FF2B5EF4-FFF2-40B4-BE49-F238E27FC236}">
                <a16:creationId xmlns:a16="http://schemas.microsoft.com/office/drawing/2014/main" id="{3ABADA60-7169-B491-D379-50F3193A6848}"/>
              </a:ext>
            </a:extLst>
          </p:cNvPr>
          <p:cNvSpPr txBox="1">
            <a:spLocks/>
          </p:cNvSpPr>
          <p:nvPr/>
        </p:nvSpPr>
        <p:spPr>
          <a:xfrm>
            <a:off x="256899" y="-27721"/>
            <a:ext cx="8155840" cy="741399"/>
          </a:xfrm>
          <a:prstGeom prst="rect">
            <a:avLst/>
          </a:prstGeom>
          <a:noFill/>
          <a:ln>
            <a:noFill/>
          </a:ln>
        </p:spPr>
        <p:txBody>
          <a:bodyPr spcFirstLastPara="1" vert="horz" wrap="square" lIns="91425" tIns="45700" rIns="91425" bIns="45700" rtlCol="0" anchor="b" anchorCtr="0">
            <a:noAutofit/>
          </a:bodyPr>
          <a:lstStyle>
            <a:defPPr marR="0" lvl="0" algn="l" rtl="0">
              <a:lnSpc>
                <a:spcPct val="100000"/>
              </a:lnSpc>
              <a:spcBef>
                <a:spcPts val="0"/>
              </a:spcBef>
              <a:spcAft>
                <a:spcPts val="0"/>
              </a:spcAft>
              <a:defRPr lang="en-US"/>
            </a:defPPr>
            <a:lvl1pPr marR="0" lvl="0" indent="0">
              <a:lnSpc>
                <a:spcPct val="90000"/>
              </a:lnSpc>
              <a:spcBef>
                <a:spcPts val="0"/>
              </a:spcBef>
              <a:spcAft>
                <a:spcPts val="0"/>
              </a:spcAft>
              <a:buClr>
                <a:schemeClr val="dk1"/>
              </a:buClr>
              <a:buSzPts val="4400"/>
              <a:buFont typeface="Calibri"/>
              <a:buNone/>
              <a:defRPr sz="2800" b="1" i="0" u="none" strike="noStrike" cap="none" baseline="0">
                <a:solidFill>
                  <a:srgbClr val="C00000"/>
                </a:solidFill>
                <a:latin typeface="Arial" panose="020B0604020202020204" pitchFamily="34" charset="0"/>
                <a:ea typeface="Helvetica Neue"/>
                <a:cs typeface="Arial" panose="020B0604020202020204" pitchFamily="34" charset="0"/>
              </a:defRPr>
            </a:lvl1pPr>
            <a:lvl2pPr marR="0" lvl="1">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r>
              <a:rPr lang="en-GB" dirty="0">
                <a:sym typeface="Bodoni SvtyTwo ITC TT-Book"/>
              </a:rPr>
              <a:t>5.1 </a:t>
            </a:r>
            <a:r>
              <a:rPr lang="en-US" dirty="0">
                <a:sym typeface="Bodoni SvtyTwo ITC TT-Book"/>
              </a:rPr>
              <a:t>Component of EAE’s back-end architecture</a:t>
            </a:r>
            <a:endParaRPr lang="en-GB" dirty="0">
              <a:sym typeface="Bodoni SvtyTwo ITC TT-Book"/>
            </a:endParaRPr>
          </a:p>
        </p:txBody>
      </p:sp>
    </p:spTree>
    <p:extLst>
      <p:ext uri="{BB962C8B-B14F-4D97-AF65-F5344CB8AC3E}">
        <p14:creationId xmlns:p14="http://schemas.microsoft.com/office/powerpoint/2010/main" val="4181917128"/>
      </p:ext>
    </p:extLst>
  </p:cSld>
  <p:clrMapOvr>
    <a:masterClrMapping/>
  </p:clrMapOvr>
  <p:transition spd="slow">
    <p:push/>
  </p:transition>
</p:sld>
</file>

<file path=ppt/theme/theme1.xml><?xml version="1.0" encoding="utf-8"?>
<a:theme xmlns:a="http://schemas.openxmlformats.org/drawingml/2006/main" name="1_EAE_CCG Powerpoint Sept 2024">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AE_CCG Powerpoint Sept 2024.pptx" id="{86360CD8-E553-41A8-9AD7-2D2361ED0FF8}" vid="{DFEBA574-2562-4D70-9FE6-F364A15BB98A}"/>
    </a:ext>
  </a:extLst>
</a:theme>
</file>

<file path=ppt/theme/theme2.xml><?xml version="1.0" encoding="utf-8"?>
<a:theme xmlns:a="http://schemas.openxmlformats.org/drawingml/2006/main" name="Office Theme">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132</TotalTime>
  <Words>1835</Words>
  <Application>Microsoft Office PowerPoint</Application>
  <PresentationFormat>Widescreen</PresentationFormat>
  <Paragraphs>246</Paragraphs>
  <Slides>25</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Aptos</vt:lpstr>
      <vt:lpstr>Arial</vt:lpstr>
      <vt:lpstr>Bodoni SvtyTwo ITC TT-Book</vt:lpstr>
      <vt:lpstr>Calibri</vt:lpstr>
      <vt:lpstr>Calibri Light</vt:lpstr>
      <vt:lpstr>Helvetica Neue</vt:lpstr>
      <vt:lpstr>Open Sans</vt:lpstr>
      <vt:lpstr>Open Sans </vt:lpstr>
      <vt:lpstr>Open Sans ExtraBold</vt:lpstr>
      <vt:lpstr>1_EAE_CCG Powerpoint Sept 2024</vt:lpstr>
      <vt:lpstr>Office Theme</vt:lpstr>
      <vt:lpstr>Maximum 32 point Arial in white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Santiago Sinclair-Lecaros</dc:creator>
  <cp:lastModifiedBy>Alemayehu Woldeamanuel</cp:lastModifiedBy>
  <cp:revision>157</cp:revision>
  <dcterms:created xsi:type="dcterms:W3CDTF">2024-09-25T16:22:53Z</dcterms:created>
  <dcterms:modified xsi:type="dcterms:W3CDTF">2026-04-24T08:43:20Z</dcterms:modified>
</cp:coreProperties>
</file>