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6"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12192000"/>
  <p:notesSz cx="6858000" cy="9144000"/>
  <p:embeddedFontLst>
    <p:embeddedFont>
      <p:font typeface="Helvetica Neue"/>
      <p:regular r:id="rId34"/>
      <p:bold r:id="rId35"/>
      <p:italic r:id="rId36"/>
      <p:boldItalic r:id="rId37"/>
    </p:embeddedFont>
    <p:embeddedFont>
      <p:font typeface="Open Sans ExtraBold"/>
      <p:bold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gYk946l/p80+iXRCLvKjaxfYto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4.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OpenSans-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39" Type="http://schemas.openxmlformats.org/officeDocument/2006/relationships/font" Target="fonts/OpenSansExtraBold-boldItalic.fntdata"/><Relationship Id="rId16" Type="http://schemas.openxmlformats.org/officeDocument/2006/relationships/slide" Target="slides/slide10.xml"/><Relationship Id="rId38" Type="http://schemas.openxmlformats.org/officeDocument/2006/relationships/font" Target="fonts/OpenSansExtraBol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rena.org/Publications/2023/Jun/Tracking-SDG7-2023" TargetMode="External"/><Relationship Id="rId3" Type="http://schemas.openxmlformats.org/officeDocument/2006/relationships/hyperlink" Target="https://trackingsdg7.esmap.org/data/files/download-documents/sdg7-report2023-full_report.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p:txBody>
      </p:sp>
      <p:sp>
        <p:nvSpPr>
          <p:cNvPr id="210" name="Google Shape;2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sz="1800">
              <a:latin typeface="Arial"/>
              <a:ea typeface="Arial"/>
              <a:cs typeface="Arial"/>
              <a:sym typeface="Arial"/>
            </a:endParaRPr>
          </a:p>
          <a:p>
            <a:pPr indent="0" lvl="0" marL="0" rtl="0" algn="l">
              <a:spcBef>
                <a:spcPts val="0"/>
              </a:spcBef>
              <a:spcAft>
                <a:spcPts val="0"/>
              </a:spcAft>
              <a:buClr>
                <a:schemeClr val="dk1"/>
              </a:buClr>
              <a:buSzPts val="1200"/>
              <a:buFont typeface="Arial"/>
              <a:buNone/>
            </a:pPr>
            <a:r>
              <a:t/>
            </a:r>
            <a:endParaRPr b="0"/>
          </a:p>
        </p:txBody>
      </p:sp>
      <p:sp>
        <p:nvSpPr>
          <p:cNvPr id="219" name="Google Shape;21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48" name="Google Shape;24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58" name="Google Shape;2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67" name="Google Shape;26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en-US" sz="2800"/>
              <a:t>This is an example of Energy Access Explorer’s high-resolution, multi-criteria prioritization analysis. This analysis identifies priority areas which are close to health care and education facilities, far from the power network and where solar potential is significant. This is a sample analysis. Users can combine more than 25 geospatial datasets and generate custom prioritization analysis, maps and reports based on their criteria and perspectives. </a:t>
            </a:r>
            <a:endParaRPr sz="1800">
              <a:latin typeface="Open Sans"/>
              <a:ea typeface="Open Sans"/>
              <a:cs typeface="Open Sans"/>
              <a:sym typeface="Open Sans"/>
            </a:endParaRPr>
          </a:p>
        </p:txBody>
      </p:sp>
      <p:sp>
        <p:nvSpPr>
          <p:cNvPr id="277" name="Google Shape;27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US"/>
              <a:t>This lecture has four Intended Learning Outcomes. </a:t>
            </a:r>
            <a:endParaRPr/>
          </a:p>
          <a:p>
            <a:pPr indent="0" lvl="0" marL="0" rtl="0" algn="l">
              <a:lnSpc>
                <a:spcPct val="114999"/>
              </a:lnSpc>
              <a:spcBef>
                <a:spcPts val="0"/>
              </a:spcBef>
              <a:spcAft>
                <a:spcPts val="0"/>
              </a:spcAft>
              <a:buNone/>
            </a:pPr>
            <a:r>
              <a:t/>
            </a:r>
            <a:endParaRPr/>
          </a:p>
          <a:p>
            <a:pPr indent="0" lvl="0" marL="0" rtl="0" algn="l">
              <a:lnSpc>
                <a:spcPct val="114999"/>
              </a:lnSpc>
              <a:spcBef>
                <a:spcPts val="0"/>
              </a:spcBef>
              <a:spcAft>
                <a:spcPts val="0"/>
              </a:spcAft>
              <a:buNone/>
            </a:pPr>
            <a:r>
              <a:rPr lang="en-US"/>
              <a:t>By the end of this lecture, you will:</a:t>
            </a:r>
            <a:endParaRPr/>
          </a:p>
          <a:p>
            <a:pPr indent="0" lvl="0" marL="0" rtl="0" algn="l">
              <a:lnSpc>
                <a:spcPct val="114999"/>
              </a:lnSpc>
              <a:spcBef>
                <a:spcPts val="0"/>
              </a:spcBef>
              <a:spcAft>
                <a:spcPts val="0"/>
              </a:spcAft>
              <a:buNone/>
            </a:pPr>
            <a:r>
              <a:rPr lang="en-US"/>
              <a:t> </a:t>
            </a:r>
            <a:endParaRPr/>
          </a:p>
          <a:p>
            <a:pPr indent="0" lvl="0" marL="0" rtl="0" algn="l">
              <a:lnSpc>
                <a:spcPct val="114999"/>
              </a:lnSpc>
              <a:spcBef>
                <a:spcPts val="0"/>
              </a:spcBef>
              <a:spcAft>
                <a:spcPts val="0"/>
              </a:spcAft>
              <a:buNone/>
            </a:pPr>
            <a:r>
              <a:rPr lang="en-US"/>
              <a:t>Be able to explain the importance of energy planning for socio-economic development </a:t>
            </a:r>
            <a:endParaRPr/>
          </a:p>
          <a:p>
            <a:pPr indent="0" lvl="0" marL="0" rtl="0" algn="l">
              <a:lnSpc>
                <a:spcPct val="114999"/>
              </a:lnSpc>
              <a:spcBef>
                <a:spcPts val="0"/>
              </a:spcBef>
              <a:spcAft>
                <a:spcPts val="0"/>
              </a:spcAft>
              <a:buNone/>
            </a:pPr>
            <a:r>
              <a:rPr lang="en-US"/>
              <a:t>Understand the importance of integrated energy planning</a:t>
            </a:r>
            <a:endParaRPr/>
          </a:p>
          <a:p>
            <a:pPr indent="0" lvl="0" marL="0" rtl="0" algn="l">
              <a:spcBef>
                <a:spcPts val="0"/>
              </a:spcBef>
              <a:spcAft>
                <a:spcPts val="0"/>
              </a:spcAft>
              <a:buNone/>
            </a:pPr>
            <a:r>
              <a:rPr lang="en-US"/>
              <a:t>Be familiar with the ecosystem of geospatial data and tools for strategic energy planning </a:t>
            </a:r>
            <a:endParaRPr/>
          </a:p>
          <a:p>
            <a:pPr indent="0" lvl="0" marL="0" rtl="0" algn="l">
              <a:spcBef>
                <a:spcPts val="0"/>
              </a:spcBef>
              <a:spcAft>
                <a:spcPts val="0"/>
              </a:spcAft>
              <a:buNone/>
            </a:pPr>
            <a:r>
              <a:rPr lang="en-US"/>
              <a:t>Get introduced to the outline of the course on Energy Access Explorer</a:t>
            </a:r>
            <a:endParaRPr/>
          </a:p>
          <a:p>
            <a:pPr indent="0" lvl="0" marL="0" rtl="0" algn="l">
              <a:lnSpc>
                <a:spcPct val="114999"/>
              </a:lnSpc>
              <a:spcBef>
                <a:spcPts val="0"/>
              </a:spcBef>
              <a:spcAft>
                <a:spcPts val="0"/>
              </a:spcAft>
              <a:buNone/>
            </a:pPr>
            <a:r>
              <a:rPr lang="en-US"/>
              <a:t> </a:t>
            </a:r>
            <a:endParaRPr/>
          </a:p>
          <a:p>
            <a:pPr indent="0" lvl="0" marL="0" rtl="0" algn="l">
              <a:spcBef>
                <a:spcPts val="0"/>
              </a:spcBef>
              <a:spcAft>
                <a:spcPts val="0"/>
              </a:spcAft>
              <a:buNone/>
            </a:pPr>
            <a:r>
              <a:rPr lang="en-US"/>
              <a:t>These learning outcomes will be important to understand the context of the course.</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1800">
              <a:latin typeface="Open Sans"/>
              <a:ea typeface="Open Sans"/>
              <a:cs typeface="Open Sans"/>
              <a:sym typeface="Open Sans"/>
            </a:endParaRPr>
          </a:p>
        </p:txBody>
      </p:sp>
      <p:sp>
        <p:nvSpPr>
          <p:cNvPr id="287" name="Google Shape;28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296" name="Google Shape;29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overall expected learning outcomes of this course are as follows: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will be able to: </a:t>
            </a:r>
            <a:endParaRPr/>
          </a:p>
          <a:p>
            <a:pPr indent="0" lvl="0" marL="0" rtl="0" algn="l">
              <a:spcBef>
                <a:spcPts val="0"/>
              </a:spcBef>
              <a:spcAft>
                <a:spcPts val="0"/>
              </a:spcAft>
              <a:buNone/>
            </a:pPr>
            <a:r>
              <a:rPr lang="en-US"/>
              <a:t>Describe basic concepts of integrated energy planning with EAE </a:t>
            </a:r>
            <a:endParaRPr/>
          </a:p>
          <a:p>
            <a:pPr indent="0" lvl="0" marL="0" rtl="0" algn="l">
              <a:spcBef>
                <a:spcPts val="0"/>
              </a:spcBef>
              <a:spcAft>
                <a:spcPts val="0"/>
              </a:spcAft>
              <a:buNone/>
            </a:pPr>
            <a:r>
              <a:rPr lang="en-US"/>
              <a:t>List different datasets that are used in geospatial energy planning including EAE </a:t>
            </a:r>
            <a:endParaRPr/>
          </a:p>
          <a:p>
            <a:pPr indent="0" lvl="0" marL="0" rtl="0" algn="l">
              <a:spcBef>
                <a:spcPts val="0"/>
              </a:spcBef>
              <a:spcAft>
                <a:spcPts val="0"/>
              </a:spcAft>
              <a:buNone/>
            </a:pPr>
            <a:r>
              <a:rPr lang="en-US"/>
              <a:t>Utilize various methods in GIS to set up a geography for conducting analysis and manoeuvring datasets </a:t>
            </a:r>
            <a:endParaRPr/>
          </a:p>
          <a:p>
            <a:pPr indent="0" lvl="0" marL="0" rtl="0" algn="l">
              <a:spcBef>
                <a:spcPts val="0"/>
              </a:spcBef>
              <a:spcAft>
                <a:spcPts val="0"/>
              </a:spcAft>
              <a:buNone/>
            </a:pPr>
            <a:r>
              <a:rPr lang="en-US"/>
              <a:t>Conduct a multi-criteria decision analysis in EAE, validate and communicate EAE results </a:t>
            </a:r>
            <a:endParaRPr/>
          </a:p>
          <a:p>
            <a:pPr indent="0" lvl="0" marL="0" rtl="0" algn="l">
              <a:spcBef>
                <a:spcPts val="0"/>
              </a:spcBef>
              <a:spcAft>
                <a:spcPts val="0"/>
              </a:spcAft>
              <a:buNone/>
            </a:pPr>
            <a:r>
              <a:rPr lang="en-US"/>
              <a:t>Understand the data governance and sustainability plan of EAE </a:t>
            </a:r>
            <a:endParaRPr/>
          </a:p>
        </p:txBody>
      </p:sp>
      <p:sp>
        <p:nvSpPr>
          <p:cNvPr id="327" name="Google Shape;32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course consists of 7 lectures:  </a:t>
            </a:r>
            <a:endParaRPr/>
          </a:p>
          <a:p>
            <a:pPr indent="0" lvl="0" marL="0" rtl="0" algn="l">
              <a:spcBef>
                <a:spcPts val="0"/>
              </a:spcBef>
              <a:spcAft>
                <a:spcPts val="0"/>
              </a:spcAft>
              <a:buNone/>
            </a:pPr>
            <a:r>
              <a:rPr lang="en-US"/>
              <a:t>Lecture 1: Introduction to the Course </a:t>
            </a:r>
            <a:endParaRPr/>
          </a:p>
          <a:p>
            <a:pPr indent="0" lvl="0" marL="0" rtl="0" algn="l">
              <a:spcBef>
                <a:spcPts val="0"/>
              </a:spcBef>
              <a:spcAft>
                <a:spcPts val="0"/>
              </a:spcAft>
              <a:buNone/>
            </a:pPr>
            <a:r>
              <a:rPr lang="en-US"/>
              <a:t>Lecture 2: Introduction to Energy Access Explore </a:t>
            </a:r>
            <a:endParaRPr/>
          </a:p>
          <a:p>
            <a:pPr indent="0" lvl="0" marL="0" rtl="0" algn="l">
              <a:spcBef>
                <a:spcPts val="0"/>
              </a:spcBef>
              <a:spcAft>
                <a:spcPts val="0"/>
              </a:spcAft>
              <a:buNone/>
            </a:pPr>
            <a:r>
              <a:rPr lang="en-US"/>
              <a:t>Lecture 3: Key GIS Concepts</a:t>
            </a:r>
            <a:endParaRPr/>
          </a:p>
          <a:p>
            <a:pPr indent="0" lvl="0" marL="0" rtl="0" algn="l">
              <a:spcBef>
                <a:spcPts val="0"/>
              </a:spcBef>
              <a:spcAft>
                <a:spcPts val="0"/>
              </a:spcAft>
              <a:buNone/>
            </a:pPr>
            <a:r>
              <a:rPr lang="en-US"/>
              <a:t>Lecture 4: EAE Front-End Interface </a:t>
            </a:r>
            <a:endParaRPr/>
          </a:p>
          <a:p>
            <a:pPr indent="0" lvl="0" marL="0" rtl="0" algn="l">
              <a:spcBef>
                <a:spcPts val="0"/>
              </a:spcBef>
              <a:spcAft>
                <a:spcPts val="0"/>
              </a:spcAft>
              <a:buNone/>
            </a:pPr>
            <a:r>
              <a:rPr lang="en-US"/>
              <a:t>Lecture 5: EAE Back-End Architecture </a:t>
            </a:r>
            <a:endParaRPr/>
          </a:p>
          <a:p>
            <a:pPr indent="0" lvl="0" marL="0" rtl="0" algn="l">
              <a:spcBef>
                <a:spcPts val="0"/>
              </a:spcBef>
              <a:spcAft>
                <a:spcPts val="0"/>
              </a:spcAft>
              <a:buNone/>
            </a:pPr>
            <a:r>
              <a:rPr lang="en-US"/>
              <a:t>Lecture 6: Data Governance and Sustainability </a:t>
            </a:r>
            <a:endParaRPr/>
          </a:p>
        </p:txBody>
      </p:sp>
      <p:sp>
        <p:nvSpPr>
          <p:cNvPr id="337" name="Google Shape;3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Energy is a critical service that is highly interconnected with socioeconomic development and human well-being.</a:t>
            </a:r>
            <a:r>
              <a:rPr b="0" i="0" lang="en-US">
                <a:solidFill>
                  <a:srgbClr val="1A1919"/>
                </a:solidFill>
                <a:latin typeface="Arial"/>
                <a:ea typeface="Arial"/>
                <a:cs typeface="Arial"/>
                <a:sym typeface="Arial"/>
              </a:rPr>
              <a:t> Yet, life without reliable energy is a reality for more than </a:t>
            </a:r>
            <a:r>
              <a:rPr b="0" i="0" lang="en-US" u="sng">
                <a:solidFill>
                  <a:srgbClr val="32864B"/>
                </a:solidFill>
                <a:latin typeface="Arial"/>
                <a:ea typeface="Arial"/>
                <a:cs typeface="Arial"/>
                <a:sym typeface="Arial"/>
                <a:hlinkClick r:id="rId2">
                  <a:extLst>
                    <a:ext uri="{A12FA001-AC4F-418D-AE19-62706E023703}">
                      <ahyp:hlinkClr val="tx"/>
                    </a:ext>
                  </a:extLst>
                </a:hlinkClick>
              </a:rPr>
              <a:t>685 million</a:t>
            </a:r>
            <a:r>
              <a:rPr b="0" i="0" lang="en-US">
                <a:solidFill>
                  <a:srgbClr val="1A1919"/>
                </a:solidFill>
                <a:latin typeface="Arial"/>
                <a:ea typeface="Arial"/>
                <a:cs typeface="Arial"/>
                <a:sym typeface="Arial"/>
              </a:rPr>
              <a:t> people globally while more than </a:t>
            </a:r>
            <a:r>
              <a:rPr b="0" i="0" lang="en-US" u="sng">
                <a:solidFill>
                  <a:srgbClr val="32864B"/>
                </a:solidFill>
                <a:latin typeface="Arial"/>
                <a:ea typeface="Arial"/>
                <a:cs typeface="Arial"/>
                <a:sym typeface="Arial"/>
                <a:hlinkClick r:id="rId3">
                  <a:extLst>
                    <a:ext uri="{A12FA001-AC4F-418D-AE19-62706E023703}">
                      <ahyp:hlinkClr val="tx"/>
                    </a:ext>
                  </a:extLst>
                </a:hlinkClick>
              </a:rPr>
              <a:t>2 billion people use polluting fuels</a:t>
            </a:r>
            <a:r>
              <a:rPr b="0" i="0" lang="en-US">
                <a:solidFill>
                  <a:srgbClr val="1A1919"/>
                </a:solidFill>
                <a:latin typeface="Arial"/>
                <a:ea typeface="Arial"/>
                <a:cs typeface="Arial"/>
                <a:sym typeface="Arial"/>
              </a:rPr>
              <a:t> to cook their meals, and 1 billion people are served by healthcare facilities with unreliable energy</a:t>
            </a:r>
            <a:r>
              <a:rPr lang="en-US"/>
              <a:t>. In order to achieve universal energy access by 2030, efforts need to be substantially increased towards the target by scaling up investments and policy support.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Sustainable Development Goal 7 (SDG7) calls for “affordable, reliable, sustainable and modern energy for all” by 2030. Energy is interconnected with 125 (74%) out of 169 SDG targets. Energy is central to both the 2030 Agenda for Sustainable Development and the Paris Agreement on Climate Change. Energy access can open up new economic opportunities, empower marginalized communities, enhance education and healthcare, establish equitable and inclusive societies, as well as strengthen the resilience of at-risk communities to climate change. </a:t>
            </a:r>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1A1919"/>
                </a:solidFill>
                <a:latin typeface="Arial"/>
                <a:ea typeface="Arial"/>
                <a:cs typeface="Arial"/>
                <a:sym typeface="Arial"/>
              </a:rPr>
              <a:t>Effectively expanding energy access requires integrated and inclusive planning.</a:t>
            </a:r>
            <a:endParaRPr/>
          </a:p>
          <a:p>
            <a:pPr indent="0" lvl="0" marL="0" rtl="0" algn="l">
              <a:spcBef>
                <a:spcPts val="0"/>
              </a:spcBef>
              <a:spcAft>
                <a:spcPts val="0"/>
              </a:spcAft>
              <a:buNone/>
            </a:pPr>
            <a:r>
              <a:t/>
            </a:r>
            <a:endParaRPr b="0" i="0" sz="1200">
              <a:solidFill>
                <a:srgbClr val="1A1919"/>
              </a:solidFill>
              <a:latin typeface="Arial"/>
              <a:ea typeface="Arial"/>
              <a:cs typeface="Arial"/>
              <a:sym typeface="Arial"/>
            </a:endParaRPr>
          </a:p>
          <a:p>
            <a:pPr indent="0" lvl="0" marL="0" rtl="0" algn="l">
              <a:spcBef>
                <a:spcPts val="0"/>
              </a:spcBef>
              <a:spcAft>
                <a:spcPts val="0"/>
              </a:spcAft>
              <a:buNone/>
            </a:pPr>
            <a:r>
              <a:rPr lang="en-US" sz="1200"/>
              <a:t>Considering integrated energy plans that  brings in a geography’s energy system aims and priorities for expanding energy access and least-cost technology to be deployed by matching supply with growing demand…..</a:t>
            </a:r>
            <a:endParaRPr/>
          </a:p>
          <a:p>
            <a:pPr indent="0" lvl="0" marL="0" rtl="0" algn="l">
              <a:spcBef>
                <a:spcPts val="0"/>
              </a:spcBef>
              <a:spcAft>
                <a:spcPts val="0"/>
              </a:spcAft>
              <a:buNone/>
            </a:pPr>
            <a:r>
              <a:t/>
            </a:r>
            <a:endParaRPr sz="1200"/>
          </a:p>
          <a:p>
            <a:pPr indent="0" lvl="0" marL="0" marR="0" rtl="0" algn="l">
              <a:lnSpc>
                <a:spcPct val="100000"/>
              </a:lnSpc>
              <a:spcBef>
                <a:spcPts val="0"/>
              </a:spcBef>
              <a:spcAft>
                <a:spcPts val="0"/>
              </a:spcAft>
              <a:buClr>
                <a:schemeClr val="dk1"/>
              </a:buClr>
              <a:buSzPts val="1200"/>
              <a:buFont typeface="Arial"/>
              <a:buNone/>
            </a:pPr>
            <a:r>
              <a:rPr lang="en-US" sz="1200"/>
              <a:t>Also, that energy plans are inclusive involving the various stakeholders’ perspectives and needs from a bottom-up approach when developing energy plans  </a:t>
            </a:r>
            <a:endParaRPr/>
          </a:p>
          <a:p>
            <a:pPr indent="0" lvl="0" marL="0" rtl="0" algn="l">
              <a:spcBef>
                <a:spcPts val="0"/>
              </a:spcBef>
              <a:spcAft>
                <a:spcPts val="0"/>
              </a:spcAft>
              <a:buNone/>
            </a:pPr>
            <a:r>
              <a:t/>
            </a:r>
            <a:endParaRPr sz="1200"/>
          </a:p>
          <a:p>
            <a:pPr indent="0" lvl="0" marL="0" rtl="0" algn="just">
              <a:spcBef>
                <a:spcPts val="0"/>
              </a:spcBef>
              <a:spcAft>
                <a:spcPts val="0"/>
              </a:spcAft>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1" y="0"/>
            <a:ext cx="12192000" cy="6858000"/>
          </a:xfrm>
          <a:prstGeom prst="rect">
            <a:avLst/>
          </a:prstGeom>
          <a:noFill/>
          <a:ln>
            <a:noFill/>
          </a:ln>
        </p:spPr>
      </p:pic>
      <p:sp>
        <p:nvSpPr>
          <p:cNvPr id="16" name="Google Shape;16;p29"/>
          <p:cNvSpPr txBox="1"/>
          <p:nvPr>
            <p:ph type="ctrTitle"/>
          </p:nvPr>
        </p:nvSpPr>
        <p:spPr>
          <a:xfrm>
            <a:off x="1" y="1952105"/>
            <a:ext cx="9607824"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0" y="4339705"/>
            <a:ext cx="9607826" cy="19521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600"/>
              <a:buNone/>
              <a:defRPr b="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2" name="Shape 62"/>
        <p:cNvGrpSpPr/>
        <p:nvPr/>
      </p:nvGrpSpPr>
      <p:grpSpPr>
        <a:xfrm>
          <a:off x="0" y="0"/>
          <a:ext cx="0" cy="0"/>
          <a:chOff x="0" y="0"/>
          <a:chExt cx="0" cy="0"/>
        </a:xfrm>
      </p:grpSpPr>
      <p:sp>
        <p:nvSpPr>
          <p:cNvPr id="63" name="Google Shape;63;p37"/>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7"/>
          <p:cNvSpPr/>
          <p:nvPr>
            <p:ph idx="2" type="pic"/>
          </p:nvPr>
        </p:nvSpPr>
        <p:spPr>
          <a:xfrm>
            <a:off x="6172202" y="1239210"/>
            <a:ext cx="5181598" cy="4937753"/>
          </a:xfrm>
          <a:prstGeom prst="rect">
            <a:avLst/>
          </a:prstGeom>
          <a:noFill/>
          <a:ln>
            <a:noFill/>
          </a:ln>
        </p:spPr>
      </p:sp>
      <p:sp>
        <p:nvSpPr>
          <p:cNvPr id="66" name="Google Shape;66;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67" name="Shape 67"/>
        <p:cNvGrpSpPr/>
        <p:nvPr/>
      </p:nvGrpSpPr>
      <p:grpSpPr>
        <a:xfrm>
          <a:off x="0" y="0"/>
          <a:ext cx="0" cy="0"/>
          <a:chOff x="0" y="0"/>
          <a:chExt cx="0" cy="0"/>
        </a:xfrm>
      </p:grpSpPr>
      <p:pic>
        <p:nvPicPr>
          <p:cNvPr id="68" name="Google Shape;68;p38"/>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69" name="Google Shape;69;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70" name="Google Shape;70;p38"/>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72" name="Shape 72"/>
        <p:cNvGrpSpPr/>
        <p:nvPr/>
      </p:nvGrpSpPr>
      <p:grpSpPr>
        <a:xfrm>
          <a:off x="0" y="0"/>
          <a:ext cx="0" cy="0"/>
          <a:chOff x="0" y="0"/>
          <a:chExt cx="0" cy="0"/>
        </a:xfrm>
      </p:grpSpPr>
      <p:sp>
        <p:nvSpPr>
          <p:cNvPr id="73" name="Google Shape;73;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74" name="Google Shape;74;p39"/>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 name="Shape 77"/>
        <p:cNvGrpSpPr/>
        <p:nvPr/>
      </p:nvGrpSpPr>
      <p:grpSpPr>
        <a:xfrm>
          <a:off x="0" y="0"/>
          <a:ext cx="0" cy="0"/>
          <a:chOff x="0" y="0"/>
          <a:chExt cx="0" cy="0"/>
        </a:xfrm>
      </p:grpSpPr>
      <p:sp>
        <p:nvSpPr>
          <p:cNvPr id="78" name="Google Shape;78;p40"/>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80" name="Google Shape;80;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81" name="Shape 81"/>
        <p:cNvGrpSpPr/>
        <p:nvPr/>
      </p:nvGrpSpPr>
      <p:grpSpPr>
        <a:xfrm>
          <a:off x="0" y="0"/>
          <a:ext cx="0" cy="0"/>
          <a:chOff x="0" y="0"/>
          <a:chExt cx="0" cy="0"/>
        </a:xfrm>
      </p:grpSpPr>
      <p:sp>
        <p:nvSpPr>
          <p:cNvPr id="82" name="Google Shape;82;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1000"/>
              </a:spcBef>
              <a:spcAft>
                <a:spcPts val="0"/>
              </a:spcAft>
              <a:buSzPts val="1800"/>
              <a:buNone/>
              <a:defRPr sz="1800"/>
            </a:lvl3pPr>
            <a:lvl4pPr lvl="3" algn="ctr">
              <a:lnSpc>
                <a:spcPct val="90000"/>
              </a:lnSpc>
              <a:spcBef>
                <a:spcPts val="1000"/>
              </a:spcBef>
              <a:spcAft>
                <a:spcPts val="0"/>
              </a:spcAft>
              <a:buSzPts val="1600"/>
              <a:buNone/>
              <a:defRPr sz="1600"/>
            </a:lvl4pPr>
            <a:lvl5pPr lvl="4" algn="ctr">
              <a:lnSpc>
                <a:spcPct val="90000"/>
              </a:lnSpc>
              <a:spcBef>
                <a:spcPts val="100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4" name="Google Shape;84;p3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3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Google Shape;86;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92" name="Shape 92"/>
        <p:cNvGrpSpPr/>
        <p:nvPr/>
      </p:nvGrpSpPr>
      <p:grpSpPr>
        <a:xfrm>
          <a:off x="0" y="0"/>
          <a:ext cx="0" cy="0"/>
          <a:chOff x="0" y="0"/>
          <a:chExt cx="0" cy="0"/>
        </a:xfrm>
      </p:grpSpPr>
      <p:sp>
        <p:nvSpPr>
          <p:cNvPr id="93" name="Google Shape;93;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1000"/>
              </a:spcBef>
              <a:spcAft>
                <a:spcPts val="0"/>
              </a:spcAft>
              <a:buSzPts val="1800"/>
              <a:buNone/>
              <a:defRPr sz="1800"/>
            </a:lvl3pPr>
            <a:lvl4pPr lvl="3" algn="ctr">
              <a:lnSpc>
                <a:spcPct val="90000"/>
              </a:lnSpc>
              <a:spcBef>
                <a:spcPts val="1000"/>
              </a:spcBef>
              <a:spcAft>
                <a:spcPts val="0"/>
              </a:spcAft>
              <a:buSzPts val="1600"/>
              <a:buNone/>
              <a:defRPr sz="1600"/>
            </a:lvl4pPr>
            <a:lvl5pPr lvl="4" algn="ctr">
              <a:lnSpc>
                <a:spcPct val="90000"/>
              </a:lnSpc>
              <a:spcBef>
                <a:spcPts val="100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5" name="Google Shape;95;p3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7" name="Google Shape;97;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36"/>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3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3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 name="Shape 24"/>
        <p:cNvGrpSpPr/>
        <p:nvPr/>
      </p:nvGrpSpPr>
      <p:grpSpPr>
        <a:xfrm>
          <a:off x="0" y="0"/>
          <a:ext cx="0" cy="0"/>
          <a:chOff x="0" y="0"/>
          <a:chExt cx="0" cy="0"/>
        </a:xfrm>
      </p:grpSpPr>
      <p:sp>
        <p:nvSpPr>
          <p:cNvPr id="25" name="Google Shape;25;p41"/>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1"/>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1"/>
          <p:cNvSpPr/>
          <p:nvPr>
            <p:ph idx="2" type="pic"/>
          </p:nvPr>
        </p:nvSpPr>
        <p:spPr>
          <a:xfrm>
            <a:off x="6172202" y="1239210"/>
            <a:ext cx="5181598" cy="4937753"/>
          </a:xfrm>
          <a:prstGeom prst="rect">
            <a:avLst/>
          </a:prstGeom>
          <a:noFill/>
          <a:ln>
            <a:noFill/>
          </a:ln>
        </p:spPr>
      </p:sp>
      <p:sp>
        <p:nvSpPr>
          <p:cNvPr id="28" name="Google Shape;28;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31" name="Google Shape;31;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42"/>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2"/>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34" name="Shape 34"/>
        <p:cNvGrpSpPr/>
        <p:nvPr/>
      </p:nvGrpSpPr>
      <p:grpSpPr>
        <a:xfrm>
          <a:off x="0" y="0"/>
          <a:ext cx="0" cy="0"/>
          <a:chOff x="0" y="0"/>
          <a:chExt cx="0" cy="0"/>
        </a:xfrm>
      </p:grpSpPr>
      <p:sp>
        <p:nvSpPr>
          <p:cNvPr id="35" name="Google Shape;35;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43"/>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3"/>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3"/>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9" name="Shape 39"/>
        <p:cNvGrpSpPr/>
        <p:nvPr/>
      </p:nvGrpSpPr>
      <p:grpSpPr>
        <a:xfrm>
          <a:off x="0" y="0"/>
          <a:ext cx="0" cy="0"/>
          <a:chOff x="0" y="0"/>
          <a:chExt cx="0" cy="0"/>
        </a:xfrm>
      </p:grpSpPr>
      <p:sp>
        <p:nvSpPr>
          <p:cNvPr id="40" name="Google Shape;40;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1" name="Google Shape;41;p44"/>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44"/>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3" name="Shape 43"/>
        <p:cNvGrpSpPr/>
        <p:nvPr/>
      </p:nvGrpSpPr>
      <p:grpSpPr>
        <a:xfrm>
          <a:off x="0" y="0"/>
          <a:ext cx="0" cy="0"/>
          <a:chOff x="0" y="0"/>
          <a:chExt cx="0" cy="0"/>
        </a:xfrm>
      </p:grpSpPr>
      <p:sp>
        <p:nvSpPr>
          <p:cNvPr id="44" name="Google Shape;44;p45"/>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46" name="Google Shape;46;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2" name="Shape 52"/>
        <p:cNvGrpSpPr/>
        <p:nvPr/>
      </p:nvGrpSpPr>
      <p:grpSpPr>
        <a:xfrm>
          <a:off x="0" y="0"/>
          <a:ext cx="0" cy="0"/>
          <a:chOff x="0" y="0"/>
          <a:chExt cx="0" cy="0"/>
        </a:xfrm>
      </p:grpSpPr>
      <p:sp>
        <p:nvSpPr>
          <p:cNvPr id="53" name="Google Shape;53;p31"/>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8" name="Shape 58"/>
        <p:cNvGrpSpPr/>
        <p:nvPr/>
      </p:nvGrpSpPr>
      <p:grpSpPr>
        <a:xfrm>
          <a:off x="0" y="0"/>
          <a:ext cx="0" cy="0"/>
          <a:chOff x="0" y="0"/>
          <a:chExt cx="0" cy="0"/>
        </a:xfrm>
      </p:grpSpPr>
      <p:sp>
        <p:nvSpPr>
          <p:cNvPr id="59" name="Google Shape;59;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60" name="Google Shape;60;p32"/>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32"/>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15.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28"/>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pic>
        <p:nvPicPr>
          <p:cNvPr id="48" name="Google Shape;48;p30"/>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9" name="Google Shape;49;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30"/>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3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89" name="Google Shape;89;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33"/>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91" name="Google Shape;9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5" r:id="rId2"/>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documents1.worldbank.org/curated/en/364571494517675149/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hyperlink" Target="http://www.wri.org/publication/energy-access-explor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s://trackingsdg7.esmap.org/data/files/download-documents/sdg7-report2024-0611-v9-highresforweb.pdf" TargetMode="External"/><Relationship Id="rId4" Type="http://schemas.openxmlformats.org/officeDocument/2006/relationships/hyperlink" Target="http://www.wri.org/publication/energy-access-explorer" TargetMode="External"/><Relationship Id="rId5" Type="http://schemas.openxmlformats.org/officeDocument/2006/relationships/hyperlink" Target="https://documents1.worldbank.org/curated/en/364571494517675149/pdf/" TargetMode="External"/><Relationship Id="rId6" Type="http://schemas.openxmlformats.org/officeDocument/2006/relationships/hyperlink" Target="https://sdgs.un.org/goals/goal7" TargetMode="External"/><Relationship Id="rId7" Type="http://schemas.openxmlformats.org/officeDocument/2006/relationships/hyperlink" Target="https://www.iea.org/reports/sdg7-data-and-projections/access-to-electrici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idx="1" type="subTitle"/>
          </p:nvPr>
        </p:nvSpPr>
        <p:spPr>
          <a:xfrm>
            <a:off x="1158844" y="4323781"/>
            <a:ext cx="6201623" cy="947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sz="3200">
                <a:solidFill>
                  <a:schemeClr val="lt1"/>
                </a:solidFill>
              </a:rPr>
              <a:t>LECTURE 1</a:t>
            </a:r>
            <a:br>
              <a:rPr b="1" lang="en-US" sz="3200"/>
            </a:br>
            <a:r>
              <a:rPr b="1" lang="en-US" sz="3200">
                <a:solidFill>
                  <a:schemeClr val="dk1"/>
                </a:solidFill>
              </a:rPr>
              <a:t>INTRODUCTION TO THE COURSE</a:t>
            </a:r>
            <a:endParaRPr/>
          </a:p>
        </p:txBody>
      </p:sp>
      <p:pic>
        <p:nvPicPr>
          <p:cNvPr descr="A black background with white text&#10;&#10;Description automatically generated" id="103" name="Google Shape;103;p1"/>
          <p:cNvPicPr preferRelativeResize="0"/>
          <p:nvPr/>
        </p:nvPicPr>
        <p:blipFill rotWithShape="1">
          <a:blip r:embed="rId3">
            <a:alphaModFix/>
          </a:blip>
          <a:srcRect b="0" l="0" r="0" t="0"/>
          <a:stretch/>
        </p:blipFill>
        <p:spPr>
          <a:xfrm>
            <a:off x="597528" y="3775297"/>
            <a:ext cx="3327517" cy="782486"/>
          </a:xfrm>
          <a:prstGeom prst="rect">
            <a:avLst/>
          </a:prstGeom>
          <a:noFill/>
          <a:ln>
            <a:noFill/>
          </a:ln>
        </p:spPr>
      </p:pic>
      <p:sp>
        <p:nvSpPr>
          <p:cNvPr id="104" name="Google Shape;104;p1"/>
          <p:cNvSpPr txBox="1"/>
          <p:nvPr/>
        </p:nvSpPr>
        <p:spPr>
          <a:xfrm>
            <a:off x="7939610" y="5364606"/>
            <a:ext cx="15496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1" lang="en-US" sz="800" u="none" cap="none" strike="noStrike">
                <a:solidFill>
                  <a:srgbClr val="FFFFFF"/>
                </a:solidFill>
                <a:latin typeface="Open Sans"/>
                <a:ea typeface="Open Sans"/>
                <a:cs typeface="Open Sans"/>
                <a:sym typeface="Open Sans"/>
              </a:rPr>
              <a:t>Supported by and in collaboration with World Resources Institute</a:t>
            </a:r>
            <a:endParaRPr/>
          </a:p>
        </p:txBody>
      </p:sp>
      <p:pic>
        <p:nvPicPr>
          <p:cNvPr id="105" name="Google Shape;105;p1"/>
          <p:cNvPicPr preferRelativeResize="0"/>
          <p:nvPr/>
        </p:nvPicPr>
        <p:blipFill rotWithShape="1">
          <a:blip r:embed="rId4">
            <a:alphaModFix/>
          </a:blip>
          <a:srcRect b="0" l="0" r="0" t="0"/>
          <a:stretch/>
        </p:blipFill>
        <p:spPr>
          <a:xfrm>
            <a:off x="8027367" y="5917631"/>
            <a:ext cx="1184564" cy="410649"/>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5" name="Google Shape;195;p10"/>
          <p:cNvSpPr txBox="1"/>
          <p:nvPr/>
        </p:nvSpPr>
        <p:spPr>
          <a:xfrm>
            <a:off x="1189608" y="1847057"/>
            <a:ext cx="9716815" cy="4401205"/>
          </a:xfrm>
          <a:prstGeom prst="rect">
            <a:avLst/>
          </a:prstGeom>
          <a:noFill/>
          <a:ln>
            <a:noFill/>
          </a:ln>
        </p:spPr>
        <p:txBody>
          <a:bodyPr anchorCtr="0" anchor="t" bIns="45700" lIns="91425" spcFirstLastPara="1" rIns="91425" wrap="square" tIns="45700">
            <a:spAutoFit/>
          </a:bodyPr>
          <a:lstStyle/>
          <a:p>
            <a:pPr indent="-158750" lvl="0" marL="2857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Typical energy planning tools</a:t>
            </a:r>
            <a:endParaRPr/>
          </a:p>
          <a:p>
            <a:pPr indent="-158750" lvl="0" marL="2857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Are largely inadequate for regional energy access planning;</a:t>
            </a:r>
            <a:endParaRPr/>
          </a:p>
          <a:p>
            <a:pPr indent="-158750" lvl="0" marL="2857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Fail to consider the spatial fluctuations of energy systems:</a:t>
            </a:r>
            <a:endParaRPr/>
          </a:p>
          <a:p>
            <a:pPr indent="-158750" lvl="0" marL="2857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1" marL="7429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Intermittent energy sources (such as wind, solar, hydro) vary in space</a:t>
            </a:r>
            <a:endParaRPr/>
          </a:p>
          <a:p>
            <a:pPr indent="-158750" lvl="1" marL="7429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1" marL="7429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Power infrastructure, energy demand and economic activities differ from one area to another</a:t>
            </a:r>
            <a:endParaRPr/>
          </a:p>
          <a:p>
            <a:pPr indent="-158750" lvl="1" marL="742950" marR="0" rtl="0" algn="l">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Without geospatial models, these critical factors for energy planning cannot be effectively captured. </a:t>
            </a:r>
            <a:endParaRPr/>
          </a:p>
        </p:txBody>
      </p:sp>
      <p:sp>
        <p:nvSpPr>
          <p:cNvPr id="196" name="Google Shape;196;p10"/>
          <p:cNvSpPr/>
          <p:nvPr/>
        </p:nvSpPr>
        <p:spPr>
          <a:xfrm>
            <a:off x="1189608" y="144694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Geospatial dimensions of energy planning</a:t>
            </a:r>
            <a:endParaRPr/>
          </a:p>
        </p:txBody>
      </p:sp>
      <p:sp>
        <p:nvSpPr>
          <p:cNvPr id="197" name="Google Shape;197;p10"/>
          <p:cNvSpPr txBox="1"/>
          <p:nvPr/>
        </p:nvSpPr>
        <p:spPr>
          <a:xfrm>
            <a:off x="256898" y="-10204"/>
            <a:ext cx="11008483" cy="96920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1.2 Why is integrated and inclusive energy planning important?</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03" name="Google Shape;203;p11"/>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204" name="Google Shape;204;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5" name="Google Shape;205;p11"/>
          <p:cNvSpPr txBox="1"/>
          <p:nvPr/>
        </p:nvSpPr>
        <p:spPr>
          <a:xfrm>
            <a:off x="894080" y="-792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Lecture 1.2 References</a:t>
            </a:r>
            <a:endParaRPr/>
          </a:p>
        </p:txBody>
      </p:sp>
      <p:sp>
        <p:nvSpPr>
          <p:cNvPr id="206" name="Google Shape;206;p11"/>
          <p:cNvSpPr txBox="1"/>
          <p:nvPr/>
        </p:nvSpPr>
        <p:spPr>
          <a:xfrm>
            <a:off x="894080" y="1576391"/>
            <a:ext cx="10658008"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Howells, Mark; Rogner, Hans Holger; Mentis, Dimitris; Broad, Olivia, 2017. Energy Access and Electricity Planning. Copyright © 2017 International Bank for Reconstruction and Development / The World Bank. URL </a:t>
            </a:r>
            <a:r>
              <a:rPr lang="en-US" sz="1600" u="sng">
                <a:solidFill>
                  <a:schemeClr val="dk1"/>
                </a:solidFill>
                <a:latin typeface="Arial"/>
                <a:ea typeface="Arial"/>
                <a:cs typeface="Arial"/>
                <a:sym typeface="Arial"/>
                <a:hlinkClick r:id="rId3">
                  <a:extLst>
                    <a:ext uri="{A12FA001-AC4F-418D-AE19-62706E023703}">
                      <ahyp:hlinkClr val="tx"/>
                    </a:ext>
                  </a:extLst>
                </a:hlinkClick>
              </a:rPr>
              <a:t>https://documents1.worldbank.org/curated/en/364571494517675149/pdf/</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3" name="Google Shape;213;p12"/>
          <p:cNvSpPr/>
          <p:nvPr/>
        </p:nvSpPr>
        <p:spPr>
          <a:xfrm>
            <a:off x="1100398" y="1449787"/>
            <a:ext cx="62179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Energy Planning Tools</a:t>
            </a:r>
            <a:endParaRPr/>
          </a:p>
        </p:txBody>
      </p:sp>
      <p:sp>
        <p:nvSpPr>
          <p:cNvPr id="214" name="Google Shape;214;p12"/>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
        <p:nvSpPr>
          <p:cNvPr id="215" name="Google Shape;215;p12"/>
          <p:cNvSpPr txBox="1"/>
          <p:nvPr/>
        </p:nvSpPr>
        <p:spPr>
          <a:xfrm>
            <a:off x="1011189" y="2305615"/>
            <a:ext cx="9277165" cy="341632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ecosystem of geospatial data and tools for energy planning leverages geographic information and technology to facilitate the efficient and sustainable management of energy resources. </a:t>
            </a:r>
            <a:endParaRPr sz="18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It involves the integration of various geospatial data sources, analytical tools, and software platforms to support decision-making in the energy sector.</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2" name="Google Shape;222;p13"/>
          <p:cNvSpPr/>
          <p:nvPr/>
        </p:nvSpPr>
        <p:spPr>
          <a:xfrm>
            <a:off x="7617022" y="6070319"/>
            <a:ext cx="4938802" cy="3145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World Bank, Fraym, GEP</a:t>
            </a:r>
            <a:endParaRPr b="1" i="1" sz="1400">
              <a:solidFill>
                <a:schemeClr val="dk1"/>
              </a:solidFill>
              <a:latin typeface="Open Sans"/>
              <a:ea typeface="Open Sans"/>
              <a:cs typeface="Open Sans"/>
              <a:sym typeface="Open Sans"/>
            </a:endParaRPr>
          </a:p>
        </p:txBody>
      </p:sp>
      <p:sp>
        <p:nvSpPr>
          <p:cNvPr id="223" name="Google Shape;223;p13"/>
          <p:cNvSpPr/>
          <p:nvPr/>
        </p:nvSpPr>
        <p:spPr>
          <a:xfrm>
            <a:off x="955433" y="1315025"/>
            <a:ext cx="97168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Examples of existing Geospatial Data and Tools</a:t>
            </a:r>
            <a:endParaRPr/>
          </a:p>
        </p:txBody>
      </p:sp>
      <p:sp>
        <p:nvSpPr>
          <p:cNvPr id="224" name="Google Shape;224;p13"/>
          <p:cNvSpPr txBox="1"/>
          <p:nvPr/>
        </p:nvSpPr>
        <p:spPr>
          <a:xfrm>
            <a:off x="1059366" y="1847057"/>
            <a:ext cx="9847057"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285750" lvl="0" marL="285750" marR="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World Bank Renewable Energy Resource Mapping – the Global Solar Atlas and Global Wind Atlas of World Bank are free, web-based platform that provides users with data and tools to assess renewable energy potential.</a:t>
            </a:r>
            <a:endParaRPr/>
          </a:p>
          <a:p>
            <a:pPr indent="-133350" lvl="0" marL="285750" marR="0" rtl="0" algn="l">
              <a:spcBef>
                <a:spcPts val="0"/>
              </a:spcBef>
              <a:spcAft>
                <a:spcPts val="0"/>
              </a:spcAft>
              <a:buClr>
                <a:srgbClr val="000000"/>
              </a:buClr>
              <a:buSzPts val="2400"/>
              <a:buFont typeface="Arial"/>
              <a:buNone/>
            </a:pPr>
            <a:r>
              <a:t/>
            </a:r>
            <a:endParaRPr sz="2400">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Fraym – it assists users in identifying potential markets for off-grid electrification and sites for mini-grid development.</a:t>
            </a:r>
            <a:endParaRPr/>
          </a:p>
          <a:p>
            <a:pPr indent="-133350" lvl="0" marL="285750" marR="0" rtl="0" algn="l">
              <a:spcBef>
                <a:spcPts val="0"/>
              </a:spcBef>
              <a:spcAft>
                <a:spcPts val="0"/>
              </a:spcAft>
              <a:buClr>
                <a:srgbClr val="000000"/>
              </a:buClr>
              <a:buSzPts val="2400"/>
              <a:buFont typeface="Arial"/>
              <a:buNone/>
            </a:pPr>
            <a:r>
              <a:t/>
            </a:r>
            <a:endParaRPr sz="2400">
              <a:solidFill>
                <a:srgbClr val="000000"/>
              </a:solidFill>
              <a:latin typeface="Arial"/>
              <a:ea typeface="Arial"/>
              <a:cs typeface="Arial"/>
              <a:sym typeface="Arial"/>
            </a:endParaRPr>
          </a:p>
          <a:p>
            <a:pPr indent="-285750" lvl="0" marL="285750" marR="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Global Electrification Platform – it provides electrification investment scenarios for achieving universal access </a:t>
            </a:r>
            <a:endParaRPr/>
          </a:p>
        </p:txBody>
      </p:sp>
      <p:sp>
        <p:nvSpPr>
          <p:cNvPr id="225" name="Google Shape;225;p13"/>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p:nvPr/>
        </p:nvSpPr>
        <p:spPr>
          <a:xfrm>
            <a:off x="9034601" y="6097292"/>
            <a:ext cx="35212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                                 SOURCE: WRI</a:t>
            </a:r>
            <a:endParaRPr b="1" i="1" sz="1400" u="none" cap="none" strike="noStrike">
              <a:solidFill>
                <a:srgbClr val="000000"/>
              </a:solidFill>
              <a:latin typeface="Open Sans"/>
              <a:ea typeface="Open Sans"/>
              <a:cs typeface="Open Sans"/>
              <a:sym typeface="Open Sans"/>
            </a:endParaRPr>
          </a:p>
        </p:txBody>
      </p:sp>
      <p:sp>
        <p:nvSpPr>
          <p:cNvPr id="232" name="Google Shape;232;p14"/>
          <p:cNvSpPr/>
          <p:nvPr/>
        </p:nvSpPr>
        <p:spPr>
          <a:xfrm>
            <a:off x="877373" y="1228585"/>
            <a:ext cx="828892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Limitations of Existing Geospatial Data and Tools</a:t>
            </a:r>
            <a:endParaRPr/>
          </a:p>
        </p:txBody>
      </p:sp>
      <p:sp>
        <p:nvSpPr>
          <p:cNvPr id="233" name="Google Shape;233;p14"/>
          <p:cNvSpPr txBox="1"/>
          <p:nvPr/>
        </p:nvSpPr>
        <p:spPr>
          <a:xfrm>
            <a:off x="718458" y="1847057"/>
            <a:ext cx="10733844" cy="40934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Medium- to long-term energy planning tools used by planners consider spatially aggregated regions to solve complex cost-optimization problems. </a:t>
            </a:r>
            <a:endParaRPr b="0" i="0" sz="2000" u="none" cap="none" strike="noStrike">
              <a:solidFill>
                <a:schemeClr val="dk1"/>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Although recently developed energy planning tools based on geographic information systems (GIS) focus on identifying technology and investment needs to provide access to unserved areas, these tools currently integrate limited information on demand and affordability. </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Additionally, the tools often have limited or no local ownership, which is critical for the success and sustainability of energy projects.</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We need a better understanding of the needs and constraints of these new customers if we are to supply electricity in an economically sustainable manner</a:t>
            </a:r>
            <a:endParaRPr/>
          </a:p>
        </p:txBody>
      </p:sp>
      <p:sp>
        <p:nvSpPr>
          <p:cNvPr id="234" name="Google Shape;234;p14"/>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                                 SOURCE: WRI</a:t>
            </a:r>
            <a:endParaRPr b="1" i="1" sz="1400" u="none" cap="none" strike="noStrike">
              <a:solidFill>
                <a:srgbClr val="000000"/>
              </a:solidFill>
              <a:latin typeface="Open Sans"/>
              <a:ea typeface="Open Sans"/>
              <a:cs typeface="Open Sans"/>
              <a:sym typeface="Open Sans"/>
            </a:endParaRPr>
          </a:p>
        </p:txBody>
      </p:sp>
      <p:sp>
        <p:nvSpPr>
          <p:cNvPr id="241" name="Google Shape;241;p15"/>
          <p:cNvSpPr/>
          <p:nvPr/>
        </p:nvSpPr>
        <p:spPr>
          <a:xfrm>
            <a:off x="375139" y="1313150"/>
            <a:ext cx="79651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Energy Access Explorer</a:t>
            </a:r>
            <a:endParaRPr/>
          </a:p>
        </p:txBody>
      </p:sp>
      <p:sp>
        <p:nvSpPr>
          <p:cNvPr id="242" name="Google Shape;242;p15"/>
          <p:cNvSpPr txBox="1"/>
          <p:nvPr/>
        </p:nvSpPr>
        <p:spPr>
          <a:xfrm>
            <a:off x="375139" y="1847057"/>
            <a:ext cx="4821329" cy="3908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Energy Access Explorer (EAE) is an online, open-source, interactive, geospatial platform that enables clean energy entrepreneurs, energy planners, donors, and development-oriented institutions to identify high priority areas where energy access can be expanded.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Using spatial data to link energy supply with growing or unmet demand is essential to gaining a better picture of energy access and expanding energy services to those who need it the most.</a:t>
            </a:r>
            <a:endParaRPr/>
          </a:p>
        </p:txBody>
      </p:sp>
      <p:pic>
        <p:nvPicPr>
          <p:cNvPr id="243" name="Google Shape;243;p15"/>
          <p:cNvPicPr preferRelativeResize="0"/>
          <p:nvPr/>
        </p:nvPicPr>
        <p:blipFill rotWithShape="1">
          <a:blip r:embed="rId3">
            <a:alphaModFix/>
          </a:blip>
          <a:srcRect b="0" l="787" r="1652" t="0"/>
          <a:stretch/>
        </p:blipFill>
        <p:spPr>
          <a:xfrm>
            <a:off x="5475249" y="2344201"/>
            <a:ext cx="6085134" cy="2969816"/>
          </a:xfrm>
          <a:prstGeom prst="rect">
            <a:avLst/>
          </a:prstGeom>
          <a:noFill/>
          <a:ln>
            <a:noFill/>
          </a:ln>
        </p:spPr>
      </p:pic>
      <p:sp>
        <p:nvSpPr>
          <p:cNvPr id="244" name="Google Shape;244;p15"/>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p:nvPr/>
        </p:nvSpPr>
        <p:spPr>
          <a:xfrm>
            <a:off x="6046740" y="6332190"/>
            <a:ext cx="414308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Open Sans"/>
                <a:ea typeface="Open Sans"/>
                <a:cs typeface="Open Sans"/>
                <a:sym typeface="Open Sans"/>
              </a:rPr>
              <a:t>                                 SOURCE: WRI</a:t>
            </a:r>
            <a:endParaRPr b="1" i="1" sz="1100" u="none" cap="none" strike="noStrike">
              <a:solidFill>
                <a:srgbClr val="000000"/>
              </a:solidFill>
              <a:latin typeface="Open Sans"/>
              <a:ea typeface="Open Sans"/>
              <a:cs typeface="Open Sans"/>
              <a:sym typeface="Open Sans"/>
            </a:endParaRPr>
          </a:p>
        </p:txBody>
      </p:sp>
      <p:sp>
        <p:nvSpPr>
          <p:cNvPr id="251" name="Google Shape;251;p16"/>
          <p:cNvSpPr/>
          <p:nvPr/>
        </p:nvSpPr>
        <p:spPr>
          <a:xfrm>
            <a:off x="533789" y="1128256"/>
            <a:ext cx="715063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Treat Demand and Supply as Equal</a:t>
            </a:r>
            <a:endParaRPr b="0" i="0" sz="1600" u="none" cap="none" strike="noStrike">
              <a:solidFill>
                <a:schemeClr val="dk1"/>
              </a:solidFill>
              <a:latin typeface="Arial"/>
              <a:ea typeface="Arial"/>
              <a:cs typeface="Arial"/>
              <a:sym typeface="Arial"/>
            </a:endParaRPr>
          </a:p>
        </p:txBody>
      </p:sp>
      <p:sp>
        <p:nvSpPr>
          <p:cNvPr id="252" name="Google Shape;252;p16"/>
          <p:cNvSpPr txBox="1"/>
          <p:nvPr/>
        </p:nvSpPr>
        <p:spPr>
          <a:xfrm>
            <a:off x="248705" y="1621776"/>
            <a:ext cx="10512222" cy="30469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chemeClr val="dk1"/>
                </a:solidFill>
                <a:latin typeface="Arial"/>
                <a:ea typeface="Arial"/>
                <a:cs typeface="Arial"/>
                <a:sym typeface="Arial"/>
              </a:rPr>
              <a:t>Equitable Access to Energy:</a:t>
            </a:r>
            <a:r>
              <a:rPr b="0" i="0" lang="en-US" sz="1600" u="none" cap="none" strike="noStrike">
                <a:solidFill>
                  <a:schemeClr val="dk1"/>
                </a:solidFill>
                <a:latin typeface="Arial"/>
                <a:ea typeface="Arial"/>
                <a:cs typeface="Arial"/>
                <a:sym typeface="Arial"/>
              </a:rPr>
              <a:t> To effectively address energy access challenges, there was a need for a platform that synthesizes granular information on both demand and supply side, allowing stakeholders with diverse needs to identify priority areas for targeted energy interventions. EAE treats demand and supply as equal, which sets it apart from most geospatial planning tools that primarily focus on the supply side.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Understanding the nuances of energy demand at the grassroots level is crucial to ensuring the viability of solutions for consumers, whether they are households or institutions, as well as for energy service providers like utilities, mini-grid developers, and clean cooking technology providers. </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Arial"/>
                <a:ea typeface="Arial"/>
                <a:cs typeface="Arial"/>
                <a:sym typeface="Arial"/>
              </a:rPr>
              <a:t>EAE provides a bottom-up representation of electricity affordability and demand by integrating granular details of how electricity affordability and demand play out at the community level, and offers more localized, community-centric insights on energy planning. </a:t>
            </a:r>
            <a:endParaRPr b="0" i="0" sz="1600" u="none" cap="none" strike="noStrike">
              <a:solidFill>
                <a:schemeClr val="dk1"/>
              </a:solidFill>
              <a:latin typeface="Arial"/>
              <a:ea typeface="Arial"/>
              <a:cs typeface="Arial"/>
              <a:sym typeface="Arial"/>
            </a:endParaRPr>
          </a:p>
        </p:txBody>
      </p:sp>
      <p:pic>
        <p:nvPicPr>
          <p:cNvPr id="253" name="Google Shape;253;p16"/>
          <p:cNvPicPr preferRelativeResize="0"/>
          <p:nvPr/>
        </p:nvPicPr>
        <p:blipFill rotWithShape="1">
          <a:blip r:embed="rId3">
            <a:alphaModFix/>
          </a:blip>
          <a:srcRect b="0" l="0" r="0" t="16240"/>
          <a:stretch/>
        </p:blipFill>
        <p:spPr>
          <a:xfrm>
            <a:off x="7196272" y="4415883"/>
            <a:ext cx="4423594" cy="1871701"/>
          </a:xfrm>
          <a:prstGeom prst="rect">
            <a:avLst/>
          </a:prstGeom>
          <a:noFill/>
          <a:ln>
            <a:noFill/>
          </a:ln>
        </p:spPr>
      </p:pic>
      <p:sp>
        <p:nvSpPr>
          <p:cNvPr id="254" name="Google Shape;254;p16"/>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p:nvPr/>
        </p:nvSpPr>
        <p:spPr>
          <a:xfrm>
            <a:off x="521339" y="6334780"/>
            <a:ext cx="229308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                                 SOURCE: WRI</a:t>
            </a:r>
            <a:endParaRPr b="1" i="1" sz="1400" u="none" cap="none" strike="noStrike">
              <a:solidFill>
                <a:srgbClr val="000000"/>
              </a:solidFill>
              <a:latin typeface="Open Sans"/>
              <a:ea typeface="Open Sans"/>
              <a:cs typeface="Open Sans"/>
              <a:sym typeface="Open Sans"/>
            </a:endParaRPr>
          </a:p>
        </p:txBody>
      </p:sp>
      <p:sp>
        <p:nvSpPr>
          <p:cNvPr id="261" name="Google Shape;261;p17"/>
          <p:cNvSpPr/>
          <p:nvPr/>
        </p:nvSpPr>
        <p:spPr>
          <a:xfrm>
            <a:off x="256896" y="1168652"/>
            <a:ext cx="1030652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Reduce Reliance on GIS and Programming Expertise for Data Users</a:t>
            </a:r>
            <a:endParaRPr b="0" i="0" sz="1400" u="none" cap="none" strike="noStrike">
              <a:solidFill>
                <a:schemeClr val="dk1"/>
              </a:solidFill>
              <a:latin typeface="Arial"/>
              <a:ea typeface="Arial"/>
              <a:cs typeface="Arial"/>
              <a:sym typeface="Arial"/>
            </a:endParaRPr>
          </a:p>
        </p:txBody>
      </p:sp>
      <p:sp>
        <p:nvSpPr>
          <p:cNvPr id="262" name="Google Shape;262;p17"/>
          <p:cNvSpPr txBox="1"/>
          <p:nvPr/>
        </p:nvSpPr>
        <p:spPr>
          <a:xfrm>
            <a:off x="256897" y="1568762"/>
            <a:ext cx="10816264" cy="44627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chemeClr val="dk1"/>
                </a:solidFill>
                <a:latin typeface="Arial"/>
                <a:ea typeface="Arial"/>
                <a:cs typeface="Arial"/>
                <a:sym typeface="Arial"/>
              </a:rPr>
              <a:t>Equitable Access to Software:</a:t>
            </a:r>
            <a:r>
              <a:rPr b="0" i="0" lang="en-US" sz="1800" u="none" cap="none" strike="noStrike">
                <a:solidFill>
                  <a:schemeClr val="dk1"/>
                </a:solidFill>
                <a:latin typeface="Arial"/>
                <a:ea typeface="Arial"/>
                <a:cs typeface="Arial"/>
                <a:sym typeface="Arial"/>
              </a:rPr>
              <a:t> EAE functions as a geographic information system which enables energy planning agencies with limited or no GIS capacity to better process, store, manage and update data in a cost-effective manner.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Stakeholders that were previously left outside energy planning conversations, are now able to utilize granular data and analytics and gain actionable insights with regards to the expansion of energy services where it’s needed the most.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EAE offers a user-friendly interface that enables stakeholders to map, analyze and visualize intricate energy demand patterns, infrastructure gaps, and environmental factors at a local, regional, and national scale.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By democratizing access to critical energy information, EAE empowers a broader range of stakeholders to access granular data and analytics, facilitating informed decision-making for integrated and inclusive energy planning. </a:t>
            </a:r>
            <a:endParaRPr b="0" i="0" sz="1400" u="none" cap="none" strike="noStrike">
              <a:solidFill>
                <a:schemeClr val="dk1"/>
              </a:solidFill>
              <a:latin typeface="Arial"/>
              <a:ea typeface="Arial"/>
              <a:cs typeface="Arial"/>
              <a:sym typeface="Arial"/>
            </a:endParaRPr>
          </a:p>
        </p:txBody>
      </p:sp>
      <p:sp>
        <p:nvSpPr>
          <p:cNvPr id="263" name="Google Shape;263;p17"/>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p:nvPr/>
        </p:nvSpPr>
        <p:spPr>
          <a:xfrm>
            <a:off x="-997430" y="6568002"/>
            <a:ext cx="41430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                                 SOURCE: WRI</a:t>
            </a:r>
            <a:endParaRPr b="1" i="1" sz="1400" u="none" cap="none" strike="noStrike">
              <a:solidFill>
                <a:srgbClr val="000000"/>
              </a:solidFill>
              <a:latin typeface="Open Sans"/>
              <a:ea typeface="Open Sans"/>
              <a:cs typeface="Open Sans"/>
              <a:sym typeface="Open Sans"/>
            </a:endParaRPr>
          </a:p>
        </p:txBody>
      </p:sp>
      <p:sp>
        <p:nvSpPr>
          <p:cNvPr id="270" name="Google Shape;270;p18"/>
          <p:cNvSpPr/>
          <p:nvPr/>
        </p:nvSpPr>
        <p:spPr>
          <a:xfrm>
            <a:off x="346107" y="1219703"/>
            <a:ext cx="941718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Deploy an Open-Source Dynamic Information System for Data Providers</a:t>
            </a:r>
            <a:endParaRPr b="0" i="0" sz="1400" u="none" cap="none" strike="noStrike">
              <a:solidFill>
                <a:schemeClr val="dk1"/>
              </a:solidFill>
              <a:latin typeface="Arial"/>
              <a:ea typeface="Arial"/>
              <a:cs typeface="Arial"/>
              <a:sym typeface="Arial"/>
            </a:endParaRPr>
          </a:p>
        </p:txBody>
      </p:sp>
      <p:sp>
        <p:nvSpPr>
          <p:cNvPr id="271" name="Google Shape;271;p18"/>
          <p:cNvSpPr txBox="1"/>
          <p:nvPr/>
        </p:nvSpPr>
        <p:spPr>
          <a:xfrm>
            <a:off x="256898" y="1847057"/>
            <a:ext cx="8084214" cy="41857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Equitable Access to Resources: </a:t>
            </a:r>
            <a:r>
              <a:rPr b="0" i="0" lang="en-US" sz="1800" u="none" cap="none" strike="noStrike">
                <a:solidFill>
                  <a:srgbClr val="000000"/>
                </a:solidFill>
                <a:latin typeface="Arial"/>
                <a:ea typeface="Arial"/>
                <a:cs typeface="Arial"/>
                <a:sym typeface="Arial"/>
              </a:rPr>
              <a:t>In resource-constrained geographies, data providers, such as rural electrification agencies or health ministries, can use EAE as an open-source dynamic information system and minimize software engineering costs.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Open source in this context pertains to the programming infrastructure, which allows for collaborative development and cost-effective solutions. While the data itself can vary in accessibility, from open access to password-protected, utilizing open-source software helps overcome limitations in regions where resources for developing dynamic geographic information systems and software are scarce.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This approach fosters greater accessibility and affordability for creating and maintaining essential information systems.</a:t>
            </a:r>
            <a:endParaRPr b="0" i="0" sz="1800" u="none" cap="none" strike="noStrike">
              <a:solidFill>
                <a:srgbClr val="000000"/>
              </a:solidFill>
              <a:latin typeface="Arial"/>
              <a:ea typeface="Arial"/>
              <a:cs typeface="Arial"/>
              <a:sym typeface="Arial"/>
            </a:endParaRPr>
          </a:p>
        </p:txBody>
      </p:sp>
      <p:pic>
        <p:nvPicPr>
          <p:cNvPr descr="The Standard Logo" id="272" name="Google Shape;272;p18"/>
          <p:cNvPicPr preferRelativeResize="0"/>
          <p:nvPr/>
        </p:nvPicPr>
        <p:blipFill rotWithShape="1">
          <a:blip r:embed="rId3">
            <a:alphaModFix/>
          </a:blip>
          <a:srcRect b="0" l="0" r="0" t="0"/>
          <a:stretch/>
        </p:blipFill>
        <p:spPr>
          <a:xfrm>
            <a:off x="8241806" y="2162984"/>
            <a:ext cx="3693296" cy="3871861"/>
          </a:xfrm>
          <a:prstGeom prst="rect">
            <a:avLst/>
          </a:prstGeom>
          <a:noFill/>
          <a:ln>
            <a:noFill/>
          </a:ln>
        </p:spPr>
      </p:pic>
      <p:sp>
        <p:nvSpPr>
          <p:cNvPr id="273" name="Google Shape;273;p18"/>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0" name="Google Shape;280;p19"/>
          <p:cNvSpPr/>
          <p:nvPr/>
        </p:nvSpPr>
        <p:spPr>
          <a:xfrm>
            <a:off x="9050692"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WRI</a:t>
            </a:r>
            <a:endParaRPr b="1" i="1" sz="1400">
              <a:solidFill>
                <a:schemeClr val="dk1"/>
              </a:solidFill>
              <a:latin typeface="Open Sans"/>
              <a:ea typeface="Open Sans"/>
              <a:cs typeface="Open Sans"/>
              <a:sym typeface="Open Sans"/>
            </a:endParaRPr>
          </a:p>
        </p:txBody>
      </p:sp>
      <p:pic>
        <p:nvPicPr>
          <p:cNvPr id="281" name="Google Shape;281;p19"/>
          <p:cNvPicPr preferRelativeResize="0"/>
          <p:nvPr/>
        </p:nvPicPr>
        <p:blipFill rotWithShape="1">
          <a:blip r:embed="rId3">
            <a:alphaModFix/>
          </a:blip>
          <a:srcRect b="0" l="0" r="0" t="0"/>
          <a:stretch/>
        </p:blipFill>
        <p:spPr>
          <a:xfrm>
            <a:off x="4959405" y="1466066"/>
            <a:ext cx="5592412" cy="4941619"/>
          </a:xfrm>
          <a:prstGeom prst="rect">
            <a:avLst/>
          </a:prstGeom>
          <a:noFill/>
          <a:ln>
            <a:noFill/>
          </a:ln>
        </p:spPr>
      </p:pic>
      <p:sp>
        <p:nvSpPr>
          <p:cNvPr id="282" name="Google Shape;282;p19"/>
          <p:cNvSpPr txBox="1"/>
          <p:nvPr/>
        </p:nvSpPr>
        <p:spPr>
          <a:xfrm>
            <a:off x="542796" y="1847057"/>
            <a:ext cx="4341849"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This is an example of Energy Access Explorer’s high-resolution, multi-criteria prioritization analysis.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This sample analysis identifies priority areas which are close to health care and education facilities, far from the power network and where solar potential is significant.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Users can combine more than 50 geospatial datasets and generate custom prioritization analysis, maps and reports based on their criteria and perspectives.</a:t>
            </a:r>
            <a:endParaRPr sz="1800">
              <a:solidFill>
                <a:schemeClr val="dk1"/>
              </a:solidFill>
              <a:latin typeface="Arial"/>
              <a:ea typeface="Arial"/>
              <a:cs typeface="Arial"/>
              <a:sym typeface="Arial"/>
            </a:endParaRPr>
          </a:p>
        </p:txBody>
      </p:sp>
      <p:sp>
        <p:nvSpPr>
          <p:cNvPr id="283" name="Google Shape;283;p19"/>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lt1"/>
                </a:solidFill>
                <a:latin typeface="Open Sans ExtraBold"/>
                <a:ea typeface="Open Sans ExtraBold"/>
                <a:cs typeface="Open Sans ExtraBold"/>
                <a:sym typeface="Open Sans ExtraBold"/>
              </a:rPr>
              <a:t>2</a:t>
            </a:r>
            <a:endParaRPr b="1" i="0" sz="1400" u="none" cap="none" strike="noStrike">
              <a:solidFill>
                <a:schemeClr val="lt1"/>
              </a:solidFill>
              <a:latin typeface="Open Sans ExtraBold"/>
              <a:ea typeface="Open Sans ExtraBold"/>
              <a:cs typeface="Open Sans ExtraBold"/>
              <a:sym typeface="Open Sans ExtraBold"/>
            </a:endParaRPr>
          </a:p>
        </p:txBody>
      </p:sp>
      <p:sp>
        <p:nvSpPr>
          <p:cNvPr id="112" name="Google Shape;112;p2"/>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cap="none" strike="noStrike">
              <a:solidFill>
                <a:schemeClr val="dk1"/>
              </a:solidFill>
              <a:latin typeface="Open Sans"/>
              <a:ea typeface="Open Sans"/>
              <a:cs typeface="Open Sans"/>
              <a:sym typeface="Open Sans"/>
            </a:endParaRPr>
          </a:p>
          <a:p>
            <a:pPr indent="0" lvl="0" marL="0" marR="0" rtl="0" algn="l">
              <a:spcBef>
                <a:spcPts val="1200"/>
              </a:spcBef>
              <a:spcAft>
                <a:spcPts val="0"/>
              </a:spcAft>
              <a:buNone/>
            </a:pPr>
            <a:br>
              <a:rPr b="0" i="0" lang="en-US" sz="1800" u="none" cap="none" strike="noStrik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13" name="Google Shape;113;p2"/>
          <p:cNvSpPr txBox="1"/>
          <p:nvPr/>
        </p:nvSpPr>
        <p:spPr>
          <a:xfrm>
            <a:off x="1189608" y="573207"/>
            <a:ext cx="7651304" cy="45804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rgbClr val="C00000"/>
              </a:buClr>
              <a:buSzPts val="2800"/>
              <a:buFont typeface="Arial"/>
              <a:buNone/>
            </a:pPr>
            <a:r>
              <a:rPr b="1" lang="en-US" sz="2800" u="none">
                <a:solidFill>
                  <a:srgbClr val="C00000"/>
                </a:solidFill>
                <a:latin typeface="Arial"/>
                <a:ea typeface="Arial"/>
                <a:cs typeface="Arial"/>
                <a:sym typeface="Arial"/>
              </a:rPr>
              <a:t>Learning Outcomes</a:t>
            </a:r>
            <a:endParaRPr/>
          </a:p>
        </p:txBody>
      </p:sp>
      <p:sp>
        <p:nvSpPr>
          <p:cNvPr id="114" name="Google Shape;114;p2"/>
          <p:cNvSpPr txBox="1"/>
          <p:nvPr/>
        </p:nvSpPr>
        <p:spPr>
          <a:xfrm>
            <a:off x="1189608" y="2374034"/>
            <a:ext cx="7651304" cy="349150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ILO1: Be able to explain the importance of energy planning for socio-economic development </a:t>
            </a:r>
            <a:endParaRPr b="0" sz="2000" u="none">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ILO2: Understand the importance of integrated and inclusive energy planning</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ILO3: Be familiar with the ecosystem of geospatial data and tools for strategic energy planning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lang="en-US" sz="2000" u="none">
                <a:solidFill>
                  <a:schemeClr val="dk1"/>
                </a:solidFill>
                <a:latin typeface="Arial"/>
                <a:ea typeface="Arial"/>
                <a:cs typeface="Arial"/>
                <a:sym typeface="Arial"/>
              </a:rPr>
              <a:t>ILO4: Get introduced to the outline of the course on Energy Access Explorer</a:t>
            </a:r>
            <a:endParaRPr/>
          </a:p>
        </p:txBody>
      </p:sp>
      <p:sp>
        <p:nvSpPr>
          <p:cNvPr id="115" name="Google Shape;115;p2"/>
          <p:cNvSpPr/>
          <p:nvPr/>
        </p:nvSpPr>
        <p:spPr>
          <a:xfrm>
            <a:off x="1189608" y="165052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By the end of this lecture, you will:</a:t>
            </a:r>
            <a:endParaRPr/>
          </a:p>
        </p:txBody>
      </p:sp>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descr="A map of the country&#10;&#10;Description automatically generated" id="290" name="Google Shape;290;p20"/>
          <p:cNvPicPr preferRelativeResize="0"/>
          <p:nvPr/>
        </p:nvPicPr>
        <p:blipFill rotWithShape="1">
          <a:blip r:embed="rId3">
            <a:alphaModFix/>
          </a:blip>
          <a:srcRect b="0" l="0" r="0" t="0"/>
          <a:stretch/>
        </p:blipFill>
        <p:spPr>
          <a:xfrm>
            <a:off x="568712" y="1043789"/>
            <a:ext cx="10673821" cy="5237085"/>
          </a:xfrm>
          <a:prstGeom prst="rect">
            <a:avLst/>
          </a:prstGeom>
          <a:noFill/>
          <a:ln>
            <a:noFill/>
          </a:ln>
        </p:spPr>
      </p:pic>
      <p:sp>
        <p:nvSpPr>
          <p:cNvPr id="291" name="Google Shape;291;p20"/>
          <p:cNvSpPr txBox="1"/>
          <p:nvPr/>
        </p:nvSpPr>
        <p:spPr>
          <a:xfrm>
            <a:off x="3925229" y="3268235"/>
            <a:ext cx="5452948" cy="1874080"/>
          </a:xfrm>
          <a:prstGeom prst="rect">
            <a:avLst/>
          </a:prstGeom>
          <a:solidFill>
            <a:schemeClr val="dk1">
              <a:alpha val="6784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 Energy Access Explorer enables:</a:t>
            </a:r>
            <a:endParaRPr/>
          </a:p>
          <a:p>
            <a:pPr indent="-608965" lvl="0" marL="608965" marR="0" rtl="0" algn="l">
              <a:spcBef>
                <a:spcPts val="0"/>
              </a:spcBef>
              <a:spcAft>
                <a:spcPts val="0"/>
              </a:spcAft>
              <a:buClr>
                <a:schemeClr val="lt1"/>
              </a:buClr>
              <a:buSzPts val="2000"/>
              <a:buFont typeface="Arial"/>
              <a:buAutoNum type="arabicPeriod"/>
            </a:pPr>
            <a:r>
              <a:rPr lang="en-US" sz="2000">
                <a:solidFill>
                  <a:schemeClr val="lt1"/>
                </a:solidFill>
                <a:latin typeface="Arial"/>
                <a:ea typeface="Arial"/>
                <a:cs typeface="Arial"/>
                <a:sym typeface="Arial"/>
              </a:rPr>
              <a:t>Strategic &amp; Integrated Energy Planning</a:t>
            </a:r>
            <a:endParaRPr/>
          </a:p>
          <a:p>
            <a:pPr indent="-608965" lvl="0" marL="608965" marR="0" rtl="0" algn="l">
              <a:spcBef>
                <a:spcPts val="0"/>
              </a:spcBef>
              <a:spcAft>
                <a:spcPts val="0"/>
              </a:spcAft>
              <a:buClr>
                <a:schemeClr val="lt1"/>
              </a:buClr>
              <a:buSzPts val="2000"/>
              <a:buFont typeface="Arial"/>
              <a:buAutoNum type="arabicPeriod"/>
            </a:pPr>
            <a:r>
              <a:rPr lang="en-US" sz="2000">
                <a:solidFill>
                  <a:schemeClr val="lt1"/>
                </a:solidFill>
                <a:latin typeface="Arial"/>
                <a:ea typeface="Arial"/>
                <a:cs typeface="Arial"/>
                <a:sym typeface="Arial"/>
              </a:rPr>
              <a:t>Expansion of clean energy markets</a:t>
            </a:r>
            <a:endParaRPr/>
          </a:p>
          <a:p>
            <a:pPr indent="-608965" lvl="0" marL="608965" marR="0" rtl="0" algn="l">
              <a:spcBef>
                <a:spcPts val="0"/>
              </a:spcBef>
              <a:spcAft>
                <a:spcPts val="0"/>
              </a:spcAft>
              <a:buClr>
                <a:schemeClr val="lt1"/>
              </a:buClr>
              <a:buSzPts val="2000"/>
              <a:buFont typeface="Arial"/>
              <a:buAutoNum type="arabicPeriod"/>
            </a:pPr>
            <a:r>
              <a:rPr lang="en-US" sz="2000">
                <a:solidFill>
                  <a:schemeClr val="lt1"/>
                </a:solidFill>
                <a:latin typeface="Arial"/>
                <a:ea typeface="Arial"/>
                <a:cs typeface="Arial"/>
                <a:sym typeface="Arial"/>
              </a:rPr>
              <a:t>Impact investment</a:t>
            </a:r>
            <a:endParaRPr/>
          </a:p>
          <a:p>
            <a:pPr indent="-608965" lvl="0" marL="608965" marR="0" rtl="0" algn="l">
              <a:spcBef>
                <a:spcPts val="0"/>
              </a:spcBef>
              <a:spcAft>
                <a:spcPts val="0"/>
              </a:spcAft>
              <a:buClr>
                <a:schemeClr val="lt1"/>
              </a:buClr>
              <a:buSzPts val="2000"/>
              <a:buFont typeface="Arial"/>
              <a:buAutoNum type="arabicPeriod"/>
            </a:pPr>
            <a:r>
              <a:rPr lang="en-US" sz="2000">
                <a:solidFill>
                  <a:schemeClr val="lt1"/>
                </a:solidFill>
                <a:latin typeface="Arial"/>
                <a:ea typeface="Arial"/>
                <a:cs typeface="Arial"/>
                <a:sym typeface="Arial"/>
              </a:rPr>
              <a:t>Bottom-up assessment of energy needs</a:t>
            </a:r>
            <a:endParaRPr/>
          </a:p>
        </p:txBody>
      </p:sp>
      <p:sp>
        <p:nvSpPr>
          <p:cNvPr id="292" name="Google Shape;292;p20"/>
          <p:cNvSpPr txBox="1"/>
          <p:nvPr/>
        </p:nvSpPr>
        <p:spPr>
          <a:xfrm>
            <a:off x="256898" y="-27720"/>
            <a:ext cx="11396126" cy="74698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9" name="Google Shape;299;p21"/>
          <p:cNvSpPr/>
          <p:nvPr/>
        </p:nvSpPr>
        <p:spPr>
          <a:xfrm>
            <a:off x="-274061" y="6550223"/>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WRI</a:t>
            </a:r>
            <a:endParaRPr b="1" i="1" sz="1400">
              <a:solidFill>
                <a:schemeClr val="dk1"/>
              </a:solidFill>
              <a:latin typeface="Open Sans"/>
              <a:ea typeface="Open Sans"/>
              <a:cs typeface="Open Sans"/>
              <a:sym typeface="Open Sans"/>
            </a:endParaRPr>
          </a:p>
        </p:txBody>
      </p:sp>
      <p:sp>
        <p:nvSpPr>
          <p:cNvPr id="300" name="Google Shape;300;p21"/>
          <p:cNvSpPr/>
          <p:nvPr/>
        </p:nvSpPr>
        <p:spPr>
          <a:xfrm>
            <a:off x="1111550" y="1312808"/>
            <a:ext cx="71506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Energy Access Explorer</a:t>
            </a:r>
            <a:endParaRPr/>
          </a:p>
        </p:txBody>
      </p:sp>
      <p:sp>
        <p:nvSpPr>
          <p:cNvPr id="301" name="Google Shape;301;p21"/>
          <p:cNvSpPr txBox="1"/>
          <p:nvPr/>
        </p:nvSpPr>
        <p:spPr>
          <a:xfrm>
            <a:off x="1189609" y="1847057"/>
            <a:ext cx="48530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Frontend - Data &amp; Analysis users</a:t>
            </a:r>
            <a:endParaRPr b="1"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 programming experience is required</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 GIS experience is required</a:t>
            </a:r>
            <a:endParaRPr sz="1800">
              <a:solidFill>
                <a:schemeClr val="dk1"/>
              </a:solidFill>
              <a:latin typeface="Arial"/>
              <a:ea typeface="Arial"/>
              <a:cs typeface="Arial"/>
              <a:sym typeface="Arial"/>
            </a:endParaRPr>
          </a:p>
        </p:txBody>
      </p:sp>
      <p:sp>
        <p:nvSpPr>
          <p:cNvPr id="302" name="Google Shape;302;p21"/>
          <p:cNvSpPr txBox="1"/>
          <p:nvPr/>
        </p:nvSpPr>
        <p:spPr>
          <a:xfrm>
            <a:off x="6307821" y="1847056"/>
            <a:ext cx="485304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Backend - Data Administrators</a:t>
            </a:r>
            <a:endParaRPr b="1"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No programming experience is required</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Basic GIS experience is useful</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Diagram&#10;&#10;Description automatically generated" id="303" name="Google Shape;303;p21"/>
          <p:cNvPicPr preferRelativeResize="0"/>
          <p:nvPr/>
        </p:nvPicPr>
        <p:blipFill rotWithShape="1">
          <a:blip r:embed="rId3">
            <a:alphaModFix/>
          </a:blip>
          <a:srcRect b="1974" l="1128" r="188" t="0"/>
          <a:stretch/>
        </p:blipFill>
        <p:spPr>
          <a:xfrm>
            <a:off x="6720436" y="3226233"/>
            <a:ext cx="3943539" cy="2990215"/>
          </a:xfrm>
          <a:prstGeom prst="rect">
            <a:avLst/>
          </a:prstGeom>
          <a:noFill/>
          <a:ln>
            <a:noFill/>
          </a:ln>
        </p:spPr>
      </p:pic>
      <p:pic>
        <p:nvPicPr>
          <p:cNvPr descr="A collage of maps&#10;&#10;Description automatically generated" id="304" name="Google Shape;304;p21"/>
          <p:cNvPicPr preferRelativeResize="0"/>
          <p:nvPr/>
        </p:nvPicPr>
        <p:blipFill rotWithShape="1">
          <a:blip r:embed="rId4">
            <a:alphaModFix/>
          </a:blip>
          <a:srcRect b="0" l="0" r="0" t="0"/>
          <a:stretch/>
        </p:blipFill>
        <p:spPr>
          <a:xfrm>
            <a:off x="1622453" y="3210901"/>
            <a:ext cx="3532173" cy="3027683"/>
          </a:xfrm>
          <a:prstGeom prst="rect">
            <a:avLst/>
          </a:prstGeom>
          <a:noFill/>
          <a:ln>
            <a:noFill/>
          </a:ln>
        </p:spPr>
      </p:pic>
      <p:sp>
        <p:nvSpPr>
          <p:cNvPr id="305" name="Google Shape;305;p21"/>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2" name="Google Shape;312;p22"/>
          <p:cNvSpPr/>
          <p:nvPr/>
        </p:nvSpPr>
        <p:spPr>
          <a:xfrm>
            <a:off x="9034601" y="6097292"/>
            <a:ext cx="352122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WRI</a:t>
            </a:r>
            <a:endParaRPr b="1" i="1" sz="1400">
              <a:solidFill>
                <a:schemeClr val="dk1"/>
              </a:solidFill>
              <a:latin typeface="Open Sans"/>
              <a:ea typeface="Open Sans"/>
              <a:cs typeface="Open Sans"/>
              <a:sym typeface="Open Sans"/>
            </a:endParaRPr>
          </a:p>
        </p:txBody>
      </p:sp>
      <p:sp>
        <p:nvSpPr>
          <p:cNvPr id="313" name="Google Shape;313;p22"/>
          <p:cNvSpPr/>
          <p:nvPr/>
        </p:nvSpPr>
        <p:spPr>
          <a:xfrm>
            <a:off x="847493" y="1343263"/>
            <a:ext cx="71506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"COUNT IT" - "CHANGE IT" - "SCALE IT"</a:t>
            </a:r>
            <a:endParaRPr b="1" sz="2400">
              <a:solidFill>
                <a:schemeClr val="dk1"/>
              </a:solidFill>
              <a:latin typeface="Arial"/>
              <a:ea typeface="Arial"/>
              <a:cs typeface="Arial"/>
              <a:sym typeface="Arial"/>
            </a:endParaRPr>
          </a:p>
        </p:txBody>
      </p:sp>
      <p:pic>
        <p:nvPicPr>
          <p:cNvPr descr="A green arrow with white text&#10;&#10;Description automatically generated" id="314" name="Google Shape;314;p22"/>
          <p:cNvPicPr preferRelativeResize="0"/>
          <p:nvPr/>
        </p:nvPicPr>
        <p:blipFill rotWithShape="1">
          <a:blip r:embed="rId3">
            <a:alphaModFix/>
          </a:blip>
          <a:srcRect b="0" l="0" r="0" t="0"/>
          <a:stretch/>
        </p:blipFill>
        <p:spPr>
          <a:xfrm>
            <a:off x="847493" y="2166303"/>
            <a:ext cx="9391015" cy="4185217"/>
          </a:xfrm>
          <a:prstGeom prst="rect">
            <a:avLst/>
          </a:prstGeom>
          <a:noFill/>
          <a:ln>
            <a:noFill/>
          </a:ln>
        </p:spPr>
      </p:pic>
      <p:sp>
        <p:nvSpPr>
          <p:cNvPr id="315" name="Google Shape;315;p22"/>
          <p:cNvSpPr txBox="1"/>
          <p:nvPr/>
        </p:nvSpPr>
        <p:spPr>
          <a:xfrm>
            <a:off x="256898" y="-27720"/>
            <a:ext cx="11396126" cy="1020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1.3 Ecosystem of Geospatial Data and Tools for Energy Planning</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321" name="Google Shape;321;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2" name="Google Shape;322;p23"/>
          <p:cNvSpPr txBox="1"/>
          <p:nvPr/>
        </p:nvSpPr>
        <p:spPr>
          <a:xfrm>
            <a:off x="894080" y="-792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Lecture 1.3 References</a:t>
            </a:r>
            <a:endParaRPr/>
          </a:p>
        </p:txBody>
      </p:sp>
      <p:sp>
        <p:nvSpPr>
          <p:cNvPr id="323" name="Google Shape;323;p23"/>
          <p:cNvSpPr txBox="1"/>
          <p:nvPr/>
        </p:nvSpPr>
        <p:spPr>
          <a:xfrm>
            <a:off x="894080" y="1576391"/>
            <a:ext cx="1065800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Mentis, D., L. Odarno, D. Wood, F. Jendle, E. Mazur, A. Qehaja, and F. Gassert. 2019. “Energy Access Explorer: Data and Methods.” Technical Note. Washington, DC: World Resources Institute. Available online at: </a:t>
            </a:r>
            <a:r>
              <a:rPr lang="en-US" sz="1600" u="sng">
                <a:solidFill>
                  <a:schemeClr val="dk1"/>
                </a:solidFill>
                <a:latin typeface="Arial"/>
                <a:ea typeface="Arial"/>
                <a:cs typeface="Arial"/>
                <a:sym typeface="Arial"/>
                <a:hlinkClick r:id="rId3">
                  <a:extLst>
                    <a:ext uri="{A12FA001-AC4F-418D-AE19-62706E023703}">
                      <ahyp:hlinkClr val="tx"/>
                    </a:ext>
                  </a:extLst>
                </a:hlinkClick>
              </a:rPr>
              <a:t>www.wri.org/publication/energy-access-explorer</a:t>
            </a: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Tree>
  </p:cSld>
  <p:clrMapOvr>
    <a:masterClrMapping/>
  </p:clrMapOvr>
  <p:transition spd="slow">
    <p:wipe dir="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330" name="Google Shape;330;p24"/>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331" name="Google Shape;331;p24"/>
          <p:cNvSpPr txBox="1"/>
          <p:nvPr/>
        </p:nvSpPr>
        <p:spPr>
          <a:xfrm>
            <a:off x="1189608" y="573207"/>
            <a:ext cx="7651304" cy="9160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1.4 Outline of the Course</a:t>
            </a:r>
            <a:endParaRPr/>
          </a:p>
        </p:txBody>
      </p:sp>
      <p:sp>
        <p:nvSpPr>
          <p:cNvPr id="332" name="Google Shape;332;p24"/>
          <p:cNvSpPr txBox="1"/>
          <p:nvPr/>
        </p:nvSpPr>
        <p:spPr>
          <a:xfrm>
            <a:off x="1189608" y="2206766"/>
            <a:ext cx="5915527" cy="3838927"/>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LO1: Describe basic concepts of integrated energy planning with EAE</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LO2: List different datasets that are used in geospatial energy planning including EAE</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LO3: Utilize various methods in GIS to set up a geography for conducting analysis and manoeuvring datasets</a:t>
            </a:r>
            <a:endParaRPr sz="1800">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LO4: Conduct a multi-criteria decision analysis in EAE, validate and communicate EAE results</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LO5: Understand the data governance and sustainability plan of EAE</a:t>
            </a:r>
            <a:endParaRPr/>
          </a:p>
        </p:txBody>
      </p:sp>
      <p:sp>
        <p:nvSpPr>
          <p:cNvPr id="333" name="Google Shape;333;p24"/>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Expected learning outcomes</a:t>
            </a:r>
            <a:endParaRPr/>
          </a:p>
        </p:txBody>
      </p:sp>
    </p:spTree>
  </p:cSld>
  <p:clrMapOvr>
    <a:masterClrMapping/>
  </p:clrMapOvr>
  <p:transition spd="slow">
    <p:wipe dir="l"/>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340" name="Google Shape;340;p25"/>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341" name="Google Shape;341;p25"/>
          <p:cNvSpPr txBox="1"/>
          <p:nvPr/>
        </p:nvSpPr>
        <p:spPr>
          <a:xfrm>
            <a:off x="1189608" y="573207"/>
            <a:ext cx="7651304" cy="9160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1.4 Outline of the Course</a:t>
            </a:r>
            <a:endParaRPr/>
          </a:p>
        </p:txBody>
      </p:sp>
      <p:sp>
        <p:nvSpPr>
          <p:cNvPr id="342" name="Google Shape;342;p25"/>
          <p:cNvSpPr txBox="1"/>
          <p:nvPr/>
        </p:nvSpPr>
        <p:spPr>
          <a:xfrm>
            <a:off x="1189608" y="2206766"/>
            <a:ext cx="5915527" cy="3838927"/>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1: Introduction to the Course</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2: Introduction to Energy Access Explorer</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3: Key GIS Concepts</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4: EAE Front-End Interface</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5: EAE Back-End Architecture </a:t>
            </a:r>
            <a:endParaRPr/>
          </a:p>
          <a:p>
            <a:pPr indent="-342900" lvl="0" marL="3429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Lecture 6: Data Governance and Sustainability </a:t>
            </a:r>
            <a:endParaRPr/>
          </a:p>
          <a:p>
            <a:pPr indent="0" lvl="0" marL="0" marR="0" rtl="0" algn="l">
              <a:lnSpc>
                <a:spcPct val="10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3" name="Google Shape;343;p25"/>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Course content</a:t>
            </a:r>
            <a:endParaRPr/>
          </a:p>
        </p:txBody>
      </p:sp>
    </p:spTree>
  </p:cSld>
  <p:clrMapOvr>
    <a:masterClrMapping/>
  </p:clrMapOvr>
  <p:transition spd="slow">
    <p:wipe dir="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type="ctrTitle"/>
          </p:nvPr>
        </p:nvSpPr>
        <p:spPr>
          <a:xfrm>
            <a:off x="1" y="811371"/>
            <a:ext cx="9607824"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Helvetica Neue"/>
              <a:buNone/>
            </a:pPr>
            <a:r>
              <a:rPr lang="en-US"/>
              <a:t>Thank you</a:t>
            </a:r>
            <a:endParaRPr/>
          </a:p>
        </p:txBody>
      </p:sp>
      <p:sp>
        <p:nvSpPr>
          <p:cNvPr id="349" name="Google Shape;349;p26"/>
          <p:cNvSpPr txBox="1"/>
          <p:nvPr>
            <p:ph idx="1" type="subTitle"/>
          </p:nvPr>
        </p:nvSpPr>
        <p:spPr>
          <a:xfrm>
            <a:off x="0" y="3198971"/>
            <a:ext cx="9607826" cy="19521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3600"/>
              <a:buNone/>
            </a:pPr>
            <a:r>
              <a:rPr lang="en-US"/>
              <a:t>www.climatecompatiblegrowth.com</a:t>
            </a:r>
            <a:endParaRPr/>
          </a:p>
        </p:txBody>
      </p:sp>
      <p:sp>
        <p:nvSpPr>
          <p:cNvPr id="350" name="Google Shape;350;p26"/>
          <p:cNvSpPr txBox="1"/>
          <p:nvPr/>
        </p:nvSpPr>
        <p:spPr>
          <a:xfrm>
            <a:off x="1571796" y="5944606"/>
            <a:ext cx="646423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Woldeamanuel, A. A., Khalid, A., Anand, S., Sahar, T., Saklani, A., Sinclair-Lecaros, S., Mentis, D., Ronoh, D., &amp; Stockman, J., 2024.</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Lecture 1: Energy Access Explorer. Release Version 2.0</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 [online presentation]. Climate Compatible Growth Programme, World Resource Institute</a:t>
            </a:r>
            <a:endParaRPr b="0" i="0" sz="1400" u="none" cap="none" strike="noStrike">
              <a:solidFill>
                <a:srgbClr val="000000"/>
              </a:solidFill>
              <a:latin typeface="Arial"/>
              <a:ea typeface="Arial"/>
              <a:cs typeface="Arial"/>
              <a:sym typeface="Arial"/>
            </a:endParaRPr>
          </a:p>
        </p:txBody>
      </p:sp>
      <p:sp>
        <p:nvSpPr>
          <p:cNvPr id="351" name="Google Shape;351;p26"/>
          <p:cNvSpPr txBox="1"/>
          <p:nvPr/>
        </p:nvSpPr>
        <p:spPr>
          <a:xfrm>
            <a:off x="3299082" y="4138370"/>
            <a:ext cx="30096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Supported by and in collaboration with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World Resources Institute</a:t>
            </a:r>
            <a:endParaRPr b="0" i="0" sz="1400" u="none" cap="none" strike="noStrike">
              <a:solidFill>
                <a:srgbClr val="000000"/>
              </a:solidFill>
              <a:latin typeface="Arial"/>
              <a:ea typeface="Arial"/>
              <a:cs typeface="Arial"/>
              <a:sym typeface="Arial"/>
            </a:endParaRPr>
          </a:p>
        </p:txBody>
      </p:sp>
      <p:sp>
        <p:nvSpPr>
          <p:cNvPr id="352" name="Google Shape;352;p26"/>
          <p:cNvSpPr txBox="1"/>
          <p:nvPr/>
        </p:nvSpPr>
        <p:spPr>
          <a:xfrm>
            <a:off x="1800808" y="5581726"/>
            <a:ext cx="605556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b="0" i="0" sz="1400" u="none" cap="none" strike="noStrike">
              <a:solidFill>
                <a:srgbClr val="000000"/>
              </a:solidFill>
              <a:latin typeface="Arial"/>
              <a:ea typeface="Arial"/>
              <a:cs typeface="Arial"/>
              <a:sym typeface="Arial"/>
            </a:endParaRPr>
          </a:p>
        </p:txBody>
      </p:sp>
      <p:pic>
        <p:nvPicPr>
          <p:cNvPr id="353" name="Google Shape;353;p26"/>
          <p:cNvPicPr preferRelativeResize="0"/>
          <p:nvPr/>
        </p:nvPicPr>
        <p:blipFill rotWithShape="1">
          <a:blip r:embed="rId3">
            <a:alphaModFix/>
          </a:blip>
          <a:srcRect b="0" l="0" r="0" t="0"/>
          <a:stretch/>
        </p:blipFill>
        <p:spPr>
          <a:xfrm>
            <a:off x="3960485" y="4716457"/>
            <a:ext cx="1686852" cy="584775"/>
          </a:xfrm>
          <a:prstGeom prst="rect">
            <a:avLst/>
          </a:prstGeom>
          <a:noFill/>
          <a:ln>
            <a:noFill/>
          </a:ln>
        </p:spPr>
      </p:pic>
    </p:spTree>
  </p:cSld>
  <p:clrMapOvr>
    <a:masterClrMapping/>
  </p:clrMapOvr>
  <p:transition spd="slow">
    <p:wipe dir="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text" id="359" name="Google Shape;359;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0" name="Google Shape;360;p27"/>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Arial"/>
                <a:ea typeface="Arial"/>
                <a:cs typeface="Arial"/>
                <a:sym typeface="Arial"/>
              </a:rPr>
              <a:t>This document was updated on 0</a:t>
            </a:r>
            <a:r>
              <a:rPr b="1" lang="en-US" sz="2400">
                <a:solidFill>
                  <a:schemeClr val="accent1"/>
                </a:solidFill>
              </a:rPr>
              <a:t>5</a:t>
            </a:r>
            <a:r>
              <a:rPr b="1" lang="en-US" sz="2400">
                <a:solidFill>
                  <a:schemeClr val="accent1"/>
                </a:solidFill>
                <a:latin typeface="Arial"/>
                <a:ea typeface="Arial"/>
                <a:cs typeface="Arial"/>
                <a:sym typeface="Arial"/>
              </a:rPr>
              <a:t>.1</a:t>
            </a:r>
            <a:r>
              <a:rPr b="1" lang="en-US" sz="2400">
                <a:solidFill>
                  <a:schemeClr val="accent1"/>
                </a:solidFill>
              </a:rPr>
              <a:t>0</a:t>
            </a:r>
            <a:r>
              <a:rPr b="1" lang="en-US" sz="2400">
                <a:solidFill>
                  <a:schemeClr val="accent1"/>
                </a:solidFill>
                <a:latin typeface="Arial"/>
                <a:ea typeface="Arial"/>
                <a:cs typeface="Arial"/>
                <a:sym typeface="Arial"/>
              </a:rPr>
              <a:t>.202</a:t>
            </a:r>
            <a:r>
              <a:rPr b="1" lang="en-US"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p:nvPr/>
        </p:nvSpPr>
        <p:spPr>
          <a:xfrm>
            <a:off x="8358631" y="5861057"/>
            <a:ext cx="1852169"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Open Sans"/>
                <a:ea typeface="Open Sans"/>
                <a:cs typeface="Open Sans"/>
                <a:sym typeface="Open Sans"/>
              </a:rPr>
              <a:t>SOURCE:</a:t>
            </a:r>
            <a:r>
              <a:rPr b="0" i="0" lang="en-US" sz="1100" u="none" cap="none" strike="noStrike">
                <a:solidFill>
                  <a:srgbClr val="000000"/>
                </a:solidFill>
                <a:latin typeface="Open Sans"/>
                <a:ea typeface="Open Sans"/>
                <a:cs typeface="Open Sans"/>
                <a:sym typeface="Open Sans"/>
              </a:rPr>
              <a:t> IEA, IRENA, UNSD, World Bank, WHO</a:t>
            </a:r>
            <a:endParaRPr b="1" i="1" sz="1100" u="none" cap="none" strike="noStrike">
              <a:solidFill>
                <a:srgbClr val="000000"/>
              </a:solidFill>
              <a:latin typeface="Open Sans"/>
              <a:ea typeface="Open Sans"/>
              <a:cs typeface="Open Sans"/>
              <a:sym typeface="Open Sans"/>
            </a:endParaRPr>
          </a:p>
        </p:txBody>
      </p:sp>
      <p:sp>
        <p:nvSpPr>
          <p:cNvPr id="122" name="Google Shape;122;p3"/>
          <p:cNvSpPr/>
          <p:nvPr/>
        </p:nvSpPr>
        <p:spPr>
          <a:xfrm>
            <a:off x="351408" y="1242732"/>
            <a:ext cx="3259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Energy Access Scenario</a:t>
            </a:r>
            <a:endParaRPr/>
          </a:p>
        </p:txBody>
      </p:sp>
      <p:sp>
        <p:nvSpPr>
          <p:cNvPr id="123" name="Google Shape;123;p3"/>
          <p:cNvSpPr txBox="1"/>
          <p:nvPr/>
        </p:nvSpPr>
        <p:spPr>
          <a:xfrm>
            <a:off x="268620" y="32248"/>
            <a:ext cx="11064245" cy="73718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1.1 Energy Planning for Socio-Economic Development</a:t>
            </a:r>
            <a:endParaRPr b="1" sz="2800">
              <a:solidFill>
                <a:srgbClr val="C00000"/>
              </a:solidFill>
              <a:latin typeface="Arial"/>
              <a:ea typeface="Arial"/>
              <a:cs typeface="Arial"/>
              <a:sym typeface="Arial"/>
            </a:endParaRPr>
          </a:p>
        </p:txBody>
      </p:sp>
      <p:pic>
        <p:nvPicPr>
          <p:cNvPr id="124" name="Google Shape;124;p3"/>
          <p:cNvPicPr preferRelativeResize="0"/>
          <p:nvPr/>
        </p:nvPicPr>
        <p:blipFill rotWithShape="1">
          <a:blip r:embed="rId3">
            <a:alphaModFix/>
          </a:blip>
          <a:srcRect b="0" l="0" r="0" t="0"/>
          <a:stretch/>
        </p:blipFill>
        <p:spPr>
          <a:xfrm>
            <a:off x="4218577" y="937846"/>
            <a:ext cx="4140054" cy="5344049"/>
          </a:xfrm>
          <a:prstGeom prst="rect">
            <a:avLst/>
          </a:prstGeom>
          <a:noFill/>
          <a:ln>
            <a:noFill/>
          </a:ln>
        </p:spPr>
      </p:pic>
      <p:sp>
        <p:nvSpPr>
          <p:cNvPr id="125" name="Google Shape;125;p3"/>
          <p:cNvSpPr txBox="1"/>
          <p:nvPr/>
        </p:nvSpPr>
        <p:spPr>
          <a:xfrm>
            <a:off x="351408" y="1642982"/>
            <a:ext cx="349376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Energy is a critical service that is highly interconnected with socioeconomic development and human well-being</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p:nvPr/>
        </p:nvSpPr>
        <p:spPr>
          <a:xfrm>
            <a:off x="9034176" y="6109760"/>
            <a:ext cx="41430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                                 SOURCE: IEA</a:t>
            </a:r>
            <a:endParaRPr b="1" i="1" sz="1400" u="none" cap="none" strike="noStrike">
              <a:solidFill>
                <a:srgbClr val="000000"/>
              </a:solidFill>
              <a:latin typeface="Open Sans"/>
              <a:ea typeface="Open Sans"/>
              <a:cs typeface="Open Sans"/>
              <a:sym typeface="Open Sans"/>
            </a:endParaRPr>
          </a:p>
        </p:txBody>
      </p:sp>
      <p:sp>
        <p:nvSpPr>
          <p:cNvPr id="132" name="Google Shape;132;p4"/>
          <p:cNvSpPr/>
          <p:nvPr/>
        </p:nvSpPr>
        <p:spPr>
          <a:xfrm>
            <a:off x="450574" y="1238524"/>
            <a:ext cx="62179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Energy Access Scenario</a:t>
            </a:r>
            <a:endParaRPr/>
          </a:p>
        </p:txBody>
      </p:sp>
      <p:sp>
        <p:nvSpPr>
          <p:cNvPr id="133" name="Google Shape;133;p4"/>
          <p:cNvSpPr txBox="1"/>
          <p:nvPr/>
        </p:nvSpPr>
        <p:spPr>
          <a:xfrm>
            <a:off x="408150" y="1638634"/>
            <a:ext cx="5632095" cy="40934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Today, people without energy access live mostly in Africa and Asia. </a:t>
            </a:r>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In 2022, there was an increase in the total number of people without energy access. </a:t>
            </a:r>
            <a:endParaRPr/>
          </a:p>
          <a:p>
            <a:pPr indent="-285750" lvl="0" marL="2857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The increase was a resulted from</a:t>
            </a:r>
            <a:endParaRPr/>
          </a:p>
          <a:p>
            <a:pPr indent="-285750" lvl="1" marL="7429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Global shocks such as the COVID-19 pandemic, inflation, and disruption in global energy markets.</a:t>
            </a:r>
            <a:endParaRPr/>
          </a:p>
          <a:p>
            <a:pPr indent="-285750" lvl="1" marL="74295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Regional shocks, such as the increasing frequency and severity of droughts and floods in SSA.</a:t>
            </a:r>
            <a:endParaRPr/>
          </a:p>
          <a:p>
            <a:pPr indent="-285750" lvl="0" marL="285750" marR="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8</a:t>
            </a:r>
            <a:r>
              <a:rPr b="0" i="0" lang="en-US" sz="2000" u="none" cap="none" strike="noStrike">
                <a:solidFill>
                  <a:srgbClr val="000000"/>
                </a:solidFill>
                <a:latin typeface="Arial"/>
                <a:ea typeface="Arial"/>
                <a:cs typeface="Arial"/>
                <a:sym typeface="Arial"/>
              </a:rPr>
              <a:t> out of 10 people living without electricity in 2022 reside in rural areas.  </a:t>
            </a:r>
            <a:endParaRPr b="0" i="0" sz="2000" u="none" cap="none" strike="noStrike">
              <a:solidFill>
                <a:srgbClr val="000000"/>
              </a:solidFill>
              <a:latin typeface="Arial"/>
              <a:ea typeface="Arial"/>
              <a:cs typeface="Arial"/>
              <a:sym typeface="Arial"/>
            </a:endParaRPr>
          </a:p>
        </p:txBody>
      </p:sp>
      <p:sp>
        <p:nvSpPr>
          <p:cNvPr id="134" name="Google Shape;134;p4"/>
          <p:cNvSpPr txBox="1"/>
          <p:nvPr/>
        </p:nvSpPr>
        <p:spPr>
          <a:xfrm>
            <a:off x="256897" y="337457"/>
            <a:ext cx="11064245" cy="5546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1.1 Energy Planning for Socio-Economic Development</a:t>
            </a:r>
            <a:endParaRPr b="1" sz="2800">
              <a:solidFill>
                <a:srgbClr val="C00000"/>
              </a:solidFill>
              <a:latin typeface="Arial"/>
              <a:ea typeface="Arial"/>
              <a:cs typeface="Arial"/>
              <a:sym typeface="Arial"/>
            </a:endParaRPr>
          </a:p>
        </p:txBody>
      </p:sp>
      <p:pic>
        <p:nvPicPr>
          <p:cNvPr id="135" name="Google Shape;135;p4"/>
          <p:cNvPicPr preferRelativeResize="0"/>
          <p:nvPr/>
        </p:nvPicPr>
        <p:blipFill rotWithShape="1">
          <a:blip r:embed="rId3">
            <a:alphaModFix/>
          </a:blip>
          <a:srcRect b="0" l="0" r="0" t="0"/>
          <a:stretch/>
        </p:blipFill>
        <p:spPr>
          <a:xfrm>
            <a:off x="6040245" y="2385171"/>
            <a:ext cx="5831351" cy="3376637"/>
          </a:xfrm>
          <a:prstGeom prst="rect">
            <a:avLst/>
          </a:prstGeom>
          <a:no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9006159" y="6109760"/>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UN, World Bank</a:t>
            </a:r>
            <a:endParaRPr b="1" i="1" sz="1400">
              <a:solidFill>
                <a:schemeClr val="dk1"/>
              </a:solidFill>
              <a:latin typeface="Open Sans"/>
              <a:ea typeface="Open Sans"/>
              <a:cs typeface="Open Sans"/>
              <a:sym typeface="Open Sans"/>
            </a:endParaRPr>
          </a:p>
        </p:txBody>
      </p:sp>
      <p:sp>
        <p:nvSpPr>
          <p:cNvPr id="143" name="Google Shape;143;p5"/>
          <p:cNvSpPr/>
          <p:nvPr/>
        </p:nvSpPr>
        <p:spPr>
          <a:xfrm>
            <a:off x="1189608" y="1543983"/>
            <a:ext cx="75726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Energy Access and Sustainable Development Outcomes</a:t>
            </a:r>
            <a:endParaRPr/>
          </a:p>
        </p:txBody>
      </p:sp>
      <p:sp>
        <p:nvSpPr>
          <p:cNvPr id="144" name="Google Shape;144;p5"/>
          <p:cNvSpPr txBox="1"/>
          <p:nvPr/>
        </p:nvSpPr>
        <p:spPr>
          <a:xfrm>
            <a:off x="256898" y="-27720"/>
            <a:ext cx="10310788" cy="96527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1.1 Energy Planning for Socio-Economic Development</a:t>
            </a:r>
            <a:endParaRPr b="1" sz="2800">
              <a:solidFill>
                <a:srgbClr val="C00000"/>
              </a:solidFill>
              <a:latin typeface="Arial"/>
              <a:ea typeface="Arial"/>
              <a:cs typeface="Arial"/>
              <a:sym typeface="Arial"/>
            </a:endParaRPr>
          </a:p>
        </p:txBody>
      </p:sp>
      <p:pic>
        <p:nvPicPr>
          <p:cNvPr id="145" name="Google Shape;145;p5"/>
          <p:cNvPicPr preferRelativeResize="0"/>
          <p:nvPr/>
        </p:nvPicPr>
        <p:blipFill rotWithShape="1">
          <a:blip r:embed="rId3">
            <a:alphaModFix/>
          </a:blip>
          <a:srcRect b="0" l="0" r="0" t="0"/>
          <a:stretch/>
        </p:blipFill>
        <p:spPr>
          <a:xfrm>
            <a:off x="1392514" y="2017149"/>
            <a:ext cx="5627711" cy="4110676"/>
          </a:xfrm>
          <a:prstGeom prst="rect">
            <a:avLst/>
          </a:prstGeom>
          <a:noFill/>
          <a:ln>
            <a:noFill/>
          </a:ln>
        </p:spPr>
      </p:pic>
      <p:sp>
        <p:nvSpPr>
          <p:cNvPr id="146" name="Google Shape;146;p5"/>
          <p:cNvSpPr txBox="1"/>
          <p:nvPr/>
        </p:nvSpPr>
        <p:spPr>
          <a:xfrm>
            <a:off x="7109384" y="3048845"/>
            <a:ext cx="396831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Sustainable Development Goal 7 (SDG7) calls for “affordable, reliable, sustainable and modern energy for all” by 2030. Energy is interconnected with 125 (74%) out of 169 SDG targets.</a:t>
            </a:r>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3" name="Google Shape;153;p6"/>
          <p:cNvSpPr/>
          <p:nvPr/>
        </p:nvSpPr>
        <p:spPr>
          <a:xfrm>
            <a:off x="-1405964" y="603752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WRI</a:t>
            </a:r>
            <a:endParaRPr b="1" i="1" sz="1400">
              <a:solidFill>
                <a:schemeClr val="dk1"/>
              </a:solidFill>
              <a:latin typeface="Open Sans"/>
              <a:ea typeface="Open Sans"/>
              <a:cs typeface="Open Sans"/>
              <a:sym typeface="Open Sans"/>
            </a:endParaRPr>
          </a:p>
        </p:txBody>
      </p:sp>
      <p:sp>
        <p:nvSpPr>
          <p:cNvPr id="154" name="Google Shape;154;p6"/>
          <p:cNvSpPr/>
          <p:nvPr/>
        </p:nvSpPr>
        <p:spPr>
          <a:xfrm>
            <a:off x="1081668" y="1488228"/>
            <a:ext cx="76805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Role of energy in well-being</a:t>
            </a:r>
            <a:endParaRPr/>
          </a:p>
        </p:txBody>
      </p:sp>
      <p:sp>
        <p:nvSpPr>
          <p:cNvPr id="155" name="Google Shape;155;p6"/>
          <p:cNvSpPr txBox="1"/>
          <p:nvPr/>
        </p:nvSpPr>
        <p:spPr>
          <a:xfrm>
            <a:off x="665578" y="0"/>
            <a:ext cx="9398643" cy="9884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1.1 Energy Planning for Socio-Economic Development</a:t>
            </a:r>
            <a:endParaRPr b="1" sz="2800">
              <a:solidFill>
                <a:srgbClr val="C00000"/>
              </a:solidFill>
              <a:latin typeface="Arial"/>
              <a:ea typeface="Arial"/>
              <a:cs typeface="Arial"/>
              <a:sym typeface="Arial"/>
            </a:endParaRPr>
          </a:p>
        </p:txBody>
      </p:sp>
      <p:sp>
        <p:nvSpPr>
          <p:cNvPr id="156" name="Google Shape;156;p6"/>
          <p:cNvSpPr txBox="1"/>
          <p:nvPr/>
        </p:nvSpPr>
        <p:spPr>
          <a:xfrm>
            <a:off x="1081668" y="1944093"/>
            <a:ext cx="6244683"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Access to energy plays a pivotal role in driving economic development and improving the overall well-being of individuals worldwide.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For unserved and underserved communities, the absence of reliable and affordable energy sources hampers the functioning of healthcare facilities, limits educational opportunities, and restricts access to economic activities.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expansion of energy access and the associated investment decisions require proper energy planning and access to reliable data and transparent analytical tools.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57" name="Google Shape;157;p6"/>
          <p:cNvPicPr preferRelativeResize="0"/>
          <p:nvPr/>
        </p:nvPicPr>
        <p:blipFill rotWithShape="1">
          <a:blip r:embed="rId3">
            <a:alphaModFix/>
          </a:blip>
          <a:srcRect b="0" l="0" r="0" t="0"/>
          <a:stretch/>
        </p:blipFill>
        <p:spPr>
          <a:xfrm>
            <a:off x="7803472" y="2005175"/>
            <a:ext cx="3537380" cy="3374661"/>
          </a:xfrm>
          <a:prstGeom prst="rect">
            <a:avLst/>
          </a:prstGeom>
          <a:noFill/>
          <a:ln>
            <a:noFill/>
          </a:ln>
        </p:spPr>
      </p:pic>
      <p:sp>
        <p:nvSpPr>
          <p:cNvPr id="158" name="Google Shape;158;p6"/>
          <p:cNvSpPr txBox="1"/>
          <p:nvPr/>
        </p:nvSpPr>
        <p:spPr>
          <a:xfrm>
            <a:off x="8859915" y="5440918"/>
            <a:ext cx="308055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Photo Credit: The Climate Group/Flickr </a:t>
            </a:r>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64" name="Google Shape;164;p7"/>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65" name="Google Shape;16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6" name="Google Shape;166;p7"/>
          <p:cNvSpPr txBox="1"/>
          <p:nvPr/>
        </p:nvSpPr>
        <p:spPr>
          <a:xfrm>
            <a:off x="894080" y="-7924"/>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Lecture 1.1 References</a:t>
            </a:r>
            <a:endParaRPr/>
          </a:p>
        </p:txBody>
      </p:sp>
      <p:sp>
        <p:nvSpPr>
          <p:cNvPr id="167" name="Google Shape;167;p7"/>
          <p:cNvSpPr txBox="1"/>
          <p:nvPr/>
        </p:nvSpPr>
        <p:spPr>
          <a:xfrm>
            <a:off x="894080" y="1576391"/>
            <a:ext cx="10658008"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IEA, IRENA, UNSD, World Bank, WHO. 2024. Tracking SDG 7: The Energy Progress Report. World</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Bank, Washington DC. © World Bank. License: Creative Commons Attribution—NonCommercial 3.0 IGO (CC BY-NC 3.0 IGO). URL </a:t>
            </a:r>
            <a:r>
              <a:rPr lang="en-US" sz="1600" u="sng">
                <a:solidFill>
                  <a:schemeClr val="dk1"/>
                </a:solidFill>
                <a:latin typeface="Arial"/>
                <a:ea typeface="Arial"/>
                <a:cs typeface="Arial"/>
                <a:sym typeface="Arial"/>
                <a:hlinkClick r:id="rId3">
                  <a:extLst>
                    <a:ext uri="{A12FA001-AC4F-418D-AE19-62706E023703}">
                      <ahyp:hlinkClr val="tx"/>
                    </a:ext>
                  </a:extLst>
                </a:hlinkClick>
              </a:rPr>
              <a:t>https://trackingsdg7.esmap.org/data/files/download-documents/sdg7-report2024-0611-v9-highresforweb.pdf</a:t>
            </a: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Mentis, D., L. Odarno, D. Wood, F. Jendle, E. Mazur, A. Qehaja, and F. Gassert. 2019. “Energy Access Explorer: Data and Methods.” Technical Note. Washington, DC: World Resources Institute. Available online at: </a:t>
            </a:r>
            <a:r>
              <a:rPr lang="en-US" sz="1600" u="sng">
                <a:solidFill>
                  <a:schemeClr val="dk1"/>
                </a:solidFill>
                <a:latin typeface="Arial"/>
                <a:ea typeface="Arial"/>
                <a:cs typeface="Arial"/>
                <a:sym typeface="Arial"/>
                <a:hlinkClick r:id="rId4">
                  <a:extLst>
                    <a:ext uri="{A12FA001-AC4F-418D-AE19-62706E023703}">
                      <ahyp:hlinkClr val="tx"/>
                    </a:ext>
                  </a:extLst>
                </a:hlinkClick>
              </a:rPr>
              <a:t>www.wri.org/publication/energy-access-explorer</a:t>
            </a:r>
            <a:r>
              <a:rPr lang="en-US" sz="16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World Bank. 2017. State of Electricity Access Report. Copyright © 2017 International Bank for Reconstruction and Development. URL </a:t>
            </a:r>
            <a:r>
              <a:rPr lang="en-US" sz="1600" u="sng">
                <a:solidFill>
                  <a:schemeClr val="dk1"/>
                </a:solidFill>
                <a:latin typeface="Arial"/>
                <a:ea typeface="Arial"/>
                <a:cs typeface="Arial"/>
                <a:sym typeface="Arial"/>
                <a:hlinkClick r:id="rId5">
                  <a:extLst>
                    <a:ext uri="{A12FA001-AC4F-418D-AE19-62706E023703}">
                      <ahyp:hlinkClr val="tx"/>
                    </a:ext>
                  </a:extLst>
                </a:hlinkClick>
              </a:rPr>
              <a:t>https://documents1.worldbank.org/curated/en/364571494517675149/pdf/</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United Nations. Sustainable Development Goal 7. URL </a:t>
            </a:r>
            <a:r>
              <a:rPr lang="en-US" sz="1600" u="sng">
                <a:solidFill>
                  <a:schemeClr val="dk1"/>
                </a:solidFill>
                <a:latin typeface="Arial"/>
                <a:ea typeface="Arial"/>
                <a:cs typeface="Arial"/>
                <a:sym typeface="Arial"/>
                <a:hlinkClick r:id="rId6">
                  <a:extLst>
                    <a:ext uri="{A12FA001-AC4F-418D-AE19-62706E023703}">
                      <ahyp:hlinkClr val="tx"/>
                    </a:ext>
                  </a:extLst>
                </a:hlinkClick>
              </a:rPr>
              <a:t>https://sdgs.un.org/goals/goal7</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International Energy Agency. Access to Electricity. URL </a:t>
            </a:r>
            <a:r>
              <a:rPr lang="en-US" sz="1600" u="sng">
                <a:solidFill>
                  <a:schemeClr val="dk1"/>
                </a:solidFill>
                <a:latin typeface="Arial"/>
                <a:ea typeface="Arial"/>
                <a:cs typeface="Arial"/>
                <a:sym typeface="Arial"/>
                <a:hlinkClick r:id="rId7">
                  <a:extLst>
                    <a:ext uri="{A12FA001-AC4F-418D-AE19-62706E023703}">
                      <ahyp:hlinkClr val="tx"/>
                    </a:ext>
                  </a:extLst>
                </a:hlinkClick>
              </a:rPr>
              <a:t>https://www.iea.org/reports/sdg7-data-and-projections/access-to-electricity</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4" name="Google Shape;174;p8"/>
          <p:cNvSpPr/>
          <p:nvPr/>
        </p:nvSpPr>
        <p:spPr>
          <a:xfrm>
            <a:off x="8412739" y="6097292"/>
            <a:ext cx="41430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                                 SOURCE: World bank</a:t>
            </a:r>
            <a:endParaRPr b="1" i="1" sz="1400">
              <a:solidFill>
                <a:schemeClr val="dk1"/>
              </a:solidFill>
              <a:latin typeface="Open Sans"/>
              <a:ea typeface="Open Sans"/>
              <a:cs typeface="Open Sans"/>
              <a:sym typeface="Open Sans"/>
            </a:endParaRPr>
          </a:p>
        </p:txBody>
      </p:sp>
      <p:sp>
        <p:nvSpPr>
          <p:cNvPr id="175" name="Google Shape;175;p8"/>
          <p:cNvSpPr txBox="1"/>
          <p:nvPr/>
        </p:nvSpPr>
        <p:spPr>
          <a:xfrm>
            <a:off x="256898" y="-10204"/>
            <a:ext cx="11008483" cy="96920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1.2 Why is integrated and inclusive energy planning important?</a:t>
            </a:r>
            <a:endParaRPr b="1" sz="2800">
              <a:solidFill>
                <a:srgbClr val="C00000"/>
              </a:solidFill>
              <a:latin typeface="Arial"/>
              <a:ea typeface="Arial"/>
              <a:cs typeface="Arial"/>
              <a:sym typeface="Arial"/>
            </a:endParaRPr>
          </a:p>
        </p:txBody>
      </p:sp>
      <p:pic>
        <p:nvPicPr>
          <p:cNvPr descr="Roundtable Initiative Strategic Energy Planning" id="176" name="Google Shape;176;p8"/>
          <p:cNvPicPr preferRelativeResize="0"/>
          <p:nvPr>
            <p:ph idx="1" type="body"/>
          </p:nvPr>
        </p:nvPicPr>
        <p:blipFill rotWithShape="1">
          <a:blip r:embed="rId3">
            <a:alphaModFix/>
          </a:blip>
          <a:srcRect b="0" l="0" r="0" t="0"/>
          <a:stretch/>
        </p:blipFill>
        <p:spPr>
          <a:xfrm>
            <a:off x="830648" y="3452477"/>
            <a:ext cx="10434734" cy="2880755"/>
          </a:xfrm>
          <a:prstGeom prst="rect">
            <a:avLst/>
          </a:prstGeom>
          <a:noFill/>
          <a:ln>
            <a:noFill/>
          </a:ln>
        </p:spPr>
      </p:pic>
      <p:sp>
        <p:nvSpPr>
          <p:cNvPr id="177" name="Google Shape;177;p8"/>
          <p:cNvSpPr txBox="1"/>
          <p:nvPr/>
        </p:nvSpPr>
        <p:spPr>
          <a:xfrm>
            <a:off x="1145004" y="1745413"/>
            <a:ext cx="9716815" cy="2451953"/>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lang="en-US" sz="2000">
                <a:solidFill>
                  <a:schemeClr val="dk1"/>
                </a:solidFill>
                <a:latin typeface="Arial"/>
                <a:ea typeface="Arial"/>
                <a:cs typeface="Arial"/>
                <a:sym typeface="Arial"/>
              </a:rPr>
              <a:t>Energy Planning: “It is </a:t>
            </a:r>
            <a:r>
              <a:rPr b="1" lang="en-US" sz="2000">
                <a:solidFill>
                  <a:schemeClr val="dk1"/>
                </a:solidFill>
                <a:latin typeface="Arial"/>
                <a:ea typeface="Arial"/>
                <a:cs typeface="Arial"/>
                <a:sym typeface="Arial"/>
              </a:rPr>
              <a:t>the act </a:t>
            </a:r>
            <a:r>
              <a:rPr lang="en-US" sz="2000">
                <a:solidFill>
                  <a:schemeClr val="dk1"/>
                </a:solidFill>
                <a:latin typeface="Arial"/>
                <a:ea typeface="Arial"/>
                <a:cs typeface="Arial"/>
                <a:sym typeface="Arial"/>
              </a:rPr>
              <a:t>of assessing the ability of a regional </a:t>
            </a:r>
            <a:r>
              <a:rPr b="1" lang="en-US" sz="2000">
                <a:solidFill>
                  <a:schemeClr val="dk1"/>
                </a:solidFill>
                <a:latin typeface="Arial"/>
                <a:ea typeface="Arial"/>
                <a:cs typeface="Arial"/>
                <a:sym typeface="Arial"/>
              </a:rPr>
              <a:t>energy</a:t>
            </a:r>
            <a:r>
              <a:rPr lang="en-US" sz="2000">
                <a:solidFill>
                  <a:schemeClr val="dk1"/>
                </a:solidFill>
                <a:latin typeface="Arial"/>
                <a:ea typeface="Arial"/>
                <a:cs typeface="Arial"/>
                <a:sym typeface="Arial"/>
              </a:rPr>
              <a:t> </a:t>
            </a:r>
            <a:r>
              <a:rPr b="1" lang="en-US" sz="2000">
                <a:solidFill>
                  <a:schemeClr val="dk1"/>
                </a:solidFill>
                <a:latin typeface="Arial"/>
                <a:ea typeface="Arial"/>
                <a:cs typeface="Arial"/>
                <a:sym typeface="Arial"/>
              </a:rPr>
              <a:t>system</a:t>
            </a:r>
            <a:r>
              <a:rPr lang="en-US" sz="2000">
                <a:solidFill>
                  <a:schemeClr val="dk1"/>
                </a:solidFill>
                <a:latin typeface="Arial"/>
                <a:ea typeface="Arial"/>
                <a:cs typeface="Arial"/>
                <a:sym typeface="Arial"/>
              </a:rPr>
              <a:t> to provide dependable </a:t>
            </a:r>
            <a:r>
              <a:rPr b="1" lang="en-US" sz="2000">
                <a:solidFill>
                  <a:schemeClr val="dk1"/>
                </a:solidFill>
                <a:latin typeface="Arial"/>
                <a:ea typeface="Arial"/>
                <a:cs typeface="Arial"/>
                <a:sym typeface="Arial"/>
              </a:rPr>
              <a:t>energy services </a:t>
            </a:r>
            <a:r>
              <a:rPr lang="en-US" sz="2000">
                <a:solidFill>
                  <a:schemeClr val="dk1"/>
                </a:solidFill>
                <a:latin typeface="Arial"/>
                <a:ea typeface="Arial"/>
                <a:cs typeface="Arial"/>
                <a:sym typeface="Arial"/>
              </a:rPr>
              <a:t>under constantly </a:t>
            </a:r>
            <a:r>
              <a:rPr b="1" lang="en-US" sz="2000">
                <a:solidFill>
                  <a:schemeClr val="dk1"/>
                </a:solidFill>
                <a:latin typeface="Arial"/>
                <a:ea typeface="Arial"/>
                <a:cs typeface="Arial"/>
                <a:sym typeface="Arial"/>
              </a:rPr>
              <a:t>changing conditions</a:t>
            </a:r>
            <a:r>
              <a:rPr lang="en-US" sz="2000">
                <a:solidFill>
                  <a:schemeClr val="dk1"/>
                </a:solidFill>
                <a:latin typeface="Arial"/>
                <a:ea typeface="Arial"/>
                <a:cs typeface="Arial"/>
                <a:sym typeface="Arial"/>
              </a:rPr>
              <a:t> – which involves variables such as the cost of materials and fuels, investment costs in technologies, demand levels, and distribution.”</a:t>
            </a:r>
            <a:endParaRPr/>
          </a:p>
          <a:p>
            <a:pPr indent="0" lvl="0" marL="0" marR="0" rtl="0" algn="l">
              <a:lnSpc>
                <a:spcPct val="110000"/>
              </a:lnSpc>
              <a:spcBef>
                <a:spcPts val="169"/>
              </a:spcBef>
              <a:spcAft>
                <a:spcPts val="0"/>
              </a:spcAft>
              <a:buNone/>
            </a:pPr>
            <a:r>
              <a:t/>
            </a:r>
            <a:endParaRPr sz="2000">
              <a:solidFill>
                <a:schemeClr val="dk1"/>
              </a:solidFill>
              <a:latin typeface="Arial"/>
              <a:ea typeface="Arial"/>
              <a:cs typeface="Arial"/>
              <a:sym typeface="Arial"/>
            </a:endParaRPr>
          </a:p>
          <a:p>
            <a:pPr indent="0" lvl="0" marL="0" marR="0" rtl="0" algn="l">
              <a:spcBef>
                <a:spcPts val="169"/>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78" name="Google Shape;178;p8"/>
          <p:cNvSpPr/>
          <p:nvPr/>
        </p:nvSpPr>
        <p:spPr>
          <a:xfrm>
            <a:off x="1145004" y="129576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Energy Planning </a:t>
            </a:r>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nvSpPr>
        <p:spPr>
          <a:xfrm>
            <a:off x="256901" y="3177910"/>
            <a:ext cx="11678200"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Integrated energy planning harmonizes a </a:t>
            </a:r>
            <a:r>
              <a:rPr b="1" i="0" lang="en-US" sz="2400" u="none" cap="none" strike="noStrike">
                <a:solidFill>
                  <a:schemeClr val="dk1"/>
                </a:solidFill>
                <a:latin typeface="Arial"/>
                <a:ea typeface="Arial"/>
                <a:cs typeface="Arial"/>
                <a:sym typeface="Arial"/>
              </a:rPr>
              <a:t>region's energy system goals and priorities</a:t>
            </a:r>
            <a:r>
              <a:rPr b="0" i="0" lang="en-US" sz="2400" u="none" cap="none" strike="noStrike">
                <a:solidFill>
                  <a:schemeClr val="dk1"/>
                </a:solidFill>
                <a:latin typeface="Arial"/>
                <a:ea typeface="Arial"/>
                <a:cs typeface="Arial"/>
                <a:sym typeface="Arial"/>
              </a:rPr>
              <a:t> for expanding energy access and deploying cost-effective technologies </a:t>
            </a:r>
            <a:r>
              <a:rPr b="1" i="0" lang="en-US" sz="2400" u="none" cap="none" strike="noStrike">
                <a:solidFill>
                  <a:schemeClr val="dk1"/>
                </a:solidFill>
                <a:latin typeface="Arial"/>
                <a:ea typeface="Arial"/>
                <a:cs typeface="Arial"/>
                <a:sym typeface="Arial"/>
              </a:rPr>
              <a:t>by matching supply with growing demand</a:t>
            </a:r>
            <a:r>
              <a:rPr b="0" i="0" lang="en-US" sz="2400" u="none" cap="none" strike="noStrike">
                <a:solidFill>
                  <a:schemeClr val="dk1"/>
                </a:solidFill>
                <a:latin typeface="Arial"/>
                <a:ea typeface="Arial"/>
                <a:cs typeface="Arial"/>
                <a:sym typeface="Arial"/>
              </a:rPr>
              <a:t>. </a:t>
            </a:r>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sz="24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Inclusive energy planning accounts for varying, cross-sectoral </a:t>
            </a:r>
            <a:r>
              <a:rPr b="1" i="0" lang="en-US" sz="2400" u="none" cap="none" strike="noStrike">
                <a:solidFill>
                  <a:schemeClr val="dk1"/>
                </a:solidFill>
                <a:latin typeface="Arial"/>
                <a:ea typeface="Arial"/>
                <a:cs typeface="Arial"/>
                <a:sym typeface="Arial"/>
              </a:rPr>
              <a:t>stakeholder perspectives</a:t>
            </a:r>
            <a:r>
              <a:rPr b="0" i="0" lang="en-US" sz="2400" u="none" cap="none" strike="noStrike">
                <a:solidFill>
                  <a:schemeClr val="dk1"/>
                </a:solidFill>
                <a:latin typeface="Arial"/>
                <a:ea typeface="Arial"/>
                <a:cs typeface="Arial"/>
                <a:sym typeface="Arial"/>
              </a:rPr>
              <a:t>, assesses energy needs from the </a:t>
            </a:r>
            <a:r>
              <a:rPr b="1" i="0" lang="en-US" sz="2400" u="none" cap="none" strike="noStrike">
                <a:solidFill>
                  <a:schemeClr val="dk1"/>
                </a:solidFill>
                <a:latin typeface="Arial"/>
                <a:ea typeface="Arial"/>
                <a:cs typeface="Arial"/>
                <a:sym typeface="Arial"/>
              </a:rPr>
              <a:t>bottom-up</a:t>
            </a:r>
            <a:r>
              <a:rPr b="0" i="0" lang="en-US" sz="2400" u="none" cap="none" strike="noStrike">
                <a:solidFill>
                  <a:schemeClr val="dk1"/>
                </a:solidFill>
                <a:latin typeface="Arial"/>
                <a:ea typeface="Arial"/>
                <a:cs typeface="Arial"/>
                <a:sym typeface="Arial"/>
              </a:rPr>
              <a:t>, and links energy systems at </a:t>
            </a:r>
            <a:r>
              <a:rPr b="1" i="0" lang="en-US" sz="2400" u="none" cap="none" strike="noStrike">
                <a:solidFill>
                  <a:schemeClr val="dk1"/>
                </a:solidFill>
                <a:latin typeface="Arial"/>
                <a:ea typeface="Arial"/>
                <a:cs typeface="Arial"/>
                <a:sym typeface="Arial"/>
              </a:rPr>
              <a:t>different geographic levels</a:t>
            </a:r>
            <a:r>
              <a:rPr b="0" i="0" lang="en-US" sz="2400" u="none" cap="none" strike="noStrike">
                <a:solidFill>
                  <a:schemeClr val="dk1"/>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
        <p:nvSpPr>
          <p:cNvPr id="185" name="Google Shape;185;p9"/>
          <p:cNvSpPr/>
          <p:nvPr/>
        </p:nvSpPr>
        <p:spPr>
          <a:xfrm>
            <a:off x="256900" y="2763426"/>
            <a:ext cx="62179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Integrated Energy Planning </a:t>
            </a:r>
            <a:endParaRPr/>
          </a:p>
        </p:txBody>
      </p:sp>
      <p:sp>
        <p:nvSpPr>
          <p:cNvPr id="186" name="Google Shape;186;p9"/>
          <p:cNvSpPr/>
          <p:nvPr/>
        </p:nvSpPr>
        <p:spPr>
          <a:xfrm>
            <a:off x="256900" y="4648193"/>
            <a:ext cx="621792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Inclusive Energy Planning </a:t>
            </a:r>
            <a:endParaRPr/>
          </a:p>
        </p:txBody>
      </p:sp>
      <p:pic>
        <p:nvPicPr>
          <p:cNvPr descr="Roundtable Initiative Strategic Energy Planning" id="187" name="Google Shape;187;p9"/>
          <p:cNvPicPr preferRelativeResize="0"/>
          <p:nvPr/>
        </p:nvPicPr>
        <p:blipFill rotWithShape="1">
          <a:blip r:embed="rId3">
            <a:alphaModFix/>
          </a:blip>
          <a:srcRect b="0" l="0" r="0" t="0"/>
          <a:stretch/>
        </p:blipFill>
        <p:spPr>
          <a:xfrm>
            <a:off x="5873068" y="1244083"/>
            <a:ext cx="5972822" cy="1648748"/>
          </a:xfrm>
          <a:prstGeom prst="rect">
            <a:avLst/>
          </a:prstGeom>
          <a:noFill/>
          <a:ln>
            <a:noFill/>
          </a:ln>
        </p:spPr>
      </p:pic>
      <p:sp>
        <p:nvSpPr>
          <p:cNvPr id="188" name="Google Shape;188;p9"/>
          <p:cNvSpPr txBox="1"/>
          <p:nvPr/>
        </p:nvSpPr>
        <p:spPr>
          <a:xfrm>
            <a:off x="256898" y="-10204"/>
            <a:ext cx="11008483" cy="96920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rgbClr val="C00000"/>
                </a:solidFill>
                <a:latin typeface="Arial"/>
                <a:ea typeface="Arial"/>
                <a:cs typeface="Arial"/>
                <a:sym typeface="Arial"/>
              </a:rPr>
              <a:t>1.2 Why is integrated and inclusive energy planning important?</a:t>
            </a:r>
            <a:endParaRPr b="1" sz="2800">
              <a:solidFill>
                <a:srgbClr val="C00000"/>
              </a:solidFill>
              <a:latin typeface="Arial"/>
              <a:ea typeface="Arial"/>
              <a:cs typeface="Arial"/>
              <a:sym typeface="Arial"/>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2024-09-25T16:22:53Z</dcterms:created>
  <dc:creator>Santiago Sinclair-Lecaros</dc:creator>
</cp:coreProperties>
</file>