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2"/>
  </p:notesMasterIdLst>
  <p:sldIdLst>
    <p:sldId id="266" r:id="rId5"/>
    <p:sldId id="264" r:id="rId6"/>
    <p:sldId id="272" r:id="rId7"/>
    <p:sldId id="295" r:id="rId8"/>
    <p:sldId id="296" r:id="rId9"/>
    <p:sldId id="297" r:id="rId10"/>
    <p:sldId id="298" r:id="rId11"/>
    <p:sldId id="277" r:id="rId12"/>
    <p:sldId id="278" r:id="rId13"/>
    <p:sldId id="299" r:id="rId14"/>
    <p:sldId id="300" r:id="rId15"/>
    <p:sldId id="301" r:id="rId16"/>
    <p:sldId id="302" r:id="rId17"/>
    <p:sldId id="285" r:id="rId18"/>
    <p:sldId id="280" r:id="rId19"/>
    <p:sldId id="303" r:id="rId20"/>
    <p:sldId id="304" r:id="rId21"/>
    <p:sldId id="305" r:id="rId22"/>
    <p:sldId id="306" r:id="rId23"/>
    <p:sldId id="289" r:id="rId24"/>
    <p:sldId id="290" r:id="rId25"/>
    <p:sldId id="307" r:id="rId26"/>
    <p:sldId id="308" r:id="rId27"/>
    <p:sldId id="309" r:id="rId28"/>
    <p:sldId id="310" r:id="rId29"/>
    <p:sldId id="294" r:id="rId30"/>
    <p:sldId id="269"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gdCyCrnJnxoSP82Td3fjtA==" hashData="NVFkFsh6urynblrzQEFds/ypfUBZ/RI8msCY+E7Ma+CY+XgJD3u5ni1d5+9aZKf+GeF8p9VIeLR031HqwNZg8A=="/>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33"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0"/>
    <p:restoredTop sz="83213" autoAdjust="0"/>
  </p:normalViewPr>
  <p:slideViewPr>
    <p:cSldViewPr snapToGrid="0">
      <p:cViewPr>
        <p:scale>
          <a:sx n="100" d="100"/>
          <a:sy n="100" d="100"/>
        </p:scale>
        <p:origin x="123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customschemas.google.com/relationships/presentationmetadata" Target="meta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29DE92-C3DD-4D1D-9A2E-F33117CA9330}" type="doc">
      <dgm:prSet loTypeId="urn:microsoft.com/office/officeart/2005/8/layout/chevron1" loCatId="process" qsTypeId="urn:microsoft.com/office/officeart/2005/8/quickstyle/simple1" qsCatId="simple" csTypeId="urn:microsoft.com/office/officeart/2005/8/colors/accent1_2" csCatId="accent1" phldr="1"/>
      <dgm:spPr/>
    </dgm:pt>
    <dgm:pt modelId="{07F541F4-5CC1-4ADF-9D30-F92C72CDE9C3}">
      <dgm:prSet phldrT="[Text]" phldr="0"/>
      <dgm:spPr/>
      <dgm:t>
        <a:bodyPr/>
        <a:lstStyle/>
        <a:p>
          <a:pPr rtl="0"/>
          <a:r>
            <a:rPr lang="en-GB">
              <a:latin typeface="Open Sans"/>
            </a:rPr>
            <a:t>O combustível é queimado para produzir calor</a:t>
          </a:r>
        </a:p>
      </dgm:t>
    </dgm:pt>
    <dgm:pt modelId="{7D7E9CA7-A3B3-46A9-A5DA-7F4745258E1F}" type="parTrans" cxnId="{4652EB3D-D386-4E48-8769-C21B703DA736}">
      <dgm:prSet/>
      <dgm:spPr/>
      <dgm:t>
        <a:bodyPr/>
        <a:lstStyle/>
        <a:p>
          <a:endParaRPr lang="es-CO"/>
        </a:p>
      </dgm:t>
    </dgm:pt>
    <dgm:pt modelId="{6D2A9800-DF4F-48FC-84F9-9EA023B63A55}" type="sibTrans" cxnId="{4652EB3D-D386-4E48-8769-C21B703DA736}">
      <dgm:prSet/>
      <dgm:spPr/>
      <dgm:t>
        <a:bodyPr/>
        <a:lstStyle/>
        <a:p>
          <a:endParaRPr lang="es-CO"/>
        </a:p>
      </dgm:t>
    </dgm:pt>
    <dgm:pt modelId="{05C3DE75-557C-4FEA-8C38-C853087EE2CB}">
      <dgm:prSet phldrT="[Text]" phldr="0"/>
      <dgm:spPr/>
      <dgm:t>
        <a:bodyPr/>
        <a:lstStyle/>
        <a:p>
          <a:pPr rtl="0"/>
          <a:r>
            <a:rPr lang="en-GB">
              <a:latin typeface="Open Sans"/>
            </a:rPr>
            <a:t>O vapor de alta pressão aciona uma turbina </a:t>
          </a:r>
        </a:p>
      </dgm:t>
    </dgm:pt>
    <dgm:pt modelId="{C377931C-3D06-4CFF-AC70-614411F4E9B3}" type="parTrans" cxnId="{A3B548E7-359B-4321-B27D-69DD52A8D09D}">
      <dgm:prSet/>
      <dgm:spPr/>
      <dgm:t>
        <a:bodyPr/>
        <a:lstStyle/>
        <a:p>
          <a:endParaRPr lang="es-CO"/>
        </a:p>
      </dgm:t>
    </dgm:pt>
    <dgm:pt modelId="{76EA0F31-B6F5-4750-AB21-D89C0F7E13D2}" type="sibTrans" cxnId="{A3B548E7-359B-4321-B27D-69DD52A8D09D}">
      <dgm:prSet/>
      <dgm:spPr/>
      <dgm:t>
        <a:bodyPr/>
        <a:lstStyle/>
        <a:p>
          <a:endParaRPr lang="es-CO"/>
        </a:p>
      </dgm:t>
    </dgm:pt>
    <dgm:pt modelId="{C5831893-D53C-49DA-855B-0E916F340112}">
      <dgm:prSet phldrT="[Text]" phldr="0"/>
      <dgm:spPr/>
      <dgm:t>
        <a:bodyPr/>
        <a:lstStyle/>
        <a:p>
          <a:pPr rtl="0"/>
          <a:r>
            <a:rPr lang="en-GB" dirty="0">
              <a:latin typeface="Open Sans"/>
            </a:rPr>
            <a:t>A </a:t>
          </a:r>
          <a:r>
            <a:rPr lang="en-GB" dirty="0" err="1">
              <a:latin typeface="Open Sans"/>
            </a:rPr>
            <a:t>turbina</a:t>
          </a:r>
          <a:r>
            <a:rPr lang="en-GB" dirty="0">
              <a:latin typeface="Open Sans"/>
            </a:rPr>
            <a:t> </a:t>
          </a:r>
          <a:r>
            <a:rPr lang="en-GB" dirty="0" err="1">
              <a:latin typeface="Open Sans"/>
            </a:rPr>
            <a:t>aciona</a:t>
          </a:r>
          <a:r>
            <a:rPr lang="en-GB" dirty="0">
              <a:latin typeface="Open Sans"/>
            </a:rPr>
            <a:t> um </a:t>
          </a:r>
          <a:r>
            <a:rPr lang="en-GB" dirty="0" err="1">
              <a:latin typeface="Open Sans"/>
            </a:rPr>
            <a:t>gerador</a:t>
          </a:r>
          <a:r>
            <a:rPr lang="en-GB" dirty="0">
              <a:latin typeface="Open Sans"/>
            </a:rPr>
            <a:t> para </a:t>
          </a:r>
          <a:r>
            <a:rPr lang="en-GB" dirty="0" err="1">
              <a:latin typeface="Open Sans"/>
            </a:rPr>
            <a:t>produzir</a:t>
          </a:r>
          <a:r>
            <a:rPr lang="en-GB" dirty="0">
              <a:latin typeface="Open Sans"/>
            </a:rPr>
            <a:t> </a:t>
          </a:r>
          <a:r>
            <a:rPr lang="en-GB" dirty="0" err="1">
              <a:latin typeface="Open Sans"/>
            </a:rPr>
            <a:t>eletricidade</a:t>
          </a:r>
          <a:endParaRPr lang="en-GB" dirty="0">
            <a:latin typeface="Open Sans"/>
          </a:endParaRPr>
        </a:p>
      </dgm:t>
    </dgm:pt>
    <dgm:pt modelId="{857AF195-5262-4DF0-AD83-A1407FA90B4C}" type="parTrans" cxnId="{591FB27A-1A22-43B1-8B13-F68E5D71C8DB}">
      <dgm:prSet/>
      <dgm:spPr/>
      <dgm:t>
        <a:bodyPr/>
        <a:lstStyle/>
        <a:p>
          <a:endParaRPr lang="es-CO"/>
        </a:p>
      </dgm:t>
    </dgm:pt>
    <dgm:pt modelId="{502630BD-3F80-474F-8AC3-828C0B77982F}" type="sibTrans" cxnId="{591FB27A-1A22-43B1-8B13-F68E5D71C8DB}">
      <dgm:prSet/>
      <dgm:spPr/>
      <dgm:t>
        <a:bodyPr/>
        <a:lstStyle/>
        <a:p>
          <a:endParaRPr lang="es-CO"/>
        </a:p>
      </dgm:t>
    </dgm:pt>
    <dgm:pt modelId="{B9F61471-E278-47AD-81AC-2DB4F3451994}" type="pres">
      <dgm:prSet presAssocID="{EC29DE92-C3DD-4D1D-9A2E-F33117CA9330}" presName="Name0" presStyleCnt="0">
        <dgm:presLayoutVars>
          <dgm:dir/>
          <dgm:animLvl val="lvl"/>
          <dgm:resizeHandles val="exact"/>
        </dgm:presLayoutVars>
      </dgm:prSet>
      <dgm:spPr/>
    </dgm:pt>
    <dgm:pt modelId="{F562A329-BF42-4BAD-83BD-B3DDC97D9DBE}" type="pres">
      <dgm:prSet presAssocID="{07F541F4-5CC1-4ADF-9D30-F92C72CDE9C3}" presName="parTxOnly" presStyleLbl="node1" presStyleIdx="0" presStyleCnt="3">
        <dgm:presLayoutVars>
          <dgm:chMax val="0"/>
          <dgm:chPref val="0"/>
          <dgm:bulletEnabled val="1"/>
        </dgm:presLayoutVars>
      </dgm:prSet>
      <dgm:spPr/>
    </dgm:pt>
    <dgm:pt modelId="{CE1E6545-3903-4960-84CF-049BF2E32153}" type="pres">
      <dgm:prSet presAssocID="{6D2A9800-DF4F-48FC-84F9-9EA023B63A55}" presName="parTxOnlySpace" presStyleCnt="0"/>
      <dgm:spPr/>
    </dgm:pt>
    <dgm:pt modelId="{6B7907EC-1905-40DF-818C-4DB39F7CB859}" type="pres">
      <dgm:prSet presAssocID="{05C3DE75-557C-4FEA-8C38-C853087EE2CB}" presName="parTxOnly" presStyleLbl="node1" presStyleIdx="1" presStyleCnt="3">
        <dgm:presLayoutVars>
          <dgm:chMax val="0"/>
          <dgm:chPref val="0"/>
          <dgm:bulletEnabled val="1"/>
        </dgm:presLayoutVars>
      </dgm:prSet>
      <dgm:spPr/>
    </dgm:pt>
    <dgm:pt modelId="{61F25B65-1920-4B28-8BDF-0C9E29CB125C}" type="pres">
      <dgm:prSet presAssocID="{76EA0F31-B6F5-4750-AB21-D89C0F7E13D2}" presName="parTxOnlySpace" presStyleCnt="0"/>
      <dgm:spPr/>
    </dgm:pt>
    <dgm:pt modelId="{4561C807-F288-4C98-AE16-CFC501E6C059}" type="pres">
      <dgm:prSet presAssocID="{C5831893-D53C-49DA-855B-0E916F340112}" presName="parTxOnly" presStyleLbl="node1" presStyleIdx="2" presStyleCnt="3">
        <dgm:presLayoutVars>
          <dgm:chMax val="0"/>
          <dgm:chPref val="0"/>
          <dgm:bulletEnabled val="1"/>
        </dgm:presLayoutVars>
      </dgm:prSet>
      <dgm:spPr/>
    </dgm:pt>
  </dgm:ptLst>
  <dgm:cxnLst>
    <dgm:cxn modelId="{75B9BE09-62B5-477A-BAE2-2D7B67DD9645}" type="presOf" srcId="{C5831893-D53C-49DA-855B-0E916F340112}" destId="{4561C807-F288-4C98-AE16-CFC501E6C059}" srcOrd="0" destOrd="0" presId="urn:microsoft.com/office/officeart/2005/8/layout/chevron1"/>
    <dgm:cxn modelId="{4652EB3D-D386-4E48-8769-C21B703DA736}" srcId="{EC29DE92-C3DD-4D1D-9A2E-F33117CA9330}" destId="{07F541F4-5CC1-4ADF-9D30-F92C72CDE9C3}" srcOrd="0" destOrd="0" parTransId="{7D7E9CA7-A3B3-46A9-A5DA-7F4745258E1F}" sibTransId="{6D2A9800-DF4F-48FC-84F9-9EA023B63A55}"/>
    <dgm:cxn modelId="{27520A68-022D-46C4-8A7F-A9CCD3BBA121}" type="presOf" srcId="{07F541F4-5CC1-4ADF-9D30-F92C72CDE9C3}" destId="{F562A329-BF42-4BAD-83BD-B3DDC97D9DBE}" srcOrd="0" destOrd="0" presId="urn:microsoft.com/office/officeart/2005/8/layout/chevron1"/>
    <dgm:cxn modelId="{591FB27A-1A22-43B1-8B13-F68E5D71C8DB}" srcId="{EC29DE92-C3DD-4D1D-9A2E-F33117CA9330}" destId="{C5831893-D53C-49DA-855B-0E916F340112}" srcOrd="2" destOrd="0" parTransId="{857AF195-5262-4DF0-AD83-A1407FA90B4C}" sibTransId="{502630BD-3F80-474F-8AC3-828C0B77982F}"/>
    <dgm:cxn modelId="{EE097592-66DB-42C9-A4F7-0750B92F35FD}" type="presOf" srcId="{05C3DE75-557C-4FEA-8C38-C853087EE2CB}" destId="{6B7907EC-1905-40DF-818C-4DB39F7CB859}" srcOrd="0" destOrd="0" presId="urn:microsoft.com/office/officeart/2005/8/layout/chevron1"/>
    <dgm:cxn modelId="{A3B548E7-359B-4321-B27D-69DD52A8D09D}" srcId="{EC29DE92-C3DD-4D1D-9A2E-F33117CA9330}" destId="{05C3DE75-557C-4FEA-8C38-C853087EE2CB}" srcOrd="1" destOrd="0" parTransId="{C377931C-3D06-4CFF-AC70-614411F4E9B3}" sibTransId="{76EA0F31-B6F5-4750-AB21-D89C0F7E13D2}"/>
    <dgm:cxn modelId="{34FE23FF-A630-4BE3-97EA-C3E53F374A9E}" type="presOf" srcId="{EC29DE92-C3DD-4D1D-9A2E-F33117CA9330}" destId="{B9F61471-E278-47AD-81AC-2DB4F3451994}" srcOrd="0" destOrd="0" presId="urn:microsoft.com/office/officeart/2005/8/layout/chevron1"/>
    <dgm:cxn modelId="{00884141-C40A-47E9-AB6C-343E1F94B41B}" type="presParOf" srcId="{B9F61471-E278-47AD-81AC-2DB4F3451994}" destId="{F562A329-BF42-4BAD-83BD-B3DDC97D9DBE}" srcOrd="0" destOrd="0" presId="urn:microsoft.com/office/officeart/2005/8/layout/chevron1"/>
    <dgm:cxn modelId="{481D471C-2962-425A-9E51-461A3E685CCE}" type="presParOf" srcId="{B9F61471-E278-47AD-81AC-2DB4F3451994}" destId="{CE1E6545-3903-4960-84CF-049BF2E32153}" srcOrd="1" destOrd="0" presId="urn:microsoft.com/office/officeart/2005/8/layout/chevron1"/>
    <dgm:cxn modelId="{66DF541F-A113-4308-BB51-F76BD6E9FC5D}" type="presParOf" srcId="{B9F61471-E278-47AD-81AC-2DB4F3451994}" destId="{6B7907EC-1905-40DF-818C-4DB39F7CB859}" srcOrd="2" destOrd="0" presId="urn:microsoft.com/office/officeart/2005/8/layout/chevron1"/>
    <dgm:cxn modelId="{C35ACB76-5DF0-497B-8D91-0982E234ECE1}" type="presParOf" srcId="{B9F61471-E278-47AD-81AC-2DB4F3451994}" destId="{61F25B65-1920-4B28-8BDF-0C9E29CB125C}" srcOrd="3" destOrd="0" presId="urn:microsoft.com/office/officeart/2005/8/layout/chevron1"/>
    <dgm:cxn modelId="{65386E08-D6B4-47F9-BE70-243C2E4696A0}" type="presParOf" srcId="{B9F61471-E278-47AD-81AC-2DB4F3451994}" destId="{4561C807-F288-4C98-AE16-CFC501E6C059}"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2A329-BF42-4BAD-83BD-B3DDC97D9DBE}">
      <dsp:nvSpPr>
        <dsp:cNvPr id="0" name=""/>
        <dsp:cNvSpPr/>
      </dsp:nvSpPr>
      <dsp:spPr>
        <a:xfrm>
          <a:off x="2573" y="286337"/>
          <a:ext cx="3135226" cy="125409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GB" sz="1800" kern="1200">
              <a:latin typeface="Open Sans"/>
            </a:rPr>
            <a:t>O combustível é queimado para produzir calor</a:t>
          </a:r>
        </a:p>
      </dsp:txBody>
      <dsp:txXfrm>
        <a:off x="629618" y="286337"/>
        <a:ext cx="1881136" cy="1254090"/>
      </dsp:txXfrm>
    </dsp:sp>
    <dsp:sp modelId="{6B7907EC-1905-40DF-818C-4DB39F7CB859}">
      <dsp:nvSpPr>
        <dsp:cNvPr id="0" name=""/>
        <dsp:cNvSpPr/>
      </dsp:nvSpPr>
      <dsp:spPr>
        <a:xfrm>
          <a:off x="2824277" y="286337"/>
          <a:ext cx="3135226" cy="125409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GB" sz="1800" kern="1200">
              <a:latin typeface="Open Sans"/>
            </a:rPr>
            <a:t>O vapor de alta pressão aciona uma turbina </a:t>
          </a:r>
        </a:p>
      </dsp:txBody>
      <dsp:txXfrm>
        <a:off x="3451322" y="286337"/>
        <a:ext cx="1881136" cy="1254090"/>
      </dsp:txXfrm>
    </dsp:sp>
    <dsp:sp modelId="{4561C807-F288-4C98-AE16-CFC501E6C059}">
      <dsp:nvSpPr>
        <dsp:cNvPr id="0" name=""/>
        <dsp:cNvSpPr/>
      </dsp:nvSpPr>
      <dsp:spPr>
        <a:xfrm>
          <a:off x="5645981" y="286337"/>
          <a:ext cx="3135226" cy="125409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GB" sz="1800" kern="1200" dirty="0">
              <a:latin typeface="Open Sans"/>
            </a:rPr>
            <a:t>A </a:t>
          </a:r>
          <a:r>
            <a:rPr lang="en-GB" sz="1800" kern="1200" dirty="0" err="1">
              <a:latin typeface="Open Sans"/>
            </a:rPr>
            <a:t>turbina</a:t>
          </a:r>
          <a:r>
            <a:rPr lang="en-GB" sz="1800" kern="1200" dirty="0">
              <a:latin typeface="Open Sans"/>
            </a:rPr>
            <a:t> </a:t>
          </a:r>
          <a:r>
            <a:rPr lang="en-GB" sz="1800" kern="1200" dirty="0" err="1">
              <a:latin typeface="Open Sans"/>
            </a:rPr>
            <a:t>aciona</a:t>
          </a:r>
          <a:r>
            <a:rPr lang="en-GB" sz="1800" kern="1200" dirty="0">
              <a:latin typeface="Open Sans"/>
            </a:rPr>
            <a:t> um </a:t>
          </a:r>
          <a:r>
            <a:rPr lang="en-GB" sz="1800" kern="1200" dirty="0" err="1">
              <a:latin typeface="Open Sans"/>
            </a:rPr>
            <a:t>gerador</a:t>
          </a:r>
          <a:r>
            <a:rPr lang="en-GB" sz="1800" kern="1200" dirty="0">
              <a:latin typeface="Open Sans"/>
            </a:rPr>
            <a:t> para </a:t>
          </a:r>
          <a:r>
            <a:rPr lang="en-GB" sz="1800" kern="1200" dirty="0" err="1">
              <a:latin typeface="Open Sans"/>
            </a:rPr>
            <a:t>produzir</a:t>
          </a:r>
          <a:r>
            <a:rPr lang="en-GB" sz="1800" kern="1200" dirty="0">
              <a:latin typeface="Open Sans"/>
            </a:rPr>
            <a:t> </a:t>
          </a:r>
          <a:r>
            <a:rPr lang="en-GB" sz="1800" kern="1200" dirty="0" err="1">
              <a:latin typeface="Open Sans"/>
            </a:rPr>
            <a:t>eletricidade</a:t>
          </a:r>
          <a:endParaRPr lang="en-GB" sz="1800" kern="1200" dirty="0">
            <a:latin typeface="Open Sans"/>
          </a:endParaRPr>
        </a:p>
      </dsp:txBody>
      <dsp:txXfrm>
        <a:off x="6273026" y="286337"/>
        <a:ext cx="1881136" cy="125409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8679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E2EE0BB-181E-FBAD-1CFE-85DB530093C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CAE03E2-AC41-2F94-5C2A-8211BBC233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A4A0AB7-0A0E-4BB9-A84E-AFC211CACA1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No </a:t>
            </a:r>
            <a:r>
              <a:rPr lang="en-US" dirty="0" err="1">
                <a:cs typeface="Calibri"/>
              </a:rPr>
              <a:t>OSeMOSYS</a:t>
            </a:r>
            <a:r>
              <a:rPr lang="en-US" dirty="0">
                <a:cs typeface="Calibri"/>
              </a:rPr>
              <a:t>, as usinas de energia fóssil são caracterizadas principalmente pelos parâmetros mostrados neste slide. Esses parâmetros são:</a:t>
            </a:r>
          </a:p>
          <a:p>
            <a:pPr marL="171450" indent="-171450">
              <a:buFont typeface="Arial"/>
              <a:buChar char="•"/>
            </a:pPr>
            <a:r>
              <a:rPr lang="en-US" dirty="0">
                <a:cs typeface="Calibri"/>
              </a:rPr>
              <a:t>Output Activity Ratio (Taxa de atividade de saída): é usada para definir o combustível de saída da usina, geralmente eletricidade (ou, na convenção de nomenclatura, E.L.C. 0 0 1) e tem um valor de 1 por padrão.</a:t>
            </a:r>
          </a:p>
          <a:p>
            <a:pPr marL="171450" indent="-171450">
              <a:buFont typeface="Arial"/>
              <a:buChar char="•"/>
            </a:pPr>
            <a:r>
              <a:rPr lang="en-US" dirty="0">
                <a:cs typeface="Calibri"/>
              </a:rPr>
              <a:t>Taxa de atividade de entrada: é usada para definir o combustível de entrada da usina de energia e, como a taxa de atividade de saída é definida como 1 por padrão, define o número de unidades de combustível de entrada necessárias para produzir uma unidade de eletricidade. </a:t>
            </a:r>
          </a:p>
          <a:p>
            <a:pPr marL="171450" indent="-171450">
              <a:buFont typeface="Arial"/>
              <a:buChar char="•"/>
            </a:pPr>
            <a:r>
              <a:rPr lang="en-US" dirty="0">
                <a:cs typeface="Calibri"/>
              </a:rPr>
              <a:t>Custos de capital, variáveis e fixos: esses parâmetros são usados para representar os custos das usinas de energia. </a:t>
            </a:r>
          </a:p>
          <a:p>
            <a:pPr marL="171450" indent="-171450">
              <a:buFont typeface="Arial"/>
              <a:buChar char="•"/>
            </a:pPr>
            <a:r>
              <a:rPr lang="en-US" dirty="0">
                <a:cs typeface="Calibri"/>
              </a:rPr>
              <a:t>Fator de disponibilidade: é o </a:t>
            </a:r>
            <a:r>
              <a:rPr lang="en-US" dirty="0"/>
              <a:t>tempo máximo que uma tecnologia pode funcionar durante todo o ano, como uma fração do ano que varia de 0 a 1.</a:t>
            </a:r>
            <a:endParaRPr lang="en-US" dirty="0">
              <a:cs typeface="Calibri"/>
            </a:endParaRPr>
          </a:p>
          <a:p>
            <a:pPr marL="171450" indent="-171450">
              <a:buFont typeface="Arial"/>
              <a:buChar char="•"/>
            </a:pPr>
            <a:r>
              <a:rPr lang="en-US" dirty="0">
                <a:cs typeface="Calibri"/>
              </a:rPr>
              <a:t>Fator de capacidade: define a quantidade de capacidade disponível durante cada intervalo de tempo, como uma fração da capacidade total.</a:t>
            </a:r>
          </a:p>
          <a:p>
            <a:pPr marL="171450" indent="-171450">
              <a:buFont typeface="Arial"/>
              <a:buChar char="•"/>
            </a:pPr>
            <a:r>
              <a:rPr lang="en-US" dirty="0">
                <a:cs typeface="Calibri"/>
              </a:rPr>
              <a:t>Vida operacional: é o número de anos que se espera que a usina opere. </a:t>
            </a:r>
          </a:p>
          <a:p>
            <a:r>
              <a:rPr lang="en-US" dirty="0">
                <a:cs typeface="Calibri"/>
              </a:rPr>
              <a:t>Examinaremos esses parâmetros com mais detalhes nos slides a seguir.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CE4942F-F2D7-A58E-8C3F-99FD109878D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520511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D228BA1-341C-32DD-74FB-75AF6D4E5D6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1611276-90CB-9D01-90E1-A5C744D2BC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B7D2B2A-0EAF-5251-A8B8-C99F720FF96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Vamos explorar um pouco mais os parâmetros Output Activity Ratio (taxa de atividade de saída) e Input Activity Ratio (taxa de atividade de entrada). O Output Activity Ratio é o parâmetro usado para definir o combustível de saída produzido pela usina de energia e recebe o valor 1 por padrão. Portanto, no exemplo deste slide, a taxa de atividade de saída da nossa usina de energia a carvão seria 1 para eletricidade. O parâmetro Input Activity Ratio é então usado para definir o combustível de entrada e quantas unidades de energia de combustível de entrada são necessárias para produzir 1 unidade de energia de combustível de saída. Portanto, nesse caso, queremos definir quantas unidades de energia de carvão, o combustível de entrada, são necessárias para produzir uma unidade de energia de eletricidade, o combustível de saída. Em nosso exemplo, podemos ver que são necessárias 3 unidades de energia de carvão para produzir 1 unidade de energia de eletricidade, portanto, a razão de atividade de entrada para a usina a carvão seria 3 para o carvão. Também é importante observar que as usinas de geração de energia podem ter mais de um combustível de entrada ou saída. Por exemplo, alguns modelos são configurados para considerar o consumo de água das usinas de geração de energia, o que significa que a água também teria de ser definida como um combustível de entrada usando a razão de atividade de entrada.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E36C776-3FA9-F9BB-C9F6-8ABBB816805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1441842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4BD04C9-10B4-0006-6543-1FE75E0588E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99A5283-1FD2-9C7B-EA65-4BEA0E6E37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13D4AB3-51C6-270A-BE5C-CFF88FC6275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Os custos das usinas de energia fóssil são representados no </a:t>
            </a:r>
            <a:r>
              <a:rPr lang="en-US" dirty="0" err="1">
                <a:cs typeface="Calibri"/>
              </a:rPr>
              <a:t>OSeMOSYS </a:t>
            </a:r>
            <a:r>
              <a:rPr lang="en-US" dirty="0">
                <a:cs typeface="Calibri"/>
              </a:rPr>
              <a:t>por meio de três parâmetros. Em primeiro lugar, o parâmetro Capital Cost (custo de capital) é usado para definir os custos únicos associados à construção e instalação da usina de energia. Isso inclui aspectos como planejamento e projeto, construção e compra de maquinário, além de comissionamento e certificação. Os custos de capital são definidos usando a unidade $/kW, referindo-se ao custo em dólares por kW de capacidade da usina. O parâmetro de custos fixos é usado para considerar os custos regulares que ocorrem em todos os anos em que a usina opera, incluindo os custos dos salários dos trabalhadores, impostos, seguros e quaisquer custos de combustível que sejam fixos todos os anos. Esse parâmetro é definido em $/kW/ano, referindo-se ao custo em dólares por kW de capacidade da usina por ano. Por fim, o parâmetro de custos variáveis representa os custos que são incorridos somente quando a usina funciona para produzir eletricidade. Geralmente, esse é principalmente o custo dos insumos não combustíveis ou consumíveis necessários para o funcionamento da usina, como produtos químicos. Os custos variáveis são definidos usando a unidade $/GJ, referindo-se ao custo por GJ de energia produzida.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B37DAB1-3F70-21CB-E84F-9B1D4D87EE3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938148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6616403-A2FF-A88A-E4F0-E01D39B13F3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01B7BA5-E7F7-171D-584D-4EE3CC72960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38FDF81-2030-4F32-F8E0-4B03FB76EBC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Outros parâmetros importantes para definir usinas de energia fóssil no </a:t>
            </a:r>
            <a:r>
              <a:rPr lang="en-US" dirty="0" err="1">
                <a:cs typeface="Calibri"/>
              </a:rPr>
              <a:t>OSeMOSYS </a:t>
            </a:r>
            <a:r>
              <a:rPr lang="en-US" dirty="0">
                <a:cs typeface="Calibri"/>
              </a:rPr>
              <a:t>incluem o fator de disponibilidade, o fator de capacidade e a vida operacional. Este slide inclui definições para esses parâmetros em relação às usinas de energia. O fator de disponibilidade representa o tempo máximo que uma usina pode operar durante o ano, como uma fração do ano inteiro, variando de 0 a 1. Esse valor é definido como 1 por padrão, o que significa que a usina poderia operar durante todo o ano; no entanto, pode ser ajustado para menos de 1 para levar em conta as interrupções planejadas. Por exemplo, se soubéssemos que uma usina de carvão ficaria fora de operação por 10% do ano devido à manutenção planejada, atribuiríamos à tecnologia um fator de disponibilidade de 0,9. O fator de capacidade representa a capacidade da usina de energia disponível em cada fatia de tempo modelada, como uma fração da capacidade total instalada, variando de 0 a 1. Esse parâmetro é usado para levar em conta as interrupções não planejadas. Se 100% da capacidade de uma usina de energia pudesse funcionar para produzir energia 100% do tempo, a usina de energia teria um fator de capacidade de 1. No entanto, esse não é o caso na realidade, pois as usinas de energia nem sempre funcionam com capacidade total ou o tempo todo. Por exemplo, uma usina de energia a carvão pode ter um fator de capacidade de 80%. Por fim, o parâmetro de vida operacional é a vida útil da usina de energia em anos. Por exemplo, uma usina de energia fóssil típica pode ter uma vida útil esperada de 25 anos.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2600854-696F-99C7-3484-0ADDFFC7BC9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760035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cadeia de suprimento de carvão é composta de diferentes estágios, incluindo: </a:t>
            </a:r>
          </a:p>
          <a:p>
            <a:pPr marL="171450" indent="-171450">
              <a:buFont typeface="Arial"/>
              <a:buChar char="•"/>
            </a:pPr>
            <a:r>
              <a:rPr lang="en-US" dirty="0"/>
              <a:t>Mineração e preparação (subterrânea ou de superfície).</a:t>
            </a:r>
            <a:endParaRPr lang="en-US" dirty="0">
              <a:cs typeface="Calibri"/>
            </a:endParaRPr>
          </a:p>
          <a:p>
            <a:pPr marL="171450" indent="-171450">
              <a:buFont typeface="Arial"/>
              <a:buChar char="•"/>
            </a:pPr>
            <a:r>
              <a:rPr lang="en-US" dirty="0"/>
              <a:t>Transporte. Isso representa uma grande parte do custo total do produto entregue. Geralmente ocorre por meio de ferrovias, grandes embarcações através dos oceanos, oleodutos como uma mistura de carvão e água e caminhões (para distâncias curtas).</a:t>
            </a:r>
            <a:endParaRPr lang="en-US" dirty="0">
              <a:cs typeface="Calibri"/>
            </a:endParaRPr>
          </a:p>
          <a:p>
            <a:pPr marL="171450" indent="-171450">
              <a:buFont typeface="Arial"/>
              <a:buChar char="•"/>
            </a:pPr>
            <a:r>
              <a:rPr lang="en-US" dirty="0"/>
              <a:t>Usinas elétricas baseadas em combustão. Duas tecnologias principais são usadas em usinas de energia a carvão: Carvão pulverizado supercrítico (ou S. C. P. C.) e o Ciclo Combinado de Gaseificação Integrada (ou I. G. C. C.). Além disso, a captura e o armazenamento de carbono (ou C. C. S.) podem ser aplicados.</a:t>
            </a:r>
            <a:endParaRPr lang="en-US" dirty="0">
              <a:cs typeface="Calibri"/>
            </a:endParaRPr>
          </a:p>
          <a:p>
            <a:pPr marL="171450" indent="-171450">
              <a:buFont typeface="Arial"/>
              <a:buChar char="•"/>
            </a:pPr>
            <a:r>
              <a:rPr lang="en-US" dirty="0"/>
              <a:t>Uso final de eletricidade em todos os setores da sociedade. </a:t>
            </a:r>
            <a:br>
              <a:rPr lang="en-US" dirty="0">
                <a:cs typeface="+mn-lt"/>
              </a:rPr>
            </a:br>
            <a:endParaRPr lang="en-US" dirty="0">
              <a:cs typeface="+mn-lt"/>
            </a:endParaRPr>
          </a:p>
          <a:p>
            <a:r>
              <a:rPr lang="en-US" dirty="0">
                <a:cs typeface="+mn-lt"/>
              </a:rPr>
              <a:t>Em muitos países, o carvão é uma fonte de segurança energética e de empregos, como é o caso: </a:t>
            </a:r>
          </a:p>
          <a:p>
            <a:r>
              <a:rPr lang="en-US" dirty="0"/>
              <a:t>-Relativamente barato,</a:t>
            </a:r>
          </a:p>
          <a:p>
            <a:r>
              <a:rPr lang="en-US" dirty="0"/>
              <a:t>-Simples de extrair e transportar,</a:t>
            </a:r>
            <a:endParaRPr lang="en-US" dirty="0">
              <a:cs typeface="Calibri"/>
            </a:endParaRPr>
          </a:p>
          <a:p>
            <a:r>
              <a:rPr lang="en-US" dirty="0"/>
              <a:t>-Capaz de fornecer geração de energia de carga básica,</a:t>
            </a:r>
            <a:endParaRPr lang="en-US" dirty="0">
              <a:cs typeface="Calibri"/>
            </a:endParaRPr>
          </a:p>
          <a:p>
            <a:r>
              <a:rPr lang="en-US" dirty="0"/>
              <a:t>-Localizadas em regiões politicamente estáveis e abundantes em muitos países.</a:t>
            </a:r>
            <a:endParaRPr lang="en-US" dirty="0">
              <a:cs typeface="Calibri"/>
            </a:endParaRPr>
          </a:p>
          <a:p>
            <a:r>
              <a:rPr lang="en-US" dirty="0">
                <a:cs typeface="Calibri"/>
              </a:rPr>
              <a:t>No entanto, há desafios associados ao carvão, discutidos a seguir. </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A688A93-E349-AF49-0FB2-3D2443C0A7D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78D0C2D-9EF4-2494-0EE7-FBF47924CAC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37204FD-F8DC-00A4-8019-A19648D511D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Este slide mostra alguns dos impactos negativos da cadeia de suprimento de carvão e das usinas elétricas movidas a carvão. </a:t>
            </a:r>
          </a:p>
          <a:p>
            <a:r>
              <a:rPr lang="en-US" dirty="0"/>
              <a:t>A tendência contínua de crescimento ano a ano da energia movida a carvão precisa ser revertida para atender às ambiciosas metas de emissões de dióxido de carbono. De fato, toda a cadeia de suprimento de carvão tem impactos negativos sobre: </a:t>
            </a:r>
            <a:endParaRPr lang="en-US" dirty="0">
              <a:cs typeface="Calibri"/>
            </a:endParaRPr>
          </a:p>
          <a:p>
            <a:pPr marL="171450" indent="-171450">
              <a:buFont typeface="Arial"/>
              <a:buChar char="•"/>
            </a:pPr>
            <a:r>
              <a:rPr lang="en-US" dirty="0"/>
              <a:t>Clima, devido às emissões de dióxido de carbono, dióxido de enxofre e mercúrio, que causam acidificação e contribuem para o aquecimento global.</a:t>
            </a:r>
            <a:endParaRPr lang="en-US" dirty="0">
              <a:cs typeface="Calibri"/>
            </a:endParaRPr>
          </a:p>
          <a:p>
            <a:pPr marL="171450" indent="-171450">
              <a:buFont typeface="Arial"/>
              <a:buChar char="•"/>
            </a:pPr>
            <a:r>
              <a:rPr lang="en-US" dirty="0"/>
              <a:t>Uso da terra, pois as atividades de mineração degradam a vegetação, prejudicam a vida selvagem e reduzem a fertilidade das plantações. </a:t>
            </a:r>
            <a:endParaRPr lang="en-US" dirty="0">
              <a:cs typeface="Calibri"/>
            </a:endParaRPr>
          </a:p>
          <a:p>
            <a:pPr marL="171450" indent="-171450">
              <a:buFont typeface="Arial"/>
              <a:buChar char="•"/>
            </a:pPr>
            <a:r>
              <a:rPr lang="en-US" dirty="0"/>
              <a:t>Água, por meio do aumento da alcalinidade, que degrada os habitats aquáticos.</a:t>
            </a:r>
            <a:endParaRPr lang="en-US" dirty="0">
              <a:cs typeface="Calibri"/>
            </a:endParaRPr>
          </a:p>
          <a:p>
            <a:r>
              <a:rPr lang="en-US" dirty="0"/>
              <a:t> </a:t>
            </a:r>
            <a:endParaRPr lang="en-US" dirty="0">
              <a:cs typeface="Calibri" panose="020F0502020204030204"/>
            </a:endParaRPr>
          </a:p>
          <a:p>
            <a:r>
              <a:rPr lang="en-US" dirty="0"/>
              <a:t>Devemos ter em mente que o carvão tem grandes vantagens e desvantagens. Precisamos entender o que leva os governos a usá-lo e quais são as vantagens e desvantagens para encontrar alternativas viáveis. Incentivos políticos, como o preço e a regulamentação do carbono, são imperativos para controlar a poluição e limitar a geração de usinas elétricas ineficientes movidas a carvão. Uma perspectiva sistêmica pode nos permitir enxergar riscos e oportunidades não óbvios de abandonar ou manter o carvão.</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F7DF72B-051B-C989-D549-9D566C8F1DC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3494643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1FE9830-8065-14D9-893E-7F5C54C9E17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9668035-BE16-B036-8C7E-F529D8447CE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B4216F8-BD3E-3EEC-429F-C6D927C9ACA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Desta vez, vamos dar uma olhada nas cadeias de suprimentos de petróleo e gás. </a:t>
            </a:r>
          </a:p>
          <a:p>
            <a:r>
              <a:rPr lang="en-US" dirty="0"/>
              <a:t>Os preços do petróleo e do gás estão sujeitos a oscilações, causadas por fatores geopolíticos e pelos respectivos equilíbrios entre oferta e demanda. Isso levanta questões sobre</a:t>
            </a:r>
            <a:endParaRPr lang="en-US" dirty="0">
              <a:cs typeface="Calibri"/>
            </a:endParaRPr>
          </a:p>
          <a:p>
            <a:r>
              <a:rPr lang="en-US" dirty="0"/>
              <a:t>segurança do fornecimento de energia e dependência de importação para países individuais, mas também da resistência da economia global aos preços do petróleo e vice-versa. </a:t>
            </a:r>
            <a:endParaRPr lang="en-US" dirty="0">
              <a:cs typeface="Calibri"/>
            </a:endParaRPr>
          </a:p>
          <a:p>
            <a:endParaRPr lang="en-US" dirty="0">
              <a:cs typeface="Calibri"/>
            </a:endParaRPr>
          </a:p>
          <a:p>
            <a:r>
              <a:rPr lang="en-US" dirty="0">
                <a:cs typeface="Calibri"/>
              </a:rPr>
              <a:t>A cadeia de suprimento de petróleo inclui os seguintes estágios: </a:t>
            </a:r>
            <a:endParaRPr lang="en-US" dirty="0"/>
          </a:p>
          <a:p>
            <a:pPr marL="171450" indent="-171450">
              <a:buFont typeface="Arial"/>
              <a:buChar char="•"/>
            </a:pPr>
            <a:r>
              <a:rPr lang="en-US" dirty="0"/>
              <a:t>Extração, usando poços convencionais, produção em águas profundas e métodos de recuperação aprimorada de petróleo.</a:t>
            </a:r>
            <a:endParaRPr lang="en-US" dirty="0">
              <a:cs typeface="Calibri"/>
            </a:endParaRPr>
          </a:p>
          <a:p>
            <a:pPr marL="171450" indent="-171450">
              <a:buFont typeface="Arial"/>
              <a:buChar char="•"/>
            </a:pPr>
            <a:r>
              <a:rPr lang="en-US" dirty="0"/>
              <a:t>Transporte (usando petroleiros, oleodutos, caminhões e ferrovias) e armazenamento.</a:t>
            </a:r>
            <a:endParaRPr lang="en-US" dirty="0">
              <a:cs typeface="Calibri"/>
            </a:endParaRPr>
          </a:p>
          <a:p>
            <a:pPr marL="171450" indent="-171450">
              <a:buFont typeface="Arial"/>
              <a:buChar char="•"/>
            </a:pPr>
            <a:r>
              <a:rPr lang="en-US" dirty="0"/>
              <a:t>Refino, que é o processo industrial que transforma o petróleo bruto em produtos úteis, como nafta de petróleo, gasolina e óleo diesel.</a:t>
            </a:r>
            <a:endParaRPr lang="en-US" dirty="0">
              <a:cs typeface="Calibri"/>
            </a:endParaRPr>
          </a:p>
          <a:p>
            <a:pPr marL="171450" indent="-171450">
              <a:buFont typeface="Arial"/>
              <a:buChar char="•"/>
            </a:pPr>
            <a:r>
              <a:rPr lang="en-US" dirty="0"/>
              <a:t>Usinas de energia baseadas em combustão.</a:t>
            </a:r>
            <a:endParaRPr lang="en-US" dirty="0">
              <a:cs typeface="Calibri"/>
            </a:endParaRPr>
          </a:p>
          <a:p>
            <a:r>
              <a:rPr lang="en-US" dirty="0"/>
              <a:t>A geração de energia em escala de serviços públicos a partir de derivados de petróleo, como óleo combustível pesado ou diesel, diminuiu recentemente e agora é responsável por apenas uma pequena parcela da geração em muitas regiões. Pequenos geradores a diesel ainda são usados como reserva (por exemplo, em hospitais, fábricas ou residências), especialmente em países em desenvolvimento com fornecimento de eletricidade não confiável.</a:t>
            </a:r>
            <a:endParaRPr lang="en-US" dirty="0">
              <a:cs typeface="Calibri" panose="020F0502020204030204"/>
            </a:endParaRPr>
          </a:p>
          <a:p>
            <a:endParaRPr lang="en-US" dirty="0">
              <a:cs typeface="Calibri" panose="020F0502020204030204"/>
            </a:endParaRPr>
          </a:p>
          <a:p>
            <a:r>
              <a:rPr lang="en-US" dirty="0">
                <a:cs typeface="Calibri" panose="020F0502020204030204"/>
              </a:rPr>
              <a:t>A cadeia de suprimento de gás inclui: </a:t>
            </a:r>
            <a:endParaRPr lang="en-US" dirty="0"/>
          </a:p>
          <a:p>
            <a:pPr marL="171450" indent="-171450">
              <a:buFont typeface="Arial"/>
              <a:buChar char="•"/>
            </a:pPr>
            <a:r>
              <a:rPr lang="en-US" dirty="0"/>
              <a:t>Extração, usando poços convencionais, produção em águas profundas ou fraturamento hidráulico.</a:t>
            </a:r>
            <a:endParaRPr lang="en-US" dirty="0">
              <a:cs typeface="Calibri"/>
            </a:endParaRPr>
          </a:p>
          <a:p>
            <a:pPr marL="171450" indent="-171450">
              <a:buFont typeface="Arial"/>
              <a:buChar char="•"/>
            </a:pPr>
            <a:r>
              <a:rPr lang="en-US" dirty="0"/>
              <a:t>Transporte (com dutos e navios) e armazenamento (armazenamento subterrâneo ou frotas de gás natural liquefeito a bordo). </a:t>
            </a:r>
            <a:endParaRPr lang="en-US" dirty="0">
              <a:cs typeface="Calibri"/>
            </a:endParaRPr>
          </a:p>
          <a:p>
            <a:pPr marL="171450" indent="-171450">
              <a:buFont typeface="Arial"/>
              <a:buChar char="•"/>
            </a:pPr>
            <a:r>
              <a:rPr lang="en-US" dirty="0"/>
              <a:t>Usinas elétricas baseadas em combustão: Turbinas a gás de ciclo aberto (O. C. G. Ts) e turbinas a gás de ciclo combinado (C. C. G. Ts), sendo que a última possui um gerador de vapor de recuperação de calor (H. R. S. G.) para aproveitar o calor residual, aumentando a eficiência.</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7515C12-CB3D-079E-9084-24A95D2530C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399196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01CA14F-A36B-2DB6-0B2D-A3EA6C97933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97A1551-B24C-BA80-3391-90B106ACC7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0DD4BC7-65CC-3F98-672E-5099F9B5AFB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O petróleo e o gás têm um impacto negativo sobre o meio ambiente em todos os estágios da cadeia de suprimentos, desde a produção até o transporte e o uso final: </a:t>
            </a:r>
          </a:p>
          <a:p>
            <a:pPr marL="171450" indent="-171450">
              <a:buFont typeface="Arial"/>
              <a:buChar char="•"/>
            </a:pPr>
            <a:r>
              <a:rPr lang="en-US" dirty="0">
                <a:cs typeface="Calibri"/>
              </a:rPr>
              <a:t>O fracking hidráulico, que consiste no fraturamento de rochas com líquido pressurizado para produzir petróleo e gás, causa preocupações ambientais significativas. Essas preocupações estão relacionadas ao descarte de águas residuais, à poluição da água subterrânea e ao aumento da atividade sísmica.</a:t>
            </a:r>
          </a:p>
          <a:p>
            <a:pPr marL="171450" indent="-171450">
              <a:buFont typeface="Arial"/>
              <a:buChar char="•"/>
            </a:pPr>
            <a:r>
              <a:rPr lang="en-US" dirty="0">
                <a:cs typeface="Calibri"/>
              </a:rPr>
              <a:t>Depois de ser extraído, o petróleo é frequentemente transportado por navios. Vários derramamentos de petróleo no mar resultaram na destruição do ecossistema e na perda da biodiversidade, bem como na poluição da água. </a:t>
            </a:r>
          </a:p>
          <a:p>
            <a:pPr marL="171450" indent="-171450">
              <a:buFont typeface="Arial"/>
              <a:buChar char="•"/>
            </a:pPr>
            <a:r>
              <a:rPr lang="en-US" dirty="0">
                <a:cs typeface="Calibri"/>
              </a:rPr>
              <a:t>Se houver algum vazamento na cadeia de produção de gás natural, o metano (CH4) é liberado, contribuindo para o aquecimento global. Esse gás de efeito estufa tem um efeito de aquecimento 20 vezes maior do que o CO2, embora tenha uma vida útil mais curta na atmosfera. </a:t>
            </a:r>
          </a:p>
          <a:p>
            <a:pPr marL="171450" indent="-171450">
              <a:buFont typeface="Arial"/>
              <a:buChar char="•"/>
            </a:pPr>
            <a:r>
              <a:rPr lang="en-US" dirty="0">
                <a:cs typeface="Calibri"/>
              </a:rPr>
              <a:t>Quando o petróleo ou o gás é finalmente queimado em usinas de energia, são liberadas emissões em níveis local, regional e global. Essas emissões incluem CO2, NOx e material particulado.</a:t>
            </a:r>
          </a:p>
          <a:p>
            <a:pPr marL="171450" indent="-171450">
              <a:buFont typeface="Arial"/>
              <a:buChar char="•"/>
            </a:pPr>
            <a:r>
              <a:rPr lang="en-US" dirty="0">
                <a:cs typeface="Calibri"/>
              </a:rPr>
              <a:t>Os derivados de petróleo são os principais combustíveis do setor de transportes (carros, ônibus, caminhões, motocicletas etc.), que é responsável por uma grande parcela das emissões globais.</a:t>
            </a:r>
          </a:p>
          <a:p>
            <a:endParaRPr lang="en-US" dirty="0">
              <a:cs typeface="Calibri"/>
            </a:endParaRPr>
          </a:p>
          <a:p>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36B1A2A-755F-0A16-3BFA-FD1CC2720CD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651881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52016D1-F34A-358C-7AC4-8E5931A94D5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5C0786F-F608-AA5D-7F26-EEBEBEE7746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E1E0952-8DAE-82D1-4FCD-8110D5BCCEE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Espera-se que a demanda por petróleo e, principalmente, por gás, aumente se as políticas não mudarem drasticamente. Essa demanda é impulsionada por economias grandes e de rápido crescimento. Estão surgindo soluções tecnológicas que poderiam evitar isso, mas elas podem ter impactos profundos no sistema, que nem sempre são conhecidos. Há também fatores sociais que retardam a mudança dos recursos de petróleo e gás, incluindo a necessidade de crescimento rápido (que pode ser mais fácil de alcançar usando combustíveis fósseis), a confiança conservadora em soluções maduras e a necessidade de segurança. </a:t>
            </a:r>
          </a:p>
          <a:p>
            <a:endParaRPr lang="en-US" dirty="0">
              <a:cs typeface="Calibri"/>
            </a:endParaRPr>
          </a:p>
          <a:p>
            <a:r>
              <a:rPr lang="en-US" dirty="0"/>
              <a:t>Há muito tempo, o petróleo, o gás e o carvão contribuem para o desenvolvimento das economias e para a segurança do abastecimento. Entretanto, eles têm importantes consequências econômicas, sociais e ambientais. O petróleo e o gás geralmente são produzidos em regiões politicamente instáveis, onde, às vezes, guerras, conflitos civis ou tumultos estão relacionados ao controle das reservas de combustíveis fósseis. Além disso, há muitos casos relatados de grandes deslocamentos de populações locais para atividades de extração de petróleo, o que pode prejudicar as sociedades locais. </a:t>
            </a:r>
            <a:endParaRPr lang="en-US" dirty="0">
              <a:cs typeface="Calibri"/>
            </a:endParaRPr>
          </a:p>
          <a:p>
            <a:r>
              <a:rPr lang="en-US" dirty="0"/>
              <a:t>Do ponto de vista ambiental, há uma necessidade urgente de reduzir a dependência global de combustíveis fósseis, mas o abandono dessas fontes pode ter impactos no sistema que precisam ser considerados ao apoiar as estratégias de descarbonização dos governos. Precisamos de modelos para quantificar os possíveis impactos da continuidade das tendências atuais ou do abandono delas.</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FB5039F-D367-3016-3167-13F775C2E85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798304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90000"/>
              </a:lnSpc>
              <a:spcBef>
                <a:spcPct val="0"/>
              </a:spcBef>
            </a:pPr>
            <a:r>
              <a:rPr lang="en-GB" dirty="0"/>
              <a:t>Ao final </a:t>
            </a:r>
            <a:r>
              <a:rPr lang="en-GB" dirty="0" err="1"/>
              <a:t>desta</a:t>
            </a:r>
            <a:r>
              <a:rPr lang="en-GB" dirty="0"/>
              <a:t> aula, você poderá:</a:t>
            </a:r>
            <a:endParaRPr lang="en-US" dirty="0"/>
          </a:p>
          <a:p>
            <a:pPr>
              <a:lnSpc>
                <a:spcPct val="90000"/>
              </a:lnSpc>
              <a:spcBef>
                <a:spcPct val="0"/>
              </a:spcBef>
            </a:pPr>
            <a:endParaRPr lang="en-GB" dirty="0"/>
          </a:p>
          <a:p>
            <a:pPr>
              <a:lnSpc>
                <a:spcPct val="90000"/>
              </a:lnSpc>
              <a:spcBef>
                <a:spcPct val="0"/>
              </a:spcBef>
            </a:pPr>
            <a:r>
              <a:rPr lang="en-GB" dirty="0"/>
              <a:t>1) Compreender os conceitos de usinas térmicas e cadeias de suprimento de combustíveis fósseis</a:t>
            </a:r>
            <a:endParaRPr lang="en-GB" dirty="0">
              <a:cs typeface="Calibri" panose="020F0502020204030204"/>
            </a:endParaRPr>
          </a:p>
          <a:p>
            <a:pPr>
              <a:lnSpc>
                <a:spcPct val="90000"/>
              </a:lnSpc>
              <a:spcBef>
                <a:spcPct val="0"/>
              </a:spcBef>
            </a:pPr>
            <a:r>
              <a:rPr lang="en-GB" dirty="0"/>
              <a:t>2) Aprenda a representar usinas de energia térmica no </a:t>
            </a:r>
            <a:r>
              <a:rPr lang="en-GB" dirty="0" err="1"/>
              <a:t>OSeMOSYS</a:t>
            </a:r>
            <a:endParaRPr lang="en-GB" dirty="0">
              <a:cs typeface="Calibri" panose="020F0502020204030204"/>
            </a:endParaRPr>
          </a:p>
          <a:p>
            <a:pPr>
              <a:lnSpc>
                <a:spcPct val="90000"/>
              </a:lnSpc>
              <a:spcBef>
                <a:spcPct val="0"/>
              </a:spcBef>
            </a:pPr>
            <a:r>
              <a:rPr lang="en-GB" dirty="0"/>
              <a:t>3) Compreender as principais características e impactos das usinas termelétricas e suas interações com o </a:t>
            </a:r>
            <a:r>
              <a:rPr lang="en-GB" dirty="0" err="1"/>
              <a:t>sistema</a:t>
            </a:r>
            <a:r>
              <a:rPr lang="en-GB" dirty="0"/>
              <a:t> </a:t>
            </a:r>
            <a:r>
              <a:rPr lang="en-GB" dirty="0" err="1"/>
              <a:t>energético</a:t>
            </a:r>
            <a:r>
              <a:rPr lang="en-GB" dirty="0"/>
              <a:t> mais amplo</a:t>
            </a:r>
            <a:endParaRPr lang="en-GB" dirty="0">
              <a:cs typeface="Calibri"/>
            </a:endParaRPr>
          </a:p>
          <a:p>
            <a:pPr>
              <a:lnSpc>
                <a:spcPct val="90000"/>
              </a:lnSpc>
              <a:spcBef>
                <a:spcPct val="0"/>
              </a:spcBef>
            </a:pPr>
            <a:r>
              <a:rPr lang="en-GB" dirty="0"/>
              <a:t>4) Compreender as principais características das tecnologias de transmissão e distribuição e como representá-las no </a:t>
            </a:r>
            <a:r>
              <a:rPr lang="en-GB" dirty="0" err="1"/>
              <a:t>OSeMOSYS</a:t>
            </a:r>
            <a:endParaRPr lang="en-GB" dirty="0">
              <a:cs typeface="Calibri" panose="020F0502020204030204"/>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Depois que a eletricidade é produzida pelas tecnologias de geração de energia, ela precisa ser transportada até os consumidores para ser usada. Esse processo é feito por tecnologias de transmissão e distribuição de energia. A transmissão de energia ocorre em grandes distâncias e em altas tensões, transportando a eletricidade do local de geração para as áreas onde ela é usada, como as cidades. A distribuição ocorre em distâncias muito menores e em tensões mais baixas, retirando a energia do sistema de transmissão e distribuindo-a para edifícios individuais.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D691BCD-843E-91F9-7016-5A1EA98FB85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D7A13DC-5113-E627-69A4-7CAF452DF9C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5C577C5-09F9-D767-4AD2-9F29C22E2E1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Em aulas anteriores, mencionamos as perdas de energia que ocorrem no </a:t>
            </a:r>
            <a:r>
              <a:rPr lang="en-US" dirty="0" err="1">
                <a:cs typeface="Calibri"/>
              </a:rPr>
              <a:t>sistema</a:t>
            </a:r>
            <a:r>
              <a:rPr lang="en-US" dirty="0">
                <a:cs typeface="Calibri"/>
              </a:rPr>
              <a:t> </a:t>
            </a:r>
            <a:r>
              <a:rPr lang="en-US" dirty="0" err="1">
                <a:cs typeface="Calibri"/>
              </a:rPr>
              <a:t>energético</a:t>
            </a:r>
            <a:r>
              <a:rPr lang="en-US" dirty="0">
                <a:cs typeface="Calibri"/>
              </a:rPr>
              <a:t>. Embora uma grande fonte de perdas de energia esteja na geração de energia térmica, em que a energia é perdida como calor residual, perdas significativas também podem ocorrer na transmissão e na distribuição. A transmissão e a distribuição não são 100% eficientes: muitas vezes as perdas são de até 5% na transmissão e, nos países em desenvolvimento, as perdas na distribuição podem chegar a 20% ou mais. Sempre ocorrerá algum nível de perda devido ao aquecimento dos fios; no entanto, essas perdas costumam ser agravadas pelo envelhecimento dos componentes tecnológicos, por problemas operacionais e até mesmo pelo desvio ilegal de energia. As perdas de energia na transmissão e distribuição podem levar a grandes prejuízos financeiros e resultar em desperdício de geração de energia, o que significa que melhorar a eficiência desses sistemas é de suma importância.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81EA69C-025D-281B-4025-D2EB8CC39C4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510434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E45249B-108D-F2F1-5261-CF040D9B866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E6B8DA1-9F01-26E1-EE61-917C61FE41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5342EFB-6FBB-D42C-1B90-D0AD6E6BF01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Agora que entendemos um pouco mais sobre as tecnologias de transmissão e distribuição, vamos pensar em como representá-las no Sistema </a:t>
            </a:r>
            <a:r>
              <a:rPr lang="en-US" dirty="0" err="1">
                <a:cs typeface="Calibri"/>
              </a:rPr>
              <a:t>Energético</a:t>
            </a:r>
            <a:r>
              <a:rPr lang="en-US" dirty="0">
                <a:cs typeface="Calibri"/>
              </a:rPr>
              <a:t> de </a:t>
            </a:r>
            <a:r>
              <a:rPr lang="en-US" dirty="0" err="1">
                <a:cs typeface="Calibri"/>
              </a:rPr>
              <a:t>Referência</a:t>
            </a:r>
            <a:r>
              <a:rPr lang="en-US" dirty="0">
                <a:cs typeface="Calibri"/>
              </a:rPr>
              <a:t> e no </a:t>
            </a:r>
            <a:r>
              <a:rPr lang="en-US" dirty="0" err="1">
                <a:cs typeface="Calibri"/>
              </a:rPr>
              <a:t>OSeMOSYS</a:t>
            </a:r>
            <a:r>
              <a:rPr lang="en-US" dirty="0">
                <a:cs typeface="Calibri"/>
              </a:rPr>
              <a:t>. Neste diagrama, as tecnologias de transmissão e distribuição estão destacadas. Podemos ver que cada uma delas é modelada como uma tecnologia separada, representada por uma caixa no </a:t>
            </a:r>
            <a:r>
              <a:rPr lang="en-US" dirty="0" err="1">
                <a:cs typeface="Calibri"/>
              </a:rPr>
              <a:t>sistema</a:t>
            </a:r>
            <a:r>
              <a:rPr lang="en-US" dirty="0">
                <a:cs typeface="Calibri"/>
              </a:rPr>
              <a:t> </a:t>
            </a:r>
            <a:r>
              <a:rPr lang="en-US" dirty="0" err="1">
                <a:cs typeface="Calibri"/>
              </a:rPr>
              <a:t>energético</a:t>
            </a:r>
            <a:r>
              <a:rPr lang="en-US" dirty="0">
                <a:cs typeface="Calibri"/>
              </a:rPr>
              <a:t> de referência. Também podemos ver quais são os combustíveis de entrada e saída para cada uma dessas tecnologias. O combustível de entrada para a tecnologia de transmissão é a eletricidade das usinas elétricas, que é transportada pela tecnologia de transmissão para produzir o combustível de saída da eletricidade após a transmissão. Essa eletricidade está pronta para ser distribuída aos usuários e, portanto, é recebida pela tecnologia de distribuição como combustível de entrada. A tecnologia de distribuição produz, então, a eletricidade de saída que está pronta para ser usada - neste diagrama, isso é chamado de eletricidade após a distribuição. Veremos como essas tecnologias são modeladas em mais detalhes nos slides a seguir.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2057957-17FD-7DEE-955C-B30F7B425C2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346576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4DDDE99-4B12-5850-8905-3DCE7A98A2A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5BE2903-F880-6F2B-D0BA-9344A7D360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E06AB6E-5922-3FD7-26C5-DA8D859545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Aqui podemos ver um close das tecnologias de transmissão e distribuição de energia conforme aparecem nos diagramas do Sistema </a:t>
            </a:r>
            <a:r>
              <a:rPr lang="en-US" dirty="0" err="1">
                <a:cs typeface="Calibri"/>
              </a:rPr>
              <a:t>Energético</a:t>
            </a:r>
            <a:r>
              <a:rPr lang="en-US" dirty="0">
                <a:cs typeface="Calibri"/>
              </a:rPr>
              <a:t> de Referência, bem como a convenção de nomenclatura genérica usada para nomear as tecnologias e seus combustíveis de entrada e saída. Podemos ver que a transmissão de energia é denominada P. W. R. T. R. N., com um combustível de entrada de E. L. C. 0 0 1 e um combustível de saída de E. L. C. 0 0 2, enquanto a distribuição de energia é denominada P. W. R. D. I. S. T., com um combustível de entrada de E. L. C. 0 0 2 e um combustível de saída de E. L. C. 0 0 3. Os primeiros parâmetros importantes para definir as tecnologias de transmissão e distribuição de energia no </a:t>
            </a:r>
            <a:r>
              <a:rPr lang="en-US" dirty="0" err="1">
                <a:cs typeface="Calibri"/>
              </a:rPr>
              <a:t>OSeMOSYS </a:t>
            </a:r>
            <a:r>
              <a:rPr lang="en-US" dirty="0">
                <a:cs typeface="Calibri"/>
              </a:rPr>
              <a:t>são a taxa de atividade de entrada e a taxa de atividade de saída, com exemplos mostrados neste slide. Como nos exemplos anteriores, definiremos a taxa de atividade de saída como 1 por padrão. Para a transmissão de energia, a taxa de atividade de saída será, portanto, 1 para E. L. C. 0 0 2, já que esse é o combustível produzido pela transmissão de energia. Com a taxa de atividade de saída definida como 1, podemos calcular a taxa de atividade de entrada usando a eficiência da tecnologia, que, nesse caso, é de 95% ou 0,95 como decimal. A taxa de atividade de entrada é 1 dividido pela eficiência como um decimal, ou seja, 1 dividido por 0,95, o que nos dá uma taxa de atividade de entrada de 1,05 para a tecnologia de transmissão de energia, atribuída a E. L. C. 0 0 1, já que esse é o combustível de entrada para a transmissão de energia. O mesmo método pode ser usado para calcular a taxa de atividade de entrada para a distribuição de energia, conforme mostrado no slide.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43E0865-5586-576A-D67C-FE80073D1D2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682052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E19B10B-873C-9D19-3C6E-F28364452AB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DCD18E6-F055-5841-88A4-DE312BC6EAC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B3FBC46-29A2-29C6-E2D8-B14F4DE9F7F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Outros parâmetros importantes para definir as tecnologias de transmissão e distribuição no </a:t>
            </a:r>
            <a:r>
              <a:rPr lang="en-US" dirty="0" err="1">
                <a:cs typeface="Calibri"/>
              </a:rPr>
              <a:t>OSeMOSYS </a:t>
            </a:r>
            <a:r>
              <a:rPr lang="en-US" dirty="0">
                <a:cs typeface="Calibri"/>
              </a:rPr>
              <a:t>são os custos de capital, fixos e variáveis e a vida operacional. Discutimos todos esses parâmetros no início da aula em relação às usinas de energia e agora veremos o significado deles para as tecnologias de transmissão e distribuição de energia. O custo de capital, em US$/kW, define os custos de investimento único das tecnologias de transmissão ou distribuição de energia, incluindo principalmente os custos do equipamento elétrico necessário. O custo fixo, em US$/kW/ano, representa os custos anuais fixos de operação e manutenção dos sistemas de transmissão e distribuição, por exemplo, os custos dos salários dos funcionários. Em terceiro lugar, o custo variável, em US$/GJ, representa os custos que só ocorrem quando as tecnologias de transmissão e distribuição transportam eletricidade ativamente, definindo o custo por GJ de eletricidade transmitida ou distribuída. Por fim, a vida operacional refere-se à vida útil da tecnologia de transmissão ou distribuição de energia em anos. Essas tecnologias podem ter uma vida útil bastante longa, por exemplo, 30 ou 50 anos. </a:t>
            </a:r>
            <a:r>
              <a:rPr lang="en-US" dirty="0" err="1">
                <a:cs typeface="Calibri"/>
              </a:rPr>
              <a:t>Praticaremos </a:t>
            </a:r>
            <a:r>
              <a:rPr lang="en-US" dirty="0">
                <a:cs typeface="Calibri"/>
              </a:rPr>
              <a:t>a adição dessas tecnologias ao nosso próprio modelo nos exercícios práticos.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4173B14-E309-22F2-877C-916D7C70CFE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4017848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Nesta aula, abordaremos as usinas de energia fóssil, ou seja, usinas de energia a carvão, óleo e gás. Todos esses são tipos de usinas de energia térmica. Observe que as usinas de energia de biomassa também são usinas de energia térmica; no entanto, elas serão abordadas separadamente em uma aula posterior. Primeiro, apresentaremos uma visão geral básica das usinas de energia a carvão, diesel e gás, depois examinaremos suas características técnicas e representação na </a:t>
            </a:r>
            <a:r>
              <a:rPr lang="en-US" dirty="0" err="1">
                <a:cs typeface="Calibri"/>
              </a:rPr>
              <a:t>OSeMOSYS</a:t>
            </a:r>
            <a:r>
              <a:rPr lang="en-US" dirty="0">
                <a:cs typeface="Calibri"/>
              </a:rPr>
              <a:t>, antes de finalmente explorarmos seus impactos, tanto ambientais quanto sociais. Na última parte </a:t>
            </a:r>
            <a:r>
              <a:rPr lang="en-US" dirty="0" err="1">
                <a:cs typeface="Calibri"/>
              </a:rPr>
              <a:t>desta</a:t>
            </a:r>
            <a:r>
              <a:rPr lang="en-US" dirty="0">
                <a:cs typeface="Calibri"/>
              </a:rPr>
              <a:t> aula, aprenderemos mais sobre as tecnologias de transmissão e distribuição de energia, que também estão destacadas neste diagrama.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BFD813B-D1BD-08F8-A79B-A4F80EBCD57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D277DAE-8B69-E668-FA52-726C683B7AE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061B8AC-EE71-1536-4C1C-417DD173A61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panose="020F0502020204030204"/>
              </a:rPr>
              <a:t>As usinas térmicas são usinas onde a energia térmica, gerada pela queima de um combustível, é convertida em energia elétrica. Isso inclui usinas de energia fóssil, em que o combustível queimado é um combustível fóssil, como carvão, gás natural ou petróleo. Embora o combustível usado possa variar, essas usinas de energia se baseiam em processos semelhantes: o combustível é queimado para produzir calor que gera vapor. Esse vapor aciona uma turbina, que aciona um gerador para produzir eletricidade. É importante observar que diferentes combustíveis liberam diferentes quantidades de energia quando queimados. Isso é medido pelo valor calorífico do combustível, que é a quantidade de energia liberada quando 1 kg do combustível é queimado.</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E4B5A5C-97B1-D032-CD3E-27E3FECCD2E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3926226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97529EB-8BF9-E85A-51D8-C61AC422FFA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898A6D8-CA41-FA39-98F1-009F31AB209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4C28168-E9F9-E6FF-D0EC-8C4CD40D33D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Como podemos ver nesse diagrama, as usinas de energia fóssil são apenas uma parte do </a:t>
            </a:r>
            <a:r>
              <a:rPr lang="en-US" dirty="0" err="1">
                <a:cs typeface="Calibri"/>
              </a:rPr>
              <a:t>sistema</a:t>
            </a:r>
            <a:r>
              <a:rPr lang="en-US" dirty="0">
                <a:cs typeface="Calibri"/>
              </a:rPr>
              <a:t> </a:t>
            </a:r>
            <a:r>
              <a:rPr lang="en-US" dirty="0" err="1">
                <a:cs typeface="Calibri"/>
              </a:rPr>
              <a:t>energético</a:t>
            </a:r>
            <a:r>
              <a:rPr lang="en-US" dirty="0">
                <a:cs typeface="Calibri"/>
              </a:rPr>
              <a:t> mais amplo, e várias interações com outras tecnologias são necessárias para atender às demandas finais de energia. Em primeiro lugar, precisamos entender os processos necessários para obter os combustíveis fósseis queimados nessas usinas de energia: esses combustíveis devem ser extraídos internamente ou importados de outros países. É importante lembrar que o fornecimento desses combustíveis está associado a custos, conforme discutido na aula 5. Além disso, é importante lembrar que esses combustíveis não podem ser fornecidos infinitamente, pois os combustíveis fósseis são fontes de energia não renováveis, com uma quantidade finita de reservas em todo o mundo. O fornecimento desses combustíveis também tem aspectos ambientais e sociais, conforme discutido mais adiante </a:t>
            </a:r>
            <a:r>
              <a:rPr lang="en-US" dirty="0" err="1">
                <a:cs typeface="Calibri"/>
              </a:rPr>
              <a:t>nesta</a:t>
            </a:r>
            <a:r>
              <a:rPr lang="en-US" dirty="0">
                <a:cs typeface="Calibri"/>
              </a:rPr>
              <a:t> aula. Em alguns casos, os combustíveis também precisam ser processados antes de serem fornecidos às usinas de energia, por exemplo, o petróleo bruto precisa ser refinado em uma refinaria de petróleo. Além disso, depois que esses combustíveis são queimados para gerar eletricidade em usinas de energia fóssil, essa eletricidade precisa ser transportada para os usuários finais por meio de redes de transmissão e distribuição. Também é importante lembrar que os combustíveis fósseis têm várias funções no </a:t>
            </a:r>
            <a:r>
              <a:rPr lang="en-US" dirty="0" err="1">
                <a:cs typeface="Calibri"/>
              </a:rPr>
              <a:t>sistema</a:t>
            </a:r>
            <a:r>
              <a:rPr lang="en-US" dirty="0">
                <a:cs typeface="Calibri"/>
              </a:rPr>
              <a:t> </a:t>
            </a:r>
            <a:r>
              <a:rPr lang="en-US" dirty="0" err="1">
                <a:cs typeface="Calibri"/>
              </a:rPr>
              <a:t>energético</a:t>
            </a:r>
            <a:r>
              <a:rPr lang="en-US" dirty="0">
                <a:cs typeface="Calibri"/>
              </a:rPr>
              <a:t>, não apenas a geração de eletricidade, que são discutidas em mais detalhes no próximo slide.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C55469E-7C82-DA33-AEAD-06BC4B5C957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1510744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E2A256D-6174-755C-8B4F-2CC317485DF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F065497-7C9F-56FE-7842-9309D5A88C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B629D37-D1B7-B6B7-2C15-3B49613238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Embora até agora tenhamos discutido os combustíveis fósseis em relação à geração de eletricidade, eles têm várias outras funções importantes </a:t>
            </a:r>
            <a:r>
              <a:rPr lang="en-US" dirty="0" err="1">
                <a:cs typeface="Calibri"/>
              </a:rPr>
              <a:t>nos</a:t>
            </a:r>
            <a:r>
              <a:rPr lang="en-US" dirty="0">
                <a:cs typeface="Calibri"/>
              </a:rPr>
              <a:t> </a:t>
            </a:r>
            <a:r>
              <a:rPr lang="en-US" dirty="0" err="1">
                <a:cs typeface="Calibri"/>
              </a:rPr>
              <a:t>sistemas</a:t>
            </a:r>
            <a:r>
              <a:rPr lang="en-US" dirty="0">
                <a:cs typeface="Calibri"/>
              </a:rPr>
              <a:t> </a:t>
            </a:r>
            <a:r>
              <a:rPr lang="en-US" dirty="0" err="1">
                <a:cs typeface="Calibri"/>
              </a:rPr>
              <a:t>energéticos</a:t>
            </a:r>
            <a:r>
              <a:rPr lang="en-US" dirty="0">
                <a:cs typeface="Calibri"/>
              </a:rPr>
              <a:t>. Em primeiro lugar, os sistemas de transporte geralmente são quase totalmente baseados em combustíveis fósseis, com carros, ônibus e motocicletas na maioria dos países sendo </a:t>
            </a:r>
            <a:r>
              <a:rPr lang="en-US" dirty="0" err="1">
                <a:cs typeface="Calibri"/>
              </a:rPr>
              <a:t>abastecidos </a:t>
            </a:r>
            <a:r>
              <a:rPr lang="en-US" dirty="0">
                <a:cs typeface="Calibri"/>
              </a:rPr>
              <a:t>com derivados de petróleo. Em segundo lugar, os combustíveis fósseis podem ser importantes para cozinhar e iluminar, sendo que muitos fogões e lâmpadas são </a:t>
            </a:r>
            <a:r>
              <a:rPr lang="en-US" dirty="0" err="1">
                <a:cs typeface="Calibri"/>
              </a:rPr>
              <a:t>alimentados </a:t>
            </a:r>
            <a:r>
              <a:rPr lang="en-US" dirty="0">
                <a:cs typeface="Calibri"/>
              </a:rPr>
              <a:t>por querosene, um produto derivado do petróleo. Em terceiro lugar, os combustíveis fósseis geralmente têm um papel nos sistemas de aquecimento, sendo que muitos países têm sistemas de aquecimento residencial que dependem de gás natural e alguns processos industriais exigem altas temperaturas que podem ser difíceis de alcançar sem a queima de combustíveis fósseis. Nos países em desenvolvimento, é provável que todas essas demandas cresçam à medida que a infraestrutura de transporte evolui, as populações aumentam e a produtividade industrial cresce. Juntos, esses fatores significam que, mesmo que gerássemos eletricidade com tecnologias renováveis, </a:t>
            </a:r>
            <a:r>
              <a:rPr lang="en-US" dirty="0" err="1">
                <a:cs typeface="Calibri"/>
              </a:rPr>
              <a:t>os</a:t>
            </a:r>
            <a:r>
              <a:rPr lang="en-US" dirty="0">
                <a:cs typeface="Calibri"/>
              </a:rPr>
              <a:t> </a:t>
            </a:r>
            <a:r>
              <a:rPr lang="en-US" dirty="0" err="1">
                <a:cs typeface="Calibri"/>
              </a:rPr>
              <a:t>sistemas</a:t>
            </a:r>
            <a:r>
              <a:rPr lang="en-US" dirty="0">
                <a:cs typeface="Calibri"/>
              </a:rPr>
              <a:t> </a:t>
            </a:r>
            <a:r>
              <a:rPr lang="en-US" dirty="0" err="1">
                <a:cs typeface="Calibri"/>
              </a:rPr>
              <a:t>energéticos</a:t>
            </a:r>
            <a:r>
              <a:rPr lang="en-US" dirty="0">
                <a:cs typeface="Calibri"/>
              </a:rPr>
              <a:t> poderiam criar demandas cada vez maiores de combustíveis fósseis no futuro, a menos que mudássemos para tecnologias mais limpas nos setores de transporte, cozinha, iluminação e aquecimento. Esse é um elemento fundamental da transição energética, que será apresentado a seguir.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CE19B47-F39C-9E96-69B5-065BE631D94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52791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95D1ADD-4C62-74A4-1CC5-B4CBC93B570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76E9A78-E241-67A8-42BD-4D93B6723F4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C2E9A0A-D368-B980-3372-F1BBE82243B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 transição energética refere-se à transformação do setor de energia, que deixa de depender de combustíveis fósseis e passa a usar fontes de energia renováveis e de baixo carbono. Há vários fatores que impulsionam essa transição, sendo que as emissões de gases de efeito estufa e os impactos ambientais estão no centro. A queima de combustíveis fósseis libera gases de efeito estufa, que impulsionam o aquecimento global, e gera poluição atmosférica prejudicial. Portanto, é necessário fazer a transição dos combustíveis fósseis para mitigar as mudanças climáticas e proteger o meio ambiente. Além disso, conforme discutido anteriormente, os combustíveis fósseis são recursos finitos e não durarão para sempre, o que significa que um sistema que depende desses combustíveis a longo prazo não pode ser resiliente nem sustentável. Portanto, a transição energética exige uma maior adoção de tecnologias de energia renovável, que evitam alguns dos impactos negativos das usinas de energia fóssil, discutidos em mais detalhes posteriormente </a:t>
            </a:r>
            <a:r>
              <a:rPr lang="en-US" dirty="0" err="1">
                <a:cs typeface="Calibri"/>
              </a:rPr>
              <a:t>nesta</a:t>
            </a:r>
            <a:r>
              <a:rPr lang="en-US" dirty="0">
                <a:cs typeface="Calibri"/>
              </a:rPr>
              <a:t> aula. Entretanto, como vimos no slide anterior, os combustíveis fósseis também são usados para transporte, cozimento, iluminação e aquecimento. Portanto, devemos considerar como podemos transformar esses setores para usar recursos renováveis. Por esse motivo, os modelos de </a:t>
            </a:r>
            <a:r>
              <a:rPr lang="en-US" dirty="0" err="1">
                <a:cs typeface="Calibri"/>
              </a:rPr>
              <a:t>sistemas</a:t>
            </a:r>
            <a:r>
              <a:rPr lang="en-US" dirty="0">
                <a:cs typeface="Calibri"/>
              </a:rPr>
              <a:t> </a:t>
            </a:r>
            <a:r>
              <a:rPr lang="en-US" dirty="0" err="1">
                <a:cs typeface="Calibri"/>
              </a:rPr>
              <a:t>energéticos</a:t>
            </a:r>
            <a:r>
              <a:rPr lang="en-US" dirty="0">
                <a:cs typeface="Calibri"/>
              </a:rPr>
              <a:t> são frequentemente desenvolvidos para nos permitir estudar a troca de combustível, como o uso de veículos elétricos. Também abordaremos esse assunto mais adiante no curso. </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B295AA6-065A-4CE4-9274-191058AECA0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223168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Agora veremos como as usinas de energia fóssil são representadas no </a:t>
            </a:r>
            <a:r>
              <a:rPr lang="en-US" dirty="0" err="1">
                <a:cs typeface="Calibri"/>
              </a:rPr>
              <a:t>OSeMOSYS</a:t>
            </a:r>
            <a:r>
              <a:rPr lang="en-US" dirty="0">
                <a:cs typeface="Calibri"/>
              </a:rPr>
              <a:t>. Primeiramente, vamos pensar em como elas são representadas </a:t>
            </a:r>
            <a:r>
              <a:rPr lang="en-US" dirty="0" err="1">
                <a:cs typeface="Calibri"/>
              </a:rPr>
              <a:t>nos</a:t>
            </a:r>
            <a:r>
              <a:rPr lang="en-US" dirty="0">
                <a:cs typeface="Calibri"/>
              </a:rPr>
              <a:t> </a:t>
            </a:r>
            <a:r>
              <a:rPr lang="en-US" dirty="0" err="1">
                <a:cs typeface="Calibri"/>
              </a:rPr>
              <a:t>sistemas</a:t>
            </a:r>
            <a:r>
              <a:rPr lang="en-US" dirty="0">
                <a:cs typeface="Calibri"/>
              </a:rPr>
              <a:t> </a:t>
            </a:r>
            <a:r>
              <a:rPr lang="en-US" dirty="0" err="1">
                <a:cs typeface="Calibri"/>
              </a:rPr>
              <a:t>energéticos</a:t>
            </a:r>
            <a:r>
              <a:rPr lang="en-US" dirty="0">
                <a:cs typeface="Calibri"/>
              </a:rPr>
              <a:t> de referência. As usinas de energia fóssil são tecnologias e, portanto, são representadas por caixas, conforme mostrado neste diagrama. Essas usinas de energia têm um combustível de entrada, que é o combustível fóssil específico que queimam, e um combustível de saída, que é a eletricidade. Por exemplo, podemos ver que a usina a carvão tem como combustível de entrada o carvão e produz eletricidade como saída. Esse diagrama também mostra os nomes de código genéricos usados para todas essas tecnologias e combustíveis, que usaremos ao criar nosso próprio modelo em exercícios práticos. É importante observar que esse diagrama mostra dois tipos de usina de energia a gás: Turbinas a gás de ciclo combinado e turbinas a gás de ciclo aberto. Em uma turbina de ciclo combinado, o calor residual gerado pela queima do gás pode ser reciclado, aumentando a eficiência da usina de energia em comparação com as turbinas a gás de ciclo aberto. Em nossa convenção de nomenclatura de código, esses tipos de usinas de energia são denominados P. W. R. N. G. S. 0 0 1 e P. W. R. N. G. S. 0 0 2, respectivamente.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Clique para editar o estilo do título mestre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Clique para editar os estilos de texto mestre</a:t>
            </a:r>
          </a:p>
          <a:p>
            <a:pPr lvl="1"/>
            <a:r>
              <a:rPr lang="en-GB" dirty="0"/>
              <a:t>Segundo nível</a:t>
            </a:r>
          </a:p>
          <a:p>
            <a:pPr lvl="2"/>
            <a:r>
              <a:rPr lang="en-GB" dirty="0"/>
              <a:t>Terceiro nível</a:t>
            </a:r>
          </a:p>
          <a:p>
            <a:pPr lvl="3"/>
            <a:r>
              <a:rPr lang="en-GB" dirty="0"/>
              <a:t>Quarto nível</a:t>
            </a:r>
          </a:p>
          <a:p>
            <a:pPr lvl="4"/>
            <a:r>
              <a:rPr lang="en-GB" dirty="0"/>
              <a:t>Quinto nível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5.png"/><Relationship Id="rId4" Type="http://schemas.openxmlformats.org/officeDocument/2006/relationships/notesSlide" Target="../notesSlides/notesSlide12.xm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www.mdpi.com/1996-1073/10/11/1855#cite" TargetMode="External"/><Relationship Id="rId5" Type="http://schemas.openxmlformats.org/officeDocument/2006/relationships/image" Target="../media/image17.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20.jpe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creativecommons.org/licenses/by/4.0/" TargetMode="External"/><Relationship Id="rId5" Type="http://schemas.openxmlformats.org/officeDocument/2006/relationships/hyperlink" Target="https://www.mdpi.com/2412-3811/4/4/74/htm"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85626"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24.jpe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png"/><Relationship Id="rId5" Type="http://schemas.openxmlformats.org/officeDocument/2006/relationships/image" Target="../media/image26.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hyperlink" Target="https://zenodo.org/record/1942510#.YC5VjehKhPY"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1.xml"/><Relationship Id="rId11" Type="http://schemas.openxmlformats.org/officeDocument/2006/relationships/image" Target="../media/image5.png"/><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9.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deed.de"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eu.boell.org/en/2018/04/24/energy-atlas-graphics-and-license-terms" TargetMode="External"/><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3040460"/>
            <a:ext cx="3093912" cy="523220"/>
          </a:xfrm>
          <a:prstGeom prst="rect">
            <a:avLst/>
          </a:prstGeom>
          <a:noFill/>
        </p:spPr>
        <p:txBody>
          <a:bodyPr wrap="square" lIns="91440" tIns="45720" rIns="91440" bIns="45720" rtlCol="0" anchor="b">
            <a:spAutoFit/>
          </a:bodyPr>
          <a:lstStyle/>
          <a:p>
            <a:r>
              <a:rPr lang="en-ZA" b="1" dirty="0" err="1">
                <a:latin typeface="Open Sans ExtraBold"/>
                <a:ea typeface="Open Sans ExtraBold" panose="020B0606030504020204" pitchFamily="34" charset="0"/>
                <a:cs typeface="Open Sans ExtraBold" panose="020B0606030504020204" pitchFamily="34" charset="0"/>
              </a:rPr>
              <a:t>Modelagem</a:t>
            </a:r>
            <a:r>
              <a:rPr lang="en-ZA" b="1" dirty="0">
                <a:latin typeface="Open Sans ExtraBold"/>
                <a:ea typeface="Open Sans ExtraBold" panose="020B0606030504020204" pitchFamily="34" charset="0"/>
                <a:cs typeface="Open Sans ExtraBold" panose="020B0606030504020204" pitchFamily="34" charset="0"/>
              </a:rPr>
              <a:t> De Sistemas </a:t>
            </a:r>
            <a:r>
              <a:rPr lang="en-ZA" b="1" dirty="0" err="1">
                <a:latin typeface="Open Sans ExtraBold"/>
                <a:ea typeface="Open Sans ExtraBold" panose="020B0606030504020204" pitchFamily="34" charset="0"/>
                <a:cs typeface="Open Sans ExtraBold" panose="020B0606030504020204" pitchFamily="34" charset="0"/>
              </a:rPr>
              <a:t>Energéticos</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Usando</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493117" y="3563679"/>
            <a:ext cx="7587564"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AULA 6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USINAS DE ENERGIA FÓSSIL, TRANSMISSÃO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&amp; DISTRIBUIÇÃO</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75C7C8F-3BE0-CFDE-F7D4-91DCCE4B53A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C7DD534-2B97-3A3C-3BF1-D6FAFA9EB48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10</a:t>
            </a:fld>
            <a:endParaRPr lang="sv-SE" sz="1000" b="1" dirty="0">
              <a:solidFill>
                <a:schemeClr val="bg1"/>
              </a:solidFill>
            </a:endParaRPr>
          </a:p>
        </p:txBody>
      </p:sp>
      <p:sp>
        <p:nvSpPr>
          <p:cNvPr id="2" name="Rectangle 1">
            <a:extLst>
              <a:ext uri="{FF2B5EF4-FFF2-40B4-BE49-F238E27FC236}">
                <a16:creationId xmlns:a16="http://schemas.microsoft.com/office/drawing/2014/main" id="{4ED76E10-1B41-E91C-85A0-379D287DA773}"/>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Definição de usinas de energia fóssil no OSeMOSYS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D155923-4215-9E91-C8E5-48EB70371FD6}"/>
              </a:ext>
            </a:extLst>
          </p:cNvPr>
          <p:cNvSpPr txBox="1">
            <a:spLocks/>
          </p:cNvSpPr>
          <p:nvPr/>
        </p:nvSpPr>
        <p:spPr>
          <a:xfrm>
            <a:off x="582415" y="228600"/>
            <a:ext cx="11368285" cy="7676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Usinas de energia fóssil em OSeMOSYS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101427C7-65C0-EE29-798B-BAA84AAA1C54}"/>
              </a:ext>
            </a:extLst>
          </p:cNvPr>
          <p:cNvSpPr/>
          <p:nvPr/>
        </p:nvSpPr>
        <p:spPr>
          <a:xfrm>
            <a:off x="687190" y="1764777"/>
            <a:ext cx="9895552" cy="3708708"/>
          </a:xfrm>
          <a:prstGeom prst="rect">
            <a:avLst/>
          </a:prstGeom>
        </p:spPr>
        <p:txBody>
          <a:bodyPr wrap="square" lIns="91440" tIns="45720" rIns="91440" bIns="45720" anchor="t">
            <a:spAutoFit/>
          </a:bodyPr>
          <a:lstStyle/>
          <a:p>
            <a:pPr>
              <a:spcAft>
                <a:spcPts val="1200"/>
              </a:spcAft>
            </a:pPr>
            <a:r>
              <a:rPr lang="en-ZA" sz="2500" dirty="0">
                <a:latin typeface="Open Sans"/>
                <a:ea typeface="Open Sans" panose="020B0606030504020204" pitchFamily="34" charset="0"/>
                <a:cs typeface="Open Sans" panose="020B0606030504020204" pitchFamily="34" charset="0"/>
              </a:rPr>
              <a:t>Parâmetros-chave para definir usinas de energia fóssil:</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Taxa de atividade de </a:t>
            </a:r>
            <a:r>
              <a:rPr lang="en-ZA" sz="2500" dirty="0" err="1">
                <a:solidFill>
                  <a:srgbClr val="000000"/>
                </a:solidFill>
                <a:latin typeface="Open Sans"/>
                <a:ea typeface="Open Sans" panose="020B0606030504020204" pitchFamily="34" charset="0"/>
                <a:cs typeface="Open Sans" panose="020B0606030504020204" pitchFamily="34" charset="0"/>
              </a:rPr>
              <a:t>saída</a:t>
            </a:r>
            <a:r>
              <a:rPr lang="en-ZA" sz="2500" dirty="0">
                <a:solidFill>
                  <a:srgbClr val="000000"/>
                </a:solidFill>
                <a:latin typeface="Open Sans"/>
                <a:ea typeface="Open Sans" panose="020B0606030504020204" pitchFamily="34" charset="0"/>
                <a:cs typeface="Open Sans" panose="020B0606030504020204" pitchFamily="34" charset="0"/>
              </a:rPr>
              <a:t> (</a:t>
            </a:r>
            <a:r>
              <a:rPr lang="en-ZA" sz="2500" dirty="0" err="1">
                <a:solidFill>
                  <a:srgbClr val="000000"/>
                </a:solidFill>
                <a:latin typeface="Open Sans"/>
                <a:ea typeface="Open Sans" panose="020B0606030504020204" pitchFamily="34" charset="0"/>
                <a:cs typeface="Open Sans" panose="020B0606030504020204" pitchFamily="34" charset="0"/>
              </a:rPr>
              <a:t>OutputActivityRatio</a:t>
            </a:r>
            <a:r>
              <a:rPr lang="en-ZA" sz="25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Taxa de atividade de entrada (</a:t>
            </a:r>
            <a:r>
              <a:rPr lang="en-ZA" sz="2500" dirty="0" err="1">
                <a:solidFill>
                  <a:srgbClr val="000000"/>
                </a:solidFill>
                <a:latin typeface="Open Sans"/>
                <a:ea typeface="Open Sans" panose="020B0606030504020204" pitchFamily="34" charset="0"/>
                <a:cs typeface="Open Sans" panose="020B0606030504020204" pitchFamily="34" charset="0"/>
              </a:rPr>
              <a:t>InputActivityRatio</a:t>
            </a:r>
            <a:r>
              <a:rPr lang="en-ZA" sz="25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Custos de capital, fixos e </a:t>
            </a:r>
            <a:r>
              <a:rPr lang="en-ZA" sz="2500" dirty="0" err="1">
                <a:solidFill>
                  <a:srgbClr val="000000"/>
                </a:solidFill>
                <a:latin typeface="Open Sans"/>
                <a:ea typeface="Open Sans" panose="020B0606030504020204" pitchFamily="34" charset="0"/>
                <a:cs typeface="Open Sans" panose="020B0606030504020204" pitchFamily="34" charset="0"/>
              </a:rPr>
              <a:t>variáveis</a:t>
            </a:r>
            <a:r>
              <a:rPr lang="en-ZA" sz="2500" dirty="0">
                <a:solidFill>
                  <a:srgbClr val="000000"/>
                </a:solidFill>
                <a:latin typeface="Open Sans"/>
                <a:ea typeface="Open Sans" panose="020B0606030504020204" pitchFamily="34" charset="0"/>
                <a:cs typeface="Open Sans" panose="020B0606030504020204" pitchFamily="34" charset="0"/>
              </a:rPr>
              <a:t> (Capital, Fixed Variable Cost)</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Fator de </a:t>
            </a:r>
            <a:r>
              <a:rPr lang="en-ZA" sz="2500" dirty="0" err="1">
                <a:solidFill>
                  <a:srgbClr val="000000"/>
                </a:solidFill>
                <a:latin typeface="Open Sans"/>
                <a:ea typeface="Open Sans" panose="020B0606030504020204" pitchFamily="34" charset="0"/>
                <a:cs typeface="Open Sans" panose="020B0606030504020204" pitchFamily="34" charset="0"/>
              </a:rPr>
              <a:t>disponibilidade</a:t>
            </a:r>
            <a:r>
              <a:rPr lang="en-ZA" sz="2500" dirty="0">
                <a:solidFill>
                  <a:srgbClr val="000000"/>
                </a:solidFill>
                <a:latin typeface="Open Sans"/>
                <a:ea typeface="Open Sans" panose="020B0606030504020204" pitchFamily="34" charset="0"/>
                <a:cs typeface="Open Sans" panose="020B0606030504020204" pitchFamily="34" charset="0"/>
              </a:rPr>
              <a:t> (</a:t>
            </a:r>
            <a:r>
              <a:rPr lang="en-ZA" sz="2500" dirty="0" err="1">
                <a:solidFill>
                  <a:srgbClr val="000000"/>
                </a:solidFill>
                <a:latin typeface="Open Sans"/>
                <a:ea typeface="Open Sans" panose="020B0606030504020204" pitchFamily="34" charset="0"/>
                <a:cs typeface="Open Sans" panose="020B0606030504020204" pitchFamily="34" charset="0"/>
              </a:rPr>
              <a:t>AvailabilityFactor</a:t>
            </a:r>
            <a:r>
              <a:rPr lang="en-ZA" sz="25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Fator de </a:t>
            </a:r>
            <a:r>
              <a:rPr lang="en-ZA" sz="2500" dirty="0" err="1">
                <a:solidFill>
                  <a:srgbClr val="000000"/>
                </a:solidFill>
                <a:latin typeface="Open Sans"/>
                <a:ea typeface="Open Sans" panose="020B0606030504020204" pitchFamily="34" charset="0"/>
                <a:cs typeface="Open Sans" panose="020B0606030504020204" pitchFamily="34" charset="0"/>
              </a:rPr>
              <a:t>capacidade</a:t>
            </a:r>
            <a:r>
              <a:rPr lang="en-ZA" sz="2500" dirty="0">
                <a:solidFill>
                  <a:srgbClr val="000000"/>
                </a:solidFill>
                <a:latin typeface="Open Sans"/>
                <a:ea typeface="Open Sans" panose="020B0606030504020204" pitchFamily="34" charset="0"/>
                <a:cs typeface="Open Sans" panose="020B0606030504020204" pitchFamily="34" charset="0"/>
              </a:rPr>
              <a:t> (</a:t>
            </a:r>
            <a:r>
              <a:rPr lang="en-ZA" sz="2500" dirty="0" err="1">
                <a:solidFill>
                  <a:srgbClr val="000000"/>
                </a:solidFill>
                <a:latin typeface="Open Sans"/>
                <a:ea typeface="Open Sans" panose="020B0606030504020204" pitchFamily="34" charset="0"/>
                <a:cs typeface="Open Sans" panose="020B0606030504020204" pitchFamily="34" charset="0"/>
              </a:rPr>
              <a:t>CapacityFactor</a:t>
            </a:r>
            <a:r>
              <a:rPr lang="en-ZA" sz="25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Vida </a:t>
            </a:r>
            <a:r>
              <a:rPr lang="en-ZA" sz="2500" dirty="0" err="1">
                <a:solidFill>
                  <a:srgbClr val="000000"/>
                </a:solidFill>
                <a:latin typeface="Open Sans"/>
                <a:ea typeface="Open Sans" panose="020B0606030504020204" pitchFamily="34" charset="0"/>
                <a:cs typeface="Open Sans" panose="020B0606030504020204" pitchFamily="34" charset="0"/>
              </a:rPr>
              <a:t>operacional</a:t>
            </a:r>
            <a:r>
              <a:rPr lang="en-ZA" sz="2500" dirty="0">
                <a:solidFill>
                  <a:srgbClr val="000000"/>
                </a:solidFill>
                <a:latin typeface="Open Sans"/>
                <a:ea typeface="Open Sans" panose="020B0606030504020204" pitchFamily="34" charset="0"/>
                <a:cs typeface="Open Sans" panose="020B0606030504020204" pitchFamily="34" charset="0"/>
              </a:rPr>
              <a:t> (</a:t>
            </a:r>
            <a:r>
              <a:rPr lang="en-ZA" sz="2500" dirty="0" err="1">
                <a:solidFill>
                  <a:srgbClr val="000000"/>
                </a:solidFill>
                <a:latin typeface="Open Sans"/>
                <a:ea typeface="Open Sans" panose="020B0606030504020204" pitchFamily="34" charset="0"/>
                <a:cs typeface="Open Sans" panose="020B0606030504020204" pitchFamily="34" charset="0"/>
              </a:rPr>
              <a:t>OperationalLife</a:t>
            </a:r>
            <a:r>
              <a:rPr lang="en-ZA" sz="2500" dirty="0">
                <a:solidFill>
                  <a:srgbClr val="000000"/>
                </a:solidFill>
                <a:latin typeface="Open Sans"/>
                <a:ea typeface="Open Sans" panose="020B0606030504020204" pitchFamily="34" charset="0"/>
                <a:cs typeface="Open Sans" panose="020B0606030504020204" pitchFamily="34" charset="0"/>
              </a:rPr>
              <a:t>)</a:t>
            </a:r>
          </a:p>
        </p:txBody>
      </p:sp>
      <p:pic>
        <p:nvPicPr>
          <p:cNvPr id="6" name="synthesize (88)">
            <a:hlinkClick r:id="" action="ppaction://media"/>
            <a:extLst>
              <a:ext uri="{FF2B5EF4-FFF2-40B4-BE49-F238E27FC236}">
                <a16:creationId xmlns:a16="http://schemas.microsoft.com/office/drawing/2014/main" id="{620B5585-CE82-63F4-2C23-2CE90B94AB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2742" y="1213899"/>
            <a:ext cx="922068" cy="922068"/>
          </a:xfrm>
          <a:prstGeom prst="rect">
            <a:avLst/>
          </a:prstGeom>
        </p:spPr>
      </p:pic>
    </p:spTree>
    <p:extLst>
      <p:ext uri="{BB962C8B-B14F-4D97-AF65-F5344CB8AC3E}">
        <p14:creationId xmlns:p14="http://schemas.microsoft.com/office/powerpoint/2010/main" val="149198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8E6AD07-875C-0E00-7544-4E9F13C42E1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180C4E1-6E5D-9FFE-70D3-1C4491DA1C5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11</a:t>
            </a:fld>
            <a:endParaRPr lang="sv-SE" sz="1000" b="1" dirty="0">
              <a:solidFill>
                <a:schemeClr val="bg1"/>
              </a:solidFill>
            </a:endParaRPr>
          </a:p>
        </p:txBody>
      </p:sp>
      <p:sp>
        <p:nvSpPr>
          <p:cNvPr id="2" name="Rectangle 1">
            <a:extLst>
              <a:ext uri="{FF2B5EF4-FFF2-40B4-BE49-F238E27FC236}">
                <a16:creationId xmlns:a16="http://schemas.microsoft.com/office/drawing/2014/main" id="{FA3103CB-6071-ED84-8514-1D3DDB200CF6}"/>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6.2.3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Taxas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atividade de entrada e saída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29014AD-096E-5A72-D043-5DF11F45AA06}"/>
              </a:ext>
            </a:extLst>
          </p:cNvPr>
          <p:cNvSpPr txBox="1">
            <a:spLocks/>
          </p:cNvSpPr>
          <p:nvPr/>
        </p:nvSpPr>
        <p:spPr>
          <a:xfrm>
            <a:off x="582415" y="225918"/>
            <a:ext cx="11609585" cy="7703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Usinas de energia fóssil em OSeMOSYS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6" name="Picture 8" descr="Diagram&#10;&#10;Description automatically generated">
            <a:extLst>
              <a:ext uri="{FF2B5EF4-FFF2-40B4-BE49-F238E27FC236}">
                <a16:creationId xmlns:a16="http://schemas.microsoft.com/office/drawing/2014/main" id="{5F2F94A6-0CBB-4ED7-8CA7-1ACD300BEE1B}"/>
              </a:ext>
            </a:extLst>
          </p:cNvPr>
          <p:cNvPicPr>
            <a:picLocks noChangeAspect="1"/>
          </p:cNvPicPr>
          <p:nvPr/>
        </p:nvPicPr>
        <p:blipFill>
          <a:blip r:embed="rId5"/>
          <a:stretch>
            <a:fillRect/>
          </a:stretch>
        </p:blipFill>
        <p:spPr>
          <a:xfrm>
            <a:off x="732542" y="1600201"/>
            <a:ext cx="10682010" cy="4766356"/>
          </a:xfrm>
          <a:prstGeom prst="rect">
            <a:avLst/>
          </a:prstGeom>
        </p:spPr>
      </p:pic>
      <p:pic>
        <p:nvPicPr>
          <p:cNvPr id="5" name="synthesize (89)">
            <a:hlinkClick r:id="" action="ppaction://media"/>
            <a:extLst>
              <a:ext uri="{FF2B5EF4-FFF2-40B4-BE49-F238E27FC236}">
                <a16:creationId xmlns:a16="http://schemas.microsoft.com/office/drawing/2014/main" id="{3F2EC805-94D7-93AD-1158-17AD1B4CA2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53011" y="979472"/>
            <a:ext cx="956574" cy="956574"/>
          </a:xfrm>
          <a:prstGeom prst="rect">
            <a:avLst/>
          </a:prstGeom>
        </p:spPr>
      </p:pic>
    </p:spTree>
    <p:extLst>
      <p:ext uri="{BB962C8B-B14F-4D97-AF65-F5344CB8AC3E}">
        <p14:creationId xmlns:p14="http://schemas.microsoft.com/office/powerpoint/2010/main" val="174675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694A620-A24F-E346-DB45-0A8F81F80D3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2C6FB64-610B-2343-D0AC-ABFCB1BB185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12</a:t>
            </a:fld>
            <a:endParaRPr lang="sv-SE" sz="1000" b="1" dirty="0">
              <a:solidFill>
                <a:schemeClr val="bg1"/>
              </a:solidFill>
            </a:endParaRPr>
          </a:p>
        </p:txBody>
      </p:sp>
      <p:sp>
        <p:nvSpPr>
          <p:cNvPr id="2" name="Rectangle 1">
            <a:extLst>
              <a:ext uri="{FF2B5EF4-FFF2-40B4-BE49-F238E27FC236}">
                <a16:creationId xmlns:a16="http://schemas.microsoft.com/office/drawing/2014/main" id="{BEA9C6F2-1793-139B-F8D2-B1E3F97DF668}"/>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Custos de usinas de energia fóssil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A05B2A70-8236-BE4F-724F-99B7A08B8CB6}"/>
              </a:ext>
            </a:extLst>
          </p:cNvPr>
          <p:cNvSpPr txBox="1">
            <a:spLocks/>
          </p:cNvSpPr>
          <p:nvPr/>
        </p:nvSpPr>
        <p:spPr>
          <a:xfrm>
            <a:off x="582415" y="177800"/>
            <a:ext cx="11457185" cy="8184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Usinas de energia fóssil em OSeMOSYS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Graphic 8" descr="Factory with solid fill">
            <a:extLst>
              <a:ext uri="{FF2B5EF4-FFF2-40B4-BE49-F238E27FC236}">
                <a16:creationId xmlns:a16="http://schemas.microsoft.com/office/drawing/2014/main" id="{827D05ED-6F74-663F-67B4-4177C55D4F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190" y="1658430"/>
            <a:ext cx="1257139" cy="1257139"/>
          </a:xfrm>
          <a:prstGeom prst="rect">
            <a:avLst/>
          </a:prstGeom>
        </p:spPr>
      </p:pic>
      <p:pic>
        <p:nvPicPr>
          <p:cNvPr id="6" name="Graphic 9" descr="Gauge with solid fill">
            <a:extLst>
              <a:ext uri="{FF2B5EF4-FFF2-40B4-BE49-F238E27FC236}">
                <a16:creationId xmlns:a16="http://schemas.microsoft.com/office/drawing/2014/main" id="{DD0A74AE-9B73-EDED-2C92-8F47129D6D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7190" y="4617182"/>
            <a:ext cx="1257139" cy="1257139"/>
          </a:xfrm>
          <a:prstGeom prst="rect">
            <a:avLst/>
          </a:prstGeom>
        </p:spPr>
      </p:pic>
      <p:sp>
        <p:nvSpPr>
          <p:cNvPr id="7" name="Rectangle 6">
            <a:extLst>
              <a:ext uri="{FF2B5EF4-FFF2-40B4-BE49-F238E27FC236}">
                <a16:creationId xmlns:a16="http://schemas.microsoft.com/office/drawing/2014/main" id="{E1525E1A-7941-5372-FE1F-C4DB008C73D9}"/>
              </a:ext>
            </a:extLst>
          </p:cNvPr>
          <p:cNvSpPr/>
          <p:nvPr/>
        </p:nvSpPr>
        <p:spPr>
          <a:xfrm>
            <a:off x="2349762" y="1875848"/>
            <a:ext cx="7889401" cy="984885"/>
          </a:xfrm>
          <a:prstGeom prst="rect">
            <a:avLst/>
          </a:prstGeom>
        </p:spPr>
        <p:txBody>
          <a:bodyPr wrap="square" lIns="91440" tIns="45720" rIns="91440" bIns="45720" anchor="t">
            <a:spAutoFit/>
          </a:bodyPr>
          <a:lstStyle/>
          <a:p>
            <a:pPr>
              <a:spcAft>
                <a:spcPts val="1200"/>
              </a:spcAft>
            </a:pPr>
            <a:r>
              <a:rPr lang="en-ZA" sz="2400" b="1" dirty="0">
                <a:latin typeface="Open Sans"/>
                <a:ea typeface="Open Sans" panose="020B0606030504020204" pitchFamily="34" charset="0"/>
                <a:cs typeface="Open Sans" panose="020B0606030504020204" pitchFamily="34" charset="0"/>
              </a:rPr>
              <a:t>Custos de capital ($/kW):</a:t>
            </a:r>
          </a:p>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Custos únicos de construção da usina de energia</a:t>
            </a:r>
          </a:p>
        </p:txBody>
      </p:sp>
      <p:sp>
        <p:nvSpPr>
          <p:cNvPr id="8" name="Rectangle 7">
            <a:extLst>
              <a:ext uri="{FF2B5EF4-FFF2-40B4-BE49-F238E27FC236}">
                <a16:creationId xmlns:a16="http://schemas.microsoft.com/office/drawing/2014/main" id="{A295058C-09F8-A14B-42E6-2C7E21008DAB}"/>
              </a:ext>
            </a:extLst>
          </p:cNvPr>
          <p:cNvSpPr/>
          <p:nvPr/>
        </p:nvSpPr>
        <p:spPr>
          <a:xfrm>
            <a:off x="2411214" y="4859179"/>
            <a:ext cx="8823467" cy="984885"/>
          </a:xfrm>
          <a:prstGeom prst="rect">
            <a:avLst/>
          </a:prstGeom>
        </p:spPr>
        <p:txBody>
          <a:bodyPr wrap="square" lIns="91440" tIns="45720" rIns="91440" bIns="45720" anchor="t">
            <a:spAutoFit/>
          </a:bodyPr>
          <a:lstStyle/>
          <a:p>
            <a:pPr>
              <a:spcAft>
                <a:spcPts val="1200"/>
              </a:spcAft>
            </a:pPr>
            <a:r>
              <a:rPr lang="en-ZA" sz="2400" b="1" dirty="0">
                <a:latin typeface="Open Sans"/>
                <a:ea typeface="Open Sans" panose="020B0606030504020204" pitchFamily="34" charset="0"/>
                <a:cs typeface="Open Sans" panose="020B0606030504020204" pitchFamily="34" charset="0"/>
              </a:rPr>
              <a:t>Custos variáveis ($/GJ):</a:t>
            </a:r>
          </a:p>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Custos incorridos durante o funcionamento da usina de energia, por exemplo, custos de combustível</a:t>
            </a:r>
          </a:p>
        </p:txBody>
      </p:sp>
      <p:sp>
        <p:nvSpPr>
          <p:cNvPr id="9" name="Rectangle 8">
            <a:extLst>
              <a:ext uri="{FF2B5EF4-FFF2-40B4-BE49-F238E27FC236}">
                <a16:creationId xmlns:a16="http://schemas.microsoft.com/office/drawing/2014/main" id="{3B90C7C4-6BBE-CA86-AF66-13CF2941D9F1}"/>
              </a:ext>
            </a:extLst>
          </p:cNvPr>
          <p:cNvSpPr/>
          <p:nvPr/>
        </p:nvSpPr>
        <p:spPr>
          <a:xfrm>
            <a:off x="2411212" y="3319808"/>
            <a:ext cx="9387087" cy="984885"/>
          </a:xfrm>
          <a:prstGeom prst="rect">
            <a:avLst/>
          </a:prstGeom>
        </p:spPr>
        <p:txBody>
          <a:bodyPr wrap="square" lIns="91440" tIns="45720" rIns="91440" bIns="45720" anchor="t">
            <a:spAutoFit/>
          </a:bodyPr>
          <a:lstStyle/>
          <a:p>
            <a:pPr>
              <a:spcAft>
                <a:spcPts val="1200"/>
              </a:spcAft>
            </a:pPr>
            <a:r>
              <a:rPr lang="en-ZA" sz="2400" b="1" dirty="0">
                <a:latin typeface="Open Sans"/>
                <a:ea typeface="Open Sans" panose="020B0606030504020204" pitchFamily="34" charset="0"/>
                <a:cs typeface="Open Sans" panose="020B0606030504020204" pitchFamily="34" charset="0"/>
              </a:rPr>
              <a:t>Custos fixos (</a:t>
            </a:r>
            <a:r>
              <a:rPr lang="en-ZA" sz="2400" b="1" dirty="0" err="1">
                <a:latin typeface="Open Sans"/>
                <a:ea typeface="Open Sans" panose="020B0606030504020204" pitchFamily="34" charset="0"/>
                <a:cs typeface="Open Sans" panose="020B0606030504020204" pitchFamily="34" charset="0"/>
              </a:rPr>
              <a:t>$/kW/ano</a:t>
            </a:r>
            <a:r>
              <a:rPr lang="en-ZA" sz="2400" b="1" dirty="0">
                <a:latin typeface="Open Sans"/>
                <a:ea typeface="Open Sans" panose="020B0606030504020204" pitchFamily="34" charset="0"/>
                <a:cs typeface="Open Sans" panose="020B0606030504020204" pitchFamily="34" charset="0"/>
              </a:rPr>
              <a:t>):</a:t>
            </a:r>
          </a:p>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Custos anuais fixos, por exemplo, salários dos funcionários, impostos e seguros</a:t>
            </a:r>
          </a:p>
        </p:txBody>
      </p:sp>
      <p:pic>
        <p:nvPicPr>
          <p:cNvPr id="10" name="Picture 14">
            <a:extLst>
              <a:ext uri="{FF2B5EF4-FFF2-40B4-BE49-F238E27FC236}">
                <a16:creationId xmlns:a16="http://schemas.microsoft.com/office/drawing/2014/main" id="{F9850892-2F7B-2C46-174B-4D1B6DA6CBDA}"/>
              </a:ext>
            </a:extLst>
          </p:cNvPr>
          <p:cNvPicPr>
            <a:picLocks noChangeAspect="1"/>
          </p:cNvPicPr>
          <p:nvPr/>
        </p:nvPicPr>
        <p:blipFill>
          <a:blip r:embed="rId9"/>
          <a:stretch>
            <a:fillRect/>
          </a:stretch>
        </p:blipFill>
        <p:spPr>
          <a:xfrm>
            <a:off x="753852" y="3538144"/>
            <a:ext cx="1152377" cy="523808"/>
          </a:xfrm>
          <a:prstGeom prst="rect">
            <a:avLst/>
          </a:prstGeom>
        </p:spPr>
      </p:pic>
      <p:pic>
        <p:nvPicPr>
          <p:cNvPr id="11" name="synthesize (90)">
            <a:hlinkClick r:id="" action="ppaction://media"/>
            <a:extLst>
              <a:ext uri="{FF2B5EF4-FFF2-40B4-BE49-F238E27FC236}">
                <a16:creationId xmlns:a16="http://schemas.microsoft.com/office/drawing/2014/main" id="{980D3355-BFFF-F600-F6BC-A2F13366C9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44596" y="1072444"/>
            <a:ext cx="956574" cy="956574"/>
          </a:xfrm>
          <a:prstGeom prst="rect">
            <a:avLst/>
          </a:prstGeom>
        </p:spPr>
      </p:pic>
    </p:spTree>
    <p:extLst>
      <p:ext uri="{BB962C8B-B14F-4D97-AF65-F5344CB8AC3E}">
        <p14:creationId xmlns:p14="http://schemas.microsoft.com/office/powerpoint/2010/main" val="121842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1BC0A8C-52F5-A596-2AB7-20E0D1D6570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FDF87CF-A340-048E-AC5B-ECD81D610BC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13</a:t>
            </a:fld>
            <a:endParaRPr lang="sv-SE" sz="1000" b="1" dirty="0">
              <a:solidFill>
                <a:schemeClr val="bg1"/>
              </a:solidFill>
            </a:endParaRPr>
          </a:p>
        </p:txBody>
      </p:sp>
      <p:sp>
        <p:nvSpPr>
          <p:cNvPr id="2" name="Rectangle 1">
            <a:extLst>
              <a:ext uri="{FF2B5EF4-FFF2-40B4-BE49-F238E27FC236}">
                <a16:creationId xmlns:a16="http://schemas.microsoft.com/office/drawing/2014/main" id="{81BCDE72-A618-B519-37D0-1B7DC6DA371F}"/>
              </a:ext>
            </a:extLst>
          </p:cNvPr>
          <p:cNvSpPr/>
          <p:nvPr/>
        </p:nvSpPr>
        <p:spPr>
          <a:xfrm>
            <a:off x="687190" y="1013844"/>
            <a:ext cx="972681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Fator de disponibilidade, fator de capacidade e vida útil operacional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92406FAF-3A65-B768-8182-CF43D05D0054}"/>
              </a:ext>
            </a:extLst>
          </p:cNvPr>
          <p:cNvSpPr txBox="1">
            <a:spLocks/>
          </p:cNvSpPr>
          <p:nvPr/>
        </p:nvSpPr>
        <p:spPr>
          <a:xfrm>
            <a:off x="582415" y="190500"/>
            <a:ext cx="11330185" cy="8057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Usinas de energia fóssil em OSeMOSYS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CD528E38-D8EE-41DC-E017-C28936E1E1B6}"/>
              </a:ext>
            </a:extLst>
          </p:cNvPr>
          <p:cNvSpPr/>
          <p:nvPr/>
        </p:nvSpPr>
        <p:spPr>
          <a:xfrm>
            <a:off x="644326" y="1661890"/>
            <a:ext cx="10129394" cy="4170372"/>
          </a:xfrm>
          <a:prstGeom prst="rect">
            <a:avLst/>
          </a:prstGeom>
        </p:spPr>
        <p:txBody>
          <a:bodyPr wrap="square" lIns="91440" tIns="45720" rIns="91440" bIns="45720" anchor="t">
            <a:spAutoFit/>
          </a:bodyPr>
          <a:lstStyle/>
          <a:p>
            <a:pPr marL="342900" indent="-342900">
              <a:spcAft>
                <a:spcPts val="1200"/>
              </a:spcAft>
              <a:buFont typeface="Arial"/>
              <a:buChar char="•"/>
            </a:pPr>
            <a:r>
              <a:rPr lang="en-ZA" sz="2500" b="1" dirty="0">
                <a:latin typeface="Open Sans"/>
                <a:ea typeface="Open Sans" panose="020B0606030504020204" pitchFamily="34" charset="0"/>
                <a:cs typeface="Open Sans" panose="020B0606030504020204" pitchFamily="34" charset="0"/>
              </a:rPr>
              <a:t>Fator de disponibilidade: </a:t>
            </a:r>
            <a:r>
              <a:rPr lang="en-ZA" sz="2500" dirty="0">
                <a:latin typeface="Open Sans"/>
                <a:ea typeface="Open Sans" panose="020B0606030504020204" pitchFamily="34" charset="0"/>
                <a:cs typeface="Open Sans" panose="020B0606030504020204" pitchFamily="34" charset="0"/>
              </a:rPr>
              <a:t>tempo máximo que uma tecnologia pode operar durante o ano, como uma fração do ano que varia de 0 a 1. Isso pode levar em conta as interrupções planejadas da usina de energia.</a:t>
            </a:r>
          </a:p>
          <a:p>
            <a:pPr marL="342900" indent="-342900">
              <a:spcAft>
                <a:spcPts val="1200"/>
              </a:spcAft>
              <a:buFont typeface="Arial"/>
              <a:buChar char="•"/>
            </a:pPr>
            <a:endParaRPr lang="en-US" sz="2500" dirty="0">
              <a:latin typeface="Open Sans"/>
            </a:endParaRPr>
          </a:p>
          <a:p>
            <a:pPr marL="342900" indent="-342900">
              <a:spcAft>
                <a:spcPts val="1200"/>
              </a:spcAft>
              <a:buFont typeface="Arial"/>
              <a:buChar char="•"/>
            </a:pPr>
            <a:r>
              <a:rPr lang="en-ZA" sz="2500" b="1" dirty="0">
                <a:solidFill>
                  <a:srgbClr val="000000"/>
                </a:solidFill>
                <a:latin typeface="Open Sans"/>
                <a:ea typeface="Open Sans" panose="020B0606030504020204" pitchFamily="34" charset="0"/>
                <a:cs typeface="Open Sans" panose="020B0606030504020204" pitchFamily="34" charset="0"/>
              </a:rPr>
              <a:t>Fator de capacidade: </a:t>
            </a:r>
            <a:r>
              <a:rPr lang="en-ZA" sz="2500" dirty="0">
                <a:solidFill>
                  <a:srgbClr val="000000"/>
                </a:solidFill>
                <a:latin typeface="Open Sans"/>
                <a:ea typeface="Open Sans" panose="020B0606030504020204" pitchFamily="34" charset="0"/>
                <a:cs typeface="Open Sans" panose="020B0606030504020204" pitchFamily="34" charset="0"/>
              </a:rPr>
              <a:t>capacidade disponível em cada intervalo de tempo, expressa como uma fração da capacidade total instalada, variando de 0 a 1. Isso leva em conta as interrupções não planejadas da usina.</a:t>
            </a:r>
          </a:p>
          <a:p>
            <a:pPr marL="342900" indent="-342900">
              <a:spcAft>
                <a:spcPts val="1200"/>
              </a:spcAft>
              <a:buFont typeface="Arial"/>
              <a:buChar char="•"/>
            </a:pPr>
            <a:endParaRPr lang="en-ZA" sz="25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b="1" dirty="0">
                <a:solidFill>
                  <a:srgbClr val="000000"/>
                </a:solidFill>
                <a:latin typeface="Open Sans"/>
                <a:ea typeface="Open Sans" panose="020B0606030504020204" pitchFamily="34" charset="0"/>
                <a:cs typeface="Open Sans" panose="020B0606030504020204" pitchFamily="34" charset="0"/>
              </a:rPr>
              <a:t>Vida operacional: </a:t>
            </a:r>
            <a:r>
              <a:rPr lang="en-ZA" sz="2500" dirty="0">
                <a:solidFill>
                  <a:srgbClr val="000000"/>
                </a:solidFill>
                <a:latin typeface="Open Sans"/>
                <a:ea typeface="Open Sans" panose="020B0606030504020204" pitchFamily="34" charset="0"/>
                <a:cs typeface="Open Sans" panose="020B0606030504020204" pitchFamily="34" charset="0"/>
              </a:rPr>
              <a:t>a vida útil da usina de energia em anos</a:t>
            </a:r>
          </a:p>
        </p:txBody>
      </p:sp>
      <p:pic>
        <p:nvPicPr>
          <p:cNvPr id="6" name="synthesize (91)">
            <a:hlinkClick r:id="" action="ppaction://media"/>
            <a:extLst>
              <a:ext uri="{FF2B5EF4-FFF2-40B4-BE49-F238E27FC236}">
                <a16:creationId xmlns:a16="http://schemas.microsoft.com/office/drawing/2014/main" id="{7B0EE733-97CE-04CA-BA4E-483AC047F2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76232" y="1013844"/>
            <a:ext cx="922068" cy="922068"/>
          </a:xfrm>
          <a:prstGeom prst="rect">
            <a:avLst/>
          </a:prstGeom>
        </p:spPr>
      </p:pic>
    </p:spTree>
    <p:extLst>
      <p:ext uri="{BB962C8B-B14F-4D97-AF65-F5344CB8AC3E}">
        <p14:creationId xmlns:p14="http://schemas.microsoft.com/office/powerpoint/2010/main" val="144991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6.2 Referências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809086"/>
            <a:ext cx="9843579"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a:ea typeface="+mn-lt"/>
                <a:cs typeface="+mn-lt"/>
              </a:rPr>
              <a:t>Taliotis</a:t>
            </a:r>
            <a:r>
              <a:rPr lang="en-GB" sz="2500" dirty="0">
                <a:latin typeface="Open Sans"/>
                <a:ea typeface="+mn-lt"/>
                <a:cs typeface="+mn-lt"/>
              </a:rPr>
              <a:t>, C., </a:t>
            </a:r>
            <a:r>
              <a:rPr lang="en-GB" sz="2500" dirty="0" err="1">
                <a:latin typeface="Open Sans"/>
                <a:ea typeface="+mn-lt"/>
                <a:cs typeface="+mn-lt"/>
              </a:rPr>
              <a:t>Gardumi</a:t>
            </a:r>
            <a:r>
              <a:rPr lang="en-GB" sz="2500" dirty="0">
                <a:latin typeface="Open Sans"/>
                <a:ea typeface="+mn-lt"/>
                <a:cs typeface="+mn-lt"/>
              </a:rPr>
              <a:t>, F., </a:t>
            </a:r>
            <a:r>
              <a:rPr lang="en-GB" sz="2500" dirty="0" err="1">
                <a:latin typeface="Open Sans"/>
                <a:ea typeface="+mn-lt"/>
                <a:cs typeface="+mn-lt"/>
              </a:rPr>
              <a:t>Shivakumar</a:t>
            </a:r>
            <a:r>
              <a:rPr lang="en-GB" sz="2500" dirty="0">
                <a:latin typeface="Open Sans"/>
                <a:ea typeface="+mn-lt"/>
                <a:cs typeface="+mn-lt"/>
              </a:rPr>
              <a:t>, A., Sridharan, V., Ramos, E., </a:t>
            </a:r>
            <a:r>
              <a:rPr lang="en-GB" sz="2500" dirty="0" err="1">
                <a:latin typeface="Open Sans"/>
                <a:ea typeface="+mn-lt"/>
                <a:cs typeface="+mn-lt"/>
              </a:rPr>
              <a:t>Beltramo</a:t>
            </a:r>
            <a:r>
              <a:rPr lang="en-GB" sz="2500" dirty="0">
                <a:latin typeface="Open Sans"/>
                <a:ea typeface="+mn-lt"/>
                <a:cs typeface="+mn-lt"/>
              </a:rPr>
              <a:t>, A., </a:t>
            </a:r>
            <a:r>
              <a:rPr lang="en-GB" sz="2500" dirty="0" err="1">
                <a:latin typeface="Open Sans"/>
                <a:ea typeface="+mn-lt"/>
                <a:cs typeface="+mn-lt"/>
              </a:rPr>
              <a:t>Rogner</a:t>
            </a:r>
            <a:r>
              <a:rPr lang="en-GB" sz="2500" dirty="0">
                <a:latin typeface="Open Sans"/>
                <a:ea typeface="+mn-lt"/>
                <a:cs typeface="+mn-lt"/>
              </a:rPr>
              <a:t>, H., Howells, M., 2018. Electricity supply system in </a:t>
            </a:r>
            <a:r>
              <a:rPr lang="en-GB" sz="2500" dirty="0" err="1">
                <a:latin typeface="Open Sans"/>
                <a:ea typeface="+mn-lt"/>
                <a:cs typeface="+mn-lt"/>
              </a:rPr>
              <a:t>OSeMOSYS </a:t>
            </a:r>
            <a:r>
              <a:rPr lang="en-GB" sz="2500" dirty="0">
                <a:latin typeface="Open Sans"/>
                <a:ea typeface="+mn-lt"/>
                <a:cs typeface="+mn-lt"/>
              </a:rPr>
              <a:t>I (Thermal power plants and T&amp;D), </a:t>
            </a:r>
            <a:r>
              <a:rPr lang="en-GB" sz="2500" dirty="0" err="1">
                <a:latin typeface="Open Sans"/>
                <a:ea typeface="+mn-lt"/>
                <a:cs typeface="+mn-lt"/>
              </a:rPr>
              <a:t>KTH-Desa </a:t>
            </a:r>
            <a:r>
              <a:rPr lang="en-GB" sz="2500" dirty="0">
                <a:latin typeface="Open Sans"/>
                <a:ea typeface="+mn-lt"/>
                <a:cs typeface="+mn-lt"/>
              </a:rPr>
              <a:t>e </a:t>
            </a:r>
            <a:r>
              <a:rPr lang="en-GB" sz="2500" dirty="0" err="1">
                <a:latin typeface="Open Sans"/>
                <a:ea typeface="+mn-lt"/>
                <a:cs typeface="+mn-lt"/>
              </a:rPr>
              <a:t>OpTIMUS.community</a:t>
            </a:r>
            <a:r>
              <a:rPr lang="en-GB" sz="2500" dirty="0">
                <a:latin typeface="Open Sans"/>
                <a:ea typeface="+mn-lt"/>
                <a:cs typeface="+mn-lt"/>
              </a:rPr>
              <a:t>. Disponível em: https://zenodo.org/record/1942510#.YC5VjehKhPY. [18/02/2021] DOI: 10.5281/zenodo.1942510</a:t>
            </a:r>
          </a:p>
          <a:p>
            <a:pPr marL="342900" indent="-342900">
              <a:buAutoNum type="arabicPeriod"/>
            </a:pPr>
            <a:endParaRPr lang="en-GB" sz="25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7" name="Picture 2" descr="Diagram&#10;&#10;Description automatically generated">
            <a:extLst>
              <a:ext uri="{FF2B5EF4-FFF2-40B4-BE49-F238E27FC236}">
                <a16:creationId xmlns:a16="http://schemas.microsoft.com/office/drawing/2014/main" id="{5E7DE52F-B462-0DCB-396E-00EF5F391FEC}"/>
              </a:ext>
            </a:extLst>
          </p:cNvPr>
          <p:cNvPicPr>
            <a:picLocks noChangeAspect="1"/>
          </p:cNvPicPr>
          <p:nvPr/>
        </p:nvPicPr>
        <p:blipFill>
          <a:blip r:embed="rId5"/>
          <a:stretch>
            <a:fillRect/>
          </a:stretch>
        </p:blipFill>
        <p:spPr>
          <a:xfrm>
            <a:off x="2043104" y="985838"/>
            <a:ext cx="7629533" cy="5080416"/>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11281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6.3.1 Cadeia de suprimentos de carvão</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342900"/>
            <a:ext cx="10470704" cy="645054"/>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Impactos das usinas de energia fóssil</a:t>
            </a:r>
            <a:endParaRPr lang="en-GB" sz="4400" dirty="0">
              <a:latin typeface="Open Sans"/>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0825D154-7159-BA98-9CB5-70AAF5725E63}"/>
              </a:ext>
            </a:extLst>
          </p:cNvPr>
          <p:cNvSpPr txBox="1"/>
          <p:nvPr/>
        </p:nvSpPr>
        <p:spPr>
          <a:xfrm>
            <a:off x="285750" y="6229285"/>
            <a:ext cx="38146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00" dirty="0">
                <a:latin typeface="Open Sans" panose="020B0606030504020204" pitchFamily="34" charset="0"/>
                <a:ea typeface="Open Sans" panose="020B0606030504020204" pitchFamily="34" charset="0"/>
                <a:cs typeface="Open Sans" panose="020B0606030504020204" pitchFamily="34" charset="0"/>
              </a:rPr>
              <a:t>(Luo et al. 2017,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licenciada sob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2" name="synthesize (92)">
            <a:hlinkClick r:id="" action="ppaction://media"/>
            <a:extLst>
              <a:ext uri="{FF2B5EF4-FFF2-40B4-BE49-F238E27FC236}">
                <a16:creationId xmlns:a16="http://schemas.microsoft.com/office/drawing/2014/main" id="{81A68EFE-2D03-FCC8-7EB7-4BF437EB34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37837" y="775120"/>
            <a:ext cx="922068" cy="922068"/>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80348B5-03EE-CA07-D55E-7C99C8EA507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FE8EF83-E670-20AA-E46A-5B5FF6B9B1F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16</a:t>
            </a:fld>
            <a:endParaRPr lang="sv-SE" sz="1000" b="1" dirty="0">
              <a:solidFill>
                <a:schemeClr val="bg1"/>
              </a:solidFill>
            </a:endParaRPr>
          </a:p>
        </p:txBody>
      </p:sp>
      <p:sp>
        <p:nvSpPr>
          <p:cNvPr id="5" name="Rectangle 4">
            <a:extLst>
              <a:ext uri="{FF2B5EF4-FFF2-40B4-BE49-F238E27FC236}">
                <a16:creationId xmlns:a16="http://schemas.microsoft.com/office/drawing/2014/main" id="{3B6B25E4-C128-4A3F-1CF2-F75DAD416A62}"/>
              </a:ext>
            </a:extLst>
          </p:cNvPr>
          <p:cNvSpPr/>
          <p:nvPr/>
        </p:nvSpPr>
        <p:spPr>
          <a:xfrm>
            <a:off x="472546" y="104027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6.3.2 Impacto prejudicial do carvão</a:t>
            </a:r>
          </a:p>
        </p:txBody>
      </p:sp>
      <p:sp>
        <p:nvSpPr>
          <p:cNvPr id="6" name="Title 10">
            <a:extLst>
              <a:ext uri="{FF2B5EF4-FFF2-40B4-BE49-F238E27FC236}">
                <a16:creationId xmlns:a16="http://schemas.microsoft.com/office/drawing/2014/main" id="{ACC6B495-8089-9B99-BC3B-16CE2ADBCB96}"/>
              </a:ext>
            </a:extLst>
          </p:cNvPr>
          <p:cNvSpPr txBox="1">
            <a:spLocks/>
          </p:cNvSpPr>
          <p:nvPr/>
        </p:nvSpPr>
        <p:spPr>
          <a:xfrm>
            <a:off x="472546" y="151416"/>
            <a:ext cx="10470704" cy="824755"/>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Impactos das usinas de energia fóssil</a:t>
            </a:r>
            <a:endParaRPr lang="en-GB" sz="4400" dirty="0">
              <a:latin typeface="Open Sans"/>
              <a:ea typeface="Open Sans" panose="020B0606030504020204" pitchFamily="34" charset="0"/>
              <a:cs typeface="Open Sans" panose="020B0606030504020204" pitchFamily="34" charset="0"/>
            </a:endParaRPr>
          </a:p>
        </p:txBody>
      </p:sp>
      <p:graphicFrame>
        <p:nvGraphicFramePr>
          <p:cNvPr id="2" name="Table 12">
            <a:extLst>
              <a:ext uri="{FF2B5EF4-FFF2-40B4-BE49-F238E27FC236}">
                <a16:creationId xmlns:a16="http://schemas.microsoft.com/office/drawing/2014/main" id="{963F6A89-051F-1A67-E425-9082E659DBF2}"/>
              </a:ext>
            </a:extLst>
          </p:cNvPr>
          <p:cNvGraphicFramePr>
            <a:graphicFrameLocks noGrp="1"/>
          </p:cNvGraphicFramePr>
          <p:nvPr>
            <p:extLst>
              <p:ext uri="{D42A27DB-BD31-4B8C-83A1-F6EECF244321}">
                <p14:modId xmlns:p14="http://schemas.microsoft.com/office/powerpoint/2010/main" val="1313351449"/>
              </p:ext>
            </p:extLst>
          </p:nvPr>
        </p:nvGraphicFramePr>
        <p:xfrm>
          <a:off x="767692" y="3377530"/>
          <a:ext cx="10716273" cy="3234042"/>
        </p:xfrm>
        <a:graphic>
          <a:graphicData uri="http://schemas.openxmlformats.org/drawingml/2006/table">
            <a:tbl>
              <a:tblPr firstRow="1" bandRow="1">
                <a:tableStyleId>{7DF18680-E054-41AD-8BC1-D1AEF772440D}</a:tableStyleId>
              </a:tblPr>
              <a:tblGrid>
                <a:gridCol w="3572091">
                  <a:extLst>
                    <a:ext uri="{9D8B030D-6E8A-4147-A177-3AD203B41FA5}">
                      <a16:colId xmlns:a16="http://schemas.microsoft.com/office/drawing/2014/main" val="1947309614"/>
                    </a:ext>
                  </a:extLst>
                </a:gridCol>
                <a:gridCol w="3572091">
                  <a:extLst>
                    <a:ext uri="{9D8B030D-6E8A-4147-A177-3AD203B41FA5}">
                      <a16:colId xmlns:a16="http://schemas.microsoft.com/office/drawing/2014/main" val="1056906978"/>
                    </a:ext>
                  </a:extLst>
                </a:gridCol>
                <a:gridCol w="3572091">
                  <a:extLst>
                    <a:ext uri="{9D8B030D-6E8A-4147-A177-3AD203B41FA5}">
                      <a16:colId xmlns:a16="http://schemas.microsoft.com/office/drawing/2014/main" val="1056988311"/>
                    </a:ext>
                  </a:extLst>
                </a:gridCol>
              </a:tblGrid>
              <a:tr h="357832">
                <a:tc>
                  <a:txBody>
                    <a:bodyPr/>
                    <a:lstStyle/>
                    <a:p>
                      <a:pPr lvl="0">
                        <a:buNone/>
                      </a:pPr>
                      <a:r>
                        <a:rPr lang="en-US" sz="1700" b="1" i="0" u="none" strike="noStrike" noProof="0" dirty="0">
                          <a:latin typeface="+mj-lt"/>
                        </a:rPr>
                        <a:t>Clima</a:t>
                      </a:r>
                      <a:endParaRPr lang="en-US" sz="1700" b="1" dirty="0">
                        <a:latin typeface="+mj-lt"/>
                      </a:endParaRPr>
                    </a:p>
                  </a:txBody>
                  <a:tcPr/>
                </a:tc>
                <a:tc>
                  <a:txBody>
                    <a:bodyPr/>
                    <a:lstStyle/>
                    <a:p>
                      <a:r>
                        <a:rPr lang="en-US" sz="1700" dirty="0">
                          <a:latin typeface="+mj-lt"/>
                        </a:rPr>
                        <a:t>Uso da terra</a:t>
                      </a:r>
                    </a:p>
                  </a:txBody>
                  <a:tcPr/>
                </a:tc>
                <a:tc>
                  <a:txBody>
                    <a:bodyPr/>
                    <a:lstStyle/>
                    <a:p>
                      <a:r>
                        <a:rPr lang="en-US" sz="1700" dirty="0">
                          <a:latin typeface="+mj-lt"/>
                        </a:rPr>
                        <a:t>Água</a:t>
                      </a:r>
                    </a:p>
                  </a:txBody>
                  <a:tcPr/>
                </a:tc>
                <a:extLst>
                  <a:ext uri="{0D108BD9-81ED-4DB2-BD59-A6C34878D82A}">
                    <a16:rowId xmlns:a16="http://schemas.microsoft.com/office/drawing/2014/main" val="423583126"/>
                  </a:ext>
                </a:extLst>
              </a:tr>
              <a:tr h="512644">
                <a:tc>
                  <a:txBody>
                    <a:bodyPr/>
                    <a:lstStyle/>
                    <a:p>
                      <a:pPr lvl="0">
                        <a:buNone/>
                      </a:pPr>
                      <a:r>
                        <a:rPr lang="en-US" sz="1700" b="0" i="0" u="none" strike="noStrike" noProof="0" dirty="0">
                          <a:latin typeface="+mj-lt"/>
                        </a:rPr>
                        <a:t>Emissões de CO2</a:t>
                      </a:r>
                      <a:endParaRPr lang="en-US" sz="1700" dirty="0">
                        <a:latin typeface="+mj-lt"/>
                      </a:endParaRPr>
                    </a:p>
                  </a:txBody>
                  <a:tcPr/>
                </a:tc>
                <a:tc>
                  <a:txBody>
                    <a:bodyPr/>
                    <a:lstStyle/>
                    <a:p>
                      <a:pPr lvl="0">
                        <a:buNone/>
                      </a:pPr>
                      <a:r>
                        <a:rPr lang="en-US" sz="1700" b="0" i="0" u="none" strike="noStrike" noProof="0" dirty="0">
                          <a:latin typeface="+mj-lt"/>
                        </a:rPr>
                        <a:t>Degradação da vegetação</a:t>
                      </a:r>
                      <a:endParaRPr lang="en-US" sz="1700" dirty="0">
                        <a:latin typeface="+mj-lt"/>
                      </a:endParaRPr>
                    </a:p>
                  </a:txBody>
                  <a:tcPr/>
                </a:tc>
                <a:tc>
                  <a:txBody>
                    <a:bodyPr/>
                    <a:lstStyle/>
                    <a:p>
                      <a:pPr lvl="0">
                        <a:buNone/>
                      </a:pPr>
                      <a:r>
                        <a:rPr lang="en-US" sz="1700" b="0" i="0" u="none" strike="noStrike" noProof="0" dirty="0">
                          <a:latin typeface="+mj-lt"/>
                        </a:rPr>
                        <a:t>Alcalinidade da água do rio</a:t>
                      </a:r>
                    </a:p>
                  </a:txBody>
                  <a:tcPr/>
                </a:tc>
                <a:extLst>
                  <a:ext uri="{0D108BD9-81ED-4DB2-BD59-A6C34878D82A}">
                    <a16:rowId xmlns:a16="http://schemas.microsoft.com/office/drawing/2014/main" val="3786652965"/>
                  </a:ext>
                </a:extLst>
              </a:tr>
              <a:tr h="626206">
                <a:tc>
                  <a:txBody>
                    <a:bodyPr/>
                    <a:lstStyle/>
                    <a:p>
                      <a:r>
                        <a:rPr lang="en-US" sz="1700" dirty="0">
                          <a:latin typeface="+mj-lt"/>
                        </a:rPr>
                        <a:t>Acidificação dos ecossistemas relacionada ao SO2</a:t>
                      </a:r>
                    </a:p>
                  </a:txBody>
                  <a:tcPr/>
                </a:tc>
                <a:tc>
                  <a:txBody>
                    <a:bodyPr/>
                    <a:lstStyle/>
                    <a:p>
                      <a:r>
                        <a:rPr lang="en-US" sz="1700">
                          <a:latin typeface="+mj-lt"/>
                        </a:rPr>
                        <a:t>Perda de habitats de vida selvagem</a:t>
                      </a:r>
                    </a:p>
                  </a:txBody>
                  <a:tcPr/>
                </a:tc>
                <a:tc>
                  <a:txBody>
                    <a:bodyPr/>
                    <a:lstStyle/>
                    <a:p>
                      <a:pPr lvl="0">
                        <a:buNone/>
                      </a:pPr>
                      <a:r>
                        <a:rPr lang="en-US" sz="1700" b="0" i="0" u="none" strike="noStrike" noProof="0" dirty="0">
                          <a:latin typeface="+mj-lt"/>
                        </a:rPr>
                        <a:t>Cinzas volantes armazenadas em lagoas de represamento</a:t>
                      </a:r>
                      <a:endParaRPr lang="en-US" sz="1700" dirty="0">
                        <a:latin typeface="+mj-lt"/>
                      </a:endParaRPr>
                    </a:p>
                  </a:txBody>
                  <a:tcPr/>
                </a:tc>
                <a:extLst>
                  <a:ext uri="{0D108BD9-81ED-4DB2-BD59-A6C34878D82A}">
                    <a16:rowId xmlns:a16="http://schemas.microsoft.com/office/drawing/2014/main" val="2316540256"/>
                  </a:ext>
                </a:extLst>
              </a:tr>
              <a:tr h="848685">
                <a:tc>
                  <a:txBody>
                    <a:bodyPr/>
                    <a:lstStyle/>
                    <a:p>
                      <a:r>
                        <a:rPr lang="en-US" sz="1700" dirty="0">
                          <a:latin typeface="+mj-lt"/>
                        </a:rPr>
                        <a:t>Emissões de mercúrio (concentração em níveis mais altos da cadeia alimentar)</a:t>
                      </a:r>
                    </a:p>
                  </a:txBody>
                  <a:tcPr/>
                </a:tc>
                <a:tc>
                  <a:txBody>
                    <a:bodyPr/>
                    <a:lstStyle/>
                    <a:p>
                      <a:r>
                        <a:rPr lang="en-US" sz="1700" dirty="0">
                          <a:latin typeface="+mj-lt"/>
                        </a:rPr>
                        <a:t>Danos causados por desmoronamentos de minas</a:t>
                      </a:r>
                    </a:p>
                  </a:txBody>
                  <a:tcPr/>
                </a:tc>
                <a:tc>
                  <a:txBody>
                    <a:bodyPr/>
                    <a:lstStyle/>
                    <a:p>
                      <a:pPr lvl="0">
                        <a:buNone/>
                      </a:pPr>
                      <a:r>
                        <a:rPr lang="en-US" sz="1700" b="0" i="0" u="none" strike="noStrike" noProof="0" dirty="0">
                          <a:latin typeface="+mj-lt"/>
                        </a:rPr>
                        <a:t>Degradação de habitats aquáticos</a:t>
                      </a:r>
                      <a:endParaRPr lang="en-US" sz="1700" dirty="0">
                        <a:latin typeface="+mj-lt"/>
                      </a:endParaRPr>
                    </a:p>
                  </a:txBody>
                  <a:tcPr/>
                </a:tc>
                <a:extLst>
                  <a:ext uri="{0D108BD9-81ED-4DB2-BD59-A6C34878D82A}">
                    <a16:rowId xmlns:a16="http://schemas.microsoft.com/office/drawing/2014/main" val="3357568947"/>
                  </a:ext>
                </a:extLst>
              </a:tr>
              <a:tr h="848685">
                <a:tc>
                  <a:txBody>
                    <a:bodyPr/>
                    <a:lstStyle/>
                    <a:p>
                      <a:r>
                        <a:rPr lang="en-US" sz="1700" dirty="0">
                          <a:latin typeface="+mj-lt"/>
                        </a:rPr>
                        <a:t>Chuva ácida</a:t>
                      </a:r>
                    </a:p>
                  </a:txBody>
                  <a:tcPr/>
                </a:tc>
                <a:tc>
                  <a:txBody>
                    <a:bodyPr/>
                    <a:lstStyle/>
                    <a:p>
                      <a:r>
                        <a:rPr lang="en-US" sz="1700" dirty="0">
                          <a:latin typeface="+mj-lt"/>
                        </a:rPr>
                        <a:t>A perda da camada superficial do solo leva a terrenos baldios inférteis</a:t>
                      </a:r>
                    </a:p>
                  </a:txBody>
                  <a:tcPr/>
                </a:tc>
                <a:tc>
                  <a:txBody>
                    <a:bodyPr/>
                    <a:lstStyle/>
                    <a:p>
                      <a:r>
                        <a:rPr lang="en-US" sz="1700" dirty="0">
                          <a:latin typeface="+mj-lt"/>
                        </a:rPr>
                        <a:t>Requisitos de água de resfriamento</a:t>
                      </a:r>
                    </a:p>
                  </a:txBody>
                  <a:tcPr/>
                </a:tc>
                <a:extLst>
                  <a:ext uri="{0D108BD9-81ED-4DB2-BD59-A6C34878D82A}">
                    <a16:rowId xmlns:a16="http://schemas.microsoft.com/office/drawing/2014/main" val="2991049571"/>
                  </a:ext>
                </a:extLst>
              </a:tr>
            </a:tbl>
          </a:graphicData>
        </a:graphic>
      </p:graphicFrame>
      <p:pic>
        <p:nvPicPr>
          <p:cNvPr id="4" name="Picture 14" descr="A picture containing outdoor, sky, clouds, dark&#10;&#10;Description automatically generated">
            <a:extLst>
              <a:ext uri="{FF2B5EF4-FFF2-40B4-BE49-F238E27FC236}">
                <a16:creationId xmlns:a16="http://schemas.microsoft.com/office/drawing/2014/main" id="{A77EF169-DDE9-45E1-F69E-51ACB1DD8626}"/>
              </a:ext>
            </a:extLst>
          </p:cNvPr>
          <p:cNvPicPr>
            <a:picLocks noChangeAspect="1"/>
          </p:cNvPicPr>
          <p:nvPr/>
        </p:nvPicPr>
        <p:blipFill>
          <a:blip r:embed="rId5"/>
          <a:stretch>
            <a:fillRect/>
          </a:stretch>
        </p:blipFill>
        <p:spPr>
          <a:xfrm>
            <a:off x="981940" y="1515543"/>
            <a:ext cx="3384496" cy="1773087"/>
          </a:xfrm>
          <a:prstGeom prst="rect">
            <a:avLst/>
          </a:prstGeom>
        </p:spPr>
      </p:pic>
      <p:pic>
        <p:nvPicPr>
          <p:cNvPr id="7" name="Picture 18" descr="A picture containing sky, mountain, outdoor, nature&#10;&#10;Description automatically generated">
            <a:extLst>
              <a:ext uri="{FF2B5EF4-FFF2-40B4-BE49-F238E27FC236}">
                <a16:creationId xmlns:a16="http://schemas.microsoft.com/office/drawing/2014/main" id="{FA99FE15-184F-9E85-FF08-6993063EE3CF}"/>
              </a:ext>
            </a:extLst>
          </p:cNvPr>
          <p:cNvPicPr>
            <a:picLocks noChangeAspect="1"/>
          </p:cNvPicPr>
          <p:nvPr/>
        </p:nvPicPr>
        <p:blipFill rotWithShape="1">
          <a:blip r:embed="rId6"/>
          <a:srcRect l="11600" r="11600"/>
          <a:stretch/>
        </p:blipFill>
        <p:spPr>
          <a:xfrm>
            <a:off x="4459486" y="1542744"/>
            <a:ext cx="3332687" cy="1747063"/>
          </a:xfrm>
          <a:prstGeom prst="rect">
            <a:avLst/>
          </a:prstGeom>
        </p:spPr>
      </p:pic>
      <p:pic>
        <p:nvPicPr>
          <p:cNvPr id="8" name="Picture 19">
            <a:extLst>
              <a:ext uri="{FF2B5EF4-FFF2-40B4-BE49-F238E27FC236}">
                <a16:creationId xmlns:a16="http://schemas.microsoft.com/office/drawing/2014/main" id="{21A86C6C-76D3-BA5D-C252-78D11DF1D0EA}"/>
              </a:ext>
            </a:extLst>
          </p:cNvPr>
          <p:cNvPicPr>
            <a:picLocks noChangeAspect="1"/>
          </p:cNvPicPr>
          <p:nvPr/>
        </p:nvPicPr>
        <p:blipFill rotWithShape="1">
          <a:blip r:embed="rId7"/>
          <a:srcRect t="24072" b="24072"/>
          <a:stretch/>
        </p:blipFill>
        <p:spPr>
          <a:xfrm>
            <a:off x="7858664" y="1542974"/>
            <a:ext cx="3375820" cy="1750549"/>
          </a:xfrm>
          <a:prstGeom prst="rect">
            <a:avLst/>
          </a:prstGeom>
        </p:spPr>
      </p:pic>
      <p:pic>
        <p:nvPicPr>
          <p:cNvPr id="9" name="synthesize (93)">
            <a:hlinkClick r:id="" action="ppaction://media"/>
            <a:extLst>
              <a:ext uri="{FF2B5EF4-FFF2-40B4-BE49-F238E27FC236}">
                <a16:creationId xmlns:a16="http://schemas.microsoft.com/office/drawing/2014/main" id="{3A717706-B309-B263-3457-7E4672B118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20702" y="563793"/>
            <a:ext cx="797666" cy="797666"/>
          </a:xfrm>
          <a:prstGeom prst="rect">
            <a:avLst/>
          </a:prstGeom>
        </p:spPr>
      </p:pic>
    </p:spTree>
    <p:extLst>
      <p:ext uri="{BB962C8B-B14F-4D97-AF65-F5344CB8AC3E}">
        <p14:creationId xmlns:p14="http://schemas.microsoft.com/office/powerpoint/2010/main" val="420041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81C7902-A677-93CD-2492-37C51013ED5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D21AE5B-5C2A-9A5C-1DE3-9940094CBCE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17</a:t>
            </a:fld>
            <a:endParaRPr lang="sv-SE" sz="1000" b="1" dirty="0">
              <a:solidFill>
                <a:schemeClr val="bg1"/>
              </a:solidFill>
            </a:endParaRPr>
          </a:p>
        </p:txBody>
      </p:sp>
      <p:sp>
        <p:nvSpPr>
          <p:cNvPr id="5" name="Rectangle 4">
            <a:extLst>
              <a:ext uri="{FF2B5EF4-FFF2-40B4-BE49-F238E27FC236}">
                <a16:creationId xmlns:a16="http://schemas.microsoft.com/office/drawing/2014/main" id="{EFA8A0E7-01CD-CF5A-6133-61BA210CBA55}"/>
              </a:ext>
            </a:extLst>
          </p:cNvPr>
          <p:cNvSpPr/>
          <p:nvPr/>
        </p:nvSpPr>
        <p:spPr>
          <a:xfrm>
            <a:off x="472546" y="110114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Cadeias de suprimento de petróleo e gás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3EDE0EB1-3E9F-3444-BA38-2025CCA62CAF}"/>
              </a:ext>
            </a:extLst>
          </p:cNvPr>
          <p:cNvSpPr txBox="1">
            <a:spLocks/>
          </p:cNvSpPr>
          <p:nvPr/>
        </p:nvSpPr>
        <p:spPr>
          <a:xfrm>
            <a:off x="472546" y="215599"/>
            <a:ext cx="10470704" cy="824755"/>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Impactos das usinas de energia fóssil</a:t>
            </a:r>
            <a:endParaRPr lang="en-GB" sz="4400" dirty="0">
              <a:latin typeface="Open Sans"/>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D4659C18-AC5C-A814-4A6F-65026E34513A}"/>
              </a:ext>
            </a:extLst>
          </p:cNvPr>
          <p:cNvSpPr txBox="1"/>
          <p:nvPr/>
        </p:nvSpPr>
        <p:spPr>
          <a:xfrm>
            <a:off x="472546" y="5983802"/>
            <a:ext cx="54554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(Katopodis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licenciada sob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8" name="Picture 7">
            <a:extLst>
              <a:ext uri="{FF2B5EF4-FFF2-40B4-BE49-F238E27FC236}">
                <a16:creationId xmlns:a16="http://schemas.microsoft.com/office/drawing/2014/main" id="{B7E89A69-2836-71B3-3791-F9771EDB376C}"/>
              </a:ext>
            </a:extLst>
          </p:cNvPr>
          <p:cNvPicPr>
            <a:picLocks noChangeAspect="1"/>
          </p:cNvPicPr>
          <p:nvPr/>
        </p:nvPicPr>
        <p:blipFill>
          <a:blip r:embed="rId7"/>
          <a:stretch>
            <a:fillRect/>
          </a:stretch>
        </p:blipFill>
        <p:spPr>
          <a:xfrm>
            <a:off x="227917" y="1562039"/>
            <a:ext cx="11422431" cy="4238685"/>
          </a:xfrm>
          <a:prstGeom prst="rect">
            <a:avLst/>
          </a:prstGeom>
        </p:spPr>
      </p:pic>
      <p:pic>
        <p:nvPicPr>
          <p:cNvPr id="2" name="synthesize (94)">
            <a:hlinkClick r:id="" action="ppaction://media"/>
            <a:extLst>
              <a:ext uri="{FF2B5EF4-FFF2-40B4-BE49-F238E27FC236}">
                <a16:creationId xmlns:a16="http://schemas.microsoft.com/office/drawing/2014/main" id="{34CE23F8-F8A3-BE1B-BB7A-3423ABC540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88756" y="524467"/>
            <a:ext cx="854494" cy="854494"/>
          </a:xfrm>
          <a:prstGeom prst="rect">
            <a:avLst/>
          </a:prstGeom>
        </p:spPr>
      </p:pic>
    </p:spTree>
    <p:extLst>
      <p:ext uri="{BB962C8B-B14F-4D97-AF65-F5344CB8AC3E}">
        <p14:creationId xmlns:p14="http://schemas.microsoft.com/office/powerpoint/2010/main" val="101176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CEBC799-2BC7-97AB-8C98-FDB8A7EA901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C4F2C59-E642-AF84-F932-D88890DA3E4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18</a:t>
            </a:fld>
            <a:endParaRPr lang="sv-SE" sz="1000" b="1" dirty="0">
              <a:solidFill>
                <a:schemeClr val="bg1"/>
              </a:solidFill>
            </a:endParaRPr>
          </a:p>
        </p:txBody>
      </p:sp>
      <p:sp>
        <p:nvSpPr>
          <p:cNvPr id="5" name="Rectangle 4">
            <a:extLst>
              <a:ext uri="{FF2B5EF4-FFF2-40B4-BE49-F238E27FC236}">
                <a16:creationId xmlns:a16="http://schemas.microsoft.com/office/drawing/2014/main" id="{0112DD13-7ABA-FDC4-3BD3-37CEBAC15785}"/>
              </a:ext>
            </a:extLst>
          </p:cNvPr>
          <p:cNvSpPr/>
          <p:nvPr/>
        </p:nvSpPr>
        <p:spPr>
          <a:xfrm>
            <a:off x="472546" y="1008747"/>
            <a:ext cx="842856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Impactos ambientais das usinas de petróleo e gás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6C38860A-8842-5D6D-A804-EF0DF91D8BEF}"/>
              </a:ext>
            </a:extLst>
          </p:cNvPr>
          <p:cNvSpPr txBox="1">
            <a:spLocks/>
          </p:cNvSpPr>
          <p:nvPr/>
        </p:nvSpPr>
        <p:spPr>
          <a:xfrm>
            <a:off x="458256" y="352167"/>
            <a:ext cx="10470704" cy="632354"/>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Impactos das usinas de energia fóssil</a:t>
            </a:r>
            <a:endParaRPr lang="en-GB" sz="4400" dirty="0">
              <a:latin typeface="Open Sans"/>
              <a:ea typeface="Open Sans" panose="020B0606030504020204" pitchFamily="34" charset="0"/>
              <a:cs typeface="Open Sans" panose="020B0606030504020204" pitchFamily="34" charset="0"/>
            </a:endParaRPr>
          </a:p>
        </p:txBody>
      </p:sp>
      <p:sp>
        <p:nvSpPr>
          <p:cNvPr id="2" name="Content Placeholder 2">
            <a:extLst>
              <a:ext uri="{FF2B5EF4-FFF2-40B4-BE49-F238E27FC236}">
                <a16:creationId xmlns:a16="http://schemas.microsoft.com/office/drawing/2014/main" id="{8D8851F7-7E37-D22B-E20F-2AA1B96C49E3}"/>
              </a:ext>
            </a:extLst>
          </p:cNvPr>
          <p:cNvSpPr>
            <a:spLocks noGrp="1"/>
          </p:cNvSpPr>
          <p:nvPr>
            <p:ph idx="1"/>
          </p:nvPr>
        </p:nvSpPr>
        <p:spPr>
          <a:xfrm>
            <a:off x="317500" y="1422047"/>
            <a:ext cx="11582399" cy="4399884"/>
          </a:xfrm>
        </p:spPr>
        <p:txBody>
          <a:bodyPr vert="horz" lIns="91440" tIns="45720" rIns="91440" bIns="45720" rtlCol="0" anchor="t">
            <a:noAutofit/>
          </a:bodyPr>
          <a:lstStyle/>
          <a:p>
            <a:pPr marL="342900" indent="-342900">
              <a:lnSpc>
                <a:spcPct val="100000"/>
              </a:lnSpc>
              <a:buFont typeface="Arial" panose="020B0604020202020204" pitchFamily="34" charset="0"/>
              <a:buChar char="•"/>
            </a:pPr>
            <a:r>
              <a:rPr lang="en-US" dirty="0">
                <a:latin typeface="Open Sans"/>
                <a:cs typeface="Calibri"/>
              </a:rPr>
              <a:t>Preocupações com o descarte de águas residuais, a poluição da água subterrânea e o aumento da atividade sísmica devido </a:t>
            </a:r>
            <a:r>
              <a:rPr lang="en-US" dirty="0" err="1">
                <a:latin typeface="Open Sans"/>
                <a:cs typeface="Calibri"/>
              </a:rPr>
              <a:t>ao</a:t>
            </a:r>
            <a:r>
              <a:rPr lang="en-US" dirty="0">
                <a:latin typeface="Open Sans"/>
                <a:cs typeface="Calibri"/>
              </a:rPr>
              <a:t> “fracking” </a:t>
            </a:r>
            <a:r>
              <a:rPr lang="en-US" dirty="0" err="1">
                <a:latin typeface="Open Sans"/>
                <a:cs typeface="Calibri"/>
              </a:rPr>
              <a:t>hidráulico</a:t>
            </a:r>
            <a:r>
              <a:rPr lang="en-US" dirty="0">
                <a:latin typeface="Open Sans"/>
                <a:cs typeface="Calibri"/>
              </a:rPr>
              <a:t>.</a:t>
            </a:r>
          </a:p>
          <a:p>
            <a:pPr marL="342900" indent="-342900">
              <a:lnSpc>
                <a:spcPct val="100000"/>
              </a:lnSpc>
              <a:buFont typeface="Arial" panose="020B0604020202020204" pitchFamily="34" charset="0"/>
              <a:buChar char="•"/>
            </a:pPr>
            <a:r>
              <a:rPr lang="en-US" dirty="0">
                <a:latin typeface="Open Sans"/>
                <a:cs typeface="Calibri"/>
              </a:rPr>
              <a:t>Alto número de derramamentos de óleo devido a acidentes.</a:t>
            </a:r>
          </a:p>
          <a:p>
            <a:pPr marL="342900" indent="-342900">
              <a:lnSpc>
                <a:spcPct val="100000"/>
              </a:lnSpc>
              <a:buFont typeface="Arial" panose="020B0604020202020204" pitchFamily="34" charset="0"/>
              <a:buChar char="•"/>
            </a:pPr>
            <a:r>
              <a:rPr lang="en-US" dirty="0">
                <a:latin typeface="Open Sans"/>
                <a:ea typeface="+mn-lt"/>
                <a:cs typeface="+mn-lt"/>
              </a:rPr>
              <a:t>O metano (CH</a:t>
            </a:r>
            <a:r>
              <a:rPr lang="en-US" baseline="-25000" dirty="0">
                <a:latin typeface="Open Sans"/>
                <a:ea typeface="+mn-lt"/>
                <a:cs typeface="+mn-lt"/>
              </a:rPr>
              <a:t>4</a:t>
            </a:r>
            <a:r>
              <a:rPr lang="en-US" dirty="0">
                <a:latin typeface="Open Sans"/>
                <a:ea typeface="+mn-lt"/>
                <a:cs typeface="+mn-lt"/>
              </a:rPr>
              <a:t> ) é um gás de efeito estufa com um efeito de aquecimento 20 vezes mais forte do que o dióxido de carbono (no entanto, o metano tem vida mais curta na atmosfera). Qualquer emissão direta de metano proveniente de vazamentos na cadeia de produção de gás contribui para o aquecimento global.</a:t>
            </a:r>
          </a:p>
          <a:p>
            <a:pPr marL="342900" indent="-342900">
              <a:lnSpc>
                <a:spcPct val="100000"/>
              </a:lnSpc>
              <a:buFont typeface="Arial" panose="020B0604020202020204" pitchFamily="34" charset="0"/>
              <a:buChar char="•"/>
            </a:pPr>
            <a:r>
              <a:rPr lang="en-US" dirty="0">
                <a:latin typeface="Open Sans"/>
                <a:ea typeface="+mn-lt"/>
                <a:cs typeface="+mn-lt"/>
              </a:rPr>
              <a:t>A combustão de petróleo e gás é responsável por emissões em nível local, regional e global, incluindo CO2, NOx, </a:t>
            </a:r>
            <a:r>
              <a:rPr lang="en-US" dirty="0" err="1">
                <a:latin typeface="Open Sans"/>
                <a:ea typeface="+mn-lt"/>
                <a:cs typeface="+mn-lt"/>
              </a:rPr>
              <a:t>SOx </a:t>
            </a:r>
            <a:r>
              <a:rPr lang="en-US" dirty="0">
                <a:latin typeface="Open Sans"/>
                <a:ea typeface="+mn-lt"/>
                <a:cs typeface="+mn-lt"/>
              </a:rPr>
              <a:t>e material particulado.</a:t>
            </a:r>
          </a:p>
          <a:p>
            <a:pPr marL="342900" indent="-342900">
              <a:lnSpc>
                <a:spcPct val="100000"/>
              </a:lnSpc>
              <a:buFont typeface="Arial" panose="020B0604020202020204" pitchFamily="34" charset="0"/>
              <a:buChar char="•"/>
            </a:pPr>
            <a:r>
              <a:rPr lang="en-US" dirty="0">
                <a:latin typeface="Open Sans"/>
                <a:ea typeface="+mn-lt"/>
                <a:cs typeface="+mn-lt"/>
              </a:rPr>
              <a:t>O setor de transportes, que se baseia em derivados de petróleo, é responsável por uma grande parte das emissões globais de CO2</a:t>
            </a:r>
          </a:p>
          <a:p>
            <a:pPr marL="0" indent="0">
              <a:lnSpc>
                <a:spcPct val="100000"/>
              </a:lnSpc>
              <a:buNone/>
            </a:pPr>
            <a:endParaRPr lang="en-US" dirty="0">
              <a:latin typeface="Open Sans"/>
              <a:cs typeface="Calibri"/>
            </a:endParaRPr>
          </a:p>
        </p:txBody>
      </p:sp>
      <p:pic>
        <p:nvPicPr>
          <p:cNvPr id="4" name="synthesize (95)">
            <a:hlinkClick r:id="" action="ppaction://media"/>
            <a:extLst>
              <a:ext uri="{FF2B5EF4-FFF2-40B4-BE49-F238E27FC236}">
                <a16:creationId xmlns:a16="http://schemas.microsoft.com/office/drawing/2014/main" id="{5ACA1467-0982-D14C-A6FE-720F196CF2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74470" y="546994"/>
            <a:ext cx="923506" cy="923506"/>
          </a:xfrm>
          <a:prstGeom prst="rect">
            <a:avLst/>
          </a:prstGeom>
        </p:spPr>
      </p:pic>
    </p:spTree>
    <p:extLst>
      <p:ext uri="{BB962C8B-B14F-4D97-AF65-F5344CB8AC3E}">
        <p14:creationId xmlns:p14="http://schemas.microsoft.com/office/powerpoint/2010/main" val="242601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885797B-6EAE-A334-CA2D-BE10C65E333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5137247-1379-2BFC-7020-86B4C4DAEE0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19</a:t>
            </a:fld>
            <a:endParaRPr lang="sv-SE" sz="1000" b="1" dirty="0">
              <a:solidFill>
                <a:schemeClr val="bg1"/>
              </a:solidFill>
            </a:endParaRPr>
          </a:p>
        </p:txBody>
      </p:sp>
      <p:sp>
        <p:nvSpPr>
          <p:cNvPr id="5" name="Rectangle 4">
            <a:extLst>
              <a:ext uri="{FF2B5EF4-FFF2-40B4-BE49-F238E27FC236}">
                <a16:creationId xmlns:a16="http://schemas.microsoft.com/office/drawing/2014/main" id="{705F01C1-6EC2-67AE-D357-CB23AF7AA65F}"/>
              </a:ext>
            </a:extLst>
          </p:cNvPr>
          <p:cNvSpPr/>
          <p:nvPr/>
        </p:nvSpPr>
        <p:spPr>
          <a:xfrm>
            <a:off x="472546" y="1054848"/>
            <a:ext cx="646165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Impacto social das usinas de petróleo e gás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F5650B37-2D9C-D44C-4216-45BAA8D6B274}"/>
              </a:ext>
            </a:extLst>
          </p:cNvPr>
          <p:cNvSpPr txBox="1">
            <a:spLocks/>
          </p:cNvSpPr>
          <p:nvPr/>
        </p:nvSpPr>
        <p:spPr>
          <a:xfrm>
            <a:off x="472546" y="223591"/>
            <a:ext cx="10470704" cy="824755"/>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Impactos das usinas de energia fóssil</a:t>
            </a:r>
            <a:endParaRPr lang="en-GB" sz="4400" dirty="0">
              <a:latin typeface="Open Sans"/>
              <a:ea typeface="Open Sans" panose="020B0606030504020204" pitchFamily="34" charset="0"/>
              <a:cs typeface="Open Sans" panose="020B0606030504020204" pitchFamily="34" charset="0"/>
            </a:endParaRPr>
          </a:p>
        </p:txBody>
      </p:sp>
      <p:sp>
        <p:nvSpPr>
          <p:cNvPr id="2" name="Content Placeholder 2">
            <a:extLst>
              <a:ext uri="{FF2B5EF4-FFF2-40B4-BE49-F238E27FC236}">
                <a16:creationId xmlns:a16="http://schemas.microsoft.com/office/drawing/2014/main" id="{C3BA3879-F803-4C5A-4C5A-A80FD866B262}"/>
              </a:ext>
            </a:extLst>
          </p:cNvPr>
          <p:cNvSpPr>
            <a:spLocks noGrp="1"/>
          </p:cNvSpPr>
          <p:nvPr>
            <p:ph idx="1"/>
          </p:nvPr>
        </p:nvSpPr>
        <p:spPr>
          <a:xfrm>
            <a:off x="472546" y="1454958"/>
            <a:ext cx="11246908" cy="4566998"/>
          </a:xfrm>
        </p:spPr>
        <p:txBody>
          <a:bodyPr vert="horz" lIns="91440" tIns="45720" rIns="91440" bIns="45720" rtlCol="0" anchor="t">
            <a:noAutofit/>
          </a:bodyPr>
          <a:lstStyle/>
          <a:p>
            <a:pPr marL="0" indent="0">
              <a:lnSpc>
                <a:spcPct val="110000"/>
              </a:lnSpc>
              <a:buNone/>
            </a:pPr>
            <a:r>
              <a:rPr lang="en-US" sz="2200" b="1" dirty="0">
                <a:latin typeface="Open Sans Semibold"/>
                <a:ea typeface="Open Sans Semibold" panose="020B0606030504020204" pitchFamily="34" charset="0"/>
                <a:cs typeface="Open Sans Semibold" panose="020B0606030504020204" pitchFamily="34" charset="0"/>
              </a:rPr>
              <a:t>Há muito tempo, o petróleo, o gás e o carvão contribuem para o desenvolvimento das economias e para a segurança do abastecimento. Entretanto, além dos impactos ambientais, eles têm consequências econômicas e sociais significativas:</a:t>
            </a:r>
          </a:p>
          <a:p>
            <a:pPr>
              <a:lnSpc>
                <a:spcPct val="110000"/>
              </a:lnSpc>
            </a:pPr>
            <a:r>
              <a:rPr lang="en-US" sz="2200" dirty="0">
                <a:latin typeface="Open Sans" panose="020B0606030504020204" pitchFamily="34" charset="0"/>
                <a:ea typeface="Open Sans" panose="020B0606030504020204" pitchFamily="34" charset="0"/>
                <a:cs typeface="Open Sans" panose="020B0606030504020204" pitchFamily="34" charset="0"/>
              </a:rPr>
              <a:t>O petróleo e o gás são frequentemente produzidos em regiões politicamente instáveis</a:t>
            </a:r>
          </a:p>
          <a:p>
            <a:pPr>
              <a:lnSpc>
                <a:spcPct val="110000"/>
              </a:lnSpc>
            </a:pPr>
            <a:r>
              <a:rPr lang="en-US" sz="2200" dirty="0">
                <a:latin typeface="Open Sans" panose="020B0606030504020204" pitchFamily="34" charset="0"/>
                <a:ea typeface="Open Sans" panose="020B0606030504020204" pitchFamily="34" charset="0"/>
                <a:cs typeface="Open Sans" panose="020B0606030504020204" pitchFamily="34" charset="0"/>
              </a:rPr>
              <a:t>Casos relatados de grande deslocamento de populações locais para atividades de extração de petróleo e danos às sociedades e atividades locais </a:t>
            </a:r>
          </a:p>
          <a:p>
            <a:pPr marL="0" indent="0">
              <a:lnSpc>
                <a:spcPct val="110000"/>
              </a:lnSpc>
              <a:buNone/>
            </a:pPr>
            <a:r>
              <a:rPr lang="en-US" sz="2200" b="1" dirty="0">
                <a:latin typeface="Open Sans Semibold"/>
                <a:ea typeface="Open Sans Semibold" panose="020B0606030504020204" pitchFamily="34" charset="0"/>
                <a:cs typeface="Open Sans Semibold" panose="020B0606030504020204" pitchFamily="34" charset="0"/>
              </a:rPr>
              <a:t>O abandono do petróleo e do gás pode ter impactos no sistema que precisam ser considerados ao apoiar os governos nas estratégias de descarbonização:</a:t>
            </a:r>
          </a:p>
          <a:p>
            <a:pPr>
              <a:lnSpc>
                <a:spcPct val="110000"/>
              </a:lnSpc>
            </a:pPr>
            <a:r>
              <a:rPr lang="en-US" sz="2200" dirty="0">
                <a:latin typeface="Open Sans" panose="020B0606030504020204" pitchFamily="34" charset="0"/>
                <a:ea typeface="Open Sans" panose="020B0606030504020204" pitchFamily="34" charset="0"/>
                <a:cs typeface="Open Sans" panose="020B0606030504020204" pitchFamily="34" charset="0"/>
              </a:rPr>
              <a:t>Precisamos de modelos para quantificar os possíveis impactos da continuidade das tendências atuais ou do afastamento delas. Eles podem nos ajudar a entender as sinergias e as compensações entre as cadeias de suprimentos.</a:t>
            </a:r>
          </a:p>
        </p:txBody>
      </p:sp>
      <p:pic>
        <p:nvPicPr>
          <p:cNvPr id="4" name="synthesize (96)">
            <a:hlinkClick r:id="" action="ppaction://media"/>
            <a:extLst>
              <a:ext uri="{FF2B5EF4-FFF2-40B4-BE49-F238E27FC236}">
                <a16:creationId xmlns:a16="http://schemas.microsoft.com/office/drawing/2014/main" id="{71292F99-D221-4C0D-2756-DD2F5F9827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75236" y="567934"/>
            <a:ext cx="973827" cy="973827"/>
          </a:xfrm>
          <a:prstGeom prst="rect">
            <a:avLst/>
          </a:prstGeom>
        </p:spPr>
      </p:pic>
    </p:spTree>
    <p:extLst>
      <p:ext uri="{BB962C8B-B14F-4D97-AF65-F5344CB8AC3E}">
        <p14:creationId xmlns:p14="http://schemas.microsoft.com/office/powerpoint/2010/main" val="212296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982328"/>
          </a:xfrm>
          <a:prstGeom prst="rect">
            <a:avLst/>
          </a:prstGeom>
        </p:spPr>
        <p:txBody>
          <a:bodyPr vert="horz" lIns="91440" tIns="45720" rIns="91440" bIns="45720" rtlCol="0" anchor="b">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a:latin typeface="Open Sans"/>
              </a:rPr>
              <a:t>Resultados de aprendizagem</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9" y="1321881"/>
            <a:ext cx="10094510" cy="421423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500" b="1" dirty="0">
                <a:solidFill>
                  <a:schemeClr val="accent5">
                    <a:lumMod val="60000"/>
                    <a:lumOff val="40000"/>
                  </a:schemeClr>
                </a:solidFill>
                <a:latin typeface="Open Sans"/>
                <a:ea typeface="+mn-lt"/>
                <a:cs typeface="+mn-lt"/>
              </a:rPr>
              <a:t>Ao final </a:t>
            </a:r>
            <a:r>
              <a:rPr lang="en-GB" sz="2500" b="1" dirty="0" err="1">
                <a:solidFill>
                  <a:schemeClr val="accent5">
                    <a:lumMod val="60000"/>
                    <a:lumOff val="40000"/>
                  </a:schemeClr>
                </a:solidFill>
                <a:latin typeface="Open Sans"/>
                <a:ea typeface="+mn-lt"/>
                <a:cs typeface="+mn-lt"/>
              </a:rPr>
              <a:t>desta</a:t>
            </a:r>
            <a:r>
              <a:rPr lang="en-GB" sz="2500" b="1" dirty="0">
                <a:solidFill>
                  <a:schemeClr val="accent5">
                    <a:lumMod val="60000"/>
                    <a:lumOff val="40000"/>
                  </a:schemeClr>
                </a:solidFill>
                <a:latin typeface="Open Sans"/>
                <a:ea typeface="+mn-lt"/>
                <a:cs typeface="+mn-lt"/>
              </a:rPr>
              <a:t> aula, você será capaz de:</a:t>
            </a:r>
          </a:p>
          <a:p>
            <a:pPr algn="l">
              <a:lnSpc>
                <a:spcPct val="100000"/>
              </a:lnSpc>
              <a:spcBef>
                <a:spcPts val="1000"/>
              </a:spcBef>
            </a:pPr>
            <a:endParaRPr lang="en-US" sz="2500" b="1" dirty="0">
              <a:solidFill>
                <a:schemeClr val="accent5">
                  <a:lumMod val="60000"/>
                  <a:lumOff val="40000"/>
                </a:schemeClr>
              </a:solidFill>
              <a:latin typeface="Open Sans"/>
              <a:cs typeface="Calibri" panose="020F0502020204030204"/>
            </a:endParaRPr>
          </a:p>
          <a:p>
            <a:pPr>
              <a:spcBef>
                <a:spcPts val="1000"/>
              </a:spcBef>
            </a:pPr>
            <a:r>
              <a:rPr lang="en-US" sz="2500" dirty="0">
                <a:latin typeface="Open Sans"/>
                <a:ea typeface="+mn-lt"/>
                <a:cs typeface="+mn-lt"/>
              </a:rPr>
              <a:t>ILO1: Compreender os conceitos de usinas de energia fóssil e cadeias de suprimento de combustíveis fósseis</a:t>
            </a:r>
          </a:p>
          <a:p>
            <a:pPr>
              <a:spcBef>
                <a:spcPts val="1000"/>
              </a:spcBef>
            </a:pPr>
            <a:r>
              <a:rPr lang="en-US" sz="2500" dirty="0">
                <a:latin typeface="Open Sans"/>
                <a:ea typeface="+mn-lt"/>
                <a:cs typeface="+mn-lt"/>
              </a:rPr>
              <a:t>ILO2: Aprender a representar usinas de energia fóssil no </a:t>
            </a:r>
            <a:r>
              <a:rPr lang="en-US" sz="2500" dirty="0" err="1">
                <a:latin typeface="Open Sans"/>
                <a:ea typeface="+mn-lt"/>
                <a:cs typeface="+mn-lt"/>
              </a:rPr>
              <a:t>OSeMOSYS</a:t>
            </a:r>
            <a:endParaRPr lang="en-US" sz="2500" dirty="0">
              <a:latin typeface="Open Sans"/>
              <a:ea typeface="+mn-lt"/>
              <a:cs typeface="+mn-lt"/>
            </a:endParaRPr>
          </a:p>
          <a:p>
            <a:pPr>
              <a:spcBef>
                <a:spcPts val="1000"/>
              </a:spcBef>
            </a:pPr>
            <a:r>
              <a:rPr lang="en-US" sz="2500" dirty="0">
                <a:latin typeface="Open Sans"/>
                <a:ea typeface="+mn-lt"/>
                <a:cs typeface="+mn-lt"/>
              </a:rPr>
              <a:t>ILO3: Compreender as principais características e impactos das usinas de energia fóssil e suas interações com o sistema energético mais amplo</a:t>
            </a:r>
          </a:p>
          <a:p>
            <a:pPr>
              <a:spcBef>
                <a:spcPts val="1000"/>
              </a:spcBef>
            </a:pPr>
            <a:r>
              <a:rPr lang="en-US" sz="2500" dirty="0">
                <a:latin typeface="Open Sans"/>
                <a:ea typeface="+mn-lt"/>
                <a:cs typeface="+mn-lt"/>
              </a:rPr>
              <a:t>ILO4: Compreender as principais características das tecnologias de transmissão e distribuição e como representá-las no </a:t>
            </a:r>
            <a:r>
              <a:rPr lang="en-US" sz="2500" dirty="0" err="1">
                <a:latin typeface="Open Sans"/>
                <a:ea typeface="+mn-lt"/>
                <a:cs typeface="+mn-lt"/>
              </a:rPr>
              <a:t>OSeMOSYS</a:t>
            </a:r>
            <a:endParaRPr lang="en-US" sz="25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6.3 Referências</a:t>
            </a:r>
          </a:p>
        </p:txBody>
      </p:sp>
      <p:sp>
        <p:nvSpPr>
          <p:cNvPr id="4" name="TextBox 3">
            <a:extLst>
              <a:ext uri="{FF2B5EF4-FFF2-40B4-BE49-F238E27FC236}">
                <a16:creationId xmlns:a16="http://schemas.microsoft.com/office/drawing/2014/main" id="{DDCA7CF8-8FF1-6B28-7E9D-39525987B708}"/>
              </a:ext>
            </a:extLst>
          </p:cNvPr>
          <p:cNvSpPr txBox="1"/>
          <p:nvPr/>
        </p:nvSpPr>
        <p:spPr>
          <a:xfrm>
            <a:off x="887215" y="1651923"/>
            <a:ext cx="1003157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a:ea typeface="Open Sans" panose="020B0606030504020204" pitchFamily="34" charset="0"/>
                <a:cs typeface="Open Sans" panose="020B0606030504020204" pitchFamily="34" charset="0"/>
              </a:rPr>
              <a:t>Gardumi</a:t>
            </a:r>
            <a:r>
              <a:rPr lang="en-GB" sz="2500" dirty="0">
                <a:latin typeface="Open Sans"/>
                <a:ea typeface="Open Sans" panose="020B0606030504020204" pitchFamily="34" charset="0"/>
                <a:cs typeface="Open Sans" panose="020B0606030504020204" pitchFamily="34" charset="0"/>
              </a:rPr>
              <a:t>, F. (2021, março). Petróleo, gás e carvão: impactos sociais, ambientais, econômicos e sistêmicos (Versão 1). </a:t>
            </a:r>
            <a:r>
              <a:rPr lang="en-GB" sz="2500" dirty="0" err="1">
                <a:latin typeface="Open Sans"/>
                <a:ea typeface="Open Sans" panose="020B0606030504020204" pitchFamily="34" charset="0"/>
                <a:cs typeface="Open Sans" panose="020B0606030504020204" pitchFamily="34" charset="0"/>
              </a:rPr>
              <a:t>Zenodo. </a:t>
            </a:r>
            <a:r>
              <a:rPr lang="en-GB" sz="2500" dirty="0">
                <a:latin typeface="Open Sans"/>
                <a:ea typeface="Open Sans" panose="020B0606030504020204" pitchFamily="34" charset="0"/>
                <a:cs typeface="Open Sans" panose="020B0606030504020204" pitchFamily="34" charset="0"/>
                <a:hlinkClick r:id="rId3"/>
              </a:rPr>
              <a:t>http://doi.org/10.5281/zenodo.4585626</a:t>
            </a:r>
            <a:endParaRPr lang="en-GB" sz="2500" i="1" dirty="0">
              <a:latin typeface="Open Sans"/>
              <a:ea typeface="Open Sans" panose="020B0606030504020204" pitchFamily="34" charset="0"/>
              <a:cs typeface="Open Sans" panose="020B0606030504020204" pitchFamily="34" charset="0"/>
            </a:endParaRPr>
          </a:p>
          <a:p>
            <a:pPr marL="342900" indent="-342900">
              <a:buAutoNum type="arabicPeriod"/>
            </a:pPr>
            <a:endParaRPr lang="en-GB" sz="25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558599" y="1054198"/>
            <a:ext cx="81281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6.4.1 Introdução à transmissão e distribuição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Transmissão e distribuição</a:t>
            </a:r>
          </a:p>
        </p:txBody>
      </p:sp>
      <p:pic>
        <p:nvPicPr>
          <p:cNvPr id="9" name="Picture 3" descr="A picture containing sky, outdoor, power line, wire&#10;&#10;Description automatically generated">
            <a:extLst>
              <a:ext uri="{FF2B5EF4-FFF2-40B4-BE49-F238E27FC236}">
                <a16:creationId xmlns:a16="http://schemas.microsoft.com/office/drawing/2014/main" id="{1C031AC7-0F70-2A3C-AA23-1EC2981B5F68}"/>
              </a:ext>
            </a:extLst>
          </p:cNvPr>
          <p:cNvPicPr>
            <a:picLocks noChangeAspect="1"/>
          </p:cNvPicPr>
          <p:nvPr/>
        </p:nvPicPr>
        <p:blipFill rotWithShape="1">
          <a:blip r:embed="rId5"/>
          <a:srcRect t="9441" r="524" b="9790"/>
          <a:stretch/>
        </p:blipFill>
        <p:spPr>
          <a:xfrm>
            <a:off x="9202721" y="1905983"/>
            <a:ext cx="2249792" cy="2776079"/>
          </a:xfrm>
          <a:prstGeom prst="rect">
            <a:avLst/>
          </a:prstGeom>
        </p:spPr>
      </p:pic>
      <p:pic>
        <p:nvPicPr>
          <p:cNvPr id="10" name="Picture 6" descr="A picture containing sky, outdoor, pylon, outdoor object&#10;&#10;Description automatically generated">
            <a:extLst>
              <a:ext uri="{FF2B5EF4-FFF2-40B4-BE49-F238E27FC236}">
                <a16:creationId xmlns:a16="http://schemas.microsoft.com/office/drawing/2014/main" id="{87402969-360D-34B6-0FEC-9B0676778A4E}"/>
              </a:ext>
            </a:extLst>
          </p:cNvPr>
          <p:cNvPicPr>
            <a:picLocks noChangeAspect="1"/>
          </p:cNvPicPr>
          <p:nvPr/>
        </p:nvPicPr>
        <p:blipFill rotWithShape="1">
          <a:blip r:embed="rId6"/>
          <a:srcRect t="160" r="13158" b="493"/>
          <a:stretch/>
        </p:blipFill>
        <p:spPr>
          <a:xfrm>
            <a:off x="5175544" y="1905983"/>
            <a:ext cx="3628055" cy="2773045"/>
          </a:xfrm>
          <a:prstGeom prst="rect">
            <a:avLst/>
          </a:prstGeom>
        </p:spPr>
      </p:pic>
      <p:pic>
        <p:nvPicPr>
          <p:cNvPr id="11" name="Picture 9">
            <a:extLst>
              <a:ext uri="{FF2B5EF4-FFF2-40B4-BE49-F238E27FC236}">
                <a16:creationId xmlns:a16="http://schemas.microsoft.com/office/drawing/2014/main" id="{B8080E8B-70D3-1109-C45D-A38566E0CBBD}"/>
              </a:ext>
            </a:extLst>
          </p:cNvPr>
          <p:cNvPicPr>
            <a:picLocks noChangeAspect="1"/>
          </p:cNvPicPr>
          <p:nvPr/>
        </p:nvPicPr>
        <p:blipFill>
          <a:blip r:embed="rId7"/>
          <a:stretch>
            <a:fillRect/>
          </a:stretch>
        </p:blipFill>
        <p:spPr>
          <a:xfrm>
            <a:off x="463994" y="1905983"/>
            <a:ext cx="4280088" cy="2773045"/>
          </a:xfrm>
          <a:prstGeom prst="rect">
            <a:avLst/>
          </a:prstGeom>
        </p:spPr>
      </p:pic>
      <p:sp>
        <p:nvSpPr>
          <p:cNvPr id="12" name="Rectangle 11">
            <a:extLst>
              <a:ext uri="{FF2B5EF4-FFF2-40B4-BE49-F238E27FC236}">
                <a16:creationId xmlns:a16="http://schemas.microsoft.com/office/drawing/2014/main" id="{1D37C86E-F985-B0A8-173A-40F0CD48B182}"/>
              </a:ext>
            </a:extLst>
          </p:cNvPr>
          <p:cNvSpPr/>
          <p:nvPr/>
        </p:nvSpPr>
        <p:spPr>
          <a:xfrm>
            <a:off x="951115" y="5020739"/>
            <a:ext cx="2494185" cy="861774"/>
          </a:xfrm>
          <a:prstGeom prst="rect">
            <a:avLst/>
          </a:prstGeom>
        </p:spPr>
        <p:txBody>
          <a:bodyPr wrap="square" lIns="91440" tIns="45720" rIns="91440" bIns="45720" anchor="t">
            <a:spAutoFit/>
          </a:bodyPr>
          <a:lstStyle/>
          <a:p>
            <a:pPr algn="ctr">
              <a:spcAft>
                <a:spcPts val="1200"/>
              </a:spcAft>
            </a:pPr>
            <a:r>
              <a:rPr lang="en-ZA" sz="2500" dirty="0">
                <a:latin typeface="Open Sans"/>
                <a:ea typeface="Open Sans" panose="020B0606030504020204" pitchFamily="34" charset="0"/>
                <a:cs typeface="Open Sans" panose="020B0606030504020204" pitchFamily="34" charset="0"/>
              </a:rPr>
              <a:t>A energia é gerada</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2CA196A3-1158-76EB-7972-F4E046885224}"/>
              </a:ext>
            </a:extLst>
          </p:cNvPr>
          <p:cNvSpPr/>
          <p:nvPr/>
        </p:nvSpPr>
        <p:spPr>
          <a:xfrm>
            <a:off x="4763130" y="4812056"/>
            <a:ext cx="2997467" cy="1246495"/>
          </a:xfrm>
          <a:prstGeom prst="rect">
            <a:avLst/>
          </a:prstGeom>
        </p:spPr>
        <p:txBody>
          <a:bodyPr wrap="square" lIns="91440" tIns="45720" rIns="91440" bIns="45720" anchor="t">
            <a:spAutoFit/>
          </a:bodyPr>
          <a:lstStyle/>
          <a:p>
            <a:pPr algn="ctr">
              <a:spcAft>
                <a:spcPts val="1200"/>
              </a:spcAft>
            </a:pPr>
            <a:r>
              <a:rPr lang="en-ZA" sz="2500" dirty="0">
                <a:latin typeface="Open Sans"/>
                <a:ea typeface="Open Sans" panose="020B0606030504020204" pitchFamily="34" charset="0"/>
                <a:cs typeface="Open Sans" panose="020B0606030504020204" pitchFamily="34" charset="0"/>
              </a:rPr>
              <a:t>A energia é transmitida por grandes distâncias</a:t>
            </a:r>
            <a:endParaRPr lang="en-ZA" sz="2500" dirty="0">
              <a:solidFill>
                <a:srgbClr val="000000"/>
              </a:solidFill>
              <a:latin typeface="Open Sans"/>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F8A139C6-181D-B74D-84F9-4C4C1E6B73F8}"/>
              </a:ext>
            </a:extLst>
          </p:cNvPr>
          <p:cNvSpPr/>
          <p:nvPr/>
        </p:nvSpPr>
        <p:spPr>
          <a:xfrm>
            <a:off x="8859819" y="4914946"/>
            <a:ext cx="2494185" cy="1246495"/>
          </a:xfrm>
          <a:prstGeom prst="rect">
            <a:avLst/>
          </a:prstGeom>
        </p:spPr>
        <p:txBody>
          <a:bodyPr wrap="square" lIns="91440" tIns="45720" rIns="91440" bIns="45720" anchor="t">
            <a:spAutoFit/>
          </a:bodyPr>
          <a:lstStyle/>
          <a:p>
            <a:pPr algn="ctr">
              <a:spcAft>
                <a:spcPts val="1200"/>
              </a:spcAft>
            </a:pPr>
            <a:r>
              <a:rPr lang="en-ZA" sz="2500" dirty="0">
                <a:latin typeface="Open Sans"/>
                <a:ea typeface="Open Sans" panose="020B0606030504020204" pitchFamily="34" charset="0"/>
                <a:cs typeface="Open Sans" panose="020B0606030504020204" pitchFamily="34" charset="0"/>
              </a:rPr>
              <a:t>A energia é distribuída aos consumidores</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cxnSp>
        <p:nvCxnSpPr>
          <p:cNvPr id="15" name="Straight Arrow Connector 14">
            <a:extLst>
              <a:ext uri="{FF2B5EF4-FFF2-40B4-BE49-F238E27FC236}">
                <a16:creationId xmlns:a16="http://schemas.microsoft.com/office/drawing/2014/main" id="{C6CDF27D-89C4-3359-D863-030C2F8262EA}"/>
              </a:ext>
            </a:extLst>
          </p:cNvPr>
          <p:cNvCxnSpPr>
            <a:cxnSpLocks/>
          </p:cNvCxnSpPr>
          <p:nvPr/>
        </p:nvCxnSpPr>
        <p:spPr>
          <a:xfrm flipV="1">
            <a:off x="3464794" y="5538194"/>
            <a:ext cx="957531" cy="575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CB4CF99-DD38-F403-00D4-33E2D4BC5A72}"/>
              </a:ext>
            </a:extLst>
          </p:cNvPr>
          <p:cNvCxnSpPr>
            <a:cxnSpLocks/>
          </p:cNvCxnSpPr>
          <p:nvPr/>
        </p:nvCxnSpPr>
        <p:spPr>
          <a:xfrm flipV="1">
            <a:off x="7765113" y="5538194"/>
            <a:ext cx="957531" cy="575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 name="synthesize (97)">
            <a:hlinkClick r:id="" action="ppaction://media"/>
            <a:extLst>
              <a:ext uri="{FF2B5EF4-FFF2-40B4-BE49-F238E27FC236}">
                <a16:creationId xmlns:a16="http://schemas.microsoft.com/office/drawing/2014/main" id="{85E642F9-080D-B8F4-A052-259B0F4815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8175" y="37117"/>
            <a:ext cx="1318883" cy="1318883"/>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F736846-4A6A-E4F1-6341-C26887CE4A9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C02C0DF-2880-D1B5-D26D-CE8BF9EF826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22</a:t>
            </a:fld>
            <a:endParaRPr lang="sv-SE" sz="1000" b="1" dirty="0">
              <a:solidFill>
                <a:schemeClr val="bg1"/>
              </a:solidFill>
            </a:endParaRPr>
          </a:p>
        </p:txBody>
      </p:sp>
      <p:sp>
        <p:nvSpPr>
          <p:cNvPr id="2" name="Rectangle 1">
            <a:extLst>
              <a:ext uri="{FF2B5EF4-FFF2-40B4-BE49-F238E27FC236}">
                <a16:creationId xmlns:a16="http://schemas.microsoft.com/office/drawing/2014/main" id="{B518318E-7812-EF60-0688-B3D366DBD202}"/>
              </a:ext>
            </a:extLst>
          </p:cNvPr>
          <p:cNvSpPr/>
          <p:nvPr/>
        </p:nvSpPr>
        <p:spPr>
          <a:xfrm>
            <a:off x="558599" y="1139926"/>
            <a:ext cx="81281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Eficiência da transmissão e distribuição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89D9E1E-6304-221B-D0A0-5C19AD77D343}"/>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Transmissão e distribuição</a:t>
            </a:r>
          </a:p>
        </p:txBody>
      </p:sp>
      <p:pic>
        <p:nvPicPr>
          <p:cNvPr id="5" name="Picture 20" descr="Diagram&#10;&#10;Description automatically generated">
            <a:extLst>
              <a:ext uri="{FF2B5EF4-FFF2-40B4-BE49-F238E27FC236}">
                <a16:creationId xmlns:a16="http://schemas.microsoft.com/office/drawing/2014/main" id="{1E119948-CFA8-E61F-67DB-7A360CF4B7CF}"/>
              </a:ext>
            </a:extLst>
          </p:cNvPr>
          <p:cNvPicPr>
            <a:picLocks noChangeAspect="1"/>
          </p:cNvPicPr>
          <p:nvPr/>
        </p:nvPicPr>
        <p:blipFill>
          <a:blip r:embed="rId5"/>
          <a:stretch>
            <a:fillRect/>
          </a:stretch>
        </p:blipFill>
        <p:spPr>
          <a:xfrm>
            <a:off x="106930" y="1837572"/>
            <a:ext cx="11708837" cy="3951941"/>
          </a:xfrm>
          <a:prstGeom prst="rect">
            <a:avLst/>
          </a:prstGeom>
        </p:spPr>
      </p:pic>
      <p:pic>
        <p:nvPicPr>
          <p:cNvPr id="6" name="synthesize (98)">
            <a:hlinkClick r:id="" action="ppaction://media"/>
            <a:extLst>
              <a:ext uri="{FF2B5EF4-FFF2-40B4-BE49-F238E27FC236}">
                <a16:creationId xmlns:a16="http://schemas.microsoft.com/office/drawing/2014/main" id="{79FA6302-59D0-C5DA-4FB1-12E55920D6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53916" y="86065"/>
            <a:ext cx="1353389" cy="1353389"/>
          </a:xfrm>
          <a:prstGeom prst="rect">
            <a:avLst/>
          </a:prstGeom>
        </p:spPr>
      </p:pic>
    </p:spTree>
    <p:extLst>
      <p:ext uri="{BB962C8B-B14F-4D97-AF65-F5344CB8AC3E}">
        <p14:creationId xmlns:p14="http://schemas.microsoft.com/office/powerpoint/2010/main" val="332486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FEC7519-006F-13CC-6B86-72FF3F1DBA8E}"/>
            </a:ext>
          </a:extLst>
        </p:cNvPr>
        <p:cNvGrpSpPr/>
        <p:nvPr/>
      </p:nvGrpSpPr>
      <p:grpSpPr>
        <a:xfrm>
          <a:off x="0" y="0"/>
          <a:ext cx="0" cy="0"/>
          <a:chOff x="0" y="0"/>
          <a:chExt cx="0" cy="0"/>
        </a:xfrm>
      </p:grpSpPr>
      <p:pic>
        <p:nvPicPr>
          <p:cNvPr id="5" name="Picture 4" descr="A diagram of a computer&#10;&#10;Description automatically generated">
            <a:extLst>
              <a:ext uri="{FF2B5EF4-FFF2-40B4-BE49-F238E27FC236}">
                <a16:creationId xmlns:a16="http://schemas.microsoft.com/office/drawing/2014/main" id="{E43CE06E-12E2-0B70-1DAF-4DEB9E0F6C86}"/>
              </a:ext>
            </a:extLst>
          </p:cNvPr>
          <p:cNvPicPr>
            <a:picLocks noChangeAspect="1"/>
          </p:cNvPicPr>
          <p:nvPr/>
        </p:nvPicPr>
        <p:blipFill>
          <a:blip r:embed="rId5"/>
          <a:stretch>
            <a:fillRect/>
          </a:stretch>
        </p:blipFill>
        <p:spPr>
          <a:xfrm>
            <a:off x="558966" y="1391288"/>
            <a:ext cx="10767177" cy="5014745"/>
          </a:xfrm>
          <a:prstGeom prst="rect">
            <a:avLst/>
          </a:prstGeom>
        </p:spPr>
      </p:pic>
      <p:sp>
        <p:nvSpPr>
          <p:cNvPr id="3" name="Slide Number Placeholder 1">
            <a:extLst>
              <a:ext uri="{FF2B5EF4-FFF2-40B4-BE49-F238E27FC236}">
                <a16:creationId xmlns:a16="http://schemas.microsoft.com/office/drawing/2014/main" id="{FD7C4408-A22B-765F-59CF-44C0BA8927B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23</a:t>
            </a:fld>
            <a:endParaRPr lang="sv-SE" sz="1000" b="1" dirty="0">
              <a:solidFill>
                <a:schemeClr val="bg1"/>
              </a:solidFill>
            </a:endParaRPr>
          </a:p>
        </p:txBody>
      </p:sp>
      <p:sp>
        <p:nvSpPr>
          <p:cNvPr id="2" name="Rectangle 1">
            <a:extLst>
              <a:ext uri="{FF2B5EF4-FFF2-40B4-BE49-F238E27FC236}">
                <a16:creationId xmlns:a16="http://schemas.microsoft.com/office/drawing/2014/main" id="{330A0D92-1422-E8D2-F7D8-5E75A9F1738D}"/>
              </a:ext>
            </a:extLst>
          </p:cNvPr>
          <p:cNvSpPr/>
          <p:nvPr/>
        </p:nvSpPr>
        <p:spPr>
          <a:xfrm>
            <a:off x="519608" y="1191233"/>
            <a:ext cx="954266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Transmissão e distribuição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em</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referência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175B824-2230-BBC3-DA87-61AA18E4A1BF}"/>
              </a:ext>
            </a:extLst>
          </p:cNvPr>
          <p:cNvSpPr txBox="1">
            <a:spLocks/>
          </p:cNvSpPr>
          <p:nvPr/>
        </p:nvSpPr>
        <p:spPr>
          <a:xfrm>
            <a:off x="466523" y="402715"/>
            <a:ext cx="9271198" cy="72148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Transmissão e distribuição</a:t>
            </a:r>
          </a:p>
        </p:txBody>
      </p:sp>
      <p:sp>
        <p:nvSpPr>
          <p:cNvPr id="6" name="Rectangle: Rounded Corners 5">
            <a:extLst>
              <a:ext uri="{FF2B5EF4-FFF2-40B4-BE49-F238E27FC236}">
                <a16:creationId xmlns:a16="http://schemas.microsoft.com/office/drawing/2014/main" id="{37EAFE42-3157-2BBB-5795-05BA671B0BDF}"/>
              </a:ext>
            </a:extLst>
          </p:cNvPr>
          <p:cNvSpPr/>
          <p:nvPr/>
        </p:nvSpPr>
        <p:spPr>
          <a:xfrm>
            <a:off x="6067424" y="3328989"/>
            <a:ext cx="2747963" cy="585788"/>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synthesize (99)">
            <a:hlinkClick r:id="" action="ppaction://media"/>
            <a:extLst>
              <a:ext uri="{FF2B5EF4-FFF2-40B4-BE49-F238E27FC236}">
                <a16:creationId xmlns:a16="http://schemas.microsoft.com/office/drawing/2014/main" id="{E7550C2D-A8C1-7B3B-C71F-B9BADBDE69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99996" y="293795"/>
            <a:ext cx="939321" cy="939321"/>
          </a:xfrm>
          <a:prstGeom prst="rect">
            <a:avLst/>
          </a:prstGeom>
        </p:spPr>
      </p:pic>
    </p:spTree>
    <p:extLst>
      <p:ext uri="{BB962C8B-B14F-4D97-AF65-F5344CB8AC3E}">
        <p14:creationId xmlns:p14="http://schemas.microsoft.com/office/powerpoint/2010/main" val="383605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18495C7-4EFC-A7DF-A918-EA5547CEC42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377EF25-6CBD-FBD3-5DE6-52C0337AD6B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24</a:t>
            </a:fld>
            <a:endParaRPr lang="sv-SE" sz="1000" b="1" dirty="0">
              <a:solidFill>
                <a:schemeClr val="bg1"/>
              </a:solidFill>
            </a:endParaRPr>
          </a:p>
        </p:txBody>
      </p:sp>
      <p:sp>
        <p:nvSpPr>
          <p:cNvPr id="2" name="Rectangle 1">
            <a:extLst>
              <a:ext uri="{FF2B5EF4-FFF2-40B4-BE49-F238E27FC236}">
                <a16:creationId xmlns:a16="http://schemas.microsoft.com/office/drawing/2014/main" id="{DD84F643-01F4-C759-D95D-40F33C513B1F}"/>
              </a:ext>
            </a:extLst>
          </p:cNvPr>
          <p:cNvSpPr/>
          <p:nvPr/>
        </p:nvSpPr>
        <p:spPr>
          <a:xfrm>
            <a:off x="558599" y="1054198"/>
            <a:ext cx="81281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Transmissão e distribuição no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Parte</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1</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4C24A424-9610-385E-E2BA-F77B00770A89}"/>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Transmissão e distribuição</a:t>
            </a:r>
          </a:p>
        </p:txBody>
      </p:sp>
      <p:pic>
        <p:nvPicPr>
          <p:cNvPr id="5" name="Picture 6" descr="Diagram&#10;&#10;Description automatically generated">
            <a:extLst>
              <a:ext uri="{FF2B5EF4-FFF2-40B4-BE49-F238E27FC236}">
                <a16:creationId xmlns:a16="http://schemas.microsoft.com/office/drawing/2014/main" id="{768EA263-34A8-ED14-279D-870AADAAF668}"/>
              </a:ext>
            </a:extLst>
          </p:cNvPr>
          <p:cNvPicPr>
            <a:picLocks noChangeAspect="1"/>
          </p:cNvPicPr>
          <p:nvPr/>
        </p:nvPicPr>
        <p:blipFill>
          <a:blip r:embed="rId5"/>
          <a:stretch>
            <a:fillRect/>
          </a:stretch>
        </p:blipFill>
        <p:spPr>
          <a:xfrm>
            <a:off x="612505" y="1535413"/>
            <a:ext cx="10603188" cy="5001912"/>
          </a:xfrm>
          <a:prstGeom prst="rect">
            <a:avLst/>
          </a:prstGeom>
        </p:spPr>
      </p:pic>
      <p:sp>
        <p:nvSpPr>
          <p:cNvPr id="6" name="TextBox 5">
            <a:extLst>
              <a:ext uri="{FF2B5EF4-FFF2-40B4-BE49-F238E27FC236}">
                <a16:creationId xmlns:a16="http://schemas.microsoft.com/office/drawing/2014/main" id="{D3D65F30-C1E7-74A6-8520-7F699682F03B}"/>
              </a:ext>
            </a:extLst>
          </p:cNvPr>
          <p:cNvSpPr txBox="1"/>
          <p:nvPr/>
        </p:nvSpPr>
        <p:spPr>
          <a:xfrm>
            <a:off x="9729781" y="1825753"/>
            <a:ext cx="1257299" cy="830997"/>
          </a:xfrm>
          <a:prstGeom prst="rect">
            <a:avLst/>
          </a:prstGeom>
          <a:solidFill>
            <a:schemeClr val="bg1"/>
          </a:solidFill>
        </p:spPr>
        <p:txBody>
          <a:bodyPr wrap="square" rtlCol="0">
            <a:spAutoFit/>
          </a:bodyPr>
          <a:lstStyle/>
          <a:p>
            <a:pPr algn="ctr"/>
            <a:r>
              <a:rPr lang="es-CO" sz="1600" dirty="0" err="1"/>
              <a:t>Eletricidade </a:t>
            </a:r>
            <a:r>
              <a:rPr lang="es-CO" sz="1600" dirty="0"/>
              <a:t>após a </a:t>
            </a:r>
            <a:r>
              <a:rPr lang="es-CO" sz="1600" dirty="0" err="1"/>
              <a:t>distribuição</a:t>
            </a:r>
            <a:endParaRPr lang="es-CO" sz="1600" dirty="0"/>
          </a:p>
        </p:txBody>
      </p:sp>
      <p:pic>
        <p:nvPicPr>
          <p:cNvPr id="7" name="synthesize (100)">
            <a:hlinkClick r:id="" action="ppaction://media"/>
            <a:extLst>
              <a:ext uri="{FF2B5EF4-FFF2-40B4-BE49-F238E27FC236}">
                <a16:creationId xmlns:a16="http://schemas.microsoft.com/office/drawing/2014/main" id="{B901513C-E577-E67C-9797-9263520E7B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14762" y="267034"/>
            <a:ext cx="818551" cy="818551"/>
          </a:xfrm>
          <a:prstGeom prst="rect">
            <a:avLst/>
          </a:prstGeom>
        </p:spPr>
      </p:pic>
    </p:spTree>
    <p:extLst>
      <p:ext uri="{BB962C8B-B14F-4D97-AF65-F5344CB8AC3E}">
        <p14:creationId xmlns:p14="http://schemas.microsoft.com/office/powerpoint/2010/main" val="377191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6CC91E3-F9D0-1FAE-0608-95248D2366A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91ED74E-8334-FA9F-4E91-0FE6D813208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25</a:t>
            </a:fld>
            <a:endParaRPr lang="sv-SE" sz="1000" b="1" dirty="0">
              <a:solidFill>
                <a:schemeClr val="bg1"/>
              </a:solidFill>
            </a:endParaRPr>
          </a:p>
        </p:txBody>
      </p:sp>
      <p:sp>
        <p:nvSpPr>
          <p:cNvPr id="2" name="Rectangle 1">
            <a:extLst>
              <a:ext uri="{FF2B5EF4-FFF2-40B4-BE49-F238E27FC236}">
                <a16:creationId xmlns:a16="http://schemas.microsoft.com/office/drawing/2014/main" id="{865D240D-2E86-62EA-E667-C8E0D14BAF9E}"/>
              </a:ext>
            </a:extLst>
          </p:cNvPr>
          <p:cNvSpPr/>
          <p:nvPr/>
        </p:nvSpPr>
        <p:spPr>
          <a:xfrm>
            <a:off x="558599" y="1054198"/>
            <a:ext cx="81281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6.4.5 Transmissão e distribuição no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2 </a:t>
            </a:r>
          </a:p>
        </p:txBody>
      </p:sp>
      <p:sp>
        <p:nvSpPr>
          <p:cNvPr id="4" name="Title 10">
            <a:extLst>
              <a:ext uri="{FF2B5EF4-FFF2-40B4-BE49-F238E27FC236}">
                <a16:creationId xmlns:a16="http://schemas.microsoft.com/office/drawing/2014/main" id="{DE05A036-8C12-7692-0379-C8CEA6F0012C}"/>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Transmissão e distribuição</a:t>
            </a:r>
          </a:p>
        </p:txBody>
      </p:sp>
      <p:sp>
        <p:nvSpPr>
          <p:cNvPr id="5" name="Rectangle 4">
            <a:extLst>
              <a:ext uri="{FF2B5EF4-FFF2-40B4-BE49-F238E27FC236}">
                <a16:creationId xmlns:a16="http://schemas.microsoft.com/office/drawing/2014/main" id="{D0CB00EA-3802-B034-D519-848601CA7E16}"/>
              </a:ext>
            </a:extLst>
          </p:cNvPr>
          <p:cNvSpPr/>
          <p:nvPr/>
        </p:nvSpPr>
        <p:spPr>
          <a:xfrm>
            <a:off x="558599" y="1792065"/>
            <a:ext cx="9652909" cy="3016210"/>
          </a:xfrm>
          <a:prstGeom prst="rect">
            <a:avLst/>
          </a:prstGeom>
        </p:spPr>
        <p:txBody>
          <a:bodyPr wrap="square" lIns="91440" tIns="45720" rIns="91440" bIns="45720" anchor="t">
            <a:spAutoFit/>
          </a:bodyPr>
          <a:lstStyle/>
          <a:p>
            <a:pPr>
              <a:spcAft>
                <a:spcPts val="1200"/>
              </a:spcAft>
            </a:pPr>
            <a:r>
              <a:rPr lang="en-ZA" sz="2500" dirty="0">
                <a:solidFill>
                  <a:srgbClr val="000000"/>
                </a:solidFill>
                <a:latin typeface="Open Sans"/>
                <a:ea typeface="Open Sans" panose="020B0606030504020204" pitchFamily="34" charset="0"/>
                <a:cs typeface="Open Sans" panose="020B0606030504020204" pitchFamily="34" charset="0"/>
              </a:rPr>
              <a:t>Outros parâmetros importantes para definir a transmissão e a distribuição no OSeMOSYS:</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Custo de capital ($/kW)</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Custo fixo ($/kW/ano)</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Custo variável (US$/GJ)</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Vida operacional (anos)</a:t>
            </a:r>
          </a:p>
        </p:txBody>
      </p:sp>
      <p:pic>
        <p:nvPicPr>
          <p:cNvPr id="6" name="synthesize - 2025-02-13T201732.158">
            <a:hlinkClick r:id="" action="ppaction://media"/>
            <a:extLst>
              <a:ext uri="{FF2B5EF4-FFF2-40B4-BE49-F238E27FC236}">
                <a16:creationId xmlns:a16="http://schemas.microsoft.com/office/drawing/2014/main" id="{FE3FA023-35D5-1E0D-F49D-97A62D3BD6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29797" y="187183"/>
            <a:ext cx="1267125" cy="1267125"/>
          </a:xfrm>
          <a:prstGeom prst="rect">
            <a:avLst/>
          </a:prstGeom>
        </p:spPr>
      </p:pic>
    </p:spTree>
    <p:extLst>
      <p:ext uri="{BB962C8B-B14F-4D97-AF65-F5344CB8AC3E}">
        <p14:creationId xmlns:p14="http://schemas.microsoft.com/office/powerpoint/2010/main" val="234746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26</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6.4 Referências</a:t>
            </a:r>
          </a:p>
        </p:txBody>
      </p:sp>
      <p:sp>
        <p:nvSpPr>
          <p:cNvPr id="4" name="TextBox 3">
            <a:extLst>
              <a:ext uri="{FF2B5EF4-FFF2-40B4-BE49-F238E27FC236}">
                <a16:creationId xmlns:a16="http://schemas.microsoft.com/office/drawing/2014/main" id="{17AD43E5-AB0E-90F8-06FE-CE5A73D64BD4}"/>
              </a:ext>
            </a:extLst>
          </p:cNvPr>
          <p:cNvSpPr txBox="1"/>
          <p:nvPr/>
        </p:nvSpPr>
        <p:spPr>
          <a:xfrm>
            <a:off x="887215" y="1837661"/>
            <a:ext cx="10172192" cy="3554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panose="020B0606030504020204" pitchFamily="34" charset="0"/>
                <a:ea typeface="Open Sans" panose="020B0606030504020204" pitchFamily="34" charset="0"/>
                <a:cs typeface="Open Sans" panose="020B0606030504020204" pitchFamily="34" charset="0"/>
              </a:rPr>
              <a:t>Taliotis</a:t>
            </a:r>
            <a:r>
              <a:rPr lang="en-GB" sz="2500" dirty="0">
                <a:latin typeface="Open Sans" panose="020B0606030504020204" pitchFamily="34" charset="0"/>
                <a:ea typeface="Open Sans" panose="020B0606030504020204" pitchFamily="34" charset="0"/>
                <a:cs typeface="Open Sans" panose="020B0606030504020204" pitchFamily="34" charset="0"/>
              </a:rPr>
              <a:t>, C., </a:t>
            </a:r>
            <a:r>
              <a:rPr lang="en-GB" sz="2500" dirty="0" err="1">
                <a:latin typeface="Open Sans" panose="020B0606030504020204" pitchFamily="34" charset="0"/>
                <a:ea typeface="Open Sans" panose="020B0606030504020204" pitchFamily="34" charset="0"/>
                <a:cs typeface="Open Sans" panose="020B0606030504020204" pitchFamily="34" charset="0"/>
              </a:rPr>
              <a:t>Gardumi</a:t>
            </a:r>
            <a:r>
              <a:rPr lang="en-GB" sz="2500" dirty="0">
                <a:latin typeface="Open Sans" panose="020B0606030504020204" pitchFamily="34" charset="0"/>
                <a:ea typeface="Open Sans" panose="020B0606030504020204" pitchFamily="34" charset="0"/>
                <a:cs typeface="Open Sans" panose="020B0606030504020204" pitchFamily="34" charset="0"/>
              </a:rPr>
              <a:t>, F., </a:t>
            </a:r>
            <a:r>
              <a:rPr lang="en-GB" sz="2500" dirty="0" err="1">
                <a:latin typeface="Open Sans" panose="020B0606030504020204" pitchFamily="34" charset="0"/>
                <a:ea typeface="Open Sans" panose="020B0606030504020204" pitchFamily="34" charset="0"/>
                <a:cs typeface="Open Sans" panose="020B0606030504020204" pitchFamily="34" charset="0"/>
              </a:rPr>
              <a:t>Shivakumar</a:t>
            </a:r>
            <a:r>
              <a:rPr lang="en-GB" sz="2500" dirty="0">
                <a:latin typeface="Open Sans" panose="020B0606030504020204" pitchFamily="34" charset="0"/>
                <a:ea typeface="Open Sans" panose="020B0606030504020204" pitchFamily="34" charset="0"/>
                <a:cs typeface="Open Sans" panose="020B0606030504020204" pitchFamily="34" charset="0"/>
              </a:rPr>
              <a:t>, A., Sridharan, V., Ramos, E., </a:t>
            </a:r>
            <a:r>
              <a:rPr lang="en-GB" sz="2500" dirty="0" err="1">
                <a:latin typeface="Open Sans" panose="020B0606030504020204" pitchFamily="34" charset="0"/>
                <a:ea typeface="Open Sans" panose="020B0606030504020204" pitchFamily="34" charset="0"/>
                <a:cs typeface="Open Sans" panose="020B0606030504020204" pitchFamily="34" charset="0"/>
              </a:rPr>
              <a:t>Beltramo</a:t>
            </a:r>
            <a:r>
              <a:rPr lang="en-GB" sz="2500" dirty="0">
                <a:latin typeface="Open Sans" panose="020B0606030504020204" pitchFamily="34" charset="0"/>
                <a:ea typeface="Open Sans" panose="020B0606030504020204" pitchFamily="34" charset="0"/>
                <a:cs typeface="Open Sans" panose="020B0606030504020204" pitchFamily="34" charset="0"/>
              </a:rPr>
              <a:t>, A., </a:t>
            </a:r>
            <a:r>
              <a:rPr lang="en-GB" sz="2500" dirty="0" err="1">
                <a:latin typeface="Open Sans" panose="020B0606030504020204" pitchFamily="34" charset="0"/>
                <a:ea typeface="Open Sans" panose="020B0606030504020204" pitchFamily="34" charset="0"/>
                <a:cs typeface="Open Sans" panose="020B0606030504020204" pitchFamily="34" charset="0"/>
              </a:rPr>
              <a:t>Rogner</a:t>
            </a:r>
            <a:r>
              <a:rPr lang="en-GB" sz="2500" dirty="0">
                <a:latin typeface="Open Sans" panose="020B0606030504020204" pitchFamily="34" charset="0"/>
                <a:ea typeface="Open Sans" panose="020B0606030504020204" pitchFamily="34" charset="0"/>
                <a:cs typeface="Open Sans" panose="020B0606030504020204" pitchFamily="34" charset="0"/>
              </a:rPr>
              <a:t>, H., Howells, M., 2018. Electricity supply system in </a:t>
            </a:r>
            <a:r>
              <a:rPr lang="en-GB" sz="2500" dirty="0" err="1">
                <a:latin typeface="Open Sans" panose="020B0606030504020204" pitchFamily="34" charset="0"/>
                <a:ea typeface="Open Sans" panose="020B0606030504020204" pitchFamily="34" charset="0"/>
                <a:cs typeface="Open Sans" panose="020B0606030504020204" pitchFamily="34" charset="0"/>
              </a:rPr>
              <a:t>OSeMOSYS </a:t>
            </a:r>
            <a:r>
              <a:rPr lang="en-GB" sz="2500" dirty="0">
                <a:latin typeface="Open Sans" panose="020B0606030504020204" pitchFamily="34" charset="0"/>
                <a:ea typeface="Open Sans" panose="020B0606030504020204" pitchFamily="34" charset="0"/>
                <a:cs typeface="Open Sans" panose="020B0606030504020204" pitchFamily="34" charset="0"/>
              </a:rPr>
              <a:t>I (Thermal power plants and T&amp;D), </a:t>
            </a:r>
            <a:r>
              <a:rPr lang="en-GB" sz="2500" dirty="0" err="1">
                <a:latin typeface="Open Sans" panose="020B0606030504020204" pitchFamily="34" charset="0"/>
                <a:ea typeface="Open Sans" panose="020B0606030504020204" pitchFamily="34" charset="0"/>
                <a:cs typeface="Open Sans" panose="020B0606030504020204" pitchFamily="34" charset="0"/>
              </a:rPr>
              <a:t>KTH-Desa </a:t>
            </a:r>
            <a:r>
              <a:rPr lang="en-GB" sz="2500" dirty="0">
                <a:latin typeface="Open Sans" panose="020B0606030504020204" pitchFamily="34" charset="0"/>
                <a:ea typeface="Open Sans" panose="020B0606030504020204" pitchFamily="34" charset="0"/>
                <a:cs typeface="Open Sans" panose="020B0606030504020204" pitchFamily="34" charset="0"/>
              </a:rPr>
              <a:t>e </a:t>
            </a:r>
            <a:r>
              <a:rPr lang="en-GB" sz="2500" dirty="0" err="1">
                <a:latin typeface="Open Sans" panose="020B0606030504020204" pitchFamily="34" charset="0"/>
                <a:ea typeface="Open Sans" panose="020B0606030504020204" pitchFamily="34" charset="0"/>
                <a:cs typeface="Open Sans" panose="020B0606030504020204" pitchFamily="34" charset="0"/>
              </a:rPr>
              <a:t>OpTIMUS.community</a:t>
            </a:r>
            <a:r>
              <a:rPr lang="en-GB" sz="2500" dirty="0">
                <a:latin typeface="Open Sans" panose="020B0606030504020204" pitchFamily="34" charset="0"/>
                <a:ea typeface="Open Sans" panose="020B0606030504020204" pitchFamily="34" charset="0"/>
                <a:cs typeface="Open Sans" panose="020B0606030504020204" pitchFamily="34" charset="0"/>
              </a:rPr>
              <a:t>. Disponível em: </a:t>
            </a:r>
            <a:r>
              <a:rPr lang="en-GB" sz="2500" dirty="0">
                <a:latin typeface="Open Sans" panose="020B0606030504020204" pitchFamily="34" charset="0"/>
                <a:ea typeface="Open Sans" panose="020B0606030504020204" pitchFamily="34" charset="0"/>
                <a:cs typeface="Open Sans" panose="020B0606030504020204" pitchFamily="34" charset="0"/>
                <a:hlinkClick r:id="rId3"/>
              </a:rPr>
              <a:t>https:</a:t>
            </a:r>
            <a:r>
              <a:rPr lang="en-GB" sz="2500" dirty="0">
                <a:latin typeface="Open Sans" panose="020B0606030504020204" pitchFamily="34" charset="0"/>
                <a:ea typeface="Open Sans" panose="020B0606030504020204" pitchFamily="34" charset="0"/>
                <a:cs typeface="Open Sans" panose="020B0606030504020204" pitchFamily="34" charset="0"/>
              </a:rPr>
              <a:t>//zenodo.org/record/1942510#.YC5VjehKhPY. [18/02/2021] DOI: 10.5281/zenodo.1942510</a:t>
            </a:r>
          </a:p>
          <a:p>
            <a:pPr marL="342900" indent="-342900">
              <a:buFont typeface="Arial"/>
              <a:buAutoNum type="arabicPeriod"/>
            </a:pPr>
            <a:endParaRPr lang="es-CO"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2500" dirty="0">
              <a:latin typeface="Open Sans"/>
              <a:cs typeface="Calibri"/>
            </a:endParaRPr>
          </a:p>
          <a:p>
            <a:pPr marL="342900" indent="-342900">
              <a:buAutoNum type="arabicPeriod"/>
            </a:pPr>
            <a:endParaRPr lang="en-GB" sz="25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a:t>Obrigado</a:t>
            </a: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Picture 1" descr="A diagram of a computer&#10;&#10;Description automatically generated">
            <a:extLst>
              <a:ext uri="{FF2B5EF4-FFF2-40B4-BE49-F238E27FC236}">
                <a16:creationId xmlns:a16="http://schemas.microsoft.com/office/drawing/2014/main" id="{134DF739-F38F-4328-4D44-472D9287A743}"/>
              </a:ext>
            </a:extLst>
          </p:cNvPr>
          <p:cNvPicPr>
            <a:picLocks noChangeAspect="1"/>
          </p:cNvPicPr>
          <p:nvPr/>
        </p:nvPicPr>
        <p:blipFill>
          <a:blip r:embed="rId5"/>
          <a:stretch>
            <a:fillRect/>
          </a:stretch>
        </p:blipFill>
        <p:spPr>
          <a:xfrm>
            <a:off x="558966" y="1348424"/>
            <a:ext cx="10767177" cy="5123815"/>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6.1.1 Introdução de usinas de energia fóssil</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t>
            </a:r>
            <a:r>
              <a:rPr lang="en-US" sz="4400" dirty="0">
                <a:latin typeface="Open Sans"/>
                <a:ea typeface="Open Sans" panose="020B0606030504020204" pitchFamily="34" charset="0"/>
                <a:cs typeface="Open Sans" panose="020B0606030504020204" pitchFamily="34" charset="0"/>
                <a:sym typeface="Bodoni SvtyTwo ITC TT-Book"/>
              </a:rPr>
              <a:t>Introdução às usinas de energia fóssil</a:t>
            </a:r>
            <a:endParaRPr lang="en-US" dirty="0">
              <a:cs typeface="Calibri Light" panose="020F0302020204030204"/>
            </a:endParaRPr>
          </a:p>
        </p:txBody>
      </p:sp>
      <p:sp>
        <p:nvSpPr>
          <p:cNvPr id="5" name="Rectangle: Rounded Corners 4">
            <a:extLst>
              <a:ext uri="{FF2B5EF4-FFF2-40B4-BE49-F238E27FC236}">
                <a16:creationId xmlns:a16="http://schemas.microsoft.com/office/drawing/2014/main" id="{1C6C251B-48D6-468E-15F7-5AD6FA3FC8A6}"/>
              </a:ext>
            </a:extLst>
          </p:cNvPr>
          <p:cNvSpPr/>
          <p:nvPr/>
        </p:nvSpPr>
        <p:spPr>
          <a:xfrm>
            <a:off x="3686175" y="2171700"/>
            <a:ext cx="1314450" cy="1871663"/>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angle: Rounded Corners 5">
            <a:extLst>
              <a:ext uri="{FF2B5EF4-FFF2-40B4-BE49-F238E27FC236}">
                <a16:creationId xmlns:a16="http://schemas.microsoft.com/office/drawing/2014/main" id="{68874198-611B-98C7-B83B-3BE180F785B8}"/>
              </a:ext>
            </a:extLst>
          </p:cNvPr>
          <p:cNvSpPr/>
          <p:nvPr/>
        </p:nvSpPr>
        <p:spPr>
          <a:xfrm>
            <a:off x="6067424" y="3300413"/>
            <a:ext cx="2747963" cy="585788"/>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synthesize (82)">
            <a:hlinkClick r:id="" action="ppaction://media"/>
            <a:extLst>
              <a:ext uri="{FF2B5EF4-FFF2-40B4-BE49-F238E27FC236}">
                <a16:creationId xmlns:a16="http://schemas.microsoft.com/office/drawing/2014/main" id="{C405D5B0-7EBD-3F4D-641D-802938B433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46711" y="150594"/>
            <a:ext cx="928624" cy="928624"/>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B1A6399-95B6-8C71-F141-55FBBA16DB6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7186AF4-5E25-9A49-F62B-10EF5094406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4</a:t>
            </a:fld>
            <a:endParaRPr lang="sv-SE" sz="1000" b="1" dirty="0">
              <a:solidFill>
                <a:schemeClr val="bg1"/>
              </a:solidFill>
            </a:endParaRPr>
          </a:p>
        </p:txBody>
      </p:sp>
      <p:sp>
        <p:nvSpPr>
          <p:cNvPr id="7" name="Rectangle 6">
            <a:extLst>
              <a:ext uri="{FF2B5EF4-FFF2-40B4-BE49-F238E27FC236}">
                <a16:creationId xmlns:a16="http://schemas.microsoft.com/office/drawing/2014/main" id="{C8371BF7-B759-6711-CCFE-AFA0B5BB12F6}"/>
              </a:ext>
            </a:extLst>
          </p:cNvPr>
          <p:cNvSpPr/>
          <p:nvPr/>
        </p:nvSpPr>
        <p:spPr>
          <a:xfrm>
            <a:off x="343846" y="995986"/>
            <a:ext cx="70348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Como funcionam as usinas de energia fóssil?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6A9BD800-B0C5-A937-CC35-9694B6DA92B9}"/>
              </a:ext>
            </a:extLst>
          </p:cNvPr>
          <p:cNvSpPr txBox="1">
            <a:spLocks/>
          </p:cNvSpPr>
          <p:nvPr/>
        </p:nvSpPr>
        <p:spPr>
          <a:xfrm>
            <a:off x="343847" y="150594"/>
            <a:ext cx="10767176" cy="762067"/>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Por que o planejamento energético é importante?  </a:t>
            </a:r>
            <a:endParaRPr lang="en-US" dirty="0">
              <a:cs typeface="Calibri Light" panose="020F0302020204030204"/>
            </a:endParaRPr>
          </a:p>
        </p:txBody>
      </p:sp>
      <p:sp>
        <p:nvSpPr>
          <p:cNvPr id="4" name="Slide Number Placeholder 5">
            <a:extLst>
              <a:ext uri="{FF2B5EF4-FFF2-40B4-BE49-F238E27FC236}">
                <a16:creationId xmlns:a16="http://schemas.microsoft.com/office/drawing/2014/main" id="{A18D8147-00C9-8FA9-59CA-A68B7A50B4FB}"/>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5" name="Diagram 8">
            <a:extLst>
              <a:ext uri="{FF2B5EF4-FFF2-40B4-BE49-F238E27FC236}">
                <a16:creationId xmlns:a16="http://schemas.microsoft.com/office/drawing/2014/main" id="{B926AD82-CFB3-E4C2-1AA4-1B971C28183C}"/>
              </a:ext>
            </a:extLst>
          </p:cNvPr>
          <p:cNvGraphicFramePr/>
          <p:nvPr>
            <p:extLst>
              <p:ext uri="{D42A27DB-BD31-4B8C-83A1-F6EECF244321}">
                <p14:modId xmlns:p14="http://schemas.microsoft.com/office/powerpoint/2010/main" val="3884341950"/>
              </p:ext>
            </p:extLst>
          </p:nvPr>
        </p:nvGraphicFramePr>
        <p:xfrm>
          <a:off x="1396518" y="4745431"/>
          <a:ext cx="8783781" cy="18267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15" descr="Diagram&#10;&#10;Description automatically generated">
            <a:extLst>
              <a:ext uri="{FF2B5EF4-FFF2-40B4-BE49-F238E27FC236}">
                <a16:creationId xmlns:a16="http://schemas.microsoft.com/office/drawing/2014/main" id="{BE11A0CE-FB28-AC06-3C09-7FC08004BEBC}"/>
              </a:ext>
            </a:extLst>
          </p:cNvPr>
          <p:cNvPicPr>
            <a:picLocks noChangeAspect="1"/>
          </p:cNvPicPr>
          <p:nvPr/>
        </p:nvPicPr>
        <p:blipFill>
          <a:blip r:embed="rId10"/>
          <a:stretch>
            <a:fillRect/>
          </a:stretch>
        </p:blipFill>
        <p:spPr>
          <a:xfrm>
            <a:off x="3850331" y="1424672"/>
            <a:ext cx="3876156" cy="3384504"/>
          </a:xfrm>
          <a:prstGeom prst="rect">
            <a:avLst/>
          </a:prstGeom>
        </p:spPr>
      </p:pic>
      <p:pic>
        <p:nvPicPr>
          <p:cNvPr id="2" name="synthesize (83)">
            <a:hlinkClick r:id="" action="ppaction://media"/>
            <a:extLst>
              <a:ext uri="{FF2B5EF4-FFF2-40B4-BE49-F238E27FC236}">
                <a16:creationId xmlns:a16="http://schemas.microsoft.com/office/drawing/2014/main" id="{59DAD052-C0AB-BE1C-8E73-12E4B34A6A0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46202" y="138288"/>
            <a:ext cx="1074928" cy="1074928"/>
          </a:xfrm>
          <a:prstGeom prst="rect">
            <a:avLst/>
          </a:prstGeom>
        </p:spPr>
      </p:pic>
    </p:spTree>
    <p:extLst>
      <p:ext uri="{BB962C8B-B14F-4D97-AF65-F5344CB8AC3E}">
        <p14:creationId xmlns:p14="http://schemas.microsoft.com/office/powerpoint/2010/main" val="3346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BF39379-444C-B00A-B588-2D0B259C627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7DCD0C1-D179-068C-E33F-D6770E511B9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5</a:t>
            </a:fld>
            <a:endParaRPr lang="sv-SE" sz="1000" b="1" dirty="0">
              <a:solidFill>
                <a:schemeClr val="bg1"/>
              </a:solidFill>
            </a:endParaRPr>
          </a:p>
        </p:txBody>
      </p:sp>
      <p:sp>
        <p:nvSpPr>
          <p:cNvPr id="7" name="Rectangle 6">
            <a:extLst>
              <a:ext uri="{FF2B5EF4-FFF2-40B4-BE49-F238E27FC236}">
                <a16:creationId xmlns:a16="http://schemas.microsoft.com/office/drawing/2014/main" id="{2FAD407F-E99F-C103-5C27-24ABEC7B551D}"/>
              </a:ext>
            </a:extLst>
          </p:cNvPr>
          <p:cNvSpPr/>
          <p:nvPr/>
        </p:nvSpPr>
        <p:spPr>
          <a:xfrm>
            <a:off x="343847" y="995986"/>
            <a:ext cx="842867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Usinas de energia fóssil no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mais amplo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5E1C37B6-EF73-56F6-81E4-5311222FB143}"/>
              </a:ext>
            </a:extLst>
          </p:cNvPr>
          <p:cNvSpPr txBox="1">
            <a:spLocks/>
          </p:cNvSpPr>
          <p:nvPr/>
        </p:nvSpPr>
        <p:spPr>
          <a:xfrm>
            <a:off x="343847" y="150594"/>
            <a:ext cx="10767176" cy="762067"/>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Por que o planejamento energético é importante?  </a:t>
            </a:r>
            <a:endParaRPr lang="en-US" dirty="0">
              <a:cs typeface="Calibri Light" panose="020F0302020204030204"/>
            </a:endParaRPr>
          </a:p>
        </p:txBody>
      </p:sp>
      <p:sp>
        <p:nvSpPr>
          <p:cNvPr id="18" name="Rectangle 17">
            <a:extLst>
              <a:ext uri="{FF2B5EF4-FFF2-40B4-BE49-F238E27FC236}">
                <a16:creationId xmlns:a16="http://schemas.microsoft.com/office/drawing/2014/main" id="{1F587770-201B-6DA6-B1B8-D760D01BDDF2}"/>
              </a:ext>
            </a:extLst>
          </p:cNvPr>
          <p:cNvSpPr/>
          <p:nvPr/>
        </p:nvSpPr>
        <p:spPr>
          <a:xfrm>
            <a:off x="38261" y="2889250"/>
            <a:ext cx="1947042" cy="1631216"/>
          </a:xfrm>
          <a:prstGeom prst="rect">
            <a:avLst/>
          </a:pr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pPr algn="ctr">
              <a:spcAft>
                <a:spcPts val="1200"/>
              </a:spcAft>
            </a:pPr>
            <a:r>
              <a:rPr lang="en-ZA" sz="2000" b="1" dirty="0" err="1">
                <a:latin typeface="Open Sans"/>
                <a:ea typeface="Open Sans" panose="020B0606030504020204" pitchFamily="34" charset="0"/>
                <a:cs typeface="Open Sans" panose="020B0606030504020204" pitchFamily="34" charset="0"/>
              </a:rPr>
              <a:t>Extração</a:t>
            </a:r>
            <a:r>
              <a:rPr lang="en-ZA" sz="2000" b="1" dirty="0">
                <a:latin typeface="Open Sans"/>
                <a:ea typeface="Open Sans" panose="020B0606030504020204" pitchFamily="34" charset="0"/>
                <a:cs typeface="Open Sans" panose="020B0606030504020204" pitchFamily="34" charset="0"/>
              </a:rPr>
              <a:t> </a:t>
            </a:r>
            <a:r>
              <a:rPr lang="en-ZA" sz="2000" b="1" dirty="0" err="1">
                <a:latin typeface="Open Sans"/>
                <a:ea typeface="Open Sans" panose="020B0606030504020204" pitchFamily="34" charset="0"/>
                <a:cs typeface="Open Sans" panose="020B0606030504020204" pitchFamily="34" charset="0"/>
              </a:rPr>
              <a:t>ou</a:t>
            </a:r>
            <a:r>
              <a:rPr lang="en-ZA" sz="2000" b="1" dirty="0">
                <a:latin typeface="Open Sans"/>
                <a:ea typeface="Open Sans" panose="020B0606030504020204" pitchFamily="34" charset="0"/>
                <a:cs typeface="Open Sans" panose="020B0606030504020204" pitchFamily="34" charset="0"/>
              </a:rPr>
              <a:t> </a:t>
            </a:r>
            <a:r>
              <a:rPr lang="en-ZA" sz="2000" b="1" dirty="0" err="1">
                <a:latin typeface="Open Sans"/>
                <a:ea typeface="Open Sans" panose="020B0606030504020204" pitchFamily="34" charset="0"/>
                <a:cs typeface="Open Sans" panose="020B0606030504020204" pitchFamily="34" charset="0"/>
              </a:rPr>
              <a:t>importação</a:t>
            </a:r>
            <a:r>
              <a:rPr lang="en-ZA" sz="2000" b="1" dirty="0">
                <a:latin typeface="Open Sans"/>
                <a:ea typeface="Open Sans" panose="020B0606030504020204" pitchFamily="34" charset="0"/>
                <a:cs typeface="Open Sans" panose="020B0606030504020204" pitchFamily="34" charset="0"/>
              </a:rPr>
              <a:t> de </a:t>
            </a:r>
            <a:r>
              <a:rPr lang="en-ZA" sz="2000" b="1" dirty="0" err="1">
                <a:latin typeface="Open Sans"/>
                <a:ea typeface="Open Sans" panose="020B0606030504020204" pitchFamily="34" charset="0"/>
                <a:cs typeface="Open Sans" panose="020B0606030504020204" pitchFamily="34" charset="0"/>
              </a:rPr>
              <a:t>combustíveis</a:t>
            </a:r>
            <a:r>
              <a:rPr lang="en-ZA" sz="2000" b="1" dirty="0">
                <a:latin typeface="Open Sans"/>
                <a:ea typeface="Open Sans" panose="020B0606030504020204" pitchFamily="34" charset="0"/>
                <a:cs typeface="Open Sans" panose="020B0606030504020204" pitchFamily="34" charset="0"/>
              </a:rPr>
              <a:t> </a:t>
            </a:r>
            <a:r>
              <a:rPr lang="en-ZA" sz="2000" b="1" dirty="0" err="1">
                <a:latin typeface="Open Sans"/>
                <a:ea typeface="Open Sans" panose="020B0606030504020204" pitchFamily="34" charset="0"/>
                <a:cs typeface="Open Sans" panose="020B0606030504020204" pitchFamily="34" charset="0"/>
              </a:rPr>
              <a:t>fósseis</a:t>
            </a:r>
            <a:endParaRPr lang="en-ZA" sz="2000" b="1" dirty="0">
              <a:latin typeface="Open Sans"/>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AD39AB63-60B6-6C17-C4A3-16828582937A}"/>
              </a:ext>
            </a:extLst>
          </p:cNvPr>
          <p:cNvSpPr/>
          <p:nvPr/>
        </p:nvSpPr>
        <p:spPr>
          <a:xfrm>
            <a:off x="2654540" y="3373994"/>
            <a:ext cx="2247660" cy="707886"/>
          </a:xfrm>
          <a:prstGeom prst="rect">
            <a:avLst/>
          </a:pr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pPr algn="ctr">
              <a:spcAft>
                <a:spcPts val="1200"/>
              </a:spcAft>
            </a:pPr>
            <a:r>
              <a:rPr lang="en-ZA" sz="2000" b="1">
                <a:latin typeface="Open Sans"/>
                <a:ea typeface="Open Sans" panose="020B0606030504020204" pitchFamily="34" charset="0"/>
                <a:cs typeface="Open Sans" panose="020B0606030504020204" pitchFamily="34" charset="0"/>
              </a:rPr>
              <a:t>Processamento de combustível</a:t>
            </a:r>
          </a:p>
        </p:txBody>
      </p:sp>
      <p:sp>
        <p:nvSpPr>
          <p:cNvPr id="20" name="Rectangle 19">
            <a:extLst>
              <a:ext uri="{FF2B5EF4-FFF2-40B4-BE49-F238E27FC236}">
                <a16:creationId xmlns:a16="http://schemas.microsoft.com/office/drawing/2014/main" id="{496ACA9A-ED78-4C3E-67FA-5E8EBF144104}"/>
              </a:ext>
            </a:extLst>
          </p:cNvPr>
          <p:cNvSpPr/>
          <p:nvPr/>
        </p:nvSpPr>
        <p:spPr>
          <a:xfrm>
            <a:off x="4427283" y="2118280"/>
            <a:ext cx="1927918" cy="707886"/>
          </a:xfrm>
          <a:prstGeom prst="rect">
            <a:avLst/>
          </a:prstGeom>
          <a:ln w="28575">
            <a:solidFill>
              <a:srgbClr val="C00000"/>
            </a:solidFill>
          </a:ln>
        </p:spPr>
        <p:txBody>
          <a:bodyPr wrap="square" lIns="91440" tIns="45720" rIns="9144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Usinas de energia fóssil</a:t>
            </a:r>
          </a:p>
        </p:txBody>
      </p:sp>
      <p:sp>
        <p:nvSpPr>
          <p:cNvPr id="21" name="Rectangle 20">
            <a:extLst>
              <a:ext uri="{FF2B5EF4-FFF2-40B4-BE49-F238E27FC236}">
                <a16:creationId xmlns:a16="http://schemas.microsoft.com/office/drawing/2014/main" id="{3AAC6FF7-DE33-779F-6535-79AB6E03A630}"/>
              </a:ext>
            </a:extLst>
          </p:cNvPr>
          <p:cNvSpPr/>
          <p:nvPr/>
        </p:nvSpPr>
        <p:spPr>
          <a:xfrm>
            <a:off x="4559540" y="4161394"/>
            <a:ext cx="2247659" cy="1015663"/>
          </a:xfrm>
          <a:prstGeom prst="rect">
            <a:avLst/>
          </a:prstGeom>
          <a:ln w="28575">
            <a:solidFill>
              <a:schemeClr val="accent2"/>
            </a:solidFill>
          </a:ln>
        </p:spPr>
        <p:txBody>
          <a:bodyPr wrap="square" lIns="91440" tIns="45720" rIns="9144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Transporte e distribuição de combustível</a:t>
            </a:r>
          </a:p>
        </p:txBody>
      </p:sp>
      <p:sp>
        <p:nvSpPr>
          <p:cNvPr id="22" name="Rectangle 21">
            <a:extLst>
              <a:ext uri="{FF2B5EF4-FFF2-40B4-BE49-F238E27FC236}">
                <a16:creationId xmlns:a16="http://schemas.microsoft.com/office/drawing/2014/main" id="{13238493-9A78-3961-ADB9-91A6B6C0D5B0}"/>
              </a:ext>
            </a:extLst>
          </p:cNvPr>
          <p:cNvSpPr/>
          <p:nvPr/>
        </p:nvSpPr>
        <p:spPr>
          <a:xfrm>
            <a:off x="7093192" y="1978580"/>
            <a:ext cx="1983475" cy="1015663"/>
          </a:xfrm>
          <a:prstGeom prst="rect">
            <a:avLst/>
          </a:prstGeom>
          <a:ln w="28575">
            <a:solidFill>
              <a:srgbClr val="C00000"/>
            </a:solidFill>
          </a:ln>
        </p:spPr>
        <p:txBody>
          <a:bodyPr wrap="square" lIns="91440" tIns="45720" rIns="91440" bIns="45720" anchor="t">
            <a:spAutoFit/>
          </a:bodyPr>
          <a:lstStyle/>
          <a:p>
            <a:pPr algn="ctr">
              <a:spcAft>
                <a:spcPts val="1200"/>
              </a:spcAft>
            </a:pPr>
            <a:r>
              <a:rPr lang="en-ZA" sz="2000" b="1">
                <a:latin typeface="Open Sans"/>
                <a:ea typeface="Open Sans" panose="020B0606030504020204" pitchFamily="34" charset="0"/>
                <a:cs typeface="Open Sans" panose="020B0606030504020204" pitchFamily="34" charset="0"/>
              </a:rPr>
              <a:t>Transmissão e distribuição de energia</a:t>
            </a:r>
          </a:p>
        </p:txBody>
      </p:sp>
      <p:sp>
        <p:nvSpPr>
          <p:cNvPr id="23" name="Rectangle 22">
            <a:extLst>
              <a:ext uri="{FF2B5EF4-FFF2-40B4-BE49-F238E27FC236}">
                <a16:creationId xmlns:a16="http://schemas.microsoft.com/office/drawing/2014/main" id="{4532C84D-19CB-3C02-66C2-FDAFBCC8B970}"/>
              </a:ext>
            </a:extLst>
          </p:cNvPr>
          <p:cNvSpPr/>
          <p:nvPr/>
        </p:nvSpPr>
        <p:spPr>
          <a:xfrm>
            <a:off x="9820524" y="2118280"/>
            <a:ext cx="1961250" cy="707886"/>
          </a:xfrm>
          <a:prstGeom prst="rect">
            <a:avLst/>
          </a:prstGeom>
          <a:ln w="28575">
            <a:solidFill>
              <a:srgbClr val="C00000"/>
            </a:solidFill>
          </a:ln>
        </p:spPr>
        <p:txBody>
          <a:bodyPr wrap="square" lIns="91440" tIns="45720" rIns="91440" bIns="45720" anchor="t">
            <a:spAutoFit/>
          </a:bodyPr>
          <a:lstStyle/>
          <a:p>
            <a:pPr algn="ctr">
              <a:spcAft>
                <a:spcPts val="1200"/>
              </a:spcAft>
            </a:pPr>
            <a:r>
              <a:rPr lang="en-ZA" sz="2000" b="1" dirty="0" err="1">
                <a:latin typeface="Open Sans"/>
                <a:ea typeface="Open Sans" panose="020B0606030504020204" pitchFamily="34" charset="0"/>
                <a:cs typeface="Open Sans" panose="020B0606030504020204" pitchFamily="34" charset="0"/>
              </a:rPr>
              <a:t>Demanda</a:t>
            </a:r>
            <a:r>
              <a:rPr lang="en-ZA" sz="2000" b="1" dirty="0">
                <a:latin typeface="Open Sans"/>
                <a:ea typeface="Open Sans" panose="020B0606030504020204" pitchFamily="34" charset="0"/>
                <a:cs typeface="Open Sans" panose="020B0606030504020204" pitchFamily="34" charset="0"/>
              </a:rPr>
              <a:t> de </a:t>
            </a:r>
            <a:r>
              <a:rPr lang="en-ZA" sz="2000" b="1" dirty="0" err="1">
                <a:latin typeface="Open Sans"/>
                <a:ea typeface="Open Sans" panose="020B0606030504020204" pitchFamily="34" charset="0"/>
                <a:cs typeface="Open Sans" panose="020B0606030504020204" pitchFamily="34" charset="0"/>
              </a:rPr>
              <a:t>eletricidade</a:t>
            </a:r>
            <a:endParaRPr lang="en-ZA" sz="2000" b="1" dirty="0">
              <a:latin typeface="Open Sans"/>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EF66B4C5-520F-833D-C592-2998C4121A38}"/>
              </a:ext>
            </a:extLst>
          </p:cNvPr>
          <p:cNvSpPr/>
          <p:nvPr/>
        </p:nvSpPr>
        <p:spPr>
          <a:xfrm>
            <a:off x="8528622" y="3729594"/>
            <a:ext cx="3162998" cy="2708434"/>
          </a:xfrm>
          <a:prstGeom prst="rect">
            <a:avLst/>
          </a:prstGeom>
          <a:ln w="28575">
            <a:solidFill>
              <a:schemeClr val="accent2"/>
            </a:solidFill>
          </a:ln>
        </p:spPr>
        <p:txBody>
          <a:bodyPr wrap="square" lIns="91440" tIns="45720" rIns="9144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Demandas de combustíveis fósseis para:</a:t>
            </a:r>
          </a:p>
          <a:p>
            <a:pPr algn="ctr">
              <a:spcAft>
                <a:spcPts val="1200"/>
              </a:spcAft>
            </a:pPr>
            <a:r>
              <a:rPr lang="en-ZA" sz="2000" b="1" dirty="0">
                <a:latin typeface="Open Sans"/>
                <a:ea typeface="Open Sans" panose="020B0606030504020204" pitchFamily="34" charset="0"/>
                <a:cs typeface="Open Sans" panose="020B0606030504020204" pitchFamily="34" charset="0"/>
              </a:rPr>
              <a:t>- Transporte</a:t>
            </a:r>
          </a:p>
          <a:p>
            <a:pPr algn="ctr">
              <a:spcAft>
                <a:spcPts val="1200"/>
              </a:spcAft>
            </a:pPr>
            <a:r>
              <a:rPr lang="en-ZA" sz="2000" b="1" dirty="0">
                <a:latin typeface="Open Sans"/>
                <a:ea typeface="Open Sans" panose="020B0606030504020204" pitchFamily="34" charset="0"/>
                <a:cs typeface="Open Sans" panose="020B0606030504020204" pitchFamily="34" charset="0"/>
              </a:rPr>
              <a:t>- Cozimento e iluminação</a:t>
            </a:r>
          </a:p>
          <a:p>
            <a:pPr algn="ctr">
              <a:spcAft>
                <a:spcPts val="1200"/>
              </a:spcAft>
            </a:pPr>
            <a:r>
              <a:rPr lang="en-ZA" sz="2000" b="1" dirty="0">
                <a:latin typeface="Open Sans"/>
                <a:ea typeface="Open Sans" panose="020B0606030504020204" pitchFamily="34" charset="0"/>
                <a:cs typeface="Open Sans" panose="020B0606030504020204" pitchFamily="34" charset="0"/>
              </a:rPr>
              <a:t>- Aquecimento</a:t>
            </a:r>
          </a:p>
        </p:txBody>
      </p:sp>
      <p:cxnSp>
        <p:nvCxnSpPr>
          <p:cNvPr id="25" name="Straight Arrow Connector 24">
            <a:extLst>
              <a:ext uri="{FF2B5EF4-FFF2-40B4-BE49-F238E27FC236}">
                <a16:creationId xmlns:a16="http://schemas.microsoft.com/office/drawing/2014/main" id="{392277A9-91D5-4A38-D85D-676C7C83B2CE}"/>
              </a:ext>
            </a:extLst>
          </p:cNvPr>
          <p:cNvCxnSpPr>
            <a:cxnSpLocks/>
          </p:cNvCxnSpPr>
          <p:nvPr/>
        </p:nvCxnSpPr>
        <p:spPr>
          <a:xfrm>
            <a:off x="2024501" y="3663950"/>
            <a:ext cx="5938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4113A39-E2E4-CFC9-8181-F7518CD5EA95}"/>
              </a:ext>
            </a:extLst>
          </p:cNvPr>
          <p:cNvCxnSpPr>
            <a:cxnSpLocks/>
          </p:cNvCxnSpPr>
          <p:nvPr/>
        </p:nvCxnSpPr>
        <p:spPr>
          <a:xfrm>
            <a:off x="6398065" y="2446336"/>
            <a:ext cx="5938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E885428-CABB-C5DF-D6CE-ECB5720C584F}"/>
              </a:ext>
            </a:extLst>
          </p:cNvPr>
          <p:cNvCxnSpPr>
            <a:cxnSpLocks/>
          </p:cNvCxnSpPr>
          <p:nvPr/>
        </p:nvCxnSpPr>
        <p:spPr>
          <a:xfrm>
            <a:off x="9115865" y="2446336"/>
            <a:ext cx="5938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53F7C9B-8618-D8B5-18AC-57E6A868D684}"/>
              </a:ext>
            </a:extLst>
          </p:cNvPr>
          <p:cNvCxnSpPr>
            <a:cxnSpLocks/>
          </p:cNvCxnSpPr>
          <p:nvPr/>
        </p:nvCxnSpPr>
        <p:spPr>
          <a:xfrm>
            <a:off x="6991920" y="4629150"/>
            <a:ext cx="135198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04B4D8A-DABC-39D9-7C5B-B6193FAC9DAA}"/>
              </a:ext>
            </a:extLst>
          </p:cNvPr>
          <p:cNvCxnSpPr>
            <a:cxnSpLocks/>
          </p:cNvCxnSpPr>
          <p:nvPr/>
        </p:nvCxnSpPr>
        <p:spPr>
          <a:xfrm>
            <a:off x="3954900" y="4222750"/>
            <a:ext cx="604641" cy="508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2C0DA95-0F54-1323-5551-4998699695D1}"/>
              </a:ext>
            </a:extLst>
          </p:cNvPr>
          <p:cNvCxnSpPr>
            <a:cxnSpLocks/>
          </p:cNvCxnSpPr>
          <p:nvPr/>
        </p:nvCxnSpPr>
        <p:spPr>
          <a:xfrm flipV="1">
            <a:off x="3851708" y="2635250"/>
            <a:ext cx="536377" cy="508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synthesize (84)">
            <a:hlinkClick r:id="" action="ppaction://media"/>
            <a:extLst>
              <a:ext uri="{FF2B5EF4-FFF2-40B4-BE49-F238E27FC236}">
                <a16:creationId xmlns:a16="http://schemas.microsoft.com/office/drawing/2014/main" id="{72DF07FB-9E70-B665-3FD7-E59EFE54C8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0426" y="234902"/>
            <a:ext cx="1161194" cy="1161194"/>
          </a:xfrm>
          <a:prstGeom prst="rect">
            <a:avLst/>
          </a:prstGeom>
        </p:spPr>
      </p:pic>
    </p:spTree>
    <p:extLst>
      <p:ext uri="{BB962C8B-B14F-4D97-AF65-F5344CB8AC3E}">
        <p14:creationId xmlns:p14="http://schemas.microsoft.com/office/powerpoint/2010/main" val="193751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C130056-1B05-EE00-B44C-2A0B50BA844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E7359F9-1BA4-DCE8-373E-D1D1B22EF15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6</a:t>
            </a:fld>
            <a:endParaRPr lang="sv-SE" sz="1000" b="1" dirty="0">
              <a:solidFill>
                <a:schemeClr val="bg1"/>
              </a:solidFill>
            </a:endParaRPr>
          </a:p>
        </p:txBody>
      </p:sp>
      <p:sp>
        <p:nvSpPr>
          <p:cNvPr id="7" name="Rectangle 6">
            <a:extLst>
              <a:ext uri="{FF2B5EF4-FFF2-40B4-BE49-F238E27FC236}">
                <a16:creationId xmlns:a16="http://schemas.microsoft.com/office/drawing/2014/main" id="{35C784D6-088A-785D-B749-40B8F1C590A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6.1.4 Funções dos combustíveis fósseis </a:t>
            </a:r>
          </a:p>
        </p:txBody>
      </p:sp>
      <p:sp>
        <p:nvSpPr>
          <p:cNvPr id="8" name="Title 10">
            <a:extLst>
              <a:ext uri="{FF2B5EF4-FFF2-40B4-BE49-F238E27FC236}">
                <a16:creationId xmlns:a16="http://schemas.microsoft.com/office/drawing/2014/main" id="{5A1FBBBF-528D-BDD0-7EC3-6DA3F30E32B4}"/>
              </a:ext>
            </a:extLst>
          </p:cNvPr>
          <p:cNvSpPr txBox="1">
            <a:spLocks/>
          </p:cNvSpPr>
          <p:nvPr/>
        </p:nvSpPr>
        <p:spPr>
          <a:xfrm>
            <a:off x="343847" y="150594"/>
            <a:ext cx="10767176" cy="762067"/>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Por que o planejamento energético é importante?  </a:t>
            </a:r>
            <a:endParaRPr lang="en-US" dirty="0">
              <a:cs typeface="Calibri Light" panose="020F0302020204030204"/>
            </a:endParaRPr>
          </a:p>
        </p:txBody>
      </p:sp>
      <p:pic>
        <p:nvPicPr>
          <p:cNvPr id="2" name="Picture 9" descr="A picture containing stove, kitchen appliance, appliance&#10;&#10;Description automatically generated">
            <a:extLst>
              <a:ext uri="{FF2B5EF4-FFF2-40B4-BE49-F238E27FC236}">
                <a16:creationId xmlns:a16="http://schemas.microsoft.com/office/drawing/2014/main" id="{5DA42530-0904-0633-FFDC-13076E555787}"/>
              </a:ext>
            </a:extLst>
          </p:cNvPr>
          <p:cNvPicPr>
            <a:picLocks noChangeAspect="1"/>
          </p:cNvPicPr>
          <p:nvPr/>
        </p:nvPicPr>
        <p:blipFill>
          <a:blip r:embed="rId5"/>
          <a:stretch>
            <a:fillRect/>
          </a:stretch>
        </p:blipFill>
        <p:spPr>
          <a:xfrm>
            <a:off x="4952693" y="2933700"/>
            <a:ext cx="3530600" cy="2654300"/>
          </a:xfrm>
          <a:prstGeom prst="rect">
            <a:avLst/>
          </a:prstGeom>
        </p:spPr>
      </p:pic>
      <p:pic>
        <p:nvPicPr>
          <p:cNvPr id="4" name="Picture 10" descr="A picture containing lamp&#10;&#10;Description automatically generated">
            <a:extLst>
              <a:ext uri="{FF2B5EF4-FFF2-40B4-BE49-F238E27FC236}">
                <a16:creationId xmlns:a16="http://schemas.microsoft.com/office/drawing/2014/main" id="{F871DAE7-9814-C1F0-5079-A565C1458570}"/>
              </a:ext>
            </a:extLst>
          </p:cNvPr>
          <p:cNvPicPr>
            <a:picLocks noChangeAspect="1"/>
          </p:cNvPicPr>
          <p:nvPr/>
        </p:nvPicPr>
        <p:blipFill>
          <a:blip r:embed="rId6"/>
          <a:stretch>
            <a:fillRect/>
          </a:stretch>
        </p:blipFill>
        <p:spPr>
          <a:xfrm>
            <a:off x="8861980" y="2832100"/>
            <a:ext cx="1802289" cy="2755900"/>
          </a:xfrm>
          <a:prstGeom prst="rect">
            <a:avLst/>
          </a:prstGeom>
        </p:spPr>
      </p:pic>
      <p:pic>
        <p:nvPicPr>
          <p:cNvPr id="5" name="Picture 12" descr="A picture containing road, way, scene, outdoor&#10;&#10;Description automatically generated">
            <a:extLst>
              <a:ext uri="{FF2B5EF4-FFF2-40B4-BE49-F238E27FC236}">
                <a16:creationId xmlns:a16="http://schemas.microsoft.com/office/drawing/2014/main" id="{528EF2EB-3167-6433-F851-F33D3F0FDB45}"/>
              </a:ext>
            </a:extLst>
          </p:cNvPr>
          <p:cNvPicPr>
            <a:picLocks noChangeAspect="1"/>
          </p:cNvPicPr>
          <p:nvPr/>
        </p:nvPicPr>
        <p:blipFill>
          <a:blip r:embed="rId7"/>
          <a:stretch>
            <a:fillRect/>
          </a:stretch>
        </p:blipFill>
        <p:spPr>
          <a:xfrm>
            <a:off x="665581" y="2933700"/>
            <a:ext cx="3975100" cy="2654300"/>
          </a:xfrm>
          <a:prstGeom prst="rect">
            <a:avLst/>
          </a:prstGeom>
        </p:spPr>
      </p:pic>
      <p:sp>
        <p:nvSpPr>
          <p:cNvPr id="6" name="Rectangle 5">
            <a:extLst>
              <a:ext uri="{FF2B5EF4-FFF2-40B4-BE49-F238E27FC236}">
                <a16:creationId xmlns:a16="http://schemas.microsoft.com/office/drawing/2014/main" id="{7D99FED8-D441-09BB-CBD6-3B0C8E29348D}"/>
              </a:ext>
            </a:extLst>
          </p:cNvPr>
          <p:cNvSpPr/>
          <p:nvPr/>
        </p:nvSpPr>
        <p:spPr>
          <a:xfrm>
            <a:off x="515302" y="1612303"/>
            <a:ext cx="9507220" cy="861774"/>
          </a:xfrm>
          <a:prstGeom prst="rect">
            <a:avLst/>
          </a:prstGeom>
        </p:spPr>
        <p:txBody>
          <a:bodyPr wrap="square" lIns="91440" tIns="45720" rIns="91440" bIns="45720" anchor="t">
            <a:spAutoFit/>
          </a:bodyPr>
          <a:lstStyle/>
          <a:p>
            <a:pPr>
              <a:spcAft>
                <a:spcPts val="1200"/>
              </a:spcAft>
            </a:pPr>
            <a:r>
              <a:rPr lang="en-ZA" sz="2500" dirty="0">
                <a:latin typeface="Open Sans"/>
                <a:ea typeface="Open Sans" panose="020B0606030504020204" pitchFamily="34" charset="0"/>
                <a:cs typeface="Open Sans" panose="020B0606030504020204" pitchFamily="34" charset="0"/>
              </a:rPr>
              <a:t>Além da geração de eletricidade, os combustíveis fósseis são muito usados no transporte, cozimento, aquecimento e iluminação</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9" name="synthesize (85)">
            <a:hlinkClick r:id="" action="ppaction://media"/>
            <a:extLst>
              <a:ext uri="{FF2B5EF4-FFF2-40B4-BE49-F238E27FC236}">
                <a16:creationId xmlns:a16="http://schemas.microsoft.com/office/drawing/2014/main" id="{9B54A9CC-608F-21B5-83D2-30DC7FCCC8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31932" y="122829"/>
            <a:ext cx="1166368" cy="1166368"/>
          </a:xfrm>
          <a:prstGeom prst="rect">
            <a:avLst/>
          </a:prstGeom>
        </p:spPr>
      </p:pic>
    </p:spTree>
    <p:extLst>
      <p:ext uri="{BB962C8B-B14F-4D97-AF65-F5344CB8AC3E}">
        <p14:creationId xmlns:p14="http://schemas.microsoft.com/office/powerpoint/2010/main" val="11826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3156D68-2C65-8406-F4F5-9572188DC38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277260A-44E6-F758-777B-4F0CEA92198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7</a:t>
            </a:fld>
            <a:endParaRPr lang="sv-SE" sz="1000" b="1" dirty="0">
              <a:solidFill>
                <a:schemeClr val="bg1"/>
              </a:solidFill>
            </a:endParaRPr>
          </a:p>
        </p:txBody>
      </p:sp>
      <p:sp>
        <p:nvSpPr>
          <p:cNvPr id="7" name="Rectangle 6">
            <a:extLst>
              <a:ext uri="{FF2B5EF4-FFF2-40B4-BE49-F238E27FC236}">
                <a16:creationId xmlns:a16="http://schemas.microsoft.com/office/drawing/2014/main" id="{7224295A-E7B7-7455-9642-4D41ED6D614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6.1.5 Transição de energia </a:t>
            </a:r>
          </a:p>
        </p:txBody>
      </p:sp>
      <p:sp>
        <p:nvSpPr>
          <p:cNvPr id="8" name="Title 10">
            <a:extLst>
              <a:ext uri="{FF2B5EF4-FFF2-40B4-BE49-F238E27FC236}">
                <a16:creationId xmlns:a16="http://schemas.microsoft.com/office/drawing/2014/main" id="{370D9525-8692-66B3-B8D8-E6D1F7460284}"/>
              </a:ext>
            </a:extLst>
          </p:cNvPr>
          <p:cNvSpPr txBox="1">
            <a:spLocks/>
          </p:cNvSpPr>
          <p:nvPr/>
        </p:nvSpPr>
        <p:spPr>
          <a:xfrm>
            <a:off x="343847" y="150594"/>
            <a:ext cx="10767176" cy="762067"/>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Por que o planejamento energético é importante?  </a:t>
            </a:r>
            <a:endParaRPr lang="en-US" dirty="0">
              <a:cs typeface="Calibri Light" panose="020F0302020204030204"/>
            </a:endParaRPr>
          </a:p>
        </p:txBody>
      </p:sp>
      <p:pic>
        <p:nvPicPr>
          <p:cNvPr id="2" name="Picture 9" descr="A picture containing timeline&#10;&#10;Description automatically generated">
            <a:extLst>
              <a:ext uri="{FF2B5EF4-FFF2-40B4-BE49-F238E27FC236}">
                <a16:creationId xmlns:a16="http://schemas.microsoft.com/office/drawing/2014/main" id="{18C571D5-3B50-6D29-0662-5484D140388E}"/>
              </a:ext>
            </a:extLst>
          </p:cNvPr>
          <p:cNvPicPr>
            <a:picLocks noGrp="1" noChangeAspect="1"/>
          </p:cNvPicPr>
          <p:nvPr>
            <p:ph idx="1"/>
          </p:nvPr>
        </p:nvPicPr>
        <p:blipFill rotWithShape="1">
          <a:blip r:embed="rId5"/>
          <a:srcRect t="2186" r="-182" b="3552"/>
          <a:stretch/>
        </p:blipFill>
        <p:spPr>
          <a:xfrm>
            <a:off x="2543172" y="1882831"/>
            <a:ext cx="7128901" cy="4415511"/>
          </a:xfrm>
        </p:spPr>
      </p:pic>
      <p:sp>
        <p:nvSpPr>
          <p:cNvPr id="4" name="Rectangle 3">
            <a:extLst>
              <a:ext uri="{FF2B5EF4-FFF2-40B4-BE49-F238E27FC236}">
                <a16:creationId xmlns:a16="http://schemas.microsoft.com/office/drawing/2014/main" id="{B98B3252-66A9-984B-5361-861555C2B415}"/>
              </a:ext>
            </a:extLst>
          </p:cNvPr>
          <p:cNvSpPr/>
          <p:nvPr/>
        </p:nvSpPr>
        <p:spPr>
          <a:xfrm>
            <a:off x="343847" y="1399396"/>
            <a:ext cx="9214049" cy="477054"/>
          </a:xfrm>
          <a:prstGeom prst="rect">
            <a:avLst/>
          </a:prstGeom>
        </p:spPr>
        <p:txBody>
          <a:bodyPr wrap="square" lIns="91440" tIns="45720" rIns="91440" bIns="45720" anchor="t">
            <a:spAutoFit/>
          </a:bodyPr>
          <a:lstStyle/>
          <a:p>
            <a:pPr>
              <a:spcAft>
                <a:spcPts val="1200"/>
              </a:spcAft>
            </a:pPr>
            <a:r>
              <a:rPr lang="en-ZA" sz="2500" dirty="0">
                <a:latin typeface="Open Sans"/>
                <a:ea typeface="Open Sans" panose="020B0606030504020204" pitchFamily="34" charset="0"/>
                <a:cs typeface="Open Sans" panose="020B0606030504020204" pitchFamily="34" charset="0"/>
              </a:rPr>
              <a:t>Exemplo do conceito de Transição Energética da Europa:</a:t>
            </a:r>
            <a:endParaRPr lang="en-ZA" sz="2500" b="1" dirty="0">
              <a:latin typeface="Open Sans"/>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68D447FF-6242-68E3-A017-8E0F0A4F1BEA}"/>
              </a:ext>
            </a:extLst>
          </p:cNvPr>
          <p:cNvSpPr txBox="1"/>
          <p:nvPr/>
        </p:nvSpPr>
        <p:spPr>
          <a:xfrm>
            <a:off x="343847" y="6311984"/>
            <a:ext cx="32549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rPr>
              <a:t>(</a:t>
            </a:r>
            <a:r>
              <a:rPr lang="en-US" sz="1000" dirty="0" err="1">
                <a:latin typeface="Open Sans"/>
              </a:rPr>
              <a:t>Bartz/Stockmar</a:t>
            </a:r>
            <a:r>
              <a:rPr lang="en-US" sz="1000" dirty="0">
                <a:latin typeface="Open Sans"/>
              </a:rPr>
              <a:t>, </a:t>
            </a:r>
            <a:r>
              <a:rPr lang="en-US" sz="1000" dirty="0">
                <a:latin typeface="Open Sans"/>
                <a:hlinkClick r:id="rId6"/>
              </a:rPr>
              <a:t>imagem </a:t>
            </a:r>
            <a:r>
              <a:rPr lang="en-US" sz="1000" dirty="0">
                <a:latin typeface="Open Sans"/>
              </a:rPr>
              <a:t>licenciada com </a:t>
            </a:r>
            <a:r>
              <a:rPr lang="en-US" sz="1000" dirty="0">
                <a:latin typeface="Open Sans"/>
                <a:hlinkClick r:id="rId7"/>
              </a:rPr>
              <a:t>CC BY 4.0</a:t>
            </a:r>
            <a:r>
              <a:rPr lang="en-US" sz="1000" dirty="0">
                <a:latin typeface="Open Sans"/>
              </a:rPr>
              <a:t>)</a:t>
            </a:r>
          </a:p>
        </p:txBody>
      </p:sp>
      <p:pic>
        <p:nvPicPr>
          <p:cNvPr id="6" name="synthesize (86)">
            <a:hlinkClick r:id="" action="ppaction://media"/>
            <a:extLst>
              <a:ext uri="{FF2B5EF4-FFF2-40B4-BE49-F238E27FC236}">
                <a16:creationId xmlns:a16="http://schemas.microsoft.com/office/drawing/2014/main" id="{28221B9B-62F4-C1BC-2F4A-DE0174B2CF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98230" y="170456"/>
            <a:ext cx="1025585" cy="1025585"/>
          </a:xfrm>
          <a:prstGeom prst="rect">
            <a:avLst/>
          </a:prstGeom>
        </p:spPr>
      </p:pic>
    </p:spTree>
    <p:extLst>
      <p:ext uri="{BB962C8B-B14F-4D97-AF65-F5344CB8AC3E}">
        <p14:creationId xmlns:p14="http://schemas.microsoft.com/office/powerpoint/2010/main" val="287462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929194" y="214313"/>
            <a:ext cx="12171356" cy="9063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6.1 Referências</a:t>
            </a:r>
          </a:p>
        </p:txBody>
      </p:sp>
      <p:sp>
        <p:nvSpPr>
          <p:cNvPr id="4" name="TextBox 3">
            <a:extLst>
              <a:ext uri="{FF2B5EF4-FFF2-40B4-BE49-F238E27FC236}">
                <a16:creationId xmlns:a16="http://schemas.microsoft.com/office/drawing/2014/main" id="{BCB083AF-02AE-8D66-43C6-C24C6B427521}"/>
              </a:ext>
            </a:extLst>
          </p:cNvPr>
          <p:cNvSpPr txBox="1"/>
          <p:nvPr/>
        </p:nvSpPr>
        <p:spPr>
          <a:xfrm>
            <a:off x="817022" y="1423324"/>
            <a:ext cx="10557955"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2200" dirty="0">
                <a:latin typeface="Open Sans"/>
                <a:cs typeface="Calibri"/>
              </a:rPr>
              <a:t>Imagens do slide 6: gratuitas para uso comercial, obtidas em https://pixabay.com/</a:t>
            </a:r>
          </a:p>
          <a:p>
            <a:pPr marL="342900" indent="-342900">
              <a:buAutoNum type="arabicPeriod"/>
            </a:pPr>
            <a:endParaRPr lang="en-US" sz="2200" dirty="0">
              <a:latin typeface="Open Sans"/>
              <a:cs typeface="Calibri"/>
            </a:endParaRPr>
          </a:p>
          <a:p>
            <a:pPr marL="342900" indent="-342900">
              <a:buAutoNum type="arabicPeriod"/>
            </a:pPr>
            <a:r>
              <a:rPr lang="en-US" sz="2200" dirty="0">
                <a:latin typeface="Open Sans"/>
                <a:cs typeface="Calibri"/>
              </a:rPr>
              <a:t>Imagem do slide 7 cortesia de </a:t>
            </a:r>
            <a:r>
              <a:rPr lang="en-US" sz="2200" dirty="0" err="1">
                <a:latin typeface="Open Sans"/>
                <a:cs typeface="Calibri"/>
              </a:rPr>
              <a:t>Bartz/Stockmar</a:t>
            </a:r>
            <a:r>
              <a:rPr lang="en-US" sz="2200" dirty="0">
                <a:latin typeface="Open Sans"/>
                <a:cs typeface="Calibri"/>
              </a:rPr>
              <a:t>, licenciada sob CC BY 4.0, disponível em: https://www.boell.de/en/2018/04/24/energy-atlas-graphics-and-license-terms</a:t>
            </a:r>
          </a:p>
          <a:p>
            <a:pPr marL="342900" indent="-342900">
              <a:buAutoNum type="arabicPeriod"/>
            </a:pPr>
            <a:endParaRPr lang="en-US" sz="2200" dirty="0">
              <a:latin typeface="Open Sans"/>
              <a:cs typeface="Calibri"/>
            </a:endParaRPr>
          </a:p>
          <a:p>
            <a:pPr marL="342900" indent="-342900">
              <a:buAutoNum type="arabicPeriod"/>
            </a:pPr>
            <a:r>
              <a:rPr lang="en-US" sz="2200" dirty="0" err="1">
                <a:latin typeface="Open Sans"/>
                <a:cs typeface="Calibri"/>
              </a:rPr>
              <a:t>Taliotis</a:t>
            </a:r>
            <a:r>
              <a:rPr lang="en-US" sz="2200" dirty="0">
                <a:latin typeface="Open Sans"/>
                <a:cs typeface="Calibri"/>
              </a:rPr>
              <a:t>, C., </a:t>
            </a:r>
            <a:r>
              <a:rPr lang="en-US" sz="2200" dirty="0" err="1">
                <a:latin typeface="Open Sans"/>
                <a:cs typeface="Calibri"/>
              </a:rPr>
              <a:t>Gardumi</a:t>
            </a:r>
            <a:r>
              <a:rPr lang="en-US" sz="2200" dirty="0">
                <a:latin typeface="Open Sans"/>
                <a:cs typeface="Calibri"/>
              </a:rPr>
              <a:t>, F., </a:t>
            </a:r>
            <a:r>
              <a:rPr lang="en-US" sz="2200" dirty="0" err="1">
                <a:latin typeface="Open Sans"/>
                <a:cs typeface="Calibri"/>
              </a:rPr>
              <a:t>Shivakumar</a:t>
            </a:r>
            <a:r>
              <a:rPr lang="en-US" sz="2200" dirty="0">
                <a:latin typeface="Open Sans"/>
                <a:cs typeface="Calibri"/>
              </a:rPr>
              <a:t>, A., Sridharan, V., Ramos, E., </a:t>
            </a:r>
            <a:r>
              <a:rPr lang="en-US" sz="2200" dirty="0" err="1">
                <a:latin typeface="Open Sans"/>
                <a:cs typeface="Calibri"/>
              </a:rPr>
              <a:t>Beltramo</a:t>
            </a:r>
            <a:r>
              <a:rPr lang="en-US" sz="2200" dirty="0">
                <a:latin typeface="Open Sans"/>
                <a:cs typeface="Calibri"/>
              </a:rPr>
              <a:t>, A., </a:t>
            </a:r>
            <a:r>
              <a:rPr lang="en-US" sz="2200" dirty="0" err="1">
                <a:latin typeface="Open Sans"/>
                <a:cs typeface="Calibri"/>
              </a:rPr>
              <a:t>Rogner</a:t>
            </a:r>
            <a:r>
              <a:rPr lang="en-US" sz="2200" dirty="0">
                <a:latin typeface="Open Sans"/>
                <a:cs typeface="Calibri"/>
              </a:rPr>
              <a:t>, H., Howells, M., 2018. Electricity supply system in </a:t>
            </a:r>
            <a:r>
              <a:rPr lang="en-US" sz="2200" dirty="0" err="1">
                <a:latin typeface="Open Sans"/>
                <a:cs typeface="Calibri"/>
              </a:rPr>
              <a:t>OSeMOSYS </a:t>
            </a:r>
            <a:r>
              <a:rPr lang="en-US" sz="2200" dirty="0">
                <a:latin typeface="Open Sans"/>
                <a:cs typeface="Calibri"/>
              </a:rPr>
              <a:t>I (Thermal power plants and T&amp;D), </a:t>
            </a:r>
            <a:r>
              <a:rPr lang="en-US" sz="2200" dirty="0" err="1">
                <a:latin typeface="Open Sans"/>
                <a:cs typeface="Calibri"/>
              </a:rPr>
              <a:t>KTH-Desa </a:t>
            </a:r>
            <a:r>
              <a:rPr lang="en-US" sz="2200" dirty="0">
                <a:latin typeface="Open Sans"/>
                <a:cs typeface="Calibri"/>
              </a:rPr>
              <a:t>e </a:t>
            </a:r>
            <a:r>
              <a:rPr lang="en-US" sz="2200" dirty="0" err="1">
                <a:latin typeface="Open Sans"/>
                <a:cs typeface="Calibri"/>
              </a:rPr>
              <a:t>OpTIMUS.community</a:t>
            </a:r>
            <a:r>
              <a:rPr lang="en-US" sz="2200" dirty="0">
                <a:latin typeface="Open Sans"/>
                <a:cs typeface="Calibri"/>
              </a:rPr>
              <a:t>. Disponível em: https://zenodo.org/record/1942510#.YC5VjehKhPY. [18/02/2021] DOI: 10.5281/zenodo.1942510</a:t>
            </a: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879971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Usinas de energia fóssil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em</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referência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148489"/>
            <a:ext cx="11368285" cy="8477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Usinas de energia fóssil em OSeMOSYS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0" name="Rectangle 19">
            <a:extLst>
              <a:ext uri="{FF2B5EF4-FFF2-40B4-BE49-F238E27FC236}">
                <a16:creationId xmlns:a16="http://schemas.microsoft.com/office/drawing/2014/main" id="{B1C2CE5E-AE10-A7E3-2079-5F7B69ACE328}"/>
              </a:ext>
            </a:extLst>
          </p:cNvPr>
          <p:cNvSpPr/>
          <p:nvPr/>
        </p:nvSpPr>
        <p:spPr>
          <a:xfrm>
            <a:off x="1571617" y="1994422"/>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Usina de energia </a:t>
            </a:r>
            <a:r>
              <a:rPr lang="es-CO" sz="1800" dirty="0">
                <a:solidFill>
                  <a:sysClr val="windowText" lastClr="000000"/>
                </a:solidFill>
              </a:rPr>
              <a:t>a carvão</a:t>
            </a:r>
          </a:p>
        </p:txBody>
      </p:sp>
      <p:cxnSp>
        <p:nvCxnSpPr>
          <p:cNvPr id="21" name="Straight Arrow Connector 20">
            <a:extLst>
              <a:ext uri="{FF2B5EF4-FFF2-40B4-BE49-F238E27FC236}">
                <a16:creationId xmlns:a16="http://schemas.microsoft.com/office/drawing/2014/main" id="{4F432671-AC24-4FA7-8D0F-36D8A22988CA}"/>
              </a:ext>
            </a:extLst>
          </p:cNvPr>
          <p:cNvCxnSpPr>
            <a:cxnSpLocks/>
            <a:stCxn id="20" idx="3"/>
          </p:cNvCxnSpPr>
          <p:nvPr/>
        </p:nvCxnSpPr>
        <p:spPr>
          <a:xfrm>
            <a:off x="4163375" y="228617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4C063E7-DE12-4139-4FE9-DB2729713748}"/>
              </a:ext>
            </a:extLst>
          </p:cNvPr>
          <p:cNvSpPr/>
          <p:nvPr/>
        </p:nvSpPr>
        <p:spPr>
          <a:xfrm>
            <a:off x="1571617" y="3243854"/>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Usina de energia </a:t>
            </a:r>
            <a:r>
              <a:rPr lang="es-CO" sz="1800" dirty="0">
                <a:solidFill>
                  <a:sysClr val="windowText" lastClr="000000"/>
                </a:solidFill>
              </a:rPr>
              <a:t>a diesel</a:t>
            </a:r>
          </a:p>
        </p:txBody>
      </p:sp>
      <p:cxnSp>
        <p:nvCxnSpPr>
          <p:cNvPr id="23" name="Straight Arrow Connector 22">
            <a:extLst>
              <a:ext uri="{FF2B5EF4-FFF2-40B4-BE49-F238E27FC236}">
                <a16:creationId xmlns:a16="http://schemas.microsoft.com/office/drawing/2014/main" id="{34B5564C-E036-4C91-A640-074F84207B23}"/>
              </a:ext>
            </a:extLst>
          </p:cNvPr>
          <p:cNvCxnSpPr>
            <a:cxnSpLocks/>
            <a:stCxn id="22" idx="3"/>
          </p:cNvCxnSpPr>
          <p:nvPr/>
        </p:nvCxnSpPr>
        <p:spPr>
          <a:xfrm>
            <a:off x="4163375" y="3535608"/>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CAFF256-994F-5FD2-4AAF-CD1DCEBD114B}"/>
              </a:ext>
            </a:extLst>
          </p:cNvPr>
          <p:cNvSpPr/>
          <p:nvPr/>
        </p:nvSpPr>
        <p:spPr>
          <a:xfrm>
            <a:off x="1575421" y="4448082"/>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Turbina a gás </a:t>
            </a:r>
            <a:r>
              <a:rPr lang="es-CO" sz="1800" dirty="0" err="1">
                <a:solidFill>
                  <a:sysClr val="windowText" lastClr="000000"/>
                </a:solidFill>
              </a:rPr>
              <a:t>de ciclo combinado</a:t>
            </a:r>
          </a:p>
        </p:txBody>
      </p:sp>
      <p:cxnSp>
        <p:nvCxnSpPr>
          <p:cNvPr id="25" name="Straight Arrow Connector 24">
            <a:extLst>
              <a:ext uri="{FF2B5EF4-FFF2-40B4-BE49-F238E27FC236}">
                <a16:creationId xmlns:a16="http://schemas.microsoft.com/office/drawing/2014/main" id="{A4A6BFA5-7010-9F57-A8C2-239CF1D8AADF}"/>
              </a:ext>
            </a:extLst>
          </p:cNvPr>
          <p:cNvCxnSpPr>
            <a:cxnSpLocks/>
            <a:stCxn id="24" idx="3"/>
          </p:cNvCxnSpPr>
          <p:nvPr/>
        </p:nvCxnSpPr>
        <p:spPr>
          <a:xfrm>
            <a:off x="4167179" y="4739836"/>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6021B4F-E0EE-5A7D-9A1C-5F85729C4F1C}"/>
              </a:ext>
            </a:extLst>
          </p:cNvPr>
          <p:cNvSpPr txBox="1"/>
          <p:nvPr/>
        </p:nvSpPr>
        <p:spPr>
          <a:xfrm>
            <a:off x="4516287" y="1828976"/>
            <a:ext cx="1462516" cy="369332"/>
          </a:xfrm>
          <a:prstGeom prst="rect">
            <a:avLst/>
          </a:prstGeom>
          <a:noFill/>
        </p:spPr>
        <p:txBody>
          <a:bodyPr wrap="square" rtlCol="0">
            <a:spAutoFit/>
          </a:bodyPr>
          <a:lstStyle/>
          <a:p>
            <a:r>
              <a:rPr lang="es-CO" sz="1800" dirty="0" err="1"/>
              <a:t>Eletricidade</a:t>
            </a:r>
            <a:endParaRPr lang="es-CO" sz="1800" dirty="0"/>
          </a:p>
        </p:txBody>
      </p:sp>
      <p:sp>
        <p:nvSpPr>
          <p:cNvPr id="29" name="Rectangle 28">
            <a:extLst>
              <a:ext uri="{FF2B5EF4-FFF2-40B4-BE49-F238E27FC236}">
                <a16:creationId xmlns:a16="http://schemas.microsoft.com/office/drawing/2014/main" id="{5A47CB53-731B-98B5-4090-224B1E228E87}"/>
              </a:ext>
            </a:extLst>
          </p:cNvPr>
          <p:cNvSpPr/>
          <p:nvPr/>
        </p:nvSpPr>
        <p:spPr>
          <a:xfrm>
            <a:off x="1575421" y="5723459"/>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Turbina a gás de </a:t>
            </a:r>
            <a:r>
              <a:rPr lang="es-CO" sz="1800" dirty="0" err="1">
                <a:solidFill>
                  <a:sysClr val="windowText" lastClr="000000"/>
                </a:solidFill>
              </a:rPr>
              <a:t>ciclo </a:t>
            </a:r>
            <a:r>
              <a:rPr lang="es-CO" sz="1800" dirty="0">
                <a:solidFill>
                  <a:sysClr val="windowText" lastClr="000000"/>
                </a:solidFill>
              </a:rPr>
              <a:t>aberto</a:t>
            </a:r>
          </a:p>
        </p:txBody>
      </p:sp>
      <p:cxnSp>
        <p:nvCxnSpPr>
          <p:cNvPr id="30" name="Straight Arrow Connector 29">
            <a:extLst>
              <a:ext uri="{FF2B5EF4-FFF2-40B4-BE49-F238E27FC236}">
                <a16:creationId xmlns:a16="http://schemas.microsoft.com/office/drawing/2014/main" id="{FF4A9F13-5553-5E0A-5208-A52A79CAE337}"/>
              </a:ext>
            </a:extLst>
          </p:cNvPr>
          <p:cNvCxnSpPr>
            <a:cxnSpLocks/>
            <a:stCxn id="29" idx="3"/>
          </p:cNvCxnSpPr>
          <p:nvPr/>
        </p:nvCxnSpPr>
        <p:spPr>
          <a:xfrm>
            <a:off x="4167179" y="6015213"/>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921D95F-486A-51CD-BB5A-4C408F599A0A}"/>
              </a:ext>
            </a:extLst>
          </p:cNvPr>
          <p:cNvCxnSpPr>
            <a:cxnSpLocks/>
          </p:cNvCxnSpPr>
          <p:nvPr/>
        </p:nvCxnSpPr>
        <p:spPr>
          <a:xfrm>
            <a:off x="687708" y="2315214"/>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37E00B5-46FF-1095-BD8B-A9F3719057D6}"/>
              </a:ext>
            </a:extLst>
          </p:cNvPr>
          <p:cNvCxnSpPr>
            <a:cxnSpLocks/>
          </p:cNvCxnSpPr>
          <p:nvPr/>
        </p:nvCxnSpPr>
        <p:spPr>
          <a:xfrm>
            <a:off x="687708" y="3564646"/>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590F60C-FF3F-C68C-887C-44524A708865}"/>
              </a:ext>
            </a:extLst>
          </p:cNvPr>
          <p:cNvCxnSpPr>
            <a:cxnSpLocks/>
          </p:cNvCxnSpPr>
          <p:nvPr/>
        </p:nvCxnSpPr>
        <p:spPr>
          <a:xfrm>
            <a:off x="748664" y="4768874"/>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186E06B-BAB7-8400-6C6D-83F8B7190028}"/>
              </a:ext>
            </a:extLst>
          </p:cNvPr>
          <p:cNvSpPr txBox="1"/>
          <p:nvPr/>
        </p:nvSpPr>
        <p:spPr>
          <a:xfrm>
            <a:off x="327911" y="1831140"/>
            <a:ext cx="784352" cy="369332"/>
          </a:xfrm>
          <a:prstGeom prst="rect">
            <a:avLst/>
          </a:prstGeom>
          <a:noFill/>
        </p:spPr>
        <p:txBody>
          <a:bodyPr wrap="square" rtlCol="0">
            <a:spAutoFit/>
          </a:bodyPr>
          <a:lstStyle/>
          <a:p>
            <a:r>
              <a:rPr lang="es-CO" sz="1800" dirty="0"/>
              <a:t>Carvão</a:t>
            </a:r>
          </a:p>
        </p:txBody>
      </p:sp>
      <p:sp>
        <p:nvSpPr>
          <p:cNvPr id="42" name="TextBox 41">
            <a:extLst>
              <a:ext uri="{FF2B5EF4-FFF2-40B4-BE49-F238E27FC236}">
                <a16:creationId xmlns:a16="http://schemas.microsoft.com/office/drawing/2014/main" id="{DFA9EAF5-DF11-0D68-F4C1-F2D103B63ABF}"/>
              </a:ext>
            </a:extLst>
          </p:cNvPr>
          <p:cNvSpPr txBox="1"/>
          <p:nvPr/>
        </p:nvSpPr>
        <p:spPr>
          <a:xfrm>
            <a:off x="295531" y="3106516"/>
            <a:ext cx="1015107" cy="369332"/>
          </a:xfrm>
          <a:prstGeom prst="rect">
            <a:avLst/>
          </a:prstGeom>
          <a:noFill/>
        </p:spPr>
        <p:txBody>
          <a:bodyPr wrap="square" rtlCol="0">
            <a:spAutoFit/>
          </a:bodyPr>
          <a:lstStyle/>
          <a:p>
            <a:r>
              <a:rPr lang="es-CO" sz="1800" dirty="0"/>
              <a:t>Diesel</a:t>
            </a:r>
          </a:p>
        </p:txBody>
      </p:sp>
      <p:sp>
        <p:nvSpPr>
          <p:cNvPr id="43" name="TextBox 42">
            <a:extLst>
              <a:ext uri="{FF2B5EF4-FFF2-40B4-BE49-F238E27FC236}">
                <a16:creationId xmlns:a16="http://schemas.microsoft.com/office/drawing/2014/main" id="{AA6F6CEE-0400-BA6E-5133-5582D7B6A056}"/>
              </a:ext>
            </a:extLst>
          </p:cNvPr>
          <p:cNvSpPr txBox="1"/>
          <p:nvPr/>
        </p:nvSpPr>
        <p:spPr>
          <a:xfrm>
            <a:off x="70730" y="4324105"/>
            <a:ext cx="1383914" cy="369332"/>
          </a:xfrm>
          <a:prstGeom prst="rect">
            <a:avLst/>
          </a:prstGeom>
          <a:noFill/>
        </p:spPr>
        <p:txBody>
          <a:bodyPr wrap="square" rtlCol="0">
            <a:spAutoFit/>
          </a:bodyPr>
          <a:lstStyle/>
          <a:p>
            <a:r>
              <a:rPr lang="es-CO" sz="1800" dirty="0"/>
              <a:t>Gás natural</a:t>
            </a:r>
          </a:p>
        </p:txBody>
      </p:sp>
      <p:cxnSp>
        <p:nvCxnSpPr>
          <p:cNvPr id="44" name="Straight Arrow Connector 43">
            <a:extLst>
              <a:ext uri="{FF2B5EF4-FFF2-40B4-BE49-F238E27FC236}">
                <a16:creationId xmlns:a16="http://schemas.microsoft.com/office/drawing/2014/main" id="{0C7272DF-EA58-B57B-D28F-F9D7C2AA4B6E}"/>
              </a:ext>
            </a:extLst>
          </p:cNvPr>
          <p:cNvCxnSpPr>
            <a:cxnSpLocks/>
          </p:cNvCxnSpPr>
          <p:nvPr/>
        </p:nvCxnSpPr>
        <p:spPr>
          <a:xfrm>
            <a:off x="734376" y="6044251"/>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2D13775-5CB0-DC65-E77A-64FC441B26B7}"/>
              </a:ext>
            </a:extLst>
          </p:cNvPr>
          <p:cNvSpPr txBox="1"/>
          <p:nvPr/>
        </p:nvSpPr>
        <p:spPr>
          <a:xfrm>
            <a:off x="28130" y="5597172"/>
            <a:ext cx="1383914" cy="369332"/>
          </a:xfrm>
          <a:prstGeom prst="rect">
            <a:avLst/>
          </a:prstGeom>
          <a:noFill/>
        </p:spPr>
        <p:txBody>
          <a:bodyPr wrap="square" rtlCol="0">
            <a:spAutoFit/>
          </a:bodyPr>
          <a:lstStyle/>
          <a:p>
            <a:r>
              <a:rPr lang="es-CO" sz="1800" dirty="0"/>
              <a:t>Gás natural</a:t>
            </a:r>
          </a:p>
        </p:txBody>
      </p:sp>
      <p:sp>
        <p:nvSpPr>
          <p:cNvPr id="67" name="TextBox 66">
            <a:extLst>
              <a:ext uri="{FF2B5EF4-FFF2-40B4-BE49-F238E27FC236}">
                <a16:creationId xmlns:a16="http://schemas.microsoft.com/office/drawing/2014/main" id="{31FD1461-6AAE-4C65-E250-1A9816CC221E}"/>
              </a:ext>
            </a:extLst>
          </p:cNvPr>
          <p:cNvSpPr txBox="1"/>
          <p:nvPr/>
        </p:nvSpPr>
        <p:spPr>
          <a:xfrm>
            <a:off x="4424354" y="3063663"/>
            <a:ext cx="1462516" cy="369332"/>
          </a:xfrm>
          <a:prstGeom prst="rect">
            <a:avLst/>
          </a:prstGeom>
          <a:noFill/>
        </p:spPr>
        <p:txBody>
          <a:bodyPr wrap="square" rtlCol="0">
            <a:spAutoFit/>
          </a:bodyPr>
          <a:lstStyle/>
          <a:p>
            <a:r>
              <a:rPr lang="es-CO" sz="1800" dirty="0" err="1"/>
              <a:t>Eletricidade</a:t>
            </a:r>
            <a:endParaRPr lang="es-CO" sz="1800" dirty="0"/>
          </a:p>
        </p:txBody>
      </p:sp>
      <p:sp>
        <p:nvSpPr>
          <p:cNvPr id="68" name="TextBox 67">
            <a:extLst>
              <a:ext uri="{FF2B5EF4-FFF2-40B4-BE49-F238E27FC236}">
                <a16:creationId xmlns:a16="http://schemas.microsoft.com/office/drawing/2014/main" id="{492F5266-4AB0-377C-854E-00B37E646DCD}"/>
              </a:ext>
            </a:extLst>
          </p:cNvPr>
          <p:cNvSpPr txBox="1"/>
          <p:nvPr/>
        </p:nvSpPr>
        <p:spPr>
          <a:xfrm>
            <a:off x="4380993" y="4278600"/>
            <a:ext cx="1462516" cy="369332"/>
          </a:xfrm>
          <a:prstGeom prst="rect">
            <a:avLst/>
          </a:prstGeom>
          <a:noFill/>
        </p:spPr>
        <p:txBody>
          <a:bodyPr wrap="square" rtlCol="0">
            <a:spAutoFit/>
          </a:bodyPr>
          <a:lstStyle/>
          <a:p>
            <a:r>
              <a:rPr lang="es-CO" sz="1800" dirty="0" err="1"/>
              <a:t>Eletricidade</a:t>
            </a:r>
            <a:endParaRPr lang="es-CO" sz="1800" dirty="0"/>
          </a:p>
        </p:txBody>
      </p:sp>
      <p:sp>
        <p:nvSpPr>
          <p:cNvPr id="69" name="TextBox 68">
            <a:extLst>
              <a:ext uri="{FF2B5EF4-FFF2-40B4-BE49-F238E27FC236}">
                <a16:creationId xmlns:a16="http://schemas.microsoft.com/office/drawing/2014/main" id="{B267B9BD-79A7-EB5D-9D6D-4A4D1BBDC415}"/>
              </a:ext>
            </a:extLst>
          </p:cNvPr>
          <p:cNvSpPr txBox="1"/>
          <p:nvPr/>
        </p:nvSpPr>
        <p:spPr>
          <a:xfrm>
            <a:off x="4379760" y="5560406"/>
            <a:ext cx="1462516" cy="369332"/>
          </a:xfrm>
          <a:prstGeom prst="rect">
            <a:avLst/>
          </a:prstGeom>
          <a:noFill/>
        </p:spPr>
        <p:txBody>
          <a:bodyPr wrap="square" rtlCol="0">
            <a:spAutoFit/>
          </a:bodyPr>
          <a:lstStyle/>
          <a:p>
            <a:r>
              <a:rPr lang="es-CO" sz="1800" dirty="0" err="1"/>
              <a:t>Eletricidade</a:t>
            </a:r>
            <a:endParaRPr lang="es-CO" sz="1800" dirty="0"/>
          </a:p>
        </p:txBody>
      </p:sp>
      <p:sp>
        <p:nvSpPr>
          <p:cNvPr id="70" name="Rectangle 69">
            <a:extLst>
              <a:ext uri="{FF2B5EF4-FFF2-40B4-BE49-F238E27FC236}">
                <a16:creationId xmlns:a16="http://schemas.microsoft.com/office/drawing/2014/main" id="{6CDA9BF1-DD65-7BF4-057A-1484AF5E14EE}"/>
              </a:ext>
            </a:extLst>
          </p:cNvPr>
          <p:cNvSpPr/>
          <p:nvPr/>
        </p:nvSpPr>
        <p:spPr>
          <a:xfrm>
            <a:off x="7456904" y="1994422"/>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PWRCOA</a:t>
            </a:r>
          </a:p>
        </p:txBody>
      </p:sp>
      <p:cxnSp>
        <p:nvCxnSpPr>
          <p:cNvPr id="71" name="Straight Arrow Connector 70">
            <a:extLst>
              <a:ext uri="{FF2B5EF4-FFF2-40B4-BE49-F238E27FC236}">
                <a16:creationId xmlns:a16="http://schemas.microsoft.com/office/drawing/2014/main" id="{93D50DDB-7A01-FDCF-1B07-63866BCB37A7}"/>
              </a:ext>
            </a:extLst>
          </p:cNvPr>
          <p:cNvCxnSpPr>
            <a:cxnSpLocks/>
            <a:stCxn id="70" idx="3"/>
          </p:cNvCxnSpPr>
          <p:nvPr/>
        </p:nvCxnSpPr>
        <p:spPr>
          <a:xfrm>
            <a:off x="10048662" y="228617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ABEBD4E-2435-6A21-9785-90C92B1EC007}"/>
              </a:ext>
            </a:extLst>
          </p:cNvPr>
          <p:cNvSpPr/>
          <p:nvPr/>
        </p:nvSpPr>
        <p:spPr>
          <a:xfrm>
            <a:off x="7456904" y="3243854"/>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PWRDSL</a:t>
            </a:r>
          </a:p>
        </p:txBody>
      </p:sp>
      <p:cxnSp>
        <p:nvCxnSpPr>
          <p:cNvPr id="73" name="Straight Arrow Connector 72">
            <a:extLst>
              <a:ext uri="{FF2B5EF4-FFF2-40B4-BE49-F238E27FC236}">
                <a16:creationId xmlns:a16="http://schemas.microsoft.com/office/drawing/2014/main" id="{B461EE5E-4590-95EE-32B3-4237ECEDF520}"/>
              </a:ext>
            </a:extLst>
          </p:cNvPr>
          <p:cNvCxnSpPr>
            <a:cxnSpLocks/>
            <a:stCxn id="72" idx="3"/>
          </p:cNvCxnSpPr>
          <p:nvPr/>
        </p:nvCxnSpPr>
        <p:spPr>
          <a:xfrm>
            <a:off x="10048662" y="3535608"/>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61806534-97A0-B55E-B41F-760ED16034B3}"/>
              </a:ext>
            </a:extLst>
          </p:cNvPr>
          <p:cNvSpPr/>
          <p:nvPr/>
        </p:nvSpPr>
        <p:spPr>
          <a:xfrm>
            <a:off x="7460708" y="4448082"/>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PWRNGS001</a:t>
            </a:r>
          </a:p>
        </p:txBody>
      </p:sp>
      <p:cxnSp>
        <p:nvCxnSpPr>
          <p:cNvPr id="75" name="Straight Arrow Connector 74">
            <a:extLst>
              <a:ext uri="{FF2B5EF4-FFF2-40B4-BE49-F238E27FC236}">
                <a16:creationId xmlns:a16="http://schemas.microsoft.com/office/drawing/2014/main" id="{9B062DCA-395B-0929-EDEB-22DC14BF8557}"/>
              </a:ext>
            </a:extLst>
          </p:cNvPr>
          <p:cNvCxnSpPr>
            <a:cxnSpLocks/>
            <a:stCxn id="74" idx="3"/>
          </p:cNvCxnSpPr>
          <p:nvPr/>
        </p:nvCxnSpPr>
        <p:spPr>
          <a:xfrm>
            <a:off x="10052466" y="4739836"/>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44D537B-B069-DFE1-93BC-CD673EA5B2B1}"/>
              </a:ext>
            </a:extLst>
          </p:cNvPr>
          <p:cNvSpPr txBox="1"/>
          <p:nvPr/>
        </p:nvSpPr>
        <p:spPr>
          <a:xfrm>
            <a:off x="10401574" y="1828976"/>
            <a:ext cx="1324973" cy="369332"/>
          </a:xfrm>
          <a:prstGeom prst="rect">
            <a:avLst/>
          </a:prstGeom>
          <a:noFill/>
        </p:spPr>
        <p:txBody>
          <a:bodyPr wrap="square" rtlCol="0">
            <a:spAutoFit/>
          </a:bodyPr>
          <a:lstStyle/>
          <a:p>
            <a:r>
              <a:rPr lang="es-CO" sz="1800" dirty="0"/>
              <a:t>ELC001</a:t>
            </a:r>
          </a:p>
        </p:txBody>
      </p:sp>
      <p:sp>
        <p:nvSpPr>
          <p:cNvPr id="77" name="Rectangle 76">
            <a:extLst>
              <a:ext uri="{FF2B5EF4-FFF2-40B4-BE49-F238E27FC236}">
                <a16:creationId xmlns:a16="http://schemas.microsoft.com/office/drawing/2014/main" id="{E7ADE43C-A657-9AC9-AF1D-E4F4E29CD90F}"/>
              </a:ext>
            </a:extLst>
          </p:cNvPr>
          <p:cNvSpPr/>
          <p:nvPr/>
        </p:nvSpPr>
        <p:spPr>
          <a:xfrm>
            <a:off x="7460708" y="5723459"/>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PWRNGS002</a:t>
            </a:r>
          </a:p>
        </p:txBody>
      </p:sp>
      <p:cxnSp>
        <p:nvCxnSpPr>
          <p:cNvPr id="78" name="Straight Arrow Connector 77">
            <a:extLst>
              <a:ext uri="{FF2B5EF4-FFF2-40B4-BE49-F238E27FC236}">
                <a16:creationId xmlns:a16="http://schemas.microsoft.com/office/drawing/2014/main" id="{BC69885A-7A3A-FFC1-E162-F7D8B99699CB}"/>
              </a:ext>
            </a:extLst>
          </p:cNvPr>
          <p:cNvCxnSpPr>
            <a:cxnSpLocks/>
            <a:stCxn id="77" idx="3"/>
          </p:cNvCxnSpPr>
          <p:nvPr/>
        </p:nvCxnSpPr>
        <p:spPr>
          <a:xfrm>
            <a:off x="10052466" y="6015213"/>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FB98E81-1722-9149-77EF-AC2587BB9F0C}"/>
              </a:ext>
            </a:extLst>
          </p:cNvPr>
          <p:cNvCxnSpPr>
            <a:cxnSpLocks/>
          </p:cNvCxnSpPr>
          <p:nvPr/>
        </p:nvCxnSpPr>
        <p:spPr>
          <a:xfrm>
            <a:off x="6572995" y="2315214"/>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4EE3BA1-9D47-9397-41AD-13E3437BDF3C}"/>
              </a:ext>
            </a:extLst>
          </p:cNvPr>
          <p:cNvCxnSpPr>
            <a:cxnSpLocks/>
          </p:cNvCxnSpPr>
          <p:nvPr/>
        </p:nvCxnSpPr>
        <p:spPr>
          <a:xfrm>
            <a:off x="6572995" y="3564646"/>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D444628-7ED4-A30F-33E4-F6F4DE06A1B0}"/>
              </a:ext>
            </a:extLst>
          </p:cNvPr>
          <p:cNvCxnSpPr>
            <a:cxnSpLocks/>
          </p:cNvCxnSpPr>
          <p:nvPr/>
        </p:nvCxnSpPr>
        <p:spPr>
          <a:xfrm>
            <a:off x="6633951" y="4768874"/>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5381C9F6-9186-3253-0E46-F2E4E8995FED}"/>
              </a:ext>
            </a:extLst>
          </p:cNvPr>
          <p:cNvSpPr txBox="1"/>
          <p:nvPr/>
        </p:nvSpPr>
        <p:spPr>
          <a:xfrm>
            <a:off x="6213198" y="1831140"/>
            <a:ext cx="784352" cy="369332"/>
          </a:xfrm>
          <a:prstGeom prst="rect">
            <a:avLst/>
          </a:prstGeom>
          <a:noFill/>
        </p:spPr>
        <p:txBody>
          <a:bodyPr wrap="square" rtlCol="0">
            <a:spAutoFit/>
          </a:bodyPr>
          <a:lstStyle/>
          <a:p>
            <a:r>
              <a:rPr lang="es-CO" sz="1800" dirty="0"/>
              <a:t>COA</a:t>
            </a:r>
          </a:p>
        </p:txBody>
      </p:sp>
      <p:sp>
        <p:nvSpPr>
          <p:cNvPr id="83" name="TextBox 82">
            <a:extLst>
              <a:ext uri="{FF2B5EF4-FFF2-40B4-BE49-F238E27FC236}">
                <a16:creationId xmlns:a16="http://schemas.microsoft.com/office/drawing/2014/main" id="{8A884208-E6A3-CF51-2619-F9E72496309F}"/>
              </a:ext>
            </a:extLst>
          </p:cNvPr>
          <p:cNvSpPr txBox="1"/>
          <p:nvPr/>
        </p:nvSpPr>
        <p:spPr>
          <a:xfrm>
            <a:off x="6180818" y="3106516"/>
            <a:ext cx="1015107" cy="369332"/>
          </a:xfrm>
          <a:prstGeom prst="rect">
            <a:avLst/>
          </a:prstGeom>
          <a:noFill/>
        </p:spPr>
        <p:txBody>
          <a:bodyPr wrap="square" rtlCol="0">
            <a:spAutoFit/>
          </a:bodyPr>
          <a:lstStyle/>
          <a:p>
            <a:r>
              <a:rPr lang="es-CO" sz="1800" dirty="0"/>
              <a:t>DSL</a:t>
            </a:r>
          </a:p>
        </p:txBody>
      </p:sp>
      <p:sp>
        <p:nvSpPr>
          <p:cNvPr id="84" name="TextBox 83">
            <a:extLst>
              <a:ext uri="{FF2B5EF4-FFF2-40B4-BE49-F238E27FC236}">
                <a16:creationId xmlns:a16="http://schemas.microsoft.com/office/drawing/2014/main" id="{D3F0538E-75B1-57E0-9F8E-4EE024286297}"/>
              </a:ext>
            </a:extLst>
          </p:cNvPr>
          <p:cNvSpPr txBox="1"/>
          <p:nvPr/>
        </p:nvSpPr>
        <p:spPr>
          <a:xfrm>
            <a:off x="6241775" y="4324105"/>
            <a:ext cx="1383914" cy="369332"/>
          </a:xfrm>
          <a:prstGeom prst="rect">
            <a:avLst/>
          </a:prstGeom>
          <a:noFill/>
        </p:spPr>
        <p:txBody>
          <a:bodyPr wrap="square" rtlCol="0">
            <a:spAutoFit/>
          </a:bodyPr>
          <a:lstStyle/>
          <a:p>
            <a:r>
              <a:rPr lang="es-CO" sz="1800" dirty="0"/>
              <a:t>NGS</a:t>
            </a:r>
          </a:p>
        </p:txBody>
      </p:sp>
      <p:cxnSp>
        <p:nvCxnSpPr>
          <p:cNvPr id="85" name="Straight Arrow Connector 84">
            <a:extLst>
              <a:ext uri="{FF2B5EF4-FFF2-40B4-BE49-F238E27FC236}">
                <a16:creationId xmlns:a16="http://schemas.microsoft.com/office/drawing/2014/main" id="{A1312D16-68DB-08BE-C702-F1F03AC150D4}"/>
              </a:ext>
            </a:extLst>
          </p:cNvPr>
          <p:cNvCxnSpPr>
            <a:cxnSpLocks/>
          </p:cNvCxnSpPr>
          <p:nvPr/>
        </p:nvCxnSpPr>
        <p:spPr>
          <a:xfrm>
            <a:off x="6619663" y="6044251"/>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C95CBCE6-833E-642D-5FD1-5AB86F4EFD41}"/>
              </a:ext>
            </a:extLst>
          </p:cNvPr>
          <p:cNvSpPr txBox="1"/>
          <p:nvPr/>
        </p:nvSpPr>
        <p:spPr>
          <a:xfrm>
            <a:off x="6241775" y="5597171"/>
            <a:ext cx="1055556" cy="369332"/>
          </a:xfrm>
          <a:prstGeom prst="rect">
            <a:avLst/>
          </a:prstGeom>
          <a:noFill/>
        </p:spPr>
        <p:txBody>
          <a:bodyPr wrap="square" rtlCol="0">
            <a:spAutoFit/>
          </a:bodyPr>
          <a:lstStyle/>
          <a:p>
            <a:r>
              <a:rPr lang="es-CO" sz="1800" dirty="0"/>
              <a:t>NGS</a:t>
            </a:r>
          </a:p>
        </p:txBody>
      </p:sp>
      <p:sp>
        <p:nvSpPr>
          <p:cNvPr id="87" name="TextBox 86">
            <a:extLst>
              <a:ext uri="{FF2B5EF4-FFF2-40B4-BE49-F238E27FC236}">
                <a16:creationId xmlns:a16="http://schemas.microsoft.com/office/drawing/2014/main" id="{BF523797-9BE4-D14D-76B7-98C40BA26CBF}"/>
              </a:ext>
            </a:extLst>
          </p:cNvPr>
          <p:cNvSpPr txBox="1"/>
          <p:nvPr/>
        </p:nvSpPr>
        <p:spPr>
          <a:xfrm>
            <a:off x="10489454" y="3063663"/>
            <a:ext cx="1145160" cy="369332"/>
          </a:xfrm>
          <a:prstGeom prst="rect">
            <a:avLst/>
          </a:prstGeom>
          <a:noFill/>
        </p:spPr>
        <p:txBody>
          <a:bodyPr wrap="square" rtlCol="0">
            <a:spAutoFit/>
          </a:bodyPr>
          <a:lstStyle/>
          <a:p>
            <a:r>
              <a:rPr lang="es-CO" sz="1800" dirty="0"/>
              <a:t>ELC001</a:t>
            </a:r>
          </a:p>
        </p:txBody>
      </p:sp>
      <p:sp>
        <p:nvSpPr>
          <p:cNvPr id="88" name="TextBox 87">
            <a:extLst>
              <a:ext uri="{FF2B5EF4-FFF2-40B4-BE49-F238E27FC236}">
                <a16:creationId xmlns:a16="http://schemas.microsoft.com/office/drawing/2014/main" id="{0038BBEA-E0C6-3A94-D154-03CEF99584A9}"/>
              </a:ext>
            </a:extLst>
          </p:cNvPr>
          <p:cNvSpPr txBox="1"/>
          <p:nvPr/>
        </p:nvSpPr>
        <p:spPr>
          <a:xfrm>
            <a:off x="10446093" y="4278600"/>
            <a:ext cx="1145160" cy="369332"/>
          </a:xfrm>
          <a:prstGeom prst="rect">
            <a:avLst/>
          </a:prstGeom>
          <a:noFill/>
        </p:spPr>
        <p:txBody>
          <a:bodyPr wrap="square" rtlCol="0">
            <a:spAutoFit/>
          </a:bodyPr>
          <a:lstStyle/>
          <a:p>
            <a:r>
              <a:rPr lang="es-CO" sz="1800" dirty="0"/>
              <a:t>ELC001</a:t>
            </a:r>
          </a:p>
        </p:txBody>
      </p:sp>
      <p:sp>
        <p:nvSpPr>
          <p:cNvPr id="89" name="TextBox 88">
            <a:extLst>
              <a:ext uri="{FF2B5EF4-FFF2-40B4-BE49-F238E27FC236}">
                <a16:creationId xmlns:a16="http://schemas.microsoft.com/office/drawing/2014/main" id="{E770A4BE-FE1F-8A10-6CCA-62283A3EFA59}"/>
              </a:ext>
            </a:extLst>
          </p:cNvPr>
          <p:cNvSpPr txBox="1"/>
          <p:nvPr/>
        </p:nvSpPr>
        <p:spPr>
          <a:xfrm>
            <a:off x="10489454" y="5560406"/>
            <a:ext cx="1100566" cy="369332"/>
          </a:xfrm>
          <a:prstGeom prst="rect">
            <a:avLst/>
          </a:prstGeom>
          <a:noFill/>
        </p:spPr>
        <p:txBody>
          <a:bodyPr wrap="square" rtlCol="0">
            <a:spAutoFit/>
          </a:bodyPr>
          <a:lstStyle/>
          <a:p>
            <a:r>
              <a:rPr lang="es-CO" sz="1800" dirty="0"/>
              <a:t>ELC001</a:t>
            </a:r>
          </a:p>
        </p:txBody>
      </p:sp>
      <p:pic>
        <p:nvPicPr>
          <p:cNvPr id="5" name="synthesize (87)">
            <a:hlinkClick r:id="" action="ppaction://media"/>
            <a:extLst>
              <a:ext uri="{FF2B5EF4-FFF2-40B4-BE49-F238E27FC236}">
                <a16:creationId xmlns:a16="http://schemas.microsoft.com/office/drawing/2014/main" id="{AE06A9C0-AD43-B700-B3D7-2F2919735A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7600" y="936252"/>
            <a:ext cx="862333" cy="862333"/>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EA4C0456-159F-424C-A836-6AE520F29F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3562</TotalTime>
  <Words>6198</Words>
  <Application>Microsoft Macintosh PowerPoint</Application>
  <PresentationFormat>Widescreen</PresentationFormat>
  <Paragraphs>284</Paragraphs>
  <Slides>27</Slides>
  <Notes>26</Notes>
  <HiddenSlides>0</HiddenSlides>
  <MMClips>20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Helvetica Neue</vt:lpstr>
      <vt:lpstr>Open Sans</vt:lpstr>
      <vt:lpstr>Open Sans ExtraBold</vt:lpstr>
      <vt:lpstr>Open Sans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keywords>, docId:73F72301AFAB9AE0D1C83F00DDC0B12C</cp:keywords>
  <cp:lastModifiedBy>Pedro Peters</cp:lastModifiedBy>
  <cp:revision>91</cp:revision>
  <dcterms:created xsi:type="dcterms:W3CDTF">2019-06-09T10:25:43Z</dcterms:created>
  <dcterms:modified xsi:type="dcterms:W3CDTF">2025-03-03T07:27:42Z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