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7" r:id="rId6"/>
    <p:sldId id="263" r:id="rId7"/>
    <p:sldId id="289" r:id="rId8"/>
    <p:sldId id="290" r:id="rId9"/>
    <p:sldId id="291" r:id="rId10"/>
    <p:sldId id="292" r:id="rId11"/>
    <p:sldId id="283" r:id="rId12"/>
    <p:sldId id="272" r:id="rId13"/>
    <p:sldId id="293" r:id="rId14"/>
    <p:sldId id="294" r:id="rId15"/>
    <p:sldId id="295" r:id="rId16"/>
    <p:sldId id="296" r:id="rId17"/>
    <p:sldId id="284" r:id="rId18"/>
    <p:sldId id="277" r:id="rId19"/>
    <p:sldId id="297" r:id="rId20"/>
    <p:sldId id="298" r:id="rId21"/>
    <p:sldId id="299" r:id="rId22"/>
    <p:sldId id="300" r:id="rId23"/>
    <p:sldId id="285" r:id="rId24"/>
    <p:sldId id="282" r:id="rId25"/>
    <p:sldId id="301" r:id="rId26"/>
    <p:sldId id="302" r:id="rId27"/>
    <p:sldId id="303" r:id="rId28"/>
    <p:sldId id="304"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7pD9M828MI5cD4T3IdnmA==" hashData="VJOS78HUZopkGhsXUSOlKwoOqSNQJIY92ei7i66Vsf1haVdnfDiHn5Gm4NuHSjh8hoInf+n6lnsBZRfwxaNXk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816"/>
  </p:normalViewPr>
  <p:slideViewPr>
    <p:cSldViewPr snapToGrid="0">
      <p:cViewPr varScale="1">
        <p:scale>
          <a:sx n="79" d="100"/>
          <a:sy n="79" d="100"/>
        </p:scale>
        <p:origin x="17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45C2E-4B3D-46FF-ADC2-7D858939E5C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6E7CE018-5994-48B7-A0F5-A6FD1F87CB70}">
      <dgm:prSet phldrT="[Text]" phldr="0"/>
      <dgm:spPr/>
      <dgm:t>
        <a:bodyPr/>
        <a:lstStyle/>
        <a:p>
          <a:r>
            <a:rPr lang="en-GB">
              <a:latin typeface="Calibri Light" panose="020F0302020204030204"/>
            </a:rPr>
            <a:t>L'énergie</a:t>
          </a:r>
          <a:endParaRPr lang="en-GB"/>
        </a:p>
      </dgm:t>
    </dgm:pt>
    <dgm:pt modelId="{DB8084AE-B11E-4777-AFCF-0B7852F81ED5}" type="parTrans" cxnId="{66C45907-A60A-4E6F-88FC-9B1E0FFD67D6}">
      <dgm:prSet/>
      <dgm:spPr/>
      <dgm:t>
        <a:bodyPr/>
        <a:lstStyle/>
        <a:p>
          <a:endParaRPr lang="en-GB"/>
        </a:p>
      </dgm:t>
    </dgm:pt>
    <dgm:pt modelId="{326F2359-4CF1-4133-95CB-6F4994449DBF}" type="sibTrans" cxnId="{66C45907-A60A-4E6F-88FC-9B1E0FFD67D6}">
      <dgm:prSet/>
      <dgm:spPr/>
      <dgm:t>
        <a:bodyPr/>
        <a:lstStyle/>
        <a:p>
          <a:endParaRPr lang="en-GB"/>
        </a:p>
      </dgm:t>
    </dgm:pt>
    <dgm:pt modelId="{B7A679F6-F688-45B5-84AE-2E38FF78CDD9}">
      <dgm:prSet phldrT="[Text]" phldr="0"/>
      <dgm:spPr/>
      <dgm:t>
        <a:bodyPr/>
        <a:lstStyle/>
        <a:p>
          <a:r>
            <a:rPr lang="en-GB">
              <a:latin typeface="Calibri Light" panose="020F0302020204030204"/>
            </a:rPr>
            <a:t>L'eau</a:t>
          </a:r>
          <a:endParaRPr lang="en-GB"/>
        </a:p>
      </dgm:t>
    </dgm:pt>
    <dgm:pt modelId="{0043356D-3B10-42A4-900A-A5921A9B0C5A}" type="parTrans" cxnId="{0EEB83E2-DE18-44C6-9248-8300B975E757}">
      <dgm:prSet/>
      <dgm:spPr/>
      <dgm:t>
        <a:bodyPr/>
        <a:lstStyle/>
        <a:p>
          <a:endParaRPr lang="en-GB"/>
        </a:p>
      </dgm:t>
    </dgm:pt>
    <dgm:pt modelId="{2242F6F8-74BE-4912-B3E7-FC7751083490}" type="sibTrans" cxnId="{0EEB83E2-DE18-44C6-9248-8300B975E757}">
      <dgm:prSet/>
      <dgm:spPr/>
      <dgm:t>
        <a:bodyPr/>
        <a:lstStyle/>
        <a:p>
          <a:endParaRPr lang="en-GB"/>
        </a:p>
      </dgm:t>
    </dgm:pt>
    <dgm:pt modelId="{FEAE046B-36B8-46C8-9D4E-37BEAEE61254}">
      <dgm:prSet phldrT="[Text]" phldr="0"/>
      <dgm:spPr/>
      <dgm:t>
        <a:bodyPr/>
        <a:lstStyle/>
        <a:p>
          <a:r>
            <a:rPr lang="en-GB">
              <a:latin typeface="Calibri Light" panose="020F0302020204030204"/>
            </a:rPr>
            <a:t>Terre</a:t>
          </a:r>
          <a:endParaRPr lang="en-GB"/>
        </a:p>
      </dgm:t>
    </dgm:pt>
    <dgm:pt modelId="{59BE376D-4FE5-4C3A-8B37-F49B9DCF8ADF}" type="parTrans" cxnId="{6D8578D4-51A4-4A31-A32D-5035210D5711}">
      <dgm:prSet/>
      <dgm:spPr/>
      <dgm:t>
        <a:bodyPr/>
        <a:lstStyle/>
        <a:p>
          <a:endParaRPr lang="en-GB"/>
        </a:p>
      </dgm:t>
    </dgm:pt>
    <dgm:pt modelId="{BA4BB41D-C64E-467C-88BE-90CA57F01FE3}" type="sibTrans" cxnId="{6D8578D4-51A4-4A31-A32D-5035210D5711}">
      <dgm:prSet/>
      <dgm:spPr/>
      <dgm:t>
        <a:bodyPr/>
        <a:lstStyle/>
        <a:p>
          <a:endParaRPr lang="en-GB"/>
        </a:p>
      </dgm:t>
    </dgm:pt>
    <dgm:pt modelId="{85B7D244-0CEF-49C3-89BC-C35D2C03F966}" type="pres">
      <dgm:prSet presAssocID="{E3445C2E-4B3D-46FF-ADC2-7D858939E5C3}" presName="Name0" presStyleCnt="0">
        <dgm:presLayoutVars>
          <dgm:dir/>
          <dgm:resizeHandles val="exact"/>
        </dgm:presLayoutVars>
      </dgm:prSet>
      <dgm:spPr/>
    </dgm:pt>
    <dgm:pt modelId="{D98FD573-F8BB-4EA8-A18E-607F840FE4DE}" type="pres">
      <dgm:prSet presAssocID="{6E7CE018-5994-48B7-A0F5-A6FD1F87CB70}" presName="node" presStyleLbl="node1" presStyleIdx="0" presStyleCnt="3">
        <dgm:presLayoutVars>
          <dgm:bulletEnabled val="1"/>
        </dgm:presLayoutVars>
      </dgm:prSet>
      <dgm:spPr/>
    </dgm:pt>
    <dgm:pt modelId="{0ED3311B-B251-4472-BB20-57CBCE924D33}" type="pres">
      <dgm:prSet presAssocID="{326F2359-4CF1-4133-95CB-6F4994449DBF}" presName="sibTrans" presStyleLbl="sibTrans2D1" presStyleIdx="0" presStyleCnt="3"/>
      <dgm:spPr/>
    </dgm:pt>
    <dgm:pt modelId="{0156EA60-875A-4208-86E9-2D89FD260381}" type="pres">
      <dgm:prSet presAssocID="{326F2359-4CF1-4133-95CB-6F4994449DBF}" presName="connectorText" presStyleLbl="sibTrans2D1" presStyleIdx="0" presStyleCnt="3"/>
      <dgm:spPr/>
    </dgm:pt>
    <dgm:pt modelId="{DBD75A93-8F2F-45B6-9DB4-3A89A148B5C8}" type="pres">
      <dgm:prSet presAssocID="{B7A679F6-F688-45B5-84AE-2E38FF78CDD9}" presName="node" presStyleLbl="node1" presStyleIdx="1" presStyleCnt="3">
        <dgm:presLayoutVars>
          <dgm:bulletEnabled val="1"/>
        </dgm:presLayoutVars>
      </dgm:prSet>
      <dgm:spPr/>
    </dgm:pt>
    <dgm:pt modelId="{8A8D994D-87C1-487A-A54D-65F4F442C4AB}" type="pres">
      <dgm:prSet presAssocID="{2242F6F8-74BE-4912-B3E7-FC7751083490}" presName="sibTrans" presStyleLbl="sibTrans2D1" presStyleIdx="1" presStyleCnt="3"/>
      <dgm:spPr/>
    </dgm:pt>
    <dgm:pt modelId="{B44C8A20-3D9D-4079-A511-8AE5E4A805DC}" type="pres">
      <dgm:prSet presAssocID="{2242F6F8-74BE-4912-B3E7-FC7751083490}" presName="connectorText" presStyleLbl="sibTrans2D1" presStyleIdx="1" presStyleCnt="3"/>
      <dgm:spPr/>
    </dgm:pt>
    <dgm:pt modelId="{456A7AEA-F93B-445B-AF91-C86975E18BF3}" type="pres">
      <dgm:prSet presAssocID="{FEAE046B-36B8-46C8-9D4E-37BEAEE61254}" presName="node" presStyleLbl="node1" presStyleIdx="2" presStyleCnt="3">
        <dgm:presLayoutVars>
          <dgm:bulletEnabled val="1"/>
        </dgm:presLayoutVars>
      </dgm:prSet>
      <dgm:spPr/>
    </dgm:pt>
    <dgm:pt modelId="{6B298587-9A3A-4B75-9D94-55362D7C1743}" type="pres">
      <dgm:prSet presAssocID="{BA4BB41D-C64E-467C-88BE-90CA57F01FE3}" presName="sibTrans" presStyleLbl="sibTrans2D1" presStyleIdx="2" presStyleCnt="3"/>
      <dgm:spPr/>
    </dgm:pt>
    <dgm:pt modelId="{4F4F2DD4-4F0C-41A7-B67A-49C3D094D174}" type="pres">
      <dgm:prSet presAssocID="{BA4BB41D-C64E-467C-88BE-90CA57F01FE3}" presName="connectorText" presStyleLbl="sibTrans2D1" presStyleIdx="2" presStyleCnt="3"/>
      <dgm:spPr/>
    </dgm:pt>
  </dgm:ptLst>
  <dgm:cxnLst>
    <dgm:cxn modelId="{66C45907-A60A-4E6F-88FC-9B1E0FFD67D6}" srcId="{E3445C2E-4B3D-46FF-ADC2-7D858939E5C3}" destId="{6E7CE018-5994-48B7-A0F5-A6FD1F87CB70}" srcOrd="0" destOrd="0" parTransId="{DB8084AE-B11E-4777-AFCF-0B7852F81ED5}" sibTransId="{326F2359-4CF1-4133-95CB-6F4994449DBF}"/>
    <dgm:cxn modelId="{C2BB6A13-47CA-4D38-8DA1-384A70E63950}" type="presOf" srcId="{6E7CE018-5994-48B7-A0F5-A6FD1F87CB70}" destId="{D98FD573-F8BB-4EA8-A18E-607F840FE4DE}" srcOrd="0" destOrd="0" presId="urn:microsoft.com/office/officeart/2005/8/layout/cycle7"/>
    <dgm:cxn modelId="{E2826815-C697-41E7-8980-A5BA4F0F792A}" type="presOf" srcId="{FEAE046B-36B8-46C8-9D4E-37BEAEE61254}" destId="{456A7AEA-F93B-445B-AF91-C86975E18BF3}" srcOrd="0" destOrd="0" presId="urn:microsoft.com/office/officeart/2005/8/layout/cycle7"/>
    <dgm:cxn modelId="{57623232-471C-443F-A6BA-31BA9F3CB460}" type="presOf" srcId="{E3445C2E-4B3D-46FF-ADC2-7D858939E5C3}" destId="{85B7D244-0CEF-49C3-89BC-C35D2C03F966}" srcOrd="0" destOrd="0" presId="urn:microsoft.com/office/officeart/2005/8/layout/cycle7"/>
    <dgm:cxn modelId="{D037CA34-5B64-42E5-9F3E-B34A069AA8CF}" type="presOf" srcId="{2242F6F8-74BE-4912-B3E7-FC7751083490}" destId="{8A8D994D-87C1-487A-A54D-65F4F442C4AB}" srcOrd="0" destOrd="0" presId="urn:microsoft.com/office/officeart/2005/8/layout/cycle7"/>
    <dgm:cxn modelId="{A86D236D-63F1-427E-AE80-CE8351987FEF}" type="presOf" srcId="{2242F6F8-74BE-4912-B3E7-FC7751083490}" destId="{B44C8A20-3D9D-4079-A511-8AE5E4A805DC}" srcOrd="1" destOrd="0" presId="urn:microsoft.com/office/officeart/2005/8/layout/cycle7"/>
    <dgm:cxn modelId="{9F930E54-D71E-45EB-8F56-C0AB2417C7BD}" type="presOf" srcId="{BA4BB41D-C64E-467C-88BE-90CA57F01FE3}" destId="{6B298587-9A3A-4B75-9D94-55362D7C1743}" srcOrd="0" destOrd="0" presId="urn:microsoft.com/office/officeart/2005/8/layout/cycle7"/>
    <dgm:cxn modelId="{71103981-2B05-423E-8352-80119E353951}" type="presOf" srcId="{BA4BB41D-C64E-467C-88BE-90CA57F01FE3}" destId="{4F4F2DD4-4F0C-41A7-B67A-49C3D094D174}" srcOrd="1" destOrd="0" presId="urn:microsoft.com/office/officeart/2005/8/layout/cycle7"/>
    <dgm:cxn modelId="{FB31B8C0-BB24-47D6-AB87-603FE0EE5659}" type="presOf" srcId="{B7A679F6-F688-45B5-84AE-2E38FF78CDD9}" destId="{DBD75A93-8F2F-45B6-9DB4-3A89A148B5C8}" srcOrd="0" destOrd="0" presId="urn:microsoft.com/office/officeart/2005/8/layout/cycle7"/>
    <dgm:cxn modelId="{E28436D1-6B05-4FD4-85C4-2757349BE01A}" type="presOf" srcId="{326F2359-4CF1-4133-95CB-6F4994449DBF}" destId="{0ED3311B-B251-4472-BB20-57CBCE924D33}" srcOrd="0" destOrd="0" presId="urn:microsoft.com/office/officeart/2005/8/layout/cycle7"/>
    <dgm:cxn modelId="{6D8578D4-51A4-4A31-A32D-5035210D5711}" srcId="{E3445C2E-4B3D-46FF-ADC2-7D858939E5C3}" destId="{FEAE046B-36B8-46C8-9D4E-37BEAEE61254}" srcOrd="2" destOrd="0" parTransId="{59BE376D-4FE5-4C3A-8B37-F49B9DCF8ADF}" sibTransId="{BA4BB41D-C64E-467C-88BE-90CA57F01FE3}"/>
    <dgm:cxn modelId="{0EEB83E2-DE18-44C6-9248-8300B975E757}" srcId="{E3445C2E-4B3D-46FF-ADC2-7D858939E5C3}" destId="{B7A679F6-F688-45B5-84AE-2E38FF78CDD9}" srcOrd="1" destOrd="0" parTransId="{0043356D-3B10-42A4-900A-A5921A9B0C5A}" sibTransId="{2242F6F8-74BE-4912-B3E7-FC7751083490}"/>
    <dgm:cxn modelId="{E55121F7-26DA-4439-9361-2AC66FB90A87}" type="presOf" srcId="{326F2359-4CF1-4133-95CB-6F4994449DBF}" destId="{0156EA60-875A-4208-86E9-2D89FD260381}" srcOrd="1" destOrd="0" presId="urn:microsoft.com/office/officeart/2005/8/layout/cycle7"/>
    <dgm:cxn modelId="{1A92A0F8-AB84-40ED-BDCB-BD684F94A71B}" type="presParOf" srcId="{85B7D244-0CEF-49C3-89BC-C35D2C03F966}" destId="{D98FD573-F8BB-4EA8-A18E-607F840FE4DE}" srcOrd="0" destOrd="0" presId="urn:microsoft.com/office/officeart/2005/8/layout/cycle7"/>
    <dgm:cxn modelId="{8D5E5917-9CC3-4113-9A5E-9848789A43FB}" type="presParOf" srcId="{85B7D244-0CEF-49C3-89BC-C35D2C03F966}" destId="{0ED3311B-B251-4472-BB20-57CBCE924D33}" srcOrd="1" destOrd="0" presId="urn:microsoft.com/office/officeart/2005/8/layout/cycle7"/>
    <dgm:cxn modelId="{31E929BA-CEFE-469B-A6AA-3F35ABA000E1}" type="presParOf" srcId="{0ED3311B-B251-4472-BB20-57CBCE924D33}" destId="{0156EA60-875A-4208-86E9-2D89FD260381}" srcOrd="0" destOrd="0" presId="urn:microsoft.com/office/officeart/2005/8/layout/cycle7"/>
    <dgm:cxn modelId="{82727D25-79C4-4CCC-992C-E49FA5E56012}" type="presParOf" srcId="{85B7D244-0CEF-49C3-89BC-C35D2C03F966}" destId="{DBD75A93-8F2F-45B6-9DB4-3A89A148B5C8}" srcOrd="2" destOrd="0" presId="urn:microsoft.com/office/officeart/2005/8/layout/cycle7"/>
    <dgm:cxn modelId="{670CE9F3-F698-4E74-A57E-AB82F54D9D36}" type="presParOf" srcId="{85B7D244-0CEF-49C3-89BC-C35D2C03F966}" destId="{8A8D994D-87C1-487A-A54D-65F4F442C4AB}" srcOrd="3" destOrd="0" presId="urn:microsoft.com/office/officeart/2005/8/layout/cycle7"/>
    <dgm:cxn modelId="{F9C1E822-D76D-4287-94FC-870AD969873C}" type="presParOf" srcId="{8A8D994D-87C1-487A-A54D-65F4F442C4AB}" destId="{B44C8A20-3D9D-4079-A511-8AE5E4A805DC}" srcOrd="0" destOrd="0" presId="urn:microsoft.com/office/officeart/2005/8/layout/cycle7"/>
    <dgm:cxn modelId="{D2EE7A0F-7F6D-4EBC-B2FD-AA82E1966D61}" type="presParOf" srcId="{85B7D244-0CEF-49C3-89BC-C35D2C03F966}" destId="{456A7AEA-F93B-445B-AF91-C86975E18BF3}" srcOrd="4" destOrd="0" presId="urn:microsoft.com/office/officeart/2005/8/layout/cycle7"/>
    <dgm:cxn modelId="{BEE7ED6D-4F34-48DD-B64E-8A00A21C9168}" type="presParOf" srcId="{85B7D244-0CEF-49C3-89BC-C35D2C03F966}" destId="{6B298587-9A3A-4B75-9D94-55362D7C1743}" srcOrd="5" destOrd="0" presId="urn:microsoft.com/office/officeart/2005/8/layout/cycle7"/>
    <dgm:cxn modelId="{591A8488-AE94-4458-A1E6-D8A0A5F5C986}" type="presParOf" srcId="{6B298587-9A3A-4B75-9D94-55362D7C1743}" destId="{4F4F2DD4-4F0C-41A7-B67A-49C3D094D174}"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5F892-3335-4FFC-B44F-1794B99DB8E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DFD858DA-1905-443E-98AA-751D5F790760}">
      <dgm:prSet phldrT="[Text]" phldr="0"/>
      <dgm:spPr/>
      <dgm:t>
        <a:bodyPr/>
        <a:lstStyle/>
        <a:p>
          <a:pPr rtl="0"/>
          <a:r>
            <a:rPr lang="en-GB">
              <a:latin typeface="Calibri Light" panose="020F0302020204030204"/>
            </a:rPr>
            <a:t>Communication efficace des résultats</a:t>
          </a:r>
          <a:endParaRPr lang="en-GB"/>
        </a:p>
      </dgm:t>
    </dgm:pt>
    <dgm:pt modelId="{34BD8479-4CD4-4A05-99BB-133A9DEE7088}" type="parTrans" cxnId="{198C1324-17FD-4B0A-9899-4820F8557936}">
      <dgm:prSet/>
      <dgm:spPr/>
      <dgm:t>
        <a:bodyPr/>
        <a:lstStyle/>
        <a:p>
          <a:endParaRPr lang="fr-CA"/>
        </a:p>
      </dgm:t>
    </dgm:pt>
    <dgm:pt modelId="{3084B171-9578-45FB-BA00-6CEEE55B5457}" type="sibTrans" cxnId="{198C1324-17FD-4B0A-9899-4820F8557936}">
      <dgm:prSet/>
      <dgm:spPr/>
      <dgm:t>
        <a:bodyPr/>
        <a:lstStyle/>
        <a:p>
          <a:endParaRPr lang="fr-CA"/>
        </a:p>
      </dgm:t>
    </dgm:pt>
    <dgm:pt modelId="{C81F9B55-C33E-4BCD-906C-F4238F203FEC}">
      <dgm:prSet phldrT="[Text]" phldr="0"/>
      <dgm:spPr/>
      <dgm:t>
        <a:bodyPr/>
        <a:lstStyle/>
        <a:p>
          <a:pPr rtl="0"/>
          <a:r>
            <a:rPr lang="en-GB" dirty="0" err="1">
              <a:latin typeface="Calibri Light" panose="020F0302020204030204"/>
            </a:rPr>
            <a:t>Compréhension</a:t>
          </a:r>
          <a:r>
            <a:rPr lang="en-GB" dirty="0">
              <a:latin typeface="Calibri Light" panose="020F0302020204030204"/>
            </a:rPr>
            <a:t>, par la population, des </a:t>
          </a:r>
          <a:r>
            <a:rPr lang="en-GB" dirty="0" err="1">
              <a:latin typeface="Calibri Light" panose="020F0302020204030204"/>
            </a:rPr>
            <a:t>résultats</a:t>
          </a:r>
          <a:r>
            <a:rPr lang="en-GB" dirty="0">
              <a:latin typeface="Calibri Light" panose="020F0302020204030204"/>
            </a:rPr>
            <a:t> et de </a:t>
          </a:r>
          <a:r>
            <a:rPr lang="en-GB" dirty="0" err="1">
              <a:latin typeface="Calibri Light" panose="020F0302020204030204"/>
            </a:rPr>
            <a:t>leurs</a:t>
          </a:r>
          <a:r>
            <a:rPr lang="en-GB" dirty="0">
              <a:latin typeface="Calibri Light" panose="020F0302020204030204"/>
            </a:rPr>
            <a:t> implications</a:t>
          </a:r>
          <a:endParaRPr lang="en-GB" dirty="0"/>
        </a:p>
      </dgm:t>
    </dgm:pt>
    <dgm:pt modelId="{44A70380-54FC-4B04-A374-9CDEB9088250}" type="parTrans" cxnId="{3198BE21-9FE8-4526-AAF0-3222BFB23483}">
      <dgm:prSet/>
      <dgm:spPr/>
      <dgm:t>
        <a:bodyPr/>
        <a:lstStyle/>
        <a:p>
          <a:endParaRPr lang="fr-CA"/>
        </a:p>
      </dgm:t>
    </dgm:pt>
    <dgm:pt modelId="{E8453334-EA6B-4178-A4A5-A25D1CF1735A}" type="sibTrans" cxnId="{3198BE21-9FE8-4526-AAF0-3222BFB23483}">
      <dgm:prSet/>
      <dgm:spPr/>
      <dgm:t>
        <a:bodyPr/>
        <a:lstStyle/>
        <a:p>
          <a:endParaRPr lang="fr-CA"/>
        </a:p>
      </dgm:t>
    </dgm:pt>
    <dgm:pt modelId="{5784516E-FD47-43D7-A2C5-AC77554DCC3F}">
      <dgm:prSet phldrT="[Text]" phldr="0"/>
      <dgm:spPr/>
      <dgm:t>
        <a:bodyPr/>
        <a:lstStyle/>
        <a:p>
          <a:pPr rtl="0"/>
          <a:r>
            <a:rPr lang="en-GB" dirty="0" err="1">
              <a:latin typeface="Calibri Light" panose="020F0302020204030204"/>
            </a:rPr>
            <a:t>Élaboration</a:t>
          </a:r>
          <a:r>
            <a:rPr lang="en-GB" dirty="0">
              <a:latin typeface="Calibri Light" panose="020F0302020204030204"/>
            </a:rPr>
            <a:t> des politiques </a:t>
          </a:r>
          <a:r>
            <a:rPr lang="en-GB" dirty="0" err="1">
              <a:latin typeface="Calibri Light" panose="020F0302020204030204"/>
            </a:rPr>
            <a:t>facilitée</a:t>
          </a:r>
          <a:r>
            <a:rPr lang="en-GB" dirty="0">
              <a:latin typeface="Calibri Light" panose="020F0302020204030204"/>
            </a:rPr>
            <a:t> et </a:t>
          </a:r>
          <a:r>
            <a:rPr lang="en-GB" dirty="0" err="1">
              <a:latin typeface="Calibri Light" panose="020F0302020204030204"/>
            </a:rPr>
            <a:t>amélioration</a:t>
          </a:r>
          <a:r>
            <a:rPr lang="en-GB" dirty="0">
              <a:latin typeface="Calibri Light" panose="020F0302020204030204"/>
            </a:rPr>
            <a:t> continue des analyses</a:t>
          </a:r>
          <a:endParaRPr lang="en-GB" dirty="0"/>
        </a:p>
      </dgm:t>
    </dgm:pt>
    <dgm:pt modelId="{141AE007-29F2-4DD5-91A2-F14AD25E6B4D}" type="parTrans" cxnId="{ABF7DE58-10F7-4E19-89B5-BB854B71A0F5}">
      <dgm:prSet/>
      <dgm:spPr/>
      <dgm:t>
        <a:bodyPr/>
        <a:lstStyle/>
        <a:p>
          <a:endParaRPr lang="fr-CA"/>
        </a:p>
      </dgm:t>
    </dgm:pt>
    <dgm:pt modelId="{B5B3FDA1-EB4D-4236-9B72-F77AFBDFC738}" type="sibTrans" cxnId="{ABF7DE58-10F7-4E19-89B5-BB854B71A0F5}">
      <dgm:prSet/>
      <dgm:spPr/>
      <dgm:t>
        <a:bodyPr/>
        <a:lstStyle/>
        <a:p>
          <a:endParaRPr lang="fr-CA"/>
        </a:p>
      </dgm:t>
    </dgm:pt>
    <dgm:pt modelId="{FEE98CD3-ECB1-4A60-A86E-21797433CAD9}" type="pres">
      <dgm:prSet presAssocID="{A645F892-3335-4FFC-B44F-1794B99DB8E8}" presName="Name0" presStyleCnt="0">
        <dgm:presLayoutVars>
          <dgm:dir/>
          <dgm:resizeHandles val="exact"/>
        </dgm:presLayoutVars>
      </dgm:prSet>
      <dgm:spPr/>
    </dgm:pt>
    <dgm:pt modelId="{5A4B26D7-910F-4897-84D0-92C6E000DDD8}" type="pres">
      <dgm:prSet presAssocID="{A645F892-3335-4FFC-B44F-1794B99DB8E8}" presName="arrow" presStyleLbl="bgShp" presStyleIdx="0" presStyleCnt="1"/>
      <dgm:spPr/>
    </dgm:pt>
    <dgm:pt modelId="{DFE4AD46-68F6-48EF-87CC-46A8A0916D79}" type="pres">
      <dgm:prSet presAssocID="{A645F892-3335-4FFC-B44F-1794B99DB8E8}" presName="points" presStyleCnt="0"/>
      <dgm:spPr/>
    </dgm:pt>
    <dgm:pt modelId="{96E5A939-C34F-46BE-8AF0-DAF9801E4209}" type="pres">
      <dgm:prSet presAssocID="{DFD858DA-1905-443E-98AA-751D5F790760}" presName="compositeA" presStyleCnt="0"/>
      <dgm:spPr/>
    </dgm:pt>
    <dgm:pt modelId="{DAADE148-28F1-4F89-8785-2BBAC70DF88D}" type="pres">
      <dgm:prSet presAssocID="{DFD858DA-1905-443E-98AA-751D5F790760}" presName="textA" presStyleLbl="revTx" presStyleIdx="0" presStyleCnt="3">
        <dgm:presLayoutVars>
          <dgm:bulletEnabled val="1"/>
        </dgm:presLayoutVars>
      </dgm:prSet>
      <dgm:spPr/>
    </dgm:pt>
    <dgm:pt modelId="{2214B856-FC08-4916-AC0F-D4964E921AFA}" type="pres">
      <dgm:prSet presAssocID="{DFD858DA-1905-443E-98AA-751D5F790760}" presName="circleA" presStyleLbl="node1" presStyleIdx="0" presStyleCnt="3"/>
      <dgm:spPr/>
    </dgm:pt>
    <dgm:pt modelId="{B99E277E-A1A1-442A-88E4-5BAFF13F814A}" type="pres">
      <dgm:prSet presAssocID="{DFD858DA-1905-443E-98AA-751D5F790760}" presName="spaceA" presStyleCnt="0"/>
      <dgm:spPr/>
    </dgm:pt>
    <dgm:pt modelId="{47BE2399-B85C-4AF7-9877-885DC0AD4954}" type="pres">
      <dgm:prSet presAssocID="{3084B171-9578-45FB-BA00-6CEEE55B5457}" presName="space" presStyleCnt="0"/>
      <dgm:spPr/>
    </dgm:pt>
    <dgm:pt modelId="{3C0B59F2-E0BB-495C-BCD0-11E2B31DDC5E}" type="pres">
      <dgm:prSet presAssocID="{C81F9B55-C33E-4BCD-906C-F4238F203FEC}" presName="compositeB" presStyleCnt="0"/>
      <dgm:spPr/>
    </dgm:pt>
    <dgm:pt modelId="{59862D31-752B-431D-AAB4-F24AD74324F0}" type="pres">
      <dgm:prSet presAssocID="{C81F9B55-C33E-4BCD-906C-F4238F203FEC}" presName="textB" presStyleLbl="revTx" presStyleIdx="1" presStyleCnt="3" custScaleY="67354" custLinFactNeighborY="-27539">
        <dgm:presLayoutVars>
          <dgm:bulletEnabled val="1"/>
        </dgm:presLayoutVars>
      </dgm:prSet>
      <dgm:spPr/>
    </dgm:pt>
    <dgm:pt modelId="{4699CEA6-183C-4444-B30E-DCA970DD3C08}" type="pres">
      <dgm:prSet presAssocID="{C81F9B55-C33E-4BCD-906C-F4238F203FEC}" presName="circleB" presStyleLbl="node1" presStyleIdx="1" presStyleCnt="3"/>
      <dgm:spPr/>
    </dgm:pt>
    <dgm:pt modelId="{060A93FC-89B6-46E2-A670-6363DF64FBC6}" type="pres">
      <dgm:prSet presAssocID="{C81F9B55-C33E-4BCD-906C-F4238F203FEC}" presName="spaceB" presStyleCnt="0"/>
      <dgm:spPr/>
    </dgm:pt>
    <dgm:pt modelId="{25073FF4-2822-46D7-AFD3-196F7B4D7635}" type="pres">
      <dgm:prSet presAssocID="{E8453334-EA6B-4178-A4A5-A25D1CF1735A}" presName="space" presStyleCnt="0"/>
      <dgm:spPr/>
    </dgm:pt>
    <dgm:pt modelId="{323AD72F-BFC2-451F-9AFF-1C0AEB0C77DC}" type="pres">
      <dgm:prSet presAssocID="{5784516E-FD47-43D7-A2C5-AC77554DCC3F}" presName="compositeA" presStyleCnt="0"/>
      <dgm:spPr/>
    </dgm:pt>
    <dgm:pt modelId="{12EB7D2E-D229-49FF-B1F2-248DD3A35389}" type="pres">
      <dgm:prSet presAssocID="{5784516E-FD47-43D7-A2C5-AC77554DCC3F}" presName="textA" presStyleLbl="revTx" presStyleIdx="2" presStyleCnt="3" custScaleX="107917" custScaleY="100333">
        <dgm:presLayoutVars>
          <dgm:bulletEnabled val="1"/>
        </dgm:presLayoutVars>
      </dgm:prSet>
      <dgm:spPr/>
    </dgm:pt>
    <dgm:pt modelId="{C9AB35FF-296C-4889-AAA2-9280CA913501}" type="pres">
      <dgm:prSet presAssocID="{5784516E-FD47-43D7-A2C5-AC77554DCC3F}" presName="circleA" presStyleLbl="node1" presStyleIdx="2" presStyleCnt="3"/>
      <dgm:spPr/>
    </dgm:pt>
    <dgm:pt modelId="{D51FE541-65C4-40BB-AA2E-C2D079B8C973}" type="pres">
      <dgm:prSet presAssocID="{5784516E-FD47-43D7-A2C5-AC77554DCC3F}" presName="spaceA" presStyleCnt="0"/>
      <dgm:spPr/>
    </dgm:pt>
  </dgm:ptLst>
  <dgm:cxnLst>
    <dgm:cxn modelId="{3198BE21-9FE8-4526-AAF0-3222BFB23483}" srcId="{A645F892-3335-4FFC-B44F-1794B99DB8E8}" destId="{C81F9B55-C33E-4BCD-906C-F4238F203FEC}" srcOrd="1" destOrd="0" parTransId="{44A70380-54FC-4B04-A374-9CDEB9088250}" sibTransId="{E8453334-EA6B-4178-A4A5-A25D1CF1735A}"/>
    <dgm:cxn modelId="{198C1324-17FD-4B0A-9899-4820F8557936}" srcId="{A645F892-3335-4FFC-B44F-1794B99DB8E8}" destId="{DFD858DA-1905-443E-98AA-751D5F790760}" srcOrd="0" destOrd="0" parTransId="{34BD8479-4CD4-4A05-99BB-133A9DEE7088}" sibTransId="{3084B171-9578-45FB-BA00-6CEEE55B5457}"/>
    <dgm:cxn modelId="{ABF7DE58-10F7-4E19-89B5-BB854B71A0F5}" srcId="{A645F892-3335-4FFC-B44F-1794B99DB8E8}" destId="{5784516E-FD47-43D7-A2C5-AC77554DCC3F}" srcOrd="2" destOrd="0" parTransId="{141AE007-29F2-4DD5-91A2-F14AD25E6B4D}" sibTransId="{B5B3FDA1-EB4D-4236-9B72-F77AFBDFC738}"/>
    <dgm:cxn modelId="{EA67468B-BED2-4075-ADD9-5AE9C3A8AE4F}" type="presOf" srcId="{5784516E-FD47-43D7-A2C5-AC77554DCC3F}" destId="{12EB7D2E-D229-49FF-B1F2-248DD3A35389}" srcOrd="0" destOrd="0" presId="urn:microsoft.com/office/officeart/2005/8/layout/hProcess11"/>
    <dgm:cxn modelId="{B2A156BF-C338-42E3-BBC3-31EB24C2B86A}" type="presOf" srcId="{C81F9B55-C33E-4BCD-906C-F4238F203FEC}" destId="{59862D31-752B-431D-AAB4-F24AD74324F0}" srcOrd="0" destOrd="0" presId="urn:microsoft.com/office/officeart/2005/8/layout/hProcess11"/>
    <dgm:cxn modelId="{C5E757D0-772A-4BF5-99B2-33B72FDE884D}" type="presOf" srcId="{DFD858DA-1905-443E-98AA-751D5F790760}" destId="{DAADE148-28F1-4F89-8785-2BBAC70DF88D}" srcOrd="0" destOrd="0" presId="urn:microsoft.com/office/officeart/2005/8/layout/hProcess11"/>
    <dgm:cxn modelId="{4F418DF0-1D4F-492D-9BD3-3CDD250CE284}" type="presOf" srcId="{A645F892-3335-4FFC-B44F-1794B99DB8E8}" destId="{FEE98CD3-ECB1-4A60-A86E-21797433CAD9}" srcOrd="0" destOrd="0" presId="urn:microsoft.com/office/officeart/2005/8/layout/hProcess11"/>
    <dgm:cxn modelId="{9E7BA33A-FCE9-48E7-BC56-EC91C0F72851}" type="presParOf" srcId="{FEE98CD3-ECB1-4A60-A86E-21797433CAD9}" destId="{5A4B26D7-910F-4897-84D0-92C6E000DDD8}" srcOrd="0" destOrd="0" presId="urn:microsoft.com/office/officeart/2005/8/layout/hProcess11"/>
    <dgm:cxn modelId="{A3209D9E-A10D-455E-8FE1-3B01D91CCC31}" type="presParOf" srcId="{FEE98CD3-ECB1-4A60-A86E-21797433CAD9}" destId="{DFE4AD46-68F6-48EF-87CC-46A8A0916D79}" srcOrd="1" destOrd="0" presId="urn:microsoft.com/office/officeart/2005/8/layout/hProcess11"/>
    <dgm:cxn modelId="{B4046D0A-2B08-41C8-81B9-A726D44B4789}" type="presParOf" srcId="{DFE4AD46-68F6-48EF-87CC-46A8A0916D79}" destId="{96E5A939-C34F-46BE-8AF0-DAF9801E4209}" srcOrd="0" destOrd="0" presId="urn:microsoft.com/office/officeart/2005/8/layout/hProcess11"/>
    <dgm:cxn modelId="{2161A5F6-EAF7-4002-BC6D-D4A82D510A39}" type="presParOf" srcId="{96E5A939-C34F-46BE-8AF0-DAF9801E4209}" destId="{DAADE148-28F1-4F89-8785-2BBAC70DF88D}" srcOrd="0" destOrd="0" presId="urn:microsoft.com/office/officeart/2005/8/layout/hProcess11"/>
    <dgm:cxn modelId="{7AC423F0-E2E2-463A-BA55-75350A69FCEC}" type="presParOf" srcId="{96E5A939-C34F-46BE-8AF0-DAF9801E4209}" destId="{2214B856-FC08-4916-AC0F-D4964E921AFA}" srcOrd="1" destOrd="0" presId="urn:microsoft.com/office/officeart/2005/8/layout/hProcess11"/>
    <dgm:cxn modelId="{C4034288-40EA-4D95-B24A-83586A9B5801}" type="presParOf" srcId="{96E5A939-C34F-46BE-8AF0-DAF9801E4209}" destId="{B99E277E-A1A1-442A-88E4-5BAFF13F814A}" srcOrd="2" destOrd="0" presId="urn:microsoft.com/office/officeart/2005/8/layout/hProcess11"/>
    <dgm:cxn modelId="{81FDA1A7-122A-44E7-849B-CE8C26015B66}" type="presParOf" srcId="{DFE4AD46-68F6-48EF-87CC-46A8A0916D79}" destId="{47BE2399-B85C-4AF7-9877-885DC0AD4954}" srcOrd="1" destOrd="0" presId="urn:microsoft.com/office/officeart/2005/8/layout/hProcess11"/>
    <dgm:cxn modelId="{7A308CB2-F056-4DB4-A710-3D0344D1BA3F}" type="presParOf" srcId="{DFE4AD46-68F6-48EF-87CC-46A8A0916D79}" destId="{3C0B59F2-E0BB-495C-BCD0-11E2B31DDC5E}" srcOrd="2" destOrd="0" presId="urn:microsoft.com/office/officeart/2005/8/layout/hProcess11"/>
    <dgm:cxn modelId="{41CB9936-ACED-40CA-B3B3-6134E4C67F40}" type="presParOf" srcId="{3C0B59F2-E0BB-495C-BCD0-11E2B31DDC5E}" destId="{59862D31-752B-431D-AAB4-F24AD74324F0}" srcOrd="0" destOrd="0" presId="urn:microsoft.com/office/officeart/2005/8/layout/hProcess11"/>
    <dgm:cxn modelId="{F85ABFC1-E7CC-4337-B221-A8457C945F37}" type="presParOf" srcId="{3C0B59F2-E0BB-495C-BCD0-11E2B31DDC5E}" destId="{4699CEA6-183C-4444-B30E-DCA970DD3C08}" srcOrd="1" destOrd="0" presId="urn:microsoft.com/office/officeart/2005/8/layout/hProcess11"/>
    <dgm:cxn modelId="{A08003DD-224C-40F0-AAD5-36609B66383F}" type="presParOf" srcId="{3C0B59F2-E0BB-495C-BCD0-11E2B31DDC5E}" destId="{060A93FC-89B6-46E2-A670-6363DF64FBC6}" srcOrd="2" destOrd="0" presId="urn:microsoft.com/office/officeart/2005/8/layout/hProcess11"/>
    <dgm:cxn modelId="{22534665-FCFE-4005-B557-7CDDD08EB8CF}" type="presParOf" srcId="{DFE4AD46-68F6-48EF-87CC-46A8A0916D79}" destId="{25073FF4-2822-46D7-AFD3-196F7B4D7635}" srcOrd="3" destOrd="0" presId="urn:microsoft.com/office/officeart/2005/8/layout/hProcess11"/>
    <dgm:cxn modelId="{2B14E66C-D99D-4C78-B5A9-321104766271}" type="presParOf" srcId="{DFE4AD46-68F6-48EF-87CC-46A8A0916D79}" destId="{323AD72F-BFC2-451F-9AFF-1C0AEB0C77DC}" srcOrd="4" destOrd="0" presId="urn:microsoft.com/office/officeart/2005/8/layout/hProcess11"/>
    <dgm:cxn modelId="{5C5315A9-0A8D-430B-91E4-5031B65C425B}" type="presParOf" srcId="{323AD72F-BFC2-451F-9AFF-1C0AEB0C77DC}" destId="{12EB7D2E-D229-49FF-B1F2-248DD3A35389}" srcOrd="0" destOrd="0" presId="urn:microsoft.com/office/officeart/2005/8/layout/hProcess11"/>
    <dgm:cxn modelId="{B61946BA-9883-4D3E-AEAE-E879C8880701}" type="presParOf" srcId="{323AD72F-BFC2-451F-9AFF-1C0AEB0C77DC}" destId="{C9AB35FF-296C-4889-AAA2-9280CA913501}" srcOrd="1" destOrd="0" presId="urn:microsoft.com/office/officeart/2005/8/layout/hProcess11"/>
    <dgm:cxn modelId="{3C04E9B1-F7BD-4DD9-BE88-7B6F5826301F}" type="presParOf" srcId="{323AD72F-BFC2-451F-9AFF-1C0AEB0C77DC}" destId="{D51FE541-65C4-40BB-AA2E-C2D079B8C973}"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40FD8-1584-440C-88BB-8142B1A011D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0A4A26F8-8277-41CE-8DA3-3B531F8F52B7}">
      <dgm:prSet phldrT="[Text]" phldr="0"/>
      <dgm:spPr/>
      <dgm:t>
        <a:bodyPr/>
        <a:lstStyle/>
        <a:p>
          <a:r>
            <a:rPr lang="en-GB" dirty="0">
              <a:latin typeface="Calibri Light" panose="020F0302020204030204"/>
            </a:rPr>
            <a:t>Planification</a:t>
          </a:r>
          <a:endParaRPr lang="en-GB" dirty="0"/>
        </a:p>
      </dgm:t>
    </dgm:pt>
    <dgm:pt modelId="{612EA8E0-BB83-4AA1-889D-2D0023B7E1F9}" type="parTrans" cxnId="{6A345FCC-DC7D-4F69-A100-8144591407D6}">
      <dgm:prSet/>
      <dgm:spPr/>
      <dgm:t>
        <a:bodyPr/>
        <a:lstStyle/>
        <a:p>
          <a:endParaRPr lang="en-GB"/>
        </a:p>
      </dgm:t>
    </dgm:pt>
    <dgm:pt modelId="{2AF574CA-C568-41C0-B644-B2EE00D30F70}" type="sibTrans" cxnId="{6A345FCC-DC7D-4F69-A100-8144591407D6}">
      <dgm:prSet/>
      <dgm:spPr/>
      <dgm:t>
        <a:bodyPr/>
        <a:lstStyle/>
        <a:p>
          <a:endParaRPr lang="en-GB"/>
        </a:p>
      </dgm:t>
    </dgm:pt>
    <dgm:pt modelId="{131D96D3-26A9-48E9-9F36-94F4288512C3}">
      <dgm:prSet phldrT="[Text]" phldr="0"/>
      <dgm:spPr/>
      <dgm:t>
        <a:bodyPr/>
        <a:lstStyle/>
        <a:p>
          <a:pPr rtl="0">
            <a:spcAft>
              <a:spcPts val="0"/>
            </a:spcAft>
          </a:pPr>
          <a:r>
            <a:rPr lang="en-GB" dirty="0" err="1">
              <a:latin typeface="Calibri Light" panose="020F0302020204030204"/>
            </a:rPr>
            <a:t>Tenir</a:t>
          </a:r>
          <a:r>
            <a:rPr lang="en-GB" dirty="0">
              <a:latin typeface="Calibri Light" panose="020F0302020204030204"/>
            </a:rPr>
            <a:t> </a:t>
          </a:r>
          <a:r>
            <a:rPr lang="en-GB" dirty="0" err="1">
              <a:latin typeface="Calibri Light" panose="020F0302020204030204"/>
            </a:rPr>
            <a:t>compte</a:t>
          </a:r>
          <a:endParaRPr lang="en-GB" dirty="0">
            <a:latin typeface="Calibri Light" panose="020F0302020204030204"/>
          </a:endParaRPr>
        </a:p>
        <a:p>
          <a:pPr rtl="0">
            <a:spcAft>
              <a:spcPts val="0"/>
            </a:spcAft>
          </a:pPr>
          <a:r>
            <a:rPr lang="en-GB" dirty="0">
              <a:latin typeface="Calibri Light" panose="020F0302020204030204"/>
            </a:rPr>
            <a:t>du public</a:t>
          </a:r>
          <a:endParaRPr lang="en-GB" dirty="0"/>
        </a:p>
      </dgm:t>
    </dgm:pt>
    <dgm:pt modelId="{2C548451-D585-40EC-96DF-643A617D7C32}" type="parTrans" cxnId="{A431842E-16B7-4946-92F0-4D5657DA60A8}">
      <dgm:prSet/>
      <dgm:spPr/>
      <dgm:t>
        <a:bodyPr/>
        <a:lstStyle/>
        <a:p>
          <a:endParaRPr lang="en-GB"/>
        </a:p>
      </dgm:t>
    </dgm:pt>
    <dgm:pt modelId="{3DB22A46-B968-4F80-9A16-3099DBC0398E}" type="sibTrans" cxnId="{A431842E-16B7-4946-92F0-4D5657DA60A8}">
      <dgm:prSet/>
      <dgm:spPr/>
      <dgm:t>
        <a:bodyPr/>
        <a:lstStyle/>
        <a:p>
          <a:endParaRPr lang="en-GB"/>
        </a:p>
      </dgm:t>
    </dgm:pt>
    <dgm:pt modelId="{65C59273-C2E3-40AC-A8C9-D297F85E981E}">
      <dgm:prSet phldrT="[Text]" phldr="0"/>
      <dgm:spPr/>
      <dgm:t>
        <a:bodyPr/>
        <a:lstStyle/>
        <a:p>
          <a:pPr rtl="0"/>
          <a:r>
            <a:rPr lang="en-GB" dirty="0">
              <a:latin typeface="Calibri Light" panose="020F0302020204030204"/>
            </a:rPr>
            <a:t>S'entraîner au chronométrage, vérifier l'orthographe et la grammaire</a:t>
          </a:r>
          <a:endParaRPr lang="en-GB" dirty="0"/>
        </a:p>
      </dgm:t>
    </dgm:pt>
    <dgm:pt modelId="{150E6C28-1D14-48BA-B437-4691A6371763}" type="parTrans" cxnId="{17CBF5DC-20BA-4619-ACBF-AA8570EFC62B}">
      <dgm:prSet/>
      <dgm:spPr/>
      <dgm:t>
        <a:bodyPr/>
        <a:lstStyle/>
        <a:p>
          <a:endParaRPr lang="en-GB"/>
        </a:p>
      </dgm:t>
    </dgm:pt>
    <dgm:pt modelId="{7E0CD95E-03B5-4B04-A4A6-D8F4A41B34EF}" type="sibTrans" cxnId="{17CBF5DC-20BA-4619-ACBF-AA8570EFC62B}">
      <dgm:prSet/>
      <dgm:spPr/>
      <dgm:t>
        <a:bodyPr/>
        <a:lstStyle/>
        <a:p>
          <a:endParaRPr lang="en-GB"/>
        </a:p>
      </dgm:t>
    </dgm:pt>
    <dgm:pt modelId="{7D5DFBE7-3C28-4542-AB5D-FD0C340433E2}">
      <dgm:prSet phldrT="[Text]" phldr="0"/>
      <dgm:spPr/>
      <dgm:t>
        <a:bodyPr/>
        <a:lstStyle/>
        <a:p>
          <a:r>
            <a:rPr lang="en-GB" dirty="0">
              <a:latin typeface="Calibri Light" panose="020F0302020204030204"/>
            </a:rPr>
            <a:t>Structure</a:t>
          </a:r>
          <a:endParaRPr lang="en-GB" dirty="0"/>
        </a:p>
      </dgm:t>
    </dgm:pt>
    <dgm:pt modelId="{EC059CA5-3FE3-492D-8EC7-58B03826D7C7}" type="parTrans" cxnId="{6BDEBEA5-A8A6-483D-95DC-14D87C94E911}">
      <dgm:prSet/>
      <dgm:spPr/>
      <dgm:t>
        <a:bodyPr/>
        <a:lstStyle/>
        <a:p>
          <a:endParaRPr lang="en-GB"/>
        </a:p>
      </dgm:t>
    </dgm:pt>
    <dgm:pt modelId="{0B460537-1B9D-443F-B583-C446DD7FB27D}" type="sibTrans" cxnId="{6BDEBEA5-A8A6-483D-95DC-14D87C94E911}">
      <dgm:prSet/>
      <dgm:spPr/>
      <dgm:t>
        <a:bodyPr/>
        <a:lstStyle/>
        <a:p>
          <a:endParaRPr lang="en-GB"/>
        </a:p>
      </dgm:t>
    </dgm:pt>
    <dgm:pt modelId="{D7A7D488-E8D8-4E10-B3E7-978E29251D0D}">
      <dgm:prSet phldrT="[Text]" phldr="0"/>
      <dgm:spPr/>
      <dgm:t>
        <a:bodyPr/>
        <a:lstStyle/>
        <a:p>
          <a:pPr rtl="0"/>
          <a:r>
            <a:rPr lang="en-GB" dirty="0">
              <a:latin typeface="Calibri Light" panose="020F0302020204030204"/>
            </a:rPr>
            <a:t>Commencez par une brève présentation</a:t>
          </a:r>
          <a:endParaRPr lang="en-GB" dirty="0"/>
        </a:p>
      </dgm:t>
    </dgm:pt>
    <dgm:pt modelId="{A7E79909-02E2-418D-8CA8-B3D13018F3BB}" type="parTrans" cxnId="{D99E14A7-44F8-4656-8017-5CD465E51642}">
      <dgm:prSet/>
      <dgm:spPr/>
      <dgm:t>
        <a:bodyPr/>
        <a:lstStyle/>
        <a:p>
          <a:endParaRPr lang="en-GB"/>
        </a:p>
      </dgm:t>
    </dgm:pt>
    <dgm:pt modelId="{9486AA04-F0C9-4656-AEA9-CD8812EB20DC}" type="sibTrans" cxnId="{D99E14A7-44F8-4656-8017-5CD465E51642}">
      <dgm:prSet/>
      <dgm:spPr/>
      <dgm:t>
        <a:bodyPr/>
        <a:lstStyle/>
        <a:p>
          <a:endParaRPr lang="en-GB"/>
        </a:p>
      </dgm:t>
    </dgm:pt>
    <dgm:pt modelId="{9710887C-CBE9-4FAA-966F-A63119C02AAA}">
      <dgm:prSet phldrT="[Text]" phldr="0"/>
      <dgm:spPr/>
      <dgm:t>
        <a:bodyPr/>
        <a:lstStyle/>
        <a:p>
          <a:pPr rtl="0"/>
          <a:r>
            <a:rPr lang="en-GB" dirty="0">
              <a:latin typeface="Calibri Light" panose="020F0302020204030204"/>
            </a:rPr>
            <a:t>Terminer en passant en revue les points clés</a:t>
          </a:r>
          <a:endParaRPr lang="en-GB" dirty="0"/>
        </a:p>
      </dgm:t>
    </dgm:pt>
    <dgm:pt modelId="{1B43399D-F25D-4CC3-BFFF-E95D53AB7C47}" type="parTrans" cxnId="{FA9834E2-2CF7-4166-9F2A-A97D43705944}">
      <dgm:prSet/>
      <dgm:spPr/>
      <dgm:t>
        <a:bodyPr/>
        <a:lstStyle/>
        <a:p>
          <a:endParaRPr lang="en-GB"/>
        </a:p>
      </dgm:t>
    </dgm:pt>
    <dgm:pt modelId="{E576E780-3822-4938-A485-907F77A25F6A}" type="sibTrans" cxnId="{FA9834E2-2CF7-4166-9F2A-A97D43705944}">
      <dgm:prSet/>
      <dgm:spPr/>
      <dgm:t>
        <a:bodyPr/>
        <a:lstStyle/>
        <a:p>
          <a:endParaRPr lang="en-GB"/>
        </a:p>
      </dgm:t>
    </dgm:pt>
    <dgm:pt modelId="{D9603B2A-DB4C-465B-A197-5BBE414F8F24}">
      <dgm:prSet phldrT="[Text]" phldr="0"/>
      <dgm:spPr/>
      <dgm:t>
        <a:bodyPr/>
        <a:lstStyle/>
        <a:p>
          <a:r>
            <a:rPr lang="en-GB" dirty="0">
              <a:latin typeface="Calibri Light" panose="020F0302020204030204"/>
            </a:rPr>
            <a:t>Livraison</a:t>
          </a:r>
          <a:endParaRPr lang="en-GB" dirty="0"/>
        </a:p>
      </dgm:t>
    </dgm:pt>
    <dgm:pt modelId="{0C30FA33-7578-4B52-8172-8685192916AE}" type="parTrans" cxnId="{24C213C5-BBB2-485A-AD5F-7145D1AD5615}">
      <dgm:prSet/>
      <dgm:spPr/>
      <dgm:t>
        <a:bodyPr/>
        <a:lstStyle/>
        <a:p>
          <a:endParaRPr lang="en-GB"/>
        </a:p>
      </dgm:t>
    </dgm:pt>
    <dgm:pt modelId="{71584B1A-CCF1-4BFD-B8F3-3D428D5FBCAF}" type="sibTrans" cxnId="{24C213C5-BBB2-485A-AD5F-7145D1AD5615}">
      <dgm:prSet/>
      <dgm:spPr/>
      <dgm:t>
        <a:bodyPr/>
        <a:lstStyle/>
        <a:p>
          <a:endParaRPr lang="en-GB"/>
        </a:p>
      </dgm:t>
    </dgm:pt>
    <dgm:pt modelId="{50242200-E4D2-4C63-97D0-33ACC48BE753}">
      <dgm:prSet phldrT="[Text]" phldr="0"/>
      <dgm:spPr/>
      <dgm:t>
        <a:bodyPr/>
        <a:lstStyle/>
        <a:p>
          <a:pPr rtl="0">
            <a:spcAft>
              <a:spcPts val="0"/>
            </a:spcAft>
          </a:pPr>
          <a:r>
            <a:rPr lang="en-GB" dirty="0" err="1">
              <a:latin typeface="Calibri Light" panose="020F0302020204030204"/>
            </a:rPr>
            <a:t>Parler</a:t>
          </a:r>
          <a:r>
            <a:rPr lang="en-GB" dirty="0">
              <a:latin typeface="Calibri Light" panose="020F0302020204030204"/>
            </a:rPr>
            <a:t> </a:t>
          </a:r>
          <a:r>
            <a:rPr lang="en-GB" dirty="0" err="1">
              <a:latin typeface="Calibri Light" panose="020F0302020204030204"/>
            </a:rPr>
            <a:t>confortablement</a:t>
          </a:r>
          <a:endParaRPr lang="en-GB" dirty="0">
            <a:latin typeface="Calibri Light" panose="020F0302020204030204"/>
          </a:endParaRPr>
        </a:p>
        <a:p>
          <a:pPr rtl="0">
            <a:spcAft>
              <a:spcPts val="0"/>
            </a:spcAft>
          </a:pPr>
          <a:r>
            <a:rPr lang="en-GB" dirty="0">
              <a:latin typeface="Calibri Light" panose="020F0302020204030204"/>
            </a:rPr>
            <a:t>et clairement</a:t>
          </a:r>
          <a:endParaRPr lang="en-GB" dirty="0"/>
        </a:p>
      </dgm:t>
    </dgm:pt>
    <dgm:pt modelId="{1C5F1453-E5B0-4ECD-B6A6-042D5FAEF7A7}" type="parTrans" cxnId="{08F0C27F-36A9-4D61-A9BA-7DE6549ACA36}">
      <dgm:prSet/>
      <dgm:spPr/>
      <dgm:t>
        <a:bodyPr/>
        <a:lstStyle/>
        <a:p>
          <a:endParaRPr lang="en-GB"/>
        </a:p>
      </dgm:t>
    </dgm:pt>
    <dgm:pt modelId="{031898D8-A07F-4E71-A869-94C74E3D873F}" type="sibTrans" cxnId="{08F0C27F-36A9-4D61-A9BA-7DE6549ACA36}">
      <dgm:prSet/>
      <dgm:spPr/>
      <dgm:t>
        <a:bodyPr/>
        <a:lstStyle/>
        <a:p>
          <a:endParaRPr lang="en-GB"/>
        </a:p>
      </dgm:t>
    </dgm:pt>
    <dgm:pt modelId="{778F72AA-DF38-4627-A0D8-7DE678979A24}">
      <dgm:prSet phldrT="[Text]" phldr="0"/>
      <dgm:spPr/>
      <dgm:t>
        <a:bodyPr/>
        <a:lstStyle/>
        <a:p>
          <a:pPr rtl="0">
            <a:spcAft>
              <a:spcPts val="0"/>
            </a:spcAft>
          </a:pPr>
          <a:r>
            <a:rPr lang="en-GB" dirty="0">
              <a:latin typeface="Calibri Light" panose="020F0302020204030204"/>
            </a:rPr>
            <a:t>Parler à partir de </a:t>
          </a:r>
          <a:r>
            <a:rPr lang="en-GB" dirty="0" err="1">
              <a:latin typeface="Calibri Light" panose="020F0302020204030204"/>
            </a:rPr>
            <a:t>puces</a:t>
          </a:r>
          <a:r>
            <a:rPr lang="en-GB" dirty="0">
              <a:latin typeface="Calibri Light" panose="020F0302020204030204"/>
            </a:rPr>
            <a:t> </a:t>
          </a:r>
          <a:r>
            <a:rPr lang="en-GB" dirty="0" err="1">
              <a:latin typeface="Calibri Light" panose="020F0302020204030204"/>
            </a:rPr>
            <a:t>identifiant</a:t>
          </a:r>
          <a:endParaRPr lang="en-GB" dirty="0">
            <a:latin typeface="Calibri Light" panose="020F0302020204030204"/>
          </a:endParaRPr>
        </a:p>
        <a:p>
          <a:pPr rtl="0">
            <a:spcAft>
              <a:spcPts val="0"/>
            </a:spcAft>
          </a:pPr>
          <a:r>
            <a:rPr lang="en-GB" dirty="0">
              <a:latin typeface="Calibri Light" panose="020F0302020204030204"/>
            </a:rPr>
            <a:t>les </a:t>
          </a:r>
          <a:r>
            <a:rPr lang="en-GB" dirty="0" err="1">
              <a:latin typeface="Calibri Light" panose="020F0302020204030204"/>
            </a:rPr>
            <a:t>éléments</a:t>
          </a:r>
          <a:r>
            <a:rPr lang="en-GB" dirty="0">
              <a:latin typeface="Calibri Light" panose="020F0302020204030204"/>
            </a:rPr>
            <a:t> </a:t>
          </a:r>
          <a:r>
            <a:rPr lang="en-GB" dirty="0" err="1">
              <a:latin typeface="Calibri Light" panose="020F0302020204030204"/>
            </a:rPr>
            <a:t>importants</a:t>
          </a:r>
          <a:endParaRPr lang="en-GB" dirty="0"/>
        </a:p>
      </dgm:t>
    </dgm:pt>
    <dgm:pt modelId="{506AE57D-C977-40FE-A782-E30ABC20C5BA}" type="parTrans" cxnId="{99D43662-8E49-41A5-9118-E8B18C87BA5E}">
      <dgm:prSet/>
      <dgm:spPr/>
      <dgm:t>
        <a:bodyPr/>
        <a:lstStyle/>
        <a:p>
          <a:endParaRPr lang="en-GB"/>
        </a:p>
      </dgm:t>
    </dgm:pt>
    <dgm:pt modelId="{17820467-BEC6-421E-8A27-E741C56FE780}" type="sibTrans" cxnId="{99D43662-8E49-41A5-9118-E8B18C87BA5E}">
      <dgm:prSet/>
      <dgm:spPr/>
      <dgm:t>
        <a:bodyPr/>
        <a:lstStyle/>
        <a:p>
          <a:endParaRPr lang="en-GB"/>
        </a:p>
      </dgm:t>
    </dgm:pt>
    <dgm:pt modelId="{31560450-2279-479A-B8A5-141A03945A09}" type="pres">
      <dgm:prSet presAssocID="{6DD40FD8-1584-440C-88BB-8142B1A011DA}" presName="theList" presStyleCnt="0">
        <dgm:presLayoutVars>
          <dgm:dir/>
          <dgm:animLvl val="lvl"/>
          <dgm:resizeHandles val="exact"/>
        </dgm:presLayoutVars>
      </dgm:prSet>
      <dgm:spPr/>
    </dgm:pt>
    <dgm:pt modelId="{A4D9A908-B892-420E-802B-2E1693EDD399}" type="pres">
      <dgm:prSet presAssocID="{0A4A26F8-8277-41CE-8DA3-3B531F8F52B7}" presName="compNode" presStyleCnt="0"/>
      <dgm:spPr/>
    </dgm:pt>
    <dgm:pt modelId="{E4F996D5-B9C2-45B3-B2C4-C043B1D93903}" type="pres">
      <dgm:prSet presAssocID="{0A4A26F8-8277-41CE-8DA3-3B531F8F52B7}" presName="aNode" presStyleLbl="bgShp" presStyleIdx="0" presStyleCnt="3"/>
      <dgm:spPr/>
    </dgm:pt>
    <dgm:pt modelId="{35DBAF89-F479-40CB-B600-010195FC41B0}" type="pres">
      <dgm:prSet presAssocID="{0A4A26F8-8277-41CE-8DA3-3B531F8F52B7}" presName="textNode" presStyleLbl="bgShp" presStyleIdx="0" presStyleCnt="3"/>
      <dgm:spPr/>
    </dgm:pt>
    <dgm:pt modelId="{D53D2854-881D-4A0D-ACB1-C7DD6F28A37C}" type="pres">
      <dgm:prSet presAssocID="{0A4A26F8-8277-41CE-8DA3-3B531F8F52B7}" presName="compChildNode" presStyleCnt="0"/>
      <dgm:spPr/>
    </dgm:pt>
    <dgm:pt modelId="{B2FF641D-8924-4122-8EAE-6510893A6F5B}" type="pres">
      <dgm:prSet presAssocID="{0A4A26F8-8277-41CE-8DA3-3B531F8F52B7}" presName="theInnerList" presStyleCnt="0"/>
      <dgm:spPr/>
    </dgm:pt>
    <dgm:pt modelId="{C88065F0-D16E-4AFF-AC97-099F6DF7EA53}" type="pres">
      <dgm:prSet presAssocID="{131D96D3-26A9-48E9-9F36-94F4288512C3}" presName="childNode" presStyleLbl="node1" presStyleIdx="0" presStyleCnt="6">
        <dgm:presLayoutVars>
          <dgm:bulletEnabled val="1"/>
        </dgm:presLayoutVars>
      </dgm:prSet>
      <dgm:spPr/>
    </dgm:pt>
    <dgm:pt modelId="{34878B05-DB01-4EF1-8C12-F725D48C28B1}" type="pres">
      <dgm:prSet presAssocID="{131D96D3-26A9-48E9-9F36-94F4288512C3}" presName="aSpace2" presStyleCnt="0"/>
      <dgm:spPr/>
    </dgm:pt>
    <dgm:pt modelId="{18E928C1-DFF7-4105-BB0E-DDD9E8EDAE5F}" type="pres">
      <dgm:prSet presAssocID="{65C59273-C2E3-40AC-A8C9-D297F85E981E}" presName="childNode" presStyleLbl="node1" presStyleIdx="1" presStyleCnt="6">
        <dgm:presLayoutVars>
          <dgm:bulletEnabled val="1"/>
        </dgm:presLayoutVars>
      </dgm:prSet>
      <dgm:spPr/>
    </dgm:pt>
    <dgm:pt modelId="{4391EB61-584A-42E8-A44D-05B09C4707F8}" type="pres">
      <dgm:prSet presAssocID="{0A4A26F8-8277-41CE-8DA3-3B531F8F52B7}" presName="aSpace" presStyleCnt="0"/>
      <dgm:spPr/>
    </dgm:pt>
    <dgm:pt modelId="{93402BA8-06E5-4ED6-82A1-0BCC43E44D7E}" type="pres">
      <dgm:prSet presAssocID="{7D5DFBE7-3C28-4542-AB5D-FD0C340433E2}" presName="compNode" presStyleCnt="0"/>
      <dgm:spPr/>
    </dgm:pt>
    <dgm:pt modelId="{DFD62D04-38EB-471D-A212-C1957FA13952}" type="pres">
      <dgm:prSet presAssocID="{7D5DFBE7-3C28-4542-AB5D-FD0C340433E2}" presName="aNode" presStyleLbl="bgShp" presStyleIdx="1" presStyleCnt="3"/>
      <dgm:spPr/>
    </dgm:pt>
    <dgm:pt modelId="{133C1FF8-75A3-4F86-A82B-A6C664629B4A}" type="pres">
      <dgm:prSet presAssocID="{7D5DFBE7-3C28-4542-AB5D-FD0C340433E2}" presName="textNode" presStyleLbl="bgShp" presStyleIdx="1" presStyleCnt="3"/>
      <dgm:spPr/>
    </dgm:pt>
    <dgm:pt modelId="{6F749FA1-0915-49DF-839F-675C520E4F4B}" type="pres">
      <dgm:prSet presAssocID="{7D5DFBE7-3C28-4542-AB5D-FD0C340433E2}" presName="compChildNode" presStyleCnt="0"/>
      <dgm:spPr/>
    </dgm:pt>
    <dgm:pt modelId="{53A39589-2D6A-4E14-8A3D-6B4A63DC0699}" type="pres">
      <dgm:prSet presAssocID="{7D5DFBE7-3C28-4542-AB5D-FD0C340433E2}" presName="theInnerList" presStyleCnt="0"/>
      <dgm:spPr/>
    </dgm:pt>
    <dgm:pt modelId="{6B37C326-2653-49A5-9B2D-8744EE0C4C7E}" type="pres">
      <dgm:prSet presAssocID="{D7A7D488-E8D8-4E10-B3E7-978E29251D0D}" presName="childNode" presStyleLbl="node1" presStyleIdx="2" presStyleCnt="6">
        <dgm:presLayoutVars>
          <dgm:bulletEnabled val="1"/>
        </dgm:presLayoutVars>
      </dgm:prSet>
      <dgm:spPr/>
    </dgm:pt>
    <dgm:pt modelId="{271F65CC-4A52-4462-980D-ADCA5E51BA04}" type="pres">
      <dgm:prSet presAssocID="{D7A7D488-E8D8-4E10-B3E7-978E29251D0D}" presName="aSpace2" presStyleCnt="0"/>
      <dgm:spPr/>
    </dgm:pt>
    <dgm:pt modelId="{1890285F-73B7-46CC-BF73-74F8E853D534}" type="pres">
      <dgm:prSet presAssocID="{9710887C-CBE9-4FAA-966F-A63119C02AAA}" presName="childNode" presStyleLbl="node1" presStyleIdx="3" presStyleCnt="6">
        <dgm:presLayoutVars>
          <dgm:bulletEnabled val="1"/>
        </dgm:presLayoutVars>
      </dgm:prSet>
      <dgm:spPr/>
    </dgm:pt>
    <dgm:pt modelId="{B891FEFD-8E96-4B79-8C0E-687BFA95B5B4}" type="pres">
      <dgm:prSet presAssocID="{7D5DFBE7-3C28-4542-AB5D-FD0C340433E2}" presName="aSpace" presStyleCnt="0"/>
      <dgm:spPr/>
    </dgm:pt>
    <dgm:pt modelId="{74029F62-6E01-44BB-9944-DF9EEC5CD19B}" type="pres">
      <dgm:prSet presAssocID="{D9603B2A-DB4C-465B-A197-5BBE414F8F24}" presName="compNode" presStyleCnt="0"/>
      <dgm:spPr/>
    </dgm:pt>
    <dgm:pt modelId="{D0CF06D7-5C37-4304-B070-D6A68F9E4104}" type="pres">
      <dgm:prSet presAssocID="{D9603B2A-DB4C-465B-A197-5BBE414F8F24}" presName="aNode" presStyleLbl="bgShp" presStyleIdx="2" presStyleCnt="3"/>
      <dgm:spPr/>
    </dgm:pt>
    <dgm:pt modelId="{64FDE092-7DCA-44EE-BCF6-AAB91DC976CC}" type="pres">
      <dgm:prSet presAssocID="{D9603B2A-DB4C-465B-A197-5BBE414F8F24}" presName="textNode" presStyleLbl="bgShp" presStyleIdx="2" presStyleCnt="3"/>
      <dgm:spPr/>
    </dgm:pt>
    <dgm:pt modelId="{60EF5897-D410-4D3B-9EB2-AE8798CD15E9}" type="pres">
      <dgm:prSet presAssocID="{D9603B2A-DB4C-465B-A197-5BBE414F8F24}" presName="compChildNode" presStyleCnt="0"/>
      <dgm:spPr/>
    </dgm:pt>
    <dgm:pt modelId="{5755259E-2FFB-4610-B6A5-5A46029BFA8A}" type="pres">
      <dgm:prSet presAssocID="{D9603B2A-DB4C-465B-A197-5BBE414F8F24}" presName="theInnerList" presStyleCnt="0"/>
      <dgm:spPr/>
    </dgm:pt>
    <dgm:pt modelId="{F54A04B9-9D38-432E-9603-373A1621D98F}" type="pres">
      <dgm:prSet presAssocID="{50242200-E4D2-4C63-97D0-33ACC48BE753}" presName="childNode" presStyleLbl="node1" presStyleIdx="4" presStyleCnt="6">
        <dgm:presLayoutVars>
          <dgm:bulletEnabled val="1"/>
        </dgm:presLayoutVars>
      </dgm:prSet>
      <dgm:spPr/>
    </dgm:pt>
    <dgm:pt modelId="{50CF38A9-875F-415F-844F-EAC4E3F7E00F}" type="pres">
      <dgm:prSet presAssocID="{50242200-E4D2-4C63-97D0-33ACC48BE753}" presName="aSpace2" presStyleCnt="0"/>
      <dgm:spPr/>
    </dgm:pt>
    <dgm:pt modelId="{60949E05-DFFE-41A1-9441-CED1F07CDA16}" type="pres">
      <dgm:prSet presAssocID="{778F72AA-DF38-4627-A0D8-7DE678979A24}" presName="childNode" presStyleLbl="node1" presStyleIdx="5" presStyleCnt="6">
        <dgm:presLayoutVars>
          <dgm:bulletEnabled val="1"/>
        </dgm:presLayoutVars>
      </dgm:prSet>
      <dgm:spPr/>
    </dgm:pt>
  </dgm:ptLst>
  <dgm:cxnLst>
    <dgm:cxn modelId="{4F124205-0A3B-4DDE-8EA6-57C8E43A19E7}" type="presOf" srcId="{0A4A26F8-8277-41CE-8DA3-3B531F8F52B7}" destId="{35DBAF89-F479-40CB-B600-010195FC41B0}" srcOrd="1" destOrd="0" presId="urn:microsoft.com/office/officeart/2005/8/layout/lProcess2"/>
    <dgm:cxn modelId="{78B3E21A-C317-4819-9045-BE3911B66FA7}" type="presOf" srcId="{7D5DFBE7-3C28-4542-AB5D-FD0C340433E2}" destId="{DFD62D04-38EB-471D-A212-C1957FA13952}" srcOrd="0" destOrd="0" presId="urn:microsoft.com/office/officeart/2005/8/layout/lProcess2"/>
    <dgm:cxn modelId="{E908F61C-1DC0-4FE6-A4FC-B2A4A486DCDE}" type="presOf" srcId="{50242200-E4D2-4C63-97D0-33ACC48BE753}" destId="{F54A04B9-9D38-432E-9603-373A1621D98F}" srcOrd="0" destOrd="0" presId="urn:microsoft.com/office/officeart/2005/8/layout/lProcess2"/>
    <dgm:cxn modelId="{A431842E-16B7-4946-92F0-4D5657DA60A8}" srcId="{0A4A26F8-8277-41CE-8DA3-3B531F8F52B7}" destId="{131D96D3-26A9-48E9-9F36-94F4288512C3}" srcOrd="0" destOrd="0" parTransId="{2C548451-D585-40EC-96DF-643A617D7C32}" sibTransId="{3DB22A46-B968-4F80-9A16-3099DBC0398E}"/>
    <dgm:cxn modelId="{73EAC63B-28EB-475E-AFB5-451F40DF6A79}" type="presOf" srcId="{D9603B2A-DB4C-465B-A197-5BBE414F8F24}" destId="{D0CF06D7-5C37-4304-B070-D6A68F9E4104}" srcOrd="0" destOrd="0" presId="urn:microsoft.com/office/officeart/2005/8/layout/lProcess2"/>
    <dgm:cxn modelId="{A0FE735C-A239-46F1-A3CD-501F60DD2A42}" type="presOf" srcId="{D7A7D488-E8D8-4E10-B3E7-978E29251D0D}" destId="{6B37C326-2653-49A5-9B2D-8744EE0C4C7E}" srcOrd="0" destOrd="0" presId="urn:microsoft.com/office/officeart/2005/8/layout/lProcess2"/>
    <dgm:cxn modelId="{99D43662-8E49-41A5-9118-E8B18C87BA5E}" srcId="{D9603B2A-DB4C-465B-A197-5BBE414F8F24}" destId="{778F72AA-DF38-4627-A0D8-7DE678979A24}" srcOrd="1" destOrd="0" parTransId="{506AE57D-C977-40FE-A782-E30ABC20C5BA}" sibTransId="{17820467-BEC6-421E-8A27-E741C56FE780}"/>
    <dgm:cxn modelId="{B794896B-10C3-40D9-83BE-36F3B6E3994F}" type="presOf" srcId="{131D96D3-26A9-48E9-9F36-94F4288512C3}" destId="{C88065F0-D16E-4AFF-AC97-099F6DF7EA53}" srcOrd="0" destOrd="0" presId="urn:microsoft.com/office/officeart/2005/8/layout/lProcess2"/>
    <dgm:cxn modelId="{1158EF6F-C9DB-48D5-A7BF-837B23986D96}" type="presOf" srcId="{0A4A26F8-8277-41CE-8DA3-3B531F8F52B7}" destId="{E4F996D5-B9C2-45B3-B2C4-C043B1D93903}" srcOrd="0" destOrd="0" presId="urn:microsoft.com/office/officeart/2005/8/layout/lProcess2"/>
    <dgm:cxn modelId="{1F32F17C-7D8A-4630-94A5-882A1FCBD0A7}" type="presOf" srcId="{6DD40FD8-1584-440C-88BB-8142B1A011DA}" destId="{31560450-2279-479A-B8A5-141A03945A09}" srcOrd="0" destOrd="0" presId="urn:microsoft.com/office/officeart/2005/8/layout/lProcess2"/>
    <dgm:cxn modelId="{08F0C27F-36A9-4D61-A9BA-7DE6549ACA36}" srcId="{D9603B2A-DB4C-465B-A197-5BBE414F8F24}" destId="{50242200-E4D2-4C63-97D0-33ACC48BE753}" srcOrd="0" destOrd="0" parTransId="{1C5F1453-E5B0-4ECD-B6A6-042D5FAEF7A7}" sibTransId="{031898D8-A07F-4E71-A869-94C74E3D873F}"/>
    <dgm:cxn modelId="{52887383-8152-47B8-BC33-05B7F2B27624}" type="presOf" srcId="{9710887C-CBE9-4FAA-966F-A63119C02AAA}" destId="{1890285F-73B7-46CC-BF73-74F8E853D534}" srcOrd="0" destOrd="0" presId="urn:microsoft.com/office/officeart/2005/8/layout/lProcess2"/>
    <dgm:cxn modelId="{4FE8298C-34E5-471C-82C3-663ACFB16685}" type="presOf" srcId="{7D5DFBE7-3C28-4542-AB5D-FD0C340433E2}" destId="{133C1FF8-75A3-4F86-A82B-A6C664629B4A}" srcOrd="1" destOrd="0" presId="urn:microsoft.com/office/officeart/2005/8/layout/lProcess2"/>
    <dgm:cxn modelId="{6BDEBEA5-A8A6-483D-95DC-14D87C94E911}" srcId="{6DD40FD8-1584-440C-88BB-8142B1A011DA}" destId="{7D5DFBE7-3C28-4542-AB5D-FD0C340433E2}" srcOrd="1" destOrd="0" parTransId="{EC059CA5-3FE3-492D-8EC7-58B03826D7C7}" sibTransId="{0B460537-1B9D-443F-B583-C446DD7FB27D}"/>
    <dgm:cxn modelId="{D99E14A7-44F8-4656-8017-5CD465E51642}" srcId="{7D5DFBE7-3C28-4542-AB5D-FD0C340433E2}" destId="{D7A7D488-E8D8-4E10-B3E7-978E29251D0D}" srcOrd="0" destOrd="0" parTransId="{A7E79909-02E2-418D-8CA8-B3D13018F3BB}" sibTransId="{9486AA04-F0C9-4656-AEA9-CD8812EB20DC}"/>
    <dgm:cxn modelId="{BB77DDBC-9657-416B-8CF1-CB18FBD201C0}" type="presOf" srcId="{65C59273-C2E3-40AC-A8C9-D297F85E981E}" destId="{18E928C1-DFF7-4105-BB0E-DDD9E8EDAE5F}" srcOrd="0" destOrd="0" presId="urn:microsoft.com/office/officeart/2005/8/layout/lProcess2"/>
    <dgm:cxn modelId="{24C213C5-BBB2-485A-AD5F-7145D1AD5615}" srcId="{6DD40FD8-1584-440C-88BB-8142B1A011DA}" destId="{D9603B2A-DB4C-465B-A197-5BBE414F8F24}" srcOrd="2" destOrd="0" parTransId="{0C30FA33-7578-4B52-8172-8685192916AE}" sibTransId="{71584B1A-CCF1-4BFD-B8F3-3D428D5FBCAF}"/>
    <dgm:cxn modelId="{6A345FCC-DC7D-4F69-A100-8144591407D6}" srcId="{6DD40FD8-1584-440C-88BB-8142B1A011DA}" destId="{0A4A26F8-8277-41CE-8DA3-3B531F8F52B7}" srcOrd="0" destOrd="0" parTransId="{612EA8E0-BB83-4AA1-889D-2D0023B7E1F9}" sibTransId="{2AF574CA-C568-41C0-B644-B2EE00D30F70}"/>
    <dgm:cxn modelId="{AFA04BD1-D6C7-414B-9FF9-0D2D4601DF6B}" type="presOf" srcId="{D9603B2A-DB4C-465B-A197-5BBE414F8F24}" destId="{64FDE092-7DCA-44EE-BCF6-AAB91DC976CC}" srcOrd="1" destOrd="0" presId="urn:microsoft.com/office/officeart/2005/8/layout/lProcess2"/>
    <dgm:cxn modelId="{17CBF5DC-20BA-4619-ACBF-AA8570EFC62B}" srcId="{0A4A26F8-8277-41CE-8DA3-3B531F8F52B7}" destId="{65C59273-C2E3-40AC-A8C9-D297F85E981E}" srcOrd="1" destOrd="0" parTransId="{150E6C28-1D14-48BA-B437-4691A6371763}" sibTransId="{7E0CD95E-03B5-4B04-A4A6-D8F4A41B34EF}"/>
    <dgm:cxn modelId="{FA9834E2-2CF7-4166-9F2A-A97D43705944}" srcId="{7D5DFBE7-3C28-4542-AB5D-FD0C340433E2}" destId="{9710887C-CBE9-4FAA-966F-A63119C02AAA}" srcOrd="1" destOrd="0" parTransId="{1B43399D-F25D-4CC3-BFFF-E95D53AB7C47}" sibTransId="{E576E780-3822-4938-A485-907F77A25F6A}"/>
    <dgm:cxn modelId="{E7DD32EB-1ABC-4F54-A615-B1FE5D366013}" type="presOf" srcId="{778F72AA-DF38-4627-A0D8-7DE678979A24}" destId="{60949E05-DFFE-41A1-9441-CED1F07CDA16}" srcOrd="0" destOrd="0" presId="urn:microsoft.com/office/officeart/2005/8/layout/lProcess2"/>
    <dgm:cxn modelId="{4D430389-8B0D-4512-8511-5181520930E5}" type="presParOf" srcId="{31560450-2279-479A-B8A5-141A03945A09}" destId="{A4D9A908-B892-420E-802B-2E1693EDD399}" srcOrd="0" destOrd="0" presId="urn:microsoft.com/office/officeart/2005/8/layout/lProcess2"/>
    <dgm:cxn modelId="{44B5AE03-5850-42DE-8909-9A8F66DA2004}" type="presParOf" srcId="{A4D9A908-B892-420E-802B-2E1693EDD399}" destId="{E4F996D5-B9C2-45B3-B2C4-C043B1D93903}" srcOrd="0" destOrd="0" presId="urn:microsoft.com/office/officeart/2005/8/layout/lProcess2"/>
    <dgm:cxn modelId="{3E2C87F3-D627-41AC-BB6B-7302663C69EF}" type="presParOf" srcId="{A4D9A908-B892-420E-802B-2E1693EDD399}" destId="{35DBAF89-F479-40CB-B600-010195FC41B0}" srcOrd="1" destOrd="0" presId="urn:microsoft.com/office/officeart/2005/8/layout/lProcess2"/>
    <dgm:cxn modelId="{CF72DF07-0E10-45EC-A7CC-0978B130A32F}" type="presParOf" srcId="{A4D9A908-B892-420E-802B-2E1693EDD399}" destId="{D53D2854-881D-4A0D-ACB1-C7DD6F28A37C}" srcOrd="2" destOrd="0" presId="urn:microsoft.com/office/officeart/2005/8/layout/lProcess2"/>
    <dgm:cxn modelId="{5BB330D4-2D02-4258-ACFC-A89BD8849914}" type="presParOf" srcId="{D53D2854-881D-4A0D-ACB1-C7DD6F28A37C}" destId="{B2FF641D-8924-4122-8EAE-6510893A6F5B}" srcOrd="0" destOrd="0" presId="urn:microsoft.com/office/officeart/2005/8/layout/lProcess2"/>
    <dgm:cxn modelId="{4F4F2CCF-B942-4726-B105-F706DBB2DBF5}" type="presParOf" srcId="{B2FF641D-8924-4122-8EAE-6510893A6F5B}" destId="{C88065F0-D16E-4AFF-AC97-099F6DF7EA53}" srcOrd="0" destOrd="0" presId="urn:microsoft.com/office/officeart/2005/8/layout/lProcess2"/>
    <dgm:cxn modelId="{CDF5CC87-F05F-4EBB-9926-B611DADADEEC}" type="presParOf" srcId="{B2FF641D-8924-4122-8EAE-6510893A6F5B}" destId="{34878B05-DB01-4EF1-8C12-F725D48C28B1}" srcOrd="1" destOrd="0" presId="urn:microsoft.com/office/officeart/2005/8/layout/lProcess2"/>
    <dgm:cxn modelId="{8871C922-D59B-425E-9335-6693561B9F7C}" type="presParOf" srcId="{B2FF641D-8924-4122-8EAE-6510893A6F5B}" destId="{18E928C1-DFF7-4105-BB0E-DDD9E8EDAE5F}" srcOrd="2" destOrd="0" presId="urn:microsoft.com/office/officeart/2005/8/layout/lProcess2"/>
    <dgm:cxn modelId="{099CFCEA-3CA9-4EA2-ADC6-1FF8AEB3B6FA}" type="presParOf" srcId="{31560450-2279-479A-B8A5-141A03945A09}" destId="{4391EB61-584A-42E8-A44D-05B09C4707F8}" srcOrd="1" destOrd="0" presId="urn:microsoft.com/office/officeart/2005/8/layout/lProcess2"/>
    <dgm:cxn modelId="{A6C94D2A-3B24-4336-94B2-685276411BF7}" type="presParOf" srcId="{31560450-2279-479A-B8A5-141A03945A09}" destId="{93402BA8-06E5-4ED6-82A1-0BCC43E44D7E}" srcOrd="2" destOrd="0" presId="urn:microsoft.com/office/officeart/2005/8/layout/lProcess2"/>
    <dgm:cxn modelId="{775DD68C-6943-48F7-B898-97E3F91333BF}" type="presParOf" srcId="{93402BA8-06E5-4ED6-82A1-0BCC43E44D7E}" destId="{DFD62D04-38EB-471D-A212-C1957FA13952}" srcOrd="0" destOrd="0" presId="urn:microsoft.com/office/officeart/2005/8/layout/lProcess2"/>
    <dgm:cxn modelId="{8D985644-79ED-40CE-89C0-271F68C13B61}" type="presParOf" srcId="{93402BA8-06E5-4ED6-82A1-0BCC43E44D7E}" destId="{133C1FF8-75A3-4F86-A82B-A6C664629B4A}" srcOrd="1" destOrd="0" presId="urn:microsoft.com/office/officeart/2005/8/layout/lProcess2"/>
    <dgm:cxn modelId="{12629572-AA7F-4381-B9F9-B3C3B1566D24}" type="presParOf" srcId="{93402BA8-06E5-4ED6-82A1-0BCC43E44D7E}" destId="{6F749FA1-0915-49DF-839F-675C520E4F4B}" srcOrd="2" destOrd="0" presId="urn:microsoft.com/office/officeart/2005/8/layout/lProcess2"/>
    <dgm:cxn modelId="{4E1AB897-B6AA-4757-A9F2-460F7F8BA8E1}" type="presParOf" srcId="{6F749FA1-0915-49DF-839F-675C520E4F4B}" destId="{53A39589-2D6A-4E14-8A3D-6B4A63DC0699}" srcOrd="0" destOrd="0" presId="urn:microsoft.com/office/officeart/2005/8/layout/lProcess2"/>
    <dgm:cxn modelId="{52DA4A8D-C9FF-44D7-AAEC-8C6433724EC9}" type="presParOf" srcId="{53A39589-2D6A-4E14-8A3D-6B4A63DC0699}" destId="{6B37C326-2653-49A5-9B2D-8744EE0C4C7E}" srcOrd="0" destOrd="0" presId="urn:microsoft.com/office/officeart/2005/8/layout/lProcess2"/>
    <dgm:cxn modelId="{7CFA2F7B-8281-4066-8BFB-6ED119748258}" type="presParOf" srcId="{53A39589-2D6A-4E14-8A3D-6B4A63DC0699}" destId="{271F65CC-4A52-4462-980D-ADCA5E51BA04}" srcOrd="1" destOrd="0" presId="urn:microsoft.com/office/officeart/2005/8/layout/lProcess2"/>
    <dgm:cxn modelId="{67857238-3889-49E5-A3FD-E30C73493217}" type="presParOf" srcId="{53A39589-2D6A-4E14-8A3D-6B4A63DC0699}" destId="{1890285F-73B7-46CC-BF73-74F8E853D534}" srcOrd="2" destOrd="0" presId="urn:microsoft.com/office/officeart/2005/8/layout/lProcess2"/>
    <dgm:cxn modelId="{4D8D437A-EE0F-4E5B-93BE-E4A0D63CCF0A}" type="presParOf" srcId="{31560450-2279-479A-B8A5-141A03945A09}" destId="{B891FEFD-8E96-4B79-8C0E-687BFA95B5B4}" srcOrd="3" destOrd="0" presId="urn:microsoft.com/office/officeart/2005/8/layout/lProcess2"/>
    <dgm:cxn modelId="{AAF756E2-DC3A-458E-BC3E-105B6BD76092}" type="presParOf" srcId="{31560450-2279-479A-B8A5-141A03945A09}" destId="{74029F62-6E01-44BB-9944-DF9EEC5CD19B}" srcOrd="4" destOrd="0" presId="urn:microsoft.com/office/officeart/2005/8/layout/lProcess2"/>
    <dgm:cxn modelId="{EF36C51D-CC60-4327-94D3-D35FDF3F1FCD}" type="presParOf" srcId="{74029F62-6E01-44BB-9944-DF9EEC5CD19B}" destId="{D0CF06D7-5C37-4304-B070-D6A68F9E4104}" srcOrd="0" destOrd="0" presId="urn:microsoft.com/office/officeart/2005/8/layout/lProcess2"/>
    <dgm:cxn modelId="{6425E2E7-1A2B-473B-A375-25BEB6CA0558}" type="presParOf" srcId="{74029F62-6E01-44BB-9944-DF9EEC5CD19B}" destId="{64FDE092-7DCA-44EE-BCF6-AAB91DC976CC}" srcOrd="1" destOrd="0" presId="urn:microsoft.com/office/officeart/2005/8/layout/lProcess2"/>
    <dgm:cxn modelId="{20353A9E-1675-4AF5-A780-BC9F2CF04537}" type="presParOf" srcId="{74029F62-6E01-44BB-9944-DF9EEC5CD19B}" destId="{60EF5897-D410-4D3B-9EB2-AE8798CD15E9}" srcOrd="2" destOrd="0" presId="urn:microsoft.com/office/officeart/2005/8/layout/lProcess2"/>
    <dgm:cxn modelId="{013F4BCB-BF1A-4215-A58D-34A9498EA5D5}" type="presParOf" srcId="{60EF5897-D410-4D3B-9EB2-AE8798CD15E9}" destId="{5755259E-2FFB-4610-B6A5-5A46029BFA8A}" srcOrd="0" destOrd="0" presId="urn:microsoft.com/office/officeart/2005/8/layout/lProcess2"/>
    <dgm:cxn modelId="{25C548A6-8839-43E6-AF68-76FB824BBB50}" type="presParOf" srcId="{5755259E-2FFB-4610-B6A5-5A46029BFA8A}" destId="{F54A04B9-9D38-432E-9603-373A1621D98F}" srcOrd="0" destOrd="0" presId="urn:microsoft.com/office/officeart/2005/8/layout/lProcess2"/>
    <dgm:cxn modelId="{DEA9E31E-06AD-44D0-8C69-3043FF1D5FC2}" type="presParOf" srcId="{5755259E-2FFB-4610-B6A5-5A46029BFA8A}" destId="{50CF38A9-875F-415F-844F-EAC4E3F7E00F}" srcOrd="1" destOrd="0" presId="urn:microsoft.com/office/officeart/2005/8/layout/lProcess2"/>
    <dgm:cxn modelId="{E8D1E0A4-02B4-4A82-B27E-173FE7E9F15A}" type="presParOf" srcId="{5755259E-2FFB-4610-B6A5-5A46029BFA8A}" destId="{60949E05-DFFE-41A1-9441-CED1F07CDA16}"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40FD8-1584-440C-88BB-8142B1A011DA}"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GB"/>
        </a:p>
      </dgm:t>
    </dgm:pt>
    <dgm:pt modelId="{0A4A26F8-8277-41CE-8DA3-3B531F8F52B7}">
      <dgm:prSet phldrT="[Text]" phldr="0"/>
      <dgm:spPr/>
      <dgm:t>
        <a:bodyPr/>
        <a:lstStyle/>
        <a:p>
          <a:r>
            <a:rPr lang="en-GB" dirty="0">
              <a:latin typeface="Calibri Light" panose="020F0302020204030204"/>
            </a:rPr>
            <a:t>Mise en page</a:t>
          </a:r>
          <a:endParaRPr lang="en-GB" dirty="0"/>
        </a:p>
      </dgm:t>
    </dgm:pt>
    <dgm:pt modelId="{612EA8E0-BB83-4AA1-889D-2D0023B7E1F9}" type="parTrans" cxnId="{6A345FCC-DC7D-4F69-A100-8144591407D6}">
      <dgm:prSet/>
      <dgm:spPr/>
      <dgm:t>
        <a:bodyPr/>
        <a:lstStyle/>
        <a:p>
          <a:endParaRPr lang="en-GB"/>
        </a:p>
      </dgm:t>
    </dgm:pt>
    <dgm:pt modelId="{2AF574CA-C568-41C0-B644-B2EE00D30F70}" type="sibTrans" cxnId="{6A345FCC-DC7D-4F69-A100-8144591407D6}">
      <dgm:prSet/>
      <dgm:spPr/>
      <dgm:t>
        <a:bodyPr/>
        <a:lstStyle/>
        <a:p>
          <a:endParaRPr lang="en-GB"/>
        </a:p>
      </dgm:t>
    </dgm:pt>
    <dgm:pt modelId="{131D96D3-26A9-48E9-9F36-94F4288512C3}">
      <dgm:prSet phldrT="[Text]" phldr="0"/>
      <dgm:spPr/>
      <dgm:t>
        <a:bodyPr/>
        <a:lstStyle/>
        <a:p>
          <a:pPr rtl="0"/>
          <a:r>
            <a:rPr lang="en-GB" dirty="0">
              <a:latin typeface="Calibri Light" panose="020F0302020204030204"/>
            </a:rPr>
            <a:t>Veiller à ce que les figures soient lisibles</a:t>
          </a:r>
          <a:endParaRPr lang="en-GB" dirty="0"/>
        </a:p>
      </dgm:t>
    </dgm:pt>
    <dgm:pt modelId="{2C548451-D585-40EC-96DF-643A617D7C32}" type="parTrans" cxnId="{A431842E-16B7-4946-92F0-4D5657DA60A8}">
      <dgm:prSet/>
      <dgm:spPr/>
      <dgm:t>
        <a:bodyPr/>
        <a:lstStyle/>
        <a:p>
          <a:endParaRPr lang="en-GB"/>
        </a:p>
      </dgm:t>
    </dgm:pt>
    <dgm:pt modelId="{3DB22A46-B968-4F80-9A16-3099DBC0398E}" type="sibTrans" cxnId="{A431842E-16B7-4946-92F0-4D5657DA60A8}">
      <dgm:prSet/>
      <dgm:spPr/>
      <dgm:t>
        <a:bodyPr/>
        <a:lstStyle/>
        <a:p>
          <a:endParaRPr lang="en-GB"/>
        </a:p>
      </dgm:t>
    </dgm:pt>
    <dgm:pt modelId="{65C59273-C2E3-40AC-A8C9-D297F85E981E}">
      <dgm:prSet phldrT="[Text]" phldr="0"/>
      <dgm:spPr/>
      <dgm:t>
        <a:bodyPr/>
        <a:lstStyle/>
        <a:p>
          <a:pPr rtl="0"/>
          <a:r>
            <a:rPr lang="en-GB" dirty="0">
              <a:latin typeface="Calibri Light" panose="020F0302020204030204"/>
            </a:rPr>
            <a:t>Une ou deux grandes images par diapositive</a:t>
          </a:r>
          <a:endParaRPr lang="en-GB" dirty="0"/>
        </a:p>
      </dgm:t>
    </dgm:pt>
    <dgm:pt modelId="{150E6C28-1D14-48BA-B437-4691A6371763}" type="parTrans" cxnId="{17CBF5DC-20BA-4619-ACBF-AA8570EFC62B}">
      <dgm:prSet/>
      <dgm:spPr/>
      <dgm:t>
        <a:bodyPr/>
        <a:lstStyle/>
        <a:p>
          <a:endParaRPr lang="en-GB"/>
        </a:p>
      </dgm:t>
    </dgm:pt>
    <dgm:pt modelId="{7E0CD95E-03B5-4B04-A4A6-D8F4A41B34EF}" type="sibTrans" cxnId="{17CBF5DC-20BA-4619-ACBF-AA8570EFC62B}">
      <dgm:prSet/>
      <dgm:spPr/>
      <dgm:t>
        <a:bodyPr/>
        <a:lstStyle/>
        <a:p>
          <a:endParaRPr lang="en-GB"/>
        </a:p>
      </dgm:t>
    </dgm:pt>
    <dgm:pt modelId="{7D5DFBE7-3C28-4542-AB5D-FD0C340433E2}">
      <dgm:prSet phldrT="[Text]" phldr="0"/>
      <dgm:spPr/>
      <dgm:t>
        <a:bodyPr/>
        <a:lstStyle/>
        <a:p>
          <a:r>
            <a:rPr lang="en-GB" dirty="0">
              <a:latin typeface="Calibri Light" panose="020F0302020204030204"/>
            </a:rPr>
            <a:t>Couleurs</a:t>
          </a:r>
          <a:endParaRPr lang="en-GB" dirty="0"/>
        </a:p>
      </dgm:t>
    </dgm:pt>
    <dgm:pt modelId="{EC059CA5-3FE3-492D-8EC7-58B03826D7C7}" type="parTrans" cxnId="{6BDEBEA5-A8A6-483D-95DC-14D87C94E911}">
      <dgm:prSet/>
      <dgm:spPr/>
      <dgm:t>
        <a:bodyPr/>
        <a:lstStyle/>
        <a:p>
          <a:endParaRPr lang="en-GB"/>
        </a:p>
      </dgm:t>
    </dgm:pt>
    <dgm:pt modelId="{0B460537-1B9D-443F-B583-C446DD7FB27D}" type="sibTrans" cxnId="{6BDEBEA5-A8A6-483D-95DC-14D87C94E911}">
      <dgm:prSet/>
      <dgm:spPr/>
      <dgm:t>
        <a:bodyPr/>
        <a:lstStyle/>
        <a:p>
          <a:endParaRPr lang="en-GB"/>
        </a:p>
      </dgm:t>
    </dgm:pt>
    <dgm:pt modelId="{D7A7D488-E8D8-4E10-B3E7-978E29251D0D}">
      <dgm:prSet phldrT="[Text]" phldr="0"/>
      <dgm:spPr/>
      <dgm:t>
        <a:bodyPr/>
        <a:lstStyle/>
        <a:p>
          <a:pPr rtl="0"/>
          <a:r>
            <a:rPr lang="en-GB" dirty="0">
              <a:latin typeface="Calibri Light" panose="020F0302020204030204"/>
            </a:rPr>
            <a:t>Limiter le nombre de couleurs</a:t>
          </a:r>
          <a:endParaRPr lang="en-GB" dirty="0"/>
        </a:p>
      </dgm:t>
    </dgm:pt>
    <dgm:pt modelId="{A7E79909-02E2-418D-8CA8-B3D13018F3BB}" type="parTrans" cxnId="{D99E14A7-44F8-4656-8017-5CD465E51642}">
      <dgm:prSet/>
      <dgm:spPr/>
      <dgm:t>
        <a:bodyPr/>
        <a:lstStyle/>
        <a:p>
          <a:endParaRPr lang="en-GB"/>
        </a:p>
      </dgm:t>
    </dgm:pt>
    <dgm:pt modelId="{9486AA04-F0C9-4656-AEA9-CD8812EB20DC}" type="sibTrans" cxnId="{D99E14A7-44F8-4656-8017-5CD465E51642}">
      <dgm:prSet/>
      <dgm:spPr/>
      <dgm:t>
        <a:bodyPr/>
        <a:lstStyle/>
        <a:p>
          <a:endParaRPr lang="en-GB"/>
        </a:p>
      </dgm:t>
    </dgm:pt>
    <dgm:pt modelId="{9710887C-CBE9-4FAA-966F-A63119C02AAA}">
      <dgm:prSet phldrT="[Text]" phldr="0"/>
      <dgm:spPr/>
      <dgm:t>
        <a:bodyPr/>
        <a:lstStyle/>
        <a:p>
          <a:pPr rtl="0"/>
          <a:r>
            <a:rPr lang="en-GB" dirty="0">
              <a:latin typeface="Calibri Light" panose="020F0302020204030204"/>
            </a:rPr>
            <a:t>Vérifier les couleurs sur le projecteur</a:t>
          </a:r>
          <a:endParaRPr lang="en-GB" dirty="0"/>
        </a:p>
      </dgm:t>
    </dgm:pt>
    <dgm:pt modelId="{1B43399D-F25D-4CC3-BFFF-E95D53AB7C47}" type="parTrans" cxnId="{FA9834E2-2CF7-4166-9F2A-A97D43705944}">
      <dgm:prSet/>
      <dgm:spPr/>
      <dgm:t>
        <a:bodyPr/>
        <a:lstStyle/>
        <a:p>
          <a:endParaRPr lang="en-GB"/>
        </a:p>
      </dgm:t>
    </dgm:pt>
    <dgm:pt modelId="{E576E780-3822-4938-A485-907F77A25F6A}" type="sibTrans" cxnId="{FA9834E2-2CF7-4166-9F2A-A97D43705944}">
      <dgm:prSet/>
      <dgm:spPr/>
      <dgm:t>
        <a:bodyPr/>
        <a:lstStyle/>
        <a:p>
          <a:endParaRPr lang="en-GB"/>
        </a:p>
      </dgm:t>
    </dgm:pt>
    <dgm:pt modelId="{D9603B2A-DB4C-465B-A197-5BBE414F8F24}">
      <dgm:prSet phldrT="[Text]" phldr="0"/>
      <dgm:spPr/>
      <dgm:t>
        <a:bodyPr/>
        <a:lstStyle/>
        <a:p>
          <a:r>
            <a:rPr lang="en-GB" dirty="0">
              <a:latin typeface="Calibri Light" panose="020F0302020204030204"/>
            </a:rPr>
            <a:t>Livraison</a:t>
          </a:r>
          <a:endParaRPr lang="en-GB" dirty="0"/>
        </a:p>
      </dgm:t>
    </dgm:pt>
    <dgm:pt modelId="{0C30FA33-7578-4B52-8172-8685192916AE}" type="parTrans" cxnId="{24C213C5-BBB2-485A-AD5F-7145D1AD5615}">
      <dgm:prSet/>
      <dgm:spPr/>
      <dgm:t>
        <a:bodyPr/>
        <a:lstStyle/>
        <a:p>
          <a:endParaRPr lang="en-GB"/>
        </a:p>
      </dgm:t>
    </dgm:pt>
    <dgm:pt modelId="{71584B1A-CCF1-4BFD-B8F3-3D428D5FBCAF}" type="sibTrans" cxnId="{24C213C5-BBB2-485A-AD5F-7145D1AD5615}">
      <dgm:prSet/>
      <dgm:spPr/>
      <dgm:t>
        <a:bodyPr/>
        <a:lstStyle/>
        <a:p>
          <a:endParaRPr lang="en-GB"/>
        </a:p>
      </dgm:t>
    </dgm:pt>
    <dgm:pt modelId="{50242200-E4D2-4C63-97D0-33ACC48BE753}">
      <dgm:prSet phldrT="[Text]" phldr="0"/>
      <dgm:spPr/>
      <dgm:t>
        <a:bodyPr/>
        <a:lstStyle/>
        <a:p>
          <a:pPr rtl="0"/>
          <a:r>
            <a:rPr lang="en-GB" dirty="0">
              <a:latin typeface="Calibri Light" panose="020F0302020204030204"/>
            </a:rPr>
            <a:t>Le message doit être clair</a:t>
          </a:r>
          <a:endParaRPr lang="en-GB" dirty="0"/>
        </a:p>
      </dgm:t>
    </dgm:pt>
    <dgm:pt modelId="{1C5F1453-E5B0-4ECD-B6A6-042D5FAEF7A7}" type="parTrans" cxnId="{08F0C27F-36A9-4D61-A9BA-7DE6549ACA36}">
      <dgm:prSet/>
      <dgm:spPr/>
      <dgm:t>
        <a:bodyPr/>
        <a:lstStyle/>
        <a:p>
          <a:endParaRPr lang="en-GB"/>
        </a:p>
      </dgm:t>
    </dgm:pt>
    <dgm:pt modelId="{031898D8-A07F-4E71-A869-94C74E3D873F}" type="sibTrans" cxnId="{08F0C27F-36A9-4D61-A9BA-7DE6549ACA36}">
      <dgm:prSet/>
      <dgm:spPr/>
      <dgm:t>
        <a:bodyPr/>
        <a:lstStyle/>
        <a:p>
          <a:endParaRPr lang="en-GB"/>
        </a:p>
      </dgm:t>
    </dgm:pt>
    <dgm:pt modelId="{778F72AA-DF38-4627-A0D8-7DE678979A24}">
      <dgm:prSet phldrT="[Text]" phldr="0"/>
      <dgm:spPr/>
      <dgm:t>
        <a:bodyPr/>
        <a:lstStyle/>
        <a:p>
          <a:pPr rtl="0"/>
          <a:r>
            <a:rPr lang="en-GB" dirty="0">
              <a:latin typeface="Calibri Light" panose="020F0302020204030204"/>
            </a:rPr>
            <a:t>Ne passe </a:t>
          </a:r>
          <a:r>
            <a:rPr lang="en-GB" dirty="0" err="1">
              <a:latin typeface="Calibri Light" panose="020F0302020204030204"/>
            </a:rPr>
            <a:t>précipiter</a:t>
          </a:r>
          <a:r>
            <a:rPr lang="en-GB" dirty="0">
              <a:latin typeface="Calibri Light" panose="020F0302020204030204"/>
            </a:rPr>
            <a:t> la presentation des figures</a:t>
          </a:r>
          <a:endParaRPr lang="en-GB" dirty="0"/>
        </a:p>
      </dgm:t>
    </dgm:pt>
    <dgm:pt modelId="{506AE57D-C977-40FE-A782-E30ABC20C5BA}" type="parTrans" cxnId="{99D43662-8E49-41A5-9118-E8B18C87BA5E}">
      <dgm:prSet/>
      <dgm:spPr/>
      <dgm:t>
        <a:bodyPr/>
        <a:lstStyle/>
        <a:p>
          <a:endParaRPr lang="en-GB"/>
        </a:p>
      </dgm:t>
    </dgm:pt>
    <dgm:pt modelId="{17820467-BEC6-421E-8A27-E741C56FE780}" type="sibTrans" cxnId="{99D43662-8E49-41A5-9118-E8B18C87BA5E}">
      <dgm:prSet/>
      <dgm:spPr/>
      <dgm:t>
        <a:bodyPr/>
        <a:lstStyle/>
        <a:p>
          <a:endParaRPr lang="en-GB"/>
        </a:p>
      </dgm:t>
    </dgm:pt>
    <dgm:pt modelId="{31560450-2279-479A-B8A5-141A03945A09}" type="pres">
      <dgm:prSet presAssocID="{6DD40FD8-1584-440C-88BB-8142B1A011DA}" presName="theList" presStyleCnt="0">
        <dgm:presLayoutVars>
          <dgm:dir/>
          <dgm:animLvl val="lvl"/>
          <dgm:resizeHandles val="exact"/>
        </dgm:presLayoutVars>
      </dgm:prSet>
      <dgm:spPr/>
    </dgm:pt>
    <dgm:pt modelId="{A4D9A908-B892-420E-802B-2E1693EDD399}" type="pres">
      <dgm:prSet presAssocID="{0A4A26F8-8277-41CE-8DA3-3B531F8F52B7}" presName="compNode" presStyleCnt="0"/>
      <dgm:spPr/>
    </dgm:pt>
    <dgm:pt modelId="{E4F996D5-B9C2-45B3-B2C4-C043B1D93903}" type="pres">
      <dgm:prSet presAssocID="{0A4A26F8-8277-41CE-8DA3-3B531F8F52B7}" presName="aNode" presStyleLbl="bgShp" presStyleIdx="0" presStyleCnt="3"/>
      <dgm:spPr/>
    </dgm:pt>
    <dgm:pt modelId="{35DBAF89-F479-40CB-B600-010195FC41B0}" type="pres">
      <dgm:prSet presAssocID="{0A4A26F8-8277-41CE-8DA3-3B531F8F52B7}" presName="textNode" presStyleLbl="bgShp" presStyleIdx="0" presStyleCnt="3"/>
      <dgm:spPr/>
    </dgm:pt>
    <dgm:pt modelId="{D53D2854-881D-4A0D-ACB1-C7DD6F28A37C}" type="pres">
      <dgm:prSet presAssocID="{0A4A26F8-8277-41CE-8DA3-3B531F8F52B7}" presName="compChildNode" presStyleCnt="0"/>
      <dgm:spPr/>
    </dgm:pt>
    <dgm:pt modelId="{B2FF641D-8924-4122-8EAE-6510893A6F5B}" type="pres">
      <dgm:prSet presAssocID="{0A4A26F8-8277-41CE-8DA3-3B531F8F52B7}" presName="theInnerList" presStyleCnt="0"/>
      <dgm:spPr/>
    </dgm:pt>
    <dgm:pt modelId="{C88065F0-D16E-4AFF-AC97-099F6DF7EA53}" type="pres">
      <dgm:prSet presAssocID="{131D96D3-26A9-48E9-9F36-94F4288512C3}" presName="childNode" presStyleLbl="node1" presStyleIdx="0" presStyleCnt="6">
        <dgm:presLayoutVars>
          <dgm:bulletEnabled val="1"/>
        </dgm:presLayoutVars>
      </dgm:prSet>
      <dgm:spPr/>
    </dgm:pt>
    <dgm:pt modelId="{34878B05-DB01-4EF1-8C12-F725D48C28B1}" type="pres">
      <dgm:prSet presAssocID="{131D96D3-26A9-48E9-9F36-94F4288512C3}" presName="aSpace2" presStyleCnt="0"/>
      <dgm:spPr/>
    </dgm:pt>
    <dgm:pt modelId="{18E928C1-DFF7-4105-BB0E-DDD9E8EDAE5F}" type="pres">
      <dgm:prSet presAssocID="{65C59273-C2E3-40AC-A8C9-D297F85E981E}" presName="childNode" presStyleLbl="node1" presStyleIdx="1" presStyleCnt="6">
        <dgm:presLayoutVars>
          <dgm:bulletEnabled val="1"/>
        </dgm:presLayoutVars>
      </dgm:prSet>
      <dgm:spPr/>
    </dgm:pt>
    <dgm:pt modelId="{4391EB61-584A-42E8-A44D-05B09C4707F8}" type="pres">
      <dgm:prSet presAssocID="{0A4A26F8-8277-41CE-8DA3-3B531F8F52B7}" presName="aSpace" presStyleCnt="0"/>
      <dgm:spPr/>
    </dgm:pt>
    <dgm:pt modelId="{93402BA8-06E5-4ED6-82A1-0BCC43E44D7E}" type="pres">
      <dgm:prSet presAssocID="{7D5DFBE7-3C28-4542-AB5D-FD0C340433E2}" presName="compNode" presStyleCnt="0"/>
      <dgm:spPr/>
    </dgm:pt>
    <dgm:pt modelId="{DFD62D04-38EB-471D-A212-C1957FA13952}" type="pres">
      <dgm:prSet presAssocID="{7D5DFBE7-3C28-4542-AB5D-FD0C340433E2}" presName="aNode" presStyleLbl="bgShp" presStyleIdx="1" presStyleCnt="3"/>
      <dgm:spPr/>
    </dgm:pt>
    <dgm:pt modelId="{133C1FF8-75A3-4F86-A82B-A6C664629B4A}" type="pres">
      <dgm:prSet presAssocID="{7D5DFBE7-3C28-4542-AB5D-FD0C340433E2}" presName="textNode" presStyleLbl="bgShp" presStyleIdx="1" presStyleCnt="3"/>
      <dgm:spPr/>
    </dgm:pt>
    <dgm:pt modelId="{6F749FA1-0915-49DF-839F-675C520E4F4B}" type="pres">
      <dgm:prSet presAssocID="{7D5DFBE7-3C28-4542-AB5D-FD0C340433E2}" presName="compChildNode" presStyleCnt="0"/>
      <dgm:spPr/>
    </dgm:pt>
    <dgm:pt modelId="{53A39589-2D6A-4E14-8A3D-6B4A63DC0699}" type="pres">
      <dgm:prSet presAssocID="{7D5DFBE7-3C28-4542-AB5D-FD0C340433E2}" presName="theInnerList" presStyleCnt="0"/>
      <dgm:spPr/>
    </dgm:pt>
    <dgm:pt modelId="{6B37C326-2653-49A5-9B2D-8744EE0C4C7E}" type="pres">
      <dgm:prSet presAssocID="{D7A7D488-E8D8-4E10-B3E7-978E29251D0D}" presName="childNode" presStyleLbl="node1" presStyleIdx="2" presStyleCnt="6">
        <dgm:presLayoutVars>
          <dgm:bulletEnabled val="1"/>
        </dgm:presLayoutVars>
      </dgm:prSet>
      <dgm:spPr/>
    </dgm:pt>
    <dgm:pt modelId="{271F65CC-4A52-4462-980D-ADCA5E51BA04}" type="pres">
      <dgm:prSet presAssocID="{D7A7D488-E8D8-4E10-B3E7-978E29251D0D}" presName="aSpace2" presStyleCnt="0"/>
      <dgm:spPr/>
    </dgm:pt>
    <dgm:pt modelId="{1890285F-73B7-46CC-BF73-74F8E853D534}" type="pres">
      <dgm:prSet presAssocID="{9710887C-CBE9-4FAA-966F-A63119C02AAA}" presName="childNode" presStyleLbl="node1" presStyleIdx="3" presStyleCnt="6">
        <dgm:presLayoutVars>
          <dgm:bulletEnabled val="1"/>
        </dgm:presLayoutVars>
      </dgm:prSet>
      <dgm:spPr/>
    </dgm:pt>
    <dgm:pt modelId="{B891FEFD-8E96-4B79-8C0E-687BFA95B5B4}" type="pres">
      <dgm:prSet presAssocID="{7D5DFBE7-3C28-4542-AB5D-FD0C340433E2}" presName="aSpace" presStyleCnt="0"/>
      <dgm:spPr/>
    </dgm:pt>
    <dgm:pt modelId="{74029F62-6E01-44BB-9944-DF9EEC5CD19B}" type="pres">
      <dgm:prSet presAssocID="{D9603B2A-DB4C-465B-A197-5BBE414F8F24}" presName="compNode" presStyleCnt="0"/>
      <dgm:spPr/>
    </dgm:pt>
    <dgm:pt modelId="{D0CF06D7-5C37-4304-B070-D6A68F9E4104}" type="pres">
      <dgm:prSet presAssocID="{D9603B2A-DB4C-465B-A197-5BBE414F8F24}" presName="aNode" presStyleLbl="bgShp" presStyleIdx="2" presStyleCnt="3"/>
      <dgm:spPr/>
    </dgm:pt>
    <dgm:pt modelId="{64FDE092-7DCA-44EE-BCF6-AAB91DC976CC}" type="pres">
      <dgm:prSet presAssocID="{D9603B2A-DB4C-465B-A197-5BBE414F8F24}" presName="textNode" presStyleLbl="bgShp" presStyleIdx="2" presStyleCnt="3"/>
      <dgm:spPr/>
    </dgm:pt>
    <dgm:pt modelId="{60EF5897-D410-4D3B-9EB2-AE8798CD15E9}" type="pres">
      <dgm:prSet presAssocID="{D9603B2A-DB4C-465B-A197-5BBE414F8F24}" presName="compChildNode" presStyleCnt="0"/>
      <dgm:spPr/>
    </dgm:pt>
    <dgm:pt modelId="{5755259E-2FFB-4610-B6A5-5A46029BFA8A}" type="pres">
      <dgm:prSet presAssocID="{D9603B2A-DB4C-465B-A197-5BBE414F8F24}" presName="theInnerList" presStyleCnt="0"/>
      <dgm:spPr/>
    </dgm:pt>
    <dgm:pt modelId="{F54A04B9-9D38-432E-9603-373A1621D98F}" type="pres">
      <dgm:prSet presAssocID="{50242200-E4D2-4C63-97D0-33ACC48BE753}" presName="childNode" presStyleLbl="node1" presStyleIdx="4" presStyleCnt="6">
        <dgm:presLayoutVars>
          <dgm:bulletEnabled val="1"/>
        </dgm:presLayoutVars>
      </dgm:prSet>
      <dgm:spPr/>
    </dgm:pt>
    <dgm:pt modelId="{50CF38A9-875F-415F-844F-EAC4E3F7E00F}" type="pres">
      <dgm:prSet presAssocID="{50242200-E4D2-4C63-97D0-33ACC48BE753}" presName="aSpace2" presStyleCnt="0"/>
      <dgm:spPr/>
    </dgm:pt>
    <dgm:pt modelId="{60949E05-DFFE-41A1-9441-CED1F07CDA16}" type="pres">
      <dgm:prSet presAssocID="{778F72AA-DF38-4627-A0D8-7DE678979A24}" presName="childNode" presStyleLbl="node1" presStyleIdx="5" presStyleCnt="6">
        <dgm:presLayoutVars>
          <dgm:bulletEnabled val="1"/>
        </dgm:presLayoutVars>
      </dgm:prSet>
      <dgm:spPr/>
    </dgm:pt>
  </dgm:ptLst>
  <dgm:cxnLst>
    <dgm:cxn modelId="{4F124205-0A3B-4DDE-8EA6-57C8E43A19E7}" type="presOf" srcId="{0A4A26F8-8277-41CE-8DA3-3B531F8F52B7}" destId="{35DBAF89-F479-40CB-B600-010195FC41B0}" srcOrd="1" destOrd="0" presId="urn:microsoft.com/office/officeart/2005/8/layout/lProcess2"/>
    <dgm:cxn modelId="{78B3E21A-C317-4819-9045-BE3911B66FA7}" type="presOf" srcId="{7D5DFBE7-3C28-4542-AB5D-FD0C340433E2}" destId="{DFD62D04-38EB-471D-A212-C1957FA13952}" srcOrd="0" destOrd="0" presId="urn:microsoft.com/office/officeart/2005/8/layout/lProcess2"/>
    <dgm:cxn modelId="{E908F61C-1DC0-4FE6-A4FC-B2A4A486DCDE}" type="presOf" srcId="{50242200-E4D2-4C63-97D0-33ACC48BE753}" destId="{F54A04B9-9D38-432E-9603-373A1621D98F}" srcOrd="0" destOrd="0" presId="urn:microsoft.com/office/officeart/2005/8/layout/lProcess2"/>
    <dgm:cxn modelId="{A431842E-16B7-4946-92F0-4D5657DA60A8}" srcId="{0A4A26F8-8277-41CE-8DA3-3B531F8F52B7}" destId="{131D96D3-26A9-48E9-9F36-94F4288512C3}" srcOrd="0" destOrd="0" parTransId="{2C548451-D585-40EC-96DF-643A617D7C32}" sibTransId="{3DB22A46-B968-4F80-9A16-3099DBC0398E}"/>
    <dgm:cxn modelId="{73EAC63B-28EB-475E-AFB5-451F40DF6A79}" type="presOf" srcId="{D9603B2A-DB4C-465B-A197-5BBE414F8F24}" destId="{D0CF06D7-5C37-4304-B070-D6A68F9E4104}" srcOrd="0" destOrd="0" presId="urn:microsoft.com/office/officeart/2005/8/layout/lProcess2"/>
    <dgm:cxn modelId="{A0FE735C-A239-46F1-A3CD-501F60DD2A42}" type="presOf" srcId="{D7A7D488-E8D8-4E10-B3E7-978E29251D0D}" destId="{6B37C326-2653-49A5-9B2D-8744EE0C4C7E}" srcOrd="0" destOrd="0" presId="urn:microsoft.com/office/officeart/2005/8/layout/lProcess2"/>
    <dgm:cxn modelId="{99D43662-8E49-41A5-9118-E8B18C87BA5E}" srcId="{D9603B2A-DB4C-465B-A197-5BBE414F8F24}" destId="{778F72AA-DF38-4627-A0D8-7DE678979A24}" srcOrd="1" destOrd="0" parTransId="{506AE57D-C977-40FE-A782-E30ABC20C5BA}" sibTransId="{17820467-BEC6-421E-8A27-E741C56FE780}"/>
    <dgm:cxn modelId="{B794896B-10C3-40D9-83BE-36F3B6E3994F}" type="presOf" srcId="{131D96D3-26A9-48E9-9F36-94F4288512C3}" destId="{C88065F0-D16E-4AFF-AC97-099F6DF7EA53}" srcOrd="0" destOrd="0" presId="urn:microsoft.com/office/officeart/2005/8/layout/lProcess2"/>
    <dgm:cxn modelId="{1158EF6F-C9DB-48D5-A7BF-837B23986D96}" type="presOf" srcId="{0A4A26F8-8277-41CE-8DA3-3B531F8F52B7}" destId="{E4F996D5-B9C2-45B3-B2C4-C043B1D93903}" srcOrd="0" destOrd="0" presId="urn:microsoft.com/office/officeart/2005/8/layout/lProcess2"/>
    <dgm:cxn modelId="{1F32F17C-7D8A-4630-94A5-882A1FCBD0A7}" type="presOf" srcId="{6DD40FD8-1584-440C-88BB-8142B1A011DA}" destId="{31560450-2279-479A-B8A5-141A03945A09}" srcOrd="0" destOrd="0" presId="urn:microsoft.com/office/officeart/2005/8/layout/lProcess2"/>
    <dgm:cxn modelId="{08F0C27F-36A9-4D61-A9BA-7DE6549ACA36}" srcId="{D9603B2A-DB4C-465B-A197-5BBE414F8F24}" destId="{50242200-E4D2-4C63-97D0-33ACC48BE753}" srcOrd="0" destOrd="0" parTransId="{1C5F1453-E5B0-4ECD-B6A6-042D5FAEF7A7}" sibTransId="{031898D8-A07F-4E71-A869-94C74E3D873F}"/>
    <dgm:cxn modelId="{52887383-8152-47B8-BC33-05B7F2B27624}" type="presOf" srcId="{9710887C-CBE9-4FAA-966F-A63119C02AAA}" destId="{1890285F-73B7-46CC-BF73-74F8E853D534}" srcOrd="0" destOrd="0" presId="urn:microsoft.com/office/officeart/2005/8/layout/lProcess2"/>
    <dgm:cxn modelId="{4FE8298C-34E5-471C-82C3-663ACFB16685}" type="presOf" srcId="{7D5DFBE7-3C28-4542-AB5D-FD0C340433E2}" destId="{133C1FF8-75A3-4F86-A82B-A6C664629B4A}" srcOrd="1" destOrd="0" presId="urn:microsoft.com/office/officeart/2005/8/layout/lProcess2"/>
    <dgm:cxn modelId="{6BDEBEA5-A8A6-483D-95DC-14D87C94E911}" srcId="{6DD40FD8-1584-440C-88BB-8142B1A011DA}" destId="{7D5DFBE7-3C28-4542-AB5D-FD0C340433E2}" srcOrd="1" destOrd="0" parTransId="{EC059CA5-3FE3-492D-8EC7-58B03826D7C7}" sibTransId="{0B460537-1B9D-443F-B583-C446DD7FB27D}"/>
    <dgm:cxn modelId="{D99E14A7-44F8-4656-8017-5CD465E51642}" srcId="{7D5DFBE7-3C28-4542-AB5D-FD0C340433E2}" destId="{D7A7D488-E8D8-4E10-B3E7-978E29251D0D}" srcOrd="0" destOrd="0" parTransId="{A7E79909-02E2-418D-8CA8-B3D13018F3BB}" sibTransId="{9486AA04-F0C9-4656-AEA9-CD8812EB20DC}"/>
    <dgm:cxn modelId="{BB77DDBC-9657-416B-8CF1-CB18FBD201C0}" type="presOf" srcId="{65C59273-C2E3-40AC-A8C9-D297F85E981E}" destId="{18E928C1-DFF7-4105-BB0E-DDD9E8EDAE5F}" srcOrd="0" destOrd="0" presId="urn:microsoft.com/office/officeart/2005/8/layout/lProcess2"/>
    <dgm:cxn modelId="{24C213C5-BBB2-485A-AD5F-7145D1AD5615}" srcId="{6DD40FD8-1584-440C-88BB-8142B1A011DA}" destId="{D9603B2A-DB4C-465B-A197-5BBE414F8F24}" srcOrd="2" destOrd="0" parTransId="{0C30FA33-7578-4B52-8172-8685192916AE}" sibTransId="{71584B1A-CCF1-4BFD-B8F3-3D428D5FBCAF}"/>
    <dgm:cxn modelId="{6A345FCC-DC7D-4F69-A100-8144591407D6}" srcId="{6DD40FD8-1584-440C-88BB-8142B1A011DA}" destId="{0A4A26F8-8277-41CE-8DA3-3B531F8F52B7}" srcOrd="0" destOrd="0" parTransId="{612EA8E0-BB83-4AA1-889D-2D0023B7E1F9}" sibTransId="{2AF574CA-C568-41C0-B644-B2EE00D30F70}"/>
    <dgm:cxn modelId="{AFA04BD1-D6C7-414B-9FF9-0D2D4601DF6B}" type="presOf" srcId="{D9603B2A-DB4C-465B-A197-5BBE414F8F24}" destId="{64FDE092-7DCA-44EE-BCF6-AAB91DC976CC}" srcOrd="1" destOrd="0" presId="urn:microsoft.com/office/officeart/2005/8/layout/lProcess2"/>
    <dgm:cxn modelId="{17CBF5DC-20BA-4619-ACBF-AA8570EFC62B}" srcId="{0A4A26F8-8277-41CE-8DA3-3B531F8F52B7}" destId="{65C59273-C2E3-40AC-A8C9-D297F85E981E}" srcOrd="1" destOrd="0" parTransId="{150E6C28-1D14-48BA-B437-4691A6371763}" sibTransId="{7E0CD95E-03B5-4B04-A4A6-D8F4A41B34EF}"/>
    <dgm:cxn modelId="{FA9834E2-2CF7-4166-9F2A-A97D43705944}" srcId="{7D5DFBE7-3C28-4542-AB5D-FD0C340433E2}" destId="{9710887C-CBE9-4FAA-966F-A63119C02AAA}" srcOrd="1" destOrd="0" parTransId="{1B43399D-F25D-4CC3-BFFF-E95D53AB7C47}" sibTransId="{E576E780-3822-4938-A485-907F77A25F6A}"/>
    <dgm:cxn modelId="{E7DD32EB-1ABC-4F54-A615-B1FE5D366013}" type="presOf" srcId="{778F72AA-DF38-4627-A0D8-7DE678979A24}" destId="{60949E05-DFFE-41A1-9441-CED1F07CDA16}" srcOrd="0" destOrd="0" presId="urn:microsoft.com/office/officeart/2005/8/layout/lProcess2"/>
    <dgm:cxn modelId="{4D430389-8B0D-4512-8511-5181520930E5}" type="presParOf" srcId="{31560450-2279-479A-B8A5-141A03945A09}" destId="{A4D9A908-B892-420E-802B-2E1693EDD399}" srcOrd="0" destOrd="0" presId="urn:microsoft.com/office/officeart/2005/8/layout/lProcess2"/>
    <dgm:cxn modelId="{44B5AE03-5850-42DE-8909-9A8F66DA2004}" type="presParOf" srcId="{A4D9A908-B892-420E-802B-2E1693EDD399}" destId="{E4F996D5-B9C2-45B3-B2C4-C043B1D93903}" srcOrd="0" destOrd="0" presId="urn:microsoft.com/office/officeart/2005/8/layout/lProcess2"/>
    <dgm:cxn modelId="{3E2C87F3-D627-41AC-BB6B-7302663C69EF}" type="presParOf" srcId="{A4D9A908-B892-420E-802B-2E1693EDD399}" destId="{35DBAF89-F479-40CB-B600-010195FC41B0}" srcOrd="1" destOrd="0" presId="urn:microsoft.com/office/officeart/2005/8/layout/lProcess2"/>
    <dgm:cxn modelId="{CF72DF07-0E10-45EC-A7CC-0978B130A32F}" type="presParOf" srcId="{A4D9A908-B892-420E-802B-2E1693EDD399}" destId="{D53D2854-881D-4A0D-ACB1-C7DD6F28A37C}" srcOrd="2" destOrd="0" presId="urn:microsoft.com/office/officeart/2005/8/layout/lProcess2"/>
    <dgm:cxn modelId="{5BB330D4-2D02-4258-ACFC-A89BD8849914}" type="presParOf" srcId="{D53D2854-881D-4A0D-ACB1-C7DD6F28A37C}" destId="{B2FF641D-8924-4122-8EAE-6510893A6F5B}" srcOrd="0" destOrd="0" presId="urn:microsoft.com/office/officeart/2005/8/layout/lProcess2"/>
    <dgm:cxn modelId="{4F4F2CCF-B942-4726-B105-F706DBB2DBF5}" type="presParOf" srcId="{B2FF641D-8924-4122-8EAE-6510893A6F5B}" destId="{C88065F0-D16E-4AFF-AC97-099F6DF7EA53}" srcOrd="0" destOrd="0" presId="urn:microsoft.com/office/officeart/2005/8/layout/lProcess2"/>
    <dgm:cxn modelId="{CDF5CC87-F05F-4EBB-9926-B611DADADEEC}" type="presParOf" srcId="{B2FF641D-8924-4122-8EAE-6510893A6F5B}" destId="{34878B05-DB01-4EF1-8C12-F725D48C28B1}" srcOrd="1" destOrd="0" presId="urn:microsoft.com/office/officeart/2005/8/layout/lProcess2"/>
    <dgm:cxn modelId="{8871C922-D59B-425E-9335-6693561B9F7C}" type="presParOf" srcId="{B2FF641D-8924-4122-8EAE-6510893A6F5B}" destId="{18E928C1-DFF7-4105-BB0E-DDD9E8EDAE5F}" srcOrd="2" destOrd="0" presId="urn:microsoft.com/office/officeart/2005/8/layout/lProcess2"/>
    <dgm:cxn modelId="{099CFCEA-3CA9-4EA2-ADC6-1FF8AEB3B6FA}" type="presParOf" srcId="{31560450-2279-479A-B8A5-141A03945A09}" destId="{4391EB61-584A-42E8-A44D-05B09C4707F8}" srcOrd="1" destOrd="0" presId="urn:microsoft.com/office/officeart/2005/8/layout/lProcess2"/>
    <dgm:cxn modelId="{A6C94D2A-3B24-4336-94B2-685276411BF7}" type="presParOf" srcId="{31560450-2279-479A-B8A5-141A03945A09}" destId="{93402BA8-06E5-4ED6-82A1-0BCC43E44D7E}" srcOrd="2" destOrd="0" presId="urn:microsoft.com/office/officeart/2005/8/layout/lProcess2"/>
    <dgm:cxn modelId="{775DD68C-6943-48F7-B898-97E3F91333BF}" type="presParOf" srcId="{93402BA8-06E5-4ED6-82A1-0BCC43E44D7E}" destId="{DFD62D04-38EB-471D-A212-C1957FA13952}" srcOrd="0" destOrd="0" presId="urn:microsoft.com/office/officeart/2005/8/layout/lProcess2"/>
    <dgm:cxn modelId="{8D985644-79ED-40CE-89C0-271F68C13B61}" type="presParOf" srcId="{93402BA8-06E5-4ED6-82A1-0BCC43E44D7E}" destId="{133C1FF8-75A3-4F86-A82B-A6C664629B4A}" srcOrd="1" destOrd="0" presId="urn:microsoft.com/office/officeart/2005/8/layout/lProcess2"/>
    <dgm:cxn modelId="{12629572-AA7F-4381-B9F9-B3C3B1566D24}" type="presParOf" srcId="{93402BA8-06E5-4ED6-82A1-0BCC43E44D7E}" destId="{6F749FA1-0915-49DF-839F-675C520E4F4B}" srcOrd="2" destOrd="0" presId="urn:microsoft.com/office/officeart/2005/8/layout/lProcess2"/>
    <dgm:cxn modelId="{4E1AB897-B6AA-4757-A9F2-460F7F8BA8E1}" type="presParOf" srcId="{6F749FA1-0915-49DF-839F-675C520E4F4B}" destId="{53A39589-2D6A-4E14-8A3D-6B4A63DC0699}" srcOrd="0" destOrd="0" presId="urn:microsoft.com/office/officeart/2005/8/layout/lProcess2"/>
    <dgm:cxn modelId="{52DA4A8D-C9FF-44D7-AAEC-8C6433724EC9}" type="presParOf" srcId="{53A39589-2D6A-4E14-8A3D-6B4A63DC0699}" destId="{6B37C326-2653-49A5-9B2D-8744EE0C4C7E}" srcOrd="0" destOrd="0" presId="urn:microsoft.com/office/officeart/2005/8/layout/lProcess2"/>
    <dgm:cxn modelId="{7CFA2F7B-8281-4066-8BFB-6ED119748258}" type="presParOf" srcId="{53A39589-2D6A-4E14-8A3D-6B4A63DC0699}" destId="{271F65CC-4A52-4462-980D-ADCA5E51BA04}" srcOrd="1" destOrd="0" presId="urn:microsoft.com/office/officeart/2005/8/layout/lProcess2"/>
    <dgm:cxn modelId="{67857238-3889-49E5-A3FD-E30C73493217}" type="presParOf" srcId="{53A39589-2D6A-4E14-8A3D-6B4A63DC0699}" destId="{1890285F-73B7-46CC-BF73-74F8E853D534}" srcOrd="2" destOrd="0" presId="urn:microsoft.com/office/officeart/2005/8/layout/lProcess2"/>
    <dgm:cxn modelId="{4D8D437A-EE0F-4E5B-93BE-E4A0D63CCF0A}" type="presParOf" srcId="{31560450-2279-479A-B8A5-141A03945A09}" destId="{B891FEFD-8E96-4B79-8C0E-687BFA95B5B4}" srcOrd="3" destOrd="0" presId="urn:microsoft.com/office/officeart/2005/8/layout/lProcess2"/>
    <dgm:cxn modelId="{AAF756E2-DC3A-458E-BC3E-105B6BD76092}" type="presParOf" srcId="{31560450-2279-479A-B8A5-141A03945A09}" destId="{74029F62-6E01-44BB-9944-DF9EEC5CD19B}" srcOrd="4" destOrd="0" presId="urn:microsoft.com/office/officeart/2005/8/layout/lProcess2"/>
    <dgm:cxn modelId="{EF36C51D-CC60-4327-94D3-D35FDF3F1FCD}" type="presParOf" srcId="{74029F62-6E01-44BB-9944-DF9EEC5CD19B}" destId="{D0CF06D7-5C37-4304-B070-D6A68F9E4104}" srcOrd="0" destOrd="0" presId="urn:microsoft.com/office/officeart/2005/8/layout/lProcess2"/>
    <dgm:cxn modelId="{6425E2E7-1A2B-473B-A375-25BEB6CA0558}" type="presParOf" srcId="{74029F62-6E01-44BB-9944-DF9EEC5CD19B}" destId="{64FDE092-7DCA-44EE-BCF6-AAB91DC976CC}" srcOrd="1" destOrd="0" presId="urn:microsoft.com/office/officeart/2005/8/layout/lProcess2"/>
    <dgm:cxn modelId="{20353A9E-1675-4AF5-A780-BC9F2CF04537}" type="presParOf" srcId="{74029F62-6E01-44BB-9944-DF9EEC5CD19B}" destId="{60EF5897-D410-4D3B-9EB2-AE8798CD15E9}" srcOrd="2" destOrd="0" presId="urn:microsoft.com/office/officeart/2005/8/layout/lProcess2"/>
    <dgm:cxn modelId="{013F4BCB-BF1A-4215-A58D-34A9498EA5D5}" type="presParOf" srcId="{60EF5897-D410-4D3B-9EB2-AE8798CD15E9}" destId="{5755259E-2FFB-4610-B6A5-5A46029BFA8A}" srcOrd="0" destOrd="0" presId="urn:microsoft.com/office/officeart/2005/8/layout/lProcess2"/>
    <dgm:cxn modelId="{25C548A6-8839-43E6-AF68-76FB824BBB50}" type="presParOf" srcId="{5755259E-2FFB-4610-B6A5-5A46029BFA8A}" destId="{F54A04B9-9D38-432E-9603-373A1621D98F}" srcOrd="0" destOrd="0" presId="urn:microsoft.com/office/officeart/2005/8/layout/lProcess2"/>
    <dgm:cxn modelId="{DEA9E31E-06AD-44D0-8C69-3043FF1D5FC2}" type="presParOf" srcId="{5755259E-2FFB-4610-B6A5-5A46029BFA8A}" destId="{50CF38A9-875F-415F-844F-EAC4E3F7E00F}" srcOrd="1" destOrd="0" presId="urn:microsoft.com/office/officeart/2005/8/layout/lProcess2"/>
    <dgm:cxn modelId="{E8D1E0A4-02B4-4A82-B27E-173FE7E9F15A}" type="presParOf" srcId="{5755259E-2FFB-4610-B6A5-5A46029BFA8A}" destId="{60949E05-DFFE-41A1-9441-CED1F07CDA16}"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FD573-F8BB-4EA8-A18E-607F840FE4DE}">
      <dsp:nvSpPr>
        <dsp:cNvPr id="0" name=""/>
        <dsp:cNvSpPr/>
      </dsp:nvSpPr>
      <dsp:spPr>
        <a:xfrm>
          <a:off x="1700045" y="798"/>
          <a:ext cx="1977041" cy="98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latin typeface="Calibri Light" panose="020F0302020204030204"/>
            </a:rPr>
            <a:t>L'énergie</a:t>
          </a:r>
          <a:endParaRPr lang="en-GB" sz="3500" kern="1200"/>
        </a:p>
      </dsp:txBody>
      <dsp:txXfrm>
        <a:off x="1728998" y="29751"/>
        <a:ext cx="1919135" cy="930614"/>
      </dsp:txXfrm>
    </dsp:sp>
    <dsp:sp modelId="{0ED3311B-B251-4472-BB20-57CBCE924D33}">
      <dsp:nvSpPr>
        <dsp:cNvPr id="0" name=""/>
        <dsp:cNvSpPr/>
      </dsp:nvSpPr>
      <dsp:spPr>
        <a:xfrm rot="3600000">
          <a:off x="2989968" y="1734884"/>
          <a:ext cx="1028576" cy="3459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093763" y="1804080"/>
        <a:ext cx="820986" cy="207590"/>
      </dsp:txXfrm>
    </dsp:sp>
    <dsp:sp modelId="{DBD75A93-8F2F-45B6-9DB4-3A89A148B5C8}">
      <dsp:nvSpPr>
        <dsp:cNvPr id="0" name=""/>
        <dsp:cNvSpPr/>
      </dsp:nvSpPr>
      <dsp:spPr>
        <a:xfrm>
          <a:off x="3331426" y="2826432"/>
          <a:ext cx="1977041" cy="98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latin typeface="Calibri Light" panose="020F0302020204030204"/>
            </a:rPr>
            <a:t>L'eau</a:t>
          </a:r>
          <a:endParaRPr lang="en-GB" sz="3500" kern="1200"/>
        </a:p>
      </dsp:txBody>
      <dsp:txXfrm>
        <a:off x="3360379" y="2855385"/>
        <a:ext cx="1919135" cy="930614"/>
      </dsp:txXfrm>
    </dsp:sp>
    <dsp:sp modelId="{8A8D994D-87C1-487A-A54D-65F4F442C4AB}">
      <dsp:nvSpPr>
        <dsp:cNvPr id="0" name=""/>
        <dsp:cNvSpPr/>
      </dsp:nvSpPr>
      <dsp:spPr>
        <a:xfrm rot="10800000">
          <a:off x="2174277" y="3147701"/>
          <a:ext cx="1028576" cy="3459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278072" y="3216897"/>
        <a:ext cx="820986" cy="207590"/>
      </dsp:txXfrm>
    </dsp:sp>
    <dsp:sp modelId="{456A7AEA-F93B-445B-AF91-C86975E18BF3}">
      <dsp:nvSpPr>
        <dsp:cNvPr id="0" name=""/>
        <dsp:cNvSpPr/>
      </dsp:nvSpPr>
      <dsp:spPr>
        <a:xfrm>
          <a:off x="68664" y="2826432"/>
          <a:ext cx="1977041" cy="988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latin typeface="Calibri Light" panose="020F0302020204030204"/>
            </a:rPr>
            <a:t>Terre</a:t>
          </a:r>
          <a:endParaRPr lang="en-GB" sz="3500" kern="1200"/>
        </a:p>
      </dsp:txBody>
      <dsp:txXfrm>
        <a:off x="97617" y="2855385"/>
        <a:ext cx="1919135" cy="930614"/>
      </dsp:txXfrm>
    </dsp:sp>
    <dsp:sp modelId="{6B298587-9A3A-4B75-9D94-55362D7C1743}">
      <dsp:nvSpPr>
        <dsp:cNvPr id="0" name=""/>
        <dsp:cNvSpPr/>
      </dsp:nvSpPr>
      <dsp:spPr>
        <a:xfrm rot="18000000">
          <a:off x="1358587" y="1734884"/>
          <a:ext cx="1028576" cy="34598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62382" y="1804080"/>
        <a:ext cx="820986" cy="207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B26D7-910F-4897-84D0-92C6E000DDD8}">
      <dsp:nvSpPr>
        <dsp:cNvPr id="0" name=""/>
        <dsp:cNvSpPr/>
      </dsp:nvSpPr>
      <dsp:spPr>
        <a:xfrm>
          <a:off x="0" y="1097279"/>
          <a:ext cx="8080074"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DE148-28F1-4F89-8785-2BBAC70DF88D}">
      <dsp:nvSpPr>
        <dsp:cNvPr id="0" name=""/>
        <dsp:cNvSpPr/>
      </dsp:nvSpPr>
      <dsp:spPr>
        <a:xfrm>
          <a:off x="1091" y="0"/>
          <a:ext cx="228672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GB" sz="1600" kern="1200">
              <a:latin typeface="Calibri Light" panose="020F0302020204030204"/>
            </a:rPr>
            <a:t>Communication efficace des résultats</a:t>
          </a:r>
          <a:endParaRPr lang="en-GB" sz="1600" kern="1200"/>
        </a:p>
      </dsp:txBody>
      <dsp:txXfrm>
        <a:off x="1091" y="0"/>
        <a:ext cx="2286724" cy="1463040"/>
      </dsp:txXfrm>
    </dsp:sp>
    <dsp:sp modelId="{2214B856-FC08-4916-AC0F-D4964E921AFA}">
      <dsp:nvSpPr>
        <dsp:cNvPr id="0" name=""/>
        <dsp:cNvSpPr/>
      </dsp:nvSpPr>
      <dsp:spPr>
        <a:xfrm>
          <a:off x="961573" y="1645920"/>
          <a:ext cx="365760" cy="365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62D31-752B-431D-AAB4-F24AD74324F0}">
      <dsp:nvSpPr>
        <dsp:cNvPr id="0" name=""/>
        <dsp:cNvSpPr/>
      </dsp:nvSpPr>
      <dsp:spPr>
        <a:xfrm>
          <a:off x="2402151" y="2149871"/>
          <a:ext cx="2286724" cy="98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GB" sz="1600" kern="1200" dirty="0" err="1">
              <a:latin typeface="Calibri Light" panose="020F0302020204030204"/>
            </a:rPr>
            <a:t>Compréhension</a:t>
          </a:r>
          <a:r>
            <a:rPr lang="en-GB" sz="1600" kern="1200" dirty="0">
              <a:latin typeface="Calibri Light" panose="020F0302020204030204"/>
            </a:rPr>
            <a:t>, par la population, des </a:t>
          </a:r>
          <a:r>
            <a:rPr lang="en-GB" sz="1600" kern="1200" dirty="0" err="1">
              <a:latin typeface="Calibri Light" panose="020F0302020204030204"/>
            </a:rPr>
            <a:t>résultats</a:t>
          </a:r>
          <a:r>
            <a:rPr lang="en-GB" sz="1600" kern="1200" dirty="0">
              <a:latin typeface="Calibri Light" panose="020F0302020204030204"/>
            </a:rPr>
            <a:t> et de </a:t>
          </a:r>
          <a:r>
            <a:rPr lang="en-GB" sz="1600" kern="1200" dirty="0" err="1">
              <a:latin typeface="Calibri Light" panose="020F0302020204030204"/>
            </a:rPr>
            <a:t>leurs</a:t>
          </a:r>
          <a:r>
            <a:rPr lang="en-GB" sz="1600" kern="1200" dirty="0">
              <a:latin typeface="Calibri Light" panose="020F0302020204030204"/>
            </a:rPr>
            <a:t> implications</a:t>
          </a:r>
          <a:endParaRPr lang="en-GB" sz="1600" kern="1200" dirty="0"/>
        </a:p>
      </dsp:txBody>
      <dsp:txXfrm>
        <a:off x="2402151" y="2149871"/>
        <a:ext cx="2286724" cy="985415"/>
      </dsp:txXfrm>
    </dsp:sp>
    <dsp:sp modelId="{4699CEA6-183C-4444-B30E-DCA970DD3C08}">
      <dsp:nvSpPr>
        <dsp:cNvPr id="0" name=""/>
        <dsp:cNvSpPr/>
      </dsp:nvSpPr>
      <dsp:spPr>
        <a:xfrm>
          <a:off x="3362633" y="1765326"/>
          <a:ext cx="365760" cy="365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B7D2E-D229-49FF-B1F2-248DD3A35389}">
      <dsp:nvSpPr>
        <dsp:cNvPr id="0" name=""/>
        <dsp:cNvSpPr/>
      </dsp:nvSpPr>
      <dsp:spPr>
        <a:xfrm>
          <a:off x="4803211" y="-1217"/>
          <a:ext cx="2467764" cy="146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GB" sz="1600" kern="1200" dirty="0" err="1">
              <a:latin typeface="Calibri Light" panose="020F0302020204030204"/>
            </a:rPr>
            <a:t>Élaboration</a:t>
          </a:r>
          <a:r>
            <a:rPr lang="en-GB" sz="1600" kern="1200" dirty="0">
              <a:latin typeface="Calibri Light" panose="020F0302020204030204"/>
            </a:rPr>
            <a:t> des politiques </a:t>
          </a:r>
          <a:r>
            <a:rPr lang="en-GB" sz="1600" kern="1200" dirty="0" err="1">
              <a:latin typeface="Calibri Light" panose="020F0302020204030204"/>
            </a:rPr>
            <a:t>facilitée</a:t>
          </a:r>
          <a:r>
            <a:rPr lang="en-GB" sz="1600" kern="1200" dirty="0">
              <a:latin typeface="Calibri Light" panose="020F0302020204030204"/>
            </a:rPr>
            <a:t> et </a:t>
          </a:r>
          <a:r>
            <a:rPr lang="en-GB" sz="1600" kern="1200" dirty="0" err="1">
              <a:latin typeface="Calibri Light" panose="020F0302020204030204"/>
            </a:rPr>
            <a:t>amélioration</a:t>
          </a:r>
          <a:r>
            <a:rPr lang="en-GB" sz="1600" kern="1200" dirty="0">
              <a:latin typeface="Calibri Light" panose="020F0302020204030204"/>
            </a:rPr>
            <a:t> continue des analyses</a:t>
          </a:r>
          <a:endParaRPr lang="en-GB" sz="1600" kern="1200" dirty="0"/>
        </a:p>
      </dsp:txBody>
      <dsp:txXfrm>
        <a:off x="4803211" y="-1217"/>
        <a:ext cx="2467764" cy="1467911"/>
      </dsp:txXfrm>
    </dsp:sp>
    <dsp:sp modelId="{C9AB35FF-296C-4889-AAA2-9280CA913501}">
      <dsp:nvSpPr>
        <dsp:cNvPr id="0" name=""/>
        <dsp:cNvSpPr/>
      </dsp:nvSpPr>
      <dsp:spPr>
        <a:xfrm>
          <a:off x="5854213" y="1647137"/>
          <a:ext cx="365760" cy="3657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996D5-B9C2-45B3-B2C4-C043B1D93903}">
      <dsp:nvSpPr>
        <dsp:cNvPr id="0" name=""/>
        <dsp:cNvSpPr/>
      </dsp:nvSpPr>
      <dsp:spPr>
        <a:xfrm>
          <a:off x="859" y="0"/>
          <a:ext cx="2235931" cy="4189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Calibri Light" panose="020F0302020204030204"/>
            </a:rPr>
            <a:t>Planification</a:t>
          </a:r>
          <a:endParaRPr lang="en-GB" sz="3100" kern="1200" dirty="0"/>
        </a:p>
      </dsp:txBody>
      <dsp:txXfrm>
        <a:off x="859" y="0"/>
        <a:ext cx="2235931" cy="1256868"/>
      </dsp:txXfrm>
    </dsp:sp>
    <dsp:sp modelId="{C88065F0-D16E-4AFF-AC97-099F6DF7EA53}">
      <dsp:nvSpPr>
        <dsp:cNvPr id="0" name=""/>
        <dsp:cNvSpPr/>
      </dsp:nvSpPr>
      <dsp:spPr>
        <a:xfrm>
          <a:off x="224453" y="125809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GB" sz="1600" kern="1200" dirty="0" err="1">
              <a:latin typeface="Calibri Light" panose="020F0302020204030204"/>
            </a:rPr>
            <a:t>Tenir</a:t>
          </a:r>
          <a:r>
            <a:rPr lang="en-GB" sz="1600" kern="1200" dirty="0">
              <a:latin typeface="Calibri Light" panose="020F0302020204030204"/>
            </a:rPr>
            <a:t> </a:t>
          </a:r>
          <a:r>
            <a:rPr lang="en-GB" sz="1600" kern="1200" dirty="0" err="1">
              <a:latin typeface="Calibri Light" panose="020F0302020204030204"/>
            </a:rPr>
            <a:t>compte</a:t>
          </a:r>
          <a:endParaRPr lang="en-GB" sz="1600" kern="1200" dirty="0">
            <a:latin typeface="Calibri Light" panose="020F0302020204030204"/>
          </a:endParaRPr>
        </a:p>
        <a:p>
          <a:pPr marL="0" lvl="0" indent="0" algn="ctr" defTabSz="711200" rtl="0">
            <a:lnSpc>
              <a:spcPct val="90000"/>
            </a:lnSpc>
            <a:spcBef>
              <a:spcPct val="0"/>
            </a:spcBef>
            <a:spcAft>
              <a:spcPts val="0"/>
            </a:spcAft>
            <a:buNone/>
          </a:pPr>
          <a:r>
            <a:rPr lang="en-GB" sz="1600" kern="1200" dirty="0">
              <a:latin typeface="Calibri Light" panose="020F0302020204030204"/>
            </a:rPr>
            <a:t>du public</a:t>
          </a:r>
          <a:endParaRPr lang="en-GB" sz="1600" kern="1200" dirty="0"/>
        </a:p>
      </dsp:txBody>
      <dsp:txXfrm>
        <a:off x="261451" y="1295094"/>
        <a:ext cx="1714749" cy="1189214"/>
      </dsp:txXfrm>
    </dsp:sp>
    <dsp:sp modelId="{18E928C1-DFF7-4105-BB0E-DDD9E8EDAE5F}">
      <dsp:nvSpPr>
        <dsp:cNvPr id="0" name=""/>
        <dsp:cNvSpPr/>
      </dsp:nvSpPr>
      <dsp:spPr>
        <a:xfrm>
          <a:off x="224453" y="271564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S'entraîner au chronométrage, vérifier l'orthographe et la grammaire</a:t>
          </a:r>
          <a:endParaRPr lang="en-GB" sz="1600" kern="1200" dirty="0"/>
        </a:p>
      </dsp:txBody>
      <dsp:txXfrm>
        <a:off x="261451" y="2752644"/>
        <a:ext cx="1714749" cy="1189214"/>
      </dsp:txXfrm>
    </dsp:sp>
    <dsp:sp modelId="{DFD62D04-38EB-471D-A212-C1957FA13952}">
      <dsp:nvSpPr>
        <dsp:cNvPr id="0" name=""/>
        <dsp:cNvSpPr/>
      </dsp:nvSpPr>
      <dsp:spPr>
        <a:xfrm>
          <a:off x="2404486" y="0"/>
          <a:ext cx="2235931" cy="4189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Calibri Light" panose="020F0302020204030204"/>
            </a:rPr>
            <a:t>Structure</a:t>
          </a:r>
          <a:endParaRPr lang="en-GB" sz="3100" kern="1200" dirty="0"/>
        </a:p>
      </dsp:txBody>
      <dsp:txXfrm>
        <a:off x="2404486" y="0"/>
        <a:ext cx="2235931" cy="1256868"/>
      </dsp:txXfrm>
    </dsp:sp>
    <dsp:sp modelId="{6B37C326-2653-49A5-9B2D-8744EE0C4C7E}">
      <dsp:nvSpPr>
        <dsp:cNvPr id="0" name=""/>
        <dsp:cNvSpPr/>
      </dsp:nvSpPr>
      <dsp:spPr>
        <a:xfrm>
          <a:off x="2628079" y="125809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Commencez par une brève présentation</a:t>
          </a:r>
          <a:endParaRPr lang="en-GB" sz="1600" kern="1200" dirty="0"/>
        </a:p>
      </dsp:txBody>
      <dsp:txXfrm>
        <a:off x="2665077" y="1295094"/>
        <a:ext cx="1714749" cy="1189214"/>
      </dsp:txXfrm>
    </dsp:sp>
    <dsp:sp modelId="{1890285F-73B7-46CC-BF73-74F8E853D534}">
      <dsp:nvSpPr>
        <dsp:cNvPr id="0" name=""/>
        <dsp:cNvSpPr/>
      </dsp:nvSpPr>
      <dsp:spPr>
        <a:xfrm>
          <a:off x="2628079" y="271564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Terminer en passant en revue les points clés</a:t>
          </a:r>
          <a:endParaRPr lang="en-GB" sz="1600" kern="1200" dirty="0"/>
        </a:p>
      </dsp:txBody>
      <dsp:txXfrm>
        <a:off x="2665077" y="2752644"/>
        <a:ext cx="1714749" cy="1189214"/>
      </dsp:txXfrm>
    </dsp:sp>
    <dsp:sp modelId="{D0CF06D7-5C37-4304-B070-D6A68F9E4104}">
      <dsp:nvSpPr>
        <dsp:cNvPr id="0" name=""/>
        <dsp:cNvSpPr/>
      </dsp:nvSpPr>
      <dsp:spPr>
        <a:xfrm>
          <a:off x="4808112" y="0"/>
          <a:ext cx="2235931" cy="4189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Calibri Light" panose="020F0302020204030204"/>
            </a:rPr>
            <a:t>Livraison</a:t>
          </a:r>
          <a:endParaRPr lang="en-GB" sz="3100" kern="1200" dirty="0"/>
        </a:p>
      </dsp:txBody>
      <dsp:txXfrm>
        <a:off x="4808112" y="0"/>
        <a:ext cx="2235931" cy="1256868"/>
      </dsp:txXfrm>
    </dsp:sp>
    <dsp:sp modelId="{F54A04B9-9D38-432E-9603-373A1621D98F}">
      <dsp:nvSpPr>
        <dsp:cNvPr id="0" name=""/>
        <dsp:cNvSpPr/>
      </dsp:nvSpPr>
      <dsp:spPr>
        <a:xfrm>
          <a:off x="5031705" y="125809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GB" sz="1600" kern="1200" dirty="0" err="1">
              <a:latin typeface="Calibri Light" panose="020F0302020204030204"/>
            </a:rPr>
            <a:t>Parler</a:t>
          </a:r>
          <a:r>
            <a:rPr lang="en-GB" sz="1600" kern="1200" dirty="0">
              <a:latin typeface="Calibri Light" panose="020F0302020204030204"/>
            </a:rPr>
            <a:t> </a:t>
          </a:r>
          <a:r>
            <a:rPr lang="en-GB" sz="1600" kern="1200" dirty="0" err="1">
              <a:latin typeface="Calibri Light" panose="020F0302020204030204"/>
            </a:rPr>
            <a:t>confortablement</a:t>
          </a:r>
          <a:endParaRPr lang="en-GB" sz="1600" kern="1200" dirty="0">
            <a:latin typeface="Calibri Light" panose="020F0302020204030204"/>
          </a:endParaRPr>
        </a:p>
        <a:p>
          <a:pPr marL="0" lvl="0" indent="0" algn="ctr" defTabSz="711200" rtl="0">
            <a:lnSpc>
              <a:spcPct val="90000"/>
            </a:lnSpc>
            <a:spcBef>
              <a:spcPct val="0"/>
            </a:spcBef>
            <a:spcAft>
              <a:spcPts val="0"/>
            </a:spcAft>
            <a:buNone/>
          </a:pPr>
          <a:r>
            <a:rPr lang="en-GB" sz="1600" kern="1200" dirty="0">
              <a:latin typeface="Calibri Light" panose="020F0302020204030204"/>
            </a:rPr>
            <a:t>et clairement</a:t>
          </a:r>
          <a:endParaRPr lang="en-GB" sz="1600" kern="1200" dirty="0"/>
        </a:p>
      </dsp:txBody>
      <dsp:txXfrm>
        <a:off x="5068703" y="1295094"/>
        <a:ext cx="1714749" cy="1189214"/>
      </dsp:txXfrm>
    </dsp:sp>
    <dsp:sp modelId="{60949E05-DFFE-41A1-9441-CED1F07CDA16}">
      <dsp:nvSpPr>
        <dsp:cNvPr id="0" name=""/>
        <dsp:cNvSpPr/>
      </dsp:nvSpPr>
      <dsp:spPr>
        <a:xfrm>
          <a:off x="5031705" y="2715646"/>
          <a:ext cx="1788745" cy="12632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GB" sz="1600" kern="1200" dirty="0">
              <a:latin typeface="Calibri Light" panose="020F0302020204030204"/>
            </a:rPr>
            <a:t>Parler à partir de </a:t>
          </a:r>
          <a:r>
            <a:rPr lang="en-GB" sz="1600" kern="1200" dirty="0" err="1">
              <a:latin typeface="Calibri Light" panose="020F0302020204030204"/>
            </a:rPr>
            <a:t>puces</a:t>
          </a:r>
          <a:r>
            <a:rPr lang="en-GB" sz="1600" kern="1200" dirty="0">
              <a:latin typeface="Calibri Light" panose="020F0302020204030204"/>
            </a:rPr>
            <a:t> </a:t>
          </a:r>
          <a:r>
            <a:rPr lang="en-GB" sz="1600" kern="1200" dirty="0" err="1">
              <a:latin typeface="Calibri Light" panose="020F0302020204030204"/>
            </a:rPr>
            <a:t>identifiant</a:t>
          </a:r>
          <a:endParaRPr lang="en-GB" sz="1600" kern="1200" dirty="0">
            <a:latin typeface="Calibri Light" panose="020F0302020204030204"/>
          </a:endParaRPr>
        </a:p>
        <a:p>
          <a:pPr marL="0" lvl="0" indent="0" algn="ctr" defTabSz="711200" rtl="0">
            <a:lnSpc>
              <a:spcPct val="90000"/>
            </a:lnSpc>
            <a:spcBef>
              <a:spcPct val="0"/>
            </a:spcBef>
            <a:spcAft>
              <a:spcPts val="0"/>
            </a:spcAft>
            <a:buNone/>
          </a:pPr>
          <a:r>
            <a:rPr lang="en-GB" sz="1600" kern="1200" dirty="0">
              <a:latin typeface="Calibri Light" panose="020F0302020204030204"/>
            </a:rPr>
            <a:t>les </a:t>
          </a:r>
          <a:r>
            <a:rPr lang="en-GB" sz="1600" kern="1200" dirty="0" err="1">
              <a:latin typeface="Calibri Light" panose="020F0302020204030204"/>
            </a:rPr>
            <a:t>éléments</a:t>
          </a:r>
          <a:r>
            <a:rPr lang="en-GB" sz="1600" kern="1200" dirty="0">
              <a:latin typeface="Calibri Light" panose="020F0302020204030204"/>
            </a:rPr>
            <a:t> </a:t>
          </a:r>
          <a:r>
            <a:rPr lang="en-GB" sz="1600" kern="1200" dirty="0" err="1">
              <a:latin typeface="Calibri Light" panose="020F0302020204030204"/>
            </a:rPr>
            <a:t>importants</a:t>
          </a:r>
          <a:endParaRPr lang="en-GB" sz="1600" kern="1200" dirty="0"/>
        </a:p>
      </dsp:txBody>
      <dsp:txXfrm>
        <a:off x="5068703" y="2752644"/>
        <a:ext cx="1714749" cy="118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996D5-B9C2-45B3-B2C4-C043B1D93903}">
      <dsp:nvSpPr>
        <dsp:cNvPr id="0" name=""/>
        <dsp:cNvSpPr/>
      </dsp:nvSpPr>
      <dsp:spPr>
        <a:xfrm>
          <a:off x="859" y="0"/>
          <a:ext cx="2235931" cy="41895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latin typeface="Calibri Light" panose="020F0302020204030204"/>
            </a:rPr>
            <a:t>Mise en page</a:t>
          </a:r>
          <a:endParaRPr lang="en-GB" sz="3500" kern="1200" dirty="0"/>
        </a:p>
      </dsp:txBody>
      <dsp:txXfrm>
        <a:off x="859" y="0"/>
        <a:ext cx="2235931" cy="1256868"/>
      </dsp:txXfrm>
    </dsp:sp>
    <dsp:sp modelId="{C88065F0-D16E-4AFF-AC97-099F6DF7EA53}">
      <dsp:nvSpPr>
        <dsp:cNvPr id="0" name=""/>
        <dsp:cNvSpPr/>
      </dsp:nvSpPr>
      <dsp:spPr>
        <a:xfrm>
          <a:off x="224453" y="125809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Veiller à ce que les figures soient lisibles</a:t>
          </a:r>
          <a:endParaRPr lang="en-GB" sz="1900" kern="1200" dirty="0"/>
        </a:p>
      </dsp:txBody>
      <dsp:txXfrm>
        <a:off x="261451" y="1295094"/>
        <a:ext cx="1714749" cy="1189214"/>
      </dsp:txXfrm>
    </dsp:sp>
    <dsp:sp modelId="{18E928C1-DFF7-4105-BB0E-DDD9E8EDAE5F}">
      <dsp:nvSpPr>
        <dsp:cNvPr id="0" name=""/>
        <dsp:cNvSpPr/>
      </dsp:nvSpPr>
      <dsp:spPr>
        <a:xfrm>
          <a:off x="224453" y="271564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Une ou deux grandes images par diapositive</a:t>
          </a:r>
          <a:endParaRPr lang="en-GB" sz="1900" kern="1200" dirty="0"/>
        </a:p>
      </dsp:txBody>
      <dsp:txXfrm>
        <a:off x="261451" y="2752644"/>
        <a:ext cx="1714749" cy="1189214"/>
      </dsp:txXfrm>
    </dsp:sp>
    <dsp:sp modelId="{DFD62D04-38EB-471D-A212-C1957FA13952}">
      <dsp:nvSpPr>
        <dsp:cNvPr id="0" name=""/>
        <dsp:cNvSpPr/>
      </dsp:nvSpPr>
      <dsp:spPr>
        <a:xfrm>
          <a:off x="2404486" y="0"/>
          <a:ext cx="2235931" cy="41895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latin typeface="Calibri Light" panose="020F0302020204030204"/>
            </a:rPr>
            <a:t>Couleurs</a:t>
          </a:r>
          <a:endParaRPr lang="en-GB" sz="3500" kern="1200" dirty="0"/>
        </a:p>
      </dsp:txBody>
      <dsp:txXfrm>
        <a:off x="2404486" y="0"/>
        <a:ext cx="2235931" cy="1256868"/>
      </dsp:txXfrm>
    </dsp:sp>
    <dsp:sp modelId="{6B37C326-2653-49A5-9B2D-8744EE0C4C7E}">
      <dsp:nvSpPr>
        <dsp:cNvPr id="0" name=""/>
        <dsp:cNvSpPr/>
      </dsp:nvSpPr>
      <dsp:spPr>
        <a:xfrm>
          <a:off x="2628079" y="125809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Limiter le nombre de couleurs</a:t>
          </a:r>
          <a:endParaRPr lang="en-GB" sz="1900" kern="1200" dirty="0"/>
        </a:p>
      </dsp:txBody>
      <dsp:txXfrm>
        <a:off x="2665077" y="1295094"/>
        <a:ext cx="1714749" cy="1189214"/>
      </dsp:txXfrm>
    </dsp:sp>
    <dsp:sp modelId="{1890285F-73B7-46CC-BF73-74F8E853D534}">
      <dsp:nvSpPr>
        <dsp:cNvPr id="0" name=""/>
        <dsp:cNvSpPr/>
      </dsp:nvSpPr>
      <dsp:spPr>
        <a:xfrm>
          <a:off x="2628079" y="271564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Vérifier les couleurs sur le projecteur</a:t>
          </a:r>
          <a:endParaRPr lang="en-GB" sz="1900" kern="1200" dirty="0"/>
        </a:p>
      </dsp:txBody>
      <dsp:txXfrm>
        <a:off x="2665077" y="2752644"/>
        <a:ext cx="1714749" cy="1189214"/>
      </dsp:txXfrm>
    </dsp:sp>
    <dsp:sp modelId="{D0CF06D7-5C37-4304-B070-D6A68F9E4104}">
      <dsp:nvSpPr>
        <dsp:cNvPr id="0" name=""/>
        <dsp:cNvSpPr/>
      </dsp:nvSpPr>
      <dsp:spPr>
        <a:xfrm>
          <a:off x="4808112" y="0"/>
          <a:ext cx="2235931" cy="41895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latin typeface="Calibri Light" panose="020F0302020204030204"/>
            </a:rPr>
            <a:t>Livraison</a:t>
          </a:r>
          <a:endParaRPr lang="en-GB" sz="3500" kern="1200" dirty="0"/>
        </a:p>
      </dsp:txBody>
      <dsp:txXfrm>
        <a:off x="4808112" y="0"/>
        <a:ext cx="2235931" cy="1256868"/>
      </dsp:txXfrm>
    </dsp:sp>
    <dsp:sp modelId="{F54A04B9-9D38-432E-9603-373A1621D98F}">
      <dsp:nvSpPr>
        <dsp:cNvPr id="0" name=""/>
        <dsp:cNvSpPr/>
      </dsp:nvSpPr>
      <dsp:spPr>
        <a:xfrm>
          <a:off x="5031705" y="125809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Le message doit être clair</a:t>
          </a:r>
          <a:endParaRPr lang="en-GB" sz="1900" kern="1200" dirty="0"/>
        </a:p>
      </dsp:txBody>
      <dsp:txXfrm>
        <a:off x="5068703" y="1295094"/>
        <a:ext cx="1714749" cy="1189214"/>
      </dsp:txXfrm>
    </dsp:sp>
    <dsp:sp modelId="{60949E05-DFFE-41A1-9441-CED1F07CDA16}">
      <dsp:nvSpPr>
        <dsp:cNvPr id="0" name=""/>
        <dsp:cNvSpPr/>
      </dsp:nvSpPr>
      <dsp:spPr>
        <a:xfrm>
          <a:off x="5031705" y="2715646"/>
          <a:ext cx="1788745" cy="12632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Ne passe </a:t>
          </a:r>
          <a:r>
            <a:rPr lang="en-GB" sz="1900" kern="1200" dirty="0" err="1">
              <a:latin typeface="Calibri Light" panose="020F0302020204030204"/>
            </a:rPr>
            <a:t>précipiter</a:t>
          </a:r>
          <a:r>
            <a:rPr lang="en-GB" sz="1900" kern="1200" dirty="0">
              <a:latin typeface="Calibri Light" panose="020F0302020204030204"/>
            </a:rPr>
            <a:t> la presentation des figures</a:t>
          </a:r>
          <a:endParaRPr lang="en-GB" sz="1900" kern="1200" dirty="0"/>
        </a:p>
      </dsp:txBody>
      <dsp:txXfrm>
        <a:off x="5068703" y="2752644"/>
        <a:ext cx="1714749" cy="118921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Nous </a:t>
            </a:r>
            <a:r>
              <a:rPr lang="en-US" dirty="0" err="1">
                <a:cs typeface="Calibri"/>
              </a:rPr>
              <a:t>avons</a:t>
            </a:r>
            <a:r>
              <a:rPr lang="en-US" dirty="0">
                <a:cs typeface="Calibri"/>
              </a:rPr>
              <a:t> vu qu'il existe de nombreuses interactions entre les systèmes climatiques, terrestres, énergétiques et hydriques. Le cadre CLEWs nous permet d'évaluer ces interactions de manière quantitative. Différentes approches de modélisation peuvent être utilisées pour </a:t>
            </a:r>
            <a:r>
              <a:rPr lang="en-US" dirty="0" err="1">
                <a:cs typeface="Calibri"/>
              </a:rPr>
              <a:t>effectuer</a:t>
            </a:r>
            <a:r>
              <a:rPr lang="en-US" dirty="0">
                <a:cs typeface="Calibri"/>
              </a:rPr>
              <a:t> </a:t>
            </a:r>
            <a:r>
              <a:rPr lang="en-US" dirty="0" err="1">
                <a:cs typeface="Calibri"/>
              </a:rPr>
              <a:t>une</a:t>
            </a:r>
            <a:r>
              <a:rPr lang="en-US" dirty="0">
                <a:cs typeface="Calibri"/>
              </a:rPr>
              <a:t> </a:t>
            </a:r>
            <a:r>
              <a:rPr lang="en-US" dirty="0" err="1">
                <a:cs typeface="Calibri"/>
              </a:rPr>
              <a:t>telle</a:t>
            </a:r>
            <a:r>
              <a:rPr lang="en-US" dirty="0">
                <a:cs typeface="Calibri"/>
              </a:rPr>
              <a:t> analyse quantitative. L'une d'entre elles consiste à développer des modèles intégrés pour </a:t>
            </a:r>
            <a:r>
              <a:rPr lang="en-US" dirty="0" err="1">
                <a:cs typeface="Calibri"/>
              </a:rPr>
              <a:t>chaque</a:t>
            </a:r>
            <a:r>
              <a:rPr lang="en-US" dirty="0">
                <a:cs typeface="Calibri"/>
              </a:rPr>
              <a:t> </a:t>
            </a:r>
            <a:r>
              <a:rPr lang="en-US" dirty="0" err="1">
                <a:cs typeface="Calibri"/>
              </a:rPr>
              <a:t>système</a:t>
            </a:r>
            <a:r>
              <a:rPr lang="en-US" dirty="0">
                <a:cs typeface="Calibri"/>
              </a:rPr>
              <a:t> à l'aide d'un cadre de modélisation unique tel que </a:t>
            </a:r>
            <a:r>
              <a:rPr lang="en-US" dirty="0" err="1">
                <a:cs typeface="Calibri"/>
              </a:rPr>
              <a:t>OSeMOSYS</a:t>
            </a:r>
            <a:r>
              <a:rPr lang="en-US" dirty="0">
                <a:cs typeface="Calibri"/>
              </a:rPr>
              <a:t>. Il est également possible de créer un modèle de système énergétique et d'y ajouter des considérations relatives à d'autres systèmes, par exemple en tenant compte de l'utilisation de l'eau et de l'efficacité des technologies du système énergétique, ainsi que des demandes exogènes d'eau et d'énergie. Enfin, vous pouvez créer un modèle entièrement intégré qui </a:t>
            </a:r>
            <a:r>
              <a:rPr lang="en-US" dirty="0" err="1">
                <a:cs typeface="Calibri"/>
              </a:rPr>
              <a:t>tient</a:t>
            </a:r>
            <a:r>
              <a:rPr lang="en-US" dirty="0">
                <a:cs typeface="Calibri"/>
              </a:rPr>
              <a:t> </a:t>
            </a:r>
            <a:r>
              <a:rPr lang="en-US" dirty="0" err="1">
                <a:cs typeface="Calibri"/>
              </a:rPr>
              <a:t>compte</a:t>
            </a:r>
            <a:r>
              <a:rPr lang="en-US" dirty="0">
                <a:cs typeface="Calibri"/>
              </a:rPr>
              <a:t> des quatre systèmes, y compris les limites et les rendements des terres, le bilan hydrique, les spécifications technologiques détaillées et les demandes exogènes.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03843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Lors</a:t>
            </a:r>
            <a:r>
              <a:rPr lang="en-US" dirty="0">
                <a:cs typeface="Calibri"/>
              </a:rPr>
              <a:t> de la mise en place d'une étude, il est important de réfléchir aux points de tension, aux tendances, aux politiques et aux questions critiques de chaque système. Par exemple, il </a:t>
            </a:r>
            <a:r>
              <a:rPr lang="en-US" dirty="0" err="1">
                <a:cs typeface="Calibri"/>
              </a:rPr>
              <a:t>est</a:t>
            </a:r>
            <a:r>
              <a:rPr lang="en-US" dirty="0">
                <a:cs typeface="Calibri"/>
              </a:rPr>
              <a:t> important d'évaluer les différentes demandes dans le </a:t>
            </a:r>
            <a:r>
              <a:rPr lang="en-US" dirty="0" err="1">
                <a:cs typeface="Calibri"/>
              </a:rPr>
              <a:t>système</a:t>
            </a:r>
            <a:r>
              <a:rPr lang="en-US" dirty="0">
                <a:cs typeface="Calibri"/>
              </a:rPr>
              <a:t> </a:t>
            </a:r>
            <a:r>
              <a:rPr lang="en-US" dirty="0" err="1">
                <a:cs typeface="Calibri"/>
              </a:rPr>
              <a:t>d’approvisionnement</a:t>
            </a:r>
            <a:r>
              <a:rPr lang="en-US" dirty="0">
                <a:cs typeface="Calibri"/>
              </a:rPr>
              <a:t> </a:t>
            </a:r>
            <a:r>
              <a:rPr lang="en-US" dirty="0" err="1">
                <a:cs typeface="Calibri"/>
              </a:rPr>
              <a:t>eneau</a:t>
            </a:r>
            <a:r>
              <a:rPr lang="en-US" dirty="0">
                <a:cs typeface="Calibri"/>
              </a:rPr>
              <a:t> et les défis actuels sur lesquels l'analyse devrait se concentrer. Après </a:t>
            </a:r>
            <a:r>
              <a:rPr lang="en-US" dirty="0" err="1">
                <a:cs typeface="Calibri"/>
              </a:rPr>
              <a:t>avoir</a:t>
            </a:r>
            <a:r>
              <a:rPr lang="en-US" dirty="0">
                <a:cs typeface="Calibri"/>
              </a:rPr>
              <a:t> </a:t>
            </a:r>
            <a:r>
              <a:rPr lang="en-US" dirty="0" err="1">
                <a:cs typeface="Calibri"/>
              </a:rPr>
              <a:t>établi</a:t>
            </a:r>
            <a:r>
              <a:rPr lang="en-US" dirty="0">
                <a:cs typeface="Calibri"/>
              </a:rPr>
              <a:t> le profil de chaque système, l'étape suivante consiste en une évaluation initiale du Nexus. Il s'agit d'évaluer les principaux liens entre chacun des </a:t>
            </a:r>
            <a:r>
              <a:rPr lang="en-US" dirty="0" err="1">
                <a:cs typeface="Calibri"/>
              </a:rPr>
              <a:t>systèmes</a:t>
            </a:r>
            <a:r>
              <a:rPr lang="en-US" dirty="0">
                <a:cs typeface="Calibri"/>
              </a:rPr>
              <a:t> et d'identifier les principaux points de pression, les synergies ou les compromis. Nous pouvons ensuite passer à l'élaboration du modèle. Ceci nécessite la collecte de données </a:t>
            </a:r>
            <a:r>
              <a:rPr lang="en-US" dirty="0" err="1">
                <a:cs typeface="Calibri"/>
              </a:rPr>
              <a:t>essentielles</a:t>
            </a:r>
            <a:r>
              <a:rPr lang="en-US" dirty="0">
                <a:cs typeface="Calibri"/>
              </a:rPr>
              <a:t> telles que </a:t>
            </a:r>
            <a:r>
              <a:rPr lang="en-US" dirty="0" err="1">
                <a:cs typeface="Calibri"/>
              </a:rPr>
              <a:t>l’identification</a:t>
            </a:r>
            <a:r>
              <a:rPr lang="en-US" dirty="0">
                <a:cs typeface="Calibri"/>
              </a:rPr>
              <a:t> des demandes, la disponibilité des ressources et les conditions climatiques. Au cours de l'élaboration du modèle, nous pouvons envisager d'intégrer les modèles de chaque système ou de relier leurs entrées et/ou sorties par des liens souples. Ceci permet d'évaluer les interactions entre les systèmes, par exemple d'évaluer l'impact des </a:t>
            </a:r>
            <a:r>
              <a:rPr lang="en-US" dirty="0" err="1">
                <a:cs typeface="Calibri"/>
              </a:rPr>
              <a:t>différentes</a:t>
            </a:r>
            <a:r>
              <a:rPr lang="en-US" dirty="0">
                <a:cs typeface="Calibri"/>
              </a:rPr>
              <a:t> </a:t>
            </a:r>
            <a:r>
              <a:rPr lang="en-US" dirty="0" err="1">
                <a:cs typeface="Calibri"/>
              </a:rPr>
              <a:t>trajectoires</a:t>
            </a:r>
            <a:r>
              <a:rPr lang="en-US" dirty="0">
                <a:cs typeface="Calibri"/>
              </a:rPr>
              <a:t> d'expansion des </a:t>
            </a:r>
            <a:r>
              <a:rPr lang="en-US" dirty="0" err="1">
                <a:cs typeface="Calibri"/>
              </a:rPr>
              <a:t>capacités</a:t>
            </a:r>
            <a:r>
              <a:rPr lang="en-US" dirty="0">
                <a:cs typeface="Calibri"/>
              </a:rPr>
              <a:t> </a:t>
            </a:r>
            <a:r>
              <a:rPr lang="en-US" dirty="0" err="1">
                <a:cs typeface="Calibri"/>
              </a:rPr>
              <a:t>ou</a:t>
            </a:r>
            <a:r>
              <a:rPr lang="en-US" dirty="0">
                <a:cs typeface="Calibri"/>
              </a:rPr>
              <a:t> de la demande en eau ou en </a:t>
            </a:r>
            <a:r>
              <a:rPr lang="en-US" dirty="0" err="1">
                <a:cs typeface="Calibri"/>
              </a:rPr>
              <a:t>ressources</a:t>
            </a:r>
            <a:r>
              <a:rPr lang="en-US" dirty="0">
                <a:cs typeface="Calibri"/>
              </a:rPr>
              <a:t> </a:t>
            </a:r>
            <a:r>
              <a:rPr lang="en-US" dirty="0" err="1">
                <a:cs typeface="Calibri"/>
              </a:rPr>
              <a:t>concernant</a:t>
            </a:r>
            <a:r>
              <a:rPr lang="en-US" dirty="0">
                <a:cs typeface="Calibri"/>
              </a:rPr>
              <a:t> les </a:t>
            </a:r>
            <a:r>
              <a:rPr lang="en-US" dirty="0" err="1">
                <a:cs typeface="Calibri"/>
              </a:rPr>
              <a:t>terres</a:t>
            </a:r>
            <a:r>
              <a:rPr lang="en-US" dirty="0">
                <a:cs typeface="Calibri"/>
              </a:rPr>
              <a:t>. Des scénarios peuvent être élaborés pour évaluer les implications </a:t>
            </a:r>
            <a:r>
              <a:rPr lang="en-US" dirty="0" err="1">
                <a:cs typeface="Calibri"/>
              </a:rPr>
              <a:t>d'autres</a:t>
            </a:r>
            <a:r>
              <a:rPr lang="en-US" dirty="0">
                <a:cs typeface="Calibri"/>
              </a:rPr>
              <a:t> </a:t>
            </a:r>
            <a:r>
              <a:rPr lang="en-US" dirty="0" err="1">
                <a:cs typeface="Calibri"/>
              </a:rPr>
              <a:t>trajectoires</a:t>
            </a:r>
            <a:r>
              <a:rPr lang="en-US" dirty="0">
                <a:cs typeface="Calibri"/>
              </a:rPr>
              <a:t> et envisager diverses options politiques.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8534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 dernières étapes d'une étude CLEWs comprennent l'analyse des résultats et toutes les itérations ou </a:t>
            </a:r>
            <a:r>
              <a:rPr lang="en-US" dirty="0" err="1">
                <a:cs typeface="Calibri"/>
              </a:rPr>
              <a:t>améliorations</a:t>
            </a:r>
            <a:r>
              <a:rPr lang="en-US" dirty="0">
                <a:cs typeface="Calibri"/>
              </a:rPr>
              <a:t> </a:t>
            </a:r>
            <a:r>
              <a:rPr lang="en-US" dirty="0" err="1">
                <a:cs typeface="Calibri"/>
              </a:rPr>
              <a:t>nécessaires</a:t>
            </a:r>
            <a:r>
              <a:rPr lang="en-US" dirty="0">
                <a:cs typeface="Calibri"/>
              </a:rPr>
              <a:t> </a:t>
            </a:r>
            <a:r>
              <a:rPr lang="en-US" dirty="0" err="1">
                <a:cs typeface="Calibri"/>
              </a:rPr>
              <a:t>afin</a:t>
            </a:r>
            <a:r>
              <a:rPr lang="en-US" dirty="0">
                <a:cs typeface="Calibri"/>
              </a:rPr>
              <a:t> </a:t>
            </a:r>
            <a:r>
              <a:rPr lang="en-US" dirty="0" err="1">
                <a:cs typeface="Calibri"/>
              </a:rPr>
              <a:t>d’effectuer</a:t>
            </a:r>
            <a:r>
              <a:rPr lang="en-US" dirty="0">
                <a:cs typeface="Calibri"/>
              </a:rPr>
              <a:t> l'analyse quantitative des interactions sectorielles et de leurs impacts. Cette analyse peut être utilisée pour suggérer des stratégies améliorées et des </a:t>
            </a:r>
            <a:r>
              <a:rPr lang="en-US" dirty="0" err="1">
                <a:cs typeface="Calibri"/>
              </a:rPr>
              <a:t>trajectoires</a:t>
            </a:r>
            <a:r>
              <a:rPr lang="en-US" dirty="0">
                <a:cs typeface="Calibri"/>
              </a:rPr>
              <a:t> vers des systèmes plus durables. Il est important de noter </a:t>
            </a:r>
            <a:r>
              <a:rPr lang="en-US" dirty="0" err="1">
                <a:cs typeface="Calibri"/>
              </a:rPr>
              <a:t>qu’il</a:t>
            </a:r>
            <a:r>
              <a:rPr lang="en-US" dirty="0">
                <a:cs typeface="Calibri"/>
              </a:rPr>
              <a:t> </a:t>
            </a:r>
            <a:r>
              <a:rPr lang="en-US" dirty="0" err="1">
                <a:cs typeface="Calibri"/>
              </a:rPr>
              <a:t>existe</a:t>
            </a:r>
            <a:r>
              <a:rPr lang="en-US" dirty="0">
                <a:cs typeface="Calibri"/>
              </a:rPr>
              <a:t> </a:t>
            </a:r>
            <a:r>
              <a:rPr lang="en-US" dirty="0" err="1">
                <a:cs typeface="Calibri"/>
              </a:rPr>
              <a:t>certains</a:t>
            </a:r>
            <a:r>
              <a:rPr lang="en-US" dirty="0">
                <a:cs typeface="Calibri"/>
              </a:rPr>
              <a:t> défis et difficultés liés à la réalisation d'évaluations intégrées à l'aide du cadre CLEWs. Il s'agit notamment des difficultés liées à l'intégration de modèles de systèmes dont les résolutions géographiques ou temporelles sont différentes. Par exemple, la demande d'énergie varie généralement de façon quotidienne et saisonnière, alors que les changements d'affectation des sols se produisent généralement sur des échelles de temps plus longues (de l'ordre de </a:t>
            </a:r>
            <a:r>
              <a:rPr lang="en-US" dirty="0" err="1">
                <a:cs typeface="Calibri"/>
              </a:rPr>
              <a:t>plusieurs</a:t>
            </a:r>
            <a:r>
              <a:rPr lang="en-US" dirty="0">
                <a:cs typeface="Calibri"/>
              </a:rPr>
              <a:t> </a:t>
            </a:r>
            <a:r>
              <a:rPr lang="en-US" dirty="0" err="1">
                <a:cs typeface="Calibri"/>
              </a:rPr>
              <a:t>années</a:t>
            </a:r>
            <a:r>
              <a:rPr lang="en-US" dirty="0">
                <a:cs typeface="Calibri"/>
              </a:rPr>
              <a:t>). Le type de données d'entrée disponibles peut également varier considérablement d'un système à l'autre. Toutefois, compte tenu de ces difficultés, le cadre CLEWs constitue une approche utile pour </a:t>
            </a:r>
            <a:r>
              <a:rPr lang="en-US" dirty="0" err="1">
                <a:cs typeface="Calibri"/>
              </a:rPr>
              <a:t>évaluer</a:t>
            </a:r>
            <a:r>
              <a:rPr lang="en-US" dirty="0">
                <a:cs typeface="Calibri"/>
              </a:rPr>
              <a:t> des politiques alternatives et permettre aux décideurs de maximiser les synergies et de minimiser les compromis entre les </a:t>
            </a:r>
            <a:r>
              <a:rPr lang="en-US" dirty="0" err="1">
                <a:cs typeface="Calibri"/>
              </a:rPr>
              <a:t>systèmes</a:t>
            </a:r>
            <a:r>
              <a:rPr lang="en-US" dirty="0">
                <a:cs typeface="Calibri"/>
              </a:rPr>
              <a:t> </a:t>
            </a:r>
            <a:r>
              <a:rPr lang="en-US" dirty="0" err="1">
                <a:cs typeface="Calibri"/>
              </a:rPr>
              <a:t>concernant</a:t>
            </a:r>
            <a:r>
              <a:rPr lang="en-US" dirty="0">
                <a:cs typeface="Calibri"/>
              </a:rPr>
              <a:t> le climat, les terres, l'énergie et l'eau.</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24236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Dans la seconde partie de ce cours, nous réfléchirons à la manière dont la recherche peut être communiquée efficacement. Tout au long de ce cours, nous avons vu les perspectives et les analyses utiles que peuvent fournir les modèles de systèmes énergétiques. Nous avons également vu comment les résultats des études de modélisation peuvent être utilisés pour améliorer l'élaboration des politiques et permettre une approche plus holistique de la planification des investissements. Pour que les résultats des modèles aient un tel impact positif, il est important qu'ils soient communiqués de manière efficace. Si les résultats sont bien communiqués, les décideurs peuvent comprendre pleinement les implications de ces résultats et la meilleure façon de les intégrer dans la planification nationale. Une communication efficace permet également de mieux comprendre la méthodologie de l'étude, ce qui constitue une base pour le développement et </a:t>
            </a:r>
            <a:r>
              <a:rPr lang="en-US" dirty="0" err="1">
                <a:cs typeface="Calibri"/>
              </a:rPr>
              <a:t>l’amelioration</a:t>
            </a:r>
            <a:r>
              <a:rPr lang="en-US" dirty="0">
                <a:cs typeface="Calibri"/>
              </a:rPr>
              <a:t> des analyses. Dans les prochaines diapositives, nous examinerons quelques conseils pratiques pour communiquer les résultats de la recherche.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40472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Il est essentiel de bien </a:t>
            </a:r>
            <a:r>
              <a:rPr lang="en-US" dirty="0" err="1">
                <a:cs typeface="Calibri"/>
              </a:rPr>
              <a:t>utiliser</a:t>
            </a:r>
            <a:r>
              <a:rPr lang="en-US" dirty="0">
                <a:cs typeface="Calibri"/>
              </a:rPr>
              <a:t> les figures dans la </a:t>
            </a:r>
            <a:r>
              <a:rPr lang="en-US" dirty="0" err="1">
                <a:cs typeface="Calibri"/>
              </a:rPr>
              <a:t>présentation</a:t>
            </a:r>
            <a:r>
              <a:rPr lang="en-US" dirty="0">
                <a:cs typeface="Calibri"/>
              </a:rPr>
              <a:t> des travaux de recherche. </a:t>
            </a:r>
            <a:r>
              <a:rPr lang="en-US" dirty="0" err="1">
                <a:cs typeface="Calibri"/>
              </a:rPr>
              <a:t>Ils</a:t>
            </a:r>
            <a:r>
              <a:rPr lang="en-US" dirty="0">
                <a:cs typeface="Calibri"/>
              </a:rPr>
              <a:t> sont </a:t>
            </a:r>
            <a:r>
              <a:rPr lang="en-US" dirty="0" err="1">
                <a:cs typeface="Calibri"/>
              </a:rPr>
              <a:t>souvent</a:t>
            </a:r>
            <a:r>
              <a:rPr lang="en-US" dirty="0">
                <a:cs typeface="Calibri"/>
              </a:rPr>
              <a:t> le premier </a:t>
            </a:r>
            <a:r>
              <a:rPr lang="en-US" dirty="0" err="1">
                <a:cs typeface="Calibri"/>
              </a:rPr>
              <a:t>élément</a:t>
            </a:r>
            <a:r>
              <a:rPr lang="en-US" dirty="0">
                <a:cs typeface="Calibri"/>
              </a:rPr>
              <a:t> que le public </a:t>
            </a:r>
            <a:r>
              <a:rPr lang="en-US" dirty="0" err="1">
                <a:cs typeface="Calibri"/>
              </a:rPr>
              <a:t>regarde</a:t>
            </a:r>
            <a:r>
              <a:rPr lang="en-US" dirty="0">
                <a:cs typeface="Calibri"/>
              </a:rPr>
              <a:t> et ils peuvent être utilisés pour transmettre les résultats clés de votre étude de manière </a:t>
            </a:r>
            <a:r>
              <a:rPr lang="en-US" dirty="0" err="1">
                <a:cs typeface="Calibri"/>
              </a:rPr>
              <a:t>claire</a:t>
            </a:r>
            <a:r>
              <a:rPr lang="en-US" dirty="0">
                <a:cs typeface="Calibri"/>
              </a:rPr>
              <a:t> et concise. Dans cette optique, certaines règles de base doivent </a:t>
            </a:r>
            <a:r>
              <a:rPr lang="en-US" dirty="0" err="1">
                <a:cs typeface="Calibri"/>
              </a:rPr>
              <a:t>être</a:t>
            </a:r>
            <a:r>
              <a:rPr lang="en-US" dirty="0">
                <a:cs typeface="Calibri"/>
              </a:rPr>
              <a:t> </a:t>
            </a:r>
            <a:r>
              <a:rPr lang="en-US" dirty="0" err="1">
                <a:cs typeface="Calibri"/>
              </a:rPr>
              <a:t>suivies</a:t>
            </a:r>
            <a:r>
              <a:rPr lang="en-US" dirty="0">
                <a:cs typeface="Calibri"/>
              </a:rPr>
              <a:t> lors de la conception des figures. Tout d'abord, les figures doivent toujours être conçues en tenant compte du public cible. Par exemple, si le public cible est composé de non-spécialistes </a:t>
            </a:r>
            <a:r>
              <a:rPr lang="en-US" dirty="0" err="1">
                <a:cs typeface="Calibri"/>
              </a:rPr>
              <a:t>n'ayant</a:t>
            </a:r>
            <a:r>
              <a:rPr lang="en-US" dirty="0">
                <a:cs typeface="Calibri"/>
              </a:rPr>
              <a:t> que peu </a:t>
            </a:r>
            <a:r>
              <a:rPr lang="en-US" dirty="0" err="1">
                <a:cs typeface="Calibri"/>
              </a:rPr>
              <a:t>ou</a:t>
            </a:r>
            <a:r>
              <a:rPr lang="en-US" dirty="0">
                <a:cs typeface="Calibri"/>
              </a:rPr>
              <a:t> pas d'expérience en modélisation, il peut être judicieux de veiller à ce que les figures soient simples et se concentrent sur les messages </a:t>
            </a:r>
            <a:r>
              <a:rPr lang="en-US" dirty="0" err="1">
                <a:cs typeface="Calibri"/>
              </a:rPr>
              <a:t>clés</a:t>
            </a:r>
            <a:r>
              <a:rPr lang="en-US" dirty="0">
                <a:cs typeface="Calibri"/>
              </a:rPr>
              <a:t> tout en expliquant au public les unités ou les termes techniques. Pour s'assurer que le public comprend le contenu de la figure, il est important de </a:t>
            </a:r>
            <a:r>
              <a:rPr lang="en-US" dirty="0" err="1">
                <a:cs typeface="Calibri"/>
              </a:rPr>
              <a:t>toujours</a:t>
            </a:r>
            <a:r>
              <a:rPr lang="en-US" dirty="0">
                <a:cs typeface="Calibri"/>
              </a:rPr>
              <a:t> </a:t>
            </a:r>
            <a:r>
              <a:rPr lang="en-US" dirty="0" err="1">
                <a:cs typeface="Calibri"/>
              </a:rPr>
              <a:t>inclure</a:t>
            </a:r>
            <a:r>
              <a:rPr lang="en-US" dirty="0">
                <a:cs typeface="Calibri"/>
              </a:rPr>
              <a:t> une légende et des titres d'axes, le cas échéant. De plus, l'utilisation de nombreuses couleurs peut parfois rendre les figures confuses pour le public. Il convient donc d'utiliser les </a:t>
            </a:r>
            <a:r>
              <a:rPr lang="en-US" dirty="0" err="1">
                <a:cs typeface="Calibri"/>
              </a:rPr>
              <a:t>couleurs avec </a:t>
            </a:r>
            <a:r>
              <a:rPr lang="en-US" dirty="0">
                <a:cs typeface="Calibri"/>
              </a:rPr>
              <a:t>précaution et de veiller à ce que la figure soit claire, avec une distinction suffisante entre les </a:t>
            </a:r>
            <a:r>
              <a:rPr lang="en-US" dirty="0" err="1">
                <a:cs typeface="Calibri"/>
              </a:rPr>
              <a:t>couleurs</a:t>
            </a:r>
            <a:r>
              <a:rPr lang="en-US" dirty="0">
                <a:cs typeface="Calibri"/>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351904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Cette diapositive se concentre sur les erreurs couramment commises lors de la présentation de figures dans le cadre d'une recherche. Un faiblesse courante est que les figures sont confuses ou contiennent trop de données, ce qui peut souvent rendre le message vague, </a:t>
            </a:r>
            <a:r>
              <a:rPr lang="en-US" dirty="0" err="1">
                <a:cs typeface="Calibri"/>
              </a:rPr>
              <a:t>confus</a:t>
            </a:r>
            <a:r>
              <a:rPr lang="en-US" dirty="0">
                <a:cs typeface="Calibri"/>
              </a:rPr>
              <a:t> </a:t>
            </a:r>
            <a:r>
              <a:rPr lang="en-US" dirty="0" err="1">
                <a:cs typeface="Calibri"/>
              </a:rPr>
              <a:t>ou</a:t>
            </a:r>
            <a:r>
              <a:rPr lang="en-US" dirty="0">
                <a:cs typeface="Calibri"/>
              </a:rPr>
              <a:t> absent. Ceci peut réduire l'impact des résultats de votre recherche et embrouiller le public, réduisant ainsi sa capacité à comprendre les implications de </a:t>
            </a:r>
            <a:r>
              <a:rPr lang="en-US" dirty="0" err="1">
                <a:cs typeface="Calibri"/>
              </a:rPr>
              <a:t>vos</a:t>
            </a:r>
            <a:r>
              <a:rPr lang="en-US" dirty="0">
                <a:cs typeface="Calibri"/>
              </a:rPr>
              <a:t> travaux. Il est donc essentiel de </a:t>
            </a:r>
            <a:r>
              <a:rPr lang="en-US" dirty="0" err="1">
                <a:cs typeface="Calibri"/>
              </a:rPr>
              <a:t>créer</a:t>
            </a:r>
            <a:r>
              <a:rPr lang="en-US" dirty="0">
                <a:cs typeface="Calibri"/>
              </a:rPr>
              <a:t> des figures aussi simples que possible et de s'assurer qu'elles sont compréhensibles pour votre public. Parmi les autres erreurs courantes, citons l'utilisation d'axes inappropriés pour les graphiques, ce qui peut fausser les </a:t>
            </a:r>
            <a:r>
              <a:rPr lang="en-US" dirty="0" err="1">
                <a:cs typeface="Calibri"/>
              </a:rPr>
              <a:t>résultats</a:t>
            </a:r>
            <a:r>
              <a:rPr lang="en-US" dirty="0">
                <a:cs typeface="Calibri"/>
              </a:rPr>
              <a:t>; l'utilisation confuse ou incohérente des couleurs; </a:t>
            </a:r>
            <a:r>
              <a:rPr lang="en-US" dirty="0" err="1">
                <a:cs typeface="Calibri"/>
              </a:rPr>
              <a:t>l'absence</a:t>
            </a:r>
            <a:r>
              <a:rPr lang="en-US" dirty="0">
                <a:cs typeface="Calibri"/>
              </a:rPr>
              <a:t> de légendes, de </a:t>
            </a:r>
            <a:r>
              <a:rPr lang="en-US" dirty="0" err="1">
                <a:cs typeface="Calibri"/>
              </a:rPr>
              <a:t>titres</a:t>
            </a:r>
            <a:r>
              <a:rPr lang="en-US" dirty="0">
                <a:cs typeface="Calibri"/>
              </a:rPr>
              <a:t> </a:t>
            </a:r>
            <a:r>
              <a:rPr lang="en-US" dirty="0" err="1">
                <a:cs typeface="Calibri"/>
              </a:rPr>
              <a:t>d'axes</a:t>
            </a:r>
            <a:r>
              <a:rPr lang="en-US" dirty="0">
                <a:cs typeface="Calibri"/>
              </a:rPr>
              <a:t> </a:t>
            </a:r>
            <a:r>
              <a:rPr lang="en-US" dirty="0" err="1">
                <a:cs typeface="Calibri"/>
              </a:rPr>
              <a:t>ou</a:t>
            </a:r>
            <a:r>
              <a:rPr lang="en-US" dirty="0">
                <a:cs typeface="Calibri"/>
              </a:rPr>
              <a:t> </a:t>
            </a:r>
            <a:r>
              <a:rPr lang="en-US" dirty="0" err="1">
                <a:cs typeface="Calibri"/>
              </a:rPr>
              <a:t>d'étiquettes</a:t>
            </a:r>
            <a:r>
              <a:rPr lang="en-US" dirty="0">
                <a:cs typeface="Calibri"/>
              </a:rPr>
              <a:t>. Dans les prochaines diapositives, nous examinerons quelques exemples de figures afin de comprendre l'impact d'une mauvaise présentation des figures.</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244633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Cette diapositive montre un </a:t>
            </a:r>
            <a:r>
              <a:rPr lang="en-US" dirty="0" err="1">
                <a:cs typeface="Calibri"/>
              </a:rPr>
              <a:t>mauvais</a:t>
            </a:r>
            <a:r>
              <a:rPr lang="en-US" dirty="0">
                <a:cs typeface="Calibri"/>
              </a:rPr>
              <a:t> exemple de figure de recherche. Nous </a:t>
            </a:r>
            <a:r>
              <a:rPr lang="en-US" dirty="0" err="1">
                <a:cs typeface="Calibri"/>
              </a:rPr>
              <a:t>pouvons</a:t>
            </a:r>
            <a:r>
              <a:rPr lang="en-US" dirty="0">
                <a:cs typeface="Calibri"/>
              </a:rPr>
              <a:t> </a:t>
            </a:r>
            <a:r>
              <a:rPr lang="en-US" dirty="0" err="1">
                <a:cs typeface="Calibri"/>
              </a:rPr>
              <a:t>facilement</a:t>
            </a:r>
            <a:r>
              <a:rPr lang="en-US" dirty="0">
                <a:cs typeface="Calibri"/>
              </a:rPr>
              <a:t> </a:t>
            </a:r>
            <a:r>
              <a:rPr lang="en-US" dirty="0" err="1">
                <a:cs typeface="Calibri"/>
              </a:rPr>
              <a:t>repérer</a:t>
            </a:r>
            <a:r>
              <a:rPr lang="en-US" dirty="0">
                <a:cs typeface="Calibri"/>
              </a:rPr>
              <a:t> les </a:t>
            </a:r>
            <a:r>
              <a:rPr lang="en-US" dirty="0" err="1">
                <a:cs typeface="Calibri"/>
              </a:rPr>
              <a:t>erreurs</a:t>
            </a:r>
            <a:r>
              <a:rPr lang="en-US" dirty="0">
                <a:cs typeface="Calibri"/>
              </a:rPr>
              <a:t> </a:t>
            </a:r>
            <a:r>
              <a:rPr lang="en-US" dirty="0" err="1">
                <a:cs typeface="Calibri"/>
              </a:rPr>
              <a:t>commises</a:t>
            </a:r>
            <a:r>
              <a:rPr lang="en-US" dirty="0">
                <a:cs typeface="Calibri"/>
              </a:rPr>
              <a:t>. Tout d'abord, il n'y a pas de titre ou d'unité sur l'axe vertical, ni de titre de graphique. Ceci signifie que le public n'a aucune idée de ce que la figure </a:t>
            </a:r>
            <a:r>
              <a:rPr lang="en-US" dirty="0" err="1">
                <a:cs typeface="Calibri"/>
              </a:rPr>
              <a:t>illustre</a:t>
            </a:r>
            <a:r>
              <a:rPr lang="en-US" dirty="0">
                <a:cs typeface="Calibri"/>
              </a:rPr>
              <a:t> et ne peut donc pas comprendre les implications des résultats. Deuxièmement, la présentation du graphique </a:t>
            </a:r>
            <a:r>
              <a:rPr lang="en-US" dirty="0" err="1">
                <a:cs typeface="Calibri"/>
              </a:rPr>
              <a:t>est</a:t>
            </a:r>
            <a:r>
              <a:rPr lang="en-US" dirty="0">
                <a:cs typeface="Calibri"/>
              </a:rPr>
              <a:t> confuse </a:t>
            </a:r>
            <a:r>
              <a:rPr lang="en-US" dirty="0" err="1">
                <a:cs typeface="Calibri"/>
              </a:rPr>
              <a:t>dû</a:t>
            </a:r>
            <a:r>
              <a:rPr lang="en-US" dirty="0">
                <a:cs typeface="Calibri"/>
              </a:rPr>
              <a:t> à </a:t>
            </a:r>
            <a:r>
              <a:rPr lang="en-US" dirty="0" err="1">
                <a:cs typeface="Calibri"/>
              </a:rPr>
              <a:t>l’utilisation</a:t>
            </a:r>
            <a:r>
              <a:rPr lang="en-US" dirty="0">
                <a:cs typeface="Calibri"/>
              </a:rPr>
              <a:t> de </a:t>
            </a:r>
            <a:r>
              <a:rPr lang="en-US" dirty="0" err="1">
                <a:cs typeface="Calibri"/>
              </a:rPr>
              <a:t>nombreux</a:t>
            </a:r>
            <a:r>
              <a:rPr lang="en-US" dirty="0">
                <a:cs typeface="Calibri"/>
              </a:rPr>
              <a:t> </a:t>
            </a:r>
            <a:r>
              <a:rPr lang="en-US" dirty="0" err="1">
                <a:cs typeface="Calibri"/>
              </a:rPr>
              <a:t>bâtonnets</a:t>
            </a:r>
            <a:r>
              <a:rPr lang="en-US" dirty="0">
                <a:cs typeface="Calibri"/>
              </a:rPr>
              <a:t> pour </a:t>
            </a:r>
            <a:r>
              <a:rPr lang="en-US" dirty="0" err="1">
                <a:cs typeface="Calibri"/>
              </a:rPr>
              <a:t>chacune</a:t>
            </a:r>
            <a:r>
              <a:rPr lang="en-US" dirty="0">
                <a:cs typeface="Calibri"/>
              </a:rPr>
              <a:t> des </a:t>
            </a:r>
            <a:r>
              <a:rPr lang="en-US" dirty="0" err="1">
                <a:cs typeface="Calibri"/>
              </a:rPr>
              <a:t>années</a:t>
            </a:r>
            <a:r>
              <a:rPr lang="en-US" dirty="0">
                <a:cs typeface="Calibri"/>
              </a:rPr>
              <a:t>, ce qui rend difficile pour le public d'identifier des tendances ou de faire des comparaisons d'une année à l'autre. De plus, certains choix de couleurs </a:t>
            </a:r>
            <a:r>
              <a:rPr lang="en-US" dirty="0" err="1">
                <a:cs typeface="Calibri"/>
              </a:rPr>
              <a:t>sont</a:t>
            </a:r>
            <a:r>
              <a:rPr lang="en-US" dirty="0">
                <a:cs typeface="Calibri"/>
              </a:rPr>
              <a:t> </a:t>
            </a:r>
            <a:r>
              <a:rPr lang="en-US" dirty="0" err="1">
                <a:cs typeface="Calibri"/>
              </a:rPr>
              <a:t>déroutants</a:t>
            </a:r>
            <a:r>
              <a:rPr lang="en-US" dirty="0">
                <a:cs typeface="Calibri"/>
              </a:rPr>
              <a:t> (par </a:t>
            </a:r>
            <a:r>
              <a:rPr lang="en-US" dirty="0" err="1">
                <a:cs typeface="Calibri"/>
              </a:rPr>
              <a:t>exemple</a:t>
            </a:r>
            <a:r>
              <a:rPr lang="en-US" dirty="0">
                <a:cs typeface="Calibri"/>
              </a:rPr>
              <a:t>: deux tons de gris similaires </a:t>
            </a:r>
            <a:r>
              <a:rPr lang="en-US" dirty="0" err="1">
                <a:cs typeface="Calibri"/>
              </a:rPr>
              <a:t>sont</a:t>
            </a:r>
            <a:r>
              <a:rPr lang="en-US" dirty="0">
                <a:cs typeface="Calibri"/>
              </a:rPr>
              <a:t> utilizes). Il </a:t>
            </a:r>
            <a:r>
              <a:rPr lang="en-US" dirty="0" err="1">
                <a:cs typeface="Calibri"/>
              </a:rPr>
              <a:t>devient</a:t>
            </a:r>
            <a:r>
              <a:rPr lang="en-US" dirty="0">
                <a:cs typeface="Calibri"/>
              </a:rPr>
              <a:t> difficile pour le public de distinguer les résultats de chaque technologie et le message de la figure n'est pas clair. Enfin, la </a:t>
            </a:r>
            <a:r>
              <a:rPr lang="en-US" dirty="0" err="1">
                <a:cs typeface="Calibri"/>
              </a:rPr>
              <a:t>légende</a:t>
            </a:r>
            <a:r>
              <a:rPr lang="en-US" dirty="0">
                <a:cs typeface="Calibri"/>
              </a:rPr>
              <a:t> </a:t>
            </a:r>
            <a:r>
              <a:rPr lang="en-US" dirty="0" err="1">
                <a:cs typeface="Calibri"/>
              </a:rPr>
              <a:t>n’est</a:t>
            </a:r>
            <a:r>
              <a:rPr lang="en-US" dirty="0">
                <a:cs typeface="Calibri"/>
              </a:rPr>
              <a:t> pas </a:t>
            </a:r>
            <a:r>
              <a:rPr lang="en-US" dirty="0" err="1">
                <a:cs typeface="Calibri"/>
              </a:rPr>
              <a:t>suffisamment</a:t>
            </a:r>
            <a:r>
              <a:rPr lang="en-US" dirty="0">
                <a:cs typeface="Calibri"/>
              </a:rPr>
              <a:t> </a:t>
            </a:r>
            <a:r>
              <a:rPr lang="en-US" dirty="0" err="1">
                <a:cs typeface="Calibri"/>
              </a:rPr>
              <a:t>précise</a:t>
            </a:r>
            <a:r>
              <a:rPr lang="en-US" dirty="0">
                <a:cs typeface="Calibri"/>
              </a:rPr>
              <a:t>. Par exemple, il n'y a pas d'explication sur ce que sont "Wind 1" et "Wind 2", ce qui signifie encore une fois que le public ne peut pas </a:t>
            </a:r>
            <a:r>
              <a:rPr lang="en-US" dirty="0" err="1">
                <a:cs typeface="Calibri"/>
              </a:rPr>
              <a:t>comprendre</a:t>
            </a:r>
            <a:r>
              <a:rPr lang="en-US" dirty="0">
                <a:cs typeface="Calibri"/>
              </a:rPr>
              <a:t> </a:t>
            </a:r>
            <a:r>
              <a:rPr lang="en-US" dirty="0" err="1">
                <a:cs typeface="Calibri"/>
              </a:rPr>
              <a:t>facilement</a:t>
            </a:r>
            <a:r>
              <a:rPr lang="en-US" dirty="0">
                <a:cs typeface="Calibri"/>
              </a:rPr>
              <a:t> les résultats. Dans la diapositive suivante, nous verrons comment cette figure pourrait être </a:t>
            </a:r>
            <a:r>
              <a:rPr lang="en-US" dirty="0" err="1">
                <a:cs typeface="Calibri"/>
              </a:rPr>
              <a:t>améliorée</a:t>
            </a:r>
            <a:r>
              <a:rPr lang="en-US" dirty="0">
                <a:cs typeface="Calibri"/>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4783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Nous présentons </a:t>
            </a:r>
            <a:r>
              <a:rPr lang="en-US" dirty="0" err="1">
                <a:cs typeface="Calibri"/>
              </a:rPr>
              <a:t>ici</a:t>
            </a:r>
            <a:r>
              <a:rPr lang="en-US" dirty="0">
                <a:cs typeface="Calibri"/>
              </a:rPr>
              <a:t> </a:t>
            </a:r>
            <a:r>
              <a:rPr lang="en-US" dirty="0" err="1">
                <a:cs typeface="Calibri"/>
              </a:rPr>
              <a:t>une</a:t>
            </a:r>
            <a:r>
              <a:rPr lang="en-US" dirty="0">
                <a:cs typeface="Calibri"/>
              </a:rPr>
              <a:t> figure </a:t>
            </a:r>
            <a:r>
              <a:rPr lang="en-US" dirty="0" err="1">
                <a:cs typeface="Calibri"/>
              </a:rPr>
              <a:t>améliorée</a:t>
            </a:r>
            <a:r>
              <a:rPr lang="en-US" dirty="0">
                <a:cs typeface="Calibri"/>
              </a:rPr>
              <a:t> réalisée à partir des </a:t>
            </a:r>
            <a:r>
              <a:rPr lang="en-US" dirty="0" err="1">
                <a:cs typeface="Calibri"/>
              </a:rPr>
              <a:t>mêmes</a:t>
            </a:r>
            <a:r>
              <a:rPr lang="en-US" dirty="0">
                <a:cs typeface="Calibri"/>
              </a:rPr>
              <a:t> </a:t>
            </a:r>
            <a:r>
              <a:rPr lang="en-US" dirty="0" err="1">
                <a:cs typeface="Calibri"/>
              </a:rPr>
              <a:t>résultats</a:t>
            </a:r>
            <a:r>
              <a:rPr lang="en-US" dirty="0">
                <a:cs typeface="Calibri"/>
              </a:rPr>
              <a:t> </a:t>
            </a:r>
            <a:r>
              <a:rPr lang="en-US" dirty="0" err="1">
                <a:cs typeface="Calibri"/>
              </a:rPr>
              <a:t>présentés</a:t>
            </a:r>
            <a:r>
              <a:rPr lang="en-US" dirty="0">
                <a:cs typeface="Calibri"/>
              </a:rPr>
              <a:t> à la diapositive </a:t>
            </a:r>
            <a:r>
              <a:rPr lang="en-US" dirty="0" err="1">
                <a:cs typeface="Calibri"/>
              </a:rPr>
              <a:t>précédente</a:t>
            </a:r>
            <a:r>
              <a:rPr lang="en-US" dirty="0">
                <a:cs typeface="Calibri"/>
              </a:rPr>
              <a:t>. Par exemple, un titre de graphique, un titre d'axe vertical et les </a:t>
            </a:r>
            <a:r>
              <a:rPr lang="en-US" dirty="0" err="1">
                <a:cs typeface="Calibri"/>
              </a:rPr>
              <a:t>unités</a:t>
            </a:r>
            <a:r>
              <a:rPr lang="en-US" dirty="0">
                <a:cs typeface="Calibri"/>
              </a:rPr>
              <a:t> de </a:t>
            </a:r>
            <a:r>
              <a:rPr lang="en-US" dirty="0" err="1">
                <a:cs typeface="Calibri"/>
              </a:rPr>
              <a:t>l'axe</a:t>
            </a:r>
            <a:r>
              <a:rPr lang="en-US" dirty="0">
                <a:cs typeface="Calibri"/>
              </a:rPr>
              <a:t> vertical ont été ajoutés. Le public peut donc comprendre </a:t>
            </a:r>
            <a:r>
              <a:rPr lang="en-US" dirty="0" err="1">
                <a:cs typeface="Calibri"/>
              </a:rPr>
              <a:t>ce</a:t>
            </a:r>
            <a:r>
              <a:rPr lang="en-US" dirty="0">
                <a:cs typeface="Calibri"/>
              </a:rPr>
              <a:t> qui </a:t>
            </a:r>
            <a:r>
              <a:rPr lang="en-US" dirty="0" err="1">
                <a:cs typeface="Calibri"/>
              </a:rPr>
              <a:t>est</a:t>
            </a:r>
            <a:r>
              <a:rPr lang="en-US" dirty="0">
                <a:cs typeface="Calibri"/>
              </a:rPr>
              <a:t> </a:t>
            </a:r>
            <a:r>
              <a:rPr lang="en-US" dirty="0" err="1">
                <a:cs typeface="Calibri"/>
              </a:rPr>
              <a:t>présenté</a:t>
            </a:r>
            <a:r>
              <a:rPr lang="en-US" dirty="0">
                <a:cs typeface="Calibri"/>
              </a:rPr>
              <a:t> sur la figure. Deuxièmement, la présentation de la figure a été </a:t>
            </a:r>
            <a:r>
              <a:rPr lang="en-US" dirty="0" err="1">
                <a:cs typeface="Calibri"/>
              </a:rPr>
              <a:t>modifiée</a:t>
            </a:r>
            <a:r>
              <a:rPr lang="en-US" dirty="0">
                <a:cs typeface="Calibri"/>
              </a:rPr>
              <a:t> </a:t>
            </a:r>
            <a:r>
              <a:rPr lang="en-US" dirty="0" err="1">
                <a:cs typeface="Calibri"/>
              </a:rPr>
              <a:t>en</a:t>
            </a:r>
            <a:r>
              <a:rPr lang="en-US" dirty="0">
                <a:cs typeface="Calibri"/>
              </a:rPr>
              <a:t> </a:t>
            </a:r>
            <a:r>
              <a:rPr lang="en-US" dirty="0" err="1">
                <a:cs typeface="Calibri"/>
              </a:rPr>
              <a:t>présentant</a:t>
            </a:r>
            <a:r>
              <a:rPr lang="en-US" dirty="0">
                <a:cs typeface="Calibri"/>
              </a:rPr>
              <a:t> un diagramme à barres empilées. Cela donne à la figure un aspect plus simple et permet des comparaisons plus aisées entre les années, ce qui permet d'identifier plus facilement les tendances. Les couleurs et la légende ont également été modifiées, ce qui permet de distinguer plus facilement les différentes technologies et de donner au public les informations nécessaires sur les technologies </a:t>
            </a:r>
            <a:r>
              <a:rPr lang="en-US" dirty="0" err="1">
                <a:cs typeface="Calibri"/>
              </a:rPr>
              <a:t>étudiées</a:t>
            </a:r>
            <a:r>
              <a:rPr lang="en-US" dirty="0">
                <a:cs typeface="Calibri"/>
              </a:rPr>
              <a:t>. Bien que nombre de ces points puissent sembler simples, une présentation efficace des </a:t>
            </a:r>
            <a:r>
              <a:rPr lang="en-US" dirty="0" err="1">
                <a:cs typeface="Calibri"/>
              </a:rPr>
              <a:t>résultats</a:t>
            </a:r>
            <a:r>
              <a:rPr lang="en-US" dirty="0">
                <a:cs typeface="Calibri"/>
              </a:rPr>
              <a:t> a le pouvoir d'accroître de manière significative l'impact et la compréhension de votre recherche.</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7702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cs typeface="Calibri"/>
              </a:rPr>
              <a:t>Dès</a:t>
            </a:r>
            <a:r>
              <a:rPr lang="en-GB" dirty="0">
                <a:cs typeface="Calibri"/>
              </a:rPr>
              <a:t> le début de la presentation, il est important de </a:t>
            </a:r>
            <a:r>
              <a:rPr lang="en-GB" dirty="0" err="1">
                <a:cs typeface="Calibri"/>
              </a:rPr>
              <a:t>capter</a:t>
            </a:r>
            <a:r>
              <a:rPr lang="en-GB" dirty="0">
                <a:cs typeface="Calibri"/>
              </a:rPr>
              <a:t> l'attention de l'auditoire, de s'assurer qu'il est intéressé par la présentation et qu'il comprend ce que vous allez présenter. Tout au long de la présentation, il est important de garder à </a:t>
            </a:r>
            <a:r>
              <a:rPr lang="en-GB" dirty="0" err="1">
                <a:cs typeface="Calibri"/>
              </a:rPr>
              <a:t>l'esprit</a:t>
            </a:r>
            <a:r>
              <a:rPr lang="en-GB" dirty="0">
                <a:cs typeface="Calibri"/>
              </a:rPr>
              <a:t> </a:t>
            </a:r>
            <a:r>
              <a:rPr lang="en-GB" dirty="0" err="1">
                <a:cs typeface="Calibri"/>
              </a:rPr>
              <a:t>ce</a:t>
            </a:r>
            <a:r>
              <a:rPr lang="en-GB" dirty="0">
                <a:cs typeface="Calibri"/>
              </a:rPr>
              <a:t> que </a:t>
            </a:r>
            <a:r>
              <a:rPr lang="en-GB" dirty="0" err="1">
                <a:cs typeface="Calibri"/>
              </a:rPr>
              <a:t>vous</a:t>
            </a:r>
            <a:r>
              <a:rPr lang="en-GB" dirty="0">
                <a:cs typeface="Calibri"/>
              </a:rPr>
              <a:t> </a:t>
            </a:r>
            <a:r>
              <a:rPr lang="en-GB" dirty="0" err="1">
                <a:cs typeface="Calibri"/>
              </a:rPr>
              <a:t>souhaitez</a:t>
            </a:r>
            <a:r>
              <a:rPr lang="en-GB" dirty="0">
                <a:cs typeface="Calibri"/>
              </a:rPr>
              <a:t> </a:t>
            </a:r>
            <a:r>
              <a:rPr lang="en-GB" dirty="0" err="1">
                <a:cs typeface="Calibri"/>
              </a:rPr>
              <a:t>communiquer</a:t>
            </a:r>
            <a:r>
              <a:rPr lang="en-GB" dirty="0">
                <a:cs typeface="Calibri"/>
              </a:rPr>
              <a:t> à </a:t>
            </a:r>
            <a:r>
              <a:rPr lang="en-GB" dirty="0" err="1">
                <a:cs typeface="Calibri"/>
              </a:rPr>
              <a:t>votre</a:t>
            </a:r>
            <a:r>
              <a:rPr lang="en-GB" dirty="0">
                <a:cs typeface="Calibri"/>
              </a:rPr>
              <a:t> </a:t>
            </a:r>
            <a:r>
              <a:rPr lang="en-GB" dirty="0" err="1">
                <a:cs typeface="Calibri"/>
              </a:rPr>
              <a:t>auditoire</a:t>
            </a:r>
            <a:r>
              <a:rPr lang="en-GB" dirty="0">
                <a:cs typeface="Calibri"/>
              </a:rPr>
              <a:t> dans </a:t>
            </a:r>
            <a:r>
              <a:rPr lang="en-GB" dirty="0" err="1">
                <a:cs typeface="Calibri"/>
              </a:rPr>
              <a:t>cette</a:t>
            </a:r>
            <a:r>
              <a:rPr lang="en-GB" dirty="0">
                <a:cs typeface="Calibri"/>
              </a:rPr>
              <a:t> </a:t>
            </a:r>
            <a:r>
              <a:rPr lang="en-GB" dirty="0" err="1">
                <a:cs typeface="Calibri"/>
              </a:rPr>
              <a:t>présentation</a:t>
            </a:r>
            <a:r>
              <a:rPr lang="en-GB" dirty="0">
                <a:cs typeface="Calibri"/>
              </a:rPr>
              <a:t>. Par exemple, vous pouvez utiliser la présentation pour essayer d'accroître l'engagement d'un nouveau département, favoriser un partenariat de collaboration ou obtenir un financement pour un nouveau projet. La structure et le contenu de la présentation peuvent alors être adaptés à votre objectif. En ce qui concerne la structure, les présentations doivent avoir une structure claire avec un début, un milieu et une fin. La présentation doit également être cohérente afin de maximiser la compréhension du public. Pour s'assurer que le public comprenne et s'engage dans la présentation, celle-ci doit être conçue en tenant compte des </a:t>
            </a:r>
            <a:r>
              <a:rPr lang="en-GB" dirty="0" err="1">
                <a:cs typeface="Calibri"/>
              </a:rPr>
              <a:t>connaissances</a:t>
            </a:r>
            <a:r>
              <a:rPr lang="en-GB" dirty="0">
                <a:cs typeface="Calibri"/>
              </a:rPr>
              <a:t> et des motivations du public. Enfin, il est important de </a:t>
            </a:r>
            <a:r>
              <a:rPr lang="en-GB" dirty="0" err="1">
                <a:cs typeface="Calibri"/>
              </a:rPr>
              <a:t>tenir</a:t>
            </a:r>
            <a:r>
              <a:rPr lang="en-GB" dirty="0">
                <a:cs typeface="Calibri"/>
              </a:rPr>
              <a:t> </a:t>
            </a:r>
            <a:r>
              <a:rPr lang="en-GB" dirty="0" err="1">
                <a:cs typeface="Calibri"/>
              </a:rPr>
              <a:t>compte</a:t>
            </a:r>
            <a:r>
              <a:rPr lang="en-GB" dirty="0">
                <a:cs typeface="Calibri"/>
              </a:rPr>
              <a:t> de </a:t>
            </a:r>
            <a:r>
              <a:rPr lang="en-GB" dirty="0" err="1">
                <a:cs typeface="Calibri"/>
              </a:rPr>
              <a:t>l'impact</a:t>
            </a:r>
            <a:r>
              <a:rPr lang="en-GB" dirty="0">
                <a:cs typeface="Calibri"/>
              </a:rPr>
              <a:t> de la présentation et d'identifier les </a:t>
            </a:r>
            <a:r>
              <a:rPr lang="en-GB" dirty="0" err="1">
                <a:cs typeface="Calibri"/>
              </a:rPr>
              <a:t>éléments</a:t>
            </a:r>
            <a:r>
              <a:rPr lang="en-GB" dirty="0">
                <a:cs typeface="Calibri"/>
              </a:rPr>
              <a:t> clés dont vous souhaitez que le public se souvienne. Nous examinerons ces éléments plus en détail dans les diapositives </a:t>
            </a:r>
            <a:r>
              <a:rPr lang="en-GB" dirty="0" err="1">
                <a:cs typeface="Calibri"/>
              </a:rPr>
              <a:t>suivantes</a:t>
            </a:r>
            <a:r>
              <a:rPr lang="en-GB" dirty="0">
                <a:cs typeface="Calibri"/>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40344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 est essentiel de se concentrer sur </a:t>
            </a:r>
            <a:r>
              <a:rPr lang="en-GB" dirty="0" err="1"/>
              <a:t>l’audience</a:t>
            </a:r>
            <a:r>
              <a:rPr lang="en-GB" dirty="0"/>
              <a:t> </a:t>
            </a:r>
            <a:r>
              <a:rPr lang="en-GB" dirty="0" err="1"/>
              <a:t>présente</a:t>
            </a:r>
            <a:r>
              <a:rPr lang="en-GB" dirty="0"/>
              <a:t> et l'objectif de la présentation lors de la planification et de la réalisation d'une présentation. Il </a:t>
            </a:r>
            <a:r>
              <a:rPr lang="en-GB" dirty="0" err="1"/>
              <a:t>existe</a:t>
            </a:r>
            <a:r>
              <a:rPr lang="en-GB" dirty="0"/>
              <a:t> divers types de publics allant des non-spécialistes, qui n'ont aucune expérience de la modélisation des systèmes énergétiques, aux modélisateurs et scientifiques expérimentés. La présentation doit être adaptée en fonction de </a:t>
            </a:r>
            <a:r>
              <a:rPr lang="en-GB" dirty="0" err="1"/>
              <a:t>votre</a:t>
            </a:r>
            <a:r>
              <a:rPr lang="en-GB" dirty="0"/>
              <a:t> audience afin d'accroître sa compréhension et son engagement. Par exemple, tout contenu technique doit être expliqué de manière simple et compréhensible si le public est composé de non-spécialistes. De plus, vous pouvez mettre l'accent sur les conclusions de votre étude en relation avec les motivations et les intérêts du public afin </a:t>
            </a:r>
            <a:r>
              <a:rPr lang="en-GB" dirty="0" err="1"/>
              <a:t>d'accroître</a:t>
            </a:r>
            <a:r>
              <a:rPr lang="en-GB" dirty="0"/>
              <a:t> son </a:t>
            </a:r>
            <a:r>
              <a:rPr lang="en-GB" dirty="0" err="1"/>
              <a:t>adhésion</a:t>
            </a:r>
            <a:r>
              <a:rPr lang="en-GB" dirty="0"/>
              <a:t> et son engagement. L'objectif de la présentation doit également guider sa planification et sa réalisation. Les présentations de recherche </a:t>
            </a:r>
            <a:r>
              <a:rPr lang="en-GB" dirty="0" err="1"/>
              <a:t>sont</a:t>
            </a:r>
            <a:r>
              <a:rPr lang="en-GB" dirty="0"/>
              <a:t> </a:t>
            </a:r>
            <a:r>
              <a:rPr lang="en-GB" dirty="0" err="1"/>
              <a:t>effectuées</a:t>
            </a:r>
            <a:r>
              <a:rPr lang="en-GB" dirty="0"/>
              <a:t> </a:t>
            </a:r>
            <a:r>
              <a:rPr lang="en-GB" dirty="0" err="1"/>
              <a:t>en</a:t>
            </a:r>
            <a:r>
              <a:rPr lang="en-GB" dirty="0"/>
              <a:t> </a:t>
            </a:r>
            <a:r>
              <a:rPr lang="en-GB" dirty="0" err="1"/>
              <a:t>ayant</a:t>
            </a:r>
            <a:r>
              <a:rPr lang="en-GB" dirty="0"/>
              <a:t> divers </a:t>
            </a:r>
            <a:r>
              <a:rPr lang="en-GB" dirty="0" err="1"/>
              <a:t>objectifs</a:t>
            </a:r>
            <a:r>
              <a:rPr lang="en-GB" dirty="0"/>
              <a:t> </a:t>
            </a:r>
            <a:r>
              <a:rPr lang="en-GB" dirty="0" err="1"/>
              <a:t>tels</a:t>
            </a:r>
            <a:r>
              <a:rPr lang="en-GB" dirty="0"/>
              <a:t> que, par </a:t>
            </a:r>
            <a:r>
              <a:rPr lang="en-GB" dirty="0" err="1"/>
              <a:t>exemple</a:t>
            </a:r>
            <a:r>
              <a:rPr lang="en-GB" dirty="0"/>
              <a:t>, de </a:t>
            </a:r>
            <a:r>
              <a:rPr lang="en-GB" dirty="0" err="1"/>
              <a:t>désir</a:t>
            </a:r>
            <a:r>
              <a:rPr lang="en-GB" dirty="0"/>
              <a:t> </a:t>
            </a:r>
            <a:r>
              <a:rPr lang="en-GB" dirty="0" err="1"/>
              <a:t>d’accroître</a:t>
            </a:r>
            <a:r>
              <a:rPr lang="en-GB" dirty="0"/>
              <a:t> </a:t>
            </a:r>
            <a:r>
              <a:rPr lang="en-GB" dirty="0" err="1"/>
              <a:t>l'engagement</a:t>
            </a:r>
            <a:r>
              <a:rPr lang="en-GB" dirty="0"/>
              <a:t> gens </a:t>
            </a:r>
            <a:r>
              <a:rPr lang="en-GB" dirty="0" err="1"/>
              <a:t>intéressés</a:t>
            </a:r>
            <a:r>
              <a:rPr lang="en-GB" dirty="0"/>
              <a:t> </a:t>
            </a:r>
            <a:r>
              <a:rPr lang="en-GB" dirty="0" err="1"/>
              <a:t>ou</a:t>
            </a:r>
            <a:r>
              <a:rPr lang="en-GB" dirty="0"/>
              <a:t> encore </a:t>
            </a:r>
            <a:r>
              <a:rPr lang="en-GB" dirty="0" err="1"/>
              <a:t>obtenir</a:t>
            </a:r>
            <a:r>
              <a:rPr lang="en-GB" dirty="0"/>
              <a:t> un financement pour un nouveau projet. L'objectif de la présentation doit être prioritaire tout au long du processus. Par exemple, si vous souhaitez créer un partenariat avec un nouveau département, la présentation doit mettre l'accent sur les implications de votre recherche pour ce département et sur les avantages du partenariat proposé pour </a:t>
            </a:r>
            <a:r>
              <a:rPr lang="en-GB" dirty="0" err="1"/>
              <a:t>l’audience</a:t>
            </a:r>
            <a:r>
              <a:rPr lang="en-GB" dirty="0"/>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8342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À la fin de </a:t>
            </a:r>
            <a:r>
              <a:rPr lang="en-US" dirty="0" err="1">
                <a:cs typeface="Calibri"/>
              </a:rPr>
              <a:t>ce</a:t>
            </a:r>
            <a:r>
              <a:rPr lang="en-US" dirty="0">
                <a:cs typeface="Calibri"/>
              </a:rPr>
              <a:t> </a:t>
            </a:r>
            <a:r>
              <a:rPr lang="en-US" dirty="0" err="1">
                <a:cs typeface="Calibri"/>
              </a:rPr>
              <a:t>cours</a:t>
            </a:r>
            <a:r>
              <a:rPr lang="en-US" dirty="0">
                <a:cs typeface="Calibri"/>
              </a:rPr>
              <a:t>, </a:t>
            </a:r>
            <a:r>
              <a:rPr lang="en-US" dirty="0" err="1">
                <a:cs typeface="Calibri"/>
              </a:rPr>
              <a:t>vous</a:t>
            </a:r>
            <a:r>
              <a:rPr lang="en-US" dirty="0">
                <a:cs typeface="Calibri"/>
              </a:rPr>
              <a:t> </a:t>
            </a:r>
            <a:r>
              <a:rPr lang="en-US" dirty="0" err="1">
                <a:cs typeface="Calibri"/>
              </a:rPr>
              <a:t>devriez</a:t>
            </a:r>
            <a:r>
              <a:rPr lang="en-US" dirty="0">
                <a:cs typeface="Calibri"/>
              </a:rPr>
              <a:t>:</a:t>
            </a:r>
          </a:p>
          <a:p>
            <a:endParaRPr lang="en-US" dirty="0">
              <a:cs typeface="Calibri"/>
            </a:endParaRPr>
          </a:p>
          <a:p>
            <a:pPr marL="171450" indent="-171450">
              <a:spcBef>
                <a:spcPts val="1000"/>
              </a:spcBef>
              <a:buFont typeface="Arial"/>
              <a:buChar char="•"/>
            </a:pPr>
            <a:r>
              <a:rPr lang="en-GB" dirty="0"/>
              <a:t>Comprendre les évaluations intégrées et les concepts nexus </a:t>
            </a:r>
            <a:endParaRPr lang="en-US" dirty="0"/>
          </a:p>
          <a:p>
            <a:pPr marL="171450" indent="-171450">
              <a:spcBef>
                <a:spcPts val="1000"/>
              </a:spcBef>
              <a:buFont typeface="Arial"/>
              <a:buChar char="•"/>
            </a:pPr>
            <a:r>
              <a:rPr lang="en-US" dirty="0" err="1"/>
              <a:t>Connaître</a:t>
            </a:r>
            <a:r>
              <a:rPr lang="en-US" dirty="0"/>
              <a:t> le cadre des “CLEWs (Climate, Land, Energy and Water systems)“, </a:t>
            </a:r>
            <a:r>
              <a:rPr lang="en-GB" dirty="0" err="1"/>
              <a:t>ses</a:t>
            </a:r>
            <a:r>
              <a:rPr lang="en-GB" dirty="0"/>
              <a:t> applications et sa contribution au processus de planification</a:t>
            </a:r>
            <a:endParaRPr lang="en-US" dirty="0"/>
          </a:p>
          <a:p>
            <a:pPr marL="171450" indent="-171450">
              <a:spcBef>
                <a:spcPts val="1000"/>
              </a:spcBef>
              <a:buFont typeface="Arial"/>
              <a:buChar char="•"/>
            </a:pPr>
            <a:r>
              <a:rPr lang="en-US" dirty="0" err="1"/>
              <a:t>Être</a:t>
            </a:r>
            <a:r>
              <a:rPr lang="en-US" dirty="0"/>
              <a:t> </a:t>
            </a:r>
            <a:r>
              <a:rPr lang="en-US" dirty="0" err="1"/>
              <a:t>en</a:t>
            </a:r>
            <a:r>
              <a:rPr lang="en-US" dirty="0"/>
              <a:t> </a:t>
            </a:r>
            <a:r>
              <a:rPr lang="en-US" dirty="0" err="1"/>
              <a:t>mesure</a:t>
            </a:r>
            <a:r>
              <a:rPr lang="en-US" dirty="0"/>
              <a:t> de </a:t>
            </a:r>
            <a:r>
              <a:rPr lang="en-US" dirty="0" err="1"/>
              <a:t>communiquer</a:t>
            </a:r>
            <a:r>
              <a:rPr lang="en-US" dirty="0"/>
              <a:t> les résultats de vos recherches pour influencer le développement des politiques </a:t>
            </a:r>
            <a:endParaRPr lang="en-US" dirty="0">
              <a:cs typeface="Calibri"/>
            </a:endParaRPr>
          </a:p>
          <a:p>
            <a:pPr marL="171450" indent="-171450">
              <a:spcBef>
                <a:spcPts val="1000"/>
              </a:spcBef>
              <a:buFont typeface="Arial"/>
              <a:buChar char="•"/>
            </a:pPr>
            <a:r>
              <a:rPr lang="en-US" dirty="0" err="1"/>
              <a:t>Être</a:t>
            </a:r>
            <a:r>
              <a:rPr lang="en-US" dirty="0"/>
              <a:t> </a:t>
            </a:r>
            <a:r>
              <a:rPr lang="en-US" dirty="0" err="1"/>
              <a:t>en</a:t>
            </a:r>
            <a:r>
              <a:rPr lang="en-US" dirty="0"/>
              <a:t> </a:t>
            </a:r>
            <a:r>
              <a:rPr lang="en-US" dirty="0" err="1"/>
              <a:t>mesure</a:t>
            </a:r>
            <a:r>
              <a:rPr lang="en-US" dirty="0"/>
              <a:t> </a:t>
            </a:r>
            <a:r>
              <a:rPr lang="en-US" dirty="0" err="1"/>
              <a:t>d’améliorer</a:t>
            </a:r>
            <a:r>
              <a:rPr lang="en-US" dirty="0"/>
              <a:t> </a:t>
            </a:r>
            <a:r>
              <a:rPr lang="en-US" dirty="0" err="1"/>
              <a:t>vos</a:t>
            </a:r>
            <a:r>
              <a:rPr lang="en-US" dirty="0"/>
              <a:t> </a:t>
            </a:r>
            <a:r>
              <a:rPr lang="en-US" dirty="0" err="1"/>
              <a:t>présentations</a:t>
            </a:r>
            <a:r>
              <a:rPr lang="en-US" dirty="0"/>
              <a:t> </a:t>
            </a:r>
            <a:r>
              <a:rPr lang="en-US" dirty="0" err="1"/>
              <a:t>orales</a:t>
            </a:r>
            <a:r>
              <a:rPr lang="en-US" dirty="0"/>
              <a:t> </a:t>
            </a:r>
            <a:r>
              <a:rPr lang="en-US" dirty="0" err="1"/>
              <a:t>afin</a:t>
            </a:r>
            <a:r>
              <a:rPr lang="en-US" dirty="0"/>
              <a:t> </a:t>
            </a:r>
            <a:r>
              <a:rPr lang="en-US" dirty="0" err="1"/>
              <a:t>d’influencer</a:t>
            </a:r>
            <a:r>
              <a:rPr lang="en-US" dirty="0"/>
              <a:t> </a:t>
            </a:r>
            <a:r>
              <a:rPr lang="en-US" dirty="0" err="1"/>
              <a:t>l’elaboration</a:t>
            </a:r>
            <a:r>
              <a:rPr lang="en-US" dirty="0"/>
              <a:t> des politiques</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271345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Il </a:t>
            </a:r>
            <a:r>
              <a:rPr lang="en-US" dirty="0" err="1">
                <a:cs typeface="Calibri"/>
              </a:rPr>
              <a:t>est</a:t>
            </a:r>
            <a:r>
              <a:rPr lang="en-US" dirty="0">
                <a:cs typeface="Calibri"/>
              </a:rPr>
              <a:t> important de </a:t>
            </a:r>
            <a:r>
              <a:rPr lang="en-US" dirty="0" err="1">
                <a:cs typeface="Calibri"/>
              </a:rPr>
              <a:t>connaître</a:t>
            </a:r>
            <a:r>
              <a:rPr lang="en-US" dirty="0">
                <a:cs typeface="Calibri"/>
              </a:rPr>
              <a:t> </a:t>
            </a:r>
            <a:r>
              <a:rPr lang="en-US" dirty="0" err="1">
                <a:cs typeface="Calibri"/>
              </a:rPr>
              <a:t>l’audience</a:t>
            </a:r>
            <a:r>
              <a:rPr lang="en-US" dirty="0">
                <a:cs typeface="Calibri"/>
              </a:rPr>
              <a:t> et </a:t>
            </a:r>
            <a:r>
              <a:rPr lang="en-US" dirty="0" err="1">
                <a:cs typeface="Calibri"/>
              </a:rPr>
              <a:t>ses</a:t>
            </a:r>
            <a:r>
              <a:rPr lang="en-US" dirty="0">
                <a:cs typeface="Calibri"/>
              </a:rPr>
              <a:t> </a:t>
            </a:r>
            <a:r>
              <a:rPr lang="en-US" dirty="0" err="1">
                <a:cs typeface="Calibri"/>
              </a:rPr>
              <a:t>connaissances</a:t>
            </a:r>
            <a:r>
              <a:rPr lang="en-US" dirty="0">
                <a:cs typeface="Calibri"/>
              </a:rPr>
              <a:t> </a:t>
            </a:r>
            <a:r>
              <a:rPr lang="en-US" dirty="0" err="1">
                <a:cs typeface="Calibri"/>
              </a:rPr>
              <a:t>lors</a:t>
            </a:r>
            <a:r>
              <a:rPr lang="en-US" dirty="0">
                <a:cs typeface="Calibri"/>
              </a:rPr>
              <a:t> de la planification de la </a:t>
            </a:r>
            <a:r>
              <a:rPr lang="en-US" dirty="0" err="1">
                <a:cs typeface="Calibri"/>
              </a:rPr>
              <a:t>présentation</a:t>
            </a:r>
            <a:r>
              <a:rPr lang="en-US" dirty="0">
                <a:cs typeface="Calibri"/>
              </a:rPr>
              <a:t>. Il est également essentiel de </a:t>
            </a:r>
            <a:r>
              <a:rPr lang="en-US" dirty="0" err="1">
                <a:cs typeface="Calibri"/>
              </a:rPr>
              <a:t>s'entraîner</a:t>
            </a:r>
            <a:r>
              <a:rPr lang="en-US" dirty="0">
                <a:cs typeface="Calibri"/>
              </a:rPr>
              <a:t> avec </a:t>
            </a:r>
            <a:r>
              <a:rPr lang="en-US" dirty="0" err="1">
                <a:cs typeface="Calibri"/>
              </a:rPr>
              <a:t>minutie</a:t>
            </a:r>
            <a:r>
              <a:rPr lang="en-US" dirty="0">
                <a:cs typeface="Calibri"/>
              </a:rPr>
              <a:t>, en veillant à respecter le temps imparti et à vérifier l'orthographe et la grammaire de la présentation. Ces étapes contribueront à rendre votre présentation aussi professionnelle que possible. La structure de la présentation peut être conçue de manière à assurer que vous racontez au public une histoire cohérente. Les présentations doivent commencer par une brève introduction et une vue d'ensemble du sujet traité afin que le public sache à quoi s'attendre et se familiarise avec le sujet que vous présentez. La fin de la présentation doit ensuite être consacrée à la révision des points </a:t>
            </a:r>
            <a:r>
              <a:rPr lang="en-US" dirty="0" err="1">
                <a:cs typeface="Calibri"/>
              </a:rPr>
              <a:t>clés</a:t>
            </a:r>
            <a:r>
              <a:rPr lang="en-US" dirty="0">
                <a:cs typeface="Calibri"/>
              </a:rPr>
              <a:t> afin d'augmenter la probabilité que le public se souvienne de </a:t>
            </a:r>
            <a:r>
              <a:rPr lang="en-US" dirty="0" err="1">
                <a:cs typeface="Calibri"/>
              </a:rPr>
              <a:t>ceux</a:t>
            </a:r>
            <a:r>
              <a:rPr lang="en-US" dirty="0">
                <a:cs typeface="Calibri"/>
              </a:rPr>
              <a:t>-ci. L'exécution de la présentation est également importante. En parlant clairement et confortablement, vous pouvez aider le public à suivre la présentation et à s'impliquer. Bien qu'il soit utile d'avoir des notes sous forme de </a:t>
            </a:r>
            <a:r>
              <a:rPr lang="en-US" dirty="0" err="1">
                <a:cs typeface="Calibri"/>
              </a:rPr>
              <a:t>puces</a:t>
            </a:r>
            <a:r>
              <a:rPr lang="en-US" dirty="0">
                <a:cs typeface="Calibri"/>
              </a:rPr>
              <a:t> </a:t>
            </a:r>
            <a:r>
              <a:rPr lang="en-US" dirty="0" err="1">
                <a:cs typeface="Calibri"/>
              </a:rPr>
              <a:t>identifiant</a:t>
            </a:r>
            <a:r>
              <a:rPr lang="en-US" dirty="0">
                <a:cs typeface="Calibri"/>
              </a:rPr>
              <a:t> les </a:t>
            </a:r>
            <a:r>
              <a:rPr lang="en-US" dirty="0" err="1">
                <a:cs typeface="Calibri"/>
              </a:rPr>
              <a:t>éléments</a:t>
            </a:r>
            <a:r>
              <a:rPr lang="en-US" dirty="0">
                <a:cs typeface="Calibri"/>
              </a:rPr>
              <a:t> </a:t>
            </a:r>
            <a:r>
              <a:rPr lang="en-US" dirty="0" err="1">
                <a:cs typeface="Calibri"/>
              </a:rPr>
              <a:t>importants</a:t>
            </a:r>
            <a:r>
              <a:rPr lang="en-US" dirty="0">
                <a:cs typeface="Calibri"/>
              </a:rPr>
              <a:t>, vous devez éviter de lire des notes ou des diapositives mot à mot et essayer de parler de façon naturelle.</a:t>
            </a: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76112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éléments visuels de la présentation peuvent également être utilisés pour renforcer son impact. Comme pour la conception des figures, il est important que les présentations soient aussi simples et épurées que possible et que l'auditoire dispose de toutes les informations nécessaires à la compréhension de la présentation. En termes de mise en page, il convient de s'assurer que le public pourra voir les figures correctement. C'est pourquoi il est souvent préférable de ne présenter qu'une ou deux grandes images par diapositive. De plus, il peut être utile de limiter le nombre de couleurs sur chaque diapositive afin </a:t>
            </a:r>
            <a:r>
              <a:rPr lang="en-US" dirty="0" err="1"/>
              <a:t>d'éviter</a:t>
            </a:r>
            <a:r>
              <a:rPr lang="en-US" dirty="0"/>
              <a:t> les confusions. Les </a:t>
            </a:r>
            <a:r>
              <a:rPr lang="en-US" dirty="0" err="1"/>
              <a:t>couleurs </a:t>
            </a:r>
            <a:r>
              <a:rPr lang="en-US" dirty="0"/>
              <a:t>peuvent aussi parfois apparaître différemment sur un projecteur. Il est donc conseillé de vérifier que vos diapositives s'affichent correctement sur un projecteur avant de les présenter. Enfin, les figures et les diapositives doivent transmettre des messages clairs à l'auditoire et vous devez éviter de vous précipiter sur les figures, afin de laisser à l'auditoire le temps de les comprendre.</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159224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Nous </a:t>
            </a:r>
            <a:r>
              <a:rPr lang="en-US" dirty="0" err="1">
                <a:cs typeface="Calibri"/>
              </a:rPr>
              <a:t>terminerons</a:t>
            </a:r>
            <a:r>
              <a:rPr lang="en-US" dirty="0">
                <a:cs typeface="Calibri"/>
              </a:rPr>
              <a:t> </a:t>
            </a:r>
            <a:r>
              <a:rPr lang="en-US" dirty="0" err="1">
                <a:cs typeface="Calibri"/>
              </a:rPr>
              <a:t>ce</a:t>
            </a:r>
            <a:r>
              <a:rPr lang="en-US" dirty="0">
                <a:cs typeface="Calibri"/>
              </a:rPr>
              <a:t> </a:t>
            </a:r>
            <a:r>
              <a:rPr lang="en-US" dirty="0" err="1">
                <a:cs typeface="Calibri"/>
              </a:rPr>
              <a:t>cours</a:t>
            </a:r>
            <a:r>
              <a:rPr lang="en-US" dirty="0">
                <a:cs typeface="Calibri"/>
              </a:rPr>
              <a:t> </a:t>
            </a:r>
            <a:r>
              <a:rPr lang="en-US" dirty="0" err="1">
                <a:cs typeface="Calibri"/>
              </a:rPr>
              <a:t>en</a:t>
            </a:r>
            <a:r>
              <a:rPr lang="en-US" dirty="0">
                <a:cs typeface="Calibri"/>
              </a:rPr>
              <a:t> passant en revue quelques </a:t>
            </a:r>
            <a:r>
              <a:rPr lang="en-US" dirty="0" err="1">
                <a:cs typeface="Calibri"/>
              </a:rPr>
              <a:t>erreurs</a:t>
            </a:r>
            <a:r>
              <a:rPr lang="en-US" dirty="0">
                <a:cs typeface="Calibri"/>
              </a:rPr>
              <a:t> </a:t>
            </a:r>
            <a:r>
              <a:rPr lang="en-US" dirty="0" err="1">
                <a:cs typeface="Calibri"/>
              </a:rPr>
              <a:t>fréquentes</a:t>
            </a:r>
            <a:r>
              <a:rPr lang="en-US" dirty="0">
                <a:cs typeface="Calibri"/>
              </a:rPr>
              <a:t> qu'il est important d'éviter lors d'une présentation. Tout d'abord, les diapositives contiennent souvent trop de texte ou trop d'images. Les diapositives peuvent ainsi être surchargées, confuses et confuses. Il est important d'éviter </a:t>
            </a:r>
            <a:r>
              <a:rPr lang="en-US" dirty="0" err="1">
                <a:cs typeface="Calibri"/>
              </a:rPr>
              <a:t>ces</a:t>
            </a:r>
            <a:r>
              <a:rPr lang="en-US" dirty="0">
                <a:cs typeface="Calibri"/>
              </a:rPr>
              <a:t> </a:t>
            </a:r>
            <a:r>
              <a:rPr lang="en-US" dirty="0" err="1">
                <a:cs typeface="Calibri"/>
              </a:rPr>
              <a:t>erreurs</a:t>
            </a:r>
            <a:r>
              <a:rPr lang="en-US" dirty="0">
                <a:cs typeface="Calibri"/>
              </a:rPr>
              <a:t> </a:t>
            </a:r>
            <a:r>
              <a:rPr lang="en-US" dirty="0" err="1">
                <a:cs typeface="Calibri"/>
              </a:rPr>
              <a:t>afin</a:t>
            </a:r>
            <a:r>
              <a:rPr lang="en-US" dirty="0">
                <a:cs typeface="Calibri"/>
              </a:rPr>
              <a:t> de s'assurer que le public comprend vos diapositives et qu'il est capable d'identifier les messages clés et de s'y intéresser. En termes de présentation, il est préférable de parler à partir de puces et d'établir un contact visuel avec l'auditoire plutôt que de lire les diapositives mot à mot ou de regarder ses notes pendant toute la durée de la présentation. En évitant ces erreurs, vous rendrez votre présentation plus intéressante et plus engageante. De plus, comme pour d'autres éléments de la communication en matière de recherche, il est préférable d'éviter de trop compliquer votre présentation. Ceci signifie qu'il faut garder les choses aussi simples et claires que possible, par exemple en évitant les transitions complexes entre les diapositives (</a:t>
            </a:r>
            <a:r>
              <a:rPr lang="en-US" dirty="0" err="1">
                <a:cs typeface="Calibri"/>
              </a:rPr>
              <a:t>dont</a:t>
            </a:r>
            <a:r>
              <a:rPr lang="en-US" dirty="0">
                <a:cs typeface="Calibri"/>
              </a:rPr>
              <a:t> les </a:t>
            </a:r>
            <a:r>
              <a:rPr lang="en-US" dirty="0" err="1">
                <a:cs typeface="Calibri"/>
              </a:rPr>
              <a:t>effets</a:t>
            </a:r>
            <a:r>
              <a:rPr lang="en-US" dirty="0">
                <a:cs typeface="Calibri"/>
              </a:rPr>
              <a:t> </a:t>
            </a:r>
            <a:r>
              <a:rPr lang="en-US" dirty="0" err="1">
                <a:cs typeface="Calibri"/>
              </a:rPr>
              <a:t>sonores</a:t>
            </a:r>
            <a:r>
              <a:rPr lang="en-US" dirty="0">
                <a:cs typeface="Calibri"/>
              </a:rPr>
              <a:t>). </a:t>
            </a:r>
            <a:r>
              <a:rPr lang="en-US" dirty="0" err="1">
                <a:cs typeface="Calibri"/>
              </a:rPr>
              <a:t>Ainsi</a:t>
            </a:r>
            <a:r>
              <a:rPr lang="en-US" dirty="0">
                <a:cs typeface="Calibri"/>
              </a:rPr>
              <a:t>, vous vous assurez que le public peut se concentrer sur l'objectif principal de votre présentation. Enfin, il est essentiel d'être prêt à répondre aux questions du public. Ceci conclut la section du cours consacrée à la communication de la recherche. En combinant ce que vous avez appris dans cette section avec la compréhension que vous avez acquise de la modélisation des systèmes énergétiques, vous pouvez travailler à la production et à la présentation d'une recherche efficace pour influencer l'élaboration des </a:t>
            </a:r>
            <a:r>
              <a:rPr lang="en-US">
                <a:cs typeface="Calibri"/>
              </a:rPr>
              <a:t>politiques.</a:t>
            </a:r>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260763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 évaluations intégrées sont des analyses qui combinent les connaissances d'une série de </a:t>
            </a:r>
            <a:r>
              <a:rPr lang="en-US" dirty="0" err="1">
                <a:cs typeface="Calibri"/>
              </a:rPr>
              <a:t>systèmes</a:t>
            </a:r>
            <a:r>
              <a:rPr lang="en-US" dirty="0">
                <a:cs typeface="Calibri"/>
              </a:rPr>
              <a:t> tels que les systèmes énergétiques, alimentaires et hydriques, dans des cadres uniques. Ces évaluations </a:t>
            </a:r>
            <a:r>
              <a:rPr lang="en-US" dirty="0" err="1">
                <a:cs typeface="Calibri"/>
              </a:rPr>
              <a:t>sont</a:t>
            </a:r>
            <a:r>
              <a:rPr lang="en-US" dirty="0">
                <a:cs typeface="Calibri"/>
              </a:rPr>
              <a:t> </a:t>
            </a:r>
            <a:r>
              <a:rPr lang="en-US" dirty="0" err="1">
                <a:cs typeface="Calibri"/>
              </a:rPr>
              <a:t>utiles</a:t>
            </a:r>
            <a:r>
              <a:rPr lang="en-US" dirty="0">
                <a:cs typeface="Calibri"/>
              </a:rPr>
              <a:t> notamment parce qu'elles peuvent améliorer la compréhension des interactions entre les systèmes et favoriser une approche plus holistique de la conception des politiques. Les évaluations intégrées utilisent des modèles qui représentent la dynamique de chaque </a:t>
            </a:r>
            <a:r>
              <a:rPr lang="en-US" dirty="0" err="1">
                <a:cs typeface="Calibri"/>
              </a:rPr>
              <a:t>système</a:t>
            </a:r>
            <a:r>
              <a:rPr lang="en-US" dirty="0">
                <a:cs typeface="Calibri"/>
              </a:rPr>
              <a:t> </a:t>
            </a:r>
            <a:r>
              <a:rPr lang="en-US" dirty="0" err="1">
                <a:cs typeface="Calibri"/>
              </a:rPr>
              <a:t>étudié</a:t>
            </a:r>
            <a:r>
              <a:rPr lang="en-US" dirty="0">
                <a:cs typeface="Calibri"/>
              </a:rPr>
              <a:t> et simulent les interactions entre </a:t>
            </a:r>
            <a:r>
              <a:rPr lang="en-US" dirty="0" err="1">
                <a:cs typeface="Calibri"/>
              </a:rPr>
              <a:t>ces</a:t>
            </a:r>
            <a:r>
              <a:rPr lang="en-US" dirty="0">
                <a:cs typeface="Calibri"/>
              </a:rPr>
              <a:t> systèmes. Les évaluations intégrées sont devenues de plus en plus </a:t>
            </a:r>
            <a:r>
              <a:rPr lang="en-US" dirty="0" err="1">
                <a:cs typeface="Calibri"/>
              </a:rPr>
              <a:t>utiles</a:t>
            </a:r>
            <a:r>
              <a:rPr lang="en-US" dirty="0">
                <a:cs typeface="Calibri"/>
              </a:rPr>
              <a:t> à mesure que les décideurs politiques ont pris conscience des avantages qu'il y a à décloisonner les systèmes et à prendre en compte les effets et les synergies des outils politiques dans toute une série de secteurs.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 modèles d'évaluation intégrée présentent plusieurs caractéristiques importantes. Ces modèles ont généralement </a:t>
            </a:r>
            <a:r>
              <a:rPr lang="en-US" dirty="0" err="1">
                <a:cs typeface="Calibri"/>
              </a:rPr>
              <a:t>une</a:t>
            </a:r>
            <a:r>
              <a:rPr lang="en-US" dirty="0">
                <a:cs typeface="Calibri"/>
              </a:rPr>
              <a:t> </a:t>
            </a:r>
            <a:r>
              <a:rPr lang="en-US" dirty="0" err="1">
                <a:cs typeface="Calibri"/>
              </a:rPr>
              <a:t>portée</a:t>
            </a:r>
            <a:r>
              <a:rPr lang="en-US" dirty="0">
                <a:cs typeface="Calibri"/>
              </a:rPr>
              <a:t> globale, tenant </a:t>
            </a:r>
            <a:r>
              <a:rPr lang="en-US" dirty="0" err="1">
                <a:cs typeface="Calibri"/>
              </a:rPr>
              <a:t>compte</a:t>
            </a:r>
            <a:r>
              <a:rPr lang="en-US" dirty="0">
                <a:cs typeface="Calibri"/>
              </a:rPr>
              <a:t> des interactions à grande échelle entre les systèmes. Les modèles d'évaluation intégrée intègrent </a:t>
            </a:r>
            <a:r>
              <a:rPr lang="en-US" dirty="0" err="1">
                <a:cs typeface="Calibri"/>
              </a:rPr>
              <a:t>plusieurs</a:t>
            </a:r>
            <a:r>
              <a:rPr lang="en-US" dirty="0">
                <a:cs typeface="Calibri"/>
              </a:rPr>
              <a:t> </a:t>
            </a:r>
            <a:r>
              <a:rPr lang="en-US" dirty="0" err="1">
                <a:cs typeface="Calibri"/>
              </a:rPr>
              <a:t>systèmes</a:t>
            </a:r>
            <a:r>
              <a:rPr lang="en-US" dirty="0">
                <a:cs typeface="Calibri"/>
              </a:rPr>
              <a:t>. Les systèmes pris en compte varient d'un modèle à </a:t>
            </a:r>
            <a:r>
              <a:rPr lang="en-US" dirty="0" err="1">
                <a:cs typeface="Calibri"/>
              </a:rPr>
              <a:t>l'autre</a:t>
            </a:r>
            <a:r>
              <a:rPr lang="en-US" dirty="0">
                <a:cs typeface="Calibri"/>
              </a:rPr>
              <a:t> mais l'accent est souvent mis sur l'énergie, l'utilisation des sols, de </a:t>
            </a:r>
            <a:r>
              <a:rPr lang="en-US" dirty="0" err="1">
                <a:cs typeface="Calibri"/>
              </a:rPr>
              <a:t>l'eau</a:t>
            </a:r>
            <a:r>
              <a:rPr lang="en-US" dirty="0">
                <a:cs typeface="Calibri"/>
              </a:rPr>
              <a:t> et les dynamiques socio-économiques, car on prend de plus en plus conscience des interactions entre ces systèmes et leurs processus. L'un des principaux avantages des modèles d'évaluation intégrée est qu'ils permettent de </a:t>
            </a:r>
            <a:r>
              <a:rPr lang="en-US" dirty="0" err="1">
                <a:cs typeface="Calibri"/>
              </a:rPr>
              <a:t>tenir</a:t>
            </a:r>
            <a:r>
              <a:rPr lang="en-US" dirty="0">
                <a:cs typeface="Calibri"/>
              </a:rPr>
              <a:t> </a:t>
            </a:r>
            <a:r>
              <a:rPr lang="en-US" dirty="0" err="1">
                <a:cs typeface="Calibri"/>
              </a:rPr>
              <a:t>compte</a:t>
            </a:r>
            <a:r>
              <a:rPr lang="en-US" dirty="0">
                <a:cs typeface="Calibri"/>
              </a:rPr>
              <a:t> des interactions entre </a:t>
            </a:r>
            <a:r>
              <a:rPr lang="en-US" dirty="0" err="1">
                <a:cs typeface="Calibri"/>
              </a:rPr>
              <a:t>ces</a:t>
            </a:r>
            <a:r>
              <a:rPr lang="en-US" dirty="0">
                <a:cs typeface="Calibri"/>
              </a:rPr>
              <a:t> </a:t>
            </a:r>
            <a:r>
              <a:rPr lang="en-US" dirty="0" err="1">
                <a:cs typeface="Calibri"/>
              </a:rPr>
              <a:t>systèmes</a:t>
            </a:r>
            <a:r>
              <a:rPr lang="en-US" dirty="0">
                <a:cs typeface="Calibri"/>
              </a:rPr>
              <a:t> plutôt que de les </a:t>
            </a:r>
            <a:r>
              <a:rPr lang="en-US" dirty="0" err="1">
                <a:cs typeface="Calibri"/>
              </a:rPr>
              <a:t>modéliser</a:t>
            </a:r>
            <a:r>
              <a:rPr lang="en-US" dirty="0">
                <a:cs typeface="Calibri"/>
              </a:rPr>
              <a:t> de façon </a:t>
            </a:r>
            <a:r>
              <a:rPr lang="en-US" dirty="0" err="1">
                <a:cs typeface="Calibri"/>
              </a:rPr>
              <a:t>indépendante</a:t>
            </a:r>
            <a:r>
              <a:rPr lang="en-US" dirty="0">
                <a:cs typeface="Calibri"/>
              </a:rPr>
              <a:t> comme </a:t>
            </a:r>
            <a:r>
              <a:rPr lang="en-US" dirty="0" err="1">
                <a:cs typeface="Calibri"/>
              </a:rPr>
              <a:t>c'était</a:t>
            </a:r>
            <a:r>
              <a:rPr lang="en-US" dirty="0">
                <a:cs typeface="Calibri"/>
              </a:rPr>
              <a:t> </a:t>
            </a:r>
            <a:r>
              <a:rPr lang="en-US" dirty="0" err="1">
                <a:cs typeface="Calibri"/>
              </a:rPr>
              <a:t>fréqumment</a:t>
            </a:r>
            <a:r>
              <a:rPr lang="en-US" dirty="0">
                <a:cs typeface="Calibri"/>
              </a:rPr>
              <a:t> le cas dans le passé. Ces modèles sont utilisés pour soutenir une série de processus, notamment l'élaboration de stratégies d'atténuation et d'adaptation au changement climatique, ainsi que l'analyse de l'impact et de la vulnérabilité. Parmi les exemples de modèles d'évaluation intégrée, on peut citer les évaluations du Groupe d'experts intergouvernemental sur l'évolution du </a:t>
            </a:r>
            <a:r>
              <a:rPr lang="en-US" dirty="0" err="1">
                <a:cs typeface="Calibri"/>
              </a:rPr>
              <a:t>climat</a:t>
            </a:r>
            <a:r>
              <a:rPr lang="en-US" dirty="0">
                <a:cs typeface="Calibri"/>
              </a:rPr>
              <a:t> (GIEC), le cadre du modèle écologique et environnemental IMAGE et le cadre MESSAGE GLOBIUM qui est utilisé pour étudier les </a:t>
            </a:r>
            <a:r>
              <a:rPr lang="en-US" dirty="0" err="1">
                <a:cs typeface="Calibri"/>
              </a:rPr>
              <a:t>trajectoires</a:t>
            </a:r>
            <a:r>
              <a:rPr lang="en-US" dirty="0">
                <a:cs typeface="Calibri"/>
              </a:rPr>
              <a:t> socio-économiques partagées, en tenant compte de l'utilisation des terres, de l'énergie, des rétroactions macro-économiques et du climat. </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01285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 évaluations intégrées sont un exemple de mise en œuvre de </a:t>
            </a:r>
            <a:r>
              <a:rPr lang="en-US" dirty="0" err="1">
                <a:cs typeface="Calibri"/>
              </a:rPr>
              <a:t>l'approche</a:t>
            </a:r>
            <a:r>
              <a:rPr lang="en-US" dirty="0">
                <a:cs typeface="Calibri"/>
              </a:rPr>
              <a:t> Nexus. Cette approche est un processus </a:t>
            </a:r>
            <a:r>
              <a:rPr lang="en-US" dirty="0" err="1">
                <a:cs typeface="Calibri"/>
              </a:rPr>
              <a:t>d’analyse</a:t>
            </a:r>
            <a:r>
              <a:rPr lang="en-US" dirty="0">
                <a:cs typeface="Calibri"/>
              </a:rPr>
              <a:t> systématique qui tient compte des interactions entre de multiples systèmes, y </a:t>
            </a:r>
            <a:r>
              <a:rPr lang="en-US" dirty="0" err="1">
                <a:cs typeface="Calibri"/>
              </a:rPr>
              <a:t>compris</a:t>
            </a:r>
            <a:r>
              <a:rPr lang="en-US" dirty="0">
                <a:cs typeface="Calibri"/>
              </a:rPr>
              <a:t> les </a:t>
            </a:r>
            <a:r>
              <a:rPr lang="en-US" dirty="0" err="1">
                <a:cs typeface="Calibri"/>
              </a:rPr>
              <a:t>terres</a:t>
            </a:r>
            <a:r>
              <a:rPr lang="en-US" dirty="0">
                <a:cs typeface="Calibri"/>
              </a:rPr>
              <a:t>, l'énergie et l'alimentation, tant sur le plan quantitatif que qualitatif. Cette approche est mise en œuvre pour améliorer la compréhension des relations dynamiques entre les divers systèmes. Grâce à une meilleure compréhension de ces relations, les décideurs politiques peuvent élaborer des stratégies qui maximisent les synergies et minimisent les interactions négatives entre les </a:t>
            </a:r>
            <a:r>
              <a:rPr lang="en-US" dirty="0" err="1">
                <a:cs typeface="Calibri"/>
              </a:rPr>
              <a:t>systèmes</a:t>
            </a:r>
            <a:r>
              <a:rPr lang="en-US" dirty="0">
                <a:cs typeface="Calibri"/>
              </a:rPr>
              <a:t> en tenant compte des besoins potentiellement conflictuels de chaque système dans le cadre d'une </a:t>
            </a:r>
            <a:r>
              <a:rPr lang="en-US" dirty="0" err="1">
                <a:cs typeface="Calibri"/>
              </a:rPr>
              <a:t>approche</a:t>
            </a:r>
            <a:r>
              <a:rPr lang="en-US" dirty="0">
                <a:cs typeface="Calibri"/>
              </a:rPr>
              <a:t> </a:t>
            </a:r>
            <a:r>
              <a:rPr lang="en-US" dirty="0" err="1">
                <a:cs typeface="Calibri"/>
              </a:rPr>
              <a:t>intégrée</a:t>
            </a:r>
            <a:r>
              <a:rPr lang="en-US" dirty="0">
                <a:cs typeface="Calibri"/>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33305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Les systèmes les plus couramment pris en compte dans </a:t>
            </a:r>
            <a:r>
              <a:rPr lang="en-US" dirty="0" err="1">
                <a:cs typeface="Calibri"/>
              </a:rPr>
              <a:t>l'approche</a:t>
            </a:r>
            <a:r>
              <a:rPr lang="en-US" dirty="0">
                <a:cs typeface="Calibri"/>
              </a:rPr>
              <a:t> Nexus sont ceux de l'eau, de l'énergie et de l'alimentation. De nombreuses raisons justifient la prise en compte de ces systèmes dans les évaluations intégrées. Il s'agit notamment de </a:t>
            </a:r>
            <a:r>
              <a:rPr lang="en-US" dirty="0" err="1">
                <a:cs typeface="Calibri"/>
              </a:rPr>
              <a:t>l'importance</a:t>
            </a:r>
            <a:r>
              <a:rPr lang="en-US" dirty="0">
                <a:cs typeface="Calibri"/>
              </a:rPr>
              <a:t> de ces systèmes pour la vie moderne, de la pression croissante exercée sur ces systèmes en raison de la croissance démographique et du changement climatique, et des nombreux liens qui existent entre ces systèmes. Comme le montre </a:t>
            </a:r>
            <a:r>
              <a:rPr lang="en-US" dirty="0" err="1">
                <a:cs typeface="Calibri"/>
              </a:rPr>
              <a:t>cette</a:t>
            </a:r>
            <a:r>
              <a:rPr lang="en-US" dirty="0">
                <a:cs typeface="Calibri"/>
              </a:rPr>
              <a:t> figure, les données sur les ressources, le capital, les politiques et les technologies dans chacun de ces systèmes sont utilisées comme intrants dans les études sur les liens entre l'eau, l'énergie et l'alimentation. Ces études permettent ensuite de mieux comprendre les compromis et les synergies entre ces systèmes. Cette compréhension peut permettre d'améliorer la gestion intégrée et l'élaboration des politiques dans l'ensemble de ces </a:t>
            </a:r>
            <a:r>
              <a:rPr lang="en-US" dirty="0" err="1">
                <a:cs typeface="Calibri"/>
              </a:rPr>
              <a:t>systèmes</a:t>
            </a:r>
            <a:r>
              <a:rPr lang="en-US" dirty="0">
                <a:cs typeface="Calibri"/>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50040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 gestion et la planification intégrées rendues possibles par </a:t>
            </a:r>
            <a:r>
              <a:rPr lang="en-US" dirty="0" err="1">
                <a:cs typeface="Calibri"/>
              </a:rPr>
              <a:t>l'approche</a:t>
            </a:r>
            <a:r>
              <a:rPr lang="en-US" dirty="0">
                <a:cs typeface="Calibri"/>
              </a:rPr>
              <a:t> Nexus peuvent produire toute une série de résultats positifs, notamment une plus grande sécurité et un meilleur accès à l'eau, à l'énergie et à la nourriture, une meilleure efficacité des ressources, une réduction des incidences sur l'environnement et une réduction des inégalités sociales. Comme </a:t>
            </a:r>
            <a:r>
              <a:rPr lang="en-US" dirty="0" err="1">
                <a:cs typeface="Calibri"/>
              </a:rPr>
              <a:t>l’illustre</a:t>
            </a:r>
            <a:r>
              <a:rPr lang="en-US" dirty="0">
                <a:cs typeface="Calibri"/>
              </a:rPr>
              <a:t> </a:t>
            </a:r>
            <a:r>
              <a:rPr lang="en-US" dirty="0" err="1">
                <a:cs typeface="Calibri"/>
              </a:rPr>
              <a:t>cette</a:t>
            </a:r>
            <a:r>
              <a:rPr lang="en-US" dirty="0">
                <a:cs typeface="Calibri"/>
              </a:rPr>
              <a:t> figure, la planification Nexus peut être utilisée pour comprendre l'impact des facteurs de changement, tels que le changement climatique et l'augmentation de la population, sur le bien-être environnemental et sociétal. Cette compréhension peut ensuite être utilisée pour informer la gestion intégrée des ressources à travers les systèmes, améliorant ainsi les résultats pour les personnes et la planète. Ces résultats contribuent à la qualité de vie, à la sécurité de l'approvisionnement, ainsi qu'à la résilience et à l'adaptation au changement climatique. </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395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cadre “CLEWs (Climate, Land, Energy and Water systems”) </a:t>
            </a:r>
            <a:r>
              <a:rPr lang="en-US" dirty="0" err="1"/>
              <a:t>est</a:t>
            </a:r>
            <a:r>
              <a:rPr lang="en-US" dirty="0"/>
              <a:t> utile pour l'analyse intégrée et l'évaluation quantitative des interactions entre les systèmes climatiques, terrestres, énergétiques et hydriques à l'aide d'outils de modélisation. Ce cadre permet d'évaluer les conflits, les compromis, les opportunités et les synergies entre ces quatre </a:t>
            </a:r>
            <a:r>
              <a:rPr lang="en-US" dirty="0" err="1"/>
              <a:t>systèmes</a:t>
            </a:r>
            <a:r>
              <a:rPr lang="en-US" dirty="0"/>
              <a:t> </a:t>
            </a:r>
            <a:r>
              <a:rPr lang="en-US" dirty="0" err="1"/>
              <a:t>majeurs</a:t>
            </a:r>
            <a:r>
              <a:rPr lang="en-US" dirty="0"/>
              <a:t>. Le cadre CLEWs peut être utilisé pour évaluer la solidité des stratégies ou des politiques par rapport à l'ensemble de ces systèmes et pour évaluer quantitativement les implications des décisions politiques sectorielles ou des solutions technologiques. Nous allons développer une compréhension du cadre CLEWs dans </a:t>
            </a:r>
            <a:r>
              <a:rPr lang="en-US" dirty="0" err="1"/>
              <a:t>ce</a:t>
            </a:r>
            <a:r>
              <a:rPr lang="en-US" dirty="0"/>
              <a:t> </a:t>
            </a:r>
            <a:r>
              <a:rPr lang="en-US" dirty="0" err="1"/>
              <a:t>cours</a:t>
            </a:r>
            <a:r>
              <a:rPr lang="en-US" dirty="0"/>
              <a:t>.</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existe une multitude d'interactions entre les systèmes énergétiques, terrestres et hydriques, qui interagissent tous avec le climat mondial. Les systèmes de l'eau et de l'énergie sont liés à bien des égards, par </a:t>
            </a:r>
            <a:r>
              <a:rPr lang="en-US" dirty="0" err="1"/>
              <a:t>exemple</a:t>
            </a:r>
            <a:r>
              <a:rPr lang="en-US" dirty="0"/>
              <a:t> </a:t>
            </a:r>
            <a:r>
              <a:rPr lang="en-US" dirty="0" err="1"/>
              <a:t>en</a:t>
            </a:r>
            <a:r>
              <a:rPr lang="en-US" dirty="0"/>
              <a:t> </a:t>
            </a:r>
            <a:r>
              <a:rPr lang="en-US" dirty="0" err="1"/>
              <a:t>ce</a:t>
            </a:r>
            <a:r>
              <a:rPr lang="en-US" dirty="0"/>
              <a:t> qui </a:t>
            </a:r>
            <a:r>
              <a:rPr lang="en-US" dirty="0" err="1"/>
              <a:t>concerne</a:t>
            </a:r>
            <a:r>
              <a:rPr lang="en-US" dirty="0"/>
              <a:t> l'utilisation de l'eau pour produire de l'électricité dans les centrales hydroélectriques, les besoins en eau des chaînes d'approvisionnement </a:t>
            </a:r>
            <a:r>
              <a:rPr lang="en-US" dirty="0" err="1"/>
              <a:t>en</a:t>
            </a:r>
            <a:r>
              <a:rPr lang="en-US" dirty="0"/>
              <a:t> carburant et les besoins en énergie des systèmes d'eau et d'irrigation. Les systèmes terrestres et aquatiques sont également </a:t>
            </a:r>
            <a:r>
              <a:rPr lang="en-US" dirty="0" err="1"/>
              <a:t>étroitement</a:t>
            </a:r>
            <a:r>
              <a:rPr lang="en-US" dirty="0"/>
              <a:t> </a:t>
            </a:r>
            <a:r>
              <a:rPr lang="en-US" dirty="0" err="1"/>
              <a:t>liés</a:t>
            </a:r>
            <a:r>
              <a:rPr lang="en-US" dirty="0"/>
              <a:t>; par exemple, l'eau joue un rôle essentiel dans l'agriculture. Enfin, il existe de nombreuses interactions entre la terre et </a:t>
            </a:r>
            <a:r>
              <a:rPr lang="en-US" dirty="0" err="1"/>
              <a:t>l'énergie</a:t>
            </a:r>
            <a:r>
              <a:rPr lang="en-US" dirty="0"/>
              <a:t>; par exemple, l'utilisation de la biomasse à des fins énergétiques a de fortes implications sur l'utilisation des terres et les écosystèmes, et le développement d'infrastructures énergétiques nécessite souvent de vastes superficies de terres. Il ne s'agit là que de quelques-unes des interactions qui peuvent être prises en compte dans le cadre des CLEWs. Tous ces processus ont une influence sur le climat et sont influencés par celui-ci, qui peut également être évalué à l'aide de l'approche CLEWs.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92266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zenodo.org/record/4585571#.YETGcWj7Q2x"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zenodo.org/record/4585571#.YETGcWj7Q2x"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doi.org/10.5281/zenodo.4585571"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371/journal.pcbi.1003833"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1996-1073/9/2/65"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mdpi.com/2071-1050/12/20/8582"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doi.org/10.5281/zenodo.4585571"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doi.org/10.3390/su12208582" TargetMode="External"/><Relationship Id="rId5" Type="http://schemas.openxmlformats.org/officeDocument/2006/relationships/hyperlink" Target="https://doi.org/10.3390/en9020065" TargetMode="External"/><Relationship Id="rId4" Type="http://schemas.openxmlformats.org/officeDocument/2006/relationships/hyperlink" Target="https://doi:10.22022/iacc/03-2021.171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zenodo.org/record/4585571#.YETGcWj7Q2x"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355019" y="2914976"/>
            <a:ext cx="4347610"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355019" y="3557904"/>
            <a:ext cx="7986097"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12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APPROCHES INTÉGRÉES</a:t>
            </a:r>
          </a:p>
          <a:p>
            <a:r>
              <a:rPr lang="en-ZA" sz="4400" b="1" dirty="0">
                <a:latin typeface="Open Sans ExtraBold"/>
                <a:ea typeface="Open Sans ExtraBold" panose="020B0606030504020204" pitchFamily="34" charset="0"/>
                <a:cs typeface="Open Sans ExtraBold" panose="020B0606030504020204" pitchFamily="34" charset="0"/>
              </a:rPr>
              <a:t>ET </a:t>
            </a:r>
            <a:r>
              <a:rPr lang="en-US" sz="4400" b="1" dirty="0">
                <a:latin typeface="Open Sans ExtraBold"/>
              </a:rPr>
              <a:t>PRÉSENTATION</a:t>
            </a:r>
          </a:p>
          <a:p>
            <a:r>
              <a:rPr lang="en-US" sz="4400" b="1" dirty="0">
                <a:latin typeface="Open Sans ExtraBold"/>
              </a:rPr>
              <a:t>DES RÉSULTATS</a:t>
            </a: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72838" y="1411390"/>
            <a:ext cx="7526259"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12.2.2 Interactions dans le cadre des CLEWs</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48470" y="-1018"/>
            <a:ext cx="8916998" cy="140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Le cadre CLEWs </a:t>
            </a:r>
          </a:p>
        </p:txBody>
      </p:sp>
      <p:graphicFrame>
        <p:nvGraphicFramePr>
          <p:cNvPr id="2" name="Diagram 2">
            <a:extLst>
              <a:ext uri="{FF2B5EF4-FFF2-40B4-BE49-F238E27FC236}">
                <a16:creationId xmlns:a16="http://schemas.microsoft.com/office/drawing/2014/main" id="{D18A5BF8-898A-4750-B389-F7344E45A808}"/>
              </a:ext>
            </a:extLst>
          </p:cNvPr>
          <p:cNvGraphicFramePr/>
          <p:nvPr>
            <p:extLst>
              <p:ext uri="{D42A27DB-BD31-4B8C-83A1-F6EECF244321}">
                <p14:modId xmlns:p14="http://schemas.microsoft.com/office/powerpoint/2010/main" val="2601435563"/>
              </p:ext>
            </p:extLst>
          </p:nvPr>
        </p:nvGraphicFramePr>
        <p:xfrm>
          <a:off x="3407434" y="2103407"/>
          <a:ext cx="5377132" cy="3815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a:extLst>
              <a:ext uri="{FF2B5EF4-FFF2-40B4-BE49-F238E27FC236}">
                <a16:creationId xmlns:a16="http://schemas.microsoft.com/office/drawing/2014/main" id="{A7926C9B-8131-455D-8FC9-7B21E330C684}"/>
              </a:ext>
            </a:extLst>
          </p:cNvPr>
          <p:cNvSpPr/>
          <p:nvPr/>
        </p:nvSpPr>
        <p:spPr>
          <a:xfrm>
            <a:off x="5430460" y="4013691"/>
            <a:ext cx="1473391" cy="523220"/>
          </a:xfrm>
          <a:prstGeom prst="rect">
            <a:avLst/>
          </a:prstGeom>
        </p:spPr>
        <p:txBody>
          <a:bodyPr wrap="square" lIns="91440" tIns="45720" rIns="91440" bIns="45720" anchor="t">
            <a:spAutoFit/>
          </a:bodyPr>
          <a:lstStyle/>
          <a:p>
            <a:pPr>
              <a:spcAft>
                <a:spcPts val="1200"/>
              </a:spcAft>
            </a:pPr>
            <a:r>
              <a:rPr lang="en-ZA" sz="2800" dirty="0">
                <a:solidFill>
                  <a:srgbClr val="000000"/>
                </a:solidFill>
                <a:latin typeface="Open Sans"/>
                <a:ea typeface="Open Sans" panose="020B0606030504020204" pitchFamily="34" charset="0"/>
                <a:cs typeface="Open Sans" panose="020B0606030504020204" pitchFamily="34" charset="0"/>
              </a:rPr>
              <a:t>Climat</a:t>
            </a:r>
          </a:p>
        </p:txBody>
      </p:sp>
    </p:spTree>
    <p:extLst>
      <p:ext uri="{BB962C8B-B14F-4D97-AF65-F5344CB8AC3E}">
        <p14:creationId xmlns:p14="http://schemas.microsoft.com/office/powerpoint/2010/main" val="2236893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12.2.3 Approches de modélisation CLEWs</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48470" y="-1018"/>
            <a:ext cx="8916998" cy="140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Le cadre CLEWs </a:t>
            </a:r>
          </a:p>
        </p:txBody>
      </p:sp>
      <p:sp>
        <p:nvSpPr>
          <p:cNvPr id="2" name="Rectangle 1">
            <a:extLst>
              <a:ext uri="{FF2B5EF4-FFF2-40B4-BE49-F238E27FC236}">
                <a16:creationId xmlns:a16="http://schemas.microsoft.com/office/drawing/2014/main" id="{DD9A1826-9F4A-476B-B263-8BB3BAB001F9}"/>
              </a:ext>
            </a:extLst>
          </p:cNvPr>
          <p:cNvSpPr/>
          <p:nvPr/>
        </p:nvSpPr>
        <p:spPr>
          <a:xfrm>
            <a:off x="883072" y="1970400"/>
            <a:ext cx="9963344" cy="3323987"/>
          </a:xfrm>
          <a:prstGeom prst="rect">
            <a:avLst/>
          </a:prstGeom>
        </p:spPr>
        <p:txBody>
          <a:bodyPr wrap="square" lIns="91440" tIns="45720" rIns="91440" bIns="45720" anchor="t">
            <a:spAutoFit/>
          </a:bodyPr>
          <a:lstStyle/>
          <a:p>
            <a:pPr>
              <a:spcAft>
                <a:spcPts val="1200"/>
              </a:spcAft>
            </a:pPr>
            <a:r>
              <a:rPr lang="en-ZA" sz="2000" dirty="0">
                <a:latin typeface="Open Sans"/>
                <a:ea typeface="Open Sans" panose="020B0606030504020204" pitchFamily="34" charset="0"/>
                <a:cs typeface="Open Sans" panose="020B0606030504020204" pitchFamily="34" charset="0"/>
              </a:rPr>
              <a:t>Le cadre CLEWs peut servir de base à une analyse quantitative:</a:t>
            </a:r>
          </a:p>
          <a:p>
            <a:pPr marL="342900" indent="-342900">
              <a:spcAft>
                <a:spcPts val="1200"/>
              </a:spcAft>
              <a:buFont typeface="Arial"/>
              <a:buChar char="•"/>
            </a:pPr>
            <a:r>
              <a:rPr lang="en-ZA" sz="2000" dirty="0" err="1">
                <a:latin typeface="Open Sans"/>
                <a:ea typeface="Open Sans" panose="020B0606030504020204" pitchFamily="34" charset="0"/>
                <a:cs typeface="Open Sans" panose="020B0606030504020204" pitchFamily="34" charset="0"/>
              </a:rPr>
              <a:t>Développement</a:t>
            </a:r>
            <a:r>
              <a:rPr lang="en-ZA" sz="2000" dirty="0">
                <a:latin typeface="Open Sans"/>
                <a:ea typeface="Open Sans" panose="020B0606030504020204" pitchFamily="34" charset="0"/>
                <a:cs typeface="Open Sans" panose="020B0606030504020204" pitchFamily="34" charset="0"/>
              </a:rPr>
              <a:t> de </a:t>
            </a:r>
            <a:r>
              <a:rPr lang="en-ZA" sz="2000" dirty="0" err="1">
                <a:latin typeface="Open Sans"/>
                <a:ea typeface="Open Sans" panose="020B0606030504020204" pitchFamily="34" charset="0"/>
                <a:cs typeface="Open Sans" panose="020B0606030504020204" pitchFamily="34" charset="0"/>
              </a:rPr>
              <a:t>modèles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intégrés</a:t>
            </a:r>
            <a:r>
              <a:rPr lang="en-ZA" sz="2000" dirty="0">
                <a:latin typeface="Open Sans"/>
                <a:ea typeface="Open Sans" panose="020B0606030504020204" pitchFamily="34" charset="0"/>
                <a:cs typeface="Open Sans" panose="020B0606030504020204" pitchFamily="34" charset="0"/>
              </a:rPr>
              <a:t> de </a:t>
            </a:r>
            <a:r>
              <a:rPr lang="en-ZA" sz="2000" dirty="0" err="1">
                <a:latin typeface="Open Sans"/>
                <a:ea typeface="Open Sans" panose="020B0606030504020204" pitchFamily="34" charset="0"/>
                <a:cs typeface="Open Sans" panose="020B0606030504020204" pitchFamily="34" charset="0"/>
              </a:rPr>
              <a:t>systèmes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sectoriels</a:t>
            </a:r>
            <a:r>
              <a:rPr lang="en-ZA" sz="2000" dirty="0">
                <a:latin typeface="Open Sans"/>
                <a:ea typeface="Open Sans" panose="020B0606030504020204" pitchFamily="34" charset="0"/>
                <a:cs typeface="Open Sans" panose="020B0606030504020204" pitchFamily="34" charset="0"/>
              </a:rPr>
              <a:t> en utilisant un cadre de modèle unique tel </a:t>
            </a:r>
            <a:r>
              <a:rPr lang="en-ZA" sz="2000" dirty="0" err="1">
                <a:latin typeface="Open Sans"/>
                <a:ea typeface="Open Sans" panose="020B0606030504020204" pitchFamily="34" charset="0"/>
                <a:cs typeface="Open Sans" panose="020B0606030504020204" pitchFamily="34" charset="0"/>
              </a:rPr>
              <a:t>qu'OSeMOSYS</a:t>
            </a:r>
            <a:endParaRPr lang="en-ZA" sz="2000" dirty="0">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Création d'un modèle énergétique et prise en compte de l'efficacité des technologies en matière d'eau et </a:t>
            </a:r>
            <a:r>
              <a:rPr lang="en-ZA" sz="2000" dirty="0" err="1">
                <a:latin typeface="Open Sans"/>
                <a:ea typeface="Open Sans" panose="020B0606030504020204" pitchFamily="34" charset="0"/>
                <a:cs typeface="Open Sans" panose="020B0606030504020204" pitchFamily="34" charset="0"/>
              </a:rPr>
              <a:t>d'énergie</a:t>
            </a:r>
            <a:r>
              <a:rPr lang="en-ZA" sz="2000" dirty="0">
                <a:latin typeface="Open Sans"/>
                <a:ea typeface="Open Sans" panose="020B0606030504020204" pitchFamily="34" charset="0"/>
                <a:cs typeface="Open Sans" panose="020B0606030504020204" pitchFamily="34" charset="0"/>
              </a:rPr>
              <a:t> ainsi que des demandes exogènes d'eau et </a:t>
            </a:r>
            <a:r>
              <a:rPr lang="en-ZA" sz="2000" dirty="0" err="1">
                <a:latin typeface="Open Sans"/>
                <a:ea typeface="Open Sans" panose="020B0606030504020204" pitchFamily="34" charset="0"/>
                <a:cs typeface="Open Sans" panose="020B0606030504020204" pitchFamily="34" charset="0"/>
              </a:rPr>
              <a:t>d'énergie</a:t>
            </a:r>
            <a:endParaRPr lang="en-ZA" sz="2000" dirty="0">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Création d'un modèle entièrement </a:t>
            </a:r>
            <a:r>
              <a:rPr lang="en-ZA" sz="2000" dirty="0" err="1">
                <a:latin typeface="Open Sans"/>
                <a:ea typeface="Open Sans" panose="020B0606030504020204" pitchFamily="34" charset="0"/>
                <a:cs typeface="Open Sans" panose="020B0606030504020204" pitchFamily="34" charset="0"/>
              </a:rPr>
              <a:t>intégré</a:t>
            </a:r>
            <a:r>
              <a:rPr lang="en-ZA" sz="2000" dirty="0">
                <a:latin typeface="Open Sans"/>
                <a:ea typeface="Open Sans" panose="020B0606030504020204" pitchFamily="34" charset="0"/>
                <a:cs typeface="Open Sans" panose="020B0606030504020204" pitchFamily="34" charset="0"/>
              </a:rPr>
              <a:t> tenant </a:t>
            </a:r>
            <a:r>
              <a:rPr lang="en-ZA" sz="2000" dirty="0" err="1">
                <a:latin typeface="Open Sans"/>
                <a:ea typeface="Open Sans" panose="020B0606030504020204" pitchFamily="34" charset="0"/>
                <a:cs typeface="Open Sans" panose="020B0606030504020204" pitchFamily="34" charset="0"/>
              </a:rPr>
              <a:t>compte</a:t>
            </a:r>
            <a:r>
              <a:rPr lang="en-ZA" sz="2000" dirty="0">
                <a:latin typeface="Open Sans"/>
                <a:ea typeface="Open Sans" panose="020B0606030504020204" pitchFamily="34" charset="0"/>
                <a:cs typeface="Open Sans" panose="020B0606030504020204" pitchFamily="34" charset="0"/>
              </a:rPr>
              <a:t> des limites et des rendements des terres, du bilan hydrique, des spécifications technologiques détaillées et des </a:t>
            </a:r>
            <a:r>
              <a:rPr lang="en-ZA" sz="2000" dirty="0" err="1">
                <a:latin typeface="Open Sans"/>
                <a:ea typeface="Open Sans" panose="020B0606030504020204" pitchFamily="34" charset="0"/>
                <a:cs typeface="Open Sans" panose="020B0606030504020204" pitchFamily="34" charset="0"/>
              </a:rPr>
              <a:t>demandes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exogènes</a:t>
            </a:r>
            <a:endParaRPr lang="en-ZA" sz="2000" dirty="0">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E625D8F4-3B58-4BA7-A83A-6B41DFADEAFF}"/>
              </a:ext>
            </a:extLst>
          </p:cNvPr>
          <p:cNvSpPr/>
          <p:nvPr/>
        </p:nvSpPr>
        <p:spPr>
          <a:xfrm>
            <a:off x="887215" y="6090232"/>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2021)</a:t>
            </a:r>
            <a:endPar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08117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4" y="1411390"/>
            <a:ext cx="6627961"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12.2.4 Mise en place d'une étude CLEWs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Partie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1)</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48470" y="-1018"/>
            <a:ext cx="8916998" cy="140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Le cadre CLEWs </a:t>
            </a:r>
          </a:p>
        </p:txBody>
      </p:sp>
      <p:pic>
        <p:nvPicPr>
          <p:cNvPr id="2" name="Picture 2" descr="Table&#10;&#10;Description automatically generated">
            <a:extLst>
              <a:ext uri="{FF2B5EF4-FFF2-40B4-BE49-F238E27FC236}">
                <a16:creationId xmlns:a16="http://schemas.microsoft.com/office/drawing/2014/main" id="{D458F465-9D5A-4035-855E-DFFD4E7DB420}"/>
              </a:ext>
            </a:extLst>
          </p:cNvPr>
          <p:cNvPicPr>
            <a:picLocks noChangeAspect="1"/>
          </p:cNvPicPr>
          <p:nvPr/>
        </p:nvPicPr>
        <p:blipFill>
          <a:blip r:embed="rId4"/>
          <a:stretch>
            <a:fillRect/>
          </a:stretch>
        </p:blipFill>
        <p:spPr>
          <a:xfrm>
            <a:off x="1561382" y="1910331"/>
            <a:ext cx="9069236" cy="4360054"/>
          </a:xfrm>
          <a:prstGeom prst="rect">
            <a:avLst/>
          </a:prstGeom>
        </p:spPr>
      </p:pic>
      <p:sp>
        <p:nvSpPr>
          <p:cNvPr id="3" name="Rectangle 2">
            <a:extLst>
              <a:ext uri="{FF2B5EF4-FFF2-40B4-BE49-F238E27FC236}">
                <a16:creationId xmlns:a16="http://schemas.microsoft.com/office/drawing/2014/main" id="{F4545F09-3174-4159-9899-51E0F3E0A39E}"/>
              </a:ext>
            </a:extLst>
          </p:cNvPr>
          <p:cNvSpPr/>
          <p:nvPr/>
        </p:nvSpPr>
        <p:spPr>
          <a:xfrm>
            <a:off x="7515176" y="6141540"/>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2020,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image</a:t>
            </a:r>
            <a:r>
              <a:rPr lang="en-ZA" sz="1000" dirty="0">
                <a:latin typeface="Open Sans"/>
                <a:ea typeface="Open Sans" panose="020B0606030504020204" pitchFamily="34" charset="0"/>
                <a:cs typeface="Open Sans" panose="020B0606030504020204" pitchFamily="34" charset="0"/>
              </a:rPr>
              <a:t>, sous licence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CC BY 4.0</a:t>
            </a:r>
            <a:r>
              <a:rPr lang="en-ZA" sz="1000" dirty="0">
                <a:latin typeface="Open Sans"/>
                <a:ea typeface="Open Sans" panose="020B0606030504020204" pitchFamily="34" charset="0"/>
                <a:cs typeface="Open Sans" panose="020B0606030504020204" pitchFamily="34" charset="0"/>
              </a:rPr>
              <a:t>)</a:t>
            </a:r>
            <a:endParaRPr lang="en-ZA" sz="1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683479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4" y="1411390"/>
            <a:ext cx="685097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12.2.5 Mise en place d'une étude CLEWs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Partie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2)</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48470" y="-1018"/>
            <a:ext cx="8916998" cy="140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Le cadre CLEWs </a:t>
            </a:r>
          </a:p>
        </p:txBody>
      </p:sp>
      <p:pic>
        <p:nvPicPr>
          <p:cNvPr id="2" name="Picture 2" descr="A picture containing table&#10;&#10;Description automatically generated">
            <a:extLst>
              <a:ext uri="{FF2B5EF4-FFF2-40B4-BE49-F238E27FC236}">
                <a16:creationId xmlns:a16="http://schemas.microsoft.com/office/drawing/2014/main" id="{13AC7E16-C12D-4849-99F2-5FF5B0772BCA}"/>
              </a:ext>
            </a:extLst>
          </p:cNvPr>
          <p:cNvPicPr>
            <a:picLocks noChangeAspect="1"/>
          </p:cNvPicPr>
          <p:nvPr/>
        </p:nvPicPr>
        <p:blipFill>
          <a:blip r:embed="rId4"/>
          <a:stretch>
            <a:fillRect/>
          </a:stretch>
        </p:blipFill>
        <p:spPr>
          <a:xfrm>
            <a:off x="1245080" y="2161325"/>
            <a:ext cx="9371161" cy="2981048"/>
          </a:xfrm>
          <a:prstGeom prst="rect">
            <a:avLst/>
          </a:prstGeom>
        </p:spPr>
      </p:pic>
      <p:sp>
        <p:nvSpPr>
          <p:cNvPr id="3" name="Rectangle 2">
            <a:extLst>
              <a:ext uri="{FF2B5EF4-FFF2-40B4-BE49-F238E27FC236}">
                <a16:creationId xmlns:a16="http://schemas.microsoft.com/office/drawing/2014/main" id="{D7622CD3-8711-4FAD-9CD2-64AB6DDEB1AD}"/>
              </a:ext>
            </a:extLst>
          </p:cNvPr>
          <p:cNvSpPr/>
          <p:nvPr/>
        </p:nvSpPr>
        <p:spPr>
          <a:xfrm>
            <a:off x="7515176" y="6141540"/>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2020,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image</a:t>
            </a:r>
            <a:r>
              <a:rPr lang="en-ZA" sz="1000" dirty="0">
                <a:latin typeface="Open Sans"/>
                <a:ea typeface="Open Sans" panose="020B0606030504020204" pitchFamily="34" charset="0"/>
                <a:cs typeface="Open Sans" panose="020B0606030504020204" pitchFamily="34" charset="0"/>
              </a:rPr>
              <a:t>, sous licence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CC BY 4.0</a:t>
            </a:r>
            <a:r>
              <a:rPr lang="en-ZA" sz="1000" dirty="0">
                <a:latin typeface="Open Sans"/>
                <a:ea typeface="Open Sans" panose="020B0606030504020204" pitchFamily="34" charset="0"/>
                <a:cs typeface="Open Sans" panose="020B0606030504020204" pitchFamily="34" charset="0"/>
              </a:rPr>
              <a:t>)</a:t>
            </a:r>
            <a:endParaRPr lang="en-ZA" sz="1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7442226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03B02CEE-7EEE-42EE-829E-04AA912D4508}"/>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12.2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8818C6DB-DCC8-4F77-9788-739B2C5587D2}"/>
              </a:ext>
            </a:extLst>
          </p:cNvPr>
          <p:cNvSpPr txBox="1"/>
          <p:nvPr/>
        </p:nvSpPr>
        <p:spPr>
          <a:xfrm>
            <a:off x="929195" y="1494761"/>
            <a:ext cx="539695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ea typeface="+mn-lt"/>
                <a:cs typeface="+mn-lt"/>
              </a:rPr>
              <a:t>Ramos, Eunice Pereira, Sridharan, Vignesh, &amp; </a:t>
            </a:r>
            <a:r>
              <a:rPr lang="en-GB" dirty="0" err="1">
                <a:ea typeface="+mn-lt"/>
                <a:cs typeface="+mn-lt"/>
              </a:rPr>
              <a:t>Engström</a:t>
            </a:r>
            <a:r>
              <a:rPr lang="en-GB" dirty="0">
                <a:ea typeface="+mn-lt"/>
                <a:cs typeface="+mn-lt"/>
              </a:rPr>
              <a:t>, Rebecka. (2021, mars). Climate, Land, Energy and Water systems (CLEWs) (Version 1). </a:t>
            </a:r>
            <a:r>
              <a:rPr lang="en-GB" dirty="0" err="1">
                <a:ea typeface="+mn-lt"/>
                <a:cs typeface="+mn-lt"/>
              </a:rPr>
              <a:t>Zenodo</a:t>
            </a:r>
            <a:r>
              <a:rPr lang="en-GB" dirty="0">
                <a:ea typeface="+mn-lt"/>
                <a:cs typeface="+mn-lt"/>
              </a:rPr>
              <a:t>. </a:t>
            </a:r>
            <a:r>
              <a:rPr lang="en-GB" dirty="0">
                <a:ea typeface="+mn-lt"/>
                <a:cs typeface="+mn-lt"/>
                <a:hlinkClick r:id="rId3"/>
              </a:rPr>
              <a:t>http://doiorg/10.5281/zenodo.4585571</a:t>
            </a:r>
            <a:r>
              <a:rPr lang="en-GB" dirty="0">
                <a:ea typeface="+mn-lt"/>
                <a:cs typeface="+mn-lt"/>
              </a:rPr>
              <a:t> </a:t>
            </a:r>
            <a:endParaRPr lang="en-US" dirty="0">
              <a:ea typeface="+mn-lt"/>
              <a:cs typeface="+mn-lt"/>
            </a:endParaRPr>
          </a:p>
          <a:p>
            <a:pPr marL="342900" indent="-342900">
              <a:buAutoNum type="arabicPeriod"/>
            </a:pPr>
            <a:endParaRPr lang="en-US" dirty="0">
              <a:cs typeface="Calibri"/>
            </a:endParaRPr>
          </a:p>
          <a:p>
            <a:pPr marL="342900" indent="-342900">
              <a:buAutoNum type="arabicPeriod"/>
            </a:pPr>
            <a:endParaRPr lang="en-GB" dirty="0">
              <a:ea typeface="+mn-lt"/>
              <a:cs typeface="+mn-lt"/>
            </a:endParaRPr>
          </a:p>
          <a:p>
            <a:pPr marL="342900" indent="-342900">
              <a:buAutoNum type="arabicPeriod"/>
            </a:pPr>
            <a:endParaRPr lang="en-GB" dirty="0">
              <a:cs typeface="Calibri"/>
            </a:endParaRPr>
          </a:p>
        </p:txBody>
      </p:sp>
    </p:spTree>
    <p:extLst>
      <p:ext uri="{BB962C8B-B14F-4D97-AF65-F5344CB8AC3E}">
        <p14:creationId xmlns:p14="http://schemas.microsoft.com/office/powerpoint/2010/main" val="149134255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87215" y="1397013"/>
            <a:ext cx="1071497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12.3.1. Importance d'une communication efficace sur la recherche </a:t>
            </a: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887215" y="3238"/>
            <a:ext cx="10093167"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a:t>
            </a:r>
            <a:r>
              <a:rPr lang="en-GB" sz="4400" dirty="0" err="1">
                <a:latin typeface="Open Sans"/>
                <a:ea typeface="Open Sans" panose="020B0606030504020204" pitchFamily="34" charset="0"/>
                <a:cs typeface="Open Sans" panose="020B0606030504020204" pitchFamily="34" charset="0"/>
                <a:sym typeface="Bodoni SvtyTwo ITC TT-Book"/>
              </a:rPr>
              <a:t>Communiquer</a:t>
            </a:r>
            <a:r>
              <a:rPr lang="en-GB" sz="4400" dirty="0">
                <a:latin typeface="Open Sans"/>
                <a:ea typeface="Open Sans" panose="020B0606030504020204" pitchFamily="34" charset="0"/>
                <a:cs typeface="Open Sans" panose="020B0606030504020204" pitchFamily="34" charset="0"/>
                <a:sym typeface="Bodoni SvtyTwo ITC TT-Book"/>
              </a:rPr>
              <a:t> la recherche</a:t>
            </a:r>
          </a:p>
        </p:txBody>
      </p:sp>
      <p:graphicFrame>
        <p:nvGraphicFramePr>
          <p:cNvPr id="8" name="Diagram 9">
            <a:extLst>
              <a:ext uri="{FF2B5EF4-FFF2-40B4-BE49-F238E27FC236}">
                <a16:creationId xmlns:a16="http://schemas.microsoft.com/office/drawing/2014/main" id="{6FDC6505-B3A9-42C9-AE78-770FC1211CD3}"/>
              </a:ext>
            </a:extLst>
          </p:cNvPr>
          <p:cNvGraphicFramePr/>
          <p:nvPr>
            <p:extLst>
              <p:ext uri="{D42A27DB-BD31-4B8C-83A1-F6EECF244321}">
                <p14:modId xmlns:p14="http://schemas.microsoft.com/office/powerpoint/2010/main" val="532296692"/>
              </p:ext>
            </p:extLst>
          </p:nvPr>
        </p:nvGraphicFramePr>
        <p:xfrm>
          <a:off x="2055964" y="2160917"/>
          <a:ext cx="8080074"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661396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87215" y="1411390"/>
            <a:ext cx="812615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12.3.2 Conseils pour la présentation des figures</a:t>
            </a: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887215" y="528735"/>
            <a:ext cx="10093167" cy="8522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a:t>
            </a:r>
            <a:r>
              <a:rPr lang="en-GB" sz="4400" dirty="0" err="1">
                <a:latin typeface="Open Sans"/>
                <a:ea typeface="Open Sans" panose="020B0606030504020204" pitchFamily="34" charset="0"/>
                <a:cs typeface="Open Sans" panose="020B0606030504020204" pitchFamily="34" charset="0"/>
                <a:sym typeface="Bodoni SvtyTwo ITC TT-Book"/>
              </a:rPr>
              <a:t>Communiquer</a:t>
            </a:r>
            <a:r>
              <a:rPr lang="en-GB" sz="4400" dirty="0">
                <a:latin typeface="Open Sans"/>
                <a:ea typeface="Open Sans" panose="020B0606030504020204" pitchFamily="34" charset="0"/>
                <a:cs typeface="Open Sans" panose="020B0606030504020204" pitchFamily="34" charset="0"/>
                <a:sym typeface="Bodoni SvtyTwo ITC TT-Book"/>
              </a:rPr>
              <a:t> la recherche</a:t>
            </a:r>
          </a:p>
        </p:txBody>
      </p:sp>
      <p:sp>
        <p:nvSpPr>
          <p:cNvPr id="4" name="Rectangle 3">
            <a:extLst>
              <a:ext uri="{FF2B5EF4-FFF2-40B4-BE49-F238E27FC236}">
                <a16:creationId xmlns:a16="http://schemas.microsoft.com/office/drawing/2014/main" id="{26F6B462-A0AD-4810-9A3D-7233A2C2DAE9}"/>
              </a:ext>
            </a:extLst>
          </p:cNvPr>
          <p:cNvSpPr/>
          <p:nvPr/>
        </p:nvSpPr>
        <p:spPr>
          <a:xfrm>
            <a:off x="883072" y="1970400"/>
            <a:ext cx="9963344" cy="2708434"/>
          </a:xfrm>
          <a:prstGeom prst="rect">
            <a:avLst/>
          </a:prstGeom>
        </p:spPr>
        <p:txBody>
          <a:bodyPr wrap="square" lIns="91440" tIns="45720" rIns="91440" bIns="45720" anchor="t">
            <a:spAutoFit/>
          </a:bodyPr>
          <a:lstStyle/>
          <a:p>
            <a:pPr marL="342900" indent="-342900">
              <a:spcAft>
                <a:spcPts val="1200"/>
              </a:spcAft>
              <a:buFont typeface="Arial"/>
              <a:buChar char="•"/>
            </a:pPr>
            <a:r>
              <a:rPr lang="en-ZA" sz="2000" dirty="0" err="1">
                <a:latin typeface="Open Sans"/>
                <a:ea typeface="Open Sans" panose="020B0606030504020204" pitchFamily="34" charset="0"/>
                <a:cs typeface="Open Sans" panose="020B0606030504020204" pitchFamily="34" charset="0"/>
              </a:rPr>
              <a:t>Concevoir</a:t>
            </a:r>
            <a:r>
              <a:rPr lang="en-ZA" sz="2000" dirty="0">
                <a:latin typeface="Open Sans"/>
                <a:ea typeface="Open Sans" panose="020B0606030504020204" pitchFamily="34" charset="0"/>
                <a:cs typeface="Open Sans" panose="020B0606030504020204" pitchFamily="34" charset="0"/>
              </a:rPr>
              <a:t> les figures </a:t>
            </a:r>
            <a:r>
              <a:rPr lang="en-ZA" sz="2000" dirty="0" err="1">
                <a:latin typeface="Open Sans"/>
                <a:ea typeface="Open Sans" panose="020B0606030504020204" pitchFamily="34" charset="0"/>
                <a:cs typeface="Open Sans" panose="020B0606030504020204" pitchFamily="34" charset="0"/>
              </a:rPr>
              <a:t>en</a:t>
            </a:r>
            <a:r>
              <a:rPr lang="en-ZA" sz="2000" dirty="0">
                <a:latin typeface="Open Sans"/>
                <a:ea typeface="Open Sans" panose="020B0606030504020204" pitchFamily="34" charset="0"/>
                <a:cs typeface="Open Sans" panose="020B0606030504020204" pitchFamily="34" charset="0"/>
              </a:rPr>
              <a:t> tenant </a:t>
            </a:r>
            <a:r>
              <a:rPr lang="en-ZA" sz="2000" dirty="0" err="1">
                <a:latin typeface="Open Sans"/>
                <a:ea typeface="Open Sans" panose="020B0606030504020204" pitchFamily="34" charset="0"/>
                <a:cs typeface="Open Sans" panose="020B0606030504020204" pitchFamily="34" charset="0"/>
              </a:rPr>
              <a:t>compte</a:t>
            </a:r>
            <a:r>
              <a:rPr lang="en-ZA" sz="2000" dirty="0">
                <a:latin typeface="Open Sans"/>
                <a:ea typeface="Open Sans" panose="020B0606030504020204" pitchFamily="34" charset="0"/>
                <a:cs typeface="Open Sans" panose="020B0606030504020204" pitchFamily="34" charset="0"/>
              </a:rPr>
              <a:t> du public</a:t>
            </a:r>
          </a:p>
          <a:p>
            <a:pPr marL="342900" indent="-342900">
              <a:spcAft>
                <a:spcPts val="1200"/>
              </a:spcAft>
              <a:buFont typeface="Arial"/>
              <a:buChar char="•"/>
            </a:pPr>
            <a:r>
              <a:rPr lang="en-ZA" sz="2000" dirty="0" err="1">
                <a:latin typeface="Open Sans"/>
                <a:ea typeface="Open Sans" panose="020B0606030504020204" pitchFamily="34" charset="0"/>
                <a:cs typeface="Open Sans" panose="020B0606030504020204" pitchFamily="34" charset="0"/>
              </a:rPr>
              <a:t>Toujours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inclure</a:t>
            </a:r>
            <a:r>
              <a:rPr lang="en-ZA" sz="2000" dirty="0">
                <a:latin typeface="Open Sans"/>
                <a:ea typeface="Open Sans" panose="020B0606030504020204" pitchFamily="34" charset="0"/>
                <a:cs typeface="Open Sans" panose="020B0606030504020204" pitchFamily="34" charset="0"/>
              </a:rPr>
              <a:t> les </a:t>
            </a:r>
            <a:r>
              <a:rPr lang="en-ZA" sz="2000" dirty="0" err="1">
                <a:latin typeface="Open Sans"/>
                <a:ea typeface="Open Sans" panose="020B0606030504020204" pitchFamily="34" charset="0"/>
                <a:cs typeface="Open Sans" panose="020B0606030504020204" pitchFamily="34" charset="0"/>
              </a:rPr>
              <a:t>légendes</a:t>
            </a:r>
            <a:r>
              <a:rPr lang="en-ZA" sz="2000" dirty="0">
                <a:latin typeface="Open Sans"/>
                <a:ea typeface="Open Sans" panose="020B0606030504020204" pitchFamily="34" charset="0"/>
                <a:cs typeface="Open Sans" panose="020B0606030504020204" pitchFamily="34" charset="0"/>
              </a:rPr>
              <a:t> dans les figures </a:t>
            </a: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Utiliser les couleurs avec </a:t>
            </a:r>
            <a:r>
              <a:rPr lang="en-ZA" sz="2000" dirty="0" err="1">
                <a:latin typeface="Open Sans"/>
                <a:ea typeface="Open Sans" panose="020B0606030504020204" pitchFamily="34" charset="0"/>
                <a:cs typeface="Open Sans" panose="020B0606030504020204" pitchFamily="34" charset="0"/>
              </a:rPr>
              <a:t>soin</a:t>
            </a:r>
            <a:r>
              <a:rPr lang="en-ZA" sz="2000" dirty="0">
                <a:latin typeface="Open Sans"/>
                <a:ea typeface="Open Sans" panose="020B0606030504020204" pitchFamily="34" charset="0"/>
                <a:cs typeface="Open Sans" panose="020B0606030504020204" pitchFamily="34" charset="0"/>
              </a:rPr>
              <a:t> et </a:t>
            </a:r>
            <a:r>
              <a:rPr lang="en-ZA" sz="2000" dirty="0" err="1">
                <a:latin typeface="Open Sans"/>
                <a:ea typeface="Open Sans" panose="020B0606030504020204" pitchFamily="34" charset="0"/>
                <a:cs typeface="Open Sans" panose="020B0606030504020204" pitchFamily="34" charset="0"/>
              </a:rPr>
              <a:t>efficacité</a:t>
            </a:r>
            <a:endParaRPr lang="en-ZA" sz="2000" dirty="0">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Les figures </a:t>
            </a:r>
            <a:r>
              <a:rPr lang="en-ZA" sz="2000" dirty="0" err="1">
                <a:latin typeface="Open Sans"/>
                <a:ea typeface="Open Sans" panose="020B0606030504020204" pitchFamily="34" charset="0"/>
                <a:cs typeface="Open Sans" panose="020B0606030504020204" pitchFamily="34" charset="0"/>
              </a:rPr>
              <a:t>doivent</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être</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aussi</a:t>
            </a:r>
            <a:r>
              <a:rPr lang="en-ZA" sz="2000" dirty="0">
                <a:latin typeface="Open Sans"/>
                <a:ea typeface="Open Sans" panose="020B0606030504020204" pitchFamily="34" charset="0"/>
                <a:cs typeface="Open Sans" panose="020B0606030504020204" pitchFamily="34" charset="0"/>
              </a:rPr>
              <a:t> simples que possible</a:t>
            </a: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Utiliser des </a:t>
            </a:r>
            <a:r>
              <a:rPr lang="en-ZA" sz="2000" dirty="0" err="1">
                <a:latin typeface="Open Sans"/>
                <a:ea typeface="Open Sans" panose="020B0606030504020204" pitchFamily="34" charset="0"/>
                <a:cs typeface="Open Sans" panose="020B0606030504020204" pitchFamily="34" charset="0"/>
              </a:rPr>
              <a:t>légendes</a:t>
            </a:r>
            <a:r>
              <a:rPr lang="en-ZA" sz="2000" dirty="0">
                <a:latin typeface="Open Sans"/>
                <a:ea typeface="Open Sans" panose="020B0606030504020204" pitchFamily="34" charset="0"/>
                <a:cs typeface="Open Sans" panose="020B0606030504020204" pitchFamily="34" charset="0"/>
              </a:rPr>
              <a:t> et des titres pour les axes</a:t>
            </a:r>
          </a:p>
          <a:p>
            <a:pPr marL="342900" indent="-342900">
              <a:spcAft>
                <a:spcPts val="1200"/>
              </a:spcAft>
              <a:buFont typeface="Arial"/>
              <a:buChar char="•"/>
            </a:pPr>
            <a:r>
              <a:rPr lang="en-ZA" sz="2000" dirty="0" err="1">
                <a:latin typeface="Open Sans"/>
                <a:ea typeface="Open Sans" panose="020B0606030504020204" pitchFamily="34" charset="0"/>
                <a:cs typeface="Open Sans" panose="020B0606030504020204" pitchFamily="34" charset="0"/>
              </a:rPr>
              <a:t>Choisir</a:t>
            </a:r>
            <a:r>
              <a:rPr lang="en-ZA" sz="2000" dirty="0">
                <a:latin typeface="Open Sans"/>
                <a:ea typeface="Open Sans" panose="020B0606030504020204" pitchFamily="34" charset="0"/>
                <a:cs typeface="Open Sans" panose="020B0606030504020204" pitchFamily="34" charset="0"/>
              </a:rPr>
              <a:t> les axes </a:t>
            </a:r>
            <a:r>
              <a:rPr lang="en-ZA" sz="2000" dirty="0" err="1">
                <a:latin typeface="Open Sans"/>
                <a:ea typeface="Open Sans" panose="020B0606030504020204" pitchFamily="34" charset="0"/>
                <a:cs typeface="Open Sans" panose="020B0606030504020204" pitchFamily="34" charset="0"/>
              </a:rPr>
              <a:t>appropriés</a:t>
            </a:r>
            <a:endParaRPr lang="en-ZA" sz="2000" dirty="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6252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87214" y="1411390"/>
            <a:ext cx="8601169"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12.3.3 Erreurs courantes dans la présentation des figures</a:t>
            </a: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887215" y="3238"/>
            <a:ext cx="10093167"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a:t>
            </a:r>
            <a:r>
              <a:rPr lang="en-GB" sz="4400" dirty="0" err="1">
                <a:latin typeface="Open Sans"/>
                <a:ea typeface="Open Sans" panose="020B0606030504020204" pitchFamily="34" charset="0"/>
                <a:cs typeface="Open Sans" panose="020B0606030504020204" pitchFamily="34" charset="0"/>
                <a:sym typeface="Bodoni SvtyTwo ITC TT-Book"/>
              </a:rPr>
              <a:t>Communiquer</a:t>
            </a:r>
            <a:r>
              <a:rPr lang="en-GB" sz="4400" dirty="0">
                <a:latin typeface="Open Sans"/>
                <a:ea typeface="Open Sans" panose="020B0606030504020204" pitchFamily="34" charset="0"/>
                <a:cs typeface="Open Sans" panose="020B0606030504020204" pitchFamily="34" charset="0"/>
                <a:sym typeface="Bodoni SvtyTwo ITC TT-Book"/>
              </a:rPr>
              <a:t> la recherche</a:t>
            </a:r>
          </a:p>
        </p:txBody>
      </p:sp>
      <p:sp>
        <p:nvSpPr>
          <p:cNvPr id="4" name="Rectangle 3">
            <a:extLst>
              <a:ext uri="{FF2B5EF4-FFF2-40B4-BE49-F238E27FC236}">
                <a16:creationId xmlns:a16="http://schemas.microsoft.com/office/drawing/2014/main" id="{8E5EF091-BEB9-4C60-B598-E4C40C68263B}"/>
              </a:ext>
            </a:extLst>
          </p:cNvPr>
          <p:cNvSpPr/>
          <p:nvPr/>
        </p:nvSpPr>
        <p:spPr>
          <a:xfrm>
            <a:off x="883072" y="1970400"/>
            <a:ext cx="9963344" cy="2708434"/>
          </a:xfrm>
          <a:prstGeom prst="rect">
            <a:avLst/>
          </a:prstGeom>
        </p:spPr>
        <p:txBody>
          <a:bodyPr wrap="square" lIns="91440" tIns="45720" rIns="91440" bIns="45720" anchor="t">
            <a:spAutoFit/>
          </a:bodyPr>
          <a:lstStyle/>
          <a:p>
            <a:pPr>
              <a:spcAft>
                <a:spcPts val="1200"/>
              </a:spcAft>
            </a:pPr>
            <a:r>
              <a:rPr lang="en-ZA" sz="2000" dirty="0">
                <a:latin typeface="Open Sans"/>
                <a:ea typeface="Open Sans" panose="020B0606030504020204" pitchFamily="34" charset="0"/>
                <a:cs typeface="Open Sans" panose="020B0606030504020204" pitchFamily="34" charset="0"/>
              </a:rPr>
              <a:t>Faiblesses </a:t>
            </a:r>
            <a:r>
              <a:rPr lang="en-ZA" sz="2000" dirty="0" err="1">
                <a:latin typeface="Open Sans"/>
                <a:ea typeface="Open Sans" panose="020B0606030504020204" pitchFamily="34" charset="0"/>
                <a:cs typeface="Open Sans" panose="020B0606030504020204" pitchFamily="34" charset="0"/>
              </a:rPr>
              <a:t>fréquentes</a:t>
            </a:r>
            <a:r>
              <a:rPr lang="en-ZA" sz="2000" dirty="0">
                <a:latin typeface="Open Sans"/>
                <a:ea typeface="Open Sans" panose="020B0606030504020204" pitchFamily="34" charset="0"/>
                <a:cs typeface="Open Sans" panose="020B0606030504020204" pitchFamily="34" charset="0"/>
              </a:rPr>
              <a:t>:</a:t>
            </a: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Des chiffres confus avec trop de données</a:t>
            </a: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Message vague, </a:t>
            </a:r>
            <a:r>
              <a:rPr lang="en-ZA" sz="2000" dirty="0" err="1">
                <a:latin typeface="Open Sans"/>
                <a:ea typeface="Open Sans" panose="020B0606030504020204" pitchFamily="34" charset="0"/>
                <a:cs typeface="Open Sans" panose="020B0606030504020204" pitchFamily="34" charset="0"/>
              </a:rPr>
              <a:t>confus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ou</a:t>
            </a:r>
            <a:r>
              <a:rPr lang="en-ZA" sz="2000" dirty="0">
                <a:latin typeface="Open Sans"/>
                <a:ea typeface="Open Sans" panose="020B0606030504020204" pitchFamily="34" charset="0"/>
                <a:cs typeface="Open Sans" panose="020B0606030504020204" pitchFamily="34" charset="0"/>
              </a:rPr>
              <a:t> absent</a:t>
            </a: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Axes </a:t>
            </a:r>
            <a:r>
              <a:rPr lang="en-ZA" sz="2000" dirty="0" err="1">
                <a:latin typeface="Open Sans"/>
                <a:ea typeface="Open Sans" panose="020B0606030504020204" pitchFamily="34" charset="0"/>
                <a:cs typeface="Open Sans" panose="020B0606030504020204" pitchFamily="34" charset="0"/>
              </a:rPr>
              <a:t>inappropriés</a:t>
            </a:r>
            <a:endParaRPr lang="en-ZA" sz="2000" dirty="0">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Absence de </a:t>
            </a:r>
            <a:r>
              <a:rPr lang="en-ZA" sz="2000" dirty="0" err="1">
                <a:latin typeface="Open Sans"/>
                <a:ea typeface="Open Sans" panose="020B0606030504020204" pitchFamily="34" charset="0"/>
                <a:cs typeface="Open Sans" panose="020B0606030504020204" pitchFamily="34" charset="0"/>
              </a:rPr>
              <a:t>légendes</a:t>
            </a:r>
            <a:r>
              <a:rPr lang="en-ZA" sz="2000" dirty="0">
                <a:latin typeface="Open Sans"/>
                <a:ea typeface="Open Sans" panose="020B0606030504020204" pitchFamily="34" charset="0"/>
                <a:cs typeface="Open Sans" panose="020B0606030504020204" pitchFamily="34" charset="0"/>
              </a:rPr>
              <a:t>, de titres </a:t>
            </a:r>
            <a:r>
              <a:rPr lang="en-ZA" sz="2000" dirty="0" err="1">
                <a:latin typeface="Open Sans"/>
                <a:ea typeface="Open Sans" panose="020B0606030504020204" pitchFamily="34" charset="0"/>
                <a:cs typeface="Open Sans" panose="020B0606030504020204" pitchFamily="34" charset="0"/>
              </a:rPr>
              <a:t>d'axes</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ou</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d'étiquettes</a:t>
            </a:r>
            <a:endParaRPr lang="en-ZA" sz="2000" dirty="0">
              <a:latin typeface="Open Sans"/>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000" dirty="0">
                <a:latin typeface="Open Sans"/>
                <a:ea typeface="Open Sans" panose="020B0606030504020204" pitchFamily="34" charset="0"/>
                <a:cs typeface="Open Sans" panose="020B0606030504020204" pitchFamily="34" charset="0"/>
              </a:rPr>
              <a:t>Utilisation confuse ou incohérente des couleurs</a:t>
            </a:r>
          </a:p>
        </p:txBody>
      </p:sp>
    </p:spTree>
    <p:extLst>
      <p:ext uri="{BB962C8B-B14F-4D97-AF65-F5344CB8AC3E}">
        <p14:creationId xmlns:p14="http://schemas.microsoft.com/office/powerpoint/2010/main" val="328825769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83072" y="109103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12.3.4 Exemple d'une mauvaise figure</a:t>
            </a: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780338" y="-433860"/>
            <a:ext cx="10093167"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a:t>
            </a:r>
            <a:r>
              <a:rPr lang="en-GB" sz="4400" dirty="0" err="1">
                <a:latin typeface="Open Sans"/>
                <a:ea typeface="Open Sans" panose="020B0606030504020204" pitchFamily="34" charset="0"/>
                <a:cs typeface="Open Sans" panose="020B0606030504020204" pitchFamily="34" charset="0"/>
                <a:sym typeface="Bodoni SvtyTwo ITC TT-Book"/>
              </a:rPr>
              <a:t>Communiquer</a:t>
            </a:r>
            <a:r>
              <a:rPr lang="en-GB" sz="4400" dirty="0">
                <a:latin typeface="Open Sans"/>
                <a:ea typeface="Open Sans" panose="020B0606030504020204" pitchFamily="34" charset="0"/>
                <a:cs typeface="Open Sans" panose="020B0606030504020204" pitchFamily="34" charset="0"/>
                <a:sym typeface="Bodoni SvtyTwo ITC TT-Book"/>
              </a:rPr>
              <a:t> la recherche</a:t>
            </a:r>
          </a:p>
        </p:txBody>
      </p:sp>
      <p:pic>
        <p:nvPicPr>
          <p:cNvPr id="4" name="Picture 6" descr="Chart, bar chart&#10;&#10;Description automatically generated">
            <a:extLst>
              <a:ext uri="{FF2B5EF4-FFF2-40B4-BE49-F238E27FC236}">
                <a16:creationId xmlns:a16="http://schemas.microsoft.com/office/drawing/2014/main" id="{11B487EF-BD7C-4B15-AFB0-84A62353A614}"/>
              </a:ext>
            </a:extLst>
          </p:cNvPr>
          <p:cNvPicPr>
            <a:picLocks noChangeAspect="1"/>
          </p:cNvPicPr>
          <p:nvPr/>
        </p:nvPicPr>
        <p:blipFill>
          <a:blip r:embed="rId4"/>
          <a:stretch>
            <a:fillRect/>
          </a:stretch>
        </p:blipFill>
        <p:spPr>
          <a:xfrm>
            <a:off x="4178061" y="1887747"/>
            <a:ext cx="6811991" cy="4275825"/>
          </a:xfrm>
          <a:prstGeom prst="rect">
            <a:avLst/>
          </a:prstGeom>
        </p:spPr>
      </p:pic>
      <p:sp>
        <p:nvSpPr>
          <p:cNvPr id="8" name="Rectangle 7">
            <a:extLst>
              <a:ext uri="{FF2B5EF4-FFF2-40B4-BE49-F238E27FC236}">
                <a16:creationId xmlns:a16="http://schemas.microsoft.com/office/drawing/2014/main" id="{007601C8-E677-4CFD-B5EC-375E38470A29}"/>
              </a:ext>
            </a:extLst>
          </p:cNvPr>
          <p:cNvSpPr/>
          <p:nvPr/>
        </p:nvSpPr>
        <p:spPr>
          <a:xfrm>
            <a:off x="780338" y="1638301"/>
            <a:ext cx="3004703" cy="4708981"/>
          </a:xfrm>
          <a:prstGeom prst="rect">
            <a:avLst/>
          </a:prstGeom>
        </p:spPr>
        <p:txBody>
          <a:bodyPr wrap="square" lIns="91440" tIns="45720" rIns="91440" bIns="45720" anchor="t">
            <a:spAutoFit/>
          </a:bodyPr>
          <a:lstStyle/>
          <a:p>
            <a:pPr marL="342900" indent="-342900">
              <a:spcAft>
                <a:spcPts val="1200"/>
              </a:spcAft>
              <a:buFont typeface="Arial"/>
              <a:buChar char="•"/>
            </a:pPr>
            <a:r>
              <a:rPr lang="en-ZA" sz="2000" dirty="0">
                <a:latin typeface="Open Sans"/>
              </a:rPr>
              <a:t>Pas de titre </a:t>
            </a:r>
            <a:r>
              <a:rPr lang="en-ZA" sz="2000" dirty="0" err="1">
                <a:latin typeface="Open Sans"/>
              </a:rPr>
              <a:t>ou</a:t>
            </a:r>
            <a:r>
              <a:rPr lang="en-ZA" sz="2000" dirty="0">
                <a:latin typeface="Open Sans"/>
              </a:rPr>
              <a:t> </a:t>
            </a:r>
            <a:r>
              <a:rPr lang="en-ZA" sz="2000" dirty="0" err="1">
                <a:latin typeface="Open Sans"/>
              </a:rPr>
              <a:t>d'unités</a:t>
            </a:r>
            <a:r>
              <a:rPr lang="en-ZA" sz="2000" dirty="0">
                <a:latin typeface="Open Sans"/>
              </a:rPr>
              <a:t> pour l'axe vertical</a:t>
            </a:r>
          </a:p>
          <a:p>
            <a:pPr marL="342900" indent="-342900">
              <a:spcAft>
                <a:spcPts val="1200"/>
              </a:spcAft>
              <a:buFont typeface="Arial"/>
              <a:buChar char="•"/>
            </a:pPr>
            <a:r>
              <a:rPr lang="en-ZA" sz="2000" dirty="0">
                <a:latin typeface="Open Sans"/>
              </a:rPr>
              <a:t>Pas de titre de graphique</a:t>
            </a:r>
          </a:p>
          <a:p>
            <a:pPr marL="342900" indent="-342900">
              <a:spcAft>
                <a:spcPts val="1200"/>
              </a:spcAft>
              <a:buFont typeface="Arial"/>
              <a:buChar char="•"/>
            </a:pPr>
            <a:r>
              <a:rPr lang="en-ZA" sz="2000" dirty="0">
                <a:latin typeface="Open Sans"/>
              </a:rPr>
              <a:t>Une mise en page </a:t>
            </a:r>
            <a:r>
              <a:rPr lang="en-ZA" sz="2000" dirty="0" err="1">
                <a:latin typeface="Open Sans"/>
              </a:rPr>
              <a:t>déficiente</a:t>
            </a:r>
            <a:endParaRPr lang="en-ZA" sz="2000" dirty="0">
              <a:latin typeface="Open Sans"/>
            </a:endParaRPr>
          </a:p>
          <a:p>
            <a:pPr marL="342900" indent="-342900">
              <a:spcAft>
                <a:spcPts val="1200"/>
              </a:spcAft>
              <a:buFont typeface="Arial"/>
              <a:buChar char="•"/>
            </a:pPr>
            <a:r>
              <a:rPr lang="en-ZA" sz="2000" dirty="0">
                <a:latin typeface="Open Sans"/>
              </a:rPr>
              <a:t>Couleurs très similaires</a:t>
            </a:r>
          </a:p>
          <a:p>
            <a:pPr marL="342900" indent="-342900">
              <a:spcAft>
                <a:spcPts val="1200"/>
              </a:spcAft>
              <a:buFont typeface="Arial"/>
              <a:buChar char="•"/>
            </a:pPr>
            <a:r>
              <a:rPr lang="en-ZA" sz="2000" dirty="0" err="1">
                <a:latin typeface="Open Sans"/>
              </a:rPr>
              <a:t>Légende</a:t>
            </a:r>
            <a:r>
              <a:rPr lang="en-ZA" sz="2000" dirty="0">
                <a:latin typeface="Open Sans"/>
              </a:rPr>
              <a:t> confuse: par exemple, que sont "Wind1" et "Wind 2" ?</a:t>
            </a:r>
          </a:p>
        </p:txBody>
      </p:sp>
    </p:spTree>
    <p:extLst>
      <p:ext uri="{BB962C8B-B14F-4D97-AF65-F5344CB8AC3E}">
        <p14:creationId xmlns:p14="http://schemas.microsoft.com/office/powerpoint/2010/main" val="213111402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5290789-4A7F-4A16-A49B-ED3E401AA4D0}"/>
              </a:ext>
            </a:extLst>
          </p:cNvPr>
          <p:cNvSpPr/>
          <p:nvPr/>
        </p:nvSpPr>
        <p:spPr>
          <a:xfrm>
            <a:off x="883072" y="108707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12.3.5 Amélioration de la figure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précédente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10D20B26-BC9C-42AC-BE6B-C7F1D0F1B2DE}"/>
              </a:ext>
            </a:extLst>
          </p:cNvPr>
          <p:cNvSpPr txBox="1">
            <a:spLocks/>
          </p:cNvSpPr>
          <p:nvPr/>
        </p:nvSpPr>
        <p:spPr>
          <a:xfrm>
            <a:off x="732836" y="-455340"/>
            <a:ext cx="10093167"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a:t>
            </a:r>
            <a:r>
              <a:rPr lang="en-GB" sz="4400" dirty="0" err="1">
                <a:latin typeface="Open Sans"/>
                <a:ea typeface="Open Sans" panose="020B0606030504020204" pitchFamily="34" charset="0"/>
                <a:cs typeface="Open Sans" panose="020B0606030504020204" pitchFamily="34" charset="0"/>
                <a:sym typeface="Bodoni SvtyTwo ITC TT-Book"/>
              </a:rPr>
              <a:t>Communiquer</a:t>
            </a:r>
            <a:r>
              <a:rPr lang="en-GB" sz="4400" dirty="0">
                <a:latin typeface="Open Sans"/>
                <a:ea typeface="Open Sans" panose="020B0606030504020204" pitchFamily="34" charset="0"/>
                <a:cs typeface="Open Sans" panose="020B0606030504020204" pitchFamily="34" charset="0"/>
                <a:sym typeface="Bodoni SvtyTwo ITC TT-Book"/>
              </a:rPr>
              <a:t> la recherche</a:t>
            </a:r>
          </a:p>
        </p:txBody>
      </p:sp>
      <p:pic>
        <p:nvPicPr>
          <p:cNvPr id="4" name="Picture 6" descr="Chart, bar chart, box and whisker chart&#10;&#10;Description automatically generated">
            <a:extLst>
              <a:ext uri="{FF2B5EF4-FFF2-40B4-BE49-F238E27FC236}">
                <a16:creationId xmlns:a16="http://schemas.microsoft.com/office/drawing/2014/main" id="{96F7A624-B561-4822-81CB-FA598164D14F}"/>
              </a:ext>
            </a:extLst>
          </p:cNvPr>
          <p:cNvPicPr>
            <a:picLocks noChangeAspect="1"/>
          </p:cNvPicPr>
          <p:nvPr/>
        </p:nvPicPr>
        <p:blipFill>
          <a:blip r:embed="rId4"/>
          <a:stretch>
            <a:fillRect/>
          </a:stretch>
        </p:blipFill>
        <p:spPr>
          <a:xfrm>
            <a:off x="4724400" y="1811129"/>
            <a:ext cx="6510067" cy="4486572"/>
          </a:xfrm>
          <a:prstGeom prst="rect">
            <a:avLst/>
          </a:prstGeom>
        </p:spPr>
      </p:pic>
      <p:sp>
        <p:nvSpPr>
          <p:cNvPr id="8" name="Rectangle 7">
            <a:extLst>
              <a:ext uri="{FF2B5EF4-FFF2-40B4-BE49-F238E27FC236}">
                <a16:creationId xmlns:a16="http://schemas.microsoft.com/office/drawing/2014/main" id="{198541FE-5F1F-464C-B852-C48AF8A69E6B}"/>
              </a:ext>
            </a:extLst>
          </p:cNvPr>
          <p:cNvSpPr/>
          <p:nvPr/>
        </p:nvSpPr>
        <p:spPr>
          <a:xfrm>
            <a:off x="883072" y="1970400"/>
            <a:ext cx="3004703" cy="3785652"/>
          </a:xfrm>
          <a:prstGeom prst="rect">
            <a:avLst/>
          </a:prstGeom>
        </p:spPr>
        <p:txBody>
          <a:bodyPr wrap="square" lIns="91440" tIns="45720" rIns="91440" bIns="45720" anchor="t">
            <a:spAutoFit/>
          </a:bodyPr>
          <a:lstStyle/>
          <a:p>
            <a:pPr marL="342900" indent="-342900">
              <a:spcAft>
                <a:spcPts val="1200"/>
              </a:spcAft>
              <a:buFont typeface="Arial"/>
              <a:buChar char="•"/>
            </a:pPr>
            <a:r>
              <a:rPr lang="en-ZA" sz="2000" dirty="0">
                <a:latin typeface="Open Sans"/>
              </a:rPr>
              <a:t>Titre et </a:t>
            </a:r>
            <a:r>
              <a:rPr lang="en-ZA" sz="2000" dirty="0" err="1">
                <a:latin typeface="Open Sans"/>
              </a:rPr>
              <a:t>unité</a:t>
            </a:r>
            <a:r>
              <a:rPr lang="en-ZA" sz="2000" dirty="0">
                <a:latin typeface="Open Sans"/>
              </a:rPr>
              <a:t> de </a:t>
            </a:r>
            <a:r>
              <a:rPr lang="en-ZA" sz="2000" dirty="0" err="1">
                <a:latin typeface="Open Sans"/>
              </a:rPr>
              <a:t>l'axe</a:t>
            </a:r>
            <a:r>
              <a:rPr lang="en-ZA" sz="2000" dirty="0">
                <a:latin typeface="Open Sans"/>
              </a:rPr>
              <a:t> vertical</a:t>
            </a:r>
          </a:p>
          <a:p>
            <a:pPr marL="342900" indent="-342900">
              <a:spcAft>
                <a:spcPts val="1200"/>
              </a:spcAft>
              <a:buFont typeface="Arial"/>
              <a:buChar char="•"/>
            </a:pPr>
            <a:r>
              <a:rPr lang="en-ZA" sz="2000" dirty="0">
                <a:latin typeface="Open Sans"/>
              </a:rPr>
              <a:t>Titre du </a:t>
            </a:r>
            <a:r>
              <a:rPr lang="en-ZA" sz="2000" dirty="0" err="1">
                <a:latin typeface="Open Sans"/>
              </a:rPr>
              <a:t>graphique</a:t>
            </a:r>
            <a:endParaRPr lang="en-ZA" sz="2000" dirty="0">
              <a:latin typeface="Open Sans"/>
            </a:endParaRPr>
          </a:p>
          <a:p>
            <a:pPr marL="342900" indent="-342900">
              <a:spcAft>
                <a:spcPts val="1200"/>
              </a:spcAft>
              <a:buFont typeface="Arial"/>
              <a:buChar char="•"/>
            </a:pPr>
            <a:r>
              <a:rPr lang="en-ZA" sz="2000" dirty="0" err="1">
                <a:latin typeface="Open Sans"/>
              </a:rPr>
              <a:t>Présentation</a:t>
            </a:r>
            <a:r>
              <a:rPr lang="en-ZA" sz="2000" dirty="0">
                <a:latin typeface="Open Sans"/>
              </a:rPr>
              <a:t> plus simple</a:t>
            </a:r>
          </a:p>
          <a:p>
            <a:pPr marL="342900" indent="-342900">
              <a:spcAft>
                <a:spcPts val="1200"/>
              </a:spcAft>
              <a:buFont typeface="Arial"/>
              <a:buChar char="•"/>
            </a:pPr>
            <a:r>
              <a:rPr lang="en-ZA" sz="2000" dirty="0">
                <a:latin typeface="Open Sans"/>
              </a:rPr>
              <a:t>Couleurs plus </a:t>
            </a:r>
            <a:r>
              <a:rPr lang="en-ZA" sz="2000" dirty="0" err="1">
                <a:latin typeface="Open Sans"/>
              </a:rPr>
              <a:t>faciles</a:t>
            </a:r>
            <a:r>
              <a:rPr lang="en-ZA" sz="2000" dirty="0">
                <a:latin typeface="Open Sans"/>
              </a:rPr>
              <a:t> à </a:t>
            </a:r>
            <a:r>
              <a:rPr lang="en-ZA" sz="2000" dirty="0" err="1">
                <a:latin typeface="Open Sans"/>
              </a:rPr>
              <a:t>distinguer</a:t>
            </a:r>
            <a:endParaRPr lang="en-ZA" sz="2000" dirty="0">
              <a:latin typeface="Open Sans"/>
            </a:endParaRPr>
          </a:p>
          <a:p>
            <a:pPr marL="342900" indent="-342900">
              <a:spcAft>
                <a:spcPts val="1200"/>
              </a:spcAft>
              <a:buFont typeface="Arial"/>
              <a:buChar char="•"/>
            </a:pPr>
            <a:r>
              <a:rPr lang="en-ZA" sz="2000" dirty="0" err="1">
                <a:latin typeface="Open Sans"/>
              </a:rPr>
              <a:t>Légende</a:t>
            </a:r>
            <a:r>
              <a:rPr lang="en-ZA" sz="2000" dirty="0">
                <a:latin typeface="Open Sans"/>
              </a:rPr>
              <a:t> qui </a:t>
            </a:r>
            <a:r>
              <a:rPr lang="en-ZA" sz="2000" dirty="0" err="1">
                <a:latin typeface="Open Sans"/>
              </a:rPr>
              <a:t>explique</a:t>
            </a:r>
            <a:r>
              <a:rPr lang="en-ZA" sz="2000" dirty="0">
                <a:latin typeface="Open Sans"/>
              </a:rPr>
              <a:t> </a:t>
            </a:r>
            <a:r>
              <a:rPr lang="en-ZA" sz="2000" dirty="0" err="1">
                <a:latin typeface="Open Sans"/>
              </a:rPr>
              <a:t>ce</a:t>
            </a:r>
            <a:r>
              <a:rPr lang="en-ZA" sz="2000" dirty="0">
                <a:latin typeface="Open Sans"/>
              </a:rPr>
              <a:t> </a:t>
            </a:r>
            <a:r>
              <a:rPr lang="en-ZA" sz="2000" dirty="0" err="1">
                <a:latin typeface="Open Sans"/>
              </a:rPr>
              <a:t>qu'est</a:t>
            </a:r>
            <a:r>
              <a:rPr lang="en-ZA" sz="2000" dirty="0">
                <a:latin typeface="Open Sans"/>
              </a:rPr>
              <a:t> </a:t>
            </a:r>
            <a:r>
              <a:rPr lang="en-ZA" sz="2000" dirty="0" err="1">
                <a:latin typeface="Open Sans"/>
              </a:rPr>
              <a:t>chaque</a:t>
            </a:r>
            <a:r>
              <a:rPr lang="en-ZA" sz="2000" dirty="0">
                <a:latin typeface="Open Sans"/>
              </a:rPr>
              <a:t> </a:t>
            </a:r>
            <a:r>
              <a:rPr lang="en-ZA" sz="2000" dirty="0" err="1">
                <a:latin typeface="Open Sans"/>
              </a:rPr>
              <a:t>technologie</a:t>
            </a:r>
            <a:endParaRPr lang="en-ZA" sz="2000" dirty="0">
              <a:latin typeface="Open Sans"/>
            </a:endParaRPr>
          </a:p>
        </p:txBody>
      </p:sp>
    </p:spTree>
    <p:extLst>
      <p:ext uri="{BB962C8B-B14F-4D97-AF65-F5344CB8AC3E}">
        <p14:creationId xmlns:p14="http://schemas.microsoft.com/office/powerpoint/2010/main" val="256630211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Résultats</a:t>
            </a:r>
            <a:r>
              <a:rPr lang="en-GB" sz="4400" dirty="0">
                <a:latin typeface="Open Sans"/>
              </a:rPr>
              <a:t> </a:t>
            </a:r>
            <a:r>
              <a:rPr lang="en-GB" sz="4400" dirty="0" err="1">
                <a:latin typeface="Open Sans"/>
              </a:rPr>
              <a:t>attendus</a:t>
            </a:r>
            <a:endParaRPr lang="en-GB" sz="4400" dirty="0">
              <a:latin typeface="Open Sans"/>
            </a:endParaRPr>
          </a:p>
          <a:p>
            <a:pPr algn="l"/>
            <a:r>
              <a:rPr lang="en-GB" sz="4400" dirty="0">
                <a:latin typeface="Open Sans"/>
              </a:rPr>
              <a:t>des </a:t>
            </a:r>
            <a:r>
              <a:rPr lang="en-GB" sz="4400" dirty="0" err="1">
                <a:latin typeface="Open Sans"/>
              </a:rPr>
              <a:t>apprentissages</a:t>
            </a:r>
            <a:endParaRPr lang="en-GB" sz="4400" dirty="0">
              <a:latin typeface="Open Sans"/>
            </a:endParaRP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90998" y="1416346"/>
            <a:ext cx="8655404" cy="337958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À la fin de </a:t>
            </a:r>
            <a:r>
              <a:rPr lang="en-GB" sz="2000" b="1" dirty="0" err="1">
                <a:solidFill>
                  <a:schemeClr val="accent5">
                    <a:lumMod val="60000"/>
                    <a:lumOff val="40000"/>
                  </a:schemeClr>
                </a:solidFill>
                <a:latin typeface="Open Sans"/>
                <a:ea typeface="+mn-lt"/>
                <a:cs typeface="+mn-lt"/>
              </a:rPr>
              <a:t>ce</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cours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vous</a:t>
            </a:r>
            <a:r>
              <a:rPr lang="en-GB" sz="2000" b="1" dirty="0">
                <a:solidFill>
                  <a:schemeClr val="accent5">
                    <a:lumMod val="60000"/>
                    <a:lumOff val="40000"/>
                  </a:schemeClr>
                </a:solidFill>
                <a:latin typeface="Open Sans"/>
                <a:ea typeface="+mn-lt"/>
                <a:cs typeface="+mn-lt"/>
              </a:rPr>
              <a:t> </a:t>
            </a:r>
            <a:r>
              <a:rPr lang="en-GB" sz="2000" b="1" dirty="0" err="1">
                <a:solidFill>
                  <a:schemeClr val="accent5">
                    <a:lumMod val="60000"/>
                    <a:lumOff val="40000"/>
                  </a:schemeClr>
                </a:solidFill>
                <a:latin typeface="Open Sans"/>
                <a:ea typeface="+mn-lt"/>
                <a:cs typeface="+mn-lt"/>
              </a:rPr>
              <a:t>devriez</a:t>
            </a:r>
            <a:r>
              <a:rPr lang="en-GB" sz="2000" b="1" dirty="0">
                <a:solidFill>
                  <a:schemeClr val="accent5">
                    <a:lumMod val="60000"/>
                    <a:lumOff val="40000"/>
                  </a:schemeClr>
                </a:solidFill>
                <a:latin typeface="Open Sans"/>
                <a:ea typeface="+mn-lt"/>
                <a:cs typeface="+mn-lt"/>
              </a:rPr>
              <a:t>:</a:t>
            </a:r>
            <a:endParaRPr lang="en-US" sz="2000" b="1" dirty="0">
              <a:solidFill>
                <a:schemeClr val="accent5">
                  <a:lumMod val="60000"/>
                  <a:lumOff val="40000"/>
                </a:schemeClr>
              </a:solidFill>
              <a:latin typeface="Open Sans"/>
              <a:cs typeface="Calibri" panose="020F0502020204030204"/>
            </a:endParaRPr>
          </a:p>
          <a:p>
            <a:pPr>
              <a:spcBef>
                <a:spcPts val="1000"/>
              </a:spcBef>
            </a:pPr>
            <a:r>
              <a:rPr lang="en-GB" sz="2000" dirty="0">
                <a:latin typeface="Open Sans"/>
                <a:ea typeface="+mn-lt"/>
                <a:cs typeface="+mn-lt"/>
              </a:rPr>
              <a:t>RAA1: </a:t>
            </a:r>
            <a:r>
              <a:rPr lang="en-GB" sz="2000" dirty="0" err="1">
                <a:latin typeface="Open Sans"/>
                <a:ea typeface="+mn-lt"/>
                <a:cs typeface="+mn-lt"/>
              </a:rPr>
              <a:t>Comprendre</a:t>
            </a:r>
            <a:r>
              <a:rPr lang="en-GB" sz="2000" dirty="0">
                <a:latin typeface="Open Sans"/>
                <a:ea typeface="+mn-lt"/>
                <a:cs typeface="+mn-lt"/>
              </a:rPr>
              <a:t> les </a:t>
            </a:r>
            <a:r>
              <a:rPr lang="en-GB" sz="2000" dirty="0" err="1">
                <a:latin typeface="Open Sans"/>
                <a:ea typeface="+mn-lt"/>
                <a:cs typeface="+mn-lt"/>
              </a:rPr>
              <a:t>évaluations</a:t>
            </a:r>
            <a:r>
              <a:rPr lang="en-GB" sz="2000" dirty="0">
                <a:latin typeface="Open Sans"/>
                <a:ea typeface="+mn-lt"/>
                <a:cs typeface="+mn-lt"/>
              </a:rPr>
              <a:t> </a:t>
            </a:r>
            <a:r>
              <a:rPr lang="en-GB" sz="2000" dirty="0" err="1">
                <a:latin typeface="Open Sans"/>
                <a:ea typeface="+mn-lt"/>
                <a:cs typeface="+mn-lt"/>
              </a:rPr>
              <a:t>intégrées</a:t>
            </a:r>
            <a:r>
              <a:rPr lang="en-GB" sz="2000" dirty="0">
                <a:latin typeface="Open Sans"/>
                <a:ea typeface="+mn-lt"/>
                <a:cs typeface="+mn-lt"/>
              </a:rPr>
              <a:t> et les concepts de nexus </a:t>
            </a:r>
          </a:p>
          <a:p>
            <a:pPr>
              <a:spcBef>
                <a:spcPts val="1000"/>
              </a:spcBef>
            </a:pPr>
            <a:r>
              <a:rPr lang="en-US" sz="2000" dirty="0">
                <a:latin typeface="Open Sans"/>
                <a:ea typeface="+mn-lt"/>
                <a:cs typeface="+mn-lt"/>
              </a:rPr>
              <a:t>RAA2: </a:t>
            </a:r>
            <a:r>
              <a:rPr lang="en-US" sz="2000" dirty="0" err="1">
                <a:latin typeface="Open Sans"/>
                <a:ea typeface="+mn-lt"/>
                <a:cs typeface="+mn-lt"/>
              </a:rPr>
              <a:t>Connaître</a:t>
            </a:r>
            <a:r>
              <a:rPr lang="en-US" sz="2000" dirty="0">
                <a:latin typeface="Open Sans"/>
                <a:ea typeface="+mn-lt"/>
                <a:cs typeface="+mn-lt"/>
              </a:rPr>
              <a:t> </a:t>
            </a:r>
            <a:r>
              <a:rPr lang="en-GB" sz="2000" dirty="0">
                <a:latin typeface="Open Sans"/>
                <a:ea typeface="+mn-lt"/>
                <a:cs typeface="+mn-lt"/>
              </a:rPr>
              <a:t>le cadre des “CLEWs”, </a:t>
            </a:r>
            <a:r>
              <a:rPr lang="en-GB" sz="2000" dirty="0" err="1">
                <a:latin typeface="Open Sans"/>
                <a:ea typeface="+mn-lt"/>
                <a:cs typeface="+mn-lt"/>
              </a:rPr>
              <a:t>ses</a:t>
            </a:r>
            <a:r>
              <a:rPr lang="en-GB" sz="2000" dirty="0">
                <a:latin typeface="Open Sans"/>
                <a:ea typeface="+mn-lt"/>
                <a:cs typeface="+mn-lt"/>
              </a:rPr>
              <a:t> applications et </a:t>
            </a:r>
            <a:r>
              <a:rPr lang="en-GB" sz="2000" dirty="0" err="1">
                <a:latin typeface="Open Sans"/>
                <a:ea typeface="+mn-lt"/>
                <a:cs typeface="+mn-lt"/>
              </a:rPr>
              <a:t>sa</a:t>
            </a:r>
            <a:r>
              <a:rPr lang="en-GB" sz="2000" dirty="0">
                <a:latin typeface="Open Sans"/>
                <a:ea typeface="+mn-lt"/>
                <a:cs typeface="+mn-lt"/>
              </a:rPr>
              <a:t> contribution au processus de planification</a:t>
            </a:r>
            <a:endParaRPr lang="en-US" sz="2000" dirty="0">
              <a:latin typeface="Open Sans"/>
              <a:ea typeface="+mn-lt"/>
              <a:cs typeface="+mn-lt"/>
            </a:endParaRPr>
          </a:p>
          <a:p>
            <a:pPr>
              <a:spcBef>
                <a:spcPts val="1000"/>
              </a:spcBef>
            </a:pPr>
            <a:r>
              <a:rPr lang="en-US" sz="2000" dirty="0">
                <a:latin typeface="Open Sans"/>
                <a:ea typeface="+mn-lt"/>
                <a:cs typeface="+mn-lt"/>
              </a:rPr>
              <a:t>RAA3: </a:t>
            </a:r>
            <a:r>
              <a:rPr lang="en-US" sz="2000" dirty="0" err="1">
                <a:latin typeface="Open Sans"/>
                <a:ea typeface="+mn-lt"/>
                <a:cs typeface="+mn-lt"/>
              </a:rPr>
              <a:t>Être</a:t>
            </a:r>
            <a:r>
              <a:rPr lang="en-US" sz="2000" dirty="0">
                <a:latin typeface="Open Sans"/>
                <a:ea typeface="+mn-lt"/>
                <a:cs typeface="+mn-lt"/>
              </a:rPr>
              <a:t> </a:t>
            </a:r>
            <a:r>
              <a:rPr lang="en-US" sz="2000" dirty="0" err="1">
                <a:latin typeface="Open Sans"/>
                <a:ea typeface="+mn-lt"/>
                <a:cs typeface="+mn-lt"/>
              </a:rPr>
              <a:t>en</a:t>
            </a:r>
            <a:r>
              <a:rPr lang="en-US" sz="2000" dirty="0">
                <a:latin typeface="Open Sans"/>
                <a:ea typeface="+mn-lt"/>
                <a:cs typeface="+mn-lt"/>
              </a:rPr>
              <a:t> </a:t>
            </a:r>
            <a:r>
              <a:rPr lang="en-US" sz="2000" dirty="0" err="1">
                <a:latin typeface="Open Sans"/>
                <a:ea typeface="+mn-lt"/>
                <a:cs typeface="+mn-lt"/>
              </a:rPr>
              <a:t>mesure</a:t>
            </a:r>
            <a:r>
              <a:rPr lang="en-US" sz="2000" dirty="0">
                <a:latin typeface="Open Sans"/>
                <a:ea typeface="+mn-lt"/>
                <a:cs typeface="+mn-lt"/>
              </a:rPr>
              <a:t> de </a:t>
            </a:r>
            <a:r>
              <a:rPr lang="en-US" sz="2000" dirty="0" err="1">
                <a:latin typeface="Open Sans"/>
                <a:ea typeface="+mn-lt"/>
                <a:cs typeface="+mn-lt"/>
              </a:rPr>
              <a:t>communiquer</a:t>
            </a:r>
            <a:r>
              <a:rPr lang="en-US" sz="2000" dirty="0">
                <a:latin typeface="Open Sans"/>
                <a:ea typeface="+mn-lt"/>
                <a:cs typeface="+mn-lt"/>
              </a:rPr>
              <a:t> les </a:t>
            </a:r>
            <a:r>
              <a:rPr lang="en-US" sz="2000" dirty="0" err="1">
                <a:latin typeface="Open Sans"/>
                <a:ea typeface="+mn-lt"/>
                <a:cs typeface="+mn-lt"/>
              </a:rPr>
              <a:t>résultats</a:t>
            </a:r>
            <a:r>
              <a:rPr lang="en-US" sz="2000" dirty="0">
                <a:latin typeface="Open Sans"/>
                <a:ea typeface="+mn-lt"/>
                <a:cs typeface="+mn-lt"/>
              </a:rPr>
              <a:t> de </a:t>
            </a:r>
            <a:r>
              <a:rPr lang="en-US" sz="2000" dirty="0" err="1">
                <a:latin typeface="Open Sans"/>
                <a:ea typeface="+mn-lt"/>
                <a:cs typeface="+mn-lt"/>
              </a:rPr>
              <a:t>vos</a:t>
            </a:r>
            <a:r>
              <a:rPr lang="en-US" sz="2000" dirty="0">
                <a:latin typeface="Open Sans"/>
                <a:ea typeface="+mn-lt"/>
                <a:cs typeface="+mn-lt"/>
              </a:rPr>
              <a:t> </a:t>
            </a:r>
            <a:r>
              <a:rPr lang="en-US" sz="2000" dirty="0" err="1">
                <a:latin typeface="Open Sans"/>
                <a:ea typeface="+mn-lt"/>
                <a:cs typeface="+mn-lt"/>
              </a:rPr>
              <a:t>recherches</a:t>
            </a:r>
            <a:r>
              <a:rPr lang="en-US" sz="2000" dirty="0">
                <a:latin typeface="Open Sans"/>
                <a:ea typeface="+mn-lt"/>
                <a:cs typeface="+mn-lt"/>
              </a:rPr>
              <a:t> pour influencer le </a:t>
            </a:r>
            <a:r>
              <a:rPr lang="en-US" sz="2000" dirty="0" err="1">
                <a:latin typeface="Open Sans"/>
                <a:ea typeface="+mn-lt"/>
                <a:cs typeface="+mn-lt"/>
              </a:rPr>
              <a:t>développement</a:t>
            </a:r>
            <a:r>
              <a:rPr lang="en-US" sz="2000" dirty="0">
                <a:latin typeface="Open Sans"/>
                <a:ea typeface="+mn-lt"/>
                <a:cs typeface="+mn-lt"/>
              </a:rPr>
              <a:t> des politiques </a:t>
            </a:r>
            <a:endParaRPr lang="en-US" sz="2000" b="1" dirty="0">
              <a:latin typeface="Open Sans"/>
              <a:ea typeface="+mn-lt"/>
              <a:cs typeface="+mn-lt"/>
            </a:endParaRPr>
          </a:p>
          <a:p>
            <a:pPr>
              <a:spcBef>
                <a:spcPts val="1000"/>
              </a:spcBef>
            </a:pPr>
            <a:r>
              <a:rPr lang="en-US" sz="2000" dirty="0">
                <a:latin typeface="Open Sans"/>
                <a:ea typeface="+mn-lt"/>
                <a:cs typeface="+mn-lt"/>
              </a:rPr>
              <a:t>RAA4: </a:t>
            </a:r>
            <a:r>
              <a:rPr lang="en-US" sz="2000" dirty="0" err="1">
                <a:latin typeface="Open Sans"/>
                <a:ea typeface="+mn-lt"/>
                <a:cs typeface="+mn-lt"/>
              </a:rPr>
              <a:t>Être</a:t>
            </a:r>
            <a:r>
              <a:rPr lang="en-US" sz="2000" dirty="0">
                <a:latin typeface="Open Sans"/>
                <a:ea typeface="+mn-lt"/>
                <a:cs typeface="+mn-lt"/>
              </a:rPr>
              <a:t> </a:t>
            </a:r>
            <a:r>
              <a:rPr lang="en-US" sz="2000" dirty="0" err="1">
                <a:latin typeface="Open Sans"/>
                <a:ea typeface="+mn-lt"/>
                <a:cs typeface="+mn-lt"/>
              </a:rPr>
              <a:t>en</a:t>
            </a:r>
            <a:r>
              <a:rPr lang="en-US" sz="2000" dirty="0">
                <a:latin typeface="Open Sans"/>
                <a:ea typeface="+mn-lt"/>
                <a:cs typeface="+mn-lt"/>
              </a:rPr>
              <a:t> </a:t>
            </a:r>
            <a:r>
              <a:rPr lang="en-US" sz="2000" dirty="0" err="1">
                <a:latin typeface="Open Sans"/>
                <a:ea typeface="+mn-lt"/>
                <a:cs typeface="+mn-lt"/>
              </a:rPr>
              <a:t>mesure</a:t>
            </a:r>
            <a:r>
              <a:rPr lang="en-US" sz="2000" dirty="0">
                <a:latin typeface="Open Sans"/>
                <a:ea typeface="+mn-lt"/>
                <a:cs typeface="+mn-lt"/>
              </a:rPr>
              <a:t> </a:t>
            </a:r>
            <a:r>
              <a:rPr lang="en-US" sz="2000" dirty="0" err="1">
                <a:latin typeface="Open Sans"/>
                <a:ea typeface="+mn-lt"/>
                <a:cs typeface="+mn-lt"/>
              </a:rPr>
              <a:t>d’améliorer</a:t>
            </a:r>
            <a:r>
              <a:rPr lang="en-US" sz="2000" dirty="0">
                <a:latin typeface="Open Sans"/>
                <a:ea typeface="+mn-lt"/>
                <a:cs typeface="+mn-lt"/>
              </a:rPr>
              <a:t> </a:t>
            </a:r>
            <a:r>
              <a:rPr lang="en-US" sz="2000" dirty="0" err="1">
                <a:latin typeface="Open Sans"/>
                <a:ea typeface="+mn-lt"/>
                <a:cs typeface="+mn-lt"/>
              </a:rPr>
              <a:t>vos</a:t>
            </a:r>
            <a:r>
              <a:rPr lang="en-US" sz="2000" dirty="0">
                <a:latin typeface="Open Sans"/>
                <a:ea typeface="+mn-lt"/>
                <a:cs typeface="+mn-lt"/>
              </a:rPr>
              <a:t> </a:t>
            </a:r>
            <a:r>
              <a:rPr lang="en-US" sz="2000" dirty="0" err="1">
                <a:latin typeface="Open Sans"/>
                <a:ea typeface="+mn-lt"/>
                <a:cs typeface="+mn-lt"/>
              </a:rPr>
              <a:t>présentations</a:t>
            </a:r>
            <a:r>
              <a:rPr lang="en-US" sz="2000" dirty="0">
                <a:latin typeface="Open Sans"/>
                <a:ea typeface="+mn-lt"/>
                <a:cs typeface="+mn-lt"/>
              </a:rPr>
              <a:t> </a:t>
            </a:r>
            <a:r>
              <a:rPr lang="en-US" sz="2000" dirty="0" err="1">
                <a:latin typeface="Open Sans"/>
                <a:ea typeface="+mn-lt"/>
                <a:cs typeface="+mn-lt"/>
              </a:rPr>
              <a:t>orales</a:t>
            </a:r>
            <a:r>
              <a:rPr lang="en-US" sz="2000" dirty="0">
                <a:latin typeface="Open Sans"/>
                <a:ea typeface="+mn-lt"/>
                <a:cs typeface="+mn-lt"/>
              </a:rPr>
              <a:t> </a:t>
            </a:r>
            <a:r>
              <a:rPr lang="en-US" sz="2000" dirty="0" err="1">
                <a:latin typeface="Open Sans"/>
                <a:ea typeface="+mn-lt"/>
                <a:cs typeface="+mn-lt"/>
              </a:rPr>
              <a:t>afin</a:t>
            </a:r>
            <a:r>
              <a:rPr lang="en-US" sz="2000" dirty="0">
                <a:latin typeface="Open Sans"/>
                <a:ea typeface="+mn-lt"/>
                <a:cs typeface="+mn-lt"/>
              </a:rPr>
              <a:t> </a:t>
            </a:r>
            <a:r>
              <a:rPr lang="en-US" sz="2000" dirty="0" err="1">
                <a:latin typeface="Open Sans"/>
                <a:ea typeface="+mn-lt"/>
                <a:cs typeface="+mn-lt"/>
              </a:rPr>
              <a:t>d'influencer</a:t>
            </a:r>
            <a:r>
              <a:rPr lang="en-US" sz="2000" dirty="0">
                <a:latin typeface="Open Sans"/>
                <a:ea typeface="+mn-lt"/>
                <a:cs typeface="+mn-lt"/>
              </a:rPr>
              <a:t> </a:t>
            </a:r>
            <a:r>
              <a:rPr lang="en-US" sz="2000" dirty="0" err="1">
                <a:latin typeface="Open Sans"/>
                <a:ea typeface="+mn-lt"/>
                <a:cs typeface="+mn-lt"/>
              </a:rPr>
              <a:t>l'élaboration</a:t>
            </a:r>
            <a:r>
              <a:rPr lang="en-US" sz="2000" dirty="0">
                <a:latin typeface="Open Sans"/>
                <a:ea typeface="+mn-lt"/>
                <a:cs typeface="+mn-lt"/>
              </a:rPr>
              <a:t> des politiques</a:t>
            </a:r>
            <a:endParaRPr lang="en-US" sz="2000" dirty="0">
              <a:latin typeface="Open Sans"/>
              <a:cs typeface="Calibri"/>
            </a:endParaRPr>
          </a:p>
        </p:txBody>
      </p:sp>
    </p:spTree>
    <p:extLst>
      <p:ext uri="{BB962C8B-B14F-4D97-AF65-F5344CB8AC3E}">
        <p14:creationId xmlns:p14="http://schemas.microsoft.com/office/powerpoint/2010/main" val="423301814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ADC0324C-2421-47BE-9747-3F51E9D00F6C}"/>
              </a:ext>
            </a:extLst>
          </p:cNvPr>
          <p:cNvSpPr txBox="1">
            <a:spLocks/>
          </p:cNvSpPr>
          <p:nvPr/>
        </p:nvSpPr>
        <p:spPr>
          <a:xfrm>
            <a:off x="887215" y="447868"/>
            <a:ext cx="7651304" cy="9299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12.3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7D507794-18A6-470A-8393-F248ED44D8B9}"/>
              </a:ext>
            </a:extLst>
          </p:cNvPr>
          <p:cNvSpPr txBox="1"/>
          <p:nvPr/>
        </p:nvSpPr>
        <p:spPr>
          <a:xfrm>
            <a:off x="929196" y="1494761"/>
            <a:ext cx="53029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ea typeface="+mn-lt"/>
                <a:cs typeface="+mn-lt"/>
              </a:rPr>
              <a:t>Rougier NP, </a:t>
            </a:r>
            <a:r>
              <a:rPr lang="en-GB" err="1">
                <a:ea typeface="+mn-lt"/>
                <a:cs typeface="+mn-lt"/>
              </a:rPr>
              <a:t>Droettboom </a:t>
            </a:r>
            <a:r>
              <a:rPr lang="en-GB">
                <a:ea typeface="+mn-lt"/>
                <a:cs typeface="+mn-lt"/>
              </a:rPr>
              <a:t>M, Bourne PE (2014) Ten Simple Rules for Better Figures. PLOS Computational Biology 10(9) : e1003833. </a:t>
            </a:r>
            <a:r>
              <a:rPr lang="en-GB">
                <a:ea typeface="+mn-lt"/>
                <a:cs typeface="+mn-lt"/>
                <a:hlinkClick r:id="rId3"/>
              </a:rPr>
              <a:t>https://doi.org/10.1371/journal.pcbi.1003833</a:t>
            </a:r>
            <a:endParaRPr lang="en-GB">
              <a:ea typeface="+mn-lt"/>
              <a:cs typeface="+mn-lt"/>
            </a:endParaRPr>
          </a:p>
          <a:p>
            <a:pPr marL="342900" indent="-342900">
              <a:buAutoNum type="arabicPeriod"/>
            </a:pPr>
            <a:endParaRPr lang="en-GB">
              <a:ea typeface="+mn-lt"/>
              <a:cs typeface="+mn-lt"/>
            </a:endParaRPr>
          </a:p>
        </p:txBody>
      </p:sp>
    </p:spTree>
    <p:extLst>
      <p:ext uri="{BB962C8B-B14F-4D97-AF65-F5344CB8AC3E}">
        <p14:creationId xmlns:p14="http://schemas.microsoft.com/office/powerpoint/2010/main" val="145115742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4" y="1411390"/>
            <a:ext cx="1019246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12.4.1 Principales caractéristiques des présentations</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87215" y="3238"/>
            <a:ext cx="10456849"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Conseils</a:t>
            </a:r>
          </a:p>
          <a:p>
            <a:pPr algn="l"/>
            <a:r>
              <a:rPr lang="en-GB" sz="4400" dirty="0">
                <a:latin typeface="Open Sans"/>
                <a:ea typeface="Open Sans" panose="020B0606030504020204" pitchFamily="34" charset="0"/>
                <a:cs typeface="Open Sans" panose="020B0606030504020204" pitchFamily="34" charset="0"/>
                <a:sym typeface="Bodoni SvtyTwo ITC TT-Book"/>
              </a:rPr>
              <a:t>pour les présentations orales</a:t>
            </a:r>
          </a:p>
        </p:txBody>
      </p:sp>
      <p:sp>
        <p:nvSpPr>
          <p:cNvPr id="10" name="Rectangle 9">
            <a:extLst>
              <a:ext uri="{FF2B5EF4-FFF2-40B4-BE49-F238E27FC236}">
                <a16:creationId xmlns:a16="http://schemas.microsoft.com/office/drawing/2014/main" id="{F511A206-C171-4638-9A84-E8FA314723D4}"/>
              </a:ext>
            </a:extLst>
          </p:cNvPr>
          <p:cNvSpPr/>
          <p:nvPr/>
        </p:nvSpPr>
        <p:spPr>
          <a:xfrm>
            <a:off x="883072" y="1970400"/>
            <a:ext cx="9963344" cy="3016210"/>
          </a:xfrm>
          <a:prstGeom prst="rect">
            <a:avLst/>
          </a:prstGeom>
        </p:spPr>
        <p:txBody>
          <a:bodyPr wrap="square" lIns="91440" tIns="45720" rIns="91440" bIns="45720" anchor="t">
            <a:spAutoFit/>
          </a:bodyPr>
          <a:lstStyle/>
          <a:p>
            <a:pPr marL="342900" indent="-342900">
              <a:spcAft>
                <a:spcPts val="1200"/>
              </a:spcAft>
              <a:buFont typeface="Arial"/>
              <a:buChar char="•"/>
            </a:pPr>
            <a:r>
              <a:rPr lang="en-ZA" sz="2000" b="1" dirty="0">
                <a:latin typeface="Open Sans"/>
              </a:rPr>
              <a:t>Début de la </a:t>
            </a:r>
            <a:r>
              <a:rPr lang="en-ZA" sz="2000" b="1" dirty="0" err="1">
                <a:latin typeface="Open Sans"/>
              </a:rPr>
              <a:t>présentation</a:t>
            </a:r>
            <a:r>
              <a:rPr lang="en-ZA" sz="2000" b="1" dirty="0">
                <a:latin typeface="Open Sans"/>
              </a:rPr>
              <a:t>:</a:t>
            </a:r>
            <a:r>
              <a:rPr lang="en-ZA" sz="2000" dirty="0">
                <a:latin typeface="Open Sans"/>
              </a:rPr>
              <a:t> capter l'attention du public</a:t>
            </a:r>
          </a:p>
          <a:p>
            <a:pPr marL="342900" indent="-342900">
              <a:spcAft>
                <a:spcPts val="1200"/>
              </a:spcAft>
              <a:buFont typeface="Arial"/>
              <a:buChar char="•"/>
            </a:pPr>
            <a:r>
              <a:rPr lang="en-ZA" sz="2000" b="1" dirty="0">
                <a:latin typeface="Open Sans"/>
              </a:rPr>
              <a:t>Objectif:</a:t>
            </a:r>
            <a:r>
              <a:rPr lang="en-ZA" sz="2000" dirty="0">
                <a:latin typeface="Open Sans"/>
              </a:rPr>
              <a:t> se concentrer sur ce que l'on </a:t>
            </a:r>
            <a:r>
              <a:rPr lang="en-ZA" sz="2000" dirty="0" err="1">
                <a:latin typeface="Open Sans"/>
              </a:rPr>
              <a:t>veut</a:t>
            </a:r>
            <a:r>
              <a:rPr lang="en-ZA" sz="2000" dirty="0">
                <a:latin typeface="Open Sans"/>
              </a:rPr>
              <a:t> </a:t>
            </a:r>
            <a:r>
              <a:rPr lang="en-ZA" sz="2000" dirty="0" err="1">
                <a:latin typeface="Open Sans"/>
              </a:rPr>
              <a:t>communiquer</a:t>
            </a:r>
            <a:r>
              <a:rPr lang="en-ZA" sz="2000" dirty="0">
                <a:latin typeface="Open Sans"/>
              </a:rPr>
              <a:t> avec la présentation</a:t>
            </a:r>
          </a:p>
          <a:p>
            <a:pPr marL="342900" indent="-342900">
              <a:spcAft>
                <a:spcPts val="1200"/>
              </a:spcAft>
              <a:buFont typeface="Arial"/>
              <a:buChar char="•"/>
            </a:pPr>
            <a:r>
              <a:rPr lang="en-ZA" sz="2000" b="1" dirty="0">
                <a:latin typeface="Open Sans"/>
              </a:rPr>
              <a:t>Structure: </a:t>
            </a:r>
            <a:r>
              <a:rPr lang="en-ZA" sz="2000" dirty="0">
                <a:latin typeface="Open Sans"/>
              </a:rPr>
              <a:t>assurer la cohérence des diapositives et raconter une histoire cohérente du début à la fin</a:t>
            </a:r>
          </a:p>
          <a:p>
            <a:pPr marL="342900" indent="-342900">
              <a:spcAft>
                <a:spcPts val="1200"/>
              </a:spcAft>
              <a:buFont typeface="Arial"/>
              <a:buChar char="•"/>
            </a:pPr>
            <a:r>
              <a:rPr lang="en-ZA" sz="2000" b="1" dirty="0">
                <a:latin typeface="Open Sans"/>
              </a:rPr>
              <a:t>Public: </a:t>
            </a:r>
            <a:r>
              <a:rPr lang="en-ZA" sz="2000" dirty="0" err="1">
                <a:latin typeface="Open Sans"/>
              </a:rPr>
              <a:t>planifier</a:t>
            </a:r>
            <a:r>
              <a:rPr lang="en-ZA" sz="2000" dirty="0">
                <a:latin typeface="Open Sans"/>
              </a:rPr>
              <a:t> en fonction de votre public et de </a:t>
            </a:r>
            <a:r>
              <a:rPr lang="en-ZA" sz="2000" dirty="0" err="1">
                <a:latin typeface="Open Sans"/>
              </a:rPr>
              <a:t>ses</a:t>
            </a:r>
            <a:r>
              <a:rPr lang="en-ZA" sz="2000" dirty="0">
                <a:latin typeface="Open Sans"/>
              </a:rPr>
              <a:t> </a:t>
            </a:r>
            <a:r>
              <a:rPr lang="en-ZA" sz="2000" dirty="0" err="1">
                <a:latin typeface="Open Sans"/>
              </a:rPr>
              <a:t>connaissances</a:t>
            </a:r>
            <a:endParaRPr lang="en-ZA" sz="2000" dirty="0">
              <a:latin typeface="Open Sans"/>
            </a:endParaRPr>
          </a:p>
          <a:p>
            <a:pPr marL="342900" indent="-342900">
              <a:spcAft>
                <a:spcPts val="1200"/>
              </a:spcAft>
              <a:buFont typeface="Arial"/>
              <a:buChar char="•"/>
            </a:pPr>
            <a:r>
              <a:rPr lang="en-ZA" sz="2000" b="1" dirty="0">
                <a:latin typeface="Open Sans"/>
              </a:rPr>
              <a:t>Impact:</a:t>
            </a:r>
            <a:r>
              <a:rPr lang="en-ZA" sz="2000" dirty="0">
                <a:latin typeface="Open Sans"/>
              </a:rPr>
              <a:t> identifier les </a:t>
            </a:r>
            <a:r>
              <a:rPr lang="en-ZA" sz="2000" dirty="0" err="1">
                <a:latin typeface="Open Sans"/>
              </a:rPr>
              <a:t>éléments</a:t>
            </a:r>
            <a:r>
              <a:rPr lang="en-ZA" sz="2000" dirty="0">
                <a:latin typeface="Open Sans"/>
              </a:rPr>
              <a:t> clés que vous aimeriez que le public </a:t>
            </a:r>
            <a:r>
              <a:rPr lang="en-ZA" sz="2000" dirty="0" err="1">
                <a:latin typeface="Open Sans"/>
              </a:rPr>
              <a:t>retienne</a:t>
            </a:r>
            <a:r>
              <a:rPr lang="en-ZA" sz="2000" dirty="0">
                <a:latin typeface="Open Sans"/>
              </a:rPr>
              <a:t> </a:t>
            </a:r>
          </a:p>
          <a:p>
            <a:pPr marL="342900" indent="-342900">
              <a:spcAft>
                <a:spcPts val="1200"/>
              </a:spcAft>
              <a:buFont typeface="Arial"/>
              <a:buChar char="•"/>
            </a:pPr>
            <a:endParaRPr lang="en-ZA" sz="2000" dirty="0">
              <a:latin typeface="Open Sans"/>
            </a:endParaRPr>
          </a:p>
        </p:txBody>
      </p:sp>
    </p:spTree>
    <p:extLst>
      <p:ext uri="{BB962C8B-B14F-4D97-AF65-F5344CB8AC3E}">
        <p14:creationId xmlns:p14="http://schemas.microsoft.com/office/powerpoint/2010/main" val="404770389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12.4.2 Audience</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87215" y="3238"/>
            <a:ext cx="10456849"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Conseils</a:t>
            </a:r>
          </a:p>
          <a:p>
            <a:pPr algn="l"/>
            <a:r>
              <a:rPr lang="en-GB" sz="4400" dirty="0">
                <a:latin typeface="Open Sans"/>
                <a:ea typeface="Open Sans" panose="020B0606030504020204" pitchFamily="34" charset="0"/>
                <a:cs typeface="Open Sans" panose="020B0606030504020204" pitchFamily="34" charset="0"/>
                <a:sym typeface="Bodoni SvtyTwo ITC TT-Book"/>
              </a:rPr>
              <a:t>pour les présentations orales</a:t>
            </a:r>
          </a:p>
        </p:txBody>
      </p:sp>
      <p:sp>
        <p:nvSpPr>
          <p:cNvPr id="10" name="Rectangle 9">
            <a:extLst>
              <a:ext uri="{FF2B5EF4-FFF2-40B4-BE49-F238E27FC236}">
                <a16:creationId xmlns:a16="http://schemas.microsoft.com/office/drawing/2014/main" id="{E68D8C58-221A-43BE-AF33-6012E8C36C83}"/>
              </a:ext>
            </a:extLst>
          </p:cNvPr>
          <p:cNvSpPr/>
          <p:nvPr/>
        </p:nvSpPr>
        <p:spPr>
          <a:xfrm>
            <a:off x="883072" y="1970400"/>
            <a:ext cx="9963344" cy="4401205"/>
          </a:xfrm>
          <a:prstGeom prst="rect">
            <a:avLst/>
          </a:prstGeom>
        </p:spPr>
        <p:txBody>
          <a:bodyPr wrap="square" lIns="91440" tIns="45720" rIns="91440" bIns="45720" anchor="t">
            <a:spAutoFit/>
          </a:bodyPr>
          <a:lstStyle/>
          <a:p>
            <a:pPr>
              <a:spcAft>
                <a:spcPts val="1200"/>
              </a:spcAft>
            </a:pPr>
            <a:r>
              <a:rPr lang="en-ZA" sz="2000" b="1" dirty="0">
                <a:latin typeface="Open Sans"/>
              </a:rPr>
              <a:t>Il existe plusieurs types de public:</a:t>
            </a:r>
            <a:endParaRPr lang="en-US" dirty="0"/>
          </a:p>
          <a:p>
            <a:pPr marL="342900" indent="-342900">
              <a:spcAft>
                <a:spcPts val="1200"/>
              </a:spcAft>
              <a:buFont typeface="Arial"/>
              <a:buChar char="•"/>
            </a:pPr>
            <a:r>
              <a:rPr lang="en-ZA" sz="2000" dirty="0">
                <a:latin typeface="Open Sans"/>
              </a:rPr>
              <a:t>Généralistes ou non-spécialistes</a:t>
            </a:r>
          </a:p>
          <a:p>
            <a:pPr marL="342900" indent="-342900">
              <a:spcAft>
                <a:spcPts val="1200"/>
              </a:spcAft>
              <a:buFont typeface="Arial"/>
              <a:buChar char="•"/>
            </a:pPr>
            <a:r>
              <a:rPr lang="en-ZA" sz="2000" dirty="0">
                <a:latin typeface="Open Sans"/>
              </a:rPr>
              <a:t>Scientifiques de différentes disciplines</a:t>
            </a:r>
          </a:p>
          <a:p>
            <a:pPr marL="342900" indent="-342900">
              <a:spcAft>
                <a:spcPts val="1200"/>
              </a:spcAft>
              <a:buFont typeface="Arial"/>
              <a:buChar char="•"/>
            </a:pPr>
            <a:r>
              <a:rPr lang="en-ZA" sz="2000" dirty="0">
                <a:latin typeface="Open Sans"/>
              </a:rPr>
              <a:t>Scientifiques de la même discipline, mais se concentrant peut-être sur des sujets différents</a:t>
            </a:r>
          </a:p>
          <a:p>
            <a:pPr>
              <a:spcAft>
                <a:spcPts val="1200"/>
              </a:spcAft>
              <a:buFont typeface="Arial"/>
              <a:buChar char="•"/>
            </a:pPr>
            <a:endParaRPr lang="en-ZA" sz="2000" b="1" dirty="0">
              <a:latin typeface="Open Sans"/>
            </a:endParaRPr>
          </a:p>
          <a:p>
            <a:pPr>
              <a:spcAft>
                <a:spcPts val="1200"/>
              </a:spcAft>
            </a:pPr>
            <a:r>
              <a:rPr lang="en-ZA" sz="2000" b="1" dirty="0">
                <a:latin typeface="Open Sans"/>
              </a:rPr>
              <a:t>Il existe également de nombreux objectifs possibles pour la </a:t>
            </a:r>
            <a:r>
              <a:rPr lang="en-ZA" sz="2000" b="1" dirty="0" err="1">
                <a:latin typeface="Open Sans"/>
              </a:rPr>
              <a:t>présentation</a:t>
            </a:r>
            <a:r>
              <a:rPr lang="en-ZA" sz="2000" b="1" dirty="0">
                <a:latin typeface="Open Sans"/>
              </a:rPr>
              <a:t>:</a:t>
            </a:r>
          </a:p>
          <a:p>
            <a:pPr marL="342900" indent="-342900">
              <a:spcAft>
                <a:spcPts val="1200"/>
              </a:spcAft>
              <a:buFont typeface="Arial"/>
              <a:buChar char="•"/>
            </a:pPr>
            <a:r>
              <a:rPr lang="en-ZA" sz="2000" dirty="0">
                <a:latin typeface="Open Sans"/>
              </a:rPr>
              <a:t>Engagement ou discussion</a:t>
            </a:r>
          </a:p>
          <a:p>
            <a:pPr marL="342900" indent="-342900">
              <a:spcAft>
                <a:spcPts val="1200"/>
              </a:spcAft>
              <a:buFont typeface="Arial"/>
              <a:buChar char="•"/>
            </a:pPr>
            <a:r>
              <a:rPr lang="en-ZA" sz="2000" dirty="0">
                <a:latin typeface="Open Sans"/>
              </a:rPr>
              <a:t>Collaboration ou partenariats</a:t>
            </a:r>
          </a:p>
          <a:p>
            <a:pPr marL="342900" indent="-342900">
              <a:spcAft>
                <a:spcPts val="1200"/>
              </a:spcAft>
              <a:buFont typeface="Arial"/>
              <a:buChar char="•"/>
            </a:pPr>
            <a:r>
              <a:rPr lang="en-ZA" sz="2000" dirty="0" err="1">
                <a:latin typeface="Open Sans"/>
              </a:rPr>
              <a:t>Financement</a:t>
            </a:r>
            <a:endParaRPr lang="en-ZA" sz="2000" dirty="0">
              <a:latin typeface="Open Sans"/>
            </a:endParaRPr>
          </a:p>
        </p:txBody>
      </p:sp>
    </p:spTree>
    <p:extLst>
      <p:ext uri="{BB962C8B-B14F-4D97-AF65-F5344CB8AC3E}">
        <p14:creationId xmlns:p14="http://schemas.microsoft.com/office/powerpoint/2010/main" val="238193112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4" y="1411390"/>
            <a:ext cx="892180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12.4.3 Conseils pour le style et l'approche de la présentation</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87215" y="3238"/>
            <a:ext cx="10456849"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Conseils</a:t>
            </a:r>
          </a:p>
          <a:p>
            <a:pPr algn="l"/>
            <a:r>
              <a:rPr lang="en-GB" sz="4400" dirty="0">
                <a:latin typeface="Open Sans"/>
                <a:ea typeface="Open Sans" panose="020B0606030504020204" pitchFamily="34" charset="0"/>
                <a:cs typeface="Open Sans" panose="020B0606030504020204" pitchFamily="34" charset="0"/>
                <a:sym typeface="Bodoni SvtyTwo ITC TT-Book"/>
              </a:rPr>
              <a:t>pour les présentations orales</a:t>
            </a:r>
          </a:p>
        </p:txBody>
      </p:sp>
      <p:graphicFrame>
        <p:nvGraphicFramePr>
          <p:cNvPr id="4" name="Diagram 6">
            <a:extLst>
              <a:ext uri="{FF2B5EF4-FFF2-40B4-BE49-F238E27FC236}">
                <a16:creationId xmlns:a16="http://schemas.microsoft.com/office/drawing/2014/main" id="{F0851B31-E9EF-4E1F-8BE1-61CEF4275AB4}"/>
              </a:ext>
            </a:extLst>
          </p:cNvPr>
          <p:cNvGraphicFramePr/>
          <p:nvPr>
            <p:extLst>
              <p:ext uri="{D42A27DB-BD31-4B8C-83A1-F6EECF244321}">
                <p14:modId xmlns:p14="http://schemas.microsoft.com/office/powerpoint/2010/main" val="833805867"/>
              </p:ext>
            </p:extLst>
          </p:nvPr>
        </p:nvGraphicFramePr>
        <p:xfrm>
          <a:off x="2587925" y="1930879"/>
          <a:ext cx="7044904" cy="4189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352673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12.4.4 Conseils pour la présentation visuelle</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87215" y="3238"/>
            <a:ext cx="10456849"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Conseils</a:t>
            </a:r>
          </a:p>
          <a:p>
            <a:pPr algn="l"/>
            <a:r>
              <a:rPr lang="en-GB" sz="4400" dirty="0">
                <a:latin typeface="Open Sans"/>
                <a:ea typeface="Open Sans" panose="020B0606030504020204" pitchFamily="34" charset="0"/>
                <a:cs typeface="Open Sans" panose="020B0606030504020204" pitchFamily="34" charset="0"/>
                <a:sym typeface="Bodoni SvtyTwo ITC TT-Book"/>
              </a:rPr>
              <a:t>pour les présentations orales</a:t>
            </a:r>
          </a:p>
        </p:txBody>
      </p:sp>
      <p:graphicFrame>
        <p:nvGraphicFramePr>
          <p:cNvPr id="4" name="Diagram 6">
            <a:extLst>
              <a:ext uri="{FF2B5EF4-FFF2-40B4-BE49-F238E27FC236}">
                <a16:creationId xmlns:a16="http://schemas.microsoft.com/office/drawing/2014/main" id="{BD810765-50BC-486E-BD48-920CA9C025AF}"/>
              </a:ext>
            </a:extLst>
          </p:cNvPr>
          <p:cNvGraphicFramePr/>
          <p:nvPr>
            <p:extLst>
              <p:ext uri="{D42A27DB-BD31-4B8C-83A1-F6EECF244321}">
                <p14:modId xmlns:p14="http://schemas.microsoft.com/office/powerpoint/2010/main" val="1737016874"/>
              </p:ext>
            </p:extLst>
          </p:nvPr>
        </p:nvGraphicFramePr>
        <p:xfrm>
          <a:off x="2587925" y="1930879"/>
          <a:ext cx="7044904" cy="4189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9939503"/>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8940687F-D932-47B2-AC62-223983333317}"/>
              </a:ext>
            </a:extLst>
          </p:cNvPr>
          <p:cNvSpPr/>
          <p:nvPr/>
        </p:nvSpPr>
        <p:spPr>
          <a:xfrm>
            <a:off x="887215" y="1411390"/>
            <a:ext cx="795990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12.4.5 Ce qu'il faut éviter lors d'une présentation</a:t>
            </a:r>
          </a:p>
        </p:txBody>
      </p:sp>
      <p:sp>
        <p:nvSpPr>
          <p:cNvPr id="3" name="Title 10">
            <a:extLst>
              <a:ext uri="{FF2B5EF4-FFF2-40B4-BE49-F238E27FC236}">
                <a16:creationId xmlns:a16="http://schemas.microsoft.com/office/drawing/2014/main" id="{CF31A909-63D7-4AE0-89F9-809218C9F44C}"/>
              </a:ext>
            </a:extLst>
          </p:cNvPr>
          <p:cNvSpPr txBox="1">
            <a:spLocks/>
          </p:cNvSpPr>
          <p:nvPr/>
        </p:nvSpPr>
        <p:spPr>
          <a:xfrm>
            <a:off x="887215" y="3238"/>
            <a:ext cx="10456849" cy="13777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Conseils</a:t>
            </a:r>
          </a:p>
          <a:p>
            <a:pPr algn="l"/>
            <a:r>
              <a:rPr lang="en-GB" sz="4400" dirty="0">
                <a:latin typeface="Open Sans"/>
                <a:ea typeface="Open Sans" panose="020B0606030504020204" pitchFamily="34" charset="0"/>
                <a:cs typeface="Open Sans" panose="020B0606030504020204" pitchFamily="34" charset="0"/>
                <a:sym typeface="Bodoni SvtyTwo ITC TT-Book"/>
              </a:rPr>
              <a:t>pour les présentations orales</a:t>
            </a:r>
          </a:p>
        </p:txBody>
      </p:sp>
      <p:sp>
        <p:nvSpPr>
          <p:cNvPr id="10" name="Rectangle 9">
            <a:extLst>
              <a:ext uri="{FF2B5EF4-FFF2-40B4-BE49-F238E27FC236}">
                <a16:creationId xmlns:a16="http://schemas.microsoft.com/office/drawing/2014/main" id="{3A1BD672-99E1-4EB2-86D9-0B549343E855}"/>
              </a:ext>
            </a:extLst>
          </p:cNvPr>
          <p:cNvSpPr/>
          <p:nvPr/>
        </p:nvSpPr>
        <p:spPr>
          <a:xfrm>
            <a:off x="883072" y="1970400"/>
            <a:ext cx="9963344" cy="3631763"/>
          </a:xfrm>
          <a:prstGeom prst="rect">
            <a:avLst/>
          </a:prstGeom>
        </p:spPr>
        <p:txBody>
          <a:bodyPr wrap="square" lIns="91440" tIns="45720" rIns="91440" bIns="45720" anchor="t">
            <a:spAutoFit/>
          </a:bodyPr>
          <a:lstStyle/>
          <a:p>
            <a:pPr>
              <a:spcAft>
                <a:spcPts val="1200"/>
              </a:spcAft>
            </a:pPr>
            <a:r>
              <a:rPr lang="en-ZA" sz="2000" b="1" dirty="0">
                <a:latin typeface="Open Sans"/>
              </a:rPr>
              <a:t>Ce qu'il faut </a:t>
            </a:r>
            <a:r>
              <a:rPr lang="en-ZA" sz="2000" b="1" dirty="0" err="1">
                <a:latin typeface="Open Sans"/>
              </a:rPr>
              <a:t>éviter</a:t>
            </a:r>
            <a:r>
              <a:rPr lang="en-ZA" sz="2000" b="1" dirty="0">
                <a:latin typeface="Open Sans"/>
              </a:rPr>
              <a:t> </a:t>
            </a:r>
            <a:r>
              <a:rPr lang="en-ZA" sz="2000" b="1" dirty="0" err="1">
                <a:latin typeface="Open Sans"/>
              </a:rPr>
              <a:t>lors</a:t>
            </a:r>
            <a:r>
              <a:rPr lang="en-ZA" sz="2000" b="1" dirty="0">
                <a:latin typeface="Open Sans"/>
              </a:rPr>
              <a:t> des </a:t>
            </a:r>
            <a:r>
              <a:rPr lang="en-ZA" sz="2000" b="1" dirty="0" err="1">
                <a:latin typeface="Open Sans"/>
              </a:rPr>
              <a:t>présentations</a:t>
            </a:r>
            <a:r>
              <a:rPr lang="en-ZA" sz="2000" b="1" dirty="0">
                <a:latin typeface="Open Sans"/>
              </a:rPr>
              <a:t>:</a:t>
            </a:r>
          </a:p>
          <a:p>
            <a:pPr marL="342900" indent="-342900">
              <a:spcAft>
                <a:spcPts val="1200"/>
              </a:spcAft>
              <a:buFont typeface="Arial"/>
              <a:buChar char="•"/>
            </a:pPr>
            <a:r>
              <a:rPr lang="en-ZA" sz="2000" dirty="0">
                <a:latin typeface="Open Sans"/>
              </a:rPr>
              <a:t>Diapositives avec trop de texte</a:t>
            </a:r>
            <a:endParaRPr lang="en-ZA" sz="2000" b="1" dirty="0">
              <a:latin typeface="Open Sans"/>
            </a:endParaRPr>
          </a:p>
          <a:p>
            <a:pPr marL="342900" indent="-342900">
              <a:spcAft>
                <a:spcPts val="1200"/>
              </a:spcAft>
              <a:buFont typeface="Arial"/>
              <a:buChar char="•"/>
            </a:pPr>
            <a:r>
              <a:rPr lang="en-ZA" sz="2000" dirty="0">
                <a:latin typeface="Open Sans"/>
              </a:rPr>
              <a:t>Lire les diapositives mot à mot </a:t>
            </a:r>
          </a:p>
          <a:p>
            <a:pPr marL="342900" indent="-342900">
              <a:spcAft>
                <a:spcPts val="1200"/>
              </a:spcAft>
              <a:buFont typeface="Arial"/>
              <a:buChar char="•"/>
            </a:pPr>
            <a:r>
              <a:rPr lang="en-ZA" sz="2000" dirty="0">
                <a:latin typeface="Open Sans"/>
              </a:rPr>
              <a:t>Transitions de diapositives et effets sonores complexes</a:t>
            </a:r>
          </a:p>
          <a:p>
            <a:pPr marL="342900" indent="-342900">
              <a:spcAft>
                <a:spcPts val="1200"/>
              </a:spcAft>
              <a:buFont typeface="Arial"/>
              <a:buChar char="•"/>
            </a:pPr>
            <a:r>
              <a:rPr lang="en-ZA" sz="2000" dirty="0">
                <a:latin typeface="Open Sans"/>
              </a:rPr>
              <a:t>Diapositives surchargées avec trop d'images</a:t>
            </a:r>
          </a:p>
          <a:p>
            <a:pPr marL="342900" indent="-342900">
              <a:spcAft>
                <a:spcPts val="1200"/>
              </a:spcAft>
              <a:buFont typeface="Arial"/>
              <a:buChar char="•"/>
            </a:pPr>
            <a:r>
              <a:rPr lang="en-ZA" sz="2000" dirty="0">
                <a:latin typeface="Open Sans"/>
              </a:rPr>
              <a:t>Tourner le dos à l'auditoire ou regarder </a:t>
            </a:r>
            <a:r>
              <a:rPr lang="en-ZA" sz="2000" dirty="0" err="1">
                <a:latin typeface="Open Sans"/>
              </a:rPr>
              <a:t>ses</a:t>
            </a:r>
            <a:r>
              <a:rPr lang="en-ZA" sz="2000" dirty="0">
                <a:latin typeface="Open Sans"/>
              </a:rPr>
              <a:t> notes</a:t>
            </a:r>
          </a:p>
          <a:p>
            <a:pPr marL="342900" indent="-342900">
              <a:spcAft>
                <a:spcPts val="1200"/>
              </a:spcAft>
              <a:buFont typeface="Arial"/>
              <a:buChar char="•"/>
            </a:pPr>
            <a:r>
              <a:rPr lang="en-ZA" sz="2000" dirty="0">
                <a:latin typeface="Open Sans"/>
              </a:rPr>
              <a:t>Ne pas être préparé aux questions</a:t>
            </a:r>
          </a:p>
          <a:p>
            <a:pPr marL="342900" indent="-342900">
              <a:spcAft>
                <a:spcPts val="1200"/>
              </a:spcAft>
              <a:buFont typeface="Arial"/>
              <a:buChar char="•"/>
            </a:pPr>
            <a:endParaRPr lang="en-ZA" sz="2000" dirty="0">
              <a:latin typeface="Open Sans"/>
            </a:endParaRPr>
          </a:p>
        </p:txBody>
      </p:sp>
    </p:spTree>
    <p:extLst>
      <p:ext uri="{BB962C8B-B14F-4D97-AF65-F5344CB8AC3E}">
        <p14:creationId xmlns:p14="http://schemas.microsoft.com/office/powerpoint/2010/main" val="157198193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Title 10">
            <a:extLst>
              <a:ext uri="{FF2B5EF4-FFF2-40B4-BE49-F238E27FC236}">
                <a16:creationId xmlns:a16="http://schemas.microsoft.com/office/drawing/2014/main" id="{4681F426-BB8F-4E0B-9EAE-F53969EB0D7A}"/>
              </a:ext>
            </a:extLst>
          </p:cNvPr>
          <p:cNvSpPr txBox="1">
            <a:spLocks/>
          </p:cNvSpPr>
          <p:nvPr/>
        </p:nvSpPr>
        <p:spPr>
          <a:xfrm>
            <a:off x="887215" y="516294"/>
            <a:ext cx="7651304" cy="8615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12.4 </a:t>
            </a:r>
            <a:r>
              <a:rPr lang="en-GB" sz="4400" dirty="0" err="1">
                <a:latin typeface="Open Sans"/>
              </a:rPr>
              <a:t>Références</a:t>
            </a:r>
            <a:endParaRPr lang="en-GB" sz="4400" dirty="0">
              <a:latin typeface="Open Sans"/>
            </a:endParaRPr>
          </a:p>
        </p:txBody>
      </p:sp>
      <p:sp>
        <p:nvSpPr>
          <p:cNvPr id="14" name="TextBox 13">
            <a:extLst>
              <a:ext uri="{FF2B5EF4-FFF2-40B4-BE49-F238E27FC236}">
                <a16:creationId xmlns:a16="http://schemas.microsoft.com/office/drawing/2014/main" id="{C69CA143-2BD3-4F7E-B9FC-DD699FDC0A63}"/>
              </a:ext>
            </a:extLst>
          </p:cNvPr>
          <p:cNvSpPr txBox="1"/>
          <p:nvPr/>
        </p:nvSpPr>
        <p:spPr>
          <a:xfrm>
            <a:off x="929196" y="1494761"/>
            <a:ext cx="53029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dirty="0"/>
              <a:t>Howells, M. Communicating your research: tips for oral presentations. Cours </a:t>
            </a:r>
            <a:r>
              <a:rPr lang="en-GB" dirty="0" err="1"/>
              <a:t>d'été</a:t>
            </a:r>
            <a:r>
              <a:rPr lang="en-GB" dirty="0"/>
              <a:t> SD 2019.</a:t>
            </a:r>
            <a:endParaRPr lang="en-GB" dirty="0">
              <a:cs typeface="Calibri"/>
            </a:endParaRPr>
          </a:p>
        </p:txBody>
      </p:sp>
    </p:spTree>
    <p:extLst>
      <p:ext uri="{BB962C8B-B14F-4D97-AF65-F5344CB8AC3E}">
        <p14:creationId xmlns:p14="http://schemas.microsoft.com/office/powerpoint/2010/main" val="120167608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E08AE2F-BD8D-4DBE-812D-F0B23C6A3EFA}"/>
              </a:ext>
            </a:extLst>
          </p:cNvPr>
          <p:cNvPicPr>
            <a:picLocks noChangeAspect="1"/>
          </p:cNvPicPr>
          <p:nvPr/>
        </p:nvPicPr>
        <p:blipFill>
          <a:blip r:embed="rId2"/>
          <a:stretch>
            <a:fillRect/>
          </a:stretch>
        </p:blipFill>
        <p:spPr>
          <a:xfrm>
            <a:off x="-4272" y="1157"/>
            <a:ext cx="12193423" cy="6855685"/>
          </a:xfrm>
          <a:prstGeom prst="rect">
            <a:avLst/>
          </a:prstGeom>
        </p:spPr>
      </p:pic>
    </p:spTree>
    <p:extLst>
      <p:ext uri="{BB962C8B-B14F-4D97-AF65-F5344CB8AC3E}">
        <p14:creationId xmlns:p14="http://schemas.microsoft.com/office/powerpoint/2010/main" val="15992506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12.1.1 Évaluations intégrées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118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L'approche Nexus </a:t>
            </a:r>
          </a:p>
        </p:txBody>
      </p:sp>
      <p:sp>
        <p:nvSpPr>
          <p:cNvPr id="10" name="Rectangle 9">
            <a:extLst>
              <a:ext uri="{FF2B5EF4-FFF2-40B4-BE49-F238E27FC236}">
                <a16:creationId xmlns:a16="http://schemas.microsoft.com/office/drawing/2014/main" id="{40D14EF0-02CA-4701-95BD-6F7D5612EBCE}"/>
              </a:ext>
            </a:extLst>
          </p:cNvPr>
          <p:cNvSpPr/>
          <p:nvPr/>
        </p:nvSpPr>
        <p:spPr>
          <a:xfrm>
            <a:off x="887214" y="1986484"/>
            <a:ext cx="9970410" cy="2246769"/>
          </a:xfrm>
          <a:prstGeom prst="rect">
            <a:avLst/>
          </a:prstGeom>
        </p:spPr>
        <p:txBody>
          <a:bodyPr wrap="square" lIns="91440" tIns="45720" rIns="91440" bIns="45720" anchor="t">
            <a:spAutoFit/>
          </a:bodyPr>
          <a:lstStyle/>
          <a:p>
            <a:pPr marL="342900" indent="-342900">
              <a:spcAft>
                <a:spcPts val="1200"/>
              </a:spcAft>
              <a:buFont typeface="Arial"/>
              <a:buChar char="•"/>
            </a:pPr>
            <a:r>
              <a:rPr lang="en-ZA" sz="2000" dirty="0">
                <a:solidFill>
                  <a:srgbClr val="000000"/>
                </a:solidFill>
                <a:latin typeface="Open Sans"/>
                <a:ea typeface="Open Sans" panose="020B0606030504020204" pitchFamily="34" charset="0"/>
                <a:cs typeface="Open Sans" panose="020B0606030504020204" pitchFamily="34" charset="0"/>
              </a:rPr>
              <a:t>Les </a:t>
            </a:r>
            <a:r>
              <a:rPr lang="en-ZA" sz="2000" dirty="0" err="1">
                <a:solidFill>
                  <a:srgbClr val="000000"/>
                </a:solidFill>
                <a:latin typeface="Open Sans"/>
                <a:ea typeface="Open Sans" panose="020B0606030504020204" pitchFamily="34" charset="0"/>
                <a:cs typeface="Open Sans" panose="020B0606030504020204" pitchFamily="34" charset="0"/>
              </a:rPr>
              <a:t>évaluations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intégrées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rassemblent</a:t>
            </a:r>
            <a:r>
              <a:rPr lang="en-ZA" sz="2000" dirty="0">
                <a:solidFill>
                  <a:srgbClr val="000000"/>
                </a:solidFill>
                <a:latin typeface="Open Sans"/>
                <a:ea typeface="Open Sans" panose="020B0606030504020204" pitchFamily="34" charset="0"/>
                <a:cs typeface="Open Sans" panose="020B0606030504020204" pitchFamily="34" charset="0"/>
              </a:rPr>
              <a:t> les </a:t>
            </a:r>
            <a:r>
              <a:rPr lang="en-ZA" sz="2000" dirty="0" err="1">
                <a:solidFill>
                  <a:srgbClr val="000000"/>
                </a:solidFill>
                <a:latin typeface="Open Sans"/>
                <a:ea typeface="Open Sans" panose="020B0606030504020204" pitchFamily="34" charset="0"/>
                <a:cs typeface="Open Sans" panose="020B0606030504020204" pitchFamily="34" charset="0"/>
              </a:rPr>
              <a:t>connaissances</a:t>
            </a:r>
            <a:r>
              <a:rPr lang="en-ZA" sz="2000" dirty="0">
                <a:solidFill>
                  <a:srgbClr val="000000"/>
                </a:solidFill>
                <a:latin typeface="Open Sans"/>
                <a:ea typeface="Open Sans" panose="020B0606030504020204" pitchFamily="34" charset="0"/>
                <a:cs typeface="Open Sans" panose="020B0606030504020204" pitchFamily="34" charset="0"/>
              </a:rPr>
              <a:t> de </a:t>
            </a:r>
            <a:r>
              <a:rPr lang="en-ZA" sz="2000" dirty="0" err="1">
                <a:solidFill>
                  <a:srgbClr val="000000"/>
                </a:solidFill>
                <a:latin typeface="Open Sans"/>
                <a:ea typeface="Open Sans" panose="020B0606030504020204" pitchFamily="34" charset="0"/>
                <a:cs typeface="Open Sans" panose="020B0606030504020204" pitchFamily="34" charset="0"/>
              </a:rPr>
              <a:t>différents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systèmes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tels</a:t>
            </a:r>
            <a:r>
              <a:rPr lang="en-ZA" sz="2000" dirty="0">
                <a:solidFill>
                  <a:srgbClr val="000000"/>
                </a:solidFill>
                <a:latin typeface="Open Sans"/>
                <a:ea typeface="Open Sans" panose="020B0606030504020204" pitchFamily="34" charset="0"/>
                <a:cs typeface="Open Sans" panose="020B0606030504020204" pitchFamily="34" charset="0"/>
              </a:rPr>
              <a:t> que </a:t>
            </a:r>
            <a:r>
              <a:rPr lang="en-ZA" sz="2000" dirty="0" err="1">
                <a:solidFill>
                  <a:srgbClr val="000000"/>
                </a:solidFill>
                <a:latin typeface="Open Sans"/>
                <a:ea typeface="Open Sans" panose="020B0606030504020204" pitchFamily="34" charset="0"/>
                <a:cs typeface="Open Sans" panose="020B0606030504020204" pitchFamily="34" charset="0"/>
              </a:rPr>
              <a:t>l'énergie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l'alimentation</a:t>
            </a:r>
            <a:r>
              <a:rPr lang="en-ZA" sz="2000" dirty="0">
                <a:solidFill>
                  <a:srgbClr val="000000"/>
                </a:solidFill>
                <a:latin typeface="Open Sans"/>
                <a:ea typeface="Open Sans" panose="020B0606030504020204" pitchFamily="34" charset="0"/>
                <a:cs typeface="Open Sans" panose="020B0606030504020204" pitchFamily="34" charset="0"/>
              </a:rPr>
              <a:t> et </a:t>
            </a:r>
            <a:r>
              <a:rPr lang="en-ZA" sz="2000" dirty="0" err="1">
                <a:solidFill>
                  <a:srgbClr val="000000"/>
                </a:solidFill>
                <a:latin typeface="Open Sans"/>
                <a:ea typeface="Open Sans" panose="020B0606030504020204" pitchFamily="34" charset="0"/>
                <a:cs typeface="Open Sans" panose="020B0606030504020204" pitchFamily="34" charset="0"/>
              </a:rPr>
              <a:t>l'eau</a:t>
            </a:r>
            <a:r>
              <a:rPr lang="en-ZA" sz="2000" dirty="0">
                <a:solidFill>
                  <a:srgbClr val="000000"/>
                </a:solidFill>
                <a:latin typeface="Open Sans"/>
                <a:ea typeface="Open Sans" panose="020B0606030504020204" pitchFamily="34" charset="0"/>
                <a:cs typeface="Open Sans" panose="020B0606030504020204" pitchFamily="34" charset="0"/>
              </a:rPr>
              <a:t>, dans des cadres </a:t>
            </a:r>
            <a:r>
              <a:rPr lang="en-ZA" sz="2000" dirty="0" err="1">
                <a:solidFill>
                  <a:srgbClr val="000000"/>
                </a:solidFill>
                <a:latin typeface="Open Sans"/>
                <a:ea typeface="Open Sans" panose="020B0606030504020204" pitchFamily="34" charset="0"/>
                <a:cs typeface="Open Sans" panose="020B0606030504020204" pitchFamily="34" charset="0"/>
              </a:rPr>
              <a:t>uniques</a:t>
            </a:r>
            <a:r>
              <a:rPr lang="en-ZA" sz="2000" dirty="0">
                <a:solidFill>
                  <a:srgbClr val="000000"/>
                </a:solidFill>
                <a:latin typeface="Open Sans"/>
                <a:ea typeface="Open Sans" panose="020B0606030504020204" pitchFamily="34" charset="0"/>
                <a:cs typeface="Open Sans" panose="020B0606030504020204" pitchFamily="34" charset="0"/>
              </a:rPr>
              <a:t>.</a:t>
            </a:r>
          </a:p>
          <a:p>
            <a:pPr marL="342900" indent="-342900">
              <a:spcAft>
                <a:spcPts val="1200"/>
              </a:spcAft>
              <a:buFont typeface="Arial"/>
              <a:buChar char="•"/>
            </a:pPr>
            <a:r>
              <a:rPr lang="en-ZA" sz="2000" dirty="0">
                <a:solidFill>
                  <a:srgbClr val="000000"/>
                </a:solidFill>
                <a:latin typeface="Open Sans"/>
                <a:ea typeface="Open Sans" panose="020B0606030504020204" pitchFamily="34" charset="0"/>
                <a:cs typeface="Open Sans" panose="020B0606030504020204" pitchFamily="34" charset="0"/>
              </a:rPr>
              <a:t>Les </a:t>
            </a:r>
            <a:r>
              <a:rPr lang="en-ZA" sz="2000" dirty="0" err="1">
                <a:solidFill>
                  <a:srgbClr val="000000"/>
                </a:solidFill>
                <a:latin typeface="Open Sans"/>
                <a:ea typeface="Open Sans" panose="020B0606030504020204" pitchFamily="34" charset="0"/>
                <a:cs typeface="Open Sans" panose="020B0606030504020204" pitchFamily="34" charset="0"/>
              </a:rPr>
              <a:t>modèles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peuvent</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alors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être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utilisés</a:t>
            </a:r>
            <a:r>
              <a:rPr lang="en-ZA" sz="2000" dirty="0">
                <a:solidFill>
                  <a:srgbClr val="000000"/>
                </a:solidFill>
                <a:latin typeface="Open Sans"/>
                <a:ea typeface="Open Sans" panose="020B0606030504020204" pitchFamily="34" charset="0"/>
                <a:cs typeface="Open Sans" panose="020B0606030504020204" pitchFamily="34" charset="0"/>
              </a:rPr>
              <a:t> pour </a:t>
            </a:r>
            <a:r>
              <a:rPr lang="en-ZA" sz="2000" dirty="0" err="1">
                <a:solidFill>
                  <a:srgbClr val="000000"/>
                </a:solidFill>
                <a:latin typeface="Open Sans"/>
                <a:ea typeface="Open Sans" panose="020B0606030504020204" pitchFamily="34" charset="0"/>
                <a:cs typeface="Open Sans" panose="020B0606030504020204" pitchFamily="34" charset="0"/>
              </a:rPr>
              <a:t>représenter</a:t>
            </a:r>
            <a:r>
              <a:rPr lang="en-ZA" sz="2000" dirty="0">
                <a:solidFill>
                  <a:srgbClr val="000000"/>
                </a:solidFill>
                <a:latin typeface="Open Sans"/>
                <a:ea typeface="Open Sans" panose="020B0606030504020204" pitchFamily="34" charset="0"/>
                <a:cs typeface="Open Sans" panose="020B0606030504020204" pitchFamily="34" charset="0"/>
              </a:rPr>
              <a:t> la </a:t>
            </a:r>
            <a:r>
              <a:rPr lang="en-ZA" sz="2000" dirty="0" err="1">
                <a:solidFill>
                  <a:srgbClr val="000000"/>
                </a:solidFill>
                <a:latin typeface="Open Sans"/>
                <a:ea typeface="Open Sans" panose="020B0606030504020204" pitchFamily="34" charset="0"/>
                <a:cs typeface="Open Sans" panose="020B0606030504020204" pitchFamily="34" charset="0"/>
              </a:rPr>
              <a:t>dynamique</a:t>
            </a:r>
            <a:r>
              <a:rPr lang="en-ZA" sz="2000" dirty="0">
                <a:solidFill>
                  <a:srgbClr val="000000"/>
                </a:solidFill>
                <a:latin typeface="Open Sans"/>
                <a:ea typeface="Open Sans" panose="020B0606030504020204" pitchFamily="34" charset="0"/>
                <a:cs typeface="Open Sans" panose="020B0606030504020204" pitchFamily="34" charset="0"/>
              </a:rPr>
              <a:t> de </a:t>
            </a:r>
            <a:r>
              <a:rPr lang="en-ZA" sz="2000" dirty="0" err="1">
                <a:solidFill>
                  <a:srgbClr val="000000"/>
                </a:solidFill>
                <a:latin typeface="Open Sans"/>
                <a:ea typeface="Open Sans" panose="020B0606030504020204" pitchFamily="34" charset="0"/>
                <a:cs typeface="Open Sans" panose="020B0606030504020204" pitchFamily="34" charset="0"/>
              </a:rPr>
              <a:t>différents</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systèmes</a:t>
            </a:r>
            <a:r>
              <a:rPr lang="en-ZA" sz="2000" dirty="0">
                <a:solidFill>
                  <a:srgbClr val="000000"/>
                </a:solidFill>
                <a:latin typeface="Open Sans"/>
                <a:ea typeface="Open Sans" panose="020B0606030504020204" pitchFamily="34" charset="0"/>
                <a:cs typeface="Open Sans" panose="020B0606030504020204" pitchFamily="34" charset="0"/>
              </a:rPr>
              <a:t> et les interactions entre </a:t>
            </a:r>
            <a:r>
              <a:rPr lang="en-ZA" sz="2000" dirty="0" err="1">
                <a:solidFill>
                  <a:srgbClr val="000000"/>
                </a:solidFill>
                <a:latin typeface="Open Sans"/>
                <a:ea typeface="Open Sans" panose="020B0606030504020204" pitchFamily="34" charset="0"/>
                <a:cs typeface="Open Sans" panose="020B0606030504020204" pitchFamily="34" charset="0"/>
              </a:rPr>
              <a:t>eux</a:t>
            </a:r>
            <a:r>
              <a:rPr lang="en-ZA" sz="2000" dirty="0">
                <a:solidFill>
                  <a:srgbClr val="000000"/>
                </a:solidFill>
                <a:latin typeface="Open Sans"/>
                <a:ea typeface="Open Sans" panose="020B0606030504020204" pitchFamily="34" charset="0"/>
                <a:cs typeface="Open Sans" panose="020B0606030504020204" pitchFamily="34" charset="0"/>
              </a:rPr>
              <a:t>.</a:t>
            </a:r>
          </a:p>
          <a:p>
            <a:pPr marL="342900" indent="-342900">
              <a:spcAft>
                <a:spcPts val="1200"/>
              </a:spcAft>
              <a:buFont typeface="Arial"/>
              <a:buChar char="•"/>
            </a:pPr>
            <a:r>
              <a:rPr lang="en-ZA" sz="2000" dirty="0">
                <a:solidFill>
                  <a:srgbClr val="000000"/>
                </a:solidFill>
                <a:latin typeface="Open Sans"/>
                <a:ea typeface="Open Sans" panose="020B0606030504020204" pitchFamily="34" charset="0"/>
                <a:cs typeface="Open Sans" panose="020B0606030504020204" pitchFamily="34" charset="0"/>
              </a:rPr>
              <a:t>Une </a:t>
            </a:r>
            <a:r>
              <a:rPr lang="en-ZA" sz="2000" dirty="0" err="1">
                <a:solidFill>
                  <a:srgbClr val="000000"/>
                </a:solidFill>
                <a:latin typeface="Open Sans"/>
                <a:ea typeface="Open Sans" panose="020B0606030504020204" pitchFamily="34" charset="0"/>
                <a:cs typeface="Open Sans" panose="020B0606030504020204" pitchFamily="34" charset="0"/>
              </a:rPr>
              <a:t>meilleure</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compréhension</a:t>
            </a:r>
            <a:r>
              <a:rPr lang="en-ZA" sz="2000" dirty="0">
                <a:solidFill>
                  <a:srgbClr val="000000"/>
                </a:solidFill>
                <a:latin typeface="Open Sans"/>
                <a:ea typeface="Open Sans" panose="020B0606030504020204" pitchFamily="34" charset="0"/>
                <a:cs typeface="Open Sans" panose="020B0606030504020204" pitchFamily="34" charset="0"/>
              </a:rPr>
              <a:t> des interactions entre les </a:t>
            </a:r>
            <a:r>
              <a:rPr lang="en-ZA" sz="2000" dirty="0" err="1">
                <a:solidFill>
                  <a:srgbClr val="000000"/>
                </a:solidFill>
                <a:latin typeface="Open Sans"/>
                <a:ea typeface="Open Sans" panose="020B0606030504020204" pitchFamily="34" charset="0"/>
                <a:cs typeface="Open Sans" panose="020B0606030504020204" pitchFamily="34" charset="0"/>
              </a:rPr>
              <a:t>systèmes</a:t>
            </a:r>
            <a:r>
              <a:rPr lang="en-ZA" sz="2000" dirty="0">
                <a:solidFill>
                  <a:srgbClr val="000000"/>
                </a:solidFill>
                <a:latin typeface="Open Sans"/>
                <a:ea typeface="Open Sans" panose="020B0606030504020204" pitchFamily="34" charset="0"/>
                <a:cs typeface="Open Sans" panose="020B0606030504020204" pitchFamily="34" charset="0"/>
              </a:rPr>
              <a:t> et de </a:t>
            </a:r>
            <a:r>
              <a:rPr lang="en-ZA" sz="2000" dirty="0" err="1">
                <a:solidFill>
                  <a:srgbClr val="000000"/>
                </a:solidFill>
                <a:latin typeface="Open Sans"/>
                <a:ea typeface="Open Sans" panose="020B0606030504020204" pitchFamily="34" charset="0"/>
                <a:cs typeface="Open Sans" panose="020B0606030504020204" pitchFamily="34" charset="0"/>
              </a:rPr>
              <a:t>leurs</a:t>
            </a:r>
            <a:r>
              <a:rPr lang="en-ZA" sz="2000" dirty="0">
                <a:solidFill>
                  <a:srgbClr val="000000"/>
                </a:solidFill>
                <a:latin typeface="Open Sans"/>
                <a:ea typeface="Open Sans" panose="020B0606030504020204" pitchFamily="34" charset="0"/>
                <a:cs typeface="Open Sans" panose="020B0606030504020204" pitchFamily="34" charset="0"/>
              </a:rPr>
              <a:t> implications </a:t>
            </a:r>
            <a:r>
              <a:rPr lang="en-ZA" sz="2000" dirty="0" err="1">
                <a:solidFill>
                  <a:srgbClr val="000000"/>
                </a:solidFill>
                <a:latin typeface="Open Sans"/>
                <a:ea typeface="Open Sans" panose="020B0606030504020204" pitchFamily="34" charset="0"/>
                <a:cs typeface="Open Sans" panose="020B0606030504020204" pitchFamily="34" charset="0"/>
              </a:rPr>
              <a:t>peut</a:t>
            </a:r>
            <a:r>
              <a:rPr lang="en-ZA" sz="2000" dirty="0">
                <a:solidFill>
                  <a:srgbClr val="000000"/>
                </a:solidFill>
                <a:latin typeface="Open Sans"/>
                <a:ea typeface="Open Sans" panose="020B0606030504020204" pitchFamily="34" charset="0"/>
                <a:cs typeface="Open Sans" panose="020B0606030504020204" pitchFamily="34" charset="0"/>
              </a:rPr>
              <a:t> </a:t>
            </a:r>
            <a:r>
              <a:rPr lang="en-ZA" sz="2000" dirty="0" err="1">
                <a:solidFill>
                  <a:srgbClr val="000000"/>
                </a:solidFill>
                <a:latin typeface="Open Sans"/>
                <a:ea typeface="Open Sans" panose="020B0606030504020204" pitchFamily="34" charset="0"/>
                <a:cs typeface="Open Sans" panose="020B0606030504020204" pitchFamily="34" charset="0"/>
              </a:rPr>
              <a:t>contribuer</a:t>
            </a:r>
            <a:r>
              <a:rPr lang="en-ZA" sz="2000" dirty="0">
                <a:solidFill>
                  <a:srgbClr val="000000"/>
                </a:solidFill>
                <a:latin typeface="Open Sans"/>
                <a:ea typeface="Open Sans" panose="020B0606030504020204" pitchFamily="34" charset="0"/>
                <a:cs typeface="Open Sans" panose="020B0606030504020204" pitchFamily="34" charset="0"/>
              </a:rPr>
              <a:t> à </a:t>
            </a:r>
            <a:r>
              <a:rPr lang="en-ZA" sz="2000" dirty="0" err="1">
                <a:solidFill>
                  <a:srgbClr val="000000"/>
                </a:solidFill>
                <a:latin typeface="Open Sans"/>
                <a:ea typeface="Open Sans" panose="020B0606030504020204" pitchFamily="34" charset="0"/>
                <a:cs typeface="Open Sans" panose="020B0606030504020204" pitchFamily="34" charset="0"/>
              </a:rPr>
              <a:t>l'élaboration</a:t>
            </a:r>
            <a:r>
              <a:rPr lang="en-ZA" sz="2000" dirty="0">
                <a:solidFill>
                  <a:srgbClr val="000000"/>
                </a:solidFill>
                <a:latin typeface="Open Sans"/>
                <a:ea typeface="Open Sans" panose="020B0606030504020204" pitchFamily="34" charset="0"/>
                <a:cs typeface="Open Sans" panose="020B0606030504020204" pitchFamily="34" charset="0"/>
              </a:rPr>
              <a:t> des politiques.</a:t>
            </a:r>
          </a:p>
        </p:txBody>
      </p:sp>
      <p:sp>
        <p:nvSpPr>
          <p:cNvPr id="2" name="Rectangle 1">
            <a:extLst>
              <a:ext uri="{FF2B5EF4-FFF2-40B4-BE49-F238E27FC236}">
                <a16:creationId xmlns:a16="http://schemas.microsoft.com/office/drawing/2014/main" id="{3525BB27-2E20-4024-B91F-14C9D080E0D7}"/>
              </a:ext>
            </a:extLst>
          </p:cNvPr>
          <p:cNvSpPr/>
          <p:nvPr/>
        </p:nvSpPr>
        <p:spPr>
          <a:xfrm>
            <a:off x="887215" y="6213427"/>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2021)</a:t>
            </a:r>
            <a:endPar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62863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12.1.2 Modèles d'évaluation intégrée</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118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L'approche Nexus </a:t>
            </a:r>
          </a:p>
        </p:txBody>
      </p:sp>
      <p:sp>
        <p:nvSpPr>
          <p:cNvPr id="2" name="Rectangle 1">
            <a:extLst>
              <a:ext uri="{FF2B5EF4-FFF2-40B4-BE49-F238E27FC236}">
                <a16:creationId xmlns:a16="http://schemas.microsoft.com/office/drawing/2014/main" id="{0D0C8608-B942-41CA-B3BD-CE82D8776776}"/>
              </a:ext>
            </a:extLst>
          </p:cNvPr>
          <p:cNvSpPr/>
          <p:nvPr/>
        </p:nvSpPr>
        <p:spPr>
          <a:xfrm>
            <a:off x="887214" y="1986484"/>
            <a:ext cx="9970410" cy="4555093"/>
          </a:xfrm>
          <a:prstGeom prst="rect">
            <a:avLst/>
          </a:prstGeom>
        </p:spPr>
        <p:txBody>
          <a:bodyPr wrap="square" lIns="91440" tIns="45720" rIns="91440" bIns="45720" anchor="t">
            <a:spAutoFit/>
          </a:bodyPr>
          <a:lstStyle/>
          <a:p>
            <a:pPr>
              <a:spcAft>
                <a:spcPts val="1200"/>
              </a:spcAft>
            </a:pPr>
            <a:r>
              <a:rPr lang="en-ZA" sz="2000" dirty="0">
                <a:solidFill>
                  <a:srgbClr val="000000"/>
                </a:solidFill>
                <a:latin typeface="Open Sans"/>
                <a:ea typeface="Open Sans" panose="020B0606030504020204" pitchFamily="34" charset="0"/>
                <a:cs typeface="Open Sans" panose="020B0606030504020204" pitchFamily="34" charset="0"/>
              </a:rPr>
              <a:t>Caractéristiques des modèles d'évaluation intégrée</a:t>
            </a:r>
          </a:p>
          <a:p>
            <a:pPr marL="342900" indent="-342900">
              <a:spcAft>
                <a:spcPts val="1200"/>
              </a:spcAft>
              <a:buFont typeface="Arial"/>
              <a:buChar char="•"/>
            </a:pPr>
            <a:r>
              <a:rPr lang="en-ZA" sz="2000" dirty="0">
                <a:solidFill>
                  <a:srgbClr val="000000"/>
                </a:solidFill>
                <a:latin typeface="Open Sans" panose="020B0606030504020204"/>
                <a:ea typeface="Open Sans" panose="020B0606030504020204" pitchFamily="34" charset="0"/>
                <a:cs typeface="Calibri"/>
              </a:rPr>
              <a:t>À </a:t>
            </a:r>
            <a:r>
              <a:rPr lang="en-ZA" sz="2000" dirty="0" err="1">
                <a:solidFill>
                  <a:srgbClr val="000000"/>
                </a:solidFill>
                <a:latin typeface="Open Sans" panose="020B0606030504020204"/>
                <a:ea typeface="Open Sans" panose="020B0606030504020204" pitchFamily="34" charset="0"/>
                <a:cs typeface="Calibri"/>
              </a:rPr>
              <a:t>l'échelle</a:t>
            </a:r>
            <a:r>
              <a:rPr lang="en-ZA" sz="2000" dirty="0">
                <a:solidFill>
                  <a:srgbClr val="000000"/>
                </a:solidFill>
                <a:latin typeface="Open Sans" panose="020B0606030504020204"/>
                <a:ea typeface="Open Sans" panose="020B0606030504020204" pitchFamily="34" charset="0"/>
                <a:cs typeface="Calibri"/>
              </a:rPr>
              <a:t> mondiale</a:t>
            </a:r>
          </a:p>
          <a:p>
            <a:pPr marL="342900" indent="-342900">
              <a:spcAft>
                <a:spcPts val="1200"/>
              </a:spcAft>
              <a:buFont typeface="Arial"/>
              <a:buChar char="•"/>
            </a:pPr>
            <a:r>
              <a:rPr lang="en-ZA" sz="2000" dirty="0">
                <a:latin typeface="Open Sans" panose="020B0606030504020204"/>
              </a:rPr>
              <a:t>Modélisation de systèmes multiples, souvent axée sur l'énergie, l'utilisation des sols, de </a:t>
            </a:r>
            <a:r>
              <a:rPr lang="en-ZA" sz="2000" dirty="0" err="1">
                <a:latin typeface="Open Sans" panose="020B0606030504020204"/>
              </a:rPr>
              <a:t>l’eau</a:t>
            </a:r>
            <a:r>
              <a:rPr lang="en-ZA" sz="2000" dirty="0">
                <a:latin typeface="Open Sans" panose="020B0606030504020204"/>
              </a:rPr>
              <a:t> et les dynamiques socio-économiques, bien que différents modèles utilisent </a:t>
            </a:r>
            <a:r>
              <a:rPr lang="en-ZA" sz="2000" dirty="0" err="1">
                <a:latin typeface="Open Sans" panose="020B0606030504020204"/>
              </a:rPr>
              <a:t>différentes</a:t>
            </a:r>
            <a:r>
              <a:rPr lang="en-ZA" sz="2000" dirty="0">
                <a:latin typeface="Open Sans" panose="020B0606030504020204"/>
              </a:rPr>
              <a:t> </a:t>
            </a:r>
            <a:r>
              <a:rPr lang="en-ZA" sz="2000" dirty="0" err="1">
                <a:latin typeface="Open Sans" panose="020B0606030504020204"/>
              </a:rPr>
              <a:t>approches</a:t>
            </a:r>
            <a:endParaRPr lang="en-ZA" sz="2000" dirty="0">
              <a:latin typeface="Open Sans" panose="020B0606030504020204"/>
            </a:endParaRPr>
          </a:p>
          <a:p>
            <a:pPr marL="342900" indent="-342900">
              <a:spcAft>
                <a:spcPts val="1200"/>
              </a:spcAft>
              <a:buFont typeface="Arial"/>
              <a:buChar char="•"/>
            </a:pPr>
            <a:r>
              <a:rPr lang="en-ZA" sz="2000" dirty="0" err="1">
                <a:solidFill>
                  <a:srgbClr val="000000"/>
                </a:solidFill>
                <a:latin typeface="Open Sans"/>
                <a:cs typeface="Calibri"/>
              </a:rPr>
              <a:t>Tiennent</a:t>
            </a:r>
            <a:r>
              <a:rPr lang="en-ZA" sz="2000" dirty="0">
                <a:solidFill>
                  <a:srgbClr val="000000"/>
                </a:solidFill>
                <a:latin typeface="Open Sans"/>
                <a:cs typeface="Calibri"/>
              </a:rPr>
              <a:t> compte des interactions entre ces systèmes</a:t>
            </a:r>
          </a:p>
          <a:p>
            <a:pPr marL="342900" indent="-342900">
              <a:spcAft>
                <a:spcPts val="1200"/>
              </a:spcAft>
              <a:buFont typeface="Arial"/>
              <a:buChar char="•"/>
            </a:pPr>
            <a:r>
              <a:rPr lang="en-ZA" sz="2000" dirty="0" err="1">
                <a:solidFill>
                  <a:srgbClr val="000000"/>
                </a:solidFill>
                <a:latin typeface="Open Sans"/>
                <a:cs typeface="Calibri"/>
              </a:rPr>
              <a:t>Utilisés</a:t>
            </a:r>
            <a:r>
              <a:rPr lang="en-ZA" sz="2000" dirty="0">
                <a:solidFill>
                  <a:srgbClr val="000000"/>
                </a:solidFill>
                <a:latin typeface="Open Sans"/>
                <a:cs typeface="Calibri"/>
              </a:rPr>
              <a:t> pour l'atténuation du changement climatique, l'adaptation, l'impact et l'analyse de la vulnérabilité </a:t>
            </a:r>
          </a:p>
          <a:p>
            <a:pPr marL="342900" indent="-342900">
              <a:spcAft>
                <a:spcPts val="1200"/>
              </a:spcAft>
              <a:buFont typeface="Arial"/>
              <a:buChar char="•"/>
            </a:pPr>
            <a:r>
              <a:rPr lang="en-ZA" sz="2000" dirty="0" err="1">
                <a:solidFill>
                  <a:srgbClr val="000000"/>
                </a:solidFill>
                <a:latin typeface="Open Sans"/>
                <a:cs typeface="Calibri"/>
              </a:rPr>
              <a:t>Exemples</a:t>
            </a:r>
            <a:r>
              <a:rPr lang="en-ZA" sz="2000" dirty="0">
                <a:solidFill>
                  <a:srgbClr val="000000"/>
                </a:solidFill>
                <a:latin typeface="Open Sans"/>
                <a:cs typeface="Calibri"/>
              </a:rPr>
              <a:t>: évaluations du GIEC, IMAGE, MESSAGE GLOBIUM, etc.</a:t>
            </a:r>
          </a:p>
          <a:p>
            <a:pPr>
              <a:spcAft>
                <a:spcPts val="1200"/>
              </a:spcAft>
            </a:pPr>
            <a:endParaRPr lang="en-ZA" sz="2000" dirty="0">
              <a:solidFill>
                <a:srgbClr val="000000"/>
              </a:solidFill>
              <a:latin typeface="Open Sans" panose="020B0606030504020204" pitchFamily="34" charset="0"/>
              <a:cs typeface="Calibri"/>
            </a:endParaRPr>
          </a:p>
          <a:p>
            <a:pPr>
              <a:spcAft>
                <a:spcPts val="1200"/>
              </a:spcAft>
            </a:pPr>
            <a:endParaRPr lang="en-ZA" sz="2000" dirty="0">
              <a:solidFill>
                <a:srgbClr val="000000"/>
              </a:solidFill>
              <a:latin typeface="Open Sans"/>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958A87C3-D170-4135-BF86-791A136B5970}"/>
              </a:ext>
            </a:extLst>
          </p:cNvPr>
          <p:cNvSpPr/>
          <p:nvPr/>
        </p:nvSpPr>
        <p:spPr>
          <a:xfrm>
            <a:off x="887215" y="6144988"/>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2021 ; </a:t>
            </a:r>
            <a:r>
              <a:rPr lang="en-ZA" sz="1000" dirty="0" err="1">
                <a:latin typeface="Open Sans"/>
                <a:ea typeface="Open Sans" panose="020B0606030504020204" pitchFamily="34" charset="0"/>
                <a:cs typeface="Open Sans" panose="020B0606030504020204" pitchFamily="34" charset="0"/>
              </a:rPr>
              <a:t>Krey</a:t>
            </a:r>
            <a:r>
              <a:rPr lang="en-ZA" sz="1000" dirty="0">
                <a:latin typeface="Open Sans"/>
                <a:ea typeface="Open Sans" panose="020B0606030504020204" pitchFamily="34" charset="0"/>
                <a:cs typeface="Open Sans" panose="020B0606030504020204" pitchFamily="34" charset="0"/>
              </a:rPr>
              <a:t> et al. 2020)</a:t>
            </a:r>
            <a:endPar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594171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73479" y="138263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12.1.3 L'approche Nexus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1189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L'approche Nexus </a:t>
            </a:r>
          </a:p>
        </p:txBody>
      </p:sp>
      <p:sp>
        <p:nvSpPr>
          <p:cNvPr id="7" name="Rectangle 6">
            <a:extLst>
              <a:ext uri="{FF2B5EF4-FFF2-40B4-BE49-F238E27FC236}">
                <a16:creationId xmlns:a16="http://schemas.microsoft.com/office/drawing/2014/main" id="{E4223FCE-C0EE-4386-BD49-1FECC74226C6}"/>
              </a:ext>
            </a:extLst>
          </p:cNvPr>
          <p:cNvSpPr/>
          <p:nvPr/>
        </p:nvSpPr>
        <p:spPr>
          <a:xfrm>
            <a:off x="1041223" y="2257948"/>
            <a:ext cx="10092740" cy="969496"/>
          </a:xfrm>
          <a:prstGeom prst="rect">
            <a:avLst/>
          </a:prstGeom>
        </p:spPr>
        <p:txBody>
          <a:bodyPr wrap="square" lIns="0" tIns="0" rIns="0" bIns="45720" anchor="t">
            <a:spAutoFit/>
          </a:bodyPr>
          <a:lstStyle/>
          <a:p>
            <a:pPr algn="ctr">
              <a:spcAft>
                <a:spcPts val="1200"/>
              </a:spcAft>
            </a:pPr>
            <a:r>
              <a:rPr lang="en-ZA" sz="2000" b="1" dirty="0">
                <a:latin typeface="Open Sans"/>
                <a:ea typeface="Open Sans" panose="020B0606030504020204" pitchFamily="34" charset="0"/>
                <a:cs typeface="Open Sans" panose="020B0606030504020204" pitchFamily="34" charset="0"/>
              </a:rPr>
              <a:t>Approche Nexus :</a:t>
            </a:r>
            <a:r>
              <a:rPr lang="en-ZA" sz="2000" dirty="0">
                <a:latin typeface="Open Sans"/>
                <a:ea typeface="Open Sans" panose="020B0606030504020204" pitchFamily="34" charset="0"/>
                <a:cs typeface="Open Sans" panose="020B0606030504020204" pitchFamily="34" charset="0"/>
              </a:rPr>
              <a:t> Processus </a:t>
            </a:r>
            <a:r>
              <a:rPr lang="en-ZA" sz="2000" dirty="0" err="1">
                <a:latin typeface="Open Sans"/>
                <a:ea typeface="Open Sans" panose="020B0606030504020204" pitchFamily="34" charset="0"/>
                <a:cs typeface="Open Sans" panose="020B0606030504020204" pitchFamily="34" charset="0"/>
              </a:rPr>
              <a:t>systématique</a:t>
            </a:r>
            <a:r>
              <a:rPr lang="en-ZA" sz="2000" dirty="0">
                <a:latin typeface="Open Sans"/>
                <a:ea typeface="Open Sans" panose="020B0606030504020204" pitchFamily="34" charset="0"/>
                <a:cs typeface="Open Sans" panose="020B0606030504020204" pitchFamily="34" charset="0"/>
              </a:rPr>
              <a:t> </a:t>
            </a:r>
            <a:r>
              <a:rPr lang="en-ZA" sz="2000" dirty="0" err="1">
                <a:latin typeface="Open Sans"/>
                <a:ea typeface="Open Sans" panose="020B0606030504020204" pitchFamily="34" charset="0"/>
                <a:cs typeface="Open Sans" panose="020B0606030504020204" pitchFamily="34" charset="0"/>
              </a:rPr>
              <a:t>d’analyse</a:t>
            </a:r>
            <a:r>
              <a:rPr lang="en-ZA" sz="2000" dirty="0">
                <a:latin typeface="Open Sans"/>
                <a:ea typeface="Open Sans" panose="020B0606030504020204" pitchFamily="34" charset="0"/>
                <a:cs typeface="Open Sans" panose="020B0606030504020204" pitchFamily="34" charset="0"/>
              </a:rPr>
              <a:t> qui tient compte des interactions entre les </a:t>
            </a:r>
            <a:r>
              <a:rPr lang="en-ZA" sz="2000" dirty="0" err="1">
                <a:latin typeface="Open Sans"/>
                <a:ea typeface="Open Sans" panose="020B0606030504020204" pitchFamily="34" charset="0"/>
                <a:cs typeface="Open Sans" panose="020B0606030504020204" pitchFamily="34" charset="0"/>
              </a:rPr>
              <a:t>terres</a:t>
            </a:r>
            <a:r>
              <a:rPr lang="en-ZA" sz="2000" dirty="0">
                <a:latin typeface="Open Sans"/>
                <a:ea typeface="Open Sans" panose="020B0606030504020204" pitchFamily="34" charset="0"/>
                <a:cs typeface="Open Sans" panose="020B0606030504020204" pitchFamily="34" charset="0"/>
              </a:rPr>
              <a:t>, l'énergie, l'alimentation et le climat (et/ou d'autres systèmes) à la fois quantitativement et qualitativement.</a:t>
            </a:r>
            <a:endParaRPr lang="en-ZA" sz="2000" b="1" dirty="0">
              <a:latin typeface="Open Sans"/>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0B4A547E-D6D6-4C6C-B95A-789E919DC113}"/>
              </a:ext>
            </a:extLst>
          </p:cNvPr>
          <p:cNvSpPr/>
          <p:nvPr/>
        </p:nvSpPr>
        <p:spPr>
          <a:xfrm>
            <a:off x="1113109" y="4233980"/>
            <a:ext cx="9963344" cy="707886"/>
          </a:xfrm>
          <a:prstGeom prst="rect">
            <a:avLst/>
          </a:prstGeom>
        </p:spPr>
        <p:txBody>
          <a:bodyPr wrap="square" lIns="91440" tIns="45720" rIns="91440" bIns="45720" anchor="t">
            <a:spAutoFit/>
          </a:bodyPr>
          <a:lstStyle/>
          <a:p>
            <a:pPr algn="ctr">
              <a:spcAft>
                <a:spcPts val="1200"/>
              </a:spcAft>
            </a:pPr>
            <a:r>
              <a:rPr lang="en-ZA" sz="2000" dirty="0">
                <a:latin typeface="Open Sans"/>
                <a:ea typeface="Open Sans" panose="020B0606030504020204" pitchFamily="34" charset="0"/>
                <a:cs typeface="Open Sans" panose="020B0606030504020204" pitchFamily="34" charset="0"/>
              </a:rPr>
              <a:t>Meilleure compréhension des relations dynamiques entre les systèmes afin d'éclairer la planification et la prise de décision</a:t>
            </a:r>
            <a:endParaRPr lang="en-US" dirty="0"/>
          </a:p>
        </p:txBody>
      </p:sp>
      <p:sp>
        <p:nvSpPr>
          <p:cNvPr id="3" name="Arrow: Down 2">
            <a:extLst>
              <a:ext uri="{FF2B5EF4-FFF2-40B4-BE49-F238E27FC236}">
                <a16:creationId xmlns:a16="http://schemas.microsoft.com/office/drawing/2014/main" id="{79E842C5-DC83-472D-9E2F-F788C8E32D61}"/>
              </a:ext>
            </a:extLst>
          </p:cNvPr>
          <p:cNvSpPr/>
          <p:nvPr/>
        </p:nvSpPr>
        <p:spPr>
          <a:xfrm>
            <a:off x="5842203" y="3209670"/>
            <a:ext cx="490779" cy="98155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4AC7EDA-3871-4C08-B998-AC68401ADC81}"/>
              </a:ext>
            </a:extLst>
          </p:cNvPr>
          <p:cNvSpPr/>
          <p:nvPr/>
        </p:nvSpPr>
        <p:spPr>
          <a:xfrm>
            <a:off x="887215" y="6213427"/>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a:latin typeface="Open Sans"/>
                <a:ea typeface="Open Sans" panose="020B0606030504020204" pitchFamily="34" charset="0"/>
                <a:cs typeface="Open Sans" panose="020B0606030504020204" pitchFamily="34" charset="0"/>
              </a:rPr>
              <a:t>(Ramos et al. 2021)</a:t>
            </a:r>
            <a:endParaRPr lang="en-ZA" sz="100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175002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94093" y="967359"/>
            <a:ext cx="858929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12.1.4 Le lien entre l'eau, l'énergie et les systèmes alimentaires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83827"/>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L'approche Nexus </a:t>
            </a:r>
          </a:p>
        </p:txBody>
      </p:sp>
      <p:pic>
        <p:nvPicPr>
          <p:cNvPr id="2" name="Picture 2" descr="Diagram&#10;&#10;Description automatically generated">
            <a:extLst>
              <a:ext uri="{FF2B5EF4-FFF2-40B4-BE49-F238E27FC236}">
                <a16:creationId xmlns:a16="http://schemas.microsoft.com/office/drawing/2014/main" id="{BE1AC17C-88FB-4820-B4F4-B66FC389AD26}"/>
              </a:ext>
            </a:extLst>
          </p:cNvPr>
          <p:cNvPicPr>
            <a:picLocks noChangeAspect="1"/>
          </p:cNvPicPr>
          <p:nvPr/>
        </p:nvPicPr>
        <p:blipFill>
          <a:blip r:embed="rId4"/>
          <a:stretch>
            <a:fillRect/>
          </a:stretch>
        </p:blipFill>
        <p:spPr>
          <a:xfrm>
            <a:off x="2107721" y="2018349"/>
            <a:ext cx="8335991" cy="4057756"/>
          </a:xfrm>
          <a:prstGeom prst="rect">
            <a:avLst/>
          </a:prstGeom>
        </p:spPr>
      </p:pic>
      <p:sp>
        <p:nvSpPr>
          <p:cNvPr id="7" name="Rectangle 6">
            <a:extLst>
              <a:ext uri="{FF2B5EF4-FFF2-40B4-BE49-F238E27FC236}">
                <a16:creationId xmlns:a16="http://schemas.microsoft.com/office/drawing/2014/main" id="{E5E4F063-777A-48BB-8868-522C1F3E230E}"/>
              </a:ext>
            </a:extLst>
          </p:cNvPr>
          <p:cNvSpPr/>
          <p:nvPr/>
        </p:nvSpPr>
        <p:spPr>
          <a:xfrm>
            <a:off x="6796309" y="6084031"/>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(Chang et al. 2016,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image</a:t>
            </a:r>
            <a:r>
              <a:rPr lang="en-ZA" sz="1000" dirty="0">
                <a:latin typeface="Open Sans"/>
                <a:ea typeface="Open Sans" panose="020B0606030504020204" pitchFamily="34" charset="0"/>
                <a:cs typeface="Open Sans" panose="020B0606030504020204" pitchFamily="34" charset="0"/>
              </a:rPr>
              <a:t>, sous licence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CC BY 4.0</a:t>
            </a:r>
            <a:r>
              <a:rPr lang="en-ZA" sz="1000" dirty="0">
                <a:latin typeface="Open Sans"/>
                <a:ea typeface="Open Sans" panose="020B0606030504020204" pitchFamily="34" charset="0"/>
                <a:cs typeface="Open Sans" panose="020B0606030504020204" pitchFamily="34" charset="0"/>
              </a:rPr>
              <a:t>)</a:t>
            </a:r>
            <a:endParaRPr lang="en-ZA" sz="1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6263527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75340" y="1096312"/>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12.1.5 Valeur de la planification Nexus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780337" y="-512582"/>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L'approche Nexus </a:t>
            </a:r>
          </a:p>
        </p:txBody>
      </p:sp>
      <p:pic>
        <p:nvPicPr>
          <p:cNvPr id="2" name="Picture 2" descr="Diagram&#10;&#10;Description automatically generated">
            <a:extLst>
              <a:ext uri="{FF2B5EF4-FFF2-40B4-BE49-F238E27FC236}">
                <a16:creationId xmlns:a16="http://schemas.microsoft.com/office/drawing/2014/main" id="{654E54ED-BDF7-4426-AC49-38713B1B493F}"/>
              </a:ext>
            </a:extLst>
          </p:cNvPr>
          <p:cNvPicPr>
            <a:picLocks noChangeAspect="1"/>
          </p:cNvPicPr>
          <p:nvPr/>
        </p:nvPicPr>
        <p:blipFill>
          <a:blip r:embed="rId4"/>
          <a:stretch>
            <a:fillRect/>
          </a:stretch>
        </p:blipFill>
        <p:spPr>
          <a:xfrm>
            <a:off x="1029419" y="2052783"/>
            <a:ext cx="10133161" cy="3686961"/>
          </a:xfrm>
          <a:prstGeom prst="rect">
            <a:avLst/>
          </a:prstGeom>
        </p:spPr>
      </p:pic>
      <p:sp>
        <p:nvSpPr>
          <p:cNvPr id="3" name="Rectangle 2">
            <a:extLst>
              <a:ext uri="{FF2B5EF4-FFF2-40B4-BE49-F238E27FC236}">
                <a16:creationId xmlns:a16="http://schemas.microsoft.com/office/drawing/2014/main" id="{E2B3A612-6DD9-49A8-8A4A-8E07317935BB}"/>
              </a:ext>
            </a:extLst>
          </p:cNvPr>
          <p:cNvSpPr/>
          <p:nvPr/>
        </p:nvSpPr>
        <p:spPr>
          <a:xfrm>
            <a:off x="8047139" y="6055276"/>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(Nhamo et al. 2020,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image</a:t>
            </a:r>
            <a:r>
              <a:rPr lang="en-ZA" sz="1000" dirty="0">
                <a:latin typeface="Open Sans"/>
                <a:ea typeface="Open Sans" panose="020B0606030504020204" pitchFamily="34" charset="0"/>
                <a:cs typeface="Open Sans" panose="020B0606030504020204" pitchFamily="34" charset="0"/>
              </a:rPr>
              <a:t>, sous licence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CC BY 4.0</a:t>
            </a:r>
            <a:r>
              <a:rPr lang="en-ZA" sz="1000" dirty="0">
                <a:latin typeface="Open Sans"/>
                <a:ea typeface="Open Sans" panose="020B0606030504020204" pitchFamily="34" charset="0"/>
                <a:cs typeface="Open Sans" panose="020B0606030504020204" pitchFamily="34" charset="0"/>
              </a:rPr>
              <a:t>)</a:t>
            </a:r>
            <a:endParaRPr lang="en-ZA" sz="1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821695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528734"/>
            <a:ext cx="7651304" cy="8490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12.1 </a:t>
            </a:r>
            <a:r>
              <a:rPr lang="en-GB" sz="4400" dirty="0" err="1">
                <a:latin typeface="Open Sans"/>
              </a:rPr>
              <a:t>Références</a:t>
            </a:r>
            <a:endParaRPr lang="en-GB" sz="4400" dirty="0">
              <a:latin typeface="Open Sans"/>
            </a:endParaRPr>
          </a:p>
        </p:txBody>
      </p:sp>
      <p:sp>
        <p:nvSpPr>
          <p:cNvPr id="2" name="TextBox 1">
            <a:extLst>
              <a:ext uri="{FF2B5EF4-FFF2-40B4-BE49-F238E27FC236}">
                <a16:creationId xmlns:a16="http://schemas.microsoft.com/office/drawing/2014/main" id="{FAF90D44-5101-4EC2-B9CE-EAF183347C86}"/>
              </a:ext>
            </a:extLst>
          </p:cNvPr>
          <p:cNvSpPr txBox="1"/>
          <p:nvPr/>
        </p:nvSpPr>
        <p:spPr>
          <a:xfrm>
            <a:off x="929196" y="1494761"/>
            <a:ext cx="84931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Tx/>
              <a:buAutoNum type="arabicPeriod"/>
            </a:pPr>
            <a:r>
              <a:rPr lang="en-GB" dirty="0">
                <a:ea typeface="+mn-lt"/>
                <a:cs typeface="+mn-lt"/>
              </a:rPr>
              <a:t>Ramos, Eunice Pereira, Sridharan, Vignesh, &amp; </a:t>
            </a:r>
            <a:r>
              <a:rPr lang="en-GB" dirty="0" err="1">
                <a:ea typeface="+mn-lt"/>
                <a:cs typeface="+mn-lt"/>
              </a:rPr>
              <a:t>Engström</a:t>
            </a:r>
            <a:r>
              <a:rPr lang="en-GB" dirty="0">
                <a:ea typeface="+mn-lt"/>
                <a:cs typeface="+mn-lt"/>
              </a:rPr>
              <a:t>, Rebecka. (2021, mars). Climate, Land, Energy and Water systems (CLEWs) (Version 1). </a:t>
            </a:r>
            <a:r>
              <a:rPr lang="en-GB" dirty="0" err="1">
                <a:ea typeface="+mn-lt"/>
                <a:cs typeface="+mn-lt"/>
              </a:rPr>
              <a:t>Zenodo</a:t>
            </a:r>
            <a:r>
              <a:rPr lang="en-GB" dirty="0">
                <a:ea typeface="+mn-lt"/>
                <a:cs typeface="+mn-lt"/>
              </a:rPr>
              <a:t>. </a:t>
            </a:r>
            <a:r>
              <a:rPr lang="en-GB" dirty="0">
                <a:ea typeface="+mn-lt"/>
                <a:cs typeface="+mn-lt"/>
                <a:hlinkClick r:id="rId3"/>
              </a:rPr>
              <a:t>http://doi.org/10.5281/zenodo.4585571</a:t>
            </a:r>
            <a:r>
              <a:rPr lang="en-GB" dirty="0">
                <a:ea typeface="+mn-lt"/>
                <a:cs typeface="+mn-lt"/>
              </a:rPr>
              <a:t> </a:t>
            </a:r>
            <a:endParaRPr lang="en-GB" dirty="0"/>
          </a:p>
          <a:p>
            <a:pPr marL="342900" indent="-342900">
              <a:buAutoNum type="arabicPeriod"/>
            </a:pPr>
            <a:r>
              <a:rPr lang="en-GB" dirty="0"/>
              <a:t>V. </a:t>
            </a:r>
            <a:r>
              <a:rPr lang="en-GB" dirty="0" err="1"/>
              <a:t>Krey</a:t>
            </a:r>
            <a:r>
              <a:rPr lang="en-GB" dirty="0"/>
              <a:t>, P. </a:t>
            </a:r>
            <a:r>
              <a:rPr lang="en-GB" dirty="0" err="1"/>
              <a:t>Havlik</a:t>
            </a:r>
            <a:r>
              <a:rPr lang="en-GB" dirty="0"/>
              <a:t>, P. N. </a:t>
            </a:r>
            <a:r>
              <a:rPr lang="en-GB" dirty="0" err="1"/>
              <a:t>Kishimoto</a:t>
            </a:r>
            <a:r>
              <a:rPr lang="en-GB" dirty="0"/>
              <a:t>, O. </a:t>
            </a:r>
            <a:r>
              <a:rPr lang="en-GB" dirty="0" err="1"/>
              <a:t>Fricko</a:t>
            </a:r>
            <a:r>
              <a:rPr lang="en-GB" dirty="0"/>
              <a:t>, J. </a:t>
            </a:r>
            <a:r>
              <a:rPr lang="en-GB" dirty="0" err="1"/>
              <a:t>Zilliacus</a:t>
            </a:r>
            <a:r>
              <a:rPr lang="en-GB" dirty="0"/>
              <a:t>, M. Gidden, M. </a:t>
            </a:r>
            <a:r>
              <a:rPr lang="en-GB" dirty="0" err="1"/>
              <a:t>Strubegger</a:t>
            </a:r>
            <a:r>
              <a:rPr lang="en-GB" dirty="0"/>
              <a:t>, G. </a:t>
            </a:r>
            <a:r>
              <a:rPr lang="en-GB" dirty="0" err="1"/>
              <a:t>Kartasasmita</a:t>
            </a:r>
            <a:r>
              <a:rPr lang="en-GB" dirty="0"/>
              <a:t>, T. </a:t>
            </a:r>
            <a:r>
              <a:rPr lang="en-GB" dirty="0" err="1"/>
              <a:t>Ermolieva</a:t>
            </a:r>
            <a:r>
              <a:rPr lang="en-GB" dirty="0"/>
              <a:t>, N. </a:t>
            </a:r>
            <a:r>
              <a:rPr lang="en-GB" dirty="0" err="1"/>
              <a:t>Forsell</a:t>
            </a:r>
            <a:r>
              <a:rPr lang="en-GB" dirty="0"/>
              <a:t>, M. Gusti, N. Johnson, J. </a:t>
            </a:r>
            <a:r>
              <a:rPr lang="en-GB" dirty="0" err="1"/>
              <a:t>Kikstra</a:t>
            </a:r>
            <a:r>
              <a:rPr lang="en-GB" dirty="0"/>
              <a:t>, G. </a:t>
            </a:r>
            <a:r>
              <a:rPr lang="en-GB" dirty="0" err="1"/>
              <a:t>Kindermann</a:t>
            </a:r>
            <a:r>
              <a:rPr lang="en-GB" dirty="0"/>
              <a:t>, P. </a:t>
            </a:r>
            <a:r>
              <a:rPr lang="en-GB" dirty="0" err="1"/>
              <a:t>Kolp</a:t>
            </a:r>
            <a:r>
              <a:rPr lang="en-GB" dirty="0"/>
              <a:t>, F. Lovat, D. L. McCollum, J. Min, S. Pachauri, Parkinson S. C., S. Rao, J. </a:t>
            </a:r>
            <a:r>
              <a:rPr lang="en-GB" dirty="0" err="1"/>
              <a:t>Rogelj</a:t>
            </a:r>
            <a:r>
              <a:rPr lang="en-GB" dirty="0"/>
              <a:t>, H. et </a:t>
            </a:r>
            <a:r>
              <a:rPr lang="en-GB" dirty="0" err="1"/>
              <a:t>Ünlü</a:t>
            </a:r>
            <a:r>
              <a:rPr lang="en-GB" dirty="0"/>
              <a:t>, G. Valin, P. Wagner, B. </a:t>
            </a:r>
            <a:r>
              <a:rPr lang="en-GB" dirty="0" err="1"/>
              <a:t>Zakeri</a:t>
            </a:r>
            <a:r>
              <a:rPr lang="en-GB" dirty="0"/>
              <a:t>, M. </a:t>
            </a:r>
            <a:r>
              <a:rPr lang="en-GB" dirty="0" err="1"/>
              <a:t>Obersteiner</a:t>
            </a:r>
            <a:r>
              <a:rPr lang="en-GB" dirty="0"/>
              <a:t> et K. </a:t>
            </a:r>
            <a:r>
              <a:rPr lang="en-GB" dirty="0" err="1"/>
              <a:t>Riahi</a:t>
            </a:r>
            <a:r>
              <a:rPr lang="en-GB" dirty="0"/>
              <a:t>. </a:t>
            </a:r>
            <a:r>
              <a:rPr lang="en-GB" dirty="0" err="1"/>
              <a:t>MESSAGEix</a:t>
            </a:r>
            <a:r>
              <a:rPr lang="en-GB" dirty="0"/>
              <a:t>-GLOBIOM Documentation - 2020 release. Rapport technique, </a:t>
            </a:r>
            <a:r>
              <a:rPr lang="en-GB" dirty="0" err="1"/>
              <a:t>Institut</a:t>
            </a:r>
            <a:r>
              <a:rPr lang="en-GB" dirty="0"/>
              <a:t> international pour </a:t>
            </a:r>
            <a:r>
              <a:rPr lang="en-GB" dirty="0" err="1"/>
              <a:t>l'analyse</a:t>
            </a:r>
            <a:r>
              <a:rPr lang="en-GB" dirty="0"/>
              <a:t> des </a:t>
            </a:r>
            <a:r>
              <a:rPr lang="en-GB" dirty="0" err="1"/>
              <a:t>systèmes</a:t>
            </a:r>
            <a:r>
              <a:rPr lang="en-GB" dirty="0"/>
              <a:t> appliqués (IIASA), </a:t>
            </a:r>
            <a:r>
              <a:rPr lang="en-GB" dirty="0" err="1"/>
              <a:t>Laxenburg</a:t>
            </a:r>
            <a:r>
              <a:rPr lang="en-GB" dirty="0"/>
              <a:t>, </a:t>
            </a:r>
            <a:r>
              <a:rPr lang="en-GB" dirty="0" err="1"/>
              <a:t>Autriche</a:t>
            </a:r>
            <a:r>
              <a:rPr lang="en-GB" dirty="0"/>
              <a:t>, 2020. URL: </a:t>
            </a:r>
            <a:r>
              <a:rPr lang="en-GB" dirty="0">
                <a:hlinkClick r:id="rId4"/>
              </a:rPr>
              <a:t>https://doi:10.22022/iacc/03-2021.17115</a:t>
            </a:r>
            <a:r>
              <a:rPr lang="en-GB" dirty="0"/>
              <a:t>.</a:t>
            </a:r>
            <a:endParaRPr lang="en-GB" dirty="0">
              <a:ea typeface="+mn-lt"/>
              <a:cs typeface="+mn-lt"/>
            </a:endParaRPr>
          </a:p>
          <a:p>
            <a:pPr marL="342900" indent="-342900">
              <a:buAutoNum type="arabicPeriod"/>
            </a:pPr>
            <a:r>
              <a:rPr lang="en-GB" dirty="0">
                <a:ea typeface="+mn-lt"/>
                <a:cs typeface="+mn-lt"/>
              </a:rPr>
              <a:t>Chang, Y. ; Li, G. ; Yao, Y. ; Zhang, L. ; Yu, C. Quantifying the Water-Energy-Food Nexus: Current Status and Trends. Energies 2016, 9, 65. </a:t>
            </a:r>
            <a:r>
              <a:rPr lang="en-GB" dirty="0">
                <a:ea typeface="+mn-lt"/>
                <a:cs typeface="+mn-lt"/>
                <a:hlinkClick r:id="rId5"/>
              </a:rPr>
              <a:t>https://doi.org/10.3390/en9020065</a:t>
            </a:r>
            <a:endParaRPr lang="en-GB" dirty="0">
              <a:ea typeface="+mn-lt"/>
              <a:cs typeface="+mn-lt"/>
            </a:endParaRPr>
          </a:p>
          <a:p>
            <a:pPr marL="342900" indent="-342900">
              <a:buAutoNum type="arabicPeriod"/>
            </a:pPr>
            <a:r>
              <a:rPr lang="en-GB" dirty="0">
                <a:ea typeface="+mn-lt"/>
                <a:cs typeface="+mn-lt"/>
              </a:rPr>
              <a:t>Nhamo, L. ; Ndlela, B. ; </a:t>
            </a:r>
            <a:r>
              <a:rPr lang="en-GB" dirty="0" err="1">
                <a:ea typeface="+mn-lt"/>
                <a:cs typeface="+mn-lt"/>
              </a:rPr>
              <a:t>Mpandeli</a:t>
            </a:r>
            <a:r>
              <a:rPr lang="en-GB" dirty="0">
                <a:ea typeface="+mn-lt"/>
                <a:cs typeface="+mn-lt"/>
              </a:rPr>
              <a:t>, S. ; </a:t>
            </a:r>
            <a:r>
              <a:rPr lang="en-GB" dirty="0" err="1">
                <a:ea typeface="+mn-lt"/>
                <a:cs typeface="+mn-lt"/>
              </a:rPr>
              <a:t>Mabhaudhi</a:t>
            </a:r>
            <a:r>
              <a:rPr lang="en-GB" dirty="0">
                <a:ea typeface="+mn-lt"/>
                <a:cs typeface="+mn-lt"/>
              </a:rPr>
              <a:t>, T. The Water-Energy-Food Nexus as an Adaptation Strategy for Achieving Sustainable Livelihoods at a Local Level. Sustainability 2020, 12, 8582. </a:t>
            </a:r>
            <a:r>
              <a:rPr lang="en-GB" dirty="0">
                <a:ea typeface="+mn-lt"/>
                <a:cs typeface="+mn-lt"/>
                <a:hlinkClick r:id="rId6"/>
              </a:rPr>
              <a:t>https://doi.org/10.3390/su12208582</a:t>
            </a:r>
            <a:endParaRPr lang="en-GB" dirty="0">
              <a:ea typeface="+mn-lt"/>
              <a:cs typeface="+mn-lt"/>
            </a:endParaRPr>
          </a:p>
          <a:p>
            <a:pPr marL="342900" indent="-342900">
              <a:buAutoNum type="arabicPeriod"/>
            </a:pPr>
            <a:endParaRPr lang="en-GB" dirty="0">
              <a:ea typeface="+mn-lt"/>
              <a:cs typeface="+mn-lt"/>
            </a:endParaRPr>
          </a:p>
          <a:p>
            <a:pPr marL="342900" indent="-342900">
              <a:buAutoNum type="arabicPeriod"/>
            </a:pPr>
            <a:endParaRPr lang="en-GB" dirty="0">
              <a:ea typeface="+mn-lt"/>
              <a:cs typeface="+mn-lt"/>
            </a:endParaRPr>
          </a:p>
          <a:p>
            <a:pPr marL="342900" indent="-342900">
              <a:buAutoNum type="arabicPeriod"/>
            </a:pPr>
            <a:endParaRPr lang="en-GB" dirty="0">
              <a:ea typeface="+mn-lt"/>
              <a:cs typeface="+mn-lt"/>
            </a:endParaRPr>
          </a:p>
        </p:txBody>
      </p:sp>
    </p:spTree>
    <p:extLst>
      <p:ext uri="{BB962C8B-B14F-4D97-AF65-F5344CB8AC3E}">
        <p14:creationId xmlns:p14="http://schemas.microsoft.com/office/powerpoint/2010/main" val="119540807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12.2.1 Présentation du cadre CLEWs</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848470" y="-1018"/>
            <a:ext cx="8916998" cy="14078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Le cadre CLEWs </a:t>
            </a:r>
          </a:p>
        </p:txBody>
      </p:sp>
      <p:pic>
        <p:nvPicPr>
          <p:cNvPr id="7" name="Picture 7" descr="Diagram&#10;&#10;Description automatically generated">
            <a:extLst>
              <a:ext uri="{FF2B5EF4-FFF2-40B4-BE49-F238E27FC236}">
                <a16:creationId xmlns:a16="http://schemas.microsoft.com/office/drawing/2014/main" id="{7F06239F-5C55-434E-AB25-771608FB111A}"/>
              </a:ext>
            </a:extLst>
          </p:cNvPr>
          <p:cNvPicPr>
            <a:picLocks noChangeAspect="1"/>
          </p:cNvPicPr>
          <p:nvPr/>
        </p:nvPicPr>
        <p:blipFill>
          <a:blip r:embed="rId4"/>
          <a:stretch>
            <a:fillRect/>
          </a:stretch>
        </p:blipFill>
        <p:spPr>
          <a:xfrm>
            <a:off x="3416061" y="2004439"/>
            <a:ext cx="4612256" cy="4243727"/>
          </a:xfrm>
          <a:prstGeom prst="rect">
            <a:avLst/>
          </a:prstGeom>
        </p:spPr>
      </p:pic>
      <p:sp>
        <p:nvSpPr>
          <p:cNvPr id="8" name="Rectangle 7">
            <a:extLst>
              <a:ext uri="{FF2B5EF4-FFF2-40B4-BE49-F238E27FC236}">
                <a16:creationId xmlns:a16="http://schemas.microsoft.com/office/drawing/2014/main" id="{19577E06-9FB4-4FBE-BA43-2C39ECBFD9E1}"/>
              </a:ext>
            </a:extLst>
          </p:cNvPr>
          <p:cNvSpPr/>
          <p:nvPr/>
        </p:nvSpPr>
        <p:spPr>
          <a:xfrm>
            <a:off x="8018384" y="6141540"/>
            <a:ext cx="6217920" cy="246221"/>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1000" dirty="0">
                <a:latin typeface="Open Sans"/>
                <a:ea typeface="Open Sans" panose="020B0606030504020204" pitchFamily="34" charset="0"/>
                <a:cs typeface="Open Sans" panose="020B0606030504020204" pitchFamily="34" charset="0"/>
              </a:rPr>
              <a:t>(Ramos et al. 2020,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image</a:t>
            </a:r>
            <a:r>
              <a:rPr lang="en-ZA" sz="1000" dirty="0">
                <a:latin typeface="Open Sans"/>
                <a:ea typeface="Open Sans" panose="020B0606030504020204" pitchFamily="34" charset="0"/>
                <a:cs typeface="Open Sans" panose="020B0606030504020204" pitchFamily="34" charset="0"/>
              </a:rPr>
              <a:t>, sous licence </a:t>
            </a:r>
            <a:r>
              <a:rPr lang="en-ZA" sz="1000" dirty="0">
                <a:solidFill>
                  <a:schemeClr val="accent5">
                    <a:lumMod val="60000"/>
                    <a:lumOff val="40000"/>
                  </a:schemeClr>
                </a:solidFill>
                <a:latin typeface="Open Sans"/>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CC BY 4.0</a:t>
            </a:r>
            <a:r>
              <a:rPr lang="en-ZA" sz="1000" dirty="0">
                <a:latin typeface="Open Sans"/>
                <a:ea typeface="Open Sans" panose="020B0606030504020204" pitchFamily="34" charset="0"/>
                <a:cs typeface="Open Sans" panose="020B0606030504020204" pitchFamily="34" charset="0"/>
              </a:rPr>
              <a:t>)</a:t>
            </a:r>
            <a:endParaRPr lang="en-ZA" sz="1000" dirty="0">
              <a:solidFill>
                <a:srgbClr val="000000"/>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2869664"/>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353</TotalTime>
  <Words>5255</Words>
  <Application>Microsoft Office PowerPoint</Application>
  <PresentationFormat>Widescreen</PresentationFormat>
  <Paragraphs>247</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docId:12ACE3A6AB7946E9913B0321A011EA0B</cp:keywords>
  <cp:lastModifiedBy>Ashutosh.Bhagurkar</cp:lastModifiedBy>
  <cp:revision>592</cp:revision>
  <dcterms:created xsi:type="dcterms:W3CDTF">2021-02-10T16:48:02Z</dcterms:created>
  <dcterms:modified xsi:type="dcterms:W3CDTF">2025-03-19T16:35:04Z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