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Open Sans ExtraBold"/>
      <p:bold r:id="rId35"/>
      <p:boldItalic r:id="rId36"/>
    </p:embeddedFont>
    <p:embeddedFont>
      <p:font typeface="Cambria Math"/>
      <p:regular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gF/tpjRw8ESJJnexNHXW8cRecm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AD6FDB-6EF6-48AB-8D3F-939A8400FA8A}">
  <a:tblStyle styleId="{20AD6FDB-6EF6-48AB-8D3F-939A8400FA8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ExtraBold-bold.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CambriaMath-regular.fntdata"/><Relationship Id="rId14" Type="http://schemas.openxmlformats.org/officeDocument/2006/relationships/slide" Target="slides/slide8.xml"/><Relationship Id="rId36" Type="http://schemas.openxmlformats.org/officeDocument/2006/relationships/font" Target="fonts/OpenSansExtraBold-boldItalic.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The RR is used to determine a Population Attributable Fraction (PAF). As RR is disease-specific, so is PAF. PAF describes</a:t>
            </a:r>
            <a:r>
              <a:rPr lang="en-US"/>
              <a:t> the proportional reduction in a population’s morbidity or mortality which would occur if exposure to a risk factor were reduced to an alternative ideal exposure scenario. In other words, if you have the total mortality rate of ALRI in your study area, you can use PAF as calculated here to determine the share of the deaths in ALRI due to traditional cooking fuels. </a:t>
            </a:r>
            <a:endParaRPr b="0"/>
          </a:p>
        </p:txBody>
      </p:sp>
      <p:sp>
        <p:nvSpPr>
          <p:cNvPr id="221" name="Google Shape;22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The total number of deaths (mortality) and cases (morbidity) avoided are determined using the equations here. These calculations are done for each disease separately. In the equations PAF0 – PAFi refers to the difference between the baseline PAF and the PAF of the new stove, population refers to the population in each square kilometer of the study area, MR refers to mortality rate, IR refers to incidence rate, CL refers to cessation lag and k refer to each disease.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CL is used to account for the fact that the health benefits of a transition are not instantaneous, instead there is a temporal lag where the full benefits are assumed to come after five years. See the table for the cessation lags used for each disease included in OnStove. A value of e.g., 0.3 means that 30% of the total health benefits comes that year. </a:t>
            </a:r>
            <a:endParaRPr/>
          </a:p>
        </p:txBody>
      </p:sp>
      <p:sp>
        <p:nvSpPr>
          <p:cNvPr id="410" name="Google Shape;4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Next, we will describe the methods used to determine time savings.</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Different stoves have different cooking and collection times, therefore they have different implications with regards to time saved. The time of cooking is included directly in the techno-economic data file. The time of collection is also added directly into the techno-economic data.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For Biogas and Biomass the time of collection is calculated in the code. For both of these stoves a friction layer is used to determine the time it takes to travel through different parts of the study area by foot (the collection is assumed to be done by foot). In the case of biomass this time is multiplied by two (to get to the source and back) and some amount of time is added at the collection site itself. For biogas, the end-user is assumed to collect manure themselves for biogas production. Like in the case for biomass, the manure is also collected by foot. It is assumed that every household collects manure in the cell in which they live and the collection time is determined using the same friction layer as in the case of biomass. </a:t>
            </a:r>
            <a:endParaRPr/>
          </a:p>
        </p:txBody>
      </p:sp>
      <p:sp>
        <p:nvSpPr>
          <p:cNvPr id="425" name="Google Shape;42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Lastly, the environmental benefits following a reduction of carbon emissions are determined.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OnStove takes into account three gases included in the Kyoto protocol (carbon dioxide, methane and nitrous dioxide), as well as carbon monoxide, black carbon and organic carbon. Using each pollutants 100-year Global Warming Potential the total greenhouse gas emissions avoided are determined.</a:t>
            </a:r>
            <a:endParaRPr/>
          </a:p>
        </p:txBody>
      </p:sp>
      <p:sp>
        <p:nvSpPr>
          <p:cNvPr id="435" name="Google Shape;43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First step is to determine the amount of fuel used (either in kg or kWh). This is done by assuming that a meal needs 3.64 MJ of effective energy to get cooked (Fuso Nerini et al., 2018), the number of meals cooked in a day (entered in the socio-economic specification file) and the efficiency of the each stove (entered in the techno-economic file).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Following this the carbon intensity of each fuel is used. For this the emission intensity of the fuel with regards to the pollutants on the previous slide are combined with their respective 100 year global warming potential. All of the pollutants included have this calculation repeated for them.</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Lastly the avoided emissions are determined as the fuel use in the baseline times the emission factors in the baseline minus the new stove’s fuel use and the new stove’s emission factors.</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  </a:t>
            </a:r>
            <a:endParaRPr/>
          </a:p>
        </p:txBody>
      </p:sp>
      <p:sp>
        <p:nvSpPr>
          <p:cNvPr id="445" name="Google Shape;4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Beyond the direct stove emissions, there are some stove specific calculations</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171450" lvl="0" marL="171450" marR="0" rtl="0" algn="l">
              <a:lnSpc>
                <a:spcPct val="100000"/>
              </a:lnSpc>
              <a:spcBef>
                <a:spcPts val="0"/>
              </a:spcBef>
              <a:spcAft>
                <a:spcPts val="0"/>
              </a:spcAft>
              <a:buClr>
                <a:schemeClr val="dk1"/>
              </a:buClr>
              <a:buSzPts val="1200"/>
              <a:buFont typeface="Arial"/>
              <a:buChar char="•"/>
            </a:pPr>
            <a:r>
              <a:rPr b="0" lang="en-US"/>
              <a:t>In the case of biomass and charcoal the carbon intensity of carbon dioxide is assumed to be zero if the biomass is sustainably harvested and otherwise a fraction corresponding to the non-renewable harvest</a:t>
            </a:r>
            <a:endParaRPr/>
          </a:p>
          <a:p>
            <a:pPr indent="-171450" lvl="0" marL="171450" marR="0" rtl="0" algn="l">
              <a:lnSpc>
                <a:spcPct val="100000"/>
              </a:lnSpc>
              <a:spcBef>
                <a:spcPts val="0"/>
              </a:spcBef>
              <a:spcAft>
                <a:spcPts val="0"/>
              </a:spcAft>
              <a:buClr>
                <a:schemeClr val="dk1"/>
              </a:buClr>
              <a:buSzPts val="1200"/>
              <a:buFont typeface="Arial"/>
              <a:buChar char="•"/>
            </a:pPr>
            <a:r>
              <a:rPr b="0" lang="en-US"/>
              <a:t>Electricity and charcoal both have production emissions connected to them. In the case of electricity this is related to the power plant mix in the study area. </a:t>
            </a:r>
            <a:endParaRPr/>
          </a:p>
          <a:p>
            <a:pPr indent="-171450" lvl="0" marL="171450" marR="0" rtl="0" algn="l">
              <a:lnSpc>
                <a:spcPct val="100000"/>
              </a:lnSpc>
              <a:spcBef>
                <a:spcPts val="0"/>
              </a:spcBef>
              <a:spcAft>
                <a:spcPts val="0"/>
              </a:spcAft>
              <a:buClr>
                <a:schemeClr val="dk1"/>
              </a:buClr>
              <a:buSzPts val="1200"/>
              <a:buFont typeface="Arial"/>
              <a:buChar char="•"/>
            </a:pPr>
            <a:r>
              <a:rPr b="0" lang="en-US"/>
              <a:t>LPG has transportation emissions connected to it, which are calculated by the tool assuming that the transportation is done using trucks and the fastest available route between the closest supplier and the customer.</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453" name="Google Shape;45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Three main categories of costs are taken into account</a:t>
            </a:r>
            <a:endParaRPr/>
          </a:p>
          <a:p>
            <a:pPr indent="-171450" lvl="0" marL="171450" marR="0" rtl="0" algn="l">
              <a:lnSpc>
                <a:spcPct val="100000"/>
              </a:lnSpc>
              <a:spcBef>
                <a:spcPts val="0"/>
              </a:spcBef>
              <a:spcAft>
                <a:spcPts val="0"/>
              </a:spcAft>
              <a:buClr>
                <a:schemeClr val="dk1"/>
              </a:buClr>
              <a:buSzPts val="1200"/>
              <a:buFont typeface="Arial"/>
              <a:buChar char="•"/>
            </a:pPr>
            <a:r>
              <a:rPr b="0" lang="en-US"/>
              <a:t>Capital costs – which is the investment in the stove with a netted-out salvage. Netting-out the salvage is important as some stoves have much longer technical lives than others which has to be taken into account. Beyond the actual stove costs, every new consumer of an electrical stove requires capacity to be added in the power plant mix of the study area and every new user of LPG needs to invest in a cylinder. In both of these infrastructure investments a salvage cost is included</a:t>
            </a:r>
            <a:endParaRPr/>
          </a:p>
          <a:p>
            <a:pPr indent="-171450" lvl="0" marL="171450" marR="0" rtl="0" algn="l">
              <a:lnSpc>
                <a:spcPct val="100000"/>
              </a:lnSpc>
              <a:spcBef>
                <a:spcPts val="0"/>
              </a:spcBef>
              <a:spcAft>
                <a:spcPts val="0"/>
              </a:spcAft>
              <a:buClr>
                <a:schemeClr val="dk1"/>
              </a:buClr>
              <a:buSzPts val="1200"/>
              <a:buFont typeface="Arial"/>
              <a:buChar char="•"/>
            </a:pPr>
            <a:r>
              <a:rPr b="0" lang="en-US"/>
              <a:t>Operation and maintenance – is the cost of maintaining stove use (not including fuel)</a:t>
            </a:r>
            <a:endParaRPr/>
          </a:p>
          <a:p>
            <a:pPr indent="-171450" lvl="0" marL="171450" marR="0" rtl="0" algn="l">
              <a:lnSpc>
                <a:spcPct val="100000"/>
              </a:lnSpc>
              <a:spcBef>
                <a:spcPts val="0"/>
              </a:spcBef>
              <a:spcAft>
                <a:spcPts val="0"/>
              </a:spcAft>
              <a:buClr>
                <a:schemeClr val="dk1"/>
              </a:buClr>
              <a:buSzPts val="1200"/>
              <a:buFont typeface="Arial"/>
              <a:buChar char="•"/>
            </a:pPr>
            <a:r>
              <a:rPr b="0" lang="en-US"/>
              <a:t>Fuel cost – the cost of fuel in order to operate the stove. In the case of biomass and biogas it is often assumed to be 0. In the case of electricity we often assume that it is either the cost of generating electricity (if we chose to view the CBA from a social point of view) or the tariff (if we chose to view the CBA from a private point of view). In the case of LPG we determine the least-cost path (with regards to time) and translate that into a transportation cost using some assumption with regards to mode of transport (truck) and fuel used (diesel). The LPG transportation cost is added on top of the fuel cost given by the user. </a:t>
            </a:r>
            <a:endParaRPr/>
          </a:p>
        </p:txBody>
      </p:sp>
      <p:sp>
        <p:nvSpPr>
          <p:cNvPr id="462" name="Google Shape;46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After determining the impacts they are monetized which is done by assigning a dollar amount to each impact. Some benefits may be perceived as controversial when assigning a value to them. For example how do you value avoided deaths due to household air pollution? The values that are used in a cost-benefit analysis should not be seen as an actual valuation, but rather as a willingness to pay for said benefit.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Morbidity (cases of illness) avoided is monetized using the Cost of Illness (COI). COI </a:t>
            </a:r>
            <a:r>
              <a:rPr i="0" lang="en-US">
                <a:latin typeface="Open Sans"/>
                <a:ea typeface="Open Sans"/>
                <a:cs typeface="Open Sans"/>
                <a:sym typeface="Open Sans"/>
              </a:rPr>
              <a:t>measures the direct medical cost of illness as well as the cost of lost productive to the larger society. See the table here for some examples of values for COI. Notice that the table lists a “public share” of each COI, this is the portion of the costs that is borne by society as a whole rather than the individual themselves (e.g., loss of productivity). </a:t>
            </a:r>
            <a:endParaRPr i="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470" name="Google Shape;47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Mortality (deaths avoided) are monetized using the Value of Statistical Life (VSL).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VSL is not to be interpreted as the actual value of life, but should instead as a measure for how much an individual is ready to pay for a small reduction in their mortality risk. Many factors may play a role, such as age, life-expectancy, culture etc. but as these things may be difficult to quantify usually income is used to create proxies for VSL.</a:t>
            </a:r>
            <a:endParaRPr/>
          </a:p>
        </p:txBody>
      </p:sp>
      <p:sp>
        <p:nvSpPr>
          <p:cNvPr id="484" name="Google Shape;4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latin typeface="Open Sans"/>
                <a:ea typeface="Open Sans"/>
                <a:cs typeface="Open Sans"/>
                <a:sym typeface="Open Sans"/>
              </a:rPr>
              <a:t>To monetize time we translate time to opportunity cost. </a:t>
            </a:r>
            <a:endParaRPr sz="2000">
              <a:latin typeface="Open Sans"/>
              <a:ea typeface="Open Sans"/>
              <a:cs typeface="Open Sans"/>
              <a:sym typeface="Open Sans"/>
            </a:endParaRPr>
          </a:p>
          <a:p>
            <a:pPr indent="0" lvl="0" marL="0" rtl="0" algn="l">
              <a:spcBef>
                <a:spcPts val="0"/>
              </a:spcBef>
              <a:spcAft>
                <a:spcPts val="0"/>
              </a:spcAft>
              <a:buNone/>
            </a:pPr>
            <a:r>
              <a:t/>
            </a:r>
            <a:endParaRPr sz="2000">
              <a:latin typeface="Open Sans"/>
              <a:ea typeface="Open Sans"/>
              <a:cs typeface="Open Sans"/>
              <a:sym typeface="Open Sans"/>
            </a:endParaRPr>
          </a:p>
          <a:p>
            <a:pPr indent="0" lvl="0" marL="0" rtl="0" algn="l">
              <a:spcBef>
                <a:spcPts val="0"/>
              </a:spcBef>
              <a:spcAft>
                <a:spcPts val="0"/>
              </a:spcAft>
              <a:buNone/>
            </a:pPr>
            <a:r>
              <a:rPr lang="en-US" sz="2000">
                <a:latin typeface="Open Sans"/>
                <a:ea typeface="Open Sans"/>
                <a:cs typeface="Open Sans"/>
                <a:sym typeface="Open Sans"/>
              </a:rPr>
              <a:t>Opportunity cost is the cost of using resources for something, and consequently, losing the opportunity to do another activity </a:t>
            </a:r>
            <a:endParaRPr/>
          </a:p>
          <a:p>
            <a:pPr indent="0" lvl="1" marL="457200" rtl="0" algn="l">
              <a:spcBef>
                <a:spcPts val="0"/>
              </a:spcBef>
              <a:spcAft>
                <a:spcPts val="0"/>
              </a:spcAft>
              <a:buNone/>
            </a:pPr>
            <a:r>
              <a:t/>
            </a:r>
            <a:endParaRPr sz="2000">
              <a:latin typeface="Open Sans"/>
              <a:ea typeface="Open Sans"/>
              <a:cs typeface="Open Sans"/>
              <a:sym typeface="Open Sans"/>
            </a:endParaRPr>
          </a:p>
          <a:p>
            <a:pPr indent="0" lvl="0" marL="0" rtl="0" algn="l">
              <a:spcBef>
                <a:spcPts val="0"/>
              </a:spcBef>
              <a:spcAft>
                <a:spcPts val="0"/>
              </a:spcAft>
              <a:buNone/>
            </a:pPr>
            <a:r>
              <a:rPr lang="en-US" sz="2000">
                <a:latin typeface="Open Sans"/>
                <a:ea typeface="Open Sans"/>
                <a:cs typeface="Open Sans"/>
                <a:sym typeface="Open Sans"/>
              </a:rPr>
              <a:t>Often time opportunity cost is related to wealth and income. In OnStove we make use of the minimum wage in the study area and distribute it spatially using a relative wealth or poverty layer. By doing so, we can value time differently across a study area. </a:t>
            </a:r>
            <a:endParaRPr sz="20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497" name="Google Shape;49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Open Sans"/>
              <a:ea typeface="Open Sans"/>
              <a:cs typeface="Open Sans"/>
              <a:sym typeface="Open Sans"/>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To monetize carbon emissions avoided we use the Social Cost of Carbon. This is a cost that can be set on the damages caused by additional carbon emissions. </a:t>
            </a:r>
            <a:endParaRPr/>
          </a:p>
        </p:txBody>
      </p:sp>
      <p:sp>
        <p:nvSpPr>
          <p:cNvPr id="508" name="Google Shape;50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Once the values of all benefits and costs are determined, they are discounted to present value. This is especially important when benefits of an investment are delayed and the project or its effects cover several years. People may be more reluctant to invest for potential benefits that are coming later and the discounted values can help take this into account. </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521" name="Google Shape;52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Once everything is discounted, we determine the net-present value of each alternative. This is equivalent to the present value of each benefit minus the present value of all costs, in other words what we define as the net-benefit in OnStove</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529" name="Google Shape;52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It is important to recognize that the benefits and their valuations are always subject to uncertainty. To make up for the uncertainty, a sensitivity analysis is usually preformed to asses what would happen to the net-benefits if the absolute benefits or their valuation changes.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As an example this slide shows the importance of some of the input parameters in OnStove with regards to deaths avoided. The size of the blue bars indicate each parameters relative importance, while the black lines depict their standard deviation. This means that a small change in Value of Statistical Life gives a much larger impact on the number of deaths avoided than the Cost of illness for COPD as its blue bar is far larger.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544" name="Google Shape;54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Once the preceding steps are done a recommendation can be made for the problem based on the CBA. In the case of clean cooking the recommendation can be to invest in a specific stove in a specific settlement. The maps on this slide show the stoves with the highest net-benefits across sub-Saharan Africa from a social (left-hand side) and a private perspective (right-hand side).  </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557" name="Google Shape;55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80" name="Google Shape;58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Boardman in his book summarizes CBA into a ten-step workflow. Each one of these steps have already been described from a general point of view in lecture 2, but here they will be described through the lens of OnStove.</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first step is to identify the purpose of the project. Why are you doing the project? Through the lens of clean cooking you could answer that the transition costs a large amount of money, but that it also brings with it a large number of benefits. We are interested in weighing these against eachother. Typically a CBA is a good tool for making this comparision.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slide shows on one hand the number of people without clean cooking in sub-Saharan Africa (the red line) and on the other hand the stoves with the highest net-benefit as produced by OnStove for the region. Note that the Onstove results do not include any traditional stoves and only a very small percentage of improved cook stoves. This indicates that the benefits of transitioning are indeed larger than its costs.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13" name="Google Shape;1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The second step is to identify alternative projects. In the case of OnStove this can refer to different stove options. Which ones have the largest benefits, which ones have the largest costs and can the ones with the most benefits be justified from a net-benefit perspective?</a:t>
            </a:r>
            <a:endParaRPr/>
          </a:p>
        </p:txBody>
      </p:sp>
      <p:sp>
        <p:nvSpPr>
          <p:cNvPr id="126" name="Google Shape;1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The third step is to decide how to calculate the costs and benefits.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This relates to how you draw your system boundaries (do you calculate the costs and benefits for your whole country or only a sub-region of it). It also relates to some extent to which view of net-benefits you use. From a social perspective a subsidy may be an additional cost (as society has to pay for a decreased price to the consumer), but from a private net-benefit perspective it is a reduction in cost alleviating some of the affordability constraints that may exist.</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51" name="Google Shape;1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The fourth step is to identify impacts and categorize them as either benefits or costs.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OnStove benefits included are reduced morbidity and mortality, time saved and emissions avoided, while the costs are investment costs, fuel costs and cost of maintaining the new stoves. As mentioned earlier these benefits and costs are always compared to the business-as-usual case (i.e., to the a state where no actions are taken).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While you want to include as many costs and benefits as possible it is often a trade-off between accuracy and what is manageable (it may be difficult or even impossible to include all benefits and costs). As an example, BAR-HAP, which we have looked at, includes promotion and learning costs, while OnStove does not. The reason for not having these costs in OnStove is due to </a:t>
            </a:r>
            <a:r>
              <a:rPr lang="en-US"/>
              <a:t>data regarding these costs being limited, and because it is not immediately clear how they would translate into differentially higher costs for the alternative technologies we analyze. </a:t>
            </a:r>
            <a:r>
              <a:rPr b="0" lang="en-US"/>
              <a:t> </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69" name="Google Shape;1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In the fifth step we predict the impacts of the policy change during the lifetime of the project. If the goal of the cooking transition is to improve health, environment and gender issues, this step would include calculating reduced number of cases and death, reduced greenhouse gases and time saved cooking and collecting fuels. In order to do this it is important to understand the cause and effect relationships connected to the cooking transition. In other words it is important to understand why cleaner cooking solutions save time (higher efficiencies and lower (or no) cooking times) etc.</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Here we will describe the calculations and theory used for modelling reduced morbidity and mortality.</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Cleaner cookstoves are assumed to reduce the concentration of Particulate Matter with diameters of less than 2.5 micrometers (PM2.5). This concentraiton have been strongly linked to the prevalence and incidence of five diseases Chronic Obstructive Pulmonary Disorder (COPD), Ischemic Heart Disease (IHD), Stroke, Lung Cancer (LC) and Acute Lower Respiratory Infections (ALRI).</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200" name="Google Shape;20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By switching to a cleaner stove the concentration of PM2.5 can be assumed to be lowered which in turn leads to a lower risk of getting any of the diseases listed on the previous slide. In order to calculate the reduction in risk we calculation the Relative Risk (RR) in OnStove. To do this we use the relation given in the equation on the slide from Burnett et al.</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rtl="0" algn="l">
              <a:spcBef>
                <a:spcPts val="0"/>
              </a:spcBef>
              <a:spcAft>
                <a:spcPts val="0"/>
              </a:spcAft>
              <a:buNone/>
            </a:pPr>
            <a:r>
              <a:rPr b="0" lang="en-US"/>
              <a:t>Note that when the concentration of PM2.5 is lower than a specific value (Zrf), the RR is equal to 1. There is in other words no increased risk to catching the disease (this is the point we want to reach in an ideal case). Once the PM2.5 concentration increases to above Zrf the second equation is used to determine RR with increased concentration. The equation uses four </a:t>
            </a:r>
            <a:r>
              <a:rPr b="0" lang="en-US" sz="1200">
                <a:solidFill>
                  <a:schemeClr val="dk1"/>
                </a:solidFill>
                <a:latin typeface="Calibri"/>
                <a:ea typeface="Calibri"/>
                <a:cs typeface="Calibri"/>
                <a:sym typeface="Calibri"/>
              </a:rPr>
              <a:t>constants (zrf. α, β, δ). The constants differ from disease to disease (see the table). </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When plotting the RR in relation to the PM2.5 concentrations the graph on the right-hand side of the slide is produced. As can be seen the RR increases quickly and then flattens out with larger PM2.5 concentrations. This highlights the importance of reducing PM2.5 emissions considerably for achieving health benefits. </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The PM2.5 concentration in OnStove is multiplied by a factor </a:t>
            </a:r>
            <a:r>
              <a:rPr i="0" lang="en-US">
                <a:latin typeface="Cambria Math"/>
                <a:ea typeface="Cambria Math"/>
                <a:cs typeface="Cambria Math"/>
                <a:sym typeface="Cambria Math"/>
              </a:rPr>
              <a:t>ɛ</a:t>
            </a:r>
            <a:r>
              <a:rPr b="0" lang="en-US" sz="1200">
                <a:solidFill>
                  <a:schemeClr val="dk1"/>
                </a:solidFill>
                <a:latin typeface="Calibri"/>
                <a:ea typeface="Calibri"/>
                <a:cs typeface="Calibri"/>
                <a:sym typeface="Calibri"/>
              </a:rPr>
              <a:t>. </a:t>
            </a:r>
            <a:r>
              <a:rPr i="0" lang="en-US">
                <a:latin typeface="Cambria Math"/>
                <a:ea typeface="Cambria Math"/>
                <a:cs typeface="Cambria Math"/>
                <a:sym typeface="Cambria Math"/>
              </a:rPr>
              <a:t>ɛ</a:t>
            </a:r>
            <a:r>
              <a:rPr b="0" lang="en-US" sz="1200">
                <a:solidFill>
                  <a:schemeClr val="dk1"/>
                </a:solidFill>
                <a:latin typeface="Calibri"/>
                <a:ea typeface="Calibri"/>
                <a:cs typeface="Calibri"/>
                <a:sym typeface="Calibri"/>
              </a:rPr>
              <a:t> is an exposure adjustment factor and is used to take into account behavioral change following the change to a cleaner stove. OnStove uses 0.71 as the default value for non-traditional stoves and 0.51 for traditional ones (this values can be updated in the techno-economic data).</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208" name="Google Shape;20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 Id="rId3" Type="http://schemas.openxmlformats.org/officeDocument/2006/relationships/image" Target="../media/image3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2" name="Shape 12"/>
        <p:cNvGrpSpPr/>
        <p:nvPr/>
      </p:nvGrpSpPr>
      <p:grpSpPr>
        <a:xfrm>
          <a:off x="0" y="0"/>
          <a:ext cx="0" cy="0"/>
          <a:chOff x="0" y="0"/>
          <a:chExt cx="0" cy="0"/>
        </a:xfrm>
      </p:grpSpPr>
      <p:pic>
        <p:nvPicPr>
          <p:cNvPr descr="A picture containing website&#10;&#10;Description automatically generated" id="13" name="Google Shape;13;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30"/>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ExtraBold"/>
              <a:buNone/>
              <a:defRPr b="1"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0"/>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Open Sans ExtraBold"/>
                <a:ea typeface="Open Sans ExtraBold"/>
                <a:cs typeface="Open Sans ExtraBold"/>
                <a:sym typeface="Open Sans ExtraBold"/>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30"/>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 name="Google Shape;17;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39"/>
          <p:cNvSpPr/>
          <p:nvPr>
            <p:ph idx="2" type="pic"/>
          </p:nvPr>
        </p:nvSpPr>
        <p:spPr>
          <a:xfrm>
            <a:off x="5183188" y="987425"/>
            <a:ext cx="6172200" cy="4873625"/>
          </a:xfrm>
          <a:prstGeom prst="rect">
            <a:avLst/>
          </a:prstGeom>
          <a:noFill/>
          <a:ln>
            <a:noFill/>
          </a:ln>
        </p:spPr>
      </p:sp>
      <p:sp>
        <p:nvSpPr>
          <p:cNvPr id="66" name="Google Shape;66;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7" name="Google Shape;67;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4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41"/>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pic>
        <p:nvPicPr>
          <p:cNvPr descr="A picture containing text&#10;&#10;Description automatically generated" id="22" name="Google Shape;22;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32"/>
          <p:cNvSpPr txBox="1"/>
          <p:nvPr>
            <p:ph type="title"/>
          </p:nvPr>
        </p:nvSpPr>
        <p:spPr>
          <a:xfrm>
            <a:off x="805249" y="4443413"/>
            <a:ext cx="5587313" cy="132500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Open Sans ExtraBold"/>
              <a:buNone/>
              <a:defRPr b="1"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32"/>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sz="1800">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sz="2400">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8" name="Google Shape;2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3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3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3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 name="Google Shape;60;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29"/>
          <p:cNvPicPr preferRelativeResize="0"/>
          <p:nvPr/>
        </p:nvPicPr>
        <p:blipFill rotWithShape="1">
          <a:blip r:embed="rId1">
            <a:alphaModFix/>
          </a:blip>
          <a:srcRect b="0" l="0" r="0" t="0"/>
          <a:stretch/>
        </p:blipFill>
        <p:spPr>
          <a:xfrm>
            <a:off x="-3565" y="-1605"/>
            <a:ext cx="12192000" cy="6858000"/>
          </a:xfrm>
          <a:prstGeom prst="rect">
            <a:avLst/>
          </a:prstGeom>
          <a:noFill/>
          <a:ln>
            <a:noFill/>
          </a:ln>
        </p:spPr>
      </p:pic>
      <p:sp>
        <p:nvSpPr>
          <p:cNvPr id="11" name="Google Shape;11;p29"/>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jpg"/><Relationship Id="rId4" Type="http://schemas.openxmlformats.org/officeDocument/2006/relationships/image" Target="../media/image8.png"/><Relationship Id="rId5"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47853" y="3690980"/>
            <a:ext cx="7029608"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Open Sans ExtraBold"/>
              <a:buNone/>
            </a:pPr>
            <a:r>
              <a:rPr b="1" lang="en-US" sz="4400">
                <a:solidFill>
                  <a:schemeClr val="lt1"/>
                </a:solidFill>
                <a:latin typeface="Open Sans ExtraBold"/>
                <a:ea typeface="Open Sans ExtraBold"/>
                <a:cs typeface="Open Sans ExtraBold"/>
                <a:sym typeface="Open Sans ExtraBold"/>
              </a:rPr>
              <a:t>LECTURE 5 </a:t>
            </a:r>
            <a:br>
              <a:rPr b="1" lang="en-US" sz="4400">
                <a:solidFill>
                  <a:schemeClr val="lt1"/>
                </a:solidFill>
                <a:latin typeface="Open Sans ExtraBold"/>
                <a:ea typeface="Open Sans ExtraBold"/>
                <a:cs typeface="Open Sans ExtraBold"/>
                <a:sym typeface="Open Sans ExtraBold"/>
              </a:rPr>
            </a:br>
            <a:r>
              <a:rPr b="1" lang="en-US" sz="4400">
                <a:latin typeface="Open Sans ExtraBold"/>
                <a:ea typeface="Open Sans ExtraBold"/>
                <a:cs typeface="Open Sans ExtraBold"/>
                <a:sym typeface="Open Sans ExtraBold"/>
              </a:rPr>
              <a:t>ONSTOVE THEORY 2</a:t>
            </a:r>
            <a:endParaRPr/>
          </a:p>
        </p:txBody>
      </p:sp>
      <p:sp>
        <p:nvSpPr>
          <p:cNvPr id="87" name="Google Shape;87;p1"/>
          <p:cNvSpPr txBox="1"/>
          <p:nvPr/>
        </p:nvSpPr>
        <p:spPr>
          <a:xfrm>
            <a:off x="8788857" y="3367815"/>
            <a:ext cx="16228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Sustainable Energy for All. Consolidated by KTH</a:t>
            </a:r>
            <a:endParaRPr/>
          </a:p>
        </p:txBody>
      </p:sp>
      <p:pic>
        <p:nvPicPr>
          <p:cNvPr descr="A white circle with white text&#10;&#10;Description automatically generated" id="88" name="Google Shape;88;p1"/>
          <p:cNvPicPr preferRelativeResize="0"/>
          <p:nvPr/>
        </p:nvPicPr>
        <p:blipFill rotWithShape="1">
          <a:blip r:embed="rId3">
            <a:alphaModFix/>
          </a:blip>
          <a:srcRect b="0" l="0" r="0" t="0"/>
          <a:stretch/>
        </p:blipFill>
        <p:spPr>
          <a:xfrm>
            <a:off x="10479687" y="3429000"/>
            <a:ext cx="566102" cy="569519"/>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11213730" y="3344046"/>
            <a:ext cx="620242" cy="698286"/>
          </a:xfrm>
          <a:prstGeom prst="rect">
            <a:avLst/>
          </a:prstGeom>
          <a:noFill/>
          <a:ln>
            <a:noFill/>
          </a:ln>
        </p:spPr>
      </p:pic>
      <p:sp>
        <p:nvSpPr>
          <p:cNvPr id="90" name="Google Shape;90;p1"/>
          <p:cNvSpPr txBox="1"/>
          <p:nvPr/>
        </p:nvSpPr>
        <p:spPr>
          <a:xfrm>
            <a:off x="747853" y="3429000"/>
            <a:ext cx="3320805"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ExtraBold"/>
                <a:ea typeface="Open Sans ExtraBold"/>
                <a:cs typeface="Open Sans ExtraBold"/>
                <a:sym typeface="Open Sans ExtraBold"/>
              </a:rPr>
              <a:t>Geospatial Clean Cooking access modelling using OnStove</a:t>
            </a:r>
            <a:endParaRPr sz="1800">
              <a:solidFill>
                <a:schemeClr val="dk1"/>
              </a:solidFill>
              <a:latin typeface="Open Sans ExtraBold"/>
              <a:ea typeface="Open Sans ExtraBold"/>
              <a:cs typeface="Open Sans ExtraBold"/>
              <a:sym typeface="Open Sans ExtraBold"/>
            </a:endParaRPr>
          </a:p>
        </p:txBody>
      </p:sp>
      <p:sp>
        <p:nvSpPr>
          <p:cNvPr id="91" name="Google Shape;91;p1"/>
          <p:cNvSpPr txBox="1"/>
          <p:nvPr/>
        </p:nvSpPr>
        <p:spPr>
          <a:xfrm>
            <a:off x="747853" y="5901711"/>
            <a:ext cx="77115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400" u="none">
                <a:solidFill>
                  <a:schemeClr val="dk1"/>
                </a:solidFill>
                <a:latin typeface="Open Sans"/>
                <a:ea typeface="Open Sans"/>
                <a:cs typeface="Open Sans"/>
                <a:sym typeface="Open Sans"/>
              </a:rPr>
              <a:t>by B. Khavari and C. Ramirez</a:t>
            </a:r>
            <a:endParaRPr b="0" sz="1400" u="none">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24" name="Google Shape;224;p10"/>
          <p:cNvSpPr txBox="1"/>
          <p:nvPr/>
        </p:nvSpPr>
        <p:spPr>
          <a:xfrm>
            <a:off x="887214" y="26400"/>
            <a:ext cx="10802633"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Step 5.1: Predict the impacts during the projects lifetime (morbidity and mortality)</a:t>
            </a:r>
            <a:endParaRPr sz="4400">
              <a:solidFill>
                <a:schemeClr val="dk1"/>
              </a:solidFill>
              <a:latin typeface="Open Sans"/>
              <a:ea typeface="Open Sans"/>
              <a:cs typeface="Open Sans"/>
              <a:sym typeface="Open Sans"/>
            </a:endParaRPr>
          </a:p>
        </p:txBody>
      </p:sp>
      <p:sp>
        <p:nvSpPr>
          <p:cNvPr id="225" name="Google Shape;225;p10"/>
          <p:cNvSpPr txBox="1"/>
          <p:nvPr>
            <p:ph idx="1" type="body"/>
          </p:nvPr>
        </p:nvSpPr>
        <p:spPr>
          <a:xfrm>
            <a:off x="1948756" y="2065226"/>
            <a:ext cx="7507310" cy="1447779"/>
          </a:xfrm>
          <a:prstGeom prst="rect">
            <a:avLst/>
          </a:prstGeom>
          <a:blipFill rotWithShape="1">
            <a:blip r:embed="rId3">
              <a:alphaModFix/>
            </a:blip>
            <a:stretch>
              <a:fillRect b="0" l="0" r="0" t="-7171"/>
            </a:stretch>
          </a:blip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SzPts val="2800"/>
              <a:buFont typeface="Arial"/>
              <a:buChar char="•"/>
            </a:pPr>
            <a:r>
              <a:rPr lang="en-US" sz="2800">
                <a:latin typeface="Calibri"/>
                <a:ea typeface="Calibri"/>
                <a:cs typeface="Calibri"/>
                <a:sym typeface="Calibri"/>
              </a:rPr>
              <a:t> </a:t>
            </a:r>
            <a:endParaRPr/>
          </a:p>
        </p:txBody>
      </p:sp>
      <p:grpSp>
        <p:nvGrpSpPr>
          <p:cNvPr id="226" name="Google Shape;226;p10"/>
          <p:cNvGrpSpPr/>
          <p:nvPr/>
        </p:nvGrpSpPr>
        <p:grpSpPr>
          <a:xfrm>
            <a:off x="2123963" y="4069196"/>
            <a:ext cx="7776092" cy="1707999"/>
            <a:chOff x="2104713" y="3905567"/>
            <a:chExt cx="7776092" cy="1707999"/>
          </a:xfrm>
        </p:grpSpPr>
        <p:grpSp>
          <p:nvGrpSpPr>
            <p:cNvPr id="227" name="Google Shape;227;p10"/>
            <p:cNvGrpSpPr/>
            <p:nvPr/>
          </p:nvGrpSpPr>
          <p:grpSpPr>
            <a:xfrm>
              <a:off x="2104713" y="3909663"/>
              <a:ext cx="288032" cy="360040"/>
              <a:chOff x="1331640" y="3147814"/>
              <a:chExt cx="288032" cy="360040"/>
            </a:xfrm>
          </p:grpSpPr>
          <p:sp>
            <p:nvSpPr>
              <p:cNvPr id="228" name="Google Shape;228;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9" name="Google Shape;229;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30" name="Google Shape;230;p10"/>
            <p:cNvGrpSpPr/>
            <p:nvPr/>
          </p:nvGrpSpPr>
          <p:grpSpPr>
            <a:xfrm>
              <a:off x="2434665" y="3912884"/>
              <a:ext cx="288032" cy="360040"/>
              <a:chOff x="1331640" y="3147814"/>
              <a:chExt cx="288032" cy="360040"/>
            </a:xfrm>
          </p:grpSpPr>
          <p:sp>
            <p:nvSpPr>
              <p:cNvPr id="231" name="Google Shape;231;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32" name="Google Shape;232;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33" name="Google Shape;233;p10"/>
            <p:cNvGrpSpPr/>
            <p:nvPr/>
          </p:nvGrpSpPr>
          <p:grpSpPr>
            <a:xfrm>
              <a:off x="3137814" y="3911462"/>
              <a:ext cx="288032" cy="360040"/>
              <a:chOff x="1331640" y="3147814"/>
              <a:chExt cx="288032" cy="360040"/>
            </a:xfrm>
          </p:grpSpPr>
          <p:sp>
            <p:nvSpPr>
              <p:cNvPr id="234" name="Google Shape;234;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35" name="Google Shape;235;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36" name="Google Shape;236;p10"/>
            <p:cNvGrpSpPr/>
            <p:nvPr/>
          </p:nvGrpSpPr>
          <p:grpSpPr>
            <a:xfrm>
              <a:off x="2793872" y="3906473"/>
              <a:ext cx="288032" cy="360040"/>
              <a:chOff x="1331640" y="3147814"/>
              <a:chExt cx="288032" cy="360040"/>
            </a:xfrm>
          </p:grpSpPr>
          <p:sp>
            <p:nvSpPr>
              <p:cNvPr id="237" name="Google Shape;237;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38" name="Google Shape;238;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39" name="Google Shape;239;p10"/>
            <p:cNvGrpSpPr/>
            <p:nvPr/>
          </p:nvGrpSpPr>
          <p:grpSpPr>
            <a:xfrm>
              <a:off x="3487740" y="3911462"/>
              <a:ext cx="288032" cy="360040"/>
              <a:chOff x="1331640" y="3147814"/>
              <a:chExt cx="288032" cy="360040"/>
            </a:xfrm>
          </p:grpSpPr>
          <p:sp>
            <p:nvSpPr>
              <p:cNvPr id="240" name="Google Shape;240;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1" name="Google Shape;241;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42" name="Google Shape;242;p10"/>
            <p:cNvGrpSpPr/>
            <p:nvPr/>
          </p:nvGrpSpPr>
          <p:grpSpPr>
            <a:xfrm>
              <a:off x="3830849" y="3911462"/>
              <a:ext cx="288032" cy="360040"/>
              <a:chOff x="1331640" y="3147814"/>
              <a:chExt cx="288032" cy="360040"/>
            </a:xfrm>
          </p:grpSpPr>
          <p:sp>
            <p:nvSpPr>
              <p:cNvPr id="243" name="Google Shape;243;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4" name="Google Shape;244;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45" name="Google Shape;245;p10"/>
            <p:cNvGrpSpPr/>
            <p:nvPr/>
          </p:nvGrpSpPr>
          <p:grpSpPr>
            <a:xfrm>
              <a:off x="4173573" y="3912884"/>
              <a:ext cx="288032" cy="360040"/>
              <a:chOff x="1331640" y="3147814"/>
              <a:chExt cx="288032" cy="360040"/>
            </a:xfrm>
          </p:grpSpPr>
          <p:sp>
            <p:nvSpPr>
              <p:cNvPr id="246" name="Google Shape;246;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47" name="Google Shape;247;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48" name="Google Shape;248;p10"/>
            <p:cNvGrpSpPr/>
            <p:nvPr/>
          </p:nvGrpSpPr>
          <p:grpSpPr>
            <a:xfrm>
              <a:off x="4506044" y="3905567"/>
              <a:ext cx="288032" cy="360040"/>
              <a:chOff x="1331640" y="3147814"/>
              <a:chExt cx="288032" cy="360040"/>
            </a:xfrm>
          </p:grpSpPr>
          <p:sp>
            <p:nvSpPr>
              <p:cNvPr id="249" name="Google Shape;249;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0" name="Google Shape;250;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51" name="Google Shape;251;p10"/>
            <p:cNvGrpSpPr/>
            <p:nvPr/>
          </p:nvGrpSpPr>
          <p:grpSpPr>
            <a:xfrm>
              <a:off x="4835996" y="3908788"/>
              <a:ext cx="288032" cy="360040"/>
              <a:chOff x="1331640" y="3147814"/>
              <a:chExt cx="288032" cy="360040"/>
            </a:xfrm>
          </p:grpSpPr>
          <p:sp>
            <p:nvSpPr>
              <p:cNvPr id="252" name="Google Shape;252;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3" name="Google Shape;253;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54" name="Google Shape;254;p10"/>
            <p:cNvGrpSpPr/>
            <p:nvPr/>
          </p:nvGrpSpPr>
          <p:grpSpPr>
            <a:xfrm>
              <a:off x="5539145" y="3907366"/>
              <a:ext cx="288032" cy="360040"/>
              <a:chOff x="1331640" y="3147814"/>
              <a:chExt cx="288032" cy="360040"/>
            </a:xfrm>
          </p:grpSpPr>
          <p:sp>
            <p:nvSpPr>
              <p:cNvPr id="255" name="Google Shape;255;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6" name="Google Shape;256;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57" name="Google Shape;257;p10"/>
            <p:cNvGrpSpPr/>
            <p:nvPr/>
          </p:nvGrpSpPr>
          <p:grpSpPr>
            <a:xfrm>
              <a:off x="5189559" y="3912884"/>
              <a:ext cx="288032" cy="360040"/>
              <a:chOff x="1331640" y="3147814"/>
              <a:chExt cx="288032" cy="360040"/>
            </a:xfrm>
          </p:grpSpPr>
          <p:sp>
            <p:nvSpPr>
              <p:cNvPr id="258" name="Google Shape;258;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9" name="Google Shape;259;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60" name="Google Shape;260;p10"/>
            <p:cNvGrpSpPr/>
            <p:nvPr/>
          </p:nvGrpSpPr>
          <p:grpSpPr>
            <a:xfrm>
              <a:off x="5889071" y="3907366"/>
              <a:ext cx="288032" cy="360040"/>
              <a:chOff x="1331640" y="3147814"/>
              <a:chExt cx="288032" cy="360040"/>
            </a:xfrm>
          </p:grpSpPr>
          <p:sp>
            <p:nvSpPr>
              <p:cNvPr id="261" name="Google Shape;261;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62" name="Google Shape;262;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63" name="Google Shape;263;p10"/>
            <p:cNvGrpSpPr/>
            <p:nvPr/>
          </p:nvGrpSpPr>
          <p:grpSpPr>
            <a:xfrm>
              <a:off x="6232180" y="3907366"/>
              <a:ext cx="288032" cy="360040"/>
              <a:chOff x="1331640" y="3147814"/>
              <a:chExt cx="288032" cy="360040"/>
            </a:xfrm>
          </p:grpSpPr>
          <p:sp>
            <p:nvSpPr>
              <p:cNvPr id="264" name="Google Shape;264;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65" name="Google Shape;265;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66" name="Google Shape;266;p10"/>
            <p:cNvGrpSpPr/>
            <p:nvPr/>
          </p:nvGrpSpPr>
          <p:grpSpPr>
            <a:xfrm>
              <a:off x="6566869" y="3908788"/>
              <a:ext cx="288032" cy="360040"/>
              <a:chOff x="1331640" y="3147814"/>
              <a:chExt cx="288032" cy="360040"/>
            </a:xfrm>
          </p:grpSpPr>
          <p:sp>
            <p:nvSpPr>
              <p:cNvPr id="267" name="Google Shape;267;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68" name="Google Shape;268;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69" name="Google Shape;269;p10"/>
            <p:cNvGrpSpPr/>
            <p:nvPr/>
          </p:nvGrpSpPr>
          <p:grpSpPr>
            <a:xfrm>
              <a:off x="2104713" y="4360909"/>
              <a:ext cx="288032" cy="360040"/>
              <a:chOff x="1331640" y="3147814"/>
              <a:chExt cx="288032" cy="360040"/>
            </a:xfrm>
          </p:grpSpPr>
          <p:sp>
            <p:nvSpPr>
              <p:cNvPr id="270" name="Google Shape;270;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1" name="Google Shape;271;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72" name="Google Shape;272;p10"/>
            <p:cNvGrpSpPr/>
            <p:nvPr/>
          </p:nvGrpSpPr>
          <p:grpSpPr>
            <a:xfrm>
              <a:off x="2434665" y="4364130"/>
              <a:ext cx="288032" cy="360040"/>
              <a:chOff x="1331640" y="3147814"/>
              <a:chExt cx="288032" cy="360040"/>
            </a:xfrm>
          </p:grpSpPr>
          <p:sp>
            <p:nvSpPr>
              <p:cNvPr id="273" name="Google Shape;273;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4" name="Google Shape;274;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75" name="Google Shape;275;p10"/>
            <p:cNvGrpSpPr/>
            <p:nvPr/>
          </p:nvGrpSpPr>
          <p:grpSpPr>
            <a:xfrm>
              <a:off x="3137814" y="4362708"/>
              <a:ext cx="288032" cy="360040"/>
              <a:chOff x="1331640" y="3147814"/>
              <a:chExt cx="288032" cy="360040"/>
            </a:xfrm>
          </p:grpSpPr>
          <p:sp>
            <p:nvSpPr>
              <p:cNvPr id="276" name="Google Shape;276;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7" name="Google Shape;277;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78" name="Google Shape;278;p10"/>
            <p:cNvGrpSpPr/>
            <p:nvPr/>
          </p:nvGrpSpPr>
          <p:grpSpPr>
            <a:xfrm>
              <a:off x="2793872" y="4357719"/>
              <a:ext cx="288032" cy="360040"/>
              <a:chOff x="1331640" y="3147814"/>
              <a:chExt cx="288032" cy="360040"/>
            </a:xfrm>
          </p:grpSpPr>
          <p:sp>
            <p:nvSpPr>
              <p:cNvPr id="279" name="Google Shape;279;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80" name="Google Shape;280;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81" name="Google Shape;281;p10"/>
            <p:cNvGrpSpPr/>
            <p:nvPr/>
          </p:nvGrpSpPr>
          <p:grpSpPr>
            <a:xfrm>
              <a:off x="3487740" y="4362708"/>
              <a:ext cx="288032" cy="360040"/>
              <a:chOff x="1331640" y="3147814"/>
              <a:chExt cx="288032" cy="360040"/>
            </a:xfrm>
          </p:grpSpPr>
          <p:sp>
            <p:nvSpPr>
              <p:cNvPr id="282" name="Google Shape;282;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83" name="Google Shape;283;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84" name="Google Shape;284;p10"/>
            <p:cNvGrpSpPr/>
            <p:nvPr/>
          </p:nvGrpSpPr>
          <p:grpSpPr>
            <a:xfrm>
              <a:off x="3830849" y="4362708"/>
              <a:ext cx="288032" cy="360040"/>
              <a:chOff x="1331640" y="3147814"/>
              <a:chExt cx="288032" cy="360040"/>
            </a:xfrm>
          </p:grpSpPr>
          <p:sp>
            <p:nvSpPr>
              <p:cNvPr id="285" name="Google Shape;285;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86" name="Google Shape;286;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87" name="Google Shape;287;p10"/>
            <p:cNvGrpSpPr/>
            <p:nvPr/>
          </p:nvGrpSpPr>
          <p:grpSpPr>
            <a:xfrm>
              <a:off x="4173573" y="4364130"/>
              <a:ext cx="288032" cy="360040"/>
              <a:chOff x="1331640" y="3147814"/>
              <a:chExt cx="288032" cy="360040"/>
            </a:xfrm>
          </p:grpSpPr>
          <p:sp>
            <p:nvSpPr>
              <p:cNvPr id="288" name="Google Shape;288;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89" name="Google Shape;289;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90" name="Google Shape;290;p10"/>
            <p:cNvGrpSpPr/>
            <p:nvPr/>
          </p:nvGrpSpPr>
          <p:grpSpPr>
            <a:xfrm>
              <a:off x="4506044" y="4356813"/>
              <a:ext cx="288032" cy="360040"/>
              <a:chOff x="1331640" y="3147814"/>
              <a:chExt cx="288032" cy="360040"/>
            </a:xfrm>
          </p:grpSpPr>
          <p:sp>
            <p:nvSpPr>
              <p:cNvPr id="291" name="Google Shape;291;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92" name="Google Shape;292;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93" name="Google Shape;293;p10"/>
            <p:cNvGrpSpPr/>
            <p:nvPr/>
          </p:nvGrpSpPr>
          <p:grpSpPr>
            <a:xfrm>
              <a:off x="4835996" y="4360034"/>
              <a:ext cx="288032" cy="360040"/>
              <a:chOff x="1331640" y="3147814"/>
              <a:chExt cx="288032" cy="360040"/>
            </a:xfrm>
          </p:grpSpPr>
          <p:sp>
            <p:nvSpPr>
              <p:cNvPr id="294" name="Google Shape;294;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95" name="Google Shape;295;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96" name="Google Shape;296;p10"/>
            <p:cNvGrpSpPr/>
            <p:nvPr/>
          </p:nvGrpSpPr>
          <p:grpSpPr>
            <a:xfrm>
              <a:off x="5539145" y="4358612"/>
              <a:ext cx="288032" cy="360040"/>
              <a:chOff x="1331640" y="3147814"/>
              <a:chExt cx="288032" cy="360040"/>
            </a:xfrm>
          </p:grpSpPr>
          <p:sp>
            <p:nvSpPr>
              <p:cNvPr id="297" name="Google Shape;297;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98" name="Google Shape;298;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299" name="Google Shape;299;p10"/>
            <p:cNvGrpSpPr/>
            <p:nvPr/>
          </p:nvGrpSpPr>
          <p:grpSpPr>
            <a:xfrm>
              <a:off x="5189559" y="4364130"/>
              <a:ext cx="288032" cy="360040"/>
              <a:chOff x="1331640" y="3147814"/>
              <a:chExt cx="288032" cy="360040"/>
            </a:xfrm>
          </p:grpSpPr>
          <p:sp>
            <p:nvSpPr>
              <p:cNvPr id="300" name="Google Shape;300;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01" name="Google Shape;301;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02" name="Google Shape;302;p10"/>
            <p:cNvGrpSpPr/>
            <p:nvPr/>
          </p:nvGrpSpPr>
          <p:grpSpPr>
            <a:xfrm>
              <a:off x="5889071" y="4358612"/>
              <a:ext cx="288032" cy="360040"/>
              <a:chOff x="1331640" y="3147814"/>
              <a:chExt cx="288032" cy="360040"/>
            </a:xfrm>
          </p:grpSpPr>
          <p:sp>
            <p:nvSpPr>
              <p:cNvPr id="303" name="Google Shape;303;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04" name="Google Shape;304;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05" name="Google Shape;305;p10"/>
            <p:cNvGrpSpPr/>
            <p:nvPr/>
          </p:nvGrpSpPr>
          <p:grpSpPr>
            <a:xfrm>
              <a:off x="6232180" y="4358612"/>
              <a:ext cx="288032" cy="360040"/>
              <a:chOff x="1331640" y="3147814"/>
              <a:chExt cx="288032" cy="360040"/>
            </a:xfrm>
          </p:grpSpPr>
          <p:sp>
            <p:nvSpPr>
              <p:cNvPr id="306" name="Google Shape;306;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07" name="Google Shape;307;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08" name="Google Shape;308;p10"/>
            <p:cNvGrpSpPr/>
            <p:nvPr/>
          </p:nvGrpSpPr>
          <p:grpSpPr>
            <a:xfrm>
              <a:off x="6566869" y="4360034"/>
              <a:ext cx="288032" cy="360040"/>
              <a:chOff x="1331640" y="3147814"/>
              <a:chExt cx="288032" cy="360040"/>
            </a:xfrm>
          </p:grpSpPr>
          <p:sp>
            <p:nvSpPr>
              <p:cNvPr id="309" name="Google Shape;309;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10" name="Google Shape;310;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11" name="Google Shape;311;p10"/>
            <p:cNvGrpSpPr/>
            <p:nvPr/>
          </p:nvGrpSpPr>
          <p:grpSpPr>
            <a:xfrm>
              <a:off x="2104713" y="4791742"/>
              <a:ext cx="288032" cy="360040"/>
              <a:chOff x="1331640" y="3147814"/>
              <a:chExt cx="288032" cy="360040"/>
            </a:xfrm>
          </p:grpSpPr>
          <p:sp>
            <p:nvSpPr>
              <p:cNvPr id="312" name="Google Shape;312;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13" name="Google Shape;313;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14" name="Google Shape;314;p10"/>
            <p:cNvGrpSpPr/>
            <p:nvPr/>
          </p:nvGrpSpPr>
          <p:grpSpPr>
            <a:xfrm>
              <a:off x="2434665" y="4794963"/>
              <a:ext cx="288032" cy="360040"/>
              <a:chOff x="1331640" y="3147814"/>
              <a:chExt cx="288032" cy="360040"/>
            </a:xfrm>
          </p:grpSpPr>
          <p:sp>
            <p:nvSpPr>
              <p:cNvPr id="315" name="Google Shape;315;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16" name="Google Shape;316;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17" name="Google Shape;317;p10"/>
            <p:cNvGrpSpPr/>
            <p:nvPr/>
          </p:nvGrpSpPr>
          <p:grpSpPr>
            <a:xfrm>
              <a:off x="3137814" y="4793541"/>
              <a:ext cx="288032" cy="360040"/>
              <a:chOff x="1331640" y="3147814"/>
              <a:chExt cx="288032" cy="360040"/>
            </a:xfrm>
          </p:grpSpPr>
          <p:sp>
            <p:nvSpPr>
              <p:cNvPr id="318" name="Google Shape;318;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19" name="Google Shape;319;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20" name="Google Shape;320;p10"/>
            <p:cNvGrpSpPr/>
            <p:nvPr/>
          </p:nvGrpSpPr>
          <p:grpSpPr>
            <a:xfrm>
              <a:off x="2793872" y="4788552"/>
              <a:ext cx="288032" cy="360040"/>
              <a:chOff x="1331640" y="3147814"/>
              <a:chExt cx="288032" cy="360040"/>
            </a:xfrm>
          </p:grpSpPr>
          <p:sp>
            <p:nvSpPr>
              <p:cNvPr id="321" name="Google Shape;321;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22" name="Google Shape;322;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23" name="Google Shape;323;p10"/>
            <p:cNvGrpSpPr/>
            <p:nvPr/>
          </p:nvGrpSpPr>
          <p:grpSpPr>
            <a:xfrm>
              <a:off x="3487740" y="4793541"/>
              <a:ext cx="288032" cy="360040"/>
              <a:chOff x="1331640" y="3147814"/>
              <a:chExt cx="288032" cy="360040"/>
            </a:xfrm>
          </p:grpSpPr>
          <p:sp>
            <p:nvSpPr>
              <p:cNvPr id="324" name="Google Shape;324;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25" name="Google Shape;325;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26" name="Google Shape;326;p10"/>
            <p:cNvGrpSpPr/>
            <p:nvPr/>
          </p:nvGrpSpPr>
          <p:grpSpPr>
            <a:xfrm>
              <a:off x="3830849" y="4793541"/>
              <a:ext cx="288032" cy="360040"/>
              <a:chOff x="1331640" y="3147814"/>
              <a:chExt cx="288032" cy="360040"/>
            </a:xfrm>
          </p:grpSpPr>
          <p:sp>
            <p:nvSpPr>
              <p:cNvPr id="327" name="Google Shape;327;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28" name="Google Shape;328;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29" name="Google Shape;329;p10"/>
            <p:cNvGrpSpPr/>
            <p:nvPr/>
          </p:nvGrpSpPr>
          <p:grpSpPr>
            <a:xfrm>
              <a:off x="4173573" y="4794963"/>
              <a:ext cx="288032" cy="360040"/>
              <a:chOff x="1331640" y="3147814"/>
              <a:chExt cx="288032" cy="360040"/>
            </a:xfrm>
          </p:grpSpPr>
          <p:sp>
            <p:nvSpPr>
              <p:cNvPr id="330" name="Google Shape;330;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31" name="Google Shape;331;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32" name="Google Shape;332;p10"/>
            <p:cNvGrpSpPr/>
            <p:nvPr/>
          </p:nvGrpSpPr>
          <p:grpSpPr>
            <a:xfrm>
              <a:off x="4506044" y="4787646"/>
              <a:ext cx="288032" cy="360040"/>
              <a:chOff x="1331640" y="3147814"/>
              <a:chExt cx="288032" cy="360040"/>
            </a:xfrm>
          </p:grpSpPr>
          <p:sp>
            <p:nvSpPr>
              <p:cNvPr id="333" name="Google Shape;333;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34" name="Google Shape;334;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35" name="Google Shape;335;p10"/>
            <p:cNvGrpSpPr/>
            <p:nvPr/>
          </p:nvGrpSpPr>
          <p:grpSpPr>
            <a:xfrm>
              <a:off x="4835996" y="4790867"/>
              <a:ext cx="288032" cy="360040"/>
              <a:chOff x="1331640" y="3147814"/>
              <a:chExt cx="288032" cy="360040"/>
            </a:xfrm>
          </p:grpSpPr>
          <p:sp>
            <p:nvSpPr>
              <p:cNvPr id="336" name="Google Shape;336;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37" name="Google Shape;337;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38" name="Google Shape;338;p10"/>
            <p:cNvGrpSpPr/>
            <p:nvPr/>
          </p:nvGrpSpPr>
          <p:grpSpPr>
            <a:xfrm>
              <a:off x="5539145" y="4789445"/>
              <a:ext cx="288032" cy="360040"/>
              <a:chOff x="1331640" y="3147814"/>
              <a:chExt cx="288032" cy="360040"/>
            </a:xfrm>
          </p:grpSpPr>
          <p:sp>
            <p:nvSpPr>
              <p:cNvPr id="339" name="Google Shape;339;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40" name="Google Shape;340;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41" name="Google Shape;341;p10"/>
            <p:cNvGrpSpPr/>
            <p:nvPr/>
          </p:nvGrpSpPr>
          <p:grpSpPr>
            <a:xfrm>
              <a:off x="5189559" y="4794963"/>
              <a:ext cx="288032" cy="360040"/>
              <a:chOff x="1331640" y="3147814"/>
              <a:chExt cx="288032" cy="360040"/>
            </a:xfrm>
          </p:grpSpPr>
          <p:sp>
            <p:nvSpPr>
              <p:cNvPr id="342" name="Google Shape;342;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43" name="Google Shape;343;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44" name="Google Shape;344;p10"/>
            <p:cNvGrpSpPr/>
            <p:nvPr/>
          </p:nvGrpSpPr>
          <p:grpSpPr>
            <a:xfrm>
              <a:off x="5889071" y="4789445"/>
              <a:ext cx="288032" cy="360040"/>
              <a:chOff x="1331640" y="3147814"/>
              <a:chExt cx="288032" cy="360040"/>
            </a:xfrm>
          </p:grpSpPr>
          <p:sp>
            <p:nvSpPr>
              <p:cNvPr id="345" name="Google Shape;345;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46" name="Google Shape;346;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47" name="Google Shape;347;p10"/>
            <p:cNvGrpSpPr/>
            <p:nvPr/>
          </p:nvGrpSpPr>
          <p:grpSpPr>
            <a:xfrm>
              <a:off x="6232180" y="4789445"/>
              <a:ext cx="288032" cy="360040"/>
              <a:chOff x="1331640" y="3147814"/>
              <a:chExt cx="288032" cy="360040"/>
            </a:xfrm>
          </p:grpSpPr>
          <p:sp>
            <p:nvSpPr>
              <p:cNvPr id="348" name="Google Shape;348;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49" name="Google Shape;349;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50" name="Google Shape;350;p10"/>
            <p:cNvGrpSpPr/>
            <p:nvPr/>
          </p:nvGrpSpPr>
          <p:grpSpPr>
            <a:xfrm>
              <a:off x="6566869" y="4790867"/>
              <a:ext cx="288032" cy="360040"/>
              <a:chOff x="1331640" y="3147814"/>
              <a:chExt cx="288032" cy="360040"/>
            </a:xfrm>
          </p:grpSpPr>
          <p:sp>
            <p:nvSpPr>
              <p:cNvPr id="351" name="Google Shape;351;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52" name="Google Shape;352;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53" name="Google Shape;353;p10"/>
            <p:cNvGrpSpPr/>
            <p:nvPr/>
          </p:nvGrpSpPr>
          <p:grpSpPr>
            <a:xfrm>
              <a:off x="2104713" y="5250305"/>
              <a:ext cx="288032" cy="360040"/>
              <a:chOff x="1331640" y="3147814"/>
              <a:chExt cx="288032" cy="360040"/>
            </a:xfrm>
          </p:grpSpPr>
          <p:sp>
            <p:nvSpPr>
              <p:cNvPr id="354" name="Google Shape;354;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55" name="Google Shape;355;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56" name="Google Shape;356;p10"/>
            <p:cNvGrpSpPr/>
            <p:nvPr/>
          </p:nvGrpSpPr>
          <p:grpSpPr>
            <a:xfrm>
              <a:off x="2434665" y="5253526"/>
              <a:ext cx="288032" cy="360040"/>
              <a:chOff x="1331640" y="3147814"/>
              <a:chExt cx="288032" cy="360040"/>
            </a:xfrm>
          </p:grpSpPr>
          <p:sp>
            <p:nvSpPr>
              <p:cNvPr id="357" name="Google Shape;357;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58" name="Google Shape;358;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59" name="Google Shape;359;p10"/>
            <p:cNvGrpSpPr/>
            <p:nvPr/>
          </p:nvGrpSpPr>
          <p:grpSpPr>
            <a:xfrm>
              <a:off x="3137814" y="5252104"/>
              <a:ext cx="288032" cy="360040"/>
              <a:chOff x="1331640" y="3147814"/>
              <a:chExt cx="288032" cy="360040"/>
            </a:xfrm>
          </p:grpSpPr>
          <p:sp>
            <p:nvSpPr>
              <p:cNvPr id="360" name="Google Shape;360;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61" name="Google Shape;361;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62" name="Google Shape;362;p10"/>
            <p:cNvGrpSpPr/>
            <p:nvPr/>
          </p:nvGrpSpPr>
          <p:grpSpPr>
            <a:xfrm>
              <a:off x="2793872" y="5247115"/>
              <a:ext cx="288032" cy="360040"/>
              <a:chOff x="1331640" y="3147814"/>
              <a:chExt cx="288032" cy="360040"/>
            </a:xfrm>
          </p:grpSpPr>
          <p:sp>
            <p:nvSpPr>
              <p:cNvPr id="363" name="Google Shape;363;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64" name="Google Shape;364;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65" name="Google Shape;365;p10"/>
            <p:cNvGrpSpPr/>
            <p:nvPr/>
          </p:nvGrpSpPr>
          <p:grpSpPr>
            <a:xfrm>
              <a:off x="3487740" y="5252104"/>
              <a:ext cx="288032" cy="360040"/>
              <a:chOff x="1331640" y="3147814"/>
              <a:chExt cx="288032" cy="360040"/>
            </a:xfrm>
          </p:grpSpPr>
          <p:sp>
            <p:nvSpPr>
              <p:cNvPr id="366" name="Google Shape;366;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67" name="Google Shape;367;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68" name="Google Shape;368;p10"/>
            <p:cNvGrpSpPr/>
            <p:nvPr/>
          </p:nvGrpSpPr>
          <p:grpSpPr>
            <a:xfrm>
              <a:off x="3830849" y="5252104"/>
              <a:ext cx="288032" cy="360040"/>
              <a:chOff x="1331640" y="3147814"/>
              <a:chExt cx="288032" cy="360040"/>
            </a:xfrm>
          </p:grpSpPr>
          <p:sp>
            <p:nvSpPr>
              <p:cNvPr id="369" name="Google Shape;369;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70" name="Google Shape;370;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71" name="Google Shape;371;p10"/>
            <p:cNvGrpSpPr/>
            <p:nvPr/>
          </p:nvGrpSpPr>
          <p:grpSpPr>
            <a:xfrm>
              <a:off x="4173573" y="5253526"/>
              <a:ext cx="288032" cy="360040"/>
              <a:chOff x="1331640" y="3147814"/>
              <a:chExt cx="288032" cy="360040"/>
            </a:xfrm>
          </p:grpSpPr>
          <p:sp>
            <p:nvSpPr>
              <p:cNvPr id="372" name="Google Shape;372;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73" name="Google Shape;373;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74" name="Google Shape;374;p10"/>
            <p:cNvGrpSpPr/>
            <p:nvPr/>
          </p:nvGrpSpPr>
          <p:grpSpPr>
            <a:xfrm>
              <a:off x="4506044" y="5246209"/>
              <a:ext cx="288032" cy="360040"/>
              <a:chOff x="1331640" y="3147814"/>
              <a:chExt cx="288032" cy="360040"/>
            </a:xfrm>
          </p:grpSpPr>
          <p:sp>
            <p:nvSpPr>
              <p:cNvPr id="375" name="Google Shape;375;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76" name="Google Shape;376;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77" name="Google Shape;377;p10"/>
            <p:cNvGrpSpPr/>
            <p:nvPr/>
          </p:nvGrpSpPr>
          <p:grpSpPr>
            <a:xfrm>
              <a:off x="4835996" y="5249430"/>
              <a:ext cx="288032" cy="360040"/>
              <a:chOff x="1331640" y="3147814"/>
              <a:chExt cx="288032" cy="360040"/>
            </a:xfrm>
          </p:grpSpPr>
          <p:sp>
            <p:nvSpPr>
              <p:cNvPr id="378" name="Google Shape;378;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79" name="Google Shape;379;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80" name="Google Shape;380;p10"/>
            <p:cNvGrpSpPr/>
            <p:nvPr/>
          </p:nvGrpSpPr>
          <p:grpSpPr>
            <a:xfrm>
              <a:off x="5539145" y="5248008"/>
              <a:ext cx="288032" cy="360040"/>
              <a:chOff x="1331640" y="3147814"/>
              <a:chExt cx="288032" cy="360040"/>
            </a:xfrm>
          </p:grpSpPr>
          <p:sp>
            <p:nvSpPr>
              <p:cNvPr id="381" name="Google Shape;381;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82" name="Google Shape;382;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83" name="Google Shape;383;p10"/>
            <p:cNvGrpSpPr/>
            <p:nvPr/>
          </p:nvGrpSpPr>
          <p:grpSpPr>
            <a:xfrm>
              <a:off x="5189559" y="5253526"/>
              <a:ext cx="288032" cy="360040"/>
              <a:chOff x="1331640" y="3147814"/>
              <a:chExt cx="288032" cy="360040"/>
            </a:xfrm>
          </p:grpSpPr>
          <p:sp>
            <p:nvSpPr>
              <p:cNvPr id="384" name="Google Shape;384;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85" name="Google Shape;385;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86" name="Google Shape;386;p10"/>
            <p:cNvGrpSpPr/>
            <p:nvPr/>
          </p:nvGrpSpPr>
          <p:grpSpPr>
            <a:xfrm>
              <a:off x="5889071" y="5248008"/>
              <a:ext cx="288032" cy="360040"/>
              <a:chOff x="1331640" y="3147814"/>
              <a:chExt cx="288032" cy="360040"/>
            </a:xfrm>
          </p:grpSpPr>
          <p:sp>
            <p:nvSpPr>
              <p:cNvPr id="387" name="Google Shape;387;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88" name="Google Shape;388;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89" name="Google Shape;389;p10"/>
            <p:cNvGrpSpPr/>
            <p:nvPr/>
          </p:nvGrpSpPr>
          <p:grpSpPr>
            <a:xfrm>
              <a:off x="6232180" y="5248008"/>
              <a:ext cx="288032" cy="360040"/>
              <a:chOff x="1331640" y="3147814"/>
              <a:chExt cx="288032" cy="360040"/>
            </a:xfrm>
          </p:grpSpPr>
          <p:sp>
            <p:nvSpPr>
              <p:cNvPr id="390" name="Google Shape;390;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91" name="Google Shape;391;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92" name="Google Shape;392;p10"/>
            <p:cNvGrpSpPr/>
            <p:nvPr/>
          </p:nvGrpSpPr>
          <p:grpSpPr>
            <a:xfrm>
              <a:off x="6566869" y="5249430"/>
              <a:ext cx="288032" cy="360040"/>
              <a:chOff x="1331640" y="3147814"/>
              <a:chExt cx="288032" cy="360040"/>
            </a:xfrm>
          </p:grpSpPr>
          <p:sp>
            <p:nvSpPr>
              <p:cNvPr id="393" name="Google Shape;393;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94" name="Google Shape;394;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95" name="Google Shape;395;p10"/>
            <p:cNvGrpSpPr/>
            <p:nvPr/>
          </p:nvGrpSpPr>
          <p:grpSpPr>
            <a:xfrm>
              <a:off x="7318288" y="4049783"/>
              <a:ext cx="288032" cy="360040"/>
              <a:chOff x="1331640" y="3147814"/>
              <a:chExt cx="288032" cy="360040"/>
            </a:xfrm>
          </p:grpSpPr>
          <p:sp>
            <p:nvSpPr>
              <p:cNvPr id="396" name="Google Shape;396;p10"/>
              <p:cNvSpPr/>
              <p:nvPr/>
            </p:nvSpPr>
            <p:spPr>
              <a:xfrm rot="-5400000">
                <a:off x="1375074" y="3263256"/>
                <a:ext cx="201164" cy="288032"/>
              </a:xfrm>
              <a:prstGeom prst="flowChartDelay">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97" name="Google Shape;397;p10"/>
              <p:cNvSpPr/>
              <p:nvPr/>
            </p:nvSpPr>
            <p:spPr>
              <a:xfrm>
                <a:off x="1403648" y="3147814"/>
                <a:ext cx="144016" cy="1588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398" name="Google Shape;398;p10"/>
            <p:cNvGrpSpPr/>
            <p:nvPr/>
          </p:nvGrpSpPr>
          <p:grpSpPr>
            <a:xfrm>
              <a:off x="7306512" y="4547414"/>
              <a:ext cx="288032" cy="360040"/>
              <a:chOff x="1331640" y="3147814"/>
              <a:chExt cx="288032" cy="360040"/>
            </a:xfrm>
          </p:grpSpPr>
          <p:sp>
            <p:nvSpPr>
              <p:cNvPr id="399" name="Google Shape;399;p10"/>
              <p:cNvSpPr/>
              <p:nvPr/>
            </p:nvSpPr>
            <p:spPr>
              <a:xfrm rot="-5400000">
                <a:off x="1375074" y="3263256"/>
                <a:ext cx="201164" cy="288032"/>
              </a:xfrm>
              <a:prstGeom prst="flowChartDelay">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00" name="Google Shape;400;p10"/>
              <p:cNvSpPr/>
              <p:nvPr/>
            </p:nvSpPr>
            <p:spPr>
              <a:xfrm>
                <a:off x="1403648" y="3147814"/>
                <a:ext cx="144016" cy="15887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nvGrpSpPr>
            <p:cNvPr id="401" name="Google Shape;401;p10"/>
            <p:cNvGrpSpPr/>
            <p:nvPr/>
          </p:nvGrpSpPr>
          <p:grpSpPr>
            <a:xfrm>
              <a:off x="7306561" y="5045045"/>
              <a:ext cx="288032" cy="360040"/>
              <a:chOff x="1331640" y="3147814"/>
              <a:chExt cx="288032" cy="360040"/>
            </a:xfrm>
          </p:grpSpPr>
          <p:sp>
            <p:nvSpPr>
              <p:cNvPr id="402" name="Google Shape;402;p10"/>
              <p:cNvSpPr/>
              <p:nvPr/>
            </p:nvSpPr>
            <p:spPr>
              <a:xfrm rot="-5400000">
                <a:off x="1375074" y="3263256"/>
                <a:ext cx="201164" cy="288032"/>
              </a:xfrm>
              <a:prstGeom prst="flowChartDelay">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03" name="Google Shape;403;p10"/>
              <p:cNvSpPr/>
              <p:nvPr/>
            </p:nvSpPr>
            <p:spPr>
              <a:xfrm>
                <a:off x="1403648" y="3147814"/>
                <a:ext cx="144016" cy="15887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sp>
          <p:nvSpPr>
            <p:cNvPr id="404" name="Google Shape;404;p10"/>
            <p:cNvSpPr/>
            <p:nvPr/>
          </p:nvSpPr>
          <p:spPr>
            <a:xfrm>
              <a:off x="7715389" y="5131967"/>
              <a:ext cx="1992853"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Exposed to a risk factor</a:t>
              </a:r>
              <a:endParaRPr/>
            </a:p>
          </p:txBody>
        </p:sp>
        <p:sp>
          <p:nvSpPr>
            <p:cNvPr id="405" name="Google Shape;405;p10"/>
            <p:cNvSpPr/>
            <p:nvPr/>
          </p:nvSpPr>
          <p:spPr>
            <a:xfrm>
              <a:off x="7734063" y="4119749"/>
              <a:ext cx="2146742"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Not exposed to risk factor</a:t>
              </a:r>
              <a:endParaRPr/>
            </a:p>
          </p:txBody>
        </p:sp>
        <p:sp>
          <p:nvSpPr>
            <p:cNvPr id="406" name="Google Shape;406;p10"/>
            <p:cNvSpPr/>
            <p:nvPr/>
          </p:nvSpPr>
          <p:spPr>
            <a:xfrm>
              <a:off x="7720024" y="4623587"/>
              <a:ext cx="1242648"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Health impact</a:t>
              </a:r>
              <a:endParaRPr/>
            </a:p>
          </p:txBody>
        </p:sp>
      </p:gr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413" name="Google Shape;413;p11"/>
          <p:cNvSpPr txBox="1"/>
          <p:nvPr/>
        </p:nvSpPr>
        <p:spPr>
          <a:xfrm>
            <a:off x="887214" y="26400"/>
            <a:ext cx="10802633"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Step 5.1: Predict the impacts during the projects lifetime (morbidity and mortality)</a:t>
            </a:r>
            <a:endParaRPr sz="4400">
              <a:solidFill>
                <a:schemeClr val="dk1"/>
              </a:solidFill>
              <a:latin typeface="Open Sans"/>
              <a:ea typeface="Open Sans"/>
              <a:cs typeface="Open Sans"/>
              <a:sym typeface="Open Sans"/>
            </a:endParaRPr>
          </a:p>
        </p:txBody>
      </p:sp>
      <p:sp>
        <p:nvSpPr>
          <p:cNvPr id="414" name="Google Shape;414;p11"/>
          <p:cNvSpPr/>
          <p:nvPr/>
        </p:nvSpPr>
        <p:spPr>
          <a:xfrm>
            <a:off x="6642392" y="5848703"/>
            <a:ext cx="476354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Open Sans"/>
                <a:ea typeface="Open Sans"/>
                <a:cs typeface="Open Sans"/>
                <a:sym typeface="Open Sans"/>
              </a:rPr>
              <a:t>Deaths per 100,000 people caused by indoor air pollution across sub-Saharan Africa in 2019 (GBD, 2023)</a:t>
            </a:r>
            <a:endParaRPr/>
          </a:p>
        </p:txBody>
      </p:sp>
      <p:grpSp>
        <p:nvGrpSpPr>
          <p:cNvPr id="415" name="Google Shape;415;p11"/>
          <p:cNvGrpSpPr/>
          <p:nvPr/>
        </p:nvGrpSpPr>
        <p:grpSpPr>
          <a:xfrm>
            <a:off x="6066530" y="1838236"/>
            <a:ext cx="5459880" cy="4090925"/>
            <a:chOff x="4699743" y="1389704"/>
            <a:chExt cx="4203966" cy="3149906"/>
          </a:xfrm>
        </p:grpSpPr>
        <p:pic>
          <p:nvPicPr>
            <p:cNvPr id="416" name="Google Shape;416;p11"/>
            <p:cNvPicPr preferRelativeResize="0"/>
            <p:nvPr/>
          </p:nvPicPr>
          <p:blipFill rotWithShape="1">
            <a:blip r:embed="rId3">
              <a:alphaModFix/>
            </a:blip>
            <a:srcRect b="0" l="0" r="0" t="0"/>
            <a:stretch/>
          </p:blipFill>
          <p:spPr>
            <a:xfrm>
              <a:off x="4699743" y="1389704"/>
              <a:ext cx="3719761" cy="3149906"/>
            </a:xfrm>
            <a:prstGeom prst="rect">
              <a:avLst/>
            </a:prstGeom>
            <a:noFill/>
            <a:ln>
              <a:noFill/>
            </a:ln>
          </p:spPr>
        </p:pic>
        <p:pic>
          <p:nvPicPr>
            <p:cNvPr id="417" name="Google Shape;417;p11"/>
            <p:cNvPicPr preferRelativeResize="0"/>
            <p:nvPr/>
          </p:nvPicPr>
          <p:blipFill rotWithShape="1">
            <a:blip r:embed="rId4">
              <a:alphaModFix/>
            </a:blip>
            <a:srcRect b="0" l="0" r="0" t="0"/>
            <a:stretch/>
          </p:blipFill>
          <p:spPr>
            <a:xfrm>
              <a:off x="8432152" y="2891140"/>
              <a:ext cx="471557" cy="1556137"/>
            </a:xfrm>
            <a:prstGeom prst="rect">
              <a:avLst/>
            </a:prstGeom>
            <a:noFill/>
            <a:ln>
              <a:noFill/>
            </a:ln>
          </p:spPr>
        </p:pic>
      </p:grpSp>
      <p:graphicFrame>
        <p:nvGraphicFramePr>
          <p:cNvPr id="418" name="Google Shape;418;p11"/>
          <p:cNvGraphicFramePr/>
          <p:nvPr/>
        </p:nvGraphicFramePr>
        <p:xfrm>
          <a:off x="694204" y="3883698"/>
          <a:ext cx="3000000" cy="3000000"/>
        </p:xfrm>
        <a:graphic>
          <a:graphicData uri="http://schemas.openxmlformats.org/drawingml/2006/table">
            <a:tbl>
              <a:tblPr bandRow="1" firstCol="1" firstRow="1">
                <a:noFill/>
                <a:tableStyleId>{20AD6FDB-6EF6-48AB-8D3F-939A8400FA8A}</a:tableStyleId>
              </a:tblPr>
              <a:tblGrid>
                <a:gridCol w="848900"/>
                <a:gridCol w="865675"/>
                <a:gridCol w="846000"/>
                <a:gridCol w="846575"/>
                <a:gridCol w="789900"/>
                <a:gridCol w="1043200"/>
              </a:tblGrid>
              <a:tr h="359100">
                <a:tc>
                  <a:txBody>
                    <a:bodyPr/>
                    <a:lstStyle/>
                    <a:p>
                      <a:pPr indent="0" lvl="0" marL="0" marR="0" rtl="0" algn="ctr">
                        <a:lnSpc>
                          <a:spcPct val="130000"/>
                        </a:lnSpc>
                        <a:spcBef>
                          <a:spcPts val="0"/>
                        </a:spcBef>
                        <a:spcAft>
                          <a:spcPts val="0"/>
                        </a:spcAft>
                        <a:buNone/>
                      </a:pPr>
                      <a:r>
                        <a:rPr lang="en-US" sz="1800" u="none" cap="none" strike="noStrike"/>
                        <a:t>CL</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COPD</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LC</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IHD</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Stroke</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ALRI</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36975">
                <a:tc>
                  <a:txBody>
                    <a:bodyPr/>
                    <a:lstStyle/>
                    <a:p>
                      <a:pPr indent="0" lvl="0" marL="0" marR="0" rtl="0" algn="ctr">
                        <a:lnSpc>
                          <a:spcPct val="130000"/>
                        </a:lnSpc>
                        <a:spcBef>
                          <a:spcPts val="0"/>
                        </a:spcBef>
                        <a:spcAft>
                          <a:spcPts val="0"/>
                        </a:spcAft>
                        <a:buNone/>
                      </a:pPr>
                      <a:r>
                        <a:rPr lang="en-US" sz="1800" u="none" cap="none" strike="noStrike"/>
                        <a:t>Year 1</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0.7</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36975">
                <a:tc>
                  <a:txBody>
                    <a:bodyPr/>
                    <a:lstStyle/>
                    <a:p>
                      <a:pPr indent="0" lvl="0" marL="0" marR="0" rtl="0" algn="ctr">
                        <a:lnSpc>
                          <a:spcPct val="130000"/>
                        </a:lnSpc>
                        <a:spcBef>
                          <a:spcPts val="0"/>
                        </a:spcBef>
                        <a:spcAft>
                          <a:spcPts val="0"/>
                        </a:spcAft>
                        <a:buNone/>
                      </a:pPr>
                      <a:r>
                        <a:rPr lang="en-US" sz="1800" u="none" cap="none" strike="noStrike"/>
                        <a:t>Year 2</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0.1</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0.1</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0.1</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0.1</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36975">
                <a:tc>
                  <a:txBody>
                    <a:bodyPr/>
                    <a:lstStyle/>
                    <a:p>
                      <a:pPr indent="0" lvl="0" marL="0" marR="0" rtl="0" algn="ctr">
                        <a:lnSpc>
                          <a:spcPct val="130000"/>
                        </a:lnSpc>
                        <a:spcBef>
                          <a:spcPts val="0"/>
                        </a:spcBef>
                        <a:spcAft>
                          <a:spcPts val="0"/>
                        </a:spcAft>
                        <a:buNone/>
                      </a:pPr>
                      <a:r>
                        <a:rPr lang="en-US" sz="1800" u="none" cap="none" strike="noStrike"/>
                        <a:t>Year 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0.17</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0.24</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0.24</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0.24</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0.07</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36975">
                <a:tc>
                  <a:txBody>
                    <a:bodyPr/>
                    <a:lstStyle/>
                    <a:p>
                      <a:pPr indent="0" lvl="0" marL="0" marR="0" rtl="0" algn="ctr">
                        <a:lnSpc>
                          <a:spcPct val="130000"/>
                        </a:lnSpc>
                        <a:spcBef>
                          <a:spcPts val="0"/>
                        </a:spcBef>
                        <a:spcAft>
                          <a:spcPts val="0"/>
                        </a:spcAft>
                        <a:buNone/>
                      </a:pPr>
                      <a:r>
                        <a:rPr lang="en-US" sz="1800" u="none" cap="none" strike="noStrike"/>
                        <a:t>Year 4</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0.17</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0.07</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36975">
                <a:tc>
                  <a:txBody>
                    <a:bodyPr/>
                    <a:lstStyle/>
                    <a:p>
                      <a:pPr indent="0" lvl="0" marL="0" marR="0" rtl="0" algn="ctr">
                        <a:lnSpc>
                          <a:spcPct val="130000"/>
                        </a:lnSpc>
                        <a:spcBef>
                          <a:spcPts val="0"/>
                        </a:spcBef>
                        <a:spcAft>
                          <a:spcPts val="0"/>
                        </a:spcAft>
                        <a:buNone/>
                      </a:pPr>
                      <a:r>
                        <a:rPr lang="en-US" sz="1800" u="none" cap="none" strike="noStrike"/>
                        <a:t>Year 5</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0.16</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0.23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0.06</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bl>
          </a:graphicData>
        </a:graphic>
      </p:graphicFrame>
      <p:sp>
        <p:nvSpPr>
          <p:cNvPr id="419" name="Google Shape;419;p11"/>
          <p:cNvSpPr/>
          <p:nvPr/>
        </p:nvSpPr>
        <p:spPr>
          <a:xfrm>
            <a:off x="420122" y="2549110"/>
            <a:ext cx="5809218" cy="369332"/>
          </a:xfrm>
          <a:prstGeom prst="rect">
            <a:avLst/>
          </a:prstGeom>
          <a:blipFill rotWithShape="1">
            <a:blip r:embed="rId5">
              <a:alphaModFix/>
            </a:blip>
            <a:stretch>
              <a:fillRect b="-13113"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20" name="Google Shape;420;p11"/>
          <p:cNvSpPr/>
          <p:nvPr/>
        </p:nvSpPr>
        <p:spPr>
          <a:xfrm>
            <a:off x="420122" y="3056348"/>
            <a:ext cx="5740289" cy="369332"/>
          </a:xfrm>
          <a:prstGeom prst="rect">
            <a:avLst/>
          </a:prstGeom>
          <a:blipFill rotWithShape="1">
            <a:blip r:embed="rId6">
              <a:alphaModFix/>
            </a:blip>
            <a:stretch>
              <a:fillRect b="-13113"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21" name="Google Shape;421;p11"/>
          <p:cNvSpPr txBox="1"/>
          <p:nvPr>
            <p:ph idx="1" type="body"/>
          </p:nvPr>
        </p:nvSpPr>
        <p:spPr>
          <a:xfrm>
            <a:off x="340117" y="1750024"/>
            <a:ext cx="6302275" cy="44453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Calculate the deaths and cases avoided as (Jeuland et al., 2018):</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428" name="Google Shape;428;p12"/>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5.2: Predict the impacts during the projects lifetime (time saved)</a:t>
            </a:r>
            <a:endParaRPr sz="4400">
              <a:solidFill>
                <a:schemeClr val="dk1"/>
              </a:solidFill>
              <a:latin typeface="Open Sans"/>
              <a:ea typeface="Open Sans"/>
              <a:cs typeface="Open Sans"/>
              <a:sym typeface="Open Sans"/>
            </a:endParaRPr>
          </a:p>
        </p:txBody>
      </p:sp>
      <p:sp>
        <p:nvSpPr>
          <p:cNvPr id="429" name="Google Shape;429;p12"/>
          <p:cNvSpPr txBox="1"/>
          <p:nvPr>
            <p:ph idx="1" type="body"/>
          </p:nvPr>
        </p:nvSpPr>
        <p:spPr>
          <a:xfrm>
            <a:off x="1064512" y="1674809"/>
            <a:ext cx="4778023" cy="439873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Determine the time of cooking</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Determine the time of collection if applicable </a:t>
            </a:r>
            <a:endParaRPr/>
          </a:p>
          <a:p>
            <a:pPr indent="-228600" lvl="1" marL="685800" marR="0" rtl="0" algn="l">
              <a:lnSpc>
                <a:spcPct val="90000"/>
              </a:lnSpc>
              <a:spcBef>
                <a:spcPts val="5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Biomass</a:t>
            </a:r>
            <a:endParaRPr/>
          </a:p>
          <a:p>
            <a:pPr indent="-228600" lvl="1" marL="685800" marR="0" rtl="0" algn="l">
              <a:lnSpc>
                <a:spcPct val="90000"/>
              </a:lnSpc>
              <a:spcBef>
                <a:spcPts val="5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Biogas</a:t>
            </a:r>
            <a:endParaRPr/>
          </a:p>
          <a:p>
            <a:pPr indent="-101600" lvl="1" marL="685800" marR="0" rtl="0" algn="l">
              <a:lnSpc>
                <a:spcPct val="90000"/>
              </a:lnSpc>
              <a:spcBef>
                <a:spcPts val="5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pic>
        <p:nvPicPr>
          <p:cNvPr id="430" name="Google Shape;430;p12"/>
          <p:cNvPicPr preferRelativeResize="0"/>
          <p:nvPr/>
        </p:nvPicPr>
        <p:blipFill rotWithShape="1">
          <a:blip r:embed="rId3">
            <a:alphaModFix/>
          </a:blip>
          <a:srcRect b="0" l="0" r="0" t="0"/>
          <a:stretch/>
        </p:blipFill>
        <p:spPr>
          <a:xfrm>
            <a:off x="5958670" y="1417234"/>
            <a:ext cx="5731177" cy="4056071"/>
          </a:xfrm>
          <a:prstGeom prst="rect">
            <a:avLst/>
          </a:prstGeom>
          <a:noFill/>
          <a:ln>
            <a:noFill/>
          </a:ln>
        </p:spPr>
      </p:pic>
      <p:sp>
        <p:nvSpPr>
          <p:cNvPr id="431" name="Google Shape;431;p12"/>
          <p:cNvSpPr/>
          <p:nvPr/>
        </p:nvSpPr>
        <p:spPr>
          <a:xfrm>
            <a:off x="6508969" y="5495065"/>
            <a:ext cx="463057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Travel time to firewood in Liberia in hours as estimated by OnStove</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438" name="Google Shape;438;p13"/>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5.3: Predict the impacts during the projects lifetime (avoided emissions)</a:t>
            </a:r>
            <a:endParaRPr sz="4400">
              <a:solidFill>
                <a:schemeClr val="dk1"/>
              </a:solidFill>
              <a:latin typeface="Open Sans"/>
              <a:ea typeface="Open Sans"/>
              <a:cs typeface="Open Sans"/>
              <a:sym typeface="Open Sans"/>
            </a:endParaRPr>
          </a:p>
        </p:txBody>
      </p:sp>
      <p:sp>
        <p:nvSpPr>
          <p:cNvPr id="439" name="Google Shape;439;p13"/>
          <p:cNvSpPr txBox="1"/>
          <p:nvPr>
            <p:ph idx="1" type="body"/>
          </p:nvPr>
        </p:nvSpPr>
        <p:spPr>
          <a:xfrm>
            <a:off x="1425261" y="2266645"/>
            <a:ext cx="7113258" cy="353738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Emissions included:</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Carbon dioxide</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Methane</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Nitrous dioxide</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Carbon monoxide</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Black carbon </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Organic carbon</a:t>
            </a:r>
            <a:endParaRPr/>
          </a:p>
          <a:p>
            <a:pPr indent="0" lvl="1" marL="342900" marR="0" rtl="0" algn="l">
              <a:lnSpc>
                <a:spcPct val="90000"/>
              </a:lnSpc>
              <a:spcBef>
                <a:spcPts val="5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100-year Global Warming Potentials</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440" name="Google Shape;440;p13"/>
          <p:cNvSpPr/>
          <p:nvPr/>
        </p:nvSpPr>
        <p:spPr>
          <a:xfrm>
            <a:off x="4022721" y="2771427"/>
            <a:ext cx="72008" cy="720080"/>
          </a:xfrm>
          <a:prstGeom prst="righ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sp>
        <p:nvSpPr>
          <p:cNvPr id="441" name="Google Shape;441;p13"/>
          <p:cNvSpPr txBox="1"/>
          <p:nvPr/>
        </p:nvSpPr>
        <p:spPr>
          <a:xfrm>
            <a:off x="4310753" y="2987451"/>
            <a:ext cx="4608512"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en-US" sz="1800">
                <a:solidFill>
                  <a:schemeClr val="dk1"/>
                </a:solidFill>
                <a:latin typeface="Open Sans"/>
                <a:ea typeface="Open Sans"/>
                <a:cs typeface="Open Sans"/>
                <a:sym typeface="Open Sans"/>
              </a:rPr>
              <a:t>Emissions included in the Kyoto protocol</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448" name="Google Shape;448;p14"/>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5.3: Predict the impacts during the projects lifetime (avoided emissions)</a:t>
            </a:r>
            <a:endParaRPr sz="4400">
              <a:solidFill>
                <a:schemeClr val="dk1"/>
              </a:solidFill>
              <a:latin typeface="Open Sans"/>
              <a:ea typeface="Open Sans"/>
              <a:cs typeface="Open Sans"/>
              <a:sym typeface="Open Sans"/>
            </a:endParaRPr>
          </a:p>
        </p:txBody>
      </p:sp>
      <p:sp>
        <p:nvSpPr>
          <p:cNvPr id="449" name="Google Shape;449;p14"/>
          <p:cNvSpPr/>
          <p:nvPr/>
        </p:nvSpPr>
        <p:spPr>
          <a:xfrm>
            <a:off x="887214" y="1858968"/>
            <a:ext cx="10162640" cy="4220514"/>
          </a:xfrm>
          <a:prstGeom prst="rect">
            <a:avLst/>
          </a:prstGeom>
          <a:blipFill rotWithShape="1">
            <a:blip r:embed="rId3">
              <a:alphaModFix/>
            </a:blip>
            <a:stretch>
              <a:fillRect b="0" l="-659" r="0" t="-72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456" name="Google Shape;456;p15"/>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5.3: Predict the impacts during the projects lifetime (avoided emissions)</a:t>
            </a:r>
            <a:endParaRPr sz="4400">
              <a:solidFill>
                <a:schemeClr val="dk1"/>
              </a:solidFill>
              <a:latin typeface="Open Sans"/>
              <a:ea typeface="Open Sans"/>
              <a:cs typeface="Open Sans"/>
              <a:sym typeface="Open Sans"/>
            </a:endParaRPr>
          </a:p>
        </p:txBody>
      </p:sp>
      <p:sp>
        <p:nvSpPr>
          <p:cNvPr id="457" name="Google Shape;457;p15"/>
          <p:cNvSpPr txBox="1"/>
          <p:nvPr>
            <p:ph idx="1" type="body"/>
          </p:nvPr>
        </p:nvSpPr>
        <p:spPr>
          <a:xfrm>
            <a:off x="848714" y="1834520"/>
            <a:ext cx="6081475" cy="4282577"/>
          </a:xfrm>
          <a:prstGeom prst="rect">
            <a:avLst/>
          </a:prstGeom>
          <a:blipFill rotWithShape="1">
            <a:blip r:embed="rId3">
              <a:alphaModFix/>
            </a:blip>
            <a:stretch>
              <a:fillRect b="-5411" l="-901" r="0" t="-1424"/>
            </a:stretch>
          </a:blip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SzPts val="2800"/>
              <a:buFont typeface="Arial"/>
              <a:buChar char="•"/>
            </a:pPr>
            <a:r>
              <a:rPr lang="en-US" sz="2800">
                <a:latin typeface="Calibri"/>
                <a:ea typeface="Calibri"/>
                <a:cs typeface="Calibri"/>
                <a:sym typeface="Calibri"/>
              </a:rPr>
              <a:t> </a:t>
            </a:r>
            <a:endParaRPr/>
          </a:p>
        </p:txBody>
      </p:sp>
      <p:pic>
        <p:nvPicPr>
          <p:cNvPr id="458" name="Google Shape;458;p15"/>
          <p:cNvPicPr preferRelativeResize="0"/>
          <p:nvPr/>
        </p:nvPicPr>
        <p:blipFill rotWithShape="1">
          <a:blip r:embed="rId4">
            <a:alphaModFix/>
          </a:blip>
          <a:srcRect b="0" l="0" r="0" t="0"/>
          <a:stretch/>
        </p:blipFill>
        <p:spPr>
          <a:xfrm>
            <a:off x="6006165" y="1773226"/>
            <a:ext cx="5512110" cy="4405166"/>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465" name="Google Shape;465;p16"/>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5.4: Predict the impacts during the projects lifetime (costs)</a:t>
            </a:r>
            <a:endParaRPr sz="4400">
              <a:solidFill>
                <a:schemeClr val="dk1"/>
              </a:solidFill>
              <a:latin typeface="Open Sans"/>
              <a:ea typeface="Open Sans"/>
              <a:cs typeface="Open Sans"/>
              <a:sym typeface="Open Sans"/>
            </a:endParaRPr>
          </a:p>
        </p:txBody>
      </p:sp>
      <p:sp>
        <p:nvSpPr>
          <p:cNvPr id="466" name="Google Shape;466;p16"/>
          <p:cNvSpPr txBox="1"/>
          <p:nvPr>
            <p:ph idx="1" type="body"/>
          </p:nvPr>
        </p:nvSpPr>
        <p:spPr>
          <a:xfrm>
            <a:off x="1006759" y="1925718"/>
            <a:ext cx="7765653" cy="410932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Capital costs</a:t>
            </a:r>
            <a:endParaRPr/>
          </a:p>
          <a:p>
            <a:pPr indent="-228600" lvl="1" marL="685800" marR="0" rtl="0" algn="l">
              <a:lnSpc>
                <a:spcPct val="110000"/>
              </a:lnSpc>
              <a:spcBef>
                <a:spcPts val="5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Cost of stove</a:t>
            </a:r>
            <a:endParaRPr/>
          </a:p>
          <a:p>
            <a:pPr indent="-228600" lvl="1" marL="685800" marR="0" rtl="0" algn="l">
              <a:lnSpc>
                <a:spcPct val="110000"/>
              </a:lnSpc>
              <a:spcBef>
                <a:spcPts val="5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Stove specific calculations when needed</a:t>
            </a:r>
            <a:endParaRPr/>
          </a:p>
          <a:p>
            <a:pPr indent="-228600" lvl="0" marL="228600" marR="0" rtl="0" algn="l">
              <a:lnSpc>
                <a:spcPct val="110000"/>
              </a:lnSpc>
              <a:spcBef>
                <a:spcPts val="10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Operation and Maintenance cost</a:t>
            </a:r>
            <a:endParaRPr/>
          </a:p>
          <a:p>
            <a:pPr indent="-228600" lvl="1" marL="685800" marR="0" rtl="0" algn="l">
              <a:lnSpc>
                <a:spcPct val="110000"/>
              </a:lnSpc>
              <a:spcBef>
                <a:spcPts val="5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Cost of cleaning and replacing equipment</a:t>
            </a:r>
            <a:endParaRPr/>
          </a:p>
          <a:p>
            <a:pPr indent="-228600" lvl="0" marL="228600" marR="0" rtl="0" algn="l">
              <a:lnSpc>
                <a:spcPct val="110000"/>
              </a:lnSpc>
              <a:spcBef>
                <a:spcPts val="10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Fuel cost</a:t>
            </a:r>
            <a:endParaRPr/>
          </a:p>
          <a:p>
            <a:pPr indent="-228600" lvl="1" marL="685800" marR="0" rtl="0" algn="l">
              <a:lnSpc>
                <a:spcPct val="110000"/>
              </a:lnSpc>
              <a:spcBef>
                <a:spcPts val="500"/>
              </a:spcBef>
              <a:spcAft>
                <a:spcPts val="0"/>
              </a:spcAft>
              <a:buClr>
                <a:schemeClr val="dk1"/>
              </a:buClr>
              <a:buSzPts val="2000"/>
              <a:buFont typeface="Courier New"/>
              <a:buChar char="o"/>
            </a:pPr>
            <a:r>
              <a:rPr b="0" i="0" lang="en-US" sz="2000" u="none" cap="none" strike="noStrike">
                <a:solidFill>
                  <a:schemeClr val="dk1"/>
                </a:solidFill>
                <a:latin typeface="Open Sans"/>
                <a:ea typeface="Open Sans"/>
                <a:cs typeface="Open Sans"/>
                <a:sym typeface="Open Sans"/>
              </a:rPr>
              <a:t>Stove specific</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473" name="Google Shape;473;p17"/>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6.1: Monetize impacts – Morbidity</a:t>
            </a:r>
            <a:endParaRPr sz="4400">
              <a:solidFill>
                <a:schemeClr val="dk1"/>
              </a:solidFill>
              <a:latin typeface="Open Sans"/>
              <a:ea typeface="Open Sans"/>
              <a:cs typeface="Open Sans"/>
              <a:sym typeface="Open Sans"/>
            </a:endParaRPr>
          </a:p>
        </p:txBody>
      </p:sp>
      <p:grpSp>
        <p:nvGrpSpPr>
          <p:cNvPr id="474" name="Google Shape;474;p17"/>
          <p:cNvGrpSpPr/>
          <p:nvPr/>
        </p:nvGrpSpPr>
        <p:grpSpPr>
          <a:xfrm>
            <a:off x="1609635" y="1828368"/>
            <a:ext cx="8729214" cy="1109365"/>
            <a:chOff x="683568" y="1013178"/>
            <a:chExt cx="8064896" cy="1109365"/>
          </a:xfrm>
        </p:grpSpPr>
        <p:sp>
          <p:nvSpPr>
            <p:cNvPr id="475" name="Google Shape;475;p17"/>
            <p:cNvSpPr txBox="1"/>
            <p:nvPr/>
          </p:nvSpPr>
          <p:spPr>
            <a:xfrm>
              <a:off x="683568" y="1199213"/>
              <a:ext cx="8064896" cy="92333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pSp>
          <p:nvGrpSpPr>
            <p:cNvPr id="476" name="Google Shape;476;p17"/>
            <p:cNvGrpSpPr/>
            <p:nvPr/>
          </p:nvGrpSpPr>
          <p:grpSpPr>
            <a:xfrm>
              <a:off x="3635896" y="1013178"/>
              <a:ext cx="4392488" cy="461865"/>
              <a:chOff x="3635899" y="1670013"/>
              <a:chExt cx="4392488" cy="461865"/>
            </a:xfrm>
          </p:grpSpPr>
          <p:sp>
            <p:nvSpPr>
              <p:cNvPr id="477" name="Google Shape;477;p17"/>
              <p:cNvSpPr/>
              <p:nvPr/>
            </p:nvSpPr>
            <p:spPr>
              <a:xfrm rot="-5400000">
                <a:off x="5800051" y="-96458"/>
                <a:ext cx="64184" cy="4392488"/>
              </a:xfrm>
              <a:prstGeom prst="rightBrace">
                <a:avLst>
                  <a:gd fmla="val 5414" name="adj1"/>
                  <a:gd fmla="val 49657"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p:txBody>
          </p:sp>
          <p:sp>
            <p:nvSpPr>
              <p:cNvPr id="478" name="Google Shape;478;p17"/>
              <p:cNvSpPr txBox="1"/>
              <p:nvPr/>
            </p:nvSpPr>
            <p:spPr>
              <a:xfrm>
                <a:off x="4860035" y="1670013"/>
                <a:ext cx="2016224"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rgbClr val="FF0000"/>
                    </a:solidFill>
                    <a:latin typeface="Open Sans"/>
                    <a:ea typeface="Open Sans"/>
                    <a:cs typeface="Open Sans"/>
                    <a:sym typeface="Open Sans"/>
                  </a:rPr>
                  <a:t>From step 5</a:t>
                </a:r>
                <a:endParaRPr/>
              </a:p>
            </p:txBody>
          </p:sp>
        </p:grpSp>
      </p:grpSp>
      <p:graphicFrame>
        <p:nvGraphicFramePr>
          <p:cNvPr id="479" name="Google Shape;479;p17"/>
          <p:cNvGraphicFramePr/>
          <p:nvPr/>
        </p:nvGraphicFramePr>
        <p:xfrm>
          <a:off x="2778671" y="3811172"/>
          <a:ext cx="3000000" cy="3000000"/>
        </p:xfrm>
        <a:graphic>
          <a:graphicData uri="http://schemas.openxmlformats.org/drawingml/2006/table">
            <a:tbl>
              <a:tblPr bandRow="1" firstCol="1" firstRow="1">
                <a:noFill/>
                <a:tableStyleId>{20AD6FDB-6EF6-48AB-8D3F-939A8400FA8A}</a:tableStyleId>
              </a:tblPr>
              <a:tblGrid>
                <a:gridCol w="1452350"/>
                <a:gridCol w="2469400"/>
                <a:gridCol w="2469400"/>
              </a:tblGrid>
              <a:tr h="541350">
                <a:tc>
                  <a:txBody>
                    <a:bodyPr/>
                    <a:lstStyle/>
                    <a:p>
                      <a:pPr indent="0" lvl="0" marL="0" marR="0" rtl="0" algn="ctr">
                        <a:lnSpc>
                          <a:spcPct val="130000"/>
                        </a:lnSpc>
                        <a:spcBef>
                          <a:spcPts val="0"/>
                        </a:spcBef>
                        <a:spcAft>
                          <a:spcPts val="0"/>
                        </a:spcAft>
                        <a:buNone/>
                      </a:pPr>
                      <a:r>
                        <a:rPr lang="en-US" sz="1800" u="none" cap="none" strike="noStrike"/>
                        <a:t> </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Cost of illness (USD/case) </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Public share of COI (%)</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15325">
                <a:tc>
                  <a:txBody>
                    <a:bodyPr/>
                    <a:lstStyle/>
                    <a:p>
                      <a:pPr indent="0" lvl="0" marL="0" marR="0" rtl="0" algn="ctr">
                        <a:lnSpc>
                          <a:spcPct val="130000"/>
                        </a:lnSpc>
                        <a:spcBef>
                          <a:spcPts val="0"/>
                        </a:spcBef>
                        <a:spcAft>
                          <a:spcPts val="0"/>
                        </a:spcAft>
                        <a:buNone/>
                      </a:pPr>
                      <a:r>
                        <a:rPr lang="en-US" sz="1800" u="none" cap="none" strike="noStrike"/>
                        <a:t>COPD</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 103</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80</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15325">
                <a:tc>
                  <a:txBody>
                    <a:bodyPr/>
                    <a:lstStyle/>
                    <a:p>
                      <a:pPr indent="0" lvl="0" marL="0" marR="0" rtl="0" algn="ctr">
                        <a:lnSpc>
                          <a:spcPct val="130000"/>
                        </a:lnSpc>
                        <a:spcBef>
                          <a:spcPts val="0"/>
                        </a:spcBef>
                        <a:spcAft>
                          <a:spcPts val="0"/>
                        </a:spcAft>
                        <a:buNone/>
                      </a:pPr>
                      <a:r>
                        <a:rPr lang="en-US" sz="1800" u="none" cap="none" strike="noStrike"/>
                        <a:t>LC</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2,431</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95</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15325">
                <a:tc>
                  <a:txBody>
                    <a:bodyPr/>
                    <a:lstStyle/>
                    <a:p>
                      <a:pPr indent="0" lvl="0" marL="0" marR="0" rtl="0" algn="ctr">
                        <a:lnSpc>
                          <a:spcPct val="130000"/>
                        </a:lnSpc>
                        <a:spcBef>
                          <a:spcPts val="0"/>
                        </a:spcBef>
                        <a:spcAft>
                          <a:spcPts val="0"/>
                        </a:spcAft>
                        <a:buNone/>
                      </a:pPr>
                      <a:r>
                        <a:rPr lang="en-US" sz="1800" u="none" cap="none" strike="noStrike"/>
                        <a:t>IHD</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45</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65</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15325">
                <a:tc>
                  <a:txBody>
                    <a:bodyPr/>
                    <a:lstStyle/>
                    <a:p>
                      <a:pPr indent="0" lvl="0" marL="0" marR="0" rtl="0" algn="ctr">
                        <a:lnSpc>
                          <a:spcPct val="130000"/>
                        </a:lnSpc>
                        <a:spcBef>
                          <a:spcPts val="0"/>
                        </a:spcBef>
                        <a:spcAft>
                          <a:spcPts val="0"/>
                        </a:spcAft>
                        <a:buNone/>
                      </a:pPr>
                      <a:r>
                        <a:rPr lang="en-US" sz="1800" u="none" cap="none" strike="noStrike"/>
                        <a:t>Stroke</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3,970</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95</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r h="315325">
                <a:tc>
                  <a:txBody>
                    <a:bodyPr/>
                    <a:lstStyle/>
                    <a:p>
                      <a:pPr indent="0" lvl="0" marL="0" marR="0" rtl="0" algn="ctr">
                        <a:lnSpc>
                          <a:spcPct val="130000"/>
                        </a:lnSpc>
                        <a:spcBef>
                          <a:spcPts val="0"/>
                        </a:spcBef>
                        <a:spcAft>
                          <a:spcPts val="0"/>
                        </a:spcAft>
                        <a:buNone/>
                      </a:pPr>
                      <a:r>
                        <a:rPr lang="en-US" sz="1800" u="none" cap="none" strike="noStrike"/>
                        <a:t>ALRI</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39</a:t>
                      </a:r>
                      <a:endParaRPr sz="18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800" u="none" cap="none" strike="noStrike"/>
                        <a:t>40</a:t>
                      </a:r>
                      <a:endParaRPr sz="1800" u="none" cap="none" strike="noStrike">
                        <a:solidFill>
                          <a:srgbClr val="000000"/>
                        </a:solidFill>
                        <a:latin typeface="Times New Roman"/>
                        <a:ea typeface="Times New Roman"/>
                        <a:cs typeface="Times New Roman"/>
                        <a:sym typeface="Times New Roman"/>
                      </a:endParaRPr>
                    </a:p>
                  </a:txBody>
                  <a:tcPr marT="0" marB="0" marR="68575" marL="68575"/>
                </a:tc>
              </a:tr>
            </a:tbl>
          </a:graphicData>
        </a:graphic>
      </p:graphicFrame>
      <p:sp>
        <p:nvSpPr>
          <p:cNvPr id="480" name="Google Shape;480;p17"/>
          <p:cNvSpPr txBox="1"/>
          <p:nvPr/>
        </p:nvSpPr>
        <p:spPr>
          <a:xfrm>
            <a:off x="2409846" y="3098429"/>
            <a:ext cx="7128792"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i="1" lang="en-US" sz="1800">
                <a:solidFill>
                  <a:schemeClr val="dk1"/>
                </a:solidFill>
                <a:latin typeface="Open Sans"/>
                <a:ea typeface="Open Sans"/>
                <a:cs typeface="Open Sans"/>
                <a:sym typeface="Open Sans"/>
              </a:rPr>
              <a:t>COI (Cost Of Illness) measures the direct medical cost of illness as well as the cost of lost productive to the larger society.</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487" name="Google Shape;487;p18"/>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6.2: Monetize impacts – Mortality</a:t>
            </a:r>
            <a:endParaRPr sz="4400">
              <a:solidFill>
                <a:schemeClr val="dk1"/>
              </a:solidFill>
              <a:latin typeface="Open Sans"/>
              <a:ea typeface="Open Sans"/>
              <a:cs typeface="Open Sans"/>
              <a:sym typeface="Open Sans"/>
            </a:endParaRPr>
          </a:p>
        </p:txBody>
      </p:sp>
      <p:grpSp>
        <p:nvGrpSpPr>
          <p:cNvPr id="488" name="Google Shape;488;p18"/>
          <p:cNvGrpSpPr/>
          <p:nvPr/>
        </p:nvGrpSpPr>
        <p:grpSpPr>
          <a:xfrm>
            <a:off x="1733716" y="1909815"/>
            <a:ext cx="8064896" cy="1115772"/>
            <a:chOff x="1174457" y="1723754"/>
            <a:chExt cx="8064896" cy="1115772"/>
          </a:xfrm>
        </p:grpSpPr>
        <p:sp>
          <p:nvSpPr>
            <p:cNvPr id="489" name="Google Shape;489;p18"/>
            <p:cNvSpPr txBox="1"/>
            <p:nvPr/>
          </p:nvSpPr>
          <p:spPr>
            <a:xfrm>
              <a:off x="1174457" y="1916196"/>
              <a:ext cx="8064896" cy="92333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pSp>
          <p:nvGrpSpPr>
            <p:cNvPr id="490" name="Google Shape;490;p18"/>
            <p:cNvGrpSpPr/>
            <p:nvPr/>
          </p:nvGrpSpPr>
          <p:grpSpPr>
            <a:xfrm>
              <a:off x="4054777" y="1723754"/>
              <a:ext cx="4536504" cy="487585"/>
              <a:chOff x="3995939" y="1670013"/>
              <a:chExt cx="3744416" cy="487585"/>
            </a:xfrm>
          </p:grpSpPr>
          <p:sp>
            <p:nvSpPr>
              <p:cNvPr id="491" name="Google Shape;491;p18"/>
              <p:cNvSpPr/>
              <p:nvPr/>
            </p:nvSpPr>
            <p:spPr>
              <a:xfrm rot="-5400000">
                <a:off x="5823195" y="240438"/>
                <a:ext cx="89904" cy="3744416"/>
              </a:xfrm>
              <a:prstGeom prst="rightBrace">
                <a:avLst>
                  <a:gd fmla="val 5414" name="adj1"/>
                  <a:gd fmla="val 49657"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p:txBody>
          </p:sp>
          <p:sp>
            <p:nvSpPr>
              <p:cNvPr id="492" name="Google Shape;492;p18"/>
              <p:cNvSpPr txBox="1"/>
              <p:nvPr/>
            </p:nvSpPr>
            <p:spPr>
              <a:xfrm>
                <a:off x="4860035" y="1670013"/>
                <a:ext cx="2016224"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rgbClr val="FF0000"/>
                    </a:solidFill>
                    <a:latin typeface="Open Sans"/>
                    <a:ea typeface="Open Sans"/>
                    <a:cs typeface="Open Sans"/>
                    <a:sym typeface="Open Sans"/>
                  </a:rPr>
                  <a:t>From step 5</a:t>
                </a:r>
                <a:endParaRPr/>
              </a:p>
            </p:txBody>
          </p:sp>
        </p:grpSp>
      </p:grpSp>
      <p:sp>
        <p:nvSpPr>
          <p:cNvPr id="493" name="Google Shape;493;p18"/>
          <p:cNvSpPr txBox="1"/>
          <p:nvPr/>
        </p:nvSpPr>
        <p:spPr>
          <a:xfrm>
            <a:off x="887214" y="3218029"/>
            <a:ext cx="9566248" cy="2769989"/>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Value of Statistical Life ≠ Value of a life</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Value of Statistical Life is a measure for how much individuals themselves are willing to pay for a reduction in their own risk</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Value of Statistical Life values small changes in risk</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Age, life-expectancy or other factors may play a role, but typically income is used.</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Plenty of VSL measures for high-income countries, but not for the rest of the world. </a:t>
            </a:r>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(Robinson, 2020)</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500" name="Google Shape;500;p19"/>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6.3: Monetize impacts – Time</a:t>
            </a:r>
            <a:endParaRPr sz="4400">
              <a:solidFill>
                <a:schemeClr val="dk1"/>
              </a:solidFill>
              <a:latin typeface="Open Sans"/>
              <a:ea typeface="Open Sans"/>
              <a:cs typeface="Open Sans"/>
              <a:sym typeface="Open Sans"/>
            </a:endParaRPr>
          </a:p>
        </p:txBody>
      </p:sp>
      <p:sp>
        <p:nvSpPr>
          <p:cNvPr id="501" name="Google Shape;501;p19"/>
          <p:cNvSpPr txBox="1"/>
          <p:nvPr/>
        </p:nvSpPr>
        <p:spPr>
          <a:xfrm>
            <a:off x="549835" y="2275732"/>
            <a:ext cx="3942376" cy="3250274"/>
          </a:xfrm>
          <a:prstGeom prst="rect">
            <a:avLst/>
          </a:prstGeom>
          <a:noFill/>
          <a:ln>
            <a:noFill/>
          </a:ln>
        </p:spPr>
        <p:txBody>
          <a:bodyPr anchorCtr="0" anchor="t" bIns="0" lIns="0" spcFirstLastPara="1" rIns="0" wrap="square" tIns="0">
            <a:noAutofit/>
          </a:bodyPr>
          <a:lstStyle/>
          <a:p>
            <a:pPr indent="-44450" lvl="0" marL="171450" marR="0" rtl="0" algn="l">
              <a:lnSpc>
                <a:spcPct val="90000"/>
              </a:lnSpc>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pic>
        <p:nvPicPr>
          <p:cNvPr id="502" name="Google Shape;502;p19"/>
          <p:cNvPicPr preferRelativeResize="0"/>
          <p:nvPr/>
        </p:nvPicPr>
        <p:blipFill rotWithShape="1">
          <a:blip r:embed="rId3">
            <a:alphaModFix/>
          </a:blip>
          <a:srcRect b="0" l="0" r="0" t="0"/>
          <a:stretch/>
        </p:blipFill>
        <p:spPr>
          <a:xfrm>
            <a:off x="2117311" y="1767473"/>
            <a:ext cx="3747927" cy="3817100"/>
          </a:xfrm>
          <a:prstGeom prst="rect">
            <a:avLst/>
          </a:prstGeom>
          <a:noFill/>
          <a:ln>
            <a:noFill/>
          </a:ln>
        </p:spPr>
      </p:pic>
      <p:pic>
        <p:nvPicPr>
          <p:cNvPr id="503" name="Google Shape;503;p19"/>
          <p:cNvPicPr preferRelativeResize="0"/>
          <p:nvPr/>
        </p:nvPicPr>
        <p:blipFill rotWithShape="1">
          <a:blip r:embed="rId4">
            <a:alphaModFix/>
          </a:blip>
          <a:srcRect b="0" l="0" r="0" t="0"/>
          <a:stretch/>
        </p:blipFill>
        <p:spPr>
          <a:xfrm>
            <a:off x="5826736" y="1826040"/>
            <a:ext cx="3632916" cy="3699966"/>
          </a:xfrm>
          <a:prstGeom prst="rect">
            <a:avLst/>
          </a:prstGeom>
          <a:noFill/>
          <a:ln>
            <a:noFill/>
          </a:ln>
        </p:spPr>
      </p:pic>
      <p:sp>
        <p:nvSpPr>
          <p:cNvPr id="504" name="Google Shape;504;p19"/>
          <p:cNvSpPr/>
          <p:nvPr/>
        </p:nvSpPr>
        <p:spPr>
          <a:xfrm>
            <a:off x="5277184" y="3291840"/>
            <a:ext cx="462925" cy="173254"/>
          </a:xfrm>
          <a:prstGeom prst="rightArrow">
            <a:avLst>
              <a:gd fmla="val 50000" name="adj1"/>
              <a:gd fmla="val 50000" name="adj2"/>
            </a:avLst>
          </a:prstGeom>
          <a:solidFill>
            <a:srgbClr val="65C8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98" name="Google Shape;98;p2"/>
          <p:cNvSpPr txBox="1"/>
          <p:nvPr>
            <p:ph idx="1" type="body"/>
          </p:nvPr>
        </p:nvSpPr>
        <p:spPr>
          <a:xfrm>
            <a:off x="838200" y="1825625"/>
            <a:ext cx="8122920" cy="2950906"/>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Clr>
                <a:schemeClr val="dk1"/>
              </a:buClr>
              <a:buSzPts val="2000"/>
              <a:buFont typeface="Calibri"/>
              <a:buAutoNum type="arabicPeriod"/>
            </a:pPr>
            <a:r>
              <a:rPr lang="en-US" sz="2000">
                <a:latin typeface="Open Sans"/>
                <a:ea typeface="Open Sans"/>
                <a:cs typeface="Open Sans"/>
                <a:sym typeface="Open Sans"/>
              </a:rPr>
              <a:t>ILO1: Understand in detail the modeling approaches carried OnStove’s cost-benefit model</a:t>
            </a:r>
            <a:endParaRPr/>
          </a:p>
          <a:p>
            <a:pPr indent="-457200" lvl="0" marL="457200" rtl="0" algn="l">
              <a:lnSpc>
                <a:spcPct val="10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ILO2: Explain the calculations used in the OnStove model</a:t>
            </a:r>
            <a:endParaRPr/>
          </a:p>
        </p:txBody>
      </p:sp>
      <p:sp>
        <p:nvSpPr>
          <p:cNvPr id="99" name="Google Shape;99;p2"/>
          <p:cNvSpPr txBox="1"/>
          <p:nvPr/>
        </p:nvSpPr>
        <p:spPr>
          <a:xfrm>
            <a:off x="887215" y="2640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00" name="Google Shape;100;p2"/>
          <p:cNvSpPr/>
          <p:nvPr/>
        </p:nvSpPr>
        <p:spPr>
          <a:xfrm>
            <a:off x="887214" y="1411655"/>
            <a:ext cx="43546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this lecture, you will:</a:t>
            </a:r>
            <a:endParaRPr b="1" sz="2000">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511" name="Google Shape;511;p20"/>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5.3 Monetize impacts – Carbon emissions</a:t>
            </a:r>
            <a:endParaRPr sz="4400">
              <a:solidFill>
                <a:schemeClr val="dk1"/>
              </a:solidFill>
              <a:latin typeface="Open Sans"/>
              <a:ea typeface="Open Sans"/>
              <a:cs typeface="Open Sans"/>
              <a:sym typeface="Open Sans"/>
            </a:endParaRPr>
          </a:p>
        </p:txBody>
      </p:sp>
      <p:grpSp>
        <p:nvGrpSpPr>
          <p:cNvPr id="512" name="Google Shape;512;p20"/>
          <p:cNvGrpSpPr/>
          <p:nvPr/>
        </p:nvGrpSpPr>
        <p:grpSpPr>
          <a:xfrm>
            <a:off x="1882458" y="2226018"/>
            <a:ext cx="8064896" cy="1061446"/>
            <a:chOff x="755576" y="1013178"/>
            <a:chExt cx="8064896" cy="1061446"/>
          </a:xfrm>
        </p:grpSpPr>
        <p:sp>
          <p:nvSpPr>
            <p:cNvPr id="513" name="Google Shape;513;p20"/>
            <p:cNvSpPr txBox="1"/>
            <p:nvPr/>
          </p:nvSpPr>
          <p:spPr>
            <a:xfrm>
              <a:off x="755576" y="1151294"/>
              <a:ext cx="8064896" cy="92333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pSp>
          <p:nvGrpSpPr>
            <p:cNvPr id="514" name="Google Shape;514;p20"/>
            <p:cNvGrpSpPr/>
            <p:nvPr/>
          </p:nvGrpSpPr>
          <p:grpSpPr>
            <a:xfrm>
              <a:off x="2924418" y="1013178"/>
              <a:ext cx="5219703" cy="445893"/>
              <a:chOff x="2924421" y="1670013"/>
              <a:chExt cx="5219703" cy="445893"/>
            </a:xfrm>
          </p:grpSpPr>
          <p:sp>
            <p:nvSpPr>
              <p:cNvPr id="515" name="Google Shape;515;p20"/>
              <p:cNvSpPr/>
              <p:nvPr/>
            </p:nvSpPr>
            <p:spPr>
              <a:xfrm rot="-5400000">
                <a:off x="5465213" y="-563004"/>
                <a:ext cx="138118" cy="5219703"/>
              </a:xfrm>
              <a:prstGeom prst="rightBrace">
                <a:avLst>
                  <a:gd fmla="val 5414" name="adj1"/>
                  <a:gd fmla="val 49657"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p:txBody>
          </p:sp>
          <p:sp>
            <p:nvSpPr>
              <p:cNvPr id="516" name="Google Shape;516;p20"/>
              <p:cNvSpPr txBox="1"/>
              <p:nvPr/>
            </p:nvSpPr>
            <p:spPr>
              <a:xfrm>
                <a:off x="4373521" y="1670013"/>
                <a:ext cx="2016224"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rgbClr val="FF0000"/>
                    </a:solidFill>
                    <a:latin typeface="Open Sans"/>
                    <a:ea typeface="Open Sans"/>
                    <a:cs typeface="Open Sans"/>
                    <a:sym typeface="Open Sans"/>
                  </a:rPr>
                  <a:t>From step 5</a:t>
                </a:r>
                <a:endParaRPr/>
              </a:p>
            </p:txBody>
          </p:sp>
        </p:grpSp>
      </p:grpSp>
      <p:sp>
        <p:nvSpPr>
          <p:cNvPr id="517" name="Google Shape;517;p20"/>
          <p:cNvSpPr txBox="1"/>
          <p:nvPr/>
        </p:nvSpPr>
        <p:spPr>
          <a:xfrm>
            <a:off x="2350510" y="3836199"/>
            <a:ext cx="7128792" cy="153888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i="1" lang="en-US" sz="2000">
                <a:solidFill>
                  <a:schemeClr val="dk1"/>
                </a:solidFill>
                <a:latin typeface="Open Sans"/>
                <a:ea typeface="Open Sans"/>
                <a:cs typeface="Open Sans"/>
                <a:sym typeface="Open Sans"/>
              </a:rPr>
              <a:t>SSC (Social Cost of Carbon) is the cost of additional carbon emissions. This is used to translate the change in carbon emissions of each stove to either a monetary gain (in the case of an emission reduction) or a monetary loss (in the case of an emission increase)</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524" name="Google Shape;524;p21"/>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7: Discount costs and benefits to present value</a:t>
            </a:r>
            <a:endParaRPr sz="4400">
              <a:solidFill>
                <a:schemeClr val="dk1"/>
              </a:solidFill>
              <a:latin typeface="Open Sans"/>
              <a:ea typeface="Open Sans"/>
              <a:cs typeface="Open Sans"/>
              <a:sym typeface="Open Sans"/>
            </a:endParaRPr>
          </a:p>
        </p:txBody>
      </p:sp>
      <p:pic>
        <p:nvPicPr>
          <p:cNvPr id="525" name="Google Shape;525;p21"/>
          <p:cNvPicPr preferRelativeResize="0"/>
          <p:nvPr/>
        </p:nvPicPr>
        <p:blipFill rotWithShape="1">
          <a:blip r:embed="rId3">
            <a:alphaModFix/>
          </a:blip>
          <a:srcRect b="0" l="0" r="0" t="0"/>
          <a:stretch/>
        </p:blipFill>
        <p:spPr>
          <a:xfrm>
            <a:off x="1986276" y="1840080"/>
            <a:ext cx="8354201" cy="3503374"/>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532" name="Google Shape;532;p22"/>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8: Determine net present value of each alternative</a:t>
            </a:r>
            <a:endParaRPr sz="4400">
              <a:solidFill>
                <a:schemeClr val="dk1"/>
              </a:solidFill>
              <a:latin typeface="Open Sans"/>
              <a:ea typeface="Open Sans"/>
              <a:cs typeface="Open Sans"/>
              <a:sym typeface="Open Sans"/>
            </a:endParaRPr>
          </a:p>
        </p:txBody>
      </p:sp>
      <p:sp>
        <p:nvSpPr>
          <p:cNvPr id="533" name="Google Shape;533;p22"/>
          <p:cNvSpPr txBox="1"/>
          <p:nvPr/>
        </p:nvSpPr>
        <p:spPr>
          <a:xfrm>
            <a:off x="6932919" y="1809793"/>
            <a:ext cx="3013710"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Switch to Traditional Biomass</a:t>
            </a:r>
            <a:endParaRPr sz="1800">
              <a:solidFill>
                <a:schemeClr val="dk1"/>
              </a:solidFill>
              <a:latin typeface="Open Sans"/>
              <a:ea typeface="Open Sans"/>
              <a:cs typeface="Open Sans"/>
              <a:sym typeface="Open Sans"/>
            </a:endParaRPr>
          </a:p>
        </p:txBody>
      </p:sp>
      <p:sp>
        <p:nvSpPr>
          <p:cNvPr id="534" name="Google Shape;534;p22"/>
          <p:cNvSpPr txBox="1"/>
          <p:nvPr/>
        </p:nvSpPr>
        <p:spPr>
          <a:xfrm>
            <a:off x="2801220" y="1776567"/>
            <a:ext cx="1987724"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Switch to Electricity</a:t>
            </a:r>
            <a:endParaRPr sz="1800">
              <a:solidFill>
                <a:schemeClr val="dk1"/>
              </a:solidFill>
              <a:latin typeface="Open Sans"/>
              <a:ea typeface="Open Sans"/>
              <a:cs typeface="Open Sans"/>
              <a:sym typeface="Open Sans"/>
            </a:endParaRPr>
          </a:p>
        </p:txBody>
      </p:sp>
      <p:sp>
        <p:nvSpPr>
          <p:cNvPr id="535" name="Google Shape;535;p22"/>
          <p:cNvSpPr txBox="1"/>
          <p:nvPr/>
        </p:nvSpPr>
        <p:spPr>
          <a:xfrm>
            <a:off x="7667526" y="4327271"/>
            <a:ext cx="170559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Switch to Biogas</a:t>
            </a:r>
            <a:endParaRPr/>
          </a:p>
        </p:txBody>
      </p:sp>
      <p:sp>
        <p:nvSpPr>
          <p:cNvPr id="536" name="Google Shape;536;p22"/>
          <p:cNvSpPr txBox="1"/>
          <p:nvPr/>
        </p:nvSpPr>
        <p:spPr>
          <a:xfrm>
            <a:off x="2781011" y="4188771"/>
            <a:ext cx="1461939"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Switch to LPG</a:t>
            </a:r>
            <a:endParaRPr/>
          </a:p>
        </p:txBody>
      </p:sp>
      <p:pic>
        <p:nvPicPr>
          <p:cNvPr id="537" name="Google Shape;537;p22"/>
          <p:cNvPicPr preferRelativeResize="0"/>
          <p:nvPr/>
        </p:nvPicPr>
        <p:blipFill rotWithShape="1">
          <a:blip r:embed="rId3">
            <a:alphaModFix/>
          </a:blip>
          <a:srcRect b="0" l="0" r="0" t="0"/>
          <a:stretch/>
        </p:blipFill>
        <p:spPr>
          <a:xfrm>
            <a:off x="2042007" y="4327271"/>
            <a:ext cx="3209252" cy="2090642"/>
          </a:xfrm>
          <a:prstGeom prst="rect">
            <a:avLst/>
          </a:prstGeom>
          <a:noFill/>
          <a:ln>
            <a:noFill/>
          </a:ln>
        </p:spPr>
      </p:pic>
      <p:pic>
        <p:nvPicPr>
          <p:cNvPr id="538" name="Google Shape;538;p22"/>
          <p:cNvPicPr preferRelativeResize="0"/>
          <p:nvPr/>
        </p:nvPicPr>
        <p:blipFill rotWithShape="1">
          <a:blip r:embed="rId4">
            <a:alphaModFix/>
          </a:blip>
          <a:srcRect b="0" l="0" r="0" t="0"/>
          <a:stretch/>
        </p:blipFill>
        <p:spPr>
          <a:xfrm>
            <a:off x="6932919" y="2057007"/>
            <a:ext cx="3211200" cy="1860334"/>
          </a:xfrm>
          <a:prstGeom prst="rect">
            <a:avLst/>
          </a:prstGeom>
          <a:noFill/>
          <a:ln>
            <a:noFill/>
          </a:ln>
        </p:spPr>
      </p:pic>
      <p:pic>
        <p:nvPicPr>
          <p:cNvPr id="539" name="Google Shape;539;p22"/>
          <p:cNvPicPr preferRelativeResize="0"/>
          <p:nvPr/>
        </p:nvPicPr>
        <p:blipFill rotWithShape="1">
          <a:blip r:embed="rId5">
            <a:alphaModFix/>
          </a:blip>
          <a:srcRect b="0" l="0" r="0" t="0"/>
          <a:stretch/>
        </p:blipFill>
        <p:spPr>
          <a:xfrm>
            <a:off x="6932919" y="4544701"/>
            <a:ext cx="3211200" cy="1366304"/>
          </a:xfrm>
          <a:prstGeom prst="rect">
            <a:avLst/>
          </a:prstGeom>
          <a:noFill/>
          <a:ln>
            <a:noFill/>
          </a:ln>
        </p:spPr>
      </p:pic>
      <p:pic>
        <p:nvPicPr>
          <p:cNvPr id="540" name="Google Shape;540;p22"/>
          <p:cNvPicPr preferRelativeResize="0"/>
          <p:nvPr/>
        </p:nvPicPr>
        <p:blipFill rotWithShape="1">
          <a:blip r:embed="rId6">
            <a:alphaModFix/>
          </a:blip>
          <a:srcRect b="0" l="0" r="0" t="0"/>
          <a:stretch/>
        </p:blipFill>
        <p:spPr>
          <a:xfrm>
            <a:off x="2042007" y="1948292"/>
            <a:ext cx="3211200" cy="2068754"/>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547" name="Google Shape;547;p23"/>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9: Preform a sensitivity analysis</a:t>
            </a:r>
            <a:endParaRPr sz="4400">
              <a:solidFill>
                <a:schemeClr val="dk1"/>
              </a:solidFill>
              <a:latin typeface="Open Sans"/>
              <a:ea typeface="Open Sans"/>
              <a:cs typeface="Open Sans"/>
              <a:sym typeface="Open Sans"/>
            </a:endParaRPr>
          </a:p>
        </p:txBody>
      </p:sp>
      <p:grpSp>
        <p:nvGrpSpPr>
          <p:cNvPr id="548" name="Google Shape;548;p23"/>
          <p:cNvGrpSpPr/>
          <p:nvPr/>
        </p:nvGrpSpPr>
        <p:grpSpPr>
          <a:xfrm>
            <a:off x="2257020" y="1525332"/>
            <a:ext cx="8063020" cy="4755144"/>
            <a:chOff x="899592" y="1149946"/>
            <a:chExt cx="5935488" cy="3500438"/>
          </a:xfrm>
        </p:grpSpPr>
        <p:pic>
          <p:nvPicPr>
            <p:cNvPr descr="health_costs_avoided" id="549" name="Google Shape;549;p23"/>
            <p:cNvPicPr preferRelativeResize="0"/>
            <p:nvPr/>
          </p:nvPicPr>
          <p:blipFill rotWithShape="1">
            <a:blip r:embed="rId3">
              <a:alphaModFix/>
            </a:blip>
            <a:srcRect b="0" l="0" r="0" t="0"/>
            <a:stretch/>
          </p:blipFill>
          <p:spPr>
            <a:xfrm>
              <a:off x="899592" y="1149946"/>
              <a:ext cx="5749925" cy="3500438"/>
            </a:xfrm>
            <a:prstGeom prst="rect">
              <a:avLst/>
            </a:prstGeom>
            <a:noFill/>
            <a:ln>
              <a:noFill/>
            </a:ln>
          </p:spPr>
        </p:pic>
        <p:sp>
          <p:nvSpPr>
            <p:cNvPr id="550" name="Google Shape;550;p23"/>
            <p:cNvSpPr/>
            <p:nvPr/>
          </p:nvSpPr>
          <p:spPr>
            <a:xfrm>
              <a:off x="5364088" y="1149946"/>
              <a:ext cx="1470992" cy="350043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551" name="Google Shape;551;p23"/>
            <p:cNvSpPr/>
            <p:nvPr/>
          </p:nvSpPr>
          <p:spPr>
            <a:xfrm>
              <a:off x="2195736" y="1149946"/>
              <a:ext cx="288032" cy="1976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552" name="Google Shape;552;p23"/>
            <p:cNvSpPr/>
            <p:nvPr/>
          </p:nvSpPr>
          <p:spPr>
            <a:xfrm>
              <a:off x="3707904" y="4443958"/>
              <a:ext cx="288032" cy="2064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sp>
        <p:nvSpPr>
          <p:cNvPr id="553" name="Google Shape;553;p23"/>
          <p:cNvSpPr/>
          <p:nvPr/>
        </p:nvSpPr>
        <p:spPr>
          <a:xfrm>
            <a:off x="1204783" y="5919537"/>
            <a:ext cx="2326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et al., 2023)</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560" name="Google Shape;560;p24"/>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10: Make a recommendation </a:t>
            </a:r>
            <a:endParaRPr sz="4400">
              <a:solidFill>
                <a:schemeClr val="dk1"/>
              </a:solidFill>
              <a:latin typeface="Open Sans"/>
              <a:ea typeface="Open Sans"/>
              <a:cs typeface="Open Sans"/>
              <a:sym typeface="Open Sans"/>
            </a:endParaRPr>
          </a:p>
        </p:txBody>
      </p:sp>
      <p:pic>
        <p:nvPicPr>
          <p:cNvPr id="561" name="Google Shape;561;p24"/>
          <p:cNvPicPr preferRelativeResize="0"/>
          <p:nvPr>
            <p:ph idx="1" type="body"/>
          </p:nvPr>
        </p:nvPicPr>
        <p:blipFill rotWithShape="1">
          <a:blip r:embed="rId3">
            <a:alphaModFix/>
          </a:blip>
          <a:srcRect b="0" l="0" r="0" t="0"/>
          <a:stretch/>
        </p:blipFill>
        <p:spPr>
          <a:xfrm>
            <a:off x="2133044" y="1637129"/>
            <a:ext cx="8310971" cy="4282408"/>
          </a:xfrm>
          <a:prstGeom prst="rect">
            <a:avLst/>
          </a:prstGeom>
          <a:noFill/>
          <a:ln>
            <a:noFill/>
          </a:ln>
        </p:spPr>
      </p:pic>
      <p:sp>
        <p:nvSpPr>
          <p:cNvPr id="562" name="Google Shape;562;p24"/>
          <p:cNvSpPr/>
          <p:nvPr/>
        </p:nvSpPr>
        <p:spPr>
          <a:xfrm>
            <a:off x="1204783" y="5919537"/>
            <a:ext cx="2326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et al., 2023)</a:t>
            </a:r>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569" name="Google Shape;569;p25"/>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References</a:t>
            </a:r>
            <a:endParaRPr sz="4400">
              <a:solidFill>
                <a:schemeClr val="dk1"/>
              </a:solidFill>
              <a:latin typeface="Open Sans"/>
              <a:ea typeface="Open Sans"/>
              <a:cs typeface="Open Sans"/>
              <a:sym typeface="Open Sans"/>
            </a:endParaRPr>
          </a:p>
        </p:txBody>
      </p:sp>
      <p:sp>
        <p:nvSpPr>
          <p:cNvPr id="570" name="Google Shape;570;p25"/>
          <p:cNvSpPr txBox="1"/>
          <p:nvPr>
            <p:ph idx="1" type="body"/>
          </p:nvPr>
        </p:nvSpPr>
        <p:spPr>
          <a:xfrm>
            <a:off x="838200" y="1825624"/>
            <a:ext cx="10606238" cy="41709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Khavari, B., Ramirez, C., Jeuland, M. and Fuso Nerini, F. “A geospatial approach to understanding clean cooking challenges in sub-Saharan Africa,” Nat. Sustain., pp. 1–11, Jan. 2023, doi: 10.1038/s41893-022-01039-8.</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Burnett, R. T. et al. An Integrated Risk Function for Estimating the Global Burden of Disease Attributable to Ambient Fine Particulate Matter Exposure. Environmental Health Perspectives 122, 397–403 (2014).</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Jeuland, M., Tan Soo, J.-S. &amp; Shindell, D. The need for policies to reduce the costs of cleaner cooking in low income settings: Implications from systematic analysis of costs and benefits. Energy Policy 121, 275–285 (2018).</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University of Washington. GBD Compare | IHME Viz Hub. http://vizhub.healthdata.org/gbd-compare.</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Valuing Statistical Lives: Concepts, Current Practices, and Challenges - with Lisa Robinson. (2020).</a:t>
            </a:r>
            <a:endParaRPr/>
          </a:p>
          <a:p>
            <a:pPr indent="-114300" lvl="0" marL="228600" rtl="0" algn="l">
              <a:lnSpc>
                <a:spcPct val="90000"/>
              </a:lnSpc>
              <a:spcBef>
                <a:spcPts val="1000"/>
              </a:spcBef>
              <a:spcAft>
                <a:spcPts val="0"/>
              </a:spcAft>
              <a:buClr>
                <a:schemeClr val="dk1"/>
              </a:buClr>
              <a:buSzPts val="1800"/>
              <a:buNone/>
            </a:pPr>
            <a:r>
              <a:t/>
            </a:r>
            <a:endParaRPr sz="1800">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577" name="Google Shape;577;p26"/>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US" sz="4400">
                <a:solidFill>
                  <a:schemeClr val="dk1"/>
                </a:solidFill>
                <a:latin typeface="Open Sans"/>
                <a:ea typeface="Open Sans"/>
                <a:cs typeface="Open Sans"/>
                <a:sym typeface="Open Sans"/>
              </a:rPr>
              <a:t>Thank you </a:t>
            </a:r>
            <a:br>
              <a:rPr b="1"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for your attention </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83" name="Google Shape;58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84" name="Google Shape;584;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85" name="Google Shape;585;p27"/>
          <p:cNvSpPr txBox="1"/>
          <p:nvPr/>
        </p:nvSpPr>
        <p:spPr>
          <a:xfrm>
            <a:off x="8765022" y="5114953"/>
            <a:ext cx="332128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Khavari B., Ramirez C., 2023.</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5: Geospatial Clean Cooking access modelling using OnStove. Release Version 1.0  [online presentation]. Climate Compatible Growth Programme, Sustainable Energy for All, KTH</a:t>
            </a:r>
            <a:endParaRPr sz="1800">
              <a:solidFill>
                <a:schemeClr val="dk1"/>
              </a:solidFill>
              <a:latin typeface="Calibri"/>
              <a:ea typeface="Calibri"/>
              <a:cs typeface="Calibri"/>
              <a:sym typeface="Calibri"/>
            </a:endParaRPr>
          </a:p>
        </p:txBody>
      </p:sp>
      <p:sp>
        <p:nvSpPr>
          <p:cNvPr id="586" name="Google Shape;586;p27"/>
          <p:cNvSpPr txBox="1"/>
          <p:nvPr/>
        </p:nvSpPr>
        <p:spPr>
          <a:xfrm>
            <a:off x="9266839" y="2145904"/>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Sustainable Energy for All</a:t>
            </a:r>
            <a:endParaRPr sz="1800">
              <a:solidFill>
                <a:schemeClr val="dk1"/>
              </a:solidFill>
              <a:latin typeface="Calibri"/>
              <a:ea typeface="Calibri"/>
              <a:cs typeface="Calibri"/>
              <a:sym typeface="Calibri"/>
            </a:endParaRPr>
          </a:p>
        </p:txBody>
      </p:sp>
      <p:pic>
        <p:nvPicPr>
          <p:cNvPr descr="A white circle with white text&#10;&#10;Description automatically generated" id="587" name="Google Shape;587;p27"/>
          <p:cNvPicPr preferRelativeResize="0"/>
          <p:nvPr/>
        </p:nvPicPr>
        <p:blipFill rotWithShape="1">
          <a:blip r:embed="rId4">
            <a:alphaModFix/>
          </a:blip>
          <a:srcRect b="0" l="0" r="0" t="0"/>
          <a:stretch/>
        </p:blipFill>
        <p:spPr>
          <a:xfrm>
            <a:off x="10031199" y="2545843"/>
            <a:ext cx="843297" cy="848387"/>
          </a:xfrm>
          <a:prstGeom prst="rect">
            <a:avLst/>
          </a:prstGeom>
          <a:noFill/>
          <a:ln>
            <a:noFill/>
          </a:ln>
        </p:spPr>
      </p:pic>
      <p:sp>
        <p:nvSpPr>
          <p:cNvPr id="588" name="Google Shape;588;p27"/>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589" name="Google Shape;589;p27"/>
          <p:cNvSpPr txBox="1"/>
          <p:nvPr/>
        </p:nvSpPr>
        <p:spPr>
          <a:xfrm>
            <a:off x="9266839" y="3495017"/>
            <a:ext cx="237201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Consolidated by Babak Khavari and Camilo Ramirez from the Royal Institute of Technology (KTH) in Stockholm</a:t>
            </a:r>
            <a:endParaRPr sz="1800">
              <a:solidFill>
                <a:schemeClr val="dk1"/>
              </a:solidFill>
              <a:latin typeface="Calibri"/>
              <a:ea typeface="Calibri"/>
              <a:cs typeface="Calibri"/>
              <a:sym typeface="Calibri"/>
            </a:endParaRPr>
          </a:p>
        </p:txBody>
      </p:sp>
      <p:pic>
        <p:nvPicPr>
          <p:cNvPr id="590" name="Google Shape;590;p27"/>
          <p:cNvPicPr preferRelativeResize="0"/>
          <p:nvPr/>
        </p:nvPicPr>
        <p:blipFill rotWithShape="1">
          <a:blip r:embed="rId5">
            <a:alphaModFix/>
          </a:blip>
          <a:srcRect b="0" l="0" r="0" t="0"/>
          <a:stretch/>
        </p:blipFill>
        <p:spPr>
          <a:xfrm>
            <a:off x="9990874" y="3991319"/>
            <a:ext cx="923946" cy="10402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descr="Graphical user interface, text" id="595" name="Google Shape;595;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96" name="Google Shape;596;p2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07" name="Google Shape;107;p3"/>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5.1 Step-by-step to conducting a CBA</a:t>
            </a:r>
            <a:endParaRPr sz="4400">
              <a:solidFill>
                <a:schemeClr val="dk1"/>
              </a:solidFill>
              <a:latin typeface="Open Sans"/>
              <a:ea typeface="Open Sans"/>
              <a:cs typeface="Open Sans"/>
              <a:sym typeface="Open Sans"/>
            </a:endParaRPr>
          </a:p>
        </p:txBody>
      </p:sp>
      <p:sp>
        <p:nvSpPr>
          <p:cNvPr id="108" name="Google Shape;108;p3"/>
          <p:cNvSpPr txBox="1"/>
          <p:nvPr>
            <p:ph idx="1" type="body"/>
          </p:nvPr>
        </p:nvSpPr>
        <p:spPr>
          <a:xfrm>
            <a:off x="1003177" y="1825624"/>
            <a:ext cx="9658906" cy="417091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Calibri"/>
              <a:buAutoNum type="arabicPeriod"/>
            </a:pPr>
            <a:r>
              <a:rPr lang="en-US" sz="2000">
                <a:latin typeface="Open Sans"/>
                <a:ea typeface="Open Sans"/>
                <a:cs typeface="Open Sans"/>
                <a:sym typeface="Open Sans"/>
              </a:rPr>
              <a:t>Explain the purpose</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Identify alternatives</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Decide how benefits and costs are counted</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Identify impact categories</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Predict the impacts during the projects lifetime</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Monetize impacts</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Discount costs and benefits to present value</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Determine net present value of each alternative</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Perform a sensitivity analysis</a:t>
            </a:r>
            <a:endParaRPr/>
          </a:p>
          <a:p>
            <a:pPr indent="-342900" lvl="0" marL="3429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Make a recommendation </a:t>
            </a:r>
            <a:endParaRPr/>
          </a:p>
        </p:txBody>
      </p:sp>
      <p:sp>
        <p:nvSpPr>
          <p:cNvPr id="109" name="Google Shape;109;p3"/>
          <p:cNvSpPr/>
          <p:nvPr/>
        </p:nvSpPr>
        <p:spPr>
          <a:xfrm>
            <a:off x="726532" y="5996539"/>
            <a:ext cx="23956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(Boardman et al., 2018)</a:t>
            </a:r>
            <a:endParaRPr sz="3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16" name="Google Shape;116;p4"/>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1: Explain the purpose</a:t>
            </a:r>
            <a:endParaRPr sz="4400">
              <a:solidFill>
                <a:schemeClr val="dk1"/>
              </a:solidFill>
              <a:latin typeface="Open Sans"/>
              <a:ea typeface="Open Sans"/>
              <a:cs typeface="Open Sans"/>
              <a:sym typeface="Open Sans"/>
            </a:endParaRPr>
          </a:p>
        </p:txBody>
      </p:sp>
      <p:pic>
        <p:nvPicPr>
          <p:cNvPr id="117" name="Google Shape;117;p4"/>
          <p:cNvPicPr preferRelativeResize="0"/>
          <p:nvPr/>
        </p:nvPicPr>
        <p:blipFill rotWithShape="1">
          <a:blip r:embed="rId3">
            <a:alphaModFix/>
          </a:blip>
          <a:srcRect b="0" l="0" r="0" t="0"/>
          <a:stretch/>
        </p:blipFill>
        <p:spPr>
          <a:xfrm>
            <a:off x="502752" y="2105530"/>
            <a:ext cx="6113199" cy="3052793"/>
          </a:xfrm>
          <a:prstGeom prst="rect">
            <a:avLst/>
          </a:prstGeom>
          <a:noFill/>
          <a:ln>
            <a:noFill/>
          </a:ln>
        </p:spPr>
      </p:pic>
      <p:sp>
        <p:nvSpPr>
          <p:cNvPr id="118" name="Google Shape;118;p4"/>
          <p:cNvSpPr/>
          <p:nvPr/>
        </p:nvSpPr>
        <p:spPr>
          <a:xfrm>
            <a:off x="7040595" y="5906366"/>
            <a:ext cx="441289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Privately optimal clean cooking shares and distribution derived from OnStove (Khavari et al., 2023)</a:t>
            </a:r>
            <a:endParaRPr/>
          </a:p>
        </p:txBody>
      </p:sp>
      <p:sp>
        <p:nvSpPr>
          <p:cNvPr id="119" name="Google Shape;119;p4"/>
          <p:cNvSpPr/>
          <p:nvPr/>
        </p:nvSpPr>
        <p:spPr>
          <a:xfrm>
            <a:off x="1273351" y="5176253"/>
            <a:ext cx="457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Number of people without access to clean fuels and technologies, by region, 2000–21 (IEA et al., 2023)</a:t>
            </a:r>
            <a:endParaRPr/>
          </a:p>
        </p:txBody>
      </p:sp>
      <p:grpSp>
        <p:nvGrpSpPr>
          <p:cNvPr id="120" name="Google Shape;120;p4"/>
          <p:cNvGrpSpPr/>
          <p:nvPr/>
        </p:nvGrpSpPr>
        <p:grpSpPr>
          <a:xfrm>
            <a:off x="6884788" y="1373714"/>
            <a:ext cx="4724506" cy="4432745"/>
            <a:chOff x="4652576" y="677315"/>
            <a:chExt cx="4321552" cy="4054675"/>
          </a:xfrm>
        </p:grpSpPr>
        <p:pic>
          <p:nvPicPr>
            <p:cNvPr id="121" name="Google Shape;121;p4"/>
            <p:cNvPicPr preferRelativeResize="0"/>
            <p:nvPr/>
          </p:nvPicPr>
          <p:blipFill rotWithShape="1">
            <a:blip r:embed="rId4">
              <a:alphaModFix/>
            </a:blip>
            <a:srcRect b="0" l="0" r="0" t="0"/>
            <a:stretch/>
          </p:blipFill>
          <p:spPr>
            <a:xfrm>
              <a:off x="4652576" y="753860"/>
              <a:ext cx="4321552" cy="3978130"/>
            </a:xfrm>
            <a:prstGeom prst="rect">
              <a:avLst/>
            </a:prstGeom>
            <a:noFill/>
            <a:ln>
              <a:noFill/>
            </a:ln>
          </p:spPr>
        </p:pic>
        <p:sp>
          <p:nvSpPr>
            <p:cNvPr id="122" name="Google Shape;122;p4"/>
            <p:cNvSpPr/>
            <p:nvPr/>
          </p:nvSpPr>
          <p:spPr>
            <a:xfrm>
              <a:off x="4652576" y="677315"/>
              <a:ext cx="360040" cy="30572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29" name="Google Shape;129;p5"/>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2: Identify alternatives</a:t>
            </a:r>
            <a:endParaRPr sz="4400">
              <a:solidFill>
                <a:schemeClr val="dk1"/>
              </a:solidFill>
              <a:latin typeface="Open Sans"/>
              <a:ea typeface="Open Sans"/>
              <a:cs typeface="Open Sans"/>
              <a:sym typeface="Open Sans"/>
            </a:endParaRPr>
          </a:p>
        </p:txBody>
      </p:sp>
      <p:sp>
        <p:nvSpPr>
          <p:cNvPr id="130" name="Google Shape;130;p5"/>
          <p:cNvSpPr/>
          <p:nvPr/>
        </p:nvSpPr>
        <p:spPr>
          <a:xfrm>
            <a:off x="2232873" y="2332883"/>
            <a:ext cx="2016224" cy="3240360"/>
          </a:xfrm>
          <a:prstGeom prst="roundRect">
            <a:avLst>
              <a:gd fmla="val 2823"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31" name="Google Shape;131;p5"/>
          <p:cNvSpPr/>
          <p:nvPr/>
        </p:nvSpPr>
        <p:spPr>
          <a:xfrm>
            <a:off x="4969177" y="2332883"/>
            <a:ext cx="2016224" cy="3240360"/>
          </a:xfrm>
          <a:prstGeom prst="roundRect">
            <a:avLst>
              <a:gd fmla="val 2823"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32" name="Google Shape;132;p5"/>
          <p:cNvSpPr/>
          <p:nvPr/>
        </p:nvSpPr>
        <p:spPr>
          <a:xfrm>
            <a:off x="7705481" y="2338007"/>
            <a:ext cx="2016224" cy="3240360"/>
          </a:xfrm>
          <a:prstGeom prst="roundRect">
            <a:avLst>
              <a:gd fmla="val 2823"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33" name="Google Shape;133;p5"/>
          <p:cNvSpPr/>
          <p:nvPr/>
        </p:nvSpPr>
        <p:spPr>
          <a:xfrm>
            <a:off x="2232873" y="1883001"/>
            <a:ext cx="2016224"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Traditional</a:t>
            </a:r>
            <a:endParaRPr/>
          </a:p>
        </p:txBody>
      </p:sp>
      <p:sp>
        <p:nvSpPr>
          <p:cNvPr id="134" name="Google Shape;134;p5"/>
          <p:cNvSpPr/>
          <p:nvPr/>
        </p:nvSpPr>
        <p:spPr>
          <a:xfrm>
            <a:off x="7700023" y="1883001"/>
            <a:ext cx="2016224"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Clean</a:t>
            </a:r>
            <a:endParaRPr/>
          </a:p>
        </p:txBody>
      </p:sp>
      <p:sp>
        <p:nvSpPr>
          <p:cNvPr id="135" name="Google Shape;135;p5"/>
          <p:cNvSpPr/>
          <p:nvPr/>
        </p:nvSpPr>
        <p:spPr>
          <a:xfrm>
            <a:off x="4969177" y="1883001"/>
            <a:ext cx="2016224"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ICS</a:t>
            </a:r>
            <a:endParaRPr sz="2400">
              <a:solidFill>
                <a:schemeClr val="dk1"/>
              </a:solidFill>
              <a:latin typeface="Calibri"/>
              <a:ea typeface="Calibri"/>
              <a:cs typeface="Calibri"/>
              <a:sym typeface="Calibri"/>
            </a:endParaRPr>
          </a:p>
        </p:txBody>
      </p:sp>
      <p:sp>
        <p:nvSpPr>
          <p:cNvPr id="136" name="Google Shape;136;p5"/>
          <p:cNvSpPr/>
          <p:nvPr/>
        </p:nvSpPr>
        <p:spPr>
          <a:xfrm>
            <a:off x="2557452" y="4997179"/>
            <a:ext cx="1325350"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Biomass</a:t>
            </a:r>
            <a:endParaRPr/>
          </a:p>
        </p:txBody>
      </p:sp>
      <p:sp>
        <p:nvSpPr>
          <p:cNvPr id="137" name="Google Shape;137;p5"/>
          <p:cNvSpPr/>
          <p:nvPr/>
        </p:nvSpPr>
        <p:spPr>
          <a:xfrm>
            <a:off x="2538532" y="4170982"/>
            <a:ext cx="1326526"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Charcoal</a:t>
            </a:r>
            <a:endParaRPr/>
          </a:p>
        </p:txBody>
      </p:sp>
      <p:sp>
        <p:nvSpPr>
          <p:cNvPr id="138" name="Google Shape;138;p5"/>
          <p:cNvSpPr/>
          <p:nvPr/>
        </p:nvSpPr>
        <p:spPr>
          <a:xfrm>
            <a:off x="2577987" y="2515470"/>
            <a:ext cx="1325348"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Coal</a:t>
            </a:r>
            <a:endParaRPr/>
          </a:p>
        </p:txBody>
      </p:sp>
      <p:sp>
        <p:nvSpPr>
          <p:cNvPr id="139" name="Google Shape;139;p5"/>
          <p:cNvSpPr/>
          <p:nvPr/>
        </p:nvSpPr>
        <p:spPr>
          <a:xfrm>
            <a:off x="2558043" y="3343226"/>
            <a:ext cx="1325349"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Kerosene</a:t>
            </a:r>
            <a:endParaRPr/>
          </a:p>
        </p:txBody>
      </p:sp>
      <p:sp>
        <p:nvSpPr>
          <p:cNvPr id="140" name="Google Shape;140;p5"/>
          <p:cNvSpPr/>
          <p:nvPr/>
        </p:nvSpPr>
        <p:spPr>
          <a:xfrm>
            <a:off x="5363525" y="4393417"/>
            <a:ext cx="1325350"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Biomass</a:t>
            </a:r>
            <a:endParaRPr/>
          </a:p>
        </p:txBody>
      </p:sp>
      <p:sp>
        <p:nvSpPr>
          <p:cNvPr id="141" name="Google Shape;141;p5"/>
          <p:cNvSpPr/>
          <p:nvPr/>
        </p:nvSpPr>
        <p:spPr>
          <a:xfrm>
            <a:off x="5344605" y="3567220"/>
            <a:ext cx="1326526"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Charcoal</a:t>
            </a:r>
            <a:endParaRPr/>
          </a:p>
        </p:txBody>
      </p:sp>
      <p:sp>
        <p:nvSpPr>
          <p:cNvPr id="142" name="Google Shape;142;p5"/>
          <p:cNvSpPr/>
          <p:nvPr/>
        </p:nvSpPr>
        <p:spPr>
          <a:xfrm>
            <a:off x="5340254" y="2745206"/>
            <a:ext cx="1325348"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Pellets</a:t>
            </a:r>
            <a:endParaRPr/>
          </a:p>
        </p:txBody>
      </p:sp>
      <p:sp>
        <p:nvSpPr>
          <p:cNvPr id="143" name="Google Shape;143;p5"/>
          <p:cNvSpPr/>
          <p:nvPr/>
        </p:nvSpPr>
        <p:spPr>
          <a:xfrm>
            <a:off x="7921504" y="3756157"/>
            <a:ext cx="1613382"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Electricity</a:t>
            </a:r>
            <a:endParaRPr/>
          </a:p>
        </p:txBody>
      </p:sp>
      <p:sp>
        <p:nvSpPr>
          <p:cNvPr id="144" name="Google Shape;144;p5"/>
          <p:cNvSpPr/>
          <p:nvPr/>
        </p:nvSpPr>
        <p:spPr>
          <a:xfrm>
            <a:off x="7921504" y="2515470"/>
            <a:ext cx="1613382" cy="377874"/>
          </a:xfrm>
          <a:prstGeom prst="roundRect">
            <a:avLst>
              <a:gd fmla="val 20005"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Biogas</a:t>
            </a:r>
            <a:endParaRPr/>
          </a:p>
        </p:txBody>
      </p:sp>
      <p:sp>
        <p:nvSpPr>
          <p:cNvPr id="145" name="Google Shape;145;p5"/>
          <p:cNvSpPr/>
          <p:nvPr/>
        </p:nvSpPr>
        <p:spPr>
          <a:xfrm>
            <a:off x="7926266" y="3135065"/>
            <a:ext cx="1609061"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LPG</a:t>
            </a:r>
            <a:endParaRPr/>
          </a:p>
        </p:txBody>
      </p:sp>
      <p:sp>
        <p:nvSpPr>
          <p:cNvPr id="146" name="Google Shape;146;p5"/>
          <p:cNvSpPr/>
          <p:nvPr/>
        </p:nvSpPr>
        <p:spPr>
          <a:xfrm>
            <a:off x="7921504" y="4998341"/>
            <a:ext cx="1613382"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Natural Gas</a:t>
            </a:r>
            <a:endParaRPr/>
          </a:p>
        </p:txBody>
      </p:sp>
      <p:sp>
        <p:nvSpPr>
          <p:cNvPr id="147" name="Google Shape;147;p5"/>
          <p:cNvSpPr/>
          <p:nvPr/>
        </p:nvSpPr>
        <p:spPr>
          <a:xfrm>
            <a:off x="8050918" y="4354775"/>
            <a:ext cx="1325350"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Ethanol</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54" name="Google Shape;154;p6"/>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3: Decide how benefits and costs are counted</a:t>
            </a:r>
            <a:endParaRPr sz="4400">
              <a:solidFill>
                <a:schemeClr val="dk1"/>
              </a:solidFill>
              <a:latin typeface="Open Sans"/>
              <a:ea typeface="Open Sans"/>
              <a:cs typeface="Open Sans"/>
              <a:sym typeface="Open Sans"/>
            </a:endParaRPr>
          </a:p>
        </p:txBody>
      </p:sp>
      <p:sp>
        <p:nvSpPr>
          <p:cNvPr id="155" name="Google Shape;155;p6"/>
          <p:cNvSpPr/>
          <p:nvPr/>
        </p:nvSpPr>
        <p:spPr>
          <a:xfrm>
            <a:off x="1753021" y="2117551"/>
            <a:ext cx="8604448" cy="3174314"/>
          </a:xfrm>
          <a:prstGeom prst="ellipse">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156" name="Google Shape;156;p6"/>
          <p:cNvSpPr/>
          <p:nvPr/>
        </p:nvSpPr>
        <p:spPr>
          <a:xfrm>
            <a:off x="5495815" y="2117551"/>
            <a:ext cx="10823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Country</a:t>
            </a:r>
            <a:endParaRPr/>
          </a:p>
        </p:txBody>
      </p:sp>
      <p:sp>
        <p:nvSpPr>
          <p:cNvPr id="157" name="Google Shape;157;p6"/>
          <p:cNvSpPr/>
          <p:nvPr/>
        </p:nvSpPr>
        <p:spPr>
          <a:xfrm>
            <a:off x="2634302" y="2526493"/>
            <a:ext cx="6841886" cy="2383120"/>
          </a:xfrm>
          <a:prstGeom prst="ellipse">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158" name="Google Shape;158;p6"/>
          <p:cNvSpPr/>
          <p:nvPr/>
        </p:nvSpPr>
        <p:spPr>
          <a:xfrm>
            <a:off x="5335336" y="2526493"/>
            <a:ext cx="14398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Sub-region</a:t>
            </a:r>
            <a:endParaRPr/>
          </a:p>
        </p:txBody>
      </p:sp>
      <p:grpSp>
        <p:nvGrpSpPr>
          <p:cNvPr id="159" name="Google Shape;159;p6"/>
          <p:cNvGrpSpPr/>
          <p:nvPr/>
        </p:nvGrpSpPr>
        <p:grpSpPr>
          <a:xfrm>
            <a:off x="4426179" y="3025887"/>
            <a:ext cx="1440160" cy="1803026"/>
            <a:chOff x="3870347" y="2435417"/>
            <a:chExt cx="1440160" cy="1803026"/>
          </a:xfrm>
        </p:grpSpPr>
        <p:pic>
          <p:nvPicPr>
            <p:cNvPr id="160" name="Google Shape;160;p6"/>
            <p:cNvPicPr preferRelativeResize="0"/>
            <p:nvPr/>
          </p:nvPicPr>
          <p:blipFill rotWithShape="1">
            <a:blip r:embed="rId3">
              <a:alphaModFix/>
            </a:blip>
            <a:srcRect b="0" l="0" r="0" t="0"/>
            <a:stretch/>
          </p:blipFill>
          <p:spPr>
            <a:xfrm>
              <a:off x="3870347" y="2435417"/>
              <a:ext cx="1440160" cy="1519289"/>
            </a:xfrm>
            <a:prstGeom prst="rect">
              <a:avLst/>
            </a:prstGeom>
            <a:noFill/>
            <a:ln>
              <a:noFill/>
            </a:ln>
          </p:spPr>
        </p:pic>
        <p:sp>
          <p:nvSpPr>
            <p:cNvPr id="161" name="Google Shape;161;p6"/>
            <p:cNvSpPr/>
            <p:nvPr/>
          </p:nvSpPr>
          <p:spPr>
            <a:xfrm>
              <a:off x="4172005" y="3899889"/>
              <a:ext cx="85632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Society</a:t>
              </a:r>
              <a:endParaRPr/>
            </a:p>
          </p:txBody>
        </p:sp>
      </p:grpSp>
      <p:grpSp>
        <p:nvGrpSpPr>
          <p:cNvPr id="162" name="Google Shape;162;p6"/>
          <p:cNvGrpSpPr/>
          <p:nvPr/>
        </p:nvGrpSpPr>
        <p:grpSpPr>
          <a:xfrm>
            <a:off x="6135631" y="3082201"/>
            <a:ext cx="1720927" cy="1750262"/>
            <a:chOff x="6098839" y="2387361"/>
            <a:chExt cx="1720927" cy="1750262"/>
          </a:xfrm>
        </p:grpSpPr>
        <p:pic>
          <p:nvPicPr>
            <p:cNvPr id="163" name="Google Shape;163;p6"/>
            <p:cNvPicPr preferRelativeResize="0"/>
            <p:nvPr/>
          </p:nvPicPr>
          <p:blipFill rotWithShape="1">
            <a:blip r:embed="rId4">
              <a:alphaModFix/>
            </a:blip>
            <a:srcRect b="0" l="0" r="0" t="0"/>
            <a:stretch/>
          </p:blipFill>
          <p:spPr>
            <a:xfrm>
              <a:off x="6098839" y="2387361"/>
              <a:ext cx="1720927" cy="1438387"/>
            </a:xfrm>
            <a:prstGeom prst="rect">
              <a:avLst/>
            </a:prstGeom>
            <a:noFill/>
            <a:ln>
              <a:noFill/>
            </a:ln>
          </p:spPr>
        </p:pic>
        <p:sp>
          <p:nvSpPr>
            <p:cNvPr id="164" name="Google Shape;164;p6"/>
            <p:cNvSpPr/>
            <p:nvPr/>
          </p:nvSpPr>
          <p:spPr>
            <a:xfrm>
              <a:off x="6378053" y="3799069"/>
              <a:ext cx="1162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Household</a:t>
              </a:r>
              <a:endParaRPr/>
            </a:p>
          </p:txBody>
        </p:sp>
      </p:grpSp>
      <p:sp>
        <p:nvSpPr>
          <p:cNvPr id="165" name="Google Shape;165;p6"/>
          <p:cNvSpPr/>
          <p:nvPr/>
        </p:nvSpPr>
        <p:spPr>
          <a:xfrm>
            <a:off x="5832446" y="3718053"/>
            <a:ext cx="4090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or</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72" name="Google Shape;172;p7"/>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Step 4: Identify impact categories</a:t>
            </a:r>
            <a:endParaRPr sz="4400">
              <a:solidFill>
                <a:schemeClr val="dk1"/>
              </a:solidFill>
              <a:latin typeface="Open Sans"/>
              <a:ea typeface="Open Sans"/>
              <a:cs typeface="Open Sans"/>
              <a:sym typeface="Open Sans"/>
            </a:endParaRPr>
          </a:p>
        </p:txBody>
      </p:sp>
      <p:grpSp>
        <p:nvGrpSpPr>
          <p:cNvPr id="173" name="Google Shape;173;p7"/>
          <p:cNvGrpSpPr/>
          <p:nvPr/>
        </p:nvGrpSpPr>
        <p:grpSpPr>
          <a:xfrm>
            <a:off x="1225250" y="2156970"/>
            <a:ext cx="2665884" cy="724210"/>
            <a:chOff x="336902" y="3168367"/>
            <a:chExt cx="2665884" cy="289849"/>
          </a:xfrm>
        </p:grpSpPr>
        <p:sp>
          <p:nvSpPr>
            <p:cNvPr id="174" name="Google Shape;174;p7"/>
            <p:cNvSpPr txBox="1"/>
            <p:nvPr/>
          </p:nvSpPr>
          <p:spPr>
            <a:xfrm>
              <a:off x="927203" y="3168367"/>
              <a:ext cx="1457317" cy="1478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8000"/>
                  </a:solidFill>
                  <a:latin typeface="Open Sans"/>
                  <a:ea typeface="Open Sans"/>
                  <a:cs typeface="Open Sans"/>
                  <a:sym typeface="Open Sans"/>
                </a:rPr>
                <a:t>HEALTH</a:t>
              </a:r>
              <a:endParaRPr/>
            </a:p>
          </p:txBody>
        </p:sp>
        <p:sp>
          <p:nvSpPr>
            <p:cNvPr id="175" name="Google Shape;175;p7"/>
            <p:cNvSpPr txBox="1"/>
            <p:nvPr/>
          </p:nvSpPr>
          <p:spPr>
            <a:xfrm>
              <a:off x="336902" y="3298081"/>
              <a:ext cx="2665884" cy="1601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Traditional cooking fuels emit large quantities of PM2.5</a:t>
              </a:r>
              <a:endParaRPr/>
            </a:p>
          </p:txBody>
        </p:sp>
      </p:grpSp>
      <p:grpSp>
        <p:nvGrpSpPr>
          <p:cNvPr id="176" name="Google Shape;176;p7"/>
          <p:cNvGrpSpPr/>
          <p:nvPr/>
        </p:nvGrpSpPr>
        <p:grpSpPr>
          <a:xfrm>
            <a:off x="4564394" y="1884954"/>
            <a:ext cx="2799945" cy="1561475"/>
            <a:chOff x="3294033" y="3168372"/>
            <a:chExt cx="2799945" cy="1558927"/>
          </a:xfrm>
        </p:grpSpPr>
        <p:sp>
          <p:nvSpPr>
            <p:cNvPr id="177" name="Google Shape;177;p7"/>
            <p:cNvSpPr txBox="1"/>
            <p:nvPr/>
          </p:nvSpPr>
          <p:spPr>
            <a:xfrm>
              <a:off x="3294033" y="3168372"/>
              <a:ext cx="2799945" cy="645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8000"/>
                  </a:solidFill>
                  <a:latin typeface="Open Sans"/>
                  <a:ea typeface="Open Sans"/>
                  <a:cs typeface="Open Sans"/>
                  <a:sym typeface="Open Sans"/>
                </a:rPr>
                <a:t>CLIMATE &amp; ENVIRONMENT</a:t>
              </a:r>
              <a:endParaRPr/>
            </a:p>
          </p:txBody>
        </p:sp>
        <p:sp>
          <p:nvSpPr>
            <p:cNvPr id="178" name="Google Shape;178;p7"/>
            <p:cNvSpPr/>
            <p:nvPr/>
          </p:nvSpPr>
          <p:spPr>
            <a:xfrm>
              <a:off x="3365621" y="3744021"/>
              <a:ext cx="2665884" cy="9832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Collection of biomass may lead to forest degradation and the incomplete burning of solid fuels leads lead greenhouse gas emissions</a:t>
              </a:r>
              <a:endParaRPr/>
            </a:p>
            <a:p>
              <a:pPr indent="0" lvl="0" marL="0" marR="0" rtl="0" algn="ctr">
                <a:spcBef>
                  <a:spcPts val="0"/>
                </a:spcBef>
                <a:spcAft>
                  <a:spcPts val="0"/>
                </a:spcAft>
                <a:buNone/>
              </a:pPr>
              <a:r>
                <a:t/>
              </a:r>
              <a:endParaRPr sz="1800">
                <a:solidFill>
                  <a:schemeClr val="dk1"/>
                </a:solidFill>
                <a:latin typeface="Open Sans"/>
                <a:ea typeface="Open Sans"/>
                <a:cs typeface="Open Sans"/>
                <a:sym typeface="Open Sans"/>
              </a:endParaRPr>
            </a:p>
          </p:txBody>
        </p:sp>
      </p:grpSp>
      <p:grpSp>
        <p:nvGrpSpPr>
          <p:cNvPr id="179" name="Google Shape;179;p7"/>
          <p:cNvGrpSpPr/>
          <p:nvPr/>
        </p:nvGrpSpPr>
        <p:grpSpPr>
          <a:xfrm>
            <a:off x="7819703" y="1874494"/>
            <a:ext cx="2638289" cy="1275964"/>
            <a:chOff x="6192714" y="3168373"/>
            <a:chExt cx="2638289" cy="1273883"/>
          </a:xfrm>
        </p:grpSpPr>
        <p:sp>
          <p:nvSpPr>
            <p:cNvPr id="180" name="Google Shape;180;p7"/>
            <p:cNvSpPr txBox="1"/>
            <p:nvPr/>
          </p:nvSpPr>
          <p:spPr>
            <a:xfrm>
              <a:off x="6282163" y="3168373"/>
              <a:ext cx="2459393" cy="6452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8000"/>
                  </a:solidFill>
                  <a:latin typeface="Open Sans"/>
                  <a:ea typeface="Open Sans"/>
                  <a:cs typeface="Open Sans"/>
                  <a:sym typeface="Open Sans"/>
                </a:rPr>
                <a:t>GENDER &amp; LIVELIHOODS</a:t>
              </a:r>
              <a:endParaRPr/>
            </a:p>
          </p:txBody>
        </p:sp>
        <p:sp>
          <p:nvSpPr>
            <p:cNvPr id="181" name="Google Shape;181;p7"/>
            <p:cNvSpPr/>
            <p:nvPr/>
          </p:nvSpPr>
          <p:spPr>
            <a:xfrm>
              <a:off x="6192714" y="3735525"/>
              <a:ext cx="2638289" cy="7067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Women and girls are usually tasked with cooking and collecting firewood. A transition could therefore contribute to gender equality and free up time for women</a:t>
              </a:r>
              <a:endParaRPr/>
            </a:p>
          </p:txBody>
        </p:sp>
      </p:grpSp>
      <p:pic>
        <p:nvPicPr>
          <p:cNvPr id="182" name="Google Shape;182;p7"/>
          <p:cNvPicPr preferRelativeResize="0"/>
          <p:nvPr/>
        </p:nvPicPr>
        <p:blipFill rotWithShape="1">
          <a:blip r:embed="rId3">
            <a:alphaModFix/>
          </a:blip>
          <a:srcRect b="0" l="0" r="0" t="0"/>
          <a:stretch/>
        </p:blipFill>
        <p:spPr>
          <a:xfrm>
            <a:off x="5091725" y="3373274"/>
            <a:ext cx="842327" cy="842327"/>
          </a:xfrm>
          <a:prstGeom prst="rect">
            <a:avLst/>
          </a:prstGeom>
          <a:noFill/>
          <a:ln>
            <a:noFill/>
          </a:ln>
        </p:spPr>
      </p:pic>
      <p:pic>
        <p:nvPicPr>
          <p:cNvPr id="183" name="Google Shape;183;p7"/>
          <p:cNvPicPr preferRelativeResize="0"/>
          <p:nvPr/>
        </p:nvPicPr>
        <p:blipFill rotWithShape="1">
          <a:blip r:embed="rId4">
            <a:alphaModFix/>
          </a:blip>
          <a:srcRect b="0" l="0" r="0" t="0"/>
          <a:stretch/>
        </p:blipFill>
        <p:spPr>
          <a:xfrm>
            <a:off x="2123045" y="3373274"/>
            <a:ext cx="842327" cy="842327"/>
          </a:xfrm>
          <a:prstGeom prst="rect">
            <a:avLst/>
          </a:prstGeom>
          <a:noFill/>
          <a:ln>
            <a:noFill/>
          </a:ln>
        </p:spPr>
      </p:pic>
      <p:pic>
        <p:nvPicPr>
          <p:cNvPr id="184" name="Google Shape;184;p7"/>
          <p:cNvPicPr preferRelativeResize="0"/>
          <p:nvPr/>
        </p:nvPicPr>
        <p:blipFill rotWithShape="1">
          <a:blip r:embed="rId5">
            <a:alphaModFix/>
          </a:blip>
          <a:srcRect b="0" l="0" r="0" t="0"/>
          <a:stretch/>
        </p:blipFill>
        <p:spPr>
          <a:xfrm>
            <a:off x="6144161" y="3373274"/>
            <a:ext cx="842327" cy="842327"/>
          </a:xfrm>
          <a:prstGeom prst="rect">
            <a:avLst/>
          </a:prstGeom>
          <a:noFill/>
          <a:ln>
            <a:noFill/>
          </a:ln>
        </p:spPr>
      </p:pic>
      <p:pic>
        <p:nvPicPr>
          <p:cNvPr id="185" name="Google Shape;185;p7"/>
          <p:cNvPicPr preferRelativeResize="0"/>
          <p:nvPr/>
        </p:nvPicPr>
        <p:blipFill rotWithShape="1">
          <a:blip r:embed="rId6">
            <a:alphaModFix/>
          </a:blip>
          <a:srcRect b="0" l="0" r="0" t="0"/>
          <a:stretch/>
        </p:blipFill>
        <p:spPr>
          <a:xfrm>
            <a:off x="9870567" y="3364175"/>
            <a:ext cx="842327" cy="842327"/>
          </a:xfrm>
          <a:prstGeom prst="rect">
            <a:avLst/>
          </a:prstGeom>
          <a:noFill/>
          <a:ln>
            <a:noFill/>
          </a:ln>
        </p:spPr>
      </p:pic>
      <p:pic>
        <p:nvPicPr>
          <p:cNvPr id="186" name="Google Shape;186;p7"/>
          <p:cNvPicPr preferRelativeResize="0"/>
          <p:nvPr/>
        </p:nvPicPr>
        <p:blipFill rotWithShape="1">
          <a:blip r:embed="rId7">
            <a:alphaModFix/>
          </a:blip>
          <a:srcRect b="0" l="0" r="0" t="0"/>
          <a:stretch/>
        </p:blipFill>
        <p:spPr>
          <a:xfrm>
            <a:off x="8811062" y="3349122"/>
            <a:ext cx="848952" cy="848952"/>
          </a:xfrm>
          <a:prstGeom prst="rect">
            <a:avLst/>
          </a:prstGeom>
          <a:noFill/>
          <a:ln>
            <a:noFill/>
          </a:ln>
        </p:spPr>
      </p:pic>
      <p:grpSp>
        <p:nvGrpSpPr>
          <p:cNvPr id="187" name="Google Shape;187;p7"/>
          <p:cNvGrpSpPr/>
          <p:nvPr/>
        </p:nvGrpSpPr>
        <p:grpSpPr>
          <a:xfrm>
            <a:off x="1182916" y="4677263"/>
            <a:ext cx="2722584" cy="1048404"/>
            <a:chOff x="321485" y="3164210"/>
            <a:chExt cx="2722584" cy="419601"/>
          </a:xfrm>
        </p:grpSpPr>
        <p:sp>
          <p:nvSpPr>
            <p:cNvPr id="188" name="Google Shape;188;p7"/>
            <p:cNvSpPr txBox="1"/>
            <p:nvPr/>
          </p:nvSpPr>
          <p:spPr>
            <a:xfrm>
              <a:off x="349585" y="3164210"/>
              <a:ext cx="2694484" cy="2586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800000"/>
                  </a:solidFill>
                  <a:latin typeface="Open Sans"/>
                  <a:ea typeface="Open Sans"/>
                  <a:cs typeface="Open Sans"/>
                  <a:sym typeface="Open Sans"/>
                </a:rPr>
                <a:t>Investment for new stove</a:t>
              </a:r>
              <a:endParaRPr/>
            </a:p>
          </p:txBody>
        </p:sp>
        <p:sp>
          <p:nvSpPr>
            <p:cNvPr id="189" name="Google Shape;189;p7"/>
            <p:cNvSpPr txBox="1"/>
            <p:nvPr/>
          </p:nvSpPr>
          <p:spPr>
            <a:xfrm>
              <a:off x="321485" y="3423676"/>
              <a:ext cx="2665884" cy="1601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Traditional cook stoves are usually cheaper than clean ones. </a:t>
              </a:r>
              <a:endParaRPr/>
            </a:p>
          </p:txBody>
        </p:sp>
      </p:grpSp>
      <p:grpSp>
        <p:nvGrpSpPr>
          <p:cNvPr id="190" name="Google Shape;190;p7"/>
          <p:cNvGrpSpPr/>
          <p:nvPr/>
        </p:nvGrpSpPr>
        <p:grpSpPr>
          <a:xfrm>
            <a:off x="4712867" y="5000428"/>
            <a:ext cx="2708534" cy="754411"/>
            <a:chOff x="335535" y="3164205"/>
            <a:chExt cx="2708534" cy="301936"/>
          </a:xfrm>
        </p:grpSpPr>
        <p:sp>
          <p:nvSpPr>
            <p:cNvPr id="191" name="Google Shape;191;p7"/>
            <p:cNvSpPr txBox="1"/>
            <p:nvPr/>
          </p:nvSpPr>
          <p:spPr>
            <a:xfrm>
              <a:off x="349585" y="3164205"/>
              <a:ext cx="2694484" cy="1478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800000"/>
                  </a:solidFill>
                  <a:latin typeface="Open Sans"/>
                  <a:ea typeface="Open Sans"/>
                  <a:cs typeface="Open Sans"/>
                  <a:sym typeface="Open Sans"/>
                </a:rPr>
                <a:t>Fuel costs</a:t>
              </a:r>
              <a:endParaRPr/>
            </a:p>
          </p:txBody>
        </p:sp>
        <p:sp>
          <p:nvSpPr>
            <p:cNvPr id="192" name="Google Shape;192;p7"/>
            <p:cNvSpPr txBox="1"/>
            <p:nvPr/>
          </p:nvSpPr>
          <p:spPr>
            <a:xfrm>
              <a:off x="335535" y="3306006"/>
              <a:ext cx="2665884" cy="1601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Some clean fuels are more expensive than traditional fuels. </a:t>
              </a:r>
              <a:endParaRPr/>
            </a:p>
          </p:txBody>
        </p:sp>
      </p:grpSp>
      <p:grpSp>
        <p:nvGrpSpPr>
          <p:cNvPr id="193" name="Google Shape;193;p7"/>
          <p:cNvGrpSpPr/>
          <p:nvPr/>
        </p:nvGrpSpPr>
        <p:grpSpPr>
          <a:xfrm>
            <a:off x="7881271" y="4677263"/>
            <a:ext cx="2708534" cy="1190448"/>
            <a:chOff x="335535" y="3164212"/>
            <a:chExt cx="2708534" cy="476449"/>
          </a:xfrm>
        </p:grpSpPr>
        <p:sp>
          <p:nvSpPr>
            <p:cNvPr id="194" name="Google Shape;194;p7"/>
            <p:cNvSpPr txBox="1"/>
            <p:nvPr/>
          </p:nvSpPr>
          <p:spPr>
            <a:xfrm>
              <a:off x="349585" y="3164212"/>
              <a:ext cx="2694484" cy="2586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800000"/>
                  </a:solidFill>
                  <a:latin typeface="Open Sans"/>
                  <a:ea typeface="Open Sans"/>
                  <a:cs typeface="Open Sans"/>
                  <a:sym typeface="Open Sans"/>
                </a:rPr>
                <a:t>Operation and maintenance costs</a:t>
              </a:r>
              <a:endParaRPr/>
            </a:p>
          </p:txBody>
        </p:sp>
        <p:sp>
          <p:nvSpPr>
            <p:cNvPr id="195" name="Google Shape;195;p7"/>
            <p:cNvSpPr txBox="1"/>
            <p:nvPr/>
          </p:nvSpPr>
          <p:spPr>
            <a:xfrm>
              <a:off x="335535" y="3418935"/>
              <a:ext cx="2665884" cy="2217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Operation and maintenance costs are usually lower for traditional stove and sometimes non-existing.</a:t>
              </a:r>
              <a:endParaRPr/>
            </a:p>
          </p:txBody>
        </p:sp>
      </p:grpSp>
      <p:pic>
        <p:nvPicPr>
          <p:cNvPr id="196" name="Google Shape;196;p7"/>
          <p:cNvPicPr preferRelativeResize="0"/>
          <p:nvPr/>
        </p:nvPicPr>
        <p:blipFill rotWithShape="1">
          <a:blip r:embed="rId8">
            <a:alphaModFix/>
          </a:blip>
          <a:srcRect b="0" l="0" r="0" t="0"/>
          <a:stretch/>
        </p:blipFill>
        <p:spPr>
          <a:xfrm>
            <a:off x="7757609" y="3366649"/>
            <a:ext cx="848952" cy="848952"/>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03" name="Google Shape;203;p8"/>
          <p:cNvSpPr txBox="1"/>
          <p:nvPr/>
        </p:nvSpPr>
        <p:spPr>
          <a:xfrm>
            <a:off x="887214" y="26400"/>
            <a:ext cx="10802633"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Step 5.1: Predict the impacts during the projects lifetime (morbidity and mortality)</a:t>
            </a:r>
            <a:endParaRPr sz="4400">
              <a:solidFill>
                <a:schemeClr val="dk1"/>
              </a:solidFill>
              <a:latin typeface="Open Sans"/>
              <a:ea typeface="Open Sans"/>
              <a:cs typeface="Open Sans"/>
              <a:sym typeface="Open Sans"/>
            </a:endParaRPr>
          </a:p>
        </p:txBody>
      </p:sp>
      <p:sp>
        <p:nvSpPr>
          <p:cNvPr id="204" name="Google Shape;204;p8"/>
          <p:cNvSpPr txBox="1"/>
          <p:nvPr>
            <p:ph idx="1" type="body"/>
          </p:nvPr>
        </p:nvSpPr>
        <p:spPr>
          <a:xfrm>
            <a:off x="1003177" y="1825624"/>
            <a:ext cx="9658906" cy="41709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Clean stoves are defined as stoves that emit lower quantities of PM2.5</a:t>
            </a:r>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 OnStove five diseases are taken into account and the reduction in morbidity and mortality for each disease is determined</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Chronic Obstructive Pulmonary Disorder</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Ischemic Heart Disease</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Stroke</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Lung cancer</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Acute Lower Respiratory Infections</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11" name="Google Shape;211;p9"/>
          <p:cNvSpPr txBox="1"/>
          <p:nvPr/>
        </p:nvSpPr>
        <p:spPr>
          <a:xfrm>
            <a:off x="887214" y="26400"/>
            <a:ext cx="10802633" cy="1369074"/>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Step 5.1: Predict the impacts during the projects lifetime (morbidity and mortality)</a:t>
            </a:r>
            <a:endParaRPr sz="4400">
              <a:solidFill>
                <a:schemeClr val="dk1"/>
              </a:solidFill>
              <a:latin typeface="Open Sans"/>
              <a:ea typeface="Open Sans"/>
              <a:cs typeface="Open Sans"/>
              <a:sym typeface="Open Sans"/>
            </a:endParaRPr>
          </a:p>
        </p:txBody>
      </p:sp>
      <p:pic>
        <p:nvPicPr>
          <p:cNvPr id="212" name="Google Shape;212;p9"/>
          <p:cNvPicPr preferRelativeResize="0"/>
          <p:nvPr>
            <p:ph idx="1" type="body"/>
          </p:nvPr>
        </p:nvPicPr>
        <p:blipFill rotWithShape="1">
          <a:blip r:embed="rId3">
            <a:alphaModFix/>
          </a:blip>
          <a:srcRect b="0" l="0" r="0" t="0"/>
          <a:stretch/>
        </p:blipFill>
        <p:spPr>
          <a:xfrm>
            <a:off x="6621464" y="2368418"/>
            <a:ext cx="4709140" cy="3531855"/>
          </a:xfrm>
          <a:prstGeom prst="rect">
            <a:avLst/>
          </a:prstGeom>
          <a:noFill/>
          <a:ln>
            <a:noFill/>
          </a:ln>
        </p:spPr>
      </p:pic>
      <p:sp>
        <p:nvSpPr>
          <p:cNvPr id="213" name="Google Shape;213;p9"/>
          <p:cNvSpPr txBox="1"/>
          <p:nvPr/>
        </p:nvSpPr>
        <p:spPr>
          <a:xfrm>
            <a:off x="210057" y="1559173"/>
            <a:ext cx="11120547" cy="1161280"/>
          </a:xfrm>
          <a:prstGeom prst="rect">
            <a:avLst/>
          </a:prstGeom>
          <a:blipFill rotWithShape="1">
            <a:blip r:embed="rId4">
              <a:alphaModFix/>
            </a:blip>
            <a:stretch>
              <a:fillRect b="0" l="0" r="0" t="-684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214" name="Google Shape;214;p9"/>
          <p:cNvGraphicFramePr/>
          <p:nvPr/>
        </p:nvGraphicFramePr>
        <p:xfrm>
          <a:off x="1058780" y="3703065"/>
          <a:ext cx="3000000" cy="3000000"/>
        </p:xfrm>
        <a:graphic>
          <a:graphicData uri="http://schemas.openxmlformats.org/drawingml/2006/table">
            <a:tbl>
              <a:tblPr bandRow="1" firstCol="1" firstRow="1">
                <a:noFill/>
                <a:tableStyleId>{20AD6FDB-6EF6-48AB-8D3F-939A8400FA8A}</a:tableStyleId>
              </a:tblPr>
              <a:tblGrid>
                <a:gridCol w="975150"/>
                <a:gridCol w="735800"/>
                <a:gridCol w="871450"/>
                <a:gridCol w="825725"/>
                <a:gridCol w="757975"/>
                <a:gridCol w="825725"/>
              </a:tblGrid>
              <a:tr h="275625">
                <a:tc>
                  <a:txBody>
                    <a:bodyPr/>
                    <a:lstStyle/>
                    <a:p>
                      <a:pPr indent="0" lvl="0" marL="0" marR="0" rtl="0" algn="ctr">
                        <a:lnSpc>
                          <a:spcPct val="130000"/>
                        </a:lnSpc>
                        <a:spcBef>
                          <a:spcPts val="0"/>
                        </a:spcBef>
                        <a:spcAft>
                          <a:spcPts val="0"/>
                        </a:spcAft>
                        <a:buNone/>
                      </a:pPr>
                      <a:r>
                        <a:rPr lang="en-US" sz="1400" u="none" cap="none" strike="noStrike"/>
                        <a:t>Constant</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COPD</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LC</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IHD</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Stroke</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ALRI</a:t>
                      </a:r>
                      <a:endParaRPr sz="1600" u="none" cap="none" strike="noStrike">
                        <a:solidFill>
                          <a:srgbClr val="000000"/>
                        </a:solidFill>
                        <a:latin typeface="Times New Roman"/>
                        <a:ea typeface="Times New Roman"/>
                        <a:cs typeface="Times New Roman"/>
                        <a:sym typeface="Times New Roman"/>
                      </a:endParaRPr>
                    </a:p>
                  </a:txBody>
                  <a:tcPr marT="0" marB="0" marR="68575" marL="68575"/>
                </a:tc>
              </a:tr>
              <a:tr h="275625">
                <a:tc>
                  <a:txBody>
                    <a:bodyPr/>
                    <a:lstStyle/>
                    <a:p>
                      <a:pPr indent="0" lvl="0" marL="0" marR="0" rtl="0" algn="ctr">
                        <a:lnSpc>
                          <a:spcPct val="130000"/>
                        </a:lnSpc>
                        <a:spcBef>
                          <a:spcPts val="0"/>
                        </a:spcBef>
                        <a:spcAft>
                          <a:spcPts val="0"/>
                        </a:spcAft>
                        <a:buNone/>
                      </a:pPr>
                      <a:r>
                        <a:rPr lang="en-US" sz="1400" u="none" cap="none" strike="noStrike"/>
                        <a:t>z</a:t>
                      </a:r>
                      <a:r>
                        <a:rPr baseline="-25000" lang="en-US" sz="1400" u="none" cap="none" strike="noStrike"/>
                        <a:t>rf</a:t>
                      </a:r>
                      <a:r>
                        <a:rPr lang="en-US" sz="1400" u="none" cap="none" strike="noStrike"/>
                        <a:t> </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7.337</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7.345</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7.449</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7.358</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7.298</a:t>
                      </a:r>
                      <a:endParaRPr sz="1600" u="none" cap="none" strike="noStrike">
                        <a:solidFill>
                          <a:srgbClr val="000000"/>
                        </a:solidFill>
                        <a:latin typeface="Times New Roman"/>
                        <a:ea typeface="Times New Roman"/>
                        <a:cs typeface="Times New Roman"/>
                        <a:sym typeface="Times New Roman"/>
                      </a:endParaRPr>
                    </a:p>
                  </a:txBody>
                  <a:tcPr marT="0" marB="0" marR="68575" marL="68575"/>
                </a:tc>
              </a:tr>
              <a:tr h="275625">
                <a:tc>
                  <a:txBody>
                    <a:bodyPr/>
                    <a:lstStyle/>
                    <a:p>
                      <a:pPr indent="0" lvl="0" marL="0" marR="0" rtl="0" algn="ctr">
                        <a:lnSpc>
                          <a:spcPct val="130000"/>
                        </a:lnSpc>
                        <a:spcBef>
                          <a:spcPts val="0"/>
                        </a:spcBef>
                        <a:spcAft>
                          <a:spcPts val="0"/>
                        </a:spcAft>
                        <a:buNone/>
                      </a:pPr>
                      <a:r>
                        <a:rPr lang="en-US" sz="1400" u="none" cap="none" strike="noStrike"/>
                        <a:t>α</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22.485</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152.496</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1.647</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1.314</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2.383</a:t>
                      </a:r>
                      <a:endParaRPr sz="1600" u="none" cap="none" strike="noStrike">
                        <a:solidFill>
                          <a:srgbClr val="000000"/>
                        </a:solidFill>
                        <a:latin typeface="Times New Roman"/>
                        <a:ea typeface="Times New Roman"/>
                        <a:cs typeface="Times New Roman"/>
                        <a:sym typeface="Times New Roman"/>
                      </a:endParaRPr>
                    </a:p>
                  </a:txBody>
                  <a:tcPr marT="0" marB="0" marR="68575" marL="68575"/>
                </a:tc>
              </a:tr>
              <a:tr h="538575">
                <a:tc>
                  <a:txBody>
                    <a:bodyPr/>
                    <a:lstStyle/>
                    <a:p>
                      <a:pPr indent="0" lvl="0" marL="0" marR="0" rtl="0" algn="ctr">
                        <a:lnSpc>
                          <a:spcPct val="130000"/>
                        </a:lnSpc>
                        <a:spcBef>
                          <a:spcPts val="0"/>
                        </a:spcBef>
                        <a:spcAft>
                          <a:spcPts val="0"/>
                        </a:spcAft>
                        <a:buNone/>
                      </a:pPr>
                      <a:r>
                        <a:rPr lang="en-US" sz="1400" u="none" cap="none" strike="noStrike"/>
                        <a:t>β</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0.001</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0.000167</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0.048</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0.012</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0.004</a:t>
                      </a:r>
                      <a:endParaRPr sz="1600" u="none" cap="none" strike="noStrike">
                        <a:solidFill>
                          <a:srgbClr val="000000"/>
                        </a:solidFill>
                        <a:latin typeface="Times New Roman"/>
                        <a:ea typeface="Times New Roman"/>
                        <a:cs typeface="Times New Roman"/>
                        <a:sym typeface="Times New Roman"/>
                      </a:endParaRPr>
                    </a:p>
                  </a:txBody>
                  <a:tcPr marT="0" marB="0" marR="68575" marL="68575"/>
                </a:tc>
              </a:tr>
              <a:tr h="275625">
                <a:tc>
                  <a:txBody>
                    <a:bodyPr/>
                    <a:lstStyle/>
                    <a:p>
                      <a:pPr indent="0" lvl="0" marL="0" marR="0" rtl="0" algn="ctr">
                        <a:lnSpc>
                          <a:spcPct val="130000"/>
                        </a:lnSpc>
                        <a:spcBef>
                          <a:spcPts val="0"/>
                        </a:spcBef>
                        <a:spcAft>
                          <a:spcPts val="0"/>
                        </a:spcAft>
                        <a:buNone/>
                      </a:pPr>
                      <a:r>
                        <a:rPr lang="en-US" sz="1400" u="none" cap="none" strike="noStrike"/>
                        <a:t>δ</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0.694</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0.76</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0.467</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1.275</a:t>
                      </a:r>
                      <a:endParaRPr sz="16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ctr">
                        <a:lnSpc>
                          <a:spcPct val="130000"/>
                        </a:lnSpc>
                        <a:spcBef>
                          <a:spcPts val="0"/>
                        </a:spcBef>
                        <a:spcAft>
                          <a:spcPts val="0"/>
                        </a:spcAft>
                        <a:buNone/>
                      </a:pPr>
                      <a:r>
                        <a:rPr lang="en-US" sz="1400" u="none" cap="none" strike="noStrike"/>
                        <a:t>1.193</a:t>
                      </a:r>
                      <a:endParaRPr sz="1600" u="none" cap="none" strike="noStrike">
                        <a:solidFill>
                          <a:srgbClr val="000000"/>
                        </a:solidFill>
                        <a:latin typeface="Times New Roman"/>
                        <a:ea typeface="Times New Roman"/>
                        <a:cs typeface="Times New Roman"/>
                        <a:sym typeface="Times New Roman"/>
                      </a:endParaRPr>
                    </a:p>
                  </a:txBody>
                  <a:tcPr marT="0" marB="0" marR="68575" marL="68575"/>
                </a:tc>
              </a:tr>
            </a:tbl>
          </a:graphicData>
        </a:graphic>
      </p:graphicFrame>
      <p:sp>
        <p:nvSpPr>
          <p:cNvPr id="215" name="Google Shape;215;p9"/>
          <p:cNvSpPr/>
          <p:nvPr/>
        </p:nvSpPr>
        <p:spPr>
          <a:xfrm>
            <a:off x="1452492" y="5500104"/>
            <a:ext cx="4204396" cy="646331"/>
          </a:xfrm>
          <a:prstGeom prst="rect">
            <a:avLst/>
          </a:prstGeom>
          <a:blipFill rotWithShape="1">
            <a:blip r:embed="rId5">
              <a:alphaModFix/>
            </a:blip>
            <a:stretch>
              <a:fillRect b="-14149" l="0" r="0" t="-471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16" name="Google Shape;216;p9"/>
          <p:cNvSpPr/>
          <p:nvPr/>
        </p:nvSpPr>
        <p:spPr>
          <a:xfrm>
            <a:off x="6436915" y="5823269"/>
            <a:ext cx="525293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Open Sans"/>
                <a:ea typeface="Open Sans"/>
                <a:cs typeface="Open Sans"/>
                <a:sym typeface="Open Sans"/>
              </a:rPr>
              <a:t>Exposure-response curves for the diseases included. X-axis shows the PM2.5 emissions, Y-axis shows the Relative Risk.</a:t>
            </a:r>
            <a:endParaRPr/>
          </a:p>
        </p:txBody>
      </p:sp>
      <p:sp>
        <p:nvSpPr>
          <p:cNvPr id="217" name="Google Shape;217;p9"/>
          <p:cNvSpPr/>
          <p:nvPr/>
        </p:nvSpPr>
        <p:spPr>
          <a:xfrm>
            <a:off x="750076" y="3311973"/>
            <a:ext cx="46641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Constants used on the equation (Burnett et al., 2014)</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0x010100A82B7371D8E4D845AB2141135A9D5464</vt:lpwstr>
  </property>
</Properties>
</file>