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7"/>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044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6e91e3fee_0_19:notes"/>
          <p:cNvSpPr txBox="1">
            <a:spLocks noGrp="1"/>
          </p:cNvSpPr>
          <p:nvPr>
            <p:ph type="body" idx="1"/>
          </p:nvPr>
        </p:nvSpPr>
        <p:spPr>
          <a:xfrm>
            <a:off x="679768" y="4777194"/>
            <a:ext cx="5438100" cy="390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4" name="Google Shape;144;g86e91e3fee_0_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434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6e91e3fee_0_14:notes"/>
          <p:cNvSpPr txBox="1">
            <a:spLocks noGrp="1"/>
          </p:cNvSpPr>
          <p:nvPr>
            <p:ph type="body" idx="1"/>
          </p:nvPr>
        </p:nvSpPr>
        <p:spPr>
          <a:xfrm>
            <a:off x="679768" y="4777194"/>
            <a:ext cx="5438100" cy="390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Finding and Evaluating OER session materials from the November 2019 residential school are available here: https://</a:t>
            </a:r>
            <a:r>
              <a:rPr lang="en-GB" dirty="0" err="1"/>
              <a:t>www.open.edu</a:t>
            </a:r>
            <a:r>
              <a:rPr lang="en-GB" dirty="0"/>
              <a:t>/</a:t>
            </a:r>
            <a:r>
              <a:rPr lang="en-GB" dirty="0" err="1"/>
              <a:t>openlearncreate</a:t>
            </a:r>
            <a:r>
              <a:rPr lang="en-GB" dirty="0"/>
              <a:t>/course/</a:t>
            </a:r>
            <a:r>
              <a:rPr lang="en-GB" dirty="0" err="1"/>
              <a:t>view.php?id</a:t>
            </a:r>
            <a:r>
              <a:rPr lang="en-GB" dirty="0"/>
              <a:t>=7155 </a:t>
            </a:r>
          </a:p>
        </p:txBody>
      </p:sp>
      <p:sp>
        <p:nvSpPr>
          <p:cNvPr id="150" name="Google Shape;150;g86e91e3fee_0_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168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709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65" name="Google Shape;165;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148198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40 minute session </a:t>
            </a:r>
            <a:endParaRPr/>
          </a:p>
        </p:txBody>
      </p:sp>
      <p:sp>
        <p:nvSpPr>
          <p:cNvPr id="76" name="Google Shape;7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85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3" name="Google Shape;8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532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1" name="Google Shape;9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994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6e91e3fee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6e91e3fee_0_0:notes"/>
          <p:cNvSpPr txBox="1">
            <a:spLocks noGrp="1"/>
          </p:cNvSpPr>
          <p:nvPr>
            <p:ph type="body" idx="1"/>
          </p:nvPr>
        </p:nvSpPr>
        <p:spPr>
          <a:xfrm>
            <a:off x="679768" y="4777194"/>
            <a:ext cx="5438100" cy="39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86e91e3fee_0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extLst>
      <p:ext uri="{BB962C8B-B14F-4D97-AF65-F5344CB8AC3E}">
        <p14:creationId xmlns:p14="http://schemas.microsoft.com/office/powerpoint/2010/main" val="216350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241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16" name="Google Shape;116;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654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1000"/>
              </a:spcBef>
              <a:spcAft>
                <a:spcPts val="0"/>
              </a:spcAft>
              <a:buNone/>
            </a:pPr>
            <a:endParaRPr/>
          </a:p>
        </p:txBody>
      </p:sp>
      <p:sp>
        <p:nvSpPr>
          <p:cNvPr id="123" name="Google Shape;123;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2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988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3"/>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0343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14"/>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14"/>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14"/>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5221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unsplash.com/search/photos/structure?utm_source=unsplash&amp;utm_medium=referral&amp;utm_content=creditCopyText" TargetMode="External"/><Relationship Id="rId4" Type="http://schemas.openxmlformats.org/officeDocument/2006/relationships/hyperlink" Target="https://unsplash.com/photos/P_qvsF7Yodw?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flickr.com/photos/henrybloomfield/1268081514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c2.staticflickr.com/6/5557/15071668497_74754a8b3d_b.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unsplash.com/search/photos/skills?utm_source=unsplash&amp;utm_medium=referral&amp;utm_content=creditCopyText" TargetMode="External"/><Relationship Id="rId4" Type="http://schemas.openxmlformats.org/officeDocument/2006/relationships/hyperlink" Target="https://unsplash.com/photos/xEy9QNUCdRI?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unsplash.com/search/photos/speak-directly-to-learner?utm_source=unsplash&amp;utm_medium=referral&amp;utm_content=creditCopyText" TargetMode="External"/><Relationship Id="rId4" Type="http://schemas.openxmlformats.org/officeDocument/2006/relationships/hyperlink" Target="https://unsplash.com/photos/QRKJwE6yfJo?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unsplash.com/search/photos/activity?utm_source=unsplash&amp;utm_medium=referral&amp;utm_content=creditCopyText" TargetMode="External"/><Relationship Id="rId4" Type="http://schemas.openxmlformats.org/officeDocument/2006/relationships/hyperlink" Target="https://unsplash.com/photos/VmYZe_yqxL0?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60345" y="3094309"/>
            <a:ext cx="4592861" cy="298173"/>
          </a:xfrm>
          <a:prstGeom prst="rect">
            <a:avLst/>
          </a:prstGeom>
        </p:spPr>
        <p:txBody>
          <a:bodyPr vert="horz" wrap="none" lIns="0" tIns="0" rIns="0" bIns="0" rtlCol="0">
            <a:noAutofit/>
          </a:bodyPr>
          <a:lstStyle/>
          <a:p>
            <a:r>
              <a:rPr lang="en-US" sz="1600" dirty="0">
                <a:solidFill>
                  <a:schemeClr val="bg1"/>
                </a:solidFill>
              </a:rPr>
              <a:t>TIDE Residential School </a:t>
            </a:r>
          </a:p>
          <a:p>
            <a:r>
              <a:rPr lang="en-US" sz="1600" dirty="0">
                <a:solidFill>
                  <a:schemeClr val="bg1"/>
                </a:solidFill>
              </a:rPr>
              <a:t>2019 Cohort | May 2020</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202968"/>
            <a:ext cx="6579943" cy="548051"/>
          </a:xfrm>
          <a:prstGeom prst="rect">
            <a:avLst/>
          </a:prstGeom>
        </p:spPr>
        <p:txBody>
          <a:bodyPr/>
          <a:lstStyle/>
          <a:p>
            <a:pPr>
              <a:lnSpc>
                <a:spcPct val="100000"/>
              </a:lnSpc>
            </a:pPr>
            <a:r>
              <a:rPr lang="en-US" sz="4000" dirty="0">
                <a:solidFill>
                  <a:schemeClr val="bg1"/>
                </a:solidFill>
              </a:rPr>
              <a:t>Designing for Online Learners (2): Learning Outcomes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body" idx="1"/>
          </p:nvPr>
        </p:nvSpPr>
        <p:spPr>
          <a:xfrm>
            <a:off x="628650" y="1369219"/>
            <a:ext cx="7551000" cy="3263625"/>
          </a:xfrm>
          <a:prstGeom prst="rect">
            <a:avLst/>
          </a:prstGeom>
          <a:noFill/>
          <a:ln>
            <a:noFill/>
          </a:ln>
        </p:spPr>
        <p:txBody>
          <a:bodyPr spcFirstLastPara="1" wrap="square" lIns="68569" tIns="68569" rIns="68569" bIns="68569" anchor="t" anchorCtr="0">
            <a:noAutofit/>
          </a:bodyPr>
          <a:lstStyle/>
          <a:p>
            <a:pPr indent="-323850">
              <a:buSzPts val="3200"/>
            </a:pPr>
            <a:r>
              <a:rPr lang="en-GB" sz="2400"/>
              <a:t>Learning is an active process</a:t>
            </a:r>
            <a:endParaRPr sz="2400"/>
          </a:p>
          <a:p>
            <a:pPr indent="-323850">
              <a:spcBef>
                <a:spcPts val="0"/>
              </a:spcBef>
              <a:buSzPts val="3200"/>
            </a:pPr>
            <a:r>
              <a:rPr lang="en-GB" sz="2400"/>
              <a:t>Assessment is part of learning</a:t>
            </a:r>
            <a:endParaRPr sz="2400"/>
          </a:p>
          <a:p>
            <a:pPr indent="-323850">
              <a:spcBef>
                <a:spcPts val="0"/>
              </a:spcBef>
              <a:buSzPts val="3200"/>
            </a:pPr>
            <a:r>
              <a:rPr lang="en-GB" sz="2400"/>
              <a:t>Learners focus on what they need to do to pass the course</a:t>
            </a:r>
            <a:endParaRPr sz="2400"/>
          </a:p>
        </p:txBody>
      </p:sp>
      <p:sp>
        <p:nvSpPr>
          <p:cNvPr id="141" name="Google Shape;141;p8"/>
          <p:cNvSpPr txBox="1">
            <a:spLocks noGrp="1"/>
          </p:cNvSpPr>
          <p:nvPr>
            <p:ph type="title"/>
          </p:nvPr>
        </p:nvSpPr>
        <p:spPr>
          <a:xfrm>
            <a:off x="628650" y="375047"/>
            <a:ext cx="7886700" cy="994172"/>
          </a:xfrm>
          <a:prstGeom prst="rect">
            <a:avLst/>
          </a:prstGeom>
          <a:noFill/>
          <a:ln>
            <a:noFill/>
          </a:ln>
        </p:spPr>
        <p:txBody>
          <a:bodyPr spcFirstLastPara="1" wrap="square" lIns="68569" tIns="34275" rIns="68569" bIns="34275" anchor="t" anchorCtr="0">
            <a:noAutofit/>
          </a:bodyPr>
          <a:lstStyle/>
          <a:p>
            <a:pPr>
              <a:lnSpc>
                <a:spcPct val="100000"/>
              </a:lnSpc>
              <a:spcBef>
                <a:spcPts val="0"/>
              </a:spcBef>
              <a:buClr>
                <a:srgbClr val="000000"/>
              </a:buClr>
              <a:buSzPts val="4400"/>
            </a:pPr>
            <a:r>
              <a:rPr lang="en-GB" sz="3300" b="1"/>
              <a:t>Key ideas</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90736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86e91e3fee_0_19"/>
          <p:cNvSpPr txBox="1">
            <a:spLocks noGrp="1"/>
          </p:cNvSpPr>
          <p:nvPr>
            <p:ph type="body" idx="1"/>
          </p:nvPr>
        </p:nvSpPr>
        <p:spPr>
          <a:xfrm>
            <a:off x="558731" y="813413"/>
            <a:ext cx="8320050" cy="4114800"/>
          </a:xfrm>
          <a:prstGeom prst="rect">
            <a:avLst/>
          </a:prstGeom>
          <a:noFill/>
          <a:ln>
            <a:noFill/>
          </a:ln>
        </p:spPr>
        <p:txBody>
          <a:bodyPr spcFirstLastPara="1" wrap="square" lIns="68569" tIns="68569" rIns="68569" bIns="68569" anchor="t" anchorCtr="0">
            <a:noAutofit/>
          </a:bodyPr>
          <a:lstStyle/>
          <a:p>
            <a:pPr indent="-300038">
              <a:buSzPts val="2700"/>
            </a:pPr>
            <a:r>
              <a:rPr lang="en-GB" sz="2025" dirty="0"/>
              <a:t>Think about a time when you had a good experience of learning something - what was it that helped you to learn?</a:t>
            </a:r>
            <a:endParaRPr sz="2025" dirty="0"/>
          </a:p>
          <a:p>
            <a:pPr indent="-300038">
              <a:spcBef>
                <a:spcPts val="0"/>
              </a:spcBef>
              <a:buSzPts val="2700"/>
            </a:pPr>
            <a:r>
              <a:rPr lang="en-GB" sz="2025" dirty="0"/>
              <a:t>Watch the short video made by participants at the November 2019 residential school on ‘Different purposes of wearing </a:t>
            </a:r>
            <a:r>
              <a:rPr lang="en-GB" sz="2025" dirty="0" err="1"/>
              <a:t>thanakha</a:t>
            </a:r>
            <a:r>
              <a:rPr lang="en-GB" sz="2025" dirty="0"/>
              <a:t>’ </a:t>
            </a:r>
            <a:endParaRPr sz="2025" dirty="0"/>
          </a:p>
          <a:p>
            <a:pPr indent="-300038">
              <a:buSzPts val="2700"/>
            </a:pPr>
            <a:r>
              <a:rPr lang="en-GB" sz="2025" dirty="0"/>
              <a:t>Review the section on ‘Active learning’ in the notes handout </a:t>
            </a:r>
            <a:endParaRPr sz="2025" dirty="0"/>
          </a:p>
          <a:p>
            <a:pPr indent="-300038">
              <a:spcBef>
                <a:spcPts val="0"/>
              </a:spcBef>
              <a:buSzPts val="2700"/>
            </a:pPr>
            <a:r>
              <a:rPr lang="en-GB" sz="2025" dirty="0"/>
              <a:t>Look at the self-assessment questions and see if you can answer them after watching the video. What more support might learners need to be able to achieve these learning outcomes? Note down one or two examples of activities that would help your learners to master the skills of creating </a:t>
            </a:r>
            <a:r>
              <a:rPr lang="en-GB" sz="2025" dirty="0" err="1"/>
              <a:t>thanakha</a:t>
            </a:r>
            <a:endParaRPr sz="2025" dirty="0"/>
          </a:p>
          <a:p>
            <a:pPr indent="-300038">
              <a:spcBef>
                <a:spcPts val="0"/>
              </a:spcBef>
              <a:buSzPts val="2700"/>
            </a:pPr>
            <a:r>
              <a:rPr lang="en-GB" sz="2025" dirty="0"/>
              <a:t> If you are working in a group with others, feed back and compare examples.</a:t>
            </a:r>
            <a:endParaRPr sz="2025" dirty="0"/>
          </a:p>
        </p:txBody>
      </p:sp>
      <p:sp>
        <p:nvSpPr>
          <p:cNvPr id="147" name="Google Shape;147;g86e91e3fee_0_19"/>
          <p:cNvSpPr txBox="1">
            <a:spLocks noGrp="1"/>
          </p:cNvSpPr>
          <p:nvPr>
            <p:ph type="title"/>
          </p:nvPr>
        </p:nvSpPr>
        <p:spPr>
          <a:xfrm>
            <a:off x="558731" y="113663"/>
            <a:ext cx="6502275" cy="699750"/>
          </a:xfrm>
          <a:prstGeom prst="rect">
            <a:avLst/>
          </a:prstGeom>
          <a:noFill/>
          <a:ln>
            <a:noFill/>
          </a:ln>
        </p:spPr>
        <p:txBody>
          <a:bodyPr spcFirstLastPara="1" wrap="square" lIns="68569" tIns="34275" rIns="68569" bIns="34275" anchor="t" anchorCtr="0">
            <a:noAutofit/>
          </a:bodyPr>
          <a:lstStyle/>
          <a:p>
            <a:pPr>
              <a:lnSpc>
                <a:spcPct val="100000"/>
              </a:lnSpc>
              <a:spcBef>
                <a:spcPts val="0"/>
              </a:spcBef>
              <a:buClr>
                <a:srgbClr val="000000"/>
              </a:buClr>
              <a:buSzPts val="4400"/>
            </a:pPr>
            <a:r>
              <a:rPr lang="en-GB" sz="3300" b="1"/>
              <a:t>Activity 1: Active learning</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10751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6e91e3fee_0_14"/>
          <p:cNvSpPr txBox="1">
            <a:spLocks noGrp="1"/>
          </p:cNvSpPr>
          <p:nvPr>
            <p:ph type="body" idx="1"/>
          </p:nvPr>
        </p:nvSpPr>
        <p:spPr>
          <a:xfrm>
            <a:off x="628650" y="1369219"/>
            <a:ext cx="7886700" cy="3666600"/>
          </a:xfrm>
          <a:prstGeom prst="rect">
            <a:avLst/>
          </a:prstGeom>
          <a:noFill/>
          <a:ln>
            <a:noFill/>
          </a:ln>
        </p:spPr>
        <p:txBody>
          <a:bodyPr spcFirstLastPara="1" wrap="square" lIns="68569" tIns="68569" rIns="68569" bIns="68569" anchor="t" anchorCtr="0">
            <a:noAutofit/>
          </a:bodyPr>
          <a:lstStyle/>
          <a:p>
            <a:pPr indent="-271463">
              <a:buSzPts val="2100"/>
            </a:pPr>
            <a:r>
              <a:rPr lang="en-GB" sz="1875"/>
              <a:t>Study the Tutor / Participant notes on learning outcomes</a:t>
            </a:r>
            <a:endParaRPr sz="1875"/>
          </a:p>
          <a:p>
            <a:pPr indent="-271463">
              <a:buSzPts val="2100"/>
            </a:pPr>
            <a:r>
              <a:rPr lang="en-GB" sz="1875"/>
              <a:t>In your small group, or individually, choose an OER that you would like to adapt to make a course </a:t>
            </a:r>
            <a:r>
              <a:rPr lang="en-GB" sz="187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(use the skills you have learned in November 2019’s </a:t>
            </a:r>
            <a:r>
              <a:rPr lang="en-GB" sz="1875"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Finding and evaluating OER</a:t>
            </a:r>
            <a:r>
              <a:rPr lang="en-GB" sz="187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 session to do this)</a:t>
            </a:r>
            <a:endParaRPr sz="1875"/>
          </a:p>
          <a:p>
            <a:pPr indent="-271463">
              <a:buSzPts val="2100"/>
            </a:pPr>
            <a:r>
              <a:rPr lang="en-GB" sz="1875"/>
              <a:t>Identify something you would like your learners to be able to do after studying your OER course. How will you know if they can do it? Note your ideas</a:t>
            </a:r>
            <a:endParaRPr sz="1875"/>
          </a:p>
          <a:p>
            <a:pPr indent="-290513">
              <a:buSzPts val="2500"/>
            </a:pPr>
            <a:r>
              <a:rPr lang="en-GB" sz="1875"/>
              <a:t>Are there any learning activities you would like to add to the OER to help your learners be able to achieve the learning outcomes and do the assessment?</a:t>
            </a:r>
            <a:endParaRPr sz="1875"/>
          </a:p>
          <a:p>
            <a:pPr indent="-271463">
              <a:buSzPts val="2100"/>
            </a:pPr>
            <a:r>
              <a:rPr lang="en-GB" sz="1875"/>
              <a:t>Share with your group or (if you are working alone) with others from the TIDE community to get feedback</a:t>
            </a:r>
            <a:endParaRPr sz="1575"/>
          </a:p>
          <a:p>
            <a:pPr indent="-171450">
              <a:buNone/>
            </a:pPr>
            <a:endParaRPr sz="1575"/>
          </a:p>
        </p:txBody>
      </p:sp>
      <p:sp>
        <p:nvSpPr>
          <p:cNvPr id="153" name="Google Shape;153;g86e91e3fee_0_14"/>
          <p:cNvSpPr txBox="1">
            <a:spLocks noGrp="1"/>
          </p:cNvSpPr>
          <p:nvPr>
            <p:ph type="title"/>
          </p:nvPr>
        </p:nvSpPr>
        <p:spPr>
          <a:xfrm>
            <a:off x="628650" y="375047"/>
            <a:ext cx="7886700" cy="994275"/>
          </a:xfrm>
          <a:prstGeom prst="rect">
            <a:avLst/>
          </a:prstGeom>
          <a:noFill/>
          <a:ln>
            <a:noFill/>
          </a:ln>
        </p:spPr>
        <p:txBody>
          <a:bodyPr spcFirstLastPara="1" wrap="square" lIns="68569" tIns="34275" rIns="68569" bIns="34275" anchor="t" anchorCtr="0">
            <a:noAutofit/>
          </a:bodyPr>
          <a:lstStyle/>
          <a:p>
            <a:pPr>
              <a:lnSpc>
                <a:spcPct val="100000"/>
              </a:lnSpc>
              <a:spcBef>
                <a:spcPts val="0"/>
              </a:spcBef>
              <a:buClr>
                <a:srgbClr val="000000"/>
              </a:buClr>
              <a:buSzPts val="4400"/>
            </a:pPr>
            <a:r>
              <a:rPr lang="en-GB" sz="3300" b="1"/>
              <a:t>Activity 2: </a:t>
            </a:r>
            <a:endParaRPr sz="3300" b="1"/>
          </a:p>
          <a:p>
            <a:pPr>
              <a:lnSpc>
                <a:spcPct val="100000"/>
              </a:lnSpc>
              <a:spcBef>
                <a:spcPts val="0"/>
              </a:spcBef>
              <a:buClr>
                <a:srgbClr val="000000"/>
              </a:buClr>
              <a:buSzPts val="4400"/>
            </a:pPr>
            <a:r>
              <a:rPr lang="en-GB" sz="3300" b="1">
                <a:solidFill>
                  <a:srgbClr val="000000"/>
                </a:solidFill>
                <a:latin typeface="Arial"/>
                <a:ea typeface="Arial"/>
                <a:cs typeface="Arial"/>
                <a:sym typeface="Arial"/>
              </a:rPr>
              <a:t>Write a learning outcome</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30388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628650" y="273844"/>
            <a:ext cx="6512400" cy="994275"/>
          </a:xfrm>
          <a:prstGeom prst="rect">
            <a:avLst/>
          </a:prstGeom>
          <a:noFill/>
          <a:ln>
            <a:noFill/>
          </a:ln>
        </p:spPr>
        <p:txBody>
          <a:bodyPr spcFirstLastPara="1" wrap="square" lIns="68569" tIns="68569" rIns="68569" bIns="68569" anchor="t" anchorCtr="0">
            <a:noAutofit/>
          </a:bodyPr>
          <a:lstStyle/>
          <a:p>
            <a:r>
              <a:rPr lang="en-GB" b="1"/>
              <a:t>Next time….</a:t>
            </a:r>
            <a:endParaRPr/>
          </a:p>
        </p:txBody>
      </p:sp>
      <p:sp>
        <p:nvSpPr>
          <p:cNvPr id="159" name="Google Shape;159;p10"/>
          <p:cNvSpPr txBox="1">
            <a:spLocks noGrp="1"/>
          </p:cNvSpPr>
          <p:nvPr>
            <p:ph type="body" idx="1"/>
          </p:nvPr>
        </p:nvSpPr>
        <p:spPr>
          <a:xfrm>
            <a:off x="492975" y="1318649"/>
            <a:ext cx="3580200" cy="3364650"/>
          </a:xfrm>
          <a:prstGeom prst="rect">
            <a:avLst/>
          </a:prstGeom>
          <a:noFill/>
          <a:ln>
            <a:noFill/>
          </a:ln>
        </p:spPr>
        <p:txBody>
          <a:bodyPr spcFirstLastPara="1" wrap="square" lIns="68569" tIns="68569" rIns="68569" bIns="68569" anchor="t" anchorCtr="0">
            <a:noAutofit/>
          </a:bodyPr>
          <a:lstStyle/>
          <a:p>
            <a:r>
              <a:rPr lang="en-GB"/>
              <a:t>You will use the learning outcomes you have developed to plan the structure of your OER course</a:t>
            </a:r>
            <a:endParaRPr/>
          </a:p>
          <a:p>
            <a:r>
              <a:rPr lang="en-GB"/>
              <a:t>Once you have planned your design you will then put it online</a:t>
            </a:r>
            <a:endParaRPr/>
          </a:p>
          <a:p>
            <a:pPr indent="-171450">
              <a:buNone/>
            </a:pPr>
            <a:endParaRPr/>
          </a:p>
          <a:p>
            <a:pPr indent="-171450">
              <a:buNone/>
            </a:pPr>
            <a:endParaRPr/>
          </a:p>
          <a:p>
            <a:pPr indent="-171450">
              <a:buNone/>
            </a:pPr>
            <a:endParaRPr/>
          </a:p>
        </p:txBody>
      </p:sp>
      <p:pic>
        <p:nvPicPr>
          <p:cNvPr id="160" name="Google Shape;160;p10"/>
          <p:cNvPicPr preferRelativeResize="0"/>
          <p:nvPr/>
        </p:nvPicPr>
        <p:blipFill rotWithShape="1">
          <a:blip r:embed="rId3">
            <a:alphaModFix/>
          </a:blip>
          <a:srcRect/>
          <a:stretch/>
        </p:blipFill>
        <p:spPr>
          <a:xfrm>
            <a:off x="4298810" y="1369219"/>
            <a:ext cx="4661753" cy="3111968"/>
          </a:xfrm>
          <a:prstGeom prst="rect">
            <a:avLst/>
          </a:prstGeom>
          <a:noFill/>
          <a:ln>
            <a:noFill/>
          </a:ln>
        </p:spPr>
      </p:pic>
      <p:sp>
        <p:nvSpPr>
          <p:cNvPr id="161" name="Google Shape;161;p10"/>
          <p:cNvSpPr txBox="1"/>
          <p:nvPr/>
        </p:nvSpPr>
        <p:spPr>
          <a:xfrm>
            <a:off x="5448823" y="4733926"/>
            <a:ext cx="2226501" cy="230802"/>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GB" sz="1050">
                <a:solidFill>
                  <a:srgbClr val="000000"/>
                </a:solidFill>
                <a:latin typeface="Arial"/>
                <a:ea typeface="Arial"/>
                <a:cs typeface="Arial"/>
                <a:sym typeface="Arial"/>
              </a:rPr>
              <a:t>Photo by </a:t>
            </a:r>
            <a:r>
              <a:rPr lang="en-GB" sz="1050" u="sng">
                <a:solidFill>
                  <a:srgbClr val="000000"/>
                </a:solidFill>
                <a:latin typeface="Arial"/>
                <a:ea typeface="Arial"/>
                <a:cs typeface="Arial"/>
                <a:sym typeface="Arial"/>
                <a:hlinkClick r:id="rId4"/>
              </a:rPr>
              <a:t>Alain Pham</a:t>
            </a:r>
            <a:r>
              <a:rPr lang="en-GB" sz="1050">
                <a:solidFill>
                  <a:srgbClr val="000000"/>
                </a:solidFill>
                <a:latin typeface="Arial"/>
                <a:ea typeface="Arial"/>
                <a:cs typeface="Arial"/>
                <a:sym typeface="Arial"/>
              </a:rPr>
              <a:t> on </a:t>
            </a:r>
            <a:r>
              <a:rPr lang="en-GB" sz="1050" u="sng">
                <a:solidFill>
                  <a:srgbClr val="000000"/>
                </a:solidFill>
                <a:latin typeface="Arial"/>
                <a:ea typeface="Arial"/>
                <a:cs typeface="Arial"/>
                <a:sym typeface="Arial"/>
                <a:hlinkClick r:id="rId5"/>
              </a:rPr>
              <a:t>Unsplash</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16971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p:nvPr/>
        </p:nvSpPr>
        <p:spPr>
          <a:xfrm rot="-5400000">
            <a:off x="-1458971" y="1729713"/>
            <a:ext cx="4385290" cy="1592713"/>
          </a:xfrm>
          <a:prstGeom prst="rect">
            <a:avLst/>
          </a:prstGeom>
          <a:noFill/>
          <a:ln>
            <a:noFill/>
          </a:ln>
        </p:spPr>
        <p:txBody>
          <a:bodyPr spcFirstLastPara="1" wrap="square" lIns="68569" tIns="34275" rIns="68569" bIns="34275" anchor="t" anchorCtr="0">
            <a:spAutoFit/>
          </a:bodyPr>
          <a:lstStyle/>
          <a:p>
            <a:pPr>
              <a:buClr>
                <a:srgbClr val="000000"/>
              </a:buClr>
              <a:buSzPts val="6600"/>
            </a:pPr>
            <a:r>
              <a:rPr lang="en-GB" sz="4950" b="1">
                <a:solidFill>
                  <a:srgbClr val="000000"/>
                </a:solidFill>
                <a:latin typeface="Arial"/>
                <a:ea typeface="Arial"/>
                <a:cs typeface="Arial"/>
                <a:sym typeface="Arial"/>
              </a:rPr>
              <a:t>Any Questions? </a:t>
            </a:r>
            <a:endParaRPr sz="1050">
              <a:solidFill>
                <a:srgbClr val="000000"/>
              </a:solidFill>
              <a:latin typeface="Arial"/>
              <a:ea typeface="Arial"/>
              <a:cs typeface="Arial"/>
              <a:sym typeface="Arial"/>
            </a:endParaRPr>
          </a:p>
        </p:txBody>
      </p:sp>
      <p:pic>
        <p:nvPicPr>
          <p:cNvPr id="168" name="Google Shape;168;p11"/>
          <p:cNvPicPr preferRelativeResize="0"/>
          <p:nvPr/>
        </p:nvPicPr>
        <p:blipFill rotWithShape="1">
          <a:blip r:embed="rId3">
            <a:alphaModFix/>
          </a:blip>
          <a:srcRect/>
          <a:stretch/>
        </p:blipFill>
        <p:spPr>
          <a:xfrm>
            <a:off x="3507205" y="0"/>
            <a:ext cx="5143500" cy="5143500"/>
          </a:xfrm>
          <a:prstGeom prst="rect">
            <a:avLst/>
          </a:prstGeom>
          <a:noFill/>
          <a:ln>
            <a:noFill/>
          </a:ln>
        </p:spPr>
      </p:pic>
      <p:sp>
        <p:nvSpPr>
          <p:cNvPr id="169" name="Google Shape;169;p11"/>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pPr>
              <a:buClr>
                <a:srgbClr val="000000"/>
              </a:buClr>
              <a:buSzPts val="800"/>
            </a:pPr>
            <a:r>
              <a:rPr lang="en-GB" sz="600">
                <a:solidFill>
                  <a:srgbClr val="000000"/>
                </a:solidFill>
                <a:latin typeface="Arial"/>
                <a:ea typeface="Arial"/>
                <a:cs typeface="Arial"/>
                <a:sym typeface="Arial"/>
              </a:rPr>
              <a:t>Photo credit: Question everything! by Henry… is licensed CC BY-NC-ND </a:t>
            </a:r>
            <a:r>
              <a:rPr lang="en-GB" sz="600" u="sng">
                <a:solidFill>
                  <a:srgbClr val="000000"/>
                </a:solidFill>
                <a:latin typeface="Arial"/>
                <a:ea typeface="Arial"/>
                <a:cs typeface="Arial"/>
                <a:sym typeface="Arial"/>
                <a:hlinkClick r:id="rId4"/>
              </a:rPr>
              <a:t>https://www.flickr.com/photos/henrybloomfield/12680815144/</a:t>
            </a:r>
            <a:r>
              <a:rPr lang="en-GB" sz="60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51851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r>
              <a:rPr lang="en-GB" sz="4950" b="1"/>
              <a:t>Designing for online learners (2): Learning Outcomes</a:t>
            </a:r>
            <a:endParaRPr sz="4950"/>
          </a:p>
          <a:p>
            <a:pPr marL="0" indent="0">
              <a:buNone/>
            </a:pPr>
            <a:r>
              <a:rPr lang="en-GB"/>
              <a:t>May 2020</a:t>
            </a:r>
            <a:endParaRPr/>
          </a:p>
        </p:txBody>
      </p:sp>
      <p:pic>
        <p:nvPicPr>
          <p:cNvPr id="79" name="Google Shape;79;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0" name="Google Shape;80;p2"/>
          <p:cNvSpPr/>
          <p:nvPr/>
        </p:nvSpPr>
        <p:spPr>
          <a:xfrm>
            <a:off x="1096640" y="4632723"/>
            <a:ext cx="559726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GB" sz="900" dirty="0">
                <a:solidFill>
                  <a:srgbClr val="000000"/>
                </a:solidFill>
                <a:latin typeface="Calibri"/>
                <a:ea typeface="Calibri"/>
                <a:cs typeface="Calibri"/>
                <a:sym typeface="Calibri"/>
              </a:rPr>
              <a:t>This work is licensed under the </a:t>
            </a:r>
            <a:r>
              <a:rPr lang="en-GB" sz="900" u="sng" dirty="0">
                <a:solidFill>
                  <a:schemeClr val="hlink"/>
                </a:solidFill>
                <a:latin typeface="Calibri"/>
                <a:ea typeface="Calibri"/>
                <a:cs typeface="Calibri"/>
                <a:sym typeface="Calibri"/>
                <a:hlinkClick r:id="rId3"/>
              </a:rPr>
              <a:t>Creative Commons Attribution 4.0 International License</a:t>
            </a:r>
            <a:r>
              <a:rPr lang="en-GB" sz="900" dirty="0">
                <a:solidFill>
                  <a:srgbClr val="000000"/>
                </a:solidFill>
                <a:latin typeface="Calibri"/>
                <a:ea typeface="Calibri"/>
                <a:cs typeface="Calibri"/>
                <a:sym typeface="Calibri"/>
              </a:rPr>
              <a:t> unless otherwise stated.</a:t>
            </a:r>
          </a:p>
          <a:p>
            <a:pPr>
              <a:buClr>
                <a:srgbClr val="000000"/>
              </a:buClr>
              <a:buSzPts val="1200"/>
            </a:pPr>
            <a:r>
              <a:rPr lang="en-GB" sz="900" dirty="0">
                <a:latin typeface="Calibri"/>
                <a:ea typeface="Calibri"/>
                <a:cs typeface="Calibri"/>
                <a:sym typeface="Calibri"/>
              </a:rPr>
              <a:t>Minor amends were made to this slide deck in May 2021. </a:t>
            </a:r>
            <a:r>
              <a:rPr lang="en-GB" sz="900" dirty="0">
                <a:solidFill>
                  <a:srgbClr val="000000"/>
                </a:solidFill>
                <a:latin typeface="Calibri"/>
                <a:ea typeface="Calibri"/>
                <a:cs typeface="Calibri"/>
                <a:sym typeface="Calibri"/>
              </a:rPr>
              <a:t> </a:t>
            </a:r>
            <a:endParaRPr sz="9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4011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body" idx="1"/>
          </p:nvPr>
        </p:nvSpPr>
        <p:spPr>
          <a:xfrm>
            <a:off x="369031" y="1409179"/>
            <a:ext cx="3998348"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2400"/>
              <a:t>By the end of this session you should be able to:</a:t>
            </a:r>
            <a:endParaRPr/>
          </a:p>
          <a:p>
            <a:r>
              <a:rPr lang="en-GB" sz="2400"/>
              <a:t>Explain what a learning outcome is to a colleague in your university</a:t>
            </a:r>
            <a:endParaRPr/>
          </a:p>
          <a:p>
            <a:r>
              <a:rPr lang="en-GB" sz="2400"/>
              <a:t>Write or adapt learning outcomes for an OER course </a:t>
            </a:r>
            <a:endParaRPr sz="2400"/>
          </a:p>
        </p:txBody>
      </p:sp>
      <p:sp>
        <p:nvSpPr>
          <p:cNvPr id="86" name="Google Shape;86;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GB" sz="4950" b="1">
                <a:solidFill>
                  <a:schemeClr val="dk1"/>
                </a:solidFill>
                <a:latin typeface="Calibri"/>
                <a:ea typeface="Calibri"/>
                <a:cs typeface="Calibri"/>
                <a:sym typeface="Calibri"/>
              </a:rPr>
              <a:t>Learning Outcomes </a:t>
            </a:r>
            <a:endParaRPr sz="4950" b="1">
              <a:solidFill>
                <a:schemeClr val="dk1"/>
              </a:solidFill>
              <a:latin typeface="Calibri"/>
              <a:ea typeface="Calibri"/>
              <a:cs typeface="Calibri"/>
              <a:sym typeface="Calibri"/>
            </a:endParaRPr>
          </a:p>
        </p:txBody>
      </p:sp>
      <p:sp>
        <p:nvSpPr>
          <p:cNvPr id="87" name="Google Shape;87;p3"/>
          <p:cNvSpPr txBox="1"/>
          <p:nvPr/>
        </p:nvSpPr>
        <p:spPr>
          <a:xfrm rot="-5400000">
            <a:off x="7649972" y="3074870"/>
            <a:ext cx="2571750" cy="253885"/>
          </a:xfrm>
          <a:prstGeom prst="rect">
            <a:avLst/>
          </a:prstGeom>
          <a:noFill/>
          <a:ln>
            <a:noFill/>
          </a:ln>
        </p:spPr>
        <p:txBody>
          <a:bodyPr spcFirstLastPara="1" wrap="square" lIns="68569" tIns="34275" rIns="68569" bIns="34275" anchor="t" anchorCtr="0">
            <a:spAutoFit/>
          </a:bodyPr>
          <a:lstStyle/>
          <a:p>
            <a:pPr>
              <a:buClr>
                <a:srgbClr val="000000"/>
              </a:buClr>
              <a:buSzPts val="800"/>
            </a:pPr>
            <a:r>
              <a:rPr lang="en-GB" sz="600">
                <a:solidFill>
                  <a:srgbClr val="000000"/>
                </a:solidFill>
                <a:latin typeface="Arial"/>
                <a:ea typeface="Arial"/>
                <a:cs typeface="Arial"/>
                <a:sym typeface="Arial"/>
              </a:rPr>
              <a:t>Photo credit: </a:t>
            </a:r>
            <a:r>
              <a:rPr lang="en-GB" sz="600" u="sng">
                <a:solidFill>
                  <a:srgbClr val="000000"/>
                </a:solidFill>
                <a:latin typeface="Arial"/>
                <a:ea typeface="Arial"/>
                <a:cs typeface="Arial"/>
                <a:sym typeface="Arial"/>
                <a:hlinkClick r:id="rId3"/>
              </a:rPr>
              <a:t>https://c2.staticflickr.com/6/5557/15071668497_74754a8b3d_b.jpg</a:t>
            </a:r>
            <a:endParaRPr sz="600">
              <a:solidFill>
                <a:srgbClr val="000000"/>
              </a:solidFill>
              <a:latin typeface="Arial"/>
              <a:ea typeface="Arial"/>
              <a:cs typeface="Arial"/>
              <a:sym typeface="Arial"/>
            </a:endParaRPr>
          </a:p>
        </p:txBody>
      </p:sp>
      <p:pic>
        <p:nvPicPr>
          <p:cNvPr id="88" name="Google Shape;88;p3"/>
          <p:cNvPicPr preferRelativeResize="0"/>
          <p:nvPr/>
        </p:nvPicPr>
        <p:blipFill rotWithShape="1">
          <a:blip r:embed="rId4">
            <a:alphaModFix/>
          </a:blip>
          <a:srcRect/>
          <a:stretch/>
        </p:blipFill>
        <p:spPr>
          <a:xfrm>
            <a:off x="4367378" y="1594175"/>
            <a:ext cx="4338150" cy="2893512"/>
          </a:xfrm>
          <a:prstGeom prst="rect">
            <a:avLst/>
          </a:prstGeom>
          <a:noFill/>
          <a:ln>
            <a:noFill/>
          </a:ln>
        </p:spPr>
      </p:pic>
    </p:spTree>
    <p:extLst>
      <p:ext uri="{BB962C8B-B14F-4D97-AF65-F5344CB8AC3E}">
        <p14:creationId xmlns:p14="http://schemas.microsoft.com/office/powerpoint/2010/main" val="115790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A learning outcome is…</a:t>
            </a:r>
            <a:br>
              <a:rPr lang="en-GB" b="1"/>
            </a:br>
            <a:endParaRPr/>
          </a:p>
        </p:txBody>
      </p:sp>
      <p:sp>
        <p:nvSpPr>
          <p:cNvPr id="94" name="Google Shape;94;p4"/>
          <p:cNvSpPr txBox="1">
            <a:spLocks noGrp="1"/>
          </p:cNvSpPr>
          <p:nvPr>
            <p:ph type="body" idx="1"/>
          </p:nvPr>
        </p:nvSpPr>
        <p:spPr>
          <a:xfrm>
            <a:off x="628650" y="1369219"/>
            <a:ext cx="3886200" cy="3263504"/>
          </a:xfrm>
          <a:prstGeom prst="rect">
            <a:avLst/>
          </a:prstGeom>
          <a:noFill/>
          <a:ln>
            <a:noFill/>
          </a:ln>
        </p:spPr>
        <p:txBody>
          <a:bodyPr spcFirstLastPara="1" wrap="square" lIns="68569" tIns="34275" rIns="68569" bIns="34275" anchor="t" anchorCtr="0">
            <a:noAutofit/>
          </a:bodyPr>
          <a:lstStyle/>
          <a:p>
            <a:pPr marL="198835" indent="-198835">
              <a:lnSpc>
                <a:spcPct val="100000"/>
              </a:lnSpc>
              <a:spcBef>
                <a:spcPts val="480"/>
              </a:spcBef>
              <a:buClr>
                <a:srgbClr val="9FAA00"/>
              </a:buClr>
              <a:buSzPts val="3200"/>
              <a:buNone/>
            </a:pPr>
            <a:r>
              <a:rPr lang="en-GB" sz="2400">
                <a:solidFill>
                  <a:srgbClr val="000000"/>
                </a:solidFill>
                <a:latin typeface="Arial"/>
                <a:ea typeface="Arial"/>
                <a:cs typeface="Arial"/>
                <a:sym typeface="Arial"/>
              </a:rPr>
              <a:t>…a statement for the learner of what they </a:t>
            </a:r>
            <a:endParaRPr/>
          </a:p>
          <a:p>
            <a:pPr marL="198835" indent="-198835">
              <a:lnSpc>
                <a:spcPct val="100000"/>
              </a:lnSpc>
              <a:spcBef>
                <a:spcPts val="480"/>
              </a:spcBef>
              <a:buClr>
                <a:srgbClr val="9FAA00"/>
              </a:buClr>
              <a:buSzPts val="3200"/>
              <a:buNone/>
            </a:pPr>
            <a:r>
              <a:rPr lang="en-GB" sz="2400" b="1" i="1">
                <a:solidFill>
                  <a:srgbClr val="000000"/>
                </a:solidFill>
                <a:latin typeface="Arial"/>
                <a:ea typeface="Arial"/>
                <a:cs typeface="Arial"/>
                <a:sym typeface="Arial"/>
              </a:rPr>
              <a:t>		will be able to do</a:t>
            </a:r>
            <a:r>
              <a:rPr lang="en-GB" sz="2400">
                <a:solidFill>
                  <a:srgbClr val="000000"/>
                </a:solidFill>
                <a:latin typeface="Arial"/>
                <a:ea typeface="Arial"/>
                <a:cs typeface="Arial"/>
                <a:sym typeface="Arial"/>
              </a:rPr>
              <a:t> </a:t>
            </a:r>
            <a:endParaRPr/>
          </a:p>
          <a:p>
            <a:pPr marL="198835" indent="-198835">
              <a:lnSpc>
                <a:spcPct val="100000"/>
              </a:lnSpc>
              <a:spcBef>
                <a:spcPts val="480"/>
              </a:spcBef>
              <a:buClr>
                <a:srgbClr val="9FAA00"/>
              </a:buClr>
              <a:buSzPts val="3200"/>
              <a:buNone/>
            </a:pPr>
            <a:r>
              <a:rPr lang="en-GB" sz="2400">
                <a:solidFill>
                  <a:srgbClr val="000000"/>
                </a:solidFill>
                <a:latin typeface="Arial"/>
                <a:ea typeface="Arial"/>
                <a:cs typeface="Arial"/>
                <a:sym typeface="Arial"/>
              </a:rPr>
              <a:t>	on completion of the course or piece of learning</a:t>
            </a:r>
            <a:endParaRPr/>
          </a:p>
          <a:p>
            <a:pPr marL="198835" indent="-198835">
              <a:lnSpc>
                <a:spcPct val="100000"/>
              </a:lnSpc>
              <a:spcBef>
                <a:spcPts val="480"/>
              </a:spcBef>
              <a:buClr>
                <a:srgbClr val="9FAA00"/>
              </a:buClr>
              <a:buSzPts val="3200"/>
              <a:buNone/>
            </a:pPr>
            <a:endParaRPr sz="2400">
              <a:solidFill>
                <a:srgbClr val="000000"/>
              </a:solidFill>
              <a:latin typeface="Arial"/>
              <a:ea typeface="Arial"/>
              <a:cs typeface="Arial"/>
              <a:sym typeface="Arial"/>
            </a:endParaRPr>
          </a:p>
          <a:p>
            <a:pPr marL="198835" indent="-198835">
              <a:lnSpc>
                <a:spcPct val="100000"/>
              </a:lnSpc>
              <a:spcBef>
                <a:spcPts val="480"/>
              </a:spcBef>
              <a:buClr>
                <a:srgbClr val="9FAA00"/>
              </a:buClr>
              <a:buSzPts val="3200"/>
              <a:buNone/>
            </a:pPr>
            <a:endParaRPr sz="2400">
              <a:solidFill>
                <a:srgbClr val="000000"/>
              </a:solidFill>
              <a:latin typeface="Arial"/>
              <a:ea typeface="Arial"/>
              <a:cs typeface="Arial"/>
              <a:sym typeface="Arial"/>
            </a:endParaRPr>
          </a:p>
        </p:txBody>
      </p:sp>
      <p:pic>
        <p:nvPicPr>
          <p:cNvPr id="95" name="Google Shape;95;p4"/>
          <p:cNvPicPr preferRelativeResize="0"/>
          <p:nvPr/>
        </p:nvPicPr>
        <p:blipFill rotWithShape="1">
          <a:blip r:embed="rId3">
            <a:alphaModFix/>
          </a:blip>
          <a:srcRect/>
          <a:stretch/>
        </p:blipFill>
        <p:spPr>
          <a:xfrm>
            <a:off x="4514850" y="1369219"/>
            <a:ext cx="3981931" cy="2655278"/>
          </a:xfrm>
          <a:prstGeom prst="rect">
            <a:avLst/>
          </a:prstGeom>
          <a:noFill/>
          <a:ln>
            <a:noFill/>
          </a:ln>
        </p:spPr>
      </p:pic>
      <p:sp>
        <p:nvSpPr>
          <p:cNvPr id="96" name="Google Shape;96;p4"/>
          <p:cNvSpPr txBox="1"/>
          <p:nvPr/>
        </p:nvSpPr>
        <p:spPr>
          <a:xfrm>
            <a:off x="5326693" y="4401890"/>
            <a:ext cx="3532340" cy="230802"/>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GB" sz="1050">
                <a:solidFill>
                  <a:srgbClr val="000000"/>
                </a:solidFill>
                <a:latin typeface="Arial"/>
                <a:ea typeface="Arial"/>
                <a:cs typeface="Arial"/>
                <a:sym typeface="Arial"/>
              </a:rPr>
              <a:t>Photo by </a:t>
            </a:r>
            <a:r>
              <a:rPr lang="en-GB" sz="1050" u="sng">
                <a:solidFill>
                  <a:srgbClr val="000000"/>
                </a:solidFill>
                <a:latin typeface="Arial"/>
                <a:ea typeface="Arial"/>
                <a:cs typeface="Arial"/>
                <a:sym typeface="Arial"/>
                <a:hlinkClick r:id="rId4"/>
              </a:rPr>
              <a:t>Quino Al</a:t>
            </a:r>
            <a:r>
              <a:rPr lang="en-GB" sz="1050">
                <a:solidFill>
                  <a:srgbClr val="000000"/>
                </a:solidFill>
                <a:latin typeface="Arial"/>
                <a:ea typeface="Arial"/>
                <a:cs typeface="Arial"/>
                <a:sym typeface="Arial"/>
              </a:rPr>
              <a:t> on </a:t>
            </a:r>
            <a:r>
              <a:rPr lang="en-GB" sz="1050" u="sng">
                <a:solidFill>
                  <a:srgbClr val="000000"/>
                </a:solidFill>
                <a:latin typeface="Arial"/>
                <a:ea typeface="Arial"/>
                <a:cs typeface="Arial"/>
                <a:sym typeface="Arial"/>
                <a:hlinkClick r:id="rId5"/>
              </a:rPr>
              <a:t>Unsplash</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73652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86e91e3fee_0_0"/>
          <p:cNvSpPr txBox="1">
            <a:spLocks noGrp="1"/>
          </p:cNvSpPr>
          <p:nvPr>
            <p:ph type="title"/>
          </p:nvPr>
        </p:nvSpPr>
        <p:spPr>
          <a:xfrm>
            <a:off x="628650" y="273844"/>
            <a:ext cx="6332625" cy="994275"/>
          </a:xfrm>
          <a:prstGeom prst="rect">
            <a:avLst/>
          </a:prstGeom>
        </p:spPr>
        <p:txBody>
          <a:bodyPr spcFirstLastPara="1" wrap="square" lIns="68569" tIns="68569" rIns="68569" bIns="68569" anchor="t" anchorCtr="0">
            <a:noAutofit/>
          </a:bodyPr>
          <a:lstStyle/>
          <a:p>
            <a:r>
              <a:rPr lang="en-GB" b="1"/>
              <a:t>Why are learning outcomes important?</a:t>
            </a:r>
            <a:endParaRPr b="1"/>
          </a:p>
        </p:txBody>
      </p:sp>
      <p:sp>
        <p:nvSpPr>
          <p:cNvPr id="103" name="Google Shape;103;g86e91e3fee_0_0"/>
          <p:cNvSpPr txBox="1">
            <a:spLocks noGrp="1"/>
          </p:cNvSpPr>
          <p:nvPr>
            <p:ph type="body" idx="1"/>
          </p:nvPr>
        </p:nvSpPr>
        <p:spPr>
          <a:xfrm>
            <a:off x="628650" y="1628888"/>
            <a:ext cx="4135275" cy="3263400"/>
          </a:xfrm>
          <a:prstGeom prst="rect">
            <a:avLst/>
          </a:prstGeom>
        </p:spPr>
        <p:txBody>
          <a:bodyPr spcFirstLastPara="1" wrap="square" lIns="68569" tIns="68569" rIns="68569" bIns="68569" anchor="t" anchorCtr="0">
            <a:noAutofit/>
          </a:bodyPr>
          <a:lstStyle/>
          <a:p>
            <a:r>
              <a:rPr lang="en-GB"/>
              <a:t>To ensure the focus is on the learner and their needs</a:t>
            </a:r>
            <a:endParaRPr/>
          </a:p>
          <a:p>
            <a:pPr>
              <a:spcBef>
                <a:spcPts val="0"/>
              </a:spcBef>
            </a:pPr>
            <a:r>
              <a:rPr lang="en-GB"/>
              <a:t>To help teachers design active learning that supports the key aims of the course</a:t>
            </a:r>
            <a:endParaRPr/>
          </a:p>
          <a:p>
            <a:pPr>
              <a:spcBef>
                <a:spcPts val="0"/>
              </a:spcBef>
            </a:pPr>
            <a:r>
              <a:rPr lang="en-GB"/>
              <a:t>To help the learner understand clearly what they should be able to do as a result of studying the course</a:t>
            </a:r>
            <a:endParaRPr/>
          </a:p>
        </p:txBody>
      </p:sp>
      <p:pic>
        <p:nvPicPr>
          <p:cNvPr id="5" name="Picture 4">
            <a:extLst>
              <a:ext uri="{FF2B5EF4-FFF2-40B4-BE49-F238E27FC236}">
                <a16:creationId xmlns:a16="http://schemas.microsoft.com/office/drawing/2014/main" id="{57D83D54-B6CB-9D4B-B13F-66CD59F574F2}"/>
              </a:ext>
            </a:extLst>
          </p:cNvPr>
          <p:cNvPicPr>
            <a:picLocks noChangeAspect="1"/>
          </p:cNvPicPr>
          <p:nvPr/>
        </p:nvPicPr>
        <p:blipFill>
          <a:blip r:embed="rId3"/>
          <a:stretch>
            <a:fillRect/>
          </a:stretch>
        </p:blipFill>
        <p:spPr>
          <a:xfrm>
            <a:off x="5717378" y="1067650"/>
            <a:ext cx="2669481" cy="3571781"/>
          </a:xfrm>
          <a:prstGeom prst="rect">
            <a:avLst/>
          </a:prstGeom>
        </p:spPr>
      </p:pic>
    </p:spTree>
    <p:extLst>
      <p:ext uri="{BB962C8B-B14F-4D97-AF65-F5344CB8AC3E}">
        <p14:creationId xmlns:p14="http://schemas.microsoft.com/office/powerpoint/2010/main" val="48437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Effective learning outcomes….</a:t>
            </a:r>
            <a:endParaRPr/>
          </a:p>
        </p:txBody>
      </p:sp>
      <p:sp>
        <p:nvSpPr>
          <p:cNvPr id="110" name="Google Shape;110;p5"/>
          <p:cNvSpPr txBox="1">
            <a:spLocks noGrp="1"/>
          </p:cNvSpPr>
          <p:nvPr>
            <p:ph type="body" idx="1"/>
          </p:nvPr>
        </p:nvSpPr>
        <p:spPr>
          <a:xfrm>
            <a:off x="628650" y="1369219"/>
            <a:ext cx="3886200" cy="3263504"/>
          </a:xfrm>
          <a:prstGeom prst="rect">
            <a:avLst/>
          </a:prstGeom>
          <a:noFill/>
          <a:ln>
            <a:noFill/>
          </a:ln>
        </p:spPr>
        <p:txBody>
          <a:bodyPr spcFirstLastPara="1" wrap="square" lIns="68569" tIns="68569" rIns="68569" bIns="68569" anchor="t" anchorCtr="0">
            <a:noAutofit/>
          </a:bodyPr>
          <a:lstStyle/>
          <a:p>
            <a:pPr indent="-171450">
              <a:buNone/>
            </a:pPr>
            <a:endParaRPr/>
          </a:p>
          <a:p>
            <a:r>
              <a:rPr lang="en-GB" sz="2400"/>
              <a:t>Speak directly to the learner</a:t>
            </a:r>
            <a:endParaRPr/>
          </a:p>
          <a:p>
            <a:r>
              <a:rPr lang="en-GB" sz="2400"/>
              <a:t>They tell the learner what to expect to learn</a:t>
            </a:r>
            <a:endParaRPr/>
          </a:p>
        </p:txBody>
      </p:sp>
      <p:pic>
        <p:nvPicPr>
          <p:cNvPr id="111" name="Google Shape;111;p5"/>
          <p:cNvPicPr preferRelativeResize="0"/>
          <p:nvPr/>
        </p:nvPicPr>
        <p:blipFill rotWithShape="1">
          <a:blip r:embed="rId3">
            <a:alphaModFix/>
          </a:blip>
          <a:srcRect/>
          <a:stretch/>
        </p:blipFill>
        <p:spPr>
          <a:xfrm>
            <a:off x="4514850" y="1451331"/>
            <a:ext cx="4155826" cy="2771384"/>
          </a:xfrm>
          <a:prstGeom prst="rect">
            <a:avLst/>
          </a:prstGeom>
          <a:noFill/>
          <a:ln>
            <a:noFill/>
          </a:ln>
        </p:spPr>
      </p:pic>
      <p:sp>
        <p:nvSpPr>
          <p:cNvPr id="112" name="Google Shape;112;p5"/>
          <p:cNvSpPr txBox="1"/>
          <p:nvPr/>
        </p:nvSpPr>
        <p:spPr>
          <a:xfrm>
            <a:off x="5061298" y="4323918"/>
            <a:ext cx="2473108" cy="230802"/>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GB" sz="1050">
                <a:solidFill>
                  <a:srgbClr val="000000"/>
                </a:solidFill>
                <a:latin typeface="Arial"/>
                <a:ea typeface="Arial"/>
                <a:cs typeface="Arial"/>
                <a:sym typeface="Arial"/>
              </a:rPr>
              <a:t>Photo by </a:t>
            </a:r>
            <a:r>
              <a:rPr lang="en-GB" sz="1050" u="sng">
                <a:solidFill>
                  <a:srgbClr val="000000"/>
                </a:solidFill>
                <a:latin typeface="Arial"/>
                <a:ea typeface="Arial"/>
                <a:cs typeface="Arial"/>
                <a:sym typeface="Arial"/>
                <a:hlinkClick r:id="rId4"/>
              </a:rPr>
              <a:t>Oleg Laptev</a:t>
            </a:r>
            <a:r>
              <a:rPr lang="en-GB" sz="1050">
                <a:solidFill>
                  <a:srgbClr val="000000"/>
                </a:solidFill>
                <a:latin typeface="Arial"/>
                <a:ea typeface="Arial"/>
                <a:cs typeface="Arial"/>
                <a:sym typeface="Arial"/>
              </a:rPr>
              <a:t> on </a:t>
            </a:r>
            <a:r>
              <a:rPr lang="en-GB" sz="1050" u="sng">
                <a:solidFill>
                  <a:srgbClr val="000000"/>
                </a:solidFill>
                <a:latin typeface="Arial"/>
                <a:ea typeface="Arial"/>
                <a:cs typeface="Arial"/>
                <a:sym typeface="Arial"/>
                <a:hlinkClick r:id="rId5"/>
              </a:rPr>
              <a:t>Unsplash</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6692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Effective learning outcomes….</a:t>
            </a:r>
            <a:endParaRPr/>
          </a:p>
        </p:txBody>
      </p:sp>
      <p:sp>
        <p:nvSpPr>
          <p:cNvPr id="119" name="Google Shape;119;p6"/>
          <p:cNvSpPr txBox="1">
            <a:spLocks noGrp="1"/>
          </p:cNvSpPr>
          <p:nvPr>
            <p:ph type="body" idx="1"/>
          </p:nvPr>
        </p:nvSpPr>
        <p:spPr>
          <a:xfrm>
            <a:off x="412657" y="1369219"/>
            <a:ext cx="3516406" cy="3263504"/>
          </a:xfrm>
          <a:prstGeom prst="rect">
            <a:avLst/>
          </a:prstGeom>
          <a:noFill/>
          <a:ln>
            <a:noFill/>
          </a:ln>
        </p:spPr>
        <p:txBody>
          <a:bodyPr spcFirstLastPara="1" wrap="square" lIns="68569" tIns="68569" rIns="68569" bIns="68569" anchor="t" anchorCtr="0">
            <a:noAutofit/>
          </a:bodyPr>
          <a:lstStyle/>
          <a:p>
            <a:r>
              <a:rPr lang="en-GB" sz="2400"/>
              <a:t>Are clearly linked to learning and assessment</a:t>
            </a:r>
            <a:endParaRPr/>
          </a:p>
          <a:p>
            <a:pPr lvl="1"/>
            <a:r>
              <a:rPr lang="en-GB"/>
              <a:t>The words used are the basis for learner activities and assessment tasks</a:t>
            </a:r>
            <a:endParaRPr/>
          </a:p>
          <a:p>
            <a:pPr lvl="1"/>
            <a:r>
              <a:rPr lang="en-GB"/>
              <a:t>The learner knows what they have to do to succeed</a:t>
            </a:r>
            <a:endParaRPr/>
          </a:p>
          <a:p>
            <a:pPr lvl="1"/>
            <a:r>
              <a:rPr lang="en-GB"/>
              <a:t>They are set at the right level</a:t>
            </a:r>
            <a:endParaRPr/>
          </a:p>
        </p:txBody>
      </p:sp>
      <p:pic>
        <p:nvPicPr>
          <p:cNvPr id="120" name="Google Shape;120;p6"/>
          <p:cNvPicPr preferRelativeResize="0"/>
          <p:nvPr/>
        </p:nvPicPr>
        <p:blipFill rotWithShape="1">
          <a:blip r:embed="rId3">
            <a:alphaModFix/>
          </a:blip>
          <a:srcRect/>
          <a:stretch/>
        </p:blipFill>
        <p:spPr>
          <a:xfrm>
            <a:off x="3929063" y="1518048"/>
            <a:ext cx="5078096" cy="2991959"/>
          </a:xfrm>
          <a:prstGeom prst="rect">
            <a:avLst/>
          </a:prstGeom>
          <a:noFill/>
          <a:ln>
            <a:noFill/>
          </a:ln>
        </p:spPr>
      </p:pic>
    </p:spTree>
    <p:extLst>
      <p:ext uri="{BB962C8B-B14F-4D97-AF65-F5344CB8AC3E}">
        <p14:creationId xmlns:p14="http://schemas.microsoft.com/office/powerpoint/2010/main" val="404607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body" idx="1"/>
          </p:nvPr>
        </p:nvSpPr>
        <p:spPr>
          <a:xfrm>
            <a:off x="628650" y="1268016"/>
            <a:ext cx="7886700" cy="3263504"/>
          </a:xfrm>
          <a:prstGeom prst="rect">
            <a:avLst/>
          </a:prstGeom>
          <a:noFill/>
          <a:ln>
            <a:noFill/>
          </a:ln>
        </p:spPr>
        <p:txBody>
          <a:bodyPr spcFirstLastPara="1" wrap="square" lIns="68569" tIns="68569" rIns="68569" bIns="68569" anchor="t" anchorCtr="0">
            <a:noAutofit/>
          </a:bodyPr>
          <a:lstStyle/>
          <a:p>
            <a:pPr marL="38100" indent="0">
              <a:buNone/>
            </a:pPr>
            <a:r>
              <a:rPr lang="en-GB"/>
              <a:t>Having completed this course you should be able to…</a:t>
            </a:r>
            <a:endParaRPr/>
          </a:p>
          <a:p>
            <a:r>
              <a:rPr lang="en-GB"/>
              <a:t>Use English language skills in everyday conversations</a:t>
            </a:r>
            <a:endParaRPr/>
          </a:p>
          <a:p>
            <a:r>
              <a:rPr lang="en-GB"/>
              <a:t>Describe the benefits of using Open Educational Resources (OERs) in distance education</a:t>
            </a:r>
            <a:endParaRPr sz="900"/>
          </a:p>
          <a:p>
            <a:pPr indent="-171450">
              <a:buNone/>
            </a:pPr>
            <a:endParaRPr/>
          </a:p>
        </p:txBody>
      </p:sp>
      <p:sp>
        <p:nvSpPr>
          <p:cNvPr id="126" name="Google Shape;126;p7"/>
          <p:cNvSpPr txBox="1"/>
          <p:nvPr/>
        </p:nvSpPr>
        <p:spPr>
          <a:xfrm>
            <a:off x="628650" y="273844"/>
            <a:ext cx="7886700" cy="994172"/>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GB" sz="3300" b="1">
                <a:solidFill>
                  <a:srgbClr val="000000"/>
                </a:solidFill>
                <a:latin typeface="Arial"/>
                <a:ea typeface="Arial"/>
                <a:cs typeface="Arial"/>
                <a:sym typeface="Arial"/>
              </a:rPr>
              <a:t>Examples</a:t>
            </a:r>
            <a:endParaRPr sz="1050">
              <a:solidFill>
                <a:srgbClr val="000000"/>
              </a:solidFill>
              <a:latin typeface="Arial"/>
              <a:ea typeface="Arial"/>
              <a:cs typeface="Arial"/>
              <a:sym typeface="Arial"/>
            </a:endParaRPr>
          </a:p>
        </p:txBody>
      </p:sp>
      <p:graphicFrame>
        <p:nvGraphicFramePr>
          <p:cNvPr id="127" name="Google Shape;127;p7"/>
          <p:cNvGraphicFramePr/>
          <p:nvPr/>
        </p:nvGraphicFramePr>
        <p:xfrm>
          <a:off x="753650" y="3301738"/>
          <a:ext cx="7165932" cy="1268754"/>
        </p:xfrm>
        <a:graphic>
          <a:graphicData uri="http://schemas.openxmlformats.org/drawingml/2006/table">
            <a:tbl>
              <a:tblPr firstRow="1" bandRow="1">
                <a:noFill/>
              </a:tblPr>
              <a:tblGrid>
                <a:gridCol w="2460225">
                  <a:extLst>
                    <a:ext uri="{9D8B030D-6E8A-4147-A177-3AD203B41FA5}">
                      <a16:colId xmlns:a16="http://schemas.microsoft.com/office/drawing/2014/main" val="20000"/>
                    </a:ext>
                  </a:extLst>
                </a:gridCol>
                <a:gridCol w="2407463">
                  <a:extLst>
                    <a:ext uri="{9D8B030D-6E8A-4147-A177-3AD203B41FA5}">
                      <a16:colId xmlns:a16="http://schemas.microsoft.com/office/drawing/2014/main" val="20001"/>
                    </a:ext>
                  </a:extLst>
                </a:gridCol>
                <a:gridCol w="2298244">
                  <a:extLst>
                    <a:ext uri="{9D8B030D-6E8A-4147-A177-3AD203B41FA5}">
                      <a16:colId xmlns:a16="http://schemas.microsoft.com/office/drawing/2014/main" val="20002"/>
                    </a:ext>
                  </a:extLst>
                </a:gridCol>
              </a:tblGrid>
              <a:tr h="278138">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Active verb</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Object</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Qualifying phrase</a:t>
                      </a:r>
                      <a:endParaRPr sz="1100" u="none" strike="noStrike" cap="none"/>
                    </a:p>
                  </a:txBody>
                  <a:tcPr marL="68588" marR="68588" marT="34294" marB="34294"/>
                </a:tc>
                <a:extLst>
                  <a:ext uri="{0D108BD9-81ED-4DB2-BD59-A6C34878D82A}">
                    <a16:rowId xmlns:a16="http://schemas.microsoft.com/office/drawing/2014/main" val="10000"/>
                  </a:ext>
                </a:extLst>
              </a:tr>
              <a:tr h="278138">
                <a:tc>
                  <a:txBody>
                    <a:bodyPr/>
                    <a:lstStyle/>
                    <a:p>
                      <a:pPr marL="0" marR="0" lvl="0" indent="0" algn="l" rtl="0">
                        <a:lnSpc>
                          <a:spcPct val="100000"/>
                        </a:lnSpc>
                        <a:spcBef>
                          <a:spcPts val="0"/>
                        </a:spcBef>
                        <a:spcAft>
                          <a:spcPts val="0"/>
                        </a:spcAft>
                        <a:buClr>
                          <a:srgbClr val="000000"/>
                        </a:buClr>
                        <a:buSzPts val="1400"/>
                        <a:buFont typeface="Arial"/>
                        <a:buNone/>
                      </a:pPr>
                      <a:r>
                        <a:rPr lang="en-GB" sz="1400"/>
                        <a:t>use</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GB" sz="1400"/>
                        <a:t>English language skills</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in </a:t>
                      </a:r>
                      <a:r>
                        <a:rPr lang="en-GB" sz="1400"/>
                        <a:t>everyday conversations</a:t>
                      </a:r>
                      <a:endParaRPr sz="1100" u="none" strike="noStrike" cap="none"/>
                    </a:p>
                  </a:txBody>
                  <a:tcPr marL="68588" marR="68588" marT="34294" marB="34294"/>
                </a:tc>
                <a:extLst>
                  <a:ext uri="{0D108BD9-81ED-4DB2-BD59-A6C34878D82A}">
                    <a16:rowId xmlns:a16="http://schemas.microsoft.com/office/drawing/2014/main" val="10001"/>
                  </a:ext>
                </a:extLst>
              </a:tr>
              <a:tr h="685808">
                <a:tc>
                  <a:txBody>
                    <a:bodyPr/>
                    <a:lstStyle/>
                    <a:p>
                      <a:pPr marL="0" marR="0" lvl="0" indent="0" algn="l" rtl="0">
                        <a:lnSpc>
                          <a:spcPct val="100000"/>
                        </a:lnSpc>
                        <a:spcBef>
                          <a:spcPts val="0"/>
                        </a:spcBef>
                        <a:spcAft>
                          <a:spcPts val="0"/>
                        </a:spcAft>
                        <a:buClr>
                          <a:srgbClr val="000000"/>
                        </a:buClr>
                        <a:buSzPts val="1400"/>
                        <a:buFont typeface="Arial"/>
                        <a:buNone/>
                      </a:pPr>
                      <a:r>
                        <a:rPr lang="en-GB" sz="1400"/>
                        <a:t>describe</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GB" sz="1400"/>
                        <a:t>the benefits of using Open Educational Resources (OERs)</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GB" sz="1400"/>
                        <a:t>in distance education</a:t>
                      </a:r>
                      <a:endParaRPr sz="1100" u="none" strike="noStrike" cap="none"/>
                    </a:p>
                  </a:txBody>
                  <a:tcPr marL="68588" marR="68588" marT="34294" marB="3429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282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Engaging your learners</a:t>
            </a:r>
            <a:endParaRPr/>
          </a:p>
        </p:txBody>
      </p:sp>
      <p:sp>
        <p:nvSpPr>
          <p:cNvPr id="133" name="Google Shape;133;p9"/>
          <p:cNvSpPr txBox="1">
            <a:spLocks noGrp="1"/>
          </p:cNvSpPr>
          <p:nvPr>
            <p:ph type="body" idx="1"/>
          </p:nvPr>
        </p:nvSpPr>
        <p:spPr>
          <a:xfrm>
            <a:off x="628650" y="1138071"/>
            <a:ext cx="4782594" cy="3610297"/>
          </a:xfrm>
          <a:prstGeom prst="rect">
            <a:avLst/>
          </a:prstGeom>
          <a:noFill/>
          <a:ln>
            <a:noFill/>
          </a:ln>
        </p:spPr>
        <p:txBody>
          <a:bodyPr spcFirstLastPara="1" wrap="square" lIns="68569" tIns="68569" rIns="68569" bIns="68569" anchor="t" anchorCtr="0">
            <a:noAutofit/>
          </a:bodyPr>
          <a:lstStyle/>
          <a:p>
            <a:pPr marL="38100" indent="0">
              <a:buNone/>
            </a:pPr>
            <a:r>
              <a:rPr lang="en-GB" sz="2700"/>
              <a:t>Some ways your students can learn actively…</a:t>
            </a:r>
            <a:endParaRPr/>
          </a:p>
          <a:p>
            <a:r>
              <a:rPr lang="en-GB" sz="1800"/>
              <a:t>Find information</a:t>
            </a:r>
            <a:endParaRPr/>
          </a:p>
          <a:p>
            <a:r>
              <a:rPr lang="en-GB" sz="1800"/>
              <a:t>Reflect on progress</a:t>
            </a:r>
            <a:endParaRPr/>
          </a:p>
          <a:p>
            <a:r>
              <a:rPr lang="en-GB" sz="1800"/>
              <a:t>Apply material to their own situation</a:t>
            </a:r>
            <a:endParaRPr/>
          </a:p>
          <a:p>
            <a:r>
              <a:rPr lang="en-GB" sz="1800"/>
              <a:t>Discuss</a:t>
            </a:r>
            <a:endParaRPr/>
          </a:p>
          <a:p>
            <a:r>
              <a:rPr lang="en-GB" sz="1800"/>
              <a:t>Create something</a:t>
            </a:r>
            <a:endParaRPr/>
          </a:p>
          <a:p>
            <a:r>
              <a:rPr lang="en-GB" sz="1800"/>
              <a:t>Take a quiz</a:t>
            </a:r>
            <a:endParaRPr/>
          </a:p>
          <a:p>
            <a:r>
              <a:rPr lang="en-GB" sz="1800"/>
              <a:t>Work through a scenario or case study</a:t>
            </a:r>
            <a:endParaRPr sz="2700"/>
          </a:p>
          <a:p>
            <a:pPr marL="38100" indent="0">
              <a:buNone/>
            </a:pPr>
            <a:endParaRPr sz="2700"/>
          </a:p>
        </p:txBody>
      </p:sp>
      <p:pic>
        <p:nvPicPr>
          <p:cNvPr id="134" name="Google Shape;134;p9"/>
          <p:cNvPicPr preferRelativeResize="0"/>
          <p:nvPr/>
        </p:nvPicPr>
        <p:blipFill rotWithShape="1">
          <a:blip r:embed="rId3">
            <a:alphaModFix/>
          </a:blip>
          <a:srcRect/>
          <a:stretch/>
        </p:blipFill>
        <p:spPr>
          <a:xfrm>
            <a:off x="5985877" y="1130849"/>
            <a:ext cx="2411680" cy="3617519"/>
          </a:xfrm>
          <a:prstGeom prst="rect">
            <a:avLst/>
          </a:prstGeom>
          <a:noFill/>
          <a:ln>
            <a:noFill/>
          </a:ln>
        </p:spPr>
      </p:pic>
      <p:sp>
        <p:nvSpPr>
          <p:cNvPr id="135" name="Google Shape;135;p9"/>
          <p:cNvSpPr txBox="1"/>
          <p:nvPr/>
        </p:nvSpPr>
        <p:spPr>
          <a:xfrm>
            <a:off x="5985877" y="4856968"/>
            <a:ext cx="2411680" cy="230802"/>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GB" sz="1050">
                <a:solidFill>
                  <a:srgbClr val="000000"/>
                </a:solidFill>
                <a:latin typeface="Arial"/>
                <a:ea typeface="Arial"/>
                <a:cs typeface="Arial"/>
                <a:sym typeface="Arial"/>
              </a:rPr>
              <a:t>Photo by </a:t>
            </a:r>
            <a:r>
              <a:rPr lang="en-GB" sz="1050" u="sng">
                <a:solidFill>
                  <a:srgbClr val="000000"/>
                </a:solidFill>
                <a:latin typeface="Arial"/>
                <a:ea typeface="Arial"/>
                <a:cs typeface="Arial"/>
                <a:sym typeface="Arial"/>
                <a:hlinkClick r:id="rId4"/>
              </a:rPr>
              <a:t>bady qb</a:t>
            </a:r>
            <a:r>
              <a:rPr lang="en-GB" sz="1050">
                <a:solidFill>
                  <a:srgbClr val="000000"/>
                </a:solidFill>
                <a:latin typeface="Arial"/>
                <a:ea typeface="Arial"/>
                <a:cs typeface="Arial"/>
                <a:sym typeface="Arial"/>
              </a:rPr>
              <a:t> on </a:t>
            </a:r>
            <a:r>
              <a:rPr lang="en-GB" sz="1050" u="sng">
                <a:solidFill>
                  <a:srgbClr val="000000"/>
                </a:solidFill>
                <a:latin typeface="Arial"/>
                <a:ea typeface="Arial"/>
                <a:cs typeface="Arial"/>
                <a:sym typeface="Arial"/>
                <a:hlinkClick r:id="rId5"/>
              </a:rPr>
              <a:t>Unsplash</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42185065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5518</TotalTime>
  <Words>863</Words>
  <Application>Microsoft Macintosh PowerPoint</Application>
  <PresentationFormat>On-screen Show (16:9)</PresentationFormat>
  <Paragraphs>85</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Helvetica</vt:lpstr>
      <vt:lpstr>Lucida Grande</vt:lpstr>
      <vt:lpstr>Custom Design</vt:lpstr>
      <vt:lpstr>1_Office Theme</vt:lpstr>
      <vt:lpstr>Designing for Online Learners (2): Learning Outcomes</vt:lpstr>
      <vt:lpstr>PowerPoint Presentation</vt:lpstr>
      <vt:lpstr>PowerPoint Presentation</vt:lpstr>
      <vt:lpstr>A learning outcome is… </vt:lpstr>
      <vt:lpstr>Why are learning outcomes important?</vt:lpstr>
      <vt:lpstr>Effective learning outcomes….</vt:lpstr>
      <vt:lpstr>Effective learning outcomes….</vt:lpstr>
      <vt:lpstr>PowerPoint Presentation</vt:lpstr>
      <vt:lpstr>Engaging your learners</vt:lpstr>
      <vt:lpstr>Key ideas</vt:lpstr>
      <vt:lpstr>Activity 1: Active learning</vt:lpstr>
      <vt:lpstr>Activity 2:  Write a learning outcome</vt:lpstr>
      <vt:lpstr>Next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2021-05-25T11:09:08Z</dcterms:modified>
</cp:coreProperties>
</file>