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embeddedFontLst>
    <p:embeddedFont>
      <p:font typeface="Open Sans ExtraBold"/>
      <p:bold r:id="rId27"/>
      <p:boldItalic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3" roundtripDataSignature="AMtx7mhZiFXwTNVMVK+K8VtB52R3w4yg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OpenSansExtraBold-boldItalic.fntdata"/><Relationship Id="rId27" Type="http://schemas.openxmlformats.org/officeDocument/2006/relationships/font" Target="fonts/OpenSansExtraBol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OpenSans-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2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3"/>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US"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22" name="Google Shape;22;p23"/>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3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4"/>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2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2" name="Google Shape;3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2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2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31"/>
          <p:cNvSpPr/>
          <p:nvPr>
            <p:ph idx="2" type="pic"/>
          </p:nvPr>
        </p:nvSpPr>
        <p:spPr>
          <a:xfrm>
            <a:off x="5183188" y="987425"/>
            <a:ext cx="6172200" cy="4873625"/>
          </a:xfrm>
          <a:prstGeom prst="rect">
            <a:avLst/>
          </a:prstGeom>
          <a:noFill/>
          <a:ln>
            <a:noFill/>
          </a:ln>
        </p:spPr>
      </p:sp>
      <p:sp>
        <p:nvSpPr>
          <p:cNvPr id="70" name="Google Shape;70;p3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Graphical user interface, sunburst chart&#10;&#10;Description automatically generated" id="15" name="Google Shape;15;p22"/>
          <p:cNvPicPr preferRelativeResize="0"/>
          <p:nvPr/>
        </p:nvPicPr>
        <p:blipFill rotWithShape="1">
          <a:blip r:embed="rId1">
            <a:alphaModFix/>
          </a:blip>
          <a:srcRect b="0" l="0" r="0" t="0"/>
          <a:stretch/>
        </p:blipFill>
        <p:spPr>
          <a:xfrm>
            <a:off x="1373" y="1374"/>
            <a:ext cx="12189254" cy="68552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jpg"/><Relationship Id="rId4" Type="http://schemas.openxmlformats.org/officeDocument/2006/relationships/image" Target="../media/image13.jpg"/><Relationship Id="rId5"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mario-suite.readthedocs.io/en/latest" TargetMode="Externa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doi.org/10.5281/zenodo.8308514"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descr="A picture containing calendar&#10;&#10;Description automatically generated" id="91" name="Google Shape;91;p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92" name="Google Shape;92;p1"/>
          <p:cNvSpPr txBox="1"/>
          <p:nvPr/>
        </p:nvSpPr>
        <p:spPr>
          <a:xfrm>
            <a:off x="747853" y="3584321"/>
            <a:ext cx="3373043" cy="646331"/>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Open Sans ExtraBold"/>
                <a:ea typeface="Open Sans ExtraBold"/>
                <a:cs typeface="Open Sans ExtraBold"/>
                <a:sym typeface="Open Sans ExtraBold"/>
              </a:rPr>
              <a:t>Input-Output analysis </a:t>
            </a:r>
            <a:br>
              <a:rPr b="1" i="0" lang="en-US" sz="1800" u="none" cap="none" strike="noStrike">
                <a:solidFill>
                  <a:schemeClr val="dk1"/>
                </a:solidFill>
                <a:latin typeface="Open Sans ExtraBold"/>
                <a:ea typeface="Open Sans ExtraBold"/>
                <a:cs typeface="Open Sans ExtraBold"/>
                <a:sym typeface="Open Sans ExtraBold"/>
              </a:rPr>
            </a:br>
            <a:r>
              <a:rPr b="1" i="0" lang="en-US" sz="1800" u="none" cap="none" strike="noStrike">
                <a:solidFill>
                  <a:schemeClr val="dk1"/>
                </a:solidFill>
                <a:latin typeface="Open Sans ExtraBold"/>
                <a:ea typeface="Open Sans ExtraBold"/>
                <a:cs typeface="Open Sans ExtraBold"/>
                <a:sym typeface="Open Sans ExtraBold"/>
              </a:rPr>
              <a:t>and modelling with MARIO</a:t>
            </a:r>
            <a:endParaRPr/>
          </a:p>
        </p:txBody>
      </p:sp>
      <p:sp>
        <p:nvSpPr>
          <p:cNvPr id="93" name="Google Shape;93;p1"/>
          <p:cNvSpPr txBox="1"/>
          <p:nvPr/>
        </p:nvSpPr>
        <p:spPr>
          <a:xfrm>
            <a:off x="728631" y="4215886"/>
            <a:ext cx="5367369" cy="2123658"/>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400">
                <a:solidFill>
                  <a:schemeClr val="lt1"/>
                </a:solidFill>
                <a:latin typeface="Open Sans ExtraBold"/>
                <a:ea typeface="Open Sans ExtraBold"/>
                <a:cs typeface="Open Sans ExtraBold"/>
                <a:sym typeface="Open Sans ExtraBold"/>
              </a:rPr>
              <a:t>LECTURE 1 </a:t>
            </a:r>
            <a:endParaRPr/>
          </a:p>
          <a:p>
            <a:pPr indent="0" lvl="0" marL="0" marR="0" rtl="0" algn="l">
              <a:spcBef>
                <a:spcPts val="0"/>
              </a:spcBef>
              <a:spcAft>
                <a:spcPts val="0"/>
              </a:spcAft>
              <a:buNone/>
            </a:pPr>
            <a:r>
              <a:rPr b="1" lang="en-US" sz="4400">
                <a:solidFill>
                  <a:schemeClr val="dk1"/>
                </a:solidFill>
                <a:latin typeface="Open Sans ExtraBold"/>
                <a:ea typeface="Open Sans ExtraBold"/>
                <a:cs typeface="Open Sans ExtraBold"/>
                <a:sym typeface="Open Sans ExtraBold"/>
              </a:rPr>
              <a:t>INTRODUCTION TO THE COURSE</a:t>
            </a:r>
            <a:endParaRPr b="1" sz="4400">
              <a:solidFill>
                <a:schemeClr val="dk1"/>
              </a:solidFill>
              <a:latin typeface="Open Sans ExtraBold"/>
              <a:ea typeface="Open Sans ExtraBold"/>
              <a:cs typeface="Open Sans ExtraBold"/>
              <a:sym typeface="Open Sans ExtraBold"/>
            </a:endParaRPr>
          </a:p>
        </p:txBody>
      </p:sp>
      <p:sp>
        <p:nvSpPr>
          <p:cNvPr id="94" name="Google Shape;94;p1"/>
          <p:cNvSpPr txBox="1"/>
          <p:nvPr/>
        </p:nvSpPr>
        <p:spPr>
          <a:xfrm>
            <a:off x="8832600" y="6157376"/>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u="none">
                <a:solidFill>
                  <a:schemeClr val="lt1"/>
                </a:solidFill>
                <a:latin typeface="Open Sans"/>
                <a:ea typeface="Open Sans"/>
                <a:cs typeface="Open Sans"/>
                <a:sym typeface="Open Sans"/>
              </a:rPr>
              <a:t>Version 1.0</a:t>
            </a:r>
            <a:endParaRPr b="0" sz="1050" u="none">
              <a:solidFill>
                <a:schemeClr val="lt1"/>
              </a:solidFill>
              <a:latin typeface="Open Sans"/>
              <a:ea typeface="Open Sans"/>
              <a:cs typeface="Open Sans"/>
              <a:sym typeface="Open Sans"/>
            </a:endParaRPr>
          </a:p>
        </p:txBody>
      </p:sp>
      <p:sp>
        <p:nvSpPr>
          <p:cNvPr id="95" name="Google Shape;95;p1"/>
          <p:cNvSpPr txBox="1"/>
          <p:nvPr/>
        </p:nvSpPr>
        <p:spPr>
          <a:xfrm>
            <a:off x="747853" y="6444883"/>
            <a:ext cx="771152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400" u="none">
                <a:solidFill>
                  <a:schemeClr val="dk1"/>
                </a:solidFill>
                <a:latin typeface="Open Sans"/>
                <a:ea typeface="Open Sans"/>
                <a:cs typeface="Open Sans"/>
                <a:sym typeface="Open Sans"/>
              </a:rPr>
              <a:t>by Lorenzo Rinaldi, Nicolò Golinucci, Matteo Vincenzo Rocco and Emanuela Colombo</a:t>
            </a:r>
            <a:endParaRPr b="0" sz="1400" u="none">
              <a:solidFill>
                <a:schemeClr val="dk1"/>
              </a:solidFill>
              <a:latin typeface="Open Sans"/>
              <a:ea typeface="Open Sans"/>
              <a:cs typeface="Open Sans"/>
              <a:sym typeface="Open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0"/>
          <p:cNvSpPr txBox="1"/>
          <p:nvPr/>
        </p:nvSpPr>
        <p:spPr>
          <a:xfrm>
            <a:off x="402400" y="4640"/>
            <a:ext cx="10122531"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1.2 Quantitative Impact Assessment</a:t>
            </a:r>
            <a:endParaRPr/>
          </a:p>
        </p:txBody>
      </p:sp>
      <p:pic>
        <p:nvPicPr>
          <p:cNvPr id="168" name="Google Shape;168;p10"/>
          <p:cNvPicPr preferRelativeResize="0"/>
          <p:nvPr/>
        </p:nvPicPr>
        <p:blipFill rotWithShape="1">
          <a:blip r:embed="rId3">
            <a:alphaModFix/>
          </a:blip>
          <a:srcRect b="0" l="0" r="0" t="0"/>
          <a:stretch/>
        </p:blipFill>
        <p:spPr>
          <a:xfrm>
            <a:off x="7212547" y="1397685"/>
            <a:ext cx="4298471" cy="3276952"/>
          </a:xfrm>
          <a:prstGeom prst="rect">
            <a:avLst/>
          </a:prstGeom>
          <a:noFill/>
          <a:ln>
            <a:noFill/>
          </a:ln>
        </p:spPr>
      </p:pic>
      <p:sp>
        <p:nvSpPr>
          <p:cNvPr id="169" name="Google Shape;169;p10"/>
          <p:cNvSpPr txBox="1"/>
          <p:nvPr/>
        </p:nvSpPr>
        <p:spPr>
          <a:xfrm>
            <a:off x="402400" y="1522151"/>
            <a:ext cx="6186749" cy="51860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Industrial Ecology</a:t>
            </a:r>
            <a:endParaRPr/>
          </a:p>
          <a:p>
            <a:pPr indent="-269875"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The novel field of </a:t>
            </a:r>
            <a:r>
              <a:rPr b="1" i="0" lang="en-US" sz="1400" u="none" cap="none" strike="noStrike">
                <a:solidFill>
                  <a:schemeClr val="accent2"/>
                </a:solidFill>
                <a:latin typeface="Calibri"/>
                <a:ea typeface="Calibri"/>
                <a:cs typeface="Calibri"/>
                <a:sym typeface="Calibri"/>
              </a:rPr>
              <a:t>Industrial Ecology </a:t>
            </a:r>
            <a:r>
              <a:rPr b="0" i="0" lang="en-US" sz="1400" u="none" cap="none" strike="noStrike">
                <a:solidFill>
                  <a:schemeClr val="dk1"/>
                </a:solidFill>
                <a:latin typeface="Calibri"/>
                <a:ea typeface="Calibri"/>
                <a:cs typeface="Calibri"/>
                <a:sym typeface="Calibri"/>
              </a:rPr>
              <a:t>(IE) encompasses the set of methods and models useful to perform quantitative impact assessments of processes and products within Socioeconomic Metabolism.</a:t>
            </a:r>
            <a:endParaRPr/>
          </a:p>
          <a:p>
            <a:pPr indent="0" lvl="1" marL="900113" marR="0" rtl="0" algn="l">
              <a:spcBef>
                <a:spcPts val="1200"/>
              </a:spcBef>
              <a:spcAft>
                <a:spcPts val="0"/>
              </a:spcAft>
              <a:buNone/>
            </a:pPr>
            <a:r>
              <a:rPr b="0" i="0" lang="en-US" sz="1200" u="none" cap="none" strike="noStrike">
                <a:solidFill>
                  <a:schemeClr val="dk1"/>
                </a:solidFill>
                <a:latin typeface="Calibri"/>
                <a:ea typeface="Calibri"/>
                <a:cs typeface="Calibri"/>
                <a:sym typeface="Calibri"/>
              </a:rPr>
              <a:t>“[Industrial Ecology] </a:t>
            </a:r>
            <a:r>
              <a:rPr b="0" i="1" lang="en-US" sz="1200" u="none" cap="none" strike="noStrike">
                <a:solidFill>
                  <a:schemeClr val="dk1"/>
                </a:solidFill>
                <a:latin typeface="Calibri"/>
                <a:ea typeface="Calibri"/>
                <a:cs typeface="Calibri"/>
                <a:sym typeface="Calibri"/>
              </a:rPr>
              <a:t>consists in the </a:t>
            </a:r>
            <a:r>
              <a:rPr b="1" i="1" lang="en-US" sz="1200" u="none" cap="none" strike="noStrike">
                <a:solidFill>
                  <a:schemeClr val="dk1"/>
                </a:solidFill>
                <a:latin typeface="Calibri"/>
                <a:ea typeface="Calibri"/>
                <a:cs typeface="Calibri"/>
                <a:sym typeface="Calibri"/>
              </a:rPr>
              <a:t>study of the flows of materials and energy </a:t>
            </a:r>
            <a:r>
              <a:rPr b="0" i="1" lang="en-US" sz="1200" u="none" cap="none" strike="noStrike">
                <a:solidFill>
                  <a:schemeClr val="dk1"/>
                </a:solidFill>
                <a:latin typeface="Calibri"/>
                <a:ea typeface="Calibri"/>
                <a:cs typeface="Calibri"/>
                <a:sym typeface="Calibri"/>
              </a:rPr>
              <a:t>in industrial and consumer activities, of </a:t>
            </a:r>
            <a:r>
              <a:rPr b="1" i="1" lang="en-US" sz="1200" u="none" cap="none" strike="noStrike">
                <a:solidFill>
                  <a:schemeClr val="dk1"/>
                </a:solidFill>
                <a:latin typeface="Calibri"/>
                <a:ea typeface="Calibri"/>
                <a:cs typeface="Calibri"/>
                <a:sym typeface="Calibri"/>
              </a:rPr>
              <a:t>the effects of these flows on the environment</a:t>
            </a:r>
            <a:r>
              <a:rPr b="0" i="1" lang="en-US" sz="1200" u="none" cap="none" strike="noStrike">
                <a:solidFill>
                  <a:schemeClr val="dk1"/>
                </a:solidFill>
                <a:latin typeface="Calibri"/>
                <a:ea typeface="Calibri"/>
                <a:cs typeface="Calibri"/>
                <a:sym typeface="Calibri"/>
              </a:rPr>
              <a:t>, and on the </a:t>
            </a:r>
            <a:r>
              <a:rPr b="1" i="1" lang="en-US" sz="1200" u="none" cap="none" strike="noStrike">
                <a:solidFill>
                  <a:schemeClr val="dk1"/>
                </a:solidFill>
                <a:latin typeface="Calibri"/>
                <a:ea typeface="Calibri"/>
                <a:cs typeface="Calibri"/>
                <a:sym typeface="Calibri"/>
              </a:rPr>
              <a:t>influences of economic, political, regulatory, and social factors on the flow, use and transformation of resources</a:t>
            </a:r>
            <a:r>
              <a:rPr b="0" i="1" lang="en-US" sz="1200" u="none" cap="none" strike="noStrike">
                <a:solidFill>
                  <a:schemeClr val="dk1"/>
                </a:solidFill>
                <a:latin typeface="Calibri"/>
                <a:ea typeface="Calibri"/>
                <a:cs typeface="Calibri"/>
                <a:sym typeface="Calibri"/>
              </a:rPr>
              <a:t>. The objective of industrial ecology is to understand better how we can integrate environmental concerns into our economic activities</a:t>
            </a:r>
            <a:r>
              <a:rPr b="0" i="0" lang="en-US" sz="1200" u="none" cap="none" strike="noStrike">
                <a:solidFill>
                  <a:schemeClr val="dk1"/>
                </a:solidFill>
                <a:latin typeface="Calibri"/>
                <a:ea typeface="Calibri"/>
                <a:cs typeface="Calibri"/>
                <a:sym typeface="Calibri"/>
              </a:rPr>
              <a:t>” (White R, president of US National Academy of Engineering)</a:t>
            </a:r>
            <a:endParaRPr/>
          </a:p>
          <a:p>
            <a:pPr indent="-269875" lvl="1" marL="539750" marR="0" rtl="0" algn="l">
              <a:spcBef>
                <a:spcPts val="18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a:t>
            </a:r>
            <a:r>
              <a:rPr b="1" i="0" lang="en-US" sz="1400" u="none" cap="none" strike="noStrike">
                <a:solidFill>
                  <a:schemeClr val="accent2"/>
                </a:solidFill>
                <a:latin typeface="Calibri"/>
                <a:ea typeface="Calibri"/>
                <a:cs typeface="Calibri"/>
                <a:sym typeface="Calibri"/>
              </a:rPr>
              <a:t>Industrial</a:t>
            </a:r>
            <a:r>
              <a:rPr b="0" i="0" lang="en-US" sz="1400" u="none" cap="none" strike="noStrike">
                <a:solidFill>
                  <a:schemeClr val="dk1"/>
                </a:solidFill>
                <a:latin typeface="Calibri"/>
                <a:ea typeface="Calibri"/>
                <a:cs typeface="Calibri"/>
                <a:sym typeface="Calibri"/>
              </a:rPr>
              <a:t>”, because it is focused on product design and manufacturing processes.</a:t>
            </a:r>
            <a:endParaRPr/>
          </a:p>
          <a:p>
            <a:pPr indent="-269875"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a:t>
            </a:r>
            <a:r>
              <a:rPr b="1" i="0" lang="en-US" sz="1400" u="none" cap="none" strike="noStrike">
                <a:solidFill>
                  <a:schemeClr val="accent2"/>
                </a:solidFill>
                <a:latin typeface="Calibri"/>
                <a:ea typeface="Calibri"/>
                <a:cs typeface="Calibri"/>
                <a:sym typeface="Calibri"/>
              </a:rPr>
              <a:t>Ecology</a:t>
            </a:r>
            <a:r>
              <a:rPr b="0" i="0" lang="en-US" sz="1400" u="none" cap="none" strike="noStrike">
                <a:solidFill>
                  <a:schemeClr val="dk1"/>
                </a:solidFill>
                <a:latin typeface="Calibri"/>
                <a:ea typeface="Calibri"/>
                <a:cs typeface="Calibri"/>
                <a:sym typeface="Calibri"/>
              </a:rPr>
              <a:t>”, because of two reasons:</a:t>
            </a:r>
            <a:endParaRPr/>
          </a:p>
          <a:p>
            <a:pPr indent="-285750" lvl="2" marL="1012825" marR="0" rtl="0" algn="l">
              <a:spcBef>
                <a:spcPts val="1200"/>
              </a:spcBef>
              <a:spcAft>
                <a:spcPts val="0"/>
              </a:spcAft>
              <a:buClr>
                <a:schemeClr val="dk1"/>
              </a:buClr>
              <a:buSzPts val="1400"/>
              <a:buFont typeface="Courier New"/>
              <a:buChar char="o"/>
            </a:pPr>
            <a:r>
              <a:rPr b="0" i="0" lang="en-US" sz="1400" u="none" cap="none" strike="noStrike">
                <a:solidFill>
                  <a:schemeClr val="dk1"/>
                </a:solidFill>
                <a:latin typeface="Calibri"/>
                <a:ea typeface="Calibri"/>
                <a:cs typeface="Calibri"/>
                <a:sym typeface="Calibri"/>
              </a:rPr>
              <a:t>It looks at natural ecosystem processes as </a:t>
            </a:r>
            <a:r>
              <a:rPr b="1" i="0" lang="en-US" sz="1400" u="none" cap="none" strike="noStrike">
                <a:solidFill>
                  <a:schemeClr val="accent2"/>
                </a:solidFill>
                <a:latin typeface="Calibri"/>
                <a:ea typeface="Calibri"/>
                <a:cs typeface="Calibri"/>
                <a:sym typeface="Calibri"/>
              </a:rPr>
              <a:t>references</a:t>
            </a:r>
            <a:r>
              <a:rPr b="0" i="0" lang="en-US" sz="1400" u="none" cap="none" strike="noStrike">
                <a:solidFill>
                  <a:schemeClr val="dk1"/>
                </a:solidFill>
                <a:latin typeface="Calibri"/>
                <a:ea typeface="Calibri"/>
                <a:cs typeface="Calibri"/>
                <a:sym typeface="Calibri"/>
              </a:rPr>
              <a:t> for industrial activities (closing loops, recycling, …)</a:t>
            </a:r>
            <a:endParaRPr/>
          </a:p>
          <a:p>
            <a:pPr indent="-285750" lvl="2" marL="1012825" marR="0" rtl="0" algn="l">
              <a:spcBef>
                <a:spcPts val="1200"/>
              </a:spcBef>
              <a:spcAft>
                <a:spcPts val="0"/>
              </a:spcAft>
              <a:buClr>
                <a:schemeClr val="dk1"/>
              </a:buClr>
              <a:buSzPts val="1400"/>
              <a:buFont typeface="Courier New"/>
              <a:buChar char="o"/>
            </a:pPr>
            <a:r>
              <a:rPr b="0" i="0" lang="en-US" sz="1400" u="none" cap="none" strike="noStrike">
                <a:solidFill>
                  <a:schemeClr val="dk1"/>
                </a:solidFill>
                <a:latin typeface="Calibri"/>
                <a:ea typeface="Calibri"/>
                <a:cs typeface="Calibri"/>
                <a:sym typeface="Calibri"/>
              </a:rPr>
              <a:t>It places human activities in the </a:t>
            </a:r>
            <a:r>
              <a:rPr b="1" i="0" lang="en-US" sz="1400" u="none" cap="none" strike="noStrike">
                <a:solidFill>
                  <a:schemeClr val="accent2"/>
                </a:solidFill>
                <a:latin typeface="Calibri"/>
                <a:ea typeface="Calibri"/>
                <a:cs typeface="Calibri"/>
                <a:sym typeface="Calibri"/>
              </a:rPr>
              <a:t>context</a:t>
            </a:r>
            <a:r>
              <a:rPr b="0" i="0" lang="en-US" sz="1400" u="none" cap="none" strike="noStrike">
                <a:solidFill>
                  <a:schemeClr val="dk1"/>
                </a:solidFill>
                <a:latin typeface="Calibri"/>
                <a:ea typeface="Calibri"/>
                <a:cs typeface="Calibri"/>
                <a:sym typeface="Calibri"/>
              </a:rPr>
              <a:t> of the larger ecosystems that support them.</a:t>
            </a:r>
            <a:endParaRPr/>
          </a:p>
        </p:txBody>
      </p:sp>
      <p:sp>
        <p:nvSpPr>
          <p:cNvPr id="170" name="Google Shape;170;p10"/>
          <p:cNvSpPr txBox="1"/>
          <p:nvPr/>
        </p:nvSpPr>
        <p:spPr>
          <a:xfrm>
            <a:off x="7442683" y="4698608"/>
            <a:ext cx="4093369" cy="1677382"/>
          </a:xfrm>
          <a:prstGeom prst="rect">
            <a:avLst/>
          </a:prstGeom>
          <a:noFill/>
          <a:ln>
            <a:noFill/>
          </a:ln>
        </p:spPr>
        <p:txBody>
          <a:bodyPr anchorCtr="0" anchor="t" bIns="45700" lIns="91425" spcFirstLastPara="1" rIns="91425" wrap="square" tIns="45700">
            <a:spAutoFit/>
          </a:bodyPr>
          <a:lstStyle/>
          <a:p>
            <a:pPr indent="-269875" lvl="1" marL="53975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IE embraces many </a:t>
            </a:r>
            <a:r>
              <a:rPr b="1" i="0" lang="en-US" sz="1400" u="none" cap="none" strike="noStrike">
                <a:solidFill>
                  <a:schemeClr val="accent2"/>
                </a:solidFill>
                <a:latin typeface="Calibri"/>
                <a:ea typeface="Calibri"/>
                <a:cs typeface="Calibri"/>
                <a:sym typeface="Calibri"/>
              </a:rPr>
              <a:t>analytical approaches</a:t>
            </a:r>
            <a:r>
              <a:rPr b="0" i="0" lang="en-US" sz="1400" u="none" cap="none" strike="noStrike">
                <a:solidFill>
                  <a:schemeClr val="dk1"/>
                </a:solidFill>
                <a:latin typeface="Calibri"/>
                <a:ea typeface="Calibri"/>
                <a:cs typeface="Calibri"/>
                <a:sym typeface="Calibri"/>
              </a:rPr>
              <a:t>:</a:t>
            </a:r>
            <a:endParaRPr/>
          </a:p>
          <a:p>
            <a:pPr indent="-285750" lvl="2" marL="1012825" marR="0" rtl="0" algn="l">
              <a:spcBef>
                <a:spcPts val="600"/>
              </a:spcBef>
              <a:spcAft>
                <a:spcPts val="0"/>
              </a:spcAft>
              <a:buClr>
                <a:schemeClr val="dk1"/>
              </a:buClr>
              <a:buSzPts val="1200"/>
              <a:buFont typeface="Courier New"/>
              <a:buChar char="o"/>
            </a:pPr>
            <a:r>
              <a:rPr b="0" i="0" lang="en-US" sz="1200" u="none" cap="none" strike="noStrike">
                <a:solidFill>
                  <a:schemeClr val="dk1"/>
                </a:solidFill>
                <a:latin typeface="Calibri"/>
                <a:ea typeface="Calibri"/>
                <a:cs typeface="Calibri"/>
                <a:sym typeface="Calibri"/>
              </a:rPr>
              <a:t>Material Flow Analysis</a:t>
            </a:r>
            <a:endParaRPr/>
          </a:p>
          <a:p>
            <a:pPr indent="-285750" lvl="2" marL="1012825" marR="0" rtl="0" algn="l">
              <a:spcBef>
                <a:spcPts val="0"/>
              </a:spcBef>
              <a:spcAft>
                <a:spcPts val="0"/>
              </a:spcAft>
              <a:buClr>
                <a:schemeClr val="dk1"/>
              </a:buClr>
              <a:buSzPts val="1200"/>
              <a:buFont typeface="Courier New"/>
              <a:buChar char="o"/>
            </a:pPr>
            <a:r>
              <a:rPr b="0" i="0" lang="en-US" sz="1200" u="none" cap="none" strike="noStrike">
                <a:solidFill>
                  <a:schemeClr val="dk1"/>
                </a:solidFill>
                <a:latin typeface="Calibri"/>
                <a:ea typeface="Calibri"/>
                <a:cs typeface="Calibri"/>
                <a:sym typeface="Calibri"/>
              </a:rPr>
              <a:t>Life Cycle Assessment </a:t>
            </a:r>
            <a:endParaRPr/>
          </a:p>
          <a:p>
            <a:pPr indent="-285750" lvl="2" marL="1012825" marR="0" rtl="0" algn="l">
              <a:spcBef>
                <a:spcPts val="0"/>
              </a:spcBef>
              <a:spcAft>
                <a:spcPts val="0"/>
              </a:spcAft>
              <a:buClr>
                <a:schemeClr val="dk1"/>
              </a:buClr>
              <a:buSzPts val="1200"/>
              <a:buFont typeface="Courier New"/>
              <a:buChar char="o"/>
            </a:pPr>
            <a:r>
              <a:rPr b="0" i="0" lang="en-US" sz="1200" u="none" cap="none" strike="noStrike">
                <a:solidFill>
                  <a:schemeClr val="dk1"/>
                </a:solidFill>
                <a:latin typeface="Calibri"/>
                <a:ea typeface="Calibri"/>
                <a:cs typeface="Calibri"/>
                <a:sym typeface="Calibri"/>
              </a:rPr>
              <a:t>Environmental footprinting</a:t>
            </a:r>
            <a:endParaRPr/>
          </a:p>
          <a:p>
            <a:pPr indent="-285750" lvl="2" marL="1012825" marR="0" rtl="0" algn="l">
              <a:spcBef>
                <a:spcPts val="0"/>
              </a:spcBef>
              <a:spcAft>
                <a:spcPts val="0"/>
              </a:spcAft>
              <a:buClr>
                <a:schemeClr val="dk1"/>
              </a:buClr>
              <a:buSzPts val="1200"/>
              <a:buFont typeface="Courier New"/>
              <a:buChar char="o"/>
            </a:pPr>
            <a:r>
              <a:rPr b="0" i="0" lang="en-US" sz="1200" u="none" cap="none" strike="noStrike">
                <a:solidFill>
                  <a:schemeClr val="dk1"/>
                </a:solidFill>
                <a:latin typeface="Calibri"/>
                <a:ea typeface="Calibri"/>
                <a:cs typeface="Calibri"/>
                <a:sym typeface="Calibri"/>
              </a:rPr>
              <a:t>Physical stock-flow accounting</a:t>
            </a:r>
            <a:endParaRPr/>
          </a:p>
          <a:p>
            <a:pPr indent="-285750" lvl="2" marL="1012825" marR="0" rtl="0" algn="l">
              <a:spcBef>
                <a:spcPts val="0"/>
              </a:spcBef>
              <a:spcAft>
                <a:spcPts val="0"/>
              </a:spcAft>
              <a:buClr>
                <a:schemeClr val="dk1"/>
              </a:buClr>
              <a:buSzPts val="1200"/>
              <a:buFont typeface="Courier New"/>
              <a:buChar char="o"/>
            </a:pPr>
            <a:r>
              <a:rPr b="0" i="0" lang="en-US" sz="1200" u="none" cap="none" strike="noStrike">
                <a:solidFill>
                  <a:schemeClr val="dk1"/>
                </a:solidFill>
                <a:latin typeface="Calibri"/>
                <a:ea typeface="Calibri"/>
                <a:cs typeface="Calibri"/>
                <a:sym typeface="Calibri"/>
              </a:rPr>
              <a:t>Dynamic systems analysis</a:t>
            </a:r>
            <a:endParaRPr/>
          </a:p>
          <a:p>
            <a:pPr indent="-285750" lvl="2" marL="1012825" marR="0" rtl="0" algn="l">
              <a:spcBef>
                <a:spcPts val="0"/>
              </a:spcBef>
              <a:spcAft>
                <a:spcPts val="0"/>
              </a:spcAft>
              <a:buClr>
                <a:schemeClr val="dk1"/>
              </a:buClr>
              <a:buSzPts val="1200"/>
              <a:buFont typeface="Courier New"/>
              <a:buChar char="o"/>
            </a:pPr>
            <a:r>
              <a:rPr b="0" i="0" lang="en-US" sz="1200" u="none" cap="none" strike="noStrike">
                <a:solidFill>
                  <a:schemeClr val="dk1"/>
                </a:solidFill>
                <a:latin typeface="Calibri"/>
                <a:ea typeface="Calibri"/>
                <a:cs typeface="Calibri"/>
                <a:sym typeface="Calibri"/>
              </a:rPr>
              <a:t>Input-Output analysis</a:t>
            </a:r>
            <a:endParaRPr/>
          </a:p>
          <a:p>
            <a:pPr indent="-285750" lvl="2" marL="1012825" marR="0" rtl="0" algn="l">
              <a:spcBef>
                <a:spcPts val="0"/>
              </a:spcBef>
              <a:spcAft>
                <a:spcPts val="0"/>
              </a:spcAft>
              <a:buClr>
                <a:schemeClr val="dk1"/>
              </a:buClr>
              <a:buSzPts val="1200"/>
              <a:buFont typeface="Courier New"/>
              <a:buChar char="o"/>
            </a:pPr>
            <a:r>
              <a:rPr b="0" i="0" lang="en-US" sz="1200" u="none" cap="none" strike="noStrike">
                <a:solidFill>
                  <a:schemeClr val="dk1"/>
                </a:solidFill>
                <a:latin typeface="Calibri"/>
                <a:ea typeface="Calibri"/>
                <a:cs typeface="Calibri"/>
                <a:sym typeface="Calibri"/>
              </a:rPr>
              <a:t>…</a:t>
            </a:r>
            <a:endParaRPr b="0" i="0" sz="1800" u="none" cap="none" strike="noStrike">
              <a:solidFill>
                <a:schemeClr val="dk1"/>
              </a:solidFill>
              <a:latin typeface="Calibri"/>
              <a:ea typeface="Calibri"/>
              <a:cs typeface="Calibri"/>
              <a:sym typeface="Calibri"/>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1"/>
          <p:cNvSpPr txBox="1"/>
          <p:nvPr/>
        </p:nvSpPr>
        <p:spPr>
          <a:xfrm>
            <a:off x="402400" y="4640"/>
            <a:ext cx="10122531"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1.2 Quantitative Impact Assessment</a:t>
            </a:r>
            <a:endParaRPr/>
          </a:p>
        </p:txBody>
      </p:sp>
      <p:sp>
        <p:nvSpPr>
          <p:cNvPr id="177" name="Google Shape;177;p11"/>
          <p:cNvSpPr txBox="1"/>
          <p:nvPr/>
        </p:nvSpPr>
        <p:spPr>
          <a:xfrm>
            <a:off x="6553204" y="1669662"/>
            <a:ext cx="4145280" cy="13542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Achievement of </a:t>
            </a:r>
            <a:r>
              <a:rPr b="1" lang="en-US" sz="1200">
                <a:solidFill>
                  <a:schemeClr val="accent2"/>
                </a:solidFill>
                <a:latin typeface="Calibri"/>
                <a:ea typeface="Calibri"/>
                <a:cs typeface="Calibri"/>
                <a:sym typeface="Calibri"/>
              </a:rPr>
              <a:t>SDG 7</a:t>
            </a:r>
            <a:r>
              <a:rPr lang="en-US" sz="1200">
                <a:solidFill>
                  <a:schemeClr val="dk1"/>
                </a:solidFill>
                <a:latin typeface="Calibri"/>
                <a:ea typeface="Calibri"/>
                <a:cs typeface="Calibri"/>
                <a:sym typeface="Calibri"/>
              </a:rPr>
              <a:t> (</a:t>
            </a:r>
            <a:r>
              <a:rPr i="1" lang="en-US" sz="1200">
                <a:solidFill>
                  <a:schemeClr val="dk1"/>
                </a:solidFill>
                <a:latin typeface="Calibri"/>
                <a:ea typeface="Calibri"/>
                <a:cs typeface="Calibri"/>
                <a:sym typeface="Calibri"/>
              </a:rPr>
              <a:t>ensure access to affordable, reliable, sustainable and modern energy for all</a:t>
            </a:r>
            <a:r>
              <a:rPr lang="en-US" sz="1200">
                <a:solidFill>
                  <a:schemeClr val="dk1"/>
                </a:solidFill>
                <a:latin typeface="Calibri"/>
                <a:ea typeface="Calibri"/>
                <a:cs typeface="Calibri"/>
                <a:sym typeface="Calibri"/>
              </a:rPr>
              <a:t>) require expanding current infrastructures, especially in DCs. </a:t>
            </a:r>
            <a:endParaRPr/>
          </a:p>
          <a:p>
            <a:pPr indent="0" lvl="0" marL="0" marR="0" rtl="0" algn="l">
              <a:spcBef>
                <a:spcPts val="1200"/>
              </a:spcBef>
              <a:spcAft>
                <a:spcPts val="0"/>
              </a:spcAft>
              <a:buNone/>
            </a:pPr>
            <a:r>
              <a:rPr lang="en-US" sz="1200">
                <a:solidFill>
                  <a:schemeClr val="dk1"/>
                </a:solidFill>
                <a:latin typeface="Calibri"/>
                <a:ea typeface="Calibri"/>
                <a:cs typeface="Calibri"/>
                <a:sym typeface="Calibri"/>
              </a:rPr>
              <a:t>This policy decision could clash with </a:t>
            </a:r>
            <a:r>
              <a:rPr b="1" lang="en-US" sz="1200">
                <a:solidFill>
                  <a:schemeClr val="accent2"/>
                </a:solidFill>
                <a:latin typeface="Calibri"/>
                <a:ea typeface="Calibri"/>
                <a:cs typeface="Calibri"/>
                <a:sym typeface="Calibri"/>
              </a:rPr>
              <a:t>SDG 13 </a:t>
            </a:r>
            <a:r>
              <a:rPr lang="en-US" sz="1200">
                <a:solidFill>
                  <a:schemeClr val="dk1"/>
                </a:solidFill>
                <a:latin typeface="Calibri"/>
                <a:ea typeface="Calibri"/>
                <a:cs typeface="Calibri"/>
                <a:sym typeface="Calibri"/>
              </a:rPr>
              <a:t>(</a:t>
            </a:r>
            <a:r>
              <a:rPr i="1" lang="en-US" sz="1200">
                <a:solidFill>
                  <a:schemeClr val="dk1"/>
                </a:solidFill>
                <a:latin typeface="Calibri"/>
                <a:ea typeface="Calibri"/>
                <a:cs typeface="Calibri"/>
                <a:sym typeface="Calibri"/>
              </a:rPr>
              <a:t>take urgent action to combat climate change and its impact</a:t>
            </a:r>
            <a:r>
              <a:rPr lang="en-US" sz="1200">
                <a:solidFill>
                  <a:schemeClr val="dk1"/>
                </a:solidFill>
                <a:latin typeface="Calibri"/>
                <a:ea typeface="Calibri"/>
                <a:cs typeface="Calibri"/>
                <a:sym typeface="Calibri"/>
              </a:rPr>
              <a:t>), since new infrastructures contributes to emissions. </a:t>
            </a:r>
            <a:endParaRPr/>
          </a:p>
        </p:txBody>
      </p:sp>
      <p:sp>
        <p:nvSpPr>
          <p:cNvPr id="178" name="Google Shape;178;p11"/>
          <p:cNvSpPr txBox="1"/>
          <p:nvPr/>
        </p:nvSpPr>
        <p:spPr>
          <a:xfrm>
            <a:off x="402399" y="1625280"/>
            <a:ext cx="5541201" cy="517064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Current challenges in impact assessment modelling</a:t>
            </a:r>
            <a:endParaRPr/>
          </a:p>
          <a:p>
            <a:pPr indent="-269875"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Need for a </a:t>
            </a:r>
            <a:r>
              <a:rPr b="1" i="0" lang="en-US" sz="1400" u="none" cap="none" strike="noStrike">
                <a:solidFill>
                  <a:schemeClr val="accent2"/>
                </a:solidFill>
                <a:latin typeface="Calibri"/>
                <a:ea typeface="Calibri"/>
                <a:cs typeface="Calibri"/>
                <a:sym typeface="Calibri"/>
              </a:rPr>
              <a:t>multicriteria setting</a:t>
            </a:r>
            <a:endParaRPr/>
          </a:p>
          <a:p>
            <a:pPr indent="0" lvl="2" marL="727075" marR="0" rtl="0" algn="l">
              <a:spcBef>
                <a:spcPts val="1200"/>
              </a:spcBef>
              <a:spcAft>
                <a:spcPts val="0"/>
              </a:spcAft>
              <a:buNone/>
            </a:pPr>
            <a:r>
              <a:rPr b="0" i="0" lang="en-US" sz="1400" u="none" cap="none" strike="noStrike">
                <a:solidFill>
                  <a:schemeClr val="dk1"/>
                </a:solidFill>
                <a:latin typeface="Calibri"/>
                <a:ea typeface="Calibri"/>
                <a:cs typeface="Calibri"/>
                <a:sym typeface="Calibri"/>
              </a:rPr>
              <a:t>Models must account for potential conflicts, synergies and trade-offs between SDGs and different pillars of sustainability.</a:t>
            </a:r>
            <a:endParaRPr/>
          </a:p>
          <a:p>
            <a:pPr indent="-269875"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Embracing </a:t>
            </a:r>
            <a:r>
              <a:rPr b="1" i="0" lang="en-US" sz="1400" u="none" cap="none" strike="noStrike">
                <a:solidFill>
                  <a:schemeClr val="accent2"/>
                </a:solidFill>
                <a:latin typeface="Calibri"/>
                <a:ea typeface="Calibri"/>
                <a:cs typeface="Calibri"/>
                <a:sym typeface="Calibri"/>
              </a:rPr>
              <a:t>causal relationships</a:t>
            </a:r>
            <a:endParaRPr/>
          </a:p>
          <a:p>
            <a:pPr indent="0" lvl="2" marL="727075" marR="0" rtl="0" algn="l">
              <a:spcBef>
                <a:spcPts val="1200"/>
              </a:spcBef>
              <a:spcAft>
                <a:spcPts val="0"/>
              </a:spcAft>
              <a:buNone/>
            </a:pPr>
            <a:r>
              <a:rPr b="0" i="0" lang="en-US" sz="1400" u="none" cap="none" strike="noStrike">
                <a:solidFill>
                  <a:schemeClr val="dk1"/>
                </a:solidFill>
                <a:latin typeface="Calibri"/>
                <a:ea typeface="Calibri"/>
                <a:cs typeface="Calibri"/>
                <a:sym typeface="Calibri"/>
              </a:rPr>
              <a:t>Implementation of the SDGs will create a complex network of policy actions and their outcomes, overlaid by ongoing changes in the society and the environment. </a:t>
            </a:r>
            <a:endParaRPr/>
          </a:p>
          <a:p>
            <a:pPr indent="-269875"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Dealing with </a:t>
            </a:r>
            <a:r>
              <a:rPr b="1" i="0" lang="en-US" sz="1400" u="none" cap="none" strike="noStrike">
                <a:solidFill>
                  <a:schemeClr val="accent2"/>
                </a:solidFill>
                <a:latin typeface="Calibri"/>
                <a:ea typeface="Calibri"/>
                <a:cs typeface="Calibri"/>
                <a:sym typeface="Calibri"/>
              </a:rPr>
              <a:t>uncertainty</a:t>
            </a:r>
            <a:endParaRPr/>
          </a:p>
          <a:p>
            <a:pPr indent="0" lvl="2" marL="727075" marR="0" rtl="0" algn="l">
              <a:spcBef>
                <a:spcPts val="1200"/>
              </a:spcBef>
              <a:spcAft>
                <a:spcPts val="0"/>
              </a:spcAft>
              <a:buNone/>
            </a:pPr>
            <a:r>
              <a:rPr b="0" i="0" lang="en-US" sz="1400" u="none" cap="none" strike="noStrike">
                <a:solidFill>
                  <a:schemeClr val="dk1"/>
                </a:solidFill>
                <a:latin typeface="Calibri"/>
                <a:ea typeface="Calibri"/>
                <a:cs typeface="Calibri"/>
                <a:sym typeface="Calibri"/>
              </a:rPr>
              <a:t>Decisions are never supported by perfect information, and impact assessments are always affected by uncertainty.</a:t>
            </a:r>
            <a:endParaRPr/>
          </a:p>
          <a:p>
            <a:pPr indent="0" lvl="1" marL="269875" marR="0" rtl="0" algn="l">
              <a:spcBef>
                <a:spcPts val="1200"/>
              </a:spcBef>
              <a:spcAft>
                <a:spcPts val="0"/>
              </a:spcAft>
              <a:buNone/>
            </a:pPr>
            <a:r>
              <a:t/>
            </a:r>
            <a:endParaRPr b="0" i="0" sz="1400" u="none" cap="none" strike="noStrike">
              <a:solidFill>
                <a:schemeClr val="dk1"/>
              </a:solidFill>
              <a:latin typeface="Calibri"/>
              <a:ea typeface="Calibri"/>
              <a:cs typeface="Calibri"/>
              <a:sym typeface="Calibri"/>
            </a:endParaRPr>
          </a:p>
          <a:p>
            <a:pPr indent="-269875"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Overarching challenge: </a:t>
            </a:r>
            <a:endParaRPr/>
          </a:p>
          <a:p>
            <a:pPr indent="0" lvl="2" marL="727075" marR="0" rtl="0" algn="l">
              <a:spcBef>
                <a:spcPts val="1200"/>
              </a:spcBef>
              <a:spcAft>
                <a:spcPts val="0"/>
              </a:spcAft>
              <a:buNone/>
            </a:pPr>
            <a:r>
              <a:rPr b="0" i="0" lang="en-US" sz="1400" u="none" cap="none" strike="noStrike">
                <a:solidFill>
                  <a:schemeClr val="dk1"/>
                </a:solidFill>
                <a:latin typeface="Calibri"/>
                <a:ea typeface="Calibri"/>
                <a:cs typeface="Calibri"/>
                <a:sym typeface="Calibri"/>
              </a:rPr>
              <a:t>Lack of </a:t>
            </a:r>
            <a:r>
              <a:rPr b="1" i="0" lang="en-US" sz="1400" u="none" cap="none" strike="noStrike">
                <a:solidFill>
                  <a:schemeClr val="accent2"/>
                </a:solidFill>
                <a:latin typeface="Calibri"/>
                <a:ea typeface="Calibri"/>
                <a:cs typeface="Calibri"/>
                <a:sym typeface="Calibri"/>
              </a:rPr>
              <a:t>cohesion </a:t>
            </a:r>
            <a:r>
              <a:rPr b="0" i="0" lang="en-US" sz="1400" u="none" cap="none" strike="noStrike">
                <a:solidFill>
                  <a:schemeClr val="dk1"/>
                </a:solidFill>
                <a:latin typeface="Calibri"/>
                <a:ea typeface="Calibri"/>
                <a:cs typeface="Calibri"/>
                <a:sym typeface="Calibri"/>
              </a:rPr>
              <a:t>among disciplines, and incomplete / incoherent </a:t>
            </a:r>
            <a:r>
              <a:rPr b="1" i="0" lang="en-US" sz="1400" u="none" cap="none" strike="noStrike">
                <a:solidFill>
                  <a:schemeClr val="accent2"/>
                </a:solidFill>
                <a:latin typeface="Calibri"/>
                <a:ea typeface="Calibri"/>
                <a:cs typeface="Calibri"/>
                <a:sym typeface="Calibri"/>
              </a:rPr>
              <a:t>formalization</a:t>
            </a:r>
            <a:r>
              <a:rPr b="0" i="0" lang="en-US" sz="1400" u="none" cap="none" strike="noStrike">
                <a:solidFill>
                  <a:schemeClr val="dk1"/>
                </a:solidFill>
                <a:latin typeface="Calibri"/>
                <a:ea typeface="Calibri"/>
                <a:cs typeface="Calibri"/>
                <a:sym typeface="Calibri"/>
              </a:rPr>
              <a:t> of methods and models </a:t>
            </a:r>
            <a:endParaRPr/>
          </a:p>
        </p:txBody>
      </p:sp>
      <p:sp>
        <p:nvSpPr>
          <p:cNvPr id="179" name="Google Shape;179;p11"/>
          <p:cNvSpPr/>
          <p:nvPr/>
        </p:nvSpPr>
        <p:spPr>
          <a:xfrm>
            <a:off x="6111242" y="1666046"/>
            <a:ext cx="274320" cy="1354220"/>
          </a:xfrm>
          <a:prstGeom prst="leftBrace">
            <a:avLst>
              <a:gd fmla="val 8333" name="adj1"/>
              <a:gd fmla="val 70393" name="adj2"/>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descr="Risultati immagini per united nation sustainable development goals" id="180" name="Google Shape;180;p11"/>
          <p:cNvPicPr preferRelativeResize="0"/>
          <p:nvPr/>
        </p:nvPicPr>
        <p:blipFill rotWithShape="1">
          <a:blip r:embed="rId3">
            <a:alphaModFix/>
          </a:blip>
          <a:srcRect b="28257" l="4220" r="80871" t="44306"/>
          <a:stretch/>
        </p:blipFill>
        <p:spPr>
          <a:xfrm>
            <a:off x="10879735" y="1479207"/>
            <a:ext cx="825888" cy="793709"/>
          </a:xfrm>
          <a:prstGeom prst="rect">
            <a:avLst/>
          </a:prstGeom>
          <a:noFill/>
          <a:ln>
            <a:noFill/>
          </a:ln>
        </p:spPr>
      </p:pic>
      <p:pic>
        <p:nvPicPr>
          <p:cNvPr descr="Risultati immagini per united nation sustainable development goals" id="181" name="Google Shape;181;p11"/>
          <p:cNvPicPr preferRelativeResize="0"/>
          <p:nvPr/>
        </p:nvPicPr>
        <p:blipFill rotWithShape="1">
          <a:blip r:embed="rId3">
            <a:alphaModFix/>
          </a:blip>
          <a:srcRect b="328" l="3960" r="81518" t="72234"/>
          <a:stretch/>
        </p:blipFill>
        <p:spPr>
          <a:xfrm>
            <a:off x="10879734" y="2436617"/>
            <a:ext cx="786327" cy="775844"/>
          </a:xfrm>
          <a:prstGeom prst="rect">
            <a:avLst/>
          </a:prstGeom>
          <a:noFill/>
          <a:ln>
            <a:noFill/>
          </a:ln>
        </p:spPr>
      </p:pic>
      <p:sp>
        <p:nvSpPr>
          <p:cNvPr id="182" name="Google Shape;182;p11"/>
          <p:cNvSpPr txBox="1"/>
          <p:nvPr/>
        </p:nvSpPr>
        <p:spPr>
          <a:xfrm>
            <a:off x="6553204" y="3642117"/>
            <a:ext cx="414528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Policies to achieve target 14.2 (</a:t>
            </a:r>
            <a:r>
              <a:rPr i="1" lang="en-US" sz="1200">
                <a:solidFill>
                  <a:schemeClr val="dk1"/>
                </a:solidFill>
                <a:latin typeface="Calibri"/>
                <a:ea typeface="Calibri"/>
                <a:cs typeface="Calibri"/>
                <a:sym typeface="Calibri"/>
              </a:rPr>
              <a:t>reducing loss of marine species)</a:t>
            </a:r>
            <a:r>
              <a:rPr lang="en-US" sz="1200">
                <a:solidFill>
                  <a:schemeClr val="dk1"/>
                </a:solidFill>
                <a:latin typeface="Calibri"/>
                <a:ea typeface="Calibri"/>
                <a:cs typeface="Calibri"/>
                <a:sym typeface="Calibri"/>
              </a:rPr>
              <a:t> will be affected by the prospective changes in fishing quota defined by each country.</a:t>
            </a:r>
            <a:endParaRPr/>
          </a:p>
        </p:txBody>
      </p:sp>
      <p:pic>
        <p:nvPicPr>
          <p:cNvPr descr="Risultati immagini per united nation sustainable development goals" id="183" name="Google Shape;183;p11"/>
          <p:cNvPicPr preferRelativeResize="0"/>
          <p:nvPr/>
        </p:nvPicPr>
        <p:blipFill rotWithShape="1">
          <a:blip r:embed="rId3">
            <a:alphaModFix/>
          </a:blip>
          <a:srcRect b="598" l="19581" r="65897" t="71965"/>
          <a:stretch/>
        </p:blipFill>
        <p:spPr>
          <a:xfrm>
            <a:off x="10899515" y="3577360"/>
            <a:ext cx="786327" cy="775844"/>
          </a:xfrm>
          <a:prstGeom prst="rect">
            <a:avLst/>
          </a:prstGeom>
          <a:noFill/>
          <a:ln>
            <a:noFill/>
          </a:ln>
        </p:spPr>
      </p:pic>
      <p:sp>
        <p:nvSpPr>
          <p:cNvPr id="184" name="Google Shape;184;p11"/>
          <p:cNvSpPr/>
          <p:nvPr/>
        </p:nvSpPr>
        <p:spPr>
          <a:xfrm>
            <a:off x="6111242" y="4685958"/>
            <a:ext cx="274320" cy="1384995"/>
          </a:xfrm>
          <a:prstGeom prst="leftBrace">
            <a:avLst>
              <a:gd fmla="val 8333" name="adj1"/>
              <a:gd fmla="val 24006" name="adj2"/>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85" name="Google Shape;185;p11"/>
          <p:cNvSpPr txBox="1"/>
          <p:nvPr/>
        </p:nvSpPr>
        <p:spPr>
          <a:xfrm>
            <a:off x="6553204" y="4747670"/>
            <a:ext cx="4145280" cy="193899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accent2"/>
              </a:buClr>
              <a:buSzPts val="1200"/>
              <a:buFont typeface="Courier New"/>
              <a:buChar char="o"/>
            </a:pPr>
            <a:r>
              <a:rPr b="1" lang="en-US" sz="1200">
                <a:solidFill>
                  <a:schemeClr val="accent2"/>
                </a:solidFill>
                <a:latin typeface="Calibri"/>
                <a:ea typeface="Calibri"/>
                <a:cs typeface="Calibri"/>
                <a:sym typeface="Calibri"/>
              </a:rPr>
              <a:t>Epistemic (systematic) uncertainty</a:t>
            </a:r>
            <a:r>
              <a:rPr lang="en-US" sz="1200">
                <a:solidFill>
                  <a:schemeClr val="dk1"/>
                </a:solidFill>
                <a:latin typeface="Calibri"/>
                <a:ea typeface="Calibri"/>
                <a:cs typeface="Calibri"/>
                <a:sym typeface="Calibri"/>
              </a:rPr>
              <a:t>: </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related to unmodelled variables that may severely affect the results (unmodelled phenomena, black swans).</a:t>
            </a:r>
            <a:endParaRPr/>
          </a:p>
          <a:p>
            <a:pPr indent="-209550" lvl="0" marL="285750" marR="0" rtl="0" algn="l">
              <a:spcBef>
                <a:spcPts val="0"/>
              </a:spcBef>
              <a:spcAft>
                <a:spcPts val="0"/>
              </a:spcAft>
              <a:buClr>
                <a:schemeClr val="dk1"/>
              </a:buClr>
              <a:buSzPts val="1200"/>
              <a:buFont typeface="Courier New"/>
              <a:buNone/>
            </a:pPr>
            <a:r>
              <a:t/>
            </a:r>
            <a:endParaRPr sz="1200">
              <a:solidFill>
                <a:schemeClr val="dk1"/>
              </a:solidFill>
              <a:latin typeface="Calibri"/>
              <a:ea typeface="Calibri"/>
              <a:cs typeface="Calibri"/>
              <a:sym typeface="Calibri"/>
            </a:endParaRPr>
          </a:p>
          <a:p>
            <a:pPr indent="-285750" lvl="0" marL="285750" marR="0" rtl="0" algn="l">
              <a:spcBef>
                <a:spcPts val="0"/>
              </a:spcBef>
              <a:spcAft>
                <a:spcPts val="0"/>
              </a:spcAft>
              <a:buClr>
                <a:schemeClr val="accent2"/>
              </a:buClr>
              <a:buSzPts val="1200"/>
              <a:buFont typeface="Courier New"/>
              <a:buChar char="o"/>
            </a:pPr>
            <a:r>
              <a:rPr b="1" lang="en-US" sz="1200">
                <a:solidFill>
                  <a:schemeClr val="accent2"/>
                </a:solidFill>
                <a:latin typeface="Calibri"/>
                <a:ea typeface="Calibri"/>
                <a:cs typeface="Calibri"/>
                <a:sym typeface="Calibri"/>
              </a:rPr>
              <a:t>Stochastic (aleatoric) uncertainty</a:t>
            </a:r>
            <a:r>
              <a:rPr lang="en-US" sz="1200">
                <a:solidFill>
                  <a:schemeClr val="dk1"/>
                </a:solidFill>
                <a:latin typeface="Calibri"/>
                <a:ea typeface="Calibri"/>
                <a:cs typeface="Calibri"/>
                <a:sym typeface="Calibri"/>
              </a:rPr>
              <a:t>:</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processes are characterized by uncertain and non-linear behavior (known unknowns). It depends on unknowns that differ each time we run the same experiment.</a:t>
            </a:r>
            <a:endParaRPr sz="1200">
              <a:solidFill>
                <a:schemeClr val="dk1"/>
              </a:solidFill>
              <a:latin typeface="Calibri"/>
              <a:ea typeface="Calibri"/>
              <a:cs typeface="Calibri"/>
              <a:sym typeface="Calibri"/>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2"/>
          <p:cNvSpPr txBox="1"/>
          <p:nvPr/>
        </p:nvSpPr>
        <p:spPr>
          <a:xfrm>
            <a:off x="402400" y="4640"/>
            <a:ext cx="10122531"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1.2 Quantitative Impact Assessment</a:t>
            </a:r>
            <a:endParaRPr/>
          </a:p>
        </p:txBody>
      </p:sp>
      <p:sp>
        <p:nvSpPr>
          <p:cNvPr id="192" name="Google Shape;192;p12"/>
          <p:cNvSpPr txBox="1"/>
          <p:nvPr/>
        </p:nvSpPr>
        <p:spPr>
          <a:xfrm>
            <a:off x="376201" y="1452756"/>
            <a:ext cx="682531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Origins and first attempts of standardizing systems thinking</a:t>
            </a:r>
            <a:endParaRPr/>
          </a:p>
        </p:txBody>
      </p:sp>
      <p:pic>
        <p:nvPicPr>
          <p:cNvPr id="193" name="Google Shape;193;p12"/>
          <p:cNvPicPr preferRelativeResize="0"/>
          <p:nvPr/>
        </p:nvPicPr>
        <p:blipFill rotWithShape="1">
          <a:blip r:embed="rId3">
            <a:alphaModFix/>
          </a:blip>
          <a:srcRect b="0" l="0" r="0" t="0"/>
          <a:stretch/>
        </p:blipFill>
        <p:spPr>
          <a:xfrm>
            <a:off x="602424" y="1967133"/>
            <a:ext cx="4744017" cy="2848991"/>
          </a:xfrm>
          <a:prstGeom prst="rect">
            <a:avLst/>
          </a:prstGeom>
          <a:noFill/>
          <a:ln>
            <a:noFill/>
          </a:ln>
        </p:spPr>
      </p:pic>
      <p:sp>
        <p:nvSpPr>
          <p:cNvPr id="194" name="Google Shape;194;p12"/>
          <p:cNvSpPr/>
          <p:nvPr/>
        </p:nvSpPr>
        <p:spPr>
          <a:xfrm>
            <a:off x="6618221" y="2331733"/>
            <a:ext cx="5000758" cy="256993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200">
                <a:solidFill>
                  <a:schemeClr val="dk1"/>
                </a:solidFill>
                <a:latin typeface="Calibri"/>
                <a:ea typeface="Calibri"/>
                <a:cs typeface="Calibri"/>
                <a:sym typeface="Calibri"/>
              </a:rPr>
              <a:t>Energy analysis workshop on methodology and conventions</a:t>
            </a:r>
            <a:r>
              <a:rPr lang="en-US" sz="1200">
                <a:solidFill>
                  <a:schemeClr val="dk1"/>
                </a:solidFill>
                <a:latin typeface="Calibri"/>
                <a:ea typeface="Calibri"/>
                <a:cs typeface="Calibri"/>
                <a:sym typeface="Calibri"/>
              </a:rPr>
              <a:t>. IFIAS, Stockholm, 1974:</a:t>
            </a:r>
            <a:endParaRPr/>
          </a:p>
          <a:p>
            <a:pPr indent="0" lvl="0" marL="0" marR="0" rtl="0" algn="l">
              <a:spcBef>
                <a:spcPts val="60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a:t>
            </a:r>
            <a:r>
              <a:rPr i="1" lang="en-US" sz="1200">
                <a:solidFill>
                  <a:schemeClr val="dk1"/>
                </a:solidFill>
                <a:latin typeface="Calibri"/>
                <a:ea typeface="Calibri"/>
                <a:cs typeface="Calibri"/>
                <a:sym typeface="Calibri"/>
              </a:rPr>
              <a:t>The system boundary can be defined so as to contain this process stage and none other, and energy analysis would then calculate how much energy is required to carry out this single step. But the system could be defined to account for the energy used to prepare material inputs that are themselves fabricated in prior stages.</a:t>
            </a:r>
            <a:r>
              <a:rPr lang="en-US" sz="1200">
                <a:solidFill>
                  <a:schemeClr val="dk1"/>
                </a:solidFill>
                <a:latin typeface="Calibri"/>
                <a:ea typeface="Calibri"/>
                <a:cs typeface="Calibri"/>
                <a:sym typeface="Calibri"/>
              </a:rPr>
              <a:t>”</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a:t>
            </a:r>
            <a:r>
              <a:rPr i="1" lang="en-US" sz="1200">
                <a:solidFill>
                  <a:schemeClr val="dk1"/>
                </a:solidFill>
                <a:latin typeface="Calibri"/>
                <a:ea typeface="Calibri"/>
                <a:cs typeface="Calibri"/>
                <a:sym typeface="Calibri"/>
              </a:rPr>
              <a:t>Defining the system boundary also requires answering the question: what are the inputs to the system? Should one, for example, include the energy requirements for producing the capital equipment used in the stages of production?</a:t>
            </a:r>
            <a:r>
              <a:rPr lang="en-US" sz="1200">
                <a:solidFill>
                  <a:schemeClr val="dk1"/>
                </a:solidFill>
                <a:latin typeface="Calibri"/>
                <a:ea typeface="Calibri"/>
                <a:cs typeface="Calibri"/>
                <a:sym typeface="Calibri"/>
              </a:rPr>
              <a:t>” </a:t>
            </a:r>
            <a:endParaRPr/>
          </a:p>
        </p:txBody>
      </p:sp>
      <p:sp>
        <p:nvSpPr>
          <p:cNvPr id="195" name="Google Shape;195;p12"/>
          <p:cNvSpPr txBox="1"/>
          <p:nvPr/>
        </p:nvSpPr>
        <p:spPr>
          <a:xfrm>
            <a:off x="376201" y="5124297"/>
            <a:ext cx="10832126" cy="12926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Practical issues</a:t>
            </a:r>
            <a:endParaRPr/>
          </a:p>
          <a:p>
            <a:pPr indent="-269875"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How to define a </a:t>
            </a:r>
            <a:r>
              <a:rPr b="1" i="0" lang="en-US" sz="1400" u="none" cap="none" strike="noStrike">
                <a:solidFill>
                  <a:schemeClr val="accent2"/>
                </a:solidFill>
                <a:latin typeface="Calibri"/>
                <a:ea typeface="Calibri"/>
                <a:cs typeface="Calibri"/>
                <a:sym typeface="Calibri"/>
              </a:rPr>
              <a:t>common mathematical structure </a:t>
            </a:r>
            <a:r>
              <a:rPr b="0" i="0" lang="en-US" sz="1400" u="none" cap="none" strike="noStrike">
                <a:solidFill>
                  <a:schemeClr val="dk1"/>
                </a:solidFill>
                <a:latin typeface="Calibri"/>
                <a:ea typeface="Calibri"/>
                <a:cs typeface="Calibri"/>
                <a:sym typeface="Calibri"/>
              </a:rPr>
              <a:t>to quantify the economic and environmental impact of products?</a:t>
            </a:r>
            <a:endParaRPr/>
          </a:p>
          <a:p>
            <a:pPr indent="-269875" lvl="1" marL="539750" marR="0" rtl="0" algn="l">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How to set </a:t>
            </a:r>
            <a:r>
              <a:rPr b="1" i="0" lang="en-US" sz="1400" u="none" cap="none" strike="noStrike">
                <a:solidFill>
                  <a:schemeClr val="accent2"/>
                </a:solidFill>
                <a:latin typeface="Calibri"/>
                <a:ea typeface="Calibri"/>
                <a:cs typeface="Calibri"/>
                <a:sym typeface="Calibri"/>
              </a:rPr>
              <a:t>time</a:t>
            </a:r>
            <a:r>
              <a:rPr b="0" i="0" lang="en-US" sz="1400" u="none" cap="none" strike="noStrike">
                <a:solidFill>
                  <a:schemeClr val="dk1"/>
                </a:solidFill>
                <a:latin typeface="Calibri"/>
                <a:ea typeface="Calibri"/>
                <a:cs typeface="Calibri"/>
                <a:sym typeface="Calibri"/>
              </a:rPr>
              <a:t> and </a:t>
            </a:r>
            <a:r>
              <a:rPr b="1" i="0" lang="en-US" sz="1400" u="none" cap="none" strike="noStrike">
                <a:solidFill>
                  <a:schemeClr val="accent2"/>
                </a:solidFill>
                <a:latin typeface="Calibri"/>
                <a:ea typeface="Calibri"/>
                <a:cs typeface="Calibri"/>
                <a:sym typeface="Calibri"/>
              </a:rPr>
              <a:t>space</a:t>
            </a:r>
            <a:r>
              <a:rPr b="0" i="0" lang="en-US" sz="1400" u="none" cap="none" strike="noStrike">
                <a:solidFill>
                  <a:schemeClr val="dk1"/>
                </a:solidFill>
                <a:latin typeface="Calibri"/>
                <a:ea typeface="Calibri"/>
                <a:cs typeface="Calibri"/>
                <a:sym typeface="Calibri"/>
              </a:rPr>
              <a:t> </a:t>
            </a:r>
            <a:r>
              <a:rPr b="1" i="0" lang="en-US" sz="1400" u="none" cap="none" strike="noStrike">
                <a:solidFill>
                  <a:schemeClr val="accent2"/>
                </a:solidFill>
                <a:latin typeface="Calibri"/>
                <a:ea typeface="Calibri"/>
                <a:cs typeface="Calibri"/>
                <a:sym typeface="Calibri"/>
              </a:rPr>
              <a:t>boundaries</a:t>
            </a:r>
            <a:r>
              <a:rPr b="0" i="0" lang="en-US" sz="1400" u="none" cap="none" strike="noStrike">
                <a:solidFill>
                  <a:schemeClr val="dk1"/>
                </a:solidFill>
                <a:latin typeface="Calibri"/>
                <a:ea typeface="Calibri"/>
                <a:cs typeface="Calibri"/>
                <a:sym typeface="Calibri"/>
              </a:rPr>
              <a:t> of the analyzed system?</a:t>
            </a:r>
            <a:endParaRPr/>
          </a:p>
          <a:p>
            <a:pPr indent="-269875" lvl="1" marL="539750" marR="0" rtl="0" algn="l">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How to </a:t>
            </a:r>
            <a:r>
              <a:rPr b="1" i="0" lang="en-US" sz="1400" u="none" cap="none" strike="noStrike">
                <a:solidFill>
                  <a:schemeClr val="accent2"/>
                </a:solidFill>
                <a:latin typeface="Calibri"/>
                <a:ea typeface="Calibri"/>
                <a:cs typeface="Calibri"/>
                <a:sym typeface="Calibri"/>
              </a:rPr>
              <a:t>test if</a:t>
            </a:r>
            <a:r>
              <a:rPr b="0" i="0" lang="en-US" sz="1400" u="none" cap="none" strike="noStrike">
                <a:solidFill>
                  <a:schemeClr val="dk1"/>
                </a:solidFill>
                <a:latin typeface="Calibri"/>
                <a:ea typeface="Calibri"/>
                <a:cs typeface="Calibri"/>
                <a:sym typeface="Calibri"/>
              </a:rPr>
              <a:t> changes in technology lead to an overall environmental impact reduction?</a:t>
            </a:r>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descr="Graphical user interface, sunburst chart&#10;&#10;Description automatically generated" id="201" name="Google Shape;201;p13"/>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202" name="Google Shape;202;p13"/>
          <p:cNvSpPr txBox="1"/>
          <p:nvPr/>
        </p:nvSpPr>
        <p:spPr>
          <a:xfrm>
            <a:off x="402400" y="4640"/>
            <a:ext cx="10122531"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1.2 Quantitative Impact Assessment</a:t>
            </a:r>
            <a:endParaRPr/>
          </a:p>
        </p:txBody>
      </p:sp>
      <p:sp>
        <p:nvSpPr>
          <p:cNvPr id="203" name="Google Shape;203;p13"/>
          <p:cNvSpPr txBox="1"/>
          <p:nvPr/>
        </p:nvSpPr>
        <p:spPr>
          <a:xfrm>
            <a:off x="290476" y="1545286"/>
            <a:ext cx="6415124" cy="47397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A common computational structure for Industrial Ecology</a:t>
            </a:r>
            <a:endParaRPr/>
          </a:p>
          <a:p>
            <a:pPr indent="-269875" lvl="1" marL="539750" marR="0" rtl="0" algn="l">
              <a:spcBef>
                <a:spcPts val="1200"/>
              </a:spcBef>
              <a:spcAft>
                <a:spcPts val="0"/>
              </a:spcAft>
              <a:buClr>
                <a:schemeClr val="accent2"/>
              </a:buClr>
              <a:buSzPts val="1400"/>
              <a:buFont typeface="Arial"/>
              <a:buChar char="•"/>
            </a:pPr>
            <a:r>
              <a:rPr b="1" i="0" lang="en-US" sz="1400" u="none" cap="none" strike="noStrike">
                <a:solidFill>
                  <a:schemeClr val="accent2"/>
                </a:solidFill>
                <a:latin typeface="Calibri"/>
                <a:ea typeface="Calibri"/>
                <a:cs typeface="Calibri"/>
                <a:sym typeface="Calibri"/>
              </a:rPr>
              <a:t>Wassily Leontief </a:t>
            </a:r>
            <a:r>
              <a:rPr b="0" i="0" lang="en-US" sz="1400" u="none" cap="none" strike="noStrike">
                <a:solidFill>
                  <a:schemeClr val="dk1"/>
                </a:solidFill>
                <a:latin typeface="Calibri"/>
                <a:ea typeface="Calibri"/>
                <a:cs typeface="Calibri"/>
                <a:sym typeface="Calibri"/>
              </a:rPr>
              <a:t>(1905-1999) </a:t>
            </a:r>
            <a:endParaRPr b="1" i="0" sz="1400" u="none" cap="none" strike="noStrike">
              <a:solidFill>
                <a:schemeClr val="accent2"/>
              </a:solidFill>
              <a:latin typeface="Calibri"/>
              <a:ea typeface="Calibri"/>
              <a:cs typeface="Calibri"/>
              <a:sym typeface="Calibri"/>
            </a:endParaRPr>
          </a:p>
          <a:p>
            <a:pPr indent="-285750" lvl="2" marL="1012825" marR="0" rtl="0" algn="l">
              <a:spcBef>
                <a:spcPts val="1200"/>
              </a:spcBef>
              <a:spcAft>
                <a:spcPts val="0"/>
              </a:spcAft>
              <a:buClr>
                <a:schemeClr val="dk1"/>
              </a:buClr>
              <a:buSzPts val="1400"/>
              <a:buFont typeface="Courier New"/>
              <a:buChar char="o"/>
            </a:pPr>
            <a:r>
              <a:rPr b="0" i="0" lang="en-US" sz="1400" u="none" cap="none" strike="noStrike">
                <a:solidFill>
                  <a:schemeClr val="dk1"/>
                </a:solidFill>
                <a:latin typeface="Calibri"/>
                <a:ea typeface="Calibri"/>
                <a:cs typeface="Calibri"/>
                <a:sym typeface="Calibri"/>
              </a:rPr>
              <a:t>He is the father of the “</a:t>
            </a:r>
            <a:r>
              <a:rPr b="1" i="0" lang="en-US" sz="1400" u="none" cap="none" strike="noStrike">
                <a:solidFill>
                  <a:schemeClr val="accent2"/>
                </a:solidFill>
                <a:latin typeface="Calibri"/>
                <a:ea typeface="Calibri"/>
                <a:cs typeface="Calibri"/>
                <a:sym typeface="Calibri"/>
              </a:rPr>
              <a:t>Input-Output Analysis</a:t>
            </a:r>
            <a:r>
              <a:rPr b="0" i="0" lang="en-US" sz="1400" u="none" cap="none" strike="noStrike">
                <a:solidFill>
                  <a:schemeClr val="dk1"/>
                </a:solidFill>
                <a:latin typeface="Calibri"/>
                <a:ea typeface="Calibri"/>
                <a:cs typeface="Calibri"/>
                <a:sym typeface="Calibri"/>
              </a:rPr>
              <a:t>”.</a:t>
            </a:r>
            <a:endParaRPr/>
          </a:p>
          <a:p>
            <a:pPr indent="-285750" lvl="2" marL="1012825" marR="0" rtl="0" algn="l">
              <a:spcBef>
                <a:spcPts val="1200"/>
              </a:spcBef>
              <a:spcAft>
                <a:spcPts val="0"/>
              </a:spcAft>
              <a:buClr>
                <a:schemeClr val="dk1"/>
              </a:buClr>
              <a:buSzPts val="1400"/>
              <a:buFont typeface="Courier New"/>
              <a:buChar char="o"/>
            </a:pPr>
            <a:r>
              <a:rPr b="0" i="0" lang="en-US" sz="1400" u="none" cap="none" strike="noStrike">
                <a:solidFill>
                  <a:schemeClr val="dk1"/>
                </a:solidFill>
                <a:latin typeface="Calibri"/>
                <a:ea typeface="Calibri"/>
                <a:cs typeface="Calibri"/>
                <a:sym typeface="Calibri"/>
              </a:rPr>
              <a:t>Until 1930 he worked in URSS for planning economic policy agenda, then moved to US.</a:t>
            </a:r>
            <a:endParaRPr/>
          </a:p>
          <a:p>
            <a:pPr indent="-285750" lvl="2" marL="1012825" marR="0" rtl="0" algn="l">
              <a:spcBef>
                <a:spcPts val="1200"/>
              </a:spcBef>
              <a:spcAft>
                <a:spcPts val="0"/>
              </a:spcAft>
              <a:buClr>
                <a:schemeClr val="dk1"/>
              </a:buClr>
              <a:buSzPts val="1400"/>
              <a:buFont typeface="Courier New"/>
              <a:buChar char="o"/>
            </a:pPr>
            <a:r>
              <a:rPr b="0" i="0" lang="en-US" sz="1400" u="none" cap="none" strike="noStrike">
                <a:solidFill>
                  <a:schemeClr val="dk1"/>
                </a:solidFill>
                <a:latin typeface="Calibri"/>
                <a:ea typeface="Calibri"/>
                <a:cs typeface="Calibri"/>
                <a:sym typeface="Calibri"/>
              </a:rPr>
              <a:t>From 1931 he worked in the US National Bureau of Economic Research (NBER), and as professor in Harvard and New York.</a:t>
            </a:r>
            <a:endParaRPr/>
          </a:p>
          <a:p>
            <a:pPr indent="-285750" lvl="2" marL="1012825" marR="0" rtl="0" algn="l">
              <a:spcBef>
                <a:spcPts val="1200"/>
              </a:spcBef>
              <a:spcAft>
                <a:spcPts val="0"/>
              </a:spcAft>
              <a:buClr>
                <a:schemeClr val="dk1"/>
              </a:buClr>
              <a:buSzPts val="1400"/>
              <a:buFont typeface="Courier New"/>
              <a:buChar char="o"/>
            </a:pPr>
            <a:r>
              <a:rPr b="0" i="0" lang="en-US" sz="1400" u="none" cap="none" strike="noStrike">
                <a:solidFill>
                  <a:schemeClr val="dk1"/>
                </a:solidFill>
                <a:latin typeface="Calibri"/>
                <a:ea typeface="Calibri"/>
                <a:cs typeface="Calibri"/>
                <a:sym typeface="Calibri"/>
              </a:rPr>
              <a:t>In 1941 he mapped the structure of US economy based on an </a:t>
            </a:r>
            <a:r>
              <a:rPr b="1" i="0" lang="en-US" sz="1400" u="none" cap="none" strike="noStrike">
                <a:solidFill>
                  <a:schemeClr val="accent2"/>
                </a:solidFill>
                <a:latin typeface="Calibri"/>
                <a:ea typeface="Calibri"/>
                <a:cs typeface="Calibri"/>
                <a:sym typeface="Calibri"/>
              </a:rPr>
              <a:t>Input-Output table</a:t>
            </a:r>
            <a:r>
              <a:rPr b="0" i="0" lang="en-US" sz="1400" u="none" cap="none" strike="noStrike">
                <a:solidFill>
                  <a:schemeClr val="dk1"/>
                </a:solidFill>
                <a:latin typeface="Calibri"/>
                <a:ea typeface="Calibri"/>
                <a:cs typeface="Calibri"/>
                <a:sym typeface="Calibri"/>
              </a:rPr>
              <a:t>, contributing significantly to converting US economy to a war footing.</a:t>
            </a:r>
            <a:endParaRPr/>
          </a:p>
          <a:p>
            <a:pPr indent="-285750" lvl="2" marL="1012825" marR="0" rtl="0" algn="l">
              <a:spcBef>
                <a:spcPts val="1200"/>
              </a:spcBef>
              <a:spcAft>
                <a:spcPts val="0"/>
              </a:spcAft>
              <a:buClr>
                <a:schemeClr val="dk1"/>
              </a:buClr>
              <a:buSzPts val="1400"/>
              <a:buFont typeface="Courier New"/>
              <a:buChar char="o"/>
            </a:pPr>
            <a:r>
              <a:rPr b="0" i="0" lang="en-US" sz="1400" u="none" cap="none" strike="noStrike">
                <a:solidFill>
                  <a:schemeClr val="dk1"/>
                </a:solidFill>
                <a:latin typeface="Calibri"/>
                <a:ea typeface="Calibri"/>
                <a:cs typeface="Calibri"/>
                <a:sym typeface="Calibri"/>
              </a:rPr>
              <a:t>In 1973 he was awarded with the </a:t>
            </a:r>
            <a:r>
              <a:rPr b="1" i="0" lang="en-US" sz="1400" u="none" cap="none" strike="noStrike">
                <a:solidFill>
                  <a:schemeClr val="accent2"/>
                </a:solidFill>
                <a:latin typeface="Calibri"/>
                <a:ea typeface="Calibri"/>
                <a:cs typeface="Calibri"/>
                <a:sym typeface="Calibri"/>
              </a:rPr>
              <a:t>Nobel Prize in Economics</a:t>
            </a:r>
            <a:r>
              <a:rPr b="0" i="0" lang="en-US" sz="1400" u="none" cap="none" strike="noStrike">
                <a:solidFill>
                  <a:schemeClr val="dk1"/>
                </a:solidFill>
                <a:latin typeface="Calibri"/>
                <a:ea typeface="Calibri"/>
                <a:cs typeface="Calibri"/>
                <a:sym typeface="Calibri"/>
              </a:rPr>
              <a:t>.</a:t>
            </a:r>
            <a:endParaRPr/>
          </a:p>
          <a:p>
            <a:pPr indent="-269875"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Today, </a:t>
            </a:r>
            <a:r>
              <a:rPr b="1" i="0" lang="en-US" sz="1400" u="none" cap="none" strike="noStrike">
                <a:solidFill>
                  <a:schemeClr val="accent2"/>
                </a:solidFill>
                <a:latin typeface="Calibri"/>
                <a:ea typeface="Calibri"/>
                <a:cs typeface="Calibri"/>
                <a:sym typeface="Calibri"/>
              </a:rPr>
              <a:t>Input-Output Analysis </a:t>
            </a:r>
            <a:r>
              <a:rPr b="0" i="0" lang="en-US" sz="1400" u="none" cap="none" strike="noStrike">
                <a:solidFill>
                  <a:schemeClr val="dk1"/>
                </a:solidFill>
                <a:latin typeface="Calibri"/>
                <a:ea typeface="Calibri"/>
                <a:cs typeface="Calibri"/>
                <a:sym typeface="Calibri"/>
              </a:rPr>
              <a:t>is a fundamental analytical framework in several disciplines, useful for different purposes:</a:t>
            </a:r>
            <a:endParaRPr/>
          </a:p>
          <a:p>
            <a:pPr indent="-285750" lvl="2" marL="1012825" marR="0" rtl="0" algn="l">
              <a:spcBef>
                <a:spcPts val="1200"/>
              </a:spcBef>
              <a:spcAft>
                <a:spcPts val="0"/>
              </a:spcAft>
              <a:buClr>
                <a:schemeClr val="dk1"/>
              </a:buClr>
              <a:buSzPts val="1400"/>
              <a:buFont typeface="Courier New"/>
              <a:buChar char="o"/>
            </a:pPr>
            <a:r>
              <a:rPr b="0" i="0" lang="en-US" sz="1400" u="none" cap="none" strike="noStrike">
                <a:solidFill>
                  <a:schemeClr val="dk1"/>
                </a:solidFill>
                <a:latin typeface="Calibri"/>
                <a:ea typeface="Calibri"/>
                <a:cs typeface="Calibri"/>
                <a:sym typeface="Calibri"/>
              </a:rPr>
              <a:t>Analysis and policy planning of national economies</a:t>
            </a:r>
            <a:endParaRPr/>
          </a:p>
          <a:p>
            <a:pPr indent="-285750" lvl="2" marL="1012825" marR="0" rtl="0" algn="l">
              <a:spcBef>
                <a:spcPts val="1200"/>
              </a:spcBef>
              <a:spcAft>
                <a:spcPts val="0"/>
              </a:spcAft>
              <a:buClr>
                <a:schemeClr val="dk1"/>
              </a:buClr>
              <a:buSzPts val="1400"/>
              <a:buFont typeface="Courier New"/>
              <a:buChar char="o"/>
            </a:pPr>
            <a:r>
              <a:rPr b="0" i="0" lang="en-US" sz="1400" u="none" cap="none" strike="noStrike">
                <a:solidFill>
                  <a:schemeClr val="dk1"/>
                </a:solidFill>
                <a:latin typeface="Calibri"/>
                <a:ea typeface="Calibri"/>
                <a:cs typeface="Calibri"/>
                <a:sym typeface="Calibri"/>
              </a:rPr>
              <a:t>Impact assessment of products, processes and industries.</a:t>
            </a:r>
            <a:endParaRPr/>
          </a:p>
        </p:txBody>
      </p:sp>
      <p:pic>
        <p:nvPicPr>
          <p:cNvPr descr="Visualizza immagine di origine" id="204" name="Google Shape;204;p13"/>
          <p:cNvPicPr preferRelativeResize="0"/>
          <p:nvPr/>
        </p:nvPicPr>
        <p:blipFill rotWithShape="1">
          <a:blip r:embed="rId4">
            <a:alphaModFix/>
          </a:blip>
          <a:srcRect b="0" l="0" r="0" t="0"/>
          <a:stretch/>
        </p:blipFill>
        <p:spPr>
          <a:xfrm>
            <a:off x="7145108" y="2272798"/>
            <a:ext cx="4543426" cy="3152170"/>
          </a:xfrm>
          <a:prstGeom prst="rect">
            <a:avLst/>
          </a:prstGeom>
          <a:noFill/>
          <a:ln>
            <a:noFill/>
          </a:ln>
        </p:spPr>
      </p:pic>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4"/>
          <p:cNvSpPr txBox="1"/>
          <p:nvPr/>
        </p:nvSpPr>
        <p:spPr>
          <a:xfrm>
            <a:off x="402400" y="4640"/>
            <a:ext cx="10122531"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1.2 Quantitative Impact Assessment</a:t>
            </a:r>
            <a:endParaRPr/>
          </a:p>
        </p:txBody>
      </p:sp>
      <p:pic>
        <p:nvPicPr>
          <p:cNvPr descr="Visualizza immagine di origine" id="211" name="Google Shape;211;p14"/>
          <p:cNvPicPr preferRelativeResize="0"/>
          <p:nvPr/>
        </p:nvPicPr>
        <p:blipFill rotWithShape="1">
          <a:blip r:embed="rId3">
            <a:alphaModFix/>
          </a:blip>
          <a:srcRect b="0" l="0" r="0" t="0"/>
          <a:stretch/>
        </p:blipFill>
        <p:spPr>
          <a:xfrm>
            <a:off x="7785710" y="1307424"/>
            <a:ext cx="3572069" cy="3123752"/>
          </a:xfrm>
          <a:prstGeom prst="rect">
            <a:avLst/>
          </a:prstGeom>
          <a:noFill/>
          <a:ln>
            <a:noFill/>
          </a:ln>
        </p:spPr>
      </p:pic>
      <p:sp>
        <p:nvSpPr>
          <p:cNvPr id="212" name="Google Shape;212;p14"/>
          <p:cNvSpPr txBox="1"/>
          <p:nvPr/>
        </p:nvSpPr>
        <p:spPr>
          <a:xfrm>
            <a:off x="411777" y="1568684"/>
            <a:ext cx="6272249" cy="46474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Input-Output Analysis can be defined in two ways</a:t>
            </a:r>
            <a:endParaRPr/>
          </a:p>
          <a:p>
            <a:pPr indent="-269875"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An </a:t>
            </a:r>
            <a:r>
              <a:rPr b="1" i="0" lang="en-US" sz="1400" u="none" cap="none" strike="noStrike">
                <a:solidFill>
                  <a:schemeClr val="accent2"/>
                </a:solidFill>
                <a:latin typeface="Calibri"/>
                <a:ea typeface="Calibri"/>
                <a:cs typeface="Calibri"/>
                <a:sym typeface="Calibri"/>
              </a:rPr>
              <a:t>accounting framework</a:t>
            </a:r>
            <a:endParaRPr/>
          </a:p>
          <a:p>
            <a:pPr indent="0" lvl="1" marL="714375" marR="0" rtl="0" algn="l">
              <a:spcBef>
                <a:spcPts val="1200"/>
              </a:spcBef>
              <a:spcAft>
                <a:spcPts val="0"/>
              </a:spcAft>
              <a:buNone/>
            </a:pPr>
            <a:r>
              <a:rPr b="0" i="0" lang="en-US" sz="1400" u="none" cap="none" strike="noStrike">
                <a:solidFill>
                  <a:schemeClr val="dk1"/>
                </a:solidFill>
                <a:latin typeface="Calibri"/>
                <a:ea typeface="Calibri"/>
                <a:cs typeface="Calibri"/>
                <a:sym typeface="Calibri"/>
              </a:rPr>
              <a:t>Input-Output Tables (IOTs) collect transactions of products across economic agents within a national economy occurring every year. </a:t>
            </a:r>
            <a:endParaRPr/>
          </a:p>
          <a:p>
            <a:pPr indent="0" lvl="1" marL="714375" marR="0" rtl="0" algn="l">
              <a:spcBef>
                <a:spcPts val="1200"/>
              </a:spcBef>
              <a:spcAft>
                <a:spcPts val="0"/>
              </a:spcAft>
              <a:buNone/>
            </a:pPr>
            <a:r>
              <a:rPr b="0" i="0" lang="en-US" sz="1400" u="none" cap="none" strike="noStrike">
                <a:solidFill>
                  <a:schemeClr val="dk1"/>
                </a:solidFill>
                <a:latin typeface="Calibri"/>
                <a:ea typeface="Calibri"/>
                <a:cs typeface="Calibri"/>
                <a:sym typeface="Calibri"/>
              </a:rPr>
              <a:t>Nowadays, statistics bureaus in all countries in the world organize national economic data in the form of IOTs (GDP is calculated based on Input-Output tables…).</a:t>
            </a:r>
            <a:endParaRPr/>
          </a:p>
          <a:p>
            <a:pPr indent="-269875"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An </a:t>
            </a:r>
            <a:r>
              <a:rPr b="1" i="0" lang="en-US" sz="1400" u="none" cap="none" strike="noStrike">
                <a:solidFill>
                  <a:schemeClr val="accent2"/>
                </a:solidFill>
                <a:latin typeface="Calibri"/>
                <a:ea typeface="Calibri"/>
                <a:cs typeface="Calibri"/>
                <a:sym typeface="Calibri"/>
              </a:rPr>
              <a:t>analytical and modelling framework</a:t>
            </a:r>
            <a:endParaRPr/>
          </a:p>
          <a:p>
            <a:pPr indent="0" lvl="1" marL="714375" marR="0" rtl="0" algn="l">
              <a:spcBef>
                <a:spcPts val="1200"/>
              </a:spcBef>
              <a:spcAft>
                <a:spcPts val="0"/>
              </a:spcAft>
              <a:buNone/>
            </a:pPr>
            <a:r>
              <a:rPr b="0" i="0" lang="en-US" sz="1400" u="none" cap="none" strike="noStrike">
                <a:solidFill>
                  <a:schemeClr val="dk1"/>
                </a:solidFill>
                <a:latin typeface="Calibri"/>
                <a:ea typeface="Calibri"/>
                <a:cs typeface="Calibri"/>
                <a:sym typeface="Calibri"/>
              </a:rPr>
              <a:t>Once the structure of the productive systems to be analyzed is defined in the form of an Input-Output Table, this can be the basis of a </a:t>
            </a:r>
            <a:r>
              <a:rPr b="1" i="0" lang="en-US" sz="1400" u="none" cap="none" strike="noStrike">
                <a:solidFill>
                  <a:schemeClr val="dk1"/>
                </a:solidFill>
                <a:latin typeface="Calibri"/>
                <a:ea typeface="Calibri"/>
                <a:cs typeface="Calibri"/>
                <a:sym typeface="Calibri"/>
              </a:rPr>
              <a:t>numerical model</a:t>
            </a:r>
            <a:r>
              <a:rPr b="0" i="0" lang="en-US" sz="1400" u="none" cap="none" strike="noStrike">
                <a:solidFill>
                  <a:schemeClr val="dk1"/>
                </a:solidFill>
                <a:latin typeface="Calibri"/>
                <a:ea typeface="Calibri"/>
                <a:cs typeface="Calibri"/>
                <a:sym typeface="Calibri"/>
              </a:rPr>
              <a:t>, useful to perform a variety of analyses in different fields:</a:t>
            </a:r>
            <a:endParaRPr/>
          </a:p>
          <a:p>
            <a:pPr indent="-285750" lvl="1" marL="1000125" marR="0" rtl="0" algn="l">
              <a:spcBef>
                <a:spcPts val="1200"/>
              </a:spcBef>
              <a:spcAft>
                <a:spcPts val="0"/>
              </a:spcAft>
              <a:buClr>
                <a:schemeClr val="dk1"/>
              </a:buClr>
              <a:buSzPts val="1400"/>
              <a:buFont typeface="Courier New"/>
              <a:buChar char="o"/>
            </a:pPr>
            <a:r>
              <a:rPr b="0" i="0" lang="en-US" sz="1400" u="none" cap="none" strike="noStrike">
                <a:solidFill>
                  <a:schemeClr val="dk1"/>
                </a:solidFill>
                <a:latin typeface="Calibri"/>
                <a:ea typeface="Calibri"/>
                <a:cs typeface="Calibri"/>
                <a:sym typeface="Calibri"/>
              </a:rPr>
              <a:t>Assessing the economic and environmental effects of structural changes within the system (changes in technology).</a:t>
            </a:r>
            <a:endParaRPr/>
          </a:p>
          <a:p>
            <a:pPr indent="-285750" lvl="1" marL="1000125" marR="0" rtl="0" algn="l">
              <a:spcBef>
                <a:spcPts val="1200"/>
              </a:spcBef>
              <a:spcAft>
                <a:spcPts val="0"/>
              </a:spcAft>
              <a:buClr>
                <a:schemeClr val="dk1"/>
              </a:buClr>
              <a:buSzPts val="1400"/>
              <a:buFont typeface="Courier New"/>
              <a:buChar char="o"/>
            </a:pPr>
            <a:r>
              <a:rPr b="0" i="0" lang="en-US" sz="1400" u="none" cap="none" strike="noStrike">
                <a:solidFill>
                  <a:schemeClr val="dk1"/>
                </a:solidFill>
                <a:latin typeface="Calibri"/>
                <a:ea typeface="Calibri"/>
                <a:cs typeface="Calibri"/>
                <a:sym typeface="Calibri"/>
              </a:rPr>
              <a:t>Quantifying direct and indirect effects due to the production of goods and services: generation of value added, air emissions, resource uses, …</a:t>
            </a:r>
            <a:endParaRPr/>
          </a:p>
        </p:txBody>
      </p:sp>
      <p:pic>
        <p:nvPicPr>
          <p:cNvPr id="213" name="Google Shape;213;p14"/>
          <p:cNvPicPr preferRelativeResize="0"/>
          <p:nvPr/>
        </p:nvPicPr>
        <p:blipFill rotWithShape="1">
          <a:blip r:embed="rId4">
            <a:alphaModFix/>
          </a:blip>
          <a:srcRect b="0" l="0" r="0" t="0"/>
          <a:stretch/>
        </p:blipFill>
        <p:spPr>
          <a:xfrm>
            <a:off x="7939664" y="4477831"/>
            <a:ext cx="3264159" cy="1842650"/>
          </a:xfrm>
          <a:prstGeom prst="rect">
            <a:avLst/>
          </a:prstGeom>
          <a:noFill/>
          <a:ln>
            <a:noFill/>
          </a:ln>
        </p:spPr>
      </p:pic>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5"/>
          <p:cNvSpPr txBox="1"/>
          <p:nvPr/>
        </p:nvSpPr>
        <p:spPr>
          <a:xfrm>
            <a:off x="402400" y="4640"/>
            <a:ext cx="10122531"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1.2 Quantitative Impact Assessment</a:t>
            </a:r>
            <a:endParaRPr/>
          </a:p>
        </p:txBody>
      </p:sp>
      <p:sp>
        <p:nvSpPr>
          <p:cNvPr id="220" name="Google Shape;220;p15"/>
          <p:cNvSpPr txBox="1"/>
          <p:nvPr/>
        </p:nvSpPr>
        <p:spPr>
          <a:xfrm>
            <a:off x="402400" y="1474420"/>
            <a:ext cx="5892801" cy="166199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Systems modelling: a tentative (non-exhaustive) taxonomy</a:t>
            </a:r>
            <a:endParaRPr/>
          </a:p>
          <a:p>
            <a:pPr indent="-269875"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Axes moves from poor (origin) to rich (maximum value)</a:t>
            </a:r>
            <a:endParaRPr/>
          </a:p>
          <a:p>
            <a:pPr indent="-269875"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Many models in the domain could be mathematically reformulated as </a:t>
            </a:r>
            <a:r>
              <a:rPr b="0" i="0" lang="en-US" sz="1400" u="sng" cap="none" strike="noStrike">
                <a:solidFill>
                  <a:schemeClr val="dk1"/>
                </a:solidFill>
                <a:latin typeface="Calibri"/>
                <a:ea typeface="Calibri"/>
                <a:cs typeface="Calibri"/>
                <a:sym typeface="Calibri"/>
              </a:rPr>
              <a:t>special cases</a:t>
            </a:r>
            <a:r>
              <a:rPr b="0" i="0" lang="en-US" sz="1400" u="none" cap="none" strike="noStrike">
                <a:solidFill>
                  <a:schemeClr val="dk1"/>
                </a:solidFill>
                <a:latin typeface="Calibri"/>
                <a:ea typeface="Calibri"/>
                <a:cs typeface="Calibri"/>
                <a:sym typeface="Calibri"/>
              </a:rPr>
              <a:t> of Input-Output models.</a:t>
            </a:r>
            <a:endParaRPr/>
          </a:p>
          <a:p>
            <a:pPr indent="-269875"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Ideal models are not existent, and maybe nor even useful.</a:t>
            </a:r>
            <a:endParaRPr/>
          </a:p>
        </p:txBody>
      </p:sp>
      <p:cxnSp>
        <p:nvCxnSpPr>
          <p:cNvPr id="221" name="Google Shape;221;p15"/>
          <p:cNvCxnSpPr/>
          <p:nvPr/>
        </p:nvCxnSpPr>
        <p:spPr>
          <a:xfrm>
            <a:off x="7808004" y="4670748"/>
            <a:ext cx="1981237" cy="0"/>
          </a:xfrm>
          <a:prstGeom prst="straightConnector1">
            <a:avLst/>
          </a:prstGeom>
          <a:noFill/>
          <a:ln cap="flat" cmpd="sng" w="28575">
            <a:solidFill>
              <a:schemeClr val="dk1"/>
            </a:solidFill>
            <a:prstDash val="solid"/>
            <a:miter lim="800000"/>
            <a:headEnd len="sm" w="sm" type="none"/>
            <a:tailEnd len="med" w="med" type="stealth"/>
          </a:ln>
        </p:spPr>
      </p:cxnSp>
      <p:cxnSp>
        <p:nvCxnSpPr>
          <p:cNvPr id="222" name="Google Shape;222;p15"/>
          <p:cNvCxnSpPr/>
          <p:nvPr/>
        </p:nvCxnSpPr>
        <p:spPr>
          <a:xfrm rot="10800000">
            <a:off x="7804930" y="2901666"/>
            <a:ext cx="0" cy="1769084"/>
          </a:xfrm>
          <a:prstGeom prst="straightConnector1">
            <a:avLst/>
          </a:prstGeom>
          <a:noFill/>
          <a:ln cap="flat" cmpd="sng" w="28575">
            <a:solidFill>
              <a:schemeClr val="dk1"/>
            </a:solidFill>
            <a:prstDash val="solid"/>
            <a:miter lim="800000"/>
            <a:headEnd len="sm" w="sm" type="none"/>
            <a:tailEnd len="med" w="med" type="stealth"/>
          </a:ln>
        </p:spPr>
      </p:cxnSp>
      <p:cxnSp>
        <p:nvCxnSpPr>
          <p:cNvPr id="223" name="Google Shape;223;p15"/>
          <p:cNvCxnSpPr/>
          <p:nvPr/>
        </p:nvCxnSpPr>
        <p:spPr>
          <a:xfrm flipH="1">
            <a:off x="6469521" y="4670749"/>
            <a:ext cx="1333874" cy="1091457"/>
          </a:xfrm>
          <a:prstGeom prst="straightConnector1">
            <a:avLst/>
          </a:prstGeom>
          <a:noFill/>
          <a:ln cap="flat" cmpd="sng" w="28575">
            <a:solidFill>
              <a:schemeClr val="dk1"/>
            </a:solidFill>
            <a:prstDash val="solid"/>
            <a:miter lim="800000"/>
            <a:headEnd len="sm" w="sm" type="none"/>
            <a:tailEnd len="med" w="med" type="stealth"/>
          </a:ln>
        </p:spPr>
      </p:cxnSp>
      <p:sp>
        <p:nvSpPr>
          <p:cNvPr id="224" name="Google Shape;224;p15"/>
          <p:cNvSpPr/>
          <p:nvPr/>
        </p:nvSpPr>
        <p:spPr>
          <a:xfrm>
            <a:off x="9442799" y="4857446"/>
            <a:ext cx="166093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Trebuchet MS"/>
                <a:ea typeface="Trebuchet MS"/>
                <a:cs typeface="Trebuchet MS"/>
                <a:sym typeface="Trebuchet MS"/>
              </a:rPr>
              <a:t>TECHNOLOGY DETAIL</a:t>
            </a:r>
            <a:endParaRPr i="1" sz="1600">
              <a:solidFill>
                <a:schemeClr val="dk1"/>
              </a:solidFill>
              <a:latin typeface="Trebuchet MS"/>
              <a:ea typeface="Trebuchet MS"/>
              <a:cs typeface="Trebuchet MS"/>
              <a:sym typeface="Trebuchet MS"/>
            </a:endParaRPr>
          </a:p>
        </p:txBody>
      </p:sp>
      <p:sp>
        <p:nvSpPr>
          <p:cNvPr id="225" name="Google Shape;225;p15"/>
          <p:cNvSpPr/>
          <p:nvPr/>
        </p:nvSpPr>
        <p:spPr>
          <a:xfrm>
            <a:off x="7224826" y="2286599"/>
            <a:ext cx="1211928"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Trebuchet MS"/>
                <a:ea typeface="Trebuchet MS"/>
                <a:cs typeface="Trebuchet MS"/>
                <a:sym typeface="Trebuchet MS"/>
              </a:rPr>
              <a:t>ECONOMY WIDENESS</a:t>
            </a:r>
            <a:endParaRPr i="1" sz="1600">
              <a:solidFill>
                <a:schemeClr val="dk1"/>
              </a:solidFill>
              <a:latin typeface="Trebuchet MS"/>
              <a:ea typeface="Trebuchet MS"/>
              <a:cs typeface="Trebuchet MS"/>
              <a:sym typeface="Trebuchet MS"/>
            </a:endParaRPr>
          </a:p>
        </p:txBody>
      </p:sp>
      <p:sp>
        <p:nvSpPr>
          <p:cNvPr id="226" name="Google Shape;226;p15"/>
          <p:cNvSpPr/>
          <p:nvPr/>
        </p:nvSpPr>
        <p:spPr>
          <a:xfrm>
            <a:off x="4972811" y="5800180"/>
            <a:ext cx="2525314"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Trebuchet MS"/>
                <a:ea typeface="Trebuchet MS"/>
                <a:cs typeface="Trebuchet MS"/>
                <a:sym typeface="Trebuchet MS"/>
              </a:rPr>
              <a:t>ECONOMIC / </a:t>
            </a:r>
            <a:br>
              <a:rPr lang="en-US" sz="1600">
                <a:solidFill>
                  <a:schemeClr val="dk1"/>
                </a:solidFill>
                <a:latin typeface="Trebuchet MS"/>
                <a:ea typeface="Trebuchet MS"/>
                <a:cs typeface="Trebuchet MS"/>
                <a:sym typeface="Trebuchet MS"/>
              </a:rPr>
            </a:br>
            <a:r>
              <a:rPr lang="en-US" sz="1600">
                <a:solidFill>
                  <a:schemeClr val="dk1"/>
                </a:solidFill>
                <a:latin typeface="Trebuchet MS"/>
                <a:ea typeface="Trebuchet MS"/>
                <a:cs typeface="Trebuchet MS"/>
                <a:sym typeface="Trebuchet MS"/>
              </a:rPr>
              <a:t>BEHAVIORAL RESPONSES</a:t>
            </a:r>
            <a:endParaRPr i="1" sz="1600">
              <a:solidFill>
                <a:schemeClr val="dk1"/>
              </a:solidFill>
              <a:latin typeface="Trebuchet MS"/>
              <a:ea typeface="Trebuchet MS"/>
              <a:cs typeface="Trebuchet MS"/>
              <a:sym typeface="Trebuchet MS"/>
            </a:endParaRPr>
          </a:p>
        </p:txBody>
      </p:sp>
      <p:cxnSp>
        <p:nvCxnSpPr>
          <p:cNvPr id="227" name="Google Shape;227;p15"/>
          <p:cNvCxnSpPr/>
          <p:nvPr/>
        </p:nvCxnSpPr>
        <p:spPr>
          <a:xfrm>
            <a:off x="7803395" y="3297438"/>
            <a:ext cx="1480505" cy="0"/>
          </a:xfrm>
          <a:prstGeom prst="straightConnector1">
            <a:avLst/>
          </a:prstGeom>
          <a:noFill/>
          <a:ln cap="flat" cmpd="sng" w="28575">
            <a:solidFill>
              <a:schemeClr val="accent1"/>
            </a:solidFill>
            <a:prstDash val="dash"/>
            <a:miter lim="800000"/>
            <a:headEnd len="lg" w="lg" type="oval"/>
            <a:tailEnd len="lg" w="lg" type="oval"/>
          </a:ln>
        </p:spPr>
      </p:cxnSp>
      <p:cxnSp>
        <p:nvCxnSpPr>
          <p:cNvPr id="228" name="Google Shape;228;p15"/>
          <p:cNvCxnSpPr/>
          <p:nvPr/>
        </p:nvCxnSpPr>
        <p:spPr>
          <a:xfrm rot="10800000">
            <a:off x="9283899" y="3297438"/>
            <a:ext cx="0" cy="1373310"/>
          </a:xfrm>
          <a:prstGeom prst="straightConnector1">
            <a:avLst/>
          </a:prstGeom>
          <a:noFill/>
          <a:ln cap="flat" cmpd="sng" w="28575">
            <a:solidFill>
              <a:schemeClr val="accent1"/>
            </a:solidFill>
            <a:prstDash val="dash"/>
            <a:miter lim="800000"/>
            <a:headEnd len="lg" w="lg" type="oval"/>
            <a:tailEnd len="lg" w="lg" type="oval"/>
          </a:ln>
        </p:spPr>
      </p:cxnSp>
      <p:sp>
        <p:nvSpPr>
          <p:cNvPr id="229" name="Google Shape;229;p15"/>
          <p:cNvSpPr/>
          <p:nvPr/>
        </p:nvSpPr>
        <p:spPr>
          <a:xfrm>
            <a:off x="5624273" y="3002372"/>
            <a:ext cx="229237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FF0000"/>
                </a:solidFill>
                <a:latin typeface="Trebuchet MS"/>
                <a:ea typeface="Trebuchet MS"/>
                <a:cs typeface="Trebuchet MS"/>
                <a:sym typeface="Trebuchet MS"/>
              </a:rPr>
              <a:t>Input-Output models</a:t>
            </a:r>
            <a:endParaRPr i="1" sz="1600">
              <a:solidFill>
                <a:srgbClr val="FF0000"/>
              </a:solidFill>
              <a:latin typeface="Trebuchet MS"/>
              <a:ea typeface="Trebuchet MS"/>
              <a:cs typeface="Trebuchet MS"/>
              <a:sym typeface="Trebuchet MS"/>
            </a:endParaRPr>
          </a:p>
        </p:txBody>
      </p:sp>
      <p:cxnSp>
        <p:nvCxnSpPr>
          <p:cNvPr id="230" name="Google Shape;230;p15"/>
          <p:cNvCxnSpPr/>
          <p:nvPr/>
        </p:nvCxnSpPr>
        <p:spPr>
          <a:xfrm flipH="1" rot="10800000">
            <a:off x="6840521" y="3295978"/>
            <a:ext cx="967483" cy="789590"/>
          </a:xfrm>
          <a:prstGeom prst="straightConnector1">
            <a:avLst/>
          </a:prstGeom>
          <a:noFill/>
          <a:ln cap="flat" cmpd="sng" w="28575">
            <a:solidFill>
              <a:schemeClr val="accent1"/>
            </a:solidFill>
            <a:prstDash val="dash"/>
            <a:miter lim="800000"/>
            <a:headEnd len="lg" w="lg" type="oval"/>
            <a:tailEnd len="lg" w="lg" type="oval"/>
          </a:ln>
        </p:spPr>
      </p:cxnSp>
      <p:cxnSp>
        <p:nvCxnSpPr>
          <p:cNvPr id="231" name="Google Shape;231;p15"/>
          <p:cNvCxnSpPr/>
          <p:nvPr/>
        </p:nvCxnSpPr>
        <p:spPr>
          <a:xfrm rot="10800000">
            <a:off x="6840520" y="4085568"/>
            <a:ext cx="0" cy="1373310"/>
          </a:xfrm>
          <a:prstGeom prst="straightConnector1">
            <a:avLst/>
          </a:prstGeom>
          <a:noFill/>
          <a:ln cap="flat" cmpd="sng" w="28575">
            <a:solidFill>
              <a:schemeClr val="accent1"/>
            </a:solidFill>
            <a:prstDash val="dash"/>
            <a:miter lim="800000"/>
            <a:headEnd len="lg" w="lg" type="oval"/>
            <a:tailEnd len="lg" w="lg" type="oval"/>
          </a:ln>
        </p:spPr>
      </p:cxnSp>
      <p:sp>
        <p:nvSpPr>
          <p:cNvPr id="232" name="Google Shape;232;p15"/>
          <p:cNvSpPr/>
          <p:nvPr/>
        </p:nvSpPr>
        <p:spPr>
          <a:xfrm>
            <a:off x="3360435" y="3908809"/>
            <a:ext cx="3377290" cy="58477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600">
                <a:solidFill>
                  <a:srgbClr val="FF0000"/>
                </a:solidFill>
                <a:latin typeface="Trebuchet MS"/>
                <a:ea typeface="Trebuchet MS"/>
                <a:cs typeface="Trebuchet MS"/>
                <a:sym typeface="Trebuchet MS"/>
              </a:rPr>
              <a:t>General Equilibrium models,</a:t>
            </a:r>
            <a:br>
              <a:rPr lang="en-US" sz="1600">
                <a:solidFill>
                  <a:srgbClr val="FF0000"/>
                </a:solidFill>
                <a:latin typeface="Trebuchet MS"/>
                <a:ea typeface="Trebuchet MS"/>
                <a:cs typeface="Trebuchet MS"/>
                <a:sym typeface="Trebuchet MS"/>
              </a:rPr>
            </a:br>
            <a:r>
              <a:rPr lang="en-US" sz="1600">
                <a:solidFill>
                  <a:srgbClr val="FF0000"/>
                </a:solidFill>
                <a:latin typeface="Trebuchet MS"/>
                <a:ea typeface="Trebuchet MS"/>
                <a:cs typeface="Trebuchet MS"/>
                <a:sym typeface="Trebuchet MS"/>
              </a:rPr>
              <a:t>Stock-Flow Consistent models</a:t>
            </a:r>
            <a:endParaRPr/>
          </a:p>
        </p:txBody>
      </p:sp>
      <p:sp>
        <p:nvSpPr>
          <p:cNvPr id="233" name="Google Shape;233;p15"/>
          <p:cNvSpPr/>
          <p:nvPr/>
        </p:nvSpPr>
        <p:spPr>
          <a:xfrm>
            <a:off x="8344635" y="3925397"/>
            <a:ext cx="86477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rgbClr val="FF0000"/>
                </a:solidFill>
                <a:latin typeface="Trebuchet MS"/>
                <a:ea typeface="Trebuchet MS"/>
                <a:cs typeface="Trebuchet MS"/>
                <a:sym typeface="Trebuchet MS"/>
              </a:rPr>
              <a:t>Ideal models</a:t>
            </a:r>
            <a:endParaRPr/>
          </a:p>
        </p:txBody>
      </p:sp>
      <p:cxnSp>
        <p:nvCxnSpPr>
          <p:cNvPr id="234" name="Google Shape;234;p15"/>
          <p:cNvCxnSpPr/>
          <p:nvPr/>
        </p:nvCxnSpPr>
        <p:spPr>
          <a:xfrm flipH="1" rot="10800000">
            <a:off x="8314881" y="4669288"/>
            <a:ext cx="967483" cy="789590"/>
          </a:xfrm>
          <a:prstGeom prst="straightConnector1">
            <a:avLst/>
          </a:prstGeom>
          <a:noFill/>
          <a:ln cap="flat" cmpd="sng" w="28575">
            <a:solidFill>
              <a:schemeClr val="accent1"/>
            </a:solidFill>
            <a:prstDash val="dash"/>
            <a:miter lim="800000"/>
            <a:headEnd len="lg" w="lg" type="oval"/>
            <a:tailEnd len="lg" w="lg" type="oval"/>
          </a:ln>
        </p:spPr>
      </p:cxnSp>
      <p:cxnSp>
        <p:nvCxnSpPr>
          <p:cNvPr id="235" name="Google Shape;235;p15"/>
          <p:cNvCxnSpPr/>
          <p:nvPr/>
        </p:nvCxnSpPr>
        <p:spPr>
          <a:xfrm>
            <a:off x="6840521" y="5458878"/>
            <a:ext cx="1480505" cy="0"/>
          </a:xfrm>
          <a:prstGeom prst="straightConnector1">
            <a:avLst/>
          </a:prstGeom>
          <a:noFill/>
          <a:ln cap="flat" cmpd="sng" w="28575">
            <a:solidFill>
              <a:schemeClr val="accent1"/>
            </a:solidFill>
            <a:prstDash val="dash"/>
            <a:miter lim="800000"/>
            <a:headEnd len="lg" w="lg" type="oval"/>
            <a:tailEnd len="lg" w="lg" type="oval"/>
          </a:ln>
        </p:spPr>
      </p:cxnSp>
      <p:cxnSp>
        <p:nvCxnSpPr>
          <p:cNvPr id="236" name="Google Shape;236;p15"/>
          <p:cNvCxnSpPr/>
          <p:nvPr/>
        </p:nvCxnSpPr>
        <p:spPr>
          <a:xfrm rot="10800000">
            <a:off x="8314880" y="4084358"/>
            <a:ext cx="0" cy="1373310"/>
          </a:xfrm>
          <a:prstGeom prst="straightConnector1">
            <a:avLst/>
          </a:prstGeom>
          <a:noFill/>
          <a:ln cap="flat" cmpd="sng" w="28575">
            <a:solidFill>
              <a:schemeClr val="accent1"/>
            </a:solidFill>
            <a:prstDash val="dash"/>
            <a:miter lim="800000"/>
            <a:headEnd len="lg" w="lg" type="oval"/>
            <a:tailEnd len="lg" w="lg" type="oval"/>
          </a:ln>
        </p:spPr>
      </p:cxnSp>
      <p:sp>
        <p:nvSpPr>
          <p:cNvPr id="237" name="Google Shape;237;p15"/>
          <p:cNvSpPr/>
          <p:nvPr/>
        </p:nvSpPr>
        <p:spPr>
          <a:xfrm>
            <a:off x="3998059" y="4973504"/>
            <a:ext cx="2719439" cy="58477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600">
                <a:solidFill>
                  <a:srgbClr val="FF0000"/>
                </a:solidFill>
                <a:latin typeface="Trebuchet MS"/>
                <a:ea typeface="Trebuchet MS"/>
                <a:cs typeface="Trebuchet MS"/>
                <a:sym typeface="Trebuchet MS"/>
              </a:rPr>
              <a:t>Agent-based models,</a:t>
            </a:r>
            <a:br>
              <a:rPr lang="en-US" sz="1600">
                <a:solidFill>
                  <a:srgbClr val="FF0000"/>
                </a:solidFill>
                <a:latin typeface="Trebuchet MS"/>
                <a:ea typeface="Trebuchet MS"/>
                <a:cs typeface="Trebuchet MS"/>
                <a:sym typeface="Trebuchet MS"/>
              </a:rPr>
            </a:br>
            <a:r>
              <a:rPr lang="en-US" sz="1600">
                <a:solidFill>
                  <a:srgbClr val="FF0000"/>
                </a:solidFill>
                <a:latin typeface="Trebuchet MS"/>
                <a:ea typeface="Trebuchet MS"/>
                <a:cs typeface="Trebuchet MS"/>
                <a:sym typeface="Trebuchet MS"/>
              </a:rPr>
              <a:t>System dynamics models</a:t>
            </a:r>
            <a:endParaRPr/>
          </a:p>
        </p:txBody>
      </p:sp>
      <p:cxnSp>
        <p:nvCxnSpPr>
          <p:cNvPr id="238" name="Google Shape;238;p15"/>
          <p:cNvCxnSpPr/>
          <p:nvPr/>
        </p:nvCxnSpPr>
        <p:spPr>
          <a:xfrm>
            <a:off x="6840521" y="4085568"/>
            <a:ext cx="1480505" cy="0"/>
          </a:xfrm>
          <a:prstGeom prst="straightConnector1">
            <a:avLst/>
          </a:prstGeom>
          <a:noFill/>
          <a:ln cap="flat" cmpd="sng" w="28575">
            <a:solidFill>
              <a:schemeClr val="accent1"/>
            </a:solidFill>
            <a:prstDash val="dash"/>
            <a:miter lim="800000"/>
            <a:headEnd len="lg" w="lg" type="oval"/>
            <a:tailEnd len="lg" w="lg" type="oval"/>
          </a:ln>
        </p:spPr>
      </p:cxnSp>
      <p:cxnSp>
        <p:nvCxnSpPr>
          <p:cNvPr id="239" name="Google Shape;239;p15"/>
          <p:cNvCxnSpPr/>
          <p:nvPr/>
        </p:nvCxnSpPr>
        <p:spPr>
          <a:xfrm flipH="1" rot="10800000">
            <a:off x="8304754" y="3295978"/>
            <a:ext cx="967483" cy="789590"/>
          </a:xfrm>
          <a:prstGeom prst="straightConnector1">
            <a:avLst/>
          </a:prstGeom>
          <a:noFill/>
          <a:ln cap="flat" cmpd="sng" w="28575">
            <a:solidFill>
              <a:schemeClr val="accent1"/>
            </a:solidFill>
            <a:prstDash val="dash"/>
            <a:miter lim="800000"/>
            <a:headEnd len="lg" w="lg" type="oval"/>
            <a:tailEnd len="lg" w="lg" type="oval"/>
          </a:ln>
        </p:spPr>
      </p:cxnSp>
      <p:sp>
        <p:nvSpPr>
          <p:cNvPr id="240" name="Google Shape;240;p15"/>
          <p:cNvSpPr/>
          <p:nvPr/>
        </p:nvSpPr>
        <p:spPr>
          <a:xfrm>
            <a:off x="9397578" y="4240355"/>
            <a:ext cx="229237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FF0000"/>
                </a:solidFill>
                <a:latin typeface="Trebuchet MS"/>
                <a:ea typeface="Trebuchet MS"/>
                <a:cs typeface="Trebuchet MS"/>
                <a:sym typeface="Trebuchet MS"/>
              </a:rPr>
              <a:t>Engineering models</a:t>
            </a:r>
            <a:endParaRPr i="1" sz="1600">
              <a:solidFill>
                <a:srgbClr val="FF0000"/>
              </a:solidFill>
              <a:latin typeface="Trebuchet MS"/>
              <a:ea typeface="Trebuchet MS"/>
              <a:cs typeface="Trebuchet MS"/>
              <a:sym typeface="Trebuchet MS"/>
            </a:endParaRPr>
          </a:p>
        </p:txBody>
      </p:sp>
      <p:sp>
        <p:nvSpPr>
          <p:cNvPr id="241" name="Google Shape;241;p15"/>
          <p:cNvSpPr/>
          <p:nvPr/>
        </p:nvSpPr>
        <p:spPr>
          <a:xfrm>
            <a:off x="9229621" y="2657741"/>
            <a:ext cx="254437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FF0000"/>
                </a:solidFill>
                <a:latin typeface="Trebuchet MS"/>
                <a:ea typeface="Trebuchet MS"/>
                <a:cs typeface="Trebuchet MS"/>
                <a:sym typeface="Trebuchet MS"/>
              </a:rPr>
              <a:t>Hybrid models,</a:t>
            </a:r>
            <a:br>
              <a:rPr i="1" lang="en-US" sz="1600">
                <a:solidFill>
                  <a:srgbClr val="FF0000"/>
                </a:solidFill>
                <a:latin typeface="Trebuchet MS"/>
                <a:ea typeface="Trebuchet MS"/>
                <a:cs typeface="Trebuchet MS"/>
                <a:sym typeface="Trebuchet MS"/>
              </a:rPr>
            </a:br>
            <a:r>
              <a:rPr lang="en-US" sz="1600">
                <a:solidFill>
                  <a:srgbClr val="FF0000"/>
                </a:solidFill>
                <a:latin typeface="Trebuchet MS"/>
                <a:ea typeface="Trebuchet MS"/>
                <a:cs typeface="Trebuchet MS"/>
                <a:sym typeface="Trebuchet MS"/>
              </a:rPr>
              <a:t>Attributional LCA models</a:t>
            </a:r>
            <a:endParaRPr/>
          </a:p>
        </p:txBody>
      </p:sp>
      <p:sp>
        <p:nvSpPr>
          <p:cNvPr id="242" name="Google Shape;242;p15"/>
          <p:cNvSpPr/>
          <p:nvPr/>
        </p:nvSpPr>
        <p:spPr>
          <a:xfrm>
            <a:off x="8291486" y="5558279"/>
            <a:ext cx="271943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FF0000"/>
                </a:solidFill>
                <a:latin typeface="Trebuchet MS"/>
                <a:ea typeface="Trebuchet MS"/>
                <a:cs typeface="Trebuchet MS"/>
                <a:sym typeface="Trebuchet MS"/>
              </a:rPr>
              <a:t>Hybrid models,</a:t>
            </a:r>
            <a:br>
              <a:rPr lang="en-US" sz="1600">
                <a:solidFill>
                  <a:srgbClr val="FF0000"/>
                </a:solidFill>
                <a:latin typeface="Trebuchet MS"/>
                <a:ea typeface="Trebuchet MS"/>
                <a:cs typeface="Trebuchet MS"/>
                <a:sym typeface="Trebuchet MS"/>
              </a:rPr>
            </a:br>
            <a:r>
              <a:rPr lang="en-US" sz="1600">
                <a:solidFill>
                  <a:srgbClr val="FF0000"/>
                </a:solidFill>
                <a:latin typeface="Trebuchet MS"/>
                <a:ea typeface="Trebuchet MS"/>
                <a:cs typeface="Trebuchet MS"/>
                <a:sym typeface="Trebuchet MS"/>
              </a:rPr>
              <a:t>Partial equilibrium models</a:t>
            </a:r>
            <a:endParaRPr i="1" sz="1600">
              <a:solidFill>
                <a:srgbClr val="FF0000"/>
              </a:solidFill>
              <a:latin typeface="Trebuchet MS"/>
              <a:ea typeface="Trebuchet MS"/>
              <a:cs typeface="Trebuchet MS"/>
              <a:sym typeface="Trebuchet MS"/>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6"/>
          <p:cNvSpPr txBox="1"/>
          <p:nvPr/>
        </p:nvSpPr>
        <p:spPr>
          <a:xfrm>
            <a:off x="402400" y="4640"/>
            <a:ext cx="10122531"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1.2 Quantitative Impact Assessment</a:t>
            </a:r>
            <a:endParaRPr/>
          </a:p>
        </p:txBody>
      </p:sp>
      <p:sp>
        <p:nvSpPr>
          <p:cNvPr id="249" name="Google Shape;249;p16"/>
          <p:cNvSpPr txBox="1"/>
          <p:nvPr/>
        </p:nvSpPr>
        <p:spPr>
          <a:xfrm>
            <a:off x="402400" y="1456516"/>
            <a:ext cx="75920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Last thoughts on systems modelling</a:t>
            </a:r>
            <a:endParaRPr/>
          </a:p>
        </p:txBody>
      </p:sp>
      <p:pic>
        <p:nvPicPr>
          <p:cNvPr descr="Essentially, all models are wrong, but some are useful." id="250" name="Google Shape;250;p16"/>
          <p:cNvPicPr preferRelativeResize="0"/>
          <p:nvPr/>
        </p:nvPicPr>
        <p:blipFill rotWithShape="1">
          <a:blip r:embed="rId3">
            <a:alphaModFix/>
          </a:blip>
          <a:srcRect b="16988" l="0" r="60890" t="0"/>
          <a:stretch/>
        </p:blipFill>
        <p:spPr>
          <a:xfrm>
            <a:off x="9828907" y="4167092"/>
            <a:ext cx="1738025" cy="2074603"/>
          </a:xfrm>
          <a:prstGeom prst="rect">
            <a:avLst/>
          </a:prstGeom>
          <a:noFill/>
          <a:ln>
            <a:noFill/>
          </a:ln>
          <a:effectLst>
            <a:outerShdw blurRad="292100" rotWithShape="0" algn="tl" dir="2700000" dist="139700">
              <a:srgbClr val="333333">
                <a:alpha val="64705"/>
              </a:srgbClr>
            </a:outerShdw>
          </a:effectLst>
        </p:spPr>
      </p:pic>
      <p:pic>
        <p:nvPicPr>
          <p:cNvPr descr="Visualizza immagine di origine" id="251" name="Google Shape;251;p16"/>
          <p:cNvPicPr preferRelativeResize="0"/>
          <p:nvPr/>
        </p:nvPicPr>
        <p:blipFill rotWithShape="1">
          <a:blip r:embed="rId4">
            <a:alphaModFix/>
          </a:blip>
          <a:srcRect b="4518" l="1243" r="66429" t="8419"/>
          <a:stretch/>
        </p:blipFill>
        <p:spPr>
          <a:xfrm>
            <a:off x="9780060" y="1572580"/>
            <a:ext cx="1733550" cy="2197100"/>
          </a:xfrm>
          <a:prstGeom prst="rect">
            <a:avLst/>
          </a:prstGeom>
          <a:noFill/>
          <a:ln>
            <a:noFill/>
          </a:ln>
        </p:spPr>
      </p:pic>
      <p:pic>
        <p:nvPicPr>
          <p:cNvPr descr="Visualizza immagine di origine" id="252" name="Google Shape;252;p16"/>
          <p:cNvPicPr preferRelativeResize="0"/>
          <p:nvPr/>
        </p:nvPicPr>
        <p:blipFill rotWithShape="1">
          <a:blip r:embed="rId5">
            <a:alphaModFix/>
          </a:blip>
          <a:srcRect b="3000" l="941" r="66000" t="1499"/>
          <a:stretch/>
        </p:blipFill>
        <p:spPr>
          <a:xfrm>
            <a:off x="432899" y="3359129"/>
            <a:ext cx="1526083" cy="2074603"/>
          </a:xfrm>
          <a:prstGeom prst="rect">
            <a:avLst/>
          </a:prstGeom>
          <a:noFill/>
          <a:ln>
            <a:noFill/>
          </a:ln>
        </p:spPr>
      </p:pic>
      <p:sp>
        <p:nvSpPr>
          <p:cNvPr id="253" name="Google Shape;253;p16"/>
          <p:cNvSpPr txBox="1"/>
          <p:nvPr/>
        </p:nvSpPr>
        <p:spPr>
          <a:xfrm>
            <a:off x="4142788" y="5602611"/>
            <a:ext cx="5415376" cy="646331"/>
          </a:xfrm>
          <a:prstGeom prst="rect">
            <a:avLst/>
          </a:prstGeom>
          <a:noFill/>
          <a:ln>
            <a:noFill/>
          </a:ln>
        </p:spPr>
        <p:txBody>
          <a:bodyPr anchorCtr="0" anchor="t" bIns="45700" lIns="91425" spcFirstLastPara="1" rIns="91425" wrap="square" tIns="45700">
            <a:spAutoFit/>
          </a:bodyPr>
          <a:lstStyle/>
          <a:p>
            <a:pPr indent="0" lvl="1" marL="0" marR="0" rtl="0" algn="r">
              <a:spcBef>
                <a:spcPts val="0"/>
              </a:spcBef>
              <a:spcAft>
                <a:spcPts val="0"/>
              </a:spcAft>
              <a:buNone/>
            </a:pPr>
            <a:r>
              <a:rPr b="0" i="0" lang="en-US" sz="1800" u="none" cap="none" strike="noStrike">
                <a:solidFill>
                  <a:schemeClr val="dk1"/>
                </a:solidFill>
                <a:latin typeface="Calibri"/>
                <a:ea typeface="Calibri"/>
                <a:cs typeface="Calibri"/>
                <a:sym typeface="Calibri"/>
              </a:rPr>
              <a:t>“</a:t>
            </a:r>
            <a:r>
              <a:rPr b="0" i="1" lang="en-US" sz="1800" u="none" cap="none" strike="noStrike">
                <a:solidFill>
                  <a:schemeClr val="dk1"/>
                </a:solidFill>
                <a:latin typeface="Calibri"/>
                <a:ea typeface="Calibri"/>
                <a:cs typeface="Calibri"/>
                <a:sym typeface="Calibri"/>
              </a:rPr>
              <a:t>Essentially, all models are wrong, but some are useful</a:t>
            </a:r>
            <a:r>
              <a:rPr b="0" i="0" lang="en-US" sz="1800" u="none" cap="none" strike="noStrike">
                <a:solidFill>
                  <a:schemeClr val="dk1"/>
                </a:solidFill>
                <a:latin typeface="Calibri"/>
                <a:ea typeface="Calibri"/>
                <a:cs typeface="Calibri"/>
                <a:sym typeface="Calibri"/>
              </a:rPr>
              <a:t>” (G P Box)</a:t>
            </a:r>
            <a:endParaRPr/>
          </a:p>
        </p:txBody>
      </p:sp>
      <p:sp>
        <p:nvSpPr>
          <p:cNvPr id="254" name="Google Shape;254;p16"/>
          <p:cNvSpPr txBox="1"/>
          <p:nvPr/>
        </p:nvSpPr>
        <p:spPr>
          <a:xfrm>
            <a:off x="2223282" y="2195089"/>
            <a:ext cx="7334881" cy="1077218"/>
          </a:xfrm>
          <a:prstGeom prst="rect">
            <a:avLst/>
          </a:prstGeom>
          <a:noFill/>
          <a:ln>
            <a:noFill/>
          </a:ln>
        </p:spPr>
        <p:txBody>
          <a:bodyPr anchorCtr="0" anchor="t" bIns="45700" lIns="91425" spcFirstLastPara="1" rIns="91425" wrap="square" tIns="45700">
            <a:spAutoFit/>
          </a:bodyPr>
          <a:lstStyle/>
          <a:p>
            <a:pPr indent="0" lvl="1" marL="0" marR="0" rtl="0" algn="r">
              <a:spcBef>
                <a:spcPts val="0"/>
              </a:spcBef>
              <a:spcAft>
                <a:spcPts val="0"/>
              </a:spcAft>
              <a:buNone/>
            </a:pPr>
            <a:r>
              <a:rPr b="0" i="0" lang="en-US" sz="1800" u="none" cap="none" strike="noStrike">
                <a:solidFill>
                  <a:schemeClr val="dk1"/>
                </a:solidFill>
                <a:latin typeface="Calibri"/>
                <a:ea typeface="Calibri"/>
                <a:cs typeface="Calibri"/>
                <a:sym typeface="Calibri"/>
              </a:rPr>
              <a:t>“</a:t>
            </a:r>
            <a:r>
              <a:rPr b="0" i="1" lang="en-US" sz="1800" u="none" cap="none" strike="noStrike">
                <a:solidFill>
                  <a:schemeClr val="dk1"/>
                </a:solidFill>
                <a:latin typeface="Calibri"/>
                <a:ea typeface="Calibri"/>
                <a:cs typeface="Calibri"/>
                <a:sym typeface="Calibri"/>
              </a:rPr>
              <a:t>What gets measured gets managed</a:t>
            </a:r>
            <a:r>
              <a:rPr b="0" i="0" lang="en-US" sz="1800" u="none" cap="none" strike="noStrike">
                <a:solidFill>
                  <a:schemeClr val="dk1"/>
                </a:solidFill>
                <a:latin typeface="Calibri"/>
                <a:ea typeface="Calibri"/>
                <a:cs typeface="Calibri"/>
                <a:sym typeface="Calibri"/>
              </a:rPr>
              <a:t>” (P. Drucker)</a:t>
            </a:r>
            <a:endParaRPr/>
          </a:p>
          <a:p>
            <a:pPr indent="0" lvl="1" marL="0" marR="0" rtl="0" algn="r">
              <a:spcBef>
                <a:spcPts val="1200"/>
              </a:spcBef>
              <a:spcAft>
                <a:spcPts val="0"/>
              </a:spcAft>
              <a:buNone/>
            </a:pPr>
            <a:r>
              <a:rPr b="0" i="0" lang="en-US" sz="1800" u="none" cap="none" strike="noStrike">
                <a:solidFill>
                  <a:schemeClr val="dk1"/>
                </a:solidFill>
                <a:latin typeface="Calibri"/>
                <a:ea typeface="Calibri"/>
                <a:cs typeface="Calibri"/>
                <a:sym typeface="Calibri"/>
              </a:rPr>
              <a:t>[But, pay attention: “</a:t>
            </a:r>
            <a:r>
              <a:rPr b="0" i="1" lang="en-US" sz="1800" u="none" cap="none" strike="noStrike">
                <a:solidFill>
                  <a:schemeClr val="dk1"/>
                </a:solidFill>
                <a:latin typeface="Calibri"/>
                <a:ea typeface="Calibri"/>
                <a:cs typeface="Calibri"/>
                <a:sym typeface="Calibri"/>
              </a:rPr>
              <a:t>Not everything that matters can be measured. Not everything that we can measure matters</a:t>
            </a:r>
            <a:r>
              <a:rPr b="0" i="0" lang="en-US" sz="1800" u="none" cap="none" strike="noStrike">
                <a:solidFill>
                  <a:schemeClr val="dk1"/>
                </a:solidFill>
                <a:latin typeface="Calibri"/>
                <a:ea typeface="Calibri"/>
                <a:cs typeface="Calibri"/>
                <a:sym typeface="Calibri"/>
              </a:rPr>
              <a:t>” (V.F. Ridgway)]</a:t>
            </a:r>
            <a:endParaRPr/>
          </a:p>
        </p:txBody>
      </p:sp>
      <p:sp>
        <p:nvSpPr>
          <p:cNvPr id="255" name="Google Shape;255;p16"/>
          <p:cNvSpPr txBox="1"/>
          <p:nvPr/>
        </p:nvSpPr>
        <p:spPr>
          <a:xfrm>
            <a:off x="2156292" y="3699590"/>
            <a:ext cx="6217989" cy="1477328"/>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a:t>
            </a:r>
            <a:r>
              <a:rPr b="0" i="1" lang="en-US" sz="1800" u="none" cap="none" strike="noStrike">
                <a:solidFill>
                  <a:schemeClr val="dk1"/>
                </a:solidFill>
                <a:latin typeface="Calibri"/>
                <a:ea typeface="Calibri"/>
                <a:cs typeface="Calibri"/>
                <a:sym typeface="Calibri"/>
              </a:rPr>
              <a:t>A model is essentially a theoretical construct which enables us, starting with some actual or hypothetical data, to arrive at some interesting empirical conclusions. It must start on the ground. It must end on the ground.” </a:t>
            </a:r>
            <a:r>
              <a:rPr b="0" i="0" lang="en-US" sz="1800" u="none" cap="none" strike="noStrike">
                <a:solidFill>
                  <a:schemeClr val="dk1"/>
                </a:solidFill>
                <a:latin typeface="Calibri"/>
                <a:ea typeface="Calibri"/>
                <a:cs typeface="Calibri"/>
                <a:sym typeface="Calibri"/>
              </a:rPr>
              <a:t>(W. Leontief)</a:t>
            </a:r>
            <a:endParaRPr b="0" i="0" sz="1600" u="none" cap="none" strike="noStrike">
              <a:solidFill>
                <a:schemeClr val="dk1"/>
              </a:solidFill>
              <a:latin typeface="Calibri"/>
              <a:ea typeface="Calibri"/>
              <a:cs typeface="Calibri"/>
              <a:sym typeface="Calibri"/>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7"/>
          <p:cNvSpPr txBox="1"/>
          <p:nvPr/>
        </p:nvSpPr>
        <p:spPr>
          <a:xfrm>
            <a:off x="402400" y="4640"/>
            <a:ext cx="10980947"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1.3. Course Overview</a:t>
            </a:r>
            <a:endParaRPr sz="4400">
              <a:solidFill>
                <a:schemeClr val="dk1"/>
              </a:solidFill>
              <a:latin typeface="Open Sans"/>
              <a:ea typeface="Open Sans"/>
              <a:cs typeface="Open Sans"/>
              <a:sym typeface="Open Sans"/>
            </a:endParaRPr>
          </a:p>
        </p:txBody>
      </p:sp>
      <p:sp>
        <p:nvSpPr>
          <p:cNvPr id="262" name="Google Shape;262;p17"/>
          <p:cNvSpPr txBox="1"/>
          <p:nvPr/>
        </p:nvSpPr>
        <p:spPr>
          <a:xfrm>
            <a:off x="402400" y="1539174"/>
            <a:ext cx="11260800" cy="4708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The objective of the course is to provide students with deep competences on how to perform impact assessment analyses, in particular on the </a:t>
            </a:r>
            <a:r>
              <a:rPr b="1" lang="en-US" sz="2000">
                <a:solidFill>
                  <a:schemeClr val="dk1"/>
                </a:solidFill>
                <a:latin typeface="Calibri"/>
                <a:ea typeface="Calibri"/>
                <a:cs typeface="Calibri"/>
                <a:sym typeface="Calibri"/>
              </a:rPr>
              <a:t>understanding and adoption of input-output analyses and models</a:t>
            </a:r>
            <a:r>
              <a:rPr lang="en-US" sz="2000">
                <a:solidFill>
                  <a:schemeClr val="dk1"/>
                </a:solidFill>
                <a:latin typeface="Calibri"/>
                <a:ea typeface="Calibri"/>
                <a:cs typeface="Calibri"/>
                <a:sym typeface="Calibri"/>
              </a:rPr>
              <a:t>.</a:t>
            </a:r>
            <a:endParaRPr/>
          </a:p>
          <a:p>
            <a:pPr indent="0" lvl="0" marL="0" marR="0" rtl="0" algn="l">
              <a:spcBef>
                <a:spcPts val="180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1800"/>
              </a:spcBef>
              <a:spcAft>
                <a:spcPts val="0"/>
              </a:spcAft>
              <a:buNone/>
            </a:pPr>
            <a:r>
              <a:rPr lang="en-US" sz="2000">
                <a:solidFill>
                  <a:schemeClr val="dk1"/>
                </a:solidFill>
                <a:latin typeface="Calibri"/>
                <a:ea typeface="Calibri"/>
                <a:cs typeface="Calibri"/>
                <a:sym typeface="Calibri"/>
              </a:rPr>
              <a:t>In practical terms, students will learn how to use </a:t>
            </a:r>
            <a:r>
              <a:rPr b="1" lang="en-US" sz="2000">
                <a:solidFill>
                  <a:schemeClr val="dk1"/>
                </a:solidFill>
                <a:latin typeface="Calibri"/>
                <a:ea typeface="Calibri"/>
                <a:cs typeface="Calibri"/>
                <a:sym typeface="Calibri"/>
              </a:rPr>
              <a:t>MARIO</a:t>
            </a:r>
            <a:r>
              <a:rPr lang="en-US" sz="2000">
                <a:solidFill>
                  <a:schemeClr val="dk1"/>
                </a:solidFill>
                <a:latin typeface="Calibri"/>
                <a:ea typeface="Calibri"/>
                <a:cs typeface="Calibri"/>
                <a:sym typeface="Calibri"/>
              </a:rPr>
              <a:t>, </a:t>
            </a:r>
            <a:br>
              <a:rPr lang="en-US" sz="2000">
                <a:solidFill>
                  <a:schemeClr val="dk1"/>
                </a:solidFill>
                <a:latin typeface="Calibri"/>
                <a:ea typeface="Calibri"/>
                <a:cs typeface="Calibri"/>
                <a:sym typeface="Calibri"/>
              </a:rPr>
            </a:br>
            <a:r>
              <a:rPr lang="en-US" sz="2000">
                <a:solidFill>
                  <a:schemeClr val="dk1"/>
                </a:solidFill>
                <a:latin typeface="Calibri"/>
                <a:ea typeface="Calibri"/>
                <a:cs typeface="Calibri"/>
                <a:sym typeface="Calibri"/>
              </a:rPr>
              <a:t>an open-source Python library designed to ease input-output </a:t>
            </a:r>
            <a:br>
              <a:rPr lang="en-US" sz="2000">
                <a:solidFill>
                  <a:schemeClr val="dk1"/>
                </a:solidFill>
                <a:latin typeface="Calibri"/>
                <a:ea typeface="Calibri"/>
                <a:cs typeface="Calibri"/>
                <a:sym typeface="Calibri"/>
              </a:rPr>
            </a:br>
            <a:r>
              <a:rPr lang="en-US" sz="2000">
                <a:solidFill>
                  <a:schemeClr val="dk1"/>
                </a:solidFill>
                <a:latin typeface="Calibri"/>
                <a:ea typeface="Calibri"/>
                <a:cs typeface="Calibri"/>
                <a:sym typeface="Calibri"/>
              </a:rPr>
              <a:t>tables handling and to improve efficiency and replicability </a:t>
            </a:r>
            <a:br>
              <a:rPr lang="en-US" sz="2000">
                <a:solidFill>
                  <a:schemeClr val="dk1"/>
                </a:solidFill>
                <a:latin typeface="Calibri"/>
                <a:ea typeface="Calibri"/>
                <a:cs typeface="Calibri"/>
                <a:sym typeface="Calibri"/>
              </a:rPr>
            </a:br>
            <a:r>
              <a:rPr lang="en-US" sz="2000">
                <a:solidFill>
                  <a:schemeClr val="dk1"/>
                </a:solidFill>
                <a:latin typeface="Calibri"/>
                <a:ea typeface="Calibri"/>
                <a:cs typeface="Calibri"/>
                <a:sym typeface="Calibri"/>
              </a:rPr>
              <a:t>of input-output analyses. </a:t>
            </a:r>
            <a:endParaRPr/>
          </a:p>
          <a:p>
            <a:pPr indent="0" lvl="0" marL="0" marR="0" rtl="0" algn="l">
              <a:spcBef>
                <a:spcPts val="180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1800"/>
              </a:spcBef>
              <a:spcAft>
                <a:spcPts val="0"/>
              </a:spcAft>
              <a:buNone/>
            </a:pPr>
            <a:r>
              <a:rPr lang="en-US" sz="2000">
                <a:solidFill>
                  <a:schemeClr val="dk1"/>
                </a:solidFill>
                <a:latin typeface="Calibri"/>
                <a:ea typeface="Calibri"/>
                <a:cs typeface="Calibri"/>
                <a:sym typeface="Calibri"/>
              </a:rPr>
              <a:t>The course is composed by </a:t>
            </a:r>
            <a:r>
              <a:rPr b="1" lang="en-US" sz="2000">
                <a:solidFill>
                  <a:schemeClr val="dk1"/>
                </a:solidFill>
                <a:latin typeface="Calibri"/>
                <a:ea typeface="Calibri"/>
                <a:cs typeface="Calibri"/>
                <a:sym typeface="Calibri"/>
              </a:rPr>
              <a:t>both theoretical and practical sessions</a:t>
            </a:r>
            <a:r>
              <a:rPr lang="en-US" sz="2000">
                <a:solidFill>
                  <a:schemeClr val="dk1"/>
                </a:solidFill>
                <a:latin typeface="Calibri"/>
                <a:ea typeface="Calibri"/>
                <a:cs typeface="Calibri"/>
                <a:sym typeface="Calibri"/>
              </a:rPr>
              <a:t>, performed via slides, supporting Excels and Python scripts. A very </a:t>
            </a:r>
            <a:r>
              <a:rPr b="1" lang="en-US" sz="2000">
                <a:solidFill>
                  <a:schemeClr val="dk1"/>
                </a:solidFill>
                <a:latin typeface="Calibri"/>
                <a:ea typeface="Calibri"/>
                <a:cs typeface="Calibri"/>
                <a:sym typeface="Calibri"/>
              </a:rPr>
              <a:t>basic knowledge of the Python language </a:t>
            </a:r>
            <a:r>
              <a:rPr lang="en-US" sz="2000">
                <a:solidFill>
                  <a:schemeClr val="dk1"/>
                </a:solidFill>
                <a:latin typeface="Calibri"/>
                <a:ea typeface="Calibri"/>
                <a:cs typeface="Calibri"/>
                <a:sym typeface="Calibri"/>
              </a:rPr>
              <a:t>is required; however, instructions are meant to be understood also by non-Python users. </a:t>
            </a:r>
            <a:endParaRPr/>
          </a:p>
        </p:txBody>
      </p:sp>
      <p:pic>
        <p:nvPicPr>
          <p:cNvPr descr="Immagine che contiene Policromia, cerchio, Elementi grafici, grafica&#10;&#10;Descrizione generata automaticamente" id="263" name="Google Shape;263;p17">
            <a:hlinkClick r:id="rId3"/>
          </p:cNvPr>
          <p:cNvPicPr preferRelativeResize="0"/>
          <p:nvPr/>
        </p:nvPicPr>
        <p:blipFill rotWithShape="1">
          <a:blip r:embed="rId4">
            <a:alphaModFix/>
          </a:blip>
          <a:srcRect b="0" l="0" r="0" t="0"/>
          <a:stretch/>
        </p:blipFill>
        <p:spPr>
          <a:xfrm>
            <a:off x="8741921" y="2704545"/>
            <a:ext cx="1979536" cy="1982309"/>
          </a:xfrm>
          <a:prstGeom prst="rect">
            <a:avLst/>
          </a:prstGeom>
          <a:noFill/>
          <a:ln>
            <a:noFill/>
          </a:ln>
        </p:spPr>
      </p:pic>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8"/>
          <p:cNvSpPr txBox="1"/>
          <p:nvPr/>
        </p:nvSpPr>
        <p:spPr>
          <a:xfrm>
            <a:off x="402400" y="4640"/>
            <a:ext cx="10980947"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1.3. Course Overview</a:t>
            </a:r>
            <a:endParaRPr sz="4400">
              <a:solidFill>
                <a:schemeClr val="dk1"/>
              </a:solidFill>
              <a:latin typeface="Open Sans"/>
              <a:ea typeface="Open Sans"/>
              <a:cs typeface="Open Sans"/>
              <a:sym typeface="Open Sans"/>
            </a:endParaRPr>
          </a:p>
        </p:txBody>
      </p:sp>
      <p:sp>
        <p:nvSpPr>
          <p:cNvPr id="270" name="Google Shape;270;p18"/>
          <p:cNvSpPr txBox="1"/>
          <p:nvPr/>
        </p:nvSpPr>
        <p:spPr>
          <a:xfrm>
            <a:off x="402400" y="1539174"/>
            <a:ext cx="112608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Contents</a:t>
            </a:r>
            <a:endParaRPr b="1" sz="1800">
              <a:solidFill>
                <a:schemeClr val="dk1"/>
              </a:solidFill>
              <a:latin typeface="Calibri"/>
              <a:ea typeface="Calibri"/>
              <a:cs typeface="Calibri"/>
              <a:sym typeface="Calibri"/>
            </a:endParaRPr>
          </a:p>
        </p:txBody>
      </p:sp>
      <p:sp>
        <p:nvSpPr>
          <p:cNvPr id="271" name="Google Shape;271;p18"/>
          <p:cNvSpPr txBox="1"/>
          <p:nvPr/>
        </p:nvSpPr>
        <p:spPr>
          <a:xfrm>
            <a:off x="392875" y="2421327"/>
            <a:ext cx="5419902" cy="3785652"/>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Introduction to the course</a:t>
            </a:r>
            <a:endParaRPr/>
          </a:p>
          <a:p>
            <a:pPr indent="-457200" lvl="0" marL="457200" marR="0" rtl="0" algn="l">
              <a:spcBef>
                <a:spcPts val="80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Basics of Linear algebra</a:t>
            </a:r>
            <a:endParaRPr/>
          </a:p>
          <a:p>
            <a:pPr indent="-457200" lvl="0" marL="457200" marR="0" rtl="0" algn="l">
              <a:spcBef>
                <a:spcPts val="80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Foundations of Input-Output Analysis</a:t>
            </a:r>
            <a:endParaRPr/>
          </a:p>
          <a:p>
            <a:pPr indent="-457200" lvl="0" marL="457200" marR="0" rtl="0" algn="l">
              <a:spcBef>
                <a:spcPts val="80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The Supply and Use Framework</a:t>
            </a:r>
            <a:endParaRPr/>
          </a:p>
          <a:p>
            <a:pPr indent="-457200" lvl="0" marL="457200" marR="0" rtl="0" algn="l">
              <a:spcBef>
                <a:spcPts val="80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Data organization in IO models</a:t>
            </a:r>
            <a:endParaRPr/>
          </a:p>
          <a:p>
            <a:pPr indent="-457200" lvl="0" marL="457200" marR="0" rtl="0" algn="l">
              <a:spcBef>
                <a:spcPts val="80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Shock analyses</a:t>
            </a:r>
            <a:endParaRPr/>
          </a:p>
          <a:p>
            <a:pPr indent="-457200" lvl="0" marL="457200" marR="0" rtl="0" algn="l">
              <a:spcBef>
                <a:spcPts val="80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Introduction to MARIO</a:t>
            </a:r>
            <a:endParaRPr/>
          </a:p>
          <a:p>
            <a:pPr indent="-457200" lvl="0" marL="457200" marR="0" rtl="0" algn="l">
              <a:spcBef>
                <a:spcPts val="80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Parsing, exploring &amp; aggregating</a:t>
            </a:r>
            <a:endParaRPr/>
          </a:p>
          <a:p>
            <a:pPr indent="-457200" lvl="0" marL="457200" marR="0" rtl="0" algn="l">
              <a:spcBef>
                <a:spcPts val="80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Adding new sectors to a table</a:t>
            </a:r>
            <a:endParaRPr/>
          </a:p>
          <a:p>
            <a:pPr indent="-457200" lvl="0" marL="457200" marR="0" rtl="0" algn="l">
              <a:spcBef>
                <a:spcPts val="80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Implementing shocks and visualizing results</a:t>
            </a:r>
            <a:endParaRPr/>
          </a:p>
        </p:txBody>
      </p:sp>
      <p:sp>
        <p:nvSpPr>
          <p:cNvPr id="272" name="Google Shape;272;p18"/>
          <p:cNvSpPr txBox="1"/>
          <p:nvPr/>
        </p:nvSpPr>
        <p:spPr>
          <a:xfrm>
            <a:off x="392875" y="1976424"/>
            <a:ext cx="242477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000" u="sng">
                <a:solidFill>
                  <a:schemeClr val="dk1"/>
                </a:solidFill>
                <a:latin typeface="Calibri"/>
                <a:ea typeface="Calibri"/>
                <a:cs typeface="Calibri"/>
                <a:sym typeface="Calibri"/>
              </a:rPr>
              <a:t>Lectures</a:t>
            </a:r>
            <a:endParaRPr i="1" sz="1800" u="sng">
              <a:solidFill>
                <a:schemeClr val="dk1"/>
              </a:solidFill>
              <a:latin typeface="Calibri"/>
              <a:ea typeface="Calibri"/>
              <a:cs typeface="Calibri"/>
              <a:sym typeface="Calibri"/>
            </a:endParaRPr>
          </a:p>
        </p:txBody>
      </p:sp>
      <p:sp>
        <p:nvSpPr>
          <p:cNvPr id="273" name="Google Shape;273;p18"/>
          <p:cNvSpPr txBox="1"/>
          <p:nvPr/>
        </p:nvSpPr>
        <p:spPr>
          <a:xfrm>
            <a:off x="5531891" y="2421327"/>
            <a:ext cx="1941934" cy="3785652"/>
          </a:xfrm>
          <a:prstGeom prst="rect">
            <a:avLst/>
          </a:prstGeom>
          <a:noFill/>
          <a:ln>
            <a:noFill/>
          </a:ln>
        </p:spPr>
        <p:txBody>
          <a:bodyPr anchorCtr="0" anchor="t" bIns="45700" lIns="91425" spcFirstLastPara="1" rIns="91425" wrap="square" tIns="45700">
            <a:spAutoFit/>
          </a:bodyPr>
          <a:lstStyle/>
          <a:p>
            <a:pPr indent="-342900" lvl="0" marL="4572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342900" lvl="0" marL="457200" marR="0" rtl="0" algn="l">
              <a:spcBef>
                <a:spcPts val="80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457200" lvl="0" marL="457200" marR="0" rtl="0" algn="l">
              <a:spcBef>
                <a:spcPts val="800"/>
              </a:spcBef>
              <a:spcAft>
                <a:spcPts val="0"/>
              </a:spcAft>
              <a:buClr>
                <a:schemeClr val="dk1"/>
              </a:buClr>
              <a:buSzPts val="1800"/>
              <a:buFont typeface="Calibri"/>
              <a:buAutoNum type="arabicPeriod" startAt="3"/>
            </a:pPr>
            <a:r>
              <a:rPr lang="en-US" sz="1800">
                <a:solidFill>
                  <a:schemeClr val="dk1"/>
                </a:solidFill>
                <a:latin typeface="Calibri"/>
                <a:ea typeface="Calibri"/>
                <a:cs typeface="Calibri"/>
                <a:sym typeface="Calibri"/>
              </a:rPr>
              <a:t>Hands-on 3</a:t>
            </a:r>
            <a:endParaRPr/>
          </a:p>
          <a:p>
            <a:pPr indent="-457200" lvl="0" marL="457200" marR="0" rtl="0" algn="l">
              <a:spcBef>
                <a:spcPts val="800"/>
              </a:spcBef>
              <a:spcAft>
                <a:spcPts val="0"/>
              </a:spcAft>
              <a:buClr>
                <a:schemeClr val="dk1"/>
              </a:buClr>
              <a:buSzPts val="1800"/>
              <a:buFont typeface="Calibri"/>
              <a:buAutoNum type="arabicPeriod" startAt="3"/>
            </a:pPr>
            <a:r>
              <a:rPr lang="en-US" sz="1800">
                <a:solidFill>
                  <a:schemeClr val="dk1"/>
                </a:solidFill>
                <a:latin typeface="Calibri"/>
                <a:ea typeface="Calibri"/>
                <a:cs typeface="Calibri"/>
                <a:sym typeface="Calibri"/>
              </a:rPr>
              <a:t>Hands-on 4</a:t>
            </a:r>
            <a:endParaRPr/>
          </a:p>
          <a:p>
            <a:pPr indent="0" lvl="0" marL="0" marR="0" rtl="0" algn="l">
              <a:spcBef>
                <a:spcPts val="800"/>
              </a:spcBef>
              <a:spcAft>
                <a:spcPts val="0"/>
              </a:spcAft>
              <a:buNone/>
            </a:pPr>
            <a:r>
              <a:t/>
            </a:r>
            <a:endParaRPr sz="1800">
              <a:solidFill>
                <a:schemeClr val="dk1"/>
              </a:solidFill>
              <a:latin typeface="Calibri"/>
              <a:ea typeface="Calibri"/>
              <a:cs typeface="Calibri"/>
              <a:sym typeface="Calibri"/>
            </a:endParaRPr>
          </a:p>
          <a:p>
            <a:pPr indent="-342900" lvl="0" marL="457200" marR="0" rtl="0" algn="l">
              <a:spcBef>
                <a:spcPts val="80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457200" lvl="0" marL="457200" marR="0" rtl="0" algn="l">
              <a:spcBef>
                <a:spcPts val="800"/>
              </a:spcBef>
              <a:spcAft>
                <a:spcPts val="0"/>
              </a:spcAft>
              <a:buClr>
                <a:schemeClr val="dk1"/>
              </a:buClr>
              <a:buSzPts val="1800"/>
              <a:buFont typeface="Calibri"/>
              <a:buAutoNum type="arabicPeriod" startAt="7"/>
            </a:pPr>
            <a:r>
              <a:rPr lang="en-US" sz="1800">
                <a:solidFill>
                  <a:schemeClr val="dk1"/>
                </a:solidFill>
                <a:latin typeface="Calibri"/>
                <a:ea typeface="Calibri"/>
                <a:cs typeface="Calibri"/>
                <a:sym typeface="Calibri"/>
              </a:rPr>
              <a:t>Hands-on 7</a:t>
            </a:r>
            <a:endParaRPr/>
          </a:p>
          <a:p>
            <a:pPr indent="-457200" lvl="0" marL="457200" marR="0" rtl="0" algn="l">
              <a:spcBef>
                <a:spcPts val="800"/>
              </a:spcBef>
              <a:spcAft>
                <a:spcPts val="0"/>
              </a:spcAft>
              <a:buClr>
                <a:schemeClr val="dk1"/>
              </a:buClr>
              <a:buSzPts val="1800"/>
              <a:buFont typeface="Calibri"/>
              <a:buAutoNum type="arabicPeriod" startAt="7"/>
            </a:pPr>
            <a:r>
              <a:rPr lang="en-US" sz="1800">
                <a:solidFill>
                  <a:schemeClr val="dk1"/>
                </a:solidFill>
                <a:latin typeface="Calibri"/>
                <a:ea typeface="Calibri"/>
                <a:cs typeface="Calibri"/>
                <a:sym typeface="Calibri"/>
              </a:rPr>
              <a:t>Hands-on 8</a:t>
            </a:r>
            <a:endParaRPr/>
          </a:p>
          <a:p>
            <a:pPr indent="-457200" lvl="0" marL="457200" marR="0" rtl="0" algn="l">
              <a:spcBef>
                <a:spcPts val="800"/>
              </a:spcBef>
              <a:spcAft>
                <a:spcPts val="0"/>
              </a:spcAft>
              <a:buClr>
                <a:schemeClr val="dk1"/>
              </a:buClr>
              <a:buSzPts val="1800"/>
              <a:buFont typeface="Calibri"/>
              <a:buAutoNum type="arabicPeriod" startAt="7"/>
            </a:pPr>
            <a:r>
              <a:rPr lang="en-US" sz="1800">
                <a:solidFill>
                  <a:schemeClr val="dk1"/>
                </a:solidFill>
                <a:latin typeface="Calibri"/>
                <a:ea typeface="Calibri"/>
                <a:cs typeface="Calibri"/>
                <a:sym typeface="Calibri"/>
              </a:rPr>
              <a:t>Hands-on 9</a:t>
            </a:r>
            <a:endParaRPr/>
          </a:p>
          <a:p>
            <a:pPr indent="-457200" lvl="0" marL="457200" marR="0" rtl="0" algn="l">
              <a:spcBef>
                <a:spcPts val="800"/>
              </a:spcBef>
              <a:spcAft>
                <a:spcPts val="0"/>
              </a:spcAft>
              <a:buClr>
                <a:schemeClr val="dk1"/>
              </a:buClr>
              <a:buSzPts val="1800"/>
              <a:buFont typeface="Calibri"/>
              <a:buAutoNum type="arabicPeriod" startAt="7"/>
            </a:pPr>
            <a:r>
              <a:rPr lang="en-US" sz="1800">
                <a:solidFill>
                  <a:schemeClr val="dk1"/>
                </a:solidFill>
                <a:latin typeface="Calibri"/>
                <a:ea typeface="Calibri"/>
                <a:cs typeface="Calibri"/>
                <a:sym typeface="Calibri"/>
              </a:rPr>
              <a:t>Hands-on 10</a:t>
            </a:r>
            <a:endParaRPr/>
          </a:p>
        </p:txBody>
      </p:sp>
      <p:cxnSp>
        <p:nvCxnSpPr>
          <p:cNvPr id="274" name="Google Shape;274;p18"/>
          <p:cNvCxnSpPr/>
          <p:nvPr/>
        </p:nvCxnSpPr>
        <p:spPr>
          <a:xfrm>
            <a:off x="4618653" y="3340554"/>
            <a:ext cx="861718" cy="0"/>
          </a:xfrm>
          <a:prstGeom prst="straightConnector1">
            <a:avLst/>
          </a:prstGeom>
          <a:noFill/>
          <a:ln cap="flat" cmpd="sng" w="12700">
            <a:solidFill>
              <a:schemeClr val="dk1"/>
            </a:solidFill>
            <a:prstDash val="dot"/>
            <a:miter lim="800000"/>
            <a:headEnd len="sm" w="sm" type="none"/>
            <a:tailEnd len="med" w="med" type="stealth"/>
          </a:ln>
        </p:spPr>
      </p:cxnSp>
      <p:cxnSp>
        <p:nvCxnSpPr>
          <p:cNvPr id="275" name="Google Shape;275;p18"/>
          <p:cNvCxnSpPr/>
          <p:nvPr/>
        </p:nvCxnSpPr>
        <p:spPr>
          <a:xfrm>
            <a:off x="3965510" y="3695118"/>
            <a:ext cx="1514861" cy="0"/>
          </a:xfrm>
          <a:prstGeom prst="straightConnector1">
            <a:avLst/>
          </a:prstGeom>
          <a:noFill/>
          <a:ln cap="flat" cmpd="sng" w="12700">
            <a:solidFill>
              <a:schemeClr val="dk1"/>
            </a:solidFill>
            <a:prstDash val="dot"/>
            <a:miter lim="800000"/>
            <a:headEnd len="sm" w="sm" type="none"/>
            <a:tailEnd len="med" w="med" type="stealth"/>
          </a:ln>
        </p:spPr>
      </p:cxnSp>
      <p:cxnSp>
        <p:nvCxnSpPr>
          <p:cNvPr id="276" name="Google Shape;276;p18"/>
          <p:cNvCxnSpPr/>
          <p:nvPr/>
        </p:nvCxnSpPr>
        <p:spPr>
          <a:xfrm>
            <a:off x="3163078" y="4845896"/>
            <a:ext cx="2317293" cy="0"/>
          </a:xfrm>
          <a:prstGeom prst="straightConnector1">
            <a:avLst/>
          </a:prstGeom>
          <a:noFill/>
          <a:ln cap="flat" cmpd="sng" w="12700">
            <a:solidFill>
              <a:schemeClr val="dk1"/>
            </a:solidFill>
            <a:prstDash val="dot"/>
            <a:miter lim="800000"/>
            <a:headEnd len="sm" w="sm" type="none"/>
            <a:tailEnd len="med" w="med" type="stealth"/>
          </a:ln>
        </p:spPr>
      </p:cxnSp>
      <p:sp>
        <p:nvSpPr>
          <p:cNvPr id="277" name="Google Shape;277;p18"/>
          <p:cNvSpPr txBox="1"/>
          <p:nvPr/>
        </p:nvSpPr>
        <p:spPr>
          <a:xfrm>
            <a:off x="5460353" y="1976424"/>
            <a:ext cx="242477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000" u="sng">
                <a:solidFill>
                  <a:schemeClr val="dk1"/>
                </a:solidFill>
                <a:latin typeface="Calibri"/>
                <a:ea typeface="Calibri"/>
                <a:cs typeface="Calibri"/>
                <a:sym typeface="Calibri"/>
              </a:rPr>
              <a:t>Hands-ons</a:t>
            </a:r>
            <a:endParaRPr i="1" sz="1800" u="sng">
              <a:solidFill>
                <a:schemeClr val="dk1"/>
              </a:solidFill>
              <a:latin typeface="Calibri"/>
              <a:ea typeface="Calibri"/>
              <a:cs typeface="Calibri"/>
              <a:sym typeface="Calibri"/>
            </a:endParaRPr>
          </a:p>
        </p:txBody>
      </p:sp>
      <p:cxnSp>
        <p:nvCxnSpPr>
          <p:cNvPr id="278" name="Google Shape;278;p18"/>
          <p:cNvCxnSpPr/>
          <p:nvPr/>
        </p:nvCxnSpPr>
        <p:spPr>
          <a:xfrm>
            <a:off x="4063093" y="5228451"/>
            <a:ext cx="1417278" cy="0"/>
          </a:xfrm>
          <a:prstGeom prst="straightConnector1">
            <a:avLst/>
          </a:prstGeom>
          <a:noFill/>
          <a:ln cap="flat" cmpd="sng" w="12700">
            <a:solidFill>
              <a:schemeClr val="dk1"/>
            </a:solidFill>
            <a:prstDash val="dot"/>
            <a:miter lim="800000"/>
            <a:headEnd len="sm" w="sm" type="none"/>
            <a:tailEnd len="med" w="med" type="stealth"/>
          </a:ln>
        </p:spPr>
      </p:cxnSp>
      <p:cxnSp>
        <p:nvCxnSpPr>
          <p:cNvPr id="279" name="Google Shape;279;p18"/>
          <p:cNvCxnSpPr/>
          <p:nvPr/>
        </p:nvCxnSpPr>
        <p:spPr>
          <a:xfrm>
            <a:off x="3797559" y="5611006"/>
            <a:ext cx="1682812" cy="0"/>
          </a:xfrm>
          <a:prstGeom prst="straightConnector1">
            <a:avLst/>
          </a:prstGeom>
          <a:noFill/>
          <a:ln cap="flat" cmpd="sng" w="12700">
            <a:solidFill>
              <a:schemeClr val="dk1"/>
            </a:solidFill>
            <a:prstDash val="dot"/>
            <a:miter lim="800000"/>
            <a:headEnd len="sm" w="sm" type="none"/>
            <a:tailEnd len="med" w="med" type="stealth"/>
          </a:ln>
        </p:spPr>
      </p:cxnSp>
      <p:cxnSp>
        <p:nvCxnSpPr>
          <p:cNvPr id="280" name="Google Shape;280;p18"/>
          <p:cNvCxnSpPr/>
          <p:nvPr/>
        </p:nvCxnSpPr>
        <p:spPr>
          <a:xfrm>
            <a:off x="5113176" y="5993562"/>
            <a:ext cx="367195" cy="0"/>
          </a:xfrm>
          <a:prstGeom prst="straightConnector1">
            <a:avLst/>
          </a:prstGeom>
          <a:noFill/>
          <a:ln cap="flat" cmpd="sng" w="12700">
            <a:solidFill>
              <a:schemeClr val="dk1"/>
            </a:solidFill>
            <a:prstDash val="dot"/>
            <a:miter lim="800000"/>
            <a:headEnd len="sm" w="sm" type="none"/>
            <a:tailEnd len="med" w="med" type="stealth"/>
          </a:ln>
        </p:spPr>
      </p:cxnSp>
      <p:sp>
        <p:nvSpPr>
          <p:cNvPr id="281" name="Google Shape;281;p18"/>
          <p:cNvSpPr txBox="1"/>
          <p:nvPr/>
        </p:nvSpPr>
        <p:spPr>
          <a:xfrm>
            <a:off x="8210937" y="1976424"/>
            <a:ext cx="371747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000" u="sng">
                <a:solidFill>
                  <a:schemeClr val="dk1"/>
                </a:solidFill>
                <a:latin typeface="Calibri"/>
                <a:ea typeface="Calibri"/>
                <a:cs typeface="Calibri"/>
                <a:sym typeface="Calibri"/>
              </a:rPr>
              <a:t>Supplementary material</a:t>
            </a:r>
            <a:endParaRPr i="1" sz="1800" u="sng">
              <a:solidFill>
                <a:schemeClr val="dk1"/>
              </a:solidFill>
              <a:latin typeface="Calibri"/>
              <a:ea typeface="Calibri"/>
              <a:cs typeface="Calibri"/>
              <a:sym typeface="Calibri"/>
            </a:endParaRPr>
          </a:p>
        </p:txBody>
      </p:sp>
      <p:sp>
        <p:nvSpPr>
          <p:cNvPr id="282" name="Google Shape;282;p18"/>
          <p:cNvSpPr txBox="1"/>
          <p:nvPr/>
        </p:nvSpPr>
        <p:spPr>
          <a:xfrm>
            <a:off x="8210936" y="2421327"/>
            <a:ext cx="3377683" cy="327269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Important requirement to close the course is to download material contained in the course </a:t>
            </a:r>
            <a:r>
              <a:rPr b="1" lang="en-US" sz="1800">
                <a:solidFill>
                  <a:schemeClr val="dk1"/>
                </a:solidFill>
                <a:latin typeface="Calibri"/>
                <a:ea typeface="Calibri"/>
                <a:cs typeface="Calibri"/>
                <a:sym typeface="Calibri"/>
              </a:rPr>
              <a:t>Zenodo repository </a:t>
            </a:r>
            <a:r>
              <a:rPr lang="en-US" sz="1800">
                <a:solidFill>
                  <a:schemeClr val="dk1"/>
                </a:solidFill>
                <a:latin typeface="Calibri"/>
                <a:ea typeface="Calibri"/>
                <a:cs typeface="Calibri"/>
                <a:sym typeface="Calibri"/>
              </a:rPr>
              <a:t>available here:</a:t>
            </a:r>
            <a:endParaRPr/>
          </a:p>
          <a:p>
            <a:pPr indent="0" lvl="0" marL="0" marR="0" rtl="0" algn="l">
              <a:spcBef>
                <a:spcPts val="800"/>
              </a:spcBef>
              <a:spcAft>
                <a:spcPts val="0"/>
              </a:spcAft>
              <a:buNone/>
            </a:pPr>
            <a:r>
              <a:rPr lang="en-US" sz="1800" u="sng">
                <a:solidFill>
                  <a:schemeClr val="dk1"/>
                </a:solidFill>
                <a:latin typeface="Calibri"/>
                <a:ea typeface="Calibri"/>
                <a:cs typeface="Calibri"/>
                <a:sym typeface="Calibri"/>
                <a:hlinkClick r:id="rId3">
                  <a:extLst>
                    <a:ext uri="{A12FA001-AC4F-418D-AE19-62706E023703}">
                      <ahyp:hlinkClr val="tx"/>
                    </a:ext>
                  </a:extLst>
                </a:hlinkClick>
              </a:rPr>
              <a:t>10.5281/zenodo.8308514</a:t>
            </a:r>
            <a:r>
              <a:rPr lang="en-US" sz="1800">
                <a:solidFill>
                  <a:schemeClr val="dk1"/>
                </a:solidFill>
                <a:latin typeface="Calibri"/>
                <a:ea typeface="Calibri"/>
                <a:cs typeface="Calibri"/>
                <a:sym typeface="Calibri"/>
              </a:rPr>
              <a:t> </a:t>
            </a:r>
            <a:endParaRPr/>
          </a:p>
          <a:p>
            <a:pPr indent="0" lvl="0" marL="0" marR="0" rtl="0" algn="l">
              <a:spcBef>
                <a:spcPts val="800"/>
              </a:spcBef>
              <a:spcAft>
                <a:spcPts val="0"/>
              </a:spcAft>
              <a:buNone/>
            </a:pPr>
            <a:r>
              <a:t/>
            </a:r>
            <a:endParaRPr sz="1800">
              <a:solidFill>
                <a:schemeClr val="dk1"/>
              </a:solidFill>
              <a:highlight>
                <a:srgbClr val="FFFF00"/>
              </a:highlight>
              <a:latin typeface="Calibri"/>
              <a:ea typeface="Calibri"/>
              <a:cs typeface="Calibri"/>
              <a:sym typeface="Calibri"/>
            </a:endParaRPr>
          </a:p>
          <a:p>
            <a:pPr indent="0" lvl="0" marL="0" marR="0" rtl="0" algn="l">
              <a:spcBef>
                <a:spcPts val="800"/>
              </a:spcBef>
              <a:spcAft>
                <a:spcPts val="0"/>
              </a:spcAft>
              <a:buNone/>
            </a:pPr>
            <a:r>
              <a:rPr lang="en-US" sz="1800">
                <a:solidFill>
                  <a:schemeClr val="dk1"/>
                </a:solidFill>
                <a:latin typeface="Calibri"/>
                <a:ea typeface="Calibri"/>
                <a:cs typeface="Calibri"/>
                <a:sym typeface="Calibri"/>
              </a:rPr>
              <a:t>You will find Python scripts and Excel files supporting both Lectures and Hands-ons</a:t>
            </a:r>
            <a:endParaRPr sz="1800">
              <a:solidFill>
                <a:schemeClr val="dk1"/>
              </a:solidFill>
              <a:latin typeface="Calibri"/>
              <a:ea typeface="Calibri"/>
              <a:cs typeface="Calibri"/>
              <a:sym typeface="Calibri"/>
            </a:endParaRPr>
          </a:p>
          <a:p>
            <a:pPr indent="0" lvl="0" marL="0" marR="0" rtl="0" algn="l">
              <a:spcBef>
                <a:spcPts val="80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9"/>
          <p:cNvSpPr txBox="1"/>
          <p:nvPr/>
        </p:nvSpPr>
        <p:spPr>
          <a:xfrm>
            <a:off x="402400" y="4640"/>
            <a:ext cx="10122531"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Fundamental literature</a:t>
            </a:r>
            <a:endParaRPr/>
          </a:p>
        </p:txBody>
      </p:sp>
      <p:sp>
        <p:nvSpPr>
          <p:cNvPr id="289" name="Google Shape;289;p19"/>
          <p:cNvSpPr txBox="1"/>
          <p:nvPr/>
        </p:nvSpPr>
        <p:spPr>
          <a:xfrm>
            <a:off x="540715" y="1592603"/>
            <a:ext cx="5191370" cy="4847481"/>
          </a:xfrm>
          <a:prstGeom prst="rect">
            <a:avLst/>
          </a:prstGeom>
          <a:noFill/>
          <a:ln>
            <a:noFill/>
          </a:ln>
        </p:spPr>
        <p:txBody>
          <a:bodyPr anchorCtr="0" anchor="t" bIns="45700" lIns="91425" spcFirstLastPara="1" rIns="91425" wrap="square" tIns="45700">
            <a:spAutoFit/>
          </a:bodyPr>
          <a:lstStyle/>
          <a:p>
            <a:pPr indent="-228600" lvl="0" marL="228600" marR="0" rtl="0" algn="l">
              <a:spcBef>
                <a:spcPts val="0"/>
              </a:spcBef>
              <a:spcAft>
                <a:spcPts val="0"/>
              </a:spcAft>
              <a:buClr>
                <a:schemeClr val="dk1"/>
              </a:buClr>
              <a:buSzPts val="1100"/>
              <a:buFont typeface="Calibri"/>
              <a:buAutoNum type="arabicPeriod"/>
            </a:pPr>
            <a:r>
              <a:rPr lang="en-US" sz="1100">
                <a:solidFill>
                  <a:schemeClr val="dk1"/>
                </a:solidFill>
                <a:latin typeface="Calibri"/>
                <a:ea typeface="Calibri"/>
                <a:cs typeface="Calibri"/>
                <a:sym typeface="Calibri"/>
              </a:rPr>
              <a:t>Pauliuk S, Hertwich E G (2015</a:t>
            </a:r>
            <a:r>
              <a:rPr i="1" lang="en-US" sz="1100">
                <a:solidFill>
                  <a:schemeClr val="dk1"/>
                </a:solidFill>
                <a:latin typeface="Calibri"/>
                <a:ea typeface="Calibri"/>
                <a:cs typeface="Calibri"/>
                <a:sym typeface="Calibri"/>
              </a:rPr>
              <a:t>). Socioeconomic metabolism as paradigm for studying the biophysical basis of human societies</a:t>
            </a:r>
            <a:r>
              <a:rPr lang="en-US" sz="1100">
                <a:solidFill>
                  <a:schemeClr val="dk1"/>
                </a:solidFill>
                <a:latin typeface="Calibri"/>
                <a:ea typeface="Calibri"/>
                <a:cs typeface="Calibri"/>
                <a:sym typeface="Calibri"/>
              </a:rPr>
              <a:t>. Ecological Economics, 119, 83-93.</a:t>
            </a:r>
            <a:endParaRPr/>
          </a:p>
          <a:p>
            <a:pPr indent="-228600" lvl="0" marL="228600" marR="0" rtl="0" algn="l">
              <a:spcBef>
                <a:spcPts val="600"/>
              </a:spcBef>
              <a:spcAft>
                <a:spcPts val="0"/>
              </a:spcAft>
              <a:buClr>
                <a:schemeClr val="dk1"/>
              </a:buClr>
              <a:buSzPts val="1100"/>
              <a:buFont typeface="Calibri"/>
              <a:buAutoNum type="arabicPeriod"/>
            </a:pPr>
            <a:r>
              <a:rPr lang="en-US" sz="1100">
                <a:solidFill>
                  <a:schemeClr val="dk1"/>
                </a:solidFill>
                <a:latin typeface="Calibri"/>
                <a:ea typeface="Calibri"/>
                <a:cs typeface="Calibri"/>
                <a:sym typeface="Calibri"/>
              </a:rPr>
              <a:t>Pauliuk S (2018</a:t>
            </a:r>
            <a:r>
              <a:rPr i="1" lang="en-US" sz="1100">
                <a:solidFill>
                  <a:schemeClr val="dk1"/>
                </a:solidFill>
                <a:latin typeface="Calibri"/>
                <a:ea typeface="Calibri"/>
                <a:cs typeface="Calibri"/>
                <a:sym typeface="Calibri"/>
              </a:rPr>
              <a:t>). Quantitative Analysis of Industrial Systems: intellectual framing</a:t>
            </a:r>
            <a:r>
              <a:rPr lang="en-US" sz="1100">
                <a:solidFill>
                  <a:schemeClr val="dk1"/>
                </a:solidFill>
                <a:latin typeface="Calibri"/>
                <a:ea typeface="Calibri"/>
                <a:cs typeface="Calibri"/>
                <a:sym typeface="Calibri"/>
              </a:rPr>
              <a:t>. Teaching notes of the Industrial Ecology Open Online Course, Reading 1.</a:t>
            </a:r>
            <a:endParaRPr/>
          </a:p>
          <a:p>
            <a:pPr indent="-228600" lvl="0" marL="228600" marR="0" rtl="0" algn="l">
              <a:spcBef>
                <a:spcPts val="600"/>
              </a:spcBef>
              <a:spcAft>
                <a:spcPts val="0"/>
              </a:spcAft>
              <a:buClr>
                <a:schemeClr val="dk1"/>
              </a:buClr>
              <a:buSzPts val="1100"/>
              <a:buFont typeface="Calibri"/>
              <a:buAutoNum type="arabicPeriod"/>
            </a:pPr>
            <a:r>
              <a:rPr lang="en-US" sz="1100">
                <a:solidFill>
                  <a:schemeClr val="dk1"/>
                </a:solidFill>
                <a:latin typeface="Calibri"/>
                <a:ea typeface="Calibri"/>
                <a:cs typeface="Calibri"/>
                <a:sym typeface="Calibri"/>
              </a:rPr>
              <a:t>Cucurachi S, Suh S (2015) </a:t>
            </a:r>
            <a:r>
              <a:rPr i="1" lang="en-US" sz="1100">
                <a:solidFill>
                  <a:schemeClr val="dk1"/>
                </a:solidFill>
                <a:latin typeface="Calibri"/>
                <a:ea typeface="Calibri"/>
                <a:cs typeface="Calibri"/>
                <a:sym typeface="Calibri"/>
              </a:rPr>
              <a:t>A moonshot for Sustainability Assessment</a:t>
            </a:r>
            <a:r>
              <a:rPr lang="en-US" sz="1100">
                <a:solidFill>
                  <a:schemeClr val="dk1"/>
                </a:solidFill>
                <a:latin typeface="Calibri"/>
                <a:ea typeface="Calibri"/>
                <a:cs typeface="Calibri"/>
                <a:sym typeface="Calibri"/>
              </a:rPr>
              <a:t>. Environmental Science and Technology, 49, 9497-9498.</a:t>
            </a:r>
            <a:endParaRPr/>
          </a:p>
          <a:p>
            <a:pPr indent="-228600" lvl="0" marL="228600" marR="0" rtl="0" algn="l">
              <a:spcBef>
                <a:spcPts val="600"/>
              </a:spcBef>
              <a:spcAft>
                <a:spcPts val="0"/>
              </a:spcAft>
              <a:buClr>
                <a:schemeClr val="dk1"/>
              </a:buClr>
              <a:buSzPts val="1100"/>
              <a:buFont typeface="Calibri"/>
              <a:buAutoNum type="arabicPeriod"/>
            </a:pPr>
            <a:r>
              <a:rPr lang="en-US" sz="1100">
                <a:solidFill>
                  <a:schemeClr val="dk1"/>
                </a:solidFill>
                <a:latin typeface="Calibri"/>
                <a:ea typeface="Calibri"/>
                <a:cs typeface="Calibri"/>
                <a:sym typeface="Calibri"/>
              </a:rPr>
              <a:t>Liu J, et al (2015). </a:t>
            </a:r>
            <a:r>
              <a:rPr i="1" lang="en-US" sz="1100">
                <a:solidFill>
                  <a:schemeClr val="dk1"/>
                </a:solidFill>
                <a:latin typeface="Calibri"/>
                <a:ea typeface="Calibri"/>
                <a:cs typeface="Calibri"/>
                <a:sym typeface="Calibri"/>
              </a:rPr>
              <a:t>Systems integration for global sustainability.</a:t>
            </a:r>
            <a:r>
              <a:rPr lang="en-US" sz="1100">
                <a:solidFill>
                  <a:schemeClr val="dk1"/>
                </a:solidFill>
                <a:latin typeface="Calibri"/>
                <a:ea typeface="Calibri"/>
                <a:cs typeface="Calibri"/>
                <a:sym typeface="Calibri"/>
              </a:rPr>
              <a:t> Science 347.6225 1258832.</a:t>
            </a:r>
            <a:endParaRPr/>
          </a:p>
          <a:p>
            <a:pPr indent="-228600" lvl="0" marL="228600" marR="0" rtl="0" algn="l">
              <a:spcBef>
                <a:spcPts val="600"/>
              </a:spcBef>
              <a:spcAft>
                <a:spcPts val="0"/>
              </a:spcAft>
              <a:buClr>
                <a:schemeClr val="dk1"/>
              </a:buClr>
              <a:buSzPts val="1100"/>
              <a:buFont typeface="Calibri"/>
              <a:buAutoNum type="arabicPeriod"/>
            </a:pPr>
            <a:r>
              <a:rPr lang="en-US" sz="1100">
                <a:solidFill>
                  <a:schemeClr val="dk1"/>
                </a:solidFill>
                <a:latin typeface="Calibri"/>
                <a:ea typeface="Calibri"/>
                <a:cs typeface="Calibri"/>
                <a:sym typeface="Calibri"/>
              </a:rPr>
              <a:t>Bertalanffy, L V (1968). </a:t>
            </a:r>
            <a:r>
              <a:rPr i="1" lang="en-US" sz="1100">
                <a:solidFill>
                  <a:schemeClr val="dk1"/>
                </a:solidFill>
                <a:latin typeface="Calibri"/>
                <a:ea typeface="Calibri"/>
                <a:cs typeface="Calibri"/>
                <a:sym typeface="Calibri"/>
              </a:rPr>
              <a:t>General system theory: Foundations, development, applications.</a:t>
            </a:r>
            <a:r>
              <a:rPr lang="en-US" sz="1100">
                <a:solidFill>
                  <a:schemeClr val="dk1"/>
                </a:solidFill>
                <a:latin typeface="Calibri"/>
                <a:ea typeface="Calibri"/>
                <a:cs typeface="Calibri"/>
                <a:sym typeface="Calibri"/>
              </a:rPr>
              <a:t> </a:t>
            </a:r>
            <a:endParaRPr/>
          </a:p>
          <a:p>
            <a:pPr indent="-228600" lvl="0" marL="228600" marR="0" rtl="0" algn="l">
              <a:spcBef>
                <a:spcPts val="600"/>
              </a:spcBef>
              <a:spcAft>
                <a:spcPts val="0"/>
              </a:spcAft>
              <a:buClr>
                <a:schemeClr val="dk1"/>
              </a:buClr>
              <a:buSzPts val="1100"/>
              <a:buFont typeface="Calibri"/>
              <a:buAutoNum type="arabicPeriod"/>
            </a:pPr>
            <a:r>
              <a:rPr lang="en-US" sz="1100">
                <a:solidFill>
                  <a:schemeClr val="dk1"/>
                </a:solidFill>
                <a:latin typeface="Calibri"/>
                <a:ea typeface="Calibri"/>
                <a:cs typeface="Calibri"/>
                <a:sym typeface="Calibri"/>
              </a:rPr>
              <a:t>Suh S, Kagawa S (2005). </a:t>
            </a:r>
            <a:r>
              <a:rPr i="1" lang="en-US" sz="1100">
                <a:solidFill>
                  <a:schemeClr val="dk1"/>
                </a:solidFill>
                <a:latin typeface="Calibri"/>
                <a:ea typeface="Calibri"/>
                <a:cs typeface="Calibri"/>
                <a:sym typeface="Calibri"/>
              </a:rPr>
              <a:t>Industrial Ecology and Input-Output Economics: an Introduction</a:t>
            </a:r>
            <a:r>
              <a:rPr lang="en-US" sz="1100">
                <a:solidFill>
                  <a:schemeClr val="dk1"/>
                </a:solidFill>
                <a:latin typeface="Calibri"/>
                <a:ea typeface="Calibri"/>
                <a:cs typeface="Calibri"/>
                <a:sym typeface="Calibri"/>
              </a:rPr>
              <a:t>. Economic Systems Research. Vol. 17, No. 4, 349–364 </a:t>
            </a:r>
            <a:endParaRPr/>
          </a:p>
          <a:p>
            <a:pPr indent="-228600" lvl="0" marL="228600" marR="0" rtl="0" algn="l">
              <a:spcBef>
                <a:spcPts val="600"/>
              </a:spcBef>
              <a:spcAft>
                <a:spcPts val="0"/>
              </a:spcAft>
              <a:buClr>
                <a:schemeClr val="dk1"/>
              </a:buClr>
              <a:buSzPts val="1100"/>
              <a:buFont typeface="Calibri"/>
              <a:buAutoNum type="arabicPeriod"/>
            </a:pPr>
            <a:r>
              <a:rPr lang="en-US" sz="1100">
                <a:solidFill>
                  <a:schemeClr val="dk1"/>
                </a:solidFill>
                <a:latin typeface="Calibri"/>
                <a:ea typeface="Calibri"/>
                <a:cs typeface="Calibri"/>
                <a:sym typeface="Calibri"/>
              </a:rPr>
              <a:t>Schaubroeck T, Baustert P, Igos E, Benetto E (2020). </a:t>
            </a:r>
            <a:r>
              <a:rPr i="1" lang="en-US" sz="1100">
                <a:solidFill>
                  <a:schemeClr val="dk1"/>
                </a:solidFill>
                <a:latin typeface="Calibri"/>
                <a:ea typeface="Calibri"/>
                <a:cs typeface="Calibri"/>
                <a:sym typeface="Calibri"/>
              </a:rPr>
              <a:t>Is a sustainability assessment a shot in the dark? How to deal with its nonquantified uncertainty?</a:t>
            </a:r>
            <a:r>
              <a:rPr lang="en-US" sz="1100">
                <a:solidFill>
                  <a:schemeClr val="dk1"/>
                </a:solidFill>
                <a:latin typeface="Calibri"/>
                <a:ea typeface="Calibri"/>
                <a:cs typeface="Calibri"/>
                <a:sym typeface="Calibri"/>
              </a:rPr>
              <a:t> Environmental Science and Technology 54, 4, 2051–2053.</a:t>
            </a:r>
            <a:endParaRPr/>
          </a:p>
          <a:p>
            <a:pPr indent="-228600" lvl="0" marL="228600" marR="0" rtl="0" algn="l">
              <a:spcBef>
                <a:spcPts val="600"/>
              </a:spcBef>
              <a:spcAft>
                <a:spcPts val="0"/>
              </a:spcAft>
              <a:buClr>
                <a:schemeClr val="dk1"/>
              </a:buClr>
              <a:buSzPts val="1100"/>
              <a:buFont typeface="Calibri"/>
              <a:buAutoNum type="arabicPeriod"/>
            </a:pPr>
            <a:r>
              <a:rPr lang="en-US" sz="1100">
                <a:solidFill>
                  <a:schemeClr val="dk1"/>
                </a:solidFill>
                <a:latin typeface="Calibri"/>
                <a:ea typeface="Calibri"/>
                <a:cs typeface="Calibri"/>
                <a:sym typeface="Calibri"/>
              </a:rPr>
              <a:t>IFIAS workshop report (1975). </a:t>
            </a:r>
            <a:r>
              <a:rPr i="1" lang="en-US" sz="1100">
                <a:solidFill>
                  <a:schemeClr val="dk1"/>
                </a:solidFill>
                <a:latin typeface="Calibri"/>
                <a:ea typeface="Calibri"/>
                <a:cs typeface="Calibri"/>
                <a:sym typeface="Calibri"/>
              </a:rPr>
              <a:t>Energy analysis and Economics</a:t>
            </a:r>
            <a:r>
              <a:rPr lang="en-US" sz="1100">
                <a:solidFill>
                  <a:schemeClr val="dk1"/>
                </a:solidFill>
                <a:latin typeface="Calibri"/>
                <a:ea typeface="Calibri"/>
                <a:cs typeface="Calibri"/>
                <a:sym typeface="Calibri"/>
              </a:rPr>
              <a:t>. International Federation of Institutes for Advanced Studies.</a:t>
            </a:r>
            <a:endParaRPr/>
          </a:p>
          <a:p>
            <a:pPr indent="-228600" lvl="0" marL="228600" marR="0" rtl="0" algn="l">
              <a:spcBef>
                <a:spcPts val="600"/>
              </a:spcBef>
              <a:spcAft>
                <a:spcPts val="0"/>
              </a:spcAft>
              <a:buClr>
                <a:schemeClr val="dk1"/>
              </a:buClr>
              <a:buSzPts val="1100"/>
              <a:buFont typeface="Calibri"/>
              <a:buAutoNum type="arabicPeriod"/>
            </a:pPr>
            <a:r>
              <a:rPr lang="en-US" sz="1100">
                <a:solidFill>
                  <a:schemeClr val="dk1"/>
                </a:solidFill>
                <a:latin typeface="Calibri"/>
                <a:ea typeface="Calibri"/>
                <a:cs typeface="Calibri"/>
                <a:sym typeface="Calibri"/>
              </a:rPr>
              <a:t>Lifset R (2008). </a:t>
            </a:r>
            <a:r>
              <a:rPr i="1" lang="en-US" sz="1100">
                <a:solidFill>
                  <a:schemeClr val="dk1"/>
                </a:solidFill>
                <a:latin typeface="Calibri"/>
                <a:ea typeface="Calibri"/>
                <a:cs typeface="Calibri"/>
                <a:sym typeface="Calibri"/>
              </a:rPr>
              <a:t>Industrial Ecology in the Age of Input-Output Analysis</a:t>
            </a:r>
            <a:r>
              <a:rPr lang="en-US" sz="1100">
                <a:solidFill>
                  <a:schemeClr val="dk1"/>
                </a:solidFill>
                <a:latin typeface="Calibri"/>
                <a:ea typeface="Calibri"/>
                <a:cs typeface="Calibri"/>
                <a:sym typeface="Calibri"/>
              </a:rPr>
              <a:t>. In Handbook of Input-Output Economics in Industrial Ecology. Springer</a:t>
            </a:r>
            <a:endParaRPr/>
          </a:p>
          <a:p>
            <a:pPr indent="-228600" lvl="0" marL="228600" marR="0" rtl="0" algn="l">
              <a:spcBef>
                <a:spcPts val="600"/>
              </a:spcBef>
              <a:spcAft>
                <a:spcPts val="0"/>
              </a:spcAft>
              <a:buClr>
                <a:schemeClr val="dk1"/>
              </a:buClr>
              <a:buSzPts val="1100"/>
              <a:buFont typeface="Calibri"/>
              <a:buAutoNum type="arabicPeriod"/>
            </a:pPr>
            <a:r>
              <a:rPr lang="en-US" sz="1100">
                <a:solidFill>
                  <a:schemeClr val="dk1"/>
                </a:solidFill>
                <a:latin typeface="Calibri"/>
                <a:ea typeface="Calibri"/>
                <a:cs typeface="Calibri"/>
                <a:sym typeface="Calibri"/>
              </a:rPr>
              <a:t>Hannon B (2012). </a:t>
            </a:r>
            <a:r>
              <a:rPr i="1" lang="en-US" sz="1100">
                <a:solidFill>
                  <a:schemeClr val="dk1"/>
                </a:solidFill>
                <a:latin typeface="Calibri"/>
                <a:ea typeface="Calibri"/>
                <a:cs typeface="Calibri"/>
                <a:sym typeface="Calibri"/>
              </a:rPr>
              <a:t>Early development of Input-Output Analysis of energy and ecologic systems</a:t>
            </a:r>
            <a:r>
              <a:rPr lang="en-US" sz="1100">
                <a:solidFill>
                  <a:schemeClr val="dk1"/>
                </a:solidFill>
                <a:latin typeface="Calibri"/>
                <a:ea typeface="Calibri"/>
                <a:cs typeface="Calibri"/>
                <a:sym typeface="Calibri"/>
              </a:rPr>
              <a:t>. In Thermodynamics and Destruction of Resources, Cambridge University Press.</a:t>
            </a:r>
            <a:endParaRPr/>
          </a:p>
        </p:txBody>
      </p:sp>
      <p:sp>
        <p:nvSpPr>
          <p:cNvPr id="290" name="Google Shape;290;p19"/>
          <p:cNvSpPr txBox="1"/>
          <p:nvPr/>
        </p:nvSpPr>
        <p:spPr>
          <a:xfrm>
            <a:off x="6420277" y="1592603"/>
            <a:ext cx="5191370" cy="846386"/>
          </a:xfrm>
          <a:prstGeom prst="rect">
            <a:avLst/>
          </a:prstGeom>
          <a:noFill/>
          <a:ln>
            <a:noFill/>
          </a:ln>
        </p:spPr>
        <p:txBody>
          <a:bodyPr anchorCtr="0" anchor="t" bIns="45700" lIns="91425" spcFirstLastPara="1" rIns="91425" wrap="square" tIns="45700">
            <a:spAutoFit/>
          </a:bodyPr>
          <a:lstStyle/>
          <a:p>
            <a:pPr indent="-228600" lvl="0" marL="228600" marR="0" rtl="0" algn="l">
              <a:spcBef>
                <a:spcPts val="0"/>
              </a:spcBef>
              <a:spcAft>
                <a:spcPts val="0"/>
              </a:spcAft>
              <a:buClr>
                <a:schemeClr val="dk1"/>
              </a:buClr>
              <a:buSzPts val="1100"/>
              <a:buFont typeface="Calibri"/>
              <a:buAutoNum type="arabicPeriod" startAt="11"/>
            </a:pPr>
            <a:r>
              <a:rPr lang="en-US" sz="1100">
                <a:solidFill>
                  <a:schemeClr val="dk1"/>
                </a:solidFill>
                <a:latin typeface="Calibri"/>
                <a:ea typeface="Calibri"/>
                <a:cs typeface="Calibri"/>
                <a:sym typeface="Calibri"/>
              </a:rPr>
              <a:t>Heijungs R, Suh S (2002). </a:t>
            </a:r>
            <a:r>
              <a:rPr i="1" lang="en-US" sz="1100">
                <a:solidFill>
                  <a:schemeClr val="dk1"/>
                </a:solidFill>
                <a:latin typeface="Calibri"/>
                <a:ea typeface="Calibri"/>
                <a:cs typeface="Calibri"/>
                <a:sym typeface="Calibri"/>
              </a:rPr>
              <a:t>The Computational Structure of Life Cycle Assessment</a:t>
            </a:r>
            <a:r>
              <a:rPr lang="en-US" sz="1100">
                <a:solidFill>
                  <a:schemeClr val="dk1"/>
                </a:solidFill>
                <a:latin typeface="Calibri"/>
                <a:ea typeface="Calibri"/>
                <a:cs typeface="Calibri"/>
                <a:sym typeface="Calibri"/>
              </a:rPr>
              <a:t>. Springer.</a:t>
            </a:r>
            <a:endParaRPr/>
          </a:p>
          <a:p>
            <a:pPr indent="-228600" lvl="0" marL="228600" marR="0" rtl="0" algn="l">
              <a:spcBef>
                <a:spcPts val="600"/>
              </a:spcBef>
              <a:spcAft>
                <a:spcPts val="0"/>
              </a:spcAft>
              <a:buClr>
                <a:schemeClr val="dk1"/>
              </a:buClr>
              <a:buSzPts val="1100"/>
              <a:buFont typeface="Calibri"/>
              <a:buAutoNum type="arabicPeriod" startAt="11"/>
            </a:pPr>
            <a:r>
              <a:rPr lang="en-US" sz="1100">
                <a:solidFill>
                  <a:schemeClr val="dk1"/>
                </a:solidFill>
                <a:latin typeface="Calibri"/>
                <a:ea typeface="Calibri"/>
                <a:cs typeface="Calibri"/>
                <a:sym typeface="Calibri"/>
              </a:rPr>
              <a:t>Kitzes J (2013). </a:t>
            </a:r>
            <a:r>
              <a:rPr i="1" lang="en-US" sz="1100">
                <a:solidFill>
                  <a:schemeClr val="dk1"/>
                </a:solidFill>
                <a:latin typeface="Calibri"/>
                <a:ea typeface="Calibri"/>
                <a:cs typeface="Calibri"/>
                <a:sym typeface="Calibri"/>
              </a:rPr>
              <a:t>An Introduction to Environmentally-Extended Input-Output Analysis</a:t>
            </a:r>
            <a:r>
              <a:rPr lang="en-US" sz="1100">
                <a:solidFill>
                  <a:schemeClr val="dk1"/>
                </a:solidFill>
                <a:latin typeface="Calibri"/>
                <a:ea typeface="Calibri"/>
                <a:cs typeface="Calibri"/>
                <a:sym typeface="Calibri"/>
              </a:rPr>
              <a:t>. Resources, MDPI.</a:t>
            </a:r>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ph idx="1" type="body"/>
          </p:nvPr>
        </p:nvSpPr>
        <p:spPr>
          <a:xfrm>
            <a:off x="402400" y="1825625"/>
            <a:ext cx="10523747" cy="295090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B3C6E7"/>
              </a:buClr>
              <a:buSzPts val="2000"/>
              <a:buNone/>
            </a:pPr>
            <a:r>
              <a:rPr b="1" lang="en-US" sz="2000">
                <a:solidFill>
                  <a:srgbClr val="B3C6E7"/>
                </a:solidFill>
                <a:latin typeface="Open Sans"/>
                <a:ea typeface="Open Sans"/>
                <a:cs typeface="Open Sans"/>
                <a:sym typeface="Open Sans"/>
              </a:rPr>
              <a:t>By the end of this lecture, you will:</a:t>
            </a:r>
            <a:endParaRPr/>
          </a:p>
          <a:p>
            <a:pPr indent="-228600" lvl="0" marL="228600" rtl="0" algn="l">
              <a:lnSpc>
                <a:spcPct val="90000"/>
              </a:lnSpc>
              <a:spcBef>
                <a:spcPts val="1600"/>
              </a:spcBef>
              <a:spcAft>
                <a:spcPts val="0"/>
              </a:spcAft>
              <a:buClr>
                <a:schemeClr val="dk1"/>
              </a:buClr>
              <a:buSzPts val="2000"/>
              <a:buChar char="•"/>
            </a:pPr>
            <a:r>
              <a:rPr lang="en-US" sz="2000">
                <a:latin typeface="Open Sans"/>
                <a:ea typeface="Open Sans"/>
                <a:cs typeface="Open Sans"/>
                <a:sym typeface="Open Sans"/>
              </a:rPr>
              <a:t>Understand the </a:t>
            </a:r>
            <a:r>
              <a:rPr b="1" lang="en-US" sz="2000">
                <a:latin typeface="Open Sans"/>
                <a:ea typeface="Open Sans"/>
                <a:cs typeface="Open Sans"/>
                <a:sym typeface="Open Sans"/>
              </a:rPr>
              <a:t>concepts of sustainability and impact assessment</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Broadening perspective on systems modelling</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Understand principles of </a:t>
            </a:r>
            <a:r>
              <a:rPr b="1" lang="en-US" sz="2000">
                <a:latin typeface="Open Sans"/>
                <a:ea typeface="Open Sans"/>
                <a:cs typeface="Open Sans"/>
                <a:sym typeface="Open Sans"/>
              </a:rPr>
              <a:t>Quantitative Impact Assessment methods and models</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Acquiring fundamental </a:t>
            </a:r>
            <a:r>
              <a:rPr b="1" lang="en-US" sz="2000">
                <a:latin typeface="Open Sans"/>
                <a:ea typeface="Open Sans"/>
                <a:cs typeface="Open Sans"/>
                <a:sym typeface="Open Sans"/>
              </a:rPr>
              <a:t>lexicon</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Get an overview on the course organization</a:t>
            </a:r>
            <a:endParaRPr/>
          </a:p>
        </p:txBody>
      </p:sp>
      <p:sp>
        <p:nvSpPr>
          <p:cNvPr id="102" name="Google Shape;102;p2"/>
          <p:cNvSpPr txBox="1"/>
          <p:nvPr/>
        </p:nvSpPr>
        <p:spPr>
          <a:xfrm>
            <a:off x="402400" y="4640"/>
            <a:ext cx="813611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Learning Outcomes</a:t>
            </a:r>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descr="Graphical user interface, website&#10;&#10;Description automatically generated" id="296" name="Google Shape;296;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97" name="Google Shape;297;p20"/>
          <p:cNvSpPr txBox="1"/>
          <p:nvPr/>
        </p:nvSpPr>
        <p:spPr>
          <a:xfrm>
            <a:off x="9919335" y="5886097"/>
            <a:ext cx="1866900"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sz="800">
              <a:solidFill>
                <a:schemeClr val="lt1"/>
              </a:solidFill>
              <a:latin typeface="Open Sans"/>
              <a:ea typeface="Open Sans"/>
              <a:cs typeface="Open Sans"/>
              <a:sym typeface="Open Sans"/>
            </a:endParaRPr>
          </a:p>
        </p:txBody>
      </p:sp>
      <p:sp>
        <p:nvSpPr>
          <p:cNvPr id="298" name="Google Shape;298;p20"/>
          <p:cNvSpPr txBox="1"/>
          <p:nvPr/>
        </p:nvSpPr>
        <p:spPr>
          <a:xfrm>
            <a:off x="9108490" y="4846074"/>
            <a:ext cx="2372017"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
                <a:solidFill>
                  <a:schemeClr val="lt1"/>
                </a:solidFill>
                <a:latin typeface="Open Sans"/>
                <a:ea typeface="Open Sans"/>
                <a:cs typeface="Open Sans"/>
                <a:sym typeface="Open Sans"/>
              </a:rPr>
              <a:t>Moksnes N., Sahlberg A., Khavari B. 2021.</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Lecture 1: OnSSET/Global Electrification</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Platform. Release Version 1.0. [online</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presentation]. Climate Compatible Growth</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Programme, Energy Sector Management Assistance Program and World Bank Group</a:t>
            </a:r>
            <a:endParaRPr sz="800">
              <a:solidFill>
                <a:schemeClr val="lt1"/>
              </a:solidFill>
              <a:latin typeface="Open Sans"/>
              <a:ea typeface="Open Sans"/>
              <a:cs typeface="Open Sans"/>
              <a:sym typeface="Open Sans"/>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descr="Graphical user interface, text" id="303" name="Google Shape;303;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04" name="Google Shape;304;p21"/>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txBox="1"/>
          <p:nvPr/>
        </p:nvSpPr>
        <p:spPr>
          <a:xfrm>
            <a:off x="402400" y="4640"/>
            <a:ext cx="813611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1.1 Impact of human activities</a:t>
            </a:r>
            <a:endParaRPr/>
          </a:p>
        </p:txBody>
      </p:sp>
      <p:sp>
        <p:nvSpPr>
          <p:cNvPr id="109" name="Google Shape;109;p3"/>
          <p:cNvSpPr txBox="1"/>
          <p:nvPr/>
        </p:nvSpPr>
        <p:spPr>
          <a:xfrm>
            <a:off x="402400" y="1646680"/>
            <a:ext cx="5693600" cy="12311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Sustainable Development</a:t>
            </a:r>
            <a:endParaRPr/>
          </a:p>
          <a:p>
            <a:pPr indent="0" lvl="1" marL="457200" marR="0" rtl="0" algn="l">
              <a:spcBef>
                <a:spcPts val="1200"/>
              </a:spcBef>
              <a:spcAft>
                <a:spcPts val="0"/>
              </a:spcAft>
              <a:buNone/>
            </a:pPr>
            <a:r>
              <a:rPr b="0" i="0" lang="en-US" sz="1600" u="none" cap="none" strike="noStrike">
                <a:solidFill>
                  <a:schemeClr val="dk1"/>
                </a:solidFill>
                <a:latin typeface="Calibri"/>
                <a:ea typeface="Calibri"/>
                <a:cs typeface="Calibri"/>
                <a:sym typeface="Calibri"/>
              </a:rPr>
              <a:t>It consists in “[…] </a:t>
            </a:r>
            <a:r>
              <a:rPr b="0" i="1" lang="en-US" sz="1600" u="none" cap="none" strike="noStrike">
                <a:solidFill>
                  <a:schemeClr val="dk1"/>
                </a:solidFill>
                <a:latin typeface="Calibri"/>
                <a:ea typeface="Calibri"/>
                <a:cs typeface="Calibri"/>
                <a:sym typeface="Calibri"/>
              </a:rPr>
              <a:t>meeting society's current needs by using Earth's natural resources without compromising the needs of future generations</a:t>
            </a:r>
            <a:r>
              <a:rPr b="0" i="0" lang="en-US" sz="1600" u="none" cap="none" strike="noStrike">
                <a:solidFill>
                  <a:schemeClr val="dk1"/>
                </a:solidFill>
                <a:latin typeface="Calibri"/>
                <a:ea typeface="Calibri"/>
                <a:cs typeface="Calibri"/>
                <a:sym typeface="Calibri"/>
              </a:rPr>
              <a:t>” (Bruntland Report, UN, 1987)</a:t>
            </a:r>
            <a:endParaRPr/>
          </a:p>
        </p:txBody>
      </p:sp>
      <p:pic>
        <p:nvPicPr>
          <p:cNvPr id="110" name="Google Shape;110;p3"/>
          <p:cNvPicPr preferRelativeResize="0"/>
          <p:nvPr/>
        </p:nvPicPr>
        <p:blipFill rotWithShape="1">
          <a:blip r:embed="rId3">
            <a:alphaModFix/>
          </a:blip>
          <a:srcRect b="0" l="0" r="0" t="0"/>
          <a:stretch/>
        </p:blipFill>
        <p:spPr>
          <a:xfrm>
            <a:off x="7941495" y="842124"/>
            <a:ext cx="3559498" cy="2785492"/>
          </a:xfrm>
          <a:prstGeom prst="rect">
            <a:avLst/>
          </a:prstGeom>
          <a:noFill/>
          <a:ln>
            <a:noFill/>
          </a:ln>
        </p:spPr>
      </p:pic>
      <p:sp>
        <p:nvSpPr>
          <p:cNvPr id="111" name="Google Shape;111;p3"/>
          <p:cNvSpPr txBox="1"/>
          <p:nvPr/>
        </p:nvSpPr>
        <p:spPr>
          <a:xfrm>
            <a:off x="402400" y="3224577"/>
            <a:ext cx="6227000" cy="126957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Nature of Sustainable Development</a:t>
            </a:r>
            <a:endParaRPr/>
          </a:p>
          <a:p>
            <a:pPr indent="-269875" lvl="1" marL="539750" marR="0" rtl="0" algn="l">
              <a:spcBef>
                <a:spcPts val="9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Multiple dimensions: </a:t>
            </a:r>
            <a:r>
              <a:rPr b="1" i="0" lang="en-US" sz="1600" u="none" cap="none" strike="noStrike">
                <a:solidFill>
                  <a:schemeClr val="accent2"/>
                </a:solidFill>
                <a:latin typeface="Calibri"/>
                <a:ea typeface="Calibri"/>
                <a:cs typeface="Calibri"/>
                <a:sym typeface="Calibri"/>
              </a:rPr>
              <a:t>Economic</a:t>
            </a:r>
            <a:r>
              <a:rPr b="0" i="0" lang="en-US" sz="1600" u="none" cap="none" strike="noStrike">
                <a:solidFill>
                  <a:schemeClr val="dk1"/>
                </a:solidFill>
                <a:latin typeface="Calibri"/>
                <a:ea typeface="Calibri"/>
                <a:cs typeface="Calibri"/>
                <a:sym typeface="Calibri"/>
              </a:rPr>
              <a:t>, </a:t>
            </a:r>
            <a:r>
              <a:rPr b="1" i="0" lang="en-US" sz="1600" u="none" cap="none" strike="noStrike">
                <a:solidFill>
                  <a:schemeClr val="accent2"/>
                </a:solidFill>
                <a:latin typeface="Calibri"/>
                <a:ea typeface="Calibri"/>
                <a:cs typeface="Calibri"/>
                <a:sym typeface="Calibri"/>
              </a:rPr>
              <a:t>Social</a:t>
            </a:r>
            <a:r>
              <a:rPr b="0" i="0" lang="en-US" sz="1600" u="none" cap="none" strike="noStrike">
                <a:solidFill>
                  <a:schemeClr val="dk1"/>
                </a:solidFill>
                <a:latin typeface="Calibri"/>
                <a:ea typeface="Calibri"/>
                <a:cs typeface="Calibri"/>
                <a:sym typeface="Calibri"/>
              </a:rPr>
              <a:t>, </a:t>
            </a:r>
            <a:r>
              <a:rPr b="1" i="0" lang="en-US" sz="1600" u="none" cap="none" strike="noStrike">
                <a:solidFill>
                  <a:schemeClr val="accent2"/>
                </a:solidFill>
                <a:latin typeface="Calibri"/>
                <a:ea typeface="Calibri"/>
                <a:cs typeface="Calibri"/>
                <a:sym typeface="Calibri"/>
              </a:rPr>
              <a:t>Environmental</a:t>
            </a:r>
            <a:endParaRPr/>
          </a:p>
          <a:p>
            <a:pPr indent="-269875" lvl="1" marL="539750" marR="0" rtl="0" algn="l">
              <a:spcBef>
                <a:spcPts val="3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Its dimensions are </a:t>
            </a:r>
            <a:r>
              <a:rPr b="1" i="0" lang="en-US" sz="1600" u="none" cap="none" strike="noStrike">
                <a:solidFill>
                  <a:schemeClr val="accent2"/>
                </a:solidFill>
                <a:latin typeface="Calibri"/>
                <a:ea typeface="Calibri"/>
                <a:cs typeface="Calibri"/>
                <a:sym typeface="Calibri"/>
              </a:rPr>
              <a:t>intertwined</a:t>
            </a:r>
            <a:endParaRPr/>
          </a:p>
          <a:p>
            <a:pPr indent="-269875" lvl="1" marL="539750" marR="0" rtl="0" algn="l">
              <a:spcBef>
                <a:spcPts val="3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Technical feasibility is a </a:t>
            </a:r>
            <a:r>
              <a:rPr b="1" i="0" lang="en-US" sz="1600" u="none" cap="none" strike="noStrike">
                <a:solidFill>
                  <a:schemeClr val="accent2"/>
                </a:solidFill>
                <a:latin typeface="Calibri"/>
                <a:ea typeface="Calibri"/>
                <a:cs typeface="Calibri"/>
                <a:sym typeface="Calibri"/>
              </a:rPr>
              <a:t>prerequisite</a:t>
            </a:r>
            <a:endParaRPr b="0" i="0" sz="1600" u="none" cap="none" strike="noStrike">
              <a:solidFill>
                <a:schemeClr val="accent2"/>
              </a:solidFill>
              <a:latin typeface="Calibri"/>
              <a:ea typeface="Calibri"/>
              <a:cs typeface="Calibri"/>
              <a:sym typeface="Calibri"/>
            </a:endParaRPr>
          </a:p>
        </p:txBody>
      </p:sp>
      <p:sp>
        <p:nvSpPr>
          <p:cNvPr id="112" name="Google Shape;112;p3"/>
          <p:cNvSpPr txBox="1"/>
          <p:nvPr/>
        </p:nvSpPr>
        <p:spPr>
          <a:xfrm>
            <a:off x="402400" y="4594724"/>
            <a:ext cx="7021209" cy="13465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UN Sustainable Development Goals (SDGs, Sep 2015)</a:t>
            </a:r>
            <a:endParaRPr/>
          </a:p>
          <a:p>
            <a:pPr indent="-269875" lvl="1" marL="539750" marR="0" rtl="0" algn="l">
              <a:spcBef>
                <a:spcPts val="9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17 goals and related 196 targets</a:t>
            </a:r>
            <a:endParaRPr/>
          </a:p>
          <a:p>
            <a:pPr indent="-269875" lvl="1" marL="539750" marR="0" rtl="0" algn="l">
              <a:spcBef>
                <a:spcPts val="6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Social, economic and environmental components of sustainability</a:t>
            </a:r>
            <a:endParaRPr/>
          </a:p>
          <a:p>
            <a:pPr indent="-269875" lvl="1" marL="539750" marR="0" rtl="0" algn="l">
              <a:spcBef>
                <a:spcPts val="6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Unprecedented challenge for policy-makers and scientists</a:t>
            </a:r>
            <a:endParaRPr/>
          </a:p>
        </p:txBody>
      </p:sp>
      <p:pic>
        <p:nvPicPr>
          <p:cNvPr descr="Risultati immagini per united nation sustainable development goals" id="113" name="Google Shape;113;p3"/>
          <p:cNvPicPr preferRelativeResize="0"/>
          <p:nvPr/>
        </p:nvPicPr>
        <p:blipFill rotWithShape="1">
          <a:blip r:embed="rId4">
            <a:alphaModFix/>
          </a:blip>
          <a:srcRect b="0" l="0" r="0" t="0"/>
          <a:stretch/>
        </p:blipFill>
        <p:spPr>
          <a:xfrm>
            <a:off x="7747857" y="4114078"/>
            <a:ext cx="3935369" cy="2055137"/>
          </a:xfrm>
          <a:prstGeom prst="rect">
            <a:avLst/>
          </a:prstGeom>
          <a:noFill/>
          <a:ln>
            <a:noFill/>
          </a:ln>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4"/>
          <p:cNvSpPr txBox="1"/>
          <p:nvPr/>
        </p:nvSpPr>
        <p:spPr>
          <a:xfrm>
            <a:off x="402400" y="4640"/>
            <a:ext cx="813611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1.1 Impact of human activities</a:t>
            </a:r>
            <a:endParaRPr/>
          </a:p>
        </p:txBody>
      </p:sp>
      <p:sp>
        <p:nvSpPr>
          <p:cNvPr id="120" name="Google Shape;120;p4"/>
          <p:cNvSpPr txBox="1"/>
          <p:nvPr/>
        </p:nvSpPr>
        <p:spPr>
          <a:xfrm>
            <a:off x="402400" y="1710027"/>
            <a:ext cx="6198699" cy="441659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Address Sustainable Development based on reductionism </a:t>
            </a:r>
            <a:endParaRPr/>
          </a:p>
          <a:p>
            <a:pPr indent="-269875"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SGDs are commonly seen as </a:t>
            </a:r>
            <a:r>
              <a:rPr b="1" i="0" lang="en-US" sz="1400" u="none" cap="none" strike="noStrike">
                <a:solidFill>
                  <a:schemeClr val="accent2"/>
                </a:solidFill>
                <a:latin typeface="Calibri"/>
                <a:ea typeface="Calibri"/>
                <a:cs typeface="Calibri"/>
                <a:sym typeface="Calibri"/>
              </a:rPr>
              <a:t>wicked problems</a:t>
            </a:r>
            <a:r>
              <a:rPr b="0" i="0" lang="en-US" sz="1400" u="none" cap="none" strike="noStrike">
                <a:solidFill>
                  <a:schemeClr val="dk1"/>
                </a:solidFill>
                <a:latin typeface="Calibri"/>
                <a:ea typeface="Calibri"/>
                <a:cs typeface="Calibri"/>
                <a:sym typeface="Calibri"/>
              </a:rPr>
              <a:t>: solutions to such problems are hard to test and, once implemented will profoundly change the system.</a:t>
            </a:r>
            <a:endParaRPr/>
          </a:p>
          <a:p>
            <a:pPr indent="-269875" lvl="1" marL="539750" marR="0" rtl="0" algn="l">
              <a:spcBef>
                <a:spcPts val="18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Standard scientific approach of </a:t>
            </a:r>
            <a:r>
              <a:rPr b="1" i="0" lang="en-US" sz="1400" u="none" cap="none" strike="noStrike">
                <a:solidFill>
                  <a:schemeClr val="accent2"/>
                </a:solidFill>
                <a:latin typeface="Calibri"/>
                <a:ea typeface="Calibri"/>
                <a:cs typeface="Calibri"/>
                <a:sym typeface="Calibri"/>
              </a:rPr>
              <a:t>reductionism</a:t>
            </a:r>
            <a:r>
              <a:rPr b="0" i="0" lang="en-US" sz="1400" u="none" cap="none" strike="noStrike">
                <a:solidFill>
                  <a:schemeClr val="dk1"/>
                </a:solidFill>
                <a:latin typeface="Calibri"/>
                <a:ea typeface="Calibri"/>
                <a:cs typeface="Calibri"/>
                <a:sym typeface="Calibri"/>
              </a:rPr>
              <a:t>: basic principle in model development, consists in separating complex phenomena into many parts/components, so they can be studied in isolation from their environment.</a:t>
            </a:r>
            <a:endParaRPr/>
          </a:p>
          <a:p>
            <a:pPr indent="-269875" lvl="1" marL="539750" marR="0" rtl="0" algn="l">
              <a:spcBef>
                <a:spcPts val="18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Reducing complexity of problems by limiting their scope enables to understand a multitude of mechanisms from the world: engineers have adopted this approach to </a:t>
            </a:r>
            <a:r>
              <a:rPr b="1" i="0" lang="en-US" sz="1400" u="none" cap="none" strike="noStrike">
                <a:solidFill>
                  <a:schemeClr val="accent2"/>
                </a:solidFill>
                <a:latin typeface="Calibri"/>
                <a:ea typeface="Calibri"/>
                <a:cs typeface="Calibri"/>
                <a:sym typeface="Calibri"/>
              </a:rPr>
              <a:t>synthesize</a:t>
            </a:r>
            <a:r>
              <a:rPr b="0" i="0" lang="en-US" sz="1400" u="none" cap="none" strike="noStrike">
                <a:solidFill>
                  <a:schemeClr val="dk1"/>
                </a:solidFill>
                <a:latin typeface="Calibri"/>
                <a:ea typeface="Calibri"/>
                <a:cs typeface="Calibri"/>
                <a:sym typeface="Calibri"/>
              </a:rPr>
              <a:t> new products and processes.</a:t>
            </a:r>
            <a:endParaRPr/>
          </a:p>
          <a:p>
            <a:pPr indent="-269875" lvl="1" marL="539750" marR="0" rtl="0" algn="l">
              <a:spcBef>
                <a:spcPts val="18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Combination of reductionism and synthesis forms the basis of the scientific knowledge and development so far: scientists </a:t>
            </a:r>
            <a:r>
              <a:rPr b="1" i="0" lang="en-US" sz="1400" u="none" cap="none" strike="noStrike">
                <a:solidFill>
                  <a:schemeClr val="accent2"/>
                </a:solidFill>
                <a:latin typeface="Calibri"/>
                <a:ea typeface="Calibri"/>
                <a:cs typeface="Calibri"/>
                <a:sym typeface="Calibri"/>
              </a:rPr>
              <a:t>reduce complexity of natural phenomena</a:t>
            </a:r>
            <a:r>
              <a:rPr b="0" i="0" lang="en-US" sz="1400" u="none" cap="none" strike="noStrike">
                <a:solidFill>
                  <a:schemeClr val="dk1"/>
                </a:solidFill>
                <a:latin typeface="Calibri"/>
                <a:ea typeface="Calibri"/>
                <a:cs typeface="Calibri"/>
                <a:sym typeface="Calibri"/>
              </a:rPr>
              <a:t> to distil knowledge from them and </a:t>
            </a:r>
            <a:r>
              <a:rPr b="1" i="0" lang="en-US" sz="1400" u="none" cap="none" strike="noStrike">
                <a:solidFill>
                  <a:schemeClr val="accent2"/>
                </a:solidFill>
                <a:latin typeface="Calibri"/>
                <a:ea typeface="Calibri"/>
                <a:cs typeface="Calibri"/>
                <a:sym typeface="Calibri"/>
              </a:rPr>
              <a:t>synthetize new products and processes</a:t>
            </a:r>
            <a:r>
              <a:rPr b="0" i="0" lang="en-US" sz="1400" u="none" cap="none" strike="noStrike">
                <a:solidFill>
                  <a:schemeClr val="dk1"/>
                </a:solidFill>
                <a:latin typeface="Calibri"/>
                <a:ea typeface="Calibri"/>
                <a:cs typeface="Calibri"/>
                <a:sym typeface="Calibri"/>
              </a:rPr>
              <a:t> to serve our needs.</a:t>
            </a:r>
            <a:endParaRPr/>
          </a:p>
        </p:txBody>
      </p:sp>
      <p:pic>
        <p:nvPicPr>
          <p:cNvPr descr="Visualizza immagine di origine" id="121" name="Google Shape;121;p4"/>
          <p:cNvPicPr preferRelativeResize="0"/>
          <p:nvPr/>
        </p:nvPicPr>
        <p:blipFill rotWithShape="1">
          <a:blip r:embed="rId3">
            <a:alphaModFix/>
          </a:blip>
          <a:srcRect b="0" l="0" r="0" t="0"/>
          <a:stretch/>
        </p:blipFill>
        <p:spPr>
          <a:xfrm>
            <a:off x="7002126" y="1701436"/>
            <a:ext cx="4606834" cy="3455126"/>
          </a:xfrm>
          <a:prstGeom prst="rect">
            <a:avLst/>
          </a:prstGeom>
          <a:noFill/>
          <a:ln>
            <a:noFill/>
          </a:ln>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nvSpPr>
        <p:spPr>
          <a:xfrm>
            <a:off x="402400" y="4640"/>
            <a:ext cx="813611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1.1 Impact of human activities</a:t>
            </a:r>
            <a:endParaRPr/>
          </a:p>
        </p:txBody>
      </p:sp>
      <p:sp>
        <p:nvSpPr>
          <p:cNvPr id="128" name="Google Shape;128;p5"/>
          <p:cNvSpPr txBox="1"/>
          <p:nvPr/>
        </p:nvSpPr>
        <p:spPr>
          <a:xfrm>
            <a:off x="402400" y="1530781"/>
            <a:ext cx="6268224" cy="49244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The limit of scientific reductionism and synthesis</a:t>
            </a:r>
            <a:endParaRPr/>
          </a:p>
          <a:p>
            <a:pPr indent="-269875"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Question: is this approach </a:t>
            </a:r>
            <a:r>
              <a:rPr b="1" i="0" lang="en-US" sz="1400" u="none" cap="none" strike="noStrike">
                <a:solidFill>
                  <a:schemeClr val="accent2"/>
                </a:solidFill>
                <a:latin typeface="Calibri"/>
                <a:ea typeface="Calibri"/>
                <a:cs typeface="Calibri"/>
                <a:sym typeface="Calibri"/>
              </a:rPr>
              <a:t>still adequate </a:t>
            </a:r>
            <a:r>
              <a:rPr b="0" i="0" lang="en-US" sz="1400" u="none" cap="none" strike="noStrike">
                <a:solidFill>
                  <a:schemeClr val="dk1"/>
                </a:solidFill>
                <a:latin typeface="Calibri"/>
                <a:ea typeface="Calibri"/>
                <a:cs typeface="Calibri"/>
                <a:sym typeface="Calibri"/>
              </a:rPr>
              <a:t>to face our current needs and to support the achievement of SGDs?</a:t>
            </a:r>
            <a:endParaRPr/>
          </a:p>
          <a:p>
            <a:pPr indent="-269875"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a:t>
            </a:r>
            <a:r>
              <a:rPr b="0" i="1" lang="en-US" sz="1400" u="none" cap="none" strike="noStrike">
                <a:solidFill>
                  <a:schemeClr val="dk1"/>
                </a:solidFill>
                <a:latin typeface="Calibri"/>
                <a:ea typeface="Calibri"/>
                <a:cs typeface="Calibri"/>
                <a:sym typeface="Calibri"/>
              </a:rPr>
              <a:t>no one knows how to make a pencil</a:t>
            </a:r>
            <a:r>
              <a:rPr b="0" i="0" lang="en-US" sz="1400" u="none" cap="none" strike="noStrike">
                <a:solidFill>
                  <a:schemeClr val="dk1"/>
                </a:solidFill>
                <a:latin typeface="Calibri"/>
                <a:ea typeface="Calibri"/>
                <a:cs typeface="Calibri"/>
                <a:sym typeface="Calibri"/>
              </a:rPr>
              <a:t>” [Read L E, 1958, </a:t>
            </a:r>
            <a:r>
              <a:rPr b="0" i="1" lang="en-US" sz="1400" u="none" cap="none" strike="noStrike">
                <a:solidFill>
                  <a:schemeClr val="dk1"/>
                </a:solidFill>
                <a:latin typeface="Calibri"/>
                <a:ea typeface="Calibri"/>
                <a:cs typeface="Calibri"/>
                <a:sym typeface="Calibri"/>
              </a:rPr>
              <a:t>I pencil</a:t>
            </a:r>
            <a:r>
              <a:rPr b="0" i="0" lang="en-US" sz="1400" u="none" cap="none" strike="noStrike">
                <a:solidFill>
                  <a:schemeClr val="dk1"/>
                </a:solidFill>
                <a:latin typeface="Calibri"/>
                <a:ea typeface="Calibri"/>
                <a:cs typeface="Calibri"/>
                <a:sym typeface="Calibri"/>
              </a:rPr>
              <a:t>]</a:t>
            </a:r>
            <a:endParaRPr/>
          </a:p>
          <a:p>
            <a:pPr indent="-269875"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Reductionism and synthesis allow creating models </a:t>
            </a:r>
            <a:r>
              <a:rPr b="1" i="0" lang="en-US" sz="1400" u="none" cap="none" strike="noStrike">
                <a:solidFill>
                  <a:schemeClr val="accent2"/>
                </a:solidFill>
                <a:latin typeface="Calibri"/>
                <a:ea typeface="Calibri"/>
                <a:cs typeface="Calibri"/>
                <a:sym typeface="Calibri"/>
              </a:rPr>
              <a:t>of individual industrial processes</a:t>
            </a:r>
            <a:r>
              <a:rPr b="0" i="0" lang="en-US" sz="1400" u="none" cap="none" strike="noStrike">
                <a:solidFill>
                  <a:schemeClr val="dk1"/>
                </a:solidFill>
                <a:latin typeface="Calibri"/>
                <a:ea typeface="Calibri"/>
                <a:cs typeface="Calibri"/>
                <a:sym typeface="Calibri"/>
              </a:rPr>
              <a:t>. However, production of simple products like pencils involves a multitude of pre-stages that together form a </a:t>
            </a:r>
            <a:r>
              <a:rPr b="1" i="0" lang="en-US" sz="1400" u="none" cap="none" strike="noStrike">
                <a:solidFill>
                  <a:schemeClr val="accent2"/>
                </a:solidFill>
                <a:latin typeface="Calibri"/>
                <a:ea typeface="Calibri"/>
                <a:cs typeface="Calibri"/>
                <a:sym typeface="Calibri"/>
              </a:rPr>
              <a:t>complex supply chain</a:t>
            </a:r>
            <a:r>
              <a:rPr b="0" i="0" lang="en-US" sz="1400" u="none" cap="none" strike="noStrike">
                <a:solidFill>
                  <a:schemeClr val="dk1"/>
                </a:solidFill>
                <a:latin typeface="Calibri"/>
                <a:ea typeface="Calibri"/>
                <a:cs typeface="Calibri"/>
                <a:sym typeface="Calibri"/>
              </a:rPr>
              <a:t>.</a:t>
            </a:r>
            <a:endParaRPr/>
          </a:p>
          <a:p>
            <a:pPr indent="-269875"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Synthesis of pencil production only capture environmental, economic and social effect of its last stage of production: the </a:t>
            </a:r>
            <a:r>
              <a:rPr b="1" i="0" lang="en-US" sz="1400" u="none" cap="none" strike="noStrike">
                <a:solidFill>
                  <a:schemeClr val="accent2"/>
                </a:solidFill>
                <a:latin typeface="Calibri"/>
                <a:ea typeface="Calibri"/>
                <a:cs typeface="Calibri"/>
                <a:sym typeface="Calibri"/>
              </a:rPr>
              <a:t>implications and complexity of upstream interactions</a:t>
            </a:r>
            <a:r>
              <a:rPr b="0" i="0" lang="en-US" sz="1400" u="none" cap="none" strike="noStrike">
                <a:solidFill>
                  <a:schemeClr val="dk1"/>
                </a:solidFill>
                <a:latin typeface="Calibri"/>
                <a:ea typeface="Calibri"/>
                <a:cs typeface="Calibri"/>
                <a:sym typeface="Calibri"/>
              </a:rPr>
              <a:t> are not visible in the pencil.</a:t>
            </a:r>
            <a:endParaRPr/>
          </a:p>
          <a:p>
            <a:pPr indent="-269875"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By analyzing the pencil in isolation, </a:t>
            </a:r>
            <a:r>
              <a:rPr b="1" i="0" lang="en-US" sz="1400" u="none" cap="none" strike="noStrike">
                <a:solidFill>
                  <a:schemeClr val="accent2"/>
                </a:solidFill>
                <a:latin typeface="Calibri"/>
                <a:ea typeface="Calibri"/>
                <a:cs typeface="Calibri"/>
                <a:sym typeface="Calibri"/>
              </a:rPr>
              <a:t>it is not possible </a:t>
            </a:r>
            <a:r>
              <a:rPr b="0" i="0" lang="en-US" sz="1400" u="none" cap="none" strike="noStrike">
                <a:solidFill>
                  <a:schemeClr val="dk1"/>
                </a:solidFill>
                <a:latin typeface="Calibri"/>
                <a:ea typeface="Calibri"/>
                <a:cs typeface="Calibri"/>
                <a:sym typeface="Calibri"/>
              </a:rPr>
              <a:t>to identify its embodiment of carbon emissions or working hours. Connection between synthesized products and their environmental, social and economic impacts is invisible, </a:t>
            </a:r>
            <a:r>
              <a:rPr b="1" i="0" lang="en-US" sz="1400" u="none" cap="none" strike="noStrike">
                <a:solidFill>
                  <a:schemeClr val="accent2"/>
                </a:solidFill>
                <a:latin typeface="Calibri"/>
                <a:ea typeface="Calibri"/>
                <a:cs typeface="Calibri"/>
                <a:sym typeface="Calibri"/>
              </a:rPr>
              <a:t>but it is present</a:t>
            </a:r>
            <a:r>
              <a:rPr b="0" i="0" lang="en-US" sz="1400" u="none" cap="none" strike="noStrike">
                <a:solidFill>
                  <a:schemeClr val="dk1"/>
                </a:solidFill>
                <a:latin typeface="Calibri"/>
                <a:ea typeface="Calibri"/>
                <a:cs typeface="Calibri"/>
                <a:sym typeface="Calibri"/>
              </a:rPr>
              <a:t>. </a:t>
            </a:r>
            <a:endParaRPr/>
          </a:p>
          <a:p>
            <a:pPr indent="-269875"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Human processes are more than just a collection of individual sectors or plants, they form an </a:t>
            </a:r>
            <a:r>
              <a:rPr b="1" i="0" lang="en-US" sz="1400" u="none" cap="none" strike="noStrike">
                <a:solidFill>
                  <a:schemeClr val="accent2"/>
                </a:solidFill>
                <a:latin typeface="Calibri"/>
                <a:ea typeface="Calibri"/>
                <a:cs typeface="Calibri"/>
                <a:sym typeface="Calibri"/>
              </a:rPr>
              <a:t>industrial system</a:t>
            </a:r>
            <a:r>
              <a:rPr b="0" i="0" lang="en-US" sz="1400" u="none" cap="none" strike="noStrike">
                <a:solidFill>
                  <a:schemeClr val="dk1"/>
                </a:solidFill>
                <a:latin typeface="Calibri"/>
                <a:ea typeface="Calibri"/>
                <a:cs typeface="Calibri"/>
                <a:sym typeface="Calibri"/>
              </a:rPr>
              <a:t>: “</a:t>
            </a:r>
            <a:r>
              <a:rPr b="0" i="1" lang="en-US" sz="1400" u="none" cap="none" strike="noStrike">
                <a:solidFill>
                  <a:schemeClr val="dk1"/>
                </a:solidFill>
                <a:latin typeface="Calibri"/>
                <a:ea typeface="Calibri"/>
                <a:cs typeface="Calibri"/>
                <a:sym typeface="Calibri"/>
              </a:rPr>
              <a:t>the whole is greater than the sum of its parts</a:t>
            </a:r>
            <a:r>
              <a:rPr b="0" i="0" lang="en-US" sz="1400" u="none" cap="none" strike="noStrike">
                <a:solidFill>
                  <a:schemeClr val="dk1"/>
                </a:solidFill>
                <a:latin typeface="Calibri"/>
                <a:ea typeface="Calibri"/>
                <a:cs typeface="Calibri"/>
                <a:sym typeface="Calibri"/>
              </a:rPr>
              <a:t>” (Aristotle)</a:t>
            </a:r>
            <a:endParaRPr/>
          </a:p>
        </p:txBody>
      </p:sp>
      <p:pic>
        <p:nvPicPr>
          <p:cNvPr descr="Visualizza immagine di origine" id="129" name="Google Shape;129;p5"/>
          <p:cNvPicPr preferRelativeResize="0"/>
          <p:nvPr/>
        </p:nvPicPr>
        <p:blipFill rotWithShape="1">
          <a:blip r:embed="rId3">
            <a:alphaModFix/>
          </a:blip>
          <a:srcRect b="0" l="0" r="0" t="0"/>
          <a:stretch/>
        </p:blipFill>
        <p:spPr>
          <a:xfrm>
            <a:off x="7071651" y="1766545"/>
            <a:ext cx="4594322" cy="3445742"/>
          </a:xfrm>
          <a:prstGeom prst="rect">
            <a:avLst/>
          </a:prstGeom>
          <a:noFill/>
          <a:ln>
            <a:noFill/>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6"/>
          <p:cNvSpPr txBox="1"/>
          <p:nvPr/>
        </p:nvSpPr>
        <p:spPr>
          <a:xfrm>
            <a:off x="402400" y="4640"/>
            <a:ext cx="813611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1.1 Impact of human activities</a:t>
            </a:r>
            <a:endParaRPr/>
          </a:p>
        </p:txBody>
      </p:sp>
      <p:sp>
        <p:nvSpPr>
          <p:cNvPr id="136" name="Google Shape;136;p6"/>
          <p:cNvSpPr txBox="1"/>
          <p:nvPr/>
        </p:nvSpPr>
        <p:spPr>
          <a:xfrm>
            <a:off x="443665" y="1766545"/>
            <a:ext cx="6103332" cy="43396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The systems approach (holistic approach)</a:t>
            </a:r>
            <a:endParaRPr/>
          </a:p>
          <a:p>
            <a:pPr indent="-269875"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Aims at </a:t>
            </a:r>
            <a:r>
              <a:rPr b="1" i="0" lang="en-US" sz="1400" u="none" cap="none" strike="noStrike">
                <a:solidFill>
                  <a:schemeClr val="accent2"/>
                </a:solidFill>
                <a:latin typeface="Calibri"/>
                <a:ea typeface="Calibri"/>
                <a:cs typeface="Calibri"/>
                <a:sym typeface="Calibri"/>
              </a:rPr>
              <a:t>capturing linkages </a:t>
            </a:r>
            <a:r>
              <a:rPr b="0" i="0" lang="en-US" sz="1400" u="none" cap="none" strike="noStrike">
                <a:solidFill>
                  <a:schemeClr val="dk1"/>
                </a:solidFill>
                <a:latin typeface="Calibri"/>
                <a:ea typeface="Calibri"/>
                <a:cs typeface="Calibri"/>
                <a:sym typeface="Calibri"/>
              </a:rPr>
              <a:t>between individual elements: processes, products, environment, human agents. </a:t>
            </a:r>
            <a:endParaRPr/>
          </a:p>
          <a:p>
            <a:pPr indent="-269875"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Products results from </a:t>
            </a:r>
            <a:r>
              <a:rPr b="1" i="0" lang="en-US" sz="1400" u="none" cap="none" strike="noStrike">
                <a:solidFill>
                  <a:schemeClr val="accent2"/>
                </a:solidFill>
                <a:latin typeface="Calibri"/>
                <a:ea typeface="Calibri"/>
                <a:cs typeface="Calibri"/>
                <a:sym typeface="Calibri"/>
              </a:rPr>
              <a:t>complex supply chains</a:t>
            </a:r>
            <a:r>
              <a:rPr b="0" i="0" lang="en-US" sz="1400" u="none" cap="none" strike="noStrike">
                <a:solidFill>
                  <a:schemeClr val="dk1"/>
                </a:solidFill>
                <a:latin typeface="Calibri"/>
                <a:ea typeface="Calibri"/>
                <a:cs typeface="Calibri"/>
                <a:sym typeface="Calibri"/>
              </a:rPr>
              <a:t>, linking several processes with different effects on environment, economy and society. Human agents provide labor, consume products, control the system.</a:t>
            </a:r>
            <a:endParaRPr/>
          </a:p>
          <a:p>
            <a:pPr indent="-269875"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Reductionism looks </a:t>
            </a:r>
            <a:r>
              <a:rPr b="1" i="0" lang="en-US" sz="1400" u="none" cap="none" strike="noStrike">
                <a:solidFill>
                  <a:schemeClr val="accent2"/>
                </a:solidFill>
                <a:latin typeface="Calibri"/>
                <a:ea typeface="Calibri"/>
                <a:cs typeface="Calibri"/>
                <a:sym typeface="Calibri"/>
              </a:rPr>
              <a:t>at one process at time</a:t>
            </a:r>
            <a:r>
              <a:rPr b="0" i="0" lang="en-US" sz="1400" u="none" cap="none" strike="noStrike">
                <a:solidFill>
                  <a:schemeClr val="dk1"/>
                </a:solidFill>
                <a:latin typeface="Calibri"/>
                <a:ea typeface="Calibri"/>
                <a:cs typeface="Calibri"/>
                <a:sym typeface="Calibri"/>
              </a:rPr>
              <a:t>, systems approach captures the role of each process in a </a:t>
            </a:r>
            <a:r>
              <a:rPr b="1" i="0" lang="en-US" sz="1400" u="none" cap="none" strike="noStrike">
                <a:solidFill>
                  <a:schemeClr val="accent2"/>
                </a:solidFill>
                <a:latin typeface="Calibri"/>
                <a:ea typeface="Calibri"/>
                <a:cs typeface="Calibri"/>
                <a:sym typeface="Calibri"/>
              </a:rPr>
              <a:t>larger set of intertwined processes</a:t>
            </a:r>
            <a:r>
              <a:rPr b="0" i="0" lang="en-US" sz="1400" u="none" cap="none" strike="noStrike">
                <a:solidFill>
                  <a:schemeClr val="dk1"/>
                </a:solidFill>
                <a:latin typeface="Calibri"/>
                <a:ea typeface="Calibri"/>
                <a:cs typeface="Calibri"/>
                <a:sym typeface="Calibri"/>
              </a:rPr>
              <a:t>.</a:t>
            </a:r>
            <a:endParaRPr/>
          </a:p>
          <a:p>
            <a:pPr indent="-269875"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Reductionism thinking is not sufficient alone to tackle complex challenges in the frame of sustainable development. It needs to be complemented by </a:t>
            </a:r>
            <a:r>
              <a:rPr b="1" i="0" lang="en-US" sz="1400" u="none" cap="none" strike="noStrike">
                <a:solidFill>
                  <a:schemeClr val="accent2"/>
                </a:solidFill>
                <a:latin typeface="Calibri"/>
                <a:ea typeface="Calibri"/>
                <a:cs typeface="Calibri"/>
                <a:sym typeface="Calibri"/>
              </a:rPr>
              <a:t>systems thinking</a:t>
            </a:r>
            <a:r>
              <a:rPr b="0" i="0" lang="en-US" sz="1400" u="none" cap="none" strike="noStrike">
                <a:solidFill>
                  <a:schemeClr val="dk1"/>
                </a:solidFill>
                <a:latin typeface="Calibri"/>
                <a:ea typeface="Calibri"/>
                <a:cs typeface="Calibri"/>
                <a:sym typeface="Calibri"/>
              </a:rPr>
              <a:t>, understanding reality as a set of interrelated elements.</a:t>
            </a:r>
            <a:endParaRPr/>
          </a:p>
          <a:p>
            <a:pPr indent="-269875"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Rather than being a property of a system, sustainability is a </a:t>
            </a:r>
            <a:r>
              <a:rPr b="1" i="0" lang="en-US" sz="1400" u="none" cap="none" strike="noStrike">
                <a:solidFill>
                  <a:schemeClr val="accent2"/>
                </a:solidFill>
                <a:latin typeface="Calibri"/>
                <a:ea typeface="Calibri"/>
                <a:cs typeface="Calibri"/>
                <a:sym typeface="Calibri"/>
              </a:rPr>
              <a:t>property of interconnected and interacting processes</a:t>
            </a:r>
            <a:r>
              <a:rPr b="0" i="0" lang="en-US" sz="1400" u="none" cap="none" strike="noStrike">
                <a:solidFill>
                  <a:schemeClr val="dk1"/>
                </a:solidFill>
                <a:latin typeface="Calibri"/>
                <a:ea typeface="Calibri"/>
                <a:cs typeface="Calibri"/>
                <a:sym typeface="Calibri"/>
              </a:rPr>
              <a:t>!</a:t>
            </a:r>
            <a:endParaRPr/>
          </a:p>
        </p:txBody>
      </p:sp>
      <p:pic>
        <p:nvPicPr>
          <p:cNvPr id="137" name="Google Shape;137;p6"/>
          <p:cNvPicPr preferRelativeResize="0"/>
          <p:nvPr/>
        </p:nvPicPr>
        <p:blipFill rotWithShape="1">
          <a:blip r:embed="rId3">
            <a:alphaModFix/>
          </a:blip>
          <a:srcRect b="0" l="0" r="0" t="0"/>
          <a:stretch/>
        </p:blipFill>
        <p:spPr>
          <a:xfrm>
            <a:off x="6936238" y="1695957"/>
            <a:ext cx="4669902" cy="3466085"/>
          </a:xfrm>
          <a:prstGeom prst="rect">
            <a:avLst/>
          </a:prstGeom>
          <a:noFill/>
          <a:ln>
            <a:noFill/>
          </a:ln>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7"/>
          <p:cNvSpPr txBox="1"/>
          <p:nvPr/>
        </p:nvSpPr>
        <p:spPr>
          <a:xfrm>
            <a:off x="402400" y="4640"/>
            <a:ext cx="813611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1.1 Impact of human activities</a:t>
            </a:r>
            <a:endParaRPr/>
          </a:p>
        </p:txBody>
      </p:sp>
      <p:sp>
        <p:nvSpPr>
          <p:cNvPr id="144" name="Google Shape;144;p7"/>
          <p:cNvSpPr txBox="1"/>
          <p:nvPr/>
        </p:nvSpPr>
        <p:spPr>
          <a:xfrm>
            <a:off x="402399" y="1799107"/>
            <a:ext cx="5018687" cy="427809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The systems approach (holistic approach)</a:t>
            </a:r>
            <a:endParaRPr/>
          </a:p>
          <a:p>
            <a:pPr indent="-195263" lvl="0" marL="285750" marR="0" rtl="0" algn="l">
              <a:spcBef>
                <a:spcPts val="120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Example from Liu et al., Science, 2015… </a:t>
            </a:r>
            <a:r>
              <a:rPr b="1" lang="en-US" sz="1400">
                <a:solidFill>
                  <a:schemeClr val="accent2"/>
                </a:solidFill>
                <a:latin typeface="Calibri"/>
                <a:ea typeface="Calibri"/>
                <a:cs typeface="Calibri"/>
                <a:sym typeface="Calibri"/>
              </a:rPr>
              <a:t>integration of multiple disciplines</a:t>
            </a:r>
            <a:r>
              <a:rPr lang="en-US" sz="1400">
                <a:solidFill>
                  <a:schemeClr val="dk1"/>
                </a:solidFill>
                <a:latin typeface="Calibri"/>
                <a:ea typeface="Calibri"/>
                <a:cs typeface="Calibri"/>
                <a:sym typeface="Calibri"/>
              </a:rPr>
              <a:t> is necessary to tackle SDGs.</a:t>
            </a:r>
            <a:endParaRPr/>
          </a:p>
          <a:p>
            <a:pPr indent="-195263" lvl="0" marL="285750" marR="0" rtl="0" algn="l">
              <a:spcBef>
                <a:spcPts val="120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Meeting the </a:t>
            </a:r>
            <a:r>
              <a:rPr b="1" lang="en-US" sz="1400">
                <a:solidFill>
                  <a:schemeClr val="accent2"/>
                </a:solidFill>
                <a:latin typeface="Calibri"/>
                <a:ea typeface="Calibri"/>
                <a:cs typeface="Calibri"/>
                <a:sym typeface="Calibri"/>
              </a:rPr>
              <a:t>Renewable Fuel Standard </a:t>
            </a:r>
            <a:r>
              <a:rPr lang="en-US" sz="1400">
                <a:solidFill>
                  <a:schemeClr val="dk1"/>
                </a:solidFill>
                <a:latin typeface="Calibri"/>
                <a:ea typeface="Calibri"/>
                <a:cs typeface="Calibri"/>
                <a:sym typeface="Calibri"/>
              </a:rPr>
              <a:t>mandate in </a:t>
            </a:r>
            <a:r>
              <a:rPr b="1" lang="en-US" sz="1400">
                <a:solidFill>
                  <a:schemeClr val="accent2"/>
                </a:solidFill>
                <a:latin typeface="Calibri"/>
                <a:ea typeface="Calibri"/>
                <a:cs typeface="Calibri"/>
                <a:sym typeface="Calibri"/>
              </a:rPr>
              <a:t>US</a:t>
            </a:r>
            <a:r>
              <a:rPr lang="en-US" sz="1400">
                <a:solidFill>
                  <a:schemeClr val="dk1"/>
                </a:solidFill>
                <a:latin typeface="Calibri"/>
                <a:ea typeface="Calibri"/>
                <a:cs typeface="Calibri"/>
                <a:sym typeface="Calibri"/>
              </a:rPr>
              <a:t> reduces the use of petroleum but requires additional corn area.</a:t>
            </a:r>
            <a:endParaRPr/>
          </a:p>
          <a:p>
            <a:pPr indent="-195263" lvl="0" marL="285750" marR="0" rtl="0" algn="l">
              <a:spcBef>
                <a:spcPts val="120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The expansion in US corn area leads to reduction in harvested area of oilseeds and other crops in the US. </a:t>
            </a:r>
            <a:endParaRPr/>
          </a:p>
          <a:p>
            <a:pPr indent="-195263" lvl="0" marL="285750" marR="0" rtl="0" algn="l">
              <a:spcBef>
                <a:spcPts val="120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This boosts world prices for these crops and encourages more production of oilseeds and corn in the rest of the world.</a:t>
            </a:r>
            <a:endParaRPr/>
          </a:p>
          <a:p>
            <a:pPr indent="-195263" lvl="0" marL="285750" marR="0" rtl="0" algn="l">
              <a:spcBef>
                <a:spcPts val="120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The expansion of cropland in the United States and the rest of the world leads to more emissions of CO2 and the conversion of pasture and forest lands around the world. </a:t>
            </a:r>
            <a:endParaRPr/>
          </a:p>
          <a:p>
            <a:pPr indent="-195263" lvl="0" marL="285750" marR="0" rtl="0" algn="l">
              <a:spcBef>
                <a:spcPts val="120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This land conversion also releases CO2, offsetting the reduction of CO2 emissions from using less fossil fuels and more biofuels. </a:t>
            </a:r>
            <a:endParaRPr/>
          </a:p>
        </p:txBody>
      </p:sp>
      <p:pic>
        <p:nvPicPr>
          <p:cNvPr id="145" name="Google Shape;145;p7"/>
          <p:cNvPicPr preferRelativeResize="0"/>
          <p:nvPr/>
        </p:nvPicPr>
        <p:blipFill rotWithShape="1">
          <a:blip r:embed="rId3">
            <a:alphaModFix/>
          </a:blip>
          <a:srcRect b="0" l="0" r="0" t="0"/>
          <a:stretch/>
        </p:blipFill>
        <p:spPr>
          <a:xfrm>
            <a:off x="5691673" y="1948531"/>
            <a:ext cx="5950932" cy="3734346"/>
          </a:xfrm>
          <a:prstGeom prst="rect">
            <a:avLst/>
          </a:prstGeom>
          <a:noFill/>
          <a:ln>
            <a:noFill/>
          </a:ln>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8"/>
          <p:cNvSpPr txBox="1"/>
          <p:nvPr/>
        </p:nvSpPr>
        <p:spPr>
          <a:xfrm>
            <a:off x="402400" y="4640"/>
            <a:ext cx="813611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1.1 Impact of human activities</a:t>
            </a:r>
            <a:endParaRPr/>
          </a:p>
        </p:txBody>
      </p:sp>
      <p:sp>
        <p:nvSpPr>
          <p:cNvPr id="152" name="Google Shape;152;p8"/>
          <p:cNvSpPr txBox="1"/>
          <p:nvPr/>
        </p:nvSpPr>
        <p:spPr>
          <a:xfrm>
            <a:off x="402400" y="1436344"/>
            <a:ext cx="6050867" cy="52014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Analysis of coupled human-environment systems</a:t>
            </a:r>
            <a:endParaRPr/>
          </a:p>
          <a:p>
            <a:pPr indent="-269875"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Two types of </a:t>
            </a:r>
            <a:r>
              <a:rPr b="1" i="0" lang="en-US" sz="1400" u="none" cap="none" strike="noStrike">
                <a:solidFill>
                  <a:schemeClr val="accent2"/>
                </a:solidFill>
                <a:latin typeface="Calibri"/>
                <a:ea typeface="Calibri"/>
                <a:cs typeface="Calibri"/>
                <a:sym typeface="Calibri"/>
              </a:rPr>
              <a:t>reality</a:t>
            </a:r>
            <a:r>
              <a:rPr b="0" i="0" lang="en-US" sz="1400" u="none" cap="none" strike="noStrike">
                <a:solidFill>
                  <a:schemeClr val="dk1"/>
                </a:solidFill>
                <a:latin typeface="Calibri"/>
                <a:ea typeface="Calibri"/>
                <a:cs typeface="Calibri"/>
                <a:sym typeface="Calibri"/>
              </a:rPr>
              <a:t>: biophysical and social one.</a:t>
            </a:r>
            <a:endParaRPr/>
          </a:p>
          <a:p>
            <a:pPr indent="-269875"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The world around us defines the </a:t>
            </a:r>
            <a:r>
              <a:rPr b="1" i="0" lang="en-US" sz="1400" u="none" cap="none" strike="noStrike">
                <a:solidFill>
                  <a:schemeClr val="accent2"/>
                </a:solidFill>
                <a:latin typeface="Calibri"/>
                <a:ea typeface="Calibri"/>
                <a:cs typeface="Calibri"/>
                <a:sym typeface="Calibri"/>
              </a:rPr>
              <a:t>biophysical sphere of causation</a:t>
            </a:r>
            <a:r>
              <a:rPr b="0" i="0" lang="en-US" sz="1400" u="none" cap="none" strike="noStrike">
                <a:solidFill>
                  <a:schemeClr val="dk1"/>
                </a:solidFill>
                <a:latin typeface="Calibri"/>
                <a:ea typeface="Calibri"/>
                <a:cs typeface="Calibri"/>
                <a:sym typeface="Calibri"/>
              </a:rPr>
              <a:t>, and it exists with or without interference of human beings. </a:t>
            </a:r>
            <a:endParaRPr/>
          </a:p>
          <a:p>
            <a:pPr indent="0" lvl="1" marL="269875" marR="0" rtl="0" algn="l">
              <a:spcBef>
                <a:spcPts val="1200"/>
              </a:spcBef>
              <a:spcAft>
                <a:spcPts val="0"/>
              </a:spcAft>
              <a:buNone/>
            </a:pPr>
            <a:r>
              <a:rPr b="0" i="0" lang="en-US" sz="1200" u="none" cap="none" strike="noStrike">
                <a:solidFill>
                  <a:schemeClr val="dk1"/>
                </a:solidFill>
                <a:latin typeface="Calibri"/>
                <a:ea typeface="Calibri"/>
                <a:cs typeface="Calibri"/>
                <a:sym typeface="Calibri"/>
              </a:rPr>
              <a:t>	</a:t>
            </a:r>
            <a:r>
              <a:rPr b="0" i="1" lang="en-US" sz="1200" u="none" cap="none" strike="noStrike">
                <a:solidFill>
                  <a:schemeClr val="dk1"/>
                </a:solidFill>
                <a:latin typeface="Calibri"/>
                <a:ea typeface="Calibri"/>
                <a:cs typeface="Calibri"/>
                <a:sym typeface="Calibri"/>
              </a:rPr>
              <a:t>considering crude oil: its properties, including colors,		calorific value, the way it has formed and burn, …</a:t>
            </a:r>
            <a:endParaRPr b="0" i="0" sz="1200" u="none" cap="none" strike="noStrike">
              <a:solidFill>
                <a:schemeClr val="dk1"/>
              </a:solidFill>
              <a:latin typeface="Calibri"/>
              <a:ea typeface="Calibri"/>
              <a:cs typeface="Calibri"/>
              <a:sym typeface="Calibri"/>
            </a:endParaRPr>
          </a:p>
          <a:p>
            <a:pPr indent="-269875"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A reality that is constructed by humans, defined as the </a:t>
            </a:r>
            <a:r>
              <a:rPr b="1" i="0" lang="en-US" sz="1400" u="none" cap="none" strike="noStrike">
                <a:solidFill>
                  <a:schemeClr val="accent2"/>
                </a:solidFill>
                <a:latin typeface="Calibri"/>
                <a:ea typeface="Calibri"/>
                <a:cs typeface="Calibri"/>
                <a:sym typeface="Calibri"/>
              </a:rPr>
              <a:t>social sphere of causation</a:t>
            </a:r>
            <a:r>
              <a:rPr b="0" i="0" lang="en-US" sz="1400" u="none" cap="none" strike="noStrike">
                <a:solidFill>
                  <a:schemeClr val="dk1"/>
                </a:solidFill>
                <a:latin typeface="Calibri"/>
                <a:ea typeface="Calibri"/>
                <a:cs typeface="Calibri"/>
                <a:sym typeface="Calibri"/>
              </a:rPr>
              <a:t>.</a:t>
            </a:r>
            <a:endParaRPr/>
          </a:p>
          <a:p>
            <a:pPr indent="0" lvl="1" marL="269875" marR="0" rtl="0" algn="l">
              <a:spcBef>
                <a:spcPts val="1200"/>
              </a:spcBef>
              <a:spcAft>
                <a:spcPts val="0"/>
              </a:spcAft>
              <a:buNone/>
            </a:pPr>
            <a:r>
              <a:rPr b="0" i="0" lang="en-US" sz="1200" u="none" cap="none" strike="noStrike">
                <a:solidFill>
                  <a:schemeClr val="dk1"/>
                </a:solidFill>
                <a:latin typeface="Calibri"/>
                <a:ea typeface="Calibri"/>
                <a:cs typeface="Calibri"/>
                <a:sym typeface="Calibri"/>
              </a:rPr>
              <a:t>	</a:t>
            </a:r>
            <a:r>
              <a:rPr b="0" i="1" lang="en-US" sz="1200" u="none" cap="none" strike="noStrike">
                <a:solidFill>
                  <a:schemeClr val="dk1"/>
                </a:solidFill>
                <a:latin typeface="Calibri"/>
                <a:ea typeface="Calibri"/>
                <a:cs typeface="Calibri"/>
                <a:sym typeface="Calibri"/>
              </a:rPr>
              <a:t>again, on crude oil: its ownership, economic value, categorization, its 	relevance in trades, …</a:t>
            </a:r>
            <a:endParaRPr b="0" i="0" sz="1200" u="none" cap="none" strike="noStrike">
              <a:solidFill>
                <a:schemeClr val="dk1"/>
              </a:solidFill>
              <a:latin typeface="Calibri"/>
              <a:ea typeface="Calibri"/>
              <a:cs typeface="Calibri"/>
              <a:sym typeface="Calibri"/>
            </a:endParaRPr>
          </a:p>
          <a:p>
            <a:pPr indent="-269875"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All products and processes </a:t>
            </a:r>
            <a:r>
              <a:rPr b="1" i="0" lang="en-US" sz="1400" u="none" cap="none" strike="noStrike">
                <a:solidFill>
                  <a:schemeClr val="accent2"/>
                </a:solidFill>
                <a:latin typeface="Calibri"/>
                <a:ea typeface="Calibri"/>
                <a:cs typeface="Calibri"/>
                <a:sym typeface="Calibri"/>
              </a:rPr>
              <a:t>owns both roles</a:t>
            </a:r>
            <a:r>
              <a:rPr b="0" i="0" lang="en-US" sz="1400" u="none" cap="none" strike="noStrike">
                <a:solidFill>
                  <a:schemeClr val="dk1"/>
                </a:solidFill>
                <a:latin typeface="Calibri"/>
                <a:ea typeface="Calibri"/>
                <a:cs typeface="Calibri"/>
                <a:sym typeface="Calibri"/>
              </a:rPr>
              <a:t>: the </a:t>
            </a:r>
            <a:r>
              <a:rPr b="1" i="0" lang="en-US" sz="1400" u="none" cap="none" strike="noStrike">
                <a:solidFill>
                  <a:schemeClr val="accent2"/>
                </a:solidFill>
                <a:latin typeface="Calibri"/>
                <a:ea typeface="Calibri"/>
                <a:cs typeface="Calibri"/>
                <a:sym typeface="Calibri"/>
              </a:rPr>
              <a:t>society</a:t>
            </a:r>
            <a:r>
              <a:rPr b="0" i="0" lang="en-US" sz="1400" u="none" cap="none" strike="noStrike">
                <a:solidFill>
                  <a:schemeClr val="dk1"/>
                </a:solidFill>
                <a:latin typeface="Calibri"/>
                <a:ea typeface="Calibri"/>
                <a:cs typeface="Calibri"/>
                <a:sym typeface="Calibri"/>
              </a:rPr>
              <a:t> is either part of the biophysical and the social sphere of causation.</a:t>
            </a:r>
            <a:endParaRPr/>
          </a:p>
          <a:p>
            <a:pPr indent="0" lvl="1" marL="269875" marR="0" rtl="0" algn="l">
              <a:spcBef>
                <a:spcPts val="1200"/>
              </a:spcBef>
              <a:spcAft>
                <a:spcPts val="0"/>
              </a:spcAft>
              <a:buNone/>
            </a:pPr>
            <a:r>
              <a:rPr b="0" i="0" lang="en-US" sz="1200" u="none" cap="none" strike="noStrike">
                <a:solidFill>
                  <a:schemeClr val="dk1"/>
                </a:solidFill>
                <a:latin typeface="Calibri"/>
                <a:ea typeface="Calibri"/>
                <a:cs typeface="Calibri"/>
                <a:sym typeface="Calibri"/>
              </a:rPr>
              <a:t>	(i) society need energy and material flows from nature;</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	(ii) distribution of resources across agents depend on social rules</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	(iii) the way society operates determines environmental impacts</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	(iv) basic natural laws are valid also for socio-economic systems</a:t>
            </a:r>
            <a:endParaRPr/>
          </a:p>
          <a:p>
            <a:pPr indent="-269875"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Therefore, products and processes within a society must be studied by </a:t>
            </a:r>
            <a:r>
              <a:rPr b="1" i="0" lang="en-US" sz="1400" u="none" cap="none" strike="noStrike">
                <a:solidFill>
                  <a:schemeClr val="accent2"/>
                </a:solidFill>
                <a:latin typeface="Calibri"/>
                <a:ea typeface="Calibri"/>
                <a:cs typeface="Calibri"/>
                <a:sym typeface="Calibri"/>
              </a:rPr>
              <a:t>combining different disciplines </a:t>
            </a:r>
            <a:r>
              <a:rPr b="0" i="0" lang="en-US" sz="1400" u="none" cap="none" strike="noStrike">
                <a:solidFill>
                  <a:schemeClr val="dk1"/>
                </a:solidFill>
                <a:latin typeface="Calibri"/>
                <a:ea typeface="Calibri"/>
                <a:cs typeface="Calibri"/>
                <a:sym typeface="Calibri"/>
              </a:rPr>
              <a:t>from natural and social sciences.</a:t>
            </a:r>
            <a:endParaRPr/>
          </a:p>
        </p:txBody>
      </p:sp>
      <p:pic>
        <p:nvPicPr>
          <p:cNvPr id="153" name="Google Shape;153;p8"/>
          <p:cNvPicPr preferRelativeResize="0"/>
          <p:nvPr/>
        </p:nvPicPr>
        <p:blipFill rotWithShape="1">
          <a:blip r:embed="rId3">
            <a:alphaModFix/>
          </a:blip>
          <a:srcRect b="0" l="0" r="0" t="0"/>
          <a:stretch/>
        </p:blipFill>
        <p:spPr>
          <a:xfrm>
            <a:off x="7100161" y="2298488"/>
            <a:ext cx="4189752" cy="2538022"/>
          </a:xfrm>
          <a:prstGeom prst="rect">
            <a:avLst/>
          </a:prstGeom>
          <a:noFill/>
          <a:ln>
            <a:noFill/>
          </a:ln>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9"/>
          <p:cNvSpPr txBox="1"/>
          <p:nvPr/>
        </p:nvSpPr>
        <p:spPr>
          <a:xfrm>
            <a:off x="402400" y="4640"/>
            <a:ext cx="10122531"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1.2 Quantitative Impact Assessment</a:t>
            </a:r>
            <a:endParaRPr/>
          </a:p>
        </p:txBody>
      </p:sp>
      <p:pic>
        <p:nvPicPr>
          <p:cNvPr id="160" name="Google Shape;160;p9"/>
          <p:cNvPicPr preferRelativeResize="0"/>
          <p:nvPr/>
        </p:nvPicPr>
        <p:blipFill rotWithShape="1">
          <a:blip r:embed="rId3">
            <a:alphaModFix/>
          </a:blip>
          <a:srcRect b="0" l="0" r="0" t="0"/>
          <a:stretch/>
        </p:blipFill>
        <p:spPr>
          <a:xfrm>
            <a:off x="6386773" y="2101094"/>
            <a:ext cx="5219472" cy="2655809"/>
          </a:xfrm>
          <a:prstGeom prst="rect">
            <a:avLst/>
          </a:prstGeom>
          <a:noFill/>
          <a:ln>
            <a:noFill/>
          </a:ln>
        </p:spPr>
      </p:pic>
      <p:sp>
        <p:nvSpPr>
          <p:cNvPr id="161" name="Google Shape;161;p9"/>
          <p:cNvSpPr txBox="1"/>
          <p:nvPr/>
        </p:nvSpPr>
        <p:spPr>
          <a:xfrm>
            <a:off x="402401" y="1744137"/>
            <a:ext cx="6157020" cy="42011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Importance of quantitative analysis from a systems perspective</a:t>
            </a:r>
            <a:endParaRPr/>
          </a:p>
          <a:p>
            <a:pPr indent="-269875" lvl="1" marL="539750" marR="0" rtl="0" algn="l">
              <a:spcBef>
                <a:spcPts val="12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Reaching SDGs implies formulation of </a:t>
            </a:r>
            <a:r>
              <a:rPr b="1" i="0" lang="en-US" sz="1400" u="none" cap="none" strike="noStrike">
                <a:solidFill>
                  <a:schemeClr val="accent2"/>
                </a:solidFill>
                <a:latin typeface="Calibri"/>
                <a:ea typeface="Calibri"/>
                <a:cs typeface="Calibri"/>
                <a:sym typeface="Calibri"/>
              </a:rPr>
              <a:t>practical policy decisions</a:t>
            </a:r>
            <a:r>
              <a:rPr b="0" i="0" lang="en-US" sz="1400" u="none" cap="none" strike="noStrike">
                <a:solidFill>
                  <a:schemeClr val="dk1"/>
                </a:solidFill>
                <a:latin typeface="Calibri"/>
                <a:ea typeface="Calibri"/>
                <a:cs typeface="Calibri"/>
                <a:sym typeface="Calibri"/>
              </a:rPr>
              <a:t>:</a:t>
            </a:r>
            <a:endParaRPr/>
          </a:p>
          <a:p>
            <a:pPr indent="-269875" lvl="2" marL="996950" marR="0" rtl="0" algn="l">
              <a:spcBef>
                <a:spcPts val="1200"/>
              </a:spcBef>
              <a:spcAft>
                <a:spcPts val="0"/>
              </a:spcAft>
              <a:buClr>
                <a:schemeClr val="dk1"/>
              </a:buClr>
              <a:buSzPts val="1200"/>
              <a:buFont typeface="Courier New"/>
              <a:buChar char="o"/>
            </a:pPr>
            <a:r>
              <a:rPr b="0" i="0" lang="en-US" sz="1200" u="none" cap="none" strike="noStrike">
                <a:solidFill>
                  <a:schemeClr val="dk1"/>
                </a:solidFill>
                <a:latin typeface="Calibri"/>
                <a:ea typeface="Calibri"/>
                <a:cs typeface="Calibri"/>
                <a:sym typeface="Calibri"/>
              </a:rPr>
              <a:t>Are electric vehicles better for the environment?</a:t>
            </a:r>
            <a:endParaRPr/>
          </a:p>
          <a:p>
            <a:pPr indent="-269875" lvl="2" marL="996950" marR="0" rtl="0" algn="l">
              <a:spcBef>
                <a:spcPts val="1200"/>
              </a:spcBef>
              <a:spcAft>
                <a:spcPts val="0"/>
              </a:spcAft>
              <a:buClr>
                <a:schemeClr val="dk1"/>
              </a:buClr>
              <a:buSzPts val="1200"/>
              <a:buFont typeface="Courier New"/>
              <a:buChar char="o"/>
            </a:pPr>
            <a:r>
              <a:rPr b="0" i="0" lang="en-US" sz="1200" u="none" cap="none" strike="noStrike">
                <a:solidFill>
                  <a:schemeClr val="dk1"/>
                </a:solidFill>
                <a:latin typeface="Calibri"/>
                <a:ea typeface="Calibri"/>
                <a:cs typeface="Calibri"/>
                <a:sym typeface="Calibri"/>
              </a:rPr>
              <a:t>Should milk be sold in beverage cartons or in returnable glass bottles?</a:t>
            </a:r>
            <a:endParaRPr/>
          </a:p>
          <a:p>
            <a:pPr indent="-269875" lvl="2" marL="996950" marR="0" rtl="0" algn="l">
              <a:spcBef>
                <a:spcPts val="1200"/>
              </a:spcBef>
              <a:spcAft>
                <a:spcPts val="0"/>
              </a:spcAft>
              <a:buClr>
                <a:schemeClr val="dk1"/>
              </a:buClr>
              <a:buSzPts val="1200"/>
              <a:buFont typeface="Courier New"/>
              <a:buChar char="o"/>
            </a:pPr>
            <a:r>
              <a:rPr b="0" i="0" lang="en-US" sz="1200" u="none" cap="none" strike="noStrike">
                <a:solidFill>
                  <a:schemeClr val="dk1"/>
                </a:solidFill>
                <a:latin typeface="Calibri"/>
                <a:ea typeface="Calibri"/>
                <a:cs typeface="Calibri"/>
                <a:sym typeface="Calibri"/>
              </a:rPr>
              <a:t>Are air hand dryers better than paper towels?</a:t>
            </a:r>
            <a:endParaRPr/>
          </a:p>
          <a:p>
            <a:pPr indent="-193675" lvl="2" marL="996950" marR="0" rtl="0" algn="l">
              <a:spcBef>
                <a:spcPts val="1200"/>
              </a:spcBef>
              <a:spcAft>
                <a:spcPts val="0"/>
              </a:spcAft>
              <a:buClr>
                <a:schemeClr val="dk1"/>
              </a:buClr>
              <a:buSzPts val="1200"/>
              <a:buFont typeface="Courier New"/>
              <a:buNone/>
            </a:pPr>
            <a:r>
              <a:t/>
            </a:r>
            <a:endParaRPr b="0" i="0" sz="1200" u="none" cap="none" strike="noStrike">
              <a:solidFill>
                <a:schemeClr val="dk1"/>
              </a:solidFill>
              <a:latin typeface="Calibri"/>
              <a:ea typeface="Calibri"/>
              <a:cs typeface="Calibri"/>
              <a:sym typeface="Calibri"/>
            </a:endParaRPr>
          </a:p>
          <a:p>
            <a:pPr indent="-269875" lvl="1" marL="539750" marR="0" rtl="0" algn="l">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Qualitative answers are fine but not enough: decisions need to be supported by non-biased and </a:t>
            </a:r>
            <a:r>
              <a:rPr b="1" i="0" lang="en-US" sz="1400" u="none" cap="none" strike="noStrike">
                <a:solidFill>
                  <a:schemeClr val="accent2"/>
                </a:solidFill>
                <a:latin typeface="Calibri"/>
                <a:ea typeface="Calibri"/>
                <a:cs typeface="Calibri"/>
                <a:sym typeface="Calibri"/>
              </a:rPr>
              <a:t>quantitative impact assessments</a:t>
            </a:r>
            <a:r>
              <a:rPr b="0" i="0" lang="en-US" sz="1400" u="none" cap="none" strike="noStrike">
                <a:solidFill>
                  <a:schemeClr val="dk1"/>
                </a:solidFill>
                <a:latin typeface="Calibri"/>
                <a:ea typeface="Calibri"/>
                <a:cs typeface="Calibri"/>
                <a:sym typeface="Calibri"/>
              </a:rPr>
              <a:t>.</a:t>
            </a:r>
            <a:endParaRPr/>
          </a:p>
          <a:p>
            <a:pPr indent="0" lvl="1" marL="900113" marR="0" rtl="0" algn="l">
              <a:spcBef>
                <a:spcPts val="1200"/>
              </a:spcBef>
              <a:spcAft>
                <a:spcPts val="0"/>
              </a:spcAft>
              <a:buNone/>
            </a:pPr>
            <a:r>
              <a:rPr b="0" i="0" lang="en-US" sz="1200" u="none" cap="none" strike="noStrike">
                <a:solidFill>
                  <a:schemeClr val="dk1"/>
                </a:solidFill>
                <a:latin typeface="Calibri"/>
                <a:ea typeface="Calibri"/>
                <a:cs typeface="Calibri"/>
                <a:sym typeface="Calibri"/>
              </a:rPr>
              <a:t>	“[…] </a:t>
            </a:r>
            <a:r>
              <a:rPr b="0" i="1" lang="en-US" sz="1200" u="none" cap="none" strike="noStrike">
                <a:solidFill>
                  <a:schemeClr val="dk1"/>
                </a:solidFill>
                <a:latin typeface="Calibri"/>
                <a:ea typeface="Calibri"/>
                <a:cs typeface="Calibri"/>
                <a:sym typeface="Calibri"/>
              </a:rPr>
              <a:t>the extraction of natural resources for economic use is closely connected with the environmental problems by the intricate channels by which the modern economy transforms, uses and disposes of the inputs and outputs of the production system. Therefore, </a:t>
            </a:r>
            <a:r>
              <a:rPr b="1" i="1" lang="en-US" sz="1200" u="none" cap="none" strike="noStrike">
                <a:solidFill>
                  <a:schemeClr val="dk1"/>
                </a:solidFill>
                <a:latin typeface="Calibri"/>
                <a:ea typeface="Calibri"/>
                <a:cs typeface="Calibri"/>
                <a:sym typeface="Calibri"/>
              </a:rPr>
              <a:t>understanding the structure of the economy that governs material and energy flows between producing industries and consuming households is indispensable</a:t>
            </a:r>
            <a:r>
              <a:rPr b="0" i="1" lang="en-US" sz="1200" u="none" cap="none" strike="noStrike">
                <a:solidFill>
                  <a:schemeClr val="dk1"/>
                </a:solidFill>
                <a:latin typeface="Calibri"/>
                <a:ea typeface="Calibri"/>
                <a:cs typeface="Calibri"/>
                <a:sym typeface="Calibri"/>
              </a:rPr>
              <a:t> for solving the problems of both limited availability and pollution</a:t>
            </a:r>
            <a:r>
              <a:rPr b="0" i="0" lang="en-US" sz="1200" u="none" cap="none" strike="noStrike">
                <a:solidFill>
                  <a:schemeClr val="dk1"/>
                </a:solidFill>
                <a:latin typeface="Calibri"/>
                <a:ea typeface="Calibri"/>
                <a:cs typeface="Calibri"/>
                <a:sym typeface="Calibri"/>
              </a:rPr>
              <a:t>.” </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(Suh S, Kagawa S, Economic Systems Research, 2005)</a:t>
            </a:r>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0x010100241E96938535DD4B921FCDFB54345D30</vt:lpwstr>
  </property>
  <property fmtid="{D5CDD505-2E9C-101B-9397-08002B2CF9AE}" pid="3" name="MediaServiceImageTags">
    <vt:lpwstr/>
  </property>
</Properties>
</file>