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embeddedFontLst>
    <p:embeddedFont>
      <p:font typeface="Open Sans ExtraBold"/>
      <p:bold r:id="rId29"/>
      <p:boldItalic r:id="rId30"/>
    </p:embeddedFont>
    <p:embeddedFont>
      <p:font typeface="Open Sans Light"/>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9" roundtripDataSignature="AMtx7mitkfiIPsKGw6++mBDzAAb6oA6o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ExtraBol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Light-regular.fntdata"/><Relationship Id="rId30" Type="http://schemas.openxmlformats.org/officeDocument/2006/relationships/font" Target="fonts/OpenSansExtraBold-boldItalic.fntdata"/><Relationship Id="rId11" Type="http://schemas.openxmlformats.org/officeDocument/2006/relationships/slide" Target="slides/slide5.xml"/><Relationship Id="rId33" Type="http://schemas.openxmlformats.org/officeDocument/2006/relationships/font" Target="fonts/OpenSansLight-italic.fntdata"/><Relationship Id="rId10" Type="http://schemas.openxmlformats.org/officeDocument/2006/relationships/slide" Target="slides/slide4.xml"/><Relationship Id="rId32" Type="http://schemas.openxmlformats.org/officeDocument/2006/relationships/font" Target="fonts/OpenSansLight-bold.fntdata"/><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font" Target="fonts/OpenSansLight-boldItalic.fntdata"/><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indent="-228600" lvl="1" marL="9144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2pPr>
            <a:lvl3pPr indent="-228600" lvl="2" marL="13716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3pPr>
            <a:lvl4pPr indent="-228600" lvl="3" marL="18288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4pPr>
            <a:lvl5pPr indent="-228600" lvl="4" marL="22860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Energy system planning can also assist with energy for all. In 2016, the majority of countries had achieved 100 percent access to electricity for their populations. However, there are some countries, mainly concentrated in Sub-Saharan Africa, where this was not the case. In some instances, the access to electricity was under 10 percent.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Energy System Planning can assist with meeting this goal of energy access for all by understanding demand and local renewable resources which may assist with supplying the required energy generation.</a:t>
            </a:r>
            <a:endParaRPr/>
          </a:p>
        </p:txBody>
      </p:sp>
      <p:sp>
        <p:nvSpPr>
          <p:cNvPr id="333" name="Google Shape;33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One final point is that the energy system is changing, both in terms of supply (as shown by the uptake of renewable generation) and in terms of demand (also termed consumption).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This figure by Our World in Data shows the change in energy consumption in countries across the globe during 2018. In the majority of the map, the consumption of energy increased. This trend could well continue, and energy planning will assist in meeting these changes.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Changes could also occur in the structure of the demand. For example, if electric vehicles gain market share, this would increase demand for electricity and decrease demand for fossil fuels. Understanding these possible scenarios is invaluable in energy system planning and supporting climate compatible growth. </a:t>
            </a:r>
            <a:endParaRPr/>
          </a:p>
        </p:txBody>
      </p:sp>
      <p:sp>
        <p:nvSpPr>
          <p:cNvPr id="344" name="Google Shape;34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Model for Analysis of Energy Demand, short for MAED was created by the International Atomic Energy Agency, known as the I.A.E.A. </a:t>
            </a:r>
            <a:endParaRPr/>
          </a:p>
          <a:p>
            <a:pPr indent="0" lvl="0" marL="0" rtl="0" algn="l">
              <a:spcBef>
                <a:spcPts val="0"/>
              </a:spcBef>
              <a:spcAft>
                <a:spcPts val="0"/>
              </a:spcAft>
              <a:buNone/>
            </a:pPr>
            <a:r>
              <a:rPr lang="en-GB">
                <a:latin typeface="Open Sans"/>
                <a:ea typeface="Open Sans"/>
                <a:cs typeface="Open Sans"/>
                <a:sym typeface="Open Sans"/>
              </a:rPr>
              <a:t>These models have been developed over many years to make the user’s life easier for reasons outlined in the next slides.</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MAED has two components to it: MAED-D and MAED-E.L. </a:t>
            </a:r>
            <a:endParaRPr/>
          </a:p>
          <a:p>
            <a:pPr indent="0" lvl="0" marL="0" rtl="0" algn="l">
              <a:spcBef>
                <a:spcPts val="0"/>
              </a:spcBef>
              <a:spcAft>
                <a:spcPts val="0"/>
              </a:spcAft>
              <a:buNone/>
            </a:pPr>
            <a:r>
              <a:rPr lang="en-GB">
                <a:latin typeface="Open Sans"/>
                <a:ea typeface="Open Sans"/>
                <a:cs typeface="Open Sans"/>
                <a:sym typeface="Open Sans"/>
              </a:rPr>
              <a:t>MAED-D considers scenario-based forecasts of future demand by the defined sectors and fuel type. </a:t>
            </a:r>
            <a:endParaRPr/>
          </a:p>
          <a:p>
            <a:pPr indent="0" lvl="0" marL="0" rtl="0" algn="l">
              <a:spcBef>
                <a:spcPts val="0"/>
              </a:spcBef>
              <a:spcAft>
                <a:spcPts val="0"/>
              </a:spcAft>
              <a:buNone/>
            </a:pPr>
            <a:r>
              <a:rPr lang="en-GB">
                <a:latin typeface="Open Sans"/>
                <a:ea typeface="Open Sans"/>
                <a:cs typeface="Open Sans"/>
                <a:sym typeface="Open Sans"/>
              </a:rPr>
              <a:t>MAED-E.L. can be used to understand electricity demand profiles.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355" name="Google Shape;35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Model for Analysis of Energy Demand (MAED) </a:t>
            </a:r>
            <a:r>
              <a:rPr lang="en-GB" sz="1200">
                <a:solidFill>
                  <a:schemeClr val="dk1"/>
                </a:solidFill>
                <a:latin typeface="Open Sans"/>
                <a:ea typeface="Open Sans"/>
                <a:cs typeface="Open Sans"/>
                <a:sym typeface="Open Sans"/>
              </a:rPr>
              <a:t>is suitable for energy planning in developing countries thanks to the following characteristics:</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MAED is suitable for modelling the impact of alternative policies for energy use. For example, the impact of investing in individual car use or mass transit, in electricity or in the direct use of fossil fuels.</a:t>
            </a:r>
            <a:endParaRPr>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MAED allows you to evaluate the impact of technological development. For example, you can model how improvements in efficiency of end-use equipment may impact future demand.</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Finally, MAED can be used to model the effect of changes in the lifestyle of society. For example, how increasing the income in households will shape demand.</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Its scenario approach, which helps you make conditional assumptions about the future state of your country. The results are therefore always of the conditional type, dependent on the assumptions that the modeller makes.</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The scenario approach is one of the main advantages of the model. For example, you can investigate the consequences of different socio-economic development policies for the country, such as different economic growth trajectories, emphasis on industry or agriculture, or development in rural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It uses a scenario methodology (simulation approach) based on bottom-up disaggregated data of energy end-use.</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sz="1200">
              <a:solidFill>
                <a:schemeClr val="dk1"/>
              </a:solidFill>
            </a:endParaRPr>
          </a:p>
        </p:txBody>
      </p:sp>
      <p:sp>
        <p:nvSpPr>
          <p:cNvPr id="377" name="Google Shape;37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model provides a systematic accounting framework for evaluating the effect on energy demand of a change in economics or in the standard of living of the population. </a:t>
            </a:r>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The starting point for using the MAED model is construction of base year energy consumption patterns within the model. </a:t>
            </a:r>
            <a:endParaRPr/>
          </a:p>
          <a:p>
            <a:pPr indent="0" lvl="0" marL="0" rtl="0" algn="l">
              <a:spcBef>
                <a:spcPts val="0"/>
              </a:spcBef>
              <a:spcAft>
                <a:spcPts val="0"/>
              </a:spcAft>
              <a:buNone/>
            </a:pPr>
            <a:r>
              <a:rPr lang="en-GB">
                <a:latin typeface="Open Sans"/>
                <a:ea typeface="Open Sans"/>
                <a:cs typeface="Open Sans"/>
                <a:sym typeface="Open Sans"/>
              </a:rPr>
              <a:t>This requires compiling and reconciling necessary data from different sources, deriving and calculating various input parameters and adjusting them to establish a base year energy balance. We'll learn how to do that later on in this course. </a:t>
            </a:r>
            <a:endParaRPr/>
          </a:p>
          <a:p>
            <a:pPr indent="0" lvl="0" marL="0" rtl="0" algn="l">
              <a:spcBef>
                <a:spcPts val="0"/>
              </a:spcBef>
              <a:spcAft>
                <a:spcPts val="0"/>
              </a:spcAft>
              <a:buNone/>
            </a:pPr>
            <a:r>
              <a:rPr lang="en-GB">
                <a:latin typeface="Open Sans"/>
                <a:ea typeface="Open Sans"/>
                <a:cs typeface="Open Sans"/>
                <a:sym typeface="Open Sans"/>
              </a:rPr>
              <a:t> </a:t>
            </a:r>
            <a:endParaRPr/>
          </a:p>
          <a:p>
            <a:pPr indent="0" lvl="0" marL="0" rtl="0" algn="l">
              <a:spcBef>
                <a:spcPts val="0"/>
              </a:spcBef>
              <a:spcAft>
                <a:spcPts val="0"/>
              </a:spcAft>
              <a:buNone/>
            </a:pPr>
            <a:r>
              <a:rPr lang="en-GB">
                <a:latin typeface="Open Sans"/>
                <a:ea typeface="Open Sans"/>
                <a:cs typeface="Open Sans"/>
                <a:sym typeface="Open Sans"/>
              </a:rPr>
              <a:t>This helps to calibrate the model to the specific situation of the country. The next step is developing future scenarios, specific to a country’s situation and objectives.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The last step is to generate the Energy Demand projections for all the scenarios modelled and proceed with their analysis. </a:t>
            </a:r>
            <a:endParaRPr/>
          </a:p>
        </p:txBody>
      </p:sp>
      <p:sp>
        <p:nvSpPr>
          <p:cNvPr id="388" name="Google Shape;38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MAED run is executed to produce energy demand projections from each scenario. The results of MAED provide valuable information for further analysis within the energy planning process.</a:t>
            </a:r>
            <a:endParaRPr>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rPr lang="en-GB"/>
              <a:t>Energy consumptions are calculated, for each group of end-uses, and are aggregated by energy carriers, by sectors, and subsectors, for each year of the study, including the base year.</a:t>
            </a:r>
            <a:endParaRPr/>
          </a:p>
          <a:p>
            <a:pPr indent="0" lvl="0" marL="0" rtl="0" algn="l">
              <a:spcBef>
                <a:spcPts val="0"/>
              </a:spcBef>
              <a:spcAft>
                <a:spcPts val="0"/>
              </a:spcAft>
              <a:buNone/>
            </a:pPr>
            <a:r>
              <a:rPr lang="en-GB"/>
              <a:t>The model calculates the results for each year of projection, resulting from the set of scenario assumptions. </a:t>
            </a:r>
            <a:endParaRPr/>
          </a:p>
          <a:p>
            <a:pPr indent="0" lvl="0" marL="0" rtl="0" algn="l">
              <a:spcBef>
                <a:spcPts val="0"/>
              </a:spcBef>
              <a:spcAft>
                <a:spcPts val="0"/>
              </a:spcAft>
              <a:buNone/>
            </a:pPr>
            <a:r>
              <a:rPr lang="en-GB">
                <a:latin typeface="Open Sans"/>
                <a:ea typeface="Open Sans"/>
                <a:cs typeface="Open Sans"/>
                <a:sym typeface="Open Sans"/>
              </a:rPr>
              <a:t> </a:t>
            </a:r>
            <a:endParaRPr>
              <a:latin typeface="Open Sans"/>
              <a:ea typeface="Open Sans"/>
              <a:cs typeface="Open Sans"/>
              <a:sym typeface="Open Sans"/>
            </a:endParaRPr>
          </a:p>
          <a:p>
            <a:pPr indent="0" lvl="0" marL="0" rtl="0" algn="l">
              <a:spcBef>
                <a:spcPts val="0"/>
              </a:spcBef>
              <a:spcAft>
                <a:spcPts val="0"/>
              </a:spcAft>
              <a:buNone/>
            </a:pPr>
            <a:r>
              <a:rPr lang="en-GB"/>
              <a:t>This total energy demand projection should not be taken as a certain prediction, but as the result of the, if dot dot dot, then dot dot dot, exercise. </a:t>
            </a:r>
            <a:endParaRPr/>
          </a:p>
          <a:p>
            <a:pPr indent="0" lvl="0" marL="0" rtl="0" algn="l">
              <a:spcBef>
                <a:spcPts val="0"/>
              </a:spcBef>
              <a:spcAft>
                <a:spcPts val="0"/>
              </a:spcAft>
              <a:buNone/>
            </a:pPr>
            <a:r>
              <a:rPr lang="en-GB"/>
              <a:t>The assumptions both in terms of scenario input data and in terms of the structural limitations of the model should be acknowledged when using the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In the upcoming lectures we will analyse each sector with its sub-sectors, end-uses and category of final energy. </a:t>
            </a:r>
            <a:endParaRPr/>
          </a:p>
        </p:txBody>
      </p:sp>
      <p:sp>
        <p:nvSpPr>
          <p:cNvPr id="401" name="Google Shape;40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two components of MAED produce different results: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MAED-D evaluates future energy demands based on medium- to long-term scenarios of socio-economic, technological and demographic developments, while</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MAED-E.L. forecasts hourly electric power demand for each client, sector, and the entire system based on the input data. </a:t>
            </a:r>
            <a:endParaRPr>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a:p>
        </p:txBody>
      </p:sp>
      <p:sp>
        <p:nvSpPr>
          <p:cNvPr id="457" name="Google Shape;45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You have now had an introduction to MEAD is important. By the end of this course you will:</a:t>
            </a:r>
            <a:endParaRPr/>
          </a:p>
          <a:p>
            <a:pPr indent="-171450" lvl="0" marL="171450" rtl="0" algn="l">
              <a:spcBef>
                <a:spcPts val="1000"/>
              </a:spcBef>
              <a:spcAft>
                <a:spcPts val="0"/>
              </a:spcAft>
              <a:buClr>
                <a:schemeClr val="dk1"/>
              </a:buClr>
              <a:buSzPts val="1200"/>
              <a:buFont typeface="Arial"/>
              <a:buChar char="•"/>
            </a:pPr>
            <a:r>
              <a:rPr lang="en-GB">
                <a:latin typeface="Open Sans"/>
                <a:ea typeface="Open Sans"/>
                <a:cs typeface="Open Sans"/>
                <a:sym typeface="Open Sans"/>
              </a:rPr>
              <a:t>understand energy planning and energy system analysis. </a:t>
            </a:r>
            <a:endParaRPr/>
          </a:p>
          <a:p>
            <a:pPr indent="-171450" lvl="0" marL="171450" rtl="0" algn="l">
              <a:spcBef>
                <a:spcPts val="1000"/>
              </a:spcBef>
              <a:spcAft>
                <a:spcPts val="0"/>
              </a:spcAft>
              <a:buClr>
                <a:schemeClr val="dk1"/>
              </a:buClr>
              <a:buSzPts val="1200"/>
              <a:buFont typeface="Arial"/>
              <a:buChar char="•"/>
            </a:pPr>
            <a:r>
              <a:rPr lang="en-GB">
                <a:latin typeface="Open Sans"/>
                <a:ea typeface="Open Sans"/>
                <a:cs typeface="Open Sans"/>
                <a:sym typeface="Open Sans"/>
              </a:rPr>
              <a:t>be able confidently describe the energy chain and use its terminology and definitions. </a:t>
            </a:r>
            <a:endParaRPr/>
          </a:p>
          <a:p>
            <a:pPr indent="-171450" lvl="0" marL="171450" rtl="0" algn="l">
              <a:spcBef>
                <a:spcPts val="1000"/>
              </a:spcBef>
              <a:spcAft>
                <a:spcPts val="0"/>
              </a:spcAft>
              <a:buClr>
                <a:schemeClr val="dk1"/>
              </a:buClr>
              <a:buSzPts val="1200"/>
              <a:buFont typeface="Arial"/>
              <a:buChar char="•"/>
            </a:pPr>
            <a:r>
              <a:rPr lang="en-GB">
                <a:latin typeface="Open Sans"/>
                <a:ea typeface="Open Sans"/>
                <a:cs typeface="Open Sans"/>
                <a:sym typeface="Open Sans"/>
              </a:rPr>
              <a:t>have used MAED-D to produce a simple case-study for an ideal country and generate scenario-based predictions of future energy demand</a:t>
            </a:r>
            <a:endParaRPr/>
          </a:p>
          <a:p>
            <a:pPr indent="-171450" lvl="0" marL="171450" rtl="0" algn="l">
              <a:spcBef>
                <a:spcPts val="1000"/>
              </a:spcBef>
              <a:spcAft>
                <a:spcPts val="0"/>
              </a:spcAft>
              <a:buClr>
                <a:schemeClr val="dk1"/>
              </a:buClr>
              <a:buSzPts val="1200"/>
              <a:buFont typeface="Arial"/>
              <a:buChar char="•"/>
            </a:pPr>
            <a:r>
              <a:rPr lang="en-GB">
                <a:latin typeface="Open Sans"/>
                <a:ea typeface="Open Sans"/>
                <a:cs typeface="Open Sans"/>
                <a:sym typeface="Open Sans"/>
              </a:rPr>
              <a:t>be able to operate MAED-EL to generate hourly load curves.</a:t>
            </a:r>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506" name="Google Shape;50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course is structured as a mixture of Lectures and Hands-on material.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Each lecture is split into 4 mini-lectures with two multiple choice questions at the end of each Lecture that will assess your knowledge of the theoretical concepts explained.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Every hands-on guides you through exercises to help you become familiar with the MAED tool. At the end of the exercises there will be quizzes to check that you correctly completed the practical part of the training. </a:t>
            </a:r>
            <a:endParaRPr>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6" name="Google Shape;51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After this Lecture introducing the course, </a:t>
            </a:r>
            <a:endParaRPr/>
          </a:p>
          <a:p>
            <a:pPr indent="0" lvl="0" marL="0" rtl="0" algn="l">
              <a:spcBef>
                <a:spcPts val="0"/>
              </a:spcBef>
              <a:spcAft>
                <a:spcPts val="0"/>
              </a:spcAft>
              <a:buNone/>
            </a:pPr>
            <a:r>
              <a:rPr lang="en-GB">
                <a:latin typeface="Open Sans"/>
                <a:ea typeface="Open Sans"/>
                <a:cs typeface="Open Sans"/>
                <a:sym typeface="Open Sans"/>
              </a:rPr>
              <a:t>Lecture 2 will provide an Overview of Modelling Tools and Energy System Analysis </a:t>
            </a:r>
            <a:endParaRPr/>
          </a:p>
          <a:p>
            <a:pPr indent="0" lvl="0" marL="0" rtl="0" algn="l">
              <a:spcBef>
                <a:spcPts val="0"/>
              </a:spcBef>
              <a:spcAft>
                <a:spcPts val="0"/>
              </a:spcAft>
              <a:buNone/>
            </a:pPr>
            <a:r>
              <a:rPr lang="en-GB">
                <a:latin typeface="Open Sans"/>
                <a:ea typeface="Open Sans"/>
                <a:cs typeface="Open Sans"/>
                <a:sym typeface="Open Sans"/>
              </a:rPr>
              <a:t>Lecture 3 will cover The Energy Chain and Energy Vocabulary</a:t>
            </a:r>
            <a:endParaRPr/>
          </a:p>
          <a:p>
            <a:pPr indent="0" lvl="0" marL="0" rtl="0" algn="l">
              <a:spcBef>
                <a:spcPts val="0"/>
              </a:spcBef>
              <a:spcAft>
                <a:spcPts val="0"/>
              </a:spcAft>
              <a:buNone/>
            </a:pPr>
            <a:r>
              <a:rPr lang="en-GB">
                <a:latin typeface="Open Sans"/>
                <a:ea typeface="Open Sans"/>
                <a:cs typeface="Open Sans"/>
                <a:sym typeface="Open Sans"/>
              </a:rPr>
              <a:t>Lecture 4 is an Introduction to MAED-D</a:t>
            </a:r>
            <a:endParaRPr/>
          </a:p>
          <a:p>
            <a:pPr indent="0" lvl="0" marL="0" rtl="0" algn="l">
              <a:spcBef>
                <a:spcPts val="0"/>
              </a:spcBef>
              <a:spcAft>
                <a:spcPts val="0"/>
              </a:spcAft>
              <a:buNone/>
            </a:pPr>
            <a:r>
              <a:rPr lang="en-GB">
                <a:latin typeface="Open Sans"/>
                <a:ea typeface="Open Sans"/>
                <a:cs typeface="Open Sans"/>
                <a:sym typeface="Open Sans"/>
              </a:rPr>
              <a:t>In Lecture 5 Energy System Analysis presents the Industry Sector and its Input Data.</a:t>
            </a:r>
            <a:endParaRPr/>
          </a:p>
          <a:p>
            <a:pPr indent="0" lvl="0" marL="0" rtl="0" algn="l">
              <a:spcBef>
                <a:spcPts val="0"/>
              </a:spcBef>
              <a:spcAft>
                <a:spcPts val="0"/>
              </a:spcAft>
              <a:buNone/>
            </a:pPr>
            <a:r>
              <a:rPr lang="en-GB">
                <a:latin typeface="Open Sans"/>
                <a:ea typeface="Open Sans"/>
                <a:cs typeface="Open Sans"/>
                <a:sym typeface="Open Sans"/>
              </a:rPr>
              <a:t>Lecture 6 explains the Household Sector and the necessary input data. </a:t>
            </a:r>
            <a:endParaRPr/>
          </a:p>
          <a:p>
            <a:pPr indent="0" lvl="0" marL="0" rtl="0" algn="l">
              <a:spcBef>
                <a:spcPts val="0"/>
              </a:spcBef>
              <a:spcAft>
                <a:spcPts val="0"/>
              </a:spcAft>
              <a:buNone/>
            </a:pPr>
            <a:r>
              <a:rPr lang="en-GB">
                <a:latin typeface="Open Sans"/>
                <a:ea typeface="Open Sans"/>
                <a:cs typeface="Open Sans"/>
                <a:sym typeface="Open Sans"/>
              </a:rPr>
              <a:t>In Lecture 7 the scenarios development process is highlighted. </a:t>
            </a:r>
            <a:endParaRPr/>
          </a:p>
          <a:p>
            <a:pPr indent="0" lvl="0" marL="0" rtl="0" algn="l">
              <a:spcBef>
                <a:spcPts val="0"/>
              </a:spcBef>
              <a:spcAft>
                <a:spcPts val="0"/>
              </a:spcAft>
              <a:buNone/>
            </a:pPr>
            <a:r>
              <a:rPr lang="en-GB">
                <a:latin typeface="Open Sans"/>
                <a:ea typeface="Open Sans"/>
                <a:cs typeface="Open Sans"/>
                <a:sym typeface="Open Sans"/>
              </a:rPr>
              <a:t>An introduction to MAED-E.L. is covered in Lecture 9.</a:t>
            </a:r>
            <a:endParaRPr/>
          </a:p>
          <a:p>
            <a:pPr indent="0" lvl="0" marL="0" rtl="0" algn="l">
              <a:spcBef>
                <a:spcPts val="0"/>
              </a:spcBef>
              <a:spcAft>
                <a:spcPts val="0"/>
              </a:spcAft>
              <a:buNone/>
            </a:pPr>
            <a:r>
              <a:rPr lang="en-GB">
                <a:latin typeface="Open Sans"/>
                <a:ea typeface="Open Sans"/>
                <a:cs typeface="Open Sans"/>
                <a:sym typeface="Open Sans"/>
              </a:rPr>
              <a:t>And finally the structure of MAED-E.L. is explained in Lecture 10.</a:t>
            </a:r>
            <a:endParaRPr/>
          </a:p>
          <a:p>
            <a:pPr indent="0" lvl="0" marL="0" rtl="0" algn="l">
              <a:spcBef>
                <a:spcPts val="0"/>
              </a:spcBef>
              <a:spcAft>
                <a:spcPts val="0"/>
              </a:spcAft>
              <a:buNone/>
            </a:pPr>
            <a:r>
              <a:t/>
            </a:r>
            <a:endParaRPr/>
          </a:p>
        </p:txBody>
      </p:sp>
      <p:sp>
        <p:nvSpPr>
          <p:cNvPr id="538" name="Google Shape;53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lecture has four intended learning outcomes. By the end of this lecture you will: </a:t>
            </a:r>
            <a:endParaRPr/>
          </a:p>
          <a:p>
            <a:pPr indent="-342900" lvl="0" marL="342900" rtl="0" algn="l">
              <a:spcBef>
                <a:spcPts val="1000"/>
              </a:spcBef>
              <a:spcAft>
                <a:spcPts val="0"/>
              </a:spcAft>
              <a:buClr>
                <a:schemeClr val="dk1"/>
              </a:buClr>
              <a:buSzPts val="1200"/>
              <a:buFont typeface="Open Sans"/>
              <a:buAutoNum type="arabicPeriod"/>
            </a:pPr>
            <a:r>
              <a:rPr lang="en-GB" sz="1200"/>
              <a:t>Understand the components of energy systems and the relationship to the Sustainable Development Goals </a:t>
            </a:r>
            <a:endParaRPr/>
          </a:p>
          <a:p>
            <a:pPr indent="-342900" lvl="0" marL="342900" rtl="0" algn="l">
              <a:spcBef>
                <a:spcPts val="1000"/>
              </a:spcBef>
              <a:spcAft>
                <a:spcPts val="0"/>
              </a:spcAft>
              <a:buClr>
                <a:schemeClr val="dk1"/>
              </a:buClr>
              <a:buSzPts val="1200"/>
              <a:buFont typeface="Open Sans"/>
              <a:buAutoNum type="arabicPeriod"/>
            </a:pPr>
            <a:r>
              <a:rPr lang="en-GB" sz="1200"/>
              <a:t>Have an insight into the importance of energy system planning</a:t>
            </a:r>
            <a:endParaRPr/>
          </a:p>
          <a:p>
            <a:pPr indent="-342900" lvl="0" marL="342900" rtl="0" algn="l">
              <a:spcBef>
                <a:spcPts val="1000"/>
              </a:spcBef>
              <a:spcAft>
                <a:spcPts val="0"/>
              </a:spcAft>
              <a:buClr>
                <a:schemeClr val="dk1"/>
              </a:buClr>
              <a:buSzPts val="1200"/>
              <a:buFont typeface="Open Sans"/>
              <a:buAutoNum type="arabicPeriod"/>
            </a:pPr>
            <a:r>
              <a:rPr lang="en-GB" sz="1200">
                <a:latin typeface="Open Sans"/>
                <a:ea typeface="Open Sans"/>
                <a:cs typeface="Open Sans"/>
                <a:sym typeface="Open Sans"/>
              </a:rPr>
              <a:t>Have had an introduction to </a:t>
            </a:r>
            <a:r>
              <a:rPr lang="en-GB">
                <a:latin typeface="Open Sans"/>
                <a:ea typeface="Open Sans"/>
                <a:cs typeface="Open Sans"/>
                <a:sym typeface="Open Sans"/>
              </a:rPr>
              <a:t>the</a:t>
            </a:r>
            <a:r>
              <a:rPr lang="en-GB" sz="1200">
                <a:latin typeface="Open Sans"/>
                <a:ea typeface="Open Sans"/>
                <a:cs typeface="Open Sans"/>
                <a:sym typeface="Open Sans"/>
              </a:rPr>
              <a:t> Model for Analysis of Energy </a:t>
            </a:r>
            <a:r>
              <a:rPr lang="en-GB">
                <a:latin typeface="Open Sans"/>
                <a:ea typeface="Open Sans"/>
                <a:cs typeface="Open Sans"/>
                <a:sym typeface="Open Sans"/>
              </a:rPr>
              <a:t>Systems, known as MAED.</a:t>
            </a:r>
            <a:endParaRPr sz="1200">
              <a:latin typeface="Open Sans"/>
              <a:ea typeface="Open Sans"/>
              <a:cs typeface="Open Sans"/>
              <a:sym typeface="Open Sans"/>
            </a:endParaRPr>
          </a:p>
          <a:p>
            <a:pPr indent="-342900" lvl="0" marL="342900" rtl="0" algn="l">
              <a:spcBef>
                <a:spcPts val="1000"/>
              </a:spcBef>
              <a:spcAft>
                <a:spcPts val="0"/>
              </a:spcAft>
              <a:buClr>
                <a:schemeClr val="dk1"/>
              </a:buClr>
              <a:buSzPts val="1200"/>
              <a:buFont typeface="Open Sans"/>
              <a:buAutoNum type="arabicPeriod"/>
            </a:pPr>
            <a:r>
              <a:rPr lang="en-GB"/>
              <a:t>Have</a:t>
            </a:r>
            <a:r>
              <a:rPr lang="en-GB" sz="1200"/>
              <a:t> knowledge of the course outline and learning objectives</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3" name="Google Shape;2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In Hands-on 1, you will learn how to access and install MAED </a:t>
            </a:r>
            <a:endParaRPr/>
          </a:p>
          <a:p>
            <a:pPr indent="0" lvl="0" marL="0" rtl="0" algn="l">
              <a:spcBef>
                <a:spcPts val="0"/>
              </a:spcBef>
              <a:spcAft>
                <a:spcPts val="0"/>
              </a:spcAft>
              <a:buNone/>
            </a:pPr>
            <a:r>
              <a:rPr lang="en-GB">
                <a:latin typeface="Open Sans"/>
                <a:ea typeface="Open Sans"/>
                <a:cs typeface="Open Sans"/>
                <a:sym typeface="Open Sans"/>
              </a:rPr>
              <a:t>Hands-on 2 will show you how to set create, manage and edit a simple case-study in MAED-D</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Hands-on 3 explains how to reconstruct the Base Year for the Agriculture Sector;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While In Hands-on 4, will illustrate how to repeat the reconstruction for the Household Sector;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Hands-on 5 gives guidance on how to create scenarios for your simple MAED case-study.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In Hands-on 6, will teach you how to install MAED-EL and finally in Hands-on 7 you will learn how to develop a case-study and input data into MAED-EL.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548" name="Google Shape;54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 all use energy every day to provide many different services. This energy comes in many different forms, from firewood to nuclear fission. This is the supply (on the left). And the energy is used for many different reasons, from cooking and heating, to agriculture and transport. This is the demand (on the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In between supply and demand there can be complex transmission and distribution systems and energy system operators, making sure that supply is able to meet instantaneous demand at all times.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Energy provision is vital to developing and sustaining our economies. </a:t>
            </a:r>
            <a:endParaRPr/>
          </a:p>
        </p:txBody>
      </p:sp>
      <p:sp>
        <p:nvSpPr>
          <p:cNvPr id="221" name="Google Shape;2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Traditionally, the majority of our energy supply has come from fossil fuels. These require extraction and conversion. This conversion can either be to electricity at a power station or some fossil fuels can be refined to produce motive fuels and jet fuel, for example. Other products are also produced.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At some point in this process fuels are often traded and transported geographically to meet the demand. In the case of electricity, after generation it will be transmitted via transmission and distribution networks before reaching its final destination, the consumer. When the energy reaches the consumer, perhaps as electricity to power lighting or as motor fuel to facilitate transport, it must be converted to be able to provide this energy service.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At every stage of this process there will be loses.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0" name="Google Shape;25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You can see in the left figure by Our World in Data that fossil fuel consumption has been growing year on year, with significant increases since 1950. Please visit their website to explore the interactive version of this figure and access the underlying data, if you are interested.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However, our current consumption of fossil fuels as our main source of energy is unsustainable if we want to limit global warming to 1.5 degrees Celsius, as outlined in the special report by the International Panel on Climate Change. If global temperature rise exceeds this average increase, there are significant risks to agriculture production and of increased natural disasters and biodiversity loss, to name a few. The drastic reduction in greenhouse gas emissions necessary to limit global temperature increase to 1.5 degrees Celsius are shown in the figure on the right. </a:t>
            </a:r>
            <a:endParaRPr>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Fossil fuels contribute to climate change as they produce significant carbon dioxide emissions but they are by no means the only option for energy generation. As you can see in the right hand-side of the left  graph renewables such as solar, wind, hydropower, and biofuels are becoming more popular. In fact, these generation sources can offer some advantages, which we will cover on the next slide. </a:t>
            </a:r>
            <a:endParaRPr>
              <a:latin typeface="Open Sans"/>
              <a:ea typeface="Open Sans"/>
              <a:cs typeface="Open Sans"/>
              <a:sym typeface="Open Sans"/>
            </a:endParaRPr>
          </a:p>
        </p:txBody>
      </p:sp>
      <p:sp>
        <p:nvSpPr>
          <p:cNvPr id="275" name="Google Shape;27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U.N. has deemed the provision of affordable and clean energy so important to societies that it is one of the Sustainable Development Goals, namely goal 7. Goal 7 strives to ensure </a:t>
            </a:r>
            <a:r>
              <a:rPr lang="en-GB" sz="1200" u="none" strike="noStrike">
                <a:solidFill>
                  <a:schemeClr val="dk1"/>
                </a:solidFill>
                <a:latin typeface="Open Sans"/>
                <a:ea typeface="Open Sans"/>
                <a:cs typeface="Open Sans"/>
                <a:sym typeface="Open Sans"/>
              </a:rPr>
              <a:t>access to affordable, reliable, sustainable</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 and modern energy for all.</a:t>
            </a:r>
            <a:r>
              <a:rPr lang="en-GB">
                <a:latin typeface="Open Sans"/>
                <a:ea typeface="Open Sans"/>
                <a:cs typeface="Open Sans"/>
                <a:sym typeface="Open Sans"/>
              </a:rPr>
              <a:t> </a:t>
            </a:r>
            <a:endParaRPr sz="1200" u="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Open Sans"/>
              <a:buNone/>
            </a:pPr>
            <a:r>
              <a:t/>
            </a:r>
            <a:endParaRPr sz="1200" u="none" strike="noStrike">
              <a:solidFill>
                <a:schemeClr val="dk1"/>
              </a:solidFill>
            </a:endParaRPr>
          </a:p>
          <a:p>
            <a:pPr indent="0" lvl="0" marL="0" rtl="0" algn="l">
              <a:spcBef>
                <a:spcPts val="0"/>
              </a:spcBef>
              <a:spcAft>
                <a:spcPts val="0"/>
              </a:spcAft>
              <a:buNone/>
            </a:pPr>
            <a:r>
              <a:rPr lang="en-GB" sz="1200" u="none" strike="noStrike">
                <a:solidFill>
                  <a:schemeClr val="dk1"/>
                </a:solidFill>
                <a:latin typeface="Open Sans"/>
                <a:ea typeface="Open Sans"/>
                <a:cs typeface="Open Sans"/>
                <a:sym typeface="Open Sans"/>
              </a:rPr>
              <a:t>The goal specifies that the energy should be affordable and clean.</a:t>
            </a:r>
            <a:r>
              <a:rPr lang="en-GB">
                <a:latin typeface="Open Sans"/>
                <a:ea typeface="Open Sans"/>
                <a:cs typeface="Open Sans"/>
                <a:sym typeface="Open Sans"/>
              </a:rPr>
              <a:t> These are two</a:t>
            </a:r>
            <a:r>
              <a:rPr lang="en-GB" sz="1200" u="none" strike="noStrike">
                <a:solidFill>
                  <a:schemeClr val="dk1"/>
                </a:solidFill>
                <a:latin typeface="Open Sans"/>
                <a:ea typeface="Open Sans"/>
                <a:cs typeface="Open Sans"/>
                <a:sym typeface="Open Sans"/>
              </a:rPr>
              <a:t> characteristics which renewable generation can offer.</a:t>
            </a:r>
            <a:r>
              <a:rPr lang="en-GB">
                <a:latin typeface="Open Sans"/>
                <a:ea typeface="Open Sans"/>
                <a:cs typeface="Open Sans"/>
                <a:sym typeface="Open Sans"/>
              </a:rPr>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1200" u="none" strike="noStrike">
                <a:solidFill>
                  <a:schemeClr val="dk1"/>
                </a:solidFill>
                <a:latin typeface="Open Sans"/>
                <a:ea typeface="Open Sans"/>
                <a:cs typeface="Open Sans"/>
                <a:sym typeface="Open Sans"/>
              </a:rPr>
              <a:t>Let us consider </a:t>
            </a:r>
            <a:r>
              <a:rPr lang="en-GB">
                <a:latin typeface="Open Sans"/>
                <a:ea typeface="Open Sans"/>
                <a:cs typeface="Open Sans"/>
                <a:sym typeface="Open Sans"/>
              </a:rPr>
              <a:t>the </a:t>
            </a:r>
            <a:r>
              <a:rPr lang="en-GB" sz="1200" u="none" strike="noStrike">
                <a:solidFill>
                  <a:schemeClr val="dk1"/>
                </a:solidFill>
                <a:latin typeface="Open Sans"/>
                <a:ea typeface="Open Sans"/>
                <a:cs typeface="Open Sans"/>
                <a:sym typeface="Open Sans"/>
              </a:rPr>
              <a:t>three dominant advantages of renewable energy over fossil fuels.</a:t>
            </a:r>
            <a:r>
              <a:rPr lang="en-GB">
                <a:latin typeface="Open Sans"/>
                <a:ea typeface="Open Sans"/>
                <a:cs typeface="Open Sans"/>
                <a:sym typeface="Open Sans"/>
              </a:rPr>
              <a:t> </a:t>
            </a:r>
            <a:endParaRPr>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1 Some can be modular, a small generation capacity can be installed. This requires much less capital than building an entire new coal power plant, assisting with affordability. </a:t>
            </a:r>
            <a:endParaRPr/>
          </a:p>
          <a:p>
            <a:pPr indent="0" lvl="0" marL="0" rtl="0" algn="l">
              <a:spcBef>
                <a:spcPts val="0"/>
              </a:spcBef>
              <a:spcAft>
                <a:spcPts val="0"/>
              </a:spcAft>
              <a:buNone/>
            </a:pPr>
            <a:r>
              <a:rPr lang="en-GB">
                <a:latin typeface="Open Sans"/>
                <a:ea typeface="Open Sans"/>
                <a:cs typeface="Open Sans"/>
                <a:sym typeface="Open Sans"/>
              </a:rPr>
              <a:t>2 The price is dropping, making the energy itself more affordable. In many areas of the globe, the price of energy generated by solar is equivalent, if not cheaper, than energy produced by fossil fuels. </a:t>
            </a:r>
            <a:endParaRPr/>
          </a:p>
          <a:p>
            <a:pPr indent="0" lvl="0" marL="0" rtl="0" algn="l">
              <a:spcBef>
                <a:spcPts val="0"/>
              </a:spcBef>
              <a:spcAft>
                <a:spcPts val="0"/>
              </a:spcAft>
              <a:buNone/>
            </a:pPr>
            <a:r>
              <a:rPr lang="en-GB">
                <a:latin typeface="Open Sans"/>
                <a:ea typeface="Open Sans"/>
                <a:cs typeface="Open Sans"/>
                <a:sym typeface="Open Sans"/>
              </a:rPr>
              <a:t>3 Renewable energy generation has significantly lower greenhouse gas emissions than the use of fossil fuels, making it a cleaner alternative.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However, as energy underpins much of our economies, the transition to this affordable and clean energy system requires significant planning. </a:t>
            </a:r>
            <a:endParaRPr/>
          </a:p>
        </p:txBody>
      </p:sp>
      <p:sp>
        <p:nvSpPr>
          <p:cNvPr id="286" name="Google Shape;28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latin typeface="Open Sans"/>
                <a:ea typeface="Open Sans"/>
                <a:cs typeface="Open Sans"/>
                <a:sym typeface="Open Sans"/>
              </a:rPr>
              <a:t>To conduct informed energy system planning, one needs to conduct energy system analysis.</a:t>
            </a:r>
            <a:r>
              <a:rPr lang="en-GB">
                <a:latin typeface="Open Sans"/>
                <a:ea typeface="Open Sans"/>
                <a:cs typeface="Open Sans"/>
                <a:sym typeface="Open Sans"/>
              </a:rPr>
              <a:t> </a:t>
            </a:r>
            <a:endParaRPr sz="1200"/>
          </a:p>
          <a:p>
            <a:pPr indent="0" lvl="0" marL="0" rtl="0" algn="l">
              <a:spcBef>
                <a:spcPts val="1000"/>
              </a:spcBef>
              <a:spcAft>
                <a:spcPts val="0"/>
              </a:spcAft>
              <a:buClr>
                <a:srgbClr val="333333"/>
              </a:buClr>
              <a:buSzPts val="1200"/>
              <a:buFont typeface="Arial"/>
              <a:buNone/>
            </a:pPr>
            <a:r>
              <a:t/>
            </a:r>
            <a:endParaRPr sz="1200"/>
          </a:p>
          <a:p>
            <a:pPr indent="0" lvl="0" marL="0" rtl="0" algn="l">
              <a:spcBef>
                <a:spcPts val="1000"/>
              </a:spcBef>
              <a:spcAft>
                <a:spcPts val="0"/>
              </a:spcAft>
              <a:buNone/>
            </a:pPr>
            <a:r>
              <a:rPr lang="en-GB" sz="1200">
                <a:latin typeface="Open Sans"/>
                <a:ea typeface="Open Sans"/>
                <a:cs typeface="Open Sans"/>
                <a:sym typeface="Open Sans"/>
              </a:rPr>
              <a:t>The goal of energy system analysis is to develop a methodology for measuring the impact of technologies on energy and </a:t>
            </a:r>
            <a:r>
              <a:rPr lang="en-GB">
                <a:latin typeface="Open Sans"/>
                <a:ea typeface="Open Sans"/>
                <a:cs typeface="Open Sans"/>
                <a:sym typeface="Open Sans"/>
              </a:rPr>
              <a:t>material</a:t>
            </a:r>
            <a:r>
              <a:rPr lang="en-GB" sz="1200">
                <a:latin typeface="Open Sans"/>
                <a:ea typeface="Open Sans"/>
                <a:cs typeface="Open Sans"/>
                <a:sym typeface="Open Sans"/>
              </a:rPr>
              <a:t> use.</a:t>
            </a:r>
            <a:r>
              <a:rPr lang="en-GB">
                <a:latin typeface="Open Sans"/>
                <a:ea typeface="Open Sans"/>
                <a:cs typeface="Open Sans"/>
                <a:sym typeface="Open Sans"/>
              </a:rPr>
              <a:t> </a:t>
            </a:r>
            <a:endParaRPr sz="1200"/>
          </a:p>
          <a:p>
            <a:pPr indent="0" lvl="0" marL="0" rtl="0" algn="l">
              <a:spcBef>
                <a:spcPts val="1000"/>
              </a:spcBef>
              <a:spcAft>
                <a:spcPts val="0"/>
              </a:spcAft>
              <a:buClr>
                <a:srgbClr val="333333"/>
              </a:buClr>
              <a:buSzPts val="1200"/>
              <a:buFont typeface="Arial"/>
              <a:buNone/>
            </a:pPr>
            <a:r>
              <a:rPr lang="en-GB" sz="1200">
                <a:latin typeface="Open Sans"/>
                <a:ea typeface="Open Sans"/>
                <a:cs typeface="Open Sans"/>
                <a:sym typeface="Open Sans"/>
              </a:rPr>
              <a:t>It allows us to understand the interactions between different energy technologies and different energy sectors such as heat, power, and transport.</a:t>
            </a:r>
            <a:endParaRPr/>
          </a:p>
          <a:p>
            <a:pPr indent="0" lvl="0" marL="0" rtl="0" algn="l">
              <a:spcBef>
                <a:spcPts val="1000"/>
              </a:spcBef>
              <a:spcAft>
                <a:spcPts val="0"/>
              </a:spcAft>
              <a:buClr>
                <a:srgbClr val="333333"/>
              </a:buClr>
              <a:buSzPts val="1200"/>
              <a:buFont typeface="Arial"/>
              <a:buNone/>
            </a:pPr>
            <a:r>
              <a:t/>
            </a:r>
            <a:endParaRPr sz="1200"/>
          </a:p>
          <a:p>
            <a:pPr indent="0" lvl="0" marL="0" rtl="0" algn="l">
              <a:spcBef>
                <a:spcPts val="1000"/>
              </a:spcBef>
              <a:spcAft>
                <a:spcPts val="0"/>
              </a:spcAft>
              <a:buClr>
                <a:srgbClr val="333333"/>
              </a:buClr>
              <a:buSzPts val="1200"/>
              <a:buFont typeface="Arial"/>
              <a:buNone/>
            </a:pPr>
            <a:r>
              <a:rPr lang="en-GB" sz="1200">
                <a:latin typeface="Open Sans"/>
                <a:ea typeface="Open Sans"/>
                <a:cs typeface="Open Sans"/>
                <a:sym typeface="Open Sans"/>
              </a:rPr>
              <a:t>Energy system analysis informs energy system planning.</a:t>
            </a:r>
            <a:endParaRPr/>
          </a:p>
          <a:p>
            <a:pPr indent="0" lvl="0" marL="0" rtl="0" algn="l">
              <a:spcBef>
                <a:spcPts val="1000"/>
              </a:spcBef>
              <a:spcAft>
                <a:spcPts val="0"/>
              </a:spcAft>
              <a:buNone/>
            </a:pPr>
            <a:r>
              <a:rPr lang="en-GB" sz="1200">
                <a:latin typeface="Open Sans"/>
                <a:ea typeface="Open Sans"/>
                <a:cs typeface="Open Sans"/>
                <a:sym typeface="Open Sans"/>
              </a:rPr>
              <a:t>Energy system planning involves:</a:t>
            </a:r>
            <a:r>
              <a:rPr lang="en-GB">
                <a:latin typeface="Open Sans"/>
                <a:ea typeface="Open Sans"/>
                <a:cs typeface="Open Sans"/>
                <a:sym typeface="Open Sans"/>
              </a:rPr>
              <a:t> </a:t>
            </a:r>
            <a:endParaRPr sz="1200"/>
          </a:p>
          <a:p>
            <a:pPr indent="0" lvl="0" marL="0" rtl="0" algn="l">
              <a:spcBef>
                <a:spcPts val="1000"/>
              </a:spcBef>
              <a:spcAft>
                <a:spcPts val="0"/>
              </a:spcAft>
              <a:buClr>
                <a:srgbClr val="333333"/>
              </a:buClr>
              <a:buSzPts val="1200"/>
              <a:buFont typeface="Arial"/>
              <a:buNone/>
            </a:pPr>
            <a:r>
              <a:t/>
            </a:r>
            <a:endParaRPr sz="1200"/>
          </a:p>
          <a:p>
            <a:pPr indent="-342900" lvl="0" marL="342900" rtl="0" algn="l">
              <a:spcBef>
                <a:spcPts val="1000"/>
              </a:spcBef>
              <a:spcAft>
                <a:spcPts val="0"/>
              </a:spcAft>
              <a:buClr>
                <a:srgbClr val="333333"/>
              </a:buClr>
              <a:buSzPts val="1200"/>
              <a:buFont typeface="Arial"/>
              <a:buChar char="•"/>
            </a:pPr>
            <a:r>
              <a:rPr lang="en-GB" sz="1200">
                <a:latin typeface="Open Sans"/>
                <a:ea typeface="Open Sans"/>
                <a:cs typeface="Open Sans"/>
                <a:sym typeface="Open Sans"/>
              </a:rPr>
              <a:t>developing long-term policies to help guide the future of a local, national, regional</a:t>
            </a:r>
            <a:r>
              <a:rPr lang="en-GB">
                <a:latin typeface="Open Sans"/>
                <a:ea typeface="Open Sans"/>
                <a:cs typeface="Open Sans"/>
                <a:sym typeface="Open Sans"/>
              </a:rPr>
              <a:t>,</a:t>
            </a:r>
            <a:r>
              <a:rPr lang="en-GB" sz="1200">
                <a:latin typeface="Open Sans"/>
                <a:ea typeface="Open Sans"/>
                <a:cs typeface="Open Sans"/>
                <a:sym typeface="Open Sans"/>
              </a:rPr>
              <a:t> or global energy system</a:t>
            </a:r>
            <a:endParaRPr/>
          </a:p>
          <a:p>
            <a:pPr indent="-342900" lvl="0" marL="342900" rtl="0" algn="l">
              <a:spcBef>
                <a:spcPts val="1000"/>
              </a:spcBef>
              <a:spcAft>
                <a:spcPts val="0"/>
              </a:spcAft>
              <a:buClr>
                <a:srgbClr val="333333"/>
              </a:buClr>
              <a:buSzPts val="1200"/>
              <a:buFont typeface="Arial"/>
              <a:buChar char="•"/>
            </a:pPr>
            <a:r>
              <a:rPr lang="en-GB" sz="1200">
                <a:latin typeface="Open Sans"/>
                <a:ea typeface="Open Sans"/>
                <a:cs typeface="Open Sans"/>
                <a:sym typeface="Open Sans"/>
              </a:rPr>
              <a:t>using integrated approaches to consider both energy supply to meet demand and the role of energy efficiency in reducing demand</a:t>
            </a:r>
            <a:endParaRPr/>
          </a:p>
          <a:p>
            <a:pPr indent="-342900" lvl="0" marL="342900" rtl="0" algn="l">
              <a:spcBef>
                <a:spcPts val="1000"/>
              </a:spcBef>
              <a:spcAft>
                <a:spcPts val="0"/>
              </a:spcAft>
              <a:buClr>
                <a:srgbClr val="333333"/>
              </a:buClr>
              <a:buSzPts val="1200"/>
              <a:buFont typeface="Arial"/>
              <a:buChar char="•"/>
            </a:pPr>
            <a:r>
              <a:rPr lang="en-GB" sz="1200">
                <a:latin typeface="Open Sans"/>
                <a:ea typeface="Open Sans"/>
                <a:cs typeface="Open Sans"/>
                <a:sym typeface="Open Sans"/>
              </a:rPr>
              <a:t>understanding future energy consumption, population growth</a:t>
            </a:r>
            <a:r>
              <a:rPr lang="en-GB">
                <a:latin typeface="Open Sans"/>
                <a:ea typeface="Open Sans"/>
                <a:cs typeface="Open Sans"/>
                <a:sym typeface="Open Sans"/>
              </a:rPr>
              <a:t>,</a:t>
            </a:r>
            <a:r>
              <a:rPr lang="en-GB" sz="1200">
                <a:latin typeface="Open Sans"/>
                <a:ea typeface="Open Sans"/>
                <a:cs typeface="Open Sans"/>
                <a:sym typeface="Open Sans"/>
              </a:rPr>
              <a:t> and economic development</a:t>
            </a:r>
            <a:endParaRPr sz="1400">
              <a:latin typeface="Open Sans"/>
              <a:ea typeface="Open Sans"/>
              <a:cs typeface="Open Sans"/>
              <a:sym typeface="Open Sans"/>
            </a:endParaRPr>
          </a:p>
          <a:p>
            <a:pPr indent="0" lvl="0" marL="0" rtl="0" algn="l">
              <a:spcBef>
                <a:spcPts val="1000"/>
              </a:spcBef>
              <a:spcAft>
                <a:spcPts val="0"/>
              </a:spcAft>
              <a:buClr>
                <a:srgbClr val="333333"/>
              </a:buClr>
              <a:buSzPts val="1400"/>
              <a:buFont typeface="Arial"/>
              <a:buNone/>
            </a:pPr>
            <a:r>
              <a:t/>
            </a:r>
            <a:endParaRPr sz="1400"/>
          </a:p>
          <a:p>
            <a:pPr indent="0" lvl="0" marL="0" rtl="0" algn="l">
              <a:spcBef>
                <a:spcPts val="1000"/>
              </a:spcBef>
              <a:spcAft>
                <a:spcPts val="0"/>
              </a:spcAft>
              <a:buClr>
                <a:srgbClr val="333333"/>
              </a:buClr>
              <a:buSzPts val="1200"/>
              <a:buFont typeface="Arial"/>
              <a:buNone/>
            </a:pPr>
            <a:r>
              <a:t/>
            </a:r>
            <a:endParaRPr sz="1200"/>
          </a:p>
        </p:txBody>
      </p:sp>
      <p:sp>
        <p:nvSpPr>
          <p:cNvPr id="296" name="Google Shape;29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Energy system planning is as important as ever because the system is changing rapidly. Supply and demand and even the system architecture could change in the coming years.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First, let’s consider affordability. Although the energy system is far broader than the provision of electricity, we’ll focus on electricity for now. </a:t>
            </a:r>
            <a:endParaRPr/>
          </a:p>
          <a:p>
            <a:pPr indent="0" lvl="0" marL="0" rtl="0" algn="l">
              <a:spcBef>
                <a:spcPts val="0"/>
              </a:spcBef>
              <a:spcAft>
                <a:spcPts val="0"/>
              </a:spcAft>
              <a:buNone/>
            </a:pPr>
            <a:r>
              <a:rPr lang="en-GB">
                <a:latin typeface="Open Sans"/>
                <a:ea typeface="Open Sans"/>
                <a:cs typeface="Open Sans"/>
                <a:sym typeface="Open Sans"/>
              </a:rPr>
              <a:t>The figure on the left, from Our World in Data, shows how drastically the price of solar photovoltaic modules has fallen as greater and greater capacity has been installed worldwide. The price per watt, which is the unit of power, fell from </a:t>
            </a:r>
            <a:r>
              <a:rPr lang="en-GB" sz="1200" u="none" strike="noStrike">
                <a:solidFill>
                  <a:schemeClr val="dk1"/>
                </a:solidFill>
                <a:latin typeface="Open Sans"/>
                <a:ea typeface="Open Sans"/>
                <a:cs typeface="Open Sans"/>
                <a:sym typeface="Open Sans"/>
              </a:rPr>
              <a:t>106 U</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S</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 dollars to 38 U</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S</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 cent between 1978 and 2019. That is a drastic drop in cost of 99.6 percent.</a:t>
            </a:r>
            <a:endParaRPr/>
          </a:p>
          <a:p>
            <a:pPr indent="0" lvl="0" marL="0" rtl="0" algn="l">
              <a:spcBef>
                <a:spcPts val="0"/>
              </a:spcBef>
              <a:spcAft>
                <a:spcPts val="0"/>
              </a:spcAft>
              <a:buNone/>
            </a:pPr>
            <a:r>
              <a:t/>
            </a:r>
            <a:endParaRPr sz="1200" u="none" strike="noStrike">
              <a:solidFill>
                <a:schemeClr val="dk1"/>
              </a:solidFill>
            </a:endParaRPr>
          </a:p>
          <a:p>
            <a:pPr indent="0" lvl="0" marL="0" rtl="0" algn="l">
              <a:spcBef>
                <a:spcPts val="0"/>
              </a:spcBef>
              <a:spcAft>
                <a:spcPts val="0"/>
              </a:spcAft>
              <a:buNone/>
            </a:pPr>
            <a:r>
              <a:rPr lang="en-GB" sz="1200" u="none" strike="noStrike">
                <a:solidFill>
                  <a:schemeClr val="dk1"/>
                </a:solidFill>
                <a:latin typeface="Open Sans"/>
                <a:ea typeface="Open Sans"/>
                <a:cs typeface="Open Sans"/>
                <a:sym typeface="Open Sans"/>
              </a:rPr>
              <a:t>However, the useful cost value is often the cost per Kilowatt </a:t>
            </a:r>
            <a:r>
              <a:rPr lang="en-GB">
                <a:latin typeface="Open Sans"/>
                <a:ea typeface="Open Sans"/>
                <a:cs typeface="Open Sans"/>
                <a:sym typeface="Open Sans"/>
              </a:rPr>
              <a:t>hour, a </a:t>
            </a:r>
            <a:r>
              <a:rPr lang="en-GB" sz="1200" u="none" strike="noStrike">
                <a:solidFill>
                  <a:schemeClr val="dk1"/>
                </a:solidFill>
                <a:latin typeface="Open Sans"/>
                <a:ea typeface="Open Sans"/>
                <a:cs typeface="Open Sans"/>
                <a:sym typeface="Open Sans"/>
              </a:rPr>
              <a:t>unit of energy</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 If we consider the cost of solar P</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V</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 in the context of other electricity generation sources, as </a:t>
            </a:r>
            <a:r>
              <a:rPr lang="en-GB">
                <a:latin typeface="Open Sans"/>
                <a:ea typeface="Open Sans"/>
                <a:cs typeface="Open Sans"/>
                <a:sym typeface="Open Sans"/>
              </a:rPr>
              <a:t>is shown in</a:t>
            </a:r>
            <a:r>
              <a:rPr lang="en-GB" sz="1200" u="none" strike="noStrike">
                <a:solidFill>
                  <a:schemeClr val="dk1"/>
                </a:solidFill>
                <a:latin typeface="Open Sans"/>
                <a:ea typeface="Open Sans"/>
                <a:cs typeface="Open Sans"/>
                <a:sym typeface="Open Sans"/>
              </a:rPr>
              <a:t> the right figure, it is clear that it is one of the cheapest options out there. In fact, wind and solar are both undercutting the price of gas and coal. In the case of coal, the cost has effectively remained the same over the past 10 years, whereas the price of solar fell 89 percent, and the price of wind fell 70</a:t>
            </a:r>
            <a:r>
              <a:rPr lang="en-GB">
                <a:latin typeface="Open Sans"/>
                <a:ea typeface="Open Sans"/>
                <a:cs typeface="Open Sans"/>
                <a:sym typeface="Open Sans"/>
              </a:rPr>
              <a:t> percent. </a:t>
            </a:r>
            <a:endParaRPr sz="1200" u="none" strike="noStrike">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u="none" strike="noStrike">
              <a:solidFill>
                <a:schemeClr val="dk1"/>
              </a:solidFill>
            </a:endParaRPr>
          </a:p>
          <a:p>
            <a:pPr indent="0" lvl="0" marL="0" rtl="0" algn="l">
              <a:spcBef>
                <a:spcPts val="0"/>
              </a:spcBef>
              <a:spcAft>
                <a:spcPts val="0"/>
              </a:spcAft>
              <a:buNone/>
            </a:pPr>
            <a:r>
              <a:rPr lang="en-GB" sz="1200" u="none" strike="noStrike">
                <a:solidFill>
                  <a:schemeClr val="dk1"/>
                </a:solidFill>
                <a:latin typeface="Open Sans"/>
                <a:ea typeface="Open Sans"/>
                <a:cs typeface="Open Sans"/>
                <a:sym typeface="Open Sans"/>
              </a:rPr>
              <a:t>This indicates there is likely to be a drastic cost driven shift in generation sources over the coming decades</a:t>
            </a:r>
            <a:r>
              <a:rPr lang="en-GB">
                <a:latin typeface="Open Sans"/>
                <a:ea typeface="Open Sans"/>
                <a:cs typeface="Open Sans"/>
                <a:sym typeface="Open Sans"/>
              </a:rPr>
              <a:t>, making renewables a very attractive alternative to traditional forms of energy.</a:t>
            </a:r>
            <a:endParaRPr>
              <a:latin typeface="Open Sans"/>
              <a:ea typeface="Open Sans"/>
              <a:cs typeface="Open Sans"/>
              <a:sym typeface="Open Sans"/>
            </a:endParaRPr>
          </a:p>
        </p:txBody>
      </p:sp>
      <p:sp>
        <p:nvSpPr>
          <p:cNvPr id="305" name="Google Shape;30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provision of clean energy is already under way, driven by the falling costs.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The figure on the left shows the share of primary energy from renewables – this is for energy, so includes electricity, transport and space heating or cooling. Transport and heating systems are dominated at the moment by fossil fuels such as oil and gas. </a:t>
            </a:r>
            <a:r>
              <a:rPr lang="en-GB" sz="1200" u="none" strike="noStrike">
                <a:solidFill>
                  <a:schemeClr val="dk1"/>
                </a:solidFill>
                <a:latin typeface="Open Sans"/>
                <a:ea typeface="Open Sans"/>
                <a:cs typeface="Open Sans"/>
                <a:sym typeface="Open Sans"/>
              </a:rPr>
              <a:t>In 2019, approximately 11 percent of global energy was produced by renewables.</a:t>
            </a:r>
            <a:endParaRPr/>
          </a:p>
          <a:p>
            <a:pPr indent="0" lvl="0" marL="0" rtl="0" algn="l">
              <a:spcBef>
                <a:spcPts val="0"/>
              </a:spcBef>
              <a:spcAft>
                <a:spcPts val="0"/>
              </a:spcAft>
              <a:buNone/>
            </a:pPr>
            <a:r>
              <a:t/>
            </a:r>
            <a:endParaRPr sz="1200" u="none" strike="noStrike">
              <a:solidFill>
                <a:schemeClr val="dk1"/>
              </a:solidFill>
            </a:endParaRPr>
          </a:p>
          <a:p>
            <a:pPr indent="0" lvl="0" marL="0" rtl="0" algn="l">
              <a:spcBef>
                <a:spcPts val="0"/>
              </a:spcBef>
              <a:spcAft>
                <a:spcPts val="0"/>
              </a:spcAft>
              <a:buNone/>
            </a:pPr>
            <a:r>
              <a:rPr lang="en-GB" sz="1200" u="none" strike="noStrike">
                <a:solidFill>
                  <a:schemeClr val="dk1"/>
                </a:solidFill>
                <a:latin typeface="Open Sans"/>
                <a:ea typeface="Open Sans"/>
                <a:cs typeface="Open Sans"/>
                <a:sym typeface="Open Sans"/>
              </a:rPr>
              <a:t>The figure on the right zooms in to the electricity system, discounting the transport and space heating and cooling sectors. Electricity systems tend to be easier to decarbonise. It is clear that our transition to renewable generation is </a:t>
            </a:r>
            <a:r>
              <a:rPr lang="en-GB">
                <a:latin typeface="Open Sans"/>
                <a:ea typeface="Open Sans"/>
                <a:cs typeface="Open Sans"/>
                <a:sym typeface="Open Sans"/>
              </a:rPr>
              <a:t>under way</a:t>
            </a:r>
            <a:r>
              <a:rPr lang="en-GB" sz="1200" u="none" strike="noStrike">
                <a:solidFill>
                  <a:schemeClr val="dk1"/>
                </a:solidFill>
                <a:latin typeface="Open Sans"/>
                <a:ea typeface="Open Sans"/>
                <a:cs typeface="Open Sans"/>
                <a:sym typeface="Open Sans"/>
              </a:rPr>
              <a:t>. In 2019, over 7 thousand </a:t>
            </a:r>
            <a:r>
              <a:rPr lang="en-GB">
                <a:latin typeface="Open Sans"/>
                <a:ea typeface="Open Sans"/>
                <a:cs typeface="Open Sans"/>
                <a:sym typeface="Open Sans"/>
              </a:rPr>
              <a:t>tera</a:t>
            </a:r>
            <a:r>
              <a:rPr lang="en-GB" sz="1200" u="none" strike="noStrike">
                <a:solidFill>
                  <a:schemeClr val="dk1"/>
                </a:solidFill>
                <a:latin typeface="Open Sans"/>
                <a:ea typeface="Open Sans"/>
                <a:cs typeface="Open Sans"/>
                <a:sym typeface="Open Sans"/>
              </a:rPr>
              <a:t> watt hours of energy were produced from renewable technologies.</a:t>
            </a:r>
            <a:endParaRPr sz="1200" u="none" strike="noStrike">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u="none" strike="noStrike">
              <a:solidFill>
                <a:schemeClr val="dk1"/>
              </a:solidFill>
            </a:endParaRPr>
          </a:p>
          <a:p>
            <a:pPr indent="0" lvl="0" marL="0" rtl="0" algn="l">
              <a:spcBef>
                <a:spcPts val="0"/>
              </a:spcBef>
              <a:spcAft>
                <a:spcPts val="0"/>
              </a:spcAft>
              <a:buNone/>
            </a:pPr>
            <a:r>
              <a:rPr lang="en-GB" sz="1200" u="none" strike="noStrike">
                <a:solidFill>
                  <a:schemeClr val="dk1"/>
                </a:solidFill>
                <a:latin typeface="Open Sans"/>
                <a:ea typeface="Open Sans"/>
                <a:cs typeface="Open Sans"/>
                <a:sym typeface="Open Sans"/>
              </a:rPr>
              <a:t>However, renewable energy generation is very different to fossil </a:t>
            </a:r>
            <a:r>
              <a:rPr lang="en-GB">
                <a:latin typeface="Open Sans"/>
                <a:ea typeface="Open Sans"/>
                <a:cs typeface="Open Sans"/>
                <a:sym typeface="Open Sans"/>
              </a:rPr>
              <a:t>fuels, generation </a:t>
            </a:r>
            <a:r>
              <a:rPr lang="en-GB" sz="1200" u="none" strike="noStrike">
                <a:solidFill>
                  <a:schemeClr val="dk1"/>
                </a:solidFill>
                <a:latin typeface="Open Sans"/>
                <a:ea typeface="Open Sans"/>
                <a:cs typeface="Open Sans"/>
                <a:sym typeface="Open Sans"/>
              </a:rPr>
              <a:t>is intermittent and cannot be ramped up and down to meet demand in the same way. Renewables may need to be coupled with energy storage. This is why energy system planning is even more valuable.</a:t>
            </a:r>
            <a:r>
              <a:rPr lang="en-GB">
                <a:latin typeface="Open Sans"/>
                <a:ea typeface="Open Sans"/>
                <a:cs typeface="Open Sans"/>
                <a:sym typeface="Open Sans"/>
              </a:rPr>
              <a:t> </a:t>
            </a:r>
            <a:endParaRPr sz="1200" u="none" strike="noStrike">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318" name="Google Shape;31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24"/>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Open Sans"/>
                <a:ea typeface="Open Sans"/>
                <a:cs typeface="Open Sans"/>
                <a:sym typeface="Open Sans"/>
              </a:rPr>
              <a:t>‹#›</a:t>
            </a:fld>
            <a:endParaRPr b="0" i="0" sz="1200" u="none" cap="none" strike="noStrike">
              <a:solidFill>
                <a:srgbClr val="888888"/>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1" name="Shape 91"/>
        <p:cNvGrpSpPr/>
        <p:nvPr/>
      </p:nvGrpSpPr>
      <p:grpSpPr>
        <a:xfrm>
          <a:off x="0" y="0"/>
          <a:ext cx="0" cy="0"/>
          <a:chOff x="0" y="0"/>
          <a:chExt cx="0" cy="0"/>
        </a:xfrm>
      </p:grpSpPr>
      <p:sp>
        <p:nvSpPr>
          <p:cNvPr id="92" name="Google Shape;92;p36"/>
          <p:cNvSpPr txBox="1"/>
          <p:nvPr/>
        </p:nvSpPr>
        <p:spPr>
          <a:xfrm>
            <a:off x="11701463" y="6456363"/>
            <a:ext cx="454025"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93" name="Google Shape;93;p36"/>
          <p:cNvSpPr txBox="1"/>
          <p:nvPr/>
        </p:nvSpPr>
        <p:spPr>
          <a:xfrm>
            <a:off x="11798300" y="6492875"/>
            <a:ext cx="3937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a:solidFill>
                  <a:srgbClr val="888888"/>
                </a:solidFill>
                <a:latin typeface="Open Sans"/>
                <a:ea typeface="Open Sans"/>
                <a:cs typeface="Open Sans"/>
                <a:sym typeface="Open Sans"/>
              </a:rPr>
              <a:t>‹#›</a:t>
            </a:fld>
            <a:endParaRPr b="0" i="0" sz="1200">
              <a:solidFill>
                <a:srgbClr val="888888"/>
              </a:solidFill>
              <a:latin typeface="Open Sans"/>
              <a:ea typeface="Open Sans"/>
              <a:cs typeface="Open Sans"/>
              <a:sym typeface="Open Sans"/>
            </a:endParaRPr>
          </a:p>
        </p:txBody>
      </p:sp>
      <p:pic>
        <p:nvPicPr>
          <p:cNvPr descr="A picture containing background pattern&#10;&#10;Description automatically generated" id="94" name="Google Shape;94;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5" name="Google Shape;95;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6" name="Google Shape;96;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7" name="Google Shape;9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9" name="Shape 99"/>
        <p:cNvGrpSpPr/>
        <p:nvPr/>
      </p:nvGrpSpPr>
      <p:grpSpPr>
        <a:xfrm>
          <a:off x="0" y="0"/>
          <a:ext cx="0" cy="0"/>
          <a:chOff x="0" y="0"/>
          <a:chExt cx="0" cy="0"/>
        </a:xfrm>
      </p:grpSpPr>
      <p:pic>
        <p:nvPicPr>
          <p:cNvPr descr="Graphical user interface, text&#10;&#10;Description automatically generated" id="100" name="Google Shape;100;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1" name="Google Shape;101;p37"/>
          <p:cNvSpPr txBox="1"/>
          <p:nvPr>
            <p:ph type="title"/>
          </p:nvPr>
        </p:nvSpPr>
        <p:spPr>
          <a:xfrm>
            <a:off x="838200" y="207808"/>
            <a:ext cx="10515600"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2" name="Google Shape;102;p37"/>
          <p:cNvSpPr txBox="1"/>
          <p:nvPr>
            <p:ph idx="1"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103" name="Google Shape;10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6" name="Shape 106"/>
        <p:cNvGrpSpPr/>
        <p:nvPr/>
      </p:nvGrpSpPr>
      <p:grpSpPr>
        <a:xfrm>
          <a:off x="0" y="0"/>
          <a:ext cx="0" cy="0"/>
          <a:chOff x="0" y="0"/>
          <a:chExt cx="0" cy="0"/>
        </a:xfrm>
      </p:grpSpPr>
      <p:pic>
        <p:nvPicPr>
          <p:cNvPr descr="Graphical user interface, text&#10;&#10;Description automatically generated" id="107" name="Google Shape;107;p38"/>
          <p:cNvPicPr preferRelativeResize="0"/>
          <p:nvPr/>
        </p:nvPicPr>
        <p:blipFill rotWithShape="1">
          <a:blip r:embed="rId2">
            <a:alphaModFix/>
          </a:blip>
          <a:srcRect b="0" l="0" r="0" t="0"/>
          <a:stretch/>
        </p:blipFill>
        <p:spPr>
          <a:xfrm>
            <a:off x="0" y="277813"/>
            <a:ext cx="12192000" cy="6858000"/>
          </a:xfrm>
          <a:prstGeom prst="rect">
            <a:avLst/>
          </a:prstGeom>
          <a:noFill/>
          <a:ln>
            <a:noFill/>
          </a:ln>
        </p:spPr>
      </p:pic>
      <p:sp>
        <p:nvSpPr>
          <p:cNvPr id="108" name="Google Shape;108;p38"/>
          <p:cNvSpPr txBox="1"/>
          <p:nvPr/>
        </p:nvSpPr>
        <p:spPr>
          <a:xfrm>
            <a:off x="887413" y="11113"/>
            <a:ext cx="7651750" cy="13700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b="0" i="0" sz="4400">
              <a:solidFill>
                <a:schemeClr val="dk1"/>
              </a:solidFill>
              <a:latin typeface="Open Sans"/>
              <a:ea typeface="Open Sans"/>
              <a:cs typeface="Open Sans"/>
              <a:sym typeface="Open Sans"/>
            </a:endParaRPr>
          </a:p>
        </p:txBody>
      </p:sp>
      <p:sp>
        <p:nvSpPr>
          <p:cNvPr id="109" name="Google Shape;109;p38"/>
          <p:cNvSpPr txBox="1"/>
          <p:nvPr/>
        </p:nvSpPr>
        <p:spPr>
          <a:xfrm>
            <a:off x="835025" y="46038"/>
            <a:ext cx="7651750" cy="1362075"/>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t/>
            </a:r>
            <a:endParaRPr b="0" i="0" sz="4400">
              <a:solidFill>
                <a:schemeClr val="dk1"/>
              </a:solidFill>
              <a:latin typeface="Open Sans"/>
              <a:ea typeface="Open Sans"/>
              <a:cs typeface="Open Sans"/>
              <a:sym typeface="Open Sans"/>
            </a:endParaRPr>
          </a:p>
        </p:txBody>
      </p:sp>
      <p:sp>
        <p:nvSpPr>
          <p:cNvPr id="110" name="Google Shape;110;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8"/>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112" name="Google Shape;11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8"/>
          <p:cNvSpPr txBox="1"/>
          <p:nvPr>
            <p:ph idx="12" type="sldNum"/>
          </p:nvPr>
        </p:nvSpPr>
        <p:spPr>
          <a:xfrm>
            <a:off x="11785600" y="6497638"/>
            <a:ext cx="406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15" name="Shape 115"/>
        <p:cNvGrpSpPr/>
        <p:nvPr/>
      </p:nvGrpSpPr>
      <p:grpSpPr>
        <a:xfrm>
          <a:off x="0" y="0"/>
          <a:ext cx="0" cy="0"/>
          <a:chOff x="0" y="0"/>
          <a:chExt cx="0" cy="0"/>
        </a:xfrm>
      </p:grpSpPr>
      <p:pic>
        <p:nvPicPr>
          <p:cNvPr id="116" name="Google Shape;116;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7" name="Google Shape;117;p39"/>
          <p:cNvSpPr txBox="1"/>
          <p:nvPr/>
        </p:nvSpPr>
        <p:spPr>
          <a:xfrm>
            <a:off x="865188" y="1425575"/>
            <a:ext cx="5992812" cy="348932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i="0" sz="2000">
              <a:solidFill>
                <a:srgbClr val="9CC2E5"/>
              </a:solidFill>
              <a:latin typeface="Open Sans"/>
              <a:ea typeface="Open Sans"/>
              <a:cs typeface="Open Sans"/>
              <a:sym typeface="Open Sans"/>
            </a:endParaRPr>
          </a:p>
        </p:txBody>
      </p:sp>
      <p:sp>
        <p:nvSpPr>
          <p:cNvPr id="118" name="Google Shape;118;p39"/>
          <p:cNvSpPr txBox="1"/>
          <p:nvPr/>
        </p:nvSpPr>
        <p:spPr>
          <a:xfrm>
            <a:off x="987425" y="198438"/>
            <a:ext cx="10515600" cy="13255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Click to edit Master title style</a:t>
            </a:r>
            <a:endParaRPr b="0" i="0" sz="4400">
              <a:solidFill>
                <a:schemeClr val="dk1"/>
              </a:solidFill>
              <a:latin typeface="Open Sans"/>
              <a:ea typeface="Open Sans"/>
              <a:cs typeface="Open Sans"/>
              <a:sym typeface="Open Sans"/>
            </a:endParaRPr>
          </a:p>
        </p:txBody>
      </p:sp>
      <p:sp>
        <p:nvSpPr>
          <p:cNvPr id="119" name="Google Shape;119;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20" name="Google Shape;120;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b="0" i="0" sz="2400">
                <a:solidFill>
                  <a:srgbClr val="888888"/>
                </a:solidFill>
                <a:latin typeface="Open Sans"/>
                <a:ea typeface="Open Sans"/>
                <a:cs typeface="Open Sans"/>
                <a:sym typeface="Open Sans"/>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1" name="Google Shape;121;p39"/>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122" name="Google Shape;12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5" name="Shape 125"/>
        <p:cNvGrpSpPr/>
        <p:nvPr/>
      </p:nvGrpSpPr>
      <p:grpSpPr>
        <a:xfrm>
          <a:off x="0" y="0"/>
          <a:ext cx="0" cy="0"/>
          <a:chOff x="0" y="0"/>
          <a:chExt cx="0" cy="0"/>
        </a:xfrm>
      </p:grpSpPr>
      <p:sp>
        <p:nvSpPr>
          <p:cNvPr id="126" name="Google Shape;12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27" name="Google Shape;127;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2" name="Shape 132"/>
        <p:cNvGrpSpPr/>
        <p:nvPr/>
      </p:nvGrpSpPr>
      <p:grpSpPr>
        <a:xfrm>
          <a:off x="0" y="0"/>
          <a:ext cx="0" cy="0"/>
          <a:chOff x="0" y="0"/>
          <a:chExt cx="0" cy="0"/>
        </a:xfrm>
      </p:grpSpPr>
      <p:sp>
        <p:nvSpPr>
          <p:cNvPr id="133" name="Google Shape;133;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4" name="Google Shape;134;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5" name="Google Shape;135;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7" name="Google Shape;137;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1" name="Shape 141"/>
        <p:cNvGrpSpPr/>
        <p:nvPr/>
      </p:nvGrpSpPr>
      <p:grpSpPr>
        <a:xfrm>
          <a:off x="0" y="0"/>
          <a:ext cx="0" cy="0"/>
          <a:chOff x="0" y="0"/>
          <a:chExt cx="0" cy="0"/>
        </a:xfrm>
      </p:grpSpPr>
      <p:sp>
        <p:nvSpPr>
          <p:cNvPr id="142" name="Google Shape;142;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3" name="Google Shape;14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6" name="Shape 146"/>
        <p:cNvGrpSpPr/>
        <p:nvPr/>
      </p:nvGrpSpPr>
      <p:grpSpPr>
        <a:xfrm>
          <a:off x="0" y="0"/>
          <a:ext cx="0" cy="0"/>
          <a:chOff x="0" y="0"/>
          <a:chExt cx="0" cy="0"/>
        </a:xfrm>
      </p:grpSpPr>
      <p:sp>
        <p:nvSpPr>
          <p:cNvPr id="147" name="Google Shape;14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5"/>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0" name="Shape 150"/>
        <p:cNvGrpSpPr/>
        <p:nvPr/>
      </p:nvGrpSpPr>
      <p:grpSpPr>
        <a:xfrm>
          <a:off x="0" y="0"/>
          <a:ext cx="0" cy="0"/>
          <a:chOff x="0" y="0"/>
          <a:chExt cx="0" cy="0"/>
        </a:xfrm>
      </p:grpSpPr>
      <p:sp>
        <p:nvSpPr>
          <p:cNvPr id="151" name="Google Shape;151;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2" name="Google Shape;152;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b="0" i="0" sz="3200">
                <a:latin typeface="Open Sans"/>
                <a:ea typeface="Open Sans"/>
                <a:cs typeface="Open Sans"/>
                <a:sym typeface="Open Sans"/>
              </a:defRPr>
            </a:lvl1pPr>
            <a:lvl2pPr indent="-406400" lvl="1" marL="914400" algn="l">
              <a:lnSpc>
                <a:spcPct val="90000"/>
              </a:lnSpc>
              <a:spcBef>
                <a:spcPts val="500"/>
              </a:spcBef>
              <a:spcAft>
                <a:spcPts val="0"/>
              </a:spcAft>
              <a:buClr>
                <a:schemeClr val="dk1"/>
              </a:buClr>
              <a:buSzPts val="2800"/>
              <a:buChar char="•"/>
              <a:defRPr b="0" i="0" sz="28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b="0" i="0" sz="2400">
                <a:latin typeface="Open Sans"/>
                <a:ea typeface="Open Sans"/>
                <a:cs typeface="Open Sans"/>
                <a:sym typeface="Open Sans"/>
              </a:defRPr>
            </a:lvl3pPr>
            <a:lvl4pPr indent="-355600" lvl="3" marL="18288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4pPr>
            <a:lvl5pPr indent="-355600" lvl="4" marL="22860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3" name="Google Shape;153;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4" name="Google Shape;15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7" name="Shape 157"/>
        <p:cNvGrpSpPr/>
        <p:nvPr/>
      </p:nvGrpSpPr>
      <p:grpSpPr>
        <a:xfrm>
          <a:off x="0" y="0"/>
          <a:ext cx="0" cy="0"/>
          <a:chOff x="0" y="0"/>
          <a:chExt cx="0" cy="0"/>
        </a:xfrm>
      </p:grpSpPr>
      <p:sp>
        <p:nvSpPr>
          <p:cNvPr id="158" name="Google Shape;158;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9" name="Google Shape;159;p45"/>
          <p:cNvSpPr/>
          <p:nvPr>
            <p:ph idx="2" type="pic"/>
          </p:nvPr>
        </p:nvSpPr>
        <p:spPr>
          <a:xfrm>
            <a:off x="5183188" y="987425"/>
            <a:ext cx="6172200" cy="4873625"/>
          </a:xfrm>
          <a:prstGeom prst="rect">
            <a:avLst/>
          </a:prstGeom>
          <a:noFill/>
          <a:ln>
            <a:noFill/>
          </a:ln>
        </p:spPr>
      </p:sp>
      <p:sp>
        <p:nvSpPr>
          <p:cNvPr id="160" name="Google Shape;160;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1" name="Google Shape;16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4" name="Shape 164"/>
        <p:cNvGrpSpPr/>
        <p:nvPr/>
      </p:nvGrpSpPr>
      <p:grpSpPr>
        <a:xfrm>
          <a:off x="0" y="0"/>
          <a:ext cx="0" cy="0"/>
          <a:chOff x="0" y="0"/>
          <a:chExt cx="0" cy="0"/>
        </a:xfrm>
      </p:grpSpPr>
      <p:sp>
        <p:nvSpPr>
          <p:cNvPr id="165" name="Google Shape;165;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6" name="Google Shape;166;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0" name="Shape 170"/>
        <p:cNvGrpSpPr/>
        <p:nvPr/>
      </p:nvGrpSpPr>
      <p:grpSpPr>
        <a:xfrm>
          <a:off x="0" y="0"/>
          <a:ext cx="0" cy="0"/>
          <a:chOff x="0" y="0"/>
          <a:chExt cx="0" cy="0"/>
        </a:xfrm>
      </p:grpSpPr>
      <p:sp>
        <p:nvSpPr>
          <p:cNvPr id="171" name="Google Shape;171;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2" name="Google Shape;172;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6" name="Shape 176"/>
        <p:cNvGrpSpPr/>
        <p:nvPr/>
      </p:nvGrpSpPr>
      <p:grpSpPr>
        <a:xfrm>
          <a:off x="0" y="0"/>
          <a:ext cx="0" cy="0"/>
          <a:chOff x="0" y="0"/>
          <a:chExt cx="0" cy="0"/>
        </a:xfrm>
      </p:grpSpPr>
      <p:sp>
        <p:nvSpPr>
          <p:cNvPr id="177" name="Google Shape;177;p48"/>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pen Sans"/>
              <a:ea typeface="Open Sans"/>
              <a:cs typeface="Open Sans"/>
              <a:sym typeface="Open Sans"/>
            </a:endParaRPr>
          </a:p>
        </p:txBody>
      </p:sp>
      <p:grpSp>
        <p:nvGrpSpPr>
          <p:cNvPr id="178" name="Google Shape;178;p48"/>
          <p:cNvGrpSpPr/>
          <p:nvPr/>
        </p:nvGrpSpPr>
        <p:grpSpPr>
          <a:xfrm>
            <a:off x="1107190" y="1588342"/>
            <a:ext cx="994351" cy="61101"/>
            <a:chOff x="4580561" y="2589004"/>
            <a:chExt cx="1064464" cy="25200"/>
          </a:xfrm>
        </p:grpSpPr>
        <p:sp>
          <p:nvSpPr>
            <p:cNvPr id="179" name="Google Shape;179;p4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pen Sans"/>
                <a:ea typeface="Open Sans"/>
                <a:cs typeface="Open Sans"/>
                <a:sym typeface="Open Sans"/>
              </a:endParaRPr>
            </a:p>
          </p:txBody>
        </p:sp>
        <p:sp>
          <p:nvSpPr>
            <p:cNvPr id="180" name="Google Shape;180;p4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pen Sans"/>
                <a:ea typeface="Open Sans"/>
                <a:cs typeface="Open Sans"/>
                <a:sym typeface="Open Sans"/>
              </a:endParaRPr>
            </a:p>
          </p:txBody>
        </p:sp>
      </p:grpSp>
      <p:sp>
        <p:nvSpPr>
          <p:cNvPr id="181" name="Google Shape;181;p48"/>
          <p:cNvSpPr txBox="1"/>
          <p:nvPr>
            <p:ph type="title"/>
          </p:nvPr>
        </p:nvSpPr>
        <p:spPr>
          <a:xfrm>
            <a:off x="972600" y="1758200"/>
            <a:ext cx="10251600" cy="71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600"/>
              <a:buFont typeface="Open Sans"/>
              <a:buNone/>
              <a:defRPr b="0" i="0" sz="3466">
                <a:latin typeface="Open Sans"/>
                <a:ea typeface="Open Sans"/>
                <a:cs typeface="Open Sans"/>
                <a:sym typeface="Open Sans"/>
              </a:defRPr>
            </a:lvl1pPr>
            <a:lvl2pPr lvl="1" algn="l">
              <a:lnSpc>
                <a:spcPct val="90000"/>
              </a:lnSpc>
              <a:spcBef>
                <a:spcPts val="0"/>
              </a:spcBef>
              <a:spcAft>
                <a:spcPts val="0"/>
              </a:spcAft>
              <a:buClr>
                <a:schemeClr val="dk1"/>
              </a:buClr>
              <a:buSzPts val="2600"/>
              <a:buFont typeface="Open Sans"/>
              <a:buNone/>
              <a:defRPr sz="3466"/>
            </a:lvl2pPr>
            <a:lvl3pPr lvl="2" algn="l">
              <a:lnSpc>
                <a:spcPct val="90000"/>
              </a:lnSpc>
              <a:spcBef>
                <a:spcPts val="0"/>
              </a:spcBef>
              <a:spcAft>
                <a:spcPts val="0"/>
              </a:spcAft>
              <a:buClr>
                <a:schemeClr val="dk1"/>
              </a:buClr>
              <a:buSzPts val="2600"/>
              <a:buFont typeface="Open Sans"/>
              <a:buNone/>
              <a:defRPr sz="3466"/>
            </a:lvl3pPr>
            <a:lvl4pPr lvl="3" algn="l">
              <a:lnSpc>
                <a:spcPct val="90000"/>
              </a:lnSpc>
              <a:spcBef>
                <a:spcPts val="0"/>
              </a:spcBef>
              <a:spcAft>
                <a:spcPts val="0"/>
              </a:spcAft>
              <a:buClr>
                <a:schemeClr val="dk1"/>
              </a:buClr>
              <a:buSzPts val="2600"/>
              <a:buFont typeface="Open Sans"/>
              <a:buNone/>
              <a:defRPr sz="3466"/>
            </a:lvl4pPr>
            <a:lvl5pPr lvl="4" algn="l">
              <a:lnSpc>
                <a:spcPct val="90000"/>
              </a:lnSpc>
              <a:spcBef>
                <a:spcPts val="0"/>
              </a:spcBef>
              <a:spcAft>
                <a:spcPts val="0"/>
              </a:spcAft>
              <a:buClr>
                <a:schemeClr val="dk1"/>
              </a:buClr>
              <a:buSzPts val="2600"/>
              <a:buFont typeface="Open Sans"/>
              <a:buNone/>
              <a:defRPr sz="3466"/>
            </a:lvl5pPr>
            <a:lvl6pPr lvl="5" algn="l">
              <a:lnSpc>
                <a:spcPct val="90000"/>
              </a:lnSpc>
              <a:spcBef>
                <a:spcPts val="0"/>
              </a:spcBef>
              <a:spcAft>
                <a:spcPts val="0"/>
              </a:spcAft>
              <a:buClr>
                <a:schemeClr val="dk1"/>
              </a:buClr>
              <a:buSzPts val="2600"/>
              <a:buFont typeface="Calibri"/>
              <a:buNone/>
              <a:defRPr sz="3466"/>
            </a:lvl6pPr>
            <a:lvl7pPr lvl="6" algn="l">
              <a:lnSpc>
                <a:spcPct val="90000"/>
              </a:lnSpc>
              <a:spcBef>
                <a:spcPts val="0"/>
              </a:spcBef>
              <a:spcAft>
                <a:spcPts val="0"/>
              </a:spcAft>
              <a:buClr>
                <a:schemeClr val="dk1"/>
              </a:buClr>
              <a:buSzPts val="2600"/>
              <a:buFont typeface="Calibri"/>
              <a:buNone/>
              <a:defRPr sz="3466"/>
            </a:lvl7pPr>
            <a:lvl8pPr lvl="7" algn="l">
              <a:lnSpc>
                <a:spcPct val="90000"/>
              </a:lnSpc>
              <a:spcBef>
                <a:spcPts val="0"/>
              </a:spcBef>
              <a:spcAft>
                <a:spcPts val="0"/>
              </a:spcAft>
              <a:buClr>
                <a:schemeClr val="dk1"/>
              </a:buClr>
              <a:buSzPts val="2600"/>
              <a:buFont typeface="Calibri"/>
              <a:buNone/>
              <a:defRPr sz="3466"/>
            </a:lvl8pPr>
            <a:lvl9pPr lvl="8" algn="l">
              <a:lnSpc>
                <a:spcPct val="90000"/>
              </a:lnSpc>
              <a:spcBef>
                <a:spcPts val="0"/>
              </a:spcBef>
              <a:spcAft>
                <a:spcPts val="0"/>
              </a:spcAft>
              <a:buClr>
                <a:schemeClr val="dk1"/>
              </a:buClr>
              <a:buSzPts val="2600"/>
              <a:buFont typeface="Calibri"/>
              <a:buNone/>
              <a:defRPr sz="3466"/>
            </a:lvl9pPr>
          </a:lstStyle>
          <a:p/>
        </p:txBody>
      </p:sp>
      <p:sp>
        <p:nvSpPr>
          <p:cNvPr id="182" name="Google Shape;182;p48"/>
          <p:cNvSpPr txBox="1"/>
          <p:nvPr>
            <p:ph idx="1" type="body"/>
          </p:nvPr>
        </p:nvSpPr>
        <p:spPr>
          <a:xfrm>
            <a:off x="972600" y="2771833"/>
            <a:ext cx="10251600" cy="3014800"/>
          </a:xfrm>
          <a:prstGeom prst="rect">
            <a:avLst/>
          </a:prstGeom>
          <a:noFill/>
          <a:ln>
            <a:noFill/>
          </a:ln>
        </p:spPr>
        <p:txBody>
          <a:bodyPr anchorCtr="0" anchor="t" bIns="91425" lIns="91425" spcFirstLastPara="1" rIns="91425" wrap="square" tIns="91425">
            <a:normAutofit/>
          </a:bodyPr>
          <a:lstStyle>
            <a:lvl1pPr indent="-311150" lvl="0" marL="457200" algn="l">
              <a:lnSpc>
                <a:spcPct val="90000"/>
              </a:lnSpc>
              <a:spcBef>
                <a:spcPts val="0"/>
              </a:spcBef>
              <a:spcAft>
                <a:spcPts val="0"/>
              </a:spcAft>
              <a:buClr>
                <a:schemeClr val="dk1"/>
              </a:buClr>
              <a:buSzPts val="1300"/>
              <a:buChar char="●"/>
              <a:defRPr b="0" i="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183" name="Google Shape;183;p48"/>
          <p:cNvSpPr txBox="1"/>
          <p:nvPr>
            <p:ph idx="12" type="sldNum"/>
          </p:nvPr>
        </p:nvSpPr>
        <p:spPr>
          <a:xfrm>
            <a:off x="11381736" y="6333135"/>
            <a:ext cx="731600" cy="524800"/>
          </a:xfrm>
          <a:prstGeom prst="rect">
            <a:avLst/>
          </a:prstGeom>
          <a:noFill/>
          <a:ln>
            <a:noFill/>
          </a:ln>
        </p:spPr>
        <p:txBody>
          <a:bodyPr anchorCtr="0" anchor="ctr" bIns="91425" lIns="91425" spcFirstLastPara="1" rIns="91425" wrap="square" tIns="91425">
            <a:normAutofit/>
          </a:bodyPr>
          <a:lstStyle>
            <a:lvl1pPr indent="0" lvl="0" marL="0" algn="r">
              <a:spcBef>
                <a:spcPts val="0"/>
              </a:spcBef>
              <a:spcAft>
                <a:spcPts val="0"/>
              </a:spcAft>
              <a:buClr>
                <a:srgbClr val="888888"/>
              </a:buClr>
              <a:buSzPts val="1200"/>
              <a:buFont typeface="Open Sans"/>
              <a:buNone/>
              <a:defRPr b="0" i="0" sz="1200">
                <a:solidFill>
                  <a:srgbClr val="888888"/>
                </a:solidFill>
                <a:latin typeface="Open Sans"/>
                <a:ea typeface="Open Sans"/>
                <a:cs typeface="Open Sans"/>
                <a:sym typeface="Open Sans"/>
              </a:defRPr>
            </a:lvl1pPr>
            <a:lvl2pPr indent="0" lvl="1" marL="0" algn="r">
              <a:spcBef>
                <a:spcPts val="0"/>
              </a:spcBef>
              <a:spcAft>
                <a:spcPts val="0"/>
              </a:spcAft>
              <a:buClr>
                <a:srgbClr val="888888"/>
              </a:buClr>
              <a:buSzPts val="1200"/>
              <a:buFont typeface="Open Sans"/>
              <a:buNone/>
              <a:defRPr b="0" i="0" sz="1200">
                <a:solidFill>
                  <a:srgbClr val="888888"/>
                </a:solidFill>
                <a:latin typeface="Open Sans"/>
                <a:ea typeface="Open Sans"/>
                <a:cs typeface="Open Sans"/>
                <a:sym typeface="Open Sans"/>
              </a:defRPr>
            </a:lvl2pPr>
            <a:lvl3pPr indent="0" lvl="2" marL="0" algn="r">
              <a:spcBef>
                <a:spcPts val="0"/>
              </a:spcBef>
              <a:spcAft>
                <a:spcPts val="0"/>
              </a:spcAft>
              <a:buClr>
                <a:srgbClr val="888888"/>
              </a:buClr>
              <a:buSzPts val="1200"/>
              <a:buFont typeface="Open Sans"/>
              <a:buNone/>
              <a:defRPr b="0" i="0" sz="1200">
                <a:solidFill>
                  <a:srgbClr val="888888"/>
                </a:solidFill>
                <a:latin typeface="Open Sans"/>
                <a:ea typeface="Open Sans"/>
                <a:cs typeface="Open Sans"/>
                <a:sym typeface="Open Sans"/>
              </a:defRPr>
            </a:lvl3pPr>
            <a:lvl4pPr indent="0" lvl="3" marL="0" algn="r">
              <a:spcBef>
                <a:spcPts val="0"/>
              </a:spcBef>
              <a:spcAft>
                <a:spcPts val="0"/>
              </a:spcAft>
              <a:buClr>
                <a:srgbClr val="888888"/>
              </a:buClr>
              <a:buSzPts val="1200"/>
              <a:buFont typeface="Open Sans"/>
              <a:buNone/>
              <a:defRPr b="0" i="0" sz="1200">
                <a:solidFill>
                  <a:srgbClr val="888888"/>
                </a:solidFill>
                <a:latin typeface="Open Sans"/>
                <a:ea typeface="Open Sans"/>
                <a:cs typeface="Open Sans"/>
                <a:sym typeface="Open Sans"/>
              </a:defRPr>
            </a:lvl4pPr>
            <a:lvl5pPr indent="0" lvl="4" marL="0" algn="r">
              <a:spcBef>
                <a:spcPts val="0"/>
              </a:spcBef>
              <a:spcAft>
                <a:spcPts val="0"/>
              </a:spcAft>
              <a:buClr>
                <a:srgbClr val="888888"/>
              </a:buClr>
              <a:buSzPts val="1200"/>
              <a:buFont typeface="Open Sans"/>
              <a:buNone/>
              <a:defRPr b="0" i="0" sz="1200">
                <a:solidFill>
                  <a:srgbClr val="888888"/>
                </a:solidFill>
                <a:latin typeface="Open Sans"/>
                <a:ea typeface="Open Sans"/>
                <a:cs typeface="Open Sans"/>
                <a:sym typeface="Open Sans"/>
              </a:defRPr>
            </a:lvl5pPr>
            <a:lvl6pPr indent="0" lvl="5" marL="0" algn="r">
              <a:spcBef>
                <a:spcPts val="0"/>
              </a:spcBef>
              <a:spcAft>
                <a:spcPts val="0"/>
              </a:spcAft>
              <a:buClr>
                <a:srgbClr val="888888"/>
              </a:buClr>
              <a:buSzPts val="1200"/>
              <a:buFont typeface="Open Sans"/>
              <a:buNone/>
              <a:defRPr b="0" i="0" sz="1200">
                <a:solidFill>
                  <a:srgbClr val="888888"/>
                </a:solidFill>
                <a:latin typeface="Open Sans"/>
                <a:ea typeface="Open Sans"/>
                <a:cs typeface="Open Sans"/>
                <a:sym typeface="Open Sans"/>
              </a:defRPr>
            </a:lvl6pPr>
            <a:lvl7pPr indent="0" lvl="6" marL="0" algn="r">
              <a:spcBef>
                <a:spcPts val="0"/>
              </a:spcBef>
              <a:spcAft>
                <a:spcPts val="0"/>
              </a:spcAft>
              <a:buClr>
                <a:srgbClr val="888888"/>
              </a:buClr>
              <a:buSzPts val="1200"/>
              <a:buFont typeface="Open Sans"/>
              <a:buNone/>
              <a:defRPr b="0" i="0" sz="1200">
                <a:solidFill>
                  <a:srgbClr val="888888"/>
                </a:solidFill>
                <a:latin typeface="Open Sans"/>
                <a:ea typeface="Open Sans"/>
                <a:cs typeface="Open Sans"/>
                <a:sym typeface="Open Sans"/>
              </a:defRPr>
            </a:lvl7pPr>
            <a:lvl8pPr indent="0" lvl="7" marL="0" algn="r">
              <a:spcBef>
                <a:spcPts val="0"/>
              </a:spcBef>
              <a:spcAft>
                <a:spcPts val="0"/>
              </a:spcAft>
              <a:buClr>
                <a:srgbClr val="888888"/>
              </a:buClr>
              <a:buSzPts val="1200"/>
              <a:buFont typeface="Open Sans"/>
              <a:buNone/>
              <a:defRPr b="0" i="0" sz="1200">
                <a:solidFill>
                  <a:srgbClr val="888888"/>
                </a:solidFill>
                <a:latin typeface="Open Sans"/>
                <a:ea typeface="Open Sans"/>
                <a:cs typeface="Open Sans"/>
                <a:sym typeface="Open Sans"/>
              </a:defRPr>
            </a:lvl8pPr>
            <a:lvl9pPr indent="0" lvl="8" marL="0" algn="r">
              <a:spcBef>
                <a:spcPts val="0"/>
              </a:spcBef>
              <a:spcAft>
                <a:spcPts val="0"/>
              </a:spcAft>
              <a:buClr>
                <a:srgbClr val="888888"/>
              </a:buClr>
              <a:buSzPts val="1200"/>
              <a:buFont typeface="Open Sans"/>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84" name="Shape 184"/>
        <p:cNvGrpSpPr/>
        <p:nvPr/>
      </p:nvGrpSpPr>
      <p:grpSpPr>
        <a:xfrm>
          <a:off x="0" y="0"/>
          <a:ext cx="0" cy="0"/>
          <a:chOff x="0" y="0"/>
          <a:chExt cx="0" cy="0"/>
        </a:xfrm>
      </p:grpSpPr>
      <p:sp>
        <p:nvSpPr>
          <p:cNvPr id="185" name="Google Shape;185;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6" name="Google Shape;186;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49"/>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a:solidFill>
                  <a:srgbClr val="888888"/>
                </a:solidFill>
                <a:latin typeface="Open Sans"/>
                <a:ea typeface="Open Sans"/>
                <a:cs typeface="Open Sans"/>
                <a:sym typeface="Open Sans"/>
              </a:defRPr>
            </a:lvl1pPr>
            <a:lvl2pPr indent="0" lvl="1" marL="0" algn="r">
              <a:spcBef>
                <a:spcPts val="0"/>
              </a:spcBef>
              <a:spcAft>
                <a:spcPts val="0"/>
              </a:spcAft>
              <a:buNone/>
              <a:defRPr b="0" i="0" sz="1200">
                <a:solidFill>
                  <a:srgbClr val="888888"/>
                </a:solidFill>
                <a:latin typeface="Open Sans"/>
                <a:ea typeface="Open Sans"/>
                <a:cs typeface="Open Sans"/>
                <a:sym typeface="Open Sans"/>
              </a:defRPr>
            </a:lvl2pPr>
            <a:lvl3pPr indent="0" lvl="2" marL="0" algn="r">
              <a:spcBef>
                <a:spcPts val="0"/>
              </a:spcBef>
              <a:spcAft>
                <a:spcPts val="0"/>
              </a:spcAft>
              <a:buNone/>
              <a:defRPr b="0" i="0" sz="1200">
                <a:solidFill>
                  <a:srgbClr val="888888"/>
                </a:solidFill>
                <a:latin typeface="Open Sans"/>
                <a:ea typeface="Open Sans"/>
                <a:cs typeface="Open Sans"/>
                <a:sym typeface="Open Sans"/>
              </a:defRPr>
            </a:lvl3pPr>
            <a:lvl4pPr indent="0" lvl="3" marL="0" algn="r">
              <a:spcBef>
                <a:spcPts val="0"/>
              </a:spcBef>
              <a:spcAft>
                <a:spcPts val="0"/>
              </a:spcAft>
              <a:buNone/>
              <a:defRPr b="0" i="0" sz="1200">
                <a:solidFill>
                  <a:srgbClr val="888888"/>
                </a:solidFill>
                <a:latin typeface="Open Sans"/>
                <a:ea typeface="Open Sans"/>
                <a:cs typeface="Open Sans"/>
                <a:sym typeface="Open Sans"/>
              </a:defRPr>
            </a:lvl4pPr>
            <a:lvl5pPr indent="0" lvl="4" marL="0" algn="r">
              <a:spcBef>
                <a:spcPts val="0"/>
              </a:spcBef>
              <a:spcAft>
                <a:spcPts val="0"/>
              </a:spcAft>
              <a:buNone/>
              <a:defRPr b="0" i="0" sz="1200">
                <a:solidFill>
                  <a:srgbClr val="888888"/>
                </a:solidFill>
                <a:latin typeface="Open Sans"/>
                <a:ea typeface="Open Sans"/>
                <a:cs typeface="Open Sans"/>
                <a:sym typeface="Open Sans"/>
              </a:defRPr>
            </a:lvl5pPr>
            <a:lvl6pPr indent="0" lvl="5" marL="0" algn="r">
              <a:spcBef>
                <a:spcPts val="0"/>
              </a:spcBef>
              <a:spcAft>
                <a:spcPts val="0"/>
              </a:spcAft>
              <a:buNone/>
              <a:defRPr b="0" i="0" sz="1200">
                <a:solidFill>
                  <a:srgbClr val="888888"/>
                </a:solidFill>
                <a:latin typeface="Open Sans"/>
                <a:ea typeface="Open Sans"/>
                <a:cs typeface="Open Sans"/>
                <a:sym typeface="Open Sans"/>
              </a:defRPr>
            </a:lvl6pPr>
            <a:lvl7pPr indent="0" lvl="6" marL="0" algn="r">
              <a:spcBef>
                <a:spcPts val="0"/>
              </a:spcBef>
              <a:spcAft>
                <a:spcPts val="0"/>
              </a:spcAft>
              <a:buNone/>
              <a:defRPr b="0" i="0" sz="1200">
                <a:solidFill>
                  <a:srgbClr val="888888"/>
                </a:solidFill>
                <a:latin typeface="Open Sans"/>
                <a:ea typeface="Open Sans"/>
                <a:cs typeface="Open Sans"/>
                <a:sym typeface="Open Sans"/>
              </a:defRPr>
            </a:lvl7pPr>
            <a:lvl8pPr indent="0" lvl="7" marL="0" algn="r">
              <a:spcBef>
                <a:spcPts val="0"/>
              </a:spcBef>
              <a:spcAft>
                <a:spcPts val="0"/>
              </a:spcAft>
              <a:buNone/>
              <a:defRPr b="0" i="0" sz="1200">
                <a:solidFill>
                  <a:srgbClr val="888888"/>
                </a:solidFill>
                <a:latin typeface="Open Sans"/>
                <a:ea typeface="Open Sans"/>
                <a:cs typeface="Open Sans"/>
                <a:sym typeface="Open Sans"/>
              </a:defRPr>
            </a:lvl8pPr>
            <a:lvl9pPr indent="0" lvl="8" marL="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pen Sans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b="0" i="0" sz="2400">
                <a:solidFill>
                  <a:srgbClr val="888888"/>
                </a:solidFill>
                <a:latin typeface="Open Sans"/>
                <a:ea typeface="Open Sans"/>
                <a:cs typeface="Open Sans"/>
                <a:sym typeface="Open Sans"/>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pen Sans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b="0" i="0" sz="3200">
                <a:latin typeface="Open Sans"/>
                <a:ea typeface="Open Sans"/>
                <a:cs typeface="Open Sans"/>
                <a:sym typeface="Open Sans"/>
              </a:defRPr>
            </a:lvl1pPr>
            <a:lvl2pPr indent="-406400" lvl="1" marL="914400" algn="l">
              <a:lnSpc>
                <a:spcPct val="90000"/>
              </a:lnSpc>
              <a:spcBef>
                <a:spcPts val="500"/>
              </a:spcBef>
              <a:spcAft>
                <a:spcPts val="0"/>
              </a:spcAft>
              <a:buClr>
                <a:schemeClr val="dk1"/>
              </a:buClr>
              <a:buSzPts val="2800"/>
              <a:buChar char="•"/>
              <a:defRPr b="0" i="0" sz="28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b="0" i="0" sz="2400">
                <a:latin typeface="Open Sans"/>
                <a:ea typeface="Open Sans"/>
                <a:cs typeface="Open Sans"/>
                <a:sym typeface="Open Sans"/>
              </a:defRPr>
            </a:lvl3pPr>
            <a:lvl4pPr indent="-355600" lvl="3" marL="18288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4pPr>
            <a:lvl5pPr indent="-355600" lvl="4" marL="22860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pen Sans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2"/>
          <p:cNvSpPr/>
          <p:nvPr>
            <p:ph idx="2" type="pic"/>
          </p:nvPr>
        </p:nvSpPr>
        <p:spPr>
          <a:xfrm>
            <a:off x="5183188" y="987425"/>
            <a:ext cx="6172200" cy="4873625"/>
          </a:xfrm>
          <a:prstGeom prst="rect">
            <a:avLst/>
          </a:prstGeom>
          <a:noFill/>
          <a:ln>
            <a:noFill/>
          </a:ln>
        </p:spPr>
      </p:sp>
      <p:sp>
        <p:nvSpPr>
          <p:cNvPr id="69" name="Google Shape;69;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Light"/>
              <a:buNone/>
              <a:defRPr b="0" i="0" sz="4400" u="none" cap="none" strike="noStrik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1pPr>
            <a:lvl2pPr lvl="1"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7" name="Google Shape;87;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a:solidFill>
                  <a:srgbClr val="888888"/>
                </a:solidFill>
                <a:latin typeface="Open Sans"/>
                <a:ea typeface="Open Sans"/>
                <a:cs typeface="Open Sans"/>
                <a:sym typeface="Open Sans"/>
              </a:defRPr>
            </a:lvl1pPr>
            <a:lvl2pPr indent="0" lvl="1" marL="0" marR="0" rtl="0" algn="r">
              <a:spcBef>
                <a:spcPts val="0"/>
              </a:spcBef>
              <a:spcAft>
                <a:spcPts val="0"/>
              </a:spcAft>
              <a:buNone/>
              <a:defRPr b="0" i="0" sz="1200">
                <a:solidFill>
                  <a:srgbClr val="888888"/>
                </a:solidFill>
                <a:latin typeface="Open Sans"/>
                <a:ea typeface="Open Sans"/>
                <a:cs typeface="Open Sans"/>
                <a:sym typeface="Open Sans"/>
              </a:defRPr>
            </a:lvl2pPr>
            <a:lvl3pPr indent="0" lvl="2" marL="0" marR="0" rtl="0" algn="r">
              <a:spcBef>
                <a:spcPts val="0"/>
              </a:spcBef>
              <a:spcAft>
                <a:spcPts val="0"/>
              </a:spcAft>
              <a:buNone/>
              <a:defRPr b="0" i="0" sz="1200">
                <a:solidFill>
                  <a:srgbClr val="888888"/>
                </a:solidFill>
                <a:latin typeface="Open Sans"/>
                <a:ea typeface="Open Sans"/>
                <a:cs typeface="Open Sans"/>
                <a:sym typeface="Open Sans"/>
              </a:defRPr>
            </a:lvl3pPr>
            <a:lvl4pPr indent="0" lvl="3" marL="0" marR="0" rtl="0" algn="r">
              <a:spcBef>
                <a:spcPts val="0"/>
              </a:spcBef>
              <a:spcAft>
                <a:spcPts val="0"/>
              </a:spcAft>
              <a:buNone/>
              <a:defRPr b="0" i="0" sz="1200">
                <a:solidFill>
                  <a:srgbClr val="888888"/>
                </a:solidFill>
                <a:latin typeface="Open Sans"/>
                <a:ea typeface="Open Sans"/>
                <a:cs typeface="Open Sans"/>
                <a:sym typeface="Open Sans"/>
              </a:defRPr>
            </a:lvl4pPr>
            <a:lvl5pPr indent="0" lvl="4" marL="0" marR="0" rtl="0" algn="r">
              <a:spcBef>
                <a:spcPts val="0"/>
              </a:spcBef>
              <a:spcAft>
                <a:spcPts val="0"/>
              </a:spcAft>
              <a:buNone/>
              <a:defRPr b="0" i="0" sz="1200">
                <a:solidFill>
                  <a:srgbClr val="888888"/>
                </a:solidFill>
                <a:latin typeface="Open Sans"/>
                <a:ea typeface="Open Sans"/>
                <a:cs typeface="Open Sans"/>
                <a:sym typeface="Open Sans"/>
              </a:defRPr>
            </a:lvl5pPr>
            <a:lvl6pPr indent="0" lvl="5" marL="0" marR="0" rtl="0" algn="r">
              <a:spcBef>
                <a:spcPts val="0"/>
              </a:spcBef>
              <a:spcAft>
                <a:spcPts val="0"/>
              </a:spcAft>
              <a:buNone/>
              <a:defRPr b="0" i="0" sz="1200">
                <a:solidFill>
                  <a:srgbClr val="888888"/>
                </a:solidFill>
                <a:latin typeface="Open Sans"/>
                <a:ea typeface="Open Sans"/>
                <a:cs typeface="Open Sans"/>
                <a:sym typeface="Open Sans"/>
              </a:defRPr>
            </a:lvl6pPr>
            <a:lvl7pPr indent="0" lvl="6" marL="0" marR="0" rtl="0" algn="r">
              <a:spcBef>
                <a:spcPts val="0"/>
              </a:spcBef>
              <a:spcAft>
                <a:spcPts val="0"/>
              </a:spcAft>
              <a:buNone/>
              <a:defRPr b="0" i="0" sz="1200">
                <a:solidFill>
                  <a:srgbClr val="888888"/>
                </a:solidFill>
                <a:latin typeface="Open Sans"/>
                <a:ea typeface="Open Sans"/>
                <a:cs typeface="Open Sans"/>
                <a:sym typeface="Open Sans"/>
              </a:defRPr>
            </a:lvl7pPr>
            <a:lvl8pPr indent="0" lvl="7" marL="0" marR="0" rtl="0" algn="r">
              <a:spcBef>
                <a:spcPts val="0"/>
              </a:spcBef>
              <a:spcAft>
                <a:spcPts val="0"/>
              </a:spcAft>
              <a:buNone/>
              <a:defRPr b="0" i="0" sz="1200">
                <a:solidFill>
                  <a:srgbClr val="888888"/>
                </a:solidFill>
                <a:latin typeface="Open Sans"/>
                <a:ea typeface="Open Sans"/>
                <a:cs typeface="Open Sans"/>
                <a:sym typeface="Open Sans"/>
              </a:defRPr>
            </a:lvl8pPr>
            <a:lvl9pPr indent="0" lvl="8" marL="0" marR="0" rtl="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jpg"/><Relationship Id="rId4" Type="http://schemas.openxmlformats.org/officeDocument/2006/relationships/image" Target="../media/image39.png"/><Relationship Id="rId5"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jpg"/><Relationship Id="rId4" Type="http://schemas.openxmlformats.org/officeDocument/2006/relationships/image" Target="../media/image40.png"/><Relationship Id="rId5"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jpg"/><Relationship Id="rId4" Type="http://schemas.openxmlformats.org/officeDocument/2006/relationships/image" Target="../media/image30.png"/><Relationship Id="rId5"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jp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jpg"/><Relationship Id="rId4" Type="http://schemas.openxmlformats.org/officeDocument/2006/relationships/image" Target="../media/image29.png"/><Relationship Id="rId5" Type="http://schemas.openxmlformats.org/officeDocument/2006/relationships/image" Target="../media/image34.png"/><Relationship Id="rId6" Type="http://schemas.openxmlformats.org/officeDocument/2006/relationships/image" Target="../media/image33.png"/><Relationship Id="rId7" Type="http://schemas.openxmlformats.org/officeDocument/2006/relationships/image" Target="../media/image32.png"/><Relationship Id="rId8"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20" Type="http://schemas.openxmlformats.org/officeDocument/2006/relationships/image" Target="../media/image13.png"/><Relationship Id="rId11" Type="http://schemas.openxmlformats.org/officeDocument/2006/relationships/image" Target="../media/image7.png"/><Relationship Id="rId10" Type="http://schemas.openxmlformats.org/officeDocument/2006/relationships/image" Target="../media/image3.png"/><Relationship Id="rId21" Type="http://schemas.openxmlformats.org/officeDocument/2006/relationships/image" Target="../media/image21.png"/><Relationship Id="rId13" Type="http://schemas.openxmlformats.org/officeDocument/2006/relationships/image" Target="../media/image10.png"/><Relationship Id="rId12"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8.jpg"/><Relationship Id="rId4" Type="http://schemas.openxmlformats.org/officeDocument/2006/relationships/image" Target="../media/image16.png"/><Relationship Id="rId9" Type="http://schemas.openxmlformats.org/officeDocument/2006/relationships/image" Target="../media/image8.png"/><Relationship Id="rId15" Type="http://schemas.openxmlformats.org/officeDocument/2006/relationships/image" Target="../media/image11.png"/><Relationship Id="rId14" Type="http://schemas.openxmlformats.org/officeDocument/2006/relationships/image" Target="../media/image4.png"/><Relationship Id="rId17" Type="http://schemas.openxmlformats.org/officeDocument/2006/relationships/image" Target="../media/image12.png"/><Relationship Id="rId16" Type="http://schemas.openxmlformats.org/officeDocument/2006/relationships/image" Target="../media/image9.png"/><Relationship Id="rId5" Type="http://schemas.openxmlformats.org/officeDocument/2006/relationships/image" Target="../media/image6.png"/><Relationship Id="rId19" Type="http://schemas.openxmlformats.org/officeDocument/2006/relationships/image" Target="../media/image24.png"/><Relationship Id="rId6" Type="http://schemas.openxmlformats.org/officeDocument/2006/relationships/image" Target="../media/image15.png"/><Relationship Id="rId18" Type="http://schemas.openxmlformats.org/officeDocument/2006/relationships/image" Target="../media/image14.png"/><Relationship Id="rId7" Type="http://schemas.openxmlformats.org/officeDocument/2006/relationships/image" Target="../media/image2.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jpg"/><Relationship Id="rId4"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jpg"/><Relationship Id="rId4" Type="http://schemas.openxmlformats.org/officeDocument/2006/relationships/image" Target="../media/image37.png"/><Relationship Id="rId5"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8.jpg"/><Relationship Id="rId4" Type="http://schemas.openxmlformats.org/officeDocument/2006/relationships/image" Target="../media/image38.png"/><Relationship Id="rId5" Type="http://schemas.openxmlformats.org/officeDocument/2006/relationships/image" Target="../media/image26.png"/><Relationship Id="rId6"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jp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A picture containing website&#10;&#10;Description automatically generated" id="195" name="Google Shape;195;p1"/>
          <p:cNvPicPr preferRelativeResize="0"/>
          <p:nvPr/>
        </p:nvPicPr>
        <p:blipFill rotWithShape="1">
          <a:blip r:embed="rId3">
            <a:alphaModFix/>
          </a:blip>
          <a:srcRect b="0" l="0" r="0" t="0"/>
          <a:stretch/>
        </p:blipFill>
        <p:spPr>
          <a:xfrm>
            <a:off x="-1814" y="-453"/>
            <a:ext cx="12195628" cy="6867978"/>
          </a:xfrm>
          <a:prstGeom prst="rect">
            <a:avLst/>
          </a:prstGeom>
          <a:noFill/>
          <a:ln>
            <a:noFill/>
          </a:ln>
        </p:spPr>
      </p:pic>
      <p:sp>
        <p:nvSpPr>
          <p:cNvPr id="196" name="Google Shape;196;p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97" name="Google Shape;197;p1"/>
          <p:cNvSpPr txBox="1"/>
          <p:nvPr/>
        </p:nvSpPr>
        <p:spPr>
          <a:xfrm>
            <a:off x="560748" y="4178118"/>
            <a:ext cx="7687092"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chemeClr val="lt1"/>
                </a:solidFill>
                <a:latin typeface="Open Sans ExtraBold"/>
                <a:ea typeface="Open Sans ExtraBold"/>
                <a:cs typeface="Open Sans ExtraBold"/>
                <a:sym typeface="Open Sans ExtraBold"/>
              </a:rPr>
              <a:t>LECTURE 1 </a:t>
            </a:r>
            <a:r>
              <a:rPr b="1" i="0" lang="en-GB" sz="4400" u="none" cap="none" strike="noStrike">
                <a:solidFill>
                  <a:schemeClr val="dk1"/>
                </a:solidFill>
                <a:latin typeface="Open Sans ExtraBold"/>
                <a:ea typeface="Open Sans ExtraBold"/>
                <a:cs typeface="Open Sans ExtraBold"/>
                <a:sym typeface="Open Sans ExtraBold"/>
              </a:rPr>
              <a:t> </a:t>
            </a:r>
            <a:br>
              <a:rPr b="1" i="0" lang="en-GB" sz="4400" u="none" cap="none" strike="noStrike">
                <a:solidFill>
                  <a:schemeClr val="dk1"/>
                </a:solidFill>
                <a:latin typeface="Open Sans ExtraBold"/>
                <a:ea typeface="Open Sans ExtraBold"/>
                <a:cs typeface="Open Sans ExtraBold"/>
                <a:sym typeface="Open Sans ExtraBold"/>
              </a:rPr>
            </a:br>
            <a:r>
              <a:rPr b="1" i="0" lang="en-GB" sz="4400" u="none" cap="none" strike="noStrike">
                <a:solidFill>
                  <a:schemeClr val="dk1"/>
                </a:solidFill>
                <a:latin typeface="Open Sans ExtraBold"/>
                <a:ea typeface="Open Sans ExtraBold"/>
                <a:cs typeface="Open Sans ExtraBold"/>
                <a:sym typeface="Open Sans ExtraBold"/>
              </a:rPr>
              <a:t>COURSE INTRODUCTION TO MAED</a:t>
            </a:r>
            <a:endParaRPr/>
          </a:p>
        </p:txBody>
      </p:sp>
      <p:sp>
        <p:nvSpPr>
          <p:cNvPr id="198" name="Google Shape;198;p1"/>
          <p:cNvSpPr txBox="1"/>
          <p:nvPr/>
        </p:nvSpPr>
        <p:spPr>
          <a:xfrm>
            <a:off x="8975475" y="630025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none">
                <a:solidFill>
                  <a:schemeClr val="lt1"/>
                </a:solidFill>
                <a:latin typeface="Open Sans"/>
                <a:ea typeface="Open Sans"/>
                <a:cs typeface="Open Sans"/>
                <a:sym typeface="Open Sans"/>
              </a:rPr>
              <a:t>Version 2.0</a:t>
            </a:r>
            <a:endParaRPr b="0" sz="1050" u="none">
              <a:solidFill>
                <a:schemeClr val="lt1"/>
              </a:solidFill>
              <a:latin typeface="Open Sans"/>
              <a:ea typeface="Open Sans"/>
              <a:cs typeface="Open Sans"/>
              <a:sym typeface="Open Sans"/>
            </a:endParaRPr>
          </a:p>
        </p:txBody>
      </p:sp>
      <p:sp>
        <p:nvSpPr>
          <p:cNvPr id="199" name="Google Shape;199;p1"/>
          <p:cNvSpPr txBox="1"/>
          <p:nvPr/>
        </p:nvSpPr>
        <p:spPr>
          <a:xfrm>
            <a:off x="560748" y="3585615"/>
            <a:ext cx="3387737"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rgbClr val="000000"/>
                </a:solidFill>
                <a:latin typeface="Open Sans ExtraBold"/>
                <a:ea typeface="Open Sans ExtraBold"/>
                <a:cs typeface="Open Sans ExtraBold"/>
                <a:sym typeface="Open Sans ExtraBold"/>
              </a:rPr>
              <a:t>Model for Analysis of Energy Demand</a:t>
            </a:r>
            <a:endParaRPr b="1" sz="1800">
              <a:solidFill>
                <a:schemeClr val="dk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descr="Graphical user interface, text&#10;&#10;Description automatically generated" id="335" name="Google Shape;335;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6" name="Google Shape;336;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7" name="Google Shape;337;p10"/>
          <p:cNvSpPr/>
          <p:nvPr/>
        </p:nvSpPr>
        <p:spPr>
          <a:xfrm>
            <a:off x="887215" y="1037579"/>
            <a:ext cx="801883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1.2.4 Electricity Access</a:t>
            </a:r>
            <a:endParaRPr/>
          </a:p>
        </p:txBody>
      </p:sp>
      <p:sp>
        <p:nvSpPr>
          <p:cNvPr id="338" name="Google Shape;338;p10"/>
          <p:cNvSpPr txBox="1"/>
          <p:nvPr/>
        </p:nvSpPr>
        <p:spPr>
          <a:xfrm>
            <a:off x="887214" y="-2480"/>
            <a:ext cx="10272730" cy="103839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1.2 Energy System Planning </a:t>
            </a:r>
            <a:endParaRPr/>
          </a:p>
        </p:txBody>
      </p:sp>
      <p:pic>
        <p:nvPicPr>
          <p:cNvPr id="339" name="Google Shape;339;p10"/>
          <p:cNvPicPr preferRelativeResize="0"/>
          <p:nvPr>
            <p:ph idx="1" type="body"/>
          </p:nvPr>
        </p:nvPicPr>
        <p:blipFill rotWithShape="1">
          <a:blip r:embed="rId4">
            <a:alphaModFix/>
          </a:blip>
          <a:srcRect b="0" l="0" r="0" t="0"/>
          <a:stretch/>
        </p:blipFill>
        <p:spPr>
          <a:xfrm>
            <a:off x="2503204" y="1496929"/>
            <a:ext cx="6931315" cy="4892552"/>
          </a:xfrm>
          <a:prstGeom prst="rect">
            <a:avLst/>
          </a:prstGeom>
          <a:noFill/>
          <a:ln>
            <a:noFill/>
          </a:ln>
        </p:spPr>
      </p:pic>
      <p:pic>
        <p:nvPicPr>
          <p:cNvPr descr="Diagram&#10;&#10;Description automatically generated" id="340" name="Google Shape;340;p10"/>
          <p:cNvPicPr preferRelativeResize="0"/>
          <p:nvPr/>
        </p:nvPicPr>
        <p:blipFill rotWithShape="1">
          <a:blip r:embed="rId5">
            <a:alphaModFix/>
          </a:blip>
          <a:srcRect b="0" l="0" r="0" t="0"/>
          <a:stretch/>
        </p:blipFill>
        <p:spPr>
          <a:xfrm>
            <a:off x="10731845" y="153370"/>
            <a:ext cx="839471" cy="8394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Graphical user interface, text&#10;&#10;Description automatically generated" id="346" name="Google Shape;346;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7" name="Google Shape;347;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8" name="Google Shape;348;p11"/>
          <p:cNvSpPr/>
          <p:nvPr/>
        </p:nvSpPr>
        <p:spPr>
          <a:xfrm>
            <a:off x="887214" y="1210108"/>
            <a:ext cx="805558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1.2.5 Understanding possible growth scenarios</a:t>
            </a:r>
            <a:endParaRPr b="1" sz="2000">
              <a:solidFill>
                <a:srgbClr val="9CC2E5"/>
              </a:solidFill>
              <a:latin typeface="Open Sans"/>
              <a:ea typeface="Open Sans"/>
              <a:cs typeface="Open Sans"/>
              <a:sym typeface="Open Sans"/>
            </a:endParaRPr>
          </a:p>
        </p:txBody>
      </p:sp>
      <p:sp>
        <p:nvSpPr>
          <p:cNvPr id="349" name="Google Shape;349;p11"/>
          <p:cNvSpPr txBox="1"/>
          <p:nvPr/>
        </p:nvSpPr>
        <p:spPr>
          <a:xfrm>
            <a:off x="887214" y="-2480"/>
            <a:ext cx="9696437" cy="112465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1.2 Energy System Planning </a:t>
            </a:r>
            <a:endParaRPr/>
          </a:p>
        </p:txBody>
      </p:sp>
      <p:pic>
        <p:nvPicPr>
          <p:cNvPr id="350" name="Google Shape;350;p11"/>
          <p:cNvPicPr preferRelativeResize="0"/>
          <p:nvPr>
            <p:ph idx="1" type="body"/>
          </p:nvPr>
        </p:nvPicPr>
        <p:blipFill rotWithShape="1">
          <a:blip r:embed="rId4">
            <a:alphaModFix/>
          </a:blip>
          <a:srcRect b="0" l="0" r="0" t="0"/>
          <a:stretch/>
        </p:blipFill>
        <p:spPr>
          <a:xfrm>
            <a:off x="2840295" y="1720698"/>
            <a:ext cx="6700659" cy="4664943"/>
          </a:xfrm>
          <a:prstGeom prst="rect">
            <a:avLst/>
          </a:prstGeom>
          <a:noFill/>
          <a:ln>
            <a:noFill/>
          </a:ln>
        </p:spPr>
      </p:pic>
      <p:pic>
        <p:nvPicPr>
          <p:cNvPr id="351" name="Google Shape;351;p11"/>
          <p:cNvPicPr preferRelativeResize="0"/>
          <p:nvPr/>
        </p:nvPicPr>
        <p:blipFill rotWithShape="1">
          <a:blip r:embed="rId5">
            <a:alphaModFix/>
          </a:blip>
          <a:srcRect b="0" l="0" r="0" t="0"/>
          <a:stretch/>
        </p:blipFill>
        <p:spPr>
          <a:xfrm>
            <a:off x="10616827" y="282767"/>
            <a:ext cx="839471" cy="8394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Graphical user interface, text&#10;&#10;Description automatically generated" id="357" name="Google Shape;357;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8" name="Google Shape;358;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9" name="Google Shape;359;p1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1.3.1 What is MAED?</a:t>
            </a:r>
            <a:endParaRPr/>
          </a:p>
        </p:txBody>
      </p:sp>
      <p:sp>
        <p:nvSpPr>
          <p:cNvPr id="360" name="Google Shape;360;p12"/>
          <p:cNvSpPr txBox="1"/>
          <p:nvPr/>
        </p:nvSpPr>
        <p:spPr>
          <a:xfrm>
            <a:off x="887214" y="-5421"/>
            <a:ext cx="10044618" cy="138639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1.3 Intro to MAED </a:t>
            </a:r>
            <a:endParaRPr/>
          </a:p>
        </p:txBody>
      </p:sp>
      <p:grpSp>
        <p:nvGrpSpPr>
          <p:cNvPr id="361" name="Google Shape;361;p12"/>
          <p:cNvGrpSpPr/>
          <p:nvPr/>
        </p:nvGrpSpPr>
        <p:grpSpPr>
          <a:xfrm>
            <a:off x="5408003" y="2685161"/>
            <a:ext cx="5827782" cy="2358900"/>
            <a:chOff x="0" y="288"/>
            <a:chExt cx="5827782" cy="2358900"/>
          </a:xfrm>
        </p:grpSpPr>
        <p:sp>
          <p:nvSpPr>
            <p:cNvPr id="362" name="Google Shape;362;p12"/>
            <p:cNvSpPr/>
            <p:nvPr/>
          </p:nvSpPr>
          <p:spPr>
            <a:xfrm>
              <a:off x="2331113" y="288"/>
              <a:ext cx="3496669" cy="1123286"/>
            </a:xfrm>
            <a:prstGeom prst="rightArrow">
              <a:avLst>
                <a:gd fmla="val 75000" name="adj1"/>
                <a:gd fmla="val 5000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2"/>
            <p:cNvSpPr txBox="1"/>
            <p:nvPr/>
          </p:nvSpPr>
          <p:spPr>
            <a:xfrm>
              <a:off x="2331113" y="140699"/>
              <a:ext cx="3075437" cy="842464"/>
            </a:xfrm>
            <a:prstGeom prst="rect">
              <a:avLst/>
            </a:prstGeom>
            <a:noFill/>
            <a:ln>
              <a:noFill/>
            </a:ln>
          </p:spPr>
          <p:txBody>
            <a:bodyPr anchorCtr="0" anchor="t" bIns="17775" lIns="17775" spcFirstLastPara="1" rIns="17775" wrap="square" tIns="17775">
              <a:noAutofit/>
            </a:bodyPr>
            <a:lstStyle/>
            <a:p>
              <a:pPr indent="-285750" lvl="1" marL="285750" marR="0" rtl="0" algn="l">
                <a:lnSpc>
                  <a:spcPct val="90000"/>
                </a:lnSpc>
                <a:spcBef>
                  <a:spcPts val="0"/>
                </a:spcBef>
                <a:spcAft>
                  <a:spcPts val="0"/>
                </a:spcAft>
                <a:buClr>
                  <a:schemeClr val="dk1"/>
                </a:buClr>
                <a:buSzPts val="2800"/>
                <a:buFont typeface="Calibri"/>
                <a:buChar char="•"/>
              </a:pPr>
              <a:r>
                <a:rPr b="0" i="0" lang="en-GB" sz="2800" u="none" cap="none" strike="noStrike">
                  <a:solidFill>
                    <a:schemeClr val="dk1"/>
                  </a:solidFill>
                  <a:latin typeface="Calibri"/>
                  <a:ea typeface="Calibri"/>
                  <a:cs typeface="Calibri"/>
                  <a:sym typeface="Calibri"/>
                </a:rPr>
                <a:t>Energy Demand Projections</a:t>
              </a:r>
              <a:endParaRPr b="0" i="0" sz="2800" u="none" cap="none" strike="noStrike">
                <a:solidFill>
                  <a:schemeClr val="dk1"/>
                </a:solidFill>
                <a:latin typeface="Calibri"/>
                <a:ea typeface="Calibri"/>
                <a:cs typeface="Calibri"/>
                <a:sym typeface="Calibri"/>
              </a:endParaRPr>
            </a:p>
          </p:txBody>
        </p:sp>
        <p:sp>
          <p:nvSpPr>
            <p:cNvPr id="364" name="Google Shape;364;p12"/>
            <p:cNvSpPr/>
            <p:nvPr/>
          </p:nvSpPr>
          <p:spPr>
            <a:xfrm>
              <a:off x="0" y="288"/>
              <a:ext cx="2331113" cy="1123286"/>
            </a:xfrm>
            <a:prstGeom prst="roundRect">
              <a:avLst>
                <a:gd fmla="val 16667" name="adj"/>
              </a:avLst>
            </a:prstGeom>
            <a:solidFill>
              <a:srgbClr val="00B0F0"/>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2"/>
            <p:cNvSpPr txBox="1"/>
            <p:nvPr/>
          </p:nvSpPr>
          <p:spPr>
            <a:xfrm>
              <a:off x="54834" y="55122"/>
              <a:ext cx="2221445" cy="1013618"/>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chemeClr val="lt1"/>
                </a:buClr>
                <a:buSzPts val="4000"/>
                <a:buFont typeface="Calibri"/>
                <a:buNone/>
              </a:pPr>
              <a:r>
                <a:rPr lang="en-GB" sz="4000">
                  <a:solidFill>
                    <a:schemeClr val="lt1"/>
                  </a:solidFill>
                  <a:latin typeface="Calibri"/>
                  <a:ea typeface="Calibri"/>
                  <a:cs typeface="Calibri"/>
                  <a:sym typeface="Calibri"/>
                </a:rPr>
                <a:t>MAED-D</a:t>
              </a:r>
              <a:endParaRPr sz="4000">
                <a:solidFill>
                  <a:schemeClr val="lt1"/>
                </a:solidFill>
                <a:latin typeface="Calibri"/>
                <a:ea typeface="Calibri"/>
                <a:cs typeface="Calibri"/>
                <a:sym typeface="Calibri"/>
              </a:endParaRPr>
            </a:p>
          </p:txBody>
        </p:sp>
        <p:sp>
          <p:nvSpPr>
            <p:cNvPr id="366" name="Google Shape;366;p12"/>
            <p:cNvSpPr/>
            <p:nvPr/>
          </p:nvSpPr>
          <p:spPr>
            <a:xfrm>
              <a:off x="2331113" y="1235902"/>
              <a:ext cx="3496669" cy="1123286"/>
            </a:xfrm>
            <a:prstGeom prst="rightArrow">
              <a:avLst>
                <a:gd fmla="val 75000" name="adj1"/>
                <a:gd fmla="val 5000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2"/>
            <p:cNvSpPr txBox="1"/>
            <p:nvPr/>
          </p:nvSpPr>
          <p:spPr>
            <a:xfrm>
              <a:off x="2331113" y="1376313"/>
              <a:ext cx="3075437" cy="842464"/>
            </a:xfrm>
            <a:prstGeom prst="rect">
              <a:avLst/>
            </a:prstGeom>
            <a:noFill/>
            <a:ln>
              <a:noFill/>
            </a:ln>
          </p:spPr>
          <p:txBody>
            <a:bodyPr anchorCtr="0" anchor="t" bIns="17775" lIns="17775" spcFirstLastPara="1" rIns="17775" wrap="square" tIns="17775">
              <a:noAutofit/>
            </a:bodyPr>
            <a:lstStyle/>
            <a:p>
              <a:pPr indent="-285750" lvl="1" marL="285750" marR="0" rtl="0" algn="l">
                <a:lnSpc>
                  <a:spcPct val="90000"/>
                </a:lnSpc>
                <a:spcBef>
                  <a:spcPts val="0"/>
                </a:spcBef>
                <a:spcAft>
                  <a:spcPts val="0"/>
                </a:spcAft>
                <a:buClr>
                  <a:schemeClr val="dk1"/>
                </a:buClr>
                <a:buSzPts val="2800"/>
                <a:buFont typeface="Calibri"/>
                <a:buChar char="•"/>
              </a:pPr>
              <a:r>
                <a:rPr b="0" i="0" lang="en-GB" sz="2800" u="none" cap="none" strike="noStrike">
                  <a:solidFill>
                    <a:schemeClr val="dk1"/>
                  </a:solidFill>
                  <a:latin typeface="Calibri"/>
                  <a:ea typeface="Calibri"/>
                  <a:cs typeface="Calibri"/>
                  <a:sym typeface="Calibri"/>
                </a:rPr>
                <a:t>Electricity Demand Profile Calculations</a:t>
              </a:r>
              <a:endParaRPr b="0" i="0" sz="2800" u="none" cap="none" strike="noStrike">
                <a:solidFill>
                  <a:schemeClr val="dk1"/>
                </a:solidFill>
                <a:latin typeface="Calibri"/>
                <a:ea typeface="Calibri"/>
                <a:cs typeface="Calibri"/>
                <a:sym typeface="Calibri"/>
              </a:endParaRPr>
            </a:p>
          </p:txBody>
        </p:sp>
        <p:sp>
          <p:nvSpPr>
            <p:cNvPr id="368" name="Google Shape;368;p12"/>
            <p:cNvSpPr/>
            <p:nvPr/>
          </p:nvSpPr>
          <p:spPr>
            <a:xfrm>
              <a:off x="0" y="1235902"/>
              <a:ext cx="2331113" cy="1123286"/>
            </a:xfrm>
            <a:prstGeom prst="roundRect">
              <a:avLst>
                <a:gd fmla="val 16667" name="adj"/>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2"/>
            <p:cNvSpPr txBox="1"/>
            <p:nvPr/>
          </p:nvSpPr>
          <p:spPr>
            <a:xfrm>
              <a:off x="54834" y="1290736"/>
              <a:ext cx="2221445" cy="1013618"/>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chemeClr val="lt1"/>
                </a:buClr>
                <a:buSzPts val="4000"/>
                <a:buFont typeface="Calibri"/>
                <a:buNone/>
              </a:pPr>
              <a:r>
                <a:rPr lang="en-GB" sz="4000">
                  <a:solidFill>
                    <a:schemeClr val="lt1"/>
                  </a:solidFill>
                  <a:latin typeface="Calibri"/>
                  <a:ea typeface="Calibri"/>
                  <a:cs typeface="Calibri"/>
                  <a:sym typeface="Calibri"/>
                </a:rPr>
                <a:t>MAED-EL</a:t>
              </a:r>
              <a:endParaRPr sz="4000">
                <a:solidFill>
                  <a:schemeClr val="lt1"/>
                </a:solidFill>
                <a:latin typeface="Calibri"/>
                <a:ea typeface="Calibri"/>
                <a:cs typeface="Calibri"/>
                <a:sym typeface="Calibri"/>
              </a:endParaRPr>
            </a:p>
          </p:txBody>
        </p:sp>
      </p:grpSp>
      <p:pic>
        <p:nvPicPr>
          <p:cNvPr id="370" name="Google Shape;370;p12"/>
          <p:cNvPicPr preferRelativeResize="0"/>
          <p:nvPr/>
        </p:nvPicPr>
        <p:blipFill rotWithShape="1">
          <a:blip r:embed="rId4">
            <a:alphaModFix/>
          </a:blip>
          <a:srcRect b="0" l="0" r="0" t="0"/>
          <a:stretch/>
        </p:blipFill>
        <p:spPr>
          <a:xfrm>
            <a:off x="1290827" y="2687814"/>
            <a:ext cx="3686394" cy="2360013"/>
          </a:xfrm>
          <a:prstGeom prst="rect">
            <a:avLst/>
          </a:prstGeom>
          <a:noFill/>
          <a:ln>
            <a:noFill/>
          </a:ln>
        </p:spPr>
      </p:pic>
      <p:pic>
        <p:nvPicPr>
          <p:cNvPr id="371" name="Google Shape;371;p12"/>
          <p:cNvPicPr preferRelativeResize="0"/>
          <p:nvPr/>
        </p:nvPicPr>
        <p:blipFill rotWithShape="1">
          <a:blip r:embed="rId5">
            <a:alphaModFix/>
          </a:blip>
          <a:srcRect b="0" l="0" r="0" t="0"/>
          <a:stretch/>
        </p:blipFill>
        <p:spPr>
          <a:xfrm>
            <a:off x="4075778" y="2773337"/>
            <a:ext cx="793751" cy="793751"/>
          </a:xfrm>
          <a:prstGeom prst="rect">
            <a:avLst/>
          </a:prstGeom>
          <a:noFill/>
          <a:ln>
            <a:noFill/>
          </a:ln>
        </p:spPr>
      </p:pic>
      <p:cxnSp>
        <p:nvCxnSpPr>
          <p:cNvPr id="372" name="Google Shape;372;p12"/>
          <p:cNvCxnSpPr/>
          <p:nvPr/>
        </p:nvCxnSpPr>
        <p:spPr>
          <a:xfrm flipH="1" rot="10800000">
            <a:off x="4974715" y="3222425"/>
            <a:ext cx="414223" cy="755925"/>
          </a:xfrm>
          <a:prstGeom prst="straightConnector1">
            <a:avLst/>
          </a:prstGeom>
          <a:noFill/>
          <a:ln cap="flat" cmpd="sng" w="28575">
            <a:solidFill>
              <a:schemeClr val="accent1"/>
            </a:solidFill>
            <a:prstDash val="solid"/>
            <a:miter lim="800000"/>
            <a:headEnd len="sm" w="sm" type="none"/>
            <a:tailEnd len="med" w="med" type="triangle"/>
          </a:ln>
        </p:spPr>
      </p:cxnSp>
      <p:cxnSp>
        <p:nvCxnSpPr>
          <p:cNvPr id="373" name="Google Shape;373;p12"/>
          <p:cNvCxnSpPr/>
          <p:nvPr/>
        </p:nvCxnSpPr>
        <p:spPr>
          <a:xfrm>
            <a:off x="4972050" y="3966633"/>
            <a:ext cx="413810" cy="594007"/>
          </a:xfrm>
          <a:prstGeom prst="straightConnector1">
            <a:avLst/>
          </a:prstGeom>
          <a:noFill/>
          <a:ln cap="flat" cmpd="sng" w="28575">
            <a:solidFill>
              <a:schemeClr val="accent1"/>
            </a:solidFill>
            <a:prstDash val="solid"/>
            <a:miter lim="800000"/>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descr="Graphical user interface, text&#10;&#10;Description automatically generated" id="379" name="Google Shape;379;p13"/>
          <p:cNvPicPr preferRelativeResize="0"/>
          <p:nvPr/>
        </p:nvPicPr>
        <p:blipFill rotWithShape="1">
          <a:blip r:embed="rId3">
            <a:alphaModFix/>
          </a:blip>
          <a:srcRect b="0" l="0" r="0" t="0"/>
          <a:stretch/>
        </p:blipFill>
        <p:spPr>
          <a:xfrm>
            <a:off x="0" y="20091"/>
            <a:ext cx="12192000" cy="6858000"/>
          </a:xfrm>
          <a:prstGeom prst="rect">
            <a:avLst/>
          </a:prstGeom>
          <a:noFill/>
          <a:ln>
            <a:noFill/>
          </a:ln>
        </p:spPr>
      </p:pic>
      <p:sp>
        <p:nvSpPr>
          <p:cNvPr id="380" name="Google Shape;380;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81" name="Google Shape;381;p13"/>
          <p:cNvSpPr/>
          <p:nvPr/>
        </p:nvSpPr>
        <p:spPr>
          <a:xfrm>
            <a:off x="887215" y="1044501"/>
            <a:ext cx="720569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1.3.2 Model for Analysis of Energy Demand (MAED-D)</a:t>
            </a:r>
            <a:endParaRPr/>
          </a:p>
        </p:txBody>
      </p:sp>
      <p:sp>
        <p:nvSpPr>
          <p:cNvPr id="382" name="Google Shape;382;p13"/>
          <p:cNvSpPr txBox="1"/>
          <p:nvPr/>
        </p:nvSpPr>
        <p:spPr>
          <a:xfrm>
            <a:off x="887215" y="984"/>
            <a:ext cx="9726482" cy="104132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1.3 Intro MAED-D</a:t>
            </a:r>
            <a:endParaRPr/>
          </a:p>
        </p:txBody>
      </p:sp>
      <p:pic>
        <p:nvPicPr>
          <p:cNvPr id="383" name="Google Shape;383;p13"/>
          <p:cNvPicPr preferRelativeResize="0"/>
          <p:nvPr/>
        </p:nvPicPr>
        <p:blipFill rotWithShape="1">
          <a:blip r:embed="rId4">
            <a:alphaModFix/>
          </a:blip>
          <a:srcRect b="0" l="0" r="0" t="0"/>
          <a:stretch/>
        </p:blipFill>
        <p:spPr>
          <a:xfrm>
            <a:off x="7708937" y="2783941"/>
            <a:ext cx="3676030" cy="2351474"/>
          </a:xfrm>
          <a:prstGeom prst="rect">
            <a:avLst/>
          </a:prstGeom>
          <a:noFill/>
          <a:ln>
            <a:noFill/>
          </a:ln>
        </p:spPr>
      </p:pic>
      <p:sp>
        <p:nvSpPr>
          <p:cNvPr id="384" name="Google Shape;384;p13"/>
          <p:cNvSpPr txBox="1"/>
          <p:nvPr>
            <p:ph idx="1" type="body"/>
          </p:nvPr>
        </p:nvSpPr>
        <p:spPr>
          <a:xfrm>
            <a:off x="887215" y="1641949"/>
            <a:ext cx="6619656" cy="378693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000"/>
              <a:buChar char="•"/>
            </a:pPr>
            <a:r>
              <a:rPr lang="en-GB" sz="2000">
                <a:latin typeface="Open Sans"/>
                <a:ea typeface="Open Sans"/>
                <a:cs typeface="Open Sans"/>
                <a:sym typeface="Open Sans"/>
              </a:rPr>
              <a:t>It is suitable for modelling the impact of alternative policies for energy use. </a:t>
            </a:r>
            <a:endParaRPr sz="2000">
              <a:latin typeface="Open Sans"/>
              <a:ea typeface="Open Sans"/>
              <a:cs typeface="Open Sans"/>
              <a:sym typeface="Open Sans"/>
            </a:endParaRPr>
          </a:p>
          <a:p>
            <a:pPr indent="-228600" lvl="0" marL="228600" rtl="0" algn="l">
              <a:lnSpc>
                <a:spcPct val="100000"/>
              </a:lnSpc>
              <a:spcBef>
                <a:spcPts val="1000"/>
              </a:spcBef>
              <a:spcAft>
                <a:spcPts val="0"/>
              </a:spcAft>
              <a:buClr>
                <a:schemeClr val="dk1"/>
              </a:buClr>
              <a:buSzPts val="2000"/>
              <a:buChar char="•"/>
            </a:pPr>
            <a:r>
              <a:rPr lang="en-GB" sz="2000">
                <a:latin typeface="Open Sans"/>
                <a:ea typeface="Open Sans"/>
                <a:cs typeface="Open Sans"/>
                <a:sym typeface="Open Sans"/>
              </a:rPr>
              <a:t>MAED allows you to evaluate the impact of technological development. </a:t>
            </a:r>
            <a:endParaRPr sz="2000">
              <a:latin typeface="Open Sans"/>
              <a:ea typeface="Open Sans"/>
              <a:cs typeface="Open Sans"/>
              <a:sym typeface="Open Sans"/>
            </a:endParaRPr>
          </a:p>
          <a:p>
            <a:pPr indent="-228600" lvl="0" marL="228600" rtl="0" algn="l">
              <a:lnSpc>
                <a:spcPct val="100000"/>
              </a:lnSpc>
              <a:spcBef>
                <a:spcPts val="1000"/>
              </a:spcBef>
              <a:spcAft>
                <a:spcPts val="0"/>
              </a:spcAft>
              <a:buClr>
                <a:schemeClr val="dk1"/>
              </a:buClr>
              <a:buSzPts val="2000"/>
              <a:buChar char="•"/>
            </a:pPr>
            <a:r>
              <a:rPr lang="en-GB" sz="2000">
                <a:latin typeface="Open Sans"/>
                <a:ea typeface="Open Sans"/>
                <a:cs typeface="Open Sans"/>
                <a:sym typeface="Open Sans"/>
              </a:rPr>
              <a:t>MAED can be used to model the effect of changes in the lifestyle of society</a:t>
            </a:r>
            <a:endParaRPr/>
          </a:p>
          <a:p>
            <a:pPr indent="-228600" lvl="0" marL="228600" rtl="0" algn="l">
              <a:lnSpc>
                <a:spcPct val="100000"/>
              </a:lnSpc>
              <a:spcBef>
                <a:spcPts val="1000"/>
              </a:spcBef>
              <a:spcAft>
                <a:spcPts val="0"/>
              </a:spcAft>
              <a:buClr>
                <a:schemeClr val="dk1"/>
              </a:buClr>
              <a:buSzPts val="2000"/>
              <a:buChar char="•"/>
            </a:pPr>
            <a:r>
              <a:rPr lang="en-GB" sz="2000">
                <a:latin typeface="Open Sans"/>
                <a:ea typeface="Open Sans"/>
                <a:cs typeface="Open Sans"/>
                <a:sym typeface="Open Sans"/>
              </a:rPr>
              <a:t>The scenario approach helps you make conditional assumptions about the future state of your country.</a:t>
            </a:r>
            <a:endParaRPr/>
          </a:p>
          <a:p>
            <a:pPr indent="-228600" lvl="0" marL="228600" rtl="0" algn="l">
              <a:lnSpc>
                <a:spcPct val="100000"/>
              </a:lnSpc>
              <a:spcBef>
                <a:spcPts val="1000"/>
              </a:spcBef>
              <a:spcAft>
                <a:spcPts val="0"/>
              </a:spcAft>
              <a:buClr>
                <a:schemeClr val="dk1"/>
              </a:buClr>
              <a:buSzPts val="2000"/>
              <a:buChar char="•"/>
            </a:pPr>
            <a:r>
              <a:rPr lang="en-GB" sz="2000">
                <a:latin typeface="Open Sans"/>
                <a:ea typeface="Open Sans"/>
                <a:cs typeface="Open Sans"/>
                <a:sym typeface="Open Sans"/>
              </a:rPr>
              <a:t>It uses a scenario methodology (simulation approach) based on bottom-up disaggregated data of energy end-use.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descr="Graphical user interface, text&#10;&#10;Description automatically generated" id="390" name="Google Shape;390;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1" name="Google Shape;391;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92" name="Google Shape;392;p14"/>
          <p:cNvSpPr/>
          <p:nvPr/>
        </p:nvSpPr>
        <p:spPr>
          <a:xfrm>
            <a:off x="887215" y="1185612"/>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1.3.3 Main steps to perform a MAED-D Analysis</a:t>
            </a:r>
            <a:endParaRPr b="1" sz="2000">
              <a:solidFill>
                <a:srgbClr val="9CC2E5"/>
              </a:solidFill>
              <a:latin typeface="Open Sans"/>
              <a:ea typeface="Open Sans"/>
              <a:cs typeface="Open Sans"/>
              <a:sym typeface="Open Sans"/>
            </a:endParaRPr>
          </a:p>
        </p:txBody>
      </p:sp>
      <p:sp>
        <p:nvSpPr>
          <p:cNvPr id="393" name="Google Shape;393;p14"/>
          <p:cNvSpPr txBox="1"/>
          <p:nvPr/>
        </p:nvSpPr>
        <p:spPr>
          <a:xfrm>
            <a:off x="887215" y="984"/>
            <a:ext cx="9718774" cy="11165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1.3 Intro to MAED-D</a:t>
            </a:r>
            <a:endParaRPr/>
          </a:p>
        </p:txBody>
      </p:sp>
      <p:sp>
        <p:nvSpPr>
          <p:cNvPr id="394" name="Google Shape;394;p14"/>
          <p:cNvSpPr/>
          <p:nvPr/>
        </p:nvSpPr>
        <p:spPr>
          <a:xfrm>
            <a:off x="1703401" y="4314392"/>
            <a:ext cx="2951320" cy="1151207"/>
          </a:xfrm>
          <a:prstGeom prst="chevron">
            <a:avLst>
              <a:gd fmla="val 50000"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Open Sans"/>
                <a:ea typeface="Open Sans"/>
                <a:cs typeface="Open Sans"/>
                <a:sym typeface="Open Sans"/>
              </a:rPr>
              <a:t>Base year reconstruction</a:t>
            </a:r>
            <a:endParaRPr/>
          </a:p>
        </p:txBody>
      </p:sp>
      <p:sp>
        <p:nvSpPr>
          <p:cNvPr id="395" name="Google Shape;395;p14"/>
          <p:cNvSpPr/>
          <p:nvPr/>
        </p:nvSpPr>
        <p:spPr>
          <a:xfrm>
            <a:off x="4177397" y="4315572"/>
            <a:ext cx="2951320" cy="1151207"/>
          </a:xfrm>
          <a:prstGeom prst="chevron">
            <a:avLst>
              <a:gd fmla="val 50000"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Open Sans"/>
                <a:ea typeface="Open Sans"/>
                <a:cs typeface="Open Sans"/>
                <a:sym typeface="Open Sans"/>
              </a:rPr>
              <a:t>Scenario development</a:t>
            </a:r>
            <a:endParaRPr/>
          </a:p>
        </p:txBody>
      </p:sp>
      <p:sp>
        <p:nvSpPr>
          <p:cNvPr id="396" name="Google Shape;396;p14"/>
          <p:cNvSpPr/>
          <p:nvPr/>
        </p:nvSpPr>
        <p:spPr>
          <a:xfrm>
            <a:off x="6651392" y="4315572"/>
            <a:ext cx="2951320" cy="1151207"/>
          </a:xfrm>
          <a:prstGeom prst="chevron">
            <a:avLst>
              <a:gd fmla="val 50000"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Open Sans"/>
                <a:ea typeface="Open Sans"/>
                <a:cs typeface="Open Sans"/>
                <a:sym typeface="Open Sans"/>
              </a:rPr>
              <a:t>Energy demand projections</a:t>
            </a:r>
            <a:endParaRPr/>
          </a:p>
        </p:txBody>
      </p:sp>
      <p:sp>
        <p:nvSpPr>
          <p:cNvPr id="397" name="Google Shape;397;p14"/>
          <p:cNvSpPr/>
          <p:nvPr/>
        </p:nvSpPr>
        <p:spPr>
          <a:xfrm>
            <a:off x="982658" y="1965427"/>
            <a:ext cx="9506858" cy="1829381"/>
          </a:xfrm>
          <a:prstGeom prst="rect">
            <a:avLst/>
          </a:prstGeom>
          <a:noFill/>
          <a:ln>
            <a:noFill/>
          </a:ln>
        </p:spPr>
        <p:txBody>
          <a:bodyPr anchorCtr="0" anchor="t" bIns="45700" lIns="91425" spcFirstLastPara="1" rIns="91425" wrap="square" tIns="45700">
            <a:noAutofit/>
          </a:bodyPr>
          <a:lstStyle/>
          <a:p>
            <a:pPr indent="-457200" lvl="6" marL="457200" marR="0" rtl="0" algn="l">
              <a:lnSpc>
                <a:spcPct val="120000"/>
              </a:lnSpc>
              <a:spcBef>
                <a:spcPts val="0"/>
              </a:spcBef>
              <a:spcAft>
                <a:spcPts val="0"/>
              </a:spcAft>
              <a:buClr>
                <a:srgbClr val="333333"/>
              </a:buClr>
              <a:buSzPts val="1300"/>
              <a:buFont typeface="Arial"/>
              <a:buAutoNum type="arabicPeriod"/>
            </a:pPr>
            <a:r>
              <a:rPr b="0" i="0" lang="en-GB" sz="2000" u="none" cap="none" strike="noStrike">
                <a:solidFill>
                  <a:schemeClr val="dk1"/>
                </a:solidFill>
                <a:latin typeface="Open Sans"/>
                <a:ea typeface="Open Sans"/>
                <a:cs typeface="Open Sans"/>
                <a:sym typeface="Open Sans"/>
              </a:rPr>
              <a:t>Reconstruction of the energy consumption in the base year. Total energy consumption by sectors, by end-use, and by energy carriers.</a:t>
            </a:r>
            <a:endParaRPr b="0" i="0" sz="1800" u="none" cap="none" strike="noStrike">
              <a:solidFill>
                <a:schemeClr val="dk1"/>
              </a:solidFill>
              <a:latin typeface="Calibri"/>
              <a:ea typeface="Calibri"/>
              <a:cs typeface="Calibri"/>
              <a:sym typeface="Calibri"/>
            </a:endParaRPr>
          </a:p>
          <a:p>
            <a:pPr indent="-457200" lvl="6" marL="457200" marR="0" rtl="0" algn="l">
              <a:lnSpc>
                <a:spcPct val="120000"/>
              </a:lnSpc>
              <a:spcBef>
                <a:spcPts val="1000"/>
              </a:spcBef>
              <a:spcAft>
                <a:spcPts val="0"/>
              </a:spcAft>
              <a:buClr>
                <a:srgbClr val="333333"/>
              </a:buClr>
              <a:buSzPts val="1300"/>
              <a:buFont typeface="Calibri"/>
              <a:buAutoNum type="arabicPeriod"/>
            </a:pPr>
            <a:r>
              <a:rPr b="0" i="0" lang="en-GB" sz="2000" u="none" cap="none" strike="noStrike">
                <a:solidFill>
                  <a:schemeClr val="dk1"/>
                </a:solidFill>
                <a:latin typeface="Open Sans"/>
                <a:ea typeface="Open Sans"/>
                <a:cs typeface="Open Sans"/>
                <a:sym typeface="Open Sans"/>
              </a:rPr>
              <a:t>Establishing scenarios of economic, social, and technological development.</a:t>
            </a:r>
            <a:endParaRPr/>
          </a:p>
          <a:p>
            <a:pPr indent="-457200" lvl="6" marL="457200" marR="0" rtl="0" algn="l">
              <a:lnSpc>
                <a:spcPct val="120000"/>
              </a:lnSpc>
              <a:spcBef>
                <a:spcPts val="1000"/>
              </a:spcBef>
              <a:spcAft>
                <a:spcPts val="0"/>
              </a:spcAft>
              <a:buClr>
                <a:srgbClr val="333333"/>
              </a:buClr>
              <a:buSzPts val="1300"/>
              <a:buFont typeface="Calibri"/>
              <a:buAutoNum type="arabicPeriod"/>
            </a:pPr>
            <a:r>
              <a:rPr b="0" i="0" lang="en-GB" sz="2000" u="none" cap="none" strike="noStrike">
                <a:solidFill>
                  <a:schemeClr val="dk1"/>
                </a:solidFill>
                <a:latin typeface="Open Sans"/>
                <a:ea typeface="Open Sans"/>
                <a:cs typeface="Open Sans"/>
                <a:sym typeface="Open Sans"/>
              </a:rPr>
              <a:t>Analysis of energy demand projections arising from the scenarios.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descr="Graphical user interface, text&#10;&#10;Description automatically generated" id="403" name="Google Shape;403;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04" name="Google Shape;404;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05" name="Google Shape;405;p15"/>
          <p:cNvSpPr/>
          <p:nvPr/>
        </p:nvSpPr>
        <p:spPr>
          <a:xfrm>
            <a:off x="887215" y="1072723"/>
            <a:ext cx="881839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1.3.4 Intro to Sectors, Sub-Sector, End-Use and Final Energy Form</a:t>
            </a:r>
            <a:endParaRPr/>
          </a:p>
        </p:txBody>
      </p:sp>
      <p:sp>
        <p:nvSpPr>
          <p:cNvPr id="406" name="Google Shape;406;p15"/>
          <p:cNvSpPr txBox="1"/>
          <p:nvPr/>
        </p:nvSpPr>
        <p:spPr>
          <a:xfrm>
            <a:off x="887214" y="984"/>
            <a:ext cx="9969621" cy="1022506"/>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1.3 Intro to MAED-D</a:t>
            </a:r>
            <a:endParaRPr/>
          </a:p>
        </p:txBody>
      </p:sp>
      <p:grpSp>
        <p:nvGrpSpPr>
          <p:cNvPr id="407" name="Google Shape;407;p15"/>
          <p:cNvGrpSpPr/>
          <p:nvPr/>
        </p:nvGrpSpPr>
        <p:grpSpPr>
          <a:xfrm>
            <a:off x="985544" y="1837882"/>
            <a:ext cx="10672703" cy="4276069"/>
            <a:chOff x="1485899" y="1014249"/>
            <a:chExt cx="6238578" cy="3536010"/>
          </a:xfrm>
        </p:grpSpPr>
        <p:sp>
          <p:nvSpPr>
            <p:cNvPr id="408" name="Google Shape;408;p15"/>
            <p:cNvSpPr txBox="1"/>
            <p:nvPr/>
          </p:nvSpPr>
          <p:spPr>
            <a:xfrm>
              <a:off x="3456437" y="2193391"/>
              <a:ext cx="1485900" cy="27996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pen Sans Light"/>
                  <a:ea typeface="Open Sans Light"/>
                  <a:cs typeface="Open Sans Light"/>
                  <a:sym typeface="Open Sans Light"/>
                </a:rPr>
                <a:t>By sectors</a:t>
              </a:r>
              <a:endParaRPr/>
            </a:p>
          </p:txBody>
        </p:sp>
        <p:sp>
          <p:nvSpPr>
            <p:cNvPr id="409" name="Google Shape;409;p15"/>
            <p:cNvSpPr txBox="1"/>
            <p:nvPr/>
          </p:nvSpPr>
          <p:spPr>
            <a:xfrm>
              <a:off x="2855457" y="3871785"/>
              <a:ext cx="2971800" cy="27996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pen Sans Light"/>
                  <a:ea typeface="Open Sans Light"/>
                  <a:cs typeface="Open Sans Light"/>
                  <a:sym typeface="Open Sans Light"/>
                </a:rPr>
                <a:t>By category of final energy</a:t>
              </a:r>
              <a:endParaRPr/>
            </a:p>
          </p:txBody>
        </p:sp>
        <p:grpSp>
          <p:nvGrpSpPr>
            <p:cNvPr id="410" name="Google Shape;410;p15"/>
            <p:cNvGrpSpPr/>
            <p:nvPr/>
          </p:nvGrpSpPr>
          <p:grpSpPr>
            <a:xfrm>
              <a:off x="1543050" y="3585491"/>
              <a:ext cx="5625296" cy="279970"/>
              <a:chOff x="533400" y="4780648"/>
              <a:chExt cx="7500394" cy="373293"/>
            </a:xfrm>
          </p:grpSpPr>
          <p:sp>
            <p:nvSpPr>
              <p:cNvPr id="411" name="Google Shape;411;p15"/>
              <p:cNvSpPr txBox="1"/>
              <p:nvPr/>
            </p:nvSpPr>
            <p:spPr>
              <a:xfrm>
                <a:off x="2666999" y="4780649"/>
                <a:ext cx="1066800" cy="373281"/>
              </a:xfrm>
              <a:prstGeom prst="rect">
                <a:avLst/>
              </a:prstGeom>
              <a:solidFill>
                <a:srgbClr val="FF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pen Sans Light"/>
                    <a:ea typeface="Open Sans Light"/>
                    <a:cs typeface="Open Sans Light"/>
                    <a:sym typeface="Open Sans Light"/>
                  </a:rPr>
                  <a:t>Motor Fuel</a:t>
                </a:r>
                <a:endParaRPr/>
              </a:p>
            </p:txBody>
          </p:sp>
          <p:sp>
            <p:nvSpPr>
              <p:cNvPr id="412" name="Google Shape;412;p15"/>
              <p:cNvSpPr txBox="1"/>
              <p:nvPr/>
            </p:nvSpPr>
            <p:spPr>
              <a:xfrm>
                <a:off x="1524000" y="4780655"/>
                <a:ext cx="1066800" cy="373281"/>
              </a:xfrm>
              <a:prstGeom prst="rect">
                <a:avLst/>
              </a:prstGeom>
              <a:solidFill>
                <a:srgbClr val="FF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pen Sans Light"/>
                    <a:ea typeface="Open Sans Light"/>
                    <a:cs typeface="Open Sans Light"/>
                    <a:sym typeface="Open Sans Light"/>
                  </a:rPr>
                  <a:t>Fossil Fuel</a:t>
                </a:r>
                <a:endParaRPr/>
              </a:p>
            </p:txBody>
          </p:sp>
          <p:sp>
            <p:nvSpPr>
              <p:cNvPr id="413" name="Google Shape;413;p15"/>
              <p:cNvSpPr txBox="1"/>
              <p:nvPr/>
            </p:nvSpPr>
            <p:spPr>
              <a:xfrm>
                <a:off x="533400" y="4780660"/>
                <a:ext cx="914400" cy="373281"/>
              </a:xfrm>
              <a:prstGeom prst="rect">
                <a:avLst/>
              </a:prstGeom>
              <a:solidFill>
                <a:srgbClr val="FF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pen Sans Light"/>
                    <a:ea typeface="Open Sans Light"/>
                    <a:cs typeface="Open Sans Light"/>
                    <a:sym typeface="Open Sans Light"/>
                  </a:rPr>
                  <a:t>Electricity</a:t>
                </a:r>
                <a:endParaRPr/>
              </a:p>
            </p:txBody>
          </p:sp>
          <p:sp>
            <p:nvSpPr>
              <p:cNvPr id="414" name="Google Shape;414;p15"/>
              <p:cNvSpPr txBox="1"/>
              <p:nvPr/>
            </p:nvSpPr>
            <p:spPr>
              <a:xfrm>
                <a:off x="3810000" y="4780653"/>
                <a:ext cx="1066800" cy="373280"/>
              </a:xfrm>
              <a:prstGeom prst="rect">
                <a:avLst/>
              </a:prstGeom>
              <a:solidFill>
                <a:srgbClr val="FF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pen Sans Light"/>
                    <a:ea typeface="Open Sans Light"/>
                    <a:cs typeface="Open Sans Light"/>
                    <a:sym typeface="Open Sans Light"/>
                  </a:rPr>
                  <a:t>District Heat</a:t>
                </a:r>
                <a:endParaRPr/>
              </a:p>
            </p:txBody>
          </p:sp>
          <p:sp>
            <p:nvSpPr>
              <p:cNvPr id="415" name="Google Shape;415;p15"/>
              <p:cNvSpPr txBox="1"/>
              <p:nvPr/>
            </p:nvSpPr>
            <p:spPr>
              <a:xfrm>
                <a:off x="5994064" y="4780650"/>
                <a:ext cx="2039730" cy="373280"/>
              </a:xfrm>
              <a:prstGeom prst="rect">
                <a:avLst/>
              </a:prstGeom>
              <a:solidFill>
                <a:srgbClr val="FF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pen Sans Light"/>
                    <a:ea typeface="Open Sans Light"/>
                    <a:cs typeface="Open Sans Light"/>
                    <a:sym typeface="Open Sans Light"/>
                  </a:rPr>
                  <a:t>Traditional fuels, Biomass</a:t>
                </a:r>
                <a:endParaRPr/>
              </a:p>
            </p:txBody>
          </p:sp>
          <p:sp>
            <p:nvSpPr>
              <p:cNvPr id="416" name="Google Shape;416;p15"/>
              <p:cNvSpPr txBox="1"/>
              <p:nvPr/>
            </p:nvSpPr>
            <p:spPr>
              <a:xfrm>
                <a:off x="4918183" y="4780648"/>
                <a:ext cx="1007642" cy="373280"/>
              </a:xfrm>
              <a:prstGeom prst="rect">
                <a:avLst/>
              </a:prstGeom>
              <a:solidFill>
                <a:srgbClr val="FF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pen Sans Light"/>
                    <a:ea typeface="Open Sans Light"/>
                    <a:cs typeface="Open Sans Light"/>
                    <a:sym typeface="Open Sans Light"/>
                  </a:rPr>
                  <a:t>Soft Solar</a:t>
                </a:r>
                <a:endParaRPr/>
              </a:p>
            </p:txBody>
          </p:sp>
        </p:grpSp>
        <p:grpSp>
          <p:nvGrpSpPr>
            <p:cNvPr id="417" name="Google Shape;417;p15"/>
            <p:cNvGrpSpPr/>
            <p:nvPr/>
          </p:nvGrpSpPr>
          <p:grpSpPr>
            <a:xfrm>
              <a:off x="1949175" y="2465328"/>
              <a:ext cx="4349039" cy="279961"/>
              <a:chOff x="1074900" y="3183792"/>
              <a:chExt cx="5798718" cy="373282"/>
            </a:xfrm>
          </p:grpSpPr>
          <p:sp>
            <p:nvSpPr>
              <p:cNvPr id="418" name="Google Shape;418;p15"/>
              <p:cNvSpPr txBox="1"/>
              <p:nvPr/>
            </p:nvSpPr>
            <p:spPr>
              <a:xfrm>
                <a:off x="1074900" y="3183794"/>
                <a:ext cx="1295400" cy="37328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pen Sans Light"/>
                    <a:ea typeface="Open Sans Light"/>
                    <a:cs typeface="Open Sans Light"/>
                    <a:sym typeface="Open Sans Light"/>
                  </a:rPr>
                  <a:t>Industry</a:t>
                </a:r>
                <a:endParaRPr/>
              </a:p>
            </p:txBody>
          </p:sp>
          <p:sp>
            <p:nvSpPr>
              <p:cNvPr id="419" name="Google Shape;419;p15"/>
              <p:cNvSpPr txBox="1"/>
              <p:nvPr/>
            </p:nvSpPr>
            <p:spPr>
              <a:xfrm>
                <a:off x="2506641" y="3183792"/>
                <a:ext cx="1447801" cy="373280"/>
              </a:xfrm>
              <a:prstGeom prst="rect">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pen Sans Light"/>
                    <a:ea typeface="Open Sans Light"/>
                    <a:cs typeface="Open Sans Light"/>
                    <a:sym typeface="Open Sans Light"/>
                  </a:rPr>
                  <a:t>Transport</a:t>
                </a:r>
                <a:endParaRPr/>
              </a:p>
            </p:txBody>
          </p:sp>
          <p:sp>
            <p:nvSpPr>
              <p:cNvPr id="420" name="Google Shape;420;p15"/>
              <p:cNvSpPr txBox="1"/>
              <p:nvPr/>
            </p:nvSpPr>
            <p:spPr>
              <a:xfrm>
                <a:off x="4046701" y="3183793"/>
                <a:ext cx="1143000" cy="373281"/>
              </a:xfrm>
              <a:prstGeom prst="rect">
                <a:avLst/>
              </a:prstGeom>
              <a:solidFill>
                <a:srgbClr val="2E75B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pen Sans Light"/>
                    <a:ea typeface="Open Sans Light"/>
                    <a:cs typeface="Open Sans Light"/>
                    <a:sym typeface="Open Sans Light"/>
                  </a:rPr>
                  <a:t>Service</a:t>
                </a:r>
                <a:endParaRPr/>
              </a:p>
            </p:txBody>
          </p:sp>
          <p:sp>
            <p:nvSpPr>
              <p:cNvPr id="421" name="Google Shape;421;p15"/>
              <p:cNvSpPr txBox="1"/>
              <p:nvPr/>
            </p:nvSpPr>
            <p:spPr>
              <a:xfrm>
                <a:off x="5273418" y="3183793"/>
                <a:ext cx="1600200" cy="373281"/>
              </a:xfrm>
              <a:prstGeom prst="rect">
                <a:avLst/>
              </a:prstGeom>
              <a:solidFill>
                <a:schemeClr val="accent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pen Sans Light"/>
                    <a:ea typeface="Open Sans Light"/>
                    <a:cs typeface="Open Sans Light"/>
                    <a:sym typeface="Open Sans Light"/>
                  </a:rPr>
                  <a:t>Household</a:t>
                </a:r>
                <a:endParaRPr/>
              </a:p>
            </p:txBody>
          </p:sp>
        </p:grpSp>
        <p:sp>
          <p:nvSpPr>
            <p:cNvPr id="422" name="Google Shape;422;p15"/>
            <p:cNvSpPr/>
            <p:nvPr/>
          </p:nvSpPr>
          <p:spPr>
            <a:xfrm>
              <a:off x="1485899" y="1656340"/>
              <a:ext cx="5728288" cy="2893919"/>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600">
                <a:solidFill>
                  <a:schemeClr val="dk1"/>
                </a:solidFill>
                <a:latin typeface="Open Sans Light"/>
                <a:ea typeface="Open Sans Light"/>
                <a:cs typeface="Open Sans Light"/>
                <a:sym typeface="Open Sans Light"/>
              </a:endParaRPr>
            </a:p>
          </p:txBody>
        </p:sp>
        <p:cxnSp>
          <p:nvCxnSpPr>
            <p:cNvPr id="423" name="Google Shape;423;p15"/>
            <p:cNvCxnSpPr/>
            <p:nvPr/>
          </p:nvCxnSpPr>
          <p:spPr>
            <a:xfrm flipH="1">
              <a:off x="1838872" y="2840309"/>
              <a:ext cx="624653" cy="655820"/>
            </a:xfrm>
            <a:prstGeom prst="straightConnector1">
              <a:avLst/>
            </a:prstGeom>
            <a:noFill/>
            <a:ln cap="flat" cmpd="sng" w="9525">
              <a:solidFill>
                <a:schemeClr val="dk1"/>
              </a:solidFill>
              <a:prstDash val="solid"/>
              <a:round/>
              <a:headEnd len="med" w="med" type="none"/>
              <a:tailEnd len="med" w="med" type="triangle"/>
            </a:ln>
          </p:spPr>
        </p:cxnSp>
        <p:cxnSp>
          <p:nvCxnSpPr>
            <p:cNvPr id="424" name="Google Shape;424;p15"/>
            <p:cNvCxnSpPr/>
            <p:nvPr/>
          </p:nvCxnSpPr>
          <p:spPr>
            <a:xfrm>
              <a:off x="2441982" y="2887070"/>
              <a:ext cx="250143" cy="624565"/>
            </a:xfrm>
            <a:prstGeom prst="straightConnector1">
              <a:avLst/>
            </a:prstGeom>
            <a:noFill/>
            <a:ln cap="flat" cmpd="sng" w="9525">
              <a:solidFill>
                <a:schemeClr val="dk1"/>
              </a:solidFill>
              <a:prstDash val="solid"/>
              <a:round/>
              <a:headEnd len="med" w="med" type="none"/>
              <a:tailEnd len="med" w="med" type="triangle"/>
            </a:ln>
          </p:spPr>
        </p:cxnSp>
        <p:cxnSp>
          <p:nvCxnSpPr>
            <p:cNvPr id="425" name="Google Shape;425;p15"/>
            <p:cNvCxnSpPr/>
            <p:nvPr/>
          </p:nvCxnSpPr>
          <p:spPr>
            <a:xfrm>
              <a:off x="2470429" y="2870724"/>
              <a:ext cx="1130021" cy="603374"/>
            </a:xfrm>
            <a:prstGeom prst="straightConnector1">
              <a:avLst/>
            </a:prstGeom>
            <a:noFill/>
            <a:ln cap="flat" cmpd="sng" w="9525">
              <a:solidFill>
                <a:schemeClr val="dk1"/>
              </a:solidFill>
              <a:prstDash val="solid"/>
              <a:round/>
              <a:headEnd len="med" w="med" type="none"/>
              <a:tailEnd len="med" w="med" type="triangle"/>
            </a:ln>
          </p:spPr>
        </p:cxnSp>
        <p:cxnSp>
          <p:nvCxnSpPr>
            <p:cNvPr id="426" name="Google Shape;426;p15"/>
            <p:cNvCxnSpPr/>
            <p:nvPr/>
          </p:nvCxnSpPr>
          <p:spPr>
            <a:xfrm>
              <a:off x="2470426" y="2854379"/>
              <a:ext cx="1954868" cy="636087"/>
            </a:xfrm>
            <a:prstGeom prst="straightConnector1">
              <a:avLst/>
            </a:prstGeom>
            <a:noFill/>
            <a:ln cap="flat" cmpd="sng" w="9525">
              <a:solidFill>
                <a:schemeClr val="dk1"/>
              </a:solidFill>
              <a:prstDash val="solid"/>
              <a:round/>
              <a:headEnd len="med" w="med" type="none"/>
              <a:tailEnd len="med" w="med" type="triangle"/>
            </a:ln>
          </p:spPr>
        </p:cxnSp>
        <p:cxnSp>
          <p:nvCxnSpPr>
            <p:cNvPr id="427" name="Google Shape;427;p15"/>
            <p:cNvCxnSpPr/>
            <p:nvPr/>
          </p:nvCxnSpPr>
          <p:spPr>
            <a:xfrm>
              <a:off x="3517239" y="2854355"/>
              <a:ext cx="83211" cy="629860"/>
            </a:xfrm>
            <a:prstGeom prst="straightConnector1">
              <a:avLst/>
            </a:prstGeom>
            <a:noFill/>
            <a:ln cap="flat" cmpd="sng" w="9525">
              <a:solidFill>
                <a:schemeClr val="dk1"/>
              </a:solidFill>
              <a:prstDash val="solid"/>
              <a:round/>
              <a:headEnd len="med" w="med" type="none"/>
              <a:tailEnd len="med" w="med" type="triangle"/>
            </a:ln>
          </p:spPr>
        </p:cxnSp>
        <p:cxnSp>
          <p:nvCxnSpPr>
            <p:cNvPr id="428" name="Google Shape;428;p15"/>
            <p:cNvCxnSpPr/>
            <p:nvPr/>
          </p:nvCxnSpPr>
          <p:spPr>
            <a:xfrm flipH="1">
              <a:off x="1885949" y="2838025"/>
              <a:ext cx="1633978" cy="636096"/>
            </a:xfrm>
            <a:prstGeom prst="straightConnector1">
              <a:avLst/>
            </a:prstGeom>
            <a:noFill/>
            <a:ln cap="flat" cmpd="sng" w="9525">
              <a:solidFill>
                <a:schemeClr val="dk1"/>
              </a:solidFill>
              <a:prstDash val="solid"/>
              <a:round/>
              <a:headEnd len="med" w="med" type="none"/>
              <a:tailEnd len="med" w="med" type="triangle"/>
            </a:ln>
          </p:spPr>
        </p:cxnSp>
        <p:cxnSp>
          <p:nvCxnSpPr>
            <p:cNvPr id="429" name="Google Shape;429;p15"/>
            <p:cNvCxnSpPr/>
            <p:nvPr/>
          </p:nvCxnSpPr>
          <p:spPr>
            <a:xfrm>
              <a:off x="2463526" y="2854372"/>
              <a:ext cx="2835955" cy="636095"/>
            </a:xfrm>
            <a:prstGeom prst="straightConnector1">
              <a:avLst/>
            </a:prstGeom>
            <a:noFill/>
            <a:ln cap="flat" cmpd="sng" w="9525">
              <a:solidFill>
                <a:schemeClr val="dk1"/>
              </a:solidFill>
              <a:prstDash val="solid"/>
              <a:round/>
              <a:headEnd len="med" w="med" type="none"/>
              <a:tailEnd len="med" w="med" type="triangle"/>
            </a:ln>
          </p:spPr>
        </p:cxnSp>
        <p:cxnSp>
          <p:nvCxnSpPr>
            <p:cNvPr id="430" name="Google Shape;430;p15"/>
            <p:cNvCxnSpPr/>
            <p:nvPr/>
          </p:nvCxnSpPr>
          <p:spPr>
            <a:xfrm flipH="1">
              <a:off x="1870480" y="2854364"/>
              <a:ext cx="2743200" cy="619756"/>
            </a:xfrm>
            <a:prstGeom prst="straightConnector1">
              <a:avLst/>
            </a:prstGeom>
            <a:noFill/>
            <a:ln cap="flat" cmpd="sng" w="9525">
              <a:solidFill>
                <a:schemeClr val="dk1"/>
              </a:solidFill>
              <a:prstDash val="solid"/>
              <a:round/>
              <a:headEnd len="med" w="med" type="none"/>
              <a:tailEnd len="med" w="med" type="triangle"/>
            </a:ln>
          </p:spPr>
        </p:cxnSp>
        <p:cxnSp>
          <p:nvCxnSpPr>
            <p:cNvPr id="431" name="Google Shape;431;p15"/>
            <p:cNvCxnSpPr/>
            <p:nvPr/>
          </p:nvCxnSpPr>
          <p:spPr>
            <a:xfrm flipH="1">
              <a:off x="2699024" y="2854333"/>
              <a:ext cx="1930121" cy="633847"/>
            </a:xfrm>
            <a:prstGeom prst="straightConnector1">
              <a:avLst/>
            </a:prstGeom>
            <a:noFill/>
            <a:ln cap="flat" cmpd="sng" w="9525">
              <a:solidFill>
                <a:schemeClr val="dk1"/>
              </a:solidFill>
              <a:prstDash val="solid"/>
              <a:round/>
              <a:headEnd len="med" w="med" type="none"/>
              <a:tailEnd len="med" w="med" type="triangle"/>
            </a:ln>
          </p:spPr>
        </p:cxnSp>
        <p:cxnSp>
          <p:nvCxnSpPr>
            <p:cNvPr id="432" name="Google Shape;432;p15"/>
            <p:cNvCxnSpPr/>
            <p:nvPr/>
          </p:nvCxnSpPr>
          <p:spPr>
            <a:xfrm flipH="1">
              <a:off x="4408074" y="2844238"/>
              <a:ext cx="212505" cy="662574"/>
            </a:xfrm>
            <a:prstGeom prst="straightConnector1">
              <a:avLst/>
            </a:prstGeom>
            <a:noFill/>
            <a:ln cap="flat" cmpd="sng" w="9525">
              <a:solidFill>
                <a:schemeClr val="dk1"/>
              </a:solidFill>
              <a:prstDash val="solid"/>
              <a:round/>
              <a:headEnd len="med" w="med" type="none"/>
              <a:tailEnd len="med" w="med" type="triangle"/>
            </a:ln>
          </p:spPr>
        </p:cxnSp>
        <p:cxnSp>
          <p:nvCxnSpPr>
            <p:cNvPr id="433" name="Google Shape;433;p15"/>
            <p:cNvCxnSpPr/>
            <p:nvPr/>
          </p:nvCxnSpPr>
          <p:spPr>
            <a:xfrm>
              <a:off x="4608271" y="2863119"/>
              <a:ext cx="685270" cy="638177"/>
            </a:xfrm>
            <a:prstGeom prst="straightConnector1">
              <a:avLst/>
            </a:prstGeom>
            <a:noFill/>
            <a:ln cap="flat" cmpd="sng" w="9525">
              <a:solidFill>
                <a:schemeClr val="dk1"/>
              </a:solidFill>
              <a:prstDash val="solid"/>
              <a:round/>
              <a:headEnd len="med" w="med" type="none"/>
              <a:tailEnd len="med" w="med" type="triangle"/>
            </a:ln>
          </p:spPr>
        </p:cxnSp>
        <p:cxnSp>
          <p:nvCxnSpPr>
            <p:cNvPr id="434" name="Google Shape;434;p15"/>
            <p:cNvCxnSpPr/>
            <p:nvPr/>
          </p:nvCxnSpPr>
          <p:spPr>
            <a:xfrm>
              <a:off x="4613680" y="2860584"/>
              <a:ext cx="1787120" cy="613514"/>
            </a:xfrm>
            <a:prstGeom prst="straightConnector1">
              <a:avLst/>
            </a:prstGeom>
            <a:noFill/>
            <a:ln cap="flat" cmpd="sng" w="9525">
              <a:solidFill>
                <a:schemeClr val="dk1"/>
              </a:solidFill>
              <a:prstDash val="solid"/>
              <a:round/>
              <a:headEnd len="med" w="med" type="none"/>
              <a:tailEnd len="med" w="med" type="triangle"/>
            </a:ln>
          </p:spPr>
        </p:cxnSp>
        <p:cxnSp>
          <p:nvCxnSpPr>
            <p:cNvPr id="435" name="Google Shape;435;p15"/>
            <p:cNvCxnSpPr/>
            <p:nvPr/>
          </p:nvCxnSpPr>
          <p:spPr>
            <a:xfrm flipH="1">
              <a:off x="2692119" y="2838025"/>
              <a:ext cx="2978512" cy="673609"/>
            </a:xfrm>
            <a:prstGeom prst="straightConnector1">
              <a:avLst/>
            </a:prstGeom>
            <a:noFill/>
            <a:ln cap="flat" cmpd="sng" w="9525">
              <a:solidFill>
                <a:schemeClr val="dk1"/>
              </a:solidFill>
              <a:prstDash val="solid"/>
              <a:round/>
              <a:headEnd len="med" w="med" type="none"/>
              <a:tailEnd len="med" w="med" type="triangle"/>
            </a:ln>
          </p:spPr>
        </p:cxnSp>
        <p:cxnSp>
          <p:nvCxnSpPr>
            <p:cNvPr id="436" name="Google Shape;436;p15"/>
            <p:cNvCxnSpPr/>
            <p:nvPr/>
          </p:nvCxnSpPr>
          <p:spPr>
            <a:xfrm flipH="1">
              <a:off x="2685214" y="2865408"/>
              <a:ext cx="2985416" cy="622773"/>
            </a:xfrm>
            <a:prstGeom prst="straightConnector1">
              <a:avLst/>
            </a:prstGeom>
            <a:noFill/>
            <a:ln cap="flat" cmpd="sng" w="9525">
              <a:solidFill>
                <a:schemeClr val="dk1"/>
              </a:solidFill>
              <a:prstDash val="solid"/>
              <a:round/>
              <a:headEnd len="med" w="med" type="none"/>
              <a:tailEnd len="med" w="med" type="triangle"/>
            </a:ln>
          </p:spPr>
        </p:cxnSp>
        <p:cxnSp>
          <p:nvCxnSpPr>
            <p:cNvPr id="437" name="Google Shape;437;p15"/>
            <p:cNvCxnSpPr/>
            <p:nvPr/>
          </p:nvCxnSpPr>
          <p:spPr>
            <a:xfrm flipH="1">
              <a:off x="4394346" y="2857609"/>
              <a:ext cx="1276283" cy="619743"/>
            </a:xfrm>
            <a:prstGeom prst="straightConnector1">
              <a:avLst/>
            </a:prstGeom>
            <a:noFill/>
            <a:ln cap="flat" cmpd="sng" w="9525">
              <a:solidFill>
                <a:schemeClr val="dk1"/>
              </a:solidFill>
              <a:prstDash val="solid"/>
              <a:round/>
              <a:headEnd len="med" w="med" type="none"/>
              <a:tailEnd len="med" w="med" type="triangle"/>
            </a:ln>
          </p:spPr>
        </p:cxnSp>
        <p:cxnSp>
          <p:nvCxnSpPr>
            <p:cNvPr id="438" name="Google Shape;438;p15"/>
            <p:cNvCxnSpPr/>
            <p:nvPr/>
          </p:nvCxnSpPr>
          <p:spPr>
            <a:xfrm flipH="1">
              <a:off x="5265324" y="2838024"/>
              <a:ext cx="415965" cy="663272"/>
            </a:xfrm>
            <a:prstGeom prst="straightConnector1">
              <a:avLst/>
            </a:prstGeom>
            <a:noFill/>
            <a:ln cap="flat" cmpd="sng" w="9525">
              <a:solidFill>
                <a:schemeClr val="dk1"/>
              </a:solidFill>
              <a:prstDash val="solid"/>
              <a:round/>
              <a:headEnd len="med" w="med" type="none"/>
              <a:tailEnd len="med" w="med" type="triangle"/>
            </a:ln>
          </p:spPr>
        </p:cxnSp>
        <p:cxnSp>
          <p:nvCxnSpPr>
            <p:cNvPr id="439" name="Google Shape;439;p15"/>
            <p:cNvCxnSpPr/>
            <p:nvPr/>
          </p:nvCxnSpPr>
          <p:spPr>
            <a:xfrm>
              <a:off x="5643829" y="2843287"/>
              <a:ext cx="756971" cy="585713"/>
            </a:xfrm>
            <a:prstGeom prst="straightConnector1">
              <a:avLst/>
            </a:prstGeom>
            <a:noFill/>
            <a:ln cap="flat" cmpd="sng" w="9525">
              <a:solidFill>
                <a:schemeClr val="dk1"/>
              </a:solidFill>
              <a:prstDash val="solid"/>
              <a:round/>
              <a:headEnd len="med" w="med" type="none"/>
              <a:tailEnd len="med" w="med" type="triangle"/>
            </a:ln>
          </p:spPr>
        </p:cxnSp>
        <p:sp>
          <p:nvSpPr>
            <p:cNvPr id="440" name="Google Shape;440;p15"/>
            <p:cNvSpPr txBox="1"/>
            <p:nvPr/>
          </p:nvSpPr>
          <p:spPr>
            <a:xfrm>
              <a:off x="1603153" y="1717938"/>
              <a:ext cx="5543541" cy="3308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Open Sans Light"/>
                  <a:ea typeface="Open Sans Light"/>
                  <a:cs typeface="Open Sans Light"/>
                  <a:sym typeface="Open Sans Light"/>
                </a:rPr>
                <a:t>Final Energy Demand </a:t>
              </a:r>
              <a:endParaRPr b="1" sz="2000">
                <a:solidFill>
                  <a:schemeClr val="dk1"/>
                </a:solidFill>
                <a:latin typeface="Open Sans Light"/>
                <a:ea typeface="Open Sans Light"/>
                <a:cs typeface="Open Sans Light"/>
                <a:sym typeface="Open Sans Light"/>
              </a:endParaRPr>
            </a:p>
          </p:txBody>
        </p:sp>
        <p:cxnSp>
          <p:nvCxnSpPr>
            <p:cNvPr id="441" name="Google Shape;441;p15"/>
            <p:cNvCxnSpPr/>
            <p:nvPr/>
          </p:nvCxnSpPr>
          <p:spPr>
            <a:xfrm rot="10800000">
              <a:off x="1657350" y="1340229"/>
              <a:ext cx="0" cy="285750"/>
            </a:xfrm>
            <a:prstGeom prst="straightConnector1">
              <a:avLst/>
            </a:prstGeom>
            <a:noFill/>
            <a:ln cap="flat" cmpd="sng" w="28575">
              <a:solidFill>
                <a:schemeClr val="dk1"/>
              </a:solidFill>
              <a:prstDash val="solid"/>
              <a:round/>
              <a:headEnd len="med" w="med" type="none"/>
              <a:tailEnd len="med" w="med" type="none"/>
            </a:ln>
          </p:spPr>
        </p:cxnSp>
        <p:cxnSp>
          <p:nvCxnSpPr>
            <p:cNvPr id="442" name="Google Shape;442;p15"/>
            <p:cNvCxnSpPr/>
            <p:nvPr/>
          </p:nvCxnSpPr>
          <p:spPr>
            <a:xfrm>
              <a:off x="1657350" y="1340228"/>
              <a:ext cx="5707478" cy="16115"/>
            </a:xfrm>
            <a:prstGeom prst="straightConnector1">
              <a:avLst/>
            </a:prstGeom>
            <a:noFill/>
            <a:ln cap="flat" cmpd="sng" w="28575">
              <a:solidFill>
                <a:schemeClr val="dk1"/>
              </a:solidFill>
              <a:prstDash val="solid"/>
              <a:round/>
              <a:headEnd len="med" w="med" type="none"/>
              <a:tailEnd len="med" w="med" type="none"/>
            </a:ln>
          </p:spPr>
        </p:cxnSp>
        <p:cxnSp>
          <p:nvCxnSpPr>
            <p:cNvPr id="443" name="Google Shape;443;p15"/>
            <p:cNvCxnSpPr/>
            <p:nvPr/>
          </p:nvCxnSpPr>
          <p:spPr>
            <a:xfrm>
              <a:off x="7372350" y="1340228"/>
              <a:ext cx="13289" cy="3023678"/>
            </a:xfrm>
            <a:prstGeom prst="straightConnector1">
              <a:avLst/>
            </a:prstGeom>
            <a:noFill/>
            <a:ln cap="flat" cmpd="sng" w="28575">
              <a:solidFill>
                <a:schemeClr val="dk1"/>
              </a:solidFill>
              <a:prstDash val="solid"/>
              <a:round/>
              <a:headEnd len="med" w="med" type="none"/>
              <a:tailEnd len="med" w="med" type="none"/>
            </a:ln>
          </p:spPr>
        </p:cxnSp>
        <p:cxnSp>
          <p:nvCxnSpPr>
            <p:cNvPr id="444" name="Google Shape;444;p15"/>
            <p:cNvCxnSpPr/>
            <p:nvPr/>
          </p:nvCxnSpPr>
          <p:spPr>
            <a:xfrm rot="10800000">
              <a:off x="7214190" y="4343400"/>
              <a:ext cx="171450" cy="0"/>
            </a:xfrm>
            <a:prstGeom prst="straightConnector1">
              <a:avLst/>
            </a:prstGeom>
            <a:noFill/>
            <a:ln cap="flat" cmpd="sng" w="28575">
              <a:solidFill>
                <a:schemeClr val="dk1"/>
              </a:solidFill>
              <a:prstDash val="solid"/>
              <a:round/>
              <a:headEnd len="med" w="med" type="none"/>
              <a:tailEnd len="med" w="med" type="none"/>
            </a:ln>
          </p:spPr>
        </p:cxnSp>
        <p:cxnSp>
          <p:nvCxnSpPr>
            <p:cNvPr id="445" name="Google Shape;445;p15"/>
            <p:cNvCxnSpPr/>
            <p:nvPr/>
          </p:nvCxnSpPr>
          <p:spPr>
            <a:xfrm rot="10800000">
              <a:off x="1828800" y="1034757"/>
              <a:ext cx="0" cy="285750"/>
            </a:xfrm>
            <a:prstGeom prst="straightConnector1">
              <a:avLst/>
            </a:prstGeom>
            <a:noFill/>
            <a:ln cap="flat" cmpd="sng" w="28575">
              <a:solidFill>
                <a:schemeClr val="dk1"/>
              </a:solidFill>
              <a:prstDash val="solid"/>
              <a:round/>
              <a:headEnd len="med" w="med" type="none"/>
              <a:tailEnd len="med" w="med" type="none"/>
            </a:ln>
          </p:spPr>
        </p:cxnSp>
        <p:cxnSp>
          <p:nvCxnSpPr>
            <p:cNvPr id="446" name="Google Shape;446;p15"/>
            <p:cNvCxnSpPr/>
            <p:nvPr/>
          </p:nvCxnSpPr>
          <p:spPr>
            <a:xfrm>
              <a:off x="1828800" y="1034757"/>
              <a:ext cx="5707478" cy="0"/>
            </a:xfrm>
            <a:prstGeom prst="straightConnector1">
              <a:avLst/>
            </a:prstGeom>
            <a:noFill/>
            <a:ln cap="flat" cmpd="sng" w="28575">
              <a:solidFill>
                <a:schemeClr val="dk1"/>
              </a:solidFill>
              <a:prstDash val="solid"/>
              <a:round/>
              <a:headEnd len="med" w="med" type="none"/>
              <a:tailEnd len="med" w="med" type="none"/>
            </a:ln>
          </p:spPr>
        </p:cxnSp>
        <p:cxnSp>
          <p:nvCxnSpPr>
            <p:cNvPr id="447" name="Google Shape;447;p15"/>
            <p:cNvCxnSpPr/>
            <p:nvPr/>
          </p:nvCxnSpPr>
          <p:spPr>
            <a:xfrm>
              <a:off x="7543182" y="1014249"/>
              <a:ext cx="0" cy="3023678"/>
            </a:xfrm>
            <a:prstGeom prst="straightConnector1">
              <a:avLst/>
            </a:prstGeom>
            <a:noFill/>
            <a:ln cap="flat" cmpd="sng" w="28575">
              <a:solidFill>
                <a:schemeClr val="dk1"/>
              </a:solidFill>
              <a:prstDash val="solid"/>
              <a:round/>
              <a:headEnd len="med" w="med" type="none"/>
              <a:tailEnd len="med" w="med" type="none"/>
            </a:ln>
          </p:spPr>
        </p:cxnSp>
        <p:cxnSp>
          <p:nvCxnSpPr>
            <p:cNvPr id="448" name="Google Shape;448;p15"/>
            <p:cNvCxnSpPr/>
            <p:nvPr/>
          </p:nvCxnSpPr>
          <p:spPr>
            <a:xfrm rot="10800000">
              <a:off x="7376403" y="4057649"/>
              <a:ext cx="171450" cy="0"/>
            </a:xfrm>
            <a:prstGeom prst="straightConnector1">
              <a:avLst/>
            </a:prstGeom>
            <a:noFill/>
            <a:ln cap="flat" cmpd="sng" w="28575">
              <a:solidFill>
                <a:schemeClr val="dk1"/>
              </a:solidFill>
              <a:prstDash val="solid"/>
              <a:round/>
              <a:headEnd len="med" w="med" type="none"/>
              <a:tailEnd len="med" w="med" type="none"/>
            </a:ln>
          </p:spPr>
        </p:cxnSp>
        <p:sp>
          <p:nvSpPr>
            <p:cNvPr id="449" name="Google Shape;449;p15"/>
            <p:cNvSpPr txBox="1"/>
            <p:nvPr/>
          </p:nvSpPr>
          <p:spPr>
            <a:xfrm>
              <a:off x="6632497" y="1683841"/>
              <a:ext cx="628650" cy="27996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pen Sans Light"/>
                  <a:ea typeface="Open Sans Light"/>
                  <a:cs typeface="Open Sans Light"/>
                  <a:sym typeface="Open Sans Light"/>
                </a:rPr>
                <a:t>2020</a:t>
              </a:r>
              <a:endParaRPr/>
            </a:p>
          </p:txBody>
        </p:sp>
        <p:sp>
          <p:nvSpPr>
            <p:cNvPr id="450" name="Google Shape;450;p15"/>
            <p:cNvSpPr txBox="1"/>
            <p:nvPr/>
          </p:nvSpPr>
          <p:spPr>
            <a:xfrm>
              <a:off x="6763463" y="1374784"/>
              <a:ext cx="685799" cy="27996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6"/>
                  </a:solidFill>
                  <a:latin typeface="Open Sans Light"/>
                  <a:ea typeface="Open Sans Light"/>
                  <a:cs typeface="Open Sans Light"/>
                  <a:sym typeface="Open Sans Light"/>
                </a:rPr>
                <a:t>2025</a:t>
              </a:r>
              <a:endParaRPr/>
            </a:p>
          </p:txBody>
        </p:sp>
        <p:sp>
          <p:nvSpPr>
            <p:cNvPr id="451" name="Google Shape;451;p15"/>
            <p:cNvSpPr txBox="1"/>
            <p:nvPr/>
          </p:nvSpPr>
          <p:spPr>
            <a:xfrm>
              <a:off x="7095827" y="1043999"/>
              <a:ext cx="628650" cy="27996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FFC000"/>
                  </a:solidFill>
                  <a:latin typeface="Open Sans Light"/>
                  <a:ea typeface="Open Sans Light"/>
                  <a:cs typeface="Open Sans Light"/>
                  <a:sym typeface="Open Sans Light"/>
                </a:rPr>
                <a:t>2050</a:t>
              </a:r>
              <a:endParaRPr/>
            </a:p>
          </p:txBody>
        </p:sp>
        <p:sp>
          <p:nvSpPr>
            <p:cNvPr id="452" name="Google Shape;452;p15"/>
            <p:cNvSpPr txBox="1"/>
            <p:nvPr/>
          </p:nvSpPr>
          <p:spPr>
            <a:xfrm>
              <a:off x="3835128" y="3012055"/>
              <a:ext cx="664846" cy="279960"/>
            </a:xfrm>
            <a:prstGeom prst="rect">
              <a:avLst/>
            </a:prstGeom>
            <a:solidFill>
              <a:srgbClr val="8296B0"/>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End-Uses</a:t>
              </a:r>
              <a:endParaRPr b="1" sz="1600">
                <a:solidFill>
                  <a:srgbClr val="B4323F"/>
                </a:solidFill>
                <a:latin typeface="Open Sans Light"/>
                <a:ea typeface="Open Sans Light"/>
                <a:cs typeface="Open Sans Light"/>
                <a:sym typeface="Open Sans Light"/>
              </a:endParaRPr>
            </a:p>
          </p:txBody>
        </p:sp>
      </p:grpSp>
      <p:sp>
        <p:nvSpPr>
          <p:cNvPr id="453" name="Google Shape;453;p15"/>
          <p:cNvSpPr/>
          <p:nvPr/>
        </p:nvSpPr>
        <p:spPr>
          <a:xfrm flipH="1" rot="7740000">
            <a:off x="9709235" y="2227511"/>
            <a:ext cx="1022432" cy="241141"/>
          </a:xfrm>
          <a:prstGeom prst="rightArrow">
            <a:avLst>
              <a:gd fmla="val 50000" name="adj1"/>
              <a:gd fmla="val 50000" name="adj2"/>
            </a:avLst>
          </a:prstGeom>
          <a:solidFill>
            <a:schemeClr val="l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descr="Graphical user interface, text&#10;&#10;Description automatically generated" id="459" name="Google Shape;459;p16"/>
          <p:cNvPicPr preferRelativeResize="0"/>
          <p:nvPr/>
        </p:nvPicPr>
        <p:blipFill rotWithShape="1">
          <a:blip r:embed="rId3">
            <a:alphaModFix/>
          </a:blip>
          <a:srcRect b="0" l="0" r="0" t="0"/>
          <a:stretch/>
        </p:blipFill>
        <p:spPr>
          <a:xfrm>
            <a:off x="-1922" y="342"/>
            <a:ext cx="12192000" cy="6858000"/>
          </a:xfrm>
          <a:prstGeom prst="rect">
            <a:avLst/>
          </a:prstGeom>
          <a:noFill/>
          <a:ln>
            <a:noFill/>
          </a:ln>
        </p:spPr>
      </p:pic>
      <p:sp>
        <p:nvSpPr>
          <p:cNvPr id="460" name="Google Shape;460;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61" name="Google Shape;461;p1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1.3.5 Outputs of MAED-D and MAED-EL</a:t>
            </a:r>
            <a:endParaRPr b="1" sz="2000">
              <a:solidFill>
                <a:srgbClr val="9CC2E5"/>
              </a:solidFill>
              <a:latin typeface="Open Sans"/>
              <a:ea typeface="Open Sans"/>
              <a:cs typeface="Open Sans"/>
              <a:sym typeface="Open Sans"/>
            </a:endParaRPr>
          </a:p>
        </p:txBody>
      </p:sp>
      <p:sp>
        <p:nvSpPr>
          <p:cNvPr id="462" name="Google Shape;462;p16"/>
          <p:cNvSpPr txBox="1"/>
          <p:nvPr/>
        </p:nvSpPr>
        <p:spPr>
          <a:xfrm>
            <a:off x="887215" y="-5421"/>
            <a:ext cx="9592554" cy="138639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1.3 Intro to MAED </a:t>
            </a:r>
            <a:endParaRPr/>
          </a:p>
        </p:txBody>
      </p:sp>
      <p:grpSp>
        <p:nvGrpSpPr>
          <p:cNvPr id="463" name="Google Shape;463;p16"/>
          <p:cNvGrpSpPr/>
          <p:nvPr/>
        </p:nvGrpSpPr>
        <p:grpSpPr>
          <a:xfrm>
            <a:off x="8085367" y="4644917"/>
            <a:ext cx="3177788" cy="1390830"/>
            <a:chOff x="429698" y="5065575"/>
            <a:chExt cx="3532702" cy="1073427"/>
          </a:xfrm>
        </p:grpSpPr>
        <p:sp>
          <p:nvSpPr>
            <p:cNvPr id="464" name="Google Shape;464;p16"/>
            <p:cNvSpPr txBox="1"/>
            <p:nvPr/>
          </p:nvSpPr>
          <p:spPr>
            <a:xfrm>
              <a:off x="429698" y="5065575"/>
              <a:ext cx="2296250" cy="3553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rgbClr val="2F528F"/>
                  </a:solidFill>
                  <a:latin typeface="Open Sans Light"/>
                  <a:ea typeface="Open Sans Light"/>
                  <a:cs typeface="Open Sans Light"/>
                  <a:sym typeface="Open Sans Light"/>
                </a:rPr>
                <a:t>Result</a:t>
              </a:r>
              <a:r>
                <a:rPr b="1" lang="en-GB" sz="1600">
                  <a:solidFill>
                    <a:schemeClr val="dk1"/>
                  </a:solidFill>
                  <a:latin typeface="Open Sans Light"/>
                  <a:ea typeface="Open Sans Light"/>
                  <a:cs typeface="Open Sans Light"/>
                  <a:sym typeface="Open Sans Light"/>
                </a:rPr>
                <a:t>: Hourly load</a:t>
              </a:r>
              <a:endParaRPr/>
            </a:p>
          </p:txBody>
        </p:sp>
        <p:cxnSp>
          <p:nvCxnSpPr>
            <p:cNvPr id="465" name="Google Shape;465;p16"/>
            <p:cNvCxnSpPr/>
            <p:nvPr/>
          </p:nvCxnSpPr>
          <p:spPr>
            <a:xfrm>
              <a:off x="672774" y="6139002"/>
              <a:ext cx="3289626" cy="0"/>
            </a:xfrm>
            <a:prstGeom prst="straightConnector1">
              <a:avLst/>
            </a:prstGeom>
            <a:noFill/>
            <a:ln cap="flat" cmpd="sng" w="9525">
              <a:solidFill>
                <a:schemeClr val="dk1"/>
              </a:solidFill>
              <a:prstDash val="solid"/>
              <a:round/>
              <a:headEnd len="med" w="med" type="none"/>
              <a:tailEnd len="med" w="med" type="triangle"/>
            </a:ln>
          </p:spPr>
        </p:cxnSp>
        <p:cxnSp>
          <p:nvCxnSpPr>
            <p:cNvPr id="466" name="Google Shape;466;p16"/>
            <p:cNvCxnSpPr/>
            <p:nvPr/>
          </p:nvCxnSpPr>
          <p:spPr>
            <a:xfrm flipH="1" rot="10800000">
              <a:off x="672774" y="5414401"/>
              <a:ext cx="1520" cy="724600"/>
            </a:xfrm>
            <a:prstGeom prst="straightConnector1">
              <a:avLst/>
            </a:prstGeom>
            <a:noFill/>
            <a:ln cap="flat" cmpd="sng" w="9525">
              <a:solidFill>
                <a:schemeClr val="dk1"/>
              </a:solidFill>
              <a:prstDash val="solid"/>
              <a:round/>
              <a:headEnd len="med" w="med" type="none"/>
              <a:tailEnd len="med" w="med" type="triangle"/>
            </a:ln>
          </p:spPr>
        </p:cxnSp>
        <p:cxnSp>
          <p:nvCxnSpPr>
            <p:cNvPr id="467" name="Google Shape;467;p16"/>
            <p:cNvCxnSpPr/>
            <p:nvPr/>
          </p:nvCxnSpPr>
          <p:spPr>
            <a:xfrm>
              <a:off x="672774" y="5612018"/>
              <a:ext cx="3289626" cy="9853"/>
            </a:xfrm>
            <a:prstGeom prst="straightConnector1">
              <a:avLst/>
            </a:prstGeom>
            <a:noFill/>
            <a:ln cap="flat" cmpd="sng" w="9525">
              <a:solidFill>
                <a:schemeClr val="dk1"/>
              </a:solidFill>
              <a:prstDash val="dot"/>
              <a:round/>
              <a:headEnd len="med" w="med" type="none"/>
              <a:tailEnd len="med" w="med" type="none"/>
            </a:ln>
          </p:spPr>
        </p:cxnSp>
        <p:sp>
          <p:nvSpPr>
            <p:cNvPr id="468" name="Google Shape;468;p16"/>
            <p:cNvSpPr/>
            <p:nvPr/>
          </p:nvSpPr>
          <p:spPr>
            <a:xfrm>
              <a:off x="672774" y="5216783"/>
              <a:ext cx="2704991" cy="724600"/>
            </a:xfrm>
            <a:custGeom>
              <a:rect b="b" l="l" r="r" t="t"/>
              <a:pathLst>
                <a:path extrusionOk="0" h="902" w="3690">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Open Sans"/>
                <a:ea typeface="Open Sans"/>
                <a:cs typeface="Open Sans"/>
                <a:sym typeface="Open Sans"/>
              </a:endParaRPr>
            </a:p>
          </p:txBody>
        </p:sp>
      </p:grpSp>
      <p:grpSp>
        <p:nvGrpSpPr>
          <p:cNvPr id="469" name="Google Shape;469;p16"/>
          <p:cNvGrpSpPr/>
          <p:nvPr/>
        </p:nvGrpSpPr>
        <p:grpSpPr>
          <a:xfrm>
            <a:off x="8200929" y="1463748"/>
            <a:ext cx="3136058" cy="2913178"/>
            <a:chOff x="348041" y="2978302"/>
            <a:chExt cx="3672898" cy="3277233"/>
          </a:xfrm>
        </p:grpSpPr>
        <p:grpSp>
          <p:nvGrpSpPr>
            <p:cNvPr id="470" name="Google Shape;470;p16"/>
            <p:cNvGrpSpPr/>
            <p:nvPr/>
          </p:nvGrpSpPr>
          <p:grpSpPr>
            <a:xfrm>
              <a:off x="348041" y="2978302"/>
              <a:ext cx="3672898" cy="3277233"/>
              <a:chOff x="5376113" y="1880867"/>
              <a:chExt cx="3946908" cy="3277233"/>
            </a:xfrm>
          </p:grpSpPr>
          <p:grpSp>
            <p:nvGrpSpPr>
              <p:cNvPr id="471" name="Google Shape;471;p16"/>
              <p:cNvGrpSpPr/>
              <p:nvPr/>
            </p:nvGrpSpPr>
            <p:grpSpPr>
              <a:xfrm>
                <a:off x="5527623" y="2314822"/>
                <a:ext cx="1709081" cy="1643434"/>
                <a:chOff x="3957638" y="1870075"/>
                <a:chExt cx="2460840" cy="2058988"/>
              </a:xfrm>
            </p:grpSpPr>
            <p:cxnSp>
              <p:nvCxnSpPr>
                <p:cNvPr id="472" name="Google Shape;472;p16"/>
                <p:cNvCxnSpPr/>
                <p:nvPr/>
              </p:nvCxnSpPr>
              <p:spPr>
                <a:xfrm rot="5400000">
                  <a:off x="5219700" y="2898775"/>
                  <a:ext cx="2058988" cy="1588"/>
                </a:xfrm>
                <a:prstGeom prst="straightConnector1">
                  <a:avLst/>
                </a:prstGeom>
                <a:noFill/>
                <a:ln cap="flat" cmpd="sng" w="25400">
                  <a:solidFill>
                    <a:srgbClr val="B02634"/>
                  </a:solidFill>
                  <a:prstDash val="solid"/>
                  <a:miter lim="800000"/>
                  <a:headEnd len="sm" w="sm" type="none"/>
                  <a:tailEnd len="sm" w="sm" type="none"/>
                </a:ln>
              </p:spPr>
            </p:cxnSp>
            <p:grpSp>
              <p:nvGrpSpPr>
                <p:cNvPr id="473" name="Google Shape;473;p16"/>
                <p:cNvGrpSpPr/>
                <p:nvPr/>
              </p:nvGrpSpPr>
              <p:grpSpPr>
                <a:xfrm>
                  <a:off x="3957638" y="2401341"/>
                  <a:ext cx="2460840" cy="997497"/>
                  <a:chOff x="3957638" y="2401341"/>
                  <a:chExt cx="2460840" cy="997497"/>
                </a:xfrm>
              </p:grpSpPr>
              <p:sp>
                <p:nvSpPr>
                  <p:cNvPr id="474" name="Google Shape;474;p16"/>
                  <p:cNvSpPr/>
                  <p:nvPr/>
                </p:nvSpPr>
                <p:spPr>
                  <a:xfrm>
                    <a:off x="3957638" y="2840038"/>
                    <a:ext cx="2325687" cy="558800"/>
                  </a:xfrm>
                  <a:custGeom>
                    <a:rect b="b" l="l" r="r" t="t"/>
                    <a:pathLst>
                      <a:path extrusionOk="0" h="558800" w="2326640">
                        <a:moveTo>
                          <a:pt x="0" y="558800"/>
                        </a:moveTo>
                        <a:lnTo>
                          <a:pt x="243840" y="335280"/>
                        </a:lnTo>
                        <a:lnTo>
                          <a:pt x="447040" y="477520"/>
                        </a:lnTo>
                        <a:lnTo>
                          <a:pt x="670560" y="284480"/>
                        </a:lnTo>
                        <a:lnTo>
                          <a:pt x="924560" y="457200"/>
                        </a:lnTo>
                        <a:lnTo>
                          <a:pt x="1203960" y="0"/>
                        </a:lnTo>
                        <a:lnTo>
                          <a:pt x="1270000" y="370840"/>
                        </a:lnTo>
                        <a:lnTo>
                          <a:pt x="1513840" y="111760"/>
                        </a:lnTo>
                        <a:lnTo>
                          <a:pt x="1859280" y="289560"/>
                        </a:lnTo>
                        <a:lnTo>
                          <a:pt x="2326640" y="66040"/>
                        </a:lnTo>
                      </a:path>
                    </a:pathLst>
                  </a:cu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600">
                      <a:solidFill>
                        <a:schemeClr val="dk1"/>
                      </a:solidFill>
                      <a:latin typeface="Open Sans Light"/>
                      <a:ea typeface="Open Sans Light"/>
                      <a:cs typeface="Open Sans Light"/>
                      <a:sym typeface="Open Sans Light"/>
                    </a:endParaRPr>
                  </a:p>
                </p:txBody>
              </p:sp>
              <p:sp>
                <p:nvSpPr>
                  <p:cNvPr id="475" name="Google Shape;475;p16"/>
                  <p:cNvSpPr txBox="1"/>
                  <p:nvPr/>
                </p:nvSpPr>
                <p:spPr>
                  <a:xfrm>
                    <a:off x="4097554" y="2401341"/>
                    <a:ext cx="2320924" cy="465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Open Sans Light"/>
                        <a:ea typeface="Open Sans Light"/>
                        <a:cs typeface="Open Sans Light"/>
                        <a:sym typeface="Open Sans Light"/>
                      </a:rPr>
                      <a:t>Historical</a:t>
                    </a:r>
                    <a:endParaRPr/>
                  </a:p>
                </p:txBody>
              </p:sp>
            </p:grpSp>
          </p:grpSp>
          <p:grpSp>
            <p:nvGrpSpPr>
              <p:cNvPr id="476" name="Google Shape;476;p16"/>
              <p:cNvGrpSpPr/>
              <p:nvPr/>
            </p:nvGrpSpPr>
            <p:grpSpPr>
              <a:xfrm>
                <a:off x="7162652" y="2183677"/>
                <a:ext cx="1719661" cy="1742224"/>
                <a:chOff x="6324600" y="1676400"/>
                <a:chExt cx="2476073" cy="2182758"/>
              </a:xfrm>
            </p:grpSpPr>
            <p:sp>
              <p:nvSpPr>
                <p:cNvPr id="477" name="Google Shape;477;p16"/>
                <p:cNvSpPr/>
                <p:nvPr/>
              </p:nvSpPr>
              <p:spPr>
                <a:xfrm>
                  <a:off x="6324600" y="1676400"/>
                  <a:ext cx="1173163" cy="1193800"/>
                </a:xfrm>
                <a:custGeom>
                  <a:rect b="b" l="l" r="r" t="t"/>
                  <a:pathLst>
                    <a:path extrusionOk="0" h="1194388" w="1173480">
                      <a:moveTo>
                        <a:pt x="0" y="1194388"/>
                      </a:moveTo>
                      <a:cubicBezTo>
                        <a:pt x="69427" y="1185171"/>
                        <a:pt x="293793" y="1014392"/>
                        <a:pt x="416560" y="910251"/>
                      </a:cubicBezTo>
                      <a:cubicBezTo>
                        <a:pt x="539327" y="806110"/>
                        <a:pt x="650240" y="654297"/>
                        <a:pt x="736600" y="569544"/>
                      </a:cubicBezTo>
                      <a:cubicBezTo>
                        <a:pt x="900853" y="417836"/>
                        <a:pt x="1034838" y="118655"/>
                        <a:pt x="1173480" y="0"/>
                      </a:cubicBezTo>
                    </a:path>
                  </a:pathLst>
                </a:custGeom>
                <a:noFill/>
                <a:ln cap="flat" cmpd="sng" w="9525">
                  <a:solidFill>
                    <a:schemeClr val="accen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600">
                    <a:solidFill>
                      <a:schemeClr val="dk1"/>
                    </a:solidFill>
                    <a:latin typeface="Open Sans Light"/>
                    <a:ea typeface="Open Sans Light"/>
                    <a:cs typeface="Open Sans Light"/>
                    <a:sym typeface="Open Sans Light"/>
                  </a:endParaRPr>
                </a:p>
              </p:txBody>
            </p:sp>
            <p:sp>
              <p:nvSpPr>
                <p:cNvPr id="478" name="Google Shape;478;p16"/>
                <p:cNvSpPr txBox="1"/>
                <p:nvPr/>
              </p:nvSpPr>
              <p:spPr>
                <a:xfrm>
                  <a:off x="6553201" y="3394077"/>
                  <a:ext cx="2247472" cy="465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Open Sans Light"/>
                      <a:ea typeface="Open Sans Light"/>
                      <a:cs typeface="Open Sans Light"/>
                      <a:sym typeface="Open Sans Light"/>
                    </a:rPr>
                    <a:t>Projected</a:t>
                  </a:r>
                  <a:endParaRPr/>
                </a:p>
              </p:txBody>
            </p:sp>
          </p:grpSp>
          <p:grpSp>
            <p:nvGrpSpPr>
              <p:cNvPr id="479" name="Google Shape;479;p16"/>
              <p:cNvGrpSpPr/>
              <p:nvPr/>
            </p:nvGrpSpPr>
            <p:grpSpPr>
              <a:xfrm>
                <a:off x="7118582" y="1880867"/>
                <a:ext cx="2204439" cy="1669248"/>
                <a:chOff x="4764183" y="1476846"/>
                <a:chExt cx="4987430" cy="2866554"/>
              </a:xfrm>
            </p:grpSpPr>
            <p:pic>
              <p:nvPicPr>
                <p:cNvPr id="480" name="Google Shape;480;p16"/>
                <p:cNvPicPr preferRelativeResize="0"/>
                <p:nvPr/>
              </p:nvPicPr>
              <p:blipFill rotWithShape="1">
                <a:blip r:embed="rId4">
                  <a:alphaModFix/>
                </a:blip>
                <a:srcRect b="0" l="0" r="2179" t="0"/>
                <a:stretch/>
              </p:blipFill>
              <p:spPr>
                <a:xfrm>
                  <a:off x="4764183" y="3543300"/>
                  <a:ext cx="2474816" cy="800100"/>
                </a:xfrm>
                <a:prstGeom prst="rect">
                  <a:avLst/>
                </a:prstGeom>
                <a:noFill/>
                <a:ln>
                  <a:noFill/>
                </a:ln>
              </p:spPr>
            </p:pic>
            <p:pic>
              <p:nvPicPr>
                <p:cNvPr id="481" name="Google Shape;481;p16"/>
                <p:cNvPicPr preferRelativeResize="0"/>
                <p:nvPr/>
              </p:nvPicPr>
              <p:blipFill rotWithShape="1">
                <a:blip r:embed="rId5">
                  <a:alphaModFix/>
                </a:blip>
                <a:srcRect b="0" l="0" r="4300" t="0"/>
                <a:stretch/>
              </p:blipFill>
              <p:spPr>
                <a:xfrm>
                  <a:off x="4819061" y="2667000"/>
                  <a:ext cx="2419938" cy="1476376"/>
                </a:xfrm>
                <a:prstGeom prst="rect">
                  <a:avLst/>
                </a:prstGeom>
                <a:noFill/>
                <a:ln>
                  <a:noFill/>
                </a:ln>
              </p:spPr>
            </p:pic>
            <p:pic>
              <p:nvPicPr>
                <p:cNvPr id="482" name="Google Shape;482;p16"/>
                <p:cNvPicPr preferRelativeResize="0"/>
                <p:nvPr/>
              </p:nvPicPr>
              <p:blipFill rotWithShape="1">
                <a:blip r:embed="rId6">
                  <a:alphaModFix/>
                </a:blip>
                <a:srcRect b="0" l="0" r="4371" t="0"/>
                <a:stretch/>
              </p:blipFill>
              <p:spPr>
                <a:xfrm>
                  <a:off x="4764183" y="2038349"/>
                  <a:ext cx="2474816" cy="2076451"/>
                </a:xfrm>
                <a:prstGeom prst="rect">
                  <a:avLst/>
                </a:prstGeom>
                <a:noFill/>
                <a:ln>
                  <a:noFill/>
                </a:ln>
              </p:spPr>
            </p:pic>
            <p:sp>
              <p:nvSpPr>
                <p:cNvPr id="483" name="Google Shape;483;p16"/>
                <p:cNvSpPr txBox="1"/>
                <p:nvPr/>
              </p:nvSpPr>
              <p:spPr>
                <a:xfrm>
                  <a:off x="7451725" y="1628775"/>
                  <a:ext cx="720727" cy="6374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600">
                    <a:solidFill>
                      <a:schemeClr val="dk1"/>
                    </a:solidFill>
                    <a:latin typeface="Open Sans Light"/>
                    <a:ea typeface="Open Sans Light"/>
                    <a:cs typeface="Open Sans Light"/>
                    <a:sym typeface="Open Sans Light"/>
                  </a:endParaRPr>
                </a:p>
              </p:txBody>
            </p:sp>
            <p:sp>
              <p:nvSpPr>
                <p:cNvPr id="484" name="Google Shape;484;p16"/>
                <p:cNvSpPr txBox="1"/>
                <p:nvPr/>
              </p:nvSpPr>
              <p:spPr>
                <a:xfrm>
                  <a:off x="6165410" y="1476846"/>
                  <a:ext cx="2886970" cy="5795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Open Sans Light"/>
                      <a:ea typeface="Open Sans Light"/>
                      <a:cs typeface="Open Sans Light"/>
                      <a:sym typeface="Open Sans Light"/>
                    </a:rPr>
                    <a:t>5% Growth</a:t>
                  </a:r>
                  <a:endParaRPr/>
                </a:p>
              </p:txBody>
            </p:sp>
            <p:sp>
              <p:nvSpPr>
                <p:cNvPr id="485" name="Google Shape;485;p16"/>
                <p:cNvSpPr txBox="1"/>
                <p:nvPr/>
              </p:nvSpPr>
              <p:spPr>
                <a:xfrm>
                  <a:off x="6864652" y="2408429"/>
                  <a:ext cx="2886961" cy="9851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rgbClr val="B02634"/>
                      </a:solidFill>
                      <a:latin typeface="Open Sans Light"/>
                      <a:ea typeface="Open Sans Light"/>
                      <a:cs typeface="Open Sans Light"/>
                      <a:sym typeface="Open Sans Light"/>
                    </a:rPr>
                    <a:t>2.8% Growth</a:t>
                  </a:r>
                  <a:endParaRPr/>
                </a:p>
              </p:txBody>
            </p:sp>
          </p:grpSp>
          <p:sp>
            <p:nvSpPr>
              <p:cNvPr id="486" name="Google Shape;486;p16"/>
              <p:cNvSpPr txBox="1"/>
              <p:nvPr/>
            </p:nvSpPr>
            <p:spPr>
              <a:xfrm>
                <a:off x="5376113" y="4223255"/>
                <a:ext cx="3939920" cy="9348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2F528F"/>
                    </a:solidFill>
                    <a:latin typeface="Open Sans Light"/>
                    <a:ea typeface="Open Sans Light"/>
                    <a:cs typeface="Open Sans Light"/>
                    <a:sym typeface="Open Sans Light"/>
                  </a:rPr>
                  <a:t>Result</a:t>
                </a:r>
                <a:r>
                  <a:rPr b="1" lang="en-GB" sz="1600">
                    <a:solidFill>
                      <a:schemeClr val="dk1"/>
                    </a:solidFill>
                    <a:latin typeface="Open Sans Light"/>
                    <a:ea typeface="Open Sans Light"/>
                    <a:cs typeface="Open Sans Light"/>
                    <a:sym typeface="Open Sans Light"/>
                  </a:rPr>
                  <a:t>: Total Electricity</a:t>
                </a:r>
                <a:endParaRPr/>
              </a:p>
              <a:p>
                <a:pPr indent="0" lvl="0" marL="0" marR="0" rtl="0" algn="l">
                  <a:spcBef>
                    <a:spcPts val="0"/>
                  </a:spcBef>
                  <a:spcAft>
                    <a:spcPts val="0"/>
                  </a:spcAft>
                  <a:buNone/>
                </a:pPr>
                <a:r>
                  <a:rPr b="1" lang="en-GB" sz="1600">
                    <a:solidFill>
                      <a:schemeClr val="dk1"/>
                    </a:solidFill>
                    <a:latin typeface="Open Sans Light"/>
                    <a:ea typeface="Open Sans Light"/>
                    <a:cs typeface="Open Sans Light"/>
                    <a:sym typeface="Open Sans Light"/>
                  </a:rPr>
                  <a:t>Consumption [kWh] under different scenarios</a:t>
                </a:r>
                <a:endParaRPr/>
              </a:p>
            </p:txBody>
          </p:sp>
        </p:grpSp>
        <p:cxnSp>
          <p:nvCxnSpPr>
            <p:cNvPr id="487" name="Google Shape;487;p16"/>
            <p:cNvCxnSpPr/>
            <p:nvPr/>
          </p:nvCxnSpPr>
          <p:spPr>
            <a:xfrm rot="10800000">
              <a:off x="498177" y="3326832"/>
              <a:ext cx="0" cy="388073"/>
            </a:xfrm>
            <a:prstGeom prst="straightConnector1">
              <a:avLst/>
            </a:prstGeom>
            <a:noFill/>
            <a:ln cap="flat" cmpd="sng" w="9525">
              <a:solidFill>
                <a:srgbClr val="298EFF"/>
              </a:solidFill>
              <a:prstDash val="solid"/>
              <a:miter lim="800000"/>
              <a:headEnd len="sm" w="sm" type="none"/>
              <a:tailEnd len="med" w="med" type="triangle"/>
            </a:ln>
          </p:spPr>
        </p:cxnSp>
        <p:grpSp>
          <p:nvGrpSpPr>
            <p:cNvPr id="488" name="Google Shape;488;p16"/>
            <p:cNvGrpSpPr/>
            <p:nvPr/>
          </p:nvGrpSpPr>
          <p:grpSpPr>
            <a:xfrm>
              <a:off x="470953" y="3394701"/>
              <a:ext cx="2599853" cy="1759359"/>
              <a:chOff x="296782" y="3394701"/>
              <a:chExt cx="2599853" cy="1759359"/>
            </a:xfrm>
          </p:grpSpPr>
          <p:pic>
            <p:nvPicPr>
              <p:cNvPr id="489" name="Google Shape;489;p16"/>
              <p:cNvPicPr preferRelativeResize="0"/>
              <p:nvPr/>
            </p:nvPicPr>
            <p:blipFill rotWithShape="1">
              <a:blip r:embed="rId7">
                <a:alphaModFix/>
              </a:blip>
              <a:srcRect b="0" l="0" r="22856" t="18764"/>
              <a:stretch/>
            </p:blipFill>
            <p:spPr>
              <a:xfrm>
                <a:off x="296782" y="3394701"/>
                <a:ext cx="2516514" cy="1759359"/>
              </a:xfrm>
              <a:prstGeom prst="rect">
                <a:avLst/>
              </a:prstGeom>
              <a:noFill/>
              <a:ln>
                <a:noFill/>
              </a:ln>
            </p:spPr>
          </p:pic>
          <p:cxnSp>
            <p:nvCxnSpPr>
              <p:cNvPr id="490" name="Google Shape;490;p16"/>
              <p:cNvCxnSpPr/>
              <p:nvPr/>
            </p:nvCxnSpPr>
            <p:spPr>
              <a:xfrm flipH="1" rot="10800000">
                <a:off x="2344899" y="5052354"/>
                <a:ext cx="551736" cy="1"/>
              </a:xfrm>
              <a:prstGeom prst="straightConnector1">
                <a:avLst/>
              </a:prstGeom>
              <a:noFill/>
              <a:ln cap="flat" cmpd="sng" w="9525">
                <a:solidFill>
                  <a:srgbClr val="298EFF"/>
                </a:solidFill>
                <a:prstDash val="solid"/>
                <a:miter lim="800000"/>
                <a:headEnd len="sm" w="sm" type="none"/>
                <a:tailEnd len="med" w="med" type="triangle"/>
              </a:ln>
            </p:spPr>
          </p:cxnSp>
        </p:grpSp>
      </p:grpSp>
      <p:grpSp>
        <p:nvGrpSpPr>
          <p:cNvPr id="491" name="Google Shape;491;p16"/>
          <p:cNvGrpSpPr/>
          <p:nvPr/>
        </p:nvGrpSpPr>
        <p:grpSpPr>
          <a:xfrm>
            <a:off x="4106741" y="3365047"/>
            <a:ext cx="3975536" cy="1936973"/>
            <a:chOff x="0" y="236"/>
            <a:chExt cx="3975536" cy="1936973"/>
          </a:xfrm>
        </p:grpSpPr>
        <p:sp>
          <p:nvSpPr>
            <p:cNvPr id="492" name="Google Shape;492;p16"/>
            <p:cNvSpPr/>
            <p:nvPr/>
          </p:nvSpPr>
          <p:spPr>
            <a:xfrm>
              <a:off x="1590214" y="236"/>
              <a:ext cx="2385322" cy="922368"/>
            </a:xfrm>
            <a:prstGeom prst="rightArrow">
              <a:avLst>
                <a:gd fmla="val 75000" name="adj1"/>
                <a:gd fmla="val 5000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6"/>
            <p:cNvSpPr txBox="1"/>
            <p:nvPr/>
          </p:nvSpPr>
          <p:spPr>
            <a:xfrm>
              <a:off x="1590214" y="115532"/>
              <a:ext cx="2039434" cy="691776"/>
            </a:xfrm>
            <a:prstGeom prst="rect">
              <a:avLst/>
            </a:prstGeom>
            <a:noFill/>
            <a:ln>
              <a:noFill/>
            </a:ln>
          </p:spPr>
          <p:txBody>
            <a:bodyPr anchorCtr="0" anchor="t" bIns="12050" lIns="12050" spcFirstLastPara="1" rIns="12050" wrap="square" tIns="12050">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Energy Demand Projections</a:t>
              </a:r>
              <a:endParaRPr b="0" i="0" sz="1900" u="none" cap="none" strike="noStrike">
                <a:solidFill>
                  <a:schemeClr val="dk1"/>
                </a:solidFill>
                <a:latin typeface="Calibri"/>
                <a:ea typeface="Calibri"/>
                <a:cs typeface="Calibri"/>
                <a:sym typeface="Calibri"/>
              </a:endParaRPr>
            </a:p>
          </p:txBody>
        </p:sp>
        <p:sp>
          <p:nvSpPr>
            <p:cNvPr id="494" name="Google Shape;494;p16"/>
            <p:cNvSpPr/>
            <p:nvPr/>
          </p:nvSpPr>
          <p:spPr>
            <a:xfrm>
              <a:off x="0" y="236"/>
              <a:ext cx="1590214" cy="922368"/>
            </a:xfrm>
            <a:prstGeom prst="roundRect">
              <a:avLst>
                <a:gd fmla="val 16667" name="adj"/>
              </a:avLst>
            </a:prstGeom>
            <a:solidFill>
              <a:srgbClr val="00B0F0"/>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6"/>
            <p:cNvSpPr txBox="1"/>
            <p:nvPr/>
          </p:nvSpPr>
          <p:spPr>
            <a:xfrm>
              <a:off x="45026" y="45262"/>
              <a:ext cx="1500162" cy="832316"/>
            </a:xfrm>
            <a:prstGeom prst="rect">
              <a:avLst/>
            </a:prstGeom>
            <a:noFill/>
            <a:ln>
              <a:noFill/>
            </a:ln>
          </p:spPr>
          <p:txBody>
            <a:bodyPr anchorCtr="0" anchor="ctr" bIns="51425" lIns="102850" spcFirstLastPara="1" rIns="102850" wrap="square" tIns="51425">
              <a:noAutofit/>
            </a:bodyPr>
            <a:lstStyle/>
            <a:p>
              <a:pPr indent="0" lvl="0" marL="0" marR="0" rtl="0" algn="ctr">
                <a:lnSpc>
                  <a:spcPct val="90000"/>
                </a:lnSpc>
                <a:spcBef>
                  <a:spcPts val="0"/>
                </a:spcBef>
                <a:spcAft>
                  <a:spcPts val="0"/>
                </a:spcAft>
                <a:buClr>
                  <a:schemeClr val="lt1"/>
                </a:buClr>
                <a:buSzPts val="2700"/>
                <a:buFont typeface="Calibri"/>
                <a:buNone/>
              </a:pPr>
              <a:r>
                <a:rPr lang="en-GB" sz="2700">
                  <a:solidFill>
                    <a:schemeClr val="lt1"/>
                  </a:solidFill>
                  <a:latin typeface="Calibri"/>
                  <a:ea typeface="Calibri"/>
                  <a:cs typeface="Calibri"/>
                  <a:sym typeface="Calibri"/>
                </a:rPr>
                <a:t>MAED-D</a:t>
              </a:r>
              <a:endParaRPr sz="2700">
                <a:solidFill>
                  <a:schemeClr val="lt1"/>
                </a:solidFill>
                <a:latin typeface="Calibri"/>
                <a:ea typeface="Calibri"/>
                <a:cs typeface="Calibri"/>
                <a:sym typeface="Calibri"/>
              </a:endParaRPr>
            </a:p>
          </p:txBody>
        </p:sp>
        <p:sp>
          <p:nvSpPr>
            <p:cNvPr id="496" name="Google Shape;496;p16"/>
            <p:cNvSpPr/>
            <p:nvPr/>
          </p:nvSpPr>
          <p:spPr>
            <a:xfrm>
              <a:off x="1590214" y="1014841"/>
              <a:ext cx="2385322" cy="922368"/>
            </a:xfrm>
            <a:prstGeom prst="rightArrow">
              <a:avLst>
                <a:gd fmla="val 75000" name="adj1"/>
                <a:gd fmla="val 5000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6"/>
            <p:cNvSpPr txBox="1"/>
            <p:nvPr/>
          </p:nvSpPr>
          <p:spPr>
            <a:xfrm>
              <a:off x="1590214" y="1130137"/>
              <a:ext cx="2039434" cy="691776"/>
            </a:xfrm>
            <a:prstGeom prst="rect">
              <a:avLst/>
            </a:prstGeom>
            <a:noFill/>
            <a:ln>
              <a:noFill/>
            </a:ln>
          </p:spPr>
          <p:txBody>
            <a:bodyPr anchorCtr="0" anchor="t" bIns="12050" lIns="12050" spcFirstLastPara="1" rIns="12050" wrap="square" tIns="12050">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Electricity Demand Profile Calculations</a:t>
              </a:r>
              <a:endParaRPr b="0" i="0" sz="1900" u="none" cap="none" strike="noStrike">
                <a:solidFill>
                  <a:schemeClr val="dk1"/>
                </a:solidFill>
                <a:latin typeface="Calibri"/>
                <a:ea typeface="Calibri"/>
                <a:cs typeface="Calibri"/>
                <a:sym typeface="Calibri"/>
              </a:endParaRPr>
            </a:p>
          </p:txBody>
        </p:sp>
        <p:sp>
          <p:nvSpPr>
            <p:cNvPr id="498" name="Google Shape;498;p16"/>
            <p:cNvSpPr/>
            <p:nvPr/>
          </p:nvSpPr>
          <p:spPr>
            <a:xfrm>
              <a:off x="0" y="1014841"/>
              <a:ext cx="1590214" cy="922368"/>
            </a:xfrm>
            <a:prstGeom prst="roundRect">
              <a:avLst>
                <a:gd fmla="val 16667" name="adj"/>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6"/>
            <p:cNvSpPr txBox="1"/>
            <p:nvPr/>
          </p:nvSpPr>
          <p:spPr>
            <a:xfrm>
              <a:off x="45026" y="1059867"/>
              <a:ext cx="1500162" cy="832316"/>
            </a:xfrm>
            <a:prstGeom prst="rect">
              <a:avLst/>
            </a:prstGeom>
            <a:noFill/>
            <a:ln>
              <a:noFill/>
            </a:ln>
          </p:spPr>
          <p:txBody>
            <a:bodyPr anchorCtr="0" anchor="ctr" bIns="51425" lIns="102850" spcFirstLastPara="1" rIns="102850" wrap="square" tIns="51425">
              <a:noAutofit/>
            </a:bodyPr>
            <a:lstStyle/>
            <a:p>
              <a:pPr indent="0" lvl="0" marL="0" marR="0" rtl="0" algn="ctr">
                <a:lnSpc>
                  <a:spcPct val="90000"/>
                </a:lnSpc>
                <a:spcBef>
                  <a:spcPts val="0"/>
                </a:spcBef>
                <a:spcAft>
                  <a:spcPts val="0"/>
                </a:spcAft>
                <a:buClr>
                  <a:schemeClr val="lt1"/>
                </a:buClr>
                <a:buSzPts val="2700"/>
                <a:buFont typeface="Calibri"/>
                <a:buNone/>
              </a:pPr>
              <a:r>
                <a:rPr lang="en-GB" sz="2700">
                  <a:solidFill>
                    <a:schemeClr val="lt1"/>
                  </a:solidFill>
                  <a:latin typeface="Calibri"/>
                  <a:ea typeface="Calibri"/>
                  <a:cs typeface="Calibri"/>
                  <a:sym typeface="Calibri"/>
                </a:rPr>
                <a:t>MAED-EL</a:t>
              </a:r>
              <a:endParaRPr sz="2700">
                <a:solidFill>
                  <a:schemeClr val="lt1"/>
                </a:solidFill>
                <a:latin typeface="Calibri"/>
                <a:ea typeface="Calibri"/>
                <a:cs typeface="Calibri"/>
                <a:sym typeface="Calibri"/>
              </a:endParaRPr>
            </a:p>
          </p:txBody>
        </p:sp>
      </p:grpSp>
      <p:pic>
        <p:nvPicPr>
          <p:cNvPr descr="Graphical user interface&#10;&#10;Description automatically generated" id="500" name="Google Shape;500;p16"/>
          <p:cNvPicPr preferRelativeResize="0"/>
          <p:nvPr/>
        </p:nvPicPr>
        <p:blipFill rotWithShape="1">
          <a:blip r:embed="rId8">
            <a:alphaModFix/>
          </a:blip>
          <a:srcRect b="0" l="0" r="0" t="0"/>
          <a:stretch/>
        </p:blipFill>
        <p:spPr>
          <a:xfrm>
            <a:off x="868796" y="3426367"/>
            <a:ext cx="2795441" cy="1797307"/>
          </a:xfrm>
          <a:prstGeom prst="rect">
            <a:avLst/>
          </a:prstGeom>
          <a:noFill/>
          <a:ln>
            <a:noFill/>
          </a:ln>
        </p:spPr>
      </p:pic>
      <p:cxnSp>
        <p:nvCxnSpPr>
          <p:cNvPr id="501" name="Google Shape;501;p16"/>
          <p:cNvCxnSpPr/>
          <p:nvPr/>
        </p:nvCxnSpPr>
        <p:spPr>
          <a:xfrm flipH="1" rot="10800000">
            <a:off x="3685176" y="3667902"/>
            <a:ext cx="414223" cy="755925"/>
          </a:xfrm>
          <a:prstGeom prst="straightConnector1">
            <a:avLst/>
          </a:prstGeom>
          <a:noFill/>
          <a:ln cap="flat" cmpd="sng" w="28575">
            <a:solidFill>
              <a:schemeClr val="accent1"/>
            </a:solidFill>
            <a:prstDash val="solid"/>
            <a:miter lim="800000"/>
            <a:headEnd len="sm" w="sm" type="none"/>
            <a:tailEnd len="med" w="med" type="triangle"/>
          </a:ln>
        </p:spPr>
      </p:cxnSp>
      <p:cxnSp>
        <p:nvCxnSpPr>
          <p:cNvPr id="502" name="Google Shape;502;p16"/>
          <p:cNvCxnSpPr/>
          <p:nvPr/>
        </p:nvCxnSpPr>
        <p:spPr>
          <a:xfrm>
            <a:off x="3682511" y="4412110"/>
            <a:ext cx="413810" cy="594007"/>
          </a:xfrm>
          <a:prstGeom prst="straightConnector1">
            <a:avLst/>
          </a:prstGeom>
          <a:noFill/>
          <a:ln cap="flat" cmpd="sng" w="28575">
            <a:solidFill>
              <a:schemeClr val="accent1"/>
            </a:solidFill>
            <a:prstDash val="solid"/>
            <a:miter lim="800000"/>
            <a:headEnd len="sm" w="sm"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descr="Graphical user interface, text&#10;&#10;Description automatically generated" id="508" name="Google Shape;508;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09" name="Google Shape;509;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21</a:t>
            </a:r>
            <a:endParaRPr b="1" sz="1400">
              <a:solidFill>
                <a:schemeClr val="lt1"/>
              </a:solidFill>
              <a:latin typeface="Open Sans ExtraBold"/>
              <a:ea typeface="Open Sans ExtraBold"/>
              <a:cs typeface="Open Sans ExtraBold"/>
              <a:sym typeface="Open Sans ExtraBold"/>
            </a:endParaRPr>
          </a:p>
        </p:txBody>
      </p:sp>
      <p:sp>
        <p:nvSpPr>
          <p:cNvPr id="510" name="Google Shape;510;p17"/>
          <p:cNvSpPr/>
          <p:nvPr/>
        </p:nvSpPr>
        <p:spPr>
          <a:xfrm>
            <a:off x="887215" y="1846111"/>
            <a:ext cx="7741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1.4.1 The Intended Learning Outcomes of this Course</a:t>
            </a:r>
            <a:endParaRPr/>
          </a:p>
        </p:txBody>
      </p:sp>
      <p:sp>
        <p:nvSpPr>
          <p:cNvPr id="511" name="Google Shape;511;p17"/>
          <p:cNvSpPr txBox="1"/>
          <p:nvPr/>
        </p:nvSpPr>
        <p:spPr>
          <a:xfrm>
            <a:off x="887215" y="373859"/>
            <a:ext cx="11583848" cy="14001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1.4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Course outline and objectives </a:t>
            </a:r>
            <a:endParaRPr/>
          </a:p>
        </p:txBody>
      </p:sp>
      <p:sp>
        <p:nvSpPr>
          <p:cNvPr id="512" name="Google Shape;512;p17"/>
          <p:cNvSpPr txBox="1"/>
          <p:nvPr>
            <p:ph idx="1" type="body"/>
          </p:nvPr>
        </p:nvSpPr>
        <p:spPr>
          <a:xfrm>
            <a:off x="880068" y="2500256"/>
            <a:ext cx="8207956" cy="287047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chemeClr val="dk1"/>
              </a:buClr>
              <a:buSzPct val="100000"/>
              <a:buNone/>
            </a:pPr>
            <a:r>
              <a:rPr lang="en-GB" sz="2000">
                <a:latin typeface="Open Sans"/>
                <a:ea typeface="Open Sans"/>
                <a:cs typeface="Open Sans"/>
                <a:sym typeface="Open Sans"/>
              </a:rPr>
              <a:t>You have now had an introduction to why MEAD is important. By the end of this course, you will:</a:t>
            </a:r>
            <a:endParaRPr/>
          </a:p>
          <a:p>
            <a:pPr indent="-228600" lvl="0" marL="228600" rtl="0" algn="l">
              <a:lnSpc>
                <a:spcPct val="100000"/>
              </a:lnSpc>
              <a:spcBef>
                <a:spcPts val="1000"/>
              </a:spcBef>
              <a:spcAft>
                <a:spcPts val="0"/>
              </a:spcAft>
              <a:buClr>
                <a:schemeClr val="dk1"/>
              </a:buClr>
              <a:buSzPct val="100000"/>
              <a:buChar char="•"/>
            </a:pPr>
            <a:r>
              <a:rPr lang="en-GB" sz="2000">
                <a:latin typeface="Open Sans"/>
                <a:ea typeface="Open Sans"/>
                <a:cs typeface="Open Sans"/>
                <a:sym typeface="Open Sans"/>
              </a:rPr>
              <a:t>ILO1: understand energy planning and energy system analysis. </a:t>
            </a:r>
            <a:endParaRPr sz="2000">
              <a:latin typeface="Open Sans"/>
              <a:ea typeface="Open Sans"/>
              <a:cs typeface="Open Sans"/>
              <a:sym typeface="Open Sans"/>
            </a:endParaRPr>
          </a:p>
          <a:p>
            <a:pPr indent="-228600" lvl="0" marL="228600" rtl="0" algn="l">
              <a:lnSpc>
                <a:spcPct val="100000"/>
              </a:lnSpc>
              <a:spcBef>
                <a:spcPts val="1000"/>
              </a:spcBef>
              <a:spcAft>
                <a:spcPts val="0"/>
              </a:spcAft>
              <a:buClr>
                <a:schemeClr val="dk1"/>
              </a:buClr>
              <a:buSzPct val="100000"/>
              <a:buChar char="•"/>
            </a:pPr>
            <a:r>
              <a:rPr lang="en-GB" sz="2000">
                <a:latin typeface="Open Sans"/>
                <a:ea typeface="Open Sans"/>
                <a:cs typeface="Open Sans"/>
                <a:sym typeface="Open Sans"/>
              </a:rPr>
              <a:t>ILO2: be able confidently describe the energy chain and use its terminology and definitions. </a:t>
            </a:r>
            <a:endParaRPr sz="2000">
              <a:latin typeface="Open Sans"/>
              <a:ea typeface="Open Sans"/>
              <a:cs typeface="Open Sans"/>
              <a:sym typeface="Open Sans"/>
            </a:endParaRPr>
          </a:p>
          <a:p>
            <a:pPr indent="-228600" lvl="0" marL="228600" rtl="0" algn="l">
              <a:lnSpc>
                <a:spcPct val="100000"/>
              </a:lnSpc>
              <a:spcBef>
                <a:spcPts val="1000"/>
              </a:spcBef>
              <a:spcAft>
                <a:spcPts val="0"/>
              </a:spcAft>
              <a:buClr>
                <a:schemeClr val="dk1"/>
              </a:buClr>
              <a:buSzPct val="100000"/>
              <a:buChar char="•"/>
            </a:pPr>
            <a:r>
              <a:rPr lang="en-GB" sz="2000">
                <a:latin typeface="Open Sans"/>
                <a:ea typeface="Open Sans"/>
                <a:cs typeface="Open Sans"/>
                <a:sym typeface="Open Sans"/>
              </a:rPr>
              <a:t>ILO3: have used MAED-D to produce a simple case-study for an ideal country and generate scenario-based predictions of future energy demand</a:t>
            </a:r>
            <a:endParaRPr sz="2000">
              <a:solidFill>
                <a:srgbClr val="000000"/>
              </a:solidFill>
              <a:latin typeface="Open Sans"/>
              <a:ea typeface="Open Sans"/>
              <a:cs typeface="Open Sans"/>
              <a:sym typeface="Open Sans"/>
            </a:endParaRPr>
          </a:p>
          <a:p>
            <a:pPr indent="-228600" lvl="0" marL="228600" rtl="0" algn="l">
              <a:lnSpc>
                <a:spcPct val="100000"/>
              </a:lnSpc>
              <a:spcBef>
                <a:spcPts val="1000"/>
              </a:spcBef>
              <a:spcAft>
                <a:spcPts val="0"/>
              </a:spcAft>
              <a:buClr>
                <a:schemeClr val="dk1"/>
              </a:buClr>
              <a:buSzPct val="100000"/>
              <a:buChar char="•"/>
            </a:pPr>
            <a:r>
              <a:rPr lang="en-GB" sz="2000">
                <a:latin typeface="Open Sans"/>
                <a:ea typeface="Open Sans"/>
                <a:cs typeface="Open Sans"/>
                <a:sym typeface="Open Sans"/>
              </a:rPr>
              <a:t>ILO4: be able to operate MAED-EL to generate hourly load curves.</a:t>
            </a:r>
            <a:endParaRPr sz="2000">
              <a:latin typeface="Open Sans"/>
              <a:ea typeface="Open Sans"/>
              <a:cs typeface="Open Sans"/>
              <a:sym typeface="Open Sans"/>
            </a:endParaRPr>
          </a:p>
          <a:p>
            <a:pPr indent="-111125" lvl="0" marL="228600" rtl="0" algn="l">
              <a:lnSpc>
                <a:spcPct val="100000"/>
              </a:lnSpc>
              <a:spcBef>
                <a:spcPts val="1000"/>
              </a:spcBef>
              <a:spcAft>
                <a:spcPts val="0"/>
              </a:spcAft>
              <a:buClr>
                <a:schemeClr val="dk1"/>
              </a:buClr>
              <a:buSzPct val="100000"/>
              <a:buNone/>
            </a:pPr>
            <a:r>
              <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descr="Graphical user interface, text&#10;&#10;Description automatically generated" id="518" name="Google Shape;518;p18"/>
          <p:cNvPicPr preferRelativeResize="0"/>
          <p:nvPr/>
        </p:nvPicPr>
        <p:blipFill rotWithShape="1">
          <a:blip r:embed="rId3">
            <a:alphaModFix/>
          </a:blip>
          <a:srcRect b="0" l="0" r="0" t="0"/>
          <a:stretch/>
        </p:blipFill>
        <p:spPr>
          <a:xfrm>
            <a:off x="0" y="3523"/>
            <a:ext cx="12192000" cy="6858000"/>
          </a:xfrm>
          <a:prstGeom prst="rect">
            <a:avLst/>
          </a:prstGeom>
          <a:noFill/>
          <a:ln>
            <a:noFill/>
          </a:ln>
        </p:spPr>
      </p:pic>
      <p:sp>
        <p:nvSpPr>
          <p:cNvPr id="519" name="Google Shape;519;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20" name="Google Shape;520;p18"/>
          <p:cNvSpPr/>
          <p:nvPr/>
        </p:nvSpPr>
        <p:spPr>
          <a:xfrm>
            <a:off x="869203" y="170873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1.4.2 Course Structure</a:t>
            </a:r>
            <a:endParaRPr/>
          </a:p>
        </p:txBody>
      </p:sp>
      <p:grpSp>
        <p:nvGrpSpPr>
          <p:cNvPr id="521" name="Google Shape;521;p18"/>
          <p:cNvGrpSpPr/>
          <p:nvPr/>
        </p:nvGrpSpPr>
        <p:grpSpPr>
          <a:xfrm>
            <a:off x="2303441" y="2304905"/>
            <a:ext cx="2431239" cy="3013782"/>
            <a:chOff x="2013994" y="1985621"/>
            <a:chExt cx="2250431" cy="2546149"/>
          </a:xfrm>
        </p:grpSpPr>
        <p:grpSp>
          <p:nvGrpSpPr>
            <p:cNvPr id="522" name="Google Shape;522;p18"/>
            <p:cNvGrpSpPr/>
            <p:nvPr/>
          </p:nvGrpSpPr>
          <p:grpSpPr>
            <a:xfrm>
              <a:off x="2013994" y="3021051"/>
              <a:ext cx="2247845" cy="1510719"/>
              <a:chOff x="1423685" y="2617182"/>
              <a:chExt cx="2247845" cy="1510719"/>
            </a:xfrm>
          </p:grpSpPr>
          <p:sp>
            <p:nvSpPr>
              <p:cNvPr id="523" name="Google Shape;523;p18"/>
              <p:cNvSpPr/>
              <p:nvPr/>
            </p:nvSpPr>
            <p:spPr>
              <a:xfrm>
                <a:off x="1423686" y="2617182"/>
                <a:ext cx="2245489" cy="324091"/>
              </a:xfrm>
              <a:prstGeom prst="rect">
                <a:avLst/>
              </a:prstGeom>
              <a:solidFill>
                <a:schemeClr val="accent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Open Sans Light"/>
                    <a:ea typeface="Open Sans Light"/>
                    <a:cs typeface="Open Sans Light"/>
                    <a:sym typeface="Open Sans Light"/>
                  </a:rPr>
                  <a:t>Mini-lecture 1</a:t>
                </a:r>
                <a:endParaRPr/>
              </a:p>
            </p:txBody>
          </p:sp>
          <p:sp>
            <p:nvSpPr>
              <p:cNvPr id="524" name="Google Shape;524;p18"/>
              <p:cNvSpPr/>
              <p:nvPr/>
            </p:nvSpPr>
            <p:spPr>
              <a:xfrm>
                <a:off x="1423685" y="3803810"/>
                <a:ext cx="2245489" cy="324091"/>
              </a:xfrm>
              <a:prstGeom prst="rect">
                <a:avLst/>
              </a:prstGeom>
              <a:solidFill>
                <a:schemeClr val="accent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Open Sans Light"/>
                    <a:ea typeface="Open Sans Light"/>
                    <a:cs typeface="Open Sans Light"/>
                    <a:sym typeface="Open Sans Light"/>
                  </a:rPr>
                  <a:t>Mini-lecture 4</a:t>
                </a:r>
                <a:endParaRPr/>
              </a:p>
            </p:txBody>
          </p:sp>
          <p:sp>
            <p:nvSpPr>
              <p:cNvPr id="525" name="Google Shape;525;p18"/>
              <p:cNvSpPr/>
              <p:nvPr/>
            </p:nvSpPr>
            <p:spPr>
              <a:xfrm>
                <a:off x="1426041" y="3401821"/>
                <a:ext cx="2245489" cy="324091"/>
              </a:xfrm>
              <a:prstGeom prst="rect">
                <a:avLst/>
              </a:prstGeom>
              <a:solidFill>
                <a:schemeClr val="accent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Open Sans Light"/>
                    <a:ea typeface="Open Sans Light"/>
                    <a:cs typeface="Open Sans Light"/>
                    <a:sym typeface="Open Sans Light"/>
                  </a:rPr>
                  <a:t>Mini-lecture 3</a:t>
                </a:r>
                <a:endParaRPr/>
              </a:p>
            </p:txBody>
          </p:sp>
          <p:sp>
            <p:nvSpPr>
              <p:cNvPr id="526" name="Google Shape;526;p18"/>
              <p:cNvSpPr/>
              <p:nvPr/>
            </p:nvSpPr>
            <p:spPr>
              <a:xfrm>
                <a:off x="1426041" y="2998307"/>
                <a:ext cx="2245489" cy="324091"/>
              </a:xfrm>
              <a:prstGeom prst="rect">
                <a:avLst/>
              </a:prstGeom>
              <a:solidFill>
                <a:schemeClr val="accent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Open Sans Light"/>
                    <a:ea typeface="Open Sans Light"/>
                    <a:cs typeface="Open Sans Light"/>
                    <a:sym typeface="Open Sans Light"/>
                  </a:rPr>
                  <a:t>Mini-lecture 2</a:t>
                </a:r>
                <a:endParaRPr/>
              </a:p>
            </p:txBody>
          </p:sp>
        </p:grpSp>
        <p:sp>
          <p:nvSpPr>
            <p:cNvPr id="527" name="Google Shape;527;p18"/>
            <p:cNvSpPr txBox="1"/>
            <p:nvPr/>
          </p:nvSpPr>
          <p:spPr>
            <a:xfrm>
              <a:off x="2016527" y="1985621"/>
              <a:ext cx="2247898" cy="900373"/>
            </a:xfrm>
            <a:prstGeom prst="rect">
              <a:avLst/>
            </a:prstGeom>
            <a:solidFill>
              <a:schemeClr val="accent5"/>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Open Sans Light"/>
                  <a:ea typeface="Open Sans Light"/>
                  <a:cs typeface="Open Sans Light"/>
                  <a:sym typeface="Open Sans Light"/>
                </a:rPr>
                <a:t>Lecture (Learn the theoretical concepts)</a:t>
              </a:r>
              <a:endParaRPr sz="1800">
                <a:solidFill>
                  <a:schemeClr val="dk1"/>
                </a:solidFill>
                <a:latin typeface="Calibri"/>
                <a:ea typeface="Calibri"/>
                <a:cs typeface="Calibri"/>
                <a:sym typeface="Calibri"/>
              </a:endParaRPr>
            </a:p>
          </p:txBody>
        </p:sp>
      </p:grpSp>
      <p:grpSp>
        <p:nvGrpSpPr>
          <p:cNvPr id="528" name="Google Shape;528;p18"/>
          <p:cNvGrpSpPr/>
          <p:nvPr/>
        </p:nvGrpSpPr>
        <p:grpSpPr>
          <a:xfrm>
            <a:off x="7129528" y="2307839"/>
            <a:ext cx="2061923" cy="3019343"/>
            <a:chOff x="7007150" y="1888414"/>
            <a:chExt cx="2246200" cy="3789379"/>
          </a:xfrm>
        </p:grpSpPr>
        <p:sp>
          <p:nvSpPr>
            <p:cNvPr id="529" name="Google Shape;529;p18"/>
            <p:cNvSpPr txBox="1"/>
            <p:nvPr/>
          </p:nvSpPr>
          <p:spPr>
            <a:xfrm>
              <a:off x="7007150" y="1888414"/>
              <a:ext cx="2246200" cy="502152"/>
            </a:xfrm>
            <a:prstGeom prst="rect">
              <a:avLst/>
            </a:prstGeom>
            <a:solidFill>
              <a:schemeClr val="accent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Open Sans Light"/>
                  <a:ea typeface="Open Sans Light"/>
                  <a:cs typeface="Open Sans Light"/>
                  <a:sym typeface="Open Sans Light"/>
                </a:rPr>
                <a:t>Hands-on</a:t>
              </a:r>
              <a:endParaRPr/>
            </a:p>
          </p:txBody>
        </p:sp>
        <p:sp>
          <p:nvSpPr>
            <p:cNvPr id="530" name="Google Shape;530;p18"/>
            <p:cNvSpPr/>
            <p:nvPr/>
          </p:nvSpPr>
          <p:spPr>
            <a:xfrm>
              <a:off x="7007505" y="2498886"/>
              <a:ext cx="2245489" cy="3178907"/>
            </a:xfrm>
            <a:prstGeom prst="rect">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Open Sans Light"/>
                  <a:ea typeface="Open Sans Light"/>
                  <a:cs typeface="Open Sans Light"/>
                  <a:sym typeface="Open Sans Light"/>
                </a:rPr>
                <a:t>Hands-on exercises </a:t>
              </a:r>
              <a:endParaRPr/>
            </a:p>
            <a:p>
              <a:pPr indent="0" lvl="0" marL="0" marR="0" rtl="0" algn="ctr">
                <a:spcBef>
                  <a:spcPts val="0"/>
                </a:spcBef>
                <a:spcAft>
                  <a:spcPts val="0"/>
                </a:spcAft>
                <a:buNone/>
              </a:pPr>
              <a:r>
                <a:rPr b="1" lang="en-GB" sz="1800">
                  <a:solidFill>
                    <a:schemeClr val="dk1"/>
                  </a:solidFill>
                  <a:latin typeface="Open Sans Light"/>
                  <a:ea typeface="Open Sans Light"/>
                  <a:cs typeface="Open Sans Light"/>
                  <a:sym typeface="Open Sans Light"/>
                </a:rPr>
                <a:t>(Learn how to use the tool)</a:t>
              </a:r>
              <a:endParaRPr/>
            </a:p>
          </p:txBody>
        </p:sp>
      </p:grpSp>
      <p:sp>
        <p:nvSpPr>
          <p:cNvPr id="531" name="Google Shape;531;p18"/>
          <p:cNvSpPr txBox="1"/>
          <p:nvPr/>
        </p:nvSpPr>
        <p:spPr>
          <a:xfrm>
            <a:off x="915970" y="330727"/>
            <a:ext cx="10951245" cy="138582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1.4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Course outline and objectives </a:t>
            </a:r>
            <a:endParaRPr/>
          </a:p>
        </p:txBody>
      </p:sp>
      <p:sp>
        <p:nvSpPr>
          <p:cNvPr id="532" name="Google Shape;532;p18"/>
          <p:cNvSpPr/>
          <p:nvPr/>
        </p:nvSpPr>
        <p:spPr>
          <a:xfrm>
            <a:off x="2413917" y="5520951"/>
            <a:ext cx="2129003" cy="695239"/>
          </a:xfrm>
          <a:prstGeom prst="ellipse">
            <a:avLst/>
          </a:prstGeom>
          <a:solidFill>
            <a:srgbClr val="C00000"/>
          </a:solidFill>
          <a:ln cap="flat" cmpd="sng" w="2857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Open Sans Light"/>
                <a:ea typeface="Open Sans Light"/>
                <a:cs typeface="Open Sans Light"/>
                <a:sym typeface="Open Sans Light"/>
              </a:rPr>
              <a:t>Quiz</a:t>
            </a:r>
            <a:endParaRPr/>
          </a:p>
        </p:txBody>
      </p:sp>
      <p:sp>
        <p:nvSpPr>
          <p:cNvPr id="533" name="Google Shape;533;p18"/>
          <p:cNvSpPr/>
          <p:nvPr/>
        </p:nvSpPr>
        <p:spPr>
          <a:xfrm>
            <a:off x="7129850" y="5520951"/>
            <a:ext cx="2129003" cy="695239"/>
          </a:xfrm>
          <a:prstGeom prst="ellipse">
            <a:avLst/>
          </a:prstGeom>
          <a:solidFill>
            <a:srgbClr val="C00000"/>
          </a:solidFill>
          <a:ln cap="flat" cmpd="sng" w="2857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Open Sans Light"/>
                <a:ea typeface="Open Sans Light"/>
                <a:cs typeface="Open Sans Light"/>
                <a:sym typeface="Open Sans Light"/>
              </a:rPr>
              <a:t>Quiz</a:t>
            </a:r>
            <a:endParaRPr/>
          </a:p>
        </p:txBody>
      </p:sp>
      <p:sp>
        <p:nvSpPr>
          <p:cNvPr id="534" name="Google Shape;534;p18"/>
          <p:cNvSpPr/>
          <p:nvPr/>
        </p:nvSpPr>
        <p:spPr>
          <a:xfrm>
            <a:off x="5479796" y="3567683"/>
            <a:ext cx="973666" cy="486833"/>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descr="Graphical user interface, text&#10;&#10;Description automatically generated" id="540" name="Google Shape;540;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41" name="Google Shape;541;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19</a:t>
            </a:r>
            <a:endParaRPr b="1" sz="1400">
              <a:solidFill>
                <a:schemeClr val="lt1"/>
              </a:solidFill>
              <a:latin typeface="Open Sans ExtraBold"/>
              <a:ea typeface="Open Sans ExtraBold"/>
              <a:cs typeface="Open Sans ExtraBold"/>
              <a:sym typeface="Open Sans ExtraBold"/>
            </a:endParaRPr>
          </a:p>
        </p:txBody>
      </p:sp>
      <p:sp>
        <p:nvSpPr>
          <p:cNvPr id="542" name="Google Shape;542;p19"/>
          <p:cNvSpPr/>
          <p:nvPr/>
        </p:nvSpPr>
        <p:spPr>
          <a:xfrm>
            <a:off x="930758" y="1711672"/>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1.4.3 The Lectures</a:t>
            </a:r>
            <a:endParaRPr/>
          </a:p>
        </p:txBody>
      </p:sp>
      <p:sp>
        <p:nvSpPr>
          <p:cNvPr id="543" name="Google Shape;543;p19"/>
          <p:cNvSpPr txBox="1"/>
          <p:nvPr>
            <p:ph idx="1" type="body"/>
          </p:nvPr>
        </p:nvSpPr>
        <p:spPr>
          <a:xfrm>
            <a:off x="838200" y="2269681"/>
            <a:ext cx="10515600" cy="3819376"/>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C00000"/>
              </a:buClr>
              <a:buSzPts val="2000"/>
              <a:buChar char="•"/>
            </a:pPr>
            <a:r>
              <a:rPr lang="en-GB" sz="2000">
                <a:solidFill>
                  <a:srgbClr val="C00000"/>
                </a:solidFill>
                <a:latin typeface="Open Sans"/>
                <a:ea typeface="Open Sans"/>
                <a:cs typeface="Open Sans"/>
                <a:sym typeface="Open Sans"/>
              </a:rPr>
              <a:t>Lecture 1 	– Intro to SGDs, Energy Planning and the MAED Tool</a:t>
            </a:r>
            <a:endParaRPr>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Lecture 2 	– Overview of Modelling Tools and Energy System Analysis</a:t>
            </a:r>
            <a:endParaRPr sz="2000">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Lecture 3 	– Energy Chain and Energy Vocabulary</a:t>
            </a:r>
            <a:endParaRPr sz="2000">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Lecture 4 	– Intro to MAED-D</a:t>
            </a:r>
            <a:endParaRPr sz="2000">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Lecture 5 	– The Industry Sector &amp; Input Data</a:t>
            </a:r>
            <a:endParaRPr sz="2000">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Lecture 6 	– The Household Sector &amp; Input Data</a:t>
            </a:r>
            <a:endParaRPr sz="2000">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Lecture 7 	– Transport and Service Sectors &amp; Input Data</a:t>
            </a:r>
            <a:endParaRPr sz="2000">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Lecture 8 	– Input Data Consistency and Structure</a:t>
            </a:r>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Lecture 9 	– Introduction to Maed-EL &amp; Electricity Demand Curves</a:t>
            </a:r>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Lecture 10 	– MAED-EL Structure</a:t>
            </a:r>
            <a:endParaRPr/>
          </a:p>
          <a:p>
            <a:pPr indent="-101600" lvl="0" marL="228600" rtl="0" algn="l">
              <a:lnSpc>
                <a:spcPct val="100000"/>
              </a:lnSpc>
              <a:spcBef>
                <a:spcPts val="500"/>
              </a:spcBef>
              <a:spcAft>
                <a:spcPts val="0"/>
              </a:spcAft>
              <a:buClr>
                <a:schemeClr val="dk1"/>
              </a:buClr>
              <a:buSzPts val="2000"/>
              <a:buNone/>
            </a:pPr>
            <a:r>
              <a:t/>
            </a:r>
            <a:endParaRPr sz="2000"/>
          </a:p>
        </p:txBody>
      </p:sp>
      <p:sp>
        <p:nvSpPr>
          <p:cNvPr id="544" name="Google Shape;544;p19"/>
          <p:cNvSpPr txBox="1"/>
          <p:nvPr/>
        </p:nvSpPr>
        <p:spPr>
          <a:xfrm>
            <a:off x="930347" y="258840"/>
            <a:ext cx="10951245" cy="138582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1.4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Course outline and objectives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Graphical user interface, text&#10;&#10;Description automatically generated" id="205" name="Google Shape;205;p2"/>
          <p:cNvPicPr preferRelativeResize="0"/>
          <p:nvPr/>
        </p:nvPicPr>
        <p:blipFill rotWithShape="1">
          <a:blip r:embed="rId3">
            <a:alphaModFix/>
          </a:blip>
          <a:srcRect b="0" l="0" r="0" t="0"/>
          <a:stretch/>
        </p:blipFill>
        <p:spPr>
          <a:xfrm>
            <a:off x="0" y="6642"/>
            <a:ext cx="12192000" cy="6858000"/>
          </a:xfrm>
          <a:prstGeom prst="rect">
            <a:avLst/>
          </a:prstGeom>
          <a:noFill/>
          <a:ln>
            <a:noFill/>
          </a:ln>
        </p:spPr>
      </p:pic>
      <p:sp>
        <p:nvSpPr>
          <p:cNvPr id="206" name="Google Shape;206;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7" name="Google Shape;207;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Open Sans"/>
                <a:ea typeface="Open Sans"/>
                <a:cs typeface="Open Sans"/>
                <a:sym typeface="Open Sans"/>
              </a:rPr>
            </a:br>
            <a:endParaRPr sz="1800">
              <a:solidFill>
                <a:schemeClr val="dk1"/>
              </a:solidFill>
              <a:latin typeface="Open Sans"/>
              <a:ea typeface="Open Sans"/>
              <a:cs typeface="Open Sans"/>
              <a:sym typeface="Open Sans"/>
            </a:endParaRPr>
          </a:p>
        </p:txBody>
      </p:sp>
      <p:sp>
        <p:nvSpPr>
          <p:cNvPr id="208" name="Google Shape;208;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GB" sz="4400">
                <a:solidFill>
                  <a:schemeClr val="dk1"/>
                </a:solidFill>
                <a:latin typeface="Open Sans"/>
                <a:ea typeface="Open Sans"/>
                <a:cs typeface="Open Sans"/>
                <a:sym typeface="Open Sans"/>
              </a:rPr>
              <a:t>Learning Outcomes</a:t>
            </a:r>
            <a:endParaRPr/>
          </a:p>
        </p:txBody>
      </p:sp>
      <p:sp>
        <p:nvSpPr>
          <p:cNvPr id="209" name="Google Shape;209;p2"/>
          <p:cNvSpPr txBox="1"/>
          <p:nvPr/>
        </p:nvSpPr>
        <p:spPr>
          <a:xfrm>
            <a:off x="886042" y="1408254"/>
            <a:ext cx="5669250" cy="40471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By the end of this lecture, you will:</a:t>
            </a:r>
            <a:endParaRPr b="1" sz="2000">
              <a:solidFill>
                <a:srgbClr val="9CC2E5"/>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ILO1: understand the components of energy systems and the relationship to the Sustainable Development Goals (SDGs)</a:t>
            </a:r>
            <a:endParaRPr/>
          </a:p>
          <a:p>
            <a:pPr indent="-342900" lvl="0" marL="342900" marR="0" rtl="0" algn="l">
              <a:spcBef>
                <a:spcPts val="10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ILO2: have an insight into the importance of energy system planning</a:t>
            </a:r>
            <a:endParaRPr/>
          </a:p>
          <a:p>
            <a:pPr indent="-342900" lvl="0" marL="342900" marR="0" rtl="0" algn="l">
              <a:spcBef>
                <a:spcPts val="10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ILO3: have had an introduction to the Model for Analysis of Energy Systems (MAED)</a:t>
            </a:r>
            <a:endParaRPr/>
          </a:p>
          <a:p>
            <a:pPr indent="-342900" lvl="0" marL="342900" marR="0" rtl="0" algn="l">
              <a:spcBef>
                <a:spcPts val="10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ILO4: have knowledge of the course outline and learning objectives</a:t>
            </a:r>
            <a:endParaRPr/>
          </a:p>
        </p:txBody>
      </p:sp>
      <p:grpSp>
        <p:nvGrpSpPr>
          <p:cNvPr id="210" name="Google Shape;210;p2"/>
          <p:cNvGrpSpPr/>
          <p:nvPr/>
        </p:nvGrpSpPr>
        <p:grpSpPr>
          <a:xfrm>
            <a:off x="6896571" y="1869881"/>
            <a:ext cx="4196750" cy="3538984"/>
            <a:chOff x="5517949" y="1528650"/>
            <a:chExt cx="2898301" cy="2447800"/>
          </a:xfrm>
        </p:grpSpPr>
        <p:sp>
          <p:nvSpPr>
            <p:cNvPr id="211" name="Google Shape;211;p2"/>
            <p:cNvSpPr/>
            <p:nvPr/>
          </p:nvSpPr>
          <p:spPr>
            <a:xfrm>
              <a:off x="5517950" y="1528650"/>
              <a:ext cx="2898300"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1.1. Energy systems &amp; the SDGs</a:t>
              </a:r>
              <a:endParaRPr sz="1600">
                <a:solidFill>
                  <a:schemeClr val="dk1"/>
                </a:solidFill>
                <a:latin typeface="Open Sans"/>
                <a:ea typeface="Open Sans"/>
                <a:cs typeface="Open Sans"/>
                <a:sym typeface="Open Sans"/>
              </a:endParaRPr>
            </a:p>
          </p:txBody>
        </p:sp>
        <p:sp>
          <p:nvSpPr>
            <p:cNvPr id="212" name="Google Shape;212;p2"/>
            <p:cNvSpPr/>
            <p:nvPr/>
          </p:nvSpPr>
          <p:spPr>
            <a:xfrm>
              <a:off x="5517950" y="2212350"/>
              <a:ext cx="2898300"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1.2. Energy Planning</a:t>
              </a:r>
              <a:endParaRPr sz="1600">
                <a:solidFill>
                  <a:schemeClr val="dk1"/>
                </a:solidFill>
                <a:latin typeface="Open Sans"/>
                <a:ea typeface="Open Sans"/>
                <a:cs typeface="Open Sans"/>
                <a:sym typeface="Open Sans"/>
              </a:endParaRPr>
            </a:p>
          </p:txBody>
        </p:sp>
        <p:sp>
          <p:nvSpPr>
            <p:cNvPr id="213" name="Google Shape;213;p2"/>
            <p:cNvSpPr/>
            <p:nvPr/>
          </p:nvSpPr>
          <p:spPr>
            <a:xfrm>
              <a:off x="5517949" y="2861138"/>
              <a:ext cx="2898300"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1.3. Intro to </a:t>
              </a:r>
              <a:r>
                <a:rPr lang="en-GB" sz="1600">
                  <a:solidFill>
                    <a:schemeClr val="dk1"/>
                  </a:solidFill>
                  <a:latin typeface="Calibri"/>
                  <a:ea typeface="Calibri"/>
                  <a:cs typeface="Calibri"/>
                  <a:sym typeface="Calibri"/>
                </a:rPr>
                <a:t>Model for Analysis of Energy Systems (MAED) </a:t>
              </a:r>
              <a:endParaRPr sz="1600">
                <a:solidFill>
                  <a:schemeClr val="dk1"/>
                </a:solidFill>
                <a:latin typeface="Open Sans"/>
                <a:ea typeface="Open Sans"/>
                <a:cs typeface="Open Sans"/>
                <a:sym typeface="Open Sans"/>
              </a:endParaRPr>
            </a:p>
          </p:txBody>
        </p:sp>
        <p:sp>
          <p:nvSpPr>
            <p:cNvPr id="214" name="Google Shape;214;p2"/>
            <p:cNvSpPr/>
            <p:nvPr/>
          </p:nvSpPr>
          <p:spPr>
            <a:xfrm>
              <a:off x="5517950" y="3509950"/>
              <a:ext cx="2898300"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1.4 Course outline &amp; Objectives</a:t>
              </a:r>
              <a:endParaRPr sz="1600">
                <a:solidFill>
                  <a:schemeClr val="dk1"/>
                </a:solidFill>
                <a:latin typeface="Open Sans"/>
                <a:ea typeface="Open Sans"/>
                <a:cs typeface="Open Sans"/>
                <a:sym typeface="Open Sans"/>
              </a:endParaRPr>
            </a:p>
          </p:txBody>
        </p:sp>
        <p:cxnSp>
          <p:nvCxnSpPr>
            <p:cNvPr id="215" name="Google Shape;215;p2"/>
            <p:cNvCxnSpPr/>
            <p:nvPr/>
          </p:nvCxnSpPr>
          <p:spPr>
            <a:xfrm>
              <a:off x="6967100" y="1995150"/>
              <a:ext cx="0" cy="217200"/>
            </a:xfrm>
            <a:prstGeom prst="straightConnector1">
              <a:avLst/>
            </a:prstGeom>
            <a:noFill/>
            <a:ln cap="flat" cmpd="sng" w="9525">
              <a:solidFill>
                <a:schemeClr val="dk2"/>
              </a:solidFill>
              <a:prstDash val="solid"/>
              <a:round/>
              <a:headEnd len="sm" w="sm" type="none"/>
              <a:tailEnd len="med" w="med" type="triangle"/>
            </a:ln>
          </p:spPr>
        </p:cxnSp>
        <p:cxnSp>
          <p:nvCxnSpPr>
            <p:cNvPr id="216" name="Google Shape;216;p2"/>
            <p:cNvCxnSpPr/>
            <p:nvPr/>
          </p:nvCxnSpPr>
          <p:spPr>
            <a:xfrm>
              <a:off x="6967100" y="2678850"/>
              <a:ext cx="0" cy="182400"/>
            </a:xfrm>
            <a:prstGeom prst="straightConnector1">
              <a:avLst/>
            </a:prstGeom>
            <a:noFill/>
            <a:ln cap="flat" cmpd="sng" w="9525">
              <a:solidFill>
                <a:schemeClr val="dk2"/>
              </a:solidFill>
              <a:prstDash val="solid"/>
              <a:round/>
              <a:headEnd len="sm" w="sm" type="none"/>
              <a:tailEnd len="med" w="med" type="triangle"/>
            </a:ln>
          </p:spPr>
        </p:cxnSp>
        <p:cxnSp>
          <p:nvCxnSpPr>
            <p:cNvPr id="217" name="Google Shape;217;p2"/>
            <p:cNvCxnSpPr/>
            <p:nvPr/>
          </p:nvCxnSpPr>
          <p:spPr>
            <a:xfrm>
              <a:off x="6967100" y="3327638"/>
              <a:ext cx="0" cy="182400"/>
            </a:xfrm>
            <a:prstGeom prst="straightConnector1">
              <a:avLst/>
            </a:prstGeom>
            <a:noFill/>
            <a:ln cap="flat" cmpd="sng" w="9525">
              <a:solidFill>
                <a:schemeClr val="dk2"/>
              </a:solidFill>
              <a:prstDash val="solid"/>
              <a:round/>
              <a:headEnd len="sm" w="sm" type="none"/>
              <a:tailEnd len="med" w="med" type="triangle"/>
            </a:ln>
          </p:spPr>
        </p:cxn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pic>
        <p:nvPicPr>
          <p:cNvPr descr="Graphical user interface, text&#10;&#10;Description automatically generated" id="550" name="Google Shape;550;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51" name="Google Shape;551;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19</a:t>
            </a:r>
            <a:endParaRPr b="1" sz="1400">
              <a:solidFill>
                <a:schemeClr val="lt1"/>
              </a:solidFill>
              <a:latin typeface="Open Sans ExtraBold"/>
              <a:ea typeface="Open Sans ExtraBold"/>
              <a:cs typeface="Open Sans ExtraBold"/>
              <a:sym typeface="Open Sans ExtraBold"/>
            </a:endParaRPr>
          </a:p>
        </p:txBody>
      </p:sp>
      <p:sp>
        <p:nvSpPr>
          <p:cNvPr id="552" name="Google Shape;552;p20"/>
          <p:cNvSpPr txBox="1"/>
          <p:nvPr>
            <p:ph idx="1" type="body"/>
          </p:nvPr>
        </p:nvSpPr>
        <p:spPr>
          <a:xfrm>
            <a:off x="882016" y="2256893"/>
            <a:ext cx="10515600" cy="398198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0"/>
              </a:spcBef>
              <a:spcAft>
                <a:spcPts val="0"/>
              </a:spcAft>
              <a:buClr>
                <a:schemeClr val="dk1"/>
              </a:buClr>
              <a:buSzPts val="2000"/>
              <a:buChar char="•"/>
            </a:pPr>
            <a:r>
              <a:rPr lang="en-GB" sz="2000">
                <a:latin typeface="Open Sans"/>
                <a:ea typeface="Open Sans"/>
                <a:cs typeface="Open Sans"/>
                <a:sym typeface="Open Sans"/>
              </a:rPr>
              <a:t>Hands-on 1 	– MAED Software Installation</a:t>
            </a:r>
            <a:endParaRPr sz="2000">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Hands-on 2 	– Create, Manage and Edit a Simple Case-Study in MAED-D</a:t>
            </a:r>
            <a:endParaRPr sz="2000">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Hands-on 3 	– Navigate, Add, and Delete Subsectors, and Define Industry and Household Structure</a:t>
            </a:r>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Hands-on 4 	– Define the Transport Sector, Configure End Uses.</a:t>
            </a:r>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Hands-on 5 	– Reconstruction of Base Year: General Information, Socio-Economic, and Industry (Agriculture)</a:t>
            </a:r>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Hands-on 6 	– Reconstruction of Base Year: Manufacturing and Household Sector</a:t>
            </a:r>
            <a:endParaRPr sz="2000">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Hands-on 7 	– Entering Scenario Data for the Case-Study</a:t>
            </a:r>
            <a:endParaRPr sz="2000">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Hands-on 8 	– MAED-EL Input Data Preparation</a:t>
            </a:r>
            <a:endParaRPr sz="2000">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Hands-on 9 	– Inputting Data to MAED-EL</a:t>
            </a:r>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Hands-on 10 	– Reviewing Results in MAED-EL</a:t>
            </a:r>
            <a:endParaRPr/>
          </a:p>
        </p:txBody>
      </p:sp>
      <p:sp>
        <p:nvSpPr>
          <p:cNvPr id="553" name="Google Shape;553;p20"/>
          <p:cNvSpPr/>
          <p:nvPr/>
        </p:nvSpPr>
        <p:spPr>
          <a:xfrm>
            <a:off x="887215" y="1718791"/>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1.4.4 The Hands-on</a:t>
            </a:r>
            <a:endParaRPr/>
          </a:p>
        </p:txBody>
      </p:sp>
      <p:sp>
        <p:nvSpPr>
          <p:cNvPr id="554" name="Google Shape;554;p20"/>
          <p:cNvSpPr txBox="1"/>
          <p:nvPr/>
        </p:nvSpPr>
        <p:spPr>
          <a:xfrm>
            <a:off x="887215" y="258840"/>
            <a:ext cx="10951245" cy="138582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1.4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Course outline and objectives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descr="Graphical user interface, website&#10;&#10;Description automatically generated" id="560" name="Google Shape;560;p21"/>
          <p:cNvPicPr preferRelativeResize="0"/>
          <p:nvPr/>
        </p:nvPicPr>
        <p:blipFill rotWithShape="1">
          <a:blip r:embed="rId3">
            <a:alphaModFix/>
          </a:blip>
          <a:srcRect b="0" l="0" r="0" t="0"/>
          <a:stretch/>
        </p:blipFill>
        <p:spPr>
          <a:xfrm>
            <a:off x="1675" y="3035"/>
            <a:ext cx="12205396" cy="6893797"/>
          </a:xfrm>
          <a:prstGeom prst="rect">
            <a:avLst/>
          </a:prstGeom>
          <a:noFill/>
          <a:ln>
            <a:noFill/>
          </a:ln>
        </p:spPr>
      </p:pic>
      <p:sp>
        <p:nvSpPr>
          <p:cNvPr id="561" name="Google Shape;561;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23</a:t>
            </a:r>
            <a:endParaRPr b="1" sz="1400">
              <a:solidFill>
                <a:schemeClr val="lt1"/>
              </a:solidFill>
              <a:latin typeface="Open Sans ExtraBold"/>
              <a:ea typeface="Open Sans ExtraBold"/>
              <a:cs typeface="Open Sans ExtraBold"/>
              <a:sym typeface="Open Sans ExtraBold"/>
            </a:endParaRPr>
          </a:p>
        </p:txBody>
      </p:sp>
      <p:sp>
        <p:nvSpPr>
          <p:cNvPr id="562" name="Google Shape;562;p21"/>
          <p:cNvSpPr txBox="1"/>
          <p:nvPr/>
        </p:nvSpPr>
        <p:spPr>
          <a:xfrm>
            <a:off x="8811492" y="4675914"/>
            <a:ext cx="323120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Cannone, C., Collett, K.A., Charbonnier F., Ahsan A., Halloran C., Vijay,A.,Berdellans I., Hasanovic S., Gritsevskyi A,Stankeviciute L., Tot M.; Welsch M., Hirmer S., 2023. Lecture 1: "COURSE INTRODUCTION TO MAED" , Energy Demands Projections with MAED (Model for Analysis of Energy Demand). Release Version 2.0.  [online presentation]. Climate Compatible Growth &amp; Programme and International Atomic Energy Agency.</a:t>
            </a:r>
            <a:endParaRPr sz="800">
              <a:solidFill>
                <a:schemeClr val="lt1"/>
              </a:solidFill>
              <a:latin typeface="Calibri"/>
              <a:ea typeface="Calibri"/>
              <a:cs typeface="Calibri"/>
              <a:sym typeface="Calibri"/>
            </a:endParaRPr>
          </a:p>
        </p:txBody>
      </p:sp>
      <p:sp>
        <p:nvSpPr>
          <p:cNvPr id="563" name="Google Shape;563;p21"/>
          <p:cNvSpPr txBox="1"/>
          <p:nvPr/>
        </p:nvSpPr>
        <p:spPr>
          <a:xfrm>
            <a:off x="9899301" y="5905083"/>
            <a:ext cx="19309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dk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pic>
        <p:nvPicPr>
          <p:cNvPr descr="Graphical user interface, text" id="568" name="Google Shape;568;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69" name="Google Shape;569;p22"/>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Graphical user interface, text&#10;&#10;Description automatically generated" id="223" name="Google Shape;223;p3"/>
          <p:cNvPicPr preferRelativeResize="0"/>
          <p:nvPr/>
        </p:nvPicPr>
        <p:blipFill rotWithShape="1">
          <a:blip r:embed="rId3">
            <a:alphaModFix/>
          </a:blip>
          <a:srcRect b="0" l="0" r="0" t="0"/>
          <a:stretch/>
        </p:blipFill>
        <p:spPr>
          <a:xfrm>
            <a:off x="0" y="6642"/>
            <a:ext cx="12192000" cy="6858000"/>
          </a:xfrm>
          <a:prstGeom prst="rect">
            <a:avLst/>
          </a:prstGeom>
          <a:noFill/>
          <a:ln>
            <a:noFill/>
          </a:ln>
        </p:spPr>
      </p:pic>
      <p:sp>
        <p:nvSpPr>
          <p:cNvPr id="224" name="Google Shape;224;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5" name="Google Shape;225;p3"/>
          <p:cNvSpPr/>
          <p:nvPr/>
        </p:nvSpPr>
        <p:spPr>
          <a:xfrm>
            <a:off x="887215" y="122448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1.1.1 What is the Energy System?</a:t>
            </a:r>
            <a:endParaRPr/>
          </a:p>
        </p:txBody>
      </p:sp>
      <p:sp>
        <p:nvSpPr>
          <p:cNvPr id="226" name="Google Shape;226;p3"/>
          <p:cNvSpPr txBox="1"/>
          <p:nvPr/>
        </p:nvSpPr>
        <p:spPr>
          <a:xfrm>
            <a:off x="883811" y="10683"/>
            <a:ext cx="10631048" cy="11313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1.1 Energy Systems &amp; the SDGs</a:t>
            </a:r>
            <a:endParaRPr/>
          </a:p>
        </p:txBody>
      </p:sp>
      <p:sp>
        <p:nvSpPr>
          <p:cNvPr id="227" name="Google Shape;227;p3"/>
          <p:cNvSpPr/>
          <p:nvPr/>
        </p:nvSpPr>
        <p:spPr>
          <a:xfrm>
            <a:off x="1275689" y="1811777"/>
            <a:ext cx="4065785" cy="4374092"/>
          </a:xfrm>
          <a:prstGeom prst="rect">
            <a:avLst/>
          </a:prstGeom>
          <a:noFill/>
          <a:ln cap="flat" cmpd="sng" w="28575">
            <a:solidFill>
              <a:srgbClr val="2F52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800">
                <a:solidFill>
                  <a:srgbClr val="2F528F"/>
                </a:solidFill>
                <a:latin typeface="Open Sans"/>
                <a:ea typeface="Open Sans"/>
                <a:cs typeface="Open Sans"/>
                <a:sym typeface="Open Sans"/>
              </a:rPr>
              <a:t>Supply</a:t>
            </a:r>
            <a:endParaRPr/>
          </a:p>
        </p:txBody>
      </p:sp>
      <p:sp>
        <p:nvSpPr>
          <p:cNvPr id="228" name="Google Shape;228;p3"/>
          <p:cNvSpPr/>
          <p:nvPr/>
        </p:nvSpPr>
        <p:spPr>
          <a:xfrm>
            <a:off x="6699849" y="1811500"/>
            <a:ext cx="4191000" cy="4289425"/>
          </a:xfrm>
          <a:prstGeom prst="rect">
            <a:avLst/>
          </a:prstGeom>
          <a:noFill/>
          <a:ln cap="flat" cmpd="sng" w="28575">
            <a:solidFill>
              <a:srgbClr val="C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800">
                <a:solidFill>
                  <a:srgbClr val="C00000"/>
                </a:solidFill>
                <a:latin typeface="Open Sans"/>
                <a:ea typeface="Open Sans"/>
                <a:cs typeface="Open Sans"/>
                <a:sym typeface="Open Sans"/>
              </a:rPr>
              <a:t>Demand</a:t>
            </a:r>
            <a:endParaRPr/>
          </a:p>
        </p:txBody>
      </p:sp>
      <p:pic>
        <p:nvPicPr>
          <p:cNvPr id="229" name="Google Shape;229;p3"/>
          <p:cNvPicPr preferRelativeResize="0"/>
          <p:nvPr/>
        </p:nvPicPr>
        <p:blipFill rotWithShape="1">
          <a:blip r:embed="rId4">
            <a:alphaModFix/>
          </a:blip>
          <a:srcRect b="0" l="0" r="0" t="0"/>
          <a:stretch/>
        </p:blipFill>
        <p:spPr>
          <a:xfrm>
            <a:off x="3547538" y="2325459"/>
            <a:ext cx="789516" cy="789516"/>
          </a:xfrm>
          <a:prstGeom prst="rect">
            <a:avLst/>
          </a:prstGeom>
          <a:noFill/>
          <a:ln>
            <a:noFill/>
          </a:ln>
        </p:spPr>
      </p:pic>
      <p:pic>
        <p:nvPicPr>
          <p:cNvPr id="230" name="Google Shape;230;p3"/>
          <p:cNvPicPr preferRelativeResize="0"/>
          <p:nvPr/>
        </p:nvPicPr>
        <p:blipFill rotWithShape="1">
          <a:blip r:embed="rId5">
            <a:alphaModFix/>
          </a:blip>
          <a:srcRect b="0" l="0" r="0" t="0"/>
          <a:stretch/>
        </p:blipFill>
        <p:spPr>
          <a:xfrm>
            <a:off x="1660639" y="3520356"/>
            <a:ext cx="730249" cy="666750"/>
          </a:xfrm>
          <a:prstGeom prst="rect">
            <a:avLst/>
          </a:prstGeom>
          <a:noFill/>
          <a:ln>
            <a:noFill/>
          </a:ln>
        </p:spPr>
      </p:pic>
      <p:pic>
        <p:nvPicPr>
          <p:cNvPr id="231" name="Google Shape;231;p3"/>
          <p:cNvPicPr preferRelativeResize="0"/>
          <p:nvPr/>
        </p:nvPicPr>
        <p:blipFill rotWithShape="1">
          <a:blip r:embed="rId6">
            <a:alphaModFix/>
          </a:blip>
          <a:srcRect b="0" l="0" r="0" t="0"/>
          <a:stretch/>
        </p:blipFill>
        <p:spPr>
          <a:xfrm>
            <a:off x="4085582" y="3471231"/>
            <a:ext cx="704850" cy="757766"/>
          </a:xfrm>
          <a:prstGeom prst="rect">
            <a:avLst/>
          </a:prstGeom>
          <a:noFill/>
          <a:ln>
            <a:noFill/>
          </a:ln>
        </p:spPr>
      </p:pic>
      <p:pic>
        <p:nvPicPr>
          <p:cNvPr id="232" name="Google Shape;232;p3"/>
          <p:cNvPicPr preferRelativeResize="0"/>
          <p:nvPr/>
        </p:nvPicPr>
        <p:blipFill rotWithShape="1">
          <a:blip r:embed="rId7">
            <a:alphaModFix/>
          </a:blip>
          <a:srcRect b="0" l="0" r="0" t="0"/>
          <a:stretch/>
        </p:blipFill>
        <p:spPr>
          <a:xfrm flipH="1">
            <a:off x="2200565" y="4412693"/>
            <a:ext cx="727226" cy="739623"/>
          </a:xfrm>
          <a:prstGeom prst="rect">
            <a:avLst/>
          </a:prstGeom>
          <a:noFill/>
          <a:ln>
            <a:noFill/>
          </a:ln>
        </p:spPr>
      </p:pic>
      <p:pic>
        <p:nvPicPr>
          <p:cNvPr id="233" name="Google Shape;233;p3"/>
          <p:cNvPicPr preferRelativeResize="0"/>
          <p:nvPr/>
        </p:nvPicPr>
        <p:blipFill rotWithShape="1">
          <a:blip r:embed="rId8">
            <a:alphaModFix/>
          </a:blip>
          <a:srcRect b="0" l="0" r="0" t="0"/>
          <a:stretch/>
        </p:blipFill>
        <p:spPr>
          <a:xfrm>
            <a:off x="3618163" y="4454828"/>
            <a:ext cx="645583" cy="666749"/>
          </a:xfrm>
          <a:prstGeom prst="rect">
            <a:avLst/>
          </a:prstGeom>
          <a:noFill/>
          <a:ln>
            <a:noFill/>
          </a:ln>
        </p:spPr>
      </p:pic>
      <p:pic>
        <p:nvPicPr>
          <p:cNvPr id="234" name="Google Shape;234;p3"/>
          <p:cNvPicPr preferRelativeResize="0"/>
          <p:nvPr/>
        </p:nvPicPr>
        <p:blipFill rotWithShape="1">
          <a:blip r:embed="rId9">
            <a:alphaModFix/>
          </a:blip>
          <a:srcRect b="0" l="0" r="0" t="0"/>
          <a:stretch/>
        </p:blipFill>
        <p:spPr>
          <a:xfrm>
            <a:off x="2859194" y="3474871"/>
            <a:ext cx="757766" cy="747183"/>
          </a:xfrm>
          <a:prstGeom prst="rect">
            <a:avLst/>
          </a:prstGeom>
          <a:noFill/>
          <a:ln>
            <a:noFill/>
          </a:ln>
        </p:spPr>
      </p:pic>
      <p:pic>
        <p:nvPicPr>
          <p:cNvPr id="235" name="Google Shape;235;p3"/>
          <p:cNvPicPr preferRelativeResize="0"/>
          <p:nvPr/>
        </p:nvPicPr>
        <p:blipFill rotWithShape="1">
          <a:blip r:embed="rId10">
            <a:alphaModFix/>
          </a:blip>
          <a:srcRect b="0" l="0" r="0" t="0"/>
          <a:stretch/>
        </p:blipFill>
        <p:spPr>
          <a:xfrm>
            <a:off x="4243149" y="5307108"/>
            <a:ext cx="645583" cy="645583"/>
          </a:xfrm>
          <a:prstGeom prst="rect">
            <a:avLst/>
          </a:prstGeom>
          <a:noFill/>
          <a:ln>
            <a:noFill/>
          </a:ln>
        </p:spPr>
      </p:pic>
      <p:pic>
        <p:nvPicPr>
          <p:cNvPr id="236" name="Google Shape;236;p3"/>
          <p:cNvPicPr preferRelativeResize="0"/>
          <p:nvPr/>
        </p:nvPicPr>
        <p:blipFill rotWithShape="1">
          <a:blip r:embed="rId11">
            <a:alphaModFix/>
          </a:blip>
          <a:srcRect b="0" l="0" r="0" t="0"/>
          <a:stretch/>
        </p:blipFill>
        <p:spPr>
          <a:xfrm>
            <a:off x="1660362" y="5287461"/>
            <a:ext cx="726017" cy="751115"/>
          </a:xfrm>
          <a:prstGeom prst="rect">
            <a:avLst/>
          </a:prstGeom>
          <a:noFill/>
          <a:ln>
            <a:noFill/>
          </a:ln>
        </p:spPr>
      </p:pic>
      <p:pic>
        <p:nvPicPr>
          <p:cNvPr id="237" name="Google Shape;237;p3"/>
          <p:cNvPicPr preferRelativeResize="0"/>
          <p:nvPr/>
        </p:nvPicPr>
        <p:blipFill rotWithShape="1">
          <a:blip r:embed="rId12">
            <a:alphaModFix/>
          </a:blip>
          <a:srcRect b="0" l="0" r="0" t="0"/>
          <a:stretch/>
        </p:blipFill>
        <p:spPr>
          <a:xfrm>
            <a:off x="2203033" y="2510537"/>
            <a:ext cx="655865" cy="645281"/>
          </a:xfrm>
          <a:prstGeom prst="rect">
            <a:avLst/>
          </a:prstGeom>
          <a:noFill/>
          <a:ln>
            <a:noFill/>
          </a:ln>
        </p:spPr>
      </p:pic>
      <p:pic>
        <p:nvPicPr>
          <p:cNvPr id="238" name="Google Shape;238;p3"/>
          <p:cNvPicPr preferRelativeResize="0"/>
          <p:nvPr/>
        </p:nvPicPr>
        <p:blipFill rotWithShape="1">
          <a:blip r:embed="rId13">
            <a:alphaModFix/>
          </a:blip>
          <a:srcRect b="0" l="0" r="0" t="0"/>
          <a:stretch/>
        </p:blipFill>
        <p:spPr>
          <a:xfrm>
            <a:off x="9518524" y="4914614"/>
            <a:ext cx="1135744" cy="1113972"/>
          </a:xfrm>
          <a:prstGeom prst="rect">
            <a:avLst/>
          </a:prstGeom>
          <a:noFill/>
          <a:ln>
            <a:noFill/>
          </a:ln>
        </p:spPr>
      </p:pic>
      <p:pic>
        <p:nvPicPr>
          <p:cNvPr id="239" name="Google Shape;239;p3"/>
          <p:cNvPicPr preferRelativeResize="0"/>
          <p:nvPr/>
        </p:nvPicPr>
        <p:blipFill rotWithShape="1">
          <a:blip r:embed="rId14">
            <a:alphaModFix/>
          </a:blip>
          <a:srcRect b="0" l="0" r="0" t="0"/>
          <a:stretch/>
        </p:blipFill>
        <p:spPr>
          <a:xfrm>
            <a:off x="7102928" y="5064880"/>
            <a:ext cx="1005116" cy="1034144"/>
          </a:xfrm>
          <a:prstGeom prst="rect">
            <a:avLst/>
          </a:prstGeom>
          <a:noFill/>
          <a:ln>
            <a:noFill/>
          </a:ln>
        </p:spPr>
      </p:pic>
      <p:pic>
        <p:nvPicPr>
          <p:cNvPr id="240" name="Google Shape;240;p3"/>
          <p:cNvPicPr preferRelativeResize="0"/>
          <p:nvPr/>
        </p:nvPicPr>
        <p:blipFill rotWithShape="1">
          <a:blip r:embed="rId15">
            <a:alphaModFix/>
          </a:blip>
          <a:srcRect b="0" l="0" r="0" t="0"/>
          <a:stretch/>
        </p:blipFill>
        <p:spPr>
          <a:xfrm>
            <a:off x="9414431" y="2329612"/>
            <a:ext cx="1255486" cy="1255486"/>
          </a:xfrm>
          <a:prstGeom prst="rect">
            <a:avLst/>
          </a:prstGeom>
          <a:noFill/>
          <a:ln>
            <a:noFill/>
          </a:ln>
        </p:spPr>
      </p:pic>
      <p:pic>
        <p:nvPicPr>
          <p:cNvPr id="241" name="Google Shape;241;p3"/>
          <p:cNvPicPr preferRelativeResize="0"/>
          <p:nvPr/>
        </p:nvPicPr>
        <p:blipFill rotWithShape="1">
          <a:blip r:embed="rId16">
            <a:alphaModFix/>
          </a:blip>
          <a:srcRect b="0" l="0" r="0" t="0"/>
          <a:stretch/>
        </p:blipFill>
        <p:spPr>
          <a:xfrm>
            <a:off x="8424171" y="3875245"/>
            <a:ext cx="783772" cy="783772"/>
          </a:xfrm>
          <a:prstGeom prst="rect">
            <a:avLst/>
          </a:prstGeom>
          <a:noFill/>
          <a:ln>
            <a:noFill/>
          </a:ln>
        </p:spPr>
      </p:pic>
      <p:pic>
        <p:nvPicPr>
          <p:cNvPr id="242" name="Google Shape;242;p3"/>
          <p:cNvPicPr preferRelativeResize="0"/>
          <p:nvPr/>
        </p:nvPicPr>
        <p:blipFill rotWithShape="1">
          <a:blip r:embed="rId17">
            <a:alphaModFix/>
          </a:blip>
          <a:srcRect b="0" l="0" r="0" t="0"/>
          <a:stretch/>
        </p:blipFill>
        <p:spPr>
          <a:xfrm>
            <a:off x="7103647" y="3874150"/>
            <a:ext cx="892628" cy="907142"/>
          </a:xfrm>
          <a:prstGeom prst="rect">
            <a:avLst/>
          </a:prstGeom>
          <a:noFill/>
          <a:ln>
            <a:noFill/>
          </a:ln>
        </p:spPr>
      </p:pic>
      <p:pic>
        <p:nvPicPr>
          <p:cNvPr id="243" name="Google Shape;243;p3"/>
          <p:cNvPicPr preferRelativeResize="0"/>
          <p:nvPr/>
        </p:nvPicPr>
        <p:blipFill rotWithShape="1">
          <a:blip r:embed="rId18">
            <a:alphaModFix/>
          </a:blip>
          <a:srcRect b="0" l="0" r="0" t="0"/>
          <a:stretch/>
        </p:blipFill>
        <p:spPr>
          <a:xfrm>
            <a:off x="7148286" y="2572657"/>
            <a:ext cx="914400" cy="914400"/>
          </a:xfrm>
          <a:prstGeom prst="rect">
            <a:avLst/>
          </a:prstGeom>
          <a:noFill/>
          <a:ln>
            <a:noFill/>
          </a:ln>
        </p:spPr>
      </p:pic>
      <p:pic>
        <p:nvPicPr>
          <p:cNvPr id="244" name="Google Shape;244;p3"/>
          <p:cNvPicPr preferRelativeResize="0"/>
          <p:nvPr/>
        </p:nvPicPr>
        <p:blipFill rotWithShape="1">
          <a:blip r:embed="rId19">
            <a:alphaModFix/>
          </a:blip>
          <a:srcRect b="0" l="0" r="0" t="0"/>
          <a:stretch/>
        </p:blipFill>
        <p:spPr>
          <a:xfrm>
            <a:off x="8391979" y="2571682"/>
            <a:ext cx="807358" cy="807358"/>
          </a:xfrm>
          <a:prstGeom prst="rect">
            <a:avLst/>
          </a:prstGeom>
          <a:noFill/>
          <a:ln>
            <a:noFill/>
          </a:ln>
        </p:spPr>
      </p:pic>
      <p:pic>
        <p:nvPicPr>
          <p:cNvPr id="245" name="Google Shape;245;p3"/>
          <p:cNvPicPr preferRelativeResize="0"/>
          <p:nvPr/>
        </p:nvPicPr>
        <p:blipFill rotWithShape="1">
          <a:blip r:embed="rId20">
            <a:alphaModFix/>
          </a:blip>
          <a:srcRect b="0" l="0" r="0" t="0"/>
          <a:stretch/>
        </p:blipFill>
        <p:spPr>
          <a:xfrm>
            <a:off x="9556287" y="3731471"/>
            <a:ext cx="972458" cy="994229"/>
          </a:xfrm>
          <a:prstGeom prst="rect">
            <a:avLst/>
          </a:prstGeom>
          <a:noFill/>
          <a:ln>
            <a:noFill/>
          </a:ln>
        </p:spPr>
      </p:pic>
      <p:pic>
        <p:nvPicPr>
          <p:cNvPr id="246" name="Google Shape;246;p3"/>
          <p:cNvPicPr preferRelativeResize="0"/>
          <p:nvPr/>
        </p:nvPicPr>
        <p:blipFill rotWithShape="1">
          <a:blip r:embed="rId21">
            <a:alphaModFix/>
          </a:blip>
          <a:srcRect b="0" l="0" r="0" t="0"/>
          <a:stretch/>
        </p:blipFill>
        <p:spPr>
          <a:xfrm>
            <a:off x="8397221" y="4998157"/>
            <a:ext cx="952500" cy="95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descr="Graphical user interface, text&#10;&#10;Description automatically generated" id="252" name="Google Shape;252;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3" name="Google Shape;253;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4" name="Google Shape;254;p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1.1.2 Traditional stages in the Energy System</a:t>
            </a:r>
            <a:endParaRPr/>
          </a:p>
        </p:txBody>
      </p:sp>
      <p:sp>
        <p:nvSpPr>
          <p:cNvPr id="255" name="Google Shape;255;p4"/>
          <p:cNvSpPr txBox="1"/>
          <p:nvPr/>
        </p:nvSpPr>
        <p:spPr>
          <a:xfrm>
            <a:off x="887215" y="-5421"/>
            <a:ext cx="10588588" cy="138639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1.1 Energy Systems &amp; the SDGs</a:t>
            </a:r>
            <a:endParaRPr/>
          </a:p>
        </p:txBody>
      </p:sp>
      <p:grpSp>
        <p:nvGrpSpPr>
          <p:cNvPr id="256" name="Google Shape;256;p4"/>
          <p:cNvGrpSpPr/>
          <p:nvPr/>
        </p:nvGrpSpPr>
        <p:grpSpPr>
          <a:xfrm>
            <a:off x="1071714" y="2501863"/>
            <a:ext cx="9946879" cy="2987604"/>
            <a:chOff x="1020914" y="2556897"/>
            <a:chExt cx="9819879" cy="2766489"/>
          </a:xfrm>
        </p:grpSpPr>
        <p:sp>
          <p:nvSpPr>
            <p:cNvPr id="257" name="Google Shape;257;p4"/>
            <p:cNvSpPr txBox="1"/>
            <p:nvPr/>
          </p:nvSpPr>
          <p:spPr>
            <a:xfrm>
              <a:off x="1020914" y="2556897"/>
              <a:ext cx="1765183" cy="598496"/>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GB" sz="2000">
                  <a:solidFill>
                    <a:srgbClr val="2F528F"/>
                  </a:solidFill>
                  <a:latin typeface="Open Sans ExtraBold"/>
                  <a:ea typeface="Open Sans ExtraBold"/>
                  <a:cs typeface="Open Sans ExtraBold"/>
                  <a:sym typeface="Open Sans ExtraBold"/>
                </a:rPr>
                <a:t>Mine, Well, Import</a:t>
              </a:r>
              <a:endParaRPr/>
            </a:p>
          </p:txBody>
        </p:sp>
        <p:sp>
          <p:nvSpPr>
            <p:cNvPr id="258" name="Google Shape;258;p4"/>
            <p:cNvSpPr txBox="1"/>
            <p:nvPr/>
          </p:nvSpPr>
          <p:spPr>
            <a:xfrm>
              <a:off x="3514868" y="2556897"/>
              <a:ext cx="1925833" cy="854994"/>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GB" sz="2000">
                  <a:solidFill>
                    <a:srgbClr val="2F528F"/>
                  </a:solidFill>
                  <a:latin typeface="Open Sans ExtraBold"/>
                  <a:ea typeface="Open Sans ExtraBold"/>
                  <a:cs typeface="Open Sans ExtraBold"/>
                  <a:sym typeface="Open Sans ExtraBold"/>
                </a:rPr>
                <a:t>Electrical Plant, Refinery</a:t>
              </a:r>
              <a:endParaRPr/>
            </a:p>
          </p:txBody>
        </p:sp>
        <p:sp>
          <p:nvSpPr>
            <p:cNvPr id="259" name="Google Shape;259;p4"/>
            <p:cNvSpPr txBox="1"/>
            <p:nvPr/>
          </p:nvSpPr>
          <p:spPr>
            <a:xfrm>
              <a:off x="8707193" y="2556897"/>
              <a:ext cx="2133600" cy="341997"/>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GB" sz="2000">
                  <a:solidFill>
                    <a:srgbClr val="2F528F"/>
                  </a:solidFill>
                  <a:latin typeface="Open Sans ExtraBold"/>
                  <a:ea typeface="Open Sans ExtraBold"/>
                  <a:cs typeface="Open Sans ExtraBold"/>
                  <a:sym typeface="Open Sans ExtraBold"/>
                </a:rPr>
                <a:t>Consumer</a:t>
              </a:r>
              <a:endParaRPr/>
            </a:p>
          </p:txBody>
        </p:sp>
        <p:sp>
          <p:nvSpPr>
            <p:cNvPr id="260" name="Google Shape;260;p4"/>
            <p:cNvSpPr/>
            <p:nvPr/>
          </p:nvSpPr>
          <p:spPr>
            <a:xfrm>
              <a:off x="2614132" y="4022537"/>
              <a:ext cx="1296000" cy="304800"/>
            </a:xfrm>
            <a:prstGeom prst="rightArrow">
              <a:avLst>
                <a:gd fmla="val 50000" name="adj1"/>
                <a:gd fmla="val 125000" name="adj2"/>
              </a:avLst>
            </a:prstGeom>
            <a:solidFill>
              <a:srgbClr val="C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lt2"/>
                </a:solidFill>
                <a:latin typeface="Open Sans ExtraBold"/>
                <a:ea typeface="Open Sans ExtraBold"/>
                <a:cs typeface="Open Sans ExtraBold"/>
                <a:sym typeface="Open Sans ExtraBold"/>
              </a:endParaRPr>
            </a:p>
          </p:txBody>
        </p:sp>
        <p:sp>
          <p:nvSpPr>
            <p:cNvPr id="261" name="Google Shape;261;p4"/>
            <p:cNvSpPr txBox="1"/>
            <p:nvPr/>
          </p:nvSpPr>
          <p:spPr>
            <a:xfrm>
              <a:off x="3727044" y="4947294"/>
              <a:ext cx="156792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ExtraBold"/>
                  <a:ea typeface="Open Sans ExtraBold"/>
                  <a:cs typeface="Open Sans ExtraBold"/>
                  <a:sym typeface="Open Sans ExtraBold"/>
                </a:rPr>
                <a:t>Conversion</a:t>
              </a:r>
              <a:endParaRPr/>
            </a:p>
          </p:txBody>
        </p:sp>
        <p:sp>
          <p:nvSpPr>
            <p:cNvPr id="262" name="Google Shape;262;p4"/>
            <p:cNvSpPr txBox="1"/>
            <p:nvPr/>
          </p:nvSpPr>
          <p:spPr>
            <a:xfrm>
              <a:off x="9087556" y="4724891"/>
              <a:ext cx="1560662" cy="5984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ExtraBold"/>
                  <a:ea typeface="Open Sans ExtraBold"/>
                  <a:cs typeface="Open Sans ExtraBold"/>
                  <a:sym typeface="Open Sans ExtraBold"/>
                </a:rPr>
                <a:t>Final Conversion</a:t>
              </a:r>
              <a:endParaRPr/>
            </a:p>
          </p:txBody>
        </p:sp>
        <p:sp>
          <p:nvSpPr>
            <p:cNvPr id="263" name="Google Shape;263;p4"/>
            <p:cNvSpPr txBox="1"/>
            <p:nvPr/>
          </p:nvSpPr>
          <p:spPr>
            <a:xfrm>
              <a:off x="6332013" y="4953172"/>
              <a:ext cx="178137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ExtraBold"/>
                  <a:ea typeface="Open Sans ExtraBold"/>
                  <a:cs typeface="Open Sans ExtraBold"/>
                  <a:sym typeface="Open Sans ExtraBold"/>
                </a:rPr>
                <a:t>Transmission</a:t>
              </a:r>
              <a:endParaRPr/>
            </a:p>
          </p:txBody>
        </p:sp>
        <p:sp>
          <p:nvSpPr>
            <p:cNvPr id="264" name="Google Shape;264;p4"/>
            <p:cNvSpPr txBox="1"/>
            <p:nvPr/>
          </p:nvSpPr>
          <p:spPr>
            <a:xfrm>
              <a:off x="6066646" y="2556897"/>
              <a:ext cx="2103302" cy="854994"/>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GB" sz="2000">
                  <a:solidFill>
                    <a:srgbClr val="2F528F"/>
                  </a:solidFill>
                  <a:latin typeface="Open Sans ExtraBold"/>
                  <a:ea typeface="Open Sans ExtraBold"/>
                  <a:cs typeface="Open Sans ExtraBold"/>
                  <a:sym typeface="Open Sans ExtraBold"/>
                </a:rPr>
                <a:t>Transmission lines, Pipelines</a:t>
              </a:r>
              <a:endParaRPr/>
            </a:p>
          </p:txBody>
        </p:sp>
        <p:sp>
          <p:nvSpPr>
            <p:cNvPr id="265" name="Google Shape;265;p4"/>
            <p:cNvSpPr txBox="1"/>
            <p:nvPr/>
          </p:nvSpPr>
          <p:spPr>
            <a:xfrm>
              <a:off x="1084995" y="4951134"/>
              <a:ext cx="149951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ExtraBold"/>
                  <a:ea typeface="Open Sans ExtraBold"/>
                  <a:cs typeface="Open Sans ExtraBold"/>
                  <a:sym typeface="Open Sans ExtraBold"/>
                </a:rPr>
                <a:t>Extraction</a:t>
              </a:r>
              <a:endParaRPr/>
            </a:p>
          </p:txBody>
        </p:sp>
        <p:sp>
          <p:nvSpPr>
            <p:cNvPr id="266" name="Google Shape;266;p4"/>
            <p:cNvSpPr/>
            <p:nvPr/>
          </p:nvSpPr>
          <p:spPr>
            <a:xfrm>
              <a:off x="5141719" y="4034826"/>
              <a:ext cx="1296000" cy="304800"/>
            </a:xfrm>
            <a:prstGeom prst="rightArrow">
              <a:avLst>
                <a:gd fmla="val 50000" name="adj1"/>
                <a:gd fmla="val 125000" name="adj2"/>
              </a:avLst>
            </a:prstGeom>
            <a:solidFill>
              <a:srgbClr val="C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lt2"/>
                </a:solidFill>
                <a:latin typeface="Open Sans ExtraBold"/>
                <a:ea typeface="Open Sans ExtraBold"/>
                <a:cs typeface="Open Sans ExtraBold"/>
                <a:sym typeface="Open Sans ExtraBold"/>
              </a:endParaRPr>
            </a:p>
          </p:txBody>
        </p:sp>
        <p:sp>
          <p:nvSpPr>
            <p:cNvPr id="267" name="Google Shape;267;p4"/>
            <p:cNvSpPr/>
            <p:nvPr/>
          </p:nvSpPr>
          <p:spPr>
            <a:xfrm>
              <a:off x="7852001" y="4031567"/>
              <a:ext cx="1296000" cy="304800"/>
            </a:xfrm>
            <a:prstGeom prst="rightArrow">
              <a:avLst>
                <a:gd fmla="val 50000" name="adj1"/>
                <a:gd fmla="val 125000" name="adj2"/>
              </a:avLst>
            </a:prstGeom>
            <a:solidFill>
              <a:srgbClr val="C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lt2"/>
                </a:solidFill>
                <a:latin typeface="Open Sans ExtraBold"/>
                <a:ea typeface="Open Sans ExtraBold"/>
                <a:cs typeface="Open Sans ExtraBold"/>
                <a:sym typeface="Open Sans ExtraBold"/>
              </a:endParaRPr>
            </a:p>
          </p:txBody>
        </p:sp>
        <p:pic>
          <p:nvPicPr>
            <p:cNvPr descr="Oil Rig with solid fill" id="268" name="Google Shape;268;p4"/>
            <p:cNvPicPr preferRelativeResize="0"/>
            <p:nvPr/>
          </p:nvPicPr>
          <p:blipFill rotWithShape="1">
            <a:blip r:embed="rId4">
              <a:alphaModFix/>
            </a:blip>
            <a:srcRect b="0" l="0" r="0" t="0"/>
            <a:stretch/>
          </p:blipFill>
          <p:spPr>
            <a:xfrm>
              <a:off x="1208437" y="3505691"/>
              <a:ext cx="1219200" cy="1219200"/>
            </a:xfrm>
            <a:prstGeom prst="rect">
              <a:avLst/>
            </a:prstGeom>
            <a:noFill/>
            <a:ln>
              <a:noFill/>
            </a:ln>
          </p:spPr>
        </p:pic>
        <p:pic>
          <p:nvPicPr>
            <p:cNvPr descr="Electric Tower with solid fill" id="269" name="Google Shape;269;p4"/>
            <p:cNvPicPr preferRelativeResize="0"/>
            <p:nvPr/>
          </p:nvPicPr>
          <p:blipFill rotWithShape="1">
            <a:blip r:embed="rId5">
              <a:alphaModFix/>
            </a:blip>
            <a:srcRect b="0" l="0" r="0" t="0"/>
            <a:stretch/>
          </p:blipFill>
          <p:spPr>
            <a:xfrm>
              <a:off x="6517193" y="3496082"/>
              <a:ext cx="1219200" cy="1219200"/>
            </a:xfrm>
            <a:prstGeom prst="rect">
              <a:avLst/>
            </a:prstGeom>
            <a:noFill/>
            <a:ln>
              <a:noFill/>
            </a:ln>
          </p:spPr>
        </p:pic>
        <p:pic>
          <p:nvPicPr>
            <p:cNvPr descr="House with solid fill" id="270" name="Google Shape;270;p4"/>
            <p:cNvPicPr preferRelativeResize="0"/>
            <p:nvPr/>
          </p:nvPicPr>
          <p:blipFill rotWithShape="1">
            <a:blip r:embed="rId6">
              <a:alphaModFix/>
            </a:blip>
            <a:srcRect b="0" l="0" r="0" t="0"/>
            <a:stretch/>
          </p:blipFill>
          <p:spPr>
            <a:xfrm>
              <a:off x="9227911" y="3451509"/>
              <a:ext cx="1219200" cy="1219200"/>
            </a:xfrm>
            <a:prstGeom prst="rect">
              <a:avLst/>
            </a:prstGeom>
            <a:noFill/>
            <a:ln>
              <a:noFill/>
            </a:ln>
          </p:spPr>
        </p:pic>
        <p:pic>
          <p:nvPicPr>
            <p:cNvPr descr="Oil Barrel with solid fill" id="271" name="Google Shape;271;p4"/>
            <p:cNvPicPr preferRelativeResize="0"/>
            <p:nvPr/>
          </p:nvPicPr>
          <p:blipFill rotWithShape="1">
            <a:blip r:embed="rId7">
              <a:alphaModFix/>
            </a:blip>
            <a:srcRect b="0" l="0" r="0" t="0"/>
            <a:stretch/>
          </p:blipFill>
          <p:spPr>
            <a:xfrm>
              <a:off x="3879532" y="3535308"/>
              <a:ext cx="1219200" cy="12192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Graphical user interface, text&#10;&#10;Description automatically generated" id="277" name="Google Shape;277;p5"/>
          <p:cNvPicPr preferRelativeResize="0"/>
          <p:nvPr/>
        </p:nvPicPr>
        <p:blipFill rotWithShape="1">
          <a:blip r:embed="rId3">
            <a:alphaModFix/>
          </a:blip>
          <a:srcRect b="0" l="0" r="0" t="0"/>
          <a:stretch/>
        </p:blipFill>
        <p:spPr>
          <a:xfrm>
            <a:off x="0" y="11897"/>
            <a:ext cx="12192000" cy="6858000"/>
          </a:xfrm>
          <a:prstGeom prst="rect">
            <a:avLst/>
          </a:prstGeom>
          <a:noFill/>
          <a:ln>
            <a:noFill/>
          </a:ln>
        </p:spPr>
      </p:pic>
      <p:sp>
        <p:nvSpPr>
          <p:cNvPr id="278" name="Google Shape;278;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9" name="Google Shape;279;p5"/>
          <p:cNvSpPr/>
          <p:nvPr/>
        </p:nvSpPr>
        <p:spPr>
          <a:xfrm>
            <a:off x="930346" y="1185124"/>
            <a:ext cx="92123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1.1.3 Transitioning to a new, AFFORDABLE, and CLEAN energy system</a:t>
            </a:r>
            <a:endParaRPr/>
          </a:p>
        </p:txBody>
      </p:sp>
      <p:sp>
        <p:nvSpPr>
          <p:cNvPr id="280" name="Google Shape;280;p5"/>
          <p:cNvSpPr txBox="1"/>
          <p:nvPr/>
        </p:nvSpPr>
        <p:spPr>
          <a:xfrm>
            <a:off x="887215" y="-5421"/>
            <a:ext cx="10703968" cy="114197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1.1 Energy Systems &amp; the SDGs</a:t>
            </a:r>
            <a:endParaRPr/>
          </a:p>
        </p:txBody>
      </p:sp>
      <p:pic>
        <p:nvPicPr>
          <p:cNvPr id="281" name="Google Shape;281;p5"/>
          <p:cNvPicPr preferRelativeResize="0"/>
          <p:nvPr>
            <p:ph idx="1" type="body"/>
          </p:nvPr>
        </p:nvPicPr>
        <p:blipFill rotWithShape="1">
          <a:blip r:embed="rId4">
            <a:alphaModFix/>
          </a:blip>
          <a:srcRect b="0" l="0" r="0" t="0"/>
          <a:stretch/>
        </p:blipFill>
        <p:spPr>
          <a:xfrm>
            <a:off x="723130" y="1906236"/>
            <a:ext cx="5506304" cy="3892407"/>
          </a:xfrm>
          <a:prstGeom prst="rect">
            <a:avLst/>
          </a:prstGeom>
          <a:noFill/>
          <a:ln>
            <a:noFill/>
          </a:ln>
        </p:spPr>
      </p:pic>
      <p:pic>
        <p:nvPicPr>
          <p:cNvPr id="282" name="Google Shape;282;p5"/>
          <p:cNvPicPr preferRelativeResize="0"/>
          <p:nvPr/>
        </p:nvPicPr>
        <p:blipFill rotWithShape="1">
          <a:blip r:embed="rId5">
            <a:alphaModFix/>
          </a:blip>
          <a:srcRect b="0" l="0" r="0" t="0"/>
          <a:stretch/>
        </p:blipFill>
        <p:spPr>
          <a:xfrm>
            <a:off x="6525988" y="2161505"/>
            <a:ext cx="4910593" cy="33882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Graphical user interface, text&#10;&#10;Description automatically generated" id="288" name="Google Shape;288;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9" name="Google Shape;289;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0" name="Google Shape;290;p6"/>
          <p:cNvSpPr/>
          <p:nvPr/>
        </p:nvSpPr>
        <p:spPr>
          <a:xfrm>
            <a:off x="959102" y="1238862"/>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1.1.4 The Sustainable Development Goals</a:t>
            </a:r>
            <a:endParaRPr/>
          </a:p>
        </p:txBody>
      </p:sp>
      <p:sp>
        <p:nvSpPr>
          <p:cNvPr id="291" name="Google Shape;291;p6"/>
          <p:cNvSpPr txBox="1"/>
          <p:nvPr/>
        </p:nvSpPr>
        <p:spPr>
          <a:xfrm>
            <a:off x="887214" y="-5421"/>
            <a:ext cx="10830446" cy="114197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1.1 Energy Systems &amp; the SDGs</a:t>
            </a:r>
            <a:endParaRPr/>
          </a:p>
        </p:txBody>
      </p:sp>
      <p:pic>
        <p:nvPicPr>
          <p:cNvPr id="292" name="Google Shape;292;p6"/>
          <p:cNvPicPr preferRelativeResize="0"/>
          <p:nvPr>
            <p:ph idx="1" type="body"/>
          </p:nvPr>
        </p:nvPicPr>
        <p:blipFill rotWithShape="1">
          <a:blip r:embed="rId4">
            <a:alphaModFix/>
          </a:blip>
          <a:srcRect b="3611" l="2025" r="1659" t="2992"/>
          <a:stretch/>
        </p:blipFill>
        <p:spPr>
          <a:xfrm>
            <a:off x="2564917" y="1833160"/>
            <a:ext cx="7054850" cy="42756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Graphical user interface, text&#10;&#10;Description automatically generated" id="298" name="Google Shape;298;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9" name="Google Shape;299;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0" name="Google Shape;300;p7"/>
          <p:cNvSpPr txBox="1"/>
          <p:nvPr/>
        </p:nvSpPr>
        <p:spPr>
          <a:xfrm>
            <a:off x="887214" y="-5421"/>
            <a:ext cx="10712503" cy="11276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1.2 Energy System Planning </a:t>
            </a:r>
            <a:endParaRPr/>
          </a:p>
        </p:txBody>
      </p:sp>
      <p:sp>
        <p:nvSpPr>
          <p:cNvPr id="301" name="Google Shape;301;p7"/>
          <p:cNvSpPr txBox="1"/>
          <p:nvPr>
            <p:ph idx="1" type="body"/>
          </p:nvPr>
        </p:nvSpPr>
        <p:spPr>
          <a:xfrm>
            <a:off x="838200" y="1227108"/>
            <a:ext cx="10515600" cy="4949855"/>
          </a:xfrm>
          <a:prstGeom prst="rect">
            <a:avLst/>
          </a:prstGeom>
          <a:noFill/>
          <a:ln>
            <a:noFill/>
          </a:ln>
        </p:spPr>
        <p:txBody>
          <a:bodyPr anchorCtr="0" anchor="t" bIns="60925" lIns="121900" spcFirstLastPara="1" rIns="121900" wrap="square" tIns="60925">
            <a:normAutofit/>
          </a:bodyPr>
          <a:lstStyle/>
          <a:p>
            <a:pPr indent="0" lvl="0" marL="0" rtl="0" algn="l">
              <a:lnSpc>
                <a:spcPct val="100000"/>
              </a:lnSpc>
              <a:spcBef>
                <a:spcPts val="1000"/>
              </a:spcBef>
              <a:spcAft>
                <a:spcPts val="0"/>
              </a:spcAft>
              <a:buClr>
                <a:srgbClr val="9CC2E5"/>
              </a:buClr>
              <a:buSzPts val="2000"/>
              <a:buNone/>
            </a:pPr>
            <a:r>
              <a:rPr b="1" lang="en-GB" sz="2000">
                <a:solidFill>
                  <a:srgbClr val="9CC2E5"/>
                </a:solidFill>
                <a:latin typeface="Open Sans"/>
                <a:ea typeface="Open Sans"/>
                <a:cs typeface="Open Sans"/>
                <a:sym typeface="Open Sans"/>
              </a:rPr>
              <a:t>1.2.1 Energy system analysis and Planning</a:t>
            </a:r>
            <a:endParaRPr/>
          </a:p>
          <a:p>
            <a:pPr indent="0" lvl="0" marL="0" rtl="0" algn="l">
              <a:lnSpc>
                <a:spcPct val="100000"/>
              </a:lnSpc>
              <a:spcBef>
                <a:spcPts val="1000"/>
              </a:spcBef>
              <a:spcAft>
                <a:spcPts val="0"/>
              </a:spcAft>
              <a:buClr>
                <a:schemeClr val="dk1"/>
              </a:buClr>
              <a:buSzPts val="2000"/>
              <a:buNone/>
            </a:pPr>
            <a:r>
              <a:rPr b="1" lang="en-GB" sz="2000">
                <a:latin typeface="Open Sans"/>
                <a:ea typeface="Open Sans"/>
                <a:cs typeface="Open Sans"/>
                <a:sym typeface="Open Sans"/>
              </a:rPr>
              <a:t>Energy system analysis....</a:t>
            </a:r>
            <a:endParaRPr/>
          </a:p>
          <a:p>
            <a:pPr indent="-342900" lvl="0" marL="342900" rtl="0" algn="l">
              <a:lnSpc>
                <a:spcPct val="100000"/>
              </a:lnSpc>
              <a:spcBef>
                <a:spcPts val="1000"/>
              </a:spcBef>
              <a:spcAft>
                <a:spcPts val="0"/>
              </a:spcAft>
              <a:buClr>
                <a:srgbClr val="333333"/>
              </a:buClr>
              <a:buSzPts val="2000"/>
              <a:buFont typeface="Arial"/>
              <a:buChar char="•"/>
            </a:pPr>
            <a:r>
              <a:rPr lang="en-GB" sz="2000">
                <a:latin typeface="Open Sans"/>
                <a:ea typeface="Open Sans"/>
                <a:cs typeface="Open Sans"/>
                <a:sym typeface="Open Sans"/>
              </a:rPr>
              <a:t>considers the impact of technologies on energy and material use</a:t>
            </a:r>
            <a:endParaRPr/>
          </a:p>
          <a:p>
            <a:pPr indent="-342900" lvl="0" marL="342900" rtl="0" algn="l">
              <a:lnSpc>
                <a:spcPct val="100000"/>
              </a:lnSpc>
              <a:spcBef>
                <a:spcPts val="1000"/>
              </a:spcBef>
              <a:spcAft>
                <a:spcPts val="0"/>
              </a:spcAft>
              <a:buClr>
                <a:srgbClr val="333333"/>
              </a:buClr>
              <a:buSzPts val="2000"/>
              <a:buFont typeface="Arial"/>
              <a:buChar char="•"/>
            </a:pPr>
            <a:r>
              <a:rPr lang="en-GB" sz="2000">
                <a:latin typeface="Open Sans"/>
                <a:ea typeface="Open Sans"/>
                <a:cs typeface="Open Sans"/>
                <a:sym typeface="Open Sans"/>
              </a:rPr>
              <a:t>allows us to understand the interactions between different energy technologies and different energy sectors such as heat, power, and transport</a:t>
            </a:r>
            <a:endParaRPr/>
          </a:p>
          <a:p>
            <a:pPr indent="0" lvl="0" marL="0" rtl="0" algn="l">
              <a:lnSpc>
                <a:spcPct val="100000"/>
              </a:lnSpc>
              <a:spcBef>
                <a:spcPts val="1000"/>
              </a:spcBef>
              <a:spcAft>
                <a:spcPts val="0"/>
              </a:spcAft>
              <a:buClr>
                <a:schemeClr val="dk1"/>
              </a:buClr>
              <a:buSzPts val="2000"/>
              <a:buNone/>
            </a:pPr>
            <a:r>
              <a:rPr b="1" lang="en-GB" sz="2000">
                <a:latin typeface="Open Sans"/>
                <a:ea typeface="Open Sans"/>
                <a:cs typeface="Open Sans"/>
                <a:sym typeface="Open Sans"/>
              </a:rPr>
              <a:t>…informs energy system planning, which involves</a:t>
            </a:r>
            <a:endParaRPr/>
          </a:p>
          <a:p>
            <a:pPr indent="-342900" lvl="0" marL="342900" rtl="0" algn="l">
              <a:lnSpc>
                <a:spcPct val="100000"/>
              </a:lnSpc>
              <a:spcBef>
                <a:spcPts val="1000"/>
              </a:spcBef>
              <a:spcAft>
                <a:spcPts val="0"/>
              </a:spcAft>
              <a:buClr>
                <a:srgbClr val="333333"/>
              </a:buClr>
              <a:buSzPts val="2000"/>
              <a:buFont typeface="Arial"/>
              <a:buChar char="•"/>
            </a:pPr>
            <a:r>
              <a:rPr lang="en-GB" sz="2000">
                <a:latin typeface="Open Sans"/>
                <a:ea typeface="Open Sans"/>
                <a:cs typeface="Open Sans"/>
                <a:sym typeface="Open Sans"/>
              </a:rPr>
              <a:t>developing long-term policies to help guide the future of a local, national, regional, or global energy system.</a:t>
            </a:r>
            <a:endParaRPr/>
          </a:p>
          <a:p>
            <a:pPr indent="-342900" lvl="0" marL="342900" rtl="0" algn="l">
              <a:lnSpc>
                <a:spcPct val="100000"/>
              </a:lnSpc>
              <a:spcBef>
                <a:spcPts val="1000"/>
              </a:spcBef>
              <a:spcAft>
                <a:spcPts val="0"/>
              </a:spcAft>
              <a:buClr>
                <a:srgbClr val="333333"/>
              </a:buClr>
              <a:buSzPts val="2000"/>
              <a:buFont typeface="Arial"/>
              <a:buChar char="•"/>
            </a:pPr>
            <a:r>
              <a:rPr lang="en-GB" sz="2000">
                <a:latin typeface="Open Sans"/>
                <a:ea typeface="Open Sans"/>
                <a:cs typeface="Open Sans"/>
                <a:sym typeface="Open Sans"/>
              </a:rPr>
              <a:t>using integrated approaches to consider both energy supply to meet demand and the role of energy efficiency in reducing demand.</a:t>
            </a:r>
            <a:endParaRPr/>
          </a:p>
          <a:p>
            <a:pPr indent="-342900" lvl="0" marL="342900" rtl="0" algn="l">
              <a:lnSpc>
                <a:spcPct val="100000"/>
              </a:lnSpc>
              <a:spcBef>
                <a:spcPts val="1000"/>
              </a:spcBef>
              <a:spcAft>
                <a:spcPts val="0"/>
              </a:spcAft>
              <a:buClr>
                <a:srgbClr val="333333"/>
              </a:buClr>
              <a:buSzPts val="2000"/>
              <a:buFont typeface="Arial"/>
              <a:buChar char="•"/>
            </a:pPr>
            <a:r>
              <a:rPr lang="en-GB" sz="2000">
                <a:latin typeface="Open Sans"/>
                <a:ea typeface="Open Sans"/>
                <a:cs typeface="Open Sans"/>
                <a:sym typeface="Open Sans"/>
              </a:rPr>
              <a:t>understanding future energy consumption, population growth, and economic development.</a:t>
            </a:r>
            <a:endParaRPr sz="2000">
              <a:latin typeface="Open Sans"/>
              <a:ea typeface="Open Sans"/>
              <a:cs typeface="Open Sans"/>
              <a:sym typeface="Open Sans"/>
            </a:endParaRPr>
          </a:p>
          <a:p>
            <a:pPr indent="-101600" lvl="0" marL="228600" rtl="0" algn="l">
              <a:lnSpc>
                <a:spcPct val="100000"/>
              </a:lnSpc>
              <a:spcBef>
                <a:spcPts val="0"/>
              </a:spcBef>
              <a:spcAft>
                <a:spcPts val="0"/>
              </a:spcAft>
              <a:buClr>
                <a:schemeClr val="dk1"/>
              </a:buClr>
              <a:buSzPts val="2000"/>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Graphical user interface, text&#10;&#10;Description automatically generated" id="307" name="Google Shape;307;p8"/>
          <p:cNvPicPr preferRelativeResize="0"/>
          <p:nvPr/>
        </p:nvPicPr>
        <p:blipFill rotWithShape="1">
          <a:blip r:embed="rId3">
            <a:alphaModFix/>
          </a:blip>
          <a:srcRect b="0" l="0" r="0" t="0"/>
          <a:stretch/>
        </p:blipFill>
        <p:spPr>
          <a:xfrm>
            <a:off x="0" y="11897"/>
            <a:ext cx="12192000" cy="6858000"/>
          </a:xfrm>
          <a:prstGeom prst="rect">
            <a:avLst/>
          </a:prstGeom>
          <a:noFill/>
          <a:ln>
            <a:noFill/>
          </a:ln>
        </p:spPr>
      </p:pic>
      <p:sp>
        <p:nvSpPr>
          <p:cNvPr id="308" name="Google Shape;308;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9" name="Google Shape;309;p8"/>
          <p:cNvSpPr/>
          <p:nvPr/>
        </p:nvSpPr>
        <p:spPr>
          <a:xfrm>
            <a:off x="915968" y="1195730"/>
            <a:ext cx="728559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1.2.2 Why is energy system planning as important as ever?</a:t>
            </a:r>
            <a:endParaRPr/>
          </a:p>
        </p:txBody>
      </p:sp>
      <p:sp>
        <p:nvSpPr>
          <p:cNvPr id="310" name="Google Shape;310;p8"/>
          <p:cNvSpPr txBox="1"/>
          <p:nvPr/>
        </p:nvSpPr>
        <p:spPr>
          <a:xfrm>
            <a:off x="887214" y="11897"/>
            <a:ext cx="9855786" cy="109590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1.2 Energy System Planning </a:t>
            </a:r>
            <a:endParaRPr/>
          </a:p>
        </p:txBody>
      </p:sp>
      <p:pic>
        <p:nvPicPr>
          <p:cNvPr id="311" name="Google Shape;311;p8"/>
          <p:cNvPicPr preferRelativeResize="0"/>
          <p:nvPr>
            <p:ph idx="1" type="body"/>
          </p:nvPr>
        </p:nvPicPr>
        <p:blipFill rotWithShape="1">
          <a:blip r:embed="rId4">
            <a:alphaModFix/>
          </a:blip>
          <a:srcRect b="0" l="0" r="0" t="0"/>
          <a:stretch/>
        </p:blipFill>
        <p:spPr>
          <a:xfrm>
            <a:off x="8136051" y="1188998"/>
            <a:ext cx="3314952" cy="5180047"/>
          </a:xfrm>
          <a:prstGeom prst="rect">
            <a:avLst/>
          </a:prstGeom>
          <a:noFill/>
          <a:ln>
            <a:noFill/>
          </a:ln>
        </p:spPr>
      </p:pic>
      <p:pic>
        <p:nvPicPr>
          <p:cNvPr id="312" name="Google Shape;312;p8"/>
          <p:cNvPicPr preferRelativeResize="0"/>
          <p:nvPr/>
        </p:nvPicPr>
        <p:blipFill rotWithShape="1">
          <a:blip r:embed="rId5">
            <a:alphaModFix/>
          </a:blip>
          <a:srcRect b="0" l="0" r="0" t="0"/>
          <a:stretch/>
        </p:blipFill>
        <p:spPr>
          <a:xfrm>
            <a:off x="6289241" y="2611899"/>
            <a:ext cx="839471" cy="839471"/>
          </a:xfrm>
          <a:prstGeom prst="rect">
            <a:avLst/>
          </a:prstGeom>
          <a:noFill/>
          <a:ln>
            <a:noFill/>
          </a:ln>
        </p:spPr>
      </p:pic>
      <p:pic>
        <p:nvPicPr>
          <p:cNvPr id="313" name="Google Shape;313;p8"/>
          <p:cNvPicPr preferRelativeResize="0"/>
          <p:nvPr/>
        </p:nvPicPr>
        <p:blipFill rotWithShape="1">
          <a:blip r:embed="rId6">
            <a:alphaModFix/>
          </a:blip>
          <a:srcRect b="0" l="0" r="0" t="0"/>
          <a:stretch/>
        </p:blipFill>
        <p:spPr>
          <a:xfrm>
            <a:off x="1026622" y="1988276"/>
            <a:ext cx="4131165" cy="4258568"/>
          </a:xfrm>
          <a:prstGeom prst="rect">
            <a:avLst/>
          </a:prstGeom>
          <a:noFill/>
          <a:ln>
            <a:noFill/>
          </a:ln>
        </p:spPr>
      </p:pic>
      <p:sp>
        <p:nvSpPr>
          <p:cNvPr id="314" name="Google Shape;314;p8"/>
          <p:cNvSpPr txBox="1"/>
          <p:nvPr/>
        </p:nvSpPr>
        <p:spPr>
          <a:xfrm>
            <a:off x="5993828" y="3523017"/>
            <a:ext cx="1555272" cy="1191546"/>
          </a:xfrm>
          <a:prstGeom prst="rect">
            <a:avLst/>
          </a:prstGeom>
          <a:noFill/>
          <a:ln>
            <a:noFill/>
          </a:ln>
        </p:spPr>
        <p:txBody>
          <a:bodyPr anchorCtr="0" anchor="ctr"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Arial"/>
              <a:buNone/>
            </a:pPr>
            <a:r>
              <a:rPr lang="en-GB" sz="2800">
                <a:solidFill>
                  <a:schemeClr val="dk1"/>
                </a:solidFill>
                <a:latin typeface="Open Sans"/>
                <a:ea typeface="Open Sans"/>
                <a:cs typeface="Open Sans"/>
                <a:sym typeface="Open Sans"/>
              </a:rPr>
              <a:t>SDG 7: </a:t>
            </a:r>
            <a:r>
              <a:rPr b="1" lang="en-GB" sz="2800">
                <a:solidFill>
                  <a:schemeClr val="dk1"/>
                </a:solidFill>
                <a:latin typeface="Open Sans"/>
                <a:ea typeface="Open Sans"/>
                <a:cs typeface="Open Sans"/>
                <a:sym typeface="Open Sans"/>
              </a:rPr>
              <a:t>affordable</a:t>
            </a:r>
            <a:r>
              <a:rPr lang="en-GB" sz="2800">
                <a:solidFill>
                  <a:schemeClr val="dk1"/>
                </a:solidFill>
                <a:latin typeface="Open Sans"/>
                <a:ea typeface="Open Sans"/>
                <a:cs typeface="Open Sans"/>
                <a:sym typeface="Open Sans"/>
              </a:rPr>
              <a:t>, clean energy for all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descr="Graphical user interface, text&#10;&#10;Description automatically generated" id="320" name="Google Shape;320;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1" name="Google Shape;321;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2" name="Google Shape;322;p9"/>
          <p:cNvSpPr/>
          <p:nvPr/>
        </p:nvSpPr>
        <p:spPr>
          <a:xfrm>
            <a:off x="915969" y="1023201"/>
            <a:ext cx="72280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1.2.3 Renewable Energy Generation</a:t>
            </a:r>
            <a:endParaRPr b="1" sz="2000">
              <a:solidFill>
                <a:srgbClr val="9CC2E5"/>
              </a:solidFill>
              <a:latin typeface="Open Sans"/>
              <a:ea typeface="Open Sans"/>
              <a:cs typeface="Open Sans"/>
              <a:sym typeface="Open Sans"/>
            </a:endParaRPr>
          </a:p>
        </p:txBody>
      </p:sp>
      <p:sp>
        <p:nvSpPr>
          <p:cNvPr id="323" name="Google Shape;323;p9"/>
          <p:cNvSpPr txBox="1"/>
          <p:nvPr/>
        </p:nvSpPr>
        <p:spPr>
          <a:xfrm>
            <a:off x="887214" y="-2480"/>
            <a:ext cx="9970805" cy="102401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1.2 Energy System Planning </a:t>
            </a:r>
            <a:endParaRPr/>
          </a:p>
        </p:txBody>
      </p:sp>
      <p:grpSp>
        <p:nvGrpSpPr>
          <p:cNvPr id="324" name="Google Shape;324;p9"/>
          <p:cNvGrpSpPr/>
          <p:nvPr/>
        </p:nvGrpSpPr>
        <p:grpSpPr>
          <a:xfrm>
            <a:off x="-4114" y="1795399"/>
            <a:ext cx="11651254" cy="4215665"/>
            <a:chOff x="916334" y="2730020"/>
            <a:chExt cx="10484607" cy="3616576"/>
          </a:xfrm>
        </p:grpSpPr>
        <p:pic>
          <p:nvPicPr>
            <p:cNvPr id="325" name="Google Shape;325;p9"/>
            <p:cNvPicPr preferRelativeResize="0"/>
            <p:nvPr/>
          </p:nvPicPr>
          <p:blipFill rotWithShape="1">
            <a:blip r:embed="rId4">
              <a:alphaModFix/>
            </a:blip>
            <a:srcRect b="0" l="0" r="0" t="0"/>
            <a:stretch/>
          </p:blipFill>
          <p:spPr>
            <a:xfrm>
              <a:off x="916334" y="2730020"/>
              <a:ext cx="5123483" cy="3616576"/>
            </a:xfrm>
            <a:prstGeom prst="rect">
              <a:avLst/>
            </a:prstGeom>
            <a:noFill/>
            <a:ln>
              <a:noFill/>
            </a:ln>
          </p:spPr>
        </p:pic>
        <p:pic>
          <p:nvPicPr>
            <p:cNvPr id="326" name="Google Shape;326;p9"/>
            <p:cNvPicPr preferRelativeResize="0"/>
            <p:nvPr/>
          </p:nvPicPr>
          <p:blipFill rotWithShape="1">
            <a:blip r:embed="rId5">
              <a:alphaModFix/>
            </a:blip>
            <a:srcRect b="0" l="0" r="0" t="0"/>
            <a:stretch/>
          </p:blipFill>
          <p:spPr>
            <a:xfrm>
              <a:off x="6277458" y="2730020"/>
              <a:ext cx="5123483" cy="3616576"/>
            </a:xfrm>
            <a:prstGeom prst="rect">
              <a:avLst/>
            </a:prstGeom>
            <a:noFill/>
            <a:ln>
              <a:noFill/>
            </a:ln>
          </p:spPr>
        </p:pic>
        <p:sp>
          <p:nvSpPr>
            <p:cNvPr id="327" name="Google Shape;327;p9"/>
            <p:cNvSpPr/>
            <p:nvPr/>
          </p:nvSpPr>
          <p:spPr>
            <a:xfrm>
              <a:off x="2142115" y="2832100"/>
              <a:ext cx="484095" cy="132976"/>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28" name="Google Shape;328;p9"/>
            <p:cNvSpPr/>
            <p:nvPr/>
          </p:nvSpPr>
          <p:spPr>
            <a:xfrm>
              <a:off x="6942827" y="2825376"/>
              <a:ext cx="671347" cy="139700"/>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pic>
        <p:nvPicPr>
          <p:cNvPr descr="Diagram&#10;&#10;Description automatically generated" id="329" name="Google Shape;329;p9"/>
          <p:cNvPicPr preferRelativeResize="0"/>
          <p:nvPr/>
        </p:nvPicPr>
        <p:blipFill rotWithShape="1">
          <a:blip r:embed="rId6">
            <a:alphaModFix/>
          </a:blip>
          <a:srcRect b="0" l="0" r="0" t="0"/>
          <a:stretch/>
        </p:blipFill>
        <p:spPr>
          <a:xfrm>
            <a:off x="10645581" y="268389"/>
            <a:ext cx="839471" cy="83947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