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608" r:id="rId5"/>
    <p:sldId id="606" r:id="rId6"/>
    <p:sldId id="607" r:id="rId7"/>
    <p:sldId id="609" r:id="rId8"/>
    <p:sldId id="610" r:id="rId9"/>
    <p:sldId id="61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E113CE-1FCD-4591-BD37-95A78D365190}" v="45" dt="2020-12-03T07:43:33.9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701F1-CBE0-452E-9A97-5909481B2D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AA5BF6-EEBE-4737-9525-969235BAB8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761503-2181-4BEE-87A4-C3508D314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0438-1579-4457-BCC8-43D9AC3A59B4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707B3C-A4AC-4265-BA40-2ACC94C28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90327-8C7F-4A06-AA4E-E40F4D081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2E91-2D50-40B5-9EBD-600A739A4E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10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6CE33-6411-44D8-B42D-009ED4513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271729-BC97-441E-A7FB-6A8056D544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8D99E8-1427-4724-A92D-65DB5194A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0438-1579-4457-BCC8-43D9AC3A59B4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0A8F2-82BD-4EC2-8C0C-04E22D961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5DAF8-F6CB-44DE-95F4-4F3C3E9F2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2E91-2D50-40B5-9EBD-600A739A4E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898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EF96F6-B54B-4033-B51A-2F813BCC5C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3D2336-E16B-40B2-A915-A0D0049460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9E832B-80A6-43D6-98D4-3D477B038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0438-1579-4457-BCC8-43D9AC3A59B4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48B06-2702-4575-9B0A-416301001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5C94F-D897-49C1-9E93-D7EFB92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2E91-2D50-40B5-9EBD-600A739A4E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876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E9825-0A4B-47D2-B1C5-45F1C8434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5EE64-3F36-4D60-B8D0-E25ED80C0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930E81-8050-4A73-B3C2-FC7B95A82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0438-1579-4457-BCC8-43D9AC3A59B4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3DCEF-50FA-403D-A881-A3E83EE70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0F941-4744-48E0-A0FE-EEE61B434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2E91-2D50-40B5-9EBD-600A739A4E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365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0D293-9F98-45B8-8CF1-B10242B54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E10C3E-8105-483D-B243-06C2FA0EB1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FB956E-AE8C-4E38-B6DF-116EC70CD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0438-1579-4457-BCC8-43D9AC3A59B4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C5D17-4380-436A-97A3-5606B7C3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C22C3C-0AB0-421E-981D-E05CC7619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2E91-2D50-40B5-9EBD-600A739A4E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497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CC337-5703-4D69-9FA6-EF4DE602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01032-5A65-4E3B-95D6-471EAE6206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8F7B3B-78A1-4AD3-B37D-DB2E7D5417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F5CE0F-D668-4A2F-B4EB-426D85568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0438-1579-4457-BCC8-43D9AC3A59B4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075E29-39DF-49A0-B7B8-D0E1F9FB3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BE803-B67A-44EB-A9FC-27D85FD77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2E91-2D50-40B5-9EBD-600A739A4E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138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362291-856D-4014-9D30-DEA72C30E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D9ECDB-EA8C-4742-9CF2-5E592757F2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4B7175-572F-47D9-BBFA-17166AA505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DB8E77-61F3-48A1-8334-2FDEBD03DA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6EEF4-5FA5-40EE-B028-BA1DFC4A34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3BD07B-3A82-40E9-B8B3-E4D4284C6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0438-1579-4457-BCC8-43D9AC3A59B4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95A156-A5FA-4887-9673-17B6D1E27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62A82A-229B-4204-AB9E-50E48B0F1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2E91-2D50-40B5-9EBD-600A739A4E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459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5F3B1-951D-44C2-BD54-AF0B9B1CB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20F824-3C57-414C-B042-51944F9C3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0438-1579-4457-BCC8-43D9AC3A59B4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0CAA77-4A8E-42E5-8CB9-15B9049C7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24521B-AA4C-4278-B9FC-A2763A887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2E91-2D50-40B5-9EBD-600A739A4E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15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7A2620-2C86-4A15-B040-351944148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0438-1579-4457-BCC8-43D9AC3A59B4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F7801D-485A-4158-B948-91BE8B27E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485AA9-37B1-4ED4-A710-5F7D9DDCE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2E91-2D50-40B5-9EBD-600A739A4E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7764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B6291-8FE2-41C8-B82F-E789CC10C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29400-BA66-4B55-B7C4-B5DA8AE15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0FA3AC-3C38-40D6-8527-57C3094B50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9EBB19-41E9-4D59-9FF4-E82CD0AF4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0438-1579-4457-BCC8-43D9AC3A59B4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32683E-5ED3-42A3-A096-F1E9F151E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C9B289-0BD2-42BB-B1EC-988771D5B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2E91-2D50-40B5-9EBD-600A739A4E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507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F1F9C-895A-4EDB-B027-662928CE8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553167-1D6D-4A52-8044-69D5F1F33D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55C6E1-E392-45CF-B391-DDA5D2B71F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ACC9A4-F0B3-4B4F-8770-43162ED6A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C0438-1579-4457-BCC8-43D9AC3A59B4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76F44F-4F99-4BAA-8E4F-5C638BED1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84B1BB-227D-4542-BC68-2AE8E1127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B2E91-2D50-40B5-9EBD-600A739A4E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701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9C5187-879A-420A-9748-71018F368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4D17A2-7ED1-4ABD-81AB-756CD41EB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BECD67-BD26-421A-98C8-36500ECC4D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C0438-1579-4457-BCC8-43D9AC3A59B4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951C5-A23E-44C7-A66C-9D4BFA9449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C3850-64F8-41E7-A2F8-36A48096FF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B2E91-2D50-40B5-9EBD-600A739A4E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576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2">
            <a:extLst>
              <a:ext uri="{FF2B5EF4-FFF2-40B4-BE49-F238E27FC236}">
                <a16:creationId xmlns:a16="http://schemas.microsoft.com/office/drawing/2014/main" id="{988826B4-4116-4321-9909-182822009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128" y="3800475"/>
            <a:ext cx="3599815" cy="2600325"/>
          </a:xfrm>
          <a:prstGeom prst="rect">
            <a:avLst/>
          </a:prstGeom>
          <a:solidFill>
            <a:srgbClr val="FFFFFF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fr-fr" b="1" i="0" u="none" baseline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Attentes quant au cours de SCE</a:t>
            </a:r>
            <a:endParaRPr lang="fr-fr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ea typeface="Calibri" panose="020F0502020204030204" pitchFamily="34" charset="0"/>
                <a:cs typeface="Times New Roman" panose="02020603050405020304" pitchFamily="18" charset="0"/>
              </a:rPr>
              <a:t>Ses enfants sont scolarisés, donc elle peut travailler durant les heures d'école, mais elle aimerait être libre pendant les vacances scolaires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ea typeface="Calibri" panose="020F0502020204030204" pitchFamily="34" charset="0"/>
                <a:cs typeface="Times New Roman" panose="02020603050405020304" pitchFamily="18" charset="0"/>
              </a:rPr>
              <a:t>Elle a besoin d'aide pour surmonter son anxiété pendant ses études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fr-f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 Box 2">
            <a:extLst>
              <a:ext uri="{FF2B5EF4-FFF2-40B4-BE49-F238E27FC236}">
                <a16:creationId xmlns:a16="http://schemas.microsoft.com/office/drawing/2014/main" id="{2AC26424-F3A8-42EA-BE8B-1BCF92854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979" y="325239"/>
            <a:ext cx="3740721" cy="3052788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fr-fr" b="1" i="0" u="none" baseline="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Motivations de l'apprenante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ea typeface="Calibri" panose="020F0502020204030204" pitchFamily="34" charset="0"/>
                <a:cs typeface="Arial" panose="020B0604020202020204" pitchFamily="34" charset="0"/>
              </a:rPr>
              <a:t>Progression de carrière – trouver un emploi lié à la puériculture susceptible de la faire se sentir plus stable et confiante</a:t>
            </a:r>
            <a:endParaRPr lang="fr-fr" sz="14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ea typeface="Calibri" panose="020F0502020204030204" pitchFamily="34" charset="0"/>
                <a:cs typeface="Arial" panose="020B0604020202020204" pitchFamily="34" charset="0"/>
              </a:rPr>
              <a:t>Se sentir capable de postuler à un poste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Elle pense qu'une formation adaptée pourrait l'aider à postuler </a:t>
            </a:r>
            <a:r>
              <a:rPr lang="fr-fr" sz="1400" b="0" i="0" u="none" baseline="0" dirty="0">
                <a:ea typeface="Calibri" panose="020F0502020204030204" pitchFamily="34" charset="0"/>
                <a:cs typeface="Arial" panose="020B0604020202020204" pitchFamily="34" charset="0"/>
              </a:rPr>
              <a:t>à un poste et à obtenir un emploi</a:t>
            </a:r>
            <a:endParaRPr lang="fr-fr" sz="14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 Box 2">
            <a:extLst>
              <a:ext uri="{FF2B5EF4-FFF2-40B4-BE49-F238E27FC236}">
                <a16:creationId xmlns:a16="http://schemas.microsoft.com/office/drawing/2014/main" id="{4E291C86-CCBD-4510-89D7-96A50985E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8645" y="261912"/>
            <a:ext cx="3713533" cy="3052788"/>
          </a:xfrm>
          <a:prstGeom prst="rect">
            <a:avLst/>
          </a:prstGeom>
          <a:solidFill>
            <a:srgbClr val="FFFFFF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fr-fr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Points forts et points faibles des compétences d'apprentissage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Elle se sent angoissée la plupart du temps en raison des problèmes en Syrie, et après avoir passé neuf mois dans un camp de réfugiés syrien avant d'aller en Australie.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Peut mettre plus de temps à faire son travail en raison du stress</a:t>
            </a:r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3F212F6F-E527-44E3-B203-7B9DEB786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972" y="3686175"/>
            <a:ext cx="3713533" cy="2819420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fr-fr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Formation et expérience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Apprend l'anglais via le « </a:t>
            </a:r>
            <a:r>
              <a:rPr lang="fr-fr" sz="14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Adult</a:t>
            </a:r>
            <a:r>
              <a:rPr lang="fr-fr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Migrant English Programme » (programme d'apprentissage de l'anglais pour les migrants adultes) 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 travaillé par le passé dans une boutique de vêtements familiale à Alep, en Syrie, mais a arrêté quand elle s'est mariée et a eu des enfants (qui ont aujourd'hui 7 et 5 ans)</a:t>
            </a:r>
          </a:p>
          <a:p>
            <a:pPr marL="171450" indent="-1714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fr-fr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5E9835-820A-45A0-8E2C-B3262F0ED6B0}"/>
              </a:ext>
            </a:extLst>
          </p:cNvPr>
          <p:cNvSpPr txBox="1"/>
          <p:nvPr/>
        </p:nvSpPr>
        <p:spPr>
          <a:xfrm>
            <a:off x="4535566" y="913137"/>
            <a:ext cx="3442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fr-fr" b="1" i="0" u="none" baseline="0"/>
              <a:t>Nom :</a:t>
            </a:r>
            <a:r>
              <a:rPr lang="fr-fr" b="0" i="0" u="none" baseline="0"/>
              <a:t> Fatima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DE1FB4-B5BC-4894-A6A3-B22734CA683D}"/>
              </a:ext>
            </a:extLst>
          </p:cNvPr>
          <p:cNvSpPr txBox="1"/>
          <p:nvPr/>
        </p:nvSpPr>
        <p:spPr>
          <a:xfrm>
            <a:off x="4535566" y="1333824"/>
            <a:ext cx="290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fr-fr" b="1" i="0" u="none" baseline="0"/>
              <a:t>Âge :</a:t>
            </a:r>
            <a:r>
              <a:rPr lang="fr-fr" b="0" i="0" u="none" baseline="0"/>
              <a:t> 26 ans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0DE995-0BC8-4369-94C3-7E877782EBC1}"/>
              </a:ext>
            </a:extLst>
          </p:cNvPr>
          <p:cNvSpPr txBox="1"/>
          <p:nvPr/>
        </p:nvSpPr>
        <p:spPr>
          <a:xfrm>
            <a:off x="4472575" y="1701305"/>
            <a:ext cx="315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fr-fr" b="1" i="0" u="none" baseline="0"/>
              <a:t>Activité :</a:t>
            </a:r>
            <a:r>
              <a:rPr lang="fr-fr" b="0" i="0" u="none" baseline="0"/>
              <a:t> Sans emploi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B4F065-8595-47C2-9125-09B5F3F6B824}"/>
              </a:ext>
            </a:extLst>
          </p:cNvPr>
          <p:cNvSpPr txBox="1"/>
          <p:nvPr/>
        </p:nvSpPr>
        <p:spPr>
          <a:xfrm>
            <a:off x="4518847" y="2264066"/>
            <a:ext cx="315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fr-fr" b="1" i="0" u="none" baseline="0"/>
              <a:t>Langue maternelle :</a:t>
            </a:r>
            <a:r>
              <a:rPr lang="fr-fr" b="0" i="0" u="none" baseline="0"/>
              <a:t> Arabe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FD3D28-26CE-40F5-888E-0A83B24716F7}"/>
              </a:ext>
            </a:extLst>
          </p:cNvPr>
          <p:cNvSpPr/>
          <p:nvPr/>
        </p:nvSpPr>
        <p:spPr>
          <a:xfrm>
            <a:off x="3958505" y="166747"/>
            <a:ext cx="412164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rtl="0">
              <a:lnSpc>
                <a:spcPct val="90000"/>
              </a:lnSpc>
              <a:spcBef>
                <a:spcPts val="1000"/>
              </a:spcBef>
            </a:pPr>
            <a:r>
              <a:rPr lang="fr-fr" sz="3000" b="0" i="0" u="none" baseline="0" dirty="0">
                <a:solidFill>
                  <a:srgbClr val="009999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Profil de l'apprenante 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504EEB-FDF4-4F4E-9636-124015CF0453}"/>
              </a:ext>
            </a:extLst>
          </p:cNvPr>
          <p:cNvSpPr txBox="1"/>
          <p:nvPr/>
        </p:nvSpPr>
        <p:spPr>
          <a:xfrm>
            <a:off x="8175503" y="3800475"/>
            <a:ext cx="3599815" cy="2554545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 rtl="0">
              <a:lnSpc>
                <a:spcPct val="200000"/>
              </a:lnSpc>
            </a:pPr>
            <a:r>
              <a:rPr lang="fr-fr" b="1" i="0" u="none" baseline="0" dirty="0"/>
              <a:t>Préférences et aversions quant aux études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fr-fr" sz="1400" b="0" i="0" u="none" baseline="0" dirty="0"/>
              <a:t>Aime les contacts directs car elle aime travailler avec les enfants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fr-fr" sz="1400" b="0" i="0" u="none" baseline="0" dirty="0"/>
              <a:t>Elle aime lire, regarder des vidéos ou écouter des enregistrements audio si elle en a l'occasion</a:t>
            </a:r>
          </a:p>
          <a:p>
            <a:endParaRPr lang="fr-fr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E76C97-FA08-4B02-BD97-E38FC6A3BD6F}"/>
              </a:ext>
            </a:extLst>
          </p:cNvPr>
          <p:cNvSpPr txBox="1"/>
          <p:nvPr/>
        </p:nvSpPr>
        <p:spPr>
          <a:xfrm>
            <a:off x="4492882" y="2790365"/>
            <a:ext cx="3154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fr-fr" b="1" i="0" u="none" baseline="0"/>
              <a:t>Lieu de résidence :</a:t>
            </a:r>
            <a:r>
              <a:rPr lang="fr-fr" b="0" i="0" u="none" baseline="0"/>
              <a:t> Camp de réfugiés au nord de Melbourne, en Australie</a:t>
            </a:r>
          </a:p>
        </p:txBody>
      </p:sp>
    </p:spTree>
    <p:extLst>
      <p:ext uri="{BB962C8B-B14F-4D97-AF65-F5344CB8AC3E}">
        <p14:creationId xmlns:p14="http://schemas.microsoft.com/office/powerpoint/2010/main" val="2172348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2">
            <a:extLst>
              <a:ext uri="{FF2B5EF4-FFF2-40B4-BE49-F238E27FC236}">
                <a16:creationId xmlns:a16="http://schemas.microsoft.com/office/drawing/2014/main" id="{988826B4-4116-4321-9909-182822009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128" y="3517548"/>
            <a:ext cx="3599815" cy="2988048"/>
          </a:xfrm>
          <a:prstGeom prst="rect">
            <a:avLst/>
          </a:prstGeom>
          <a:solidFill>
            <a:srgbClr val="FFFFFF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fr-fr" b="1" i="0" u="none" baseline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Attentes quant au cours de SCE</a:t>
            </a:r>
            <a:endParaRPr lang="fr-fr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Les heures d'étude doivent être flexibles en raison des responsabilités auprès de l'entreprise de beignet et de ses enfants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ea typeface="Calibri" panose="020F0502020204030204" pitchFamily="34" charset="0"/>
                <a:cs typeface="Times New Roman" panose="02020603050405020304" pitchFamily="18" charset="0"/>
              </a:rPr>
              <a:t>Elle sait assez bien lire, écrire et compter en anglais car elle aimait étudier ces matières au collège ; elle peut étudier en français et en anglais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fr-f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 Box 2">
            <a:extLst>
              <a:ext uri="{FF2B5EF4-FFF2-40B4-BE49-F238E27FC236}">
                <a16:creationId xmlns:a16="http://schemas.microsoft.com/office/drawing/2014/main" id="{2AC26424-F3A8-42EA-BE8B-1BCF92854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979" y="325238"/>
            <a:ext cx="3740721" cy="2988047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fr-fr" b="1" i="0" u="none" baseline="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Motivations de l'apprenante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ea typeface="Calibri" panose="020F0502020204030204" pitchFamily="34" charset="0"/>
                <a:cs typeface="Arial" panose="020B0604020202020204" pitchFamily="34" charset="0"/>
              </a:rPr>
              <a:t>Motivée par les activités non salariées. 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ea typeface="Calibri" panose="020F0502020204030204" pitchFamily="34" charset="0"/>
                <a:cs typeface="Arial" panose="020B0604020202020204" pitchFamily="34" charset="0"/>
              </a:rPr>
              <a:t>Se sentir capable de lancer et de gérer sa propre entreprise dans le secteur des services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ea typeface="Calibri" panose="020F0502020204030204" pitchFamily="34" charset="0"/>
                <a:cs typeface="Arial" panose="020B0604020202020204" pitchFamily="34" charset="0"/>
              </a:rPr>
              <a:t>Les histoires sur les mauvais traitements infligés aux femmes par les employeurs lui donnent envie d'être plus indépendante</a:t>
            </a:r>
            <a:endParaRPr lang="fr-fr" sz="14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 Box 2">
            <a:extLst>
              <a:ext uri="{FF2B5EF4-FFF2-40B4-BE49-F238E27FC236}">
                <a16:creationId xmlns:a16="http://schemas.microsoft.com/office/drawing/2014/main" id="{4E291C86-CCBD-4510-89D7-96A50985E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8645" y="261912"/>
            <a:ext cx="3713533" cy="3052788"/>
          </a:xfrm>
          <a:prstGeom prst="rect">
            <a:avLst/>
          </a:prstGeom>
          <a:solidFill>
            <a:srgbClr val="FFFFFF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fr-fr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Points forts et points faibles des compétences d'apprentissage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Elle a du mal à prendre des décisions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Elle s'est mariée tellement jeune qu'elle a dû dépendre de son mari et des membres de sa famille pour la prise de décision et les aides sociales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fr-fr" dirty="0">
              <a:cs typeface="Arial" panose="020B0604020202020204" pitchFamily="34" charset="0"/>
            </a:endParaRPr>
          </a:p>
          <a:p>
            <a:pPr algn="l" rtl="0">
              <a:lnSpc>
                <a:spcPct val="107000"/>
              </a:lnSpc>
              <a:spcAft>
                <a:spcPts val="800"/>
              </a:spcAft>
            </a:pPr>
            <a:endParaRPr lang="fr-fr" dirty="0">
              <a:cs typeface="Arial" panose="020B0604020202020204" pitchFamily="34" charset="0"/>
            </a:endParaRPr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3F212F6F-E527-44E3-B203-7B9DEB786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972" y="3517547"/>
            <a:ext cx="3713533" cy="2988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fr-fr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Formation et expérience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Restrictions culturelles sur les déplacements des femmes lorsqu'elles ne sont pas accompagnées par un parent de sexe masculin. 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 arrêté l'école au collège, après avoir atteint « </a:t>
            </a:r>
            <a:r>
              <a:rPr lang="fr-fr" sz="14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Form</a:t>
            </a:r>
            <a:r>
              <a:rPr lang="fr-fr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 4 » (équivalent de la 4</a:t>
            </a:r>
            <a:r>
              <a:rPr lang="fr-fr" sz="1400" b="0" i="0" u="none" baseline="3000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</a:t>
            </a:r>
            <a:r>
              <a:rPr lang="fr-fr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). 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Elle s'est mariée à 16 ans et est tombée enceinte peu après. 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5E9835-820A-45A0-8E2C-B3262F0ED6B0}"/>
              </a:ext>
            </a:extLst>
          </p:cNvPr>
          <p:cNvSpPr txBox="1"/>
          <p:nvPr/>
        </p:nvSpPr>
        <p:spPr>
          <a:xfrm>
            <a:off x="4535566" y="913137"/>
            <a:ext cx="3442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fr-fr" b="1" i="0" u="none" baseline="0"/>
              <a:t>Nom :</a:t>
            </a:r>
            <a:r>
              <a:rPr lang="fr-fr" b="0" i="0" u="none" baseline="0"/>
              <a:t> Adama</a:t>
            </a:r>
            <a:endParaRPr lang="fr-f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DE1FB4-B5BC-4894-A6A3-B22734CA683D}"/>
              </a:ext>
            </a:extLst>
          </p:cNvPr>
          <p:cNvSpPr txBox="1"/>
          <p:nvPr/>
        </p:nvSpPr>
        <p:spPr>
          <a:xfrm>
            <a:off x="4535566" y="1333824"/>
            <a:ext cx="290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fr-fr" b="1" i="0" u="none" baseline="0"/>
              <a:t>Âge :</a:t>
            </a:r>
            <a:r>
              <a:rPr lang="fr-fr" b="0" i="0" u="none" baseline="0"/>
              <a:t> 19 ans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0DE995-0BC8-4369-94C3-7E877782EBC1}"/>
              </a:ext>
            </a:extLst>
          </p:cNvPr>
          <p:cNvSpPr txBox="1"/>
          <p:nvPr/>
        </p:nvSpPr>
        <p:spPr>
          <a:xfrm>
            <a:off x="4472575" y="1701305"/>
            <a:ext cx="31543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fr-fr" b="1" i="0" u="none" baseline="0"/>
              <a:t>Activité :</a:t>
            </a:r>
            <a:r>
              <a:rPr lang="fr-fr" b="0" i="0" u="none" baseline="0"/>
              <a:t> Aide sa sœur aînée et son beau-frère dans leur entreprise de beignet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B4F065-8595-47C2-9125-09B5F3F6B824}"/>
              </a:ext>
            </a:extLst>
          </p:cNvPr>
          <p:cNvSpPr txBox="1"/>
          <p:nvPr/>
        </p:nvSpPr>
        <p:spPr>
          <a:xfrm>
            <a:off x="4492882" y="2568525"/>
            <a:ext cx="315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fr-fr" b="1" i="0" u="none" baseline="0"/>
              <a:t>Langue maternelle :</a:t>
            </a:r>
            <a:r>
              <a:rPr lang="fr-fr" b="0" i="0" u="none" baseline="0"/>
              <a:t> Français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FD3D28-26CE-40F5-888E-0A83B24716F7}"/>
              </a:ext>
            </a:extLst>
          </p:cNvPr>
          <p:cNvSpPr/>
          <p:nvPr/>
        </p:nvSpPr>
        <p:spPr>
          <a:xfrm>
            <a:off x="4071585" y="222137"/>
            <a:ext cx="412164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rtl="0">
              <a:lnSpc>
                <a:spcPct val="90000"/>
              </a:lnSpc>
              <a:spcBef>
                <a:spcPts val="1000"/>
              </a:spcBef>
            </a:pPr>
            <a:r>
              <a:rPr lang="fr-fr" sz="3000" b="0" i="0" u="none" baseline="0" dirty="0">
                <a:solidFill>
                  <a:srgbClr val="009999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Profil de l'apprenante 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504EEB-FDF4-4F4E-9636-124015CF0453}"/>
              </a:ext>
            </a:extLst>
          </p:cNvPr>
          <p:cNvSpPr txBox="1"/>
          <p:nvPr/>
        </p:nvSpPr>
        <p:spPr>
          <a:xfrm>
            <a:off x="8175503" y="3674670"/>
            <a:ext cx="3599815" cy="2277547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fr-fr" b="1" i="0" u="none" baseline="0" dirty="0"/>
              <a:t>Préférences et aversions quant aux études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fr-fr" sz="1400" b="0" i="0" u="none" baseline="0" dirty="0"/>
              <a:t>Aime les contacts directs mais est soumise à des limites de déplacement 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fr-fr" sz="1400" b="0" i="0" u="none" baseline="0" dirty="0"/>
              <a:t>Elle aime lire et regarder des vidéos qui la sensibilisent sur des sujets importants à ses yeux et pour sa communauté</a:t>
            </a:r>
          </a:p>
          <a:p>
            <a:endParaRPr lang="fr-fr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E76C97-FA08-4B02-BD97-E38FC6A3BD6F}"/>
              </a:ext>
            </a:extLst>
          </p:cNvPr>
          <p:cNvSpPr txBox="1"/>
          <p:nvPr/>
        </p:nvSpPr>
        <p:spPr>
          <a:xfrm>
            <a:off x="4465157" y="2886425"/>
            <a:ext cx="315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fr-fr" b="1" i="0" u="none" baseline="0"/>
              <a:t>Lieu de résidence :</a:t>
            </a:r>
            <a:r>
              <a:rPr lang="fr-fr" b="0" i="0" u="none" baseline="0"/>
              <a:t> Bertoua, au Cameroun</a:t>
            </a:r>
          </a:p>
        </p:txBody>
      </p:sp>
    </p:spTree>
    <p:extLst>
      <p:ext uri="{BB962C8B-B14F-4D97-AF65-F5344CB8AC3E}">
        <p14:creationId xmlns:p14="http://schemas.microsoft.com/office/powerpoint/2010/main" val="1795285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2">
            <a:extLst>
              <a:ext uri="{FF2B5EF4-FFF2-40B4-BE49-F238E27FC236}">
                <a16:creationId xmlns:a16="http://schemas.microsoft.com/office/drawing/2014/main" id="{988826B4-4116-4321-9909-182822009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8645" y="3517546"/>
            <a:ext cx="3599815" cy="2988049"/>
          </a:xfrm>
          <a:prstGeom prst="rect">
            <a:avLst/>
          </a:prstGeom>
          <a:solidFill>
            <a:srgbClr val="FFFFFF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fr-fr" b="1" i="0" u="none" baseline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Attentes quant au cours de </a:t>
            </a:r>
            <a:r>
              <a:rPr lang="fr-fr" b="1" i="0" u="none" baseline="0" dirty="0">
                <a:ea typeface="Calibri" panose="020F0502020204030204" pitchFamily="34" charset="0"/>
                <a:cs typeface="Times New Roman" panose="02020603050405020304" pitchFamily="18" charset="0"/>
              </a:rPr>
              <a:t>SCE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ea typeface="Calibri" panose="020F0502020204030204" pitchFamily="34" charset="0"/>
                <a:cs typeface="Times New Roman" panose="02020603050405020304" pitchFamily="18" charset="0"/>
              </a:rPr>
              <a:t>Une formation qui lui permette d'étudier de manière flexible, car ses horaires de travail à temps partiel sont imprévisibles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ea typeface="Calibri" panose="020F0502020204030204" pitchFamily="34" charset="0"/>
                <a:cs typeface="Arial" panose="020B0604020202020204" pitchFamily="34" charset="0"/>
              </a:rPr>
              <a:t>Développer des compétences de base en gestion et dans le domaine du numérique, particulièrement en lien avec la vente, le service clientèle et la gestion de trésorerie.</a:t>
            </a:r>
          </a:p>
        </p:txBody>
      </p:sp>
      <p:sp>
        <p:nvSpPr>
          <p:cNvPr id="33" name="Text Box 2">
            <a:extLst>
              <a:ext uri="{FF2B5EF4-FFF2-40B4-BE49-F238E27FC236}">
                <a16:creationId xmlns:a16="http://schemas.microsoft.com/office/drawing/2014/main" id="{2AC26424-F3A8-42EA-BE8B-1BCF92854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979" y="325239"/>
            <a:ext cx="3713533" cy="2801783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fr-fr" b="1" i="0" u="none" baseline="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Motivations de l'apprenante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ea typeface="Calibri" panose="020F0502020204030204" pitchFamily="34" charset="0"/>
                <a:cs typeface="Arial" panose="020B0604020202020204" pitchFamily="34" charset="0"/>
              </a:rPr>
              <a:t>Souhaite trouver un emploi à temps plein dans la vente (par ex. vendeuse dans un centre commercial)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« Compétences relationnelles », maîtrise le numérique (caisses enregistreuses), travail en réseau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ea typeface="Calibri" panose="020F0502020204030204" pitchFamily="34" charset="0"/>
                <a:cs typeface="Arial" panose="020B0604020202020204" pitchFamily="34" charset="0"/>
              </a:rPr>
              <a:t>Formation dispensée par une institution renommée</a:t>
            </a:r>
            <a:endParaRPr lang="fr-fr" sz="14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 Box 2">
            <a:extLst>
              <a:ext uri="{FF2B5EF4-FFF2-40B4-BE49-F238E27FC236}">
                <a16:creationId xmlns:a16="http://schemas.microsoft.com/office/drawing/2014/main" id="{4E291C86-CCBD-4510-89D7-96A50985E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8645" y="261911"/>
            <a:ext cx="3713533" cy="3052789"/>
          </a:xfrm>
          <a:prstGeom prst="rect">
            <a:avLst/>
          </a:prstGeom>
          <a:solidFill>
            <a:srgbClr val="FFFFFF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fr-fr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Points forts et points faibles des compétences d'apprentissage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Apprend vite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 besoin d'aide pour étudier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Contraintes de temps – sous-estime l'implication requise et la charge de travail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Hésite à étudier pour obtenir un travail à temps plein en raison des variations d'horaires dans le secteur de la vente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fr-fr" sz="1400" dirty="0">
              <a:cs typeface="Arial" panose="020B0604020202020204" pitchFamily="34" charset="0"/>
            </a:endParaRP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fr-fr" dirty="0">
              <a:cs typeface="Arial" panose="020B0604020202020204" pitchFamily="34" charset="0"/>
            </a:endParaRPr>
          </a:p>
          <a:p>
            <a:pPr algn="l" rtl="0">
              <a:lnSpc>
                <a:spcPct val="107000"/>
              </a:lnSpc>
              <a:spcAft>
                <a:spcPts val="800"/>
              </a:spcAft>
            </a:pPr>
            <a:endParaRPr lang="fr-fr" dirty="0">
              <a:cs typeface="Arial" panose="020B0604020202020204" pitchFamily="34" charset="0"/>
            </a:endParaRPr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3F212F6F-E527-44E3-B203-7B9DEB786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972" y="3517547"/>
            <a:ext cx="3713533" cy="2988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fr-fr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Formation et expérience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Possède un diplôme d'études secondaires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Cela fait longtemps qu'elle n'a pas fait d'études formelles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N'est pas habituée à travailler en ligne, mais adore les réseaux sociaux </a:t>
            </a:r>
          </a:p>
          <a:p>
            <a:pPr marL="171450" indent="-1714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fr-fr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5E9835-820A-45A0-8E2C-B3262F0ED6B0}"/>
              </a:ext>
            </a:extLst>
          </p:cNvPr>
          <p:cNvSpPr txBox="1"/>
          <p:nvPr/>
        </p:nvSpPr>
        <p:spPr>
          <a:xfrm>
            <a:off x="4451251" y="858731"/>
            <a:ext cx="3442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fr-fr" b="1" i="0" u="none" baseline="0"/>
              <a:t>Nom :</a:t>
            </a:r>
            <a:r>
              <a:rPr lang="fr-fr" b="0" i="0" u="none" baseline="0"/>
              <a:t> Marcela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DE1FB4-B5BC-4894-A6A3-B22734CA683D}"/>
              </a:ext>
            </a:extLst>
          </p:cNvPr>
          <p:cNvSpPr txBox="1"/>
          <p:nvPr/>
        </p:nvSpPr>
        <p:spPr>
          <a:xfrm>
            <a:off x="4451251" y="1222547"/>
            <a:ext cx="290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fr-fr" b="1" i="0" u="none" baseline="0"/>
              <a:t>Âge :</a:t>
            </a:r>
            <a:r>
              <a:rPr lang="fr-fr" b="0" i="0" u="none" baseline="0"/>
              <a:t> 26 ans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0DE995-0BC8-4369-94C3-7E877782EBC1}"/>
              </a:ext>
            </a:extLst>
          </p:cNvPr>
          <p:cNvSpPr txBox="1"/>
          <p:nvPr/>
        </p:nvSpPr>
        <p:spPr>
          <a:xfrm>
            <a:off x="4451250" y="1656504"/>
            <a:ext cx="3417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fr-fr" b="1" i="0" u="none" baseline="0"/>
              <a:t>Activité :</a:t>
            </a:r>
            <a:r>
              <a:rPr lang="fr-fr" b="0" i="0" u="none" baseline="0"/>
              <a:t> Serveuse à temps partiel dans un petit restaurant et vendeuse ambulante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B4F065-8595-47C2-9125-09B5F3F6B824}"/>
              </a:ext>
            </a:extLst>
          </p:cNvPr>
          <p:cNvSpPr txBox="1"/>
          <p:nvPr/>
        </p:nvSpPr>
        <p:spPr>
          <a:xfrm>
            <a:off x="4451250" y="2467610"/>
            <a:ext cx="315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fr-fr" b="1" i="0" u="none" baseline="0" dirty="0"/>
              <a:t>Langue maternelle :</a:t>
            </a:r>
            <a:r>
              <a:rPr lang="fr-fr" b="0" i="0" u="none" baseline="0" dirty="0"/>
              <a:t> Espagnol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FD3D28-26CE-40F5-888E-0A83B24716F7}"/>
              </a:ext>
            </a:extLst>
          </p:cNvPr>
          <p:cNvSpPr/>
          <p:nvPr/>
        </p:nvSpPr>
        <p:spPr>
          <a:xfrm>
            <a:off x="4007731" y="240999"/>
            <a:ext cx="412164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rtl="0">
              <a:lnSpc>
                <a:spcPct val="90000"/>
              </a:lnSpc>
              <a:spcBef>
                <a:spcPts val="1000"/>
              </a:spcBef>
            </a:pPr>
            <a:r>
              <a:rPr lang="fr-fr" sz="3000" b="0" i="0" u="none" baseline="0" dirty="0">
                <a:solidFill>
                  <a:srgbClr val="009999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Profil de l'apprenante 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504EEB-FDF4-4F4E-9636-124015CF0453}"/>
              </a:ext>
            </a:extLst>
          </p:cNvPr>
          <p:cNvSpPr txBox="1"/>
          <p:nvPr/>
        </p:nvSpPr>
        <p:spPr>
          <a:xfrm>
            <a:off x="8232363" y="3812037"/>
            <a:ext cx="3599815" cy="2422779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fr-fr" b="1" i="0" u="none" baseline="0" dirty="0"/>
              <a:t>Préférences et aversions quant aux études</a:t>
            </a:r>
          </a:p>
          <a:p>
            <a:endParaRPr lang="fr-fr" b="1" dirty="0"/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Préfère étudier en ligne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Aime les contenus bien structurés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 du mal à respecter les délais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Aime apprendre des expériences des autres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5E5C740-380B-4CD9-9AFC-57E7C75DD2A4}"/>
              </a:ext>
            </a:extLst>
          </p:cNvPr>
          <p:cNvSpPr txBox="1"/>
          <p:nvPr/>
        </p:nvSpPr>
        <p:spPr>
          <a:xfrm>
            <a:off x="4461422" y="2827880"/>
            <a:ext cx="315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fr-fr" b="1" i="0" u="none" baseline="0"/>
              <a:t>Lieu de résidence :</a:t>
            </a:r>
            <a:r>
              <a:rPr lang="fr-fr" b="0" i="0" u="none" baseline="0"/>
              <a:t> Santiago, au Chili</a:t>
            </a:r>
          </a:p>
        </p:txBody>
      </p:sp>
    </p:spTree>
    <p:extLst>
      <p:ext uri="{BB962C8B-B14F-4D97-AF65-F5344CB8AC3E}">
        <p14:creationId xmlns:p14="http://schemas.microsoft.com/office/powerpoint/2010/main" val="740490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2">
            <a:extLst>
              <a:ext uri="{FF2B5EF4-FFF2-40B4-BE49-F238E27FC236}">
                <a16:creationId xmlns:a16="http://schemas.microsoft.com/office/drawing/2014/main" id="{988826B4-4116-4321-9909-182822009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128" y="3674670"/>
            <a:ext cx="3599815" cy="2830925"/>
          </a:xfrm>
          <a:prstGeom prst="rect">
            <a:avLst/>
          </a:prstGeom>
          <a:solidFill>
            <a:srgbClr val="FFFFFF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fr-fr" b="1" i="0" u="none" baseline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Attentes quant au cours de SCE</a:t>
            </a:r>
            <a:endParaRPr lang="fr-fr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Les heures d'étude doivent être flexibles en raison de son travail et de son enfant (mariée à un électricien indépendant)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ea typeface="Calibri" panose="020F0502020204030204" pitchFamily="34" charset="0"/>
                <a:cs typeface="Times New Roman" panose="02020603050405020304" pitchFamily="18" charset="0"/>
              </a:rPr>
              <a:t>Être en contact avec les autres étudiantes pour travailler en réseau et gagner en confiance</a:t>
            </a:r>
          </a:p>
        </p:txBody>
      </p:sp>
      <p:sp>
        <p:nvSpPr>
          <p:cNvPr id="33" name="Text Box 2">
            <a:extLst>
              <a:ext uri="{FF2B5EF4-FFF2-40B4-BE49-F238E27FC236}">
                <a16:creationId xmlns:a16="http://schemas.microsoft.com/office/drawing/2014/main" id="{2AC26424-F3A8-42EA-BE8B-1BCF92854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979" y="325239"/>
            <a:ext cx="3970310" cy="3052788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fr-fr" b="1" i="0" u="none" baseline="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Motivations de l'apprenante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ea typeface="Calibri" panose="020F0502020204030204" pitchFamily="34" charset="0"/>
                <a:cs typeface="Arial" panose="020B0604020202020204" pitchFamily="34" charset="0"/>
              </a:rPr>
              <a:t>Devenir gestionnaire pour pouvoir enregistrer officiellement son entreprise afin de pouvoir gagner plus d'argent</a:t>
            </a:r>
            <a:endParaRPr lang="fr-fr" sz="14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ea typeface="Calibri" panose="020F0502020204030204" pitchFamily="34" charset="0"/>
                <a:cs typeface="Arial" panose="020B0604020202020204" pitchFamily="34" charset="0"/>
              </a:rPr>
              <a:t>Apprendre à négocier avec des intermédiaires, organiser des visites en peu de temps et gérer une entreprise familiale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Se sentir capable de gérer les relations familiales</a:t>
            </a:r>
          </a:p>
        </p:txBody>
      </p:sp>
      <p:sp>
        <p:nvSpPr>
          <p:cNvPr id="35" name="Text Box 2">
            <a:extLst>
              <a:ext uri="{FF2B5EF4-FFF2-40B4-BE49-F238E27FC236}">
                <a16:creationId xmlns:a16="http://schemas.microsoft.com/office/drawing/2014/main" id="{4E291C86-CCBD-4510-89D7-96A50985E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8645" y="261911"/>
            <a:ext cx="3713533" cy="3255635"/>
          </a:xfrm>
          <a:prstGeom prst="rect">
            <a:avLst/>
          </a:prstGeom>
          <a:solidFill>
            <a:srgbClr val="FFFFFF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fr-fr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Points forts et points faibles des compétences d'apprentissage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Stressée par la prise de décisions, ce qui explique en partie pourquoi son mari peut être violent avec elle.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Elle est bonne pour le multitâche, mais a tendance à mettre trop de temps car elle fait trop de choses à la fois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Ne sais pas bien lire ou écrire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fr-fr" dirty="0">
              <a:cs typeface="Arial" panose="020B0604020202020204" pitchFamily="34" charset="0"/>
            </a:endParaRP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fr-fr" dirty="0">
              <a:cs typeface="Arial" panose="020B0604020202020204" pitchFamily="34" charset="0"/>
            </a:endParaRPr>
          </a:p>
          <a:p>
            <a:pPr algn="l" rtl="0">
              <a:lnSpc>
                <a:spcPct val="107000"/>
              </a:lnSpc>
              <a:spcAft>
                <a:spcPts val="800"/>
              </a:spcAft>
            </a:pPr>
            <a:endParaRPr lang="fr-fr" dirty="0">
              <a:cs typeface="Arial" panose="020B0604020202020204" pitchFamily="34" charset="0"/>
            </a:endParaRPr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3F212F6F-E527-44E3-B203-7B9DEB786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972" y="3517547"/>
            <a:ext cx="3713533" cy="2988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fr-fr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Formation et expérience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 arrêté l'école très jeune, ce qui explique qu'elle ne sache pas lire ni écrire. 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Travaille pour sa mère et sa sœur pour fabriquer des </a:t>
            </a:r>
            <a:r>
              <a:rPr lang="fr-fr" sz="14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dhokras</a:t>
            </a:r>
            <a:r>
              <a:rPr lang="fr-fr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qu'elle vend aux touristes qui se rendent à </a:t>
            </a:r>
            <a:r>
              <a:rPr lang="fr-fr" sz="14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Dhenkanal</a:t>
            </a:r>
            <a:endParaRPr lang="fr-fr" sz="1400" b="0" i="0" u="none" baseline="0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Conduit occasionnellement un </a:t>
            </a:r>
            <a:r>
              <a:rPr lang="fr-fr" sz="1400" b="0" i="0" u="none" baseline="0" dirty="0" err="1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tuk-tuk</a:t>
            </a:r>
            <a:r>
              <a:rPr lang="fr-fr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 pour gagner un peu plus d'argent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fr-fr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5E9835-820A-45A0-8E2C-B3262F0ED6B0}"/>
              </a:ext>
            </a:extLst>
          </p:cNvPr>
          <p:cNvSpPr txBox="1"/>
          <p:nvPr/>
        </p:nvSpPr>
        <p:spPr>
          <a:xfrm>
            <a:off x="4535566" y="823399"/>
            <a:ext cx="3442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fr-fr" b="1" i="0" u="none" baseline="0"/>
              <a:t>Nom :</a:t>
            </a:r>
            <a:r>
              <a:rPr lang="fr-fr" b="0" i="0" u="none" baseline="0"/>
              <a:t> Anupriya</a:t>
            </a:r>
            <a:endParaRPr lang="fr-f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DE1FB4-B5BC-4894-A6A3-B22734CA683D}"/>
              </a:ext>
            </a:extLst>
          </p:cNvPr>
          <p:cNvSpPr txBox="1"/>
          <p:nvPr/>
        </p:nvSpPr>
        <p:spPr>
          <a:xfrm>
            <a:off x="4535566" y="1229778"/>
            <a:ext cx="290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fr-fr" b="1" i="0" u="none" baseline="0"/>
              <a:t>Âge :</a:t>
            </a:r>
            <a:r>
              <a:rPr lang="fr-fr" b="0" i="0" u="none" baseline="0"/>
              <a:t> 20 ans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0DE995-0BC8-4369-94C3-7E877782EBC1}"/>
              </a:ext>
            </a:extLst>
          </p:cNvPr>
          <p:cNvSpPr txBox="1"/>
          <p:nvPr/>
        </p:nvSpPr>
        <p:spPr>
          <a:xfrm>
            <a:off x="4472575" y="1614160"/>
            <a:ext cx="3154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fr-fr" b="1" i="0" u="none" baseline="0"/>
              <a:t>Activité :</a:t>
            </a:r>
            <a:r>
              <a:rPr lang="fr-fr" b="0" i="0" u="none" baseline="0"/>
              <a:t> Fabrique et vend des dhokras aux touristes à Dhenkanal</a:t>
            </a:r>
            <a:endParaRPr lang="fr-fr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B4F065-8595-47C2-9125-09B5F3F6B824}"/>
              </a:ext>
            </a:extLst>
          </p:cNvPr>
          <p:cNvSpPr txBox="1"/>
          <p:nvPr/>
        </p:nvSpPr>
        <p:spPr>
          <a:xfrm>
            <a:off x="4472575" y="2497254"/>
            <a:ext cx="315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fr-fr" b="1" i="0" u="none" baseline="0" dirty="0"/>
              <a:t>Langue maternelle :</a:t>
            </a:r>
            <a:r>
              <a:rPr lang="fr-fr" b="0" i="0" u="none" baseline="0" dirty="0"/>
              <a:t> Odia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FD3D28-26CE-40F5-888E-0A83B24716F7}"/>
              </a:ext>
            </a:extLst>
          </p:cNvPr>
          <p:cNvSpPr/>
          <p:nvPr/>
        </p:nvSpPr>
        <p:spPr>
          <a:xfrm>
            <a:off x="4110147" y="268773"/>
            <a:ext cx="412164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rtl="0">
              <a:lnSpc>
                <a:spcPct val="90000"/>
              </a:lnSpc>
              <a:spcBef>
                <a:spcPts val="1000"/>
              </a:spcBef>
            </a:pPr>
            <a:r>
              <a:rPr lang="fr-fr" sz="3000" b="0" i="0" u="none" baseline="0" dirty="0">
                <a:solidFill>
                  <a:srgbClr val="009999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Profil de l'apprenante 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504EEB-FDF4-4F4E-9636-124015CF0453}"/>
              </a:ext>
            </a:extLst>
          </p:cNvPr>
          <p:cNvSpPr txBox="1"/>
          <p:nvPr/>
        </p:nvSpPr>
        <p:spPr>
          <a:xfrm>
            <a:off x="8175503" y="4005219"/>
            <a:ext cx="3599815" cy="2277547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 rtl="0">
              <a:lnSpc>
                <a:spcPct val="150000"/>
              </a:lnSpc>
            </a:pPr>
            <a:r>
              <a:rPr lang="fr-fr" b="1" i="0" u="none" baseline="0" dirty="0"/>
              <a:t>Préférences et aversions quant aux études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fr-fr" sz="1400" b="0" i="0" u="none" baseline="0" dirty="0"/>
              <a:t>Aime les contacts directs et parler par le biais d'activités d'étude, plutôt que de perdre son temps à lire 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fr-fr" sz="1400" b="0" i="0" u="none" baseline="0" dirty="0"/>
              <a:t>Préfère regarder des vidéos ou écouter des pistes audio</a:t>
            </a:r>
          </a:p>
          <a:p>
            <a:endParaRPr lang="fr-fr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E76C97-FA08-4B02-BD97-E38FC6A3BD6F}"/>
              </a:ext>
            </a:extLst>
          </p:cNvPr>
          <p:cNvSpPr txBox="1"/>
          <p:nvPr/>
        </p:nvSpPr>
        <p:spPr>
          <a:xfrm>
            <a:off x="4576278" y="2809870"/>
            <a:ext cx="3154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fr-fr" b="1" i="0" u="none" baseline="0"/>
              <a:t>Lieu de résidence :</a:t>
            </a:r>
            <a:r>
              <a:rPr lang="fr-fr" b="0" i="0" u="none" baseline="0"/>
              <a:t> Région rurale de Dhenkanal, en Inde</a:t>
            </a:r>
          </a:p>
        </p:txBody>
      </p:sp>
    </p:spTree>
    <p:extLst>
      <p:ext uri="{BB962C8B-B14F-4D97-AF65-F5344CB8AC3E}">
        <p14:creationId xmlns:p14="http://schemas.microsoft.com/office/powerpoint/2010/main" val="3451457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2">
            <a:extLst>
              <a:ext uri="{FF2B5EF4-FFF2-40B4-BE49-F238E27FC236}">
                <a16:creationId xmlns:a16="http://schemas.microsoft.com/office/drawing/2014/main" id="{988826B4-4116-4321-9909-182822009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128" y="3674670"/>
            <a:ext cx="3599815" cy="2830925"/>
          </a:xfrm>
          <a:prstGeom prst="rect">
            <a:avLst/>
          </a:prstGeom>
          <a:solidFill>
            <a:srgbClr val="FFFFFF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fr-fr" b="1" i="0" u="none" baseline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Attentes quant au cours de SCE</a:t>
            </a:r>
            <a:endParaRPr lang="fr-fr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Les heures d'étude doivent être flexibles en raison des responsabilités auprès de son entreprise et de ses enfants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ea typeface="Calibri" panose="020F0502020204030204" pitchFamily="34" charset="0"/>
                <a:cs typeface="Times New Roman" panose="02020603050405020304" pitchFamily="18" charset="0"/>
              </a:rPr>
              <a:t>Être en contact avec les autres étudiantes pour pouvoir travailler en réseau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ea typeface="Calibri" panose="020F0502020204030204" pitchFamily="34" charset="0"/>
                <a:cs typeface="Times New Roman" panose="02020603050405020304" pitchFamily="18" charset="0"/>
              </a:rPr>
              <a:t>Bénéficier d'un soutien spécifique pour gérer son anxiété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fr-fr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 Box 2">
            <a:extLst>
              <a:ext uri="{FF2B5EF4-FFF2-40B4-BE49-F238E27FC236}">
                <a16:creationId xmlns:a16="http://schemas.microsoft.com/office/drawing/2014/main" id="{2AC26424-F3A8-42EA-BE8B-1BCF92854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979" y="325239"/>
            <a:ext cx="3740721" cy="3052788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fr-fr" b="1" i="0" u="none" baseline="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Motivations de l'apprenante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ea typeface="Calibri" panose="020F0502020204030204" pitchFamily="34" charset="0"/>
                <a:cs typeface="Arial" panose="020B0604020202020204" pitchFamily="34" charset="0"/>
              </a:rPr>
              <a:t>Progression de carrière – devenir une propriétaire exploitante bien établie</a:t>
            </a:r>
            <a:endParaRPr lang="fr-fr" sz="14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ea typeface="Calibri" panose="020F0502020204030204" pitchFamily="34" charset="0"/>
                <a:cs typeface="Arial" panose="020B0604020202020204" pitchFamily="34" charset="0"/>
              </a:rPr>
              <a:t>Travailler en lien avec le marché national de la cosmétologie, connexions avec les salons qui fournissent des produits « fabriqués en Jordanie », gagner de l'argent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Travailler en réseau</a:t>
            </a:r>
          </a:p>
          <a:p>
            <a:pPr algn="l" rtl="0">
              <a:lnSpc>
                <a:spcPct val="107000"/>
              </a:lnSpc>
              <a:spcAft>
                <a:spcPts val="800"/>
              </a:spcAft>
            </a:pPr>
            <a:endParaRPr lang="fr-fr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 Box 2">
            <a:extLst>
              <a:ext uri="{FF2B5EF4-FFF2-40B4-BE49-F238E27FC236}">
                <a16:creationId xmlns:a16="http://schemas.microsoft.com/office/drawing/2014/main" id="{4E291C86-CCBD-4510-89D7-96A50985E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8645" y="261912"/>
            <a:ext cx="3713533" cy="3052788"/>
          </a:xfrm>
          <a:prstGeom prst="rect">
            <a:avLst/>
          </a:prstGeom>
          <a:solidFill>
            <a:srgbClr val="FFFFFF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fr-fr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Points forts et points faibles des compétences d'apprentissage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Disciplinée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Bien organisée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Peut mettre plus de temps à faire son travail en raison du stress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 tendance à accepter trop de travail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fr-fr" dirty="0">
              <a:cs typeface="Arial" panose="020B0604020202020204" pitchFamily="34" charset="0"/>
            </a:endParaRP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fr-fr" dirty="0">
              <a:cs typeface="Arial" panose="020B0604020202020204" pitchFamily="34" charset="0"/>
            </a:endParaRPr>
          </a:p>
          <a:p>
            <a:pPr algn="l" rtl="0">
              <a:lnSpc>
                <a:spcPct val="107000"/>
              </a:lnSpc>
              <a:spcAft>
                <a:spcPts val="800"/>
              </a:spcAft>
            </a:pPr>
            <a:endParaRPr lang="fr-fr" dirty="0">
              <a:cs typeface="Arial" panose="020B0604020202020204" pitchFamily="34" charset="0"/>
            </a:endParaRPr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3F212F6F-E527-44E3-B203-7B9DEB786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972" y="3517547"/>
            <a:ext cx="3713533" cy="2988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fr-fr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Formation et expérience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 terminé ses études secondaires et a travaillé à temps partiel dans un salon de beauté avant d'ouvrir son propre salon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Travaille chez elle où elle propose des coiffures et des maquillages contemporains</a:t>
            </a:r>
          </a:p>
          <a:p>
            <a:pPr marL="171450" indent="-1714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fr-fr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5E9835-820A-45A0-8E2C-B3262F0ED6B0}"/>
              </a:ext>
            </a:extLst>
          </p:cNvPr>
          <p:cNvSpPr txBox="1"/>
          <p:nvPr/>
        </p:nvSpPr>
        <p:spPr>
          <a:xfrm>
            <a:off x="4535566" y="913137"/>
            <a:ext cx="3442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fr-fr" b="1" i="0" u="none" baseline="0"/>
              <a:t>Nom :</a:t>
            </a:r>
            <a:r>
              <a:rPr lang="fr-fr" b="0" i="0" u="none" baseline="0"/>
              <a:t> Khaldah</a:t>
            </a:r>
            <a:endParaRPr lang="fr-f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DE1FB4-B5BC-4894-A6A3-B22734CA683D}"/>
              </a:ext>
            </a:extLst>
          </p:cNvPr>
          <p:cNvSpPr txBox="1"/>
          <p:nvPr/>
        </p:nvSpPr>
        <p:spPr>
          <a:xfrm>
            <a:off x="4535566" y="1333824"/>
            <a:ext cx="290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fr-fr" b="1" i="0" u="none" baseline="0"/>
              <a:t>Âge :</a:t>
            </a:r>
            <a:r>
              <a:rPr lang="fr-fr" b="0" i="0" u="none" baseline="0"/>
              <a:t> 37 ans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0DE995-0BC8-4369-94C3-7E877782EBC1}"/>
              </a:ext>
            </a:extLst>
          </p:cNvPr>
          <p:cNvSpPr txBox="1"/>
          <p:nvPr/>
        </p:nvSpPr>
        <p:spPr>
          <a:xfrm>
            <a:off x="4472575" y="1701305"/>
            <a:ext cx="3154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fr-fr" b="1" i="0" u="none" baseline="0"/>
              <a:t>Activité :</a:t>
            </a:r>
            <a:r>
              <a:rPr lang="fr-fr" b="0" i="0" u="none" baseline="0"/>
              <a:t> Coiffeuse et esthéticienne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B4F065-8595-47C2-9125-09B5F3F6B824}"/>
              </a:ext>
            </a:extLst>
          </p:cNvPr>
          <p:cNvSpPr txBox="1"/>
          <p:nvPr/>
        </p:nvSpPr>
        <p:spPr>
          <a:xfrm>
            <a:off x="4517666" y="2482204"/>
            <a:ext cx="315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fr-fr" b="1" i="0" u="none" baseline="0"/>
              <a:t>Langue maternelle :</a:t>
            </a:r>
            <a:r>
              <a:rPr lang="fr-fr" b="0" i="0" u="none" baseline="0"/>
              <a:t> Arabe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FD3D28-26CE-40F5-888E-0A83B24716F7}"/>
              </a:ext>
            </a:extLst>
          </p:cNvPr>
          <p:cNvSpPr/>
          <p:nvPr/>
        </p:nvSpPr>
        <p:spPr>
          <a:xfrm>
            <a:off x="4009214" y="240385"/>
            <a:ext cx="412164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rtl="0">
              <a:lnSpc>
                <a:spcPct val="90000"/>
              </a:lnSpc>
              <a:spcBef>
                <a:spcPts val="1000"/>
              </a:spcBef>
            </a:pPr>
            <a:r>
              <a:rPr lang="fr-fr" sz="3000" b="0" i="0" u="none" baseline="0" dirty="0">
                <a:solidFill>
                  <a:srgbClr val="009999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Profil de l'apprenante 5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504EEB-FDF4-4F4E-9636-124015CF0453}"/>
              </a:ext>
            </a:extLst>
          </p:cNvPr>
          <p:cNvSpPr txBox="1"/>
          <p:nvPr/>
        </p:nvSpPr>
        <p:spPr>
          <a:xfrm>
            <a:off x="8175503" y="3674670"/>
            <a:ext cx="3599815" cy="2169825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fr-fr" b="1" i="0" u="none" baseline="0" dirty="0"/>
              <a:t>Préférences et aversions quant aux études</a:t>
            </a:r>
          </a:p>
          <a:p>
            <a:pPr marL="285750" indent="-285750" algn="l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400" b="0" i="0" u="none" baseline="0" dirty="0"/>
              <a:t>Aime les contacts directs 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fr-fr" sz="1400" b="0" i="0" u="none" baseline="0" dirty="0"/>
              <a:t>N'aime pas les contenus théoriques ni ce qui lui fait perdre son temps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fr-fr" sz="1400" b="0" i="0" u="none" baseline="0" dirty="0"/>
              <a:t>Préfère lire plutôt que de regarder des vidéos ou écouter des pistes audio</a:t>
            </a:r>
          </a:p>
          <a:p>
            <a:endParaRPr lang="fr-fr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E76C97-FA08-4B02-BD97-E38FC6A3BD6F}"/>
              </a:ext>
            </a:extLst>
          </p:cNvPr>
          <p:cNvSpPr txBox="1"/>
          <p:nvPr/>
        </p:nvSpPr>
        <p:spPr>
          <a:xfrm>
            <a:off x="4492882" y="2991292"/>
            <a:ext cx="315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fr-fr" b="1" i="0" u="none" baseline="0"/>
              <a:t>Lieu de résidence :</a:t>
            </a:r>
            <a:r>
              <a:rPr lang="fr-fr" b="0" i="0" u="none" baseline="0"/>
              <a:t> Karak, en Jordanie</a:t>
            </a:r>
          </a:p>
        </p:txBody>
      </p:sp>
    </p:spTree>
    <p:extLst>
      <p:ext uri="{BB962C8B-B14F-4D97-AF65-F5344CB8AC3E}">
        <p14:creationId xmlns:p14="http://schemas.microsoft.com/office/powerpoint/2010/main" val="546922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2">
            <a:extLst>
              <a:ext uri="{FF2B5EF4-FFF2-40B4-BE49-F238E27FC236}">
                <a16:creationId xmlns:a16="http://schemas.microsoft.com/office/drawing/2014/main" id="{988826B4-4116-4321-9909-182822009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0128" y="3781772"/>
            <a:ext cx="3599815" cy="2723823"/>
          </a:xfrm>
          <a:prstGeom prst="rect">
            <a:avLst/>
          </a:prstGeom>
          <a:solidFill>
            <a:srgbClr val="FFFFFF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fr-fr" b="1" i="0" u="none" baseline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Attentes quant au cours de SCE</a:t>
            </a:r>
            <a:endParaRPr lang="fr-fr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Les heures d'étude doivent être flexibles en raison des responsabilités auprès de son entreprise et de ses enfants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ea typeface="Calibri" panose="020F0502020204030204" pitchFamily="34" charset="0"/>
                <a:cs typeface="Times New Roman" panose="02020603050405020304" pitchFamily="18" charset="0"/>
              </a:rPr>
              <a:t>A besoin d'aide pour étudier car elle n'est jamais allée régulièrement à l'école</a:t>
            </a:r>
          </a:p>
        </p:txBody>
      </p:sp>
      <p:sp>
        <p:nvSpPr>
          <p:cNvPr id="33" name="Text Box 2">
            <a:extLst>
              <a:ext uri="{FF2B5EF4-FFF2-40B4-BE49-F238E27FC236}">
                <a16:creationId xmlns:a16="http://schemas.microsoft.com/office/drawing/2014/main" id="{2AC26424-F3A8-42EA-BE8B-1BCF92854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979" y="325239"/>
            <a:ext cx="3740721" cy="3052788"/>
          </a:xfrm>
          <a:prstGeom prst="rect">
            <a:avLst/>
          </a:prstGeom>
          <a:solidFill>
            <a:srgbClr val="FFFFFF"/>
          </a:solidFill>
          <a:ln w="38100">
            <a:solidFill>
              <a:schemeClr val="accent5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fr-fr" b="1" i="0" u="none" baseline="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Motivations de l'apprenante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ea typeface="Calibri" panose="020F0502020204030204" pitchFamily="34" charset="0"/>
                <a:cs typeface="Arial" panose="020B0604020202020204" pitchFamily="34" charset="0"/>
              </a:rPr>
              <a:t>Lancer et gérer une entreprise qui lui permette de gagner plus d'argent et d'économiser</a:t>
            </a:r>
            <a:endParaRPr lang="fr-fr" sz="14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ea typeface="Calibri" panose="020F0502020204030204" pitchFamily="34" charset="0"/>
                <a:cs typeface="Arial" panose="020B0604020202020204" pitchFamily="34" charset="0"/>
              </a:rPr>
              <a:t>Souhaite en apprendre plus sur l'élevage de poulets ou la culture des plantes médicinales, mais aimerait également recevoir des suggestions d'activités professionnelles</a:t>
            </a:r>
            <a:endParaRPr lang="fr-fr" sz="14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 rtl="0">
              <a:lnSpc>
                <a:spcPct val="107000"/>
              </a:lnSpc>
              <a:spcAft>
                <a:spcPts val="800"/>
              </a:spcAft>
            </a:pPr>
            <a:endParaRPr lang="fr-fr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 Box 2">
            <a:extLst>
              <a:ext uri="{FF2B5EF4-FFF2-40B4-BE49-F238E27FC236}">
                <a16:creationId xmlns:a16="http://schemas.microsoft.com/office/drawing/2014/main" id="{4E291C86-CCBD-4510-89D7-96A50985E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8645" y="261912"/>
            <a:ext cx="3713533" cy="3052788"/>
          </a:xfrm>
          <a:prstGeom prst="rect">
            <a:avLst/>
          </a:prstGeom>
          <a:solidFill>
            <a:srgbClr val="FFFFFF"/>
          </a:solidFill>
          <a:ln w="38100">
            <a:solidFill>
              <a:srgbClr val="92D05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fr-fr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Points forts et points faibles des compétences d'apprentissage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Bien organisée car, selon elle, elle effectue plusieurs tâches tous les jours (enfants, agriculture, et fabrication et vente de chapeaux)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 tendance à prendre trop de temps pour faire son travail car elle aime faire les choses efficacement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fr-fr" sz="1400" dirty="0">
              <a:cs typeface="Arial" panose="020B0604020202020204" pitchFamily="34" charset="0"/>
            </a:endParaRP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fr-fr" sz="1400" dirty="0">
              <a:cs typeface="Arial" panose="020B0604020202020204" pitchFamily="34" charset="0"/>
            </a:endParaRPr>
          </a:p>
          <a:p>
            <a:pPr algn="l" rtl="0">
              <a:lnSpc>
                <a:spcPct val="107000"/>
              </a:lnSpc>
              <a:spcAft>
                <a:spcPts val="800"/>
              </a:spcAft>
            </a:pPr>
            <a:endParaRPr lang="fr-fr" dirty="0">
              <a:cs typeface="Arial" panose="020B0604020202020204" pitchFamily="34" charset="0"/>
            </a:endParaRPr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3F212F6F-E527-44E3-B203-7B9DEB786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972" y="3517547"/>
            <a:ext cx="3713533" cy="2988048"/>
          </a:xfrm>
          <a:prstGeom prst="rect">
            <a:avLst/>
          </a:prstGeom>
          <a:solidFill>
            <a:srgbClr val="FFFFFF"/>
          </a:solidFill>
          <a:ln w="38100">
            <a:solidFill>
              <a:schemeClr val="tx2">
                <a:lumMod val="40000"/>
                <a:lumOff val="60000"/>
              </a:schemeClr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l" rtl="0">
              <a:lnSpc>
                <a:spcPct val="107000"/>
              </a:lnSpc>
              <a:spcAft>
                <a:spcPts val="800"/>
              </a:spcAft>
            </a:pPr>
            <a:r>
              <a:rPr lang="fr-fr" b="1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Formation et expérience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Elle n'est pas allée régulièrement à l'école et n'a donc pas reçu une éducation formelle</a:t>
            </a:r>
          </a:p>
          <a:p>
            <a:pPr marL="285750" indent="-285750" algn="l" rtl="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1400" b="0" i="0" u="none" baseline="0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Expérience de travail dans la ferme familiale et à la tête d'une petite entreprise qui fabrique et vend des chapeaux en feuille de palmier aux touristes dans les villes</a:t>
            </a:r>
            <a:endParaRPr lang="fr-fr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5E9835-820A-45A0-8E2C-B3262F0ED6B0}"/>
              </a:ext>
            </a:extLst>
          </p:cNvPr>
          <p:cNvSpPr txBox="1"/>
          <p:nvPr/>
        </p:nvSpPr>
        <p:spPr>
          <a:xfrm>
            <a:off x="4535566" y="913137"/>
            <a:ext cx="3442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fr-fr" b="1" i="0" u="none" baseline="0"/>
              <a:t>Nom :</a:t>
            </a:r>
            <a:r>
              <a:rPr lang="fr-fr" b="0" i="0" u="none" baseline="0"/>
              <a:t> Maria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DE1FB4-B5BC-4894-A6A3-B22734CA683D}"/>
              </a:ext>
            </a:extLst>
          </p:cNvPr>
          <p:cNvSpPr txBox="1"/>
          <p:nvPr/>
        </p:nvSpPr>
        <p:spPr>
          <a:xfrm>
            <a:off x="4535566" y="1248102"/>
            <a:ext cx="290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fr-fr" b="1" i="0" u="none" baseline="0"/>
              <a:t>Âge :</a:t>
            </a:r>
            <a:r>
              <a:rPr lang="fr-fr" b="0" i="0" u="none" baseline="0"/>
              <a:t> 45 ans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00DE995-0BC8-4369-94C3-7E877782EBC1}"/>
              </a:ext>
            </a:extLst>
          </p:cNvPr>
          <p:cNvSpPr txBox="1"/>
          <p:nvPr/>
        </p:nvSpPr>
        <p:spPr>
          <a:xfrm>
            <a:off x="4472575" y="1615449"/>
            <a:ext cx="339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fr-fr" b="1" i="0" u="none" baseline="0" dirty="0"/>
              <a:t>Activité :</a:t>
            </a:r>
            <a:r>
              <a:rPr lang="fr-fr" b="0" i="0" u="none" baseline="0" dirty="0"/>
              <a:t> Travaille avec son mari dans la ferme familiale, et fabrique et vend des chapeaux en feuille de palmier aux touristes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B4F065-8595-47C2-9125-09B5F3F6B824}"/>
              </a:ext>
            </a:extLst>
          </p:cNvPr>
          <p:cNvSpPr txBox="1"/>
          <p:nvPr/>
        </p:nvSpPr>
        <p:spPr>
          <a:xfrm>
            <a:off x="4465157" y="2675761"/>
            <a:ext cx="3154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fr-fr" b="1" i="0" u="none" baseline="0" dirty="0"/>
              <a:t>Langue maternelle :</a:t>
            </a:r>
            <a:r>
              <a:rPr lang="fr-fr" b="0" i="0" u="none" baseline="0" dirty="0"/>
              <a:t> Espagnol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4FD3D28-26CE-40F5-888E-0A83B24716F7}"/>
              </a:ext>
            </a:extLst>
          </p:cNvPr>
          <p:cNvSpPr/>
          <p:nvPr/>
        </p:nvSpPr>
        <p:spPr>
          <a:xfrm>
            <a:off x="4053862" y="263837"/>
            <a:ext cx="412164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 rtl="0">
              <a:lnSpc>
                <a:spcPct val="90000"/>
              </a:lnSpc>
              <a:spcBef>
                <a:spcPts val="1000"/>
              </a:spcBef>
            </a:pPr>
            <a:r>
              <a:rPr lang="fr-fr" sz="3000" b="0" i="0" u="none" baseline="0" dirty="0">
                <a:solidFill>
                  <a:srgbClr val="009999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Profil de l'apprenante 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504EEB-FDF4-4F4E-9636-124015CF0453}"/>
              </a:ext>
            </a:extLst>
          </p:cNvPr>
          <p:cNvSpPr txBox="1"/>
          <p:nvPr/>
        </p:nvSpPr>
        <p:spPr>
          <a:xfrm>
            <a:off x="8175503" y="3674670"/>
            <a:ext cx="3599815" cy="2369880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l" rtl="0"/>
            <a:r>
              <a:rPr lang="fr-fr" b="1" i="0" u="none" baseline="0" dirty="0"/>
              <a:t>Préférences et aversions quant aux études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fr-fr" sz="1400" b="0" i="0" u="none" baseline="0" dirty="0"/>
              <a:t>Aime les contacts directs, mais utilise depuis peu les réseaux sociaux pour travailler en réseau</a:t>
            </a:r>
          </a:p>
          <a:p>
            <a:pPr marL="285750" indent="-285750" algn="l" rtl="0">
              <a:buFont typeface="Arial" panose="020B0604020202020204" pitchFamily="34" charset="0"/>
              <a:buChar char="•"/>
            </a:pPr>
            <a:r>
              <a:rPr lang="fr-fr" sz="1400" b="0" i="0" u="none" baseline="0" dirty="0"/>
              <a:t>Préfère une formation qui n'implique pas beaucoup de lecture car elle n'est jamais allée régulièrement à l'école ; aime regarder des images et des vidéos, et écouter des pistes audio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E76C97-FA08-4B02-BD97-E38FC6A3BD6F}"/>
              </a:ext>
            </a:extLst>
          </p:cNvPr>
          <p:cNvSpPr txBox="1"/>
          <p:nvPr/>
        </p:nvSpPr>
        <p:spPr>
          <a:xfrm>
            <a:off x="4492881" y="2967871"/>
            <a:ext cx="33758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fr-fr" b="1" i="0" u="none" baseline="0" dirty="0"/>
              <a:t>Lieu de résidence :</a:t>
            </a:r>
            <a:r>
              <a:rPr lang="fr-fr" b="0" i="0" u="none" baseline="0" dirty="0"/>
              <a:t> Région de </a:t>
            </a:r>
            <a:r>
              <a:rPr lang="fr-fr" b="0" i="0" u="none" baseline="0" dirty="0" err="1"/>
              <a:t>Caltepec</a:t>
            </a:r>
            <a:r>
              <a:rPr lang="fr-fr" b="0" i="0" u="none" baseline="0" dirty="0"/>
              <a:t> de Puebla, au Mexique</a:t>
            </a:r>
          </a:p>
        </p:txBody>
      </p:sp>
    </p:spTree>
    <p:extLst>
      <p:ext uri="{BB962C8B-B14F-4D97-AF65-F5344CB8AC3E}">
        <p14:creationId xmlns:p14="http://schemas.microsoft.com/office/powerpoint/2010/main" val="953486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226EA64481C040A1FE7E8F6959F50F" ma:contentTypeVersion="13" ma:contentTypeDescription="Create a new document." ma:contentTypeScope="" ma:versionID="2891b130ea53c6fbd85f7af3377c9963">
  <xsd:schema xmlns:xsd="http://www.w3.org/2001/XMLSchema" xmlns:xs="http://www.w3.org/2001/XMLSchema" xmlns:p="http://schemas.microsoft.com/office/2006/metadata/properties" xmlns:ns3="ed9d2163-4fb3-4947-8bfd-454e8e6d4998" xmlns:ns4="66faaa41-a150-45c6-8224-a9a307be60d1" targetNamespace="http://schemas.microsoft.com/office/2006/metadata/properties" ma:root="true" ma:fieldsID="3bb2b76b4c33562c9a54d4ed1eb7617c" ns3:_="" ns4:_="">
    <xsd:import namespace="ed9d2163-4fb3-4947-8bfd-454e8e6d4998"/>
    <xsd:import namespace="66faaa41-a150-45c6-8224-a9a307be60d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9d2163-4fb3-4947-8bfd-454e8e6d49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MediaServiceLocation" ma:internalName="MediaServiceLocation" ma:readOnly="true">
      <xsd:simpleType>
        <xsd:restriction base="dms:Text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faaa41-a150-45c6-8224-a9a307be60d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47D36D-4987-46E8-82EE-E6A14183DC6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7549635-7C3C-492D-BDDB-6D0A1CEC69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2DBEB7-05C3-4CDE-AC9C-88E9F908D4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9d2163-4fb3-4947-8bfd-454e8e6d4998"/>
    <ds:schemaRef ds:uri="66faaa41-a150-45c6-8224-a9a307be60d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1547</Words>
  <Application>Microsoft Office PowerPoint</Application>
  <PresentationFormat>Widescreen</PresentationFormat>
  <Paragraphs>148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Ngoasong</dc:creator>
  <cp:lastModifiedBy>Claire Rafferty</cp:lastModifiedBy>
  <cp:revision>5</cp:revision>
  <dcterms:created xsi:type="dcterms:W3CDTF">2020-09-14T14:15:37Z</dcterms:created>
  <dcterms:modified xsi:type="dcterms:W3CDTF">2021-10-12T10:47:02Z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0x010100A7226EA64481C040A1FE7E8F6959F50F</vt:lpwstr>
  </property>
  <property fmtid="{D5CDD505-2E9C-101B-9397-08002B2CF9AE}" pid="3" name="TaxKeyword">
    <vt:lpwstr/>
  </property>
</Properties>
</file>