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68" r:id="rId5"/>
    <p:sldId id="284" r:id="rId6"/>
    <p:sldId id="269" r:id="rId7"/>
    <p:sldId id="259" r:id="rId8"/>
    <p:sldId id="270" r:id="rId9"/>
    <p:sldId id="280" r:id="rId10"/>
    <p:sldId id="261" r:id="rId11"/>
    <p:sldId id="281" r:id="rId12"/>
    <p:sldId id="262" r:id="rId13"/>
    <p:sldId id="273" r:id="rId14"/>
    <p:sldId id="274" r:id="rId15"/>
    <p:sldId id="293" r:id="rId16"/>
    <p:sldId id="288" r:id="rId17"/>
    <p:sldId id="275" r:id="rId18"/>
    <p:sldId id="296" r:id="rId19"/>
    <p:sldId id="289" r:id="rId20"/>
    <p:sldId id="276" r:id="rId21"/>
    <p:sldId id="267" r:id="rId22"/>
    <p:sldId id="290" r:id="rId23"/>
    <p:sldId id="282" r:id="rId24"/>
    <p:sldId id="283" r:id="rId25"/>
    <p:sldId id="265" r:id="rId26"/>
    <p:sldId id="294" r:id="rId27"/>
    <p:sldId id="266" r:id="rId28"/>
    <p:sldId id="291" r:id="rId29"/>
    <p:sldId id="286" r:id="rId30"/>
    <p:sldId id="277" r:id="rId31"/>
    <p:sldId id="297" r:id="rId32"/>
    <p:sldId id="295" r:id="rId33"/>
    <p:sldId id="285" r:id="rId34"/>
    <p:sldId id="271" r:id="rId35"/>
    <p:sldId id="292" r:id="rId36"/>
    <p:sldId id="264" r:id="rId37"/>
    <p:sldId id="272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A26AA-8338-4EAE-9D90-6094BB2B7CC1}" type="datetimeFigureOut">
              <a:rPr lang="en-US" smtClean="0"/>
              <a:pPr/>
              <a:t>12/20/2018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45709-4277-4019-949F-42ED9B21A28F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Lesson</a:t>
            </a:r>
            <a:r>
              <a:rPr lang="en-GB" dirty="0" smtClean="0"/>
              <a:t> Planning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Purpose of the session: To understand the importance of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lesson</a:t>
            </a:r>
            <a:r>
              <a:rPr lang="en-GB" dirty="0" smtClean="0"/>
              <a:t> plans for each session delivered within the DAFNE curriculum.</a:t>
            </a:r>
            <a:endParaRPr lang="en-GB" dirty="0"/>
          </a:p>
        </p:txBody>
      </p:sp>
      <p:pic>
        <p:nvPicPr>
          <p:cNvPr id="1026" name="Picture 4" descr="Description: C:\Users\esrhe\Desktop\DAFNE-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66700"/>
            <a:ext cx="18891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4" r="7594"/>
          <a:stretch>
            <a:fillRect/>
          </a:stretch>
        </p:blipFill>
        <p:spPr bwMode="auto">
          <a:xfrm>
            <a:off x="395536" y="266700"/>
            <a:ext cx="2652713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lesson planning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experience do you have of lesson planning?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went well?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didn't go so well?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can you learn from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DAFNE observation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evidence did you see that the educators had planned their lessons?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How did they use their lesson plans?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strategies will you adopt? </a:t>
            </a:r>
            <a:r>
              <a:rPr lang="en-GB" sz="2800" dirty="0" err="1" smtClean="0">
                <a:latin typeface="Arial" pitchFamily="34" charset="0"/>
                <a:cs typeface="Arial" pitchFamily="34" charset="0"/>
              </a:rPr>
              <a:t>E.g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Prompt cards, highlighted headings etc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54560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Arial" pitchFamily="34" charset="0"/>
                <a:cs typeface="Arial" pitchFamily="34" charset="0"/>
              </a:rPr>
              <a:t>Why is it important that every DEP trainee educator has a lesson plan?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r>
              <a:rPr lang="en-GB" dirty="0" smtClean="0">
                <a:latin typeface="Arial" pitchFamily="34" charset="0"/>
                <a:cs typeface="Arial" pitchFamily="34" charset="0"/>
              </a:rPr>
              <a:t>Aim-Your lesson plans should:</a:t>
            </a:r>
            <a:br>
              <a:rPr lang="en-GB" dirty="0" smtClean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Be a plan of your personal preferences and ideas about how you will facilitate the session.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Contain the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content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of the curriculum.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Have a logical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structure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and flow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Be based on adult learning principles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This relates to the teaching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methods and strategies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you use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Reflect the DAFNE philosophy.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This relates to your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style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of delivery</a:t>
            </a:r>
          </a:p>
          <a:p>
            <a:pPr>
              <a:buNone/>
            </a:pPr>
            <a:r>
              <a:rPr lang="en-GB" sz="2400" i="1" dirty="0" smtClean="0">
                <a:latin typeface="Arial" pitchFamily="34" charset="0"/>
                <a:cs typeface="Arial" pitchFamily="34" charset="0"/>
              </a:rPr>
              <a:t>NB-Lesson planning will help you to develop an in-depth understanding of the curriculum and how sessions link together.</a:t>
            </a:r>
          </a:p>
          <a:p>
            <a:pPr>
              <a:buNone/>
            </a:pP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>
                <a:latin typeface="Arial" pitchFamily="34" charset="0"/>
                <a:cs typeface="Arial" pitchFamily="34" charset="0"/>
              </a:rPr>
              <a:t>A lesson plan aids effective delivery of the session: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Consider: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What are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you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going to do?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How will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you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do it?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What will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you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use?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How long will each element take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Planning-top tips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Create your own lesson planning templates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make sure you don’t miss anything.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Set aside time to work on your lesson plans.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Don’t be distracted by how others plan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develop your own strategies that work for you.</a:t>
            </a:r>
          </a:p>
          <a:p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Arial" pitchFamily="34" charset="0"/>
                <a:cs typeface="Arial" pitchFamily="34" charset="0"/>
              </a:rPr>
              <a:t>Content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Based on the DAFNE curriculum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>
                <a:latin typeface="Arial" pitchFamily="34" charset="0"/>
                <a:cs typeface="Arial" pitchFamily="34" charset="0"/>
              </a:rPr>
              <a:t>Content-your lesson plan should contain: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The purpose of the session (learning outcomes).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Content-essential, expected and optional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Teaching methods</a:t>
            </a:r>
          </a:p>
          <a:p>
            <a:pPr lvl="1"/>
            <a:r>
              <a:rPr lang="en-GB" i="1" dirty="0" smtClean="0">
                <a:latin typeface="Arial" pitchFamily="34" charset="0"/>
                <a:cs typeface="Arial" pitchFamily="34" charset="0"/>
              </a:rPr>
              <a:t>You may wish to use different strategies to those you observed.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Resources.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Appropriate timings.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Summary.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Content-top tips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Prioritise; Allow the most time for the most important/relevant content. 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Plan to cover all content but cover the essential content first where possible.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Don’t spend time on areas that do not relate to the DAFNE content.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structure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A logical flow to each session, defined introduction, content/methods and summary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Learning outcomes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Differentiate between a curriculum and a lesson plan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Demonstrate ability to develop personalised lesson plans based upon sessions within the DAFNE curriculum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Structure-Your plan should: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Include an 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introduction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-purpose, content and key activities. </a:t>
            </a:r>
          </a:p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Main body/content of the session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Cover all essential, expected and optional content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Use a range of teaching methods/resources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Allow participants to reflect and draw on previous experience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Include opportunities for participants to learn from each other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Include opportunities for participants to practise skills and reflect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Include a 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summary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with key points</a:t>
            </a:r>
          </a:p>
          <a:p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Structure-top tips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Autofit/>
          </a:bodyPr>
          <a:lstStyle/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Plan to include an activity that allows participants to have their say/tell their story. 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if possible at the start of the session. 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This helps to engage participants and focus the learning.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Helps you to gauge what they already know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Make sure your plans are clear and easy to read!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During delivery you may lose your way, make sure your plans allow you to easily find your place. 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Use only one lesson plan per session, don’t switch between your plan and the curriculum.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Include timings-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Be realistic and practise. 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Make sure you allow time for participants to think and reflect.</a:t>
            </a:r>
          </a:p>
          <a:p>
            <a:endParaRPr lang="en-GB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Arial" pitchFamily="34" charset="0"/>
                <a:cs typeface="Arial" pitchFamily="34" charset="0"/>
              </a:rPr>
              <a:t>Strategies/methods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The teaching strategies relate to adult learning principles.</a:t>
            </a:r>
          </a:p>
          <a:p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>
                <a:latin typeface="Arial" pitchFamily="34" charset="0"/>
                <a:cs typeface="Arial" pitchFamily="34" charset="0"/>
              </a:rPr>
              <a:t>What teaching strategies did you observe?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Discuss or Make a list of strategies/methods/games that you observed the educators using-e.g. open questions, demonstrations, practise exercises etc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Highlight the ones you think you would feel comfortable using.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DAFNE observation continued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methods and strategies were session specific?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methods/strategies could you use for any session?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How did the methods/strategies encourage participants in the key areas;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Knowledge, comprehension, application, analysis, synthesis or evaluation?</a:t>
            </a:r>
          </a:p>
          <a:p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Strategies-top tips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Use strategies that you are comfortable with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as you develop as an educator you can add to your range.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Practise the teaching strategies and identify resources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spend time in the training room with the resources. 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Think about how you will engage the group and make your sessions interesting. 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Don't over do it! 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Variety is good but don’t try to cram too much in. 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Remember learners need thinking time!</a:t>
            </a: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continued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Use a variety of methods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Remember people learn in different ways so not all of your methods will suit the whole group all of the time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Prepare and identify resources in advance-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Know where everything is kept and make sure you have enough.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Practise your explanations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some of the concepts might be difficult to explain, make sure you understand what you are saying! 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Practise on a colleague or friend.</a:t>
            </a:r>
          </a:p>
          <a:p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Continued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Ask your co-educator for support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E.g. distributing handouts, clearing away resources etc.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You don't always need to re-invent the wheel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Use DAFNE and local resources that have been tried and tested.</a:t>
            </a:r>
          </a:p>
          <a:p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Arial" pitchFamily="34" charset="0"/>
                <a:cs typeface="Arial" pitchFamily="34" charset="0"/>
              </a:rPr>
              <a:t>Style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The style of delivery relates to the DAFNE philosophy.</a:t>
            </a:r>
          </a:p>
          <a:p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Style of delivery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teaching style did you observe?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did the educators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do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/what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didn’t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they do?</a:t>
            </a:r>
          </a:p>
          <a:p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The DAFNE curriculum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Curriculum -The subjects comprising a course of study in a school or college.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(Oxford English dictionary)</a:t>
            </a:r>
          </a:p>
          <a:p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Style of delivery should: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Be relaxed and non judgemental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Encourage participation from the group and individuals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Respond to group atmosphere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Encourage problem solving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Include clear explanations and use appropriate language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Encourage reflection.</a:t>
            </a:r>
          </a:p>
          <a:p>
            <a:pPr>
              <a:buNone/>
            </a:pPr>
            <a:r>
              <a:rPr lang="en-GB" sz="2400" i="1" dirty="0" smtClean="0">
                <a:latin typeface="Arial" pitchFamily="34" charset="0"/>
                <a:cs typeface="Arial" pitchFamily="34" charset="0"/>
              </a:rPr>
              <a:t>NB: Educators have different personal styles and approaches. Your lesson plans help you to express your personality.</a:t>
            </a:r>
          </a:p>
          <a:p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Style of delivery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How did the educators ensure that they were;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Relaxed, responsive, non-judgemental, encourage reflection and problem solving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Style-top tips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Be yourself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don’t be afraid to express your own style.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Adopt a style you are comfortable with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appropriate humour and banter makes for a more enjoyable and memorable learning experience.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Stories, humour and anecdotes can help participants to understand the context, importance, relevance of the learning (NB remember not to “over-share!”). 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Work with your co-educator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effective teamwork and good rapport with colleagues supports an effective learning environment and demonstrates peer support.</a:t>
            </a:r>
          </a:p>
          <a:p>
            <a:r>
              <a:rPr lang="en-GB" sz="2000" dirty="0" smtClean="0">
                <a:latin typeface="Arial" pitchFamily="34" charset="0"/>
                <a:cs typeface="Arial" pitchFamily="34" charset="0"/>
              </a:rPr>
              <a:t>Be professional</a:t>
            </a:r>
          </a:p>
          <a:p>
            <a:pPr lvl="1"/>
            <a:r>
              <a:rPr lang="en-GB" sz="2000" dirty="0" smtClean="0">
                <a:latin typeface="Arial" pitchFamily="34" charset="0"/>
                <a:cs typeface="Arial" pitchFamily="34" charset="0"/>
              </a:rPr>
              <a:t>the DAFNE process can reduce barriers between HCP and patient, this can sometimes be challenging.</a:t>
            </a:r>
          </a:p>
          <a:p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Arial" pitchFamily="34" charset="0"/>
                <a:cs typeface="Arial" pitchFamily="34" charset="0"/>
              </a:rPr>
              <a:t>How will you know your lesson plans work?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Review and evaluate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Top tips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Reflect, review and evaluate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if something doesn’t quite work don’t panic, be prepared to learn.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Take some time after your sessions to reflect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 How it went; what went well and why? What would you do differently?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Listen to your peer reviewer 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they are there to give feedback and support.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After peer review, ask your co-educator to give you feedback so that you can continue to develop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Read your evaluation forms at the end of the course!</a:t>
            </a:r>
          </a:p>
          <a:p>
            <a:pPr lvl="1"/>
            <a:r>
              <a:rPr lang="en-GB" sz="2400" dirty="0" smtClean="0">
                <a:latin typeface="Arial" pitchFamily="34" charset="0"/>
                <a:cs typeface="Arial" pitchFamily="34" charset="0"/>
              </a:rPr>
              <a:t>Listen to what participants are saying.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Arial" pitchFamily="34" charset="0"/>
                <a:cs typeface="Arial" pitchFamily="34" charset="0"/>
              </a:rPr>
              <a:t>What does your personal lesson plan achieve?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A good lesson plan: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Helps you to feel confident! 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Allows you to deliver an effective DAFNE course. 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Provides an opportunity for participants to achieve learning outcomes (essential, expected and optional content).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Facilitates an enjoyable learning experience!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Ensures sessions have structure, flow and timing. 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Includes resources you plan to use.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Outlines your methods/strategies. 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Is a tool to help you practise and reflect.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Allows you to reflect and evaluate and to develop/progress.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Summary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The DAFNE curriculum includes everything you need to cover and a guide as to how you might deliver it.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Your lesson plan is your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personal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plan of how you will deliver each session.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Your strategies and style of delivery should reflect adult learning principles and the DAFNE philosophy.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The DAFNE curriculum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Originally translated from the German model.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2014 it was re-worked using Blooms taxonomy. 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This process resulted in the current curriculum having a maximum of 6 learning outcomes per session linked to knowledge, 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comprehension, application, analysis, synthesis or evaluation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-the key components of learning.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latin typeface="Arial" pitchFamily="34" charset="0"/>
                <a:cs typeface="Arial" pitchFamily="34" charset="0"/>
              </a:rPr>
              <a:t>continued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The DAFNE curriculum contains all of the key components that should be included in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every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 DAFNE course.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This could be thought of as the measurable content of each course.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There are suggestions which help you to think about how you could deliver your sessions and a manual which provides you with supporting information.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>
                <a:latin typeface="Arial" pitchFamily="34" charset="0"/>
                <a:cs typeface="Arial" pitchFamily="34" charset="0"/>
              </a:rPr>
              <a:t>What does the DAFNE curriculum mean to you?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What do you think about the curriculum?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Consider how you will use the curriculum.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Have you used a curriculum before? How does DAFNE compare?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How did you see the curriculum being used during your observation week?</a:t>
            </a:r>
          </a:p>
          <a:p>
            <a:pPr lvl="1"/>
            <a:r>
              <a:rPr lang="en-GB" dirty="0" smtClean="0">
                <a:latin typeface="Arial" pitchFamily="34" charset="0"/>
                <a:cs typeface="Arial" pitchFamily="34" charset="0"/>
              </a:rPr>
              <a:t>Have you spoken to DAFNE educators about how they have used the curriculum?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000" dirty="0" smtClean="0">
                <a:latin typeface="Arial" pitchFamily="34" charset="0"/>
                <a:cs typeface="Arial" pitchFamily="34" charset="0"/>
              </a:rPr>
              <a:t>Curriculum-key points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The curriculum contains everything you need to include.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It has been tested over many years and is presented in a logical order with suggestions as to the timing, position in the timetable, resources and teaching methods for each session.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Using this as a base to your lesson plans helps to ensure that your teaching is effective, timely and logical.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The curriculum has been converted into lesson plans that you can use if you do not want to write your own lesson plans. 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4000" dirty="0" smtClean="0">
                <a:latin typeface="Arial" pitchFamily="34" charset="0"/>
                <a:cs typeface="Arial" pitchFamily="34" charset="0"/>
              </a:rPr>
            </a:br>
            <a:r>
              <a:rPr lang="en-GB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4000" dirty="0" smtClean="0">
                <a:latin typeface="Arial" pitchFamily="34" charset="0"/>
                <a:cs typeface="Arial" pitchFamily="34" charset="0"/>
              </a:rPr>
            </a:br>
            <a:r>
              <a:rPr lang="en-GB" sz="4000" dirty="0" smtClean="0">
                <a:latin typeface="Arial" pitchFamily="34" charset="0"/>
                <a:cs typeface="Arial" pitchFamily="34" charset="0"/>
              </a:rPr>
              <a:t>Lesson plan </a:t>
            </a:r>
            <a:br>
              <a:rPr lang="en-GB" sz="4000" dirty="0" smtClean="0">
                <a:latin typeface="Arial" pitchFamily="34" charset="0"/>
                <a:cs typeface="Arial" pitchFamily="34" charset="0"/>
              </a:rPr>
            </a:br>
            <a:r>
              <a:rPr lang="en-GB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4000" dirty="0" smtClean="0">
                <a:latin typeface="Arial" pitchFamily="34" charset="0"/>
                <a:cs typeface="Arial" pitchFamily="34" charset="0"/>
              </a:rPr>
            </a:b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-A teacher's plan for teaching an individual lesson.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(Oxford English dictionary)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1598</Words>
  <Application>Microsoft Office PowerPoint</Application>
  <PresentationFormat>On-screen Show (4:3)</PresentationFormat>
  <Paragraphs>182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Lesson Planning</vt:lpstr>
      <vt:lpstr>Learning outcomes</vt:lpstr>
      <vt:lpstr>The DAFNE curriculum</vt:lpstr>
      <vt:lpstr>The DAFNE curriculum</vt:lpstr>
      <vt:lpstr>PowerPoint Presentation</vt:lpstr>
      <vt:lpstr>continued</vt:lpstr>
      <vt:lpstr>What does the DAFNE curriculum mean to you?</vt:lpstr>
      <vt:lpstr>Curriculum-key points</vt:lpstr>
      <vt:lpstr>  Lesson plan   </vt:lpstr>
      <vt:lpstr>lesson planning</vt:lpstr>
      <vt:lpstr>DAFNE observation</vt:lpstr>
      <vt:lpstr>Why is it important that every DEP trainee educator has a lesson plan?</vt:lpstr>
      <vt:lpstr> Aim-Your lesson plans should: </vt:lpstr>
      <vt:lpstr>A lesson plan aids effective delivery of the session:</vt:lpstr>
      <vt:lpstr>Planning-top tips</vt:lpstr>
      <vt:lpstr>Content</vt:lpstr>
      <vt:lpstr>Content-your lesson plan should contain:</vt:lpstr>
      <vt:lpstr>Content-top tips</vt:lpstr>
      <vt:lpstr>structure</vt:lpstr>
      <vt:lpstr>Structure-Your plan should:</vt:lpstr>
      <vt:lpstr>Structure-top tips</vt:lpstr>
      <vt:lpstr>Strategies/methods</vt:lpstr>
      <vt:lpstr>What teaching strategies did you observe?</vt:lpstr>
      <vt:lpstr>DAFNE observation continued</vt:lpstr>
      <vt:lpstr>Strategies-top tips</vt:lpstr>
      <vt:lpstr>continued</vt:lpstr>
      <vt:lpstr>Continued</vt:lpstr>
      <vt:lpstr>Style</vt:lpstr>
      <vt:lpstr>Style of delivery</vt:lpstr>
      <vt:lpstr>Style of delivery should:</vt:lpstr>
      <vt:lpstr>Style of delivery</vt:lpstr>
      <vt:lpstr>Style-top tips</vt:lpstr>
      <vt:lpstr>How will you know your lesson plans work?</vt:lpstr>
      <vt:lpstr>Top tips</vt:lpstr>
      <vt:lpstr>What does your personal lesson plan achieve?</vt:lpstr>
      <vt:lpstr>A good lesson plan: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Planning</dc:title>
  <dc:creator>sarah phillips</dc:creator>
  <cp:lastModifiedBy>Hedgcock Becky (RTF) NHCT</cp:lastModifiedBy>
  <cp:revision>52</cp:revision>
  <dcterms:created xsi:type="dcterms:W3CDTF">2017-02-23T10:24:17Z</dcterms:created>
  <dcterms:modified xsi:type="dcterms:W3CDTF">2018-12-20T16:39:16Z</dcterms:modified>
</cp:coreProperties>
</file>