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19" r:id="rId5"/>
    <p:sldId id="389" r:id="rId6"/>
    <p:sldId id="479" r:id="rId7"/>
    <p:sldId id="478" r:id="rId8"/>
    <p:sldId id="464" r:id="rId9"/>
    <p:sldId id="465" r:id="rId10"/>
    <p:sldId id="480" r:id="rId11"/>
    <p:sldId id="467" r:id="rId12"/>
    <p:sldId id="466" r:id="rId13"/>
    <p:sldId id="481" r:id="rId14"/>
    <p:sldId id="468" r:id="rId15"/>
    <p:sldId id="469" r:id="rId16"/>
    <p:sldId id="470" r:id="rId17"/>
    <p:sldId id="471" r:id="rId18"/>
    <p:sldId id="488" r:id="rId19"/>
    <p:sldId id="472" r:id="rId20"/>
    <p:sldId id="473" r:id="rId21"/>
    <p:sldId id="474" r:id="rId22"/>
    <p:sldId id="475" r:id="rId23"/>
    <p:sldId id="489" r:id="rId24"/>
    <p:sldId id="476" r:id="rId25"/>
    <p:sldId id="477" r:id="rId26"/>
    <p:sldId id="484" r:id="rId27"/>
    <p:sldId id="485" r:id="rId28"/>
    <p:sldId id="486" r:id="rId29"/>
    <p:sldId id="487" r:id="rId30"/>
    <p:sldId id="482" r:id="rId31"/>
    <p:sldId id="457" r:id="rId32"/>
    <p:sldId id="448" r:id="rId33"/>
    <p:sldId id="483" r:id="rId34"/>
    <p:sldId id="293"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5C4E5-8D00-2673-DE7B-DDFF39186825}" v="5" dt="2026-02-09T13:33:38.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86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E3B5C4E5-8D00-2673-DE7B-DDFF39186825}"/>
    <pc:docChg chg="modSld">
      <pc:chgData name="Alexander Deliukov" userId="S::alexander_think-e.be#ext#@flux50.onmicrosoft.com::bee075c1-faac-4166-8fcb-7b2057bad6f6" providerId="AD" clId="Web-{E3B5C4E5-8D00-2673-DE7B-DDFF39186825}" dt="2026-02-09T13:33:38.218" v="3" actId="14100"/>
      <pc:docMkLst>
        <pc:docMk/>
      </pc:docMkLst>
      <pc:sldChg chg="addSp modSp">
        <pc:chgData name="Alexander Deliukov" userId="S::alexander_think-e.be#ext#@flux50.onmicrosoft.com::bee075c1-faac-4166-8fcb-7b2057bad6f6" providerId="AD" clId="Web-{E3B5C4E5-8D00-2673-DE7B-DDFF39186825}" dt="2026-02-09T13:33:38.218" v="3" actId="14100"/>
        <pc:sldMkLst>
          <pc:docMk/>
          <pc:sldMk cId="2913447356" sldId="419"/>
        </pc:sldMkLst>
        <pc:picChg chg="add mod">
          <ac:chgData name="Alexander Deliukov" userId="S::alexander_think-e.be#ext#@flux50.onmicrosoft.com::bee075c1-faac-4166-8fcb-7b2057bad6f6" providerId="AD" clId="Web-{E3B5C4E5-8D00-2673-DE7B-DDFF39186825}" dt="2026-02-09T13:33:38.218" v="3" actId="14100"/>
          <ac:picMkLst>
            <pc:docMk/>
            <pc:sldMk cId="2913447356" sldId="419"/>
            <ac:picMk id="4" creationId="{76B65948-5CE8-2987-6A44-2C18A5200DC9}"/>
          </ac:picMkLst>
        </pc:picChg>
      </pc:sldChg>
    </pc:docChg>
  </pc:docChgLst>
  <pc:docChgLst>
    <pc:chgData name="Alexander Deliukov" userId="d5fda0f2-1d08-4016-b7e9-bb882f168707" providerId="ADAL" clId="{FE9DFF45-01DC-45CC-A80A-B50597210401}"/>
    <pc:docChg chg="undo custSel addSld delSld modSld">
      <pc:chgData name="Alexander Deliukov" userId="d5fda0f2-1d08-4016-b7e9-bb882f168707" providerId="ADAL" clId="{FE9DFF45-01DC-45CC-A80A-B50597210401}" dt="2026-01-28T15:59:06.161" v="62" actId="404"/>
      <pc:docMkLst>
        <pc:docMk/>
      </pc:docMkLst>
      <pc:sldChg chg="modSp mod">
        <pc:chgData name="Alexander Deliukov" userId="d5fda0f2-1d08-4016-b7e9-bb882f168707" providerId="ADAL" clId="{FE9DFF45-01DC-45CC-A80A-B50597210401}" dt="2026-01-28T15:56:34.493" v="14" actId="1076"/>
        <pc:sldMkLst>
          <pc:docMk/>
          <pc:sldMk cId="4249142551" sldId="389"/>
        </pc:sldMkLst>
        <pc:spChg chg="mod">
          <ac:chgData name="Alexander Deliukov" userId="d5fda0f2-1d08-4016-b7e9-bb882f168707" providerId="ADAL" clId="{FE9DFF45-01DC-45CC-A80A-B50597210401}" dt="2026-01-28T15:56:34.493" v="14" actId="1076"/>
          <ac:spMkLst>
            <pc:docMk/>
            <pc:sldMk cId="4249142551" sldId="389"/>
            <ac:spMk id="2" creationId="{0FE65402-2D24-4C0B-3A9B-70B199ADCEA8}"/>
          </ac:spMkLst>
        </pc:spChg>
      </pc:sldChg>
      <pc:sldChg chg="modSp mod">
        <pc:chgData name="Alexander Deliukov" userId="d5fda0f2-1d08-4016-b7e9-bb882f168707" providerId="ADAL" clId="{FE9DFF45-01DC-45CC-A80A-B50597210401}" dt="2026-01-28T15:56:12.173" v="11" actId="14100"/>
        <pc:sldMkLst>
          <pc:docMk/>
          <pc:sldMk cId="2913447356" sldId="419"/>
        </pc:sldMkLst>
        <pc:spChg chg="mod">
          <ac:chgData name="Alexander Deliukov" userId="d5fda0f2-1d08-4016-b7e9-bb882f168707" providerId="ADAL" clId="{FE9DFF45-01DC-45CC-A80A-B50597210401}" dt="2026-01-28T15:56:06.277" v="9" actId="948"/>
          <ac:spMkLst>
            <pc:docMk/>
            <pc:sldMk cId="2913447356" sldId="419"/>
            <ac:spMk id="2" creationId="{0E75E0A9-143B-6D30-4111-A181D27A16B4}"/>
          </ac:spMkLst>
        </pc:spChg>
        <pc:spChg chg="mod">
          <ac:chgData name="Alexander Deliukov" userId="d5fda0f2-1d08-4016-b7e9-bb882f168707" providerId="ADAL" clId="{FE9DFF45-01DC-45CC-A80A-B50597210401}" dt="2026-01-28T15:56:12.173" v="11" actId="14100"/>
          <ac:spMkLst>
            <pc:docMk/>
            <pc:sldMk cId="2913447356" sldId="419"/>
            <ac:spMk id="22" creationId="{B48000D0-78FC-4E0F-A8E7-47504CE32604}"/>
          </ac:spMkLst>
        </pc:spChg>
      </pc:sldChg>
      <pc:sldChg chg="modSp mod">
        <pc:chgData name="Alexander Deliukov" userId="d5fda0f2-1d08-4016-b7e9-bb882f168707" providerId="ADAL" clId="{FE9DFF45-01DC-45CC-A80A-B50597210401}" dt="2026-01-28T15:59:06.161" v="62" actId="404"/>
        <pc:sldMkLst>
          <pc:docMk/>
          <pc:sldMk cId="2177672653" sldId="448"/>
        </pc:sldMkLst>
        <pc:spChg chg="mod">
          <ac:chgData name="Alexander Deliukov" userId="d5fda0f2-1d08-4016-b7e9-bb882f168707" providerId="ADAL" clId="{FE9DFF45-01DC-45CC-A80A-B50597210401}" dt="2026-01-28T15:59:06.161" v="62" actId="404"/>
          <ac:spMkLst>
            <pc:docMk/>
            <pc:sldMk cId="2177672653" sldId="448"/>
            <ac:spMk id="4" creationId="{B6E2F0C4-3708-062E-837B-49F21B8E51C4}"/>
          </ac:spMkLst>
        </pc:spChg>
      </pc:sldChg>
      <pc:sldChg chg="modSp mod">
        <pc:chgData name="Alexander Deliukov" userId="d5fda0f2-1d08-4016-b7e9-bb882f168707" providerId="ADAL" clId="{FE9DFF45-01DC-45CC-A80A-B50597210401}" dt="2026-01-28T15:58:56.021" v="61" actId="404"/>
        <pc:sldMkLst>
          <pc:docMk/>
          <pc:sldMk cId="418412142" sldId="457"/>
        </pc:sldMkLst>
        <pc:spChg chg="mod">
          <ac:chgData name="Alexander Deliukov" userId="d5fda0f2-1d08-4016-b7e9-bb882f168707" providerId="ADAL" clId="{FE9DFF45-01DC-45CC-A80A-B50597210401}" dt="2026-01-28T15:58:39.442" v="53" actId="403"/>
          <ac:spMkLst>
            <pc:docMk/>
            <pc:sldMk cId="418412142" sldId="457"/>
            <ac:spMk id="29" creationId="{4ECDE187-04E2-45C2-AB71-3163282F7484}"/>
          </ac:spMkLst>
        </pc:spChg>
        <pc:spChg chg="mod">
          <ac:chgData name="Alexander Deliukov" userId="d5fda0f2-1d08-4016-b7e9-bb882f168707" providerId="ADAL" clId="{FE9DFF45-01DC-45CC-A80A-B50597210401}" dt="2026-01-28T15:58:44.686" v="56" actId="1076"/>
          <ac:spMkLst>
            <pc:docMk/>
            <pc:sldMk cId="418412142" sldId="457"/>
            <ac:spMk id="41" creationId="{D9C87595-16A2-4A0F-9DBB-4AF40FA3BA2C}"/>
          </ac:spMkLst>
        </pc:spChg>
        <pc:spChg chg="mod">
          <ac:chgData name="Alexander Deliukov" userId="d5fda0f2-1d08-4016-b7e9-bb882f168707" providerId="ADAL" clId="{FE9DFF45-01DC-45CC-A80A-B50597210401}" dt="2026-01-28T15:58:56.021" v="61" actId="404"/>
          <ac:spMkLst>
            <pc:docMk/>
            <pc:sldMk cId="418412142" sldId="457"/>
            <ac:spMk id="49" creationId="{E8F01505-D47E-4B07-82B8-EC043F5EC813}"/>
          </ac:spMkLst>
        </pc:spChg>
        <pc:spChg chg="mod">
          <ac:chgData name="Alexander Deliukov" userId="d5fda0f2-1d08-4016-b7e9-bb882f168707" providerId="ADAL" clId="{FE9DFF45-01DC-45CC-A80A-B50597210401}" dt="2026-01-28T15:58:53.678" v="60" actId="14100"/>
          <ac:spMkLst>
            <pc:docMk/>
            <pc:sldMk cId="418412142" sldId="457"/>
            <ac:spMk id="60" creationId="{DB6D982A-54DA-4FCC-9383-F91FC1E1D9CE}"/>
          </ac:spMkLst>
        </pc:spChg>
      </pc:sldChg>
      <pc:sldChg chg="modSp mod">
        <pc:chgData name="Alexander Deliukov" userId="d5fda0f2-1d08-4016-b7e9-bb882f168707" providerId="ADAL" clId="{FE9DFF45-01DC-45CC-A80A-B50597210401}" dt="2026-01-28T15:53:43.889" v="4" actId="1076"/>
        <pc:sldMkLst>
          <pc:docMk/>
          <pc:sldMk cId="3210229789" sldId="465"/>
        </pc:sldMkLst>
        <pc:spChg chg="mod">
          <ac:chgData name="Alexander Deliukov" userId="d5fda0f2-1d08-4016-b7e9-bb882f168707" providerId="ADAL" clId="{FE9DFF45-01DC-45CC-A80A-B50597210401}" dt="2026-01-28T15:53:43.889" v="4" actId="1076"/>
          <ac:spMkLst>
            <pc:docMk/>
            <pc:sldMk cId="3210229789" sldId="465"/>
            <ac:spMk id="4" creationId="{CB33C395-3CC3-4B54-6421-D833B99114A3}"/>
          </ac:spMkLst>
        </pc:spChg>
      </pc:sldChg>
      <pc:sldChg chg="modSp mod">
        <pc:chgData name="Alexander Deliukov" userId="d5fda0f2-1d08-4016-b7e9-bb882f168707" providerId="ADAL" clId="{FE9DFF45-01DC-45CC-A80A-B50597210401}" dt="2026-01-28T15:57:13.829" v="27" actId="14100"/>
        <pc:sldMkLst>
          <pc:docMk/>
          <pc:sldMk cId="515079878" sldId="466"/>
        </pc:sldMkLst>
        <pc:spChg chg="mod">
          <ac:chgData name="Alexander Deliukov" userId="d5fda0f2-1d08-4016-b7e9-bb882f168707" providerId="ADAL" clId="{FE9DFF45-01DC-45CC-A80A-B50597210401}" dt="2026-01-28T15:57:13.829" v="27" actId="14100"/>
          <ac:spMkLst>
            <pc:docMk/>
            <pc:sldMk cId="515079878" sldId="466"/>
            <ac:spMk id="3" creationId="{EB48AD18-2D82-167C-6F2C-8DBAC8C8BE2E}"/>
          </ac:spMkLst>
        </pc:spChg>
      </pc:sldChg>
      <pc:sldChg chg="modSp mod">
        <pc:chgData name="Alexander Deliukov" userId="d5fda0f2-1d08-4016-b7e9-bb882f168707" providerId="ADAL" clId="{FE9DFF45-01DC-45CC-A80A-B50597210401}" dt="2026-01-28T15:57:04.811" v="21" actId="1076"/>
        <pc:sldMkLst>
          <pc:docMk/>
          <pc:sldMk cId="1332863458" sldId="467"/>
        </pc:sldMkLst>
        <pc:spChg chg="mod">
          <ac:chgData name="Alexander Deliukov" userId="d5fda0f2-1d08-4016-b7e9-bb882f168707" providerId="ADAL" clId="{FE9DFF45-01DC-45CC-A80A-B50597210401}" dt="2026-01-28T15:57:04.811" v="21" actId="1076"/>
          <ac:spMkLst>
            <pc:docMk/>
            <pc:sldMk cId="1332863458" sldId="467"/>
            <ac:spMk id="2" creationId="{9D4ABAB1-C0C2-B30E-A8DA-575075A0F8F5}"/>
          </ac:spMkLst>
        </pc:spChg>
        <pc:spChg chg="mod">
          <ac:chgData name="Alexander Deliukov" userId="d5fda0f2-1d08-4016-b7e9-bb882f168707" providerId="ADAL" clId="{FE9DFF45-01DC-45CC-A80A-B50597210401}" dt="2026-01-28T15:56:57.224" v="18" actId="1076"/>
          <ac:spMkLst>
            <pc:docMk/>
            <pc:sldMk cId="1332863458" sldId="467"/>
            <ac:spMk id="4" creationId="{12E9D6D4-ADBC-D7EB-E231-9A2E3FFD7EF4}"/>
          </ac:spMkLst>
        </pc:spChg>
      </pc:sldChg>
      <pc:sldChg chg="modSp mod">
        <pc:chgData name="Alexander Deliukov" userId="d5fda0f2-1d08-4016-b7e9-bb882f168707" providerId="ADAL" clId="{FE9DFF45-01DC-45CC-A80A-B50597210401}" dt="2026-01-28T15:57:22.162" v="29" actId="1076"/>
        <pc:sldMkLst>
          <pc:docMk/>
          <pc:sldMk cId="696545023" sldId="468"/>
        </pc:sldMkLst>
        <pc:spChg chg="mod">
          <ac:chgData name="Alexander Deliukov" userId="d5fda0f2-1d08-4016-b7e9-bb882f168707" providerId="ADAL" clId="{FE9DFF45-01DC-45CC-A80A-B50597210401}" dt="2026-01-28T15:57:22.162" v="29" actId="1076"/>
          <ac:spMkLst>
            <pc:docMk/>
            <pc:sldMk cId="696545023" sldId="468"/>
            <ac:spMk id="2" creationId="{9912C879-CE4F-D5D9-E1FE-1BF3718AC18B}"/>
          </ac:spMkLst>
        </pc:spChg>
      </pc:sldChg>
      <pc:sldChg chg="modSp mod">
        <pc:chgData name="Alexander Deliukov" userId="d5fda0f2-1d08-4016-b7e9-bb882f168707" providerId="ADAL" clId="{FE9DFF45-01DC-45CC-A80A-B50597210401}" dt="2026-01-28T15:57:30.132" v="33" actId="1076"/>
        <pc:sldMkLst>
          <pc:docMk/>
          <pc:sldMk cId="328948774" sldId="469"/>
        </pc:sldMkLst>
        <pc:spChg chg="mod">
          <ac:chgData name="Alexander Deliukov" userId="d5fda0f2-1d08-4016-b7e9-bb882f168707" providerId="ADAL" clId="{FE9DFF45-01DC-45CC-A80A-B50597210401}" dt="2026-01-28T15:57:25.412" v="30" actId="1076"/>
          <ac:spMkLst>
            <pc:docMk/>
            <pc:sldMk cId="328948774" sldId="469"/>
            <ac:spMk id="3" creationId="{934C9DB7-8791-732A-65C2-2A53BCB5C68B}"/>
          </ac:spMkLst>
        </pc:spChg>
        <pc:spChg chg="mod">
          <ac:chgData name="Alexander Deliukov" userId="d5fda0f2-1d08-4016-b7e9-bb882f168707" providerId="ADAL" clId="{FE9DFF45-01DC-45CC-A80A-B50597210401}" dt="2026-01-28T15:57:30.132" v="33" actId="1076"/>
          <ac:spMkLst>
            <pc:docMk/>
            <pc:sldMk cId="328948774" sldId="469"/>
            <ac:spMk id="4" creationId="{92FE9A94-DCC1-E1C5-4D79-C962BC490CDE}"/>
          </ac:spMkLst>
        </pc:spChg>
      </pc:sldChg>
      <pc:sldChg chg="modSp mod">
        <pc:chgData name="Alexander Deliukov" userId="d5fda0f2-1d08-4016-b7e9-bb882f168707" providerId="ADAL" clId="{FE9DFF45-01DC-45CC-A80A-B50597210401}" dt="2026-01-28T15:57:36.341" v="35" actId="1076"/>
        <pc:sldMkLst>
          <pc:docMk/>
          <pc:sldMk cId="339545118" sldId="471"/>
        </pc:sldMkLst>
        <pc:spChg chg="mod">
          <ac:chgData name="Alexander Deliukov" userId="d5fda0f2-1d08-4016-b7e9-bb882f168707" providerId="ADAL" clId="{FE9DFF45-01DC-45CC-A80A-B50597210401}" dt="2026-01-28T15:57:34.093" v="34" actId="14100"/>
          <ac:spMkLst>
            <pc:docMk/>
            <pc:sldMk cId="339545118" sldId="471"/>
            <ac:spMk id="2" creationId="{3957C49B-67DC-C735-0511-755CAA1CE52C}"/>
          </ac:spMkLst>
        </pc:spChg>
        <pc:spChg chg="mod">
          <ac:chgData name="Alexander Deliukov" userId="d5fda0f2-1d08-4016-b7e9-bb882f168707" providerId="ADAL" clId="{FE9DFF45-01DC-45CC-A80A-B50597210401}" dt="2026-01-28T15:57:36.341" v="35" actId="1076"/>
          <ac:spMkLst>
            <pc:docMk/>
            <pc:sldMk cId="339545118" sldId="471"/>
            <ac:spMk id="4" creationId="{B86F7BA3-B558-E7EE-49BC-1EDCDFCA81CE}"/>
          </ac:spMkLst>
        </pc:spChg>
      </pc:sldChg>
      <pc:sldChg chg="modSp">
        <pc:chgData name="Alexander Deliukov" userId="d5fda0f2-1d08-4016-b7e9-bb882f168707" providerId="ADAL" clId="{FE9DFF45-01DC-45CC-A80A-B50597210401}" dt="2026-01-28T15:57:49.441" v="38" actId="404"/>
        <pc:sldMkLst>
          <pc:docMk/>
          <pc:sldMk cId="2914804442" sldId="473"/>
        </pc:sldMkLst>
        <pc:spChg chg="mod">
          <ac:chgData name="Alexander Deliukov" userId="d5fda0f2-1d08-4016-b7e9-bb882f168707" providerId="ADAL" clId="{FE9DFF45-01DC-45CC-A80A-B50597210401}" dt="2026-01-28T15:57:49.441" v="38" actId="404"/>
          <ac:spMkLst>
            <pc:docMk/>
            <pc:sldMk cId="2914804442" sldId="473"/>
            <ac:spMk id="4" creationId="{C48B4B3E-49EA-5666-7C14-9015697F413B}"/>
          </ac:spMkLst>
        </pc:spChg>
      </pc:sldChg>
      <pc:sldChg chg="modSp">
        <pc:chgData name="Alexander Deliukov" userId="d5fda0f2-1d08-4016-b7e9-bb882f168707" providerId="ADAL" clId="{FE9DFF45-01DC-45CC-A80A-B50597210401}" dt="2026-01-28T15:57:58.218" v="39" actId="404"/>
        <pc:sldMkLst>
          <pc:docMk/>
          <pc:sldMk cId="2210367727" sldId="475"/>
        </pc:sldMkLst>
        <pc:spChg chg="mod">
          <ac:chgData name="Alexander Deliukov" userId="d5fda0f2-1d08-4016-b7e9-bb882f168707" providerId="ADAL" clId="{FE9DFF45-01DC-45CC-A80A-B50597210401}" dt="2026-01-28T15:57:58.218" v="39" actId="404"/>
          <ac:spMkLst>
            <pc:docMk/>
            <pc:sldMk cId="2210367727" sldId="475"/>
            <ac:spMk id="4" creationId="{B8F24D65-3C3C-DDDB-79E7-E2DA63900FA9}"/>
          </ac:spMkLst>
        </pc:spChg>
      </pc:sldChg>
      <pc:sldChg chg="modSp mod">
        <pc:chgData name="Alexander Deliukov" userId="d5fda0f2-1d08-4016-b7e9-bb882f168707" providerId="ADAL" clId="{FE9DFF45-01DC-45CC-A80A-B50597210401}" dt="2026-01-28T15:58:19.722" v="45" actId="1076"/>
        <pc:sldMkLst>
          <pc:docMk/>
          <pc:sldMk cId="1289165916" sldId="477"/>
        </pc:sldMkLst>
        <pc:spChg chg="mod">
          <ac:chgData name="Alexander Deliukov" userId="d5fda0f2-1d08-4016-b7e9-bb882f168707" providerId="ADAL" clId="{FE9DFF45-01DC-45CC-A80A-B50597210401}" dt="2026-01-28T15:58:15.523" v="42" actId="14100"/>
          <ac:spMkLst>
            <pc:docMk/>
            <pc:sldMk cId="1289165916" sldId="477"/>
            <ac:spMk id="2" creationId="{628B74DF-3C02-EE32-F4ED-907FBA11C4CA}"/>
          </ac:spMkLst>
        </pc:spChg>
        <pc:spChg chg="mod">
          <ac:chgData name="Alexander Deliukov" userId="d5fda0f2-1d08-4016-b7e9-bb882f168707" providerId="ADAL" clId="{FE9DFF45-01DC-45CC-A80A-B50597210401}" dt="2026-01-28T15:58:19.722" v="45" actId="1076"/>
          <ac:spMkLst>
            <pc:docMk/>
            <pc:sldMk cId="1289165916" sldId="477"/>
            <ac:spMk id="4" creationId="{5B37293F-24F8-0380-1F80-AE575BD0E6B4}"/>
          </ac:spMkLst>
        </pc:spChg>
      </pc:sldChg>
      <pc:sldChg chg="modSp mod">
        <pc:chgData name="Alexander Deliukov" userId="d5fda0f2-1d08-4016-b7e9-bb882f168707" providerId="ADAL" clId="{FE9DFF45-01DC-45CC-A80A-B50597210401}" dt="2026-01-28T15:56:44.880" v="16" actId="948"/>
        <pc:sldMkLst>
          <pc:docMk/>
          <pc:sldMk cId="1398487772" sldId="478"/>
        </pc:sldMkLst>
        <pc:spChg chg="mod">
          <ac:chgData name="Alexander Deliukov" userId="d5fda0f2-1d08-4016-b7e9-bb882f168707" providerId="ADAL" clId="{FE9DFF45-01DC-45CC-A80A-B50597210401}" dt="2026-01-28T15:56:44.880" v="16" actId="948"/>
          <ac:spMkLst>
            <pc:docMk/>
            <pc:sldMk cId="1398487772" sldId="478"/>
            <ac:spMk id="5" creationId="{1E8AB00E-E665-351C-C31F-B49E67DDC928}"/>
          </ac:spMkLst>
        </pc:spChg>
      </pc:sldChg>
      <pc:sldChg chg="modSp mod">
        <pc:chgData name="Alexander Deliukov" userId="d5fda0f2-1d08-4016-b7e9-bb882f168707" providerId="ADAL" clId="{FE9DFF45-01DC-45CC-A80A-B50597210401}" dt="2026-01-28T15:56:39.735" v="15" actId="1076"/>
        <pc:sldMkLst>
          <pc:docMk/>
          <pc:sldMk cId="3738417584" sldId="479"/>
        </pc:sldMkLst>
        <pc:spChg chg="mod">
          <ac:chgData name="Alexander Deliukov" userId="d5fda0f2-1d08-4016-b7e9-bb882f168707" providerId="ADAL" clId="{FE9DFF45-01DC-45CC-A80A-B50597210401}" dt="2026-01-28T15:56:39.735" v="15" actId="1076"/>
          <ac:spMkLst>
            <pc:docMk/>
            <pc:sldMk cId="3738417584" sldId="479"/>
            <ac:spMk id="2" creationId="{4D366B55-7ACA-91FD-62DA-6FBF6BEC8E01}"/>
          </ac:spMkLst>
        </pc:spChg>
      </pc:sldChg>
      <pc:sldChg chg="modSp mod">
        <pc:chgData name="Alexander Deliukov" userId="d5fda0f2-1d08-4016-b7e9-bb882f168707" providerId="ADAL" clId="{FE9DFF45-01DC-45CC-A80A-B50597210401}" dt="2026-01-28T15:57:19.367" v="28" actId="1076"/>
        <pc:sldMkLst>
          <pc:docMk/>
          <pc:sldMk cId="2058215367" sldId="481"/>
        </pc:sldMkLst>
        <pc:spChg chg="mod">
          <ac:chgData name="Alexander Deliukov" userId="d5fda0f2-1d08-4016-b7e9-bb882f168707" providerId="ADAL" clId="{FE9DFF45-01DC-45CC-A80A-B50597210401}" dt="2026-01-28T15:57:19.367" v="28" actId="1076"/>
          <ac:spMkLst>
            <pc:docMk/>
            <pc:sldMk cId="2058215367" sldId="481"/>
            <ac:spMk id="4" creationId="{207D8844-2B4C-B11F-71C8-B3C2B0231C0C}"/>
          </ac:spMkLst>
        </pc:spChg>
      </pc:sldChg>
      <pc:sldChg chg="modSp mod">
        <pc:chgData name="Alexander Deliukov" userId="d5fda0f2-1d08-4016-b7e9-bb882f168707" providerId="ADAL" clId="{FE9DFF45-01DC-45CC-A80A-B50597210401}" dt="2026-01-28T15:58:26.883" v="48" actId="1076"/>
        <pc:sldMkLst>
          <pc:docMk/>
          <pc:sldMk cId="1890186953" sldId="485"/>
        </pc:sldMkLst>
        <pc:spChg chg="mod">
          <ac:chgData name="Alexander Deliukov" userId="d5fda0f2-1d08-4016-b7e9-bb882f168707" providerId="ADAL" clId="{FE9DFF45-01DC-45CC-A80A-B50597210401}" dt="2026-01-28T15:58:26.883" v="48" actId="1076"/>
          <ac:spMkLst>
            <pc:docMk/>
            <pc:sldMk cId="1890186953" sldId="485"/>
            <ac:spMk id="4" creationId="{E53D2B15-797D-A347-3C71-3D31DAA7DB47}"/>
          </ac:spMkLst>
        </pc:spChg>
      </pc:sldChg>
      <pc:sldChg chg="modSp mod">
        <pc:chgData name="Alexander Deliukov" userId="d5fda0f2-1d08-4016-b7e9-bb882f168707" providerId="ADAL" clId="{FE9DFF45-01DC-45CC-A80A-B50597210401}" dt="2026-01-28T15:58:33.137" v="50" actId="1076"/>
        <pc:sldMkLst>
          <pc:docMk/>
          <pc:sldMk cId="3024823946" sldId="487"/>
        </pc:sldMkLst>
        <pc:spChg chg="mod">
          <ac:chgData name="Alexander Deliukov" userId="d5fda0f2-1d08-4016-b7e9-bb882f168707" providerId="ADAL" clId="{FE9DFF45-01DC-45CC-A80A-B50597210401}" dt="2026-01-28T15:58:33.137" v="50" actId="1076"/>
          <ac:spMkLst>
            <pc:docMk/>
            <pc:sldMk cId="3024823946" sldId="487"/>
            <ac:spMk id="4" creationId="{52829A5D-33BC-7C03-2E43-2ED9295807C9}"/>
          </ac:spMkLst>
        </pc:spChg>
      </pc:sldChg>
      <pc:sldChg chg="modSp mod">
        <pc:chgData name="Alexander Deliukov" userId="d5fda0f2-1d08-4016-b7e9-bb882f168707" providerId="ADAL" clId="{FE9DFF45-01DC-45CC-A80A-B50597210401}" dt="2026-01-28T15:57:43.660" v="37" actId="1076"/>
        <pc:sldMkLst>
          <pc:docMk/>
          <pc:sldMk cId="3760197567" sldId="488"/>
        </pc:sldMkLst>
        <pc:spChg chg="mod">
          <ac:chgData name="Alexander Deliukov" userId="d5fda0f2-1d08-4016-b7e9-bb882f168707" providerId="ADAL" clId="{FE9DFF45-01DC-45CC-A80A-B50597210401}" dt="2026-01-28T15:57:43.660" v="37" actId="1076"/>
          <ac:spMkLst>
            <pc:docMk/>
            <pc:sldMk cId="3760197567" sldId="488"/>
            <ac:spMk id="2" creationId="{39703B28-B1B6-BF26-7067-554BE97EDADE}"/>
          </ac:spMkLst>
        </pc:spChg>
      </pc:sldChg>
      <pc:sldChg chg="modSp">
        <pc:chgData name="Alexander Deliukov" userId="d5fda0f2-1d08-4016-b7e9-bb882f168707" providerId="ADAL" clId="{FE9DFF45-01DC-45CC-A80A-B50597210401}" dt="2026-01-28T15:58:05.920" v="40" actId="404"/>
        <pc:sldMkLst>
          <pc:docMk/>
          <pc:sldMk cId="2935261431" sldId="489"/>
        </pc:sldMkLst>
        <pc:spChg chg="mod">
          <ac:chgData name="Alexander Deliukov" userId="d5fda0f2-1d08-4016-b7e9-bb882f168707" providerId="ADAL" clId="{FE9DFF45-01DC-45CC-A80A-B50597210401}" dt="2026-01-28T15:58:05.920" v="40" actId="404"/>
          <ac:spMkLst>
            <pc:docMk/>
            <pc:sldMk cId="2935261431" sldId="489"/>
            <ac:spMk id="4" creationId="{9ECDAB94-8235-F004-0337-1E0242C435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ustercollaboration.eu/content/conducting-energy-aud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ergysavingtrust.org.uk/advice/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slide" Target="../slides/slide29.xml"/><Relationship Id="rId16" Type="http://schemas.openxmlformats.org/officeDocument/2006/relationships/hyperlink" Target="https://creativecommons.org/licenses/by-sa/2.0/" TargetMode="External"/><Relationship Id="rId1" Type="http://schemas.openxmlformats.org/officeDocument/2006/relationships/notesMaster" Target="../notesMasters/notesMaster1.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Energie sparen und Ihr Unternehmen energieeffizienter machen:</a:t>
            </a:r>
            <a:r>
              <a:rPr lang="en-GB" altLang="ko-KR" sz="1200" dirty="0">
                <a:solidFill>
                  <a:schemeClr val="tx2"/>
                </a:solidFill>
                <a:cs typeface="Arial" panose="020B0604020202020204" pitchFamily="34" charset="0"/>
              </a:rPr>
              <a:t> 10 einfache Schritte für KMU</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GB" altLang="ko-KR"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a:t>
            </a:r>
            <a:r>
              <a:rPr lang="en-GB" sz="1200" b="0" i="0" kern="1200" dirty="0" err="1">
                <a:solidFill>
                  <a:schemeClr val="tx1"/>
                </a:solidFill>
                <a:effectLst/>
                <a:latin typeface="+mn-lt"/>
                <a:ea typeface="+mn-ea"/>
                <a:cs typeface="+mn-cs"/>
              </a:rPr>
              <a:t>Präsentation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err="1">
                <a:solidFill>
                  <a:schemeClr val="tx1"/>
                </a:solidFill>
                <a:effectLst/>
                <a:latin typeface="+mn-lt"/>
                <a:ea typeface="+mn-ea"/>
                <a:cs typeface="+mn-cs"/>
              </a:rPr>
              <a:t>sofern</a:t>
            </a:r>
            <a:r>
              <a:rPr lang="en-GB" sz="1200" b="0" i="0" kern="1200" dirty="0">
                <a:solidFill>
                  <a:schemeClr val="tx1"/>
                </a:solidFill>
                <a:effectLst/>
                <a:latin typeface="+mn-lt"/>
                <a:ea typeface="+mn-ea"/>
                <a:cs typeface="+mn-cs"/>
              </a:rPr>
              <a:t> nicht </a:t>
            </a:r>
            <a:r>
              <a:rPr lang="en-GB" sz="1200" b="0" i="0" kern="1200" dirty="0" err="1">
                <a:solidFill>
                  <a:schemeClr val="tx1"/>
                </a:solidFill>
                <a:effectLst/>
                <a:latin typeface="+mn-lt"/>
                <a:ea typeface="+mn-ea"/>
                <a:cs typeface="+mn-cs"/>
              </a:rPr>
              <a:t>anders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err="1">
                <a:solidFill>
                  <a:schemeClr val="tx1"/>
                </a:solidFill>
                <a:effectLst/>
                <a:latin typeface="+mn-lt"/>
                <a:ea typeface="+mn-ea"/>
                <a:cs typeface="+mn-cs"/>
              </a:rPr>
              <a:t>unter</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err="1">
                <a:solidFill>
                  <a:schemeClr val="tx1"/>
                </a:solidFill>
                <a:effectLst/>
                <a:latin typeface="+mn-lt"/>
                <a:ea typeface="+mn-ea"/>
                <a:cs typeface="+mn-cs"/>
              </a:rPr>
              <a:t>lizenziert</a:t>
            </a:r>
            <a:r>
              <a:rPr lang="en-GB" sz="1200" b="0" i="0" kern="1200" dirty="0">
                <a:solidFill>
                  <a:schemeClr val="tx1"/>
                </a:solidFill>
                <a:effectLst/>
                <a:latin typeface="+mn-lt"/>
                <a:ea typeface="+mn-ea"/>
                <a:cs typeface="+mn-cs"/>
              </a:rPr>
              <a:t>. </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7334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2: Erste Schritte: Was sind die Vorteile einer höheren Energieeffizienz?</a:t>
            </a:r>
          </a:p>
          <a:p>
            <a:pPr marL="0" marR="0" lvl="0" indent="0" algn="l" rtl="0" latinLnBrk="0">
              <a:buNone/>
            </a:pPr>
            <a:r>
              <a:rPr lang="en-US" sz="1200" b="1" dirty="0">
                <a:ea typeface="Public Sans"/>
                <a:cs typeface="Public Sans"/>
                <a:sym typeface="Public Sans"/>
              </a:rPr>
              <a:t>Durch den Einsatz energiesparender Ansätze und Technologien können Sie:</a:t>
            </a:r>
          </a:p>
          <a:p>
            <a:pPr marL="0" marR="0" lvl="0" indent="0" algn="l" rtl="0" latinLnBrk="0">
              <a:buNone/>
            </a:pPr>
            <a:endParaRPr lang="en-GB" sz="1200" dirty="0">
              <a:ea typeface="Calibri"/>
              <a:cs typeface="Calibri"/>
            </a:endParaRPr>
          </a:p>
          <a:p>
            <a:pPr marL="342900" indent="-342900" latinLnBrk="0">
              <a:buFont typeface="Arial" panose="020B0604020202020204" pitchFamily="34" charset="0"/>
              <a:buChar char="•"/>
            </a:pPr>
            <a:r>
              <a:rPr lang="en-GB" sz="1200" dirty="0">
                <a:ea typeface="Calibri"/>
                <a:cs typeface="Calibri"/>
              </a:rPr>
              <a:t>Geld sparen, indem Sie weniger Energie verbrauchen</a:t>
            </a:r>
          </a:p>
          <a:p>
            <a:pPr marL="342900" indent="-342900" latinLnBrk="0">
              <a:buFont typeface="Arial" panose="020B0604020202020204" pitchFamily="34" charset="0"/>
              <a:buChar char="•"/>
            </a:pPr>
            <a:r>
              <a:rPr lang="en-US" sz="1200" dirty="0">
                <a:ea typeface="Calibri"/>
                <a:cs typeface="Calibri"/>
              </a:rPr>
              <a:t>Energieverschwendung reduzieren und Rechnungen senken</a:t>
            </a:r>
          </a:p>
          <a:p>
            <a:pPr marL="342900" indent="-342900" latinLnBrk="0">
              <a:buFont typeface="Arial" panose="020B0604020202020204" pitchFamily="34" charset="0"/>
              <a:buChar char="•"/>
            </a:pPr>
            <a:r>
              <a:rPr lang="en-GB" sz="1200" dirty="0">
                <a:ea typeface="Calibri"/>
                <a:cs typeface="Calibri"/>
              </a:rPr>
              <a:t>zu einer nachhaltigeren Gesellschaft und Zukunft beitragen </a:t>
            </a:r>
          </a:p>
          <a:p>
            <a:pPr latinLnBrk="0"/>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144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3: Führen Sie eine Energieprüfung durch</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Wie führe ich ein Energieaudit durch?</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6129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3: Führen Sie ein Energieaudit durch</a:t>
            </a:r>
          </a:p>
          <a:p>
            <a:endParaRPr lang="en-GB" dirty="0"/>
          </a:p>
          <a:p>
            <a:pPr latinLnBrk="0"/>
            <a:r>
              <a:rPr lang="en-US" sz="1200" b="1" dirty="0">
                <a:ea typeface="Public Sans"/>
                <a:sym typeface="Public Sans"/>
              </a:rPr>
              <a:t>„Energieaudits bieten nachweislich ein durchschnittliches Einsparpotenzial von 18 % des gesamten Energieverbrauchs.“ </a:t>
            </a:r>
            <a:r>
              <a:rPr lang="en-US" sz="1200" dirty="0">
                <a:ea typeface="Public Sans"/>
                <a:sym typeface="Public Sans"/>
              </a:rPr>
              <a:t>(</a:t>
            </a:r>
            <a:r>
              <a:rPr lang="en-US" sz="1200" dirty="0">
                <a:ea typeface="Public Sans"/>
                <a:sym typeface="Public Sans"/>
                <a:hlinkClick r:id="rId3">
                  <a:extLst>
                    <a:ext uri="{A12FA001-AC4F-418D-AE19-62706E023703}">
                      <ahyp:hlinkClr xmlns:ahyp="http://schemas.microsoft.com/office/drawing/2018/hyperlinkcolor" val="tx"/>
                    </a:ext>
                  </a:extLst>
                </a:hlinkClick>
              </a:rPr>
              <a:t>Europäische Kommission</a:t>
            </a:r>
            <a:r>
              <a:rPr lang="en-US" sz="1200" dirty="0">
                <a:ea typeface="Public Sans"/>
                <a:sym typeface="Public Sans"/>
              </a:rPr>
              <a:t>) </a:t>
            </a:r>
          </a:p>
          <a:p>
            <a:pPr latinLnBrk="0"/>
            <a:endParaRPr lang="en-US" sz="1200" b="1" dirty="0">
              <a:solidFill>
                <a:srgbClr val="000066"/>
              </a:solidFill>
            </a:endParaRPr>
          </a:p>
          <a:p>
            <a:pPr marL="457200" indent="-457200" latinLnBrk="0">
              <a:buChar char="•"/>
            </a:pPr>
            <a:r>
              <a:rPr lang="en-US" sz="1200" dirty="0">
                <a:ea typeface="Public Sans"/>
                <a:sym typeface="Public Sans"/>
              </a:rPr>
              <a:t>Ein Energieaudit ist eine umfassende Bewertung des Energieverbrauchs Ihres KMU.</a:t>
            </a:r>
          </a:p>
          <a:p>
            <a:pPr marL="457200" indent="-457200" latinLnBrk="0">
              <a:buChar char="•"/>
            </a:pPr>
            <a:r>
              <a:rPr lang="en-US" sz="1200" dirty="0">
                <a:ea typeface="Public Sans"/>
                <a:sym typeface="Public Sans"/>
              </a:rPr>
              <a:t>Energieaudits können intern oder durch einen externen Dienstleister durchgeführt werden</a:t>
            </a:r>
            <a:endParaRPr lang="en-US" sz="1200" dirty="0">
              <a:ea typeface="Public Sans"/>
            </a:endParaRPr>
          </a:p>
          <a:p>
            <a:pPr marL="457200" indent="-457200" latinLnBrk="0">
              <a:buChar char="•"/>
            </a:pPr>
            <a:r>
              <a:rPr lang="en-US" sz="1200" dirty="0">
                <a:ea typeface="Public Sans"/>
                <a:sym typeface="Public Sans"/>
              </a:rPr>
              <a:t>Ein Energieaudit identifiziert ineffiziente Praktiken, energieintensive Geräte und Bereiche mit Verbesserungspotenzial</a:t>
            </a:r>
            <a:endParaRPr lang="en-US" sz="1200" dirty="0">
              <a:ea typeface="Public Sans"/>
            </a:endParaRPr>
          </a:p>
          <a:p>
            <a:pPr marL="457200" indent="-457200" latinLnBrk="0">
              <a:buChar char="•"/>
            </a:pPr>
            <a:r>
              <a:rPr lang="en-US" sz="1200" dirty="0">
                <a:ea typeface="Public Sans"/>
                <a:sym typeface="Public Sans"/>
              </a:rPr>
              <a:t>Die Auditoren können auch Geräte identifizieren, die modernisiert werden müssen, ineffiziente Betriebsabläufe aufdecken oder energiesparende Technologien vorschlagen</a:t>
            </a:r>
          </a:p>
          <a:p>
            <a:pPr latinLnBrk="0"/>
            <a:endParaRPr lang="en-US" sz="1200" dirty="0">
              <a:ea typeface="Public Sans"/>
              <a:sym typeface="Public Sans"/>
            </a:endParaRPr>
          </a:p>
          <a:p>
            <a:pPr latinLnBrk="0"/>
            <a:r>
              <a:rPr lang="en-US" sz="1200" dirty="0">
                <a:sym typeface="Public Sans"/>
              </a:rPr>
              <a:t>Lesen Sie mehr über </a:t>
            </a:r>
            <a:r>
              <a:rPr lang="en-US" sz="1200" dirty="0">
                <a:sym typeface="Public Sans"/>
                <a:hlinkClick r:id="rId4"/>
              </a:rPr>
              <a:t>die Durchführung eines Energieaudits</a:t>
            </a:r>
            <a:r>
              <a:rPr lang="en-US" sz="1200" dirty="0">
                <a:sym typeface="Public Sans"/>
              </a:rPr>
              <a:t>. </a:t>
            </a:r>
            <a:endParaRPr lang="en-US" sz="1200" dirty="0"/>
          </a:p>
          <a:p>
            <a:endParaRPr lang="en-GB" dirty="0"/>
          </a:p>
          <a:p>
            <a:endParaRPr lang="en-GB" dirty="0"/>
          </a:p>
          <a:p>
            <a:r>
              <a:rPr lang="en-GB" dirty="0"/>
              <a:t>https://energy.ec.europa.eu/topics/markets-and-consumers/actions-and-measures-energy-prices/coping-crisis_en</a:t>
            </a:r>
          </a:p>
          <a:p>
            <a:r>
              <a:rPr lang="en-GB" dirty="0"/>
              <a:t>https://www.clustercollaboration.eu/content/conducting-energy-audit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3828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Schritt 4: Installieren Sie einen intelligenten Stromzähler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Was sind die Vorteile eines intelligenten Stromzählers?</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702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Schritt 4: Installieren Sie einen intelligenten Zähler </a:t>
            </a:r>
          </a:p>
          <a:p>
            <a:pPr latinLnBrk="0"/>
            <a:r>
              <a:rPr lang="en-US" sz="1200" b="1" dirty="0"/>
              <a:t>„Intelligente Zähler und Steuerungen können, wenn sie zur Ermittlung und Steuerung des Energieverbrauchs eingesetzt werden, zu einer Senkung des Energieverbrauchs um bis zu 40 % führen.“</a:t>
            </a:r>
          </a:p>
          <a:p>
            <a:pPr latinLnBrk="0"/>
            <a:r>
              <a:rPr lang="en-US" sz="1200" dirty="0"/>
              <a:t>(</a:t>
            </a:r>
            <a:r>
              <a:rPr lang="en-US" sz="1200" dirty="0">
                <a:hlinkClick r:id="rId3">
                  <a:extLst>
                    <a:ext uri="{A12FA001-AC4F-418D-AE19-62706E023703}">
                      <ahyp:hlinkClr xmlns:ahyp="http://schemas.microsoft.com/office/drawing/2018/hyperlinkcolor" val="tx"/>
                    </a:ext>
                  </a:extLst>
                </a:hlinkClick>
              </a:rPr>
              <a:t>Europäische Kommission</a:t>
            </a:r>
            <a:r>
              <a:rPr lang="en-US" sz="1200" dirty="0"/>
              <a:t>)</a:t>
            </a:r>
          </a:p>
          <a:p>
            <a:pPr latinLnBrk="0"/>
            <a:endParaRPr lang="en-US" sz="1200" dirty="0">
              <a:solidFill>
                <a:srgbClr val="2B2C30"/>
              </a:solidFill>
              <a:ea typeface="Public Sans"/>
            </a:endParaRPr>
          </a:p>
          <a:p>
            <a:pPr latinLnBrk="0"/>
            <a:r>
              <a:rPr lang="en-US" sz="1200" dirty="0">
                <a:solidFill>
                  <a:srgbClr val="2B2C30"/>
                </a:solidFill>
                <a:ea typeface="Public Sans"/>
              </a:rPr>
              <a:t>Intelligente Stromzähler liefern Ihnen Echtzeitdaten zu Ihrem Stromverbrauch und helfen Ihnen dabei, Trends und Muster hinsichtlich der Art und Weise und des Zeitpunkts Ihrer Stromnutzung zu erkennen. Anhand dieser Daten können Sie Bereiche identifizieren, in denen der Verbrauch unerwartet stark ansteigt oder in denen Sie Geräte außerhalb der Spitzenzeiten nutzen könnten, um Kosten zu senken.</a:t>
            </a:r>
          </a:p>
          <a:p>
            <a:endParaRPr lang="en-GB" dirty="0"/>
          </a:p>
          <a:p>
            <a:endParaRPr lang="en-GB" dirty="0"/>
          </a:p>
          <a:p>
            <a:r>
              <a:rPr lang="en-GB" dirty="0"/>
              <a:t>https://energy.ec.europa.eu/topics/markets-and-consumers/actions-and-measures-energy-prices/coping-crisis_en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73023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1A7-B608-A0AD-9004-96187D7D9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6B347-8BCF-3855-D31B-6C4AE4919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CF72-BA8F-6B94-82CF-5197806526F9}"/>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Schritt 4: Installieren Sie einen intelligenten Stromzähler </a:t>
            </a:r>
          </a:p>
          <a:p>
            <a:pPr latinLnBrk="0" hangingPunct="0"/>
            <a:r>
              <a:rPr lang="en-US" sz="1200" dirty="0"/>
              <a:t>Viele Versorgungsunternehmen bieten </a:t>
            </a:r>
            <a:r>
              <a:rPr lang="en-US" sz="1200" b="1" dirty="0"/>
              <a:t>zeitabhängige Tarife </a:t>
            </a:r>
            <a:r>
              <a:rPr lang="en-US" sz="1200" dirty="0"/>
              <a:t>an, bei denen die Stromkosten je nach Tageszeit variieren. </a:t>
            </a:r>
          </a:p>
          <a:p>
            <a:pPr latinLnBrk="0" hangingPunct="0"/>
            <a:endParaRPr lang="en-GB" sz="1200" dirty="0"/>
          </a:p>
          <a:p>
            <a:pPr latinLnBrk="0" hangingPunct="0"/>
            <a:r>
              <a:rPr lang="en-US" sz="1200" dirty="0"/>
              <a:t>Zu Spitzenzeiten sind die Tarife aufgrund der erhöhten Nachfrage höher, während zu Nebenzeiten niedrigere Tarife gelten. </a:t>
            </a:r>
          </a:p>
          <a:p>
            <a:pPr latinLnBrk="0" hangingPunct="0"/>
            <a:endParaRPr lang="en-US" sz="1200" dirty="0"/>
          </a:p>
          <a:p>
            <a:pPr latinLnBrk="0" hangingPunct="0"/>
            <a:r>
              <a:rPr lang="en-US" sz="1200" dirty="0"/>
              <a:t>Wenn Sie die Energieverbrauchsgewohnheiten Ihres KMU während dieser Zeiten kennen, können Sie energieintensive Aufgaben (z. B. das Laden von Elektrofahrzeugen) auf Zeiten verlegen, in denen die Kosten niedriger sind.</a:t>
            </a:r>
            <a:endParaRPr lang="en-GB" sz="1200" dirty="0"/>
          </a:p>
          <a:p>
            <a:endParaRPr lang="en-GB" dirty="0"/>
          </a:p>
        </p:txBody>
      </p:sp>
      <p:sp>
        <p:nvSpPr>
          <p:cNvPr id="4" name="Slide Number Placeholder 3">
            <a:extLst>
              <a:ext uri="{FF2B5EF4-FFF2-40B4-BE49-F238E27FC236}">
                <a16:creationId xmlns:a16="http://schemas.microsoft.com/office/drawing/2014/main" id="{E9BFC381-2DAA-376F-C40E-9B8D6AF0993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794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Schritt 5: Energieverbrauch der Geräte berechnen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berechne ich den Energieverbrauch jedes Geräts?</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4171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Schritt 5: Berechnen Sie den Energieverbrauch Ihrer Geräte </a:t>
            </a:r>
          </a:p>
          <a:p>
            <a:pPr latinLnBrk="0"/>
            <a:r>
              <a:rPr lang="en-GB" sz="1200" noProof="1">
                <a:solidFill>
                  <a:srgbClr val="2B2C30"/>
                </a:solidFill>
              </a:rPr>
              <a:t>Wenn Ihr KMU in der Produktion oder Fertigung tätig ist, konzentriert sich der Energieverbrauch eher auf Maschinen und Werkzeuge. </a:t>
            </a:r>
          </a:p>
          <a:p>
            <a:pPr latinLnBrk="0"/>
            <a:endParaRPr lang="en-GB" sz="1200" noProof="1">
              <a:solidFill>
                <a:srgbClr val="2B2C30"/>
              </a:solidFill>
            </a:endParaRPr>
          </a:p>
          <a:p>
            <a:pPr latinLnBrk="0"/>
            <a:r>
              <a:rPr lang="en-GB" sz="1200" noProof="1">
                <a:solidFill>
                  <a:srgbClr val="2B2C30"/>
                </a:solidFill>
              </a:rPr>
              <a:t>Bei einem KMU mit Bürobetrieb ist der Energieverbrauch möglicherweise höher, da Beleuchtung, Heizung/Kühlung und elektronische Geräte mehr Energie verbrauchen.</a:t>
            </a:r>
          </a:p>
          <a:p>
            <a:pPr latinLnBrk="0"/>
            <a:endParaRPr lang="en-GB" sz="1200" noProof="1">
              <a:solidFill>
                <a:srgbClr val="2B2C30"/>
              </a:solidFill>
            </a:endParaRPr>
          </a:p>
          <a:p>
            <a:pPr latinLnBrk="0"/>
            <a:r>
              <a:rPr lang="en-GB" sz="1200" noProof="1">
                <a:solidFill>
                  <a:srgbClr val="2B2C30"/>
                </a:solidFill>
              </a:rPr>
              <a:t>Die Unterscheidung zwischen verschiedenen Geräten kann dabei helfen, sich auf die Bereiche zu konzentrieren, in denen das größte Potenzial für Energieoptimierungen besteht.</a:t>
            </a:r>
          </a:p>
          <a:p>
            <a:pPr latinLnBrk="0"/>
            <a:endParaRPr lang="en-GB" sz="1200" noProof="1">
              <a:solidFill>
                <a:srgbClr val="2B2C30"/>
              </a:solidFill>
            </a:endParaRPr>
          </a:p>
          <a:p>
            <a:pPr latinLnBrk="0"/>
            <a:r>
              <a:rPr lang="en-GB" sz="1200" noProof="1">
                <a:solidFill>
                  <a:srgbClr val="2B2C30"/>
                </a:solidFill>
              </a:rPr>
              <a:t>Sie können (tragbare) Steckdosen-Energieverbrauchsmesser verwenden, um den Stromverbrauch für jede Gerätekategorie zu überwachen.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9062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Schritt 6: Effizientere Energienutzung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Welche praktischen Maßnahmen kann ich ergreifen, um Energie effizienter zu nutzen?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009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Schritt 6: Effizientere Energienutzung</a:t>
            </a:r>
          </a:p>
          <a:p>
            <a:pPr latinLnBrk="0"/>
            <a:r>
              <a:rPr lang="en-US" sz="1200" b="1" dirty="0"/>
              <a:t>„Ein durchschnittliches Kleinunternehmen könnte seine Energiekosten durch gute Haushaltsführung und Wartungsmaßnahmen um bis zu 30 % senken ...“ </a:t>
            </a:r>
            <a:r>
              <a:rPr lang="en-US" sz="1200" dirty="0"/>
              <a:t>(</a:t>
            </a:r>
            <a:r>
              <a:rPr lang="en-US" sz="1200" dirty="0">
                <a:hlinkClick r:id="rId3">
                  <a:extLst>
                    <a:ext uri="{A12FA001-AC4F-418D-AE19-62706E023703}">
                      <ahyp:hlinkClr xmlns:ahyp="http://schemas.microsoft.com/office/drawing/2018/hyperlinkcolor" val="tx"/>
                    </a:ext>
                  </a:extLst>
                </a:hlinkClick>
              </a:rPr>
              <a:t>Europäische Kommission</a:t>
            </a:r>
            <a:r>
              <a:rPr lang="en-US" sz="1200" dirty="0"/>
              <a:t>)</a:t>
            </a:r>
          </a:p>
          <a:p>
            <a:pPr latinLnBrk="0"/>
            <a:endParaRPr lang="en-US" sz="1200" dirty="0"/>
          </a:p>
          <a:p>
            <a:pPr marL="457200" indent="-457200" latinLnBrk="0">
              <a:buChar char="•"/>
            </a:pPr>
            <a:r>
              <a:rPr lang="en-US" sz="1200" b="1" dirty="0">
                <a:solidFill>
                  <a:srgbClr val="2B2C30"/>
                </a:solidFill>
              </a:rPr>
              <a:t>LED-Leuchten </a:t>
            </a:r>
            <a:r>
              <a:rPr lang="en-US" sz="1200" dirty="0">
                <a:solidFill>
                  <a:srgbClr val="2B2C30"/>
                </a:solidFill>
              </a:rPr>
              <a:t>verbrauchen im Vergleich zu Halogenlampen 80 % weniger Energie und halten 20-mal länger (Quelle: </a:t>
            </a:r>
            <a:r>
              <a:rPr lang="en-US" sz="1200" dirty="0">
                <a:solidFill>
                  <a:srgbClr val="2B2C30"/>
                </a:solidFill>
                <a:hlinkClick r:id="rId4"/>
              </a:rPr>
              <a:t>Energy Saving Trust</a:t>
            </a:r>
            <a:r>
              <a:rPr lang="en-US" sz="1200" dirty="0">
                <a:solidFill>
                  <a:srgbClr val="2B2C30"/>
                </a:solidFill>
              </a:rPr>
              <a:t>).</a:t>
            </a:r>
          </a:p>
          <a:p>
            <a:pPr marL="457200" indent="-457200" latinLnBrk="0">
              <a:buChar char="•"/>
            </a:pPr>
            <a:r>
              <a:rPr lang="en-US" sz="1200" dirty="0">
                <a:solidFill>
                  <a:srgbClr val="2B2C30"/>
                </a:solidFill>
              </a:rPr>
              <a:t>Durch die Verbesserung der Energieeffizienz</a:t>
            </a:r>
            <a:r>
              <a:rPr lang="en-US" sz="1200" b="1" dirty="0">
                <a:solidFill>
                  <a:srgbClr val="2B2C30"/>
                </a:solidFill>
              </a:rPr>
              <a:t> motorbetriebener Systeme </a:t>
            </a:r>
            <a:r>
              <a:rPr lang="en-US" sz="1200" dirty="0">
                <a:solidFill>
                  <a:srgbClr val="2B2C30"/>
                </a:solidFill>
              </a:rPr>
              <a:t>werden pro investiertem Euro mindestens 7 Euro über die gesamte Lebensdauer der Anlage eingespart.</a:t>
            </a:r>
          </a:p>
          <a:p>
            <a:pPr marL="457200" indent="-457200" latinLnBrk="0">
              <a:buChar char="•"/>
            </a:pPr>
            <a:r>
              <a:rPr lang="en-US" sz="1200" dirty="0">
                <a:solidFill>
                  <a:srgbClr val="2B2C30"/>
                </a:solidFill>
              </a:rPr>
              <a:t>Energieeffiziente </a:t>
            </a:r>
            <a:r>
              <a:rPr lang="en-US" sz="1200" b="1" dirty="0">
                <a:solidFill>
                  <a:srgbClr val="2B2C30"/>
                </a:solidFill>
              </a:rPr>
              <a:t>Wärmepumpen </a:t>
            </a:r>
            <a:r>
              <a:rPr lang="en-US" sz="1200" dirty="0">
                <a:solidFill>
                  <a:srgbClr val="2B2C30"/>
                </a:solidFill>
              </a:rPr>
              <a:t>können oft herkömmliche fossile Brennstoffkessel ersetzen, wodurch die Energieeffizienz um mehr als das Vierfache gesteigert werden kann.</a:t>
            </a:r>
            <a:r>
              <a:rPr lang="en-US" sz="1200" dirty="0"/>
              <a:t> </a:t>
            </a:r>
            <a:endParaRPr lang="en-US" sz="1200" dirty="0">
              <a:solidFill>
                <a:srgbClr val="2B2C30"/>
              </a:solidFill>
            </a:endParaRPr>
          </a:p>
          <a:p>
            <a:pPr latinLnBrk="0"/>
            <a:r>
              <a:rPr lang="en-US" sz="1200" dirty="0">
                <a:solidFill>
                  <a:srgbClr val="2B2C30"/>
                </a:solidFill>
              </a:rPr>
              <a:t>					Quellen: </a:t>
            </a:r>
            <a:r>
              <a:rPr lang="en-US" sz="1200" dirty="0">
                <a:solidFill>
                  <a:srgbClr val="2B2C30"/>
                </a:solidFill>
                <a:hlinkClick r:id="rId3"/>
              </a:rPr>
              <a:t>Europäische Kommission</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a:p>
            <a:r>
              <a:rPr lang="en-GB" dirty="0"/>
              <a:t>https://energysavingtrust.org.uk/advice/lighting/</a:t>
            </a:r>
          </a:p>
          <a:p>
            <a:r>
              <a:rPr lang="en-GB" dirty="0" err="1"/>
              <a:t>https://energy.ec.europa.eu/topics/markets-and-consumers/actions-and-measures-energy-prices/coping-crisis_en</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8168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solidFill>
                  <a:srgbClr val="2B2C30"/>
                </a:solidFill>
              </a:rPr>
              <a:t>Jedes Unternehmen nutzt eine Reihe von Geräten, die Strom benötigen – sei es für Beleuchtung, Computer, Maschinen oder Klimaanlagen. Für </a:t>
            </a:r>
            <a:r>
              <a:rPr lang="en-GB" sz="1200" dirty="0">
                <a:solidFill>
                  <a:srgbClr val="2B2C30"/>
                </a:solidFill>
              </a:rPr>
              <a:t>kleine und mittlere Unternehmen (</a:t>
            </a:r>
            <a:r>
              <a:rPr lang="en-US" sz="1200" dirty="0">
                <a:solidFill>
                  <a:srgbClr val="2B2C30"/>
                </a:solidFill>
              </a:rPr>
              <a:t>KMU) können die Stromkosten einen erheblichen Teil des Betriebsbudgets ausmachen, und ein ineffizienter Verbrauch kann sich sowohl auf die Rentabilität als auch auf das Ressourcenmanagement negativ auswirken.</a:t>
            </a:r>
            <a:endParaRPr lang="en-GB" sz="1200" dirty="0">
              <a:solidFill>
                <a:srgbClr val="2B2C30"/>
              </a:solidFill>
            </a:endParaRPr>
          </a:p>
          <a:p>
            <a:pPr latinLnBrk="0"/>
            <a:endParaRPr lang="en-GB" sz="1200" dirty="0">
              <a:solidFill>
                <a:srgbClr val="2B2C30"/>
              </a:solidFill>
            </a:endParaRPr>
          </a:p>
          <a:p>
            <a:pPr latinLnBrk="0"/>
            <a:r>
              <a:rPr lang="en-GB" sz="1200" dirty="0">
                <a:solidFill>
                  <a:srgbClr val="2B2C30"/>
                </a:solidFill>
              </a:rPr>
              <a:t>Wenn Sie ein KMU leiten, fragen Sie sich vielleicht, welche Technologien oder Maßnahmen Ihnen helfen könnten, Energie zu sparen. Ein wichtiger Aspekt sind dabei die Kosten und die Frage, wo Sie investieren sollten, um Ihr Unternehmen effizienter zu machen.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441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B634-3C2F-E17B-34D2-E3800FD7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95E1-7799-62DB-9319-7E1D2001F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1D053-4190-3163-D73A-EA60D0709E3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Schritt 6: Effizientere Energienutzung</a:t>
            </a:r>
          </a:p>
          <a:p>
            <a:pPr marL="457200" indent="-457200" latinLnBrk="0">
              <a:buChar char="•"/>
            </a:pPr>
            <a:r>
              <a:rPr lang="en-US" sz="1200" dirty="0">
                <a:solidFill>
                  <a:srgbClr val="2B2C30"/>
                </a:solidFill>
              </a:rPr>
              <a:t>Die Heizkosten steigen mit jedem Anstieg um 1 Grad Celsius um 8 %. Mit intelligenten programmierbaren Thermostaten lassen sich zwischen 5 % und 15 % der Heizkosten einsparen.</a:t>
            </a:r>
          </a:p>
          <a:p>
            <a:pPr marL="457200" indent="-457200" latinLnBrk="0">
              <a:buChar char="•"/>
            </a:pPr>
            <a:r>
              <a:rPr lang="en-US" sz="1200" b="1" dirty="0">
                <a:solidFill>
                  <a:srgbClr val="2B2C30"/>
                </a:solidFill>
              </a:rPr>
              <a:t>Die Beleuchtung </a:t>
            </a:r>
            <a:r>
              <a:rPr lang="en-US" sz="1200" dirty="0">
                <a:solidFill>
                  <a:srgbClr val="2B2C30"/>
                </a:solidFill>
              </a:rPr>
              <a:t>kann bis zu 40 % des Energieverbrauchs eines Gebäudes ausmachen. Durch den Einsatz von Beleuchtungssteuerungen lässt sich der Energieverbrauch um mehr als ein Drittel senken. </a:t>
            </a:r>
          </a:p>
          <a:p>
            <a:pPr marL="457200" indent="-457200" latinLnBrk="0">
              <a:buChar char="•"/>
            </a:pPr>
            <a:r>
              <a:rPr lang="en-US" sz="1200" b="1" dirty="0">
                <a:solidFill>
                  <a:srgbClr val="2B2C30"/>
                </a:solidFill>
              </a:rPr>
              <a:t>Die Isolierung </a:t>
            </a:r>
            <a:r>
              <a:rPr lang="en-US" sz="1200" dirty="0">
                <a:solidFill>
                  <a:srgbClr val="2B2C30"/>
                </a:solidFill>
              </a:rPr>
              <a:t>von Rohrleitungen reduziert Energieverluste um über 75 %. </a:t>
            </a:r>
          </a:p>
          <a:p>
            <a:pPr marL="457200" indent="-457200" latinLnBrk="0">
              <a:buFontTx/>
              <a:buChar char="•"/>
            </a:pPr>
            <a:r>
              <a:rPr lang="en-US" sz="1200" dirty="0">
                <a:solidFill>
                  <a:srgbClr val="2B2C30"/>
                </a:solidFill>
              </a:rPr>
              <a:t>Durch die richtige Dimensionierung der Kompressorlast und die Auswahl des richtigen Modells für </a:t>
            </a:r>
            <a:r>
              <a:rPr lang="en-US" sz="1200" b="1" dirty="0">
                <a:solidFill>
                  <a:srgbClr val="2B2C30"/>
                </a:solidFill>
              </a:rPr>
              <a:t>Druckluftsysteme </a:t>
            </a:r>
            <a:r>
              <a:rPr lang="en-US" sz="1200" dirty="0">
                <a:solidFill>
                  <a:srgbClr val="2B2C30"/>
                </a:solidFill>
              </a:rPr>
              <a:t>kann der Energieverbrauch um mehr als ein Drittel gesenkt werden.</a:t>
            </a:r>
          </a:p>
          <a:p>
            <a:pPr latinLnBrk="0"/>
            <a:r>
              <a:rPr lang="en-US" sz="1200" dirty="0">
                <a:solidFill>
                  <a:srgbClr val="2B2C30"/>
                </a:solidFill>
              </a:rPr>
              <a:t>					Quellen: </a:t>
            </a:r>
            <a:r>
              <a:rPr lang="en-US" sz="1200" dirty="0">
                <a:solidFill>
                  <a:srgbClr val="2B2C30"/>
                </a:solidFill>
                <a:hlinkClick r:id="rId3"/>
              </a:rPr>
              <a:t>Europäische Kommission</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p:txBody>
      </p:sp>
      <p:sp>
        <p:nvSpPr>
          <p:cNvPr id="4" name="Slide Number Placeholder 3">
            <a:extLst>
              <a:ext uri="{FF2B5EF4-FFF2-40B4-BE49-F238E27FC236}">
                <a16:creationId xmlns:a16="http://schemas.microsoft.com/office/drawing/2014/main" id="{C63B859C-0865-9EE1-BEC8-525C54D5D468}"/>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2646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7: Steigern Sie die Energieeffizienz Ihrer Geräte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kann ich die Energieeffizienz unserer Geräte steigern?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357684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7: Steigern Sie die Energieeffizienz Ihrer Geräte </a:t>
            </a:r>
          </a:p>
          <a:p>
            <a:pPr marL="342900" indent="-342900" latinLnBrk="0">
              <a:buFont typeface="Arial" panose="020B0604020202020204" pitchFamily="34" charset="0"/>
              <a:buChar char="•"/>
            </a:pPr>
            <a:r>
              <a:rPr lang="en-US" sz="1200" dirty="0">
                <a:solidFill>
                  <a:srgbClr val="2B2C30"/>
                </a:solidFill>
                <a:ea typeface="Public Sans"/>
              </a:rPr>
              <a:t>Identifizieren Sie veraltete, energieineffiziente Geräte. Beispielsweise verbrauchen ältere Beleuchtungssysteme, Klimaanlagen und Maschinen möglicherweise weitaus mehr Energie als neuere, energieeffiziente Modelle. </a:t>
            </a:r>
          </a:p>
          <a:p>
            <a:pPr marL="342900" indent="-342900" latinLnBrk="0">
              <a:buFont typeface="Arial" panose="020B0604020202020204" pitchFamily="34" charset="0"/>
              <a:buChar char="•"/>
            </a:pPr>
            <a:r>
              <a:rPr lang="en-US" sz="1200" dirty="0">
                <a:solidFill>
                  <a:srgbClr val="2B2C30"/>
                </a:solidFill>
                <a:ea typeface="Public Sans"/>
              </a:rPr>
              <a:t>Ersetzen, reparieren oder rüsten Sie auf effizientere Alternativen um. Sie könnten beispielsweise </a:t>
            </a:r>
            <a:r>
              <a:rPr lang="en-US" sz="1200" dirty="0">
                <a:solidFill>
                  <a:srgbClr val="2B2C30"/>
                </a:solidFill>
              </a:rPr>
              <a:t>Bewegungsmelder für die Beleuchtung </a:t>
            </a:r>
            <a:r>
              <a:rPr lang="en-US" sz="1200" dirty="0">
                <a:solidFill>
                  <a:srgbClr val="2B2C30"/>
                </a:solidFill>
                <a:ea typeface="Public Sans"/>
              </a:rPr>
              <a:t>verwenden </a:t>
            </a:r>
            <a:r>
              <a:rPr lang="en-US" sz="1200" dirty="0">
                <a:solidFill>
                  <a:srgbClr val="2B2C30"/>
                </a:solidFill>
              </a:rPr>
              <a:t>oder sicherstellen</a:t>
            </a:r>
            <a:r>
              <a:rPr lang="en-US" sz="1200" dirty="0">
                <a:solidFill>
                  <a:srgbClr val="2B2C30"/>
                </a:solidFill>
                <a:ea typeface="Public Sans"/>
              </a:rPr>
              <a:t>,</a:t>
            </a:r>
            <a:r>
              <a:rPr lang="en-US" sz="1200" dirty="0">
                <a:solidFill>
                  <a:srgbClr val="2B2C30"/>
                </a:solidFill>
              </a:rPr>
              <a:t> dass Geräte nach einer bestimmten Zeit in den Energiesparmodus wechseln.</a:t>
            </a:r>
          </a:p>
          <a:p>
            <a:pPr marL="342900" indent="-342900" latinLnBrk="0">
              <a:buFont typeface="Arial" panose="020B0604020202020204" pitchFamily="34" charset="0"/>
              <a:buChar char="•"/>
            </a:pPr>
            <a:r>
              <a:rPr lang="en-US" sz="1200" dirty="0">
                <a:solidFill>
                  <a:srgbClr val="2B2C30"/>
                </a:solidFill>
              </a:rPr>
              <a:t>Nutzen Sie </a:t>
            </a:r>
            <a:r>
              <a:rPr lang="en-US" sz="1200" dirty="0">
                <a:solidFill>
                  <a:srgbClr val="2B2C30"/>
                </a:solidFill>
                <a:hlinkClick r:id="rId3"/>
              </a:rPr>
              <a:t>Topten.eu – Die besten Produkte in Europa, </a:t>
            </a:r>
            <a:r>
              <a:rPr lang="en-US" sz="1200" dirty="0">
                <a:solidFill>
                  <a:srgbClr val="2B2C30"/>
                </a:solidFill>
              </a:rPr>
              <a:t>um Ihre aktuellen Geräte mit anderen verfügbaren Lösungen zu vergleichen.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19955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Schritt 8: Optimieren Sie Ihre Heiz- und Kühlsysteme</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Wie optimiere ich unsere Heiz- und Kühlsysteme?</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6647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Schritt 8: Optimieren Sie Ihre Heiz- und Kühlsysteme</a:t>
            </a:r>
          </a:p>
          <a:p>
            <a:pPr latinLnBrk="0"/>
            <a:r>
              <a:rPr lang="en-US" sz="1200" dirty="0">
                <a:solidFill>
                  <a:srgbClr val="2B2C30"/>
                </a:solidFill>
                <a:ea typeface="Public Sans"/>
              </a:rPr>
              <a:t>Heizungs- und Kühlsysteme gehören in den meisten KMU zu den größten Energieverbrauchern. </a:t>
            </a:r>
          </a:p>
          <a:p>
            <a:pPr latinLnBrk="0"/>
            <a:endParaRPr lang="en-US" sz="1200" dirty="0">
              <a:solidFill>
                <a:srgbClr val="2B2C30"/>
              </a:solidFill>
              <a:ea typeface="Public Sans"/>
            </a:endParaRPr>
          </a:p>
          <a:p>
            <a:pPr latinLnBrk="0"/>
            <a:r>
              <a:rPr lang="en-US" sz="1200" dirty="0">
                <a:solidFill>
                  <a:srgbClr val="2B2C30"/>
                </a:solidFill>
                <a:ea typeface="Public Sans"/>
              </a:rPr>
              <a:t>Durch die Installation programmierbarer Thermostate, regelmäßige Wartung oder die Verwendung energieeffizienter Modelle lässt sich der Verbrauch senken. </a:t>
            </a:r>
          </a:p>
          <a:p>
            <a:pPr latinLnBrk="0"/>
            <a:endParaRPr lang="en-US" sz="1200" dirty="0">
              <a:solidFill>
                <a:srgbClr val="2B2C30"/>
              </a:solidFill>
              <a:ea typeface="Public Sans"/>
            </a:endParaRPr>
          </a:p>
          <a:p>
            <a:pPr latinLnBrk="0"/>
            <a:r>
              <a:rPr lang="en-US" sz="1200" dirty="0">
                <a:solidFill>
                  <a:srgbClr val="2B2C30"/>
                </a:solidFill>
                <a:ea typeface="Public Sans"/>
              </a:rPr>
              <a:t>Erwägen Sie, die Einstellungen so anzupassen, dass Heizung/Kühlung nur bei Bedarf genutzt wird. Schalten Sie beispielsweise die Heizung oder Klimaanlage aus, wenn keine Mitarbeiter anwesend sind.</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82400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9: Fördern Sie energiesparende Verhaltensweisen unter Ihren Mitarbeitern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kann ich andere dazu ermutigen, energiesparende Verhaltensweisen anzuwenden?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72353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9: Fördern Sie energiesparende Verhaltensweisen unter Ihren Mitarbeitern</a:t>
            </a:r>
          </a:p>
          <a:p>
            <a:endParaRPr lang="en-GB" dirty="0"/>
          </a:p>
          <a:p>
            <a:pPr latinLnBrk="0"/>
            <a:r>
              <a:rPr lang="en-US" sz="2200" dirty="0">
                <a:solidFill>
                  <a:srgbClr val="2B2C30"/>
                </a:solidFill>
                <a:ea typeface="Public Sans"/>
              </a:rPr>
              <a:t>Eine Kultur der Energiebewusstheit kann zu einer spürbaren Senkung des Energieverbrauchs führen.</a:t>
            </a:r>
          </a:p>
          <a:p>
            <a:pPr latinLnBrk="0"/>
            <a:endParaRPr lang="en-US" sz="2200" dirty="0">
              <a:solidFill>
                <a:srgbClr val="2B2C30"/>
              </a:solidFill>
              <a:ea typeface="Public Sans"/>
            </a:endParaRPr>
          </a:p>
          <a:p>
            <a:pPr latinLnBrk="0"/>
            <a:r>
              <a:rPr lang="en-US" sz="2200" dirty="0">
                <a:solidFill>
                  <a:srgbClr val="2B2C30"/>
                </a:solidFill>
                <a:ea typeface="Public Sans"/>
              </a:rPr>
              <a:t>Das Verhalten der Mitarbeiter kann einen erheblichen Einfluss auf den Energieverbrauch haben. Ermutigen Sie Ihre Mitarbeiter dazu </a:t>
            </a:r>
          </a:p>
          <a:p>
            <a:pPr marL="800100" lvl="1" indent="-342900" latinLnBrk="0">
              <a:buFont typeface="Arial" panose="020B0604020202020204" pitchFamily="34" charset="0"/>
              <a:buChar char="•"/>
            </a:pPr>
            <a:r>
              <a:rPr lang="en-US" sz="2200" dirty="0">
                <a:solidFill>
                  <a:srgbClr val="2B2C30"/>
                </a:solidFill>
                <a:ea typeface="Public Sans"/>
              </a:rPr>
              <a:t>Lichter auszuschalten</a:t>
            </a:r>
          </a:p>
          <a:p>
            <a:pPr marL="800100" lvl="1" indent="-342900" latinLnBrk="0">
              <a:buFont typeface="Arial" panose="020B0604020202020204" pitchFamily="34" charset="0"/>
              <a:buChar char="•"/>
            </a:pPr>
            <a:r>
              <a:rPr lang="en-US" sz="2200" dirty="0">
                <a:solidFill>
                  <a:srgbClr val="2B2C30"/>
                </a:solidFill>
                <a:ea typeface="Public Sans"/>
              </a:rPr>
              <a:t>Geräte auszustecken, wenn sie nicht benutzt werden</a:t>
            </a:r>
          </a:p>
          <a:p>
            <a:pPr marL="800100" lvl="1" indent="-342900" latinLnBrk="0">
              <a:buFont typeface="Arial" panose="020B0604020202020204" pitchFamily="34" charset="0"/>
              <a:buChar char="•"/>
            </a:pPr>
            <a:r>
              <a:rPr lang="en-US" sz="2200" dirty="0">
                <a:solidFill>
                  <a:srgbClr val="2B2C30"/>
                </a:solidFill>
                <a:ea typeface="Public Sans"/>
              </a:rPr>
              <a:t>Energieeffiziente Einstellungen an Computern und Druckern zu verwenden</a:t>
            </a:r>
          </a:p>
          <a:p>
            <a:pPr lvl="1" latinLnBrk="0"/>
            <a:endParaRPr lang="en-US" sz="2200" dirty="0"/>
          </a:p>
          <a:p>
            <a:pPr latinLnBrk="0"/>
            <a:r>
              <a:rPr lang="en-US" sz="2200" dirty="0">
                <a:solidFill>
                  <a:srgbClr val="2B2C30"/>
                </a:solidFill>
              </a:rPr>
              <a:t>Lesen Sie die </a:t>
            </a:r>
            <a:r>
              <a:rPr lang="en-US" sz="2200" dirty="0">
                <a:solidFill>
                  <a:srgbClr val="2B2C30"/>
                </a:solidFill>
                <a:hlinkClick r:id="rId3"/>
              </a:rPr>
              <a:t>Verhaltensänderungen </a:t>
            </a:r>
            <a:r>
              <a:rPr lang="en-US" sz="2200" dirty="0">
                <a:solidFill>
                  <a:srgbClr val="2B2C30"/>
                </a:solidFill>
              </a:rPr>
              <a:t>der Internationalen Energieagentur.</a:t>
            </a:r>
          </a:p>
          <a:p>
            <a:endParaRPr lang="en-GB" dirty="0"/>
          </a:p>
          <a:p>
            <a:endParaRPr lang="en-GB" dirty="0"/>
          </a:p>
          <a:p>
            <a:r>
              <a:rPr lang="en-GB" dirty="0"/>
              <a:t>https://www.iea.org/energy-system/energy-efficiency-and-demand/behavioural-changes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98174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Schritt 10: Weitere Ressourcen entdecken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Wo finde ich weitere Informationen?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10867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Energieeffizienz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Lesen Sie den Artikel </a:t>
            </a:r>
            <a:r>
              <a:rPr lang="en-US" altLang="ko-KR" sz="1200" i="1" dirty="0">
                <a:solidFill>
                  <a:srgbClr val="373737"/>
                </a:solidFill>
                <a:ea typeface="맑은 고딕"/>
                <a:hlinkClick r:id="rId3"/>
              </a:rPr>
              <a:t>„Bewältigung der Krise: Steigerung der Widerstandsfähigkeit von KMU durch Energieeffizienz</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Sehen Sie sich den30-minütigen Kurs</a:t>
            </a:r>
            <a:r>
              <a:rPr lang="en-US" altLang="ko-KR" sz="1200" i="1" dirty="0">
                <a:solidFill>
                  <a:srgbClr val="373737"/>
                </a:solidFill>
                <a:ea typeface="맑은 고딕"/>
              </a:rPr>
              <a:t> „Digital Energy Essentials“ </a:t>
            </a:r>
            <a:r>
              <a:rPr lang="en-US" altLang="ko-KR" sz="1200" dirty="0">
                <a:solidFill>
                  <a:srgbClr val="373737"/>
                </a:solidFill>
                <a:ea typeface="맑은 고딕"/>
              </a:rPr>
              <a:t>von Every1 zum Thema </a:t>
            </a:r>
            <a:r>
              <a:rPr lang="en-US" altLang="ko-KR" sz="1200" dirty="0">
                <a:solidFill>
                  <a:srgbClr val="373737"/>
                </a:solidFill>
                <a:ea typeface="맑은 고딕"/>
                <a:hlinkClick r:id="rId4"/>
              </a:rPr>
              <a:t>Energieverbrauch </a:t>
            </a:r>
            <a:r>
              <a:rPr lang="en-US" altLang="ko-KR" sz="1200" dirty="0">
                <a:solidFill>
                  <a:srgbClr val="373737"/>
                </a:solidFill>
                <a:ea typeface="맑은 고딕"/>
              </a:rPr>
              <a:t>an.</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den Artikel </a:t>
            </a:r>
            <a:r>
              <a:rPr lang="en-US" altLang="ko-KR" sz="1200" i="1" dirty="0">
                <a:solidFill>
                  <a:srgbClr val="373737"/>
                </a:solidFill>
                <a:hlinkClick r:id="rId5"/>
              </a:rPr>
              <a:t>„Die Vorteile von Energieeffizienzverbesserungen für Unternehmen</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Sehen Sie sich den 30-minütigen Kurs</a:t>
            </a:r>
            <a:r>
              <a:rPr lang="en-US" altLang="ko-KR" sz="1200" i="1" dirty="0">
                <a:solidFill>
                  <a:srgbClr val="373737"/>
                </a:solidFill>
                <a:ea typeface="맑은 고딕"/>
              </a:rPr>
              <a:t> „Digital Energy Essentials“ </a:t>
            </a:r>
            <a:r>
              <a:rPr lang="en-US" altLang="ko-KR" sz="1200" dirty="0">
                <a:solidFill>
                  <a:srgbClr val="373737"/>
                </a:solidFill>
                <a:ea typeface="맑은 고딕"/>
              </a:rPr>
              <a:t>von Every1 zum Thema </a:t>
            </a:r>
            <a:r>
              <a:rPr lang="en-GB" altLang="ko-KR" sz="1200" dirty="0">
                <a:solidFill>
                  <a:srgbClr val="373737"/>
                </a:solidFill>
                <a:ea typeface="맑은 고딕"/>
                <a:hlinkClick r:id="rId6"/>
              </a:rPr>
              <a:t>„Privatsphäre, Sicherheit und Schutz in der digitalen Energielandschaft“ </a:t>
            </a:r>
            <a:r>
              <a:rPr lang="en-US" altLang="ko-KR" sz="1200" dirty="0">
                <a:solidFill>
                  <a:srgbClr val="373737"/>
                </a:solidFill>
                <a:ea typeface="맑은 고딕"/>
              </a:rPr>
              <a:t>an</a:t>
            </a:r>
            <a:r>
              <a:rPr lang="en-GB" altLang="ko-KR" sz="1200" dirty="0">
                <a:solidFill>
                  <a:srgbClr val="373737"/>
                </a:solidFill>
                <a:ea typeface="맑은 고딕"/>
                <a:hlinkClick r:id="rId6"/>
              </a:rPr>
              <a:t>.</a:t>
            </a:r>
            <a:endParaRPr lang="ko-KR" altLang="en-US" sz="1200" dirty="0">
              <a:solidFill>
                <a:srgbClr val="373737"/>
              </a:solidFill>
            </a:endParaRPr>
          </a:p>
          <a:p>
            <a:endParaRPr lang="en-GB" dirty="0"/>
          </a:p>
          <a:p>
            <a:endParaRPr lang="en-GB" dirty="0"/>
          </a:p>
          <a:p>
            <a:r>
              <a:rPr lang="en-GB" dirty="0"/>
              <a:t>https://www.open.edu/openlearncreate/course/view.php?id=12165</a:t>
            </a:r>
            <a:r>
              <a:rPr lang="en-GB" b="1" dirty="0"/>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28916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i="1" dirty="0"/>
              <a:t>Energie sparen und Ihr Unternehmen energieeffizienter machen: 10 einfache Schritte </a:t>
            </a:r>
            <a:r>
              <a:rPr lang="en-GB" dirty="0"/>
              <a:t>enthält in den Schritten 3, 4, 5 und 6 Adaptionen ausgewählter Materialien aus dem Dokument </a:t>
            </a:r>
            <a:r>
              <a:rPr lang="en-GB" i="1" dirty="0">
                <a:hlinkClick r:id="rId3"/>
              </a:rPr>
              <a:t>„Coping with the crisis: Increasing resilience in SMEs through energy </a:t>
            </a:r>
            <a:r>
              <a:rPr lang="en-GB" dirty="0"/>
              <a:t>efficiency” (</a:t>
            </a:r>
            <a:r>
              <a:rPr lang="en-GB" i="1" dirty="0">
                <a:hlinkClick r:id="rId3"/>
              </a:rPr>
              <a:t>Umgang mit der Krise: Stärkung der Widerstandsfähigkeit von KMU durch Energieeffizienz</a:t>
            </a:r>
            <a:r>
              <a:rPr lang="en-GB" dirty="0"/>
              <a:t>) der Europäischen Kommission (das „Originalwerk”), das unter der Lizenz </a:t>
            </a:r>
            <a:r>
              <a:rPr lang="en-GB" dirty="0">
                <a:hlinkClick r:id="rId4"/>
              </a:rPr>
              <a:t>CC BY 4.0 </a:t>
            </a:r>
            <a:r>
              <a:rPr lang="en-GB" dirty="0"/>
              <a:t>steht. </a:t>
            </a:r>
          </a:p>
          <a:p>
            <a:pPr latinLnBrk="0"/>
            <a:r>
              <a:rPr lang="en-GB" dirty="0"/>
              <a:t>Diese Anpassung wurde vom Every1-Projekt (der „Anpasser”) vorgenommen und veröffentlicht und unterliegt der Lizenz </a:t>
            </a:r>
            <a:r>
              <a:rPr lang="en-GB" dirty="0">
                <a:hlinkClick r:id="rId5"/>
              </a:rPr>
              <a:t>CC BY-SA 4.0</a:t>
            </a:r>
            <a:r>
              <a:rPr lang="en-GB" dirty="0"/>
              <a:t>, sofern nicht anders angegeben.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GB" sz="1200" dirty="0">
                <a:solidFill>
                  <a:srgbClr val="242424"/>
                </a:solidFill>
                <a:ea typeface="Public Sans"/>
                <a:cs typeface="Public Sans"/>
                <a:sym typeface="Public Sans"/>
                <a:hlinkClick r:id="rId6"/>
              </a:rPr>
              <a:t>Stromrechnungen mit Glühbirne und Taschenrechner </a:t>
            </a:r>
            <a:r>
              <a:rPr lang="en-GB" sz="1200" dirty="0">
                <a:solidFill>
                  <a:srgbClr val="242424"/>
                </a:solidFill>
                <a:ea typeface="Public Sans"/>
                <a:cs typeface="Public Sans"/>
                <a:sym typeface="Public Sans"/>
              </a:rPr>
              <a:t>von Uswitch.com Images, </a:t>
            </a:r>
            <a:r>
              <a:rPr lang="en-GB" dirty="0">
                <a:solidFill>
                  <a:srgbClr val="242424"/>
                </a:solidFill>
              </a:rPr>
              <a:t>lizenziert unter </a:t>
            </a:r>
            <a:r>
              <a:rPr lang="en-GB" noProof="0" dirty="0">
                <a:solidFill>
                  <a:schemeClr val="dk1"/>
                </a:solidFill>
                <a:ea typeface="Public Sans"/>
                <a:cs typeface="Public Sans"/>
                <a:sym typeface="Public Sans"/>
                <a:hlinkClick r:id="rId7"/>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rPr>
              <a:t>Papier neben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von </a:t>
            </a:r>
            <a:r>
              <a:rPr lang="en-US" sz="12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auf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cs typeface="Public Sans"/>
                <a:sym typeface="Public Sans"/>
              </a:rPr>
              <a:t>Schritt 1: Erste Schritte: Was muss ich wissen?: </a:t>
            </a:r>
            <a:r>
              <a:rPr lang="en-US" i="1" dirty="0">
                <a:solidFill>
                  <a:schemeClr val="dk1"/>
                </a:solidFill>
                <a:cs typeface="Public Sans"/>
                <a:sym typeface="Public Sans"/>
              </a:rPr>
              <a:t>Schwarze Stecker </a:t>
            </a:r>
            <a:r>
              <a:rPr lang="en-US" dirty="0">
                <a:solidFill>
                  <a:schemeClr val="dk1"/>
                </a:solidFill>
                <a:cs typeface="Public Sans"/>
                <a:sym typeface="Public Sans"/>
              </a:rPr>
              <a:t>von </a:t>
            </a:r>
            <a:r>
              <a:rPr lang="en-US" sz="1200" u="sng" dirty="0" err="1">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a:t>
            </a:r>
            <a:r>
              <a:rPr lang="en-US" sz="12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Stock auf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Schritt 2: Erste Schritte: Was sind die Kosten und Vorteile einer höheren Energieeffizienz?: </a:t>
            </a:r>
            <a:r>
              <a:rPr lang="en-US" sz="1200" dirty="0">
                <a:solidFill>
                  <a:schemeClr val="dk1"/>
                </a:solidFill>
                <a:ea typeface="Public Sans"/>
                <a:cs typeface="Public Sans"/>
                <a:sym typeface="Public Sans"/>
                <a:hlinkClick r:id="rId10"/>
              </a:rPr>
              <a:t>„Balancing“ </a:t>
            </a:r>
            <a:r>
              <a:rPr lang="en-US" sz="1200" dirty="0">
                <a:solidFill>
                  <a:schemeClr val="dk1"/>
                </a:solidFill>
                <a:ea typeface="Public Sans"/>
                <a:cs typeface="Public Sans"/>
                <a:sym typeface="Public Sans"/>
              </a:rPr>
              <a:t>von Scouse Smurf ist unter </a:t>
            </a:r>
            <a:r>
              <a:rPr lang="en-US" sz="1200" dirty="0">
                <a:solidFill>
                  <a:schemeClr val="dk1"/>
                </a:solidFill>
                <a:ea typeface="Public Sans"/>
                <a:cs typeface="Public Sans"/>
                <a:sym typeface="Public Sans"/>
                <a:hlinkClick r:id="rId11"/>
              </a:rPr>
              <a:t>CC BY-ND 2.0 </a:t>
            </a:r>
            <a:r>
              <a:rPr lang="en-US" sz="120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Schritt 3: Durchführung einer Energieprüfung: </a:t>
            </a:r>
            <a:r>
              <a:rPr lang="en-US" dirty="0">
                <a:solidFill>
                  <a:schemeClr val="dk1"/>
                </a:solidFill>
                <a:ea typeface="Public Sans"/>
                <a:cs typeface="Public Sans"/>
                <a:sym typeface="Public Sans"/>
                <a:hlinkClick r:id="rId12"/>
              </a:rPr>
              <a:t>Energieprüfung </a:t>
            </a:r>
            <a:r>
              <a:rPr lang="en-US" dirty="0">
                <a:solidFill>
                  <a:schemeClr val="dk1"/>
                </a:solidFill>
                <a:ea typeface="Public Sans"/>
                <a:cs typeface="Public Sans"/>
                <a:sym typeface="Public Sans"/>
              </a:rPr>
              <a:t>von EE Bilddatenbank ist lizenziert </a:t>
            </a:r>
            <a:r>
              <a:rPr lang="en-US" dirty="0">
                <a:solidFill>
                  <a:schemeClr val="dk1"/>
                </a:solidFill>
                <a:ea typeface="Public Sans"/>
                <a:cs typeface="Public Sans"/>
                <a:sym typeface="Public Sans"/>
                <a:hlinkClick r:id="rId13"/>
              </a:rPr>
              <a:t>unter CC BY-NC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Schritt 4: Installation eines intelligenten Stromzählers: </a:t>
            </a:r>
            <a:r>
              <a:rPr lang="en-US" sz="1200" dirty="0">
                <a:solidFill>
                  <a:schemeClr val="dk1"/>
                </a:solidFill>
                <a:ea typeface="Public Sans"/>
                <a:cs typeface="Public Sans"/>
                <a:sym typeface="Public Sans"/>
                <a:hlinkClick r:id="rId14"/>
              </a:rPr>
              <a:t>British Gas Smart Meter </a:t>
            </a:r>
            <a:r>
              <a:rPr lang="en-US" sz="1200" dirty="0">
                <a:solidFill>
                  <a:schemeClr val="dk1"/>
                </a:solidFill>
                <a:ea typeface="Public Sans"/>
                <a:cs typeface="Public Sans"/>
                <a:sym typeface="Public Sans"/>
              </a:rPr>
              <a:t>von </a:t>
            </a:r>
            <a:r>
              <a:rPr lang="en-US" sz="1200" dirty="0" err="1">
                <a:solidFill>
                  <a:schemeClr val="dk1"/>
                </a:solidFill>
                <a:ea typeface="Public Sans"/>
                <a:cs typeface="Public Sans"/>
                <a:sym typeface="Public Sans"/>
              </a:rPr>
              <a:t>SlipStreamJC </a:t>
            </a:r>
            <a:r>
              <a:rPr lang="en-US" sz="1200"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13"/>
              </a:rPr>
              <a:t>unter CC BY-NC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Schritt 5: Ermittlung Ihres Strombedarfs pro Gerät: </a:t>
            </a:r>
            <a:r>
              <a:rPr lang="en-US" dirty="0">
                <a:solidFill>
                  <a:schemeClr val="dk1"/>
                </a:solidFill>
                <a:ea typeface="Public Sans"/>
                <a:cs typeface="Public Sans"/>
                <a:sym typeface="Public Sans"/>
                <a:hlinkClick r:id="rId15"/>
              </a:rPr>
              <a:t>„Energy“ </a:t>
            </a:r>
            <a:r>
              <a:rPr lang="en-US" dirty="0">
                <a:solidFill>
                  <a:schemeClr val="dk1"/>
                </a:solidFill>
                <a:ea typeface="Public Sans"/>
                <a:cs typeface="Public Sans"/>
                <a:sym typeface="Public Sans"/>
              </a:rPr>
              <a:t>von Maria </a:t>
            </a:r>
            <a:r>
              <a:rPr lang="en-US" dirty="0" err="1">
                <a:solidFill>
                  <a:schemeClr val="dk1"/>
                </a:solidFill>
                <a:ea typeface="Public Sans"/>
                <a:cs typeface="Public Sans"/>
                <a:sym typeface="Public Sans"/>
              </a:rPr>
              <a:t>Eklind </a:t>
            </a:r>
            <a:r>
              <a:rPr lang="en-US" dirty="0">
                <a:solidFill>
                  <a:schemeClr val="dk1"/>
                </a:solidFill>
                <a:ea typeface="Public Sans"/>
                <a:cs typeface="Public Sans"/>
                <a:sym typeface="Public Sans"/>
              </a:rPr>
              <a:t>ist lizenziert </a:t>
            </a:r>
            <a:r>
              <a:rPr lang="en-US" dirty="0">
                <a:solidFill>
                  <a:schemeClr val="dk1"/>
                </a:solidFill>
                <a:ea typeface="Public Sans"/>
                <a:cs typeface="Public Sans"/>
                <a:sym typeface="Public Sans"/>
                <a:hlinkClick r:id="rId16"/>
              </a:rPr>
              <a:t>unter CC BY-SA 2.0</a:t>
            </a:r>
            <a:r>
              <a:rPr lang="en-US" dirty="0">
                <a:solidFill>
                  <a:schemeClr val="dk1"/>
                </a:solidFill>
                <a:ea typeface="Public Sans"/>
                <a:cs typeface="Public Sans"/>
                <a:sym typeface="Public Sans"/>
              </a:rPr>
              <a:t>.</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rPr>
              <a:t>In dieser kurzen Präsentation werden wir uns mit folgenden Themen befassen: </a:t>
            </a:r>
          </a:p>
          <a:p>
            <a:pPr latinLnBrk="0"/>
            <a:endParaRPr lang="en-GB" sz="1200" dirty="0">
              <a:solidFill>
                <a:srgbClr val="2B2C30"/>
              </a:solidFill>
            </a:endParaRPr>
          </a:p>
          <a:p>
            <a:pPr marL="457200" indent="-457200" latinLnBrk="0">
              <a:buChar char="•"/>
            </a:pPr>
            <a:r>
              <a:rPr lang="en-GB" sz="1200" dirty="0">
                <a:solidFill>
                  <a:srgbClr val="2B2C30"/>
                </a:solidFill>
              </a:rPr>
              <a:t>Wie Sie Ihren Energieverbrauch besser verstehen können und warum dies wichtig ist.</a:t>
            </a:r>
          </a:p>
          <a:p>
            <a:pPr marL="457200" indent="-457200" latinLnBrk="0">
              <a:buChar char="•"/>
            </a:pPr>
            <a:r>
              <a:rPr lang="en-GB" sz="1200" dirty="0">
                <a:solidFill>
                  <a:srgbClr val="2B2C30"/>
                </a:solidFill>
              </a:rPr>
              <a:t>Die Vorteile einer effizienteren Gestaltung des Energieverbrauchs Ihres Unternehmens.</a:t>
            </a:r>
          </a:p>
          <a:p>
            <a:pPr marL="457200" indent="-457200" latinLnBrk="0">
              <a:buChar char="•"/>
            </a:pPr>
            <a:r>
              <a:rPr lang="en-GB" sz="1200" dirty="0">
                <a:solidFill>
                  <a:srgbClr val="2B2C30"/>
                </a:solidFill>
              </a:rPr>
              <a:t>10 mögliche Schritte, um Energie zu sparen und Ihr Unternehmen effizienter zu machen.</a:t>
            </a:r>
          </a:p>
          <a:p>
            <a:pPr marL="457200" indent="-457200" latinLnBrk="0">
              <a:buChar char="•"/>
            </a:pPr>
            <a:endParaRPr lang="en-GB" sz="1200" dirty="0">
              <a:solidFill>
                <a:srgbClr val="2B2C30"/>
              </a:solidFill>
            </a:endParaRPr>
          </a:p>
          <a:p>
            <a:pPr latinLnBrk="0"/>
            <a:r>
              <a:rPr lang="en-GB" sz="1200" dirty="0">
                <a:solidFill>
                  <a:srgbClr val="2B2C30"/>
                </a:solidFill>
              </a:rPr>
              <a:t>Jeder Schritt beginnt mit einer reflektierenden Frage. Nehmen Sie sich einen Moment Zeit, um über jede Frage nachzudenken, bevor Sie fortfahren.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64038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202F-B461-F2E7-A9D5-C5628877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E90AC-6D9A-1D34-4D9B-914C6AEC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E8F83-A10E-BAC6-BE53-2316CAE6C5F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Schritt 6: </a:t>
            </a:r>
            <a:r>
              <a:rPr lang="en-GB" noProof="0" dirty="0">
                <a:solidFill>
                  <a:schemeClr val="dk1"/>
                </a:solidFill>
                <a:ea typeface="Public Sans"/>
                <a:cs typeface="Public Sans"/>
                <a:sym typeface="Public Sans"/>
              </a:rPr>
              <a:t>Möglichkeiten für eine effizientere Energienutzung erkunden: </a:t>
            </a:r>
            <a:r>
              <a:rPr lang="en-GB" noProof="0" dirty="0">
                <a:solidFill>
                  <a:schemeClr val="dk1"/>
                </a:solidFill>
                <a:ea typeface="Public Sans"/>
                <a:cs typeface="Public Sans"/>
                <a:sym typeface="Public Sans"/>
                <a:hlinkClick r:id="rId3"/>
              </a:rPr>
              <a:t>Energie </a:t>
            </a:r>
            <a:r>
              <a:rPr lang="en-GB" noProof="0" dirty="0">
                <a:solidFill>
                  <a:schemeClr val="dk1"/>
                </a:solidFill>
                <a:ea typeface="Public Sans"/>
                <a:cs typeface="Public Sans"/>
                <a:sym typeface="Public Sans"/>
              </a:rPr>
              <a:t>von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ist lizenziert </a:t>
            </a:r>
            <a:r>
              <a:rPr lang="en-GB" noProof="0" dirty="0">
                <a:solidFill>
                  <a:schemeClr val="dk1"/>
                </a:solidFill>
                <a:ea typeface="Public Sans"/>
                <a:cs typeface="Public Sans"/>
                <a:sym typeface="Public Sans"/>
                <a:hlinkClick r:id="rId4"/>
              </a:rPr>
              <a:t>unter 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Schritt 7: Steigerung der Energieeffizienz Ihrer Geräte: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von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ist </a:t>
            </a:r>
            <a:r>
              <a:rPr lang="en-US" sz="1200" dirty="0">
                <a:solidFill>
                  <a:schemeClr val="dk1"/>
                </a:solidFill>
                <a:ea typeface="Public Sans"/>
                <a:cs typeface="Public Sans"/>
                <a:sym typeface="Public Sans"/>
              </a:rPr>
              <a:t>lizenziert </a:t>
            </a:r>
            <a:r>
              <a:rPr lang="en-US" dirty="0">
                <a:solidFill>
                  <a:schemeClr val="dk1"/>
                </a:solidFill>
                <a:ea typeface="Public Sans"/>
                <a:cs typeface="Public Sans"/>
                <a:sym typeface="Public Sans"/>
                <a:hlinkClick r:id="rId6"/>
              </a:rPr>
              <a:t>unter CC BY-NC 2.0</a:t>
            </a:r>
            <a:r>
              <a:rPr lang="en-US" dirty="0">
                <a:solidFill>
                  <a:schemeClr val="dk1"/>
                </a:solidFill>
                <a:ea typeface="Public Sans"/>
                <a:cs typeface="Public Sans"/>
                <a:sym typeface="Public Sans"/>
              </a:rPr>
              <a:t>.</a:t>
            </a:r>
            <a:endParaRPr lang="en-GB" sz="12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Schritt 8: Optimierung Ihrer Heiz- und Kühlsysteme: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von Niklas Morberg ist </a:t>
            </a:r>
            <a:r>
              <a:rPr lang="en-US" sz="1200" dirty="0">
                <a:solidFill>
                  <a:schemeClr val="dk1"/>
                </a:solidFill>
                <a:ea typeface="Public Sans"/>
                <a:cs typeface="Public Sans"/>
                <a:sym typeface="Public Sans"/>
              </a:rPr>
              <a:t>lizenziert </a:t>
            </a:r>
            <a:r>
              <a:rPr lang="en-US" dirty="0">
                <a:solidFill>
                  <a:schemeClr val="dk1"/>
                </a:solidFill>
                <a:ea typeface="Public Sans"/>
                <a:cs typeface="Public Sans"/>
                <a:sym typeface="Public Sans"/>
                <a:hlinkClick r:id="rId6"/>
              </a:rPr>
              <a:t>unter 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Schritt</a:t>
            </a:r>
            <a:r>
              <a:rPr lang="en-GB" noProof="0" dirty="0">
                <a:solidFill>
                  <a:schemeClr val="dk1"/>
                </a:solidFill>
                <a:ea typeface="Public Sans"/>
                <a:cs typeface="Public Sans"/>
                <a:sym typeface="Public Sans"/>
              </a:rPr>
              <a:t> 9</a:t>
            </a:r>
            <a:r>
              <a:rPr lang="en-GB" sz="12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Fördern Sie energiesparende Verhaltensweisen unter Ihren Mitarbeitern: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von Daphne ist </a:t>
            </a:r>
            <a:r>
              <a:rPr lang="en-GB" dirty="0">
                <a:solidFill>
                  <a:srgbClr val="242424"/>
                </a:solidFill>
              </a:rPr>
              <a:t>lizenziert </a:t>
            </a:r>
            <a:r>
              <a:rPr lang="en-GB" noProof="0" dirty="0">
                <a:solidFill>
                  <a:schemeClr val="dk1"/>
                </a:solidFill>
                <a:ea typeface="Public Sans"/>
                <a:cs typeface="Public Sans"/>
                <a:sym typeface="Public Sans"/>
                <a:hlinkClick r:id="rId4"/>
              </a:rPr>
              <a:t>unter 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Die folgenden Ressourcen wurden für diese Präsentation herangezogen: </a:t>
            </a:r>
          </a:p>
          <a:p>
            <a:pPr latinLnBrk="0"/>
            <a:endParaRPr lang="en-GB" dirty="0">
              <a:solidFill>
                <a:srgbClr val="231F20"/>
              </a:solidFill>
              <a:cs typeface="Calibri"/>
            </a:endParaRPr>
          </a:p>
          <a:p>
            <a:pPr latinLnBrk="0"/>
            <a:r>
              <a:rPr lang="en-GB" dirty="0">
                <a:solidFill>
                  <a:srgbClr val="231F20"/>
                </a:solidFill>
                <a:cs typeface="Calibri"/>
              </a:rPr>
              <a:t>Energy Solutions Oxfordshire (o. J.) </a:t>
            </a:r>
            <a:r>
              <a:rPr lang="en-GB" i="1" dirty="0">
                <a:solidFill>
                  <a:srgbClr val="231F20"/>
                </a:solidFill>
                <a:cs typeface="Calibri"/>
              </a:rPr>
              <a:t>Die Vorteile von Energieeffizienzverbesserungen für Unternehmen.</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(o. J.) </a:t>
            </a:r>
            <a:r>
              <a:rPr lang="en-GB" i="1" dirty="0">
                <a:solidFill>
                  <a:srgbClr val="231F20"/>
                </a:solidFill>
                <a:cs typeface="Calibri"/>
              </a:rPr>
              <a:t>Was sind die Kosten und Vorteile von Energieeffizienz?</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900" u="sng" dirty="0">
              <a:solidFill>
                <a:srgbClr val="0000FF"/>
              </a:solidFill>
              <a:ea typeface="Calibri"/>
              <a:cs typeface="Calibri"/>
            </a:endParaRPr>
          </a:p>
          <a:p>
            <a:pPr latinLnBrk="0"/>
            <a:endParaRPr lang="en-GB" dirty="0">
              <a:solidFill>
                <a:schemeClr val="dk1"/>
              </a:solidFill>
              <a:ea typeface="Public Sans"/>
              <a:cs typeface="Public Sans"/>
            </a:endParaRPr>
          </a:p>
          <a:p>
            <a:endParaRPr lang="en-BE" dirty="0"/>
          </a:p>
        </p:txBody>
      </p:sp>
      <p:sp>
        <p:nvSpPr>
          <p:cNvPr id="4" name="Slide Number Placeholder 3">
            <a:extLst>
              <a:ext uri="{FF2B5EF4-FFF2-40B4-BE49-F238E27FC236}">
                <a16:creationId xmlns:a16="http://schemas.microsoft.com/office/drawing/2014/main" id="{40BDA55E-2DA7-FF66-CADB-5A611AD9F02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33316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9174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einfache Schritte, um Energie zu sparen und Ihr Unternehmen energieeffizienter zu machen</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Erste Schritte: Was muss ich wissen? </a:t>
            </a:r>
          </a:p>
          <a:p>
            <a:pPr marL="342900" indent="-342900" latinLnBrk="0">
              <a:buFont typeface="+mj-lt"/>
              <a:buAutoNum type="arabicPeriod"/>
            </a:pPr>
            <a:r>
              <a:rPr lang="en-GB" sz="1200" noProof="0" dirty="0">
                <a:ea typeface="Public Sans"/>
                <a:cs typeface="Public Sans"/>
                <a:sym typeface="Public Sans"/>
              </a:rPr>
              <a:t>Erste Schritte: Was sind die Vorteile einer höheren Energieeffizienz?</a:t>
            </a:r>
          </a:p>
          <a:p>
            <a:pPr marL="342900" indent="-342900" latinLnBrk="0">
              <a:buFont typeface="+mj-lt"/>
              <a:buAutoNum type="arabicPeriod"/>
            </a:pPr>
            <a:r>
              <a:rPr lang="en-GB" sz="1200" noProof="0" dirty="0">
                <a:ea typeface="Public Sans"/>
                <a:cs typeface="Public Sans"/>
                <a:sym typeface="Public Sans"/>
              </a:rPr>
              <a:t>Führen Sie ein Energieaudit durch</a:t>
            </a:r>
          </a:p>
          <a:p>
            <a:pPr marL="342900" indent="-342900" latinLnBrk="0">
              <a:buFont typeface="+mj-lt"/>
              <a:buAutoNum type="arabicPeriod"/>
            </a:pPr>
            <a:r>
              <a:rPr lang="en-GB" sz="1200" noProof="0" dirty="0">
                <a:ea typeface="Public Sans"/>
                <a:cs typeface="Public Sans"/>
                <a:sym typeface="Public Sans"/>
              </a:rPr>
              <a:t>Installieren Sie einen intelligenten Zähler </a:t>
            </a:r>
          </a:p>
          <a:p>
            <a:pPr marL="342900" indent="-342900" latinLnBrk="0">
              <a:buFont typeface="+mj-lt"/>
              <a:buAutoNum type="arabicPeriod"/>
            </a:pPr>
            <a:r>
              <a:rPr lang="en-GB" sz="1200" noProof="0" dirty="0">
                <a:ea typeface="Public Sans"/>
                <a:cs typeface="Public Sans"/>
                <a:sym typeface="Public Sans"/>
              </a:rPr>
              <a:t>Berechnen Sie den Energieverbrauch Ihrer Geräte </a:t>
            </a:r>
          </a:p>
          <a:p>
            <a:pPr marL="342900" indent="-342900" latinLnBrk="0">
              <a:buFont typeface="+mj-lt"/>
              <a:buAutoNum type="arabicPeriod"/>
            </a:pPr>
            <a:r>
              <a:rPr lang="en-GB" sz="1200" noProof="0" dirty="0">
                <a:ea typeface="Public Sans"/>
                <a:cs typeface="Public Sans"/>
                <a:sym typeface="Public Sans"/>
              </a:rPr>
              <a:t>Entdecken Sie Möglichkeiten für eine effizientere Energienutzung</a:t>
            </a:r>
          </a:p>
          <a:p>
            <a:pPr marL="342900" indent="-342900" latinLnBrk="0">
              <a:buFont typeface="+mj-lt"/>
              <a:buAutoNum type="arabicPeriod"/>
            </a:pPr>
            <a:r>
              <a:rPr lang="en-GB" sz="1200" noProof="0" dirty="0">
                <a:ea typeface="Public Sans"/>
                <a:cs typeface="Public Sans"/>
                <a:sym typeface="Public Sans"/>
              </a:rPr>
              <a:t>Steigern Sie die Energieeffizienz Ihrer Geräte </a:t>
            </a:r>
          </a:p>
          <a:p>
            <a:pPr marL="342900" indent="-342900" latinLnBrk="0">
              <a:buFont typeface="+mj-lt"/>
              <a:buAutoNum type="arabicPeriod"/>
            </a:pPr>
            <a:r>
              <a:rPr lang="en-GB" sz="1200" noProof="0" dirty="0">
                <a:ea typeface="Public Sans"/>
                <a:cs typeface="Public Sans"/>
                <a:sym typeface="Public Sans"/>
              </a:rPr>
              <a:t>Optimieren Sie Ihre Heiz- und Kühlsysteme</a:t>
            </a:r>
          </a:p>
          <a:p>
            <a:pPr marL="342900" indent="-342900" latinLnBrk="0">
              <a:buFont typeface="+mj-lt"/>
              <a:buAutoNum type="arabicPeriod"/>
            </a:pPr>
            <a:r>
              <a:rPr lang="en-GB" sz="1200" dirty="0">
                <a:ea typeface="Public Sans"/>
                <a:cs typeface="Public Sans"/>
                <a:sym typeface="Public Sans"/>
              </a:rPr>
              <a:t>Fördern Sie energiesparende Verhaltensweisen unter Ihren Mitarbeitern</a:t>
            </a:r>
          </a:p>
          <a:p>
            <a:pPr marL="342900" indent="-342900" latinLnBrk="0">
              <a:buFont typeface="+mj-lt"/>
              <a:buAutoNum type="arabicPeriod"/>
            </a:pPr>
            <a:r>
              <a:rPr lang="en-GB" sz="1200" noProof="0" dirty="0">
                <a:ea typeface="Public Sans"/>
                <a:cs typeface="Public Sans"/>
                <a:sym typeface="Public Sans"/>
              </a:rPr>
              <a:t>Entdecken Sie </a:t>
            </a:r>
            <a:r>
              <a:rPr lang="en-GB" sz="1200" dirty="0">
                <a:ea typeface="Public Sans"/>
                <a:cs typeface="Public Sans"/>
                <a:sym typeface="Public Sans"/>
              </a:rPr>
              <a:t>weitere Ressourcen</a:t>
            </a:r>
            <a:endParaRPr lang="en-GB" sz="1200" noProof="0" dirty="0">
              <a:ea typeface="Public Sans"/>
              <a:cs typeface="Public Sans"/>
              <a:sym typeface="Public Sans"/>
            </a:endParaRP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9795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1: Erste Schritte: Was muss ich wissen?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Was muss ich wissen, um loslegen zu können?</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75058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1: Erste Schritte: Was muss ich wissen? </a:t>
            </a:r>
          </a:p>
          <a:p>
            <a:pPr latinLnBrk="0"/>
            <a:r>
              <a:rPr lang="en-GB" sz="1200" b="1" noProof="0" dirty="0">
                <a:latin typeface="Calibri"/>
                <a:ea typeface="Public Sans"/>
                <a:cs typeface="Public Sans"/>
                <a:sym typeface="Public Sans"/>
              </a:rPr>
              <a:t>Es ist wichtig zu verstehen, wie und wann Sie Energie verbrauchen</a:t>
            </a:r>
            <a:r>
              <a:rPr lang="en-GB" sz="1200" noProof="0" dirty="0">
                <a:latin typeface="Calibri"/>
                <a:ea typeface="Public Sans"/>
                <a:cs typeface="Public Sans"/>
                <a:sym typeface="Public Sans"/>
              </a:rPr>
              <a:t>. So können Sie: </a:t>
            </a:r>
          </a:p>
          <a:p>
            <a:pPr latinLnBrk="0"/>
            <a:endParaRPr lang="en-GB" sz="12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1200" b="1" noProof="0" dirty="0">
                <a:solidFill>
                  <a:srgbClr val="2B2C30"/>
                </a:solidFill>
              </a:rPr>
              <a:t>fundierte Entscheidungen </a:t>
            </a:r>
            <a:r>
              <a:rPr lang="en-GB" sz="1200" noProof="0" dirty="0">
                <a:solidFill>
                  <a:srgbClr val="2B2C30"/>
                </a:solidFill>
              </a:rPr>
              <a:t>zu treffen.</a:t>
            </a:r>
            <a:endParaRPr lang="en-GB" sz="1200" dirty="0">
              <a:solidFill>
                <a:srgbClr val="2B2C30"/>
              </a:solidFill>
            </a:endParaRPr>
          </a:p>
          <a:p>
            <a:pPr marL="342900" indent="-342900" latinLnBrk="0">
              <a:buFont typeface="Arial" panose="020B0604020202020204" pitchFamily="34" charset="0"/>
              <a:buChar char="•"/>
            </a:pPr>
            <a:r>
              <a:rPr lang="en-GB" sz="1200" b="1" noProof="0" dirty="0">
                <a:solidFill>
                  <a:srgbClr val="2B2C30"/>
                </a:solidFill>
              </a:rPr>
              <a:t>Muster erkennen</a:t>
            </a:r>
            <a:r>
              <a:rPr lang="en-GB" sz="1200" noProof="0" dirty="0">
                <a:solidFill>
                  <a:srgbClr val="2B2C30"/>
                </a:solidFill>
              </a:rPr>
              <a:t>, </a:t>
            </a:r>
            <a:r>
              <a:rPr lang="en-GB" sz="1200" dirty="0">
                <a:solidFill>
                  <a:srgbClr val="2B2C30"/>
                </a:solidFill>
              </a:rPr>
              <a:t>wie und wann Energie verbraucht wird.</a:t>
            </a:r>
          </a:p>
          <a:p>
            <a:pPr marL="342900" indent="-342900" latinLnBrk="0">
              <a:buFont typeface="Arial" panose="020B0604020202020204" pitchFamily="34" charset="0"/>
              <a:buChar char="•"/>
            </a:pPr>
            <a:r>
              <a:rPr lang="en-GB" sz="1200" b="1" noProof="0" dirty="0">
                <a:solidFill>
                  <a:srgbClr val="2B2C30"/>
                </a:solidFill>
              </a:rPr>
              <a:t>Änderungen vornehmen, </a:t>
            </a:r>
            <a:r>
              <a:rPr lang="en-GB" sz="1200" noProof="0" dirty="0">
                <a:solidFill>
                  <a:srgbClr val="2B2C30"/>
                </a:solidFill>
              </a:rPr>
              <a:t>um Ihren Energieverbrauch zu optimieren. Dies </a:t>
            </a:r>
            <a:r>
              <a:rPr lang="en-GB" sz="1200" dirty="0">
                <a:solidFill>
                  <a:srgbClr val="2B2C30"/>
                </a:solidFill>
              </a:rPr>
              <a:t>kann </a:t>
            </a:r>
            <a:r>
              <a:rPr lang="en-GB" sz="1200" noProof="0" dirty="0">
                <a:solidFill>
                  <a:srgbClr val="2B2C30"/>
                </a:solidFill>
              </a:rPr>
              <a:t>die Energieeffizienz </a:t>
            </a:r>
            <a:r>
              <a:rPr lang="en-GB" sz="1200" dirty="0">
                <a:solidFill>
                  <a:srgbClr val="2B2C30"/>
                </a:solidFill>
              </a:rPr>
              <a:t>verbessern</a:t>
            </a:r>
            <a:r>
              <a:rPr lang="en-GB" sz="1200" noProof="0" dirty="0">
                <a:solidFill>
                  <a:srgbClr val="2B2C30"/>
                </a:solidFill>
              </a:rPr>
              <a:t>, Kosten senken und zu Nachhaltigkeitsbemühungen beitragen.</a:t>
            </a:r>
            <a:endParaRPr lang="en-GB" sz="1200" noProof="0" dirty="0"/>
          </a:p>
          <a:p>
            <a:pPr marL="342900" indent="-342900" latinLnBrk="0">
              <a:buFont typeface="Arial" panose="020B0604020202020204" pitchFamily="34" charset="0"/>
              <a:buChar char="•"/>
            </a:pPr>
            <a:r>
              <a:rPr lang="en-GB" sz="1200" noProof="0" dirty="0">
                <a:solidFill>
                  <a:srgbClr val="2B2C30"/>
                </a:solidFill>
              </a:rPr>
              <a:t>verstehen, welche Geräte am meisten Energie verbrauchen und warum. Sie können dann Verbesserungen oder Upgrades </a:t>
            </a:r>
            <a:r>
              <a:rPr lang="en-GB" sz="1200" b="1" noProof="0" dirty="0">
                <a:solidFill>
                  <a:srgbClr val="2B2C30"/>
                </a:solidFill>
              </a:rPr>
              <a:t>priorisieren, </a:t>
            </a:r>
            <a:r>
              <a:rPr lang="en-GB" sz="1200" noProof="0" dirty="0">
                <a:solidFill>
                  <a:srgbClr val="2B2C30"/>
                </a:solidFill>
              </a:rPr>
              <a:t>um die größten Einsparungen zu erzielen.</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9182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1: Erste Schritte: Was muss ich wissen? </a:t>
            </a:r>
          </a:p>
          <a:p>
            <a:pPr latinLnBrk="0"/>
            <a:r>
              <a:rPr lang="en-US" sz="2200" b="1" dirty="0">
                <a:ea typeface="Public Sans"/>
                <a:cs typeface="Public Sans"/>
                <a:sym typeface="Public Sans"/>
              </a:rPr>
              <a:t>Wie kann ich nachvollziehen, wie und wann wir Energie verbrauchen?</a:t>
            </a:r>
          </a:p>
          <a:p>
            <a:pPr latinLnBrk="0"/>
            <a:endParaRPr lang="en-US" sz="2200" b="1" dirty="0">
              <a:solidFill>
                <a:srgbClr val="000066"/>
              </a:solidFill>
              <a:ea typeface="Public Sans"/>
              <a:cs typeface="Public Sans"/>
            </a:endParaRPr>
          </a:p>
          <a:p>
            <a:pPr latinLnBrk="0"/>
            <a:r>
              <a:rPr lang="en-US" sz="2200" dirty="0">
                <a:solidFill>
                  <a:srgbClr val="2B2C30"/>
                </a:solidFill>
                <a:ea typeface="Public Sans"/>
                <a:cs typeface="Public Sans"/>
              </a:rPr>
              <a:t>Identifizieren Sie Ihre </a:t>
            </a:r>
            <a:r>
              <a:rPr lang="en-US" sz="2200" b="1" dirty="0">
                <a:solidFill>
                  <a:srgbClr val="2B2C30"/>
                </a:solidFill>
                <a:ea typeface="Public Sans"/>
                <a:cs typeface="Public Sans"/>
              </a:rPr>
              <a:t>Stromverbrauchsgewohnheiten. </a:t>
            </a:r>
            <a:r>
              <a:rPr lang="en-US" sz="2200" dirty="0">
                <a:solidFill>
                  <a:srgbClr val="2B2C30"/>
                </a:solidFill>
                <a:ea typeface="Public Sans"/>
                <a:cs typeface="Public Sans"/>
              </a:rPr>
              <a:t>Verwenden Sie: </a:t>
            </a:r>
          </a:p>
          <a:p>
            <a:pPr latinLnBrk="0"/>
            <a:endParaRPr lang="en-US" sz="2200" dirty="0">
              <a:solidFill>
                <a:srgbClr val="2B2C30"/>
              </a:solidFill>
              <a:ea typeface="Public Sans"/>
              <a:cs typeface="Public Sans"/>
            </a:endParaRPr>
          </a:p>
          <a:p>
            <a:pPr marL="914400" lvl="1" indent="-457200" latinLnBrk="0">
              <a:buChar char="•"/>
            </a:pPr>
            <a:r>
              <a:rPr lang="en-US" sz="2200" dirty="0">
                <a:solidFill>
                  <a:srgbClr val="2B2C30"/>
                </a:solidFill>
                <a:ea typeface="Public Sans"/>
                <a:cs typeface="Public Sans"/>
              </a:rPr>
              <a:t>Energieintensive Geräte? </a:t>
            </a:r>
          </a:p>
          <a:p>
            <a:pPr marL="914400" lvl="1" indent="-457200" latinLnBrk="0">
              <a:buChar char="•"/>
            </a:pPr>
            <a:r>
              <a:rPr lang="en-US" sz="2200" dirty="0">
                <a:solidFill>
                  <a:srgbClr val="2B2C30"/>
                </a:solidFill>
                <a:ea typeface="Public Sans"/>
                <a:cs typeface="Public Sans"/>
              </a:rPr>
              <a:t>Strom zu Spitzen- oder Nebenzeiten?</a:t>
            </a:r>
          </a:p>
          <a:p>
            <a:pPr marL="914400" lvl="1" indent="-457200" latinLnBrk="0">
              <a:buChar char="•"/>
            </a:pPr>
            <a:r>
              <a:rPr lang="en-US" sz="2200" dirty="0">
                <a:solidFill>
                  <a:srgbClr val="2B2C30"/>
                </a:solidFill>
                <a:ea typeface="Public Sans"/>
                <a:cs typeface="Public Sans"/>
              </a:rPr>
              <a:t>Ineffiziente Praktiken? </a:t>
            </a:r>
          </a:p>
          <a:p>
            <a:pPr marL="914400" lvl="1" indent="-457200" latinLnBrk="0">
              <a:buChar char="•"/>
            </a:pPr>
            <a:endParaRPr lang="en-US" sz="2200" dirty="0">
              <a:solidFill>
                <a:srgbClr val="2B2C30"/>
              </a:solidFill>
              <a:ea typeface="Public Sans"/>
              <a:cs typeface="Public Sans"/>
            </a:endParaRPr>
          </a:p>
          <a:p>
            <a:pPr latinLnBrk="0"/>
            <a:r>
              <a:rPr lang="en-US" sz="2200" dirty="0">
                <a:solidFill>
                  <a:srgbClr val="2B2C30"/>
                </a:solidFill>
                <a:ea typeface="Public Sans"/>
                <a:cs typeface="Public Sans"/>
              </a:rPr>
              <a:t>Lesen Sie </a:t>
            </a:r>
            <a:r>
              <a:rPr lang="en-US" sz="2200" dirty="0">
                <a:solidFill>
                  <a:srgbClr val="2B2C30"/>
                </a:solidFill>
                <a:ea typeface="Public Sans"/>
                <a:cs typeface="Public Sans"/>
                <a:hlinkClick r:id="rId3"/>
              </a:rPr>
              <a:t>den Leitfaden „Energieeffizienz am Arbeitsplatz” </a:t>
            </a:r>
            <a:r>
              <a:rPr lang="en-US" sz="2200" dirty="0">
                <a:solidFill>
                  <a:srgbClr val="2B2C30"/>
                </a:solidFill>
                <a:ea typeface="Public Sans"/>
                <a:cs typeface="Public Sans"/>
              </a:rPr>
              <a:t>von The Energy Trust.</a:t>
            </a:r>
          </a:p>
          <a:p>
            <a:br>
              <a:rPr lang="en-GB" dirty="0"/>
            </a:br>
            <a:r>
              <a:rPr lang="en-GB" dirty="0"/>
              <a:t>https://energysavingtrust.org.uk/a-guide-energy-efficiency-in-the-workplace/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87806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Schritt 1: Erste Schritte: Was muss ich wissen? </a:t>
            </a:r>
          </a:p>
          <a:p>
            <a:pPr latinLnBrk="0"/>
            <a:r>
              <a:rPr lang="en-GB" sz="1200" b="1" noProof="1"/>
              <a:t>Nachdem ich nun verstanden habe, wie und wann wir Energie verbrauchen, welche Möglichkeiten habe ich?</a:t>
            </a:r>
          </a:p>
          <a:p>
            <a:pPr latinLnBrk="0"/>
            <a:endParaRPr lang="en-GB" sz="1200" b="1" noProof="1">
              <a:solidFill>
                <a:srgbClr val="000066"/>
              </a:solidFill>
            </a:endParaRPr>
          </a:p>
          <a:p>
            <a:pPr marL="342900" indent="-342900" latinLnBrk="0">
              <a:buFont typeface="Arial" panose="020B0604020202020204" pitchFamily="34" charset="0"/>
              <a:buChar char="•"/>
            </a:pPr>
            <a:r>
              <a:rPr lang="en-GB" sz="1200" b="1" noProof="1">
                <a:solidFill>
                  <a:srgbClr val="2B2C30"/>
                </a:solidFill>
              </a:rPr>
              <a:t>Nehmen Sie kleine Anpassungen vor</a:t>
            </a:r>
            <a:r>
              <a:rPr lang="en-GB" sz="1200" noProof="1">
                <a:solidFill>
                  <a:srgbClr val="2B2C30"/>
                </a:solidFill>
              </a:rPr>
              <a:t>: Verwenden Sie beispielsweise energieintensive Geräte außerhalb der Spitzenzeiten, rüsten Sie auf energieeffiziente Geräte um oder optimieren Sie die Beleuchtung.</a:t>
            </a:r>
          </a:p>
          <a:p>
            <a:pPr marL="342900" indent="-342900" latinLnBrk="0">
              <a:buFont typeface="Arial" panose="020B0604020202020204" pitchFamily="34" charset="0"/>
              <a:buChar char="•"/>
            </a:pPr>
            <a:r>
              <a:rPr lang="en-GB" sz="1200" b="1" noProof="1">
                <a:solidFill>
                  <a:srgbClr val="2B2C30"/>
                </a:solidFill>
              </a:rPr>
              <a:t>Nutzen Sie intelligente digitale Tools und Geräte: </a:t>
            </a:r>
            <a:r>
              <a:rPr lang="en-GB" sz="1200" noProof="1">
                <a:solidFill>
                  <a:srgbClr val="2B2C30"/>
                </a:solidFill>
              </a:rPr>
              <a:t>um den Energieverbrauch und die Kosten zu verstehen und zu verwalten.</a:t>
            </a:r>
            <a:endParaRPr lang="en-GB" sz="1200" b="1" noProof="1">
              <a:solidFill>
                <a:srgbClr val="2B2C30"/>
              </a:solidFill>
            </a:endParaRPr>
          </a:p>
          <a:p>
            <a:pPr marL="342900" indent="-342900" latinLnBrk="0">
              <a:buFont typeface="Arial" panose="020B0604020202020204" pitchFamily="34" charset="0"/>
              <a:buChar char="•"/>
            </a:pPr>
            <a:r>
              <a:rPr lang="en-GB" sz="1200" b="1" noProof="1">
                <a:solidFill>
                  <a:srgbClr val="2B2C30"/>
                </a:solidFill>
              </a:rPr>
              <a:t>Langfristig denken: </a:t>
            </a:r>
            <a:r>
              <a:rPr lang="en-GB" sz="1200" noProof="1">
                <a:solidFill>
                  <a:srgbClr val="2B2C30"/>
                </a:solidFill>
              </a:rPr>
              <a:t>Planen Sie die Umstellung auf energieeffizientere Infrastruktur, Maschinen oder Gebäudetechnik.</a:t>
            </a:r>
          </a:p>
          <a:p>
            <a:pPr marL="342900" indent="-342900" latinLnBrk="0">
              <a:buFont typeface="Arial" panose="020B0604020202020204" pitchFamily="34" charset="0"/>
              <a:buChar char="•"/>
            </a:pPr>
            <a:r>
              <a:rPr lang="en-GB" sz="1200" b="1" noProof="1">
                <a:solidFill>
                  <a:srgbClr val="2B2C30"/>
                </a:solidFill>
                <a:ea typeface="Public Sans"/>
                <a:cs typeface="Public Sans"/>
              </a:rPr>
              <a:t>Informieren Sie sich über </a:t>
            </a:r>
            <a:r>
              <a:rPr lang="en-US" sz="1200" b="1" dirty="0">
                <a:solidFill>
                  <a:srgbClr val="2B2C30"/>
                </a:solidFill>
                <a:ea typeface="Public Sans"/>
                <a:cs typeface="Public Sans"/>
              </a:rPr>
              <a:t>Tools und Finanzierungsmöglichkeiten</a:t>
            </a:r>
            <a:r>
              <a:rPr lang="en-US" sz="1200" dirty="0">
                <a:solidFill>
                  <a:srgbClr val="2B2C30"/>
                </a:solidFill>
                <a:ea typeface="Public Sans"/>
                <a:cs typeface="Public Sans"/>
              </a:rPr>
              <a:t>.</a:t>
            </a:r>
            <a:endParaRPr lang="en-US" sz="1200" dirty="0">
              <a:solidFill>
                <a:srgbClr val="2B2C30"/>
              </a:solidFill>
            </a:endParaRPr>
          </a:p>
          <a:p>
            <a:pPr latinLnBrk="0"/>
            <a:endParaRPr lang="en-GB" sz="1200" noProof="1">
              <a:solidFill>
                <a:srgbClr val="2B2C30"/>
              </a:solidFill>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123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Schritt 2: Erste Schritte: Was sind die Vorteile einer höheren Energieeffizienz?</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Was sind die Vorteile einer höheren Energieeffizienz?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408008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71CD4D66-30EA-28D2-197A-16DCD52C0090}"/>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a:rPr>
              <a:t>CC BY-SA 4.0 </a:t>
            </a:r>
            <a:r>
              <a:rPr lang="de-DE" sz="1000" b="0" i="0" kern="1200" noProof="1">
                <a:solidFill>
                  <a:schemeClr val="tx1"/>
                </a:solidFill>
                <a:effectLst/>
                <a:latin typeface="+mn-lt"/>
                <a:ea typeface="+mn-ea"/>
                <a:cs typeface="+mn-cs"/>
              </a:rPr>
              <a:t>lizenziert. </a:t>
            </a:r>
            <a:endParaRPr lang="de-DE" sz="1000" noProof="1"/>
          </a:p>
        </p:txBody>
      </p:sp>
      <p:pic>
        <p:nvPicPr>
          <p:cNvPr id="6" name="Picture 5">
            <a:extLst>
              <a:ext uri="{FF2B5EF4-FFF2-40B4-BE49-F238E27FC236}">
                <a16:creationId xmlns:a16="http://schemas.microsoft.com/office/drawing/2014/main" id="{485416F6-9268-6714-3295-61646DB2B9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clustercollaboration.eu/content/conducting-energy-au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energysavingtrust.org.uk/advice/ligh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notesSlide" Target="../notesSlides/notesSlide29.xml"/><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0A9-143B-6D30-4111-A181D27A16B4}"/>
              </a:ext>
            </a:extLst>
          </p:cNvPr>
          <p:cNvSpPr>
            <a:spLocks noGrp="1"/>
          </p:cNvSpPr>
          <p:nvPr>
            <p:ph type="title" idx="4294967295"/>
          </p:nvPr>
        </p:nvSpPr>
        <p:spPr>
          <a:xfrm>
            <a:off x="768732" y="1256925"/>
            <a:ext cx="6144491" cy="2449206"/>
          </a:xfrm>
          <a:prstGeom prst="rect">
            <a:avLst/>
          </a:prstGeom>
        </p:spPr>
        <p:txBody>
          <a:bodyPr/>
          <a:lstStyle/>
          <a:p>
            <a:pPr latinLnBrk="0"/>
            <a:r>
              <a:rPr lang="de-DE" sz="5200" noProof="1">
                <a:cs typeface="Arial" panose="020B0604020202020204" pitchFamily="34" charset="0"/>
              </a:rPr>
              <a:t>Energie sparen und Ihr Unternehmen energieeffizienter machen:</a:t>
            </a:r>
            <a:br>
              <a:rPr lang="de-DE" noProof="1">
                <a:cs typeface="Arial" panose="020B0604020202020204" pitchFamily="34" charset="0"/>
              </a:rPr>
            </a:br>
            <a:endParaRPr lang="de-DE" noProof="1"/>
          </a:p>
        </p:txBody>
      </p:sp>
      <p:sp>
        <p:nvSpPr>
          <p:cNvPr id="22" name="TextBox 21">
            <a:extLst>
              <a:ext uri="{FF2B5EF4-FFF2-40B4-BE49-F238E27FC236}">
                <a16:creationId xmlns:a16="http://schemas.microsoft.com/office/drawing/2014/main" id="{B48000D0-78FC-4E0F-A8E7-47504CE32604}"/>
              </a:ext>
            </a:extLst>
          </p:cNvPr>
          <p:cNvSpPr txBox="1"/>
          <p:nvPr/>
        </p:nvSpPr>
        <p:spPr>
          <a:xfrm>
            <a:off x="827733" y="4156395"/>
            <a:ext cx="5484780" cy="584775"/>
          </a:xfrm>
          <a:prstGeom prst="rect">
            <a:avLst/>
          </a:prstGeom>
          <a:noFill/>
        </p:spPr>
        <p:txBody>
          <a:bodyPr wrap="square" rtlCol="0">
            <a:spAutoFit/>
          </a:bodyPr>
          <a:lstStyle/>
          <a:p>
            <a:r>
              <a:rPr lang="en-GB" altLang="ko-KR" sz="3200" dirty="0">
                <a:solidFill>
                  <a:schemeClr val="tx2"/>
                </a:solidFill>
                <a:cs typeface="Arial" panose="020B0604020202020204" pitchFamily="34" charset="0"/>
              </a:rPr>
              <a:t>10 einfache Schritte für KMU</a:t>
            </a:r>
            <a:endParaRPr lang="ko-KR" altLang="en-US" sz="3200" dirty="0">
              <a:solidFill>
                <a:schemeClr val="tx2"/>
              </a:solidFill>
              <a:cs typeface="Arial" panose="020B0604020202020204" pitchFamily="34" charset="0"/>
            </a:endParaRP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9011A4E8-9EBB-75E0-9296-B13F17848A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2017643"/>
            <a:ext cx="4526071" cy="3016626"/>
          </a:xfrm>
          <a:prstGeom prst="rect">
            <a:avLst/>
          </a:prstGeom>
        </p:spPr>
      </p:pic>
    </p:spTree>
    <p:extLst>
      <p:ext uri="{BB962C8B-B14F-4D97-AF65-F5344CB8AC3E}">
        <p14:creationId xmlns:p14="http://schemas.microsoft.com/office/powerpoint/2010/main" val="2913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D53B-0AFB-96DD-0E94-D10E707DA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494EBC-FF78-9503-318D-B43BFAD7554E}"/>
              </a:ext>
            </a:extLst>
          </p:cNvPr>
          <p:cNvSpPr>
            <a:spLocks noGrp="1"/>
          </p:cNvSpPr>
          <p:nvPr>
            <p:ph type="title" idx="4294967295"/>
          </p:nvPr>
        </p:nvSpPr>
        <p:spPr>
          <a:xfrm>
            <a:off x="741218" y="60065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2: Erste Schritte: Die Vorteile einer höheren Energieeffizienz </a:t>
            </a:r>
            <a:endParaRPr lang="de-DE" noProof="1">
              <a:effectLst/>
            </a:endParaRPr>
          </a:p>
          <a:p>
            <a:endParaRPr lang="de-DE" noProof="1"/>
          </a:p>
        </p:txBody>
      </p:sp>
      <p:sp>
        <p:nvSpPr>
          <p:cNvPr id="4" name="TextBox 3">
            <a:extLst>
              <a:ext uri="{FF2B5EF4-FFF2-40B4-BE49-F238E27FC236}">
                <a16:creationId xmlns:a16="http://schemas.microsoft.com/office/drawing/2014/main" id="{207D8844-2B4C-B11F-71C8-B3C2B0231C0C}"/>
              </a:ext>
            </a:extLst>
          </p:cNvPr>
          <p:cNvSpPr txBox="1"/>
          <p:nvPr/>
        </p:nvSpPr>
        <p:spPr>
          <a:xfrm>
            <a:off x="5185775" y="2658120"/>
            <a:ext cx="6479955" cy="3539430"/>
          </a:xfrm>
          <a:prstGeom prst="rect">
            <a:avLst/>
          </a:prstGeom>
          <a:noFill/>
        </p:spPr>
        <p:txBody>
          <a:bodyPr wrap="square" lIns="91440" tIns="45720" rIns="91440" bIns="45720" rtlCol="0" anchor="t">
            <a:spAutoFit/>
          </a:bodyPr>
          <a:lstStyle/>
          <a:p>
            <a:pPr marL="0" marR="0" lvl="0" indent="0" algn="l" rtl="0" latinLnBrk="0">
              <a:buNone/>
            </a:pPr>
            <a:r>
              <a:rPr lang="en-US" sz="2800" b="1" dirty="0">
                <a:ea typeface="Public Sans"/>
                <a:cs typeface="Public Sans"/>
                <a:sym typeface="Public Sans"/>
              </a:rPr>
              <a:t>Durch den Einsatz energiesparender Ansätze und Technologien können Sie:</a:t>
            </a:r>
          </a:p>
          <a:p>
            <a:pPr marL="0" marR="0" lvl="0" indent="0" algn="l" rtl="0" latinLnBrk="0">
              <a:buNone/>
            </a:pPr>
            <a:endParaRPr lang="en-GB" sz="2800" dirty="0">
              <a:ea typeface="Calibri"/>
              <a:cs typeface="Calibri"/>
            </a:endParaRPr>
          </a:p>
          <a:p>
            <a:pPr marL="342900" indent="-342900" latinLnBrk="0">
              <a:buFont typeface="Arial" panose="020B0604020202020204" pitchFamily="34" charset="0"/>
              <a:buChar char="•"/>
            </a:pPr>
            <a:r>
              <a:rPr lang="en-GB" sz="2800" dirty="0">
                <a:ea typeface="Calibri"/>
                <a:cs typeface="Calibri"/>
              </a:rPr>
              <a:t>Geld sparen, indem Sie weniger Energie verbrauchen.</a:t>
            </a:r>
          </a:p>
          <a:p>
            <a:pPr marL="342900" indent="-342900" latinLnBrk="0">
              <a:buFont typeface="Arial" panose="020B0604020202020204" pitchFamily="34" charset="0"/>
              <a:buChar char="•"/>
            </a:pPr>
            <a:r>
              <a:rPr lang="en-US" sz="2800" dirty="0">
                <a:ea typeface="Calibri"/>
                <a:cs typeface="Calibri"/>
              </a:rPr>
              <a:t>Energieverschwendung reduzieren und Ihre Rechnungen senken.</a:t>
            </a:r>
          </a:p>
          <a:p>
            <a:pPr marL="342900" indent="-342900" latinLnBrk="0">
              <a:buFont typeface="Arial" panose="020B0604020202020204" pitchFamily="34" charset="0"/>
              <a:buChar char="•"/>
            </a:pPr>
            <a:r>
              <a:rPr lang="en-GB" sz="2800" dirty="0">
                <a:ea typeface="Calibri"/>
                <a:cs typeface="Calibri"/>
              </a:rPr>
              <a:t>zu einer nachhaltigeren Gesellschaft und Zukunft beitragen.</a:t>
            </a:r>
          </a:p>
          <a:p>
            <a:pPr latinLnBrk="0"/>
            <a:endParaRPr lang="en-US" sz="2800" dirty="0">
              <a:ea typeface="Calibri"/>
              <a:cs typeface="Calibri"/>
            </a:endParaRPr>
          </a:p>
        </p:txBody>
      </p:sp>
      <p:pic>
        <p:nvPicPr>
          <p:cNvPr id="9" name="Picture 8">
            <a:extLst>
              <a:ext uri="{FF2B5EF4-FFF2-40B4-BE49-F238E27FC236}">
                <a16:creationId xmlns:a16="http://schemas.microsoft.com/office/drawing/2014/main" id="{A52BACA9-3B2F-27D9-3E46-F9EA68DE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03" y="2708631"/>
            <a:ext cx="4577895" cy="3438408"/>
          </a:xfrm>
          <a:prstGeom prst="rect">
            <a:avLst/>
          </a:prstGeom>
        </p:spPr>
      </p:pic>
    </p:spTree>
    <p:extLst>
      <p:ext uri="{BB962C8B-B14F-4D97-AF65-F5344CB8AC3E}">
        <p14:creationId xmlns:p14="http://schemas.microsoft.com/office/powerpoint/2010/main" val="205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C879-CE4F-D5D9-E1FE-1BF3718AC18B}"/>
              </a:ext>
            </a:extLst>
          </p:cNvPr>
          <p:cNvSpPr>
            <a:spLocks noGrp="1"/>
          </p:cNvSpPr>
          <p:nvPr>
            <p:ph type="title" idx="4294967295"/>
          </p:nvPr>
        </p:nvSpPr>
        <p:spPr>
          <a:xfrm>
            <a:off x="791224" y="579536"/>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3: Führen Sie ein Energieaudit durch</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44241"/>
            <a:ext cx="10421655" cy="769441"/>
          </a:xfrm>
          <a:prstGeom prst="rect">
            <a:avLst/>
          </a:prstGeom>
          <a:noFill/>
        </p:spPr>
        <p:txBody>
          <a:bodyPr wrap="square" rtlCol="0">
            <a:spAutoFit/>
          </a:bodyPr>
          <a:lstStyle/>
          <a:p>
            <a:pPr algn="ctr" latinLnBrk="0"/>
            <a:r>
              <a:rPr lang="en-US" sz="4400" i="1" dirty="0">
                <a:solidFill>
                  <a:schemeClr val="accent5"/>
                </a:solidFill>
              </a:rPr>
              <a:t>Wie führe ich ein Energieaudit durch?</a:t>
            </a:r>
            <a:endParaRPr lang="en-GB"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C9DB7-8791-732A-65C2-2A53BCB5C68B}"/>
              </a:ext>
            </a:extLst>
          </p:cNvPr>
          <p:cNvSpPr>
            <a:spLocks noGrp="1"/>
          </p:cNvSpPr>
          <p:nvPr>
            <p:ph type="title" idx="4294967295"/>
          </p:nvPr>
        </p:nvSpPr>
        <p:spPr>
          <a:xfrm>
            <a:off x="838200" y="61106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3: Was ist ein Energieaudit?</a:t>
            </a:r>
            <a:endParaRPr lang="de-DE" noProof="1">
              <a:effectLst/>
            </a:endParaRPr>
          </a:p>
          <a:p>
            <a:endParaRPr lang="de-DE"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3200442" y="2548332"/>
            <a:ext cx="8442542" cy="3785652"/>
          </a:xfrm>
          <a:prstGeom prst="rect">
            <a:avLst/>
          </a:prstGeom>
          <a:noFill/>
        </p:spPr>
        <p:txBody>
          <a:bodyPr wrap="square" rtlCol="0">
            <a:spAutoFit/>
          </a:bodyPr>
          <a:lstStyle/>
          <a:p>
            <a:pPr latinLnBrk="0"/>
            <a:r>
              <a:rPr lang="en-US" sz="2000" b="1" dirty="0">
                <a:ea typeface="Public Sans"/>
                <a:sym typeface="Public Sans"/>
              </a:rPr>
              <a:t>„Energieaudits bieten nachweislich ein durchschnittliches Einsparpotenzial von 18 % des Gesamtenergieverbrauchs.“ </a:t>
            </a:r>
            <a:r>
              <a:rPr lang="en-US" sz="2000" dirty="0">
                <a:ea typeface="Public Sans"/>
                <a:sym typeface="Public Sans"/>
              </a:rPr>
              <a:t>(</a:t>
            </a:r>
            <a:r>
              <a:rPr lang="en-US" sz="2000" dirty="0">
                <a:ea typeface="Public Sans"/>
                <a:sym typeface="Public Sans"/>
                <a:hlinkClick r:id="rId3">
                  <a:extLst>
                    <a:ext uri="{A12FA001-AC4F-418D-AE19-62706E023703}">
                      <ahyp:hlinkClr xmlns:ahyp="http://schemas.microsoft.com/office/drawing/2018/hyperlinkcolor" val="tx"/>
                    </a:ext>
                  </a:extLst>
                </a:hlinkClick>
              </a:rPr>
              <a:t>Europäische Kommission</a:t>
            </a:r>
            <a:r>
              <a:rPr lang="en-US" sz="2000" dirty="0">
                <a:ea typeface="Public Sans"/>
                <a:sym typeface="Public Sans"/>
              </a:rPr>
              <a:t>) </a:t>
            </a:r>
            <a:endParaRPr lang="en-US" sz="2000" b="1" dirty="0">
              <a:solidFill>
                <a:srgbClr val="000066"/>
              </a:solidFill>
            </a:endParaRPr>
          </a:p>
          <a:p>
            <a:pPr marL="457200" indent="-457200" latinLnBrk="0">
              <a:buChar char="•"/>
            </a:pPr>
            <a:r>
              <a:rPr lang="en-US" sz="2000" dirty="0">
                <a:ea typeface="Public Sans"/>
                <a:sym typeface="Public Sans"/>
              </a:rPr>
              <a:t>Ein Energieaudit ist eine umfassende Bewertung des Energieverbrauchs Ihres KMU.</a:t>
            </a:r>
          </a:p>
          <a:p>
            <a:pPr marL="457200" indent="-457200" latinLnBrk="0">
              <a:buChar char="•"/>
            </a:pPr>
            <a:r>
              <a:rPr lang="en-US" sz="2000" dirty="0">
                <a:ea typeface="Public Sans"/>
                <a:sym typeface="Public Sans"/>
              </a:rPr>
              <a:t>Energieaudits können intern oder durch einen externen Dienstleister durchgeführt werden.</a:t>
            </a:r>
            <a:endParaRPr lang="en-US" sz="2000" dirty="0">
              <a:ea typeface="Public Sans"/>
            </a:endParaRPr>
          </a:p>
          <a:p>
            <a:pPr marL="457200" indent="-457200" latinLnBrk="0">
              <a:buChar char="•"/>
            </a:pPr>
            <a:r>
              <a:rPr lang="en-US" sz="2000" dirty="0">
                <a:ea typeface="Public Sans"/>
                <a:sym typeface="Public Sans"/>
              </a:rPr>
              <a:t>Ein Energieaudit identifiziert ineffiziente Praktiken, energieintensive Geräte und Bereiche mit Verbesserungspotenzial.</a:t>
            </a:r>
            <a:endParaRPr lang="en-US" sz="2000" dirty="0">
              <a:ea typeface="Public Sans"/>
            </a:endParaRPr>
          </a:p>
          <a:p>
            <a:pPr marL="457200" indent="-457200" latinLnBrk="0">
              <a:buChar char="•"/>
            </a:pPr>
            <a:r>
              <a:rPr lang="en-US" sz="2000" dirty="0">
                <a:ea typeface="Public Sans"/>
                <a:sym typeface="Public Sans"/>
              </a:rPr>
              <a:t>Die Auditoren können auch Geräte identifizieren, die modernisiert werden müssen, ineffiziente Betriebsabläufe aufzeigen oder energiesparende Technologien vorschlagen.</a:t>
            </a:r>
          </a:p>
          <a:p>
            <a:pPr latinLnBrk="0"/>
            <a:r>
              <a:rPr lang="en-US" sz="2000" dirty="0">
                <a:sym typeface="Public Sans"/>
              </a:rPr>
              <a:t>Lesen Sie mehr zum Thema </a:t>
            </a:r>
            <a:r>
              <a:rPr lang="en-US" sz="2000" dirty="0">
                <a:sym typeface="Public Sans"/>
                <a:hlinkClick r:id="rId4"/>
              </a:rPr>
              <a:t>„Durchführung eines Energieaudits</a:t>
            </a:r>
            <a:r>
              <a:rPr lang="en-US" sz="2000" dirty="0">
                <a:sym typeface="Public Sans"/>
              </a:rPr>
              <a:t>“. </a:t>
            </a:r>
            <a:endParaRPr lang="en-US" sz="2000" dirty="0"/>
          </a:p>
        </p:txBody>
      </p:sp>
      <p:pic>
        <p:nvPicPr>
          <p:cNvPr id="7" name="Picture 6">
            <a:extLst>
              <a:ext uri="{FF2B5EF4-FFF2-40B4-BE49-F238E27FC236}">
                <a16:creationId xmlns:a16="http://schemas.microsoft.com/office/drawing/2014/main" id="{5D747352-EFFA-54B0-8A6D-5126C04AB1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1" y="3429000"/>
            <a:ext cx="2835476" cy="1886764"/>
          </a:xfrm>
          <a:prstGeom prst="rect">
            <a:avLst/>
          </a:prstGeom>
        </p:spPr>
      </p:pic>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39F80-C614-7C45-6DFD-076C4089A1F4}"/>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Schritt 4: Installieren Sie einen intelligenten Stromzähler </a:t>
            </a:r>
            <a:endParaRPr lang="de-DE" noProof="1">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Was sind die Vorteile eines intelligenten Stromzählers?</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C49B-67DC-C735-0511-755CAA1CE52C}"/>
              </a:ext>
            </a:extLst>
          </p:cNvPr>
          <p:cNvSpPr>
            <a:spLocks noGrp="1"/>
          </p:cNvSpPr>
          <p:nvPr>
            <p:ph type="title" idx="4294967295"/>
          </p:nvPr>
        </p:nvSpPr>
        <p:spPr>
          <a:xfrm>
            <a:off x="838200" y="365125"/>
            <a:ext cx="1146521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Schritt 4: Installation eines intelligenten Zählers: Was können Sie leisten?</a:t>
            </a:r>
            <a:endParaRPr lang="de-DE" noProof="1">
              <a:effectLst/>
            </a:endParaRPr>
          </a:p>
          <a:p>
            <a:endParaRPr lang="de-DE"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2423570" y="2351300"/>
            <a:ext cx="9359416" cy="3416320"/>
          </a:xfrm>
          <a:prstGeom prst="rect">
            <a:avLst/>
          </a:prstGeom>
          <a:noFill/>
        </p:spPr>
        <p:txBody>
          <a:bodyPr wrap="square" rtlCol="0">
            <a:spAutoFit/>
          </a:bodyPr>
          <a:lstStyle/>
          <a:p>
            <a:pPr latinLnBrk="0"/>
            <a:r>
              <a:rPr lang="en-US" sz="2400" b="1" dirty="0"/>
              <a:t>„Intelligente Zähler und Steuerungen können, wenn sie zur Ermittlung und Steuerung des Energieverbrauchs eingesetzt werden, zu einer Senkung des Energieverbrauchs um bis zu 40 % führen.“</a:t>
            </a:r>
          </a:p>
          <a:p>
            <a:pPr latinLnBrk="0"/>
            <a:r>
              <a:rPr lang="en-US" sz="2400" dirty="0"/>
              <a:t>(</a:t>
            </a:r>
            <a:r>
              <a:rPr lang="en-US" sz="2400" dirty="0">
                <a:hlinkClick r:id="rId3">
                  <a:extLst>
                    <a:ext uri="{A12FA001-AC4F-418D-AE19-62706E023703}">
                      <ahyp:hlinkClr xmlns:ahyp="http://schemas.microsoft.com/office/drawing/2018/hyperlinkcolor" val="tx"/>
                    </a:ext>
                  </a:extLst>
                </a:hlinkClick>
              </a:rPr>
              <a:t>Europäische Kommission</a:t>
            </a:r>
            <a:r>
              <a:rPr lang="en-US" sz="2400" dirty="0"/>
              <a:t>)</a:t>
            </a:r>
          </a:p>
          <a:p>
            <a:pPr latinLnBrk="0"/>
            <a:endParaRPr lang="en-US" sz="2400" dirty="0">
              <a:solidFill>
                <a:srgbClr val="2B2C30"/>
              </a:solidFill>
              <a:ea typeface="Public Sans"/>
            </a:endParaRPr>
          </a:p>
          <a:p>
            <a:pPr latinLnBrk="0"/>
            <a:r>
              <a:rPr lang="en-US" sz="2400" dirty="0">
                <a:solidFill>
                  <a:srgbClr val="2B2C30"/>
                </a:solidFill>
                <a:ea typeface="Public Sans"/>
              </a:rPr>
              <a:t>Intelligente Zähler liefern Ihnen Echtzeitdaten zu Ihrem Stromverbrauch und helfen Ihnen dabei, Trends und Muster hinsichtlich der Art und Weise und des Zeitpunkts Ihrer Stromnutzung zu erkennen. Anhand dieser Daten lassen sich Bereiche identifizieren, in denen der Verbrauch unerwartet stark ansteigt oder in denen Sie Geräte außerhalb der Spitzenzeiten nutzen könnten, um Kosten zu senken.</a:t>
            </a:r>
          </a:p>
        </p:txBody>
      </p:sp>
      <p:pic>
        <p:nvPicPr>
          <p:cNvPr id="7" name="Picture 6">
            <a:extLst>
              <a:ext uri="{FF2B5EF4-FFF2-40B4-BE49-F238E27FC236}">
                <a16:creationId xmlns:a16="http://schemas.microsoft.com/office/drawing/2014/main" id="{4890EAF1-938C-C95F-E36F-05FCE56B34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6B2-56D8-0C1A-9A53-5BBDA775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03B28-B1B6-BF26-7067-554BE97EDADE}"/>
              </a:ext>
            </a:extLst>
          </p:cNvPr>
          <p:cNvSpPr>
            <a:spLocks noGrp="1"/>
          </p:cNvSpPr>
          <p:nvPr>
            <p:ph type="title" idx="4294967295"/>
          </p:nvPr>
        </p:nvSpPr>
        <p:spPr>
          <a:xfrm>
            <a:off x="124217" y="548005"/>
            <a:ext cx="11862501"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Schritt 4: Installation eines intelligenten Zählers: Verständnis seiner Funktionen</a:t>
            </a:r>
            <a:endParaRPr lang="de-DE" noProof="1">
              <a:effectLst/>
            </a:endParaRPr>
          </a:p>
          <a:p>
            <a:endParaRPr lang="de-DE" noProof="1"/>
          </a:p>
        </p:txBody>
      </p:sp>
      <p:sp>
        <p:nvSpPr>
          <p:cNvPr id="4" name="TextBox 3">
            <a:extLst>
              <a:ext uri="{FF2B5EF4-FFF2-40B4-BE49-F238E27FC236}">
                <a16:creationId xmlns:a16="http://schemas.microsoft.com/office/drawing/2014/main" id="{96760903-6258-7299-0868-9637F35395F3}"/>
              </a:ext>
            </a:extLst>
          </p:cNvPr>
          <p:cNvSpPr txBox="1"/>
          <p:nvPr/>
        </p:nvSpPr>
        <p:spPr>
          <a:xfrm>
            <a:off x="2455101" y="2654988"/>
            <a:ext cx="9359416" cy="3416320"/>
          </a:xfrm>
          <a:prstGeom prst="rect">
            <a:avLst/>
          </a:prstGeom>
          <a:noFill/>
        </p:spPr>
        <p:txBody>
          <a:bodyPr wrap="square" rtlCol="0">
            <a:spAutoFit/>
          </a:bodyPr>
          <a:lstStyle/>
          <a:p>
            <a:pPr latinLnBrk="0" hangingPunct="0"/>
            <a:r>
              <a:rPr lang="en-US" sz="2400" dirty="0"/>
              <a:t>Viele Versorgungsunternehmen bieten </a:t>
            </a:r>
            <a:r>
              <a:rPr lang="en-US" sz="2400" b="1" dirty="0"/>
              <a:t>zeitabhängige Tarife </a:t>
            </a:r>
            <a:r>
              <a:rPr lang="en-US" sz="2400" dirty="0"/>
              <a:t>an, bei denen die Stromkosten je nach Tageszeit variieren. </a:t>
            </a:r>
          </a:p>
          <a:p>
            <a:pPr latinLnBrk="0" hangingPunct="0"/>
            <a:endParaRPr lang="en-GB" sz="2400" dirty="0"/>
          </a:p>
          <a:p>
            <a:pPr latinLnBrk="0" hangingPunct="0"/>
            <a:r>
              <a:rPr lang="en-US" sz="2400" dirty="0"/>
              <a:t>Zu Spitzenzeiten gelten aufgrund der erhöhten Nachfrage höhere Tarife, während zu Nebenzeiten niedrigere Tarife gelten. </a:t>
            </a:r>
          </a:p>
          <a:p>
            <a:pPr latinLnBrk="0" hangingPunct="0"/>
            <a:endParaRPr lang="en-US" sz="2400" dirty="0"/>
          </a:p>
          <a:p>
            <a:pPr latinLnBrk="0" hangingPunct="0"/>
            <a:r>
              <a:rPr lang="en-US" sz="2400" dirty="0"/>
              <a:t>Wenn Sie die Energieverbrauchsgewohnheiten Ihres KMU während dieser Zeiten kennen, können Sie energieintensive Aufgaben (z. B. das Laden von Elektrofahrzeugen) auf Zeiten verlegen, in denen die Kosten niedriger sind.</a:t>
            </a:r>
            <a:endParaRPr lang="en-GB" sz="2400" dirty="0"/>
          </a:p>
        </p:txBody>
      </p:sp>
      <p:pic>
        <p:nvPicPr>
          <p:cNvPr id="7" name="Picture 6">
            <a:extLst>
              <a:ext uri="{FF2B5EF4-FFF2-40B4-BE49-F238E27FC236}">
                <a16:creationId xmlns:a16="http://schemas.microsoft.com/office/drawing/2014/main" id="{941AC025-FF3E-4E42-725D-ABF3DDD005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760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8A35-8C54-CAEA-8C0C-6984408E50F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5: Berechnen Sie den Energieverbrauch der Geräte </a:t>
            </a:r>
            <a:endParaRPr lang="de-DE" noProof="1">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Wie berechne ich den Energieverbrauch jedes Geräts?</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BE7B-D6F0-A70E-6B80-4287767EBF81}"/>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5: Berechnung des Energieverbrauchs von Geräten: Wie geht man vor? </a:t>
            </a:r>
            <a:endParaRPr lang="de-DE" noProof="1">
              <a:effectLst/>
            </a:endParaRPr>
          </a:p>
          <a:p>
            <a:endParaRPr lang="de-DE"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659682" y="2267629"/>
            <a:ext cx="7154835" cy="3785652"/>
          </a:xfrm>
          <a:prstGeom prst="rect">
            <a:avLst/>
          </a:prstGeom>
          <a:noFill/>
        </p:spPr>
        <p:txBody>
          <a:bodyPr wrap="square" rtlCol="0">
            <a:spAutoFit/>
          </a:bodyPr>
          <a:lstStyle/>
          <a:p>
            <a:pPr latinLnBrk="0"/>
            <a:r>
              <a:rPr lang="en-GB" sz="2000" noProof="1">
                <a:solidFill>
                  <a:srgbClr val="2B2C30"/>
                </a:solidFill>
              </a:rPr>
              <a:t>Wenn Ihr KMU in der Produktion oder Fertigung tätig ist, konzentriert sich der Energieverbrauch eher auf Maschinen und Werkzeuge. </a:t>
            </a:r>
          </a:p>
          <a:p>
            <a:pPr latinLnBrk="0"/>
            <a:r>
              <a:rPr lang="en-GB" sz="2000" noProof="1">
                <a:solidFill>
                  <a:srgbClr val="2B2C30"/>
                </a:solidFill>
              </a:rPr>
              <a:t>Ein KMU mit Bürobetrieb hat möglicherweise einen höheren Energieverbrauch für Beleuchtung, Heizung/Kühlung und elektronische Geräte.</a:t>
            </a:r>
          </a:p>
          <a:p>
            <a:pPr latinLnBrk="0"/>
            <a:r>
              <a:rPr lang="en-GB" sz="2000" noProof="1">
                <a:solidFill>
                  <a:srgbClr val="2B2C30"/>
                </a:solidFill>
              </a:rPr>
              <a:t>Die Unterscheidung zwischen verschiedenen Geräten kann dabei helfen, sich auf die Bereiche zu konzentrieren, in denen das größte Potenzial für Energieoptimierungen besteht.</a:t>
            </a:r>
          </a:p>
          <a:p>
            <a:pPr latinLnBrk="0"/>
            <a:r>
              <a:rPr lang="en-GB" sz="2000" noProof="1">
                <a:solidFill>
                  <a:srgbClr val="2B2C30"/>
                </a:solidFill>
              </a:rPr>
              <a:t>Sie können (tragbare) Steckdosen-Energieverbrauchsmesser verwenden, um den Stromverbrauch für jede Gerätekategorie zu überwachen.</a:t>
            </a:r>
          </a:p>
        </p:txBody>
      </p:sp>
      <p:pic>
        <p:nvPicPr>
          <p:cNvPr id="7" name="Picture 6">
            <a:extLst>
              <a:ext uri="{FF2B5EF4-FFF2-40B4-BE49-F238E27FC236}">
                <a16:creationId xmlns:a16="http://schemas.microsoft.com/office/drawing/2014/main" id="{6F0D1909-1C6F-5D9C-609E-4C604699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2883851"/>
            <a:ext cx="4385088" cy="2922540"/>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A1970-A907-8C6F-86EB-ED4354EA298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Schritt 6: Effizientere Energienutzung erkunden</a:t>
            </a:r>
            <a:endParaRPr lang="de-DE" noProof="1">
              <a:effectLst/>
            </a:endParaRPr>
          </a:p>
          <a:p>
            <a:endParaRPr lang="de-DE"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Welche praktischen Maßnahmen kann ich ergreifen, um Energie effizienter zu nutzen?</a:t>
            </a:r>
            <a:endParaRPr lang="en-US" sz="40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7CEC-3264-4868-18FB-B80167635F8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Schritt 6: Effizientere Energienutzung erkunden: Geld sparen</a:t>
            </a:r>
            <a:endParaRPr lang="de-DE" noProof="1">
              <a:effectLst/>
            </a:endParaRPr>
          </a:p>
          <a:p>
            <a:endParaRPr lang="de-DE"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3035300" y="2132878"/>
            <a:ext cx="8876953" cy="3785652"/>
          </a:xfrm>
          <a:prstGeom prst="rect">
            <a:avLst/>
          </a:prstGeom>
          <a:noFill/>
        </p:spPr>
        <p:txBody>
          <a:bodyPr wrap="square" rtlCol="0">
            <a:spAutoFit/>
          </a:bodyPr>
          <a:lstStyle/>
          <a:p>
            <a:pPr latinLnBrk="0"/>
            <a:r>
              <a:rPr lang="en-US" sz="2000" b="1" dirty="0"/>
              <a:t>„Ein durchschnittliches Kleinunternehmen könnte seine Energiekosten durch gute Haushaltsführung und Wartungsmaßnahmen um bis zu 30 % senken ...“ </a:t>
            </a:r>
            <a:r>
              <a:rPr lang="en-US" sz="2000" dirty="0"/>
              <a:t>(</a:t>
            </a:r>
            <a:r>
              <a:rPr lang="en-US" sz="2000" dirty="0">
                <a:hlinkClick r:id="rId3">
                  <a:extLst>
                    <a:ext uri="{A12FA001-AC4F-418D-AE19-62706E023703}">
                      <ahyp:hlinkClr xmlns:ahyp="http://schemas.microsoft.com/office/drawing/2018/hyperlinkcolor" val="tx"/>
                    </a:ext>
                  </a:extLst>
                </a:hlinkClick>
              </a:rPr>
              <a:t>Europäische Kommission</a:t>
            </a:r>
            <a:r>
              <a:rPr lang="en-US" sz="2000" dirty="0"/>
              <a:t>)</a:t>
            </a:r>
          </a:p>
          <a:p>
            <a:pPr marL="457200" indent="-457200" latinLnBrk="0">
              <a:buChar char="•"/>
            </a:pPr>
            <a:r>
              <a:rPr lang="en-US" sz="2000" b="1" dirty="0">
                <a:solidFill>
                  <a:srgbClr val="2B2C30"/>
                </a:solidFill>
              </a:rPr>
              <a:t>LED-Leuchten </a:t>
            </a:r>
            <a:r>
              <a:rPr lang="en-US" sz="2000" dirty="0">
                <a:solidFill>
                  <a:srgbClr val="2B2C30"/>
                </a:solidFill>
              </a:rPr>
              <a:t>verbrauchen im Vergleich zu Halogenlampen 80 % weniger Energie und halten 20-mal länger (Quelle: </a:t>
            </a:r>
            <a:r>
              <a:rPr lang="en-US" sz="2000" dirty="0">
                <a:solidFill>
                  <a:srgbClr val="2B2C30"/>
                </a:solidFill>
                <a:hlinkClick r:id="rId4"/>
              </a:rPr>
              <a:t>Energy Saving Trust</a:t>
            </a:r>
            <a:r>
              <a:rPr lang="en-US" sz="2000" dirty="0">
                <a:solidFill>
                  <a:srgbClr val="2B2C30"/>
                </a:solidFill>
              </a:rPr>
              <a:t>).</a:t>
            </a:r>
          </a:p>
          <a:p>
            <a:pPr marL="457200" indent="-457200" latinLnBrk="0">
              <a:buChar char="•"/>
            </a:pPr>
            <a:r>
              <a:rPr lang="en-US" sz="2000" dirty="0">
                <a:solidFill>
                  <a:srgbClr val="2B2C30"/>
                </a:solidFill>
              </a:rPr>
              <a:t>Durch die Verbesserung der Energieeffizienz</a:t>
            </a:r>
            <a:r>
              <a:rPr lang="en-US" sz="2000" b="1" dirty="0">
                <a:solidFill>
                  <a:srgbClr val="2B2C30"/>
                </a:solidFill>
              </a:rPr>
              <a:t> motorbetriebener Systeme </a:t>
            </a:r>
            <a:r>
              <a:rPr lang="en-US" sz="2000" dirty="0">
                <a:solidFill>
                  <a:srgbClr val="2B2C30"/>
                </a:solidFill>
              </a:rPr>
              <a:t>werden pro investiertem Euro mindestens 7 Euro über die gesamte Lebensdauer der Anlage eingespart.</a:t>
            </a:r>
          </a:p>
          <a:p>
            <a:pPr marL="457200" indent="-457200" latinLnBrk="0">
              <a:buChar char="•"/>
            </a:pPr>
            <a:r>
              <a:rPr lang="en-US" sz="2000" dirty="0">
                <a:solidFill>
                  <a:srgbClr val="2B2C30"/>
                </a:solidFill>
              </a:rPr>
              <a:t>Energieeffiziente </a:t>
            </a:r>
            <a:r>
              <a:rPr lang="en-US" sz="2000" b="1" dirty="0">
                <a:solidFill>
                  <a:srgbClr val="2B2C30"/>
                </a:solidFill>
              </a:rPr>
              <a:t>Wärmepumpen </a:t>
            </a:r>
            <a:r>
              <a:rPr lang="en-US" sz="2000" dirty="0">
                <a:solidFill>
                  <a:srgbClr val="2B2C30"/>
                </a:solidFill>
              </a:rPr>
              <a:t>können oft herkömmliche fossile Brennstoffkessel ersetzen, wodurch die Energieeffizienz um mehr als das Vierfache gesteigert werden kann.</a:t>
            </a:r>
            <a:r>
              <a:rPr lang="en-US" sz="2000" dirty="0"/>
              <a:t> </a:t>
            </a:r>
            <a:endParaRPr lang="en-US" sz="2000" dirty="0">
              <a:solidFill>
                <a:srgbClr val="2B2C30"/>
              </a:solidFill>
            </a:endParaRPr>
          </a:p>
          <a:p>
            <a:pPr latinLnBrk="0"/>
            <a:r>
              <a:rPr lang="en-US" sz="2000" dirty="0">
                <a:solidFill>
                  <a:srgbClr val="2B2C30"/>
                </a:solidFill>
              </a:rPr>
              <a:t>					Quellen: </a:t>
            </a:r>
            <a:r>
              <a:rPr lang="en-US" sz="2000" dirty="0">
                <a:solidFill>
                  <a:srgbClr val="2B2C30"/>
                </a:solidFill>
                <a:hlinkClick r:id="rId3"/>
              </a:rPr>
              <a:t>Europäische Kommission</a:t>
            </a:r>
            <a:endParaRPr lang="en-US" sz="2000" dirty="0">
              <a:solidFill>
                <a:srgbClr val="2B2C30"/>
              </a:solidFill>
            </a:endParaRPr>
          </a:p>
        </p:txBody>
      </p:sp>
      <p:pic>
        <p:nvPicPr>
          <p:cNvPr id="11" name="Picture 10">
            <a:extLst>
              <a:ext uri="{FF2B5EF4-FFF2-40B4-BE49-F238E27FC236}">
                <a16:creationId xmlns:a16="http://schemas.microsoft.com/office/drawing/2014/main" id="{94BC08F5-6A51-2FA1-2022-FFEE804326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0141F-93B1-960B-8E42-66110792B24B}"/>
              </a:ext>
            </a:extLst>
          </p:cNvPr>
          <p:cNvSpPr>
            <a:spLocks noGrp="1"/>
          </p:cNvSpPr>
          <p:nvPr>
            <p:ph type="title" idx="4294967295"/>
          </p:nvPr>
        </p:nvSpPr>
        <p:spPr>
          <a:xfrm>
            <a:off x="838200" y="365125"/>
            <a:ext cx="10515600" cy="1325563"/>
          </a:xfrm>
          <a:prstGeom prst="rect">
            <a:avLst/>
          </a:prstGeom>
        </p:spPr>
        <p:txBody>
          <a:bodyPr/>
          <a:lstStyle/>
          <a:p>
            <a:r>
              <a:rPr lang="de-DE" noProof="1">
                <a:solidFill>
                  <a:schemeClr val="bg1"/>
                </a:solidFill>
              </a:rPr>
              <a:t>Einführung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3130" y="921153"/>
            <a:ext cx="7665929" cy="4893647"/>
          </a:xfrm>
          <a:prstGeom prst="rect">
            <a:avLst/>
          </a:prstGeom>
          <a:noFill/>
        </p:spPr>
        <p:txBody>
          <a:bodyPr wrap="square" rtlCol="0">
            <a:spAutoFit/>
          </a:bodyPr>
          <a:lstStyle/>
          <a:p>
            <a:pPr latinLnBrk="0"/>
            <a:r>
              <a:rPr lang="en-US" sz="2400" dirty="0">
                <a:solidFill>
                  <a:srgbClr val="2B2C30"/>
                </a:solidFill>
              </a:rPr>
              <a:t>Jedes Unternehmen nutzt eine Reihe von Geräten, die Strom benötigen – sei es für Beleuchtung, Computer, Maschinen oder Klimaanlagen. Für </a:t>
            </a:r>
            <a:r>
              <a:rPr lang="en-GB" sz="2400" dirty="0">
                <a:solidFill>
                  <a:srgbClr val="2B2C30"/>
                </a:solidFill>
              </a:rPr>
              <a:t>kleine und mittlere Unternehmen (</a:t>
            </a:r>
            <a:r>
              <a:rPr lang="en-US" sz="2400" dirty="0">
                <a:solidFill>
                  <a:srgbClr val="2B2C30"/>
                </a:solidFill>
              </a:rPr>
              <a:t>KMU) können die Stromkosten einen erheblichen Teil des Betriebsbudgets ausmachen, und ein ineffizienter Verbrauch kann sich sowohl auf die Rentabilität als auch auf das Ressourcenmanagement negativ auswirken.</a:t>
            </a:r>
            <a:endParaRPr lang="en-GB" sz="2400" dirty="0">
              <a:solidFill>
                <a:srgbClr val="2B2C30"/>
              </a:solidFill>
            </a:endParaRPr>
          </a:p>
          <a:p>
            <a:pPr latinLnBrk="0"/>
            <a:endParaRPr lang="en-GB" sz="2400" dirty="0">
              <a:solidFill>
                <a:srgbClr val="2B2C30"/>
              </a:solidFill>
            </a:endParaRPr>
          </a:p>
          <a:p>
            <a:pPr latinLnBrk="0"/>
            <a:r>
              <a:rPr lang="en-GB" sz="2400" dirty="0">
                <a:solidFill>
                  <a:srgbClr val="2B2C30"/>
                </a:solidFill>
              </a:rPr>
              <a:t>Wenn Sie ein KMU leiten, fragen Sie sich vielleicht, welche Technologien oder Maßnahmen Ihnen helfen könnten, Energie zu sparen. Ein wichtiger Aspekt sind dabei die Kosten und die Frage, wo Sie investieren sollten, um Ihr Unternehmen effizienter zu machen. </a:t>
            </a:r>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EE93-CF66-009F-729E-D57F599434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861B8-008F-5D99-45E1-AACF8FCBD54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Schritt 6: Effizientere Energienutzung erkunden: Energie sparen</a:t>
            </a:r>
            <a:endParaRPr lang="de-DE" noProof="1">
              <a:effectLst/>
            </a:endParaRPr>
          </a:p>
          <a:p>
            <a:endParaRPr lang="de-DE" noProof="1"/>
          </a:p>
        </p:txBody>
      </p:sp>
      <p:sp>
        <p:nvSpPr>
          <p:cNvPr id="4" name="TextBox 3">
            <a:extLst>
              <a:ext uri="{FF2B5EF4-FFF2-40B4-BE49-F238E27FC236}">
                <a16:creationId xmlns:a16="http://schemas.microsoft.com/office/drawing/2014/main" id="{9ECDAB94-8235-F004-0337-1E0242C43580}"/>
              </a:ext>
            </a:extLst>
          </p:cNvPr>
          <p:cNvSpPr txBox="1"/>
          <p:nvPr/>
        </p:nvSpPr>
        <p:spPr>
          <a:xfrm>
            <a:off x="3178864" y="2043900"/>
            <a:ext cx="8635653" cy="3477875"/>
          </a:xfrm>
          <a:prstGeom prst="rect">
            <a:avLst/>
          </a:prstGeom>
          <a:noFill/>
        </p:spPr>
        <p:txBody>
          <a:bodyPr wrap="square" rtlCol="0">
            <a:spAutoFit/>
          </a:bodyPr>
          <a:lstStyle/>
          <a:p>
            <a:pPr marL="457200" indent="-457200" latinLnBrk="0">
              <a:buChar char="•"/>
            </a:pPr>
            <a:r>
              <a:rPr lang="en-US" sz="2000" dirty="0">
                <a:solidFill>
                  <a:srgbClr val="2B2C30"/>
                </a:solidFill>
              </a:rPr>
              <a:t>Die Heizkosten steigen mit jedem Anstieg um 1 Grad Celsius um 8 %. Mit intelligenten programmierbaren Thermostaten lassen sich zwischen 5 % und 15 % der Heizkosten einsparen.</a:t>
            </a:r>
          </a:p>
          <a:p>
            <a:pPr marL="457200" indent="-457200" latinLnBrk="0">
              <a:buChar char="•"/>
            </a:pPr>
            <a:r>
              <a:rPr lang="en-US" sz="2000" b="1" dirty="0">
                <a:solidFill>
                  <a:srgbClr val="2B2C30"/>
                </a:solidFill>
              </a:rPr>
              <a:t>Die Beleuchtung </a:t>
            </a:r>
            <a:r>
              <a:rPr lang="en-US" sz="2000" dirty="0">
                <a:solidFill>
                  <a:srgbClr val="2B2C30"/>
                </a:solidFill>
              </a:rPr>
              <a:t>kann bis zu 40 % des Energieverbrauchs eines Gebäudes ausmachen. Durch den Einsatz von Beleuchtungssteuerungen lässt sich der Energieverbrauch um mehr als ein Drittel senken. </a:t>
            </a:r>
          </a:p>
          <a:p>
            <a:pPr marL="457200" indent="-457200" latinLnBrk="0">
              <a:buChar char="•"/>
            </a:pPr>
            <a:r>
              <a:rPr lang="en-US" sz="2000" b="1" dirty="0">
                <a:solidFill>
                  <a:srgbClr val="2B2C30"/>
                </a:solidFill>
              </a:rPr>
              <a:t>Die Isolierung </a:t>
            </a:r>
            <a:r>
              <a:rPr lang="en-US" sz="2000" dirty="0">
                <a:solidFill>
                  <a:srgbClr val="2B2C30"/>
                </a:solidFill>
              </a:rPr>
              <a:t>von Rohrleitungen reduziert Energieverluste um über 75 %. </a:t>
            </a:r>
          </a:p>
          <a:p>
            <a:pPr marL="457200" indent="-457200" latinLnBrk="0">
              <a:buFontTx/>
              <a:buChar char="•"/>
            </a:pPr>
            <a:r>
              <a:rPr lang="en-US" sz="2000" dirty="0">
                <a:solidFill>
                  <a:srgbClr val="2B2C30"/>
                </a:solidFill>
              </a:rPr>
              <a:t>Durch die richtige Dimensionierung der Kompressorlast und die Auswahl des richtigen Modells für </a:t>
            </a:r>
            <a:r>
              <a:rPr lang="en-US" sz="2000" b="1" dirty="0">
                <a:solidFill>
                  <a:srgbClr val="2B2C30"/>
                </a:solidFill>
              </a:rPr>
              <a:t>Druckluftsysteme </a:t>
            </a:r>
            <a:r>
              <a:rPr lang="en-US" sz="2000" dirty="0">
                <a:solidFill>
                  <a:srgbClr val="2B2C30"/>
                </a:solidFill>
              </a:rPr>
              <a:t>kann der Energieverbrauch um mehr als ein Drittel gesenkt werden.</a:t>
            </a:r>
          </a:p>
          <a:p>
            <a:pPr latinLnBrk="0"/>
            <a:r>
              <a:rPr lang="en-US" sz="2000" dirty="0">
                <a:solidFill>
                  <a:srgbClr val="2B2C30"/>
                </a:solidFill>
              </a:rPr>
              <a:t>					Quellen: </a:t>
            </a:r>
            <a:r>
              <a:rPr lang="en-US" sz="2000" dirty="0">
                <a:solidFill>
                  <a:srgbClr val="2B2C30"/>
                </a:solidFill>
                <a:hlinkClick r:id="rId3"/>
              </a:rPr>
              <a:t>Europäische Kommission</a:t>
            </a:r>
            <a:endParaRPr lang="en-US" sz="2000" dirty="0">
              <a:solidFill>
                <a:srgbClr val="2B2C30"/>
              </a:solidFill>
            </a:endParaRPr>
          </a:p>
        </p:txBody>
      </p:sp>
      <p:pic>
        <p:nvPicPr>
          <p:cNvPr id="2" name="Picture 1">
            <a:extLst>
              <a:ext uri="{FF2B5EF4-FFF2-40B4-BE49-F238E27FC236}">
                <a16:creationId xmlns:a16="http://schemas.microsoft.com/office/drawing/2014/main" id="{089418ED-256C-20C5-FB42-D0427EC953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9352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EA940-A1E4-3671-AF1B-623196CEF04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7: Steigern Sie die Energieeffizienz Ihrer Geräte </a:t>
            </a:r>
            <a:endParaRPr lang="de-DE" noProof="1">
              <a:effectLst/>
            </a:endParaRPr>
          </a:p>
          <a:p>
            <a:endParaRPr lang="de-DE"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Wie kann ich die Energieeffizienz unserer Geräte steigern?</a:t>
            </a:r>
            <a:endParaRPr lang="en-US" sz="40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B74DF-3C02-EE32-F4ED-907FBA11C4CA}"/>
              </a:ext>
            </a:extLst>
          </p:cNvPr>
          <p:cNvSpPr>
            <a:spLocks noGrp="1"/>
          </p:cNvSpPr>
          <p:nvPr>
            <p:ph type="title" idx="4294967295"/>
          </p:nvPr>
        </p:nvSpPr>
        <p:spPr>
          <a:xfrm>
            <a:off x="333704" y="327835"/>
            <a:ext cx="11685926"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7: Steigern Sie die Energieeffizienz Ihrer Geräte: So überprüfen Sie dies </a:t>
            </a:r>
            <a:endParaRPr lang="de-DE" noProof="1">
              <a:effectLst/>
            </a:endParaRPr>
          </a:p>
          <a:p>
            <a:endParaRPr lang="de-DE"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741230" y="2385317"/>
            <a:ext cx="6951946" cy="3785652"/>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rPr>
              <a:t>Identifizieren Sie veraltete, energieineffiziente Geräte. Beispielsweise verbrauchen ältere Beleuchtungssysteme, Klimaanlagen und Maschinen möglicherweise weitaus mehr Energie als neuere, energieeffiziente Modelle. </a:t>
            </a:r>
          </a:p>
          <a:p>
            <a:pPr marL="342900" indent="-342900" latinLnBrk="0">
              <a:buFont typeface="Arial" panose="020B0604020202020204" pitchFamily="34" charset="0"/>
              <a:buChar char="•"/>
            </a:pPr>
            <a:r>
              <a:rPr lang="en-US" sz="2000" dirty="0">
                <a:solidFill>
                  <a:srgbClr val="2B2C30"/>
                </a:solidFill>
                <a:ea typeface="Public Sans"/>
              </a:rPr>
              <a:t>Ersetzen, reparieren oder rüsten Sie auf effizientere Alternativen um. Sie könnten beispielsweise </a:t>
            </a:r>
            <a:r>
              <a:rPr lang="en-US" sz="2000" dirty="0">
                <a:solidFill>
                  <a:srgbClr val="2B2C30"/>
                </a:solidFill>
              </a:rPr>
              <a:t>Bewegungsmelder für die Beleuchtung </a:t>
            </a:r>
            <a:r>
              <a:rPr lang="en-US" sz="2000" dirty="0">
                <a:solidFill>
                  <a:srgbClr val="2B2C30"/>
                </a:solidFill>
                <a:ea typeface="Public Sans"/>
              </a:rPr>
              <a:t>verwenden </a:t>
            </a:r>
            <a:r>
              <a:rPr lang="en-US" sz="2000" dirty="0">
                <a:solidFill>
                  <a:srgbClr val="2B2C30"/>
                </a:solidFill>
              </a:rPr>
              <a:t>oder sicherstellen</a:t>
            </a:r>
            <a:r>
              <a:rPr lang="en-US" sz="2000" dirty="0">
                <a:solidFill>
                  <a:srgbClr val="2B2C30"/>
                </a:solidFill>
                <a:ea typeface="Public Sans"/>
              </a:rPr>
              <a:t>,</a:t>
            </a:r>
            <a:r>
              <a:rPr lang="en-US" sz="2000" dirty="0">
                <a:solidFill>
                  <a:srgbClr val="2B2C30"/>
                </a:solidFill>
              </a:rPr>
              <a:t> dass Geräte nach einer bestimmten Zeit in den Energiesparmodus wechseln.</a:t>
            </a:r>
          </a:p>
          <a:p>
            <a:pPr marL="342900" indent="-342900" latinLnBrk="0">
              <a:buFont typeface="Arial" panose="020B0604020202020204" pitchFamily="34" charset="0"/>
              <a:buChar char="•"/>
            </a:pPr>
            <a:r>
              <a:rPr lang="en-US" sz="2000" dirty="0">
                <a:solidFill>
                  <a:srgbClr val="2B2C30"/>
                </a:solidFill>
              </a:rPr>
              <a:t>Nutzen Sie </a:t>
            </a:r>
            <a:r>
              <a:rPr lang="en-US" sz="2000" dirty="0">
                <a:solidFill>
                  <a:srgbClr val="2B2C30"/>
                </a:solidFill>
                <a:hlinkClick r:id="rId3"/>
              </a:rPr>
              <a:t>Topten.eu – Die besten Produkte in Europa, </a:t>
            </a:r>
            <a:r>
              <a:rPr lang="en-US" sz="2000" dirty="0">
                <a:solidFill>
                  <a:srgbClr val="2B2C30"/>
                </a:solidFill>
              </a:rPr>
              <a:t>um Ihre aktuellen Geräte mit anderen verfügbaren Lösungen zu vergleichen.</a:t>
            </a:r>
          </a:p>
        </p:txBody>
      </p:sp>
      <p:pic>
        <p:nvPicPr>
          <p:cNvPr id="7" name="Picture 6">
            <a:extLst>
              <a:ext uri="{FF2B5EF4-FFF2-40B4-BE49-F238E27FC236}">
                <a16:creationId xmlns:a16="http://schemas.microsoft.com/office/drawing/2014/main" id="{C1116563-FDEF-FB73-C9A0-A8E4A45015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3" y="2688903"/>
            <a:ext cx="4237973" cy="3178480"/>
          </a:xfrm>
          <a:prstGeom prst="rect">
            <a:avLst/>
          </a:prstGeom>
        </p:spPr>
      </p:pic>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41DE-795D-C567-C47E-E5BC41B9D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B6D9-EB85-F536-8A2F-DF74902AB7E8}"/>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8: Optimieren Sie Ihre Heiz- und Kühlsysteme</a:t>
            </a:r>
            <a:endParaRPr lang="de-DE" noProof="1">
              <a:effectLst/>
            </a:endParaRPr>
          </a:p>
          <a:p>
            <a:endParaRPr lang="de-DE" noProof="1"/>
          </a:p>
        </p:txBody>
      </p:sp>
      <p:sp>
        <p:nvSpPr>
          <p:cNvPr id="4" name="TextBox 3">
            <a:extLst>
              <a:ext uri="{FF2B5EF4-FFF2-40B4-BE49-F238E27FC236}">
                <a16:creationId xmlns:a16="http://schemas.microsoft.com/office/drawing/2014/main" id="{CAA81217-758C-DEC5-979B-FB6AA3B244DC}"/>
              </a:ext>
            </a:extLst>
          </p:cNvPr>
          <p:cNvSpPr txBox="1"/>
          <p:nvPr/>
        </p:nvSpPr>
        <p:spPr>
          <a:xfrm>
            <a:off x="1490597" y="3181611"/>
            <a:ext cx="9594937" cy="1569660"/>
          </a:xfrm>
          <a:prstGeom prst="rect">
            <a:avLst/>
          </a:prstGeom>
          <a:noFill/>
        </p:spPr>
        <p:txBody>
          <a:bodyPr wrap="square" rtlCol="0">
            <a:spAutoFit/>
          </a:bodyPr>
          <a:lstStyle/>
          <a:p>
            <a:pPr algn="ctr" latinLnBrk="0"/>
            <a:r>
              <a:rPr lang="en-GB" sz="4800" i="1" noProof="0" dirty="0">
                <a:solidFill>
                  <a:schemeClr val="accent2"/>
                </a:solidFill>
              </a:rPr>
              <a:t>Wie optimiere ich unsere Heiz- und Kühlsysteme?</a:t>
            </a:r>
            <a:endParaRPr lang="en-GB" sz="4000" i="1" noProof="0" dirty="0">
              <a:solidFill>
                <a:schemeClr val="accent2"/>
              </a:solidFill>
            </a:endParaRPr>
          </a:p>
        </p:txBody>
      </p:sp>
    </p:spTree>
    <p:extLst>
      <p:ext uri="{BB962C8B-B14F-4D97-AF65-F5344CB8AC3E}">
        <p14:creationId xmlns:p14="http://schemas.microsoft.com/office/powerpoint/2010/main" val="40386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2211-C47C-944B-9A38-CF3AD09FD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ADE57-0F24-6DE8-030F-5C11D171973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8: Optimieren Sie Ihre Heiz- und Kühlsysteme: praktische Tipps</a:t>
            </a:r>
            <a:endParaRPr lang="de-DE" noProof="1">
              <a:effectLst/>
            </a:endParaRPr>
          </a:p>
          <a:p>
            <a:endParaRPr lang="de-DE" noProof="1"/>
          </a:p>
        </p:txBody>
      </p:sp>
      <p:sp>
        <p:nvSpPr>
          <p:cNvPr id="4" name="TextBox 3">
            <a:extLst>
              <a:ext uri="{FF2B5EF4-FFF2-40B4-BE49-F238E27FC236}">
                <a16:creationId xmlns:a16="http://schemas.microsoft.com/office/drawing/2014/main" id="{E53D2B15-797D-A347-3C71-3D31DAA7DB47}"/>
              </a:ext>
            </a:extLst>
          </p:cNvPr>
          <p:cNvSpPr txBox="1"/>
          <p:nvPr/>
        </p:nvSpPr>
        <p:spPr>
          <a:xfrm>
            <a:off x="5555509" y="2493123"/>
            <a:ext cx="6137754" cy="3477875"/>
          </a:xfrm>
          <a:prstGeom prst="rect">
            <a:avLst/>
          </a:prstGeom>
          <a:noFill/>
        </p:spPr>
        <p:txBody>
          <a:bodyPr wrap="square" rtlCol="0">
            <a:spAutoFit/>
          </a:bodyPr>
          <a:lstStyle/>
          <a:p>
            <a:pPr latinLnBrk="0"/>
            <a:r>
              <a:rPr lang="en-US" sz="2000" dirty="0">
                <a:solidFill>
                  <a:srgbClr val="2B2C30"/>
                </a:solidFill>
                <a:ea typeface="Public Sans"/>
              </a:rPr>
              <a:t>Heizungs- und Kühlsysteme gehören in den meisten KMU zu den größten Energieverbrauchern. </a:t>
            </a:r>
          </a:p>
          <a:p>
            <a:pPr latinLnBrk="0"/>
            <a:endParaRPr lang="en-US" sz="2000" dirty="0">
              <a:solidFill>
                <a:srgbClr val="2B2C30"/>
              </a:solidFill>
              <a:ea typeface="Public Sans"/>
            </a:endParaRPr>
          </a:p>
          <a:p>
            <a:pPr latinLnBrk="0"/>
            <a:r>
              <a:rPr lang="en-US" sz="2000" dirty="0">
                <a:solidFill>
                  <a:srgbClr val="2B2C30"/>
                </a:solidFill>
                <a:ea typeface="Public Sans"/>
              </a:rPr>
              <a:t>Durch die Installation programmierbarer Thermostate, regelmäßige Wartung oder den Einsatz energieeffizienter Modelle lässt sich der Verbrauch senken. </a:t>
            </a:r>
          </a:p>
          <a:p>
            <a:pPr latinLnBrk="0"/>
            <a:endParaRPr lang="en-US" sz="2000" dirty="0">
              <a:solidFill>
                <a:srgbClr val="2B2C30"/>
              </a:solidFill>
              <a:ea typeface="Public Sans"/>
            </a:endParaRPr>
          </a:p>
          <a:p>
            <a:pPr latinLnBrk="0"/>
            <a:r>
              <a:rPr lang="en-US" sz="2000" dirty="0">
                <a:solidFill>
                  <a:srgbClr val="2B2C30"/>
                </a:solidFill>
                <a:ea typeface="Public Sans"/>
              </a:rPr>
              <a:t>Erwägen Sie, die Einstellungen so anzupassen, dass Heizung/Kühlung nur bei Bedarf genutzt wird. Schalten Sie beispielsweise die Heizung oder Klimaanlage aus, wenn keine Mitarbeiter anwesend sind.</a:t>
            </a:r>
          </a:p>
        </p:txBody>
      </p:sp>
      <p:pic>
        <p:nvPicPr>
          <p:cNvPr id="6" name="Picture 5">
            <a:extLst>
              <a:ext uri="{FF2B5EF4-FFF2-40B4-BE49-F238E27FC236}">
                <a16:creationId xmlns:a16="http://schemas.microsoft.com/office/drawing/2014/main" id="{FE31F232-47D1-275F-5A9E-BCEB8274C5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0" y="2597561"/>
            <a:ext cx="5162764" cy="3429000"/>
          </a:xfrm>
          <a:prstGeom prst="rect">
            <a:avLst/>
          </a:prstGeom>
        </p:spPr>
      </p:pic>
    </p:spTree>
    <p:extLst>
      <p:ext uri="{BB962C8B-B14F-4D97-AF65-F5344CB8AC3E}">
        <p14:creationId xmlns:p14="http://schemas.microsoft.com/office/powerpoint/2010/main" val="18901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E8E9-0717-7CB6-26BF-44DE671D8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5B10-9F47-6770-71CF-9229049647D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9: Fördern Sie energiesparende Maßnahmen unter Ihren Mitarbeitern</a:t>
            </a:r>
            <a:endParaRPr lang="de-DE" noProof="1">
              <a:effectLst/>
            </a:endParaRPr>
          </a:p>
          <a:p>
            <a:endParaRPr lang="de-DE" noProof="1"/>
          </a:p>
        </p:txBody>
      </p:sp>
      <p:sp>
        <p:nvSpPr>
          <p:cNvPr id="4" name="TextBox 3">
            <a:extLst>
              <a:ext uri="{FF2B5EF4-FFF2-40B4-BE49-F238E27FC236}">
                <a16:creationId xmlns:a16="http://schemas.microsoft.com/office/drawing/2014/main" id="{60170677-4FEB-936C-2CE6-08A6124D6C3B}"/>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Wie kann ich andere dazu motivieren, energiesparende Maßnahmen zu ergreifen?</a:t>
            </a:r>
            <a:endParaRPr lang="en-US" sz="4000" i="1" dirty="0">
              <a:solidFill>
                <a:schemeClr val="accent2"/>
              </a:solidFill>
            </a:endParaRPr>
          </a:p>
        </p:txBody>
      </p:sp>
    </p:spTree>
    <p:extLst>
      <p:ext uri="{BB962C8B-B14F-4D97-AF65-F5344CB8AC3E}">
        <p14:creationId xmlns:p14="http://schemas.microsoft.com/office/powerpoint/2010/main" val="18495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B468-2635-DF9A-3F7D-B87BCB056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598A03-386D-0606-2F85-D80B0384AD83}"/>
              </a:ext>
            </a:extLst>
          </p:cNvPr>
          <p:cNvSpPr>
            <a:spLocks noGrp="1"/>
          </p:cNvSpPr>
          <p:nvPr>
            <p:ph type="title" idx="4294967295"/>
          </p:nvPr>
        </p:nvSpPr>
        <p:spPr>
          <a:xfrm>
            <a:off x="838199" y="365125"/>
            <a:ext cx="10976317"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9: Fördern Sie energiesparende Verhaltensweisen unter Ihren Mitarbeitern: einige Tipps</a:t>
            </a:r>
            <a:endParaRPr lang="de-DE" noProof="1">
              <a:effectLst/>
            </a:endParaRPr>
          </a:p>
          <a:p>
            <a:endParaRPr lang="de-DE" noProof="1"/>
          </a:p>
        </p:txBody>
      </p:sp>
      <p:sp>
        <p:nvSpPr>
          <p:cNvPr id="4" name="TextBox 3">
            <a:extLst>
              <a:ext uri="{FF2B5EF4-FFF2-40B4-BE49-F238E27FC236}">
                <a16:creationId xmlns:a16="http://schemas.microsoft.com/office/drawing/2014/main" id="{52829A5D-33BC-7C03-2E43-2ED9295807C9}"/>
              </a:ext>
            </a:extLst>
          </p:cNvPr>
          <p:cNvSpPr txBox="1"/>
          <p:nvPr/>
        </p:nvSpPr>
        <p:spPr>
          <a:xfrm>
            <a:off x="4608570" y="2320689"/>
            <a:ext cx="7205946" cy="3785652"/>
          </a:xfrm>
          <a:prstGeom prst="rect">
            <a:avLst/>
          </a:prstGeom>
          <a:noFill/>
        </p:spPr>
        <p:txBody>
          <a:bodyPr wrap="square" rtlCol="0">
            <a:spAutoFit/>
          </a:bodyPr>
          <a:lstStyle/>
          <a:p>
            <a:pPr latinLnBrk="0"/>
            <a:r>
              <a:rPr lang="en-US" sz="2000" dirty="0">
                <a:solidFill>
                  <a:srgbClr val="2B2C30"/>
                </a:solidFill>
                <a:ea typeface="Public Sans"/>
              </a:rPr>
              <a:t>Eine Kultur der Energiebewusstheit kann zu einer spürbaren Senkung des Energieverbrauchs führen.</a:t>
            </a:r>
          </a:p>
          <a:p>
            <a:pPr latinLnBrk="0"/>
            <a:endParaRPr lang="en-US" sz="2000" dirty="0">
              <a:solidFill>
                <a:srgbClr val="2B2C30"/>
              </a:solidFill>
              <a:ea typeface="Public Sans"/>
            </a:endParaRPr>
          </a:p>
          <a:p>
            <a:pPr latinLnBrk="0"/>
            <a:r>
              <a:rPr lang="en-US" sz="2000" dirty="0">
                <a:solidFill>
                  <a:srgbClr val="2B2C30"/>
                </a:solidFill>
                <a:ea typeface="Public Sans"/>
              </a:rPr>
              <a:t>Das Verhalten der Mitarbeiter kann einen erheblichen Einfluss auf den Energieverbrauch haben. Ermutigen Sie Ihre Mitarbeiter dazu </a:t>
            </a:r>
          </a:p>
          <a:p>
            <a:pPr marL="800100" lvl="1" indent="-342900" latinLnBrk="0">
              <a:buFont typeface="Arial" panose="020B0604020202020204" pitchFamily="34" charset="0"/>
              <a:buChar char="•"/>
            </a:pPr>
            <a:r>
              <a:rPr lang="en-US" sz="2000" dirty="0">
                <a:solidFill>
                  <a:srgbClr val="2B2C30"/>
                </a:solidFill>
                <a:ea typeface="Public Sans"/>
              </a:rPr>
              <a:t>das Licht auszuschalten.</a:t>
            </a:r>
          </a:p>
          <a:p>
            <a:pPr marL="800100" lvl="1" indent="-342900" latinLnBrk="0">
              <a:buFont typeface="Arial" panose="020B0604020202020204" pitchFamily="34" charset="0"/>
              <a:buChar char="•"/>
            </a:pPr>
            <a:r>
              <a:rPr lang="en-US" sz="2000" dirty="0">
                <a:solidFill>
                  <a:srgbClr val="2B2C30"/>
                </a:solidFill>
                <a:ea typeface="Public Sans"/>
              </a:rPr>
              <a:t>Geräte auszustecken, wenn sie nicht benutzt werden.</a:t>
            </a:r>
          </a:p>
          <a:p>
            <a:pPr marL="800100" lvl="1" indent="-342900" latinLnBrk="0">
              <a:buFont typeface="Arial" panose="020B0604020202020204" pitchFamily="34" charset="0"/>
              <a:buChar char="•"/>
            </a:pPr>
            <a:r>
              <a:rPr lang="en-US" sz="2000" dirty="0">
                <a:solidFill>
                  <a:srgbClr val="2B2C30"/>
                </a:solidFill>
                <a:ea typeface="Public Sans"/>
              </a:rPr>
              <a:t>Energieeffiziente Einstellungen an Computern und Druckern zu verwenden.</a:t>
            </a:r>
          </a:p>
          <a:p>
            <a:pPr lvl="1" latinLnBrk="0"/>
            <a:endParaRPr lang="en-US" sz="2000" dirty="0"/>
          </a:p>
          <a:p>
            <a:pPr latinLnBrk="0"/>
            <a:r>
              <a:rPr lang="en-US" sz="2000" dirty="0">
                <a:solidFill>
                  <a:srgbClr val="2B2C30"/>
                </a:solidFill>
              </a:rPr>
              <a:t>Lesen Sie die </a:t>
            </a:r>
            <a:r>
              <a:rPr lang="en-US" sz="2000" dirty="0">
                <a:solidFill>
                  <a:srgbClr val="2B2C30"/>
                </a:solidFill>
                <a:hlinkClick r:id="rId3"/>
              </a:rPr>
              <a:t>Verhaltensänderungen </a:t>
            </a:r>
            <a:r>
              <a:rPr lang="en-US" sz="2000" dirty="0">
                <a:solidFill>
                  <a:srgbClr val="2B2C30"/>
                </a:solidFill>
              </a:rPr>
              <a:t>der Internationalen Energieagentur.</a:t>
            </a:r>
          </a:p>
        </p:txBody>
      </p:sp>
      <p:pic>
        <p:nvPicPr>
          <p:cNvPr id="6" name="Picture 5">
            <a:extLst>
              <a:ext uri="{FF2B5EF4-FFF2-40B4-BE49-F238E27FC236}">
                <a16:creationId xmlns:a16="http://schemas.microsoft.com/office/drawing/2014/main" id="{CB593916-F096-DC59-0409-F5E35654DF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7" y="2837663"/>
            <a:ext cx="4086443" cy="3061547"/>
          </a:xfrm>
          <a:prstGeom prst="rect">
            <a:avLst/>
          </a:prstGeom>
        </p:spPr>
      </p:pic>
    </p:spTree>
    <p:extLst>
      <p:ext uri="{BB962C8B-B14F-4D97-AF65-F5344CB8AC3E}">
        <p14:creationId xmlns:p14="http://schemas.microsoft.com/office/powerpoint/2010/main" val="30248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1088-FC99-5CFA-5A9E-959A03FD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4304-C8CB-FFCB-2AC9-AE39DA894B5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mn-ea"/>
                <a:cs typeface="+mn-cs"/>
              </a:rPr>
              <a:t>Schritt 10: Entdecken Sie weitere Ressourcen</a:t>
            </a:r>
            <a:endParaRPr lang="de-DE" noProof="1">
              <a:effectLst/>
            </a:endParaRPr>
          </a:p>
          <a:p>
            <a:endParaRPr lang="de-DE" noProof="1"/>
          </a:p>
        </p:txBody>
      </p:sp>
      <p:sp>
        <p:nvSpPr>
          <p:cNvPr id="4" name="TextBox 3">
            <a:extLst>
              <a:ext uri="{FF2B5EF4-FFF2-40B4-BE49-F238E27FC236}">
                <a16:creationId xmlns:a16="http://schemas.microsoft.com/office/drawing/2014/main" id="{AF077D7F-A7E2-174F-7928-DEC60B56402D}"/>
              </a:ext>
            </a:extLst>
          </p:cNvPr>
          <p:cNvSpPr txBox="1"/>
          <p:nvPr/>
        </p:nvSpPr>
        <p:spPr>
          <a:xfrm>
            <a:off x="1490597" y="3181611"/>
            <a:ext cx="9594937" cy="830997"/>
          </a:xfrm>
          <a:prstGeom prst="rect">
            <a:avLst/>
          </a:prstGeom>
          <a:noFill/>
        </p:spPr>
        <p:txBody>
          <a:bodyPr wrap="square" rtlCol="0">
            <a:spAutoFit/>
          </a:bodyPr>
          <a:lstStyle/>
          <a:p>
            <a:pPr algn="ctr" latinLnBrk="0"/>
            <a:r>
              <a:rPr lang="en-US" sz="4800" i="1" dirty="0">
                <a:solidFill>
                  <a:schemeClr val="accent2"/>
                </a:solidFill>
              </a:rPr>
              <a:t>Wo kann ich mehr darüber erfahren?</a:t>
            </a:r>
            <a:endParaRPr lang="en-US" sz="4000" i="1" dirty="0">
              <a:solidFill>
                <a:schemeClr val="accent2"/>
              </a:solidFill>
            </a:endParaRPr>
          </a:p>
        </p:txBody>
      </p:sp>
    </p:spTree>
    <p:extLst>
      <p:ext uri="{BB962C8B-B14F-4D97-AF65-F5344CB8AC3E}">
        <p14:creationId xmlns:p14="http://schemas.microsoft.com/office/powerpoint/2010/main" val="115336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CFD278A-87C6-6AD3-2B11-71DA52D67FCC}"/>
              </a:ext>
            </a:extLst>
          </p:cNvPr>
          <p:cNvSpPr>
            <a:spLocks noGrp="1"/>
          </p:cNvSpPr>
          <p:nvPr>
            <p:ph type="title" idx="4294967295"/>
          </p:nvPr>
        </p:nvSpPr>
        <p:spPr>
          <a:xfrm>
            <a:off x="669874" y="367292"/>
            <a:ext cx="10515600" cy="1325563"/>
          </a:xfrm>
          <a:prstGeom prst="rect">
            <a:avLst/>
          </a:prstGeom>
        </p:spPr>
        <p:txBody>
          <a:bodyPr/>
          <a:lstStyle/>
          <a:p>
            <a:pPr rtl="0" eaLnBrk="1" latinLnBrk="0" hangingPunct="1"/>
            <a:r>
              <a:rPr lang="de-DE" sz="2800" b="1" kern="1200" noProof="1">
                <a:solidFill>
                  <a:schemeClr val="tx2"/>
                </a:solidFill>
                <a:effectLst/>
                <a:latin typeface="Calibri" panose="020F0502020204030204" pitchFamily="34" charset="0"/>
                <a:ea typeface="+mn-ea"/>
                <a:cs typeface="+mn-cs"/>
              </a:rPr>
              <a:t>Nächste Schritte: Einige weitere Ressourcen</a:t>
            </a:r>
            <a:endParaRPr lang="de-DE" noProof="1">
              <a:solidFill>
                <a:schemeClr val="tx2"/>
              </a:solidFill>
              <a:effectLst/>
            </a:endParaRPr>
          </a:p>
          <a:p>
            <a:endParaRPr lang="de-DE" noProof="1">
              <a:solidFill>
                <a:schemeClr val="tx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Energieeffizienz erfahren möchten, könnten die folgenden Ressourcen für Sie nützlich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rPr>
              <a:t>Lesen Sie den Artikel </a:t>
            </a:r>
            <a:r>
              <a:rPr lang="en-US" altLang="ko-KR" sz="2000" i="1" dirty="0">
                <a:solidFill>
                  <a:srgbClr val="373737"/>
                </a:solidFill>
                <a:ea typeface="맑은 고딕"/>
                <a:hlinkClick r:id="rId3"/>
              </a:rPr>
              <a:t>„Bewältigung der Krise: Stärkung der Widerstandsfähigkeit von KMU durch Energieeffizienz</a:t>
            </a:r>
            <a:r>
              <a:rPr lang="en-US" altLang="ko-KR" sz="2000" i="1" dirty="0">
                <a:solidFill>
                  <a:srgbClr val="373737"/>
                </a:solidFill>
                <a:ea typeface="맑은 고딕"/>
              </a:rPr>
              <a:t>“.</a:t>
            </a:r>
            <a:endParaRPr lang="ko-KR" altLang="en-US" sz="20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70017" y="3571951"/>
            <a:ext cx="2364667" cy="1938992"/>
          </a:xfrm>
          <a:prstGeom prst="rect">
            <a:avLst/>
          </a:prstGeom>
          <a:noFill/>
        </p:spPr>
        <p:txBody>
          <a:bodyPr wrap="square" rtlCol="0" anchor="t" anchorCtr="0">
            <a:spAutoFit/>
          </a:bodyPr>
          <a:lstStyle/>
          <a:p>
            <a:pPr algn="ctr"/>
            <a:r>
              <a:rPr lang="en-US" altLang="ko-KR" sz="2000" dirty="0">
                <a:solidFill>
                  <a:srgbClr val="373737"/>
                </a:solidFill>
                <a:ea typeface="맑은 고딕"/>
              </a:rPr>
              <a:t>  Sehen Sie </a:t>
            </a:r>
            <a:r>
              <a:rPr lang="en-US" altLang="ko-KR" sz="2000" dirty="0" err="1">
                <a:solidFill>
                  <a:srgbClr val="373737"/>
                </a:solidFill>
                <a:ea typeface="맑은 고딕"/>
              </a:rPr>
              <a:t>sich</a:t>
            </a:r>
            <a:r>
              <a:rPr lang="en-US" altLang="ko-KR" sz="2000" dirty="0">
                <a:solidFill>
                  <a:srgbClr val="373737"/>
                </a:solidFill>
                <a:ea typeface="맑은 고딕"/>
              </a:rPr>
              <a:t> den 30-minütigen Kurs</a:t>
            </a:r>
            <a:r>
              <a:rPr lang="en-US" altLang="ko-KR" sz="2000" i="1" dirty="0">
                <a:solidFill>
                  <a:srgbClr val="373737"/>
                </a:solidFill>
                <a:ea typeface="맑은 고딕"/>
              </a:rPr>
              <a:t> „Digital Energy Essentials“ </a:t>
            </a:r>
            <a:r>
              <a:rPr lang="en-US" altLang="ko-KR" sz="2000" dirty="0">
                <a:solidFill>
                  <a:srgbClr val="373737"/>
                </a:solidFill>
                <a:ea typeface="맑은 고딕"/>
              </a:rPr>
              <a:t>von Every1 zum Thema </a:t>
            </a:r>
            <a:r>
              <a:rPr lang="en-US" altLang="ko-KR" sz="2000" dirty="0">
                <a:solidFill>
                  <a:srgbClr val="373737"/>
                </a:solidFill>
                <a:ea typeface="맑은 고딕"/>
                <a:hlinkClick r:id="rId4"/>
              </a:rPr>
              <a:t>Energieverbrauch </a:t>
            </a:r>
            <a:r>
              <a:rPr lang="en-US" altLang="ko-KR" sz="2000" dirty="0">
                <a:solidFill>
                  <a:srgbClr val="373737"/>
                </a:solidFill>
                <a:ea typeface="맑은 고딕"/>
              </a:rPr>
              <a:t>an.</a:t>
            </a:r>
            <a:endParaRPr lang="ko-KR" altLang="en-US" sz="2000"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62501"/>
            <a:ext cx="2338969" cy="1631216"/>
          </a:xfrm>
          <a:prstGeom prst="rect">
            <a:avLst/>
          </a:prstGeom>
          <a:noFill/>
        </p:spPr>
        <p:txBody>
          <a:bodyPr wrap="square" rtlCol="0" anchor="t" anchorCtr="0">
            <a:spAutoFit/>
          </a:bodyPr>
          <a:lstStyle/>
          <a:p>
            <a:pPr algn="ctr"/>
            <a:r>
              <a:rPr lang="en-US" altLang="ko-KR" sz="2000" dirty="0">
                <a:solidFill>
                  <a:srgbClr val="373737"/>
                </a:solidFill>
              </a:rPr>
              <a:t>Lesen Sie den Artikel </a:t>
            </a:r>
            <a:r>
              <a:rPr lang="en-US" altLang="ko-KR" sz="2000" i="1" dirty="0">
                <a:solidFill>
                  <a:srgbClr val="373737"/>
                </a:solidFill>
                <a:hlinkClick r:id="rId5"/>
              </a:rPr>
              <a:t>„Die Vorteile von Energieeffizienzverbesserungen für Unternehmen</a:t>
            </a:r>
            <a:r>
              <a:rPr lang="en-US" altLang="ko-KR" sz="2000" i="1" dirty="0">
                <a:solidFill>
                  <a:srgbClr val="373737"/>
                </a:solidFill>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55099" y="3223947"/>
            <a:ext cx="2335061" cy="2585323"/>
          </a:xfrm>
          <a:prstGeom prst="rect">
            <a:avLst/>
          </a:prstGeom>
          <a:noFill/>
        </p:spPr>
        <p:txBody>
          <a:bodyPr wrap="square" rtlCol="0" anchor="t" anchorCtr="0">
            <a:spAutoFit/>
          </a:bodyPr>
          <a:lstStyle/>
          <a:p>
            <a:pPr algn="ctr"/>
            <a:r>
              <a:rPr lang="en-US" altLang="ko-KR" dirty="0">
                <a:solidFill>
                  <a:srgbClr val="373737"/>
                </a:solidFill>
                <a:ea typeface="맑은 고딕"/>
              </a:rPr>
              <a:t>Sehen Sie sich den 30-minütigen Kurs</a:t>
            </a:r>
            <a:r>
              <a:rPr lang="en-US" altLang="ko-KR" i="1" dirty="0">
                <a:solidFill>
                  <a:srgbClr val="373737"/>
                </a:solidFill>
                <a:ea typeface="맑은 고딕"/>
              </a:rPr>
              <a:t> „Digital Energy Essentials“ </a:t>
            </a:r>
            <a:r>
              <a:rPr lang="en-US" altLang="ko-KR" dirty="0">
                <a:solidFill>
                  <a:srgbClr val="373737"/>
                </a:solidFill>
                <a:ea typeface="맑은 고딕"/>
              </a:rPr>
              <a:t>von Every1 zum Thema </a:t>
            </a:r>
            <a:r>
              <a:rPr lang="en-GB" altLang="ko-KR" dirty="0">
                <a:solidFill>
                  <a:srgbClr val="373737"/>
                </a:solidFill>
                <a:ea typeface="맑은 고딕"/>
                <a:hlinkClick r:id="rId6"/>
              </a:rPr>
              <a:t>„Datenschutz, Sicherheit und Schutz in der digitalen Energielandschaft“ </a:t>
            </a:r>
            <a:r>
              <a:rPr lang="en-US" altLang="ko-KR" dirty="0">
                <a:solidFill>
                  <a:srgbClr val="373737"/>
                </a:solidFill>
                <a:ea typeface="맑은 고딕"/>
              </a:rPr>
              <a:t>an</a:t>
            </a:r>
            <a:r>
              <a:rPr lang="en-GB" altLang="ko-KR" dirty="0">
                <a:solidFill>
                  <a:srgbClr val="373737"/>
                </a:solidFill>
                <a:ea typeface="맑은 고딕"/>
                <a:hlinkClick r:id="rId6"/>
              </a:rPr>
              <a:t>.</a:t>
            </a:r>
            <a:endParaRPr lang="ko-KR" altLang="en-US"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B6CAC-2B2C-3096-6D3B-A93A139BE44F}"/>
              </a:ext>
            </a:extLst>
          </p:cNvPr>
          <p:cNvSpPr>
            <a:spLocks noGrp="1"/>
          </p:cNvSpPr>
          <p:nvPr>
            <p:ph type="title" idx="4294967295"/>
          </p:nvPr>
        </p:nvSpPr>
        <p:spPr>
          <a:xfrm>
            <a:off x="131618" y="1279525"/>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1</a:t>
            </a:r>
            <a:endParaRPr lang="de-DE" noProof="1">
              <a:effectLst/>
            </a:endParaRPr>
          </a:p>
          <a:p>
            <a:endParaRPr lang="de-DE"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197346"/>
            <a:ext cx="7540670" cy="6186309"/>
          </a:xfrm>
          <a:prstGeom prst="rect">
            <a:avLst/>
          </a:prstGeom>
          <a:noFill/>
        </p:spPr>
        <p:txBody>
          <a:bodyPr wrap="square" lIns="91440" tIns="45720" rIns="91440" bIns="45720" rtlCol="0" anchor="t">
            <a:spAutoFit/>
          </a:bodyPr>
          <a:lstStyle/>
          <a:p>
            <a:pPr latinLnBrk="0"/>
            <a:r>
              <a:rPr lang="en-GB" sz="1600" i="1" dirty="0"/>
              <a:t>Energie sparen und Ihr Unternehmen energieeffizienter machen: 10 einfache Schritte </a:t>
            </a:r>
            <a:r>
              <a:rPr lang="en-GB" sz="1600" dirty="0"/>
              <a:t>enthält in den Schritten 3, 4, 5 und 6 Anpassungen ausgewählter Materialien aus dem Dokument </a:t>
            </a:r>
            <a:r>
              <a:rPr lang="en-GB" sz="1600" i="1" dirty="0">
                <a:hlinkClick r:id="rId3"/>
              </a:rPr>
              <a:t>„Coping with the crisis: Increasing resilience in SMEs through energy </a:t>
            </a:r>
            <a:r>
              <a:rPr lang="en-GB" sz="1600" dirty="0"/>
              <a:t>efficiency” (</a:t>
            </a:r>
            <a:r>
              <a:rPr lang="en-GB" sz="1600" i="1" dirty="0">
                <a:hlinkClick r:id="rId3"/>
              </a:rPr>
              <a:t>Bewältigung der Krise: Stärkung der Widerstandsfähigkeit von KMU durch Energieeffizienz</a:t>
            </a:r>
            <a:r>
              <a:rPr lang="en-GB" sz="1600" dirty="0"/>
              <a:t>) der Europäischen Kommission (das „Originalwerk”), das unter der Lizenz </a:t>
            </a:r>
            <a:r>
              <a:rPr lang="en-GB" sz="1600" dirty="0">
                <a:hlinkClick r:id="rId4"/>
              </a:rPr>
              <a:t>CC BY 4.0 </a:t>
            </a:r>
            <a:r>
              <a:rPr lang="en-GB" sz="1600" dirty="0"/>
              <a:t>steht. </a:t>
            </a:r>
          </a:p>
          <a:p>
            <a:pPr latinLnBrk="0"/>
            <a:r>
              <a:rPr lang="en-GB" sz="1600" dirty="0"/>
              <a:t>Diese Anpassung wurde vom Every1-Projekt (der „Anpasser”) vorgenommen und veröffentlicht und unterliegt der Lizenz </a:t>
            </a:r>
            <a:r>
              <a:rPr lang="en-GB" sz="1600" dirty="0">
                <a:hlinkClick r:id="rId5"/>
              </a:rPr>
              <a:t>CC BY-SA 4.0</a:t>
            </a:r>
            <a:r>
              <a:rPr lang="en-GB" sz="1600" dirty="0"/>
              <a:t>, sofern nicht anders angegeben. </a:t>
            </a:r>
          </a:p>
          <a:p>
            <a:pPr latinLnBrk="0"/>
            <a:endParaRPr lang="en-GB" sz="1600" dirty="0"/>
          </a:p>
          <a:p>
            <a:pPr latinLnBrk="0"/>
            <a:r>
              <a:rPr lang="en-GB" sz="1600" dirty="0"/>
              <a:t>Die in dieser Präsentation verwendeten Bilder sind wie folgt: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Titelbild: </a:t>
            </a:r>
            <a:r>
              <a:rPr lang="en-GB" sz="1600" dirty="0">
                <a:solidFill>
                  <a:srgbClr val="242424"/>
                </a:solidFill>
                <a:ea typeface="Public Sans"/>
                <a:cs typeface="Public Sans"/>
                <a:sym typeface="Public Sans"/>
                <a:hlinkClick r:id="rId6"/>
              </a:rPr>
              <a:t>Stromrechnungen mit Glühbirne und Taschenrechner </a:t>
            </a:r>
            <a:r>
              <a:rPr lang="en-GB" sz="1600" dirty="0">
                <a:solidFill>
                  <a:srgbClr val="242424"/>
                </a:solidFill>
                <a:ea typeface="Public Sans"/>
                <a:cs typeface="Public Sans"/>
                <a:sym typeface="Public Sans"/>
              </a:rPr>
              <a:t>von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a:t>
            </a:r>
            <a:r>
              <a:rPr lang="en-GB" sz="1600" dirty="0">
                <a:solidFill>
                  <a:srgbClr val="242424"/>
                </a:solidFill>
              </a:rPr>
              <a:t>lizenziert unter </a:t>
            </a:r>
            <a:r>
              <a:rPr lang="en-GB" sz="1600" noProof="0" dirty="0">
                <a:solidFill>
                  <a:schemeClr val="dk1"/>
                </a:solidFill>
                <a:ea typeface="Public Sans"/>
                <a:cs typeface="Public Sans"/>
                <a:sym typeface="Public Sans"/>
                <a:hlinkClick r:id="rId7"/>
              </a:rPr>
              <a:t>CC BY 2.0</a:t>
            </a:r>
            <a:r>
              <a:rPr lang="en-GB" sz="1600" dirty="0">
                <a:solidFill>
                  <a:srgbClr val="242424"/>
                </a:solidFill>
              </a:rPr>
              <a:t>. </a:t>
            </a:r>
            <a:r>
              <a:rPr lang="en-GB" sz="1600" b="0" i="0" dirty="0">
                <a:solidFill>
                  <a:srgbClr val="242424"/>
                </a:solidFill>
                <a:effectLst/>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Bild zum Einführungstext: </a:t>
            </a:r>
            <a:r>
              <a:rPr lang="en-US" sz="1600" i="1" dirty="0">
                <a:solidFill>
                  <a:schemeClr val="dk1"/>
                </a:solidFill>
                <a:ea typeface="Public Sans"/>
                <a:cs typeface="Public Sans"/>
                <a:sym typeface="Public Sans"/>
              </a:rPr>
              <a:t>Papier neben </a:t>
            </a:r>
            <a:r>
              <a:rPr lang="en-US" sz="1600" i="1" dirty="0" err="1">
                <a:solidFill>
                  <a:schemeClr val="dk1"/>
                </a:solidFill>
                <a:ea typeface="Public Sans"/>
                <a:cs typeface="Public Sans"/>
                <a:sym typeface="Public Sans"/>
              </a:rPr>
              <a:t>Macbook </a:t>
            </a:r>
            <a:r>
              <a:rPr lang="en-US" sz="1600" dirty="0">
                <a:solidFill>
                  <a:schemeClr val="dk1"/>
                </a:solidFill>
                <a:ea typeface="Public Sans"/>
                <a:cs typeface="Public Sans"/>
                <a:sym typeface="Public Sans"/>
              </a:rPr>
              <a:t>von </a:t>
            </a:r>
            <a:r>
              <a:rPr lang="en-US" sz="16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auf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cs typeface="Public Sans"/>
                <a:sym typeface="Public Sans"/>
              </a:rPr>
              <a:t>Schritt 1: Erste Schritte: Was muss ich wissen?: </a:t>
            </a:r>
            <a:r>
              <a:rPr lang="en-US" sz="1600" i="1" dirty="0">
                <a:solidFill>
                  <a:schemeClr val="dk1"/>
                </a:solidFill>
                <a:cs typeface="Public Sans"/>
                <a:sym typeface="Public Sans"/>
              </a:rPr>
              <a:t>Schwarze Stecker </a:t>
            </a:r>
            <a:r>
              <a:rPr lang="en-US" sz="1600" dirty="0">
                <a:solidFill>
                  <a:schemeClr val="dk1"/>
                </a:solidFill>
                <a:cs typeface="Public Sans"/>
                <a:sym typeface="Public Sans"/>
              </a:rPr>
              <a:t>von </a:t>
            </a:r>
            <a:r>
              <a:rPr lang="en-US" sz="16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Stock auf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Schritt 2: Erste Schritte: Was sind die Kosten und Vorteile einer höheren Energieeffizienz?: </a:t>
            </a:r>
            <a:r>
              <a:rPr lang="en-US" sz="1600" dirty="0">
                <a:solidFill>
                  <a:schemeClr val="dk1"/>
                </a:solidFill>
                <a:ea typeface="Public Sans"/>
                <a:cs typeface="Public Sans"/>
                <a:sym typeface="Public Sans"/>
                <a:hlinkClick r:id="rId10"/>
              </a:rPr>
              <a:t>„Balancing“ </a:t>
            </a:r>
            <a:r>
              <a:rPr lang="en-US" sz="1600" dirty="0">
                <a:solidFill>
                  <a:schemeClr val="dk1"/>
                </a:solidFill>
                <a:ea typeface="Public Sans"/>
                <a:cs typeface="Public Sans"/>
                <a:sym typeface="Public Sans"/>
              </a:rPr>
              <a:t>von Scouse Smurf ist unter </a:t>
            </a:r>
            <a:r>
              <a:rPr lang="en-US" sz="1600" dirty="0">
                <a:solidFill>
                  <a:schemeClr val="dk1"/>
                </a:solidFill>
                <a:ea typeface="Public Sans"/>
                <a:cs typeface="Public Sans"/>
                <a:sym typeface="Public Sans"/>
                <a:hlinkClick r:id="rId11"/>
              </a:rPr>
              <a:t>CC BY-ND 2.0 </a:t>
            </a:r>
            <a:r>
              <a:rPr lang="en-US" sz="160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Schritt 3: Durchführung einer Energieprüfung: </a:t>
            </a:r>
            <a:r>
              <a:rPr lang="en-US" sz="1600" dirty="0">
                <a:solidFill>
                  <a:schemeClr val="dk1"/>
                </a:solidFill>
                <a:ea typeface="Public Sans"/>
                <a:cs typeface="Public Sans"/>
                <a:sym typeface="Public Sans"/>
                <a:hlinkClick r:id="rId12"/>
              </a:rPr>
              <a:t>Energieprüfung </a:t>
            </a:r>
            <a:r>
              <a:rPr lang="en-US" sz="1600" dirty="0">
                <a:solidFill>
                  <a:schemeClr val="dk1"/>
                </a:solidFill>
                <a:ea typeface="Public Sans"/>
                <a:cs typeface="Public Sans"/>
                <a:sym typeface="Public Sans"/>
              </a:rPr>
              <a:t>von EE Bilddatenbank ist lizenziert </a:t>
            </a:r>
            <a:r>
              <a:rPr lang="en-US" sz="1600" dirty="0">
                <a:solidFill>
                  <a:schemeClr val="dk1"/>
                </a:solidFill>
                <a:ea typeface="Public Sans"/>
                <a:cs typeface="Public Sans"/>
                <a:sym typeface="Public Sans"/>
                <a:hlinkClick r:id="rId13"/>
              </a:rPr>
              <a:t>unter 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Schritt 4: Installation eines intelligenten Stromzählers: </a:t>
            </a:r>
            <a:r>
              <a:rPr lang="en-US" sz="1600" dirty="0">
                <a:solidFill>
                  <a:schemeClr val="dk1"/>
                </a:solidFill>
                <a:ea typeface="Public Sans"/>
                <a:cs typeface="Public Sans"/>
                <a:sym typeface="Public Sans"/>
                <a:hlinkClick r:id="rId14"/>
              </a:rPr>
              <a:t>British Gas Smart Meter </a:t>
            </a:r>
            <a:r>
              <a:rPr lang="en-US" sz="1600" dirty="0">
                <a:solidFill>
                  <a:schemeClr val="dk1"/>
                </a:solidFill>
                <a:ea typeface="Public Sans"/>
                <a:cs typeface="Public Sans"/>
                <a:sym typeface="Public Sans"/>
              </a:rPr>
              <a:t>von </a:t>
            </a:r>
            <a:r>
              <a:rPr lang="en-US" sz="1600" dirty="0" err="1">
                <a:solidFill>
                  <a:schemeClr val="dk1"/>
                </a:solidFill>
                <a:ea typeface="Public Sans"/>
                <a:cs typeface="Public Sans"/>
                <a:sym typeface="Public Sans"/>
              </a:rPr>
              <a:t>SlipStreamJC </a:t>
            </a:r>
            <a:r>
              <a:rPr lang="en-US" sz="1600" dirty="0">
                <a:solidFill>
                  <a:schemeClr val="dk1"/>
                </a:solidFill>
                <a:ea typeface="Public Sans"/>
                <a:cs typeface="Public Sans"/>
                <a:sym typeface="Public Sans"/>
              </a:rPr>
              <a:t>ist lizenziert </a:t>
            </a:r>
            <a:r>
              <a:rPr lang="en-US" sz="1600" dirty="0">
                <a:solidFill>
                  <a:schemeClr val="dk1"/>
                </a:solidFill>
                <a:ea typeface="Public Sans"/>
                <a:cs typeface="Public Sans"/>
                <a:sym typeface="Public Sans"/>
                <a:hlinkClick r:id="rId13"/>
              </a:rPr>
              <a:t>unter 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Schritt 5: Ermittlung Ihres Strombedarfs pro Gerät: </a:t>
            </a:r>
            <a:r>
              <a:rPr lang="en-US" sz="1600" dirty="0">
                <a:solidFill>
                  <a:schemeClr val="dk1"/>
                </a:solidFill>
                <a:ea typeface="Public Sans"/>
                <a:cs typeface="Public Sans"/>
                <a:sym typeface="Public Sans"/>
                <a:hlinkClick r:id="rId15"/>
              </a:rPr>
              <a:t>„Energy“ </a:t>
            </a:r>
            <a:r>
              <a:rPr lang="en-US" sz="1600" dirty="0">
                <a:solidFill>
                  <a:schemeClr val="dk1"/>
                </a:solidFill>
                <a:ea typeface="Public Sans"/>
                <a:cs typeface="Public Sans"/>
                <a:sym typeface="Public Sans"/>
              </a:rPr>
              <a:t>von Maria </a:t>
            </a:r>
            <a:r>
              <a:rPr lang="en-US" sz="1600" dirty="0" err="1">
                <a:solidFill>
                  <a:schemeClr val="dk1"/>
                </a:solidFill>
                <a:ea typeface="Public Sans"/>
                <a:cs typeface="Public Sans"/>
                <a:sym typeface="Public Sans"/>
              </a:rPr>
              <a:t>Eklind </a:t>
            </a:r>
            <a:r>
              <a:rPr lang="en-US" sz="1600" dirty="0">
                <a:solidFill>
                  <a:schemeClr val="dk1"/>
                </a:solidFill>
                <a:ea typeface="Public Sans"/>
                <a:cs typeface="Public Sans"/>
                <a:sym typeface="Public Sans"/>
              </a:rPr>
              <a:t>ist lizenziert </a:t>
            </a:r>
            <a:r>
              <a:rPr lang="en-US" sz="1600" dirty="0">
                <a:solidFill>
                  <a:schemeClr val="dk1"/>
                </a:solidFill>
                <a:ea typeface="Public Sans"/>
                <a:cs typeface="Public Sans"/>
                <a:sym typeface="Public Sans"/>
                <a:hlinkClick r:id="rId16"/>
              </a:rPr>
              <a:t>unter CC BY-SA 2.0</a:t>
            </a:r>
            <a:r>
              <a:rPr lang="en-US" sz="1600" dirty="0">
                <a:solidFill>
                  <a:schemeClr val="dk1"/>
                </a:solidFill>
                <a:ea typeface="Public Sans"/>
                <a:cs typeface="Public Sans"/>
                <a:sym typeface="Public Sans"/>
              </a:rPr>
              <a:t>.</a:t>
            </a:r>
          </a:p>
        </p:txBody>
      </p:sp>
    </p:spTree>
    <p:extLst>
      <p:ext uri="{BB962C8B-B14F-4D97-AF65-F5344CB8AC3E}">
        <p14:creationId xmlns:p14="http://schemas.microsoft.com/office/powerpoint/2010/main" val="21776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DCFC6A-C1DE-8BFA-D05C-84810EDD8C87}"/>
              </a:ext>
            </a:extLst>
          </p:cNvPr>
          <p:cNvSpPr>
            <a:spLocks noGrp="1"/>
          </p:cNvSpPr>
          <p:nvPr>
            <p:ph type="title" idx="4294967295"/>
          </p:nvPr>
        </p:nvSpPr>
        <p:spPr>
          <a:xfrm>
            <a:off x="838200" y="365125"/>
            <a:ext cx="10515600" cy="1325563"/>
          </a:xfrm>
          <a:prstGeom prst="rect">
            <a:avLst/>
          </a:prstGeom>
        </p:spPr>
        <p:txBody>
          <a:bodyPr/>
          <a:lstStyle/>
          <a:p>
            <a:r>
              <a:rPr lang="de-DE" noProof="1">
                <a:solidFill>
                  <a:schemeClr val="bg1"/>
                </a:solidFill>
              </a:rPr>
              <a:t>Inhalt</a:t>
            </a:r>
          </a:p>
        </p:txBody>
      </p:sp>
      <p:sp>
        <p:nvSpPr>
          <p:cNvPr id="2" name="TextBox 1">
            <a:extLst>
              <a:ext uri="{FF2B5EF4-FFF2-40B4-BE49-F238E27FC236}">
                <a16:creationId xmlns:a16="http://schemas.microsoft.com/office/drawing/2014/main" id="{4D366B55-7ACA-91FD-62DA-6FBF6BEC8E01}"/>
              </a:ext>
            </a:extLst>
          </p:cNvPr>
          <p:cNvSpPr txBox="1"/>
          <p:nvPr/>
        </p:nvSpPr>
        <p:spPr>
          <a:xfrm>
            <a:off x="4536125" y="287136"/>
            <a:ext cx="7376127" cy="5262979"/>
          </a:xfrm>
          <a:prstGeom prst="rect">
            <a:avLst/>
          </a:prstGeom>
          <a:noFill/>
        </p:spPr>
        <p:txBody>
          <a:bodyPr wrap="square" rtlCol="0">
            <a:spAutoFit/>
          </a:bodyPr>
          <a:lstStyle/>
          <a:p>
            <a:pPr latinLnBrk="0"/>
            <a:r>
              <a:rPr lang="en-GB" sz="2800" dirty="0">
                <a:solidFill>
                  <a:srgbClr val="2B2C30"/>
                </a:solidFill>
              </a:rPr>
              <a:t>In dieser kurzen Präsentation werden wir uns mit folgenden Themen befassen: </a:t>
            </a:r>
          </a:p>
          <a:p>
            <a:pPr latinLnBrk="0"/>
            <a:endParaRPr lang="en-GB" sz="2800" dirty="0">
              <a:solidFill>
                <a:srgbClr val="2B2C30"/>
              </a:solidFill>
            </a:endParaRPr>
          </a:p>
          <a:p>
            <a:pPr marL="457200" indent="-457200" latinLnBrk="0">
              <a:buChar char="•"/>
            </a:pPr>
            <a:r>
              <a:rPr lang="en-GB" sz="2800" dirty="0">
                <a:solidFill>
                  <a:srgbClr val="2B2C30"/>
                </a:solidFill>
              </a:rPr>
              <a:t>Wie Sie Ihren Energieverbrauch besser verstehen können und warum dies wichtig ist.</a:t>
            </a:r>
          </a:p>
          <a:p>
            <a:pPr marL="457200" indent="-457200" latinLnBrk="0">
              <a:buChar char="•"/>
            </a:pPr>
            <a:r>
              <a:rPr lang="en-GB" sz="2800" dirty="0">
                <a:solidFill>
                  <a:srgbClr val="2B2C30"/>
                </a:solidFill>
              </a:rPr>
              <a:t>Die Vorteile einer effizienteren Gestaltung des Energieverbrauchs Ihres Unternehmens.</a:t>
            </a:r>
          </a:p>
          <a:p>
            <a:pPr marL="457200" indent="-457200" latinLnBrk="0">
              <a:buChar char="•"/>
            </a:pPr>
            <a:r>
              <a:rPr lang="en-GB" sz="2800" dirty="0">
                <a:solidFill>
                  <a:srgbClr val="2B2C30"/>
                </a:solidFill>
              </a:rPr>
              <a:t>10 mögliche Schritte, um Energie zu sparen und Ihr Unternehmen effizienter zu machen.</a:t>
            </a:r>
          </a:p>
          <a:p>
            <a:pPr marL="457200" indent="-457200" latinLnBrk="0">
              <a:buChar char="•"/>
            </a:pPr>
            <a:endParaRPr lang="en-GB" sz="2800" dirty="0">
              <a:solidFill>
                <a:srgbClr val="2B2C30"/>
              </a:solidFill>
            </a:endParaRPr>
          </a:p>
          <a:p>
            <a:pPr latinLnBrk="0"/>
            <a:r>
              <a:rPr lang="en-GB" sz="2800" dirty="0">
                <a:solidFill>
                  <a:srgbClr val="2B2C30"/>
                </a:solidFill>
              </a:rPr>
              <a:t>Jeder Schritt beginnt mit einer reflektierenden Frage. Nehmen Sie sich einen Moment Zeit, um über jede Frage nachzudenken, bevor Sie fortfahren. </a:t>
            </a:r>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6E7-DA10-BFE5-7330-6AF3552D24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B0763F-E48D-63EA-BFF5-E228857C53CC}"/>
              </a:ext>
            </a:extLst>
          </p:cNvPr>
          <p:cNvSpPr>
            <a:spLocks noGrp="1"/>
          </p:cNvSpPr>
          <p:nvPr>
            <p:ph type="title" idx="4294967295"/>
          </p:nvPr>
        </p:nvSpPr>
        <p:spPr>
          <a:xfrm>
            <a:off x="200891" y="1293379"/>
            <a:ext cx="10515600" cy="1325563"/>
          </a:xfrm>
          <a:prstGeom prst="rect">
            <a:avLst/>
          </a:prstGeom>
        </p:spPr>
        <p:txBody>
          <a:bodyPr/>
          <a:lstStyle/>
          <a:p>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2</a:t>
            </a:r>
            <a:endParaRPr lang="de-DE" noProof="1"/>
          </a:p>
        </p:txBody>
      </p:sp>
      <p:sp>
        <p:nvSpPr>
          <p:cNvPr id="4" name="TextBox 3">
            <a:extLst>
              <a:ext uri="{FF2B5EF4-FFF2-40B4-BE49-F238E27FC236}">
                <a16:creationId xmlns:a16="http://schemas.microsoft.com/office/drawing/2014/main" id="{44232415-F51E-88B6-B057-0486FF1F5EB6}"/>
              </a:ext>
            </a:extLst>
          </p:cNvPr>
          <p:cNvSpPr txBox="1"/>
          <p:nvPr/>
        </p:nvSpPr>
        <p:spPr>
          <a:xfrm>
            <a:off x="4258848" y="394692"/>
            <a:ext cx="7628352" cy="4970591"/>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Schritt 6: </a:t>
            </a:r>
            <a:r>
              <a:rPr lang="en-GB" noProof="0" dirty="0">
                <a:solidFill>
                  <a:schemeClr val="dk1"/>
                </a:solidFill>
                <a:ea typeface="Public Sans"/>
                <a:cs typeface="Public Sans"/>
                <a:sym typeface="Public Sans"/>
              </a:rPr>
              <a:t>Möglichkeiten für eine effizientere Energienutzung ausloten: </a:t>
            </a:r>
            <a:r>
              <a:rPr lang="en-GB" noProof="0" dirty="0">
                <a:solidFill>
                  <a:schemeClr val="dk1"/>
                </a:solidFill>
                <a:ea typeface="Public Sans"/>
                <a:cs typeface="Public Sans"/>
                <a:sym typeface="Public Sans"/>
                <a:hlinkClick r:id="rId3"/>
              </a:rPr>
              <a:t>Energie </a:t>
            </a:r>
            <a:r>
              <a:rPr lang="en-GB" noProof="0" dirty="0">
                <a:solidFill>
                  <a:schemeClr val="dk1"/>
                </a:solidFill>
                <a:ea typeface="Public Sans"/>
                <a:cs typeface="Public Sans"/>
                <a:sym typeface="Public Sans"/>
              </a:rPr>
              <a:t>von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ist lizenziert </a:t>
            </a:r>
            <a:r>
              <a:rPr lang="en-GB" noProof="0" dirty="0">
                <a:solidFill>
                  <a:schemeClr val="dk1"/>
                </a:solidFill>
                <a:ea typeface="Public Sans"/>
                <a:cs typeface="Public Sans"/>
                <a:sym typeface="Public Sans"/>
                <a:hlinkClick r:id="rId4"/>
              </a:rPr>
              <a:t>unter 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Schritt 7: Steigerung der Energieeffizienz Ihrer Geräte: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von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ist </a:t>
            </a:r>
            <a:r>
              <a:rPr lang="en-US" sz="1800" dirty="0">
                <a:solidFill>
                  <a:schemeClr val="dk1"/>
                </a:solidFill>
                <a:ea typeface="Public Sans"/>
                <a:cs typeface="Public Sans"/>
                <a:sym typeface="Public Sans"/>
              </a:rPr>
              <a:t>lizenziert </a:t>
            </a:r>
            <a:r>
              <a:rPr lang="en-US" dirty="0">
                <a:solidFill>
                  <a:schemeClr val="dk1"/>
                </a:solidFill>
                <a:ea typeface="Public Sans"/>
                <a:cs typeface="Public Sans"/>
                <a:sym typeface="Public Sans"/>
                <a:hlinkClick r:id="rId6"/>
              </a:rPr>
              <a:t>unter CC BY-NC 2.0</a:t>
            </a:r>
            <a:r>
              <a:rPr lang="en-US" dirty="0">
                <a:solidFill>
                  <a:schemeClr val="dk1"/>
                </a:solidFill>
                <a:ea typeface="Public Sans"/>
                <a:cs typeface="Public Sans"/>
                <a:sym typeface="Public Sans"/>
              </a:rPr>
              <a:t>.</a:t>
            </a:r>
            <a:endParaRPr lang="en-GB" sz="18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Schritt 8: Optimierung Ihrer Heiz- und Kühlsysteme: </a:t>
            </a:r>
            <a:r>
              <a:rPr lang="en-GB" noProof="0" dirty="0">
                <a:solidFill>
                  <a:schemeClr val="dk1"/>
                </a:solidFill>
                <a:ea typeface="Public Sans"/>
                <a:cs typeface="Public Sans"/>
                <a:sym typeface="Public Sans"/>
                <a:hlinkClick r:id="rId7"/>
              </a:rPr>
              <a:t>Lichtschalter – 157/365 </a:t>
            </a:r>
            <a:r>
              <a:rPr lang="en-GB" noProof="0" dirty="0">
                <a:solidFill>
                  <a:schemeClr val="dk1"/>
                </a:solidFill>
                <a:ea typeface="Public Sans"/>
                <a:cs typeface="Public Sans"/>
                <a:sym typeface="Public Sans"/>
              </a:rPr>
              <a:t>von Niklas Morberg ist </a:t>
            </a:r>
            <a:r>
              <a:rPr lang="en-US" sz="1800" dirty="0">
                <a:solidFill>
                  <a:schemeClr val="dk1"/>
                </a:solidFill>
                <a:ea typeface="Public Sans"/>
                <a:cs typeface="Public Sans"/>
                <a:sym typeface="Public Sans"/>
              </a:rPr>
              <a:t>lizenziert </a:t>
            </a:r>
            <a:r>
              <a:rPr lang="en-US" dirty="0">
                <a:solidFill>
                  <a:schemeClr val="dk1"/>
                </a:solidFill>
                <a:ea typeface="Public Sans"/>
                <a:cs typeface="Public Sans"/>
                <a:sym typeface="Public Sans"/>
                <a:hlinkClick r:id="rId6"/>
              </a:rPr>
              <a:t>unter 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Schritt</a:t>
            </a:r>
            <a:r>
              <a:rPr lang="en-GB" noProof="0" dirty="0">
                <a:solidFill>
                  <a:schemeClr val="dk1"/>
                </a:solidFill>
                <a:ea typeface="Public Sans"/>
                <a:cs typeface="Public Sans"/>
                <a:sym typeface="Public Sans"/>
              </a:rPr>
              <a:t> 9</a:t>
            </a:r>
            <a:r>
              <a:rPr lang="en-GB" sz="18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Fördern Sie energiesparende Verhaltensweisen unter Ihren Mitarbeitern: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von Daphne ist </a:t>
            </a:r>
            <a:r>
              <a:rPr lang="en-GB" dirty="0">
                <a:solidFill>
                  <a:srgbClr val="242424"/>
                </a:solidFill>
              </a:rPr>
              <a:t>lizenziert </a:t>
            </a:r>
            <a:r>
              <a:rPr lang="en-GB" noProof="0" dirty="0">
                <a:solidFill>
                  <a:schemeClr val="dk1"/>
                </a:solidFill>
                <a:ea typeface="Public Sans"/>
                <a:cs typeface="Public Sans"/>
                <a:sym typeface="Public Sans"/>
                <a:hlinkClick r:id="rId4"/>
              </a:rPr>
              <a:t>unter 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Die folgenden Ressourcen wurden für diese Präsentation herangezogen: </a:t>
            </a:r>
          </a:p>
          <a:p>
            <a:pPr latinLnBrk="0"/>
            <a:endParaRPr lang="en-GB" dirty="0">
              <a:solidFill>
                <a:srgbClr val="231F20"/>
              </a:solidFill>
              <a:cs typeface="Calibri"/>
            </a:endParaRPr>
          </a:p>
          <a:p>
            <a:pPr latinLnBrk="0"/>
            <a:r>
              <a:rPr lang="en-GB" dirty="0">
                <a:solidFill>
                  <a:srgbClr val="231F20"/>
                </a:solidFill>
                <a:cs typeface="Calibri"/>
              </a:rPr>
              <a:t>Energy Solutions Oxfordshire (o. J.) </a:t>
            </a:r>
            <a:r>
              <a:rPr lang="en-GB" i="1" dirty="0">
                <a:solidFill>
                  <a:srgbClr val="231F20"/>
                </a:solidFill>
                <a:cs typeface="Calibri"/>
              </a:rPr>
              <a:t>Die Vorteile von Energieeffizienzverbesserungen für Unternehmen.</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(o. J.) </a:t>
            </a:r>
            <a:r>
              <a:rPr lang="en-GB" i="1" dirty="0">
                <a:solidFill>
                  <a:srgbClr val="231F20"/>
                </a:solidFill>
                <a:cs typeface="Calibri"/>
              </a:rPr>
              <a:t>Was sind die Kosten und Vorteile von Energieeffizienz?</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1100" u="sng" dirty="0">
              <a:solidFill>
                <a:srgbClr val="0000FF"/>
              </a:solidFill>
              <a:ea typeface="Calibri"/>
              <a:cs typeface="Calibri"/>
            </a:endParaRPr>
          </a:p>
          <a:p>
            <a:pPr latinLnBrk="0"/>
            <a:endParaRPr lang="en-GB" dirty="0">
              <a:solidFill>
                <a:schemeClr val="dk1"/>
              </a:solidFill>
              <a:ea typeface="Public Sans"/>
              <a:cs typeface="Public Sans"/>
            </a:endParaRPr>
          </a:p>
        </p:txBody>
      </p:sp>
    </p:spTree>
    <p:extLst>
      <p:ext uri="{BB962C8B-B14F-4D97-AF65-F5344CB8AC3E}">
        <p14:creationId xmlns:p14="http://schemas.microsoft.com/office/powerpoint/2010/main" val="15180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DAB-F9F1-442E-E122-AD0FD2866820}"/>
              </a:ext>
            </a:extLst>
          </p:cNvPr>
          <p:cNvSpPr>
            <a:spLocks noGrp="1"/>
          </p:cNvSpPr>
          <p:nvPr>
            <p:ph type="title" idx="4294967295"/>
          </p:nvPr>
        </p:nvSpPr>
        <p:spPr>
          <a:xfrm>
            <a:off x="3484418" y="2766218"/>
            <a:ext cx="6182096" cy="1325563"/>
          </a:xfrm>
          <a:prstGeom prst="rect">
            <a:avLst/>
          </a:prstGeom>
        </p:spPr>
        <p:txBody>
          <a:bodyPr/>
          <a:lstStyle/>
          <a:p>
            <a:r>
              <a:rPr lang="de-DE" sz="6000" noProof="1">
                <a:solidFill>
                  <a:schemeClr val="bg1"/>
                </a:solidFill>
              </a:rPr>
              <a:t>Danke</a:t>
            </a:r>
            <a:r>
              <a:rPr lang="de-DE" sz="6000" baseline="0" noProof="1">
                <a:solidFill>
                  <a:schemeClr val="bg1"/>
                </a:solidFill>
              </a:rPr>
              <a:t>!</a:t>
            </a:r>
            <a:endParaRPr lang="de-DE" sz="6000" noProof="1">
              <a:solidFill>
                <a:schemeClr val="bg1"/>
              </a:solidFill>
            </a:endParaRPr>
          </a:p>
        </p:txBody>
      </p:sp>
    </p:spTree>
    <p:extLst>
      <p:ext uri="{BB962C8B-B14F-4D97-AF65-F5344CB8AC3E}">
        <p14:creationId xmlns:p14="http://schemas.microsoft.com/office/powerpoint/2010/main" val="19076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AB00E-E665-351C-C31F-B49E67DDC928}"/>
              </a:ext>
            </a:extLst>
          </p:cNvPr>
          <p:cNvSpPr>
            <a:spLocks noGrp="1"/>
          </p:cNvSpPr>
          <p:nvPr>
            <p:ph type="title" idx="4294967295"/>
          </p:nvPr>
        </p:nvSpPr>
        <p:spPr>
          <a:xfrm>
            <a:off x="377481" y="545234"/>
            <a:ext cx="11578991"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10 einfache Schritte, um Energie zu sparen und Ihr Unternehmen energieeffizienter zu machen</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77482" y="2333685"/>
            <a:ext cx="11423738" cy="4770537"/>
          </a:xfrm>
          <a:prstGeom prst="rect">
            <a:avLst/>
          </a:prstGeom>
          <a:noFill/>
        </p:spPr>
        <p:txBody>
          <a:bodyPr wrap="square" rtlCol="0">
            <a:spAutoFit/>
          </a:bodyPr>
          <a:lstStyle/>
          <a:p>
            <a:pPr marL="342900" indent="-342900" latinLnBrk="0">
              <a:buFont typeface="+mj-lt"/>
              <a:buAutoNum type="arabicPeriod"/>
            </a:pPr>
            <a:r>
              <a:rPr lang="en-GB" sz="2800" noProof="0" dirty="0">
                <a:ea typeface="Public Sans"/>
                <a:cs typeface="Public Sans"/>
                <a:sym typeface="Public Sans"/>
              </a:rPr>
              <a:t>Erste Schritte: Was muss ich wissen? </a:t>
            </a:r>
          </a:p>
          <a:p>
            <a:pPr marL="342900" indent="-342900" latinLnBrk="0">
              <a:buFont typeface="+mj-lt"/>
              <a:buAutoNum type="arabicPeriod"/>
            </a:pPr>
            <a:r>
              <a:rPr lang="en-GB" sz="2800" noProof="0" dirty="0">
                <a:ea typeface="Public Sans"/>
                <a:cs typeface="Public Sans"/>
                <a:sym typeface="Public Sans"/>
              </a:rPr>
              <a:t>Erste Schritte: Was sind die Vorteile einer höheren Energieeffizienz?</a:t>
            </a:r>
          </a:p>
          <a:p>
            <a:pPr marL="342900" indent="-342900" latinLnBrk="0">
              <a:buFont typeface="+mj-lt"/>
              <a:buAutoNum type="arabicPeriod"/>
            </a:pPr>
            <a:r>
              <a:rPr lang="en-GB" sz="2800" noProof="0" dirty="0">
                <a:ea typeface="Public Sans"/>
                <a:cs typeface="Public Sans"/>
                <a:sym typeface="Public Sans"/>
              </a:rPr>
              <a:t>Führen Sie eine Energieprüfung durch</a:t>
            </a:r>
          </a:p>
          <a:p>
            <a:pPr marL="342900" indent="-342900" latinLnBrk="0">
              <a:buFont typeface="+mj-lt"/>
              <a:buAutoNum type="arabicPeriod"/>
            </a:pPr>
            <a:r>
              <a:rPr lang="en-GB" sz="2800" noProof="0" dirty="0">
                <a:ea typeface="Public Sans"/>
                <a:cs typeface="Public Sans"/>
                <a:sym typeface="Public Sans"/>
              </a:rPr>
              <a:t>Installieren Sie einen intelligenten Stromzähler </a:t>
            </a:r>
          </a:p>
          <a:p>
            <a:pPr marL="342900" indent="-342900" latinLnBrk="0">
              <a:buFont typeface="+mj-lt"/>
              <a:buAutoNum type="arabicPeriod"/>
            </a:pPr>
            <a:r>
              <a:rPr lang="en-GB" sz="2800" noProof="0" dirty="0">
                <a:ea typeface="Public Sans"/>
                <a:cs typeface="Public Sans"/>
                <a:sym typeface="Public Sans"/>
              </a:rPr>
              <a:t>Berechnen Sie den Energieverbrauch Ihrer Geräte </a:t>
            </a:r>
          </a:p>
          <a:p>
            <a:pPr marL="342900" indent="-342900" latinLnBrk="0">
              <a:buFont typeface="+mj-lt"/>
              <a:buAutoNum type="arabicPeriod"/>
            </a:pPr>
            <a:r>
              <a:rPr lang="en-GB" sz="2800" noProof="0" dirty="0">
                <a:ea typeface="Public Sans"/>
                <a:cs typeface="Public Sans"/>
                <a:sym typeface="Public Sans"/>
              </a:rPr>
              <a:t>Entdecken Sie Möglichkeiten für eine effizientere Energienutzung</a:t>
            </a:r>
          </a:p>
          <a:p>
            <a:pPr marL="342900" indent="-342900" latinLnBrk="0">
              <a:buFont typeface="+mj-lt"/>
              <a:buAutoNum type="arabicPeriod"/>
            </a:pPr>
            <a:r>
              <a:rPr lang="en-GB" sz="2800" noProof="0" dirty="0">
                <a:ea typeface="Public Sans"/>
                <a:cs typeface="Public Sans"/>
                <a:sym typeface="Public Sans"/>
              </a:rPr>
              <a:t>Steigern Sie die Energieeffizienz Ihrer Geräte </a:t>
            </a:r>
          </a:p>
          <a:p>
            <a:pPr marL="342900" indent="-342900" latinLnBrk="0">
              <a:buFont typeface="+mj-lt"/>
              <a:buAutoNum type="arabicPeriod"/>
            </a:pPr>
            <a:r>
              <a:rPr lang="en-GB" sz="2800" noProof="0" dirty="0">
                <a:ea typeface="Public Sans"/>
                <a:cs typeface="Public Sans"/>
                <a:sym typeface="Public Sans"/>
              </a:rPr>
              <a:t>Optimieren Sie Ihre Heiz- und Kühlsysteme</a:t>
            </a:r>
          </a:p>
          <a:p>
            <a:pPr marL="342900" indent="-342900" latinLnBrk="0">
              <a:buFont typeface="+mj-lt"/>
              <a:buAutoNum type="arabicPeriod"/>
            </a:pPr>
            <a:r>
              <a:rPr lang="en-GB" sz="2800" dirty="0">
                <a:ea typeface="Public Sans"/>
                <a:cs typeface="Public Sans"/>
                <a:sym typeface="Public Sans"/>
              </a:rPr>
              <a:t>Fördern Sie energiesparende Verhaltensweisen unter Ihren Mitarbeitern</a:t>
            </a:r>
          </a:p>
          <a:p>
            <a:pPr marL="342900" indent="-342900" latinLnBrk="0">
              <a:buFont typeface="+mj-lt"/>
              <a:buAutoNum type="arabicPeriod"/>
            </a:pPr>
            <a:r>
              <a:rPr lang="en-GB" sz="2800" noProof="0" dirty="0">
                <a:ea typeface="Public Sans"/>
                <a:cs typeface="Public Sans"/>
                <a:sym typeface="Public Sans"/>
              </a:rPr>
              <a:t>Entdecken Sie </a:t>
            </a:r>
            <a:r>
              <a:rPr lang="en-GB" sz="2800" dirty="0">
                <a:ea typeface="Public Sans"/>
                <a:cs typeface="Public Sans"/>
                <a:sym typeface="Public Sans"/>
              </a:rPr>
              <a:t>weitere Ressourcen</a:t>
            </a:r>
            <a:endParaRPr lang="en-GB" sz="2800" noProof="0" dirty="0">
              <a:ea typeface="Public Sans"/>
              <a:cs typeface="Public Sans"/>
              <a:sym typeface="Public Sans"/>
            </a:endParaRP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9F8-AC66-84AE-95E2-F39569057263}"/>
              </a:ext>
            </a:extLst>
          </p:cNvPr>
          <p:cNvSpPr>
            <a:spLocks noGrp="1"/>
          </p:cNvSpPr>
          <p:nvPr>
            <p:ph type="title" idx="4294967295"/>
          </p:nvPr>
        </p:nvSpPr>
        <p:spPr>
          <a:xfrm>
            <a:off x="464127" y="614508"/>
            <a:ext cx="10515600" cy="867930"/>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Schritt 1: Erste Schritte: Was muss ich wissen? </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Was muss ich wissen, um loslegen zu können?</a:t>
            </a:r>
            <a:endParaRPr lang="en-GB"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13E39-AB76-C65C-4627-7303A82601AB}"/>
              </a:ext>
            </a:extLst>
          </p:cNvPr>
          <p:cNvSpPr>
            <a:spLocks noGrp="1"/>
          </p:cNvSpPr>
          <p:nvPr>
            <p:ph type="title" idx="4294967295"/>
          </p:nvPr>
        </p:nvSpPr>
        <p:spPr>
          <a:xfrm>
            <a:off x="561109" y="600653"/>
            <a:ext cx="11253408"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Schritt 1: Erste Schritte: Was muss ich über den Energieverbrauch wissen? </a:t>
            </a:r>
            <a:endParaRPr lang="de-DE" noProof="1">
              <a:effectLst/>
            </a:endParaRPr>
          </a:p>
          <a:p>
            <a:endParaRPr lang="de-DE"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71582" y="1991247"/>
            <a:ext cx="7442935" cy="4893647"/>
          </a:xfrm>
          <a:prstGeom prst="rect">
            <a:avLst/>
          </a:prstGeom>
          <a:noFill/>
        </p:spPr>
        <p:txBody>
          <a:bodyPr wrap="square" lIns="91440" tIns="45720" rIns="91440" bIns="45720" rtlCol="0" anchor="t">
            <a:spAutoFit/>
          </a:bodyPr>
          <a:lstStyle/>
          <a:p>
            <a:pPr latinLnBrk="0"/>
            <a:r>
              <a:rPr lang="en-GB" sz="2400" b="1" noProof="0" dirty="0">
                <a:latin typeface="Calibri"/>
                <a:ea typeface="Public Sans"/>
                <a:cs typeface="Public Sans"/>
                <a:sym typeface="Public Sans"/>
              </a:rPr>
              <a:t>Es ist wichtig zu verstehen, wie und wann Sie Energie verbrauchen</a:t>
            </a:r>
            <a:r>
              <a:rPr lang="en-GB" sz="2400" noProof="0" dirty="0">
                <a:latin typeface="Calibri"/>
                <a:ea typeface="Public Sans"/>
                <a:cs typeface="Public Sans"/>
                <a:sym typeface="Public Sans"/>
              </a:rPr>
              <a:t>. Dadurch können Sie: </a:t>
            </a:r>
            <a:endParaRPr lang="en-GB" sz="24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2400" b="1" noProof="0" dirty="0">
                <a:solidFill>
                  <a:srgbClr val="2B2C30"/>
                </a:solidFill>
              </a:rPr>
              <a:t>fundierte </a:t>
            </a:r>
            <a:r>
              <a:rPr lang="en-GB" sz="2400" b="1" noProof="0" dirty="0" err="1">
                <a:solidFill>
                  <a:srgbClr val="2B2C30"/>
                </a:solidFill>
              </a:rPr>
              <a:t>Entscheidungen</a:t>
            </a:r>
            <a:r>
              <a:rPr lang="en-GB" sz="2400" b="1" noProof="0" dirty="0">
                <a:solidFill>
                  <a:srgbClr val="2B2C30"/>
                </a:solidFill>
              </a:rPr>
              <a:t> </a:t>
            </a:r>
            <a:r>
              <a:rPr lang="en-GB" sz="2400" noProof="0" dirty="0" err="1">
                <a:solidFill>
                  <a:srgbClr val="2B2C30"/>
                </a:solidFill>
              </a:rPr>
              <a:t>treffen</a:t>
            </a:r>
            <a:r>
              <a:rPr lang="en-GB" sz="2400" noProof="0" dirty="0">
                <a:solidFill>
                  <a:srgbClr val="2B2C30"/>
                </a:solidFill>
              </a:rPr>
              <a:t>.</a:t>
            </a:r>
            <a:endParaRPr lang="en-GB" sz="2400" dirty="0">
              <a:solidFill>
                <a:srgbClr val="2B2C30"/>
              </a:solidFill>
            </a:endParaRPr>
          </a:p>
          <a:p>
            <a:pPr marL="342900" indent="-342900" latinLnBrk="0">
              <a:buFont typeface="Arial" panose="020B0604020202020204" pitchFamily="34" charset="0"/>
              <a:buChar char="•"/>
            </a:pPr>
            <a:r>
              <a:rPr lang="en-GB" sz="2400" b="1" noProof="0" dirty="0">
                <a:solidFill>
                  <a:srgbClr val="2B2C30"/>
                </a:solidFill>
              </a:rPr>
              <a:t>Muster erkennen</a:t>
            </a:r>
            <a:r>
              <a:rPr lang="en-GB" sz="2400" noProof="0" dirty="0">
                <a:solidFill>
                  <a:srgbClr val="2B2C30"/>
                </a:solidFill>
              </a:rPr>
              <a:t>, </a:t>
            </a:r>
            <a:r>
              <a:rPr lang="en-GB" sz="2400" dirty="0">
                <a:solidFill>
                  <a:srgbClr val="2B2C30"/>
                </a:solidFill>
              </a:rPr>
              <a:t>wie und wann Energie verbraucht wird.</a:t>
            </a:r>
          </a:p>
          <a:p>
            <a:pPr marL="342900" indent="-342900" latinLnBrk="0">
              <a:buFont typeface="Arial" panose="020B0604020202020204" pitchFamily="34" charset="0"/>
              <a:buChar char="•"/>
            </a:pPr>
            <a:r>
              <a:rPr lang="en-GB" sz="2400" b="1" noProof="0" dirty="0">
                <a:solidFill>
                  <a:srgbClr val="2B2C30"/>
                </a:solidFill>
              </a:rPr>
              <a:t>Änderungen vornehmen, </a:t>
            </a:r>
            <a:r>
              <a:rPr lang="en-GB" sz="2400" noProof="0" dirty="0">
                <a:solidFill>
                  <a:srgbClr val="2B2C30"/>
                </a:solidFill>
              </a:rPr>
              <a:t>um Ihren Energieverbrauch zu optimieren. Dies </a:t>
            </a:r>
            <a:r>
              <a:rPr lang="en-GB" sz="2400" dirty="0">
                <a:solidFill>
                  <a:srgbClr val="2B2C30"/>
                </a:solidFill>
              </a:rPr>
              <a:t>kann </a:t>
            </a:r>
            <a:r>
              <a:rPr lang="en-GB" sz="2400" noProof="0" dirty="0">
                <a:solidFill>
                  <a:srgbClr val="2B2C30"/>
                </a:solidFill>
              </a:rPr>
              <a:t>die Energieeffizienz </a:t>
            </a:r>
            <a:r>
              <a:rPr lang="en-GB" sz="2400" dirty="0">
                <a:solidFill>
                  <a:srgbClr val="2B2C30"/>
                </a:solidFill>
              </a:rPr>
              <a:t>verbessern</a:t>
            </a:r>
            <a:r>
              <a:rPr lang="en-GB" sz="2400" noProof="0" dirty="0">
                <a:solidFill>
                  <a:srgbClr val="2B2C30"/>
                </a:solidFill>
              </a:rPr>
              <a:t>, Kosten senken und zu Nachhaltigkeitsbemühungen beitragen.</a:t>
            </a:r>
            <a:endParaRPr lang="en-GB" sz="2400" noProof="0" dirty="0"/>
          </a:p>
          <a:p>
            <a:pPr marL="342900" indent="-342900" latinLnBrk="0">
              <a:buFont typeface="Arial" panose="020B0604020202020204" pitchFamily="34" charset="0"/>
              <a:buChar char="•"/>
            </a:pPr>
            <a:r>
              <a:rPr lang="en-GB" sz="2400" noProof="0" dirty="0">
                <a:solidFill>
                  <a:srgbClr val="2B2C30"/>
                </a:solidFill>
              </a:rPr>
              <a:t>Verstehen, welche Geräte am meisten Energie verbrauchen und warum. Sie können dann Verbesserungen oder Upgrades </a:t>
            </a:r>
            <a:r>
              <a:rPr lang="en-GB" sz="2400" b="1" noProof="0" dirty="0">
                <a:solidFill>
                  <a:srgbClr val="2B2C30"/>
                </a:solidFill>
              </a:rPr>
              <a:t>priorisieren, </a:t>
            </a:r>
            <a:r>
              <a:rPr lang="en-GB" sz="2400" noProof="0" dirty="0">
                <a:solidFill>
                  <a:srgbClr val="2B2C30"/>
                </a:solidFill>
              </a:rPr>
              <a:t>um die größten Einsparungen zu erzielen.</a:t>
            </a:r>
            <a:endParaRPr lang="en-GB" sz="2400" noProof="0" dirty="0"/>
          </a:p>
        </p:txBody>
      </p:sp>
      <p:pic>
        <p:nvPicPr>
          <p:cNvPr id="2" name="Google Shape;108;p3">
            <a:extLst>
              <a:ext uri="{FF2B5EF4-FFF2-40B4-BE49-F238E27FC236}">
                <a16:creationId xmlns:a16="http://schemas.microsoft.com/office/drawing/2014/main" id="{2ABE27B7-7E10-52F8-AA84-1D6C12A5098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661-079B-B442-CFC0-826C2D2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0C8F0-C91F-EDC4-A517-5FA2EE302DF6}"/>
              </a:ext>
            </a:extLst>
          </p:cNvPr>
          <p:cNvSpPr>
            <a:spLocks noGrp="1"/>
          </p:cNvSpPr>
          <p:nvPr>
            <p:ph type="title" idx="4294967295"/>
          </p:nvPr>
        </p:nvSpPr>
        <p:spPr>
          <a:xfrm>
            <a:off x="394854" y="769133"/>
            <a:ext cx="11602993"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Schritt 1: Erste Schritte: Was muss ich über den Strombedarf wissen? </a:t>
            </a:r>
            <a:endParaRPr lang="de-DE" noProof="1">
              <a:effectLst/>
            </a:endParaRPr>
          </a:p>
          <a:p>
            <a:endParaRPr lang="de-DE" noProof="1"/>
          </a:p>
        </p:txBody>
      </p:sp>
      <p:sp>
        <p:nvSpPr>
          <p:cNvPr id="4" name="TextBox 3">
            <a:extLst>
              <a:ext uri="{FF2B5EF4-FFF2-40B4-BE49-F238E27FC236}">
                <a16:creationId xmlns:a16="http://schemas.microsoft.com/office/drawing/2014/main" id="{1C04E45F-8E61-736D-EDC6-D6CD808CDE4A}"/>
              </a:ext>
            </a:extLst>
          </p:cNvPr>
          <p:cNvSpPr txBox="1"/>
          <p:nvPr/>
        </p:nvSpPr>
        <p:spPr>
          <a:xfrm>
            <a:off x="4269289" y="2094696"/>
            <a:ext cx="7728559" cy="4154984"/>
          </a:xfrm>
          <a:prstGeom prst="rect">
            <a:avLst/>
          </a:prstGeom>
          <a:noFill/>
        </p:spPr>
        <p:txBody>
          <a:bodyPr wrap="square" rtlCol="0">
            <a:spAutoFit/>
          </a:bodyPr>
          <a:lstStyle/>
          <a:p>
            <a:pPr latinLnBrk="0"/>
            <a:r>
              <a:rPr lang="en-US" sz="2400" b="1" dirty="0">
                <a:ea typeface="Public Sans"/>
                <a:cs typeface="Public Sans"/>
                <a:sym typeface="Public Sans"/>
              </a:rPr>
              <a:t>Wie kann ich nachvollziehen, wie und wann wir Energie verbrauchen?</a:t>
            </a:r>
          </a:p>
          <a:p>
            <a:pPr latinLnBrk="0"/>
            <a:endParaRPr lang="en-US" sz="2400" b="1" dirty="0">
              <a:solidFill>
                <a:srgbClr val="000066"/>
              </a:solidFill>
              <a:ea typeface="Public Sans"/>
              <a:cs typeface="Public Sans"/>
            </a:endParaRPr>
          </a:p>
          <a:p>
            <a:pPr latinLnBrk="0"/>
            <a:r>
              <a:rPr lang="en-US" sz="2400" dirty="0">
                <a:solidFill>
                  <a:srgbClr val="2B2C30"/>
                </a:solidFill>
                <a:ea typeface="Public Sans"/>
                <a:cs typeface="Public Sans"/>
              </a:rPr>
              <a:t>Identifizieren Sie Ihre </a:t>
            </a:r>
            <a:r>
              <a:rPr lang="en-US" sz="2400" b="1" dirty="0">
                <a:solidFill>
                  <a:srgbClr val="2B2C30"/>
                </a:solidFill>
                <a:ea typeface="Public Sans"/>
                <a:cs typeface="Public Sans"/>
              </a:rPr>
              <a:t>Stromverbrauchsgewohnheiten. </a:t>
            </a:r>
            <a:r>
              <a:rPr lang="en-US" sz="2400" dirty="0">
                <a:solidFill>
                  <a:srgbClr val="2B2C30"/>
                </a:solidFill>
                <a:ea typeface="Public Sans"/>
                <a:cs typeface="Public Sans"/>
              </a:rPr>
              <a:t>Verwenden Sie: </a:t>
            </a:r>
          </a:p>
          <a:p>
            <a:pPr latinLnBrk="0"/>
            <a:endParaRPr lang="en-US" sz="2400" dirty="0">
              <a:solidFill>
                <a:srgbClr val="2B2C30"/>
              </a:solidFill>
              <a:ea typeface="Public Sans"/>
              <a:cs typeface="Public Sans"/>
            </a:endParaRPr>
          </a:p>
          <a:p>
            <a:pPr marL="914400" lvl="1" indent="-457200" latinLnBrk="0">
              <a:buChar char="•"/>
            </a:pPr>
            <a:r>
              <a:rPr lang="en-US" sz="2400" dirty="0">
                <a:solidFill>
                  <a:srgbClr val="2B2C30"/>
                </a:solidFill>
                <a:ea typeface="Public Sans"/>
                <a:cs typeface="Public Sans"/>
              </a:rPr>
              <a:t>Energieintensive Geräte? </a:t>
            </a:r>
          </a:p>
          <a:p>
            <a:pPr marL="914400" lvl="1" indent="-457200" latinLnBrk="0">
              <a:buChar char="•"/>
            </a:pPr>
            <a:r>
              <a:rPr lang="en-US" sz="2400" dirty="0">
                <a:solidFill>
                  <a:srgbClr val="2B2C30"/>
                </a:solidFill>
                <a:ea typeface="Public Sans"/>
                <a:cs typeface="Public Sans"/>
              </a:rPr>
              <a:t>Strom zu Spitzen- oder Nebenzeiten?</a:t>
            </a:r>
          </a:p>
          <a:p>
            <a:pPr marL="914400" lvl="1" indent="-457200" latinLnBrk="0">
              <a:buChar char="•"/>
            </a:pPr>
            <a:r>
              <a:rPr lang="en-US" sz="2400" dirty="0">
                <a:solidFill>
                  <a:srgbClr val="2B2C30"/>
                </a:solidFill>
                <a:ea typeface="Public Sans"/>
                <a:cs typeface="Public Sans"/>
              </a:rPr>
              <a:t>Ineffiziente Praktiken? </a:t>
            </a:r>
          </a:p>
          <a:p>
            <a:pPr marL="914400" lvl="1" indent="-457200" latinLnBrk="0">
              <a:buChar char="•"/>
            </a:pPr>
            <a:endParaRPr lang="en-US" sz="2400" dirty="0">
              <a:solidFill>
                <a:srgbClr val="2B2C30"/>
              </a:solidFill>
              <a:ea typeface="Public Sans"/>
              <a:cs typeface="Public Sans"/>
            </a:endParaRPr>
          </a:p>
          <a:p>
            <a:pPr latinLnBrk="0"/>
            <a:r>
              <a:rPr lang="en-US" sz="2400" dirty="0">
                <a:solidFill>
                  <a:srgbClr val="2B2C30"/>
                </a:solidFill>
                <a:ea typeface="Public Sans"/>
                <a:cs typeface="Public Sans"/>
              </a:rPr>
              <a:t>Lesen Sie </a:t>
            </a:r>
            <a:r>
              <a:rPr lang="en-US" sz="2400" dirty="0">
                <a:solidFill>
                  <a:srgbClr val="2B2C30"/>
                </a:solidFill>
                <a:ea typeface="Public Sans"/>
                <a:cs typeface="Public Sans"/>
                <a:hlinkClick r:id="rId3"/>
              </a:rPr>
              <a:t>den Leitfaden „Energieeffizienz am Arbeitsplatz” </a:t>
            </a:r>
            <a:r>
              <a:rPr lang="en-US" sz="2400" dirty="0">
                <a:solidFill>
                  <a:srgbClr val="2B2C30"/>
                </a:solidFill>
                <a:ea typeface="Public Sans"/>
                <a:cs typeface="Public Sans"/>
              </a:rPr>
              <a:t>von The Energy Trust.</a:t>
            </a:r>
          </a:p>
        </p:txBody>
      </p:sp>
      <p:pic>
        <p:nvPicPr>
          <p:cNvPr id="2" name="Google Shape;108;p3">
            <a:extLst>
              <a:ext uri="{FF2B5EF4-FFF2-40B4-BE49-F238E27FC236}">
                <a16:creationId xmlns:a16="http://schemas.microsoft.com/office/drawing/2014/main" id="{6B07569D-B7EF-C867-B1F1-1578EFB9005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415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ABAB1-C0C2-B30E-A8DA-575075A0F8F5}"/>
              </a:ext>
            </a:extLst>
          </p:cNvPr>
          <p:cNvSpPr>
            <a:spLocks noGrp="1"/>
          </p:cNvSpPr>
          <p:nvPr>
            <p:ph type="title" idx="4294967295"/>
          </p:nvPr>
        </p:nvSpPr>
        <p:spPr>
          <a:xfrm>
            <a:off x="151754" y="721587"/>
            <a:ext cx="11888491"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1: Erste Schritte: Was muss ich wissen? Welche Möglichkeiten habe ich? </a:t>
            </a:r>
            <a:endParaRPr lang="de-DE" noProof="1">
              <a:effectLst/>
            </a:endParaRPr>
          </a:p>
          <a:p>
            <a:endParaRPr lang="de-DE"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21479" y="2595791"/>
            <a:ext cx="7493038" cy="3785652"/>
          </a:xfrm>
          <a:prstGeom prst="rect">
            <a:avLst/>
          </a:prstGeom>
          <a:noFill/>
        </p:spPr>
        <p:txBody>
          <a:bodyPr wrap="square" lIns="91440" tIns="45720" rIns="91440" bIns="45720" rtlCol="0" anchor="t">
            <a:spAutoFit/>
          </a:bodyPr>
          <a:lstStyle/>
          <a:p>
            <a:pPr latinLnBrk="0"/>
            <a:r>
              <a:rPr lang="en-GB" sz="2000" b="1" noProof="1"/>
              <a:t>Jetzt, da ich verstehe, wie und wann wir Energie verbrauchen, welche Möglichkeiten habe ich?</a:t>
            </a:r>
          </a:p>
          <a:p>
            <a:pPr latinLnBrk="0"/>
            <a:endParaRPr lang="en-GB" sz="2000" b="1" noProof="1">
              <a:solidFill>
                <a:srgbClr val="000066"/>
              </a:solidFill>
            </a:endParaRPr>
          </a:p>
          <a:p>
            <a:pPr marL="342900" indent="-342900" latinLnBrk="0">
              <a:buFont typeface="Arial" panose="020B0604020202020204" pitchFamily="34" charset="0"/>
              <a:buChar char="•"/>
            </a:pPr>
            <a:r>
              <a:rPr lang="en-GB" sz="2000" b="1" noProof="1">
                <a:solidFill>
                  <a:srgbClr val="2B2C30"/>
                </a:solidFill>
              </a:rPr>
              <a:t>Nehmen Sie kleine Anpassungen vor</a:t>
            </a:r>
            <a:r>
              <a:rPr lang="en-GB" sz="2000" noProof="1">
                <a:solidFill>
                  <a:srgbClr val="2B2C30"/>
                </a:solidFill>
              </a:rPr>
              <a:t>: Verwenden Sie energieintensive Geräte außerhalb der Spitzenzeiten, rüsten Sie auf energieeffiziente Geräte um oder optimieren Sie die Beleuchtung.</a:t>
            </a:r>
          </a:p>
          <a:p>
            <a:pPr marL="342900" indent="-342900" latinLnBrk="0">
              <a:buFont typeface="Arial" panose="020B0604020202020204" pitchFamily="34" charset="0"/>
              <a:buChar char="•"/>
            </a:pPr>
            <a:r>
              <a:rPr lang="en-GB" sz="2000" b="1" noProof="1">
                <a:solidFill>
                  <a:srgbClr val="2B2C30"/>
                </a:solidFill>
              </a:rPr>
              <a:t>Nutzen Sie intelligente digitale Tools und Geräte: </a:t>
            </a:r>
            <a:r>
              <a:rPr lang="en-GB" sz="2000" noProof="1">
                <a:solidFill>
                  <a:srgbClr val="2B2C30"/>
                </a:solidFill>
              </a:rPr>
              <a:t>um den Energieverbrauch und die Kosten zu verstehen und zu verwalten.</a:t>
            </a:r>
            <a:endParaRPr lang="en-GB" sz="2000" b="1" noProof="1">
              <a:solidFill>
                <a:srgbClr val="2B2C30"/>
              </a:solidFill>
            </a:endParaRPr>
          </a:p>
          <a:p>
            <a:pPr marL="342900" indent="-342900" latinLnBrk="0">
              <a:buFont typeface="Arial" panose="020B0604020202020204" pitchFamily="34" charset="0"/>
              <a:buChar char="•"/>
            </a:pPr>
            <a:r>
              <a:rPr lang="en-GB" sz="2000" b="1" noProof="1">
                <a:solidFill>
                  <a:srgbClr val="2B2C30"/>
                </a:solidFill>
              </a:rPr>
              <a:t>Langfristig denken: </a:t>
            </a:r>
            <a:r>
              <a:rPr lang="en-GB" sz="2000" noProof="1">
                <a:solidFill>
                  <a:srgbClr val="2B2C30"/>
                </a:solidFill>
              </a:rPr>
              <a:t>Planen Sie die Umstellung auf energieeffizientere Infrastruktur, Maschinen oder Gebäudetechnik.</a:t>
            </a:r>
          </a:p>
          <a:p>
            <a:pPr marL="342900" indent="-342900" latinLnBrk="0">
              <a:buFont typeface="Arial" panose="020B0604020202020204" pitchFamily="34" charset="0"/>
              <a:buChar char="•"/>
            </a:pPr>
            <a:r>
              <a:rPr lang="en-GB" sz="2000" b="1" noProof="1">
                <a:solidFill>
                  <a:srgbClr val="2B2C30"/>
                </a:solidFill>
                <a:ea typeface="Public Sans"/>
                <a:cs typeface="Public Sans"/>
              </a:rPr>
              <a:t>Informieren Sie sich über </a:t>
            </a:r>
            <a:r>
              <a:rPr lang="en-US" sz="2000" b="1" dirty="0">
                <a:solidFill>
                  <a:srgbClr val="2B2C30"/>
                </a:solidFill>
                <a:ea typeface="Public Sans"/>
                <a:cs typeface="Public Sans"/>
              </a:rPr>
              <a:t>Tools und Finanzierungsmöglichkeiten</a:t>
            </a:r>
            <a:r>
              <a:rPr lang="en-US" sz="2000" dirty="0">
                <a:solidFill>
                  <a:srgbClr val="2B2C30"/>
                </a:solidFill>
                <a:ea typeface="Public Sans"/>
                <a:cs typeface="Public Sans"/>
              </a:rPr>
              <a:t>.</a:t>
            </a:r>
            <a:endParaRPr lang="en-US" sz="2000" dirty="0">
              <a:solidFill>
                <a:srgbClr val="2B2C30"/>
              </a:solidFill>
            </a:endParaRPr>
          </a:p>
          <a:p>
            <a:pPr latinLnBrk="0"/>
            <a:endParaRPr lang="en-GB" sz="2000" noProof="1">
              <a:solidFill>
                <a:srgbClr val="2B2C30"/>
              </a:solidFill>
              <a:ea typeface="Calibri"/>
              <a:cs typeface="Calibri"/>
            </a:endParaRPr>
          </a:p>
        </p:txBody>
      </p:sp>
      <p:pic>
        <p:nvPicPr>
          <p:cNvPr id="3" name="Google Shape;108;p3">
            <a:extLst>
              <a:ext uri="{FF2B5EF4-FFF2-40B4-BE49-F238E27FC236}">
                <a16:creationId xmlns:a16="http://schemas.microsoft.com/office/drawing/2014/main" id="{53D3E27E-704F-1594-9821-BD954C2597D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8AD18-2D82-167C-6F2C-8DBAC8C8BE2E}"/>
              </a:ext>
            </a:extLst>
          </p:cNvPr>
          <p:cNvSpPr>
            <a:spLocks noGrp="1"/>
          </p:cNvSpPr>
          <p:nvPr>
            <p:ph type="title" idx="4294967295"/>
          </p:nvPr>
        </p:nvSpPr>
        <p:spPr>
          <a:xfrm>
            <a:off x="212238" y="533864"/>
            <a:ext cx="11820005"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Schritt 2: Erste Schritte: Was sind die Vorteile einer höheren Energieeffizienz?</a:t>
            </a:r>
            <a:endParaRPr lang="de-DE" noProof="1">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Was sind die Vorteile einer höheren Energieeffizienz? </a:t>
            </a:r>
            <a:endParaRPr lang="en-US" sz="40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DF3BC8-BE92-404C-BAC5-C525442BC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385</TotalTime>
  <Words>4380</Words>
  <Application>Microsoft Macintosh PowerPoint</Application>
  <PresentationFormat>Widescreen</PresentationFormat>
  <Paragraphs>378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Energie sparen und Ihr Unternehmen energieeffizienter machen: </vt:lpstr>
      <vt:lpstr>Einführung</vt:lpstr>
      <vt:lpstr>Inhalt</vt:lpstr>
      <vt:lpstr>10 einfache Schritte, um Energie zu sparen und Ihr Unternehmen energieeffizienter zu machen </vt:lpstr>
      <vt:lpstr>Schritt 1: Erste Schritte: Was muss ich wissen?  </vt:lpstr>
      <vt:lpstr>Schritt 1: Erste Schritte: Was muss ich über den Energieverbrauch wissen?  </vt:lpstr>
      <vt:lpstr>Schritt 1: Erste Schritte: Was muss ich über den Strombedarf wissen?  </vt:lpstr>
      <vt:lpstr>Schritt 1: Erste Schritte: Was muss ich wissen? Welche Möglichkeiten habe ich?  </vt:lpstr>
      <vt:lpstr>Schritt 2: Erste Schritte: Was sind die Vorteile einer höheren Energieeffizienz? </vt:lpstr>
      <vt:lpstr>Schritt 2: Erste Schritte: Die Vorteile einer höheren Energieeffizienz  </vt:lpstr>
      <vt:lpstr>Schritt 3: Führen Sie ein Energieaudit durch </vt:lpstr>
      <vt:lpstr>Schritt 3: Was ist ein Energieaudit? </vt:lpstr>
      <vt:lpstr>Schritt 4: Installieren Sie einen intelligenten Stromzähler  </vt:lpstr>
      <vt:lpstr>Schritt 4: Installation eines intelligenten Zählers: Was können Sie leisten? </vt:lpstr>
      <vt:lpstr>Schritt 4: Installation eines intelligenten Zählers: Verständnis seiner Funktionen </vt:lpstr>
      <vt:lpstr>Schritt 5: Berechnen Sie den Energieverbrauch der Geräte  </vt:lpstr>
      <vt:lpstr>Schritt 5: Berechnung des Energieverbrauchs von Geräten: Wie geht man vor?  </vt:lpstr>
      <vt:lpstr>Schritt 6: Effizientere Energienutzung erkunden </vt:lpstr>
      <vt:lpstr>Schritt 6: Effizientere Energienutzung erkunden: Geld sparen </vt:lpstr>
      <vt:lpstr>Schritt 6: Effizientere Energienutzung erkunden: Energie sparen </vt:lpstr>
      <vt:lpstr>Schritt 7: Steigern Sie die Energieeffizienz Ihrer Geräte  </vt:lpstr>
      <vt:lpstr>Schritt 7: Steigern Sie die Energieeffizienz Ihrer Geräte: So überprüfen Sie dies  </vt:lpstr>
      <vt:lpstr>Schritt 8: Optimieren Sie Ihre Heiz- und Kühlsysteme </vt:lpstr>
      <vt:lpstr>Schritt 8: Optimieren Sie Ihre Heiz- und Kühlsysteme: praktische Tipps </vt:lpstr>
      <vt:lpstr>Schritt 9: Fördern Sie energiesparende Maßnahmen unter Ihren Mitarbeitern </vt:lpstr>
      <vt:lpstr>Schritt 9: Fördern Sie energiesparende Verhaltensweisen unter Ihren Mitarbeitern: einige Tipps </vt:lpstr>
      <vt:lpstr>Schritt 10: Entdecken Sie weitere Ressourcen </vt:lpstr>
      <vt:lpstr>Nächste Schritte: Einige weitere Ressourcen </vt:lpstr>
      <vt:lpstr>Danksagungen 1 </vt:lpstr>
      <vt:lpstr>Danksagungen 2</vt:lpstr>
      <vt:lpstr>Danke!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2026-03-18T06:15:33Z</dcterms:modified>
  <cp:category/>
</cp:coreProperties>
</file>