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Roboto"/>
      <p:regular r:id="rId16"/>
      <p:bold r:id="rId17"/>
      <p:italic r:id="rId18"/>
      <p:boldItalic r:id="rId19"/>
    </p:embeddedFont>
    <p:embeddedFont>
      <p:font typeface="Open Sans SemiBold"/>
      <p:regular r:id="rId20"/>
      <p:bold r:id="rId21"/>
      <p:italic r:id="rId22"/>
      <p:boldItalic r:id="rId23"/>
    </p:embeddedFont>
    <p:embeddedFont>
      <p:font typeface="Quattrocento Sans"/>
      <p:regular r:id="rId24"/>
      <p:bold r:id="rId25"/>
      <p:italic r:id="rId26"/>
      <p:boldItalic r:id="rId27"/>
    </p:embeddedFont>
    <p:embeddedFont>
      <p:font typeface="Open Sans ExtraBold"/>
      <p:bold r:id="rId28"/>
      <p:boldItalic r:id="rId29"/>
    </p:embeddedFont>
    <p:embeddedFont>
      <p:font typeface="Helvetica Neue"/>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jPAPreesYaJYGV1TTThPn73PVU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SemiBold-regular.fntdata"/><Relationship Id="rId22" Type="http://schemas.openxmlformats.org/officeDocument/2006/relationships/font" Target="fonts/OpenSansSemiBold-italic.fntdata"/><Relationship Id="rId21" Type="http://schemas.openxmlformats.org/officeDocument/2006/relationships/font" Target="fonts/OpenSansSemiBold-bold.fntdata"/><Relationship Id="rId24" Type="http://schemas.openxmlformats.org/officeDocument/2006/relationships/font" Target="fonts/QuattrocentoSans-regular.fntdata"/><Relationship Id="rId23" Type="http://schemas.openxmlformats.org/officeDocument/2006/relationships/font" Target="fonts/OpenSansSemiBold-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QuattrocentoSans-italic.fntdata"/><Relationship Id="rId25" Type="http://schemas.openxmlformats.org/officeDocument/2006/relationships/font" Target="fonts/QuattrocentoSans-bold.fntdata"/><Relationship Id="rId28" Type="http://schemas.openxmlformats.org/officeDocument/2006/relationships/font" Target="fonts/OpenSansExtraBold-bold.fntdata"/><Relationship Id="rId27" Type="http://schemas.openxmlformats.org/officeDocument/2006/relationships/font" Target="fonts/QuattrocentoSans-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Extra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6.xml"/><Relationship Id="rId33" Type="http://schemas.openxmlformats.org/officeDocument/2006/relationships/font" Target="fonts/HelveticaNeue-boldItalic.fntdata"/><Relationship Id="rId10" Type="http://schemas.openxmlformats.org/officeDocument/2006/relationships/slide" Target="slides/slide5.xml"/><Relationship Id="rId32" Type="http://schemas.openxmlformats.org/officeDocument/2006/relationships/font" Target="fonts/HelveticaNeue-italic.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font" Target="fonts/Roboto-bold.fntdata"/><Relationship Id="rId16" Type="http://schemas.openxmlformats.org/officeDocument/2006/relationships/font" Target="fonts/Roboto-regular.fntdata"/><Relationship Id="rId38" Type="http://customschemas.google.com/relationships/presentationmetadata" Target="meta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b="0" i="0" u="none" strike="noStrike">
              <a:solidFill>
                <a:srgbClr val="222222"/>
              </a:solidFill>
              <a:latin typeface="Roboto"/>
              <a:ea typeface="Roboto"/>
              <a:cs typeface="Roboto"/>
              <a:sym typeface="Roboto"/>
            </a:endParaRPr>
          </a:p>
        </p:txBody>
      </p:sp>
      <p:sp>
        <p:nvSpPr>
          <p:cNvPr id="278" name="Google Shape;27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87" name="Google Shape;287;p2: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288" name="Google Shape;288;p2: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Following a USD 200k investment in an Long-Term Scenario study, Costa Rica secured USD 2.4bn in climate development finance</a:t>
            </a:r>
            <a:endParaRPr/>
          </a:p>
          <a:p>
            <a:pPr indent="-171450" lvl="0" marL="171450" rtl="0" algn="l">
              <a:spcBef>
                <a:spcPts val="0"/>
              </a:spcBef>
              <a:spcAft>
                <a:spcPts val="0"/>
              </a:spcAft>
              <a:buClr>
                <a:schemeClr val="dk1"/>
              </a:buClr>
              <a:buSzPts val="1200"/>
              <a:buFont typeface="Arial"/>
              <a:buChar char="•"/>
            </a:pPr>
            <a:r>
              <a:rPr lang="en-GB"/>
              <a:t>The engagement was short (approximately two years) and carefully crafted to ensure national stakeholder and International Finance Institution (IFI) engagement. </a:t>
            </a:r>
            <a:endParaRPr/>
          </a:p>
          <a:p>
            <a:pPr indent="-171450" lvl="0" marL="171450" rtl="0" algn="l">
              <a:spcBef>
                <a:spcPts val="0"/>
              </a:spcBef>
              <a:spcAft>
                <a:spcPts val="0"/>
              </a:spcAft>
              <a:buClr>
                <a:schemeClr val="dk1"/>
              </a:buClr>
              <a:buSzPts val="1200"/>
              <a:buFont typeface="Arial"/>
              <a:buChar char="•"/>
            </a:pPr>
            <a:r>
              <a:rPr lang="en-GB"/>
              <a:t>IFIs and donors stand to expand market opportunities at a relatively low cost with large gains if upstream capacity building and stakeholder engagement is effective. </a:t>
            </a:r>
            <a:endParaRPr/>
          </a:p>
          <a:p>
            <a:pPr indent="0" lvl="0" marL="0" rtl="0" algn="l">
              <a:spcBef>
                <a:spcPts val="0"/>
              </a:spcBef>
              <a:spcAft>
                <a:spcPts val="0"/>
              </a:spcAft>
              <a:buNone/>
            </a:pPr>
            <a:r>
              <a:t/>
            </a:r>
            <a:endParaRPr/>
          </a:p>
        </p:txBody>
      </p:sp>
      <p:sp>
        <p:nvSpPr>
          <p:cNvPr id="295" name="Google Shape;29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first stage is capacity-building of local national analysts, and co-creation of models and scenarios for national emissions trajectories that can be used for policy formulation</a:t>
            </a:r>
            <a:endParaRPr/>
          </a:p>
        </p:txBody>
      </p:sp>
      <p:sp>
        <p:nvSpPr>
          <p:cNvPr id="302" name="Google Shape;30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next stage is to work with government line ministries using their key policy documents as points of entry for the analysis to be used for policy-making and setting priorities. These include:</a:t>
            </a:r>
            <a:endParaRPr/>
          </a:p>
          <a:p>
            <a:pPr indent="-171450" lvl="0" marL="171450" rtl="0" algn="l">
              <a:spcBef>
                <a:spcPts val="0"/>
              </a:spcBef>
              <a:spcAft>
                <a:spcPts val="0"/>
              </a:spcAft>
              <a:buClr>
                <a:schemeClr val="dk1"/>
              </a:buClr>
              <a:buSzPts val="1200"/>
              <a:buFont typeface="Arial"/>
              <a:buChar char="•"/>
            </a:pPr>
            <a:r>
              <a:rPr lang="en-GB"/>
              <a:t>Long-Term Strategies (LTS)</a:t>
            </a:r>
            <a:endParaRPr/>
          </a:p>
          <a:p>
            <a:pPr indent="-171450" lvl="0" marL="171450" rtl="0" algn="l">
              <a:spcBef>
                <a:spcPts val="0"/>
              </a:spcBef>
              <a:spcAft>
                <a:spcPts val="0"/>
              </a:spcAft>
              <a:buClr>
                <a:schemeClr val="dk1"/>
              </a:buClr>
              <a:buSzPts val="1200"/>
              <a:buFont typeface="Arial"/>
              <a:buChar char="•"/>
            </a:pPr>
            <a:r>
              <a:rPr lang="en-GB"/>
              <a:t>Nationally Determined Contributions (NDC)</a:t>
            </a:r>
            <a:endParaRPr/>
          </a:p>
          <a:p>
            <a:pPr indent="-171450" lvl="0" marL="171450" rtl="0" algn="l">
              <a:spcBef>
                <a:spcPts val="0"/>
              </a:spcBef>
              <a:spcAft>
                <a:spcPts val="0"/>
              </a:spcAft>
              <a:buClr>
                <a:schemeClr val="dk1"/>
              </a:buClr>
              <a:buSzPts val="1200"/>
              <a:buFont typeface="Arial"/>
              <a:buChar char="•"/>
            </a:pPr>
            <a:r>
              <a:rPr lang="en-GB"/>
              <a:t>Integrated Resource Plan (IRP)</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GB"/>
              <a:t>The analysis can be used to assess cross-sectoral impacts (e.g. energy, transport, water, agriculture) which allows strategies to be integrated across different ministries to support implementation and decion-making at the National Development Strategy level.</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GB"/>
              <a:t>At this stage, national analysts are undertaking more of the work, and increasingly involving a wider range of stakeholders.</a:t>
            </a:r>
            <a:endParaRPr/>
          </a:p>
        </p:txBody>
      </p:sp>
      <p:sp>
        <p:nvSpPr>
          <p:cNvPr id="314" name="Google Shape;3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next stage is to analyse the impact and designs for different policy instruments that can be implemented under each of the line ministries. This can include sensitivity analysis for different policy options, including sensitivities to cost and technology assumptions, which helps to inform policy instrument design and how this links to investment options.</a:t>
            </a:r>
            <a:endParaRPr/>
          </a:p>
        </p:txBody>
      </p:sp>
      <p:sp>
        <p:nvSpPr>
          <p:cNvPr id="342" name="Google Shape;34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next stage is to work much more closely with providers of finance to develop concept notes about potential funding structures for priority projects identified at the planning stage. This requires close coordination with the Finance Ministry, as well as external and local finance partners.  This will include assessment of financing risks and the design of appropriate risk-management structures.</a:t>
            </a:r>
            <a:endParaRPr/>
          </a:p>
        </p:txBody>
      </p:sp>
      <p:sp>
        <p:nvSpPr>
          <p:cNvPr id="399" name="Google Shape;39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 next stage is to work much more closely with providers of finance to collect the data for prefeasibility studies and concept notes that can inform potential funding structures for priority projects identified at the planning stage. This requires close coordination with the Finance Ministry, as well as external and local finance partners.  This will include assessment of financing risks and the design of appropriate risk-management structures that can be used to inform and accelerate finance mobilisation. </a:t>
            </a:r>
            <a:endParaRPr/>
          </a:p>
        </p:txBody>
      </p:sp>
      <p:sp>
        <p:nvSpPr>
          <p:cNvPr id="461" name="Google Shape;46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531" name="Google Shape;53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pic>
        <p:nvPicPr>
          <p:cNvPr descr="A picture containing website&#10;&#10;Description automatically generated" id="17" name="Google Shape;17;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12"/>
          <p:cNvSpPr txBox="1"/>
          <p:nvPr>
            <p:ph type="ctrTitle"/>
          </p:nvPr>
        </p:nvSpPr>
        <p:spPr>
          <a:xfrm>
            <a:off x="651352" y="4301318"/>
            <a:ext cx="7029608" cy="194875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SzPts val="24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 type="subTitle"/>
          </p:nvPr>
        </p:nvSpPr>
        <p:spPr>
          <a:xfrm>
            <a:off x="688931" y="3374796"/>
            <a:ext cx="2846121" cy="954803"/>
          </a:xfrm>
          <a:prstGeom prst="rect">
            <a:avLst/>
          </a:prstGeom>
          <a:noFill/>
          <a:ln>
            <a:noFill/>
          </a:ln>
        </p:spPr>
        <p:txBody>
          <a:bodyPr anchorCtr="0" anchor="b" bIns="0" lIns="0" spcFirstLastPara="1" rIns="0" wrap="square" tIns="0">
            <a:normAutofit/>
          </a:bodyPr>
          <a:lstStyle>
            <a:lvl1pPr lvl="0" algn="l">
              <a:lnSpc>
                <a:spcPct val="110000"/>
              </a:lnSpc>
              <a:spcBef>
                <a:spcPts val="600"/>
              </a:spcBef>
              <a:spcAft>
                <a:spcPts val="0"/>
              </a:spcAft>
              <a:buSzPts val="12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300"/>
              </a:spcBef>
              <a:spcAft>
                <a:spcPts val="0"/>
              </a:spcAft>
              <a:buSzPts val="1200"/>
              <a:buNone/>
              <a:defRPr sz="2000"/>
            </a:lvl2pPr>
            <a:lvl3pPr lvl="2" algn="ctr">
              <a:lnSpc>
                <a:spcPct val="90000"/>
              </a:lnSpc>
              <a:spcBef>
                <a:spcPts val="300"/>
              </a:spcBef>
              <a:spcAft>
                <a:spcPts val="0"/>
              </a:spcAft>
              <a:buSzPts val="1200"/>
              <a:buNone/>
              <a:defRPr sz="1800"/>
            </a:lvl3pPr>
            <a:lvl4pPr lvl="3" algn="ctr">
              <a:lnSpc>
                <a:spcPct val="11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300"/>
              </a:spcBef>
              <a:spcAft>
                <a:spcPts val="0"/>
              </a:spcAft>
              <a:buSzPts val="1600"/>
              <a:buNone/>
              <a:defRPr sz="1600"/>
            </a:lvl6pPr>
            <a:lvl7pPr lvl="6" algn="ctr">
              <a:lnSpc>
                <a:spcPct val="90000"/>
              </a:lnSpc>
              <a:spcBef>
                <a:spcPts val="900"/>
              </a:spcBef>
              <a:spcAft>
                <a:spcPts val="0"/>
              </a:spcAft>
              <a:buSzPts val="4400"/>
              <a:buNone/>
              <a:defRPr sz="1600"/>
            </a:lvl7pPr>
            <a:lvl8pPr lvl="7" algn="ctr">
              <a:lnSpc>
                <a:spcPct val="90000"/>
              </a:lnSpc>
              <a:spcBef>
                <a:spcPts val="900"/>
              </a:spcBef>
              <a:spcAft>
                <a:spcPts val="0"/>
              </a:spcAft>
              <a:buSzPts val="5400"/>
              <a:buNone/>
              <a:defRPr sz="1600"/>
            </a:lvl8pPr>
            <a:lvl9pPr lvl="8" algn="ctr">
              <a:lnSpc>
                <a:spcPct val="100000"/>
              </a:lnSpc>
              <a:spcBef>
                <a:spcPts val="0"/>
              </a:spcBef>
              <a:spcAft>
                <a:spcPts val="900"/>
              </a:spcAft>
              <a:buSzPts val="2400"/>
              <a:buNone/>
              <a:defRPr sz="1600"/>
            </a:lvl9pPr>
          </a:lstStyle>
          <a:p/>
        </p:txBody>
      </p:sp>
      <p:sp>
        <p:nvSpPr>
          <p:cNvPr id="20" name="Google Shape;20;p12"/>
          <p:cNvSpPr txBox="1"/>
          <p:nvPr>
            <p:ph idx="2" type="body"/>
          </p:nvPr>
        </p:nvSpPr>
        <p:spPr>
          <a:xfrm>
            <a:off x="8453438" y="6106160"/>
            <a:ext cx="3738562" cy="335915"/>
          </a:xfrm>
          <a:prstGeom prst="rect">
            <a:avLst/>
          </a:prstGeom>
          <a:noFill/>
          <a:ln>
            <a:noFill/>
          </a:ln>
        </p:spPr>
        <p:txBody>
          <a:bodyPr anchorCtr="0" anchor="ctr" bIns="0" lIns="0" spcFirstLastPara="1" rIns="0" wrap="square" tIns="0">
            <a:normAutofit/>
          </a:bodyPr>
          <a:lstStyle>
            <a:lvl1pPr indent="-228600" lvl="0" marL="457200" algn="ctr">
              <a:lnSpc>
                <a:spcPct val="110000"/>
              </a:lnSpc>
              <a:spcBef>
                <a:spcPts val="600"/>
              </a:spcBef>
              <a:spcAft>
                <a:spcPts val="0"/>
              </a:spcAft>
              <a:buSzPts val="1200"/>
              <a:buNone/>
              <a:defRPr sz="1600">
                <a:solidFill>
                  <a:schemeClr val="lt1"/>
                </a:solidFill>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pic>
        <p:nvPicPr>
          <p:cNvPr id="21" name="Google Shape;21;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70" name="Shape 70"/>
        <p:cNvGrpSpPr/>
        <p:nvPr/>
      </p:nvGrpSpPr>
      <p:grpSpPr>
        <a:xfrm>
          <a:off x="0" y="0"/>
          <a:ext cx="0" cy="0"/>
          <a:chOff x="0" y="0"/>
          <a:chExt cx="0" cy="0"/>
        </a:xfrm>
      </p:grpSpPr>
      <p:sp>
        <p:nvSpPr>
          <p:cNvPr id="71" name="Google Shape;71;p22"/>
          <p:cNvSpPr txBox="1"/>
          <p:nvPr>
            <p:ph type="title"/>
          </p:nvPr>
        </p:nvSpPr>
        <p:spPr>
          <a:xfrm>
            <a:off x="605265" y="188671"/>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C8102E"/>
              </a:buClr>
              <a:buSzPts val="4400"/>
              <a:buFont typeface="Open Sans"/>
              <a:buNone/>
              <a:defRPr>
                <a:solidFill>
                  <a:srgbClr val="C8102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2"/>
          <p:cNvSpPr txBox="1"/>
          <p:nvPr>
            <p:ph idx="1" type="body"/>
          </p:nvPr>
        </p:nvSpPr>
        <p:spPr>
          <a:xfrm>
            <a:off x="663880" y="2090579"/>
            <a:ext cx="4389133"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
        <p:nvSpPr>
          <p:cNvPr id="74" name="Google Shape;74;p22"/>
          <p:cNvSpPr txBox="1"/>
          <p:nvPr>
            <p:ph idx="2" type="body"/>
          </p:nvPr>
        </p:nvSpPr>
        <p:spPr>
          <a:xfrm>
            <a:off x="663575" y="1523661"/>
            <a:ext cx="4389438" cy="4392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Font typeface="Open Sans SemiBold"/>
              <a:buNone/>
              <a:defRPr b="1" i="0">
                <a:solidFill>
                  <a:schemeClr val="dk1"/>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2"/>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5" type="body"/>
          </p:nvPr>
        </p:nvSpPr>
        <p:spPr>
          <a:xfrm>
            <a:off x="6955350" y="997275"/>
            <a:ext cx="4389133"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78" name="Shape 78"/>
        <p:cNvGrpSpPr/>
        <p:nvPr/>
      </p:nvGrpSpPr>
      <p:grpSpPr>
        <a:xfrm>
          <a:off x="0" y="0"/>
          <a:ext cx="0" cy="0"/>
          <a:chOff x="0" y="0"/>
          <a:chExt cx="0" cy="0"/>
        </a:xfrm>
      </p:grpSpPr>
      <p:sp>
        <p:nvSpPr>
          <p:cNvPr id="79" name="Google Shape;79;p23"/>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23"/>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3"/>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3"/>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85" name="Shape 85"/>
        <p:cNvGrpSpPr/>
        <p:nvPr/>
      </p:nvGrpSpPr>
      <p:grpSpPr>
        <a:xfrm>
          <a:off x="0" y="0"/>
          <a:ext cx="0" cy="0"/>
          <a:chOff x="0" y="0"/>
          <a:chExt cx="0" cy="0"/>
        </a:xfrm>
      </p:grpSpPr>
      <p:sp>
        <p:nvSpPr>
          <p:cNvPr id="86" name="Google Shape;86;p24"/>
          <p:cNvSpPr txBox="1"/>
          <p:nvPr>
            <p:ph type="title"/>
          </p:nvPr>
        </p:nvSpPr>
        <p:spPr>
          <a:xfrm>
            <a:off x="605265" y="188671"/>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C8102E"/>
              </a:buClr>
              <a:buSzPts val="4400"/>
              <a:buFont typeface="Open Sans"/>
              <a:buNone/>
              <a:defRPr>
                <a:solidFill>
                  <a:srgbClr val="C8102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4"/>
          <p:cNvSpPr txBox="1"/>
          <p:nvPr>
            <p:ph idx="1" type="body"/>
          </p:nvPr>
        </p:nvSpPr>
        <p:spPr>
          <a:xfrm>
            <a:off x="663880" y="2090579"/>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24"/>
          <p:cNvSpPr txBox="1"/>
          <p:nvPr>
            <p:ph idx="2" type="body"/>
          </p:nvPr>
        </p:nvSpPr>
        <p:spPr>
          <a:xfrm>
            <a:off x="663575" y="1523661"/>
            <a:ext cx="4389438" cy="4392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Font typeface="Open Sans SemiBold"/>
              <a:buNone/>
              <a:defRPr b="1" i="0">
                <a:solidFill>
                  <a:schemeClr val="dk1"/>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24"/>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4"/>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92" name="Shape 92"/>
        <p:cNvGrpSpPr/>
        <p:nvPr/>
      </p:nvGrpSpPr>
      <p:grpSpPr>
        <a:xfrm>
          <a:off x="0" y="0"/>
          <a:ext cx="0" cy="0"/>
          <a:chOff x="0" y="0"/>
          <a:chExt cx="0" cy="0"/>
        </a:xfrm>
      </p:grpSpPr>
      <p:sp>
        <p:nvSpPr>
          <p:cNvPr id="93" name="Google Shape;93;p25"/>
          <p:cNvSpPr txBox="1"/>
          <p:nvPr>
            <p:ph type="title"/>
          </p:nvPr>
        </p:nvSpPr>
        <p:spPr>
          <a:xfrm>
            <a:off x="605265" y="188671"/>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C8102E"/>
              </a:buClr>
              <a:buSzPts val="4400"/>
              <a:buFont typeface="Open Sans"/>
              <a:buNone/>
              <a:defRPr>
                <a:solidFill>
                  <a:srgbClr val="C8102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5"/>
          <p:cNvSpPr txBox="1"/>
          <p:nvPr>
            <p:ph idx="1" type="body"/>
          </p:nvPr>
        </p:nvSpPr>
        <p:spPr>
          <a:xfrm>
            <a:off x="663880" y="2090579"/>
            <a:ext cx="4389133"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
        <p:nvSpPr>
          <p:cNvPr id="96" name="Google Shape;96;p25"/>
          <p:cNvSpPr txBox="1"/>
          <p:nvPr>
            <p:ph idx="2" type="body"/>
          </p:nvPr>
        </p:nvSpPr>
        <p:spPr>
          <a:xfrm>
            <a:off x="663575" y="1523661"/>
            <a:ext cx="4389438" cy="4392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Font typeface="Open Sans SemiBold"/>
              <a:buNone/>
              <a:defRPr b="1" i="0">
                <a:solidFill>
                  <a:schemeClr val="dk1"/>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5"/>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5"/>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5"/>
          <p:cNvSpPr txBox="1"/>
          <p:nvPr>
            <p:ph idx="5" type="body"/>
          </p:nvPr>
        </p:nvSpPr>
        <p:spPr>
          <a:xfrm>
            <a:off x="6955350" y="997275"/>
            <a:ext cx="4389133"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00" name="Shape 100"/>
        <p:cNvGrpSpPr/>
        <p:nvPr/>
      </p:nvGrpSpPr>
      <p:grpSpPr>
        <a:xfrm>
          <a:off x="0" y="0"/>
          <a:ext cx="0" cy="0"/>
          <a:chOff x="0" y="0"/>
          <a:chExt cx="0" cy="0"/>
        </a:xfrm>
      </p:grpSpPr>
      <p:sp>
        <p:nvSpPr>
          <p:cNvPr id="101" name="Google Shape;101;p26"/>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6"/>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
        <p:nvSpPr>
          <p:cNvPr id="104" name="Google Shape;104;p26"/>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6"/>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6"/>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107" name="Shape 107"/>
        <p:cNvGrpSpPr/>
        <p:nvPr/>
      </p:nvGrpSpPr>
      <p:grpSpPr>
        <a:xfrm>
          <a:off x="0" y="0"/>
          <a:ext cx="0" cy="0"/>
          <a:chOff x="0" y="0"/>
          <a:chExt cx="0" cy="0"/>
        </a:xfrm>
      </p:grpSpPr>
      <p:pic>
        <p:nvPicPr>
          <p:cNvPr descr="Graphical user interface, text&#10;&#10;Description automatically generated" id="108" name="Google Shape;108;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9" name="Google Shape;109;p27"/>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7"/>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descr="Graphical user interface, text&#10;&#10;Description automatically generated" id="111" name="Google Shape;111;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spTree>
      <p:nvGrpSpPr>
        <p:cNvPr id="112" name="Shape 112"/>
        <p:cNvGrpSpPr/>
        <p:nvPr/>
      </p:nvGrpSpPr>
      <p:grpSpPr>
        <a:xfrm>
          <a:off x="0" y="0"/>
          <a:ext cx="0" cy="0"/>
          <a:chOff x="0" y="0"/>
          <a:chExt cx="0" cy="0"/>
        </a:xfrm>
      </p:grpSpPr>
      <p:pic>
        <p:nvPicPr>
          <p:cNvPr descr="Graphical user interface, sunburst chart&#10;&#10;Description automatically generated" id="113" name="Google Shape;113;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4" name="Google Shape;114;p28"/>
          <p:cNvSpPr txBox="1"/>
          <p:nvPr>
            <p:ph type="title"/>
          </p:nvPr>
        </p:nvSpPr>
        <p:spPr>
          <a:xfrm>
            <a:off x="641023" y="3325090"/>
            <a:ext cx="6270416" cy="27313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8"/>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16" name="Google Shape;116;p28"/>
          <p:cNvSpPr txBox="1"/>
          <p:nvPr>
            <p:ph idx="1" type="body"/>
          </p:nvPr>
        </p:nvSpPr>
        <p:spPr>
          <a:xfrm>
            <a:off x="641023" y="626406"/>
            <a:ext cx="5261013" cy="24723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EA9DA"/>
              </a:buClr>
              <a:buSzPts val="20000"/>
              <a:buFont typeface="Open Sans ExtraBold"/>
              <a:buNone/>
              <a:defRPr b="1" i="0" sz="20000">
                <a:solidFill>
                  <a:srgbClr val="8EA9DA"/>
                </a:solidFill>
                <a:latin typeface="Open Sans ExtraBold"/>
                <a:ea typeface="Open Sans ExtraBold"/>
                <a:cs typeface="Open Sans ExtraBold"/>
                <a:sym typeface="Open Sans ExtraBold"/>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sunburst chart&#10;&#10;Description automatically generated" id="117" name="Google Shape;117;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showMasterSp="0">
  <p:cSld name="2_Section Header">
    <p:spTree>
      <p:nvGrpSpPr>
        <p:cNvPr id="118" name="Shape 118"/>
        <p:cNvGrpSpPr/>
        <p:nvPr/>
      </p:nvGrpSpPr>
      <p:grpSpPr>
        <a:xfrm>
          <a:off x="0" y="0"/>
          <a:ext cx="0" cy="0"/>
          <a:chOff x="0" y="0"/>
          <a:chExt cx="0" cy="0"/>
        </a:xfrm>
      </p:grpSpPr>
      <p:pic>
        <p:nvPicPr>
          <p:cNvPr descr="Graphical user interface, sunburst chart&#10;&#10;Description automatically generated" id="119" name="Google Shape;119;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0" name="Google Shape;120;p29"/>
          <p:cNvSpPr txBox="1"/>
          <p:nvPr>
            <p:ph type="title"/>
          </p:nvPr>
        </p:nvSpPr>
        <p:spPr>
          <a:xfrm>
            <a:off x="641023" y="3325090"/>
            <a:ext cx="6270416" cy="27313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9"/>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22" name="Google Shape;122;p29"/>
          <p:cNvSpPr txBox="1"/>
          <p:nvPr>
            <p:ph idx="1" type="body"/>
          </p:nvPr>
        </p:nvSpPr>
        <p:spPr>
          <a:xfrm>
            <a:off x="641023" y="626406"/>
            <a:ext cx="5261013" cy="24723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EA9DA"/>
              </a:buClr>
              <a:buSzPts val="20000"/>
              <a:buFont typeface="Open Sans ExtraBold"/>
              <a:buNone/>
              <a:defRPr b="1" i="0" sz="20000">
                <a:solidFill>
                  <a:srgbClr val="8EA9DA"/>
                </a:solidFill>
                <a:latin typeface="Open Sans ExtraBold"/>
                <a:ea typeface="Open Sans ExtraBold"/>
                <a:cs typeface="Open Sans ExtraBold"/>
                <a:sym typeface="Open Sans ExtraBold"/>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sunburst chart&#10;&#10;Description automatically generated" id="123" name="Google Shape;123;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4" name="Shape 124"/>
        <p:cNvGrpSpPr/>
        <p:nvPr/>
      </p:nvGrpSpPr>
      <p:grpSpPr>
        <a:xfrm>
          <a:off x="0" y="0"/>
          <a:ext cx="0" cy="0"/>
          <a:chOff x="0" y="0"/>
          <a:chExt cx="0" cy="0"/>
        </a:xfrm>
      </p:grpSpPr>
      <p:sp>
        <p:nvSpPr>
          <p:cNvPr id="125" name="Google Shape;125;p30"/>
          <p:cNvSpPr txBox="1"/>
          <p:nvPr>
            <p:ph idx="1" type="body"/>
          </p:nvPr>
        </p:nvSpPr>
        <p:spPr>
          <a:xfrm>
            <a:off x="663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30"/>
          <p:cNvSpPr txBox="1"/>
          <p:nvPr>
            <p:ph idx="2" type="body"/>
          </p:nvPr>
        </p:nvSpPr>
        <p:spPr>
          <a:xfrm>
            <a:off x="5997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30"/>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p30"/>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30"/>
          <p:cNvSpPr txBox="1"/>
          <p:nvPr>
            <p:ph idx="3" type="body"/>
          </p:nvPr>
        </p:nvSpPr>
        <p:spPr>
          <a:xfrm>
            <a:off x="8219441" y="5750351"/>
            <a:ext cx="3508650"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0"/>
          <p:cNvSpPr txBox="1"/>
          <p:nvPr>
            <p:ph idx="4" type="body"/>
          </p:nvPr>
        </p:nvSpPr>
        <p:spPr>
          <a:xfrm>
            <a:off x="663575" y="6035355"/>
            <a:ext cx="5181599"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31" name="Shape 131"/>
        <p:cNvGrpSpPr/>
        <p:nvPr/>
      </p:nvGrpSpPr>
      <p:grpSpPr>
        <a:xfrm>
          <a:off x="0" y="0"/>
          <a:ext cx="0" cy="0"/>
          <a:chOff x="0" y="0"/>
          <a:chExt cx="0" cy="0"/>
        </a:xfrm>
      </p:grpSpPr>
      <p:sp>
        <p:nvSpPr>
          <p:cNvPr id="132" name="Google Shape;132;p31"/>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1"/>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i="0" sz="20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4" name="Google Shape;134;p31"/>
          <p:cNvSpPr txBox="1"/>
          <p:nvPr>
            <p:ph idx="2" type="body"/>
          </p:nvPr>
        </p:nvSpPr>
        <p:spPr>
          <a:xfrm>
            <a:off x="663575" y="2910428"/>
            <a:ext cx="5157787"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00000"/>
              </a:buClr>
              <a:buSzPts val="2000"/>
              <a:buFont typeface="Open Sans SemiBold"/>
              <a:buNone/>
              <a:defRPr b="1" i="0" sz="2000">
                <a:solidFill>
                  <a:srgbClr val="C00000"/>
                </a:solidFill>
                <a:latin typeface="Open Sans SemiBold"/>
                <a:ea typeface="Open Sans SemiBold"/>
                <a:cs typeface="Open Sans SemiBold"/>
                <a:sym typeface="Open Sans SemiBold"/>
              </a:defRPr>
            </a:lvl1pPr>
            <a:lvl2pPr indent="-355600" lvl="1" marL="914400" algn="l">
              <a:lnSpc>
                <a:spcPct val="90000"/>
              </a:lnSpc>
              <a:spcBef>
                <a:spcPts val="500"/>
              </a:spcBef>
              <a:spcAft>
                <a:spcPts val="0"/>
              </a:spcAft>
              <a:buClr>
                <a:schemeClr val="dk1"/>
              </a:buClr>
              <a:buSzPts val="2000"/>
              <a:buChar char="•"/>
              <a:defRPr i="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31"/>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6" name="Google Shape;136;p31"/>
          <p:cNvSpPr txBox="1"/>
          <p:nvPr>
            <p:ph idx="4" type="body"/>
          </p:nvPr>
        </p:nvSpPr>
        <p:spPr>
          <a:xfrm>
            <a:off x="6172200" y="2910428"/>
            <a:ext cx="5183188"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F5395"/>
              </a:buClr>
              <a:buSzPts val="2000"/>
              <a:buFont typeface="Open Sans SemiBold"/>
              <a:buNone/>
              <a:defRPr>
                <a:solidFill>
                  <a:srgbClr val="2F5395"/>
                </a:solidFill>
              </a:defRPr>
            </a:lvl1pPr>
            <a:lvl2pPr indent="-355600" lvl="1" marL="914400" algn="l">
              <a:lnSpc>
                <a:spcPct val="90000"/>
              </a:lnSpc>
              <a:spcBef>
                <a:spcPts val="500"/>
              </a:spcBef>
              <a:spcAft>
                <a:spcPts val="0"/>
              </a:spcAft>
              <a:buClr>
                <a:schemeClr val="dk1"/>
              </a:buClr>
              <a:buSzPts val="2000"/>
              <a:buChar char="•"/>
              <a:defRPr i="1"/>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31"/>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38" name="Google Shape;138;p31"/>
          <p:cNvSpPr txBox="1"/>
          <p:nvPr>
            <p:ph idx="5" type="body"/>
          </p:nvPr>
        </p:nvSpPr>
        <p:spPr>
          <a:xfrm>
            <a:off x="8209279" y="5750351"/>
            <a:ext cx="351881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31"/>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31"/>
          <p:cNvSpPr txBox="1"/>
          <p:nvPr>
            <p:ph idx="7" type="body"/>
          </p:nvPr>
        </p:nvSpPr>
        <p:spPr>
          <a:xfrm>
            <a:off x="663575" y="6035355"/>
            <a:ext cx="5157787"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22" name="Shape 22"/>
        <p:cNvGrpSpPr/>
        <p:nvPr/>
      </p:nvGrpSpPr>
      <p:grpSpPr>
        <a:xfrm>
          <a:off x="0" y="0"/>
          <a:ext cx="0" cy="0"/>
          <a:chOff x="0" y="0"/>
          <a:chExt cx="0" cy="0"/>
        </a:xfrm>
      </p:grpSpPr>
      <p:sp>
        <p:nvSpPr>
          <p:cNvPr id="23" name="Google Shape;23;p13"/>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24" name="Google Shape;24;p13"/>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6" name="Google Shape;26;p13"/>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141" name="Shape 141"/>
        <p:cNvGrpSpPr/>
        <p:nvPr/>
      </p:nvGrpSpPr>
      <p:grpSpPr>
        <a:xfrm>
          <a:off x="0" y="0"/>
          <a:ext cx="0" cy="0"/>
          <a:chOff x="0" y="0"/>
          <a:chExt cx="0" cy="0"/>
        </a:xfrm>
      </p:grpSpPr>
      <p:sp>
        <p:nvSpPr>
          <p:cNvPr id="142" name="Google Shape;142;p32"/>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32"/>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i="0" sz="20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4" name="Google Shape;144;p32"/>
          <p:cNvSpPr txBox="1"/>
          <p:nvPr>
            <p:ph idx="2" type="body"/>
          </p:nvPr>
        </p:nvSpPr>
        <p:spPr>
          <a:xfrm>
            <a:off x="663575" y="2910428"/>
            <a:ext cx="5157787"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00000"/>
              </a:buClr>
              <a:buSzPts val="2000"/>
              <a:buFont typeface="Open Sans SemiBold"/>
              <a:buNone/>
              <a:defRPr b="1" i="0" sz="2000">
                <a:solidFill>
                  <a:srgbClr val="C00000"/>
                </a:solidFill>
                <a:latin typeface="Open Sans SemiBold"/>
                <a:ea typeface="Open Sans SemiBold"/>
                <a:cs typeface="Open Sans SemiBold"/>
                <a:sym typeface="Open Sans SemiBold"/>
              </a:defRPr>
            </a:lvl1pPr>
            <a:lvl2pPr indent="-355600" lvl="1" marL="914400" algn="l">
              <a:lnSpc>
                <a:spcPct val="90000"/>
              </a:lnSpc>
              <a:spcBef>
                <a:spcPts val="500"/>
              </a:spcBef>
              <a:spcAft>
                <a:spcPts val="0"/>
              </a:spcAft>
              <a:buClr>
                <a:schemeClr val="dk1"/>
              </a:buClr>
              <a:buSzPts val="2000"/>
              <a:buChar char="•"/>
              <a:defRPr i="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32"/>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6" name="Google Shape;146;p32"/>
          <p:cNvSpPr txBox="1"/>
          <p:nvPr>
            <p:ph idx="4" type="body"/>
          </p:nvPr>
        </p:nvSpPr>
        <p:spPr>
          <a:xfrm>
            <a:off x="6172200" y="2910428"/>
            <a:ext cx="5183188"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F5395"/>
              </a:buClr>
              <a:buSzPts val="2000"/>
              <a:buFont typeface="Open Sans SemiBold"/>
              <a:buNone/>
              <a:defRPr>
                <a:solidFill>
                  <a:srgbClr val="2F5395"/>
                </a:solidFill>
              </a:defRPr>
            </a:lvl1pPr>
            <a:lvl2pPr indent="-355600" lvl="1" marL="914400" algn="l">
              <a:lnSpc>
                <a:spcPct val="90000"/>
              </a:lnSpc>
              <a:spcBef>
                <a:spcPts val="500"/>
              </a:spcBef>
              <a:spcAft>
                <a:spcPts val="0"/>
              </a:spcAft>
              <a:buClr>
                <a:schemeClr val="dk1"/>
              </a:buClr>
              <a:buSzPts val="2000"/>
              <a:buChar char="•"/>
              <a:defRPr i="1"/>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3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48" name="Google Shape;148;p32"/>
          <p:cNvSpPr txBox="1"/>
          <p:nvPr>
            <p:ph idx="5" type="body"/>
          </p:nvPr>
        </p:nvSpPr>
        <p:spPr>
          <a:xfrm>
            <a:off x="8209279" y="5750351"/>
            <a:ext cx="351881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solidFill>
                  <a:schemeClr val="dk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32"/>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2"/>
          <p:cNvSpPr txBox="1"/>
          <p:nvPr>
            <p:ph idx="7" type="body"/>
          </p:nvPr>
        </p:nvSpPr>
        <p:spPr>
          <a:xfrm>
            <a:off x="663575" y="6035355"/>
            <a:ext cx="5157787"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1" name="Shape 151"/>
        <p:cNvGrpSpPr/>
        <p:nvPr/>
      </p:nvGrpSpPr>
      <p:grpSpPr>
        <a:xfrm>
          <a:off x="0" y="0"/>
          <a:ext cx="0" cy="0"/>
          <a:chOff x="0" y="0"/>
          <a:chExt cx="0" cy="0"/>
        </a:xfrm>
      </p:grpSpPr>
      <p:pic>
        <p:nvPicPr>
          <p:cNvPr descr="Graphical user interface, sunburst chart&#10;&#10;Description automatically generated" id="152" name="Google Shape;152;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3" name="Google Shape;153;p33"/>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3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55" name="Google Shape;155;p33"/>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dk1"/>
              </a:buClr>
              <a:buSzPts val="1600"/>
              <a:buFont typeface="Calibri"/>
              <a:buAutoNum type="arabicPeriod"/>
              <a:defRPr b="0" i="0" sz="1600">
                <a:latin typeface="Open Sans"/>
                <a:ea typeface="Open Sans"/>
                <a:cs typeface="Open Sans"/>
                <a:sym typeface="Open Sans"/>
              </a:defRPr>
            </a:lvl1pPr>
            <a:lvl2pPr indent="-355600" lvl="1" marL="914400" algn="l">
              <a:lnSpc>
                <a:spcPct val="90000"/>
              </a:lnSpc>
              <a:spcBef>
                <a:spcPts val="500"/>
              </a:spcBef>
              <a:spcAft>
                <a:spcPts val="0"/>
              </a:spcAft>
              <a:buClr>
                <a:schemeClr val="dk1"/>
              </a:buClr>
              <a:buSzPts val="2000"/>
              <a:buFont typeface="Calibri"/>
              <a:buAutoNum type="arabicPeriod"/>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raphical user interface, sunburst chart&#10;&#10;Description automatically generated" id="156" name="Google Shape;156;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57" name="Shape 157"/>
        <p:cNvGrpSpPr/>
        <p:nvPr/>
      </p:nvGrpSpPr>
      <p:grpSpPr>
        <a:xfrm>
          <a:off x="0" y="0"/>
          <a:ext cx="0" cy="0"/>
          <a:chOff x="0" y="0"/>
          <a:chExt cx="0" cy="0"/>
        </a:xfrm>
      </p:grpSpPr>
      <p:pic>
        <p:nvPicPr>
          <p:cNvPr descr="Graphical user interface, text&#10;&#10;Description automatically generated" id="158" name="Google Shape;158;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9" name="Google Shape;159;p3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descr="Graphical user interface, text&#10;&#10;Description automatically generated" id="160" name="Google Shape;160;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1" name="Shape 161"/>
        <p:cNvGrpSpPr/>
        <p:nvPr/>
      </p:nvGrpSpPr>
      <p:grpSpPr>
        <a:xfrm>
          <a:off x="0" y="0"/>
          <a:ext cx="0" cy="0"/>
          <a:chOff x="0" y="0"/>
          <a:chExt cx="0" cy="0"/>
        </a:xfrm>
      </p:grpSpPr>
      <p:pic>
        <p:nvPicPr>
          <p:cNvPr descr="A picture containing website&#10;&#10;Description automatically generated" id="162" name="Google Shape;162;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3" name="Google Shape;163;p35"/>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35"/>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Font typeface="Open Sans ExtraBold"/>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5" name="Google Shape;165;p35"/>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Font typeface="Open Sans SemiBold"/>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66" name="Shape 166"/>
        <p:cNvGrpSpPr/>
        <p:nvPr/>
      </p:nvGrpSpPr>
      <p:grpSpPr>
        <a:xfrm>
          <a:off x="0" y="0"/>
          <a:ext cx="0" cy="0"/>
          <a:chOff x="0" y="0"/>
          <a:chExt cx="0" cy="0"/>
        </a:xfrm>
      </p:grpSpPr>
      <p:sp>
        <p:nvSpPr>
          <p:cNvPr id="167" name="Google Shape;167;p36"/>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36"/>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3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
        <p:nvSpPr>
          <p:cNvPr id="170" name="Google Shape;170;p36"/>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6"/>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36"/>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173" name="Shape 173"/>
        <p:cNvGrpSpPr/>
        <p:nvPr/>
      </p:nvGrpSpPr>
      <p:grpSpPr>
        <a:xfrm>
          <a:off x="0" y="0"/>
          <a:ext cx="0" cy="0"/>
          <a:chOff x="0" y="0"/>
          <a:chExt cx="0" cy="0"/>
        </a:xfrm>
      </p:grpSpPr>
      <p:pic>
        <p:nvPicPr>
          <p:cNvPr descr="A picture containing website&#10;&#10;Description automatically generated" id="174" name="Google Shape;174;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5" name="Google Shape;175;p37"/>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37"/>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Font typeface="Open Sans ExtraBold"/>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7" name="Google Shape;177;p37"/>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Font typeface="Open Sans SemiBold"/>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78" name="Shape 178"/>
        <p:cNvGrpSpPr/>
        <p:nvPr/>
      </p:nvGrpSpPr>
      <p:grpSpPr>
        <a:xfrm>
          <a:off x="0" y="0"/>
          <a:ext cx="0" cy="0"/>
          <a:chOff x="0" y="0"/>
          <a:chExt cx="0" cy="0"/>
        </a:xfrm>
      </p:grpSpPr>
      <p:sp>
        <p:nvSpPr>
          <p:cNvPr id="179" name="Google Shape;179;p38"/>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38"/>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38"/>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
        <p:nvSpPr>
          <p:cNvPr id="182" name="Google Shape;182;p38"/>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38"/>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38"/>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showMasterSp="0">
  <p:cSld name="3_Section Header">
    <p:spTree>
      <p:nvGrpSpPr>
        <p:cNvPr id="185" name="Shape 185"/>
        <p:cNvGrpSpPr/>
        <p:nvPr/>
      </p:nvGrpSpPr>
      <p:grpSpPr>
        <a:xfrm>
          <a:off x="0" y="0"/>
          <a:ext cx="0" cy="0"/>
          <a:chOff x="0" y="0"/>
          <a:chExt cx="0" cy="0"/>
        </a:xfrm>
      </p:grpSpPr>
      <p:pic>
        <p:nvPicPr>
          <p:cNvPr descr="Graphical user interface, text&#10;&#10;Description automatically generated" id="186" name="Google Shape;186;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7" name="Google Shape;187;p39"/>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39"/>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showMasterSp="0">
  <p:cSld name="4_Section Header">
    <p:spTree>
      <p:nvGrpSpPr>
        <p:cNvPr id="189" name="Shape 189"/>
        <p:cNvGrpSpPr/>
        <p:nvPr/>
      </p:nvGrpSpPr>
      <p:grpSpPr>
        <a:xfrm>
          <a:off x="0" y="0"/>
          <a:ext cx="0" cy="0"/>
          <a:chOff x="0" y="0"/>
          <a:chExt cx="0" cy="0"/>
        </a:xfrm>
      </p:grpSpPr>
      <p:pic>
        <p:nvPicPr>
          <p:cNvPr descr="Graphical user interface, sunburst chart&#10;&#10;Description automatically generated" id="190" name="Google Shape;190;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1" name="Google Shape;191;p40"/>
          <p:cNvSpPr txBox="1"/>
          <p:nvPr>
            <p:ph type="title"/>
          </p:nvPr>
        </p:nvSpPr>
        <p:spPr>
          <a:xfrm>
            <a:off x="641023" y="3325090"/>
            <a:ext cx="6270416" cy="27313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40"/>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93" name="Google Shape;193;p40"/>
          <p:cNvSpPr txBox="1"/>
          <p:nvPr>
            <p:ph idx="1" type="body"/>
          </p:nvPr>
        </p:nvSpPr>
        <p:spPr>
          <a:xfrm>
            <a:off x="641023" y="626406"/>
            <a:ext cx="5261013" cy="24723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EA9DA"/>
              </a:buClr>
              <a:buSzPts val="20000"/>
              <a:buFont typeface="Open Sans ExtraBold"/>
              <a:buNone/>
              <a:defRPr b="1" i="0" sz="20000">
                <a:solidFill>
                  <a:srgbClr val="8EA9DA"/>
                </a:solidFill>
                <a:latin typeface="Open Sans ExtraBold"/>
                <a:ea typeface="Open Sans ExtraBold"/>
                <a:cs typeface="Open Sans ExtraBold"/>
                <a:sym typeface="Open Sans ExtraBold"/>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showMasterSp="0">
  <p:cSld name="5_Section Header">
    <p:spTree>
      <p:nvGrpSpPr>
        <p:cNvPr id="194" name="Shape 194"/>
        <p:cNvGrpSpPr/>
        <p:nvPr/>
      </p:nvGrpSpPr>
      <p:grpSpPr>
        <a:xfrm>
          <a:off x="0" y="0"/>
          <a:ext cx="0" cy="0"/>
          <a:chOff x="0" y="0"/>
          <a:chExt cx="0" cy="0"/>
        </a:xfrm>
      </p:grpSpPr>
      <p:pic>
        <p:nvPicPr>
          <p:cNvPr descr="Graphical user interface, sunburst chart&#10;&#10;Description automatically generated" id="195" name="Google Shape;195;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6" name="Google Shape;196;p41"/>
          <p:cNvSpPr txBox="1"/>
          <p:nvPr>
            <p:ph type="title"/>
          </p:nvPr>
        </p:nvSpPr>
        <p:spPr>
          <a:xfrm>
            <a:off x="641023" y="3325090"/>
            <a:ext cx="6270416" cy="27313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41"/>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98" name="Google Shape;198;p41"/>
          <p:cNvSpPr txBox="1"/>
          <p:nvPr>
            <p:ph idx="1" type="body"/>
          </p:nvPr>
        </p:nvSpPr>
        <p:spPr>
          <a:xfrm>
            <a:off x="641023" y="626406"/>
            <a:ext cx="5261013" cy="24723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EA9DA"/>
              </a:buClr>
              <a:buSzPts val="20000"/>
              <a:buFont typeface="Open Sans ExtraBold"/>
              <a:buNone/>
              <a:defRPr b="1" i="0" sz="20000">
                <a:solidFill>
                  <a:srgbClr val="8EA9DA"/>
                </a:solidFill>
                <a:latin typeface="Open Sans ExtraBold"/>
                <a:ea typeface="Open Sans ExtraBold"/>
                <a:cs typeface="Open Sans ExtraBold"/>
                <a:sym typeface="Open Sans ExtraBold"/>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7" name="Shape 27"/>
        <p:cNvGrpSpPr/>
        <p:nvPr/>
      </p:nvGrpSpPr>
      <p:grpSpPr>
        <a:xfrm>
          <a:off x="0" y="0"/>
          <a:ext cx="0" cy="0"/>
          <a:chOff x="0" y="0"/>
          <a:chExt cx="0" cy="0"/>
        </a:xfrm>
      </p:grpSpPr>
      <p:sp>
        <p:nvSpPr>
          <p:cNvPr id="28" name="Google Shape;28;p14"/>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 type="body"/>
          </p:nvPr>
        </p:nvSpPr>
        <p:spPr>
          <a:xfrm>
            <a:off x="629399" y="1252728"/>
            <a:ext cx="10933801" cy="4922031"/>
          </a:xfrm>
          <a:prstGeom prst="rect">
            <a:avLst/>
          </a:prstGeom>
          <a:noFill/>
          <a:ln>
            <a:noFill/>
          </a:ln>
        </p:spPr>
        <p:txBody>
          <a:bodyPr anchorCtr="0" anchor="t" bIns="0" lIns="0" spcFirstLastPara="1" rIns="0" wrap="square" tIns="0">
            <a:norm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30" name="Google Shape;30;p14"/>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1" name="Google Shape;31;p14"/>
          <p:cNvGrpSpPr/>
          <p:nvPr/>
        </p:nvGrpSpPr>
        <p:grpSpPr>
          <a:xfrm>
            <a:off x="9055065" y="227808"/>
            <a:ext cx="1097280" cy="718618"/>
            <a:chOff x="3403969" y="5271776"/>
            <a:chExt cx="1878150" cy="1161732"/>
          </a:xfrm>
        </p:grpSpPr>
        <p:pic>
          <p:nvPicPr>
            <p:cNvPr descr="Logo&#10;&#10;Description automatically generated" id="32" name="Google Shape;32;p14"/>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3" name="Google Shape;33;p14"/>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4" name="Google Shape;34;p14"/>
          <p:cNvPicPr preferRelativeResize="0"/>
          <p:nvPr/>
        </p:nvPicPr>
        <p:blipFill rotWithShape="1">
          <a:blip r:embed="rId3">
            <a:alphaModFix/>
          </a:blip>
          <a:srcRect b="55139" l="72969" r="1015" t="6111"/>
          <a:stretch/>
        </p:blipFill>
        <p:spPr>
          <a:xfrm>
            <a:off x="10504156" y="127446"/>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99" name="Shape 199"/>
        <p:cNvGrpSpPr/>
        <p:nvPr/>
      </p:nvGrpSpPr>
      <p:grpSpPr>
        <a:xfrm>
          <a:off x="0" y="0"/>
          <a:ext cx="0" cy="0"/>
          <a:chOff x="0" y="0"/>
          <a:chExt cx="0" cy="0"/>
        </a:xfrm>
      </p:grpSpPr>
      <p:sp>
        <p:nvSpPr>
          <p:cNvPr id="200" name="Google Shape;200;p42"/>
          <p:cNvSpPr txBox="1"/>
          <p:nvPr>
            <p:ph idx="1" type="body"/>
          </p:nvPr>
        </p:nvSpPr>
        <p:spPr>
          <a:xfrm>
            <a:off x="663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42"/>
          <p:cNvSpPr txBox="1"/>
          <p:nvPr>
            <p:ph idx="2" type="body"/>
          </p:nvPr>
        </p:nvSpPr>
        <p:spPr>
          <a:xfrm>
            <a:off x="5997574" y="2158738"/>
            <a:ext cx="5181600" cy="3876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42"/>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03" name="Google Shape;203;p42"/>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42"/>
          <p:cNvSpPr txBox="1"/>
          <p:nvPr>
            <p:ph idx="3" type="body"/>
          </p:nvPr>
        </p:nvSpPr>
        <p:spPr>
          <a:xfrm>
            <a:off x="8171727" y="5750351"/>
            <a:ext cx="3556364"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42"/>
          <p:cNvSpPr txBox="1"/>
          <p:nvPr>
            <p:ph idx="4" type="body"/>
          </p:nvPr>
        </p:nvSpPr>
        <p:spPr>
          <a:xfrm>
            <a:off x="663575" y="6035355"/>
            <a:ext cx="5181599"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206" name="Shape 206"/>
        <p:cNvGrpSpPr/>
        <p:nvPr/>
      </p:nvGrpSpPr>
      <p:grpSpPr>
        <a:xfrm>
          <a:off x="0" y="0"/>
          <a:ext cx="0" cy="0"/>
          <a:chOff x="0" y="0"/>
          <a:chExt cx="0" cy="0"/>
        </a:xfrm>
      </p:grpSpPr>
      <p:sp>
        <p:nvSpPr>
          <p:cNvPr id="207" name="Google Shape;207;p43"/>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43"/>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i="0" sz="20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9" name="Google Shape;209;p43"/>
          <p:cNvSpPr txBox="1"/>
          <p:nvPr>
            <p:ph idx="2" type="body"/>
          </p:nvPr>
        </p:nvSpPr>
        <p:spPr>
          <a:xfrm>
            <a:off x="663575" y="2910428"/>
            <a:ext cx="5157787"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00000"/>
              </a:buClr>
              <a:buSzPts val="2000"/>
              <a:buFont typeface="Open Sans SemiBold"/>
              <a:buNone/>
              <a:defRPr b="1" i="0" sz="2000">
                <a:solidFill>
                  <a:srgbClr val="C00000"/>
                </a:solidFill>
                <a:latin typeface="Open Sans SemiBold"/>
                <a:ea typeface="Open Sans SemiBold"/>
                <a:cs typeface="Open Sans SemiBold"/>
                <a:sym typeface="Open Sans SemiBold"/>
              </a:defRPr>
            </a:lvl1pPr>
            <a:lvl2pPr indent="-355600" lvl="1" marL="914400" algn="l">
              <a:lnSpc>
                <a:spcPct val="90000"/>
              </a:lnSpc>
              <a:spcBef>
                <a:spcPts val="500"/>
              </a:spcBef>
              <a:spcAft>
                <a:spcPts val="0"/>
              </a:spcAft>
              <a:buClr>
                <a:schemeClr val="dk1"/>
              </a:buClr>
              <a:buSzPts val="2000"/>
              <a:buChar char="•"/>
              <a:defRPr i="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43"/>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1" name="Google Shape;211;p43"/>
          <p:cNvSpPr txBox="1"/>
          <p:nvPr>
            <p:ph idx="4" type="body"/>
          </p:nvPr>
        </p:nvSpPr>
        <p:spPr>
          <a:xfrm>
            <a:off x="6172200" y="2910428"/>
            <a:ext cx="5183188"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F5395"/>
              </a:buClr>
              <a:buSzPts val="2000"/>
              <a:buFont typeface="Open Sans SemiBold"/>
              <a:buNone/>
              <a:defRPr>
                <a:solidFill>
                  <a:srgbClr val="2F5395"/>
                </a:solidFill>
              </a:defRPr>
            </a:lvl1pPr>
            <a:lvl2pPr indent="-355600" lvl="1" marL="914400" algn="l">
              <a:lnSpc>
                <a:spcPct val="90000"/>
              </a:lnSpc>
              <a:spcBef>
                <a:spcPts val="500"/>
              </a:spcBef>
              <a:spcAft>
                <a:spcPts val="0"/>
              </a:spcAft>
              <a:buClr>
                <a:schemeClr val="dk1"/>
              </a:buClr>
              <a:buSzPts val="2000"/>
              <a:buChar char="•"/>
              <a:defRPr i="1"/>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43"/>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13" name="Google Shape;213;p43"/>
          <p:cNvSpPr txBox="1"/>
          <p:nvPr>
            <p:ph idx="5" type="body"/>
          </p:nvPr>
        </p:nvSpPr>
        <p:spPr>
          <a:xfrm>
            <a:off x="8209279" y="5750351"/>
            <a:ext cx="351881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43"/>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43"/>
          <p:cNvSpPr txBox="1"/>
          <p:nvPr>
            <p:ph idx="7" type="body"/>
          </p:nvPr>
        </p:nvSpPr>
        <p:spPr>
          <a:xfrm>
            <a:off x="663575" y="6035355"/>
            <a:ext cx="5157787"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mparison">
  <p:cSld name="3_Comparison">
    <p:spTree>
      <p:nvGrpSpPr>
        <p:cNvPr id="216" name="Shape 216"/>
        <p:cNvGrpSpPr/>
        <p:nvPr/>
      </p:nvGrpSpPr>
      <p:grpSpPr>
        <a:xfrm>
          <a:off x="0" y="0"/>
          <a:ext cx="0" cy="0"/>
          <a:chOff x="0" y="0"/>
          <a:chExt cx="0" cy="0"/>
        </a:xfrm>
      </p:grpSpPr>
      <p:sp>
        <p:nvSpPr>
          <p:cNvPr id="217" name="Google Shape;217;p44"/>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44"/>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i="0" sz="20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9" name="Google Shape;219;p44"/>
          <p:cNvSpPr txBox="1"/>
          <p:nvPr>
            <p:ph idx="2" type="body"/>
          </p:nvPr>
        </p:nvSpPr>
        <p:spPr>
          <a:xfrm>
            <a:off x="663575" y="2910428"/>
            <a:ext cx="5157787"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00000"/>
              </a:buClr>
              <a:buSzPts val="2000"/>
              <a:buFont typeface="Open Sans SemiBold"/>
              <a:buNone/>
              <a:defRPr b="1" i="0" sz="2000">
                <a:solidFill>
                  <a:srgbClr val="C00000"/>
                </a:solidFill>
                <a:latin typeface="Open Sans SemiBold"/>
                <a:ea typeface="Open Sans SemiBold"/>
                <a:cs typeface="Open Sans SemiBold"/>
                <a:sym typeface="Open Sans SemiBold"/>
              </a:defRPr>
            </a:lvl1pPr>
            <a:lvl2pPr indent="-355600" lvl="1" marL="914400" algn="l">
              <a:lnSpc>
                <a:spcPct val="90000"/>
              </a:lnSpc>
              <a:spcBef>
                <a:spcPts val="500"/>
              </a:spcBef>
              <a:spcAft>
                <a:spcPts val="0"/>
              </a:spcAft>
              <a:buClr>
                <a:schemeClr val="dk1"/>
              </a:buClr>
              <a:buSzPts val="2000"/>
              <a:buChar char="•"/>
              <a:defRPr i="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44"/>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Open Sans SemiBold"/>
              <a:buNone/>
              <a:defRPr b="1" sz="20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1" name="Google Shape;221;p44"/>
          <p:cNvSpPr txBox="1"/>
          <p:nvPr>
            <p:ph idx="4" type="body"/>
          </p:nvPr>
        </p:nvSpPr>
        <p:spPr>
          <a:xfrm>
            <a:off x="6172200" y="2910428"/>
            <a:ext cx="5183188" cy="31249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F5395"/>
              </a:buClr>
              <a:buSzPts val="2000"/>
              <a:buFont typeface="Open Sans SemiBold"/>
              <a:buNone/>
              <a:defRPr>
                <a:solidFill>
                  <a:srgbClr val="2F5395"/>
                </a:solidFill>
              </a:defRPr>
            </a:lvl1pPr>
            <a:lvl2pPr indent="-355600" lvl="1" marL="914400" algn="l">
              <a:lnSpc>
                <a:spcPct val="90000"/>
              </a:lnSpc>
              <a:spcBef>
                <a:spcPts val="500"/>
              </a:spcBef>
              <a:spcAft>
                <a:spcPts val="0"/>
              </a:spcAft>
              <a:buClr>
                <a:schemeClr val="dk1"/>
              </a:buClr>
              <a:buSzPts val="2000"/>
              <a:buChar char="•"/>
              <a:defRPr i="1"/>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44"/>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23" name="Google Shape;223;p44"/>
          <p:cNvSpPr txBox="1"/>
          <p:nvPr>
            <p:ph idx="5" type="body"/>
          </p:nvPr>
        </p:nvSpPr>
        <p:spPr>
          <a:xfrm>
            <a:off x="8209279" y="5750351"/>
            <a:ext cx="351881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44"/>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44"/>
          <p:cNvSpPr txBox="1"/>
          <p:nvPr>
            <p:ph idx="7" type="body"/>
          </p:nvPr>
        </p:nvSpPr>
        <p:spPr>
          <a:xfrm>
            <a:off x="663575" y="6035355"/>
            <a:ext cx="5157787"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26" name="Shape 226"/>
        <p:cNvGrpSpPr/>
        <p:nvPr/>
      </p:nvGrpSpPr>
      <p:grpSpPr>
        <a:xfrm>
          <a:off x="0" y="0"/>
          <a:ext cx="0" cy="0"/>
          <a:chOff x="0" y="0"/>
          <a:chExt cx="0" cy="0"/>
        </a:xfrm>
      </p:grpSpPr>
      <p:pic>
        <p:nvPicPr>
          <p:cNvPr descr="Graphical user interface, sunburst chart&#10;&#10;Description automatically generated" id="227" name="Google Shape;227;p4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8" name="Google Shape;228;p45"/>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4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30" name="Google Shape;230;p45"/>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dk1"/>
              </a:buClr>
              <a:buSzPts val="1600"/>
              <a:buFont typeface="Calibri"/>
              <a:buAutoNum type="arabicPeriod"/>
              <a:defRPr b="0" i="0" sz="1600">
                <a:latin typeface="Open Sans"/>
                <a:ea typeface="Open Sans"/>
                <a:cs typeface="Open Sans"/>
                <a:sym typeface="Open Sans"/>
              </a:defRPr>
            </a:lvl1pPr>
            <a:lvl2pPr indent="-355600" lvl="1" marL="914400" algn="l">
              <a:lnSpc>
                <a:spcPct val="90000"/>
              </a:lnSpc>
              <a:spcBef>
                <a:spcPts val="500"/>
              </a:spcBef>
              <a:spcAft>
                <a:spcPts val="0"/>
              </a:spcAft>
              <a:buClr>
                <a:schemeClr val="dk1"/>
              </a:buClr>
              <a:buSzPts val="2000"/>
              <a:buFont typeface="Calibri"/>
              <a:buAutoNum type="arabicPeriod"/>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231" name="Shape 231"/>
        <p:cNvGrpSpPr/>
        <p:nvPr/>
      </p:nvGrpSpPr>
      <p:grpSpPr>
        <a:xfrm>
          <a:off x="0" y="0"/>
          <a:ext cx="0" cy="0"/>
          <a:chOff x="0" y="0"/>
          <a:chExt cx="0" cy="0"/>
        </a:xfrm>
      </p:grpSpPr>
      <p:pic>
        <p:nvPicPr>
          <p:cNvPr descr="Graphical user interface, text&#10;&#10;Description automatically generated" id="232" name="Google Shape;232;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3" name="Google Shape;233;p4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34" name="Shape 234"/>
        <p:cNvGrpSpPr/>
        <p:nvPr/>
      </p:nvGrpSpPr>
      <p:grpSpPr>
        <a:xfrm>
          <a:off x="0" y="0"/>
          <a:ext cx="0" cy="0"/>
          <a:chOff x="0" y="0"/>
          <a:chExt cx="0" cy="0"/>
        </a:xfrm>
      </p:grpSpPr>
      <p:sp>
        <p:nvSpPr>
          <p:cNvPr id="235" name="Google Shape;235;p47"/>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236" name="Google Shape;236;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0_Title and Content">
    <p:spTree>
      <p:nvGrpSpPr>
        <p:cNvPr id="237" name="Shape 237"/>
        <p:cNvGrpSpPr/>
        <p:nvPr/>
      </p:nvGrpSpPr>
      <p:grpSpPr>
        <a:xfrm>
          <a:off x="0" y="0"/>
          <a:ext cx="0" cy="0"/>
          <a:chOff x="0" y="0"/>
          <a:chExt cx="0" cy="0"/>
        </a:xfrm>
      </p:grpSpPr>
      <p:sp>
        <p:nvSpPr>
          <p:cNvPr id="238" name="Google Shape;238;p48"/>
          <p:cNvSpPr txBox="1"/>
          <p:nvPr>
            <p:ph type="title"/>
          </p:nvPr>
        </p:nvSpPr>
        <p:spPr>
          <a:xfrm>
            <a:off x="605265" y="188671"/>
            <a:ext cx="9457200" cy="1325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C8102E"/>
              </a:buClr>
              <a:buSzPts val="3300"/>
              <a:buFont typeface="Open Sans"/>
              <a:buNone/>
              <a:defRPr>
                <a:solidFill>
                  <a:srgbClr val="C8102E"/>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9" name="Google Shape;239;p48"/>
          <p:cNvSpPr txBox="1"/>
          <p:nvPr>
            <p:ph idx="1" type="body"/>
          </p:nvPr>
        </p:nvSpPr>
        <p:spPr>
          <a:xfrm>
            <a:off x="663880" y="2090579"/>
            <a:ext cx="10514800" cy="3422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1200"/>
              </a:spcBef>
              <a:spcAft>
                <a:spcPts val="0"/>
              </a:spcAft>
              <a:buClr>
                <a:schemeClr val="dk1"/>
              </a:buClr>
              <a:buSzPts val="1500"/>
              <a:buFont typeface="Open Sans SemiBold"/>
              <a:buNone/>
              <a:defRPr b="1" sz="2000"/>
            </a:lvl1pPr>
            <a:lvl2pPr indent="-323850" lvl="1" marL="914400" algn="l">
              <a:lnSpc>
                <a:spcPct val="90000"/>
              </a:lnSpc>
              <a:spcBef>
                <a:spcPts val="533"/>
              </a:spcBef>
              <a:spcAft>
                <a:spcPts val="0"/>
              </a:spcAft>
              <a:buClr>
                <a:schemeClr val="dk1"/>
              </a:buClr>
              <a:buSzPts val="1500"/>
              <a:buChar char="•"/>
              <a:defRPr sz="2000"/>
            </a:lvl2pPr>
            <a:lvl3pPr indent="-304800" lvl="2" marL="1371600" algn="l">
              <a:lnSpc>
                <a:spcPct val="90000"/>
              </a:lnSpc>
              <a:spcBef>
                <a:spcPts val="533"/>
              </a:spcBef>
              <a:spcAft>
                <a:spcPts val="0"/>
              </a:spcAft>
              <a:buClr>
                <a:schemeClr val="dk1"/>
              </a:buClr>
              <a:buSzPts val="1200"/>
              <a:buChar char="•"/>
              <a:defRPr sz="1600"/>
            </a:lvl3pPr>
            <a:lvl4pPr indent="-304800" lvl="3" marL="1828800" algn="l">
              <a:lnSpc>
                <a:spcPct val="90000"/>
              </a:lnSpc>
              <a:spcBef>
                <a:spcPts val="533"/>
              </a:spcBef>
              <a:spcAft>
                <a:spcPts val="0"/>
              </a:spcAft>
              <a:buClr>
                <a:schemeClr val="dk1"/>
              </a:buClr>
              <a:buSzPts val="1200"/>
              <a:buChar char="•"/>
              <a:defRPr sz="1600"/>
            </a:lvl4pPr>
            <a:lvl5pPr indent="-304800" lvl="4" marL="2286000" algn="l">
              <a:lnSpc>
                <a:spcPct val="90000"/>
              </a:lnSpc>
              <a:spcBef>
                <a:spcPts val="533"/>
              </a:spcBef>
              <a:spcAft>
                <a:spcPts val="0"/>
              </a:spcAft>
              <a:buClr>
                <a:schemeClr val="dk1"/>
              </a:buClr>
              <a:buSzPts val="1200"/>
              <a:buChar char="•"/>
              <a:defRPr sz="1600"/>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40" name="Google Shape;240;p48"/>
          <p:cNvSpPr txBox="1"/>
          <p:nvPr>
            <p:ph idx="12" type="sldNum"/>
          </p:nvPr>
        </p:nvSpPr>
        <p:spPr>
          <a:xfrm>
            <a:off x="11699893" y="6457571"/>
            <a:ext cx="424400" cy="365200"/>
          </a:xfrm>
          <a:prstGeom prst="rect">
            <a:avLst/>
          </a:prstGeom>
          <a:noFill/>
          <a:ln>
            <a:noFill/>
          </a:ln>
        </p:spPr>
        <p:txBody>
          <a:bodyPr anchorCtr="0" anchor="ctr" bIns="34275" lIns="68575" spcFirstLastPara="1" rIns="68575" wrap="square" tIns="34275">
            <a:noAutofit/>
          </a:bodyPr>
          <a:lstStyle>
            <a:lvl1pPr indent="0" lvl="0" marL="0" marR="0" algn="r">
              <a:spcBef>
                <a:spcPts val="0"/>
              </a:spcBef>
              <a:spcAft>
                <a:spcPts val="0"/>
              </a:spcAft>
              <a:buClr>
                <a:schemeClr val="lt1"/>
              </a:buClr>
              <a:buSzPts val="1467"/>
              <a:buFont typeface="Quattrocento Sans"/>
              <a:buNone/>
              <a:defRPr b="1" i="0" sz="1467" u="none" cap="none" strike="noStrike">
                <a:solidFill>
                  <a:schemeClr val="lt1"/>
                </a:solidFill>
                <a:latin typeface="Quattrocento Sans"/>
                <a:ea typeface="Quattrocento Sans"/>
                <a:cs typeface="Quattrocento Sans"/>
                <a:sym typeface="Quattrocento Sans"/>
              </a:defRPr>
            </a:lvl1pPr>
            <a:lvl2pPr indent="0" lvl="1" marL="0" marR="0" algn="r">
              <a:spcBef>
                <a:spcPts val="0"/>
              </a:spcBef>
              <a:spcAft>
                <a:spcPts val="0"/>
              </a:spcAft>
              <a:buClr>
                <a:schemeClr val="lt1"/>
              </a:buClr>
              <a:buSzPts val="1467"/>
              <a:buFont typeface="Quattrocento Sans"/>
              <a:buNone/>
              <a:defRPr b="1" i="0" sz="1467" u="none" cap="none" strike="noStrike">
                <a:solidFill>
                  <a:schemeClr val="lt1"/>
                </a:solidFill>
                <a:latin typeface="Quattrocento Sans"/>
                <a:ea typeface="Quattrocento Sans"/>
                <a:cs typeface="Quattrocento Sans"/>
                <a:sym typeface="Quattrocento Sans"/>
              </a:defRPr>
            </a:lvl2pPr>
            <a:lvl3pPr indent="0" lvl="2" marL="0" marR="0" algn="r">
              <a:spcBef>
                <a:spcPts val="0"/>
              </a:spcBef>
              <a:spcAft>
                <a:spcPts val="0"/>
              </a:spcAft>
              <a:buClr>
                <a:schemeClr val="lt1"/>
              </a:buClr>
              <a:buSzPts val="1467"/>
              <a:buFont typeface="Quattrocento Sans"/>
              <a:buNone/>
              <a:defRPr b="1" i="0" sz="1467" u="none" cap="none" strike="noStrike">
                <a:solidFill>
                  <a:schemeClr val="lt1"/>
                </a:solidFill>
                <a:latin typeface="Quattrocento Sans"/>
                <a:ea typeface="Quattrocento Sans"/>
                <a:cs typeface="Quattrocento Sans"/>
                <a:sym typeface="Quattrocento Sans"/>
              </a:defRPr>
            </a:lvl3pPr>
            <a:lvl4pPr indent="0" lvl="3" marL="0" marR="0" algn="r">
              <a:spcBef>
                <a:spcPts val="0"/>
              </a:spcBef>
              <a:spcAft>
                <a:spcPts val="0"/>
              </a:spcAft>
              <a:buClr>
                <a:schemeClr val="lt1"/>
              </a:buClr>
              <a:buSzPts val="1467"/>
              <a:buFont typeface="Quattrocento Sans"/>
              <a:buNone/>
              <a:defRPr b="1" i="0" sz="1467" u="none" cap="none" strike="noStrike">
                <a:solidFill>
                  <a:schemeClr val="lt1"/>
                </a:solidFill>
                <a:latin typeface="Quattrocento Sans"/>
                <a:ea typeface="Quattrocento Sans"/>
                <a:cs typeface="Quattrocento Sans"/>
                <a:sym typeface="Quattrocento Sans"/>
              </a:defRPr>
            </a:lvl4pPr>
            <a:lvl5pPr indent="0" lvl="4" marL="0" marR="0" algn="r">
              <a:spcBef>
                <a:spcPts val="0"/>
              </a:spcBef>
              <a:spcAft>
                <a:spcPts val="0"/>
              </a:spcAft>
              <a:buClr>
                <a:schemeClr val="lt1"/>
              </a:buClr>
              <a:buSzPts val="1467"/>
              <a:buFont typeface="Quattrocento Sans"/>
              <a:buNone/>
              <a:defRPr b="1" i="0" sz="1467" u="none" cap="none" strike="noStrike">
                <a:solidFill>
                  <a:schemeClr val="lt1"/>
                </a:solidFill>
                <a:latin typeface="Quattrocento Sans"/>
                <a:ea typeface="Quattrocento Sans"/>
                <a:cs typeface="Quattrocento Sans"/>
                <a:sym typeface="Quattrocento Sans"/>
              </a:defRPr>
            </a:lvl5pPr>
            <a:lvl6pPr indent="0" lvl="5" marL="0" marR="0" algn="r">
              <a:spcBef>
                <a:spcPts val="0"/>
              </a:spcBef>
              <a:spcAft>
                <a:spcPts val="0"/>
              </a:spcAft>
              <a:buClr>
                <a:schemeClr val="lt1"/>
              </a:buClr>
              <a:buSzPts val="1467"/>
              <a:buFont typeface="Quattrocento Sans"/>
              <a:buNone/>
              <a:defRPr b="1" i="0" sz="1467" u="none" cap="none" strike="noStrike">
                <a:solidFill>
                  <a:schemeClr val="lt1"/>
                </a:solidFill>
                <a:latin typeface="Quattrocento Sans"/>
                <a:ea typeface="Quattrocento Sans"/>
                <a:cs typeface="Quattrocento Sans"/>
                <a:sym typeface="Quattrocento Sans"/>
              </a:defRPr>
            </a:lvl6pPr>
            <a:lvl7pPr indent="0" lvl="6" marL="0" marR="0" algn="r">
              <a:spcBef>
                <a:spcPts val="0"/>
              </a:spcBef>
              <a:spcAft>
                <a:spcPts val="0"/>
              </a:spcAft>
              <a:buClr>
                <a:schemeClr val="lt1"/>
              </a:buClr>
              <a:buSzPts val="1467"/>
              <a:buFont typeface="Quattrocento Sans"/>
              <a:buNone/>
              <a:defRPr b="1" i="0" sz="1467" u="none" cap="none" strike="noStrike">
                <a:solidFill>
                  <a:schemeClr val="lt1"/>
                </a:solidFill>
                <a:latin typeface="Quattrocento Sans"/>
                <a:ea typeface="Quattrocento Sans"/>
                <a:cs typeface="Quattrocento Sans"/>
                <a:sym typeface="Quattrocento Sans"/>
              </a:defRPr>
            </a:lvl7pPr>
            <a:lvl8pPr indent="0" lvl="7" marL="0" marR="0" algn="r">
              <a:spcBef>
                <a:spcPts val="0"/>
              </a:spcBef>
              <a:spcAft>
                <a:spcPts val="0"/>
              </a:spcAft>
              <a:buClr>
                <a:schemeClr val="lt1"/>
              </a:buClr>
              <a:buSzPts val="1467"/>
              <a:buFont typeface="Quattrocento Sans"/>
              <a:buNone/>
              <a:defRPr b="1" i="0" sz="1467" u="none" cap="none" strike="noStrike">
                <a:solidFill>
                  <a:schemeClr val="lt1"/>
                </a:solidFill>
                <a:latin typeface="Quattrocento Sans"/>
                <a:ea typeface="Quattrocento Sans"/>
                <a:cs typeface="Quattrocento Sans"/>
                <a:sym typeface="Quattrocento Sans"/>
              </a:defRPr>
            </a:lvl8pPr>
            <a:lvl9pPr indent="0" lvl="8" marL="0" marR="0" algn="r">
              <a:spcBef>
                <a:spcPts val="0"/>
              </a:spcBef>
              <a:spcAft>
                <a:spcPts val="0"/>
              </a:spcAft>
              <a:buClr>
                <a:schemeClr val="lt1"/>
              </a:buClr>
              <a:buSzPts val="1467"/>
              <a:buFont typeface="Quattrocento Sans"/>
              <a:buNone/>
              <a:defRPr b="1" i="0" sz="1467" u="none" cap="none" strike="noStrike">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
        <p:nvSpPr>
          <p:cNvPr id="241" name="Google Shape;241;p48"/>
          <p:cNvSpPr txBox="1"/>
          <p:nvPr>
            <p:ph idx="2" type="body"/>
          </p:nvPr>
        </p:nvSpPr>
        <p:spPr>
          <a:xfrm>
            <a:off x="663575" y="1523661"/>
            <a:ext cx="4389200" cy="4392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Clr>
                <a:schemeClr val="dk1"/>
              </a:buClr>
              <a:buSzPts val="1500"/>
              <a:buFont typeface="Open Sans SemiBold"/>
              <a:buNone/>
              <a:defRPr b="1" i="0">
                <a:solidFill>
                  <a:schemeClr val="dk1"/>
                </a:solidFill>
                <a:latin typeface="Open Sans SemiBold"/>
                <a:ea typeface="Open Sans SemiBold"/>
                <a:cs typeface="Open Sans SemiBold"/>
                <a:sym typeface="Open Sans SemiBold"/>
              </a:defRPr>
            </a:lvl1pPr>
            <a:lvl2pPr indent="-228600" lvl="1" marL="914400"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indent="-228600" lvl="2" marL="1371600"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indent="-228600" lvl="3" marL="1828800"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indent="-228600" lvl="4" marL="2286000"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42" name="Google Shape;242;p48"/>
          <p:cNvSpPr txBox="1"/>
          <p:nvPr>
            <p:ph idx="3" type="body"/>
          </p:nvPr>
        </p:nvSpPr>
        <p:spPr>
          <a:xfrm>
            <a:off x="8188960" y="5788059"/>
            <a:ext cx="3530000" cy="6032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1067"/>
              </a:spcBef>
              <a:spcAft>
                <a:spcPts val="0"/>
              </a:spcAft>
              <a:buClr>
                <a:schemeClr val="dk1"/>
              </a:buClr>
              <a:buSzPts val="1100"/>
              <a:buFont typeface="Quattrocento Sans"/>
              <a:buNone/>
              <a:defRPr b="0" i="1" sz="1467">
                <a:latin typeface="Quattrocento Sans"/>
                <a:ea typeface="Quattrocento Sans"/>
                <a:cs typeface="Quattrocento Sans"/>
                <a:sym typeface="Quattrocento Sans"/>
              </a:defRPr>
            </a:lvl1pPr>
            <a:lvl2pPr indent="-228600" lvl="1" marL="914400" algn="l">
              <a:lnSpc>
                <a:spcPct val="90000"/>
              </a:lnSpc>
              <a:spcBef>
                <a:spcPts val="533"/>
              </a:spcBef>
              <a:spcAft>
                <a:spcPts val="0"/>
              </a:spcAft>
              <a:buClr>
                <a:schemeClr val="dk1"/>
              </a:buClr>
              <a:buSzPts val="1500"/>
              <a:buNone/>
              <a:defRPr/>
            </a:lvl2pPr>
            <a:lvl3pPr indent="-228600" lvl="2" marL="1371600" algn="l">
              <a:lnSpc>
                <a:spcPct val="90000"/>
              </a:lnSpc>
              <a:spcBef>
                <a:spcPts val="533"/>
              </a:spcBef>
              <a:spcAft>
                <a:spcPts val="0"/>
              </a:spcAft>
              <a:buClr>
                <a:schemeClr val="dk1"/>
              </a:buClr>
              <a:buSzPts val="1200"/>
              <a:buNone/>
              <a:defRPr/>
            </a:lvl3pPr>
            <a:lvl4pPr indent="-228600" lvl="3" marL="1828800" algn="l">
              <a:lnSpc>
                <a:spcPct val="90000"/>
              </a:lnSpc>
              <a:spcBef>
                <a:spcPts val="533"/>
              </a:spcBef>
              <a:spcAft>
                <a:spcPts val="0"/>
              </a:spcAft>
              <a:buClr>
                <a:schemeClr val="dk1"/>
              </a:buClr>
              <a:buSzPts val="1200"/>
              <a:buNone/>
              <a:defRPr/>
            </a:lvl4pPr>
            <a:lvl5pPr indent="-228600" lvl="4" marL="2286000" algn="l">
              <a:lnSpc>
                <a:spcPct val="90000"/>
              </a:lnSpc>
              <a:spcBef>
                <a:spcPts val="533"/>
              </a:spcBef>
              <a:spcAft>
                <a:spcPts val="0"/>
              </a:spcAft>
              <a:buClr>
                <a:schemeClr val="dk1"/>
              </a:buClr>
              <a:buSzPts val="1200"/>
              <a:buNone/>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43" name="Google Shape;243;p48"/>
          <p:cNvSpPr txBox="1"/>
          <p:nvPr>
            <p:ph idx="4" type="body"/>
          </p:nvPr>
        </p:nvSpPr>
        <p:spPr>
          <a:xfrm>
            <a:off x="663575" y="6035355"/>
            <a:ext cx="5180800" cy="3560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1067"/>
              </a:spcBef>
              <a:spcAft>
                <a:spcPts val="0"/>
              </a:spcAft>
              <a:buClr>
                <a:schemeClr val="dk1"/>
              </a:buClr>
              <a:buSzPts val="800"/>
              <a:buFont typeface="Open Sans"/>
              <a:buNone/>
              <a:defRPr b="0" i="0" sz="1067">
                <a:latin typeface="Open Sans"/>
                <a:ea typeface="Open Sans"/>
                <a:cs typeface="Open Sans"/>
                <a:sym typeface="Open Sans"/>
              </a:defRPr>
            </a:lvl1pPr>
            <a:lvl2pPr indent="-228600" lvl="1" marL="914400" algn="l">
              <a:lnSpc>
                <a:spcPct val="90000"/>
              </a:lnSpc>
              <a:spcBef>
                <a:spcPts val="533"/>
              </a:spcBef>
              <a:spcAft>
                <a:spcPts val="0"/>
              </a:spcAft>
              <a:buClr>
                <a:schemeClr val="dk1"/>
              </a:buClr>
              <a:buSzPts val="1500"/>
              <a:buNone/>
              <a:defRPr/>
            </a:lvl2pPr>
            <a:lvl3pPr indent="-228600" lvl="2" marL="1371600" algn="l">
              <a:lnSpc>
                <a:spcPct val="90000"/>
              </a:lnSpc>
              <a:spcBef>
                <a:spcPts val="533"/>
              </a:spcBef>
              <a:spcAft>
                <a:spcPts val="0"/>
              </a:spcAft>
              <a:buClr>
                <a:schemeClr val="dk1"/>
              </a:buClr>
              <a:buSzPts val="1200"/>
              <a:buNone/>
              <a:defRPr/>
            </a:lvl3pPr>
            <a:lvl4pPr indent="-228600" lvl="3" marL="1828800" algn="l">
              <a:lnSpc>
                <a:spcPct val="90000"/>
              </a:lnSpc>
              <a:spcBef>
                <a:spcPts val="533"/>
              </a:spcBef>
              <a:spcAft>
                <a:spcPts val="0"/>
              </a:spcAft>
              <a:buClr>
                <a:schemeClr val="dk1"/>
              </a:buClr>
              <a:buSzPts val="1200"/>
              <a:buNone/>
              <a:defRPr/>
            </a:lvl4pPr>
            <a:lvl5pPr indent="-228600" lvl="4" marL="2286000" algn="l">
              <a:lnSpc>
                <a:spcPct val="90000"/>
              </a:lnSpc>
              <a:spcBef>
                <a:spcPts val="533"/>
              </a:spcBef>
              <a:spcAft>
                <a:spcPts val="0"/>
              </a:spcAft>
              <a:buClr>
                <a:schemeClr val="dk1"/>
              </a:buClr>
              <a:buSzPts val="1200"/>
              <a:buNone/>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2">
    <p:spTree>
      <p:nvGrpSpPr>
        <p:cNvPr id="244" name="Shape 244"/>
        <p:cNvGrpSpPr/>
        <p:nvPr/>
      </p:nvGrpSpPr>
      <p:grpSpPr>
        <a:xfrm>
          <a:off x="0" y="0"/>
          <a:ext cx="0" cy="0"/>
          <a:chOff x="0" y="0"/>
          <a:chExt cx="0" cy="0"/>
        </a:xfrm>
      </p:grpSpPr>
      <p:sp>
        <p:nvSpPr>
          <p:cNvPr id="245" name="Google Shape;245;p49"/>
          <p:cNvSpPr txBox="1"/>
          <p:nvPr>
            <p:ph type="title"/>
          </p:nvPr>
        </p:nvSpPr>
        <p:spPr>
          <a:xfrm>
            <a:off x="605266" y="188672"/>
            <a:ext cx="9457151"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C8102E"/>
              </a:buClr>
              <a:buSzPts val="4400"/>
              <a:buFont typeface="Open Sans"/>
              <a:buNone/>
              <a:defRPr>
                <a:solidFill>
                  <a:srgbClr val="C8102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49"/>
          <p:cNvSpPr txBox="1"/>
          <p:nvPr>
            <p:ph idx="1" type="body"/>
          </p:nvPr>
        </p:nvSpPr>
        <p:spPr>
          <a:xfrm>
            <a:off x="663881" y="2090578"/>
            <a:ext cx="10514556" cy="34219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49"/>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
        <p:nvSpPr>
          <p:cNvPr id="248" name="Google Shape;248;p49"/>
          <p:cNvSpPr txBox="1"/>
          <p:nvPr>
            <p:ph idx="2" type="body"/>
          </p:nvPr>
        </p:nvSpPr>
        <p:spPr>
          <a:xfrm>
            <a:off x="663575" y="1523662"/>
            <a:ext cx="4389439" cy="4392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Font typeface="Open Sans SemiBold"/>
              <a:buNone/>
              <a:defRPr b="1" i="0">
                <a:solidFill>
                  <a:schemeClr val="dk1"/>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49"/>
          <p:cNvSpPr txBox="1"/>
          <p:nvPr>
            <p:ph idx="3" type="body"/>
          </p:nvPr>
        </p:nvSpPr>
        <p:spPr>
          <a:xfrm>
            <a:off x="8188960" y="5788059"/>
            <a:ext cx="3529771"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49"/>
          <p:cNvSpPr txBox="1"/>
          <p:nvPr>
            <p:ph idx="4" type="body"/>
          </p:nvPr>
        </p:nvSpPr>
        <p:spPr>
          <a:xfrm>
            <a:off x="663575" y="6035355"/>
            <a:ext cx="5180635" cy="356019"/>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251" name="Shape 251"/>
        <p:cNvGrpSpPr/>
        <p:nvPr/>
      </p:nvGrpSpPr>
      <p:grpSpPr>
        <a:xfrm>
          <a:off x="0" y="0"/>
          <a:ext cx="0" cy="0"/>
          <a:chOff x="0" y="0"/>
          <a:chExt cx="0" cy="0"/>
        </a:xfrm>
      </p:grpSpPr>
      <p:sp>
        <p:nvSpPr>
          <p:cNvPr id="252" name="Google Shape;252;p50"/>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50"/>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50"/>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
        <p:nvSpPr>
          <p:cNvPr id="255" name="Google Shape;255;p50"/>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EA9DA"/>
              </a:buClr>
              <a:buSzPts val="2000"/>
              <a:buFont typeface="Quattrocento Sans"/>
              <a:buNone/>
              <a:defRPr b="1" i="0">
                <a:solidFill>
                  <a:srgbClr val="8EA9DA"/>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50"/>
          <p:cNvSpPr txBox="1"/>
          <p:nvPr>
            <p:ph idx="3" type="body"/>
          </p:nvPr>
        </p:nvSpPr>
        <p:spPr>
          <a:xfrm>
            <a:off x="8455844" y="5788058"/>
            <a:ext cx="3262886"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4_Title Slide">
    <p:spTree>
      <p:nvGrpSpPr>
        <p:cNvPr id="257" name="Shape 257"/>
        <p:cNvGrpSpPr/>
        <p:nvPr/>
      </p:nvGrpSpPr>
      <p:grpSpPr>
        <a:xfrm>
          <a:off x="0" y="0"/>
          <a:ext cx="0" cy="0"/>
          <a:chOff x="0" y="0"/>
          <a:chExt cx="0" cy="0"/>
        </a:xfrm>
      </p:grpSpPr>
      <p:pic>
        <p:nvPicPr>
          <p:cNvPr id="258" name="Google Shape;258;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9" name="Google Shape;259;p51"/>
          <p:cNvSpPr txBox="1"/>
          <p:nvPr>
            <p:ph type="ctrTitle"/>
          </p:nvPr>
        </p:nvSpPr>
        <p:spPr>
          <a:xfrm>
            <a:off x="1" y="1952105"/>
            <a:ext cx="9607824"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4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51"/>
          <p:cNvSpPr txBox="1"/>
          <p:nvPr>
            <p:ph idx="1" type="subTitle"/>
          </p:nvPr>
        </p:nvSpPr>
        <p:spPr>
          <a:xfrm>
            <a:off x="0" y="4339705"/>
            <a:ext cx="9607826" cy="195210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600"/>
              <a:buFont typeface="Arial"/>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18"/>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38" name="Google Shape;38;p18"/>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 name="Google Shape;40;p18"/>
          <p:cNvSpPr txBox="1"/>
          <p:nvPr>
            <p:ph idx="12" type="sldNum"/>
          </p:nvPr>
        </p:nvSpPr>
        <p:spPr>
          <a:xfrm>
            <a:off x="11786286" y="6497852"/>
            <a:ext cx="4057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61" name="Shape 261"/>
        <p:cNvGrpSpPr/>
        <p:nvPr/>
      </p:nvGrpSpPr>
      <p:grpSpPr>
        <a:xfrm>
          <a:off x="0" y="0"/>
          <a:ext cx="0" cy="0"/>
          <a:chOff x="0" y="0"/>
          <a:chExt cx="0" cy="0"/>
        </a:xfrm>
      </p:grpSpPr>
      <p:pic>
        <p:nvPicPr>
          <p:cNvPr id="262" name="Google Shape;262;p5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63" name="Google Shape;263;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5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265" name="Shape 265"/>
        <p:cNvGrpSpPr/>
        <p:nvPr/>
      </p:nvGrpSpPr>
      <p:grpSpPr>
        <a:xfrm>
          <a:off x="0" y="0"/>
          <a:ext cx="0" cy="0"/>
          <a:chOff x="0" y="0"/>
          <a:chExt cx="0" cy="0"/>
        </a:xfrm>
      </p:grpSpPr>
      <p:pic>
        <p:nvPicPr>
          <p:cNvPr id="266" name="Google Shape;266;p5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67" name="Google Shape;267;p5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68" name="Google Shape;268;p53"/>
          <p:cNvSpPr txBox="1"/>
          <p:nvPr>
            <p:ph type="title"/>
          </p:nvPr>
        </p:nvSpPr>
        <p:spPr>
          <a:xfrm>
            <a:off x="839788" y="365125"/>
            <a:ext cx="1086453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53"/>
          <p:cNvSpPr txBox="1"/>
          <p:nvPr>
            <p:ph idx="1" type="body"/>
          </p:nvPr>
        </p:nvSpPr>
        <p:spPr>
          <a:xfrm>
            <a:off x="839788" y="1681163"/>
            <a:ext cx="491077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Font typeface="Calibri"/>
              <a:buNone/>
              <a:defRPr b="1" sz="22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0" name="Google Shape;270;p53"/>
          <p:cNvSpPr txBox="1"/>
          <p:nvPr>
            <p:ph idx="2" type="body"/>
          </p:nvPr>
        </p:nvSpPr>
        <p:spPr>
          <a:xfrm>
            <a:off x="839788" y="2505075"/>
            <a:ext cx="4910771"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Calibri"/>
              <a:buChar char="•"/>
              <a:defRPr sz="2000">
                <a:solidFill>
                  <a:schemeClr val="dk1"/>
                </a:solidFill>
                <a:latin typeface="Calibri"/>
                <a:ea typeface="Calibri"/>
                <a:cs typeface="Calibri"/>
                <a:sym typeface="Calibri"/>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53"/>
          <p:cNvSpPr/>
          <p:nvPr>
            <p:ph idx="3" type="pic"/>
          </p:nvPr>
        </p:nvSpPr>
        <p:spPr>
          <a:xfrm>
            <a:off x="6172201" y="1977887"/>
            <a:ext cx="5515301" cy="3240149"/>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ection Header">
  <p:cSld name="6_Section Header">
    <p:spTree>
      <p:nvGrpSpPr>
        <p:cNvPr id="272" name="Shape 272"/>
        <p:cNvGrpSpPr/>
        <p:nvPr/>
      </p:nvGrpSpPr>
      <p:grpSpPr>
        <a:xfrm>
          <a:off x="0" y="0"/>
          <a:ext cx="0" cy="0"/>
          <a:chOff x="0" y="0"/>
          <a:chExt cx="0" cy="0"/>
        </a:xfrm>
      </p:grpSpPr>
      <p:sp>
        <p:nvSpPr>
          <p:cNvPr id="273" name="Google Shape;273;p54"/>
          <p:cNvSpPr txBox="1"/>
          <p:nvPr>
            <p:ph idx="1" type="body"/>
          </p:nvPr>
        </p:nvSpPr>
        <p:spPr>
          <a:xfrm>
            <a:off x="831850" y="1872145"/>
            <a:ext cx="10515600" cy="36636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Font typeface="Open Sans SemiBold"/>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4" name="Google Shape;274;p54"/>
          <p:cNvSpPr txBox="1"/>
          <p:nvPr>
            <p:ph type="title"/>
          </p:nvPr>
        </p:nvSpPr>
        <p:spPr>
          <a:xfrm>
            <a:off x="831850" y="761934"/>
            <a:ext cx="10515600" cy="87282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b="1" sz="48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type="title">
  <p:cSld name="TITLE">
    <p:spTree>
      <p:nvGrpSpPr>
        <p:cNvPr id="47" name="Shape 47"/>
        <p:cNvGrpSpPr/>
        <p:nvPr/>
      </p:nvGrpSpPr>
      <p:grpSpPr>
        <a:xfrm>
          <a:off x="0" y="0"/>
          <a:ext cx="0" cy="0"/>
          <a:chOff x="0" y="0"/>
          <a:chExt cx="0" cy="0"/>
        </a:xfrm>
      </p:grpSpPr>
      <p:sp>
        <p:nvSpPr>
          <p:cNvPr id="48" name="Google Shape;48;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Font typeface="Open Sans SemiBold"/>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0" name="Google Shape;50;p1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1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16"/>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type="obj">
  <p:cSld name="OBJECT">
    <p:spTree>
      <p:nvGrpSpPr>
        <p:cNvPr id="53" name="Shape 53"/>
        <p:cNvGrpSpPr/>
        <p:nvPr/>
      </p:nvGrpSpPr>
      <p:grpSpPr>
        <a:xfrm>
          <a:off x="0" y="0"/>
          <a:ext cx="0" cy="0"/>
          <a:chOff x="0" y="0"/>
          <a:chExt cx="0" cy="0"/>
        </a:xfrm>
      </p:grpSpPr>
      <p:sp>
        <p:nvSpPr>
          <p:cNvPr id="54" name="Google Shape;54;p17"/>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7"/>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7"/>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9" name="Shape 59"/>
        <p:cNvGrpSpPr/>
        <p:nvPr/>
      </p:nvGrpSpPr>
      <p:grpSpPr>
        <a:xfrm>
          <a:off x="0" y="0"/>
          <a:ext cx="0" cy="0"/>
          <a:chOff x="0" y="0"/>
          <a:chExt cx="0" cy="0"/>
        </a:xfrm>
      </p:grpSpPr>
      <p:pic>
        <p:nvPicPr>
          <p:cNvPr id="60" name="Google Shape;60;p19"/>
          <p:cNvPicPr preferRelativeResize="0"/>
          <p:nvPr/>
        </p:nvPicPr>
        <p:blipFill rotWithShape="1">
          <a:blip r:embed="rId2">
            <a:alphaModFix/>
          </a:blip>
          <a:srcRect b="0" l="0" r="0" t="0"/>
          <a:stretch/>
        </p:blipFill>
        <p:spPr>
          <a:xfrm>
            <a:off x="15052" y="16934"/>
            <a:ext cx="12161895" cy="684106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rotWithShape="1">
          <a:blip r:embed="rId2">
            <a:alphaModFix/>
          </a:blip>
          <a:tile algn="tl" flip="none" tx="0" sx="100000" ty="0" sy="100000"/>
        </a:blipFill>
      </p:bgPr>
    </p:bg>
    <p:spTree>
      <p:nvGrpSpPr>
        <p:cNvPr id="61" name="Shape 61"/>
        <p:cNvGrpSpPr/>
        <p:nvPr/>
      </p:nvGrpSpPr>
      <p:grpSpPr>
        <a:xfrm>
          <a:off x="0" y="0"/>
          <a:ext cx="0" cy="0"/>
          <a:chOff x="0" y="0"/>
          <a:chExt cx="0" cy="0"/>
        </a:xfrm>
      </p:grpSpPr>
      <p:sp>
        <p:nvSpPr>
          <p:cNvPr id="62" name="Google Shape;62;p20"/>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3" name="Shape 63"/>
        <p:cNvGrpSpPr/>
        <p:nvPr/>
      </p:nvGrpSpPr>
      <p:grpSpPr>
        <a:xfrm>
          <a:off x="0" y="0"/>
          <a:ext cx="0" cy="0"/>
          <a:chOff x="0" y="0"/>
          <a:chExt cx="0" cy="0"/>
        </a:xfrm>
      </p:grpSpPr>
      <p:sp>
        <p:nvSpPr>
          <p:cNvPr id="64" name="Google Shape;64;p21"/>
          <p:cNvSpPr txBox="1"/>
          <p:nvPr>
            <p:ph type="title"/>
          </p:nvPr>
        </p:nvSpPr>
        <p:spPr>
          <a:xfrm>
            <a:off x="605265" y="188671"/>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C8102E"/>
              </a:buClr>
              <a:buSzPts val="4400"/>
              <a:buFont typeface="Open Sans"/>
              <a:buNone/>
              <a:defRPr>
                <a:solidFill>
                  <a:srgbClr val="C8102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1"/>
          <p:cNvSpPr txBox="1"/>
          <p:nvPr>
            <p:ph idx="1" type="body"/>
          </p:nvPr>
        </p:nvSpPr>
        <p:spPr>
          <a:xfrm>
            <a:off x="663880" y="2090579"/>
            <a:ext cx="10514556" cy="342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000"/>
              <a:buFont typeface="Open Sans SemiBold"/>
              <a:buNone/>
              <a:defRPr b="1" sz="2000"/>
            </a:lvl1pPr>
            <a:lvl2pPr indent="-355600" lvl="1" marL="914400" algn="l">
              <a:lnSpc>
                <a:spcPct val="90000"/>
              </a:lnSpc>
              <a:spcBef>
                <a:spcPts val="500"/>
              </a:spcBef>
              <a:spcAft>
                <a:spcPts val="0"/>
              </a:spcAft>
              <a:buClr>
                <a:schemeClr val="dk1"/>
              </a:buClr>
              <a:buSzPts val="2000"/>
              <a:buChar char="•"/>
              <a:defRPr sz="20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1"/>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400">
                <a:solidFill>
                  <a:schemeClr val="lt1"/>
                </a:solidFill>
                <a:latin typeface="Quattrocento Sans"/>
                <a:ea typeface="Quattrocento Sans"/>
                <a:cs typeface="Quattrocento Sans"/>
                <a:sym typeface="Quattrocento Sans"/>
              </a:defRPr>
            </a:lvl1pPr>
            <a:lvl2pPr indent="0" lvl="1" marL="0" algn="r">
              <a:spcBef>
                <a:spcPts val="0"/>
              </a:spcBef>
              <a:buNone/>
              <a:defRPr b="1" i="0" sz="1400">
                <a:solidFill>
                  <a:schemeClr val="lt1"/>
                </a:solidFill>
                <a:latin typeface="Quattrocento Sans"/>
                <a:ea typeface="Quattrocento Sans"/>
                <a:cs typeface="Quattrocento Sans"/>
                <a:sym typeface="Quattrocento Sans"/>
              </a:defRPr>
            </a:lvl2pPr>
            <a:lvl3pPr indent="0" lvl="2" marL="0" algn="r">
              <a:spcBef>
                <a:spcPts val="0"/>
              </a:spcBef>
              <a:buNone/>
              <a:defRPr b="1" i="0" sz="1400">
                <a:solidFill>
                  <a:schemeClr val="lt1"/>
                </a:solidFill>
                <a:latin typeface="Quattrocento Sans"/>
                <a:ea typeface="Quattrocento Sans"/>
                <a:cs typeface="Quattrocento Sans"/>
                <a:sym typeface="Quattrocento Sans"/>
              </a:defRPr>
            </a:lvl3pPr>
            <a:lvl4pPr indent="0" lvl="3" marL="0" algn="r">
              <a:spcBef>
                <a:spcPts val="0"/>
              </a:spcBef>
              <a:buNone/>
              <a:defRPr b="1" i="0" sz="1400">
                <a:solidFill>
                  <a:schemeClr val="lt1"/>
                </a:solidFill>
                <a:latin typeface="Quattrocento Sans"/>
                <a:ea typeface="Quattrocento Sans"/>
                <a:cs typeface="Quattrocento Sans"/>
                <a:sym typeface="Quattrocento Sans"/>
              </a:defRPr>
            </a:lvl4pPr>
            <a:lvl5pPr indent="0" lvl="4" marL="0" algn="r">
              <a:spcBef>
                <a:spcPts val="0"/>
              </a:spcBef>
              <a:buNone/>
              <a:defRPr b="1" i="0" sz="1400">
                <a:solidFill>
                  <a:schemeClr val="lt1"/>
                </a:solidFill>
                <a:latin typeface="Quattrocento Sans"/>
                <a:ea typeface="Quattrocento Sans"/>
                <a:cs typeface="Quattrocento Sans"/>
                <a:sym typeface="Quattrocento Sans"/>
              </a:defRPr>
            </a:lvl5pPr>
            <a:lvl6pPr indent="0" lvl="5" marL="0" algn="r">
              <a:spcBef>
                <a:spcPts val="0"/>
              </a:spcBef>
              <a:buNone/>
              <a:defRPr b="1" i="0" sz="1400">
                <a:solidFill>
                  <a:schemeClr val="lt1"/>
                </a:solidFill>
                <a:latin typeface="Quattrocento Sans"/>
                <a:ea typeface="Quattrocento Sans"/>
                <a:cs typeface="Quattrocento Sans"/>
                <a:sym typeface="Quattrocento Sans"/>
              </a:defRPr>
            </a:lvl6pPr>
            <a:lvl7pPr indent="0" lvl="6" marL="0" algn="r">
              <a:spcBef>
                <a:spcPts val="0"/>
              </a:spcBef>
              <a:buNone/>
              <a:defRPr b="1" i="0" sz="1400">
                <a:solidFill>
                  <a:schemeClr val="lt1"/>
                </a:solidFill>
                <a:latin typeface="Quattrocento Sans"/>
                <a:ea typeface="Quattrocento Sans"/>
                <a:cs typeface="Quattrocento Sans"/>
                <a:sym typeface="Quattrocento Sans"/>
              </a:defRPr>
            </a:lvl7pPr>
            <a:lvl8pPr indent="0" lvl="7" marL="0" algn="r">
              <a:spcBef>
                <a:spcPts val="0"/>
              </a:spcBef>
              <a:buNone/>
              <a:defRPr b="1" i="0" sz="1400">
                <a:solidFill>
                  <a:schemeClr val="lt1"/>
                </a:solidFill>
                <a:latin typeface="Quattrocento Sans"/>
                <a:ea typeface="Quattrocento Sans"/>
                <a:cs typeface="Quattrocento Sans"/>
                <a:sym typeface="Quattrocento Sans"/>
              </a:defRPr>
            </a:lvl8pPr>
            <a:lvl9pPr indent="0" lvl="8" mar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
        <p:nvSpPr>
          <p:cNvPr id="67" name="Google Shape;67;p21"/>
          <p:cNvSpPr txBox="1"/>
          <p:nvPr>
            <p:ph idx="2" type="body"/>
          </p:nvPr>
        </p:nvSpPr>
        <p:spPr>
          <a:xfrm>
            <a:off x="663575" y="1523661"/>
            <a:ext cx="4389438" cy="4392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Font typeface="Open Sans SemiBold"/>
              <a:buNone/>
              <a:defRPr b="1" i="0">
                <a:solidFill>
                  <a:schemeClr val="dk1"/>
                </a:solidFill>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indent="-228600" lvl="2" marL="1371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1"/>
          <p:cNvSpPr txBox="1"/>
          <p:nvPr>
            <p:ph idx="3" type="body"/>
          </p:nvPr>
        </p:nvSpPr>
        <p:spPr>
          <a:xfrm>
            <a:off x="8188960" y="5788058"/>
            <a:ext cx="3529770" cy="603315"/>
          </a:xfrm>
          <a:prstGeom prst="rect">
            <a:avLst/>
          </a:prstGeom>
          <a:no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1400"/>
              <a:buFont typeface="Quattrocento Sans"/>
              <a:buNone/>
              <a:defRPr b="0" i="1" sz="1400">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1"/>
          <p:cNvSpPr txBox="1"/>
          <p:nvPr>
            <p:ph idx="4" type="body"/>
          </p:nvPr>
        </p:nvSpPr>
        <p:spPr>
          <a:xfrm>
            <a:off x="663575" y="6035355"/>
            <a:ext cx="5180634" cy="356018"/>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000"/>
              <a:buFont typeface="Open Sans"/>
              <a:buNone/>
              <a:defRPr b="0" i="0" sz="10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600"/>
              <a:buNone/>
              <a:defRPr/>
            </a:lvl3pPr>
            <a:lvl4pPr indent="-228600" lvl="3" marL="1828800" algn="l">
              <a:lnSpc>
                <a:spcPct val="90000"/>
              </a:lnSpc>
              <a:spcBef>
                <a:spcPts val="500"/>
              </a:spcBef>
              <a:spcAft>
                <a:spcPts val="0"/>
              </a:spcAft>
              <a:buClr>
                <a:schemeClr val="dk1"/>
              </a:buClr>
              <a:buSzPts val="1600"/>
              <a:buNone/>
              <a:defRPr/>
            </a:lvl4pPr>
            <a:lvl5pPr indent="-228600" lvl="4" marL="2286000" algn="l">
              <a:lnSpc>
                <a:spcPct val="9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42.xml"/><Relationship Id="rId20" Type="http://schemas.openxmlformats.org/officeDocument/2006/relationships/slideLayout" Target="../slideLayouts/slideLayout22.xml"/><Relationship Id="rId41" Type="http://schemas.openxmlformats.org/officeDocument/2006/relationships/theme" Target="../theme/theme2.xml"/><Relationship Id="rId22" Type="http://schemas.openxmlformats.org/officeDocument/2006/relationships/slideLayout" Target="../slideLayouts/slideLayout24.xml"/><Relationship Id="rId21" Type="http://schemas.openxmlformats.org/officeDocument/2006/relationships/slideLayout" Target="../slideLayouts/slideLayout23.xml"/><Relationship Id="rId24" Type="http://schemas.openxmlformats.org/officeDocument/2006/relationships/slideLayout" Target="../slideLayouts/slideLayout26.xml"/><Relationship Id="rId23" Type="http://schemas.openxmlformats.org/officeDocument/2006/relationships/slideLayout" Target="../slideLayouts/slideLayout25.xml"/><Relationship Id="rId1" Type="http://schemas.openxmlformats.org/officeDocument/2006/relationships/image" Target="../media/image2.jpg"/><Relationship Id="rId2" Type="http://schemas.openxmlformats.org/officeDocument/2006/relationships/image" Target="../media/image4.jpg"/><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26" Type="http://schemas.openxmlformats.org/officeDocument/2006/relationships/slideLayout" Target="../slideLayouts/slideLayout28.xml"/><Relationship Id="rId25" Type="http://schemas.openxmlformats.org/officeDocument/2006/relationships/slideLayout" Target="../slideLayouts/slideLayout27.xml"/><Relationship Id="rId28" Type="http://schemas.openxmlformats.org/officeDocument/2006/relationships/slideLayout" Target="../slideLayouts/slideLayout30.xml"/><Relationship Id="rId27" Type="http://schemas.openxmlformats.org/officeDocument/2006/relationships/slideLayout" Target="../slideLayouts/slideLayout29.xml"/><Relationship Id="rId5" Type="http://schemas.openxmlformats.org/officeDocument/2006/relationships/slideLayout" Target="../slideLayouts/slideLayout7.xml"/><Relationship Id="rId6" Type="http://schemas.openxmlformats.org/officeDocument/2006/relationships/slideLayout" Target="../slideLayouts/slideLayout8.xml"/><Relationship Id="rId29" Type="http://schemas.openxmlformats.org/officeDocument/2006/relationships/slideLayout" Target="../slideLayouts/slideLayout31.xml"/><Relationship Id="rId7" Type="http://schemas.openxmlformats.org/officeDocument/2006/relationships/slideLayout" Target="../slideLayouts/slideLayout9.xml"/><Relationship Id="rId8" Type="http://schemas.openxmlformats.org/officeDocument/2006/relationships/slideLayout" Target="../slideLayouts/slideLayout10.xml"/><Relationship Id="rId31" Type="http://schemas.openxmlformats.org/officeDocument/2006/relationships/slideLayout" Target="../slideLayouts/slideLayout33.xml"/><Relationship Id="rId30" Type="http://schemas.openxmlformats.org/officeDocument/2006/relationships/slideLayout" Target="../slideLayouts/slideLayout32.xml"/><Relationship Id="rId11" Type="http://schemas.openxmlformats.org/officeDocument/2006/relationships/slideLayout" Target="../slideLayouts/slideLayout13.xml"/><Relationship Id="rId33" Type="http://schemas.openxmlformats.org/officeDocument/2006/relationships/slideLayout" Target="../slideLayouts/slideLayout35.xml"/><Relationship Id="rId10" Type="http://schemas.openxmlformats.org/officeDocument/2006/relationships/slideLayout" Target="../slideLayouts/slideLayout12.xml"/><Relationship Id="rId32" Type="http://schemas.openxmlformats.org/officeDocument/2006/relationships/slideLayout" Target="../slideLayouts/slideLayout34.xml"/><Relationship Id="rId13" Type="http://schemas.openxmlformats.org/officeDocument/2006/relationships/slideLayout" Target="../slideLayouts/slideLayout15.xml"/><Relationship Id="rId35" Type="http://schemas.openxmlformats.org/officeDocument/2006/relationships/slideLayout" Target="../slideLayouts/slideLayout37.xml"/><Relationship Id="rId12" Type="http://schemas.openxmlformats.org/officeDocument/2006/relationships/slideLayout" Target="../slideLayouts/slideLayout14.xml"/><Relationship Id="rId34" Type="http://schemas.openxmlformats.org/officeDocument/2006/relationships/slideLayout" Target="../slideLayouts/slideLayout36.xml"/><Relationship Id="rId15" Type="http://schemas.openxmlformats.org/officeDocument/2006/relationships/slideLayout" Target="../slideLayouts/slideLayout17.xml"/><Relationship Id="rId37" Type="http://schemas.openxmlformats.org/officeDocument/2006/relationships/slideLayout" Target="../slideLayouts/slideLayout39.xml"/><Relationship Id="rId14" Type="http://schemas.openxmlformats.org/officeDocument/2006/relationships/slideLayout" Target="../slideLayouts/slideLayout16.xml"/><Relationship Id="rId36" Type="http://schemas.openxmlformats.org/officeDocument/2006/relationships/slideLayout" Target="../slideLayouts/slideLayout38.xml"/><Relationship Id="rId17" Type="http://schemas.openxmlformats.org/officeDocument/2006/relationships/slideLayout" Target="../slideLayouts/slideLayout19.xml"/><Relationship Id="rId39" Type="http://schemas.openxmlformats.org/officeDocument/2006/relationships/slideLayout" Target="../slideLayouts/slideLayout41.xml"/><Relationship Id="rId16" Type="http://schemas.openxmlformats.org/officeDocument/2006/relationships/slideLayout" Target="../slideLayouts/slideLayout18.xml"/><Relationship Id="rId38" Type="http://schemas.openxmlformats.org/officeDocument/2006/relationships/slideLayout" Target="../slideLayouts/slideLayout40.xml"/><Relationship Id="rId19" Type="http://schemas.openxmlformats.org/officeDocument/2006/relationships/slideLayout" Target="../slideLayouts/slideLayout21.xml"/><Relationship Id="rId1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1" name="Google Shape;11;p11"/>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12" name="Google Shape;12;p11"/>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1"/>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14" name="Google Shape;14;p11"/>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OFFICIAL</a:t>
            </a:r>
            <a:endParaRPr/>
          </a:p>
        </p:txBody>
      </p:sp>
      <p:sp>
        <p:nvSpPr>
          <p:cNvPr id="15" name="Google Shape;15;p11"/>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GB" sz="1000" u="none" cap="none" strike="noStrike">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 name="Shape 41"/>
        <p:cNvGrpSpPr/>
        <p:nvPr/>
      </p:nvGrpSpPr>
      <p:grpSpPr>
        <a:xfrm>
          <a:off x="0" y="0"/>
          <a:ext cx="0" cy="0"/>
          <a:chOff x="0" y="0"/>
          <a:chExt cx="0" cy="0"/>
        </a:xfrm>
      </p:grpSpPr>
      <p:pic>
        <p:nvPicPr>
          <p:cNvPr descr="Graphical user interface, text&#10;&#10;Description automatically generated" id="42" name="Google Shape;42;p15"/>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43" name="Google Shape;43;p15"/>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15"/>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Open Sans SemiBold"/>
              <a:buNone/>
              <a:defRPr b="1" i="0" sz="2000" u="none" cap="none" strike="noStrike">
                <a:solidFill>
                  <a:schemeClr val="dk1"/>
                </a:solidFill>
                <a:latin typeface="Open Sans SemiBold"/>
                <a:ea typeface="Open Sans SemiBold"/>
                <a:cs typeface="Open Sans SemiBold"/>
                <a:sym typeface="Open Sans SemiBold"/>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15"/>
          <p:cNvSpPr txBox="1"/>
          <p:nvPr>
            <p:ph idx="12" type="sldNum"/>
          </p:nvPr>
        </p:nvSpPr>
        <p:spPr>
          <a:xfrm>
            <a:off x="11699893" y="6457571"/>
            <a:ext cx="42407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400">
                <a:solidFill>
                  <a:schemeClr val="lt1"/>
                </a:solidFill>
                <a:latin typeface="Quattrocento Sans"/>
                <a:ea typeface="Quattrocento Sans"/>
                <a:cs typeface="Quattrocento Sans"/>
                <a:sym typeface="Quattrocento Sans"/>
              </a:defRPr>
            </a:lvl1pPr>
            <a:lvl2pPr indent="0" lvl="1" marL="0" marR="0" rtl="0" algn="r">
              <a:spcBef>
                <a:spcPts val="0"/>
              </a:spcBef>
              <a:buNone/>
              <a:defRPr b="1" i="0" sz="1400">
                <a:solidFill>
                  <a:schemeClr val="lt1"/>
                </a:solidFill>
                <a:latin typeface="Quattrocento Sans"/>
                <a:ea typeface="Quattrocento Sans"/>
                <a:cs typeface="Quattrocento Sans"/>
                <a:sym typeface="Quattrocento Sans"/>
              </a:defRPr>
            </a:lvl2pPr>
            <a:lvl3pPr indent="0" lvl="2" marL="0" marR="0" rtl="0" algn="r">
              <a:spcBef>
                <a:spcPts val="0"/>
              </a:spcBef>
              <a:buNone/>
              <a:defRPr b="1" i="0" sz="1400">
                <a:solidFill>
                  <a:schemeClr val="lt1"/>
                </a:solidFill>
                <a:latin typeface="Quattrocento Sans"/>
                <a:ea typeface="Quattrocento Sans"/>
                <a:cs typeface="Quattrocento Sans"/>
                <a:sym typeface="Quattrocento Sans"/>
              </a:defRPr>
            </a:lvl3pPr>
            <a:lvl4pPr indent="0" lvl="3" marL="0" marR="0" rtl="0" algn="r">
              <a:spcBef>
                <a:spcPts val="0"/>
              </a:spcBef>
              <a:buNone/>
              <a:defRPr b="1" i="0" sz="1400">
                <a:solidFill>
                  <a:schemeClr val="lt1"/>
                </a:solidFill>
                <a:latin typeface="Quattrocento Sans"/>
                <a:ea typeface="Quattrocento Sans"/>
                <a:cs typeface="Quattrocento Sans"/>
                <a:sym typeface="Quattrocento Sans"/>
              </a:defRPr>
            </a:lvl4pPr>
            <a:lvl5pPr indent="0" lvl="4" marL="0" marR="0" rtl="0" algn="r">
              <a:spcBef>
                <a:spcPts val="0"/>
              </a:spcBef>
              <a:buNone/>
              <a:defRPr b="1" i="0" sz="1400">
                <a:solidFill>
                  <a:schemeClr val="lt1"/>
                </a:solidFill>
                <a:latin typeface="Quattrocento Sans"/>
                <a:ea typeface="Quattrocento Sans"/>
                <a:cs typeface="Quattrocento Sans"/>
                <a:sym typeface="Quattrocento Sans"/>
              </a:defRPr>
            </a:lvl5pPr>
            <a:lvl6pPr indent="0" lvl="5" marL="0" marR="0" rtl="0" algn="r">
              <a:spcBef>
                <a:spcPts val="0"/>
              </a:spcBef>
              <a:buNone/>
              <a:defRPr b="1" i="0" sz="1400">
                <a:solidFill>
                  <a:schemeClr val="lt1"/>
                </a:solidFill>
                <a:latin typeface="Quattrocento Sans"/>
                <a:ea typeface="Quattrocento Sans"/>
                <a:cs typeface="Quattrocento Sans"/>
                <a:sym typeface="Quattrocento Sans"/>
              </a:defRPr>
            </a:lvl6pPr>
            <a:lvl7pPr indent="0" lvl="6" marL="0" marR="0" rtl="0" algn="r">
              <a:spcBef>
                <a:spcPts val="0"/>
              </a:spcBef>
              <a:buNone/>
              <a:defRPr b="1" i="0" sz="1400">
                <a:solidFill>
                  <a:schemeClr val="lt1"/>
                </a:solidFill>
                <a:latin typeface="Quattrocento Sans"/>
                <a:ea typeface="Quattrocento Sans"/>
                <a:cs typeface="Quattrocento Sans"/>
                <a:sym typeface="Quattrocento Sans"/>
              </a:defRPr>
            </a:lvl7pPr>
            <a:lvl8pPr indent="0" lvl="7" marL="0" marR="0" rtl="0" algn="r">
              <a:spcBef>
                <a:spcPts val="0"/>
              </a:spcBef>
              <a:buNone/>
              <a:defRPr b="1" i="0" sz="1400">
                <a:solidFill>
                  <a:schemeClr val="lt1"/>
                </a:solidFill>
                <a:latin typeface="Quattrocento Sans"/>
                <a:ea typeface="Quattrocento Sans"/>
                <a:cs typeface="Quattrocento Sans"/>
                <a:sym typeface="Quattrocento Sans"/>
              </a:defRPr>
            </a:lvl8pPr>
            <a:lvl9pPr indent="0" lvl="8" marL="0" marR="0" rtl="0" algn="r">
              <a:spcBef>
                <a:spcPts val="0"/>
              </a:spcBef>
              <a:buNone/>
              <a:defRPr b="1" i="0" sz="1400">
                <a:solidFill>
                  <a:schemeClr val="lt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pic>
        <p:nvPicPr>
          <p:cNvPr id="46" name="Google Shape;46;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
          <p:cNvSpPr txBox="1"/>
          <p:nvPr>
            <p:ph type="ctrTitle"/>
          </p:nvPr>
        </p:nvSpPr>
        <p:spPr>
          <a:xfrm>
            <a:off x="651352" y="4466206"/>
            <a:ext cx="7892284" cy="1948751"/>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SzPts val="2400"/>
              <a:buNone/>
            </a:pPr>
            <a:r>
              <a:rPr lang="en-GB" sz="6000">
                <a:solidFill>
                  <a:schemeClr val="lt1"/>
                </a:solidFill>
              </a:rPr>
              <a:t>Lecture 9 </a:t>
            </a:r>
            <a:br>
              <a:rPr lang="en-GB"/>
            </a:br>
            <a:r>
              <a:rPr lang="en-GB"/>
              <a:t>Finance – Case Study</a:t>
            </a:r>
            <a:endParaRPr/>
          </a:p>
        </p:txBody>
      </p:sp>
      <p:sp>
        <p:nvSpPr>
          <p:cNvPr id="281" name="Google Shape;281;p1"/>
          <p:cNvSpPr txBox="1"/>
          <p:nvPr>
            <p:ph idx="1" type="subTitle"/>
          </p:nvPr>
        </p:nvSpPr>
        <p:spPr>
          <a:xfrm>
            <a:off x="688931" y="3889354"/>
            <a:ext cx="3186383" cy="954803"/>
          </a:xfrm>
          <a:prstGeom prst="rect">
            <a:avLst/>
          </a:prstGeom>
          <a:noFill/>
          <a:ln>
            <a:noFill/>
          </a:ln>
        </p:spPr>
        <p:txBody>
          <a:bodyPr anchorCtr="0" anchor="b" bIns="0" lIns="0" spcFirstLastPara="1" rIns="0" wrap="square" tIns="0">
            <a:normAutofit/>
          </a:bodyPr>
          <a:lstStyle/>
          <a:p>
            <a:pPr indent="0" lvl="0" marL="0" rtl="0" algn="l">
              <a:lnSpc>
                <a:spcPct val="110000"/>
              </a:lnSpc>
              <a:spcBef>
                <a:spcPts val="600"/>
              </a:spcBef>
              <a:spcAft>
                <a:spcPts val="0"/>
              </a:spcAft>
              <a:buSzPts val="1200"/>
              <a:buNone/>
            </a:pPr>
            <a:r>
              <a:rPr lang="en-GB"/>
              <a:t>The Electricity Transition Playbook</a:t>
            </a:r>
            <a:endParaRPr/>
          </a:p>
        </p:txBody>
      </p:sp>
      <p:sp>
        <p:nvSpPr>
          <p:cNvPr id="282" name="Google Shape;282;p1"/>
          <p:cNvSpPr txBox="1"/>
          <p:nvPr>
            <p:ph idx="2" type="body"/>
          </p:nvPr>
        </p:nvSpPr>
        <p:spPr>
          <a:xfrm>
            <a:off x="8707582" y="6106160"/>
            <a:ext cx="3484418" cy="335915"/>
          </a:xfrm>
          <a:prstGeom prst="rect">
            <a:avLst/>
          </a:prstGeom>
          <a:noFill/>
          <a:ln>
            <a:noFill/>
          </a:ln>
        </p:spPr>
        <p:txBody>
          <a:bodyPr anchorCtr="0" anchor="ctr" bIns="0" lIns="0" spcFirstLastPara="1" rIns="0" wrap="square" tIns="0">
            <a:normAutofit lnSpcReduction="10000"/>
          </a:bodyPr>
          <a:lstStyle/>
          <a:p>
            <a:pPr indent="0" lvl="0" marL="0" rtl="0" algn="ctr">
              <a:lnSpc>
                <a:spcPct val="110000"/>
              </a:lnSpc>
              <a:spcBef>
                <a:spcPts val="600"/>
              </a:spcBef>
              <a:spcAft>
                <a:spcPts val="0"/>
              </a:spcAft>
              <a:buSzPts val="1200"/>
              <a:buNone/>
            </a:pPr>
            <a:r>
              <a:rPr lang="en-GB"/>
              <a:t>Version 1.0</a:t>
            </a:r>
            <a:endParaRPr/>
          </a:p>
        </p:txBody>
      </p:sp>
      <p:sp>
        <p:nvSpPr>
          <p:cNvPr id="283" name="Google Shape;283;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284" name="Google Shape;284;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descr="Graphical user interface, text" id="546" name="Google Shape;546;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47" name="Google Shape;547;p10"/>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Section 5</a:t>
            </a:r>
            <a:endParaRPr b="0" i="0" sz="1800" u="none" cap="none" strike="noStrike">
              <a:solidFill>
                <a:srgbClr val="242424"/>
              </a:solidFill>
              <a:latin typeface="Arial"/>
              <a:ea typeface="Arial"/>
              <a:cs typeface="Arial"/>
              <a:sym typeface="Arial"/>
            </a:endParaRPr>
          </a:p>
        </p:txBody>
      </p:sp>
      <p:sp>
        <p:nvSpPr>
          <p:cNvPr id="291" name="Google Shape;291;p2"/>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‘Data-2-Deal’ Case Study – mobilising concessionary finance</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
          <p:cNvSpPr txBox="1"/>
          <p:nvPr>
            <p:ph type="title"/>
          </p:nvPr>
        </p:nvSpPr>
        <p:spPr>
          <a:xfrm>
            <a:off x="671733" y="84913"/>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CCG 'Data-to-deal' process for mobilising finance – experience from Costa Rica</a:t>
            </a:r>
            <a:endParaRPr/>
          </a:p>
        </p:txBody>
      </p:sp>
      <p:sp>
        <p:nvSpPr>
          <p:cNvPr id="298" name="Google Shape;298;p3"/>
          <p:cNvSpPr txBox="1"/>
          <p:nvPr>
            <p:ph idx="1" type="body"/>
          </p:nvPr>
        </p:nvSpPr>
        <p:spPr>
          <a:xfrm>
            <a:off x="629399" y="1252728"/>
            <a:ext cx="10933801" cy="4922031"/>
          </a:xfrm>
          <a:prstGeom prst="rect">
            <a:avLst/>
          </a:prstGeom>
          <a:noFill/>
          <a:ln>
            <a:noFill/>
          </a:ln>
        </p:spPr>
        <p:txBody>
          <a:bodyPr anchorCtr="0" anchor="t" bIns="0" lIns="0" spcFirstLastPara="1" rIns="0" wrap="square" tIns="0">
            <a:normAutofit/>
          </a:bodyPr>
          <a:lstStyle/>
          <a:p>
            <a:pPr indent="-457200" lvl="0" marL="558800" rtl="0" algn="l">
              <a:lnSpc>
                <a:spcPct val="110000"/>
              </a:lnSpc>
              <a:spcBef>
                <a:spcPts val="300"/>
              </a:spcBef>
              <a:spcAft>
                <a:spcPts val="0"/>
              </a:spcAft>
              <a:buClr>
                <a:schemeClr val="dk1"/>
              </a:buClr>
              <a:buSzPts val="2000"/>
              <a:buFont typeface="Arial"/>
              <a:buAutoNum type="arabicPeriod"/>
            </a:pPr>
            <a:r>
              <a:rPr lang="en-GB"/>
              <a:t>Following a USD 200k investment in an Long-Term Scenario (LTS) study, Costa Rica secured USD 2.4bn in climate development finance</a:t>
            </a:r>
            <a:endParaRPr/>
          </a:p>
          <a:p>
            <a:pPr indent="-457200" lvl="0" marL="558800" rtl="0" algn="l">
              <a:lnSpc>
                <a:spcPct val="110000"/>
              </a:lnSpc>
              <a:spcBef>
                <a:spcPts val="600"/>
              </a:spcBef>
              <a:spcAft>
                <a:spcPts val="0"/>
              </a:spcAft>
              <a:buClr>
                <a:schemeClr val="dk1"/>
              </a:buClr>
              <a:buSzPts val="2000"/>
              <a:buFont typeface="Arial"/>
              <a:buAutoNum type="arabicPeriod"/>
            </a:pPr>
            <a:r>
              <a:rPr lang="en-GB"/>
              <a:t>Costa Rica’s LTS was used to identify and define policy instruments and investments, with more than 70 targets from 35 different government agencies and line ministries to be immediately implemented. </a:t>
            </a:r>
            <a:endParaRPr/>
          </a:p>
          <a:p>
            <a:pPr indent="-457200" lvl="0" marL="558800" rtl="0" algn="l">
              <a:lnSpc>
                <a:spcPct val="110000"/>
              </a:lnSpc>
              <a:spcBef>
                <a:spcPts val="600"/>
              </a:spcBef>
              <a:spcAft>
                <a:spcPts val="0"/>
              </a:spcAft>
              <a:buClr>
                <a:schemeClr val="dk1"/>
              </a:buClr>
              <a:buSzPts val="2000"/>
              <a:buFont typeface="Arial"/>
              <a:buAutoNum type="arabicPeriod"/>
            </a:pPr>
            <a:r>
              <a:rPr lang="en-GB"/>
              <a:t>This served as a basis for the national development plan of the Ministry of National Planning and Economic Policy (MIDEPLAN). </a:t>
            </a:r>
            <a:endParaRPr/>
          </a:p>
          <a:p>
            <a:pPr indent="-457200" lvl="0" marL="558800" rtl="0" algn="l">
              <a:lnSpc>
                <a:spcPct val="110000"/>
              </a:lnSpc>
              <a:spcBef>
                <a:spcPts val="600"/>
              </a:spcBef>
              <a:spcAft>
                <a:spcPts val="300"/>
              </a:spcAft>
              <a:buClr>
                <a:schemeClr val="dk1"/>
              </a:buClr>
              <a:buSzPts val="2000"/>
              <a:buFont typeface="Arial"/>
              <a:buAutoNum type="arabicPeriod"/>
            </a:pPr>
            <a:r>
              <a:rPr lang="en-GB"/>
              <a:t>In Costa Rica, the formulation of the LTS attracted international assistance (grants) from multiple bilateral and multilateral development agencies, including the Inter-American Development Bank (IDB).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
          <p:cNvSpPr/>
          <p:nvPr/>
        </p:nvSpPr>
        <p:spPr>
          <a:xfrm>
            <a:off x="4533900" y="434975"/>
            <a:ext cx="2714625" cy="468000"/>
          </a:xfrm>
          <a:prstGeom prst="can">
            <a:avLst>
              <a:gd fmla="val 25000" name="adj"/>
            </a:avLst>
          </a:prstGeom>
          <a:solidFill>
            <a:srgbClr val="AEC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Capacity Building</a:t>
            </a:r>
            <a:endParaRPr/>
          </a:p>
        </p:txBody>
      </p:sp>
      <p:sp>
        <p:nvSpPr>
          <p:cNvPr id="305" name="Google Shape;305;p4"/>
          <p:cNvSpPr/>
          <p:nvPr/>
        </p:nvSpPr>
        <p:spPr>
          <a:xfrm>
            <a:off x="4533900" y="969010"/>
            <a:ext cx="2714625" cy="468000"/>
          </a:xfrm>
          <a:prstGeom prst="can">
            <a:avLst>
              <a:gd fmla="val 25000"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Co-creation</a:t>
            </a:r>
            <a:endParaRPr/>
          </a:p>
        </p:txBody>
      </p:sp>
      <p:sp>
        <p:nvSpPr>
          <p:cNvPr id="306" name="Google Shape;306;p4"/>
          <p:cNvSpPr/>
          <p:nvPr/>
        </p:nvSpPr>
        <p:spPr>
          <a:xfrm>
            <a:off x="711200" y="220975"/>
            <a:ext cx="1869440" cy="337824"/>
          </a:xfrm>
          <a:prstGeom prst="roundRect">
            <a:avLst>
              <a:gd fmla="val 16667"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National Analysts</a:t>
            </a:r>
            <a:endParaRPr/>
          </a:p>
        </p:txBody>
      </p:sp>
      <p:sp>
        <p:nvSpPr>
          <p:cNvPr id="307" name="Google Shape;307;p4"/>
          <p:cNvSpPr/>
          <p:nvPr/>
        </p:nvSpPr>
        <p:spPr>
          <a:xfrm>
            <a:off x="2682240" y="231135"/>
            <a:ext cx="1402398" cy="293374"/>
          </a:xfrm>
          <a:prstGeom prst="roundRect">
            <a:avLst>
              <a:gd fmla="val 16667" name="adj"/>
            </a:avLst>
          </a:prstGeom>
          <a:solidFill>
            <a:srgbClr val="2E75B5"/>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CCG experts</a:t>
            </a:r>
            <a:endParaRPr/>
          </a:p>
        </p:txBody>
      </p:sp>
      <p:sp>
        <p:nvSpPr>
          <p:cNvPr id="308" name="Google Shape;308;p4"/>
          <p:cNvSpPr/>
          <p:nvPr/>
        </p:nvSpPr>
        <p:spPr>
          <a:xfrm>
            <a:off x="7313930" y="48386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Open Models &amp; Data</a:t>
            </a:r>
            <a:endParaRPr/>
          </a:p>
        </p:txBody>
      </p:sp>
      <p:sp>
        <p:nvSpPr>
          <p:cNvPr id="309" name="Google Shape;309;p4"/>
          <p:cNvSpPr/>
          <p:nvPr/>
        </p:nvSpPr>
        <p:spPr>
          <a:xfrm>
            <a:off x="7313930" y="101218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National Emissions Trajectories</a:t>
            </a:r>
            <a:endParaRPr/>
          </a:p>
        </p:txBody>
      </p:sp>
      <p:cxnSp>
        <p:nvCxnSpPr>
          <p:cNvPr id="310" name="Google Shape;310;p4"/>
          <p:cNvCxnSpPr/>
          <p:nvPr/>
        </p:nvCxnSpPr>
        <p:spPr>
          <a:xfrm rot="5400000">
            <a:off x="4273300" y="929674"/>
            <a:ext cx="534000" cy="12600"/>
          </a:xfrm>
          <a:prstGeom prst="curvedConnector3">
            <a:avLst>
              <a:gd fmla="val 0" name="adj1"/>
            </a:avLst>
          </a:prstGeom>
          <a:noFill/>
          <a:ln cap="flat" cmpd="sng" w="9525">
            <a:solidFill>
              <a:schemeClr val="accent1"/>
            </a:solidFill>
            <a:prstDash val="solid"/>
            <a:miter lim="800000"/>
            <a:headEnd len="med" w="med" type="triangl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
          <p:cNvSpPr/>
          <p:nvPr/>
        </p:nvSpPr>
        <p:spPr>
          <a:xfrm>
            <a:off x="4533900" y="434975"/>
            <a:ext cx="2714625" cy="468000"/>
          </a:xfrm>
          <a:prstGeom prst="can">
            <a:avLst>
              <a:gd fmla="val 25000" name="adj"/>
            </a:avLst>
          </a:prstGeom>
          <a:solidFill>
            <a:srgbClr val="AEC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Capacity Building</a:t>
            </a:r>
            <a:endParaRPr/>
          </a:p>
        </p:txBody>
      </p:sp>
      <p:sp>
        <p:nvSpPr>
          <p:cNvPr id="317" name="Google Shape;317;p5"/>
          <p:cNvSpPr/>
          <p:nvPr/>
        </p:nvSpPr>
        <p:spPr>
          <a:xfrm>
            <a:off x="4533900" y="969010"/>
            <a:ext cx="2714625" cy="468000"/>
          </a:xfrm>
          <a:prstGeom prst="can">
            <a:avLst>
              <a:gd fmla="val 25000"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Co-creation</a:t>
            </a:r>
            <a:endParaRPr/>
          </a:p>
        </p:txBody>
      </p:sp>
      <p:sp>
        <p:nvSpPr>
          <p:cNvPr id="318" name="Google Shape;318;p5"/>
          <p:cNvSpPr/>
          <p:nvPr/>
        </p:nvSpPr>
        <p:spPr>
          <a:xfrm>
            <a:off x="4495800" y="1493520"/>
            <a:ext cx="2714625" cy="468000"/>
          </a:xfrm>
          <a:prstGeom prst="can">
            <a:avLst>
              <a:gd fmla="val 25000" name="adj"/>
            </a:avLst>
          </a:prstGeom>
          <a:solidFill>
            <a:srgbClr val="0B5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Entry Point Analysis</a:t>
            </a:r>
            <a:endParaRPr/>
          </a:p>
        </p:txBody>
      </p:sp>
      <p:sp>
        <p:nvSpPr>
          <p:cNvPr id="319" name="Google Shape;319;p5"/>
          <p:cNvSpPr/>
          <p:nvPr/>
        </p:nvSpPr>
        <p:spPr>
          <a:xfrm>
            <a:off x="4505325" y="2003425"/>
            <a:ext cx="2714625" cy="468000"/>
          </a:xfrm>
          <a:prstGeom prst="can">
            <a:avLst>
              <a:gd fmla="val 25000" name="adj"/>
            </a:avLst>
          </a:prstGeom>
          <a:solidFill>
            <a:schemeClr val="accent1"/>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Line Ministry Analysis</a:t>
            </a:r>
            <a:endParaRPr/>
          </a:p>
        </p:txBody>
      </p:sp>
      <p:sp>
        <p:nvSpPr>
          <p:cNvPr id="320" name="Google Shape;320;p5"/>
          <p:cNvSpPr/>
          <p:nvPr/>
        </p:nvSpPr>
        <p:spPr>
          <a:xfrm>
            <a:off x="4422775" y="2508250"/>
            <a:ext cx="2911475" cy="838200"/>
          </a:xfrm>
          <a:prstGeom prst="can">
            <a:avLst>
              <a:gd fmla="val 25000"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National Development Strategy</a:t>
            </a:r>
            <a:endParaRPr/>
          </a:p>
        </p:txBody>
      </p:sp>
      <p:sp>
        <p:nvSpPr>
          <p:cNvPr id="321" name="Google Shape;321;p5"/>
          <p:cNvSpPr/>
          <p:nvPr/>
        </p:nvSpPr>
        <p:spPr>
          <a:xfrm rot="10800000">
            <a:off x="2690452" y="2269495"/>
            <a:ext cx="349292" cy="2546338"/>
          </a:xfrm>
          <a:prstGeom prst="triangle">
            <a:avLst>
              <a:gd fmla="val 100000" name="adj"/>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2" name="Google Shape;322;p5"/>
          <p:cNvSpPr/>
          <p:nvPr/>
        </p:nvSpPr>
        <p:spPr>
          <a:xfrm>
            <a:off x="1815736" y="558799"/>
            <a:ext cx="779784" cy="5033010"/>
          </a:xfrm>
          <a:prstGeom prst="rect">
            <a:avLst/>
          </a:prstGeom>
          <a:solidFill>
            <a:srgbClr val="0018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3" name="Google Shape;323;p5"/>
          <p:cNvSpPr/>
          <p:nvPr/>
        </p:nvSpPr>
        <p:spPr>
          <a:xfrm>
            <a:off x="2682240" y="644526"/>
            <a:ext cx="357503" cy="1624970"/>
          </a:xfrm>
          <a:prstGeom prst="rect">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4" name="Google Shape;324;p5"/>
          <p:cNvSpPr/>
          <p:nvPr/>
        </p:nvSpPr>
        <p:spPr>
          <a:xfrm rot="10800000">
            <a:off x="2690452" y="524509"/>
            <a:ext cx="1035368" cy="2655564"/>
          </a:xfrm>
          <a:prstGeom prst="triangle">
            <a:avLst>
              <a:gd fmla="val 100000" name="adj"/>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5" name="Google Shape;325;p5"/>
          <p:cNvSpPr/>
          <p:nvPr/>
        </p:nvSpPr>
        <p:spPr>
          <a:xfrm>
            <a:off x="711200" y="220975"/>
            <a:ext cx="1869440" cy="337824"/>
          </a:xfrm>
          <a:prstGeom prst="roundRect">
            <a:avLst>
              <a:gd fmla="val 16667"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National Analysts</a:t>
            </a:r>
            <a:endParaRPr/>
          </a:p>
        </p:txBody>
      </p:sp>
      <p:sp>
        <p:nvSpPr>
          <p:cNvPr id="326" name="Google Shape;326;p5"/>
          <p:cNvSpPr/>
          <p:nvPr/>
        </p:nvSpPr>
        <p:spPr>
          <a:xfrm>
            <a:off x="2682240" y="231135"/>
            <a:ext cx="1402398" cy="293374"/>
          </a:xfrm>
          <a:prstGeom prst="roundRect">
            <a:avLst>
              <a:gd fmla="val 16667" name="adj"/>
            </a:avLst>
          </a:prstGeom>
          <a:solidFill>
            <a:srgbClr val="2E75B5"/>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CCG experts</a:t>
            </a:r>
            <a:endParaRPr/>
          </a:p>
        </p:txBody>
      </p:sp>
      <p:sp>
        <p:nvSpPr>
          <p:cNvPr id="327" name="Google Shape;327;p5"/>
          <p:cNvSpPr/>
          <p:nvPr/>
        </p:nvSpPr>
        <p:spPr>
          <a:xfrm>
            <a:off x="7313930" y="48386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Open Models &amp; Data</a:t>
            </a:r>
            <a:endParaRPr/>
          </a:p>
        </p:txBody>
      </p:sp>
      <p:sp>
        <p:nvSpPr>
          <p:cNvPr id="328" name="Google Shape;328;p5"/>
          <p:cNvSpPr/>
          <p:nvPr/>
        </p:nvSpPr>
        <p:spPr>
          <a:xfrm>
            <a:off x="7313930" y="101218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National Emissions Trajectories</a:t>
            </a:r>
            <a:endParaRPr/>
          </a:p>
        </p:txBody>
      </p:sp>
      <p:sp>
        <p:nvSpPr>
          <p:cNvPr id="329" name="Google Shape;329;p5"/>
          <p:cNvSpPr/>
          <p:nvPr/>
        </p:nvSpPr>
        <p:spPr>
          <a:xfrm>
            <a:off x="7303770" y="154050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LTES/LTS/NDC/IRP/IEP etc</a:t>
            </a:r>
            <a:endParaRPr/>
          </a:p>
        </p:txBody>
      </p:sp>
      <p:sp>
        <p:nvSpPr>
          <p:cNvPr id="330" name="Google Shape;330;p5"/>
          <p:cNvSpPr/>
          <p:nvPr/>
        </p:nvSpPr>
        <p:spPr>
          <a:xfrm>
            <a:off x="7303770" y="204850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Energy / Climate / Finance</a:t>
            </a:r>
            <a:endParaRPr/>
          </a:p>
        </p:txBody>
      </p:sp>
      <p:sp>
        <p:nvSpPr>
          <p:cNvPr id="331" name="Google Shape;331;p5"/>
          <p:cNvSpPr/>
          <p:nvPr/>
        </p:nvSpPr>
        <p:spPr>
          <a:xfrm>
            <a:off x="7586662" y="2582499"/>
            <a:ext cx="3477577" cy="656458"/>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Integration across ministries with stakeholder engagement in *</a:t>
            </a:r>
            <a:endParaRPr/>
          </a:p>
        </p:txBody>
      </p:sp>
      <p:sp>
        <p:nvSpPr>
          <p:cNvPr id="332" name="Google Shape;332;p5"/>
          <p:cNvSpPr/>
          <p:nvPr/>
        </p:nvSpPr>
        <p:spPr>
          <a:xfrm>
            <a:off x="339047" y="644526"/>
            <a:ext cx="1354181" cy="5028564"/>
          </a:xfrm>
          <a:prstGeom prst="triangle">
            <a:avLst>
              <a:gd fmla="val 100000"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33" name="Google Shape;333;p5"/>
          <p:cNvSpPr/>
          <p:nvPr/>
        </p:nvSpPr>
        <p:spPr>
          <a:xfrm>
            <a:off x="81280" y="5646415"/>
            <a:ext cx="1615440" cy="323854"/>
          </a:xfrm>
          <a:prstGeom prst="roundRect">
            <a:avLst>
              <a:gd fmla="val 16667" name="adj"/>
            </a:avLst>
          </a:prstGeom>
          <a:solidFill>
            <a:srgbClr val="BFBFB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Stakeholders</a:t>
            </a:r>
            <a:r>
              <a:rPr b="1" i="0" lang="en-GB" sz="1400" u="none" cap="none" strike="noStrike">
                <a:solidFill>
                  <a:srgbClr val="FFFFFF"/>
                </a:solidFill>
                <a:latin typeface="Calibri"/>
                <a:ea typeface="Calibri"/>
                <a:cs typeface="Calibri"/>
                <a:sym typeface="Calibri"/>
              </a:rPr>
              <a:t>*</a:t>
            </a:r>
            <a:endParaRPr/>
          </a:p>
        </p:txBody>
      </p:sp>
      <p:cxnSp>
        <p:nvCxnSpPr>
          <p:cNvPr id="334" name="Google Shape;334;p5"/>
          <p:cNvCxnSpPr/>
          <p:nvPr/>
        </p:nvCxnSpPr>
        <p:spPr>
          <a:xfrm rot="5400000">
            <a:off x="4119075" y="2541174"/>
            <a:ext cx="690000" cy="82500"/>
          </a:xfrm>
          <a:prstGeom prst="curvedConnector3">
            <a:avLst>
              <a:gd fmla="val 0" name="adj1"/>
            </a:avLst>
          </a:prstGeom>
          <a:noFill/>
          <a:ln cap="flat" cmpd="sng" w="9525">
            <a:solidFill>
              <a:schemeClr val="accent1"/>
            </a:solidFill>
            <a:prstDash val="solid"/>
            <a:miter lim="800000"/>
            <a:headEnd len="med" w="med" type="triangle"/>
            <a:tailEnd len="med" w="med" type="triangle"/>
          </a:ln>
        </p:spPr>
      </p:cxnSp>
      <p:cxnSp>
        <p:nvCxnSpPr>
          <p:cNvPr id="335" name="Google Shape;335;p5"/>
          <p:cNvCxnSpPr/>
          <p:nvPr/>
        </p:nvCxnSpPr>
        <p:spPr>
          <a:xfrm flipH="1" rot="-5400000">
            <a:off x="4245599" y="1977719"/>
            <a:ext cx="510000" cy="9600"/>
          </a:xfrm>
          <a:prstGeom prst="curvedConnector3">
            <a:avLst>
              <a:gd fmla="val 0" name="adj1"/>
            </a:avLst>
          </a:prstGeom>
          <a:noFill/>
          <a:ln cap="flat" cmpd="sng" w="9525">
            <a:solidFill>
              <a:schemeClr val="accent1"/>
            </a:solidFill>
            <a:prstDash val="solid"/>
            <a:miter lim="800000"/>
            <a:headEnd len="med" w="med" type="triangle"/>
            <a:tailEnd len="med" w="med" type="triangle"/>
          </a:ln>
        </p:spPr>
      </p:cxnSp>
      <p:cxnSp>
        <p:nvCxnSpPr>
          <p:cNvPr id="336" name="Google Shape;336;p5"/>
          <p:cNvCxnSpPr/>
          <p:nvPr/>
        </p:nvCxnSpPr>
        <p:spPr>
          <a:xfrm rot="5400000">
            <a:off x="4252650" y="1446160"/>
            <a:ext cx="524400" cy="38100"/>
          </a:xfrm>
          <a:prstGeom prst="curvedConnector3">
            <a:avLst>
              <a:gd fmla="val 0" name="adj1"/>
            </a:avLst>
          </a:prstGeom>
          <a:noFill/>
          <a:ln cap="flat" cmpd="sng" w="9525">
            <a:solidFill>
              <a:schemeClr val="accent1"/>
            </a:solidFill>
            <a:prstDash val="solid"/>
            <a:miter lim="800000"/>
            <a:headEnd len="med" w="med" type="triangle"/>
            <a:tailEnd len="med" w="med" type="triangle"/>
          </a:ln>
        </p:spPr>
      </p:cxnSp>
      <p:cxnSp>
        <p:nvCxnSpPr>
          <p:cNvPr id="337" name="Google Shape;337;p5"/>
          <p:cNvCxnSpPr/>
          <p:nvPr/>
        </p:nvCxnSpPr>
        <p:spPr>
          <a:xfrm rot="5400000">
            <a:off x="4273300" y="929674"/>
            <a:ext cx="534000" cy="12600"/>
          </a:xfrm>
          <a:prstGeom prst="curvedConnector3">
            <a:avLst>
              <a:gd fmla="val 0" name="adj1"/>
            </a:avLst>
          </a:prstGeom>
          <a:noFill/>
          <a:ln cap="flat" cmpd="sng" w="9525">
            <a:solidFill>
              <a:schemeClr val="accent1"/>
            </a:solidFill>
            <a:prstDash val="solid"/>
            <a:miter lim="800000"/>
            <a:headEnd len="med" w="med" type="triangle"/>
            <a:tailEnd len="med" w="med" type="triangle"/>
          </a:ln>
        </p:spPr>
      </p:cxnSp>
      <p:sp>
        <p:nvSpPr>
          <p:cNvPr id="338" name="Google Shape;338;p5"/>
          <p:cNvSpPr/>
          <p:nvPr/>
        </p:nvSpPr>
        <p:spPr>
          <a:xfrm>
            <a:off x="786058" y="982761"/>
            <a:ext cx="2805560" cy="4325420"/>
          </a:xfrm>
          <a:prstGeom prst="trapezoid">
            <a:avLst>
              <a:gd fmla="val 39931" name="adj"/>
            </a:avLst>
          </a:prstGeom>
          <a:solidFill>
            <a:srgbClr val="5B9BD5">
              <a:alpha val="29803"/>
            </a:srgbClr>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Modelling</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(mitigation, </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resilience &amp; adaptation);</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PEA;</a:t>
            </a:r>
            <a:endParaRPr/>
          </a:p>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Policy-</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Analysis;</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Finance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
          <p:cNvSpPr/>
          <p:nvPr/>
        </p:nvSpPr>
        <p:spPr>
          <a:xfrm>
            <a:off x="339047" y="644526"/>
            <a:ext cx="1354181" cy="5028564"/>
          </a:xfrm>
          <a:prstGeom prst="triangle">
            <a:avLst>
              <a:gd fmla="val 100000"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45" name="Google Shape;345;p6"/>
          <p:cNvSpPr/>
          <p:nvPr/>
        </p:nvSpPr>
        <p:spPr>
          <a:xfrm>
            <a:off x="5007606" y="3314488"/>
            <a:ext cx="539750" cy="3430270"/>
          </a:xfrm>
          <a:prstGeom prst="roundRect">
            <a:avLst>
              <a:gd fmla="val 16667"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46" name="Google Shape;346;p6"/>
          <p:cNvSpPr/>
          <p:nvPr/>
        </p:nvSpPr>
        <p:spPr>
          <a:xfrm>
            <a:off x="4404854" y="3294282"/>
            <a:ext cx="539750" cy="3470910"/>
          </a:xfrm>
          <a:prstGeom prst="roundRect">
            <a:avLst>
              <a:gd fmla="val 16667" name="adj"/>
            </a:avLst>
          </a:prstGeom>
          <a:solidFill>
            <a:srgbClr val="AEC5FF"/>
          </a:solidFill>
          <a:ln cap="flat" cmpd="sng" w="12700">
            <a:solidFill>
              <a:srgbClr val="AEC5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47" name="Google Shape;347;p6"/>
          <p:cNvSpPr/>
          <p:nvPr/>
        </p:nvSpPr>
        <p:spPr>
          <a:xfrm>
            <a:off x="6779896" y="3265170"/>
            <a:ext cx="539750" cy="3470910"/>
          </a:xfrm>
          <a:prstGeom prst="roundRect">
            <a:avLst>
              <a:gd fmla="val 16667" name="adj"/>
            </a:avLst>
          </a:prstGeom>
          <a:solidFill>
            <a:srgbClr val="AEC5FF"/>
          </a:solidFill>
          <a:ln cap="flat" cmpd="sng" w="12700">
            <a:solidFill>
              <a:srgbClr val="AEC5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48" name="Google Shape;348;p6"/>
          <p:cNvSpPr/>
          <p:nvPr/>
        </p:nvSpPr>
        <p:spPr>
          <a:xfrm>
            <a:off x="6170296" y="3295650"/>
            <a:ext cx="539750" cy="3430270"/>
          </a:xfrm>
          <a:prstGeom prst="roundRect">
            <a:avLst>
              <a:gd fmla="val 16667"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49" name="Google Shape;349;p6"/>
          <p:cNvSpPr/>
          <p:nvPr/>
        </p:nvSpPr>
        <p:spPr>
          <a:xfrm>
            <a:off x="5591176" y="3305810"/>
            <a:ext cx="539750" cy="3430270"/>
          </a:xfrm>
          <a:prstGeom prst="roundRect">
            <a:avLst>
              <a:gd fmla="val 16667" name="adj"/>
            </a:avLst>
          </a:prstGeom>
          <a:solidFill>
            <a:schemeClr val="accent1"/>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50" name="Google Shape;350;p6"/>
          <p:cNvSpPr/>
          <p:nvPr/>
        </p:nvSpPr>
        <p:spPr>
          <a:xfrm>
            <a:off x="4533900" y="434975"/>
            <a:ext cx="2714625" cy="468000"/>
          </a:xfrm>
          <a:prstGeom prst="can">
            <a:avLst>
              <a:gd fmla="val 25000" name="adj"/>
            </a:avLst>
          </a:prstGeom>
          <a:solidFill>
            <a:srgbClr val="AEC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Capacity Building</a:t>
            </a:r>
            <a:endParaRPr/>
          </a:p>
        </p:txBody>
      </p:sp>
      <p:sp>
        <p:nvSpPr>
          <p:cNvPr id="351" name="Google Shape;351;p6"/>
          <p:cNvSpPr/>
          <p:nvPr/>
        </p:nvSpPr>
        <p:spPr>
          <a:xfrm>
            <a:off x="4533900" y="969010"/>
            <a:ext cx="2714625" cy="468000"/>
          </a:xfrm>
          <a:prstGeom prst="can">
            <a:avLst>
              <a:gd fmla="val 25000"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Co-creation</a:t>
            </a:r>
            <a:endParaRPr/>
          </a:p>
        </p:txBody>
      </p:sp>
      <p:sp>
        <p:nvSpPr>
          <p:cNvPr id="352" name="Google Shape;352;p6"/>
          <p:cNvSpPr/>
          <p:nvPr/>
        </p:nvSpPr>
        <p:spPr>
          <a:xfrm>
            <a:off x="4495800" y="1493520"/>
            <a:ext cx="2714625" cy="468000"/>
          </a:xfrm>
          <a:prstGeom prst="can">
            <a:avLst>
              <a:gd fmla="val 25000" name="adj"/>
            </a:avLst>
          </a:prstGeom>
          <a:solidFill>
            <a:srgbClr val="0B5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Entry Point Analysis</a:t>
            </a:r>
            <a:endParaRPr/>
          </a:p>
        </p:txBody>
      </p:sp>
      <p:sp>
        <p:nvSpPr>
          <p:cNvPr id="353" name="Google Shape;353;p6"/>
          <p:cNvSpPr/>
          <p:nvPr/>
        </p:nvSpPr>
        <p:spPr>
          <a:xfrm>
            <a:off x="4505325" y="2003425"/>
            <a:ext cx="2714625" cy="468000"/>
          </a:xfrm>
          <a:prstGeom prst="can">
            <a:avLst>
              <a:gd fmla="val 25000" name="adj"/>
            </a:avLst>
          </a:prstGeom>
          <a:solidFill>
            <a:schemeClr val="accent1"/>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Line Ministry Analysis</a:t>
            </a:r>
            <a:endParaRPr/>
          </a:p>
        </p:txBody>
      </p:sp>
      <p:sp>
        <p:nvSpPr>
          <p:cNvPr id="354" name="Google Shape;354;p6"/>
          <p:cNvSpPr/>
          <p:nvPr/>
        </p:nvSpPr>
        <p:spPr>
          <a:xfrm>
            <a:off x="4422775" y="2508250"/>
            <a:ext cx="2911475" cy="838200"/>
          </a:xfrm>
          <a:prstGeom prst="can">
            <a:avLst>
              <a:gd fmla="val 25000"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National Development Strategy</a:t>
            </a:r>
            <a:endParaRPr/>
          </a:p>
        </p:txBody>
      </p:sp>
      <p:sp>
        <p:nvSpPr>
          <p:cNvPr id="355" name="Google Shape;355;p6"/>
          <p:cNvSpPr/>
          <p:nvPr/>
        </p:nvSpPr>
        <p:spPr>
          <a:xfrm>
            <a:off x="3832225" y="3461385"/>
            <a:ext cx="504825" cy="390525"/>
          </a:xfrm>
          <a:prstGeom prst="can">
            <a:avLst>
              <a:gd fmla="val 25000" name="adj"/>
            </a:avLst>
          </a:prstGeom>
          <a:solidFill>
            <a:srgbClr val="AEC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P1</a:t>
            </a:r>
            <a:endParaRPr/>
          </a:p>
        </p:txBody>
      </p:sp>
      <p:sp>
        <p:nvSpPr>
          <p:cNvPr id="356" name="Google Shape;356;p6"/>
          <p:cNvSpPr/>
          <p:nvPr/>
        </p:nvSpPr>
        <p:spPr>
          <a:xfrm>
            <a:off x="4422775" y="3480435"/>
            <a:ext cx="504825" cy="371475"/>
          </a:xfrm>
          <a:prstGeom prst="can">
            <a:avLst>
              <a:gd fmla="val 25000"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P2</a:t>
            </a:r>
            <a:endParaRPr/>
          </a:p>
        </p:txBody>
      </p:sp>
      <p:sp>
        <p:nvSpPr>
          <p:cNvPr id="357" name="Google Shape;357;p6"/>
          <p:cNvSpPr/>
          <p:nvPr/>
        </p:nvSpPr>
        <p:spPr>
          <a:xfrm>
            <a:off x="5013325" y="3480435"/>
            <a:ext cx="504825" cy="371475"/>
          </a:xfrm>
          <a:prstGeom prst="can">
            <a:avLst>
              <a:gd fmla="val 25000" name="adj"/>
            </a:avLst>
          </a:prstGeom>
          <a:solidFill>
            <a:srgbClr val="0B5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P3</a:t>
            </a:r>
            <a:endParaRPr/>
          </a:p>
        </p:txBody>
      </p:sp>
      <p:sp>
        <p:nvSpPr>
          <p:cNvPr id="358" name="Google Shape;358;p6"/>
          <p:cNvSpPr/>
          <p:nvPr/>
        </p:nvSpPr>
        <p:spPr>
          <a:xfrm>
            <a:off x="5594350" y="3480435"/>
            <a:ext cx="504825" cy="390525"/>
          </a:xfrm>
          <a:prstGeom prst="can">
            <a:avLst>
              <a:gd fmla="val 25000"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P4</a:t>
            </a:r>
            <a:endParaRPr/>
          </a:p>
        </p:txBody>
      </p:sp>
      <p:sp>
        <p:nvSpPr>
          <p:cNvPr id="359" name="Google Shape;359;p6"/>
          <p:cNvSpPr/>
          <p:nvPr/>
        </p:nvSpPr>
        <p:spPr>
          <a:xfrm>
            <a:off x="6184900" y="3489960"/>
            <a:ext cx="504825" cy="371475"/>
          </a:xfrm>
          <a:prstGeom prst="can">
            <a:avLst>
              <a:gd fmla="val 25000" name="adj"/>
            </a:avLst>
          </a:prstGeom>
          <a:solidFill>
            <a:srgbClr val="0B5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P5</a:t>
            </a:r>
            <a:endParaRPr/>
          </a:p>
        </p:txBody>
      </p:sp>
      <p:sp>
        <p:nvSpPr>
          <p:cNvPr id="360" name="Google Shape;360;p6"/>
          <p:cNvSpPr/>
          <p:nvPr/>
        </p:nvSpPr>
        <p:spPr>
          <a:xfrm>
            <a:off x="6744970" y="3499485"/>
            <a:ext cx="504825" cy="371475"/>
          </a:xfrm>
          <a:prstGeom prst="can">
            <a:avLst>
              <a:gd fmla="val 25000"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P6</a:t>
            </a:r>
            <a:endParaRPr/>
          </a:p>
        </p:txBody>
      </p:sp>
      <p:sp>
        <p:nvSpPr>
          <p:cNvPr id="361" name="Google Shape;361;p6"/>
          <p:cNvSpPr/>
          <p:nvPr/>
        </p:nvSpPr>
        <p:spPr>
          <a:xfrm>
            <a:off x="4454525" y="3937635"/>
            <a:ext cx="2754630" cy="457200"/>
          </a:xfrm>
          <a:prstGeom prst="can">
            <a:avLst>
              <a:gd fmla="val 25000" name="adj"/>
            </a:avLst>
          </a:prstGeom>
          <a:solidFill>
            <a:schemeClr val="accent1"/>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Robust Decision Making</a:t>
            </a:r>
            <a:endParaRPr/>
          </a:p>
        </p:txBody>
      </p:sp>
      <p:sp>
        <p:nvSpPr>
          <p:cNvPr id="362" name="Google Shape;362;p6"/>
          <p:cNvSpPr/>
          <p:nvPr/>
        </p:nvSpPr>
        <p:spPr>
          <a:xfrm>
            <a:off x="7334250" y="3509645"/>
            <a:ext cx="504825" cy="371475"/>
          </a:xfrm>
          <a:prstGeom prst="can">
            <a:avLst>
              <a:gd fmla="val 25000" name="adj"/>
            </a:avLst>
          </a:prstGeom>
          <a:solidFill>
            <a:srgbClr val="AEC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P7</a:t>
            </a:r>
            <a:endParaRPr/>
          </a:p>
        </p:txBody>
      </p:sp>
      <p:cxnSp>
        <p:nvCxnSpPr>
          <p:cNvPr id="363" name="Google Shape;363;p6"/>
          <p:cNvCxnSpPr>
            <a:stCxn id="354" idx="4"/>
            <a:endCxn id="362" idx="1"/>
          </p:cNvCxnSpPr>
          <p:nvPr/>
        </p:nvCxnSpPr>
        <p:spPr>
          <a:xfrm>
            <a:off x="7334250" y="2927350"/>
            <a:ext cx="252300" cy="582300"/>
          </a:xfrm>
          <a:prstGeom prst="straightConnector1">
            <a:avLst/>
          </a:prstGeom>
          <a:noFill/>
          <a:ln cap="flat" cmpd="sng" w="9525">
            <a:solidFill>
              <a:schemeClr val="accent1"/>
            </a:solidFill>
            <a:prstDash val="solid"/>
            <a:miter lim="800000"/>
            <a:headEnd len="sm" w="sm" type="none"/>
            <a:tailEnd len="sm" w="sm" type="none"/>
          </a:ln>
        </p:spPr>
      </p:cxnSp>
      <p:cxnSp>
        <p:nvCxnSpPr>
          <p:cNvPr id="364" name="Google Shape;364;p6"/>
          <p:cNvCxnSpPr>
            <a:stCxn id="354" idx="2"/>
            <a:endCxn id="355" idx="1"/>
          </p:cNvCxnSpPr>
          <p:nvPr/>
        </p:nvCxnSpPr>
        <p:spPr>
          <a:xfrm flipH="1">
            <a:off x="4084675" y="2927350"/>
            <a:ext cx="338100" cy="534000"/>
          </a:xfrm>
          <a:prstGeom prst="straightConnector1">
            <a:avLst/>
          </a:prstGeom>
          <a:noFill/>
          <a:ln cap="flat" cmpd="sng" w="9525">
            <a:solidFill>
              <a:schemeClr val="accent1"/>
            </a:solidFill>
            <a:prstDash val="solid"/>
            <a:miter lim="800000"/>
            <a:headEnd len="sm" w="sm" type="none"/>
            <a:tailEnd len="sm" w="sm" type="none"/>
          </a:ln>
        </p:spPr>
      </p:cxnSp>
      <p:sp>
        <p:nvSpPr>
          <p:cNvPr id="365" name="Google Shape;365;p6"/>
          <p:cNvSpPr/>
          <p:nvPr/>
        </p:nvSpPr>
        <p:spPr>
          <a:xfrm>
            <a:off x="5594350" y="4486275"/>
            <a:ext cx="504825" cy="390525"/>
          </a:xfrm>
          <a:prstGeom prst="can">
            <a:avLst>
              <a:gd fmla="val 25000"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P4</a:t>
            </a:r>
            <a:endParaRPr/>
          </a:p>
        </p:txBody>
      </p:sp>
      <p:sp>
        <p:nvSpPr>
          <p:cNvPr id="366" name="Google Shape;366;p6"/>
          <p:cNvSpPr/>
          <p:nvPr/>
        </p:nvSpPr>
        <p:spPr>
          <a:xfrm>
            <a:off x="3657600" y="4539659"/>
            <a:ext cx="1869440" cy="159585"/>
          </a:xfrm>
          <a:prstGeom prst="roundRect">
            <a:avLst>
              <a:gd fmla="val 16667" name="adj"/>
            </a:avLst>
          </a:prstGeom>
          <a:solidFill>
            <a:srgbClr val="960B22"/>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Readiness (1)</a:t>
            </a:r>
            <a:endParaRPr/>
          </a:p>
        </p:txBody>
      </p:sp>
      <p:sp>
        <p:nvSpPr>
          <p:cNvPr id="367" name="Google Shape;367;p6"/>
          <p:cNvSpPr/>
          <p:nvPr/>
        </p:nvSpPr>
        <p:spPr>
          <a:xfrm>
            <a:off x="2832102" y="2354582"/>
            <a:ext cx="758188" cy="2570476"/>
          </a:xfrm>
          <a:prstGeom prst="triangle">
            <a:avLst>
              <a:gd fmla="val 46228" name="adj"/>
            </a:avLst>
          </a:prstGeom>
          <a:solidFill>
            <a:srgbClr val="6C0819"/>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68" name="Google Shape;368;p6"/>
          <p:cNvSpPr/>
          <p:nvPr/>
        </p:nvSpPr>
        <p:spPr>
          <a:xfrm>
            <a:off x="2832102" y="4925058"/>
            <a:ext cx="758188" cy="748032"/>
          </a:xfrm>
          <a:prstGeom prst="rect">
            <a:avLst/>
          </a:prstGeom>
          <a:solidFill>
            <a:srgbClr val="6C081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69" name="Google Shape;369;p6"/>
          <p:cNvSpPr/>
          <p:nvPr/>
        </p:nvSpPr>
        <p:spPr>
          <a:xfrm rot="10800000">
            <a:off x="2690452" y="2269495"/>
            <a:ext cx="349292" cy="2546338"/>
          </a:xfrm>
          <a:prstGeom prst="triangle">
            <a:avLst>
              <a:gd fmla="val 100000" name="adj"/>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70" name="Google Shape;370;p6"/>
          <p:cNvSpPr/>
          <p:nvPr/>
        </p:nvSpPr>
        <p:spPr>
          <a:xfrm>
            <a:off x="1815736" y="558799"/>
            <a:ext cx="779784" cy="5033010"/>
          </a:xfrm>
          <a:prstGeom prst="rect">
            <a:avLst/>
          </a:prstGeom>
          <a:solidFill>
            <a:srgbClr val="0018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71" name="Google Shape;371;p6"/>
          <p:cNvSpPr/>
          <p:nvPr/>
        </p:nvSpPr>
        <p:spPr>
          <a:xfrm>
            <a:off x="2682240" y="644526"/>
            <a:ext cx="357503" cy="1624970"/>
          </a:xfrm>
          <a:prstGeom prst="rect">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72" name="Google Shape;372;p6"/>
          <p:cNvSpPr/>
          <p:nvPr/>
        </p:nvSpPr>
        <p:spPr>
          <a:xfrm rot="10800000">
            <a:off x="2690452" y="524509"/>
            <a:ext cx="1035368" cy="2655564"/>
          </a:xfrm>
          <a:prstGeom prst="triangle">
            <a:avLst>
              <a:gd fmla="val 100000" name="adj"/>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73" name="Google Shape;373;p6"/>
          <p:cNvSpPr/>
          <p:nvPr/>
        </p:nvSpPr>
        <p:spPr>
          <a:xfrm>
            <a:off x="711200" y="220975"/>
            <a:ext cx="1869440" cy="337824"/>
          </a:xfrm>
          <a:prstGeom prst="roundRect">
            <a:avLst>
              <a:gd fmla="val 16667"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National Analysts</a:t>
            </a:r>
            <a:endParaRPr/>
          </a:p>
        </p:txBody>
      </p:sp>
      <p:sp>
        <p:nvSpPr>
          <p:cNvPr id="374" name="Google Shape;374;p6"/>
          <p:cNvSpPr/>
          <p:nvPr/>
        </p:nvSpPr>
        <p:spPr>
          <a:xfrm>
            <a:off x="2682240" y="231135"/>
            <a:ext cx="1402398" cy="293374"/>
          </a:xfrm>
          <a:prstGeom prst="roundRect">
            <a:avLst>
              <a:gd fmla="val 16667" name="adj"/>
            </a:avLst>
          </a:prstGeom>
          <a:solidFill>
            <a:srgbClr val="2E75B5"/>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CCG experts</a:t>
            </a:r>
            <a:endParaRPr/>
          </a:p>
        </p:txBody>
      </p:sp>
      <p:sp>
        <p:nvSpPr>
          <p:cNvPr id="375" name="Google Shape;375;p6"/>
          <p:cNvSpPr/>
          <p:nvPr/>
        </p:nvSpPr>
        <p:spPr>
          <a:xfrm>
            <a:off x="1815736" y="5666735"/>
            <a:ext cx="1770110" cy="293374"/>
          </a:xfrm>
          <a:prstGeom prst="roundRect">
            <a:avLst>
              <a:gd fmla="val 16667" name="adj"/>
            </a:avLst>
          </a:prstGeom>
          <a:solidFill>
            <a:srgbClr val="6C0819"/>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Finance analysts</a:t>
            </a:r>
            <a:endParaRPr/>
          </a:p>
        </p:txBody>
      </p:sp>
      <p:sp>
        <p:nvSpPr>
          <p:cNvPr id="376" name="Google Shape;376;p6"/>
          <p:cNvSpPr/>
          <p:nvPr/>
        </p:nvSpPr>
        <p:spPr>
          <a:xfrm>
            <a:off x="6195060" y="4485640"/>
            <a:ext cx="504825" cy="371475"/>
          </a:xfrm>
          <a:prstGeom prst="can">
            <a:avLst>
              <a:gd fmla="val 25000" name="adj"/>
            </a:avLst>
          </a:prstGeom>
          <a:solidFill>
            <a:srgbClr val="0B5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P5</a:t>
            </a:r>
            <a:endParaRPr/>
          </a:p>
        </p:txBody>
      </p:sp>
      <p:sp>
        <p:nvSpPr>
          <p:cNvPr id="377" name="Google Shape;377;p6"/>
          <p:cNvSpPr/>
          <p:nvPr/>
        </p:nvSpPr>
        <p:spPr>
          <a:xfrm>
            <a:off x="6795770" y="4495165"/>
            <a:ext cx="504825" cy="371475"/>
          </a:xfrm>
          <a:prstGeom prst="can">
            <a:avLst>
              <a:gd fmla="val 25000" name="adj"/>
            </a:avLst>
          </a:prstGeom>
          <a:solidFill>
            <a:srgbClr val="5D8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P6</a:t>
            </a:r>
            <a:endParaRPr/>
          </a:p>
        </p:txBody>
      </p:sp>
      <p:sp>
        <p:nvSpPr>
          <p:cNvPr id="378" name="Google Shape;378;p6"/>
          <p:cNvSpPr/>
          <p:nvPr/>
        </p:nvSpPr>
        <p:spPr>
          <a:xfrm>
            <a:off x="7364730" y="4505325"/>
            <a:ext cx="504825" cy="371475"/>
          </a:xfrm>
          <a:prstGeom prst="can">
            <a:avLst>
              <a:gd fmla="val 25000" name="adj"/>
            </a:avLst>
          </a:prstGeom>
          <a:solidFill>
            <a:srgbClr val="AEC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P7</a:t>
            </a:r>
            <a:endParaRPr/>
          </a:p>
        </p:txBody>
      </p:sp>
      <p:sp>
        <p:nvSpPr>
          <p:cNvPr id="379" name="Google Shape;379;p6"/>
          <p:cNvSpPr/>
          <p:nvPr/>
        </p:nvSpPr>
        <p:spPr>
          <a:xfrm>
            <a:off x="7313930" y="48386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Open Models &amp; Data</a:t>
            </a:r>
            <a:endParaRPr/>
          </a:p>
        </p:txBody>
      </p:sp>
      <p:sp>
        <p:nvSpPr>
          <p:cNvPr id="380" name="Google Shape;380;p6"/>
          <p:cNvSpPr/>
          <p:nvPr/>
        </p:nvSpPr>
        <p:spPr>
          <a:xfrm>
            <a:off x="7313930" y="101218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National Emissions Trajectories</a:t>
            </a:r>
            <a:endParaRPr/>
          </a:p>
        </p:txBody>
      </p:sp>
      <p:sp>
        <p:nvSpPr>
          <p:cNvPr id="381" name="Google Shape;381;p6"/>
          <p:cNvSpPr/>
          <p:nvPr/>
        </p:nvSpPr>
        <p:spPr>
          <a:xfrm>
            <a:off x="7303770" y="154050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LTES/LTS/NDC/IRP/IEP etc</a:t>
            </a:r>
            <a:endParaRPr/>
          </a:p>
        </p:txBody>
      </p:sp>
      <p:sp>
        <p:nvSpPr>
          <p:cNvPr id="382" name="Google Shape;382;p6"/>
          <p:cNvSpPr/>
          <p:nvPr/>
        </p:nvSpPr>
        <p:spPr>
          <a:xfrm>
            <a:off x="7303770" y="204850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Energy / Climate / Finance</a:t>
            </a:r>
            <a:endParaRPr/>
          </a:p>
        </p:txBody>
      </p:sp>
      <p:sp>
        <p:nvSpPr>
          <p:cNvPr id="383" name="Google Shape;383;p6"/>
          <p:cNvSpPr/>
          <p:nvPr/>
        </p:nvSpPr>
        <p:spPr>
          <a:xfrm>
            <a:off x="7586662" y="2582499"/>
            <a:ext cx="3477577" cy="656458"/>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Integration across ministries with stakeholder engagement in *</a:t>
            </a:r>
            <a:endParaRPr/>
          </a:p>
        </p:txBody>
      </p:sp>
      <p:sp>
        <p:nvSpPr>
          <p:cNvPr id="384" name="Google Shape;384;p6"/>
          <p:cNvSpPr/>
          <p:nvPr/>
        </p:nvSpPr>
        <p:spPr>
          <a:xfrm>
            <a:off x="81280" y="5646415"/>
            <a:ext cx="1615440" cy="323854"/>
          </a:xfrm>
          <a:prstGeom prst="roundRect">
            <a:avLst>
              <a:gd fmla="val 16667" name="adj"/>
            </a:avLst>
          </a:prstGeom>
          <a:solidFill>
            <a:srgbClr val="BFBFB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Stakeholders*</a:t>
            </a:r>
            <a:endParaRPr/>
          </a:p>
        </p:txBody>
      </p:sp>
      <p:sp>
        <p:nvSpPr>
          <p:cNvPr id="385" name="Google Shape;385;p6"/>
          <p:cNvSpPr/>
          <p:nvPr/>
        </p:nvSpPr>
        <p:spPr>
          <a:xfrm>
            <a:off x="7943850" y="3316115"/>
            <a:ext cx="3120389" cy="33782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Policy Instrument / Investment</a:t>
            </a:r>
            <a:endParaRPr/>
          </a:p>
        </p:txBody>
      </p:sp>
      <p:sp>
        <p:nvSpPr>
          <p:cNvPr id="386" name="Google Shape;386;p6"/>
          <p:cNvSpPr/>
          <p:nvPr/>
        </p:nvSpPr>
        <p:spPr>
          <a:xfrm>
            <a:off x="7929588" y="3763269"/>
            <a:ext cx="3124834" cy="612050"/>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Deep sensitivity analysis: Policy levers, technology, costs etc</a:t>
            </a:r>
            <a:endParaRPr/>
          </a:p>
        </p:txBody>
      </p:sp>
      <p:cxnSp>
        <p:nvCxnSpPr>
          <p:cNvPr id="387" name="Google Shape;387;p6"/>
          <p:cNvCxnSpPr/>
          <p:nvPr/>
        </p:nvCxnSpPr>
        <p:spPr>
          <a:xfrm rot="5400000">
            <a:off x="3762925" y="2996800"/>
            <a:ext cx="729300" cy="590400"/>
          </a:xfrm>
          <a:prstGeom prst="curvedConnector3">
            <a:avLst>
              <a:gd fmla="val 0" name="adj1"/>
            </a:avLst>
          </a:prstGeom>
          <a:noFill/>
          <a:ln cap="flat" cmpd="sng" w="9525">
            <a:solidFill>
              <a:schemeClr val="accent1"/>
            </a:solidFill>
            <a:prstDash val="solid"/>
            <a:miter lim="800000"/>
            <a:headEnd len="med" w="med" type="triangle"/>
            <a:tailEnd len="med" w="med" type="triangle"/>
          </a:ln>
        </p:spPr>
      </p:cxnSp>
      <p:cxnSp>
        <p:nvCxnSpPr>
          <p:cNvPr id="388" name="Google Shape;388;p6"/>
          <p:cNvCxnSpPr/>
          <p:nvPr/>
        </p:nvCxnSpPr>
        <p:spPr>
          <a:xfrm rot="5400000">
            <a:off x="4119075" y="2541174"/>
            <a:ext cx="690000" cy="82500"/>
          </a:xfrm>
          <a:prstGeom prst="curvedConnector3">
            <a:avLst>
              <a:gd fmla="val 0" name="adj1"/>
            </a:avLst>
          </a:prstGeom>
          <a:noFill/>
          <a:ln cap="flat" cmpd="sng" w="9525">
            <a:solidFill>
              <a:schemeClr val="accent1"/>
            </a:solidFill>
            <a:prstDash val="solid"/>
            <a:miter lim="800000"/>
            <a:headEnd len="med" w="med" type="triangle"/>
            <a:tailEnd len="med" w="med" type="triangle"/>
          </a:ln>
        </p:spPr>
      </p:cxnSp>
      <p:cxnSp>
        <p:nvCxnSpPr>
          <p:cNvPr id="389" name="Google Shape;389;p6"/>
          <p:cNvCxnSpPr/>
          <p:nvPr/>
        </p:nvCxnSpPr>
        <p:spPr>
          <a:xfrm flipH="1" rot="-5400000">
            <a:off x="4245599" y="1977719"/>
            <a:ext cx="510000" cy="9600"/>
          </a:xfrm>
          <a:prstGeom prst="curvedConnector3">
            <a:avLst>
              <a:gd fmla="val 0" name="adj1"/>
            </a:avLst>
          </a:prstGeom>
          <a:noFill/>
          <a:ln cap="flat" cmpd="sng" w="9525">
            <a:solidFill>
              <a:schemeClr val="accent1"/>
            </a:solidFill>
            <a:prstDash val="solid"/>
            <a:miter lim="800000"/>
            <a:headEnd len="med" w="med" type="triangle"/>
            <a:tailEnd len="med" w="med" type="triangle"/>
          </a:ln>
        </p:spPr>
      </p:cxnSp>
      <p:cxnSp>
        <p:nvCxnSpPr>
          <p:cNvPr id="390" name="Google Shape;390;p6"/>
          <p:cNvCxnSpPr/>
          <p:nvPr/>
        </p:nvCxnSpPr>
        <p:spPr>
          <a:xfrm rot="5400000">
            <a:off x="4252650" y="1446160"/>
            <a:ext cx="524400" cy="38100"/>
          </a:xfrm>
          <a:prstGeom prst="curvedConnector3">
            <a:avLst>
              <a:gd fmla="val 0" name="adj1"/>
            </a:avLst>
          </a:prstGeom>
          <a:noFill/>
          <a:ln cap="flat" cmpd="sng" w="9525">
            <a:solidFill>
              <a:schemeClr val="accent1"/>
            </a:solidFill>
            <a:prstDash val="solid"/>
            <a:miter lim="800000"/>
            <a:headEnd len="med" w="med" type="triangle"/>
            <a:tailEnd len="med" w="med" type="triangle"/>
          </a:ln>
        </p:spPr>
      </p:cxnSp>
      <p:cxnSp>
        <p:nvCxnSpPr>
          <p:cNvPr id="391" name="Google Shape;391;p6"/>
          <p:cNvCxnSpPr/>
          <p:nvPr/>
        </p:nvCxnSpPr>
        <p:spPr>
          <a:xfrm rot="5400000">
            <a:off x="4273300" y="929674"/>
            <a:ext cx="534000" cy="12600"/>
          </a:xfrm>
          <a:prstGeom prst="curvedConnector3">
            <a:avLst>
              <a:gd fmla="val 0" name="adj1"/>
            </a:avLst>
          </a:prstGeom>
          <a:noFill/>
          <a:ln cap="flat" cmpd="sng" w="9525">
            <a:solidFill>
              <a:schemeClr val="accent1"/>
            </a:solidFill>
            <a:prstDash val="solid"/>
            <a:miter lim="800000"/>
            <a:headEnd len="med" w="med" type="triangle"/>
            <a:tailEnd len="med" w="med" type="triangle"/>
          </a:ln>
        </p:spPr>
      </p:cxnSp>
      <p:cxnSp>
        <p:nvCxnSpPr>
          <p:cNvPr id="392" name="Google Shape;392;p6"/>
          <p:cNvCxnSpPr/>
          <p:nvPr/>
        </p:nvCxnSpPr>
        <p:spPr>
          <a:xfrm>
            <a:off x="3832225" y="3656647"/>
            <a:ext cx="622200" cy="509700"/>
          </a:xfrm>
          <a:prstGeom prst="curvedConnector3">
            <a:avLst>
              <a:gd fmla="val -36741" name="adj1"/>
            </a:avLst>
          </a:prstGeom>
          <a:noFill/>
          <a:ln cap="flat" cmpd="sng" w="9525">
            <a:solidFill>
              <a:schemeClr val="accent1"/>
            </a:solidFill>
            <a:prstDash val="solid"/>
            <a:miter lim="800000"/>
            <a:headEnd len="med" w="med" type="triangle"/>
            <a:tailEnd len="med" w="med" type="triangle"/>
          </a:ln>
        </p:spPr>
      </p:cxnSp>
      <p:cxnSp>
        <p:nvCxnSpPr>
          <p:cNvPr id="393" name="Google Shape;393;p6"/>
          <p:cNvCxnSpPr/>
          <p:nvPr/>
        </p:nvCxnSpPr>
        <p:spPr>
          <a:xfrm flipH="1" rot="10800000">
            <a:off x="3657599" y="4166327"/>
            <a:ext cx="796800" cy="480600"/>
          </a:xfrm>
          <a:prstGeom prst="curvedConnector3">
            <a:avLst>
              <a:gd fmla="val -28690" name="adj1"/>
            </a:avLst>
          </a:prstGeom>
          <a:noFill/>
          <a:ln cap="flat" cmpd="sng" w="9525">
            <a:solidFill>
              <a:schemeClr val="accent1"/>
            </a:solidFill>
            <a:prstDash val="solid"/>
            <a:miter lim="800000"/>
            <a:headEnd len="med" w="med" type="triangle"/>
            <a:tailEnd len="med" w="med" type="triangle"/>
          </a:ln>
        </p:spPr>
      </p:cxnSp>
      <p:sp>
        <p:nvSpPr>
          <p:cNvPr id="394" name="Google Shape;394;p6"/>
          <p:cNvSpPr/>
          <p:nvPr/>
        </p:nvSpPr>
        <p:spPr>
          <a:xfrm>
            <a:off x="7901044" y="4516477"/>
            <a:ext cx="3120389" cy="33782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Revised Pol Instrmnt / Invstmnt</a:t>
            </a:r>
            <a:endParaRPr b="0" i="0" sz="1400" u="none" cap="none" strike="noStrike">
              <a:solidFill>
                <a:srgbClr val="1F3864"/>
              </a:solidFill>
              <a:latin typeface="Calibri"/>
              <a:ea typeface="Calibri"/>
              <a:cs typeface="Calibri"/>
              <a:sym typeface="Calibri"/>
            </a:endParaRPr>
          </a:p>
        </p:txBody>
      </p:sp>
      <p:sp>
        <p:nvSpPr>
          <p:cNvPr id="395" name="Google Shape;395;p6"/>
          <p:cNvSpPr/>
          <p:nvPr/>
        </p:nvSpPr>
        <p:spPr>
          <a:xfrm>
            <a:off x="786058" y="982761"/>
            <a:ext cx="2805560" cy="4325420"/>
          </a:xfrm>
          <a:prstGeom prst="trapezoid">
            <a:avLst>
              <a:gd fmla="val 39931" name="adj"/>
            </a:avLst>
          </a:prstGeom>
          <a:solidFill>
            <a:srgbClr val="5B9BD5">
              <a:alpha val="29803"/>
            </a:srgbClr>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Modelling</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(mitigation, </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resilience &amp; adaptation);</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PEA;</a:t>
            </a:r>
            <a:endParaRPr/>
          </a:p>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Policy-</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Analysis;</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Finance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7"/>
          <p:cNvSpPr/>
          <p:nvPr/>
        </p:nvSpPr>
        <p:spPr>
          <a:xfrm>
            <a:off x="6779896" y="3265170"/>
            <a:ext cx="539750" cy="3470910"/>
          </a:xfrm>
          <a:prstGeom prst="roundRect">
            <a:avLst>
              <a:gd fmla="val 16667" name="adj"/>
            </a:avLst>
          </a:prstGeom>
          <a:solidFill>
            <a:srgbClr val="AEC5FF"/>
          </a:solidFill>
          <a:ln cap="flat" cmpd="sng" w="12700">
            <a:solidFill>
              <a:srgbClr val="AEC5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02" name="Google Shape;402;p7"/>
          <p:cNvSpPr/>
          <p:nvPr/>
        </p:nvSpPr>
        <p:spPr>
          <a:xfrm>
            <a:off x="6170296" y="3295650"/>
            <a:ext cx="539750" cy="3430270"/>
          </a:xfrm>
          <a:prstGeom prst="roundRect">
            <a:avLst>
              <a:gd fmla="val 16667"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03" name="Google Shape;403;p7"/>
          <p:cNvSpPr/>
          <p:nvPr/>
        </p:nvSpPr>
        <p:spPr>
          <a:xfrm rot="-5400000">
            <a:off x="7481981" y="1099752"/>
            <a:ext cx="539750" cy="8517278"/>
          </a:xfrm>
          <a:prstGeom prst="roundRect">
            <a:avLst>
              <a:gd fmla="val 16667" name="adj"/>
            </a:avLst>
          </a:prstGeom>
          <a:solidFill>
            <a:srgbClr val="EF3A58"/>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04" name="Google Shape;404;p7"/>
          <p:cNvSpPr/>
          <p:nvPr/>
        </p:nvSpPr>
        <p:spPr>
          <a:xfrm>
            <a:off x="5591176" y="3305810"/>
            <a:ext cx="539750" cy="3430270"/>
          </a:xfrm>
          <a:prstGeom prst="roundRect">
            <a:avLst>
              <a:gd fmla="val 16667" name="adj"/>
            </a:avLst>
          </a:prstGeom>
          <a:solidFill>
            <a:schemeClr val="accent1"/>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05" name="Google Shape;405;p7"/>
          <p:cNvSpPr/>
          <p:nvPr/>
        </p:nvSpPr>
        <p:spPr>
          <a:xfrm>
            <a:off x="4533900" y="434975"/>
            <a:ext cx="2714625" cy="468000"/>
          </a:xfrm>
          <a:prstGeom prst="can">
            <a:avLst>
              <a:gd fmla="val 25000" name="adj"/>
            </a:avLst>
          </a:prstGeom>
          <a:solidFill>
            <a:srgbClr val="AEC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Capacity Building</a:t>
            </a:r>
            <a:endParaRPr/>
          </a:p>
        </p:txBody>
      </p:sp>
      <p:sp>
        <p:nvSpPr>
          <p:cNvPr id="406" name="Google Shape;406;p7"/>
          <p:cNvSpPr/>
          <p:nvPr/>
        </p:nvSpPr>
        <p:spPr>
          <a:xfrm>
            <a:off x="4533900" y="969010"/>
            <a:ext cx="2714625" cy="468000"/>
          </a:xfrm>
          <a:prstGeom prst="can">
            <a:avLst>
              <a:gd fmla="val 25000"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Co-creation</a:t>
            </a:r>
            <a:endParaRPr/>
          </a:p>
        </p:txBody>
      </p:sp>
      <p:sp>
        <p:nvSpPr>
          <p:cNvPr id="407" name="Google Shape;407;p7"/>
          <p:cNvSpPr/>
          <p:nvPr/>
        </p:nvSpPr>
        <p:spPr>
          <a:xfrm>
            <a:off x="4495800" y="1493520"/>
            <a:ext cx="2714625" cy="468000"/>
          </a:xfrm>
          <a:prstGeom prst="can">
            <a:avLst>
              <a:gd fmla="val 25000" name="adj"/>
            </a:avLst>
          </a:prstGeom>
          <a:solidFill>
            <a:srgbClr val="0B5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Entry Point Analysis</a:t>
            </a:r>
            <a:endParaRPr/>
          </a:p>
        </p:txBody>
      </p:sp>
      <p:sp>
        <p:nvSpPr>
          <p:cNvPr id="408" name="Google Shape;408;p7"/>
          <p:cNvSpPr/>
          <p:nvPr/>
        </p:nvSpPr>
        <p:spPr>
          <a:xfrm>
            <a:off x="4505325" y="2003425"/>
            <a:ext cx="2714625" cy="468000"/>
          </a:xfrm>
          <a:prstGeom prst="can">
            <a:avLst>
              <a:gd fmla="val 25000" name="adj"/>
            </a:avLst>
          </a:prstGeom>
          <a:solidFill>
            <a:schemeClr val="accent1"/>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Line Ministry Analysis</a:t>
            </a:r>
            <a:endParaRPr/>
          </a:p>
        </p:txBody>
      </p:sp>
      <p:sp>
        <p:nvSpPr>
          <p:cNvPr id="409" name="Google Shape;409;p7"/>
          <p:cNvSpPr/>
          <p:nvPr/>
        </p:nvSpPr>
        <p:spPr>
          <a:xfrm>
            <a:off x="4422775" y="2508250"/>
            <a:ext cx="2911475" cy="838200"/>
          </a:xfrm>
          <a:prstGeom prst="can">
            <a:avLst>
              <a:gd fmla="val 25000"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National Development Strategy</a:t>
            </a:r>
            <a:endParaRPr/>
          </a:p>
        </p:txBody>
      </p:sp>
      <p:sp>
        <p:nvSpPr>
          <p:cNvPr id="410" name="Google Shape;410;p7"/>
          <p:cNvSpPr/>
          <p:nvPr/>
        </p:nvSpPr>
        <p:spPr>
          <a:xfrm>
            <a:off x="3832225" y="3461385"/>
            <a:ext cx="504825" cy="390525"/>
          </a:xfrm>
          <a:prstGeom prst="can">
            <a:avLst>
              <a:gd fmla="val 25000" name="adj"/>
            </a:avLst>
          </a:prstGeom>
          <a:solidFill>
            <a:srgbClr val="AEC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P1</a:t>
            </a:r>
            <a:endParaRPr/>
          </a:p>
        </p:txBody>
      </p:sp>
      <p:sp>
        <p:nvSpPr>
          <p:cNvPr id="411" name="Google Shape;411;p7"/>
          <p:cNvSpPr/>
          <p:nvPr/>
        </p:nvSpPr>
        <p:spPr>
          <a:xfrm>
            <a:off x="4422775" y="3480435"/>
            <a:ext cx="504825" cy="371475"/>
          </a:xfrm>
          <a:prstGeom prst="can">
            <a:avLst>
              <a:gd fmla="val 25000"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P2</a:t>
            </a:r>
            <a:endParaRPr/>
          </a:p>
        </p:txBody>
      </p:sp>
      <p:sp>
        <p:nvSpPr>
          <p:cNvPr id="412" name="Google Shape;412;p7"/>
          <p:cNvSpPr/>
          <p:nvPr/>
        </p:nvSpPr>
        <p:spPr>
          <a:xfrm>
            <a:off x="5013325" y="3480435"/>
            <a:ext cx="504825" cy="371475"/>
          </a:xfrm>
          <a:prstGeom prst="can">
            <a:avLst>
              <a:gd fmla="val 25000" name="adj"/>
            </a:avLst>
          </a:prstGeom>
          <a:solidFill>
            <a:srgbClr val="0B5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P3</a:t>
            </a:r>
            <a:endParaRPr/>
          </a:p>
        </p:txBody>
      </p:sp>
      <p:sp>
        <p:nvSpPr>
          <p:cNvPr id="413" name="Google Shape;413;p7"/>
          <p:cNvSpPr/>
          <p:nvPr/>
        </p:nvSpPr>
        <p:spPr>
          <a:xfrm>
            <a:off x="5594350" y="3480435"/>
            <a:ext cx="504825" cy="390525"/>
          </a:xfrm>
          <a:prstGeom prst="can">
            <a:avLst>
              <a:gd fmla="val 25000"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P4</a:t>
            </a:r>
            <a:endParaRPr/>
          </a:p>
        </p:txBody>
      </p:sp>
      <p:sp>
        <p:nvSpPr>
          <p:cNvPr id="414" name="Google Shape;414;p7"/>
          <p:cNvSpPr/>
          <p:nvPr/>
        </p:nvSpPr>
        <p:spPr>
          <a:xfrm>
            <a:off x="6184900" y="3489960"/>
            <a:ext cx="504825" cy="371475"/>
          </a:xfrm>
          <a:prstGeom prst="can">
            <a:avLst>
              <a:gd fmla="val 25000" name="adj"/>
            </a:avLst>
          </a:prstGeom>
          <a:solidFill>
            <a:srgbClr val="0B5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P5</a:t>
            </a:r>
            <a:endParaRPr/>
          </a:p>
        </p:txBody>
      </p:sp>
      <p:sp>
        <p:nvSpPr>
          <p:cNvPr id="415" name="Google Shape;415;p7"/>
          <p:cNvSpPr/>
          <p:nvPr/>
        </p:nvSpPr>
        <p:spPr>
          <a:xfrm>
            <a:off x="6744970" y="3499485"/>
            <a:ext cx="504825" cy="371475"/>
          </a:xfrm>
          <a:prstGeom prst="can">
            <a:avLst>
              <a:gd fmla="val 25000"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P6</a:t>
            </a:r>
            <a:endParaRPr/>
          </a:p>
        </p:txBody>
      </p:sp>
      <p:sp>
        <p:nvSpPr>
          <p:cNvPr id="416" name="Google Shape;416;p7"/>
          <p:cNvSpPr/>
          <p:nvPr/>
        </p:nvSpPr>
        <p:spPr>
          <a:xfrm>
            <a:off x="4454525" y="3937635"/>
            <a:ext cx="2754630" cy="457200"/>
          </a:xfrm>
          <a:prstGeom prst="can">
            <a:avLst>
              <a:gd fmla="val 25000" name="adj"/>
            </a:avLst>
          </a:prstGeom>
          <a:solidFill>
            <a:schemeClr val="accent1"/>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Robust Decision Making</a:t>
            </a:r>
            <a:endParaRPr/>
          </a:p>
        </p:txBody>
      </p:sp>
      <p:sp>
        <p:nvSpPr>
          <p:cNvPr id="417" name="Google Shape;417;p7"/>
          <p:cNvSpPr/>
          <p:nvPr/>
        </p:nvSpPr>
        <p:spPr>
          <a:xfrm>
            <a:off x="7334250" y="3509645"/>
            <a:ext cx="504825" cy="371475"/>
          </a:xfrm>
          <a:prstGeom prst="can">
            <a:avLst>
              <a:gd fmla="val 25000" name="adj"/>
            </a:avLst>
          </a:prstGeom>
          <a:solidFill>
            <a:srgbClr val="AEC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P7</a:t>
            </a:r>
            <a:endParaRPr/>
          </a:p>
        </p:txBody>
      </p:sp>
      <p:cxnSp>
        <p:nvCxnSpPr>
          <p:cNvPr id="418" name="Google Shape;418;p7"/>
          <p:cNvCxnSpPr>
            <a:stCxn id="409" idx="4"/>
            <a:endCxn id="417" idx="1"/>
          </p:cNvCxnSpPr>
          <p:nvPr/>
        </p:nvCxnSpPr>
        <p:spPr>
          <a:xfrm>
            <a:off x="7334250" y="2927350"/>
            <a:ext cx="252300" cy="582300"/>
          </a:xfrm>
          <a:prstGeom prst="straightConnector1">
            <a:avLst/>
          </a:prstGeom>
          <a:noFill/>
          <a:ln cap="flat" cmpd="sng" w="9525">
            <a:solidFill>
              <a:schemeClr val="accent1"/>
            </a:solidFill>
            <a:prstDash val="solid"/>
            <a:miter lim="800000"/>
            <a:headEnd len="sm" w="sm" type="none"/>
            <a:tailEnd len="sm" w="sm" type="none"/>
          </a:ln>
        </p:spPr>
      </p:cxnSp>
      <p:cxnSp>
        <p:nvCxnSpPr>
          <p:cNvPr id="419" name="Google Shape;419;p7"/>
          <p:cNvCxnSpPr>
            <a:stCxn id="409" idx="2"/>
            <a:endCxn id="410" idx="1"/>
          </p:cNvCxnSpPr>
          <p:nvPr/>
        </p:nvCxnSpPr>
        <p:spPr>
          <a:xfrm flipH="1">
            <a:off x="4084675" y="2927350"/>
            <a:ext cx="338100" cy="534000"/>
          </a:xfrm>
          <a:prstGeom prst="straightConnector1">
            <a:avLst/>
          </a:prstGeom>
          <a:noFill/>
          <a:ln cap="flat" cmpd="sng" w="9525">
            <a:solidFill>
              <a:schemeClr val="accent1"/>
            </a:solidFill>
            <a:prstDash val="solid"/>
            <a:miter lim="800000"/>
            <a:headEnd len="sm" w="sm" type="none"/>
            <a:tailEnd len="sm" w="sm" type="none"/>
          </a:ln>
        </p:spPr>
      </p:cxnSp>
      <p:sp>
        <p:nvSpPr>
          <p:cNvPr id="420" name="Google Shape;420;p7"/>
          <p:cNvSpPr/>
          <p:nvPr/>
        </p:nvSpPr>
        <p:spPr>
          <a:xfrm>
            <a:off x="5594350" y="4486275"/>
            <a:ext cx="504825" cy="390525"/>
          </a:xfrm>
          <a:prstGeom prst="can">
            <a:avLst>
              <a:gd fmla="val 25000"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P4</a:t>
            </a:r>
            <a:endParaRPr/>
          </a:p>
        </p:txBody>
      </p:sp>
      <p:pic>
        <p:nvPicPr>
          <p:cNvPr descr="Compliance Icons - Free SVG &amp; PNG Compliance Images - Noun ..." id="421" name="Google Shape;421;p7"/>
          <p:cNvPicPr preferRelativeResize="0"/>
          <p:nvPr/>
        </p:nvPicPr>
        <p:blipFill rotWithShape="1">
          <a:blip r:embed="rId3">
            <a:alphaModFix/>
          </a:blip>
          <a:srcRect b="0" l="0" r="0" t="0"/>
          <a:stretch/>
        </p:blipFill>
        <p:spPr>
          <a:xfrm>
            <a:off x="3630930" y="5006340"/>
            <a:ext cx="666750" cy="666750"/>
          </a:xfrm>
          <a:prstGeom prst="rect">
            <a:avLst/>
          </a:prstGeom>
          <a:noFill/>
          <a:ln>
            <a:noFill/>
          </a:ln>
        </p:spPr>
      </p:pic>
      <p:sp>
        <p:nvSpPr>
          <p:cNvPr id="422" name="Google Shape;422;p7"/>
          <p:cNvSpPr/>
          <p:nvPr/>
        </p:nvSpPr>
        <p:spPr>
          <a:xfrm>
            <a:off x="4277360" y="5103132"/>
            <a:ext cx="1219200" cy="509226"/>
          </a:xfrm>
          <a:prstGeom prst="homePlate">
            <a:avLst>
              <a:gd fmla="val 50000" name="adj"/>
            </a:avLst>
          </a:prstGeom>
          <a:solidFill>
            <a:srgbClr val="6C0819"/>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Finance Ministry</a:t>
            </a:r>
            <a:endParaRPr/>
          </a:p>
        </p:txBody>
      </p:sp>
      <p:pic>
        <p:nvPicPr>
          <p:cNvPr descr="Puzzle piece - Free entertainment icons" id="423" name="Google Shape;423;p7"/>
          <p:cNvPicPr preferRelativeResize="0"/>
          <p:nvPr/>
        </p:nvPicPr>
        <p:blipFill rotWithShape="1">
          <a:blip r:embed="rId4">
            <a:alphaModFix/>
          </a:blip>
          <a:srcRect b="0" l="0" r="0" t="0"/>
          <a:stretch/>
        </p:blipFill>
        <p:spPr>
          <a:xfrm>
            <a:off x="5635785" y="5082684"/>
            <a:ext cx="525460" cy="525460"/>
          </a:xfrm>
          <a:prstGeom prst="rect">
            <a:avLst/>
          </a:prstGeom>
          <a:noFill/>
          <a:ln>
            <a:noFill/>
          </a:ln>
        </p:spPr>
      </p:pic>
      <p:sp>
        <p:nvSpPr>
          <p:cNvPr id="424" name="Google Shape;424;p7"/>
          <p:cNvSpPr/>
          <p:nvPr/>
        </p:nvSpPr>
        <p:spPr>
          <a:xfrm rot="10800000">
            <a:off x="6268718" y="5108624"/>
            <a:ext cx="1600835" cy="499015"/>
          </a:xfrm>
          <a:prstGeom prst="homePlate">
            <a:avLst>
              <a:gd fmla="val 50000" name="adj"/>
            </a:avLst>
          </a:prstGeom>
          <a:solidFill>
            <a:srgbClr val="640717"/>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25" name="Google Shape;425;p7"/>
          <p:cNvSpPr/>
          <p:nvPr/>
        </p:nvSpPr>
        <p:spPr>
          <a:xfrm>
            <a:off x="6593841" y="5114651"/>
            <a:ext cx="1245234" cy="473804"/>
          </a:xfrm>
          <a:prstGeom prst="rect">
            <a:avLst/>
          </a:prstGeom>
          <a:solidFill>
            <a:srgbClr val="6407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Lead IFI</a:t>
            </a:r>
            <a:endParaRPr/>
          </a:p>
        </p:txBody>
      </p:sp>
      <p:sp>
        <p:nvSpPr>
          <p:cNvPr id="426" name="Google Shape;426;p7"/>
          <p:cNvSpPr/>
          <p:nvPr/>
        </p:nvSpPr>
        <p:spPr>
          <a:xfrm>
            <a:off x="8219440" y="4742745"/>
            <a:ext cx="1872000" cy="337824"/>
          </a:xfrm>
          <a:prstGeom prst="roundRect">
            <a:avLst>
              <a:gd fmla="val 16667" name="adj"/>
            </a:avLst>
          </a:prstGeom>
          <a:solidFill>
            <a:srgbClr val="F25A73"/>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Funder</a:t>
            </a:r>
            <a:endParaRPr/>
          </a:p>
        </p:txBody>
      </p:sp>
      <p:sp>
        <p:nvSpPr>
          <p:cNvPr id="427" name="Google Shape;427;p7"/>
          <p:cNvSpPr/>
          <p:nvPr/>
        </p:nvSpPr>
        <p:spPr>
          <a:xfrm>
            <a:off x="8239760" y="5585569"/>
            <a:ext cx="1872000" cy="337824"/>
          </a:xfrm>
          <a:prstGeom prst="roundRect">
            <a:avLst>
              <a:gd fmla="val 16667" name="adj"/>
            </a:avLst>
          </a:prstGeom>
          <a:solidFill>
            <a:srgbClr val="F25A73"/>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Funder</a:t>
            </a:r>
            <a:endParaRPr/>
          </a:p>
        </p:txBody>
      </p:sp>
      <p:sp>
        <p:nvSpPr>
          <p:cNvPr id="428" name="Google Shape;428;p7"/>
          <p:cNvSpPr/>
          <p:nvPr/>
        </p:nvSpPr>
        <p:spPr>
          <a:xfrm>
            <a:off x="2832102" y="2354582"/>
            <a:ext cx="758188" cy="2570476"/>
          </a:xfrm>
          <a:prstGeom prst="triangle">
            <a:avLst>
              <a:gd fmla="val 46228" name="adj"/>
            </a:avLst>
          </a:prstGeom>
          <a:solidFill>
            <a:srgbClr val="6C0819"/>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29" name="Google Shape;429;p7"/>
          <p:cNvSpPr/>
          <p:nvPr/>
        </p:nvSpPr>
        <p:spPr>
          <a:xfrm>
            <a:off x="2832102" y="4925058"/>
            <a:ext cx="758188" cy="748032"/>
          </a:xfrm>
          <a:prstGeom prst="rect">
            <a:avLst/>
          </a:prstGeom>
          <a:solidFill>
            <a:srgbClr val="6C081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30" name="Google Shape;430;p7"/>
          <p:cNvSpPr/>
          <p:nvPr/>
        </p:nvSpPr>
        <p:spPr>
          <a:xfrm rot="10800000">
            <a:off x="2690452" y="2269495"/>
            <a:ext cx="349292" cy="2546338"/>
          </a:xfrm>
          <a:prstGeom prst="triangle">
            <a:avLst>
              <a:gd fmla="val 100000" name="adj"/>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31" name="Google Shape;431;p7"/>
          <p:cNvSpPr/>
          <p:nvPr/>
        </p:nvSpPr>
        <p:spPr>
          <a:xfrm>
            <a:off x="1815736" y="558799"/>
            <a:ext cx="779784" cy="5033010"/>
          </a:xfrm>
          <a:prstGeom prst="rect">
            <a:avLst/>
          </a:prstGeom>
          <a:solidFill>
            <a:srgbClr val="0018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32" name="Google Shape;432;p7"/>
          <p:cNvSpPr/>
          <p:nvPr/>
        </p:nvSpPr>
        <p:spPr>
          <a:xfrm>
            <a:off x="2682240" y="644526"/>
            <a:ext cx="357503" cy="1624970"/>
          </a:xfrm>
          <a:prstGeom prst="rect">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33" name="Google Shape;433;p7"/>
          <p:cNvSpPr/>
          <p:nvPr/>
        </p:nvSpPr>
        <p:spPr>
          <a:xfrm rot="10800000">
            <a:off x="2690452" y="524509"/>
            <a:ext cx="1035368" cy="2655564"/>
          </a:xfrm>
          <a:prstGeom prst="triangle">
            <a:avLst>
              <a:gd fmla="val 100000" name="adj"/>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34" name="Google Shape;434;p7"/>
          <p:cNvSpPr/>
          <p:nvPr/>
        </p:nvSpPr>
        <p:spPr>
          <a:xfrm>
            <a:off x="711200" y="220975"/>
            <a:ext cx="1869440" cy="337824"/>
          </a:xfrm>
          <a:prstGeom prst="roundRect">
            <a:avLst>
              <a:gd fmla="val 16667"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National Analysts</a:t>
            </a:r>
            <a:endParaRPr/>
          </a:p>
        </p:txBody>
      </p:sp>
      <p:sp>
        <p:nvSpPr>
          <p:cNvPr id="435" name="Google Shape;435;p7"/>
          <p:cNvSpPr/>
          <p:nvPr/>
        </p:nvSpPr>
        <p:spPr>
          <a:xfrm>
            <a:off x="2682240" y="231135"/>
            <a:ext cx="1402398" cy="293374"/>
          </a:xfrm>
          <a:prstGeom prst="roundRect">
            <a:avLst>
              <a:gd fmla="val 16667" name="adj"/>
            </a:avLst>
          </a:prstGeom>
          <a:solidFill>
            <a:srgbClr val="2E75B5"/>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CCG experts</a:t>
            </a:r>
            <a:endParaRPr/>
          </a:p>
        </p:txBody>
      </p:sp>
      <p:sp>
        <p:nvSpPr>
          <p:cNvPr id="436" name="Google Shape;436;p7"/>
          <p:cNvSpPr/>
          <p:nvPr/>
        </p:nvSpPr>
        <p:spPr>
          <a:xfrm>
            <a:off x="1815736" y="5666735"/>
            <a:ext cx="1770110" cy="293374"/>
          </a:xfrm>
          <a:prstGeom prst="roundRect">
            <a:avLst>
              <a:gd fmla="val 16667" name="adj"/>
            </a:avLst>
          </a:prstGeom>
          <a:solidFill>
            <a:srgbClr val="6C0819"/>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Finance analysts</a:t>
            </a:r>
            <a:endParaRPr/>
          </a:p>
        </p:txBody>
      </p:sp>
      <p:sp>
        <p:nvSpPr>
          <p:cNvPr id="437" name="Google Shape;437;p7"/>
          <p:cNvSpPr/>
          <p:nvPr/>
        </p:nvSpPr>
        <p:spPr>
          <a:xfrm>
            <a:off x="6195060" y="4485640"/>
            <a:ext cx="504825" cy="371475"/>
          </a:xfrm>
          <a:prstGeom prst="can">
            <a:avLst>
              <a:gd fmla="val 25000" name="adj"/>
            </a:avLst>
          </a:prstGeom>
          <a:solidFill>
            <a:srgbClr val="0B5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P5</a:t>
            </a:r>
            <a:endParaRPr/>
          </a:p>
        </p:txBody>
      </p:sp>
      <p:sp>
        <p:nvSpPr>
          <p:cNvPr id="438" name="Google Shape;438;p7"/>
          <p:cNvSpPr/>
          <p:nvPr/>
        </p:nvSpPr>
        <p:spPr>
          <a:xfrm>
            <a:off x="6795770" y="4495165"/>
            <a:ext cx="504825" cy="371475"/>
          </a:xfrm>
          <a:prstGeom prst="can">
            <a:avLst>
              <a:gd fmla="val 25000" name="adj"/>
            </a:avLst>
          </a:prstGeom>
          <a:solidFill>
            <a:srgbClr val="5D8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P6</a:t>
            </a:r>
            <a:endParaRPr/>
          </a:p>
        </p:txBody>
      </p:sp>
      <p:sp>
        <p:nvSpPr>
          <p:cNvPr id="439" name="Google Shape;439;p7"/>
          <p:cNvSpPr/>
          <p:nvPr/>
        </p:nvSpPr>
        <p:spPr>
          <a:xfrm>
            <a:off x="7364730" y="4505325"/>
            <a:ext cx="504825" cy="371475"/>
          </a:xfrm>
          <a:prstGeom prst="can">
            <a:avLst>
              <a:gd fmla="val 25000" name="adj"/>
            </a:avLst>
          </a:prstGeom>
          <a:solidFill>
            <a:srgbClr val="AEC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P7</a:t>
            </a:r>
            <a:endParaRPr/>
          </a:p>
        </p:txBody>
      </p:sp>
      <p:cxnSp>
        <p:nvCxnSpPr>
          <p:cNvPr id="440" name="Google Shape;440;p7"/>
          <p:cNvCxnSpPr>
            <a:endCxn id="424" idx="1"/>
          </p:cNvCxnSpPr>
          <p:nvPr/>
        </p:nvCxnSpPr>
        <p:spPr>
          <a:xfrm flipH="1">
            <a:off x="7869553" y="5348532"/>
            <a:ext cx="360000" cy="9600"/>
          </a:xfrm>
          <a:prstGeom prst="straightConnector1">
            <a:avLst/>
          </a:prstGeom>
          <a:noFill/>
          <a:ln cap="flat" cmpd="sng" w="38100">
            <a:solidFill>
              <a:schemeClr val="dk1"/>
            </a:solidFill>
            <a:prstDash val="solid"/>
            <a:miter lim="800000"/>
            <a:headEnd len="sm" w="sm" type="none"/>
            <a:tailEnd len="med" w="med" type="triangle"/>
          </a:ln>
        </p:spPr>
      </p:cxnSp>
      <p:sp>
        <p:nvSpPr>
          <p:cNvPr id="441" name="Google Shape;441;p7"/>
          <p:cNvSpPr/>
          <p:nvPr/>
        </p:nvSpPr>
        <p:spPr>
          <a:xfrm>
            <a:off x="7313930" y="48386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Open Models &amp; Data</a:t>
            </a:r>
            <a:endParaRPr/>
          </a:p>
        </p:txBody>
      </p:sp>
      <p:sp>
        <p:nvSpPr>
          <p:cNvPr id="442" name="Google Shape;442;p7"/>
          <p:cNvSpPr/>
          <p:nvPr/>
        </p:nvSpPr>
        <p:spPr>
          <a:xfrm>
            <a:off x="7313930" y="101218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National Emissions Trajectories</a:t>
            </a:r>
            <a:endParaRPr/>
          </a:p>
        </p:txBody>
      </p:sp>
      <p:sp>
        <p:nvSpPr>
          <p:cNvPr id="443" name="Google Shape;443;p7"/>
          <p:cNvSpPr/>
          <p:nvPr/>
        </p:nvSpPr>
        <p:spPr>
          <a:xfrm>
            <a:off x="7303770" y="154050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LTES/LTS/NDC/IRP/IEP etc</a:t>
            </a:r>
            <a:endParaRPr/>
          </a:p>
        </p:txBody>
      </p:sp>
      <p:sp>
        <p:nvSpPr>
          <p:cNvPr id="444" name="Google Shape;444;p7"/>
          <p:cNvSpPr/>
          <p:nvPr/>
        </p:nvSpPr>
        <p:spPr>
          <a:xfrm>
            <a:off x="7303770" y="204850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Energy / Climate / Finance</a:t>
            </a:r>
            <a:endParaRPr/>
          </a:p>
        </p:txBody>
      </p:sp>
      <p:sp>
        <p:nvSpPr>
          <p:cNvPr id="445" name="Google Shape;445;p7"/>
          <p:cNvSpPr/>
          <p:nvPr/>
        </p:nvSpPr>
        <p:spPr>
          <a:xfrm>
            <a:off x="7586662" y="2582499"/>
            <a:ext cx="3477577" cy="656458"/>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Integration across ministries with stakeholder engagement in *</a:t>
            </a:r>
            <a:endParaRPr/>
          </a:p>
        </p:txBody>
      </p:sp>
      <p:sp>
        <p:nvSpPr>
          <p:cNvPr id="446" name="Google Shape;446;p7"/>
          <p:cNvSpPr/>
          <p:nvPr/>
        </p:nvSpPr>
        <p:spPr>
          <a:xfrm>
            <a:off x="607062" y="644526"/>
            <a:ext cx="1086166" cy="5028564"/>
          </a:xfrm>
          <a:prstGeom prst="triangle">
            <a:avLst>
              <a:gd fmla="val 100000"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47" name="Google Shape;447;p7"/>
          <p:cNvSpPr/>
          <p:nvPr/>
        </p:nvSpPr>
        <p:spPr>
          <a:xfrm>
            <a:off x="81280" y="5646415"/>
            <a:ext cx="1615440" cy="323854"/>
          </a:xfrm>
          <a:prstGeom prst="roundRect">
            <a:avLst>
              <a:gd fmla="val 16667" name="adj"/>
            </a:avLst>
          </a:prstGeom>
          <a:solidFill>
            <a:srgbClr val="BFBFB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Stakeholders*</a:t>
            </a:r>
            <a:endParaRPr/>
          </a:p>
        </p:txBody>
      </p:sp>
      <p:sp>
        <p:nvSpPr>
          <p:cNvPr id="448" name="Google Shape;448;p7"/>
          <p:cNvSpPr/>
          <p:nvPr/>
        </p:nvSpPr>
        <p:spPr>
          <a:xfrm>
            <a:off x="3657600" y="4539659"/>
            <a:ext cx="1869440" cy="159585"/>
          </a:xfrm>
          <a:prstGeom prst="roundRect">
            <a:avLst>
              <a:gd fmla="val 16667" name="adj"/>
            </a:avLst>
          </a:prstGeom>
          <a:solidFill>
            <a:srgbClr val="960B22"/>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Readiness (1)</a:t>
            </a:r>
            <a:endParaRPr/>
          </a:p>
        </p:txBody>
      </p:sp>
      <p:sp>
        <p:nvSpPr>
          <p:cNvPr id="449" name="Google Shape;449;p7"/>
          <p:cNvSpPr/>
          <p:nvPr/>
        </p:nvSpPr>
        <p:spPr>
          <a:xfrm>
            <a:off x="3655890" y="4702333"/>
            <a:ext cx="1869440" cy="159585"/>
          </a:xfrm>
          <a:prstGeom prst="roundRect">
            <a:avLst>
              <a:gd fmla="val 16667" name="adj"/>
            </a:avLst>
          </a:prstGeom>
          <a:solidFill>
            <a:srgbClr val="640717"/>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Readiness (2)</a:t>
            </a:r>
            <a:endParaRPr/>
          </a:p>
        </p:txBody>
      </p:sp>
      <p:sp>
        <p:nvSpPr>
          <p:cNvPr id="450" name="Google Shape;450;p7"/>
          <p:cNvSpPr/>
          <p:nvPr/>
        </p:nvSpPr>
        <p:spPr>
          <a:xfrm>
            <a:off x="10602930" y="5103132"/>
            <a:ext cx="1407565" cy="539751"/>
          </a:xfrm>
          <a:prstGeom prst="roundRect">
            <a:avLst>
              <a:gd fmla="val 16667" name="adj"/>
            </a:avLst>
          </a:prstGeom>
          <a:solidFill>
            <a:srgbClr val="6C0819"/>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Finance portfolio</a:t>
            </a:r>
            <a:endParaRPr/>
          </a:p>
        </p:txBody>
      </p:sp>
      <p:sp>
        <p:nvSpPr>
          <p:cNvPr id="451" name="Google Shape;451;p7"/>
          <p:cNvSpPr/>
          <p:nvPr/>
        </p:nvSpPr>
        <p:spPr>
          <a:xfrm>
            <a:off x="7943850" y="3316115"/>
            <a:ext cx="3120389" cy="33782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Policy Instrument / Investment</a:t>
            </a:r>
            <a:endParaRPr/>
          </a:p>
        </p:txBody>
      </p:sp>
      <p:sp>
        <p:nvSpPr>
          <p:cNvPr id="452" name="Google Shape;452;p7"/>
          <p:cNvSpPr/>
          <p:nvPr/>
        </p:nvSpPr>
        <p:spPr>
          <a:xfrm>
            <a:off x="7929588" y="3763269"/>
            <a:ext cx="3124834" cy="612050"/>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Deep sensitivity analysis: Policy levers, technology, costs etc</a:t>
            </a:r>
            <a:endParaRPr/>
          </a:p>
        </p:txBody>
      </p:sp>
      <p:sp>
        <p:nvSpPr>
          <p:cNvPr id="453" name="Google Shape;453;p7"/>
          <p:cNvSpPr/>
          <p:nvPr/>
        </p:nvSpPr>
        <p:spPr>
          <a:xfrm>
            <a:off x="7901044" y="4516477"/>
            <a:ext cx="3120389" cy="33782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Revised Pol Instrmnt / Invstmnt</a:t>
            </a:r>
            <a:endParaRPr b="0" i="0" sz="1400" u="none" cap="none" strike="noStrike">
              <a:solidFill>
                <a:srgbClr val="1F3864"/>
              </a:solidFill>
              <a:latin typeface="Calibri"/>
              <a:ea typeface="Calibri"/>
              <a:cs typeface="Calibri"/>
              <a:sym typeface="Calibri"/>
            </a:endParaRPr>
          </a:p>
        </p:txBody>
      </p:sp>
      <p:sp>
        <p:nvSpPr>
          <p:cNvPr id="454" name="Google Shape;454;p7"/>
          <p:cNvSpPr/>
          <p:nvPr/>
        </p:nvSpPr>
        <p:spPr>
          <a:xfrm>
            <a:off x="8229600" y="5159077"/>
            <a:ext cx="1997074" cy="361120"/>
          </a:xfrm>
          <a:prstGeom prst="roundRect">
            <a:avLst>
              <a:gd fmla="val 16667" name="adj"/>
            </a:avLst>
          </a:prstGeom>
          <a:solidFill>
            <a:srgbClr val="960B22"/>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Matched Funder(s)</a:t>
            </a:r>
            <a:endParaRPr/>
          </a:p>
        </p:txBody>
      </p:sp>
      <p:sp>
        <p:nvSpPr>
          <p:cNvPr id="455" name="Google Shape;455;p7"/>
          <p:cNvSpPr/>
          <p:nvPr/>
        </p:nvSpPr>
        <p:spPr>
          <a:xfrm>
            <a:off x="9776089" y="6031916"/>
            <a:ext cx="1686665" cy="801276"/>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‘Concept notes’</a:t>
            </a:r>
            <a:endParaRPr/>
          </a:p>
        </p:txBody>
      </p:sp>
      <p:cxnSp>
        <p:nvCxnSpPr>
          <p:cNvPr id="456" name="Google Shape;456;p7"/>
          <p:cNvCxnSpPr>
            <a:endCxn id="455" idx="0"/>
          </p:cNvCxnSpPr>
          <p:nvPr/>
        </p:nvCxnSpPr>
        <p:spPr>
          <a:xfrm>
            <a:off x="10619422" y="5642816"/>
            <a:ext cx="0" cy="389100"/>
          </a:xfrm>
          <a:prstGeom prst="straightConnector1">
            <a:avLst/>
          </a:prstGeom>
          <a:noFill/>
          <a:ln cap="flat" cmpd="sng" w="9525">
            <a:solidFill>
              <a:schemeClr val="accent1"/>
            </a:solidFill>
            <a:prstDash val="solid"/>
            <a:miter lim="800000"/>
            <a:headEnd len="sm" w="sm" type="none"/>
            <a:tailEnd len="sm" w="sm" type="none"/>
          </a:ln>
        </p:spPr>
      </p:cxnSp>
      <p:sp>
        <p:nvSpPr>
          <p:cNvPr id="457" name="Google Shape;457;p7"/>
          <p:cNvSpPr/>
          <p:nvPr/>
        </p:nvSpPr>
        <p:spPr>
          <a:xfrm>
            <a:off x="786058" y="982761"/>
            <a:ext cx="2805560" cy="4325420"/>
          </a:xfrm>
          <a:prstGeom prst="trapezoid">
            <a:avLst>
              <a:gd fmla="val 39931" name="adj"/>
            </a:avLst>
          </a:prstGeom>
          <a:solidFill>
            <a:srgbClr val="5B9BD5">
              <a:alpha val="29803"/>
            </a:srgbClr>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Modelling</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(mitigation, </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resilience &amp; adaptation);</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PEA;</a:t>
            </a:r>
            <a:endParaRPr/>
          </a:p>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Policy-</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Analysis;</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Finance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8"/>
          <p:cNvSpPr/>
          <p:nvPr/>
        </p:nvSpPr>
        <p:spPr>
          <a:xfrm>
            <a:off x="339047" y="644526"/>
            <a:ext cx="1354181" cy="5028564"/>
          </a:xfrm>
          <a:prstGeom prst="triangle">
            <a:avLst>
              <a:gd fmla="val 100000"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64" name="Google Shape;464;p8"/>
          <p:cNvSpPr/>
          <p:nvPr/>
        </p:nvSpPr>
        <p:spPr>
          <a:xfrm>
            <a:off x="6779896" y="3265170"/>
            <a:ext cx="539750" cy="3470910"/>
          </a:xfrm>
          <a:prstGeom prst="roundRect">
            <a:avLst>
              <a:gd fmla="val 16667" name="adj"/>
            </a:avLst>
          </a:prstGeom>
          <a:solidFill>
            <a:srgbClr val="AEC5FF"/>
          </a:solidFill>
          <a:ln cap="flat" cmpd="sng" w="12700">
            <a:solidFill>
              <a:srgbClr val="AEC5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65" name="Google Shape;465;p8"/>
          <p:cNvSpPr/>
          <p:nvPr/>
        </p:nvSpPr>
        <p:spPr>
          <a:xfrm>
            <a:off x="6170296" y="3295650"/>
            <a:ext cx="539750" cy="3430270"/>
          </a:xfrm>
          <a:prstGeom prst="roundRect">
            <a:avLst>
              <a:gd fmla="val 16667"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66" name="Google Shape;466;p8"/>
          <p:cNvSpPr/>
          <p:nvPr/>
        </p:nvSpPr>
        <p:spPr>
          <a:xfrm rot="-5400000">
            <a:off x="7481981" y="1099752"/>
            <a:ext cx="539750" cy="8517278"/>
          </a:xfrm>
          <a:prstGeom prst="roundRect">
            <a:avLst>
              <a:gd fmla="val 16667" name="adj"/>
            </a:avLst>
          </a:prstGeom>
          <a:solidFill>
            <a:srgbClr val="EF3A58"/>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67" name="Google Shape;467;p8"/>
          <p:cNvSpPr/>
          <p:nvPr/>
        </p:nvSpPr>
        <p:spPr>
          <a:xfrm>
            <a:off x="5591176" y="3305810"/>
            <a:ext cx="539750" cy="3430270"/>
          </a:xfrm>
          <a:prstGeom prst="roundRect">
            <a:avLst>
              <a:gd fmla="val 16667" name="adj"/>
            </a:avLst>
          </a:prstGeom>
          <a:solidFill>
            <a:schemeClr val="accent1"/>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68" name="Google Shape;468;p8"/>
          <p:cNvSpPr/>
          <p:nvPr/>
        </p:nvSpPr>
        <p:spPr>
          <a:xfrm>
            <a:off x="4533900" y="434975"/>
            <a:ext cx="2714625" cy="468000"/>
          </a:xfrm>
          <a:prstGeom prst="can">
            <a:avLst>
              <a:gd fmla="val 25000" name="adj"/>
            </a:avLst>
          </a:prstGeom>
          <a:solidFill>
            <a:srgbClr val="AEC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Capacity Building</a:t>
            </a:r>
            <a:endParaRPr/>
          </a:p>
        </p:txBody>
      </p:sp>
      <p:sp>
        <p:nvSpPr>
          <p:cNvPr id="469" name="Google Shape;469;p8"/>
          <p:cNvSpPr/>
          <p:nvPr/>
        </p:nvSpPr>
        <p:spPr>
          <a:xfrm>
            <a:off x="4533900" y="969010"/>
            <a:ext cx="2714625" cy="468000"/>
          </a:xfrm>
          <a:prstGeom prst="can">
            <a:avLst>
              <a:gd fmla="val 25000"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Co-creation</a:t>
            </a:r>
            <a:endParaRPr/>
          </a:p>
        </p:txBody>
      </p:sp>
      <p:sp>
        <p:nvSpPr>
          <p:cNvPr id="470" name="Google Shape;470;p8"/>
          <p:cNvSpPr/>
          <p:nvPr/>
        </p:nvSpPr>
        <p:spPr>
          <a:xfrm>
            <a:off x="4495800" y="1493520"/>
            <a:ext cx="2714625" cy="468000"/>
          </a:xfrm>
          <a:prstGeom prst="can">
            <a:avLst>
              <a:gd fmla="val 25000" name="adj"/>
            </a:avLst>
          </a:prstGeom>
          <a:solidFill>
            <a:srgbClr val="0B5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Entry Point Analysis</a:t>
            </a:r>
            <a:endParaRPr/>
          </a:p>
        </p:txBody>
      </p:sp>
      <p:sp>
        <p:nvSpPr>
          <p:cNvPr id="471" name="Google Shape;471;p8"/>
          <p:cNvSpPr/>
          <p:nvPr/>
        </p:nvSpPr>
        <p:spPr>
          <a:xfrm>
            <a:off x="4505325" y="2003425"/>
            <a:ext cx="2714625" cy="468000"/>
          </a:xfrm>
          <a:prstGeom prst="can">
            <a:avLst>
              <a:gd fmla="val 25000" name="adj"/>
            </a:avLst>
          </a:prstGeom>
          <a:solidFill>
            <a:schemeClr val="accent1"/>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Line Ministry Analysis</a:t>
            </a:r>
            <a:endParaRPr/>
          </a:p>
        </p:txBody>
      </p:sp>
      <p:sp>
        <p:nvSpPr>
          <p:cNvPr id="472" name="Google Shape;472;p8"/>
          <p:cNvSpPr/>
          <p:nvPr/>
        </p:nvSpPr>
        <p:spPr>
          <a:xfrm>
            <a:off x="4422775" y="2508250"/>
            <a:ext cx="2911475" cy="838200"/>
          </a:xfrm>
          <a:prstGeom prst="can">
            <a:avLst>
              <a:gd fmla="val 25000"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‘National’ Development Strategy</a:t>
            </a:r>
            <a:endParaRPr/>
          </a:p>
        </p:txBody>
      </p:sp>
      <p:sp>
        <p:nvSpPr>
          <p:cNvPr id="473" name="Google Shape;473;p8"/>
          <p:cNvSpPr/>
          <p:nvPr/>
        </p:nvSpPr>
        <p:spPr>
          <a:xfrm>
            <a:off x="3832225" y="3461385"/>
            <a:ext cx="504825" cy="390525"/>
          </a:xfrm>
          <a:prstGeom prst="can">
            <a:avLst>
              <a:gd fmla="val 25000" name="adj"/>
            </a:avLst>
          </a:prstGeom>
          <a:solidFill>
            <a:srgbClr val="AEC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P1</a:t>
            </a:r>
            <a:endParaRPr/>
          </a:p>
        </p:txBody>
      </p:sp>
      <p:sp>
        <p:nvSpPr>
          <p:cNvPr id="474" name="Google Shape;474;p8"/>
          <p:cNvSpPr/>
          <p:nvPr/>
        </p:nvSpPr>
        <p:spPr>
          <a:xfrm>
            <a:off x="4422775" y="3480435"/>
            <a:ext cx="504825" cy="371475"/>
          </a:xfrm>
          <a:prstGeom prst="can">
            <a:avLst>
              <a:gd fmla="val 25000"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P2</a:t>
            </a:r>
            <a:endParaRPr/>
          </a:p>
        </p:txBody>
      </p:sp>
      <p:sp>
        <p:nvSpPr>
          <p:cNvPr id="475" name="Google Shape;475;p8"/>
          <p:cNvSpPr/>
          <p:nvPr/>
        </p:nvSpPr>
        <p:spPr>
          <a:xfrm>
            <a:off x="5013325" y="3480435"/>
            <a:ext cx="504825" cy="371475"/>
          </a:xfrm>
          <a:prstGeom prst="can">
            <a:avLst>
              <a:gd fmla="val 25000" name="adj"/>
            </a:avLst>
          </a:prstGeom>
          <a:solidFill>
            <a:srgbClr val="0B5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P3</a:t>
            </a:r>
            <a:endParaRPr/>
          </a:p>
        </p:txBody>
      </p:sp>
      <p:sp>
        <p:nvSpPr>
          <p:cNvPr id="476" name="Google Shape;476;p8"/>
          <p:cNvSpPr/>
          <p:nvPr/>
        </p:nvSpPr>
        <p:spPr>
          <a:xfrm>
            <a:off x="5594350" y="3480435"/>
            <a:ext cx="504825" cy="390525"/>
          </a:xfrm>
          <a:prstGeom prst="can">
            <a:avLst>
              <a:gd fmla="val 25000"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P4</a:t>
            </a:r>
            <a:endParaRPr/>
          </a:p>
        </p:txBody>
      </p:sp>
      <p:sp>
        <p:nvSpPr>
          <p:cNvPr id="477" name="Google Shape;477;p8"/>
          <p:cNvSpPr/>
          <p:nvPr/>
        </p:nvSpPr>
        <p:spPr>
          <a:xfrm>
            <a:off x="6184900" y="3489960"/>
            <a:ext cx="504825" cy="371475"/>
          </a:xfrm>
          <a:prstGeom prst="can">
            <a:avLst>
              <a:gd fmla="val 25000" name="adj"/>
            </a:avLst>
          </a:prstGeom>
          <a:solidFill>
            <a:srgbClr val="0B5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P5</a:t>
            </a:r>
            <a:endParaRPr/>
          </a:p>
        </p:txBody>
      </p:sp>
      <p:sp>
        <p:nvSpPr>
          <p:cNvPr id="478" name="Google Shape;478;p8"/>
          <p:cNvSpPr/>
          <p:nvPr/>
        </p:nvSpPr>
        <p:spPr>
          <a:xfrm>
            <a:off x="6744970" y="3499485"/>
            <a:ext cx="504825" cy="371475"/>
          </a:xfrm>
          <a:prstGeom prst="can">
            <a:avLst>
              <a:gd fmla="val 25000" name="adj"/>
            </a:avLst>
          </a:prstGeom>
          <a:solidFill>
            <a:srgbClr val="5D8B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P6</a:t>
            </a:r>
            <a:endParaRPr/>
          </a:p>
        </p:txBody>
      </p:sp>
      <p:sp>
        <p:nvSpPr>
          <p:cNvPr id="479" name="Google Shape;479;p8"/>
          <p:cNvSpPr/>
          <p:nvPr/>
        </p:nvSpPr>
        <p:spPr>
          <a:xfrm>
            <a:off x="4454525" y="3937635"/>
            <a:ext cx="2754630" cy="457200"/>
          </a:xfrm>
          <a:prstGeom prst="can">
            <a:avLst>
              <a:gd fmla="val 25000" name="adj"/>
            </a:avLst>
          </a:prstGeom>
          <a:solidFill>
            <a:schemeClr val="accent1"/>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Robust Decision Making</a:t>
            </a:r>
            <a:endParaRPr/>
          </a:p>
        </p:txBody>
      </p:sp>
      <p:sp>
        <p:nvSpPr>
          <p:cNvPr id="480" name="Google Shape;480;p8"/>
          <p:cNvSpPr/>
          <p:nvPr/>
        </p:nvSpPr>
        <p:spPr>
          <a:xfrm>
            <a:off x="7334250" y="3509645"/>
            <a:ext cx="504825" cy="371475"/>
          </a:xfrm>
          <a:prstGeom prst="can">
            <a:avLst>
              <a:gd fmla="val 25000" name="adj"/>
            </a:avLst>
          </a:prstGeom>
          <a:solidFill>
            <a:srgbClr val="AEC5F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P7</a:t>
            </a:r>
            <a:endParaRPr/>
          </a:p>
        </p:txBody>
      </p:sp>
      <p:cxnSp>
        <p:nvCxnSpPr>
          <p:cNvPr id="481" name="Google Shape;481;p8"/>
          <p:cNvCxnSpPr>
            <a:stCxn id="472" idx="4"/>
            <a:endCxn id="480" idx="1"/>
          </p:cNvCxnSpPr>
          <p:nvPr/>
        </p:nvCxnSpPr>
        <p:spPr>
          <a:xfrm>
            <a:off x="7334250" y="2927350"/>
            <a:ext cx="252300" cy="582300"/>
          </a:xfrm>
          <a:prstGeom prst="straightConnector1">
            <a:avLst/>
          </a:prstGeom>
          <a:noFill/>
          <a:ln cap="flat" cmpd="sng" w="9525">
            <a:solidFill>
              <a:schemeClr val="accent1"/>
            </a:solidFill>
            <a:prstDash val="solid"/>
            <a:miter lim="800000"/>
            <a:headEnd len="sm" w="sm" type="none"/>
            <a:tailEnd len="sm" w="sm" type="none"/>
          </a:ln>
        </p:spPr>
      </p:cxnSp>
      <p:cxnSp>
        <p:nvCxnSpPr>
          <p:cNvPr id="482" name="Google Shape;482;p8"/>
          <p:cNvCxnSpPr>
            <a:stCxn id="472" idx="2"/>
            <a:endCxn id="473" idx="1"/>
          </p:cNvCxnSpPr>
          <p:nvPr/>
        </p:nvCxnSpPr>
        <p:spPr>
          <a:xfrm flipH="1">
            <a:off x="4084675" y="2927350"/>
            <a:ext cx="338100" cy="534000"/>
          </a:xfrm>
          <a:prstGeom prst="straightConnector1">
            <a:avLst/>
          </a:prstGeom>
          <a:noFill/>
          <a:ln cap="flat" cmpd="sng" w="9525">
            <a:solidFill>
              <a:schemeClr val="accent1"/>
            </a:solidFill>
            <a:prstDash val="solid"/>
            <a:miter lim="800000"/>
            <a:headEnd len="sm" w="sm" type="none"/>
            <a:tailEnd len="sm" w="sm" type="none"/>
          </a:ln>
        </p:spPr>
      </p:cxnSp>
      <p:sp>
        <p:nvSpPr>
          <p:cNvPr id="483" name="Google Shape;483;p8"/>
          <p:cNvSpPr/>
          <p:nvPr/>
        </p:nvSpPr>
        <p:spPr>
          <a:xfrm>
            <a:off x="5594350" y="4486275"/>
            <a:ext cx="504825" cy="390525"/>
          </a:xfrm>
          <a:prstGeom prst="can">
            <a:avLst>
              <a:gd fmla="val 25000"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P4</a:t>
            </a:r>
            <a:endParaRPr/>
          </a:p>
        </p:txBody>
      </p:sp>
      <p:pic>
        <p:nvPicPr>
          <p:cNvPr descr="Compliance Icons - Free SVG &amp; PNG Compliance Images - Noun ..." id="484" name="Google Shape;484;p8"/>
          <p:cNvPicPr preferRelativeResize="0"/>
          <p:nvPr/>
        </p:nvPicPr>
        <p:blipFill rotWithShape="1">
          <a:blip r:embed="rId3">
            <a:alphaModFix/>
          </a:blip>
          <a:srcRect b="0" l="0" r="0" t="0"/>
          <a:stretch/>
        </p:blipFill>
        <p:spPr>
          <a:xfrm>
            <a:off x="3630930" y="5006340"/>
            <a:ext cx="666750" cy="666750"/>
          </a:xfrm>
          <a:prstGeom prst="rect">
            <a:avLst/>
          </a:prstGeom>
          <a:noFill/>
          <a:ln>
            <a:noFill/>
          </a:ln>
        </p:spPr>
      </p:pic>
      <p:sp>
        <p:nvSpPr>
          <p:cNvPr id="485" name="Google Shape;485;p8"/>
          <p:cNvSpPr/>
          <p:nvPr/>
        </p:nvSpPr>
        <p:spPr>
          <a:xfrm>
            <a:off x="4277360" y="5103132"/>
            <a:ext cx="1219200" cy="509226"/>
          </a:xfrm>
          <a:prstGeom prst="homePlate">
            <a:avLst>
              <a:gd fmla="val 50000" name="adj"/>
            </a:avLst>
          </a:prstGeom>
          <a:solidFill>
            <a:srgbClr val="6C0819"/>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Finance Ministry</a:t>
            </a:r>
            <a:endParaRPr/>
          </a:p>
        </p:txBody>
      </p:sp>
      <p:sp>
        <p:nvSpPr>
          <p:cNvPr id="486" name="Google Shape;486;p8"/>
          <p:cNvSpPr/>
          <p:nvPr/>
        </p:nvSpPr>
        <p:spPr>
          <a:xfrm>
            <a:off x="5604511" y="5750559"/>
            <a:ext cx="491490" cy="855345"/>
          </a:xfrm>
          <a:prstGeom prst="can">
            <a:avLst>
              <a:gd fmla="val 25000" name="adj"/>
            </a:avLst>
          </a:prstGeom>
          <a:solidFill>
            <a:srgbClr val="222A35"/>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P4</a:t>
            </a:r>
            <a:endParaRPr/>
          </a:p>
        </p:txBody>
      </p:sp>
      <p:sp>
        <p:nvSpPr>
          <p:cNvPr id="487" name="Google Shape;487;p8"/>
          <p:cNvSpPr/>
          <p:nvPr/>
        </p:nvSpPr>
        <p:spPr>
          <a:xfrm>
            <a:off x="5604510" y="5542915"/>
            <a:ext cx="504825" cy="252000"/>
          </a:xfrm>
          <a:prstGeom prst="can">
            <a:avLst>
              <a:gd fmla="val 25000" name="adj"/>
            </a:avLst>
          </a:prstGeom>
          <a:solidFill>
            <a:srgbClr val="001034"/>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descr="Puzzle piece - Free entertainment icons" id="488" name="Google Shape;488;p8"/>
          <p:cNvPicPr preferRelativeResize="0"/>
          <p:nvPr/>
        </p:nvPicPr>
        <p:blipFill rotWithShape="1">
          <a:blip r:embed="rId4">
            <a:alphaModFix/>
          </a:blip>
          <a:srcRect b="0" l="0" r="0" t="0"/>
          <a:stretch/>
        </p:blipFill>
        <p:spPr>
          <a:xfrm>
            <a:off x="5635785" y="5082684"/>
            <a:ext cx="525460" cy="525460"/>
          </a:xfrm>
          <a:prstGeom prst="rect">
            <a:avLst/>
          </a:prstGeom>
          <a:noFill/>
          <a:ln>
            <a:noFill/>
          </a:ln>
        </p:spPr>
      </p:pic>
      <p:sp>
        <p:nvSpPr>
          <p:cNvPr id="489" name="Google Shape;489;p8"/>
          <p:cNvSpPr/>
          <p:nvPr/>
        </p:nvSpPr>
        <p:spPr>
          <a:xfrm rot="10800000">
            <a:off x="6268718" y="5108624"/>
            <a:ext cx="1600835" cy="499015"/>
          </a:xfrm>
          <a:prstGeom prst="homePlate">
            <a:avLst>
              <a:gd fmla="val 50000" name="adj"/>
            </a:avLst>
          </a:prstGeom>
          <a:solidFill>
            <a:srgbClr val="640717"/>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90" name="Google Shape;490;p8"/>
          <p:cNvSpPr/>
          <p:nvPr/>
        </p:nvSpPr>
        <p:spPr>
          <a:xfrm>
            <a:off x="6593841" y="5114651"/>
            <a:ext cx="1245234" cy="473804"/>
          </a:xfrm>
          <a:prstGeom prst="rect">
            <a:avLst/>
          </a:prstGeom>
          <a:solidFill>
            <a:srgbClr val="6407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Lead IFI</a:t>
            </a:r>
            <a:endParaRPr/>
          </a:p>
        </p:txBody>
      </p:sp>
      <p:sp>
        <p:nvSpPr>
          <p:cNvPr id="491" name="Google Shape;491;p8"/>
          <p:cNvSpPr/>
          <p:nvPr/>
        </p:nvSpPr>
        <p:spPr>
          <a:xfrm>
            <a:off x="8229600" y="5159077"/>
            <a:ext cx="1997074" cy="361120"/>
          </a:xfrm>
          <a:prstGeom prst="roundRect">
            <a:avLst>
              <a:gd fmla="val 16667" name="adj"/>
            </a:avLst>
          </a:prstGeom>
          <a:solidFill>
            <a:srgbClr val="960B22"/>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Matched Funder(s)</a:t>
            </a:r>
            <a:endParaRPr/>
          </a:p>
        </p:txBody>
      </p:sp>
      <p:sp>
        <p:nvSpPr>
          <p:cNvPr id="492" name="Google Shape;492;p8"/>
          <p:cNvSpPr/>
          <p:nvPr/>
        </p:nvSpPr>
        <p:spPr>
          <a:xfrm>
            <a:off x="8219440" y="4742745"/>
            <a:ext cx="1872000" cy="337824"/>
          </a:xfrm>
          <a:prstGeom prst="roundRect">
            <a:avLst>
              <a:gd fmla="val 16667" name="adj"/>
            </a:avLst>
          </a:prstGeom>
          <a:solidFill>
            <a:srgbClr val="F25A73"/>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Funder</a:t>
            </a:r>
            <a:endParaRPr/>
          </a:p>
        </p:txBody>
      </p:sp>
      <p:sp>
        <p:nvSpPr>
          <p:cNvPr id="493" name="Google Shape;493;p8"/>
          <p:cNvSpPr/>
          <p:nvPr/>
        </p:nvSpPr>
        <p:spPr>
          <a:xfrm>
            <a:off x="8239760" y="5585569"/>
            <a:ext cx="1872000" cy="337824"/>
          </a:xfrm>
          <a:prstGeom prst="roundRect">
            <a:avLst>
              <a:gd fmla="val 16667" name="adj"/>
            </a:avLst>
          </a:prstGeom>
          <a:solidFill>
            <a:srgbClr val="F25A73"/>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Funder</a:t>
            </a:r>
            <a:endParaRPr/>
          </a:p>
        </p:txBody>
      </p:sp>
      <p:sp>
        <p:nvSpPr>
          <p:cNvPr id="494" name="Google Shape;494;p8"/>
          <p:cNvSpPr/>
          <p:nvPr/>
        </p:nvSpPr>
        <p:spPr>
          <a:xfrm>
            <a:off x="2832102" y="2354582"/>
            <a:ext cx="758188" cy="2570476"/>
          </a:xfrm>
          <a:prstGeom prst="triangle">
            <a:avLst>
              <a:gd fmla="val 46228" name="adj"/>
            </a:avLst>
          </a:prstGeom>
          <a:solidFill>
            <a:srgbClr val="6C0819"/>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95" name="Google Shape;495;p8"/>
          <p:cNvSpPr/>
          <p:nvPr/>
        </p:nvSpPr>
        <p:spPr>
          <a:xfrm>
            <a:off x="2832102" y="4925058"/>
            <a:ext cx="758188" cy="748032"/>
          </a:xfrm>
          <a:prstGeom prst="rect">
            <a:avLst/>
          </a:prstGeom>
          <a:solidFill>
            <a:srgbClr val="6C081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96" name="Google Shape;496;p8"/>
          <p:cNvSpPr/>
          <p:nvPr/>
        </p:nvSpPr>
        <p:spPr>
          <a:xfrm rot="10800000">
            <a:off x="2690452" y="2269495"/>
            <a:ext cx="349292" cy="2546338"/>
          </a:xfrm>
          <a:prstGeom prst="triangle">
            <a:avLst>
              <a:gd fmla="val 100000" name="adj"/>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97" name="Google Shape;497;p8"/>
          <p:cNvSpPr/>
          <p:nvPr/>
        </p:nvSpPr>
        <p:spPr>
          <a:xfrm>
            <a:off x="1815736" y="558799"/>
            <a:ext cx="779784" cy="5033010"/>
          </a:xfrm>
          <a:prstGeom prst="rect">
            <a:avLst/>
          </a:prstGeom>
          <a:solidFill>
            <a:srgbClr val="0018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98" name="Google Shape;498;p8"/>
          <p:cNvSpPr/>
          <p:nvPr/>
        </p:nvSpPr>
        <p:spPr>
          <a:xfrm>
            <a:off x="2682240" y="644526"/>
            <a:ext cx="357503" cy="1624970"/>
          </a:xfrm>
          <a:prstGeom prst="rect">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99" name="Google Shape;499;p8"/>
          <p:cNvSpPr/>
          <p:nvPr/>
        </p:nvSpPr>
        <p:spPr>
          <a:xfrm rot="10800000">
            <a:off x="2690452" y="524509"/>
            <a:ext cx="1035368" cy="2655564"/>
          </a:xfrm>
          <a:prstGeom prst="triangle">
            <a:avLst>
              <a:gd fmla="val 100000" name="adj"/>
            </a:avLst>
          </a:pr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00" name="Google Shape;500;p8"/>
          <p:cNvSpPr/>
          <p:nvPr/>
        </p:nvSpPr>
        <p:spPr>
          <a:xfrm>
            <a:off x="711200" y="220975"/>
            <a:ext cx="1869440" cy="337824"/>
          </a:xfrm>
          <a:prstGeom prst="roundRect">
            <a:avLst>
              <a:gd fmla="val 16667" name="adj"/>
            </a:avLst>
          </a:prstGeom>
          <a:solidFill>
            <a:srgbClr val="00184E"/>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National Analysts</a:t>
            </a:r>
            <a:endParaRPr/>
          </a:p>
        </p:txBody>
      </p:sp>
      <p:sp>
        <p:nvSpPr>
          <p:cNvPr id="501" name="Google Shape;501;p8"/>
          <p:cNvSpPr/>
          <p:nvPr/>
        </p:nvSpPr>
        <p:spPr>
          <a:xfrm>
            <a:off x="2682240" y="231135"/>
            <a:ext cx="1402398" cy="293374"/>
          </a:xfrm>
          <a:prstGeom prst="roundRect">
            <a:avLst>
              <a:gd fmla="val 16667" name="adj"/>
            </a:avLst>
          </a:prstGeom>
          <a:solidFill>
            <a:srgbClr val="2E75B5"/>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CCG experts</a:t>
            </a:r>
            <a:endParaRPr/>
          </a:p>
        </p:txBody>
      </p:sp>
      <p:sp>
        <p:nvSpPr>
          <p:cNvPr id="502" name="Google Shape;502;p8"/>
          <p:cNvSpPr/>
          <p:nvPr/>
        </p:nvSpPr>
        <p:spPr>
          <a:xfrm>
            <a:off x="1815736" y="5666735"/>
            <a:ext cx="1770110" cy="293374"/>
          </a:xfrm>
          <a:prstGeom prst="roundRect">
            <a:avLst>
              <a:gd fmla="val 16667" name="adj"/>
            </a:avLst>
          </a:prstGeom>
          <a:solidFill>
            <a:srgbClr val="6C0819"/>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Finance analysts</a:t>
            </a:r>
            <a:endParaRPr/>
          </a:p>
        </p:txBody>
      </p:sp>
      <p:sp>
        <p:nvSpPr>
          <p:cNvPr id="503" name="Google Shape;503;p8"/>
          <p:cNvSpPr/>
          <p:nvPr/>
        </p:nvSpPr>
        <p:spPr>
          <a:xfrm>
            <a:off x="6195060" y="4485640"/>
            <a:ext cx="504825" cy="371475"/>
          </a:xfrm>
          <a:prstGeom prst="can">
            <a:avLst>
              <a:gd fmla="val 25000" name="adj"/>
            </a:avLst>
          </a:prstGeom>
          <a:solidFill>
            <a:srgbClr val="0B5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P5</a:t>
            </a:r>
            <a:endParaRPr/>
          </a:p>
        </p:txBody>
      </p:sp>
      <p:sp>
        <p:nvSpPr>
          <p:cNvPr id="504" name="Google Shape;504;p8"/>
          <p:cNvSpPr/>
          <p:nvPr/>
        </p:nvSpPr>
        <p:spPr>
          <a:xfrm>
            <a:off x="6795770" y="4495165"/>
            <a:ext cx="504825" cy="371475"/>
          </a:xfrm>
          <a:prstGeom prst="can">
            <a:avLst>
              <a:gd fmla="val 25000" name="adj"/>
            </a:avLst>
          </a:prstGeom>
          <a:solidFill>
            <a:srgbClr val="5D8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P6</a:t>
            </a:r>
            <a:endParaRPr/>
          </a:p>
        </p:txBody>
      </p:sp>
      <p:sp>
        <p:nvSpPr>
          <p:cNvPr id="505" name="Google Shape;505;p8"/>
          <p:cNvSpPr/>
          <p:nvPr/>
        </p:nvSpPr>
        <p:spPr>
          <a:xfrm>
            <a:off x="7364730" y="4505325"/>
            <a:ext cx="504825" cy="371475"/>
          </a:xfrm>
          <a:prstGeom prst="can">
            <a:avLst>
              <a:gd fmla="val 25000" name="adj"/>
            </a:avLst>
          </a:prstGeom>
          <a:solidFill>
            <a:srgbClr val="AEC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P7</a:t>
            </a:r>
            <a:endParaRPr/>
          </a:p>
        </p:txBody>
      </p:sp>
      <p:cxnSp>
        <p:nvCxnSpPr>
          <p:cNvPr id="506" name="Google Shape;506;p8"/>
          <p:cNvCxnSpPr>
            <a:stCxn id="491" idx="1"/>
            <a:endCxn id="489" idx="1"/>
          </p:cNvCxnSpPr>
          <p:nvPr/>
        </p:nvCxnSpPr>
        <p:spPr>
          <a:xfrm flipH="1">
            <a:off x="7869600" y="5339637"/>
            <a:ext cx="360000" cy="18600"/>
          </a:xfrm>
          <a:prstGeom prst="straightConnector1">
            <a:avLst/>
          </a:prstGeom>
          <a:noFill/>
          <a:ln cap="flat" cmpd="sng" w="38100">
            <a:solidFill>
              <a:schemeClr val="dk1"/>
            </a:solidFill>
            <a:prstDash val="solid"/>
            <a:miter lim="800000"/>
            <a:headEnd len="sm" w="sm" type="none"/>
            <a:tailEnd len="med" w="med" type="triangle"/>
          </a:ln>
        </p:spPr>
      </p:cxnSp>
      <p:sp>
        <p:nvSpPr>
          <p:cNvPr id="507" name="Google Shape;507;p8"/>
          <p:cNvSpPr/>
          <p:nvPr/>
        </p:nvSpPr>
        <p:spPr>
          <a:xfrm>
            <a:off x="7313930" y="48386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Open Models &amp; Data</a:t>
            </a:r>
            <a:endParaRPr/>
          </a:p>
        </p:txBody>
      </p:sp>
      <p:sp>
        <p:nvSpPr>
          <p:cNvPr id="508" name="Google Shape;508;p8"/>
          <p:cNvSpPr/>
          <p:nvPr/>
        </p:nvSpPr>
        <p:spPr>
          <a:xfrm>
            <a:off x="7313930" y="101218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National Emissions Trajectories</a:t>
            </a:r>
            <a:endParaRPr/>
          </a:p>
        </p:txBody>
      </p:sp>
      <p:sp>
        <p:nvSpPr>
          <p:cNvPr id="509" name="Google Shape;509;p8"/>
          <p:cNvSpPr/>
          <p:nvPr/>
        </p:nvSpPr>
        <p:spPr>
          <a:xfrm>
            <a:off x="7303770" y="154050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LTES/LTS/NDC/IRP/IEP etc</a:t>
            </a:r>
            <a:endParaRPr/>
          </a:p>
        </p:txBody>
      </p:sp>
      <p:sp>
        <p:nvSpPr>
          <p:cNvPr id="510" name="Google Shape;510;p8"/>
          <p:cNvSpPr/>
          <p:nvPr/>
        </p:nvSpPr>
        <p:spPr>
          <a:xfrm>
            <a:off x="7303770" y="2048509"/>
            <a:ext cx="3780790" cy="37079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Energy / Climate / Finance</a:t>
            </a:r>
            <a:endParaRPr/>
          </a:p>
        </p:txBody>
      </p:sp>
      <p:sp>
        <p:nvSpPr>
          <p:cNvPr id="511" name="Google Shape;511;p8"/>
          <p:cNvSpPr/>
          <p:nvPr/>
        </p:nvSpPr>
        <p:spPr>
          <a:xfrm>
            <a:off x="7586662" y="2582499"/>
            <a:ext cx="3477577" cy="656458"/>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Integration across ministries with stakeholder engagement in *</a:t>
            </a:r>
            <a:endParaRPr/>
          </a:p>
        </p:txBody>
      </p:sp>
      <p:sp>
        <p:nvSpPr>
          <p:cNvPr id="512" name="Google Shape;512;p8"/>
          <p:cNvSpPr/>
          <p:nvPr/>
        </p:nvSpPr>
        <p:spPr>
          <a:xfrm>
            <a:off x="81280" y="5646415"/>
            <a:ext cx="1615440" cy="323854"/>
          </a:xfrm>
          <a:prstGeom prst="roundRect">
            <a:avLst>
              <a:gd fmla="val 16667" name="adj"/>
            </a:avLst>
          </a:prstGeom>
          <a:solidFill>
            <a:srgbClr val="BFBFBF"/>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Stakeholders*</a:t>
            </a:r>
            <a:endParaRPr/>
          </a:p>
        </p:txBody>
      </p:sp>
      <p:cxnSp>
        <p:nvCxnSpPr>
          <p:cNvPr id="513" name="Google Shape;513;p8"/>
          <p:cNvCxnSpPr>
            <a:endCxn id="487" idx="2"/>
          </p:cNvCxnSpPr>
          <p:nvPr/>
        </p:nvCxnSpPr>
        <p:spPr>
          <a:xfrm flipH="1" rot="10800000">
            <a:off x="5445810" y="5668915"/>
            <a:ext cx="158700" cy="297000"/>
          </a:xfrm>
          <a:prstGeom prst="straightConnector1">
            <a:avLst/>
          </a:prstGeom>
          <a:noFill/>
          <a:ln cap="flat" cmpd="sng" w="9525">
            <a:solidFill>
              <a:schemeClr val="accent1"/>
            </a:solidFill>
            <a:prstDash val="solid"/>
            <a:miter lim="800000"/>
            <a:headEnd len="sm" w="sm" type="none"/>
            <a:tailEnd len="sm" w="sm" type="none"/>
          </a:ln>
        </p:spPr>
      </p:cxnSp>
      <p:sp>
        <p:nvSpPr>
          <p:cNvPr id="514" name="Google Shape;514;p8"/>
          <p:cNvSpPr/>
          <p:nvPr/>
        </p:nvSpPr>
        <p:spPr>
          <a:xfrm>
            <a:off x="3657600" y="4539659"/>
            <a:ext cx="1869440" cy="159585"/>
          </a:xfrm>
          <a:prstGeom prst="roundRect">
            <a:avLst>
              <a:gd fmla="val 16667" name="adj"/>
            </a:avLst>
          </a:prstGeom>
          <a:solidFill>
            <a:srgbClr val="960B22"/>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Readiness (1)</a:t>
            </a:r>
            <a:endParaRPr/>
          </a:p>
        </p:txBody>
      </p:sp>
      <p:sp>
        <p:nvSpPr>
          <p:cNvPr id="515" name="Google Shape;515;p8"/>
          <p:cNvSpPr/>
          <p:nvPr/>
        </p:nvSpPr>
        <p:spPr>
          <a:xfrm>
            <a:off x="3655890" y="4702333"/>
            <a:ext cx="1869440" cy="159585"/>
          </a:xfrm>
          <a:prstGeom prst="roundRect">
            <a:avLst>
              <a:gd fmla="val 16667" name="adj"/>
            </a:avLst>
          </a:prstGeom>
          <a:solidFill>
            <a:srgbClr val="640717"/>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Readiness (2)</a:t>
            </a:r>
            <a:endParaRPr/>
          </a:p>
        </p:txBody>
      </p:sp>
      <p:sp>
        <p:nvSpPr>
          <p:cNvPr id="516" name="Google Shape;516;p8"/>
          <p:cNvSpPr/>
          <p:nvPr/>
        </p:nvSpPr>
        <p:spPr>
          <a:xfrm>
            <a:off x="3675062" y="5667158"/>
            <a:ext cx="1770698" cy="483527"/>
          </a:xfrm>
          <a:prstGeom prst="roundRect">
            <a:avLst>
              <a:gd fmla="val 16667" name="adj"/>
            </a:avLst>
          </a:prstGeom>
          <a:solidFill>
            <a:srgbClr val="960B22"/>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Conditional Prefeasibility</a:t>
            </a:r>
            <a:endParaRPr/>
          </a:p>
        </p:txBody>
      </p:sp>
      <p:sp>
        <p:nvSpPr>
          <p:cNvPr id="517" name="Google Shape;517;p8"/>
          <p:cNvSpPr/>
          <p:nvPr/>
        </p:nvSpPr>
        <p:spPr>
          <a:xfrm>
            <a:off x="2595520" y="6195510"/>
            <a:ext cx="2850240" cy="571505"/>
          </a:xfrm>
          <a:prstGeom prst="roundRect">
            <a:avLst>
              <a:gd fmla="val 16667" name="adj"/>
            </a:avLst>
          </a:prstGeom>
          <a:solidFill>
            <a:srgbClr val="960B22"/>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1" i="0" lang="en-GB" sz="1400" u="none" cap="none" strike="noStrike">
                <a:solidFill>
                  <a:srgbClr val="FFFFFF"/>
                </a:solidFill>
                <a:latin typeface="Calibri"/>
                <a:ea typeface="Calibri"/>
                <a:cs typeface="Calibri"/>
                <a:sym typeface="Calibri"/>
              </a:rPr>
              <a:t>Finance Mobilised:</a:t>
            </a:r>
            <a:r>
              <a:rPr b="0" i="0" lang="en-GB" sz="1400" u="none" cap="none" strike="noStrike">
                <a:solidFill>
                  <a:srgbClr val="FFFFFF"/>
                </a:solidFill>
                <a:latin typeface="Calibri"/>
                <a:ea typeface="Calibri"/>
                <a:cs typeface="Calibri"/>
                <a:sym typeface="Calibri"/>
              </a:rPr>
              <a:t> Policy Based Loans etc.</a:t>
            </a:r>
            <a:endParaRPr/>
          </a:p>
        </p:txBody>
      </p:sp>
      <p:sp>
        <p:nvSpPr>
          <p:cNvPr id="518" name="Google Shape;518;p8"/>
          <p:cNvSpPr/>
          <p:nvPr/>
        </p:nvSpPr>
        <p:spPr>
          <a:xfrm>
            <a:off x="10602930" y="5103132"/>
            <a:ext cx="1407565" cy="539751"/>
          </a:xfrm>
          <a:prstGeom prst="roundRect">
            <a:avLst>
              <a:gd fmla="val 16667" name="adj"/>
            </a:avLst>
          </a:prstGeom>
          <a:solidFill>
            <a:srgbClr val="6C0819"/>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Finance portfolio</a:t>
            </a:r>
            <a:endParaRPr/>
          </a:p>
        </p:txBody>
      </p:sp>
      <p:sp>
        <p:nvSpPr>
          <p:cNvPr id="519" name="Google Shape;519;p8"/>
          <p:cNvSpPr/>
          <p:nvPr/>
        </p:nvSpPr>
        <p:spPr>
          <a:xfrm>
            <a:off x="7943850" y="3316115"/>
            <a:ext cx="3120389" cy="33782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Policy Instrument / Investment</a:t>
            </a:r>
            <a:endParaRPr/>
          </a:p>
        </p:txBody>
      </p:sp>
      <p:sp>
        <p:nvSpPr>
          <p:cNvPr id="520" name="Google Shape;520;p8"/>
          <p:cNvSpPr/>
          <p:nvPr/>
        </p:nvSpPr>
        <p:spPr>
          <a:xfrm>
            <a:off x="7929588" y="3763269"/>
            <a:ext cx="3124834" cy="612050"/>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Deep sensitivity analysis: Policy levers, technology, costs etc</a:t>
            </a:r>
            <a:endParaRPr/>
          </a:p>
        </p:txBody>
      </p:sp>
      <p:sp>
        <p:nvSpPr>
          <p:cNvPr id="521" name="Google Shape;521;p8"/>
          <p:cNvSpPr/>
          <p:nvPr/>
        </p:nvSpPr>
        <p:spPr>
          <a:xfrm>
            <a:off x="7901044" y="4516477"/>
            <a:ext cx="3120389" cy="337825"/>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Revised Pol Instrmnt / Invstmnt</a:t>
            </a:r>
            <a:endParaRPr b="0" i="0" sz="1400" u="none" cap="none" strike="noStrike">
              <a:solidFill>
                <a:srgbClr val="1F3864"/>
              </a:solidFill>
              <a:latin typeface="Calibri"/>
              <a:ea typeface="Calibri"/>
              <a:cs typeface="Calibri"/>
              <a:sym typeface="Calibri"/>
            </a:endParaRPr>
          </a:p>
        </p:txBody>
      </p:sp>
      <p:sp>
        <p:nvSpPr>
          <p:cNvPr id="522" name="Google Shape;522;p8"/>
          <p:cNvSpPr/>
          <p:nvPr/>
        </p:nvSpPr>
        <p:spPr>
          <a:xfrm>
            <a:off x="6214379" y="6035336"/>
            <a:ext cx="1686665" cy="801276"/>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Increased data collection, policy environment analysis</a:t>
            </a:r>
            <a:endParaRPr/>
          </a:p>
        </p:txBody>
      </p:sp>
      <p:sp>
        <p:nvSpPr>
          <p:cNvPr id="523" name="Google Shape;523;p8"/>
          <p:cNvSpPr/>
          <p:nvPr/>
        </p:nvSpPr>
        <p:spPr>
          <a:xfrm>
            <a:off x="7979819" y="6023352"/>
            <a:ext cx="1686665" cy="801276"/>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Matching &amp; revision of available financial portfolio’s &amp; PII</a:t>
            </a:r>
            <a:endParaRPr/>
          </a:p>
        </p:txBody>
      </p:sp>
      <p:cxnSp>
        <p:nvCxnSpPr>
          <p:cNvPr id="524" name="Google Shape;524;p8"/>
          <p:cNvCxnSpPr/>
          <p:nvPr/>
        </p:nvCxnSpPr>
        <p:spPr>
          <a:xfrm>
            <a:off x="6099175" y="5562382"/>
            <a:ext cx="2091946" cy="442171"/>
          </a:xfrm>
          <a:prstGeom prst="straightConnector1">
            <a:avLst/>
          </a:prstGeom>
          <a:noFill/>
          <a:ln cap="flat" cmpd="sng" w="9525">
            <a:solidFill>
              <a:schemeClr val="accent1"/>
            </a:solidFill>
            <a:prstDash val="solid"/>
            <a:miter lim="800000"/>
            <a:headEnd len="sm" w="sm" type="none"/>
            <a:tailEnd len="sm" w="sm" type="none"/>
          </a:ln>
        </p:spPr>
      </p:cxnSp>
      <p:cxnSp>
        <p:nvCxnSpPr>
          <p:cNvPr id="525" name="Google Shape;525;p8"/>
          <p:cNvCxnSpPr>
            <a:stCxn id="487" idx="4"/>
            <a:endCxn id="522" idx="0"/>
          </p:cNvCxnSpPr>
          <p:nvPr/>
        </p:nvCxnSpPr>
        <p:spPr>
          <a:xfrm>
            <a:off x="6109335" y="5668915"/>
            <a:ext cx="948300" cy="366300"/>
          </a:xfrm>
          <a:prstGeom prst="straightConnector1">
            <a:avLst/>
          </a:prstGeom>
          <a:noFill/>
          <a:ln cap="flat" cmpd="sng" w="9525">
            <a:solidFill>
              <a:schemeClr val="accent1"/>
            </a:solidFill>
            <a:prstDash val="solid"/>
            <a:miter lim="800000"/>
            <a:headEnd len="sm" w="sm" type="none"/>
            <a:tailEnd len="sm" w="sm" type="none"/>
          </a:ln>
        </p:spPr>
      </p:cxnSp>
      <p:sp>
        <p:nvSpPr>
          <p:cNvPr id="526" name="Google Shape;526;p8"/>
          <p:cNvSpPr/>
          <p:nvPr/>
        </p:nvSpPr>
        <p:spPr>
          <a:xfrm>
            <a:off x="9776089" y="6031916"/>
            <a:ext cx="1686665" cy="801276"/>
          </a:xfrm>
          <a:prstGeom prst="rect">
            <a:avLst/>
          </a:prstGeom>
          <a:solidFill>
            <a:schemeClr val="lt1"/>
          </a:solidFill>
          <a:ln cap="flat" cmpd="sng" w="12700">
            <a:solidFill>
              <a:srgbClr val="00174C"/>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864"/>
              </a:buClr>
              <a:buSzPts val="1400"/>
              <a:buFont typeface="Calibri"/>
              <a:buNone/>
            </a:pPr>
            <a:r>
              <a:rPr b="0" i="0" lang="en-GB" sz="1400" u="none" cap="none" strike="noStrike">
                <a:solidFill>
                  <a:srgbClr val="1F3864"/>
                </a:solidFill>
                <a:latin typeface="Calibri"/>
                <a:ea typeface="Calibri"/>
                <a:cs typeface="Calibri"/>
                <a:sym typeface="Calibri"/>
              </a:rPr>
              <a:t>‘Concept notes’</a:t>
            </a:r>
            <a:endParaRPr/>
          </a:p>
        </p:txBody>
      </p:sp>
      <p:cxnSp>
        <p:nvCxnSpPr>
          <p:cNvPr id="527" name="Google Shape;527;p8"/>
          <p:cNvCxnSpPr>
            <a:endCxn id="526" idx="0"/>
          </p:cNvCxnSpPr>
          <p:nvPr/>
        </p:nvCxnSpPr>
        <p:spPr>
          <a:xfrm>
            <a:off x="10619422" y="5642816"/>
            <a:ext cx="0" cy="389100"/>
          </a:xfrm>
          <a:prstGeom prst="straightConnector1">
            <a:avLst/>
          </a:prstGeom>
          <a:noFill/>
          <a:ln cap="flat" cmpd="sng" w="9525">
            <a:solidFill>
              <a:schemeClr val="accent1"/>
            </a:solidFill>
            <a:prstDash val="solid"/>
            <a:miter lim="800000"/>
            <a:headEnd len="sm" w="sm" type="none"/>
            <a:tailEnd len="sm" w="sm" type="none"/>
          </a:ln>
        </p:spPr>
      </p:cxnSp>
      <p:sp>
        <p:nvSpPr>
          <p:cNvPr id="528" name="Google Shape;528;p8"/>
          <p:cNvSpPr/>
          <p:nvPr/>
        </p:nvSpPr>
        <p:spPr>
          <a:xfrm>
            <a:off x="786058" y="982761"/>
            <a:ext cx="2805560" cy="4325420"/>
          </a:xfrm>
          <a:prstGeom prst="trapezoid">
            <a:avLst>
              <a:gd fmla="val 39931" name="adj"/>
            </a:avLst>
          </a:prstGeom>
          <a:solidFill>
            <a:srgbClr val="5B9BD5">
              <a:alpha val="29803"/>
            </a:srgbClr>
          </a:solidFill>
          <a:ln cap="flat" cmpd="sng" w="12700">
            <a:solidFill>
              <a:srgbClr val="0017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Modelling</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(mitigation, </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resilience &amp; adaptation);</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PEA;</a:t>
            </a:r>
            <a:endParaRPr/>
          </a:p>
          <a:p>
            <a:pPr indent="0" lvl="0" marL="0" marR="0" rtl="0" algn="ctr">
              <a:lnSpc>
                <a:spcPct val="100000"/>
              </a:lnSpc>
              <a:spcBef>
                <a:spcPts val="0"/>
              </a:spcBef>
              <a:spcAft>
                <a:spcPts val="0"/>
              </a:spcAft>
              <a:buClr>
                <a:srgbClr val="FFFFFF"/>
              </a:buClr>
              <a:buSzPts val="1400"/>
              <a:buFont typeface="Calibri"/>
              <a:buNone/>
            </a:pPr>
            <a:r>
              <a:rPr b="0" i="0" lang="en-GB" sz="1400" u="none" cap="none" strike="noStrike">
                <a:solidFill>
                  <a:srgbClr val="FFFFFF"/>
                </a:solidFill>
                <a:latin typeface="Calibri"/>
                <a:ea typeface="Calibri"/>
                <a:cs typeface="Calibri"/>
                <a:sym typeface="Calibri"/>
              </a:rPr>
              <a:t>Policy-</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Analysis;</a:t>
            </a:r>
            <a:br>
              <a:rPr b="0" i="0" lang="en-GB" sz="1400" u="none" cap="none" strike="noStrike">
                <a:solidFill>
                  <a:srgbClr val="FFFFFF"/>
                </a:solidFill>
                <a:latin typeface="Calibri"/>
                <a:ea typeface="Calibri"/>
                <a:cs typeface="Calibri"/>
                <a:sym typeface="Calibri"/>
              </a:rPr>
            </a:br>
            <a:r>
              <a:rPr b="0" i="0" lang="en-GB" sz="1400" u="none" cap="none" strike="noStrike">
                <a:solidFill>
                  <a:srgbClr val="FFFFFF"/>
                </a:solidFill>
                <a:latin typeface="Calibri"/>
                <a:ea typeface="Calibri"/>
                <a:cs typeface="Calibri"/>
                <a:sym typeface="Calibri"/>
              </a:rPr>
              <a:t>Finance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34" name="Google Shape;534;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Font typeface="Open Sans SemiBold"/>
              <a:buNone/>
            </a:pPr>
            <a:r>
              <a:t/>
            </a:r>
            <a:endParaRPr/>
          </a:p>
        </p:txBody>
      </p:sp>
      <p:pic>
        <p:nvPicPr>
          <p:cNvPr id="535" name="Google Shape;535;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36" name="Google Shape;536;p9"/>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Blyth W.,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9: Finance - Case Study</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Calibri"/>
              <a:ea typeface="Calibri"/>
              <a:cs typeface="Calibri"/>
              <a:sym typeface="Calibri"/>
            </a:endParaRPr>
          </a:p>
        </p:txBody>
      </p:sp>
      <p:sp>
        <p:nvSpPr>
          <p:cNvPr id="537" name="Google Shape;537;p9"/>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Calibri"/>
              <a:ea typeface="Calibri"/>
              <a:cs typeface="Calibri"/>
              <a:sym typeface="Calibri"/>
            </a:endParaRPr>
          </a:p>
        </p:txBody>
      </p:sp>
      <p:sp>
        <p:nvSpPr>
          <p:cNvPr id="538" name="Google Shape;538;p9"/>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539" name="Google Shape;539;p9"/>
          <p:cNvSpPr txBox="1"/>
          <p:nvPr/>
        </p:nvSpPr>
        <p:spPr>
          <a:xfrm>
            <a:off x="9266839" y="4569195"/>
            <a:ext cx="2372017" cy="3385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Will Blyth from CCG and Green Grids Initiative</a:t>
            </a:r>
            <a:endParaRPr/>
          </a:p>
        </p:txBody>
      </p:sp>
      <p:pic>
        <p:nvPicPr>
          <p:cNvPr id="540" name="Google Shape;540;p9"/>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2023-10-04T08:58:54Z</dcterms:created>
  <dc:creator>William Blyth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