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3"/>
  </p:notesMasterIdLst>
  <p:sldIdLst>
    <p:sldId id="266" r:id="rId5"/>
    <p:sldId id="264" r:id="rId6"/>
    <p:sldId id="272" r:id="rId7"/>
    <p:sldId id="295" r:id="rId8"/>
    <p:sldId id="296" r:id="rId9"/>
    <p:sldId id="299" r:id="rId10"/>
    <p:sldId id="307" r:id="rId11"/>
    <p:sldId id="306" r:id="rId12"/>
    <p:sldId id="308" r:id="rId13"/>
    <p:sldId id="277" r:id="rId14"/>
    <p:sldId id="300" r:id="rId15"/>
    <p:sldId id="278" r:id="rId16"/>
    <p:sldId id="301" r:id="rId17"/>
    <p:sldId id="302" r:id="rId18"/>
    <p:sldId id="309" r:id="rId19"/>
    <p:sldId id="303" r:id="rId20"/>
    <p:sldId id="285" r:id="rId21"/>
    <p:sldId id="269"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Cq0kEU2VugiQ+ORUCf0guQ==" hashData="ftqVYxl4R5vFTqoJDDJT8qLnY5xIwecMiYtjSQIErykilOig7xJCDjM4gCmOvdUa3J+P1YVuG8MF3t8BcOLeMg=="/>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p:restoredTop sz="83357" autoAdjust="0"/>
  </p:normalViewPr>
  <p:slideViewPr>
    <p:cSldViewPr snapToGrid="0">
      <p:cViewPr>
        <p:scale>
          <a:sx n="100" d="100"/>
          <a:sy n="100" d="100"/>
        </p:scale>
        <p:origin x="1232"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698CD-C6A0-4389-B178-E00135789BE6}"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s-CO"/>
        </a:p>
      </dgm:t>
    </dgm:pt>
    <dgm:pt modelId="{140DD52B-09B0-4FE7-BFE4-443BF4257BFC}">
      <dgm:prSet phldrT="[Text]"/>
      <dgm:spPr/>
      <dgm:t>
        <a:bodyPr/>
        <a:lstStyle/>
        <a:p>
          <a:r>
            <a:rPr lang="es-CO" b="1" dirty="0"/>
            <a:t>ESS na </a:t>
          </a:r>
          <a:r>
            <a:rPr lang="es-CO" b="1" dirty="0" err="1"/>
            <a:t>transição energética</a:t>
          </a:r>
          <a:endParaRPr lang="es-CO" b="1" dirty="0"/>
        </a:p>
      </dgm:t>
    </dgm:pt>
    <dgm:pt modelId="{C7A4212D-36C4-4FBA-8AB4-99A47DA6BEF1}" type="parTrans" cxnId="{0823890A-A125-448C-8CB5-789D9993DAB1}">
      <dgm:prSet/>
      <dgm:spPr/>
      <dgm:t>
        <a:bodyPr/>
        <a:lstStyle/>
        <a:p>
          <a:endParaRPr lang="es-CO" b="1"/>
        </a:p>
      </dgm:t>
    </dgm:pt>
    <dgm:pt modelId="{824925ED-B0D7-48F0-89E5-4E68A5D8832E}" type="sibTrans" cxnId="{0823890A-A125-448C-8CB5-789D9993DAB1}">
      <dgm:prSet/>
      <dgm:spPr/>
      <dgm:t>
        <a:bodyPr/>
        <a:lstStyle/>
        <a:p>
          <a:endParaRPr lang="es-CO" b="1"/>
        </a:p>
      </dgm:t>
    </dgm:pt>
    <dgm:pt modelId="{01243E4A-2FCE-43BD-BE54-A96C60CBC78E}">
      <dgm:prSet phldrT="[Text]"/>
      <dgm:spPr/>
      <dgm:t>
        <a:bodyPr/>
        <a:lstStyle/>
        <a:p>
          <a:r>
            <a:rPr lang="es-CO" b="1" dirty="0" err="1"/>
            <a:t>Integração de energias renováveis</a:t>
          </a:r>
          <a:endParaRPr lang="es-CO" b="1" dirty="0"/>
        </a:p>
      </dgm:t>
    </dgm:pt>
    <dgm:pt modelId="{350C1BAC-8012-4374-A42A-AEBE6EA2EDD2}" type="parTrans" cxnId="{7CB552A4-AC63-4F4A-A9BB-6E27A5AB2BDA}">
      <dgm:prSet/>
      <dgm:spPr/>
      <dgm:t>
        <a:bodyPr/>
        <a:lstStyle/>
        <a:p>
          <a:endParaRPr lang="es-CO" b="1"/>
        </a:p>
      </dgm:t>
    </dgm:pt>
    <dgm:pt modelId="{50A416D6-E5B9-4CF7-8703-09271EDB23E9}" type="sibTrans" cxnId="{7CB552A4-AC63-4F4A-A9BB-6E27A5AB2BDA}">
      <dgm:prSet/>
      <dgm:spPr/>
      <dgm:t>
        <a:bodyPr/>
        <a:lstStyle/>
        <a:p>
          <a:endParaRPr lang="es-CO" b="1"/>
        </a:p>
      </dgm:t>
    </dgm:pt>
    <dgm:pt modelId="{30212BB6-FFCE-417D-BC1E-39880B8F1C98}">
      <dgm:prSet phldrT="[Text]"/>
      <dgm:spPr>
        <a:solidFill>
          <a:schemeClr val="accent1">
            <a:lumMod val="40000"/>
            <a:lumOff val="60000"/>
          </a:schemeClr>
        </a:solidFill>
      </dgm:spPr>
      <dgm:t>
        <a:bodyPr/>
        <a:lstStyle/>
        <a:p>
          <a:r>
            <a:rPr lang="es-CO" b="1" dirty="0" err="1"/>
            <a:t>Veículos </a:t>
          </a:r>
          <a:r>
            <a:rPr lang="es-CO" b="1" dirty="0"/>
            <a:t>elétricos</a:t>
          </a:r>
        </a:p>
      </dgm:t>
    </dgm:pt>
    <dgm:pt modelId="{BC9F41F5-F4D9-4044-B7F6-379ED14A0041}" type="parTrans" cxnId="{2C2E41A8-4368-40FA-BE50-A0DD022C4779}">
      <dgm:prSet/>
      <dgm:spPr/>
      <dgm:t>
        <a:bodyPr/>
        <a:lstStyle/>
        <a:p>
          <a:endParaRPr lang="es-CO" b="1"/>
        </a:p>
      </dgm:t>
    </dgm:pt>
    <dgm:pt modelId="{56AAA8C5-3D63-4AD3-AF42-4EF998F58613}" type="sibTrans" cxnId="{2C2E41A8-4368-40FA-BE50-A0DD022C4779}">
      <dgm:prSet/>
      <dgm:spPr/>
      <dgm:t>
        <a:bodyPr/>
        <a:lstStyle/>
        <a:p>
          <a:endParaRPr lang="es-CO" b="1"/>
        </a:p>
      </dgm:t>
    </dgm:pt>
    <dgm:pt modelId="{860F981F-AE9B-437E-A9DC-DA4473A6907F}">
      <dgm:prSet phldrT="[Text]"/>
      <dgm:spPr>
        <a:solidFill>
          <a:schemeClr val="accent4">
            <a:lumMod val="75000"/>
          </a:schemeClr>
        </a:solidFill>
      </dgm:spPr>
      <dgm:t>
        <a:bodyPr/>
        <a:lstStyle/>
        <a:p>
          <a:r>
            <a:rPr lang="es-CO" b="1" dirty="0" err="1"/>
            <a:t>Microrredes</a:t>
          </a:r>
          <a:endParaRPr lang="es-CO" b="1" dirty="0"/>
        </a:p>
      </dgm:t>
    </dgm:pt>
    <dgm:pt modelId="{1BC56D65-F31A-4F2B-A399-F276EFF509EF}" type="parTrans" cxnId="{3E133204-D454-4763-BB6D-FABB5F01997B}">
      <dgm:prSet/>
      <dgm:spPr/>
      <dgm:t>
        <a:bodyPr/>
        <a:lstStyle/>
        <a:p>
          <a:endParaRPr lang="es-CO" b="1"/>
        </a:p>
      </dgm:t>
    </dgm:pt>
    <dgm:pt modelId="{0EC535B6-1F11-465F-8B42-947C18CB2446}" type="sibTrans" cxnId="{3E133204-D454-4763-BB6D-FABB5F01997B}">
      <dgm:prSet/>
      <dgm:spPr/>
      <dgm:t>
        <a:bodyPr/>
        <a:lstStyle/>
        <a:p>
          <a:endParaRPr lang="es-CO" b="1"/>
        </a:p>
      </dgm:t>
    </dgm:pt>
    <dgm:pt modelId="{46CD1E1B-EA80-491B-9983-0F2311751269}">
      <dgm:prSet phldrT="[Text]"/>
      <dgm:spPr>
        <a:solidFill>
          <a:schemeClr val="accent3">
            <a:lumMod val="50000"/>
          </a:schemeClr>
        </a:solidFill>
      </dgm:spPr>
      <dgm:t>
        <a:bodyPr/>
        <a:lstStyle/>
        <a:p>
          <a:r>
            <a:rPr lang="es-CO" b="1" dirty="0" err="1"/>
            <a:t>Qualidade da energia de distribuição</a:t>
          </a:r>
          <a:endParaRPr lang="es-CO" b="1" dirty="0"/>
        </a:p>
      </dgm:t>
    </dgm:pt>
    <dgm:pt modelId="{0A011E9E-5A2B-4C83-9D9C-463FABB9D14F}" type="parTrans" cxnId="{537FDB32-6DBC-48FA-B3E0-C951EC0029B8}">
      <dgm:prSet/>
      <dgm:spPr/>
      <dgm:t>
        <a:bodyPr/>
        <a:lstStyle/>
        <a:p>
          <a:endParaRPr lang="es-CO" b="1"/>
        </a:p>
      </dgm:t>
    </dgm:pt>
    <dgm:pt modelId="{2AD15636-D266-4AEC-B2EB-71CB31021905}" type="sibTrans" cxnId="{537FDB32-6DBC-48FA-B3E0-C951EC0029B8}">
      <dgm:prSet/>
      <dgm:spPr/>
      <dgm:t>
        <a:bodyPr/>
        <a:lstStyle/>
        <a:p>
          <a:endParaRPr lang="es-CO" b="1"/>
        </a:p>
      </dgm:t>
    </dgm:pt>
    <dgm:pt modelId="{D66AF0D5-66B9-4D95-BAC7-F1CA17767BA7}">
      <dgm:prSet phldrT="[Text]"/>
      <dgm:spPr/>
      <dgm:t>
        <a:bodyPr/>
        <a:lstStyle/>
        <a:p>
          <a:r>
            <a:rPr lang="es-CO" b="1" dirty="0" err="1"/>
            <a:t>Gerenciamento de picos</a:t>
          </a:r>
          <a:endParaRPr lang="es-CO" b="1" dirty="0"/>
        </a:p>
      </dgm:t>
    </dgm:pt>
    <dgm:pt modelId="{054651EF-8608-4301-9A8D-562F58CF587D}" type="parTrans" cxnId="{7ED1FECF-524C-4538-A5BB-639C8968E1A6}">
      <dgm:prSet/>
      <dgm:spPr/>
      <dgm:t>
        <a:bodyPr/>
        <a:lstStyle/>
        <a:p>
          <a:endParaRPr lang="es-CO" b="1"/>
        </a:p>
      </dgm:t>
    </dgm:pt>
    <dgm:pt modelId="{22CED082-A93D-41DF-A2DC-254A13672E0D}" type="sibTrans" cxnId="{7ED1FECF-524C-4538-A5BB-639C8968E1A6}">
      <dgm:prSet/>
      <dgm:spPr/>
      <dgm:t>
        <a:bodyPr/>
        <a:lstStyle/>
        <a:p>
          <a:endParaRPr lang="es-CO" b="1"/>
        </a:p>
      </dgm:t>
    </dgm:pt>
    <dgm:pt modelId="{0AA72693-C308-4609-AAC6-7D42BD9F9791}">
      <dgm:prSet phldrT="[Text]"/>
      <dgm:spPr/>
      <dgm:t>
        <a:bodyPr/>
        <a:lstStyle/>
        <a:p>
          <a:r>
            <a:rPr lang="es-CO" b="1" dirty="0" err="1"/>
            <a:t>Regulação de frequência</a:t>
          </a:r>
          <a:endParaRPr lang="es-CO" b="1" dirty="0"/>
        </a:p>
      </dgm:t>
    </dgm:pt>
    <dgm:pt modelId="{666CA587-444B-4160-AF23-A064332EDBA5}" type="parTrans" cxnId="{8097F3E7-C8C8-48C9-AB27-812F775F1AA1}">
      <dgm:prSet/>
      <dgm:spPr/>
      <dgm:t>
        <a:bodyPr/>
        <a:lstStyle/>
        <a:p>
          <a:endParaRPr lang="es-CO" b="1"/>
        </a:p>
      </dgm:t>
    </dgm:pt>
    <dgm:pt modelId="{B7F181C4-BDE0-419E-87A2-69B5626E9BAE}" type="sibTrans" cxnId="{8097F3E7-C8C8-48C9-AB27-812F775F1AA1}">
      <dgm:prSet/>
      <dgm:spPr/>
      <dgm:t>
        <a:bodyPr/>
        <a:lstStyle/>
        <a:p>
          <a:endParaRPr lang="es-CO" b="1"/>
        </a:p>
      </dgm:t>
    </dgm:pt>
    <dgm:pt modelId="{DA2AEB35-2DF6-49BF-8239-B5B7247ED02F}" type="pres">
      <dgm:prSet presAssocID="{439698CD-C6A0-4389-B178-E00135789BE6}" presName="Name0" presStyleCnt="0">
        <dgm:presLayoutVars>
          <dgm:chMax val="1"/>
          <dgm:chPref val="1"/>
          <dgm:dir/>
          <dgm:animOne val="branch"/>
          <dgm:animLvl val="lvl"/>
        </dgm:presLayoutVars>
      </dgm:prSet>
      <dgm:spPr/>
    </dgm:pt>
    <dgm:pt modelId="{E19D6CD5-D8C9-4DFE-8959-5FD6FA7C438C}" type="pres">
      <dgm:prSet presAssocID="{140DD52B-09B0-4FE7-BFE4-443BF4257BFC}" presName="Parent" presStyleLbl="node0" presStyleIdx="0" presStyleCnt="1">
        <dgm:presLayoutVars>
          <dgm:chMax val="6"/>
          <dgm:chPref val="6"/>
        </dgm:presLayoutVars>
      </dgm:prSet>
      <dgm:spPr/>
    </dgm:pt>
    <dgm:pt modelId="{68D951B1-8FE0-48BC-859C-CE842366D6D2}" type="pres">
      <dgm:prSet presAssocID="{01243E4A-2FCE-43BD-BE54-A96C60CBC78E}" presName="Accent1" presStyleCnt="0"/>
      <dgm:spPr/>
    </dgm:pt>
    <dgm:pt modelId="{A5EAABC6-F2A1-459D-9AA3-453F6F9B94DA}" type="pres">
      <dgm:prSet presAssocID="{01243E4A-2FCE-43BD-BE54-A96C60CBC78E}" presName="Accent" presStyleLbl="bgShp" presStyleIdx="0" presStyleCnt="6"/>
      <dgm:spPr/>
    </dgm:pt>
    <dgm:pt modelId="{6BC4B96F-3E2A-4D93-B34C-1E828AB9E0DB}" type="pres">
      <dgm:prSet presAssocID="{01243E4A-2FCE-43BD-BE54-A96C60CBC78E}" presName="Child1" presStyleLbl="node1" presStyleIdx="0" presStyleCnt="6">
        <dgm:presLayoutVars>
          <dgm:chMax val="0"/>
          <dgm:chPref val="0"/>
          <dgm:bulletEnabled val="1"/>
        </dgm:presLayoutVars>
      </dgm:prSet>
      <dgm:spPr/>
    </dgm:pt>
    <dgm:pt modelId="{3BD3FDF7-4A7B-465E-A26A-310DA69E3178}" type="pres">
      <dgm:prSet presAssocID="{30212BB6-FFCE-417D-BC1E-39880B8F1C98}" presName="Accent2" presStyleCnt="0"/>
      <dgm:spPr/>
    </dgm:pt>
    <dgm:pt modelId="{C87BA347-63D0-4E22-B3B6-3BDC7DC22BF8}" type="pres">
      <dgm:prSet presAssocID="{30212BB6-FFCE-417D-BC1E-39880B8F1C98}" presName="Accent" presStyleLbl="bgShp" presStyleIdx="1" presStyleCnt="6" custLinFactNeighborX="-79703" custLinFactNeighborY="-41551"/>
      <dgm:spPr/>
    </dgm:pt>
    <dgm:pt modelId="{15030E38-0ED4-4DFE-9511-317B666E37A7}" type="pres">
      <dgm:prSet presAssocID="{30212BB6-FFCE-417D-BC1E-39880B8F1C98}" presName="Child2" presStyleLbl="node1" presStyleIdx="1" presStyleCnt="6">
        <dgm:presLayoutVars>
          <dgm:chMax val="0"/>
          <dgm:chPref val="0"/>
          <dgm:bulletEnabled val="1"/>
        </dgm:presLayoutVars>
      </dgm:prSet>
      <dgm:spPr/>
    </dgm:pt>
    <dgm:pt modelId="{6A4A3324-7A54-41A5-9F40-B9DECE31DCC6}" type="pres">
      <dgm:prSet presAssocID="{860F981F-AE9B-437E-A9DC-DA4473A6907F}" presName="Accent3" presStyleCnt="0"/>
      <dgm:spPr/>
    </dgm:pt>
    <dgm:pt modelId="{F18DAD32-6DAC-4CC6-8E72-32DC396C1632}" type="pres">
      <dgm:prSet presAssocID="{860F981F-AE9B-437E-A9DC-DA4473A6907F}" presName="Accent" presStyleLbl="bgShp" presStyleIdx="2" presStyleCnt="6" custFlipVert="0" custFlipHor="0" custScaleX="124929" custScaleY="102324" custLinFactNeighborX="-6227" custLinFactNeighborY="-91725"/>
      <dgm:spPr/>
    </dgm:pt>
    <dgm:pt modelId="{0772CC33-5C40-4494-A1A5-FAC0D945237F}" type="pres">
      <dgm:prSet presAssocID="{860F981F-AE9B-437E-A9DC-DA4473A6907F}" presName="Child3" presStyleLbl="node1" presStyleIdx="2" presStyleCnt="6">
        <dgm:presLayoutVars>
          <dgm:chMax val="0"/>
          <dgm:chPref val="0"/>
          <dgm:bulletEnabled val="1"/>
        </dgm:presLayoutVars>
      </dgm:prSet>
      <dgm:spPr/>
    </dgm:pt>
    <dgm:pt modelId="{AB06A009-6609-49C0-9CFF-DBCC15BF5ECD}" type="pres">
      <dgm:prSet presAssocID="{46CD1E1B-EA80-491B-9983-0F2311751269}" presName="Accent4" presStyleCnt="0"/>
      <dgm:spPr/>
    </dgm:pt>
    <dgm:pt modelId="{44794538-FA93-4412-BDC7-15FA50E8BCD5}" type="pres">
      <dgm:prSet presAssocID="{46CD1E1B-EA80-491B-9983-0F2311751269}" presName="Accent" presStyleLbl="bgShp" presStyleIdx="3" presStyleCnt="6" custLinFactNeighborX="83439" custLinFactNeighborY="-56368"/>
      <dgm:spPr/>
    </dgm:pt>
    <dgm:pt modelId="{5F27F36C-9E37-499B-8862-4619325AE3DA}" type="pres">
      <dgm:prSet presAssocID="{46CD1E1B-EA80-491B-9983-0F2311751269}" presName="Child4" presStyleLbl="node1" presStyleIdx="3" presStyleCnt="6">
        <dgm:presLayoutVars>
          <dgm:chMax val="0"/>
          <dgm:chPref val="0"/>
          <dgm:bulletEnabled val="1"/>
        </dgm:presLayoutVars>
      </dgm:prSet>
      <dgm:spPr/>
    </dgm:pt>
    <dgm:pt modelId="{D59E57D0-8701-48DF-B564-9B63566A6F51}" type="pres">
      <dgm:prSet presAssocID="{D66AF0D5-66B9-4D95-BAC7-F1CA17767BA7}" presName="Accent5" presStyleCnt="0"/>
      <dgm:spPr/>
    </dgm:pt>
    <dgm:pt modelId="{82B34381-7569-4925-B75C-F2ED406B1668}" type="pres">
      <dgm:prSet presAssocID="{D66AF0D5-66B9-4D95-BAC7-F1CA17767BA7}" presName="Accent" presStyleLbl="bgShp" presStyleIdx="4" presStyleCnt="6" custLinFactNeighborX="94647" custLinFactNeighborY="52032"/>
      <dgm:spPr/>
    </dgm:pt>
    <dgm:pt modelId="{C915EC35-EFF4-48CB-B4C4-235852098BD0}" type="pres">
      <dgm:prSet presAssocID="{D66AF0D5-66B9-4D95-BAC7-F1CA17767BA7}" presName="Child5" presStyleLbl="node1" presStyleIdx="4" presStyleCnt="6">
        <dgm:presLayoutVars>
          <dgm:chMax val="0"/>
          <dgm:chPref val="0"/>
          <dgm:bulletEnabled val="1"/>
        </dgm:presLayoutVars>
      </dgm:prSet>
      <dgm:spPr/>
    </dgm:pt>
    <dgm:pt modelId="{BD8F2FA6-F6C4-4A9A-8609-6CA2D790FA03}" type="pres">
      <dgm:prSet presAssocID="{0AA72693-C308-4609-AAC6-7D42BD9F9791}" presName="Accent6" presStyleCnt="0"/>
      <dgm:spPr/>
    </dgm:pt>
    <dgm:pt modelId="{9186E325-0565-45CB-A6DD-7E7C82FFD9B0}" type="pres">
      <dgm:prSet presAssocID="{0AA72693-C308-4609-AAC6-7D42BD9F9791}" presName="Accent" presStyleLbl="bgShp" presStyleIdx="5" presStyleCnt="6" custLinFactY="15628" custLinFactNeighborX="-4227" custLinFactNeighborY="100000"/>
      <dgm:spPr/>
    </dgm:pt>
    <dgm:pt modelId="{BAE599C3-F3E2-49E8-AD64-270234B51AE7}" type="pres">
      <dgm:prSet presAssocID="{0AA72693-C308-4609-AAC6-7D42BD9F9791}" presName="Child6" presStyleLbl="node1" presStyleIdx="5" presStyleCnt="6">
        <dgm:presLayoutVars>
          <dgm:chMax val="0"/>
          <dgm:chPref val="0"/>
          <dgm:bulletEnabled val="1"/>
        </dgm:presLayoutVars>
      </dgm:prSet>
      <dgm:spPr/>
    </dgm:pt>
  </dgm:ptLst>
  <dgm:cxnLst>
    <dgm:cxn modelId="{3E133204-D454-4763-BB6D-FABB5F01997B}" srcId="{140DD52B-09B0-4FE7-BFE4-443BF4257BFC}" destId="{860F981F-AE9B-437E-A9DC-DA4473A6907F}" srcOrd="2" destOrd="0" parTransId="{1BC56D65-F31A-4F2B-A399-F276EFF509EF}" sibTransId="{0EC535B6-1F11-465F-8B42-947C18CB2446}"/>
    <dgm:cxn modelId="{0823890A-A125-448C-8CB5-789D9993DAB1}" srcId="{439698CD-C6A0-4389-B178-E00135789BE6}" destId="{140DD52B-09B0-4FE7-BFE4-443BF4257BFC}" srcOrd="0" destOrd="0" parTransId="{C7A4212D-36C4-4FBA-8AB4-99A47DA6BEF1}" sibTransId="{824925ED-B0D7-48F0-89E5-4E68A5D8832E}"/>
    <dgm:cxn modelId="{537FDB32-6DBC-48FA-B3E0-C951EC0029B8}" srcId="{140DD52B-09B0-4FE7-BFE4-443BF4257BFC}" destId="{46CD1E1B-EA80-491B-9983-0F2311751269}" srcOrd="3" destOrd="0" parTransId="{0A011E9E-5A2B-4C83-9D9C-463FABB9D14F}" sibTransId="{2AD15636-D266-4AEC-B2EB-71CB31021905}"/>
    <dgm:cxn modelId="{8DD23037-D752-48E7-A8C3-E6BF8CC72072}" type="presOf" srcId="{D66AF0D5-66B9-4D95-BAC7-F1CA17767BA7}" destId="{C915EC35-EFF4-48CB-B4C4-235852098BD0}" srcOrd="0" destOrd="0" presId="urn:microsoft.com/office/officeart/2011/layout/HexagonRadial"/>
    <dgm:cxn modelId="{1FCAD250-43E9-4D5B-A0C4-29C754F3B265}" type="presOf" srcId="{860F981F-AE9B-437E-A9DC-DA4473A6907F}" destId="{0772CC33-5C40-4494-A1A5-FAC0D945237F}" srcOrd="0" destOrd="0" presId="urn:microsoft.com/office/officeart/2011/layout/HexagonRadial"/>
    <dgm:cxn modelId="{2101F681-FCB8-4087-A207-46374AFF793A}" type="presOf" srcId="{0AA72693-C308-4609-AAC6-7D42BD9F9791}" destId="{BAE599C3-F3E2-49E8-AD64-270234B51AE7}" srcOrd="0" destOrd="0" presId="urn:microsoft.com/office/officeart/2011/layout/HexagonRadial"/>
    <dgm:cxn modelId="{7F389687-7076-4690-A659-DC9768CDC035}" type="presOf" srcId="{30212BB6-FFCE-417D-BC1E-39880B8F1C98}" destId="{15030E38-0ED4-4DFE-9511-317B666E37A7}" srcOrd="0" destOrd="0" presId="urn:microsoft.com/office/officeart/2011/layout/HexagonRadial"/>
    <dgm:cxn modelId="{7CB552A4-AC63-4F4A-A9BB-6E27A5AB2BDA}" srcId="{140DD52B-09B0-4FE7-BFE4-443BF4257BFC}" destId="{01243E4A-2FCE-43BD-BE54-A96C60CBC78E}" srcOrd="0" destOrd="0" parTransId="{350C1BAC-8012-4374-A42A-AEBE6EA2EDD2}" sibTransId="{50A416D6-E5B9-4CF7-8703-09271EDB23E9}"/>
    <dgm:cxn modelId="{2C2E41A8-4368-40FA-BE50-A0DD022C4779}" srcId="{140DD52B-09B0-4FE7-BFE4-443BF4257BFC}" destId="{30212BB6-FFCE-417D-BC1E-39880B8F1C98}" srcOrd="1" destOrd="0" parTransId="{BC9F41F5-F4D9-4044-B7F6-379ED14A0041}" sibTransId="{56AAA8C5-3D63-4AD3-AF42-4EF998F58613}"/>
    <dgm:cxn modelId="{34B086AB-C0EA-469C-9DC0-DE3CDCFD3915}" type="presOf" srcId="{01243E4A-2FCE-43BD-BE54-A96C60CBC78E}" destId="{6BC4B96F-3E2A-4D93-B34C-1E828AB9E0DB}" srcOrd="0" destOrd="0" presId="urn:microsoft.com/office/officeart/2011/layout/HexagonRadial"/>
    <dgm:cxn modelId="{817012B2-3DED-45A9-8054-8E791B21E834}" type="presOf" srcId="{439698CD-C6A0-4389-B178-E00135789BE6}" destId="{DA2AEB35-2DF6-49BF-8239-B5B7247ED02F}" srcOrd="0" destOrd="0" presId="urn:microsoft.com/office/officeart/2011/layout/HexagonRadial"/>
    <dgm:cxn modelId="{599D77C1-D468-4E15-ACD2-9024CA985DC4}" type="presOf" srcId="{140DD52B-09B0-4FE7-BFE4-443BF4257BFC}" destId="{E19D6CD5-D8C9-4DFE-8959-5FD6FA7C438C}" srcOrd="0" destOrd="0" presId="urn:microsoft.com/office/officeart/2011/layout/HexagonRadial"/>
    <dgm:cxn modelId="{7ED1FECF-524C-4538-A5BB-639C8968E1A6}" srcId="{140DD52B-09B0-4FE7-BFE4-443BF4257BFC}" destId="{D66AF0D5-66B9-4D95-BAC7-F1CA17767BA7}" srcOrd="4" destOrd="0" parTransId="{054651EF-8608-4301-9A8D-562F58CF587D}" sibTransId="{22CED082-A93D-41DF-A2DC-254A13672E0D}"/>
    <dgm:cxn modelId="{BBF7F8D0-C06D-4022-84ED-2C67616C2467}" type="presOf" srcId="{46CD1E1B-EA80-491B-9983-0F2311751269}" destId="{5F27F36C-9E37-499B-8862-4619325AE3DA}" srcOrd="0" destOrd="0" presId="urn:microsoft.com/office/officeart/2011/layout/HexagonRadial"/>
    <dgm:cxn modelId="{8097F3E7-C8C8-48C9-AB27-812F775F1AA1}" srcId="{140DD52B-09B0-4FE7-BFE4-443BF4257BFC}" destId="{0AA72693-C308-4609-AAC6-7D42BD9F9791}" srcOrd="5" destOrd="0" parTransId="{666CA587-444B-4160-AF23-A064332EDBA5}" sibTransId="{B7F181C4-BDE0-419E-87A2-69B5626E9BAE}"/>
    <dgm:cxn modelId="{9EB527BA-AEF0-4B8F-9838-ADA1D40298DB}" type="presParOf" srcId="{DA2AEB35-2DF6-49BF-8239-B5B7247ED02F}" destId="{E19D6CD5-D8C9-4DFE-8959-5FD6FA7C438C}" srcOrd="0" destOrd="0" presId="urn:microsoft.com/office/officeart/2011/layout/HexagonRadial"/>
    <dgm:cxn modelId="{B3451EE2-3BA3-4741-992D-210DDDBE99BF}" type="presParOf" srcId="{DA2AEB35-2DF6-49BF-8239-B5B7247ED02F}" destId="{68D951B1-8FE0-48BC-859C-CE842366D6D2}" srcOrd="1" destOrd="0" presId="urn:microsoft.com/office/officeart/2011/layout/HexagonRadial"/>
    <dgm:cxn modelId="{9CDF5335-85F0-4C7B-AF6E-411BC99E6B18}" type="presParOf" srcId="{68D951B1-8FE0-48BC-859C-CE842366D6D2}" destId="{A5EAABC6-F2A1-459D-9AA3-453F6F9B94DA}" srcOrd="0" destOrd="0" presId="urn:microsoft.com/office/officeart/2011/layout/HexagonRadial"/>
    <dgm:cxn modelId="{3D63F461-E41B-4207-9FA1-FEED62F14498}" type="presParOf" srcId="{DA2AEB35-2DF6-49BF-8239-B5B7247ED02F}" destId="{6BC4B96F-3E2A-4D93-B34C-1E828AB9E0DB}" srcOrd="2" destOrd="0" presId="urn:microsoft.com/office/officeart/2011/layout/HexagonRadial"/>
    <dgm:cxn modelId="{0181AE78-C596-49A6-AF69-8A51A0709354}" type="presParOf" srcId="{DA2AEB35-2DF6-49BF-8239-B5B7247ED02F}" destId="{3BD3FDF7-4A7B-465E-A26A-310DA69E3178}" srcOrd="3" destOrd="0" presId="urn:microsoft.com/office/officeart/2011/layout/HexagonRadial"/>
    <dgm:cxn modelId="{E1319B5F-0B5F-40EF-9556-0397339EC9B1}" type="presParOf" srcId="{3BD3FDF7-4A7B-465E-A26A-310DA69E3178}" destId="{C87BA347-63D0-4E22-B3B6-3BDC7DC22BF8}" srcOrd="0" destOrd="0" presId="urn:microsoft.com/office/officeart/2011/layout/HexagonRadial"/>
    <dgm:cxn modelId="{EFB863D7-10C1-4066-8955-CEA44E968ED4}" type="presParOf" srcId="{DA2AEB35-2DF6-49BF-8239-B5B7247ED02F}" destId="{15030E38-0ED4-4DFE-9511-317B666E37A7}" srcOrd="4" destOrd="0" presId="urn:microsoft.com/office/officeart/2011/layout/HexagonRadial"/>
    <dgm:cxn modelId="{32CC8A19-FB07-4C23-9E8E-D3DDF85FB76B}" type="presParOf" srcId="{DA2AEB35-2DF6-49BF-8239-B5B7247ED02F}" destId="{6A4A3324-7A54-41A5-9F40-B9DECE31DCC6}" srcOrd="5" destOrd="0" presId="urn:microsoft.com/office/officeart/2011/layout/HexagonRadial"/>
    <dgm:cxn modelId="{A844137B-E37D-4AAD-83FD-1AE4762966BB}" type="presParOf" srcId="{6A4A3324-7A54-41A5-9F40-B9DECE31DCC6}" destId="{F18DAD32-6DAC-4CC6-8E72-32DC396C1632}" srcOrd="0" destOrd="0" presId="urn:microsoft.com/office/officeart/2011/layout/HexagonRadial"/>
    <dgm:cxn modelId="{1C01D781-3F88-4337-AAA0-2AC8BE3BD5B4}" type="presParOf" srcId="{DA2AEB35-2DF6-49BF-8239-B5B7247ED02F}" destId="{0772CC33-5C40-4494-A1A5-FAC0D945237F}" srcOrd="6" destOrd="0" presId="urn:microsoft.com/office/officeart/2011/layout/HexagonRadial"/>
    <dgm:cxn modelId="{53571610-D7FE-495F-9F6B-19FDC05BB7DD}" type="presParOf" srcId="{DA2AEB35-2DF6-49BF-8239-B5B7247ED02F}" destId="{AB06A009-6609-49C0-9CFF-DBCC15BF5ECD}" srcOrd="7" destOrd="0" presId="urn:microsoft.com/office/officeart/2011/layout/HexagonRadial"/>
    <dgm:cxn modelId="{B2CE5A65-9DFC-49CA-B6A2-50A8F12DE34D}" type="presParOf" srcId="{AB06A009-6609-49C0-9CFF-DBCC15BF5ECD}" destId="{44794538-FA93-4412-BDC7-15FA50E8BCD5}" srcOrd="0" destOrd="0" presId="urn:microsoft.com/office/officeart/2011/layout/HexagonRadial"/>
    <dgm:cxn modelId="{C44ED422-7C8C-46DF-A3A4-21B40BB77789}" type="presParOf" srcId="{DA2AEB35-2DF6-49BF-8239-B5B7247ED02F}" destId="{5F27F36C-9E37-499B-8862-4619325AE3DA}" srcOrd="8" destOrd="0" presId="urn:microsoft.com/office/officeart/2011/layout/HexagonRadial"/>
    <dgm:cxn modelId="{FF7E57DE-52CF-49D5-BD85-0E9D7D58B22F}" type="presParOf" srcId="{DA2AEB35-2DF6-49BF-8239-B5B7247ED02F}" destId="{D59E57D0-8701-48DF-B564-9B63566A6F51}" srcOrd="9" destOrd="0" presId="urn:microsoft.com/office/officeart/2011/layout/HexagonRadial"/>
    <dgm:cxn modelId="{48D74D05-1EC0-4EBD-B54C-33E2E6E52C55}" type="presParOf" srcId="{D59E57D0-8701-48DF-B564-9B63566A6F51}" destId="{82B34381-7569-4925-B75C-F2ED406B1668}" srcOrd="0" destOrd="0" presId="urn:microsoft.com/office/officeart/2011/layout/HexagonRadial"/>
    <dgm:cxn modelId="{16482270-DBE7-4F15-8EBD-644AD85EBD1A}" type="presParOf" srcId="{DA2AEB35-2DF6-49BF-8239-B5B7247ED02F}" destId="{C915EC35-EFF4-48CB-B4C4-235852098BD0}" srcOrd="10" destOrd="0" presId="urn:microsoft.com/office/officeart/2011/layout/HexagonRadial"/>
    <dgm:cxn modelId="{1F3ACE16-9CC6-429E-8B38-29BEF05E77E6}" type="presParOf" srcId="{DA2AEB35-2DF6-49BF-8239-B5B7247ED02F}" destId="{BD8F2FA6-F6C4-4A9A-8609-6CA2D790FA03}" srcOrd="11" destOrd="0" presId="urn:microsoft.com/office/officeart/2011/layout/HexagonRadial"/>
    <dgm:cxn modelId="{46AFA18F-078F-4262-844B-6A6656004A98}" type="presParOf" srcId="{BD8F2FA6-F6C4-4A9A-8609-6CA2D790FA03}" destId="{9186E325-0565-45CB-A6DD-7E7C82FFD9B0}" srcOrd="0" destOrd="0" presId="urn:microsoft.com/office/officeart/2011/layout/HexagonRadial"/>
    <dgm:cxn modelId="{BCD7AF18-BCA2-45E0-911A-12F5A48931EB}" type="presParOf" srcId="{DA2AEB35-2DF6-49BF-8239-B5B7247ED02F}" destId="{BAE599C3-F3E2-49E8-AD64-270234B51AE7}"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9CC3C-6B3F-4341-B395-D177C1A4AA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1E14FB5-342F-4E46-9F50-2396143DEDC5}">
      <dgm:prSet phldrT="[Text]" custT="1"/>
      <dgm:spPr>
        <a:solidFill>
          <a:schemeClr val="accent4">
            <a:lumMod val="75000"/>
          </a:schemeClr>
        </a:solidFill>
      </dgm:spPr>
      <dgm:t>
        <a:bodyPr/>
        <a:lstStyle/>
        <a:p>
          <a:r>
            <a:rPr lang="es-CO" sz="3000" b="1" dirty="0" err="1"/>
            <a:t>Armazenamento de energia térmica</a:t>
          </a:r>
          <a:endParaRPr lang="es-CO" sz="3000" b="1" dirty="0"/>
        </a:p>
        <a:p>
          <a:r>
            <a:rPr lang="es-CO" sz="2000" dirty="0"/>
            <a:t>Ex: </a:t>
          </a:r>
          <a:r>
            <a:rPr lang="es-CO" sz="2000" dirty="0" err="1"/>
            <a:t>armazenamento de calor </a:t>
          </a:r>
          <a:r>
            <a:rPr lang="es-CO" sz="2000" dirty="0"/>
            <a:t>sensível </a:t>
          </a:r>
          <a:r>
            <a:rPr lang="es-CO" sz="2000" dirty="0" err="1"/>
            <a:t>usando sais fundidos</a:t>
          </a:r>
          <a:endParaRPr lang="es-CO" sz="2000" dirty="0"/>
        </a:p>
      </dgm:t>
    </dgm:pt>
    <dgm:pt modelId="{C515EC9B-6AE8-4079-9BD0-5C6A86F3035B}" type="parTrans" cxnId="{852D0C99-FFEE-443A-A054-FB25030D7C84}">
      <dgm:prSet/>
      <dgm:spPr/>
      <dgm:t>
        <a:bodyPr/>
        <a:lstStyle/>
        <a:p>
          <a:endParaRPr lang="es-CO"/>
        </a:p>
      </dgm:t>
    </dgm:pt>
    <dgm:pt modelId="{39837FDE-704A-457D-926C-41F4656909D0}" type="sibTrans" cxnId="{852D0C99-FFEE-443A-A054-FB25030D7C84}">
      <dgm:prSet/>
      <dgm:spPr/>
      <dgm:t>
        <a:bodyPr/>
        <a:lstStyle/>
        <a:p>
          <a:endParaRPr lang="es-CO"/>
        </a:p>
      </dgm:t>
    </dgm:pt>
    <dgm:pt modelId="{F3E39D2F-58CA-46FB-AEEC-F1E3D8301A34}">
      <dgm:prSet phldrT="[Text]" custT="1"/>
      <dgm:spPr>
        <a:solidFill>
          <a:srgbClr val="0070C0"/>
        </a:solidFill>
      </dgm:spPr>
      <dgm:t>
        <a:bodyPr/>
        <a:lstStyle/>
        <a:p>
          <a:r>
            <a:rPr lang="es-CO" sz="3000" b="1" dirty="0" err="1"/>
            <a:t>Armazenamento de energia mecânica</a:t>
          </a:r>
          <a:endParaRPr lang="es-CO" sz="3000" b="1" dirty="0"/>
        </a:p>
        <a:p>
          <a:r>
            <a:rPr lang="es-CO" sz="2000" dirty="0"/>
            <a:t>Ex: </a:t>
          </a:r>
          <a:r>
            <a:rPr lang="es-CO" sz="2000" dirty="0" err="1"/>
            <a:t>armazenamento de energia hidrelétrica bombeada</a:t>
          </a:r>
          <a:endParaRPr lang="es-CO" sz="2000" dirty="0"/>
        </a:p>
      </dgm:t>
    </dgm:pt>
    <dgm:pt modelId="{1B0F295D-6612-44DB-8FCF-F06D8E6FB35A}" type="parTrans" cxnId="{C8426276-DA6F-4AF8-9DC2-058B4DB9EA30}">
      <dgm:prSet/>
      <dgm:spPr/>
      <dgm:t>
        <a:bodyPr/>
        <a:lstStyle/>
        <a:p>
          <a:endParaRPr lang="es-CO"/>
        </a:p>
      </dgm:t>
    </dgm:pt>
    <dgm:pt modelId="{E3711BF4-3150-4318-854E-99208344899C}" type="sibTrans" cxnId="{C8426276-DA6F-4AF8-9DC2-058B4DB9EA30}">
      <dgm:prSet/>
      <dgm:spPr/>
      <dgm:t>
        <a:bodyPr/>
        <a:lstStyle/>
        <a:p>
          <a:endParaRPr lang="es-CO"/>
        </a:p>
      </dgm:t>
    </dgm:pt>
    <dgm:pt modelId="{22589824-4D3D-4CCC-96D1-622839E439AB}">
      <dgm:prSet phldrT="[Text]" custT="1"/>
      <dgm:spPr/>
      <dgm:t>
        <a:bodyPr/>
        <a:lstStyle/>
        <a:p>
          <a:r>
            <a:rPr lang="es-CO" sz="3000" b="1" dirty="0" err="1"/>
            <a:t>Armazenamento de energia </a:t>
          </a:r>
          <a:r>
            <a:rPr lang="es-CO" sz="3000" b="1" dirty="0"/>
            <a:t>química</a:t>
          </a:r>
        </a:p>
        <a:p>
          <a:r>
            <a:rPr lang="es-CO" sz="2000" dirty="0"/>
            <a:t>Ex: </a:t>
          </a:r>
          <a:r>
            <a:rPr lang="es-CO" sz="2000" dirty="0" err="1"/>
            <a:t>armazenamento</a:t>
          </a:r>
          <a:r>
            <a:rPr lang="es-CO" sz="2000" dirty="0"/>
            <a:t> de </a:t>
          </a:r>
          <a:r>
            <a:rPr lang="es-CO" sz="2000" dirty="0" err="1"/>
            <a:t>hidrogênio</a:t>
          </a:r>
          <a:endParaRPr lang="es-CO" sz="2000" dirty="0"/>
        </a:p>
      </dgm:t>
    </dgm:pt>
    <dgm:pt modelId="{249FA01C-017F-4EBB-BFD9-AF621303A19F}" type="parTrans" cxnId="{3AB96134-A61A-4243-859A-540F102EE20F}">
      <dgm:prSet/>
      <dgm:spPr/>
      <dgm:t>
        <a:bodyPr/>
        <a:lstStyle/>
        <a:p>
          <a:endParaRPr lang="es-CO"/>
        </a:p>
      </dgm:t>
    </dgm:pt>
    <dgm:pt modelId="{C0E47E80-0AE2-4D65-998C-F837EF32F537}" type="sibTrans" cxnId="{3AB96134-A61A-4243-859A-540F102EE20F}">
      <dgm:prSet/>
      <dgm:spPr/>
      <dgm:t>
        <a:bodyPr/>
        <a:lstStyle/>
        <a:p>
          <a:endParaRPr lang="es-CO"/>
        </a:p>
      </dgm:t>
    </dgm:pt>
    <dgm:pt modelId="{61161E54-6D62-4C50-9487-E34297604938}">
      <dgm:prSet phldrT="[Text]" custT="1"/>
      <dgm:spPr>
        <a:solidFill>
          <a:srgbClr val="0070C0"/>
        </a:solidFill>
      </dgm:spPr>
      <dgm:t>
        <a:bodyPr/>
        <a:lstStyle/>
        <a:p>
          <a:r>
            <a:rPr lang="es-CO" sz="3000" b="1" dirty="0" err="1"/>
            <a:t>Armazenamento eletroquímico de energia</a:t>
          </a:r>
          <a:endParaRPr lang="es-CO" sz="3000" b="1" dirty="0"/>
        </a:p>
        <a:p>
          <a:r>
            <a:rPr lang="es-CO" sz="2000" dirty="0"/>
            <a:t>Ex: </a:t>
          </a:r>
          <a:r>
            <a:rPr lang="es-CO" sz="2000" dirty="0" err="1"/>
            <a:t>armazenamento de energia da bateria</a:t>
          </a:r>
          <a:endParaRPr lang="es-CO" sz="2000" dirty="0"/>
        </a:p>
      </dgm:t>
    </dgm:pt>
    <dgm:pt modelId="{4823F3D1-7841-4192-BF22-8A14B5B75C8C}" type="parTrans" cxnId="{BDEAD45A-DF41-43B5-BE25-60EB7A76FA32}">
      <dgm:prSet/>
      <dgm:spPr/>
      <dgm:t>
        <a:bodyPr/>
        <a:lstStyle/>
        <a:p>
          <a:endParaRPr lang="es-CO"/>
        </a:p>
      </dgm:t>
    </dgm:pt>
    <dgm:pt modelId="{9B6D79A0-D24C-4835-852A-B968BA3D0824}" type="sibTrans" cxnId="{BDEAD45A-DF41-43B5-BE25-60EB7A76FA32}">
      <dgm:prSet/>
      <dgm:spPr/>
      <dgm:t>
        <a:bodyPr/>
        <a:lstStyle/>
        <a:p>
          <a:endParaRPr lang="es-CO"/>
        </a:p>
      </dgm:t>
    </dgm:pt>
    <dgm:pt modelId="{668A96CA-3AD7-408A-B9F0-EBB8C98A58B3}">
      <dgm:prSet phldrT="[Text]" custT="1"/>
      <dgm:spPr/>
      <dgm:t>
        <a:bodyPr/>
        <a:lstStyle/>
        <a:p>
          <a:r>
            <a:rPr lang="es-CO" sz="3000" b="1" dirty="0" err="1"/>
            <a:t>Armazenamento de energia eletromagnética</a:t>
          </a:r>
          <a:endParaRPr lang="es-CO" sz="3000" b="1" dirty="0"/>
        </a:p>
        <a:p>
          <a:r>
            <a:rPr lang="es-CO" sz="2000" dirty="0"/>
            <a:t>Ex: </a:t>
          </a:r>
          <a:r>
            <a:rPr lang="es-CO" sz="2000" dirty="0" err="1"/>
            <a:t>Supercapacitores</a:t>
          </a:r>
          <a:endParaRPr lang="es-CO" sz="2000" dirty="0"/>
        </a:p>
      </dgm:t>
    </dgm:pt>
    <dgm:pt modelId="{6D297E92-F8CB-49E2-93E6-BC4FDE8E3941}" type="parTrans" cxnId="{F90E6D2D-E58C-4FBD-A773-8451ABA4F9F0}">
      <dgm:prSet/>
      <dgm:spPr/>
      <dgm:t>
        <a:bodyPr/>
        <a:lstStyle/>
        <a:p>
          <a:endParaRPr lang="es-CO"/>
        </a:p>
      </dgm:t>
    </dgm:pt>
    <dgm:pt modelId="{DAB06C84-8456-44A3-B3F1-4F875FD38238}" type="sibTrans" cxnId="{F90E6D2D-E58C-4FBD-A773-8451ABA4F9F0}">
      <dgm:prSet/>
      <dgm:spPr/>
      <dgm:t>
        <a:bodyPr/>
        <a:lstStyle/>
        <a:p>
          <a:endParaRPr lang="es-CO"/>
        </a:p>
      </dgm:t>
    </dgm:pt>
    <dgm:pt modelId="{63EC12E7-2E57-4D44-AD9E-E09DB9EB08DB}">
      <dgm:prSet phldrT="[Text]" custT="1"/>
      <dgm:spPr>
        <a:solidFill>
          <a:schemeClr val="accent1">
            <a:lumMod val="60000"/>
            <a:lumOff val="40000"/>
          </a:schemeClr>
        </a:solidFill>
      </dgm:spPr>
      <dgm:t>
        <a:bodyPr/>
        <a:lstStyle/>
        <a:p>
          <a:r>
            <a:rPr lang="es-CO" sz="3000" b="1" dirty="0" err="1"/>
            <a:t>Outros</a:t>
          </a:r>
          <a:endParaRPr lang="es-CO" sz="3000" b="1" dirty="0"/>
        </a:p>
        <a:p>
          <a:r>
            <a:rPr lang="es-CO" sz="2000" dirty="0"/>
            <a:t>Ex: </a:t>
          </a:r>
          <a:r>
            <a:rPr lang="es-CO" sz="2000" dirty="0" err="1"/>
            <a:t>armazenamento híbrido de energia</a:t>
          </a:r>
          <a:endParaRPr lang="es-CO" sz="2000" dirty="0"/>
        </a:p>
      </dgm:t>
    </dgm:pt>
    <dgm:pt modelId="{345B9B40-F29D-4AAC-8425-E35FA9773D0A}" type="parTrans" cxnId="{AD300ACE-F28D-4C6A-A5C3-5D35D752D1A7}">
      <dgm:prSet/>
      <dgm:spPr/>
      <dgm:t>
        <a:bodyPr/>
        <a:lstStyle/>
        <a:p>
          <a:endParaRPr lang="es-CO"/>
        </a:p>
      </dgm:t>
    </dgm:pt>
    <dgm:pt modelId="{F9C50BC9-A8F4-433C-B839-69AD1434180C}" type="sibTrans" cxnId="{AD300ACE-F28D-4C6A-A5C3-5D35D752D1A7}">
      <dgm:prSet/>
      <dgm:spPr/>
      <dgm:t>
        <a:bodyPr/>
        <a:lstStyle/>
        <a:p>
          <a:endParaRPr lang="es-CO"/>
        </a:p>
      </dgm:t>
    </dgm:pt>
    <dgm:pt modelId="{4F847D5E-F255-4422-8C4A-5A5097DA9EA3}" type="pres">
      <dgm:prSet presAssocID="{4E89CC3C-6B3F-4341-B395-D177C1A4AAAC}" presName="diagram" presStyleCnt="0">
        <dgm:presLayoutVars>
          <dgm:dir/>
          <dgm:resizeHandles val="exact"/>
        </dgm:presLayoutVars>
      </dgm:prSet>
      <dgm:spPr/>
    </dgm:pt>
    <dgm:pt modelId="{5F4781C3-9DDE-4BB0-86AF-AE1C4C9FF9C4}" type="pres">
      <dgm:prSet presAssocID="{D1E14FB5-342F-4E46-9F50-2396143DEDC5}" presName="node" presStyleLbl="node1" presStyleIdx="0" presStyleCnt="6" custScaleY="106140">
        <dgm:presLayoutVars>
          <dgm:bulletEnabled val="1"/>
        </dgm:presLayoutVars>
      </dgm:prSet>
      <dgm:spPr/>
    </dgm:pt>
    <dgm:pt modelId="{C3F06862-2FF2-47D1-A11F-63301B387D09}" type="pres">
      <dgm:prSet presAssocID="{39837FDE-704A-457D-926C-41F4656909D0}" presName="sibTrans" presStyleCnt="0"/>
      <dgm:spPr/>
    </dgm:pt>
    <dgm:pt modelId="{D5654DE5-C465-4D55-8C8C-2831876ECF21}" type="pres">
      <dgm:prSet presAssocID="{F3E39D2F-58CA-46FB-AEEC-F1E3D8301A34}" presName="node" presStyleLbl="node1" presStyleIdx="1" presStyleCnt="6" custScaleY="106140">
        <dgm:presLayoutVars>
          <dgm:bulletEnabled val="1"/>
        </dgm:presLayoutVars>
      </dgm:prSet>
      <dgm:spPr/>
    </dgm:pt>
    <dgm:pt modelId="{6544FF74-E775-4521-882A-32DE1BEFB402}" type="pres">
      <dgm:prSet presAssocID="{E3711BF4-3150-4318-854E-99208344899C}" presName="sibTrans" presStyleCnt="0"/>
      <dgm:spPr/>
    </dgm:pt>
    <dgm:pt modelId="{9279FAF7-E467-40C5-A579-01FE1374019D}" type="pres">
      <dgm:prSet presAssocID="{22589824-4D3D-4CCC-96D1-622839E439AB}" presName="node" presStyleLbl="node1" presStyleIdx="2" presStyleCnt="6" custScaleY="106140">
        <dgm:presLayoutVars>
          <dgm:bulletEnabled val="1"/>
        </dgm:presLayoutVars>
      </dgm:prSet>
      <dgm:spPr/>
    </dgm:pt>
    <dgm:pt modelId="{2824D225-F3CE-4251-A74C-B5B5881DEE96}" type="pres">
      <dgm:prSet presAssocID="{C0E47E80-0AE2-4D65-998C-F837EF32F537}" presName="sibTrans" presStyleCnt="0"/>
      <dgm:spPr/>
    </dgm:pt>
    <dgm:pt modelId="{2860062C-5453-4EA1-B2EC-E77A427B0F2E}" type="pres">
      <dgm:prSet presAssocID="{61161E54-6D62-4C50-9487-E34297604938}" presName="node" presStyleLbl="node1" presStyleIdx="3" presStyleCnt="6" custScaleY="107092">
        <dgm:presLayoutVars>
          <dgm:bulletEnabled val="1"/>
        </dgm:presLayoutVars>
      </dgm:prSet>
      <dgm:spPr/>
    </dgm:pt>
    <dgm:pt modelId="{5AC89FB1-3AD0-4D2B-A96F-D69530B5CB6D}" type="pres">
      <dgm:prSet presAssocID="{9B6D79A0-D24C-4835-852A-B968BA3D0824}" presName="sibTrans" presStyleCnt="0"/>
      <dgm:spPr/>
    </dgm:pt>
    <dgm:pt modelId="{61B52C36-7443-4F7C-96F0-A1900DCCA7BB}" type="pres">
      <dgm:prSet presAssocID="{668A96CA-3AD7-408A-B9F0-EBB8C98A58B3}" presName="node" presStyleLbl="node1" presStyleIdx="4" presStyleCnt="6" custScaleY="104576">
        <dgm:presLayoutVars>
          <dgm:bulletEnabled val="1"/>
        </dgm:presLayoutVars>
      </dgm:prSet>
      <dgm:spPr/>
    </dgm:pt>
    <dgm:pt modelId="{94CADA39-1EA7-47FA-A15F-66FB8C28FCD8}" type="pres">
      <dgm:prSet presAssocID="{DAB06C84-8456-44A3-B3F1-4F875FD38238}" presName="sibTrans" presStyleCnt="0"/>
      <dgm:spPr/>
    </dgm:pt>
    <dgm:pt modelId="{B9098056-B5D9-46FE-AC36-E2EA7DF8BBB2}" type="pres">
      <dgm:prSet presAssocID="{63EC12E7-2E57-4D44-AD9E-E09DB9EB08DB}" presName="node" presStyleLbl="node1" presStyleIdx="5" presStyleCnt="6" custScaleY="105834">
        <dgm:presLayoutVars>
          <dgm:bulletEnabled val="1"/>
        </dgm:presLayoutVars>
      </dgm:prSet>
      <dgm:spPr/>
    </dgm:pt>
  </dgm:ptLst>
  <dgm:cxnLst>
    <dgm:cxn modelId="{B7AB220A-AA22-4876-A220-CEBFC47DA17E}" type="presOf" srcId="{22589824-4D3D-4CCC-96D1-622839E439AB}" destId="{9279FAF7-E467-40C5-A579-01FE1374019D}" srcOrd="0" destOrd="0" presId="urn:microsoft.com/office/officeart/2005/8/layout/default"/>
    <dgm:cxn modelId="{6D30BF0C-F58D-4284-BAB8-B5792C096DD5}" type="presOf" srcId="{61161E54-6D62-4C50-9487-E34297604938}" destId="{2860062C-5453-4EA1-B2EC-E77A427B0F2E}" srcOrd="0" destOrd="0" presId="urn:microsoft.com/office/officeart/2005/8/layout/default"/>
    <dgm:cxn modelId="{F90E6D2D-E58C-4FBD-A773-8451ABA4F9F0}" srcId="{4E89CC3C-6B3F-4341-B395-D177C1A4AAAC}" destId="{668A96CA-3AD7-408A-B9F0-EBB8C98A58B3}" srcOrd="4" destOrd="0" parTransId="{6D297E92-F8CB-49E2-93E6-BC4FDE8E3941}" sibTransId="{DAB06C84-8456-44A3-B3F1-4F875FD38238}"/>
    <dgm:cxn modelId="{3AB96134-A61A-4243-859A-540F102EE20F}" srcId="{4E89CC3C-6B3F-4341-B395-D177C1A4AAAC}" destId="{22589824-4D3D-4CCC-96D1-622839E439AB}" srcOrd="2" destOrd="0" parTransId="{249FA01C-017F-4EBB-BFD9-AF621303A19F}" sibTransId="{C0E47E80-0AE2-4D65-998C-F837EF32F537}"/>
    <dgm:cxn modelId="{7EABB83C-EA02-453A-83E9-CD20B7EB7EE4}" type="presOf" srcId="{D1E14FB5-342F-4E46-9F50-2396143DEDC5}" destId="{5F4781C3-9DDE-4BB0-86AF-AE1C4C9FF9C4}" srcOrd="0" destOrd="0" presId="urn:microsoft.com/office/officeart/2005/8/layout/default"/>
    <dgm:cxn modelId="{16758046-B5A3-4D1B-A330-226B5978FF8E}" type="presOf" srcId="{63EC12E7-2E57-4D44-AD9E-E09DB9EB08DB}" destId="{B9098056-B5D9-46FE-AC36-E2EA7DF8BBB2}" srcOrd="0" destOrd="0" presId="urn:microsoft.com/office/officeart/2005/8/layout/default"/>
    <dgm:cxn modelId="{BDEAD45A-DF41-43B5-BE25-60EB7A76FA32}" srcId="{4E89CC3C-6B3F-4341-B395-D177C1A4AAAC}" destId="{61161E54-6D62-4C50-9487-E34297604938}" srcOrd="3" destOrd="0" parTransId="{4823F3D1-7841-4192-BF22-8A14B5B75C8C}" sibTransId="{9B6D79A0-D24C-4835-852A-B968BA3D0824}"/>
    <dgm:cxn modelId="{C8426276-DA6F-4AF8-9DC2-058B4DB9EA30}" srcId="{4E89CC3C-6B3F-4341-B395-D177C1A4AAAC}" destId="{F3E39D2F-58CA-46FB-AEEC-F1E3D8301A34}" srcOrd="1" destOrd="0" parTransId="{1B0F295D-6612-44DB-8FCF-F06D8E6FB35A}" sibTransId="{E3711BF4-3150-4318-854E-99208344899C}"/>
    <dgm:cxn modelId="{47BB0F98-7BF8-465B-A259-87C162AD7993}" type="presOf" srcId="{668A96CA-3AD7-408A-B9F0-EBB8C98A58B3}" destId="{61B52C36-7443-4F7C-96F0-A1900DCCA7BB}" srcOrd="0" destOrd="0" presId="urn:microsoft.com/office/officeart/2005/8/layout/default"/>
    <dgm:cxn modelId="{852D0C99-FFEE-443A-A054-FB25030D7C84}" srcId="{4E89CC3C-6B3F-4341-B395-D177C1A4AAAC}" destId="{D1E14FB5-342F-4E46-9F50-2396143DEDC5}" srcOrd="0" destOrd="0" parTransId="{C515EC9B-6AE8-4079-9BD0-5C6A86F3035B}" sibTransId="{39837FDE-704A-457D-926C-41F4656909D0}"/>
    <dgm:cxn modelId="{6B83089E-EBFA-49F9-96CA-50F6F211CADA}" type="presOf" srcId="{4E89CC3C-6B3F-4341-B395-D177C1A4AAAC}" destId="{4F847D5E-F255-4422-8C4A-5A5097DA9EA3}" srcOrd="0" destOrd="0" presId="urn:microsoft.com/office/officeart/2005/8/layout/default"/>
    <dgm:cxn modelId="{19C1C2C7-586D-48A2-9C2A-745BB88C264F}" type="presOf" srcId="{F3E39D2F-58CA-46FB-AEEC-F1E3D8301A34}" destId="{D5654DE5-C465-4D55-8C8C-2831876ECF21}" srcOrd="0" destOrd="0" presId="urn:microsoft.com/office/officeart/2005/8/layout/default"/>
    <dgm:cxn modelId="{AD300ACE-F28D-4C6A-A5C3-5D35D752D1A7}" srcId="{4E89CC3C-6B3F-4341-B395-D177C1A4AAAC}" destId="{63EC12E7-2E57-4D44-AD9E-E09DB9EB08DB}" srcOrd="5" destOrd="0" parTransId="{345B9B40-F29D-4AAC-8425-E35FA9773D0A}" sibTransId="{F9C50BC9-A8F4-433C-B839-69AD1434180C}"/>
    <dgm:cxn modelId="{0827D650-A5F6-4E4C-8FF1-0682F6F8C0D4}" type="presParOf" srcId="{4F847D5E-F255-4422-8C4A-5A5097DA9EA3}" destId="{5F4781C3-9DDE-4BB0-86AF-AE1C4C9FF9C4}" srcOrd="0" destOrd="0" presId="urn:microsoft.com/office/officeart/2005/8/layout/default"/>
    <dgm:cxn modelId="{988F8162-B344-4178-972E-B9FBE5C9A158}" type="presParOf" srcId="{4F847D5E-F255-4422-8C4A-5A5097DA9EA3}" destId="{C3F06862-2FF2-47D1-A11F-63301B387D09}" srcOrd="1" destOrd="0" presId="urn:microsoft.com/office/officeart/2005/8/layout/default"/>
    <dgm:cxn modelId="{1E627EE2-771F-4C43-B673-82ED45960062}" type="presParOf" srcId="{4F847D5E-F255-4422-8C4A-5A5097DA9EA3}" destId="{D5654DE5-C465-4D55-8C8C-2831876ECF21}" srcOrd="2" destOrd="0" presId="urn:microsoft.com/office/officeart/2005/8/layout/default"/>
    <dgm:cxn modelId="{55251E2B-DE5F-41DE-B002-25E057A21652}" type="presParOf" srcId="{4F847D5E-F255-4422-8C4A-5A5097DA9EA3}" destId="{6544FF74-E775-4521-882A-32DE1BEFB402}" srcOrd="3" destOrd="0" presId="urn:microsoft.com/office/officeart/2005/8/layout/default"/>
    <dgm:cxn modelId="{56B914F7-0318-4473-B03E-8CF12FEE7C31}" type="presParOf" srcId="{4F847D5E-F255-4422-8C4A-5A5097DA9EA3}" destId="{9279FAF7-E467-40C5-A579-01FE1374019D}" srcOrd="4" destOrd="0" presId="urn:microsoft.com/office/officeart/2005/8/layout/default"/>
    <dgm:cxn modelId="{6645762E-5965-4D39-BD0C-23F63B04BAFA}" type="presParOf" srcId="{4F847D5E-F255-4422-8C4A-5A5097DA9EA3}" destId="{2824D225-F3CE-4251-A74C-B5B5881DEE96}" srcOrd="5" destOrd="0" presId="urn:microsoft.com/office/officeart/2005/8/layout/default"/>
    <dgm:cxn modelId="{C0FDA42B-5190-491A-B8E6-7BD05C379C92}" type="presParOf" srcId="{4F847D5E-F255-4422-8C4A-5A5097DA9EA3}" destId="{2860062C-5453-4EA1-B2EC-E77A427B0F2E}" srcOrd="6" destOrd="0" presId="urn:microsoft.com/office/officeart/2005/8/layout/default"/>
    <dgm:cxn modelId="{5CA41D12-283A-4A42-8362-B5EBB9B4F9CA}" type="presParOf" srcId="{4F847D5E-F255-4422-8C4A-5A5097DA9EA3}" destId="{5AC89FB1-3AD0-4D2B-A96F-D69530B5CB6D}" srcOrd="7" destOrd="0" presId="urn:microsoft.com/office/officeart/2005/8/layout/default"/>
    <dgm:cxn modelId="{0F4AE166-A35F-41DB-BF20-98F5EFD455A5}" type="presParOf" srcId="{4F847D5E-F255-4422-8C4A-5A5097DA9EA3}" destId="{61B52C36-7443-4F7C-96F0-A1900DCCA7BB}" srcOrd="8" destOrd="0" presId="urn:microsoft.com/office/officeart/2005/8/layout/default"/>
    <dgm:cxn modelId="{68C3467E-47C2-4E8E-899D-6A9AD14BA206}" type="presParOf" srcId="{4F847D5E-F255-4422-8C4A-5A5097DA9EA3}" destId="{94CADA39-1EA7-47FA-A15F-66FB8C28FCD8}" srcOrd="9" destOrd="0" presId="urn:microsoft.com/office/officeart/2005/8/layout/default"/>
    <dgm:cxn modelId="{D3276065-F2E0-4A85-B2B4-AE2C0AF63BA6}" type="presParOf" srcId="{4F847D5E-F255-4422-8C4A-5A5097DA9EA3}" destId="{B9098056-B5D9-46FE-AC36-E2EA7DF8BBB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91C1B-C29C-4068-8EC5-6A0C47D1E7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2A62A03-E2AC-44B7-8225-B9CCDA57DB0D}">
      <dgm:prSet phldrT="[Text]"/>
      <dgm:spPr/>
      <dgm:t>
        <a:bodyPr/>
        <a:lstStyle/>
        <a:p>
          <a:r>
            <a:rPr lang="en-US" b="1" i="0" dirty="0" err="1"/>
            <a:t>Carge</a:t>
          </a:r>
          <a:r>
            <a:rPr lang="en-US" b="1" i="0" dirty="0"/>
            <a:t> mínima de </a:t>
          </a:r>
          <a:r>
            <a:rPr lang="en-US" b="1" i="0" dirty="0" err="1"/>
            <a:t>armazenamento</a:t>
          </a:r>
          <a:endParaRPr lang="en-US" b="1" i="0" dirty="0"/>
        </a:p>
        <a:p>
          <a:r>
            <a:rPr lang="en-US" b="1" i="0" dirty="0"/>
            <a:t>(Min Storage Charge)</a:t>
          </a:r>
        </a:p>
        <a:p>
          <a:r>
            <a:rPr lang="en-US" b="0" i="0" dirty="0"/>
            <a:t>Ele define um limite inferior para a quantidade de energia armazenada, como uma fração do máximo</a:t>
          </a:r>
          <a:endParaRPr lang="es-CO" dirty="0"/>
        </a:p>
      </dgm:t>
    </dgm:pt>
    <dgm:pt modelId="{1CDA94DD-46FB-4E02-99E9-DF3DC5B1D219}" type="parTrans" cxnId="{3402A333-0046-424E-B565-015B27AE67F5}">
      <dgm:prSet/>
      <dgm:spPr/>
      <dgm:t>
        <a:bodyPr/>
        <a:lstStyle/>
        <a:p>
          <a:endParaRPr lang="es-CO"/>
        </a:p>
      </dgm:t>
    </dgm:pt>
    <dgm:pt modelId="{5A389A33-7874-4291-BCC0-04504A7A939C}" type="sibTrans" cxnId="{3402A333-0046-424E-B565-015B27AE67F5}">
      <dgm:prSet/>
      <dgm:spPr/>
      <dgm:t>
        <a:bodyPr/>
        <a:lstStyle/>
        <a:p>
          <a:endParaRPr lang="es-CO"/>
        </a:p>
      </dgm:t>
    </dgm:pt>
    <dgm:pt modelId="{FDD31BC6-EDC8-4D7C-B93A-81E114D3E138}">
      <dgm:prSet phldrT="[Text]"/>
      <dgm:spPr>
        <a:solidFill>
          <a:schemeClr val="accent4">
            <a:lumMod val="75000"/>
          </a:schemeClr>
        </a:solidFill>
      </dgm:spPr>
      <dgm:t>
        <a:bodyPr/>
        <a:lstStyle/>
        <a:p>
          <a:r>
            <a:rPr lang="es-CO" b="1" dirty="0"/>
            <a:t>Vida operacional de </a:t>
          </a:r>
          <a:r>
            <a:rPr lang="es-CO" b="1" dirty="0" err="1"/>
            <a:t>armazenamento</a:t>
          </a:r>
          <a:endParaRPr lang="es-CO" b="1" dirty="0"/>
        </a:p>
        <a:p>
          <a:r>
            <a:rPr lang="es-CO" b="1" dirty="0"/>
            <a:t>(</a:t>
          </a:r>
          <a:r>
            <a:rPr lang="es-CO" b="1" dirty="0" err="1"/>
            <a:t>Operational</a:t>
          </a:r>
          <a:r>
            <a:rPr lang="es-CO" b="1" dirty="0"/>
            <a:t> </a:t>
          </a:r>
          <a:r>
            <a:rPr lang="es-CO" b="1" dirty="0" err="1"/>
            <a:t>Life</a:t>
          </a:r>
          <a:r>
            <a:rPr lang="es-CO" b="1" dirty="0"/>
            <a:t> Storage)</a:t>
          </a:r>
        </a:p>
        <a:p>
          <a:r>
            <a:rPr lang="en-US" b="0" i="0" dirty="0"/>
            <a:t>Vida útil da instalação de armazenamento</a:t>
          </a:r>
          <a:endParaRPr lang="es-CO" dirty="0"/>
        </a:p>
      </dgm:t>
    </dgm:pt>
    <dgm:pt modelId="{402DC144-E189-4420-86D8-CB947F622439}" type="parTrans" cxnId="{3CB5155C-9206-4824-AD94-E6C9A01465A5}">
      <dgm:prSet/>
      <dgm:spPr/>
      <dgm:t>
        <a:bodyPr/>
        <a:lstStyle/>
        <a:p>
          <a:endParaRPr lang="es-CO"/>
        </a:p>
      </dgm:t>
    </dgm:pt>
    <dgm:pt modelId="{7178BD55-6E72-4801-B8CB-061820F9CBE6}" type="sibTrans" cxnId="{3CB5155C-9206-4824-AD94-E6C9A01465A5}">
      <dgm:prSet/>
      <dgm:spPr/>
      <dgm:t>
        <a:bodyPr/>
        <a:lstStyle/>
        <a:p>
          <a:endParaRPr lang="es-CO"/>
        </a:p>
      </dgm:t>
    </dgm:pt>
    <dgm:pt modelId="{D589F55A-F4E1-47D5-B838-87CC4C351E72}">
      <dgm:prSet phldrT="[Text]"/>
      <dgm:spPr>
        <a:solidFill>
          <a:srgbClr val="00B0F0"/>
        </a:solidFill>
      </dgm:spPr>
      <dgm:t>
        <a:bodyPr/>
        <a:lstStyle/>
        <a:p>
          <a:r>
            <a:rPr lang="es-CO" b="1" dirty="0" err="1"/>
            <a:t>Custo</a:t>
          </a:r>
          <a:r>
            <a:rPr lang="es-CO" b="1" dirty="0"/>
            <a:t> de capital de </a:t>
          </a:r>
          <a:r>
            <a:rPr lang="es-CO" b="1" dirty="0" err="1"/>
            <a:t>armazenamento</a:t>
          </a:r>
          <a:endParaRPr lang="es-CO" b="1" dirty="0"/>
        </a:p>
        <a:p>
          <a:r>
            <a:rPr lang="es-CO" b="1" dirty="0"/>
            <a:t>(Capital </a:t>
          </a:r>
          <a:r>
            <a:rPr lang="es-CO" b="1" dirty="0" err="1"/>
            <a:t>Cost</a:t>
          </a:r>
          <a:r>
            <a:rPr lang="es-CO" b="1" dirty="0"/>
            <a:t> Storage)</a:t>
          </a:r>
        </a:p>
        <a:p>
          <a:r>
            <a:rPr lang="en-US" b="0" i="0" dirty="0"/>
            <a:t>Custos de investimento de acréscimos de armazenamento, definidos por unidade de capacidade de armazenamento</a:t>
          </a:r>
          <a:endParaRPr lang="es-CO" dirty="0"/>
        </a:p>
      </dgm:t>
    </dgm:pt>
    <dgm:pt modelId="{9747D8AE-4089-4F1F-B9A0-CE8538DFE80F}" type="parTrans" cxnId="{0337A14E-6A3D-44AC-89E1-5ED9A44FFB44}">
      <dgm:prSet/>
      <dgm:spPr/>
      <dgm:t>
        <a:bodyPr/>
        <a:lstStyle/>
        <a:p>
          <a:endParaRPr lang="es-CO"/>
        </a:p>
      </dgm:t>
    </dgm:pt>
    <dgm:pt modelId="{74280AFE-6239-429A-AB23-3F96E0CEBD69}" type="sibTrans" cxnId="{0337A14E-6A3D-44AC-89E1-5ED9A44FFB44}">
      <dgm:prSet/>
      <dgm:spPr/>
      <dgm:t>
        <a:bodyPr/>
        <a:lstStyle/>
        <a:p>
          <a:endParaRPr lang="es-CO"/>
        </a:p>
      </dgm:t>
    </dgm:pt>
    <dgm:pt modelId="{177D54FE-ED63-4E6C-890F-C71E4A7D380E}">
      <dgm:prSet phldrT="[Text]"/>
      <dgm:spPr>
        <a:solidFill>
          <a:srgbClr val="0070C0"/>
        </a:solidFill>
      </dgm:spPr>
      <dgm:t>
        <a:bodyPr/>
        <a:lstStyle/>
        <a:p>
          <a:r>
            <a:rPr lang="es-CO" b="1" dirty="0" err="1"/>
            <a:t>Capacidade</a:t>
          </a:r>
          <a:r>
            <a:rPr lang="es-CO" b="1" dirty="0"/>
            <a:t> de </a:t>
          </a:r>
          <a:r>
            <a:rPr lang="es-CO" b="1" dirty="0" err="1"/>
            <a:t>armazenamento</a:t>
          </a:r>
          <a:r>
            <a:rPr lang="es-CO" b="1" dirty="0"/>
            <a:t> residual</a:t>
          </a:r>
        </a:p>
        <a:p>
          <a:r>
            <a:rPr lang="es-CO" b="1" dirty="0"/>
            <a:t>(Residual </a:t>
          </a:r>
          <a:r>
            <a:rPr lang="es-CO" b="1" dirty="0" err="1"/>
            <a:t>Capacity</a:t>
          </a:r>
          <a:r>
            <a:rPr lang="es-CO" b="1" dirty="0"/>
            <a:t> Storage)</a:t>
          </a:r>
        </a:p>
        <a:p>
          <a:r>
            <a:rPr lang="es-CO" b="0" i="0" dirty="0" err="1"/>
            <a:t>Capacidades de armazenamento definidas existentes</a:t>
          </a:r>
          <a:endParaRPr lang="es-CO" dirty="0"/>
        </a:p>
      </dgm:t>
    </dgm:pt>
    <dgm:pt modelId="{4AF139B9-3E3A-410B-8778-27DF1C5A2589}" type="parTrans" cxnId="{093B2776-5655-43D5-BD71-D50E458D293C}">
      <dgm:prSet/>
      <dgm:spPr/>
      <dgm:t>
        <a:bodyPr/>
        <a:lstStyle/>
        <a:p>
          <a:endParaRPr lang="es-CO"/>
        </a:p>
      </dgm:t>
    </dgm:pt>
    <dgm:pt modelId="{91EFB551-40A3-411E-84A4-2AE5E27C65C9}" type="sibTrans" cxnId="{093B2776-5655-43D5-BD71-D50E458D293C}">
      <dgm:prSet/>
      <dgm:spPr/>
      <dgm:t>
        <a:bodyPr/>
        <a:lstStyle/>
        <a:p>
          <a:endParaRPr lang="es-CO"/>
        </a:p>
      </dgm:t>
    </dgm:pt>
    <dgm:pt modelId="{595D021B-F311-46FE-81BE-010423DFDBA7}" type="pres">
      <dgm:prSet presAssocID="{D6791C1B-C29C-4068-8EC5-6A0C47D1E731}" presName="diagram" presStyleCnt="0">
        <dgm:presLayoutVars>
          <dgm:dir/>
          <dgm:resizeHandles val="exact"/>
        </dgm:presLayoutVars>
      </dgm:prSet>
      <dgm:spPr/>
    </dgm:pt>
    <dgm:pt modelId="{924D27A4-E747-43B6-93CC-717F0B2D591E}" type="pres">
      <dgm:prSet presAssocID="{D2A62A03-E2AC-44B7-8225-B9CCDA57DB0D}" presName="node" presStyleLbl="node1" presStyleIdx="0" presStyleCnt="4" custScaleX="146380">
        <dgm:presLayoutVars>
          <dgm:bulletEnabled val="1"/>
        </dgm:presLayoutVars>
      </dgm:prSet>
      <dgm:spPr/>
    </dgm:pt>
    <dgm:pt modelId="{00A1C5BE-DB47-422C-B0B5-99EDBF400A8D}" type="pres">
      <dgm:prSet presAssocID="{5A389A33-7874-4291-BCC0-04504A7A939C}" presName="sibTrans" presStyleCnt="0"/>
      <dgm:spPr/>
    </dgm:pt>
    <dgm:pt modelId="{B03459A2-49A1-46A2-AA8B-992431AC399F}" type="pres">
      <dgm:prSet presAssocID="{FDD31BC6-EDC8-4D7C-B93A-81E114D3E138}" presName="node" presStyleLbl="node1" presStyleIdx="1" presStyleCnt="4" custScaleX="152189">
        <dgm:presLayoutVars>
          <dgm:bulletEnabled val="1"/>
        </dgm:presLayoutVars>
      </dgm:prSet>
      <dgm:spPr/>
    </dgm:pt>
    <dgm:pt modelId="{B6D78E0F-FC79-4A47-894F-367C38F28278}" type="pres">
      <dgm:prSet presAssocID="{7178BD55-6E72-4801-B8CB-061820F9CBE6}" presName="sibTrans" presStyleCnt="0"/>
      <dgm:spPr/>
    </dgm:pt>
    <dgm:pt modelId="{EEDC7E22-B789-4D46-8E8E-C49E109B2203}" type="pres">
      <dgm:prSet presAssocID="{D589F55A-F4E1-47D5-B838-87CC4C351E72}" presName="node" presStyleLbl="node1" presStyleIdx="2" presStyleCnt="4" custScaleX="147853">
        <dgm:presLayoutVars>
          <dgm:bulletEnabled val="1"/>
        </dgm:presLayoutVars>
      </dgm:prSet>
      <dgm:spPr/>
    </dgm:pt>
    <dgm:pt modelId="{C377D803-A92C-42E7-BAE4-01600EA9CA4F}" type="pres">
      <dgm:prSet presAssocID="{74280AFE-6239-429A-AB23-3F96E0CEBD69}" presName="sibTrans" presStyleCnt="0"/>
      <dgm:spPr/>
    </dgm:pt>
    <dgm:pt modelId="{05500555-154D-4FB0-ADE8-16E3511E1179}" type="pres">
      <dgm:prSet presAssocID="{177D54FE-ED63-4E6C-890F-C71E4A7D380E}" presName="node" presStyleLbl="node1" presStyleIdx="3" presStyleCnt="4" custScaleX="152884">
        <dgm:presLayoutVars>
          <dgm:bulletEnabled val="1"/>
        </dgm:presLayoutVars>
      </dgm:prSet>
      <dgm:spPr/>
    </dgm:pt>
  </dgm:ptLst>
  <dgm:cxnLst>
    <dgm:cxn modelId="{3402A333-0046-424E-B565-015B27AE67F5}" srcId="{D6791C1B-C29C-4068-8EC5-6A0C47D1E731}" destId="{D2A62A03-E2AC-44B7-8225-B9CCDA57DB0D}" srcOrd="0" destOrd="0" parTransId="{1CDA94DD-46FB-4E02-99E9-DF3DC5B1D219}" sibTransId="{5A389A33-7874-4291-BCC0-04504A7A939C}"/>
    <dgm:cxn modelId="{58523237-3E06-4A04-B3F5-DADDAAA09D67}" type="presOf" srcId="{FDD31BC6-EDC8-4D7C-B93A-81E114D3E138}" destId="{B03459A2-49A1-46A2-AA8B-992431AC399F}" srcOrd="0" destOrd="0" presId="urn:microsoft.com/office/officeart/2005/8/layout/default"/>
    <dgm:cxn modelId="{235FC848-1079-437C-9ABA-0516372CD365}" type="presOf" srcId="{D589F55A-F4E1-47D5-B838-87CC4C351E72}" destId="{EEDC7E22-B789-4D46-8E8E-C49E109B2203}" srcOrd="0" destOrd="0" presId="urn:microsoft.com/office/officeart/2005/8/layout/default"/>
    <dgm:cxn modelId="{0337A14E-6A3D-44AC-89E1-5ED9A44FFB44}" srcId="{D6791C1B-C29C-4068-8EC5-6A0C47D1E731}" destId="{D589F55A-F4E1-47D5-B838-87CC4C351E72}" srcOrd="2" destOrd="0" parTransId="{9747D8AE-4089-4F1F-B9A0-CE8538DFE80F}" sibTransId="{74280AFE-6239-429A-AB23-3F96E0CEBD69}"/>
    <dgm:cxn modelId="{3CB5155C-9206-4824-AD94-E6C9A01465A5}" srcId="{D6791C1B-C29C-4068-8EC5-6A0C47D1E731}" destId="{FDD31BC6-EDC8-4D7C-B93A-81E114D3E138}" srcOrd="1" destOrd="0" parTransId="{402DC144-E189-4420-86D8-CB947F622439}" sibTransId="{7178BD55-6E72-4801-B8CB-061820F9CBE6}"/>
    <dgm:cxn modelId="{093B2776-5655-43D5-BD71-D50E458D293C}" srcId="{D6791C1B-C29C-4068-8EC5-6A0C47D1E731}" destId="{177D54FE-ED63-4E6C-890F-C71E4A7D380E}" srcOrd="3" destOrd="0" parTransId="{4AF139B9-3E3A-410B-8778-27DF1C5A2589}" sibTransId="{91EFB551-40A3-411E-84A4-2AE5E27C65C9}"/>
    <dgm:cxn modelId="{4FBD0486-F883-4BA4-B493-38E76EF8BF66}" type="presOf" srcId="{177D54FE-ED63-4E6C-890F-C71E4A7D380E}" destId="{05500555-154D-4FB0-ADE8-16E3511E1179}" srcOrd="0" destOrd="0" presId="urn:microsoft.com/office/officeart/2005/8/layout/default"/>
    <dgm:cxn modelId="{B2516C88-3DAA-4902-9EAC-264DB8773F50}" type="presOf" srcId="{D6791C1B-C29C-4068-8EC5-6A0C47D1E731}" destId="{595D021B-F311-46FE-81BE-010423DFDBA7}" srcOrd="0" destOrd="0" presId="urn:microsoft.com/office/officeart/2005/8/layout/default"/>
    <dgm:cxn modelId="{7739D195-295C-4E39-B813-5F43C15DDE06}" type="presOf" srcId="{D2A62A03-E2AC-44B7-8225-B9CCDA57DB0D}" destId="{924D27A4-E747-43B6-93CC-717F0B2D591E}" srcOrd="0" destOrd="0" presId="urn:microsoft.com/office/officeart/2005/8/layout/default"/>
    <dgm:cxn modelId="{78084E7F-B527-4DC3-A755-CD92F451E7A9}" type="presParOf" srcId="{595D021B-F311-46FE-81BE-010423DFDBA7}" destId="{924D27A4-E747-43B6-93CC-717F0B2D591E}" srcOrd="0" destOrd="0" presId="urn:microsoft.com/office/officeart/2005/8/layout/default"/>
    <dgm:cxn modelId="{C7D94AFC-2104-40B3-A9AA-B58A4E1F45E4}" type="presParOf" srcId="{595D021B-F311-46FE-81BE-010423DFDBA7}" destId="{00A1C5BE-DB47-422C-B0B5-99EDBF400A8D}" srcOrd="1" destOrd="0" presId="urn:microsoft.com/office/officeart/2005/8/layout/default"/>
    <dgm:cxn modelId="{0280E23D-9479-4B2B-B72C-A6C6DACF6347}" type="presParOf" srcId="{595D021B-F311-46FE-81BE-010423DFDBA7}" destId="{B03459A2-49A1-46A2-AA8B-992431AC399F}" srcOrd="2" destOrd="0" presId="urn:microsoft.com/office/officeart/2005/8/layout/default"/>
    <dgm:cxn modelId="{9C37EB61-5AEB-4CFF-A615-467562084002}" type="presParOf" srcId="{595D021B-F311-46FE-81BE-010423DFDBA7}" destId="{B6D78E0F-FC79-4A47-894F-367C38F28278}" srcOrd="3" destOrd="0" presId="urn:microsoft.com/office/officeart/2005/8/layout/default"/>
    <dgm:cxn modelId="{BEC4DCCE-6776-4501-B670-573331546A39}" type="presParOf" srcId="{595D021B-F311-46FE-81BE-010423DFDBA7}" destId="{EEDC7E22-B789-4D46-8E8E-C49E109B2203}" srcOrd="4" destOrd="0" presId="urn:microsoft.com/office/officeart/2005/8/layout/default"/>
    <dgm:cxn modelId="{3093984A-8B70-44D1-8A7A-814AD8DF4CDF}" type="presParOf" srcId="{595D021B-F311-46FE-81BE-010423DFDBA7}" destId="{C377D803-A92C-42E7-BAE4-01600EA9CA4F}" srcOrd="5" destOrd="0" presId="urn:microsoft.com/office/officeart/2005/8/layout/default"/>
    <dgm:cxn modelId="{1A07A21C-5723-45EF-A3B3-EF5DE22E02D9}" type="presParOf" srcId="{595D021B-F311-46FE-81BE-010423DFDBA7}" destId="{05500555-154D-4FB0-ADE8-16E3511E117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D6CD5-D8C9-4DFE-8959-5FD6FA7C438C}">
      <dsp:nvSpPr>
        <dsp:cNvPr id="0" name=""/>
        <dsp:cNvSpPr/>
      </dsp:nvSpPr>
      <dsp:spPr>
        <a:xfrm>
          <a:off x="2772279" y="2069029"/>
          <a:ext cx="2629826" cy="22749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a:t>ESS na </a:t>
          </a:r>
          <a:r>
            <a:rPr lang="es-CO" sz="1500" b="1" kern="1200" dirty="0" err="1"/>
            <a:t>transição energética</a:t>
          </a:r>
          <a:endParaRPr lang="es-CO" sz="1500" b="1" kern="1200" dirty="0"/>
        </a:p>
      </dsp:txBody>
      <dsp:txXfrm>
        <a:off x="3208078" y="2446013"/>
        <a:ext cx="1758228" cy="1520938"/>
      </dsp:txXfrm>
    </dsp:sp>
    <dsp:sp modelId="{C87BA347-63D0-4E22-B3B6-3BDC7DC22BF8}">
      <dsp:nvSpPr>
        <dsp:cNvPr id="0" name=""/>
        <dsp:cNvSpPr/>
      </dsp:nvSpPr>
      <dsp:spPr>
        <a:xfrm>
          <a:off x="3628222" y="625407"/>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4B96F-3E2A-4D93-B34C-1E828AB9E0DB}">
      <dsp:nvSpPr>
        <dsp:cNvPr id="0" name=""/>
        <dsp:cNvSpPr/>
      </dsp:nvSpPr>
      <dsp:spPr>
        <a:xfrm>
          <a:off x="3014524" y="0"/>
          <a:ext cx="2155124" cy="186443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err="1"/>
            <a:t>Integração de energias renováveis</a:t>
          </a:r>
          <a:endParaRPr lang="es-CO" sz="1500" b="1" kern="1200" dirty="0"/>
        </a:p>
      </dsp:txBody>
      <dsp:txXfrm>
        <a:off x="3371674" y="308977"/>
        <a:ext cx="1440824" cy="1246481"/>
      </dsp:txXfrm>
    </dsp:sp>
    <dsp:sp modelId="{F18DAD32-6DAC-4CC6-8E72-32DC396C1632}">
      <dsp:nvSpPr>
        <dsp:cNvPr id="0" name=""/>
        <dsp:cNvSpPr/>
      </dsp:nvSpPr>
      <dsp:spPr>
        <a:xfrm>
          <a:off x="5391599" y="1784789"/>
          <a:ext cx="1239577" cy="87480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30E38-0ED4-4DFE-9511-317B666E37A7}">
      <dsp:nvSpPr>
        <dsp:cNvPr id="0" name=""/>
        <dsp:cNvSpPr/>
      </dsp:nvSpPr>
      <dsp:spPr>
        <a:xfrm>
          <a:off x="4991024" y="1146753"/>
          <a:ext cx="2155124" cy="1864435"/>
        </a:xfrm>
        <a:prstGeom prst="hexagon">
          <a:avLst>
            <a:gd name="adj" fmla="val 28570"/>
            <a:gd name="vf" fmla="val 11547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err="1"/>
            <a:t>Veículos </a:t>
          </a:r>
          <a:r>
            <a:rPr lang="es-CO" sz="1500" b="1" kern="1200" dirty="0"/>
            <a:t>elétricos</a:t>
          </a:r>
        </a:p>
      </dsp:txBody>
      <dsp:txXfrm>
        <a:off x="5348174" y="1455730"/>
        <a:ext cx="1440824" cy="1246481"/>
      </dsp:txXfrm>
    </dsp:sp>
    <dsp:sp modelId="{44794538-FA93-4412-BDC7-15FA50E8BCD5}">
      <dsp:nvSpPr>
        <dsp:cNvPr id="0" name=""/>
        <dsp:cNvSpPr/>
      </dsp:nvSpPr>
      <dsp:spPr>
        <a:xfrm>
          <a:off x="5600539" y="3901150"/>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2CC33-5C40-4494-A1A5-FAC0D945237F}">
      <dsp:nvSpPr>
        <dsp:cNvPr id="0" name=""/>
        <dsp:cNvSpPr/>
      </dsp:nvSpPr>
      <dsp:spPr>
        <a:xfrm>
          <a:off x="4991024" y="3401136"/>
          <a:ext cx="2155124" cy="1864435"/>
        </a:xfrm>
        <a:prstGeom prst="hexagon">
          <a:avLst>
            <a:gd name="adj" fmla="val 28570"/>
            <a:gd name="vf" fmla="val 11547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err="1"/>
            <a:t>Microrredes</a:t>
          </a:r>
          <a:endParaRPr lang="es-CO" sz="1500" b="1" kern="1200" dirty="0"/>
        </a:p>
      </dsp:txBody>
      <dsp:txXfrm>
        <a:off x="5348174" y="3710113"/>
        <a:ext cx="1440824" cy="1246481"/>
      </dsp:txXfrm>
    </dsp:sp>
    <dsp:sp modelId="{82B34381-7569-4925-B75C-F2ED406B1668}">
      <dsp:nvSpPr>
        <dsp:cNvPr id="0" name=""/>
        <dsp:cNvSpPr/>
      </dsp:nvSpPr>
      <dsp:spPr>
        <a:xfrm>
          <a:off x="3716285" y="5015176"/>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7F36C-9E37-499B-8862-4619325AE3DA}">
      <dsp:nvSpPr>
        <dsp:cNvPr id="0" name=""/>
        <dsp:cNvSpPr/>
      </dsp:nvSpPr>
      <dsp:spPr>
        <a:xfrm>
          <a:off x="3014524" y="4549172"/>
          <a:ext cx="2155124" cy="1864435"/>
        </a:xfrm>
        <a:prstGeom prst="hexagon">
          <a:avLst>
            <a:gd name="adj" fmla="val 28570"/>
            <a:gd name="vf" fmla="val 11547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err="1"/>
            <a:t>Qualidade da energia de distribuição</a:t>
          </a:r>
          <a:endParaRPr lang="es-CO" sz="1500" b="1" kern="1200" dirty="0"/>
        </a:p>
      </dsp:txBody>
      <dsp:txXfrm>
        <a:off x="3371674" y="4858149"/>
        <a:ext cx="1440824" cy="1246481"/>
      </dsp:txXfrm>
    </dsp:sp>
    <dsp:sp modelId="{9186E325-0565-45CB-A6DD-7E7C82FFD9B0}">
      <dsp:nvSpPr>
        <dsp:cNvPr id="0" name=""/>
        <dsp:cNvSpPr/>
      </dsp:nvSpPr>
      <dsp:spPr>
        <a:xfrm>
          <a:off x="1558263" y="3961250"/>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15EC35-EFF4-48CB-B4C4-235852098BD0}">
      <dsp:nvSpPr>
        <dsp:cNvPr id="0" name=""/>
        <dsp:cNvSpPr/>
      </dsp:nvSpPr>
      <dsp:spPr>
        <a:xfrm>
          <a:off x="1028849" y="3402419"/>
          <a:ext cx="2155124" cy="1864435"/>
        </a:xfrm>
        <a:prstGeom prst="hexagon">
          <a:avLst>
            <a:gd name="adj" fmla="val 2857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err="1"/>
            <a:t>Gerenciamento de picos</a:t>
          </a:r>
          <a:endParaRPr lang="es-CO" sz="1500" b="1" kern="1200" dirty="0"/>
        </a:p>
      </dsp:txBody>
      <dsp:txXfrm>
        <a:off x="1385999" y="3711396"/>
        <a:ext cx="1440824" cy="1246481"/>
      </dsp:txXfrm>
    </dsp:sp>
    <dsp:sp modelId="{BAE599C3-F3E2-49E8-AD64-270234B51AE7}">
      <dsp:nvSpPr>
        <dsp:cNvPr id="0" name=""/>
        <dsp:cNvSpPr/>
      </dsp:nvSpPr>
      <dsp:spPr>
        <a:xfrm>
          <a:off x="1028849" y="1144187"/>
          <a:ext cx="2155124" cy="186443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CO" sz="1500" b="1" kern="1200" dirty="0" err="1"/>
            <a:t>Regulação de frequência</a:t>
          </a:r>
          <a:endParaRPr lang="es-CO" sz="1500" b="1" kern="1200" dirty="0"/>
        </a:p>
      </dsp:txBody>
      <dsp:txXfrm>
        <a:off x="1385999" y="1453164"/>
        <a:ext cx="1440824" cy="1246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781C3-9DDE-4BB0-86AF-AE1C4C9FF9C4}">
      <dsp:nvSpPr>
        <dsp:cNvPr id="0" name=""/>
        <dsp:cNvSpPr/>
      </dsp:nvSpPr>
      <dsp:spPr>
        <a:xfrm>
          <a:off x="0" y="188629"/>
          <a:ext cx="3364742" cy="2142802"/>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Armazenamento de energia térmica</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armazenamento de calor </a:t>
          </a:r>
          <a:r>
            <a:rPr lang="es-CO" sz="2000" kern="1200" dirty="0"/>
            <a:t>sensível </a:t>
          </a:r>
          <a:r>
            <a:rPr lang="es-CO" sz="2000" kern="1200" dirty="0" err="1"/>
            <a:t>usando sais fundidos</a:t>
          </a:r>
          <a:endParaRPr lang="es-CO" sz="2000" kern="1200" dirty="0"/>
        </a:p>
      </dsp:txBody>
      <dsp:txXfrm>
        <a:off x="0" y="188629"/>
        <a:ext cx="3364742" cy="2142802"/>
      </dsp:txXfrm>
    </dsp:sp>
    <dsp:sp modelId="{D5654DE5-C465-4D55-8C8C-2831876ECF21}">
      <dsp:nvSpPr>
        <dsp:cNvPr id="0" name=""/>
        <dsp:cNvSpPr/>
      </dsp:nvSpPr>
      <dsp:spPr>
        <a:xfrm>
          <a:off x="3701216" y="188629"/>
          <a:ext cx="3364742" cy="2142802"/>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Armazenamento de energia mecânica</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armazenamento de energia hidrelétrica bombeada</a:t>
          </a:r>
          <a:endParaRPr lang="es-CO" sz="2000" kern="1200" dirty="0"/>
        </a:p>
      </dsp:txBody>
      <dsp:txXfrm>
        <a:off x="3701216" y="188629"/>
        <a:ext cx="3364742" cy="2142802"/>
      </dsp:txXfrm>
    </dsp:sp>
    <dsp:sp modelId="{9279FAF7-E467-40C5-A579-01FE1374019D}">
      <dsp:nvSpPr>
        <dsp:cNvPr id="0" name=""/>
        <dsp:cNvSpPr/>
      </dsp:nvSpPr>
      <dsp:spPr>
        <a:xfrm>
          <a:off x="7402432" y="188629"/>
          <a:ext cx="3364742" cy="2142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Armazenamento de energia </a:t>
          </a:r>
          <a:r>
            <a:rPr lang="es-CO" sz="3000" b="1" kern="1200" dirty="0"/>
            <a:t>química</a:t>
          </a:r>
        </a:p>
        <a:p>
          <a:pPr marL="0" lvl="0" indent="0" algn="ctr" defTabSz="1333500">
            <a:lnSpc>
              <a:spcPct val="90000"/>
            </a:lnSpc>
            <a:spcBef>
              <a:spcPct val="0"/>
            </a:spcBef>
            <a:spcAft>
              <a:spcPct val="35000"/>
            </a:spcAft>
            <a:buNone/>
          </a:pPr>
          <a:r>
            <a:rPr lang="es-CO" sz="2000" kern="1200" dirty="0"/>
            <a:t>Ex: </a:t>
          </a:r>
          <a:r>
            <a:rPr lang="es-CO" sz="2000" kern="1200" dirty="0" err="1"/>
            <a:t>armazenamento</a:t>
          </a:r>
          <a:r>
            <a:rPr lang="es-CO" sz="2000" kern="1200" dirty="0"/>
            <a:t> de </a:t>
          </a:r>
          <a:r>
            <a:rPr lang="es-CO" sz="2000" kern="1200" dirty="0" err="1"/>
            <a:t>hidrogênio</a:t>
          </a:r>
          <a:endParaRPr lang="es-CO" sz="2000" kern="1200" dirty="0"/>
        </a:p>
      </dsp:txBody>
      <dsp:txXfrm>
        <a:off x="7402432" y="188629"/>
        <a:ext cx="3364742" cy="2142802"/>
      </dsp:txXfrm>
    </dsp:sp>
    <dsp:sp modelId="{2860062C-5453-4EA1-B2EC-E77A427B0F2E}">
      <dsp:nvSpPr>
        <dsp:cNvPr id="0" name=""/>
        <dsp:cNvSpPr/>
      </dsp:nvSpPr>
      <dsp:spPr>
        <a:xfrm>
          <a:off x="0" y="2667905"/>
          <a:ext cx="3364742" cy="216202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Armazenamento eletroquímico de energia</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armazenamento de energia da bateria</a:t>
          </a:r>
          <a:endParaRPr lang="es-CO" sz="2000" kern="1200" dirty="0"/>
        </a:p>
      </dsp:txBody>
      <dsp:txXfrm>
        <a:off x="0" y="2667905"/>
        <a:ext cx="3364742" cy="2162021"/>
      </dsp:txXfrm>
    </dsp:sp>
    <dsp:sp modelId="{61B52C36-7443-4F7C-96F0-A1900DCCA7BB}">
      <dsp:nvSpPr>
        <dsp:cNvPr id="0" name=""/>
        <dsp:cNvSpPr/>
      </dsp:nvSpPr>
      <dsp:spPr>
        <a:xfrm>
          <a:off x="3701216" y="2693302"/>
          <a:ext cx="3364742" cy="21112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Armazenamento de energia eletromagnética</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Supercapacitores</a:t>
          </a:r>
          <a:endParaRPr lang="es-CO" sz="2000" kern="1200" dirty="0"/>
        </a:p>
      </dsp:txBody>
      <dsp:txXfrm>
        <a:off x="3701216" y="2693302"/>
        <a:ext cx="3364742" cy="2111227"/>
      </dsp:txXfrm>
    </dsp:sp>
    <dsp:sp modelId="{B9098056-B5D9-46FE-AC36-E2EA7DF8BBB2}">
      <dsp:nvSpPr>
        <dsp:cNvPr id="0" name=""/>
        <dsp:cNvSpPr/>
      </dsp:nvSpPr>
      <dsp:spPr>
        <a:xfrm>
          <a:off x="7402432" y="2680604"/>
          <a:ext cx="3364742" cy="2136624"/>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Outros</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armazenamento híbrido de energia</a:t>
          </a:r>
          <a:endParaRPr lang="es-CO" sz="2000" kern="1200" dirty="0"/>
        </a:p>
      </dsp:txBody>
      <dsp:txXfrm>
        <a:off x="7402432" y="2680604"/>
        <a:ext cx="3364742" cy="21366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D27A4-E747-43B6-93CC-717F0B2D591E}">
      <dsp:nvSpPr>
        <dsp:cNvPr id="0" name=""/>
        <dsp:cNvSpPr/>
      </dsp:nvSpPr>
      <dsp:spPr>
        <a:xfrm>
          <a:off x="317494" y="1332"/>
          <a:ext cx="5145072" cy="21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dirty="0" err="1"/>
            <a:t>Carge</a:t>
          </a:r>
          <a:r>
            <a:rPr lang="en-US" sz="2100" b="1" i="0" kern="1200" dirty="0"/>
            <a:t> mínima de </a:t>
          </a:r>
          <a:r>
            <a:rPr lang="en-US" sz="2100" b="1" i="0" kern="1200" dirty="0" err="1"/>
            <a:t>armazenamento</a:t>
          </a:r>
          <a:endParaRPr lang="en-US" sz="2100" b="1" i="0" kern="1200" dirty="0"/>
        </a:p>
        <a:p>
          <a:pPr marL="0" lvl="0" indent="0" algn="ctr" defTabSz="933450">
            <a:lnSpc>
              <a:spcPct val="90000"/>
            </a:lnSpc>
            <a:spcBef>
              <a:spcPct val="0"/>
            </a:spcBef>
            <a:spcAft>
              <a:spcPct val="35000"/>
            </a:spcAft>
            <a:buNone/>
          </a:pPr>
          <a:r>
            <a:rPr lang="en-US" sz="2100" b="1" i="0" kern="1200" dirty="0"/>
            <a:t>(Min Storage Charge)</a:t>
          </a:r>
        </a:p>
        <a:p>
          <a:pPr marL="0" lvl="0" indent="0" algn="ctr" defTabSz="933450">
            <a:lnSpc>
              <a:spcPct val="90000"/>
            </a:lnSpc>
            <a:spcBef>
              <a:spcPct val="0"/>
            </a:spcBef>
            <a:spcAft>
              <a:spcPct val="35000"/>
            </a:spcAft>
            <a:buNone/>
          </a:pPr>
          <a:r>
            <a:rPr lang="en-US" sz="2100" b="0" i="0" kern="1200" dirty="0"/>
            <a:t>Ele define um limite inferior para a quantidade de energia armazenada, como uma fração do máximo</a:t>
          </a:r>
          <a:endParaRPr lang="es-CO" sz="2100" kern="1200" dirty="0"/>
        </a:p>
      </dsp:txBody>
      <dsp:txXfrm>
        <a:off x="317494" y="1332"/>
        <a:ext cx="5145072" cy="2108924"/>
      </dsp:txXfrm>
    </dsp:sp>
    <dsp:sp modelId="{B03459A2-49A1-46A2-AA8B-992431AC399F}">
      <dsp:nvSpPr>
        <dsp:cNvPr id="0" name=""/>
        <dsp:cNvSpPr/>
      </dsp:nvSpPr>
      <dsp:spPr>
        <a:xfrm>
          <a:off x="5814054" y="1332"/>
          <a:ext cx="5349251" cy="2108924"/>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b="1" kern="1200" dirty="0"/>
            <a:t>Vida operacional de </a:t>
          </a:r>
          <a:r>
            <a:rPr lang="es-CO" sz="2100" b="1" kern="1200" dirty="0" err="1"/>
            <a:t>armazenamento</a:t>
          </a:r>
          <a:endParaRPr lang="es-CO" sz="2100" b="1" kern="1200" dirty="0"/>
        </a:p>
        <a:p>
          <a:pPr marL="0" lvl="0" indent="0" algn="ctr" defTabSz="933450">
            <a:lnSpc>
              <a:spcPct val="90000"/>
            </a:lnSpc>
            <a:spcBef>
              <a:spcPct val="0"/>
            </a:spcBef>
            <a:spcAft>
              <a:spcPct val="35000"/>
            </a:spcAft>
            <a:buNone/>
          </a:pPr>
          <a:r>
            <a:rPr lang="es-CO" sz="2100" b="1" kern="1200" dirty="0"/>
            <a:t>(</a:t>
          </a:r>
          <a:r>
            <a:rPr lang="es-CO" sz="2100" b="1" kern="1200" dirty="0" err="1"/>
            <a:t>Operational</a:t>
          </a:r>
          <a:r>
            <a:rPr lang="es-CO" sz="2100" b="1" kern="1200" dirty="0"/>
            <a:t> </a:t>
          </a:r>
          <a:r>
            <a:rPr lang="es-CO" sz="2100" b="1" kern="1200" dirty="0" err="1"/>
            <a:t>Life</a:t>
          </a:r>
          <a:r>
            <a:rPr lang="es-CO" sz="2100" b="1" kern="1200" dirty="0"/>
            <a:t> Storage)</a:t>
          </a:r>
        </a:p>
        <a:p>
          <a:pPr marL="0" lvl="0" indent="0" algn="ctr" defTabSz="933450">
            <a:lnSpc>
              <a:spcPct val="90000"/>
            </a:lnSpc>
            <a:spcBef>
              <a:spcPct val="0"/>
            </a:spcBef>
            <a:spcAft>
              <a:spcPct val="35000"/>
            </a:spcAft>
            <a:buNone/>
          </a:pPr>
          <a:r>
            <a:rPr lang="en-US" sz="2100" b="0" i="0" kern="1200" dirty="0"/>
            <a:t>Vida útil da instalação de armazenamento</a:t>
          </a:r>
          <a:endParaRPr lang="es-CO" sz="2100" kern="1200" dirty="0"/>
        </a:p>
      </dsp:txBody>
      <dsp:txXfrm>
        <a:off x="5814054" y="1332"/>
        <a:ext cx="5349251" cy="2108924"/>
      </dsp:txXfrm>
    </dsp:sp>
    <dsp:sp modelId="{EEDC7E22-B789-4D46-8E8E-C49E109B2203}">
      <dsp:nvSpPr>
        <dsp:cNvPr id="0" name=""/>
        <dsp:cNvSpPr/>
      </dsp:nvSpPr>
      <dsp:spPr>
        <a:xfrm>
          <a:off x="279393" y="2461743"/>
          <a:ext cx="5196846" cy="2108924"/>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b="1" kern="1200" dirty="0" err="1"/>
            <a:t>Custo</a:t>
          </a:r>
          <a:r>
            <a:rPr lang="es-CO" sz="2100" b="1" kern="1200" dirty="0"/>
            <a:t> de capital de </a:t>
          </a:r>
          <a:r>
            <a:rPr lang="es-CO" sz="2100" b="1" kern="1200" dirty="0" err="1"/>
            <a:t>armazenamento</a:t>
          </a:r>
          <a:endParaRPr lang="es-CO" sz="2100" b="1" kern="1200" dirty="0"/>
        </a:p>
        <a:p>
          <a:pPr marL="0" lvl="0" indent="0" algn="ctr" defTabSz="933450">
            <a:lnSpc>
              <a:spcPct val="90000"/>
            </a:lnSpc>
            <a:spcBef>
              <a:spcPct val="0"/>
            </a:spcBef>
            <a:spcAft>
              <a:spcPct val="35000"/>
            </a:spcAft>
            <a:buNone/>
          </a:pPr>
          <a:r>
            <a:rPr lang="es-CO" sz="2100" b="1" kern="1200" dirty="0"/>
            <a:t>(Capital </a:t>
          </a:r>
          <a:r>
            <a:rPr lang="es-CO" sz="2100" b="1" kern="1200" dirty="0" err="1"/>
            <a:t>Cost</a:t>
          </a:r>
          <a:r>
            <a:rPr lang="es-CO" sz="2100" b="1" kern="1200" dirty="0"/>
            <a:t> Storage)</a:t>
          </a:r>
        </a:p>
        <a:p>
          <a:pPr marL="0" lvl="0" indent="0" algn="ctr" defTabSz="933450">
            <a:lnSpc>
              <a:spcPct val="90000"/>
            </a:lnSpc>
            <a:spcBef>
              <a:spcPct val="0"/>
            </a:spcBef>
            <a:spcAft>
              <a:spcPct val="35000"/>
            </a:spcAft>
            <a:buNone/>
          </a:pPr>
          <a:r>
            <a:rPr lang="en-US" sz="2100" b="0" i="0" kern="1200" dirty="0"/>
            <a:t>Custos de investimento de acréscimos de armazenamento, definidos por unidade de capacidade de armazenamento</a:t>
          </a:r>
          <a:endParaRPr lang="es-CO" sz="2100" kern="1200" dirty="0"/>
        </a:p>
      </dsp:txBody>
      <dsp:txXfrm>
        <a:off x="279393" y="2461743"/>
        <a:ext cx="5196846" cy="2108924"/>
      </dsp:txXfrm>
    </dsp:sp>
    <dsp:sp modelId="{05500555-154D-4FB0-ADE8-16E3511E1179}">
      <dsp:nvSpPr>
        <dsp:cNvPr id="0" name=""/>
        <dsp:cNvSpPr/>
      </dsp:nvSpPr>
      <dsp:spPr>
        <a:xfrm>
          <a:off x="5827727" y="2461743"/>
          <a:ext cx="5373679" cy="210892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b="1" kern="1200" dirty="0" err="1"/>
            <a:t>Capacidade</a:t>
          </a:r>
          <a:r>
            <a:rPr lang="es-CO" sz="2100" b="1" kern="1200" dirty="0"/>
            <a:t> de </a:t>
          </a:r>
          <a:r>
            <a:rPr lang="es-CO" sz="2100" b="1" kern="1200" dirty="0" err="1"/>
            <a:t>armazenamento</a:t>
          </a:r>
          <a:r>
            <a:rPr lang="es-CO" sz="2100" b="1" kern="1200" dirty="0"/>
            <a:t> residual</a:t>
          </a:r>
        </a:p>
        <a:p>
          <a:pPr marL="0" lvl="0" indent="0" algn="ctr" defTabSz="933450">
            <a:lnSpc>
              <a:spcPct val="90000"/>
            </a:lnSpc>
            <a:spcBef>
              <a:spcPct val="0"/>
            </a:spcBef>
            <a:spcAft>
              <a:spcPct val="35000"/>
            </a:spcAft>
            <a:buNone/>
          </a:pPr>
          <a:r>
            <a:rPr lang="es-CO" sz="2100" b="1" kern="1200" dirty="0"/>
            <a:t>(Residual </a:t>
          </a:r>
          <a:r>
            <a:rPr lang="es-CO" sz="2100" b="1" kern="1200" dirty="0" err="1"/>
            <a:t>Capacity</a:t>
          </a:r>
          <a:r>
            <a:rPr lang="es-CO" sz="2100" b="1" kern="1200" dirty="0"/>
            <a:t> Storage)</a:t>
          </a:r>
        </a:p>
        <a:p>
          <a:pPr marL="0" lvl="0" indent="0" algn="ctr" defTabSz="933450">
            <a:lnSpc>
              <a:spcPct val="90000"/>
            </a:lnSpc>
            <a:spcBef>
              <a:spcPct val="0"/>
            </a:spcBef>
            <a:spcAft>
              <a:spcPct val="35000"/>
            </a:spcAft>
            <a:buNone/>
          </a:pPr>
          <a:r>
            <a:rPr lang="es-CO" sz="2100" b="0" i="0" kern="1200" dirty="0" err="1"/>
            <a:t>Capacidades de armazenamento definidas existentes</a:t>
          </a:r>
          <a:endParaRPr lang="es-CO" sz="2100" kern="1200" dirty="0"/>
        </a:p>
      </dsp:txBody>
      <dsp:txXfrm>
        <a:off x="5827727" y="2461743"/>
        <a:ext cx="5373679" cy="210892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Ao final </a:t>
            </a:r>
            <a:r>
              <a:rPr lang="en-US" dirty="0" err="1"/>
              <a:t>desta</a:t>
            </a:r>
            <a:r>
              <a:rPr lang="en-US" dirty="0"/>
              <a:t> aula, você atingirá três objetivos principais de aprendizado. Primeiro, você </a:t>
            </a:r>
            <a:r>
              <a:rPr lang="en-US" b="1" dirty="0"/>
              <a:t>entenderá alguns conceitos-chave sobre armazenamento de energia</a:t>
            </a:r>
            <a:r>
              <a:rPr lang="en-US" dirty="0"/>
              <a:t>, explorando diferentes tipos de sistemas de armazenamento, seus mecanismos e seu papel no equilíbrio entre oferta e demanda, apoiando a integração de renováveis e aumentando a estabilidade da rede. Em seguida, você </a:t>
            </a:r>
            <a:r>
              <a:rPr lang="en-US" b="1" dirty="0"/>
              <a:t>aprenderá a representar as tecnologias de armazenamento no </a:t>
            </a:r>
            <a:r>
              <a:rPr lang="en-US" b="1" dirty="0" err="1"/>
              <a:t>OSeMOSYS</a:t>
            </a:r>
            <a:r>
              <a:rPr lang="en-US" dirty="0"/>
              <a:t>. Nós o guiaremos pelos vários componentes usados para representar sistemas de armazenamento, como componentes de potência e energia, e como definir parâmetros críticos como capacidade, custos e eficiência. Por fim, você </a:t>
            </a:r>
            <a:r>
              <a:rPr lang="en-US" b="1" dirty="0"/>
              <a:t>entenderá as diferentes configurações para modelar tecnologias de armazenamento</a:t>
            </a:r>
            <a:r>
              <a:rPr lang="en-US" dirty="0"/>
              <a:t>, incluindo como ajustar parâmetros como eficiência de carga e descarga, limites mínimos de carga e custos.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6D0C44D-9AA2-7B1E-C241-4277AD21DD0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0FD545-5AE7-B27B-DF93-8BBB9EC998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175012E-6EAA-922E-A47C-76C32AF1D5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Os sistemas de armazenamento de energia (ESS) sempre podem ser conceituados como sendo compostos de pelo menos dois componentes principais que trabalham juntos para fornecer serviços de armazenamento:</a:t>
            </a:r>
          </a:p>
          <a:p>
            <a:pPr>
              <a:buFont typeface="+mj-lt"/>
              <a:buAutoNum type="arabicPeriod"/>
            </a:pPr>
            <a:r>
              <a:rPr lang="en-US" b="1" dirty="0"/>
              <a:t>Componente de energia</a:t>
            </a:r>
            <a:r>
              <a:rPr lang="en-US" dirty="0"/>
              <a:t>: Gerenciam o fluxo de eletricidade, retirando-a da rede durante a fase de carga e devolvendo-a durante a fase de descarga. Pode haver um ou dois componentes de energia em um ESS, dependendo do projeto do sistema.</a:t>
            </a:r>
          </a:p>
          <a:p>
            <a:pPr>
              <a:buFont typeface="+mj-lt"/>
              <a:buAutoNum type="arabicPeriod"/>
            </a:pPr>
            <a:r>
              <a:rPr lang="en-US" b="1" dirty="0"/>
              <a:t>Componente de energia</a:t>
            </a:r>
            <a:r>
              <a:rPr lang="en-US" dirty="0"/>
              <a:t>: Armazena a eletricidade recebida dos componentes de energia durante a carga e a retém até que seja enviada de volta à rede durante a descarga.</a:t>
            </a:r>
          </a:p>
          <a:p>
            <a:r>
              <a:rPr lang="en-US" dirty="0"/>
              <a:t>No </a:t>
            </a:r>
            <a:r>
              <a:rPr lang="en-US" b="1" dirty="0" err="1"/>
              <a:t>OSeMOSYS</a:t>
            </a:r>
            <a:r>
              <a:rPr lang="en-US" dirty="0"/>
              <a:t>, os componentes de potência são modelados como tecnologias padrão, enquanto o componente de energia é representado usando parâmetros específicos de armazenamento, que serão apresentados mais adiante </a:t>
            </a:r>
            <a:r>
              <a:rPr lang="en-US" dirty="0" err="1"/>
              <a:t>nesta</a:t>
            </a:r>
            <a:r>
              <a:rPr lang="en-US" dirty="0"/>
              <a:t> aula.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97AF8F-CF00-CE1E-1876-3721C294FB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87667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Neste slide, apresentamos um exemplo prático de como duas tecnologias de armazenamento diferentes podem ser representadas usando o </a:t>
            </a:r>
            <a:r>
              <a:rPr lang="en-US" dirty="0" err="1"/>
              <a:t>OSeMOSYS</a:t>
            </a:r>
            <a:r>
              <a:rPr lang="en-US" dirty="0"/>
              <a:t>. À esquerda, temos um sistema de bateria em escala de utilidade e, à direita, um sistema de armazenamento de energia de hidrogênio.</a:t>
            </a:r>
          </a:p>
          <a:p>
            <a:r>
              <a:rPr lang="en-US" dirty="0"/>
              <a:t>No primeiro caso, o componente de potência é representado pelo inversor, que é bidirecional, o que significa que ele funciona tanto no modo de carga quanto no de descarga. É por isso que um único elemento é usado para representar o componente de energia. O armazenamento de energia é representado pelo conjunto de baterias.</a:t>
            </a:r>
          </a:p>
          <a:p>
            <a:r>
              <a:rPr lang="en-US" dirty="0"/>
              <a:t>No segundo caso, o componente de energia do sistema de armazenamento de hidrogênio consiste em dois elementos: o </a:t>
            </a:r>
            <a:r>
              <a:rPr lang="en-US" dirty="0" err="1"/>
              <a:t>eletrolisador</a:t>
            </a:r>
            <a:r>
              <a:rPr lang="en-US" dirty="0"/>
              <a:t>, que converte eletricidade e água em hidrogênio, e a célula de combustível, que converte o hidrogênio novamente em eletricidade.</a:t>
            </a:r>
          </a:p>
          <a:p>
            <a:r>
              <a:rPr lang="en-US" dirty="0"/>
              <a:t>Esses exemplos também podem ser estendidos a outras tecnologias, como o armazenamento de energia hidrelétrica bombeada (PHES) ou sistemas de armazenamento de energia térmica.</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E5DBCC0-1775-7C78-160D-CA3C4AC8EA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5C26BB-24D5-2028-3B5E-90A5C8E8A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CC9476-700A-2CE8-F86E-F74230E35E5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Conforme mencionado anteriormente, precisamos criar tecnologias de energia da mesma forma que criamos outras tecnologias. No entanto, o componente de energia deve ser definido usando um conjunto separado chamado </a:t>
            </a:r>
            <a:r>
              <a:rPr lang="en-US" i="1" dirty="0"/>
              <a:t>STORAGE</a:t>
            </a:r>
            <a:r>
              <a:rPr lang="en-US" dirty="0"/>
              <a:t>. Em um </a:t>
            </a:r>
            <a:r>
              <a:rPr lang="en-US" dirty="0" err="1"/>
              <a:t>sistema</a:t>
            </a:r>
            <a:r>
              <a:rPr lang="en-US" dirty="0"/>
              <a:t> </a:t>
            </a:r>
            <a:r>
              <a:rPr lang="en-US" dirty="0" err="1"/>
              <a:t>energético</a:t>
            </a:r>
            <a:r>
              <a:rPr lang="en-US" dirty="0"/>
              <a:t> de referência, essa distinção é feita representando o componente de energia com um círculo e o componente de potência com uma caixa regular.</a:t>
            </a:r>
          </a:p>
          <a:p>
            <a:r>
              <a:rPr lang="en-US" dirty="0"/>
              <a:t>Neste slide, apresentamos outros exemplos de como representar as tecnologias hidrelétricas. O primeiro exemplo corresponde a um sistema hidrelétrico de armazenamento, em que o recurso hídrico enche uma represa e, em seguida, uma unidade de usina elétrica descarrega esse recurso hídrico para gerar eletricidade. O segundo exemplo é uma unidade hidrelétrica de armazenamento bombeado, que foi explicada anteriormente. Nesse sistema, uma unidade de bomba-turbina pode carregar ou descarregar o reservatório superior, permitindo que a energia seja armazenada ou produzida com base na demanda.</a:t>
            </a:r>
          </a:p>
        </p:txBody>
      </p:sp>
      <p:sp>
        <p:nvSpPr>
          <p:cNvPr id="165" name="Google Shape;165;p13:notes">
            <a:extLst>
              <a:ext uri="{FF2B5EF4-FFF2-40B4-BE49-F238E27FC236}">
                <a16:creationId xmlns:a16="http://schemas.microsoft.com/office/drawing/2014/main" id="{20E5D9C9-A606-9BD7-9AC8-30AC70741A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78648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A12496-DA3C-09FE-B10F-81065FFB7D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7FA94B-5610-92D0-0E24-00EB18A92B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7B5CCB6-AE15-27D1-6C28-1A82B7AF3A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Como temos diferentes componentes para representar um sistema de armazenamento, precisamos de uma maneira de vinculá-los no modelo. Os parâmetros que vinculam uma tecnologia ao seu armazenamento são </a:t>
            </a:r>
            <a:r>
              <a:rPr lang="en-US" i="1" dirty="0"/>
              <a:t>Technology To Storage </a:t>
            </a:r>
            <a:r>
              <a:rPr lang="en-US" dirty="0"/>
              <a:t>(que rastreia a commodity que flui da tecnologia para o armazenamento para carregamento) e </a:t>
            </a:r>
            <a:r>
              <a:rPr lang="en-US" i="1" dirty="0"/>
              <a:t>Technology From Storage </a:t>
            </a:r>
            <a:r>
              <a:rPr lang="en-US" dirty="0"/>
              <a:t>(que rastreia a commodity descarregada do armazenamento para uso pela tecnologia).</a:t>
            </a:r>
          </a:p>
          <a:p>
            <a:r>
              <a:rPr lang="en-US" dirty="0"/>
              <a:t>As definições são as seguintes:</a:t>
            </a:r>
          </a:p>
          <a:p>
            <a:pPr>
              <a:buFont typeface="Arial" panose="020B0604020202020204" pitchFamily="34" charset="0"/>
              <a:buChar char="•"/>
            </a:pPr>
            <a:r>
              <a:rPr lang="en-US" b="1" dirty="0"/>
              <a:t>Tecnologia para armazenamento</a:t>
            </a:r>
            <a:r>
              <a:rPr lang="en-US" dirty="0"/>
              <a:t>: Esse parâmetro é 0 se a tecnologia e o armazenamento não estiverem vinculados em um determinado modo, ou um valor &gt; 0 se estiverem vinculados (o valor depende das unidades de atividade usadas para a tecnologia e o armazenamento).</a:t>
            </a:r>
          </a:p>
          <a:p>
            <a:pPr>
              <a:buFont typeface="Arial" panose="020B0604020202020204" pitchFamily="34" charset="0"/>
              <a:buChar char="•"/>
            </a:pPr>
            <a:r>
              <a:rPr lang="en-US" b="1" dirty="0"/>
              <a:t>Tecnologia a partir do armazenamento</a:t>
            </a:r>
            <a:r>
              <a:rPr lang="en-US" dirty="0"/>
              <a:t>: Esse parâmetro é 0 se a tecnologia e o armazenamento não estiverem vinculados em um determinado modo, ou um valor &gt; 0 se estiverem vinculados (o valor depende das unidades de atividade usadas para a tecnologia e o armazenamento).</a:t>
            </a:r>
          </a:p>
          <a:p>
            <a:r>
              <a:rPr lang="en-US" dirty="0"/>
              <a:t>Nos casos em que usamos uma única tecnologia de energia, devem ser criados dois modos de operação diferentes. Isso ocorre porque, no </a:t>
            </a:r>
            <a:r>
              <a:rPr lang="en-US" dirty="0" err="1"/>
              <a:t>OSeMOSYS</a:t>
            </a:r>
            <a:r>
              <a:rPr lang="en-US" dirty="0"/>
              <a:t>, uma única tecnologia não pode executar duas ações opostas no mesmo modo de operação. Vamos praticar como trabalhar com esses </a:t>
            </a:r>
            <a:r>
              <a:rPr lang="en-US" dirty="0" err="1"/>
              <a:t>parâmetros </a:t>
            </a:r>
            <a:r>
              <a:rPr lang="en-US" dirty="0"/>
              <a:t>e conjuntos no exercício prático.</a:t>
            </a:r>
          </a:p>
        </p:txBody>
      </p:sp>
      <p:sp>
        <p:nvSpPr>
          <p:cNvPr id="165" name="Google Shape;165;p13:notes">
            <a:extLst>
              <a:ext uri="{FF2B5EF4-FFF2-40B4-BE49-F238E27FC236}">
                <a16:creationId xmlns:a16="http://schemas.microsoft.com/office/drawing/2014/main" id="{2C4A73A6-47C4-CD46-E276-88DE310143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34402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B9DF908-C624-5534-3D5C-DA07DDB020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9DE9F0-D231-E313-0174-B59726FAEE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F3783-CEB5-B6A9-C15F-BD56BD053A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eficiência do sistema de armazenamento pode ser contabilizada por </a:t>
            </a:r>
            <a:r>
              <a:rPr lang="en-US" dirty="0" err="1"/>
              <a:t>meio</a:t>
            </a:r>
            <a:r>
              <a:rPr lang="en-US" dirty="0"/>
              <a:t> das </a:t>
            </a:r>
            <a:r>
              <a:rPr lang="en-US" dirty="0" err="1"/>
              <a:t>taxas</a:t>
            </a:r>
            <a:r>
              <a:rPr lang="en-US" dirty="0"/>
              <a:t> de atividade de entrada e saída (IAR e OAR) de forma semelhante às tecnologias convencionais. Vamos usar o exemplo de um sistema de bateria para explicar esse conceito.</a:t>
            </a:r>
          </a:p>
          <a:p>
            <a:r>
              <a:rPr lang="en-US" dirty="0"/>
              <a:t>Para o estágio de carregamento, definimos o combustível de entrada para o inversor, que seria a eletricidade no modo de operação 1. Não há necessidade de definir a OAR no modo 1 porque ela é substituída pelo parâmetro </a:t>
            </a:r>
            <a:r>
              <a:rPr lang="en-US" i="1" dirty="0"/>
              <a:t>Technology to Storage</a:t>
            </a:r>
            <a:r>
              <a:rPr lang="en-US" dirty="0"/>
              <a:t>. Se presumirmos que o parâmetro </a:t>
            </a:r>
            <a:r>
              <a:rPr lang="en-US" i="1" dirty="0"/>
              <a:t>Technology to Storage </a:t>
            </a:r>
            <a:r>
              <a:rPr lang="en-US" dirty="0"/>
              <a:t>é igual a 1, o IAR pode ser definido como o inverso da eficiência de carregamento.</a:t>
            </a:r>
          </a:p>
          <a:p>
            <a:r>
              <a:rPr lang="en-US" dirty="0"/>
              <a:t>Da mesma forma, para o estágio de descarga, definimos o combustível de saída para o inversor, que também seria eletricidade no modo de operação 2. Não há necessidade de definir o IAR no modo 2 porque ele é substituído pelo parâmetro </a:t>
            </a:r>
            <a:r>
              <a:rPr lang="en-US" i="1" dirty="0"/>
              <a:t>Technology from Storage</a:t>
            </a:r>
            <a:r>
              <a:rPr lang="en-US" dirty="0"/>
              <a:t>. Se presumirmos que o parâmetro </a:t>
            </a:r>
            <a:r>
              <a:rPr lang="en-US" i="1" dirty="0"/>
              <a:t>Technology from Storage </a:t>
            </a:r>
            <a:r>
              <a:rPr lang="en-US" dirty="0"/>
              <a:t>é igual a 1, a OAR pode ser definida como o inverso da eficiência de descarga.</a:t>
            </a:r>
          </a:p>
          <a:p>
            <a:r>
              <a:rPr lang="en-US" dirty="0"/>
              <a:t>É importante observar que as perdas de energia durante o estágio de armazenamento não são consideradas separadamente. Portanto, a eficiência de ida e volta deve levar em conta as eficiências de carga e descarga.</a:t>
            </a:r>
          </a:p>
        </p:txBody>
      </p:sp>
      <p:sp>
        <p:nvSpPr>
          <p:cNvPr id="165" name="Google Shape;165;p13:notes">
            <a:extLst>
              <a:ext uri="{FF2B5EF4-FFF2-40B4-BE49-F238E27FC236}">
                <a16:creationId xmlns:a16="http://schemas.microsoft.com/office/drawing/2014/main" id="{3D5271CC-4F36-3145-FBB3-65F3EA88DA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1164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E0DCF2-ADF4-1EE6-D631-6FA40FF1BD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DAC50B-63D8-979C-E539-6E737811CD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0B832D-41C5-97E6-7667-9CED22DB90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Para as tecnologias de armazenamento, são necessários novos parâmetros para caracterizá-las. Primeiro, a </a:t>
            </a:r>
            <a:r>
              <a:rPr lang="en-US" b="1" dirty="0"/>
              <a:t>Carga mínima de armazenamento </a:t>
            </a:r>
            <a:r>
              <a:rPr lang="en-US" dirty="0"/>
              <a:t>define um limite inferior para a quantidade de energia armazenada, expressa como uma fração da capacidade máxima, com um valor que varia entre 0 e 1. A instalação de armazenamento não pode ser esvaziada abaixo desse nível.</a:t>
            </a:r>
          </a:p>
          <a:p>
            <a:r>
              <a:rPr lang="en-US" dirty="0"/>
              <a:t>Em segundo lugar, a </a:t>
            </a:r>
            <a:r>
              <a:rPr lang="en-US" b="1" dirty="0"/>
              <a:t>Vida Operacional de Armazenamento </a:t>
            </a:r>
            <a:r>
              <a:rPr lang="en-US" dirty="0"/>
              <a:t>representa a vida útil da instalação de armazenamento.</a:t>
            </a:r>
          </a:p>
          <a:p>
            <a:r>
              <a:rPr lang="en-US" dirty="0"/>
              <a:t>Terceiro, o </a:t>
            </a:r>
            <a:r>
              <a:rPr lang="en-US" b="1" dirty="0"/>
              <a:t>Custo de Capital de Armazenamento </a:t>
            </a:r>
            <a:r>
              <a:rPr lang="en-US" dirty="0"/>
              <a:t>reflete o custo de investimento específico do componente de energia do sistema de armazenamento.</a:t>
            </a:r>
          </a:p>
          <a:p>
            <a:r>
              <a:rPr lang="en-US" dirty="0"/>
              <a:t>Em quarto lugar, a </a:t>
            </a:r>
            <a:r>
              <a:rPr lang="en-US" b="1" dirty="0"/>
              <a:t>Capacidade de Armazenamento Residual </a:t>
            </a:r>
            <a:r>
              <a:rPr lang="en-US" dirty="0"/>
              <a:t>representa a capacidade de armazenamento instalada existente.</a:t>
            </a:r>
          </a:p>
          <a:p>
            <a:r>
              <a:rPr lang="en-US" dirty="0"/>
              <a:t>Da mesma forma, para as tecnologias de energia, usamos os mesmos parâmetros discutidos nas aulas anteriores, como </a:t>
            </a:r>
            <a:r>
              <a:rPr lang="en-US" b="1" dirty="0"/>
              <a:t>custo de capital</a:t>
            </a:r>
            <a:r>
              <a:rPr lang="en-US" dirty="0"/>
              <a:t>, </a:t>
            </a:r>
            <a:r>
              <a:rPr lang="en-US" b="1" dirty="0"/>
              <a:t>custo fixo</a:t>
            </a:r>
            <a:r>
              <a:rPr lang="en-US" dirty="0"/>
              <a:t>, </a:t>
            </a:r>
            <a:r>
              <a:rPr lang="en-US" b="1" dirty="0"/>
              <a:t>vida operacional </a:t>
            </a:r>
            <a:r>
              <a:rPr lang="en-US" dirty="0"/>
              <a:t>e </a:t>
            </a:r>
            <a:r>
              <a:rPr lang="en-US" b="1" dirty="0"/>
              <a:t>capacidade residual</a:t>
            </a:r>
            <a:r>
              <a:rPr lang="en-US" dirty="0"/>
              <a:t>.</a:t>
            </a:r>
          </a:p>
        </p:txBody>
      </p:sp>
      <p:sp>
        <p:nvSpPr>
          <p:cNvPr id="165" name="Google Shape;165;p13:notes">
            <a:extLst>
              <a:ext uri="{FF2B5EF4-FFF2-40B4-BE49-F238E27FC236}">
                <a16:creationId xmlns:a16="http://schemas.microsoft.com/office/drawing/2014/main" id="{AF54F7ED-BC56-FD48-6A18-9065EEE4C3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2769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2800" dirty="0"/>
              <a:t>Os sistemas de armazenamento de </a:t>
            </a:r>
            <a:r>
              <a:rPr lang="en-US" sz="2800" dirty="0" err="1"/>
              <a:t>energia</a:t>
            </a:r>
            <a:r>
              <a:rPr lang="en-US" sz="2800" dirty="0"/>
              <a:t> (Energy Storage Systems - ESS) são essenciais para a transição energética, pois lidam com a intermitência das fontes de energia renováveis, como a solar e a eólica, permitindo sua integração à rede. Ao armazenar o excesso de energia durante os períodos de baixa demanda e liberá-la durante os horários de pico, os ESS garantem um fornecimento de energia consistente e confiável. Esses sistemas também aumentam a estabilidade da rede, fornecendo recursos de regulação de frequência, suporte de tensão e partida a frio, que são essenciais para manter a resiliência dos sistemas de energia modernos. Além disso, o ESS facilita os modelos de energia descentralizada, permitindo que residências e empresas armazenem e usem energia renovável e, ao mesmo tempo, apoiando microrredes em áreas remotas.</a:t>
            </a:r>
          </a:p>
          <a:p>
            <a:r>
              <a:rPr lang="en-US" sz="2800" dirty="0"/>
              <a:t>Além das aplicações de rede, os ESS impulsionam a descarbonização ao permitir a eletrificação de setores como o de transporte por meio de baterias para veículos elétricos. Eles também reduzem a dependência de usinas de combustível fóssil para a demanda de pico e proporcionam benefícios econômicos por meio de arbitragem de energia e investimentos diferidos na rede. As tecnologias avançadas de armazenamento, desde baterias de íons de lítio até sistemas baseados em hidrogênio, oferecem diversas soluções para várias escalas e necessidades, tornando o ESS uma pedra angular na conquista de um futuro energético sustentável e de baixo carbono.</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CBD125E-9812-B103-2E47-6B0795F637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6A5C3E4-401D-92E4-5385-FCF3C0CDA9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C63B1B-70BA-DAB1-688D-6A05E0BB8E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Até 2030, espera-se que os requisitos de armazenamento de energia tripliquem. Esse aumento significativo na demanda levou os pesquisadores a inovar e desenvolver tecnologias </a:t>
            </a:r>
            <a:r>
              <a:rPr lang="en-US" b="1" dirty="0"/>
              <a:t>de sistemas de armazenamento de energia (ESS) </a:t>
            </a:r>
            <a:r>
              <a:rPr lang="en-US" dirty="0"/>
              <a:t>mais eficientes, capazes de fornecer energia consistente e controlada.</a:t>
            </a:r>
          </a:p>
          <a:p>
            <a:r>
              <a:rPr lang="en-US" dirty="0"/>
              <a:t>As tecnologias ESS podem ser categorizadas com base em vários fatores, incluindo a forma de energia armazenada, o uso, a duração e a eficiência. A figura mostra a classificação das tecnologias ESS pelo tipo de energia armazenada, abrangendo as formas térmica, mecânica, química, eletroquímica e elétrica. Os sistemas híbridos, que combinam duas formas de armazenamento de energia, também estão ganhando importância.</a:t>
            </a:r>
          </a:p>
          <a:p>
            <a:r>
              <a:rPr lang="en-US" dirty="0"/>
              <a:t>Exploraremos exemplos específicos dessas tecnologias nos slides a seguir.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6D554C2-42AA-80D0-E022-9CEA1DE4B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8949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789E775-2791-9B50-68DF-72007496AD5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A0EB910-3955-A71A-4815-65BD15F014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E59D7B-CC75-A5F0-CC7B-B97F3FC985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No projeto do </a:t>
            </a:r>
            <a:r>
              <a:rPr lang="en-US" b="0" dirty="0"/>
              <a:t>Sistema de Armazenamento de Energia (ESS)</a:t>
            </a:r>
            <a:r>
              <a:rPr lang="en-US" dirty="0"/>
              <a:t>, é importante distinguir entre o componente de energia e o componente de potência. O componente de energia refere-se à quantidade de energia que pode ser armazenada, enquanto o componente de potência indica a taxa na qual o ESS pode ser carregado ou descarregado.</a:t>
            </a:r>
          </a:p>
          <a:p>
            <a:r>
              <a:rPr lang="en-US" dirty="0"/>
              <a:t>Por exemplo, um sistema de bateria de íons de lítio pode ter uma capacidade de energia de 10 MWh e uma capacidade de potência de 2 MW. A </a:t>
            </a:r>
            <a:r>
              <a:rPr lang="en-US" b="1" dirty="0"/>
              <a:t>relação energia/potência (relação E/P) </a:t>
            </a:r>
            <a:r>
              <a:rPr lang="en-US" dirty="0"/>
              <a:t>é definida como o quociente da capacidade de energia dividida pela capacidade de potência. Nesse caso, a relação E/P é de 10 MWh dividido por 2 MW, o que equivale a 5 horas. Isso significa que a bateria pode ser totalmente carregada ou descarregada em 5 horas quando estiver operando em sua capacidade máxima de energia.</a:t>
            </a:r>
          </a:p>
          <a:p>
            <a:r>
              <a:rPr lang="en-US" dirty="0"/>
              <a:t>Os sistemas ESS também podem operar em níveis mais baixos de potência ou energia. Por exemplo, a mesma bateria poderia carregar a uma taxa de 1,5 MW durante 3 horas, resultando em uma energia armazenada de 1,5 MW×3 horas=4,5 MWh. Entretanto, as condições operacionais de cada sistema dependem de requisitos específicos e não devem se desviar significativamente de suas capacidades nominais para garantir o desempenho e a longevidade ideais.</a:t>
            </a:r>
          </a:p>
        </p:txBody>
      </p:sp>
      <p:sp>
        <p:nvSpPr>
          <p:cNvPr id="165" name="Google Shape;165;p13:notes">
            <a:extLst>
              <a:ext uri="{FF2B5EF4-FFF2-40B4-BE49-F238E27FC236}">
                <a16:creationId xmlns:a16="http://schemas.microsoft.com/office/drawing/2014/main" id="{89CC1554-406D-EC80-255A-5FA3437711B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8182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94682E-CFDF-36A9-8691-828C3B5788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704013-8C43-73E9-72AA-13929E3CDE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FDCE346-2ACB-85D6-E50F-97ECFCA025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Assim como diferenciamos as capacidades de energia e potência em termos técnicos, também as diferenciamos em termos de custo. </a:t>
            </a:r>
            <a:r>
              <a:rPr lang="en-US" b="1" dirty="0"/>
              <a:t>O custo específico de energia </a:t>
            </a:r>
            <a:r>
              <a:rPr lang="en-US" dirty="0"/>
              <a:t>refere-se ao investimento necessário para instalar uma determinada capacidade de energia, enquanto </a:t>
            </a:r>
            <a:r>
              <a:rPr lang="en-US" b="1" dirty="0"/>
              <a:t>o custo específico de potência </a:t>
            </a:r>
            <a:r>
              <a:rPr lang="en-US" dirty="0"/>
              <a:t>é o investimento necessário para instalar uma determinada capacidade de potência.</a:t>
            </a:r>
          </a:p>
          <a:p>
            <a:r>
              <a:rPr lang="en-US" dirty="0"/>
              <a:t>Este slide apresenta um exemplo de uma bateria de íons de lítio em escala de serviços públicos:</a:t>
            </a:r>
          </a:p>
          <a:p>
            <a:pPr>
              <a:buFont typeface="Arial" panose="020B0604020202020204" pitchFamily="34" charset="0"/>
              <a:buChar char="•"/>
            </a:pPr>
            <a:r>
              <a:rPr lang="en-US" dirty="0"/>
              <a:t>O </a:t>
            </a:r>
            <a:r>
              <a:rPr lang="en-US" b="1" dirty="0"/>
              <a:t>componente de energia </a:t>
            </a:r>
            <a:r>
              <a:rPr lang="en-US" dirty="0"/>
              <a:t>consiste em uma bateria de 100 kWh. Se o custo específico de energia for de </a:t>
            </a:r>
            <a:r>
              <a:rPr lang="en-US" b="1" dirty="0"/>
              <a:t>300 USD/kWh</a:t>
            </a:r>
            <a:r>
              <a:rPr lang="en-US" dirty="0"/>
              <a:t>, o custo total de energia será de </a:t>
            </a:r>
            <a:r>
              <a:rPr lang="en-US" b="1" dirty="0"/>
              <a:t>30.000 USD</a:t>
            </a:r>
            <a:r>
              <a:rPr lang="en-US" dirty="0"/>
              <a:t>.</a:t>
            </a:r>
          </a:p>
          <a:p>
            <a:pPr>
              <a:buFont typeface="Arial" panose="020B0604020202020204" pitchFamily="34" charset="0"/>
              <a:buChar char="•"/>
            </a:pPr>
            <a:r>
              <a:rPr lang="en-US" dirty="0"/>
              <a:t>O </a:t>
            </a:r>
            <a:r>
              <a:rPr lang="en-US" b="1" dirty="0"/>
              <a:t>componente de energia</a:t>
            </a:r>
            <a:r>
              <a:rPr lang="en-US" dirty="0"/>
              <a:t>, representado pelo sistema do inversor, tem um custo de energia específico de </a:t>
            </a:r>
            <a:r>
              <a:rPr lang="en-US" b="1" dirty="0"/>
              <a:t>250 USD/kW</a:t>
            </a:r>
            <a:r>
              <a:rPr lang="en-US" dirty="0"/>
              <a:t>. Nesse caso, o custo total de energia seria de </a:t>
            </a:r>
            <a:r>
              <a:rPr lang="en-US" b="1" dirty="0"/>
              <a:t>US$ 2.500</a:t>
            </a:r>
            <a:r>
              <a:rPr lang="en-US" dirty="0"/>
              <a:t>.</a:t>
            </a:r>
          </a:p>
          <a:p>
            <a:r>
              <a:rPr lang="en-US" dirty="0"/>
              <a:t>Em nosso exercício prático, exploraremos como incorporar esses custos separados no </a:t>
            </a:r>
            <a:r>
              <a:rPr lang="en-US" b="1" dirty="0" err="1"/>
              <a:t>OSeMOSYS </a:t>
            </a:r>
            <a:r>
              <a:rPr lang="en-US" dirty="0"/>
              <a:t>e determinar o dimensionamento dos componentes para otimizar o projeto do sistema.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3A07E46-5D7E-8A73-61C7-695F95183B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922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EDFB98-D27A-1EF8-D94B-FAE832478F8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E9335B-A106-B289-0979-6F608110C6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524EF4-427B-A3C2-0BAA-56FB217304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baterias são dispositivos eletroquímicos que convertem energia química em energia elétrica, conforme mostrado na figura. Elas consistem em várias células, cada uma contendo três componentes principais: dois eletrodos - um ânodo e um cátodo - e um eletrólito. Em geral, as baterias são divididas em duas categorias: primárias e secundárias. As baterias primárias são projetadas para uso único, em que a energia química é consumida e não pode ser recarregada. Por outro lado, as baterias secundárias são projetadas para serem recarregáveis.</a:t>
            </a:r>
          </a:p>
          <a:p>
            <a:r>
              <a:rPr lang="en-US" dirty="0"/>
              <a:t>As baterias secundárias são ainda classificadas em vários tipos, incluindo baterias de chumbo-ácido (LA), íon-lítio, níquel-cádmio (Ni-Cd), sódio-enxofre (</a:t>
            </a:r>
            <a:r>
              <a:rPr lang="en-US" dirty="0" err="1"/>
              <a:t>NaS</a:t>
            </a:r>
            <a:r>
              <a:rPr lang="en-US" dirty="0"/>
              <a:t>), íon-sódio (Na-ion) e baterias de metal-ar, com base nos materiais usados para os eletrodos e eletrólitos.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3AF0ADA-F667-17F2-69C9-01D7264A4D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7341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BB6751-1EFF-D28D-DBFB-3F436BC8671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55B3CE-4B0A-5181-018B-383A1720E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16EE063-19D6-78CC-FE27-A95E42BEEB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armazenamento de energia hidrelétrica bombeada (PHES) é o sistema de armazenamento de energia mais difundido, </a:t>
            </a:r>
            <a:r>
              <a:rPr lang="en-US" dirty="0" err="1"/>
              <a:t>caracterizado </a:t>
            </a:r>
            <a:r>
              <a:rPr lang="en-US" dirty="0"/>
              <a:t>por sua grande capacidade de energia, longa duração de armazenamento e alta eficiência. Um sistema PHES típico consiste em três componentes principais: (</a:t>
            </a:r>
            <a:r>
              <a:rPr lang="en-US" dirty="0" err="1"/>
              <a:t>i</a:t>
            </a:r>
            <a:r>
              <a:rPr lang="en-US" dirty="0"/>
              <a:t>) dois grandes reservatórios situados em diferentes altitudes, (ii) uma unidade de bomba que move a água do reservatório inferior para o reservatório superior e (iii) uma turbina que gera eletricidade à medida que a água flui para baixo do reservatório superior para o inferior. Os dois últimos são normalmente combinados em uma única unidade, conforme ilustrado na figura. A água liberada do reservatório superior gira as turbinas, que, por sua vez, geram eletricidade por meio de geradores conectados. Ao transferir água entre os dois reservatórios em altitudes variadas, o sistema armazena e produz energia na forma de energia potencial.</a:t>
            </a:r>
          </a:p>
          <a:p>
            <a:r>
              <a:rPr lang="en-US" dirty="0"/>
              <a:t>Durante os horários fora de pico (processo de carga), a energia elétrica da fonte de energia é convertida em energia mecânica, que é então transformada em energia potencial pelo bombeamento de água do reservatório inferior para o reservatório superior. Durante os horários de pico (processo de descarga), a água armazenada é liberada do reservatório superior, fluindo para baixo para gerar eletricidade.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D6E2B7-3FFD-8A9C-342B-5D1AEA6D5D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170990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A446AE-903D-697E-EA33-DBC8929AC8F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AF59F97-8C48-EEBA-29D2-622E2A1D81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C49BE58-7240-718E-5CB8-CB225D52952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hidrogênio é considerado um transportador de energia flexível, útil para armazenar o excedente de eletricidade. Ele pode ser produzido por meio da eletrólise da água ou diretamente da luz solar por meio da divisão fotocatalítica da água. Um sistema típico de energia de hidrogênio consiste em três componentes principais, conforme mostrado na figura: (</a:t>
            </a:r>
            <a:r>
              <a:rPr lang="en-US" dirty="0" err="1"/>
              <a:t>i</a:t>
            </a:r>
            <a:r>
              <a:rPr lang="en-US" dirty="0"/>
              <a:t>) uma unidade de geração de hidrogênio, como um </a:t>
            </a:r>
            <a:r>
              <a:rPr lang="en-US" dirty="0" err="1"/>
              <a:t>eletrolisador</a:t>
            </a:r>
            <a:r>
              <a:rPr lang="en-US" dirty="0"/>
              <a:t>, que converte energia elétrica em hidrogênio, (ii) um sistema de armazenamento de hidrogênio e (iii) uma unidade de conversão de energia de hidrogênio, como uma célula de combustível (FC) ou uma célula de combustível regenerativa, que converte a energia química do hidrogênio armazenado novamente em energia elétrica.</a:t>
            </a:r>
          </a:p>
          <a:p>
            <a:r>
              <a:rPr lang="en-US" dirty="0"/>
              <a:t>O processo de carga poderia usar o excesso de eletricidade para gerar hidrogênio por meio do processo de eletrólise da água e armazená-lo em um tanque ou em cavernas subterrâneas. Em seguida, durante os períodos anuais de pico de demanda, o ciclo de descarga poderia produzir eletricidade a partir do hidrogênio por meio de células de combustível.</a:t>
            </a:r>
            <a:endParaRPr dirty="0"/>
          </a:p>
        </p:txBody>
      </p:sp>
      <p:sp>
        <p:nvSpPr>
          <p:cNvPr id="165" name="Google Shape;165;p13:notes">
            <a:extLst>
              <a:ext uri="{FF2B5EF4-FFF2-40B4-BE49-F238E27FC236}">
                <a16:creationId xmlns:a16="http://schemas.microsoft.com/office/drawing/2014/main" id="{54F21F07-491D-1E52-CAA9-F0390FE26D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04376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enss.2022.07.002"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15.jpg"/><Relationship Id="rId10" Type="http://schemas.openxmlformats.org/officeDocument/2006/relationships/image" Target="../media/image4.pn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652579"/>
            <a:ext cx="8889542"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9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MODELAGEM DE ARMAZENAMENTO DE ENERGIA</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9.1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Open Sans"/>
                <a:cs typeface="Calibri"/>
              </a:rPr>
              <a:t>1. </a:t>
            </a:r>
            <a:r>
              <a:rPr lang="en-US" sz="2400" dirty="0">
                <a:latin typeface="Open Sans"/>
                <a:cs typeface="Calibri"/>
              </a:rPr>
              <a:t>Schmidt O e </a:t>
            </a:r>
            <a:r>
              <a:rPr lang="en-US" sz="2400" dirty="0" err="1">
                <a:latin typeface="Open Sans"/>
                <a:cs typeface="Calibri"/>
              </a:rPr>
              <a:t>Staffell </a:t>
            </a:r>
            <a:r>
              <a:rPr lang="en-US" sz="2400" dirty="0">
                <a:latin typeface="Open Sans"/>
                <a:cs typeface="Calibri"/>
              </a:rPr>
              <a:t>I. (2023). Monetizing Energy Storage: A Toolkit to Assess Future Cost and Value (Um kit de ferramentas para avaliar o custo e o valor futuros). Oxford: Oxford University Press.</a:t>
            </a:r>
          </a:p>
          <a:p>
            <a:endParaRPr lang="en-US" sz="2400" dirty="0">
              <a:latin typeface="Open Sans"/>
              <a:cs typeface="Calibri"/>
            </a:endParaRPr>
          </a:p>
          <a:p>
            <a:r>
              <a:rPr lang="en-US" sz="2400" dirty="0">
                <a:latin typeface="Open Sans"/>
                <a:cs typeface="Calibri"/>
              </a:rPr>
              <a:t>2. Mitali, J., </a:t>
            </a:r>
            <a:r>
              <a:rPr lang="en-US" sz="2400" dirty="0" err="1">
                <a:latin typeface="Open Sans"/>
                <a:cs typeface="Calibri"/>
              </a:rPr>
              <a:t>Dhinakaran</a:t>
            </a:r>
            <a:r>
              <a:rPr lang="en-US" sz="2400" dirty="0">
                <a:latin typeface="Open Sans"/>
                <a:cs typeface="Calibri"/>
              </a:rPr>
              <a:t>, S., &amp; Mohamad, A. A. (2022). Sistemas de armazenamento de energia: uma revisão. Em Energy Storage and Saving (Armazenamento e economia de energia) (Vol. 1, Edição 3, pp. 166-216). Elsevier B.V. </a:t>
            </a:r>
            <a:r>
              <a:rPr lang="en-US" sz="2400" dirty="0">
                <a:latin typeface="Open Sans"/>
                <a:cs typeface="Calibri"/>
                <a:hlinkClick r:id="rId3"/>
              </a:rPr>
              <a:t>https://doi.org/10.1016/j.enss.2022.07.002</a:t>
            </a: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532DD75-3BB4-392F-63D2-4E23B4D802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D511366-5DCB-6215-D10F-477F604597A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645640BF-A14A-0A07-546B-103B5DA15175}"/>
              </a:ext>
            </a:extLst>
          </p:cNvPr>
          <p:cNvSpPr/>
          <p:nvPr/>
        </p:nvSpPr>
        <p:spPr>
          <a:xfrm>
            <a:off x="404560" y="132316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Esquemas de modelagem - parte 1</a:t>
            </a:r>
          </a:p>
        </p:txBody>
      </p:sp>
      <p:sp>
        <p:nvSpPr>
          <p:cNvPr id="4" name="Title 10">
            <a:extLst>
              <a:ext uri="{FF2B5EF4-FFF2-40B4-BE49-F238E27FC236}">
                <a16:creationId xmlns:a16="http://schemas.microsoft.com/office/drawing/2014/main" id="{583AC6B1-2BE1-6612-8866-397E2FF67AC8}"/>
              </a:ext>
            </a:extLst>
          </p:cNvPr>
          <p:cNvSpPr txBox="1">
            <a:spLocks/>
          </p:cNvSpPr>
          <p:nvPr/>
        </p:nvSpPr>
        <p:spPr>
          <a:xfrm>
            <a:off x="368286" y="143912"/>
            <a:ext cx="11609585" cy="125940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Modelagem do armazenamento de energia no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Google Shape;168;p13">
            <a:extLst>
              <a:ext uri="{FF2B5EF4-FFF2-40B4-BE49-F238E27FC236}">
                <a16:creationId xmlns:a16="http://schemas.microsoft.com/office/drawing/2014/main" id="{075FE6AB-3CE0-ADE4-6A3B-E9781F3674C3}"/>
              </a:ext>
            </a:extLst>
          </p:cNvPr>
          <p:cNvSpPr txBox="1">
            <a:spLocks/>
          </p:cNvSpPr>
          <p:nvPr/>
        </p:nvSpPr>
        <p:spPr>
          <a:xfrm>
            <a:off x="368286" y="1724167"/>
            <a:ext cx="10515600"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Um ESS no OSeMOSYS pode ser representado usando dois layouts fundamentais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6" name="Rectangle 5">
            <a:extLst>
              <a:ext uri="{FF2B5EF4-FFF2-40B4-BE49-F238E27FC236}">
                <a16:creationId xmlns:a16="http://schemas.microsoft.com/office/drawing/2014/main" id="{ECD80805-C50D-4FB9-6A35-49EF31D48C9B}"/>
              </a:ext>
            </a:extLst>
          </p:cNvPr>
          <p:cNvSpPr/>
          <p:nvPr/>
        </p:nvSpPr>
        <p:spPr>
          <a:xfrm>
            <a:off x="6557542" y="3920873"/>
            <a:ext cx="1252505"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err="1"/>
              <a:t>Armazena</a:t>
            </a:r>
            <a:br>
              <a:rPr lang="en-GB" sz="1800" dirty="0"/>
            </a:br>
            <a:r>
              <a:rPr lang="en-GB" sz="1800" dirty="0"/>
              <a:t>ENERGIA</a:t>
            </a:r>
          </a:p>
        </p:txBody>
      </p:sp>
      <p:sp>
        <p:nvSpPr>
          <p:cNvPr id="7" name="Rectangle 6">
            <a:extLst>
              <a:ext uri="{FF2B5EF4-FFF2-40B4-BE49-F238E27FC236}">
                <a16:creationId xmlns:a16="http://schemas.microsoft.com/office/drawing/2014/main" id="{9033CD80-EC6C-01B3-7514-E6ED407A5BA9}"/>
              </a:ext>
            </a:extLst>
          </p:cNvPr>
          <p:cNvSpPr/>
          <p:nvPr/>
        </p:nvSpPr>
        <p:spPr>
          <a:xfrm>
            <a:off x="6124682" y="3359431"/>
            <a:ext cx="4276612"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Sistema de armazenamento de energia</a:t>
            </a:r>
          </a:p>
        </p:txBody>
      </p:sp>
      <p:sp>
        <p:nvSpPr>
          <p:cNvPr id="8" name="Rectangle 7">
            <a:extLst>
              <a:ext uri="{FF2B5EF4-FFF2-40B4-BE49-F238E27FC236}">
                <a16:creationId xmlns:a16="http://schemas.microsoft.com/office/drawing/2014/main" id="{6AD07C1C-B407-3F9A-1A96-2EDD9A158EBB}"/>
              </a:ext>
            </a:extLst>
          </p:cNvPr>
          <p:cNvSpPr/>
          <p:nvPr/>
        </p:nvSpPr>
        <p:spPr>
          <a:xfrm>
            <a:off x="8385956" y="3920872"/>
            <a:ext cx="1425388"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Consumir</a:t>
            </a:r>
            <a:br>
              <a:rPr lang="en-GB" sz="1800" dirty="0"/>
            </a:br>
            <a:r>
              <a:rPr lang="en-GB" sz="1800" dirty="0"/>
              <a:t>POTÊNCIA</a:t>
            </a:r>
          </a:p>
        </p:txBody>
      </p:sp>
      <p:cxnSp>
        <p:nvCxnSpPr>
          <p:cNvPr id="9" name="Straight Arrow Connector 8">
            <a:extLst>
              <a:ext uri="{FF2B5EF4-FFF2-40B4-BE49-F238E27FC236}">
                <a16:creationId xmlns:a16="http://schemas.microsoft.com/office/drawing/2014/main" id="{DCC7DA9F-0EA8-99FB-B046-A5C83FBA8E8D}"/>
              </a:ext>
            </a:extLst>
          </p:cNvPr>
          <p:cNvCxnSpPr>
            <a:cxnSpLocks/>
            <a:stCxn id="8"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AFC1ECD-8668-315A-95E0-51EB615F29F1}"/>
              </a:ext>
            </a:extLst>
          </p:cNvPr>
          <p:cNvCxnSpPr>
            <a:cxnSpLocks/>
            <a:endCxn id="15"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01FDD67C-95C7-9316-492E-EE68A49B95B7}"/>
              </a:ext>
            </a:extLst>
          </p:cNvPr>
          <p:cNvCxnSpPr>
            <a:cxnSpLocks/>
            <a:endCxn id="8" idx="3"/>
          </p:cNvCxnSpPr>
          <p:nvPr/>
        </p:nvCxnSpPr>
        <p:spPr>
          <a:xfrm flipH="1">
            <a:off x="9811344" y="4368006"/>
            <a:ext cx="741971"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7EE6A268-A416-638A-32DC-0EF174EA7B5A}"/>
              </a:ext>
            </a:extLst>
          </p:cNvPr>
          <p:cNvCxnSpPr>
            <a:cxnSpLocks/>
            <a:stCxn id="15" idx="3"/>
          </p:cNvCxnSpPr>
          <p:nvPr/>
        </p:nvCxnSpPr>
        <p:spPr>
          <a:xfrm flipV="1">
            <a:off x="9811344" y="5547256"/>
            <a:ext cx="741971"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48B987CC-7566-C8B8-3CF8-73F937186D5F}"/>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BBB40-4BE0-B0A9-FF54-E634C7DF76C2}"/>
              </a:ext>
            </a:extLst>
          </p:cNvPr>
          <p:cNvSpPr txBox="1"/>
          <p:nvPr/>
        </p:nvSpPr>
        <p:spPr>
          <a:xfrm>
            <a:off x="10607077" y="3481907"/>
            <a:ext cx="1071787" cy="646331"/>
          </a:xfrm>
          <a:prstGeom prst="rect">
            <a:avLst/>
          </a:prstGeom>
          <a:noFill/>
        </p:spPr>
        <p:txBody>
          <a:bodyPr wrap="square" rtlCol="0">
            <a:spAutoFit/>
          </a:bodyPr>
          <a:lstStyle/>
          <a:p>
            <a:r>
              <a:rPr lang="en-GB" sz="1800" dirty="0"/>
              <a:t>Rede </a:t>
            </a:r>
            <a:r>
              <a:rPr lang="en-GB" sz="1800" dirty="0" err="1"/>
              <a:t>Elétrica</a:t>
            </a:r>
            <a:endParaRPr lang="en-GB" sz="1800" dirty="0"/>
          </a:p>
        </p:txBody>
      </p:sp>
      <p:sp>
        <p:nvSpPr>
          <p:cNvPr id="15" name="Rectangle 14">
            <a:extLst>
              <a:ext uri="{FF2B5EF4-FFF2-40B4-BE49-F238E27FC236}">
                <a16:creationId xmlns:a16="http://schemas.microsoft.com/office/drawing/2014/main" id="{FC604C43-AE63-C785-EDC0-D0F92A9DD193}"/>
              </a:ext>
            </a:extLst>
          </p:cNvPr>
          <p:cNvSpPr/>
          <p:nvPr/>
        </p:nvSpPr>
        <p:spPr>
          <a:xfrm>
            <a:off x="8456400" y="5100123"/>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Entregar</a:t>
            </a:r>
            <a:br>
              <a:rPr lang="en-GB" sz="1800" dirty="0"/>
            </a:br>
            <a:r>
              <a:rPr lang="en-GB" sz="1800" dirty="0"/>
              <a:t>POTÊNCIA</a:t>
            </a:r>
          </a:p>
        </p:txBody>
      </p:sp>
      <p:sp>
        <p:nvSpPr>
          <p:cNvPr id="16" name="Rectangle 15">
            <a:extLst>
              <a:ext uri="{FF2B5EF4-FFF2-40B4-BE49-F238E27FC236}">
                <a16:creationId xmlns:a16="http://schemas.microsoft.com/office/drawing/2014/main" id="{A7D82F7D-2270-F108-118A-EE3ED8987A39}"/>
              </a:ext>
            </a:extLst>
          </p:cNvPr>
          <p:cNvSpPr/>
          <p:nvPr/>
        </p:nvSpPr>
        <p:spPr>
          <a:xfrm>
            <a:off x="843784" y="3915791"/>
            <a:ext cx="1224874"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err="1"/>
              <a:t>Armazena</a:t>
            </a:r>
            <a:br>
              <a:rPr lang="en-GB" sz="1800" dirty="0"/>
            </a:br>
            <a:r>
              <a:rPr lang="en-GB" sz="1800" dirty="0"/>
              <a:t>ENERGIA</a:t>
            </a:r>
          </a:p>
        </p:txBody>
      </p:sp>
      <p:sp>
        <p:nvSpPr>
          <p:cNvPr id="17" name="Rectangle 16">
            <a:extLst>
              <a:ext uri="{FF2B5EF4-FFF2-40B4-BE49-F238E27FC236}">
                <a16:creationId xmlns:a16="http://schemas.microsoft.com/office/drawing/2014/main" id="{04A85244-74C4-20F3-6830-4B1DFA136EF3}"/>
              </a:ext>
            </a:extLst>
          </p:cNvPr>
          <p:cNvSpPr/>
          <p:nvPr/>
        </p:nvSpPr>
        <p:spPr>
          <a:xfrm>
            <a:off x="368285" y="3169139"/>
            <a:ext cx="4276587" cy="30702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Sistema de armazenamento de energia por bateria</a:t>
            </a:r>
          </a:p>
        </p:txBody>
      </p:sp>
      <p:sp>
        <p:nvSpPr>
          <p:cNvPr id="18" name="Rectangle 17">
            <a:extLst>
              <a:ext uri="{FF2B5EF4-FFF2-40B4-BE49-F238E27FC236}">
                <a16:creationId xmlns:a16="http://schemas.microsoft.com/office/drawing/2014/main" id="{8C8A2649-9AEC-3757-78A9-AE13B5206D07}"/>
              </a:ext>
            </a:extLst>
          </p:cNvPr>
          <p:cNvSpPr/>
          <p:nvPr/>
        </p:nvSpPr>
        <p:spPr>
          <a:xfrm>
            <a:off x="2829196" y="3903080"/>
            <a:ext cx="1479215"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Consumir / Entregar</a:t>
            </a:r>
            <a:br>
              <a:rPr lang="en-GB" sz="1800" dirty="0"/>
            </a:br>
            <a:r>
              <a:rPr lang="en-GB" sz="1800" dirty="0"/>
              <a:t>POTÊNCIA</a:t>
            </a:r>
          </a:p>
        </p:txBody>
      </p:sp>
      <p:cxnSp>
        <p:nvCxnSpPr>
          <p:cNvPr id="19" name="Straight Arrow Connector 18">
            <a:extLst>
              <a:ext uri="{FF2B5EF4-FFF2-40B4-BE49-F238E27FC236}">
                <a16:creationId xmlns:a16="http://schemas.microsoft.com/office/drawing/2014/main" id="{2FB02620-6D3B-CBE8-521F-C9607B700635}"/>
              </a:ext>
            </a:extLst>
          </p:cNvPr>
          <p:cNvCxnSpPr>
            <a:cxnSpLocks/>
          </p:cNvCxnSpPr>
          <p:nvPr/>
        </p:nvCxnSpPr>
        <p:spPr>
          <a:xfrm flipH="1">
            <a:off x="2013697" y="4337494"/>
            <a:ext cx="81549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180207F-ED52-9D4C-86FE-224524C5E6FC}"/>
              </a:ext>
            </a:extLst>
          </p:cNvPr>
          <p:cNvCxnSpPr>
            <a:cxnSpLocks/>
          </p:cNvCxnSpPr>
          <p:nvPr/>
        </p:nvCxnSpPr>
        <p:spPr>
          <a:xfrm>
            <a:off x="2063717" y="5588310"/>
            <a:ext cx="76547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25B733A8-CD38-49CB-19C0-4C13A21EA9DC}"/>
              </a:ext>
            </a:extLst>
          </p:cNvPr>
          <p:cNvCxnSpPr>
            <a:cxnSpLocks/>
          </p:cNvCxnSpPr>
          <p:nvPr/>
        </p:nvCxnSpPr>
        <p:spPr>
          <a:xfrm flipH="1">
            <a:off x="4308411" y="4324794"/>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64230886-8E45-3DB0-7FF9-48544A4EC15D}"/>
              </a:ext>
            </a:extLst>
          </p:cNvPr>
          <p:cNvCxnSpPr>
            <a:cxnSpLocks/>
          </p:cNvCxnSpPr>
          <p:nvPr/>
        </p:nvCxnSpPr>
        <p:spPr>
          <a:xfrm>
            <a:off x="4308411" y="5588310"/>
            <a:ext cx="64634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7E301A7C-CBFD-1FFB-2903-D39A15EDE8A4}"/>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2D6124C-C1E4-3D16-E8E5-6C1F9AC3FD06}"/>
              </a:ext>
            </a:extLst>
          </p:cNvPr>
          <p:cNvSpPr txBox="1"/>
          <p:nvPr/>
        </p:nvSpPr>
        <p:spPr>
          <a:xfrm>
            <a:off x="5029222" y="3456138"/>
            <a:ext cx="965763" cy="646331"/>
          </a:xfrm>
          <a:prstGeom prst="rect">
            <a:avLst/>
          </a:prstGeom>
          <a:noFill/>
        </p:spPr>
        <p:txBody>
          <a:bodyPr wrap="square" rtlCol="0">
            <a:spAutoFit/>
          </a:bodyPr>
          <a:lstStyle/>
          <a:p>
            <a:r>
              <a:rPr lang="en-GB" sz="1800" dirty="0"/>
              <a:t>Rede </a:t>
            </a:r>
            <a:r>
              <a:rPr lang="en-GB" sz="1800" dirty="0" err="1"/>
              <a:t>Elétrica</a:t>
            </a:r>
            <a:endParaRPr lang="en-GB" sz="1800" dirty="0"/>
          </a:p>
        </p:txBody>
      </p:sp>
      <p:sp>
        <p:nvSpPr>
          <p:cNvPr id="25" name="TextBox 24">
            <a:extLst>
              <a:ext uri="{FF2B5EF4-FFF2-40B4-BE49-F238E27FC236}">
                <a16:creationId xmlns:a16="http://schemas.microsoft.com/office/drawing/2014/main" id="{B7D39C2F-D880-ABFB-3A84-C2DB65ABC9D8}"/>
              </a:ext>
            </a:extLst>
          </p:cNvPr>
          <p:cNvSpPr txBox="1"/>
          <p:nvPr/>
        </p:nvSpPr>
        <p:spPr>
          <a:xfrm>
            <a:off x="607052" y="2457213"/>
            <a:ext cx="3960000" cy="646331"/>
          </a:xfrm>
          <a:prstGeom prst="rect">
            <a:avLst/>
          </a:prstGeom>
          <a:noFill/>
        </p:spPr>
        <p:txBody>
          <a:bodyPr wrap="square" rtlCol="0">
            <a:spAutoFit/>
          </a:bodyPr>
          <a:lstStyle/>
          <a:p>
            <a:pPr algn="ctr"/>
            <a:r>
              <a:rPr lang="en-GB" sz="1800" b="1" dirty="0"/>
              <a:t>Layout 1 - Mesma tecnologia para carga e descarga</a:t>
            </a:r>
          </a:p>
        </p:txBody>
      </p:sp>
      <p:sp>
        <p:nvSpPr>
          <p:cNvPr id="26" name="TextBox 25">
            <a:extLst>
              <a:ext uri="{FF2B5EF4-FFF2-40B4-BE49-F238E27FC236}">
                <a16:creationId xmlns:a16="http://schemas.microsoft.com/office/drawing/2014/main" id="{C34AA428-BF2F-A3FC-FFB3-B6E1A363540D}"/>
              </a:ext>
            </a:extLst>
          </p:cNvPr>
          <p:cNvSpPr txBox="1"/>
          <p:nvPr/>
        </p:nvSpPr>
        <p:spPr>
          <a:xfrm>
            <a:off x="6222330" y="2455389"/>
            <a:ext cx="3959999" cy="646331"/>
          </a:xfrm>
          <a:prstGeom prst="rect">
            <a:avLst/>
          </a:prstGeom>
          <a:noFill/>
        </p:spPr>
        <p:txBody>
          <a:bodyPr wrap="square" rtlCol="0">
            <a:spAutoFit/>
          </a:bodyPr>
          <a:lstStyle/>
          <a:p>
            <a:pPr algn="ctr"/>
            <a:r>
              <a:rPr lang="en-GB" sz="1800" b="1" dirty="0"/>
              <a:t>Layout 2 - Tecnologias distintas para carga e descarga</a:t>
            </a:r>
          </a:p>
        </p:txBody>
      </p:sp>
      <p:pic>
        <p:nvPicPr>
          <p:cNvPr id="27" name="synthesize - 2025-02-13T235312.135">
            <a:hlinkClick r:id="" action="ppaction://media"/>
            <a:extLst>
              <a:ext uri="{FF2B5EF4-FFF2-40B4-BE49-F238E27FC236}">
                <a16:creationId xmlns:a16="http://schemas.microsoft.com/office/drawing/2014/main" id="{C4CD3BCE-B516-C32D-729F-317C4255B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3315" y="1062327"/>
            <a:ext cx="1169913" cy="1169913"/>
          </a:xfrm>
          <a:prstGeom prst="rect">
            <a:avLst/>
          </a:prstGeom>
        </p:spPr>
      </p:pic>
    </p:spTree>
    <p:extLst>
      <p:ext uri="{BB962C8B-B14F-4D97-AF65-F5344CB8AC3E}">
        <p14:creationId xmlns:p14="http://schemas.microsoft.com/office/powerpoint/2010/main" val="39970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39523" y="132316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Esquemas de modelagem - parte 2</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309387" y="185765"/>
            <a:ext cx="11609585" cy="126787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Modelagem do armazenamento de energia no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Google Shape;168;p13">
            <a:extLst>
              <a:ext uri="{FF2B5EF4-FFF2-40B4-BE49-F238E27FC236}">
                <a16:creationId xmlns:a16="http://schemas.microsoft.com/office/drawing/2014/main" id="{47B2F0D9-7DFB-31AE-A1F7-C415AF46BA92}"/>
              </a:ext>
            </a:extLst>
          </p:cNvPr>
          <p:cNvSpPr txBox="1">
            <a:spLocks/>
          </p:cNvSpPr>
          <p:nvPr/>
        </p:nvSpPr>
        <p:spPr>
          <a:xfrm>
            <a:off x="368285" y="1724167"/>
            <a:ext cx="11061709"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Diferentes tecnologias de armazenamento bem conhecidas podem ser representadas usando os dois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8" name="Rectangle 7">
            <a:extLst>
              <a:ext uri="{FF2B5EF4-FFF2-40B4-BE49-F238E27FC236}">
                <a16:creationId xmlns:a16="http://schemas.microsoft.com/office/drawing/2014/main" id="{65135E31-1898-624B-F9F3-6DE6684B5359}"/>
              </a:ext>
            </a:extLst>
          </p:cNvPr>
          <p:cNvSpPr/>
          <p:nvPr/>
        </p:nvSpPr>
        <p:spPr>
          <a:xfrm>
            <a:off x="6557443" y="3920873"/>
            <a:ext cx="1252604"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Tanque de hidrogênio</a:t>
            </a:r>
          </a:p>
        </p:txBody>
      </p:sp>
      <p:sp>
        <p:nvSpPr>
          <p:cNvPr id="9" name="Rectangle 8">
            <a:extLst>
              <a:ext uri="{FF2B5EF4-FFF2-40B4-BE49-F238E27FC236}">
                <a16:creationId xmlns:a16="http://schemas.microsoft.com/office/drawing/2014/main" id="{6D535104-C32C-6850-D70E-650C247E0A5D}"/>
              </a:ext>
            </a:extLst>
          </p:cNvPr>
          <p:cNvSpPr/>
          <p:nvPr/>
        </p:nvSpPr>
        <p:spPr>
          <a:xfrm>
            <a:off x="6232343" y="3263902"/>
            <a:ext cx="3960000" cy="297552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Sistema de armazenamento de energia de hidrogênio</a:t>
            </a:r>
          </a:p>
        </p:txBody>
      </p:sp>
      <p:sp>
        <p:nvSpPr>
          <p:cNvPr id="10" name="Rectangle 9">
            <a:extLst>
              <a:ext uri="{FF2B5EF4-FFF2-40B4-BE49-F238E27FC236}">
                <a16:creationId xmlns:a16="http://schemas.microsoft.com/office/drawing/2014/main" id="{B59A9B8F-481A-40D2-938E-F1C9F99BAF2D}"/>
              </a:ext>
            </a:extLst>
          </p:cNvPr>
          <p:cNvSpPr/>
          <p:nvPr/>
        </p:nvSpPr>
        <p:spPr>
          <a:xfrm>
            <a:off x="8343900" y="3920872"/>
            <a:ext cx="13970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700" dirty="0" err="1"/>
              <a:t>Eletrolisador</a:t>
            </a:r>
            <a:endParaRPr lang="en-GB" sz="1700" dirty="0"/>
          </a:p>
        </p:txBody>
      </p:sp>
      <p:cxnSp>
        <p:nvCxnSpPr>
          <p:cNvPr id="11" name="Straight Arrow Connector 10">
            <a:extLst>
              <a:ext uri="{FF2B5EF4-FFF2-40B4-BE49-F238E27FC236}">
                <a16:creationId xmlns:a16="http://schemas.microsoft.com/office/drawing/2014/main" id="{DC3AAE09-0DE3-86DA-FF5F-6FDCC20641E4}"/>
              </a:ext>
            </a:extLst>
          </p:cNvPr>
          <p:cNvCxnSpPr>
            <a:cxnSpLocks/>
            <a:stCxn id="10" idx="1"/>
          </p:cNvCxnSpPr>
          <p:nvPr/>
        </p:nvCxnSpPr>
        <p:spPr>
          <a:xfrm flipH="1">
            <a:off x="7810047" y="4368006"/>
            <a:ext cx="5338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B8E5CAD6-1919-C101-35A0-555061546D3D}"/>
              </a:ext>
            </a:extLst>
          </p:cNvPr>
          <p:cNvCxnSpPr>
            <a:cxnSpLocks/>
            <a:endCxn id="17" idx="1"/>
          </p:cNvCxnSpPr>
          <p:nvPr/>
        </p:nvCxnSpPr>
        <p:spPr>
          <a:xfrm>
            <a:off x="7810047" y="5547257"/>
            <a:ext cx="5338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63B4A041-9B0F-87E5-C7EC-DD73D597E3A6}"/>
              </a:ext>
            </a:extLst>
          </p:cNvPr>
          <p:cNvCxnSpPr>
            <a:cxnSpLocks/>
            <a:endCxn id="10"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79BDAE8-01C3-F516-80CE-20BA19AACF85}"/>
              </a:ext>
            </a:extLst>
          </p:cNvPr>
          <p:cNvCxnSpPr>
            <a:cxnSpLocks/>
            <a:stCxn id="17" idx="3"/>
          </p:cNvCxnSpPr>
          <p:nvPr/>
        </p:nvCxnSpPr>
        <p:spPr>
          <a:xfrm flipV="1">
            <a:off x="9829800" y="5547256"/>
            <a:ext cx="7235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06CDE4F-D491-D8B9-CF3E-77B8252DA094}"/>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B1E8A2-6699-E9D6-906B-24D980027929}"/>
              </a:ext>
            </a:extLst>
          </p:cNvPr>
          <p:cNvSpPr txBox="1"/>
          <p:nvPr/>
        </p:nvSpPr>
        <p:spPr>
          <a:xfrm>
            <a:off x="10607077" y="3481907"/>
            <a:ext cx="1038821" cy="646331"/>
          </a:xfrm>
          <a:prstGeom prst="rect">
            <a:avLst/>
          </a:prstGeom>
          <a:noFill/>
        </p:spPr>
        <p:txBody>
          <a:bodyPr wrap="square" rtlCol="0">
            <a:spAutoFit/>
          </a:bodyPr>
          <a:lstStyle/>
          <a:p>
            <a:r>
              <a:rPr lang="en-GB" sz="1800" dirty="0"/>
              <a:t>Rede </a:t>
            </a:r>
            <a:r>
              <a:rPr lang="en-GB" sz="1800" dirty="0" err="1"/>
              <a:t>Elétrica</a:t>
            </a:r>
            <a:endParaRPr lang="en-GB" sz="1800" dirty="0"/>
          </a:p>
        </p:txBody>
      </p:sp>
      <p:sp>
        <p:nvSpPr>
          <p:cNvPr id="17" name="Rectangle 16">
            <a:extLst>
              <a:ext uri="{FF2B5EF4-FFF2-40B4-BE49-F238E27FC236}">
                <a16:creationId xmlns:a16="http://schemas.microsoft.com/office/drawing/2014/main" id="{8FAE338B-B686-6264-8C48-49D12B0BE444}"/>
              </a:ext>
            </a:extLst>
          </p:cNvPr>
          <p:cNvSpPr/>
          <p:nvPr/>
        </p:nvSpPr>
        <p:spPr>
          <a:xfrm>
            <a:off x="8343900" y="5100123"/>
            <a:ext cx="14859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Célula de combustível</a:t>
            </a:r>
          </a:p>
        </p:txBody>
      </p:sp>
      <p:sp>
        <p:nvSpPr>
          <p:cNvPr id="18" name="Rectangle 17">
            <a:extLst>
              <a:ext uri="{FF2B5EF4-FFF2-40B4-BE49-F238E27FC236}">
                <a16:creationId xmlns:a16="http://schemas.microsoft.com/office/drawing/2014/main" id="{D6D89088-9779-9682-E669-6529B41676D3}"/>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Conjunto de baterias</a:t>
            </a:r>
          </a:p>
        </p:txBody>
      </p:sp>
      <p:sp>
        <p:nvSpPr>
          <p:cNvPr id="19" name="Rectangle 18">
            <a:extLst>
              <a:ext uri="{FF2B5EF4-FFF2-40B4-BE49-F238E27FC236}">
                <a16:creationId xmlns:a16="http://schemas.microsoft.com/office/drawing/2014/main" id="{6AC30757-07CC-0D14-B7C1-F5966D8A034B}"/>
              </a:ext>
            </a:extLst>
          </p:cNvPr>
          <p:cNvSpPr/>
          <p:nvPr/>
        </p:nvSpPr>
        <p:spPr>
          <a:xfrm>
            <a:off x="368285" y="3263902"/>
            <a:ext cx="4201317" cy="297552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Sistema de armazenamento de energia da bateria</a:t>
            </a:r>
          </a:p>
        </p:txBody>
      </p:sp>
      <p:sp>
        <p:nvSpPr>
          <p:cNvPr id="20" name="Rectangle 19">
            <a:extLst>
              <a:ext uri="{FF2B5EF4-FFF2-40B4-BE49-F238E27FC236}">
                <a16:creationId xmlns:a16="http://schemas.microsoft.com/office/drawing/2014/main" id="{71B42A3C-CDFA-4F64-33EA-4258B64F853F}"/>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Inversor</a:t>
            </a:r>
          </a:p>
        </p:txBody>
      </p:sp>
      <p:cxnSp>
        <p:nvCxnSpPr>
          <p:cNvPr id="21" name="Straight Arrow Connector 20">
            <a:extLst>
              <a:ext uri="{FF2B5EF4-FFF2-40B4-BE49-F238E27FC236}">
                <a16:creationId xmlns:a16="http://schemas.microsoft.com/office/drawing/2014/main" id="{E79ADA65-CB0B-4151-E2B3-B91582F1D6AD}"/>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9B91EDF9-2389-D2A7-F4EF-472D4E33C785}"/>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367DC00-120F-5A12-D2AE-DB78173FEE59}"/>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04314D0A-A6A0-2618-FDE3-5937FEA95B2E}"/>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36F25B26-2634-4B50-CD66-23AC8EB34546}"/>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88DE63E-208D-1069-7A19-B85B5EFE8046}"/>
              </a:ext>
            </a:extLst>
          </p:cNvPr>
          <p:cNvSpPr txBox="1"/>
          <p:nvPr/>
        </p:nvSpPr>
        <p:spPr>
          <a:xfrm>
            <a:off x="5029222" y="3456138"/>
            <a:ext cx="952312" cy="646331"/>
          </a:xfrm>
          <a:prstGeom prst="rect">
            <a:avLst/>
          </a:prstGeom>
          <a:noFill/>
        </p:spPr>
        <p:txBody>
          <a:bodyPr wrap="square" rtlCol="0">
            <a:spAutoFit/>
          </a:bodyPr>
          <a:lstStyle/>
          <a:p>
            <a:r>
              <a:rPr lang="en-GB" sz="1800" dirty="0"/>
              <a:t>Rede </a:t>
            </a:r>
            <a:r>
              <a:rPr lang="en-GB" sz="1800" dirty="0" err="1"/>
              <a:t>Elétrica</a:t>
            </a:r>
            <a:endParaRPr lang="en-GB" sz="1800" dirty="0"/>
          </a:p>
        </p:txBody>
      </p:sp>
      <p:sp>
        <p:nvSpPr>
          <p:cNvPr id="27" name="TextBox 26">
            <a:extLst>
              <a:ext uri="{FF2B5EF4-FFF2-40B4-BE49-F238E27FC236}">
                <a16:creationId xmlns:a16="http://schemas.microsoft.com/office/drawing/2014/main" id="{05BBA4C8-A97F-F0CE-76B6-D01C2F4D867E}"/>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Mesma tecnologia para carga e descarga</a:t>
            </a:r>
          </a:p>
        </p:txBody>
      </p:sp>
      <p:sp>
        <p:nvSpPr>
          <p:cNvPr id="28" name="TextBox 27">
            <a:extLst>
              <a:ext uri="{FF2B5EF4-FFF2-40B4-BE49-F238E27FC236}">
                <a16:creationId xmlns:a16="http://schemas.microsoft.com/office/drawing/2014/main" id="{00642144-14F9-F977-4FFA-7D5FFB0A4981}"/>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Tecnologias distintas para carga e descarga</a:t>
            </a:r>
          </a:p>
        </p:txBody>
      </p:sp>
      <p:pic>
        <p:nvPicPr>
          <p:cNvPr id="5" name="synthesize - 2025-02-13T235403.924">
            <a:hlinkClick r:id="" action="ppaction://media"/>
            <a:extLst>
              <a:ext uri="{FF2B5EF4-FFF2-40B4-BE49-F238E27FC236}">
                <a16:creationId xmlns:a16="http://schemas.microsoft.com/office/drawing/2014/main" id="{3B513E87-2A71-B879-D45A-5A6A2E3A6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1192" y="917883"/>
            <a:ext cx="991769" cy="99176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56A487-44A5-9DA5-760F-781314C201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2581A7-CB31-A80A-6B47-D385665570D9}"/>
              </a:ext>
            </a:extLst>
          </p:cNvPr>
          <p:cNvPicPr>
            <a:picLocks noChangeAspect="1"/>
          </p:cNvPicPr>
          <p:nvPr/>
        </p:nvPicPr>
        <p:blipFill>
          <a:blip r:embed="rId5"/>
          <a:stretch>
            <a:fillRect/>
          </a:stretch>
        </p:blipFill>
        <p:spPr>
          <a:xfrm>
            <a:off x="901700" y="1218711"/>
            <a:ext cx="10388600" cy="5306886"/>
          </a:xfrm>
          <a:prstGeom prst="rect">
            <a:avLst/>
          </a:prstGeom>
        </p:spPr>
      </p:pic>
      <p:sp>
        <p:nvSpPr>
          <p:cNvPr id="3" name="Slide Number Placeholder 1">
            <a:extLst>
              <a:ext uri="{FF2B5EF4-FFF2-40B4-BE49-F238E27FC236}">
                <a16:creationId xmlns:a16="http://schemas.microsoft.com/office/drawing/2014/main" id="{C6790C4E-F9B0-6EC7-1B8F-D6BAEF28DEF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7389CE75-2297-C836-431D-69978DB8C70F}"/>
              </a:ext>
            </a:extLst>
          </p:cNvPr>
          <p:cNvSpPr/>
          <p:nvPr/>
        </p:nvSpPr>
        <p:spPr>
          <a:xfrm>
            <a:off x="339523" y="1218711"/>
            <a:ext cx="805517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Armazenamento em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a:t>
            </a:r>
          </a:p>
        </p:txBody>
      </p:sp>
      <p:sp>
        <p:nvSpPr>
          <p:cNvPr id="4" name="Title 10">
            <a:extLst>
              <a:ext uri="{FF2B5EF4-FFF2-40B4-BE49-F238E27FC236}">
                <a16:creationId xmlns:a16="http://schemas.microsoft.com/office/drawing/2014/main" id="{FA297142-0F1C-DE75-F505-5F3065F27525}"/>
              </a:ext>
            </a:extLst>
          </p:cNvPr>
          <p:cNvSpPr txBox="1">
            <a:spLocks/>
          </p:cNvSpPr>
          <p:nvPr/>
        </p:nvSpPr>
        <p:spPr>
          <a:xfrm>
            <a:off x="339523" y="22874"/>
            <a:ext cx="11609585" cy="12960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Modelagem do armazenamento de energia no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synthesize - 2025-02-13T235511.871">
            <a:hlinkClick r:id="" action="ppaction://media"/>
            <a:extLst>
              <a:ext uri="{FF2B5EF4-FFF2-40B4-BE49-F238E27FC236}">
                <a16:creationId xmlns:a16="http://schemas.microsoft.com/office/drawing/2014/main" id="{C0209A9B-D38E-3080-B3BC-02EB5E853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9488" y="343119"/>
            <a:ext cx="875592" cy="875592"/>
          </a:xfrm>
          <a:prstGeom prst="rect">
            <a:avLst/>
          </a:prstGeom>
        </p:spPr>
      </p:pic>
    </p:spTree>
    <p:extLst>
      <p:ext uri="{BB962C8B-B14F-4D97-AF65-F5344CB8AC3E}">
        <p14:creationId xmlns:p14="http://schemas.microsoft.com/office/powerpoint/2010/main" val="13867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95A3F8A-CB52-DB67-87D9-CFB066DAF7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83EEE79-E468-8234-610D-065F98124C1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Rectangle 1">
            <a:extLst>
              <a:ext uri="{FF2B5EF4-FFF2-40B4-BE49-F238E27FC236}">
                <a16:creationId xmlns:a16="http://schemas.microsoft.com/office/drawing/2014/main" id="{D1ACBF66-655A-E3F1-D3B3-FB57DB25550A}"/>
              </a:ext>
            </a:extLst>
          </p:cNvPr>
          <p:cNvSpPr/>
          <p:nvPr/>
        </p:nvSpPr>
        <p:spPr>
          <a:xfrm>
            <a:off x="377623" y="1436254"/>
            <a:ext cx="840919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Definição de tecnologias de armazenamento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9446F10-F96A-7E7E-5826-0ECC7F99A89B}"/>
              </a:ext>
            </a:extLst>
          </p:cNvPr>
          <p:cNvSpPr txBox="1">
            <a:spLocks/>
          </p:cNvSpPr>
          <p:nvPr/>
        </p:nvSpPr>
        <p:spPr>
          <a:xfrm>
            <a:off x="377623" y="12965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Modelagem do armazenamento de energia no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8" name="Picture 7" descr="A diagram of a diagram&#10;&#10;Description automatically generated">
            <a:extLst>
              <a:ext uri="{FF2B5EF4-FFF2-40B4-BE49-F238E27FC236}">
                <a16:creationId xmlns:a16="http://schemas.microsoft.com/office/drawing/2014/main" id="{D009E03B-8FC1-A641-4FF6-129CEC14DD29}"/>
              </a:ext>
            </a:extLst>
          </p:cNvPr>
          <p:cNvPicPr>
            <a:picLocks noChangeAspect="1"/>
          </p:cNvPicPr>
          <p:nvPr/>
        </p:nvPicPr>
        <p:blipFill>
          <a:blip r:embed="rId5"/>
          <a:srcRect r="61072"/>
          <a:stretch/>
        </p:blipFill>
        <p:spPr>
          <a:xfrm>
            <a:off x="377623" y="3018714"/>
            <a:ext cx="4254044" cy="3461136"/>
          </a:xfrm>
          <a:prstGeom prst="rect">
            <a:avLst/>
          </a:prstGeom>
        </p:spPr>
      </p:pic>
      <p:pic>
        <p:nvPicPr>
          <p:cNvPr id="12" name="Picture 11" descr="A diagram of a diagram&#10;&#10;Description automatically generated">
            <a:extLst>
              <a:ext uri="{FF2B5EF4-FFF2-40B4-BE49-F238E27FC236}">
                <a16:creationId xmlns:a16="http://schemas.microsoft.com/office/drawing/2014/main" id="{7B4E512C-E4F7-9456-62CA-F4A472DF2534}"/>
              </a:ext>
            </a:extLst>
          </p:cNvPr>
          <p:cNvPicPr>
            <a:picLocks noChangeAspect="1"/>
          </p:cNvPicPr>
          <p:nvPr/>
        </p:nvPicPr>
        <p:blipFill>
          <a:blip r:embed="rId6"/>
          <a:srcRect l="41617" t="11454"/>
          <a:stretch/>
        </p:blipFill>
        <p:spPr>
          <a:xfrm>
            <a:off x="4902200" y="3285785"/>
            <a:ext cx="6744538" cy="3239807"/>
          </a:xfrm>
          <a:prstGeom prst="rect">
            <a:avLst/>
          </a:prstGeom>
        </p:spPr>
      </p:pic>
      <p:pic>
        <p:nvPicPr>
          <p:cNvPr id="5" name="synthesize - 2025-02-13T235558.580">
            <a:hlinkClick r:id="" action="ppaction://media"/>
            <a:extLst>
              <a:ext uri="{FF2B5EF4-FFF2-40B4-BE49-F238E27FC236}">
                <a16:creationId xmlns:a16="http://schemas.microsoft.com/office/drawing/2014/main" id="{BEE65689-ED83-531A-482A-E141ADF7B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73134" y="876907"/>
            <a:ext cx="1130572" cy="1130572"/>
          </a:xfrm>
          <a:prstGeom prst="rect">
            <a:avLst/>
          </a:prstGeom>
        </p:spPr>
      </p:pic>
      <p:sp>
        <p:nvSpPr>
          <p:cNvPr id="10" name="Google Shape;168;p13">
            <a:extLst>
              <a:ext uri="{FF2B5EF4-FFF2-40B4-BE49-F238E27FC236}">
                <a16:creationId xmlns:a16="http://schemas.microsoft.com/office/drawing/2014/main" id="{0EE1A9B8-55CD-6949-8A97-64C85875A888}"/>
              </a:ext>
            </a:extLst>
          </p:cNvPr>
          <p:cNvSpPr txBox="1">
            <a:spLocks/>
          </p:cNvSpPr>
          <p:nvPr/>
        </p:nvSpPr>
        <p:spPr>
          <a:xfrm>
            <a:off x="545262" y="1700612"/>
            <a:ext cx="11061709"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Os parâmetros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to Storage </a:t>
            </a:r>
            <a:r>
              <a:rPr lang="en-US" sz="2000" dirty="0">
                <a:latin typeface="Open Sans" panose="020B0606030504020204" pitchFamily="34" charset="0"/>
                <a:ea typeface="Open Sans" panose="020B0606030504020204" pitchFamily="34" charset="0"/>
                <a:cs typeface="Open Sans" panose="020B0606030504020204" pitchFamily="34" charset="0"/>
              </a:rPr>
              <a:t>e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from Storage </a:t>
            </a:r>
            <a:r>
              <a:rPr lang="en-US" sz="2000" dirty="0">
                <a:latin typeface="Open Sans" panose="020B0606030504020204" pitchFamily="34" charset="0"/>
                <a:ea typeface="Open Sans" panose="020B0606030504020204" pitchFamily="34" charset="0"/>
                <a:cs typeface="Open Sans" panose="020B0606030504020204" pitchFamily="34" charset="0"/>
              </a:rPr>
              <a:t>são usados para vincular os componentes de potência e energia em seus modos de operação correspondentes.</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Dois modos de operação devem ser definidos para representar os processos de carga e descarga quando uma única tecnologia de energia é modelada.</a:t>
            </a:r>
          </a:p>
        </p:txBody>
      </p:sp>
    </p:spTree>
    <p:extLst>
      <p:ext uri="{BB962C8B-B14F-4D97-AF65-F5344CB8AC3E}">
        <p14:creationId xmlns:p14="http://schemas.microsoft.com/office/powerpoint/2010/main" val="36441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58D462E-FBF3-EE47-11ED-065BAF278DEC}"/>
            </a:ext>
          </a:extLst>
        </p:cNvPr>
        <p:cNvGrpSpPr/>
        <p:nvPr/>
      </p:nvGrpSpPr>
      <p:grpSpPr>
        <a:xfrm>
          <a:off x="0" y="0"/>
          <a:ext cx="0" cy="0"/>
          <a:chOff x="0" y="0"/>
          <a:chExt cx="0" cy="0"/>
        </a:xfrm>
      </p:grpSpPr>
      <p:sp>
        <p:nvSpPr>
          <p:cNvPr id="5" name="Google Shape;168;p13">
            <a:extLst>
              <a:ext uri="{FF2B5EF4-FFF2-40B4-BE49-F238E27FC236}">
                <a16:creationId xmlns:a16="http://schemas.microsoft.com/office/drawing/2014/main" id="{EF2713CC-3E97-CA9F-A7A0-3F6F342B6A46}"/>
              </a:ext>
            </a:extLst>
          </p:cNvPr>
          <p:cNvSpPr txBox="1">
            <a:spLocks/>
          </p:cNvSpPr>
          <p:nvPr/>
        </p:nvSpPr>
        <p:spPr>
          <a:xfrm>
            <a:off x="585029" y="2553540"/>
            <a:ext cx="10515600" cy="396629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A taxa de atividade de entrada é o inverso da eficiência de cobrança usando tecnologia para armazenamento igual a 1.</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O taxa de atividade de saída é o inverso da eficiência de descarga usando a tecnologia de armazenamento igual a 1.</a:t>
            </a:r>
          </a:p>
          <a:p>
            <a:pPr marL="342900" indent="-342900">
              <a:spcBef>
                <a:spcPts val="0"/>
              </a:spcBef>
              <a:buClr>
                <a:schemeClr val="dk1"/>
              </a:buClr>
              <a:buSzPts val="2800"/>
              <a:buFont typeface="Arial" panose="020B0604020202020204" pitchFamily="34" charset="0"/>
              <a:buChar char="•"/>
            </a:pPr>
            <a:endParaRPr lang="en-GB" sz="2000" dirty="0"/>
          </a:p>
        </p:txBody>
      </p:sp>
      <p:pic>
        <p:nvPicPr>
          <p:cNvPr id="17" name="Picture 16" descr="A diagram of a diagram&#10;&#10;Description automatically generated">
            <a:extLst>
              <a:ext uri="{FF2B5EF4-FFF2-40B4-BE49-F238E27FC236}">
                <a16:creationId xmlns:a16="http://schemas.microsoft.com/office/drawing/2014/main" id="{70955D0B-2A98-9C9D-AF53-80E185550626}"/>
              </a:ext>
            </a:extLst>
          </p:cNvPr>
          <p:cNvPicPr>
            <a:picLocks noChangeAspect="1"/>
          </p:cNvPicPr>
          <p:nvPr/>
        </p:nvPicPr>
        <p:blipFill>
          <a:blip r:embed="rId5">
            <a:extLst>
              <a:ext uri="{28A0092B-C50C-407E-A947-70E740481C1C}">
                <a14:useLocalDpi xmlns:a14="http://schemas.microsoft.com/office/drawing/2010/main" val="0"/>
              </a:ext>
            </a:extLst>
          </a:blip>
          <a:srcRect t="74513" r="55170" b="-2377"/>
          <a:stretch/>
        </p:blipFill>
        <p:spPr>
          <a:xfrm>
            <a:off x="5546715" y="3085143"/>
            <a:ext cx="5343380" cy="1414395"/>
          </a:xfrm>
          <a:prstGeom prst="rect">
            <a:avLst/>
          </a:prstGeom>
        </p:spPr>
      </p:pic>
      <p:pic>
        <p:nvPicPr>
          <p:cNvPr id="18" name="Picture 17" descr="A diagram of a diagram&#10;&#10;Description automatically generated">
            <a:extLst>
              <a:ext uri="{FF2B5EF4-FFF2-40B4-BE49-F238E27FC236}">
                <a16:creationId xmlns:a16="http://schemas.microsoft.com/office/drawing/2014/main" id="{9A58672A-6B2F-65B6-9BC9-97D718DCA529}"/>
              </a:ext>
            </a:extLst>
          </p:cNvPr>
          <p:cNvPicPr>
            <a:picLocks noChangeAspect="1"/>
          </p:cNvPicPr>
          <p:nvPr/>
        </p:nvPicPr>
        <p:blipFill>
          <a:blip r:embed="rId5">
            <a:extLst>
              <a:ext uri="{28A0092B-C50C-407E-A947-70E740481C1C}">
                <a14:useLocalDpi xmlns:a14="http://schemas.microsoft.com/office/drawing/2010/main" val="0"/>
              </a:ext>
            </a:extLst>
          </a:blip>
          <a:srcRect l="47025" t="74513" r="9954" b="527"/>
          <a:stretch/>
        </p:blipFill>
        <p:spPr>
          <a:xfrm>
            <a:off x="5972838" y="5196389"/>
            <a:ext cx="5127791" cy="1266958"/>
          </a:xfrm>
          <a:prstGeom prst="rect">
            <a:avLst/>
          </a:prstGeom>
        </p:spPr>
      </p:pic>
      <p:sp>
        <p:nvSpPr>
          <p:cNvPr id="3" name="Slide Number Placeholder 1">
            <a:extLst>
              <a:ext uri="{FF2B5EF4-FFF2-40B4-BE49-F238E27FC236}">
                <a16:creationId xmlns:a16="http://schemas.microsoft.com/office/drawing/2014/main" id="{23955A28-7F03-C9CE-A11A-AD32254E3E1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2" name="Rectangle 1">
            <a:extLst>
              <a:ext uri="{FF2B5EF4-FFF2-40B4-BE49-F238E27FC236}">
                <a16:creationId xmlns:a16="http://schemas.microsoft.com/office/drawing/2014/main" id="{5EE08CE3-AB9E-5BC0-2425-69C9A5F86968}"/>
              </a:ext>
            </a:extLst>
          </p:cNvPr>
          <p:cNvSpPr/>
          <p:nvPr/>
        </p:nvSpPr>
        <p:spPr>
          <a:xfrm>
            <a:off x="379994" y="1205636"/>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Eficiência</a:t>
            </a:r>
          </a:p>
        </p:txBody>
      </p:sp>
      <p:sp>
        <p:nvSpPr>
          <p:cNvPr id="4" name="Title 10">
            <a:extLst>
              <a:ext uri="{FF2B5EF4-FFF2-40B4-BE49-F238E27FC236}">
                <a16:creationId xmlns:a16="http://schemas.microsoft.com/office/drawing/2014/main" id="{33F7B16F-6D23-471B-737D-AAE6CACDE76E}"/>
              </a:ext>
            </a:extLst>
          </p:cNvPr>
          <p:cNvSpPr txBox="1">
            <a:spLocks/>
          </p:cNvSpPr>
          <p:nvPr/>
        </p:nvSpPr>
        <p:spPr>
          <a:xfrm>
            <a:off x="379994" y="0"/>
            <a:ext cx="11609585" cy="13164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Modelagem do armazenamento de energia no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Google Shape;168;p13">
            <a:extLst>
              <a:ext uri="{FF2B5EF4-FFF2-40B4-BE49-F238E27FC236}">
                <a16:creationId xmlns:a16="http://schemas.microsoft.com/office/drawing/2014/main" id="{0AB73CBF-9BC1-231E-8A99-9A7594D79FE5}"/>
              </a:ext>
            </a:extLst>
          </p:cNvPr>
          <p:cNvSpPr txBox="1">
            <a:spLocks/>
          </p:cNvSpPr>
          <p:nvPr/>
        </p:nvSpPr>
        <p:spPr>
          <a:xfrm>
            <a:off x="519862" y="1377442"/>
            <a:ext cx="10262561"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 definição da taxa de atividade de entrada (IAR) e da taxa de atividade de saída (OAR) para a(s) tecnologia(s) de energia segue um processo semelhante ao das tecnologias convencionais. A principal diferença está na definição da OAR.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420C3C-35E3-ECE6-A181-9F483B94CE55}"/>
                  </a:ext>
                </a:extLst>
              </p:cNvPr>
              <p:cNvSpPr txBox="1"/>
              <p:nvPr/>
            </p:nvSpPr>
            <p:spPr>
              <a:xfrm>
                <a:off x="1893821" y="3542975"/>
                <a:ext cx="169552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𝐼𝐴𝑅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𝑐h𝑎𝑟𝑔𝑒</m:t>
                              </m:r>
                            </m:sub>
                          </m:sSub>
                        </m:den>
                      </m:f>
                    </m:oMath>
                  </m:oMathPara>
                </a14:m>
                <a:endParaRPr lang="en-GB" sz="2000" dirty="0"/>
              </a:p>
            </p:txBody>
          </p:sp>
        </mc:Choice>
        <mc:Fallback xmlns:p14="http://schemas.microsoft.com/office/powerpoint/2010/main" xmlns:a16="http://schemas.microsoft.com/office/drawing/2014/main" xmlns="">
          <p:sp>
            <p:nvSpPr>
              <p:cNvPr id="6" name="TextBox 5">
                <a:extLst>
                  <a:ext uri="{FF2B5EF4-FFF2-40B4-BE49-F238E27FC236}">
                    <a16:creationId xmlns:a16="http://schemas.microsoft.com/office/drawing/2014/main" id="{66420C3C-35E3-ECE6-A181-9F483B94CE55}"/>
                  </a:ext>
                </a:extLst>
              </p:cNvPr>
              <p:cNvSpPr txBox="1">
                <a:spLocks noRot="1" noChangeAspect="1" noMove="1" noResize="1" noEditPoints="1" noAdjustHandles="1" noChangeArrowheads="1" noChangeShapeType="1" noTextEdit="1"/>
              </p:cNvSpPr>
              <p:nvPr/>
            </p:nvSpPr>
            <p:spPr>
              <a:xfrm>
                <a:off x="1893821" y="3542975"/>
                <a:ext cx="1695529" cy="665247"/>
              </a:xfrm>
              <a:prstGeom prst="rect">
                <a:avLst/>
              </a:prstGeom>
              <a:blipFill>
                <a:blip r:embed="rId6"/>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7F7BB8-89C1-E00C-5E8E-496E7F790BDD}"/>
                  </a:ext>
                </a:extLst>
              </p:cNvPr>
              <p:cNvSpPr txBox="1"/>
              <p:nvPr/>
            </p:nvSpPr>
            <p:spPr>
              <a:xfrm>
                <a:off x="2269700" y="5597549"/>
                <a:ext cx="204818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𝑂𝐴𝑅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𝑑𝑖𝑠𝑐h𝑎𝑟𝑔𝑒</m:t>
                              </m:r>
                            </m:sub>
                          </m:sSub>
                        </m:den>
                      </m:f>
                    </m:oMath>
                  </m:oMathPara>
                </a14:m>
                <a:endParaRPr lang="en-GB" sz="2000" dirty="0"/>
              </a:p>
            </p:txBody>
          </p:sp>
        </mc:Choice>
        <mc:Fallback xmlns:p14="http://schemas.microsoft.com/office/powerpoint/2010/main" xmlns:a16="http://schemas.microsoft.com/office/drawing/2014/main" xmlns="">
          <p:sp>
            <p:nvSpPr>
              <p:cNvPr id="7" name="TextBox 6">
                <a:extLst>
                  <a:ext uri="{FF2B5EF4-FFF2-40B4-BE49-F238E27FC236}">
                    <a16:creationId xmlns:a16="http://schemas.microsoft.com/office/drawing/2014/main" id="{047F7BB8-89C1-E00C-5E8E-496E7F790BDD}"/>
                  </a:ext>
                </a:extLst>
              </p:cNvPr>
              <p:cNvSpPr txBox="1">
                <a:spLocks noRot="1" noChangeAspect="1" noMove="1" noResize="1" noEditPoints="1" noAdjustHandles="1" noChangeArrowheads="1" noChangeShapeType="1" noTextEdit="1"/>
              </p:cNvSpPr>
              <p:nvPr/>
            </p:nvSpPr>
            <p:spPr>
              <a:xfrm>
                <a:off x="2269700" y="5597549"/>
                <a:ext cx="2048189" cy="665247"/>
              </a:xfrm>
              <a:prstGeom prst="rect">
                <a:avLst/>
              </a:prstGeom>
              <a:blipFill>
                <a:blip r:embed="rId7"/>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D600EF-D356-AF02-7249-45C3C425AF77}"/>
                  </a:ext>
                </a:extLst>
              </p:cNvPr>
              <p:cNvSpPr txBox="1"/>
              <p:nvPr/>
            </p:nvSpPr>
            <p:spPr>
              <a:xfrm>
                <a:off x="5336181" y="3341648"/>
                <a:ext cx="1445619" cy="325282"/>
              </a:xfrm>
              <a:prstGeom prst="rect">
                <a:avLst/>
              </a:prstGeom>
              <a:solidFill>
                <a:schemeClr val="bg1"/>
              </a:solidFill>
            </p:spPr>
            <p:txBody>
              <a:bodyPr wrap="square" rtlCol="0">
                <a:spAutoFit/>
              </a:bodyPr>
              <a:lstStyle/>
              <a:p>
                <a:r>
                  <a:rPr lang="en-GB" dirty="0"/>
                  <a:t>IAR = </a:t>
                </a:r>
                <a:r>
                  <a:rPr lang="en-GB" sz="1400" b="0" dirty="0"/>
                  <a:t>1/ </a:t>
                </a:r>
                <a:endParaRPr lang="en-GB" dirty="0"/>
              </a:p>
            </p:txBody>
          </p:sp>
        </mc:Choice>
        <mc:Fallback xmlns:p14="http://schemas.microsoft.com/office/powerpoint/2010/main" xmlns:a16="http://schemas.microsoft.com/office/drawing/2014/main" xmlns="">
          <p:sp>
            <p:nvSpPr>
              <p:cNvPr id="14" name="TextBox 13">
                <a:extLst>
                  <a:ext uri="{FF2B5EF4-FFF2-40B4-BE49-F238E27FC236}">
                    <a16:creationId xmlns:a16="http://schemas.microsoft.com/office/drawing/2014/main" id="{1BD600EF-D356-AF02-7249-45C3C425AF77}"/>
                  </a:ext>
                </a:extLst>
              </p:cNvPr>
              <p:cNvSpPr txBox="1">
                <a:spLocks noRot="1" noChangeAspect="1" noMove="1" noResize="1" noEditPoints="1" noAdjustHandles="1" noChangeArrowheads="1" noChangeShapeType="1" noTextEdit="1"/>
              </p:cNvSpPr>
              <p:nvPr/>
            </p:nvSpPr>
            <p:spPr>
              <a:xfrm>
                <a:off x="5336181" y="3341648"/>
                <a:ext cx="1445619" cy="325282"/>
              </a:xfrm>
              <a:prstGeom prst="rect">
                <a:avLst/>
              </a:prstGeom>
              <a:blipFill>
                <a:blip r:embed="rId8"/>
                <a:stretch>
                  <a:fillRect l="-1261" t="-3704" b="-12963"/>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3A83D9E-123E-3715-86E4-D7FD0EC9A71E}"/>
                  </a:ext>
                </a:extLst>
              </p:cNvPr>
              <p:cNvSpPr txBox="1"/>
              <p:nvPr/>
            </p:nvSpPr>
            <p:spPr>
              <a:xfrm>
                <a:off x="4732512" y="5335195"/>
                <a:ext cx="2220634" cy="325282"/>
              </a:xfrm>
              <a:prstGeom prst="rect">
                <a:avLst/>
              </a:prstGeom>
              <a:solidFill>
                <a:schemeClr val="bg1"/>
              </a:solidFill>
            </p:spPr>
            <p:txBody>
              <a:bodyPr wrap="square" rtlCol="0">
                <a:spAutoFit/>
              </a:bodyPr>
              <a:lstStyle/>
              <a:p>
                <a:pPr algn="r"/>
                <a:r>
                  <a:rPr lang="en-GB" dirty="0"/>
                  <a:t>OAR = </a:t>
                </a:r>
                <a:r>
                  <a:rPr lang="en-GB" sz="1400" b="0" dirty="0"/>
                  <a:t>1/ </a:t>
                </a:r>
                <a:endParaRPr lang="en-GB" dirty="0"/>
              </a:p>
            </p:txBody>
          </p:sp>
        </mc:Choice>
        <mc:Fallback xmlns:p14="http://schemas.microsoft.com/office/powerpoint/2010/main" xmlns:a16="http://schemas.microsoft.com/office/drawing/2014/main" xmlns="">
          <p:sp>
            <p:nvSpPr>
              <p:cNvPr id="15" name="TextBox 14">
                <a:extLst>
                  <a:ext uri="{FF2B5EF4-FFF2-40B4-BE49-F238E27FC236}">
                    <a16:creationId xmlns:a16="http://schemas.microsoft.com/office/drawing/2014/main" id="{23A83D9E-123E-3715-86E4-D7FD0EC9A71E}"/>
                  </a:ext>
                </a:extLst>
              </p:cNvPr>
              <p:cNvSpPr txBox="1">
                <a:spLocks noRot="1" noChangeAspect="1" noMove="1" noResize="1" noEditPoints="1" noAdjustHandles="1" noChangeArrowheads="1" noChangeShapeType="1" noTextEdit="1"/>
              </p:cNvSpPr>
              <p:nvPr/>
            </p:nvSpPr>
            <p:spPr>
              <a:xfrm>
                <a:off x="4732512" y="5335195"/>
                <a:ext cx="2220634" cy="325282"/>
              </a:xfrm>
              <a:prstGeom prst="rect">
                <a:avLst/>
              </a:prstGeom>
              <a:blipFill>
                <a:blip r:embed="rId9"/>
                <a:stretch>
                  <a:fillRect t="-3704" b="-12963"/>
                </a:stretch>
              </a:blipFill>
            </p:spPr>
            <p:txBody>
              <a:bodyPr/>
              <a:lstStyle/>
              <a:p>
                <a:r>
                  <a:rPr lang="es-CO">
                    <a:noFill/>
                  </a:rPr>
                  <a:t> </a:t>
                </a:r>
              </a:p>
            </p:txBody>
          </p:sp>
        </mc:Fallback>
      </mc:AlternateContent>
      <p:pic>
        <p:nvPicPr>
          <p:cNvPr id="8" name="synthesize - 2025-02-13T235706.105">
            <a:hlinkClick r:id="" action="ppaction://media"/>
            <a:extLst>
              <a:ext uri="{FF2B5EF4-FFF2-40B4-BE49-F238E27FC236}">
                <a16:creationId xmlns:a16="http://schemas.microsoft.com/office/drawing/2014/main" id="{F6F1F126-4865-D242-2665-01AABC04C0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82423" y="1018196"/>
            <a:ext cx="889000" cy="889000"/>
          </a:xfrm>
          <a:prstGeom prst="rect">
            <a:avLst/>
          </a:prstGeom>
        </p:spPr>
      </p:pic>
    </p:spTree>
    <p:extLst>
      <p:ext uri="{BB962C8B-B14F-4D97-AF65-F5344CB8AC3E}">
        <p14:creationId xmlns:p14="http://schemas.microsoft.com/office/powerpoint/2010/main" val="33213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BD1183D-0B28-F3B2-36C4-70FF456C8A7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15522C1-191E-6D47-3664-0B67761B2E5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2" name="Rectangle 1">
            <a:extLst>
              <a:ext uri="{FF2B5EF4-FFF2-40B4-BE49-F238E27FC236}">
                <a16:creationId xmlns:a16="http://schemas.microsoft.com/office/drawing/2014/main" id="{00E726F3-56C6-CDB0-8794-87452019BF0F}"/>
              </a:ext>
            </a:extLst>
          </p:cNvPr>
          <p:cNvSpPr/>
          <p:nvPr/>
        </p:nvSpPr>
        <p:spPr>
          <a:xfrm>
            <a:off x="385565" y="13930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Outros parâmetros relevantes </a:t>
            </a:r>
          </a:p>
        </p:txBody>
      </p:sp>
      <p:sp>
        <p:nvSpPr>
          <p:cNvPr id="4" name="Title 10">
            <a:extLst>
              <a:ext uri="{FF2B5EF4-FFF2-40B4-BE49-F238E27FC236}">
                <a16:creationId xmlns:a16="http://schemas.microsoft.com/office/drawing/2014/main" id="{2F316319-1AEC-65B2-137D-C282AFA1E329}"/>
              </a:ext>
            </a:extLst>
          </p:cNvPr>
          <p:cNvSpPr txBox="1">
            <a:spLocks/>
          </p:cNvSpPr>
          <p:nvPr/>
        </p:nvSpPr>
        <p:spPr>
          <a:xfrm>
            <a:off x="385565" y="139700"/>
            <a:ext cx="11609585" cy="12948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Modelagem do armazenamento de energia no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6" name="Diagram 5">
            <a:extLst>
              <a:ext uri="{FF2B5EF4-FFF2-40B4-BE49-F238E27FC236}">
                <a16:creationId xmlns:a16="http://schemas.microsoft.com/office/drawing/2014/main" id="{FBA26035-BA0E-3407-9E2A-B238E0EE9AFC}"/>
              </a:ext>
            </a:extLst>
          </p:cNvPr>
          <p:cNvGraphicFramePr/>
          <p:nvPr>
            <p:extLst>
              <p:ext uri="{D42A27DB-BD31-4B8C-83A1-F6EECF244321}">
                <p14:modId xmlns:p14="http://schemas.microsoft.com/office/powerpoint/2010/main" val="3885161568"/>
              </p:ext>
            </p:extLst>
          </p:nvPr>
        </p:nvGraphicFramePr>
        <p:xfrm>
          <a:off x="228600" y="1832852"/>
          <a:ext cx="114808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 2025-02-13T235753.069">
            <a:hlinkClick r:id="" action="ppaction://media"/>
            <a:extLst>
              <a:ext uri="{FF2B5EF4-FFF2-40B4-BE49-F238E27FC236}">
                <a16:creationId xmlns:a16="http://schemas.microsoft.com/office/drawing/2014/main" id="{D6EF6F45-7A54-01CA-8259-6A7158EDEE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52251" y="1035974"/>
            <a:ext cx="757149" cy="757149"/>
          </a:xfrm>
          <a:prstGeom prst="rect">
            <a:avLst/>
          </a:prstGeom>
        </p:spPr>
      </p:pic>
    </p:spTree>
    <p:extLst>
      <p:ext uri="{BB962C8B-B14F-4D97-AF65-F5344CB8AC3E}">
        <p14:creationId xmlns:p14="http://schemas.microsoft.com/office/powerpoint/2010/main" val="23823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9.2 Referências</a:t>
            </a:r>
          </a:p>
        </p:txBody>
      </p:sp>
      <p:sp>
        <p:nvSpPr>
          <p:cNvPr id="6" name="TextBox 5">
            <a:extLst>
              <a:ext uri="{FF2B5EF4-FFF2-40B4-BE49-F238E27FC236}">
                <a16:creationId xmlns:a16="http://schemas.microsoft.com/office/drawing/2014/main" id="{D9AB3D97-C435-D8AE-1CEC-D186EC109091}"/>
              </a:ext>
            </a:extLst>
          </p:cNvPr>
          <p:cNvSpPr txBox="1"/>
          <p:nvPr/>
        </p:nvSpPr>
        <p:spPr>
          <a:xfrm>
            <a:off x="774700" y="1735019"/>
            <a:ext cx="10604500" cy="1361142"/>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Documentação do OSeMOSYS.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430060"/>
            <a:ext cx="8537171" cy="97798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165947" cy="394277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você será capaz de:</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a:t>
            </a:r>
            <a:r>
              <a:rPr lang="en-US" sz="2400" dirty="0">
                <a:latin typeface="Open Sans"/>
                <a:ea typeface="+mn-lt"/>
                <a:cs typeface="+mn-lt"/>
              </a:rPr>
              <a:t>Compreender alguns conceitos-chave sobre armazenamento de energia</a:t>
            </a:r>
          </a:p>
          <a:p>
            <a:pPr>
              <a:spcBef>
                <a:spcPts val="1000"/>
              </a:spcBef>
            </a:pPr>
            <a:r>
              <a:rPr lang="en-US" sz="2400" dirty="0">
                <a:latin typeface="Open Sans"/>
                <a:ea typeface="+mn-lt"/>
                <a:cs typeface="+mn-lt"/>
              </a:rPr>
              <a:t>ILO2: Aprender a representar tecnologias de armazenamento no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 ILO3: Compreender diferentes configurações para modelar tecnologias de armazenamento</a:t>
            </a:r>
            <a:endParaRPr lang="en-US" sz="2400" b="1" dirty="0">
              <a:latin typeface="Open Sans"/>
              <a:ea typeface="+mn-lt"/>
              <a:cs typeface="+mn-lt"/>
            </a:endParaRPr>
          </a:p>
        </p:txBody>
      </p:sp>
      <p:pic>
        <p:nvPicPr>
          <p:cNvPr id="2" name="synthesize - 2025-02-13T234400.991">
            <a:hlinkClick r:id="" action="ppaction://media"/>
            <a:extLst>
              <a:ext uri="{FF2B5EF4-FFF2-40B4-BE49-F238E27FC236}">
                <a16:creationId xmlns:a16="http://schemas.microsoft.com/office/drawing/2014/main" id="{AC72843E-4876-0173-7767-6364E8C8B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5227" y="430061"/>
            <a:ext cx="1167219" cy="1167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29559" y="1566062"/>
            <a:ext cx="5113979"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Armazenamento de energia e transição energética</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7528566" cy="124259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graphicFrame>
        <p:nvGraphicFramePr>
          <p:cNvPr id="5" name="Diagram 4">
            <a:extLst>
              <a:ext uri="{FF2B5EF4-FFF2-40B4-BE49-F238E27FC236}">
                <a16:creationId xmlns:a16="http://schemas.microsoft.com/office/drawing/2014/main" id="{18908403-1150-D6DE-9807-0472639169A9}"/>
              </a:ext>
            </a:extLst>
          </p:cNvPr>
          <p:cNvGraphicFramePr/>
          <p:nvPr>
            <p:extLst>
              <p:ext uri="{D42A27DB-BD31-4B8C-83A1-F6EECF244321}">
                <p14:modId xmlns:p14="http://schemas.microsoft.com/office/powerpoint/2010/main" val="2036673145"/>
              </p:ext>
            </p:extLst>
          </p:nvPr>
        </p:nvGraphicFramePr>
        <p:xfrm>
          <a:off x="4712327" y="85725"/>
          <a:ext cx="8174998" cy="6413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A40D1E97-2B26-9514-D734-CEE1F260EACC}"/>
              </a:ext>
            </a:extLst>
          </p:cNvPr>
          <p:cNvSpPr/>
          <p:nvPr/>
        </p:nvSpPr>
        <p:spPr>
          <a:xfrm>
            <a:off x="329559" y="2446822"/>
            <a:ext cx="4599629" cy="3139321"/>
          </a:xfrm>
          <a:prstGeom prst="rect">
            <a:avLst/>
          </a:prstGeom>
        </p:spPr>
        <p:txBody>
          <a:bodyPr wrap="square" lIns="91440" tIns="45720" rIns="91440" bIns="45720" anchor="t">
            <a:spAutoFit/>
          </a:bodyPr>
          <a:lstStyle/>
          <a:p>
            <a:pPr algn="just">
              <a:spcAft>
                <a:spcPts val="1200"/>
              </a:spcAft>
            </a:pPr>
            <a:r>
              <a:rPr lang="en-US" sz="2200" dirty="0">
                <a:solidFill>
                  <a:srgbClr val="000000"/>
                </a:solidFill>
                <a:latin typeface="Open Sans"/>
                <a:ea typeface="Open Sans" panose="020B0606030504020204" pitchFamily="34" charset="0"/>
                <a:cs typeface="Open Sans" panose="020B0606030504020204" pitchFamily="34" charset="0"/>
              </a:rPr>
              <a:t>Para combater as mudanças climáticas, é essencial uma mudança rápida e abrangente para sistemas de energia com emissão líquida zero. A energia renovável será fundamental nessa transformação, tornando o armazenamento de energia um dos elementos mais importantes para determinar a viabilidade e a facilidade de atingir as metas de emissão zero.</a:t>
            </a:r>
            <a:endParaRPr lang="en-ZA" sz="22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 2025-02-13T234435.429">
            <a:hlinkClick r:id="" action="ppaction://media"/>
            <a:extLst>
              <a:ext uri="{FF2B5EF4-FFF2-40B4-BE49-F238E27FC236}">
                <a16:creationId xmlns:a16="http://schemas.microsoft.com/office/drawing/2014/main" id="{A3FF5B1C-08B2-3B73-CCAE-AB07A79518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19992" y="139211"/>
            <a:ext cx="1093050" cy="109305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8319E9-06F9-8DFD-D8E5-E4AD390DE79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C049F6-E039-412B-6844-F75ABF6EC4E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053B73E9-CD79-FA0C-C932-1C54793F7442}"/>
              </a:ext>
            </a:extLst>
          </p:cNvPr>
          <p:cNvSpPr/>
          <p:nvPr/>
        </p:nvSpPr>
        <p:spPr>
          <a:xfrm>
            <a:off x="343846" y="995986"/>
            <a:ext cx="86096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Classificação dos sistemas de armazenamento de energia</a:t>
            </a:r>
          </a:p>
        </p:txBody>
      </p:sp>
      <p:sp>
        <p:nvSpPr>
          <p:cNvPr id="8" name="Title 10">
            <a:extLst>
              <a:ext uri="{FF2B5EF4-FFF2-40B4-BE49-F238E27FC236}">
                <a16:creationId xmlns:a16="http://schemas.microsoft.com/office/drawing/2014/main" id="{47847924-17E0-F74E-34E6-0B35DA987505}"/>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2843FC-1574-E827-BCC6-4034D74A2D14}"/>
              </a:ext>
            </a:extLst>
          </p:cNvPr>
          <p:cNvGraphicFramePr/>
          <p:nvPr>
            <p:extLst>
              <p:ext uri="{D42A27DB-BD31-4B8C-83A1-F6EECF244321}">
                <p14:modId xmlns:p14="http://schemas.microsoft.com/office/powerpoint/2010/main" val="1726306832"/>
              </p:ext>
            </p:extLst>
          </p:nvPr>
        </p:nvGraphicFramePr>
        <p:xfrm>
          <a:off x="706965" y="1396096"/>
          <a:ext cx="10767175" cy="50185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3T234843.597">
            <a:hlinkClick r:id="" action="ppaction://media"/>
            <a:extLst>
              <a:ext uri="{FF2B5EF4-FFF2-40B4-BE49-F238E27FC236}">
                <a16:creationId xmlns:a16="http://schemas.microsoft.com/office/drawing/2014/main" id="{AC959EFD-A89F-EC99-0711-ABB572B915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49452" y="531627"/>
            <a:ext cx="1124688" cy="1124688"/>
          </a:xfrm>
          <a:prstGeom prst="rect">
            <a:avLst/>
          </a:prstGeom>
        </p:spPr>
      </p:pic>
    </p:spTree>
    <p:extLst>
      <p:ext uri="{BB962C8B-B14F-4D97-AF65-F5344CB8AC3E}">
        <p14:creationId xmlns:p14="http://schemas.microsoft.com/office/powerpoint/2010/main" val="8070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C53CA4D-E247-ECF2-8E5F-52610D6848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812F37-2B6E-260A-DBEC-9A003341B17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594EE7C5-179F-DB58-EDA1-F1C5E67C295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Energia e potência</a:t>
            </a:r>
          </a:p>
        </p:txBody>
      </p:sp>
      <p:sp>
        <p:nvSpPr>
          <p:cNvPr id="8" name="Title 10">
            <a:extLst>
              <a:ext uri="{FF2B5EF4-FFF2-40B4-BE49-F238E27FC236}">
                <a16:creationId xmlns:a16="http://schemas.microsoft.com/office/drawing/2014/main" id="{CB9B2743-6534-377A-1E16-1F707CFD218F}"/>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sp>
        <p:nvSpPr>
          <p:cNvPr id="4" name="TextBox 3">
            <a:extLst>
              <a:ext uri="{FF2B5EF4-FFF2-40B4-BE49-F238E27FC236}">
                <a16:creationId xmlns:a16="http://schemas.microsoft.com/office/drawing/2014/main" id="{40EFDCBC-48A8-56D2-740D-D9BBD6CFB790}"/>
              </a:ext>
            </a:extLst>
          </p:cNvPr>
          <p:cNvSpPr txBox="1"/>
          <p:nvPr/>
        </p:nvSpPr>
        <p:spPr>
          <a:xfrm>
            <a:off x="343847" y="1543815"/>
            <a:ext cx="11314753" cy="2800767"/>
          </a:xfrm>
          <a:prstGeom prst="rect">
            <a:avLst/>
          </a:prstGeom>
          <a:noFill/>
        </p:spPr>
        <p:txBody>
          <a:bodyPr wrap="square">
            <a:spAutoFit/>
          </a:bodyPr>
          <a:lstStyle/>
          <a:p>
            <a:pPr algn="just"/>
            <a:r>
              <a:rPr lang="en-US" sz="2200" b="1" dirty="0">
                <a:latin typeface="Open Sans" panose="020B0606030504020204" pitchFamily="34" charset="0"/>
                <a:ea typeface="Open Sans" panose="020B0606030504020204" pitchFamily="34" charset="0"/>
                <a:cs typeface="Open Sans" panose="020B0606030504020204" pitchFamily="34" charset="0"/>
              </a:rPr>
              <a:t>A capacidade nominal de energia </a:t>
            </a:r>
            <a:r>
              <a:rPr lang="en-US" sz="2200" dirty="0">
                <a:latin typeface="Open Sans" panose="020B0606030504020204" pitchFamily="34" charset="0"/>
                <a:ea typeface="Open Sans" panose="020B0606030504020204" pitchFamily="34" charset="0"/>
                <a:cs typeface="Open Sans" panose="020B0606030504020204" pitchFamily="34" charset="0"/>
              </a:rPr>
              <a:t>e </a:t>
            </a:r>
            <a:r>
              <a:rPr lang="en-US" sz="2200" b="1" dirty="0">
                <a:latin typeface="Open Sans" panose="020B0606030504020204" pitchFamily="34" charset="0"/>
                <a:ea typeface="Open Sans" panose="020B0606030504020204" pitchFamily="34" charset="0"/>
                <a:cs typeface="Open Sans" panose="020B0606030504020204" pitchFamily="34" charset="0"/>
              </a:rPr>
              <a:t>a capacidade de potência </a:t>
            </a:r>
            <a:r>
              <a:rPr lang="en-US" sz="2200" dirty="0">
                <a:latin typeface="Open Sans" panose="020B0606030504020204" pitchFamily="34" charset="0"/>
                <a:ea typeface="Open Sans" panose="020B0606030504020204" pitchFamily="34" charset="0"/>
                <a:cs typeface="Open Sans" panose="020B0606030504020204" pitchFamily="34" charset="0"/>
              </a:rPr>
              <a:t>definem o tamanho de um sistema de armazenamento, sendo que a primeira representa a energia total que ele pode armazenar e a segunda indica a taxa na qual a energia pode ser carregada ou descarregada.</a:t>
            </a:r>
          </a:p>
          <a:p>
            <a:pPr algn="just"/>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200" dirty="0">
                <a:latin typeface="Open Sans" panose="020B0606030504020204" pitchFamily="34" charset="0"/>
                <a:ea typeface="Open Sans" panose="020B0606030504020204" pitchFamily="34" charset="0"/>
                <a:cs typeface="Open Sans" panose="020B0606030504020204" pitchFamily="34" charset="0"/>
              </a:rPr>
              <a:t>A </a:t>
            </a:r>
            <a:r>
              <a:rPr lang="en-US" sz="2200" b="1" dirty="0">
                <a:latin typeface="Open Sans" panose="020B0606030504020204" pitchFamily="34" charset="0"/>
                <a:ea typeface="Open Sans" panose="020B0606030504020204" pitchFamily="34" charset="0"/>
                <a:cs typeface="Open Sans" panose="020B0606030504020204" pitchFamily="34" charset="0"/>
              </a:rPr>
              <a:t>relação energia/potência (E/P) </a:t>
            </a:r>
            <a:r>
              <a:rPr lang="en-US" sz="2200" dirty="0">
                <a:latin typeface="Open Sans" panose="020B0606030504020204" pitchFamily="34" charset="0"/>
                <a:ea typeface="Open Sans" panose="020B0606030504020204" pitchFamily="34" charset="0"/>
                <a:cs typeface="Open Sans" panose="020B0606030504020204" pitchFamily="34" charset="0"/>
              </a:rPr>
              <a:t>é calculada dividindo-se a capacidade nominal de energia pela capacidade nominal de potência. Essa relação corresponde à duração da descarga, indicando por quanto tempo um sistema de armazenamento pode fornecer energia durante um único ciclo de descarga em sua saída de potência nominal.</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CE79F60-996D-C9AE-E985-F8A2B63C6605}"/>
                  </a:ext>
                </a:extLst>
              </p:cNvPr>
              <p:cNvSpPr txBox="1"/>
              <p:nvPr/>
            </p:nvSpPr>
            <p:spPr>
              <a:xfrm>
                <a:off x="2514795" y="4712348"/>
                <a:ext cx="7757124" cy="963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CO" sz="3000" i="1" smtClean="0">
                              <a:latin typeface="Cambria Math" panose="02040503050406030204" pitchFamily="18" charset="0"/>
                            </a:rPr>
                          </m:ctrlPr>
                        </m:fPr>
                        <m:num>
                          <m:r>
                            <a:rPr lang="es-CO" sz="3000" b="0" i="1" smtClean="0">
                              <a:latin typeface="Cambria Math" panose="02040503050406030204" pitchFamily="18" charset="0"/>
                            </a:rPr>
                            <m:t>𝐸𝑛𝑒𝑟𝑔</m:t>
                          </m:r>
                          <m:r>
                            <a:rPr lang="en-US" sz="3000" b="0" i="1" smtClean="0">
                              <a:latin typeface="Cambria Math" panose="02040503050406030204" pitchFamily="18" charset="0"/>
                            </a:rPr>
                            <m:t>𝑖𝑎</m:t>
                          </m:r>
                          <m:r>
                            <a:rPr lang="es-CO" sz="3000" b="0" i="1" smtClean="0">
                              <a:latin typeface="Cambria Math" panose="02040503050406030204" pitchFamily="18" charset="0"/>
                            </a:rPr>
                            <m:t> [</m:t>
                          </m:r>
                          <m:r>
                            <a:rPr lang="es-CO" sz="3000" b="0" i="1" smtClean="0">
                              <a:latin typeface="Cambria Math" panose="02040503050406030204" pitchFamily="18" charset="0"/>
                            </a:rPr>
                            <m:t>𝑀𝑊h</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m:t>
                          </m:r>
                          <m:r>
                            <a:rPr lang="en-US" sz="3000" b="0" i="1" smtClean="0">
                              <a:latin typeface="Cambria Math" panose="02040503050406030204" pitchFamily="18" charset="0"/>
                            </a:rPr>
                            <m:t>𝑡</m:t>
                          </m:r>
                          <m:r>
                            <a:rPr lang="en-US" sz="3000" i="1">
                              <a:latin typeface="Cambria Math" panose="02040503050406030204" pitchFamily="18" charset="0"/>
                            </a:rPr>
                            <m:t>ê</m:t>
                          </m:r>
                          <m:r>
                            <a:rPr lang="en-US" sz="3000" b="0" i="1" smtClean="0">
                              <a:latin typeface="Cambria Math" panose="02040503050406030204" pitchFamily="18" charset="0"/>
                            </a:rPr>
                            <m:t>𝑛𝑐𝑖𝑎</m:t>
                          </m:r>
                          <m:r>
                            <a:rPr lang="es-CO" sz="3000" b="0" i="1" smtClean="0">
                              <a:latin typeface="Cambria Math" panose="02040503050406030204" pitchFamily="18" charset="0"/>
                            </a:rPr>
                            <m:t> [</m:t>
                          </m:r>
                          <m:r>
                            <a:rPr lang="es-CO" sz="3000" b="0" i="1" smtClean="0">
                              <a:latin typeface="Cambria Math" panose="02040503050406030204" pitchFamily="18" charset="0"/>
                            </a:rPr>
                            <m:t>𝑀𝑊</m:t>
                          </m:r>
                          <m:r>
                            <a:rPr lang="es-CO" sz="3000" b="0" i="1" smtClean="0">
                              <a:latin typeface="Cambria Math" panose="02040503050406030204" pitchFamily="18" charset="0"/>
                            </a:rPr>
                            <m:t>]</m:t>
                          </m:r>
                        </m:den>
                      </m:f>
                      <m:r>
                        <a:rPr lang="es-CO" sz="3000" b="0" i="1" smtClean="0">
                          <a:latin typeface="Cambria Math" panose="02040503050406030204" pitchFamily="18" charset="0"/>
                        </a:rPr>
                        <m:t>=</m:t>
                      </m:r>
                      <m:r>
                        <a:rPr lang="en-US" sz="3000" b="0" i="1" smtClean="0">
                          <a:latin typeface="Cambria Math" panose="02040503050406030204" pitchFamily="18" charset="0"/>
                        </a:rPr>
                        <m:t>𝐷𝑢𝑟𝑎</m:t>
                      </m:r>
                      <m:r>
                        <a:rPr lang="en-US" sz="3000" i="1">
                          <a:latin typeface="Cambria Math" panose="02040503050406030204" pitchFamily="18" charset="0"/>
                        </a:rPr>
                        <m:t>ç</m:t>
                      </m:r>
                      <m:r>
                        <a:rPr lang="en-US" sz="3000" i="1" smtClean="0">
                          <a:latin typeface="Cambria Math" panose="02040503050406030204" pitchFamily="18" charset="0"/>
                        </a:rPr>
                        <m:t>ã</m:t>
                      </m:r>
                      <m:r>
                        <a:rPr lang="en-US" sz="3000" b="0" i="1" smtClean="0">
                          <a:latin typeface="Cambria Math" panose="02040503050406030204" pitchFamily="18" charset="0"/>
                        </a:rPr>
                        <m:t>𝑜</m:t>
                      </m:r>
                      <m:r>
                        <a:rPr lang="en-US" sz="3000" b="0" i="1" smtClean="0">
                          <a:latin typeface="Cambria Math" panose="02040503050406030204" pitchFamily="18" charset="0"/>
                        </a:rPr>
                        <m:t> </m:t>
                      </m:r>
                      <m:r>
                        <a:rPr lang="en-US" sz="3000" b="0" i="1" smtClean="0">
                          <a:latin typeface="Cambria Math" panose="02040503050406030204" pitchFamily="18" charset="0"/>
                        </a:rPr>
                        <m:t>𝑑𝑒</m:t>
                      </m:r>
                      <m:r>
                        <a:rPr lang="en-US" sz="3000" b="0" i="1" smtClean="0">
                          <a:latin typeface="Cambria Math" panose="02040503050406030204" pitchFamily="18" charset="0"/>
                        </a:rPr>
                        <m:t> </m:t>
                      </m:r>
                      <m:r>
                        <a:rPr lang="en-US" sz="3000" b="0" i="1" smtClean="0">
                          <a:latin typeface="Cambria Math" panose="02040503050406030204" pitchFamily="18" charset="0"/>
                        </a:rPr>
                        <m:t>𝑑𝑒𝑠𝑐𝑎𝑟𝑔𝑎</m:t>
                      </m:r>
                      <m:r>
                        <a:rPr lang="es-CO" sz="3000" b="0" i="1" smtClean="0">
                          <a:latin typeface="Cambria Math" panose="02040503050406030204" pitchFamily="18" charset="0"/>
                        </a:rPr>
                        <m:t> [</m:t>
                      </m:r>
                      <m:r>
                        <a:rPr lang="es-CO" sz="3000" b="0" i="1" smtClean="0">
                          <a:latin typeface="Cambria Math" panose="02040503050406030204" pitchFamily="18" charset="0"/>
                        </a:rPr>
                        <m:t>h</m:t>
                      </m:r>
                      <m:r>
                        <a:rPr lang="es-CO" sz="3000" b="0" i="1" smtClean="0">
                          <a:latin typeface="Cambria Math" panose="02040503050406030204" pitchFamily="18" charset="0"/>
                        </a:rPr>
                        <m:t>]</m:t>
                      </m:r>
                    </m:oMath>
                  </m:oMathPara>
                </a14:m>
                <a:endParaRPr lang="es-CO" sz="3000" dirty="0"/>
              </a:p>
            </p:txBody>
          </p:sp>
        </mc:Choice>
        <mc:Fallback>
          <p:sp>
            <p:nvSpPr>
              <p:cNvPr id="5" name="TextBox 4">
                <a:extLst>
                  <a:ext uri="{FF2B5EF4-FFF2-40B4-BE49-F238E27FC236}">
                    <a16:creationId xmlns:a16="http://schemas.microsoft.com/office/drawing/2014/main" id="{BCE79F60-996D-C9AE-E985-F8A2B63C6605}"/>
                  </a:ext>
                </a:extLst>
              </p:cNvPr>
              <p:cNvSpPr txBox="1">
                <a:spLocks noRot="1" noChangeAspect="1" noMove="1" noResize="1" noEditPoints="1" noAdjustHandles="1" noChangeArrowheads="1" noChangeShapeType="1" noTextEdit="1"/>
              </p:cNvSpPr>
              <p:nvPr/>
            </p:nvSpPr>
            <p:spPr>
              <a:xfrm>
                <a:off x="2514795" y="4712348"/>
                <a:ext cx="7757124" cy="963149"/>
              </a:xfrm>
              <a:prstGeom prst="rect">
                <a:avLst/>
              </a:prstGeom>
              <a:blipFill>
                <a:blip r:embed="rId5"/>
                <a:stretch>
                  <a:fillRect t="-7895" b="-18421"/>
                </a:stretch>
              </a:blipFill>
            </p:spPr>
            <p:txBody>
              <a:bodyPr/>
              <a:lstStyle/>
              <a:p>
                <a:r>
                  <a:rPr lang="en-BR">
                    <a:noFill/>
                  </a:rPr>
                  <a:t> </a:t>
                </a:r>
              </a:p>
            </p:txBody>
          </p:sp>
        </mc:Fallback>
      </mc:AlternateContent>
      <p:sp>
        <p:nvSpPr>
          <p:cNvPr id="9" name="TextBox 8">
            <a:extLst>
              <a:ext uri="{FF2B5EF4-FFF2-40B4-BE49-F238E27FC236}">
                <a16:creationId xmlns:a16="http://schemas.microsoft.com/office/drawing/2014/main" id="{C5FA1B04-0EC1-2899-A712-7CD084958113}"/>
              </a:ext>
            </a:extLst>
          </p:cNvPr>
          <p:cNvSpPr txBox="1"/>
          <p:nvPr/>
        </p:nvSpPr>
        <p:spPr>
          <a:xfrm>
            <a:off x="0" y="5780361"/>
            <a:ext cx="12229154" cy="769441"/>
          </a:xfrm>
          <a:prstGeom prst="rect">
            <a:avLst/>
          </a:prstGeom>
          <a:noFill/>
        </p:spPr>
        <p:txBody>
          <a:bodyPr wrap="square">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Pergunta: </a:t>
            </a:r>
            <a:r>
              <a:rPr lang="en-US" sz="2200" dirty="0">
                <a:latin typeface="Open Sans" panose="020B0606030504020204" pitchFamily="34" charset="0"/>
                <a:ea typeface="Open Sans" panose="020B0606030504020204" pitchFamily="34" charset="0"/>
                <a:cs typeface="Open Sans" panose="020B0606030504020204" pitchFamily="34" charset="0"/>
              </a:rPr>
              <a:t>Quanto tempo levaria para descarregar totalmente um ESS com uma capacidade nominal de energia de 1.000 kWh e uma capacidade nominal de energia de 250 kW?</a:t>
            </a:r>
            <a:endParaRPr lang="es-CO" sz="2200" dirty="0"/>
          </a:p>
        </p:txBody>
      </p:sp>
      <p:pic>
        <p:nvPicPr>
          <p:cNvPr id="2" name="synthesize - 2025-02-13T234932.917">
            <a:hlinkClick r:id="" action="ppaction://media"/>
            <a:extLst>
              <a:ext uri="{FF2B5EF4-FFF2-40B4-BE49-F238E27FC236}">
                <a16:creationId xmlns:a16="http://schemas.microsoft.com/office/drawing/2014/main" id="{9D8E2FCF-94DD-169A-12FB-B2EA0A75C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9909" y="282992"/>
            <a:ext cx="1208391" cy="1208391"/>
          </a:xfrm>
          <a:prstGeom prst="rect">
            <a:avLst/>
          </a:prstGeom>
        </p:spPr>
      </p:pic>
    </p:spTree>
    <p:extLst>
      <p:ext uri="{BB962C8B-B14F-4D97-AF65-F5344CB8AC3E}">
        <p14:creationId xmlns:p14="http://schemas.microsoft.com/office/powerpoint/2010/main" val="28056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409E86F-0D9B-6DFF-C773-7624412FA2E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F23FBA-86E5-7573-20F5-C3D39CB19B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A56F73B4-7AD3-7FC9-A86F-A1F5D990277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Custo do investimento</a:t>
            </a:r>
          </a:p>
        </p:txBody>
      </p:sp>
      <p:sp>
        <p:nvSpPr>
          <p:cNvPr id="8" name="Title 10">
            <a:extLst>
              <a:ext uri="{FF2B5EF4-FFF2-40B4-BE49-F238E27FC236}">
                <a16:creationId xmlns:a16="http://schemas.microsoft.com/office/drawing/2014/main" id="{B02D1049-F326-41D1-7F1D-4BDF628F8D78}"/>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pic>
        <p:nvPicPr>
          <p:cNvPr id="1028" name="Picture 4" descr="12,087 Battery Storage Icon Royalty-Free Images, Stock Photos &amp; Pictures |  Shutterstock">
            <a:extLst>
              <a:ext uri="{FF2B5EF4-FFF2-40B4-BE49-F238E27FC236}">
                <a16:creationId xmlns:a16="http://schemas.microsoft.com/office/drawing/2014/main" id="{FB27D2DB-8C88-7D1F-D0A6-5A67355AEC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41"/>
          <a:stretch/>
        </p:blipFill>
        <p:spPr bwMode="auto">
          <a:xfrm>
            <a:off x="1646524" y="1644525"/>
            <a:ext cx="3325526" cy="2342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Inverter Icon Photos, Images &amp; Pictures | Shutterstock">
            <a:extLst>
              <a:ext uri="{FF2B5EF4-FFF2-40B4-BE49-F238E27FC236}">
                <a16:creationId xmlns:a16="http://schemas.microsoft.com/office/drawing/2014/main" id="{79B0227A-3545-2C76-175B-BEED9535A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352" b="23992"/>
          <a:stretch/>
        </p:blipFill>
        <p:spPr bwMode="auto">
          <a:xfrm>
            <a:off x="6153153" y="1328521"/>
            <a:ext cx="3953054" cy="24970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67D68D-EFE0-6B2F-F42F-789276063F89}"/>
              </a:ext>
            </a:extLst>
          </p:cNvPr>
          <p:cNvSpPr txBox="1"/>
          <p:nvPr/>
        </p:nvSpPr>
        <p:spPr>
          <a:xfrm>
            <a:off x="1952659" y="4084588"/>
            <a:ext cx="3019391" cy="707886"/>
          </a:xfrm>
          <a:prstGeom prst="rect">
            <a:avLst/>
          </a:prstGeom>
          <a:noFill/>
        </p:spPr>
        <p:txBody>
          <a:bodyPr wrap="square">
            <a:spAutoFit/>
          </a:bodyPr>
          <a:lstStyle/>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Conjunto de baterias</a:t>
            </a:r>
          </a:p>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Energia: 100 kWh</a:t>
            </a:r>
            <a:endParaRPr lang="es-CO" sz="2000" b="1" dirty="0">
              <a:solidFill>
                <a:schemeClr val="accent1">
                  <a:lumMod val="60000"/>
                  <a:lumOff val="40000"/>
                </a:schemeClr>
              </a:solidFill>
            </a:endParaRPr>
          </a:p>
        </p:txBody>
      </p:sp>
      <p:sp>
        <p:nvSpPr>
          <p:cNvPr id="11" name="TextBox 10">
            <a:extLst>
              <a:ext uri="{FF2B5EF4-FFF2-40B4-BE49-F238E27FC236}">
                <a16:creationId xmlns:a16="http://schemas.microsoft.com/office/drawing/2014/main" id="{3890014D-3DD6-614E-9D49-B74D68CA8FDF}"/>
              </a:ext>
            </a:extLst>
          </p:cNvPr>
          <p:cNvSpPr txBox="1"/>
          <p:nvPr/>
        </p:nvSpPr>
        <p:spPr>
          <a:xfrm>
            <a:off x="6809721" y="4084588"/>
            <a:ext cx="2713255" cy="707886"/>
          </a:xfrm>
          <a:prstGeom prst="rect">
            <a:avLst/>
          </a:prstGeom>
          <a:noFill/>
        </p:spPr>
        <p:txBody>
          <a:bodyPr wrap="square">
            <a:spAutoFit/>
          </a:bodyPr>
          <a:lstStyle/>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Sistema de inversor</a:t>
            </a:r>
          </a:p>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Potência: 10 kW</a:t>
            </a:r>
            <a:endParaRPr lang="es-CO" sz="2000" b="1" dirty="0">
              <a:solidFill>
                <a:schemeClr val="accent2">
                  <a:lumMod val="75000"/>
                </a:schemeClr>
              </a:solidFill>
            </a:endParaRPr>
          </a:p>
        </p:txBody>
      </p:sp>
      <p:sp>
        <p:nvSpPr>
          <p:cNvPr id="12" name="TextBox 11">
            <a:extLst>
              <a:ext uri="{FF2B5EF4-FFF2-40B4-BE49-F238E27FC236}">
                <a16:creationId xmlns:a16="http://schemas.microsoft.com/office/drawing/2014/main" id="{6CC3506E-9852-BB11-E5B1-5DEB7F731167}"/>
              </a:ext>
            </a:extLst>
          </p:cNvPr>
          <p:cNvSpPr txBox="1"/>
          <p:nvPr/>
        </p:nvSpPr>
        <p:spPr>
          <a:xfrm>
            <a:off x="957944" y="4932357"/>
            <a:ext cx="4757056" cy="1323439"/>
          </a:xfrm>
          <a:prstGeom prst="rect">
            <a:avLst/>
          </a:prstGeom>
          <a:noFill/>
        </p:spPr>
        <p:txBody>
          <a:bodyPr wrap="square">
            <a:spAutoFit/>
          </a:bodyPr>
          <a:lstStyle/>
          <a:p>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Custo específico de energia: custo de investimento para capacidade de energia</a:t>
            </a:r>
          </a:p>
          <a:p>
            <a:endParaRPr lang="es-CO" sz="2000" dirty="0"/>
          </a:p>
        </p:txBody>
      </p:sp>
      <p:sp>
        <p:nvSpPr>
          <p:cNvPr id="13" name="TextBox 12">
            <a:extLst>
              <a:ext uri="{FF2B5EF4-FFF2-40B4-BE49-F238E27FC236}">
                <a16:creationId xmlns:a16="http://schemas.microsoft.com/office/drawing/2014/main" id="{A0DADCFA-4E6D-BDB2-6407-CCBA0821E3DC}"/>
              </a:ext>
            </a:extLst>
          </p:cNvPr>
          <p:cNvSpPr txBox="1"/>
          <p:nvPr/>
        </p:nvSpPr>
        <p:spPr>
          <a:xfrm>
            <a:off x="6240299" y="4903781"/>
            <a:ext cx="4642756" cy="1015663"/>
          </a:xfrm>
          <a:prstGeom prst="rect">
            <a:avLst/>
          </a:prstGeom>
          <a:noFill/>
        </p:spPr>
        <p:txBody>
          <a:bodyPr wrap="square">
            <a:spAutoFit/>
          </a:bodyPr>
          <a:lstStyle/>
          <a:p>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Custo específico de energia: custo de investimento para a capacidade de energia</a:t>
            </a:r>
          </a:p>
          <a:p>
            <a:endParaRPr lang="es-CO" sz="20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FC5763-7EB7-B3C3-3199-6E33301AC00B}"/>
                  </a:ext>
                </a:extLst>
              </p:cNvPr>
              <p:cNvSpPr txBox="1"/>
              <p:nvPr/>
            </p:nvSpPr>
            <p:spPr>
              <a:xfrm>
                <a:off x="2022313" y="5723287"/>
                <a:ext cx="1688475"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1">
                              <a:lumMod val="60000"/>
                              <a:lumOff val="40000"/>
                            </a:schemeClr>
                          </a:solidFill>
                          <a:latin typeface="Cambria Math" panose="02040503050406030204" pitchFamily="18" charset="0"/>
                        </a:rPr>
                        <m:t>=</m:t>
                      </m:r>
                      <m:r>
                        <a:rPr lang="es-CO" sz="2400" b="1" i="1" smtClean="0">
                          <a:solidFill>
                            <a:schemeClr val="accent1">
                              <a:lumMod val="60000"/>
                              <a:lumOff val="40000"/>
                            </a:schemeClr>
                          </a:solidFill>
                          <a:latin typeface="Cambria Math" panose="02040503050406030204" pitchFamily="18" charset="0"/>
                        </a:rPr>
                        <m:t>𝟑𝟎𝟎</m:t>
                      </m:r>
                      <m:f>
                        <m:fPr>
                          <m:ctrlPr>
                            <a:rPr lang="es-CO" sz="2400" b="1" i="1" smtClean="0">
                              <a:solidFill>
                                <a:schemeClr val="accent1">
                                  <a:lumMod val="60000"/>
                                  <a:lumOff val="40000"/>
                                </a:schemeClr>
                              </a:solidFill>
                              <a:latin typeface="Cambria Math" panose="02040503050406030204" pitchFamily="18" charset="0"/>
                            </a:rPr>
                          </m:ctrlPr>
                        </m:fPr>
                        <m:num>
                          <m:r>
                            <a:rPr lang="es-CO" sz="2400" b="1" i="1" smtClean="0">
                              <a:solidFill>
                                <a:schemeClr val="accent1">
                                  <a:lumMod val="60000"/>
                                  <a:lumOff val="40000"/>
                                </a:schemeClr>
                              </a:solidFill>
                              <a:latin typeface="Cambria Math" panose="02040503050406030204" pitchFamily="18" charset="0"/>
                            </a:rPr>
                            <m:t>𝑼𝑺𝑫</m:t>
                          </m:r>
                        </m:num>
                        <m:den>
                          <m:r>
                            <a:rPr lang="es-CO" sz="2400" b="1" i="1" smtClean="0">
                              <a:solidFill>
                                <a:schemeClr val="accent1">
                                  <a:lumMod val="60000"/>
                                  <a:lumOff val="40000"/>
                                </a:schemeClr>
                              </a:solidFill>
                              <a:latin typeface="Cambria Math" panose="02040503050406030204" pitchFamily="18" charset="0"/>
                            </a:rPr>
                            <m:t>𝒌𝑾𝒉</m:t>
                          </m:r>
                        </m:den>
                      </m:f>
                    </m:oMath>
                  </m:oMathPara>
                </a14:m>
                <a:endParaRPr lang="es-CO" sz="2400" b="1" dirty="0"/>
              </a:p>
            </p:txBody>
          </p:sp>
        </mc:Choice>
        <mc:Fallback xmlns:p14="http://schemas.microsoft.com/office/powerpoint/2010/main" xmlns:a16="http://schemas.microsoft.com/office/drawing/2014/main" xmlns="">
          <p:sp>
            <p:nvSpPr>
              <p:cNvPr id="14" name="TextBox 13">
                <a:extLst>
                  <a:ext uri="{FF2B5EF4-FFF2-40B4-BE49-F238E27FC236}">
                    <a16:creationId xmlns:a16="http://schemas.microsoft.com/office/drawing/2014/main" id="{6DFC5763-7EB7-B3C3-3199-6E33301AC00B}"/>
                  </a:ext>
                </a:extLst>
              </p:cNvPr>
              <p:cNvSpPr txBox="1">
                <a:spLocks noRot="1" noChangeAspect="1" noMove="1" noResize="1" noEditPoints="1" noAdjustHandles="1" noChangeArrowheads="1" noChangeShapeType="1" noTextEdit="1"/>
              </p:cNvSpPr>
              <p:nvPr/>
            </p:nvSpPr>
            <p:spPr>
              <a:xfrm>
                <a:off x="2022313" y="5723287"/>
                <a:ext cx="1688475" cy="6939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EBA521-85AB-3013-A5B5-913F15D7C665}"/>
                  </a:ext>
                </a:extLst>
              </p:cNvPr>
              <p:cNvSpPr txBox="1"/>
              <p:nvPr/>
            </p:nvSpPr>
            <p:spPr>
              <a:xfrm>
                <a:off x="7349363" y="5643962"/>
                <a:ext cx="1633973"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2">
                              <a:lumMod val="75000"/>
                            </a:schemeClr>
                          </a:solidFill>
                          <a:latin typeface="Cambria Math" panose="02040503050406030204" pitchFamily="18" charset="0"/>
                        </a:rPr>
                        <m:t>=</m:t>
                      </m:r>
                      <m:r>
                        <a:rPr lang="es-CO" sz="2400" b="1" i="1" smtClean="0">
                          <a:solidFill>
                            <a:schemeClr val="accent2">
                              <a:lumMod val="75000"/>
                            </a:schemeClr>
                          </a:solidFill>
                          <a:latin typeface="Cambria Math" panose="02040503050406030204" pitchFamily="18" charset="0"/>
                        </a:rPr>
                        <m:t>𝟐𝟓𝟎</m:t>
                      </m:r>
                      <m:f>
                        <m:fPr>
                          <m:ctrlPr>
                            <a:rPr lang="es-CO" sz="2400" b="1" i="1" smtClean="0">
                              <a:solidFill>
                                <a:schemeClr val="accent2">
                                  <a:lumMod val="75000"/>
                                </a:schemeClr>
                              </a:solidFill>
                              <a:latin typeface="Cambria Math" panose="02040503050406030204" pitchFamily="18" charset="0"/>
                            </a:rPr>
                          </m:ctrlPr>
                        </m:fPr>
                        <m:num>
                          <m:r>
                            <a:rPr lang="es-CO" sz="2400" b="1" i="1" smtClean="0">
                              <a:solidFill>
                                <a:schemeClr val="accent2">
                                  <a:lumMod val="75000"/>
                                </a:schemeClr>
                              </a:solidFill>
                              <a:latin typeface="Cambria Math" panose="02040503050406030204" pitchFamily="18" charset="0"/>
                            </a:rPr>
                            <m:t>𝑼𝑺𝑫</m:t>
                          </m:r>
                        </m:num>
                        <m:den>
                          <m:r>
                            <a:rPr lang="es-CO" sz="2400" b="1" i="1" smtClean="0">
                              <a:solidFill>
                                <a:schemeClr val="accent2">
                                  <a:lumMod val="75000"/>
                                </a:schemeClr>
                              </a:solidFill>
                              <a:latin typeface="Cambria Math" panose="02040503050406030204" pitchFamily="18" charset="0"/>
                            </a:rPr>
                            <m:t>𝒌𝑾</m:t>
                          </m:r>
                        </m:den>
                      </m:f>
                    </m:oMath>
                  </m:oMathPara>
                </a14:m>
                <a:endParaRPr lang="es-CO" sz="2400" b="1" dirty="0">
                  <a:solidFill>
                    <a:schemeClr val="accent2">
                      <a:lumMod val="75000"/>
                    </a:schemeClr>
                  </a:solidFill>
                </a:endParaRPr>
              </a:p>
            </p:txBody>
          </p:sp>
        </mc:Choice>
        <mc:Fallback xmlns:p14="http://schemas.microsoft.com/office/powerpoint/2010/main" xmlns:a16="http://schemas.microsoft.com/office/drawing/2014/main" xmlns="">
          <p:sp>
            <p:nvSpPr>
              <p:cNvPr id="15" name="TextBox 14">
                <a:extLst>
                  <a:ext uri="{FF2B5EF4-FFF2-40B4-BE49-F238E27FC236}">
                    <a16:creationId xmlns:a16="http://schemas.microsoft.com/office/drawing/2014/main" id="{BCEBA521-85AB-3013-A5B5-913F15D7C665}"/>
                  </a:ext>
                </a:extLst>
              </p:cNvPr>
              <p:cNvSpPr txBox="1">
                <a:spLocks noRot="1" noChangeAspect="1" noMove="1" noResize="1" noEditPoints="1" noAdjustHandles="1" noChangeArrowheads="1" noChangeShapeType="1" noTextEdit="1"/>
              </p:cNvSpPr>
              <p:nvPr/>
            </p:nvSpPr>
            <p:spPr>
              <a:xfrm>
                <a:off x="7349363" y="5643962"/>
                <a:ext cx="1633973" cy="693908"/>
              </a:xfrm>
              <a:prstGeom prst="rect">
                <a:avLst/>
              </a:prstGeom>
              <a:blipFill>
                <a:blip r:embed="rId8"/>
                <a:stretch>
                  <a:fillRect/>
                </a:stretch>
              </a:blipFill>
            </p:spPr>
            <p:txBody>
              <a:bodyPr/>
              <a:lstStyle/>
              <a:p>
                <a:r>
                  <a:rPr lang="es-CO">
                    <a:noFill/>
                  </a:rPr>
                  <a:t> </a:t>
                </a:r>
              </a:p>
            </p:txBody>
          </p:sp>
        </mc:Fallback>
      </mc:AlternateContent>
      <p:pic>
        <p:nvPicPr>
          <p:cNvPr id="2" name="synthesize - 2025-02-13T235037.335">
            <a:hlinkClick r:id="" action="ppaction://media"/>
            <a:extLst>
              <a:ext uri="{FF2B5EF4-FFF2-40B4-BE49-F238E27FC236}">
                <a16:creationId xmlns:a16="http://schemas.microsoft.com/office/drawing/2014/main" id="{E850D7F0-1B74-315A-24CC-77A80608EB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19479" y="732520"/>
            <a:ext cx="1327152" cy="1327152"/>
          </a:xfrm>
          <a:prstGeom prst="rect">
            <a:avLst/>
          </a:prstGeom>
        </p:spPr>
      </p:pic>
    </p:spTree>
    <p:extLst>
      <p:ext uri="{BB962C8B-B14F-4D97-AF65-F5344CB8AC3E}">
        <p14:creationId xmlns:p14="http://schemas.microsoft.com/office/powerpoint/2010/main" val="91230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6E46DE2-6040-6EDB-B492-865A2C307FD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B78A25-CFB8-AFE4-96D2-466626DBC19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77F685D2-8763-6C70-1CD4-FF26C37ACDC0}"/>
              </a:ext>
            </a:extLst>
          </p:cNvPr>
          <p:cNvSpPr/>
          <p:nvPr/>
        </p:nvSpPr>
        <p:spPr>
          <a:xfrm>
            <a:off x="343846" y="995986"/>
            <a:ext cx="89147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Exemplos de sistemas de armazenamento de energia - Baterias</a:t>
            </a:r>
          </a:p>
        </p:txBody>
      </p:sp>
      <p:sp>
        <p:nvSpPr>
          <p:cNvPr id="8" name="Title 10">
            <a:extLst>
              <a:ext uri="{FF2B5EF4-FFF2-40B4-BE49-F238E27FC236}">
                <a16:creationId xmlns:a16="http://schemas.microsoft.com/office/drawing/2014/main" id="{FF052F7F-338A-2324-897F-529AD49C0031}"/>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pic>
        <p:nvPicPr>
          <p:cNvPr id="6" name="Picture 5" descr="A diagram of a solar panel and wind turbines&#10;&#10;AI-generated content may be incorrect.">
            <a:extLst>
              <a:ext uri="{FF2B5EF4-FFF2-40B4-BE49-F238E27FC236}">
                <a16:creationId xmlns:a16="http://schemas.microsoft.com/office/drawing/2014/main" id="{DB33831C-89AB-68AE-255E-DE6CF34E40E8}"/>
              </a:ext>
            </a:extLst>
          </p:cNvPr>
          <p:cNvPicPr>
            <a:picLocks noChangeAspect="1"/>
          </p:cNvPicPr>
          <p:nvPr/>
        </p:nvPicPr>
        <p:blipFill>
          <a:blip r:embed="rId5"/>
          <a:stretch>
            <a:fillRect/>
          </a:stretch>
        </p:blipFill>
        <p:spPr>
          <a:xfrm>
            <a:off x="2437781" y="1479421"/>
            <a:ext cx="7308386" cy="4897404"/>
          </a:xfrm>
          <a:prstGeom prst="rect">
            <a:avLst/>
          </a:prstGeom>
        </p:spPr>
      </p:pic>
      <p:pic>
        <p:nvPicPr>
          <p:cNvPr id="9" name="synthesize - 2025-02-13T235118.279">
            <a:hlinkClick r:id="" action="ppaction://media"/>
            <a:extLst>
              <a:ext uri="{FF2B5EF4-FFF2-40B4-BE49-F238E27FC236}">
                <a16:creationId xmlns:a16="http://schemas.microsoft.com/office/drawing/2014/main" id="{B433C5C8-188B-1839-DE2B-0EA876EB9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49169" y="531627"/>
            <a:ext cx="1344579" cy="1344579"/>
          </a:xfrm>
          <a:prstGeom prst="rect">
            <a:avLst/>
          </a:prstGeom>
        </p:spPr>
      </p:pic>
    </p:spTree>
    <p:extLst>
      <p:ext uri="{BB962C8B-B14F-4D97-AF65-F5344CB8AC3E}">
        <p14:creationId xmlns:p14="http://schemas.microsoft.com/office/powerpoint/2010/main" val="10347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5DAC24-ABDD-533C-A9F6-55060EEFCE2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80C5A1-F615-9CA5-A727-80A420F8481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7" name="Rectangle 6">
            <a:extLst>
              <a:ext uri="{FF2B5EF4-FFF2-40B4-BE49-F238E27FC236}">
                <a16:creationId xmlns:a16="http://schemas.microsoft.com/office/drawing/2014/main" id="{67600BF5-6732-BD14-03B5-D8D89B3BE9D1}"/>
              </a:ext>
            </a:extLst>
          </p:cNvPr>
          <p:cNvSpPr/>
          <p:nvPr/>
        </p:nvSpPr>
        <p:spPr>
          <a:xfrm>
            <a:off x="343846" y="995986"/>
            <a:ext cx="85842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9.1.6 Exemplos de sistemas de armazenamento de energia - Armazenamento hidrelétrico bombeado</a:t>
            </a:r>
          </a:p>
        </p:txBody>
      </p:sp>
      <p:sp>
        <p:nvSpPr>
          <p:cNvPr id="8" name="Title 10">
            <a:extLst>
              <a:ext uri="{FF2B5EF4-FFF2-40B4-BE49-F238E27FC236}">
                <a16:creationId xmlns:a16="http://schemas.microsoft.com/office/drawing/2014/main" id="{1521B9E9-E8A9-FA81-8971-EA9344E127F4}"/>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pic>
        <p:nvPicPr>
          <p:cNvPr id="6" name="Picture 5" descr="Diagram of a power plant&#10;&#10;AI-generated content may be incorrect.">
            <a:extLst>
              <a:ext uri="{FF2B5EF4-FFF2-40B4-BE49-F238E27FC236}">
                <a16:creationId xmlns:a16="http://schemas.microsoft.com/office/drawing/2014/main" id="{25CFA744-AFC1-E62F-B06D-BD49BD7A12CB}"/>
              </a:ext>
            </a:extLst>
          </p:cNvPr>
          <p:cNvPicPr>
            <a:picLocks noChangeAspect="1"/>
          </p:cNvPicPr>
          <p:nvPr/>
        </p:nvPicPr>
        <p:blipFill>
          <a:blip r:embed="rId5"/>
          <a:stretch>
            <a:fillRect/>
          </a:stretch>
        </p:blipFill>
        <p:spPr>
          <a:xfrm>
            <a:off x="2444749" y="1672439"/>
            <a:ext cx="7302501" cy="4893461"/>
          </a:xfrm>
          <a:prstGeom prst="rect">
            <a:avLst/>
          </a:prstGeom>
        </p:spPr>
      </p:pic>
      <p:pic>
        <p:nvPicPr>
          <p:cNvPr id="9" name="synthesize - 2025-02-13T235155.770">
            <a:hlinkClick r:id="" action="ppaction://media"/>
            <a:extLst>
              <a:ext uri="{FF2B5EF4-FFF2-40B4-BE49-F238E27FC236}">
                <a16:creationId xmlns:a16="http://schemas.microsoft.com/office/drawing/2014/main" id="{6D87BD27-664E-5FD4-18B0-DAA9D5254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9967" y="723806"/>
            <a:ext cx="1344579" cy="1344579"/>
          </a:xfrm>
          <a:prstGeom prst="rect">
            <a:avLst/>
          </a:prstGeom>
        </p:spPr>
      </p:pic>
    </p:spTree>
    <p:extLst>
      <p:ext uri="{BB962C8B-B14F-4D97-AF65-F5344CB8AC3E}">
        <p14:creationId xmlns:p14="http://schemas.microsoft.com/office/powerpoint/2010/main" val="5118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64D0A63-176B-18D1-6E26-199A4F37B58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732F5D1-3851-88A4-87B1-5A67CBA6A8C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7" name="Rectangle 6">
            <a:extLst>
              <a:ext uri="{FF2B5EF4-FFF2-40B4-BE49-F238E27FC236}">
                <a16:creationId xmlns:a16="http://schemas.microsoft.com/office/drawing/2014/main" id="{D35F6E6A-4CAF-3D30-9C89-242D77F6A838}"/>
              </a:ext>
            </a:extLst>
          </p:cNvPr>
          <p:cNvSpPr/>
          <p:nvPr/>
        </p:nvSpPr>
        <p:spPr>
          <a:xfrm>
            <a:off x="343847" y="912661"/>
            <a:ext cx="9892354"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9.1.7 Exemplos de sistemas de armazenamento de energia - Armazenamento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hidrogênio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E082F27-1718-8C8E-B739-E652A1E9062D}"/>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Sistemas de armazenamento de energia (ESS) </a:t>
            </a:r>
            <a:endParaRPr lang="en-US" dirty="0">
              <a:cs typeface="Calibri Light" panose="020F0302020204030204"/>
            </a:endParaRPr>
          </a:p>
        </p:txBody>
      </p:sp>
      <p:pic>
        <p:nvPicPr>
          <p:cNvPr id="6" name="Picture 5" descr="Diagram of a hydrogen energy storage system&#10;&#10;AI-generated content may be incorrect.">
            <a:extLst>
              <a:ext uri="{FF2B5EF4-FFF2-40B4-BE49-F238E27FC236}">
                <a16:creationId xmlns:a16="http://schemas.microsoft.com/office/drawing/2014/main" id="{6D1D7D36-7B6D-A1F9-B824-99F5B43C6DDF}"/>
              </a:ext>
            </a:extLst>
          </p:cNvPr>
          <p:cNvPicPr>
            <a:picLocks noChangeAspect="1"/>
          </p:cNvPicPr>
          <p:nvPr/>
        </p:nvPicPr>
        <p:blipFill>
          <a:blip r:embed="rId5"/>
          <a:stretch>
            <a:fillRect/>
          </a:stretch>
        </p:blipFill>
        <p:spPr>
          <a:xfrm>
            <a:off x="2368085" y="1569693"/>
            <a:ext cx="7455829" cy="4996207"/>
          </a:xfrm>
          <a:prstGeom prst="rect">
            <a:avLst/>
          </a:prstGeom>
        </p:spPr>
      </p:pic>
      <p:pic>
        <p:nvPicPr>
          <p:cNvPr id="9" name="synthesize - 2025-02-13T235233.899">
            <a:hlinkClick r:id="" action="ppaction://media"/>
            <a:extLst>
              <a:ext uri="{FF2B5EF4-FFF2-40B4-BE49-F238E27FC236}">
                <a16:creationId xmlns:a16="http://schemas.microsoft.com/office/drawing/2014/main" id="{8BCD2D68-FDA0-E71B-4808-5B4F02B93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8112" y="129339"/>
            <a:ext cx="1266757" cy="1266757"/>
          </a:xfrm>
          <a:prstGeom prst="rect">
            <a:avLst/>
          </a:prstGeom>
        </p:spPr>
      </p:pic>
    </p:spTree>
    <p:extLst>
      <p:ext uri="{BB962C8B-B14F-4D97-AF65-F5344CB8AC3E}">
        <p14:creationId xmlns:p14="http://schemas.microsoft.com/office/powerpoint/2010/main" val="17074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22C96B-7287-418B-B235-22B61475B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5905</TotalTime>
  <Words>3689</Words>
  <Application>Microsoft Macintosh PowerPoint</Application>
  <PresentationFormat>Widescreen</PresentationFormat>
  <Paragraphs>203</Paragraphs>
  <Slides>18</Slides>
  <Notes>16</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docId:F3F5D4312AC5A0F644F53864DDC14BB8</cp:keywords>
  <cp:lastModifiedBy>Pedro Peters</cp:lastModifiedBy>
  <cp:revision>119</cp:revision>
  <dcterms:created xsi:type="dcterms:W3CDTF">2019-06-09T10:25:43Z</dcterms:created>
  <dcterms:modified xsi:type="dcterms:W3CDTF">2025-03-04T02:21:33Z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