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85" r:id="rId5"/>
    <p:sldId id="257" r:id="rId6"/>
    <p:sldId id="263" r:id="rId7"/>
    <p:sldId id="264" r:id="rId8"/>
    <p:sldId id="266" r:id="rId9"/>
    <p:sldId id="265" r:id="rId10"/>
    <p:sldId id="267" r:id="rId11"/>
    <p:sldId id="272" r:id="rId12"/>
    <p:sldId id="271" r:id="rId13"/>
    <p:sldId id="268" r:id="rId14"/>
    <p:sldId id="270" r:id="rId15"/>
    <p:sldId id="269" r:id="rId16"/>
    <p:sldId id="282" r:id="rId17"/>
    <p:sldId id="280" r:id="rId18"/>
    <p:sldId id="281" r:id="rId19"/>
    <p:sldId id="279" r:id="rId20"/>
    <p:sldId id="278" r:id="rId21"/>
    <p:sldId id="283" r:id="rId22"/>
    <p:sldId id="274" r:id="rId23"/>
    <p:sldId id="273" r:id="rId24"/>
    <p:sldId id="277" r:id="rId25"/>
    <p:sldId id="284" r:id="rId26"/>
    <p:sldId id="286"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5YCC2oo8uGB4aU58luHLg==" hashData="dX464pWPkuUG+Yg/EwXWAVRyV8mpGWtq/Ba20i6KyaewYavyvO8ma5EjBBv1M3gk+7suWI4S+/l0G+wUI09y2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C3E6"/>
    <a:srgbClr val="C9FBFA"/>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48"/>
    <p:restoredTop sz="78558" autoAdjust="0"/>
  </p:normalViewPr>
  <p:slideViewPr>
    <p:cSldViewPr snapToGrid="0">
      <p:cViewPr varScale="1">
        <p:scale>
          <a:sx n="68" d="100"/>
          <a:sy n="68" d="100"/>
        </p:scale>
        <p:origin x="1363" y="11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30350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En la hoja "</a:t>
            </a:r>
            <a:r>
              <a:rPr lang="en-GB" sz="1200" b="0" kern="1200" dirty="0" err="1">
                <a:solidFill>
                  <a:schemeClr val="tx1"/>
                </a:solidFill>
                <a:effectLst/>
                <a:latin typeface="+mn-lt"/>
                <a:ea typeface="+mn-ea"/>
                <a:cs typeface="+mn-cs"/>
              </a:rPr>
              <a:t>gridNode" se </a:t>
            </a:r>
            <a:r>
              <a:rPr lang="en-GB" sz="1200" kern="1200" dirty="0">
                <a:solidFill>
                  <a:schemeClr val="tx1"/>
                </a:solidFill>
                <a:effectLst/>
                <a:latin typeface="+mn-lt"/>
                <a:ea typeface="+mn-ea"/>
                <a:cs typeface="+mn-cs"/>
              </a:rPr>
              <a:t>pueden modelar diferentes rejillas, como la de gas, la de electricidad, la de calor</a:t>
            </a:r>
            <a:r>
              <a:rPr lang="en-GB" dirty="0"/>
              <a:t>, </a:t>
            </a:r>
            <a:r>
              <a:rPr lang="en-GB" sz="1200" kern="1200" dirty="0">
                <a:solidFill>
                  <a:schemeClr val="tx1"/>
                </a:solidFill>
                <a:effectLst/>
                <a:latin typeface="+mn-lt"/>
                <a:ea typeface="+mn-ea"/>
                <a:cs typeface="+mn-cs"/>
              </a:rPr>
              <a:t>etc. Cada rejilla puede ser representada por un solo nodo o por varios nodos que representen diferentes regiones de una rejilla. La rejilla también puede abarcar sólo algunas regiones. Para todos los nodos de cada rejilla, se debe definir la demanda agregada en cada nodo</a:t>
            </a:r>
            <a:r>
              <a:rPr lang="en-GB" dirty="0"/>
              <a:t>, la </a:t>
            </a:r>
            <a:r>
              <a:rPr lang="en-GB" sz="1200" kern="1200" dirty="0">
                <a:solidFill>
                  <a:schemeClr val="tx1"/>
                </a:solidFill>
                <a:effectLst/>
                <a:latin typeface="+mn-lt"/>
                <a:ea typeface="+mn-ea"/>
                <a:cs typeface="+mn-cs"/>
              </a:rPr>
              <a:t>importación o la exportación</a:t>
            </a:r>
            <a:r>
              <a:rPr lang="en-GB" dirty="0"/>
              <a:t>, </a:t>
            </a:r>
            <a:r>
              <a:rPr lang="en-GB" sz="1200" kern="1200" dirty="0">
                <a:solidFill>
                  <a:schemeClr val="tx1"/>
                </a:solidFill>
                <a:effectLst/>
                <a:latin typeface="+mn-lt"/>
                <a:ea typeface="+mn-ea"/>
                <a:cs typeface="+mn-cs"/>
              </a:rPr>
              <a:t>y se debe especificar su margen de capacidad.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Los nodos pueden agruparse para establecer restricciones de todo el sistema, como requisitos de inercia, requisitos de margen de capacidad total del sistema</a:t>
            </a:r>
            <a:r>
              <a:rPr lang="en-GB" dirty="0"/>
              <a:t>, </a:t>
            </a:r>
            <a:r>
              <a:rPr lang="en-GB" sz="1200" kern="1200" dirty="0">
                <a:solidFill>
                  <a:schemeClr val="tx1"/>
                </a:solidFill>
                <a:effectLst/>
                <a:latin typeface="+mn-lt"/>
                <a:ea typeface="+mn-ea"/>
                <a:cs typeface="+mn-cs"/>
              </a:rPr>
              <a:t>etc. Puede definir los grupos de nodos en </a:t>
            </a:r>
            <a:r>
              <a:rPr lang="en-GB" dirty="0"/>
              <a:t>la </a:t>
            </a:r>
            <a:r>
              <a:rPr lang="en-GB" sz="1200" kern="1200" dirty="0">
                <a:solidFill>
                  <a:schemeClr val="tx1"/>
                </a:solidFill>
                <a:effectLst/>
                <a:latin typeface="+mn-lt"/>
                <a:ea typeface="+mn-ea"/>
                <a:cs typeface="+mn-cs"/>
              </a:rPr>
              <a:t>hoja "</a:t>
            </a:r>
            <a:r>
              <a:rPr lang="en-GB" sz="1200" b="0" kern="1200" dirty="0" err="1">
                <a:solidFill>
                  <a:schemeClr val="tx1"/>
                </a:solidFill>
                <a:effectLst/>
                <a:latin typeface="+mn-lt"/>
                <a:ea typeface="+mn-ea"/>
                <a:cs typeface="+mn-cs"/>
              </a:rPr>
              <a:t>Nodegroup</a:t>
            </a:r>
            <a:r>
              <a:rPr lang="en-GB" sz="1200" kern="1200" dirty="0">
                <a:solidFill>
                  <a:schemeClr val="tx1"/>
                </a:solidFill>
                <a:effectLst/>
                <a:latin typeface="+mn-lt"/>
                <a:ea typeface="+mn-ea"/>
                <a:cs typeface="+mn-cs"/>
              </a:rPr>
              <a:t>". A continuación, puede especificar las especificaciones del grupo, como el requisito de </a:t>
            </a:r>
            <a:r>
              <a:rPr lang="en-GB" dirty="0"/>
              <a:t>inercia</a:t>
            </a:r>
            <a:r>
              <a:rPr lang="en-GB" sz="1200" kern="1200" dirty="0">
                <a:solidFill>
                  <a:schemeClr val="tx1"/>
                </a:solidFill>
                <a:effectLst/>
                <a:latin typeface="+mn-lt"/>
                <a:ea typeface="+mn-ea"/>
                <a:cs typeface="+mn-cs"/>
              </a:rPr>
              <a:t>, la cuota </a:t>
            </a:r>
            <a:r>
              <a:rPr lang="en-GB" dirty="0"/>
              <a:t>máxima </a:t>
            </a:r>
            <a:r>
              <a:rPr lang="en-GB" sz="1200" kern="1200" dirty="0">
                <a:solidFill>
                  <a:schemeClr val="tx1"/>
                </a:solidFill>
                <a:effectLst/>
                <a:latin typeface="+mn-lt"/>
                <a:ea typeface="+mn-ea"/>
                <a:cs typeface="+mn-cs"/>
              </a:rPr>
              <a:t>no síncrona, los requisitos de margen de capacidad y la disponibilidad de reserva. Puede asignar los grupos a diferentes rejillas en la hoja "</a:t>
            </a:r>
            <a:r>
              <a:rPr lang="en-GB" sz="1200" b="0" kern="1200" dirty="0" err="1">
                <a:solidFill>
                  <a:schemeClr val="tx1"/>
                </a:solidFill>
                <a:effectLst/>
                <a:latin typeface="+mn-lt"/>
                <a:ea typeface="+mn-ea"/>
                <a:cs typeface="+mn-cs"/>
              </a:rPr>
              <a:t>gridNode"</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Los enlaces de </a:t>
            </a:r>
            <a:r>
              <a:rPr lang="en-GB" sz="1200" dirty="0">
                <a:latin typeface="Open Sans"/>
                <a:ea typeface="Open Sans" panose="020B0606030504020204" pitchFamily="34" charset="0"/>
                <a:cs typeface="Open Sans" panose="020B0606030504020204" pitchFamily="34" charset="0"/>
              </a:rPr>
              <a:t>transmisión </a:t>
            </a:r>
            <a:r>
              <a:rPr lang="en-GB" sz="1200" kern="1200" dirty="0">
                <a:solidFill>
                  <a:schemeClr val="tx1"/>
                </a:solidFill>
                <a:effectLst/>
                <a:latin typeface="+mn-lt"/>
                <a:ea typeface="+mn-ea"/>
                <a:cs typeface="+mn-cs"/>
              </a:rPr>
              <a:t>entre los nodos de cada red se definen en la hoja "</a:t>
            </a:r>
            <a:r>
              <a:rPr lang="en-GB" sz="1200" b="0" kern="1200" dirty="0" err="1">
                <a:solidFill>
                  <a:schemeClr val="tx1"/>
                </a:solidFill>
                <a:effectLst/>
                <a:latin typeface="+mn-lt"/>
                <a:ea typeface="+mn-ea"/>
                <a:cs typeface="+mn-cs"/>
              </a:rPr>
              <a:t>nodeNode"</a:t>
            </a:r>
            <a:r>
              <a:rPr lang="en-GB" sz="1200" kern="1200" dirty="0">
                <a:solidFill>
                  <a:schemeClr val="tx1"/>
                </a:solidFill>
                <a:effectLst/>
                <a:latin typeface="+mn-lt"/>
                <a:ea typeface="+mn-ea"/>
                <a:cs typeface="+mn-cs"/>
              </a:rPr>
              <a:t>. Aquí deben definirse todos los enlaces disponibles entre diferentes nodos. Al definir los enlaces entre nodos, es importante tener en cuenta que ambos nodos tienen que ser de la misma red. Los enlaces de </a:t>
            </a:r>
            <a:r>
              <a:rPr lang="en-GB" sz="1200" dirty="0">
                <a:latin typeface="Open Sans"/>
                <a:ea typeface="Open Sans" panose="020B0606030504020204" pitchFamily="34" charset="0"/>
                <a:cs typeface="Open Sans" panose="020B0606030504020204" pitchFamily="34" charset="0"/>
              </a:rPr>
              <a:t>transmisión </a:t>
            </a:r>
            <a:r>
              <a:rPr lang="en-GB" sz="1200" kern="1200" dirty="0">
                <a:solidFill>
                  <a:schemeClr val="tx1"/>
                </a:solidFill>
                <a:effectLst/>
                <a:latin typeface="+mn-lt"/>
                <a:ea typeface="+mn-ea"/>
                <a:cs typeface="+mn-cs"/>
              </a:rPr>
              <a:t>existentes pueden tener diferentes capacidades </a:t>
            </a:r>
            <a:r>
              <a:rPr lang="en-GB" dirty="0"/>
              <a:t>en distintas direcciones</a:t>
            </a:r>
            <a:r>
              <a:rPr lang="en-GB" sz="1200" kern="1200" dirty="0">
                <a:solidFill>
                  <a:schemeClr val="tx1"/>
                </a:solidFill>
                <a:effectLst/>
                <a:latin typeface="+mn-lt"/>
                <a:ea typeface="+mn-ea"/>
                <a:cs typeface="+mn-cs"/>
              </a:rPr>
              <a:t>; sin embargo, las nuevas inversiones tendrán siempre la misma capacidad </a:t>
            </a:r>
            <a:r>
              <a:rPr lang="en-GB" dirty="0"/>
              <a:t>en </a:t>
            </a:r>
            <a:r>
              <a:rPr lang="en-GB" sz="1200" kern="1200" dirty="0">
                <a:solidFill>
                  <a:schemeClr val="tx1"/>
                </a:solidFill>
                <a:effectLst/>
                <a:latin typeface="+mn-lt"/>
                <a:ea typeface="+mn-ea"/>
                <a:cs typeface="+mn-cs"/>
              </a:rPr>
              <a:t>ambas direcciones.</a:t>
            </a:r>
          </a:p>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dirty="0"/>
              <a:t>La modelización de la </a:t>
            </a:r>
            <a:r>
              <a:rPr lang="en-GB" sz="1800" b="0" dirty="0">
                <a:solidFill>
                  <a:srgbClr val="FF0000"/>
                </a:solidFill>
              </a:rPr>
              <a:t>transmisión </a:t>
            </a:r>
            <a:r>
              <a:rPr lang="en-GB" sz="1700" b="0" dirty="0"/>
              <a:t>con pérdidas requiere al menos dos variables. Si sólo se utiliza una ecuación lineal, </a:t>
            </a:r>
            <a:r>
              <a:rPr lang="en-GB" sz="1700" dirty="0"/>
              <a:t>como </a:t>
            </a:r>
            <a:r>
              <a:rPr lang="en-GB" sz="1700" b="0" dirty="0"/>
              <a:t>"pérdida x transferencia</a:t>
            </a:r>
            <a:r>
              <a:rPr lang="en-GB" sz="1700" dirty="0"/>
              <a:t>", </a:t>
            </a:r>
            <a:r>
              <a:rPr lang="en-GB" sz="1700" b="0" dirty="0"/>
              <a:t>significaría que en la otra dirección la pérdida es realmente otra vez. La variable de pérdidas puede utilizarse para hacer que el modelo tenga "pérdidas". Por lo tanto, en lugar de restringir la energía renovable variable, el modelo puede disipar la energía transfiriendo en dos direcciones a la vez. La pérdida puede ser controlada sólo con una variable binaria, pero eso no está permitido en FlexTool. Por lo tanto, se definen tres variables: transferencia, transferencia hacia la derecha y transferencia hacia la izquierda</a:t>
            </a:r>
          </a:p>
          <a:p>
            <a:pPr marL="285750" indent="-285750">
              <a:buFont typeface="Arial" panose="020B0604020202020204" pitchFamily="34" charset="0"/>
              <a:buChar char="•"/>
            </a:pPr>
            <a:r>
              <a:rPr lang="en-GB" sz="1700" b="0" dirty="0"/>
              <a:t>La primera es que la transferencia no contiene pérdida</a:t>
            </a:r>
          </a:p>
          <a:p>
            <a:pPr marL="285750" indent="-285750">
              <a:buFont typeface="Arial" panose="020B0604020202020204" pitchFamily="34" charset="0"/>
              <a:buChar char="•"/>
            </a:pPr>
            <a:r>
              <a:rPr lang="en-GB" sz="1700" b="0" dirty="0"/>
              <a:t>La segunda es que la transferencia hacia la derecha permite las pérdidas y ayuda a limitar la fuga</a:t>
            </a:r>
          </a:p>
          <a:p>
            <a:pPr marL="285750" indent="-285750">
              <a:buFont typeface="Arial" panose="020B0604020202020204" pitchFamily="34" charset="0"/>
              <a:buChar char="•"/>
            </a:pPr>
            <a:r>
              <a:rPr lang="en-GB" sz="1700" b="0" dirty="0"/>
              <a:t>La tercera es que la transferencia hacia la izquierda ayuda a limitar aún más la fuga</a:t>
            </a:r>
            <a:endParaRPr lang="en-GB" sz="1700"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0" i="0" u="none" strike="noStrike" cap="none" dirty="0">
                <a:solidFill>
                  <a:srgbClr val="000000"/>
                </a:solidFill>
                <a:effectLst/>
                <a:latin typeface="Arial"/>
                <a:ea typeface="Arial"/>
                <a:cs typeface="Arial"/>
                <a:sym typeface="Arial"/>
              </a:rPr>
              <a:t>En la conferencia 13 se habló de que un sistema de calefacción compuesto por una bomba de calor y un almacenamiento térmico puede aportar flexibilidad al sistema eléctrico</a:t>
            </a:r>
            <a:r>
              <a:rPr lang="en-GB" dirty="0">
                <a:solidFill>
                  <a:srgbClr val="000000"/>
                </a:solidFill>
                <a:latin typeface="Arial"/>
                <a:ea typeface="Arial"/>
                <a:cs typeface="Arial"/>
                <a:sym typeface="Arial"/>
              </a:rPr>
              <a:t>. Esto se consigue </a:t>
            </a:r>
            <a:r>
              <a:rPr lang="en-GB" sz="1200" b="0" i="0" u="none" strike="noStrike" cap="none" dirty="0">
                <a:solidFill>
                  <a:srgbClr val="000000"/>
                </a:solidFill>
                <a:effectLst/>
                <a:latin typeface="Arial"/>
                <a:ea typeface="Arial"/>
                <a:cs typeface="Arial"/>
                <a:sym typeface="Arial"/>
              </a:rPr>
              <a:t>generando calefacción en los momentos en que hay abundancia de renovables en el sistema y los precios de la electricidad son bajos</a:t>
            </a:r>
            <a:r>
              <a:rPr lang="en-GB" dirty="0">
                <a:solidFill>
                  <a:srgbClr val="000000"/>
                </a:solidFill>
                <a:latin typeface="Arial"/>
                <a:ea typeface="Arial"/>
                <a:cs typeface="Arial"/>
                <a:sym typeface="Arial"/>
              </a:rPr>
              <a:t>. La energía puede almacenarse </a:t>
            </a:r>
            <a:r>
              <a:rPr lang="en-GB" sz="1200" b="0" i="0" u="none" strike="noStrike" cap="none" dirty="0">
                <a:solidFill>
                  <a:srgbClr val="000000"/>
                </a:solidFill>
                <a:effectLst/>
                <a:latin typeface="Arial"/>
                <a:ea typeface="Arial"/>
                <a:cs typeface="Arial"/>
                <a:sym typeface="Arial"/>
              </a:rPr>
              <a:t>en el almacenamiento térmico y </a:t>
            </a:r>
            <a:r>
              <a:rPr lang="en-GB" dirty="0">
                <a:solidFill>
                  <a:srgbClr val="000000"/>
                </a:solidFill>
                <a:latin typeface="Arial"/>
                <a:ea typeface="Arial"/>
                <a:cs typeface="Arial"/>
                <a:sym typeface="Arial"/>
              </a:rPr>
              <a:t>utilizarse </a:t>
            </a:r>
            <a:r>
              <a:rPr lang="en-GB" sz="1200" b="0" i="0" u="none" strike="noStrike" cap="none" dirty="0">
                <a:solidFill>
                  <a:srgbClr val="000000"/>
                </a:solidFill>
                <a:effectLst/>
                <a:latin typeface="Arial"/>
                <a:ea typeface="Arial"/>
                <a:cs typeface="Arial"/>
                <a:sym typeface="Arial"/>
              </a:rPr>
              <a:t>posteriormente para cubrir la demanda de calor cuando la generación renovable variable es baja o los precios de la electricidad son altos. En esta ponencia, discutiremos cómo representar la opción de flexibilidad de energía a calor en FlexTool. En FlexTool cada servicio de demanda se </a:t>
            </a:r>
            <a:r>
              <a:rPr lang="en-GB" sz="1200" b="0" i="0" u="none" strike="noStrike" cap="none" baseline="0" dirty="0">
                <a:solidFill>
                  <a:srgbClr val="000000"/>
                </a:solidFill>
                <a:effectLst/>
                <a:latin typeface="Arial"/>
                <a:ea typeface="Arial"/>
                <a:cs typeface="Arial"/>
                <a:sym typeface="Arial"/>
              </a:rPr>
              <a:t>representa como una red formada por la demanda de ese servicio, las unidades generadoras de calor y las unidades de almacenamiento térmico. Por lo tanto, el primer paso </a:t>
            </a:r>
            <a:r>
              <a:rPr lang="en-GB" b="0" dirty="0">
                <a:solidFill>
                  <a:srgbClr val="000000"/>
                </a:solidFill>
                <a:latin typeface="Arial"/>
                <a:ea typeface="Arial"/>
                <a:cs typeface="Arial"/>
                <a:sym typeface="Arial"/>
              </a:rPr>
              <a:t>para definir la opción de flexibilidad de </a:t>
            </a:r>
            <a:r>
              <a:rPr lang="en-GB" dirty="0">
                <a:solidFill>
                  <a:srgbClr val="000000"/>
                </a:solidFill>
                <a:latin typeface="Arial"/>
                <a:ea typeface="Arial"/>
                <a:cs typeface="Arial"/>
                <a:sym typeface="Arial"/>
              </a:rPr>
              <a:t>energía a calor en FlexTool </a:t>
            </a:r>
            <a:r>
              <a:rPr lang="en-GB" sz="1200" b="0" i="0" u="none" strike="noStrike" cap="none" dirty="0">
                <a:solidFill>
                  <a:srgbClr val="000000"/>
                </a:solidFill>
                <a:effectLst/>
                <a:latin typeface="Arial"/>
                <a:ea typeface="Arial"/>
                <a:cs typeface="Arial"/>
                <a:sym typeface="Arial"/>
              </a:rPr>
              <a:t>es definir una red de calor. Al igual que la red eléctrica, la red de calor está compuesta por la demanda de calor, las unidades generadoras de calor eléctricas y no eléctricas, y las unidades de almacenamiento térmico.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cap="none" dirty="0">
              <a:solidFill>
                <a:srgbClr val="000000"/>
              </a:solidFill>
              <a:effectLst/>
              <a:latin typeface="Arial"/>
              <a:ea typeface="Arial"/>
              <a:cs typeface="Arial"/>
              <a:sym typeface="Arial"/>
            </a:endParaRPr>
          </a:p>
          <a:p>
            <a:pPr>
              <a:defRPr/>
            </a:pPr>
            <a:r>
              <a:rPr lang="en-GB" sz="1200" b="0" i="0" u="none" strike="noStrike" cap="none" dirty="0">
                <a:solidFill>
                  <a:srgbClr val="000000"/>
                </a:solidFill>
                <a:effectLst/>
                <a:latin typeface="Arial"/>
                <a:ea typeface="Arial"/>
                <a:cs typeface="Arial"/>
                <a:sym typeface="Arial"/>
              </a:rPr>
              <a:t>Primero hay que añadir la demanda de calor y definir la red de calor. A continuación, el acoplamiento de los sectores de la electricidad y el calor se realiza a través de las unidades generadoras de </a:t>
            </a:r>
            <a:r>
              <a:rPr lang="en-GB" dirty="0">
                <a:solidFill>
                  <a:srgbClr val="000000"/>
                </a:solidFill>
                <a:latin typeface="Arial"/>
                <a:ea typeface="Arial"/>
                <a:cs typeface="Arial"/>
                <a:sym typeface="Arial"/>
              </a:rPr>
              <a:t>calor </a:t>
            </a:r>
            <a:r>
              <a:rPr lang="en-GB" sz="1200" b="0" i="0" u="none" strike="noStrike" cap="none" dirty="0">
                <a:solidFill>
                  <a:srgbClr val="000000"/>
                </a:solidFill>
                <a:effectLst/>
                <a:latin typeface="Arial"/>
                <a:ea typeface="Arial"/>
                <a:cs typeface="Arial"/>
                <a:sym typeface="Arial"/>
              </a:rPr>
              <a:t>que convierten la energía en calor. Las unidades generadoras de calor se definen de la misma manera que las unidades generadoras de electricidad. La principal diferencia es que su red de entrada es la red eléctrica y su red de salida es </a:t>
            </a:r>
            <a:r>
              <a:rPr lang="en-GB" dirty="0">
                <a:solidFill>
                  <a:srgbClr val="000000"/>
                </a:solidFill>
                <a:latin typeface="Arial"/>
                <a:ea typeface="Arial"/>
                <a:cs typeface="Arial"/>
                <a:sym typeface="Arial"/>
              </a:rPr>
              <a:t>la red de calor</a:t>
            </a:r>
            <a:r>
              <a:rPr lang="en-GB" sz="1200" b="0" i="0" u="none" strike="noStrike" cap="none" dirty="0">
                <a:solidFill>
                  <a:srgbClr val="000000"/>
                </a:solidFill>
                <a:effectLst/>
                <a:latin typeface="Arial"/>
                <a:ea typeface="Arial"/>
                <a:cs typeface="Arial"/>
                <a:sym typeface="Arial"/>
              </a:rPr>
              <a:t>. En FlexTool, el calor de salida se suministra a una red de calor que, o bien suministra la demanda de calor, o bien se almacena en unidades de almacenamiento térmico. En el caso de las unidades de calefacción no eléctricas, la red de entrada puede ser una red de gas o fuentes renovables (establecidas como combustible).  Las unidades de almacenamiento térmico también se definen de la misma manera que las unidades de almacenamiento de energía, pero en la red de calor, por lo que su entrada y salida son a la red de calor</a:t>
            </a:r>
            <a:r>
              <a:rPr lang="en-GB" dirty="0">
                <a:solidFill>
                  <a:srgbClr val="000000"/>
                </a:solidFill>
                <a:latin typeface="Arial"/>
                <a:ea typeface="Arial"/>
                <a:cs typeface="Arial"/>
                <a:sym typeface="Arial"/>
              </a:rPr>
              <a:t>.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Estos son los pasos para definir una red de calor: En primer lugar, hay que definir la red de calor en la hoja "</a:t>
            </a:r>
            <a:r>
              <a:rPr lang="en-GB" dirty="0" err="1"/>
              <a:t>gridNode"</a:t>
            </a:r>
            <a:r>
              <a:rPr lang="en-GB" dirty="0"/>
              <a:t>. Al igual que la red eléctrica, la red de calor puede estar representada por un solo nodo, por varios nodos o cubrir sólo un nodo determinado. A continuación, deberá especificar la demanda total en cada nodo.  </a:t>
            </a:r>
            <a:r>
              <a:rPr lang="en-GB" b="0" dirty="0"/>
              <a:t>Evidentemente, como se ha explicado en el caso de la red eléctrica, si se utiliza más de un nodo, el enlace de transmisión entre los nodos debe especificarse en la hoja "</a:t>
            </a:r>
            <a:r>
              <a:rPr lang="en-GB" b="0" dirty="0" err="1"/>
              <a:t>nodeNode"</a:t>
            </a:r>
            <a:r>
              <a:rPr lang="en-GB" b="0" dirty="0"/>
              <a:t>. </a:t>
            </a:r>
          </a:p>
          <a:p>
            <a:r>
              <a:rPr lang="en-GB" b="0" dirty="0"/>
              <a:t>También puede definir </a:t>
            </a:r>
            <a:r>
              <a:rPr lang="en-GB" b="0" baseline="0" dirty="0"/>
              <a:t>un grupo de nodos para la calefacción en </a:t>
            </a:r>
            <a:r>
              <a:rPr lang="en-GB" b="0" dirty="0"/>
              <a:t>la hoja "</a:t>
            </a:r>
            <a:r>
              <a:rPr lang="en-GB" b="0" dirty="0" err="1"/>
              <a:t>nodeGroup" </a:t>
            </a:r>
            <a:r>
              <a:rPr lang="en-GB" b="0" dirty="0"/>
              <a:t>y utilizarlo para establecer los parámetros </a:t>
            </a:r>
            <a:r>
              <a:rPr lang="en-GB" dirty="0"/>
              <a:t>de toda la red de calor. Por último, debe añadir el perfil temporal de la demanda de calefacción en la hoja "</a:t>
            </a:r>
            <a:r>
              <a:rPr lang="en-GB" dirty="0" err="1"/>
              <a:t>ts_energy"</a:t>
            </a:r>
            <a:r>
              <a:rPr lang="en-GB" dirty="0"/>
              <a: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La definición de las bombas de </a:t>
            </a:r>
            <a:r>
              <a:rPr lang="en-GB" dirty="0"/>
              <a:t>calor </a:t>
            </a:r>
            <a:r>
              <a:rPr lang="en-GB" sz="1200" kern="1200" dirty="0">
                <a:solidFill>
                  <a:schemeClr val="tx1"/>
                </a:solidFill>
                <a:effectLst/>
                <a:latin typeface="+mn-lt"/>
                <a:ea typeface="+mn-ea"/>
                <a:cs typeface="+mn-cs"/>
              </a:rPr>
              <a:t>es </a:t>
            </a:r>
            <a:r>
              <a:rPr lang="en-GB" dirty="0"/>
              <a:t>igual </a:t>
            </a:r>
            <a:r>
              <a:rPr lang="en-GB" sz="1200" kern="1200" dirty="0">
                <a:solidFill>
                  <a:schemeClr val="tx1"/>
                </a:solidFill>
                <a:effectLst/>
                <a:latin typeface="+mn-lt"/>
                <a:ea typeface="+mn-ea"/>
                <a:cs typeface="+mn-cs"/>
              </a:rPr>
              <a:t>que la de los generadores, y los parámetros de entrada deben definirse en </a:t>
            </a:r>
            <a:r>
              <a:rPr lang="en-GB" sz="1200" b="0" kern="1200" dirty="0">
                <a:solidFill>
                  <a:schemeClr val="tx1"/>
                </a:solidFill>
                <a:effectLst/>
                <a:latin typeface="+mn-lt"/>
                <a:ea typeface="+mn-ea"/>
                <a:cs typeface="+mn-cs"/>
              </a:rPr>
              <a:t>las hojas "</a:t>
            </a:r>
            <a:r>
              <a:rPr lang="en-GB" sz="1200" b="0" kern="1200" dirty="0" err="1">
                <a:solidFill>
                  <a:schemeClr val="tx1"/>
                </a:solidFill>
                <a:effectLst/>
                <a:latin typeface="+mn-lt"/>
                <a:ea typeface="+mn-ea"/>
                <a:cs typeface="+mn-cs"/>
              </a:rPr>
              <a:t>unit_type" </a:t>
            </a:r>
            <a:r>
              <a:rPr lang="en-GB" sz="1200" b="0" kern="1200" dirty="0">
                <a:solidFill>
                  <a:schemeClr val="tx1"/>
                </a:solidFill>
                <a:effectLst/>
                <a:latin typeface="+mn-lt"/>
                <a:ea typeface="+mn-ea"/>
                <a:cs typeface="+mn-cs"/>
              </a:rPr>
              <a:t>y "units". En el </a:t>
            </a:r>
            <a:r>
              <a:rPr lang="en-GB" sz="1200" kern="1200" dirty="0">
                <a:solidFill>
                  <a:schemeClr val="tx1"/>
                </a:solidFill>
                <a:effectLst/>
                <a:latin typeface="+mn-lt"/>
                <a:ea typeface="+mn-ea"/>
                <a:cs typeface="+mn-cs"/>
              </a:rPr>
              <a:t>caso de las bombas de calor, </a:t>
            </a:r>
            <a:r>
              <a:rPr lang="en-GB" dirty="0"/>
              <a:t>hay </a:t>
            </a:r>
            <a:r>
              <a:rPr lang="en-GB" sz="1200" kern="1200" dirty="0">
                <a:solidFill>
                  <a:schemeClr val="tx1"/>
                </a:solidFill>
                <a:effectLst/>
                <a:latin typeface="+mn-lt"/>
                <a:ea typeface="+mn-ea"/>
                <a:cs typeface="+mn-cs"/>
              </a:rPr>
              <a:t>algunas </a:t>
            </a:r>
            <a:r>
              <a:rPr lang="en-GB" dirty="0"/>
              <a:t>diferencias </a:t>
            </a:r>
            <a:r>
              <a:rPr lang="en-GB" sz="1200" kern="1200" dirty="0">
                <a:solidFill>
                  <a:schemeClr val="tx1"/>
                </a:solidFill>
                <a:effectLst/>
                <a:latin typeface="+mn-lt"/>
                <a:ea typeface="+mn-ea"/>
                <a:cs typeface="+mn-cs"/>
              </a:rPr>
              <a:t>que deben especificarse. </a:t>
            </a:r>
          </a:p>
          <a:p>
            <a:r>
              <a:rPr lang="en-GB" sz="1200" kern="1200" dirty="0">
                <a:solidFill>
                  <a:schemeClr val="tx1"/>
                </a:solidFill>
                <a:effectLst/>
                <a:latin typeface="+mn-lt"/>
                <a:ea typeface="+mn-ea"/>
                <a:cs typeface="+mn-cs"/>
              </a:rPr>
              <a:t>La primera diferencia es que, dado que </a:t>
            </a:r>
            <a:r>
              <a:rPr lang="en-GB" dirty="0"/>
              <a:t>una </a:t>
            </a:r>
            <a:r>
              <a:rPr lang="en-GB" sz="1200" kern="1200" dirty="0">
                <a:solidFill>
                  <a:schemeClr val="tx1"/>
                </a:solidFill>
                <a:effectLst/>
                <a:latin typeface="+mn-lt"/>
                <a:ea typeface="+mn-ea"/>
                <a:cs typeface="+mn-cs"/>
              </a:rPr>
              <a:t>bomba de calor convierte la electricidad en calor</a:t>
            </a:r>
            <a:r>
              <a:rPr lang="en-GB" dirty="0"/>
              <a:t>, la </a:t>
            </a:r>
            <a:r>
              <a:rPr lang="en-GB" sz="1200" kern="1200" dirty="0">
                <a:solidFill>
                  <a:schemeClr val="tx1"/>
                </a:solidFill>
                <a:effectLst/>
                <a:latin typeface="+mn-lt"/>
                <a:ea typeface="+mn-ea"/>
                <a:cs typeface="+mn-cs"/>
              </a:rPr>
              <a:t>hoja de "unidades" electricidad debe establecerse como red de entrada y calor como red de salida.</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El otro punto de una bomba de calor es que su eficiencia varía con la temperatura exterior. Hay dos maneras de definir la eficiencia de la bomba de calor</a:t>
            </a:r>
            <a:r>
              <a:rPr lang="en-GB" dirty="0"/>
              <a:t>. </a:t>
            </a:r>
            <a:r>
              <a:rPr lang="en-GB" sz="1200" kern="1200" dirty="0">
                <a:solidFill>
                  <a:schemeClr val="tx1"/>
                </a:solidFill>
                <a:effectLst/>
                <a:latin typeface="+mn-lt"/>
                <a:ea typeface="+mn-ea"/>
                <a:cs typeface="+mn-cs"/>
              </a:rPr>
              <a:t>La primera opción es utilizar un </a:t>
            </a:r>
            <a:r>
              <a:rPr lang="en-GB" sz="1200" b="1" kern="1200" dirty="0">
                <a:solidFill>
                  <a:schemeClr val="tx1"/>
                </a:solidFill>
                <a:effectLst/>
                <a:latin typeface="+mn-lt"/>
                <a:ea typeface="+mn-ea"/>
                <a:cs typeface="+mn-cs"/>
              </a:rPr>
              <a:t>rendimiento estático</a:t>
            </a:r>
            <a:r>
              <a:rPr lang="en-GB" sz="1200" kern="1200" dirty="0">
                <a:solidFill>
                  <a:schemeClr val="tx1"/>
                </a:solidFill>
                <a:effectLst/>
                <a:latin typeface="+mn-lt"/>
                <a:ea typeface="+mn-ea"/>
                <a:cs typeface="+mn-cs"/>
              </a:rPr>
              <a:t>. Esto se puede definir fácilmente estableciendo un valor medio para el rendimiento de la bomba de calor en "conversión eff". La segunda opción es utilizar una eficiencia </a:t>
            </a:r>
            <a:r>
              <a:rPr lang="en-GB" sz="1200" b="1" kern="1200" dirty="0">
                <a:solidFill>
                  <a:schemeClr val="tx1"/>
                </a:solidFill>
                <a:effectLst/>
                <a:latin typeface="+mn-lt"/>
                <a:ea typeface="+mn-ea"/>
                <a:cs typeface="+mn-cs"/>
              </a:rPr>
              <a:t>Dinámica </a:t>
            </a:r>
            <a:r>
              <a:rPr lang="en-GB" sz="1200" kern="1200" dirty="0">
                <a:solidFill>
                  <a:schemeClr val="tx1"/>
                </a:solidFill>
                <a:effectLst/>
                <a:latin typeface="+mn-lt"/>
                <a:ea typeface="+mn-ea"/>
                <a:cs typeface="+mn-cs"/>
              </a:rPr>
              <a:t>activando la opción "utilizar series temporales de eficiencia" en </a:t>
            </a:r>
            <a:r>
              <a:rPr lang="en-GB" dirty="0"/>
              <a:t>la </a:t>
            </a:r>
            <a:r>
              <a:rPr lang="en-GB" sz="1200" kern="1200" dirty="0">
                <a:solidFill>
                  <a:schemeClr val="tx1"/>
                </a:solidFill>
                <a:effectLst/>
                <a:latin typeface="+mn-lt"/>
                <a:ea typeface="+mn-ea"/>
                <a:cs typeface="+mn-cs"/>
              </a:rPr>
              <a:t>hoja "unidades" y </a:t>
            </a:r>
            <a:r>
              <a:rPr lang="en-GB" dirty="0"/>
              <a:t>definiendo luego </a:t>
            </a:r>
            <a:r>
              <a:rPr lang="en-GB" sz="1200" kern="1200" dirty="0">
                <a:solidFill>
                  <a:schemeClr val="tx1"/>
                </a:solidFill>
                <a:effectLst/>
                <a:latin typeface="+mn-lt"/>
                <a:ea typeface="+mn-ea"/>
                <a:cs typeface="+mn-cs"/>
              </a:rPr>
              <a:t>series temporales de eficiencia en </a:t>
            </a:r>
            <a:r>
              <a:rPr lang="en-GB" dirty="0"/>
              <a:t>la </a:t>
            </a:r>
            <a:r>
              <a:rPr lang="en-GB" sz="1200" kern="1200" dirty="0">
                <a:solidFill>
                  <a:schemeClr val="tx1"/>
                </a:solidFill>
                <a:effectLst/>
                <a:latin typeface="+mn-lt"/>
                <a:ea typeface="+mn-ea"/>
                <a:cs typeface="+mn-cs"/>
              </a:rPr>
              <a:t>hoja "</a:t>
            </a:r>
            <a:r>
              <a:rPr lang="en-GB" sz="1200" kern="1200" dirty="0" err="1">
                <a:solidFill>
                  <a:schemeClr val="tx1"/>
                </a:solidFill>
                <a:effectLst/>
                <a:latin typeface="+mn-lt"/>
                <a:ea typeface="+mn-ea"/>
                <a:cs typeface="+mn-cs"/>
              </a:rPr>
              <a:t>ts_unit"</a:t>
            </a:r>
            <a:r>
              <a:rPr lang="en-GB" dirty="0"/>
              <a:t>.</a:t>
            </a:r>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Una unidad de producción combinada de calor y electricidad (C</a:t>
            </a:r>
            <a:r>
              <a:rPr lang="en-GB" dirty="0"/>
              <a:t>.H.P.) </a:t>
            </a:r>
            <a:r>
              <a:rPr lang="en-GB" sz="1200" b="0" i="0" u="none" strike="noStrike" kern="1200" baseline="0" dirty="0">
                <a:solidFill>
                  <a:schemeClr val="tx1"/>
                </a:solidFill>
                <a:latin typeface="+mn-lt"/>
                <a:ea typeface="+mn-ea"/>
                <a:cs typeface="+mn-cs"/>
              </a:rPr>
              <a:t>es un generador que puede producir tanto calor como electricidad. Las características técnicas se definen en la hoja "</a:t>
            </a:r>
            <a:r>
              <a:rPr lang="en-GB" sz="1200" b="0" i="0" u="none" strike="noStrike" kern="1200" baseline="0" dirty="0" err="1">
                <a:solidFill>
                  <a:schemeClr val="tx1"/>
                </a:solidFill>
                <a:latin typeface="+mn-lt"/>
                <a:ea typeface="+mn-ea"/>
                <a:cs typeface="+mn-cs"/>
              </a:rPr>
              <a:t>tipo_de_unidad" </a:t>
            </a:r>
            <a:r>
              <a:rPr lang="en-GB" sz="1200" b="0" i="0" u="none" strike="noStrike" kern="1200" baseline="0" dirty="0">
                <a:solidFill>
                  <a:schemeClr val="tx1"/>
                </a:solidFill>
                <a:latin typeface="+mn-lt"/>
                <a:ea typeface="+mn-ea"/>
                <a:cs typeface="+mn-cs"/>
              </a:rPr>
              <a:t>como </a:t>
            </a:r>
            <a:r>
              <a:rPr lang="en-GB" dirty="0"/>
              <a:t>con cualquier </a:t>
            </a:r>
            <a:r>
              <a:rPr lang="en-GB" sz="1200" b="0" i="0" u="none" strike="noStrike" kern="1200" baseline="0" dirty="0">
                <a:solidFill>
                  <a:schemeClr val="tx1"/>
                </a:solidFill>
                <a:latin typeface="+mn-lt"/>
                <a:ea typeface="+mn-ea"/>
                <a:cs typeface="+mn-cs"/>
              </a:rPr>
              <a:t>otro generador. A continuación, en la hoja "unidades", hay que definir la salida uno como electricidad y la salida dos como calor. Normalmente, existe una relación entre </a:t>
            </a:r>
            <a:r>
              <a:rPr lang="en-GB" dirty="0"/>
              <a:t>la salida de calor </a:t>
            </a:r>
            <a:r>
              <a:rPr lang="en-GB" sz="1200" b="0" i="0" u="none" strike="noStrike" kern="1200" baseline="0" dirty="0">
                <a:solidFill>
                  <a:schemeClr val="tx1"/>
                </a:solidFill>
                <a:latin typeface="+mn-lt"/>
                <a:ea typeface="+mn-ea"/>
                <a:cs typeface="+mn-cs"/>
              </a:rPr>
              <a:t>y la de electricidad de una unidad </a:t>
            </a:r>
            <a:r>
              <a:rPr lang="en-GB" dirty="0"/>
              <a:t>C.H.P.</a:t>
            </a:r>
            <a:r>
              <a:rPr lang="en-GB" sz="1200" b="0" i="0" u="none" strike="noStrike" kern="1200" baseline="0" dirty="0">
                <a:solidFill>
                  <a:schemeClr val="tx1"/>
                </a:solidFill>
                <a:latin typeface="+mn-lt"/>
                <a:ea typeface="+mn-ea"/>
                <a:cs typeface="+mn-cs"/>
              </a:rPr>
              <a:t>, </a:t>
            </a:r>
            <a:r>
              <a:rPr lang="en-GB" b="0" dirty="0"/>
              <a:t>ya que una salida limitará a </a:t>
            </a:r>
            <a:r>
              <a:rPr lang="en-GB" sz="1200" b="0" i="0" u="none" strike="noStrike" kern="1200" baseline="0" dirty="0">
                <a:solidFill>
                  <a:schemeClr val="tx1"/>
                </a:solidFill>
                <a:latin typeface="+mn-lt"/>
                <a:ea typeface="+mn-ea"/>
                <a:cs typeface="+mn-cs"/>
              </a:rPr>
              <a:t>la otra</a:t>
            </a:r>
            <a:r>
              <a:rPr lang="en-GB" sz="1200" b="1" i="0" u="none" strike="noStrike" kern="1200" baseline="0" dirty="0">
                <a:solidFill>
                  <a:schemeClr val="tx1"/>
                </a:solidFill>
                <a:latin typeface="+mn-lt"/>
                <a:ea typeface="+mn-ea"/>
                <a:cs typeface="+mn-cs"/>
              </a:rPr>
              <a:t>.</a:t>
            </a:r>
            <a:r>
              <a:rPr lang="en-GB" sz="1200" b="0" i="0" u="none" strike="noStrike" kern="1200" baseline="0" dirty="0">
                <a:solidFill>
                  <a:schemeClr val="tx1"/>
                </a:solidFill>
                <a:latin typeface="+mn-lt"/>
                <a:ea typeface="+mn-ea"/>
                <a:cs typeface="+mn-cs"/>
              </a:rPr>
              <a:t> La relación entre las dos salidas puede definirse como restricciones de igualdad o de desigualdad. Los coeficientes definidos por el usuario de estas ecuaciones deben añadirse a </a:t>
            </a:r>
            <a:r>
              <a:rPr lang="en-GB" dirty="0"/>
              <a:t>la hoja de </a:t>
            </a:r>
            <a:r>
              <a:rPr lang="en-GB" sz="1200" b="0" i="0" u="none" strike="noStrike" kern="1200" baseline="0" dirty="0">
                <a:solidFill>
                  <a:schemeClr val="tx1"/>
                </a:solidFill>
                <a:latin typeface="+mn-lt"/>
                <a:ea typeface="+mn-ea"/>
                <a:cs typeface="+mn-cs"/>
              </a:rPr>
              <a:t>"unidades" como se muestra aquí</a:t>
            </a:r>
            <a:r>
              <a:rPr lang="en-GB" dirty="0"/>
              <a:t>. </a:t>
            </a:r>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dirty="0">
                <a:latin typeface="Calibri"/>
                <a:cs typeface="Calibri"/>
              </a:rPr>
              <a:t>Para modelar la energía solar concentrada (C.S.</a:t>
            </a:r>
            <a:r>
              <a:rPr lang="en-GB" dirty="0">
                <a:latin typeface="Calibri"/>
                <a:cs typeface="Calibri"/>
              </a:rPr>
              <a:t>P.), </a:t>
            </a:r>
            <a:r>
              <a:rPr lang="en-GB" sz="1200" dirty="0">
                <a:latin typeface="Calibri"/>
                <a:cs typeface="Calibri"/>
              </a:rPr>
              <a:t>deben seguirse los mismos pasos que para la red de calor. Todas las unidades de C.S.P. se definen como una red de un solo nodo con demanda cero en la hoja "</a:t>
            </a:r>
            <a:r>
              <a:rPr lang="en-GB" sz="1200" dirty="0" err="1">
                <a:latin typeface="Calibri"/>
                <a:cs typeface="Calibri"/>
              </a:rPr>
              <a:t>gridNode"</a:t>
            </a:r>
            <a:r>
              <a:rPr lang="en-GB" dirty="0">
                <a:latin typeface="Calibri"/>
                <a:cs typeface="Calibri"/>
              </a:rPr>
              <a:t>. </a:t>
            </a:r>
            <a:endParaRPr lang="en-GB" sz="1200" dirty="0">
              <a:latin typeface="Calibri" panose="020F0502020204030204" pitchFamily="34" charset="0"/>
            </a:endParaRPr>
          </a:p>
          <a:p>
            <a:pPr>
              <a:defRPr/>
            </a:pPr>
            <a:r>
              <a:rPr lang="en-GB" sz="1200" dirty="0">
                <a:latin typeface="Calibri"/>
                <a:cs typeface="Calibri"/>
              </a:rPr>
              <a:t>La parrilla del </a:t>
            </a:r>
            <a:r>
              <a:rPr lang="en-GB" dirty="0">
                <a:latin typeface="Calibri"/>
                <a:cs typeface="Calibri"/>
              </a:rPr>
              <a:t>C.S.P. consta de lo siguiente: </a:t>
            </a:r>
            <a:endParaRPr lang="en-GB" dirty="0">
              <a:latin typeface="Calibri" panose="020F0502020204030204" pitchFamily="34" charset="0"/>
              <a:cs typeface="Calibri"/>
            </a:endParaRPr>
          </a:p>
          <a:p>
            <a:pPr>
              <a:defRPr/>
            </a:pPr>
            <a:r>
              <a:rPr lang="en-GB" dirty="0">
                <a:latin typeface="Calibri"/>
                <a:cs typeface="Calibri"/>
              </a:rPr>
              <a:t>Solar </a:t>
            </a:r>
            <a:r>
              <a:rPr lang="en-GB" sz="1200" dirty="0">
                <a:latin typeface="Calibri"/>
                <a:cs typeface="Calibri"/>
              </a:rPr>
              <a:t>como combustible y su disponibilidad, que se establece en la hoja "</a:t>
            </a:r>
            <a:r>
              <a:rPr lang="en-GB" sz="1200" dirty="0" err="1">
                <a:latin typeface="Calibri"/>
                <a:cs typeface="Calibri"/>
              </a:rPr>
              <a:t>ts_cf", </a:t>
            </a:r>
            <a:endParaRPr lang="en-GB" sz="1200" dirty="0">
              <a:latin typeface="Calibri" panose="020F0502020204030204" pitchFamily="34" charset="0"/>
              <a:cs typeface="Calibri"/>
            </a:endParaRPr>
          </a:p>
          <a:p>
            <a:pPr>
              <a:defRPr/>
            </a:pPr>
            <a:r>
              <a:rPr lang="en-GB" sz="1200" dirty="0">
                <a:latin typeface="Calibri"/>
                <a:cs typeface="Calibri"/>
              </a:rPr>
              <a:t>Colector </a:t>
            </a:r>
            <a:r>
              <a:rPr lang="en-GB" dirty="0">
                <a:latin typeface="Calibri"/>
                <a:cs typeface="Calibri"/>
              </a:rPr>
              <a:t>C.S.P. </a:t>
            </a:r>
            <a:r>
              <a:rPr lang="en-GB" sz="1200" dirty="0">
                <a:latin typeface="Calibri"/>
                <a:cs typeface="Calibri"/>
              </a:rPr>
              <a:t>como generador que se define en la hoja "unit" y "</a:t>
            </a:r>
            <a:r>
              <a:rPr lang="en-GB" sz="1200" dirty="0" err="1">
                <a:latin typeface="Calibri"/>
                <a:cs typeface="Calibri"/>
              </a:rPr>
              <a:t>unit_type"</a:t>
            </a:r>
          </a:p>
          <a:p>
            <a:pPr>
              <a:defRPr/>
            </a:pPr>
            <a:r>
              <a:rPr lang="en-GB" sz="1200" dirty="0">
                <a:latin typeface="Calibri"/>
                <a:cs typeface="Calibri"/>
              </a:rPr>
              <a:t>Almacenamiento </a:t>
            </a:r>
            <a:r>
              <a:rPr lang="en-GB" dirty="0">
                <a:latin typeface="Calibri"/>
                <a:cs typeface="Calibri"/>
              </a:rPr>
              <a:t>C.S.P.</a:t>
            </a:r>
            <a:r>
              <a:rPr lang="en-GB" sz="1200" dirty="0">
                <a:latin typeface="Calibri"/>
                <a:cs typeface="Calibri"/>
              </a:rPr>
              <a:t>, que es igual que las unidades de almacenamiento en las redes eléctricas y térmicas y se define en </a:t>
            </a:r>
            <a:r>
              <a:rPr lang="en-GB" dirty="0">
                <a:latin typeface="Calibri"/>
                <a:cs typeface="Calibri"/>
              </a:rPr>
              <a:t>la hoja </a:t>
            </a:r>
            <a:r>
              <a:rPr lang="en-GB" sz="1200" dirty="0">
                <a:latin typeface="Calibri"/>
                <a:cs typeface="Calibri"/>
              </a:rPr>
              <a:t>"unidad" y "</a:t>
            </a:r>
            <a:r>
              <a:rPr lang="en-GB" sz="1200" dirty="0" err="1">
                <a:latin typeface="Calibri"/>
                <a:cs typeface="Calibri"/>
              </a:rPr>
              <a:t>tipo de unidad</a:t>
            </a:r>
            <a:r>
              <a:rPr lang="en-GB" sz="1200" dirty="0">
                <a:latin typeface="Calibri"/>
                <a:cs typeface="Calibri"/>
              </a:rPr>
              <a:t>".</a:t>
            </a:r>
            <a:endParaRPr lang="en-US" dirty="0">
              <a:latin typeface="Calibri"/>
              <a:cs typeface="Calibri"/>
            </a:endParaRPr>
          </a:p>
          <a:p>
            <a:pPr>
              <a:defRPr/>
            </a:pPr>
            <a:r>
              <a:rPr lang="en-GB" dirty="0">
                <a:latin typeface="Calibri"/>
                <a:cs typeface="Calibri"/>
              </a:rPr>
              <a:t>Y </a:t>
            </a:r>
            <a:r>
              <a:rPr lang="en-GB" sz="1200" dirty="0">
                <a:latin typeface="Calibri"/>
                <a:cs typeface="Calibri"/>
              </a:rPr>
              <a:t>por último, el generador de </a:t>
            </a:r>
            <a:r>
              <a:rPr lang="en-GB" dirty="0">
                <a:latin typeface="Calibri"/>
                <a:cs typeface="Calibri"/>
              </a:rPr>
              <a:t>C.S.P. </a:t>
            </a:r>
            <a:r>
              <a:rPr lang="en-GB" sz="1200" dirty="0">
                <a:latin typeface="Calibri"/>
                <a:cs typeface="Calibri"/>
              </a:rPr>
              <a:t>que se modela igual que </a:t>
            </a:r>
            <a:r>
              <a:rPr lang="en-GB" dirty="0">
                <a:latin typeface="Calibri"/>
                <a:cs typeface="Calibri"/>
              </a:rPr>
              <a:t>una </a:t>
            </a:r>
            <a:r>
              <a:rPr lang="en-GB" sz="1200" dirty="0">
                <a:latin typeface="Calibri"/>
                <a:cs typeface="Calibri"/>
              </a:rPr>
              <a:t>bomba de </a:t>
            </a:r>
            <a:r>
              <a:rPr lang="en-GB" dirty="0">
                <a:latin typeface="Calibri"/>
                <a:cs typeface="Calibri"/>
              </a:rPr>
              <a:t>calor, </a:t>
            </a:r>
            <a:r>
              <a:rPr lang="en-GB" sz="1200" dirty="0">
                <a:latin typeface="Calibri"/>
                <a:cs typeface="Calibri"/>
              </a:rPr>
              <a:t>pero en este caso, el calor se convierte en electricidad; por lo tanto, es una unidad generadora de energía</a:t>
            </a:r>
            <a:r>
              <a:rPr lang="en-GB" dirty="0">
                <a:latin typeface="Calibri"/>
                <a:cs typeface="Calibri"/>
              </a:rPr>
              <a:t>.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Como se ha mencionado en las clases anteriores, los diferentes servicios de uso final se modelan como diferentes redes en FlexTool. Por lo tanto, para modelar la opción de flexibilidad de energía a hidrógeno, primero hay que definir una red de hidrógeno. Al igual que otras redes de electricidad y calor, la red de hidrógeno está formada por la demanda de hidrógeno, las tecnologías de almacenamiento de hidrógeno y las unidades de generación de hidrógeno. La demanda de hidrógeno puede proceder de distintos sectores, como la industria, la movilidad, la demanda de calefacción, la aviación, etc. Al igual que la electricidad, el hidrógeno es versátil en su producción y puede producirse a partir de diversos recursos. La interacción entre la red eléctrica y la red de hidrógeno tiene lugar a través de dos tecnologías clave: los electrolizadores, que absorben la electricidad y la convierten en hidrógeno, y las pilas de combustible, que absorben el hidrógeno y lo vuelven a convertir en electricidad.  Una de las principales ventajas del hidrógeno es que puede almacenarse a gran escala mediante tecnologías baratas de almacenamiento de gas, como las cavernas subterráneas, lo que actualmente es mucho más barato que el almacenamiento de energía en baterías.  Por tanto, la abundante energía renovable de la red eléctrica puede convertirse en hidrógeno y almacenarse durante un largo periodo.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3944077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El primer paso para modelar una red de hidrógeno en FlexTool es definir una red de hidrógeno en la hoja "</a:t>
            </a:r>
            <a:r>
              <a:rPr lang="en-GB" sz="1200" dirty="0" err="1"/>
              <a:t>gridNode" </a:t>
            </a:r>
            <a:r>
              <a:rPr lang="en-GB" sz="1200" dirty="0"/>
              <a:t>y especificar la demanda total y la </a:t>
            </a:r>
            <a:r>
              <a:rPr lang="en-GB" dirty="0"/>
              <a:t>importación-exportación </a:t>
            </a:r>
            <a:r>
              <a:rPr lang="en-GB" sz="1200" dirty="0"/>
              <a:t>si la hay. Si la red de hidrógeno está disponible en diferentes nodos de una región, debe definirse para diferentes nodos. </a:t>
            </a:r>
            <a:r>
              <a:rPr lang="en-GB" sz="1200" b="0" dirty="0"/>
              <a:t>A continuación</a:t>
            </a:r>
            <a:r>
              <a:rPr lang="en-GB" b="0" dirty="0"/>
              <a:t>, </a:t>
            </a:r>
            <a:r>
              <a:rPr lang="en-GB" sz="1200" b="0" dirty="0"/>
              <a:t>debe definirse un grupo de nodos para el hidrógeno en la hoja "</a:t>
            </a:r>
            <a:r>
              <a:rPr lang="en-GB" sz="1200" b="0" dirty="0" err="1"/>
              <a:t>nodeGroup"</a:t>
            </a:r>
            <a:r>
              <a:rPr lang="en-GB" sz="1200" b="0" dirty="0"/>
              <a:t>. Por último, </a:t>
            </a:r>
            <a:r>
              <a:rPr lang="en-GB" sz="1200" dirty="0"/>
              <a:t>el perfil de demanda de hidrógeno en cada nodo debe añadirse a la hoja "</a:t>
            </a:r>
            <a:r>
              <a:rPr lang="en-GB" sz="1200" dirty="0" err="1"/>
              <a:t>ts_energy"</a:t>
            </a:r>
            <a:r>
              <a:rPr lang="en-GB" sz="1200" dirty="0"/>
              <a:t>. Tenga en cuenta que si la red de hidrógeno está disponible en más de un nodo, la conexión entre los nodos debe definirse en la hoja "</a:t>
            </a:r>
            <a:r>
              <a:rPr lang="en-GB" sz="1200" dirty="0" err="1"/>
              <a:t>nodeNode"</a:t>
            </a:r>
            <a:r>
              <a:rPr lang="en-GB" sz="1200" dirty="0"/>
              <a:t>.</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b="1" dirty="0"/>
              <a:t>Al final de la semana, serás capaz de:</a:t>
            </a:r>
            <a:endParaRPr lang="en-US" dirty="0"/>
          </a:p>
          <a:p>
            <a:pPr>
              <a:lnSpc>
                <a:spcPct val="90000"/>
              </a:lnSpc>
              <a:spcBef>
                <a:spcPts val="1000"/>
              </a:spcBef>
            </a:pPr>
            <a:r>
              <a:rPr lang="en-GB" dirty="0"/>
              <a:t>1) Modificar los datos de entrada para hacer estudios de casos de flexibilidad diferentes</a:t>
            </a:r>
            <a:endParaRPr lang="en-US" dirty="0"/>
          </a:p>
          <a:p>
            <a:pPr>
              <a:lnSpc>
                <a:spcPct val="90000"/>
              </a:lnSpc>
              <a:spcBef>
                <a:spcPts val="1000"/>
              </a:spcBef>
            </a:pPr>
            <a:r>
              <a:rPr lang="en-GB" dirty="0"/>
              <a:t>2) Implementar la potencia a E.V. en </a:t>
            </a:r>
            <a:r>
              <a:rPr lang="en-GB" dirty="0" err="1"/>
              <a:t>FlexTool</a:t>
            </a:r>
            <a:endParaRPr lang="en-GB" dirty="0"/>
          </a:p>
          <a:p>
            <a:pPr>
              <a:lnSpc>
                <a:spcPct val="90000"/>
              </a:lnSpc>
              <a:spcBef>
                <a:spcPts val="1000"/>
              </a:spcBef>
            </a:pPr>
            <a:r>
              <a:rPr lang="en-GB" dirty="0"/>
              <a:t>3) Implementar la red de hidrógeno y de energía en </a:t>
            </a:r>
            <a:r>
              <a:rPr lang="en-GB" dirty="0" err="1"/>
              <a:t>FlexTool</a:t>
            </a:r>
            <a:endParaRPr lang="en-GB" dirty="0"/>
          </a:p>
          <a:p>
            <a:pPr>
              <a:lnSpc>
                <a:spcPct val="90000"/>
              </a:lnSpc>
              <a:spcBef>
                <a:spcPts val="1000"/>
              </a:spcBef>
            </a:pPr>
            <a:r>
              <a:rPr lang="en-GB" dirty="0"/>
              <a:t>3) Implementar la red de energía y calor en </a:t>
            </a:r>
            <a:r>
              <a:rPr lang="en-GB" dirty="0" err="1"/>
              <a:t>FlexTool</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94672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 modelización de las unidades de generación/almacenamiento de hidrógeno es igual que la de los generadores de energía. En primer lugar, hay que definir las unidades en la hoja "</a:t>
            </a:r>
            <a:r>
              <a:rPr lang="en-GB" dirty="0" err="1"/>
              <a:t>unit_type" </a:t>
            </a:r>
            <a:r>
              <a:rPr lang="en-GB" dirty="0"/>
              <a:t>y especificar sus principales características, como la eficiencia, el coste de inversión, etc. Un punto importante es que, con el almacenamiento de hidrógeno, el coste de </a:t>
            </a:r>
            <a:r>
              <a:rPr lang="en-GB" b="0" dirty="0"/>
              <a:t>inversión por KW </a:t>
            </a:r>
            <a:r>
              <a:rPr lang="en-GB" dirty="0"/>
              <a:t>debe fijarse en cero, y no es necesario especificar la "relación fija de KW sobre KWh".  A continuación, deben añadirse todas las unidades a la hoja de "unidades" y definirse su capacidad. La capacidad de almacenamiento también debe especificarse para las unidades de almacenamiento de hidrógeno. Para todas las unidades de hidrógeno/almacenamiento, la red de salida debe establecerse como la red de hidrógeno. Para el electrolizador, la red de entrada debe establecerse como la de electricidad.</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188142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La alternativa de acoplamiento del tercer sector se facilita mediante la electrificación del transporte con vehículos eléctricos. Los </a:t>
            </a:r>
            <a:r>
              <a:rPr lang="en-GB" dirty="0"/>
              <a:t>vehículos eléctricos </a:t>
            </a:r>
            <a:r>
              <a:rPr lang="en-GB" sz="1200" kern="1200" dirty="0">
                <a:solidFill>
                  <a:schemeClr val="tx1"/>
                </a:solidFill>
                <a:effectLst/>
                <a:latin typeface="+mn-lt"/>
                <a:ea typeface="+mn-ea"/>
                <a:cs typeface="+mn-cs"/>
              </a:rPr>
              <a:t>pueden tener diferentes estrategias de carga. La más sencilla es la carga </a:t>
            </a:r>
            <a:r>
              <a:rPr lang="en-GB" sz="1200" b="1" kern="1200" dirty="0">
                <a:solidFill>
                  <a:schemeClr val="tx1"/>
                </a:solidFill>
                <a:effectLst/>
                <a:latin typeface="+mn-lt"/>
                <a:ea typeface="+mn-ea"/>
                <a:cs typeface="+mn-cs"/>
              </a:rPr>
              <a:t>incontrolada</a:t>
            </a:r>
            <a:r>
              <a:rPr lang="en-GB" sz="1200" kern="1200" dirty="0">
                <a:solidFill>
                  <a:schemeClr val="tx1"/>
                </a:solidFill>
                <a:effectLst/>
                <a:latin typeface="+mn-lt"/>
                <a:ea typeface="+mn-ea"/>
                <a:cs typeface="+mn-cs"/>
              </a:rPr>
              <a:t>, en la que </a:t>
            </a:r>
            <a:r>
              <a:rPr lang="en-GB" dirty="0"/>
              <a:t>un V.E. </a:t>
            </a:r>
            <a:r>
              <a:rPr lang="en-GB" sz="1200" kern="1200" dirty="0">
                <a:solidFill>
                  <a:schemeClr val="tx1"/>
                </a:solidFill>
                <a:effectLst/>
                <a:latin typeface="+mn-lt"/>
                <a:ea typeface="+mn-ea"/>
                <a:cs typeface="+mn-cs"/>
              </a:rPr>
              <a:t>se cargará a la máxima potencia en cuanto se enchufe a la red, sobre todo durante las horas de la tarde. La carga incontrolada no es flexible y puede suponer un reto para el sistema eléctrico y aumentar los requisitos de flexibilidad del sistema si el número de </a:t>
            </a:r>
            <a:r>
              <a:rPr lang="en-GB" dirty="0"/>
              <a:t>vehículos</a:t>
            </a:r>
            <a:r>
              <a:rPr lang="en-GB" sz="1200" kern="1200" dirty="0">
                <a:solidFill>
                  <a:schemeClr val="tx1"/>
                </a:solidFill>
                <a:effectLst/>
                <a:latin typeface="+mn-lt"/>
                <a:ea typeface="+mn-ea"/>
                <a:cs typeface="+mn-cs"/>
              </a:rPr>
              <a:t> </a:t>
            </a:r>
            <a:r>
              <a:rPr lang="en-GB" dirty="0"/>
              <a:t>eléctricos</a:t>
            </a:r>
            <a:r>
              <a:rPr lang="en-GB" sz="1200" kern="1200" dirty="0">
                <a:solidFill>
                  <a:schemeClr val="tx1"/>
                </a:solidFill>
                <a:effectLst/>
                <a:latin typeface="+mn-lt"/>
                <a:ea typeface="+mn-ea"/>
                <a:cs typeface="+mn-cs"/>
              </a:rPr>
              <a:t> conectados es elevado.</a:t>
            </a:r>
          </a:p>
          <a:p>
            <a:r>
              <a:rPr lang="en-GB" sz="1200" kern="1200" dirty="0">
                <a:solidFill>
                  <a:schemeClr val="tx1"/>
                </a:solidFill>
                <a:effectLst/>
                <a:latin typeface="+mn-lt"/>
                <a:ea typeface="+mn-ea"/>
                <a:cs typeface="+mn-cs"/>
              </a:rPr>
              <a:t>Por otro lado, cuando se cargan de forma inteligente, </a:t>
            </a:r>
            <a:r>
              <a:rPr lang="en-GB" dirty="0"/>
              <a:t>los vehículos eléctricos </a:t>
            </a:r>
            <a:r>
              <a:rPr lang="en-GB" sz="1200" kern="1200" dirty="0">
                <a:solidFill>
                  <a:schemeClr val="tx1"/>
                </a:solidFill>
                <a:effectLst/>
                <a:latin typeface="+mn-lt"/>
                <a:ea typeface="+mn-ea"/>
                <a:cs typeface="+mn-cs"/>
              </a:rPr>
              <a:t>pueden aportar </a:t>
            </a:r>
            <a:r>
              <a:rPr lang="en-GB" dirty="0"/>
              <a:t>flexibilidad a la demanda </a:t>
            </a:r>
            <a:r>
              <a:rPr lang="en-GB" sz="1200" kern="1200" dirty="0">
                <a:solidFill>
                  <a:schemeClr val="tx1"/>
                </a:solidFill>
                <a:effectLst/>
                <a:latin typeface="+mn-lt"/>
                <a:ea typeface="+mn-ea"/>
                <a:cs typeface="+mn-cs"/>
              </a:rPr>
              <a:t>del sistema </a:t>
            </a:r>
            <a:r>
              <a:rPr lang="en-GB" dirty="0"/>
              <a:t>optimizando </a:t>
            </a:r>
            <a:r>
              <a:rPr lang="en-GB" sz="1200" kern="1200" dirty="0">
                <a:solidFill>
                  <a:schemeClr val="tx1"/>
                </a:solidFill>
                <a:effectLst/>
                <a:latin typeface="+mn-lt"/>
                <a:ea typeface="+mn-ea"/>
                <a:cs typeface="+mn-cs"/>
              </a:rPr>
              <a:t>el proceso de carga según</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a las limitaciones de la red de distribución y/o transmisión y a la disponibilidad local de fuentes de energía renovables. Dos de las principales estrategias de recarga inteligente son: </a:t>
            </a:r>
          </a:p>
          <a:p>
            <a:r>
              <a:rPr lang="en-GB" sz="1200" kern="1200" dirty="0">
                <a:solidFill>
                  <a:schemeClr val="tx1"/>
                </a:solidFill>
                <a:effectLst/>
                <a:latin typeface="+mn-lt"/>
                <a:ea typeface="+mn-ea"/>
                <a:cs typeface="+mn-cs"/>
              </a:rPr>
              <a:t>Carga </a:t>
            </a:r>
            <a:r>
              <a:rPr lang="en-GB" sz="1200" b="1" kern="1200" dirty="0">
                <a:solidFill>
                  <a:schemeClr val="tx1"/>
                </a:solidFill>
                <a:effectLst/>
                <a:latin typeface="+mn-lt"/>
                <a:ea typeface="+mn-ea"/>
                <a:cs typeface="+mn-cs"/>
              </a:rPr>
              <a:t>nocturna controlada</a:t>
            </a:r>
            <a:r>
              <a:rPr lang="en-GB" dirty="0"/>
              <a:t>, </a:t>
            </a:r>
            <a:r>
              <a:rPr lang="en-GB" sz="1200" kern="1200" dirty="0">
                <a:solidFill>
                  <a:schemeClr val="tx1"/>
                </a:solidFill>
                <a:effectLst/>
                <a:latin typeface="+mn-lt"/>
                <a:ea typeface="+mn-ea"/>
                <a:cs typeface="+mn-cs"/>
              </a:rPr>
              <a:t>en la que la carga se distribuye </a:t>
            </a:r>
            <a:r>
              <a:rPr lang="en-GB" dirty="0"/>
              <a:t>durante la </a:t>
            </a:r>
            <a:r>
              <a:rPr lang="en-GB" sz="1200" kern="1200" dirty="0">
                <a:solidFill>
                  <a:schemeClr val="tx1"/>
                </a:solidFill>
                <a:effectLst/>
                <a:latin typeface="+mn-lt"/>
                <a:ea typeface="+mn-ea"/>
                <a:cs typeface="+mn-cs"/>
              </a:rPr>
              <a:t>noche y coincide con la disponibilidad de viento y la baja demanda de energía.</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Carga </a:t>
            </a:r>
            <a:r>
              <a:rPr lang="en-GB" sz="1200" b="1" kern="1200" dirty="0">
                <a:solidFill>
                  <a:schemeClr val="tx1"/>
                </a:solidFill>
                <a:effectLst/>
                <a:latin typeface="+mn-lt"/>
                <a:ea typeface="+mn-ea"/>
                <a:cs typeface="+mn-cs"/>
              </a:rPr>
              <a:t>controlada por el día</a:t>
            </a:r>
            <a:r>
              <a:rPr lang="en-GB" dirty="0"/>
              <a:t>, </a:t>
            </a:r>
            <a:r>
              <a:rPr lang="en-GB" sz="1200" kern="1200" dirty="0">
                <a:solidFill>
                  <a:schemeClr val="tx1"/>
                </a:solidFill>
                <a:effectLst/>
                <a:latin typeface="+mn-lt"/>
                <a:ea typeface="+mn-ea"/>
                <a:cs typeface="+mn-cs"/>
              </a:rPr>
              <a:t>en la que la carga coincide con el perfil solar fotovoltaico.</a:t>
            </a:r>
            <a:endParaRPr lang="en-GB" sz="1200" kern="1200" dirty="0">
              <a:solidFill>
                <a:schemeClr val="tx1"/>
              </a:solidFill>
              <a:effectLst/>
              <a:latin typeface="+mn-lt"/>
              <a:cs typeface="Calibri"/>
            </a:endParaRP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La demanda de movilidad en cada estrategia debe ser estimada, y los perfiles de demanda predefinidos deben ser añadidos en la hoja "</a:t>
            </a:r>
            <a:r>
              <a:rPr lang="en-GB" sz="1200" kern="1200" dirty="0" err="1">
                <a:solidFill>
                  <a:schemeClr val="tx1"/>
                </a:solidFill>
                <a:effectLst/>
                <a:latin typeface="+mn-lt"/>
                <a:ea typeface="+mn-ea"/>
                <a:cs typeface="+mn-cs"/>
              </a:rPr>
              <a:t>ts_energy" </a:t>
            </a:r>
            <a:r>
              <a:rPr lang="en-GB" sz="1200" kern="1200" dirty="0">
                <a:solidFill>
                  <a:schemeClr val="tx1"/>
                </a:solidFill>
                <a:effectLst/>
                <a:latin typeface="+mn-lt"/>
                <a:ea typeface="+mn-ea"/>
                <a:cs typeface="+mn-cs"/>
              </a:rPr>
              <a:t>en FlexTool. </a:t>
            </a:r>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Al igual que otros servicios de uso final, para definir la energía a E.V. en FlexTool, primero debe definir una red de electromovilidad.  Una red de electromovilidad puede ser una red de un solo nodo o de múltiples nodos. El siguiente paso es estimar y proyectar la demanda de movilidad y vehículos eléctricos a lo largo del horizonte de planificación en diferentes nodos de la red. Para ello se puede utilizar otro software. A continuación, debe definir la demanda de movilidad en la hoja "</a:t>
            </a:r>
            <a:r>
              <a:rPr lang="en-GB" dirty="0" err="1"/>
              <a:t>ts_energy</a:t>
            </a:r>
            <a:r>
              <a:rPr lang="en-GB" dirty="0"/>
              <a:t>". Esta demanda representa la descarga de la batería para la movilidad.  Hay tres opciones para definir los vehículos eléctricos en FlexTool. La primera opción es la carga unidireccional basada directamente en la demanda de movilidad. En esta opción, </a:t>
            </a:r>
            <a:r>
              <a:rPr lang="en-GB" b="0" dirty="0"/>
              <a:t>sólo hay una dirección de carga en la </a:t>
            </a:r>
            <a:r>
              <a:rPr lang="en-GB" b="0" baseline="0" dirty="0"/>
              <a:t>que el </a:t>
            </a:r>
            <a:r>
              <a:rPr lang="en-GB" b="0" dirty="0"/>
              <a:t>cargador convierte la electricidad de la red en vehículos eléctricos</a:t>
            </a:r>
            <a:r>
              <a:rPr lang="en-GB" dirty="0"/>
              <a:t>. La opción dos es la carga unidireccional con un horario de carga flexible. En esta opción, el cargador convierte la electricidad de la red en vehículos eléctricos, y la batería proporciona un cambio temporal en el horario de carga. La tercera opción es la carga bidireccional con un horario de carga flexible. En esta opción, un cargador convierte la electricidad de la red en vehículos eléctricos.  La batería proporciona un cambio temporal en el programa de carga. En este caso, también hay otro cargador que convierte la energía de la red de electromovilidad (vehículos eléctricos) de vuelta a la red eléctrica. En el paquete FlexTool, se incluye un caso de ejemplo con vehículos eléctricos en el archivo de entrada denominado </a:t>
            </a:r>
            <a:r>
              <a:rPr lang="en-GB" b="1" dirty="0"/>
              <a:t>template-e vees.  Se </a:t>
            </a:r>
            <a:r>
              <a:rPr lang="en-GB" dirty="0"/>
              <a:t>anima a los usuarios a revisar </a:t>
            </a:r>
            <a:r>
              <a:rPr lang="en-GB" baseline="0" dirty="0"/>
              <a:t>cómo se implementa una red de </a:t>
            </a:r>
            <a:r>
              <a:rPr lang="en-GB" dirty="0"/>
              <a:t>V.E. </a:t>
            </a:r>
            <a:r>
              <a:rPr lang="en-GB" baseline="0" dirty="0"/>
              <a:t>en ese caso de estudio</a:t>
            </a:r>
            <a:r>
              <a:rPr lang="en-GB" dirty="0"/>
              <a:t>.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462113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1630678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Como se ha comentado en la conferencia trece, existen varias opciones de flexibilidad en la red eléctrica. Para lograr una mayor penetración de las energías renovables variables en la red eléctrica y cumplir con los objetivos de la transición energética, la flexibilidad debe ser aprovechada en todos los sectores del sistema energético.  En esta conferencia, discutiremos cómo implementar diferentes opciones de flexibilidad en </a:t>
            </a:r>
            <a:r>
              <a:rPr lang="en-GB" dirty="0" err="1">
                <a:cs typeface="Calibri"/>
              </a:rPr>
              <a:t>FlexTool</a:t>
            </a:r>
            <a:r>
              <a:rPr lang="en-GB" dirty="0">
                <a:cs typeface="Calibri"/>
              </a:rPr>
              <a:t>. </a:t>
            </a:r>
          </a:p>
          <a:p>
            <a:endParaRPr lang="en-GB" dirty="0">
              <a:cs typeface="Calibri"/>
            </a:endParaRPr>
          </a:p>
          <a:p>
            <a:r>
              <a:rPr lang="en-GB" dirty="0">
                <a:cs typeface="Calibri"/>
              </a:rPr>
              <a:t>Para implementar las opciones de flexibilidad a </a:t>
            </a:r>
            <a:r>
              <a:rPr lang="en-GB" dirty="0" err="1">
                <a:cs typeface="Calibri"/>
              </a:rPr>
              <a:t>FlexTool</a:t>
            </a:r>
            <a:r>
              <a:rPr lang="en-GB" dirty="0">
                <a:cs typeface="Calibri"/>
              </a:rPr>
              <a:t>, se debe modificar el archivo de datos de entrada. Para ello, en primer lugar, puede hacer una copia del archivo </a:t>
            </a:r>
            <a:r>
              <a:rPr lang="en-GB" dirty="0" err="1">
                <a:cs typeface="Calibri"/>
              </a:rPr>
              <a:t>Template.xlsm </a:t>
            </a:r>
            <a:r>
              <a:rPr lang="en-GB" dirty="0">
                <a:cs typeface="Calibri"/>
              </a:rPr>
              <a:t>y cambiarle el nombre. Después de hacer los cambios en el nuevo archivo de entrada, para ejecutar el modelo debe añadirlo al archivo de entrada activo en FlexTool.</a:t>
            </a:r>
            <a:r>
              <a:rPr lang="en-GB" dirty="0" err="1">
                <a:cs typeface="Calibri"/>
              </a:rPr>
              <a:t>xlsm</a:t>
            </a:r>
            <a:r>
              <a:rPr lang="en-GB" dirty="0">
                <a:cs typeface="Calibri"/>
              </a:rPr>
              <a:t>, haciendo clic en una celda vacía en la columna de archivos de entrada activos. El archivo del modelo </a:t>
            </a:r>
            <a:r>
              <a:rPr lang="en-GB" dirty="0" err="1">
                <a:cs typeface="Calibri"/>
              </a:rPr>
              <a:t>FlexTool.xlsm </a:t>
            </a:r>
            <a:r>
              <a:rPr lang="en-GB" dirty="0">
                <a:cs typeface="Calibri"/>
              </a:rPr>
              <a:t>es el mismo para todos los países, y las instancias del modelo se hacen añadiendo datos específicos del país o del caso a los archivos de datos de entrada. La estructura del modelo, como el número de nodos, las tecnologías modeladas, etc., se define en el archivo de entrada. Al preparar los archivos de datos de entrada, los modelizadores deben decidir la estructura del modelo. Asegúrese de comprobar el archivo de entrada después de realizar cambios, ya que un error tipográfico en el archivo de entrada puede bloquear el modelo.</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 características técnicas de las unidades de generación se definen en la hoja "</a:t>
            </a:r>
            <a:r>
              <a:rPr lang="en-GB" dirty="0" err="1"/>
              <a:t>unit_type"</a:t>
            </a:r>
            <a:r>
              <a:rPr lang="en-GB" dirty="0"/>
              <a:t>, como se muestra en la primera figura. Aquí puede añadir nuevas tecnologías o modificar las características de flexibilidad de las diferentes tecnologías, como la capacidad de rampa, la constante de inercia, la carga mínima estable, etc. A continuación, en la hoja "unidades", como se muestra en la figura inferior, puede establecer la capacidad de esas unidades y el nodo en el que se encuentran. Aquí se establece la estructura de las redes y el flujo de combustibles o vectores energéticos. </a:t>
            </a:r>
            <a:endParaRPr lang="en-US" dirty="0"/>
          </a:p>
          <a:p>
            <a:r>
              <a:rPr lang="en-GB" dirty="0"/>
              <a:t> </a:t>
            </a:r>
            <a:endParaRPr lang="en-GB" dirty="0">
              <a:cs typeface="Calibri"/>
            </a:endParaRPr>
          </a:p>
          <a:p>
            <a:r>
              <a:rPr lang="en-GB" dirty="0"/>
              <a:t>Por ejemplo, para especificar la capacidad de generación en el nodo A, primero debe añadir una fila vacía y luego seleccionar la tecnología en la columna tipo de unidad. Tenga en cuenta que las celdas azules oscuras tienen menús desplegables para elegir los nombres definidos en las celdas violetas o verdes de otras hojas. Para cada tecnología, debe elegir a continuación el tipo de combustible de la lista. Si la tecnología es solar o eólica variable, debe añadir el factor de capacidad. Esta es la producción disponible en cada paso de tiempo para cada unidad de capacidad instalada. Añada el factor de capacidad en la columna perfil </a:t>
            </a:r>
            <a:r>
              <a:rPr lang="en-GB" dirty="0" err="1"/>
              <a:t>cf. Los perfiles del factor de capacidad </a:t>
            </a:r>
            <a:r>
              <a:rPr lang="en-GB" dirty="0"/>
              <a:t>para la energía solar y eólica pueden encontrarse y actualizarse en la hoja </a:t>
            </a:r>
            <a:r>
              <a:rPr lang="en-GB" dirty="0" err="1"/>
              <a:t>"ts-cf</a:t>
            </a:r>
            <a:r>
              <a:rPr lang="en-GB" dirty="0"/>
              <a:t>". Para algunas tecnologías, como la hidroeléctrica, hay que especificar el flujo de entrada. A continuación, debe establecerse la red de salida. En el caso de los generadores de energía, la red de salida es la red eléctrica. A continuación, hay que fijar la ubicación de las plantas o el nodo de salida. La capacidad es la capacidad total de esa tecnología instalada en el nodo de salida. Por lo tanto, si se utiliza un solo nodo para representar a un país, será la capacidad total instalada de esa tecnología en ese país. Si un país está dividido en diferentes nodos, como en el caso de la plantilla, se deberá especificar la capacidad de cada tecnología en cada nodo. También se puede establecer la inversión máxima para cada tecnología, que es la capacidad máxima de esa tecnología que el modelo puede invertir en el nodo de salida especificado. Por ejemplo, en este caso, la capacidad máxima instalada de FV en el nodo A no puede ser superior a 500 MW. Evidentemente, la capacidad máxima total de FV para todo el país es la suma de las capacidades máximas de FV en todos los nodos.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La energía hidroeléctrica es el generador más flexible en muchas regiones. Tiene una tasa de respuesta muy rápida y un funcionamiento muy flexible; sin embargo, la capacidad de las unidades hidroeléctricas puede variar con el nivel de precipitación anual. Dos tipos de generadores hidroeléctricos pueden ser modelados en FlexTool, la </a:t>
            </a:r>
            <a:r>
              <a:rPr lang="en-GB" sz="1200" b="1" kern="1200" dirty="0">
                <a:solidFill>
                  <a:schemeClr val="tx1"/>
                </a:solidFill>
                <a:effectLst/>
                <a:latin typeface="+mn-lt"/>
                <a:ea typeface="+mn-ea"/>
                <a:cs typeface="+mn-cs"/>
              </a:rPr>
              <a:t>hidroeléctrica de pasada</a:t>
            </a:r>
            <a:r>
              <a:rPr lang="en-GB" b="1" dirty="0"/>
              <a:t>, </a:t>
            </a:r>
            <a:r>
              <a:rPr lang="en-GB" sz="1200" kern="1200" dirty="0">
                <a:solidFill>
                  <a:schemeClr val="tx1"/>
                </a:solidFill>
                <a:effectLst/>
                <a:latin typeface="+mn-lt"/>
                <a:ea typeface="+mn-ea"/>
                <a:cs typeface="+mn-cs"/>
              </a:rPr>
              <a:t>que normalmente </a:t>
            </a:r>
            <a:r>
              <a:rPr lang="en-GB" dirty="0"/>
              <a:t>no tiene </a:t>
            </a:r>
            <a:r>
              <a:rPr lang="en-GB" sz="1200" kern="1200" dirty="0">
                <a:solidFill>
                  <a:schemeClr val="tx1"/>
                </a:solidFill>
                <a:effectLst/>
                <a:latin typeface="+mn-lt"/>
                <a:ea typeface="+mn-ea"/>
                <a:cs typeface="+mn-cs"/>
              </a:rPr>
              <a:t>capacidad de almacenamiento</a:t>
            </a:r>
            <a:r>
              <a:rPr lang="en-GB" dirty="0"/>
              <a:t>, </a:t>
            </a:r>
            <a:r>
              <a:rPr lang="en-GB" sz="1200" kern="1200" dirty="0">
                <a:solidFill>
                  <a:schemeClr val="tx1"/>
                </a:solidFill>
                <a:effectLst/>
                <a:latin typeface="+mn-lt"/>
                <a:ea typeface="+mn-ea"/>
                <a:cs typeface="+mn-cs"/>
              </a:rPr>
              <a:t>y la </a:t>
            </a:r>
            <a:r>
              <a:rPr lang="en-GB" sz="1200" b="1" kern="1200" dirty="0">
                <a:solidFill>
                  <a:schemeClr val="tx1"/>
                </a:solidFill>
                <a:effectLst/>
                <a:latin typeface="+mn-lt"/>
                <a:ea typeface="+mn-ea"/>
                <a:cs typeface="+mn-cs"/>
              </a:rPr>
              <a:t>hidroeléctrica con embalse. </a:t>
            </a:r>
            <a:r>
              <a:rPr lang="en-GB" sz="1200" kern="1200" dirty="0">
                <a:solidFill>
                  <a:schemeClr val="tx1"/>
                </a:solidFill>
                <a:effectLst/>
                <a:latin typeface="+mn-lt"/>
                <a:ea typeface="+mn-ea"/>
                <a:cs typeface="+mn-cs"/>
              </a:rPr>
              <a:t>La definición de la hidroelectricidad es similar a la de otros generadores, pero se requieren algunos pasos adicionales. En primer lugar, hay que definir los datos del caudal natural en la hoja "</a:t>
            </a:r>
            <a:r>
              <a:rPr lang="en-GB" sz="1200" kern="1200" dirty="0" err="1">
                <a:solidFill>
                  <a:schemeClr val="tx1"/>
                </a:solidFill>
                <a:effectLst/>
                <a:latin typeface="+mn-lt"/>
                <a:ea typeface="+mn-ea"/>
                <a:cs typeface="+mn-cs"/>
              </a:rPr>
              <a:t>ts_inflow"</a:t>
            </a:r>
            <a:r>
              <a:rPr lang="en-GB" sz="1200" kern="1200" dirty="0">
                <a:solidFill>
                  <a:schemeClr val="tx1"/>
                </a:solidFill>
                <a:effectLst/>
                <a:latin typeface="+mn-lt"/>
                <a:ea typeface="+mn-ea"/>
                <a:cs typeface="+mn-cs"/>
              </a:rPr>
              <a:t>. A continuación, en la hoja "unidad", se debe asignar como afluencia a las unidades hidroeléctricas. Las unidades hidroeléctricas son similares a las unidades solares y eólicas, pero utilizan los datos de "</a:t>
            </a:r>
            <a:r>
              <a:rPr lang="en-GB" sz="1200" kern="1200" dirty="0" err="1">
                <a:solidFill>
                  <a:schemeClr val="tx1"/>
                </a:solidFill>
                <a:effectLst/>
                <a:latin typeface="+mn-lt"/>
                <a:ea typeface="+mn-ea"/>
                <a:cs typeface="+mn-cs"/>
              </a:rPr>
              <a:t>ts_inflow" </a:t>
            </a:r>
            <a:r>
              <a:rPr lang="en-GB" sz="1200" kern="1200" dirty="0">
                <a:solidFill>
                  <a:schemeClr val="tx1"/>
                </a:solidFill>
                <a:effectLst/>
                <a:latin typeface="+mn-lt"/>
                <a:ea typeface="+mn-ea"/>
                <a:cs typeface="+mn-cs"/>
              </a:rPr>
              <a:t>en lugar de "</a:t>
            </a:r>
            <a:r>
              <a:rPr lang="en-GB" sz="1200" kern="1200" dirty="0" err="1">
                <a:solidFill>
                  <a:schemeClr val="tx1"/>
                </a:solidFill>
                <a:effectLst/>
                <a:latin typeface="+mn-lt"/>
                <a:ea typeface="+mn-ea"/>
                <a:cs typeface="+mn-cs"/>
              </a:rPr>
              <a:t>ts_cf" como entrada</a:t>
            </a:r>
            <a:r>
              <a:rPr lang="en-GB" sz="1200" kern="1200" dirty="0">
                <a:solidFill>
                  <a:schemeClr val="tx1"/>
                </a:solidFill>
                <a:effectLst/>
                <a:latin typeface="+mn-lt"/>
                <a:ea typeface="+mn-ea"/>
                <a:cs typeface="+mn-cs"/>
              </a:rPr>
              <a:t>. Establezca el multiplicador de flujo de entrada en 1 en la hoja "unidades".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 el caso de la </a:t>
            </a:r>
            <a:r>
              <a:rPr lang="en-GB" sz="1200" b="1" kern="1200" dirty="0">
                <a:solidFill>
                  <a:schemeClr val="tx1"/>
                </a:solidFill>
                <a:effectLst/>
                <a:latin typeface="+mn-lt"/>
                <a:ea typeface="+mn-ea"/>
                <a:cs typeface="+mn-cs"/>
              </a:rPr>
              <a:t>hidroeléctrica con embalse</a:t>
            </a:r>
            <a:r>
              <a:rPr lang="en-GB" b="1" dirty="0"/>
              <a:t>, </a:t>
            </a:r>
            <a:r>
              <a:rPr lang="en-GB" sz="1200" kern="1200" dirty="0">
                <a:solidFill>
                  <a:schemeClr val="tx1"/>
                </a:solidFill>
                <a:effectLst/>
                <a:latin typeface="+mn-lt"/>
                <a:ea typeface="+mn-ea"/>
                <a:cs typeface="+mn-cs"/>
              </a:rPr>
              <a:t>además de los pasos anteriores, se debe especificar la capacidad total de almacenamiento en MW en cada nodo de salida. También se puede definir el nivel de almacenamiento en los pasos de tiempo de inicio y final. Pero esto es opcional, y si se deja vacío, el nivel inicial debe ser igual al nivel final.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Para añadir Hydro a diferentes nodos, primero hay que </a:t>
            </a:r>
            <a:r>
              <a:rPr lang="en-US" baseline="0" dirty="0"/>
              <a:t>definir </a:t>
            </a:r>
            <a:r>
              <a:rPr lang="en-US" dirty="0"/>
              <a:t>el perfil de entrada </a:t>
            </a:r>
            <a:r>
              <a:rPr lang="en-US" baseline="0" dirty="0"/>
              <a:t>en la hoja "</a:t>
            </a:r>
            <a:r>
              <a:rPr lang="en-GB" dirty="0" err="1"/>
              <a:t>ts_inflow</a:t>
            </a:r>
            <a:r>
              <a:rPr lang="en-US" baseline="0" dirty="0"/>
              <a:t>" . A continuación, se debe establecer el nombre. </a:t>
            </a:r>
            <a:r>
              <a:rPr lang="en-GB" dirty="0"/>
              <a:t>Se recomienda establecer el nombre en este formato "</a:t>
            </a:r>
            <a:r>
              <a:rPr lang="en-GB" dirty="0" err="1"/>
              <a:t>nodo de </a:t>
            </a:r>
            <a:r>
              <a:rPr lang="en-GB" dirty="0"/>
              <a:t>salida_tecnología Hydro", por ejemplo el </a:t>
            </a:r>
            <a:r>
              <a:rPr lang="en-GB" b="1" dirty="0"/>
              <a:t>nodo B_R E S. </a:t>
            </a:r>
            <a:r>
              <a:rPr lang="en-GB" dirty="0"/>
              <a:t>Los datos aparecerán entonces en la lista del menú desplegable de afluencia y podrán asignarse a la tecnología hidroeléctrica y al nodo de salida asociados.  Si la hidroeléctrica </a:t>
            </a:r>
            <a:r>
              <a:rPr lang="en-GB" baseline="0" dirty="0"/>
              <a:t>añadida tiene capacidad de almacenamiento, deberá especificarse también la capacidad de almacenamiento para el nodo de salida</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Se pueden seguir los mismos pasos para añadir renovables variables a diferentes nodos utilizando la hoja "</a:t>
            </a:r>
            <a:r>
              <a:rPr lang="en-GB" dirty="0" err="1"/>
              <a:t>ts_cf"</a:t>
            </a:r>
            <a:r>
              <a:rPr lang="en-GB" dirty="0"/>
              <a:t>. </a:t>
            </a:r>
          </a:p>
          <a:p>
            <a:endParaRPr lang="en-GB"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En el FlexTool la respuesta a la demanda se define como un </a:t>
            </a:r>
            <a:r>
              <a:rPr lang="en-GB" dirty="0"/>
              <a:t>generador</a:t>
            </a:r>
            <a:r>
              <a:rPr lang="en-GB" sz="1200" kern="1200" dirty="0">
                <a:solidFill>
                  <a:schemeClr val="tx1"/>
                </a:solidFill>
                <a:effectLst/>
                <a:latin typeface="+mn-lt"/>
                <a:ea typeface="+mn-ea"/>
                <a:cs typeface="+mn-cs"/>
              </a:rPr>
              <a:t>, por lo que la característica debe definirse en la hoja "</a:t>
            </a:r>
            <a:r>
              <a:rPr lang="en-GB" sz="1200" kern="1200" dirty="0" err="1">
                <a:solidFill>
                  <a:schemeClr val="tx1"/>
                </a:solidFill>
                <a:effectLst/>
                <a:latin typeface="+mn-lt"/>
                <a:ea typeface="+mn-ea"/>
                <a:cs typeface="+mn-cs"/>
              </a:rPr>
              <a:t>unit_type"</a:t>
            </a:r>
            <a:r>
              <a:rPr lang="en-GB" sz="1200" kern="1200" dirty="0">
                <a:solidFill>
                  <a:schemeClr val="tx1"/>
                </a:solidFill>
                <a:effectLst/>
                <a:latin typeface="+mn-lt"/>
                <a:ea typeface="+mn-ea"/>
                <a:cs typeface="+mn-cs"/>
              </a:rPr>
              <a:t>. Dado que la respuesta a la demanda se modela como un generador</a:t>
            </a:r>
            <a:r>
              <a:rPr lang="en-GB" dirty="0"/>
              <a:t>; por lo tanto, se </a:t>
            </a:r>
            <a:r>
              <a:rPr lang="en-GB" sz="1200" kern="1200" dirty="0">
                <a:solidFill>
                  <a:schemeClr val="tx1"/>
                </a:solidFill>
                <a:effectLst/>
                <a:latin typeface="+mn-lt"/>
                <a:ea typeface="+mn-ea"/>
                <a:cs typeface="+mn-cs"/>
              </a:rPr>
              <a:t>traslada al otro lado del equilibrio </a:t>
            </a:r>
            <a:r>
              <a:rPr lang="en-GB" dirty="0"/>
              <a:t>demanda-suministro, y </a:t>
            </a:r>
            <a:r>
              <a:rPr lang="en-GB" sz="1200" kern="1200" dirty="0">
                <a:solidFill>
                  <a:schemeClr val="tx1"/>
                </a:solidFill>
                <a:effectLst/>
                <a:latin typeface="+mn-lt"/>
                <a:ea typeface="+mn-ea"/>
                <a:cs typeface="+mn-cs"/>
              </a:rPr>
              <a:t>se deben utilizar los signos inversos. El aumento de la respuesta de la demanda se define como un Generador con un precio negativo y una eficiencia de carga vacía con una eficiencia de descarga</a:t>
            </a:r>
            <a:r>
              <a:rPr lang="en-GB" dirty="0"/>
              <a:t>. La disminución de la respuesta de la demanda se define como un Generador con un precio positivo y eficiencia de carga y sin eficiencia de descarga</a:t>
            </a:r>
            <a:r>
              <a:rPr lang="en-GB" sz="1200" kern="1200" dirty="0">
                <a:solidFill>
                  <a:schemeClr val="tx1"/>
                </a:solidFill>
                <a:effectLst/>
                <a:latin typeface="+mn-lt"/>
                <a:ea typeface="+mn-ea"/>
                <a:cs typeface="+mn-cs"/>
              </a:rPr>
              <a:t>. La demanda puede </a:t>
            </a:r>
            <a:r>
              <a:rPr lang="en-GB" dirty="0"/>
              <a:t>responder </a:t>
            </a:r>
            <a:r>
              <a:rPr lang="en-GB" sz="1200" kern="1200" dirty="0">
                <a:solidFill>
                  <a:schemeClr val="tx1"/>
                </a:solidFill>
                <a:effectLst/>
                <a:latin typeface="+mn-lt"/>
                <a:ea typeface="+mn-ea"/>
                <a:cs typeface="+mn-cs"/>
              </a:rPr>
              <a:t>instantáneamente a las señales de la red; por lo tanto, las tasas de aumento y disminución pueden establecerse en 1. </a:t>
            </a:r>
          </a:p>
          <a:p>
            <a:endParaRPr lang="en-GB" sz="1200" kern="1200" dirty="0">
              <a:solidFill>
                <a:schemeClr val="tx1"/>
              </a:solidFill>
              <a:effectLst/>
              <a:latin typeface="+mn-lt"/>
              <a:ea typeface="+mn-ea"/>
              <a:cs typeface="+mn-cs"/>
            </a:endParaRPr>
          </a:p>
          <a:p>
            <a:r>
              <a:rPr lang="en-GB" dirty="0"/>
              <a:t>Al igual que </a:t>
            </a:r>
            <a:r>
              <a:rPr lang="en-GB" sz="1200" kern="1200" dirty="0">
                <a:solidFill>
                  <a:schemeClr val="tx1"/>
                </a:solidFill>
                <a:effectLst/>
                <a:latin typeface="+mn-lt"/>
                <a:ea typeface="+mn-ea"/>
                <a:cs typeface="+mn-cs"/>
              </a:rPr>
              <a:t>otras unidades generadoras, la capacidad de respuesta a la demanda debe definirse en la hoja de "</a:t>
            </a:r>
            <a:r>
              <a:rPr lang="en-GB" sz="1200" b="0" kern="1200" dirty="0">
                <a:solidFill>
                  <a:schemeClr val="tx1"/>
                </a:solidFill>
                <a:effectLst/>
                <a:latin typeface="+mn-lt"/>
                <a:ea typeface="+mn-ea"/>
                <a:cs typeface="+mn-cs"/>
              </a:rPr>
              <a:t>unidades" </a:t>
            </a:r>
            <a:r>
              <a:rPr lang="en-GB" sz="1200" kern="1200" dirty="0">
                <a:solidFill>
                  <a:schemeClr val="tx1"/>
                </a:solidFill>
                <a:effectLst/>
                <a:latin typeface="+mn-lt"/>
                <a:ea typeface="+mn-ea"/>
                <a:cs typeface="+mn-cs"/>
              </a:rPr>
              <a:t>con un valor negativo para el aumento de la demanda y un valor positivo para la reducción de la demanda. </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Las unidades de almacenamiento de electricidad también deben definirse igual que los demás generadores, con algunas pequeñas diferencias. En el caso de las unidades de almacenamiento de energía, debe definir las eficiencias de carga y descarga por separado. Además, para algunos tipos de almacenamiento, puede ser necesario especificar la pérdida de autodescarga, que es la pérdida de energía almacenada del almacenamiento en cada hora.  </a:t>
            </a:r>
            <a:r>
              <a:rPr lang="en-GB" baseline="0" dirty="0"/>
              <a:t>Las baterías tienen una tasa de respuesta instantánea y pueden aumentar </a:t>
            </a:r>
            <a:r>
              <a:rPr lang="en-GB" dirty="0"/>
              <a:t>o disminuir </a:t>
            </a:r>
            <a:r>
              <a:rPr lang="en-GB" baseline="0" dirty="0"/>
              <a:t>su producción rápidamente. Por lo tanto, puede establecer las tasas de rampa en 1</a:t>
            </a:r>
            <a:r>
              <a:rPr lang="en-GB" dirty="0"/>
              <a:t>. </a:t>
            </a:r>
          </a:p>
          <a:p>
            <a:pPr>
              <a:defRPr/>
            </a:pPr>
            <a:r>
              <a:rPr lang="en-GB" dirty="0"/>
              <a:t>El otro punto importante sobre las baterías es que son unidades no síncronas, al </a:t>
            </a:r>
            <a:r>
              <a:rPr lang="en-GB" baseline="0" dirty="0"/>
              <a:t>igual que la fotovoltaica y la eólica</a:t>
            </a:r>
            <a:r>
              <a:rPr lang="en-GB" dirty="0"/>
              <a:t>. Por lo tanto, </a:t>
            </a:r>
            <a:r>
              <a:rPr lang="en-GB" baseline="0" dirty="0"/>
              <a:t>esta columna debe ponerse a 1.</a:t>
            </a:r>
            <a:endParaRPr lang="en-GB" dirty="0">
              <a:cs typeface="Calibri"/>
            </a:endParaRPr>
          </a:p>
          <a:p>
            <a:pPr>
              <a:defRPr/>
            </a:pPr>
            <a:r>
              <a:rPr lang="en-GB" dirty="0"/>
              <a:t>En la hoja de "unidades", debe definir la capacidad instalada en MW, el nodo de salida y la capacidad máxima de almacenamiento en MWh. También puede </a:t>
            </a:r>
            <a:r>
              <a:rPr lang="en-GB" b="0" dirty="0"/>
              <a:t>definir el </a:t>
            </a:r>
            <a:r>
              <a:rPr lang="en-GB" dirty="0"/>
              <a:t>estado inicial y final del almacenamiento, pero son opcionales. </a:t>
            </a:r>
            <a:endParaRPr lang="en-GB" sz="1200"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Hay dos opciones para definir la inversión de las unidades de almacenamiento de electricidad: la primera </a:t>
            </a:r>
            <a:r>
              <a:rPr lang="en-GB" baseline="0" dirty="0"/>
              <a:t>consiste en fijar la relación entre potencia y energía. Esto fijará la duración de la descarga de las unidades de almacenamiento</a:t>
            </a:r>
            <a:r>
              <a:rPr lang="en-GB" dirty="0"/>
              <a:t>, </a:t>
            </a:r>
            <a:r>
              <a:rPr lang="en-GB" baseline="0" dirty="0"/>
              <a:t>por ejemplo, unidades de </a:t>
            </a:r>
            <a:r>
              <a:rPr lang="en-GB" dirty="0"/>
              <a:t>2 </a:t>
            </a:r>
            <a:r>
              <a:rPr lang="en-GB" baseline="0" dirty="0"/>
              <a:t>o </a:t>
            </a:r>
            <a:r>
              <a:rPr lang="en-GB" dirty="0"/>
              <a:t>4 horas</a:t>
            </a:r>
            <a:r>
              <a:rPr lang="en-GB" baseline="0" dirty="0"/>
              <a:t>. En </a:t>
            </a:r>
            <a:r>
              <a:rPr lang="en-GB" dirty="0"/>
              <a:t>otras </a:t>
            </a:r>
            <a:r>
              <a:rPr lang="en-GB" baseline="0" dirty="0"/>
              <a:t>palabras</a:t>
            </a:r>
            <a:r>
              <a:rPr lang="en-GB" dirty="0"/>
              <a:t>, </a:t>
            </a:r>
            <a:r>
              <a:rPr lang="en-GB" baseline="0" dirty="0"/>
              <a:t>el modelo sólo considera en la </a:t>
            </a:r>
            <a:r>
              <a:rPr lang="en-GB" dirty="0"/>
              <a:t>optimización las unidades de almacenamiento </a:t>
            </a:r>
            <a:r>
              <a:rPr lang="en-GB" baseline="0" dirty="0"/>
              <a:t>con esta duración de descarga fija.  El único coste de inversión necesario en este caso es la inversión por energía almacenada</a:t>
            </a:r>
            <a:r>
              <a:rPr lang="en-GB" dirty="0"/>
              <a:t>. </a:t>
            </a:r>
            <a:endParaRPr lang="en-GB" baseline="0" dirty="0"/>
          </a:p>
          <a:p>
            <a:endParaRPr lang="en-GB" baseline="0" dirty="0"/>
          </a:p>
          <a:p>
            <a:r>
              <a:rPr lang="en-GB" baseline="0" dirty="0"/>
              <a:t>La segunda opción es utilizar una </a:t>
            </a:r>
            <a:r>
              <a:rPr lang="en-GB" dirty="0"/>
              <a:t>optimización </a:t>
            </a:r>
            <a:r>
              <a:rPr lang="en-GB" baseline="0" dirty="0"/>
              <a:t>libre de potencia y energía . En este caso no es necesario definir la relación entre la potencia y la energía y se debe establecer la inversión necesaria por unidad de energía y la inversión por unidad de potencia</a:t>
            </a:r>
            <a:r>
              <a:rPr lang="en-GB" dirty="0"/>
              <a:t>. El </a:t>
            </a:r>
            <a:r>
              <a:rPr lang="en-GB" baseline="0" dirty="0"/>
              <a:t>modelo </a:t>
            </a:r>
            <a:r>
              <a:rPr lang="en-GB" dirty="0"/>
              <a:t>optimiza la potencia y la energía por separado. Es </a:t>
            </a:r>
            <a:r>
              <a:rPr lang="en-GB" baseline="0" dirty="0"/>
              <a:t>decir</a:t>
            </a:r>
            <a:r>
              <a:rPr lang="en-GB" dirty="0"/>
              <a:t>, el modelo </a:t>
            </a:r>
            <a:r>
              <a:rPr lang="en-GB" baseline="0" dirty="0"/>
              <a:t>puede utilizar unidades de almacenamiento con diferentes duraciones de almacenamiento.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10/27/2022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0.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3.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13.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7.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9.png"/><Relationship Id="rId5" Type="http://schemas.openxmlformats.org/officeDocument/2006/relationships/image" Target="../media/image4.jpe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31919.png"/><Relationship Id="rId13" Type="http://schemas.openxmlformats.org/officeDocument/2006/relationships/image" Target="../media/image382020.png"/><Relationship Id="rId3" Type="http://schemas.openxmlformats.org/officeDocument/2006/relationships/slideLayout" Target="../slideLayouts/slideLayout2.xml"/><Relationship Id="rId7" Type="http://schemas.openxmlformats.org/officeDocument/2006/relationships/image" Target="../media/image3202121.png"/><Relationship Id="rId12" Type="http://schemas.openxmlformats.org/officeDocument/2006/relationships/image" Target="../media/image37222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2.png"/><Relationship Id="rId11" Type="http://schemas.openxmlformats.org/officeDocument/2006/relationships/image" Target="../media/image362424.png"/><Relationship Id="rId5" Type="http://schemas.openxmlformats.org/officeDocument/2006/relationships/image" Target="../media/image4.jpeg"/><Relationship Id="rId10" Type="http://schemas.openxmlformats.org/officeDocument/2006/relationships/image" Target="../media/image352525.png"/><Relationship Id="rId4" Type="http://schemas.openxmlformats.org/officeDocument/2006/relationships/notesSlide" Target="../notesSlides/notesSlide16.xml"/><Relationship Id="rId9" Type="http://schemas.openxmlformats.org/officeDocument/2006/relationships/image" Target="../media/image342626.png"/><Relationship Id="rId1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3.png"/><Relationship Id="rId5" Type="http://schemas.openxmlformats.org/officeDocument/2006/relationships/image" Target="../media/image4.jpeg"/><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6.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8.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4666.png"/><Relationship Id="rId3" Type="http://schemas.openxmlformats.org/officeDocument/2006/relationships/slideLayout" Target="../slideLayouts/slideLayout2.xml"/><Relationship Id="rId7" Type="http://schemas.openxmlformats.org/officeDocument/2006/relationships/image" Target="../media/image4577.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3.png"/><Relationship Id="rId11" Type="http://schemas.openxmlformats.org/officeDocument/2006/relationships/image" Target="../media/image2.png"/><Relationship Id="rId5" Type="http://schemas.openxmlformats.org/officeDocument/2006/relationships/image" Target="../media/image4.jpeg"/><Relationship Id="rId10" Type="http://schemas.openxmlformats.org/officeDocument/2006/relationships/image" Target="../media/image4899.png"/><Relationship Id="rId4" Type="http://schemas.openxmlformats.org/officeDocument/2006/relationships/notesSlide" Target="../notesSlides/notesSlide22.xml"/><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www.irena.org/energytransition/Energy-System-Models-and-Data/IRENA-FlexTool-Training-Material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40.jpg"/><Relationship Id="rId1" Type="http://schemas.openxmlformats.org/officeDocument/2006/relationships/slideLayout" Target="../slideLayouts/slideLayout1.xml"/><Relationship Id="rId4" Type="http://schemas.openxmlformats.org/officeDocument/2006/relationships/hyperlink" Target="https://www.open.edu/openlearncreate/mod/quiz/view.php?id=174739"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website&#10;&#10;Description automatically generated">
            <a:extLst>
              <a:ext uri="{FF2B5EF4-FFF2-40B4-BE49-F238E27FC236}">
                <a16:creationId xmlns:a16="http://schemas.microsoft.com/office/drawing/2014/main" id="{01BF0CF5-6C14-7C47-91C4-B560920CB44B}"/>
              </a:ext>
            </a:extLst>
          </p:cNvPr>
          <p:cNvPicPr>
            <a:picLocks noChangeAspect="1"/>
          </p:cNvPicPr>
          <p:nvPr/>
        </p:nvPicPr>
        <p:blipFill>
          <a:blip r:embed="rId5"/>
          <a:stretch>
            <a:fillRect/>
          </a:stretch>
        </p:blipFill>
        <p:spPr>
          <a:xfrm>
            <a:off x="0" y="44732"/>
            <a:ext cx="12192000" cy="6866890"/>
          </a:xfrm>
          <a:prstGeom prst="rect">
            <a:avLst/>
          </a:prstGeom>
        </p:spPr>
      </p:pic>
      <p:sp>
        <p:nvSpPr>
          <p:cNvPr id="10" name="TextBox 1">
            <a:extLst>
              <a:ext uri="{FF2B5EF4-FFF2-40B4-BE49-F238E27FC236}">
                <a16:creationId xmlns:a16="http://schemas.microsoft.com/office/drawing/2014/main" id="{1C41A2A5-1267-1342-8B42-A723A01EDC9C}"/>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47851" y="3155011"/>
            <a:ext cx="6138371"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Energía y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Modelización de la flexibilidad</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47852" y="3654439"/>
            <a:ext cx="7692307"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LECTURA 16</a:t>
            </a:r>
            <a:r>
              <a:rPr lang="en-ZA" sz="4400" b="1" dirty="0">
                <a:latin typeface="Open Sans ExtraBold"/>
                <a:ea typeface="Open Sans ExtraBold" panose="020B0606030504020204" pitchFamily="34" charset="0"/>
                <a:cs typeface="Open Sans ExtraBold" panose="020B0606030504020204" pitchFamily="34" charset="0"/>
              </a:rPr>
              <a:t>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OPCIONES DE FLEXIBILIDAD EN FLEXTOOL</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7" name="Oval 6">
            <a:extLst>
              <a:ext uri="{FF2B5EF4-FFF2-40B4-BE49-F238E27FC236}">
                <a16:creationId xmlns:a16="http://schemas.microsoft.com/office/drawing/2014/main" id="{DCA7039B-0BEF-D444-8B72-E36344CB62CD}"/>
              </a:ext>
            </a:extLst>
          </p:cNvPr>
          <p:cNvSpPr/>
          <p:nvPr/>
        </p:nvSpPr>
        <p:spPr>
          <a:xfrm>
            <a:off x="7213597" y="519498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1.mp3" descr="Track2_Lecture16_Slide1.mp3">
            <a:hlinkClick r:id="" action="ppaction://media"/>
            <a:extLst>
              <a:ext uri="{FF2B5EF4-FFF2-40B4-BE49-F238E27FC236}">
                <a16:creationId xmlns:a16="http://schemas.microsoft.com/office/drawing/2014/main" id="{4C79927E-5472-424F-858F-126F6A33E1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84962" y="5266347"/>
            <a:ext cx="812800" cy="812800"/>
          </a:xfrm>
          <a:prstGeom prst="rect">
            <a:avLst/>
          </a:prstGeom>
        </p:spPr>
      </p:pic>
    </p:spTree>
    <p:extLst>
      <p:ext uri="{BB962C8B-B14F-4D97-AF65-F5344CB8AC3E}">
        <p14:creationId xmlns:p14="http://schemas.microsoft.com/office/powerpoint/2010/main" val="285961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13283" y="464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5" y="11958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16.2.3 Modelización de la transmisión </a:t>
            </a: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688" t="1" r="9491" b="7521"/>
          <a:stretch/>
        </p:blipFill>
        <p:spPr>
          <a:xfrm>
            <a:off x="5449637" y="1962280"/>
            <a:ext cx="6140360" cy="1960958"/>
          </a:xfrm>
          <a:prstGeom prst="rect">
            <a:avLst/>
          </a:prstGeom>
        </p:spPr>
      </p:pic>
      <p:sp>
        <p:nvSpPr>
          <p:cNvPr id="12" name="Rounded Rectangle 11"/>
          <p:cNvSpPr/>
          <p:nvPr/>
        </p:nvSpPr>
        <p:spPr>
          <a:xfrm>
            <a:off x="645459" y="1905192"/>
            <a:ext cx="4669413" cy="2084692"/>
          </a:xfrm>
          <a:prstGeom prst="roundRect">
            <a:avLst>
              <a:gd name="adj" fmla="val 4321"/>
            </a:avLst>
          </a:prstGeom>
          <a:solidFill>
            <a:schemeClr val="accent2">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82133" y="1753203"/>
            <a:ext cx="4602935" cy="2177519"/>
          </a:xfrm>
          <a:prstGeom prst="rect">
            <a:avLst/>
          </a:prstGeom>
          <a:noFill/>
        </p:spPr>
        <p:txBody>
          <a:bodyPr wrap="square" lIns="91440" tIns="45720" rIns="91440" bIns="45720" rtlCol="0" anchor="t">
            <a:spAutoFit/>
          </a:bodyPr>
          <a:lstStyle/>
          <a:p>
            <a:endParaRPr lang="en-GB" sz="1550" dirty="0">
              <a:latin typeface="Open Sans" panose="020B0606030504020204" pitchFamily="34" charset="0"/>
              <a:ea typeface="Open Sans" panose="020B0606030504020204" pitchFamily="34" charset="0"/>
              <a:cs typeface="Open Sans" panose="020B0606030504020204" pitchFamily="34" charset="0"/>
            </a:endParaRPr>
          </a:p>
          <a:p>
            <a:pPr marL="285750" indent="-285750">
              <a:buSzPct val="125000"/>
              <a:buFont typeface="Arial" panose="020B0604020202020204" pitchFamily="34" charset="0"/>
              <a:buChar char="•"/>
            </a:pPr>
            <a:r>
              <a:rPr lang="en-GB" sz="1500" dirty="0">
                <a:latin typeface="Open Sans" panose="020B0606030504020204" pitchFamily="34" charset="0"/>
                <a:ea typeface="Open Sans" panose="020B0606030504020204" pitchFamily="34" charset="0"/>
                <a:cs typeface="Open Sans" panose="020B0606030504020204" pitchFamily="34" charset="0"/>
              </a:rPr>
              <a:t>Es posible modelar diferentes redes en </a:t>
            </a:r>
            <a:r>
              <a:rPr lang="en-GB" sz="1500" dirty="0">
                <a:latin typeface="Open Sans"/>
                <a:ea typeface="Open Sans" panose="020B0606030504020204" pitchFamily="34" charset="0"/>
                <a:cs typeface="Open Sans" panose="020B0606030504020204" pitchFamily="34" charset="0"/>
              </a:rPr>
              <a:t>el "</a:t>
            </a:r>
            <a:r>
              <a:rPr lang="en-GB" sz="1500" dirty="0" err="1">
                <a:latin typeface="Open Sans"/>
                <a:ea typeface="Open Sans" panose="020B0606030504020204" pitchFamily="34" charset="0"/>
                <a:cs typeface="Open Sans" panose="020B0606030504020204" pitchFamily="34" charset="0"/>
              </a:rPr>
              <a:t>gridNode"</a:t>
            </a:r>
            <a:r>
              <a:rPr lang="en-GB" sz="1500" dirty="0">
                <a:latin typeface="Open Sans"/>
                <a:ea typeface="Open Sans" panose="020B0606030504020204" pitchFamily="34" charset="0"/>
                <a:cs typeface="Open Sans" panose="020B0606030504020204" pitchFamily="34" charset="0"/>
              </a:rPr>
              <a:t>: por ejemplo, red eléctrica, red de gas, red de calor, etc.</a:t>
            </a:r>
          </a:p>
          <a:p>
            <a:pPr marL="285750" indent="-285750">
              <a:buSzPct val="125000"/>
              <a:buFont typeface="Arial" panose="020B0604020202020204" pitchFamily="34" charset="0"/>
              <a:buChar char="•"/>
            </a:pPr>
            <a:r>
              <a:rPr lang="en-GB" sz="1500" dirty="0">
                <a:latin typeface="Open Sans" panose="020B0606030504020204" pitchFamily="34" charset="0"/>
                <a:ea typeface="Open Sans" panose="020B0606030504020204" pitchFamily="34" charset="0"/>
                <a:cs typeface="Open Sans" panose="020B0606030504020204" pitchFamily="34" charset="0"/>
              </a:rPr>
              <a:t>Para todos los nodos de cada cuadrícula se debe especificar: </a:t>
            </a:r>
          </a:p>
          <a:p>
            <a:pPr marL="698500" indent="-342900">
              <a:buSzPct val="100000"/>
              <a:buFont typeface="+mj-lt"/>
              <a:buAutoNum type="alphaLcPeriod"/>
            </a:pPr>
            <a:r>
              <a:rPr lang="en-GB" sz="1500" dirty="0">
                <a:latin typeface="Open Sans"/>
                <a:ea typeface="Open Sans" panose="020B0606030504020204" pitchFamily="34" charset="0"/>
                <a:cs typeface="Open Sans" panose="020B0606030504020204" pitchFamily="34" charset="0"/>
              </a:rPr>
              <a:t>La demanda</a:t>
            </a:r>
          </a:p>
          <a:p>
            <a:pPr marL="698500" indent="-342900">
              <a:buSzPct val="100000"/>
              <a:buFont typeface="+mj-lt"/>
              <a:buAutoNum type="alphaLcPeriod"/>
            </a:pPr>
            <a:r>
              <a:rPr lang="en-GB" sz="1500" dirty="0">
                <a:latin typeface="Open Sans"/>
                <a:ea typeface="Open Sans" panose="020B0606030504020204" pitchFamily="34" charset="0"/>
                <a:cs typeface="Open Sans" panose="020B0606030504020204" pitchFamily="34" charset="0"/>
              </a:rPr>
              <a:t>Importación y exportación</a:t>
            </a:r>
          </a:p>
          <a:p>
            <a:pPr marL="698500" indent="-342900">
              <a:buSzPct val="100000"/>
              <a:buFont typeface="+mj-lt"/>
              <a:buAutoNum type="alphaLcPeriod"/>
            </a:pPr>
            <a:r>
              <a:rPr lang="en-GB" sz="1500" dirty="0">
                <a:latin typeface="Open Sans"/>
                <a:ea typeface="Open Sans" panose="020B0606030504020204" pitchFamily="34" charset="0"/>
                <a:cs typeface="Open Sans" panose="020B0606030504020204" pitchFamily="34" charset="0"/>
              </a:rPr>
              <a:t>El margen de capacidad </a:t>
            </a:r>
            <a:endParaRPr lang="en-GB"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067" y="4471650"/>
            <a:ext cx="2852498" cy="1682264"/>
          </a:xfrm>
          <a:prstGeom prst="rect">
            <a:avLst/>
          </a:prstGeom>
        </p:spPr>
      </p:pic>
      <p:sp>
        <p:nvSpPr>
          <p:cNvPr id="16" name="Rounded Rectangle 15"/>
          <p:cNvSpPr/>
          <p:nvPr/>
        </p:nvSpPr>
        <p:spPr>
          <a:xfrm>
            <a:off x="4361577" y="4090406"/>
            <a:ext cx="7228420" cy="2339395"/>
          </a:xfrm>
          <a:prstGeom prst="roundRect">
            <a:avLst>
              <a:gd name="adj" fmla="val 4321"/>
            </a:avLst>
          </a:prstGeom>
          <a:solidFill>
            <a:schemeClr val="accent2">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4543345" y="3969438"/>
            <a:ext cx="7046652" cy="2431435"/>
          </a:xfrm>
          <a:prstGeom prst="rect">
            <a:avLst/>
          </a:prstGeom>
          <a:noFill/>
        </p:spPr>
        <p:txBody>
          <a:bodyPr wrap="square" lIns="91440" tIns="45720" rIns="91440" bIns="45720" rtlCol="0" anchor="t">
            <a:spAutoFit/>
          </a:bodyPr>
          <a:lstStyle/>
          <a:p>
            <a:endParaRPr lang="en-GB" sz="1600" dirty="0"/>
          </a:p>
          <a:p>
            <a:pPr marL="285750" indent="-285750">
              <a:buSzPct val="125000"/>
              <a:buFont typeface="Arial" panose="020B0604020202020204" pitchFamily="34" charset="0"/>
              <a:buChar char="•"/>
            </a:pPr>
            <a:r>
              <a:rPr lang="en-GB" sz="1500" dirty="0">
                <a:latin typeface="Open Sans"/>
                <a:ea typeface="Open Sans" panose="020B0606030504020204" pitchFamily="34" charset="0"/>
                <a:cs typeface="Open Sans" panose="020B0606030504020204" pitchFamily="34" charset="0"/>
              </a:rPr>
              <a:t>Los nodos pueden agruparse para configurar todo el sistema </a:t>
            </a:r>
          </a:p>
          <a:p>
            <a:pPr>
              <a:buSzPct val="125000"/>
            </a:pPr>
            <a:r>
              <a:rPr lang="en-GB" sz="1500" dirty="0">
                <a:latin typeface="Open Sans"/>
                <a:ea typeface="Open Sans" panose="020B0606030504020204" pitchFamily="34" charset="0"/>
                <a:cs typeface="Open Sans" panose="020B0606030504020204" pitchFamily="34" charset="0"/>
              </a:rPr>
              <a:t>      limitaciones en "</a:t>
            </a:r>
            <a:r>
              <a:rPr lang="en-GB" sz="1500" dirty="0" err="1">
                <a:latin typeface="Open Sans"/>
                <a:ea typeface="Open Sans" panose="020B0606030504020204" pitchFamily="34" charset="0"/>
                <a:cs typeface="Open Sans" panose="020B0606030504020204" pitchFamily="34" charset="0"/>
              </a:rPr>
              <a:t>Nodegroup</a:t>
            </a:r>
            <a:r>
              <a:rPr lang="en-GB" sz="1500" dirty="0">
                <a:latin typeface="Open Sans"/>
                <a:ea typeface="Open Sans" panose="020B0606030504020204" pitchFamily="34" charset="0"/>
                <a:cs typeface="Open Sans" panose="020B0606030504020204" pitchFamily="34" charset="0"/>
              </a:rPr>
              <a:t>"</a:t>
            </a:r>
          </a:p>
          <a:p>
            <a:pPr marL="285750" indent="-285750">
              <a:buSzPct val="125000"/>
              <a:buFont typeface="Arial" panose="020B0604020202020204" pitchFamily="34" charset="0"/>
              <a:buChar char="•"/>
            </a:pPr>
            <a:r>
              <a:rPr lang="en-GB" sz="1500" dirty="0">
                <a:latin typeface="Open Sans" panose="020B0606030504020204" pitchFamily="34" charset="0"/>
                <a:ea typeface="Open Sans" panose="020B0606030504020204" pitchFamily="34" charset="0"/>
                <a:cs typeface="Open Sans" panose="020B0606030504020204" pitchFamily="34" charset="0"/>
              </a:rPr>
              <a:t> Para cada grupo se debe especificar: </a:t>
            </a:r>
          </a:p>
          <a:p>
            <a:pPr marL="355600">
              <a:buSzPct val="100000"/>
            </a:pPr>
            <a:r>
              <a:rPr lang="en-GB" sz="1500" dirty="0">
                <a:latin typeface="Open Sans" panose="020B0606030504020204" pitchFamily="34" charset="0"/>
                <a:ea typeface="Open Sans" panose="020B0606030504020204" pitchFamily="34" charset="0"/>
                <a:cs typeface="Open Sans" panose="020B0606030504020204" pitchFamily="34" charset="0"/>
              </a:rPr>
              <a:t>d.   Margen de capacidad </a:t>
            </a:r>
          </a:p>
          <a:p>
            <a:pPr marL="355600">
              <a:buSzPct val="100000"/>
            </a:pPr>
            <a:r>
              <a:rPr lang="en-GB" sz="1500" dirty="0">
                <a:latin typeface="Open Sans"/>
                <a:ea typeface="Open Sans" panose="020B0606030504020204" pitchFamily="34" charset="0"/>
                <a:cs typeface="Open Sans" panose="020B0606030504020204" pitchFamily="34" charset="0"/>
              </a:rPr>
              <a:t>e.   Máxima participación no sincrónica</a:t>
            </a:r>
          </a:p>
          <a:p>
            <a:pPr marL="355600">
              <a:buSzPct val="100000"/>
            </a:pPr>
            <a:r>
              <a:rPr lang="en-GB" sz="1500" dirty="0">
                <a:latin typeface="Open Sans" panose="020B0606030504020204" pitchFamily="34" charset="0"/>
                <a:ea typeface="Open Sans" panose="020B0606030504020204" pitchFamily="34" charset="0"/>
                <a:cs typeface="Open Sans" panose="020B0606030504020204" pitchFamily="34" charset="0"/>
              </a:rPr>
              <a:t>f.    Requisitos de inercia</a:t>
            </a:r>
          </a:p>
          <a:p>
            <a:pPr marL="355600">
              <a:buSzPct val="100000"/>
            </a:pPr>
            <a:r>
              <a:rPr lang="en-GB" sz="1500" dirty="0">
                <a:latin typeface="Open Sans" panose="020B0606030504020204" pitchFamily="34" charset="0"/>
                <a:ea typeface="Open Sans" panose="020B0606030504020204" pitchFamily="34" charset="0"/>
                <a:cs typeface="Open Sans" panose="020B0606030504020204" pitchFamily="34" charset="0"/>
              </a:rPr>
              <a:t>g.   Disponibilidad de reserva</a:t>
            </a:r>
          </a:p>
          <a:p>
            <a:pPr marL="355600">
              <a:buSzPct val="100000"/>
            </a:pPr>
            <a:r>
              <a:rPr lang="en-GB" sz="1500" dirty="0">
                <a:latin typeface="Open Sans"/>
                <a:ea typeface="Open Sans" panose="020B0606030504020204" pitchFamily="34" charset="0"/>
                <a:cs typeface="Open Sans" panose="020B0606030504020204" pitchFamily="34" charset="0"/>
              </a:rPr>
              <a:t>h.   Puede asignar los grupos de nodos a diferentes nodos en el "</a:t>
            </a:r>
            <a:r>
              <a:rPr lang="en-GB" sz="1500" dirty="0" err="1">
                <a:latin typeface="Open Sans"/>
                <a:ea typeface="Open Sans" panose="020B0606030504020204" pitchFamily="34" charset="0"/>
                <a:cs typeface="Open Sans" panose="020B0606030504020204" pitchFamily="34" charset="0"/>
              </a:rPr>
              <a:t>gridNode</a:t>
            </a:r>
            <a:r>
              <a:rPr lang="en-GB" sz="1500" dirty="0">
                <a:latin typeface="Open Sans"/>
                <a:ea typeface="Open Sans" panose="020B0606030504020204" pitchFamily="34" charset="0"/>
                <a:cs typeface="Open Sans" panose="020B0606030504020204" pitchFamily="34" charset="0"/>
              </a:rPr>
              <a:t>"</a:t>
            </a:r>
          </a:p>
          <a:p>
            <a:pPr marL="342900" indent="-342900">
              <a:buFont typeface="+mj-lt"/>
              <a:buAutoNum type="alphaLcPeriod"/>
            </a:pPr>
            <a:endParaRPr lang="en-GB" sz="1600" dirty="0"/>
          </a:p>
        </p:txBody>
      </p:sp>
      <p:sp>
        <p:nvSpPr>
          <p:cNvPr id="17" name="Rectangle 16"/>
          <p:cNvSpPr/>
          <p:nvPr/>
        </p:nvSpPr>
        <p:spPr>
          <a:xfrm>
            <a:off x="8718325" y="1962280"/>
            <a:ext cx="730475" cy="19885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8B3CA77B-B818-4FD2-A107-1A60F6BD1F2D}"/>
              </a:ext>
            </a:extLst>
          </p:cNvPr>
          <p:cNvSpPr txBox="1"/>
          <p:nvPr/>
        </p:nvSpPr>
        <p:spPr>
          <a:xfrm>
            <a:off x="9437167" y="1916080"/>
            <a:ext cx="468528" cy="400110"/>
          </a:xfrm>
          <a:prstGeom prst="rect">
            <a:avLst/>
          </a:prstGeom>
          <a:noFill/>
        </p:spPr>
        <p:txBody>
          <a:bodyPr wrap="square" rtlCol="0">
            <a:spAutoFit/>
          </a:bodyPr>
          <a:lstStyle/>
          <a:p>
            <a:r>
              <a:rPr lang="en-GB" sz="2000" dirty="0">
                <a:solidFill>
                  <a:srgbClr val="FF0000"/>
                </a:solidFill>
              </a:rPr>
              <a:t>b</a:t>
            </a:r>
          </a:p>
        </p:txBody>
      </p:sp>
      <p:sp>
        <p:nvSpPr>
          <p:cNvPr id="20" name="TextBox 19">
            <a:extLst>
              <a:ext uri="{FF2B5EF4-FFF2-40B4-BE49-F238E27FC236}">
                <a16:creationId xmlns:a16="http://schemas.microsoft.com/office/drawing/2014/main" id="{8B3CA77B-B818-4FD2-A107-1A60F6BD1F2D}"/>
              </a:ext>
            </a:extLst>
          </p:cNvPr>
          <p:cNvSpPr txBox="1"/>
          <p:nvPr/>
        </p:nvSpPr>
        <p:spPr>
          <a:xfrm>
            <a:off x="8704684" y="1887052"/>
            <a:ext cx="468528" cy="400110"/>
          </a:xfrm>
          <a:prstGeom prst="rect">
            <a:avLst/>
          </a:prstGeom>
          <a:noFill/>
        </p:spPr>
        <p:txBody>
          <a:bodyPr wrap="square" rtlCol="0">
            <a:spAutoFit/>
          </a:bodyPr>
          <a:lstStyle/>
          <a:p>
            <a:r>
              <a:rPr lang="en-GB" sz="2000" dirty="0">
                <a:solidFill>
                  <a:srgbClr val="FF0000"/>
                </a:solidFill>
              </a:rPr>
              <a:t>a</a:t>
            </a:r>
          </a:p>
        </p:txBody>
      </p:sp>
      <p:sp>
        <p:nvSpPr>
          <p:cNvPr id="22" name="Rectangle 21"/>
          <p:cNvSpPr/>
          <p:nvPr/>
        </p:nvSpPr>
        <p:spPr>
          <a:xfrm>
            <a:off x="9491017" y="1962279"/>
            <a:ext cx="596412" cy="19885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8B3CA77B-B818-4FD2-A107-1A60F6BD1F2D}"/>
              </a:ext>
            </a:extLst>
          </p:cNvPr>
          <p:cNvSpPr txBox="1"/>
          <p:nvPr/>
        </p:nvSpPr>
        <p:spPr>
          <a:xfrm>
            <a:off x="10070264" y="1887052"/>
            <a:ext cx="468528" cy="400110"/>
          </a:xfrm>
          <a:prstGeom prst="rect">
            <a:avLst/>
          </a:prstGeom>
          <a:noFill/>
        </p:spPr>
        <p:txBody>
          <a:bodyPr wrap="square" rtlCol="0">
            <a:spAutoFit/>
          </a:bodyPr>
          <a:lstStyle/>
          <a:p>
            <a:r>
              <a:rPr lang="en-GB" sz="2000" dirty="0">
                <a:solidFill>
                  <a:srgbClr val="FF0000"/>
                </a:solidFill>
              </a:rPr>
              <a:t>c</a:t>
            </a:r>
          </a:p>
        </p:txBody>
      </p:sp>
      <p:sp>
        <p:nvSpPr>
          <p:cNvPr id="24" name="Rectangle 23"/>
          <p:cNvSpPr/>
          <p:nvPr/>
        </p:nvSpPr>
        <p:spPr>
          <a:xfrm>
            <a:off x="1779831" y="4209143"/>
            <a:ext cx="455369" cy="19713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8B3CA77B-B818-4FD2-A107-1A60F6BD1F2D}"/>
              </a:ext>
            </a:extLst>
          </p:cNvPr>
          <p:cNvSpPr txBox="1"/>
          <p:nvPr/>
        </p:nvSpPr>
        <p:spPr>
          <a:xfrm>
            <a:off x="1788428" y="4145520"/>
            <a:ext cx="468528" cy="400110"/>
          </a:xfrm>
          <a:prstGeom prst="rect">
            <a:avLst/>
          </a:prstGeom>
          <a:noFill/>
        </p:spPr>
        <p:txBody>
          <a:bodyPr wrap="square" rtlCol="0">
            <a:spAutoFit/>
          </a:bodyPr>
          <a:lstStyle/>
          <a:p>
            <a:r>
              <a:rPr lang="en-GB" sz="2000" dirty="0">
                <a:solidFill>
                  <a:srgbClr val="FF0000"/>
                </a:solidFill>
              </a:rPr>
              <a:t>d</a:t>
            </a:r>
          </a:p>
        </p:txBody>
      </p:sp>
      <p:sp>
        <p:nvSpPr>
          <p:cNvPr id="26" name="Title 10">
            <a:extLst>
              <a:ext uri="{FF2B5EF4-FFF2-40B4-BE49-F238E27FC236}">
                <a16:creationId xmlns:a16="http://schemas.microsoft.com/office/drawing/2014/main" id="{D65E6D98-BE8C-6B4C-B23E-6167300445AE}"/>
              </a:ext>
            </a:extLst>
          </p:cNvPr>
          <p:cNvSpPr txBox="1">
            <a:spLocks/>
          </p:cNvSpPr>
          <p:nvPr/>
        </p:nvSpPr>
        <p:spPr>
          <a:xfrm>
            <a:off x="966954" y="-177406"/>
            <a:ext cx="8741489"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16.2 Modelización del almacenamiento y la transmisión flexibles</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27" name="Rectangle 26"/>
          <p:cNvSpPr/>
          <p:nvPr/>
        </p:nvSpPr>
        <p:spPr>
          <a:xfrm>
            <a:off x="10129647" y="1959676"/>
            <a:ext cx="440266" cy="19885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2265553" y="4209143"/>
            <a:ext cx="455369" cy="19713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2751275" y="4201455"/>
            <a:ext cx="379099" cy="19713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3170608" y="4196377"/>
            <a:ext cx="760513" cy="19713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6719384" y="1951924"/>
            <a:ext cx="1304453" cy="19713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8B3CA77B-B818-4FD2-A107-1A60F6BD1F2D}"/>
              </a:ext>
            </a:extLst>
          </p:cNvPr>
          <p:cNvSpPr txBox="1"/>
          <p:nvPr/>
        </p:nvSpPr>
        <p:spPr>
          <a:xfrm>
            <a:off x="2204460" y="4167949"/>
            <a:ext cx="468528" cy="400110"/>
          </a:xfrm>
          <a:prstGeom prst="rect">
            <a:avLst/>
          </a:prstGeom>
          <a:noFill/>
        </p:spPr>
        <p:txBody>
          <a:bodyPr wrap="square" rtlCol="0">
            <a:spAutoFit/>
          </a:bodyPr>
          <a:lstStyle/>
          <a:p>
            <a:r>
              <a:rPr lang="en-GB" sz="2000" dirty="0">
                <a:solidFill>
                  <a:srgbClr val="FF0000"/>
                </a:solidFill>
              </a:rPr>
              <a:t>e</a:t>
            </a:r>
          </a:p>
        </p:txBody>
      </p:sp>
      <p:sp>
        <p:nvSpPr>
          <p:cNvPr id="33" name="TextBox 32">
            <a:extLst>
              <a:ext uri="{FF2B5EF4-FFF2-40B4-BE49-F238E27FC236}">
                <a16:creationId xmlns:a16="http://schemas.microsoft.com/office/drawing/2014/main" id="{8B3CA77B-B818-4FD2-A107-1A60F6BD1F2D}"/>
              </a:ext>
            </a:extLst>
          </p:cNvPr>
          <p:cNvSpPr txBox="1"/>
          <p:nvPr/>
        </p:nvSpPr>
        <p:spPr>
          <a:xfrm>
            <a:off x="2720922" y="4159769"/>
            <a:ext cx="468528" cy="400110"/>
          </a:xfrm>
          <a:prstGeom prst="rect">
            <a:avLst/>
          </a:prstGeom>
          <a:noFill/>
        </p:spPr>
        <p:txBody>
          <a:bodyPr wrap="square" rtlCol="0">
            <a:spAutoFit/>
          </a:bodyPr>
          <a:lstStyle/>
          <a:p>
            <a:r>
              <a:rPr lang="en-GB" sz="2000" dirty="0">
                <a:solidFill>
                  <a:srgbClr val="FF0000"/>
                </a:solidFill>
              </a:rPr>
              <a:t>f</a:t>
            </a:r>
          </a:p>
        </p:txBody>
      </p:sp>
      <p:sp>
        <p:nvSpPr>
          <p:cNvPr id="34" name="TextBox 33">
            <a:extLst>
              <a:ext uri="{FF2B5EF4-FFF2-40B4-BE49-F238E27FC236}">
                <a16:creationId xmlns:a16="http://schemas.microsoft.com/office/drawing/2014/main" id="{8B3CA77B-B818-4FD2-A107-1A60F6BD1F2D}"/>
              </a:ext>
            </a:extLst>
          </p:cNvPr>
          <p:cNvSpPr txBox="1"/>
          <p:nvPr/>
        </p:nvSpPr>
        <p:spPr>
          <a:xfrm>
            <a:off x="3151780" y="4132085"/>
            <a:ext cx="468528" cy="400110"/>
          </a:xfrm>
          <a:prstGeom prst="rect">
            <a:avLst/>
          </a:prstGeom>
          <a:noFill/>
        </p:spPr>
        <p:txBody>
          <a:bodyPr wrap="square" rtlCol="0">
            <a:spAutoFit/>
          </a:bodyPr>
          <a:lstStyle/>
          <a:p>
            <a:r>
              <a:rPr lang="en-GB" sz="2000" dirty="0">
                <a:solidFill>
                  <a:srgbClr val="FF0000"/>
                </a:solidFill>
              </a:rPr>
              <a:t>g</a:t>
            </a:r>
          </a:p>
        </p:txBody>
      </p:sp>
      <p:sp>
        <p:nvSpPr>
          <p:cNvPr id="35" name="TextBox 34">
            <a:extLst>
              <a:ext uri="{FF2B5EF4-FFF2-40B4-BE49-F238E27FC236}">
                <a16:creationId xmlns:a16="http://schemas.microsoft.com/office/drawing/2014/main" id="{8B3CA77B-B818-4FD2-A107-1A60F6BD1F2D}"/>
              </a:ext>
            </a:extLst>
          </p:cNvPr>
          <p:cNvSpPr txBox="1"/>
          <p:nvPr/>
        </p:nvSpPr>
        <p:spPr>
          <a:xfrm>
            <a:off x="6719708" y="1934662"/>
            <a:ext cx="468528" cy="400110"/>
          </a:xfrm>
          <a:prstGeom prst="rect">
            <a:avLst/>
          </a:prstGeom>
          <a:noFill/>
        </p:spPr>
        <p:txBody>
          <a:bodyPr wrap="square" rtlCol="0">
            <a:spAutoFit/>
          </a:bodyPr>
          <a:lstStyle/>
          <a:p>
            <a:r>
              <a:rPr lang="en-GB" sz="2000" dirty="0">
                <a:solidFill>
                  <a:srgbClr val="FF0000"/>
                </a:solidFill>
              </a:rPr>
              <a:t>h</a:t>
            </a:r>
          </a:p>
        </p:txBody>
      </p:sp>
      <p:sp>
        <p:nvSpPr>
          <p:cNvPr id="36" name="Oval 35">
            <a:extLst>
              <a:ext uri="{FF2B5EF4-FFF2-40B4-BE49-F238E27FC236}">
                <a16:creationId xmlns:a16="http://schemas.microsoft.com/office/drawing/2014/main" id="{806F5A9F-C4C9-C042-A07D-F5C8C4717EF7}"/>
              </a:ext>
            </a:extLst>
          </p:cNvPr>
          <p:cNvSpPr/>
          <p:nvPr/>
        </p:nvSpPr>
        <p:spPr>
          <a:xfrm>
            <a:off x="10349780" y="7720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6_Slide10.mp3" descr="Track2_Lecture16_Slide10.mp3">
            <a:hlinkClick r:id="" action="ppaction://media"/>
            <a:extLst>
              <a:ext uri="{FF2B5EF4-FFF2-40B4-BE49-F238E27FC236}">
                <a16:creationId xmlns:a16="http://schemas.microsoft.com/office/drawing/2014/main" id="{CABC063D-8F5F-5A44-BC59-C61215CEC49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12245" y="148567"/>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265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96210" y="124392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16.2.4 Modelización de la transmisión </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192" b="1"/>
          <a:stretch/>
        </p:blipFill>
        <p:spPr>
          <a:xfrm>
            <a:off x="5342673" y="4181131"/>
            <a:ext cx="6005596" cy="1605167"/>
          </a:xfrm>
          <a:prstGeom prst="rect">
            <a:avLst/>
          </a:prstGeom>
        </p:spPr>
      </p:pic>
      <p:sp>
        <p:nvSpPr>
          <p:cNvPr id="24" name="Rounded Rectangle 23"/>
          <p:cNvSpPr/>
          <p:nvPr/>
        </p:nvSpPr>
        <p:spPr>
          <a:xfrm>
            <a:off x="731142" y="2146099"/>
            <a:ext cx="4437942" cy="3835730"/>
          </a:xfrm>
          <a:prstGeom prst="roundRect">
            <a:avLst>
              <a:gd name="adj" fmla="val 2890"/>
            </a:avLst>
          </a:prstGeom>
          <a:solidFill>
            <a:schemeClr val="accent2">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6554395" y="2639985"/>
            <a:ext cx="3927701" cy="945785"/>
            <a:chOff x="5987331" y="2570785"/>
            <a:chExt cx="4236720" cy="763325"/>
          </a:xfrm>
        </p:grpSpPr>
        <p:sp>
          <p:nvSpPr>
            <p:cNvPr id="4" name="Rectangle 3"/>
            <p:cNvSpPr/>
            <p:nvPr/>
          </p:nvSpPr>
          <p:spPr>
            <a:xfrm>
              <a:off x="5987331" y="2570785"/>
              <a:ext cx="1423283" cy="763325"/>
            </a:xfrm>
            <a:prstGeom prst="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800768" y="2570785"/>
              <a:ext cx="1423283" cy="763325"/>
            </a:xfrm>
            <a:prstGeom prst="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p:cNvCxnSpPr/>
            <p:nvPr/>
          </p:nvCxnSpPr>
          <p:spPr>
            <a:xfrm>
              <a:off x="7410614" y="2926078"/>
              <a:ext cx="1390154" cy="7951"/>
            </a:xfrm>
            <a:prstGeom prst="straightConnector1">
              <a:avLst/>
            </a:prstGeom>
            <a:ln w="12700">
              <a:solidFill>
                <a:schemeClr val="accent2">
                  <a:lumMod val="75000"/>
                </a:schemeClr>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419894" y="3046674"/>
              <a:ext cx="1390154" cy="7951"/>
            </a:xfrm>
            <a:prstGeom prst="straightConnector1">
              <a:avLst/>
            </a:prstGeom>
            <a:ln w="12700">
              <a:solidFill>
                <a:schemeClr val="accent2">
                  <a:lumMod val="75000"/>
                </a:schemeClr>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205026" y="2767781"/>
              <a:ext cx="1214867" cy="322921"/>
            </a:xfrm>
            <a:prstGeom prst="rect">
              <a:avLst/>
            </a:prstGeom>
            <a:noFill/>
          </p:spPr>
          <p:txBody>
            <a:bodyPr wrap="square" rtlCol="0">
              <a:spAutoFit/>
            </a:bodyPr>
            <a:lstStyle/>
            <a:p>
              <a:r>
                <a:rPr lang="en-GB" sz="2000"/>
                <a:t>Nodo A</a:t>
              </a:r>
            </a:p>
          </p:txBody>
        </p:sp>
        <p:sp>
          <p:nvSpPr>
            <p:cNvPr id="22" name="TextBox 21"/>
            <p:cNvSpPr txBox="1"/>
            <p:nvPr/>
          </p:nvSpPr>
          <p:spPr>
            <a:xfrm>
              <a:off x="8988015" y="2762167"/>
              <a:ext cx="1145989" cy="322921"/>
            </a:xfrm>
            <a:prstGeom prst="rect">
              <a:avLst/>
            </a:prstGeom>
            <a:noFill/>
          </p:spPr>
          <p:txBody>
            <a:bodyPr wrap="square" rtlCol="0">
              <a:spAutoFit/>
            </a:bodyPr>
            <a:lstStyle/>
            <a:p>
              <a:r>
                <a:rPr lang="en-GB" sz="2000"/>
                <a:t>Nodo B</a:t>
              </a:r>
            </a:p>
          </p:txBody>
        </p:sp>
      </p:grpSp>
      <p:sp>
        <p:nvSpPr>
          <p:cNvPr id="7" name="TextBox 6"/>
          <p:cNvSpPr txBox="1"/>
          <p:nvPr/>
        </p:nvSpPr>
        <p:spPr>
          <a:xfrm>
            <a:off x="826226" y="2286487"/>
            <a:ext cx="4226419" cy="3893374"/>
          </a:xfrm>
          <a:prstGeom prst="rect">
            <a:avLst/>
          </a:prstGeom>
          <a:noFill/>
        </p:spPr>
        <p:txBody>
          <a:bodyPr wrap="square" lIns="91440" tIns="45720" rIns="91440" bIns="45720" rtlCol="0" anchor="t">
            <a:spAutoFit/>
          </a:bodyPr>
          <a:lstStyle/>
          <a:p>
            <a:pPr marL="285750" indent="-285750">
              <a:buSzPct val="125000"/>
              <a:buFont typeface="Arial" panose="020B0604020202020204" pitchFamily="34" charset="0"/>
              <a:buChar char="•"/>
            </a:pPr>
            <a:r>
              <a:rPr lang="en-GB" sz="1900" dirty="0">
                <a:latin typeface="Open Sans"/>
                <a:ea typeface="Open Sans" panose="020B0606030504020204" pitchFamily="34" charset="0"/>
                <a:cs typeface="Open Sans" panose="020B0606030504020204" pitchFamily="34" charset="0"/>
              </a:rPr>
              <a:t>Los enlaces de transmisión entre los nodos de cada red se definen en la hoja "</a:t>
            </a:r>
            <a:r>
              <a:rPr lang="en-GB" sz="1900" dirty="0" err="1">
                <a:latin typeface="Open Sans"/>
                <a:ea typeface="Open Sans" panose="020B0606030504020204" pitchFamily="34" charset="0"/>
                <a:cs typeface="Open Sans" panose="020B0606030504020204" pitchFamily="34" charset="0"/>
              </a:rPr>
              <a:t>nodeNode"</a:t>
            </a:r>
            <a:r>
              <a:rPr lang="en-GB" sz="1900" dirty="0">
                <a:latin typeface="Open Sans"/>
                <a:ea typeface="Open Sans" panose="020B0606030504020204" pitchFamily="34" charset="0"/>
                <a:cs typeface="Open Sans" panose="020B0606030504020204" pitchFamily="34" charset="0"/>
              </a:rPr>
              <a:t>.</a:t>
            </a:r>
          </a:p>
          <a:p>
            <a:pPr marL="285750" indent="-285750">
              <a:buSzPct val="125000"/>
              <a:buFont typeface="Arial" panose="020B0604020202020204" pitchFamily="34" charset="0"/>
              <a:buChar char="•"/>
            </a:pPr>
            <a:r>
              <a:rPr lang="en-GB" sz="1900" dirty="0">
                <a:latin typeface="Open Sans"/>
                <a:ea typeface="Open Sans" panose="020B0606030504020204" pitchFamily="34" charset="0"/>
                <a:cs typeface="Open Sans" panose="020B0606030504020204" pitchFamily="34" charset="0"/>
              </a:rPr>
              <a:t>Los dos nodos de un enlace tienen que ser de la misma red</a:t>
            </a:r>
          </a:p>
          <a:p>
            <a:pPr marL="285750" indent="-285750">
              <a:buSzPct val="125000"/>
              <a:buFont typeface="Arial" panose="020B0604020202020204" pitchFamily="34" charset="0"/>
              <a:buChar char="•"/>
            </a:pPr>
            <a:r>
              <a:rPr lang="en-GB" sz="1900" dirty="0">
                <a:latin typeface="Open Sans"/>
                <a:ea typeface="Open Sans" panose="020B0606030504020204" pitchFamily="34" charset="0"/>
                <a:cs typeface="Open Sans" panose="020B0606030504020204" pitchFamily="34" charset="0"/>
              </a:rPr>
              <a:t>Los enlaces de transmisión existentes pueden tener diferentes capacidades en distintas direcciones.</a:t>
            </a:r>
          </a:p>
          <a:p>
            <a:pPr marL="285750" indent="-285750">
              <a:buSzPct val="125000"/>
              <a:buFont typeface="Arial" panose="020B0604020202020204" pitchFamily="34" charset="0"/>
              <a:buChar char="•"/>
            </a:pPr>
            <a:r>
              <a:rPr lang="en-GB" sz="1900" dirty="0">
                <a:latin typeface="Open Sans"/>
                <a:ea typeface="Open Sans" panose="020B0606030504020204" pitchFamily="34" charset="0"/>
                <a:cs typeface="Open Sans" panose="020B0606030504020204" pitchFamily="34" charset="0"/>
              </a:rPr>
              <a:t>Las inversiones futuras siempre tendrán la misma capacidad en ambas direcciones.</a:t>
            </a:r>
          </a:p>
          <a:p>
            <a:pPr>
              <a:buSzPct val="125000"/>
            </a:pPr>
            <a:endParaRPr lang="en-GB" sz="2000" dirty="0"/>
          </a:p>
          <a:p>
            <a:endParaRPr lang="en-GB" dirty="0"/>
          </a:p>
        </p:txBody>
      </p:sp>
      <p:sp>
        <p:nvSpPr>
          <p:cNvPr id="16" name="Title 10">
            <a:extLst>
              <a:ext uri="{FF2B5EF4-FFF2-40B4-BE49-F238E27FC236}">
                <a16:creationId xmlns:a16="http://schemas.microsoft.com/office/drawing/2014/main" id="{D65E6D98-BE8C-6B4C-B23E-6167300445AE}"/>
              </a:ext>
            </a:extLst>
          </p:cNvPr>
          <p:cNvSpPr txBox="1">
            <a:spLocks/>
          </p:cNvSpPr>
          <p:nvPr/>
        </p:nvSpPr>
        <p:spPr>
          <a:xfrm>
            <a:off x="966955" y="-177406"/>
            <a:ext cx="8481845" cy="1369074"/>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16.2 Modelización del almacenamiento y la transmisión flexibles</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17" name="Oval 16">
            <a:extLst>
              <a:ext uri="{FF2B5EF4-FFF2-40B4-BE49-F238E27FC236}">
                <a16:creationId xmlns:a16="http://schemas.microsoft.com/office/drawing/2014/main" id="{F6A1D1FD-9D22-E844-B168-9EE63A6A072C}"/>
              </a:ext>
            </a:extLst>
          </p:cNvPr>
          <p:cNvSpPr/>
          <p:nvPr/>
        </p:nvSpPr>
        <p:spPr>
          <a:xfrm>
            <a:off x="10392739" y="17527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16_Slide11.mp3" descr="Track2_Lecture16_Slide11.mp3">
            <a:hlinkClick r:id="" action="ppaction://media"/>
            <a:extLst>
              <a:ext uri="{FF2B5EF4-FFF2-40B4-BE49-F238E27FC236}">
                <a16:creationId xmlns:a16="http://schemas.microsoft.com/office/drawing/2014/main" id="{92A096CE-D6B9-3C45-A79A-2E467E0738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12245" y="258902"/>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3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7814" y="1205900"/>
            <a:ext cx="840196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16.2.5 Modelización de las pérdidas de transmisión</a:t>
            </a:r>
          </a:p>
        </p:txBody>
      </p:sp>
      <p:sp>
        <p:nvSpPr>
          <p:cNvPr id="11" name="Rectangle 10"/>
          <p:cNvSpPr/>
          <p:nvPr/>
        </p:nvSpPr>
        <p:spPr>
          <a:xfrm>
            <a:off x="7510147" y="4838132"/>
            <a:ext cx="2246103" cy="1200646"/>
          </a:xfrm>
          <a:prstGeom prst="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p:nvPr/>
        </p:nvCxnSpPr>
        <p:spPr>
          <a:xfrm flipV="1">
            <a:off x="5199827" y="5044863"/>
            <a:ext cx="2283598" cy="7953"/>
          </a:xfrm>
          <a:prstGeom prst="straightConnector1">
            <a:avLst/>
          </a:prstGeom>
          <a:ln w="12700">
            <a:solidFill>
              <a:schemeClr val="accent2">
                <a:lumMod val="75000"/>
              </a:schemeClr>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199827" y="5885230"/>
            <a:ext cx="2310320" cy="10424"/>
          </a:xfrm>
          <a:prstGeom prst="straightConnector1">
            <a:avLst/>
          </a:prstGeom>
          <a:ln w="12700">
            <a:solidFill>
              <a:schemeClr val="accent2">
                <a:lumMod val="75000"/>
              </a:schemeClr>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252168" y="5166929"/>
            <a:ext cx="1355187" cy="461665"/>
          </a:xfrm>
          <a:prstGeom prst="rect">
            <a:avLst/>
          </a:prstGeom>
          <a:noFill/>
        </p:spPr>
        <p:txBody>
          <a:bodyPr wrap="square" rtlCol="0">
            <a:spAutoFit/>
          </a:bodyPr>
          <a:lstStyle/>
          <a:p>
            <a:r>
              <a:rPr lang="en-GB" sz="2400"/>
              <a:t>Nodo B</a:t>
            </a:r>
          </a:p>
        </p:txBody>
      </p:sp>
      <p:sp>
        <p:nvSpPr>
          <p:cNvPr id="22" name="Rectangle 21"/>
          <p:cNvSpPr/>
          <p:nvPr/>
        </p:nvSpPr>
        <p:spPr>
          <a:xfrm>
            <a:off x="2953724" y="4838131"/>
            <a:ext cx="2246103" cy="1200646"/>
          </a:xfrm>
          <a:prstGeom prst="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3526263" y="5207621"/>
            <a:ext cx="1355187" cy="461665"/>
          </a:xfrm>
          <a:prstGeom prst="rect">
            <a:avLst/>
          </a:prstGeom>
          <a:noFill/>
        </p:spPr>
        <p:txBody>
          <a:bodyPr wrap="square" rtlCol="0">
            <a:spAutoFit/>
          </a:bodyPr>
          <a:lstStyle/>
          <a:p>
            <a:r>
              <a:rPr lang="en-GB" sz="2400"/>
              <a:t>Nodo A</a:t>
            </a:r>
          </a:p>
        </p:txBody>
      </p:sp>
      <p:cxnSp>
        <p:nvCxnSpPr>
          <p:cNvPr id="25" name="Straight Arrow Connector 24"/>
          <p:cNvCxnSpPr/>
          <p:nvPr/>
        </p:nvCxnSpPr>
        <p:spPr>
          <a:xfrm flipV="1">
            <a:off x="5217624" y="5475337"/>
            <a:ext cx="2283598" cy="7953"/>
          </a:xfrm>
          <a:prstGeom prst="straightConnector1">
            <a:avLst/>
          </a:prstGeom>
          <a:ln w="12700">
            <a:solidFill>
              <a:schemeClr val="accent2">
                <a:lumMod val="75000"/>
              </a:schemeClr>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687077" y="4686189"/>
            <a:ext cx="1335819" cy="369332"/>
          </a:xfrm>
          <a:prstGeom prst="rect">
            <a:avLst/>
          </a:prstGeom>
          <a:noFill/>
        </p:spPr>
        <p:txBody>
          <a:bodyPr wrap="square" rtlCol="0">
            <a:spAutoFit/>
          </a:bodyPr>
          <a:lstStyle/>
          <a:p>
            <a:r>
              <a:rPr lang="en-GB" dirty="0"/>
              <a:t>v </a:t>
            </a:r>
            <a:r>
              <a:rPr lang="en-GB" dirty="0" err="1"/>
              <a:t>transferencia</a:t>
            </a:r>
            <a:endParaRPr lang="en-GB" dirty="0"/>
          </a:p>
        </p:txBody>
      </p:sp>
      <p:sp>
        <p:nvSpPr>
          <p:cNvPr id="28" name="TextBox 27"/>
          <p:cNvSpPr txBox="1"/>
          <p:nvPr/>
        </p:nvSpPr>
        <p:spPr>
          <a:xfrm>
            <a:off x="5294875" y="5135806"/>
            <a:ext cx="2210809" cy="369332"/>
          </a:xfrm>
          <a:prstGeom prst="rect">
            <a:avLst/>
          </a:prstGeom>
          <a:noFill/>
        </p:spPr>
        <p:txBody>
          <a:bodyPr wrap="square" rtlCol="0">
            <a:spAutoFit/>
          </a:bodyPr>
          <a:lstStyle/>
          <a:p>
            <a:r>
              <a:rPr lang="en-GB" dirty="0"/>
              <a:t>v transferir hacia la derecha</a:t>
            </a:r>
          </a:p>
        </p:txBody>
      </p:sp>
      <p:sp>
        <p:nvSpPr>
          <p:cNvPr id="29" name="TextBox 28"/>
          <p:cNvSpPr txBox="1"/>
          <p:nvPr/>
        </p:nvSpPr>
        <p:spPr>
          <a:xfrm>
            <a:off x="5326060" y="5551278"/>
            <a:ext cx="2210809" cy="369332"/>
          </a:xfrm>
          <a:prstGeom prst="rect">
            <a:avLst/>
          </a:prstGeom>
          <a:noFill/>
        </p:spPr>
        <p:txBody>
          <a:bodyPr wrap="square" rtlCol="0">
            <a:spAutoFit/>
          </a:bodyPr>
          <a:lstStyle/>
          <a:p>
            <a:r>
              <a:rPr lang="en-GB" dirty="0"/>
              <a:t>v </a:t>
            </a:r>
            <a:r>
              <a:rPr lang="en-GB" dirty="0" err="1"/>
              <a:t>transferencia</a:t>
            </a:r>
            <a:r>
              <a:rPr lang="en-GB" dirty="0"/>
              <a:t> </a:t>
            </a:r>
            <a:r>
              <a:rPr lang="en-GB" dirty="0" err="1"/>
              <a:t>hacia</a:t>
            </a:r>
            <a:r>
              <a:rPr lang="en-GB" dirty="0"/>
              <a:t> la </a:t>
            </a:r>
            <a:r>
              <a:rPr lang="en-GB" dirty="0" err="1"/>
              <a:t>izquierda</a:t>
            </a:r>
            <a:endParaRPr lang="en-GB" dirty="0"/>
          </a:p>
        </p:txBody>
      </p:sp>
      <p:sp>
        <p:nvSpPr>
          <p:cNvPr id="30" name="TextBox 29"/>
          <p:cNvSpPr txBox="1"/>
          <p:nvPr/>
        </p:nvSpPr>
        <p:spPr>
          <a:xfrm>
            <a:off x="1197614" y="1782674"/>
            <a:ext cx="9862650" cy="2477601"/>
          </a:xfrm>
          <a:prstGeom prst="rect">
            <a:avLst/>
          </a:prstGeom>
          <a:noFill/>
        </p:spPr>
        <p:txBody>
          <a:bodyPr wrap="square" lIns="91440" tIns="45720" rIns="91440" bIns="45720" rtlCol="0" anchor="t">
            <a:spAutoFit/>
          </a:bodyPr>
          <a:lstStyle/>
          <a:p>
            <a:pPr marL="285750" indent="-285750">
              <a:buSzPct val="120000"/>
              <a:buFont typeface="Arial" panose="020B0604020202020204" pitchFamily="34" charset="0"/>
              <a:buChar char="•"/>
            </a:pPr>
            <a:r>
              <a:rPr lang="en-GB" sz="1550" dirty="0">
                <a:latin typeface="Open Sans" panose="020B0606030504020204" pitchFamily="34" charset="0"/>
                <a:ea typeface="Open Sans" panose="020B0606030504020204" pitchFamily="34" charset="0"/>
                <a:cs typeface="Open Sans" panose="020B0606030504020204" pitchFamily="34" charset="0"/>
              </a:rPr>
              <a:t>La transmisión con pérdidas requiere al menos dos variables</a:t>
            </a:r>
          </a:p>
          <a:p>
            <a:pPr marL="742950" lvl="1" indent="-285750">
              <a:buSzPct val="120000"/>
              <a:buFont typeface="Wingdings" panose="05000000000000000000" pitchFamily="2" charset="2"/>
              <a:buChar char="§"/>
            </a:pPr>
            <a:r>
              <a:rPr lang="en-GB" sz="1550" dirty="0">
                <a:latin typeface="Open Sans"/>
                <a:ea typeface="Open Sans" panose="020B0606030504020204" pitchFamily="34" charset="0"/>
                <a:cs typeface="Open Sans" panose="020B0606030504020204" pitchFamily="34" charset="0"/>
              </a:rPr>
              <a:t>Una ecuación lineal con "pérdida x transferencia" significaría que en la otra dirección la pérdida es en realidad una ganancia</a:t>
            </a:r>
          </a:p>
          <a:p>
            <a:pPr marL="285750" indent="-285750">
              <a:buSzPct val="120000"/>
              <a:buFont typeface="Arial" panose="020B0604020202020204" pitchFamily="34" charset="0"/>
              <a:buChar char="•"/>
            </a:pPr>
            <a:r>
              <a:rPr lang="en-GB" sz="1550" dirty="0">
                <a:latin typeface="Open Sans" panose="020B0606030504020204" pitchFamily="34" charset="0"/>
                <a:ea typeface="Open Sans" panose="020B0606030504020204" pitchFamily="34" charset="0"/>
                <a:cs typeface="Open Sans" panose="020B0606030504020204" pitchFamily="34" charset="0"/>
              </a:rPr>
              <a:t>La pérdida puede ser utilizada para hacer que el modelo se filtre</a:t>
            </a:r>
          </a:p>
          <a:p>
            <a:pPr marL="742950" lvl="1" indent="-285750">
              <a:buSzPct val="120000"/>
              <a:buFont typeface="Wingdings" panose="05000000000000000000" pitchFamily="2" charset="2"/>
              <a:buChar char="§"/>
            </a:pPr>
            <a:r>
              <a:rPr lang="en-GB" sz="1550" dirty="0">
                <a:latin typeface="Open Sans" panose="020B0606030504020204" pitchFamily="34" charset="0"/>
                <a:ea typeface="Open Sans" panose="020B0606030504020204" pitchFamily="34" charset="0"/>
                <a:cs typeface="Open Sans" panose="020B0606030504020204" pitchFamily="34" charset="0"/>
              </a:rPr>
              <a:t>En lugar de reducir la VRE, el modelo puede disipar la energía transfiriéndola en dos direcciones a la vez</a:t>
            </a:r>
          </a:p>
          <a:p>
            <a:pPr marL="742950" lvl="1" indent="-285750">
              <a:buSzPct val="120000"/>
              <a:buFont typeface="Wingdings" panose="05000000000000000000" pitchFamily="2" charset="2"/>
              <a:buChar char="§"/>
            </a:pPr>
            <a:r>
              <a:rPr lang="en-GB" sz="1550" dirty="0">
                <a:latin typeface="Open Sans" panose="020B0606030504020204" pitchFamily="34" charset="0"/>
                <a:ea typeface="Open Sans" panose="020B0606030504020204" pitchFamily="34" charset="0"/>
                <a:cs typeface="Open Sans" panose="020B0606030504020204" pitchFamily="34" charset="0"/>
              </a:rPr>
              <a:t>Sólo se puede controlar con una variable binaria (no se permite en FlexTool)</a:t>
            </a:r>
          </a:p>
          <a:p>
            <a:pPr marL="285750" indent="-285750">
              <a:buSzPct val="120000"/>
              <a:buFont typeface="Arial" panose="020B0604020202020204" pitchFamily="34" charset="0"/>
              <a:buChar char="•"/>
            </a:pPr>
            <a:r>
              <a:rPr lang="en-GB" sz="1550" dirty="0">
                <a:latin typeface="Open Sans"/>
                <a:ea typeface="Open Sans" panose="020B0606030504020204" pitchFamily="34" charset="0"/>
                <a:cs typeface="Open Sans" panose="020B0606030504020204" pitchFamily="34" charset="0"/>
              </a:rPr>
              <a:t>Por lo tanto, tres variables (</a:t>
            </a:r>
            <a:r>
              <a:rPr lang="en-GB" sz="1550" b="1" dirty="0">
                <a:latin typeface="Open Sans"/>
                <a:ea typeface="Open Sans" panose="020B0606030504020204" pitchFamily="34" charset="0"/>
                <a:cs typeface="Open Sans" panose="020B0606030504020204" pitchFamily="34" charset="0"/>
              </a:rPr>
              <a:t>v</a:t>
            </a:r>
            <a:r>
              <a:rPr lang="en-GB" sz="1550" dirty="0">
                <a:latin typeface="Open Sans"/>
                <a:ea typeface="Open Sans" panose="020B0606030504020204" pitchFamily="34" charset="0"/>
                <a:cs typeface="Open Sans" panose="020B0606030504020204" pitchFamily="34" charset="0"/>
              </a:rPr>
              <a:t>): transferencia, transferencia hacia la derecha y transferencia hacia la izquierda</a:t>
            </a:r>
          </a:p>
          <a:p>
            <a:pPr marL="742950" lvl="1" indent="-285750">
              <a:buSzPct val="120000"/>
              <a:buFont typeface="Wingdings" panose="05000000000000000000" pitchFamily="2" charset="2"/>
              <a:buChar char="§"/>
            </a:pPr>
            <a:r>
              <a:rPr lang="en-GB" sz="1550" dirty="0">
                <a:latin typeface="Open Sans" panose="020B0606030504020204" pitchFamily="34" charset="0"/>
                <a:ea typeface="Open Sans" panose="020B0606030504020204" pitchFamily="34" charset="0"/>
                <a:cs typeface="Open Sans" panose="020B0606030504020204" pitchFamily="34" charset="0"/>
              </a:rPr>
              <a:t>La transferencia no contiene pérdidas</a:t>
            </a:r>
          </a:p>
          <a:p>
            <a:pPr marL="742950" lvl="1" indent="-285750">
              <a:buSzPct val="120000"/>
              <a:buFont typeface="Wingdings" panose="05000000000000000000" pitchFamily="2" charset="2"/>
              <a:buChar char="§"/>
            </a:pPr>
            <a:r>
              <a:rPr lang="en-GB" sz="1550" dirty="0">
                <a:latin typeface="Open Sans" panose="020B0606030504020204" pitchFamily="34" charset="0"/>
                <a:ea typeface="Open Sans" panose="020B0606030504020204" pitchFamily="34" charset="0"/>
                <a:cs typeface="Open Sans" panose="020B0606030504020204" pitchFamily="34" charset="0"/>
              </a:rPr>
              <a:t>La transferencia hacia la derecha permite las pérdidas y ayuda a limitar la fuga</a:t>
            </a:r>
          </a:p>
          <a:p>
            <a:pPr marL="742950" lvl="1" indent="-285750">
              <a:buSzPct val="120000"/>
              <a:buFont typeface="Wingdings" panose="05000000000000000000" pitchFamily="2" charset="2"/>
              <a:buChar char="§"/>
            </a:pPr>
            <a:r>
              <a:rPr lang="en-GB" sz="1550" dirty="0">
                <a:latin typeface="Open Sans" panose="020B0606030504020204" pitchFamily="34" charset="0"/>
                <a:ea typeface="Open Sans" panose="020B0606030504020204" pitchFamily="34" charset="0"/>
                <a:cs typeface="Open Sans" panose="020B0606030504020204" pitchFamily="34" charset="0"/>
              </a:rPr>
              <a:t>La transferencia hacia la izquierda ayuda a limitar aún más la fuga</a:t>
            </a:r>
          </a:p>
        </p:txBody>
      </p:sp>
      <p:sp>
        <p:nvSpPr>
          <p:cNvPr id="31" name="Rounded Rectangle 30"/>
          <p:cNvSpPr/>
          <p:nvPr/>
        </p:nvSpPr>
        <p:spPr>
          <a:xfrm>
            <a:off x="1160890" y="1686295"/>
            <a:ext cx="9899374" cy="3047571"/>
          </a:xfrm>
          <a:prstGeom prst="roundRect">
            <a:avLst>
              <a:gd name="adj" fmla="val 4843"/>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0">
            <a:extLst>
              <a:ext uri="{FF2B5EF4-FFF2-40B4-BE49-F238E27FC236}">
                <a16:creationId xmlns:a16="http://schemas.microsoft.com/office/drawing/2014/main" id="{D65E6D98-BE8C-6B4C-B23E-6167300445AE}"/>
              </a:ext>
            </a:extLst>
          </p:cNvPr>
          <p:cNvSpPr txBox="1">
            <a:spLocks/>
          </p:cNvSpPr>
          <p:nvPr/>
        </p:nvSpPr>
        <p:spPr>
          <a:xfrm>
            <a:off x="966956" y="-177406"/>
            <a:ext cx="8789294"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16.2 Modelización del almacenamiento y la transmisión flexibles</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19" name="TextBox 18">
            <a:extLst>
              <a:ext uri="{FF2B5EF4-FFF2-40B4-BE49-F238E27FC236}">
                <a16:creationId xmlns:a16="http://schemas.microsoft.com/office/drawing/2014/main" id="{EBBA698C-A4B5-4A45-A331-924AE64DAAE7}"/>
              </a:ext>
            </a:extLst>
          </p:cNvPr>
          <p:cNvSpPr txBox="1"/>
          <p:nvPr/>
        </p:nvSpPr>
        <p:spPr>
          <a:xfrm>
            <a:off x="2863594" y="6063919"/>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Fuente:</a:t>
            </a:r>
            <a:r>
              <a:rPr lang="en-US" sz="1000" dirty="0">
                <a:latin typeface="Open Sans"/>
              </a:rPr>
              <a:t> IRENA 2020a</a:t>
            </a:r>
          </a:p>
        </p:txBody>
      </p:sp>
      <p:sp>
        <p:nvSpPr>
          <p:cNvPr id="20" name="Oval 19">
            <a:extLst>
              <a:ext uri="{FF2B5EF4-FFF2-40B4-BE49-F238E27FC236}">
                <a16:creationId xmlns:a16="http://schemas.microsoft.com/office/drawing/2014/main" id="{68258017-8515-EC42-BEB8-18BA38328014}"/>
              </a:ext>
            </a:extLst>
          </p:cNvPr>
          <p:cNvSpPr/>
          <p:nvPr/>
        </p:nvSpPr>
        <p:spPr>
          <a:xfrm>
            <a:off x="10340880" y="2936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12.mp3" descr="Track2_Lecture16_Slide12.mp3">
            <a:hlinkClick r:id="" action="ppaction://media"/>
            <a:extLst>
              <a:ext uri="{FF2B5EF4-FFF2-40B4-BE49-F238E27FC236}">
                <a16:creationId xmlns:a16="http://schemas.microsoft.com/office/drawing/2014/main" id="{5A841129-9185-1045-AD12-47B0915F4A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12245" y="105773"/>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2650" y="3766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5" y="122843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16.3.1 Potencia para calentar</a:t>
            </a: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12480"/>
          <a:stretch/>
        </p:blipFill>
        <p:spPr>
          <a:xfrm>
            <a:off x="10115568" y="2363224"/>
            <a:ext cx="1180070" cy="1217151"/>
          </a:xfrm>
          <a:prstGeom prst="rect">
            <a:avLst/>
          </a:prstGeom>
        </p:spPr>
      </p:pic>
      <p:sp>
        <p:nvSpPr>
          <p:cNvPr id="7" name="Rounded Rectangle 6"/>
          <p:cNvSpPr/>
          <p:nvPr/>
        </p:nvSpPr>
        <p:spPr>
          <a:xfrm>
            <a:off x="924530" y="1807068"/>
            <a:ext cx="8459720" cy="4648138"/>
          </a:xfrm>
          <a:prstGeom prst="roundRect">
            <a:avLst>
              <a:gd name="adj" fmla="val 2596"/>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1159073" y="2810451"/>
            <a:ext cx="4525645" cy="1467544"/>
          </a:xfrm>
          <a:prstGeom prst="roundRect">
            <a:avLst>
              <a:gd name="adj" fmla="val 4187"/>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6583798" y="4359196"/>
            <a:ext cx="2250541" cy="2096010"/>
          </a:xfrm>
          <a:prstGeom prst="roundRect">
            <a:avLst>
              <a:gd name="adj" fmla="val 2363"/>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2" name="Rounded Rectangle 11"/>
          <p:cNvSpPr/>
          <p:nvPr/>
        </p:nvSpPr>
        <p:spPr>
          <a:xfrm>
            <a:off x="1159073" y="4478057"/>
            <a:ext cx="4525644" cy="1521895"/>
          </a:xfrm>
          <a:prstGeom prst="roundRect">
            <a:avLst>
              <a:gd name="adj" fmla="val 3664"/>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6578231" y="2288676"/>
            <a:ext cx="2206958" cy="1960637"/>
          </a:xfrm>
          <a:prstGeom prst="roundRect">
            <a:avLst>
              <a:gd name="adj" fmla="val 3664"/>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1206217" y="1921336"/>
            <a:ext cx="1981200" cy="461665"/>
          </a:xfrm>
          <a:prstGeom prst="rect">
            <a:avLst/>
          </a:prstGeom>
          <a:noFill/>
        </p:spPr>
        <p:txBody>
          <a:bodyPr wrap="square" rtlCol="0">
            <a:spAutoFit/>
          </a:bodyPr>
          <a:lstStyle/>
          <a:p>
            <a:r>
              <a:rPr lang="en-GB" sz="2400" dirty="0"/>
              <a:t>Red de </a:t>
            </a:r>
            <a:r>
              <a:rPr lang="en-GB" sz="2400" dirty="0" err="1"/>
              <a:t>calor</a:t>
            </a:r>
            <a:endParaRPr lang="en-GB" sz="2400" dirty="0"/>
          </a:p>
        </p:txBody>
      </p:sp>
      <p:sp>
        <p:nvSpPr>
          <p:cNvPr id="16" name="Right Arrow 15"/>
          <p:cNvSpPr/>
          <p:nvPr/>
        </p:nvSpPr>
        <p:spPr>
          <a:xfrm rot="10800000">
            <a:off x="8790761" y="2971799"/>
            <a:ext cx="1444771" cy="314818"/>
          </a:xfrm>
          <a:prstGeom prst="rightArrow">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p:cNvCxnSpPr/>
          <p:nvPr/>
        </p:nvCxnSpPr>
        <p:spPr>
          <a:xfrm flipH="1">
            <a:off x="5684718" y="3428579"/>
            <a:ext cx="893514" cy="0"/>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682220" y="5237630"/>
            <a:ext cx="901578" cy="2968"/>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126480" y="3439758"/>
            <a:ext cx="0" cy="135636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684717" y="4785360"/>
            <a:ext cx="446758" cy="103"/>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272604" y="3882644"/>
            <a:ext cx="0" cy="135636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682220" y="3880710"/>
            <a:ext cx="609404" cy="103"/>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617864" y="2720166"/>
            <a:ext cx="2148722" cy="1600438"/>
          </a:xfrm>
          <a:prstGeom prst="rect">
            <a:avLst/>
          </a:prstGeom>
          <a:noFill/>
        </p:spPr>
        <p:txBody>
          <a:bodyPr wrap="square" lIns="91440" tIns="45720" rIns="91440" bIns="45720" rtlCol="0" anchor="t">
            <a:spAutoFit/>
          </a:bodyPr>
          <a:lstStyle/>
          <a:p>
            <a:r>
              <a:rPr lang="en-GB" sz="1400" dirty="0"/>
              <a:t>Alimentación de dispositivos de calefacción, por ejemplo, bomba de calor, caldera eléctrica:</a:t>
            </a:r>
          </a:p>
          <a:p>
            <a:r>
              <a:rPr lang="en-GB" sz="1400" dirty="0"/>
              <a:t>Se define igual que un generador pero en red de calor </a:t>
            </a:r>
          </a:p>
        </p:txBody>
      </p:sp>
      <p:sp>
        <p:nvSpPr>
          <p:cNvPr id="32" name="TextBox 31"/>
          <p:cNvSpPr txBox="1"/>
          <p:nvPr/>
        </p:nvSpPr>
        <p:spPr>
          <a:xfrm>
            <a:off x="6632192" y="4829635"/>
            <a:ext cx="2148722" cy="1815882"/>
          </a:xfrm>
          <a:prstGeom prst="rect">
            <a:avLst/>
          </a:prstGeom>
          <a:noFill/>
        </p:spPr>
        <p:txBody>
          <a:bodyPr wrap="square" lIns="91440" tIns="45720" rIns="91440" bIns="45720" rtlCol="0" anchor="t">
            <a:spAutoFit/>
          </a:bodyPr>
          <a:lstStyle/>
          <a:p>
            <a:r>
              <a:rPr lang="en-GB" sz="1400" dirty="0"/>
              <a:t>Otros dispositivos de calefacción, por ejemplo, caldera de gas o solar térmica: </a:t>
            </a:r>
          </a:p>
          <a:p>
            <a:r>
              <a:rPr lang="en-GB" sz="1400" dirty="0"/>
              <a:t>Se define igual que un generador pero en red de calor </a:t>
            </a:r>
          </a:p>
          <a:p>
            <a:endParaRPr lang="en-GB" sz="1400" dirty="0"/>
          </a:p>
        </p:txBody>
      </p:sp>
      <p:sp>
        <p:nvSpPr>
          <p:cNvPr id="34" name="TextBox 33"/>
          <p:cNvSpPr txBox="1"/>
          <p:nvPr/>
        </p:nvSpPr>
        <p:spPr>
          <a:xfrm>
            <a:off x="1337760" y="2898129"/>
            <a:ext cx="1896479" cy="369332"/>
          </a:xfrm>
          <a:prstGeom prst="rect">
            <a:avLst/>
          </a:prstGeom>
          <a:noFill/>
        </p:spPr>
        <p:txBody>
          <a:bodyPr wrap="square" rtlCol="0">
            <a:spAutoFit/>
          </a:bodyPr>
          <a:lstStyle/>
          <a:p>
            <a:r>
              <a:rPr lang="en-GB" dirty="0"/>
              <a:t>Demanda de calor</a:t>
            </a:r>
          </a:p>
        </p:txBody>
      </p:sp>
      <p:sp>
        <p:nvSpPr>
          <p:cNvPr id="36" name="TextBox 35"/>
          <p:cNvSpPr txBox="1"/>
          <p:nvPr/>
        </p:nvSpPr>
        <p:spPr>
          <a:xfrm>
            <a:off x="1248578" y="4552142"/>
            <a:ext cx="2943476" cy="369332"/>
          </a:xfrm>
          <a:prstGeom prst="rect">
            <a:avLst/>
          </a:prstGeom>
          <a:noFill/>
        </p:spPr>
        <p:txBody>
          <a:bodyPr wrap="square" rtlCol="0">
            <a:spAutoFit/>
          </a:bodyPr>
          <a:lstStyle/>
          <a:p>
            <a:r>
              <a:rPr lang="en-GB" dirty="0" err="1"/>
              <a:t>Almacenamiento</a:t>
            </a:r>
            <a:r>
              <a:rPr lang="en-GB" dirty="0"/>
              <a:t> </a:t>
            </a:r>
            <a:r>
              <a:rPr lang="en-GB" dirty="0" err="1"/>
              <a:t>térmico</a:t>
            </a:r>
            <a:endParaRPr lang="en-GB" dirty="0"/>
          </a:p>
        </p:txBody>
      </p:sp>
      <p:sp>
        <p:nvSpPr>
          <p:cNvPr id="42" name="TextBox 41"/>
          <p:cNvSpPr txBox="1"/>
          <p:nvPr/>
        </p:nvSpPr>
        <p:spPr>
          <a:xfrm>
            <a:off x="1306659" y="3235956"/>
            <a:ext cx="4207922" cy="87716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700" dirty="0"/>
              <a:t>Definir el perfil de demanda en la hoja "</a:t>
            </a:r>
            <a:r>
              <a:rPr lang="en-GB" sz="1700" dirty="0" err="1"/>
              <a:t>ts_energía</a:t>
            </a:r>
          </a:p>
          <a:p>
            <a:pPr marL="285750" indent="-285750">
              <a:buFont typeface="Arial" panose="020B0604020202020204" pitchFamily="34" charset="0"/>
              <a:buChar char="•"/>
            </a:pPr>
            <a:r>
              <a:rPr lang="en-GB" sz="1700" dirty="0"/>
              <a:t>Representa la demanda de calor en el sistema</a:t>
            </a:r>
            <a:endParaRPr lang="en-GB" sz="1700" dirty="0">
              <a:cs typeface="Calibri"/>
            </a:endParaRPr>
          </a:p>
        </p:txBody>
      </p:sp>
      <p:sp>
        <p:nvSpPr>
          <p:cNvPr id="44" name="TextBox 43"/>
          <p:cNvSpPr txBox="1"/>
          <p:nvPr/>
        </p:nvSpPr>
        <p:spPr>
          <a:xfrm>
            <a:off x="1260716" y="4903941"/>
            <a:ext cx="4373110" cy="113877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700" dirty="0"/>
              <a:t>Se define </a:t>
            </a:r>
            <a:r>
              <a:rPr lang="en-GB" sz="1700" dirty="0" err="1"/>
              <a:t>igual</a:t>
            </a:r>
            <a:r>
              <a:rPr lang="en-GB" sz="1700" dirty="0"/>
              <a:t> que </a:t>
            </a:r>
            <a:r>
              <a:rPr lang="en-GB" sz="1700" dirty="0" err="1"/>
              <a:t>el</a:t>
            </a:r>
            <a:r>
              <a:rPr lang="en-GB" sz="1700" dirty="0"/>
              <a:t> </a:t>
            </a:r>
            <a:r>
              <a:rPr lang="en-GB" sz="1700" dirty="0" err="1"/>
              <a:t>almacenamiento</a:t>
            </a:r>
            <a:r>
              <a:rPr lang="en-GB" sz="1700" dirty="0"/>
              <a:t> de </a:t>
            </a:r>
            <a:r>
              <a:rPr lang="en-GB" sz="1700" dirty="0" err="1"/>
              <a:t>electricidad</a:t>
            </a:r>
            <a:r>
              <a:rPr lang="en-GB" sz="1700" dirty="0"/>
              <a:t> </a:t>
            </a:r>
            <a:r>
              <a:rPr lang="en-GB" sz="1700" dirty="0" err="1"/>
              <a:t>pero</a:t>
            </a:r>
            <a:r>
              <a:rPr lang="en-GB" sz="1700" dirty="0"/>
              <a:t> </a:t>
            </a:r>
            <a:r>
              <a:rPr lang="en-GB" sz="1700" dirty="0" err="1"/>
              <a:t>en</a:t>
            </a:r>
            <a:r>
              <a:rPr lang="en-GB" sz="1700" dirty="0"/>
              <a:t> la red de </a:t>
            </a:r>
            <a:r>
              <a:rPr lang="en-GB" sz="1700" dirty="0" err="1"/>
              <a:t>calor</a:t>
            </a:r>
            <a:r>
              <a:rPr lang="en-GB" sz="1700" dirty="0"/>
              <a:t> </a:t>
            </a:r>
          </a:p>
          <a:p>
            <a:pPr marL="285750" indent="-285750">
              <a:buFont typeface="Arial" panose="020B0604020202020204" pitchFamily="34" charset="0"/>
              <a:buChar char="•"/>
            </a:pPr>
            <a:r>
              <a:rPr lang="en-GB" sz="1700" dirty="0" err="1"/>
              <a:t>Normalmente</a:t>
            </a:r>
            <a:r>
              <a:rPr lang="en-GB" sz="1700" dirty="0"/>
              <a:t> </a:t>
            </a:r>
            <a:r>
              <a:rPr lang="en-GB" sz="1700" dirty="0" err="1"/>
              <a:t>tiene</a:t>
            </a:r>
            <a:r>
              <a:rPr lang="en-GB" sz="1700" dirty="0"/>
              <a:t> la </a:t>
            </a:r>
            <a:r>
              <a:rPr lang="en-GB" sz="1700" dirty="0" err="1"/>
              <a:t>propiedad</a:t>
            </a:r>
            <a:r>
              <a:rPr lang="en-GB" sz="1700" dirty="0"/>
              <a:t> "</a:t>
            </a:r>
            <a:r>
              <a:rPr lang="en-GB" sz="1700" dirty="0" err="1"/>
              <a:t>pérdida</a:t>
            </a:r>
            <a:r>
              <a:rPr lang="en-GB" sz="1700" dirty="0"/>
              <a:t> de </a:t>
            </a:r>
            <a:r>
              <a:rPr lang="en-GB" sz="1700" dirty="0" err="1"/>
              <a:t>autodescarga</a:t>
            </a:r>
            <a:r>
              <a:rPr lang="en-GB" sz="1700" dirty="0"/>
              <a:t>"</a:t>
            </a:r>
          </a:p>
        </p:txBody>
      </p:sp>
      <p:sp>
        <p:nvSpPr>
          <p:cNvPr id="45" name="TextBox 44"/>
          <p:cNvSpPr txBox="1"/>
          <p:nvPr/>
        </p:nvSpPr>
        <p:spPr>
          <a:xfrm>
            <a:off x="10134852" y="1919344"/>
            <a:ext cx="1557278" cy="369332"/>
          </a:xfrm>
          <a:prstGeom prst="rect">
            <a:avLst/>
          </a:prstGeom>
          <a:noFill/>
        </p:spPr>
        <p:txBody>
          <a:bodyPr wrap="square" rtlCol="0">
            <a:spAutoFit/>
          </a:bodyPr>
          <a:lstStyle/>
          <a:p>
            <a:r>
              <a:rPr lang="en-GB"/>
              <a:t>Red eléctrica </a:t>
            </a:r>
          </a:p>
        </p:txBody>
      </p:sp>
      <p:sp>
        <p:nvSpPr>
          <p:cNvPr id="46" name="Right Arrow 45"/>
          <p:cNvSpPr/>
          <p:nvPr/>
        </p:nvSpPr>
        <p:spPr>
          <a:xfrm rot="10800000">
            <a:off x="8778240" y="5212009"/>
            <a:ext cx="1266517" cy="302699"/>
          </a:xfrm>
          <a:prstGeom prst="rightArrow">
            <a:avLst/>
          </a:prstGeom>
          <a:no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p:cNvSpPr txBox="1"/>
          <p:nvPr/>
        </p:nvSpPr>
        <p:spPr>
          <a:xfrm>
            <a:off x="9297827" y="3985607"/>
            <a:ext cx="2394303" cy="830997"/>
          </a:xfrm>
          <a:prstGeom prst="rect">
            <a:avLst/>
          </a:prstGeom>
          <a:noFill/>
        </p:spPr>
        <p:txBody>
          <a:bodyPr wrap="square" lIns="91440" tIns="45720" rIns="91440" bIns="45720" rtlCol="0" anchor="t">
            <a:spAutoFit/>
          </a:bodyPr>
          <a:lstStyle/>
          <a:p>
            <a:r>
              <a:rPr lang="en-GB" sz="1600"/>
              <a:t>Gas natural, red de hidrógeno o fuentes renovables </a:t>
            </a:r>
          </a:p>
        </p:txBody>
      </p:sp>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0773" y="4866063"/>
            <a:ext cx="577086" cy="577086"/>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40022" y="5484078"/>
            <a:ext cx="648936" cy="648936"/>
          </a:xfrm>
          <a:prstGeom prst="rect">
            <a:avLst/>
          </a:prstGeom>
        </p:spPr>
      </p:pic>
      <p:pic>
        <p:nvPicPr>
          <p:cNvPr id="52" name="Picture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24024" y="5055881"/>
            <a:ext cx="458827" cy="458827"/>
          </a:xfrm>
          <a:prstGeom prst="rect">
            <a:avLst/>
          </a:prstGeom>
        </p:spPr>
      </p:pic>
      <p:sp>
        <p:nvSpPr>
          <p:cNvPr id="53" name="Oval 52"/>
          <p:cNvSpPr/>
          <p:nvPr/>
        </p:nvSpPr>
        <p:spPr>
          <a:xfrm>
            <a:off x="10044758" y="4644930"/>
            <a:ext cx="1514419" cy="1497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itle 10">
            <a:extLst>
              <a:ext uri="{FF2B5EF4-FFF2-40B4-BE49-F238E27FC236}">
                <a16:creationId xmlns:a16="http://schemas.microsoft.com/office/drawing/2014/main" id="{D65E6D98-BE8C-6B4C-B23E-6167300445AE}"/>
              </a:ext>
            </a:extLst>
          </p:cNvPr>
          <p:cNvSpPr txBox="1">
            <a:spLocks/>
          </p:cNvSpPr>
          <p:nvPr/>
        </p:nvSpPr>
        <p:spPr>
          <a:xfrm>
            <a:off x="966955" y="-177406"/>
            <a:ext cx="1094176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16.3 Modelización de la transformación de la energía en calor</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35" name="TextBox 34">
            <a:extLst>
              <a:ext uri="{FF2B5EF4-FFF2-40B4-BE49-F238E27FC236}">
                <a16:creationId xmlns:a16="http://schemas.microsoft.com/office/drawing/2014/main" id="{EBBA698C-A4B5-4A45-A331-924AE64DAAE7}"/>
              </a:ext>
            </a:extLst>
          </p:cNvPr>
          <p:cNvSpPr txBox="1"/>
          <p:nvPr/>
        </p:nvSpPr>
        <p:spPr>
          <a:xfrm>
            <a:off x="1074459" y="6127222"/>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Fuente:</a:t>
            </a:r>
            <a:r>
              <a:rPr lang="en-US" sz="1000" dirty="0">
                <a:latin typeface="Open Sans"/>
              </a:rPr>
              <a:t> IRENA 2020a</a:t>
            </a:r>
          </a:p>
        </p:txBody>
      </p:sp>
      <p:sp>
        <p:nvSpPr>
          <p:cNvPr id="37" name="TextBox 36"/>
          <p:cNvSpPr txBox="1"/>
          <p:nvPr/>
        </p:nvSpPr>
        <p:spPr>
          <a:xfrm>
            <a:off x="6625135" y="2292214"/>
            <a:ext cx="2186742" cy="338554"/>
          </a:xfrm>
          <a:prstGeom prst="rect">
            <a:avLst/>
          </a:prstGeom>
          <a:noFill/>
        </p:spPr>
        <p:txBody>
          <a:bodyPr wrap="square" rtlCol="0">
            <a:spAutoFit/>
          </a:bodyPr>
          <a:lstStyle/>
          <a:p>
            <a:r>
              <a:rPr lang="en-GB" sz="1600" dirty="0"/>
              <a:t>Generador de calor eléctrico</a:t>
            </a:r>
          </a:p>
        </p:txBody>
      </p:sp>
      <p:sp>
        <p:nvSpPr>
          <p:cNvPr id="38" name="TextBox 37"/>
          <p:cNvSpPr txBox="1"/>
          <p:nvPr/>
        </p:nvSpPr>
        <p:spPr>
          <a:xfrm>
            <a:off x="6625135" y="4330180"/>
            <a:ext cx="2522834" cy="584775"/>
          </a:xfrm>
          <a:prstGeom prst="rect">
            <a:avLst/>
          </a:prstGeom>
          <a:noFill/>
        </p:spPr>
        <p:txBody>
          <a:bodyPr wrap="square" rtlCol="0">
            <a:spAutoFit/>
          </a:bodyPr>
          <a:lstStyle/>
          <a:p>
            <a:r>
              <a:rPr lang="en-GB" sz="1600" dirty="0"/>
              <a:t>Calefacción no eléctrica </a:t>
            </a:r>
          </a:p>
          <a:p>
            <a:r>
              <a:rPr lang="en-GB" sz="1600" dirty="0"/>
              <a:t>generador</a:t>
            </a:r>
          </a:p>
        </p:txBody>
      </p:sp>
      <p:sp>
        <p:nvSpPr>
          <p:cNvPr id="39" name="Oval 38">
            <a:extLst>
              <a:ext uri="{FF2B5EF4-FFF2-40B4-BE49-F238E27FC236}">
                <a16:creationId xmlns:a16="http://schemas.microsoft.com/office/drawing/2014/main" id="{44E95E0C-2745-BA45-B183-CC64A17D75DF}"/>
              </a:ext>
            </a:extLst>
          </p:cNvPr>
          <p:cNvSpPr/>
          <p:nvPr/>
        </p:nvSpPr>
        <p:spPr>
          <a:xfrm>
            <a:off x="10440637" y="77907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13.mp3" descr="Track2_Lecture16_Slide13.mp3">
            <a:hlinkClick r:id="" action="ppaction://media"/>
            <a:extLst>
              <a:ext uri="{FF2B5EF4-FFF2-40B4-BE49-F238E27FC236}">
                <a16:creationId xmlns:a16="http://schemas.microsoft.com/office/drawing/2014/main" id="{B9F94F4E-CCF7-A54B-925F-532C64711C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40637" y="803652"/>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1048579" y="119862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16.3.2 Modelización de la demanda de calor</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4147"/>
          <a:stretch/>
        </p:blipFill>
        <p:spPr>
          <a:xfrm>
            <a:off x="550861" y="4137564"/>
            <a:ext cx="8407533" cy="1825581"/>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b="12288"/>
          <a:stretch/>
        </p:blipFill>
        <p:spPr>
          <a:xfrm>
            <a:off x="9229244" y="4085281"/>
            <a:ext cx="1562040" cy="1908344"/>
          </a:xfrm>
          <a:prstGeom prst="rect">
            <a:avLst/>
          </a:prstGeom>
        </p:spPr>
      </p:pic>
      <p:sp>
        <p:nvSpPr>
          <p:cNvPr id="7" name="Rounded Rectangle 6"/>
          <p:cNvSpPr/>
          <p:nvPr/>
        </p:nvSpPr>
        <p:spPr>
          <a:xfrm>
            <a:off x="685801" y="1776138"/>
            <a:ext cx="10307356" cy="2154417"/>
          </a:xfrm>
          <a:prstGeom prst="roundRect">
            <a:avLst>
              <a:gd name="adj" fmla="val 5483"/>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887216" y="1899833"/>
            <a:ext cx="10105941" cy="1923604"/>
          </a:xfrm>
          <a:prstGeom prst="rect">
            <a:avLst/>
          </a:prstGeom>
          <a:noFill/>
        </p:spPr>
        <p:txBody>
          <a:bodyPr wrap="square" lIns="91440" tIns="45720" rIns="91440" bIns="45720" rtlCol="0" anchor="t">
            <a:spAutoFit/>
          </a:bodyPr>
          <a:lstStyle/>
          <a:p>
            <a:r>
              <a:rPr lang="en-GB" sz="1700" dirty="0">
                <a:latin typeface="Open Sans" panose="020B0606030504020204" pitchFamily="34" charset="0"/>
                <a:ea typeface="Open Sans" panose="020B0606030504020204" pitchFamily="34" charset="0"/>
                <a:cs typeface="Open Sans" panose="020B0606030504020204" pitchFamily="34" charset="0"/>
              </a:rPr>
              <a:t>Definir una red de calor: </a:t>
            </a:r>
          </a:p>
          <a:p>
            <a:pPr marL="342900" indent="-342900">
              <a:buAutoNum type="alphaLcParenR"/>
            </a:pPr>
            <a:r>
              <a:rPr lang="en-GB" sz="1700" dirty="0">
                <a:latin typeface="Open Sans" panose="020B0606030504020204" pitchFamily="34" charset="0"/>
                <a:ea typeface="Open Sans" panose="020B0606030504020204" pitchFamily="34" charset="0"/>
                <a:cs typeface="Open Sans" panose="020B0606030504020204" pitchFamily="34" charset="0"/>
              </a:rPr>
              <a:t>La rejilla de calor debe definirse en la hoja "</a:t>
            </a:r>
            <a:r>
              <a:rPr lang="en-GB" sz="1700" dirty="0" err="1">
                <a:latin typeface="Open Sans" panose="020B0606030504020204" pitchFamily="34" charset="0"/>
                <a:ea typeface="Open Sans" panose="020B0606030504020204" pitchFamily="34" charset="0"/>
                <a:cs typeface="Open Sans" panose="020B0606030504020204" pitchFamily="34" charset="0"/>
              </a:rPr>
              <a:t>gridNode"</a:t>
            </a:r>
            <a:r>
              <a:rPr lang="en-GB" sz="1700" dirty="0">
                <a:latin typeface="Open Sans" panose="020B0606030504020204" pitchFamily="34" charset="0"/>
                <a:ea typeface="Open Sans" panose="020B0606030504020204" pitchFamily="34" charset="0"/>
                <a:cs typeface="Open Sans" panose="020B0606030504020204" pitchFamily="34" charset="0"/>
              </a:rPr>
              <a:t>. Tenga en cuenta que, </a:t>
            </a:r>
            <a:r>
              <a:rPr lang="en-GB" sz="1700" dirty="0">
                <a:latin typeface="Open Sans"/>
                <a:ea typeface="Open Sans" panose="020B0606030504020204" pitchFamily="34" charset="0"/>
                <a:cs typeface="Open Sans" panose="020B0606030504020204" pitchFamily="34" charset="0"/>
              </a:rPr>
              <a:t>al igual que la rejilla de energía, la rejilla de calor puede estar representada por un solo nodo, por varios nodos, o sólo cubrir un determinado nodo. </a:t>
            </a:r>
          </a:p>
          <a:p>
            <a:pPr marL="342900" indent="-342900">
              <a:buAutoNum type="alphaLcParenR"/>
            </a:pPr>
            <a:r>
              <a:rPr lang="en-GB" sz="1700" dirty="0">
                <a:latin typeface="Open Sans"/>
                <a:ea typeface="Open Sans" panose="020B0606030504020204" pitchFamily="34" charset="0"/>
                <a:cs typeface="Open Sans" panose="020B0606030504020204" pitchFamily="34" charset="0"/>
              </a:rPr>
              <a:t>El grupo de nodos térmicos puede definirse en "</a:t>
            </a:r>
            <a:r>
              <a:rPr lang="en-GB" sz="1700" dirty="0" err="1">
                <a:latin typeface="Open Sans"/>
                <a:ea typeface="Open Sans" panose="020B0606030504020204" pitchFamily="34" charset="0"/>
                <a:cs typeface="Open Sans" panose="020B0606030504020204" pitchFamily="34" charset="0"/>
              </a:rPr>
              <a:t>nodeGroup" </a:t>
            </a:r>
            <a:r>
              <a:rPr lang="en-GB" sz="1700" dirty="0">
                <a:latin typeface="Open Sans"/>
                <a:ea typeface="Open Sans" panose="020B0606030504020204" pitchFamily="34" charset="0"/>
                <a:cs typeface="Open Sans" panose="020B0606030504020204" pitchFamily="34" charset="0"/>
              </a:rPr>
              <a:t>en la rejilla térmica para especificar las especificaciones de toda la rejilla.</a:t>
            </a:r>
          </a:p>
          <a:p>
            <a:pPr marL="342900" indent="-342900">
              <a:buAutoNum type="alphaLcParenR"/>
            </a:pPr>
            <a:r>
              <a:rPr lang="en-GB" sz="1700" dirty="0">
                <a:latin typeface="Open Sans" panose="020B0606030504020204" pitchFamily="34" charset="0"/>
                <a:ea typeface="Open Sans" panose="020B0606030504020204" pitchFamily="34" charset="0"/>
                <a:cs typeface="Open Sans" panose="020B0606030504020204" pitchFamily="34" charset="0"/>
              </a:rPr>
              <a:t>El perfil temporal de la demanda de calefacción debe añadirse en "</a:t>
            </a:r>
            <a:r>
              <a:rPr lang="en-GB" sz="1700" dirty="0" err="1">
                <a:latin typeface="Open Sans" panose="020B0606030504020204" pitchFamily="34" charset="0"/>
                <a:ea typeface="Open Sans" panose="020B0606030504020204" pitchFamily="34" charset="0"/>
                <a:cs typeface="Open Sans" panose="020B0606030504020204" pitchFamily="34" charset="0"/>
              </a:rPr>
              <a:t>ts_energy</a:t>
            </a:r>
            <a:r>
              <a:rPr lang="en-GB" sz="17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p:cNvSpPr txBox="1"/>
          <p:nvPr/>
        </p:nvSpPr>
        <p:spPr>
          <a:xfrm>
            <a:off x="9250175" y="4028897"/>
            <a:ext cx="518160" cy="461665"/>
          </a:xfrm>
          <a:prstGeom prst="rect">
            <a:avLst/>
          </a:prstGeom>
          <a:noFill/>
        </p:spPr>
        <p:txBody>
          <a:bodyPr wrap="square" rtlCol="0">
            <a:spAutoFit/>
          </a:bodyPr>
          <a:lstStyle/>
          <a:p>
            <a:r>
              <a:rPr lang="en-GB" sz="2400" dirty="0">
                <a:solidFill>
                  <a:srgbClr val="FF0000"/>
                </a:solidFill>
              </a:rPr>
              <a:t>c</a:t>
            </a:r>
          </a:p>
        </p:txBody>
      </p:sp>
      <p:sp>
        <p:nvSpPr>
          <p:cNvPr id="11" name="TextBox 10"/>
          <p:cNvSpPr txBox="1"/>
          <p:nvPr/>
        </p:nvSpPr>
        <p:spPr>
          <a:xfrm>
            <a:off x="685801" y="4472073"/>
            <a:ext cx="518160" cy="461665"/>
          </a:xfrm>
          <a:prstGeom prst="rect">
            <a:avLst/>
          </a:prstGeom>
          <a:noFill/>
        </p:spPr>
        <p:txBody>
          <a:bodyPr wrap="square" rtlCol="0">
            <a:spAutoFit/>
          </a:bodyPr>
          <a:lstStyle/>
          <a:p>
            <a:r>
              <a:rPr lang="en-GB" sz="2400">
                <a:solidFill>
                  <a:srgbClr val="FF0000"/>
                </a:solidFill>
              </a:rPr>
              <a:t>a</a:t>
            </a:r>
          </a:p>
        </p:txBody>
      </p:sp>
      <p:sp>
        <p:nvSpPr>
          <p:cNvPr id="12" name="Title 10">
            <a:extLst>
              <a:ext uri="{FF2B5EF4-FFF2-40B4-BE49-F238E27FC236}">
                <a16:creationId xmlns:a16="http://schemas.microsoft.com/office/drawing/2014/main" id="{D65E6D98-BE8C-6B4C-B23E-6167300445AE}"/>
              </a:ext>
            </a:extLst>
          </p:cNvPr>
          <p:cNvSpPr txBox="1">
            <a:spLocks/>
          </p:cNvSpPr>
          <p:nvPr/>
        </p:nvSpPr>
        <p:spPr>
          <a:xfrm>
            <a:off x="966955" y="-177406"/>
            <a:ext cx="1094176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a:latin typeface="Open Sans"/>
                <a:ea typeface="Open Sans" panose="020B0606030504020204" pitchFamily="34" charset="0"/>
                <a:cs typeface="Open Sans" panose="020B0606030504020204" pitchFamily="34" charset="0"/>
              </a:rPr>
              <a:t>16.3 Modelización de la transformación de la energía en calor</a:t>
            </a:r>
            <a:endParaRPr lang="en-GB" sz="4000">
              <a:latin typeface="Open Sans"/>
              <a:ea typeface="Open Sans" panose="020B0606030504020204" pitchFamily="34" charset="0"/>
              <a:cs typeface="Open Sans" panose="020B0606030504020204" pitchFamily="34" charset="0"/>
              <a:sym typeface="Bodoni SvtyTwo ITC TT-Book"/>
            </a:endParaRPr>
          </a:p>
        </p:txBody>
      </p:sp>
      <p:sp>
        <p:nvSpPr>
          <p:cNvPr id="13" name="Oval 12">
            <a:extLst>
              <a:ext uri="{FF2B5EF4-FFF2-40B4-BE49-F238E27FC236}">
                <a16:creationId xmlns:a16="http://schemas.microsoft.com/office/drawing/2014/main" id="{AD06BE6B-6263-0445-8140-391A62539FCF}"/>
              </a:ext>
            </a:extLst>
          </p:cNvPr>
          <p:cNvSpPr/>
          <p:nvPr/>
        </p:nvSpPr>
        <p:spPr>
          <a:xfrm>
            <a:off x="10259256" y="61359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16_Slide14.mp3" descr="Track2_Lecture16_Slide14.mp3">
            <a:hlinkClick r:id="" action="ppaction://media"/>
            <a:extLst>
              <a:ext uri="{FF2B5EF4-FFF2-40B4-BE49-F238E27FC236}">
                <a16:creationId xmlns:a16="http://schemas.microsoft.com/office/drawing/2014/main" id="{D5FB6DA0-C14A-654E-82CA-C4F7FCC343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30621" y="671103"/>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6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7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5" y="117587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16.3.3 Modelización de las bombas de calor </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640" y="4180059"/>
            <a:ext cx="1392638" cy="187534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9572" y="4164818"/>
            <a:ext cx="1615187" cy="1875345"/>
          </a:xfrm>
          <a:prstGeom prst="rect">
            <a:avLst/>
          </a:prstGeom>
        </p:spPr>
      </p:pic>
      <p:sp>
        <p:nvSpPr>
          <p:cNvPr id="12" name="Rounded Rectangle 11"/>
          <p:cNvSpPr/>
          <p:nvPr/>
        </p:nvSpPr>
        <p:spPr>
          <a:xfrm>
            <a:off x="3952126" y="3647164"/>
            <a:ext cx="7551868" cy="2822136"/>
          </a:xfrm>
          <a:prstGeom prst="roundRect">
            <a:avLst>
              <a:gd name="adj" fmla="val 3958"/>
            </a:avLst>
          </a:prstGeom>
          <a:solidFill>
            <a:schemeClr val="accent2">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005655" y="3784037"/>
            <a:ext cx="7569314" cy="2548390"/>
          </a:xfrm>
          <a:prstGeom prst="rect">
            <a:avLst/>
          </a:prstGeom>
          <a:noFill/>
        </p:spPr>
        <p:txBody>
          <a:bodyPr wrap="square" rtlCol="0">
            <a:spAutoFit/>
          </a:bodyPr>
          <a:lstStyle/>
          <a:p>
            <a:r>
              <a:rPr lang="en-GB" sz="1470" dirty="0">
                <a:latin typeface="Open Sans" panose="020B0606030504020204" pitchFamily="34" charset="0"/>
                <a:ea typeface="Open Sans" panose="020B0606030504020204" pitchFamily="34" charset="0"/>
                <a:cs typeface="Open Sans" panose="020B0606030504020204" pitchFamily="34" charset="0"/>
              </a:rPr>
              <a:t>La definición de bomba de calor es la misma que la de los generadores, con algunas diferencias:</a:t>
            </a:r>
          </a:p>
          <a:p>
            <a:r>
              <a:rPr lang="en-GB" sz="1470" dirty="0">
                <a:latin typeface="Open Sans" panose="020B0606030504020204" pitchFamily="34" charset="0"/>
                <a:ea typeface="Open Sans" panose="020B0606030504020204" pitchFamily="34" charset="0"/>
                <a:cs typeface="Open Sans" panose="020B0606030504020204" pitchFamily="34" charset="0"/>
              </a:rPr>
              <a:t>a) En la hoja de "unidades" se debe establecer la electricidad como red de entrada y el calor como red de salida </a:t>
            </a:r>
          </a:p>
          <a:p>
            <a:r>
              <a:rPr lang="en-GB" sz="1470" dirty="0">
                <a:latin typeface="Open Sans" panose="020B0606030504020204" pitchFamily="34" charset="0"/>
                <a:ea typeface="Open Sans" panose="020B0606030504020204" pitchFamily="34" charset="0"/>
                <a:cs typeface="Open Sans" panose="020B0606030504020204" pitchFamily="34" charset="0"/>
              </a:rPr>
              <a:t>b) En la hoja "</a:t>
            </a:r>
            <a:r>
              <a:rPr lang="en-GB" sz="1470" dirty="0" err="1">
                <a:latin typeface="Open Sans" panose="020B0606030504020204" pitchFamily="34" charset="0"/>
                <a:ea typeface="Open Sans" panose="020B0606030504020204" pitchFamily="34" charset="0"/>
                <a:cs typeface="Open Sans" panose="020B0606030504020204" pitchFamily="34" charset="0"/>
              </a:rPr>
              <a:t>unit_type" </a:t>
            </a:r>
            <a:r>
              <a:rPr lang="en-GB" sz="1470" dirty="0">
                <a:latin typeface="Open Sans" panose="020B0606030504020204" pitchFamily="34" charset="0"/>
                <a:ea typeface="Open Sans" panose="020B0606030504020204" pitchFamily="34" charset="0"/>
                <a:cs typeface="Open Sans" panose="020B0606030504020204" pitchFamily="34" charset="0"/>
              </a:rPr>
              <a:t>hay dos formas de definir la eficiencia de la bomba de calor: </a:t>
            </a:r>
          </a:p>
          <a:p>
            <a:pPr marL="355600" lvl="1"/>
            <a:r>
              <a:rPr lang="en-GB" sz="1470" dirty="0">
                <a:latin typeface="Open Sans" panose="020B0606030504020204" pitchFamily="34" charset="0"/>
                <a:ea typeface="Open Sans" panose="020B0606030504020204" pitchFamily="34" charset="0"/>
                <a:cs typeface="Open Sans" panose="020B0606030504020204" pitchFamily="34" charset="0"/>
              </a:rPr>
              <a:t> 1.  </a:t>
            </a:r>
            <a:r>
              <a:rPr lang="en-GB" sz="1470" b="1" dirty="0">
                <a:latin typeface="Open Sans" panose="020B0606030504020204" pitchFamily="34" charset="0"/>
                <a:ea typeface="Open Sans" panose="020B0606030504020204" pitchFamily="34" charset="0"/>
                <a:cs typeface="Open Sans" panose="020B0606030504020204" pitchFamily="34" charset="0"/>
              </a:rPr>
              <a:t>Eficiencia estática </a:t>
            </a:r>
            <a:r>
              <a:rPr lang="en-GB" sz="1470" dirty="0">
                <a:latin typeface="Open Sans" panose="020B0606030504020204" pitchFamily="34" charset="0"/>
                <a:ea typeface="Open Sans" panose="020B0606030504020204" pitchFamily="34" charset="0"/>
                <a:cs typeface="Open Sans" panose="020B0606030504020204" pitchFamily="34" charset="0"/>
              </a:rPr>
              <a:t>: Definida directamente como "eff de conversión" </a:t>
            </a:r>
          </a:p>
          <a:p>
            <a:pPr marL="355600" lvl="1"/>
            <a:r>
              <a:rPr lang="en-GB" sz="1470" b="1" dirty="0">
                <a:latin typeface="Open Sans" panose="020B0606030504020204" pitchFamily="34" charset="0"/>
                <a:ea typeface="Open Sans" panose="020B0606030504020204" pitchFamily="34" charset="0"/>
                <a:cs typeface="Open Sans" panose="020B0606030504020204" pitchFamily="34" charset="0"/>
              </a:rPr>
              <a:t>O </a:t>
            </a:r>
          </a:p>
          <a:p>
            <a:pPr marL="627063" lvl="1" indent="-271463"/>
            <a:r>
              <a:rPr lang="en-GB" sz="1470" dirty="0">
                <a:latin typeface="Open Sans" panose="020B0606030504020204" pitchFamily="34" charset="0"/>
                <a:ea typeface="Open Sans" panose="020B0606030504020204" pitchFamily="34" charset="0"/>
                <a:cs typeface="Open Sans" panose="020B0606030504020204" pitchFamily="34" charset="0"/>
              </a:rPr>
              <a:t> 2.  </a:t>
            </a:r>
            <a:r>
              <a:rPr lang="en-GB" sz="1470" b="1" dirty="0">
                <a:latin typeface="Open Sans" panose="020B0606030504020204" pitchFamily="34" charset="0"/>
                <a:ea typeface="Open Sans" panose="020B0606030504020204" pitchFamily="34" charset="0"/>
                <a:cs typeface="Open Sans" panose="020B0606030504020204" pitchFamily="34" charset="0"/>
              </a:rPr>
              <a:t>Eficiencia dinámica </a:t>
            </a:r>
            <a:r>
              <a:rPr lang="en-GB" sz="1470" dirty="0">
                <a:latin typeface="Open Sans" panose="020B0606030504020204" pitchFamily="34" charset="0"/>
                <a:ea typeface="Open Sans" panose="020B0606030504020204" pitchFamily="34" charset="0"/>
                <a:cs typeface="Open Sans" panose="020B0606030504020204" pitchFamily="34" charset="0"/>
              </a:rPr>
              <a:t>: </a:t>
            </a:r>
          </a:p>
          <a:p>
            <a:pPr marL="627063" lvl="1" indent="-271463"/>
            <a:r>
              <a:rPr lang="en-GB" sz="1470" dirty="0">
                <a:latin typeface="Open Sans" panose="020B0606030504020204" pitchFamily="34" charset="0"/>
                <a:ea typeface="Open Sans" panose="020B0606030504020204" pitchFamily="34" charset="0"/>
                <a:cs typeface="Open Sans" panose="020B0606030504020204" pitchFamily="34" charset="0"/>
              </a:rPr>
              <a:t>      2.1 Activar la opción "utilizar series temporales de eficiencia" en la hoja "unidades" </a:t>
            </a:r>
          </a:p>
          <a:p>
            <a:pPr marL="627063" lvl="1" indent="-271463"/>
            <a:r>
              <a:rPr lang="en-GB" sz="1470" dirty="0">
                <a:latin typeface="Open Sans" panose="020B0606030504020204" pitchFamily="34" charset="0"/>
                <a:ea typeface="Open Sans" panose="020B0606030504020204" pitchFamily="34" charset="0"/>
                <a:cs typeface="Open Sans" panose="020B0606030504020204" pitchFamily="34" charset="0"/>
              </a:rPr>
              <a:t>      2.2 Definir las series temporales de eficiencia en la hoja "</a:t>
            </a:r>
            <a:r>
              <a:rPr lang="en-GB" sz="1470" dirty="0" err="1">
                <a:latin typeface="Open Sans" panose="020B0606030504020204" pitchFamily="34" charset="0"/>
                <a:ea typeface="Open Sans" panose="020B0606030504020204" pitchFamily="34" charset="0"/>
                <a:cs typeface="Open Sans" panose="020B0606030504020204" pitchFamily="34" charset="0"/>
              </a:rPr>
              <a:t>ts_unit</a:t>
            </a:r>
          </a:p>
          <a:p>
            <a:endParaRPr lang="en-GB" sz="1400" dirty="0"/>
          </a:p>
          <a:p>
            <a:endParaRPr lang="en-GB" sz="1400" dirty="0"/>
          </a:p>
          <a:p>
            <a:endParaRPr lang="en-GB" sz="1400" dirty="0"/>
          </a:p>
        </p:txBody>
      </p:sp>
      <p:sp>
        <p:nvSpPr>
          <p:cNvPr id="16" name="TextBox 15"/>
          <p:cNvSpPr txBox="1"/>
          <p:nvPr/>
        </p:nvSpPr>
        <p:spPr>
          <a:xfrm>
            <a:off x="433774" y="4134409"/>
            <a:ext cx="770185" cy="369332"/>
          </a:xfrm>
          <a:prstGeom prst="rect">
            <a:avLst/>
          </a:prstGeom>
          <a:noFill/>
        </p:spPr>
        <p:txBody>
          <a:bodyPr wrap="square" rtlCol="0">
            <a:spAutoFit/>
          </a:bodyPr>
          <a:lstStyle/>
          <a:p>
            <a:r>
              <a:rPr lang="en-GB" b="1">
                <a:solidFill>
                  <a:srgbClr val="FF0000"/>
                </a:solidFill>
              </a:rPr>
              <a:t>b2.1</a:t>
            </a:r>
          </a:p>
        </p:txBody>
      </p:sp>
      <p:sp>
        <p:nvSpPr>
          <p:cNvPr id="17" name="TextBox 16"/>
          <p:cNvSpPr txBox="1"/>
          <p:nvPr/>
        </p:nvSpPr>
        <p:spPr>
          <a:xfrm>
            <a:off x="2141819" y="4164796"/>
            <a:ext cx="770185" cy="369332"/>
          </a:xfrm>
          <a:prstGeom prst="rect">
            <a:avLst/>
          </a:prstGeom>
          <a:noFill/>
        </p:spPr>
        <p:txBody>
          <a:bodyPr wrap="square" rtlCol="0">
            <a:spAutoFit/>
          </a:bodyPr>
          <a:lstStyle/>
          <a:p>
            <a:r>
              <a:rPr lang="en-GB" b="1">
                <a:solidFill>
                  <a:srgbClr val="FF0000"/>
                </a:solidFill>
              </a:rPr>
              <a:t>b2.2</a:t>
            </a: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6411" y="1616299"/>
            <a:ext cx="8630822" cy="1843171"/>
          </a:xfrm>
          <a:prstGeom prst="rect">
            <a:avLst/>
          </a:prstGeom>
        </p:spPr>
      </p:pic>
      <p:sp>
        <p:nvSpPr>
          <p:cNvPr id="15" name="TextBox 14"/>
          <p:cNvSpPr txBox="1"/>
          <p:nvPr/>
        </p:nvSpPr>
        <p:spPr>
          <a:xfrm>
            <a:off x="7237718" y="1803993"/>
            <a:ext cx="770185" cy="430887"/>
          </a:xfrm>
          <a:prstGeom prst="rect">
            <a:avLst/>
          </a:prstGeom>
          <a:noFill/>
        </p:spPr>
        <p:txBody>
          <a:bodyPr wrap="square" rtlCol="0">
            <a:spAutoFit/>
          </a:bodyPr>
          <a:lstStyle/>
          <a:p>
            <a:r>
              <a:rPr lang="en-GB" sz="2200" b="1">
                <a:solidFill>
                  <a:srgbClr val="FF0000"/>
                </a:solidFill>
              </a:rPr>
              <a:t>b1</a:t>
            </a:r>
          </a:p>
        </p:txBody>
      </p:sp>
      <p:sp>
        <p:nvSpPr>
          <p:cNvPr id="19" name="Rectangle 18"/>
          <p:cNvSpPr/>
          <p:nvPr/>
        </p:nvSpPr>
        <p:spPr>
          <a:xfrm>
            <a:off x="7278662" y="1785947"/>
            <a:ext cx="391380" cy="19506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433774" y="4086622"/>
            <a:ext cx="576160" cy="20871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0">
            <a:extLst>
              <a:ext uri="{FF2B5EF4-FFF2-40B4-BE49-F238E27FC236}">
                <a16:creationId xmlns:a16="http://schemas.microsoft.com/office/drawing/2014/main" id="{D65E6D98-BE8C-6B4C-B23E-6167300445AE}"/>
              </a:ext>
            </a:extLst>
          </p:cNvPr>
          <p:cNvSpPr txBox="1">
            <a:spLocks/>
          </p:cNvSpPr>
          <p:nvPr/>
        </p:nvSpPr>
        <p:spPr>
          <a:xfrm>
            <a:off x="966955" y="-177406"/>
            <a:ext cx="1094176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a:latin typeface="Open Sans"/>
                <a:ea typeface="Open Sans" panose="020B0606030504020204" pitchFamily="34" charset="0"/>
                <a:cs typeface="Open Sans" panose="020B0606030504020204" pitchFamily="34" charset="0"/>
              </a:rPr>
              <a:t>16.3 Modelización de la transformación de la energía en calor</a:t>
            </a:r>
            <a:endParaRPr lang="en-GB" sz="4000">
              <a:latin typeface="Open Sans"/>
              <a:ea typeface="Open Sans" panose="020B0606030504020204" pitchFamily="34" charset="0"/>
              <a:cs typeface="Open Sans" panose="020B0606030504020204" pitchFamily="34" charset="0"/>
              <a:sym typeface="Bodoni SvtyTwo ITC TT-Book"/>
            </a:endParaRPr>
          </a:p>
        </p:txBody>
      </p:sp>
      <p:sp>
        <p:nvSpPr>
          <p:cNvPr id="22" name="Oval 21">
            <a:extLst>
              <a:ext uri="{FF2B5EF4-FFF2-40B4-BE49-F238E27FC236}">
                <a16:creationId xmlns:a16="http://schemas.microsoft.com/office/drawing/2014/main" id="{FCC97D85-FCEC-AE4C-A8C8-D193EBF7462D}"/>
              </a:ext>
            </a:extLst>
          </p:cNvPr>
          <p:cNvSpPr/>
          <p:nvPr/>
        </p:nvSpPr>
        <p:spPr>
          <a:xfrm>
            <a:off x="10517950" y="6981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15.mp3" descr="Track2_Lecture16_Slide15.mp3">
            <a:hlinkClick r:id="" action="ppaction://media"/>
            <a:extLst>
              <a:ext uri="{FF2B5EF4-FFF2-40B4-BE49-F238E27FC236}">
                <a16:creationId xmlns:a16="http://schemas.microsoft.com/office/drawing/2014/main" id="{026E54B6-65DA-DE46-BEDA-1437FF48D0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89315" y="726909"/>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1023341" y="1227393"/>
            <a:ext cx="807490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16.3.4 Modelización de unidades de cogeneración</a:t>
            </a:r>
          </a:p>
        </p:txBody>
      </p:sp>
      <p:grpSp>
        <p:nvGrpSpPr>
          <p:cNvPr id="25" name="Group 24"/>
          <p:cNvGrpSpPr/>
          <p:nvPr/>
        </p:nvGrpSpPr>
        <p:grpSpPr>
          <a:xfrm>
            <a:off x="274320" y="2167201"/>
            <a:ext cx="4998720" cy="1480185"/>
            <a:chOff x="5562600" y="1920240"/>
            <a:chExt cx="5623560" cy="1891665"/>
          </a:xfrm>
        </p:grpSpPr>
        <p:sp>
          <p:nvSpPr>
            <p:cNvPr id="2" name="Rectangle 1"/>
            <p:cNvSpPr/>
            <p:nvPr/>
          </p:nvSpPr>
          <p:spPr>
            <a:xfrm>
              <a:off x="7498080" y="2545080"/>
              <a:ext cx="1341120" cy="742563"/>
            </a:xfrm>
            <a:prstGeom prst="rect">
              <a:avLst/>
            </a:prstGeom>
            <a:solidFill>
              <a:schemeClr val="accent1">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lumMod val="75000"/>
                      <a:lumOff val="25000"/>
                    </a:schemeClr>
                  </a:solidFill>
                </a:rPr>
                <a:t>CHP</a:t>
              </a:r>
            </a:p>
          </p:txBody>
        </p:sp>
        <p:cxnSp>
          <p:nvCxnSpPr>
            <p:cNvPr id="4" name="Straight Arrow Connector 3"/>
            <p:cNvCxnSpPr>
              <a:stCxn id="2" idx="3"/>
            </p:cNvCxnSpPr>
            <p:nvPr/>
          </p:nvCxnSpPr>
          <p:spPr>
            <a:xfrm flipV="1">
              <a:off x="8839200" y="2438400"/>
              <a:ext cx="990600" cy="477962"/>
            </a:xfrm>
            <a:prstGeom prst="straightConnector1">
              <a:avLst/>
            </a:prstGeom>
            <a:ln w="19050">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839200" y="2933700"/>
              <a:ext cx="990600" cy="495300"/>
            </a:xfrm>
            <a:prstGeom prst="straightConnector1">
              <a:avLst/>
            </a:prstGeom>
            <a:ln w="19050">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9829800" y="1920240"/>
              <a:ext cx="1356360" cy="765810"/>
            </a:xfrm>
            <a:prstGeom prst="rect">
              <a:avLst/>
            </a:prstGeom>
            <a:solidFill>
              <a:schemeClr val="accent6">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lumMod val="75000"/>
                      <a:lumOff val="25000"/>
                    </a:schemeClr>
                  </a:solidFill>
                </a:rPr>
                <a:t>Electricidad</a:t>
              </a:r>
            </a:p>
          </p:txBody>
        </p:sp>
        <p:sp>
          <p:nvSpPr>
            <p:cNvPr id="16" name="Rectangle 15"/>
            <p:cNvSpPr/>
            <p:nvPr/>
          </p:nvSpPr>
          <p:spPr>
            <a:xfrm>
              <a:off x="9829800" y="3046095"/>
              <a:ext cx="1356360" cy="765810"/>
            </a:xfrm>
            <a:prstGeom prst="rect">
              <a:avLst/>
            </a:prstGeom>
            <a:solidFill>
              <a:schemeClr val="accent6">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lumMod val="75000"/>
                      <a:lumOff val="25000"/>
                    </a:schemeClr>
                  </a:solidFill>
                </a:rPr>
                <a:t>Calor </a:t>
              </a:r>
            </a:p>
          </p:txBody>
        </p:sp>
        <p:sp>
          <p:nvSpPr>
            <p:cNvPr id="17" name="Rectangle 16"/>
            <p:cNvSpPr/>
            <p:nvPr/>
          </p:nvSpPr>
          <p:spPr>
            <a:xfrm>
              <a:off x="5562600" y="2556510"/>
              <a:ext cx="1356360" cy="765810"/>
            </a:xfrm>
            <a:prstGeom prst="rect">
              <a:avLst/>
            </a:prstGeom>
            <a:solidFill>
              <a:schemeClr val="accent3">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lumMod val="65000"/>
                      <a:lumOff val="35000"/>
                    </a:schemeClr>
                  </a:solidFill>
                </a:rPr>
                <a:t>Combustible </a:t>
              </a:r>
            </a:p>
          </p:txBody>
        </p:sp>
        <p:cxnSp>
          <p:nvCxnSpPr>
            <p:cNvPr id="19" name="Straight Arrow Connector 18"/>
            <p:cNvCxnSpPr>
              <a:stCxn id="17" idx="3"/>
            </p:cNvCxnSpPr>
            <p:nvPr/>
          </p:nvCxnSpPr>
          <p:spPr>
            <a:xfrm flipV="1">
              <a:off x="6918960" y="2933700"/>
              <a:ext cx="563880" cy="5715"/>
            </a:xfrm>
            <a:prstGeom prst="straightConnector1">
              <a:avLst/>
            </a:prstGeom>
            <a:ln w="19050">
              <a:solidFill>
                <a:schemeClr val="tx1">
                  <a:lumMod val="65000"/>
                  <a:lumOff val="35000"/>
                </a:schemeClr>
              </a:solidFill>
              <a:headEnd w="lg" len="med"/>
              <a:tailEnd type="triangle" w="lg" len="lg"/>
            </a:ln>
          </p:spPr>
          <p:style>
            <a:lnRef idx="1">
              <a:schemeClr val="accent1"/>
            </a:lnRef>
            <a:fillRef idx="0">
              <a:schemeClr val="accent1"/>
            </a:fillRef>
            <a:effectRef idx="0">
              <a:schemeClr val="accent1"/>
            </a:effectRef>
            <a:fontRef idx="minor">
              <a:schemeClr val="tx1"/>
            </a:fontRef>
          </p:style>
        </p:cxnSp>
      </p:grpSp>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t="3584"/>
          <a:stretch/>
        </p:blipFill>
        <p:spPr>
          <a:xfrm>
            <a:off x="1479973" y="4460517"/>
            <a:ext cx="8626437" cy="1788159"/>
          </a:xfrm>
          <a:prstGeom prst="rect">
            <a:avLst/>
          </a:prstGeom>
        </p:spPr>
      </p:pic>
      <p:sp>
        <p:nvSpPr>
          <p:cNvPr id="26" name="Rounded Rectangle 25"/>
          <p:cNvSpPr/>
          <p:nvPr/>
        </p:nvSpPr>
        <p:spPr>
          <a:xfrm>
            <a:off x="5682351" y="1724898"/>
            <a:ext cx="5462208" cy="2587795"/>
          </a:xfrm>
          <a:prstGeom prst="roundRect">
            <a:avLst>
              <a:gd name="adj" fmla="val 3958"/>
            </a:avLst>
          </a:prstGeom>
          <a:solidFill>
            <a:schemeClr val="accent2">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7" name="TextBox 26"/>
              <p:cNvSpPr txBox="1"/>
              <p:nvPr/>
            </p:nvSpPr>
            <p:spPr>
              <a:xfrm>
                <a:off x="5824561" y="1663228"/>
                <a:ext cx="5319998" cy="2492990"/>
              </a:xfrm>
              <a:prstGeom prst="rect">
                <a:avLst/>
              </a:prstGeom>
              <a:noFill/>
            </p:spPr>
            <p:txBody>
              <a:bodyPr wrap="square" rtlCol="0">
                <a:spAutoFit/>
              </a:bodyPr>
              <a:lstStyle/>
              <a:p>
                <a:endParaRPr lang="en-GB" dirty="0"/>
              </a:p>
              <a:p>
                <a:r>
                  <a:rPr lang="en-GB" sz="1600" dirty="0" err="1">
                    <a:latin typeface="Open Sans" panose="020B0606030504020204" pitchFamily="34" charset="0"/>
                    <a:ea typeface="Open Sans" panose="020B0606030504020204" pitchFamily="34" charset="0"/>
                    <a:cs typeface="Open Sans" panose="020B0606030504020204" pitchFamily="34" charset="0"/>
                  </a:rPr>
                  <a:t>Existe</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una</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relación</a:t>
                </a:r>
                <a:r>
                  <a:rPr lang="en-GB" sz="1600" dirty="0">
                    <a:latin typeface="Open Sans" panose="020B0606030504020204" pitchFamily="34" charset="0"/>
                    <a:ea typeface="Open Sans" panose="020B0606030504020204" pitchFamily="34" charset="0"/>
                    <a:cs typeface="Open Sans" panose="020B0606030504020204" pitchFamily="34" charset="0"/>
                  </a:rPr>
                  <a:t> entre </a:t>
                </a:r>
                <a:r>
                  <a:rPr lang="en-GB" sz="1600" dirty="0" err="1">
                    <a:latin typeface="Open Sans" panose="020B0606030504020204" pitchFamily="34" charset="0"/>
                    <a:ea typeface="Open Sans" panose="020B0606030504020204" pitchFamily="34" charset="0"/>
                    <a:cs typeface="Open Sans" panose="020B0606030504020204" pitchFamily="34" charset="0"/>
                  </a:rPr>
                  <a:t>el</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calor</a:t>
                </a:r>
                <a:r>
                  <a:rPr lang="en-GB" sz="1600" dirty="0">
                    <a:latin typeface="Open Sans" panose="020B0606030504020204" pitchFamily="34" charset="0"/>
                    <a:ea typeface="Open Sans" panose="020B0606030504020204" pitchFamily="34" charset="0"/>
                    <a:cs typeface="Open Sans" panose="020B0606030504020204" pitchFamily="34" charset="0"/>
                  </a:rPr>
                  <a:t> y la </a:t>
                </a:r>
                <a:r>
                  <a:rPr lang="en-GB" sz="1600" dirty="0" err="1">
                    <a:latin typeface="Open Sans" panose="020B0606030504020204" pitchFamily="34" charset="0"/>
                    <a:ea typeface="Open Sans" panose="020B0606030504020204" pitchFamily="34" charset="0"/>
                    <a:cs typeface="Open Sans" panose="020B0606030504020204" pitchFamily="34" charset="0"/>
                  </a:rPr>
                  <a:t>electricidad</a:t>
                </a:r>
                <a:r>
                  <a:rPr lang="en-GB" sz="1600" dirty="0">
                    <a:latin typeface="Open Sans" panose="020B0606030504020204" pitchFamily="34" charset="0"/>
                    <a:ea typeface="Open Sans" panose="020B0606030504020204" pitchFamily="34" charset="0"/>
                    <a:cs typeface="Open Sans" panose="020B0606030504020204" pitchFamily="34" charset="0"/>
                  </a:rPr>
                  <a:t> </a:t>
                </a:r>
              </a:p>
              <a:p>
                <a:r>
                  <a:rPr lang="en-GB" sz="1600" dirty="0">
                    <a:latin typeface="Open Sans" panose="020B0606030504020204" pitchFamily="34" charset="0"/>
                    <a:ea typeface="Open Sans" panose="020B0606030504020204" pitchFamily="34" charset="0"/>
                    <a:cs typeface="Open Sans" panose="020B0606030504020204" pitchFamily="34" charset="0"/>
                  </a:rPr>
                  <a:t>de </a:t>
                </a:r>
                <a:r>
                  <a:rPr lang="en-GB" sz="1600" dirty="0" err="1">
                    <a:latin typeface="Open Sans" panose="020B0606030504020204" pitchFamily="34" charset="0"/>
                    <a:ea typeface="Open Sans" panose="020B0606030504020204" pitchFamily="34" charset="0"/>
                    <a:cs typeface="Open Sans" panose="020B0606030504020204" pitchFamily="34" charset="0"/>
                  </a:rPr>
                  <a:t>una</a:t>
                </a:r>
                <a:r>
                  <a:rPr lang="en-GB" sz="1600" dirty="0">
                    <a:latin typeface="Open Sans" panose="020B0606030504020204" pitchFamily="34" charset="0"/>
                    <a:ea typeface="Open Sans" panose="020B0606030504020204" pitchFamily="34" charset="0"/>
                    <a:cs typeface="Open Sans" panose="020B0606030504020204" pitchFamily="34" charset="0"/>
                  </a:rPr>
                  <a:t> planta de </a:t>
                </a:r>
                <a:r>
                  <a:rPr lang="en-GB" sz="1600" dirty="0" err="1">
                    <a:latin typeface="Open Sans" panose="020B0606030504020204" pitchFamily="34" charset="0"/>
                    <a:ea typeface="Open Sans" panose="020B0606030504020204" pitchFamily="34" charset="0"/>
                    <a:cs typeface="Open Sans" panose="020B0606030504020204" pitchFamily="34" charset="0"/>
                  </a:rPr>
                  <a:t>cogeneración</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siendo</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una</a:t>
                </a:r>
                <a:r>
                  <a:rPr lang="en-GB" sz="1600" dirty="0">
                    <a:latin typeface="Open Sans" panose="020B0606030504020204" pitchFamily="34" charset="0"/>
                    <a:ea typeface="Open Sans" panose="020B0606030504020204" pitchFamily="34" charset="0"/>
                    <a:cs typeface="Open Sans" panose="020B0606030504020204" pitchFamily="34" charset="0"/>
                  </a:rPr>
                  <a:t> de las </a:t>
                </a:r>
                <a:r>
                  <a:rPr lang="en-GB" sz="1600" dirty="0" err="1">
                    <a:latin typeface="Open Sans" panose="020B0606030504020204" pitchFamily="34" charset="0"/>
                    <a:ea typeface="Open Sans" panose="020B0606030504020204" pitchFamily="34" charset="0"/>
                    <a:cs typeface="Open Sans" panose="020B0606030504020204" pitchFamily="34" charset="0"/>
                  </a:rPr>
                  <a:t>salidas</a:t>
                </a:r>
                <a:r>
                  <a:rPr lang="en-GB" sz="1600" dirty="0">
                    <a:latin typeface="Open Sans" panose="020B0606030504020204" pitchFamily="34" charset="0"/>
                    <a:ea typeface="Open Sans" panose="020B0606030504020204" pitchFamily="34" charset="0"/>
                    <a:cs typeface="Open Sans" panose="020B0606030504020204" pitchFamily="34" charset="0"/>
                  </a:rPr>
                  <a:t> la que </a:t>
                </a:r>
                <a:r>
                  <a:rPr lang="en-GB" sz="1600" dirty="0" err="1">
                    <a:latin typeface="Open Sans" panose="020B0606030504020204" pitchFamily="34" charset="0"/>
                    <a:ea typeface="Open Sans" panose="020B0606030504020204" pitchFamily="34" charset="0"/>
                    <a:cs typeface="Open Sans" panose="020B0606030504020204" pitchFamily="34" charset="0"/>
                  </a:rPr>
                  <a:t>limita</a:t>
                </a:r>
                <a:r>
                  <a:rPr lang="en-GB" sz="1600" dirty="0">
                    <a:latin typeface="Open Sans" panose="020B0606030504020204" pitchFamily="34" charset="0"/>
                    <a:ea typeface="Open Sans" panose="020B0606030504020204" pitchFamily="34" charset="0"/>
                    <a:cs typeface="Open Sans" panose="020B0606030504020204" pitchFamily="34" charset="0"/>
                  </a:rPr>
                  <a:t> a la </a:t>
                </a:r>
                <a:r>
                  <a:rPr lang="en-GB" sz="1600" dirty="0" err="1">
                    <a:latin typeface="Open Sans" panose="020B0606030504020204" pitchFamily="34" charset="0"/>
                    <a:ea typeface="Open Sans" panose="020B0606030504020204" pitchFamily="34" charset="0"/>
                    <a:cs typeface="Open Sans" panose="020B0606030504020204" pitchFamily="34" charset="0"/>
                  </a:rPr>
                  <a:t>otra</a:t>
                </a:r>
                <a:r>
                  <a:rPr lang="en-GB" sz="1600" dirty="0">
                    <a:latin typeface="Open Sans" panose="020B0606030504020204" pitchFamily="34" charset="0"/>
                    <a:ea typeface="Open Sans" panose="020B0606030504020204" pitchFamily="34" charset="0"/>
                    <a:cs typeface="Open Sans" panose="020B0606030504020204" pitchFamily="34" charset="0"/>
                  </a:rPr>
                  <a:t>. La </a:t>
                </a:r>
                <a:r>
                  <a:rPr lang="en-GB" sz="1600" dirty="0" err="1">
                    <a:latin typeface="Open Sans" panose="020B0606030504020204" pitchFamily="34" charset="0"/>
                    <a:ea typeface="Open Sans" panose="020B0606030504020204" pitchFamily="34" charset="0"/>
                    <a:cs typeface="Open Sans" panose="020B0606030504020204" pitchFamily="34" charset="0"/>
                  </a:rPr>
                  <a:t>relación</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puede</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definirse</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como</a:t>
                </a:r>
                <a:r>
                  <a:rPr lang="en-GB" sz="1600" dirty="0">
                    <a:latin typeface="Open Sans" panose="020B0606030504020204" pitchFamily="34" charset="0"/>
                    <a:ea typeface="Open Sans" panose="020B0606030504020204" pitchFamily="34" charset="0"/>
                    <a:cs typeface="Open Sans" panose="020B0606030504020204" pitchFamily="34" charset="0"/>
                  </a:rPr>
                  <a:t>:</a:t>
                </a:r>
              </a:p>
              <a:p>
                <a:endParaRPr lang="en-GB" dirty="0"/>
              </a:p>
              <a:p>
                <a:pPr marL="285750" indent="-285750">
                  <a:buFont typeface="Arial" panose="020B0604020202020204" pitchFamily="34" charset="0"/>
                  <a:buChar char="•"/>
                </a:pPr>
                <a:r>
                  <a:rPr lang="en-GB" sz="1600" dirty="0" err="1">
                    <a:latin typeface="Open Sans" panose="020B0606030504020204" pitchFamily="34" charset="0"/>
                    <a:ea typeface="Open Sans" panose="020B0606030504020204" pitchFamily="34" charset="0"/>
                    <a:cs typeface="Open Sans" panose="020B0606030504020204" pitchFamily="34" charset="0"/>
                  </a:rPr>
                  <a:t>Restricciones</a:t>
                </a:r>
                <a:r>
                  <a:rPr lang="en-GB" sz="1600" dirty="0">
                    <a:latin typeface="Open Sans" panose="020B0606030504020204" pitchFamily="34" charset="0"/>
                    <a:ea typeface="Open Sans" panose="020B0606030504020204" pitchFamily="34" charset="0"/>
                    <a:cs typeface="Open Sans" panose="020B0606030504020204" pitchFamily="34" charset="0"/>
                  </a:rPr>
                  <a:t> a la </a:t>
                </a:r>
                <a:r>
                  <a:rPr lang="en-GB" sz="1600" dirty="0" err="1">
                    <a:latin typeface="Open Sans" panose="020B0606030504020204" pitchFamily="34" charset="0"/>
                    <a:ea typeface="Open Sans" panose="020B0606030504020204" pitchFamily="34" charset="0"/>
                    <a:cs typeface="Open Sans" panose="020B0606030504020204" pitchFamily="34" charset="0"/>
                  </a:rPr>
                  <a:t>desigualdad</a:t>
                </a:r>
                <a:r>
                  <a:rPr lang="en-GB" sz="1600" dirty="0">
                    <a:latin typeface="Open Sans" panose="020B0606030504020204" pitchFamily="34" charset="0"/>
                    <a:ea typeface="Open Sans" panose="020B0606030504020204" pitchFamily="34" charset="0"/>
                    <a:cs typeface="Open Sans" panose="020B0606030504020204" pitchFamily="34" charset="0"/>
                  </a:rPr>
                  <a:t>: </a:t>
                </a:r>
              </a:p>
              <a:p>
                <a:r>
                  <a:rPr lang="en-GB" dirty="0"/>
                  <a:t>    y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sz="1600" dirty="0" err="1">
                    <a:latin typeface="Open Sans" panose="020B0606030504020204" pitchFamily="34" charset="0"/>
                    <a:ea typeface="Open Sans" panose="020B0606030504020204" pitchFamily="34" charset="0"/>
                    <a:cs typeface="Open Sans" panose="020B0606030504020204" pitchFamily="34" charset="0"/>
                  </a:rPr>
                  <a:t>Restricción</a:t>
                </a:r>
                <a:r>
                  <a:rPr lang="en-GB" sz="1600" dirty="0">
                    <a:latin typeface="Open Sans" panose="020B0606030504020204" pitchFamily="34" charset="0"/>
                    <a:ea typeface="Open Sans" panose="020B0606030504020204" pitchFamily="34" charset="0"/>
                    <a:cs typeface="Open Sans" panose="020B0606030504020204" pitchFamily="34" charset="0"/>
                  </a:rPr>
                  <a:t> de </a:t>
                </a:r>
                <a:r>
                  <a:rPr lang="en-GB" sz="1600" dirty="0" err="1">
                    <a:latin typeface="Open Sans" panose="020B0606030504020204" pitchFamily="34" charset="0"/>
                    <a:ea typeface="Open Sans" panose="020B0606030504020204" pitchFamily="34" charset="0"/>
                    <a:cs typeface="Open Sans" panose="020B0606030504020204" pitchFamily="34" charset="0"/>
                  </a:rPr>
                  <a:t>igualdad</a:t>
                </a:r>
                <a:r>
                  <a:rPr lang="en-GB" sz="1600" dirty="0">
                    <a:latin typeface="Open Sans" panose="020B0606030504020204" pitchFamily="34" charset="0"/>
                    <a:ea typeface="Open Sans" panose="020B0606030504020204" pitchFamily="34" charset="0"/>
                    <a:cs typeface="Open Sans" panose="020B0606030504020204" pitchFamily="34" charset="0"/>
                  </a:rPr>
                  <a:t> : </a:t>
                </a:r>
                <a:endParaRPr lang="en-GB" dirty="0"/>
              </a:p>
            </p:txBody>
          </p:sp>
        </mc:Choice>
        <mc:Fallback xmlns:p14="http://schemas.microsoft.com/office/powerpoint/2010/main" xmlns:a16="http://schemas.microsoft.com/office/drawing/2014/main" xmlns="">
          <p:sp>
            <p:nvSpPr>
              <p:cNvPr id="27" name="TextBox 26"/>
              <p:cNvSpPr txBox="1">
                <a:spLocks noRot="1" noChangeAspect="1" noMove="1" noResize="1" noEditPoints="1" noAdjustHandles="1" noChangeArrowheads="1" noChangeShapeType="1" noTextEdit="1"/>
              </p:cNvSpPr>
              <p:nvPr/>
            </p:nvSpPr>
            <p:spPr>
              <a:xfrm>
                <a:off x="5824561" y="1663228"/>
                <a:ext cx="5319998" cy="2492990"/>
              </a:xfrm>
              <a:prstGeom prst="rect">
                <a:avLst/>
              </a:prstGeom>
              <a:blipFill>
                <a:blip r:embed="rId7"/>
                <a:stretch>
                  <a:fillRect l="-573" r="-802" b="-2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7241262" y="4756492"/>
                <a:ext cx="4907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a:solidFill>
                                <a:srgbClr val="FF0000"/>
                              </a:solidFill>
                              <a:latin typeface="Cambria Math" panose="02040503050406030204" pitchFamily="18" charset="0"/>
                            </a:rPr>
                            <m:t>𝒂</m:t>
                          </m:r>
                        </m:e>
                        <m:sub>
                          <m:r>
                            <a:rPr lang="en-GB" b="1" i="1" dirty="0">
                              <a:solidFill>
                                <a:srgbClr val="FF0000"/>
                              </a:solidFill>
                              <a:latin typeface="Cambria Math" panose="02040503050406030204" pitchFamily="18" charset="0"/>
                            </a:rPr>
                            <m:t>𝟏</m:t>
                          </m:r>
                        </m:sub>
                      </m:sSub>
                    </m:oMath>
                  </m:oMathPara>
                </a14:m>
                <a:endParaRPr lang="en-GB"/>
              </a:p>
            </p:txBody>
          </p:sp>
        </mc:Choice>
        <mc:Fallback xmlns:p14="http://schemas.microsoft.com/office/powerpoint/2010/main" xmlns:a16="http://schemas.microsoft.com/office/drawing/2014/main" xmlns="">
          <p:sp>
            <p:nvSpPr>
              <p:cNvPr id="28" name="Rectangle 27"/>
              <p:cNvSpPr>
                <a:spLocks noRot="1" noChangeAspect="1" noMove="1" noResize="1" noEditPoints="1" noAdjustHandles="1" noChangeArrowheads="1" noChangeShapeType="1" noTextEdit="1"/>
              </p:cNvSpPr>
              <p:nvPr/>
            </p:nvSpPr>
            <p:spPr>
              <a:xfrm>
                <a:off x="7241262" y="4756492"/>
                <a:ext cx="490775"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7924368" y="4756492"/>
                <a:ext cx="4907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a:solidFill>
                                <a:srgbClr val="FF0000"/>
                              </a:solidFill>
                              <a:latin typeface="Cambria Math" panose="02040503050406030204" pitchFamily="18" charset="0"/>
                            </a:rPr>
                            <m:t>𝒂</m:t>
                          </m:r>
                        </m:e>
                        <m:sub>
                          <m:r>
                            <a:rPr lang="en-GB" b="1" i="1" dirty="0" smtClean="0">
                              <a:solidFill>
                                <a:srgbClr val="FF0000"/>
                              </a:solidFill>
                              <a:latin typeface="Cambria Math" panose="02040503050406030204" pitchFamily="18" charset="0"/>
                            </a:rPr>
                            <m:t>𝟐</m:t>
                          </m:r>
                        </m:sub>
                      </m:sSub>
                    </m:oMath>
                  </m:oMathPara>
                </a14:m>
                <a:endParaRPr lang="en-GB">
                  <a:solidFill>
                    <a:srgbClr val="FF0000"/>
                  </a:solidFill>
                </a:endParaRPr>
              </a:p>
            </p:txBody>
          </p:sp>
        </mc:Choice>
        <mc:Fallback xmlns:p14="http://schemas.microsoft.com/office/powerpoint/2010/main" xmlns:a16="http://schemas.microsoft.com/office/drawing/2014/main" xmlns="">
          <p:sp>
            <p:nvSpPr>
              <p:cNvPr id="29" name="Rectangle 28"/>
              <p:cNvSpPr>
                <a:spLocks noRot="1" noChangeAspect="1" noMove="1" noResize="1" noEditPoints="1" noAdjustHandles="1" noChangeArrowheads="1" noChangeShapeType="1" noTextEdit="1"/>
              </p:cNvSpPr>
              <p:nvPr/>
            </p:nvSpPr>
            <p:spPr>
              <a:xfrm>
                <a:off x="7924368" y="4756492"/>
                <a:ext cx="49077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8607474" y="4756492"/>
                <a:ext cx="4907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a:solidFill>
                                <a:srgbClr val="FF0000"/>
                              </a:solidFill>
                              <a:latin typeface="Cambria Math" panose="02040503050406030204" pitchFamily="18" charset="0"/>
                            </a:rPr>
                            <m:t>𝒂</m:t>
                          </m:r>
                        </m:e>
                        <m:sub>
                          <m:r>
                            <a:rPr lang="en-GB" b="1" i="1" dirty="0" smtClean="0">
                              <a:solidFill>
                                <a:srgbClr val="FF0000"/>
                              </a:solidFill>
                              <a:latin typeface="Cambria Math" panose="02040503050406030204" pitchFamily="18" charset="0"/>
                            </a:rPr>
                            <m:t>𝟑</m:t>
                          </m:r>
                        </m:sub>
                      </m:sSub>
                    </m:oMath>
                  </m:oMathPara>
                </a14:m>
                <a:endParaRPr lang="en-GB"/>
              </a:p>
            </p:txBody>
          </p:sp>
        </mc:Choice>
        <mc:Fallback xmlns:p14="http://schemas.microsoft.com/office/powerpoint/2010/main" xmlns:a16="http://schemas.microsoft.com/office/drawing/2014/main" xmlns="">
          <p:sp>
            <p:nvSpPr>
              <p:cNvPr id="30" name="Rectangle 29"/>
              <p:cNvSpPr>
                <a:spLocks noRot="1" noChangeAspect="1" noMove="1" noResize="1" noEditPoints="1" noAdjustHandles="1" noChangeArrowheads="1" noChangeShapeType="1" noTextEdit="1"/>
              </p:cNvSpPr>
              <p:nvPr/>
            </p:nvSpPr>
            <p:spPr>
              <a:xfrm>
                <a:off x="8607474" y="4756492"/>
                <a:ext cx="490775"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7582815" y="4689453"/>
                <a:ext cx="4907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smtClean="0">
                              <a:solidFill>
                                <a:srgbClr val="FF0000"/>
                              </a:solidFill>
                              <a:latin typeface="Cambria Math" panose="02040503050406030204" pitchFamily="18" charset="0"/>
                            </a:rPr>
                            <m:t>𝒃</m:t>
                          </m:r>
                        </m:e>
                        <m:sub>
                          <m:r>
                            <a:rPr lang="en-GB" b="1" i="1" dirty="0">
                              <a:solidFill>
                                <a:srgbClr val="FF0000"/>
                              </a:solidFill>
                              <a:latin typeface="Cambria Math" panose="02040503050406030204" pitchFamily="18" charset="0"/>
                            </a:rPr>
                            <m:t>𝟏</m:t>
                          </m:r>
                        </m:sub>
                      </m:sSub>
                    </m:oMath>
                  </m:oMathPara>
                </a14:m>
                <a:endParaRPr lang="en-GB"/>
              </a:p>
            </p:txBody>
          </p:sp>
        </mc:Choice>
        <mc:Fallback xmlns:p14="http://schemas.microsoft.com/office/powerpoint/2010/main" xmlns:a16="http://schemas.microsoft.com/office/drawing/2014/main" xmlns="">
          <p:sp>
            <p:nvSpPr>
              <p:cNvPr id="31" name="Rectangle 30"/>
              <p:cNvSpPr>
                <a:spLocks noRot="1" noChangeAspect="1" noMove="1" noResize="1" noEditPoints="1" noAdjustHandles="1" noChangeArrowheads="1" noChangeShapeType="1" noTextEdit="1"/>
              </p:cNvSpPr>
              <p:nvPr/>
            </p:nvSpPr>
            <p:spPr>
              <a:xfrm>
                <a:off x="7582815" y="4689453"/>
                <a:ext cx="490775"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8281361" y="4689453"/>
                <a:ext cx="4907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smtClean="0">
                              <a:solidFill>
                                <a:srgbClr val="FF0000"/>
                              </a:solidFill>
                              <a:latin typeface="Cambria Math" panose="02040503050406030204" pitchFamily="18" charset="0"/>
                            </a:rPr>
                            <m:t>𝒃</m:t>
                          </m:r>
                        </m:e>
                        <m:sub>
                          <m:r>
                            <a:rPr lang="en-GB" b="1" i="1" dirty="0" smtClean="0">
                              <a:solidFill>
                                <a:srgbClr val="FF0000"/>
                              </a:solidFill>
                              <a:latin typeface="Cambria Math" panose="02040503050406030204" pitchFamily="18" charset="0"/>
                            </a:rPr>
                            <m:t>𝟐</m:t>
                          </m:r>
                        </m:sub>
                      </m:sSub>
                    </m:oMath>
                  </m:oMathPara>
                </a14:m>
                <a:endParaRPr lang="en-GB"/>
              </a:p>
            </p:txBody>
          </p:sp>
        </mc:Choice>
        <mc:Fallback xmlns:p14="http://schemas.microsoft.com/office/powerpoint/2010/main" xmlns:a16="http://schemas.microsoft.com/office/drawing/2014/main" xmlns="">
          <p:sp>
            <p:nvSpPr>
              <p:cNvPr id="32" name="Rectangle 31"/>
              <p:cNvSpPr>
                <a:spLocks noRot="1" noChangeAspect="1" noMove="1" noResize="1" noEditPoints="1" noAdjustHandles="1" noChangeArrowheads="1" noChangeShapeType="1" noTextEdit="1"/>
              </p:cNvSpPr>
              <p:nvPr/>
            </p:nvSpPr>
            <p:spPr>
              <a:xfrm>
                <a:off x="8281361" y="4689453"/>
                <a:ext cx="490775"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8966622" y="4695412"/>
                <a:ext cx="4907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smtClean="0">
                              <a:solidFill>
                                <a:srgbClr val="FF0000"/>
                              </a:solidFill>
                              <a:latin typeface="Cambria Math" panose="02040503050406030204" pitchFamily="18" charset="0"/>
                            </a:rPr>
                            <m:t>𝒃</m:t>
                          </m:r>
                        </m:e>
                        <m:sub>
                          <m:r>
                            <a:rPr lang="en-GB" b="1" i="1" dirty="0" smtClean="0">
                              <a:solidFill>
                                <a:srgbClr val="FF0000"/>
                              </a:solidFill>
                              <a:latin typeface="Cambria Math" panose="02040503050406030204" pitchFamily="18" charset="0"/>
                            </a:rPr>
                            <m:t>𝟑</m:t>
                          </m:r>
                        </m:sub>
                      </m:sSub>
                    </m:oMath>
                  </m:oMathPara>
                </a14:m>
                <a:endParaRPr lang="en-GB"/>
              </a:p>
            </p:txBody>
          </p:sp>
        </mc:Choice>
        <mc:Fallback xmlns:p14="http://schemas.microsoft.com/office/powerpoint/2010/main" xmlns:a16="http://schemas.microsoft.com/office/drawing/2014/main" xmlns="">
          <p:sp>
            <p:nvSpPr>
              <p:cNvPr id="33" name="Rectangle 32"/>
              <p:cNvSpPr>
                <a:spLocks noRot="1" noChangeAspect="1" noMove="1" noResize="1" noEditPoints="1" noAdjustHandles="1" noChangeArrowheads="1" noChangeShapeType="1" noTextEdit="1"/>
              </p:cNvSpPr>
              <p:nvPr/>
            </p:nvSpPr>
            <p:spPr>
              <a:xfrm>
                <a:off x="8966622" y="4695412"/>
                <a:ext cx="490775" cy="369332"/>
              </a:xfrm>
              <a:prstGeom prst="rect">
                <a:avLst/>
              </a:prstGeom>
              <a:blipFill>
                <a:blip r:embed="rId13"/>
                <a:stretch>
                  <a:fillRect/>
                </a:stretch>
              </a:blipFill>
            </p:spPr>
            <p:txBody>
              <a:bodyPr/>
              <a:lstStyle/>
              <a:p>
                <a:r>
                  <a:rPr lang="en-US">
                    <a:noFill/>
                  </a:rPr>
                  <a:t> </a:t>
                </a:r>
              </a:p>
            </p:txBody>
          </p:sp>
        </mc:Fallback>
      </mc:AlternateContent>
      <p:sp>
        <p:nvSpPr>
          <p:cNvPr id="23" name="Title 10">
            <a:extLst>
              <a:ext uri="{FF2B5EF4-FFF2-40B4-BE49-F238E27FC236}">
                <a16:creationId xmlns:a16="http://schemas.microsoft.com/office/drawing/2014/main" id="{D65E6D98-BE8C-6B4C-B23E-6167300445AE}"/>
              </a:ext>
            </a:extLst>
          </p:cNvPr>
          <p:cNvSpPr txBox="1">
            <a:spLocks/>
          </p:cNvSpPr>
          <p:nvPr/>
        </p:nvSpPr>
        <p:spPr>
          <a:xfrm>
            <a:off x="966955" y="-177406"/>
            <a:ext cx="1094176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16.3 </a:t>
            </a:r>
            <a:r>
              <a:rPr lang="en-ZA" sz="4000" dirty="0" err="1">
                <a:latin typeface="Open Sans"/>
                <a:ea typeface="Open Sans" panose="020B0606030504020204" pitchFamily="34" charset="0"/>
                <a:cs typeface="Open Sans" panose="020B0606030504020204" pitchFamily="34" charset="0"/>
              </a:rPr>
              <a:t>Modelización</a:t>
            </a:r>
            <a:r>
              <a:rPr lang="en-ZA" sz="4000" dirty="0">
                <a:latin typeface="Open Sans"/>
                <a:ea typeface="Open Sans" panose="020B0606030504020204" pitchFamily="34" charset="0"/>
                <a:cs typeface="Open Sans" panose="020B0606030504020204" pitchFamily="34" charset="0"/>
              </a:rPr>
              <a:t> de la </a:t>
            </a:r>
            <a:r>
              <a:rPr lang="en-ZA" sz="4000" dirty="0" err="1">
                <a:latin typeface="Open Sans"/>
                <a:ea typeface="Open Sans" panose="020B0606030504020204" pitchFamily="34" charset="0"/>
                <a:cs typeface="Open Sans" panose="020B0606030504020204" pitchFamily="34" charset="0"/>
              </a:rPr>
              <a:t>transformación</a:t>
            </a:r>
            <a:r>
              <a:rPr lang="en-ZA" sz="4000" dirty="0">
                <a:latin typeface="Open Sans"/>
                <a:ea typeface="Open Sans" panose="020B0606030504020204" pitchFamily="34" charset="0"/>
                <a:cs typeface="Open Sans" panose="020B0606030504020204" pitchFamily="34" charset="0"/>
              </a:rPr>
              <a:t> de la </a:t>
            </a:r>
            <a:r>
              <a:rPr lang="en-ZA" sz="4000" dirty="0" err="1">
                <a:latin typeface="Open Sans"/>
                <a:ea typeface="Open Sans" panose="020B0606030504020204" pitchFamily="34" charset="0"/>
                <a:cs typeface="Open Sans" panose="020B0606030504020204" pitchFamily="34" charset="0"/>
              </a:rPr>
              <a:t>energía</a:t>
            </a:r>
            <a:r>
              <a:rPr lang="en-ZA" sz="4000" dirty="0">
                <a:latin typeface="Open Sans"/>
                <a:ea typeface="Open Sans" panose="020B0606030504020204" pitchFamily="34" charset="0"/>
                <a:cs typeface="Open Sans" panose="020B0606030504020204" pitchFamily="34" charset="0"/>
              </a:rPr>
              <a:t> </a:t>
            </a:r>
            <a:r>
              <a:rPr lang="en-ZA" sz="4000" dirty="0" err="1">
                <a:latin typeface="Open Sans"/>
                <a:ea typeface="Open Sans" panose="020B0606030504020204" pitchFamily="34" charset="0"/>
                <a:cs typeface="Open Sans" panose="020B0606030504020204" pitchFamily="34" charset="0"/>
              </a:rPr>
              <a:t>en</a:t>
            </a:r>
            <a:r>
              <a:rPr lang="en-ZA" sz="4000" dirty="0">
                <a:latin typeface="Open Sans"/>
                <a:ea typeface="Open Sans" panose="020B0606030504020204" pitchFamily="34" charset="0"/>
                <a:cs typeface="Open Sans" panose="020B0606030504020204" pitchFamily="34" charset="0"/>
              </a:rPr>
              <a:t> </a:t>
            </a:r>
            <a:r>
              <a:rPr lang="en-ZA" sz="4000" dirty="0" err="1">
                <a:latin typeface="Open Sans"/>
                <a:ea typeface="Open Sans" panose="020B0606030504020204" pitchFamily="34" charset="0"/>
                <a:cs typeface="Open Sans" panose="020B0606030504020204" pitchFamily="34" charset="0"/>
              </a:rPr>
              <a:t>calor</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34" name="TextBox 33">
            <a:extLst>
              <a:ext uri="{FF2B5EF4-FFF2-40B4-BE49-F238E27FC236}">
                <a16:creationId xmlns:a16="http://schemas.microsoft.com/office/drawing/2014/main" id="{EBBA698C-A4B5-4A45-A331-924AE64DAAE7}"/>
              </a:ext>
            </a:extLst>
          </p:cNvPr>
          <p:cNvSpPr txBox="1"/>
          <p:nvPr/>
        </p:nvSpPr>
        <p:spPr>
          <a:xfrm>
            <a:off x="274320" y="3521628"/>
            <a:ext cx="41593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bg2">
                    <a:lumMod val="50000"/>
                  </a:schemeClr>
                </a:solidFill>
                <a:latin typeface="Open Sans"/>
              </a:rPr>
              <a:t>Fuente:</a:t>
            </a:r>
            <a:r>
              <a:rPr lang="en-US" sz="1100">
                <a:solidFill>
                  <a:schemeClr val="bg2">
                    <a:lumMod val="50000"/>
                  </a:schemeClr>
                </a:solidFill>
                <a:latin typeface="Open Sans"/>
              </a:rPr>
              <a:t> IRENA 2020a</a:t>
            </a:r>
          </a:p>
        </p:txBody>
      </p:sp>
      <p:sp>
        <p:nvSpPr>
          <p:cNvPr id="35" name="Oval 34">
            <a:extLst>
              <a:ext uri="{FF2B5EF4-FFF2-40B4-BE49-F238E27FC236}">
                <a16:creationId xmlns:a16="http://schemas.microsoft.com/office/drawing/2014/main" id="{6B4A9659-7F64-7247-BB4A-5A4448822218}"/>
              </a:ext>
            </a:extLst>
          </p:cNvPr>
          <p:cNvSpPr/>
          <p:nvPr/>
        </p:nvSpPr>
        <p:spPr>
          <a:xfrm>
            <a:off x="10574395" y="5432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6_Slide16.mp3" descr="Track2_Lecture16_Slide16.mp3">
            <a:hlinkClick r:id="" action="ppaction://media"/>
            <a:extLst>
              <a:ext uri="{FF2B5EF4-FFF2-40B4-BE49-F238E27FC236}">
                <a16:creationId xmlns:a16="http://schemas.microsoft.com/office/drawing/2014/main" id="{F9B98291-8A62-7640-B792-F09CC42BEF8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645760" y="614648"/>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endParaRPr lang="en-ZA" b="1">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63FE2775-FB72-4D44-B480-06EBB7F679B3}"/>
              </a:ext>
            </a:extLst>
          </p:cNvPr>
          <p:cNvSpPr/>
          <p:nvPr/>
        </p:nvSpPr>
        <p:spPr>
          <a:xfrm>
            <a:off x="966954" y="1197578"/>
            <a:ext cx="833560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16.3.5 Modelización de la energía solar concentrada</a:t>
            </a:r>
          </a:p>
        </p:txBody>
      </p:sp>
      <p:sp>
        <p:nvSpPr>
          <p:cNvPr id="46" name="Rounded Rectangle 45"/>
          <p:cNvSpPr/>
          <p:nvPr/>
        </p:nvSpPr>
        <p:spPr>
          <a:xfrm>
            <a:off x="1326568" y="1911351"/>
            <a:ext cx="3839792" cy="4412584"/>
          </a:xfrm>
          <a:prstGeom prst="roundRect">
            <a:avLst>
              <a:gd name="adj" fmla="val 4924"/>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p:cNvSpPr txBox="1"/>
          <p:nvPr/>
        </p:nvSpPr>
        <p:spPr>
          <a:xfrm>
            <a:off x="3887324" y="1958057"/>
            <a:ext cx="1346334" cy="430887"/>
          </a:xfrm>
          <a:prstGeom prst="rect">
            <a:avLst/>
          </a:prstGeom>
          <a:noFill/>
        </p:spPr>
        <p:txBody>
          <a:bodyPr wrap="square" rtlCol="0">
            <a:spAutoFit/>
          </a:bodyPr>
          <a:lstStyle/>
          <a:p>
            <a:r>
              <a:rPr lang="en-GB" sz="2200"/>
              <a:t>Red CSP </a:t>
            </a:r>
          </a:p>
        </p:txBody>
      </p:sp>
      <p:grpSp>
        <p:nvGrpSpPr>
          <p:cNvPr id="45" name="Group 44"/>
          <p:cNvGrpSpPr/>
          <p:nvPr/>
        </p:nvGrpSpPr>
        <p:grpSpPr>
          <a:xfrm>
            <a:off x="1526521" y="2049864"/>
            <a:ext cx="8902780" cy="4025470"/>
            <a:chOff x="444481" y="2192451"/>
            <a:chExt cx="8902780" cy="4025470"/>
          </a:xfrm>
        </p:grpSpPr>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b="12480"/>
            <a:stretch/>
          </p:blipFill>
          <p:spPr>
            <a:xfrm>
              <a:off x="7641747" y="4497977"/>
              <a:ext cx="1402699" cy="1446776"/>
            </a:xfrm>
            <a:prstGeom prst="rect">
              <a:avLst/>
            </a:prstGeom>
          </p:spPr>
        </p:pic>
        <p:sp>
          <p:nvSpPr>
            <p:cNvPr id="11" name="TextBox 10"/>
            <p:cNvSpPr txBox="1"/>
            <p:nvPr/>
          </p:nvSpPr>
          <p:spPr>
            <a:xfrm>
              <a:off x="7674318" y="3608333"/>
              <a:ext cx="1672943" cy="461665"/>
            </a:xfrm>
            <a:prstGeom prst="rect">
              <a:avLst/>
            </a:prstGeom>
            <a:noFill/>
          </p:spPr>
          <p:txBody>
            <a:bodyPr wrap="square" rtlCol="0">
              <a:spAutoFit/>
            </a:bodyPr>
            <a:lstStyle/>
            <a:p>
              <a:r>
                <a:rPr lang="en-GB" sz="2400" dirty="0"/>
                <a:t>Red </a:t>
              </a:r>
              <a:r>
                <a:rPr lang="en-GB" sz="2400" dirty="0" err="1"/>
                <a:t>eléctrica</a:t>
              </a:r>
              <a:r>
                <a:rPr lang="en-GB" sz="2400" dirty="0"/>
                <a:t> </a:t>
              </a:r>
            </a:p>
          </p:txBody>
        </p:sp>
        <p:sp>
          <p:nvSpPr>
            <p:cNvPr id="3" name="Rounded Rectangle 2"/>
            <p:cNvSpPr/>
            <p:nvPr/>
          </p:nvSpPr>
          <p:spPr>
            <a:xfrm>
              <a:off x="4396534" y="4069998"/>
              <a:ext cx="1932185" cy="1205611"/>
            </a:xfrm>
            <a:prstGeom prst="roundRect">
              <a:avLst>
                <a:gd name="adj" fmla="val 2915"/>
              </a:avLst>
            </a:prstGeom>
            <a:solidFill>
              <a:schemeClr val="accent2">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lumMod val="75000"/>
                      <a:lumOff val="25000"/>
                    </a:schemeClr>
                  </a:solidFill>
                </a:rPr>
                <a:t>Generador CSP </a:t>
              </a:r>
            </a:p>
            <a:p>
              <a:pPr algn="ctr"/>
              <a:r>
                <a:rPr lang="en-GB">
                  <a:solidFill>
                    <a:schemeClr val="tx1">
                      <a:lumMod val="75000"/>
                      <a:lumOff val="25000"/>
                    </a:schemeClr>
                  </a:solidFill>
                </a:rPr>
                <a:t>(Calor al poder)</a:t>
              </a:r>
            </a:p>
          </p:txBody>
        </p:sp>
        <p:sp>
          <p:nvSpPr>
            <p:cNvPr id="12" name="Rounded Rectangle 11"/>
            <p:cNvSpPr/>
            <p:nvPr/>
          </p:nvSpPr>
          <p:spPr>
            <a:xfrm>
              <a:off x="444481" y="3963424"/>
              <a:ext cx="3108859" cy="720605"/>
            </a:xfrm>
            <a:prstGeom prst="roundRect">
              <a:avLst>
                <a:gd name="adj" fmla="val 2915"/>
              </a:avLst>
            </a:prstGeom>
            <a:solidFill>
              <a:schemeClr val="accent2">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lumMod val="75000"/>
                      <a:lumOff val="25000"/>
                    </a:schemeClr>
                  </a:solidFill>
                </a:rPr>
                <a:t>Colector CSP</a:t>
              </a:r>
            </a:p>
          </p:txBody>
        </p:sp>
        <p:sp>
          <p:nvSpPr>
            <p:cNvPr id="13" name="Rounded Rectangle 12"/>
            <p:cNvSpPr/>
            <p:nvPr/>
          </p:nvSpPr>
          <p:spPr>
            <a:xfrm>
              <a:off x="520581" y="5278497"/>
              <a:ext cx="3063239" cy="720606"/>
            </a:xfrm>
            <a:prstGeom prst="roundRect">
              <a:avLst>
                <a:gd name="adj" fmla="val 2915"/>
              </a:avLst>
            </a:prstGeom>
            <a:solidFill>
              <a:schemeClr val="accent2">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lumMod val="75000"/>
                      <a:lumOff val="25000"/>
                    </a:schemeClr>
                  </a:solidFill>
                </a:rPr>
                <a:t>Almacenamiento CSP</a:t>
              </a:r>
            </a:p>
          </p:txBody>
        </p:sp>
        <p:cxnSp>
          <p:nvCxnSpPr>
            <p:cNvPr id="14" name="Straight Arrow Connector 13"/>
            <p:cNvCxnSpPr/>
            <p:nvPr/>
          </p:nvCxnSpPr>
          <p:spPr>
            <a:xfrm>
              <a:off x="6328719" y="4843373"/>
              <a:ext cx="1313028"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036961" y="4690863"/>
              <a:ext cx="8746" cy="587634"/>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568580" y="4536063"/>
              <a:ext cx="812714"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052200" y="6217920"/>
              <a:ext cx="3310426"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359703" y="5260497"/>
              <a:ext cx="2923" cy="957424"/>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13" idx="2"/>
            </p:cNvCxnSpPr>
            <p:nvPr/>
          </p:nvCxnSpPr>
          <p:spPr>
            <a:xfrm flipV="1">
              <a:off x="2052199" y="5999103"/>
              <a:ext cx="2" cy="218817"/>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917" y="2192451"/>
              <a:ext cx="1200665" cy="1200665"/>
            </a:xfrm>
            <a:prstGeom prst="rect">
              <a:avLst/>
            </a:prstGeom>
          </p:spPr>
        </p:pic>
      </p:grpSp>
      <p:sp>
        <p:nvSpPr>
          <p:cNvPr id="52" name="TextBox 51"/>
          <p:cNvSpPr txBox="1"/>
          <p:nvPr/>
        </p:nvSpPr>
        <p:spPr>
          <a:xfrm>
            <a:off x="3099622" y="2566665"/>
            <a:ext cx="2186734" cy="523220"/>
          </a:xfrm>
          <a:prstGeom prst="rect">
            <a:avLst/>
          </a:prstGeom>
          <a:noFill/>
        </p:spPr>
        <p:txBody>
          <a:bodyPr wrap="square" rtlCol="0">
            <a:spAutoFit/>
          </a:bodyPr>
          <a:lstStyle/>
          <a:p>
            <a:r>
              <a:rPr lang="en-GB" sz="1400" dirty="0">
                <a:solidFill>
                  <a:srgbClr val="C00000"/>
                </a:solidFill>
              </a:rPr>
              <a:t>Series </a:t>
            </a:r>
            <a:r>
              <a:rPr lang="en-GB" sz="1400" dirty="0" err="1">
                <a:solidFill>
                  <a:srgbClr val="C00000"/>
                </a:solidFill>
              </a:rPr>
              <a:t>temporales</a:t>
            </a:r>
            <a:r>
              <a:rPr lang="en-GB" sz="1400" dirty="0">
                <a:solidFill>
                  <a:srgbClr val="C00000"/>
                </a:solidFill>
              </a:rPr>
              <a:t> de </a:t>
            </a:r>
            <a:r>
              <a:rPr lang="en-GB" sz="1400" dirty="0" err="1">
                <a:solidFill>
                  <a:srgbClr val="C00000"/>
                </a:solidFill>
              </a:rPr>
              <a:t>disponibilidad</a:t>
            </a:r>
            <a:r>
              <a:rPr lang="en-GB" sz="1400" dirty="0">
                <a:solidFill>
                  <a:srgbClr val="C00000"/>
                </a:solidFill>
              </a:rPr>
              <a:t> solar </a:t>
            </a:r>
            <a:r>
              <a:rPr lang="en-GB" sz="1400" dirty="0" err="1">
                <a:solidFill>
                  <a:srgbClr val="C00000"/>
                </a:solidFill>
              </a:rPr>
              <a:t>en</a:t>
            </a:r>
            <a:r>
              <a:rPr lang="en-GB" sz="1400" dirty="0">
                <a:solidFill>
                  <a:srgbClr val="C00000"/>
                </a:solidFill>
              </a:rPr>
              <a:t> "</a:t>
            </a:r>
            <a:r>
              <a:rPr lang="en-GB" sz="1400" dirty="0" err="1">
                <a:solidFill>
                  <a:srgbClr val="C00000"/>
                </a:solidFill>
              </a:rPr>
              <a:t>ts_cf</a:t>
            </a:r>
            <a:r>
              <a:rPr lang="en-GB" sz="1400" dirty="0">
                <a:solidFill>
                  <a:srgbClr val="C00000"/>
                </a:solidFill>
              </a:rPr>
              <a:t>"</a:t>
            </a:r>
          </a:p>
        </p:txBody>
      </p:sp>
      <p:sp>
        <p:nvSpPr>
          <p:cNvPr id="53" name="TextBox 52"/>
          <p:cNvSpPr txBox="1"/>
          <p:nvPr/>
        </p:nvSpPr>
        <p:spPr>
          <a:xfrm>
            <a:off x="1516147" y="3304450"/>
            <a:ext cx="2965542" cy="523220"/>
          </a:xfrm>
          <a:prstGeom prst="rect">
            <a:avLst/>
          </a:prstGeom>
          <a:noFill/>
        </p:spPr>
        <p:txBody>
          <a:bodyPr wrap="square" rtlCol="0">
            <a:spAutoFit/>
          </a:bodyPr>
          <a:lstStyle/>
          <a:p>
            <a:r>
              <a:rPr lang="en-GB" sz="1400" dirty="0" err="1">
                <a:solidFill>
                  <a:srgbClr val="C00000"/>
                </a:solidFill>
              </a:rPr>
              <a:t>Igual</a:t>
            </a:r>
            <a:r>
              <a:rPr lang="en-GB" sz="1400" dirty="0">
                <a:solidFill>
                  <a:srgbClr val="C00000"/>
                </a:solidFill>
              </a:rPr>
              <a:t> que </a:t>
            </a:r>
            <a:r>
              <a:rPr lang="en-GB" sz="1400" dirty="0" err="1">
                <a:solidFill>
                  <a:srgbClr val="C00000"/>
                </a:solidFill>
              </a:rPr>
              <a:t>el</a:t>
            </a:r>
            <a:r>
              <a:rPr lang="en-GB" sz="1400" dirty="0">
                <a:solidFill>
                  <a:srgbClr val="C00000"/>
                </a:solidFill>
              </a:rPr>
              <a:t> </a:t>
            </a:r>
            <a:r>
              <a:rPr lang="en-GB" sz="1400" dirty="0" err="1">
                <a:solidFill>
                  <a:srgbClr val="C00000"/>
                </a:solidFill>
              </a:rPr>
              <a:t>generador</a:t>
            </a:r>
            <a:r>
              <a:rPr lang="en-GB" sz="1400" dirty="0">
                <a:solidFill>
                  <a:srgbClr val="C00000"/>
                </a:solidFill>
              </a:rPr>
              <a:t> solar </a:t>
            </a:r>
            <a:r>
              <a:rPr lang="en-GB" sz="1400" dirty="0" err="1">
                <a:solidFill>
                  <a:srgbClr val="C00000"/>
                </a:solidFill>
              </a:rPr>
              <a:t>fotovoltaico</a:t>
            </a:r>
            <a:r>
              <a:rPr lang="en-GB" sz="1400" dirty="0">
                <a:solidFill>
                  <a:srgbClr val="C00000"/>
                </a:solidFill>
              </a:rPr>
              <a:t> </a:t>
            </a:r>
            <a:r>
              <a:rPr lang="en-GB" sz="1400" dirty="0" err="1">
                <a:solidFill>
                  <a:srgbClr val="C00000"/>
                </a:solidFill>
              </a:rPr>
              <a:t>pero</a:t>
            </a:r>
            <a:r>
              <a:rPr lang="en-GB" sz="1400" dirty="0">
                <a:solidFill>
                  <a:srgbClr val="C00000"/>
                </a:solidFill>
              </a:rPr>
              <a:t> </a:t>
            </a:r>
            <a:r>
              <a:rPr lang="en-GB" sz="1400" dirty="0" err="1">
                <a:solidFill>
                  <a:srgbClr val="C00000"/>
                </a:solidFill>
              </a:rPr>
              <a:t>en</a:t>
            </a:r>
            <a:r>
              <a:rPr lang="en-GB" sz="1400" dirty="0">
                <a:solidFill>
                  <a:srgbClr val="C00000"/>
                </a:solidFill>
              </a:rPr>
              <a:t> la red CSP</a:t>
            </a:r>
          </a:p>
        </p:txBody>
      </p:sp>
      <p:sp>
        <p:nvSpPr>
          <p:cNvPr id="54" name="TextBox 53"/>
          <p:cNvSpPr txBox="1"/>
          <p:nvPr/>
        </p:nvSpPr>
        <p:spPr>
          <a:xfrm>
            <a:off x="108721" y="4308493"/>
            <a:ext cx="1943333" cy="523220"/>
          </a:xfrm>
          <a:prstGeom prst="rect">
            <a:avLst/>
          </a:prstGeom>
          <a:noFill/>
        </p:spPr>
        <p:txBody>
          <a:bodyPr wrap="square" rtlCol="0">
            <a:spAutoFit/>
          </a:bodyPr>
          <a:lstStyle/>
          <a:p>
            <a:r>
              <a:rPr lang="en-GB" sz="1400" dirty="0" err="1">
                <a:solidFill>
                  <a:srgbClr val="C00000"/>
                </a:solidFill>
              </a:rPr>
              <a:t>Igual</a:t>
            </a:r>
            <a:r>
              <a:rPr lang="en-GB" sz="1400" dirty="0">
                <a:solidFill>
                  <a:srgbClr val="C00000"/>
                </a:solidFill>
              </a:rPr>
              <a:t> que </a:t>
            </a:r>
            <a:r>
              <a:rPr lang="en-GB" sz="1400" dirty="0" err="1">
                <a:solidFill>
                  <a:srgbClr val="C00000"/>
                </a:solidFill>
              </a:rPr>
              <a:t>el</a:t>
            </a:r>
            <a:r>
              <a:rPr lang="en-GB" sz="1400" dirty="0">
                <a:solidFill>
                  <a:srgbClr val="C00000"/>
                </a:solidFill>
              </a:rPr>
              <a:t> </a:t>
            </a:r>
            <a:r>
              <a:rPr lang="en-GB" sz="1400" dirty="0" err="1">
                <a:solidFill>
                  <a:srgbClr val="C00000"/>
                </a:solidFill>
              </a:rPr>
              <a:t>almacenamiento</a:t>
            </a:r>
            <a:r>
              <a:rPr lang="en-GB" sz="1400" dirty="0">
                <a:solidFill>
                  <a:srgbClr val="C00000"/>
                </a:solidFill>
              </a:rPr>
              <a:t> de </a:t>
            </a:r>
            <a:r>
              <a:rPr lang="en-GB" sz="1400" dirty="0" err="1">
                <a:solidFill>
                  <a:srgbClr val="C00000"/>
                </a:solidFill>
              </a:rPr>
              <a:t>electricidad</a:t>
            </a:r>
            <a:r>
              <a:rPr lang="en-GB" sz="1400" dirty="0">
                <a:solidFill>
                  <a:srgbClr val="C00000"/>
                </a:solidFill>
              </a:rPr>
              <a:t> </a:t>
            </a:r>
            <a:r>
              <a:rPr lang="en-GB" sz="1400" dirty="0" err="1">
                <a:solidFill>
                  <a:srgbClr val="C00000"/>
                </a:solidFill>
              </a:rPr>
              <a:t>pero</a:t>
            </a:r>
            <a:r>
              <a:rPr lang="en-GB" sz="1400" dirty="0">
                <a:solidFill>
                  <a:srgbClr val="C00000"/>
                </a:solidFill>
              </a:rPr>
              <a:t> </a:t>
            </a:r>
            <a:r>
              <a:rPr lang="en-GB" sz="1400" dirty="0" err="1">
                <a:solidFill>
                  <a:srgbClr val="C00000"/>
                </a:solidFill>
              </a:rPr>
              <a:t>en</a:t>
            </a:r>
            <a:r>
              <a:rPr lang="en-GB" sz="1400" dirty="0">
                <a:solidFill>
                  <a:srgbClr val="C00000"/>
                </a:solidFill>
              </a:rPr>
              <a:t> la red de CSP</a:t>
            </a:r>
          </a:p>
        </p:txBody>
      </p:sp>
      <p:sp>
        <p:nvSpPr>
          <p:cNvPr id="56" name="TextBox 55"/>
          <p:cNvSpPr txBox="1"/>
          <p:nvPr/>
        </p:nvSpPr>
        <p:spPr>
          <a:xfrm>
            <a:off x="5261983" y="2759775"/>
            <a:ext cx="2187441" cy="923330"/>
          </a:xfrm>
          <a:prstGeom prst="rect">
            <a:avLst/>
          </a:prstGeom>
          <a:noFill/>
        </p:spPr>
        <p:txBody>
          <a:bodyPr wrap="square" rtlCol="0">
            <a:spAutoFit/>
          </a:bodyPr>
          <a:lstStyle/>
          <a:p>
            <a:endParaRPr lang="en-GB" sz="1200" dirty="0">
              <a:solidFill>
                <a:srgbClr val="C00000"/>
              </a:solidFill>
            </a:endParaRPr>
          </a:p>
          <a:p>
            <a:r>
              <a:rPr lang="en-GB" sz="1400" dirty="0">
                <a:solidFill>
                  <a:srgbClr val="C00000"/>
                </a:solidFill>
              </a:rPr>
              <a:t>El </a:t>
            </a:r>
            <a:r>
              <a:rPr lang="en-GB" sz="1400" dirty="0" err="1">
                <a:solidFill>
                  <a:srgbClr val="C00000"/>
                </a:solidFill>
              </a:rPr>
              <a:t>modelo</a:t>
            </a:r>
            <a:r>
              <a:rPr lang="en-GB" sz="1400" dirty="0">
                <a:solidFill>
                  <a:srgbClr val="C00000"/>
                </a:solidFill>
              </a:rPr>
              <a:t> es </a:t>
            </a:r>
            <a:r>
              <a:rPr lang="en-GB" sz="1400" dirty="0" err="1">
                <a:solidFill>
                  <a:srgbClr val="C00000"/>
                </a:solidFill>
              </a:rPr>
              <a:t>el</a:t>
            </a:r>
            <a:r>
              <a:rPr lang="en-GB" sz="1400" dirty="0">
                <a:solidFill>
                  <a:srgbClr val="C00000"/>
                </a:solidFill>
              </a:rPr>
              <a:t> </a:t>
            </a:r>
            <a:r>
              <a:rPr lang="en-GB" sz="1400" dirty="0" err="1">
                <a:solidFill>
                  <a:srgbClr val="C00000"/>
                </a:solidFill>
              </a:rPr>
              <a:t>mismo</a:t>
            </a:r>
            <a:r>
              <a:rPr lang="en-GB" sz="1400" dirty="0">
                <a:solidFill>
                  <a:srgbClr val="C00000"/>
                </a:solidFill>
              </a:rPr>
              <a:t> que </a:t>
            </a:r>
            <a:r>
              <a:rPr lang="en-GB" sz="1400" dirty="0" err="1">
                <a:solidFill>
                  <a:srgbClr val="C00000"/>
                </a:solidFill>
              </a:rPr>
              <a:t>el</a:t>
            </a:r>
            <a:r>
              <a:rPr lang="en-GB" sz="1400" dirty="0">
                <a:solidFill>
                  <a:srgbClr val="C00000"/>
                </a:solidFill>
              </a:rPr>
              <a:t> de </a:t>
            </a:r>
            <a:r>
              <a:rPr lang="en-GB" sz="1400" dirty="0" err="1">
                <a:solidFill>
                  <a:srgbClr val="C00000"/>
                </a:solidFill>
              </a:rPr>
              <a:t>una</a:t>
            </a:r>
            <a:r>
              <a:rPr lang="en-GB" sz="1400" dirty="0">
                <a:solidFill>
                  <a:srgbClr val="C00000"/>
                </a:solidFill>
              </a:rPr>
              <a:t> </a:t>
            </a:r>
            <a:r>
              <a:rPr lang="en-GB" sz="1400" dirty="0" err="1">
                <a:solidFill>
                  <a:srgbClr val="C00000"/>
                </a:solidFill>
              </a:rPr>
              <a:t>bomba</a:t>
            </a:r>
            <a:r>
              <a:rPr lang="en-GB" sz="1400" dirty="0">
                <a:solidFill>
                  <a:srgbClr val="C00000"/>
                </a:solidFill>
              </a:rPr>
              <a:t> de </a:t>
            </a:r>
            <a:r>
              <a:rPr lang="en-GB" sz="1400" dirty="0" err="1">
                <a:solidFill>
                  <a:srgbClr val="C00000"/>
                </a:solidFill>
              </a:rPr>
              <a:t>calor</a:t>
            </a:r>
            <a:r>
              <a:rPr lang="en-GB" sz="1400" dirty="0">
                <a:solidFill>
                  <a:srgbClr val="C00000"/>
                </a:solidFill>
              </a:rPr>
              <a:t>, </a:t>
            </a:r>
            <a:r>
              <a:rPr lang="en-GB" sz="1400" dirty="0" err="1">
                <a:solidFill>
                  <a:srgbClr val="C00000"/>
                </a:solidFill>
              </a:rPr>
              <a:t>pero</a:t>
            </a:r>
            <a:r>
              <a:rPr lang="en-GB" sz="1400" dirty="0">
                <a:solidFill>
                  <a:srgbClr val="C00000"/>
                </a:solidFill>
              </a:rPr>
              <a:t> </a:t>
            </a:r>
            <a:r>
              <a:rPr lang="en-GB" sz="1400" dirty="0" err="1">
                <a:solidFill>
                  <a:srgbClr val="C00000"/>
                </a:solidFill>
              </a:rPr>
              <a:t>en</a:t>
            </a:r>
            <a:r>
              <a:rPr lang="en-GB" sz="1400" dirty="0">
                <a:solidFill>
                  <a:srgbClr val="C00000"/>
                </a:solidFill>
              </a:rPr>
              <a:t> </a:t>
            </a:r>
            <a:r>
              <a:rPr lang="en-GB" sz="1400" dirty="0" err="1">
                <a:solidFill>
                  <a:srgbClr val="C00000"/>
                </a:solidFill>
              </a:rPr>
              <a:t>este</a:t>
            </a:r>
            <a:r>
              <a:rPr lang="en-GB" sz="1400" dirty="0">
                <a:solidFill>
                  <a:srgbClr val="C00000"/>
                </a:solidFill>
              </a:rPr>
              <a:t> </a:t>
            </a:r>
            <a:r>
              <a:rPr lang="en-GB" sz="1400" dirty="0" err="1">
                <a:solidFill>
                  <a:srgbClr val="C00000"/>
                </a:solidFill>
              </a:rPr>
              <a:t>caso</a:t>
            </a:r>
            <a:r>
              <a:rPr lang="en-GB" sz="1400" dirty="0">
                <a:solidFill>
                  <a:srgbClr val="C00000"/>
                </a:solidFill>
              </a:rPr>
              <a:t> </a:t>
            </a:r>
            <a:r>
              <a:rPr lang="en-GB" sz="1400" dirty="0" err="1">
                <a:solidFill>
                  <a:srgbClr val="C00000"/>
                </a:solidFill>
              </a:rPr>
              <a:t>el</a:t>
            </a:r>
            <a:r>
              <a:rPr lang="en-GB" sz="1400" dirty="0">
                <a:solidFill>
                  <a:srgbClr val="C00000"/>
                </a:solidFill>
              </a:rPr>
              <a:t> </a:t>
            </a:r>
            <a:r>
              <a:rPr lang="en-GB" sz="1400" dirty="0" err="1">
                <a:solidFill>
                  <a:srgbClr val="C00000"/>
                </a:solidFill>
              </a:rPr>
              <a:t>calor</a:t>
            </a:r>
            <a:r>
              <a:rPr lang="en-GB" sz="1400" dirty="0">
                <a:solidFill>
                  <a:srgbClr val="C00000"/>
                </a:solidFill>
              </a:rPr>
              <a:t> se </a:t>
            </a:r>
            <a:r>
              <a:rPr lang="en-GB" sz="1400" dirty="0" err="1">
                <a:solidFill>
                  <a:srgbClr val="C00000"/>
                </a:solidFill>
              </a:rPr>
              <a:t>convierte</a:t>
            </a:r>
            <a:r>
              <a:rPr lang="en-GB" sz="1400" dirty="0">
                <a:solidFill>
                  <a:srgbClr val="C00000"/>
                </a:solidFill>
              </a:rPr>
              <a:t> </a:t>
            </a:r>
            <a:r>
              <a:rPr lang="en-GB" sz="1400" dirty="0" err="1">
                <a:solidFill>
                  <a:srgbClr val="C00000"/>
                </a:solidFill>
              </a:rPr>
              <a:t>en</a:t>
            </a:r>
            <a:r>
              <a:rPr lang="en-GB" sz="1400" dirty="0">
                <a:solidFill>
                  <a:srgbClr val="C00000"/>
                </a:solidFill>
              </a:rPr>
              <a:t> </a:t>
            </a:r>
            <a:r>
              <a:rPr lang="en-GB" sz="1400" dirty="0" err="1">
                <a:solidFill>
                  <a:srgbClr val="C00000"/>
                </a:solidFill>
              </a:rPr>
              <a:t>electricidad</a:t>
            </a:r>
            <a:endParaRPr lang="en-GB" sz="1400" dirty="0">
              <a:solidFill>
                <a:srgbClr val="C00000"/>
              </a:solidFill>
            </a:endParaRPr>
          </a:p>
        </p:txBody>
      </p:sp>
      <p:sp>
        <p:nvSpPr>
          <p:cNvPr id="27" name="Title 10">
            <a:extLst>
              <a:ext uri="{FF2B5EF4-FFF2-40B4-BE49-F238E27FC236}">
                <a16:creationId xmlns:a16="http://schemas.microsoft.com/office/drawing/2014/main" id="{D65E6D98-BE8C-6B4C-B23E-6167300445AE}"/>
              </a:ext>
            </a:extLst>
          </p:cNvPr>
          <p:cNvSpPr txBox="1">
            <a:spLocks/>
          </p:cNvSpPr>
          <p:nvPr/>
        </p:nvSpPr>
        <p:spPr>
          <a:xfrm>
            <a:off x="966955" y="-177406"/>
            <a:ext cx="1094176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16.3 </a:t>
            </a:r>
            <a:r>
              <a:rPr lang="en-ZA" sz="4000" dirty="0" err="1">
                <a:latin typeface="Open Sans"/>
                <a:ea typeface="Open Sans" panose="020B0606030504020204" pitchFamily="34" charset="0"/>
                <a:cs typeface="Open Sans" panose="020B0606030504020204" pitchFamily="34" charset="0"/>
              </a:rPr>
              <a:t>Modelización</a:t>
            </a:r>
            <a:r>
              <a:rPr lang="en-ZA" sz="4000" dirty="0">
                <a:latin typeface="Open Sans"/>
                <a:ea typeface="Open Sans" panose="020B0606030504020204" pitchFamily="34" charset="0"/>
                <a:cs typeface="Open Sans" panose="020B0606030504020204" pitchFamily="34" charset="0"/>
              </a:rPr>
              <a:t> de la </a:t>
            </a:r>
            <a:r>
              <a:rPr lang="en-ZA" sz="4000" dirty="0" err="1">
                <a:latin typeface="Open Sans"/>
                <a:ea typeface="Open Sans" panose="020B0606030504020204" pitchFamily="34" charset="0"/>
                <a:cs typeface="Open Sans" panose="020B0606030504020204" pitchFamily="34" charset="0"/>
              </a:rPr>
              <a:t>transformación</a:t>
            </a:r>
            <a:r>
              <a:rPr lang="en-ZA" sz="4000" dirty="0">
                <a:latin typeface="Open Sans"/>
                <a:ea typeface="Open Sans" panose="020B0606030504020204" pitchFamily="34" charset="0"/>
                <a:cs typeface="Open Sans" panose="020B0606030504020204" pitchFamily="34" charset="0"/>
              </a:rPr>
              <a:t> de la </a:t>
            </a:r>
            <a:r>
              <a:rPr lang="en-ZA" sz="4000" dirty="0" err="1">
                <a:latin typeface="Open Sans"/>
                <a:ea typeface="Open Sans" panose="020B0606030504020204" pitchFamily="34" charset="0"/>
                <a:cs typeface="Open Sans" panose="020B0606030504020204" pitchFamily="34" charset="0"/>
              </a:rPr>
              <a:t>energía</a:t>
            </a:r>
            <a:r>
              <a:rPr lang="en-ZA" sz="4000" dirty="0">
                <a:latin typeface="Open Sans"/>
                <a:ea typeface="Open Sans" panose="020B0606030504020204" pitchFamily="34" charset="0"/>
                <a:cs typeface="Open Sans" panose="020B0606030504020204" pitchFamily="34" charset="0"/>
              </a:rPr>
              <a:t> </a:t>
            </a:r>
            <a:r>
              <a:rPr lang="en-ZA" sz="4000" dirty="0" err="1">
                <a:latin typeface="Open Sans"/>
                <a:ea typeface="Open Sans" panose="020B0606030504020204" pitchFamily="34" charset="0"/>
                <a:cs typeface="Open Sans" panose="020B0606030504020204" pitchFamily="34" charset="0"/>
              </a:rPr>
              <a:t>en</a:t>
            </a:r>
            <a:r>
              <a:rPr lang="en-ZA" sz="4000" dirty="0">
                <a:latin typeface="Open Sans"/>
                <a:ea typeface="Open Sans" panose="020B0606030504020204" pitchFamily="34" charset="0"/>
                <a:cs typeface="Open Sans" panose="020B0606030504020204" pitchFamily="34" charset="0"/>
              </a:rPr>
              <a:t> </a:t>
            </a:r>
            <a:r>
              <a:rPr lang="en-ZA" sz="4000" dirty="0" err="1">
                <a:latin typeface="Open Sans"/>
                <a:ea typeface="Open Sans" panose="020B0606030504020204" pitchFamily="34" charset="0"/>
                <a:cs typeface="Open Sans" panose="020B0606030504020204" pitchFamily="34" charset="0"/>
              </a:rPr>
              <a:t>calor</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28" name="TextBox 27">
            <a:extLst>
              <a:ext uri="{FF2B5EF4-FFF2-40B4-BE49-F238E27FC236}">
                <a16:creationId xmlns:a16="http://schemas.microsoft.com/office/drawing/2014/main" id="{EBBA698C-A4B5-4A45-A331-924AE64DAAE7}"/>
              </a:ext>
            </a:extLst>
          </p:cNvPr>
          <p:cNvSpPr txBox="1"/>
          <p:nvPr/>
        </p:nvSpPr>
        <p:spPr>
          <a:xfrm>
            <a:off x="8756358" y="5869355"/>
            <a:ext cx="145802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Open Sans"/>
              </a:rPr>
              <a:t>Fuente:</a:t>
            </a:r>
            <a:r>
              <a:rPr lang="en-US" sz="1000" dirty="0">
                <a:latin typeface="Open Sans"/>
              </a:rPr>
              <a:t> IRENA 2020a</a:t>
            </a:r>
          </a:p>
        </p:txBody>
      </p:sp>
      <p:sp>
        <p:nvSpPr>
          <p:cNvPr id="30" name="Rounded Rectangle 29"/>
          <p:cNvSpPr/>
          <p:nvPr/>
        </p:nvSpPr>
        <p:spPr>
          <a:xfrm>
            <a:off x="6767669" y="1567933"/>
            <a:ext cx="4708956" cy="1446775"/>
          </a:xfrm>
          <a:prstGeom prst="roundRect">
            <a:avLst>
              <a:gd name="adj" fmla="val 3846"/>
            </a:avLst>
          </a:prstGeom>
          <a:solidFill>
            <a:schemeClr val="bg2">
              <a:lumMod val="9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6834967" y="1633883"/>
            <a:ext cx="4656259" cy="1015663"/>
          </a:xfrm>
          <a:prstGeom prst="rect">
            <a:avLst/>
          </a:prstGeom>
          <a:noFill/>
        </p:spPr>
        <p:txBody>
          <a:bodyPr wrap="square">
            <a:sp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Las </a:t>
            </a:r>
            <a:r>
              <a:rPr lang="en-GB" sz="2000" dirty="0" err="1">
                <a:latin typeface="Open Sans" panose="020B0606030504020204" pitchFamily="34" charset="0"/>
                <a:ea typeface="Open Sans" panose="020B0606030504020204" pitchFamily="34" charset="0"/>
                <a:cs typeface="Open Sans" panose="020B0606030504020204" pitchFamily="34" charset="0"/>
              </a:rPr>
              <a:t>unidades</a:t>
            </a:r>
            <a:r>
              <a:rPr lang="en-GB" sz="2000" dirty="0">
                <a:latin typeface="Open Sans" panose="020B0606030504020204" pitchFamily="34" charset="0"/>
                <a:ea typeface="Open Sans" panose="020B0606030504020204" pitchFamily="34" charset="0"/>
                <a:cs typeface="Open Sans" panose="020B0606030504020204" pitchFamily="34" charset="0"/>
              </a:rPr>
              <a:t> de </a:t>
            </a:r>
            <a:r>
              <a:rPr lang="en-GB" sz="2000" dirty="0" err="1">
                <a:latin typeface="Open Sans" panose="020B0606030504020204" pitchFamily="34" charset="0"/>
                <a:ea typeface="Open Sans" panose="020B0606030504020204" pitchFamily="34" charset="0"/>
                <a:cs typeface="Open Sans" panose="020B0606030504020204" pitchFamily="34" charset="0"/>
              </a:rPr>
              <a:t>energía</a:t>
            </a:r>
            <a:r>
              <a:rPr lang="en-GB" sz="2000" dirty="0">
                <a:latin typeface="Open Sans" panose="020B0606030504020204" pitchFamily="34" charset="0"/>
                <a:ea typeface="Open Sans" panose="020B0606030504020204" pitchFamily="34" charset="0"/>
                <a:cs typeface="Open Sans" panose="020B0606030504020204" pitchFamily="34" charset="0"/>
              </a:rPr>
              <a:t> solar </a:t>
            </a:r>
            <a:r>
              <a:rPr lang="en-GB" sz="2000" dirty="0" err="1">
                <a:latin typeface="Open Sans" panose="020B0606030504020204" pitchFamily="34" charset="0"/>
                <a:ea typeface="Open Sans" panose="020B0606030504020204" pitchFamily="34" charset="0"/>
                <a:cs typeface="Open Sans" panose="020B0606030504020204" pitchFamily="34" charset="0"/>
              </a:rPr>
              <a:t>concentrada</a:t>
            </a:r>
            <a:r>
              <a:rPr lang="en-GB" sz="2000" dirty="0">
                <a:latin typeface="Open Sans" panose="020B0606030504020204" pitchFamily="34" charset="0"/>
                <a:ea typeface="Open Sans" panose="020B0606030504020204" pitchFamily="34" charset="0"/>
                <a:cs typeface="Open Sans" panose="020B0606030504020204" pitchFamily="34" charset="0"/>
              </a:rPr>
              <a:t> (CSP) se </a:t>
            </a:r>
            <a:r>
              <a:rPr lang="en-GB" sz="2000" dirty="0" err="1">
                <a:latin typeface="Open Sans" panose="020B0606030504020204" pitchFamily="34" charset="0"/>
                <a:ea typeface="Open Sans" panose="020B0606030504020204" pitchFamily="34" charset="0"/>
                <a:cs typeface="Open Sans" panose="020B0606030504020204" pitchFamily="34" charset="0"/>
              </a:rPr>
              <a:t>definen</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como</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una</a:t>
            </a:r>
            <a:r>
              <a:rPr lang="en-GB" sz="2000" dirty="0">
                <a:latin typeface="Open Sans" panose="020B0606030504020204" pitchFamily="34" charset="0"/>
                <a:ea typeface="Open Sans" panose="020B0606030504020204" pitchFamily="34" charset="0"/>
                <a:cs typeface="Open Sans" panose="020B0606030504020204" pitchFamily="34" charset="0"/>
              </a:rPr>
              <a:t> red de un solo </a:t>
            </a:r>
            <a:r>
              <a:rPr lang="en-GB" sz="2000" dirty="0" err="1">
                <a:latin typeface="Open Sans" panose="020B0606030504020204" pitchFamily="34" charset="0"/>
                <a:ea typeface="Open Sans" panose="020B0606030504020204" pitchFamily="34" charset="0"/>
                <a:cs typeface="Open Sans" panose="020B0606030504020204" pitchFamily="34" charset="0"/>
              </a:rPr>
              <a:t>nodo</a:t>
            </a:r>
            <a:r>
              <a:rPr lang="en-GB" sz="2000" dirty="0">
                <a:latin typeface="Open Sans" panose="020B0606030504020204" pitchFamily="34" charset="0"/>
                <a:ea typeface="Open Sans" panose="020B0606030504020204" pitchFamily="34" charset="0"/>
                <a:cs typeface="Open Sans" panose="020B0606030504020204" pitchFamily="34" charset="0"/>
              </a:rPr>
              <a:t> con </a:t>
            </a:r>
            <a:r>
              <a:rPr lang="en-GB" sz="2000" dirty="0" err="1">
                <a:latin typeface="Open Sans" panose="020B0606030504020204" pitchFamily="34" charset="0"/>
                <a:ea typeface="Open Sans" panose="020B0606030504020204" pitchFamily="34" charset="0"/>
                <a:cs typeface="Open Sans" panose="020B0606030504020204" pitchFamily="34" charset="0"/>
              </a:rPr>
              <a:t>demanda</a:t>
            </a:r>
            <a:r>
              <a:rPr lang="en-GB" sz="2000" dirty="0">
                <a:latin typeface="Open Sans" panose="020B0606030504020204" pitchFamily="34" charset="0"/>
                <a:ea typeface="Open Sans" panose="020B0606030504020204" pitchFamily="34" charset="0"/>
                <a:cs typeface="Open Sans" panose="020B0606030504020204" pitchFamily="34" charset="0"/>
              </a:rPr>
              <a:t> cero </a:t>
            </a:r>
            <a:r>
              <a:rPr lang="en-GB" sz="2000" dirty="0" err="1">
                <a:latin typeface="Open Sans" panose="020B0606030504020204" pitchFamily="34" charset="0"/>
                <a:ea typeface="Open Sans" panose="020B0606030504020204" pitchFamily="34" charset="0"/>
                <a:cs typeface="Open Sans" panose="020B0606030504020204" pitchFamily="34" charset="0"/>
              </a:rPr>
              <a:t>en</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gridNode</a:t>
            </a:r>
            <a:r>
              <a:rPr lang="en-GB"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32" name="Oval 31">
            <a:extLst>
              <a:ext uri="{FF2B5EF4-FFF2-40B4-BE49-F238E27FC236}">
                <a16:creationId xmlns:a16="http://schemas.microsoft.com/office/drawing/2014/main" id="{F4ADCB6A-ACE5-E441-A8ED-089DB579B4F5}"/>
              </a:ext>
            </a:extLst>
          </p:cNvPr>
          <p:cNvSpPr/>
          <p:nvPr/>
        </p:nvSpPr>
        <p:spPr>
          <a:xfrm>
            <a:off x="10269515" y="5982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17.mp3" descr="Track2_Lecture16_Slide17.mp3">
            <a:hlinkClick r:id="" action="ppaction://media"/>
            <a:extLst>
              <a:ext uri="{FF2B5EF4-FFF2-40B4-BE49-F238E27FC236}">
                <a16:creationId xmlns:a16="http://schemas.microsoft.com/office/drawing/2014/main" id="{5B3CFE4C-639A-B34E-8084-3404644A2A0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40879" y="650523"/>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04528" y="113413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16.4.1 Alimentación de hidrógeno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a:latin typeface="Open Sans"/>
              <a:ea typeface="Open Sans" panose="020B0606030504020204" pitchFamily="34" charset="0"/>
              <a:cs typeface="Open Sans" panose="020B0606030504020204" pitchFamily="34" charset="0"/>
              <a:sym typeface="Bodoni SvtyTwo ITC TT-Book"/>
            </a:endParaRP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12480"/>
          <a:stretch/>
        </p:blipFill>
        <p:spPr>
          <a:xfrm>
            <a:off x="10115568" y="2363224"/>
            <a:ext cx="1180070" cy="1217151"/>
          </a:xfrm>
          <a:prstGeom prst="rect">
            <a:avLst/>
          </a:prstGeom>
        </p:spPr>
      </p:pic>
      <p:sp>
        <p:nvSpPr>
          <p:cNvPr id="7" name="Rounded Rectangle 6"/>
          <p:cNvSpPr/>
          <p:nvPr/>
        </p:nvSpPr>
        <p:spPr>
          <a:xfrm>
            <a:off x="957323" y="2024797"/>
            <a:ext cx="8049517" cy="4224021"/>
          </a:xfrm>
          <a:prstGeom prst="roundRect">
            <a:avLst>
              <a:gd name="adj" fmla="val 2596"/>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1159073" y="2663748"/>
            <a:ext cx="4525645" cy="1614247"/>
          </a:xfrm>
          <a:prstGeom prst="roundRect">
            <a:avLst>
              <a:gd name="adj" fmla="val 4187"/>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6583798" y="4394656"/>
            <a:ext cx="2206963" cy="1765064"/>
          </a:xfrm>
          <a:prstGeom prst="roundRect">
            <a:avLst>
              <a:gd name="adj" fmla="val 2363"/>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1159073" y="4478057"/>
            <a:ext cx="4525644" cy="2051459"/>
          </a:xfrm>
          <a:prstGeom prst="roundRect">
            <a:avLst>
              <a:gd name="adj" fmla="val 3664"/>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6578232" y="2377440"/>
            <a:ext cx="2212530" cy="1900555"/>
          </a:xfrm>
          <a:prstGeom prst="roundRect">
            <a:avLst>
              <a:gd name="adj" fmla="val 3664"/>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1295399" y="2179320"/>
            <a:ext cx="3513667" cy="461665"/>
          </a:xfrm>
          <a:prstGeom prst="rect">
            <a:avLst/>
          </a:prstGeom>
          <a:noFill/>
        </p:spPr>
        <p:txBody>
          <a:bodyPr wrap="square" rtlCol="0">
            <a:spAutoFit/>
          </a:bodyPr>
          <a:lstStyle/>
          <a:p>
            <a:r>
              <a:rPr lang="en-GB" sz="2400" dirty="0"/>
              <a:t>Red de </a:t>
            </a:r>
            <a:r>
              <a:rPr lang="en-GB" sz="2400" dirty="0" err="1"/>
              <a:t>hidrógeno</a:t>
            </a:r>
            <a:endParaRPr lang="en-GB" sz="2400" dirty="0"/>
          </a:p>
        </p:txBody>
      </p:sp>
      <p:sp>
        <p:nvSpPr>
          <p:cNvPr id="16" name="Right Arrow 15"/>
          <p:cNvSpPr/>
          <p:nvPr/>
        </p:nvSpPr>
        <p:spPr>
          <a:xfrm rot="10800000">
            <a:off x="8790760" y="2905857"/>
            <a:ext cx="1444771" cy="226800"/>
          </a:xfrm>
          <a:prstGeom prst="rightArrow">
            <a:avLst/>
          </a:prstGeom>
          <a:solidFill>
            <a:schemeClr val="accent4">
              <a:lumMod val="40000"/>
              <a:lumOff val="6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p:cNvCxnSpPr/>
          <p:nvPr/>
        </p:nvCxnSpPr>
        <p:spPr>
          <a:xfrm flipH="1">
            <a:off x="5684718" y="3407063"/>
            <a:ext cx="893514" cy="0"/>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a:stCxn id="11" idx="1"/>
          </p:cNvCxnSpPr>
          <p:nvPr/>
        </p:nvCxnSpPr>
        <p:spPr>
          <a:xfrm flipH="1" flipV="1">
            <a:off x="5608203" y="5273520"/>
            <a:ext cx="975595" cy="3668"/>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126480" y="3407063"/>
            <a:ext cx="4995" cy="1378297"/>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684717" y="4785360"/>
            <a:ext cx="446758" cy="103"/>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294120" y="3870769"/>
            <a:ext cx="0" cy="135636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682220" y="3895224"/>
            <a:ext cx="609404" cy="103"/>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653299" y="2624951"/>
            <a:ext cx="2148722" cy="1169551"/>
          </a:xfrm>
          <a:prstGeom prst="rect">
            <a:avLst/>
          </a:prstGeom>
          <a:noFill/>
        </p:spPr>
        <p:txBody>
          <a:bodyPr wrap="square" rtlCol="0">
            <a:spAutoFit/>
          </a:bodyPr>
          <a:lstStyle/>
          <a:p>
            <a:r>
              <a:rPr lang="en-GB" sz="1400" dirty="0" err="1"/>
              <a:t>Unidades</a:t>
            </a:r>
            <a:r>
              <a:rPr lang="en-GB" sz="1400" dirty="0"/>
              <a:t> de </a:t>
            </a:r>
            <a:r>
              <a:rPr lang="en-GB" sz="1400" dirty="0" err="1"/>
              <a:t>alimentación</a:t>
            </a:r>
            <a:r>
              <a:rPr lang="en-GB" sz="1400" dirty="0"/>
              <a:t> de </a:t>
            </a:r>
            <a:r>
              <a:rPr lang="en-GB" sz="1400" dirty="0" err="1"/>
              <a:t>hidrógeno</a:t>
            </a:r>
            <a:r>
              <a:rPr lang="en-GB" sz="1400" dirty="0"/>
              <a:t>, pila de combustible y </a:t>
            </a:r>
            <a:r>
              <a:rPr lang="en-GB" sz="1400" dirty="0" err="1"/>
              <a:t>electrolizador</a:t>
            </a:r>
            <a:r>
              <a:rPr lang="en-GB" sz="1400" dirty="0"/>
              <a:t>:</a:t>
            </a:r>
          </a:p>
          <a:p>
            <a:r>
              <a:rPr lang="en-GB" sz="1400" b="1" dirty="0"/>
              <a:t>Se define </a:t>
            </a:r>
            <a:r>
              <a:rPr lang="en-GB" sz="1400" b="1" dirty="0" err="1"/>
              <a:t>igual</a:t>
            </a:r>
            <a:r>
              <a:rPr lang="en-GB" sz="1400" b="1" dirty="0"/>
              <a:t> que un </a:t>
            </a:r>
            <a:r>
              <a:rPr lang="en-GB" sz="1400" b="1" dirty="0" err="1"/>
              <a:t>generador</a:t>
            </a:r>
            <a:r>
              <a:rPr lang="en-GB" sz="1400" b="1" dirty="0"/>
              <a:t> </a:t>
            </a:r>
            <a:r>
              <a:rPr lang="en-GB" sz="1400" b="1" dirty="0" err="1"/>
              <a:t>pero</a:t>
            </a:r>
            <a:r>
              <a:rPr lang="en-GB" sz="1400" b="1" dirty="0"/>
              <a:t> </a:t>
            </a:r>
            <a:r>
              <a:rPr lang="en-GB" sz="1400" b="1" dirty="0" err="1"/>
              <a:t>en</a:t>
            </a:r>
            <a:r>
              <a:rPr lang="en-GB" sz="1400" b="1" dirty="0"/>
              <a:t> red de </a:t>
            </a:r>
            <a:r>
              <a:rPr lang="en-GB" sz="1400" b="1" dirty="0" err="1"/>
              <a:t>hidrógeno</a:t>
            </a:r>
            <a:r>
              <a:rPr lang="en-GB" sz="1400" b="1" dirty="0"/>
              <a:t> </a:t>
            </a:r>
          </a:p>
        </p:txBody>
      </p:sp>
      <p:sp>
        <p:nvSpPr>
          <p:cNvPr id="32" name="TextBox 31"/>
          <p:cNvSpPr txBox="1"/>
          <p:nvPr/>
        </p:nvSpPr>
        <p:spPr>
          <a:xfrm>
            <a:off x="6634689" y="4774725"/>
            <a:ext cx="2148722" cy="1384995"/>
          </a:xfrm>
          <a:prstGeom prst="rect">
            <a:avLst/>
          </a:prstGeom>
          <a:noFill/>
        </p:spPr>
        <p:txBody>
          <a:bodyPr wrap="square" rtlCol="0">
            <a:spAutoFit/>
          </a:bodyPr>
          <a:lstStyle/>
          <a:p>
            <a:r>
              <a:rPr lang="en-GB" sz="1400"/>
              <a:t>Otras unidades de generación de hidrógeno, como los SMR: </a:t>
            </a:r>
          </a:p>
          <a:p>
            <a:r>
              <a:rPr lang="en-GB" sz="1400" b="1"/>
              <a:t>Se define igual que un generador pero en red de hidrógeno </a:t>
            </a:r>
          </a:p>
          <a:p>
            <a:endParaRPr lang="en-GB" sz="1400"/>
          </a:p>
        </p:txBody>
      </p:sp>
      <p:sp>
        <p:nvSpPr>
          <p:cNvPr id="34" name="TextBox 33"/>
          <p:cNvSpPr txBox="1"/>
          <p:nvPr/>
        </p:nvSpPr>
        <p:spPr>
          <a:xfrm>
            <a:off x="1260716" y="2725749"/>
            <a:ext cx="2876645" cy="369332"/>
          </a:xfrm>
          <a:prstGeom prst="rect">
            <a:avLst/>
          </a:prstGeom>
          <a:noFill/>
        </p:spPr>
        <p:txBody>
          <a:bodyPr wrap="square" rtlCol="0">
            <a:spAutoFit/>
          </a:bodyPr>
          <a:lstStyle/>
          <a:p>
            <a:r>
              <a:rPr lang="en-GB" dirty="0" err="1"/>
              <a:t>Demanda</a:t>
            </a:r>
            <a:r>
              <a:rPr lang="en-GB" dirty="0"/>
              <a:t> de </a:t>
            </a:r>
            <a:r>
              <a:rPr lang="en-GB" dirty="0" err="1"/>
              <a:t>hidrógeno</a:t>
            </a:r>
            <a:endParaRPr lang="en-GB" dirty="0"/>
          </a:p>
        </p:txBody>
      </p:sp>
      <p:sp>
        <p:nvSpPr>
          <p:cNvPr id="36" name="TextBox 35"/>
          <p:cNvSpPr txBox="1"/>
          <p:nvPr/>
        </p:nvSpPr>
        <p:spPr>
          <a:xfrm>
            <a:off x="1248578" y="4501322"/>
            <a:ext cx="3749890" cy="369332"/>
          </a:xfrm>
          <a:prstGeom prst="rect">
            <a:avLst/>
          </a:prstGeom>
          <a:noFill/>
        </p:spPr>
        <p:txBody>
          <a:bodyPr wrap="square" rtlCol="0">
            <a:spAutoFit/>
          </a:bodyPr>
          <a:lstStyle/>
          <a:p>
            <a:r>
              <a:rPr lang="en-GB" dirty="0" err="1"/>
              <a:t>Almacenamiento</a:t>
            </a:r>
            <a:r>
              <a:rPr lang="en-GB" dirty="0"/>
              <a:t> de </a:t>
            </a:r>
            <a:r>
              <a:rPr lang="en-GB" dirty="0" err="1"/>
              <a:t>hidrógeno</a:t>
            </a:r>
            <a:endParaRPr lang="en-GB" dirty="0"/>
          </a:p>
        </p:txBody>
      </p:sp>
      <p:sp>
        <p:nvSpPr>
          <p:cNvPr id="42" name="TextBox 41"/>
          <p:cNvSpPr txBox="1"/>
          <p:nvPr/>
        </p:nvSpPr>
        <p:spPr>
          <a:xfrm>
            <a:off x="1211282" y="3065346"/>
            <a:ext cx="4373064" cy="9233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dirty="0"/>
              <a:t>Definir el perfil de demanda en la hoja "</a:t>
            </a:r>
            <a:r>
              <a:rPr lang="en-GB" dirty="0" err="1"/>
              <a:t>ts_energía</a:t>
            </a:r>
          </a:p>
          <a:p>
            <a:pPr marL="285750" indent="-285750">
              <a:buFont typeface="Arial" panose="020B0604020202020204" pitchFamily="34" charset="0"/>
              <a:buChar char="•"/>
            </a:pPr>
            <a:r>
              <a:rPr lang="en-GB" dirty="0"/>
              <a:t>Representa la demanda de hidrógeno en el sistema</a:t>
            </a:r>
            <a:endParaRPr lang="en-GB" dirty="0">
              <a:cs typeface="Calibri"/>
            </a:endParaRPr>
          </a:p>
        </p:txBody>
      </p:sp>
      <p:sp>
        <p:nvSpPr>
          <p:cNvPr id="44" name="TextBox 43"/>
          <p:cNvSpPr txBox="1"/>
          <p:nvPr/>
        </p:nvSpPr>
        <p:spPr>
          <a:xfrm>
            <a:off x="1260716" y="4782020"/>
            <a:ext cx="4323630" cy="1754326"/>
          </a:xfrm>
          <a:prstGeom prst="rect">
            <a:avLst/>
          </a:prstGeom>
          <a:noFill/>
        </p:spPr>
        <p:txBody>
          <a:bodyPr wrap="square" rtlCol="0">
            <a:spAutoFit/>
          </a:bodyPr>
          <a:lstStyle/>
          <a:p>
            <a:pPr marL="285750" indent="-285750">
              <a:buFont typeface="Arial" panose="020B0604020202020204" pitchFamily="34" charset="0"/>
              <a:buChar char="•"/>
            </a:pPr>
            <a:r>
              <a:rPr lang="en-GB" dirty="0"/>
              <a:t>Se define </a:t>
            </a:r>
            <a:r>
              <a:rPr lang="en-GB" dirty="0" err="1"/>
              <a:t>igual</a:t>
            </a:r>
            <a:r>
              <a:rPr lang="en-GB" dirty="0"/>
              <a:t> que </a:t>
            </a:r>
            <a:r>
              <a:rPr lang="en-GB" dirty="0" err="1"/>
              <a:t>el</a:t>
            </a:r>
            <a:r>
              <a:rPr lang="en-GB" dirty="0"/>
              <a:t> </a:t>
            </a:r>
            <a:r>
              <a:rPr lang="en-GB" dirty="0" err="1"/>
              <a:t>almacenamiento</a:t>
            </a:r>
            <a:r>
              <a:rPr lang="en-GB" dirty="0"/>
              <a:t> de </a:t>
            </a:r>
            <a:r>
              <a:rPr lang="en-GB" dirty="0" err="1"/>
              <a:t>electricidad</a:t>
            </a:r>
            <a:r>
              <a:rPr lang="en-GB" dirty="0"/>
              <a:t> </a:t>
            </a:r>
            <a:r>
              <a:rPr lang="en-GB" dirty="0" err="1"/>
              <a:t>pero</a:t>
            </a:r>
            <a:r>
              <a:rPr lang="en-GB" dirty="0"/>
              <a:t> </a:t>
            </a:r>
            <a:r>
              <a:rPr lang="en-GB" dirty="0" err="1"/>
              <a:t>en</a:t>
            </a:r>
            <a:r>
              <a:rPr lang="en-GB" dirty="0"/>
              <a:t> la red de </a:t>
            </a:r>
            <a:r>
              <a:rPr lang="en-GB" dirty="0" err="1"/>
              <a:t>hidrógeno</a:t>
            </a:r>
            <a:r>
              <a:rPr lang="en-GB" dirty="0"/>
              <a:t> </a:t>
            </a:r>
          </a:p>
          <a:p>
            <a:pPr marL="285750" indent="-285750">
              <a:buFont typeface="Arial" panose="020B0604020202020204" pitchFamily="34" charset="0"/>
              <a:buChar char="•"/>
            </a:pPr>
            <a:r>
              <a:rPr lang="en-GB" dirty="0" err="1"/>
              <a:t>En</a:t>
            </a:r>
            <a:r>
              <a:rPr lang="en-GB" dirty="0"/>
              <a:t> </a:t>
            </a:r>
            <a:r>
              <a:rPr lang="en-GB" dirty="0" err="1"/>
              <a:t>FlexTool</a:t>
            </a:r>
            <a:r>
              <a:rPr lang="en-GB" dirty="0"/>
              <a:t> </a:t>
            </a:r>
            <a:r>
              <a:rPr lang="en-GB" dirty="0" err="1"/>
              <a:t>también</a:t>
            </a:r>
            <a:r>
              <a:rPr lang="en-GB" dirty="0"/>
              <a:t> se </a:t>
            </a:r>
            <a:r>
              <a:rPr lang="en-GB" dirty="0" err="1"/>
              <a:t>puede</a:t>
            </a:r>
            <a:r>
              <a:rPr lang="en-GB" dirty="0"/>
              <a:t> </a:t>
            </a:r>
            <a:r>
              <a:rPr lang="en-GB" dirty="0" err="1"/>
              <a:t>modelar</a:t>
            </a:r>
            <a:r>
              <a:rPr lang="en-GB" dirty="0"/>
              <a:t> </a:t>
            </a:r>
            <a:r>
              <a:rPr lang="en-GB" dirty="0" err="1"/>
              <a:t>una</a:t>
            </a:r>
            <a:r>
              <a:rPr lang="en-GB" dirty="0"/>
              <a:t> red de </a:t>
            </a:r>
            <a:r>
              <a:rPr lang="en-GB" dirty="0" err="1"/>
              <a:t>hidrógeno</a:t>
            </a:r>
            <a:r>
              <a:rPr lang="en-GB" dirty="0"/>
              <a:t> con </a:t>
            </a:r>
            <a:r>
              <a:rPr lang="en-GB" dirty="0" err="1"/>
              <a:t>diferentes</a:t>
            </a:r>
            <a:r>
              <a:rPr lang="en-GB" dirty="0"/>
              <a:t> </a:t>
            </a:r>
            <a:r>
              <a:rPr lang="en-GB" dirty="0" err="1"/>
              <a:t>nodos</a:t>
            </a:r>
            <a:endParaRPr lang="en-GB" dirty="0"/>
          </a:p>
        </p:txBody>
      </p:sp>
      <p:sp>
        <p:nvSpPr>
          <p:cNvPr id="45" name="TextBox 44"/>
          <p:cNvSpPr txBox="1"/>
          <p:nvPr/>
        </p:nvSpPr>
        <p:spPr>
          <a:xfrm>
            <a:off x="10134852" y="1919344"/>
            <a:ext cx="1557278" cy="369332"/>
          </a:xfrm>
          <a:prstGeom prst="rect">
            <a:avLst/>
          </a:prstGeom>
          <a:noFill/>
        </p:spPr>
        <p:txBody>
          <a:bodyPr wrap="square" rtlCol="0">
            <a:spAutoFit/>
          </a:bodyPr>
          <a:lstStyle/>
          <a:p>
            <a:r>
              <a:rPr lang="en-GB"/>
              <a:t>Red eléctrica </a:t>
            </a:r>
          </a:p>
        </p:txBody>
      </p:sp>
      <p:sp>
        <p:nvSpPr>
          <p:cNvPr id="46" name="Right Arrow 45"/>
          <p:cNvSpPr/>
          <p:nvPr/>
        </p:nvSpPr>
        <p:spPr>
          <a:xfrm rot="10800000">
            <a:off x="8778239" y="5254798"/>
            <a:ext cx="1320246" cy="226800"/>
          </a:xfrm>
          <a:prstGeom prst="rightArrow">
            <a:avLst/>
          </a:prstGeom>
          <a:no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p:cNvSpPr txBox="1"/>
          <p:nvPr/>
        </p:nvSpPr>
        <p:spPr>
          <a:xfrm>
            <a:off x="10098486" y="4398254"/>
            <a:ext cx="2394303" cy="369332"/>
          </a:xfrm>
          <a:prstGeom prst="rect">
            <a:avLst/>
          </a:prstGeom>
          <a:noFill/>
        </p:spPr>
        <p:txBody>
          <a:bodyPr wrap="square" rtlCol="0">
            <a:spAutoFit/>
          </a:bodyPr>
          <a:lstStyle/>
          <a:p>
            <a:r>
              <a:rPr lang="en-GB"/>
              <a:t>Gas natural</a:t>
            </a:r>
          </a:p>
        </p:txBody>
      </p:sp>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1574" y="4817016"/>
            <a:ext cx="899618" cy="899618"/>
          </a:xfrm>
          <a:prstGeom prst="rect">
            <a:avLst/>
          </a:prstGeom>
        </p:spPr>
      </p:pic>
      <p:sp>
        <p:nvSpPr>
          <p:cNvPr id="33" name="Right Arrow 32"/>
          <p:cNvSpPr/>
          <p:nvPr/>
        </p:nvSpPr>
        <p:spPr>
          <a:xfrm rot="10800000" flipH="1">
            <a:off x="8817069" y="3230880"/>
            <a:ext cx="1444771" cy="225923"/>
          </a:xfrm>
          <a:prstGeom prst="rightArrow">
            <a:avLst/>
          </a:prstGeom>
          <a:solidFill>
            <a:schemeClr val="accent4">
              <a:lumMod val="40000"/>
              <a:lumOff val="6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itle 10">
            <a:extLst>
              <a:ext uri="{FF2B5EF4-FFF2-40B4-BE49-F238E27FC236}">
                <a16:creationId xmlns:a16="http://schemas.microsoft.com/office/drawing/2014/main" id="{D65E6D98-BE8C-6B4C-B23E-6167300445AE}"/>
              </a:ext>
            </a:extLst>
          </p:cNvPr>
          <p:cNvSpPr txBox="1">
            <a:spLocks/>
          </p:cNvSpPr>
          <p:nvPr/>
        </p:nvSpPr>
        <p:spPr>
          <a:xfrm>
            <a:off x="966955" y="-177406"/>
            <a:ext cx="971381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16.4 Modelización de la energía al gas y al VE</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35" name="TextBox 34">
            <a:extLst>
              <a:ext uri="{FF2B5EF4-FFF2-40B4-BE49-F238E27FC236}">
                <a16:creationId xmlns:a16="http://schemas.microsoft.com/office/drawing/2014/main" id="{EBBA698C-A4B5-4A45-A331-924AE64DAAE7}"/>
              </a:ext>
            </a:extLst>
          </p:cNvPr>
          <p:cNvSpPr txBox="1"/>
          <p:nvPr/>
        </p:nvSpPr>
        <p:spPr>
          <a:xfrm>
            <a:off x="10054319" y="5939485"/>
            <a:ext cx="144263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Open Sans"/>
              </a:rPr>
              <a:t>Fuente:</a:t>
            </a:r>
            <a:r>
              <a:rPr lang="en-US" sz="1000" dirty="0">
                <a:latin typeface="Open Sans"/>
              </a:rPr>
              <a:t> IRENA 2020a</a:t>
            </a:r>
          </a:p>
        </p:txBody>
      </p:sp>
      <p:sp>
        <p:nvSpPr>
          <p:cNvPr id="37" name="Oval 36">
            <a:extLst>
              <a:ext uri="{FF2B5EF4-FFF2-40B4-BE49-F238E27FC236}">
                <a16:creationId xmlns:a16="http://schemas.microsoft.com/office/drawing/2014/main" id="{E55BF29E-E849-E148-83E7-A76A8B5C8697}"/>
              </a:ext>
            </a:extLst>
          </p:cNvPr>
          <p:cNvSpPr/>
          <p:nvPr/>
        </p:nvSpPr>
        <p:spPr>
          <a:xfrm>
            <a:off x="10609405" y="8217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6_Slide18.mp3" descr="Track2_Lecture16_Slide18.mp3">
            <a:hlinkClick r:id="" action="ppaction://media"/>
            <a:extLst>
              <a:ext uri="{FF2B5EF4-FFF2-40B4-BE49-F238E27FC236}">
                <a16:creationId xmlns:a16="http://schemas.microsoft.com/office/drawing/2014/main" id="{540589D5-E0F4-8E4D-91A1-76D3E321E3A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80770" y="854937"/>
            <a:ext cx="812800" cy="812800"/>
          </a:xfrm>
          <a:prstGeom prst="rect">
            <a:avLst/>
          </a:prstGeom>
        </p:spPr>
      </p:pic>
    </p:spTree>
    <p:extLst>
      <p:ext uri="{BB962C8B-B14F-4D97-AF65-F5344CB8AC3E}">
        <p14:creationId xmlns:p14="http://schemas.microsoft.com/office/powerpoint/2010/main" val="34229195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110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5" y="125148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16.4.2 Modelización de la red de hidrógeno</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 t="4065" r="554" b="991"/>
          <a:stretch/>
        </p:blipFill>
        <p:spPr>
          <a:xfrm>
            <a:off x="4752109" y="2336934"/>
            <a:ext cx="6755549" cy="1359490"/>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t="3610" r="10878" b="1104"/>
          <a:stretch/>
        </p:blipFill>
        <p:spPr>
          <a:xfrm>
            <a:off x="5427159" y="4229235"/>
            <a:ext cx="3307150" cy="1713744"/>
          </a:xfrm>
          <a:prstGeom prst="rect">
            <a:avLst/>
          </a:prstGeom>
        </p:spPr>
      </p:pic>
      <p:sp>
        <p:nvSpPr>
          <p:cNvPr id="11" name="Rounded Rectangle 10"/>
          <p:cNvSpPr/>
          <p:nvPr/>
        </p:nvSpPr>
        <p:spPr>
          <a:xfrm>
            <a:off x="770964" y="1828996"/>
            <a:ext cx="3839834" cy="4208539"/>
          </a:xfrm>
          <a:prstGeom prst="roundRect">
            <a:avLst>
              <a:gd name="adj" fmla="val 3846"/>
            </a:avLst>
          </a:prstGeom>
          <a:solidFill>
            <a:schemeClr val="accent2">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4758123" y="2491338"/>
            <a:ext cx="690661" cy="461665"/>
          </a:xfrm>
          <a:prstGeom prst="rect">
            <a:avLst/>
          </a:prstGeom>
          <a:noFill/>
        </p:spPr>
        <p:txBody>
          <a:bodyPr wrap="square" rtlCol="0">
            <a:spAutoFit/>
          </a:bodyPr>
          <a:lstStyle/>
          <a:p>
            <a:r>
              <a:rPr lang="en-GB" sz="2400" b="1">
                <a:solidFill>
                  <a:srgbClr val="FF0000"/>
                </a:solidFill>
              </a:rPr>
              <a:t>a</a:t>
            </a:r>
          </a:p>
        </p:txBody>
      </p:sp>
      <p:sp>
        <p:nvSpPr>
          <p:cNvPr id="13" name="TextBox 12"/>
          <p:cNvSpPr txBox="1"/>
          <p:nvPr/>
        </p:nvSpPr>
        <p:spPr>
          <a:xfrm>
            <a:off x="5448784" y="4174006"/>
            <a:ext cx="770185" cy="461665"/>
          </a:xfrm>
          <a:prstGeom prst="rect">
            <a:avLst/>
          </a:prstGeom>
          <a:noFill/>
        </p:spPr>
        <p:txBody>
          <a:bodyPr wrap="square" rtlCol="0">
            <a:spAutoFit/>
          </a:bodyPr>
          <a:lstStyle/>
          <a:p>
            <a:r>
              <a:rPr lang="en-GB" sz="2400" b="1">
                <a:solidFill>
                  <a:srgbClr val="FF0000"/>
                </a:solidFill>
              </a:rPr>
              <a:t>b</a:t>
            </a: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60960" y="4128831"/>
            <a:ext cx="1559444" cy="1908705"/>
          </a:xfrm>
          <a:prstGeom prst="rect">
            <a:avLst/>
          </a:prstGeom>
        </p:spPr>
      </p:pic>
      <p:sp>
        <p:nvSpPr>
          <p:cNvPr id="15" name="TextBox 14"/>
          <p:cNvSpPr txBox="1"/>
          <p:nvPr/>
        </p:nvSpPr>
        <p:spPr>
          <a:xfrm>
            <a:off x="9240728" y="3981905"/>
            <a:ext cx="770185" cy="461665"/>
          </a:xfrm>
          <a:prstGeom prst="rect">
            <a:avLst/>
          </a:prstGeom>
          <a:noFill/>
        </p:spPr>
        <p:txBody>
          <a:bodyPr wrap="square" rtlCol="0">
            <a:spAutoFit/>
          </a:bodyPr>
          <a:lstStyle/>
          <a:p>
            <a:r>
              <a:rPr lang="en-GB" sz="2400" b="1">
                <a:solidFill>
                  <a:srgbClr val="FF0000"/>
                </a:solidFill>
              </a:rPr>
              <a:t>c</a:t>
            </a:r>
          </a:p>
        </p:txBody>
      </p:sp>
      <p:sp>
        <p:nvSpPr>
          <p:cNvPr id="17" name="TextBox 16"/>
          <p:cNvSpPr txBox="1"/>
          <p:nvPr/>
        </p:nvSpPr>
        <p:spPr>
          <a:xfrm>
            <a:off x="832988" y="1988264"/>
            <a:ext cx="3784594" cy="3416320"/>
          </a:xfrm>
          <a:prstGeom prst="rect">
            <a:avLst/>
          </a:prstGeom>
          <a:noFill/>
        </p:spPr>
        <p:txBody>
          <a:bodyPr wrap="square" rtlCol="0">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Para </a:t>
            </a:r>
            <a:r>
              <a:rPr lang="en-GB" dirty="0" err="1">
                <a:latin typeface="Open Sans" panose="020B0606030504020204" pitchFamily="34" charset="0"/>
                <a:ea typeface="Open Sans" panose="020B0606030504020204" pitchFamily="34" charset="0"/>
                <a:cs typeface="Open Sans" panose="020B0606030504020204" pitchFamily="34" charset="0"/>
              </a:rPr>
              <a:t>modelar</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una</a:t>
            </a:r>
            <a:r>
              <a:rPr lang="en-GB" dirty="0">
                <a:latin typeface="Open Sans" panose="020B0606030504020204" pitchFamily="34" charset="0"/>
                <a:ea typeface="Open Sans" panose="020B0606030504020204" pitchFamily="34" charset="0"/>
                <a:cs typeface="Open Sans" panose="020B0606030504020204" pitchFamily="34" charset="0"/>
              </a:rPr>
              <a:t> red de </a:t>
            </a:r>
            <a:r>
              <a:rPr lang="en-GB" dirty="0" err="1">
                <a:latin typeface="Open Sans" panose="020B0606030504020204" pitchFamily="34" charset="0"/>
                <a:ea typeface="Open Sans" panose="020B0606030504020204" pitchFamily="34" charset="0"/>
                <a:cs typeface="Open Sans" panose="020B0606030504020204" pitchFamily="34" charset="0"/>
              </a:rPr>
              <a:t>hidrógeno</a:t>
            </a:r>
            <a:r>
              <a:rPr lang="en-GB" dirty="0">
                <a:latin typeface="Open Sans" panose="020B0606030504020204" pitchFamily="34" charset="0"/>
                <a:ea typeface="Open Sans" panose="020B0606030504020204" pitchFamily="34" charset="0"/>
                <a:cs typeface="Open Sans" panose="020B0606030504020204" pitchFamily="34" charset="0"/>
              </a:rPr>
              <a:t>: </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lphaLcParenR"/>
            </a:pPr>
            <a:r>
              <a:rPr lang="en-GB" dirty="0" err="1">
                <a:latin typeface="Open Sans" panose="020B0606030504020204" pitchFamily="34" charset="0"/>
                <a:ea typeface="Open Sans" panose="020B0606030504020204" pitchFamily="34" charset="0"/>
                <a:cs typeface="Open Sans" panose="020B0606030504020204" pitchFamily="34" charset="0"/>
              </a:rPr>
              <a:t>Definir</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una</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cuadrícula</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en</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gridNode</a:t>
            </a:r>
            <a:r>
              <a:rPr lang="en-GB" dirty="0">
                <a:latin typeface="Open Sans" panose="020B0606030504020204" pitchFamily="34" charset="0"/>
                <a:ea typeface="Open Sans" panose="020B0606030504020204" pitchFamily="34" charset="0"/>
                <a:cs typeface="Open Sans" panose="020B0606030504020204" pitchFamily="34" charset="0"/>
              </a:rPr>
              <a:t>"</a:t>
            </a:r>
          </a:p>
          <a:p>
            <a:pPr marL="342900" indent="-342900">
              <a:buAutoNum type="alphaLcParenR"/>
            </a:pPr>
            <a:r>
              <a:rPr lang="en-GB" dirty="0" err="1">
                <a:latin typeface="Open Sans" panose="020B0606030504020204" pitchFamily="34" charset="0"/>
                <a:ea typeface="Open Sans" panose="020B0606030504020204" pitchFamily="34" charset="0"/>
                <a:cs typeface="Open Sans" panose="020B0606030504020204" pitchFamily="34" charset="0"/>
              </a:rPr>
              <a:t>Añadir</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hidrógeno</a:t>
            </a:r>
            <a:r>
              <a:rPr lang="en-GB" dirty="0">
                <a:latin typeface="Open Sans" panose="020B0606030504020204" pitchFamily="34" charset="0"/>
                <a:ea typeface="Open Sans" panose="020B0606030504020204" pitchFamily="34" charset="0"/>
                <a:cs typeface="Open Sans" panose="020B0606030504020204" pitchFamily="34" charset="0"/>
              </a:rPr>
              <a:t> al "</a:t>
            </a:r>
            <a:r>
              <a:rPr lang="en-GB" dirty="0" err="1">
                <a:latin typeface="Open Sans" panose="020B0606030504020204" pitchFamily="34" charset="0"/>
                <a:ea typeface="Open Sans" panose="020B0606030504020204" pitchFamily="34" charset="0"/>
                <a:cs typeface="Open Sans" panose="020B0606030504020204" pitchFamily="34" charset="0"/>
              </a:rPr>
              <a:t>nodeGroup</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lphaLcParenR"/>
            </a:pPr>
            <a:r>
              <a:rPr lang="en-GB" dirty="0" err="1">
                <a:latin typeface="Open Sans" panose="020B0606030504020204" pitchFamily="34" charset="0"/>
                <a:ea typeface="Open Sans" panose="020B0606030504020204" pitchFamily="34" charset="0"/>
                <a:cs typeface="Open Sans" panose="020B0606030504020204" pitchFamily="34" charset="0"/>
              </a:rPr>
              <a:t>Añadir</a:t>
            </a:r>
            <a:r>
              <a:rPr lang="en-GB" dirty="0">
                <a:latin typeface="Open Sans" panose="020B0606030504020204" pitchFamily="34" charset="0"/>
                <a:ea typeface="Open Sans" panose="020B0606030504020204" pitchFamily="34" charset="0"/>
                <a:cs typeface="Open Sans" panose="020B0606030504020204" pitchFamily="34" charset="0"/>
              </a:rPr>
              <a:t> la </a:t>
            </a:r>
            <a:r>
              <a:rPr lang="en-GB" dirty="0" err="1">
                <a:latin typeface="Open Sans" panose="020B0606030504020204" pitchFamily="34" charset="0"/>
                <a:ea typeface="Open Sans" panose="020B0606030504020204" pitchFamily="34" charset="0"/>
                <a:cs typeface="Open Sans" panose="020B0606030504020204" pitchFamily="34" charset="0"/>
              </a:rPr>
              <a:t>demanda</a:t>
            </a:r>
            <a:r>
              <a:rPr lang="en-GB" dirty="0">
                <a:latin typeface="Open Sans" panose="020B0606030504020204" pitchFamily="34" charset="0"/>
                <a:ea typeface="Open Sans" panose="020B0606030504020204" pitchFamily="34" charset="0"/>
                <a:cs typeface="Open Sans" panose="020B0606030504020204" pitchFamily="34" charset="0"/>
              </a:rPr>
              <a:t> de </a:t>
            </a:r>
            <a:r>
              <a:rPr lang="en-GB" dirty="0" err="1">
                <a:latin typeface="Open Sans" panose="020B0606030504020204" pitchFamily="34" charset="0"/>
                <a:ea typeface="Open Sans" panose="020B0606030504020204" pitchFamily="34" charset="0"/>
                <a:cs typeface="Open Sans" panose="020B0606030504020204" pitchFamily="34" charset="0"/>
              </a:rPr>
              <a:t>hidrógeno</a:t>
            </a:r>
            <a:r>
              <a:rPr lang="en-GB" dirty="0">
                <a:latin typeface="Open Sans" panose="020B0606030504020204" pitchFamily="34" charset="0"/>
                <a:ea typeface="Open Sans" panose="020B0606030504020204" pitchFamily="34" charset="0"/>
                <a:cs typeface="Open Sans" panose="020B0606030504020204" pitchFamily="34" charset="0"/>
              </a:rPr>
              <a:t> a la "</a:t>
            </a:r>
            <a:r>
              <a:rPr lang="en-GB" dirty="0" err="1">
                <a:latin typeface="Open Sans" panose="020B0606030504020204" pitchFamily="34" charset="0"/>
                <a:ea typeface="Open Sans" panose="020B0606030504020204" pitchFamily="34" charset="0"/>
                <a:cs typeface="Open Sans" panose="020B0606030504020204" pitchFamily="34" charset="0"/>
              </a:rPr>
              <a:t>ts_energía</a:t>
            </a:r>
            <a:r>
              <a:rPr lang="en-GB" dirty="0">
                <a:latin typeface="Open Sans" panose="020B0606030504020204" pitchFamily="34" charset="0"/>
                <a:ea typeface="Open Sans" panose="020B0606030504020204" pitchFamily="34" charset="0"/>
                <a:cs typeface="Open Sans" panose="020B0606030504020204" pitchFamily="34" charset="0"/>
              </a:rPr>
              <a:t>"</a:t>
            </a:r>
          </a:p>
          <a:p>
            <a:pPr marL="342900" indent="-342900">
              <a:buAutoNum type="alphaLcParenR"/>
            </a:pPr>
            <a:r>
              <a:rPr lang="en-GB" dirty="0">
                <a:latin typeface="Open Sans" panose="020B0606030504020204" pitchFamily="34" charset="0"/>
                <a:ea typeface="Open Sans" panose="020B0606030504020204" pitchFamily="34" charset="0"/>
                <a:cs typeface="Open Sans" panose="020B0606030504020204" pitchFamily="34" charset="0"/>
              </a:rPr>
              <a:t>Para </a:t>
            </a:r>
            <a:r>
              <a:rPr lang="en-GB" dirty="0" err="1">
                <a:latin typeface="Open Sans" panose="020B0606030504020204" pitchFamily="34" charset="0"/>
                <a:ea typeface="Open Sans" panose="020B0606030504020204" pitchFamily="34" charset="0"/>
                <a:cs typeface="Open Sans" panose="020B0606030504020204" pitchFamily="34" charset="0"/>
              </a:rPr>
              <a:t>añadir</a:t>
            </a:r>
            <a:r>
              <a:rPr lang="en-GB" dirty="0">
                <a:latin typeface="Open Sans" panose="020B0606030504020204" pitchFamily="34" charset="0"/>
                <a:ea typeface="Open Sans" panose="020B0606030504020204" pitchFamily="34" charset="0"/>
                <a:cs typeface="Open Sans" panose="020B0606030504020204" pitchFamily="34" charset="0"/>
              </a:rPr>
              <a:t> la red de </a:t>
            </a:r>
            <a:r>
              <a:rPr lang="en-GB" dirty="0" err="1">
                <a:latin typeface="Open Sans" panose="020B0606030504020204" pitchFamily="34" charset="0"/>
                <a:ea typeface="Open Sans" panose="020B0606030504020204" pitchFamily="34" charset="0"/>
                <a:cs typeface="Open Sans" panose="020B0606030504020204" pitchFamily="34" charset="0"/>
              </a:rPr>
              <a:t>hidrógeno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en</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más</a:t>
            </a:r>
            <a:r>
              <a:rPr lang="en-GB" dirty="0">
                <a:latin typeface="Open Sans" panose="020B0606030504020204" pitchFamily="34" charset="0"/>
                <a:ea typeface="Open Sans" panose="020B0606030504020204" pitchFamily="34" charset="0"/>
                <a:cs typeface="Open Sans" panose="020B0606030504020204" pitchFamily="34" charset="0"/>
              </a:rPr>
              <a:t> de un </a:t>
            </a:r>
            <a:r>
              <a:rPr lang="en-GB" dirty="0" err="1">
                <a:latin typeface="Open Sans" panose="020B0606030504020204" pitchFamily="34" charset="0"/>
                <a:ea typeface="Open Sans" panose="020B0606030504020204" pitchFamily="34" charset="0"/>
                <a:cs typeface="Open Sans" panose="020B0606030504020204" pitchFamily="34" charset="0"/>
              </a:rPr>
              <a:t>nodo</a:t>
            </a:r>
            <a:r>
              <a:rPr lang="en-GB" dirty="0">
                <a:latin typeface="Open Sans" panose="020B0606030504020204" pitchFamily="34" charset="0"/>
                <a:ea typeface="Open Sans" panose="020B0606030504020204" pitchFamily="34" charset="0"/>
                <a:cs typeface="Open Sans" panose="020B0606030504020204" pitchFamily="34" charset="0"/>
              </a:rPr>
              <a:t>, la </a:t>
            </a:r>
            <a:r>
              <a:rPr lang="en-GB" dirty="0" err="1">
                <a:latin typeface="Open Sans" panose="020B0606030504020204" pitchFamily="34" charset="0"/>
                <a:ea typeface="Open Sans" panose="020B0606030504020204" pitchFamily="34" charset="0"/>
                <a:cs typeface="Open Sans" panose="020B0606030504020204" pitchFamily="34" charset="0"/>
              </a:rPr>
              <a:t>conexión</a:t>
            </a:r>
            <a:r>
              <a:rPr lang="en-GB" dirty="0">
                <a:latin typeface="Open Sans" panose="020B0606030504020204" pitchFamily="34" charset="0"/>
                <a:ea typeface="Open Sans" panose="020B0606030504020204" pitchFamily="34" charset="0"/>
                <a:cs typeface="Open Sans" panose="020B0606030504020204" pitchFamily="34" charset="0"/>
              </a:rPr>
              <a:t> entre </a:t>
            </a:r>
            <a:r>
              <a:rPr lang="en-GB" dirty="0" err="1">
                <a:latin typeface="Open Sans" panose="020B0606030504020204" pitchFamily="34" charset="0"/>
                <a:ea typeface="Open Sans" panose="020B0606030504020204" pitchFamily="34" charset="0"/>
                <a:cs typeface="Open Sans" panose="020B0606030504020204" pitchFamily="34" charset="0"/>
              </a:rPr>
              <a:t>los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nodos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debe</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definirse</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en</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nodeNode</a:t>
            </a:r>
            <a:r>
              <a:rPr lang="en-GB" dirty="0">
                <a:latin typeface="Open Sans" panose="020B0606030504020204" pitchFamily="34" charset="0"/>
                <a:ea typeface="Open Sans" panose="020B0606030504020204" pitchFamily="34" charset="0"/>
                <a:cs typeface="Open Sans" panose="020B0606030504020204" pitchFamily="34" charset="0"/>
              </a:rPr>
              <a:t>"</a:t>
            </a:r>
          </a:p>
        </p:txBody>
      </p:sp>
      <p:sp>
        <p:nvSpPr>
          <p:cNvPr id="16" name="Title 10">
            <a:extLst>
              <a:ext uri="{FF2B5EF4-FFF2-40B4-BE49-F238E27FC236}">
                <a16:creationId xmlns:a16="http://schemas.microsoft.com/office/drawing/2014/main" id="{D65E6D98-BE8C-6B4C-B23E-6167300445AE}"/>
              </a:ext>
            </a:extLst>
          </p:cNvPr>
          <p:cNvSpPr txBox="1">
            <a:spLocks/>
          </p:cNvSpPr>
          <p:nvPr/>
        </p:nvSpPr>
        <p:spPr>
          <a:xfrm>
            <a:off x="966955" y="-177406"/>
            <a:ext cx="787683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16.4 Modelización de la energía al gas y al VE</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18" name="Oval 17">
            <a:extLst>
              <a:ext uri="{FF2B5EF4-FFF2-40B4-BE49-F238E27FC236}">
                <a16:creationId xmlns:a16="http://schemas.microsoft.com/office/drawing/2014/main" id="{2DE98C6B-4DE7-1645-8C24-54605FEAA919}"/>
              </a:ext>
            </a:extLst>
          </p:cNvPr>
          <p:cNvSpPr/>
          <p:nvPr/>
        </p:nvSpPr>
        <p:spPr>
          <a:xfrm>
            <a:off x="10040682" y="1792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6_Slide19.mp3" descr="Track2_Lecture16_Slide19.mp3">
            <a:hlinkClick r:id="" action="ppaction://media"/>
            <a:extLst>
              <a:ext uri="{FF2B5EF4-FFF2-40B4-BE49-F238E27FC236}">
                <a16:creationId xmlns:a16="http://schemas.microsoft.com/office/drawing/2014/main" id="{76561FAF-2D55-B248-9B6A-83DFDCAE1F9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40682" y="250599"/>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Resultados del aprendizaje</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703257"/>
            <a:ext cx="9354065"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b="1" dirty="0">
                <a:solidFill>
                  <a:srgbClr val="9DC3E6"/>
                </a:solidFill>
                <a:latin typeface="Open Sans"/>
                <a:ea typeface="Open Sans" panose="020B0606030504020204" pitchFamily="34" charset="0"/>
                <a:cs typeface="Open Sans" panose="020B0606030504020204" pitchFamily="34" charset="0"/>
              </a:rPr>
              <a:t>Al final de la semana, serás capaz de:</a:t>
            </a:r>
            <a:endParaRPr lang="en-US" sz="3200" b="1" dirty="0">
              <a:solidFill>
                <a:srgbClr val="9DC3E6"/>
              </a:solidFill>
              <a:latin typeface="Open Sans"/>
              <a:ea typeface="Open Sans" panose="020B0606030504020204" pitchFamily="34" charset="0"/>
              <a:cs typeface="Open Sans" panose="020B0606030504020204" pitchFamily="34" charset="0"/>
            </a:endParaRPr>
          </a:p>
          <a:p>
            <a:pPr algn="l"/>
            <a:r>
              <a:rPr lang="en-GB" sz="2000" dirty="0">
                <a:latin typeface="Open Sans"/>
                <a:ea typeface="Open Sans" panose="020B0606030504020204" pitchFamily="34" charset="0"/>
                <a:cs typeface="Open Sans" panose="020B0606030504020204" pitchFamily="34" charset="0"/>
              </a:rPr>
              <a:t>OIT1: Modificar los datos de entrada para realizar estudios de casos de flexibilidad diferentes</a:t>
            </a:r>
          </a:p>
          <a:p>
            <a:pPr algn="l"/>
            <a:r>
              <a:rPr lang="en-GB" sz="2000" dirty="0">
                <a:latin typeface="Open Sans"/>
                <a:ea typeface="Open Sans" panose="020B0606030504020204" pitchFamily="34" charset="0"/>
                <a:cs typeface="Open Sans" panose="020B0606030504020204" pitchFamily="34" charset="0"/>
              </a:rPr>
              <a:t>OIT2: Implementar la energía a EV en </a:t>
            </a:r>
            <a:r>
              <a:rPr lang="en-GB" sz="2000" dirty="0" err="1">
                <a:latin typeface="Open Sans"/>
                <a:ea typeface="Open Sans" panose="020B0606030504020204" pitchFamily="34" charset="0"/>
                <a:cs typeface="Open Sans" panose="020B0606030504020204" pitchFamily="34" charset="0"/>
              </a:rPr>
              <a:t>FlexTool</a:t>
            </a:r>
            <a:endParaRPr lang="en-GB" sz="3200" dirty="0">
              <a:latin typeface="Open Sans"/>
              <a:ea typeface="Open Sans" panose="020B0606030504020204" pitchFamily="34" charset="0"/>
              <a:cs typeface="Open Sans" panose="020B0606030504020204" pitchFamily="34" charset="0"/>
            </a:endParaRPr>
          </a:p>
          <a:p>
            <a:pPr algn="l"/>
            <a:r>
              <a:rPr lang="en-GB" sz="2000" dirty="0">
                <a:latin typeface="Open Sans"/>
                <a:ea typeface="Open Sans" panose="020B0606030504020204" pitchFamily="34" charset="0"/>
                <a:cs typeface="Open Sans" panose="020B0606030504020204" pitchFamily="34" charset="0"/>
              </a:rPr>
              <a:t>OIT3: Implementar la energía al hidrógeno y la red de hidrógeno en </a:t>
            </a:r>
            <a:r>
              <a:rPr lang="en-GB" sz="2000" dirty="0" err="1">
                <a:latin typeface="Open Sans"/>
                <a:ea typeface="Open Sans" panose="020B0606030504020204" pitchFamily="34" charset="0"/>
                <a:cs typeface="Open Sans" panose="020B0606030504020204" pitchFamily="34" charset="0"/>
              </a:rPr>
              <a:t>FlexTool</a:t>
            </a:r>
            <a:endParaRPr lang="en-GB" sz="2000" dirty="0">
              <a:latin typeface="Open Sans"/>
              <a:ea typeface="Open Sans" panose="020B0606030504020204" pitchFamily="34" charset="0"/>
              <a:cs typeface="Open Sans" panose="020B0606030504020204" pitchFamily="34" charset="0"/>
            </a:endParaRPr>
          </a:p>
          <a:p>
            <a:pPr algn="l"/>
            <a:r>
              <a:rPr lang="en-GB" sz="2000" dirty="0">
                <a:latin typeface="Open Sans"/>
                <a:ea typeface="Open Sans" panose="020B0606030504020204" pitchFamily="34" charset="0"/>
                <a:cs typeface="Open Sans" panose="020B0606030504020204" pitchFamily="34" charset="0"/>
              </a:rPr>
              <a:t>OIT4: Implementar la red de energía y calor en </a:t>
            </a:r>
            <a:r>
              <a:rPr lang="en-GB" sz="2000" dirty="0" err="1">
                <a:latin typeface="Open Sans"/>
                <a:ea typeface="Open Sans" panose="020B0606030504020204" pitchFamily="34" charset="0"/>
                <a:cs typeface="Open Sans" panose="020B0606030504020204" pitchFamily="34" charset="0"/>
              </a:rPr>
              <a:t>FlexTool</a:t>
            </a:r>
            <a:endParaRPr lang="en-GB" sz="2000" dirty="0">
              <a:latin typeface="Open Sans"/>
              <a:ea typeface="Open Sans" panose="020B0606030504020204" pitchFamily="34" charset="0"/>
              <a:cs typeface="Open Sans" panose="020B0606030504020204" pitchFamily="34" charset="0"/>
            </a:endParaRPr>
          </a:p>
          <a:p>
            <a:pPr algn="l"/>
            <a:endParaRPr lang="en-GB" dirty="0">
              <a:cs typeface="Calibri" panose="020F0502020204030204"/>
            </a:endParaRPr>
          </a:p>
          <a:p>
            <a:pPr marL="342900" indent="-342900" algn="l">
              <a:lnSpc>
                <a:spcPct val="100000"/>
              </a:lnSpc>
              <a:buFont typeface="Arial" panose="020B0604020202020204" pitchFamily="34" charset="0"/>
              <a:buChar char="•"/>
            </a:pPr>
            <a:endParaRPr lang="en-GB" sz="1600" dirty="0">
              <a:cs typeface="Calibri"/>
            </a:endParaRPr>
          </a:p>
          <a:p>
            <a:pPr algn="l">
              <a:lnSpc>
                <a:spcPct val="100000"/>
              </a:lnSpc>
            </a:pPr>
            <a:endParaRPr lang="en-GB" sz="1600" dirty="0"/>
          </a:p>
        </p:txBody>
      </p:sp>
      <p:sp>
        <p:nvSpPr>
          <p:cNvPr id="12" name="Oval 11">
            <a:extLst>
              <a:ext uri="{FF2B5EF4-FFF2-40B4-BE49-F238E27FC236}">
                <a16:creationId xmlns:a16="http://schemas.microsoft.com/office/drawing/2014/main" id="{EBEB5244-A9A4-9749-B2D4-1342036539B9}"/>
              </a:ext>
            </a:extLst>
          </p:cNvPr>
          <p:cNvSpPr/>
          <p:nvPr/>
        </p:nvSpPr>
        <p:spPr>
          <a:xfrm>
            <a:off x="10011331" y="46728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2.mp3" descr="Track2_Lecture16_Slide2.mp3">
            <a:hlinkClick r:id="" action="ppaction://media"/>
            <a:extLst>
              <a:ext uri="{FF2B5EF4-FFF2-40B4-BE49-F238E27FC236}">
                <a16:creationId xmlns:a16="http://schemas.microsoft.com/office/drawing/2014/main" id="{CE253118-33D4-C043-996A-D91F2E2D7E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7049" y="4748343"/>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4" y="1234815"/>
            <a:ext cx="845926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16.4.3 Unidades de generación y almacenamiento de hidrógeno </a:t>
            </a:r>
          </a:p>
        </p:txBody>
      </p:sp>
      <p:sp>
        <p:nvSpPr>
          <p:cNvPr id="10" name="Rounded Rectangle 9"/>
          <p:cNvSpPr/>
          <p:nvPr/>
        </p:nvSpPr>
        <p:spPr>
          <a:xfrm>
            <a:off x="388490" y="1756456"/>
            <a:ext cx="4717787" cy="4395988"/>
          </a:xfrm>
          <a:prstGeom prst="roundRect">
            <a:avLst>
              <a:gd name="adj" fmla="val 2620"/>
            </a:avLst>
          </a:prstGeom>
          <a:solidFill>
            <a:schemeClr val="accent2">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438" t="1410" b="1"/>
          <a:stretch/>
        </p:blipFill>
        <p:spPr>
          <a:xfrm>
            <a:off x="5285822" y="2396835"/>
            <a:ext cx="6274337" cy="147131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5822" y="4248706"/>
            <a:ext cx="6295392" cy="1439950"/>
          </a:xfrm>
          <a:prstGeom prst="rect">
            <a:avLst/>
          </a:prstGeom>
        </p:spPr>
      </p:pic>
      <p:sp>
        <p:nvSpPr>
          <p:cNvPr id="13" name="TextBox 12"/>
          <p:cNvSpPr txBox="1"/>
          <p:nvPr/>
        </p:nvSpPr>
        <p:spPr>
          <a:xfrm>
            <a:off x="5405191" y="2551239"/>
            <a:ext cx="770185" cy="461665"/>
          </a:xfrm>
          <a:prstGeom prst="rect">
            <a:avLst/>
          </a:prstGeom>
          <a:noFill/>
        </p:spPr>
        <p:txBody>
          <a:bodyPr wrap="square" rtlCol="0">
            <a:spAutoFit/>
          </a:bodyPr>
          <a:lstStyle/>
          <a:p>
            <a:r>
              <a:rPr lang="en-GB" sz="2400" b="1">
                <a:solidFill>
                  <a:srgbClr val="FF0000"/>
                </a:solidFill>
              </a:rPr>
              <a:t>a</a:t>
            </a:r>
          </a:p>
        </p:txBody>
      </p:sp>
      <p:sp>
        <p:nvSpPr>
          <p:cNvPr id="14" name="TextBox 13"/>
          <p:cNvSpPr txBox="1"/>
          <p:nvPr/>
        </p:nvSpPr>
        <p:spPr>
          <a:xfrm>
            <a:off x="5405192" y="4429608"/>
            <a:ext cx="770185" cy="461665"/>
          </a:xfrm>
          <a:prstGeom prst="rect">
            <a:avLst/>
          </a:prstGeom>
          <a:noFill/>
        </p:spPr>
        <p:txBody>
          <a:bodyPr wrap="square" rtlCol="0">
            <a:spAutoFit/>
          </a:bodyPr>
          <a:lstStyle/>
          <a:p>
            <a:r>
              <a:rPr lang="en-GB" sz="2400" b="1">
                <a:solidFill>
                  <a:srgbClr val="FF0000"/>
                </a:solidFill>
              </a:rPr>
              <a:t>b</a:t>
            </a:r>
          </a:p>
        </p:txBody>
      </p:sp>
      <p:sp>
        <p:nvSpPr>
          <p:cNvPr id="15" name="TextBox 14"/>
          <p:cNvSpPr txBox="1"/>
          <p:nvPr/>
        </p:nvSpPr>
        <p:spPr>
          <a:xfrm>
            <a:off x="495507" y="1536508"/>
            <a:ext cx="4540543" cy="3354765"/>
          </a:xfrm>
          <a:prstGeom prst="rect">
            <a:avLst/>
          </a:prstGeom>
          <a:noFill/>
        </p:spPr>
        <p:txBody>
          <a:bodyPr wrap="square" rtlCol="0">
            <a:spAutoFit/>
          </a:bodyPr>
          <a:lstStyle/>
          <a:p>
            <a:endParaRPr lang="en-GB" dirty="0"/>
          </a:p>
          <a:p>
            <a:pPr marL="342900" indent="-342900">
              <a:buAutoNum type="alphaLcParenR"/>
            </a:pPr>
            <a:r>
              <a:rPr lang="en-GB" dirty="0" err="1">
                <a:latin typeface="Open Sans" panose="020B0606030504020204" pitchFamily="34" charset="0"/>
                <a:ea typeface="Open Sans" panose="020B0606030504020204" pitchFamily="34" charset="0"/>
                <a:cs typeface="Open Sans" panose="020B0606030504020204" pitchFamily="34" charset="0"/>
              </a:rPr>
              <a:t>Añade</a:t>
            </a:r>
            <a:r>
              <a:rPr lang="en-GB" dirty="0">
                <a:latin typeface="Open Sans" panose="020B0606030504020204" pitchFamily="34" charset="0"/>
                <a:ea typeface="Open Sans" panose="020B0606030504020204" pitchFamily="34" charset="0"/>
                <a:cs typeface="Open Sans" panose="020B0606030504020204" pitchFamily="34" charset="0"/>
              </a:rPr>
              <a:t> las </a:t>
            </a:r>
            <a:r>
              <a:rPr lang="en-GB" dirty="0" err="1">
                <a:latin typeface="Open Sans" panose="020B0606030504020204" pitchFamily="34" charset="0"/>
                <a:ea typeface="Open Sans" panose="020B0606030504020204" pitchFamily="34" charset="0"/>
                <a:cs typeface="Open Sans" panose="020B0606030504020204" pitchFamily="34" charset="0"/>
              </a:rPr>
              <a:t>unidades</a:t>
            </a:r>
            <a:r>
              <a:rPr lang="en-GB" dirty="0">
                <a:latin typeface="Open Sans" panose="020B0606030504020204" pitchFamily="34" charset="0"/>
                <a:ea typeface="Open Sans" panose="020B0606030504020204" pitchFamily="34" charset="0"/>
                <a:cs typeface="Open Sans" panose="020B0606030504020204" pitchFamily="34" charset="0"/>
              </a:rPr>
              <a:t> de </a:t>
            </a:r>
            <a:r>
              <a:rPr lang="en-GB" dirty="0" err="1">
                <a:latin typeface="Open Sans" panose="020B0606030504020204" pitchFamily="34" charset="0"/>
                <a:ea typeface="Open Sans" panose="020B0606030504020204" pitchFamily="34" charset="0"/>
                <a:cs typeface="Open Sans" panose="020B0606030504020204" pitchFamily="34" charset="0"/>
              </a:rPr>
              <a:t>generación</a:t>
            </a:r>
            <a:r>
              <a:rPr lang="en-GB" dirty="0">
                <a:latin typeface="Open Sans" panose="020B0606030504020204" pitchFamily="34" charset="0"/>
                <a:ea typeface="Open Sans" panose="020B0606030504020204" pitchFamily="34" charset="0"/>
                <a:cs typeface="Open Sans" panose="020B0606030504020204" pitchFamily="34" charset="0"/>
              </a:rPr>
              <a:t>/</a:t>
            </a:r>
            <a:r>
              <a:rPr lang="en-GB" dirty="0" err="1">
                <a:latin typeface="Open Sans" panose="020B0606030504020204" pitchFamily="34" charset="0"/>
                <a:ea typeface="Open Sans" panose="020B0606030504020204" pitchFamily="34" charset="0"/>
                <a:cs typeface="Open Sans" panose="020B0606030504020204" pitchFamily="34" charset="0"/>
              </a:rPr>
              <a:t>almacenamiento</a:t>
            </a:r>
            <a:r>
              <a:rPr lang="en-GB" dirty="0">
                <a:latin typeface="Open Sans" panose="020B0606030504020204" pitchFamily="34" charset="0"/>
                <a:ea typeface="Open Sans" panose="020B0606030504020204" pitchFamily="34" charset="0"/>
                <a:cs typeface="Open Sans" panose="020B0606030504020204" pitchFamily="34" charset="0"/>
              </a:rPr>
              <a:t> de </a:t>
            </a:r>
            <a:r>
              <a:rPr lang="en-GB" dirty="0" err="1">
                <a:latin typeface="Open Sans" panose="020B0606030504020204" pitchFamily="34" charset="0"/>
                <a:ea typeface="Open Sans" panose="020B0606030504020204" pitchFamily="34" charset="0"/>
                <a:cs typeface="Open Sans" panose="020B0606030504020204" pitchFamily="34" charset="0"/>
              </a:rPr>
              <a:t>hidrógeno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en</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el</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unit_type</a:t>
            </a:r>
            <a:r>
              <a:rPr lang="en-GB" dirty="0">
                <a:latin typeface="Open Sans" panose="020B0606030504020204" pitchFamily="34" charset="0"/>
                <a:ea typeface="Open Sans" panose="020B0606030504020204" pitchFamily="34" charset="0"/>
                <a:cs typeface="Open Sans" panose="020B0606030504020204" pitchFamily="34" charset="0"/>
              </a:rPr>
              <a:t>" y </a:t>
            </a:r>
            <a:r>
              <a:rPr lang="en-GB" dirty="0" err="1">
                <a:latin typeface="Open Sans" panose="020B0606030504020204" pitchFamily="34" charset="0"/>
                <a:ea typeface="Open Sans" panose="020B0606030504020204" pitchFamily="34" charset="0"/>
                <a:cs typeface="Open Sans" panose="020B0606030504020204" pitchFamily="34" charset="0"/>
              </a:rPr>
              <a:t>añade</a:t>
            </a:r>
            <a:r>
              <a:rPr lang="en-GB" dirty="0">
                <a:latin typeface="Open Sans" panose="020B0606030504020204" pitchFamily="34" charset="0"/>
                <a:ea typeface="Open Sans" panose="020B0606030504020204" pitchFamily="34" charset="0"/>
                <a:cs typeface="Open Sans" panose="020B0606030504020204" pitchFamily="34" charset="0"/>
              </a:rPr>
              <a:t> las </a:t>
            </a:r>
            <a:r>
              <a:rPr lang="en-GB" dirty="0" err="1">
                <a:latin typeface="Open Sans" panose="020B0606030504020204" pitchFamily="34" charset="0"/>
                <a:ea typeface="Open Sans" panose="020B0606030504020204" pitchFamily="34" charset="0"/>
                <a:cs typeface="Open Sans" panose="020B0606030504020204" pitchFamily="34" charset="0"/>
              </a:rPr>
              <a:t>características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principales</a:t>
            </a:r>
            <a:r>
              <a:rPr lang="en-GB" dirty="0">
                <a:latin typeface="Open Sans" panose="020B0606030504020204" pitchFamily="34" charset="0"/>
                <a:ea typeface="Open Sans" panose="020B0606030504020204" pitchFamily="34" charset="0"/>
                <a:cs typeface="Open Sans" panose="020B0606030504020204" pitchFamily="34" charset="0"/>
              </a:rPr>
              <a:t>. </a:t>
            </a:r>
          </a:p>
          <a:p>
            <a:pPr marL="720725" lvl="1" indent="-263525">
              <a:buFont typeface="+mj-lt"/>
              <a:buAutoNum type="arabicParenR"/>
            </a:pPr>
            <a:r>
              <a:rPr lang="en-GB" sz="1600" dirty="0" err="1">
                <a:latin typeface="Open Sans" panose="020B0606030504020204" pitchFamily="34" charset="0"/>
                <a:ea typeface="Open Sans" panose="020B0606030504020204" pitchFamily="34" charset="0"/>
                <a:cs typeface="Open Sans" panose="020B0606030504020204" pitchFamily="34" charset="0"/>
              </a:rPr>
              <a:t>En</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el</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caso</a:t>
            </a:r>
            <a:r>
              <a:rPr lang="en-GB" sz="1600" dirty="0">
                <a:latin typeface="Open Sans" panose="020B0606030504020204" pitchFamily="34" charset="0"/>
                <a:ea typeface="Open Sans" panose="020B0606030504020204" pitchFamily="34" charset="0"/>
                <a:cs typeface="Open Sans" panose="020B0606030504020204" pitchFamily="34" charset="0"/>
              </a:rPr>
              <a:t> del </a:t>
            </a:r>
            <a:r>
              <a:rPr lang="en-GB" sz="1600" dirty="0" err="1">
                <a:latin typeface="Open Sans" panose="020B0606030504020204" pitchFamily="34" charset="0"/>
                <a:ea typeface="Open Sans" panose="020B0606030504020204" pitchFamily="34" charset="0"/>
                <a:cs typeface="Open Sans" panose="020B0606030504020204" pitchFamily="34" charset="0"/>
              </a:rPr>
              <a:t>almacenamiento</a:t>
            </a:r>
            <a:r>
              <a:rPr lang="en-GB" sz="1600" dirty="0">
                <a:latin typeface="Open Sans" panose="020B0606030504020204" pitchFamily="34" charset="0"/>
                <a:ea typeface="Open Sans" panose="020B0606030504020204" pitchFamily="34" charset="0"/>
                <a:cs typeface="Open Sans" panose="020B0606030504020204" pitchFamily="34" charset="0"/>
              </a:rPr>
              <a:t> de </a:t>
            </a:r>
            <a:r>
              <a:rPr lang="en-GB" sz="1600" dirty="0" err="1">
                <a:latin typeface="Open Sans" panose="020B0606030504020204" pitchFamily="34" charset="0"/>
                <a:ea typeface="Open Sans" panose="020B0606030504020204" pitchFamily="34" charset="0"/>
                <a:cs typeface="Open Sans" panose="020B0606030504020204" pitchFamily="34" charset="0"/>
              </a:rPr>
              <a:t>hidrógeno</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el</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coste</a:t>
            </a:r>
            <a:r>
              <a:rPr lang="en-GB" sz="1600" dirty="0">
                <a:latin typeface="Open Sans" panose="020B0606030504020204" pitchFamily="34" charset="0"/>
                <a:ea typeface="Open Sans" panose="020B0606030504020204" pitchFamily="34" charset="0"/>
                <a:cs typeface="Open Sans" panose="020B0606030504020204" pitchFamily="34" charset="0"/>
              </a:rPr>
              <a:t> de </a:t>
            </a:r>
            <a:r>
              <a:rPr lang="en-GB" sz="1600" dirty="0" err="1">
                <a:latin typeface="Open Sans" panose="020B0606030504020204" pitchFamily="34" charset="0"/>
                <a:ea typeface="Open Sans" panose="020B0606030504020204" pitchFamily="34" charset="0"/>
                <a:cs typeface="Open Sans" panose="020B0606030504020204" pitchFamily="34" charset="0"/>
              </a:rPr>
              <a:t>inversión</a:t>
            </a:r>
            <a:r>
              <a:rPr lang="en-GB" sz="1600" dirty="0">
                <a:latin typeface="Open Sans" panose="020B0606030504020204" pitchFamily="34" charset="0"/>
                <a:ea typeface="Open Sans" panose="020B0606030504020204" pitchFamily="34" charset="0"/>
                <a:cs typeface="Open Sans" panose="020B0606030504020204" pitchFamily="34" charset="0"/>
              </a:rPr>
              <a:t>/KW </a:t>
            </a:r>
            <a:r>
              <a:rPr lang="en-GB" sz="1600" dirty="0" err="1">
                <a:latin typeface="Open Sans" panose="020B0606030504020204" pitchFamily="34" charset="0"/>
                <a:ea typeface="Open Sans" panose="020B0606030504020204" pitchFamily="34" charset="0"/>
                <a:cs typeface="Open Sans" panose="020B0606030504020204" pitchFamily="34" charset="0"/>
              </a:rPr>
              <a:t>debe</a:t>
            </a:r>
            <a:r>
              <a:rPr lang="en-GB" sz="1600" dirty="0">
                <a:latin typeface="Open Sans" panose="020B0606030504020204" pitchFamily="34" charset="0"/>
                <a:ea typeface="Open Sans" panose="020B0606030504020204" pitchFamily="34" charset="0"/>
                <a:cs typeface="Open Sans" panose="020B0606030504020204" pitchFamily="34" charset="0"/>
              </a:rPr>
              <a:t> ser cero.</a:t>
            </a:r>
          </a:p>
          <a:p>
            <a:pPr marL="342900" indent="-342900">
              <a:buAutoNum type="alphaLcParenR"/>
            </a:pPr>
            <a:r>
              <a:rPr lang="en-GB" dirty="0" err="1">
                <a:latin typeface="Open Sans" panose="020B0606030504020204" pitchFamily="34" charset="0"/>
                <a:ea typeface="Open Sans" panose="020B0606030504020204" pitchFamily="34" charset="0"/>
                <a:cs typeface="Open Sans" panose="020B0606030504020204" pitchFamily="34" charset="0"/>
              </a:rPr>
              <a:t>Añade</a:t>
            </a:r>
            <a:r>
              <a:rPr lang="en-GB" dirty="0">
                <a:latin typeface="Open Sans" panose="020B0606030504020204" pitchFamily="34" charset="0"/>
                <a:ea typeface="Open Sans" panose="020B0606030504020204" pitchFamily="34" charset="0"/>
                <a:cs typeface="Open Sans" panose="020B0606030504020204" pitchFamily="34" charset="0"/>
              </a:rPr>
              <a:t> las </a:t>
            </a:r>
            <a:r>
              <a:rPr lang="en-GB" dirty="0" err="1">
                <a:latin typeface="Open Sans" panose="020B0606030504020204" pitchFamily="34" charset="0"/>
                <a:ea typeface="Open Sans" panose="020B0606030504020204" pitchFamily="34" charset="0"/>
                <a:cs typeface="Open Sans" panose="020B0606030504020204" pitchFamily="34" charset="0"/>
              </a:rPr>
              <a:t>unidades</a:t>
            </a:r>
            <a:r>
              <a:rPr lang="en-GB" dirty="0">
                <a:latin typeface="Open Sans" panose="020B0606030504020204" pitchFamily="34" charset="0"/>
                <a:ea typeface="Open Sans" panose="020B0606030504020204" pitchFamily="34" charset="0"/>
                <a:cs typeface="Open Sans" panose="020B0606030504020204" pitchFamily="34" charset="0"/>
              </a:rPr>
              <a:t> a la </a:t>
            </a:r>
            <a:r>
              <a:rPr lang="en-GB" dirty="0" err="1">
                <a:latin typeface="Open Sans" panose="020B0606030504020204" pitchFamily="34" charset="0"/>
                <a:ea typeface="Open Sans" panose="020B0606030504020204" pitchFamily="34" charset="0"/>
                <a:cs typeface="Open Sans" panose="020B0606030504020204" pitchFamily="34" charset="0"/>
              </a:rPr>
              <a:t>hoja</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unidad</a:t>
            </a:r>
            <a:r>
              <a:rPr lang="en-GB" dirty="0">
                <a:latin typeface="Open Sans" panose="020B0606030504020204" pitchFamily="34" charset="0"/>
                <a:ea typeface="Open Sans" panose="020B0606030504020204" pitchFamily="34" charset="0"/>
                <a:cs typeface="Open Sans" panose="020B0606030504020204" pitchFamily="34" charset="0"/>
              </a:rPr>
              <a:t>" y define la </a:t>
            </a:r>
            <a:r>
              <a:rPr lang="en-GB" dirty="0" err="1">
                <a:latin typeface="Open Sans" panose="020B0606030504020204" pitchFamily="34" charset="0"/>
                <a:ea typeface="Open Sans" panose="020B0606030504020204" pitchFamily="34" charset="0"/>
                <a:cs typeface="Open Sans" panose="020B0606030504020204" pitchFamily="34" charset="0"/>
              </a:rPr>
              <a:t>rejilla</a:t>
            </a:r>
            <a:r>
              <a:rPr lang="en-GB" dirty="0">
                <a:latin typeface="Open Sans" panose="020B0606030504020204" pitchFamily="34" charset="0"/>
                <a:ea typeface="Open Sans" panose="020B0606030504020204" pitchFamily="34" charset="0"/>
                <a:cs typeface="Open Sans" panose="020B0606030504020204" pitchFamily="34" charset="0"/>
              </a:rPr>
              <a:t> de </a:t>
            </a:r>
            <a:r>
              <a:rPr lang="en-GB" dirty="0" err="1">
                <a:latin typeface="Open Sans" panose="020B0606030504020204" pitchFamily="34" charset="0"/>
                <a:ea typeface="Open Sans" panose="020B0606030504020204" pitchFamily="34" charset="0"/>
                <a:cs typeface="Open Sans" panose="020B0606030504020204" pitchFamily="34" charset="0"/>
              </a:rPr>
              <a:t>salida</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como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hidrógeno</a:t>
            </a:r>
            <a:r>
              <a:rPr lang="en-GB" dirty="0">
                <a:latin typeface="Open Sans" panose="020B0606030504020204" pitchFamily="34" charset="0"/>
                <a:ea typeface="Open Sans" panose="020B0606030504020204" pitchFamily="34" charset="0"/>
                <a:cs typeface="Open Sans" panose="020B0606030504020204" pitchFamily="34" charset="0"/>
              </a:rPr>
              <a:t>.</a:t>
            </a:r>
          </a:p>
          <a:p>
            <a:pPr marL="720725" lvl="1" indent="-263525">
              <a:buFont typeface="+mj-lt"/>
              <a:buAutoNum type="arabicParenR"/>
            </a:pPr>
            <a:r>
              <a:rPr lang="en-GB" sz="1600" dirty="0" err="1">
                <a:latin typeface="Open Sans" panose="020B0606030504020204" pitchFamily="34" charset="0"/>
                <a:ea typeface="Open Sans" panose="020B0606030504020204" pitchFamily="34" charset="0"/>
                <a:cs typeface="Open Sans" panose="020B0606030504020204" pitchFamily="34" charset="0"/>
              </a:rPr>
              <a:t>En</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el</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caso</a:t>
            </a:r>
            <a:r>
              <a:rPr lang="en-GB" sz="1600" dirty="0">
                <a:latin typeface="Open Sans" panose="020B0606030504020204" pitchFamily="34" charset="0"/>
                <a:ea typeface="Open Sans" panose="020B0606030504020204" pitchFamily="34" charset="0"/>
                <a:cs typeface="Open Sans" panose="020B0606030504020204" pitchFamily="34" charset="0"/>
              </a:rPr>
              <a:t> del </a:t>
            </a:r>
            <a:r>
              <a:rPr lang="en-GB" sz="1600" dirty="0" err="1">
                <a:latin typeface="Open Sans" panose="020B0606030504020204" pitchFamily="34" charset="0"/>
                <a:ea typeface="Open Sans" panose="020B0606030504020204" pitchFamily="34" charset="0"/>
                <a:cs typeface="Open Sans" panose="020B0606030504020204" pitchFamily="34" charset="0"/>
              </a:rPr>
              <a:t>electrolizador</a:t>
            </a:r>
            <a:r>
              <a:rPr lang="en-GB" sz="1600" dirty="0">
                <a:latin typeface="Open Sans" panose="020B0606030504020204" pitchFamily="34" charset="0"/>
                <a:ea typeface="Open Sans" panose="020B0606030504020204" pitchFamily="34" charset="0"/>
                <a:cs typeface="Open Sans" panose="020B0606030504020204" pitchFamily="34" charset="0"/>
              </a:rPr>
              <a:t>, la red de entrada </a:t>
            </a:r>
            <a:r>
              <a:rPr lang="en-GB" sz="1600" dirty="0" err="1">
                <a:latin typeface="Open Sans" panose="020B0606030504020204" pitchFamily="34" charset="0"/>
                <a:ea typeface="Open Sans" panose="020B0606030504020204" pitchFamily="34" charset="0"/>
                <a:cs typeface="Open Sans" panose="020B0606030504020204" pitchFamily="34" charset="0"/>
              </a:rPr>
              <a:t>debe</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ajustarse</a:t>
            </a:r>
            <a:r>
              <a:rPr lang="en-GB" sz="1600" dirty="0">
                <a:latin typeface="Open Sans" panose="020B0606030504020204" pitchFamily="34" charset="0"/>
                <a:ea typeface="Open Sans" panose="020B0606030504020204" pitchFamily="34" charset="0"/>
                <a:cs typeface="Open Sans" panose="020B0606030504020204" pitchFamily="34" charset="0"/>
              </a:rPr>
              <a:t> a la </a:t>
            </a:r>
            <a:r>
              <a:rPr lang="en-GB" sz="1600" dirty="0" err="1">
                <a:latin typeface="Open Sans" panose="020B0606030504020204" pitchFamily="34" charset="0"/>
                <a:ea typeface="Open Sans" panose="020B0606030504020204" pitchFamily="34" charset="0"/>
                <a:cs typeface="Open Sans" panose="020B0606030504020204" pitchFamily="34" charset="0"/>
              </a:rPr>
              <a:t>electricidad</a:t>
            </a:r>
            <a:r>
              <a:rPr lang="en-GB" sz="1600" dirty="0">
                <a:latin typeface="Open Sans" panose="020B0606030504020204" pitchFamily="34" charset="0"/>
                <a:ea typeface="Open Sans" panose="020B0606030504020204" pitchFamily="34" charset="0"/>
                <a:cs typeface="Open Sans" panose="020B0606030504020204" pitchFamily="34" charset="0"/>
              </a:rPr>
              <a:t>.</a:t>
            </a:r>
          </a:p>
          <a:p>
            <a:pPr marL="720725" lvl="1" indent="-263525">
              <a:buFont typeface="+mj-lt"/>
              <a:buAutoNum type="arabicParenR"/>
            </a:pPr>
            <a:r>
              <a:rPr lang="en-GB" sz="1600" dirty="0" err="1">
                <a:latin typeface="Open Sans" panose="020B0606030504020204" pitchFamily="34" charset="0"/>
                <a:ea typeface="Open Sans" panose="020B0606030504020204" pitchFamily="34" charset="0"/>
                <a:cs typeface="Open Sans" panose="020B0606030504020204" pitchFamily="34" charset="0"/>
              </a:rPr>
              <a:t>En</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el</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caso</a:t>
            </a:r>
            <a:r>
              <a:rPr lang="en-GB" sz="1600" dirty="0">
                <a:latin typeface="Open Sans" panose="020B0606030504020204" pitchFamily="34" charset="0"/>
                <a:ea typeface="Open Sans" panose="020B0606030504020204" pitchFamily="34" charset="0"/>
                <a:cs typeface="Open Sans" panose="020B0606030504020204" pitchFamily="34" charset="0"/>
              </a:rPr>
              <a:t> del </a:t>
            </a:r>
            <a:r>
              <a:rPr lang="en-GB" sz="1600" dirty="0" err="1">
                <a:latin typeface="Open Sans" panose="020B0606030504020204" pitchFamily="34" charset="0"/>
                <a:ea typeface="Open Sans" panose="020B0606030504020204" pitchFamily="34" charset="0"/>
                <a:cs typeface="Open Sans" panose="020B0606030504020204" pitchFamily="34" charset="0"/>
              </a:rPr>
              <a:t>almacenamiento</a:t>
            </a:r>
            <a:r>
              <a:rPr lang="en-GB" sz="1600" dirty="0">
                <a:latin typeface="Open Sans" panose="020B0606030504020204" pitchFamily="34" charset="0"/>
                <a:ea typeface="Open Sans" panose="020B0606030504020204" pitchFamily="34" charset="0"/>
                <a:cs typeface="Open Sans" panose="020B0606030504020204" pitchFamily="34" charset="0"/>
              </a:rPr>
              <a:t> de </a:t>
            </a:r>
            <a:r>
              <a:rPr lang="en-GB" sz="1600" dirty="0" err="1">
                <a:latin typeface="Open Sans" panose="020B0606030504020204" pitchFamily="34" charset="0"/>
                <a:ea typeface="Open Sans" panose="020B0606030504020204" pitchFamily="34" charset="0"/>
                <a:cs typeface="Open Sans" panose="020B0606030504020204" pitchFamily="34" charset="0"/>
              </a:rPr>
              <a:t>hidrógeno</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debe</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especificarse</a:t>
            </a:r>
            <a:r>
              <a:rPr lang="en-GB" sz="1600" dirty="0">
                <a:latin typeface="Open Sans" panose="020B0606030504020204" pitchFamily="34" charset="0"/>
                <a:ea typeface="Open Sans" panose="020B0606030504020204" pitchFamily="34" charset="0"/>
                <a:cs typeface="Open Sans" panose="020B0606030504020204" pitchFamily="34" charset="0"/>
              </a:rPr>
              <a:t> la </a:t>
            </a:r>
            <a:r>
              <a:rPr lang="en-GB" sz="1600" dirty="0" err="1">
                <a:latin typeface="Open Sans" panose="020B0606030504020204" pitchFamily="34" charset="0"/>
                <a:ea typeface="Open Sans" panose="020B0606030504020204" pitchFamily="34" charset="0"/>
                <a:cs typeface="Open Sans" panose="020B0606030504020204" pitchFamily="34" charset="0"/>
              </a:rPr>
              <a:t>capacidad</a:t>
            </a:r>
            <a:r>
              <a:rPr lang="en-GB" sz="1600" dirty="0">
                <a:latin typeface="Open Sans" panose="020B0606030504020204" pitchFamily="34" charset="0"/>
                <a:ea typeface="Open Sans" panose="020B0606030504020204" pitchFamily="34" charset="0"/>
                <a:cs typeface="Open Sans" panose="020B0606030504020204" pitchFamily="34" charset="0"/>
              </a:rPr>
              <a:t> de </a:t>
            </a:r>
            <a:r>
              <a:rPr lang="en-GB" sz="1600" dirty="0" err="1">
                <a:latin typeface="Open Sans" panose="020B0606030504020204" pitchFamily="34" charset="0"/>
                <a:ea typeface="Open Sans" panose="020B0606030504020204" pitchFamily="34" charset="0"/>
                <a:cs typeface="Open Sans" panose="020B0606030504020204" pitchFamily="34" charset="0"/>
              </a:rPr>
              <a:t>almacenamiento</a:t>
            </a:r>
            <a:r>
              <a:rPr lang="en-GB" sz="1600" dirty="0">
                <a:latin typeface="Open Sans" panose="020B0606030504020204" pitchFamily="34" charset="0"/>
                <a:ea typeface="Open Sans" panose="020B0606030504020204" pitchFamily="34" charset="0"/>
                <a:cs typeface="Open Sans" panose="020B0606030504020204" pitchFamily="34" charset="0"/>
              </a:rPr>
              <a:t>.</a:t>
            </a:r>
          </a:p>
        </p:txBody>
      </p:sp>
      <p:sp>
        <p:nvSpPr>
          <p:cNvPr id="16" name="Title 10">
            <a:extLst>
              <a:ext uri="{FF2B5EF4-FFF2-40B4-BE49-F238E27FC236}">
                <a16:creationId xmlns:a16="http://schemas.microsoft.com/office/drawing/2014/main" id="{D65E6D98-BE8C-6B4C-B23E-6167300445AE}"/>
              </a:ext>
            </a:extLst>
          </p:cNvPr>
          <p:cNvSpPr txBox="1">
            <a:spLocks/>
          </p:cNvSpPr>
          <p:nvPr/>
        </p:nvSpPr>
        <p:spPr>
          <a:xfrm>
            <a:off x="966955" y="-177406"/>
            <a:ext cx="827864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16.4 Modelización de la energía al gas y al VE</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17" name="Oval 16">
            <a:extLst>
              <a:ext uri="{FF2B5EF4-FFF2-40B4-BE49-F238E27FC236}">
                <a16:creationId xmlns:a16="http://schemas.microsoft.com/office/drawing/2014/main" id="{736CAC82-E45A-0843-B5B5-B4554AD7E01E}"/>
              </a:ext>
            </a:extLst>
          </p:cNvPr>
          <p:cNvSpPr/>
          <p:nvPr/>
        </p:nvSpPr>
        <p:spPr>
          <a:xfrm>
            <a:off x="10463082" y="10786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20.mp3" descr="Track2_Lecture16_Slide20.mp3">
            <a:hlinkClick r:id="" action="ppaction://media"/>
            <a:extLst>
              <a:ext uri="{FF2B5EF4-FFF2-40B4-BE49-F238E27FC236}">
                <a16:creationId xmlns:a16="http://schemas.microsoft.com/office/drawing/2014/main" id="{B338CB09-600B-7D47-B82A-13BBAF9CEA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34447" y="179234"/>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0758"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5" y="12123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16.4.4 Alimentación del VE  </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2849" y="1787129"/>
            <a:ext cx="4144222" cy="4520604"/>
          </a:xfrm>
          <a:prstGeom prst="rect">
            <a:avLst/>
          </a:prstGeom>
        </p:spPr>
      </p:pic>
      <p:sp>
        <p:nvSpPr>
          <p:cNvPr id="3" name="TextBox 2"/>
          <p:cNvSpPr txBox="1"/>
          <p:nvPr/>
        </p:nvSpPr>
        <p:spPr>
          <a:xfrm>
            <a:off x="393491" y="1953156"/>
            <a:ext cx="6680262" cy="3231654"/>
          </a:xfrm>
          <a:prstGeom prst="rect">
            <a:avLst/>
          </a:prstGeom>
          <a:noFill/>
        </p:spPr>
        <p:txBody>
          <a:bodyPr wrap="square" lIns="91440" tIns="45720" rIns="91440" bIns="45720" rtlCol="0" anchor="t">
            <a:spAutoFit/>
          </a:bodyPr>
          <a:lstStyle/>
          <a:p>
            <a:pPr lvl="1"/>
            <a:r>
              <a:rPr lang="en-GB" sz="2400" dirty="0">
                <a:latin typeface="Open Sans" panose="020B0606030504020204" pitchFamily="34" charset="0"/>
                <a:ea typeface="Open Sans" panose="020B0606030504020204" pitchFamily="34" charset="0"/>
                <a:cs typeface="Open Sans" panose="020B0606030504020204" pitchFamily="34" charset="0"/>
              </a:rPr>
              <a:t>Los </a:t>
            </a:r>
            <a:r>
              <a:rPr lang="en-GB" sz="2400" dirty="0" err="1">
                <a:latin typeface="Open Sans" panose="020B0606030504020204" pitchFamily="34" charset="0"/>
                <a:ea typeface="Open Sans" panose="020B0606030504020204" pitchFamily="34" charset="0"/>
                <a:cs typeface="Open Sans" panose="020B0606030504020204" pitchFamily="34" charset="0"/>
              </a:rPr>
              <a:t>tres</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err="1">
                <a:latin typeface="Open Sans" panose="020B0606030504020204" pitchFamily="34" charset="0"/>
                <a:ea typeface="Open Sans" panose="020B0606030504020204" pitchFamily="34" charset="0"/>
                <a:cs typeface="Open Sans" panose="020B0606030504020204" pitchFamily="34" charset="0"/>
              </a:rPr>
              <a:t>escenarios</a:t>
            </a:r>
            <a:r>
              <a:rPr lang="en-GB" sz="2400" dirty="0">
                <a:latin typeface="Open Sans" panose="020B0606030504020204" pitchFamily="34" charset="0"/>
                <a:ea typeface="Open Sans" panose="020B0606030504020204" pitchFamily="34" charset="0"/>
                <a:cs typeface="Open Sans" panose="020B0606030504020204" pitchFamily="34" charset="0"/>
              </a:rPr>
              <a:t> clave de </a:t>
            </a:r>
            <a:r>
              <a:rPr lang="en-GB" sz="2400" dirty="0" err="1">
                <a:latin typeface="Open Sans" panose="020B0606030504020204" pitchFamily="34" charset="0"/>
                <a:ea typeface="Open Sans" panose="020B0606030504020204" pitchFamily="34" charset="0"/>
                <a:cs typeface="Open Sans" panose="020B0606030504020204" pitchFamily="34" charset="0"/>
              </a:rPr>
              <a:t>recarga</a:t>
            </a:r>
            <a:r>
              <a:rPr lang="en-GB" sz="2400" dirty="0">
                <a:latin typeface="Open Sans" panose="020B0606030504020204" pitchFamily="34" charset="0"/>
                <a:ea typeface="Open Sans" panose="020B0606030504020204" pitchFamily="34" charset="0"/>
                <a:cs typeface="Open Sans" panose="020B0606030504020204" pitchFamily="34" charset="0"/>
              </a:rPr>
              <a:t> de </a:t>
            </a:r>
            <a:r>
              <a:rPr lang="en-GB" sz="2400" dirty="0" err="1">
                <a:latin typeface="Open Sans" panose="020B0606030504020204" pitchFamily="34" charset="0"/>
                <a:ea typeface="Open Sans" panose="020B0606030504020204" pitchFamily="34" charset="0"/>
                <a:cs typeface="Open Sans" panose="020B0606030504020204" pitchFamily="34" charset="0"/>
              </a:rPr>
              <a:t>vehículos</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err="1">
                <a:latin typeface="Open Sans" panose="020B0606030504020204" pitchFamily="34" charset="0"/>
                <a:ea typeface="Open Sans" panose="020B0606030504020204" pitchFamily="34" charset="0"/>
                <a:cs typeface="Open Sans" panose="020B0606030504020204" pitchFamily="34" charset="0"/>
              </a:rPr>
              <a:t>eléctricos</a:t>
            </a:r>
            <a:r>
              <a:rPr lang="en-GB" sz="2400" dirty="0">
                <a:latin typeface="Open Sans" panose="020B0606030504020204" pitchFamily="34" charset="0"/>
                <a:ea typeface="Open Sans" panose="020B0606030504020204" pitchFamily="34" charset="0"/>
                <a:cs typeface="Open Sans" panose="020B0606030504020204" pitchFamily="34" charset="0"/>
              </a:rPr>
              <a:t> son: </a:t>
            </a:r>
          </a:p>
          <a:p>
            <a:pPr lvl="1"/>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914400" lvl="1" indent="-457200">
              <a:buFont typeface="+mj-lt"/>
              <a:buAutoNum type="alphaLcParenR"/>
            </a:pPr>
            <a:r>
              <a:rPr lang="en-GB" sz="2000" b="1" dirty="0">
                <a:latin typeface="Open Sans"/>
                <a:ea typeface="Open Sans" panose="020B0606030504020204" pitchFamily="34" charset="0"/>
                <a:cs typeface="Open Sans" panose="020B0606030504020204" pitchFamily="34" charset="0"/>
              </a:rPr>
              <a:t>Carga nocturna incontrolada:  </a:t>
            </a:r>
            <a:r>
              <a:rPr lang="en-GB" sz="2000" dirty="0">
                <a:latin typeface="Open Sans"/>
                <a:ea typeface="Open Sans" panose="020B0606030504020204" pitchFamily="34" charset="0"/>
                <a:cs typeface="Open Sans" panose="020B0606030504020204" pitchFamily="34" charset="0"/>
              </a:rPr>
              <a:t>Los vehículos eléctricos se cargarán a la máxima potencia en cuanto se conecten a la red, sobre todo durante las horas de la tarde.</a:t>
            </a:r>
          </a:p>
          <a:p>
            <a:pPr marL="914400" lvl="1" indent="-457200">
              <a:buFont typeface="+mj-lt"/>
              <a:buAutoNum type="alphaLcParenR"/>
            </a:pPr>
            <a:r>
              <a:rPr lang="en-GB" sz="2000" b="1" dirty="0">
                <a:latin typeface="Open Sans"/>
                <a:ea typeface="Open Sans" panose="020B0606030504020204" pitchFamily="34" charset="0"/>
                <a:cs typeface="Open Sans" panose="020B0606030504020204" pitchFamily="34" charset="0"/>
              </a:rPr>
              <a:t>Carga controlada por la noche: </a:t>
            </a:r>
            <a:r>
              <a:rPr lang="en-GB" sz="2000" dirty="0">
                <a:latin typeface="Open Sans"/>
                <a:ea typeface="Open Sans" panose="020B0606030504020204" pitchFamily="34" charset="0"/>
                <a:cs typeface="Open Sans" panose="020B0606030504020204" pitchFamily="34" charset="0"/>
              </a:rPr>
              <a:t>La carga se distribuye durante la noche y coincide con la disponibilidad de viento y la baja demanda de energía</a:t>
            </a:r>
          </a:p>
          <a:p>
            <a:pPr marL="914400" lvl="1" indent="-457200">
              <a:buFont typeface="+mj-lt"/>
              <a:buAutoNum type="alphaLcParenR"/>
            </a:pPr>
            <a:r>
              <a:rPr lang="en-GB" sz="2000" b="1" dirty="0">
                <a:latin typeface="Open Sans" panose="020B0606030504020204" pitchFamily="34" charset="0"/>
                <a:ea typeface="Open Sans" panose="020B0606030504020204" pitchFamily="34" charset="0"/>
                <a:cs typeface="Open Sans" panose="020B0606030504020204" pitchFamily="34" charset="0"/>
              </a:rPr>
              <a:t>Carga controlada por el día: </a:t>
            </a:r>
            <a:r>
              <a:rPr lang="en-GB" sz="2000" dirty="0">
                <a:latin typeface="Open Sans" panose="020B0606030504020204" pitchFamily="34" charset="0"/>
                <a:ea typeface="Open Sans" panose="020B0606030504020204" pitchFamily="34" charset="0"/>
                <a:cs typeface="Open Sans" panose="020B0606030504020204" pitchFamily="34" charset="0"/>
              </a:rPr>
              <a:t>La carga coincide con el perfil solar fotovoltaico</a:t>
            </a:r>
          </a:p>
        </p:txBody>
      </p:sp>
      <p:sp>
        <p:nvSpPr>
          <p:cNvPr id="4" name="TextBox 3"/>
          <p:cNvSpPr txBox="1"/>
          <p:nvPr/>
        </p:nvSpPr>
        <p:spPr>
          <a:xfrm>
            <a:off x="7821041" y="1837710"/>
            <a:ext cx="541148" cy="461665"/>
          </a:xfrm>
          <a:prstGeom prst="rect">
            <a:avLst/>
          </a:prstGeom>
          <a:noFill/>
        </p:spPr>
        <p:txBody>
          <a:bodyPr wrap="square" rtlCol="0">
            <a:spAutoFit/>
          </a:bodyPr>
          <a:lstStyle/>
          <a:p>
            <a:r>
              <a:rPr lang="en-GB" sz="2400" b="1">
                <a:solidFill>
                  <a:srgbClr val="FF0000"/>
                </a:solidFill>
              </a:rPr>
              <a:t>a</a:t>
            </a:r>
          </a:p>
        </p:txBody>
      </p:sp>
      <p:sp>
        <p:nvSpPr>
          <p:cNvPr id="10" name="TextBox 9"/>
          <p:cNvSpPr txBox="1"/>
          <p:nvPr/>
        </p:nvSpPr>
        <p:spPr>
          <a:xfrm>
            <a:off x="7767103" y="3303038"/>
            <a:ext cx="541148" cy="461665"/>
          </a:xfrm>
          <a:prstGeom prst="rect">
            <a:avLst/>
          </a:prstGeom>
          <a:noFill/>
        </p:spPr>
        <p:txBody>
          <a:bodyPr wrap="square" rtlCol="0">
            <a:spAutoFit/>
          </a:bodyPr>
          <a:lstStyle/>
          <a:p>
            <a:r>
              <a:rPr lang="en-GB" sz="2400" b="1">
                <a:solidFill>
                  <a:srgbClr val="FF0000"/>
                </a:solidFill>
              </a:rPr>
              <a:t>b</a:t>
            </a:r>
          </a:p>
        </p:txBody>
      </p:sp>
      <p:sp>
        <p:nvSpPr>
          <p:cNvPr id="11" name="TextBox 10"/>
          <p:cNvSpPr txBox="1"/>
          <p:nvPr/>
        </p:nvSpPr>
        <p:spPr>
          <a:xfrm>
            <a:off x="7767103" y="4768366"/>
            <a:ext cx="541148" cy="461665"/>
          </a:xfrm>
          <a:prstGeom prst="rect">
            <a:avLst/>
          </a:prstGeom>
          <a:noFill/>
        </p:spPr>
        <p:txBody>
          <a:bodyPr wrap="square" rtlCol="0">
            <a:spAutoFit/>
          </a:bodyPr>
          <a:lstStyle/>
          <a:p>
            <a:r>
              <a:rPr lang="en-GB" sz="2400" b="1">
                <a:solidFill>
                  <a:srgbClr val="FF0000"/>
                </a:solidFill>
              </a:rPr>
              <a:t>c</a:t>
            </a:r>
          </a:p>
        </p:txBody>
      </p:sp>
      <p:sp>
        <p:nvSpPr>
          <p:cNvPr id="12" name="Title 10">
            <a:extLst>
              <a:ext uri="{FF2B5EF4-FFF2-40B4-BE49-F238E27FC236}">
                <a16:creationId xmlns:a16="http://schemas.microsoft.com/office/drawing/2014/main" id="{D65E6D98-BE8C-6B4C-B23E-6167300445AE}"/>
              </a:ext>
            </a:extLst>
          </p:cNvPr>
          <p:cNvSpPr txBox="1">
            <a:spLocks/>
          </p:cNvSpPr>
          <p:nvPr/>
        </p:nvSpPr>
        <p:spPr>
          <a:xfrm>
            <a:off x="966955" y="-177406"/>
            <a:ext cx="915917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16.4 Modelización de la energía al gas y al VE</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13" name="TextBox 12">
            <a:extLst>
              <a:ext uri="{FF2B5EF4-FFF2-40B4-BE49-F238E27FC236}">
                <a16:creationId xmlns:a16="http://schemas.microsoft.com/office/drawing/2014/main" id="{EBBA698C-A4B5-4A45-A331-924AE64DAAE7}"/>
              </a:ext>
            </a:extLst>
          </p:cNvPr>
          <p:cNvSpPr txBox="1"/>
          <p:nvPr/>
        </p:nvSpPr>
        <p:spPr>
          <a:xfrm>
            <a:off x="7100446" y="6102889"/>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Fuente:</a:t>
            </a:r>
            <a:r>
              <a:rPr lang="en-US" sz="1000" dirty="0">
                <a:latin typeface="Open Sans"/>
              </a:rPr>
              <a:t> IRENA 2020a</a:t>
            </a:r>
          </a:p>
        </p:txBody>
      </p:sp>
      <p:sp>
        <p:nvSpPr>
          <p:cNvPr id="14" name="Rounded Rectangle 13"/>
          <p:cNvSpPr/>
          <p:nvPr/>
        </p:nvSpPr>
        <p:spPr>
          <a:xfrm>
            <a:off x="688980" y="1943792"/>
            <a:ext cx="6439742" cy="4162083"/>
          </a:xfrm>
          <a:prstGeom prst="roundRect">
            <a:avLst>
              <a:gd name="adj" fmla="val 5483"/>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B5BD0BB-9C32-4B4B-B464-6F5EACD61902}"/>
              </a:ext>
            </a:extLst>
          </p:cNvPr>
          <p:cNvSpPr/>
          <p:nvPr/>
        </p:nvSpPr>
        <p:spPr>
          <a:xfrm>
            <a:off x="10582906" y="7250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Track2_Lecture16_Slide21.mp3" descr="Track2_Lecture16_Slide21.mp3">
            <a:hlinkClick r:id="" action="ppaction://media"/>
            <a:extLst>
              <a:ext uri="{FF2B5EF4-FFF2-40B4-BE49-F238E27FC236}">
                <a16:creationId xmlns:a16="http://schemas.microsoft.com/office/drawing/2014/main" id="{F87994FA-3254-034B-AF19-6A9922142A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54271" y="143867"/>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8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57323" y="121575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16.4.5 Modelización del VE</a:t>
            </a: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12480"/>
          <a:stretch/>
        </p:blipFill>
        <p:spPr>
          <a:xfrm>
            <a:off x="10098946" y="4409506"/>
            <a:ext cx="1267908" cy="1477540"/>
          </a:xfrm>
          <a:prstGeom prst="rect">
            <a:avLst/>
          </a:prstGeom>
        </p:spPr>
      </p:pic>
      <p:sp>
        <p:nvSpPr>
          <p:cNvPr id="7" name="Rounded Rectangle 6"/>
          <p:cNvSpPr/>
          <p:nvPr/>
        </p:nvSpPr>
        <p:spPr>
          <a:xfrm>
            <a:off x="957323" y="1864427"/>
            <a:ext cx="4992215" cy="4384392"/>
          </a:xfrm>
          <a:prstGeom prst="roundRect">
            <a:avLst>
              <a:gd name="adj" fmla="val 2596"/>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1139867" y="2502709"/>
            <a:ext cx="4578706" cy="2098788"/>
          </a:xfrm>
          <a:prstGeom prst="roundRect">
            <a:avLst>
              <a:gd name="adj" fmla="val 4187"/>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1159073" y="4690200"/>
            <a:ext cx="4578706" cy="1495506"/>
          </a:xfrm>
          <a:prstGeom prst="roundRect">
            <a:avLst>
              <a:gd name="adj" fmla="val 3664"/>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1159073" y="1854766"/>
            <a:ext cx="4293460" cy="461665"/>
          </a:xfrm>
          <a:prstGeom prst="rect">
            <a:avLst/>
          </a:prstGeom>
          <a:noFill/>
        </p:spPr>
        <p:txBody>
          <a:bodyPr wrap="square" rtlCol="0">
            <a:spAutoFit/>
          </a:bodyPr>
          <a:lstStyle/>
          <a:p>
            <a:r>
              <a:rPr lang="en-GB" sz="2400" dirty="0"/>
              <a:t>Red de </a:t>
            </a:r>
            <a:r>
              <a:rPr lang="en-GB" sz="2400" dirty="0" err="1"/>
              <a:t>electromovilidad</a:t>
            </a:r>
            <a:endParaRPr lang="en-GB" sz="2400" dirty="0"/>
          </a:p>
        </p:txBody>
      </p:sp>
      <p:sp>
        <p:nvSpPr>
          <p:cNvPr id="16" name="Right Arrow 15"/>
          <p:cNvSpPr/>
          <p:nvPr/>
        </p:nvSpPr>
        <p:spPr>
          <a:xfrm rot="10800000">
            <a:off x="5968546" y="4432223"/>
            <a:ext cx="3484211" cy="205222"/>
          </a:xfrm>
          <a:prstGeom prst="rightArrow">
            <a:avLst/>
          </a:prstGeom>
          <a:solidFill>
            <a:schemeClr val="accent4">
              <a:lumMod val="40000"/>
              <a:lumOff val="6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1313800" y="2388154"/>
            <a:ext cx="2876645" cy="369332"/>
          </a:xfrm>
          <a:prstGeom prst="rect">
            <a:avLst/>
          </a:prstGeom>
          <a:noFill/>
        </p:spPr>
        <p:txBody>
          <a:bodyPr wrap="square" rtlCol="0">
            <a:spAutoFit/>
          </a:bodyPr>
          <a:lstStyle/>
          <a:p>
            <a:r>
              <a:rPr lang="en-GB"/>
              <a:t>Demanda</a:t>
            </a:r>
          </a:p>
        </p:txBody>
      </p:sp>
      <p:sp>
        <p:nvSpPr>
          <p:cNvPr id="36" name="TextBox 35"/>
          <p:cNvSpPr txBox="1"/>
          <p:nvPr/>
        </p:nvSpPr>
        <p:spPr>
          <a:xfrm>
            <a:off x="1313800" y="4678051"/>
            <a:ext cx="1896479" cy="369332"/>
          </a:xfrm>
          <a:prstGeom prst="rect">
            <a:avLst/>
          </a:prstGeom>
          <a:noFill/>
        </p:spPr>
        <p:txBody>
          <a:bodyPr wrap="square" rtlCol="0">
            <a:spAutoFit/>
          </a:bodyPr>
          <a:lstStyle/>
          <a:p>
            <a:r>
              <a:rPr lang="en-GB"/>
              <a:t>Reservar</a:t>
            </a:r>
          </a:p>
        </p:txBody>
      </p:sp>
      <p:sp>
        <p:nvSpPr>
          <p:cNvPr id="42" name="TextBox 41"/>
          <p:cNvSpPr txBox="1"/>
          <p:nvPr/>
        </p:nvSpPr>
        <p:spPr>
          <a:xfrm>
            <a:off x="1114538" y="2768483"/>
            <a:ext cx="4556580" cy="132343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600" dirty="0" err="1"/>
              <a:t>Definir</a:t>
            </a:r>
            <a:r>
              <a:rPr lang="en-GB" sz="1600" dirty="0"/>
              <a:t> </a:t>
            </a:r>
            <a:r>
              <a:rPr lang="en-GB" sz="1600" dirty="0" err="1"/>
              <a:t>el</a:t>
            </a:r>
            <a:r>
              <a:rPr lang="en-GB" sz="1600" dirty="0"/>
              <a:t> </a:t>
            </a:r>
            <a:r>
              <a:rPr lang="en-GB" sz="1600" dirty="0" err="1"/>
              <a:t>perfil</a:t>
            </a:r>
            <a:r>
              <a:rPr lang="en-GB" sz="1600" dirty="0"/>
              <a:t> de </a:t>
            </a:r>
            <a:r>
              <a:rPr lang="en-GB" sz="1600" dirty="0" err="1"/>
              <a:t>demanda</a:t>
            </a:r>
            <a:r>
              <a:rPr lang="en-GB" sz="1600" dirty="0"/>
              <a:t> </a:t>
            </a:r>
            <a:r>
              <a:rPr lang="en-GB" sz="1600" dirty="0" err="1"/>
              <a:t>en</a:t>
            </a:r>
            <a:r>
              <a:rPr lang="en-GB" sz="1600" dirty="0"/>
              <a:t> la </a:t>
            </a:r>
            <a:r>
              <a:rPr lang="en-GB" sz="1600" dirty="0" err="1"/>
              <a:t>hoja</a:t>
            </a:r>
            <a:r>
              <a:rPr lang="en-GB" sz="1600" dirty="0"/>
              <a:t> "</a:t>
            </a:r>
            <a:r>
              <a:rPr lang="en-GB" sz="1600" b="1" dirty="0" err="1"/>
              <a:t>ts_energía</a:t>
            </a:r>
            <a:r>
              <a:rPr lang="en-GB" sz="1600" b="1" dirty="0"/>
              <a:t>"</a:t>
            </a:r>
            <a:r>
              <a:rPr lang="en-GB" sz="1600" dirty="0"/>
              <a:t>.</a:t>
            </a:r>
          </a:p>
          <a:p>
            <a:pPr marL="285750" indent="-285750">
              <a:buFont typeface="Arial" panose="020B0604020202020204" pitchFamily="34" charset="0"/>
              <a:buChar char="•"/>
            </a:pPr>
            <a:r>
              <a:rPr lang="en-GB" sz="1600" dirty="0" err="1"/>
              <a:t>Esta</a:t>
            </a:r>
            <a:r>
              <a:rPr lang="en-GB" sz="1600" dirty="0"/>
              <a:t> </a:t>
            </a:r>
            <a:r>
              <a:rPr lang="en-GB" sz="1600" dirty="0" err="1"/>
              <a:t>demanda</a:t>
            </a:r>
            <a:r>
              <a:rPr lang="en-GB" sz="1600" dirty="0"/>
              <a:t> </a:t>
            </a:r>
            <a:r>
              <a:rPr lang="en-GB" sz="1600" dirty="0" err="1"/>
              <a:t>representa</a:t>
            </a:r>
            <a:r>
              <a:rPr lang="en-GB" sz="1600" dirty="0"/>
              <a:t> la </a:t>
            </a:r>
            <a:r>
              <a:rPr lang="en-GB" sz="1600" dirty="0" err="1"/>
              <a:t>descarga</a:t>
            </a:r>
            <a:r>
              <a:rPr lang="en-GB" sz="1600" dirty="0"/>
              <a:t> de la </a:t>
            </a:r>
            <a:r>
              <a:rPr lang="en-GB" sz="1600" dirty="0" err="1"/>
              <a:t>batería</a:t>
            </a:r>
            <a:r>
              <a:rPr lang="en-GB" sz="1600" dirty="0"/>
              <a:t> para la </a:t>
            </a:r>
            <a:r>
              <a:rPr lang="en-GB" sz="1600" dirty="0" err="1"/>
              <a:t>movilidad</a:t>
            </a:r>
            <a:r>
              <a:rPr lang="en-GB" sz="1600" dirty="0"/>
              <a:t>.</a:t>
            </a:r>
          </a:p>
          <a:p>
            <a:pPr marL="285750" indent="-285750">
              <a:buFont typeface="Arial" panose="020B0604020202020204" pitchFamily="34" charset="0"/>
              <a:buChar char="•"/>
            </a:pPr>
            <a:r>
              <a:rPr lang="en-GB" sz="1600" dirty="0" err="1"/>
              <a:t>Esta</a:t>
            </a:r>
            <a:r>
              <a:rPr lang="en-GB" sz="1600" dirty="0"/>
              <a:t> </a:t>
            </a:r>
            <a:r>
              <a:rPr lang="en-GB" sz="1600" dirty="0" err="1"/>
              <a:t>demanda</a:t>
            </a:r>
            <a:r>
              <a:rPr lang="en-GB" sz="1600" dirty="0"/>
              <a:t> se </a:t>
            </a:r>
            <a:r>
              <a:rPr lang="en-GB" sz="1600" dirty="0" err="1"/>
              <a:t>estima</a:t>
            </a:r>
            <a:r>
              <a:rPr lang="en-GB" sz="1600" dirty="0"/>
              <a:t> y se </a:t>
            </a:r>
            <a:r>
              <a:rPr lang="en-GB" sz="1600" dirty="0" err="1"/>
              <a:t>proyecta</a:t>
            </a:r>
            <a:r>
              <a:rPr lang="en-GB" sz="1600" dirty="0"/>
              <a:t> a lo largo del </a:t>
            </a:r>
            <a:r>
              <a:rPr lang="en-GB" sz="1600" dirty="0" err="1"/>
              <a:t>horizonte</a:t>
            </a:r>
            <a:r>
              <a:rPr lang="en-GB" sz="1600" dirty="0"/>
              <a:t> de </a:t>
            </a:r>
            <a:r>
              <a:rPr lang="en-GB" sz="1600" dirty="0" err="1"/>
              <a:t>planificación</a:t>
            </a:r>
            <a:r>
              <a:rPr lang="en-GB" sz="1600" dirty="0"/>
              <a:t> y </a:t>
            </a:r>
            <a:r>
              <a:rPr lang="en-GB" sz="1600" dirty="0" err="1"/>
              <a:t>debe</a:t>
            </a:r>
            <a:r>
              <a:rPr lang="en-GB" sz="1600" dirty="0"/>
              <a:t> </a:t>
            </a:r>
            <a:r>
              <a:rPr lang="en-GB" sz="1600" dirty="0" err="1"/>
              <a:t>añadirse</a:t>
            </a:r>
            <a:r>
              <a:rPr lang="en-GB" sz="1600" dirty="0"/>
              <a:t> </a:t>
            </a:r>
            <a:r>
              <a:rPr lang="en-GB" sz="1600" dirty="0" err="1"/>
              <a:t>como</a:t>
            </a:r>
            <a:r>
              <a:rPr lang="en-GB" sz="1600" dirty="0"/>
              <a:t> entrada.</a:t>
            </a:r>
          </a:p>
        </p:txBody>
      </p:sp>
      <p:sp>
        <p:nvSpPr>
          <p:cNvPr id="44" name="TextBox 43"/>
          <p:cNvSpPr txBox="1"/>
          <p:nvPr/>
        </p:nvSpPr>
        <p:spPr>
          <a:xfrm>
            <a:off x="1086643" y="4936475"/>
            <a:ext cx="4373110"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err="1"/>
              <a:t>Perfil</a:t>
            </a:r>
            <a:r>
              <a:rPr lang="en-GB" sz="1600" dirty="0"/>
              <a:t> de </a:t>
            </a:r>
            <a:r>
              <a:rPr lang="en-GB" sz="1600" dirty="0" err="1"/>
              <a:t>reserva</a:t>
            </a:r>
            <a:r>
              <a:rPr lang="en-GB" sz="1600" dirty="0"/>
              <a:t> </a:t>
            </a:r>
            <a:r>
              <a:rPr lang="en-GB" sz="1600" dirty="0" err="1"/>
              <a:t>definido</a:t>
            </a:r>
            <a:r>
              <a:rPr lang="en-GB" sz="1600" dirty="0"/>
              <a:t> </a:t>
            </a:r>
            <a:r>
              <a:rPr lang="en-GB" sz="1600" dirty="0" err="1"/>
              <a:t>en</a:t>
            </a:r>
            <a:r>
              <a:rPr lang="en-GB" sz="1600" dirty="0"/>
              <a:t> la </a:t>
            </a:r>
            <a:r>
              <a:rPr lang="en-GB" sz="1600" dirty="0" err="1"/>
              <a:t>hoja</a:t>
            </a:r>
            <a:r>
              <a:rPr lang="en-GB" sz="1600" dirty="0"/>
              <a:t> "</a:t>
            </a:r>
            <a:r>
              <a:rPr lang="en-GB" sz="1600" b="1" dirty="0" err="1"/>
              <a:t>ts_reserve</a:t>
            </a:r>
            <a:r>
              <a:rPr lang="en-GB" sz="1600" b="1" dirty="0"/>
              <a:t>"</a:t>
            </a:r>
            <a:r>
              <a:rPr lang="en-GB" sz="1600" dirty="0"/>
              <a:t>.</a:t>
            </a:r>
          </a:p>
          <a:p>
            <a:pPr marL="285750" indent="-285750">
              <a:buFont typeface="Arial" panose="020B0604020202020204" pitchFamily="34" charset="0"/>
              <a:buChar char="•"/>
            </a:pPr>
            <a:r>
              <a:rPr lang="en-GB" sz="1600" dirty="0"/>
              <a:t>Se </a:t>
            </a:r>
            <a:r>
              <a:rPr lang="en-GB" sz="1600" dirty="0" err="1"/>
              <a:t>utiliza</a:t>
            </a:r>
            <a:r>
              <a:rPr lang="en-GB" sz="1600" dirty="0"/>
              <a:t> para </a:t>
            </a:r>
            <a:r>
              <a:rPr lang="en-GB" sz="1600" dirty="0" err="1"/>
              <a:t>representar</a:t>
            </a:r>
            <a:r>
              <a:rPr lang="en-GB" sz="1600" dirty="0"/>
              <a:t> la </a:t>
            </a:r>
            <a:r>
              <a:rPr lang="en-GB" sz="1600" dirty="0" err="1"/>
              <a:t>cantidad</a:t>
            </a:r>
            <a:r>
              <a:rPr lang="en-GB" sz="1600" dirty="0"/>
              <a:t> de VE que se </a:t>
            </a:r>
            <a:r>
              <a:rPr lang="en-GB" sz="1600" dirty="0" err="1"/>
              <a:t>conectan</a:t>
            </a:r>
            <a:r>
              <a:rPr lang="en-GB" sz="1600" dirty="0"/>
              <a:t> a la red </a:t>
            </a:r>
            <a:r>
              <a:rPr lang="en-GB" sz="1600" dirty="0" err="1"/>
              <a:t>en</a:t>
            </a:r>
            <a:r>
              <a:rPr lang="en-GB" sz="1600" dirty="0"/>
              <a:t> un </a:t>
            </a:r>
            <a:r>
              <a:rPr lang="en-GB" sz="1600" dirty="0" err="1"/>
              <a:t>periodo</a:t>
            </a:r>
            <a:r>
              <a:rPr lang="en-GB" sz="1600" dirty="0"/>
              <a:t> de </a:t>
            </a:r>
            <a:r>
              <a:rPr lang="en-GB" sz="1600" dirty="0" err="1"/>
              <a:t>tiempo</a:t>
            </a:r>
            <a:r>
              <a:rPr lang="en-GB" sz="1600" dirty="0"/>
              <a:t>.</a:t>
            </a:r>
          </a:p>
        </p:txBody>
      </p:sp>
      <p:sp>
        <p:nvSpPr>
          <p:cNvPr id="45" name="TextBox 44"/>
          <p:cNvSpPr txBox="1"/>
          <p:nvPr/>
        </p:nvSpPr>
        <p:spPr>
          <a:xfrm>
            <a:off x="9952551" y="3861418"/>
            <a:ext cx="1557278" cy="461665"/>
          </a:xfrm>
          <a:prstGeom prst="rect">
            <a:avLst/>
          </a:prstGeom>
          <a:noFill/>
        </p:spPr>
        <p:txBody>
          <a:bodyPr wrap="square" rtlCol="0">
            <a:spAutoFit/>
          </a:bodyPr>
          <a:lstStyle/>
          <a:p>
            <a:pPr algn="ctr"/>
            <a:r>
              <a:rPr lang="en-GB" sz="2400" dirty="0"/>
              <a:t>Red eléctrica </a:t>
            </a:r>
          </a:p>
        </p:txBody>
      </p:sp>
      <p:sp>
        <p:nvSpPr>
          <p:cNvPr id="33" name="Right Arrow 32"/>
          <p:cNvSpPr/>
          <p:nvPr/>
        </p:nvSpPr>
        <p:spPr>
          <a:xfrm rot="10800000" flipH="1">
            <a:off x="5973288" y="5013254"/>
            <a:ext cx="3479470" cy="198794"/>
          </a:xfrm>
          <a:prstGeom prst="rightArrow">
            <a:avLst/>
          </a:prstGeom>
          <a:solidFill>
            <a:schemeClr val="accent4">
              <a:lumMod val="40000"/>
              <a:lumOff val="6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5961413" y="5569527"/>
            <a:ext cx="748145" cy="106878"/>
          </a:xfrm>
          <a:prstGeom prst="rect">
            <a:avLst/>
          </a:prstGeom>
          <a:solidFill>
            <a:schemeClr val="accent4">
              <a:lumMod val="40000"/>
              <a:lumOff val="6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ight Arrow 24"/>
          <p:cNvSpPr/>
          <p:nvPr/>
        </p:nvSpPr>
        <p:spPr>
          <a:xfrm rot="10800000" flipH="1">
            <a:off x="8737676" y="5513785"/>
            <a:ext cx="748145" cy="216000"/>
          </a:xfrm>
          <a:prstGeom prst="rightArrow">
            <a:avLst/>
          </a:prstGeom>
          <a:solidFill>
            <a:schemeClr val="accent4">
              <a:lumMod val="40000"/>
              <a:lumOff val="6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7010006" y="4046986"/>
            <a:ext cx="1401289" cy="369332"/>
          </a:xfrm>
          <a:prstGeom prst="rect">
            <a:avLst/>
          </a:prstGeom>
          <a:noFill/>
        </p:spPr>
        <p:txBody>
          <a:bodyPr wrap="square" rtlCol="0">
            <a:spAutoFit/>
          </a:bodyPr>
          <a:lstStyle/>
          <a:p>
            <a:r>
              <a:rPr lang="en-GB"/>
              <a:t>Descarga</a:t>
            </a:r>
          </a:p>
        </p:txBody>
      </p:sp>
      <p:sp>
        <p:nvSpPr>
          <p:cNvPr id="26" name="TextBox 25"/>
          <p:cNvSpPr txBox="1"/>
          <p:nvPr/>
        </p:nvSpPr>
        <p:spPr>
          <a:xfrm>
            <a:off x="7161683" y="4684692"/>
            <a:ext cx="1401289" cy="369332"/>
          </a:xfrm>
          <a:prstGeom prst="rect">
            <a:avLst/>
          </a:prstGeom>
          <a:noFill/>
        </p:spPr>
        <p:txBody>
          <a:bodyPr wrap="square" rtlCol="0">
            <a:spAutoFit/>
          </a:bodyPr>
          <a:lstStyle/>
          <a:p>
            <a:r>
              <a:rPr lang="en-GB"/>
              <a:t>Carga</a:t>
            </a:r>
          </a:p>
        </p:txBody>
      </p:sp>
      <p:sp>
        <p:nvSpPr>
          <p:cNvPr id="27" name="TextBox 26"/>
          <p:cNvSpPr txBox="1"/>
          <p:nvPr/>
        </p:nvSpPr>
        <p:spPr>
          <a:xfrm>
            <a:off x="6864839" y="5419394"/>
            <a:ext cx="1994978" cy="369332"/>
          </a:xfrm>
          <a:prstGeom prst="rect">
            <a:avLst/>
          </a:prstGeom>
          <a:noFill/>
        </p:spPr>
        <p:txBody>
          <a:bodyPr wrap="square" rtlCol="0">
            <a:spAutoFit/>
          </a:bodyPr>
          <a:lstStyle/>
          <a:p>
            <a:r>
              <a:rPr lang="en-GB"/>
              <a:t>Servicios auxiliares</a:t>
            </a:r>
          </a:p>
        </p:txBody>
      </p:sp>
      <mc:AlternateContent xmlns:mc="http://schemas.openxmlformats.org/markup-compatibility/2006" xmlns:a14="http://schemas.microsoft.com/office/drawing/2010/main">
        <mc:Choice Requires="a14">
          <p:sp>
            <p:nvSpPr>
              <p:cNvPr id="11" name="TextBox 10"/>
              <p:cNvSpPr txBox="1"/>
              <p:nvPr/>
            </p:nvSpPr>
            <p:spPr>
              <a:xfrm>
                <a:off x="6121808" y="1583078"/>
                <a:ext cx="3129045" cy="11146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i="1">
                              <a:latin typeface="Cambria Math" panose="02040503050406030204" pitchFamily="18" charset="0"/>
                            </a:rPr>
                            <m:t>𝑃</m:t>
                          </m:r>
                        </m:e>
                        <m:sub>
                          <m:r>
                            <a:rPr lang="en-GB" sz="2000" i="1">
                              <a:latin typeface="Cambria Math" panose="02040503050406030204" pitchFamily="18" charset="0"/>
                            </a:rPr>
                            <m:t>𝑡𝑜𝑡</m:t>
                          </m:r>
                        </m:sub>
                      </m:sSub>
                      <m:r>
                        <a:rPr lang="en-GB" sz="2000" i="1" smtClean="0">
                          <a:latin typeface="Cambria Math" panose="02040503050406030204" pitchFamily="18" charset="0"/>
                        </a:rPr>
                        <m:t>=</m:t>
                      </m:r>
                      <m:r>
                        <a:rPr lang="en-GB" sz="2000" b="0" i="1" smtClean="0">
                          <a:latin typeface="Cambria Math" panose="02040503050406030204" pitchFamily="18" charset="0"/>
                        </a:rPr>
                        <m:t> </m:t>
                      </m:r>
                      <m:r>
                        <a:rPr lang="en-GB" sz="2000" b="0" i="1" smtClean="0">
                          <a:latin typeface="Cambria Math" panose="02040503050406030204" pitchFamily="18" charset="0"/>
                          <a:ea typeface="Cambria Math" panose="02040503050406030204" pitchFamily="18" charset="0"/>
                        </a:rPr>
                        <m:t>𝛼</m:t>
                      </m:r>
                      <m:r>
                        <a:rPr lang="en-GB" sz="2000" b="0" i="1" smtClean="0">
                          <a:latin typeface="Cambria Math" panose="02040503050406030204" pitchFamily="18" charset="0"/>
                          <a:ea typeface="Cambria Math" panose="02040503050406030204" pitchFamily="18" charset="0"/>
                        </a:rPr>
                        <m:t> ∗ </m:t>
                      </m:r>
                      <m:nary>
                        <m:naryPr>
                          <m:chr m:val="∑"/>
                          <m:subHide m:val="on"/>
                          <m:supHide m:val="on"/>
                          <m:ctrlPr>
                            <a:rPr lang="en-GB" sz="2000" b="0" i="1" smtClean="0">
                              <a:latin typeface="Cambria Math" panose="02040503050406030204" pitchFamily="18" charset="0"/>
                              <a:ea typeface="Cambria Math" panose="02040503050406030204" pitchFamily="18" charset="0"/>
                            </a:rPr>
                          </m:ctrlPr>
                        </m:naryPr>
                        <m:sub/>
                        <m:sup/>
                        <m:e>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𝑃</m:t>
                              </m:r>
                            </m:e>
                            <m:sub>
                              <m:r>
                                <a:rPr lang="en-GB" sz="2000" i="1">
                                  <a:latin typeface="Cambria Math" panose="02040503050406030204" pitchFamily="18" charset="0"/>
                                  <a:ea typeface="Cambria Math" panose="02040503050406030204" pitchFamily="18" charset="0"/>
                                </a:rPr>
                                <m:t>𝐶h𝑎𝑟𝑔𝑒𝑟𝑠</m:t>
                              </m:r>
                            </m:sub>
                          </m:sSub>
                        </m:e>
                      </m:nary>
                    </m:oMath>
                  </m:oMathPara>
                </a14:m>
                <a:endParaRPr lang="en-GB" b="0"/>
              </a:p>
              <a:p>
                <a:endParaRPr lang="en-GB"/>
              </a:p>
            </p:txBody>
          </p:sp>
        </mc:Choice>
        <mc:Fallback xmlns:p14="http://schemas.microsoft.com/office/powerpoint/2010/main" xmlns:a16="http://schemas.microsoft.com/office/drawing/2014/main" xmlns="">
          <p:sp>
            <p:nvSpPr>
              <p:cNvPr id="11" name="TextBox 10"/>
              <p:cNvSpPr txBox="1">
                <a:spLocks noRot="1" noChangeAspect="1" noMove="1" noResize="1" noEditPoints="1" noAdjustHandles="1" noChangeArrowheads="1" noChangeShapeType="1" noTextEdit="1"/>
              </p:cNvSpPr>
              <p:nvPr/>
            </p:nvSpPr>
            <p:spPr>
              <a:xfrm>
                <a:off x="6121808" y="1583078"/>
                <a:ext cx="3129045" cy="111466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6096000" y="2167446"/>
                <a:ext cx="3129045" cy="837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b="0" i="1" smtClean="0">
                              <a:latin typeface="Cambria Math" panose="02040503050406030204" pitchFamily="18" charset="0"/>
                            </a:rPr>
                            <m:t>𝐸</m:t>
                          </m:r>
                        </m:e>
                        <m:sub>
                          <m:r>
                            <a:rPr lang="en-GB" sz="2000" i="1">
                              <a:latin typeface="Cambria Math" panose="02040503050406030204" pitchFamily="18" charset="0"/>
                            </a:rPr>
                            <m:t>𝑡𝑜𝑡</m:t>
                          </m:r>
                        </m:sub>
                      </m:sSub>
                      <m:r>
                        <a:rPr lang="en-GB" sz="2000" i="1" smtClean="0">
                          <a:latin typeface="Cambria Math" panose="02040503050406030204" pitchFamily="18" charset="0"/>
                        </a:rPr>
                        <m:t>=</m:t>
                      </m:r>
                      <m:r>
                        <a:rPr lang="en-GB" sz="2000" b="0" i="1" smtClean="0">
                          <a:latin typeface="Cambria Math" panose="02040503050406030204" pitchFamily="18" charset="0"/>
                        </a:rPr>
                        <m:t> </m:t>
                      </m:r>
                      <m:r>
                        <a:rPr lang="en-GB" sz="2000" b="0" i="1" smtClean="0">
                          <a:latin typeface="Cambria Math" panose="02040503050406030204" pitchFamily="18" charset="0"/>
                          <a:ea typeface="Cambria Math" panose="02040503050406030204" pitchFamily="18" charset="0"/>
                        </a:rPr>
                        <m:t>𝛼</m:t>
                      </m:r>
                      <m:r>
                        <a:rPr lang="en-GB" sz="2000" b="0" i="1" smtClean="0">
                          <a:latin typeface="Cambria Math" panose="02040503050406030204" pitchFamily="18" charset="0"/>
                          <a:ea typeface="Cambria Math" panose="02040503050406030204" pitchFamily="18" charset="0"/>
                        </a:rPr>
                        <m:t> ∗ </m:t>
                      </m:r>
                      <m:nary>
                        <m:naryPr>
                          <m:chr m:val="∑"/>
                          <m:subHide m:val="on"/>
                          <m:supHide m:val="on"/>
                          <m:ctrlPr>
                            <a:rPr lang="en-GB" sz="2000" b="0" i="1" smtClean="0">
                              <a:latin typeface="Cambria Math" panose="02040503050406030204" pitchFamily="18" charset="0"/>
                              <a:ea typeface="Cambria Math" panose="02040503050406030204" pitchFamily="18" charset="0"/>
                            </a:rPr>
                          </m:ctrlPr>
                        </m:naryPr>
                        <m:sub/>
                        <m:sup/>
                        <m:e>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𝐸</m:t>
                              </m:r>
                            </m:e>
                            <m:sub>
                              <m:r>
                                <a:rPr lang="en-GB" sz="2000" i="1">
                                  <a:latin typeface="Cambria Math" panose="02040503050406030204" pitchFamily="18" charset="0"/>
                                  <a:ea typeface="Cambria Math" panose="02040503050406030204" pitchFamily="18" charset="0"/>
                                </a:rPr>
                                <m:t>𝑏𝑎𝑡𝑡𝑒𝑟𝑦</m:t>
                              </m:r>
                            </m:sub>
                          </m:sSub>
                        </m:e>
                      </m:nary>
                    </m:oMath>
                  </m:oMathPara>
                </a14:m>
                <a:endParaRPr lang="en-GB" b="0"/>
              </a:p>
            </p:txBody>
          </p:sp>
        </mc:Choice>
        <mc:Fallback xmlns:p14="http://schemas.microsoft.com/office/powerpoint/2010/main" xmlns:a16="http://schemas.microsoft.com/office/drawing/2014/main" xmlns="">
          <p:sp>
            <p:nvSpPr>
              <p:cNvPr id="29" name="TextBox 28"/>
              <p:cNvSpPr txBox="1">
                <a:spLocks noRot="1" noChangeAspect="1" noMove="1" noResize="1" noEditPoints="1" noAdjustHandles="1" noChangeArrowheads="1" noChangeShapeType="1" noTextEdit="1"/>
              </p:cNvSpPr>
              <p:nvPr/>
            </p:nvSpPr>
            <p:spPr>
              <a:xfrm>
                <a:off x="6096000" y="2167446"/>
                <a:ext cx="3129045" cy="837665"/>
              </a:xfrm>
              <a:prstGeom prst="rect">
                <a:avLst/>
              </a:prstGeom>
              <a:blipFill>
                <a:blip r:embed="rId8"/>
                <a:stretch>
                  <a:fillRect/>
                </a:stretch>
              </a:blipFill>
            </p:spPr>
            <p:txBody>
              <a:bodyPr/>
              <a:lstStyle/>
              <a:p>
                <a:r>
                  <a:rPr lang="en-US">
                    <a:noFill/>
                  </a:rPr>
                  <a:t> </a:t>
                </a:r>
              </a:p>
            </p:txBody>
          </p:sp>
        </mc:Fallback>
      </mc:AlternateContent>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b="22424"/>
          <a:stretch/>
        </p:blipFill>
        <p:spPr>
          <a:xfrm flipH="1">
            <a:off x="7017545" y="2926938"/>
            <a:ext cx="1337573" cy="1037632"/>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6287929" y="2818292"/>
                <a:ext cx="2290173" cy="276999"/>
              </a:xfrm>
              <a:prstGeom prst="rect">
                <a:avLst/>
              </a:prstGeom>
              <a:noFill/>
            </p:spPr>
            <p:txBody>
              <a:bodyPr wrap="square" rtlCol="0">
                <a:spAutoFit/>
              </a:bodyPr>
              <a:lstStyle/>
              <a:p>
                <a:r>
                  <a:rPr lang="en-GB" sz="1200"/>
                  <a:t>  Factor de simultaneidad</a:t>
                </a:r>
              </a:p>
            </p:txBody>
          </p:sp>
        </mc:Choice>
        <mc:Fallback xmlns:p14="http://schemas.microsoft.com/office/powerpoint/2010/main" xmlns:a16="http://schemas.microsoft.com/office/drawing/2014/main" xmlns="">
          <p:sp>
            <p:nvSpPr>
              <p:cNvPr id="17" name="TextBox 16"/>
              <p:cNvSpPr txBox="1">
                <a:spLocks noRot="1" noChangeAspect="1" noMove="1" noResize="1" noEditPoints="1" noAdjustHandles="1" noChangeArrowheads="1" noChangeShapeType="1" noTextEdit="1"/>
              </p:cNvSpPr>
              <p:nvPr/>
            </p:nvSpPr>
            <p:spPr>
              <a:xfrm>
                <a:off x="6287929" y="2818292"/>
                <a:ext cx="2290173" cy="276999"/>
              </a:xfrm>
              <a:prstGeom prst="rect">
                <a:avLst/>
              </a:prstGeom>
              <a:blipFill>
                <a:blip r:embed="rId10"/>
                <a:stretch>
                  <a:fillRect b="-15217"/>
                </a:stretch>
              </a:blipFill>
            </p:spPr>
            <p:txBody>
              <a:bodyPr/>
              <a:lstStyle/>
              <a:p>
                <a:r>
                  <a:rPr lang="en-US">
                    <a:noFill/>
                  </a:rPr>
                  <a:t> </a:t>
                </a:r>
              </a:p>
            </p:txBody>
          </p:sp>
        </mc:Fallback>
      </mc:AlternateContent>
      <p:sp>
        <p:nvSpPr>
          <p:cNvPr id="28" name="Title 10">
            <a:extLst>
              <a:ext uri="{FF2B5EF4-FFF2-40B4-BE49-F238E27FC236}">
                <a16:creationId xmlns:a16="http://schemas.microsoft.com/office/drawing/2014/main" id="{D65E6D98-BE8C-6B4C-B23E-6167300445AE}"/>
              </a:ext>
            </a:extLst>
          </p:cNvPr>
          <p:cNvSpPr txBox="1">
            <a:spLocks/>
          </p:cNvSpPr>
          <p:nvPr/>
        </p:nvSpPr>
        <p:spPr>
          <a:xfrm>
            <a:off x="966955" y="-177406"/>
            <a:ext cx="898559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16.4 Modelización de la energía al gas y al VE</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31" name="Oval 30">
            <a:extLst>
              <a:ext uri="{FF2B5EF4-FFF2-40B4-BE49-F238E27FC236}">
                <a16:creationId xmlns:a16="http://schemas.microsoft.com/office/drawing/2014/main" id="{4B0608E1-7175-FE42-B8BB-D3AE356A4485}"/>
              </a:ext>
            </a:extLst>
          </p:cNvPr>
          <p:cNvSpPr/>
          <p:nvPr/>
        </p:nvSpPr>
        <p:spPr>
          <a:xfrm>
            <a:off x="10505215" y="867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16_Slide22.mp3" descr="Track2_Lecture16_Slide22.mp3">
            <a:hlinkClick r:id="" action="ppaction://media"/>
            <a:extLst>
              <a:ext uri="{FF2B5EF4-FFF2-40B4-BE49-F238E27FC236}">
                <a16:creationId xmlns:a16="http://schemas.microsoft.com/office/drawing/2014/main" id="{49CAC77F-3F8C-114F-B42B-95FACA92E0B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534093" y="158154"/>
            <a:ext cx="812800" cy="812800"/>
          </a:xfrm>
          <a:prstGeom prst="rect">
            <a:avLst/>
          </a:prstGeom>
        </p:spPr>
      </p:pic>
      <p:sp>
        <p:nvSpPr>
          <p:cNvPr id="32" name="TextBox 31">
            <a:extLst>
              <a:ext uri="{FF2B5EF4-FFF2-40B4-BE49-F238E27FC236}">
                <a16:creationId xmlns:a16="http://schemas.microsoft.com/office/drawing/2014/main" id="{C2AAEBB9-95C7-3E4D-B68F-5DF1224EB6FE}"/>
              </a:ext>
            </a:extLst>
          </p:cNvPr>
          <p:cNvSpPr txBox="1"/>
          <p:nvPr/>
        </p:nvSpPr>
        <p:spPr>
          <a:xfrm>
            <a:off x="10018107" y="5939485"/>
            <a:ext cx="144263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Open Sans"/>
              </a:rPr>
              <a:t>Fuente:</a:t>
            </a:r>
            <a:r>
              <a:rPr lang="en-US" sz="1000" dirty="0">
                <a:latin typeface="Open Sans"/>
              </a:rPr>
              <a:t> IRENA 2020a</a:t>
            </a:r>
          </a:p>
        </p:txBody>
      </p:sp>
    </p:spTree>
    <p:extLst>
      <p:ext uri="{BB962C8B-B14F-4D97-AF65-F5344CB8AC3E}">
        <p14:creationId xmlns:p14="http://schemas.microsoft.com/office/powerpoint/2010/main" val="31058422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8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Conferencia 16 Referencias</a:t>
            </a:r>
          </a:p>
        </p:txBody>
      </p:sp>
      <p:sp>
        <p:nvSpPr>
          <p:cNvPr id="2" name="TextBox 1">
            <a:extLst>
              <a:ext uri="{FF2B5EF4-FFF2-40B4-BE49-F238E27FC236}">
                <a16:creationId xmlns:a16="http://schemas.microsoft.com/office/drawing/2014/main" id="{FAF90D44-5101-4EC2-B9CE-EAF183347C86}"/>
              </a:ext>
            </a:extLst>
          </p:cNvPr>
          <p:cNvSpPr txBox="1"/>
          <p:nvPr/>
        </p:nvSpPr>
        <p:spPr>
          <a:xfrm>
            <a:off x="887216" y="1590635"/>
            <a:ext cx="5902884"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lphaLcPeriod"/>
            </a:pPr>
            <a:r>
              <a:rPr lang="en-GB" sz="1600" dirty="0">
                <a:latin typeface="Open Sans" panose="020B0606030504020204" pitchFamily="34" charset="0"/>
                <a:ea typeface="Open Sans" panose="020B0606030504020204" pitchFamily="34" charset="0"/>
                <a:cs typeface="Open Sans" panose="020B0606030504020204" pitchFamily="34" charset="0"/>
              </a:rPr>
              <a:t>IRENA (2020a), "Modelling different flexibility options" (2020), Agencia Internacional de Energías Renovables,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4"/>
              </a:rPr>
              <a:t>https://www.irena.org/energytransition/Energy-System-Models-and-Data/IRENA-FlexTool-Training-Materials</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lphaLcPeriod"/>
            </a:pPr>
            <a:r>
              <a:rPr lang="en-GB" sz="1600" dirty="0">
                <a:latin typeface="Open Sans" panose="020B0606030504020204" pitchFamily="34" charset="0"/>
                <a:ea typeface="Open Sans" panose="020B0606030504020204" pitchFamily="34" charset="0"/>
                <a:cs typeface="Open Sans" panose="020B0606030504020204" pitchFamily="34" charset="0"/>
              </a:rPr>
              <a:t>IRENA (2020b), "Basic Training " (2020), Agencia Internacional de Energías Renovables, Abu Dhabi, </a:t>
            </a:r>
          </a:p>
          <a:p>
            <a:pPr marL="363538"/>
            <a:r>
              <a:rPr lang="en-GB" sz="1600" dirty="0">
                <a:latin typeface="Open Sans" panose="020B0606030504020204" pitchFamily="34" charset="0"/>
                <a:ea typeface="Open Sans" panose="020B0606030504020204" pitchFamily="34" charset="0"/>
                <a:cs typeface="Open Sans" panose="020B0606030504020204" pitchFamily="34" charset="0"/>
                <a:hlinkClick r:id="rId4"/>
              </a:rPr>
              <a:t>https://www.irena.org/energytransition/Energy-System-Models-and-Data/IRENA-FlexTool-Training-Materials</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63525"/>
            <a:endPar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225866021"/>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7B0938B0-6E33-E44D-BDCD-4767225F11AA}"/>
              </a:ext>
            </a:extLst>
          </p:cNvPr>
          <p:cNvPicPr>
            <a:picLocks noChangeAspect="1"/>
          </p:cNvPicPr>
          <p:nvPr/>
        </p:nvPicPr>
        <p:blipFill>
          <a:blip r:embed="rId2"/>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87CD1C45-956F-3942-9EE4-208FFEEF05DB}"/>
              </a:ext>
            </a:extLst>
          </p:cNvPr>
          <p:cNvGrpSpPr/>
          <p:nvPr/>
        </p:nvGrpSpPr>
        <p:grpSpPr>
          <a:xfrm>
            <a:off x="3339465" y="4126495"/>
            <a:ext cx="1877504" cy="558800"/>
            <a:chOff x="929196" y="5461000"/>
            <a:chExt cx="1877504" cy="558800"/>
          </a:xfrm>
        </p:grpSpPr>
        <p:sp>
          <p:nvSpPr>
            <p:cNvPr id="4" name="Rounded Rectangle 3">
              <a:hlinkClick r:id="rId3"/>
              <a:extLst>
                <a:ext uri="{FF2B5EF4-FFF2-40B4-BE49-F238E27FC236}">
                  <a16:creationId xmlns:a16="http://schemas.microsoft.com/office/drawing/2014/main" id="{096E0EA3-9704-444D-BB37-A137736265A4}"/>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415923B-1BE6-D341-B7FA-7ED4F75CBA1F}"/>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6" name="Rounded Rectangle 5">
              <a:hlinkClick r:id="rId4"/>
              <a:extLst>
                <a:ext uri="{FF2B5EF4-FFF2-40B4-BE49-F238E27FC236}">
                  <a16:creationId xmlns:a16="http://schemas.microsoft.com/office/drawing/2014/main" id="{62743520-32B0-F24C-B9A0-E8A897A95F1D}"/>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08375EDC-7436-0947-8C73-BFD4B3CB6DF9}"/>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Cursos CCG (esto le llevará </a:t>
            </a:r>
            <a:br>
              <a:rPr lang="en-US" sz="800" dirty="0">
                <a:solidFill>
                  <a:schemeClr val="bg1"/>
                </a:solidFill>
                <a:latin typeface="Open Sans "/>
              </a:rPr>
            </a:br>
            <a:r>
              <a:rPr lang="en-US" sz="800" dirty="0">
                <a:solidFill>
                  <a:schemeClr val="bg1"/>
                </a:solidFill>
                <a:latin typeface="Open Sans "/>
              </a:rPr>
              <a:t>a la página web http://www.ClimateCompatibleGrowth.com/teachingmaterials)</a:t>
            </a:r>
            <a:endParaRPr lang="en-GB" sz="800" dirty="0">
              <a:solidFill>
                <a:schemeClr val="bg1"/>
              </a:solidFill>
              <a:latin typeface="Open Sans "/>
              <a:ea typeface="+mn-lt"/>
              <a:cs typeface="+mn-lt"/>
            </a:endParaRPr>
          </a:p>
        </p:txBody>
      </p:sp>
      <p:sp>
        <p:nvSpPr>
          <p:cNvPr id="9" name="TextBox 8">
            <a:extLst>
              <a:ext uri="{FF2B5EF4-FFF2-40B4-BE49-F238E27FC236}">
                <a16:creationId xmlns:a16="http://schemas.microsoft.com/office/drawing/2014/main" id="{17D6422E-A057-4D43-AC0A-D78B49E8B818}"/>
              </a:ext>
            </a:extLst>
          </p:cNvPr>
          <p:cNvSpPr txBox="1"/>
          <p:nvPr/>
        </p:nvSpPr>
        <p:spPr>
          <a:xfrm>
            <a:off x="8851067" y="4852880"/>
            <a:ext cx="292533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Por favor, utilice la siguiente cita: Allington L., </a:t>
            </a:r>
            <a:r>
              <a:rPr lang="en-GB" sz="800" dirty="0" err="1">
                <a:solidFill>
                  <a:schemeClr val="bg1"/>
                </a:solidFill>
                <a:latin typeface="Open Sans"/>
                <a:ea typeface="+mn-lt"/>
                <a:cs typeface="+mn-lt"/>
              </a:rPr>
              <a:t>Cannone </a:t>
            </a:r>
            <a:r>
              <a:rPr lang="en-GB" sz="800" dirty="0">
                <a:solidFill>
                  <a:schemeClr val="bg1"/>
                </a:solidFill>
                <a:latin typeface="Open Sans"/>
                <a:ea typeface="+mn-lt"/>
                <a:cs typeface="+mn-lt"/>
              </a:rPr>
              <a:t>C., </a:t>
            </a:r>
            <a:r>
              <a:rPr lang="en-GB" sz="800" dirty="0" err="1">
                <a:solidFill>
                  <a:schemeClr val="bg1"/>
                </a:solidFill>
                <a:latin typeface="Open Sans"/>
                <a:ea typeface="+mn-lt"/>
                <a:cs typeface="+mn-lt"/>
              </a:rPr>
              <a:t>Hoseinpoori </a:t>
            </a:r>
            <a:r>
              <a:rPr lang="en-GB" sz="800" dirty="0">
                <a:solidFill>
                  <a:schemeClr val="bg1"/>
                </a:solidFill>
                <a:latin typeface="Open Sans"/>
                <a:ea typeface="+mn-lt"/>
                <a:cs typeface="+mn-lt"/>
              </a:rPr>
              <a:t>P., Kell A., </a:t>
            </a:r>
            <a:r>
              <a:rPr lang="en-GB" sz="800" dirty="0" err="1">
                <a:solidFill>
                  <a:schemeClr val="bg1"/>
                </a:solidFill>
                <a:latin typeface="Open Sans"/>
                <a:ea typeface="+mn-lt"/>
                <a:cs typeface="+mn-lt"/>
              </a:rPr>
              <a:t>Taibi </a:t>
            </a:r>
            <a:r>
              <a:rPr lang="en-GB" sz="800" dirty="0">
                <a:solidFill>
                  <a:schemeClr val="bg1"/>
                </a:solidFill>
                <a:latin typeface="Open Sans"/>
                <a:ea typeface="+mn-lt"/>
                <a:cs typeface="+mn-lt"/>
              </a:rPr>
              <a:t>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Conferencia 16: </a:t>
            </a:r>
            <a:r>
              <a:rPr lang="en-ZA" sz="800" dirty="0">
                <a:solidFill>
                  <a:schemeClr val="bg1"/>
                </a:solidFill>
                <a:latin typeface="Open Sans"/>
                <a:ea typeface="+mn-lt"/>
                <a:cs typeface="+mn-lt"/>
              </a:rPr>
              <a:t>Modelización de la energía y la flexibilidad</a:t>
            </a:r>
            <a:r>
              <a:rPr lang="en-GB" sz="800" dirty="0">
                <a:solidFill>
                  <a:schemeClr val="bg1"/>
                </a:solidFill>
                <a:latin typeface="Open Sans"/>
                <a:ea typeface="+mn-lt"/>
                <a:cs typeface="+mn-lt"/>
              </a:rPr>
              <a:t>. Release Version 1.0. [presentación en línea]. Programa de Crecimiento Compatible con el Clima y la Agencia Internacional de Energías Renovables</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Tree>
    <p:extLst>
      <p:ext uri="{BB962C8B-B14F-4D97-AF65-F5344CB8AC3E}">
        <p14:creationId xmlns:p14="http://schemas.microsoft.com/office/powerpoint/2010/main" val="3892662521"/>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905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5" y="1163857"/>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16.1.1 Modificación del archivo de entrada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66955" y="-177406"/>
            <a:ext cx="584917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16.1 Modelización de la generación y la demanda flexibles</a:t>
            </a:r>
            <a:endParaRPr lang="en-GB" sz="4000" dirty="0">
              <a:latin typeface="Open Sans"/>
              <a:ea typeface="Open Sans" panose="020B0606030504020204" pitchFamily="34" charset="0"/>
              <a:cs typeface="Open Sans" panose="020B0606030504020204" pitchFamily="34" charset="0"/>
              <a:sym typeface="Bodoni SvtyTwo ITC TT-Book"/>
            </a:endParaRPr>
          </a:p>
        </p:txBody>
      </p:sp>
      <p:grpSp>
        <p:nvGrpSpPr>
          <p:cNvPr id="7" name="Group 6"/>
          <p:cNvGrpSpPr/>
          <p:nvPr/>
        </p:nvGrpSpPr>
        <p:grpSpPr>
          <a:xfrm>
            <a:off x="5907719" y="1678193"/>
            <a:ext cx="5129628" cy="2194998"/>
            <a:chOff x="6247417" y="1551530"/>
            <a:chExt cx="5168833" cy="2224057"/>
          </a:xfrm>
        </p:grpSpPr>
        <p:pic>
          <p:nvPicPr>
            <p:cNvPr id="13" name="Picture 12">
              <a:extLst>
                <a:ext uri="{FF2B5EF4-FFF2-40B4-BE49-F238E27FC236}">
                  <a16:creationId xmlns:a16="http://schemas.microsoft.com/office/drawing/2014/main" id="{B8C7DF9F-45ED-4FDA-9F3E-B1A47DF4EF17}"/>
                </a:ext>
              </a:extLst>
            </p:cNvPr>
            <p:cNvPicPr>
              <a:picLocks noChangeAspect="1"/>
            </p:cNvPicPr>
            <p:nvPr/>
          </p:nvPicPr>
          <p:blipFill rotWithShape="1">
            <a:blip r:embed="rId6"/>
            <a:srcRect l="1" t="14753" r="1096"/>
            <a:stretch/>
          </p:blipFill>
          <p:spPr>
            <a:xfrm>
              <a:off x="6247417" y="1551530"/>
              <a:ext cx="5168833" cy="2224057"/>
            </a:xfrm>
            <a:prstGeom prst="rect">
              <a:avLst/>
            </a:prstGeom>
          </p:spPr>
        </p:pic>
        <p:grpSp>
          <p:nvGrpSpPr>
            <p:cNvPr id="15" name="Group 14">
              <a:extLst>
                <a:ext uri="{FF2B5EF4-FFF2-40B4-BE49-F238E27FC236}">
                  <a16:creationId xmlns:a16="http://schemas.microsoft.com/office/drawing/2014/main" id="{0100117E-40EF-424D-A084-999144C47F0C}"/>
                </a:ext>
              </a:extLst>
            </p:cNvPr>
            <p:cNvGrpSpPr/>
            <p:nvPr/>
          </p:nvGrpSpPr>
          <p:grpSpPr>
            <a:xfrm>
              <a:off x="7162772" y="2252197"/>
              <a:ext cx="807256" cy="461665"/>
              <a:chOff x="1335707" y="2300816"/>
              <a:chExt cx="588600" cy="295719"/>
            </a:xfrm>
          </p:grpSpPr>
          <p:sp>
            <p:nvSpPr>
              <p:cNvPr id="16" name="Oval 15">
                <a:extLst>
                  <a:ext uri="{FF2B5EF4-FFF2-40B4-BE49-F238E27FC236}">
                    <a16:creationId xmlns:a16="http://schemas.microsoft.com/office/drawing/2014/main" id="{F7120672-1960-446D-A4A6-9B5DD6FC654A}"/>
                  </a:ext>
                </a:extLst>
              </p:cNvPr>
              <p:cNvSpPr/>
              <p:nvPr/>
            </p:nvSpPr>
            <p:spPr>
              <a:xfrm>
                <a:off x="1335707" y="2397760"/>
                <a:ext cx="494454" cy="12192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BAD26D5A-ADEE-4D9D-B0D4-F338F0F3FF56}"/>
                  </a:ext>
                </a:extLst>
              </p:cNvPr>
              <p:cNvSpPr txBox="1"/>
              <p:nvPr/>
            </p:nvSpPr>
            <p:spPr>
              <a:xfrm>
                <a:off x="1802387" y="2300816"/>
                <a:ext cx="121920" cy="295719"/>
              </a:xfrm>
              <a:prstGeom prst="rect">
                <a:avLst/>
              </a:prstGeom>
              <a:noFill/>
            </p:spPr>
            <p:txBody>
              <a:bodyPr wrap="square" rtlCol="0">
                <a:spAutoFit/>
              </a:bodyPr>
              <a:lstStyle/>
              <a:p>
                <a:r>
                  <a:rPr lang="en-GB" sz="2400">
                    <a:solidFill>
                      <a:srgbClr val="FF0000"/>
                    </a:solidFill>
                  </a:rPr>
                  <a:t>a</a:t>
                </a:r>
              </a:p>
            </p:txBody>
          </p:sp>
        </p:grpSp>
      </p:grpSp>
      <p:grpSp>
        <p:nvGrpSpPr>
          <p:cNvPr id="23" name="Group 22"/>
          <p:cNvGrpSpPr/>
          <p:nvPr/>
        </p:nvGrpSpPr>
        <p:grpSpPr>
          <a:xfrm>
            <a:off x="5738115" y="3994333"/>
            <a:ext cx="5393536" cy="2228592"/>
            <a:chOff x="5974080" y="3994333"/>
            <a:chExt cx="5393536" cy="2228592"/>
          </a:xfrm>
        </p:grpSpPr>
        <p:pic>
          <p:nvPicPr>
            <p:cNvPr id="14" name="Picture 13">
              <a:extLst>
                <a:ext uri="{FF2B5EF4-FFF2-40B4-BE49-F238E27FC236}">
                  <a16:creationId xmlns:a16="http://schemas.microsoft.com/office/drawing/2014/main" id="{BF46A2DF-0E3E-4B55-9EF4-162B38912F63}"/>
                </a:ext>
              </a:extLst>
            </p:cNvPr>
            <p:cNvPicPr>
              <a:picLocks noChangeAspect="1"/>
            </p:cNvPicPr>
            <p:nvPr/>
          </p:nvPicPr>
          <p:blipFill>
            <a:blip r:embed="rId7"/>
            <a:stretch>
              <a:fillRect/>
            </a:stretch>
          </p:blipFill>
          <p:spPr>
            <a:xfrm>
              <a:off x="6240078" y="3994333"/>
              <a:ext cx="5127538" cy="2228592"/>
            </a:xfrm>
            <a:prstGeom prst="rect">
              <a:avLst/>
            </a:prstGeom>
          </p:spPr>
        </p:pic>
        <p:sp>
          <p:nvSpPr>
            <p:cNvPr id="18" name="TextBox 17">
              <a:extLst>
                <a:ext uri="{FF2B5EF4-FFF2-40B4-BE49-F238E27FC236}">
                  <a16:creationId xmlns:a16="http://schemas.microsoft.com/office/drawing/2014/main" id="{C9E97B6C-D3F1-48BB-979B-5292ED8032E6}"/>
                </a:ext>
              </a:extLst>
            </p:cNvPr>
            <p:cNvSpPr txBox="1"/>
            <p:nvPr/>
          </p:nvSpPr>
          <p:spPr>
            <a:xfrm>
              <a:off x="5974080" y="5030519"/>
              <a:ext cx="121920" cy="461665"/>
            </a:xfrm>
            <a:prstGeom prst="rect">
              <a:avLst/>
            </a:prstGeom>
            <a:noFill/>
          </p:spPr>
          <p:txBody>
            <a:bodyPr wrap="square" rtlCol="0">
              <a:spAutoFit/>
            </a:bodyPr>
            <a:lstStyle/>
            <a:p>
              <a:r>
                <a:rPr lang="en-GB" sz="2400">
                  <a:solidFill>
                    <a:srgbClr val="FF0000"/>
                  </a:solidFill>
                </a:rPr>
                <a:t>c</a:t>
              </a:r>
            </a:p>
          </p:txBody>
        </p:sp>
        <p:cxnSp>
          <p:nvCxnSpPr>
            <p:cNvPr id="19" name="Straight Arrow Connector 18">
              <a:extLst>
                <a:ext uri="{FF2B5EF4-FFF2-40B4-BE49-F238E27FC236}">
                  <a16:creationId xmlns:a16="http://schemas.microsoft.com/office/drawing/2014/main" id="{9818ECB9-FF06-429F-8778-ACB5AC654DD1}"/>
                </a:ext>
              </a:extLst>
            </p:cNvPr>
            <p:cNvCxnSpPr>
              <a:cxnSpLocks/>
            </p:cNvCxnSpPr>
            <p:nvPr/>
          </p:nvCxnSpPr>
          <p:spPr>
            <a:xfrm flipV="1">
              <a:off x="6194323" y="5073551"/>
              <a:ext cx="239869" cy="3349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202089C6-76D8-4142-AF89-3C0A5BAF6719}"/>
              </a:ext>
            </a:extLst>
          </p:cNvPr>
          <p:cNvGrpSpPr/>
          <p:nvPr/>
        </p:nvGrpSpPr>
        <p:grpSpPr>
          <a:xfrm>
            <a:off x="1017595" y="1886884"/>
            <a:ext cx="4294848" cy="4618483"/>
            <a:chOff x="4624061" y="1810410"/>
            <a:chExt cx="4294848" cy="3624462"/>
          </a:xfrm>
        </p:grpSpPr>
        <p:sp>
          <p:nvSpPr>
            <p:cNvPr id="21" name="Rectangle: Rounded Corners 21">
              <a:extLst>
                <a:ext uri="{FF2B5EF4-FFF2-40B4-BE49-F238E27FC236}">
                  <a16:creationId xmlns:a16="http://schemas.microsoft.com/office/drawing/2014/main" id="{3900014F-68C8-4AAE-A064-1AF129C9F870}"/>
                </a:ext>
              </a:extLst>
            </p:cNvPr>
            <p:cNvSpPr/>
            <p:nvPr/>
          </p:nvSpPr>
          <p:spPr>
            <a:xfrm>
              <a:off x="4624061" y="1810410"/>
              <a:ext cx="4294848" cy="3624462"/>
            </a:xfrm>
            <a:prstGeom prst="roundRect">
              <a:avLst>
                <a:gd name="adj" fmla="val 2413"/>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8DCABC5-E2B0-4FCB-8B68-7752E94F8D55}"/>
                </a:ext>
              </a:extLst>
            </p:cNvPr>
            <p:cNvSpPr txBox="1"/>
            <p:nvPr/>
          </p:nvSpPr>
          <p:spPr>
            <a:xfrm>
              <a:off x="4732054" y="1884311"/>
              <a:ext cx="4055070" cy="3550561"/>
            </a:xfrm>
            <a:prstGeom prst="rect">
              <a:avLst/>
            </a:prstGeom>
            <a:noFill/>
          </p:spPr>
          <p:txBody>
            <a:bodyPr wrap="square" rtlCol="0">
              <a:spAutoFit/>
            </a:bodyPr>
            <a:lstStyle/>
            <a:p>
              <a:pPr marL="342900" indent="-342900">
                <a:buAutoNum type="alphaLcParenR"/>
              </a:pPr>
              <a:r>
                <a:rPr lang="en-GB" dirty="0">
                  <a:latin typeface="Open Sans" panose="020B0606030504020204" pitchFamily="34" charset="0"/>
                  <a:ea typeface="Open Sans" panose="020B0606030504020204" pitchFamily="34" charset="0"/>
                  <a:cs typeface="Open Sans" panose="020B0606030504020204" pitchFamily="34" charset="0"/>
                </a:rPr>
                <a:t>Haga una copia del archivo de entrada template.xlsm y cámbiele el nombre.</a:t>
              </a:r>
            </a:p>
            <a:p>
              <a:pPr marL="342900" indent="-342900">
                <a:buAutoNum type="alphaLcParenR"/>
              </a:pPr>
              <a:r>
                <a:rPr lang="en-GB" dirty="0">
                  <a:latin typeface="Open Sans" panose="020B0606030504020204" pitchFamily="34" charset="0"/>
                  <a:ea typeface="Open Sans" panose="020B0606030504020204" pitchFamily="34" charset="0"/>
                  <a:cs typeface="Open Sans" panose="020B0606030504020204" pitchFamily="34" charset="0"/>
                </a:rPr>
                <a:t>Realice los cambios deseados en el archivo de entrada.</a:t>
              </a:r>
            </a:p>
            <a:p>
              <a:pPr marL="622300" lvl="2" indent="-177800">
                <a:buFont typeface="Arial" panose="020B0604020202020204" pitchFamily="34" charset="0"/>
                <a:buChar char="•"/>
                <a:tabLst>
                  <a:tab pos="625475" algn="l"/>
                </a:tabLst>
              </a:pPr>
              <a:r>
                <a:rPr lang="en-GB" sz="1600" dirty="0">
                  <a:latin typeface="Open Sans" panose="020B0606030504020204" pitchFamily="34" charset="0"/>
                  <a:ea typeface="Open Sans" panose="020B0606030504020204" pitchFamily="34" charset="0"/>
                  <a:cs typeface="Open Sans" panose="020B0606030504020204" pitchFamily="34" charset="0"/>
                </a:rPr>
                <a:t>La descripción del contenido de las diferentes hojas del archivo de entrada se proporciona en la hoja "info" de cada archivo. </a:t>
              </a:r>
            </a:p>
            <a:p>
              <a:pPr marL="622300" lvl="2" indent="-177800">
                <a:buFont typeface="Arial" panose="020B0604020202020204" pitchFamily="34" charset="0"/>
                <a:buChar char="•"/>
                <a:tabLst>
                  <a:tab pos="625475" algn="l"/>
                </a:tabLst>
              </a:pPr>
              <a:r>
                <a:rPr lang="en-GB" sz="1600" dirty="0">
                  <a:latin typeface="Open Sans" panose="020B0606030504020204" pitchFamily="34" charset="0"/>
                  <a:ea typeface="Open Sans" panose="020B0606030504020204" pitchFamily="34" charset="0"/>
                  <a:cs typeface="Open Sans" panose="020B0606030504020204" pitchFamily="34" charset="0"/>
                </a:rPr>
                <a:t>Es importante comprobar el archivo de entrada antes de ejecutar el modelo, ya que un error tipográfico en el archivo de entrada puede bloquear el modelo.</a:t>
              </a:r>
            </a:p>
            <a:p>
              <a:pPr marL="342900" indent="-342900">
                <a:buFont typeface="Arial"/>
                <a:buAutoNum type="alphaLcParenR"/>
              </a:pPr>
              <a:r>
                <a:rPr lang="en-GB" dirty="0">
                  <a:latin typeface="Open Sans" panose="020B0606030504020204" pitchFamily="34" charset="0"/>
                  <a:ea typeface="Open Sans" panose="020B0606030504020204" pitchFamily="34" charset="0"/>
                  <a:cs typeface="Open Sans" panose="020B0606030504020204" pitchFamily="34" charset="0"/>
                </a:rPr>
                <a:t>Añadir el archivo de entrada a los archivos de entrada activos</a:t>
              </a:r>
            </a:p>
            <a:p>
              <a:pPr marL="541338" lvl="2">
                <a:tabLst>
                  <a:tab pos="625475" algn="l"/>
                </a:tabLst>
              </a:pPr>
              <a:endParaRPr lang="en-GB" sz="1400" dirty="0"/>
            </a:p>
            <a:p>
              <a:endParaRPr lang="en-GB" sz="2000" dirty="0"/>
            </a:p>
          </p:txBody>
        </p:sp>
      </p:grpSp>
      <p:sp>
        <p:nvSpPr>
          <p:cNvPr id="24" name="Oval 23">
            <a:extLst>
              <a:ext uri="{FF2B5EF4-FFF2-40B4-BE49-F238E27FC236}">
                <a16:creationId xmlns:a16="http://schemas.microsoft.com/office/drawing/2014/main" id="{D787C726-5DFE-C142-879A-83AD9CE42CD5}"/>
              </a:ext>
            </a:extLst>
          </p:cNvPr>
          <p:cNvSpPr/>
          <p:nvPr/>
        </p:nvSpPr>
        <p:spPr>
          <a:xfrm>
            <a:off x="9542738" y="3270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3.mp3" descr="Track2_Lecture16_Slide3.mp3">
            <a:hlinkClick r:id="" action="ppaction://media"/>
            <a:extLst>
              <a:ext uri="{FF2B5EF4-FFF2-40B4-BE49-F238E27FC236}">
                <a16:creationId xmlns:a16="http://schemas.microsoft.com/office/drawing/2014/main" id="{39122B1B-4ADF-294D-AAB9-08CBE03B1A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14103" y="398422"/>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1010980" y="117647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16.1.2 Modelización de generadores térmicos flexibles</a:t>
            </a:r>
          </a:p>
        </p:txBody>
      </p:sp>
      <p:pic>
        <p:nvPicPr>
          <p:cNvPr id="10" name="Picture 9">
            <a:extLst>
              <a:ext uri="{FF2B5EF4-FFF2-40B4-BE49-F238E27FC236}">
                <a16:creationId xmlns:a16="http://schemas.microsoft.com/office/drawing/2014/main" id="{72802AD3-4A6B-4EA1-A157-AA81F2289C41}"/>
              </a:ext>
            </a:extLst>
          </p:cNvPr>
          <p:cNvPicPr>
            <a:picLocks noChangeAspect="1"/>
          </p:cNvPicPr>
          <p:nvPr/>
        </p:nvPicPr>
        <p:blipFill>
          <a:blip r:embed="rId6"/>
          <a:stretch>
            <a:fillRect/>
          </a:stretch>
        </p:blipFill>
        <p:spPr>
          <a:xfrm>
            <a:off x="584882" y="1952139"/>
            <a:ext cx="6850365" cy="1801420"/>
          </a:xfrm>
          <a:prstGeom prst="rect">
            <a:avLst/>
          </a:prstGeom>
        </p:spPr>
      </p:pic>
      <p:sp>
        <p:nvSpPr>
          <p:cNvPr id="12" name="TextBox 11">
            <a:extLst>
              <a:ext uri="{FF2B5EF4-FFF2-40B4-BE49-F238E27FC236}">
                <a16:creationId xmlns:a16="http://schemas.microsoft.com/office/drawing/2014/main" id="{8B3CA77B-B818-4FD2-A107-1A60F6BD1F2D}"/>
              </a:ext>
            </a:extLst>
          </p:cNvPr>
          <p:cNvSpPr txBox="1"/>
          <p:nvPr/>
        </p:nvSpPr>
        <p:spPr>
          <a:xfrm>
            <a:off x="7059905" y="1865347"/>
            <a:ext cx="337990" cy="461665"/>
          </a:xfrm>
          <a:prstGeom prst="rect">
            <a:avLst/>
          </a:prstGeom>
          <a:noFill/>
        </p:spPr>
        <p:txBody>
          <a:bodyPr wrap="square" rtlCol="0">
            <a:spAutoFit/>
          </a:bodyPr>
          <a:lstStyle/>
          <a:p>
            <a:r>
              <a:rPr lang="en-GB" sz="2400">
                <a:solidFill>
                  <a:srgbClr val="FF0000"/>
                </a:solidFill>
              </a:rPr>
              <a:t>a</a:t>
            </a:r>
          </a:p>
        </p:txBody>
      </p:sp>
      <p:sp>
        <p:nvSpPr>
          <p:cNvPr id="15" name="TextBox 14">
            <a:extLst>
              <a:ext uri="{FF2B5EF4-FFF2-40B4-BE49-F238E27FC236}">
                <a16:creationId xmlns:a16="http://schemas.microsoft.com/office/drawing/2014/main" id="{70E6179D-C32E-4DBA-B47E-96D5807318BF}"/>
              </a:ext>
            </a:extLst>
          </p:cNvPr>
          <p:cNvSpPr txBox="1"/>
          <p:nvPr/>
        </p:nvSpPr>
        <p:spPr>
          <a:xfrm>
            <a:off x="306236" y="1599004"/>
            <a:ext cx="482529" cy="400110"/>
          </a:xfrm>
          <a:prstGeom prst="rect">
            <a:avLst/>
          </a:prstGeom>
          <a:noFill/>
        </p:spPr>
        <p:txBody>
          <a:bodyPr wrap="square" rtlCol="0">
            <a:spAutoFit/>
          </a:bodyPr>
          <a:lstStyle/>
          <a:p>
            <a:r>
              <a:rPr lang="en-GB" sz="2000">
                <a:solidFill>
                  <a:srgbClr val="FF0000"/>
                </a:solidFill>
              </a:rPr>
              <a:t>c1</a:t>
            </a:r>
          </a:p>
        </p:txBody>
      </p:sp>
      <p:sp>
        <p:nvSpPr>
          <p:cNvPr id="19" name="Rectangle: Rounded Corners 21">
            <a:extLst>
              <a:ext uri="{FF2B5EF4-FFF2-40B4-BE49-F238E27FC236}">
                <a16:creationId xmlns:a16="http://schemas.microsoft.com/office/drawing/2014/main" id="{3900014F-68C8-4AAE-A064-1AF129C9F870}"/>
              </a:ext>
            </a:extLst>
          </p:cNvPr>
          <p:cNvSpPr/>
          <p:nvPr/>
        </p:nvSpPr>
        <p:spPr>
          <a:xfrm>
            <a:off x="7677407" y="1176479"/>
            <a:ext cx="3885490" cy="5253071"/>
          </a:xfrm>
          <a:prstGeom prst="roundRect">
            <a:avLst>
              <a:gd name="adj" fmla="val 2413"/>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7C4DE24A-479A-406F-B550-208E84C9F944}"/>
              </a:ext>
            </a:extLst>
          </p:cNvPr>
          <p:cNvSpPr txBox="1"/>
          <p:nvPr/>
        </p:nvSpPr>
        <p:spPr>
          <a:xfrm>
            <a:off x="7689601" y="1176479"/>
            <a:ext cx="3731284" cy="4524315"/>
          </a:xfrm>
          <a:prstGeom prst="rect">
            <a:avLst/>
          </a:prstGeom>
          <a:noFill/>
        </p:spPr>
        <p:txBody>
          <a:bodyPr wrap="square" lIns="91440" tIns="45720" rIns="91440" bIns="45720" rtlCol="0" anchor="t">
            <a:spAutoFit/>
          </a:bodyPr>
          <a:lstStyle/>
          <a:p>
            <a:pPr marL="342900" indent="-342900">
              <a:buClr>
                <a:schemeClr val="tx1">
                  <a:lumMod val="95000"/>
                  <a:lumOff val="5000"/>
                </a:schemeClr>
              </a:buClr>
              <a:buFont typeface="+mj-lt"/>
              <a:buAutoNum type="alphaLcParenR"/>
            </a:pPr>
            <a:r>
              <a:rPr lang="en-GB" sz="1350" dirty="0">
                <a:latin typeface="Open Sans"/>
                <a:ea typeface="Open Sans" panose="020B0606030504020204" pitchFamily="34" charset="0"/>
                <a:cs typeface="Open Sans" panose="020B0606030504020204" pitchFamily="34" charset="0"/>
              </a:rPr>
              <a:t>Las características técnicas de las unidades de generación se definen en "</a:t>
            </a:r>
            <a:r>
              <a:rPr lang="en-GB" sz="1350" dirty="0" err="1">
                <a:latin typeface="Open Sans"/>
                <a:ea typeface="Open Sans" panose="020B0606030504020204" pitchFamily="34" charset="0"/>
                <a:cs typeface="Open Sans" panose="020B0606030504020204" pitchFamily="34" charset="0"/>
              </a:rPr>
              <a:t>unit_type</a:t>
            </a:r>
            <a:r>
              <a:rPr lang="en-GB" sz="1350" dirty="0">
                <a:latin typeface="Open Sans"/>
                <a:ea typeface="Open Sans" panose="020B0606030504020204" pitchFamily="34" charset="0"/>
                <a:cs typeface="Open Sans" panose="020B0606030504020204" pitchFamily="34" charset="0"/>
              </a:rPr>
              <a:t>"</a:t>
            </a:r>
          </a:p>
          <a:p>
            <a:pPr marL="342900" indent="-342900">
              <a:buClr>
                <a:schemeClr val="tx1">
                  <a:lumMod val="95000"/>
                  <a:lumOff val="5000"/>
                </a:schemeClr>
              </a:buClr>
              <a:buFont typeface="+mj-lt"/>
              <a:buAutoNum type="alphaLcParenR"/>
            </a:pPr>
            <a:r>
              <a:rPr lang="en-GB" sz="1350" dirty="0">
                <a:latin typeface="Open Sans"/>
                <a:ea typeface="Open Sans" panose="020B0606030504020204" pitchFamily="34" charset="0"/>
                <a:cs typeface="Open Sans" panose="020B0606030504020204" pitchFamily="34" charset="0"/>
              </a:rPr>
              <a:t>La capacidad específica del país/nodo y los combustibles de esos tipos de unidades se definen en "unidades" </a:t>
            </a:r>
          </a:p>
          <a:p>
            <a:pPr marL="342900" indent="-342900">
              <a:buClr>
                <a:schemeClr val="tx1">
                  <a:lumMod val="95000"/>
                  <a:lumOff val="5000"/>
                </a:schemeClr>
              </a:buClr>
              <a:buFont typeface="+mj-lt"/>
              <a:buAutoNum type="alphaLcParenR"/>
            </a:pPr>
            <a:r>
              <a:rPr lang="en-GB" sz="1350" dirty="0">
                <a:latin typeface="Open Sans"/>
                <a:ea typeface="Open Sans" panose="020B0606030504020204" pitchFamily="34" charset="0"/>
                <a:cs typeface="Open Sans" panose="020B0606030504020204" pitchFamily="34" charset="0"/>
              </a:rPr>
              <a:t>Para añadir una tecnología: </a:t>
            </a:r>
          </a:p>
          <a:p>
            <a:endParaRPr lang="en-GB" sz="1350" dirty="0">
              <a:latin typeface="Open Sans" panose="020B0606030504020204" pitchFamily="34" charset="0"/>
              <a:ea typeface="Open Sans" panose="020B0606030504020204" pitchFamily="34" charset="0"/>
              <a:cs typeface="Open Sans" panose="020B0606030504020204" pitchFamily="34" charset="0"/>
            </a:endParaRPr>
          </a:p>
          <a:p>
            <a:pPr marL="495300" lvl="2" indent="-228600">
              <a:buClr>
                <a:schemeClr val="tx1"/>
              </a:buClr>
              <a:buFont typeface="+mj-lt"/>
              <a:buAutoNum type="arabicParenR"/>
            </a:pPr>
            <a:r>
              <a:rPr lang="en-GB" sz="1350" dirty="0">
                <a:latin typeface="Open Sans"/>
                <a:ea typeface="Open Sans" panose="020B0606030504020204" pitchFamily="34" charset="0"/>
                <a:cs typeface="Open Sans" panose="020B0606030504020204" pitchFamily="34" charset="0"/>
              </a:rPr>
              <a:t>Añada una nueva fila en "</a:t>
            </a:r>
            <a:r>
              <a:rPr lang="en-GB" sz="1350" dirty="0" err="1">
                <a:latin typeface="Open Sans"/>
                <a:ea typeface="Open Sans" panose="020B0606030504020204" pitchFamily="34" charset="0"/>
                <a:cs typeface="Open Sans" panose="020B0606030504020204" pitchFamily="34" charset="0"/>
              </a:rPr>
              <a:t>unit_type" </a:t>
            </a:r>
            <a:r>
              <a:rPr lang="en-GB" sz="1350" dirty="0">
                <a:latin typeface="Open Sans"/>
                <a:ea typeface="Open Sans" panose="020B0606030504020204" pitchFamily="34" charset="0"/>
                <a:cs typeface="Open Sans" panose="020B0606030504020204" pitchFamily="34" charset="0"/>
              </a:rPr>
              <a:t>y especifique todas las características técnicas necesarias</a:t>
            </a:r>
          </a:p>
          <a:p>
            <a:pPr marL="495300" lvl="2" indent="-228600">
              <a:buClr>
                <a:schemeClr val="tx1"/>
              </a:buClr>
              <a:buFont typeface="+mj-lt"/>
              <a:buAutoNum type="arabicParenR"/>
            </a:pPr>
            <a:r>
              <a:rPr lang="en-GB" sz="1350" dirty="0">
                <a:latin typeface="Open Sans"/>
                <a:ea typeface="Open Sans" panose="020B0606030504020204" pitchFamily="34" charset="0"/>
                <a:cs typeface="Open Sans" panose="020B0606030504020204" pitchFamily="34" charset="0"/>
              </a:rPr>
              <a:t>Añade una nueva fila en "unidades" y elige la tecnología de la lista de tipos de unidades.</a:t>
            </a:r>
          </a:p>
          <a:p>
            <a:pPr marL="495300" lvl="2" indent="-228600">
              <a:buClr>
                <a:schemeClr val="tx1"/>
              </a:buClr>
              <a:buFont typeface="+mj-lt"/>
              <a:buAutoNum type="arabicParenR"/>
            </a:pPr>
            <a:r>
              <a:rPr lang="en-GB" sz="1350" dirty="0">
                <a:latin typeface="Open Sans"/>
                <a:ea typeface="Open Sans" panose="020B0606030504020204" pitchFamily="34" charset="0"/>
                <a:cs typeface="Open Sans" panose="020B0606030504020204" pitchFamily="34" charset="0"/>
              </a:rPr>
              <a:t>Especifique la entrada al generador, que puede ser combustible, </a:t>
            </a:r>
            <a:r>
              <a:rPr lang="en-GB" sz="1350" dirty="0" err="1">
                <a:latin typeface="Open Sans"/>
                <a:ea typeface="Open Sans" panose="020B0606030504020204" pitchFamily="34" charset="0"/>
                <a:cs typeface="Open Sans" panose="020B0606030504020204" pitchFamily="34" charset="0"/>
              </a:rPr>
              <a:t>factor cf (</a:t>
            </a:r>
            <a:r>
              <a:rPr lang="en-GB" sz="1350" dirty="0">
                <a:latin typeface="Open Sans"/>
                <a:ea typeface="Open Sans" panose="020B0606030504020204" pitchFamily="34" charset="0"/>
                <a:cs typeface="Open Sans" panose="020B0606030504020204" pitchFamily="34" charset="0"/>
              </a:rPr>
              <a:t>para la energía solar o eólica), flujo de entrada (hidroeléctrica), o un vector energético, como la electricidad o el calor de una red de entrada </a:t>
            </a:r>
          </a:p>
          <a:p>
            <a:pPr marL="495300" lvl="2" indent="-228600">
              <a:buClr>
                <a:schemeClr val="tx1"/>
              </a:buClr>
              <a:buFont typeface="+mj-lt"/>
              <a:buAutoNum type="arabicParenR"/>
            </a:pPr>
            <a:r>
              <a:rPr lang="en-GB" sz="1350" dirty="0">
                <a:latin typeface="Open Sans"/>
                <a:ea typeface="Open Sans" panose="020B0606030504020204" pitchFamily="34" charset="0"/>
                <a:cs typeface="Open Sans" panose="020B0606030504020204" pitchFamily="34" charset="0"/>
              </a:rPr>
              <a:t>Especifique la rejilla de salida y la ubicación</a:t>
            </a:r>
          </a:p>
          <a:p>
            <a:pPr marL="495300" lvl="2" indent="-228600">
              <a:buClr>
                <a:schemeClr val="tx1"/>
              </a:buClr>
              <a:buFont typeface="+mj-lt"/>
              <a:buAutoNum type="arabicParenR"/>
            </a:pPr>
            <a:r>
              <a:rPr lang="en-GB" sz="1350" dirty="0">
                <a:latin typeface="Open Sans"/>
                <a:ea typeface="Open Sans" panose="020B0606030504020204" pitchFamily="34" charset="0"/>
                <a:cs typeface="Open Sans" panose="020B0606030504020204" pitchFamily="34" charset="0"/>
              </a:rPr>
              <a:t>Especifique la capacidad instalada y la inversión máxima</a:t>
            </a:r>
          </a:p>
          <a:p>
            <a:endParaRPr lang="en-GB" dirty="0"/>
          </a:p>
        </p:txBody>
      </p:sp>
      <p:sp>
        <p:nvSpPr>
          <p:cNvPr id="3" name="Oval 2"/>
          <p:cNvSpPr/>
          <p:nvPr/>
        </p:nvSpPr>
        <p:spPr>
          <a:xfrm>
            <a:off x="533341" y="1891534"/>
            <a:ext cx="1372872" cy="35853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145" y="3950547"/>
            <a:ext cx="6828750" cy="1963745"/>
          </a:xfrm>
          <a:prstGeom prst="rect">
            <a:avLst/>
          </a:prstGeom>
        </p:spPr>
      </p:pic>
      <p:sp>
        <p:nvSpPr>
          <p:cNvPr id="13" name="TextBox 12">
            <a:extLst>
              <a:ext uri="{FF2B5EF4-FFF2-40B4-BE49-F238E27FC236}">
                <a16:creationId xmlns:a16="http://schemas.microsoft.com/office/drawing/2014/main" id="{F683A023-6BC2-4A92-B3D3-E8973923820A}"/>
              </a:ext>
            </a:extLst>
          </p:cNvPr>
          <p:cNvSpPr txBox="1"/>
          <p:nvPr/>
        </p:nvSpPr>
        <p:spPr>
          <a:xfrm>
            <a:off x="7059905" y="3870319"/>
            <a:ext cx="337990" cy="461665"/>
          </a:xfrm>
          <a:prstGeom prst="rect">
            <a:avLst/>
          </a:prstGeom>
          <a:noFill/>
        </p:spPr>
        <p:txBody>
          <a:bodyPr wrap="square" rtlCol="0">
            <a:spAutoFit/>
          </a:bodyPr>
          <a:lstStyle/>
          <a:p>
            <a:r>
              <a:rPr lang="en-GB" sz="2400">
                <a:solidFill>
                  <a:srgbClr val="FF0000"/>
                </a:solidFill>
              </a:rPr>
              <a:t>b</a:t>
            </a:r>
          </a:p>
        </p:txBody>
      </p:sp>
      <p:sp>
        <p:nvSpPr>
          <p:cNvPr id="17" name="TextBox 16">
            <a:extLst>
              <a:ext uri="{FF2B5EF4-FFF2-40B4-BE49-F238E27FC236}">
                <a16:creationId xmlns:a16="http://schemas.microsoft.com/office/drawing/2014/main" id="{F129626E-5F42-45BF-92C4-2B3E03E57165}"/>
              </a:ext>
            </a:extLst>
          </p:cNvPr>
          <p:cNvSpPr txBox="1"/>
          <p:nvPr/>
        </p:nvSpPr>
        <p:spPr>
          <a:xfrm>
            <a:off x="43308" y="5071537"/>
            <a:ext cx="482529" cy="400110"/>
          </a:xfrm>
          <a:prstGeom prst="rect">
            <a:avLst/>
          </a:prstGeom>
          <a:noFill/>
        </p:spPr>
        <p:txBody>
          <a:bodyPr wrap="square" rtlCol="0">
            <a:spAutoFit/>
          </a:bodyPr>
          <a:lstStyle/>
          <a:p>
            <a:r>
              <a:rPr lang="en-GB" sz="2000">
                <a:solidFill>
                  <a:srgbClr val="FF0000"/>
                </a:solidFill>
              </a:rPr>
              <a:t>c2</a:t>
            </a:r>
          </a:p>
        </p:txBody>
      </p:sp>
      <p:cxnSp>
        <p:nvCxnSpPr>
          <p:cNvPr id="16" name="Straight Arrow Connector 15">
            <a:extLst>
              <a:ext uri="{FF2B5EF4-FFF2-40B4-BE49-F238E27FC236}">
                <a16:creationId xmlns:a16="http://schemas.microsoft.com/office/drawing/2014/main" id="{4F0D19F3-BD10-4B3F-9C73-8C75291C5BBC}"/>
              </a:ext>
            </a:extLst>
          </p:cNvPr>
          <p:cNvCxnSpPr>
            <a:cxnSpLocks/>
          </p:cNvCxnSpPr>
          <p:nvPr/>
        </p:nvCxnSpPr>
        <p:spPr>
          <a:xfrm flipV="1">
            <a:off x="394372" y="5175301"/>
            <a:ext cx="555794" cy="962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752599" y="4548554"/>
            <a:ext cx="1588477" cy="13657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F129626E-5F42-45BF-92C4-2B3E03E57165}"/>
              </a:ext>
            </a:extLst>
          </p:cNvPr>
          <p:cNvSpPr txBox="1"/>
          <p:nvPr/>
        </p:nvSpPr>
        <p:spPr>
          <a:xfrm>
            <a:off x="1752599" y="4467799"/>
            <a:ext cx="482529" cy="400110"/>
          </a:xfrm>
          <a:prstGeom prst="rect">
            <a:avLst/>
          </a:prstGeom>
          <a:noFill/>
        </p:spPr>
        <p:txBody>
          <a:bodyPr wrap="square" rtlCol="0">
            <a:spAutoFit/>
          </a:bodyPr>
          <a:lstStyle/>
          <a:p>
            <a:r>
              <a:rPr lang="en-GB" sz="2000">
                <a:solidFill>
                  <a:srgbClr val="FF0000"/>
                </a:solidFill>
              </a:rPr>
              <a:t>c3</a:t>
            </a:r>
          </a:p>
        </p:txBody>
      </p:sp>
      <p:sp>
        <p:nvSpPr>
          <p:cNvPr id="29" name="Rectangle 28"/>
          <p:cNvSpPr/>
          <p:nvPr/>
        </p:nvSpPr>
        <p:spPr>
          <a:xfrm>
            <a:off x="3620588" y="4555832"/>
            <a:ext cx="804874" cy="13657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F129626E-5F42-45BF-92C4-2B3E03E57165}"/>
              </a:ext>
            </a:extLst>
          </p:cNvPr>
          <p:cNvSpPr txBox="1"/>
          <p:nvPr/>
        </p:nvSpPr>
        <p:spPr>
          <a:xfrm>
            <a:off x="3768799" y="4467799"/>
            <a:ext cx="482529" cy="400110"/>
          </a:xfrm>
          <a:prstGeom prst="rect">
            <a:avLst/>
          </a:prstGeom>
          <a:noFill/>
        </p:spPr>
        <p:txBody>
          <a:bodyPr wrap="square" rtlCol="0">
            <a:spAutoFit/>
          </a:bodyPr>
          <a:lstStyle/>
          <a:p>
            <a:r>
              <a:rPr lang="en-GB" sz="2000">
                <a:solidFill>
                  <a:srgbClr val="FF0000"/>
                </a:solidFill>
              </a:rPr>
              <a:t>c4</a:t>
            </a:r>
          </a:p>
        </p:txBody>
      </p:sp>
      <p:sp>
        <p:nvSpPr>
          <p:cNvPr id="31" name="Rectangle 30"/>
          <p:cNvSpPr/>
          <p:nvPr/>
        </p:nvSpPr>
        <p:spPr>
          <a:xfrm>
            <a:off x="4452940" y="4155831"/>
            <a:ext cx="804874" cy="17657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F129626E-5F42-45BF-92C4-2B3E03E57165}"/>
              </a:ext>
            </a:extLst>
          </p:cNvPr>
          <p:cNvSpPr txBox="1"/>
          <p:nvPr/>
        </p:nvSpPr>
        <p:spPr>
          <a:xfrm>
            <a:off x="4399539" y="4092134"/>
            <a:ext cx="482529" cy="400110"/>
          </a:xfrm>
          <a:prstGeom prst="rect">
            <a:avLst/>
          </a:prstGeom>
          <a:noFill/>
        </p:spPr>
        <p:txBody>
          <a:bodyPr wrap="square" rtlCol="0">
            <a:spAutoFit/>
          </a:bodyPr>
          <a:lstStyle/>
          <a:p>
            <a:r>
              <a:rPr lang="en-GB" sz="2000">
                <a:solidFill>
                  <a:srgbClr val="FF0000"/>
                </a:solidFill>
              </a:rPr>
              <a:t>c5</a:t>
            </a:r>
          </a:p>
        </p:txBody>
      </p:sp>
      <p:sp>
        <p:nvSpPr>
          <p:cNvPr id="24" name="Title 10">
            <a:extLst>
              <a:ext uri="{FF2B5EF4-FFF2-40B4-BE49-F238E27FC236}">
                <a16:creationId xmlns:a16="http://schemas.microsoft.com/office/drawing/2014/main" id="{D65E6D98-BE8C-6B4C-B23E-6167300445AE}"/>
              </a:ext>
            </a:extLst>
          </p:cNvPr>
          <p:cNvSpPr txBox="1">
            <a:spLocks/>
          </p:cNvSpPr>
          <p:nvPr/>
        </p:nvSpPr>
        <p:spPr>
          <a:xfrm>
            <a:off x="966955" y="-177406"/>
            <a:ext cx="82899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16.1 Modelización de la generación y la demanda flexibles</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22" name="Oval 21">
            <a:extLst>
              <a:ext uri="{FF2B5EF4-FFF2-40B4-BE49-F238E27FC236}">
                <a16:creationId xmlns:a16="http://schemas.microsoft.com/office/drawing/2014/main" id="{57234C29-0664-6845-AE9F-3191A826A868}"/>
              </a:ext>
            </a:extLst>
          </p:cNvPr>
          <p:cNvSpPr/>
          <p:nvPr/>
        </p:nvSpPr>
        <p:spPr>
          <a:xfrm>
            <a:off x="10298180" y="2936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4.mp3" descr="Track2_Lecture16_Slide4.mp3">
            <a:hlinkClick r:id="" action="ppaction://media"/>
            <a:extLst>
              <a:ext uri="{FF2B5EF4-FFF2-40B4-BE49-F238E27FC236}">
                <a16:creationId xmlns:a16="http://schemas.microsoft.com/office/drawing/2014/main" id="{A6D62CA9-E2C9-6E47-BE57-8C05445C61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98180" y="89904"/>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36698" fill="hold"/>
                                        <p:tgtEl>
                                          <p:spTgt spid="2"/>
                                        </p:tgtEl>
                                      </p:cBhvr>
                                    </p:cmd>
                                  </p:childTnLst>
                                </p:cTn>
                              </p:par>
                            </p:childTnLst>
                          </p:cTn>
                        </p:par>
                      </p:childTnLst>
                    </p:cTn>
                  </p:par>
                </p:childTnLst>
              </p:cTn>
              <p:nextCondLst>
                <p:cond evt="onClick" delay="0">
                  <p:tgtEl>
                    <p:spTgt spid="2"/>
                  </p:tgtEl>
                </p:cond>
              </p:nextCondLst>
            </p:seq>
            <p:audio>
              <p:cMediaNode vol="80000">
                <p:cTn id="40" fill="hold" display="0">
                  <p:stCondLst>
                    <p:cond delay="indefinite"/>
                  </p:stCondLst>
                  <p:endCondLst>
                    <p:cond evt="onStopAudio" delay="0">
                      <p:tgtEl>
                        <p:sldTgt/>
                      </p:tgtEl>
                    </p:cond>
                  </p:endCondLst>
                </p:cTn>
                <p:tgtEl>
                  <p:spTgt spid="2"/>
                </p:tgtEl>
              </p:cMediaNode>
            </p:audio>
          </p:childTnLst>
        </p:cTn>
      </p:par>
    </p:tnLst>
    <p:bldLst>
      <p:bldP spid="15" grpId="0"/>
      <p:bldP spid="3" grpId="0" animBg="1"/>
      <p:bldP spid="17" grpId="0"/>
      <p:bldP spid="27" grpId="0" animBg="1"/>
      <p:bldP spid="28" grpId="0"/>
      <p:bldP spid="29" grpId="0" animBg="1"/>
      <p:bldP spid="30" grpId="0"/>
      <p:bldP spid="31" grpId="0" animBg="1"/>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5" y="1186452"/>
            <a:ext cx="6217920"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16.1.3 Modelización de la energía hidráulica/almacenamiento  </a:t>
            </a:r>
          </a:p>
        </p:txBody>
      </p:sp>
      <p:pic>
        <p:nvPicPr>
          <p:cNvPr id="10" name="Picture 9">
            <a:extLst>
              <a:ext uri="{FF2B5EF4-FFF2-40B4-BE49-F238E27FC236}">
                <a16:creationId xmlns:a16="http://schemas.microsoft.com/office/drawing/2014/main" id="{0D64C314-1841-4C77-954D-A17FA8567B79}"/>
              </a:ext>
            </a:extLst>
          </p:cNvPr>
          <p:cNvPicPr>
            <a:picLocks noChangeAspect="1"/>
          </p:cNvPicPr>
          <p:nvPr/>
        </p:nvPicPr>
        <p:blipFill>
          <a:blip r:embed="rId6"/>
          <a:stretch>
            <a:fillRect/>
          </a:stretch>
        </p:blipFill>
        <p:spPr>
          <a:xfrm>
            <a:off x="2716132" y="1984491"/>
            <a:ext cx="3938022" cy="2153009"/>
          </a:xfrm>
          <a:prstGeom prst="rect">
            <a:avLst/>
          </a:prstGeom>
        </p:spPr>
      </p:pic>
      <p:pic>
        <p:nvPicPr>
          <p:cNvPr id="11" name="Picture 10">
            <a:extLst>
              <a:ext uri="{FF2B5EF4-FFF2-40B4-BE49-F238E27FC236}">
                <a16:creationId xmlns:a16="http://schemas.microsoft.com/office/drawing/2014/main" id="{7ACEFCBA-3571-4946-BC0C-995F1C15DC06}"/>
              </a:ext>
            </a:extLst>
          </p:cNvPr>
          <p:cNvPicPr>
            <a:picLocks noChangeAspect="1"/>
          </p:cNvPicPr>
          <p:nvPr/>
        </p:nvPicPr>
        <p:blipFill rotWithShape="1">
          <a:blip r:embed="rId7"/>
          <a:srcRect r="20074" b="-906"/>
          <a:stretch/>
        </p:blipFill>
        <p:spPr>
          <a:xfrm>
            <a:off x="410570" y="1984491"/>
            <a:ext cx="2215427" cy="1936878"/>
          </a:xfrm>
          <a:prstGeom prst="rect">
            <a:avLst/>
          </a:prstGeom>
        </p:spPr>
      </p:pic>
      <p:pic>
        <p:nvPicPr>
          <p:cNvPr id="12" name="Picture 11">
            <a:extLst>
              <a:ext uri="{FF2B5EF4-FFF2-40B4-BE49-F238E27FC236}">
                <a16:creationId xmlns:a16="http://schemas.microsoft.com/office/drawing/2014/main" id="{C590C11C-5745-4E39-847B-D968973774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140" y="4285397"/>
            <a:ext cx="6132259" cy="1847358"/>
          </a:xfrm>
          <a:prstGeom prst="rect">
            <a:avLst/>
          </a:prstGeom>
        </p:spPr>
      </p:pic>
      <p:sp>
        <p:nvSpPr>
          <p:cNvPr id="14" name="Rectangle: Rounded Corners 21">
            <a:extLst>
              <a:ext uri="{FF2B5EF4-FFF2-40B4-BE49-F238E27FC236}">
                <a16:creationId xmlns:a16="http://schemas.microsoft.com/office/drawing/2014/main" id="{3900014F-68C8-4AAE-A064-1AF129C9F870}"/>
              </a:ext>
            </a:extLst>
          </p:cNvPr>
          <p:cNvSpPr/>
          <p:nvPr/>
        </p:nvSpPr>
        <p:spPr>
          <a:xfrm>
            <a:off x="6842320" y="993674"/>
            <a:ext cx="4565909" cy="5461532"/>
          </a:xfrm>
          <a:prstGeom prst="roundRect">
            <a:avLst>
              <a:gd name="adj" fmla="val 2413"/>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7005376" y="1098787"/>
            <a:ext cx="4370941" cy="5206041"/>
          </a:xfrm>
          <a:prstGeom prst="rect">
            <a:avLst/>
          </a:prstGeom>
          <a:noFill/>
        </p:spPr>
        <p:txBody>
          <a:bodyPr wrap="square" lIns="91440" tIns="45720" rIns="91440" bIns="45720" rtlCol="0" anchor="t">
            <a:spAutoFit/>
          </a:bodyPr>
          <a:lstStyle/>
          <a:p>
            <a:r>
              <a:rPr lang="en-GB" sz="1580" dirty="0">
                <a:latin typeface="Open Sans" panose="020B0606030504020204" pitchFamily="34" charset="0"/>
                <a:ea typeface="Open Sans" panose="020B0606030504020204" pitchFamily="34" charset="0"/>
                <a:cs typeface="Open Sans" panose="020B0606030504020204" pitchFamily="34" charset="0"/>
              </a:rPr>
              <a:t>En FlexTool se pueden modelar dos tipos de hidrogeneras: </a:t>
            </a:r>
          </a:p>
          <a:p>
            <a:endParaRPr lang="en-GB" sz="1580" dirty="0">
              <a:latin typeface="Open Sans" panose="020B0606030504020204" pitchFamily="34" charset="0"/>
              <a:ea typeface="Open Sans" panose="020B0606030504020204" pitchFamily="34" charset="0"/>
              <a:cs typeface="Open Sans" panose="020B0606030504020204" pitchFamily="34" charset="0"/>
            </a:endParaRPr>
          </a:p>
          <a:p>
            <a:r>
              <a:rPr lang="en-GB" sz="1550" b="1" dirty="0">
                <a:latin typeface="Open Sans"/>
                <a:ea typeface="Open Sans" panose="020B0606030504020204" pitchFamily="34" charset="0"/>
                <a:cs typeface="Open Sans" panose="020B0606030504020204" pitchFamily="34" charset="0"/>
              </a:rPr>
              <a:t>Hidroeléctrica de pasada (</a:t>
            </a:r>
            <a:r>
              <a:rPr lang="en-GB" sz="1550" b="1" dirty="0" err="1">
                <a:latin typeface="Open Sans"/>
                <a:ea typeface="Open Sans" panose="020B0606030504020204" pitchFamily="34" charset="0"/>
                <a:cs typeface="Open Sans" panose="020B0606030504020204" pitchFamily="34" charset="0"/>
              </a:rPr>
              <a:t>Hydro_ROR</a:t>
            </a:r>
            <a:r>
              <a:rPr lang="en-GB" sz="1550" b="1" dirty="0">
                <a:latin typeface="Open Sans"/>
                <a:ea typeface="Open Sans" panose="020B0606030504020204" pitchFamily="34" charset="0"/>
                <a:cs typeface="Open Sans" panose="020B0606030504020204" pitchFamily="34" charset="0"/>
              </a:rPr>
              <a:t>): </a:t>
            </a:r>
            <a:r>
              <a:rPr lang="en-GB" sz="1550" dirty="0">
                <a:latin typeface="Open Sans"/>
                <a:ea typeface="Open Sans" panose="020B0606030504020204" pitchFamily="34" charset="0"/>
                <a:cs typeface="Open Sans" panose="020B0606030504020204" pitchFamily="34" charset="0"/>
              </a:rPr>
              <a:t>Es similar a la definición de un generador térmico con algunas diferencias: </a:t>
            </a:r>
          </a:p>
          <a:p>
            <a:pPr marL="523875" indent="-342900">
              <a:buFont typeface="+mj-lt"/>
              <a:buAutoNum type="alphaLcParenR"/>
            </a:pPr>
            <a:r>
              <a:rPr lang="en-GB" sz="1550" dirty="0">
                <a:latin typeface="Open Sans"/>
                <a:ea typeface="Open Sans" panose="020B0606030504020204" pitchFamily="34" charset="0"/>
                <a:cs typeface="Open Sans" panose="020B0606030504020204" pitchFamily="34" charset="0"/>
              </a:rPr>
              <a:t>Las series temporales de afluencia natural (MWh/h) deben definirse en la hoja "</a:t>
            </a:r>
            <a:r>
              <a:rPr lang="en-GB" sz="1550" dirty="0" err="1">
                <a:latin typeface="Open Sans"/>
                <a:ea typeface="Open Sans" panose="020B0606030504020204" pitchFamily="34" charset="0"/>
                <a:cs typeface="Open Sans" panose="020B0606030504020204" pitchFamily="34" charset="0"/>
              </a:rPr>
              <a:t>ts_inflow"</a:t>
            </a:r>
          </a:p>
          <a:p>
            <a:pPr marL="523875" indent="-342900">
              <a:buFont typeface="+mj-lt"/>
              <a:buAutoNum type="alphaLcParenR"/>
            </a:pPr>
            <a:r>
              <a:rPr lang="en-GB" sz="1550" dirty="0">
                <a:latin typeface="Open Sans"/>
                <a:ea typeface="Open Sans" panose="020B0606030504020204" pitchFamily="34" charset="0"/>
                <a:cs typeface="Open Sans" panose="020B0606030504020204" pitchFamily="34" charset="0"/>
              </a:rPr>
              <a:t>Asigne el flujo de entrada a la unidad hydro-ROR en la hoja de "unidades" seleccionando la opción de entrada de flujo.</a:t>
            </a:r>
          </a:p>
          <a:p>
            <a:pPr marL="523875" indent="-342900">
              <a:buFont typeface="+mj-lt"/>
              <a:buAutoNum type="alphaLcParenR"/>
            </a:pPr>
            <a:r>
              <a:rPr lang="en-GB" sz="1550" dirty="0">
                <a:latin typeface="Open Sans"/>
                <a:ea typeface="Open Sans" panose="020B0606030504020204" pitchFamily="34" charset="0"/>
                <a:cs typeface="Open Sans" panose="020B0606030504020204" pitchFamily="34" charset="0"/>
              </a:rPr>
              <a:t>Defina el multiplicador de entrada (1 por defecto) en la hoja de "unidades".</a:t>
            </a:r>
          </a:p>
          <a:p>
            <a:endParaRPr lang="en-GB" sz="1580" dirty="0">
              <a:latin typeface="Open Sans" panose="020B0606030504020204" pitchFamily="34" charset="0"/>
              <a:ea typeface="Open Sans" panose="020B0606030504020204" pitchFamily="34" charset="0"/>
              <a:cs typeface="Open Sans" panose="020B0606030504020204" pitchFamily="34" charset="0"/>
            </a:endParaRPr>
          </a:p>
          <a:p>
            <a:r>
              <a:rPr lang="en-GB" sz="1580" b="1" dirty="0">
                <a:latin typeface="Open Sans" panose="020B0606030504020204" pitchFamily="34" charset="0"/>
                <a:ea typeface="Open Sans" panose="020B0606030504020204" pitchFamily="34" charset="0"/>
                <a:cs typeface="Open Sans" panose="020B0606030504020204" pitchFamily="34" charset="0"/>
              </a:rPr>
              <a:t>Hidro con depósito (</a:t>
            </a:r>
            <a:r>
              <a:rPr lang="en-GB" sz="1580" b="1" dirty="0" err="1">
                <a:latin typeface="Open Sans" panose="020B0606030504020204" pitchFamily="34" charset="0"/>
                <a:ea typeface="Open Sans" panose="020B0606030504020204" pitchFamily="34" charset="0"/>
                <a:cs typeface="Open Sans" panose="020B0606030504020204" pitchFamily="34" charset="0"/>
              </a:rPr>
              <a:t>Hydro_RES</a:t>
            </a:r>
            <a:r>
              <a:rPr lang="en-GB" sz="1580" b="1" dirty="0">
                <a:latin typeface="Open Sans" panose="020B0606030504020204" pitchFamily="34" charset="0"/>
                <a:ea typeface="Open Sans" panose="020B0606030504020204" pitchFamily="34" charset="0"/>
                <a:cs typeface="Open Sans" panose="020B0606030504020204" pitchFamily="34" charset="0"/>
              </a:rPr>
              <a:t>): </a:t>
            </a:r>
            <a:r>
              <a:rPr lang="en-GB" sz="1580" dirty="0">
                <a:latin typeface="Open Sans" panose="020B0606030504020204" pitchFamily="34" charset="0"/>
                <a:ea typeface="Open Sans" panose="020B0606030504020204" pitchFamily="34" charset="0"/>
                <a:cs typeface="Open Sans" panose="020B0606030504020204" pitchFamily="34" charset="0"/>
              </a:rPr>
              <a:t>Además de los pasos para </a:t>
            </a:r>
            <a:r>
              <a:rPr lang="en-GB" sz="1580" dirty="0" err="1">
                <a:latin typeface="Open Sans" panose="020B0606030504020204" pitchFamily="34" charset="0"/>
                <a:ea typeface="Open Sans" panose="020B0606030504020204" pitchFamily="34" charset="0"/>
                <a:cs typeface="Open Sans" panose="020B0606030504020204" pitchFamily="34" charset="0"/>
              </a:rPr>
              <a:t>Hydro_ROR</a:t>
            </a:r>
            <a:endParaRPr lang="en-GB" sz="1580" dirty="0">
              <a:latin typeface="Open Sans" panose="020B0606030504020204" pitchFamily="34" charset="0"/>
              <a:ea typeface="Open Sans" panose="020B0606030504020204" pitchFamily="34" charset="0"/>
              <a:cs typeface="Open Sans" panose="020B0606030504020204" pitchFamily="34" charset="0"/>
            </a:endParaRPr>
          </a:p>
          <a:p>
            <a:pPr marL="445770" indent="-264795"/>
            <a:r>
              <a:rPr lang="en-GB" sz="1550" dirty="0">
                <a:latin typeface="Open Sans"/>
                <a:ea typeface="Open Sans" panose="020B0606030504020204" pitchFamily="34" charset="0"/>
                <a:cs typeface="Open Sans" panose="020B0606030504020204" pitchFamily="34" charset="0"/>
              </a:rPr>
              <a:t>d) se debe establecer un valor para la capacidad de almacenamiento en la columna "almacenamiento (MWh)" de la hoja "unidades".</a:t>
            </a:r>
          </a:p>
          <a:p>
            <a:endParaRPr lang="en-GB" dirty="0"/>
          </a:p>
          <a:p>
            <a:endParaRPr lang="en-GB" dirty="0"/>
          </a:p>
        </p:txBody>
      </p:sp>
      <p:sp>
        <p:nvSpPr>
          <p:cNvPr id="15" name="TextBox 14">
            <a:extLst>
              <a:ext uri="{FF2B5EF4-FFF2-40B4-BE49-F238E27FC236}">
                <a16:creationId xmlns:a16="http://schemas.microsoft.com/office/drawing/2014/main" id="{8B3CA77B-B818-4FD2-A107-1A60F6BD1F2D}"/>
              </a:ext>
            </a:extLst>
          </p:cNvPr>
          <p:cNvSpPr txBox="1"/>
          <p:nvPr/>
        </p:nvSpPr>
        <p:spPr>
          <a:xfrm>
            <a:off x="67150" y="1285412"/>
            <a:ext cx="337990" cy="461665"/>
          </a:xfrm>
          <a:prstGeom prst="rect">
            <a:avLst/>
          </a:prstGeom>
          <a:noFill/>
        </p:spPr>
        <p:txBody>
          <a:bodyPr wrap="square" rtlCol="0">
            <a:spAutoFit/>
          </a:bodyPr>
          <a:lstStyle/>
          <a:p>
            <a:r>
              <a:rPr lang="en-GB" sz="2400">
                <a:solidFill>
                  <a:srgbClr val="FF0000"/>
                </a:solidFill>
              </a:rPr>
              <a:t>a</a:t>
            </a:r>
          </a:p>
        </p:txBody>
      </p:sp>
      <p:cxnSp>
        <p:nvCxnSpPr>
          <p:cNvPr id="17" name="Straight Arrow Connector 16">
            <a:extLst>
              <a:ext uri="{FF2B5EF4-FFF2-40B4-BE49-F238E27FC236}">
                <a16:creationId xmlns:a16="http://schemas.microsoft.com/office/drawing/2014/main" id="{4F0D19F3-BD10-4B3F-9C73-8C75291C5BBC}"/>
              </a:ext>
            </a:extLst>
          </p:cNvPr>
          <p:cNvCxnSpPr>
            <a:cxnSpLocks/>
          </p:cNvCxnSpPr>
          <p:nvPr/>
        </p:nvCxnSpPr>
        <p:spPr>
          <a:xfrm>
            <a:off x="329481" y="1623164"/>
            <a:ext cx="404166" cy="3613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B3CA77B-B818-4FD2-A107-1A60F6BD1F2D}"/>
              </a:ext>
            </a:extLst>
          </p:cNvPr>
          <p:cNvSpPr txBox="1"/>
          <p:nvPr/>
        </p:nvSpPr>
        <p:spPr>
          <a:xfrm>
            <a:off x="2547137" y="5070578"/>
            <a:ext cx="337990" cy="461665"/>
          </a:xfrm>
          <a:prstGeom prst="rect">
            <a:avLst/>
          </a:prstGeom>
          <a:noFill/>
        </p:spPr>
        <p:txBody>
          <a:bodyPr wrap="square" rtlCol="0">
            <a:spAutoFit/>
          </a:bodyPr>
          <a:lstStyle/>
          <a:p>
            <a:r>
              <a:rPr lang="en-GB" sz="2400">
                <a:solidFill>
                  <a:srgbClr val="FF0000"/>
                </a:solidFill>
              </a:rPr>
              <a:t>b</a:t>
            </a:r>
          </a:p>
        </p:txBody>
      </p:sp>
      <p:sp>
        <p:nvSpPr>
          <p:cNvPr id="20" name="Rectangle 19"/>
          <p:cNvSpPr/>
          <p:nvPr/>
        </p:nvSpPr>
        <p:spPr>
          <a:xfrm>
            <a:off x="2547137" y="5070578"/>
            <a:ext cx="1131728" cy="10621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6048582" y="4770321"/>
            <a:ext cx="488817" cy="13624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8B3CA77B-B818-4FD2-A107-1A60F6BD1F2D}"/>
              </a:ext>
            </a:extLst>
          </p:cNvPr>
          <p:cNvSpPr txBox="1"/>
          <p:nvPr/>
        </p:nvSpPr>
        <p:spPr>
          <a:xfrm>
            <a:off x="6004359" y="4700347"/>
            <a:ext cx="337990" cy="461665"/>
          </a:xfrm>
          <a:prstGeom prst="rect">
            <a:avLst/>
          </a:prstGeom>
          <a:noFill/>
        </p:spPr>
        <p:txBody>
          <a:bodyPr wrap="square" rtlCol="0">
            <a:spAutoFit/>
          </a:bodyPr>
          <a:lstStyle/>
          <a:p>
            <a:r>
              <a:rPr lang="en-GB" sz="2400">
                <a:solidFill>
                  <a:srgbClr val="FF0000"/>
                </a:solidFill>
              </a:rPr>
              <a:t>d</a:t>
            </a:r>
          </a:p>
        </p:txBody>
      </p:sp>
      <p:sp>
        <p:nvSpPr>
          <p:cNvPr id="18" name="Title 10">
            <a:extLst>
              <a:ext uri="{FF2B5EF4-FFF2-40B4-BE49-F238E27FC236}">
                <a16:creationId xmlns:a16="http://schemas.microsoft.com/office/drawing/2014/main" id="{D65E6D98-BE8C-6B4C-B23E-6167300445AE}"/>
              </a:ext>
            </a:extLst>
          </p:cNvPr>
          <p:cNvSpPr txBox="1">
            <a:spLocks/>
          </p:cNvSpPr>
          <p:nvPr/>
        </p:nvSpPr>
        <p:spPr>
          <a:xfrm>
            <a:off x="966955" y="-177406"/>
            <a:ext cx="89874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16.1 Modelización de la generación y la demanda flexibles</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23" name="TextBox 22">
            <a:extLst>
              <a:ext uri="{FF2B5EF4-FFF2-40B4-BE49-F238E27FC236}">
                <a16:creationId xmlns:a16="http://schemas.microsoft.com/office/drawing/2014/main" id="{EBBA698C-A4B5-4A45-A331-924AE64DAAE7}"/>
              </a:ext>
            </a:extLst>
          </p:cNvPr>
          <p:cNvSpPr txBox="1"/>
          <p:nvPr/>
        </p:nvSpPr>
        <p:spPr>
          <a:xfrm>
            <a:off x="2814163" y="1777565"/>
            <a:ext cx="41593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bg2">
                    <a:lumMod val="50000"/>
                  </a:schemeClr>
                </a:solidFill>
                <a:latin typeface="Open Sans"/>
              </a:rPr>
              <a:t>Fuente:</a:t>
            </a:r>
            <a:r>
              <a:rPr lang="en-US" sz="1100">
                <a:solidFill>
                  <a:schemeClr val="bg2">
                    <a:lumMod val="50000"/>
                  </a:schemeClr>
                </a:solidFill>
                <a:latin typeface="Open Sans"/>
              </a:rPr>
              <a:t> IRENA 2020a</a:t>
            </a:r>
          </a:p>
        </p:txBody>
      </p:sp>
      <p:sp>
        <p:nvSpPr>
          <p:cNvPr id="24" name="Oval 23">
            <a:extLst>
              <a:ext uri="{FF2B5EF4-FFF2-40B4-BE49-F238E27FC236}">
                <a16:creationId xmlns:a16="http://schemas.microsoft.com/office/drawing/2014/main" id="{7829306D-1817-1B41-8F3A-EAF0163FB9BD}"/>
              </a:ext>
            </a:extLst>
          </p:cNvPr>
          <p:cNvSpPr/>
          <p:nvPr/>
        </p:nvSpPr>
        <p:spPr>
          <a:xfrm>
            <a:off x="10595429" y="-6789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6_Slide5.mp3" descr="Track2_Lecture16_Slide5.mp3">
            <a:hlinkClick r:id="" action="ppaction://media"/>
            <a:extLst>
              <a:ext uri="{FF2B5EF4-FFF2-40B4-BE49-F238E27FC236}">
                <a16:creationId xmlns:a16="http://schemas.microsoft.com/office/drawing/2014/main" id="{6CC163E6-E6A3-BD44-BDB1-4865775ABD3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95429" y="3468"/>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403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90801" y="123060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16.1.4 Modelización de la energía hidráulica/almacenamiento </a:t>
            </a:r>
          </a:p>
        </p:txBody>
      </p:sp>
      <p:pic>
        <p:nvPicPr>
          <p:cNvPr id="10" name="Picture 9">
            <a:extLst>
              <a:ext uri="{FF2B5EF4-FFF2-40B4-BE49-F238E27FC236}">
                <a16:creationId xmlns:a16="http://schemas.microsoft.com/office/drawing/2014/main" id="{8C16B41C-7384-4105-8CFE-A0278886A159}"/>
              </a:ext>
            </a:extLst>
          </p:cNvPr>
          <p:cNvPicPr>
            <a:picLocks noChangeAspect="1"/>
          </p:cNvPicPr>
          <p:nvPr/>
        </p:nvPicPr>
        <p:blipFill rotWithShape="1">
          <a:blip r:embed="rId6"/>
          <a:srcRect r="12606"/>
          <a:stretch/>
        </p:blipFill>
        <p:spPr>
          <a:xfrm>
            <a:off x="1667577" y="1848735"/>
            <a:ext cx="3842436" cy="1920708"/>
          </a:xfrm>
          <a:prstGeom prst="rect">
            <a:avLst/>
          </a:prstGeom>
        </p:spPr>
      </p:pic>
      <p:pic>
        <p:nvPicPr>
          <p:cNvPr id="11" name="Picture 10">
            <a:extLst>
              <a:ext uri="{FF2B5EF4-FFF2-40B4-BE49-F238E27FC236}">
                <a16:creationId xmlns:a16="http://schemas.microsoft.com/office/drawing/2014/main" id="{9424AFAB-62CB-42FE-AD9E-468ABA9549E1}"/>
              </a:ext>
            </a:extLst>
          </p:cNvPr>
          <p:cNvPicPr>
            <a:picLocks noChangeAspect="1"/>
          </p:cNvPicPr>
          <p:nvPr/>
        </p:nvPicPr>
        <p:blipFill>
          <a:blip r:embed="rId7"/>
          <a:stretch>
            <a:fillRect/>
          </a:stretch>
        </p:blipFill>
        <p:spPr>
          <a:xfrm>
            <a:off x="632171" y="3987459"/>
            <a:ext cx="6204563" cy="1892345"/>
          </a:xfrm>
          <a:prstGeom prst="rect">
            <a:avLst/>
          </a:prstGeom>
        </p:spPr>
      </p:pic>
      <p:sp>
        <p:nvSpPr>
          <p:cNvPr id="12" name="Arrow: Down 12">
            <a:extLst>
              <a:ext uri="{FF2B5EF4-FFF2-40B4-BE49-F238E27FC236}">
                <a16:creationId xmlns:a16="http://schemas.microsoft.com/office/drawing/2014/main" id="{ED414BDB-CC19-4ADC-B4BB-CA34402C0BD3}"/>
              </a:ext>
            </a:extLst>
          </p:cNvPr>
          <p:cNvSpPr/>
          <p:nvPr/>
        </p:nvSpPr>
        <p:spPr>
          <a:xfrm>
            <a:off x="3588795" y="3786540"/>
            <a:ext cx="291313" cy="347957"/>
          </a:xfrm>
          <a:prstGeom prst="downArrow">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21">
            <a:extLst>
              <a:ext uri="{FF2B5EF4-FFF2-40B4-BE49-F238E27FC236}">
                <a16:creationId xmlns:a16="http://schemas.microsoft.com/office/drawing/2014/main" id="{3900014F-68C8-4AAE-A064-1AF129C9F870}"/>
              </a:ext>
            </a:extLst>
          </p:cNvPr>
          <p:cNvSpPr/>
          <p:nvPr/>
        </p:nvSpPr>
        <p:spPr>
          <a:xfrm>
            <a:off x="6902427" y="1280454"/>
            <a:ext cx="4519450" cy="4599350"/>
          </a:xfrm>
          <a:prstGeom prst="roundRect">
            <a:avLst>
              <a:gd name="adj" fmla="val 2413"/>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7115453" y="1409628"/>
            <a:ext cx="4306186" cy="4978286"/>
          </a:xfrm>
          <a:prstGeom prst="rect">
            <a:avLst/>
          </a:prstGeom>
          <a:noFill/>
        </p:spPr>
        <p:txBody>
          <a:bodyPr wrap="square" lIns="91440" tIns="45720" rIns="91440" bIns="45720" rtlCol="0" anchor="t">
            <a:spAutoFit/>
          </a:bodyPr>
          <a:lstStyle/>
          <a:p>
            <a:r>
              <a:rPr lang="en-GB" sz="1750" dirty="0">
                <a:latin typeface="Open Sans" panose="020B0606030504020204" pitchFamily="34" charset="0"/>
                <a:ea typeface="Open Sans" panose="020B0606030504020204" pitchFamily="34" charset="0"/>
                <a:cs typeface="Open Sans" panose="020B0606030504020204" pitchFamily="34" charset="0"/>
              </a:rPr>
              <a:t>Para </a:t>
            </a:r>
            <a:r>
              <a:rPr lang="en-GB" sz="1750" dirty="0" err="1">
                <a:latin typeface="Open Sans" panose="020B0606030504020204" pitchFamily="34" charset="0"/>
                <a:ea typeface="Open Sans" panose="020B0606030504020204" pitchFamily="34" charset="0"/>
                <a:cs typeface="Open Sans" panose="020B0606030504020204" pitchFamily="34" charset="0"/>
              </a:rPr>
              <a:t>añadir</a:t>
            </a:r>
            <a:r>
              <a:rPr lang="en-GB" sz="1750" dirty="0">
                <a:latin typeface="Open Sans" panose="020B0606030504020204" pitchFamily="34" charset="0"/>
                <a:ea typeface="Open Sans" panose="020B0606030504020204" pitchFamily="34" charset="0"/>
                <a:cs typeface="Open Sans" panose="020B0606030504020204" pitchFamily="34" charset="0"/>
              </a:rPr>
              <a:t> </a:t>
            </a:r>
            <a:r>
              <a:rPr lang="en-GB" sz="1750" dirty="0" err="1">
                <a:latin typeface="Open Sans" panose="020B0606030504020204" pitchFamily="34" charset="0"/>
                <a:ea typeface="Open Sans" panose="020B0606030504020204" pitchFamily="34" charset="0"/>
                <a:cs typeface="Open Sans" panose="020B0606030504020204" pitchFamily="34" charset="0"/>
              </a:rPr>
              <a:t>hidro</a:t>
            </a:r>
            <a:r>
              <a:rPr lang="en-GB" sz="1750" dirty="0">
                <a:latin typeface="Open Sans" panose="020B0606030504020204" pitchFamily="34" charset="0"/>
                <a:ea typeface="Open Sans" panose="020B0606030504020204" pitchFamily="34" charset="0"/>
                <a:cs typeface="Open Sans" panose="020B0606030504020204" pitchFamily="34" charset="0"/>
              </a:rPr>
              <a:t> a un </a:t>
            </a:r>
            <a:r>
              <a:rPr lang="en-GB" sz="1750" dirty="0" err="1">
                <a:latin typeface="Open Sans" panose="020B0606030504020204" pitchFamily="34" charset="0"/>
                <a:ea typeface="Open Sans" panose="020B0606030504020204" pitchFamily="34" charset="0"/>
                <a:cs typeface="Open Sans" panose="020B0606030504020204" pitchFamily="34" charset="0"/>
              </a:rPr>
              <a:t>nodo</a:t>
            </a:r>
            <a:r>
              <a:rPr lang="en-GB" sz="1750" dirty="0">
                <a:latin typeface="Open Sans" panose="020B0606030504020204" pitchFamily="34" charset="0"/>
                <a:ea typeface="Open Sans" panose="020B0606030504020204" pitchFamily="34" charset="0"/>
                <a:cs typeface="Open Sans" panose="020B0606030504020204" pitchFamily="34" charset="0"/>
              </a:rPr>
              <a:t> de </a:t>
            </a:r>
            <a:r>
              <a:rPr lang="en-GB" sz="1750" dirty="0" err="1">
                <a:latin typeface="Open Sans" panose="020B0606030504020204" pitchFamily="34" charset="0"/>
                <a:ea typeface="Open Sans" panose="020B0606030504020204" pitchFamily="34" charset="0"/>
                <a:cs typeface="Open Sans" panose="020B0606030504020204" pitchFamily="34" charset="0"/>
              </a:rPr>
              <a:t>salida</a:t>
            </a:r>
            <a:r>
              <a:rPr lang="en-GB" sz="175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Font typeface="+mj-lt"/>
              <a:buAutoNum type="alphaLcParenR"/>
            </a:pPr>
            <a:r>
              <a:rPr lang="en-GB" sz="1750" dirty="0">
                <a:latin typeface="Open Sans" panose="020B0606030504020204" pitchFamily="34" charset="0"/>
                <a:ea typeface="Open Sans" panose="020B0606030504020204" pitchFamily="34" charset="0"/>
                <a:cs typeface="Open Sans" panose="020B0606030504020204" pitchFamily="34" charset="0"/>
              </a:rPr>
              <a:t>Hay que </a:t>
            </a:r>
            <a:r>
              <a:rPr lang="en-GB" sz="1750" dirty="0" err="1">
                <a:latin typeface="Open Sans" panose="020B0606030504020204" pitchFamily="34" charset="0"/>
                <a:ea typeface="Open Sans" panose="020B0606030504020204" pitchFamily="34" charset="0"/>
                <a:cs typeface="Open Sans" panose="020B0606030504020204" pitchFamily="34" charset="0"/>
              </a:rPr>
              <a:t>añadir</a:t>
            </a:r>
            <a:r>
              <a:rPr lang="en-GB" sz="1750" dirty="0">
                <a:latin typeface="Open Sans" panose="020B0606030504020204" pitchFamily="34" charset="0"/>
                <a:ea typeface="Open Sans" panose="020B0606030504020204" pitchFamily="34" charset="0"/>
                <a:cs typeface="Open Sans" panose="020B0606030504020204" pitchFamily="34" charset="0"/>
              </a:rPr>
              <a:t> un </a:t>
            </a:r>
            <a:r>
              <a:rPr lang="en-GB" sz="1750" dirty="0" err="1">
                <a:latin typeface="Open Sans" panose="020B0606030504020204" pitchFamily="34" charset="0"/>
                <a:ea typeface="Open Sans" panose="020B0606030504020204" pitchFamily="34" charset="0"/>
                <a:cs typeface="Open Sans" panose="020B0606030504020204" pitchFamily="34" charset="0"/>
              </a:rPr>
              <a:t>perfil</a:t>
            </a:r>
            <a:r>
              <a:rPr lang="en-GB" sz="1750" dirty="0">
                <a:latin typeface="Open Sans" panose="020B0606030504020204" pitchFamily="34" charset="0"/>
                <a:ea typeface="Open Sans" panose="020B0606030504020204" pitchFamily="34" charset="0"/>
                <a:cs typeface="Open Sans" panose="020B0606030504020204" pitchFamily="34" charset="0"/>
              </a:rPr>
              <a:t> de </a:t>
            </a:r>
            <a:r>
              <a:rPr lang="en-GB" sz="1750" dirty="0" err="1">
                <a:latin typeface="Open Sans" panose="020B0606030504020204" pitchFamily="34" charset="0"/>
                <a:ea typeface="Open Sans" panose="020B0606030504020204" pitchFamily="34" charset="0"/>
                <a:cs typeface="Open Sans" panose="020B0606030504020204" pitchFamily="34" charset="0"/>
              </a:rPr>
              <a:t>afluencia</a:t>
            </a:r>
            <a:r>
              <a:rPr lang="en-GB" sz="1750" dirty="0">
                <a:latin typeface="Open Sans" panose="020B0606030504020204" pitchFamily="34" charset="0"/>
                <a:ea typeface="Open Sans" panose="020B0606030504020204" pitchFamily="34" charset="0"/>
                <a:cs typeface="Open Sans" panose="020B0606030504020204" pitchFamily="34" charset="0"/>
              </a:rPr>
              <a:t> a "</a:t>
            </a:r>
            <a:r>
              <a:rPr lang="en-GB" sz="1750" dirty="0" err="1">
                <a:latin typeface="Open Sans" panose="020B0606030504020204" pitchFamily="34" charset="0"/>
                <a:ea typeface="Open Sans" panose="020B0606030504020204" pitchFamily="34" charset="0"/>
                <a:cs typeface="Open Sans" panose="020B0606030504020204" pitchFamily="34" charset="0"/>
              </a:rPr>
              <a:t>ts_inflow</a:t>
            </a:r>
            <a:r>
              <a:rPr lang="en-GB" sz="175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Font typeface="+mj-lt"/>
              <a:buAutoNum type="alphaLcParenR"/>
            </a:pPr>
            <a:r>
              <a:rPr lang="en-GB" sz="1750" dirty="0" err="1">
                <a:latin typeface="Open Sans"/>
                <a:ea typeface="Open Sans" panose="020B0606030504020204" pitchFamily="34" charset="0"/>
                <a:cs typeface="Open Sans" panose="020B0606030504020204" pitchFamily="34" charset="0"/>
              </a:rPr>
              <a:t>Establezca</a:t>
            </a:r>
            <a:r>
              <a:rPr lang="en-GB" sz="1750" dirty="0">
                <a:latin typeface="Open Sans"/>
                <a:ea typeface="Open Sans" panose="020B0606030504020204" pitchFamily="34" charset="0"/>
                <a:cs typeface="Open Sans" panose="020B0606030504020204" pitchFamily="34" charset="0"/>
              </a:rPr>
              <a:t> </a:t>
            </a:r>
            <a:r>
              <a:rPr lang="en-GB" sz="1750" dirty="0" err="1">
                <a:latin typeface="Open Sans"/>
                <a:ea typeface="Open Sans" panose="020B0606030504020204" pitchFamily="34" charset="0"/>
                <a:cs typeface="Open Sans" panose="020B0606030504020204" pitchFamily="34" charset="0"/>
              </a:rPr>
              <a:t>el</a:t>
            </a:r>
            <a:r>
              <a:rPr lang="en-GB" sz="1750" dirty="0">
                <a:latin typeface="Open Sans"/>
                <a:ea typeface="Open Sans" panose="020B0606030504020204" pitchFamily="34" charset="0"/>
                <a:cs typeface="Open Sans" panose="020B0606030504020204" pitchFamily="34" charset="0"/>
              </a:rPr>
              <a:t> </a:t>
            </a:r>
            <a:r>
              <a:rPr lang="en-GB" sz="1750" dirty="0" err="1">
                <a:latin typeface="Open Sans"/>
                <a:ea typeface="Open Sans" panose="020B0606030504020204" pitchFamily="34" charset="0"/>
                <a:cs typeface="Open Sans" panose="020B0606030504020204" pitchFamily="34" charset="0"/>
              </a:rPr>
              <a:t>nombre</a:t>
            </a:r>
            <a:r>
              <a:rPr lang="en-GB" sz="1750" dirty="0">
                <a:latin typeface="Open Sans"/>
                <a:ea typeface="Open Sans" panose="020B0606030504020204" pitchFamily="34" charset="0"/>
                <a:cs typeface="Open Sans" panose="020B0606030504020204" pitchFamily="34" charset="0"/>
              </a:rPr>
              <a:t> </a:t>
            </a:r>
            <a:r>
              <a:rPr lang="en-GB" sz="1750" dirty="0" err="1">
                <a:latin typeface="Open Sans"/>
                <a:ea typeface="Open Sans" panose="020B0606030504020204" pitchFamily="34" charset="0"/>
                <a:cs typeface="Open Sans" panose="020B0606030504020204" pitchFamily="34" charset="0"/>
              </a:rPr>
              <a:t>en</a:t>
            </a:r>
            <a:r>
              <a:rPr lang="en-GB" sz="1750" dirty="0">
                <a:latin typeface="Open Sans"/>
                <a:ea typeface="Open Sans" panose="020B0606030504020204" pitchFamily="34" charset="0"/>
                <a:cs typeface="Open Sans" panose="020B0606030504020204" pitchFamily="34" charset="0"/>
              </a:rPr>
              <a:t> </a:t>
            </a:r>
            <a:r>
              <a:rPr lang="en-GB" sz="1750" dirty="0" err="1">
                <a:latin typeface="Open Sans"/>
                <a:ea typeface="Open Sans" panose="020B0606030504020204" pitchFamily="34" charset="0"/>
                <a:cs typeface="Open Sans" panose="020B0606030504020204" pitchFamily="34" charset="0"/>
              </a:rPr>
              <a:t>este</a:t>
            </a:r>
            <a:r>
              <a:rPr lang="en-GB" sz="1750" dirty="0">
                <a:latin typeface="Open Sans"/>
                <a:ea typeface="Open Sans" panose="020B0606030504020204" pitchFamily="34" charset="0"/>
                <a:cs typeface="Open Sans" panose="020B0606030504020204" pitchFamily="34" charset="0"/>
              </a:rPr>
              <a:t> </a:t>
            </a:r>
            <a:r>
              <a:rPr lang="en-GB" sz="1750" dirty="0" err="1">
                <a:latin typeface="Open Sans"/>
                <a:ea typeface="Open Sans" panose="020B0606030504020204" pitchFamily="34" charset="0"/>
                <a:cs typeface="Open Sans" panose="020B0606030504020204" pitchFamily="34" charset="0"/>
              </a:rPr>
              <a:t>formato</a:t>
            </a:r>
            <a:r>
              <a:rPr lang="en-GB" sz="1750" dirty="0">
                <a:latin typeface="Open Sans"/>
                <a:ea typeface="Open Sans" panose="020B0606030504020204" pitchFamily="34" charset="0"/>
                <a:cs typeface="Open Sans" panose="020B0606030504020204" pitchFamily="34" charset="0"/>
              </a:rPr>
              <a:t> "</a:t>
            </a:r>
            <a:r>
              <a:rPr lang="en-GB" sz="1750" dirty="0" err="1">
                <a:latin typeface="Open Sans"/>
                <a:ea typeface="Open Sans" panose="020B0606030504020204" pitchFamily="34" charset="0"/>
                <a:cs typeface="Open Sans" panose="020B0606030504020204" pitchFamily="34" charset="0"/>
              </a:rPr>
              <a:t>nodo</a:t>
            </a:r>
            <a:r>
              <a:rPr lang="en-GB" sz="1750" dirty="0">
                <a:latin typeface="Open Sans"/>
                <a:ea typeface="Open Sans" panose="020B0606030504020204" pitchFamily="34" charset="0"/>
                <a:cs typeface="Open Sans" panose="020B0606030504020204" pitchFamily="34" charset="0"/>
              </a:rPr>
              <a:t> de </a:t>
            </a:r>
            <a:r>
              <a:rPr lang="en-GB" sz="1750" dirty="0" err="1">
                <a:latin typeface="Open Sans"/>
                <a:ea typeface="Open Sans" panose="020B0606030504020204" pitchFamily="34" charset="0"/>
                <a:cs typeface="Open Sans" panose="020B0606030504020204" pitchFamily="34" charset="0"/>
              </a:rPr>
              <a:t>salida_tecnología</a:t>
            </a:r>
            <a:r>
              <a:rPr lang="en-GB" sz="1750" dirty="0">
                <a:latin typeface="Open Sans"/>
                <a:ea typeface="Open Sans" panose="020B0606030504020204" pitchFamily="34" charset="0"/>
                <a:cs typeface="Open Sans" panose="020B0606030504020204" pitchFamily="34" charset="0"/>
              </a:rPr>
              <a:t> </a:t>
            </a:r>
            <a:r>
              <a:rPr lang="en-GB" sz="1750" dirty="0" err="1">
                <a:latin typeface="Open Sans"/>
                <a:ea typeface="Open Sans" panose="020B0606030504020204" pitchFamily="34" charset="0"/>
                <a:cs typeface="Open Sans" panose="020B0606030504020204" pitchFamily="34" charset="0"/>
              </a:rPr>
              <a:t>hidroeléctrica</a:t>
            </a:r>
            <a:r>
              <a:rPr lang="en-GB" sz="1750" dirty="0">
                <a:latin typeface="Open Sans"/>
                <a:ea typeface="Open Sans" panose="020B0606030504020204" pitchFamily="34" charset="0"/>
                <a:cs typeface="Open Sans" panose="020B0606030504020204" pitchFamily="34" charset="0"/>
              </a:rPr>
              <a:t>", </a:t>
            </a:r>
            <a:r>
              <a:rPr lang="en-GB" sz="1750" dirty="0" err="1">
                <a:latin typeface="Open Sans"/>
                <a:ea typeface="Open Sans" panose="020B0606030504020204" pitchFamily="34" charset="0"/>
                <a:cs typeface="Open Sans" panose="020B0606030504020204" pitchFamily="34" charset="0"/>
              </a:rPr>
              <a:t>por</a:t>
            </a:r>
            <a:r>
              <a:rPr lang="en-GB" sz="1750" dirty="0">
                <a:latin typeface="Open Sans"/>
                <a:ea typeface="Open Sans" panose="020B0606030504020204" pitchFamily="34" charset="0"/>
                <a:cs typeface="Open Sans" panose="020B0606030504020204" pitchFamily="34" charset="0"/>
              </a:rPr>
              <a:t> </a:t>
            </a:r>
            <a:r>
              <a:rPr lang="en-GB" sz="1750" dirty="0" err="1">
                <a:latin typeface="Open Sans"/>
                <a:ea typeface="Open Sans" panose="020B0606030504020204" pitchFamily="34" charset="0"/>
                <a:cs typeface="Open Sans" panose="020B0606030504020204" pitchFamily="34" charset="0"/>
              </a:rPr>
              <a:t>ejemplo</a:t>
            </a:r>
            <a:r>
              <a:rPr lang="en-GB" sz="1750" dirty="0">
                <a:latin typeface="Open Sans"/>
                <a:ea typeface="Open Sans" panose="020B0606030504020204" pitchFamily="34" charset="0"/>
                <a:cs typeface="Open Sans" panose="020B0606030504020204" pitchFamily="34" charset="0"/>
              </a:rPr>
              <a:t> </a:t>
            </a:r>
            <a:r>
              <a:rPr lang="en-GB" sz="1750" b="1" dirty="0" err="1">
                <a:latin typeface="Open Sans"/>
                <a:ea typeface="Open Sans" panose="020B0606030504020204" pitchFamily="34" charset="0"/>
                <a:cs typeface="Open Sans" panose="020B0606030504020204" pitchFamily="34" charset="0"/>
              </a:rPr>
              <a:t>nodoB_RES</a:t>
            </a:r>
            <a:endParaRPr lang="en-GB" sz="1750" dirty="0">
              <a:latin typeface="Open Sans"/>
              <a:ea typeface="Open Sans" panose="020B0606030504020204" pitchFamily="34" charset="0"/>
              <a:cs typeface="Open Sans" panose="020B0606030504020204" pitchFamily="34" charset="0"/>
            </a:endParaRPr>
          </a:p>
          <a:p>
            <a:pPr marL="342900" indent="-342900">
              <a:buFont typeface="+mj-lt"/>
              <a:buAutoNum type="alphaLcParenR"/>
            </a:pPr>
            <a:r>
              <a:rPr lang="en-GB" sz="1750" dirty="0">
                <a:latin typeface="Open Sans" panose="020B0606030504020204" pitchFamily="34" charset="0"/>
                <a:ea typeface="Open Sans" panose="020B0606030504020204" pitchFamily="34" charset="0"/>
                <a:cs typeface="Open Sans" panose="020B0606030504020204" pitchFamily="34" charset="0"/>
              </a:rPr>
              <a:t>Los </a:t>
            </a:r>
            <a:r>
              <a:rPr lang="en-GB" sz="1750" dirty="0" err="1">
                <a:latin typeface="Open Sans" panose="020B0606030504020204" pitchFamily="34" charset="0"/>
                <a:ea typeface="Open Sans" panose="020B0606030504020204" pitchFamily="34" charset="0"/>
                <a:cs typeface="Open Sans" panose="020B0606030504020204" pitchFamily="34" charset="0"/>
              </a:rPr>
              <a:t>datos</a:t>
            </a:r>
            <a:r>
              <a:rPr lang="en-GB" sz="1750" dirty="0">
                <a:latin typeface="Open Sans" panose="020B0606030504020204" pitchFamily="34" charset="0"/>
                <a:ea typeface="Open Sans" panose="020B0606030504020204" pitchFamily="34" charset="0"/>
                <a:cs typeface="Open Sans" panose="020B0606030504020204" pitchFamily="34" charset="0"/>
              </a:rPr>
              <a:t> </a:t>
            </a:r>
            <a:r>
              <a:rPr lang="en-GB" sz="1750" dirty="0" err="1">
                <a:latin typeface="Open Sans" panose="020B0606030504020204" pitchFamily="34" charset="0"/>
                <a:ea typeface="Open Sans" panose="020B0606030504020204" pitchFamily="34" charset="0"/>
                <a:cs typeface="Open Sans" panose="020B0606030504020204" pitchFamily="34" charset="0"/>
              </a:rPr>
              <a:t>aparecerán</a:t>
            </a:r>
            <a:r>
              <a:rPr lang="en-GB" sz="1750" dirty="0">
                <a:latin typeface="Open Sans" panose="020B0606030504020204" pitchFamily="34" charset="0"/>
                <a:ea typeface="Open Sans" panose="020B0606030504020204" pitchFamily="34" charset="0"/>
                <a:cs typeface="Open Sans" panose="020B0606030504020204" pitchFamily="34" charset="0"/>
              </a:rPr>
              <a:t> </a:t>
            </a:r>
            <a:r>
              <a:rPr lang="en-GB" sz="1750" dirty="0" err="1">
                <a:latin typeface="Open Sans" panose="020B0606030504020204" pitchFamily="34" charset="0"/>
                <a:ea typeface="Open Sans" panose="020B0606030504020204" pitchFamily="34" charset="0"/>
                <a:cs typeface="Open Sans" panose="020B0606030504020204" pitchFamily="34" charset="0"/>
              </a:rPr>
              <a:t>entonces</a:t>
            </a:r>
            <a:r>
              <a:rPr lang="en-GB" sz="1750" dirty="0">
                <a:latin typeface="Open Sans" panose="020B0606030504020204" pitchFamily="34" charset="0"/>
                <a:ea typeface="Open Sans" panose="020B0606030504020204" pitchFamily="34" charset="0"/>
                <a:cs typeface="Open Sans" panose="020B0606030504020204" pitchFamily="34" charset="0"/>
              </a:rPr>
              <a:t> </a:t>
            </a:r>
            <a:r>
              <a:rPr lang="en-GB" sz="1750" dirty="0" err="1">
                <a:latin typeface="Open Sans" panose="020B0606030504020204" pitchFamily="34" charset="0"/>
                <a:ea typeface="Open Sans" panose="020B0606030504020204" pitchFamily="34" charset="0"/>
                <a:cs typeface="Open Sans" panose="020B0606030504020204" pitchFamily="34" charset="0"/>
              </a:rPr>
              <a:t>en</a:t>
            </a:r>
            <a:r>
              <a:rPr lang="en-GB" sz="1750" dirty="0">
                <a:latin typeface="Open Sans" panose="020B0606030504020204" pitchFamily="34" charset="0"/>
                <a:ea typeface="Open Sans" panose="020B0606030504020204" pitchFamily="34" charset="0"/>
                <a:cs typeface="Open Sans" panose="020B0606030504020204" pitchFamily="34" charset="0"/>
              </a:rPr>
              <a:t> la </a:t>
            </a:r>
            <a:r>
              <a:rPr lang="en-GB" sz="1750" dirty="0" err="1">
                <a:latin typeface="Open Sans" panose="020B0606030504020204" pitchFamily="34" charset="0"/>
                <a:ea typeface="Open Sans" panose="020B0606030504020204" pitchFamily="34" charset="0"/>
                <a:cs typeface="Open Sans" panose="020B0606030504020204" pitchFamily="34" charset="0"/>
              </a:rPr>
              <a:t>lista</a:t>
            </a:r>
            <a:r>
              <a:rPr lang="en-GB" sz="1750" dirty="0">
                <a:latin typeface="Open Sans" panose="020B0606030504020204" pitchFamily="34" charset="0"/>
                <a:ea typeface="Open Sans" panose="020B0606030504020204" pitchFamily="34" charset="0"/>
                <a:cs typeface="Open Sans" panose="020B0606030504020204" pitchFamily="34" charset="0"/>
              </a:rPr>
              <a:t> del </a:t>
            </a:r>
            <a:r>
              <a:rPr lang="en-GB" sz="1750" dirty="0" err="1">
                <a:latin typeface="Open Sans" panose="020B0606030504020204" pitchFamily="34" charset="0"/>
                <a:ea typeface="Open Sans" panose="020B0606030504020204" pitchFamily="34" charset="0"/>
                <a:cs typeface="Open Sans" panose="020B0606030504020204" pitchFamily="34" charset="0"/>
              </a:rPr>
              <a:t>menú</a:t>
            </a:r>
            <a:r>
              <a:rPr lang="en-GB" sz="1750" dirty="0">
                <a:latin typeface="Open Sans" panose="020B0606030504020204" pitchFamily="34" charset="0"/>
                <a:ea typeface="Open Sans" panose="020B0606030504020204" pitchFamily="34" charset="0"/>
                <a:cs typeface="Open Sans" panose="020B0606030504020204" pitchFamily="34" charset="0"/>
              </a:rPr>
              <a:t> </a:t>
            </a:r>
            <a:r>
              <a:rPr lang="en-GB" sz="1750" dirty="0" err="1">
                <a:latin typeface="Open Sans" panose="020B0606030504020204" pitchFamily="34" charset="0"/>
                <a:ea typeface="Open Sans" panose="020B0606030504020204" pitchFamily="34" charset="0"/>
                <a:cs typeface="Open Sans" panose="020B0606030504020204" pitchFamily="34" charset="0"/>
              </a:rPr>
              <a:t>desplegable</a:t>
            </a:r>
            <a:r>
              <a:rPr lang="en-GB" sz="1750" dirty="0">
                <a:latin typeface="Open Sans" panose="020B0606030504020204" pitchFamily="34" charset="0"/>
                <a:ea typeface="Open Sans" panose="020B0606030504020204" pitchFamily="34" charset="0"/>
                <a:cs typeface="Open Sans" panose="020B0606030504020204" pitchFamily="34" charset="0"/>
              </a:rPr>
              <a:t> de entradas y </a:t>
            </a:r>
            <a:r>
              <a:rPr lang="en-GB" sz="1750" dirty="0" err="1">
                <a:latin typeface="Open Sans" panose="020B0606030504020204" pitchFamily="34" charset="0"/>
                <a:ea typeface="Open Sans" panose="020B0606030504020204" pitchFamily="34" charset="0"/>
                <a:cs typeface="Open Sans" panose="020B0606030504020204" pitchFamily="34" charset="0"/>
              </a:rPr>
              <a:t>podrán</a:t>
            </a:r>
            <a:r>
              <a:rPr lang="en-GB" sz="1750" dirty="0">
                <a:latin typeface="Open Sans" panose="020B0606030504020204" pitchFamily="34" charset="0"/>
                <a:ea typeface="Open Sans" panose="020B0606030504020204" pitchFamily="34" charset="0"/>
                <a:cs typeface="Open Sans" panose="020B0606030504020204" pitchFamily="34" charset="0"/>
              </a:rPr>
              <a:t> </a:t>
            </a:r>
            <a:r>
              <a:rPr lang="en-GB" sz="1750" dirty="0" err="1">
                <a:latin typeface="Open Sans" panose="020B0606030504020204" pitchFamily="34" charset="0"/>
                <a:ea typeface="Open Sans" panose="020B0606030504020204" pitchFamily="34" charset="0"/>
                <a:cs typeface="Open Sans" panose="020B0606030504020204" pitchFamily="34" charset="0"/>
              </a:rPr>
              <a:t>asignarse</a:t>
            </a:r>
            <a:r>
              <a:rPr lang="en-GB" sz="1750" dirty="0">
                <a:latin typeface="Open Sans" panose="020B0606030504020204" pitchFamily="34" charset="0"/>
                <a:ea typeface="Open Sans" panose="020B0606030504020204" pitchFamily="34" charset="0"/>
                <a:cs typeface="Open Sans" panose="020B0606030504020204" pitchFamily="34" charset="0"/>
              </a:rPr>
              <a:t> a la </a:t>
            </a:r>
            <a:r>
              <a:rPr lang="en-GB" sz="1750" dirty="0" err="1">
                <a:latin typeface="Open Sans" panose="020B0606030504020204" pitchFamily="34" charset="0"/>
                <a:ea typeface="Open Sans" panose="020B0606030504020204" pitchFamily="34" charset="0"/>
                <a:cs typeface="Open Sans" panose="020B0606030504020204" pitchFamily="34" charset="0"/>
              </a:rPr>
              <a:t>tecnología</a:t>
            </a:r>
            <a:r>
              <a:rPr lang="en-GB" sz="1750" dirty="0">
                <a:latin typeface="Open Sans" panose="020B0606030504020204" pitchFamily="34" charset="0"/>
                <a:ea typeface="Open Sans" panose="020B0606030504020204" pitchFamily="34" charset="0"/>
                <a:cs typeface="Open Sans" panose="020B0606030504020204" pitchFamily="34" charset="0"/>
              </a:rPr>
              <a:t> </a:t>
            </a:r>
            <a:r>
              <a:rPr lang="en-GB" sz="1750" dirty="0" err="1">
                <a:latin typeface="Open Sans" panose="020B0606030504020204" pitchFamily="34" charset="0"/>
                <a:ea typeface="Open Sans" panose="020B0606030504020204" pitchFamily="34" charset="0"/>
                <a:cs typeface="Open Sans" panose="020B0606030504020204" pitchFamily="34" charset="0"/>
              </a:rPr>
              <a:t>hidráulica</a:t>
            </a:r>
            <a:r>
              <a:rPr lang="en-GB" sz="1750" dirty="0">
                <a:latin typeface="Open Sans" panose="020B0606030504020204" pitchFamily="34" charset="0"/>
                <a:ea typeface="Open Sans" panose="020B0606030504020204" pitchFamily="34" charset="0"/>
                <a:cs typeface="Open Sans" panose="020B0606030504020204" pitchFamily="34" charset="0"/>
              </a:rPr>
              <a:t> y al </a:t>
            </a:r>
            <a:r>
              <a:rPr lang="en-GB" sz="1750" dirty="0" err="1">
                <a:latin typeface="Open Sans" panose="020B0606030504020204" pitchFamily="34" charset="0"/>
                <a:ea typeface="Open Sans" panose="020B0606030504020204" pitchFamily="34" charset="0"/>
                <a:cs typeface="Open Sans" panose="020B0606030504020204" pitchFamily="34" charset="0"/>
              </a:rPr>
              <a:t>nodo</a:t>
            </a:r>
            <a:r>
              <a:rPr lang="en-GB" sz="1750" dirty="0">
                <a:latin typeface="Open Sans" panose="020B0606030504020204" pitchFamily="34" charset="0"/>
                <a:ea typeface="Open Sans" panose="020B0606030504020204" pitchFamily="34" charset="0"/>
                <a:cs typeface="Open Sans" panose="020B0606030504020204" pitchFamily="34" charset="0"/>
              </a:rPr>
              <a:t> de </a:t>
            </a:r>
            <a:r>
              <a:rPr lang="en-GB" sz="1750" dirty="0" err="1">
                <a:latin typeface="Open Sans" panose="020B0606030504020204" pitchFamily="34" charset="0"/>
                <a:ea typeface="Open Sans" panose="020B0606030504020204" pitchFamily="34" charset="0"/>
                <a:cs typeface="Open Sans" panose="020B0606030504020204" pitchFamily="34" charset="0"/>
              </a:rPr>
              <a:t>salida</a:t>
            </a:r>
            <a:r>
              <a:rPr lang="en-GB" sz="1750" dirty="0">
                <a:latin typeface="Open Sans" panose="020B0606030504020204" pitchFamily="34" charset="0"/>
                <a:ea typeface="Open Sans" panose="020B0606030504020204" pitchFamily="34" charset="0"/>
                <a:cs typeface="Open Sans" panose="020B0606030504020204" pitchFamily="34" charset="0"/>
              </a:rPr>
              <a:t> </a:t>
            </a:r>
            <a:r>
              <a:rPr lang="en-GB" sz="1750" dirty="0" err="1">
                <a:latin typeface="Open Sans" panose="020B0606030504020204" pitchFamily="34" charset="0"/>
                <a:ea typeface="Open Sans" panose="020B0606030504020204" pitchFamily="34" charset="0"/>
                <a:cs typeface="Open Sans" panose="020B0606030504020204" pitchFamily="34" charset="0"/>
              </a:rPr>
              <a:t>asociados</a:t>
            </a:r>
            <a:r>
              <a:rPr lang="en-GB" sz="1750" dirty="0">
                <a:latin typeface="Open Sans" panose="020B0606030504020204" pitchFamily="34" charset="0"/>
                <a:ea typeface="Open Sans" panose="020B0606030504020204" pitchFamily="34" charset="0"/>
                <a:cs typeface="Open Sans" panose="020B0606030504020204" pitchFamily="34" charset="0"/>
              </a:rPr>
              <a:t>. </a:t>
            </a:r>
          </a:p>
          <a:p>
            <a:endParaRPr lang="en-GB" sz="1750" dirty="0">
              <a:latin typeface="Open Sans" panose="020B0606030504020204" pitchFamily="34" charset="0"/>
              <a:ea typeface="Open Sans" panose="020B0606030504020204" pitchFamily="34" charset="0"/>
              <a:cs typeface="Open Sans" panose="020B0606030504020204" pitchFamily="34" charset="0"/>
            </a:endParaRPr>
          </a:p>
          <a:p>
            <a:r>
              <a:rPr lang="en-GB" sz="1750" dirty="0">
                <a:latin typeface="Open Sans" panose="020B0606030504020204" pitchFamily="34" charset="0"/>
                <a:ea typeface="Open Sans" panose="020B0606030504020204" pitchFamily="34" charset="0"/>
                <a:cs typeface="Open Sans" panose="020B0606030504020204" pitchFamily="34" charset="0"/>
              </a:rPr>
              <a:t>Se </a:t>
            </a:r>
            <a:r>
              <a:rPr lang="en-GB" sz="1750" dirty="0" err="1">
                <a:latin typeface="Open Sans" panose="020B0606030504020204" pitchFamily="34" charset="0"/>
                <a:ea typeface="Open Sans" panose="020B0606030504020204" pitchFamily="34" charset="0"/>
                <a:cs typeface="Open Sans" panose="020B0606030504020204" pitchFamily="34" charset="0"/>
              </a:rPr>
              <a:t>pueden</a:t>
            </a:r>
            <a:r>
              <a:rPr lang="en-GB" sz="1750" dirty="0">
                <a:latin typeface="Open Sans" panose="020B0606030504020204" pitchFamily="34" charset="0"/>
                <a:ea typeface="Open Sans" panose="020B0606030504020204" pitchFamily="34" charset="0"/>
                <a:cs typeface="Open Sans" panose="020B0606030504020204" pitchFamily="34" charset="0"/>
              </a:rPr>
              <a:t> </a:t>
            </a:r>
            <a:r>
              <a:rPr lang="en-GB" sz="1750" dirty="0" err="1">
                <a:latin typeface="Open Sans" panose="020B0606030504020204" pitchFamily="34" charset="0"/>
                <a:ea typeface="Open Sans" panose="020B0606030504020204" pitchFamily="34" charset="0"/>
                <a:cs typeface="Open Sans" panose="020B0606030504020204" pitchFamily="34" charset="0"/>
              </a:rPr>
              <a:t>seguir</a:t>
            </a:r>
            <a:r>
              <a:rPr lang="en-GB" sz="1750" dirty="0">
                <a:latin typeface="Open Sans" panose="020B0606030504020204" pitchFamily="34" charset="0"/>
                <a:ea typeface="Open Sans" panose="020B0606030504020204" pitchFamily="34" charset="0"/>
                <a:cs typeface="Open Sans" panose="020B0606030504020204" pitchFamily="34" charset="0"/>
              </a:rPr>
              <a:t> las </a:t>
            </a:r>
            <a:r>
              <a:rPr lang="en-GB" sz="1750" dirty="0" err="1">
                <a:latin typeface="Open Sans" panose="020B0606030504020204" pitchFamily="34" charset="0"/>
                <a:ea typeface="Open Sans" panose="020B0606030504020204" pitchFamily="34" charset="0"/>
                <a:cs typeface="Open Sans" panose="020B0606030504020204" pitchFamily="34" charset="0"/>
              </a:rPr>
              <a:t>mismas</a:t>
            </a:r>
            <a:r>
              <a:rPr lang="en-GB" sz="1750" dirty="0">
                <a:latin typeface="Open Sans" panose="020B0606030504020204" pitchFamily="34" charset="0"/>
                <a:ea typeface="Open Sans" panose="020B0606030504020204" pitchFamily="34" charset="0"/>
                <a:cs typeface="Open Sans" panose="020B0606030504020204" pitchFamily="34" charset="0"/>
              </a:rPr>
              <a:t> </a:t>
            </a:r>
            <a:r>
              <a:rPr lang="en-GB" sz="1750" dirty="0" err="1">
                <a:latin typeface="Open Sans" panose="020B0606030504020204" pitchFamily="34" charset="0"/>
                <a:ea typeface="Open Sans" panose="020B0606030504020204" pitchFamily="34" charset="0"/>
                <a:cs typeface="Open Sans" panose="020B0606030504020204" pitchFamily="34" charset="0"/>
              </a:rPr>
              <a:t>pautas</a:t>
            </a:r>
            <a:r>
              <a:rPr lang="en-GB" sz="1750" dirty="0">
                <a:latin typeface="Open Sans" panose="020B0606030504020204" pitchFamily="34" charset="0"/>
                <a:ea typeface="Open Sans" panose="020B0606030504020204" pitchFamily="34" charset="0"/>
                <a:cs typeface="Open Sans" panose="020B0606030504020204" pitchFamily="34" charset="0"/>
              </a:rPr>
              <a:t> para </a:t>
            </a:r>
            <a:r>
              <a:rPr lang="en-GB" sz="1750" dirty="0" err="1">
                <a:latin typeface="Open Sans" panose="020B0606030504020204" pitchFamily="34" charset="0"/>
                <a:ea typeface="Open Sans" panose="020B0606030504020204" pitchFamily="34" charset="0"/>
                <a:cs typeface="Open Sans" panose="020B0606030504020204" pitchFamily="34" charset="0"/>
              </a:rPr>
              <a:t>añadir</a:t>
            </a:r>
            <a:r>
              <a:rPr lang="en-GB" sz="1750" dirty="0">
                <a:latin typeface="Open Sans" panose="020B0606030504020204" pitchFamily="34" charset="0"/>
                <a:ea typeface="Open Sans" panose="020B0606030504020204" pitchFamily="34" charset="0"/>
                <a:cs typeface="Open Sans" panose="020B0606030504020204" pitchFamily="34" charset="0"/>
              </a:rPr>
              <a:t> </a:t>
            </a:r>
            <a:r>
              <a:rPr lang="en-GB" sz="1750" dirty="0" err="1">
                <a:latin typeface="Open Sans" panose="020B0606030504020204" pitchFamily="34" charset="0"/>
                <a:ea typeface="Open Sans" panose="020B0606030504020204" pitchFamily="34" charset="0"/>
                <a:cs typeface="Open Sans" panose="020B0606030504020204" pitchFamily="34" charset="0"/>
              </a:rPr>
              <a:t>renovables</a:t>
            </a:r>
            <a:r>
              <a:rPr lang="en-GB" sz="1750" dirty="0">
                <a:latin typeface="Open Sans" panose="020B0606030504020204" pitchFamily="34" charset="0"/>
                <a:ea typeface="Open Sans" panose="020B0606030504020204" pitchFamily="34" charset="0"/>
                <a:cs typeface="Open Sans" panose="020B0606030504020204" pitchFamily="34" charset="0"/>
              </a:rPr>
              <a:t> variables a </a:t>
            </a:r>
            <a:r>
              <a:rPr lang="en-GB" sz="1750" dirty="0" err="1">
                <a:latin typeface="Open Sans" panose="020B0606030504020204" pitchFamily="34" charset="0"/>
                <a:ea typeface="Open Sans" panose="020B0606030504020204" pitchFamily="34" charset="0"/>
                <a:cs typeface="Open Sans" panose="020B0606030504020204" pitchFamily="34" charset="0"/>
              </a:rPr>
              <a:t>diferentes</a:t>
            </a:r>
            <a:r>
              <a:rPr lang="en-GB" sz="1750" dirty="0">
                <a:latin typeface="Open Sans" panose="020B0606030504020204" pitchFamily="34" charset="0"/>
                <a:ea typeface="Open Sans" panose="020B0606030504020204" pitchFamily="34" charset="0"/>
                <a:cs typeface="Open Sans" panose="020B0606030504020204" pitchFamily="34" charset="0"/>
              </a:rPr>
              <a:t> </a:t>
            </a:r>
            <a:r>
              <a:rPr lang="en-GB" sz="1750" dirty="0" err="1">
                <a:latin typeface="Open Sans" panose="020B0606030504020204" pitchFamily="34" charset="0"/>
                <a:ea typeface="Open Sans" panose="020B0606030504020204" pitchFamily="34" charset="0"/>
                <a:cs typeface="Open Sans" panose="020B0606030504020204" pitchFamily="34" charset="0"/>
              </a:rPr>
              <a:t>nodos</a:t>
            </a:r>
            <a:r>
              <a:rPr lang="en-GB" sz="1750" dirty="0">
                <a:latin typeface="Open Sans" panose="020B0606030504020204" pitchFamily="34" charset="0"/>
                <a:ea typeface="Open Sans" panose="020B0606030504020204" pitchFamily="34" charset="0"/>
                <a:cs typeface="Open Sans" panose="020B0606030504020204" pitchFamily="34" charset="0"/>
              </a:rPr>
              <a:t>. </a:t>
            </a:r>
          </a:p>
          <a:p>
            <a:endParaRPr lang="en-GB" dirty="0"/>
          </a:p>
          <a:p>
            <a:endParaRPr lang="en-GB" dirty="0"/>
          </a:p>
          <a:p>
            <a:endParaRPr lang="en-GB" dirty="0"/>
          </a:p>
          <a:p>
            <a:endParaRPr lang="en-GB" dirty="0"/>
          </a:p>
          <a:p>
            <a:endParaRPr lang="en-GB" dirty="0"/>
          </a:p>
        </p:txBody>
      </p:sp>
      <p:sp>
        <p:nvSpPr>
          <p:cNvPr id="14" name="TextBox 13">
            <a:extLst>
              <a:ext uri="{FF2B5EF4-FFF2-40B4-BE49-F238E27FC236}">
                <a16:creationId xmlns:a16="http://schemas.microsoft.com/office/drawing/2014/main" id="{8B3CA77B-B818-4FD2-A107-1A60F6BD1F2D}"/>
              </a:ext>
            </a:extLst>
          </p:cNvPr>
          <p:cNvSpPr txBox="1"/>
          <p:nvPr/>
        </p:nvSpPr>
        <p:spPr>
          <a:xfrm>
            <a:off x="3281221" y="4804515"/>
            <a:ext cx="488913" cy="461665"/>
          </a:xfrm>
          <a:prstGeom prst="rect">
            <a:avLst/>
          </a:prstGeom>
          <a:noFill/>
        </p:spPr>
        <p:txBody>
          <a:bodyPr wrap="square" rtlCol="0">
            <a:spAutoFit/>
          </a:bodyPr>
          <a:lstStyle/>
          <a:p>
            <a:r>
              <a:rPr lang="en-GB" sz="2400" dirty="0">
                <a:solidFill>
                  <a:srgbClr val="FF0000"/>
                </a:solidFill>
              </a:rPr>
              <a:t>c</a:t>
            </a:r>
          </a:p>
        </p:txBody>
      </p:sp>
      <p:sp>
        <p:nvSpPr>
          <p:cNvPr id="15" name="Rectangle 14"/>
          <p:cNvSpPr/>
          <p:nvPr/>
        </p:nvSpPr>
        <p:spPr>
          <a:xfrm>
            <a:off x="3281221" y="4883786"/>
            <a:ext cx="1637081" cy="9167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8B3CA77B-B818-4FD2-A107-1A60F6BD1F2D}"/>
              </a:ext>
            </a:extLst>
          </p:cNvPr>
          <p:cNvSpPr txBox="1"/>
          <p:nvPr/>
        </p:nvSpPr>
        <p:spPr>
          <a:xfrm>
            <a:off x="4586522" y="2087995"/>
            <a:ext cx="468528" cy="461665"/>
          </a:xfrm>
          <a:prstGeom prst="rect">
            <a:avLst/>
          </a:prstGeom>
          <a:noFill/>
        </p:spPr>
        <p:txBody>
          <a:bodyPr wrap="square" rtlCol="0">
            <a:spAutoFit/>
          </a:bodyPr>
          <a:lstStyle/>
          <a:p>
            <a:r>
              <a:rPr lang="en-GB" sz="2400" dirty="0">
                <a:solidFill>
                  <a:srgbClr val="FF0000"/>
                </a:solidFill>
              </a:rPr>
              <a:t>a</a:t>
            </a:r>
          </a:p>
        </p:txBody>
      </p:sp>
      <p:sp>
        <p:nvSpPr>
          <p:cNvPr id="17" name="Rectangle 16"/>
          <p:cNvSpPr/>
          <p:nvPr/>
        </p:nvSpPr>
        <p:spPr>
          <a:xfrm>
            <a:off x="4600088" y="2183093"/>
            <a:ext cx="909925" cy="10655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0">
            <a:extLst>
              <a:ext uri="{FF2B5EF4-FFF2-40B4-BE49-F238E27FC236}">
                <a16:creationId xmlns:a16="http://schemas.microsoft.com/office/drawing/2014/main" id="{D65E6D98-BE8C-6B4C-B23E-6167300445AE}"/>
              </a:ext>
            </a:extLst>
          </p:cNvPr>
          <p:cNvSpPr txBox="1">
            <a:spLocks/>
          </p:cNvSpPr>
          <p:nvPr/>
        </p:nvSpPr>
        <p:spPr>
          <a:xfrm>
            <a:off x="966955" y="-177406"/>
            <a:ext cx="851571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16.1 Modelización de la generación y la demanda flexibles</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19" name="TextBox 18">
            <a:extLst>
              <a:ext uri="{FF2B5EF4-FFF2-40B4-BE49-F238E27FC236}">
                <a16:creationId xmlns:a16="http://schemas.microsoft.com/office/drawing/2014/main" id="{8B3CA77B-B818-4FD2-A107-1A60F6BD1F2D}"/>
              </a:ext>
            </a:extLst>
          </p:cNvPr>
          <p:cNvSpPr txBox="1"/>
          <p:nvPr/>
        </p:nvSpPr>
        <p:spPr>
          <a:xfrm>
            <a:off x="5503231" y="1650899"/>
            <a:ext cx="468528" cy="461665"/>
          </a:xfrm>
          <a:prstGeom prst="rect">
            <a:avLst/>
          </a:prstGeom>
          <a:noFill/>
        </p:spPr>
        <p:txBody>
          <a:bodyPr wrap="square" rtlCol="0">
            <a:spAutoFit/>
          </a:bodyPr>
          <a:lstStyle/>
          <a:p>
            <a:r>
              <a:rPr lang="en-GB" sz="2400" dirty="0">
                <a:solidFill>
                  <a:srgbClr val="FF0000"/>
                </a:solidFill>
              </a:rPr>
              <a:t>b</a:t>
            </a:r>
          </a:p>
        </p:txBody>
      </p:sp>
      <p:sp>
        <p:nvSpPr>
          <p:cNvPr id="20" name="Rectangle 19"/>
          <p:cNvSpPr/>
          <p:nvPr/>
        </p:nvSpPr>
        <p:spPr>
          <a:xfrm>
            <a:off x="4651126" y="1737255"/>
            <a:ext cx="1125560" cy="3336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8EA05403-72B6-884A-BE43-6C0367DB762A}"/>
              </a:ext>
            </a:extLst>
          </p:cNvPr>
          <p:cNvSpPr/>
          <p:nvPr/>
        </p:nvSpPr>
        <p:spPr>
          <a:xfrm>
            <a:off x="10670976" y="119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6.mp3" descr="Track2_Lecture16_Slide6.mp3">
            <a:hlinkClick r:id="" action="ppaction://media"/>
            <a:extLst>
              <a:ext uri="{FF2B5EF4-FFF2-40B4-BE49-F238E27FC236}">
                <a16:creationId xmlns:a16="http://schemas.microsoft.com/office/drawing/2014/main" id="{A16FFDB4-482E-C147-ACFE-17BB3C1535F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70976" y="100731"/>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4" y="1279502"/>
            <a:ext cx="889676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16.1.5 Modelización de la gestión de la demanda</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3185" r="23575"/>
          <a:stretch/>
        </p:blipFill>
        <p:spPr>
          <a:xfrm>
            <a:off x="4292339" y="4537537"/>
            <a:ext cx="7242482" cy="1674059"/>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679" y="2218157"/>
            <a:ext cx="7122032" cy="1836481"/>
          </a:xfrm>
          <a:prstGeom prst="rect">
            <a:avLst/>
          </a:prstGeom>
        </p:spPr>
      </p:pic>
      <p:sp>
        <p:nvSpPr>
          <p:cNvPr id="17" name="Rectangle: Rounded Corners 21">
            <a:extLst>
              <a:ext uri="{FF2B5EF4-FFF2-40B4-BE49-F238E27FC236}">
                <a16:creationId xmlns:a16="http://schemas.microsoft.com/office/drawing/2014/main" id="{3900014F-68C8-4AAE-A064-1AF129C9F870}"/>
              </a:ext>
            </a:extLst>
          </p:cNvPr>
          <p:cNvSpPr/>
          <p:nvPr/>
        </p:nvSpPr>
        <p:spPr>
          <a:xfrm>
            <a:off x="7686121" y="1462728"/>
            <a:ext cx="3848699" cy="2851088"/>
          </a:xfrm>
          <a:prstGeom prst="roundRect">
            <a:avLst>
              <a:gd name="adj" fmla="val 2413"/>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7540197" y="1698866"/>
            <a:ext cx="3871195" cy="2246769"/>
          </a:xfrm>
          <a:prstGeom prst="rect">
            <a:avLst/>
          </a:prstGeom>
          <a:noFill/>
        </p:spPr>
        <p:txBody>
          <a:bodyPr wrap="square" lIns="91440" tIns="45720" rIns="91440" bIns="45720" rtlCol="0" anchor="t">
            <a:spAutoFit/>
          </a:bodyPr>
          <a:lstStyle/>
          <a:p>
            <a:pPr marL="175895">
              <a:tabLst>
                <a:tab pos="265113" algn="l"/>
              </a:tabLst>
            </a:pPr>
            <a:r>
              <a:rPr lang="en-GB" sz="1400" dirty="0">
                <a:latin typeface="Open Sans"/>
                <a:ea typeface="Open Sans" panose="020B0606030504020204" pitchFamily="34" charset="0"/>
                <a:cs typeface="Open Sans" panose="020B0606030504020204" pitchFamily="34" charset="0"/>
              </a:rPr>
              <a:t>a) En FlexTool la respuesta a la demanda se define como un generador en la hoja "</a:t>
            </a:r>
            <a:r>
              <a:rPr lang="en-GB" sz="1400" dirty="0" err="1">
                <a:latin typeface="Open Sans"/>
                <a:ea typeface="Open Sans" panose="020B0606030504020204" pitchFamily="34" charset="0"/>
                <a:cs typeface="Open Sans" panose="020B0606030504020204" pitchFamily="34" charset="0"/>
              </a:rPr>
              <a:t>unit_type": </a:t>
            </a:r>
            <a:endParaRPr lang="en-US" dirty="0"/>
          </a:p>
          <a:p>
            <a:pPr marL="445770" indent="-264795">
              <a:buFont typeface="Arial" panose="020B0604020202020204" pitchFamily="34" charset="0"/>
              <a:buChar char="•"/>
            </a:pPr>
            <a:r>
              <a:rPr lang="en-GB" sz="1400" b="1" dirty="0">
                <a:latin typeface="Open Sans" panose="020B0606030504020204" pitchFamily="34" charset="0"/>
                <a:ea typeface="Open Sans" panose="020B0606030504020204" pitchFamily="34" charset="0"/>
                <a:cs typeface="Open Sans" panose="020B0606030504020204" pitchFamily="34" charset="0"/>
              </a:rPr>
              <a:t>Aumento de la respuesta a la demanda: </a:t>
            </a:r>
            <a:r>
              <a:rPr lang="en-GB" sz="1400" dirty="0">
                <a:latin typeface="Open Sans" panose="020B0606030504020204" pitchFamily="34" charset="0"/>
                <a:ea typeface="Open Sans" panose="020B0606030504020204" pitchFamily="34" charset="0"/>
                <a:cs typeface="Open Sans" panose="020B0606030504020204" pitchFamily="34" charset="0"/>
              </a:rPr>
              <a:t>Generador con precio negativo y eficiencia de carga en vacío con una eficiencia de descarga</a:t>
            </a:r>
          </a:p>
          <a:p>
            <a:pPr marL="445770" indent="-264795">
              <a:buFont typeface="Arial" panose="020B0604020202020204" pitchFamily="34" charset="0"/>
              <a:buChar char="•"/>
            </a:pPr>
            <a:r>
              <a:rPr lang="en-GB" sz="1400" b="1" dirty="0">
                <a:latin typeface="Open Sans" panose="020B0606030504020204" pitchFamily="34" charset="0"/>
                <a:ea typeface="Open Sans" panose="020B0606030504020204" pitchFamily="34" charset="0"/>
                <a:cs typeface="Open Sans" panose="020B0606030504020204" pitchFamily="34" charset="0"/>
              </a:rPr>
              <a:t>Disminución de la respuesta a la demanda:  </a:t>
            </a:r>
            <a:r>
              <a:rPr lang="en-GB" sz="1400" dirty="0">
                <a:latin typeface="Open Sans" panose="020B0606030504020204" pitchFamily="34" charset="0"/>
                <a:ea typeface="Open Sans" panose="020B0606030504020204" pitchFamily="34" charset="0"/>
                <a:cs typeface="Open Sans" panose="020B0606030504020204" pitchFamily="34" charset="0"/>
              </a:rPr>
              <a:t>Generador con precio y eficiencia positivos y sin eficiencia de descarga</a:t>
            </a:r>
          </a:p>
        </p:txBody>
      </p:sp>
      <p:sp>
        <p:nvSpPr>
          <p:cNvPr id="18" name="Rectangle: Rounded Corners 21">
            <a:extLst>
              <a:ext uri="{FF2B5EF4-FFF2-40B4-BE49-F238E27FC236}">
                <a16:creationId xmlns:a16="http://schemas.microsoft.com/office/drawing/2014/main" id="{3900014F-68C8-4AAE-A064-1AF129C9F870}"/>
              </a:ext>
            </a:extLst>
          </p:cNvPr>
          <p:cNvSpPr/>
          <p:nvPr/>
        </p:nvSpPr>
        <p:spPr>
          <a:xfrm>
            <a:off x="360679" y="4519670"/>
            <a:ext cx="3710763" cy="1836481"/>
          </a:xfrm>
          <a:prstGeom prst="roundRect">
            <a:avLst>
              <a:gd name="adj" fmla="val 2413"/>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441314" y="4564744"/>
            <a:ext cx="3549491" cy="1508105"/>
          </a:xfrm>
          <a:prstGeom prst="rect">
            <a:avLst/>
          </a:prstGeom>
          <a:noFill/>
        </p:spPr>
        <p:txBody>
          <a:bodyPr wrap="square" rtlCol="0">
            <a:spAutoFit/>
          </a:bodyPr>
          <a:lstStyle/>
          <a:p>
            <a:r>
              <a:rPr lang="en-GB" sz="1700" dirty="0"/>
              <a:t>b) </a:t>
            </a:r>
            <a:r>
              <a:rPr lang="en-GB" sz="1500" dirty="0">
                <a:latin typeface="Open Sans" panose="020B0606030504020204" pitchFamily="34" charset="0"/>
                <a:ea typeface="Open Sans" panose="020B0606030504020204" pitchFamily="34" charset="0"/>
                <a:cs typeface="Open Sans" panose="020B0606030504020204" pitchFamily="34" charset="0"/>
              </a:rPr>
              <a:t>La capacidad de respuesta a la demanda debe definirse en la hoja de "unidades":</a:t>
            </a:r>
          </a:p>
          <a:p>
            <a:pPr marL="285750" indent="-285750">
              <a:buFont typeface="Arial" panose="020B0604020202020204" pitchFamily="34" charset="0"/>
              <a:buChar char="•"/>
            </a:pPr>
            <a:r>
              <a:rPr lang="en-GB" sz="1500" dirty="0">
                <a:latin typeface="Open Sans" panose="020B0606030504020204" pitchFamily="34" charset="0"/>
                <a:ea typeface="Open Sans" panose="020B0606030504020204" pitchFamily="34" charset="0"/>
                <a:cs typeface="Open Sans" panose="020B0606030504020204" pitchFamily="34" charset="0"/>
              </a:rPr>
              <a:t>Aumento de la demanda: capacidad negativa </a:t>
            </a:r>
          </a:p>
          <a:p>
            <a:pPr marL="285750" indent="-285750">
              <a:buFont typeface="Arial" panose="020B0604020202020204" pitchFamily="34" charset="0"/>
              <a:buChar char="•"/>
            </a:pPr>
            <a:r>
              <a:rPr lang="en-GB" sz="1500" dirty="0">
                <a:latin typeface="Open Sans" panose="020B0606030504020204" pitchFamily="34" charset="0"/>
                <a:ea typeface="Open Sans" panose="020B0606030504020204" pitchFamily="34" charset="0"/>
                <a:cs typeface="Open Sans" panose="020B0606030504020204" pitchFamily="34" charset="0"/>
              </a:rPr>
              <a:t>Disminución de la demanda: capacidad positiva</a:t>
            </a:r>
          </a:p>
        </p:txBody>
      </p:sp>
      <p:sp>
        <p:nvSpPr>
          <p:cNvPr id="20" name="Rectangle 19"/>
          <p:cNvSpPr/>
          <p:nvPr/>
        </p:nvSpPr>
        <p:spPr>
          <a:xfrm>
            <a:off x="9509760" y="5044735"/>
            <a:ext cx="353962" cy="11668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1178889" y="2902432"/>
            <a:ext cx="320811" cy="11589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2623248" y="2584797"/>
            <a:ext cx="310339" cy="14765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5882644" y="2728717"/>
            <a:ext cx="256078" cy="13326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0">
            <a:extLst>
              <a:ext uri="{FF2B5EF4-FFF2-40B4-BE49-F238E27FC236}">
                <a16:creationId xmlns:a16="http://schemas.microsoft.com/office/drawing/2014/main" id="{D65E6D98-BE8C-6B4C-B23E-6167300445AE}"/>
              </a:ext>
            </a:extLst>
          </p:cNvPr>
          <p:cNvSpPr txBox="1">
            <a:spLocks/>
          </p:cNvSpPr>
          <p:nvPr/>
        </p:nvSpPr>
        <p:spPr>
          <a:xfrm>
            <a:off x="966954" y="-177406"/>
            <a:ext cx="854280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16.1 Modelización de la generación y la demanda flexibles</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22" name="TextBox 21">
            <a:extLst>
              <a:ext uri="{FF2B5EF4-FFF2-40B4-BE49-F238E27FC236}">
                <a16:creationId xmlns:a16="http://schemas.microsoft.com/office/drawing/2014/main" id="{8B3CA77B-B818-4FD2-A107-1A60F6BD1F2D}"/>
              </a:ext>
            </a:extLst>
          </p:cNvPr>
          <p:cNvSpPr txBox="1"/>
          <p:nvPr/>
        </p:nvSpPr>
        <p:spPr>
          <a:xfrm>
            <a:off x="292174" y="2440767"/>
            <a:ext cx="337990" cy="461665"/>
          </a:xfrm>
          <a:prstGeom prst="rect">
            <a:avLst/>
          </a:prstGeom>
          <a:noFill/>
        </p:spPr>
        <p:txBody>
          <a:bodyPr wrap="square" rtlCol="0">
            <a:spAutoFit/>
          </a:bodyPr>
          <a:lstStyle/>
          <a:p>
            <a:r>
              <a:rPr lang="en-GB" sz="2400">
                <a:solidFill>
                  <a:srgbClr val="FF0000"/>
                </a:solidFill>
              </a:rPr>
              <a:t>a</a:t>
            </a:r>
          </a:p>
        </p:txBody>
      </p:sp>
      <p:sp>
        <p:nvSpPr>
          <p:cNvPr id="23" name="TextBox 22">
            <a:extLst>
              <a:ext uri="{FF2B5EF4-FFF2-40B4-BE49-F238E27FC236}">
                <a16:creationId xmlns:a16="http://schemas.microsoft.com/office/drawing/2014/main" id="{8B3CA77B-B818-4FD2-A107-1A60F6BD1F2D}"/>
              </a:ext>
            </a:extLst>
          </p:cNvPr>
          <p:cNvSpPr txBox="1"/>
          <p:nvPr/>
        </p:nvSpPr>
        <p:spPr>
          <a:xfrm>
            <a:off x="4325419" y="4763821"/>
            <a:ext cx="337990" cy="461665"/>
          </a:xfrm>
          <a:prstGeom prst="rect">
            <a:avLst/>
          </a:prstGeom>
          <a:noFill/>
        </p:spPr>
        <p:txBody>
          <a:bodyPr wrap="square" rtlCol="0">
            <a:spAutoFit/>
          </a:bodyPr>
          <a:lstStyle/>
          <a:p>
            <a:r>
              <a:rPr lang="en-GB" sz="2400" dirty="0">
                <a:solidFill>
                  <a:srgbClr val="FF0000"/>
                </a:solidFill>
              </a:rPr>
              <a:t>b</a:t>
            </a:r>
          </a:p>
        </p:txBody>
      </p:sp>
      <p:sp>
        <p:nvSpPr>
          <p:cNvPr id="27" name="Oval 26">
            <a:extLst>
              <a:ext uri="{FF2B5EF4-FFF2-40B4-BE49-F238E27FC236}">
                <a16:creationId xmlns:a16="http://schemas.microsoft.com/office/drawing/2014/main" id="{53DA42F4-F02D-CB4C-8757-CA8AD27AB482}"/>
              </a:ext>
            </a:extLst>
          </p:cNvPr>
          <p:cNvSpPr/>
          <p:nvPr/>
        </p:nvSpPr>
        <p:spPr>
          <a:xfrm>
            <a:off x="10747280" y="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7.mp3" descr="Track2_Lecture16_Slide7.mp3">
            <a:hlinkClick r:id="" action="ppaction://media"/>
            <a:extLst>
              <a:ext uri="{FF2B5EF4-FFF2-40B4-BE49-F238E27FC236}">
                <a16:creationId xmlns:a16="http://schemas.microsoft.com/office/drawing/2014/main" id="{0BE90D6F-AD5E-564C-9B2E-A3BA02E2AD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83606" y="36804"/>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66754" y="3766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55375" y="114443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16.2.1 Modelización del almacenamiento </a:t>
            </a:r>
          </a:p>
        </p:txBody>
      </p:sp>
      <p:sp>
        <p:nvSpPr>
          <p:cNvPr id="4" name="Rounded Rectangle 3"/>
          <p:cNvSpPr/>
          <p:nvPr/>
        </p:nvSpPr>
        <p:spPr>
          <a:xfrm>
            <a:off x="252371" y="1544544"/>
            <a:ext cx="3365816" cy="2473587"/>
          </a:xfrm>
          <a:prstGeom prst="roundRect">
            <a:avLst>
              <a:gd name="adj" fmla="val 4321"/>
            </a:avLst>
          </a:prstGeom>
          <a:solidFill>
            <a:schemeClr val="accent2">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216784" y="1578768"/>
            <a:ext cx="3425632" cy="2169825"/>
          </a:xfrm>
          <a:prstGeom prst="rect">
            <a:avLst/>
          </a:prstGeom>
          <a:noFill/>
        </p:spPr>
        <p:txBody>
          <a:bodyPr wrap="square" lIns="91440" tIns="45720" rIns="91440" bIns="45720" rtlCol="0" anchor="t">
            <a:spAutoFit/>
          </a:bodyPr>
          <a:lstStyle/>
          <a:p>
            <a:r>
              <a:rPr lang="en-GB" sz="1500" dirty="0">
                <a:latin typeface="Open Sans"/>
                <a:ea typeface="Open Sans" panose="020B0606030504020204" pitchFamily="34" charset="0"/>
                <a:cs typeface="Open Sans" panose="020B0606030504020204" pitchFamily="34" charset="0"/>
              </a:rPr>
              <a:t>El almacenamiento de energía se define en "</a:t>
            </a:r>
            <a:r>
              <a:rPr lang="en-GB" sz="1500" dirty="0" err="1">
                <a:latin typeface="Open Sans"/>
                <a:ea typeface="Open Sans" panose="020B0606030504020204" pitchFamily="34" charset="0"/>
                <a:cs typeface="Open Sans" panose="020B0606030504020204" pitchFamily="34" charset="0"/>
              </a:rPr>
              <a:t>unit_type"</a:t>
            </a:r>
            <a:r>
              <a:rPr lang="en-GB" sz="1500" dirty="0">
                <a:latin typeface="Open Sans"/>
                <a:ea typeface="Open Sans" panose="020B0606030504020204" pitchFamily="34" charset="0"/>
                <a:cs typeface="Open Sans" panose="020B0606030504020204" pitchFamily="34" charset="0"/>
              </a:rPr>
              <a:t>, con algunas adiciones en comparación con otros generadores: </a:t>
            </a:r>
          </a:p>
          <a:p>
            <a:pPr marL="542925" lvl="1" indent="-361950">
              <a:buFont typeface="+mj-lt"/>
              <a:buAutoNum type="alphaLcParenR"/>
            </a:pPr>
            <a:r>
              <a:rPr lang="en-GB" sz="1500" dirty="0">
                <a:latin typeface="Open Sans"/>
                <a:ea typeface="Open Sans" panose="020B0606030504020204" pitchFamily="34" charset="0"/>
                <a:cs typeface="Open Sans" panose="020B0606030504020204" pitchFamily="34" charset="0"/>
              </a:rPr>
              <a:t>Eficiencia(%):  Eficiencia de descarga </a:t>
            </a:r>
            <a:endParaRPr lang="en-GB" sz="1500" dirty="0">
              <a:latin typeface="Open Sans" panose="020B0606030504020204" pitchFamily="34" charset="0"/>
              <a:ea typeface="Open Sans" panose="020B0606030504020204" pitchFamily="34" charset="0"/>
              <a:cs typeface="Open Sans" panose="020B0606030504020204" pitchFamily="34" charset="0"/>
            </a:endParaRPr>
          </a:p>
          <a:p>
            <a:pPr marL="542925" lvl="1" indent="-361950">
              <a:buFont typeface="+mj-lt"/>
              <a:buAutoNum type="alphaLcParenR"/>
            </a:pPr>
            <a:r>
              <a:rPr lang="en-GB" sz="1500" dirty="0" err="1">
                <a:latin typeface="Open Sans"/>
                <a:ea typeface="Open Sans" panose="020B0606030504020204" pitchFamily="34" charset="0"/>
                <a:cs typeface="Open Sans" panose="020B0606030504020204" pitchFamily="34" charset="0"/>
              </a:rPr>
              <a:t>Carga efectiva </a:t>
            </a:r>
            <a:r>
              <a:rPr lang="en-GB" sz="1500" dirty="0">
                <a:latin typeface="Open Sans"/>
                <a:ea typeface="Open Sans" panose="020B0606030504020204" pitchFamily="34" charset="0"/>
                <a:cs typeface="Open Sans" panose="020B0606030504020204" pitchFamily="34" charset="0"/>
              </a:rPr>
              <a:t>(%): Eficiencia de la carga</a:t>
            </a:r>
          </a:p>
          <a:p>
            <a:pPr marL="542925" lvl="1" indent="-361950">
              <a:buFont typeface="+mj-lt"/>
              <a:buAutoNum type="alphaLcParenR"/>
            </a:pPr>
            <a:r>
              <a:rPr lang="en-GB" sz="1500" dirty="0">
                <a:latin typeface="Open Sans"/>
                <a:ea typeface="Open Sans" panose="020B0606030504020204" pitchFamily="34" charset="0"/>
                <a:cs typeface="Open Sans" panose="020B0606030504020204" pitchFamily="34" charset="0"/>
              </a:rPr>
              <a:t>Pérdida por autodescarga (% del contenido por hora) </a:t>
            </a:r>
          </a:p>
        </p:txBody>
      </p:sp>
      <p:sp>
        <p:nvSpPr>
          <p:cNvPr id="17" name="Rounded Rectangle 16"/>
          <p:cNvSpPr/>
          <p:nvPr/>
        </p:nvSpPr>
        <p:spPr>
          <a:xfrm>
            <a:off x="261069" y="4101470"/>
            <a:ext cx="3370998" cy="2226997"/>
          </a:xfrm>
          <a:prstGeom prst="roundRect">
            <a:avLst>
              <a:gd name="adj" fmla="val 4321"/>
            </a:avLst>
          </a:prstGeom>
          <a:solidFill>
            <a:schemeClr val="accent2">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296930" y="4141736"/>
            <a:ext cx="3265341" cy="2169825"/>
          </a:xfrm>
          <a:prstGeom prst="rect">
            <a:avLst/>
          </a:prstGeom>
          <a:noFill/>
        </p:spPr>
        <p:txBody>
          <a:bodyPr wrap="square" lIns="91440" tIns="45720" rIns="91440" bIns="45720" rtlCol="0" anchor="t">
            <a:spAutoFit/>
          </a:bodyPr>
          <a:lstStyle/>
          <a:p>
            <a:r>
              <a:rPr lang="en-GB" sz="1500" dirty="0">
                <a:latin typeface="Open Sans"/>
                <a:ea typeface="Open Sans" panose="020B0606030504020204" pitchFamily="34" charset="0"/>
                <a:cs typeface="Open Sans" panose="020B0606030504020204" pitchFamily="34" charset="0"/>
              </a:rPr>
              <a:t>Al igual que otras unidades en la hoja de "unidades" se definen los siguientes parámetros:</a:t>
            </a:r>
          </a:p>
          <a:p>
            <a:pPr marL="175895"/>
            <a:r>
              <a:rPr lang="en-GB" sz="1500" dirty="0">
                <a:latin typeface="Open Sans"/>
                <a:ea typeface="Open Sans" panose="020B0606030504020204" pitchFamily="34" charset="0"/>
                <a:cs typeface="Open Sans" panose="020B0606030504020204" pitchFamily="34" charset="0"/>
              </a:rPr>
              <a:t>d) Capacidad instalada en MW </a:t>
            </a:r>
          </a:p>
          <a:p>
            <a:pPr marL="175895"/>
            <a:r>
              <a:rPr lang="en-GB" sz="1500" dirty="0">
                <a:latin typeface="Open Sans"/>
                <a:ea typeface="Open Sans" panose="020B0606030504020204" pitchFamily="34" charset="0"/>
                <a:cs typeface="Open Sans" panose="020B0606030504020204" pitchFamily="34" charset="0"/>
              </a:rPr>
              <a:t>e) Nodo de salida</a:t>
            </a:r>
          </a:p>
          <a:p>
            <a:pPr marL="175895"/>
            <a:r>
              <a:rPr lang="en-GB" sz="1500" dirty="0">
                <a:latin typeface="Open Sans"/>
                <a:ea typeface="Open Sans" panose="020B0606030504020204" pitchFamily="34" charset="0"/>
                <a:cs typeface="Open Sans" panose="020B0606030504020204" pitchFamily="34" charset="0"/>
              </a:rPr>
              <a:t>f) Capacidad máxima de almacenamiento en MWh </a:t>
            </a:r>
          </a:p>
          <a:p>
            <a:pPr marL="175895"/>
            <a:r>
              <a:rPr lang="en-GB" sz="1500" dirty="0">
                <a:latin typeface="Open Sans"/>
                <a:ea typeface="Open Sans" panose="020B0606030504020204" pitchFamily="34" charset="0"/>
                <a:cs typeface="Open Sans" panose="020B0606030504020204" pitchFamily="34" charset="0"/>
              </a:rPr>
              <a:t>g) Estado inicial y final del almacenamiento (opcional)</a:t>
            </a:r>
          </a:p>
        </p:txBody>
      </p:sp>
      <p:grpSp>
        <p:nvGrpSpPr>
          <p:cNvPr id="3" name="Group 2">
            <a:extLst>
              <a:ext uri="{FF2B5EF4-FFF2-40B4-BE49-F238E27FC236}">
                <a16:creationId xmlns:a16="http://schemas.microsoft.com/office/drawing/2014/main" id="{191F3DFD-384A-4CBB-871D-23AD6C0FA6CC}"/>
              </a:ext>
            </a:extLst>
          </p:cNvPr>
          <p:cNvGrpSpPr/>
          <p:nvPr/>
        </p:nvGrpSpPr>
        <p:grpSpPr>
          <a:xfrm>
            <a:off x="3731381" y="2165118"/>
            <a:ext cx="7955283" cy="1477938"/>
            <a:chOff x="2325622" y="3130568"/>
            <a:chExt cx="7495456" cy="1412250"/>
          </a:xfrm>
        </p:grpSpPr>
        <p:grpSp>
          <p:nvGrpSpPr>
            <p:cNvPr id="2" name="Group 1">
              <a:extLst>
                <a:ext uri="{FF2B5EF4-FFF2-40B4-BE49-F238E27FC236}">
                  <a16:creationId xmlns:a16="http://schemas.microsoft.com/office/drawing/2014/main" id="{ABFF9539-3A98-4F82-A523-EF0FA37250C7}"/>
                </a:ext>
              </a:extLst>
            </p:cNvPr>
            <p:cNvGrpSpPr/>
            <p:nvPr/>
          </p:nvGrpSpPr>
          <p:grpSpPr>
            <a:xfrm>
              <a:off x="2325622" y="3130568"/>
              <a:ext cx="7495456" cy="1412250"/>
              <a:chOff x="2325622" y="3130568"/>
              <a:chExt cx="7495456" cy="1412250"/>
            </a:xfrm>
          </p:grpSpPr>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t="2006" r="409" b="807"/>
              <a:stretch/>
            </p:blipFill>
            <p:spPr>
              <a:xfrm>
                <a:off x="2325622" y="3130568"/>
                <a:ext cx="7495456" cy="1412250"/>
              </a:xfrm>
              <a:prstGeom prst="rect">
                <a:avLst/>
              </a:prstGeom>
            </p:spPr>
          </p:pic>
          <p:sp>
            <p:nvSpPr>
              <p:cNvPr id="18" name="Rectangle 17"/>
              <p:cNvSpPr/>
              <p:nvPr/>
            </p:nvSpPr>
            <p:spPr>
              <a:xfrm>
                <a:off x="3197450" y="3375957"/>
                <a:ext cx="353962" cy="11668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8147009" y="3375954"/>
                <a:ext cx="294970" cy="11668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8471707" y="3375953"/>
                <a:ext cx="288835" cy="11668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a:extLst>
                <a:ext uri="{FF2B5EF4-FFF2-40B4-BE49-F238E27FC236}">
                  <a16:creationId xmlns:a16="http://schemas.microsoft.com/office/drawing/2014/main" id="{8B3CA77B-B818-4FD2-A107-1A60F6BD1F2D}"/>
                </a:ext>
              </a:extLst>
            </p:cNvPr>
            <p:cNvSpPr txBox="1"/>
            <p:nvPr/>
          </p:nvSpPr>
          <p:spPr>
            <a:xfrm>
              <a:off x="3146066" y="3287882"/>
              <a:ext cx="468528" cy="338554"/>
            </a:xfrm>
            <a:prstGeom prst="rect">
              <a:avLst/>
            </a:prstGeom>
            <a:noFill/>
          </p:spPr>
          <p:txBody>
            <a:bodyPr wrap="square" rtlCol="0">
              <a:spAutoFit/>
            </a:bodyPr>
            <a:lstStyle/>
            <a:p>
              <a:r>
                <a:rPr lang="en-GB" sz="1600">
                  <a:solidFill>
                    <a:srgbClr val="FF0000"/>
                  </a:solidFill>
                </a:rPr>
                <a:t>a</a:t>
              </a:r>
            </a:p>
          </p:txBody>
        </p:sp>
        <p:sp>
          <p:nvSpPr>
            <p:cNvPr id="22" name="TextBox 21">
              <a:extLst>
                <a:ext uri="{FF2B5EF4-FFF2-40B4-BE49-F238E27FC236}">
                  <a16:creationId xmlns:a16="http://schemas.microsoft.com/office/drawing/2014/main" id="{8B3CA77B-B818-4FD2-A107-1A60F6BD1F2D}"/>
                </a:ext>
              </a:extLst>
            </p:cNvPr>
            <p:cNvSpPr txBox="1"/>
            <p:nvPr/>
          </p:nvSpPr>
          <p:spPr>
            <a:xfrm>
              <a:off x="8092664" y="3305490"/>
              <a:ext cx="468528" cy="338554"/>
            </a:xfrm>
            <a:prstGeom prst="rect">
              <a:avLst/>
            </a:prstGeom>
            <a:noFill/>
          </p:spPr>
          <p:txBody>
            <a:bodyPr wrap="square" rtlCol="0">
              <a:spAutoFit/>
            </a:bodyPr>
            <a:lstStyle/>
            <a:p>
              <a:r>
                <a:rPr lang="en-GB" sz="1600">
                  <a:solidFill>
                    <a:srgbClr val="FF0000"/>
                  </a:solidFill>
                </a:rPr>
                <a:t>b</a:t>
              </a:r>
            </a:p>
          </p:txBody>
        </p:sp>
        <p:sp>
          <p:nvSpPr>
            <p:cNvPr id="23" name="TextBox 22">
              <a:extLst>
                <a:ext uri="{FF2B5EF4-FFF2-40B4-BE49-F238E27FC236}">
                  <a16:creationId xmlns:a16="http://schemas.microsoft.com/office/drawing/2014/main" id="{8B3CA77B-B818-4FD2-A107-1A60F6BD1F2D}"/>
                </a:ext>
              </a:extLst>
            </p:cNvPr>
            <p:cNvSpPr txBox="1"/>
            <p:nvPr/>
          </p:nvSpPr>
          <p:spPr>
            <a:xfrm>
              <a:off x="8511710" y="3270848"/>
              <a:ext cx="468528" cy="338554"/>
            </a:xfrm>
            <a:prstGeom prst="rect">
              <a:avLst/>
            </a:prstGeom>
            <a:noFill/>
          </p:spPr>
          <p:txBody>
            <a:bodyPr wrap="square" rtlCol="0">
              <a:spAutoFit/>
            </a:bodyPr>
            <a:lstStyle/>
            <a:p>
              <a:r>
                <a:rPr lang="en-GB" sz="1600">
                  <a:solidFill>
                    <a:srgbClr val="FF0000"/>
                  </a:solidFill>
                </a:rPr>
                <a:t>c</a:t>
              </a:r>
            </a:p>
          </p:txBody>
        </p:sp>
      </p:grpSp>
      <p:grpSp>
        <p:nvGrpSpPr>
          <p:cNvPr id="7" name="Group 6">
            <a:extLst>
              <a:ext uri="{FF2B5EF4-FFF2-40B4-BE49-F238E27FC236}">
                <a16:creationId xmlns:a16="http://schemas.microsoft.com/office/drawing/2014/main" id="{0EA2697A-9526-48C1-9B73-19DD330E0922}"/>
              </a:ext>
            </a:extLst>
          </p:cNvPr>
          <p:cNvGrpSpPr/>
          <p:nvPr/>
        </p:nvGrpSpPr>
        <p:grpSpPr>
          <a:xfrm>
            <a:off x="3734291" y="4360320"/>
            <a:ext cx="7959279" cy="1581533"/>
            <a:chOff x="4745912" y="4785494"/>
            <a:chExt cx="6763729" cy="1410742"/>
          </a:xfrm>
        </p:grpSpPr>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r="15655"/>
            <a:stretch/>
          </p:blipFill>
          <p:spPr>
            <a:xfrm>
              <a:off x="4745912" y="4785494"/>
              <a:ext cx="6763729" cy="1410742"/>
            </a:xfrm>
            <a:prstGeom prst="rect">
              <a:avLst/>
            </a:prstGeom>
          </p:spPr>
        </p:pic>
        <p:sp>
          <p:nvSpPr>
            <p:cNvPr id="25" name="Rectangle 24"/>
            <p:cNvSpPr/>
            <p:nvPr/>
          </p:nvSpPr>
          <p:spPr>
            <a:xfrm>
              <a:off x="8655932" y="5045567"/>
              <a:ext cx="836479" cy="11506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740918" y="5029375"/>
              <a:ext cx="809560" cy="11668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8B3CA77B-B818-4FD2-A107-1A60F6BD1F2D}"/>
                </a:ext>
              </a:extLst>
            </p:cNvPr>
            <p:cNvSpPr txBox="1"/>
            <p:nvPr/>
          </p:nvSpPr>
          <p:spPr>
            <a:xfrm>
              <a:off x="8600354" y="5029375"/>
              <a:ext cx="797996" cy="338554"/>
            </a:xfrm>
            <a:prstGeom prst="rect">
              <a:avLst/>
            </a:prstGeom>
            <a:noFill/>
          </p:spPr>
          <p:txBody>
            <a:bodyPr wrap="square" rtlCol="0">
              <a:spAutoFit/>
            </a:bodyPr>
            <a:lstStyle/>
            <a:p>
              <a:r>
                <a:rPr lang="en-GB" sz="1600" err="1">
                  <a:solidFill>
                    <a:srgbClr val="FF0000"/>
                  </a:solidFill>
                </a:rPr>
                <a:t>d&amp;e</a:t>
              </a:r>
              <a:endParaRPr lang="en-GB" sz="1600">
                <a:solidFill>
                  <a:srgbClr val="FF0000"/>
                </a:solidFill>
              </a:endParaRPr>
            </a:p>
          </p:txBody>
        </p:sp>
        <p:sp>
          <p:nvSpPr>
            <p:cNvPr id="29" name="TextBox 28">
              <a:extLst>
                <a:ext uri="{FF2B5EF4-FFF2-40B4-BE49-F238E27FC236}">
                  <a16:creationId xmlns:a16="http://schemas.microsoft.com/office/drawing/2014/main" id="{8B3CA77B-B818-4FD2-A107-1A60F6BD1F2D}"/>
                </a:ext>
              </a:extLst>
            </p:cNvPr>
            <p:cNvSpPr txBox="1"/>
            <p:nvPr/>
          </p:nvSpPr>
          <p:spPr>
            <a:xfrm>
              <a:off x="9717605" y="5029375"/>
              <a:ext cx="797996" cy="338554"/>
            </a:xfrm>
            <a:prstGeom prst="rect">
              <a:avLst/>
            </a:prstGeom>
            <a:noFill/>
          </p:spPr>
          <p:txBody>
            <a:bodyPr wrap="square" rtlCol="0">
              <a:spAutoFit/>
            </a:bodyPr>
            <a:lstStyle/>
            <a:p>
              <a:r>
                <a:rPr lang="en-GB" sz="1600" err="1">
                  <a:solidFill>
                    <a:srgbClr val="FF0000"/>
                  </a:solidFill>
                </a:rPr>
                <a:t>f&amp;g</a:t>
              </a:r>
              <a:endParaRPr lang="en-GB" sz="1600">
                <a:solidFill>
                  <a:srgbClr val="FF0000"/>
                </a:solidFill>
              </a:endParaRPr>
            </a:p>
          </p:txBody>
        </p:sp>
      </p:grpSp>
      <p:sp>
        <p:nvSpPr>
          <p:cNvPr id="24" name="Title 10">
            <a:extLst>
              <a:ext uri="{FF2B5EF4-FFF2-40B4-BE49-F238E27FC236}">
                <a16:creationId xmlns:a16="http://schemas.microsoft.com/office/drawing/2014/main" id="{D65E6D98-BE8C-6B4C-B23E-6167300445AE}"/>
              </a:ext>
            </a:extLst>
          </p:cNvPr>
          <p:cNvSpPr txBox="1">
            <a:spLocks/>
          </p:cNvSpPr>
          <p:nvPr/>
        </p:nvSpPr>
        <p:spPr>
          <a:xfrm>
            <a:off x="966955" y="-177406"/>
            <a:ext cx="955687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16.2 Modelización del almacenamiento y la transmisión flexibles</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26" name="Oval 25">
            <a:extLst>
              <a:ext uri="{FF2B5EF4-FFF2-40B4-BE49-F238E27FC236}">
                <a16:creationId xmlns:a16="http://schemas.microsoft.com/office/drawing/2014/main" id="{C54FBF7E-305D-9048-923A-84FA0E76ED16}"/>
              </a:ext>
            </a:extLst>
          </p:cNvPr>
          <p:cNvSpPr/>
          <p:nvPr/>
        </p:nvSpPr>
        <p:spPr>
          <a:xfrm>
            <a:off x="9550417" y="85988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16_Slide8.mp3" descr="Track2_Lecture16_Slide8.mp3">
            <a:hlinkClick r:id="" action="ppaction://media"/>
            <a:extLst>
              <a:ext uri="{FF2B5EF4-FFF2-40B4-BE49-F238E27FC236}">
                <a16:creationId xmlns:a16="http://schemas.microsoft.com/office/drawing/2014/main" id="{CFCC0670-E53B-874A-AFB6-8E440F8BA1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83870" y="909047"/>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39"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2650" y="3766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5" y="120271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16.2.2 Modelización del almacenamiento </a:t>
            </a:r>
          </a:p>
        </p:txBody>
      </p:sp>
      <p:pic>
        <p:nvPicPr>
          <p:cNvPr id="10" name="Picture 9">
            <a:extLst>
              <a:ext uri="{FF2B5EF4-FFF2-40B4-BE49-F238E27FC236}">
                <a16:creationId xmlns:a16="http://schemas.microsoft.com/office/drawing/2014/main" id="{85840D53-0DEF-474F-AE3D-5FA4F9FBD048}"/>
              </a:ext>
            </a:extLst>
          </p:cNvPr>
          <p:cNvPicPr>
            <a:picLocks noChangeAspect="1"/>
          </p:cNvPicPr>
          <p:nvPr/>
        </p:nvPicPr>
        <p:blipFill>
          <a:blip r:embed="rId6"/>
          <a:stretch>
            <a:fillRect/>
          </a:stretch>
        </p:blipFill>
        <p:spPr>
          <a:xfrm>
            <a:off x="8344161" y="2054478"/>
            <a:ext cx="2458609" cy="1642652"/>
          </a:xfrm>
          <a:prstGeom prst="rect">
            <a:avLst/>
          </a:prstGeom>
        </p:spPr>
      </p:pic>
      <p:pic>
        <p:nvPicPr>
          <p:cNvPr id="11" name="Picture 10">
            <a:extLst>
              <a:ext uri="{FF2B5EF4-FFF2-40B4-BE49-F238E27FC236}">
                <a16:creationId xmlns:a16="http://schemas.microsoft.com/office/drawing/2014/main" id="{518B07D2-F794-476D-AC85-D608AE2DAEF5}"/>
              </a:ext>
            </a:extLst>
          </p:cNvPr>
          <p:cNvPicPr>
            <a:picLocks noChangeAspect="1"/>
          </p:cNvPicPr>
          <p:nvPr/>
        </p:nvPicPr>
        <p:blipFill rotWithShape="1">
          <a:blip r:embed="rId7"/>
          <a:srcRect r="1472" b="1309"/>
          <a:stretch/>
        </p:blipFill>
        <p:spPr>
          <a:xfrm>
            <a:off x="1839317" y="4404463"/>
            <a:ext cx="2458012" cy="1614754"/>
          </a:xfrm>
          <a:prstGeom prst="rect">
            <a:avLst/>
          </a:prstGeom>
        </p:spPr>
      </p:pic>
      <p:sp>
        <p:nvSpPr>
          <p:cNvPr id="3" name="Rounded Rectangle 2"/>
          <p:cNvSpPr/>
          <p:nvPr/>
        </p:nvSpPr>
        <p:spPr>
          <a:xfrm>
            <a:off x="734568" y="1867834"/>
            <a:ext cx="10334271" cy="4367786"/>
          </a:xfrm>
          <a:prstGeom prst="roundRect">
            <a:avLst>
              <a:gd name="adj" fmla="val 3136"/>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895919" y="1780233"/>
            <a:ext cx="7264311" cy="1923604"/>
          </a:xfrm>
          <a:prstGeom prst="rect">
            <a:avLst/>
          </a:prstGeom>
          <a:noFill/>
        </p:spPr>
        <p:txBody>
          <a:bodyPr wrap="square" lIns="91440" tIns="45720" rIns="91440" bIns="45720" rtlCol="0" anchor="t">
            <a:spAutoFit/>
          </a:bodyPr>
          <a:lstStyle/>
          <a:p>
            <a:endParaRPr lang="en-GB" sz="1700">
              <a:latin typeface="Open Sans" panose="020B0606030504020204" pitchFamily="34" charset="0"/>
              <a:ea typeface="Open Sans" panose="020B0606030504020204" pitchFamily="34" charset="0"/>
              <a:cs typeface="Open Sans" panose="020B0606030504020204" pitchFamily="34" charset="0"/>
            </a:endParaRPr>
          </a:p>
          <a:p>
            <a:r>
              <a:rPr lang="en-GB" sz="1700">
                <a:latin typeface="Open Sans" panose="020B0606030504020204" pitchFamily="34" charset="0"/>
                <a:ea typeface="Open Sans" panose="020B0606030504020204" pitchFamily="34" charset="0"/>
                <a:cs typeface="Open Sans" panose="020B0606030504020204" pitchFamily="34" charset="0"/>
              </a:rPr>
              <a:t>Hay dos opciones para definir la inversión en unidades de almacenamiento de electricidad: </a:t>
            </a:r>
          </a:p>
          <a:p>
            <a:pPr marL="342900" indent="-342900">
              <a:buAutoNum type="alphaLcParenR"/>
            </a:pPr>
            <a:r>
              <a:rPr lang="en-GB" sz="1700" b="1">
                <a:latin typeface="Open Sans" panose="020B0606030504020204" pitchFamily="34" charset="0"/>
                <a:ea typeface="Open Sans" panose="020B0606030504020204" pitchFamily="34" charset="0"/>
                <a:cs typeface="Open Sans" panose="020B0606030504020204" pitchFamily="34" charset="0"/>
              </a:rPr>
              <a:t>Fijar la relación entre potencia y energía:  </a:t>
            </a:r>
          </a:p>
          <a:p>
            <a:pPr marL="285750" indent="-196850">
              <a:buFont typeface="Arial" panose="020B0604020202020204" pitchFamily="34" charset="0"/>
              <a:buChar char="•"/>
            </a:pPr>
            <a:r>
              <a:rPr lang="en-GB" sz="1700">
                <a:latin typeface="Open Sans"/>
                <a:ea typeface="Open Sans" panose="020B0606030504020204" pitchFamily="34" charset="0"/>
                <a:cs typeface="Open Sans" panose="020B0606030504020204" pitchFamily="34" charset="0"/>
              </a:rPr>
              <a:t>Utilizará una duración de descarga fija para las unidades de batería. Por ejemplo, en el ejemplo el modelo sólo considera las baterías de 2 horas de duración en la optimización.</a:t>
            </a:r>
          </a:p>
          <a:p>
            <a:pPr marL="285750" indent="-196850">
              <a:buFont typeface="Arial" panose="020B0604020202020204" pitchFamily="34" charset="0"/>
              <a:buChar char="•"/>
            </a:pPr>
            <a:r>
              <a:rPr lang="en-GB" sz="1700">
                <a:latin typeface="Open Sans" panose="020B0606030504020204" pitchFamily="34" charset="0"/>
                <a:ea typeface="Open Sans" panose="020B0606030504020204" pitchFamily="34" charset="0"/>
                <a:cs typeface="Open Sans" panose="020B0606030504020204" pitchFamily="34" charset="0"/>
              </a:rPr>
              <a:t>En este caso, sólo debe definirse el coste de inversión por energía (KWh). </a:t>
            </a:r>
          </a:p>
        </p:txBody>
      </p:sp>
      <p:sp>
        <p:nvSpPr>
          <p:cNvPr id="13" name="TextBox 12"/>
          <p:cNvSpPr txBox="1"/>
          <p:nvPr/>
        </p:nvSpPr>
        <p:spPr>
          <a:xfrm>
            <a:off x="4638178" y="4491146"/>
            <a:ext cx="6089812" cy="1400383"/>
          </a:xfrm>
          <a:prstGeom prst="rect">
            <a:avLst/>
          </a:prstGeom>
          <a:noFill/>
        </p:spPr>
        <p:txBody>
          <a:bodyPr wrap="square" lIns="91440" tIns="45720" rIns="91440" bIns="45720" rtlCol="0" anchor="t">
            <a:spAutoFit/>
          </a:bodyPr>
          <a:lstStyle/>
          <a:p>
            <a:r>
              <a:rPr lang="en-GB" sz="1700" b="1">
                <a:latin typeface="Open Sans"/>
                <a:ea typeface="Open Sans" panose="020B0606030504020204" pitchFamily="34" charset="0"/>
                <a:cs typeface="Open Sans" panose="020B0606030504020204" pitchFamily="34" charset="0"/>
              </a:rPr>
              <a:t>b) Optimización gratuita de la potencia y la energía: </a:t>
            </a:r>
            <a:endParaRPr lang="en-GB" sz="1700">
              <a:latin typeface="Open Sans" panose="020B0606030504020204" pitchFamily="34" charset="0"/>
              <a:ea typeface="Open Sans" panose="020B0606030504020204" pitchFamily="34" charset="0"/>
              <a:cs typeface="Open Sans" panose="020B0606030504020204" pitchFamily="34" charset="0"/>
            </a:endParaRPr>
          </a:p>
          <a:p>
            <a:pPr marL="285750" indent="-196850">
              <a:buFont typeface="Arial" panose="020B0604020202020204" pitchFamily="34" charset="0"/>
              <a:buChar char="•"/>
            </a:pPr>
            <a:r>
              <a:rPr lang="en-GB" sz="1700">
                <a:latin typeface="Open Sans"/>
                <a:ea typeface="Open Sans" panose="020B0606030504020204" pitchFamily="34" charset="0"/>
                <a:cs typeface="Open Sans" panose="020B0606030504020204" pitchFamily="34" charset="0"/>
              </a:rPr>
              <a:t>Optimiza la potencia y la energía por separado, y no es necesario definir la relación potencia/energía</a:t>
            </a:r>
          </a:p>
          <a:p>
            <a:pPr marL="285750" indent="-196850">
              <a:buFont typeface="Arial" panose="020B0604020202020204" pitchFamily="34" charset="0"/>
              <a:buChar char="•"/>
            </a:pPr>
            <a:r>
              <a:rPr lang="en-GB" sz="1700">
                <a:latin typeface="Open Sans" panose="020B0606030504020204" pitchFamily="34" charset="0"/>
                <a:ea typeface="Open Sans" panose="020B0606030504020204" pitchFamily="34" charset="0"/>
                <a:cs typeface="Open Sans" panose="020B0606030504020204" pitchFamily="34" charset="0"/>
              </a:rPr>
              <a:t>Hay que definir tanto el coste de la inversión en potencia como en energía.</a:t>
            </a:r>
          </a:p>
        </p:txBody>
      </p:sp>
      <p:sp>
        <p:nvSpPr>
          <p:cNvPr id="12" name="Title 10">
            <a:extLst>
              <a:ext uri="{FF2B5EF4-FFF2-40B4-BE49-F238E27FC236}">
                <a16:creationId xmlns:a16="http://schemas.microsoft.com/office/drawing/2014/main" id="{D65E6D98-BE8C-6B4C-B23E-6167300445AE}"/>
              </a:ext>
            </a:extLst>
          </p:cNvPr>
          <p:cNvSpPr txBox="1">
            <a:spLocks/>
          </p:cNvSpPr>
          <p:nvPr/>
        </p:nvSpPr>
        <p:spPr>
          <a:xfrm>
            <a:off x="966955" y="-177406"/>
            <a:ext cx="604344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16.2 Modelización del almacenamiento y la transmisión flexibles</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14" name="TextBox 13">
            <a:extLst>
              <a:ext uri="{FF2B5EF4-FFF2-40B4-BE49-F238E27FC236}">
                <a16:creationId xmlns:a16="http://schemas.microsoft.com/office/drawing/2014/main" id="{8B3CA77B-B818-4FD2-A107-1A60F6BD1F2D}"/>
              </a:ext>
            </a:extLst>
          </p:cNvPr>
          <p:cNvSpPr txBox="1"/>
          <p:nvPr/>
        </p:nvSpPr>
        <p:spPr>
          <a:xfrm>
            <a:off x="8406208" y="2060803"/>
            <a:ext cx="468528" cy="461665"/>
          </a:xfrm>
          <a:prstGeom prst="rect">
            <a:avLst/>
          </a:prstGeom>
          <a:noFill/>
        </p:spPr>
        <p:txBody>
          <a:bodyPr wrap="square" rtlCol="0">
            <a:spAutoFit/>
          </a:bodyPr>
          <a:lstStyle/>
          <a:p>
            <a:r>
              <a:rPr lang="en-GB" sz="2400" dirty="0">
                <a:solidFill>
                  <a:srgbClr val="FF0000"/>
                </a:solidFill>
              </a:rPr>
              <a:t>a</a:t>
            </a:r>
          </a:p>
        </p:txBody>
      </p:sp>
      <p:sp>
        <p:nvSpPr>
          <p:cNvPr id="2" name="Rectangle 1"/>
          <p:cNvSpPr/>
          <p:nvPr/>
        </p:nvSpPr>
        <p:spPr>
          <a:xfrm>
            <a:off x="1839317" y="4397188"/>
            <a:ext cx="346570" cy="461665"/>
          </a:xfrm>
          <a:prstGeom prst="rect">
            <a:avLst/>
          </a:prstGeom>
        </p:spPr>
        <p:txBody>
          <a:bodyPr wrap="none">
            <a:spAutoFit/>
          </a:bodyPr>
          <a:lstStyle/>
          <a:p>
            <a:r>
              <a:rPr lang="en-GB" sz="2400" dirty="0">
                <a:solidFill>
                  <a:srgbClr val="FF0000"/>
                </a:solidFill>
              </a:rPr>
              <a:t>b</a:t>
            </a:r>
          </a:p>
        </p:txBody>
      </p:sp>
      <p:sp>
        <p:nvSpPr>
          <p:cNvPr id="15" name="Oval 14">
            <a:extLst>
              <a:ext uri="{FF2B5EF4-FFF2-40B4-BE49-F238E27FC236}">
                <a16:creationId xmlns:a16="http://schemas.microsoft.com/office/drawing/2014/main" id="{6E40C7E3-5CCA-6041-B1F9-CD52F0E3A7AC}"/>
              </a:ext>
            </a:extLst>
          </p:cNvPr>
          <p:cNvSpPr/>
          <p:nvPr/>
        </p:nvSpPr>
        <p:spPr>
          <a:xfrm>
            <a:off x="10094634" y="12235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6_Slide9.mp3" descr="Track2_Lecture16_Slide9.mp3">
            <a:hlinkClick r:id="" action="ppaction://media"/>
            <a:extLst>
              <a:ext uri="{FF2B5EF4-FFF2-40B4-BE49-F238E27FC236}">
                <a16:creationId xmlns:a16="http://schemas.microsoft.com/office/drawing/2014/main" id="{3A0C2E5C-1789-D34A-AEA1-0422C4E134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65999" y="160866"/>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7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FEAD275-D586-414F-9409-1A115FD566B3}">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573</TotalTime>
  <Words>6964</Words>
  <Application>Microsoft Office PowerPoint</Application>
  <PresentationFormat>Panorámica</PresentationFormat>
  <Paragraphs>422</Paragraphs>
  <Slides>24</Slides>
  <Notes>23</Notes>
  <HiddenSlides>0</HiddenSlides>
  <MMClips>22</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24</vt:i4>
      </vt:variant>
    </vt:vector>
  </HeadingPairs>
  <TitlesOfParts>
    <vt:vector size="33" baseType="lpstr">
      <vt:lpstr>Arial</vt:lpstr>
      <vt:lpstr>Calibri</vt:lpstr>
      <vt:lpstr>Calibri Light</vt:lpstr>
      <vt:lpstr>Cambria Math</vt:lpstr>
      <vt:lpstr>Open Sans</vt:lpstr>
      <vt:lpstr>Open Sans </vt:lpstr>
      <vt:lpstr>Open Sans ExtraBold</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docId:F31507AD080BAEA7768031428C9D4E90</cp:keywords>
  <cp:lastModifiedBy>Diego Daniel Mora Gonzalez</cp:lastModifiedBy>
  <cp:revision>39</cp:revision>
  <dcterms:created xsi:type="dcterms:W3CDTF">2021-02-10T16:48:02Z</dcterms:created>
  <dcterms:modified xsi:type="dcterms:W3CDTF">2022-10-27T09:35:36Z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