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303" r:id="rId5"/>
    <p:sldId id="257" r:id="rId6"/>
    <p:sldId id="290" r:id="rId7"/>
    <p:sldId id="263" r:id="rId8"/>
    <p:sldId id="289" r:id="rId9"/>
    <p:sldId id="288" r:id="rId10"/>
    <p:sldId id="287" r:id="rId11"/>
    <p:sldId id="264" r:id="rId12"/>
    <p:sldId id="293" r:id="rId13"/>
    <p:sldId id="292" r:id="rId14"/>
    <p:sldId id="291" r:id="rId15"/>
    <p:sldId id="294" r:id="rId16"/>
    <p:sldId id="272" r:id="rId17"/>
    <p:sldId id="271" r:id="rId18"/>
    <p:sldId id="300" r:id="rId19"/>
    <p:sldId id="299" r:id="rId20"/>
    <p:sldId id="298" r:id="rId21"/>
    <p:sldId id="297" r:id="rId22"/>
    <p:sldId id="296" r:id="rId23"/>
    <p:sldId id="295" r:id="rId24"/>
    <p:sldId id="301" r:id="rId25"/>
    <p:sldId id="302" r:id="rId26"/>
    <p:sldId id="304" r:id="rId27"/>
    <p:sldId id="3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1/4wbpOYUgvk7SCoCOgew==" hashData="Q0YzbSrIWtGaJOG27lmySaXxMBMiPD1NN9Oa3YJlZY1sYZDpyp3MtS+k5QfAYnX1JylhbEbbJJVk8hozhRZvg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3"/>
    <p:restoredTop sz="72874" autoAdjust="0"/>
  </p:normalViewPr>
  <p:slideViewPr>
    <p:cSldViewPr snapToGrid="0">
      <p:cViewPr varScale="1">
        <p:scale>
          <a:sx n="79" d="100"/>
          <a:sy n="79" d="100"/>
        </p:scale>
        <p:origin x="201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A5132052-C5A3-47A9-BC56-42DDB0A42A43}"/>
    <pc:docChg chg="modSld">
      <pc:chgData name="Naomi Tan" userId="8ce5270c-ec91-47e3-b3ed-c9746ddfe401" providerId="ADAL" clId="{A5132052-C5A3-47A9-BC56-42DDB0A42A43}" dt="2022-08-11T10:34:02.590" v="17" actId="20577"/>
      <pc:docMkLst>
        <pc:docMk/>
      </pc:docMkLst>
      <pc:sldChg chg="modSp mod">
        <pc:chgData name="Naomi Tan" userId="8ce5270c-ec91-47e3-b3ed-c9746ddfe401" providerId="ADAL" clId="{A5132052-C5A3-47A9-BC56-42DDB0A42A43}" dt="2022-08-11T10:34:02.590" v="17" actId="20577"/>
        <pc:sldMkLst>
          <pc:docMk/>
          <pc:sldMk cId="3026279763" sldId="304"/>
        </pc:sldMkLst>
        <pc:spChg chg="mod">
          <ac:chgData name="Naomi Tan" userId="8ce5270c-ec91-47e3-b3ed-c9746ddfe401" providerId="ADAL" clId="{A5132052-C5A3-47A9-BC56-42DDB0A42A43}" dt="2022-08-11T10:34:02.590" v="17" actId="20577"/>
          <ac:spMkLst>
            <pc:docMk/>
            <pc:sldMk cId="3026279763" sldId="304"/>
            <ac:spMk id="8" creationId="{BEB0ECBB-5840-4667-ABEE-135810FF3EDB}"/>
          </ac:spMkLst>
        </pc:spChg>
      </pc:sldChg>
    </pc:docChg>
  </pc:docChgLst>
  <pc:docChgLst>
    <pc:chgData name="Naomi Tan" userId="8ce5270c-ec91-47e3-b3ed-c9746ddfe401" providerId="ADAL" clId="{6A05D603-7D9C-4DEB-BF47-CFE0CB09360A}"/>
    <pc:docChg chg="undo custSel modSld">
      <pc:chgData name="Naomi Tan" userId="8ce5270c-ec91-47e3-b3ed-c9746ddfe401" providerId="ADAL" clId="{6A05D603-7D9C-4DEB-BF47-CFE0CB09360A}" dt="2022-08-29T11:36:13.011" v="3" actId="20577"/>
      <pc:docMkLst>
        <pc:docMk/>
      </pc:docMkLst>
      <pc:sldChg chg="addSp delSp modSp mod">
        <pc:chgData name="Naomi Tan" userId="8ce5270c-ec91-47e3-b3ed-c9746ddfe401" providerId="ADAL" clId="{6A05D603-7D9C-4DEB-BF47-CFE0CB09360A}" dt="2022-08-29T11:36:13.011" v="3" actId="20577"/>
        <pc:sldMkLst>
          <pc:docMk/>
          <pc:sldMk cId="2476947765" sldId="303"/>
        </pc:sldMkLst>
        <pc:spChg chg="add del mod">
          <ac:chgData name="Naomi Tan" userId="8ce5270c-ec91-47e3-b3ed-c9746ddfe401" providerId="ADAL" clId="{6A05D603-7D9C-4DEB-BF47-CFE0CB09360A}" dt="2022-08-29T11:36:13.011" v="3" actId="20577"/>
          <ac:spMkLst>
            <pc:docMk/>
            <pc:sldMk cId="2476947765" sldId="303"/>
            <ac:spMk id="8" creationId="{FCD026FD-E29A-4C77-841F-C7E5AE8116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Neste diapositivo, comparamos as duas fontes de financiamento de que falámos até agora: capital próprio e dívida.</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EQUITAÇÃO: </a:t>
            </a:r>
          </a:p>
          <a:p>
            <a:pPr marL="171450" lvl="0" indent="-171450" algn="l" rtl="0">
              <a:lnSpc>
                <a:spcPct val="100000"/>
              </a:lnSpc>
              <a:spcBef>
                <a:spcPts val="0"/>
              </a:spcBef>
              <a:spcAft>
                <a:spcPts val="0"/>
              </a:spcAft>
              <a:buSzPts val="1100"/>
              <a:buChar char="●"/>
            </a:pPr>
            <a:r>
              <a:rPr lang="en-US" dirty="0"/>
              <a:t>O capital próprio refere-se aos fundos investidos no projeto pelos promotores ou acionistas da empresa. </a:t>
            </a:r>
          </a:p>
          <a:p>
            <a:pPr marL="171450" indent="-171450">
              <a:buSzPts val="1100"/>
              <a:buChar char="●"/>
            </a:pPr>
            <a:r>
              <a:rPr lang="en-US" dirty="0"/>
              <a:t>Os detentores de </a:t>
            </a:r>
            <a:r>
              <a:rPr lang="en-US" dirty="0" err="1"/>
              <a:t>ações</a:t>
            </a:r>
            <a:r>
              <a:rPr lang="en-US" dirty="0"/>
              <a:t> são os proprietários da empresa e têm poder de voto, pelo que controlam a empresa. </a:t>
            </a:r>
            <a:endParaRPr lang="en-US" dirty="0">
              <a:cs typeface="Calibri"/>
            </a:endParaRPr>
          </a:p>
          <a:p>
            <a:pPr marL="171450" lvl="0" indent="-171450" algn="l" rtl="0">
              <a:lnSpc>
                <a:spcPct val="100000"/>
              </a:lnSpc>
              <a:spcBef>
                <a:spcPts val="0"/>
              </a:spcBef>
              <a:spcAft>
                <a:spcPts val="0"/>
              </a:spcAft>
              <a:buSzPts val="1100"/>
              <a:buChar char="●"/>
            </a:pPr>
            <a:r>
              <a:rPr lang="en-US" dirty="0"/>
              <a:t>Recebem dividendos com base nos lucros líquidos e beneficiam de mais-valias se o preço das </a:t>
            </a:r>
            <a:r>
              <a:rPr lang="en-US" dirty="0" err="1"/>
              <a:t>ações</a:t>
            </a:r>
            <a:r>
              <a:rPr lang="en-US" dirty="0"/>
              <a:t> aumentar. </a:t>
            </a:r>
          </a:p>
          <a:p>
            <a:pPr marL="171450" lvl="0" indent="-171450" algn="l" rtl="0">
              <a:lnSpc>
                <a:spcPct val="100000"/>
              </a:lnSpc>
              <a:spcBef>
                <a:spcPts val="0"/>
              </a:spcBef>
              <a:spcAft>
                <a:spcPts val="0"/>
              </a:spcAft>
              <a:buSzPts val="1100"/>
              <a:buChar char="●"/>
            </a:pPr>
            <a:r>
              <a:rPr lang="en-US" dirty="0"/>
              <a:t>Os detentores de </a:t>
            </a:r>
            <a:r>
              <a:rPr lang="en-US" dirty="0" err="1"/>
              <a:t>ações</a:t>
            </a:r>
            <a:r>
              <a:rPr lang="en-US" dirty="0"/>
              <a:t> assumem riscos. Não receberão dividendos se a empresa registar prejuízos.</a:t>
            </a:r>
          </a:p>
          <a:p>
            <a:pPr marL="171450" indent="-171450">
              <a:buSzPts val="1100"/>
              <a:buChar char="●"/>
            </a:pPr>
            <a:r>
              <a:rPr lang="en-US" dirty="0"/>
              <a:t>Em caso de falência, os acionistas teriam um direito residual sobre </a:t>
            </a:r>
            <a:r>
              <a:rPr lang="en-US" dirty="0" err="1"/>
              <a:t>os</a:t>
            </a:r>
            <a:r>
              <a:rPr lang="en-US" dirty="0"/>
              <a:t> </a:t>
            </a:r>
            <a:r>
              <a:rPr lang="en-US" dirty="0" err="1"/>
              <a:t>ativos</a:t>
            </a:r>
            <a:r>
              <a:rPr lang="en-US" dirty="0"/>
              <a:t> da empresa, isto é, após os créditos dos mutuantes. </a:t>
            </a:r>
            <a:endParaRPr lang="en-US" dirty="0">
              <a:cs typeface="Calibri"/>
            </a:endParaRPr>
          </a:p>
          <a:p>
            <a:pPr marL="171450" lvl="0" indent="-171450" algn="l" rtl="0">
              <a:lnSpc>
                <a:spcPct val="100000"/>
              </a:lnSpc>
              <a:spcBef>
                <a:spcPts val="0"/>
              </a:spcBef>
              <a:spcAft>
                <a:spcPts val="0"/>
              </a:spcAft>
              <a:buSzPts val="1100"/>
              <a:buChar char="●"/>
            </a:pPr>
            <a:r>
              <a:rPr lang="en-US" dirty="0"/>
              <a:t>Como assumem um risco mais elevado, esperam, por conseguinte, um maior rendimento do seu investimento. </a:t>
            </a:r>
          </a:p>
          <a:p>
            <a:pPr marL="171450" lvl="0" indent="-171450" algn="l" rtl="0">
              <a:lnSpc>
                <a:spcPct val="100000"/>
              </a:lnSpc>
              <a:spcBef>
                <a:spcPts val="0"/>
              </a:spcBef>
              <a:spcAft>
                <a:spcPts val="0"/>
              </a:spcAft>
              <a:buSzPts val="1100"/>
              <a:buChar char="●"/>
            </a:pPr>
            <a:r>
              <a:rPr lang="en-US" dirty="0"/>
              <a:t>Os dividendos são tributáveis.</a:t>
            </a:r>
          </a:p>
          <a:p>
            <a:pPr marL="0" lvl="0" indent="0" algn="l" rtl="0">
              <a:lnSpc>
                <a:spcPct val="100000"/>
              </a:lnSpc>
              <a:spcBef>
                <a:spcPts val="0"/>
              </a:spcBef>
              <a:spcAft>
                <a:spcPts val="0"/>
              </a:spcAft>
              <a:buSzPts val="1100"/>
              <a:buNone/>
            </a:pPr>
            <a:endParaRPr lang="en-US" dirty="0"/>
          </a:p>
          <a:p>
            <a:pPr>
              <a:buSzPts val="1100"/>
            </a:pPr>
            <a:r>
              <a:rPr lang="en-US" dirty="0"/>
              <a:t>Agora vamos discutir </a:t>
            </a:r>
            <a:r>
              <a:rPr lang="en-US" b="1" dirty="0"/>
              <a:t>a DÍVIDA:</a:t>
            </a:r>
            <a:endParaRPr lang="en-US" dirty="0"/>
          </a:p>
          <a:p>
            <a:pPr marL="171450" lvl="0" indent="-171450" algn="l" rtl="0">
              <a:lnSpc>
                <a:spcPct val="100000"/>
              </a:lnSpc>
              <a:spcBef>
                <a:spcPts val="0"/>
              </a:spcBef>
              <a:spcAft>
                <a:spcPts val="0"/>
              </a:spcAft>
              <a:buSzPts val="1100"/>
              <a:buChar char="●"/>
            </a:pPr>
            <a:r>
              <a:rPr lang="en-US" dirty="0"/>
              <a:t>Aqueles que emprestam dinheiro são os credores. Não são os proprietários. </a:t>
            </a:r>
          </a:p>
          <a:p>
            <a:pPr marL="171450" lvl="0" indent="-171450" algn="l" rtl="0">
              <a:lnSpc>
                <a:spcPct val="100000"/>
              </a:lnSpc>
              <a:spcBef>
                <a:spcPts val="0"/>
              </a:spcBef>
              <a:spcAft>
                <a:spcPts val="0"/>
              </a:spcAft>
              <a:buSzPts val="1100"/>
              <a:buChar char="●"/>
            </a:pPr>
            <a:r>
              <a:rPr lang="en-US" dirty="0"/>
              <a:t>Emprestam fundos a uma taxa de juro acordada para um período específico. </a:t>
            </a:r>
          </a:p>
          <a:p>
            <a:pPr marL="171450" lvl="0" indent="-171450" algn="l" rtl="0">
              <a:lnSpc>
                <a:spcPct val="100000"/>
              </a:lnSpc>
              <a:spcBef>
                <a:spcPts val="0"/>
              </a:spcBef>
              <a:spcAft>
                <a:spcPts val="0"/>
              </a:spcAft>
              <a:buSzPts val="1100"/>
              <a:buChar char="●"/>
            </a:pPr>
            <a:r>
              <a:rPr lang="en-US" dirty="0"/>
              <a:t>Recebem pagamentos de capital e juros, quer a empresa tenha lucros ou prejuízos. </a:t>
            </a:r>
          </a:p>
          <a:p>
            <a:pPr marL="171450" indent="-171450">
              <a:buSzPts val="1100"/>
              <a:buChar char="●"/>
            </a:pPr>
            <a:r>
              <a:rPr lang="en-US" dirty="0"/>
              <a:t>Em caso de falência, os credores teriam um direito de prioridade sobre </a:t>
            </a:r>
            <a:r>
              <a:rPr lang="en-US" dirty="0" err="1"/>
              <a:t>os</a:t>
            </a:r>
            <a:r>
              <a:rPr lang="en-US" dirty="0"/>
              <a:t> </a:t>
            </a:r>
            <a:r>
              <a:rPr lang="en-US" dirty="0" err="1"/>
              <a:t>ativos</a:t>
            </a:r>
            <a:r>
              <a:rPr lang="en-US" dirty="0"/>
              <a:t> da empresa. </a:t>
            </a:r>
          </a:p>
          <a:p>
            <a:pPr marL="171450" indent="-171450">
              <a:buSzPts val="1100"/>
              <a:buChar char="●"/>
            </a:pPr>
            <a:r>
              <a:rPr lang="en-US" dirty="0"/>
              <a:t>Uma vez que os mutuantes assumem menos riscos, o financiamento através de empréstimos custa menos do que o financiamento através de </a:t>
            </a:r>
            <a:r>
              <a:rPr lang="en-US" dirty="0" err="1"/>
              <a:t>ações</a:t>
            </a:r>
            <a:r>
              <a:rPr lang="en-US" dirty="0"/>
              <a:t>.</a:t>
            </a:r>
          </a:p>
          <a:p>
            <a:pPr marL="171450" indent="-171450">
              <a:buSzPts val="1100"/>
              <a:buChar char="●"/>
            </a:pPr>
            <a:r>
              <a:rPr lang="en-US" dirty="0"/>
              <a:t>Além disso, os juros são dedutíveis nos impostos. Estas caraterísticas da dívida melhoram o rendimento do fluxo de caixa líquido do projeto e, por conseguinte, são benéficas para os acionistas. </a:t>
            </a:r>
            <a:endParaRPr lang="en-US" dirty="0">
              <a:cs typeface="Calibri"/>
            </a:endParaRPr>
          </a:p>
          <a:p>
            <a:pPr marL="171450" lvl="0" indent="-171450" algn="l" rtl="0">
              <a:lnSpc>
                <a:spcPct val="100000"/>
              </a:lnSpc>
              <a:spcBef>
                <a:spcPts val="0"/>
              </a:spcBef>
              <a:spcAft>
                <a:spcPts val="0"/>
              </a:spcAft>
              <a:buSzPts val="1100"/>
              <a:buChar char="●"/>
            </a:pPr>
            <a:r>
              <a:rPr lang="en-US" dirty="0"/>
              <a:t>Por conseguinte, um endividamento mais elevado melhora o rendimento do projeto; no entanto, também aumenta o risco de falência.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48430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Atualmente, existem muitos instrumentos financeiros inovadores, alguns dos quais têm caraterísticas de dívida e de capital próprio. Este grupo, que se apresenta sob diversas formas, é designado por </a:t>
            </a:r>
            <a:r>
              <a:rPr lang="en-US" b="1" dirty="0"/>
              <a:t>FINANÇAS HÍBRIDAS ou MEZZANINE</a:t>
            </a:r>
            <a:r>
              <a:rPr lang="en-US" dirty="0"/>
              <a:t>. </a:t>
            </a:r>
          </a:p>
          <a:p>
            <a:pPr marL="0" lvl="0" indent="0" algn="l" rtl="0">
              <a:lnSpc>
                <a:spcPct val="100000"/>
              </a:lnSpc>
              <a:spcBef>
                <a:spcPts val="0"/>
              </a:spcBef>
              <a:spcAft>
                <a:spcPts val="0"/>
              </a:spcAft>
              <a:buSzPts val="1100"/>
              <a:buNone/>
            </a:pPr>
            <a:endParaRPr lang="en-US" dirty="0"/>
          </a:p>
          <a:p>
            <a:pPr>
              <a:buSzPts val="1100"/>
            </a:pPr>
            <a:r>
              <a:rPr lang="en-US" b="1" dirty="0"/>
              <a:t>As </a:t>
            </a:r>
            <a:r>
              <a:rPr lang="en-US" b="1" dirty="0" err="1"/>
              <a:t>ações</a:t>
            </a:r>
            <a:r>
              <a:rPr lang="en-US" b="1" dirty="0"/>
              <a:t> preferenciais </a:t>
            </a:r>
            <a:r>
              <a:rPr lang="en-US" dirty="0"/>
              <a:t>são um desses instrumentos. É também designado por quase-capital, ocasionalmente utilizado para atrair investidores avessos ao risco. As </a:t>
            </a:r>
            <a:r>
              <a:rPr lang="en-US" dirty="0" err="1"/>
              <a:t>ações</a:t>
            </a:r>
            <a:r>
              <a:rPr lang="en-US" dirty="0"/>
              <a:t> preferenciais recebem um dividendo, normalmente com uma taxa fixa. No entanto, o conselho de administração pode decidir não pagar dividendos </a:t>
            </a:r>
            <a:r>
              <a:rPr lang="en-US" dirty="0" err="1"/>
              <a:t>às</a:t>
            </a:r>
            <a:r>
              <a:rPr lang="en-US" dirty="0"/>
              <a:t> </a:t>
            </a:r>
            <a:r>
              <a:rPr lang="en-US" dirty="0" err="1"/>
              <a:t>ações</a:t>
            </a:r>
            <a:r>
              <a:rPr lang="en-US" dirty="0"/>
              <a:t> preferenciais. O pagamento aos detentores de </a:t>
            </a:r>
            <a:r>
              <a:rPr lang="en-US" dirty="0" err="1"/>
              <a:t>ações</a:t>
            </a:r>
            <a:r>
              <a:rPr lang="en-US" dirty="0"/>
              <a:t> preferenciais tem prioridade sobre os dividendos aos acionistas ordinários, mas está subordinado aos créditos dos financiadores da dívida e de outros credores da empresa. Os detentores de </a:t>
            </a:r>
            <a:r>
              <a:rPr lang="en-US" dirty="0" err="1"/>
              <a:t>ações</a:t>
            </a:r>
            <a:r>
              <a:rPr lang="en-US" dirty="0"/>
              <a:t> preferenciais não têm, por vezes, direito de voto.</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0609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 As dívidas são por vezes classificadas </a:t>
            </a:r>
            <a:r>
              <a:rPr lang="en-US" dirty="0" err="1"/>
              <a:t>como</a:t>
            </a:r>
            <a:r>
              <a:rPr lang="en-US" dirty="0"/>
              <a:t> </a:t>
            </a:r>
            <a:r>
              <a:rPr lang="en-US" dirty="0" err="1"/>
              <a:t>sênior</a:t>
            </a:r>
            <a:r>
              <a:rPr lang="en-US" dirty="0"/>
              <a:t> ou júnior, ou </a:t>
            </a:r>
            <a:r>
              <a:rPr lang="en-US" b="1" dirty="0"/>
              <a:t>SUBORDINADAS</a:t>
            </a:r>
            <a:r>
              <a:rPr lang="en-US" dirty="0"/>
              <a:t>. Neste caso, a antiguidade indica uma hierarquia no reembolso do empréstimo em relação a outros credores.</a:t>
            </a:r>
          </a:p>
          <a:p>
            <a:pPr marL="171450" lvl="0" indent="-171450" algn="l" rtl="0">
              <a:lnSpc>
                <a:spcPct val="100000"/>
              </a:lnSpc>
              <a:spcBef>
                <a:spcPts val="0"/>
              </a:spcBef>
              <a:spcAft>
                <a:spcPts val="0"/>
              </a:spcAft>
              <a:buSzPts val="1100"/>
              <a:buChar char="●"/>
            </a:pPr>
            <a:r>
              <a:rPr lang="en-US" dirty="0"/>
              <a:t>Os detentores de dívida subordinada têm um segundo direito sobre </a:t>
            </a:r>
            <a:r>
              <a:rPr lang="en-US" dirty="0" err="1"/>
              <a:t>os</a:t>
            </a:r>
            <a:r>
              <a:rPr lang="en-US" dirty="0"/>
              <a:t> </a:t>
            </a:r>
            <a:r>
              <a:rPr lang="en-US" dirty="0" err="1"/>
              <a:t>ativos</a:t>
            </a:r>
            <a:r>
              <a:rPr lang="en-US" dirty="0"/>
              <a:t> do projeto em caso de incumprimento. Normalmente, isto significa que os credores subordinados só serão pagos depois de os </a:t>
            </a:r>
            <a:r>
              <a:rPr lang="en-US" dirty="0" err="1"/>
              <a:t>credores</a:t>
            </a:r>
            <a:r>
              <a:rPr lang="en-US" dirty="0"/>
              <a:t> </a:t>
            </a:r>
            <a:r>
              <a:rPr lang="en-US" dirty="0" err="1"/>
              <a:t>sênior</a:t>
            </a:r>
            <a:r>
              <a:rPr lang="en-US" dirty="0"/>
              <a:t> especificados terem sido compensados. </a:t>
            </a:r>
          </a:p>
          <a:p>
            <a:pPr marL="171450" indent="-171450">
              <a:buSzPts val="1100"/>
              <a:buChar char="●"/>
            </a:pPr>
            <a:r>
              <a:rPr lang="en-US" dirty="0"/>
              <a:t>Frequentemente, provém de fontes que têm um interesse direto no projeto. Por exemplo, um patrocinador do projeto ou fundos especializados que se sentem à vontade para assumir mais riscos do que um </a:t>
            </a:r>
            <a:r>
              <a:rPr lang="en-US" dirty="0" err="1"/>
              <a:t>mutuante</a:t>
            </a:r>
            <a:r>
              <a:rPr lang="en-US" dirty="0"/>
              <a:t> </a:t>
            </a:r>
            <a:r>
              <a:rPr lang="en-US" dirty="0" err="1"/>
              <a:t>sênior</a:t>
            </a:r>
            <a:r>
              <a:rPr lang="en-US" dirty="0"/>
              <a:t>. </a:t>
            </a:r>
            <a:endParaRPr lang="en-US" dirty="0">
              <a:cs typeface="Calibri"/>
            </a:endParaRPr>
          </a:p>
          <a:p>
            <a:pPr marL="171450" lvl="0" indent="-171450" algn="l" rtl="0">
              <a:lnSpc>
                <a:spcPct val="100000"/>
              </a:lnSpc>
              <a:spcBef>
                <a:spcPts val="0"/>
              </a:spcBef>
              <a:spcAft>
                <a:spcPts val="0"/>
              </a:spcAft>
              <a:buSzPts val="1100"/>
              <a:buChar char="●"/>
            </a:pPr>
            <a:r>
              <a:rPr lang="en-US" dirty="0"/>
              <a:t>Como seria de esperar, a dívida subordinada pode ser significativamente mais cara do que a </a:t>
            </a:r>
            <a:r>
              <a:rPr lang="en-US" dirty="0" err="1"/>
              <a:t>dívida</a:t>
            </a:r>
            <a:r>
              <a:rPr lang="en-US" dirty="0"/>
              <a:t> </a:t>
            </a:r>
            <a:r>
              <a:rPr lang="en-US" dirty="0" err="1"/>
              <a:t>sênior</a:t>
            </a:r>
            <a:r>
              <a:rPr lang="en-US" dirty="0"/>
              <a:t>. </a:t>
            </a:r>
          </a:p>
          <a:p>
            <a:pPr marL="171450" indent="-171450">
              <a:buSzPts val="1100"/>
              <a:buChar char="●"/>
            </a:pPr>
            <a:r>
              <a:rPr lang="en-US" dirty="0"/>
              <a:t>A taxa de juro de um empréstimo subordinado é mais elevada do que a da </a:t>
            </a:r>
            <a:r>
              <a:rPr lang="en-US" dirty="0" err="1"/>
              <a:t>dívida</a:t>
            </a:r>
            <a:r>
              <a:rPr lang="en-US" dirty="0"/>
              <a:t> </a:t>
            </a:r>
            <a:r>
              <a:rPr lang="en-US" dirty="0" err="1"/>
              <a:t>sênior</a:t>
            </a:r>
            <a:r>
              <a:rPr lang="en-US" dirty="0"/>
              <a:t>. O prémio depende de vários parâmetros de risco. No entanto, como o pagamento de juros é dedutível nos impostos, reduz o custo global do capital.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3809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Agora que já aprendeu as várias caraterísticas do capital próprio e do capital alheio, devemos analisar a </a:t>
            </a:r>
            <a:r>
              <a:rPr lang="en-US" b="1" dirty="0"/>
              <a:t>ESTRUTURA DO CAPITAL</a:t>
            </a:r>
            <a:r>
              <a:rPr lang="en-US" dirty="0"/>
              <a:t>. </a:t>
            </a:r>
          </a:p>
          <a:p>
            <a:pPr marL="171450" lvl="0" indent="-171450" algn="l" rtl="0">
              <a:lnSpc>
                <a:spcPct val="100000"/>
              </a:lnSpc>
              <a:spcBef>
                <a:spcPts val="0"/>
              </a:spcBef>
              <a:spcAft>
                <a:spcPts val="0"/>
              </a:spcAft>
              <a:buSzPts val="1100"/>
              <a:buChar char="●"/>
            </a:pPr>
            <a:r>
              <a:rPr lang="en-US" dirty="0"/>
              <a:t>A estrutura de capital de uma empresa é a combinação de dívida de longo prazo e de capital próprio que a empresa utiliza para financiar as suas necessidades de capital. </a:t>
            </a:r>
          </a:p>
          <a:p>
            <a:pPr marL="171450" indent="-171450">
              <a:buSzPts val="1100"/>
              <a:buChar char="●"/>
            </a:pPr>
            <a:r>
              <a:rPr lang="en-US" dirty="0"/>
              <a:t>A estruturação de um pacote de financiamento de um projeto envolve a decisão de quanto dos recursos do projeto deve ser investido sob a forma de capital próprio. O resto será dívida do projeto. </a:t>
            </a:r>
            <a:endParaRPr lang="en-US" dirty="0">
              <a:cs typeface="Calibri"/>
            </a:endParaRPr>
          </a:p>
          <a:p>
            <a:pPr marL="171450" lvl="0" indent="-171450" algn="l" rtl="0">
              <a:lnSpc>
                <a:spcPct val="100000"/>
              </a:lnSpc>
              <a:spcBef>
                <a:spcPts val="0"/>
              </a:spcBef>
              <a:spcAft>
                <a:spcPts val="0"/>
              </a:spcAft>
              <a:buSzPts val="1100"/>
              <a:buChar char="●"/>
            </a:pPr>
            <a:r>
              <a:rPr lang="en-US" dirty="0"/>
              <a:t>Uma vez que o capital alheio e o capital próprio têm custos diferentes, as decisões relativas à estrutura de capital podem ter implicações importantes para o valor da empresa e para o seu custo de capital. </a:t>
            </a:r>
          </a:p>
          <a:p>
            <a:pPr marL="171450" indent="-171450">
              <a:buSzPts val="1100"/>
              <a:buChar char="●"/>
            </a:pPr>
            <a:r>
              <a:rPr lang="en-US" dirty="0"/>
              <a:t>Esta é uma questão difícil de responder: Qual é a melhor estrutura de capital para uma empresa, num determinado momento?</a:t>
            </a:r>
            <a:endParaRPr lang="en-US" dirty="0">
              <a:cs typeface="Calibri"/>
            </a:endParaRPr>
          </a:p>
          <a:p>
            <a:pPr marL="171450" lvl="0" indent="-10160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O rácio da dívida em relação ao capital próprio </a:t>
            </a:r>
            <a:r>
              <a:rPr lang="en-US" dirty="0"/>
              <a:t>é um rácio financeiro importante.</a:t>
            </a:r>
          </a:p>
          <a:p>
            <a:pPr marL="171450" lvl="0" indent="-171450" algn="l" rtl="0">
              <a:lnSpc>
                <a:spcPct val="100000"/>
              </a:lnSpc>
              <a:spcBef>
                <a:spcPts val="0"/>
              </a:spcBef>
              <a:spcAft>
                <a:spcPts val="0"/>
              </a:spcAft>
              <a:buSzPts val="1100"/>
              <a:buChar char="●"/>
            </a:pPr>
            <a:r>
              <a:rPr lang="en-US" dirty="0"/>
              <a:t>Indica a proporção relativa de capital próprio e de dívida utilizada para financiar </a:t>
            </a:r>
            <a:r>
              <a:rPr lang="en-US" dirty="0" err="1"/>
              <a:t>os</a:t>
            </a:r>
            <a:r>
              <a:rPr lang="en-US" dirty="0"/>
              <a:t> </a:t>
            </a:r>
            <a:r>
              <a:rPr lang="en-US" dirty="0" err="1"/>
              <a:t>ativos</a:t>
            </a:r>
            <a:r>
              <a:rPr lang="en-US" dirty="0"/>
              <a:t> de uma empresa. É também conhecida como Risco, Gearing ou Alavancagem.</a:t>
            </a:r>
          </a:p>
          <a:p>
            <a:pPr marL="171450" indent="-171450">
              <a:buSzPts val="1100"/>
              <a:buChar char="●"/>
            </a:pPr>
            <a:r>
              <a:rPr lang="en-US" dirty="0"/>
              <a:t>O rácio dívida/capital próprio é igual à dívida de longo prazo dividida pelo capital próprio. </a:t>
            </a:r>
            <a:endParaRPr lang="en-US" dirty="0">
              <a:cs typeface="Calibri"/>
            </a:endParaRPr>
          </a:p>
          <a:p>
            <a:pPr marL="171450" lvl="0" indent="-171450" algn="l" rtl="0">
              <a:lnSpc>
                <a:spcPct val="100000"/>
              </a:lnSpc>
              <a:spcBef>
                <a:spcPts val="0"/>
              </a:spcBef>
              <a:spcAft>
                <a:spcPts val="0"/>
              </a:spcAft>
              <a:buSzPts val="1100"/>
              <a:buChar char="●"/>
            </a:pPr>
            <a:r>
              <a:rPr lang="en-US" dirty="0"/>
              <a:t>Normalmente, os dados do ano fiscal anterior são utilizados no cálculo. </a:t>
            </a:r>
          </a:p>
          <a:p>
            <a:pPr marL="171450" lvl="0" indent="-171450" algn="l" rtl="0">
              <a:lnSpc>
                <a:spcPct val="100000"/>
              </a:lnSpc>
              <a:spcBef>
                <a:spcPts val="0"/>
              </a:spcBef>
              <a:spcAft>
                <a:spcPts val="0"/>
              </a:spcAft>
              <a:buSzPts val="1100"/>
              <a:buChar char="●"/>
            </a:pPr>
            <a:r>
              <a:rPr lang="en-US" dirty="0"/>
              <a:t>Se o rácio for superior a 1, a maioria dos </a:t>
            </a:r>
            <a:r>
              <a:rPr lang="en-US" dirty="0" err="1"/>
              <a:t>ativos</a:t>
            </a:r>
            <a:r>
              <a:rPr lang="en-US" dirty="0"/>
              <a:t> é financiada através de dívida.</a:t>
            </a:r>
          </a:p>
          <a:p>
            <a:pPr marL="171450" lvl="0" indent="-171450" algn="l" rtl="0">
              <a:lnSpc>
                <a:spcPct val="100000"/>
              </a:lnSpc>
              <a:spcBef>
                <a:spcPts val="0"/>
              </a:spcBef>
              <a:spcAft>
                <a:spcPts val="0"/>
              </a:spcAft>
              <a:buSzPts val="1100"/>
              <a:buChar char="●"/>
            </a:pPr>
            <a:r>
              <a:rPr lang="en-US" dirty="0"/>
              <a:t>Se for inferior a 1, </a:t>
            </a:r>
            <a:r>
              <a:rPr lang="en-US" dirty="0" err="1"/>
              <a:t>os</a:t>
            </a:r>
            <a:r>
              <a:rPr lang="en-US" dirty="0"/>
              <a:t> </a:t>
            </a:r>
            <a:r>
              <a:rPr lang="en-US" dirty="0" err="1"/>
              <a:t>ativos</a:t>
            </a:r>
            <a:r>
              <a:rPr lang="en-US" dirty="0"/>
              <a:t> são financiados principalmente através de capital próprio. </a:t>
            </a:r>
          </a:p>
          <a:p>
            <a:pPr marL="171450" lvl="0" indent="-171450" algn="l" rtl="0">
              <a:lnSpc>
                <a:spcPct val="100000"/>
              </a:lnSpc>
              <a:spcBef>
                <a:spcPts val="0"/>
              </a:spcBef>
              <a:spcAft>
                <a:spcPts val="0"/>
              </a:spcAft>
              <a:buSzPts val="1100"/>
              <a:buChar char="●"/>
            </a:pPr>
            <a:r>
              <a:rPr lang="en-US" dirty="0"/>
              <a:t>Investir numa empresa com um rácio dívida/capital próprio mais elevado pode ser mais arriscado, especialmente em tempos de subida das taxas de juro, uma vez que é necessário pagar juros adicionais.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Neste diapositivo, podem ver-se </a:t>
            </a:r>
            <a:r>
              <a:rPr lang="en-US" dirty="0" err="1"/>
              <a:t>dois</a:t>
            </a:r>
            <a:r>
              <a:rPr lang="en-US" dirty="0"/>
              <a:t> </a:t>
            </a:r>
            <a:r>
              <a:rPr lang="en-US" dirty="0" err="1"/>
              <a:t>projetos</a:t>
            </a:r>
            <a:r>
              <a:rPr lang="en-US" dirty="0"/>
              <a:t> com estruturas de capital diferentes. </a:t>
            </a:r>
            <a:r>
              <a:rPr lang="en-US" dirty="0" err="1"/>
              <a:t>Os</a:t>
            </a:r>
            <a:r>
              <a:rPr lang="en-US" dirty="0"/>
              <a:t> </a:t>
            </a:r>
            <a:r>
              <a:rPr lang="en-US" dirty="0" err="1"/>
              <a:t>ativos</a:t>
            </a:r>
            <a:r>
              <a:rPr lang="en-US" dirty="0"/>
              <a:t> do primeiro são financiados por uma proporção igual de capital próprio e de dívida, enquanto o segundo utiliza mais capital próprio e menos dívida para financiar os </a:t>
            </a:r>
            <a:r>
              <a:rPr lang="en-US" dirty="0" err="1"/>
              <a:t>seus</a:t>
            </a:r>
            <a:r>
              <a:rPr lang="en-US" dirty="0"/>
              <a:t> </a:t>
            </a:r>
            <a:r>
              <a:rPr lang="en-US" dirty="0" err="1"/>
              <a:t>ativos</a:t>
            </a:r>
            <a:r>
              <a:rPr lang="en-US" dirty="0"/>
              <a:t>.</a:t>
            </a:r>
          </a:p>
          <a:p>
            <a:pPr marL="171450" indent="-171450">
              <a:buSzPts val="1100"/>
              <a:buChar char="●"/>
            </a:pPr>
            <a:r>
              <a:rPr lang="en-US" dirty="0"/>
              <a:t>O financiamento por capitais próprios é dispendioso, uma vez que os investidores em capitais próprios esperam uma taxa de rendibilidade mais elevada. Além disso, muitos sistemas empresariais permitem que os juros sejam deduzidos como custos, o que proporciona uma vantagem fiscal significativa para a utilização do financiamento através de empréstimos. O que isto significa, efetivamente, é que o Estado paga uma parte dos juros. Este facto contribui para aumentar o lucro e, consequentemente, a rendibilidade do investimento. Isto também faz baixar o custo do capital, que explicaremos mais tarde em pormenor.</a:t>
            </a:r>
            <a:endParaRPr lang="en-US" dirty="0">
              <a:cs typeface="Calibri"/>
            </a:endParaRPr>
          </a:p>
          <a:p>
            <a:pPr marL="171450" indent="-171450">
              <a:buSzPts val="1100"/>
              <a:buChar char="●"/>
            </a:pPr>
            <a:r>
              <a:rPr lang="en-US" dirty="0"/>
              <a:t>Assim, o rácio dívida/capital próprio determina o custo médio do capital utilizado no projeto. Um capital próprio mais elevado aumenta o custo do capital. Existe, no entanto, um compromisso, uma vez que um nível de endividamento demasiado elevado aumenta os riscos de falência. </a:t>
            </a:r>
            <a:endParaRPr lang="en-US" dirty="0">
              <a:cs typeface="Calibri" panose="020F0502020204030204"/>
            </a:endParaRPr>
          </a:p>
          <a:p>
            <a:pPr marL="171450" lvl="0" indent="-171450" algn="l" rtl="0">
              <a:lnSpc>
                <a:spcPct val="100000"/>
              </a:lnSpc>
              <a:spcBef>
                <a:spcPts val="0"/>
              </a:spcBef>
              <a:spcAft>
                <a:spcPts val="0"/>
              </a:spcAft>
              <a:buSzPts val="1100"/>
              <a:buChar char="●"/>
            </a:pPr>
            <a:r>
              <a:rPr lang="en-US" dirty="0"/>
              <a:t>O rácio dívida/capital próprio constitui um instrumento rápido para os analistas financeiros e os potenciais investidores.</a:t>
            </a:r>
            <a:endParaRPr lang="en-US" dirty="0">
              <a:cs typeface="Calibri" panose="020F0502020204030204"/>
            </a:endParaRPr>
          </a:p>
          <a:p>
            <a:pPr marL="171450" indent="-171450">
              <a:buSzPts val="1100"/>
              <a:buChar char="●"/>
            </a:pPr>
            <a:r>
              <a:rPr lang="en-US" dirty="0"/>
              <a:t>Claramente, uma maior participação no capital significa um maior compromisso por parte dos promotores do projeto e um menor risco para os mutuantes. Assim, os mutuantes gostam de ver uma elevada participação no capital, enquanto os promotores preferem uma participação mais baixa para minimizar os fundos que colocam num único projeto. </a:t>
            </a:r>
            <a:endParaRPr lang="en-US" dirty="0">
              <a:cs typeface="Calibri" panose="020F0502020204030204"/>
            </a:endParaRPr>
          </a:p>
          <a:p>
            <a:pPr marL="171450" indent="-171450">
              <a:buSzPts val="1100"/>
              <a:buFont typeface="Arial"/>
              <a:buChar char="•"/>
            </a:pPr>
            <a:r>
              <a:rPr lang="en-US" dirty="0"/>
              <a:t>O rácio dívida/capitais próprios aceitável depende da solvabilidade dos promotores, dos riscos e da localização do projeto. </a:t>
            </a:r>
            <a:endParaRPr lang="en-US" dirty="0">
              <a:cs typeface="Calibri"/>
            </a:endParaRPr>
          </a:p>
          <a:p>
            <a:pPr marL="171450" indent="-171450">
              <a:buSzPts val="1100"/>
              <a:buFont typeface="Arial"/>
              <a:buChar char="•"/>
            </a:pPr>
            <a:r>
              <a:rPr lang="en-US" dirty="0"/>
              <a:t>O rácio dívida/capital próprio pode ser especificado pelo direito das sociedades de um país.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SzPts val="1100"/>
              <a:buNone/>
            </a:pPr>
            <a:r>
              <a:rPr lang="en-US" dirty="0"/>
              <a:t>O termo </a:t>
            </a:r>
            <a:r>
              <a:rPr lang="en-US" b="1" dirty="0"/>
              <a:t>DIVIDENDO </a:t>
            </a:r>
            <a:r>
              <a:rPr lang="en-US" dirty="0"/>
              <a:t>refere-se normalmente a um pagamento feito por uma sociedade aos seus acionistas a partir do seu resultado líquido como distribuição de lucros. </a:t>
            </a:r>
          </a:p>
          <a:p>
            <a:pPr marL="0" lvl="0" indent="0" algn="l" rtl="0">
              <a:lnSpc>
                <a:spcPct val="115000"/>
              </a:lnSpc>
              <a:spcBef>
                <a:spcPts val="2400"/>
              </a:spcBef>
              <a:spcAft>
                <a:spcPts val="0"/>
              </a:spcAft>
              <a:buSzPts val="1100"/>
              <a:buNone/>
            </a:pPr>
            <a:r>
              <a:rPr lang="en-US" b="1" dirty="0"/>
              <a:t>O RETORNO DO CAPITAL PRÓPRIO</a:t>
            </a:r>
            <a:r>
              <a:rPr lang="en-US" dirty="0"/>
              <a:t>, ou ROE, é uma medida do desempenho do investimento dos acionistas durante o ano e é definido como o dividendo dividido pelo capital próprio.</a:t>
            </a:r>
            <a:endParaRPr lang="en-US" dirty="0">
              <a:cs typeface="Calibri"/>
            </a:endParaRPr>
          </a:p>
          <a:p>
            <a:pPr marL="0" lvl="0" indent="0" algn="l" rtl="0">
              <a:lnSpc>
                <a:spcPct val="115000"/>
              </a:lnSpc>
              <a:spcBef>
                <a:spcPts val="2400"/>
              </a:spcBef>
              <a:spcAft>
                <a:spcPts val="1200"/>
              </a:spcAft>
              <a:buSzPts val="1100"/>
              <a:buNone/>
            </a:pPr>
            <a:r>
              <a:rPr lang="en-US" dirty="0"/>
              <a:t>Por outras palavras, a </a:t>
            </a:r>
            <a:r>
              <a:rPr lang="en-US" b="0" i="1" dirty="0">
                <a:solidFill>
                  <a:srgbClr val="202124"/>
                </a:solidFill>
                <a:latin typeface="Roboto"/>
                <a:ea typeface="Roboto"/>
                <a:cs typeface="Roboto"/>
                <a:sym typeface="Roboto"/>
              </a:rPr>
              <a:t>rendibilidade do capital próprio é a percentagem que um acionista ganha pelo </a:t>
            </a:r>
            <a:r>
              <a:rPr lang="en-US" i="1" dirty="0">
                <a:solidFill>
                  <a:srgbClr val="202124"/>
                </a:solidFill>
                <a:latin typeface="Roboto"/>
                <a:ea typeface="Roboto"/>
                <a:cs typeface="Roboto"/>
                <a:sym typeface="Roboto"/>
              </a:rPr>
              <a:t>seu </a:t>
            </a:r>
            <a:r>
              <a:rPr lang="en-US" b="0" i="1" dirty="0">
                <a:solidFill>
                  <a:srgbClr val="202124"/>
                </a:solidFill>
                <a:latin typeface="Roboto"/>
                <a:ea typeface="Roboto"/>
                <a:cs typeface="Roboto"/>
                <a:sym typeface="Roboto"/>
              </a:rPr>
              <a:t>investimento, à semelhança dos juros de uma conta bancária. Um acionista lucra com o pagamento de dividendos, que são colocados em relação ao dinheiro </a:t>
            </a:r>
            <a:r>
              <a:rPr lang="en-US" i="1" dirty="0">
                <a:solidFill>
                  <a:srgbClr val="202124"/>
                </a:solidFill>
                <a:latin typeface="Roboto"/>
                <a:ea typeface="Roboto"/>
                <a:cs typeface="Roboto"/>
                <a:sym typeface="Roboto"/>
              </a:rPr>
              <a:t>que </a:t>
            </a:r>
            <a:r>
              <a:rPr lang="en-US" b="0" i="1" dirty="0">
                <a:solidFill>
                  <a:srgbClr val="202124"/>
                </a:solidFill>
                <a:latin typeface="Roboto"/>
                <a:ea typeface="Roboto"/>
                <a:cs typeface="Roboto"/>
                <a:sym typeface="Roboto"/>
              </a:rPr>
              <a:t>investiu, ou seja, ao </a:t>
            </a:r>
            <a:r>
              <a:rPr lang="en-US" i="1" dirty="0">
                <a:solidFill>
                  <a:srgbClr val="202124"/>
                </a:solidFill>
                <a:latin typeface="Roboto"/>
                <a:ea typeface="Roboto"/>
                <a:cs typeface="Roboto"/>
                <a:sym typeface="Roboto"/>
              </a:rPr>
              <a:t>seu </a:t>
            </a:r>
            <a:r>
              <a:rPr lang="en-US" b="0" i="1" dirty="0">
                <a:solidFill>
                  <a:srgbClr val="202124"/>
                </a:solidFill>
                <a:latin typeface="Roboto"/>
                <a:ea typeface="Roboto"/>
                <a:cs typeface="Roboto"/>
                <a:sym typeface="Roboto"/>
              </a:rPr>
              <a:t>capital próprio.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55189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b="0" dirty="0"/>
              <a:t>O </a:t>
            </a:r>
            <a:r>
              <a:rPr lang="en-US" b="1" dirty="0"/>
              <a:t>CUSTO DO CAPITAL </a:t>
            </a:r>
            <a:r>
              <a:rPr lang="en-US" dirty="0"/>
              <a:t>PRÓPRIO R(E) é o retorno que os investidores </a:t>
            </a:r>
            <a:r>
              <a:rPr lang="en-US" dirty="0" err="1"/>
              <a:t>em</a:t>
            </a:r>
            <a:r>
              <a:rPr lang="en-US" dirty="0"/>
              <a:t> </a:t>
            </a:r>
            <a:r>
              <a:rPr lang="en-US" dirty="0" err="1"/>
              <a:t>ações</a:t>
            </a:r>
            <a:r>
              <a:rPr lang="en-US" dirty="0"/>
              <a:t> exigem para o seu investimento na empresa. </a:t>
            </a:r>
          </a:p>
          <a:p>
            <a:pPr marL="171450" lvl="0" indent="-171450" algn="l" rtl="0">
              <a:lnSpc>
                <a:spcPct val="100000"/>
              </a:lnSpc>
              <a:spcBef>
                <a:spcPts val="0"/>
              </a:spcBef>
              <a:spcAft>
                <a:spcPts val="0"/>
              </a:spcAft>
              <a:buSzPts val="1100"/>
              <a:buChar char="●"/>
            </a:pPr>
            <a:r>
              <a:rPr lang="en-US" dirty="0"/>
              <a:t>A rendibilidade exigida depende do risco do investimento. </a:t>
            </a:r>
          </a:p>
          <a:p>
            <a:pPr marL="171450" lvl="0" indent="-171450" algn="l" rtl="0">
              <a:lnSpc>
                <a:spcPct val="100000"/>
              </a:lnSpc>
              <a:spcBef>
                <a:spcPts val="0"/>
              </a:spcBef>
              <a:spcAft>
                <a:spcPts val="0"/>
              </a:spcAft>
              <a:buSzPts val="1100"/>
              <a:buChar char="●"/>
            </a:pPr>
            <a:r>
              <a:rPr lang="en-US" dirty="0"/>
              <a:t>Quanto maior for o risco, maior será o rendimento exigido.</a:t>
            </a:r>
            <a:endParaRPr lang="en-US" dirty="0">
              <a:cs typeface="Calibri"/>
            </a:endParaRP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Para além do capital próprio, as empresas utilizam a dívida para financiar os seus investimentos. O </a:t>
            </a:r>
            <a:r>
              <a:rPr lang="en-US" b="1" dirty="0"/>
              <a:t>CUSTO DA DÍVIDA</a:t>
            </a:r>
            <a:r>
              <a:rPr lang="en-US" dirty="0"/>
              <a:t>, R(D), é simplesmente a taxa de juro que a empresa tem de pagar pelos novos empréstimos contraídos.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9205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O </a:t>
            </a:r>
            <a:r>
              <a:rPr lang="en-US" b="1" dirty="0"/>
              <a:t>CUSTO MÉDIO PESADO DO CAPITAL</a:t>
            </a:r>
            <a:r>
              <a:rPr lang="en-US" dirty="0"/>
              <a:t>, ou WACC: </a:t>
            </a:r>
          </a:p>
          <a:p>
            <a:pPr marL="171450" indent="-171450">
              <a:buSzPts val="1100"/>
              <a:buChar char="●"/>
            </a:pPr>
            <a:r>
              <a:rPr lang="en-US" dirty="0"/>
              <a:t>É o rendimento mínimo que uma empresa deve obter do ativo do projeto para satisfazer os seus credores, proprietários e outros fornecedores de capital; caso contrário, estes investirão noutro local. </a:t>
            </a:r>
            <a:endParaRPr lang="en-US" dirty="0">
              <a:cs typeface="Calibri"/>
            </a:endParaRPr>
          </a:p>
          <a:p>
            <a:pPr marL="171450" lvl="0" indent="-171450" algn="l" rtl="0">
              <a:lnSpc>
                <a:spcPct val="100000"/>
              </a:lnSpc>
              <a:spcBef>
                <a:spcPts val="0"/>
              </a:spcBef>
              <a:spcAft>
                <a:spcPts val="0"/>
              </a:spcAft>
              <a:buSzPts val="1100"/>
              <a:buChar char="●"/>
            </a:pPr>
            <a:r>
              <a:rPr lang="en-US" dirty="0"/>
              <a:t>Para uma empresa existente, o CMPC é o retorno global que a empresa deve obter sobre os </a:t>
            </a:r>
            <a:r>
              <a:rPr lang="en-US" dirty="0" err="1"/>
              <a:t>seus</a:t>
            </a:r>
            <a:r>
              <a:rPr lang="en-US" dirty="0"/>
              <a:t> </a:t>
            </a:r>
            <a:r>
              <a:rPr lang="en-US" dirty="0" err="1"/>
              <a:t>ativos</a:t>
            </a:r>
            <a:r>
              <a:rPr lang="en-US" dirty="0"/>
              <a:t> existentes para manter o valor das </a:t>
            </a:r>
            <a:r>
              <a:rPr lang="en-US" dirty="0" err="1"/>
              <a:t>suas</a:t>
            </a:r>
            <a:r>
              <a:rPr lang="en-US" dirty="0"/>
              <a:t> </a:t>
            </a:r>
            <a:r>
              <a:rPr lang="en-US" dirty="0" err="1"/>
              <a:t>ações</a:t>
            </a:r>
            <a:r>
              <a:rPr lang="en-US" dirty="0"/>
              <a:t>. É também a rendibilidade exigida em quaisquer investimentos da empresa que tenham essencialmente os mesmos riscos. </a:t>
            </a:r>
          </a:p>
          <a:p>
            <a:pPr marL="171450" indent="-171450">
              <a:buSzPts val="1100"/>
              <a:buFont typeface="Arial"/>
              <a:buChar char="•"/>
            </a:pPr>
            <a:r>
              <a:rPr lang="en-US" dirty="0"/>
              <a:t>Assim, se estivéssemos a avaliar os fluxos de caixa de uma expansão proposta, esta é a taxa de desconto que utilizaríamos. </a:t>
            </a:r>
            <a:r>
              <a:rPr lang="en-US" i="1" u="sng" dirty="0"/>
              <a:t>Por outras palavras, </a:t>
            </a:r>
            <a:r>
              <a:rPr lang="en-GB" i="1" u="sng" dirty="0"/>
              <a:t>o CMPC é a taxa a que os fluxos de caixa futuros de uma empresa têm de ser descontados para se chegar a um valor atual para a empresa.</a:t>
            </a:r>
            <a:endParaRPr lang="en-US" i="1" u="sng" dirty="0">
              <a:cs typeface="Calibri"/>
            </a:endParaRPr>
          </a:p>
          <a:p>
            <a:pPr marL="0" lvl="0" indent="0" algn="l" rtl="0">
              <a:lnSpc>
                <a:spcPct val="100000"/>
              </a:lnSpc>
              <a:spcBef>
                <a:spcPts val="0"/>
              </a:spcBef>
              <a:spcAft>
                <a:spcPts val="0"/>
              </a:spcAft>
              <a:buSzPts val="1100"/>
              <a:buNone/>
            </a:pPr>
            <a:r>
              <a:rPr lang="en-US" dirty="0"/>
              <a:t>***</a:t>
            </a:r>
          </a:p>
          <a:p>
            <a:pPr marL="171450" lvl="0" indent="-171450" algn="l" rtl="0">
              <a:lnSpc>
                <a:spcPct val="100000"/>
              </a:lnSpc>
              <a:spcBef>
                <a:spcPts val="0"/>
              </a:spcBef>
              <a:spcAft>
                <a:spcPts val="0"/>
              </a:spcAft>
              <a:buSzPts val="1100"/>
              <a:buChar char="●"/>
            </a:pPr>
            <a:r>
              <a:rPr lang="en-US" dirty="0"/>
              <a:t>Uma das principais razões para estudar o CMPC é o facto de o valor da empresa ser maximizado quando o CMPC é minimizado.</a:t>
            </a:r>
          </a:p>
          <a:p>
            <a:pPr marL="171450" lvl="0" indent="-171450" algn="l" rtl="0">
              <a:lnSpc>
                <a:spcPct val="100000"/>
              </a:lnSpc>
              <a:spcBef>
                <a:spcPts val="0"/>
              </a:spcBef>
              <a:spcAft>
                <a:spcPts val="0"/>
              </a:spcAft>
              <a:buSzPts val="1100"/>
              <a:buChar char="●"/>
            </a:pPr>
            <a:r>
              <a:rPr lang="en-US" dirty="0"/>
              <a:t>O WACC é a taxa de desconto apropriada para o fluxo de caixa global da empresa. Como os valores e as taxas de desconto se movem em direcções opostas, a minimização do WACC maximizará o valor dos fluxos de caixa da empresa. Assim, queremos escolher a estrutura de capital da empresa para que o CMPC seja minimizado. </a:t>
            </a:r>
          </a:p>
          <a:p>
            <a:pPr marL="171450" indent="-171450">
              <a:buSzPts val="1100"/>
              <a:buChar char="●"/>
            </a:pPr>
            <a:r>
              <a:rPr lang="en-US" dirty="0"/>
              <a:t>Uma estrutura de capital é melhor do que outra se resultar num CMPC mais baixo. Um determinado rácio dívida/capital próprio representa a estrutura de capital óptima se resultar no menor CMPC possível. </a:t>
            </a:r>
            <a:endParaRPr lang="en-US" dirty="0">
              <a:cs typeface="Calibri"/>
            </a:endParaRPr>
          </a:p>
          <a:p>
            <a:pPr marL="171450" indent="-171450">
              <a:buSzPts val="1100"/>
              <a:buChar char="●"/>
            </a:pPr>
            <a:r>
              <a:rPr lang="en-US" dirty="0"/>
              <a:t>As empresas podem utilizar o WACC para decidir qual o projeto a realizar. A empresa avançará com o novo projeto se a rendibilidade for superior ao custo do capital necessário para o financiar. Ou se a rendibilidade do capital próprio (ROE) for superior ao CMPC.</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868238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solidFill>
                  <a:schemeClr val="dk1"/>
                </a:solidFill>
              </a:rPr>
              <a:t>O </a:t>
            </a:r>
            <a:r>
              <a:rPr lang="en-US" b="1" dirty="0">
                <a:solidFill>
                  <a:schemeClr val="dk1"/>
                </a:solidFill>
              </a:rPr>
              <a:t>MERCADO FINANCEIRO </a:t>
            </a:r>
            <a:r>
              <a:rPr lang="en-US" dirty="0">
                <a:solidFill>
                  <a:schemeClr val="dk1"/>
                </a:solidFill>
              </a:rPr>
              <a:t>desempenha um papel importante no financiamento do projeto. </a:t>
            </a:r>
            <a:endParaRPr lang="en-US" dirty="0"/>
          </a:p>
          <a:p>
            <a:pPr marL="0" lvl="0" indent="0" algn="l" rtl="0">
              <a:lnSpc>
                <a:spcPct val="100000"/>
              </a:lnSpc>
              <a:spcBef>
                <a:spcPts val="0"/>
              </a:spcBef>
              <a:spcAft>
                <a:spcPts val="0"/>
              </a:spcAft>
              <a:buSzPts val="1100"/>
              <a:buNone/>
            </a:pPr>
            <a:r>
              <a:rPr lang="en-US" dirty="0">
                <a:solidFill>
                  <a:schemeClr val="dk1"/>
                </a:solidFill>
              </a:rPr>
              <a:t>Um mercado financeiro, como qualquer outro mercado, é uma forma de reunir compradores e vendedores. </a:t>
            </a:r>
            <a:endParaRPr lang="en-US" dirty="0"/>
          </a:p>
          <a:p>
            <a:pPr>
              <a:buSzPts val="1100"/>
            </a:pPr>
            <a:r>
              <a:rPr lang="en-US" dirty="0">
                <a:solidFill>
                  <a:schemeClr val="dk1"/>
                </a:solidFill>
              </a:rPr>
              <a:t>Num mercado financeiro, são os títulos de dívida e de capital que são comprados e vendidos. </a:t>
            </a:r>
            <a:endParaRPr lang="en-US" dirty="0"/>
          </a:p>
          <a:p>
            <a:pPr marL="0" lvl="0" indent="0" algn="l" rtl="0">
              <a:lnSpc>
                <a:spcPct val="100000"/>
              </a:lnSpc>
              <a:spcBef>
                <a:spcPts val="0"/>
              </a:spcBef>
              <a:spcAft>
                <a:spcPts val="0"/>
              </a:spcAft>
              <a:buSzPts val="1100"/>
              <a:buNone/>
            </a:pPr>
            <a:r>
              <a:rPr lang="en-US" dirty="0">
                <a:solidFill>
                  <a:schemeClr val="dk1"/>
                </a:solidFill>
              </a:rPr>
              <a:t>No entanto, os mercados financeiros diferem em pormenor. </a:t>
            </a:r>
            <a:endParaRPr lang="en-US" dirty="0"/>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dirty="0"/>
              <a:t>Este diagrama apresenta </a:t>
            </a:r>
            <a:r>
              <a:rPr lang="en-US" b="1" dirty="0"/>
              <a:t>a INTERFACE ENTRE A SOCIEDADE E O MERCADO FINANCEIRO</a:t>
            </a:r>
            <a:r>
              <a:rPr lang="en-US" dirty="0"/>
              <a:t>. </a:t>
            </a:r>
          </a:p>
          <a:p>
            <a:pPr>
              <a:buSzPts val="1100"/>
            </a:pPr>
            <a:r>
              <a:rPr lang="en-US" dirty="0"/>
              <a:t>Suponhamos que começamos com uma empresa a vender </a:t>
            </a:r>
            <a:r>
              <a:rPr lang="en-US" dirty="0" err="1"/>
              <a:t>ações</a:t>
            </a:r>
            <a:r>
              <a:rPr lang="en-US" dirty="0"/>
              <a:t> e a pedir dinheiro emprestado para obter dinheiro. O dinheiro flui para a empresa a partir dos mercados financeiros, representado por </a:t>
            </a:r>
            <a:r>
              <a:rPr lang="en-US" b="1" dirty="0"/>
              <a:t>A</a:t>
            </a:r>
            <a:r>
              <a:rPr lang="en-US" dirty="0"/>
              <a:t>. A empresa investe então o dinheiro </a:t>
            </a:r>
            <a:r>
              <a:rPr lang="en-US" dirty="0" err="1"/>
              <a:t>em</a:t>
            </a:r>
            <a:r>
              <a:rPr lang="en-US" dirty="0"/>
              <a:t> </a:t>
            </a:r>
            <a:r>
              <a:rPr lang="en-US" dirty="0" err="1"/>
              <a:t>ativos</a:t>
            </a:r>
            <a:r>
              <a:rPr lang="en-US" dirty="0"/>
              <a:t> correntes e </a:t>
            </a:r>
            <a:r>
              <a:rPr lang="en-US" dirty="0" err="1"/>
              <a:t>ativos</a:t>
            </a:r>
            <a:r>
              <a:rPr lang="en-US" dirty="0"/>
              <a:t> fixos, representados no diagrama como </a:t>
            </a:r>
            <a:r>
              <a:rPr lang="en-US" b="1" dirty="0"/>
              <a:t>B</a:t>
            </a:r>
            <a:r>
              <a:rPr lang="en-US" dirty="0"/>
              <a:t>. Estes </a:t>
            </a:r>
            <a:r>
              <a:rPr lang="en-US" dirty="0" err="1"/>
              <a:t>ativos</a:t>
            </a:r>
            <a:r>
              <a:rPr lang="en-US" dirty="0"/>
              <a:t> geram um fluxo de caixa, </a:t>
            </a:r>
            <a:r>
              <a:rPr lang="en-US" b="1" dirty="0"/>
              <a:t>C</a:t>
            </a:r>
            <a:r>
              <a:rPr lang="en-US" dirty="0"/>
              <a:t>. Uma parte do qual vai para o pagamento do imposto sobre as sociedades, representado por </a:t>
            </a:r>
            <a:r>
              <a:rPr lang="en-US" b="1" dirty="0"/>
              <a:t>D</a:t>
            </a:r>
            <a:r>
              <a:rPr lang="en-US" dirty="0"/>
              <a:t>. Após o pagamento dos impostos, parte do fluxo de caixa é reinvestido na empresa, representado por </a:t>
            </a:r>
            <a:r>
              <a:rPr lang="en-US" b="1" dirty="0"/>
              <a:t>E</a:t>
            </a:r>
            <a:r>
              <a:rPr lang="en-US" dirty="0"/>
              <a:t>. O resto regressa aos mercados financeiros sob a forma de dividendos e pagamentos do serviço da dívida aos credores e acionistas, representados aqui como </a:t>
            </a:r>
            <a:r>
              <a:rPr lang="en-US" b="1" dirty="0"/>
              <a:t>F</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58850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Ao financiar um novo projeto, o promotor pode escolher uma destas duas alternativas: </a:t>
            </a:r>
          </a:p>
          <a:p>
            <a:pPr marL="171450" lvl="0" indent="-171450" algn="l" rtl="0">
              <a:lnSpc>
                <a:spcPct val="100000"/>
              </a:lnSpc>
              <a:spcBef>
                <a:spcPts val="0"/>
              </a:spcBef>
              <a:spcAft>
                <a:spcPts val="0"/>
              </a:spcAft>
              <a:buSzPts val="1100"/>
              <a:buChar char="●"/>
            </a:pPr>
            <a:r>
              <a:rPr lang="en-US" b="1" dirty="0"/>
              <a:t>Financiamento CORPORATIVO (ou de recurso)</a:t>
            </a:r>
            <a:endParaRPr lang="en-US" dirty="0"/>
          </a:p>
          <a:p>
            <a:pPr marL="171450" lvl="0" indent="-171450" algn="l" rtl="0">
              <a:lnSpc>
                <a:spcPct val="100000"/>
              </a:lnSpc>
              <a:spcBef>
                <a:spcPts val="0"/>
              </a:spcBef>
              <a:spcAft>
                <a:spcPts val="0"/>
              </a:spcAft>
              <a:buSzPts val="1100"/>
              <a:buChar char="●"/>
            </a:pPr>
            <a:r>
              <a:rPr lang="en-US" b="1" dirty="0" err="1"/>
              <a:t>Financiamento</a:t>
            </a:r>
            <a:r>
              <a:rPr lang="en-US" b="1" dirty="0"/>
              <a:t> </a:t>
            </a:r>
            <a:r>
              <a:rPr lang="en-US" b="1" dirty="0" err="1"/>
              <a:t>projeto</a:t>
            </a:r>
            <a:r>
              <a:rPr lang="en-US" b="1" dirty="0"/>
              <a:t> (ou sem recurso). </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Em primeiro lugar, vamos explicar o que é o </a:t>
            </a:r>
            <a:r>
              <a:rPr lang="en-US" b="1" dirty="0"/>
              <a:t>FINANCIAMENTO EMPRESARIAL.</a:t>
            </a:r>
            <a:endParaRPr lang="en-US" dirty="0"/>
          </a:p>
          <a:p>
            <a:pPr marL="171450" indent="-171450">
              <a:buSzPts val="1100"/>
              <a:buChar char="●"/>
            </a:pPr>
            <a:r>
              <a:rPr lang="en-US" dirty="0"/>
              <a:t>Em muitos casos, um novo projeto é financiado por uma empresa existente, pública ou privada, com base na credibilidade, nos rendimentos e </a:t>
            </a:r>
            <a:r>
              <a:rPr lang="en-US" dirty="0" err="1"/>
              <a:t>nos</a:t>
            </a:r>
            <a:r>
              <a:rPr lang="en-US" dirty="0"/>
              <a:t> </a:t>
            </a:r>
            <a:r>
              <a:rPr lang="en-US" dirty="0" err="1"/>
              <a:t>ativos</a:t>
            </a:r>
            <a:r>
              <a:rPr lang="en-US" dirty="0"/>
              <a:t> da empresa. O novo projeto seria construído como uma extensão dos </a:t>
            </a:r>
            <a:r>
              <a:rPr lang="en-US" dirty="0" err="1"/>
              <a:t>ativos</a:t>
            </a:r>
            <a:r>
              <a:rPr lang="en-US" dirty="0"/>
              <a:t> já existentes da empresa. </a:t>
            </a:r>
            <a:endParaRPr lang="en-US" dirty="0">
              <a:cs typeface="Calibri"/>
            </a:endParaRPr>
          </a:p>
          <a:p>
            <a:pPr marL="171450" lvl="0" indent="-171450" algn="l" rtl="0">
              <a:lnSpc>
                <a:spcPct val="100000"/>
              </a:lnSpc>
              <a:spcBef>
                <a:spcPts val="0"/>
              </a:spcBef>
              <a:spcAft>
                <a:spcPts val="0"/>
              </a:spcAft>
              <a:buSzPts val="1100"/>
              <a:buChar char="●"/>
            </a:pPr>
            <a:r>
              <a:rPr lang="en-US" dirty="0"/>
              <a:t>Os fundos para esse investimento seriam provenientes da tesouraria interna da empresa e de empréstimos contraídos.</a:t>
            </a:r>
          </a:p>
          <a:p>
            <a:pPr marL="171450" indent="-171450">
              <a:buSzPts val="1100"/>
              <a:buChar char="●"/>
            </a:pPr>
            <a:r>
              <a:rPr lang="en-US" dirty="0"/>
              <a:t>Tanto </a:t>
            </a:r>
            <a:r>
              <a:rPr lang="en-US" dirty="0" err="1"/>
              <a:t>os</a:t>
            </a:r>
            <a:r>
              <a:rPr lang="en-US" dirty="0"/>
              <a:t> </a:t>
            </a:r>
            <a:r>
              <a:rPr lang="en-US" dirty="0" err="1"/>
              <a:t>ativos</a:t>
            </a:r>
            <a:r>
              <a:rPr lang="en-US" dirty="0"/>
              <a:t> como a dívida aparecerão no balanço da empresa. O investimento de capital e a contração de empréstimos não seriam contabilizados no projeto. Os empréstimos seriam considerados como dívida da empresa e os credores teriam pleno recurso a todos </a:t>
            </a:r>
            <a:r>
              <a:rPr lang="en-US" dirty="0" err="1"/>
              <a:t>os</a:t>
            </a:r>
            <a:r>
              <a:rPr lang="en-US" dirty="0"/>
              <a:t> </a:t>
            </a:r>
            <a:r>
              <a:rPr lang="en-US" dirty="0" err="1"/>
              <a:t>ativos</a:t>
            </a:r>
            <a:r>
              <a:rPr lang="en-US" dirty="0"/>
              <a:t> e receitas da empresa, e não apenas aos relacionados com o novo projeto.</a:t>
            </a:r>
            <a:endParaRPr lang="en-US" dirty="0">
              <a:cs typeface="Calibri"/>
            </a:endParaRPr>
          </a:p>
          <a:p>
            <a:pPr marL="171450" indent="-171450">
              <a:buSzPts val="1100"/>
              <a:buChar char="●"/>
            </a:pPr>
            <a:r>
              <a:rPr lang="en-US" dirty="0"/>
              <a:t>Trata-se de um financiamento empresarial ou de um financiamento do balanço. Ou seja, o empréstimo é efectuado pela empresa como um todo, e não por uma entidade criada especificamente para deter a propriedade do novo projeto. </a:t>
            </a:r>
            <a:endParaRPr lang="en-US" dirty="0">
              <a:cs typeface="Calibri"/>
            </a:endParaRPr>
          </a:p>
          <a:p>
            <a:pPr marL="171450" lvl="0" indent="-171450" algn="l" rtl="0">
              <a:lnSpc>
                <a:spcPct val="100000"/>
              </a:lnSpc>
              <a:spcBef>
                <a:spcPts val="0"/>
              </a:spcBef>
              <a:spcAft>
                <a:spcPts val="0"/>
              </a:spcAft>
              <a:buSzPts val="1100"/>
              <a:buChar char="●"/>
            </a:pPr>
            <a:r>
              <a:rPr lang="en-US" dirty="0"/>
              <a:t>Embora os fundos possam ser disponibilizados para investimento num projeto específico, os mutuantes num acordo de financiamento de empresas consideram o fluxo de caixa e </a:t>
            </a:r>
            <a:r>
              <a:rPr lang="en-US" dirty="0" err="1"/>
              <a:t>os</a:t>
            </a:r>
            <a:r>
              <a:rPr lang="en-US" dirty="0"/>
              <a:t> </a:t>
            </a:r>
            <a:r>
              <a:rPr lang="en-US" dirty="0" err="1"/>
              <a:t>ativos</a:t>
            </a:r>
            <a:r>
              <a:rPr lang="en-US" dirty="0"/>
              <a:t> de toda a empresa para assegurar o serviço da dívida e fornecer segurança. </a:t>
            </a:r>
          </a:p>
          <a:p>
            <a:pPr marL="171450" lvl="0" indent="-171450" algn="l" rtl="0">
              <a:lnSpc>
                <a:spcPct val="100000"/>
              </a:lnSpc>
              <a:spcBef>
                <a:spcPts val="0"/>
              </a:spcBef>
              <a:spcAft>
                <a:spcPts val="0"/>
              </a:spcAft>
              <a:buSzPts val="1100"/>
              <a:buChar char="●"/>
            </a:pPr>
            <a:r>
              <a:rPr lang="en-US" dirty="0"/>
              <a:t>Assim, os mutuantes examinam cuidadosamente o historial financeiro da empresa, a viabilidade dos seus planos de expansão e o seu desempenho financeiro previsto.</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65391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 aula tem quatro Resultados Pretendidos do Aluno:</a:t>
            </a:r>
          </a:p>
          <a:p>
            <a:pPr marL="171450" indent="-171450">
              <a:buFont typeface="Arial" panose="020B0604020202020204" pitchFamily="34" charset="0"/>
              <a:buChar char="•"/>
            </a:pPr>
            <a:r>
              <a:rPr lang="en-US" dirty="0"/>
              <a:t>Compreender quais são algumas das fontes de financiamento (por exemplo, dívida, capital próprio) a considerar quando se inicia uma empresa;</a:t>
            </a:r>
            <a:endParaRPr lang="en-US" dirty="0">
              <a:cs typeface="Calibri"/>
            </a:endParaRPr>
          </a:p>
          <a:p>
            <a:pPr marL="171450" indent="-171450">
              <a:buFont typeface="Arial" panose="020B0604020202020204" pitchFamily="34" charset="0"/>
              <a:buChar char="•"/>
            </a:pPr>
            <a:r>
              <a:rPr lang="en-US" dirty="0">
                <a:cs typeface="Calibri"/>
              </a:rPr>
              <a:t>Distinguir entre financiamento por capitais próprios e financiamento por dívida;</a:t>
            </a:r>
          </a:p>
          <a:p>
            <a:pPr marL="171450" indent="-171450">
              <a:buFont typeface="Arial" panose="020B0604020202020204" pitchFamily="34" charset="0"/>
              <a:buChar char="•"/>
            </a:pPr>
            <a:r>
              <a:rPr lang="en-US" dirty="0"/>
              <a:t>Calcular alguns rácios financeiros importantes; </a:t>
            </a:r>
            <a:endParaRPr lang="en-US" dirty="0">
              <a:cs typeface="Calibri"/>
            </a:endParaRPr>
          </a:p>
          <a:p>
            <a:pPr marL="171450" indent="-171450">
              <a:buFont typeface="Arial" panose="020B0604020202020204" pitchFamily="34" charset="0"/>
              <a:buChar char="•"/>
            </a:pPr>
            <a:r>
              <a:rPr lang="en-US" dirty="0"/>
              <a:t>Compreender dois mecanismos diferentes utilizados para financiar um novo projeto.</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93268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Este diapositivo apresenta um exemplo hipotético de como pode funcionar o financiamento das empresas. A empresa A.B.C, uma empresa já existente, vai financiar uma nova central eléctrica através do financiamento do balanço. Colocará os seus próprios recursos como capital próprio. A empresa pede o dinheiro emprestado ao credor e aplica-o no projeto. A empresa A.B.C. receberá os lucros da nova central eléctrica. Parte desses lucros será utilizada para o reembolso da dívida e o restante será mantido como retorno do capital próprio que investiu no projeto.</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519491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SzPts val="1100"/>
              <a:buNone/>
            </a:pPr>
            <a:r>
              <a:rPr lang="en-US" dirty="0"/>
              <a:t>Agora, vamos falar sobre o </a:t>
            </a:r>
            <a:r>
              <a:rPr lang="en-US" b="1" dirty="0"/>
              <a:t>FINANCIAMENTO DE </a:t>
            </a:r>
            <a:r>
              <a:rPr lang="en-US" b="1" dirty="0" err="1"/>
              <a:t>projetoS</a:t>
            </a:r>
            <a:r>
              <a:rPr lang="en-US" b="1" dirty="0"/>
              <a:t> ou NÃO RECURSOS</a:t>
            </a:r>
            <a:r>
              <a:rPr lang="en-US" dirty="0"/>
              <a:t>:</a:t>
            </a:r>
          </a:p>
          <a:p>
            <a:pPr marL="342900" indent="-342900">
              <a:lnSpc>
                <a:spcPct val="107000"/>
              </a:lnSpc>
              <a:spcBef>
                <a:spcPts val="800"/>
              </a:spcBef>
              <a:buSzPts val="1100"/>
              <a:buChar char="●"/>
            </a:pPr>
            <a:r>
              <a:rPr lang="en-US" dirty="0"/>
              <a:t>Uma alternativa ao financiamento empresarial é a constituição de uma sociedade de projeto especificamente para a construção de um novo projeto. Esta nova empresa é designada por veículo de finalidade especial ou S.P.V.</a:t>
            </a:r>
            <a:endParaRPr lang="en-US" dirty="0">
              <a:cs typeface="Calibri"/>
            </a:endParaRPr>
          </a:p>
          <a:p>
            <a:pPr marL="342900" indent="-342900">
              <a:lnSpc>
                <a:spcPct val="107000"/>
              </a:lnSpc>
              <a:spcBef>
                <a:spcPts val="800"/>
              </a:spcBef>
              <a:buSzPts val="1100"/>
              <a:buChar char="●"/>
            </a:pPr>
            <a:r>
              <a:rPr lang="en-US" dirty="0"/>
              <a:t>Neste caso, os investimentos na construção do novo projeto são considerados </a:t>
            </a:r>
            <a:r>
              <a:rPr lang="en-US" dirty="0" err="1"/>
              <a:t>como</a:t>
            </a:r>
            <a:r>
              <a:rPr lang="en-US" dirty="0"/>
              <a:t> </a:t>
            </a:r>
            <a:r>
              <a:rPr lang="en-US" dirty="0" err="1"/>
              <a:t>ativos</a:t>
            </a:r>
            <a:r>
              <a:rPr lang="en-US" dirty="0"/>
              <a:t> da S.P.V. Estes fundos assumem a forma de capital próprio ou de dívida. O capital próprio provém do promotor ou patrocinador, que pode ser uma empresa já existente. Os fundos adicionais são obtidos através de empréstimos de várias fontes. </a:t>
            </a:r>
            <a:endParaRPr lang="en-US" dirty="0">
              <a:cs typeface="Calibri"/>
            </a:endParaRPr>
          </a:p>
          <a:p>
            <a:pPr marL="342900" indent="-342900">
              <a:lnSpc>
                <a:spcPct val="107000"/>
              </a:lnSpc>
              <a:spcBef>
                <a:spcPts val="800"/>
              </a:spcBef>
              <a:buSzPts val="1100"/>
              <a:buChar char="●"/>
            </a:pPr>
            <a:r>
              <a:rPr lang="en-US" dirty="0"/>
              <a:t>Neste tipo de acordos, </a:t>
            </a:r>
            <a:r>
              <a:rPr lang="en-US" dirty="0" err="1"/>
              <a:t>os</a:t>
            </a:r>
            <a:r>
              <a:rPr lang="en-US" dirty="0"/>
              <a:t> </a:t>
            </a:r>
            <a:r>
              <a:rPr lang="en-US" dirty="0" err="1"/>
              <a:t>ativos</a:t>
            </a:r>
            <a:r>
              <a:rPr lang="en-US" dirty="0"/>
              <a:t> e o fluxo de caixa do projeto garantem a dívida. Por conseguinte, os credores ou mutuantes examinam cuidadosamente o fluxo de tesouraria. Os credores não têm direito aos outros recursos disponíveis do promotor. Assim, os empréstimos contraídos para o projeto não são registados no balanço geral ou na solvabilidade do promotor. </a:t>
            </a:r>
            <a:endParaRPr lang="en-US" dirty="0">
              <a:cs typeface="Calibri" panose="020F0502020204030204"/>
            </a:endParaRPr>
          </a:p>
          <a:p>
            <a:pPr marL="342900" marR="0" lvl="0" indent="-342900" algn="l" rtl="0">
              <a:lnSpc>
                <a:spcPct val="107000"/>
              </a:lnSpc>
              <a:spcBef>
                <a:spcPts val="800"/>
              </a:spcBef>
              <a:spcAft>
                <a:spcPts val="0"/>
              </a:spcAft>
              <a:buSzPts val="1100"/>
              <a:buChar char="●"/>
            </a:pPr>
            <a:r>
              <a:rPr lang="en-US" dirty="0"/>
              <a:t>Este tipo de empréstimo autónomo, sem garantias dos patrocinadores aos mutuantes, é conhecido como financiamento sem recurso.</a:t>
            </a:r>
            <a:endParaRPr lang="en-US" dirty="0">
              <a:cs typeface="Calibri"/>
            </a:endParaRPr>
          </a:p>
          <a:p>
            <a:pPr marL="342900" indent="-342900">
              <a:lnSpc>
                <a:spcPct val="107000"/>
              </a:lnSpc>
              <a:spcBef>
                <a:spcPts val="800"/>
              </a:spcBef>
              <a:buSzPts val="1100"/>
              <a:buChar char="●"/>
            </a:pPr>
            <a:r>
              <a:rPr lang="en-US" dirty="0"/>
              <a:t>Na prática, porém, a maioria dos </a:t>
            </a:r>
            <a:r>
              <a:rPr lang="en-US" dirty="0" err="1"/>
              <a:t>projetos</a:t>
            </a:r>
            <a:r>
              <a:rPr lang="en-US" dirty="0"/>
              <a:t> tem um financiamento de recurso limitado, para o qual os promotores se comprometem a fornecer apoio financeiro contingente, para além do seu compromisso inicial de capital próprio, a fim de dar mais conforto aos mutuantes. </a:t>
            </a:r>
            <a:endParaRPr lang="en-US" dirty="0">
              <a:cs typeface="Calibri"/>
            </a:endParaRPr>
          </a:p>
          <a:p>
            <a:pPr marL="342900" marR="0" lvl="0" indent="-342900" algn="l" rtl="0">
              <a:lnSpc>
                <a:spcPct val="107000"/>
              </a:lnSpc>
              <a:spcBef>
                <a:spcPts val="800"/>
              </a:spcBef>
              <a:spcAft>
                <a:spcPts val="0"/>
              </a:spcAft>
              <a:buSzPts val="1100"/>
              <a:buChar char="●"/>
            </a:pPr>
            <a:r>
              <a:rPr lang="en-US" dirty="0"/>
              <a:t>A segurança adicional centra-se normalmente nos períodos de construção e de arranque, que são os mais arriscados. No entanto, após a conclusão do projeto, o crédito do mutuante limita-se ao fluxo de receitas do projeto e </a:t>
            </a:r>
            <a:r>
              <a:rPr lang="en-US" dirty="0" err="1"/>
              <a:t>aos</a:t>
            </a:r>
            <a:r>
              <a:rPr lang="en-US" dirty="0"/>
              <a:t> </a:t>
            </a:r>
            <a:r>
              <a:rPr lang="en-US" dirty="0" err="1"/>
              <a:t>ativos</a:t>
            </a:r>
            <a:r>
              <a:rPr lang="en-US" dirty="0"/>
              <a:t> subjacentes, incluindo os contratos e as licenças das instalações.</a:t>
            </a:r>
            <a:endParaRPr lang="en-US" dirty="0">
              <a:cs typeface="Calibri"/>
            </a:endParaRPr>
          </a:p>
          <a:p>
            <a:pPr marL="342900" indent="-342900">
              <a:lnSpc>
                <a:spcPct val="107000"/>
              </a:lnSpc>
              <a:spcBef>
                <a:spcPts val="800"/>
              </a:spcBef>
              <a:buSzPts val="1100"/>
              <a:buChar char="●"/>
            </a:pPr>
            <a:r>
              <a:rPr lang="en-US" dirty="0"/>
              <a:t>A estruturação e a organização de uma transação deste tipo são muito mais onerosas do que a opção de financiamento empresarial. Os dados mostram uma incidência média dos custos de transação no investimento total de 5-10%.</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749524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Este diapositivo mostra como um projeto aeroportuário hipotético é financiado através do financiamento de </a:t>
            </a:r>
            <a:r>
              <a:rPr lang="en-US" dirty="0" err="1"/>
              <a:t>projetos</a:t>
            </a:r>
            <a:r>
              <a:rPr lang="en-US" dirty="0"/>
              <a:t>. </a:t>
            </a:r>
          </a:p>
          <a:p>
            <a:pPr marL="171450" indent="-171450">
              <a:buSzPts val="1100"/>
              <a:buChar char="●"/>
            </a:pPr>
            <a:r>
              <a:rPr lang="en-US" dirty="0"/>
              <a:t>A empresa XYZ é a promotora do projeto. Eles criam uma nova empresa para o projeto, chamada Airport Company. </a:t>
            </a:r>
            <a:endParaRPr lang="en-US" dirty="0">
              <a:cs typeface="Calibri"/>
            </a:endParaRPr>
          </a:p>
          <a:p>
            <a:pPr marL="171450" lvl="0" indent="-171450" algn="l" rtl="0">
              <a:lnSpc>
                <a:spcPct val="100000"/>
              </a:lnSpc>
              <a:spcBef>
                <a:spcPts val="0"/>
              </a:spcBef>
              <a:spcAft>
                <a:spcPts val="0"/>
              </a:spcAft>
              <a:buSzPts val="1100"/>
              <a:buChar char="●"/>
            </a:pPr>
            <a:r>
              <a:rPr lang="en-US" dirty="0"/>
              <a:t>A empresa XYZ fornece-lhe algum capital próprio. </a:t>
            </a:r>
          </a:p>
          <a:p>
            <a:pPr marL="171450" lvl="0" indent="-171450" algn="l" rtl="0">
              <a:lnSpc>
                <a:spcPct val="100000"/>
              </a:lnSpc>
              <a:spcBef>
                <a:spcPts val="0"/>
              </a:spcBef>
              <a:spcAft>
                <a:spcPts val="0"/>
              </a:spcAft>
              <a:buSzPts val="1100"/>
              <a:buChar char="●"/>
            </a:pPr>
            <a:r>
              <a:rPr lang="en-US" dirty="0"/>
              <a:t>Outros investidores também contribuem com capital próprio. </a:t>
            </a:r>
          </a:p>
          <a:p>
            <a:pPr marL="171450" lvl="0" indent="-171450" algn="l" rtl="0">
              <a:lnSpc>
                <a:spcPct val="100000"/>
              </a:lnSpc>
              <a:spcBef>
                <a:spcPts val="0"/>
              </a:spcBef>
              <a:spcAft>
                <a:spcPts val="0"/>
              </a:spcAft>
              <a:buSzPts val="1100"/>
              <a:buChar char="●"/>
            </a:pPr>
            <a:r>
              <a:rPr lang="en-US" dirty="0"/>
              <a:t>A empresa aeroportuária pede emprestado o capital restante a um conjunto de mutuantes. </a:t>
            </a:r>
          </a:p>
          <a:p>
            <a:pPr marL="171450" indent="-171450">
              <a:buSzPts val="1100"/>
              <a:buChar char="●"/>
            </a:pPr>
            <a:r>
              <a:rPr lang="en-US" dirty="0"/>
              <a:t>Quando a Airport Company começa a receber receitas, utiliza parte das receitas para pagar a dívida e as restantes receitas são distribuídas pelos acionistas, incluindo a sociedade X.Y.Z.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dirty="0"/>
              <a:t>Este é o fim deste módulo e vamos agora passar ao módulo 2 sobre como </a:t>
            </a:r>
            <a:r>
              <a:rPr lang="en-US" dirty="0" err="1"/>
              <a:t>os</a:t>
            </a:r>
            <a:r>
              <a:rPr lang="en-US" dirty="0"/>
              <a:t> </a:t>
            </a:r>
            <a:r>
              <a:rPr lang="en-US" dirty="0" err="1"/>
              <a:t>projetos</a:t>
            </a:r>
            <a:r>
              <a:rPr lang="en-US" dirty="0"/>
              <a:t> de energia são financiados nos países em desenvolvimento.</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39785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Começamos com os princípios básicos do financiamento. Ao iniciar uma atividade, é necessário responder a três conjuntos de perguntas: </a:t>
            </a:r>
          </a:p>
          <a:p>
            <a:endParaRPr lang="en-US" dirty="0">
              <a:cs typeface="Calibri"/>
            </a:endParaRPr>
          </a:p>
          <a:p>
            <a:pPr marL="228600" indent="-228600">
              <a:buFont typeface="+mj-lt"/>
              <a:buAutoNum type="arabicPeriod"/>
            </a:pPr>
            <a:r>
              <a:rPr lang="en-US" dirty="0">
                <a:cs typeface="Calibri"/>
              </a:rPr>
              <a:t>A primeira questão é: que investimento a longo prazo deve ser efectuado? Ou seja, em que sectores de atividade se vai dedicar e de que tipo de edifícios, máquinas e equipamentos vai precisar? </a:t>
            </a:r>
          </a:p>
          <a:p>
            <a:pPr marL="228600" indent="-228600">
              <a:buFont typeface="+mj-lt"/>
              <a:buAutoNum type="arabicPeriod"/>
            </a:pPr>
            <a:r>
              <a:rPr lang="en-US" dirty="0">
                <a:cs typeface="Calibri"/>
              </a:rPr>
              <a:t>O segundo conjunto de perguntas é: Onde é que vai obter o financiamento a longo prazo para pagar o seu investimento? Utilizará apenas o seu próprio dinheiro, recorrerá a outros proprietários ou pedirá o dinheiro emprestado? </a:t>
            </a:r>
          </a:p>
          <a:p>
            <a:pPr marL="228600" indent="-228600">
              <a:buFont typeface="+mj-lt"/>
              <a:buAutoNum type="arabicPeriod"/>
            </a:pPr>
            <a:r>
              <a:rPr lang="en-US" dirty="0">
                <a:cs typeface="Calibri"/>
              </a:rPr>
              <a:t>E a terceira questão é: como vai gerir as </a:t>
            </a:r>
            <a:r>
              <a:rPr lang="en-US" dirty="0" err="1">
                <a:cs typeface="Calibri"/>
              </a:rPr>
              <a:t>suas</a:t>
            </a:r>
            <a:r>
              <a:rPr lang="en-US" dirty="0">
                <a:cs typeface="Calibri"/>
              </a:rPr>
              <a:t> </a:t>
            </a:r>
            <a:r>
              <a:rPr lang="en-US" dirty="0" err="1">
                <a:cs typeface="Calibri"/>
              </a:rPr>
              <a:t>atividades</a:t>
            </a:r>
            <a:r>
              <a:rPr lang="en-US" dirty="0">
                <a:cs typeface="Calibri"/>
              </a:rPr>
              <a:t> financeiras diárias, como a cobrança aos clientes e o pagamento aos fornecedores? </a:t>
            </a:r>
          </a:p>
          <a:p>
            <a:endParaRPr lang="en-US" dirty="0">
              <a:cs typeface="Calibri"/>
            </a:endParaRPr>
          </a:p>
          <a:p>
            <a:r>
              <a:rPr lang="en-US" dirty="0">
                <a:cs typeface="Calibri"/>
              </a:rPr>
              <a:t>As duas primeiras questões são do interesse deste módulo, e ignoramos a terceira</a:t>
            </a:r>
            <a:r>
              <a:rPr lang="en-US" dirty="0"/>
              <a:t>, uma vez que </a:t>
            </a:r>
            <a:r>
              <a:rPr lang="en-GB" dirty="0"/>
              <a:t>não se enquadra no objetivo do presente curso. Isto porque, neste curso, estamos interessados em como obter financiamento e não em como gerir as </a:t>
            </a:r>
            <a:r>
              <a:rPr lang="en-GB" dirty="0" err="1"/>
              <a:t>atividades</a:t>
            </a:r>
            <a:r>
              <a:rPr lang="en-GB" dirty="0"/>
              <a:t> financeiras no dia a dia</a:t>
            </a:r>
            <a:r>
              <a:rPr lang="en-US" dirty="0"/>
              <a:t>. </a:t>
            </a:r>
            <a:endParaRPr lang="en-US" dirty="0">
              <a:cs typeface="Calibri"/>
            </a:endParaRPr>
          </a:p>
          <a:p>
            <a:r>
              <a:rPr lang="en-US" dirty="0">
                <a:cs typeface="Calibri"/>
              </a:rPr>
              <a:t>Nos próximos diapositivos, aprofundamos estes dois conjuntos de questões.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66101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A questão 1 diz respeito aos investimentos a longo prazo da empresa. </a:t>
            </a:r>
          </a:p>
          <a:p>
            <a:pPr marL="171450" lvl="0" indent="-171450" algn="l" rtl="0">
              <a:lnSpc>
                <a:spcPct val="100000"/>
              </a:lnSpc>
              <a:spcBef>
                <a:spcPts val="0"/>
              </a:spcBef>
              <a:spcAft>
                <a:spcPts val="0"/>
              </a:spcAft>
              <a:buClr>
                <a:schemeClr val="dk1"/>
              </a:buClr>
              <a:buSzPts val="1100"/>
              <a:buChar char="●"/>
            </a:pPr>
            <a:r>
              <a:rPr lang="en-US" dirty="0"/>
              <a:t>O processo de planeamento e gestão do investimento a longo prazo de uma empresa é designado por orçamento de capital, o que significa que o gestor financeiro tenta identificar oportunidades de investimento que valham mais para a empresa do que o seu custo de aquisição.</a:t>
            </a:r>
          </a:p>
          <a:p>
            <a:pPr marL="171450" lvl="0" indent="-171450" algn="l" rtl="0">
              <a:lnSpc>
                <a:spcPct val="100000"/>
              </a:lnSpc>
              <a:spcBef>
                <a:spcPts val="0"/>
              </a:spcBef>
              <a:spcAft>
                <a:spcPts val="0"/>
              </a:spcAft>
              <a:buClr>
                <a:schemeClr val="dk1"/>
              </a:buClr>
              <a:buSzPts val="1100"/>
              <a:buChar char="●"/>
            </a:pPr>
            <a:r>
              <a:rPr lang="en-US" dirty="0"/>
              <a:t>Isto significa que o valor do fluxo de caixa gerado por um ativo deve exceder o custo de aquisição ou criação desse ativo.</a:t>
            </a:r>
          </a:p>
          <a:p>
            <a:pPr marL="171450" indent="-171450">
              <a:buSzPts val="1100"/>
              <a:buChar char="●"/>
            </a:pPr>
            <a:r>
              <a:rPr lang="en-US" dirty="0"/>
              <a:t>Os gestores financeiros devem considerar não só a quantidade de dinheiro que esperam receber, mas também quando esperam recebê-lo e qual a probabilidade de o receberem. A avaliação da dimensão, do momento e do risco dos fluxos de caixa futuros insere-se no âmbito da orçamentação de capital.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b="1" dirty="0"/>
              <a:t>A pergunta 2 é: Onde é que se vai obter financiamento a longo prazo para pagar o investimento?</a:t>
            </a:r>
            <a:endParaRPr lang="en-US" dirty="0"/>
          </a:p>
          <a:p>
            <a:pPr marL="171450" lvl="0" indent="-171450" algn="l" rtl="0">
              <a:lnSpc>
                <a:spcPct val="100000"/>
              </a:lnSpc>
              <a:spcBef>
                <a:spcPts val="0"/>
              </a:spcBef>
              <a:spcAft>
                <a:spcPts val="0"/>
              </a:spcAft>
              <a:buSzPts val="1100"/>
              <a:buChar char="●"/>
            </a:pPr>
            <a:r>
              <a:rPr lang="en-US" dirty="0"/>
              <a:t>O gestor financeiro tem duas opções: Em primeiro lugar, pode utilizar o seu próprio capital, também designado por capital próprio, ou trazer co-proprietários e utilizar o seu capital (também designado por capital próprio), e/ou em segundo lugar, deve contrair um empréstimo.</a:t>
            </a:r>
            <a:endParaRPr lang="en-US" dirty="0">
              <a:cs typeface="Calibri"/>
            </a:endParaRPr>
          </a:p>
          <a:p>
            <a:pPr marL="171450" lvl="0" indent="-171450" algn="l" rtl="0">
              <a:lnSpc>
                <a:spcPct val="100000"/>
              </a:lnSpc>
              <a:spcBef>
                <a:spcPts val="0"/>
              </a:spcBef>
              <a:spcAft>
                <a:spcPts val="0"/>
              </a:spcAft>
              <a:buSzPts val="1100"/>
              <a:buChar char="●"/>
            </a:pPr>
            <a:r>
              <a:rPr lang="en-US" dirty="0"/>
              <a:t>A estrutura de capital de uma empresa é a combinação específica da dívida de longo prazo e do capital próprio que a empresa utiliza para financiar as suas operações. </a:t>
            </a:r>
          </a:p>
          <a:p>
            <a:pPr marL="171450" lvl="0" indent="-171450" algn="l" rtl="0">
              <a:lnSpc>
                <a:spcPct val="100000"/>
              </a:lnSpc>
              <a:spcBef>
                <a:spcPts val="0"/>
              </a:spcBef>
              <a:spcAft>
                <a:spcPts val="0"/>
              </a:spcAft>
              <a:buSzPts val="1100"/>
              <a:buChar char="●"/>
            </a:pPr>
            <a:r>
              <a:rPr lang="en-US" dirty="0"/>
              <a:t>Mas há duas preocupações neste domínio:</a:t>
            </a:r>
          </a:p>
          <a:p>
            <a:pPr marL="628650" lvl="1" indent="-171450">
              <a:buSzPts val="1100"/>
              <a:buChar char="○"/>
            </a:pPr>
            <a:r>
              <a:rPr lang="en-US" dirty="0"/>
              <a:t>Em primeiro lugar, quanto é que a empresa deve pedir emprestado? Qual a melhor combinação de dívida e capital próprio. A combinação escolhida afectará tanto o risco como o valor da empresa. </a:t>
            </a:r>
            <a:endParaRPr lang="en-US" dirty="0">
              <a:cs typeface="Calibri"/>
            </a:endParaRPr>
          </a:p>
          <a:p>
            <a:pPr marL="628650" lvl="1" indent="-171450" algn="l" rtl="0">
              <a:lnSpc>
                <a:spcPct val="100000"/>
              </a:lnSpc>
              <a:spcBef>
                <a:spcPts val="0"/>
              </a:spcBef>
              <a:spcAft>
                <a:spcPts val="0"/>
              </a:spcAft>
              <a:buSzPts val="1100"/>
              <a:buChar char="○"/>
            </a:pPr>
            <a:r>
              <a:rPr lang="en-US" dirty="0"/>
              <a:t>Em segundo lugar, quais são as fontes de financiamento menos onerosas para a empresa?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Estas duas questões são os principais temas da análise financeira.</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Existem duas fontes de financiamento: capital próprio e dívida. </a:t>
            </a:r>
          </a:p>
          <a:p>
            <a:pPr marL="171450" indent="-171450">
              <a:buSzPts val="1100"/>
              <a:buChar char="●"/>
            </a:pPr>
            <a:r>
              <a:rPr lang="en-US" dirty="0"/>
              <a:t>Quando se cria uma empresa, primeiro investe-se o próprio dinheiro, depois coloca-se a questão de saber se se deve recorrer a outros co-proprietários ou pedir dinheiro emprestado.</a:t>
            </a:r>
            <a:endParaRPr lang="en-US" dirty="0">
              <a:cs typeface="Calibri"/>
            </a:endParaRPr>
          </a:p>
          <a:p>
            <a:pPr marL="171450" lvl="0" indent="-171450" algn="l" rtl="0">
              <a:lnSpc>
                <a:spcPct val="100000"/>
              </a:lnSpc>
              <a:spcBef>
                <a:spcPts val="0"/>
              </a:spcBef>
              <a:spcAft>
                <a:spcPts val="0"/>
              </a:spcAft>
              <a:buSzPts val="1100"/>
              <a:buChar char="●"/>
            </a:pPr>
            <a:r>
              <a:rPr lang="en-US" dirty="0"/>
              <a:t>O capital fornecido pelo proprietário ou pelos co-proprietários é capital próprio. O capital que é emprestado é a dívida. </a:t>
            </a:r>
          </a:p>
          <a:p>
            <a:pPr marL="171450" marR="0" lvl="0" indent="-171450" algn="l" defTabSz="914400" rtl="0" eaLnBrk="1" fontAlgn="auto" latinLnBrk="0" hangingPunct="1">
              <a:lnSpc>
                <a:spcPct val="100000"/>
              </a:lnSpc>
              <a:spcBef>
                <a:spcPts val="0"/>
              </a:spcBef>
              <a:spcAft>
                <a:spcPts val="0"/>
              </a:spcAft>
              <a:buClrTx/>
              <a:buSzPts val="1100"/>
              <a:buFontTx/>
              <a:buChar char="●"/>
              <a:tabLst/>
              <a:defRPr/>
            </a:pPr>
            <a:r>
              <a:rPr lang="en-US" b="1" dirty="0">
                <a:solidFill>
                  <a:schemeClr val="dk1"/>
                </a:solidFill>
              </a:rPr>
              <a:t>O financiamento por capitais próprios </a:t>
            </a:r>
            <a:r>
              <a:rPr lang="en-US" dirty="0">
                <a:solidFill>
                  <a:schemeClr val="dk1"/>
                </a:solidFill>
              </a:rPr>
              <a:t>é o processo de angariação de capital através da venda de </a:t>
            </a:r>
            <a:r>
              <a:rPr lang="en-US" dirty="0" err="1">
                <a:solidFill>
                  <a:schemeClr val="dk1"/>
                </a:solidFill>
              </a:rPr>
              <a:t>ações</a:t>
            </a:r>
            <a:r>
              <a:rPr lang="en-US" dirty="0">
                <a:solidFill>
                  <a:schemeClr val="dk1"/>
                </a:solidFill>
              </a:rPr>
              <a:t>. As empresas angariam dinheiro porque podem ter uma necessidade a curto prazo de pagar contas ou têm um objetivo a longo prazo e precisam de fundos para investir no seu crescimento. Ao vender </a:t>
            </a:r>
            <a:r>
              <a:rPr lang="en-US" dirty="0" err="1">
                <a:solidFill>
                  <a:schemeClr val="dk1"/>
                </a:solidFill>
              </a:rPr>
              <a:t>ações</a:t>
            </a:r>
            <a:r>
              <a:rPr lang="en-US" dirty="0">
                <a:solidFill>
                  <a:schemeClr val="dk1"/>
                </a:solidFill>
              </a:rPr>
              <a:t>, uma empresa está efetivamente a vender a propriedade da sua empresa em troca de dinheiro. É normal que as empresas recorram várias vezes ao financiamento através de </a:t>
            </a:r>
            <a:r>
              <a:rPr lang="en-US" dirty="0" err="1">
                <a:solidFill>
                  <a:schemeClr val="dk1"/>
                </a:solidFill>
              </a:rPr>
              <a:t>ações</a:t>
            </a:r>
            <a:r>
              <a:rPr lang="en-US" dirty="0">
                <a:solidFill>
                  <a:schemeClr val="dk1"/>
                </a:solidFill>
              </a:rPr>
              <a:t> durante o processo de maturidade. Por exemplo, </a:t>
            </a:r>
            <a:r>
              <a:rPr lang="en-US" dirty="0"/>
              <a:t>se uma empresa cede a propriedade, emite um pedaço de papel chamado título ou ação através de uma negociação privada, por exemplo, entre amigos ou através de uma venda pública numa bolsa de valores. Aqueles que compram esses títulos são chamados acionistas. São os proprietários da empresa. </a:t>
            </a:r>
            <a:endParaRPr lang="en-US" dirty="0">
              <a:cs typeface="Calibri"/>
            </a:endParaRPr>
          </a:p>
          <a:p>
            <a:pPr marL="171450" lvl="0" indent="-171450" algn="l" rtl="0">
              <a:lnSpc>
                <a:spcPct val="100000"/>
              </a:lnSpc>
              <a:spcBef>
                <a:spcPts val="0"/>
              </a:spcBef>
              <a:spcAft>
                <a:spcPts val="0"/>
              </a:spcAft>
              <a:buSzPts val="1100"/>
              <a:buChar char="●"/>
            </a:pPr>
            <a:r>
              <a:rPr lang="en-US" b="1" dirty="0"/>
              <a:t>O financiamento da dívida </a:t>
            </a:r>
            <a:r>
              <a:rPr lang="en-US" dirty="0"/>
              <a:t>ocorre quando uma empresa angaria dinheiro para o seu fundo de maneio ou para despesas de capital através da venda de instrumentos de dívida a particulares e/ou investidores institucionais. Em troca de emprestar o dinheiro, os indivíduos ou instituições tornam-se credores e recebem a promessa de que o capital e os juros da dívida serão reembolsados. </a:t>
            </a:r>
          </a:p>
          <a:p>
            <a:pPr marL="171450" lvl="0" indent="-171450" algn="l" rtl="0">
              <a:lnSpc>
                <a:spcPct val="100000"/>
              </a:lnSpc>
              <a:spcBef>
                <a:spcPts val="0"/>
              </a:spcBef>
              <a:spcAft>
                <a:spcPts val="0"/>
              </a:spcAft>
              <a:buSzPts val="1100"/>
              <a:buChar char="●"/>
            </a:pPr>
            <a:r>
              <a:rPr lang="en-US" dirty="0"/>
              <a:t>A estruturação de um pacote de financiamento de um projeto envolve a decisão de quanto dos recursos do projeto deve ser investido sob a forma de capital próprio. O resto será dívida.</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88494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solidFill>
                  <a:schemeClr val="dk1"/>
                </a:solidFill>
              </a:rPr>
              <a:t>CAPITAL PRÓPRIO</a:t>
            </a:r>
            <a:endParaRPr lang="en-US" dirty="0"/>
          </a:p>
          <a:p>
            <a:pPr marL="171450" indent="-171450">
              <a:buSzPts val="1100"/>
              <a:buChar char="●"/>
            </a:pPr>
            <a:r>
              <a:rPr lang="en-US" dirty="0">
                <a:solidFill>
                  <a:schemeClr val="dk1"/>
                </a:solidFill>
              </a:rPr>
              <a:t>As </a:t>
            </a:r>
            <a:r>
              <a:rPr lang="en-US" dirty="0" err="1">
                <a:solidFill>
                  <a:schemeClr val="dk1"/>
                </a:solidFill>
              </a:rPr>
              <a:t>ações</a:t>
            </a:r>
            <a:r>
              <a:rPr lang="en-US" dirty="0">
                <a:solidFill>
                  <a:schemeClr val="dk1"/>
                </a:solidFill>
              </a:rPr>
              <a:t>, também conhecidas </a:t>
            </a:r>
            <a:r>
              <a:rPr lang="en-US" dirty="0" err="1">
                <a:solidFill>
                  <a:schemeClr val="dk1"/>
                </a:solidFill>
              </a:rPr>
              <a:t>como</a:t>
            </a:r>
            <a:r>
              <a:rPr lang="en-US" dirty="0">
                <a:solidFill>
                  <a:schemeClr val="dk1"/>
                </a:solidFill>
              </a:rPr>
              <a:t> </a:t>
            </a:r>
            <a:r>
              <a:rPr lang="en-US" dirty="0" err="1">
                <a:solidFill>
                  <a:schemeClr val="dk1"/>
                </a:solidFill>
              </a:rPr>
              <a:t>ações</a:t>
            </a:r>
            <a:r>
              <a:rPr lang="en-US" dirty="0">
                <a:solidFill>
                  <a:schemeClr val="dk1"/>
                </a:solidFill>
              </a:rPr>
              <a:t> ordinárias </a:t>
            </a:r>
            <a:r>
              <a:rPr lang="en-US" dirty="0" err="1">
                <a:solidFill>
                  <a:schemeClr val="dk1"/>
                </a:solidFill>
              </a:rPr>
              <a:t>ou</a:t>
            </a:r>
            <a:r>
              <a:rPr lang="en-US" dirty="0">
                <a:solidFill>
                  <a:schemeClr val="dk1"/>
                </a:solidFill>
              </a:rPr>
              <a:t> </a:t>
            </a:r>
            <a:r>
              <a:rPr lang="en-US" dirty="0" err="1">
                <a:solidFill>
                  <a:schemeClr val="dk1"/>
                </a:solidFill>
              </a:rPr>
              <a:t>ações</a:t>
            </a:r>
            <a:r>
              <a:rPr lang="en-US" dirty="0">
                <a:solidFill>
                  <a:schemeClr val="dk1"/>
                </a:solidFill>
              </a:rPr>
              <a:t> comuns, representam créditos não contratuais sobre o fluxo de caixa residual da empresa. Por fluxo residual entende-se o fluxo de tesouraria remanescente após o pagamento de todas as despesas da empresa, incluindo a dívida.</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Os acionistas são os proprietários da empresa. </a:t>
            </a:r>
            <a:endParaRPr lang="en-US" dirty="0"/>
          </a:p>
          <a:p>
            <a:pPr marL="171450" indent="-171450">
              <a:buSzPts val="1100"/>
              <a:buChar char="●"/>
            </a:pPr>
            <a:r>
              <a:rPr lang="en-US" dirty="0">
                <a:solidFill>
                  <a:schemeClr val="dk1"/>
                </a:solidFill>
              </a:rPr>
              <a:t>Recebem dividendos com base nos lucros líquidos e beneficiam também de mais-valias. Um dividendo é um pagamento feito aos acionistas a partir dos lucros de uma empresa. Isto representa um retorno ao capital dos acionistas. A mais-valia é o lucro resultante da valorização do preço das </a:t>
            </a:r>
            <a:r>
              <a:rPr lang="en-US" dirty="0" err="1">
                <a:solidFill>
                  <a:schemeClr val="dk1"/>
                </a:solidFill>
              </a:rPr>
              <a:t>ações</a:t>
            </a:r>
            <a:r>
              <a:rPr lang="en-US" dirty="0">
                <a:solidFill>
                  <a:schemeClr val="dk1"/>
                </a:solidFill>
              </a:rPr>
              <a:t>. </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Os detentores de </a:t>
            </a:r>
            <a:r>
              <a:rPr lang="en-US" dirty="0" err="1">
                <a:solidFill>
                  <a:schemeClr val="dk1"/>
                </a:solidFill>
              </a:rPr>
              <a:t>ações</a:t>
            </a:r>
            <a:r>
              <a:rPr lang="en-US" dirty="0">
                <a:solidFill>
                  <a:schemeClr val="dk1"/>
                </a:solidFill>
              </a:rPr>
              <a:t> assumem riscos. Não receberão dividendos se a empresa registar prejuízos. Por conseguinte, exigem um rendimento mais elevado. </a:t>
            </a:r>
            <a:endParaRPr lang="en-US" dirty="0"/>
          </a:p>
          <a:p>
            <a:pPr marL="171450" lvl="0" indent="-171450" algn="l" rtl="0">
              <a:lnSpc>
                <a:spcPct val="100000"/>
              </a:lnSpc>
              <a:spcBef>
                <a:spcPts val="0"/>
              </a:spcBef>
              <a:spcAft>
                <a:spcPts val="0"/>
              </a:spcAft>
              <a:buSzPts val="1100"/>
              <a:buChar char="●"/>
            </a:pPr>
            <a:r>
              <a:rPr lang="en-US" dirty="0">
                <a:solidFill>
                  <a:schemeClr val="dk1"/>
                </a:solidFill>
              </a:rPr>
              <a:t>Por outras palavras, o capital próprio é caro.</a:t>
            </a:r>
          </a:p>
          <a:p>
            <a:pPr marL="171450" lvl="0" indent="-171450" algn="l" rtl="0">
              <a:lnSpc>
                <a:spcPct val="100000"/>
              </a:lnSpc>
              <a:spcBef>
                <a:spcPts val="0"/>
              </a:spcBef>
              <a:spcAft>
                <a:spcPts val="0"/>
              </a:spcAft>
              <a:buSzPts val="1100"/>
              <a:buChar char="●"/>
            </a:pPr>
            <a:r>
              <a:rPr lang="en-US" dirty="0">
                <a:solidFill>
                  <a:schemeClr val="dk1"/>
                </a:solidFill>
              </a:rPr>
              <a:t>A estruturação de um pacote de financiamento de um projeto implica decidir quanto dos recursos do projeto devem ser disponibilizados sob a forma de capital próprio e o restante sob a forma de dívida do projeto.</a:t>
            </a:r>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b="1" dirty="0">
                <a:solidFill>
                  <a:schemeClr val="dk1"/>
                </a:solidFill>
              </a:rPr>
              <a:t>EMISSÕES DE </a:t>
            </a:r>
            <a:r>
              <a:rPr lang="en-US" b="1" dirty="0" err="1">
                <a:solidFill>
                  <a:schemeClr val="dk1"/>
                </a:solidFill>
              </a:rPr>
              <a:t>ações</a:t>
            </a:r>
            <a:endParaRPr lang="en-US" dirty="0"/>
          </a:p>
          <a:p>
            <a:pPr marL="171450" lvl="0" indent="-171450" algn="l" rtl="0">
              <a:lnSpc>
                <a:spcPct val="100000"/>
              </a:lnSpc>
              <a:spcBef>
                <a:spcPts val="0"/>
              </a:spcBef>
              <a:spcAft>
                <a:spcPts val="0"/>
              </a:spcAft>
              <a:buSzPts val="1100"/>
              <a:buChar char="●"/>
            </a:pPr>
            <a:r>
              <a:rPr lang="en-US" dirty="0">
                <a:solidFill>
                  <a:schemeClr val="dk1"/>
                </a:solidFill>
              </a:rPr>
              <a:t>Normalmente, os patrocinadores querem contribuir com o mínimo de capital possível e o mais tarde possível. Por outro lado, o capital próprio investido no projeto é visto pelos mutuantes como um sinal do forte empenho dos patrocinadores.</a:t>
            </a:r>
            <a:endParaRPr lang="en-US" dirty="0"/>
          </a:p>
          <a:p>
            <a:pPr marL="171450" indent="-171450">
              <a:buSzPts val="1100"/>
              <a:buChar char="●"/>
            </a:pPr>
            <a:r>
              <a:rPr lang="en-US" dirty="0">
                <a:solidFill>
                  <a:schemeClr val="dk1"/>
                </a:solidFill>
              </a:rPr>
              <a:t>Quanto maior for o capital próprio, maiores serão os riscos suportados pelos patrocinadores, o que significa menos riscos para os mutuantes, reduzindo o custo dos empréstimos.</a:t>
            </a:r>
            <a:endParaRPr lang="en-US" dirty="0"/>
          </a:p>
          <a:p>
            <a:pPr marL="171450" indent="-171450">
              <a:buSzPts val="1100"/>
              <a:buChar char="●"/>
            </a:pPr>
            <a:r>
              <a:rPr lang="en-US" dirty="0">
                <a:solidFill>
                  <a:schemeClr val="dk1"/>
                </a:solidFill>
              </a:rPr>
              <a:t>O montante e o momento em que os fundos próprios são utilizados são determinados de acordo com os mutuantes.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2571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DÍVIDA</a:t>
            </a:r>
            <a:endParaRPr lang="en-US" dirty="0"/>
          </a:p>
          <a:p>
            <a:pPr marL="171450" lvl="0" indent="-171450" algn="l" rtl="0">
              <a:lnSpc>
                <a:spcPct val="100000"/>
              </a:lnSpc>
              <a:spcBef>
                <a:spcPts val="0"/>
              </a:spcBef>
              <a:spcAft>
                <a:spcPts val="0"/>
              </a:spcAft>
              <a:buSzPts val="1100"/>
              <a:buChar char="●"/>
            </a:pPr>
            <a:r>
              <a:rPr lang="en-US" dirty="0"/>
              <a:t>Quem concede a dívida é o mutuante ou o credor. </a:t>
            </a:r>
          </a:p>
          <a:p>
            <a:pPr marL="171450" lvl="0" indent="-171450" algn="l" rtl="0">
              <a:lnSpc>
                <a:spcPct val="100000"/>
              </a:lnSpc>
              <a:spcBef>
                <a:spcPts val="0"/>
              </a:spcBef>
              <a:spcAft>
                <a:spcPts val="0"/>
              </a:spcAft>
              <a:buSzPts val="1100"/>
              <a:buChar char="●"/>
            </a:pPr>
            <a:r>
              <a:rPr lang="en-US" dirty="0"/>
              <a:t>Não obtêm a propriedade.</a:t>
            </a:r>
          </a:p>
          <a:p>
            <a:pPr marL="171450" indent="-171450">
              <a:buSzPts val="1100"/>
              <a:buChar char="●"/>
            </a:pPr>
            <a:r>
              <a:rPr lang="en-US" dirty="0"/>
              <a:t>No entanto, têm o primeiro direito ao fluxo de caixa do projeto. Os acionistas só têm direito ao fluxo de caixa residual - a parte que resta depois de os credores serem pagos. </a:t>
            </a:r>
            <a:endParaRPr lang="en-US" dirty="0">
              <a:cs typeface="Calibri"/>
            </a:endParaRPr>
          </a:p>
          <a:p>
            <a:pPr marL="171450" lvl="0" indent="-171450" algn="l" rtl="0">
              <a:lnSpc>
                <a:spcPct val="100000"/>
              </a:lnSpc>
              <a:spcBef>
                <a:spcPts val="0"/>
              </a:spcBef>
              <a:spcAft>
                <a:spcPts val="0"/>
              </a:spcAft>
              <a:buSzPts val="1100"/>
              <a:buChar char="●"/>
            </a:pPr>
            <a:r>
              <a:rPr lang="en-US" dirty="0"/>
              <a:t>A dívida deve ser reembolsada a um custo acordado, designado por juros, e dentro de um período de tempo específico, designado por prazo de vencimento. </a:t>
            </a:r>
          </a:p>
          <a:p>
            <a:pPr marL="171450" lvl="0" indent="-171450" algn="l" rtl="0">
              <a:lnSpc>
                <a:spcPct val="100000"/>
              </a:lnSpc>
              <a:spcBef>
                <a:spcPts val="0"/>
              </a:spcBef>
              <a:spcAft>
                <a:spcPts val="0"/>
              </a:spcAft>
              <a:buSzPts val="1100"/>
              <a:buChar char="●"/>
            </a:pPr>
            <a:r>
              <a:rPr lang="en-US" dirty="0"/>
              <a:t>Se a empresa não pagar a dívida, fica em situação de incumprimento e pode ser alvo de uma ação judicial. </a:t>
            </a:r>
          </a:p>
          <a:p>
            <a:pPr marL="171450" indent="-171450">
              <a:buSzPts val="1100"/>
              <a:buChar char="●"/>
            </a:pPr>
            <a:r>
              <a:rPr lang="en-US" dirty="0"/>
              <a:t>A dívida é menos arriscada e, por conseguinte, menos dispendiosa, em comparação com o capital próprio. Isto porque o custo do capital próprio é geralmente mais elevado do que o custo da dívida, uma vez que os investidores </a:t>
            </a:r>
            <a:r>
              <a:rPr lang="en-US" dirty="0" err="1"/>
              <a:t>em</a:t>
            </a:r>
            <a:r>
              <a:rPr lang="en-US" dirty="0"/>
              <a:t> </a:t>
            </a:r>
            <a:r>
              <a:rPr lang="en-US" dirty="0" err="1"/>
              <a:t>ações</a:t>
            </a:r>
            <a:r>
              <a:rPr lang="en-US" dirty="0"/>
              <a:t> assumem mais riscos quando compram as </a:t>
            </a:r>
            <a:r>
              <a:rPr lang="en-US" dirty="0" err="1"/>
              <a:t>ações</a:t>
            </a:r>
            <a:r>
              <a:rPr lang="en-US" dirty="0"/>
              <a:t> de uma empresa do que as obrigações de uma empresa. Por conseguinte, os investidores </a:t>
            </a:r>
            <a:r>
              <a:rPr lang="en-US" dirty="0" err="1"/>
              <a:t>em</a:t>
            </a:r>
            <a:r>
              <a:rPr lang="en-US" dirty="0"/>
              <a:t> </a:t>
            </a:r>
            <a:r>
              <a:rPr lang="en-US" dirty="0" err="1"/>
              <a:t>ações</a:t>
            </a:r>
            <a:r>
              <a:rPr lang="en-US" dirty="0"/>
              <a:t> exigirão rendimentos mais elevados (um prémio de risco de </a:t>
            </a:r>
            <a:r>
              <a:rPr lang="en-US" dirty="0" err="1"/>
              <a:t>ações</a:t>
            </a:r>
            <a:r>
              <a:rPr lang="en-US" dirty="0"/>
              <a:t>) do que o investidor em obrigações equivalente, para os compensar pelo risco adicional que assumem ao </a:t>
            </a:r>
            <a:r>
              <a:rPr lang="en-US" dirty="0" err="1"/>
              <a:t>comprar</a:t>
            </a:r>
            <a:r>
              <a:rPr lang="en-US" dirty="0"/>
              <a:t> </a:t>
            </a:r>
            <a:r>
              <a:rPr lang="en-US" dirty="0" err="1"/>
              <a:t>ações</a:t>
            </a:r>
            <a:r>
              <a:rPr lang="en-US" dirty="0"/>
              <a:t>. </a:t>
            </a:r>
          </a:p>
          <a:p>
            <a:pPr marL="171450" indent="-171450">
              <a:buSzPts val="1100"/>
              <a:buChar char="●"/>
            </a:pPr>
            <a:r>
              <a:rPr lang="en-US" dirty="0"/>
              <a:t>Investir </a:t>
            </a:r>
            <a:r>
              <a:rPr lang="en-US" dirty="0" err="1"/>
              <a:t>em</a:t>
            </a:r>
            <a:r>
              <a:rPr lang="en-US" dirty="0"/>
              <a:t> </a:t>
            </a:r>
            <a:r>
              <a:rPr lang="en-US" dirty="0" err="1"/>
              <a:t>ações</a:t>
            </a:r>
            <a:r>
              <a:rPr lang="en-US" dirty="0"/>
              <a:t> é mais arriscado do que investir em obrigações devido a uma série de factores, por exemplo: </a:t>
            </a:r>
          </a:p>
          <a:p>
            <a:pPr marL="628650" lvl="1" indent="-171450">
              <a:buSzPts val="1100"/>
              <a:buChar char="●"/>
            </a:pPr>
            <a:r>
              <a:rPr lang="en-US" dirty="0"/>
              <a:t>O mercado de </a:t>
            </a:r>
            <a:r>
              <a:rPr lang="en-US" dirty="0" err="1"/>
              <a:t>ações</a:t>
            </a:r>
            <a:r>
              <a:rPr lang="en-US" dirty="0"/>
              <a:t> apresenta uma maior volatilidade dos rendimentos do que o mercado de obrigações</a:t>
            </a:r>
          </a:p>
          <a:p>
            <a:pPr marL="628650" lvl="1" indent="-171450">
              <a:buSzPts val="1100"/>
              <a:buChar char="●"/>
            </a:pPr>
            <a:r>
              <a:rPr lang="en-US" dirty="0"/>
              <a:t>Os acionistas têm menos direitos sobre </a:t>
            </a:r>
            <a:r>
              <a:rPr lang="en-US" dirty="0" err="1"/>
              <a:t>os</a:t>
            </a:r>
            <a:r>
              <a:rPr lang="en-US" dirty="0"/>
              <a:t> </a:t>
            </a:r>
            <a:r>
              <a:rPr lang="en-US" dirty="0" err="1"/>
              <a:t>ativos</a:t>
            </a:r>
            <a:r>
              <a:rPr lang="en-US" dirty="0"/>
              <a:t> da empresa em caso de incumprimento da mesma</a:t>
            </a:r>
          </a:p>
          <a:p>
            <a:pPr marL="628650" lvl="1" indent="-171450">
              <a:buSzPts val="1100"/>
              <a:buChar char="●"/>
            </a:pPr>
            <a:r>
              <a:rPr lang="en-US" dirty="0"/>
              <a:t>As mais-valias não são uma garantia</a:t>
            </a:r>
          </a:p>
          <a:p>
            <a:pPr marL="628650" lvl="1" indent="-171450">
              <a:buSzPts val="1100"/>
              <a:buChar char="●"/>
            </a:pPr>
            <a:r>
              <a:rPr lang="en-US" dirty="0"/>
              <a:t>Os dividendos são discricionários (ou seja, uma empresa não tem qualquer obrigação legal de emitir dividendos)</a:t>
            </a:r>
          </a:p>
          <a:p>
            <a:pPr marL="171450" lvl="0" indent="-171450">
              <a:buSzPts val="1100"/>
              <a:buChar char="●"/>
            </a:pPr>
            <a:r>
              <a:rPr lang="en-US" dirty="0"/>
              <a:t>O aumento da dívida num projeto pode aumentar tanto os ganhos como as perdas. Como é barato, aumenta a recompensa potencial para os acionistas; no entanto, também aumenta a possibilidade de fracasso e falência da empresa.</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56620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FONTES DE CAPITAL PRÓPRIO</a:t>
            </a:r>
            <a:endParaRPr lang="en-US" dirty="0"/>
          </a:p>
          <a:p>
            <a:pPr marL="171450" indent="-171450">
              <a:buSzPts val="1100"/>
              <a:buChar char="●"/>
            </a:pPr>
            <a:r>
              <a:rPr lang="en-US" dirty="0"/>
              <a:t>O capital próprio pode ser contribuído pelos patrocinadores ou promotores do projeto, que o promovem. </a:t>
            </a:r>
            <a:endParaRPr lang="en-US" dirty="0">
              <a:cs typeface="Calibri"/>
            </a:endParaRPr>
          </a:p>
          <a:p>
            <a:pPr marL="171450" indent="-171450">
              <a:buSzPts val="1100"/>
              <a:buChar char="●"/>
            </a:pPr>
            <a:r>
              <a:rPr lang="en-US" dirty="0"/>
              <a:t>Nalguns países, os bancos locais também são autorizados a investir </a:t>
            </a:r>
            <a:r>
              <a:rPr lang="en-US" dirty="0" err="1"/>
              <a:t>em</a:t>
            </a:r>
            <a:r>
              <a:rPr lang="en-US" dirty="0"/>
              <a:t> </a:t>
            </a:r>
            <a:r>
              <a:rPr lang="en-US" dirty="0" err="1"/>
              <a:t>ações</a:t>
            </a:r>
            <a:r>
              <a:rPr lang="en-US" dirty="0"/>
              <a:t>. </a:t>
            </a:r>
            <a:endParaRPr lang="en-US" dirty="0">
              <a:cs typeface="Calibri"/>
            </a:endParaRPr>
          </a:p>
          <a:p>
            <a:pPr marL="171450" lvl="0" indent="-171450" algn="l" rtl="0">
              <a:lnSpc>
                <a:spcPct val="100000"/>
              </a:lnSpc>
              <a:spcBef>
                <a:spcPts val="0"/>
              </a:spcBef>
              <a:spcAft>
                <a:spcPts val="0"/>
              </a:spcAft>
              <a:buSzPts val="1100"/>
              <a:buChar char="●"/>
            </a:pPr>
            <a:r>
              <a:rPr lang="en-US" dirty="0"/>
              <a:t>Alguns fundos de investimento estão também envolvidos no financiamento de </a:t>
            </a:r>
            <a:r>
              <a:rPr lang="en-US" dirty="0" err="1"/>
              <a:t>ações</a:t>
            </a:r>
            <a:r>
              <a:rPr lang="en-US" dirty="0"/>
              <a:t>.</a:t>
            </a:r>
            <a:endParaRPr lang="en-US" dirty="0">
              <a:cs typeface="Calibri"/>
            </a:endParaRPr>
          </a:p>
          <a:p>
            <a:pPr marL="171450" indent="-171450">
              <a:buSzPts val="1100"/>
              <a:buChar char="●"/>
            </a:pPr>
            <a:r>
              <a:rPr lang="en-US" dirty="0"/>
              <a:t>As instituições multilaterais, como a Sociedade Financeira Internacional (SFI) ou o Banco Asiático de Desenvolvimento, também investem </a:t>
            </a:r>
            <a:r>
              <a:rPr lang="en-US" dirty="0" err="1"/>
              <a:t>em</a:t>
            </a:r>
            <a:r>
              <a:rPr lang="en-US" dirty="0"/>
              <a:t> </a:t>
            </a:r>
            <a:r>
              <a:rPr lang="en-US" dirty="0" err="1"/>
              <a:t>ações</a:t>
            </a:r>
            <a:r>
              <a:rPr lang="en-US" dirty="0"/>
              <a:t> para cumprir a sua agenda de promoção do investimento do sector privado </a:t>
            </a:r>
            <a:r>
              <a:rPr lang="en-US" dirty="0" err="1"/>
              <a:t>em</a:t>
            </a:r>
            <a:r>
              <a:rPr lang="en-US" dirty="0"/>
              <a:t> </a:t>
            </a:r>
            <a:r>
              <a:rPr lang="en-US" dirty="0" err="1"/>
              <a:t>projetos</a:t>
            </a:r>
            <a:r>
              <a:rPr lang="en-US" dirty="0"/>
              <a:t> nos países em desenvolvimento. </a:t>
            </a:r>
            <a:endParaRPr lang="en-US" dirty="0">
              <a:cs typeface="Calibri"/>
            </a:endParaRPr>
          </a:p>
          <a:p>
            <a:pPr marL="171450" indent="-171450">
              <a:buSzPts val="1100"/>
              <a:buChar char="●"/>
            </a:pPr>
            <a:r>
              <a:rPr lang="en-US" dirty="0"/>
              <a:t>Os investidores institucionais estrangeiros e nacionais, como os fundos de pensões e os fundos de investimento, também fornecem capital próprio. </a:t>
            </a:r>
            <a:endParaRPr lang="en-US" dirty="0">
              <a:cs typeface="Calibri" panose="020F0502020204030204"/>
            </a:endParaRPr>
          </a:p>
          <a:p>
            <a:pPr marL="171450" indent="-171450">
              <a:buSzPts val="1100"/>
              <a:buChar char="●"/>
            </a:pPr>
            <a:r>
              <a:rPr lang="en-US" dirty="0"/>
              <a:t>A empresa pode também obter capital próprio através da emissão de </a:t>
            </a:r>
            <a:r>
              <a:rPr lang="en-US" dirty="0" err="1"/>
              <a:t>ações</a:t>
            </a:r>
            <a:r>
              <a:rPr lang="en-US" dirty="0"/>
              <a:t> nos mercados de </a:t>
            </a:r>
            <a:r>
              <a:rPr lang="en-US" dirty="0" err="1"/>
              <a:t>ações</a:t>
            </a:r>
            <a:r>
              <a:rPr lang="en-US" dirty="0"/>
              <a:t> nacionais ou estrangeiros.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FONTES DE FINANCIAMENTO DA DÍVIDA</a:t>
            </a:r>
            <a:endParaRPr lang="en-US" dirty="0"/>
          </a:p>
          <a:p>
            <a:pPr marL="171450" lvl="0" indent="-171450" algn="l" rtl="0">
              <a:lnSpc>
                <a:spcPct val="100000"/>
              </a:lnSpc>
              <a:spcBef>
                <a:spcPts val="0"/>
              </a:spcBef>
              <a:spcAft>
                <a:spcPts val="0"/>
              </a:spcAft>
              <a:buSzPts val="1100"/>
              <a:buChar char="●"/>
            </a:pPr>
            <a:r>
              <a:rPr lang="en-US" dirty="0"/>
              <a:t>A dívida é concedida através de bancos do país onde o projeto está localizado.</a:t>
            </a:r>
            <a:endParaRPr lang="en-US" dirty="0">
              <a:cs typeface="Calibri"/>
            </a:endParaRPr>
          </a:p>
          <a:p>
            <a:pPr marL="171450" indent="-171450">
              <a:buSzPts val="1100"/>
              <a:buChar char="●"/>
            </a:pPr>
            <a:r>
              <a:rPr lang="en-US" dirty="0"/>
              <a:t>As empresas do projeto podem também emitir obrigações nos mercados obrigacionistas locais e internacionais.</a:t>
            </a:r>
            <a:endParaRPr lang="en-US" dirty="0">
              <a:cs typeface="Calibri" panose="020F0502020204030204"/>
            </a:endParaRPr>
          </a:p>
          <a:p>
            <a:pPr marL="171450" indent="-171450">
              <a:buSzPts val="1100"/>
              <a:buChar char="●"/>
            </a:pPr>
            <a:r>
              <a:rPr lang="en-US" dirty="0"/>
              <a:t>Os grandes bancos comerciais internacionais, como o Citi Bank, o H.S.B.C., etc., também concedem empréstimos que podem ser reembolsados num período mais longo.</a:t>
            </a:r>
            <a:endParaRPr lang="en-US" dirty="0">
              <a:cs typeface="Calibri"/>
            </a:endParaRPr>
          </a:p>
          <a:p>
            <a:pPr marL="171450" indent="-171450">
              <a:buSzPts val="1100"/>
              <a:buChar char="●"/>
            </a:pPr>
            <a:r>
              <a:rPr lang="en-US" dirty="0"/>
              <a:t>As instituições multilaterais, como a Sociedade Financeira Internacional e o Banco Europeu de Investimento, também concedem empréstimos a longo prazo em condições </a:t>
            </a:r>
            <a:r>
              <a:rPr lang="en-US" dirty="0" err="1"/>
              <a:t>favoráveis</a:t>
            </a:r>
            <a:r>
              <a:rPr lang="en-US" dirty="0"/>
              <a:t>. </a:t>
            </a:r>
            <a:endParaRPr lang="en-US" dirty="0">
              <a:cs typeface="Calibri"/>
            </a:endParaRPr>
          </a:p>
          <a:p>
            <a:pPr marL="171450" indent="-171450">
              <a:buSzPts val="1100"/>
              <a:buChar char="●"/>
            </a:pPr>
            <a:r>
              <a:rPr lang="en-US" dirty="0"/>
              <a:t>Muitos países criam fundos especializados em energia, ou fundos de infra-estruturas, que concedem empréstimos para </a:t>
            </a:r>
            <a:r>
              <a:rPr lang="en-US" dirty="0" err="1"/>
              <a:t>projetos</a:t>
            </a:r>
            <a:r>
              <a:rPr lang="en-US" dirty="0"/>
              <a:t> de energia. Os fundos de desenvolvimento de infra-estruturas na Índia e o Fundo Marguerite na Europa são alguns exemplos.</a:t>
            </a:r>
            <a:endParaRPr lang="en-US" dirty="0">
              <a:cs typeface="Calibri"/>
            </a:endParaRPr>
          </a:p>
          <a:p>
            <a:pPr marL="171450" lvl="0" indent="-171450" algn="l" rtl="0">
              <a:lnSpc>
                <a:spcPct val="100000"/>
              </a:lnSpc>
              <a:spcBef>
                <a:spcPts val="0"/>
              </a:spcBef>
              <a:spcAft>
                <a:spcPts val="0"/>
              </a:spcAft>
              <a:buSzPts val="1100"/>
              <a:buChar char="●"/>
            </a:pPr>
            <a:r>
              <a:rPr lang="en-US" dirty="0"/>
              <a:t>Os investidores institucionais, como os fundos de pensões, as companhias de seguros e os fundos de investimento, são também fontes importantes de empréstimos a longo prazo.</a:t>
            </a:r>
            <a:endParaRPr lang="en-US" dirty="0">
              <a:cs typeface="Calibri"/>
            </a:endParaRPr>
          </a:p>
          <a:p>
            <a:pPr marL="171450" indent="-171450">
              <a:buSzPts val="1100"/>
              <a:buChar char="●"/>
            </a:pPr>
            <a:r>
              <a:rPr lang="en-US" dirty="0"/>
              <a:t>Os empréstimos oficiais garantidos pelo governo de instituições multilaterais, como o Banco Mundial, bancos regionais, como o Banco Asiático de Desenvolvimento, e agências bilaterais têm sido fontes importantes e, por vezes, a única fonte de empréstimos em muitos países em desenvolvimento. No entanto, os empréstimos destas instituições só estão disponíveis para </a:t>
            </a:r>
            <a:r>
              <a:rPr lang="en-US" dirty="0" err="1"/>
              <a:t>os</a:t>
            </a:r>
            <a:r>
              <a:rPr lang="en-US" dirty="0"/>
              <a:t> </a:t>
            </a:r>
            <a:r>
              <a:rPr lang="en-US" dirty="0" err="1"/>
              <a:t>projetos</a:t>
            </a:r>
            <a:r>
              <a:rPr lang="en-US" dirty="0"/>
              <a:t> detidos por organismos estatais ou para os que são empresas comuns dos sectores privado e público e não são totalmente detidos pelo sector privado.</a:t>
            </a:r>
            <a:endParaRPr lang="en-US" dirty="0">
              <a:cs typeface="Calibri" panose="020F0502020204030204"/>
            </a:endParaRPr>
          </a:p>
          <a:p>
            <a:pPr>
              <a:buSzPts val="1100"/>
            </a:pPr>
            <a:r>
              <a:rPr lang="en-US" dirty="0"/>
              <a:t>Nas próximas aulas, todas estas fontes serão abordadas com mais pormenor.</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9328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283" TargetMode="External"/><Relationship Id="rId4" Type="http://schemas.openxmlformats.org/officeDocument/2006/relationships/hyperlink" Target="http://www.google.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5"/>
          <a:stretch>
            <a:fillRect/>
          </a:stretch>
        </p:blipFill>
        <p:spPr>
          <a:xfrm>
            <a:off x="-34506" y="-2336"/>
            <a:ext cx="12225067" cy="6869861"/>
          </a:xfrm>
          <a:prstGeom prst="rect">
            <a:avLst/>
          </a:prstGeom>
        </p:spPr>
      </p:pic>
      <p:sp>
        <p:nvSpPr>
          <p:cNvPr id="8" name="TextBox 1">
            <a:extLst>
              <a:ext uri="{FF2B5EF4-FFF2-40B4-BE49-F238E27FC236}">
                <a16:creationId xmlns:a16="http://schemas.microsoft.com/office/drawing/2014/main" id="{FCD026FD-E29A-4C77-841F-C7E5AE81166E}"/>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Versão 1.1</a:t>
            </a:r>
            <a:endParaRPr lang="en-US" sz="1050" dirty="0">
              <a:solidFill>
                <a:schemeClr val="bg1"/>
              </a:solidFill>
              <a:latin typeface="Open Sans"/>
              <a:ea typeface="+mn-lt"/>
              <a:cs typeface="+mn-lt"/>
            </a:endParaRPr>
          </a:p>
        </p:txBody>
      </p:sp>
      <p:sp>
        <p:nvSpPr>
          <p:cNvPr id="10" name="Oval 9">
            <a:extLst>
              <a:ext uri="{FF2B5EF4-FFF2-40B4-BE49-F238E27FC236}">
                <a16:creationId xmlns:a16="http://schemas.microsoft.com/office/drawing/2014/main" id="{77E0C5F5-AD21-0740-914A-757125A1669F}"/>
              </a:ext>
            </a:extLst>
          </p:cNvPr>
          <p:cNvSpPr/>
          <p:nvPr/>
        </p:nvSpPr>
        <p:spPr>
          <a:xfrm>
            <a:off x="7408042" y="54904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mp3" descr="Track5_Lecture2_Slide1.mp3">
            <a:hlinkClick r:id="" action="ppaction://media"/>
            <a:extLst>
              <a:ext uri="{FF2B5EF4-FFF2-40B4-BE49-F238E27FC236}">
                <a16:creationId xmlns:a16="http://schemas.microsoft.com/office/drawing/2014/main" id="{329148F8-708F-B64E-AECA-011DC36593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9407" y="5561854"/>
            <a:ext cx="812800" cy="812800"/>
          </a:xfrm>
          <a:prstGeom prst="rect">
            <a:avLst/>
          </a:prstGeom>
        </p:spPr>
      </p:pic>
      <p:sp>
        <p:nvSpPr>
          <p:cNvPr id="3" name="TextBox 4">
            <a:extLst>
              <a:ext uri="{FF2B5EF4-FFF2-40B4-BE49-F238E27FC236}">
                <a16:creationId xmlns:a16="http://schemas.microsoft.com/office/drawing/2014/main" id="{5214B574-AA25-2734-5AAB-3B5363E9E1EB}"/>
              </a:ext>
            </a:extLst>
          </p:cNvPr>
          <p:cNvSpPr txBox="1"/>
          <p:nvPr/>
        </p:nvSpPr>
        <p:spPr>
          <a:xfrm>
            <a:off x="759949" y="4102243"/>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4" name="TextBox 5">
            <a:extLst>
              <a:ext uri="{FF2B5EF4-FFF2-40B4-BE49-F238E27FC236}">
                <a16:creationId xmlns:a16="http://schemas.microsoft.com/office/drawing/2014/main" id="{7484F7E0-EB78-9AA9-99B3-F497799C3803}"/>
              </a:ext>
            </a:extLst>
          </p:cNvPr>
          <p:cNvSpPr txBox="1"/>
          <p:nvPr/>
        </p:nvSpPr>
        <p:spPr>
          <a:xfrm>
            <a:off x="726102" y="4371326"/>
            <a:ext cx="6799084" cy="2123658"/>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dirty="0">
                <a:ln>
                  <a:noFill/>
                </a:ln>
                <a:solidFill>
                  <a:prstClr val="white"/>
                </a:solidFill>
                <a:effectLst/>
                <a:uLnTx/>
                <a:uFillTx/>
                <a:latin typeface="Open Sans ExtraBold"/>
                <a:ea typeface="Open Sans ExtraBold" panose="020B0606030504020204" pitchFamily="34" charset="0"/>
                <a:cs typeface="Open Sans ExtraBold" panose="020B0606030504020204" pitchFamily="34" charset="0"/>
              </a:rPr>
              <a:t>AULA </a:t>
            </a:r>
            <a:r>
              <a:rPr kumimoji="0" lang="en-ZA" sz="44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2 </a:t>
            </a:r>
            <a:br>
              <a:rPr kumimoji="0" lang="en-ZA" sz="44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br>
            <a:r>
              <a:rPr lang="en-ZA" sz="4400" b="1" dirty="0">
                <a:solidFill>
                  <a:prstClr val="black"/>
                </a:solidFill>
                <a:latin typeface="Open Sans ExtraBold"/>
                <a:ea typeface="Open Sans ExtraBold" panose="020B0606030504020204" pitchFamily="34" charset="0"/>
                <a:cs typeface="Open Sans ExtraBold" panose="020B0606030504020204" pitchFamily="34" charset="0"/>
              </a:rPr>
              <a:t>NOÇÕES BÁSICAS DE FINANCIAMENTO</a:t>
            </a:r>
            <a:endParaRPr kumimoji="0" lang="en-US" sz="44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47694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813"/>
            <a:ext cx="69278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Financiamento do capital próprio e da dívida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465495"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Financiamento do capital próprio e da dívida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7215" y="1921800"/>
            <a:ext cx="5022931" cy="4351338"/>
          </a:xfrm>
        </p:spPr>
        <p:txBody>
          <a:bodyPr vert="horz" lIns="91440" tIns="45720" rIns="91440" bIns="45720" rtlCol="0" anchor="t">
            <a:normAutofit/>
          </a:bodyPr>
          <a:lstStyle/>
          <a:p>
            <a:pPr marL="0" indent="0">
              <a:lnSpc>
                <a:spcPct val="100000"/>
              </a:lnSpc>
              <a:buNone/>
            </a:pPr>
            <a:r>
              <a:rPr lang="en-US" sz="2000" b="1" u="sng" dirty="0">
                <a:latin typeface="Open Sans"/>
              </a:rPr>
              <a:t>FINANCIAMENTO DO CAPITAL PRÓPRIO</a:t>
            </a:r>
            <a:endParaRPr lang="en-US" sz="2000" dirty="0">
              <a:cs typeface="Calibri"/>
            </a:endParaRPr>
          </a:p>
          <a:p>
            <a:pPr marL="0" indent="0">
              <a:lnSpc>
                <a:spcPct val="100000"/>
              </a:lnSpc>
              <a:buNone/>
            </a:pPr>
            <a:r>
              <a:rPr lang="en-US" sz="2000" b="1" dirty="0">
                <a:latin typeface="Open Sans"/>
              </a:rPr>
              <a:t>Capital </a:t>
            </a:r>
            <a:r>
              <a:rPr lang="en-US" sz="2000" b="1" dirty="0" err="1">
                <a:latin typeface="Open Sans"/>
              </a:rPr>
              <a:t>próprio</a:t>
            </a:r>
            <a:r>
              <a:rPr lang="en-US" sz="2000" b="1" dirty="0">
                <a:latin typeface="Open Sans"/>
              </a:rPr>
              <a:t> / </a:t>
            </a:r>
            <a:r>
              <a:rPr lang="en-US" sz="2000" b="1" dirty="0" err="1">
                <a:latin typeface="Open Sans"/>
              </a:rPr>
              <a:t>Detentores</a:t>
            </a:r>
            <a:r>
              <a:rPr lang="en-US" sz="2000" b="1" dirty="0">
                <a:latin typeface="Open Sans"/>
              </a:rPr>
              <a:t> de </a:t>
            </a:r>
            <a:r>
              <a:rPr lang="en-US" sz="2000" b="1" dirty="0" err="1">
                <a:latin typeface="Open Sans"/>
              </a:rPr>
              <a:t>ações</a:t>
            </a:r>
            <a:endParaRPr lang="en-US" sz="2000" b="1" dirty="0">
              <a:latin typeface="Open Sans"/>
            </a:endParaRPr>
          </a:p>
          <a:p>
            <a:pPr>
              <a:lnSpc>
                <a:spcPct val="100000"/>
              </a:lnSpc>
            </a:pPr>
            <a:r>
              <a:rPr lang="en-US" sz="2000" dirty="0" err="1">
                <a:latin typeface="Open Sans"/>
              </a:rPr>
              <a:t>Proprietários</a:t>
            </a:r>
            <a:r>
              <a:rPr lang="en-US" sz="2000" dirty="0">
                <a:latin typeface="Open Sans"/>
              </a:rPr>
              <a:t> da </a:t>
            </a:r>
            <a:r>
              <a:rPr lang="en-US" sz="2000" dirty="0" err="1">
                <a:latin typeface="Open Sans"/>
              </a:rPr>
              <a:t>empresa</a:t>
            </a:r>
            <a:endParaRPr lang="en-US" sz="2000" dirty="0">
              <a:latin typeface="Open Sans"/>
            </a:endParaRPr>
          </a:p>
          <a:p>
            <a:pPr>
              <a:lnSpc>
                <a:spcPct val="100000"/>
              </a:lnSpc>
            </a:pPr>
            <a:r>
              <a:rPr lang="en-US" sz="2000" dirty="0">
                <a:latin typeface="Open Sans"/>
              </a:rPr>
              <a:t>Ter </a:t>
            </a:r>
            <a:r>
              <a:rPr lang="en-US" sz="2000" dirty="0" err="1">
                <a:latin typeface="Open Sans"/>
              </a:rPr>
              <a:t>poder</a:t>
            </a:r>
            <a:r>
              <a:rPr lang="en-US" sz="2000" dirty="0">
                <a:latin typeface="Open Sans"/>
              </a:rPr>
              <a:t> de </a:t>
            </a:r>
            <a:r>
              <a:rPr lang="en-US" sz="2000" dirty="0" err="1">
                <a:latin typeface="Open Sans"/>
              </a:rPr>
              <a:t>voto</a:t>
            </a:r>
            <a:endParaRPr lang="en-US" sz="2000" dirty="0">
              <a:latin typeface="Open Sans"/>
            </a:endParaRPr>
          </a:p>
          <a:p>
            <a:pPr>
              <a:lnSpc>
                <a:spcPct val="100000"/>
              </a:lnSpc>
            </a:pPr>
            <a:r>
              <a:rPr lang="en-US" sz="2000" dirty="0" err="1">
                <a:latin typeface="Open Sans"/>
              </a:rPr>
              <a:t>Receber</a:t>
            </a:r>
            <a:r>
              <a:rPr lang="en-US" sz="2000" dirty="0">
                <a:latin typeface="Open Sans"/>
              </a:rPr>
              <a:t> </a:t>
            </a:r>
            <a:r>
              <a:rPr lang="en-US" sz="2000" dirty="0" err="1">
                <a:latin typeface="Open Sans"/>
              </a:rPr>
              <a:t>dividendos</a:t>
            </a:r>
            <a:r>
              <a:rPr lang="en-US" sz="2000" dirty="0">
                <a:latin typeface="Open Sans"/>
              </a:rPr>
              <a:t> e </a:t>
            </a:r>
            <a:r>
              <a:rPr lang="en-US" sz="2000" dirty="0" err="1">
                <a:latin typeface="Open Sans"/>
              </a:rPr>
              <a:t>ganho</a:t>
            </a:r>
            <a:r>
              <a:rPr lang="en-US" sz="2000" dirty="0">
                <a:latin typeface="Open Sans"/>
              </a:rPr>
              <a:t> de capital</a:t>
            </a:r>
          </a:p>
          <a:p>
            <a:pPr>
              <a:lnSpc>
                <a:spcPct val="100000"/>
              </a:lnSpc>
            </a:pPr>
            <a:r>
              <a:rPr lang="en-US" sz="2000" dirty="0" err="1">
                <a:latin typeface="Open Sans"/>
              </a:rPr>
              <a:t>Assumir</a:t>
            </a:r>
            <a:r>
              <a:rPr lang="en-US" sz="2000" dirty="0">
                <a:latin typeface="Open Sans"/>
              </a:rPr>
              <a:t> </a:t>
            </a:r>
            <a:r>
              <a:rPr lang="en-US" sz="2000" dirty="0" err="1">
                <a:latin typeface="Open Sans"/>
              </a:rPr>
              <a:t>riscos</a:t>
            </a:r>
            <a:r>
              <a:rPr lang="en-US" sz="2000" dirty="0">
                <a:latin typeface="Open Sans"/>
              </a:rPr>
              <a:t>: </a:t>
            </a:r>
            <a:r>
              <a:rPr lang="en-US" sz="2000" dirty="0" err="1">
                <a:latin typeface="Open Sans"/>
              </a:rPr>
              <a:t>não</a:t>
            </a:r>
            <a:r>
              <a:rPr lang="en-US" sz="2000" dirty="0">
                <a:latin typeface="Open Sans"/>
              </a:rPr>
              <a:t> </a:t>
            </a:r>
            <a:r>
              <a:rPr lang="en-US" sz="2000" dirty="0" err="1">
                <a:latin typeface="Open Sans"/>
              </a:rPr>
              <a:t>há</a:t>
            </a:r>
            <a:r>
              <a:rPr lang="en-US" sz="2000" dirty="0">
                <a:latin typeface="Open Sans"/>
              </a:rPr>
              <a:t> </a:t>
            </a:r>
            <a:r>
              <a:rPr lang="en-US" sz="2000" dirty="0" err="1">
                <a:latin typeface="Open Sans"/>
              </a:rPr>
              <a:t>dividendos</a:t>
            </a:r>
            <a:r>
              <a:rPr lang="en-US" sz="2000" dirty="0">
                <a:latin typeface="Open Sans"/>
              </a:rPr>
              <a:t> se a </a:t>
            </a:r>
            <a:r>
              <a:rPr lang="en-US" sz="2000" dirty="0" err="1">
                <a:latin typeface="Open Sans"/>
              </a:rPr>
              <a:t>empresa</a:t>
            </a:r>
            <a:r>
              <a:rPr lang="en-US" sz="2000" dirty="0">
                <a:latin typeface="Open Sans"/>
              </a:rPr>
              <a:t> </a:t>
            </a:r>
            <a:r>
              <a:rPr lang="en-US" sz="2000" dirty="0" err="1">
                <a:latin typeface="Open Sans"/>
              </a:rPr>
              <a:t>tiver</a:t>
            </a:r>
            <a:r>
              <a:rPr lang="en-US" sz="2000" dirty="0">
                <a:latin typeface="Open Sans"/>
              </a:rPr>
              <a:t> </a:t>
            </a:r>
            <a:r>
              <a:rPr lang="en-US" sz="2000" dirty="0" err="1">
                <a:latin typeface="Open Sans"/>
              </a:rPr>
              <a:t>prejuízos</a:t>
            </a:r>
            <a:endParaRPr lang="en-US" sz="2000" dirty="0">
              <a:latin typeface="Open Sans"/>
            </a:endParaRPr>
          </a:p>
          <a:p>
            <a:pPr>
              <a:lnSpc>
                <a:spcPct val="100000"/>
              </a:lnSpc>
            </a:pPr>
            <a:r>
              <a:rPr lang="en-US" sz="2000" dirty="0" err="1">
                <a:latin typeface="Open Sans"/>
              </a:rPr>
              <a:t>Esperar</a:t>
            </a:r>
            <a:r>
              <a:rPr lang="en-US" sz="2000" dirty="0">
                <a:latin typeface="Open Sans"/>
              </a:rPr>
              <a:t> um </a:t>
            </a:r>
            <a:r>
              <a:rPr lang="en-US" sz="2000" dirty="0" err="1">
                <a:latin typeface="Open Sans"/>
              </a:rPr>
              <a:t>rendimento</a:t>
            </a:r>
            <a:r>
              <a:rPr lang="en-US" sz="2000" dirty="0">
                <a:latin typeface="Open Sans"/>
              </a:rPr>
              <a:t> </a:t>
            </a:r>
            <a:r>
              <a:rPr lang="en-US" sz="2000" dirty="0" err="1">
                <a:latin typeface="Open Sans"/>
              </a:rPr>
              <a:t>mais</a:t>
            </a:r>
            <a:r>
              <a:rPr lang="en-US" sz="2000" dirty="0">
                <a:latin typeface="Open Sans"/>
              </a:rPr>
              <a:t> </a:t>
            </a:r>
            <a:r>
              <a:rPr lang="en-US" sz="2000" dirty="0" err="1">
                <a:latin typeface="Open Sans"/>
              </a:rPr>
              <a:t>elevado</a:t>
            </a:r>
            <a:endParaRPr lang="en-US" sz="2000" dirty="0">
              <a:latin typeface="Open Sans"/>
            </a:endParaRPr>
          </a:p>
          <a:p>
            <a:pPr>
              <a:lnSpc>
                <a:spcPct val="100000"/>
              </a:lnSpc>
            </a:pPr>
            <a:r>
              <a:rPr lang="en-US" sz="2000" dirty="0" err="1">
                <a:latin typeface="Open Sans"/>
              </a:rPr>
              <a:t>Os</a:t>
            </a:r>
            <a:r>
              <a:rPr lang="en-US" sz="2000" dirty="0">
                <a:latin typeface="Open Sans"/>
              </a:rPr>
              <a:t> </a:t>
            </a:r>
            <a:r>
              <a:rPr lang="en-US" sz="2000" dirty="0" err="1">
                <a:latin typeface="Open Sans"/>
              </a:rPr>
              <a:t>dividendos</a:t>
            </a:r>
            <a:r>
              <a:rPr lang="en-US" sz="2000" dirty="0">
                <a:latin typeface="Open Sans"/>
              </a:rPr>
              <a:t> </a:t>
            </a:r>
            <a:r>
              <a:rPr lang="en-US" sz="2000" dirty="0" err="1">
                <a:latin typeface="Open Sans"/>
              </a:rPr>
              <a:t>são</a:t>
            </a:r>
            <a:r>
              <a:rPr lang="en-US" sz="2000" dirty="0">
                <a:latin typeface="Open Sans"/>
              </a:rPr>
              <a:t> </a:t>
            </a:r>
            <a:r>
              <a:rPr lang="en-US" sz="2000" dirty="0" err="1">
                <a:latin typeface="Open Sans"/>
              </a:rPr>
              <a:t>tributáveis</a:t>
            </a:r>
            <a:endParaRPr lang="en-US" sz="2000" dirty="0">
              <a:latin typeface="Open Sans"/>
            </a:endParaRPr>
          </a:p>
        </p:txBody>
      </p:sp>
      <p:sp>
        <p:nvSpPr>
          <p:cNvPr id="7" name="Content Placeholder 2">
            <a:extLst>
              <a:ext uri="{FF2B5EF4-FFF2-40B4-BE49-F238E27FC236}">
                <a16:creationId xmlns:a16="http://schemas.microsoft.com/office/drawing/2014/main" id="{66079F33-94E2-452F-B485-FB959270C153}"/>
              </a:ext>
            </a:extLst>
          </p:cNvPr>
          <p:cNvSpPr txBox="1">
            <a:spLocks/>
          </p:cNvSpPr>
          <p:nvPr/>
        </p:nvSpPr>
        <p:spPr>
          <a:xfrm>
            <a:off x="6281854" y="1921800"/>
            <a:ext cx="493999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u="sng" dirty="0">
                <a:latin typeface="Open Sans"/>
              </a:rPr>
              <a:t>FINANCIAMENTO DA DÍVIDA</a:t>
            </a:r>
            <a:endParaRPr lang="en-US" sz="2000" dirty="0">
              <a:cs typeface="Calibri"/>
            </a:endParaRPr>
          </a:p>
          <a:p>
            <a:pPr marL="0" indent="0">
              <a:lnSpc>
                <a:spcPct val="100000"/>
              </a:lnSpc>
              <a:buNone/>
            </a:pPr>
            <a:r>
              <a:rPr lang="en-US" sz="2000" b="1" dirty="0" err="1">
                <a:latin typeface="Open Sans"/>
              </a:rPr>
              <a:t>Credores</a:t>
            </a:r>
            <a:r>
              <a:rPr lang="en-US" sz="2000" b="1" dirty="0">
                <a:latin typeface="Open Sans"/>
              </a:rPr>
              <a:t> / </a:t>
            </a:r>
            <a:r>
              <a:rPr lang="en-US" sz="2000" b="1" dirty="0" err="1">
                <a:latin typeface="Open Sans"/>
              </a:rPr>
              <a:t>financiadores</a:t>
            </a:r>
            <a:endParaRPr lang="en-US" sz="2000" b="1" dirty="0">
              <a:latin typeface="Open Sans"/>
            </a:endParaRPr>
          </a:p>
          <a:p>
            <a:pPr>
              <a:lnSpc>
                <a:spcPct val="100000"/>
              </a:lnSpc>
            </a:pPr>
            <a:r>
              <a:rPr lang="en-US" sz="2000" dirty="0" err="1">
                <a:latin typeface="Open Sans"/>
              </a:rPr>
              <a:t>Emprestar</a:t>
            </a:r>
            <a:r>
              <a:rPr lang="en-US" sz="2000" dirty="0">
                <a:latin typeface="Open Sans"/>
              </a:rPr>
              <a:t> </a:t>
            </a:r>
            <a:r>
              <a:rPr lang="en-US" sz="2000" dirty="0" err="1">
                <a:latin typeface="Open Sans"/>
              </a:rPr>
              <a:t>fundos</a:t>
            </a:r>
            <a:r>
              <a:rPr lang="en-US" sz="2000" dirty="0">
                <a:latin typeface="Open Sans"/>
              </a:rPr>
              <a:t> a um </a:t>
            </a:r>
            <a:r>
              <a:rPr lang="en-US" sz="2000" dirty="0" err="1">
                <a:latin typeface="Open Sans"/>
              </a:rPr>
              <a:t>custo</a:t>
            </a:r>
            <a:r>
              <a:rPr lang="en-US" sz="2000" dirty="0">
                <a:latin typeface="Open Sans"/>
              </a:rPr>
              <a:t> </a:t>
            </a:r>
            <a:r>
              <a:rPr lang="en-US" sz="2000" dirty="0" err="1">
                <a:latin typeface="Open Sans"/>
              </a:rPr>
              <a:t>acordado</a:t>
            </a:r>
            <a:r>
              <a:rPr lang="en-US" sz="2000" dirty="0">
                <a:latin typeface="Open Sans"/>
              </a:rPr>
              <a:t> </a:t>
            </a:r>
            <a:r>
              <a:rPr lang="en-US" sz="2000" dirty="0" err="1">
                <a:latin typeface="Open Sans"/>
              </a:rPr>
              <a:t>durante</a:t>
            </a:r>
            <a:r>
              <a:rPr lang="en-US" sz="2000" dirty="0">
                <a:latin typeface="Open Sans"/>
              </a:rPr>
              <a:t> um </a:t>
            </a:r>
            <a:r>
              <a:rPr lang="en-US" sz="2000" dirty="0" err="1">
                <a:latin typeface="Open Sans"/>
              </a:rPr>
              <a:t>período</a:t>
            </a:r>
            <a:r>
              <a:rPr lang="en-US" sz="2000" dirty="0">
                <a:latin typeface="Open Sans"/>
              </a:rPr>
              <a:t> </a:t>
            </a:r>
            <a:r>
              <a:rPr lang="en-US" sz="2000" dirty="0" err="1">
                <a:latin typeface="Open Sans"/>
              </a:rPr>
              <a:t>específico</a:t>
            </a:r>
            <a:endParaRPr lang="en-US" sz="2000" dirty="0">
              <a:latin typeface="Open Sans"/>
            </a:endParaRPr>
          </a:p>
          <a:p>
            <a:pPr>
              <a:lnSpc>
                <a:spcPct val="100000"/>
              </a:lnSpc>
            </a:pPr>
            <a:r>
              <a:rPr lang="en-US" sz="2000" dirty="0" err="1">
                <a:latin typeface="Open Sans"/>
              </a:rPr>
              <a:t>Receber</a:t>
            </a:r>
            <a:r>
              <a:rPr lang="en-US" sz="2000" dirty="0">
                <a:latin typeface="Open Sans"/>
              </a:rPr>
              <a:t> </a:t>
            </a:r>
            <a:r>
              <a:rPr lang="en-US" sz="2000" dirty="0" err="1">
                <a:latin typeface="Open Sans"/>
              </a:rPr>
              <a:t>pagamentos</a:t>
            </a:r>
            <a:r>
              <a:rPr lang="en-US" sz="2000" dirty="0">
                <a:latin typeface="Open Sans"/>
              </a:rPr>
              <a:t> de capital e </a:t>
            </a:r>
            <a:r>
              <a:rPr lang="en-US" sz="2000" dirty="0" err="1">
                <a:latin typeface="Open Sans"/>
              </a:rPr>
              <a:t>juros</a:t>
            </a:r>
            <a:r>
              <a:rPr lang="en-US" sz="2000" dirty="0">
                <a:latin typeface="Open Sans"/>
              </a:rPr>
              <a:t>, </a:t>
            </a:r>
            <a:r>
              <a:rPr lang="en-US" sz="2000" dirty="0" err="1">
                <a:latin typeface="Open Sans"/>
              </a:rPr>
              <a:t>quer</a:t>
            </a:r>
            <a:r>
              <a:rPr lang="en-US" sz="2000" dirty="0">
                <a:latin typeface="Open Sans"/>
              </a:rPr>
              <a:t> a </a:t>
            </a:r>
            <a:r>
              <a:rPr lang="en-US" sz="2000" dirty="0" err="1">
                <a:latin typeface="Open Sans"/>
              </a:rPr>
              <a:t>empresa</a:t>
            </a:r>
            <a:r>
              <a:rPr lang="en-US" sz="2000" dirty="0">
                <a:latin typeface="Open Sans"/>
              </a:rPr>
              <a:t> </a:t>
            </a:r>
            <a:r>
              <a:rPr lang="en-US" sz="2000" dirty="0" err="1">
                <a:latin typeface="Open Sans"/>
              </a:rPr>
              <a:t>ganhe</a:t>
            </a:r>
            <a:r>
              <a:rPr lang="en-US" sz="2000" dirty="0">
                <a:latin typeface="Open Sans"/>
              </a:rPr>
              <a:t> </a:t>
            </a:r>
            <a:r>
              <a:rPr lang="en-US" sz="2000" dirty="0" err="1">
                <a:latin typeface="Open Sans"/>
              </a:rPr>
              <a:t>ou</a:t>
            </a:r>
            <a:r>
              <a:rPr lang="en-US" sz="2000" dirty="0">
                <a:latin typeface="Open Sans"/>
              </a:rPr>
              <a:t> </a:t>
            </a:r>
            <a:r>
              <a:rPr lang="en-US" sz="2000" dirty="0" err="1">
                <a:latin typeface="Open Sans"/>
              </a:rPr>
              <a:t>perca</a:t>
            </a:r>
            <a:r>
              <a:rPr lang="en-US" sz="2000" dirty="0">
                <a:latin typeface="Open Sans"/>
              </a:rPr>
              <a:t> </a:t>
            </a:r>
            <a:r>
              <a:rPr lang="en-US" sz="2000" dirty="0" err="1">
                <a:latin typeface="Open Sans"/>
              </a:rPr>
              <a:t>dinheiro</a:t>
            </a:r>
            <a:endParaRPr lang="en-US" sz="2000" dirty="0">
              <a:latin typeface="Open Sans"/>
            </a:endParaRPr>
          </a:p>
          <a:p>
            <a:pPr>
              <a:lnSpc>
                <a:spcPct val="100000"/>
              </a:lnSpc>
            </a:pPr>
            <a:r>
              <a:rPr lang="en-US" sz="2000" dirty="0" err="1">
                <a:latin typeface="Open Sans"/>
              </a:rPr>
              <a:t>Direito</a:t>
            </a:r>
            <a:r>
              <a:rPr lang="en-US" sz="2000" dirty="0">
                <a:latin typeface="Open Sans"/>
              </a:rPr>
              <a:t> de </a:t>
            </a:r>
            <a:r>
              <a:rPr lang="en-US" sz="2000" dirty="0" err="1">
                <a:latin typeface="Open Sans"/>
              </a:rPr>
              <a:t>prioridade</a:t>
            </a:r>
            <a:r>
              <a:rPr lang="en-US" sz="2000" dirty="0">
                <a:latin typeface="Open Sans"/>
              </a:rPr>
              <a:t> </a:t>
            </a:r>
            <a:r>
              <a:rPr lang="en-US" sz="2000" dirty="0" err="1">
                <a:latin typeface="Open Sans"/>
              </a:rPr>
              <a:t>sobre</a:t>
            </a:r>
            <a:r>
              <a:rPr lang="en-US" sz="2000" dirty="0">
                <a:latin typeface="Open Sans"/>
              </a:rPr>
              <a:t> </a:t>
            </a:r>
            <a:r>
              <a:rPr lang="en-US" sz="2000" dirty="0" err="1">
                <a:latin typeface="Open Sans"/>
              </a:rPr>
              <a:t>os</a:t>
            </a:r>
            <a:r>
              <a:rPr lang="en-US" sz="2000" dirty="0">
                <a:latin typeface="Open Sans"/>
              </a:rPr>
              <a:t> </a:t>
            </a:r>
            <a:r>
              <a:rPr lang="en-US" sz="2000" dirty="0" err="1">
                <a:latin typeface="Open Sans"/>
              </a:rPr>
              <a:t>ativos</a:t>
            </a:r>
            <a:endParaRPr lang="en-US" sz="2000" dirty="0">
              <a:latin typeface="Open Sans"/>
            </a:endParaRPr>
          </a:p>
          <a:p>
            <a:pPr>
              <a:lnSpc>
                <a:spcPct val="100000"/>
              </a:lnSpc>
            </a:pPr>
            <a:r>
              <a:rPr lang="en-US" sz="2000" dirty="0" err="1">
                <a:latin typeface="Open Sans"/>
              </a:rPr>
              <a:t>Menos</a:t>
            </a:r>
            <a:r>
              <a:rPr lang="en-US" sz="2000" dirty="0">
                <a:latin typeface="Open Sans"/>
              </a:rPr>
              <a:t> </a:t>
            </a:r>
            <a:r>
              <a:rPr lang="en-US" sz="2000" dirty="0" err="1">
                <a:latin typeface="Open Sans"/>
              </a:rPr>
              <a:t>risco</a:t>
            </a:r>
            <a:r>
              <a:rPr lang="en-US" sz="2000" dirty="0">
                <a:latin typeface="Open Sans"/>
              </a:rPr>
              <a:t>, </a:t>
            </a:r>
            <a:r>
              <a:rPr lang="en-US" sz="2000" dirty="0" err="1">
                <a:latin typeface="Open Sans"/>
              </a:rPr>
              <a:t>menos</a:t>
            </a:r>
            <a:r>
              <a:rPr lang="en-US" sz="2000" dirty="0">
                <a:latin typeface="Open Sans"/>
              </a:rPr>
              <a:t> </a:t>
            </a:r>
            <a:r>
              <a:rPr lang="en-US" sz="2000" dirty="0" err="1">
                <a:latin typeface="Open Sans"/>
              </a:rPr>
              <a:t>dispendioso</a:t>
            </a:r>
            <a:endParaRPr lang="en-US" sz="2000" dirty="0">
              <a:latin typeface="Open Sans"/>
            </a:endParaRPr>
          </a:p>
          <a:p>
            <a:pPr>
              <a:lnSpc>
                <a:spcPct val="100000"/>
              </a:lnSpc>
            </a:pPr>
            <a:r>
              <a:rPr lang="en-US" sz="2000" dirty="0" err="1">
                <a:latin typeface="Open Sans"/>
              </a:rPr>
              <a:t>Os</a:t>
            </a:r>
            <a:r>
              <a:rPr lang="en-US" sz="2000" dirty="0">
                <a:latin typeface="Open Sans"/>
              </a:rPr>
              <a:t> </a:t>
            </a:r>
            <a:r>
              <a:rPr lang="en-US" sz="2000" dirty="0" err="1">
                <a:latin typeface="Open Sans"/>
              </a:rPr>
              <a:t>juros</a:t>
            </a:r>
            <a:r>
              <a:rPr lang="en-US" sz="2000" dirty="0">
                <a:latin typeface="Open Sans"/>
              </a:rPr>
              <a:t> </a:t>
            </a:r>
            <a:r>
              <a:rPr lang="en-US" sz="2000" dirty="0" err="1">
                <a:latin typeface="Open Sans"/>
              </a:rPr>
              <a:t>são</a:t>
            </a:r>
            <a:r>
              <a:rPr lang="en-US" sz="2000" dirty="0">
                <a:latin typeface="Open Sans"/>
              </a:rPr>
              <a:t> </a:t>
            </a:r>
            <a:r>
              <a:rPr lang="en-US" sz="2000" dirty="0" err="1">
                <a:latin typeface="Open Sans"/>
              </a:rPr>
              <a:t>dedutíveis</a:t>
            </a:r>
            <a:r>
              <a:rPr lang="en-US" sz="2000" dirty="0">
                <a:latin typeface="Open Sans"/>
              </a:rPr>
              <a:t> </a:t>
            </a:r>
            <a:r>
              <a:rPr lang="en-US" sz="2000" dirty="0" err="1">
                <a:latin typeface="Open Sans"/>
              </a:rPr>
              <a:t>nos</a:t>
            </a:r>
            <a:r>
              <a:rPr lang="en-US" sz="2000" dirty="0">
                <a:latin typeface="Open Sans"/>
              </a:rPr>
              <a:t> </a:t>
            </a:r>
            <a:r>
              <a:rPr lang="en-US" sz="2000" dirty="0" err="1">
                <a:latin typeface="Open Sans"/>
              </a:rPr>
              <a:t>impostos</a:t>
            </a:r>
            <a:endParaRPr lang="en-US" sz="2000" dirty="0">
              <a:latin typeface="Open Sans"/>
            </a:endParaRPr>
          </a:p>
        </p:txBody>
      </p:sp>
      <p:sp>
        <p:nvSpPr>
          <p:cNvPr id="10" name="Oval 9">
            <a:extLst>
              <a:ext uri="{FF2B5EF4-FFF2-40B4-BE49-F238E27FC236}">
                <a16:creationId xmlns:a16="http://schemas.microsoft.com/office/drawing/2014/main" id="{0249D093-30FA-1B46-B263-733E8BD55EBD}"/>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0.mp3" descr="Track5_Lecture2_Slide10.mp3">
            <a:hlinkClick r:id="" action="ppaction://media"/>
            <a:extLst>
              <a:ext uri="{FF2B5EF4-FFF2-40B4-BE49-F238E27FC236}">
                <a16:creationId xmlns:a16="http://schemas.microsoft.com/office/drawing/2014/main" id="{1A72575D-4910-1C45-B07A-0DAC6B4F6C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88182"/>
            <a:ext cx="812800" cy="812800"/>
          </a:xfrm>
          <a:prstGeom prst="rect">
            <a:avLst/>
          </a:prstGeom>
        </p:spPr>
      </p:pic>
    </p:spTree>
    <p:extLst>
      <p:ext uri="{BB962C8B-B14F-4D97-AF65-F5344CB8AC3E}">
        <p14:creationId xmlns:p14="http://schemas.microsoft.com/office/powerpoint/2010/main" val="26995127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Financiamento híbrido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674262" cy="14003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Financiamento do capital próprio e da dívida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1" y="1999641"/>
            <a:ext cx="9559996" cy="4351338"/>
          </a:xfrm>
        </p:spPr>
        <p:txBody>
          <a:bodyPr vert="horz" lIns="91440" tIns="45720" rIns="91440" bIns="45720" rtlCol="0" anchor="t">
            <a:normAutofit/>
          </a:bodyPr>
          <a:lstStyle/>
          <a:p>
            <a:pPr marL="0" indent="0">
              <a:lnSpc>
                <a:spcPct val="100000"/>
              </a:lnSpc>
              <a:buNone/>
            </a:pPr>
            <a:r>
              <a:rPr lang="en-US" sz="2000" b="1" dirty="0">
                <a:latin typeface="Open Sans"/>
              </a:rPr>
              <a:t>FINANCIAMENTO HÍBRIDO</a:t>
            </a:r>
            <a:endParaRPr lang="en-US" sz="2000" dirty="0">
              <a:cs typeface="Calibri"/>
            </a:endParaRPr>
          </a:p>
          <a:p>
            <a:pPr>
              <a:lnSpc>
                <a:spcPct val="100000"/>
              </a:lnSpc>
            </a:pPr>
            <a:r>
              <a:rPr lang="en-US" sz="2000" dirty="0" err="1">
                <a:latin typeface="Open Sans"/>
              </a:rPr>
              <a:t>Instrumentos</a:t>
            </a:r>
            <a:r>
              <a:rPr lang="en-US" sz="2000" dirty="0">
                <a:latin typeface="Open Sans"/>
              </a:rPr>
              <a:t> com </a:t>
            </a:r>
            <a:r>
              <a:rPr lang="en-US" sz="2000" dirty="0" err="1">
                <a:latin typeface="Open Sans"/>
              </a:rPr>
              <a:t>caraterísticas</a:t>
            </a:r>
            <a:r>
              <a:rPr lang="en-US" sz="2000" dirty="0">
                <a:latin typeface="Open Sans"/>
              </a:rPr>
              <a:t> tanto de DÍVIDA </a:t>
            </a:r>
            <a:r>
              <a:rPr lang="en-US" sz="2000" dirty="0" err="1">
                <a:latin typeface="Open Sans"/>
              </a:rPr>
              <a:t>como</a:t>
            </a:r>
            <a:r>
              <a:rPr lang="en-US" sz="2000" dirty="0">
                <a:latin typeface="Open Sans"/>
              </a:rPr>
              <a:t> de CAPITAL:</a:t>
            </a:r>
          </a:p>
          <a:p>
            <a:pPr marL="0" indent="0">
              <a:lnSpc>
                <a:spcPct val="100000"/>
              </a:lnSpc>
              <a:buNone/>
            </a:pPr>
            <a:endParaRPr lang="en-US" sz="2000" dirty="0">
              <a:latin typeface="Open Sans"/>
            </a:endParaRPr>
          </a:p>
          <a:p>
            <a:pPr marL="0" indent="0">
              <a:lnSpc>
                <a:spcPct val="100000"/>
              </a:lnSpc>
              <a:buNone/>
            </a:pPr>
            <a:r>
              <a:rPr lang="en-US" sz="2000" b="1" dirty="0">
                <a:latin typeface="Open Sans"/>
              </a:rPr>
              <a:t>1. AÇÕES PREFERENCIAIS</a:t>
            </a:r>
          </a:p>
          <a:p>
            <a:pPr>
              <a:lnSpc>
                <a:spcPct val="100000"/>
              </a:lnSpc>
            </a:pPr>
            <a:r>
              <a:rPr lang="en-US" sz="2000" dirty="0" err="1">
                <a:latin typeface="Open Sans"/>
              </a:rPr>
              <a:t>Ações</a:t>
            </a:r>
            <a:r>
              <a:rPr lang="en-US" sz="2000" dirty="0">
                <a:latin typeface="Open Sans"/>
              </a:rPr>
              <a:t> com </a:t>
            </a:r>
            <a:r>
              <a:rPr lang="en-US" sz="2000" dirty="0" err="1">
                <a:latin typeface="Open Sans"/>
              </a:rPr>
              <a:t>prioridade</a:t>
            </a:r>
            <a:r>
              <a:rPr lang="en-US" sz="2000" dirty="0">
                <a:latin typeface="Open Sans"/>
              </a:rPr>
              <a:t> de </a:t>
            </a:r>
            <a:r>
              <a:rPr lang="en-US" sz="2000" dirty="0" err="1">
                <a:latin typeface="Open Sans"/>
              </a:rPr>
              <a:t>dividendo</a:t>
            </a:r>
            <a:r>
              <a:rPr lang="en-US" sz="2000" dirty="0">
                <a:latin typeface="Open Sans"/>
              </a:rPr>
              <a:t> </a:t>
            </a:r>
            <a:r>
              <a:rPr lang="en-US" sz="2000" dirty="0" err="1">
                <a:latin typeface="Open Sans"/>
              </a:rPr>
              <a:t>sobre</a:t>
            </a:r>
            <a:r>
              <a:rPr lang="en-US" sz="2000" dirty="0">
                <a:latin typeface="Open Sans"/>
              </a:rPr>
              <a:t> as </a:t>
            </a:r>
            <a:r>
              <a:rPr lang="en-US" sz="2000" dirty="0" err="1">
                <a:latin typeface="Open Sans"/>
              </a:rPr>
              <a:t>ações</a:t>
            </a:r>
            <a:r>
              <a:rPr lang="en-US" sz="2000" dirty="0">
                <a:latin typeface="Open Sans"/>
              </a:rPr>
              <a:t> </a:t>
            </a:r>
            <a:r>
              <a:rPr lang="en-US" sz="2000" dirty="0" err="1">
                <a:latin typeface="Open Sans"/>
              </a:rPr>
              <a:t>ordinárias</a:t>
            </a:r>
            <a:r>
              <a:rPr lang="en-US" sz="2000" dirty="0">
                <a:latin typeface="Open Sans"/>
              </a:rPr>
              <a:t>, </a:t>
            </a:r>
            <a:r>
              <a:rPr lang="en-US" sz="2000" dirty="0" err="1">
                <a:latin typeface="Open Sans"/>
              </a:rPr>
              <a:t>normalmente</a:t>
            </a:r>
            <a:r>
              <a:rPr lang="en-US" sz="2000" dirty="0">
                <a:latin typeface="Open Sans"/>
              </a:rPr>
              <a:t> com </a:t>
            </a:r>
            <a:r>
              <a:rPr lang="en-US" sz="2000" dirty="0" err="1">
                <a:latin typeface="Open Sans"/>
              </a:rPr>
              <a:t>uma</a:t>
            </a:r>
            <a:r>
              <a:rPr lang="en-US" sz="2000" dirty="0">
                <a:latin typeface="Open Sans"/>
              </a:rPr>
              <a:t> taxa de </a:t>
            </a:r>
            <a:r>
              <a:rPr lang="en-US" sz="2000" dirty="0" err="1">
                <a:latin typeface="Open Sans"/>
              </a:rPr>
              <a:t>dividendo</a:t>
            </a:r>
            <a:r>
              <a:rPr lang="en-US" sz="2000" dirty="0">
                <a:latin typeface="Open Sans"/>
              </a:rPr>
              <a:t> </a:t>
            </a:r>
            <a:r>
              <a:rPr lang="en-US" sz="2000" dirty="0" err="1">
                <a:latin typeface="Open Sans"/>
              </a:rPr>
              <a:t>fixa</a:t>
            </a:r>
            <a:r>
              <a:rPr lang="en-US" sz="2000" dirty="0">
                <a:latin typeface="Open Sans"/>
              </a:rPr>
              <a:t>, </a:t>
            </a:r>
            <a:r>
              <a:rPr lang="en-US" sz="2000" dirty="0" err="1">
                <a:latin typeface="Open Sans"/>
              </a:rPr>
              <a:t>por</a:t>
            </a:r>
            <a:r>
              <a:rPr lang="en-US" sz="2000" dirty="0">
                <a:latin typeface="Open Sans"/>
              </a:rPr>
              <a:t> </a:t>
            </a:r>
            <a:r>
              <a:rPr lang="en-US" sz="2000" dirty="0" err="1">
                <a:latin typeface="Open Sans"/>
              </a:rPr>
              <a:t>vezes</a:t>
            </a:r>
            <a:r>
              <a:rPr lang="en-US" sz="2000" dirty="0">
                <a:latin typeface="Open Sans"/>
              </a:rPr>
              <a:t> </a:t>
            </a:r>
            <a:r>
              <a:rPr lang="en-US" sz="2000" dirty="0" err="1">
                <a:latin typeface="Open Sans"/>
              </a:rPr>
              <a:t>sem</a:t>
            </a:r>
            <a:r>
              <a:rPr lang="en-US" sz="2000" dirty="0">
                <a:latin typeface="Open Sans"/>
              </a:rPr>
              <a:t> </a:t>
            </a:r>
            <a:r>
              <a:rPr lang="en-US" sz="2000" dirty="0" err="1">
                <a:latin typeface="Open Sans"/>
              </a:rPr>
              <a:t>direitos</a:t>
            </a:r>
            <a:r>
              <a:rPr lang="en-US" sz="2000" dirty="0">
                <a:latin typeface="Open Sans"/>
              </a:rPr>
              <a:t> de </a:t>
            </a:r>
            <a:r>
              <a:rPr lang="en-US" sz="2000" dirty="0" err="1">
                <a:latin typeface="Open Sans"/>
              </a:rPr>
              <a:t>voto</a:t>
            </a:r>
            <a:r>
              <a:rPr lang="en-US" sz="2000" dirty="0">
                <a:latin typeface="Open Sans"/>
              </a:rPr>
              <a:t>.</a:t>
            </a:r>
          </a:p>
          <a:p>
            <a:pPr>
              <a:lnSpc>
                <a:spcPct val="100000"/>
              </a:lnSpc>
            </a:pPr>
            <a:endParaRPr lang="en-GB" sz="2000" dirty="0">
              <a:latin typeface="Open Sans"/>
            </a:endParaRPr>
          </a:p>
        </p:txBody>
      </p:sp>
      <p:sp>
        <p:nvSpPr>
          <p:cNvPr id="7" name="Oval 6">
            <a:extLst>
              <a:ext uri="{FF2B5EF4-FFF2-40B4-BE49-F238E27FC236}">
                <a16:creationId xmlns:a16="http://schemas.microsoft.com/office/drawing/2014/main" id="{B75CD08C-17EB-454B-8A3A-EBCF01AB75FA}"/>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1.mp3" descr="Track5_Lecture2_Slide11.mp3">
            <a:hlinkClick r:id="" action="ppaction://media"/>
            <a:extLst>
              <a:ext uri="{FF2B5EF4-FFF2-40B4-BE49-F238E27FC236}">
                <a16:creationId xmlns:a16="http://schemas.microsoft.com/office/drawing/2014/main" id="{58B13464-5536-F54C-A7F0-019502972B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5260" y="799068"/>
            <a:ext cx="812800" cy="812800"/>
          </a:xfrm>
          <a:prstGeom prst="rect">
            <a:avLst/>
          </a:prstGeom>
        </p:spPr>
      </p:pic>
    </p:spTree>
    <p:extLst>
      <p:ext uri="{BB962C8B-B14F-4D97-AF65-F5344CB8AC3E}">
        <p14:creationId xmlns:p14="http://schemas.microsoft.com/office/powerpoint/2010/main" val="33016940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2.2.5 Financiamento híbrido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12673" cy="13795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Financiamento do capital próprio e da dívida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2" y="2036631"/>
            <a:ext cx="10021139" cy="2450038"/>
          </a:xfrm>
        </p:spPr>
        <p:txBody>
          <a:bodyPr vert="horz" lIns="91440" tIns="45720" rIns="91440" bIns="45720" rtlCol="0" anchor="t">
            <a:normAutofit fontScale="85000" lnSpcReduction="10000"/>
          </a:bodyPr>
          <a:lstStyle/>
          <a:p>
            <a:pPr marL="0" indent="0">
              <a:lnSpc>
                <a:spcPct val="100000"/>
              </a:lnSpc>
              <a:buNone/>
            </a:pPr>
            <a:r>
              <a:rPr lang="en-US" sz="2000" b="1" dirty="0">
                <a:latin typeface="Open Sans"/>
              </a:rPr>
              <a:t>2. DÍVIDA SUBORDINADA</a:t>
            </a:r>
            <a:endParaRPr lang="en-US" sz="2000" dirty="0">
              <a:cs typeface="Calibri"/>
            </a:endParaRPr>
          </a:p>
          <a:p>
            <a:pPr>
              <a:lnSpc>
                <a:spcPct val="100000"/>
              </a:lnSpc>
            </a:pPr>
            <a:r>
              <a:rPr lang="en-US" sz="2000" dirty="0">
                <a:latin typeface="Open Sans"/>
              </a:rPr>
              <a:t>Segundo </a:t>
            </a:r>
            <a:r>
              <a:rPr lang="en-US" sz="2000" dirty="0" err="1">
                <a:latin typeface="Open Sans"/>
              </a:rPr>
              <a:t>crédito</a:t>
            </a:r>
            <a:r>
              <a:rPr lang="en-US" sz="2000" dirty="0">
                <a:latin typeface="Open Sans"/>
              </a:rPr>
              <a:t> </a:t>
            </a:r>
            <a:r>
              <a:rPr lang="en-US" sz="2000" dirty="0" err="1">
                <a:latin typeface="Open Sans"/>
              </a:rPr>
              <a:t>sobre</a:t>
            </a:r>
            <a:r>
              <a:rPr lang="en-US" sz="2000" dirty="0">
                <a:latin typeface="Open Sans"/>
              </a:rPr>
              <a:t> </a:t>
            </a:r>
            <a:r>
              <a:rPr lang="en-US" sz="2000" dirty="0" err="1">
                <a:latin typeface="Open Sans"/>
              </a:rPr>
              <a:t>os</a:t>
            </a:r>
            <a:r>
              <a:rPr lang="en-US" sz="2000" dirty="0">
                <a:latin typeface="Open Sans"/>
              </a:rPr>
              <a:t> </a:t>
            </a:r>
            <a:r>
              <a:rPr lang="en-US" sz="2000" dirty="0" err="1">
                <a:latin typeface="Open Sans"/>
              </a:rPr>
              <a:t>ativos</a:t>
            </a:r>
            <a:r>
              <a:rPr lang="en-US" sz="2000" dirty="0">
                <a:latin typeface="Open Sans"/>
              </a:rPr>
              <a:t> do </a:t>
            </a:r>
            <a:r>
              <a:rPr lang="en-US" sz="2000" dirty="0" err="1">
                <a:latin typeface="Open Sans"/>
              </a:rPr>
              <a:t>projeto</a:t>
            </a:r>
            <a:endParaRPr lang="en-US" sz="2000" dirty="0">
              <a:latin typeface="Open Sans"/>
            </a:endParaRPr>
          </a:p>
          <a:p>
            <a:pPr>
              <a:lnSpc>
                <a:spcPct val="100000"/>
              </a:lnSpc>
            </a:pPr>
            <a:r>
              <a:rPr lang="en-US" sz="2000" dirty="0" err="1">
                <a:latin typeface="Open Sans"/>
              </a:rPr>
              <a:t>Provém</a:t>
            </a:r>
            <a:r>
              <a:rPr lang="en-US" sz="2000" dirty="0">
                <a:latin typeface="Open Sans"/>
              </a:rPr>
              <a:t> de </a:t>
            </a:r>
            <a:r>
              <a:rPr lang="en-US" sz="2000" dirty="0" err="1">
                <a:latin typeface="Open Sans"/>
              </a:rPr>
              <a:t>fontes</a:t>
            </a:r>
            <a:r>
              <a:rPr lang="en-US" sz="2000" dirty="0">
                <a:latin typeface="Open Sans"/>
              </a:rPr>
              <a:t> com interesse </a:t>
            </a:r>
            <a:r>
              <a:rPr lang="en-US" sz="2000" dirty="0" err="1">
                <a:latin typeface="Open Sans"/>
              </a:rPr>
              <a:t>direto</a:t>
            </a:r>
            <a:r>
              <a:rPr lang="en-US" sz="2000" dirty="0">
                <a:latin typeface="Open Sans"/>
              </a:rPr>
              <a:t> no </a:t>
            </a:r>
            <a:r>
              <a:rPr lang="en-US" sz="2000" dirty="0" err="1">
                <a:latin typeface="Open Sans"/>
              </a:rPr>
              <a:t>projeto</a:t>
            </a:r>
            <a:r>
              <a:rPr lang="en-US" sz="2000" dirty="0">
                <a:latin typeface="Open Sans"/>
              </a:rPr>
              <a:t> (</a:t>
            </a:r>
            <a:r>
              <a:rPr lang="en-US" sz="2000" dirty="0" err="1">
                <a:latin typeface="Open Sans"/>
              </a:rPr>
              <a:t>por</a:t>
            </a:r>
            <a:r>
              <a:rPr lang="en-US" sz="2000" dirty="0">
                <a:latin typeface="Open Sans"/>
              </a:rPr>
              <a:t> </a:t>
            </a:r>
            <a:r>
              <a:rPr lang="en-US" sz="2000" dirty="0" err="1">
                <a:latin typeface="Open Sans"/>
              </a:rPr>
              <a:t>exemplo</a:t>
            </a:r>
            <a:r>
              <a:rPr lang="en-US" sz="2000" dirty="0">
                <a:latin typeface="Open Sans"/>
              </a:rPr>
              <a:t>, o </a:t>
            </a:r>
            <a:r>
              <a:rPr lang="en-US" sz="2000" dirty="0" err="1">
                <a:latin typeface="Open Sans"/>
              </a:rPr>
              <a:t>proprietário</a:t>
            </a:r>
            <a:r>
              <a:rPr lang="en-US" sz="2000" dirty="0">
                <a:latin typeface="Open Sans"/>
              </a:rPr>
              <a:t>) </a:t>
            </a:r>
            <a:r>
              <a:rPr lang="en-US" sz="2000" dirty="0" err="1">
                <a:latin typeface="Open Sans"/>
              </a:rPr>
              <a:t>ou</a:t>
            </a:r>
            <a:r>
              <a:rPr lang="en-US" sz="2000" dirty="0">
                <a:latin typeface="Open Sans"/>
              </a:rPr>
              <a:t> de </a:t>
            </a:r>
            <a:r>
              <a:rPr lang="en-US" sz="2000" dirty="0" err="1">
                <a:latin typeface="Open Sans"/>
              </a:rPr>
              <a:t>fundos</a:t>
            </a:r>
            <a:r>
              <a:rPr lang="en-US" sz="2000" dirty="0">
                <a:latin typeface="Open Sans"/>
              </a:rPr>
              <a:t> </a:t>
            </a:r>
            <a:r>
              <a:rPr lang="en-US" sz="2000" dirty="0" err="1">
                <a:latin typeface="Open Sans"/>
              </a:rPr>
              <a:t>especializados</a:t>
            </a:r>
            <a:r>
              <a:rPr lang="en-US" sz="2000" dirty="0">
                <a:latin typeface="Open Sans"/>
              </a:rPr>
              <a:t> que se </a:t>
            </a:r>
            <a:r>
              <a:rPr lang="en-US" sz="2000" dirty="0" err="1">
                <a:latin typeface="Open Sans"/>
              </a:rPr>
              <a:t>sentem</a:t>
            </a:r>
            <a:r>
              <a:rPr lang="en-US" sz="2000" dirty="0">
                <a:latin typeface="Open Sans"/>
              </a:rPr>
              <a:t> à </a:t>
            </a:r>
            <a:r>
              <a:rPr lang="en-US" sz="2000" dirty="0" err="1">
                <a:latin typeface="Open Sans"/>
              </a:rPr>
              <a:t>vontade</a:t>
            </a:r>
            <a:r>
              <a:rPr lang="en-US" sz="2000" dirty="0">
                <a:latin typeface="Open Sans"/>
              </a:rPr>
              <a:t> para </a:t>
            </a:r>
            <a:r>
              <a:rPr lang="en-US" sz="2000" dirty="0" err="1">
                <a:latin typeface="Open Sans"/>
              </a:rPr>
              <a:t>assumir</a:t>
            </a:r>
            <a:r>
              <a:rPr lang="en-US" sz="2000" dirty="0">
                <a:latin typeface="Open Sans"/>
              </a:rPr>
              <a:t> </a:t>
            </a:r>
            <a:r>
              <a:rPr lang="en-US" sz="2000" dirty="0" err="1">
                <a:latin typeface="Open Sans"/>
              </a:rPr>
              <a:t>mais</a:t>
            </a:r>
            <a:r>
              <a:rPr lang="en-US" sz="2000" dirty="0">
                <a:latin typeface="Open Sans"/>
              </a:rPr>
              <a:t> </a:t>
            </a:r>
            <a:r>
              <a:rPr lang="en-US" sz="2000" dirty="0" err="1">
                <a:latin typeface="Open Sans"/>
              </a:rPr>
              <a:t>riscos</a:t>
            </a:r>
            <a:r>
              <a:rPr lang="en-US" sz="2000" dirty="0">
                <a:latin typeface="Open Sans"/>
              </a:rPr>
              <a:t> do que um </a:t>
            </a:r>
            <a:r>
              <a:rPr lang="en-US" sz="2000" dirty="0" err="1">
                <a:latin typeface="Open Sans"/>
              </a:rPr>
              <a:t>credor</a:t>
            </a:r>
            <a:r>
              <a:rPr lang="en-US" sz="2000" dirty="0">
                <a:latin typeface="Open Sans"/>
              </a:rPr>
              <a:t> </a:t>
            </a:r>
            <a:r>
              <a:rPr lang="en-US" sz="2000" dirty="0" err="1">
                <a:latin typeface="Open Sans"/>
              </a:rPr>
              <a:t>sênior</a:t>
            </a:r>
            <a:r>
              <a:rPr lang="en-US" sz="2000" dirty="0">
                <a:latin typeface="Open Sans"/>
              </a:rPr>
              <a:t>.</a:t>
            </a:r>
          </a:p>
          <a:p>
            <a:pPr>
              <a:lnSpc>
                <a:spcPct val="100000"/>
              </a:lnSpc>
            </a:pPr>
            <a:r>
              <a:rPr lang="en-US" sz="2000" dirty="0" err="1">
                <a:latin typeface="Open Sans"/>
              </a:rPr>
              <a:t>Significativamente</a:t>
            </a:r>
            <a:r>
              <a:rPr lang="en-US" sz="2000" dirty="0">
                <a:latin typeface="Open Sans"/>
              </a:rPr>
              <a:t> </a:t>
            </a:r>
            <a:r>
              <a:rPr lang="en-US" sz="2000" dirty="0" err="1">
                <a:latin typeface="Open Sans"/>
              </a:rPr>
              <a:t>mais</a:t>
            </a:r>
            <a:r>
              <a:rPr lang="en-US" sz="2000" dirty="0">
                <a:latin typeface="Open Sans"/>
              </a:rPr>
              <a:t> </a:t>
            </a:r>
            <a:r>
              <a:rPr lang="en-US" sz="2000" dirty="0" err="1">
                <a:latin typeface="Open Sans"/>
              </a:rPr>
              <a:t>caro</a:t>
            </a:r>
            <a:r>
              <a:rPr lang="en-US" sz="2000" dirty="0">
                <a:latin typeface="Open Sans"/>
              </a:rPr>
              <a:t> do que a </a:t>
            </a:r>
            <a:r>
              <a:rPr lang="en-US" sz="2000" dirty="0" err="1">
                <a:latin typeface="Open Sans"/>
              </a:rPr>
              <a:t>dívida</a:t>
            </a:r>
            <a:r>
              <a:rPr lang="en-US" sz="2000" dirty="0">
                <a:latin typeface="Open Sans"/>
              </a:rPr>
              <a:t> </a:t>
            </a:r>
            <a:r>
              <a:rPr lang="en-US" sz="2000" dirty="0" err="1">
                <a:latin typeface="Open Sans"/>
              </a:rPr>
              <a:t>sênior</a:t>
            </a:r>
            <a:endParaRPr lang="en-US" sz="2000" dirty="0">
              <a:latin typeface="Open Sans"/>
            </a:endParaRPr>
          </a:p>
          <a:p>
            <a:pPr>
              <a:lnSpc>
                <a:spcPct val="100000"/>
              </a:lnSpc>
            </a:pPr>
            <a:r>
              <a:rPr lang="en-US" sz="2000" dirty="0">
                <a:latin typeface="Open Sans"/>
              </a:rPr>
              <a:t>O </a:t>
            </a:r>
            <a:r>
              <a:rPr lang="en-US" sz="2000" dirty="0" err="1">
                <a:latin typeface="Open Sans"/>
              </a:rPr>
              <a:t>pagamento</a:t>
            </a:r>
            <a:r>
              <a:rPr lang="en-US" sz="2000" dirty="0">
                <a:latin typeface="Open Sans"/>
              </a:rPr>
              <a:t> de </a:t>
            </a:r>
            <a:r>
              <a:rPr lang="en-US" sz="2000" dirty="0" err="1">
                <a:latin typeface="Open Sans"/>
              </a:rPr>
              <a:t>juros</a:t>
            </a:r>
            <a:r>
              <a:rPr lang="en-US" sz="2000" dirty="0">
                <a:latin typeface="Open Sans"/>
              </a:rPr>
              <a:t> é </a:t>
            </a:r>
            <a:r>
              <a:rPr lang="en-US" sz="2000" dirty="0" err="1">
                <a:latin typeface="Open Sans"/>
              </a:rPr>
              <a:t>dedutível</a:t>
            </a:r>
            <a:r>
              <a:rPr lang="en-US" sz="2000" dirty="0">
                <a:latin typeface="Open Sans"/>
              </a:rPr>
              <a:t> dos </a:t>
            </a:r>
            <a:r>
              <a:rPr lang="en-US" sz="2000" dirty="0" err="1">
                <a:latin typeface="Open Sans"/>
              </a:rPr>
              <a:t>impostos</a:t>
            </a:r>
            <a:r>
              <a:rPr lang="en-US" sz="2000" dirty="0">
                <a:latin typeface="Open Sans"/>
              </a:rPr>
              <a:t>; </a:t>
            </a:r>
            <a:r>
              <a:rPr lang="en-US" sz="2000" dirty="0" err="1">
                <a:latin typeface="Open Sans"/>
              </a:rPr>
              <a:t>por</a:t>
            </a:r>
            <a:r>
              <a:rPr lang="en-US" sz="2000" dirty="0">
                <a:latin typeface="Open Sans"/>
              </a:rPr>
              <a:t> </a:t>
            </a:r>
            <a:r>
              <a:rPr lang="en-US" sz="2000" dirty="0" err="1">
                <a:latin typeface="Open Sans"/>
              </a:rPr>
              <a:t>conseguinte</a:t>
            </a:r>
            <a:r>
              <a:rPr lang="en-US" sz="2000" dirty="0">
                <a:latin typeface="Open Sans"/>
              </a:rPr>
              <a:t>, </a:t>
            </a:r>
            <a:r>
              <a:rPr lang="en-US" sz="2000" dirty="0" err="1">
                <a:latin typeface="Open Sans"/>
              </a:rPr>
              <a:t>reduz</a:t>
            </a:r>
            <a:r>
              <a:rPr lang="en-US" sz="2000" dirty="0">
                <a:latin typeface="Open Sans"/>
              </a:rPr>
              <a:t> o </a:t>
            </a:r>
            <a:r>
              <a:rPr lang="en-US" sz="2000" dirty="0" err="1">
                <a:latin typeface="Open Sans"/>
              </a:rPr>
              <a:t>custo</a:t>
            </a:r>
            <a:r>
              <a:rPr lang="en-US" sz="2000" dirty="0">
                <a:latin typeface="Open Sans"/>
              </a:rPr>
              <a:t> do capital</a:t>
            </a:r>
          </a:p>
          <a:p>
            <a:pPr>
              <a:lnSpc>
                <a:spcPct val="100000"/>
              </a:lnSpc>
            </a:pPr>
            <a:endParaRPr lang="en-GB" sz="2000" dirty="0">
              <a:latin typeface="Open Sans"/>
            </a:endParaRPr>
          </a:p>
        </p:txBody>
      </p:sp>
      <p:sp>
        <p:nvSpPr>
          <p:cNvPr id="7" name="Oval 6">
            <a:extLst>
              <a:ext uri="{FF2B5EF4-FFF2-40B4-BE49-F238E27FC236}">
                <a16:creationId xmlns:a16="http://schemas.microsoft.com/office/drawing/2014/main" id="{329F5BD3-58F0-F945-B12F-5F8FD3A6D054}"/>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2.mp3" descr="Track5_Lecture2_Slide12.mp3">
            <a:hlinkClick r:id="" action="ppaction://media"/>
            <a:extLst>
              <a:ext uri="{FF2B5EF4-FFF2-40B4-BE49-F238E27FC236}">
                <a16:creationId xmlns:a16="http://schemas.microsoft.com/office/drawing/2014/main" id="{476B221D-26CE-F342-948C-EC2BA28436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96902"/>
            <a:ext cx="812800" cy="812800"/>
          </a:xfrm>
          <a:prstGeom prst="rect">
            <a:avLst/>
          </a:prstGeom>
        </p:spPr>
      </p:pic>
    </p:spTree>
    <p:extLst>
      <p:ext uri="{BB962C8B-B14F-4D97-AF65-F5344CB8AC3E}">
        <p14:creationId xmlns:p14="http://schemas.microsoft.com/office/powerpoint/2010/main" val="33887023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Índice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Dívida-Patrimônio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Líquido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Estrutura do capital</a:t>
            </a:r>
          </a:p>
        </p:txBody>
      </p:sp>
      <p:sp>
        <p:nvSpPr>
          <p:cNvPr id="3" name="Content Placeholder 2">
            <a:extLst>
              <a:ext uri="{FF2B5EF4-FFF2-40B4-BE49-F238E27FC236}">
                <a16:creationId xmlns:a16="http://schemas.microsoft.com/office/drawing/2014/main" id="{7CD06298-35C4-4F31-9D2F-17EE00FD3B60}"/>
              </a:ext>
            </a:extLst>
          </p:cNvPr>
          <p:cNvSpPr>
            <a:spLocks noGrp="1"/>
          </p:cNvSpPr>
          <p:nvPr>
            <p:ph idx="1"/>
          </p:nvPr>
        </p:nvSpPr>
        <p:spPr>
          <a:xfrm>
            <a:off x="887214" y="2007693"/>
            <a:ext cx="10888779" cy="4343940"/>
          </a:xfrm>
        </p:spPr>
        <p:txBody>
          <a:bodyPr vert="horz" lIns="91440" tIns="45720" rIns="91440" bIns="45720" rtlCol="0" anchor="t">
            <a:normAutofit/>
          </a:bodyPr>
          <a:lstStyle/>
          <a:p>
            <a:pPr>
              <a:lnSpc>
                <a:spcPct val="100000"/>
              </a:lnSpc>
            </a:pPr>
            <a:r>
              <a:rPr lang="en-US" sz="2000" b="1" dirty="0">
                <a:latin typeface="Open Sans"/>
              </a:rPr>
              <a:t>ESTRUTURA DE CAPITAL: </a:t>
            </a:r>
            <a:r>
              <a:rPr lang="en-US" sz="2000" dirty="0" err="1">
                <a:latin typeface="Open Sans"/>
              </a:rPr>
              <a:t>combinação</a:t>
            </a:r>
            <a:r>
              <a:rPr lang="en-US" sz="2000" dirty="0">
                <a:latin typeface="Open Sans"/>
              </a:rPr>
              <a:t> de </a:t>
            </a:r>
            <a:r>
              <a:rPr lang="en-US" sz="2000" dirty="0" err="1">
                <a:latin typeface="Open Sans"/>
              </a:rPr>
              <a:t>dívida</a:t>
            </a:r>
            <a:r>
              <a:rPr lang="en-US" sz="2000" dirty="0">
                <a:latin typeface="Open Sans"/>
              </a:rPr>
              <a:t> e capital </a:t>
            </a:r>
            <a:r>
              <a:rPr lang="en-US" sz="2000" dirty="0" err="1">
                <a:latin typeface="Open Sans"/>
              </a:rPr>
              <a:t>próprio</a:t>
            </a:r>
            <a:r>
              <a:rPr lang="en-US" sz="2000" dirty="0">
                <a:latin typeface="Open Sans"/>
              </a:rPr>
              <a:t> que </a:t>
            </a:r>
            <a:r>
              <a:rPr lang="en-US" sz="2000" dirty="0" err="1">
                <a:latin typeface="Open Sans"/>
              </a:rPr>
              <a:t>uma</a:t>
            </a:r>
            <a:r>
              <a:rPr lang="en-US" sz="2000" dirty="0">
                <a:latin typeface="Open Sans"/>
              </a:rPr>
              <a:t> </a:t>
            </a:r>
            <a:r>
              <a:rPr lang="en-US" sz="2000" dirty="0" err="1">
                <a:latin typeface="Open Sans"/>
              </a:rPr>
              <a:t>empresa</a:t>
            </a:r>
            <a:r>
              <a:rPr lang="en-US" sz="2000" dirty="0">
                <a:latin typeface="Open Sans"/>
              </a:rPr>
              <a:t> </a:t>
            </a:r>
            <a:r>
              <a:rPr lang="en-US" sz="2000" dirty="0" err="1">
                <a:latin typeface="Open Sans"/>
              </a:rPr>
              <a:t>utiliza</a:t>
            </a:r>
            <a:r>
              <a:rPr lang="en-US" sz="2000" dirty="0">
                <a:latin typeface="Open Sans"/>
              </a:rPr>
              <a:t> para </a:t>
            </a:r>
            <a:r>
              <a:rPr lang="en-US" sz="2000" dirty="0" err="1">
                <a:latin typeface="Open Sans"/>
              </a:rPr>
              <a:t>financiar</a:t>
            </a:r>
            <a:r>
              <a:rPr lang="en-US" sz="2000" dirty="0">
                <a:latin typeface="Open Sans"/>
              </a:rPr>
              <a:t> o </a:t>
            </a:r>
            <a:r>
              <a:rPr lang="en-US" sz="2000" dirty="0" err="1">
                <a:latin typeface="Open Sans"/>
              </a:rPr>
              <a:t>projeto</a:t>
            </a:r>
            <a:endParaRPr lang="en-US" sz="2000" dirty="0">
              <a:latin typeface="Calibri"/>
              <a:cs typeface="Calibri"/>
            </a:endParaRPr>
          </a:p>
          <a:p>
            <a:pPr>
              <a:lnSpc>
                <a:spcPct val="100000"/>
              </a:lnSpc>
            </a:pPr>
            <a:r>
              <a:rPr lang="en-US" sz="2000" dirty="0">
                <a:latin typeface="Open Sans"/>
              </a:rPr>
              <a:t>As </a:t>
            </a:r>
            <a:r>
              <a:rPr lang="en-US" sz="2000" dirty="0" err="1">
                <a:latin typeface="Open Sans"/>
              </a:rPr>
              <a:t>decisões</a:t>
            </a:r>
            <a:r>
              <a:rPr lang="en-US" sz="2000" dirty="0">
                <a:latin typeface="Open Sans"/>
              </a:rPr>
              <a:t> </a:t>
            </a:r>
            <a:r>
              <a:rPr lang="en-US" sz="2000" dirty="0" err="1">
                <a:latin typeface="Open Sans"/>
              </a:rPr>
              <a:t>relativas</a:t>
            </a:r>
            <a:r>
              <a:rPr lang="en-US" sz="2000" dirty="0">
                <a:latin typeface="Open Sans"/>
              </a:rPr>
              <a:t> à </a:t>
            </a:r>
            <a:r>
              <a:rPr lang="en-US" sz="2000" dirty="0" err="1">
                <a:latin typeface="Open Sans"/>
              </a:rPr>
              <a:t>estrutura</a:t>
            </a:r>
            <a:r>
              <a:rPr lang="en-US" sz="2000" dirty="0">
                <a:latin typeface="Open Sans"/>
              </a:rPr>
              <a:t> de capital </a:t>
            </a:r>
            <a:r>
              <a:rPr lang="en-US" sz="2000" dirty="0" err="1">
                <a:latin typeface="Open Sans"/>
              </a:rPr>
              <a:t>podem</a:t>
            </a:r>
            <a:r>
              <a:rPr lang="en-US" sz="2000" dirty="0">
                <a:latin typeface="Open Sans"/>
              </a:rPr>
              <a:t> </a:t>
            </a:r>
            <a:r>
              <a:rPr lang="en-US" sz="2000" dirty="0" err="1">
                <a:latin typeface="Open Sans"/>
              </a:rPr>
              <a:t>ter</a:t>
            </a:r>
            <a:r>
              <a:rPr lang="en-US" sz="2000" dirty="0">
                <a:latin typeface="Open Sans"/>
              </a:rPr>
              <a:t> </a:t>
            </a:r>
            <a:r>
              <a:rPr lang="en-US" sz="2000" dirty="0" err="1">
                <a:latin typeface="Open Sans"/>
              </a:rPr>
              <a:t>implicações</a:t>
            </a:r>
            <a:r>
              <a:rPr lang="en-US" sz="2000" dirty="0">
                <a:latin typeface="Open Sans"/>
              </a:rPr>
              <a:t> </a:t>
            </a:r>
            <a:r>
              <a:rPr lang="en-US" sz="2000" dirty="0" err="1">
                <a:latin typeface="Open Sans"/>
              </a:rPr>
              <a:t>importantes</a:t>
            </a:r>
            <a:r>
              <a:rPr lang="en-US" sz="2000" dirty="0">
                <a:latin typeface="Open Sans"/>
              </a:rPr>
              <a:t> para o valor da </a:t>
            </a:r>
            <a:r>
              <a:rPr lang="en-US" sz="2000" dirty="0" err="1">
                <a:latin typeface="Open Sans"/>
              </a:rPr>
              <a:t>empresa</a:t>
            </a:r>
            <a:r>
              <a:rPr lang="en-US" sz="2000" dirty="0">
                <a:latin typeface="Open Sans"/>
              </a:rPr>
              <a:t> e para o </a:t>
            </a:r>
            <a:r>
              <a:rPr lang="en-US" sz="2000" dirty="0" err="1">
                <a:latin typeface="Open Sans"/>
              </a:rPr>
              <a:t>seu</a:t>
            </a:r>
            <a:r>
              <a:rPr lang="en-US" sz="2000" dirty="0">
                <a:latin typeface="Open Sans"/>
              </a:rPr>
              <a:t> </a:t>
            </a:r>
            <a:r>
              <a:rPr lang="en-US" sz="2000" dirty="0" err="1">
                <a:latin typeface="Open Sans"/>
              </a:rPr>
              <a:t>custo</a:t>
            </a:r>
            <a:r>
              <a:rPr lang="en-US" sz="2000" dirty="0">
                <a:latin typeface="Open Sans"/>
              </a:rPr>
              <a:t> de capital.</a:t>
            </a:r>
          </a:p>
          <a:p>
            <a:pPr>
              <a:lnSpc>
                <a:spcPct val="100000"/>
              </a:lnSpc>
            </a:pPr>
            <a:r>
              <a:rPr lang="en-US" sz="2000" dirty="0" err="1">
                <a:latin typeface="Open Sans"/>
              </a:rPr>
              <a:t>Difícil</a:t>
            </a:r>
            <a:r>
              <a:rPr lang="en-US" sz="2000" dirty="0">
                <a:latin typeface="Open Sans"/>
              </a:rPr>
              <a:t> de responder: Qual é a </a:t>
            </a:r>
            <a:r>
              <a:rPr lang="en-US" sz="2000" dirty="0" err="1">
                <a:latin typeface="Open Sans"/>
              </a:rPr>
              <a:t>melhor</a:t>
            </a:r>
            <a:r>
              <a:rPr lang="en-US" sz="2000" dirty="0">
                <a:latin typeface="Open Sans"/>
              </a:rPr>
              <a:t> </a:t>
            </a:r>
            <a:r>
              <a:rPr lang="en-US" sz="2000" dirty="0" err="1">
                <a:latin typeface="Open Sans"/>
              </a:rPr>
              <a:t>estrutura</a:t>
            </a:r>
            <a:r>
              <a:rPr lang="en-US" sz="2000" dirty="0">
                <a:latin typeface="Open Sans"/>
              </a:rPr>
              <a:t> de capital para </a:t>
            </a:r>
            <a:r>
              <a:rPr lang="en-US" sz="2000" dirty="0" err="1">
                <a:latin typeface="Open Sans"/>
              </a:rPr>
              <a:t>uma</a:t>
            </a:r>
            <a:r>
              <a:rPr lang="en-US" sz="2000" dirty="0">
                <a:latin typeface="Open Sans"/>
              </a:rPr>
              <a:t> </a:t>
            </a:r>
            <a:r>
              <a:rPr lang="en-US" sz="2000" dirty="0" err="1">
                <a:latin typeface="Open Sans"/>
              </a:rPr>
              <a:t>empresa</a:t>
            </a:r>
            <a:r>
              <a:rPr lang="en-US" sz="2000" dirty="0">
                <a:latin typeface="Open Sans"/>
              </a:rPr>
              <a:t> num </a:t>
            </a:r>
            <a:r>
              <a:rPr lang="en-US" sz="2000" dirty="0" err="1">
                <a:latin typeface="Open Sans"/>
              </a:rPr>
              <a:t>determinado</a:t>
            </a:r>
            <a:r>
              <a:rPr lang="en-US" sz="2000" dirty="0">
                <a:latin typeface="Open Sans"/>
              </a:rPr>
              <a:t> </a:t>
            </a:r>
            <a:r>
              <a:rPr lang="en-US" sz="2000" dirty="0" err="1">
                <a:latin typeface="Open Sans"/>
              </a:rPr>
              <a:t>momento</a:t>
            </a:r>
            <a:r>
              <a:rPr lang="en-US" sz="2000" dirty="0">
                <a:latin typeface="Open Sans"/>
              </a:rPr>
              <a:t>?</a:t>
            </a:r>
          </a:p>
          <a:p>
            <a:pPr>
              <a:lnSpc>
                <a:spcPct val="100000"/>
              </a:lnSpc>
            </a:pPr>
            <a:r>
              <a:rPr lang="en-US" sz="2000" b="1" dirty="0" err="1">
                <a:latin typeface="Open Sans"/>
              </a:rPr>
              <a:t>Índice</a:t>
            </a:r>
            <a:r>
              <a:rPr lang="en-US" sz="2000" b="1" dirty="0">
                <a:latin typeface="Open Sans"/>
              </a:rPr>
              <a:t> de </a:t>
            </a:r>
            <a:r>
              <a:rPr lang="en-US" sz="2000" b="1" dirty="0" err="1">
                <a:latin typeface="Open Sans"/>
              </a:rPr>
              <a:t>Dívida-Patrimônio</a:t>
            </a:r>
            <a:r>
              <a:rPr lang="en-US" sz="2000" b="1" dirty="0">
                <a:latin typeface="Open Sans"/>
              </a:rPr>
              <a:t> </a:t>
            </a:r>
            <a:r>
              <a:rPr lang="en-US" sz="2000" b="1" dirty="0" err="1">
                <a:latin typeface="Open Sans"/>
              </a:rPr>
              <a:t>Líquido</a:t>
            </a:r>
            <a:endParaRPr lang="en-US" sz="2000" b="1" dirty="0">
              <a:latin typeface="Open Sans"/>
            </a:endParaRPr>
          </a:p>
          <a:p>
            <a:pPr>
              <a:lnSpc>
                <a:spcPct val="100000"/>
              </a:lnSpc>
            </a:pPr>
            <a:endParaRPr lang="en-US" sz="2000" dirty="0">
              <a:latin typeface="Open Sans"/>
            </a:endParaRPr>
          </a:p>
          <a:p>
            <a:pPr>
              <a:lnSpc>
                <a:spcPct val="100000"/>
              </a:lnSpc>
            </a:pPr>
            <a:r>
              <a:rPr lang="en-US" sz="2000" dirty="0">
                <a:latin typeface="Open Sans"/>
              </a:rPr>
              <a:t>Se &gt; 1, a </a:t>
            </a:r>
            <a:r>
              <a:rPr lang="en-US" sz="2000" dirty="0" err="1">
                <a:latin typeface="Open Sans"/>
              </a:rPr>
              <a:t>maioria</a:t>
            </a:r>
            <a:r>
              <a:rPr lang="en-US" sz="2000" dirty="0">
                <a:latin typeface="Open Sans"/>
              </a:rPr>
              <a:t> dos </a:t>
            </a:r>
            <a:r>
              <a:rPr lang="en-US" sz="2000" dirty="0" err="1">
                <a:latin typeface="Open Sans"/>
              </a:rPr>
              <a:t>ativos</a:t>
            </a:r>
            <a:r>
              <a:rPr lang="en-US" sz="2000" dirty="0">
                <a:latin typeface="Open Sans"/>
              </a:rPr>
              <a:t> é </a:t>
            </a:r>
            <a:r>
              <a:rPr lang="en-US" sz="2000" dirty="0" err="1">
                <a:latin typeface="Open Sans"/>
              </a:rPr>
              <a:t>financiada</a:t>
            </a:r>
            <a:r>
              <a:rPr lang="en-US" sz="2000" dirty="0">
                <a:latin typeface="Open Sans"/>
              </a:rPr>
              <a:t> </a:t>
            </a:r>
            <a:r>
              <a:rPr lang="en-US" sz="2000" dirty="0" err="1">
                <a:latin typeface="Open Sans"/>
              </a:rPr>
              <a:t>através</a:t>
            </a:r>
            <a:r>
              <a:rPr lang="en-US" sz="2000" dirty="0">
                <a:latin typeface="Open Sans"/>
              </a:rPr>
              <a:t> de </a:t>
            </a:r>
            <a:r>
              <a:rPr lang="en-US" sz="2000" dirty="0" err="1">
                <a:latin typeface="Open Sans"/>
              </a:rPr>
              <a:t>dívida</a:t>
            </a:r>
            <a:endParaRPr lang="en-US" sz="2000" dirty="0">
              <a:latin typeface="Open Sans"/>
            </a:endParaRPr>
          </a:p>
          <a:p>
            <a:pPr>
              <a:lnSpc>
                <a:spcPct val="100000"/>
              </a:lnSpc>
            </a:pPr>
            <a:r>
              <a:rPr lang="en-US" sz="2000" dirty="0">
                <a:latin typeface="Open Sans"/>
              </a:rPr>
              <a:t>Se &lt; 1, </a:t>
            </a:r>
            <a:r>
              <a:rPr lang="en-US" sz="2000" dirty="0" err="1">
                <a:latin typeface="Open Sans"/>
              </a:rPr>
              <a:t>os</a:t>
            </a:r>
            <a:r>
              <a:rPr lang="en-US" sz="2000" dirty="0">
                <a:latin typeface="Open Sans"/>
              </a:rPr>
              <a:t> </a:t>
            </a:r>
            <a:r>
              <a:rPr lang="en-US" sz="2000" dirty="0" err="1">
                <a:latin typeface="Open Sans"/>
              </a:rPr>
              <a:t>ativos</a:t>
            </a:r>
            <a:r>
              <a:rPr lang="en-US" sz="2000" dirty="0">
                <a:latin typeface="Open Sans"/>
              </a:rPr>
              <a:t> </a:t>
            </a:r>
            <a:r>
              <a:rPr lang="en-US" sz="2000" dirty="0" err="1">
                <a:latin typeface="Open Sans"/>
              </a:rPr>
              <a:t>são</a:t>
            </a:r>
            <a:r>
              <a:rPr lang="en-US" sz="2000" dirty="0">
                <a:latin typeface="Open Sans"/>
              </a:rPr>
              <a:t> </a:t>
            </a:r>
            <a:r>
              <a:rPr lang="en-US" sz="2000" dirty="0" err="1">
                <a:latin typeface="Open Sans"/>
              </a:rPr>
              <a:t>financiados</a:t>
            </a:r>
            <a:r>
              <a:rPr lang="en-US" sz="2000" dirty="0">
                <a:latin typeface="Open Sans"/>
              </a:rPr>
              <a:t> </a:t>
            </a:r>
            <a:r>
              <a:rPr lang="en-US" sz="2000" dirty="0" err="1">
                <a:latin typeface="Open Sans"/>
              </a:rPr>
              <a:t>principalmente</a:t>
            </a:r>
            <a:r>
              <a:rPr lang="en-US" sz="2000" dirty="0">
                <a:latin typeface="Open Sans"/>
              </a:rPr>
              <a:t> </a:t>
            </a:r>
            <a:r>
              <a:rPr lang="en-US" sz="2000" dirty="0" err="1">
                <a:latin typeface="Open Sans"/>
              </a:rPr>
              <a:t>através</a:t>
            </a:r>
            <a:r>
              <a:rPr lang="en-US" sz="2000" dirty="0">
                <a:latin typeface="Open Sans"/>
              </a:rPr>
              <a:t> de capital </a:t>
            </a:r>
            <a:r>
              <a:rPr lang="en-US" sz="2000" dirty="0" err="1">
                <a:latin typeface="Open Sans"/>
              </a:rPr>
              <a:t>próprio</a:t>
            </a:r>
            <a:endParaRPr lang="en-US" sz="2000" dirty="0">
              <a:latin typeface="Open Sans"/>
            </a:endParaRPr>
          </a:p>
          <a:p>
            <a:pPr>
              <a:lnSpc>
                <a:spcPct val="100000"/>
              </a:lnSpc>
            </a:pPr>
            <a:endParaRPr lang="en-GB" sz="2000" dirty="0">
              <a:latin typeface="Open Sans"/>
            </a:endParaRPr>
          </a:p>
        </p:txBody>
      </p:sp>
      <p:pic>
        <p:nvPicPr>
          <p:cNvPr id="4" name="Picture 6">
            <a:extLst>
              <a:ext uri="{FF2B5EF4-FFF2-40B4-BE49-F238E27FC236}">
                <a16:creationId xmlns:a16="http://schemas.microsoft.com/office/drawing/2014/main" id="{2689DB56-AF85-41EE-AD6C-95A0BF503F84}"/>
              </a:ext>
            </a:extLst>
          </p:cNvPr>
          <p:cNvPicPr>
            <a:picLocks noChangeAspect="1"/>
          </p:cNvPicPr>
          <p:nvPr/>
        </p:nvPicPr>
        <p:blipFill>
          <a:blip r:embed="rId6"/>
          <a:stretch>
            <a:fillRect/>
          </a:stretch>
        </p:blipFill>
        <p:spPr>
          <a:xfrm>
            <a:off x="7943426" y="4086377"/>
            <a:ext cx="3251199" cy="869873"/>
          </a:xfrm>
          <a:prstGeom prst="rect">
            <a:avLst/>
          </a:prstGeom>
        </p:spPr>
      </p:pic>
      <p:sp>
        <p:nvSpPr>
          <p:cNvPr id="10" name="Oval 9">
            <a:extLst>
              <a:ext uri="{FF2B5EF4-FFF2-40B4-BE49-F238E27FC236}">
                <a16:creationId xmlns:a16="http://schemas.microsoft.com/office/drawing/2014/main" id="{C178AA16-7677-C24B-89E0-7D08A98A54E6}"/>
              </a:ext>
            </a:extLst>
          </p:cNvPr>
          <p:cNvSpPr/>
          <p:nvPr/>
        </p:nvSpPr>
        <p:spPr>
          <a:xfrm>
            <a:off x="7251504"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3.mp3" descr="Track5_Lecture2_Slide13.mp3">
            <a:hlinkClick r:id="" action="ppaction://media"/>
            <a:extLst>
              <a:ext uri="{FF2B5EF4-FFF2-40B4-BE49-F238E27FC236}">
                <a16:creationId xmlns:a16="http://schemas.microsoft.com/office/drawing/2014/main" id="{5FD4EF29-98D1-554B-A971-75CE95DDC6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22869" y="79484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2.3.2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Índice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Dívida-Patrimônio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Líquido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Estrutura do capital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129124"/>
            <a:ext cx="8740067" cy="1593322"/>
          </a:xfrm>
        </p:spPr>
        <p:txBody>
          <a:bodyPr vert="horz" lIns="91440" tIns="45720" rIns="91440" bIns="45720" rtlCol="0" anchor="t">
            <a:normAutofit fontScale="92500" lnSpcReduction="20000"/>
          </a:bodyPr>
          <a:lstStyle/>
          <a:p>
            <a:pPr>
              <a:lnSpc>
                <a:spcPct val="100000"/>
              </a:lnSpc>
            </a:pPr>
            <a:r>
              <a:rPr lang="en-US" sz="2000" dirty="0">
                <a:latin typeface="Open Sans"/>
              </a:rPr>
              <a:t>Uma </a:t>
            </a:r>
            <a:r>
              <a:rPr lang="en-US" sz="2000" dirty="0" err="1">
                <a:latin typeface="Open Sans"/>
              </a:rPr>
              <a:t>vez</a:t>
            </a:r>
            <a:r>
              <a:rPr lang="en-US" sz="2000" dirty="0">
                <a:latin typeface="Open Sans"/>
              </a:rPr>
              <a:t> que </a:t>
            </a:r>
            <a:r>
              <a:rPr lang="en-US" sz="2000" dirty="0" err="1">
                <a:latin typeface="Open Sans"/>
              </a:rPr>
              <a:t>os</a:t>
            </a:r>
            <a:r>
              <a:rPr lang="en-US" sz="2000" dirty="0">
                <a:latin typeface="Open Sans"/>
              </a:rPr>
              <a:t> </a:t>
            </a:r>
            <a:r>
              <a:rPr lang="en-US" sz="2000" dirty="0" err="1">
                <a:latin typeface="Open Sans"/>
              </a:rPr>
              <a:t>investidores</a:t>
            </a:r>
            <a:r>
              <a:rPr lang="en-US" sz="2000" dirty="0">
                <a:latin typeface="Open Sans"/>
              </a:rPr>
              <a:t> </a:t>
            </a:r>
            <a:r>
              <a:rPr lang="en-US" sz="2000" dirty="0" err="1">
                <a:latin typeface="Open Sans"/>
              </a:rPr>
              <a:t>em</a:t>
            </a:r>
            <a:r>
              <a:rPr lang="en-US" sz="2000" dirty="0">
                <a:latin typeface="Open Sans"/>
              </a:rPr>
              <a:t> </a:t>
            </a:r>
            <a:r>
              <a:rPr lang="en-US" sz="2000" dirty="0" err="1">
                <a:latin typeface="Open Sans"/>
              </a:rPr>
              <a:t>ações</a:t>
            </a:r>
            <a:r>
              <a:rPr lang="en-US" sz="2000" dirty="0">
                <a:latin typeface="Open Sans"/>
              </a:rPr>
              <a:t> </a:t>
            </a:r>
            <a:r>
              <a:rPr lang="en-US" sz="2000" dirty="0" err="1">
                <a:latin typeface="Open Sans"/>
              </a:rPr>
              <a:t>esperam</a:t>
            </a:r>
            <a:r>
              <a:rPr lang="en-US" sz="2000" dirty="0">
                <a:latin typeface="Open Sans"/>
              </a:rPr>
              <a:t> </a:t>
            </a:r>
            <a:r>
              <a:rPr lang="en-US" sz="2000" dirty="0" err="1">
                <a:latin typeface="Open Sans"/>
              </a:rPr>
              <a:t>uma</a:t>
            </a:r>
            <a:r>
              <a:rPr lang="en-US" sz="2000" dirty="0">
                <a:latin typeface="Open Sans"/>
              </a:rPr>
              <a:t> taxa de </a:t>
            </a:r>
            <a:r>
              <a:rPr lang="en-US" sz="2000" dirty="0" err="1">
                <a:latin typeface="Open Sans"/>
              </a:rPr>
              <a:t>rendimento</a:t>
            </a:r>
            <a:r>
              <a:rPr lang="en-US" sz="2000" dirty="0">
                <a:latin typeface="Open Sans"/>
              </a:rPr>
              <a:t> </a:t>
            </a:r>
            <a:r>
              <a:rPr lang="en-US" sz="2000" dirty="0" err="1">
                <a:latin typeface="Open Sans"/>
              </a:rPr>
              <a:t>mais</a:t>
            </a:r>
            <a:r>
              <a:rPr lang="en-US" sz="2000" dirty="0">
                <a:latin typeface="Open Sans"/>
              </a:rPr>
              <a:t> </a:t>
            </a:r>
            <a:r>
              <a:rPr lang="en-US" sz="2000" dirty="0" err="1">
                <a:latin typeface="Open Sans"/>
              </a:rPr>
              <a:t>elevada</a:t>
            </a:r>
            <a:r>
              <a:rPr lang="en-US" sz="2000" dirty="0">
                <a:latin typeface="Open Sans"/>
              </a:rPr>
              <a:t> e o </a:t>
            </a:r>
            <a:r>
              <a:rPr lang="en-US" sz="2000" dirty="0" err="1">
                <a:latin typeface="Open Sans"/>
              </a:rPr>
              <a:t>pagamento</a:t>
            </a:r>
            <a:r>
              <a:rPr lang="en-US" sz="2000" dirty="0">
                <a:latin typeface="Open Sans"/>
              </a:rPr>
              <a:t> de </a:t>
            </a:r>
            <a:r>
              <a:rPr lang="en-US" sz="2000" dirty="0" err="1">
                <a:latin typeface="Open Sans"/>
              </a:rPr>
              <a:t>juros</a:t>
            </a:r>
            <a:r>
              <a:rPr lang="en-US" sz="2000" dirty="0">
                <a:latin typeface="Open Sans"/>
              </a:rPr>
              <a:t> é </a:t>
            </a:r>
            <a:r>
              <a:rPr lang="en-US" sz="2000" dirty="0" err="1">
                <a:latin typeface="Open Sans"/>
              </a:rPr>
              <a:t>dedutível</a:t>
            </a:r>
            <a:r>
              <a:rPr lang="en-US" sz="2000" dirty="0">
                <a:latin typeface="Open Sans"/>
              </a:rPr>
              <a:t> </a:t>
            </a:r>
            <a:r>
              <a:rPr lang="en-US" sz="2000" dirty="0" err="1">
                <a:latin typeface="Open Sans"/>
              </a:rPr>
              <a:t>nos</a:t>
            </a:r>
            <a:r>
              <a:rPr lang="en-US" sz="2000" dirty="0">
                <a:latin typeface="Open Sans"/>
              </a:rPr>
              <a:t> </a:t>
            </a:r>
            <a:r>
              <a:rPr lang="en-US" sz="2000" dirty="0" err="1">
                <a:latin typeface="Open Sans"/>
              </a:rPr>
              <a:t>impostos</a:t>
            </a:r>
            <a:r>
              <a:rPr lang="en-US" sz="2000" dirty="0">
                <a:latin typeface="Open Sans"/>
              </a:rPr>
              <a:t>, a </a:t>
            </a:r>
            <a:r>
              <a:rPr lang="en-US" sz="2000" dirty="0" err="1">
                <a:latin typeface="Open Sans"/>
              </a:rPr>
              <a:t>utilização</a:t>
            </a:r>
            <a:r>
              <a:rPr lang="en-US" sz="2000" dirty="0">
                <a:latin typeface="Open Sans"/>
              </a:rPr>
              <a:t> do </a:t>
            </a:r>
            <a:r>
              <a:rPr lang="en-US" sz="2000" dirty="0" err="1">
                <a:latin typeface="Open Sans"/>
              </a:rPr>
              <a:t>financiamento</a:t>
            </a:r>
            <a:r>
              <a:rPr lang="en-US" sz="2000" dirty="0">
                <a:latin typeface="Open Sans"/>
              </a:rPr>
              <a:t> </a:t>
            </a:r>
            <a:r>
              <a:rPr lang="en-US" sz="2000" dirty="0" err="1">
                <a:latin typeface="Open Sans"/>
              </a:rPr>
              <a:t>através</a:t>
            </a:r>
            <a:r>
              <a:rPr lang="en-US" sz="2000" dirty="0">
                <a:latin typeface="Open Sans"/>
              </a:rPr>
              <a:t> de </a:t>
            </a:r>
            <a:r>
              <a:rPr lang="en-US" sz="2000" dirty="0" err="1">
                <a:latin typeface="Open Sans"/>
              </a:rPr>
              <a:t>empréstimos</a:t>
            </a:r>
            <a:r>
              <a:rPr lang="en-US" sz="2000" dirty="0">
                <a:latin typeface="Open Sans"/>
              </a:rPr>
              <a:t> </a:t>
            </a:r>
            <a:r>
              <a:rPr lang="en-US" sz="2000" dirty="0" err="1">
                <a:latin typeface="Open Sans"/>
              </a:rPr>
              <a:t>tem</a:t>
            </a:r>
            <a:r>
              <a:rPr lang="en-US" sz="2000" dirty="0">
                <a:latin typeface="Open Sans"/>
              </a:rPr>
              <a:t> a </a:t>
            </a:r>
            <a:r>
              <a:rPr lang="en-US" sz="2000" dirty="0" err="1">
                <a:latin typeface="Open Sans"/>
              </a:rPr>
              <a:t>vantagem</a:t>
            </a:r>
            <a:r>
              <a:rPr lang="en-US" sz="2000" dirty="0">
                <a:latin typeface="Open Sans"/>
              </a:rPr>
              <a:t> de:</a:t>
            </a:r>
            <a:endParaRPr lang="en-US" sz="2000" dirty="0">
              <a:cs typeface="Calibri"/>
            </a:endParaRPr>
          </a:p>
          <a:p>
            <a:pPr>
              <a:lnSpc>
                <a:spcPct val="100000"/>
              </a:lnSpc>
            </a:pPr>
            <a:r>
              <a:rPr lang="en-US" sz="2000" dirty="0" err="1">
                <a:latin typeface="Open Sans"/>
              </a:rPr>
              <a:t>Aumentar</a:t>
            </a:r>
            <a:r>
              <a:rPr lang="en-US" sz="2000" dirty="0">
                <a:latin typeface="Open Sans"/>
              </a:rPr>
              <a:t> o </a:t>
            </a:r>
            <a:r>
              <a:rPr lang="en-US" sz="2000" dirty="0" err="1">
                <a:latin typeface="Open Sans"/>
              </a:rPr>
              <a:t>retorno</a:t>
            </a:r>
            <a:r>
              <a:rPr lang="en-US" sz="2000" dirty="0">
                <a:latin typeface="Open Sans"/>
              </a:rPr>
              <a:t> do </a:t>
            </a:r>
            <a:r>
              <a:rPr lang="en-US" sz="2000" dirty="0" err="1">
                <a:latin typeface="Open Sans"/>
              </a:rPr>
              <a:t>investimento</a:t>
            </a:r>
            <a:endParaRPr lang="en-US" sz="2000" dirty="0">
              <a:latin typeface="Open Sans"/>
            </a:endParaRPr>
          </a:p>
          <a:p>
            <a:pPr>
              <a:lnSpc>
                <a:spcPct val="100000"/>
              </a:lnSpc>
            </a:pPr>
            <a:r>
              <a:rPr lang="en-US" sz="2000" dirty="0" err="1">
                <a:latin typeface="Open Sans"/>
              </a:rPr>
              <a:t>Reduzir</a:t>
            </a:r>
            <a:r>
              <a:rPr lang="en-US" sz="2000" dirty="0">
                <a:latin typeface="Open Sans"/>
              </a:rPr>
              <a:t> o </a:t>
            </a:r>
            <a:r>
              <a:rPr lang="en-US" sz="2000" dirty="0" err="1">
                <a:latin typeface="Open Sans"/>
              </a:rPr>
              <a:t>custo</a:t>
            </a:r>
            <a:r>
              <a:rPr lang="en-US" sz="2000" dirty="0">
                <a:latin typeface="Open Sans"/>
              </a:rPr>
              <a:t> do capital</a:t>
            </a:r>
          </a:p>
        </p:txBody>
      </p:sp>
      <p:pic>
        <p:nvPicPr>
          <p:cNvPr id="10" name="Google Shape;203;p16">
            <a:extLst>
              <a:ext uri="{FF2B5EF4-FFF2-40B4-BE49-F238E27FC236}">
                <a16:creationId xmlns:a16="http://schemas.microsoft.com/office/drawing/2014/main" id="{57B1FC3E-D9E7-4540-B031-888D90923800}"/>
              </a:ext>
            </a:extLst>
          </p:cNvPr>
          <p:cNvPicPr preferRelativeResize="0"/>
          <p:nvPr/>
        </p:nvPicPr>
        <p:blipFill rotWithShape="1">
          <a:blip r:embed="rId6">
            <a:alphaModFix/>
          </a:blip>
          <a:srcRect/>
          <a:stretch/>
        </p:blipFill>
        <p:spPr>
          <a:xfrm>
            <a:off x="3139138" y="1718180"/>
            <a:ext cx="3566817" cy="2316953"/>
          </a:xfrm>
          <a:prstGeom prst="rect">
            <a:avLst/>
          </a:prstGeom>
          <a:noFill/>
          <a:ln>
            <a:noFill/>
          </a:ln>
        </p:spPr>
      </p:pic>
      <p:pic>
        <p:nvPicPr>
          <p:cNvPr id="11" name="Google Shape;204;p16">
            <a:extLst>
              <a:ext uri="{FF2B5EF4-FFF2-40B4-BE49-F238E27FC236}">
                <a16:creationId xmlns:a16="http://schemas.microsoft.com/office/drawing/2014/main" id="{672CD74B-E4AC-46F6-BDBD-2F1FBD0664B8}"/>
              </a:ext>
            </a:extLst>
          </p:cNvPr>
          <p:cNvPicPr preferRelativeResize="0"/>
          <p:nvPr/>
        </p:nvPicPr>
        <p:blipFill rotWithShape="1">
          <a:blip r:embed="rId7">
            <a:alphaModFix/>
          </a:blip>
          <a:srcRect/>
          <a:stretch/>
        </p:blipFill>
        <p:spPr>
          <a:xfrm>
            <a:off x="6695760" y="1688892"/>
            <a:ext cx="3566533" cy="2374462"/>
          </a:xfrm>
          <a:prstGeom prst="rect">
            <a:avLst/>
          </a:prstGeom>
          <a:noFill/>
          <a:ln>
            <a:noFill/>
          </a:ln>
        </p:spPr>
      </p:pic>
      <p:sp>
        <p:nvSpPr>
          <p:cNvPr id="12" name="Oval 11">
            <a:extLst>
              <a:ext uri="{FF2B5EF4-FFF2-40B4-BE49-F238E27FC236}">
                <a16:creationId xmlns:a16="http://schemas.microsoft.com/office/drawing/2014/main" id="{D6E4C9C2-A1B0-5B4B-8455-F3A0D3289BD8}"/>
              </a:ext>
            </a:extLst>
          </p:cNvPr>
          <p:cNvSpPr/>
          <p:nvPr/>
        </p:nvSpPr>
        <p:spPr>
          <a:xfrm>
            <a:off x="7654354" y="66759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4.mp3" descr="Track5_Lecture2_Slide14.mp3">
            <a:hlinkClick r:id="" action="ppaction://media"/>
            <a:extLst>
              <a:ext uri="{FF2B5EF4-FFF2-40B4-BE49-F238E27FC236}">
                <a16:creationId xmlns:a16="http://schemas.microsoft.com/office/drawing/2014/main" id="{433362B6-BBDA-8F4A-A6DA-435C8ADB9B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25719" y="738957"/>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2.3.3 Rendibilidade do capital próprio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Estrutura do capital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103868"/>
            <a:ext cx="9043387" cy="755882"/>
          </a:xfrm>
        </p:spPr>
        <p:txBody>
          <a:bodyPr vert="horz" lIns="91440" tIns="45720" rIns="91440" bIns="45720" rtlCol="0" anchor="t">
            <a:normAutofit/>
          </a:bodyPr>
          <a:lstStyle/>
          <a:p>
            <a:pPr>
              <a:lnSpc>
                <a:spcPct val="100000"/>
              </a:lnSpc>
            </a:pPr>
            <a:r>
              <a:rPr lang="en-US" sz="2000" b="1">
                <a:latin typeface="Open Sans"/>
              </a:rPr>
              <a:t>DIVIDENDO </a:t>
            </a:r>
            <a:r>
              <a:rPr lang="en-US" sz="2000">
                <a:latin typeface="Open Sans"/>
              </a:rPr>
              <a:t>= pagamento feito por uma sociedade aos seus acionistas a partir do seu resultado líquido, como distribuição de lucros</a:t>
            </a:r>
            <a:endParaRPr lang="en-US"/>
          </a:p>
          <a:p>
            <a:pPr marL="0" indent="0">
              <a:lnSpc>
                <a:spcPct val="100000"/>
              </a:lnSpc>
              <a:buNone/>
            </a:pPr>
            <a:endParaRPr lang="en-GB" sz="2000">
              <a:latin typeface="Open Sans"/>
            </a:endParaRPr>
          </a:p>
        </p:txBody>
      </p:sp>
      <p:pic>
        <p:nvPicPr>
          <p:cNvPr id="2" name="Picture 3">
            <a:extLst>
              <a:ext uri="{FF2B5EF4-FFF2-40B4-BE49-F238E27FC236}">
                <a16:creationId xmlns:a16="http://schemas.microsoft.com/office/drawing/2014/main" id="{933E4CCB-9B80-4A0C-BAC4-31E001BD1679}"/>
              </a:ext>
            </a:extLst>
          </p:cNvPr>
          <p:cNvPicPr>
            <a:picLocks noChangeAspect="1"/>
          </p:cNvPicPr>
          <p:nvPr/>
        </p:nvPicPr>
        <p:blipFill>
          <a:blip r:embed="rId6"/>
          <a:stretch>
            <a:fillRect/>
          </a:stretch>
        </p:blipFill>
        <p:spPr>
          <a:xfrm>
            <a:off x="1902178" y="3213429"/>
            <a:ext cx="7032977" cy="1094363"/>
          </a:xfrm>
          <a:prstGeom prst="rect">
            <a:avLst/>
          </a:prstGeom>
        </p:spPr>
      </p:pic>
      <p:sp>
        <p:nvSpPr>
          <p:cNvPr id="10" name="Oval 9">
            <a:extLst>
              <a:ext uri="{FF2B5EF4-FFF2-40B4-BE49-F238E27FC236}">
                <a16:creationId xmlns:a16="http://schemas.microsoft.com/office/drawing/2014/main" id="{2ACA4398-59D1-364F-BDC5-F2EE32C95548}"/>
              </a:ext>
            </a:extLst>
          </p:cNvPr>
          <p:cNvSpPr/>
          <p:nvPr/>
        </p:nvSpPr>
        <p:spPr>
          <a:xfrm>
            <a:off x="8457390" y="4895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15.mp3" descr="Track5_Lecture2_Slide15.mp3">
            <a:hlinkClick r:id="" action="ppaction://media"/>
            <a:extLst>
              <a:ext uri="{FF2B5EF4-FFF2-40B4-BE49-F238E27FC236}">
                <a16:creationId xmlns:a16="http://schemas.microsoft.com/office/drawing/2014/main" id="{068DFBE7-C62C-8E4A-9A2C-C3949F558C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8755" y="560914"/>
            <a:ext cx="812800" cy="812800"/>
          </a:xfrm>
          <a:prstGeom prst="rect">
            <a:avLst/>
          </a:prstGeom>
        </p:spPr>
      </p:pic>
    </p:spTree>
    <p:extLst>
      <p:ext uri="{BB962C8B-B14F-4D97-AF65-F5344CB8AC3E}">
        <p14:creationId xmlns:p14="http://schemas.microsoft.com/office/powerpoint/2010/main" val="36239497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2.3.4 Custo do capital próprio e da dívida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778646"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Estrutura de capital e custos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22489"/>
            <a:ext cx="9465076" cy="3130658"/>
          </a:xfrm>
        </p:spPr>
        <p:txBody>
          <a:bodyPr vert="horz" lIns="91440" tIns="45720" rIns="91440" bIns="45720" rtlCol="0" anchor="t">
            <a:normAutofit lnSpcReduction="10000"/>
          </a:bodyPr>
          <a:lstStyle/>
          <a:p>
            <a:pPr marL="0" indent="0">
              <a:lnSpc>
                <a:spcPct val="100000"/>
              </a:lnSpc>
              <a:buNone/>
            </a:pPr>
            <a:r>
              <a:rPr lang="en-US" sz="2000" b="1" dirty="0">
                <a:latin typeface="Open Sans"/>
              </a:rPr>
              <a:t>CUSTO DO CAPITAL PRÓPRIO R(</a:t>
            </a:r>
            <a:r>
              <a:rPr lang="en-US" sz="2000" b="1" baseline="-25000" dirty="0">
                <a:latin typeface="Open Sans"/>
              </a:rPr>
              <a:t>E</a:t>
            </a:r>
            <a:r>
              <a:rPr lang="en-US" sz="2000" b="1" dirty="0">
                <a:latin typeface="Open Sans"/>
              </a:rPr>
              <a:t>) </a:t>
            </a:r>
            <a:endParaRPr lang="en-US" sz="2000" dirty="0">
              <a:cs typeface="Calibri"/>
            </a:endParaRPr>
          </a:p>
          <a:p>
            <a:pPr>
              <a:lnSpc>
                <a:spcPct val="100000"/>
              </a:lnSpc>
            </a:pPr>
            <a:r>
              <a:rPr lang="en-US" sz="2000" dirty="0">
                <a:latin typeface="Open Sans"/>
              </a:rPr>
              <a:t>O </a:t>
            </a:r>
            <a:r>
              <a:rPr lang="en-US" sz="2000" dirty="0" err="1">
                <a:latin typeface="Open Sans"/>
              </a:rPr>
              <a:t>custo</a:t>
            </a:r>
            <a:r>
              <a:rPr lang="en-US" sz="2000" dirty="0">
                <a:latin typeface="Open Sans"/>
              </a:rPr>
              <a:t> do capital </a:t>
            </a:r>
            <a:r>
              <a:rPr lang="en-US" sz="2000" dirty="0" err="1">
                <a:latin typeface="Open Sans"/>
              </a:rPr>
              <a:t>próprio</a:t>
            </a:r>
            <a:r>
              <a:rPr lang="en-US" sz="2000" dirty="0">
                <a:latin typeface="Open Sans"/>
              </a:rPr>
              <a:t> é o </a:t>
            </a:r>
            <a:r>
              <a:rPr lang="en-US" sz="2000" dirty="0" err="1">
                <a:latin typeface="Open Sans"/>
              </a:rPr>
              <a:t>retorno</a:t>
            </a:r>
            <a:r>
              <a:rPr lang="en-US" sz="2000" dirty="0">
                <a:latin typeface="Open Sans"/>
              </a:rPr>
              <a:t> que </a:t>
            </a:r>
            <a:r>
              <a:rPr lang="en-US" sz="2000" dirty="0" err="1">
                <a:latin typeface="Open Sans"/>
              </a:rPr>
              <a:t>os</a:t>
            </a:r>
            <a:r>
              <a:rPr lang="en-US" sz="2000" dirty="0">
                <a:latin typeface="Open Sans"/>
              </a:rPr>
              <a:t> </a:t>
            </a:r>
            <a:r>
              <a:rPr lang="en-US" sz="2000" dirty="0" err="1">
                <a:latin typeface="Open Sans"/>
              </a:rPr>
              <a:t>investidores</a:t>
            </a:r>
            <a:r>
              <a:rPr lang="en-US" sz="2000" dirty="0">
                <a:latin typeface="Open Sans"/>
              </a:rPr>
              <a:t> </a:t>
            </a:r>
            <a:r>
              <a:rPr lang="en-US" sz="2000" dirty="0" err="1">
                <a:latin typeface="Open Sans"/>
              </a:rPr>
              <a:t>em</a:t>
            </a:r>
            <a:r>
              <a:rPr lang="en-US" sz="2000" dirty="0">
                <a:latin typeface="Open Sans"/>
              </a:rPr>
              <a:t> </a:t>
            </a:r>
            <a:r>
              <a:rPr lang="en-US" sz="2000" dirty="0" err="1">
                <a:latin typeface="Open Sans"/>
              </a:rPr>
              <a:t>ações</a:t>
            </a:r>
            <a:r>
              <a:rPr lang="en-US" sz="2000" dirty="0">
                <a:latin typeface="Open Sans"/>
              </a:rPr>
              <a:t> </a:t>
            </a:r>
            <a:r>
              <a:rPr lang="en-US" sz="2000" dirty="0" err="1">
                <a:latin typeface="Open Sans"/>
              </a:rPr>
              <a:t>exigem</a:t>
            </a:r>
            <a:r>
              <a:rPr lang="en-US" sz="2000" dirty="0">
                <a:latin typeface="Open Sans"/>
              </a:rPr>
              <a:t> do </a:t>
            </a:r>
            <a:r>
              <a:rPr lang="en-US" sz="2000" dirty="0" err="1">
                <a:latin typeface="Open Sans"/>
              </a:rPr>
              <a:t>seu</a:t>
            </a:r>
            <a:r>
              <a:rPr lang="en-US" sz="2000" dirty="0">
                <a:latin typeface="Open Sans"/>
              </a:rPr>
              <a:t> </a:t>
            </a:r>
            <a:r>
              <a:rPr lang="en-US" sz="2000" dirty="0" err="1">
                <a:latin typeface="Open Sans"/>
              </a:rPr>
              <a:t>investimento</a:t>
            </a:r>
            <a:endParaRPr lang="en-US" sz="2000" dirty="0">
              <a:latin typeface="Open Sans"/>
            </a:endParaRPr>
          </a:p>
          <a:p>
            <a:pPr>
              <a:lnSpc>
                <a:spcPct val="100000"/>
              </a:lnSpc>
            </a:pPr>
            <a:r>
              <a:rPr lang="en-US" sz="2000" dirty="0" err="1">
                <a:latin typeface="Open Sans"/>
              </a:rPr>
              <a:t>Depende</a:t>
            </a:r>
            <a:r>
              <a:rPr lang="en-US" sz="2000" dirty="0">
                <a:latin typeface="Open Sans"/>
              </a:rPr>
              <a:t> do </a:t>
            </a:r>
            <a:r>
              <a:rPr lang="en-US" sz="2000" dirty="0" err="1">
                <a:latin typeface="Open Sans"/>
              </a:rPr>
              <a:t>risco</a:t>
            </a:r>
            <a:endParaRPr lang="en-US" sz="2000" dirty="0">
              <a:latin typeface="Open Sans"/>
            </a:endParaRPr>
          </a:p>
          <a:p>
            <a:pPr>
              <a:lnSpc>
                <a:spcPct val="100000"/>
              </a:lnSpc>
            </a:pPr>
            <a:r>
              <a:rPr lang="en-US" sz="2000" dirty="0" err="1">
                <a:latin typeface="Open Sans"/>
              </a:rPr>
              <a:t>Quanto</a:t>
            </a:r>
            <a:r>
              <a:rPr lang="en-US" sz="2000" dirty="0">
                <a:latin typeface="Open Sans"/>
              </a:rPr>
              <a:t> </a:t>
            </a:r>
            <a:r>
              <a:rPr lang="en-US" sz="2000" dirty="0" err="1">
                <a:latin typeface="Open Sans"/>
              </a:rPr>
              <a:t>maior</a:t>
            </a:r>
            <a:r>
              <a:rPr lang="en-US" sz="2000" dirty="0">
                <a:latin typeface="Open Sans"/>
              </a:rPr>
              <a:t> for o </a:t>
            </a:r>
            <a:r>
              <a:rPr lang="en-US" sz="2000" dirty="0" err="1">
                <a:latin typeface="Open Sans"/>
              </a:rPr>
              <a:t>risco</a:t>
            </a:r>
            <a:r>
              <a:rPr lang="en-US" sz="2000" dirty="0">
                <a:latin typeface="Open Sans"/>
              </a:rPr>
              <a:t>, </a:t>
            </a:r>
            <a:r>
              <a:rPr lang="en-US" sz="2000" dirty="0" err="1">
                <a:latin typeface="Open Sans"/>
              </a:rPr>
              <a:t>maior</a:t>
            </a:r>
            <a:r>
              <a:rPr lang="en-US" sz="2000" dirty="0">
                <a:latin typeface="Open Sans"/>
              </a:rPr>
              <a:t> </a:t>
            </a:r>
            <a:r>
              <a:rPr lang="en-US" sz="2000" dirty="0" err="1">
                <a:latin typeface="Open Sans"/>
              </a:rPr>
              <a:t>será</a:t>
            </a:r>
            <a:r>
              <a:rPr lang="en-US" sz="2000" dirty="0">
                <a:latin typeface="Open Sans"/>
              </a:rPr>
              <a:t> o </a:t>
            </a:r>
            <a:r>
              <a:rPr lang="en-US" sz="2000" dirty="0" err="1">
                <a:latin typeface="Open Sans"/>
              </a:rPr>
              <a:t>rendimento</a:t>
            </a:r>
            <a:r>
              <a:rPr lang="en-US" sz="2000" dirty="0">
                <a:latin typeface="Open Sans"/>
              </a:rPr>
              <a:t> </a:t>
            </a:r>
            <a:r>
              <a:rPr lang="en-US" sz="2000" dirty="0" err="1">
                <a:latin typeface="Open Sans"/>
              </a:rPr>
              <a:t>exigido</a:t>
            </a:r>
            <a:endParaRPr lang="en-US" sz="2000" dirty="0">
              <a:latin typeface="Open Sans"/>
            </a:endParaRPr>
          </a:p>
          <a:p>
            <a:pPr marL="0" indent="0">
              <a:lnSpc>
                <a:spcPct val="100000"/>
              </a:lnSpc>
              <a:buNone/>
            </a:pPr>
            <a:endParaRPr lang="en-US" sz="2000" dirty="0">
              <a:latin typeface="Open Sans"/>
            </a:endParaRPr>
          </a:p>
          <a:p>
            <a:pPr marL="0" indent="0">
              <a:lnSpc>
                <a:spcPct val="100000"/>
              </a:lnSpc>
              <a:buNone/>
            </a:pPr>
            <a:r>
              <a:rPr lang="en-US" sz="2000" b="1" dirty="0">
                <a:latin typeface="Open Sans"/>
              </a:rPr>
              <a:t>CUSTO DA DÍVIDA R(</a:t>
            </a:r>
            <a:r>
              <a:rPr lang="en-US" sz="2000" b="1" baseline="-25000" dirty="0">
                <a:latin typeface="Open Sans"/>
              </a:rPr>
              <a:t>D</a:t>
            </a:r>
            <a:r>
              <a:rPr lang="en-US" sz="2000" b="1" dirty="0">
                <a:latin typeface="Open Sans"/>
              </a:rPr>
              <a:t>)</a:t>
            </a:r>
            <a:endParaRPr lang="en-US" sz="2000" b="1" baseline="-25000" dirty="0">
              <a:latin typeface="Open Sans"/>
            </a:endParaRPr>
          </a:p>
          <a:p>
            <a:pPr>
              <a:lnSpc>
                <a:spcPct val="100000"/>
              </a:lnSpc>
            </a:pPr>
            <a:r>
              <a:rPr lang="en-US" sz="2000" dirty="0">
                <a:latin typeface="Open Sans"/>
              </a:rPr>
              <a:t>O </a:t>
            </a:r>
            <a:r>
              <a:rPr lang="en-US" sz="2000" dirty="0" err="1">
                <a:latin typeface="Open Sans"/>
              </a:rPr>
              <a:t>custo</a:t>
            </a:r>
            <a:r>
              <a:rPr lang="en-US" sz="2000" dirty="0">
                <a:latin typeface="Open Sans"/>
              </a:rPr>
              <a:t> da </a:t>
            </a:r>
            <a:r>
              <a:rPr lang="en-US" sz="2000" dirty="0" err="1">
                <a:latin typeface="Open Sans"/>
              </a:rPr>
              <a:t>dívida</a:t>
            </a:r>
            <a:r>
              <a:rPr lang="en-US" sz="2000" dirty="0">
                <a:latin typeface="Open Sans"/>
              </a:rPr>
              <a:t> é a taxa de </a:t>
            </a:r>
            <a:r>
              <a:rPr lang="en-US" sz="2000" dirty="0" err="1">
                <a:latin typeface="Open Sans"/>
              </a:rPr>
              <a:t>juro</a:t>
            </a:r>
            <a:r>
              <a:rPr lang="en-US" sz="2000" dirty="0">
                <a:latin typeface="Open Sans"/>
              </a:rPr>
              <a:t> dos </a:t>
            </a:r>
            <a:r>
              <a:rPr lang="en-US" sz="2000" dirty="0" err="1">
                <a:latin typeface="Open Sans"/>
              </a:rPr>
              <a:t>novos</a:t>
            </a:r>
            <a:r>
              <a:rPr lang="en-US" sz="2000" dirty="0">
                <a:latin typeface="Open Sans"/>
              </a:rPr>
              <a:t> </a:t>
            </a:r>
            <a:r>
              <a:rPr lang="en-US" sz="2000" dirty="0" err="1">
                <a:latin typeface="Open Sans"/>
              </a:rPr>
              <a:t>empréstimos</a:t>
            </a:r>
            <a:endParaRPr lang="en-US" sz="2000" dirty="0">
              <a:latin typeface="Open Sans"/>
            </a:endParaRPr>
          </a:p>
          <a:p>
            <a:pPr>
              <a:lnSpc>
                <a:spcPct val="100000"/>
              </a:lnSpc>
            </a:pPr>
            <a:endParaRPr lang="en-GB" sz="2000" dirty="0">
              <a:latin typeface="Open Sans"/>
            </a:endParaRPr>
          </a:p>
        </p:txBody>
      </p:sp>
      <p:sp>
        <p:nvSpPr>
          <p:cNvPr id="7" name="Oval 6">
            <a:extLst>
              <a:ext uri="{FF2B5EF4-FFF2-40B4-BE49-F238E27FC236}">
                <a16:creationId xmlns:a16="http://schemas.microsoft.com/office/drawing/2014/main" id="{ACB639C7-1ECC-4A4B-A287-16B41B390E7B}"/>
              </a:ext>
            </a:extLst>
          </p:cNvPr>
          <p:cNvSpPr/>
          <p:nvPr/>
        </p:nvSpPr>
        <p:spPr>
          <a:xfrm>
            <a:off x="9874517" y="6401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6.mp3" descr="Track5_Lecture2_Slide16.mp3">
            <a:hlinkClick r:id="" action="ppaction://media"/>
            <a:extLst>
              <a:ext uri="{FF2B5EF4-FFF2-40B4-BE49-F238E27FC236}">
                <a16:creationId xmlns:a16="http://schemas.microsoft.com/office/drawing/2014/main" id="{E92A4AC9-F1ED-6547-A5D7-2D702EEAC3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45891" y="714410"/>
            <a:ext cx="812800" cy="812800"/>
          </a:xfrm>
          <a:prstGeom prst="rect">
            <a:avLst/>
          </a:prstGeom>
        </p:spPr>
      </p:pic>
    </p:spTree>
    <p:extLst>
      <p:ext uri="{BB962C8B-B14F-4D97-AF65-F5344CB8AC3E}">
        <p14:creationId xmlns:p14="http://schemas.microsoft.com/office/powerpoint/2010/main" val="246849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83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Custo médio ponderado do capital (WACC)</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945659"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Estrutura de capital e custos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096346"/>
            <a:ext cx="10515600" cy="2005407"/>
          </a:xfrm>
        </p:spPr>
        <p:txBody>
          <a:bodyPr vert="horz" lIns="91440" tIns="45720" rIns="91440" bIns="45720" rtlCol="0" anchor="t">
            <a:normAutofit/>
          </a:bodyPr>
          <a:lstStyle/>
          <a:p>
            <a:pPr>
              <a:lnSpc>
                <a:spcPct val="100000"/>
              </a:lnSpc>
            </a:pPr>
            <a:r>
              <a:rPr lang="en-US" sz="2000" dirty="0">
                <a:latin typeface="Open Sans"/>
              </a:rPr>
              <a:t>O valor da </a:t>
            </a:r>
            <a:r>
              <a:rPr lang="en-US" sz="2000" dirty="0" err="1">
                <a:latin typeface="Open Sans"/>
              </a:rPr>
              <a:t>empresa</a:t>
            </a:r>
            <a:r>
              <a:rPr lang="en-US" sz="2000" dirty="0">
                <a:latin typeface="Open Sans"/>
              </a:rPr>
              <a:t> é </a:t>
            </a:r>
            <a:r>
              <a:rPr lang="en-US" sz="2000" dirty="0" err="1">
                <a:latin typeface="Open Sans"/>
              </a:rPr>
              <a:t>maximizado</a:t>
            </a:r>
            <a:r>
              <a:rPr lang="en-US" sz="2000" dirty="0">
                <a:latin typeface="Open Sans"/>
              </a:rPr>
              <a:t> </a:t>
            </a:r>
            <a:r>
              <a:rPr lang="en-US" sz="2000" dirty="0" err="1">
                <a:latin typeface="Open Sans"/>
              </a:rPr>
              <a:t>quando</a:t>
            </a:r>
            <a:r>
              <a:rPr lang="en-US" sz="2000" dirty="0">
                <a:latin typeface="Open Sans"/>
              </a:rPr>
              <a:t> o WACC é </a:t>
            </a:r>
            <a:r>
              <a:rPr lang="en-US" sz="2000" dirty="0" err="1">
                <a:latin typeface="Open Sans"/>
              </a:rPr>
              <a:t>minimizado</a:t>
            </a:r>
            <a:r>
              <a:rPr lang="en-US" sz="2000" dirty="0">
                <a:latin typeface="Open Sans"/>
              </a:rPr>
              <a:t>.</a:t>
            </a:r>
            <a:endParaRPr lang="en-US" dirty="0"/>
          </a:p>
          <a:p>
            <a:pPr>
              <a:lnSpc>
                <a:spcPct val="100000"/>
              </a:lnSpc>
            </a:pPr>
            <a:r>
              <a:rPr lang="en-US" sz="2000" dirty="0">
                <a:latin typeface="Open Sans"/>
              </a:rPr>
              <a:t>O WACC é a taxa de </a:t>
            </a:r>
            <a:r>
              <a:rPr lang="en-US" sz="2000" dirty="0" err="1">
                <a:latin typeface="Open Sans"/>
              </a:rPr>
              <a:t>desconto</a:t>
            </a:r>
            <a:r>
              <a:rPr lang="en-US" sz="2000" dirty="0">
                <a:latin typeface="Open Sans"/>
              </a:rPr>
              <a:t> </a:t>
            </a:r>
            <a:r>
              <a:rPr lang="en-US" sz="2000" dirty="0" err="1">
                <a:latin typeface="Open Sans"/>
              </a:rPr>
              <a:t>adequada</a:t>
            </a:r>
            <a:r>
              <a:rPr lang="en-US" sz="2000" dirty="0">
                <a:latin typeface="Open Sans"/>
              </a:rPr>
              <a:t> para o </a:t>
            </a:r>
            <a:r>
              <a:rPr lang="en-US" sz="2000" dirty="0" err="1">
                <a:latin typeface="Open Sans"/>
              </a:rPr>
              <a:t>fluxo</a:t>
            </a:r>
            <a:r>
              <a:rPr lang="en-US" sz="2000" dirty="0">
                <a:latin typeface="Open Sans"/>
              </a:rPr>
              <a:t> de </a:t>
            </a:r>
            <a:r>
              <a:rPr lang="en-US" sz="2000" dirty="0" err="1">
                <a:latin typeface="Open Sans"/>
              </a:rPr>
              <a:t>caixa</a:t>
            </a:r>
            <a:r>
              <a:rPr lang="en-US" sz="2000" dirty="0">
                <a:latin typeface="Open Sans"/>
              </a:rPr>
              <a:t> global da </a:t>
            </a:r>
            <a:r>
              <a:rPr lang="en-US" sz="2000" dirty="0" err="1">
                <a:latin typeface="Open Sans"/>
              </a:rPr>
              <a:t>empresa</a:t>
            </a:r>
            <a:r>
              <a:rPr lang="en-US" sz="2000" dirty="0">
                <a:latin typeface="Open Sans"/>
              </a:rPr>
              <a:t>.</a:t>
            </a:r>
          </a:p>
          <a:p>
            <a:pPr>
              <a:lnSpc>
                <a:spcPct val="100000"/>
              </a:lnSpc>
            </a:pPr>
            <a:r>
              <a:rPr lang="en-US" sz="2000" dirty="0">
                <a:latin typeface="Open Sans"/>
              </a:rPr>
              <a:t>As </a:t>
            </a:r>
            <a:r>
              <a:rPr lang="en-US" sz="2000" dirty="0" err="1">
                <a:latin typeface="Open Sans"/>
              </a:rPr>
              <a:t>empresas</a:t>
            </a:r>
            <a:r>
              <a:rPr lang="en-US" sz="2000" dirty="0">
                <a:latin typeface="Open Sans"/>
              </a:rPr>
              <a:t> </a:t>
            </a:r>
            <a:r>
              <a:rPr lang="en-US" sz="2000" dirty="0" err="1">
                <a:latin typeface="Open Sans"/>
              </a:rPr>
              <a:t>podem</a:t>
            </a:r>
            <a:r>
              <a:rPr lang="en-US" sz="2000" dirty="0">
                <a:latin typeface="Open Sans"/>
              </a:rPr>
              <a:t> </a:t>
            </a:r>
            <a:r>
              <a:rPr lang="en-US" sz="2000" dirty="0" err="1">
                <a:latin typeface="Open Sans"/>
              </a:rPr>
              <a:t>utilizar</a:t>
            </a:r>
            <a:r>
              <a:rPr lang="en-US" sz="2000" dirty="0">
                <a:latin typeface="Open Sans"/>
              </a:rPr>
              <a:t> o WACC para </a:t>
            </a:r>
            <a:r>
              <a:rPr lang="en-US" sz="2000" dirty="0" err="1">
                <a:latin typeface="Open Sans"/>
              </a:rPr>
              <a:t>decidir</a:t>
            </a:r>
            <a:r>
              <a:rPr lang="en-US" sz="2000" dirty="0">
                <a:latin typeface="Open Sans"/>
              </a:rPr>
              <a:t> qual o </a:t>
            </a:r>
            <a:r>
              <a:rPr lang="en-US" sz="2000" dirty="0" err="1">
                <a:latin typeface="Open Sans"/>
              </a:rPr>
              <a:t>projeto</a:t>
            </a:r>
            <a:r>
              <a:rPr lang="en-US" sz="2000" dirty="0">
                <a:latin typeface="Open Sans"/>
              </a:rPr>
              <a:t> </a:t>
            </a:r>
            <a:r>
              <a:rPr lang="en-US" sz="2000" dirty="0" err="1">
                <a:latin typeface="Open Sans"/>
              </a:rPr>
              <a:t>realizar</a:t>
            </a:r>
            <a:r>
              <a:rPr lang="en-US" sz="2000" dirty="0">
                <a:latin typeface="Open Sans"/>
              </a:rPr>
              <a:t>.</a:t>
            </a:r>
          </a:p>
          <a:p>
            <a:pPr>
              <a:lnSpc>
                <a:spcPct val="100000"/>
              </a:lnSpc>
            </a:pPr>
            <a:r>
              <a:rPr lang="en-US" sz="2000" dirty="0" err="1">
                <a:latin typeface="Open Sans"/>
              </a:rPr>
              <a:t>Os</a:t>
            </a:r>
            <a:r>
              <a:rPr lang="en-US" sz="2000" dirty="0">
                <a:latin typeface="Open Sans"/>
              </a:rPr>
              <a:t> </a:t>
            </a:r>
            <a:r>
              <a:rPr lang="en-US" sz="2000" dirty="0" err="1">
                <a:latin typeface="Open Sans"/>
              </a:rPr>
              <a:t>investidores</a:t>
            </a:r>
            <a:r>
              <a:rPr lang="en-US" sz="2000" dirty="0">
                <a:latin typeface="Open Sans"/>
              </a:rPr>
              <a:t> </a:t>
            </a:r>
            <a:r>
              <a:rPr lang="en-US" sz="2000" dirty="0" err="1">
                <a:latin typeface="Open Sans"/>
              </a:rPr>
              <a:t>selecionam</a:t>
            </a:r>
            <a:r>
              <a:rPr lang="en-US" sz="2000" dirty="0">
                <a:latin typeface="Open Sans"/>
              </a:rPr>
              <a:t> o </a:t>
            </a:r>
            <a:r>
              <a:rPr lang="en-US" sz="2000" dirty="0" err="1">
                <a:latin typeface="Open Sans"/>
              </a:rPr>
              <a:t>projeto</a:t>
            </a:r>
            <a:r>
              <a:rPr lang="en-US" sz="2000" dirty="0">
                <a:latin typeface="Open Sans"/>
              </a:rPr>
              <a:t> se o ROE &gt; WACC</a:t>
            </a:r>
          </a:p>
          <a:p>
            <a:pPr>
              <a:lnSpc>
                <a:spcPct val="100000"/>
              </a:lnSpc>
            </a:pPr>
            <a:endParaRPr lang="en-GB" sz="2000" dirty="0">
              <a:latin typeface="Open Sans"/>
            </a:endParaRPr>
          </a:p>
        </p:txBody>
      </p:sp>
      <p:pic>
        <p:nvPicPr>
          <p:cNvPr id="7" name="Google Shape;227;p19">
            <a:extLst>
              <a:ext uri="{FF2B5EF4-FFF2-40B4-BE49-F238E27FC236}">
                <a16:creationId xmlns:a16="http://schemas.microsoft.com/office/drawing/2014/main" id="{5F3227F0-B7F5-445D-93DF-CFA2790F0702}"/>
              </a:ext>
            </a:extLst>
          </p:cNvPr>
          <p:cNvPicPr preferRelativeResize="0"/>
          <p:nvPr/>
        </p:nvPicPr>
        <p:blipFill rotWithShape="1">
          <a:blip r:embed="rId6">
            <a:alphaModFix/>
          </a:blip>
          <a:srcRect/>
          <a:stretch/>
        </p:blipFill>
        <p:spPr>
          <a:xfrm>
            <a:off x="335453" y="2244498"/>
            <a:ext cx="5480131" cy="1054708"/>
          </a:xfrm>
          <a:prstGeom prst="rect">
            <a:avLst/>
          </a:prstGeom>
          <a:noFill/>
          <a:ln>
            <a:noFill/>
          </a:ln>
        </p:spPr>
      </p:pic>
      <p:sp>
        <p:nvSpPr>
          <p:cNvPr id="10" name="TextBox 9">
            <a:extLst>
              <a:ext uri="{FF2B5EF4-FFF2-40B4-BE49-F238E27FC236}">
                <a16:creationId xmlns:a16="http://schemas.microsoft.com/office/drawing/2014/main" id="{D98BCE90-84F7-4DB0-AF3B-4CB69E980FF6}"/>
              </a:ext>
            </a:extLst>
          </p:cNvPr>
          <p:cNvSpPr txBox="1"/>
          <p:nvPr/>
        </p:nvSpPr>
        <p:spPr>
          <a:xfrm>
            <a:off x="5815584" y="1774856"/>
            <a:ext cx="5960410" cy="1938992"/>
          </a:xfrm>
          <a:prstGeom prst="rect">
            <a:avLst/>
          </a:prstGeom>
          <a:noFill/>
        </p:spPr>
        <p:txBody>
          <a:bodyPr wrap="square" lIns="91440" tIns="45720" rIns="91440" bIns="45720" anchor="t">
            <a:spAutoFit/>
          </a:bodyPr>
          <a:lstStyle/>
          <a:p>
            <a:pPr marR="0" lvl="0">
              <a:spcAft>
                <a:spcPts val="0"/>
              </a:spcAft>
              <a:buClr>
                <a:srgbClr val="000000"/>
              </a:buClr>
              <a:buSzPts val="1600"/>
            </a:pPr>
            <a:r>
              <a:rPr lang="en-US" sz="2000" dirty="0">
                <a:latin typeface="Open Sans"/>
                <a:sym typeface="Lato"/>
              </a:rPr>
              <a:t>D = </a:t>
            </a:r>
            <a:r>
              <a:rPr lang="en-US" sz="2000" dirty="0" err="1">
                <a:latin typeface="Open Sans"/>
                <a:sym typeface="Lato"/>
              </a:rPr>
              <a:t>Montante</a:t>
            </a:r>
            <a:r>
              <a:rPr lang="en-US" sz="2000" dirty="0">
                <a:latin typeface="Open Sans"/>
                <a:sym typeface="Lato"/>
              </a:rPr>
              <a:t> da </a:t>
            </a:r>
            <a:r>
              <a:rPr lang="en-US" sz="2000" dirty="0" err="1">
                <a:latin typeface="Open Sans"/>
                <a:sym typeface="Lato"/>
              </a:rPr>
              <a:t>dívida</a:t>
            </a:r>
            <a:endParaRPr lang="en-US" sz="2000" dirty="0">
              <a:latin typeface="Open Sans"/>
            </a:endParaRPr>
          </a:p>
          <a:p>
            <a:pPr marR="0" lvl="0">
              <a:spcAft>
                <a:spcPts val="0"/>
              </a:spcAft>
              <a:buClr>
                <a:srgbClr val="000000"/>
              </a:buClr>
              <a:buSzPts val="1600"/>
            </a:pPr>
            <a:r>
              <a:rPr lang="en-US" sz="2000" dirty="0">
                <a:latin typeface="Open Sans"/>
                <a:sym typeface="Lato"/>
              </a:rPr>
              <a:t>E = </a:t>
            </a:r>
            <a:r>
              <a:rPr lang="en-US" sz="2000" dirty="0" err="1">
                <a:latin typeface="Open Sans"/>
                <a:sym typeface="Lato"/>
              </a:rPr>
              <a:t>Montante</a:t>
            </a:r>
            <a:r>
              <a:rPr lang="en-US" sz="2000" dirty="0">
                <a:latin typeface="Open Sans"/>
                <a:sym typeface="Lato"/>
              </a:rPr>
              <a:t> do capital </a:t>
            </a:r>
            <a:r>
              <a:rPr lang="en-US" sz="2000" dirty="0" err="1">
                <a:latin typeface="Open Sans"/>
                <a:sym typeface="Lato"/>
              </a:rPr>
              <a:t>próprio</a:t>
            </a:r>
            <a:endParaRPr lang="en-US" sz="2000" dirty="0">
              <a:latin typeface="Open Sans"/>
            </a:endParaRPr>
          </a:p>
          <a:p>
            <a:pPr marR="0" lvl="0">
              <a:spcAft>
                <a:spcPts val="0"/>
              </a:spcAft>
              <a:buClr>
                <a:srgbClr val="000000"/>
              </a:buClr>
              <a:buSzPts val="1600"/>
            </a:pPr>
            <a:r>
              <a:rPr lang="en-US" sz="2000" dirty="0">
                <a:latin typeface="Open Sans"/>
                <a:sym typeface="Lato"/>
              </a:rPr>
              <a:t>V = Valor total do </a:t>
            </a:r>
            <a:r>
              <a:rPr lang="en-US" sz="2000" dirty="0" err="1">
                <a:latin typeface="Open Sans"/>
                <a:sym typeface="Lato"/>
              </a:rPr>
              <a:t>ativo</a:t>
            </a:r>
            <a:endParaRPr lang="en-US" sz="2000" dirty="0">
              <a:latin typeface="Open Sans"/>
            </a:endParaRPr>
          </a:p>
          <a:p>
            <a:pPr marR="0" lvl="0">
              <a:spcAft>
                <a:spcPts val="0"/>
              </a:spcAft>
              <a:buClr>
                <a:srgbClr val="000000"/>
              </a:buClr>
              <a:buSzPts val="1600"/>
            </a:pPr>
            <a:r>
              <a:rPr lang="en-US" sz="2000" dirty="0">
                <a:latin typeface="Open Sans"/>
                <a:sym typeface="Lato"/>
              </a:rPr>
              <a:t>r(D) = </a:t>
            </a:r>
            <a:r>
              <a:rPr lang="en-US" sz="2000" dirty="0" err="1">
                <a:latin typeface="Open Sans"/>
                <a:sym typeface="Lato"/>
              </a:rPr>
              <a:t>Custo</a:t>
            </a:r>
            <a:r>
              <a:rPr lang="en-US" sz="2000" dirty="0">
                <a:latin typeface="Open Sans"/>
                <a:sym typeface="Lato"/>
              </a:rPr>
              <a:t> da </a:t>
            </a:r>
            <a:r>
              <a:rPr lang="en-US" sz="2000" dirty="0" err="1">
                <a:latin typeface="Open Sans"/>
                <a:sym typeface="Lato"/>
              </a:rPr>
              <a:t>dívida</a:t>
            </a:r>
            <a:endParaRPr lang="en-US" sz="2000" dirty="0">
              <a:latin typeface="Open Sans"/>
            </a:endParaRPr>
          </a:p>
          <a:p>
            <a:pPr marR="0" lvl="0">
              <a:spcAft>
                <a:spcPts val="0"/>
              </a:spcAft>
              <a:buClr>
                <a:srgbClr val="000000"/>
              </a:buClr>
              <a:buSzPts val="1600"/>
            </a:pPr>
            <a:r>
              <a:rPr lang="en-US" sz="2000" dirty="0">
                <a:latin typeface="Open Sans"/>
                <a:sym typeface="Lato"/>
              </a:rPr>
              <a:t>r(E) = </a:t>
            </a:r>
            <a:r>
              <a:rPr lang="en-US" sz="2000" dirty="0" err="1">
                <a:latin typeface="Open Sans"/>
                <a:sym typeface="Lato"/>
              </a:rPr>
              <a:t>Rendibilidade</a:t>
            </a:r>
            <a:r>
              <a:rPr lang="en-US" sz="2000" dirty="0">
                <a:latin typeface="Open Sans"/>
                <a:sym typeface="Lato"/>
              </a:rPr>
              <a:t> </a:t>
            </a:r>
            <a:r>
              <a:rPr lang="en-US" sz="2000" dirty="0" err="1">
                <a:latin typeface="Open Sans"/>
                <a:sym typeface="Lato"/>
              </a:rPr>
              <a:t>esperada</a:t>
            </a:r>
            <a:r>
              <a:rPr lang="en-US" sz="2000" dirty="0">
                <a:latin typeface="Open Sans"/>
                <a:sym typeface="Lato"/>
              </a:rPr>
              <a:t> do capital </a:t>
            </a:r>
            <a:r>
              <a:rPr lang="en-US" sz="2000" dirty="0" err="1">
                <a:latin typeface="Open Sans"/>
                <a:sym typeface="Lato"/>
              </a:rPr>
              <a:t>próprio</a:t>
            </a:r>
            <a:endParaRPr lang="en-US" sz="2000" dirty="0">
              <a:latin typeface="Open Sans"/>
            </a:endParaRPr>
          </a:p>
          <a:p>
            <a:pPr marR="0" lvl="0">
              <a:spcAft>
                <a:spcPts val="0"/>
              </a:spcAft>
              <a:buClr>
                <a:srgbClr val="000000"/>
              </a:buClr>
              <a:buSzPts val="1600"/>
            </a:pPr>
            <a:r>
              <a:rPr lang="en-US" sz="2000" dirty="0">
                <a:latin typeface="Open Sans"/>
                <a:sym typeface="Lato"/>
              </a:rPr>
              <a:t>t = Taxa de </a:t>
            </a:r>
            <a:r>
              <a:rPr lang="en-US" sz="2000" dirty="0" err="1">
                <a:latin typeface="Open Sans"/>
                <a:sym typeface="Lato"/>
              </a:rPr>
              <a:t>imposto</a:t>
            </a:r>
            <a:r>
              <a:rPr lang="en-US" sz="2000" dirty="0">
                <a:latin typeface="Open Sans"/>
                <a:sym typeface="Lato"/>
              </a:rPr>
              <a:t> </a:t>
            </a:r>
            <a:r>
              <a:rPr lang="en-US" sz="2000" dirty="0" err="1">
                <a:latin typeface="Open Sans"/>
                <a:sym typeface="Lato"/>
              </a:rPr>
              <a:t>corporativo</a:t>
            </a:r>
            <a:endParaRPr lang="en-US" sz="2000" dirty="0">
              <a:latin typeface="Open Sans"/>
            </a:endParaRPr>
          </a:p>
        </p:txBody>
      </p:sp>
      <p:sp>
        <p:nvSpPr>
          <p:cNvPr id="11" name="Oval 10">
            <a:extLst>
              <a:ext uri="{FF2B5EF4-FFF2-40B4-BE49-F238E27FC236}">
                <a16:creationId xmlns:a16="http://schemas.microsoft.com/office/drawing/2014/main" id="{9C549F7A-BE92-074A-BD04-2CB9B9CD3952}"/>
              </a:ext>
            </a:extLst>
          </p:cNvPr>
          <p:cNvSpPr/>
          <p:nvPr/>
        </p:nvSpPr>
        <p:spPr>
          <a:xfrm>
            <a:off x="9597456" y="6176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7.mp3" descr="Track5_Lecture2_Slide17.mp3">
            <a:hlinkClick r:id="" action="ppaction://media"/>
            <a:extLst>
              <a:ext uri="{FF2B5EF4-FFF2-40B4-BE49-F238E27FC236}">
                <a16:creationId xmlns:a16="http://schemas.microsoft.com/office/drawing/2014/main" id="{97C1F92A-0B23-C64B-B3AE-95219622F1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8821" y="700558"/>
            <a:ext cx="812800" cy="812800"/>
          </a:xfrm>
          <a:prstGeom prst="rect">
            <a:avLst/>
          </a:prstGeom>
        </p:spPr>
      </p:pic>
    </p:spTree>
    <p:extLst>
      <p:ext uri="{BB962C8B-B14F-4D97-AF65-F5344CB8AC3E}">
        <p14:creationId xmlns:p14="http://schemas.microsoft.com/office/powerpoint/2010/main" val="38929898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7941499"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Fluxo de caixa entre a empresa e o mercado financeiro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Mercados financeiros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867130"/>
            <a:ext cx="2613766" cy="4225187"/>
          </a:xfrm>
        </p:spPr>
        <p:txBody>
          <a:bodyPr vert="horz" lIns="91440" tIns="45720" rIns="91440" bIns="45720" rtlCol="0" anchor="t">
            <a:normAutofit/>
          </a:bodyPr>
          <a:lstStyle/>
          <a:p>
            <a:pPr>
              <a:lnSpc>
                <a:spcPct val="100000"/>
              </a:lnSpc>
            </a:pPr>
            <a:r>
              <a:rPr lang="en-US" sz="2000" dirty="0">
                <a:latin typeface="Open Sans"/>
              </a:rPr>
              <a:t>Um mercado </a:t>
            </a:r>
            <a:r>
              <a:rPr lang="en-US" sz="2000" dirty="0" err="1">
                <a:latin typeface="Open Sans"/>
              </a:rPr>
              <a:t>financeiro</a:t>
            </a:r>
            <a:r>
              <a:rPr lang="en-US" sz="2000" dirty="0">
                <a:latin typeface="Open Sans"/>
              </a:rPr>
              <a:t> </a:t>
            </a:r>
            <a:r>
              <a:rPr lang="en-US" sz="2000" dirty="0" err="1">
                <a:latin typeface="Open Sans"/>
              </a:rPr>
              <a:t>reune</a:t>
            </a:r>
            <a:r>
              <a:rPr lang="en-US" sz="2000" dirty="0">
                <a:latin typeface="Open Sans"/>
              </a:rPr>
              <a:t> </a:t>
            </a:r>
            <a:r>
              <a:rPr lang="en-US" sz="2000" dirty="0" err="1">
                <a:latin typeface="Open Sans"/>
              </a:rPr>
              <a:t>compradores</a:t>
            </a:r>
            <a:r>
              <a:rPr lang="en-US" sz="2000" dirty="0">
                <a:latin typeface="Open Sans"/>
              </a:rPr>
              <a:t> e </a:t>
            </a:r>
            <a:r>
              <a:rPr lang="en-US" sz="2000" dirty="0" err="1">
                <a:latin typeface="Open Sans"/>
              </a:rPr>
              <a:t>vendedores</a:t>
            </a:r>
            <a:r>
              <a:rPr lang="en-US" sz="2000" dirty="0">
                <a:latin typeface="Open Sans"/>
              </a:rPr>
              <a:t> de </a:t>
            </a:r>
            <a:r>
              <a:rPr lang="en-US" sz="2000" dirty="0" err="1">
                <a:latin typeface="Open Sans"/>
              </a:rPr>
              <a:t>títulos</a:t>
            </a:r>
            <a:r>
              <a:rPr lang="en-US" sz="2000" dirty="0">
                <a:latin typeface="Open Sans"/>
              </a:rPr>
              <a:t> de </a:t>
            </a:r>
            <a:r>
              <a:rPr lang="en-US" sz="2000" dirty="0" err="1">
                <a:latin typeface="Open Sans"/>
              </a:rPr>
              <a:t>dívida</a:t>
            </a:r>
            <a:r>
              <a:rPr lang="en-US" sz="2000" dirty="0">
                <a:latin typeface="Open Sans"/>
              </a:rPr>
              <a:t> e de </a:t>
            </a:r>
            <a:r>
              <a:rPr lang="en-US" sz="2000" dirty="0" err="1">
                <a:latin typeface="Open Sans"/>
              </a:rPr>
              <a:t>ações</a:t>
            </a:r>
            <a:r>
              <a:rPr lang="en-US" sz="2000" dirty="0">
                <a:latin typeface="Open Sans"/>
              </a:rPr>
              <a:t>. </a:t>
            </a:r>
            <a:endParaRPr lang="en-US" sz="2000" dirty="0">
              <a:cs typeface="Calibri"/>
            </a:endParaRPr>
          </a:p>
          <a:p>
            <a:pPr>
              <a:lnSpc>
                <a:spcPct val="100000"/>
              </a:lnSpc>
            </a:pPr>
            <a:r>
              <a:rPr lang="en-US" sz="2000" dirty="0">
                <a:latin typeface="Open Sans"/>
              </a:rPr>
              <a:t>No </a:t>
            </a:r>
            <a:r>
              <a:rPr lang="en-US" sz="2000" dirty="0" err="1">
                <a:latin typeface="Open Sans"/>
              </a:rPr>
              <a:t>entanto</a:t>
            </a:r>
            <a:r>
              <a:rPr lang="en-US" sz="2000" dirty="0">
                <a:latin typeface="Open Sans"/>
              </a:rPr>
              <a:t>, </a:t>
            </a:r>
            <a:r>
              <a:rPr lang="en-US" sz="2000" dirty="0" err="1">
                <a:latin typeface="Open Sans"/>
              </a:rPr>
              <a:t>os</a:t>
            </a:r>
            <a:r>
              <a:rPr lang="en-US" sz="2000" dirty="0">
                <a:latin typeface="Open Sans"/>
              </a:rPr>
              <a:t> mercados </a:t>
            </a:r>
            <a:r>
              <a:rPr lang="en-US" sz="2000" dirty="0" err="1">
                <a:latin typeface="Open Sans"/>
              </a:rPr>
              <a:t>financeiros</a:t>
            </a:r>
            <a:r>
              <a:rPr lang="en-US" sz="2000" dirty="0">
                <a:latin typeface="Open Sans"/>
              </a:rPr>
              <a:t> </a:t>
            </a:r>
            <a:r>
              <a:rPr lang="en-US" sz="2000" dirty="0" err="1">
                <a:latin typeface="Open Sans"/>
              </a:rPr>
              <a:t>diferem</a:t>
            </a:r>
            <a:r>
              <a:rPr lang="en-US" sz="2000" dirty="0">
                <a:latin typeface="Open Sans"/>
              </a:rPr>
              <a:t> </a:t>
            </a:r>
            <a:r>
              <a:rPr lang="en-US" sz="2000" dirty="0" err="1">
                <a:latin typeface="Open Sans"/>
              </a:rPr>
              <a:t>pouco</a:t>
            </a:r>
            <a:r>
              <a:rPr lang="en-US" sz="2000" dirty="0">
                <a:latin typeface="Open Sans"/>
              </a:rPr>
              <a:t>.</a:t>
            </a:r>
          </a:p>
          <a:p>
            <a:pPr marL="0" indent="0">
              <a:lnSpc>
                <a:spcPct val="100000"/>
              </a:lnSpc>
              <a:buNone/>
            </a:pPr>
            <a:endParaRPr lang="en-GB" sz="2000" dirty="0">
              <a:cs typeface="Calibri"/>
            </a:endParaRPr>
          </a:p>
        </p:txBody>
      </p:sp>
      <p:pic>
        <p:nvPicPr>
          <p:cNvPr id="4" name="Imagine 9">
            <a:extLst>
              <a:ext uri="{FF2B5EF4-FFF2-40B4-BE49-F238E27FC236}">
                <a16:creationId xmlns:a16="http://schemas.microsoft.com/office/drawing/2014/main" id="{44B3509F-7F38-4D5B-A368-39893D34503E}"/>
              </a:ext>
            </a:extLst>
          </p:cNvPr>
          <p:cNvPicPr>
            <a:picLocks noChangeAspect="1"/>
          </p:cNvPicPr>
          <p:nvPr/>
        </p:nvPicPr>
        <p:blipFill>
          <a:blip r:embed="rId6"/>
          <a:stretch>
            <a:fillRect/>
          </a:stretch>
        </p:blipFill>
        <p:spPr>
          <a:xfrm>
            <a:off x="3544866" y="1781446"/>
            <a:ext cx="7941499" cy="4318064"/>
          </a:xfrm>
          <a:prstGeom prst="rect">
            <a:avLst/>
          </a:prstGeom>
        </p:spPr>
      </p:pic>
      <p:sp>
        <p:nvSpPr>
          <p:cNvPr id="10" name="Oval 9">
            <a:extLst>
              <a:ext uri="{FF2B5EF4-FFF2-40B4-BE49-F238E27FC236}">
                <a16:creationId xmlns:a16="http://schemas.microsoft.com/office/drawing/2014/main" id="{56ED084E-2395-0D4B-8081-5CF36D0EE59E}"/>
              </a:ext>
            </a:extLst>
          </p:cNvPr>
          <p:cNvSpPr/>
          <p:nvPr/>
        </p:nvSpPr>
        <p:spPr>
          <a:xfrm>
            <a:off x="8538519"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tsMP3.com_VoiceText_2022-8-10_14_1_7" descr="Volume with solid fill">
            <a:hlinkClick r:id="" action="ppaction://media"/>
            <a:extLst>
              <a:ext uri="{FF2B5EF4-FFF2-40B4-BE49-F238E27FC236}">
                <a16:creationId xmlns:a16="http://schemas.microsoft.com/office/drawing/2014/main" id="{C32D3D5F-2AEF-0707-DD8B-D068F10AF4B7}"/>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8673715" y="790704"/>
            <a:ext cx="752475" cy="752475"/>
          </a:xfrm>
          <a:prstGeom prst="rect">
            <a:avLst/>
          </a:prstGeom>
        </p:spPr>
      </p:pic>
    </p:spTree>
    <p:extLst>
      <p:ext uri="{BB962C8B-B14F-4D97-AF65-F5344CB8AC3E}">
        <p14:creationId xmlns:p14="http://schemas.microsoft.com/office/powerpoint/2010/main" val="22186758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04415"/>
            <a:ext cx="69278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Financiamento empresarial ou com recurso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Tipos de financiamento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07693"/>
            <a:ext cx="10073393" cy="3189843"/>
          </a:xfrm>
        </p:spPr>
        <p:txBody>
          <a:bodyPr vert="horz" lIns="91440" tIns="45720" rIns="91440" bIns="45720" rtlCol="0" anchor="t">
            <a:normAutofit/>
          </a:bodyPr>
          <a:lstStyle/>
          <a:p>
            <a:pPr marL="0" indent="0">
              <a:lnSpc>
                <a:spcPct val="100000"/>
              </a:lnSpc>
              <a:buNone/>
            </a:pPr>
            <a:r>
              <a:rPr lang="en-US" sz="2000" b="1" dirty="0">
                <a:latin typeface="Open Sans"/>
              </a:rPr>
              <a:t>1. </a:t>
            </a:r>
            <a:r>
              <a:rPr lang="en-US" sz="2000" b="1" dirty="0" err="1">
                <a:latin typeface="Open Sans"/>
              </a:rPr>
              <a:t>financiamento</a:t>
            </a:r>
            <a:r>
              <a:rPr lang="en-US" sz="2000" b="1" dirty="0">
                <a:latin typeface="Open Sans"/>
              </a:rPr>
              <a:t> </a:t>
            </a:r>
            <a:r>
              <a:rPr lang="en-US" sz="2000" b="1" dirty="0" err="1">
                <a:latin typeface="Open Sans"/>
              </a:rPr>
              <a:t>corporativo</a:t>
            </a:r>
            <a:r>
              <a:rPr lang="en-US" sz="2000" b="1" dirty="0">
                <a:latin typeface="Open Sans"/>
              </a:rPr>
              <a:t> </a:t>
            </a:r>
            <a:r>
              <a:rPr lang="en-US" sz="2000" b="1" dirty="0" err="1">
                <a:latin typeface="Open Sans"/>
              </a:rPr>
              <a:t>ou</a:t>
            </a:r>
            <a:r>
              <a:rPr lang="en-US" sz="2000" b="1" dirty="0">
                <a:latin typeface="Open Sans"/>
              </a:rPr>
              <a:t> de </a:t>
            </a:r>
            <a:r>
              <a:rPr lang="en-US" sz="2000" b="1" dirty="0" err="1">
                <a:latin typeface="Open Sans"/>
              </a:rPr>
              <a:t>recuperação</a:t>
            </a:r>
            <a:endParaRPr lang="en-US" sz="2000" dirty="0">
              <a:latin typeface="Open Sans"/>
              <a:cs typeface="Calibri"/>
            </a:endParaRPr>
          </a:p>
          <a:p>
            <a:pPr>
              <a:lnSpc>
                <a:spcPct val="100000"/>
              </a:lnSpc>
            </a:pPr>
            <a:r>
              <a:rPr lang="en-US" sz="2000" dirty="0">
                <a:latin typeface="Open Sans"/>
              </a:rPr>
              <a:t>O novo </a:t>
            </a:r>
            <a:r>
              <a:rPr lang="en-US" sz="2000" dirty="0" err="1">
                <a:latin typeface="Open Sans"/>
              </a:rPr>
              <a:t>projeto</a:t>
            </a:r>
            <a:r>
              <a:rPr lang="en-US" sz="2000" dirty="0">
                <a:latin typeface="Open Sans"/>
              </a:rPr>
              <a:t> é </a:t>
            </a:r>
            <a:r>
              <a:rPr lang="en-US" sz="2000" dirty="0" err="1">
                <a:latin typeface="Open Sans"/>
              </a:rPr>
              <a:t>financiado</a:t>
            </a:r>
            <a:r>
              <a:rPr lang="en-US" sz="2000" dirty="0">
                <a:latin typeface="Open Sans"/>
              </a:rPr>
              <a:t> </a:t>
            </a:r>
            <a:r>
              <a:rPr lang="en-US" sz="2000" dirty="0" err="1">
                <a:latin typeface="Open Sans"/>
              </a:rPr>
              <a:t>por</a:t>
            </a:r>
            <a:r>
              <a:rPr lang="en-US" sz="2000" dirty="0">
                <a:latin typeface="Open Sans"/>
              </a:rPr>
              <a:t> </a:t>
            </a:r>
            <a:r>
              <a:rPr lang="en-US" sz="2000" dirty="0" err="1">
                <a:latin typeface="Open Sans"/>
              </a:rPr>
              <a:t>uma</a:t>
            </a:r>
            <a:r>
              <a:rPr lang="en-US" sz="2000" dirty="0">
                <a:latin typeface="Open Sans"/>
              </a:rPr>
              <a:t> </a:t>
            </a:r>
            <a:r>
              <a:rPr lang="en-US" sz="2000" dirty="0" err="1">
                <a:latin typeface="Open Sans"/>
              </a:rPr>
              <a:t>empresa</a:t>
            </a:r>
            <a:r>
              <a:rPr lang="en-US" sz="2000" dirty="0">
                <a:latin typeface="Open Sans"/>
              </a:rPr>
              <a:t> </a:t>
            </a:r>
            <a:r>
              <a:rPr lang="en-US" sz="2000" dirty="0" err="1">
                <a:latin typeface="Open Sans"/>
              </a:rPr>
              <a:t>existente</a:t>
            </a:r>
            <a:r>
              <a:rPr lang="en-US" sz="2000" dirty="0">
                <a:latin typeface="Open Sans"/>
              </a:rPr>
              <a:t>.</a:t>
            </a:r>
          </a:p>
          <a:p>
            <a:pPr>
              <a:lnSpc>
                <a:spcPct val="100000"/>
              </a:lnSpc>
            </a:pPr>
            <a:r>
              <a:rPr lang="en-US" sz="2000" dirty="0" err="1">
                <a:latin typeface="Open Sans"/>
              </a:rPr>
              <a:t>Os</a:t>
            </a:r>
            <a:r>
              <a:rPr lang="en-US" sz="2000" dirty="0">
                <a:latin typeface="Open Sans"/>
              </a:rPr>
              <a:t> </a:t>
            </a:r>
            <a:r>
              <a:rPr lang="en-US" sz="2000" dirty="0" err="1">
                <a:latin typeface="Open Sans"/>
              </a:rPr>
              <a:t>fundos</a:t>
            </a:r>
            <a:r>
              <a:rPr lang="en-US" sz="2000" dirty="0">
                <a:latin typeface="Open Sans"/>
              </a:rPr>
              <a:t> para </a:t>
            </a:r>
            <a:r>
              <a:rPr lang="en-US" sz="2000" dirty="0" err="1">
                <a:latin typeface="Open Sans"/>
              </a:rPr>
              <a:t>esse</a:t>
            </a:r>
            <a:r>
              <a:rPr lang="en-US" sz="2000" dirty="0">
                <a:latin typeface="Open Sans"/>
              </a:rPr>
              <a:t> </a:t>
            </a:r>
            <a:r>
              <a:rPr lang="en-US" sz="2000" dirty="0" err="1">
                <a:latin typeface="Open Sans"/>
              </a:rPr>
              <a:t>investimento</a:t>
            </a:r>
            <a:r>
              <a:rPr lang="en-US" sz="2000" dirty="0">
                <a:latin typeface="Open Sans"/>
              </a:rPr>
              <a:t> </a:t>
            </a:r>
            <a:r>
              <a:rPr lang="en-US" sz="2000" dirty="0" err="1">
                <a:latin typeface="Open Sans"/>
              </a:rPr>
              <a:t>seriam</a:t>
            </a:r>
            <a:r>
              <a:rPr lang="en-US" sz="2000" dirty="0">
                <a:latin typeface="Open Sans"/>
              </a:rPr>
              <a:t> </a:t>
            </a:r>
            <a:r>
              <a:rPr lang="en-US" sz="2000" dirty="0" err="1">
                <a:latin typeface="Open Sans"/>
              </a:rPr>
              <a:t>provenientes</a:t>
            </a:r>
            <a:r>
              <a:rPr lang="en-US" sz="2000" dirty="0">
                <a:latin typeface="Open Sans"/>
              </a:rPr>
              <a:t> da </a:t>
            </a:r>
            <a:r>
              <a:rPr lang="en-US" sz="2000" dirty="0" err="1">
                <a:latin typeface="Open Sans"/>
              </a:rPr>
              <a:t>tesouraria</a:t>
            </a:r>
            <a:r>
              <a:rPr lang="en-US" sz="2000" dirty="0">
                <a:latin typeface="Open Sans"/>
              </a:rPr>
              <a:t> interna (</a:t>
            </a:r>
            <a:r>
              <a:rPr lang="en-US" sz="2000" dirty="0" err="1">
                <a:latin typeface="Open Sans"/>
              </a:rPr>
              <a:t>lucros</a:t>
            </a:r>
            <a:r>
              <a:rPr lang="en-US" sz="2000" dirty="0">
                <a:latin typeface="Open Sans"/>
              </a:rPr>
              <a:t>) e da </a:t>
            </a:r>
            <a:r>
              <a:rPr lang="en-US" sz="2000" dirty="0" err="1">
                <a:latin typeface="Open Sans"/>
              </a:rPr>
              <a:t>contração</a:t>
            </a:r>
            <a:r>
              <a:rPr lang="en-US" sz="2000" dirty="0">
                <a:latin typeface="Open Sans"/>
              </a:rPr>
              <a:t> de </a:t>
            </a:r>
            <a:r>
              <a:rPr lang="en-US" sz="2000" dirty="0" err="1">
                <a:latin typeface="Open Sans"/>
              </a:rPr>
              <a:t>empréstimos</a:t>
            </a:r>
            <a:r>
              <a:rPr lang="en-US" sz="2000" dirty="0">
                <a:latin typeface="Open Sans"/>
              </a:rPr>
              <a:t>.</a:t>
            </a:r>
          </a:p>
          <a:p>
            <a:pPr>
              <a:lnSpc>
                <a:spcPct val="100000"/>
              </a:lnSpc>
            </a:pPr>
            <a:r>
              <a:rPr lang="en-US" sz="2000" dirty="0">
                <a:latin typeface="Open Sans"/>
              </a:rPr>
              <a:t>Tanto </a:t>
            </a:r>
            <a:r>
              <a:rPr lang="en-US" sz="2000" dirty="0" err="1">
                <a:latin typeface="Open Sans"/>
              </a:rPr>
              <a:t>os</a:t>
            </a:r>
            <a:r>
              <a:rPr lang="en-US" sz="2000" dirty="0">
                <a:latin typeface="Open Sans"/>
              </a:rPr>
              <a:t> </a:t>
            </a:r>
            <a:r>
              <a:rPr lang="en-US" sz="2000" dirty="0" err="1">
                <a:latin typeface="Open Sans"/>
              </a:rPr>
              <a:t>ativos</a:t>
            </a:r>
            <a:r>
              <a:rPr lang="en-US" sz="2000" dirty="0">
                <a:latin typeface="Open Sans"/>
              </a:rPr>
              <a:t> </a:t>
            </a:r>
            <a:r>
              <a:rPr lang="en-US" sz="2000" dirty="0" err="1">
                <a:latin typeface="Open Sans"/>
              </a:rPr>
              <a:t>como</a:t>
            </a:r>
            <a:r>
              <a:rPr lang="en-US" sz="2000" dirty="0">
                <a:latin typeface="Open Sans"/>
              </a:rPr>
              <a:t> as </a:t>
            </a:r>
            <a:r>
              <a:rPr lang="en-US" sz="2000" dirty="0" err="1">
                <a:latin typeface="Open Sans"/>
              </a:rPr>
              <a:t>dívidas</a:t>
            </a:r>
            <a:r>
              <a:rPr lang="en-US" sz="2000" dirty="0">
                <a:latin typeface="Open Sans"/>
              </a:rPr>
              <a:t> </a:t>
            </a:r>
            <a:r>
              <a:rPr lang="en-US" sz="2000" dirty="0" err="1">
                <a:latin typeface="Open Sans"/>
              </a:rPr>
              <a:t>aparecerão</a:t>
            </a:r>
            <a:r>
              <a:rPr lang="en-US" sz="2000" dirty="0">
                <a:latin typeface="Open Sans"/>
              </a:rPr>
              <a:t> no </a:t>
            </a:r>
            <a:r>
              <a:rPr lang="en-US" sz="2000" dirty="0" err="1">
                <a:latin typeface="Open Sans"/>
              </a:rPr>
              <a:t>balanço</a:t>
            </a:r>
            <a:r>
              <a:rPr lang="en-US" sz="2000" dirty="0">
                <a:latin typeface="Open Sans"/>
              </a:rPr>
              <a:t> da </a:t>
            </a:r>
            <a:r>
              <a:rPr lang="en-US" sz="2000" dirty="0" err="1">
                <a:latin typeface="Open Sans"/>
              </a:rPr>
              <a:t>empresa</a:t>
            </a:r>
            <a:r>
              <a:rPr lang="en-US" sz="2000" dirty="0">
                <a:latin typeface="Open Sans"/>
              </a:rPr>
              <a:t>.</a:t>
            </a:r>
          </a:p>
          <a:p>
            <a:pPr>
              <a:lnSpc>
                <a:spcPct val="100000"/>
              </a:lnSpc>
            </a:pPr>
            <a:r>
              <a:rPr lang="en-US" sz="2000" dirty="0" err="1">
                <a:latin typeface="Open Sans"/>
              </a:rPr>
              <a:t>Os</a:t>
            </a:r>
            <a:r>
              <a:rPr lang="en-US" sz="2000" dirty="0">
                <a:latin typeface="Open Sans"/>
              </a:rPr>
              <a:t> </a:t>
            </a:r>
            <a:r>
              <a:rPr lang="en-US" sz="2000" dirty="0" err="1">
                <a:latin typeface="Open Sans"/>
              </a:rPr>
              <a:t>empréstimos</a:t>
            </a:r>
            <a:r>
              <a:rPr lang="en-US" sz="2000" dirty="0">
                <a:latin typeface="Open Sans"/>
              </a:rPr>
              <a:t> </a:t>
            </a:r>
            <a:r>
              <a:rPr lang="en-US" sz="2000" dirty="0" err="1">
                <a:latin typeface="Open Sans"/>
              </a:rPr>
              <a:t>seriam</a:t>
            </a:r>
            <a:r>
              <a:rPr lang="en-US" sz="2000" dirty="0">
                <a:latin typeface="Open Sans"/>
              </a:rPr>
              <a:t> </a:t>
            </a:r>
            <a:r>
              <a:rPr lang="en-US" sz="2000" dirty="0" err="1">
                <a:latin typeface="Open Sans"/>
              </a:rPr>
              <a:t>considerados</a:t>
            </a:r>
            <a:r>
              <a:rPr lang="en-US" sz="2000" dirty="0">
                <a:latin typeface="Open Sans"/>
              </a:rPr>
              <a:t> </a:t>
            </a:r>
            <a:r>
              <a:rPr lang="en-US" sz="2000" dirty="0" err="1">
                <a:latin typeface="Open Sans"/>
              </a:rPr>
              <a:t>como</a:t>
            </a:r>
            <a:r>
              <a:rPr lang="en-US" sz="2000" dirty="0">
                <a:latin typeface="Open Sans"/>
              </a:rPr>
              <a:t> </a:t>
            </a:r>
            <a:r>
              <a:rPr lang="en-US" sz="2000" dirty="0" err="1">
                <a:latin typeface="Open Sans"/>
              </a:rPr>
              <a:t>dívida</a:t>
            </a:r>
            <a:r>
              <a:rPr lang="en-US" sz="2000" dirty="0">
                <a:latin typeface="Open Sans"/>
              </a:rPr>
              <a:t> da </a:t>
            </a:r>
            <a:r>
              <a:rPr lang="en-US" sz="2000" dirty="0" err="1">
                <a:latin typeface="Open Sans"/>
              </a:rPr>
              <a:t>empresa</a:t>
            </a:r>
            <a:r>
              <a:rPr lang="en-US" sz="2000" dirty="0">
                <a:latin typeface="Open Sans"/>
              </a:rPr>
              <a:t>.</a:t>
            </a:r>
          </a:p>
          <a:p>
            <a:pPr>
              <a:lnSpc>
                <a:spcPct val="100000"/>
              </a:lnSpc>
            </a:pPr>
            <a:r>
              <a:rPr lang="en-US" sz="2000" dirty="0" err="1">
                <a:latin typeface="Open Sans"/>
              </a:rPr>
              <a:t>Os</a:t>
            </a:r>
            <a:r>
              <a:rPr lang="en-US" sz="2000" dirty="0">
                <a:latin typeface="Open Sans"/>
              </a:rPr>
              <a:t> </a:t>
            </a:r>
            <a:r>
              <a:rPr lang="en-US" sz="2000" dirty="0" err="1">
                <a:latin typeface="Open Sans"/>
              </a:rPr>
              <a:t>credores</a:t>
            </a:r>
            <a:r>
              <a:rPr lang="en-US" sz="2000" dirty="0">
                <a:latin typeface="Open Sans"/>
              </a:rPr>
              <a:t> </a:t>
            </a:r>
            <a:r>
              <a:rPr lang="en-US" sz="2000" dirty="0" err="1">
                <a:latin typeface="Open Sans"/>
              </a:rPr>
              <a:t>teriam</a:t>
            </a:r>
            <a:r>
              <a:rPr lang="en-US" sz="2000" dirty="0">
                <a:latin typeface="Open Sans"/>
              </a:rPr>
              <a:t> pleno </a:t>
            </a:r>
            <a:r>
              <a:rPr lang="en-US" sz="2000" dirty="0" err="1">
                <a:latin typeface="Open Sans"/>
              </a:rPr>
              <a:t>direito</a:t>
            </a:r>
            <a:r>
              <a:rPr lang="en-US" sz="2000" dirty="0">
                <a:latin typeface="Open Sans"/>
              </a:rPr>
              <a:t> de </a:t>
            </a:r>
            <a:r>
              <a:rPr lang="en-US" sz="2000" dirty="0" err="1">
                <a:latin typeface="Open Sans"/>
              </a:rPr>
              <a:t>recurso</a:t>
            </a:r>
            <a:r>
              <a:rPr lang="en-US" sz="2000" dirty="0">
                <a:latin typeface="Open Sans"/>
              </a:rPr>
              <a:t> a </a:t>
            </a:r>
            <a:r>
              <a:rPr lang="en-US" sz="2000" dirty="0" err="1">
                <a:latin typeface="Open Sans"/>
              </a:rPr>
              <a:t>todos</a:t>
            </a:r>
            <a:r>
              <a:rPr lang="en-US" sz="2000" dirty="0">
                <a:latin typeface="Open Sans"/>
              </a:rPr>
              <a:t> </a:t>
            </a:r>
            <a:r>
              <a:rPr lang="en-US" sz="2000" dirty="0" err="1">
                <a:latin typeface="Open Sans"/>
              </a:rPr>
              <a:t>os</a:t>
            </a:r>
            <a:r>
              <a:rPr lang="en-US" sz="2000" dirty="0">
                <a:latin typeface="Open Sans"/>
              </a:rPr>
              <a:t> </a:t>
            </a:r>
            <a:r>
              <a:rPr lang="en-US" sz="2000" dirty="0" err="1">
                <a:latin typeface="Open Sans"/>
              </a:rPr>
              <a:t>ativos</a:t>
            </a:r>
            <a:r>
              <a:rPr lang="en-US" sz="2000" dirty="0">
                <a:latin typeface="Open Sans"/>
              </a:rPr>
              <a:t> e </a:t>
            </a:r>
            <a:r>
              <a:rPr lang="en-US" sz="2000" dirty="0" err="1">
                <a:latin typeface="Open Sans"/>
              </a:rPr>
              <a:t>receitas</a:t>
            </a:r>
            <a:r>
              <a:rPr lang="en-US" sz="2000" dirty="0">
                <a:latin typeface="Open Sans"/>
              </a:rPr>
              <a:t> da </a:t>
            </a:r>
            <a:r>
              <a:rPr lang="en-US" sz="2000" dirty="0" err="1">
                <a:latin typeface="Open Sans"/>
              </a:rPr>
              <a:t>empresa</a:t>
            </a:r>
            <a:r>
              <a:rPr lang="en-US" sz="2000" dirty="0">
                <a:latin typeface="Open Sans"/>
              </a:rPr>
              <a:t>, e </a:t>
            </a:r>
            <a:r>
              <a:rPr lang="en-US" sz="2000" dirty="0" err="1">
                <a:latin typeface="Open Sans"/>
              </a:rPr>
              <a:t>não</a:t>
            </a:r>
            <a:r>
              <a:rPr lang="en-US" sz="2000" dirty="0">
                <a:latin typeface="Open Sans"/>
              </a:rPr>
              <a:t> </a:t>
            </a:r>
            <a:r>
              <a:rPr lang="en-US" sz="2000" dirty="0" err="1">
                <a:latin typeface="Open Sans"/>
              </a:rPr>
              <a:t>apenas</a:t>
            </a:r>
            <a:r>
              <a:rPr lang="en-US" sz="2000" dirty="0">
                <a:latin typeface="Open Sans"/>
              </a:rPr>
              <a:t> </a:t>
            </a:r>
            <a:r>
              <a:rPr lang="en-US" sz="2000" dirty="0" err="1">
                <a:latin typeface="Open Sans"/>
              </a:rPr>
              <a:t>aos</a:t>
            </a:r>
            <a:r>
              <a:rPr lang="en-US" sz="2000" dirty="0">
                <a:latin typeface="Open Sans"/>
              </a:rPr>
              <a:t> </a:t>
            </a:r>
            <a:r>
              <a:rPr lang="en-US" sz="2000" dirty="0" err="1">
                <a:latin typeface="Open Sans"/>
              </a:rPr>
              <a:t>relacionados</a:t>
            </a:r>
            <a:r>
              <a:rPr lang="en-US" sz="2000" dirty="0">
                <a:latin typeface="Open Sans"/>
              </a:rPr>
              <a:t> com o novo </a:t>
            </a:r>
            <a:r>
              <a:rPr lang="en-US" sz="2000" dirty="0" err="1">
                <a:latin typeface="Open Sans"/>
              </a:rPr>
              <a:t>projeto</a:t>
            </a:r>
            <a:r>
              <a:rPr lang="en-US" sz="2000" dirty="0">
                <a:latin typeface="Open Sans"/>
              </a:rPr>
              <a:t>.</a:t>
            </a:r>
          </a:p>
        </p:txBody>
      </p:sp>
      <p:sp>
        <p:nvSpPr>
          <p:cNvPr id="7" name="Oval 6">
            <a:extLst>
              <a:ext uri="{FF2B5EF4-FFF2-40B4-BE49-F238E27FC236}">
                <a16:creationId xmlns:a16="http://schemas.microsoft.com/office/drawing/2014/main" id="{CDBBA501-607B-0645-B298-32FE11F40918}"/>
              </a:ext>
            </a:extLst>
          </p:cNvPr>
          <p:cNvSpPr/>
          <p:nvPr/>
        </p:nvSpPr>
        <p:spPr>
          <a:xfrm>
            <a:off x="8300838" y="5342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9.mp3" descr="Track5_Lecture2_Slide19.mp3">
            <a:hlinkClick r:id="" action="ppaction://media"/>
            <a:extLst>
              <a:ext uri="{FF2B5EF4-FFF2-40B4-BE49-F238E27FC236}">
                <a16:creationId xmlns:a16="http://schemas.microsoft.com/office/drawing/2014/main" id="{2147F479-0B09-8147-8C4D-AC5BF64E8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8002" y="615544"/>
            <a:ext cx="812800" cy="812800"/>
          </a:xfrm>
          <a:prstGeom prst="rect">
            <a:avLst/>
          </a:prstGeom>
        </p:spPr>
      </p:pic>
    </p:spTree>
    <p:extLst>
      <p:ext uri="{BB962C8B-B14F-4D97-AF65-F5344CB8AC3E}">
        <p14:creationId xmlns:p14="http://schemas.microsoft.com/office/powerpoint/2010/main" val="36491856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E NOME DA MINI-AULA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aprendizagem</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35429" y="24601"/>
            <a:ext cx="7651304" cy="1361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Open Sans"/>
              </a:rPr>
              <a:t>Resultados</a:t>
            </a:r>
            <a:r>
              <a:rPr lang="en-GB" sz="4400" dirty="0">
                <a:latin typeface="Open Sans"/>
              </a:rPr>
              <a:t> da </a:t>
            </a:r>
            <a:r>
              <a:rPr lang="en-GB" sz="4400" dirty="0" err="1">
                <a:latin typeface="Open Sans"/>
              </a:rPr>
              <a:t>aprendizagem</a:t>
            </a:r>
            <a:r>
              <a:rPr lang="en-GB" sz="4400" dirty="0">
                <a:latin typeface="Open Sans"/>
              </a:rPr>
              <a:t> </a:t>
            </a:r>
            <a:r>
              <a:rPr lang="en-GB" sz="4400" dirty="0" err="1">
                <a:latin typeface="Open Sans"/>
              </a:rPr>
              <a:t>pretendidos</a:t>
            </a:r>
            <a:endParaRPr lang="en-GB" sz="4400" dirty="0">
              <a:latin typeface="Open Sans"/>
            </a:endParaRP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65021" y="1410491"/>
            <a:ext cx="5993532" cy="3490271"/>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dirty="0">
                <a:solidFill>
                  <a:schemeClr val="accent5">
                    <a:lumMod val="60000"/>
                    <a:lumOff val="40000"/>
                  </a:schemeClr>
                </a:solidFill>
                <a:latin typeface="Open Sans"/>
                <a:ea typeface="+mn-lt"/>
                <a:cs typeface="+mn-lt"/>
              </a:rPr>
              <a:t>No final </a:t>
            </a:r>
            <a:r>
              <a:rPr lang="en-GB" sz="2000" b="1" dirty="0" err="1">
                <a:solidFill>
                  <a:schemeClr val="accent5">
                    <a:lumMod val="60000"/>
                    <a:lumOff val="40000"/>
                  </a:schemeClr>
                </a:solidFill>
                <a:latin typeface="Open Sans"/>
                <a:ea typeface="+mn-lt"/>
                <a:cs typeface="+mn-lt"/>
              </a:rPr>
              <a:t>desta</a:t>
            </a:r>
            <a:r>
              <a:rPr lang="en-GB" sz="2000" b="1" dirty="0">
                <a:solidFill>
                  <a:schemeClr val="accent5">
                    <a:lumMod val="60000"/>
                    <a:lumOff val="40000"/>
                  </a:schemeClr>
                </a:solidFill>
                <a:latin typeface="Open Sans"/>
                <a:ea typeface="+mn-lt"/>
                <a:cs typeface="+mn-lt"/>
              </a:rPr>
              <a:t> aula, </a:t>
            </a:r>
            <a:r>
              <a:rPr lang="en-GB" sz="2000" b="1" dirty="0" err="1">
                <a:solidFill>
                  <a:schemeClr val="accent5">
                    <a:lumMod val="60000"/>
                    <a:lumOff val="40000"/>
                  </a:schemeClr>
                </a:solidFill>
                <a:latin typeface="Open Sans"/>
                <a:ea typeface="+mn-lt"/>
                <a:cs typeface="+mn-lt"/>
              </a:rPr>
              <a:t>você</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será</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capaz</a:t>
            </a:r>
            <a:r>
              <a:rPr lang="en-GB" sz="2000" b="1" dirty="0">
                <a:solidFill>
                  <a:schemeClr val="accent5">
                    <a:lumMod val="60000"/>
                    <a:lumOff val="40000"/>
                  </a:schemeClr>
                </a:solidFill>
                <a:latin typeface="Open Sans"/>
                <a:ea typeface="+mn-lt"/>
                <a:cs typeface="+mn-lt"/>
              </a:rPr>
              <a:t> de:</a:t>
            </a:r>
            <a:endParaRPr lang="en-US" sz="2000" b="1" dirty="0">
              <a:solidFill>
                <a:schemeClr val="accent5">
                  <a:lumMod val="60000"/>
                  <a:lumOff val="40000"/>
                </a:schemeClr>
              </a:solidFill>
              <a:latin typeface="Open Sans"/>
              <a:cs typeface="Calibri" panose="020F0502020204030204"/>
            </a:endParaRPr>
          </a:p>
          <a:p>
            <a:pPr marL="342900" indent="-342900" algn="l">
              <a:lnSpc>
                <a:spcPct val="100000"/>
              </a:lnSpc>
              <a:buAutoNum type="arabicPeriod"/>
            </a:pPr>
            <a:r>
              <a:rPr lang="en-GB" sz="2000" dirty="0">
                <a:latin typeface="Open Sans"/>
                <a:ea typeface="+mn-lt"/>
                <a:cs typeface="+mn-lt"/>
              </a:rPr>
              <a:t>RAP1: </a:t>
            </a:r>
            <a:r>
              <a:rPr lang="en-US" sz="2000" dirty="0" err="1">
                <a:latin typeface="Open Sans"/>
                <a:ea typeface="+mn-lt"/>
                <a:cs typeface="+mn-lt"/>
              </a:rPr>
              <a:t>Compreender</a:t>
            </a:r>
            <a:r>
              <a:rPr lang="en-US" sz="2000" dirty="0">
                <a:latin typeface="Open Sans"/>
                <a:ea typeface="+mn-lt"/>
                <a:cs typeface="+mn-lt"/>
              </a:rPr>
              <a:t> </a:t>
            </a:r>
            <a:r>
              <a:rPr lang="en-US" sz="2000" dirty="0" err="1">
                <a:latin typeface="Open Sans"/>
                <a:ea typeface="+mn-lt"/>
                <a:cs typeface="+mn-lt"/>
              </a:rPr>
              <a:t>quais</a:t>
            </a:r>
            <a:r>
              <a:rPr lang="en-US" sz="2000" dirty="0">
                <a:latin typeface="Open Sans"/>
                <a:ea typeface="+mn-lt"/>
                <a:cs typeface="+mn-lt"/>
              </a:rPr>
              <a:t> </a:t>
            </a:r>
            <a:r>
              <a:rPr lang="en-US" sz="2000" dirty="0" err="1">
                <a:latin typeface="Open Sans"/>
                <a:ea typeface="+mn-lt"/>
                <a:cs typeface="+mn-lt"/>
              </a:rPr>
              <a:t>são</a:t>
            </a:r>
            <a:r>
              <a:rPr lang="en-US" sz="2000" dirty="0">
                <a:latin typeface="Open Sans"/>
                <a:ea typeface="+mn-lt"/>
                <a:cs typeface="+mn-lt"/>
              </a:rPr>
              <a:t> </a:t>
            </a:r>
            <a:r>
              <a:rPr lang="en-US" sz="2000" dirty="0" err="1">
                <a:latin typeface="Open Sans"/>
                <a:ea typeface="+mn-lt"/>
                <a:cs typeface="+mn-lt"/>
              </a:rPr>
              <a:t>algumas</a:t>
            </a:r>
            <a:r>
              <a:rPr lang="en-US" sz="2000" dirty="0">
                <a:latin typeface="Open Sans"/>
                <a:ea typeface="+mn-lt"/>
                <a:cs typeface="+mn-lt"/>
              </a:rPr>
              <a:t> das </a:t>
            </a:r>
            <a:r>
              <a:rPr lang="en-US" sz="2000" b="1" dirty="0" err="1">
                <a:latin typeface="Open Sans"/>
                <a:ea typeface="+mn-lt"/>
                <a:cs typeface="+mn-lt"/>
              </a:rPr>
              <a:t>fontes</a:t>
            </a:r>
            <a:r>
              <a:rPr lang="en-US" sz="2000" b="1" dirty="0">
                <a:latin typeface="Open Sans"/>
                <a:ea typeface="+mn-lt"/>
                <a:cs typeface="+mn-lt"/>
              </a:rPr>
              <a:t> de </a:t>
            </a:r>
            <a:r>
              <a:rPr lang="en-US" sz="2000" b="1" dirty="0" err="1">
                <a:latin typeface="Open Sans"/>
                <a:ea typeface="+mn-lt"/>
                <a:cs typeface="+mn-lt"/>
              </a:rPr>
              <a:t>financiamento</a:t>
            </a:r>
            <a:r>
              <a:rPr lang="en-US" sz="2000" b="1" dirty="0">
                <a:latin typeface="Open Sans"/>
                <a:ea typeface="+mn-lt"/>
                <a:cs typeface="+mn-lt"/>
              </a:rPr>
              <a:t> </a:t>
            </a:r>
            <a:r>
              <a:rPr lang="en-US" sz="2000" dirty="0">
                <a:latin typeface="Open Sans"/>
                <a:ea typeface="+mn-lt"/>
                <a:cs typeface="+mn-lt"/>
              </a:rPr>
              <a:t>a </a:t>
            </a:r>
            <a:r>
              <a:rPr lang="en-US" sz="2000" dirty="0" err="1">
                <a:latin typeface="Open Sans"/>
                <a:ea typeface="+mn-lt"/>
                <a:cs typeface="+mn-lt"/>
              </a:rPr>
              <a:t>considerar</a:t>
            </a:r>
            <a:r>
              <a:rPr lang="en-US" sz="2000" dirty="0">
                <a:latin typeface="Open Sans"/>
                <a:ea typeface="+mn-lt"/>
                <a:cs typeface="+mn-lt"/>
              </a:rPr>
              <a:t> </a:t>
            </a:r>
            <a:r>
              <a:rPr lang="en-US" sz="2000" dirty="0" err="1">
                <a:latin typeface="Open Sans"/>
                <a:ea typeface="+mn-lt"/>
                <a:cs typeface="+mn-lt"/>
              </a:rPr>
              <a:t>ao</a:t>
            </a:r>
            <a:r>
              <a:rPr lang="en-US" sz="2000" dirty="0">
                <a:latin typeface="Open Sans"/>
                <a:ea typeface="+mn-lt"/>
                <a:cs typeface="+mn-lt"/>
              </a:rPr>
              <a:t> se </a:t>
            </a:r>
            <a:r>
              <a:rPr lang="en-US" sz="2000" dirty="0" err="1">
                <a:latin typeface="Open Sans"/>
                <a:ea typeface="+mn-lt"/>
                <a:cs typeface="+mn-lt"/>
              </a:rPr>
              <a:t>inicia</a:t>
            </a:r>
            <a:r>
              <a:rPr lang="en-US" sz="2000" dirty="0">
                <a:latin typeface="Open Sans"/>
                <a:ea typeface="+mn-lt"/>
                <a:cs typeface="+mn-lt"/>
              </a:rPr>
              <a:t> um </a:t>
            </a:r>
            <a:r>
              <a:rPr lang="en-US" sz="2000" dirty="0" err="1">
                <a:latin typeface="Open Sans"/>
                <a:ea typeface="+mn-lt"/>
                <a:cs typeface="+mn-lt"/>
              </a:rPr>
              <a:t>negócio</a:t>
            </a:r>
            <a:endParaRPr lang="en-US" sz="2000" dirty="0">
              <a:latin typeface="Open Sans"/>
              <a:ea typeface="+mn-lt"/>
              <a:cs typeface="+mn-lt"/>
            </a:endParaRPr>
          </a:p>
          <a:p>
            <a:pPr marL="342900" indent="-342900" algn="l">
              <a:lnSpc>
                <a:spcPct val="100000"/>
              </a:lnSpc>
              <a:buAutoNum type="arabicPeriod"/>
            </a:pPr>
            <a:r>
              <a:rPr lang="en-US" sz="2000" dirty="0">
                <a:latin typeface="Open Sans"/>
                <a:ea typeface="+mn-lt"/>
                <a:cs typeface="+mn-lt"/>
              </a:rPr>
              <a:t>RAP2: </a:t>
            </a:r>
            <a:r>
              <a:rPr lang="en-US" sz="2000" dirty="0" err="1">
                <a:latin typeface="Open Sans"/>
                <a:ea typeface="+mn-lt"/>
                <a:cs typeface="+mn-lt"/>
              </a:rPr>
              <a:t>Distinguir</a:t>
            </a:r>
            <a:r>
              <a:rPr lang="en-US" sz="2000" dirty="0">
                <a:latin typeface="Open Sans"/>
                <a:ea typeface="+mn-lt"/>
                <a:cs typeface="+mn-lt"/>
              </a:rPr>
              <a:t> entre </a:t>
            </a:r>
            <a:r>
              <a:rPr lang="en-US" sz="2000" b="1" dirty="0" err="1">
                <a:latin typeface="Open Sans"/>
                <a:ea typeface="+mn-lt"/>
                <a:cs typeface="+mn-lt"/>
              </a:rPr>
              <a:t>financiamento</a:t>
            </a:r>
            <a:r>
              <a:rPr lang="en-US" sz="2000" b="1" dirty="0">
                <a:latin typeface="Open Sans"/>
                <a:ea typeface="+mn-lt"/>
                <a:cs typeface="+mn-lt"/>
              </a:rPr>
              <a:t> </a:t>
            </a:r>
            <a:r>
              <a:rPr lang="en-US" sz="2000" b="1" dirty="0" err="1">
                <a:latin typeface="Open Sans"/>
                <a:ea typeface="+mn-lt"/>
                <a:cs typeface="+mn-lt"/>
              </a:rPr>
              <a:t>por</a:t>
            </a:r>
            <a:r>
              <a:rPr lang="en-US" sz="2000" b="1" dirty="0">
                <a:latin typeface="Open Sans"/>
                <a:ea typeface="+mn-lt"/>
                <a:cs typeface="+mn-lt"/>
              </a:rPr>
              <a:t> </a:t>
            </a:r>
            <a:r>
              <a:rPr lang="en-US" sz="2000" b="1" dirty="0" err="1">
                <a:latin typeface="Open Sans"/>
                <a:ea typeface="+mn-lt"/>
                <a:cs typeface="+mn-lt"/>
              </a:rPr>
              <a:t>capitais</a:t>
            </a:r>
            <a:r>
              <a:rPr lang="en-US" sz="2000" b="1" dirty="0">
                <a:latin typeface="Open Sans"/>
                <a:ea typeface="+mn-lt"/>
                <a:cs typeface="+mn-lt"/>
              </a:rPr>
              <a:t> </a:t>
            </a:r>
            <a:r>
              <a:rPr lang="en-US" sz="2000" b="1" dirty="0" err="1">
                <a:latin typeface="Open Sans"/>
                <a:ea typeface="+mn-lt"/>
                <a:cs typeface="+mn-lt"/>
              </a:rPr>
              <a:t>próprios</a:t>
            </a:r>
            <a:r>
              <a:rPr lang="en-US" sz="2000" b="1" dirty="0">
                <a:latin typeface="Open Sans"/>
                <a:ea typeface="+mn-lt"/>
                <a:cs typeface="+mn-lt"/>
              </a:rPr>
              <a:t> </a:t>
            </a:r>
            <a:r>
              <a:rPr lang="en-US" sz="2000" dirty="0">
                <a:latin typeface="Open Sans"/>
                <a:ea typeface="+mn-lt"/>
                <a:cs typeface="+mn-lt"/>
              </a:rPr>
              <a:t>e </a:t>
            </a:r>
            <a:r>
              <a:rPr lang="en-US" sz="2000" b="1" dirty="0" err="1">
                <a:latin typeface="Open Sans"/>
                <a:ea typeface="+mn-lt"/>
                <a:cs typeface="+mn-lt"/>
              </a:rPr>
              <a:t>por</a:t>
            </a:r>
            <a:r>
              <a:rPr lang="en-US" sz="2000" b="1" dirty="0">
                <a:latin typeface="Open Sans"/>
                <a:ea typeface="+mn-lt"/>
                <a:cs typeface="+mn-lt"/>
              </a:rPr>
              <a:t> </a:t>
            </a:r>
            <a:r>
              <a:rPr lang="en-US" sz="2000" b="1" dirty="0" err="1">
                <a:latin typeface="Open Sans"/>
                <a:ea typeface="+mn-lt"/>
                <a:cs typeface="+mn-lt"/>
              </a:rPr>
              <a:t>dívida</a:t>
            </a:r>
            <a:endParaRPr lang="en-US" sz="2000" b="1" dirty="0">
              <a:latin typeface="Open Sans"/>
              <a:ea typeface="+mn-lt"/>
              <a:cs typeface="+mn-lt"/>
            </a:endParaRPr>
          </a:p>
          <a:p>
            <a:pPr marL="342900" indent="-342900" algn="l">
              <a:lnSpc>
                <a:spcPct val="100000"/>
              </a:lnSpc>
              <a:buAutoNum type="arabicPeriod"/>
            </a:pPr>
            <a:r>
              <a:rPr lang="en-US" sz="2000" dirty="0">
                <a:latin typeface="Open Sans"/>
                <a:ea typeface="+mn-lt"/>
                <a:cs typeface="+mn-lt"/>
              </a:rPr>
              <a:t>RAP3: </a:t>
            </a:r>
            <a:r>
              <a:rPr lang="en-US" sz="2000" dirty="0" err="1">
                <a:latin typeface="Open Sans"/>
                <a:ea typeface="+mn-lt"/>
                <a:cs typeface="+mn-lt"/>
              </a:rPr>
              <a:t>Calcular</a:t>
            </a:r>
            <a:r>
              <a:rPr lang="en-US" sz="2000" dirty="0">
                <a:latin typeface="Open Sans"/>
                <a:ea typeface="+mn-lt"/>
                <a:cs typeface="+mn-lt"/>
              </a:rPr>
              <a:t> </a:t>
            </a:r>
            <a:r>
              <a:rPr lang="en-US" sz="2000" dirty="0" err="1">
                <a:latin typeface="Open Sans"/>
                <a:ea typeface="+mn-lt"/>
                <a:cs typeface="+mn-lt"/>
              </a:rPr>
              <a:t>alguns</a:t>
            </a:r>
            <a:r>
              <a:rPr lang="en-US" sz="2000" dirty="0">
                <a:latin typeface="Open Sans"/>
                <a:ea typeface="+mn-lt"/>
                <a:cs typeface="+mn-lt"/>
              </a:rPr>
              <a:t> </a:t>
            </a:r>
            <a:r>
              <a:rPr lang="en-US" sz="2000" b="1" dirty="0" err="1">
                <a:latin typeface="Open Sans"/>
                <a:ea typeface="+mn-lt"/>
                <a:cs typeface="+mn-lt"/>
              </a:rPr>
              <a:t>índices</a:t>
            </a:r>
            <a:r>
              <a:rPr lang="en-US" sz="2000" b="1" dirty="0">
                <a:latin typeface="Open Sans"/>
                <a:ea typeface="+mn-lt"/>
                <a:cs typeface="+mn-lt"/>
              </a:rPr>
              <a:t> </a:t>
            </a:r>
            <a:r>
              <a:rPr lang="en-US" sz="2000" b="1" dirty="0" err="1">
                <a:latin typeface="Open Sans"/>
                <a:ea typeface="+mn-lt"/>
                <a:cs typeface="+mn-lt"/>
              </a:rPr>
              <a:t>financeiros</a:t>
            </a:r>
            <a:r>
              <a:rPr lang="en-US" sz="2000" b="1" dirty="0">
                <a:latin typeface="Open Sans"/>
                <a:ea typeface="+mn-lt"/>
                <a:cs typeface="+mn-lt"/>
              </a:rPr>
              <a:t> </a:t>
            </a:r>
            <a:r>
              <a:rPr lang="en-US" sz="2000" dirty="0" err="1">
                <a:latin typeface="Open Sans"/>
                <a:ea typeface="+mn-lt"/>
                <a:cs typeface="+mn-lt"/>
              </a:rPr>
              <a:t>importantes</a:t>
            </a:r>
            <a:r>
              <a:rPr lang="en-US" sz="2000" dirty="0">
                <a:latin typeface="Open Sans"/>
                <a:ea typeface="+mn-lt"/>
                <a:cs typeface="+mn-lt"/>
              </a:rPr>
              <a:t> </a:t>
            </a:r>
          </a:p>
          <a:p>
            <a:pPr marL="342900" indent="-342900" algn="l">
              <a:lnSpc>
                <a:spcPct val="100000"/>
              </a:lnSpc>
              <a:buAutoNum type="arabicPeriod"/>
            </a:pPr>
            <a:r>
              <a:rPr lang="en-US" sz="2000" dirty="0">
                <a:latin typeface="Open Sans"/>
                <a:ea typeface="+mn-lt"/>
                <a:cs typeface="+mn-lt"/>
              </a:rPr>
              <a:t>RAP4: </a:t>
            </a:r>
            <a:r>
              <a:rPr lang="en-US" sz="2000" dirty="0" err="1">
                <a:latin typeface="Open Sans"/>
                <a:ea typeface="+mn-lt"/>
                <a:cs typeface="+mn-lt"/>
              </a:rPr>
              <a:t>Compreender</a:t>
            </a:r>
            <a:r>
              <a:rPr lang="en-US" sz="2000" dirty="0">
                <a:latin typeface="Open Sans"/>
                <a:ea typeface="+mn-lt"/>
                <a:cs typeface="+mn-lt"/>
              </a:rPr>
              <a:t> </a:t>
            </a:r>
            <a:r>
              <a:rPr lang="en-US" sz="2000" dirty="0" err="1">
                <a:latin typeface="Open Sans"/>
                <a:ea typeface="+mn-lt"/>
                <a:cs typeface="+mn-lt"/>
              </a:rPr>
              <a:t>dois</a:t>
            </a:r>
            <a:r>
              <a:rPr lang="en-US" sz="2000" dirty="0">
                <a:latin typeface="Open Sans"/>
                <a:ea typeface="+mn-lt"/>
                <a:cs typeface="+mn-lt"/>
              </a:rPr>
              <a:t> </a:t>
            </a:r>
            <a:r>
              <a:rPr lang="en-US" sz="2000" b="1" dirty="0" err="1">
                <a:latin typeface="Open Sans"/>
                <a:ea typeface="+mn-lt"/>
                <a:cs typeface="+mn-lt"/>
              </a:rPr>
              <a:t>mecanismos</a:t>
            </a:r>
            <a:r>
              <a:rPr lang="en-US" sz="2000" b="1" dirty="0">
                <a:latin typeface="Open Sans"/>
                <a:ea typeface="+mn-lt"/>
                <a:cs typeface="+mn-lt"/>
              </a:rPr>
              <a:t> </a:t>
            </a:r>
            <a:r>
              <a:rPr lang="en-US" sz="2000" dirty="0" err="1">
                <a:latin typeface="Open Sans"/>
                <a:ea typeface="+mn-lt"/>
                <a:cs typeface="+mn-lt"/>
              </a:rPr>
              <a:t>diferentes</a:t>
            </a:r>
            <a:r>
              <a:rPr lang="en-US" sz="2000" dirty="0">
                <a:latin typeface="Open Sans"/>
                <a:ea typeface="+mn-lt"/>
                <a:cs typeface="+mn-lt"/>
              </a:rPr>
              <a:t> </a:t>
            </a:r>
            <a:r>
              <a:rPr lang="en-US" sz="2000" b="1" dirty="0" err="1">
                <a:latin typeface="Open Sans"/>
                <a:ea typeface="+mn-lt"/>
                <a:cs typeface="+mn-lt"/>
              </a:rPr>
              <a:t>utilizados</a:t>
            </a:r>
            <a:r>
              <a:rPr lang="en-US" sz="2000" b="1" dirty="0">
                <a:latin typeface="Open Sans"/>
                <a:ea typeface="+mn-lt"/>
                <a:cs typeface="+mn-lt"/>
              </a:rPr>
              <a:t> para </a:t>
            </a:r>
            <a:r>
              <a:rPr lang="en-US" sz="2000" b="1" dirty="0" err="1">
                <a:latin typeface="Open Sans"/>
                <a:ea typeface="+mn-lt"/>
                <a:cs typeface="+mn-lt"/>
              </a:rPr>
              <a:t>financiar</a:t>
            </a:r>
            <a:r>
              <a:rPr lang="en-US" sz="2000" b="1" dirty="0">
                <a:latin typeface="Open Sans"/>
                <a:ea typeface="+mn-lt"/>
                <a:cs typeface="+mn-lt"/>
              </a:rPr>
              <a:t> um novo </a:t>
            </a:r>
            <a:r>
              <a:rPr lang="en-US" sz="2000" b="1" dirty="0" err="1">
                <a:latin typeface="Open Sans"/>
                <a:ea typeface="+mn-lt"/>
                <a:cs typeface="+mn-lt"/>
              </a:rPr>
              <a:t>projeto</a:t>
            </a:r>
            <a:endParaRPr lang="en-GB" sz="2000" b="1" dirty="0">
              <a:latin typeface="Open Sans"/>
              <a:cs typeface="Calibri" panose="020F0502020204030204"/>
            </a:endParaRPr>
          </a:p>
          <a:p>
            <a:pPr marL="342900" indent="-342900" algn="l">
              <a:lnSpc>
                <a:spcPct val="100000"/>
              </a:lnSpc>
              <a:buFont typeface="Arial" panose="020B0604020202020204" pitchFamily="34" charset="0"/>
              <a:buChar char="•"/>
            </a:pPr>
            <a:endParaRPr lang="en-GB" sz="2000" dirty="0">
              <a:latin typeface="Open Sans"/>
              <a:cs typeface="Calibri"/>
            </a:endParaRPr>
          </a:p>
          <a:p>
            <a:pPr algn="l">
              <a:lnSpc>
                <a:spcPct val="100000"/>
              </a:lnSpc>
            </a:pPr>
            <a:endParaRPr lang="en-GB" sz="2000" dirty="0">
              <a:latin typeface="Open Sans"/>
            </a:endParaRPr>
          </a:p>
        </p:txBody>
      </p:sp>
      <p:sp>
        <p:nvSpPr>
          <p:cNvPr id="12" name="Oval 11">
            <a:extLst>
              <a:ext uri="{FF2B5EF4-FFF2-40B4-BE49-F238E27FC236}">
                <a16:creationId xmlns:a16="http://schemas.microsoft.com/office/drawing/2014/main" id="{837548A0-BCA9-F14B-8E65-75CF207A7BC6}"/>
              </a:ext>
            </a:extLst>
          </p:cNvPr>
          <p:cNvSpPr/>
          <p:nvPr/>
        </p:nvSpPr>
        <p:spPr>
          <a:xfrm>
            <a:off x="8217615"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mp3" descr="Track5_Lecture2_Slide2.mp3">
            <a:hlinkClick r:id="" action="ppaction://media"/>
            <a:extLst>
              <a:ext uri="{FF2B5EF4-FFF2-40B4-BE49-F238E27FC236}">
                <a16:creationId xmlns:a16="http://schemas.microsoft.com/office/drawing/2014/main" id="{8B76058C-7152-6F45-912A-B67068928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8980" y="778977"/>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212279"/>
            <a:ext cx="654360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Financiamento empresarial ou com recurso - Ilustração do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balanço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patrimonial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0"/>
            <a:ext cx="7651304" cy="11963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Tipos de financiamento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963305"/>
            <a:ext cx="7807911" cy="474756"/>
          </a:xfrm>
        </p:spPr>
        <p:txBody>
          <a:bodyPr vert="horz" lIns="91440" tIns="45720" rIns="91440" bIns="45720" rtlCol="0" anchor="t">
            <a:normAutofit/>
          </a:bodyPr>
          <a:lstStyle/>
          <a:p>
            <a:pPr>
              <a:lnSpc>
                <a:spcPct val="100000"/>
              </a:lnSpc>
            </a:pPr>
            <a:r>
              <a:rPr lang="en-US" sz="2000">
                <a:latin typeface="Open Sans"/>
              </a:rPr>
              <a:t>Como é que a ABC Inc. financia uma nova central eléctrica?</a:t>
            </a:r>
            <a:endParaRPr lang="en-US"/>
          </a:p>
        </p:txBody>
      </p:sp>
      <p:pic>
        <p:nvPicPr>
          <p:cNvPr id="7" name="Google Shape;260;p23">
            <a:extLst>
              <a:ext uri="{FF2B5EF4-FFF2-40B4-BE49-F238E27FC236}">
                <a16:creationId xmlns:a16="http://schemas.microsoft.com/office/drawing/2014/main" id="{167F5657-F68C-4868-9248-8FC7B7FA496E}"/>
              </a:ext>
            </a:extLst>
          </p:cNvPr>
          <p:cNvPicPr preferRelativeResize="0"/>
          <p:nvPr/>
        </p:nvPicPr>
        <p:blipFill rotWithShape="1">
          <a:blip r:embed="rId6">
            <a:alphaModFix/>
          </a:blip>
          <a:srcRect/>
          <a:stretch/>
        </p:blipFill>
        <p:spPr>
          <a:xfrm>
            <a:off x="960775" y="2583190"/>
            <a:ext cx="8026047" cy="3523784"/>
          </a:xfrm>
          <a:prstGeom prst="rect">
            <a:avLst/>
          </a:prstGeom>
          <a:noFill/>
          <a:ln>
            <a:noFill/>
          </a:ln>
        </p:spPr>
      </p:pic>
      <p:sp>
        <p:nvSpPr>
          <p:cNvPr id="11" name="Oval 10">
            <a:extLst>
              <a:ext uri="{FF2B5EF4-FFF2-40B4-BE49-F238E27FC236}">
                <a16:creationId xmlns:a16="http://schemas.microsoft.com/office/drawing/2014/main" id="{BB032F0A-27BC-5A43-BED9-BC77F715E752}"/>
              </a:ext>
            </a:extLst>
          </p:cNvPr>
          <p:cNvSpPr/>
          <p:nvPr/>
        </p:nvSpPr>
        <p:spPr>
          <a:xfrm>
            <a:off x="8708425" y="4933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20.mp3" descr="Track5_Lecture2_Slide20.mp3">
            <a:hlinkClick r:id="" action="ppaction://media"/>
            <a:extLst>
              <a:ext uri="{FF2B5EF4-FFF2-40B4-BE49-F238E27FC236}">
                <a16:creationId xmlns:a16="http://schemas.microsoft.com/office/drawing/2014/main" id="{64604729-4711-E84D-94BF-F8CF771490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79790" y="564671"/>
            <a:ext cx="812800" cy="812800"/>
          </a:xfrm>
          <a:prstGeom prst="rect">
            <a:avLst/>
          </a:prstGeom>
        </p:spPr>
      </p:pic>
    </p:spTree>
    <p:extLst>
      <p:ext uri="{BB962C8B-B14F-4D97-AF65-F5344CB8AC3E}">
        <p14:creationId xmlns:p14="http://schemas.microsoft.com/office/powerpoint/2010/main" val="24611310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816757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Financiamento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projetos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ou sem recurso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Tipos de financiamento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963304"/>
            <a:ext cx="10515600" cy="3779769"/>
          </a:xfrm>
        </p:spPr>
        <p:txBody>
          <a:bodyPr vert="horz" lIns="91440" tIns="45720" rIns="91440" bIns="45720" rtlCol="0" anchor="t">
            <a:normAutofit/>
          </a:bodyPr>
          <a:lstStyle/>
          <a:p>
            <a:pPr marL="0" indent="0">
              <a:lnSpc>
                <a:spcPct val="100000"/>
              </a:lnSpc>
              <a:buNone/>
            </a:pPr>
            <a:r>
              <a:rPr lang="pt-BR" sz="2000" b="1" dirty="0">
                <a:latin typeface="Open Sans"/>
              </a:rPr>
              <a:t>2. financiamento de projetos ou não recorrentes</a:t>
            </a:r>
            <a:endParaRPr lang="pt-BR" dirty="0"/>
          </a:p>
          <a:p>
            <a:pPr>
              <a:lnSpc>
                <a:spcPct val="100000"/>
              </a:lnSpc>
            </a:pPr>
            <a:r>
              <a:rPr lang="pt-BR" sz="2000" dirty="0">
                <a:latin typeface="Open Sans"/>
              </a:rPr>
              <a:t>É constituída uma empresa de projeto (</a:t>
            </a:r>
            <a:r>
              <a:rPr lang="pt-BR" sz="2000" dirty="0" err="1">
                <a:latin typeface="Open Sans"/>
              </a:rPr>
              <a:t>Special</a:t>
            </a:r>
            <a:r>
              <a:rPr lang="pt-BR" sz="2000" dirty="0">
                <a:latin typeface="Open Sans"/>
              </a:rPr>
              <a:t> </a:t>
            </a:r>
            <a:r>
              <a:rPr lang="pt-BR" sz="2000" dirty="0" err="1">
                <a:latin typeface="Open Sans"/>
              </a:rPr>
              <a:t>Purpose</a:t>
            </a:r>
            <a:r>
              <a:rPr lang="pt-BR" sz="2000" dirty="0">
                <a:latin typeface="Open Sans"/>
              </a:rPr>
              <a:t> Vehicle (SPV)) especificamente para construir o novo projeto.</a:t>
            </a:r>
          </a:p>
          <a:p>
            <a:pPr>
              <a:lnSpc>
                <a:spcPct val="100000"/>
              </a:lnSpc>
            </a:pPr>
            <a:r>
              <a:rPr lang="pt-BR" sz="2000" dirty="0">
                <a:latin typeface="Open Sans"/>
              </a:rPr>
              <a:t>Os investimentos das novas instalações são considerados como ativos da SPV.</a:t>
            </a:r>
          </a:p>
          <a:p>
            <a:pPr>
              <a:lnSpc>
                <a:spcPct val="100000"/>
              </a:lnSpc>
            </a:pPr>
            <a:r>
              <a:rPr lang="pt-BR" sz="2000" dirty="0">
                <a:latin typeface="Open Sans"/>
              </a:rPr>
              <a:t>O capital próprio provém do promotor ou do patrocinador.</a:t>
            </a:r>
          </a:p>
          <a:p>
            <a:pPr>
              <a:lnSpc>
                <a:spcPct val="100000"/>
              </a:lnSpc>
            </a:pPr>
            <a:r>
              <a:rPr lang="pt-BR" sz="2000" dirty="0">
                <a:latin typeface="Open Sans"/>
              </a:rPr>
              <a:t>Os ativos do projeto e o fluxo de caixa garantem a dívida.</a:t>
            </a:r>
          </a:p>
          <a:p>
            <a:pPr>
              <a:lnSpc>
                <a:spcPct val="100000"/>
              </a:lnSpc>
            </a:pPr>
            <a:r>
              <a:rPr lang="pt-BR" sz="2000" dirty="0">
                <a:latin typeface="Open Sans"/>
              </a:rPr>
              <a:t>Os credores não podem recorrer a outros recursos disponíveis dos patrocinadores.</a:t>
            </a:r>
          </a:p>
          <a:p>
            <a:pPr>
              <a:lnSpc>
                <a:spcPct val="100000"/>
              </a:lnSpc>
            </a:pPr>
            <a:r>
              <a:rPr lang="pt-BR" sz="2000" dirty="0">
                <a:latin typeface="Open Sans"/>
              </a:rPr>
              <a:t>Os empréstimos para o projeto não são registrados no balanço geral ou na capacidade de crédito dos patrocinadores.</a:t>
            </a:r>
            <a:endParaRPr lang="pt-BR" sz="2400" dirty="0">
              <a:cs typeface="Calibri" panose="020F0502020204030204"/>
            </a:endParaRPr>
          </a:p>
        </p:txBody>
      </p:sp>
      <p:sp>
        <p:nvSpPr>
          <p:cNvPr id="7" name="Oval 6">
            <a:extLst>
              <a:ext uri="{FF2B5EF4-FFF2-40B4-BE49-F238E27FC236}">
                <a16:creationId xmlns:a16="http://schemas.microsoft.com/office/drawing/2014/main" id="{2C3D3975-3704-8D41-B5DE-7E7E428CD3E9}"/>
              </a:ext>
            </a:extLst>
          </p:cNvPr>
          <p:cNvSpPr/>
          <p:nvPr/>
        </p:nvSpPr>
        <p:spPr>
          <a:xfrm>
            <a:off x="8541569" y="51458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1.mp3" descr="Track5_Lecture2_Slide21.mp3">
            <a:hlinkClick r:id="" action="ppaction://media"/>
            <a:extLst>
              <a:ext uri="{FF2B5EF4-FFF2-40B4-BE49-F238E27FC236}">
                <a16:creationId xmlns:a16="http://schemas.microsoft.com/office/drawing/2014/main" id="{68EABA51-518E-454A-B2A1-0F80B4161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2934" y="585952"/>
            <a:ext cx="812800" cy="812800"/>
          </a:xfrm>
          <a:prstGeom prst="rect">
            <a:avLst/>
          </a:prstGeom>
        </p:spPr>
      </p:pic>
    </p:spTree>
    <p:extLst>
      <p:ext uri="{BB962C8B-B14F-4D97-AF65-F5344CB8AC3E}">
        <p14:creationId xmlns:p14="http://schemas.microsoft.com/office/powerpoint/2010/main" val="2423016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81675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Financiamento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projetos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ou</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sem</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recurso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Tipos de financiamento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00295"/>
            <a:ext cx="10515600" cy="4351338"/>
          </a:xfrm>
        </p:spPr>
        <p:txBody>
          <a:bodyPr vert="horz" lIns="91440" tIns="45720" rIns="91440" bIns="45720" rtlCol="0" anchor="t">
            <a:normAutofit/>
          </a:bodyPr>
          <a:lstStyle/>
          <a:p>
            <a:pPr>
              <a:lnSpc>
                <a:spcPct val="100000"/>
              </a:lnSpc>
            </a:pPr>
            <a:r>
              <a:rPr lang="en-US" sz="2000">
                <a:latin typeface="Open Sans"/>
              </a:rPr>
              <a:t>Como é que a XYZ Inc. financia um aeroporto?</a:t>
            </a:r>
            <a:endParaRPr lang="en-US"/>
          </a:p>
          <a:p>
            <a:pPr marL="0" indent="0">
              <a:buNone/>
            </a:pPr>
            <a:endParaRPr lang="en-US" sz="2400"/>
          </a:p>
        </p:txBody>
      </p:sp>
      <p:pic>
        <p:nvPicPr>
          <p:cNvPr id="7" name="Google Shape;276;p25">
            <a:extLst>
              <a:ext uri="{FF2B5EF4-FFF2-40B4-BE49-F238E27FC236}">
                <a16:creationId xmlns:a16="http://schemas.microsoft.com/office/drawing/2014/main" id="{45D5D93E-27F9-4702-9C86-8EF152094ADE}"/>
              </a:ext>
            </a:extLst>
          </p:cNvPr>
          <p:cNvPicPr preferRelativeResize="0"/>
          <p:nvPr/>
        </p:nvPicPr>
        <p:blipFill rotWithShape="1">
          <a:blip r:embed="rId6">
            <a:alphaModFix/>
          </a:blip>
          <a:srcRect/>
          <a:stretch/>
        </p:blipFill>
        <p:spPr>
          <a:xfrm>
            <a:off x="1001561" y="2572395"/>
            <a:ext cx="8846770" cy="3668752"/>
          </a:xfrm>
          <a:prstGeom prst="rect">
            <a:avLst/>
          </a:prstGeom>
          <a:noFill/>
          <a:ln>
            <a:noFill/>
          </a:ln>
        </p:spPr>
      </p:pic>
      <p:sp>
        <p:nvSpPr>
          <p:cNvPr id="10" name="Oval 9">
            <a:extLst>
              <a:ext uri="{FF2B5EF4-FFF2-40B4-BE49-F238E27FC236}">
                <a16:creationId xmlns:a16="http://schemas.microsoft.com/office/drawing/2014/main" id="{D78CBD28-2D01-7C47-B10C-0414E43EE00D}"/>
              </a:ext>
            </a:extLst>
          </p:cNvPr>
          <p:cNvSpPr/>
          <p:nvPr/>
        </p:nvSpPr>
        <p:spPr>
          <a:xfrm>
            <a:off x="8176419" y="4562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2.mp3" descr="Track5_Lecture2_Slide22.mp3">
            <a:hlinkClick r:id="" action="ppaction://media"/>
            <a:extLst>
              <a:ext uri="{FF2B5EF4-FFF2-40B4-BE49-F238E27FC236}">
                <a16:creationId xmlns:a16="http://schemas.microsoft.com/office/drawing/2014/main" id="{425FB7DB-08F3-D547-851E-9D7A426441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1989" y="522383"/>
            <a:ext cx="812800" cy="812800"/>
          </a:xfrm>
          <a:prstGeom prst="rect">
            <a:avLst/>
          </a:prstGeom>
        </p:spPr>
      </p:pic>
    </p:spTree>
    <p:extLst>
      <p:ext uri="{BB962C8B-B14F-4D97-AF65-F5344CB8AC3E}">
        <p14:creationId xmlns:p14="http://schemas.microsoft.com/office/powerpoint/2010/main" val="3697511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6982DA78-C3C8-EA4F-AAA9-1AD17D04ECE1}"/>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BEB0ECBB-5840-4667-ABEE-135810FF3EDB}"/>
              </a:ext>
            </a:extLst>
          </p:cNvPr>
          <p:cNvSpPr txBox="1"/>
          <p:nvPr/>
        </p:nvSpPr>
        <p:spPr>
          <a:xfrm>
            <a:off x="9195668" y="4650830"/>
            <a:ext cx="240788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 </a:t>
            </a:r>
            <a:r>
              <a:rPr lang="en-US" sz="800" dirty="0">
                <a:solidFill>
                  <a:schemeClr val="bg1"/>
                </a:solidFill>
                <a:latin typeface="Open Sans"/>
                <a:ea typeface="+mn-lt"/>
                <a:cs typeface="+mn-lt"/>
              </a:rPr>
              <a:t>S. Pop M.,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Hasanovic 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a:t>
            </a:r>
            <a:r>
              <a:rPr lang="en-US" sz="800">
                <a:solidFill>
                  <a:schemeClr val="bg1"/>
                </a:solidFill>
                <a:latin typeface="Open Sans"/>
                <a:ea typeface="+mn-lt"/>
                <a:cs typeface="+mn-lt"/>
              </a:rPr>
              <a:t>M., </a:t>
            </a:r>
            <a:r>
              <a:rPr lang="en-US" sz="800" dirty="0">
                <a:solidFill>
                  <a:schemeClr val="bg1"/>
                </a:solidFill>
                <a:latin typeface="Open Sans"/>
                <a:ea typeface="+mn-lt"/>
                <a:cs typeface="+mn-lt"/>
              </a:rPr>
              <a:t>Welsch M., Tan N., 2021. Palestra 2: Noções básicas de financiamento,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Versão de lançamento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[apresentação online]. </a:t>
            </a:r>
            <a:r>
              <a:rPr lang="en-US" sz="800" dirty="0" err="1">
                <a:solidFill>
                  <a:schemeClr val="bg1"/>
                </a:solidFill>
                <a:latin typeface="Open Sans"/>
                <a:ea typeface="+mn-lt"/>
                <a:cs typeface="+mn-lt"/>
              </a:rPr>
              <a:t>Programa de </a:t>
            </a:r>
            <a:r>
              <a:rPr lang="en-US" sz="800" dirty="0">
                <a:solidFill>
                  <a:schemeClr val="bg1"/>
                </a:solidFill>
                <a:latin typeface="Open Sans"/>
                <a:ea typeface="+mn-lt"/>
                <a:cs typeface="+mn-lt"/>
              </a:rPr>
              <a:t>Crescimento Compatível com o Clima e Agência Internacional de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Agência Internacional de Energia Atómica.</a:t>
            </a:r>
            <a:endParaRPr lang="en-US" dirty="0">
              <a:solidFill>
                <a:schemeClr val="bg1"/>
              </a:solidFill>
            </a:endParaRPr>
          </a:p>
        </p:txBody>
      </p:sp>
      <p:sp>
        <p:nvSpPr>
          <p:cNvPr id="10" name="TextBox 4">
            <a:extLst>
              <a:ext uri="{FF2B5EF4-FFF2-40B4-BE49-F238E27FC236}">
                <a16:creationId xmlns:a16="http://schemas.microsoft.com/office/drawing/2014/main" id="{28559AD8-90FE-4F3A-B7BC-A98D6A2E825B}"/>
              </a:ext>
            </a:extLst>
          </p:cNvPr>
          <p:cNvSpPr txBox="1"/>
          <p:nvPr/>
        </p:nvSpPr>
        <p:spPr>
          <a:xfrm>
            <a:off x="9899301" y="5886940"/>
            <a:ext cx="197617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Cursos do CCG (isto levá-lo-á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para a ligação ao sítio Web http://www.Climatecompatiblegrowth.com/teachingmaterials)</a:t>
            </a:r>
          </a:p>
        </p:txBody>
      </p:sp>
      <p:grpSp>
        <p:nvGrpSpPr>
          <p:cNvPr id="11" name="Group 10">
            <a:extLst>
              <a:ext uri="{FF2B5EF4-FFF2-40B4-BE49-F238E27FC236}">
                <a16:creationId xmlns:a16="http://schemas.microsoft.com/office/drawing/2014/main" id="{9E20C000-16F4-474F-A044-C88237080A81}"/>
              </a:ext>
            </a:extLst>
          </p:cNvPr>
          <p:cNvGrpSpPr/>
          <p:nvPr/>
        </p:nvGrpSpPr>
        <p:grpSpPr>
          <a:xfrm>
            <a:off x="3339465" y="4105009"/>
            <a:ext cx="1877504" cy="558800"/>
            <a:chOff x="929196" y="5461000"/>
            <a:chExt cx="1877504" cy="558800"/>
          </a:xfrm>
        </p:grpSpPr>
        <p:sp>
          <p:nvSpPr>
            <p:cNvPr id="12" name="Rounded Rectangle 11">
              <a:hlinkClick r:id="rId4"/>
              <a:extLst>
                <a:ext uri="{FF2B5EF4-FFF2-40B4-BE49-F238E27FC236}">
                  <a16:creationId xmlns:a16="http://schemas.microsoft.com/office/drawing/2014/main" id="{86F0698A-729D-C846-8C0A-21DC5CB5C05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BDCB246-8D12-F244-8D95-E5365ACBCAD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Fazer o teste</a:t>
              </a:r>
            </a:p>
          </p:txBody>
        </p:sp>
        <p:sp>
          <p:nvSpPr>
            <p:cNvPr id="14" name="Rounded Rectangle 13">
              <a:hlinkClick r:id="rId5"/>
              <a:extLst>
                <a:ext uri="{FF2B5EF4-FFF2-40B4-BE49-F238E27FC236}">
                  <a16:creationId xmlns:a16="http://schemas.microsoft.com/office/drawing/2014/main" id="{8EE8D189-11D3-964C-944C-E52B941371E6}"/>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2627976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Este documento foi atualizado em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97017"/>
            <a:ext cx="644249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2.1.1 Perguntas a fazer quando se cria uma empresa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Iniciar uma atividade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8361972" cy="2036310"/>
          </a:xfrm>
        </p:spPr>
        <p:txBody>
          <a:bodyPr vert="horz" lIns="91440" tIns="45720" rIns="91440" bIns="45720" rtlCol="0" anchor="t">
            <a:normAutofit fontScale="92500"/>
          </a:bodyPr>
          <a:lstStyle/>
          <a:p>
            <a:pPr marL="0" indent="0">
              <a:lnSpc>
                <a:spcPct val="100000"/>
              </a:lnSpc>
              <a:buNone/>
            </a:pPr>
            <a:r>
              <a:rPr lang="en-US" sz="2000" b="1" dirty="0">
                <a:latin typeface="Open Sans"/>
              </a:rPr>
              <a:t>As três questões mais importantes </a:t>
            </a:r>
            <a:r>
              <a:rPr lang="en-US" sz="2000" dirty="0">
                <a:latin typeface="Open Sans"/>
              </a:rPr>
              <a:t>são:</a:t>
            </a:r>
          </a:p>
          <a:p>
            <a:pPr>
              <a:lnSpc>
                <a:spcPct val="100000"/>
              </a:lnSpc>
            </a:pPr>
            <a:r>
              <a:rPr lang="en-US" sz="2000" dirty="0">
                <a:latin typeface="Open Sans"/>
              </a:rPr>
              <a:t>Que investimento a longo prazo assumir?</a:t>
            </a:r>
          </a:p>
          <a:p>
            <a:pPr>
              <a:lnSpc>
                <a:spcPct val="100000"/>
              </a:lnSpc>
            </a:pPr>
            <a:r>
              <a:rPr lang="en-US" sz="2000" dirty="0">
                <a:latin typeface="Open Sans"/>
              </a:rPr>
              <a:t>Onde obterá financiamento a longo prazo para pagar o investimento?</a:t>
            </a:r>
          </a:p>
          <a:p>
            <a:pPr>
              <a:lnSpc>
                <a:spcPct val="100000"/>
              </a:lnSpc>
            </a:pPr>
            <a:r>
              <a:rPr lang="en-US" sz="2000" dirty="0">
                <a:latin typeface="Open Sans"/>
              </a:rPr>
              <a:t>Como serão geridas as </a:t>
            </a:r>
            <a:r>
              <a:rPr lang="en-US" sz="2000" dirty="0" err="1">
                <a:latin typeface="Open Sans"/>
              </a:rPr>
              <a:t>atividades</a:t>
            </a:r>
            <a:r>
              <a:rPr lang="en-US" sz="2000" dirty="0">
                <a:latin typeface="Open Sans"/>
              </a:rPr>
              <a:t> financeiras quotidianas (como a cobrança aos clientes e o pagamento aos fornecedores)?</a:t>
            </a:r>
          </a:p>
          <a:p>
            <a:pPr>
              <a:lnSpc>
                <a:spcPct val="100000"/>
              </a:lnSpc>
            </a:pPr>
            <a:endParaRPr lang="en-GB" sz="2000" dirty="0">
              <a:latin typeface="Open Sans"/>
            </a:endParaRPr>
          </a:p>
        </p:txBody>
      </p:sp>
      <p:sp>
        <p:nvSpPr>
          <p:cNvPr id="7" name="Oval 6">
            <a:extLst>
              <a:ext uri="{FF2B5EF4-FFF2-40B4-BE49-F238E27FC236}">
                <a16:creationId xmlns:a16="http://schemas.microsoft.com/office/drawing/2014/main" id="{224360D7-CC7D-C24A-827D-277410A60A38}"/>
              </a:ext>
            </a:extLst>
          </p:cNvPr>
          <p:cNvSpPr/>
          <p:nvPr/>
        </p:nvSpPr>
        <p:spPr>
          <a:xfrm>
            <a:off x="7875075"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3.mp3" descr="Track5_Lecture2_Slide3.mp3">
            <a:hlinkClick r:id="" action="ppaction://media"/>
            <a:extLst>
              <a:ext uri="{FF2B5EF4-FFF2-40B4-BE49-F238E27FC236}">
                <a16:creationId xmlns:a16="http://schemas.microsoft.com/office/drawing/2014/main" id="{4BEBA62D-9093-0844-A1F2-EA97544B9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6440" y="784272"/>
            <a:ext cx="812800" cy="812800"/>
          </a:xfrm>
          <a:prstGeom prst="rect">
            <a:avLst/>
          </a:prstGeom>
        </p:spPr>
      </p:pic>
    </p:spTree>
    <p:extLst>
      <p:ext uri="{BB962C8B-B14F-4D97-AF65-F5344CB8AC3E}">
        <p14:creationId xmlns:p14="http://schemas.microsoft.com/office/powerpoint/2010/main" val="3679203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97017"/>
            <a:ext cx="723265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Perguntas a fazer quando se cria uma empresa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Iniciar uma atividade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4" y="1862615"/>
            <a:ext cx="10037498" cy="4585193"/>
          </a:xfrm>
        </p:spPr>
        <p:txBody>
          <a:bodyPr vert="horz" lIns="91440" tIns="45720" rIns="91440" bIns="45720" rtlCol="0" anchor="t">
            <a:normAutofit fontScale="92500" lnSpcReduction="20000"/>
          </a:bodyPr>
          <a:lstStyle/>
          <a:p>
            <a:pPr marL="0" indent="0">
              <a:lnSpc>
                <a:spcPct val="100000"/>
              </a:lnSpc>
              <a:buNone/>
            </a:pPr>
            <a:r>
              <a:rPr lang="en-US" sz="2000" b="1" dirty="0">
                <a:latin typeface="Open Sans"/>
              </a:rPr>
              <a:t>Questão 1: </a:t>
            </a:r>
            <a:r>
              <a:rPr lang="en-US" sz="2000" b="1" u="sng" dirty="0">
                <a:latin typeface="Open Sans"/>
              </a:rPr>
              <a:t>Que investimento a longo prazo assumir?</a:t>
            </a:r>
            <a:endParaRPr lang="en-US" sz="2000" dirty="0">
              <a:cs typeface="Calibri"/>
            </a:endParaRPr>
          </a:p>
          <a:p>
            <a:pPr>
              <a:lnSpc>
                <a:spcPct val="100000"/>
              </a:lnSpc>
            </a:pPr>
            <a:r>
              <a:rPr lang="en-US" sz="2000" b="1" dirty="0">
                <a:latin typeface="Open Sans"/>
              </a:rPr>
              <a:t>ORÇAMENTO DE CAPITAL: </a:t>
            </a:r>
            <a:r>
              <a:rPr lang="en-US" sz="2000" dirty="0">
                <a:latin typeface="Open Sans"/>
              </a:rPr>
              <a:t>o gestor financeiro tenta identificar oportunidades de investimento que valham mais para a empresa do que o seu custo de aquisição.</a:t>
            </a:r>
          </a:p>
          <a:p>
            <a:pPr>
              <a:lnSpc>
                <a:spcPct val="100000"/>
              </a:lnSpc>
            </a:pPr>
            <a:r>
              <a:rPr lang="en-US" sz="2000" dirty="0">
                <a:latin typeface="Open Sans"/>
              </a:rPr>
              <a:t>Valor do fluxo de caixa &gt; Custo de aquisição ou criação desse ativo</a:t>
            </a:r>
          </a:p>
          <a:p>
            <a:pPr>
              <a:lnSpc>
                <a:spcPct val="100000"/>
              </a:lnSpc>
            </a:pPr>
            <a:r>
              <a:rPr lang="en-US" sz="2000" dirty="0">
                <a:latin typeface="Open Sans"/>
              </a:rPr>
              <a:t>Três preocupações importantes: dimensão, calendário, riscos</a:t>
            </a:r>
          </a:p>
          <a:p>
            <a:pPr marL="0" indent="0">
              <a:lnSpc>
                <a:spcPct val="100000"/>
              </a:lnSpc>
              <a:buNone/>
            </a:pPr>
            <a:r>
              <a:rPr lang="en-US" sz="2000" b="1" dirty="0">
                <a:latin typeface="Open Sans"/>
              </a:rPr>
              <a:t>Questão 2: </a:t>
            </a:r>
            <a:r>
              <a:rPr lang="en-US" sz="2000" b="1" u="sng" dirty="0" err="1">
                <a:latin typeface="Open Sans"/>
              </a:rPr>
              <a:t>Onde</a:t>
            </a:r>
            <a:r>
              <a:rPr lang="en-US" sz="2000" b="1" u="sng" dirty="0">
                <a:latin typeface="Open Sans"/>
              </a:rPr>
              <a:t> </a:t>
            </a:r>
            <a:r>
              <a:rPr lang="en-US" sz="2000" b="1" u="sng" dirty="0" err="1">
                <a:latin typeface="Open Sans"/>
              </a:rPr>
              <a:t>você</a:t>
            </a:r>
            <a:r>
              <a:rPr lang="en-US" sz="2000" b="1" u="sng" dirty="0">
                <a:latin typeface="Open Sans"/>
              </a:rPr>
              <a:t> </a:t>
            </a:r>
            <a:r>
              <a:rPr lang="en-US" sz="2000" b="1" u="sng" dirty="0" err="1">
                <a:latin typeface="Open Sans"/>
              </a:rPr>
              <a:t>obterá</a:t>
            </a:r>
            <a:r>
              <a:rPr lang="en-US" sz="2000" b="1" u="sng" dirty="0">
                <a:latin typeface="Open Sans"/>
              </a:rPr>
              <a:t> financiamento a longo prazo para pagar o investimento?</a:t>
            </a:r>
          </a:p>
          <a:p>
            <a:pPr>
              <a:lnSpc>
                <a:spcPct val="100000"/>
              </a:lnSpc>
            </a:pPr>
            <a:r>
              <a:rPr lang="en-US" sz="2000" dirty="0">
                <a:latin typeface="Open Sans"/>
              </a:rPr>
              <a:t>Duas opções: Capital próprio (também designado </a:t>
            </a:r>
            <a:r>
              <a:rPr lang="en-US" sz="2000" dirty="0" err="1">
                <a:latin typeface="Open Sans"/>
              </a:rPr>
              <a:t>por</a:t>
            </a:r>
            <a:r>
              <a:rPr lang="en-US" sz="2000" dirty="0">
                <a:latin typeface="Open Sans"/>
              </a:rPr>
              <a:t> </a:t>
            </a:r>
            <a:r>
              <a:rPr lang="en-US" sz="2000" dirty="0" err="1">
                <a:latin typeface="Open Sans"/>
              </a:rPr>
              <a:t>patrimônio</a:t>
            </a:r>
            <a:r>
              <a:rPr lang="en-US" sz="2000" dirty="0">
                <a:latin typeface="Open Sans"/>
              </a:rPr>
              <a:t> </a:t>
            </a:r>
            <a:r>
              <a:rPr lang="en-US" sz="2000" dirty="0" err="1">
                <a:latin typeface="Open Sans"/>
              </a:rPr>
              <a:t>líquido</a:t>
            </a:r>
            <a:r>
              <a:rPr lang="en-US" sz="2000" dirty="0">
                <a:latin typeface="Open Sans"/>
              </a:rPr>
              <a:t>), ou/e capital alheio</a:t>
            </a:r>
          </a:p>
          <a:p>
            <a:pPr>
              <a:lnSpc>
                <a:spcPct val="100000"/>
              </a:lnSpc>
            </a:pPr>
            <a:r>
              <a:rPr lang="en-US" sz="2000" b="1" dirty="0">
                <a:latin typeface="Open Sans"/>
              </a:rPr>
              <a:t>ESTRUTURA DE CAPITAL: </a:t>
            </a:r>
            <a:r>
              <a:rPr lang="en-US" sz="2000" dirty="0">
                <a:latin typeface="Open Sans"/>
              </a:rPr>
              <a:t>a combinação específica da dívida a longo prazo e do capital próprio.</a:t>
            </a:r>
          </a:p>
          <a:p>
            <a:pPr>
              <a:lnSpc>
                <a:spcPct val="100000"/>
              </a:lnSpc>
            </a:pPr>
            <a:r>
              <a:rPr lang="en-US" sz="2000" dirty="0">
                <a:latin typeface="Open Sans"/>
              </a:rPr>
              <a:t>Duas preocupações: </a:t>
            </a:r>
          </a:p>
          <a:p>
            <a:pPr lvl="2">
              <a:lnSpc>
                <a:spcPct val="100000"/>
              </a:lnSpc>
            </a:pPr>
            <a:r>
              <a:rPr lang="en-US" dirty="0">
                <a:latin typeface="Open Sans"/>
              </a:rPr>
              <a:t>Quanto é que a empresa deve pedir emprestado?</a:t>
            </a:r>
          </a:p>
          <a:p>
            <a:pPr lvl="2">
              <a:lnSpc>
                <a:spcPct val="100000"/>
              </a:lnSpc>
            </a:pPr>
            <a:r>
              <a:rPr lang="en-US" dirty="0">
                <a:latin typeface="Open Sans"/>
              </a:rPr>
              <a:t>Quais são as fontes de financiamento menos onerosas para a empresa?</a:t>
            </a:r>
          </a:p>
        </p:txBody>
      </p:sp>
      <p:sp>
        <p:nvSpPr>
          <p:cNvPr id="10" name="Oval 9">
            <a:extLst>
              <a:ext uri="{FF2B5EF4-FFF2-40B4-BE49-F238E27FC236}">
                <a16:creationId xmlns:a16="http://schemas.microsoft.com/office/drawing/2014/main" id="{3543E151-FA2B-4743-BBFE-09421E14F481}"/>
              </a:ext>
            </a:extLst>
          </p:cNvPr>
          <p:cNvSpPr/>
          <p:nvPr/>
        </p:nvSpPr>
        <p:spPr>
          <a:xfrm>
            <a:off x="7838499"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0_13_52_42" descr="Volume with solid fill">
            <a:hlinkClick r:id="" action="ppaction://media"/>
            <a:extLst>
              <a:ext uri="{FF2B5EF4-FFF2-40B4-BE49-F238E27FC236}">
                <a16:creationId xmlns:a16="http://schemas.microsoft.com/office/drawing/2014/main" id="{181EF1BA-BE83-C9D3-5D8B-AC459A13B63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966145" y="829995"/>
            <a:ext cx="691588" cy="691588"/>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Fontes de financiamento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Iniciar uma atividade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2072820"/>
            <a:ext cx="10515600" cy="4351338"/>
          </a:xfrm>
        </p:spPr>
        <p:txBody>
          <a:bodyPr vert="horz" lIns="91440" tIns="45720" rIns="91440" bIns="45720" rtlCol="0" anchor="t">
            <a:normAutofit/>
          </a:bodyPr>
          <a:lstStyle/>
          <a:p>
            <a:pPr marL="0" indent="0">
              <a:lnSpc>
                <a:spcPct val="100000"/>
              </a:lnSpc>
              <a:buNone/>
            </a:pPr>
            <a:r>
              <a:rPr lang="en-US" sz="2000">
                <a:latin typeface="Open Sans"/>
              </a:rPr>
              <a:t>Existem duas </a:t>
            </a:r>
            <a:r>
              <a:rPr lang="en-US" sz="2000" b="1">
                <a:latin typeface="Open Sans"/>
              </a:rPr>
              <a:t>FONTES DE FINANCIAMENTO</a:t>
            </a:r>
            <a:r>
              <a:rPr lang="en-US" sz="2000">
                <a:latin typeface="Open Sans"/>
              </a:rPr>
              <a:t>:</a:t>
            </a:r>
            <a:endParaRPr lang="en-US" sz="2000">
              <a:cs typeface="Calibri"/>
            </a:endParaRPr>
          </a:p>
          <a:p>
            <a:pPr lvl="1">
              <a:lnSpc>
                <a:spcPct val="100000"/>
              </a:lnSpc>
            </a:pPr>
            <a:endParaRPr lang="en-US" sz="2000">
              <a:latin typeface="Open Sans"/>
            </a:endParaRPr>
          </a:p>
          <a:p>
            <a:pPr lvl="1">
              <a:lnSpc>
                <a:spcPct val="100000"/>
              </a:lnSpc>
            </a:pPr>
            <a:r>
              <a:rPr lang="en-US" sz="2000" b="1">
                <a:latin typeface="Open Sans"/>
              </a:rPr>
              <a:t>CAPITAL PRÓPRIO</a:t>
            </a:r>
          </a:p>
          <a:p>
            <a:pPr lvl="1">
              <a:lnSpc>
                <a:spcPct val="100000"/>
              </a:lnSpc>
            </a:pPr>
            <a:r>
              <a:rPr lang="en-US" sz="2000" b="1">
                <a:latin typeface="Open Sans"/>
              </a:rPr>
              <a:t>FINANCIAMENTO DA DÍVIDA</a:t>
            </a:r>
          </a:p>
          <a:p>
            <a:pPr>
              <a:lnSpc>
                <a:spcPct val="100000"/>
              </a:lnSpc>
            </a:pPr>
            <a:endParaRPr lang="en-GB" sz="2000">
              <a:latin typeface="Open Sans"/>
            </a:endParaRPr>
          </a:p>
        </p:txBody>
      </p:sp>
      <p:pic>
        <p:nvPicPr>
          <p:cNvPr id="7" name="Google Shape;122;p5">
            <a:extLst>
              <a:ext uri="{FF2B5EF4-FFF2-40B4-BE49-F238E27FC236}">
                <a16:creationId xmlns:a16="http://schemas.microsoft.com/office/drawing/2014/main" id="{9D940970-CBD1-4E34-B5D7-B6003B68A545}"/>
              </a:ext>
            </a:extLst>
          </p:cNvPr>
          <p:cNvPicPr preferRelativeResize="0"/>
          <p:nvPr/>
        </p:nvPicPr>
        <p:blipFill rotWithShape="1">
          <a:blip r:embed="rId6">
            <a:alphaModFix/>
          </a:blip>
          <a:srcRect/>
          <a:stretch/>
        </p:blipFill>
        <p:spPr>
          <a:xfrm>
            <a:off x="6297333" y="2036756"/>
            <a:ext cx="5373212" cy="3693988"/>
          </a:xfrm>
          <a:prstGeom prst="rect">
            <a:avLst/>
          </a:prstGeom>
          <a:noFill/>
          <a:ln>
            <a:noFill/>
          </a:ln>
        </p:spPr>
      </p:pic>
      <p:sp>
        <p:nvSpPr>
          <p:cNvPr id="11" name="Oval 10">
            <a:extLst>
              <a:ext uri="{FF2B5EF4-FFF2-40B4-BE49-F238E27FC236}">
                <a16:creationId xmlns:a16="http://schemas.microsoft.com/office/drawing/2014/main" id="{2A16A0E2-B226-044F-AD89-7CCFDEE14CE7}"/>
              </a:ext>
            </a:extLst>
          </p:cNvPr>
          <p:cNvSpPr/>
          <p:nvPr/>
        </p:nvSpPr>
        <p:spPr>
          <a:xfrm>
            <a:off x="7570275"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1_11_16_23" descr="Volume with solid fill">
            <a:hlinkClick r:id="" action="ppaction://media"/>
            <a:extLst>
              <a:ext uri="{FF2B5EF4-FFF2-40B4-BE49-F238E27FC236}">
                <a16:creationId xmlns:a16="http://schemas.microsoft.com/office/drawing/2014/main" id="{ED556EE5-3353-2087-50EE-EE0C4ADE020D}"/>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7717802" y="827386"/>
            <a:ext cx="728600" cy="728600"/>
          </a:xfrm>
          <a:prstGeom prst="rect">
            <a:avLst/>
          </a:prstGeom>
        </p:spPr>
      </p:pic>
    </p:spTree>
    <p:extLst>
      <p:ext uri="{BB962C8B-B14F-4D97-AF65-F5344CB8AC3E}">
        <p14:creationId xmlns:p14="http://schemas.microsoft.com/office/powerpoint/2010/main" val="24163252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2.1.4 Fontes de financiamento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Iniciar uma atividade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48505"/>
            <a:ext cx="5100291" cy="4351338"/>
          </a:xfrm>
        </p:spPr>
        <p:txBody>
          <a:bodyPr vert="horz" lIns="91440" tIns="45720" rIns="91440" bIns="45720" rtlCol="0" anchor="t">
            <a:normAutofit/>
          </a:bodyPr>
          <a:lstStyle/>
          <a:p>
            <a:pPr marL="0" indent="0">
              <a:lnSpc>
                <a:spcPct val="100000"/>
              </a:lnSpc>
              <a:buNone/>
            </a:pPr>
            <a:r>
              <a:rPr lang="en-US" sz="2000" b="1" dirty="0">
                <a:latin typeface="Open Sans"/>
              </a:rPr>
              <a:t>CAPITAL PRÓPRIO</a:t>
            </a:r>
            <a:endParaRPr lang="en-US" sz="2000" dirty="0">
              <a:cs typeface="Calibri"/>
            </a:endParaRPr>
          </a:p>
          <a:p>
            <a:pPr>
              <a:lnSpc>
                <a:spcPct val="100000"/>
              </a:lnSpc>
            </a:pPr>
            <a:r>
              <a:rPr lang="en-US" sz="2000" dirty="0" err="1">
                <a:latin typeface="Open Sans"/>
              </a:rPr>
              <a:t>Ações</a:t>
            </a:r>
            <a:r>
              <a:rPr lang="en-US" sz="2000" dirty="0">
                <a:latin typeface="Open Sans"/>
              </a:rPr>
              <a:t> </a:t>
            </a:r>
            <a:r>
              <a:rPr lang="en-US" sz="2000" dirty="0" err="1">
                <a:latin typeface="Open Sans"/>
              </a:rPr>
              <a:t>ordinárias</a:t>
            </a:r>
            <a:r>
              <a:rPr lang="en-US" sz="2000" dirty="0">
                <a:latin typeface="Open Sans"/>
              </a:rPr>
              <a:t> / </a:t>
            </a:r>
            <a:r>
              <a:rPr lang="en-US" sz="2000" dirty="0" err="1">
                <a:latin typeface="Open Sans"/>
              </a:rPr>
              <a:t>ações</a:t>
            </a:r>
            <a:r>
              <a:rPr lang="en-US" sz="2000" dirty="0">
                <a:latin typeface="Open Sans"/>
              </a:rPr>
              <a:t> </a:t>
            </a:r>
            <a:r>
              <a:rPr lang="en-US" sz="2000" dirty="0" err="1">
                <a:latin typeface="Open Sans"/>
              </a:rPr>
              <a:t>ordinárias</a:t>
            </a:r>
            <a:endParaRPr lang="en-US" sz="2000" dirty="0">
              <a:latin typeface="Open Sans"/>
            </a:endParaRPr>
          </a:p>
          <a:p>
            <a:pPr>
              <a:lnSpc>
                <a:spcPct val="100000"/>
              </a:lnSpc>
            </a:pPr>
            <a:r>
              <a:rPr lang="en-US" sz="2000" dirty="0">
                <a:latin typeface="Open Sans"/>
              </a:rPr>
              <a:t>Crédito </a:t>
            </a:r>
            <a:r>
              <a:rPr lang="en-US" sz="2000" dirty="0" err="1">
                <a:latin typeface="Open Sans"/>
              </a:rPr>
              <a:t>sobre</a:t>
            </a:r>
            <a:r>
              <a:rPr lang="en-US" sz="2000" dirty="0">
                <a:latin typeface="Open Sans"/>
              </a:rPr>
              <a:t> o </a:t>
            </a:r>
            <a:r>
              <a:rPr lang="en-US" sz="2000" dirty="0" err="1">
                <a:latin typeface="Open Sans"/>
              </a:rPr>
              <a:t>fluxo</a:t>
            </a:r>
            <a:r>
              <a:rPr lang="en-US" sz="2000" dirty="0">
                <a:latin typeface="Open Sans"/>
              </a:rPr>
              <a:t> residual da </a:t>
            </a:r>
            <a:r>
              <a:rPr lang="en-US" sz="2000" dirty="0" err="1">
                <a:latin typeface="Open Sans"/>
              </a:rPr>
              <a:t>empresa</a:t>
            </a:r>
            <a:endParaRPr lang="en-US" sz="2000" dirty="0">
              <a:latin typeface="Open Sans"/>
            </a:endParaRPr>
          </a:p>
          <a:p>
            <a:pPr>
              <a:lnSpc>
                <a:spcPct val="100000"/>
              </a:lnSpc>
            </a:pPr>
            <a:r>
              <a:rPr lang="en-US" sz="2000" dirty="0" err="1">
                <a:latin typeface="Open Sans"/>
              </a:rPr>
              <a:t>Os</a:t>
            </a:r>
            <a:r>
              <a:rPr lang="en-US" sz="2000" dirty="0">
                <a:latin typeface="Open Sans"/>
              </a:rPr>
              <a:t> </a:t>
            </a:r>
            <a:r>
              <a:rPr lang="en-US" sz="2000" dirty="0" err="1">
                <a:latin typeface="Open Sans"/>
              </a:rPr>
              <a:t>acionistas</a:t>
            </a:r>
            <a:r>
              <a:rPr lang="en-US" sz="2000" dirty="0">
                <a:latin typeface="Open Sans"/>
              </a:rPr>
              <a:t> de capital </a:t>
            </a:r>
            <a:r>
              <a:rPr lang="en-US" sz="2000" dirty="0" err="1">
                <a:latin typeface="Open Sans"/>
              </a:rPr>
              <a:t>próprio</a:t>
            </a:r>
            <a:r>
              <a:rPr lang="en-US" sz="2000" dirty="0">
                <a:latin typeface="Open Sans"/>
              </a:rPr>
              <a:t> </a:t>
            </a:r>
            <a:r>
              <a:rPr lang="en-US" sz="2000" dirty="0" err="1">
                <a:latin typeface="Open Sans"/>
              </a:rPr>
              <a:t>são</a:t>
            </a:r>
            <a:r>
              <a:rPr lang="en-US" sz="2000" dirty="0">
                <a:latin typeface="Open Sans"/>
              </a:rPr>
              <a:t> </a:t>
            </a:r>
            <a:r>
              <a:rPr lang="en-US" sz="2000" dirty="0" err="1">
                <a:latin typeface="Open Sans"/>
              </a:rPr>
              <a:t>os</a:t>
            </a:r>
            <a:r>
              <a:rPr lang="en-US" sz="2000" dirty="0">
                <a:latin typeface="Open Sans"/>
              </a:rPr>
              <a:t> </a:t>
            </a:r>
            <a:r>
              <a:rPr lang="en-US" sz="2000" dirty="0" err="1">
                <a:latin typeface="Open Sans"/>
              </a:rPr>
              <a:t>proprietários</a:t>
            </a:r>
            <a:endParaRPr lang="en-US" sz="2000" dirty="0">
              <a:latin typeface="Open Sans"/>
            </a:endParaRPr>
          </a:p>
          <a:p>
            <a:pPr>
              <a:lnSpc>
                <a:spcPct val="100000"/>
              </a:lnSpc>
            </a:pPr>
            <a:r>
              <a:rPr lang="en-US" sz="2000" dirty="0" err="1">
                <a:latin typeface="Open Sans"/>
              </a:rPr>
              <a:t>Dividendos</a:t>
            </a:r>
            <a:r>
              <a:rPr lang="en-US" sz="2000" dirty="0">
                <a:latin typeface="Open Sans"/>
              </a:rPr>
              <a:t> e </a:t>
            </a:r>
            <a:r>
              <a:rPr lang="en-US" sz="2000" dirty="0" err="1">
                <a:latin typeface="Open Sans"/>
              </a:rPr>
              <a:t>ganho</a:t>
            </a:r>
            <a:r>
              <a:rPr lang="en-US" sz="2000" dirty="0">
                <a:latin typeface="Open Sans"/>
              </a:rPr>
              <a:t> de capital</a:t>
            </a:r>
          </a:p>
          <a:p>
            <a:pPr>
              <a:lnSpc>
                <a:spcPct val="100000"/>
              </a:lnSpc>
            </a:pPr>
            <a:r>
              <a:rPr lang="en-US" sz="2000" dirty="0" err="1">
                <a:latin typeface="Open Sans"/>
              </a:rPr>
              <a:t>Os</a:t>
            </a:r>
            <a:r>
              <a:rPr lang="en-US" sz="2000" dirty="0">
                <a:latin typeface="Open Sans"/>
              </a:rPr>
              <a:t> </a:t>
            </a:r>
            <a:r>
              <a:rPr lang="en-US" sz="2000" dirty="0" err="1">
                <a:latin typeface="Open Sans"/>
              </a:rPr>
              <a:t>acionistas</a:t>
            </a:r>
            <a:r>
              <a:rPr lang="en-US" sz="2000" dirty="0">
                <a:latin typeface="Open Sans"/>
              </a:rPr>
              <a:t> </a:t>
            </a:r>
            <a:r>
              <a:rPr lang="en-US" sz="2000" dirty="0" err="1">
                <a:latin typeface="Open Sans"/>
              </a:rPr>
              <a:t>assumem</a:t>
            </a:r>
            <a:r>
              <a:rPr lang="en-US" sz="2000" dirty="0">
                <a:latin typeface="Open Sans"/>
              </a:rPr>
              <a:t> </a:t>
            </a:r>
            <a:r>
              <a:rPr lang="en-US" sz="2000" dirty="0" err="1">
                <a:latin typeface="Open Sans"/>
              </a:rPr>
              <a:t>riscos</a:t>
            </a:r>
            <a:endParaRPr lang="en-US" sz="2000" dirty="0">
              <a:latin typeface="Open Sans"/>
            </a:endParaRPr>
          </a:p>
          <a:p>
            <a:pPr>
              <a:lnSpc>
                <a:spcPct val="100000"/>
              </a:lnSpc>
            </a:pPr>
            <a:r>
              <a:rPr lang="en-US" sz="2000" dirty="0">
                <a:latin typeface="Open Sans"/>
              </a:rPr>
              <a:t>O capital </a:t>
            </a:r>
            <a:r>
              <a:rPr lang="en-US" sz="2000" dirty="0" err="1">
                <a:latin typeface="Open Sans"/>
              </a:rPr>
              <a:t>próprio</a:t>
            </a:r>
            <a:r>
              <a:rPr lang="en-US" sz="2000" dirty="0">
                <a:latin typeface="Open Sans"/>
              </a:rPr>
              <a:t> é </a:t>
            </a:r>
            <a:r>
              <a:rPr lang="en-US" sz="2000" dirty="0" err="1">
                <a:latin typeface="Open Sans"/>
              </a:rPr>
              <a:t>caro</a:t>
            </a:r>
            <a:endParaRPr lang="en-GB" sz="2000" dirty="0">
              <a:latin typeface="Open Sans"/>
            </a:endParaRPr>
          </a:p>
        </p:txBody>
      </p:sp>
      <p:sp>
        <p:nvSpPr>
          <p:cNvPr id="7" name="Content Placeholder 3">
            <a:extLst>
              <a:ext uri="{FF2B5EF4-FFF2-40B4-BE49-F238E27FC236}">
                <a16:creationId xmlns:a16="http://schemas.microsoft.com/office/drawing/2014/main" id="{543FC389-6BCC-47B2-BC02-5F57529C5EF2}"/>
              </a:ext>
            </a:extLst>
          </p:cNvPr>
          <p:cNvSpPr txBox="1">
            <a:spLocks/>
          </p:cNvSpPr>
          <p:nvPr/>
        </p:nvSpPr>
        <p:spPr>
          <a:xfrm>
            <a:off x="6204494" y="1948505"/>
            <a:ext cx="510029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dirty="0">
                <a:latin typeface="Open Sans"/>
              </a:rPr>
              <a:t>EMISSÕES DE AÇÕES</a:t>
            </a:r>
            <a:endParaRPr lang="en-US" sz="2000" dirty="0">
              <a:cs typeface="Calibri"/>
            </a:endParaRPr>
          </a:p>
          <a:p>
            <a:pPr>
              <a:lnSpc>
                <a:spcPct val="100000"/>
              </a:lnSpc>
            </a:pPr>
            <a:r>
              <a:rPr lang="pt-BR" sz="2000" dirty="0">
                <a:latin typeface="Open Sans"/>
              </a:rPr>
              <a:t>O patrimônio líquido é visto pelos credores como um sinal de forte comprometimento do patrocinador</a:t>
            </a:r>
          </a:p>
          <a:p>
            <a:pPr>
              <a:lnSpc>
                <a:spcPct val="100000"/>
              </a:lnSpc>
            </a:pPr>
            <a:r>
              <a:rPr lang="pt-BR" sz="2000" dirty="0">
                <a:latin typeface="Open Sans"/>
              </a:rPr>
              <a:t>Maior capital próprio significa menos riscos para os credores, reduzindo o custo dos empréstimos</a:t>
            </a:r>
          </a:p>
          <a:p>
            <a:pPr>
              <a:lnSpc>
                <a:spcPct val="100000"/>
              </a:lnSpc>
            </a:pPr>
            <a:r>
              <a:rPr lang="pt-BR" sz="2000" dirty="0">
                <a:latin typeface="Open Sans"/>
              </a:rPr>
              <a:t>Valor e momento das contribuições</a:t>
            </a:r>
            <a:endParaRPr lang="en-US" sz="2000" dirty="0">
              <a:latin typeface="Open Sans"/>
            </a:endParaRPr>
          </a:p>
          <a:p>
            <a:pPr>
              <a:lnSpc>
                <a:spcPct val="100000"/>
              </a:lnSpc>
            </a:pPr>
            <a:endParaRPr lang="en-GB" sz="2000" dirty="0">
              <a:latin typeface="Open Sans"/>
            </a:endParaRPr>
          </a:p>
        </p:txBody>
      </p:sp>
      <p:sp>
        <p:nvSpPr>
          <p:cNvPr id="11" name="Oval 10">
            <a:extLst>
              <a:ext uri="{FF2B5EF4-FFF2-40B4-BE49-F238E27FC236}">
                <a16:creationId xmlns:a16="http://schemas.microsoft.com/office/drawing/2014/main" id="{AB252F39-495D-FE4A-85BB-6A28302E7EBA}"/>
              </a:ext>
            </a:extLst>
          </p:cNvPr>
          <p:cNvSpPr/>
          <p:nvPr/>
        </p:nvSpPr>
        <p:spPr>
          <a:xfrm>
            <a:off x="74361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6.mp3" descr="Track5_Lecture2_Slide6.mp3">
            <a:hlinkClick r:id="" action="ppaction://media"/>
            <a:extLst>
              <a:ext uri="{FF2B5EF4-FFF2-40B4-BE49-F238E27FC236}">
                <a16:creationId xmlns:a16="http://schemas.microsoft.com/office/drawing/2014/main" id="{F2D33191-A75B-AC4C-8DC0-0C003F489B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2429" y="776874"/>
            <a:ext cx="812800" cy="812800"/>
          </a:xfrm>
          <a:prstGeom prst="rect">
            <a:avLst/>
          </a:prstGeom>
        </p:spPr>
      </p:pic>
    </p:spTree>
    <p:extLst>
      <p:ext uri="{BB962C8B-B14F-4D97-AF65-F5344CB8AC3E}">
        <p14:creationId xmlns:p14="http://schemas.microsoft.com/office/powerpoint/2010/main" val="21419820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sunburst chart&#10;&#10;Description automatically generated">
            <a:extLst>
              <a:ext uri="{FF2B5EF4-FFF2-40B4-BE49-F238E27FC236}">
                <a16:creationId xmlns:a16="http://schemas.microsoft.com/office/drawing/2014/main" id="{AD0A4AB0-3400-48B1-B711-3B69CDB99B48}"/>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2.1.5 Fontes de financiamento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Iniciar uma atividade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4774707" cy="4351338"/>
          </a:xfrm>
        </p:spPr>
        <p:txBody>
          <a:bodyPr vert="horz" lIns="91440" tIns="45720" rIns="91440" bIns="45720" rtlCol="0" anchor="t">
            <a:normAutofit/>
          </a:bodyPr>
          <a:lstStyle/>
          <a:p>
            <a:pPr marL="0" indent="0">
              <a:lnSpc>
                <a:spcPct val="100000"/>
              </a:lnSpc>
              <a:buNone/>
            </a:pPr>
            <a:r>
              <a:rPr lang="en-US" sz="2000" b="1" dirty="0">
                <a:latin typeface="Open Sans"/>
              </a:rPr>
              <a:t>DÍVIDA</a:t>
            </a:r>
            <a:endParaRPr lang="en-US" sz="2000" dirty="0">
              <a:cs typeface="Calibri"/>
            </a:endParaRPr>
          </a:p>
          <a:p>
            <a:pPr>
              <a:lnSpc>
                <a:spcPct val="100000"/>
              </a:lnSpc>
            </a:pPr>
            <a:r>
              <a:rPr lang="en-US" sz="2000" dirty="0" err="1">
                <a:latin typeface="Open Sans"/>
              </a:rPr>
              <a:t>Credor</a:t>
            </a:r>
            <a:r>
              <a:rPr lang="en-US" sz="2000" dirty="0">
                <a:latin typeface="Open Sans"/>
              </a:rPr>
              <a:t> </a:t>
            </a:r>
            <a:r>
              <a:rPr lang="en-US" sz="2000" dirty="0" err="1">
                <a:latin typeface="Open Sans"/>
              </a:rPr>
              <a:t>financeiro</a:t>
            </a:r>
            <a:r>
              <a:rPr lang="en-US" sz="2000" dirty="0">
                <a:latin typeface="Open Sans"/>
              </a:rPr>
              <a:t> / </a:t>
            </a:r>
            <a:r>
              <a:rPr lang="en-US" sz="2000" dirty="0" err="1">
                <a:latin typeface="Open Sans"/>
              </a:rPr>
              <a:t>Credores</a:t>
            </a:r>
            <a:endParaRPr lang="en-US" sz="2000" dirty="0">
              <a:latin typeface="Open Sans"/>
            </a:endParaRPr>
          </a:p>
          <a:p>
            <a:pPr>
              <a:lnSpc>
                <a:spcPct val="100000"/>
              </a:lnSpc>
            </a:pPr>
            <a:r>
              <a:rPr lang="en-US" sz="2000" dirty="0">
                <a:latin typeface="Open Sans"/>
              </a:rPr>
              <a:t>Sem </a:t>
            </a:r>
            <a:r>
              <a:rPr lang="en-US" sz="2000" dirty="0" err="1">
                <a:latin typeface="Open Sans"/>
              </a:rPr>
              <a:t>propriedade</a:t>
            </a:r>
            <a:endParaRPr lang="en-US" sz="2000" dirty="0">
              <a:latin typeface="Open Sans"/>
            </a:endParaRPr>
          </a:p>
          <a:p>
            <a:pPr>
              <a:lnSpc>
                <a:spcPct val="100000"/>
              </a:lnSpc>
            </a:pPr>
            <a:r>
              <a:rPr lang="en-US" sz="2000" dirty="0">
                <a:latin typeface="Open Sans"/>
              </a:rPr>
              <a:t>Primeiro </a:t>
            </a:r>
            <a:r>
              <a:rPr lang="en-US" sz="2000" dirty="0" err="1">
                <a:latin typeface="Open Sans"/>
              </a:rPr>
              <a:t>pedido</a:t>
            </a:r>
            <a:r>
              <a:rPr lang="en-US" sz="2000" dirty="0">
                <a:latin typeface="Open Sans"/>
              </a:rPr>
              <a:t> de </a:t>
            </a:r>
            <a:r>
              <a:rPr lang="en-US" sz="2000" dirty="0" err="1">
                <a:latin typeface="Open Sans"/>
              </a:rPr>
              <a:t>reembolso</a:t>
            </a:r>
            <a:r>
              <a:rPr lang="en-US" sz="2000" dirty="0">
                <a:latin typeface="Open Sans"/>
              </a:rPr>
              <a:t> do </a:t>
            </a:r>
            <a:r>
              <a:rPr lang="en-US" sz="2000" dirty="0" err="1">
                <a:latin typeface="Open Sans"/>
              </a:rPr>
              <a:t>fluxo</a:t>
            </a:r>
            <a:r>
              <a:rPr lang="en-US" sz="2000" dirty="0">
                <a:latin typeface="Open Sans"/>
              </a:rPr>
              <a:t> de </a:t>
            </a:r>
            <a:r>
              <a:rPr lang="en-US" sz="2000" dirty="0" err="1">
                <a:latin typeface="Open Sans"/>
              </a:rPr>
              <a:t>caixa</a:t>
            </a:r>
            <a:r>
              <a:rPr lang="en-US" sz="2000" dirty="0">
                <a:latin typeface="Open Sans"/>
              </a:rPr>
              <a:t> da </a:t>
            </a:r>
            <a:r>
              <a:rPr lang="en-US" sz="2000" dirty="0" err="1">
                <a:latin typeface="Open Sans"/>
              </a:rPr>
              <a:t>empresa</a:t>
            </a:r>
            <a:endParaRPr lang="en-US" sz="2000" dirty="0">
              <a:latin typeface="Open Sans"/>
            </a:endParaRPr>
          </a:p>
          <a:p>
            <a:pPr>
              <a:lnSpc>
                <a:spcPct val="100000"/>
              </a:lnSpc>
            </a:pPr>
            <a:r>
              <a:rPr lang="pt-BR" sz="2000" dirty="0">
                <a:latin typeface="Open Sans"/>
              </a:rPr>
              <a:t>A ser devolvido a um custo (juros) e período de tempo (vencimento) acordados</a:t>
            </a:r>
          </a:p>
          <a:p>
            <a:pPr>
              <a:lnSpc>
                <a:spcPct val="100000"/>
              </a:lnSpc>
            </a:pPr>
            <a:r>
              <a:rPr lang="en-US" sz="2000" dirty="0" err="1">
                <a:latin typeface="Open Sans"/>
              </a:rPr>
              <a:t>Menos</a:t>
            </a:r>
            <a:r>
              <a:rPr lang="en-US" sz="2000" dirty="0">
                <a:latin typeface="Open Sans"/>
              </a:rPr>
              <a:t> </a:t>
            </a:r>
            <a:r>
              <a:rPr lang="en-US" sz="2000" dirty="0" err="1">
                <a:latin typeface="Open Sans"/>
              </a:rPr>
              <a:t>dispendioso</a:t>
            </a:r>
            <a:r>
              <a:rPr lang="en-US" sz="2000" dirty="0">
                <a:latin typeface="Open Sans"/>
              </a:rPr>
              <a:t> do que o capital </a:t>
            </a:r>
            <a:r>
              <a:rPr lang="en-US" sz="2000" dirty="0" err="1">
                <a:latin typeface="Open Sans"/>
              </a:rPr>
              <a:t>próprio</a:t>
            </a:r>
            <a:endParaRPr lang="en-US" sz="2000" dirty="0">
              <a:latin typeface="Open Sans"/>
            </a:endParaRPr>
          </a:p>
          <a:p>
            <a:pPr>
              <a:lnSpc>
                <a:spcPct val="100000"/>
              </a:lnSpc>
            </a:pPr>
            <a:endParaRPr lang="en-GB" sz="2000" dirty="0">
              <a:latin typeface="Open Sans"/>
            </a:endParaRPr>
          </a:p>
        </p:txBody>
      </p:sp>
      <p:sp>
        <p:nvSpPr>
          <p:cNvPr id="10" name="Oval 9">
            <a:extLst>
              <a:ext uri="{FF2B5EF4-FFF2-40B4-BE49-F238E27FC236}">
                <a16:creationId xmlns:a16="http://schemas.microsoft.com/office/drawing/2014/main" id="{7629F8CB-94D7-6A4C-B828-BBB37473C76F}"/>
              </a:ext>
            </a:extLst>
          </p:cNvPr>
          <p:cNvSpPr/>
          <p:nvPr/>
        </p:nvSpPr>
        <p:spPr>
          <a:xfrm>
            <a:off x="7692195"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1_11_25_8" descr="Volume with solid fill">
            <a:hlinkClick r:id="" action="ppaction://media"/>
            <a:extLst>
              <a:ext uri="{FF2B5EF4-FFF2-40B4-BE49-F238E27FC236}">
                <a16:creationId xmlns:a16="http://schemas.microsoft.com/office/drawing/2014/main" id="{871382DB-FB99-3712-56A8-EB26C87E8B1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829020" y="829605"/>
            <a:ext cx="724162" cy="724162"/>
          </a:xfrm>
          <a:prstGeom prst="rect">
            <a:avLst/>
          </a:prstGeom>
        </p:spPr>
      </p:pic>
    </p:spTree>
    <p:extLst>
      <p:ext uri="{BB962C8B-B14F-4D97-AF65-F5344CB8AC3E}">
        <p14:creationId xmlns:p14="http://schemas.microsoft.com/office/powerpoint/2010/main" val="37831206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C9C92-D7C1-4D95-80B7-059032722FA2}"/>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Fontes de capital próprio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7653" y="4640"/>
            <a:ext cx="8162783"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Financiamento do capital próprio e da dívida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67544"/>
            <a:ext cx="10383644" cy="4351338"/>
          </a:xfrm>
        </p:spPr>
        <p:txBody>
          <a:bodyPr vert="horz" lIns="91440" tIns="45720" rIns="91440" bIns="45720" rtlCol="0" anchor="t">
            <a:normAutofit/>
          </a:bodyPr>
          <a:lstStyle/>
          <a:p>
            <a:pPr>
              <a:lnSpc>
                <a:spcPct val="100000"/>
              </a:lnSpc>
            </a:pPr>
            <a:r>
              <a:rPr lang="en-US" sz="2000" dirty="0">
                <a:latin typeface="Open Sans"/>
              </a:rPr>
              <a:t>Capital </a:t>
            </a:r>
            <a:r>
              <a:rPr lang="en-US" sz="2000" dirty="0" err="1">
                <a:latin typeface="Open Sans"/>
              </a:rPr>
              <a:t>próprio</a:t>
            </a:r>
            <a:r>
              <a:rPr lang="en-US" sz="2000" dirty="0">
                <a:latin typeface="Open Sans"/>
              </a:rPr>
              <a:t> dos </a:t>
            </a:r>
            <a:r>
              <a:rPr lang="en-US" sz="2000" dirty="0" err="1">
                <a:latin typeface="Open Sans"/>
              </a:rPr>
              <a:t>patrocinadores</a:t>
            </a:r>
            <a:endParaRPr lang="en-US" sz="2000" dirty="0">
              <a:cs typeface="Calibri"/>
            </a:endParaRPr>
          </a:p>
          <a:p>
            <a:pPr>
              <a:lnSpc>
                <a:spcPct val="100000"/>
              </a:lnSpc>
            </a:pPr>
            <a:r>
              <a:rPr lang="en-US" sz="2000" dirty="0" err="1">
                <a:latin typeface="Open Sans"/>
              </a:rPr>
              <a:t>Bancos</a:t>
            </a:r>
            <a:r>
              <a:rPr lang="en-US" sz="2000" dirty="0">
                <a:latin typeface="Open Sans"/>
              </a:rPr>
              <a:t> </a:t>
            </a:r>
            <a:r>
              <a:rPr lang="en-US" sz="2000" dirty="0" err="1">
                <a:latin typeface="Open Sans"/>
              </a:rPr>
              <a:t>locais</a:t>
            </a:r>
            <a:endParaRPr lang="en-US" sz="2000" dirty="0">
              <a:latin typeface="Open Sans"/>
            </a:endParaRPr>
          </a:p>
          <a:p>
            <a:pPr>
              <a:lnSpc>
                <a:spcPct val="100000"/>
              </a:lnSpc>
            </a:pPr>
            <a:r>
              <a:rPr lang="en-US" sz="2000" dirty="0" err="1">
                <a:latin typeface="Open Sans"/>
              </a:rPr>
              <a:t>Determinados</a:t>
            </a:r>
            <a:r>
              <a:rPr lang="en-US" sz="2000" dirty="0">
                <a:latin typeface="Open Sans"/>
              </a:rPr>
              <a:t> </a:t>
            </a:r>
            <a:r>
              <a:rPr lang="en-US" sz="2000" dirty="0" err="1">
                <a:latin typeface="Open Sans"/>
              </a:rPr>
              <a:t>fundos</a:t>
            </a:r>
            <a:r>
              <a:rPr lang="en-US" sz="2000" dirty="0">
                <a:latin typeface="Open Sans"/>
              </a:rPr>
              <a:t> de </a:t>
            </a:r>
            <a:r>
              <a:rPr lang="en-US" sz="2000" dirty="0" err="1">
                <a:latin typeface="Open Sans"/>
              </a:rPr>
              <a:t>investimento</a:t>
            </a:r>
            <a:endParaRPr lang="en-US" sz="2000" dirty="0">
              <a:latin typeface="Open Sans"/>
            </a:endParaRPr>
          </a:p>
          <a:p>
            <a:pPr>
              <a:lnSpc>
                <a:spcPct val="100000"/>
              </a:lnSpc>
            </a:pPr>
            <a:r>
              <a:rPr lang="en-US" sz="2000" dirty="0" err="1">
                <a:latin typeface="Open Sans"/>
              </a:rPr>
              <a:t>Instituições</a:t>
            </a:r>
            <a:r>
              <a:rPr lang="en-US" sz="2000" dirty="0">
                <a:latin typeface="Open Sans"/>
              </a:rPr>
              <a:t> </a:t>
            </a:r>
            <a:r>
              <a:rPr lang="en-US" sz="2000" dirty="0" err="1">
                <a:latin typeface="Open Sans"/>
              </a:rPr>
              <a:t>multilaterais</a:t>
            </a:r>
            <a:endParaRPr lang="en-US" sz="2000" dirty="0">
              <a:latin typeface="Open Sans"/>
            </a:endParaRPr>
          </a:p>
          <a:p>
            <a:pPr>
              <a:lnSpc>
                <a:spcPct val="100000"/>
              </a:lnSpc>
            </a:pPr>
            <a:r>
              <a:rPr lang="en-US" sz="2000" dirty="0" err="1">
                <a:latin typeface="Open Sans"/>
              </a:rPr>
              <a:t>Investidores</a:t>
            </a:r>
            <a:r>
              <a:rPr lang="en-US" sz="2000" dirty="0">
                <a:latin typeface="Open Sans"/>
              </a:rPr>
              <a:t> </a:t>
            </a:r>
            <a:r>
              <a:rPr lang="en-US" sz="2000" dirty="0" err="1">
                <a:latin typeface="Open Sans"/>
              </a:rPr>
              <a:t>institucionais</a:t>
            </a:r>
            <a:r>
              <a:rPr lang="en-US" sz="2000" dirty="0">
                <a:latin typeface="Open Sans"/>
              </a:rPr>
              <a:t> </a:t>
            </a:r>
            <a:r>
              <a:rPr lang="en-US" sz="2000" dirty="0" err="1">
                <a:latin typeface="Open Sans"/>
              </a:rPr>
              <a:t>nacionais</a:t>
            </a:r>
            <a:r>
              <a:rPr lang="en-US" sz="2000" dirty="0">
                <a:latin typeface="Open Sans"/>
              </a:rPr>
              <a:t> e </a:t>
            </a:r>
            <a:r>
              <a:rPr lang="en-US" sz="2000" dirty="0" err="1">
                <a:latin typeface="Open Sans"/>
              </a:rPr>
              <a:t>estrangeiros</a:t>
            </a:r>
            <a:endParaRPr lang="en-US" sz="2000" dirty="0">
              <a:latin typeface="Open Sans"/>
            </a:endParaRPr>
          </a:p>
          <a:p>
            <a:pPr>
              <a:lnSpc>
                <a:spcPct val="100000"/>
              </a:lnSpc>
            </a:pPr>
            <a:r>
              <a:rPr lang="en-US" sz="2000" dirty="0">
                <a:latin typeface="Open Sans"/>
              </a:rPr>
              <a:t>Mercados de </a:t>
            </a:r>
            <a:r>
              <a:rPr lang="en-US" sz="2000" dirty="0" err="1">
                <a:latin typeface="Open Sans"/>
              </a:rPr>
              <a:t>ações</a:t>
            </a:r>
            <a:r>
              <a:rPr lang="en-US" sz="2000" dirty="0">
                <a:latin typeface="Open Sans"/>
              </a:rPr>
              <a:t> </a:t>
            </a:r>
            <a:r>
              <a:rPr lang="en-US" sz="2000" dirty="0" err="1">
                <a:latin typeface="Open Sans"/>
              </a:rPr>
              <a:t>locais</a:t>
            </a:r>
            <a:r>
              <a:rPr lang="en-US" sz="2000" dirty="0">
                <a:latin typeface="Open Sans"/>
              </a:rPr>
              <a:t> e </a:t>
            </a:r>
            <a:r>
              <a:rPr lang="en-US" sz="2000" dirty="0" err="1">
                <a:latin typeface="Open Sans"/>
              </a:rPr>
              <a:t>internacionais</a:t>
            </a:r>
            <a:endParaRPr lang="en-US" sz="2000" dirty="0">
              <a:latin typeface="Open Sans"/>
            </a:endParaRPr>
          </a:p>
          <a:p>
            <a:pPr>
              <a:lnSpc>
                <a:spcPct val="100000"/>
              </a:lnSpc>
            </a:pPr>
            <a:endParaRPr lang="en-GB" sz="2000" dirty="0">
              <a:latin typeface="Open Sans"/>
            </a:endParaRPr>
          </a:p>
        </p:txBody>
      </p:sp>
      <p:sp>
        <p:nvSpPr>
          <p:cNvPr id="7" name="Oval 6">
            <a:extLst>
              <a:ext uri="{FF2B5EF4-FFF2-40B4-BE49-F238E27FC236}">
                <a16:creationId xmlns:a16="http://schemas.microsoft.com/office/drawing/2014/main" id="{1C4DE6E6-1BD0-E141-AC7D-D18A47BB7C08}"/>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8.mp3" descr="Track5_Lecture2_Slide8.mp3">
            <a:hlinkClick r:id="" action="ppaction://media"/>
            <a:extLst>
              <a:ext uri="{FF2B5EF4-FFF2-40B4-BE49-F238E27FC236}">
                <a16:creationId xmlns:a16="http://schemas.microsoft.com/office/drawing/2014/main" id="{EEAF4E51-E965-3F4D-AE50-3718957CA58B}"/>
              </a:ext>
            </a:extLst>
          </p:cNvPr>
          <p:cNvPicPr>
            <a:picLocks noChangeAspect="1"/>
          </p:cNvPicPr>
          <p:nvPr>
            <a:audioFile r:link="rId1"/>
            <p:extLst>
              <p:ext uri="{DAA4B4D4-6D71-4841-9C94-3DE7FCFB9230}">
                <p14:media xmlns:p14="http://schemas.microsoft.com/office/powerpoint/2010/main" r:embed="rId2">
                  <p14:trim end="4979"/>
                </p14:media>
              </p:ext>
            </p:extLst>
          </p:nvPr>
        </p:nvPicPr>
        <p:blipFill>
          <a:blip r:embed="rId6"/>
          <a:stretch>
            <a:fillRect/>
          </a:stretch>
        </p:blipFill>
        <p:spPr>
          <a:xfrm>
            <a:off x="8980981" y="79932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2.2.2 Fontes de financiamento da dívida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7653" y="4640"/>
            <a:ext cx="8204537"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Financiamento do capital próprio e da dívida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86094"/>
            <a:ext cx="10383644" cy="4351338"/>
          </a:xfrm>
        </p:spPr>
        <p:txBody>
          <a:bodyPr vert="horz" lIns="91440" tIns="45720" rIns="91440" bIns="45720" rtlCol="0" anchor="t">
            <a:normAutofit/>
          </a:bodyPr>
          <a:lstStyle/>
          <a:p>
            <a:pPr>
              <a:lnSpc>
                <a:spcPct val="100000"/>
              </a:lnSpc>
            </a:pPr>
            <a:r>
              <a:rPr lang="en-US" sz="2000" dirty="0">
                <a:solidFill>
                  <a:srgbClr val="000000"/>
                </a:solidFill>
                <a:latin typeface="Open Sans"/>
              </a:rPr>
              <a:t>Bancos locais</a:t>
            </a:r>
            <a:endParaRPr lang="en-US" sz="2000" dirty="0">
              <a:cs typeface="Calibri"/>
            </a:endParaRPr>
          </a:p>
          <a:p>
            <a:pPr>
              <a:lnSpc>
                <a:spcPct val="100000"/>
              </a:lnSpc>
            </a:pPr>
            <a:r>
              <a:rPr lang="en-US" sz="2000" dirty="0">
                <a:solidFill>
                  <a:srgbClr val="000000"/>
                </a:solidFill>
                <a:latin typeface="Open Sans"/>
              </a:rPr>
              <a:t>Mercados de </a:t>
            </a:r>
            <a:r>
              <a:rPr lang="en-US" sz="2000" dirty="0" err="1">
                <a:solidFill>
                  <a:srgbClr val="000000"/>
                </a:solidFill>
                <a:latin typeface="Open Sans"/>
              </a:rPr>
              <a:t>títulos</a:t>
            </a:r>
            <a:r>
              <a:rPr lang="en-US" sz="2000" dirty="0">
                <a:solidFill>
                  <a:srgbClr val="000000"/>
                </a:solidFill>
                <a:latin typeface="Open Sans"/>
              </a:rPr>
              <a:t> locais e internacionais</a:t>
            </a:r>
          </a:p>
          <a:p>
            <a:pPr>
              <a:lnSpc>
                <a:spcPct val="100000"/>
              </a:lnSpc>
            </a:pPr>
            <a:r>
              <a:rPr lang="en-US" sz="2000" dirty="0">
                <a:solidFill>
                  <a:srgbClr val="000000"/>
                </a:solidFill>
                <a:latin typeface="Open Sans"/>
              </a:rPr>
              <a:t>Bancos comerciais internacionais</a:t>
            </a:r>
          </a:p>
          <a:p>
            <a:pPr>
              <a:lnSpc>
                <a:spcPct val="100000"/>
              </a:lnSpc>
            </a:pPr>
            <a:r>
              <a:rPr lang="en-US" sz="2000" dirty="0">
                <a:solidFill>
                  <a:srgbClr val="000000"/>
                </a:solidFill>
                <a:latin typeface="Open Sans"/>
              </a:rPr>
              <a:t>Instituições financeiras multilaterais</a:t>
            </a:r>
          </a:p>
          <a:p>
            <a:pPr>
              <a:lnSpc>
                <a:spcPct val="100000"/>
              </a:lnSpc>
            </a:pPr>
            <a:r>
              <a:rPr lang="en-US" sz="2000" dirty="0">
                <a:solidFill>
                  <a:srgbClr val="000000"/>
                </a:solidFill>
                <a:latin typeface="Open Sans"/>
              </a:rPr>
              <a:t>Fundos especializados em energia e infra-estruturas</a:t>
            </a:r>
          </a:p>
          <a:p>
            <a:pPr>
              <a:lnSpc>
                <a:spcPct val="100000"/>
              </a:lnSpc>
            </a:pPr>
            <a:r>
              <a:rPr lang="en-US" sz="2000" dirty="0">
                <a:solidFill>
                  <a:srgbClr val="000000"/>
                </a:solidFill>
                <a:latin typeface="Open Sans"/>
              </a:rPr>
              <a:t>Investidores institucionais (fundos de pensões, companhias de seguros, fundos de investimento)</a:t>
            </a:r>
          </a:p>
          <a:p>
            <a:pPr>
              <a:lnSpc>
                <a:spcPct val="100000"/>
              </a:lnSpc>
            </a:pPr>
            <a:r>
              <a:rPr lang="en-US" sz="2000" dirty="0">
                <a:solidFill>
                  <a:srgbClr val="000000"/>
                </a:solidFill>
                <a:latin typeface="Open Sans"/>
              </a:rPr>
              <a:t>Empréstimos oficiais garantidos pelo governo de instituições multilaterais, bancos regionais e agências bilaterais</a:t>
            </a:r>
          </a:p>
          <a:p>
            <a:pPr>
              <a:lnSpc>
                <a:spcPct val="100000"/>
              </a:lnSpc>
            </a:pPr>
            <a:endParaRPr lang="en-GB" sz="2000" dirty="0">
              <a:solidFill>
                <a:srgbClr val="000000"/>
              </a:solidFill>
              <a:latin typeface="Open Sans"/>
            </a:endParaRPr>
          </a:p>
        </p:txBody>
      </p:sp>
      <p:sp>
        <p:nvSpPr>
          <p:cNvPr id="7" name="Oval 6">
            <a:extLst>
              <a:ext uri="{FF2B5EF4-FFF2-40B4-BE49-F238E27FC236}">
                <a16:creationId xmlns:a16="http://schemas.microsoft.com/office/drawing/2014/main" id="{4853F7B6-7A52-094E-B6FE-F9CA913E53A7}"/>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9.mp3" descr="Track5_Lecture2_Slide9.mp3">
            <a:hlinkClick r:id="" action="ppaction://media"/>
            <a:extLst>
              <a:ext uri="{FF2B5EF4-FFF2-40B4-BE49-F238E27FC236}">
                <a16:creationId xmlns:a16="http://schemas.microsoft.com/office/drawing/2014/main" id="{64E456D0-D875-B949-9D7D-A6860FA4B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91670"/>
            <a:ext cx="812800" cy="812800"/>
          </a:xfrm>
          <a:prstGeom prst="rect">
            <a:avLst/>
          </a:prstGeom>
        </p:spPr>
      </p:pic>
    </p:spTree>
    <p:extLst>
      <p:ext uri="{BB962C8B-B14F-4D97-AF65-F5344CB8AC3E}">
        <p14:creationId xmlns:p14="http://schemas.microsoft.com/office/powerpoint/2010/main" val="14349126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D4706FE-FBAF-499E-9AE0-1013ED235F4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932</TotalTime>
  <Words>6207</Words>
  <Application>Microsoft Office PowerPoint</Application>
  <PresentationFormat>Widescreen</PresentationFormat>
  <Paragraphs>392</Paragraphs>
  <Slides>24</Slides>
  <Notes>23</Notes>
  <HiddenSlides>0</HiddenSlides>
  <MMClips>22</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24</vt:i4>
      </vt:variant>
    </vt:vector>
  </HeadingPairs>
  <TitlesOfParts>
    <vt:vector size="31" baseType="lpstr">
      <vt:lpstr>Arial</vt:lpstr>
      <vt:lpstr>Calibri</vt:lpstr>
      <vt:lpstr>Calibri Light</vt:lpstr>
      <vt:lpstr>Open Sans</vt:lpstr>
      <vt:lpstr>Open Sans ExtraBold</vt:lpstr>
      <vt:lpstr>Roboto</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docId:6C794A498F9754BD56CCC3BC3636A326</cp:keywords>
  <cp:lastModifiedBy>Leo</cp:lastModifiedBy>
  <cp:revision>79</cp:revision>
  <dcterms:created xsi:type="dcterms:W3CDTF">2021-02-10T16:48:02Z</dcterms:created>
  <dcterms:modified xsi:type="dcterms:W3CDTF">2025-02-25T17:15:44Z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