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57" r:id="rId6"/>
    <p:sldId id="261" r:id="rId7"/>
    <p:sldId id="260" r:id="rId8"/>
    <p:sldId id="262" r:id="rId9"/>
    <p:sldId id="358" r:id="rId10"/>
    <p:sldId id="361" r:id="rId11"/>
    <p:sldId id="362" r:id="rId12"/>
    <p:sldId id="360" r:id="rId13"/>
    <p:sldId id="267" r:id="rId14"/>
    <p:sldId id="317" r:id="rId15"/>
    <p:sldId id="318" r:id="rId16"/>
    <p:sldId id="328" r:id="rId17"/>
    <p:sldId id="357" r:id="rId18"/>
    <p:sldId id="329" r:id="rId19"/>
    <p:sldId id="330" r:id="rId20"/>
    <p:sldId id="375" r:id="rId21"/>
    <p:sldId id="376" r:id="rId22"/>
    <p:sldId id="332" r:id="rId23"/>
    <p:sldId id="377" r:id="rId24"/>
    <p:sldId id="334" r:id="rId25"/>
    <p:sldId id="32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8855D7-0713-47F0-8997-448B0223D2CD}" v="17" dt="2021-05-24T18:43:35.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8270" autoAdjust="0"/>
  </p:normalViewPr>
  <p:slideViewPr>
    <p:cSldViewPr snapToGrid="0">
      <p:cViewPr varScale="1">
        <p:scale>
          <a:sx n="59" d="100"/>
          <a:sy n="59" d="100"/>
        </p:scale>
        <p:origin x="3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369EB-E44E-1040-B896-ED5D0BE5F511}" type="datetimeFigureOut">
              <a:rPr lang="en-US" smtClean="0"/>
              <a:t>5/24/2021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9C689-FAE3-E44F-AF32-288ADE97AA58}" type="slidenum">
              <a:rPr lang="en-US" smtClean="0"/>
              <a:t>‹#›</a:t>
            </a:fld>
            <a:endParaRPr lang="en-US"/>
          </a:p>
        </p:txBody>
      </p:sp>
    </p:spTree>
    <p:extLst>
      <p:ext uri="{BB962C8B-B14F-4D97-AF65-F5344CB8AC3E}">
        <p14:creationId xmlns:p14="http://schemas.microsoft.com/office/powerpoint/2010/main" val="335362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highlight that we have experienced changes to the climate and that change will continue to happen. Whilst we know what changes have happened in the past based on observation records we do not know with certainty what the future changes could be.</a:t>
            </a:r>
          </a:p>
          <a:p>
            <a:endParaRPr lang="en-US" dirty="0"/>
          </a:p>
          <a:p>
            <a:r>
              <a:rPr lang="en-US" dirty="0"/>
              <a:t>The two graphs in the slide show changes to the global average temperature. </a:t>
            </a:r>
          </a:p>
          <a:p>
            <a:endParaRPr lang="en-US" dirty="0"/>
          </a:p>
          <a:p>
            <a:r>
              <a:rPr lang="en-US" dirty="0"/>
              <a:t>Graph one: this graph was developed by a scientist at Reading University called Prof. Ed Hawkins. He has visualized in a number of different ways how the global average temperature has changed since the end of the industrial revolution, that is after 1850 when there was the greatest increase in the amount of carbon dioxide emitted into the atmosphere through fossil fuel burning. This graph shows the monthly average global temperature year upon year starting in 1850 going up to 2020. As you can see there is no one month that is similar, one season that is similar, or even one year that is similar. Sometimes it’s hotter sometimes it’s cooler. So when we think about planning for adaptation to a changing climate we need to recognize that, based on observed data, we cannot plan for any kind of linear trend in temperature increase but rather we must look at ranges of values that could be likely.</a:t>
            </a:r>
          </a:p>
          <a:p>
            <a:endParaRPr lang="en-US" dirty="0"/>
          </a:p>
          <a:p>
            <a:r>
              <a:rPr lang="en-US" dirty="0"/>
              <a:t>Graph two: the second graph was developed for the last Intergovernmental Panel on Climate Change [IPCC] report and shows both the historical and projected levels of global temperature change. The graph shows for possible future pathways for greenhouse gas emissions, called representative concentration pathways or RCPs. As you can see there are a range of RCPs 2.6 4.5 6.0 and 8.5 these represent a range of low to high levels of greenhouse gas emissions. It is likely that we are currently on a pathway somewhere between RCP 4.5 and RCP 6.0 so when thinking about future climate change we should consider change within that possible range. The decision as to which pathway we look at when adaptation planning doesn’t really matter up until about the year 2050 as all the pathways suggest a similar increase in global temperatures however after 2050, so any decision that may last until the end of the century, will be impacted by the pathway of greenhouse gas emissions as they begin to diverged greatly after this decade. You can also see in this graph that the spread of likely temperature change increases for each of the pathways which reflects the level of uncertainty that we have about future global warming represented in the models.</a:t>
            </a:r>
          </a:p>
        </p:txBody>
      </p:sp>
      <p:sp>
        <p:nvSpPr>
          <p:cNvPr id="4" name="Slide Number Placeholder 3"/>
          <p:cNvSpPr>
            <a:spLocks noGrp="1"/>
          </p:cNvSpPr>
          <p:nvPr>
            <p:ph type="sldNum" sz="quarter" idx="5"/>
          </p:nvPr>
        </p:nvSpPr>
        <p:spPr/>
        <p:txBody>
          <a:bodyPr/>
          <a:lstStyle/>
          <a:p>
            <a:fld id="{E249C689-FAE3-E44F-AF32-288ADE97AA58}" type="slidenum">
              <a:rPr lang="en-US" smtClean="0"/>
              <a:t>3</a:t>
            </a:fld>
            <a:endParaRPr lang="en-US"/>
          </a:p>
        </p:txBody>
      </p:sp>
    </p:spTree>
    <p:extLst>
      <p:ext uri="{BB962C8B-B14F-4D97-AF65-F5344CB8AC3E}">
        <p14:creationId xmlns:p14="http://schemas.microsoft.com/office/powerpoint/2010/main" val="43314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gone through all the pieces of information begin to question the participants as to why they made the decisions that they did. For example, ask one of the people who refused to cross early on why they wouldn’t, what information would they have liked to have had to be encouraged to take further steps into the river. Then ask one of the participants who stayed crossing the longest why they did. </a:t>
            </a:r>
          </a:p>
          <a:p>
            <a:endParaRPr lang="en-GB" dirty="0"/>
          </a:p>
          <a:p>
            <a:r>
              <a:rPr lang="en-GB" dirty="0"/>
              <a:t>Then ask the participants what they thought about the information they were given. Suggested questions could be:</a:t>
            </a:r>
          </a:p>
          <a:p>
            <a:r>
              <a:rPr lang="en-GB" dirty="0"/>
              <a:t>- Did information that contained quantitative information seem more reliable than observations?</a:t>
            </a:r>
          </a:p>
          <a:p>
            <a:pPr marL="171450" indent="-171450">
              <a:buFontTx/>
              <a:buChar char="-"/>
            </a:pPr>
            <a:r>
              <a:rPr lang="en-GB" dirty="0"/>
              <a:t>When speaking to the farmer, did we ask the right question?</a:t>
            </a:r>
          </a:p>
          <a:p>
            <a:pPr marL="171450" indent="-171450">
              <a:buFontTx/>
              <a:buChar char="-"/>
            </a:pPr>
            <a:r>
              <a:rPr lang="en-GB" dirty="0"/>
              <a:t>Did the accumulation of data give more confidence to make a decision?</a:t>
            </a:r>
          </a:p>
          <a:p>
            <a:pPr marL="171450" indent="-171450">
              <a:buFontTx/>
              <a:buChar char="-"/>
            </a:pPr>
            <a:r>
              <a:rPr lang="en-GB" dirty="0"/>
              <a:t>What other data would they have liked to make a more informed decision.</a:t>
            </a:r>
          </a:p>
          <a:p>
            <a:pPr marL="171450" indent="-171450">
              <a:buFontTx/>
              <a:buChar char="-"/>
            </a:pPr>
            <a:endParaRPr lang="en-GB" dirty="0"/>
          </a:p>
          <a:p>
            <a:pPr marL="171450" indent="-171450">
              <a:buFontTx/>
              <a:buChar char="-"/>
            </a:pPr>
            <a:r>
              <a:rPr lang="en-GB" dirty="0"/>
              <a:t>Now reveal the different measurements across the river. Relate this to a graph of climate projections for example temperature. Pointing out that more data gives us more information but it might not give us all the information we might need, as highlighted by the sharp drop in the river profile.</a:t>
            </a:r>
          </a:p>
        </p:txBody>
      </p:sp>
      <p:sp>
        <p:nvSpPr>
          <p:cNvPr id="4" name="Slide Number Placeholder 3"/>
          <p:cNvSpPr>
            <a:spLocks noGrp="1"/>
          </p:cNvSpPr>
          <p:nvPr>
            <p:ph type="sldNum" sz="quarter" idx="5"/>
          </p:nvPr>
        </p:nvSpPr>
        <p:spPr/>
        <p:txBody>
          <a:bodyPr/>
          <a:lstStyle/>
          <a:p>
            <a:fld id="{E249C689-FAE3-E44F-AF32-288ADE97AA58}" type="slidenum">
              <a:rPr lang="en-US" smtClean="0"/>
              <a:t>12</a:t>
            </a:fld>
            <a:endParaRPr lang="en-US"/>
          </a:p>
        </p:txBody>
      </p:sp>
    </p:spTree>
    <p:extLst>
      <p:ext uri="{BB962C8B-B14F-4D97-AF65-F5344CB8AC3E}">
        <p14:creationId xmlns:p14="http://schemas.microsoft.com/office/powerpoint/2010/main" val="211808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Stage two of the adaptation wizard assesses how your organization is currently vulnerable to weather events and their impacts. It may be that these events are just part of a natural variation and are nothing to do with climate change but that does not negate any Impacts they may have cause.</a:t>
            </a:r>
          </a:p>
        </p:txBody>
      </p:sp>
      <p:sp>
        <p:nvSpPr>
          <p:cNvPr id="4" name="Slide Number Placeholder 3"/>
          <p:cNvSpPr>
            <a:spLocks noGrp="1"/>
          </p:cNvSpPr>
          <p:nvPr>
            <p:ph type="sldNum" sz="quarter" idx="5"/>
          </p:nvPr>
        </p:nvSpPr>
        <p:spPr/>
        <p:txBody>
          <a:bodyPr/>
          <a:lstStyle/>
          <a:p>
            <a:fld id="{E249C689-FAE3-E44F-AF32-288ADE97AA58}" type="slidenum">
              <a:rPr lang="en-US" smtClean="0"/>
              <a:t>13</a:t>
            </a:fld>
            <a:endParaRPr lang="en-US"/>
          </a:p>
        </p:txBody>
      </p:sp>
    </p:spTree>
    <p:extLst>
      <p:ext uri="{BB962C8B-B14F-4D97-AF65-F5344CB8AC3E}">
        <p14:creationId xmlns:p14="http://schemas.microsoft.com/office/powerpoint/2010/main" val="3475955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key concepts to understand when thinking about climate change impacts are:</a:t>
            </a:r>
          </a:p>
          <a:p>
            <a:pPr marL="171450" indent="-171450">
              <a:buFontTx/>
              <a:buChar char="-"/>
            </a:pPr>
            <a:r>
              <a:rPr lang="en-GB" dirty="0"/>
              <a:t>Exposure</a:t>
            </a:r>
          </a:p>
          <a:p>
            <a:pPr marL="171450" indent="-171450">
              <a:buFontTx/>
              <a:buChar char="-"/>
            </a:pPr>
            <a:r>
              <a:rPr lang="en-GB" dirty="0"/>
              <a:t>Vulnerability</a:t>
            </a:r>
          </a:p>
          <a:p>
            <a:pPr marL="171450" indent="-171450">
              <a:buFontTx/>
              <a:buChar char="-"/>
            </a:pPr>
            <a:r>
              <a:rPr lang="en-GB" dirty="0"/>
              <a:t>Sensitivity </a:t>
            </a:r>
          </a:p>
          <a:p>
            <a:pPr marL="171450" indent="-171450">
              <a:buFontTx/>
              <a:buChar char="-"/>
            </a:pPr>
            <a:endParaRPr lang="en-GB" dirty="0"/>
          </a:p>
          <a:p>
            <a:pPr marL="171450" indent="-171450">
              <a:buFontTx/>
              <a:buChar char="-"/>
            </a:pPr>
            <a:r>
              <a:rPr lang="en-GB" dirty="0"/>
              <a:t>To help participants understand these concepts we will use the analogy of hay fever.</a:t>
            </a:r>
          </a:p>
          <a:p>
            <a:pPr marL="171450" indent="-171450">
              <a:buFontTx/>
              <a:buChar char="-"/>
            </a:pPr>
            <a:endParaRPr lang="en-GB" dirty="0"/>
          </a:p>
          <a:p>
            <a:pPr marL="171450" indent="-171450">
              <a:buFontTx/>
              <a:buChar char="-"/>
            </a:pPr>
            <a:r>
              <a:rPr lang="en-GB" dirty="0"/>
              <a:t>Pollen is the hazard, the person’s reaction are the impacts.</a:t>
            </a:r>
          </a:p>
          <a:p>
            <a:pPr marL="171450" indent="-171450">
              <a:buFontTx/>
              <a:buChar char="-"/>
            </a:pPr>
            <a:endParaRPr lang="en-GB" dirty="0"/>
          </a:p>
          <a:p>
            <a:pPr marL="171450" indent="-171450">
              <a:buFontTx/>
              <a:buChar char="-"/>
            </a:pPr>
            <a:r>
              <a:rPr lang="en-GB" dirty="0"/>
              <a:t>For there to be an issue the person needs to be exposed to the pollen, however, if he is not sensitive to pollen then he is not vulnerable to getting hay fever. Or it may be that he is fine with a certain amount of pollen but once the levels get too high then he becomes sensitive and therefore vulnerable to pollen.</a:t>
            </a:r>
          </a:p>
          <a:p>
            <a:pPr marL="171450" indent="-171450">
              <a:buFontTx/>
              <a:buChar char="-"/>
            </a:pPr>
            <a:r>
              <a:rPr lang="en-GB" dirty="0"/>
              <a:t>The person’s capacity to adapt depends on certain aspects, such as, if they are indoors can they close the windows, or may be they can afford to buy masks or medication. </a:t>
            </a:r>
          </a:p>
          <a:p>
            <a:pPr marL="171450" indent="-171450">
              <a:buFontTx/>
              <a:buChar char="-"/>
            </a:pPr>
            <a:r>
              <a:rPr lang="en-GB" dirty="0"/>
              <a:t>Having discussed this as an analogy, ask participants to work in pairs to consider a similar scenario in their work that would should exposure, vulnerability and sensitivity. Ask them to share their ideas with the others.</a:t>
            </a:r>
          </a:p>
          <a:p>
            <a:pPr marL="171450" indent="-171450">
              <a:buFontTx/>
              <a:buChar char="-"/>
            </a:pPr>
            <a:endParaRPr lang="en-GB" dirty="0"/>
          </a:p>
          <a:p>
            <a:pPr marL="171450" indent="-171450">
              <a:buFontTx/>
              <a:buChar char="-"/>
            </a:pPr>
            <a:r>
              <a:rPr lang="en-GB" dirty="0"/>
              <a:t>Ask participants to consider heatwave events instead of pollen as the hazard and what this might mean for different communities in the country.</a:t>
            </a:r>
          </a:p>
        </p:txBody>
      </p:sp>
      <p:sp>
        <p:nvSpPr>
          <p:cNvPr id="4" name="Slide Number Placeholder 3"/>
          <p:cNvSpPr>
            <a:spLocks noGrp="1"/>
          </p:cNvSpPr>
          <p:nvPr>
            <p:ph type="sldNum" sz="quarter" idx="5"/>
          </p:nvPr>
        </p:nvSpPr>
        <p:spPr/>
        <p:txBody>
          <a:bodyPr/>
          <a:lstStyle/>
          <a:p>
            <a:fld id="{E249C689-FAE3-E44F-AF32-288ADE97AA58}" type="slidenum">
              <a:rPr lang="en-US" smtClean="0"/>
              <a:t>14</a:t>
            </a:fld>
            <a:endParaRPr lang="en-US"/>
          </a:p>
        </p:txBody>
      </p:sp>
    </p:spTree>
    <p:extLst>
      <p:ext uri="{BB962C8B-B14F-4D97-AF65-F5344CB8AC3E}">
        <p14:creationId xmlns:p14="http://schemas.microsoft.com/office/powerpoint/2010/main" val="1078350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group activity encourages participants to reflect on recent weather events that have affected them in some way. You can ask them to reflect on personal situations or work related impacts. The most important thing is that they think about the event, what the impacts were, who were affected and was there a cost involved.</a:t>
            </a:r>
          </a:p>
          <a:p>
            <a:endParaRPr lang="en-US" dirty="0"/>
          </a:p>
          <a:p>
            <a:r>
              <a:rPr lang="en-US" dirty="0"/>
              <a:t>By understanding how they are currently vulnerable to weather events they can use this as a baseline for considering how this impacts might change in the future and who else might be affected by them.</a:t>
            </a:r>
          </a:p>
          <a:p>
            <a:endParaRPr lang="en-US" dirty="0"/>
          </a:p>
          <a:p>
            <a:r>
              <a:rPr lang="en-US" dirty="0"/>
              <a:t>The information that the participants recalled in this activity will be used later in the workshop when they begin thinking about how climate change will affect them so ask them to keep their notes to hand for future reference.</a:t>
            </a:r>
          </a:p>
          <a:p>
            <a:endParaRPr lang="en-US" dirty="0"/>
          </a:p>
          <a:p>
            <a:r>
              <a:rPr lang="en-US" dirty="0"/>
              <a:t>After the allotted time ask one person from each of the groups to feedback on one of the events that the group had identified.</a:t>
            </a:r>
          </a:p>
        </p:txBody>
      </p:sp>
      <p:sp>
        <p:nvSpPr>
          <p:cNvPr id="4" name="Slide Number Placeholder 3"/>
          <p:cNvSpPr>
            <a:spLocks noGrp="1"/>
          </p:cNvSpPr>
          <p:nvPr>
            <p:ph type="sldNum" sz="quarter" idx="5"/>
          </p:nvPr>
        </p:nvSpPr>
        <p:spPr/>
        <p:txBody>
          <a:bodyPr/>
          <a:lstStyle/>
          <a:p>
            <a:fld id="{E249C689-FAE3-E44F-AF32-288ADE97AA58}" type="slidenum">
              <a:rPr lang="en-US" smtClean="0"/>
              <a:t>15</a:t>
            </a:fld>
            <a:endParaRPr lang="en-US"/>
          </a:p>
        </p:txBody>
      </p:sp>
    </p:spTree>
    <p:extLst>
      <p:ext uri="{BB962C8B-B14F-4D97-AF65-F5344CB8AC3E}">
        <p14:creationId xmlns:p14="http://schemas.microsoft.com/office/powerpoint/2010/main" val="2515536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Having assessed how your organization is currently being affected or has been affected in the recent past by severe weather events, Stage three of the wizard guides you in thinking how that impacts may change in the future due to climate change. This could be an increase in frequency of events, a decrease in frequency of events, maybe a change of intensity of the events. Perhaps the levels of service or the assets managed by your organization may change and will need consideration as to how these might be impact impacted by climate change. There may be a change in what is vulnerable to an increased exposure to climate change or maybe even a reduction due to, for example, winter is being less cold.</a:t>
            </a:r>
          </a:p>
        </p:txBody>
      </p:sp>
      <p:sp>
        <p:nvSpPr>
          <p:cNvPr id="4" name="Slide Number Placeholder 3"/>
          <p:cNvSpPr>
            <a:spLocks noGrp="1"/>
          </p:cNvSpPr>
          <p:nvPr>
            <p:ph type="sldNum" sz="quarter" idx="5"/>
          </p:nvPr>
        </p:nvSpPr>
        <p:spPr/>
        <p:txBody>
          <a:bodyPr/>
          <a:lstStyle/>
          <a:p>
            <a:fld id="{E249C689-FAE3-E44F-AF32-288ADE97AA58}" type="slidenum">
              <a:rPr lang="en-US" smtClean="0"/>
              <a:t>16</a:t>
            </a:fld>
            <a:endParaRPr lang="en-US"/>
          </a:p>
        </p:txBody>
      </p:sp>
    </p:spTree>
    <p:extLst>
      <p:ext uri="{BB962C8B-B14F-4D97-AF65-F5344CB8AC3E}">
        <p14:creationId xmlns:p14="http://schemas.microsoft.com/office/powerpoint/2010/main" val="3724155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 repeat from earlier in the presentation and serves as a reminder about what future climate change could look like in relation to past records. Again it is worth pointing out that in the near future it doesn’t matter which emissions pathway the participants use in decision-making as </a:t>
            </a:r>
            <a:r>
              <a:rPr lang="en-US" dirty="0" err="1"/>
              <a:t>untilabout</a:t>
            </a:r>
            <a:r>
              <a:rPr lang="en-US" dirty="0"/>
              <a:t> 2050 they will roughly converge. However after 2050 the pathways diverge significantly and therefore it is critical to consider which emissions pathway they should be planning for as this will have important consequences with regard to the amount of climate change they might expect. As mentioned earlier in the workshop we are currently likely to experience a pathway of somewhere between the RCP 4.5 and RCP 6.0.</a:t>
            </a:r>
          </a:p>
        </p:txBody>
      </p:sp>
      <p:sp>
        <p:nvSpPr>
          <p:cNvPr id="4" name="Slide Number Placeholder 3"/>
          <p:cNvSpPr>
            <a:spLocks noGrp="1"/>
          </p:cNvSpPr>
          <p:nvPr>
            <p:ph type="sldNum" sz="quarter" idx="5"/>
          </p:nvPr>
        </p:nvSpPr>
        <p:spPr/>
        <p:txBody>
          <a:bodyPr/>
          <a:lstStyle/>
          <a:p>
            <a:fld id="{E249C689-FAE3-E44F-AF32-288ADE97AA58}" type="slidenum">
              <a:rPr lang="en-US" smtClean="0"/>
              <a:t>17</a:t>
            </a:fld>
            <a:endParaRPr lang="en-US"/>
          </a:p>
        </p:txBody>
      </p:sp>
    </p:spTree>
    <p:extLst>
      <p:ext uri="{BB962C8B-B14F-4D97-AF65-F5344CB8AC3E}">
        <p14:creationId xmlns:p14="http://schemas.microsoft.com/office/powerpoint/2010/main" val="1474904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starting this exercise it is important to talk to the participants and ask them what other data sources they could anticipate needing to understand future impacts. Examples might include flood mapping or future guidelines for planning. Reflect back on the crossing the river exercise reminding the participants that the more information we can gather the likely the decision will be more robust. However it is critical to understand the questions they need answers to in order to make sure that they access the correct data for the correct reasons.</a:t>
            </a:r>
          </a:p>
          <a:p>
            <a:endParaRPr lang="en-US" dirty="0"/>
          </a:p>
          <a:p>
            <a:r>
              <a:rPr lang="en-US" dirty="0"/>
              <a:t>This exercise gets participants to think about how their current work is being affected by weather events and how these impacts may change in the future.</a:t>
            </a:r>
          </a:p>
          <a:p>
            <a:r>
              <a:rPr lang="en-US" dirty="0"/>
              <a:t>Taking the impacts that participants identified for the whether the weather activity ask them to consider how these events could change in the future using the message of warmer wetter winters, hotter dry summers with more frequent and intense weather events. Encourage participants to think about the three areas of exposure, sensitivity and vulnerability during this exercise.</a:t>
            </a:r>
          </a:p>
          <a:p>
            <a:endParaRPr lang="en-US" dirty="0"/>
          </a:p>
          <a:p>
            <a:r>
              <a:rPr lang="en-US" dirty="0"/>
              <a:t>After the given amount of time ask the participants to feedback one example of the weather events or service areas all the aspects of her life was affected and how that might be affected in the future.</a:t>
            </a:r>
          </a:p>
        </p:txBody>
      </p:sp>
      <p:sp>
        <p:nvSpPr>
          <p:cNvPr id="4" name="Slide Number Placeholder 3"/>
          <p:cNvSpPr>
            <a:spLocks noGrp="1"/>
          </p:cNvSpPr>
          <p:nvPr>
            <p:ph type="sldNum" sz="quarter" idx="5"/>
          </p:nvPr>
        </p:nvSpPr>
        <p:spPr/>
        <p:txBody>
          <a:bodyPr/>
          <a:lstStyle/>
          <a:p>
            <a:fld id="{E249C689-FAE3-E44F-AF32-288ADE97AA58}" type="slidenum">
              <a:rPr lang="en-US" smtClean="0"/>
              <a:t>18</a:t>
            </a:fld>
            <a:endParaRPr lang="en-US"/>
          </a:p>
        </p:txBody>
      </p:sp>
    </p:spTree>
    <p:extLst>
      <p:ext uri="{BB962C8B-B14F-4D97-AF65-F5344CB8AC3E}">
        <p14:creationId xmlns:p14="http://schemas.microsoft.com/office/powerpoint/2010/main" val="2622892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four of the adaptation wizard asks you to think about what are your adaptation options in light of the potential changes in impacts identified in stage three. It may be that these options will include engineering solutions may be planting more trees for shade during summer heat or buying machinery for clearing storm damage. However, it could also be considering changing routines, </a:t>
            </a:r>
            <a:r>
              <a:rPr lang="en-US" dirty="0" err="1"/>
              <a:t>behaviours</a:t>
            </a:r>
            <a:r>
              <a:rPr lang="en-US" dirty="0"/>
              <a:t> or practice, for example, not going out doors if the temperature exceeds a certain threshold having a policy in place whereby workers are allowed to dressed less formally in offices if it is too hot or even closing offices during peak heat times of the day.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249C689-FAE3-E44F-AF32-288ADE97AA58}" type="slidenum">
              <a:rPr lang="en-US" smtClean="0"/>
              <a:t>19</a:t>
            </a:fld>
            <a:endParaRPr lang="en-US"/>
          </a:p>
        </p:txBody>
      </p:sp>
    </p:spTree>
    <p:extLst>
      <p:ext uri="{BB962C8B-B14F-4D97-AF65-F5344CB8AC3E}">
        <p14:creationId xmlns:p14="http://schemas.microsoft.com/office/powerpoint/2010/main" val="1485508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ways of assessing the adaptation options available. The slide gives two ways of carrying out that assessment one example is a cost benefit analysis or CBA the other is a risk matrix which many of the participants will already be familiar with.</a:t>
            </a:r>
          </a:p>
          <a:p>
            <a:endParaRPr lang="en-US" dirty="0"/>
          </a:p>
          <a:p>
            <a:r>
              <a:rPr lang="en-US" dirty="0"/>
              <a:t>Talk through the two options and in particular talking about the cost benefit analysis and how factors labelled intangible can be understood and assessed.</a:t>
            </a:r>
          </a:p>
          <a:p>
            <a:endParaRPr lang="en-US" dirty="0"/>
          </a:p>
          <a:p>
            <a:r>
              <a:rPr lang="en-US" dirty="0"/>
              <a:t>This is a good opportunity to open up discussion as to how decisions are made within that organization do they use either of these two mechanisms or do they use something else. Get them to think about what has been some of the best parts of using the strategy they used and where were the challenges in using that particular approach.</a:t>
            </a:r>
          </a:p>
          <a:p>
            <a:endParaRPr lang="en-US" dirty="0"/>
          </a:p>
          <a:p>
            <a:r>
              <a:rPr lang="en-US" dirty="0"/>
              <a:t>Participants should also be encouraged to consider what some of the adaptation options might be to some of the impacts they are experiencing already. In particular with money not being as freely available as it possibly might be to all solutions that have to be high capital expenditure or is there a way of thinking about </a:t>
            </a:r>
            <a:r>
              <a:rPr lang="en-US" dirty="0" err="1"/>
              <a:t>behaviour</a:t>
            </a:r>
            <a:r>
              <a:rPr lang="en-US" dirty="0"/>
              <a:t> change which wouldn’t necessarily have a capital cost. They might also want to consider how adaptation options might fit into existing planning horizons, where capital has already been identified for a project.</a:t>
            </a:r>
          </a:p>
          <a:p>
            <a:endParaRPr lang="en-US" dirty="0"/>
          </a:p>
        </p:txBody>
      </p:sp>
      <p:sp>
        <p:nvSpPr>
          <p:cNvPr id="4" name="Slide Number Placeholder 3"/>
          <p:cNvSpPr>
            <a:spLocks noGrp="1"/>
          </p:cNvSpPr>
          <p:nvPr>
            <p:ph type="sldNum" sz="quarter" idx="5"/>
          </p:nvPr>
        </p:nvSpPr>
        <p:spPr/>
        <p:txBody>
          <a:bodyPr/>
          <a:lstStyle/>
          <a:p>
            <a:fld id="{E249C689-FAE3-E44F-AF32-288ADE97AA58}" type="slidenum">
              <a:rPr lang="en-US" smtClean="0"/>
              <a:t>20</a:t>
            </a:fld>
            <a:endParaRPr lang="en-US"/>
          </a:p>
        </p:txBody>
      </p:sp>
    </p:spTree>
    <p:extLst>
      <p:ext uri="{BB962C8B-B14F-4D97-AF65-F5344CB8AC3E}">
        <p14:creationId xmlns:p14="http://schemas.microsoft.com/office/powerpoint/2010/main" val="2855287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Stage five of the adaptation wizard focuses on monitoring and evaluation of the adaptation options that were implemented at stage four in reality the monitoring and evaluation or review should be going on throughout the visit process however it is critical that any adaptation strategy remains a living document that is constantly assessed to make sure it is still fit for purpose.</a:t>
            </a:r>
          </a:p>
        </p:txBody>
      </p:sp>
      <p:sp>
        <p:nvSpPr>
          <p:cNvPr id="4" name="Slide Number Placeholder 3"/>
          <p:cNvSpPr>
            <a:spLocks noGrp="1"/>
          </p:cNvSpPr>
          <p:nvPr>
            <p:ph type="sldNum" sz="quarter" idx="5"/>
          </p:nvPr>
        </p:nvSpPr>
        <p:spPr/>
        <p:txBody>
          <a:bodyPr/>
          <a:lstStyle/>
          <a:p>
            <a:fld id="{E249C689-FAE3-E44F-AF32-288ADE97AA58}" type="slidenum">
              <a:rPr lang="en-US" smtClean="0"/>
              <a:t>21</a:t>
            </a:fld>
            <a:endParaRPr lang="en-US"/>
          </a:p>
        </p:txBody>
      </p:sp>
    </p:spTree>
    <p:extLst>
      <p:ext uri="{BB962C8B-B14F-4D97-AF65-F5344CB8AC3E}">
        <p14:creationId xmlns:p14="http://schemas.microsoft.com/office/powerpoint/2010/main" val="157923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UKCIP adaptation wizard is a simple five-step decision-making process based on a risk approach. Whilst it may look simple and straightforward it is actually quite a complex and involved process with each stage needing careful consideration in its own right. As mentioned, we will go through the adaptation wizard thinking about what each step is asking and how this might relate to the work that is being done at different organizations in order to become more resilient to climate change impacts.</a:t>
            </a:r>
          </a:p>
          <a:p>
            <a:endParaRPr lang="en-US" dirty="0"/>
          </a:p>
          <a:p>
            <a:r>
              <a:rPr lang="en-US" dirty="0"/>
              <a:t>Stage one, </a:t>
            </a:r>
            <a:r>
              <a:rPr lang="en-US" b="1" dirty="0"/>
              <a:t>getting started</a:t>
            </a:r>
            <a:r>
              <a:rPr lang="en-US" dirty="0"/>
              <a:t> may seem like an obvious place to start but actually it’s probably the most critical part of the process, as with any journey if you don’t pack everything you need make sure everybody is on board for the journey you know where you’re going to </a:t>
            </a:r>
            <a:r>
              <a:rPr lang="en-US" dirty="0" err="1"/>
              <a:t>etc</a:t>
            </a:r>
            <a:r>
              <a:rPr lang="en-US" dirty="0"/>
              <a:t> etc., then it is likely that your journey will be a bit of a disaster. However, if you plan correctly at the beginning: thinking about whether you have the right sandwiches, the right people in the car, whether you have enough to drink, where are you going to stop and actually most importantly where is it you need to end up, then your journey is likely to be a success. The same can be said for the adaptation journey putting all the pieces in place or at least as many of the pieces in place as possible at the start, will more likely allow you to achieve the goals you had initially started out with.</a:t>
            </a:r>
          </a:p>
          <a:p>
            <a:endParaRPr lang="en-US" dirty="0"/>
          </a:p>
          <a:p>
            <a:r>
              <a:rPr lang="en-US" dirty="0"/>
              <a:t>Stage two of the adaptation wizard assesses how your organization is currently vulnerable to the weather events and their impacts. It may be that these events are just part of a natural variation and are nothing to do with climate change but that does not negate any impacts they may have caused.</a:t>
            </a:r>
          </a:p>
          <a:p>
            <a:endParaRPr lang="en-US" dirty="0"/>
          </a:p>
          <a:p>
            <a:r>
              <a:rPr lang="en-US" dirty="0"/>
              <a:t>Having assessed how your organization is currently being affected or has been affected in the recent past by severe weather events, Stage three of the wizard guides you in thinking how those impacts may change in the future due to climate change. This could be an increase in frequency of events or a decrease in frequency of events, or maybe a change of intensity of the events. Perhaps the levels of service or the assets managed by your organization may change and will need consideration as to how these might be impacted by climate change. There may be a change in what is vulnerable to an increased exposure to climate change or maybe even a reduction due to, for example, winters being less cold.</a:t>
            </a:r>
          </a:p>
          <a:p>
            <a:endParaRPr lang="en-US" dirty="0"/>
          </a:p>
          <a:p>
            <a:r>
              <a:rPr lang="en-US" dirty="0"/>
              <a:t>Stage four of the adaptation wizard asks you to think about what your adaptation options in light of the potential changes in impacts identified in stage three. It may be that these options will include engineering solutions such as higher sea walls, or may be planting more trees for shade during summer heat. It could also be considering changing routines or </a:t>
            </a:r>
            <a:r>
              <a:rPr lang="en-US" dirty="0" err="1"/>
              <a:t>behaviours</a:t>
            </a:r>
            <a:r>
              <a:rPr lang="en-US" dirty="0"/>
              <a:t>, or work practices, for example not going out doors if the temperature exceeds a certain threshold or having a policy in place whereby workers are allowed to dress less formally in offices if it is too hot or even closing offices during peak heat times of the day. </a:t>
            </a:r>
          </a:p>
          <a:p>
            <a:endParaRPr lang="en-US" dirty="0"/>
          </a:p>
          <a:p>
            <a:r>
              <a:rPr lang="en-US" dirty="0"/>
              <a:t>Stage five of the adaptation wizard focuses on monitoring and evaluation of the adaptation options that were implemented at stage four. In reality, the monitoring and evaluation or review should be going on throughout the wizard process, as it is critical that any adaptation strategy remains a living document that is constantly assessed to make sure it is still fit for purpose. </a:t>
            </a:r>
          </a:p>
        </p:txBody>
      </p:sp>
      <p:sp>
        <p:nvSpPr>
          <p:cNvPr id="4" name="Slide Number Placeholder 3"/>
          <p:cNvSpPr>
            <a:spLocks noGrp="1"/>
          </p:cNvSpPr>
          <p:nvPr>
            <p:ph type="sldNum" sz="quarter" idx="5"/>
          </p:nvPr>
        </p:nvSpPr>
        <p:spPr/>
        <p:txBody>
          <a:bodyPr/>
          <a:lstStyle/>
          <a:p>
            <a:fld id="{E249C689-FAE3-E44F-AF32-288ADE97AA58}" type="slidenum">
              <a:rPr lang="en-US" smtClean="0"/>
              <a:t>4</a:t>
            </a:fld>
            <a:endParaRPr lang="en-US"/>
          </a:p>
        </p:txBody>
      </p:sp>
    </p:spTree>
    <p:extLst>
      <p:ext uri="{BB962C8B-B14F-4D97-AF65-F5344CB8AC3E}">
        <p14:creationId xmlns:p14="http://schemas.microsoft.com/office/powerpoint/2010/main" val="1844142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previous slide, the getting started stage is probably the most critical stage of the adaptation journey. Whilst it is not possible to go into all the aspects associated with this particular step it is possible to think about some of the key aspects such as language, barriers, opportunities etc.</a:t>
            </a:r>
          </a:p>
          <a:p>
            <a:endParaRPr lang="en-US" dirty="0"/>
          </a:p>
          <a:p>
            <a:r>
              <a:rPr lang="en-US" dirty="0"/>
              <a:t>It may seem obvious to those who are working in the field of climate change what the definitions or meanings of the key concepts and ideas are, but in fact, for many people the concepts, words and ideas are used interchangeably and can often lead to confusion and maladaptation. This next section of the workshop looks a little bit more closely at some of the key concepts and ideas that are often misunderstood yet are important to understand for the rest of the journey.</a:t>
            </a:r>
          </a:p>
          <a:p>
            <a:endParaRPr lang="en-US" dirty="0"/>
          </a:p>
          <a:p>
            <a:r>
              <a:rPr lang="en-US" dirty="0"/>
              <a:t>So what is the difference between adaptation and mitigation?</a:t>
            </a:r>
          </a:p>
          <a:p>
            <a:r>
              <a:rPr lang="en-US" dirty="0"/>
              <a:t>What is the difference between weather and climate?</a:t>
            </a:r>
          </a:p>
          <a:p>
            <a:r>
              <a:rPr lang="en-US" dirty="0"/>
              <a:t>How does your organization handle risk or factor risk into decision-making?</a:t>
            </a:r>
          </a:p>
        </p:txBody>
      </p:sp>
      <p:sp>
        <p:nvSpPr>
          <p:cNvPr id="4" name="Slide Number Placeholder 3"/>
          <p:cNvSpPr>
            <a:spLocks noGrp="1"/>
          </p:cNvSpPr>
          <p:nvPr>
            <p:ph type="sldNum" sz="quarter" idx="5"/>
          </p:nvPr>
        </p:nvSpPr>
        <p:spPr/>
        <p:txBody>
          <a:bodyPr/>
          <a:lstStyle/>
          <a:p>
            <a:fld id="{E249C689-FAE3-E44F-AF32-288ADE97AA58}" type="slidenum">
              <a:rPr lang="en-US" smtClean="0"/>
              <a:t>5</a:t>
            </a:fld>
            <a:endParaRPr lang="en-US"/>
          </a:p>
        </p:txBody>
      </p:sp>
    </p:spTree>
    <p:extLst>
      <p:ext uri="{BB962C8B-B14F-4D97-AF65-F5344CB8AC3E}">
        <p14:creationId xmlns:p14="http://schemas.microsoft.com/office/powerpoint/2010/main" val="1160700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gives the two simple definitions of weather and climate.</a:t>
            </a:r>
          </a:p>
          <a:p>
            <a:endParaRPr lang="en-US" dirty="0"/>
          </a:p>
          <a:p>
            <a:r>
              <a:rPr lang="en-US" dirty="0"/>
              <a:t>As it says on the slide weather is the condition on any one day for example today it is 25° and sunny.</a:t>
            </a:r>
          </a:p>
          <a:p>
            <a:r>
              <a:rPr lang="en-US" dirty="0"/>
              <a:t>Climate however is the average that you would expect to experience at that time of year for example summers in the United Kingdom are warm and dry.</a:t>
            </a:r>
          </a:p>
          <a:p>
            <a:endParaRPr lang="en-US" dirty="0"/>
          </a:p>
          <a:p>
            <a:r>
              <a:rPr lang="en-US" dirty="0"/>
              <a:t>It is easier to adapt to climate as you don’t have to be precise in knowing an exact value however it is often the extreme weather events that have the highest impact.</a:t>
            </a:r>
          </a:p>
        </p:txBody>
      </p:sp>
      <p:sp>
        <p:nvSpPr>
          <p:cNvPr id="4" name="Slide Number Placeholder 3"/>
          <p:cNvSpPr>
            <a:spLocks noGrp="1"/>
          </p:cNvSpPr>
          <p:nvPr>
            <p:ph type="sldNum" sz="quarter" idx="5"/>
          </p:nvPr>
        </p:nvSpPr>
        <p:spPr/>
        <p:txBody>
          <a:bodyPr/>
          <a:lstStyle/>
          <a:p>
            <a:fld id="{E249C689-FAE3-E44F-AF32-288ADE97AA58}" type="slidenum">
              <a:rPr lang="en-US" smtClean="0"/>
              <a:t>6</a:t>
            </a:fld>
            <a:endParaRPr lang="en-US"/>
          </a:p>
        </p:txBody>
      </p:sp>
    </p:spTree>
    <p:extLst>
      <p:ext uri="{BB962C8B-B14F-4D97-AF65-F5344CB8AC3E}">
        <p14:creationId xmlns:p14="http://schemas.microsoft.com/office/powerpoint/2010/main" val="326233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exercise is designed to help participants understand the difference between adaptation and mitigation. </a:t>
            </a:r>
          </a:p>
          <a:p>
            <a:endParaRPr lang="en-US" dirty="0"/>
          </a:p>
          <a:p>
            <a:r>
              <a:rPr lang="en-US" dirty="0"/>
              <a:t>Adaptation is the response to the impacts of climate change such as building a seawall against sea level rise whereas mitigation is the reduction in the amount of carbon dioxide and other greenhouse gases into the atmosphere for example not running air-conditioning which requires high levels of energy or not driving petrol vehicles to access sites under your </a:t>
            </a:r>
            <a:r>
              <a:rPr lang="en-US" dirty="0" err="1"/>
              <a:t>organisations</a:t>
            </a:r>
            <a:r>
              <a:rPr lang="en-US" dirty="0"/>
              <a:t> management.</a:t>
            </a:r>
          </a:p>
          <a:p>
            <a:endParaRPr lang="en-US" dirty="0"/>
          </a:p>
          <a:p>
            <a:r>
              <a:rPr lang="en-US" dirty="0"/>
              <a:t>The next slide has a list of every day actions that participants working in pairs need to sort according to whether they think it is mitigation adaptation or possibly both. This activity should last about five minutes to act as a quick opportunity to break up the tutors talking and give the participants an opportunity to begin developing their own understanding.</a:t>
            </a:r>
          </a:p>
        </p:txBody>
      </p:sp>
      <p:sp>
        <p:nvSpPr>
          <p:cNvPr id="4" name="Slide Number Placeholder 3"/>
          <p:cNvSpPr>
            <a:spLocks noGrp="1"/>
          </p:cNvSpPr>
          <p:nvPr>
            <p:ph type="sldNum" sz="quarter" idx="5"/>
          </p:nvPr>
        </p:nvSpPr>
        <p:spPr/>
        <p:txBody>
          <a:bodyPr/>
          <a:lstStyle/>
          <a:p>
            <a:fld id="{E249C689-FAE3-E44F-AF32-288ADE97AA58}" type="slidenum">
              <a:rPr lang="en-US" smtClean="0"/>
              <a:t>7</a:t>
            </a:fld>
            <a:endParaRPr lang="en-US"/>
          </a:p>
        </p:txBody>
      </p:sp>
    </p:spTree>
    <p:extLst>
      <p:ext uri="{BB962C8B-B14F-4D97-AF65-F5344CB8AC3E}">
        <p14:creationId xmlns:p14="http://schemas.microsoft.com/office/powerpoint/2010/main" val="780033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previous slide this activity should take about five minutes for the participants to work through the exercise and 5 to 10 minutes discussing the answers. By the end of the activity participants should have a clear understanding of the difference between adaptation and mitigation. And also that certain actions can be considered both a win-win as it were depending on the motivation or thinking behind the decision that was made.</a:t>
            </a:r>
          </a:p>
          <a:p>
            <a:endParaRPr lang="en-US" dirty="0"/>
          </a:p>
          <a:p>
            <a:r>
              <a:rPr lang="en-US" dirty="0"/>
              <a:t>The answers to the categories are:</a:t>
            </a:r>
          </a:p>
          <a:p>
            <a:r>
              <a:rPr lang="en-US" dirty="0"/>
              <a:t>1 -  adaptation</a:t>
            </a:r>
          </a:p>
          <a:p>
            <a:r>
              <a:rPr lang="en-US" dirty="0"/>
              <a:t>2 -  adaptation</a:t>
            </a:r>
          </a:p>
          <a:p>
            <a:r>
              <a:rPr lang="en-US" dirty="0"/>
              <a:t>3 -  mitigation</a:t>
            </a:r>
          </a:p>
          <a:p>
            <a:r>
              <a:rPr lang="en-US" dirty="0"/>
              <a:t>4 -  both [this could be an adaptation because you may be storing water for periods when they might be drought or you could be saving water so that you do not have to use water from the mains which uses energy]</a:t>
            </a:r>
          </a:p>
          <a:p>
            <a:r>
              <a:rPr lang="en-US" dirty="0"/>
              <a:t>5 -  both [this could be considered mitigation because you want to cycle so that you do not burn petrol driving a car, however, this could also be an adaptation because it may be that the only way of getting to work is by cycling on a cycle path because the main road is flooded]</a:t>
            </a:r>
          </a:p>
          <a:p>
            <a:r>
              <a:rPr lang="en-US" dirty="0"/>
              <a:t>6   it’s mostly adaptation as green spaces can be considered an adaptation helping to absorb rainfall as well as a more cooling affect than concrete pavements, however it could be argued that if trees were planted then CO2 would be absorbed which could be considered a mitigation option however the reality is the amount of CO2 that would be absorbed through any planting in a community garden would be relatively small.</a:t>
            </a:r>
          </a:p>
          <a:p>
            <a:endParaRPr lang="en-US" dirty="0"/>
          </a:p>
        </p:txBody>
      </p:sp>
      <p:sp>
        <p:nvSpPr>
          <p:cNvPr id="4" name="Slide Number Placeholder 3"/>
          <p:cNvSpPr>
            <a:spLocks noGrp="1"/>
          </p:cNvSpPr>
          <p:nvPr>
            <p:ph type="sldNum" sz="quarter" idx="5"/>
          </p:nvPr>
        </p:nvSpPr>
        <p:spPr/>
        <p:txBody>
          <a:bodyPr/>
          <a:lstStyle/>
          <a:p>
            <a:fld id="{E249C689-FAE3-E44F-AF32-288ADE97AA58}" type="slidenum">
              <a:rPr lang="en-US" smtClean="0"/>
              <a:t>8</a:t>
            </a:fld>
            <a:endParaRPr lang="en-US"/>
          </a:p>
        </p:txBody>
      </p:sp>
    </p:spTree>
    <p:extLst>
      <p:ext uri="{BB962C8B-B14F-4D97-AF65-F5344CB8AC3E}">
        <p14:creationId xmlns:p14="http://schemas.microsoft.com/office/powerpoint/2010/main" val="1539941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gets participants thinking about risk and uncertainty in decision-making.</a:t>
            </a:r>
          </a:p>
          <a:p>
            <a:endParaRPr lang="en-US" dirty="0"/>
          </a:p>
          <a:p>
            <a:r>
              <a:rPr lang="en-US" dirty="0"/>
              <a:t>Discussion topic: </a:t>
            </a:r>
          </a:p>
          <a:p>
            <a:r>
              <a:rPr lang="en-US" dirty="0"/>
              <a:t>Once you get to the point in the slide of suggesting even leaving the house set the following scenario. They have just heard the weather forecast and there is 50% chance of rain later today. What did I do what are their options.</a:t>
            </a:r>
          </a:p>
          <a:p>
            <a:endParaRPr lang="en-US" dirty="0"/>
          </a:p>
          <a:p>
            <a:r>
              <a:rPr lang="en-US" dirty="0"/>
              <a:t>Some participants may decide they will take a coat, some participants may decide they want to coat that has a hood to keep their hair dry, some participants may decide that they want to take an umbrella and a hood on their  coat. Some participants may decide that actually there is still only a 50% chance of rain that means 50% chance it won’t rain therefore the risk it and not take an umbrella or a coat. Some participants may question what ‘later in the day’ means which is a good example of them exploring the meaning of the data. It may mean that later in the day they would have done their jobs outside and got back before the chance of rain therefore they don’t need to do any actions.</a:t>
            </a:r>
          </a:p>
          <a:p>
            <a:endParaRPr lang="en-US" dirty="0"/>
          </a:p>
          <a:p>
            <a:r>
              <a:rPr lang="en-US" dirty="0"/>
              <a:t>But what this simple example does show is that when we make decisions we factor in a range of different data and use it according to our own attitude to risk and uncertainty associated with the data and the potential impacts.</a:t>
            </a:r>
          </a:p>
        </p:txBody>
      </p:sp>
      <p:sp>
        <p:nvSpPr>
          <p:cNvPr id="4" name="Slide Number Placeholder 3"/>
          <p:cNvSpPr>
            <a:spLocks noGrp="1"/>
          </p:cNvSpPr>
          <p:nvPr>
            <p:ph type="sldNum" sz="quarter" idx="5"/>
          </p:nvPr>
        </p:nvSpPr>
        <p:spPr/>
        <p:txBody>
          <a:bodyPr/>
          <a:lstStyle/>
          <a:p>
            <a:fld id="{E249C689-FAE3-E44F-AF32-288ADE97AA58}" type="slidenum">
              <a:rPr lang="en-US" smtClean="0"/>
              <a:t>9</a:t>
            </a:fld>
            <a:endParaRPr lang="en-US"/>
          </a:p>
        </p:txBody>
      </p:sp>
    </p:spTree>
    <p:extLst>
      <p:ext uri="{BB962C8B-B14F-4D97-AF65-F5344CB8AC3E}">
        <p14:creationId xmlns:p14="http://schemas.microsoft.com/office/powerpoint/2010/main" val="1792040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builds on participants’ understanding on the use of information and its inherent risks and uncertainties when decision making. </a:t>
            </a:r>
          </a:p>
          <a:p>
            <a:endParaRPr lang="en-GB" dirty="0"/>
          </a:p>
          <a:p>
            <a:r>
              <a:rPr lang="en-GB" dirty="0"/>
              <a:t>The activity can often cause participants to ask questions about the scenario, the information they are given and more besides. These questions should be answered but also captured as they can provide valuable discussion points once the activity has been completed. </a:t>
            </a:r>
          </a:p>
          <a:p>
            <a:endParaRPr lang="en-GB" dirty="0"/>
          </a:p>
          <a:p>
            <a:r>
              <a:rPr lang="en-GB" dirty="0"/>
              <a:t>Role play instructions:</a:t>
            </a:r>
          </a:p>
          <a:p>
            <a:r>
              <a:rPr lang="en-GB" dirty="0"/>
              <a:t>Read the scenario out to the workshop participants, stressing that they cannot swim.</a:t>
            </a:r>
          </a:p>
          <a:p>
            <a:r>
              <a:rPr lang="en-GB" dirty="0"/>
              <a:t>Tell them they will be given a series of information. After each piece of information they need to decide if they would continue to cross the river or if they would retreat and take the detour.</a:t>
            </a:r>
          </a:p>
          <a:p>
            <a:r>
              <a:rPr lang="en-GB" dirty="0"/>
              <a:t>In a face-to-face environment asking the participants to stand up to begin with can add to the novelty of the exercise, then they sit down if they would not cross the river. Online, you can use whichever feature seems most appropriate, for example, in MS Teams the participants could raise their ‘digital’ hands if they intend to carry on crossing the river.</a:t>
            </a:r>
            <a:endParaRPr lang="en-US" dirty="0"/>
          </a:p>
          <a:p>
            <a:endParaRPr lang="en-US" dirty="0"/>
          </a:p>
        </p:txBody>
      </p:sp>
      <p:sp>
        <p:nvSpPr>
          <p:cNvPr id="4" name="Slide Number Placeholder 3"/>
          <p:cNvSpPr>
            <a:spLocks noGrp="1"/>
          </p:cNvSpPr>
          <p:nvPr>
            <p:ph type="sldNum" sz="quarter" idx="5"/>
          </p:nvPr>
        </p:nvSpPr>
        <p:spPr/>
        <p:txBody>
          <a:bodyPr/>
          <a:lstStyle/>
          <a:p>
            <a:fld id="{E249C689-FAE3-E44F-AF32-288ADE97AA58}" type="slidenum">
              <a:rPr lang="en-US" smtClean="0"/>
              <a:t>10</a:t>
            </a:fld>
            <a:endParaRPr lang="en-US"/>
          </a:p>
        </p:txBody>
      </p:sp>
    </p:spTree>
    <p:extLst>
      <p:ext uri="{BB962C8B-B14F-4D97-AF65-F5344CB8AC3E}">
        <p14:creationId xmlns:p14="http://schemas.microsoft.com/office/powerpoint/2010/main" val="3458718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read through the instructions to the participants from the previous slide, reveal each piece of information one at a time. After each reveal ask if the remaining standing participants would continue crossing the river.</a:t>
            </a:r>
          </a:p>
          <a:p>
            <a:endParaRPr lang="en-GB" dirty="0"/>
          </a:p>
          <a:p>
            <a:r>
              <a:rPr lang="en-GB" dirty="0"/>
              <a:t>Often the participants will begin asking questions and sometimes coming up with  scenarios such as where they use their backpacks as a flotation device.</a:t>
            </a:r>
          </a:p>
          <a:p>
            <a:endParaRPr lang="en-GB" dirty="0"/>
          </a:p>
          <a:p>
            <a:r>
              <a:rPr lang="en-GB" dirty="0"/>
              <a:t>Use these questions as discussion topics after the end of the next slide when they are reflecting on the data and how their attitude to risk informed their decision-making. </a:t>
            </a:r>
            <a:endParaRPr lang="en-US" dirty="0"/>
          </a:p>
        </p:txBody>
      </p:sp>
      <p:sp>
        <p:nvSpPr>
          <p:cNvPr id="4" name="Slide Number Placeholder 3"/>
          <p:cNvSpPr>
            <a:spLocks noGrp="1"/>
          </p:cNvSpPr>
          <p:nvPr>
            <p:ph type="sldNum" sz="quarter" idx="5"/>
          </p:nvPr>
        </p:nvSpPr>
        <p:spPr/>
        <p:txBody>
          <a:bodyPr/>
          <a:lstStyle/>
          <a:p>
            <a:fld id="{E249C689-FAE3-E44F-AF32-288ADE97AA58}" type="slidenum">
              <a:rPr lang="en-US" smtClean="0"/>
              <a:t>11</a:t>
            </a:fld>
            <a:endParaRPr lang="en-US"/>
          </a:p>
        </p:txBody>
      </p:sp>
    </p:spTree>
    <p:extLst>
      <p:ext uri="{BB962C8B-B14F-4D97-AF65-F5344CB8AC3E}">
        <p14:creationId xmlns:p14="http://schemas.microsoft.com/office/powerpoint/2010/main" val="109948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571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24/05/2021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268710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24/05/2021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99402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225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24/05/2021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20888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24/05/2021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62739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24/05/2021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7123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24/05/2021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9314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24/05/2021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73812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24/05/2021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803161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24/05/2021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a:p>
        </p:txBody>
      </p:sp>
    </p:spTree>
    <p:extLst>
      <p:ext uri="{BB962C8B-B14F-4D97-AF65-F5344CB8AC3E}">
        <p14:creationId xmlns:p14="http://schemas.microsoft.com/office/powerpoint/2010/main" val="299460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406506" y="485814"/>
            <a:ext cx="1845694" cy="779888"/>
          </a:xfrm>
          <a:prstGeom prst="rect">
            <a:avLst/>
          </a:prstGeom>
        </p:spPr>
      </p:pic>
    </p:spTree>
    <p:extLst>
      <p:ext uri="{BB962C8B-B14F-4D97-AF65-F5344CB8AC3E}">
        <p14:creationId xmlns:p14="http://schemas.microsoft.com/office/powerpoint/2010/main" val="609573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image" Target="../media/image5.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B99FB351-54A0-1341-84F4-A622CF138FED}"/>
              </a:ext>
            </a:extLst>
          </p:cNvPr>
          <p:cNvSpPr/>
          <p:nvPr/>
        </p:nvSpPr>
        <p:spPr>
          <a:xfrm>
            <a:off x="6269160" y="2613392"/>
            <a:ext cx="5922840" cy="1631216"/>
          </a:xfrm>
          <a:prstGeom prst="rect">
            <a:avLst/>
          </a:prstGeom>
        </p:spPr>
        <p:txBody>
          <a:bodyPr wrap="none">
            <a:spAutoFit/>
          </a:bodyPr>
          <a:lstStyle/>
          <a:p>
            <a:r>
              <a:rPr lang="en-GB" altLang="en-US" sz="4400" dirty="0">
                <a:solidFill>
                  <a:schemeClr val="bg1"/>
                </a:solidFill>
              </a:rPr>
              <a:t>Adapting to a new future</a:t>
            </a:r>
          </a:p>
          <a:p>
            <a:endParaRPr lang="en-GB" sz="3600" dirty="0">
              <a:solidFill>
                <a:schemeClr val="bg1"/>
              </a:solidFill>
            </a:endParaRPr>
          </a:p>
          <a:p>
            <a:r>
              <a:rPr lang="en-GB" sz="2000" dirty="0">
                <a:solidFill>
                  <a:schemeClr val="bg1"/>
                </a:solidFill>
              </a:rPr>
              <a:t>Dr Peter Walton, University of Oxford</a:t>
            </a:r>
            <a:endParaRPr lang="en-US" sz="2000" dirty="0">
              <a:solidFill>
                <a:schemeClr val="bg1"/>
              </a:solidFill>
            </a:endParaRPr>
          </a:p>
        </p:txBody>
      </p:sp>
    </p:spTree>
    <p:extLst>
      <p:ext uri="{BB962C8B-B14F-4D97-AF65-F5344CB8AC3E}">
        <p14:creationId xmlns:p14="http://schemas.microsoft.com/office/powerpoint/2010/main" val="3785970260"/>
      </p:ext>
    </p:extLst>
  </p:cSld>
  <p:clrMapOvr>
    <a:masterClrMapping/>
  </p:clrMapOvr>
  <mc:AlternateContent xmlns:mc="http://schemas.openxmlformats.org/markup-compatibility/2006">
    <mc:Choice xmlns:p14="http://schemas.microsoft.com/office/powerpoint/2010/main" Requires="p14">
      <p:transition spd="slow" p14:dur="2000" advTm="25388"/>
    </mc:Choice>
    <mc:Fallback>
      <p:transition spd="slow" advTm="2538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B13D92-DBAB-2543-961E-B530CC5BFD47}"/>
              </a:ext>
            </a:extLst>
          </p:cNvPr>
          <p:cNvSpPr>
            <a:spLocks noGrp="1"/>
          </p:cNvSpPr>
          <p:nvPr>
            <p:ph idx="1"/>
          </p:nvPr>
        </p:nvSpPr>
        <p:spPr>
          <a:xfrm>
            <a:off x="261257" y="1825625"/>
            <a:ext cx="11092543" cy="4351338"/>
          </a:xfrm>
        </p:spPr>
        <p:txBody>
          <a:bodyPr/>
          <a:lstStyle/>
          <a:p>
            <a:pPr>
              <a:spcAft>
                <a:spcPts val="1200"/>
              </a:spcAft>
            </a:pPr>
            <a:r>
              <a:rPr lang="en-GB" altLang="en-US" dirty="0">
                <a:solidFill>
                  <a:schemeClr val="tx1">
                    <a:lumMod val="50000"/>
                    <a:lumOff val="50000"/>
                  </a:schemeClr>
                </a:solidFill>
              </a:rPr>
              <a:t>It is late and you have been walking all day.</a:t>
            </a:r>
          </a:p>
          <a:p>
            <a:pPr>
              <a:spcAft>
                <a:spcPts val="1200"/>
              </a:spcAft>
            </a:pPr>
            <a:r>
              <a:rPr lang="en-GB" altLang="en-US" dirty="0">
                <a:solidFill>
                  <a:schemeClr val="tx1">
                    <a:lumMod val="50000"/>
                    <a:lumOff val="50000"/>
                  </a:schemeClr>
                </a:solidFill>
              </a:rPr>
              <a:t>Your campsite is just on the other side of the river – however, the bridge on your map appears to have been washed away in recent floods.  </a:t>
            </a:r>
          </a:p>
          <a:p>
            <a:pPr>
              <a:spcAft>
                <a:spcPts val="1200"/>
              </a:spcAft>
            </a:pPr>
            <a:r>
              <a:rPr lang="en-GB" altLang="en-US" dirty="0">
                <a:solidFill>
                  <a:schemeClr val="tx1">
                    <a:lumMod val="50000"/>
                    <a:lumOff val="50000"/>
                  </a:schemeClr>
                </a:solidFill>
              </a:rPr>
              <a:t>The river doesn't seem to be flowing particularly fast, but you cannot swim!</a:t>
            </a:r>
          </a:p>
          <a:p>
            <a:pPr>
              <a:spcAft>
                <a:spcPts val="1200"/>
              </a:spcAft>
            </a:pPr>
            <a:r>
              <a:rPr lang="en-GB" altLang="en-US" dirty="0">
                <a:solidFill>
                  <a:schemeClr val="tx1">
                    <a:lumMod val="50000"/>
                    <a:lumOff val="50000"/>
                  </a:schemeClr>
                </a:solidFill>
              </a:rPr>
              <a:t>Your map shows another route to the campsite, but this detour would mean at least another couple of hours walking. </a:t>
            </a:r>
          </a:p>
          <a:p>
            <a:pPr>
              <a:spcAft>
                <a:spcPts val="1200"/>
              </a:spcAft>
            </a:pPr>
            <a:r>
              <a:rPr lang="en-GB" altLang="en-US" dirty="0">
                <a:solidFill>
                  <a:schemeClr val="tx1">
                    <a:lumMod val="50000"/>
                    <a:lumOff val="50000"/>
                  </a:schemeClr>
                </a:solidFill>
              </a:rPr>
              <a:t>Using the information provided decide if you would cross the river. </a:t>
            </a:r>
          </a:p>
          <a:p>
            <a:endParaRPr lang="en-US" dirty="0"/>
          </a:p>
        </p:txBody>
      </p:sp>
      <p:sp>
        <p:nvSpPr>
          <p:cNvPr id="3" name="Rectangle 5">
            <a:extLst>
              <a:ext uri="{FF2B5EF4-FFF2-40B4-BE49-F238E27FC236}">
                <a16:creationId xmlns:a16="http://schemas.microsoft.com/office/drawing/2014/main" id="{E537B3E6-66B4-084D-865C-F155E5DBDAA5}"/>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Know your attitude to risk</a:t>
            </a:r>
          </a:p>
        </p:txBody>
      </p:sp>
    </p:spTree>
    <p:extLst>
      <p:ext uri="{BB962C8B-B14F-4D97-AF65-F5344CB8AC3E}">
        <p14:creationId xmlns:p14="http://schemas.microsoft.com/office/powerpoint/2010/main" val="1642753374"/>
      </p:ext>
    </p:extLst>
  </p:cSld>
  <p:clrMapOvr>
    <a:masterClrMapping/>
  </p:clrMapOvr>
  <mc:AlternateContent xmlns:mc="http://schemas.openxmlformats.org/markup-compatibility/2006">
    <mc:Choice xmlns:p14="http://schemas.microsoft.com/office/powerpoint/2010/main" Requires="p14">
      <p:transition spd="slow" p14:dur="2000" advTm="95657"/>
    </mc:Choice>
    <mc:Fallback>
      <p:transition spd="slow" advTm="9565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268E388C-1894-5640-B540-4D7FCDE68A86}"/>
              </a:ext>
            </a:extLst>
          </p:cNvPr>
          <p:cNvSpPr txBox="1">
            <a:spLocks noChangeArrowheads="1"/>
          </p:cNvSpPr>
          <p:nvPr/>
        </p:nvSpPr>
        <p:spPr bwMode="auto">
          <a:xfrm>
            <a:off x="1676400" y="1520185"/>
            <a:ext cx="87630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ct val="40000"/>
              </a:spcAft>
              <a:buFont typeface="Wingdings" pitchFamily="2" charset="2"/>
              <a:buNone/>
            </a:pPr>
            <a:r>
              <a:rPr lang="en-GB" altLang="en-US" dirty="0">
                <a:solidFill>
                  <a:schemeClr val="tx1">
                    <a:lumMod val="50000"/>
                    <a:lumOff val="50000"/>
                  </a:schemeClr>
                </a:solidFill>
                <a:latin typeface="+mn-lt"/>
              </a:rPr>
              <a:t>Standing on the river bank you can see clearly across the river and you do not think the river looks too deep…</a:t>
            </a:r>
          </a:p>
          <a:p>
            <a:pPr>
              <a:spcAft>
                <a:spcPct val="40000"/>
              </a:spcAft>
              <a:buFont typeface="Wingdings" pitchFamily="2" charset="2"/>
              <a:buNone/>
            </a:pPr>
            <a:endParaRPr lang="en-GB" altLang="en-US" dirty="0">
              <a:solidFill>
                <a:schemeClr val="tx1">
                  <a:lumMod val="50000"/>
                  <a:lumOff val="50000"/>
                </a:schemeClr>
              </a:solidFill>
              <a:latin typeface="+mn-lt"/>
            </a:endParaRPr>
          </a:p>
          <a:p>
            <a:pPr>
              <a:spcAft>
                <a:spcPct val="40000"/>
              </a:spcAft>
              <a:buFont typeface="Wingdings" pitchFamily="2" charset="2"/>
              <a:buNone/>
            </a:pPr>
            <a:endParaRPr lang="en-GB" altLang="en-US" dirty="0">
              <a:solidFill>
                <a:schemeClr val="tx1">
                  <a:lumMod val="50000"/>
                  <a:lumOff val="50000"/>
                </a:schemeClr>
              </a:solidFill>
              <a:latin typeface="+mn-lt"/>
            </a:endParaRPr>
          </a:p>
          <a:p>
            <a:pPr>
              <a:spcAft>
                <a:spcPct val="40000"/>
              </a:spcAft>
              <a:buFont typeface="Wingdings" pitchFamily="2" charset="2"/>
              <a:buNone/>
            </a:pPr>
            <a:endParaRPr lang="en-GB" altLang="en-US" dirty="0">
              <a:solidFill>
                <a:schemeClr val="tx1">
                  <a:lumMod val="50000"/>
                  <a:lumOff val="50000"/>
                </a:schemeClr>
              </a:solidFill>
              <a:latin typeface="+mn-lt"/>
            </a:endParaRPr>
          </a:p>
          <a:p>
            <a:pPr>
              <a:spcAft>
                <a:spcPct val="40000"/>
              </a:spcAft>
              <a:buFont typeface="Wingdings" pitchFamily="2" charset="2"/>
              <a:buNone/>
            </a:pPr>
            <a:endParaRPr lang="en-GB" altLang="en-US" dirty="0">
              <a:solidFill>
                <a:schemeClr val="tx1">
                  <a:lumMod val="50000"/>
                  <a:lumOff val="50000"/>
                </a:schemeClr>
              </a:solidFill>
              <a:latin typeface="+mn-lt"/>
            </a:endParaRPr>
          </a:p>
          <a:p>
            <a:pPr>
              <a:spcAft>
                <a:spcPct val="40000"/>
              </a:spcAft>
              <a:buFont typeface="Wingdings" pitchFamily="2" charset="2"/>
              <a:buNone/>
            </a:pPr>
            <a:endParaRPr lang="en-GB" altLang="en-US" dirty="0">
              <a:solidFill>
                <a:schemeClr val="tx1">
                  <a:lumMod val="50000"/>
                  <a:lumOff val="50000"/>
                </a:schemeClr>
              </a:solidFill>
              <a:latin typeface="+mn-lt"/>
            </a:endParaRPr>
          </a:p>
          <a:p>
            <a:pPr>
              <a:spcAft>
                <a:spcPct val="40000"/>
              </a:spcAft>
              <a:buFont typeface="Wingdings" pitchFamily="2" charset="2"/>
              <a:buNone/>
            </a:pPr>
            <a:endParaRPr lang="en-GB" altLang="en-US" dirty="0">
              <a:solidFill>
                <a:schemeClr val="tx1">
                  <a:lumMod val="50000"/>
                  <a:lumOff val="50000"/>
                </a:schemeClr>
              </a:solidFill>
              <a:latin typeface="+mn-lt"/>
            </a:endParaRPr>
          </a:p>
        </p:txBody>
      </p:sp>
      <p:sp>
        <p:nvSpPr>
          <p:cNvPr id="4" name="TextBox 3">
            <a:extLst>
              <a:ext uri="{FF2B5EF4-FFF2-40B4-BE49-F238E27FC236}">
                <a16:creationId xmlns:a16="http://schemas.microsoft.com/office/drawing/2014/main" id="{6B3E65E0-4CD8-834A-959F-9250059CDE8C}"/>
              </a:ext>
            </a:extLst>
          </p:cNvPr>
          <p:cNvSpPr txBox="1">
            <a:spLocks noChangeArrowheads="1"/>
          </p:cNvSpPr>
          <p:nvPr/>
        </p:nvSpPr>
        <p:spPr bwMode="auto">
          <a:xfrm>
            <a:off x="1643856" y="3171600"/>
            <a:ext cx="76406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itchFamily="2" charset="2"/>
              <a:buNone/>
            </a:pPr>
            <a:r>
              <a:rPr lang="en-GB" altLang="en-US" dirty="0">
                <a:solidFill>
                  <a:schemeClr val="tx1">
                    <a:lumMod val="50000"/>
                    <a:lumOff val="50000"/>
                  </a:schemeClr>
                </a:solidFill>
                <a:latin typeface="+mn-lt"/>
                <a:cs typeface="Arial" panose="020B0604020202020204" pitchFamily="34" charset="0"/>
                <a:sym typeface="Wingdings" pitchFamily="2" charset="2"/>
              </a:rPr>
              <a:t>A local man walks passed on the river bank, you ask him if it is safe and he says yes …</a:t>
            </a:r>
            <a:endParaRPr lang="en-GB" altLang="en-US" dirty="0">
              <a:solidFill>
                <a:schemeClr val="tx1">
                  <a:lumMod val="50000"/>
                  <a:lumOff val="50000"/>
                </a:schemeClr>
              </a:solidFill>
              <a:latin typeface="+mn-lt"/>
              <a:cs typeface="Arial" panose="020B0604020202020204" pitchFamily="34" charset="0"/>
            </a:endParaRPr>
          </a:p>
        </p:txBody>
      </p:sp>
      <p:sp>
        <p:nvSpPr>
          <p:cNvPr id="5" name="TextBox 4">
            <a:extLst>
              <a:ext uri="{FF2B5EF4-FFF2-40B4-BE49-F238E27FC236}">
                <a16:creationId xmlns:a16="http://schemas.microsoft.com/office/drawing/2014/main" id="{3A7C2BC2-E8F1-8B4C-9043-BB6FB9A114F3}"/>
              </a:ext>
            </a:extLst>
          </p:cNvPr>
          <p:cNvSpPr txBox="1">
            <a:spLocks noChangeArrowheads="1"/>
          </p:cNvSpPr>
          <p:nvPr/>
        </p:nvSpPr>
        <p:spPr bwMode="auto">
          <a:xfrm>
            <a:off x="1676400" y="2359522"/>
            <a:ext cx="8389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dirty="0">
                <a:solidFill>
                  <a:schemeClr val="tx1">
                    <a:lumMod val="50000"/>
                    <a:lumOff val="50000"/>
                  </a:schemeClr>
                </a:solidFill>
                <a:latin typeface="+mn-lt"/>
                <a:cs typeface="Arial" panose="020B0604020202020204" pitchFamily="34" charset="0"/>
              </a:rPr>
              <a:t>You take a couple of steps into the river and it comes up to your knees…</a:t>
            </a:r>
          </a:p>
        </p:txBody>
      </p:sp>
      <p:sp>
        <p:nvSpPr>
          <p:cNvPr id="6" name="TextBox 5">
            <a:extLst>
              <a:ext uri="{FF2B5EF4-FFF2-40B4-BE49-F238E27FC236}">
                <a16:creationId xmlns:a16="http://schemas.microsoft.com/office/drawing/2014/main" id="{996FFA82-AC7A-4542-A2BB-C6C5BF7DA2F1}"/>
              </a:ext>
            </a:extLst>
          </p:cNvPr>
          <p:cNvSpPr txBox="1">
            <a:spLocks noChangeArrowheads="1"/>
          </p:cNvSpPr>
          <p:nvPr/>
        </p:nvSpPr>
        <p:spPr bwMode="auto">
          <a:xfrm>
            <a:off x="1676400" y="4091047"/>
            <a:ext cx="7575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dirty="0">
                <a:solidFill>
                  <a:schemeClr val="tx1">
                    <a:lumMod val="50000"/>
                    <a:lumOff val="50000"/>
                  </a:schemeClr>
                </a:solidFill>
                <a:latin typeface="+mn-lt"/>
                <a:cs typeface="Arial" panose="020B0604020202020204" pitchFamily="34" charset="0"/>
                <a:sym typeface="Wingdings" pitchFamily="2" charset="2"/>
              </a:rPr>
              <a:t>Y</a:t>
            </a:r>
            <a:r>
              <a:rPr lang="en-GB" altLang="en-US" dirty="0">
                <a:solidFill>
                  <a:schemeClr val="tx1">
                    <a:lumMod val="50000"/>
                    <a:lumOff val="50000"/>
                  </a:schemeClr>
                </a:solidFill>
                <a:latin typeface="+mn-lt"/>
                <a:cs typeface="Arial" panose="020B0604020202020204" pitchFamily="34" charset="0"/>
              </a:rPr>
              <a:t>ou take a few more steps and now the water is up to your chest…</a:t>
            </a:r>
          </a:p>
        </p:txBody>
      </p:sp>
      <p:sp>
        <p:nvSpPr>
          <p:cNvPr id="10" name="TextBox 9">
            <a:extLst>
              <a:ext uri="{FF2B5EF4-FFF2-40B4-BE49-F238E27FC236}">
                <a16:creationId xmlns:a16="http://schemas.microsoft.com/office/drawing/2014/main" id="{C467FF93-1A08-754D-952A-162789C350B4}"/>
              </a:ext>
            </a:extLst>
          </p:cNvPr>
          <p:cNvSpPr txBox="1">
            <a:spLocks noChangeArrowheads="1"/>
          </p:cNvSpPr>
          <p:nvPr/>
        </p:nvSpPr>
        <p:spPr bwMode="auto">
          <a:xfrm>
            <a:off x="1676400" y="4992152"/>
            <a:ext cx="7575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dirty="0">
                <a:solidFill>
                  <a:schemeClr val="tx1">
                    <a:lumMod val="50000"/>
                    <a:lumOff val="50000"/>
                  </a:schemeClr>
                </a:solidFill>
                <a:latin typeface="+mn-lt"/>
                <a:cs typeface="Arial" panose="020B0604020202020204" pitchFamily="34" charset="0"/>
              </a:rPr>
              <a:t>You take a few more steps and now the water is only up to your knees again…</a:t>
            </a:r>
          </a:p>
        </p:txBody>
      </p:sp>
      <p:sp>
        <p:nvSpPr>
          <p:cNvPr id="11" name="Rectangle 5">
            <a:extLst>
              <a:ext uri="{FF2B5EF4-FFF2-40B4-BE49-F238E27FC236}">
                <a16:creationId xmlns:a16="http://schemas.microsoft.com/office/drawing/2014/main" id="{A2F981B7-7B6D-834D-85CB-0B39AA866DD1}"/>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mn-lt"/>
              </a:rPr>
              <a:t>Crossing the river</a:t>
            </a:r>
          </a:p>
        </p:txBody>
      </p:sp>
    </p:spTree>
    <p:custDataLst>
      <p:tags r:id="rId1"/>
    </p:custDataLst>
    <p:extLst>
      <p:ext uri="{BB962C8B-B14F-4D97-AF65-F5344CB8AC3E}">
        <p14:creationId xmlns:p14="http://schemas.microsoft.com/office/powerpoint/2010/main" val="1813429530"/>
      </p:ext>
    </p:extLst>
  </p:cSld>
  <p:clrMapOvr>
    <a:masterClrMapping/>
  </p:clrMapOvr>
  <mc:AlternateContent xmlns:mc="http://schemas.openxmlformats.org/markup-compatibility/2006">
    <mc:Choice xmlns:p14="http://schemas.microsoft.com/office/powerpoint/2010/main" Requires="p14">
      <p:transition spd="slow" p14:dur="2000" advTm="86149"/>
    </mc:Choice>
    <mc:Fallback>
      <p:transition spd="slow" advTm="8614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2">
            <a:extLst>
              <a:ext uri="{FF2B5EF4-FFF2-40B4-BE49-F238E27FC236}">
                <a16:creationId xmlns:a16="http://schemas.microsoft.com/office/drawing/2014/main" id="{AE2F9FC7-EE7F-864F-B303-591C9419838D}"/>
              </a:ext>
            </a:extLst>
          </p:cNvPr>
          <p:cNvGrpSpPr>
            <a:grpSpLocks/>
          </p:cNvGrpSpPr>
          <p:nvPr/>
        </p:nvGrpSpPr>
        <p:grpSpPr bwMode="auto">
          <a:xfrm>
            <a:off x="4295776" y="998538"/>
            <a:ext cx="360363" cy="1884362"/>
            <a:chOff x="2771760" y="998676"/>
            <a:chExt cx="360048" cy="1884225"/>
          </a:xfrm>
        </p:grpSpPr>
        <p:sp>
          <p:nvSpPr>
            <p:cNvPr id="29748" name="Line 12">
              <a:extLst>
                <a:ext uri="{FF2B5EF4-FFF2-40B4-BE49-F238E27FC236}">
                  <a16:creationId xmlns:a16="http://schemas.microsoft.com/office/drawing/2014/main" id="{E36B491A-D461-2C4D-BA17-A8E4D523BE97}"/>
                </a:ext>
              </a:extLst>
            </p:cNvPr>
            <p:cNvSpPr>
              <a:spLocks noChangeShapeType="1"/>
            </p:cNvSpPr>
            <p:nvPr/>
          </p:nvSpPr>
          <p:spPr bwMode="auto">
            <a:xfrm>
              <a:off x="2971801" y="1428751"/>
              <a:ext cx="0" cy="1454150"/>
            </a:xfrm>
            <a:prstGeom prst="line">
              <a:avLst/>
            </a:prstGeom>
            <a:noFill/>
            <a:ln w="28575">
              <a:solidFill>
                <a:srgbClr val="703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9" name="TextBox 48">
              <a:extLst>
                <a:ext uri="{FF2B5EF4-FFF2-40B4-BE49-F238E27FC236}">
                  <a16:creationId xmlns:a16="http://schemas.microsoft.com/office/drawing/2014/main" id="{4E21C3CD-78AE-4545-BCB7-7EBDC9DBEC55}"/>
                </a:ext>
              </a:extLst>
            </p:cNvPr>
            <p:cNvSpPr txBox="1">
              <a:spLocks noChangeArrowheads="1"/>
            </p:cNvSpPr>
            <p:nvPr/>
          </p:nvSpPr>
          <p:spPr bwMode="auto">
            <a:xfrm>
              <a:off x="2771760" y="998676"/>
              <a:ext cx="3600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000" b="1">
                  <a:solidFill>
                    <a:srgbClr val="000066"/>
                  </a:solidFill>
                  <a:latin typeface="Tahoma" panose="020B0604030504040204" pitchFamily="34" charset="0"/>
                  <a:cs typeface="Arial" panose="020B0604020202020204" pitchFamily="34" charset="0"/>
                  <a:sym typeface="Wingdings" pitchFamily="2" charset="2"/>
                </a:rPr>
                <a:t></a:t>
              </a:r>
              <a:endParaRPr lang="en-GB" altLang="en-US" sz="2000" b="1">
                <a:solidFill>
                  <a:srgbClr val="000066"/>
                </a:solidFill>
                <a:latin typeface="Tahoma" panose="020B0604030504040204" pitchFamily="34" charset="0"/>
                <a:cs typeface="Arial" panose="020B0604020202020204" pitchFamily="34" charset="0"/>
              </a:endParaRPr>
            </a:p>
          </p:txBody>
        </p:sp>
      </p:grpSp>
      <p:grpSp>
        <p:nvGrpSpPr>
          <p:cNvPr id="4" name="Group 53">
            <a:extLst>
              <a:ext uri="{FF2B5EF4-FFF2-40B4-BE49-F238E27FC236}">
                <a16:creationId xmlns:a16="http://schemas.microsoft.com/office/drawing/2014/main" id="{B5986B67-E45E-2D44-8D3D-5CF66AFFEB7E}"/>
              </a:ext>
            </a:extLst>
          </p:cNvPr>
          <p:cNvGrpSpPr>
            <a:grpSpLocks/>
          </p:cNvGrpSpPr>
          <p:nvPr/>
        </p:nvGrpSpPr>
        <p:grpSpPr bwMode="auto">
          <a:xfrm>
            <a:off x="3897311" y="998538"/>
            <a:ext cx="458780" cy="1236662"/>
            <a:chOff x="2373456" y="998676"/>
            <a:chExt cx="458292" cy="1236525"/>
          </a:xfrm>
        </p:grpSpPr>
        <p:sp>
          <p:nvSpPr>
            <p:cNvPr id="29746" name="Line 7">
              <a:extLst>
                <a:ext uri="{FF2B5EF4-FFF2-40B4-BE49-F238E27FC236}">
                  <a16:creationId xmlns:a16="http://schemas.microsoft.com/office/drawing/2014/main" id="{0E43F7BF-57A5-ED4C-89D4-9B4C603F8120}"/>
                </a:ext>
              </a:extLst>
            </p:cNvPr>
            <p:cNvSpPr>
              <a:spLocks noChangeShapeType="1"/>
            </p:cNvSpPr>
            <p:nvPr/>
          </p:nvSpPr>
          <p:spPr bwMode="auto">
            <a:xfrm>
              <a:off x="2595563" y="1379538"/>
              <a:ext cx="0" cy="855663"/>
            </a:xfrm>
            <a:prstGeom prst="line">
              <a:avLst/>
            </a:prstGeom>
            <a:noFill/>
            <a:ln w="28575">
              <a:solidFill>
                <a:srgbClr val="CC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7" name="Rectangle 51">
              <a:extLst>
                <a:ext uri="{FF2B5EF4-FFF2-40B4-BE49-F238E27FC236}">
                  <a16:creationId xmlns:a16="http://schemas.microsoft.com/office/drawing/2014/main" id="{9EAE23CE-F0BA-F14C-AFD9-FEEACA826553}"/>
                </a:ext>
              </a:extLst>
            </p:cNvPr>
            <p:cNvSpPr>
              <a:spLocks noChangeArrowheads="1"/>
            </p:cNvSpPr>
            <p:nvPr/>
          </p:nvSpPr>
          <p:spPr bwMode="auto">
            <a:xfrm>
              <a:off x="2373456" y="998676"/>
              <a:ext cx="458292" cy="46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sym typeface="Wingdings" pitchFamily="2" charset="2"/>
                </a:rPr>
                <a:t></a:t>
              </a:r>
              <a:endParaRPr lang="en-GB" altLang="en-US"/>
            </a:p>
          </p:txBody>
        </p:sp>
      </p:grpSp>
      <p:pic>
        <p:nvPicPr>
          <p:cNvPr id="2" name="Picture 2" descr="shark">
            <a:extLst>
              <a:ext uri="{FF2B5EF4-FFF2-40B4-BE49-F238E27FC236}">
                <a16:creationId xmlns:a16="http://schemas.microsoft.com/office/drawing/2014/main" id="{4FE45F6F-0ED1-7840-BE4E-8B4AA4CB4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9850" y="1133475"/>
            <a:ext cx="257810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4">
            <a:extLst>
              <a:ext uri="{FF2B5EF4-FFF2-40B4-BE49-F238E27FC236}">
                <a16:creationId xmlns:a16="http://schemas.microsoft.com/office/drawing/2014/main" id="{BE50EE28-D1E1-9443-9543-0AD28AF421E2}"/>
              </a:ext>
            </a:extLst>
          </p:cNvPr>
          <p:cNvSpPr txBox="1">
            <a:spLocks noChangeArrowheads="1"/>
          </p:cNvSpPr>
          <p:nvPr/>
        </p:nvSpPr>
        <p:spPr bwMode="auto">
          <a:xfrm>
            <a:off x="1387477" y="784374"/>
            <a:ext cx="802798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ct val="40000"/>
              </a:spcAft>
              <a:buFont typeface="Wingdings" pitchFamily="2" charset="2"/>
              <a:buNone/>
            </a:pPr>
            <a:endParaRPr lang="en-GB" altLang="en-US" sz="2000">
              <a:solidFill>
                <a:srgbClr val="000066"/>
              </a:solidFill>
              <a:cs typeface="Arial" panose="020B0604020202020204" pitchFamily="34" charset="0"/>
            </a:endParaRPr>
          </a:p>
          <a:p>
            <a:pPr eaLnBrk="1" hangingPunct="1">
              <a:spcAft>
                <a:spcPct val="40000"/>
              </a:spcAft>
              <a:buFont typeface="Wingdings" pitchFamily="2" charset="2"/>
              <a:buNone/>
            </a:pPr>
            <a:endParaRPr lang="en-US" altLang="en-US" sz="1800">
              <a:solidFill>
                <a:srgbClr val="000066"/>
              </a:solidFill>
            </a:endParaRPr>
          </a:p>
        </p:txBody>
      </p:sp>
      <p:grpSp>
        <p:nvGrpSpPr>
          <p:cNvPr id="5" name="Group 47">
            <a:extLst>
              <a:ext uri="{FF2B5EF4-FFF2-40B4-BE49-F238E27FC236}">
                <a16:creationId xmlns:a16="http://schemas.microsoft.com/office/drawing/2014/main" id="{CF038CF7-11A6-FD4F-B5FD-F6E3EECFCD9D}"/>
              </a:ext>
            </a:extLst>
          </p:cNvPr>
          <p:cNvGrpSpPr>
            <a:grpSpLocks/>
          </p:cNvGrpSpPr>
          <p:nvPr/>
        </p:nvGrpSpPr>
        <p:grpSpPr bwMode="auto">
          <a:xfrm>
            <a:off x="3059114" y="1428750"/>
            <a:ext cx="6435725" cy="1703388"/>
            <a:chOff x="1535113" y="1428750"/>
            <a:chExt cx="6435725" cy="1703388"/>
          </a:xfrm>
        </p:grpSpPr>
        <p:sp>
          <p:nvSpPr>
            <p:cNvPr id="29726" name="Line 5">
              <a:extLst>
                <a:ext uri="{FF2B5EF4-FFF2-40B4-BE49-F238E27FC236}">
                  <a16:creationId xmlns:a16="http://schemas.microsoft.com/office/drawing/2014/main" id="{07FA922C-BF4C-3C43-AB5D-D751878D4DBB}"/>
                </a:ext>
              </a:extLst>
            </p:cNvPr>
            <p:cNvSpPr>
              <a:spLocks noChangeShapeType="1"/>
            </p:cNvSpPr>
            <p:nvPr/>
          </p:nvSpPr>
          <p:spPr bwMode="auto">
            <a:xfrm>
              <a:off x="4572000" y="1550988"/>
              <a:ext cx="0" cy="15811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7" name="Line 8">
              <a:extLst>
                <a:ext uri="{FF2B5EF4-FFF2-40B4-BE49-F238E27FC236}">
                  <a16:creationId xmlns:a16="http://schemas.microsoft.com/office/drawing/2014/main" id="{F4FF366D-702F-E944-BF13-15AB0308673C}"/>
                </a:ext>
              </a:extLst>
            </p:cNvPr>
            <p:cNvSpPr>
              <a:spLocks noChangeShapeType="1"/>
            </p:cNvSpPr>
            <p:nvPr/>
          </p:nvSpPr>
          <p:spPr bwMode="auto">
            <a:xfrm flipH="1">
              <a:off x="3940176" y="1428751"/>
              <a:ext cx="1588" cy="817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8" name="Line 9">
              <a:extLst>
                <a:ext uri="{FF2B5EF4-FFF2-40B4-BE49-F238E27FC236}">
                  <a16:creationId xmlns:a16="http://schemas.microsoft.com/office/drawing/2014/main" id="{76BADFE6-71E9-CB4B-9953-092189CB7A25}"/>
                </a:ext>
              </a:extLst>
            </p:cNvPr>
            <p:cNvSpPr>
              <a:spLocks noChangeShapeType="1"/>
            </p:cNvSpPr>
            <p:nvPr/>
          </p:nvSpPr>
          <p:spPr bwMode="auto">
            <a:xfrm>
              <a:off x="1535113" y="1448736"/>
              <a:ext cx="0" cy="53405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9" name="Line 10">
              <a:extLst>
                <a:ext uri="{FF2B5EF4-FFF2-40B4-BE49-F238E27FC236}">
                  <a16:creationId xmlns:a16="http://schemas.microsoft.com/office/drawing/2014/main" id="{8BC4FA7F-A03B-7D43-950B-6261F0EA023F}"/>
                </a:ext>
              </a:extLst>
            </p:cNvPr>
            <p:cNvSpPr>
              <a:spLocks noChangeShapeType="1"/>
            </p:cNvSpPr>
            <p:nvPr/>
          </p:nvSpPr>
          <p:spPr bwMode="auto">
            <a:xfrm>
              <a:off x="1841501" y="1448736"/>
              <a:ext cx="0" cy="43086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0" name="Line 11">
              <a:extLst>
                <a:ext uri="{FF2B5EF4-FFF2-40B4-BE49-F238E27FC236}">
                  <a16:creationId xmlns:a16="http://schemas.microsoft.com/office/drawing/2014/main" id="{61B81B46-564E-C241-A428-D8CCFFEBC65C}"/>
                </a:ext>
              </a:extLst>
            </p:cNvPr>
            <p:cNvSpPr>
              <a:spLocks noChangeShapeType="1"/>
            </p:cNvSpPr>
            <p:nvPr/>
          </p:nvSpPr>
          <p:spPr bwMode="auto">
            <a:xfrm>
              <a:off x="7167563" y="1448736"/>
              <a:ext cx="0" cy="43086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1" name="Line 13">
              <a:extLst>
                <a:ext uri="{FF2B5EF4-FFF2-40B4-BE49-F238E27FC236}">
                  <a16:creationId xmlns:a16="http://schemas.microsoft.com/office/drawing/2014/main" id="{07E3E8B7-33CB-7A48-9A68-BCB468D20963}"/>
                </a:ext>
              </a:extLst>
            </p:cNvPr>
            <p:cNvSpPr>
              <a:spLocks noChangeShapeType="1"/>
            </p:cNvSpPr>
            <p:nvPr/>
          </p:nvSpPr>
          <p:spPr bwMode="auto">
            <a:xfrm>
              <a:off x="3275013" y="1550988"/>
              <a:ext cx="0" cy="13684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2" name="Line 15">
              <a:extLst>
                <a:ext uri="{FF2B5EF4-FFF2-40B4-BE49-F238E27FC236}">
                  <a16:creationId xmlns:a16="http://schemas.microsoft.com/office/drawing/2014/main" id="{DECD7435-70DE-A342-9BA9-48BF32E581A4}"/>
                </a:ext>
              </a:extLst>
            </p:cNvPr>
            <p:cNvSpPr>
              <a:spLocks noChangeShapeType="1"/>
            </p:cNvSpPr>
            <p:nvPr/>
          </p:nvSpPr>
          <p:spPr bwMode="auto">
            <a:xfrm>
              <a:off x="4905376" y="1428751"/>
              <a:ext cx="0" cy="13779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3" name="Line 16">
              <a:extLst>
                <a:ext uri="{FF2B5EF4-FFF2-40B4-BE49-F238E27FC236}">
                  <a16:creationId xmlns:a16="http://schemas.microsoft.com/office/drawing/2014/main" id="{2F551244-F5E1-DB4B-BFAB-AAC5C8987A13}"/>
                </a:ext>
              </a:extLst>
            </p:cNvPr>
            <p:cNvSpPr>
              <a:spLocks noChangeShapeType="1"/>
            </p:cNvSpPr>
            <p:nvPr/>
          </p:nvSpPr>
          <p:spPr bwMode="auto">
            <a:xfrm>
              <a:off x="5240338" y="1428751"/>
              <a:ext cx="0" cy="13573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4" name="Line 17">
              <a:extLst>
                <a:ext uri="{FF2B5EF4-FFF2-40B4-BE49-F238E27FC236}">
                  <a16:creationId xmlns:a16="http://schemas.microsoft.com/office/drawing/2014/main" id="{DD6F8875-DD97-E94D-AAFB-319938441FE7}"/>
                </a:ext>
              </a:extLst>
            </p:cNvPr>
            <p:cNvSpPr>
              <a:spLocks noChangeShapeType="1"/>
            </p:cNvSpPr>
            <p:nvPr/>
          </p:nvSpPr>
          <p:spPr bwMode="auto">
            <a:xfrm>
              <a:off x="5419726" y="1428751"/>
              <a:ext cx="0" cy="13700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5" name="Line 18">
              <a:extLst>
                <a:ext uri="{FF2B5EF4-FFF2-40B4-BE49-F238E27FC236}">
                  <a16:creationId xmlns:a16="http://schemas.microsoft.com/office/drawing/2014/main" id="{F1C63FFE-C589-F349-88D1-AFE6DE0B1AF5}"/>
                </a:ext>
              </a:extLst>
            </p:cNvPr>
            <p:cNvSpPr>
              <a:spLocks noChangeShapeType="1"/>
            </p:cNvSpPr>
            <p:nvPr/>
          </p:nvSpPr>
          <p:spPr bwMode="auto">
            <a:xfrm>
              <a:off x="5722938" y="1428751"/>
              <a:ext cx="0" cy="10810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6" name="Line 19">
              <a:extLst>
                <a:ext uri="{FF2B5EF4-FFF2-40B4-BE49-F238E27FC236}">
                  <a16:creationId xmlns:a16="http://schemas.microsoft.com/office/drawing/2014/main" id="{76778017-3577-6B46-B7B9-D975E5FD9C45}"/>
                </a:ext>
              </a:extLst>
            </p:cNvPr>
            <p:cNvSpPr>
              <a:spLocks noChangeShapeType="1"/>
            </p:cNvSpPr>
            <p:nvPr/>
          </p:nvSpPr>
          <p:spPr bwMode="auto">
            <a:xfrm>
              <a:off x="5995988" y="1428751"/>
              <a:ext cx="0" cy="10017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7" name="Line 20">
              <a:extLst>
                <a:ext uri="{FF2B5EF4-FFF2-40B4-BE49-F238E27FC236}">
                  <a16:creationId xmlns:a16="http://schemas.microsoft.com/office/drawing/2014/main" id="{3B54DCFC-DACF-5041-855F-C85F287147AD}"/>
                </a:ext>
              </a:extLst>
            </p:cNvPr>
            <p:cNvSpPr>
              <a:spLocks noChangeShapeType="1"/>
            </p:cNvSpPr>
            <p:nvPr/>
          </p:nvSpPr>
          <p:spPr bwMode="auto">
            <a:xfrm>
              <a:off x="6186488" y="1428751"/>
              <a:ext cx="0" cy="8064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8" name="Line 21">
              <a:extLst>
                <a:ext uri="{FF2B5EF4-FFF2-40B4-BE49-F238E27FC236}">
                  <a16:creationId xmlns:a16="http://schemas.microsoft.com/office/drawing/2014/main" id="{6B58B1B6-23DB-B549-9788-6FDE7D1CEB33}"/>
                </a:ext>
              </a:extLst>
            </p:cNvPr>
            <p:cNvSpPr>
              <a:spLocks noChangeShapeType="1"/>
            </p:cNvSpPr>
            <p:nvPr/>
          </p:nvSpPr>
          <p:spPr bwMode="auto">
            <a:xfrm>
              <a:off x="6469063" y="1428751"/>
              <a:ext cx="0" cy="6842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9" name="Line 22">
              <a:extLst>
                <a:ext uri="{FF2B5EF4-FFF2-40B4-BE49-F238E27FC236}">
                  <a16:creationId xmlns:a16="http://schemas.microsoft.com/office/drawing/2014/main" id="{0AA9A1FF-6492-FA47-A5DA-04892202430D}"/>
                </a:ext>
              </a:extLst>
            </p:cNvPr>
            <p:cNvSpPr>
              <a:spLocks noChangeShapeType="1"/>
            </p:cNvSpPr>
            <p:nvPr/>
          </p:nvSpPr>
          <p:spPr bwMode="auto">
            <a:xfrm>
              <a:off x="6878638" y="1428751"/>
              <a:ext cx="0" cy="5857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0" name="Line 23">
              <a:extLst>
                <a:ext uri="{FF2B5EF4-FFF2-40B4-BE49-F238E27FC236}">
                  <a16:creationId xmlns:a16="http://schemas.microsoft.com/office/drawing/2014/main" id="{CA8B0BC9-07F7-DF49-95F6-591363EB8C4A}"/>
                </a:ext>
              </a:extLst>
            </p:cNvPr>
            <p:cNvSpPr>
              <a:spLocks noChangeShapeType="1"/>
            </p:cNvSpPr>
            <p:nvPr/>
          </p:nvSpPr>
          <p:spPr bwMode="auto">
            <a:xfrm>
              <a:off x="7423151" y="1428751"/>
              <a:ext cx="0" cy="673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1" name="Line 24">
              <a:extLst>
                <a:ext uri="{FF2B5EF4-FFF2-40B4-BE49-F238E27FC236}">
                  <a16:creationId xmlns:a16="http://schemas.microsoft.com/office/drawing/2014/main" id="{C59E70AD-9892-4045-9A77-10F85613FA69}"/>
                </a:ext>
              </a:extLst>
            </p:cNvPr>
            <p:cNvSpPr>
              <a:spLocks noChangeShapeType="1"/>
            </p:cNvSpPr>
            <p:nvPr/>
          </p:nvSpPr>
          <p:spPr bwMode="auto">
            <a:xfrm>
              <a:off x="7623176" y="1428751"/>
              <a:ext cx="0" cy="8731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2" name="Line 25">
              <a:extLst>
                <a:ext uri="{FF2B5EF4-FFF2-40B4-BE49-F238E27FC236}">
                  <a16:creationId xmlns:a16="http://schemas.microsoft.com/office/drawing/2014/main" id="{C4176045-C17C-E448-9617-4F61316EA7B8}"/>
                </a:ext>
              </a:extLst>
            </p:cNvPr>
            <p:cNvSpPr>
              <a:spLocks noChangeShapeType="1"/>
            </p:cNvSpPr>
            <p:nvPr/>
          </p:nvSpPr>
          <p:spPr bwMode="auto">
            <a:xfrm>
              <a:off x="7812088" y="1550988"/>
              <a:ext cx="0" cy="56673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3" name="Line 26">
              <a:extLst>
                <a:ext uri="{FF2B5EF4-FFF2-40B4-BE49-F238E27FC236}">
                  <a16:creationId xmlns:a16="http://schemas.microsoft.com/office/drawing/2014/main" id="{CB89BF3F-2E28-B444-A215-0B419F940465}"/>
                </a:ext>
              </a:extLst>
            </p:cNvPr>
            <p:cNvSpPr>
              <a:spLocks noChangeShapeType="1"/>
            </p:cNvSpPr>
            <p:nvPr/>
          </p:nvSpPr>
          <p:spPr bwMode="auto">
            <a:xfrm>
              <a:off x="7970838" y="1428751"/>
              <a:ext cx="0" cy="6794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4" name="Line 27">
              <a:extLst>
                <a:ext uri="{FF2B5EF4-FFF2-40B4-BE49-F238E27FC236}">
                  <a16:creationId xmlns:a16="http://schemas.microsoft.com/office/drawing/2014/main" id="{34108690-1D79-A249-90A3-796D4EFCB7A8}"/>
                </a:ext>
              </a:extLst>
            </p:cNvPr>
            <p:cNvSpPr>
              <a:spLocks noChangeShapeType="1"/>
            </p:cNvSpPr>
            <p:nvPr/>
          </p:nvSpPr>
          <p:spPr bwMode="auto">
            <a:xfrm>
              <a:off x="4130676" y="1428751"/>
              <a:ext cx="0" cy="8747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45" name="Line 28">
              <a:extLst>
                <a:ext uri="{FF2B5EF4-FFF2-40B4-BE49-F238E27FC236}">
                  <a16:creationId xmlns:a16="http://schemas.microsoft.com/office/drawing/2014/main" id="{17D7CC1D-C98E-FF40-BC9B-AED88FA39FF9}"/>
                </a:ext>
              </a:extLst>
            </p:cNvPr>
            <p:cNvSpPr>
              <a:spLocks noChangeShapeType="1"/>
            </p:cNvSpPr>
            <p:nvPr/>
          </p:nvSpPr>
          <p:spPr bwMode="auto">
            <a:xfrm>
              <a:off x="3625850" y="1428750"/>
              <a:ext cx="0" cy="673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 name="Freeform 29">
            <a:extLst>
              <a:ext uri="{FF2B5EF4-FFF2-40B4-BE49-F238E27FC236}">
                <a16:creationId xmlns:a16="http://schemas.microsoft.com/office/drawing/2014/main" id="{8AE53358-5FF3-F146-B730-5DFFA62AAD6B}"/>
              </a:ext>
            </a:extLst>
          </p:cNvPr>
          <p:cNvSpPr>
            <a:spLocks/>
          </p:cNvSpPr>
          <p:nvPr/>
        </p:nvSpPr>
        <p:spPr bwMode="auto">
          <a:xfrm>
            <a:off x="2646364" y="1604964"/>
            <a:ext cx="7045325" cy="2403475"/>
          </a:xfrm>
          <a:custGeom>
            <a:avLst/>
            <a:gdLst>
              <a:gd name="T0" fmla="*/ 0 w 4438"/>
              <a:gd name="T1" fmla="*/ 2147483647 h 1514"/>
              <a:gd name="T2" fmla="*/ 2147483647 w 4438"/>
              <a:gd name="T3" fmla="*/ 2147483647 h 1514"/>
              <a:gd name="T4" fmla="*/ 2147483647 w 4438"/>
              <a:gd name="T5" fmla="*/ 2147483647 h 1514"/>
              <a:gd name="T6" fmla="*/ 2147483647 w 4438"/>
              <a:gd name="T7" fmla="*/ 2147483647 h 1514"/>
              <a:gd name="T8" fmla="*/ 2147483647 w 4438"/>
              <a:gd name="T9" fmla="*/ 2147483647 h 1514"/>
              <a:gd name="T10" fmla="*/ 2147483647 w 4438"/>
              <a:gd name="T11" fmla="*/ 2147483647 h 1514"/>
              <a:gd name="T12" fmla="*/ 2147483647 w 4438"/>
              <a:gd name="T13" fmla="*/ 2147483647 h 1514"/>
              <a:gd name="T14" fmla="*/ 2147483647 w 4438"/>
              <a:gd name="T15" fmla="*/ 2147483647 h 1514"/>
              <a:gd name="T16" fmla="*/ 2147483647 w 4438"/>
              <a:gd name="T17" fmla="*/ 2147483647 h 1514"/>
              <a:gd name="T18" fmla="*/ 2147483647 w 4438"/>
              <a:gd name="T19" fmla="*/ 2147483647 h 1514"/>
              <a:gd name="T20" fmla="*/ 2147483647 w 4438"/>
              <a:gd name="T21" fmla="*/ 2147483647 h 1514"/>
              <a:gd name="T22" fmla="*/ 2147483647 w 4438"/>
              <a:gd name="T23" fmla="*/ 2147483647 h 1514"/>
              <a:gd name="T24" fmla="*/ 2147483647 w 4438"/>
              <a:gd name="T25" fmla="*/ 2147483647 h 1514"/>
              <a:gd name="T26" fmla="*/ 2147483647 w 4438"/>
              <a:gd name="T27" fmla="*/ 2147483647 h 1514"/>
              <a:gd name="T28" fmla="*/ 2147483647 w 4438"/>
              <a:gd name="T29" fmla="*/ 2147483647 h 1514"/>
              <a:gd name="T30" fmla="*/ 2147483647 w 4438"/>
              <a:gd name="T31" fmla="*/ 2147483647 h 1514"/>
              <a:gd name="T32" fmla="*/ 2147483647 w 4438"/>
              <a:gd name="T33" fmla="*/ 2147483647 h 1514"/>
              <a:gd name="T34" fmla="*/ 2147483647 w 4438"/>
              <a:gd name="T35" fmla="*/ 2147483647 h 1514"/>
              <a:gd name="T36" fmla="*/ 2147483647 w 4438"/>
              <a:gd name="T37" fmla="*/ 2147483647 h 1514"/>
              <a:gd name="T38" fmla="*/ 2147483647 w 4438"/>
              <a:gd name="T39" fmla="*/ 2147483647 h 1514"/>
              <a:gd name="T40" fmla="*/ 2147483647 w 4438"/>
              <a:gd name="T41" fmla="*/ 2147483647 h 1514"/>
              <a:gd name="T42" fmla="*/ 2147483647 w 4438"/>
              <a:gd name="T43" fmla="*/ 2147483647 h 1514"/>
              <a:gd name="T44" fmla="*/ 2147483647 w 4438"/>
              <a:gd name="T45" fmla="*/ 2147483647 h 1514"/>
              <a:gd name="T46" fmla="*/ 2147483647 w 4438"/>
              <a:gd name="T47" fmla="*/ 2147483647 h 1514"/>
              <a:gd name="T48" fmla="*/ 2147483647 w 4438"/>
              <a:gd name="T49" fmla="*/ 2147483647 h 1514"/>
              <a:gd name="T50" fmla="*/ 2147483647 w 4438"/>
              <a:gd name="T51" fmla="*/ 0 h 15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38"/>
              <a:gd name="T79" fmla="*/ 0 h 1514"/>
              <a:gd name="T80" fmla="*/ 4438 w 4438"/>
              <a:gd name="T81" fmla="*/ 1514 h 15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38" h="1514">
                <a:moveTo>
                  <a:pt x="0" y="39"/>
                </a:moveTo>
                <a:cubicBezTo>
                  <a:pt x="42" y="70"/>
                  <a:pt x="177" y="209"/>
                  <a:pt x="253" y="230"/>
                </a:cubicBezTo>
                <a:cubicBezTo>
                  <a:pt x="329" y="251"/>
                  <a:pt x="361" y="165"/>
                  <a:pt x="455" y="164"/>
                </a:cubicBezTo>
                <a:cubicBezTo>
                  <a:pt x="549" y="163"/>
                  <a:pt x="728" y="167"/>
                  <a:pt x="815" y="223"/>
                </a:cubicBezTo>
                <a:cubicBezTo>
                  <a:pt x="902" y="279"/>
                  <a:pt x="921" y="404"/>
                  <a:pt x="979" y="498"/>
                </a:cubicBezTo>
                <a:cubicBezTo>
                  <a:pt x="1037" y="592"/>
                  <a:pt x="1099" y="730"/>
                  <a:pt x="1162" y="786"/>
                </a:cubicBezTo>
                <a:cubicBezTo>
                  <a:pt x="1225" y="842"/>
                  <a:pt x="1296" y="906"/>
                  <a:pt x="1359" y="832"/>
                </a:cubicBezTo>
                <a:cubicBezTo>
                  <a:pt x="1422" y="758"/>
                  <a:pt x="1467" y="408"/>
                  <a:pt x="1542" y="341"/>
                </a:cubicBezTo>
                <a:cubicBezTo>
                  <a:pt x="1617" y="274"/>
                  <a:pt x="1747" y="399"/>
                  <a:pt x="1810" y="432"/>
                </a:cubicBezTo>
                <a:cubicBezTo>
                  <a:pt x="1873" y="465"/>
                  <a:pt x="1879" y="370"/>
                  <a:pt x="1922" y="537"/>
                </a:cubicBezTo>
                <a:cubicBezTo>
                  <a:pt x="1965" y="704"/>
                  <a:pt x="2029" y="1354"/>
                  <a:pt x="2066" y="1434"/>
                </a:cubicBezTo>
                <a:cubicBezTo>
                  <a:pt x="2103" y="1514"/>
                  <a:pt x="2090" y="1127"/>
                  <a:pt x="2143" y="1017"/>
                </a:cubicBezTo>
                <a:cubicBezTo>
                  <a:pt x="2196" y="907"/>
                  <a:pt x="2312" y="819"/>
                  <a:pt x="2386" y="773"/>
                </a:cubicBezTo>
                <a:cubicBezTo>
                  <a:pt x="2460" y="727"/>
                  <a:pt x="2534" y="742"/>
                  <a:pt x="2589" y="740"/>
                </a:cubicBezTo>
                <a:cubicBezTo>
                  <a:pt x="2644" y="738"/>
                  <a:pt x="2663" y="787"/>
                  <a:pt x="2714" y="760"/>
                </a:cubicBezTo>
                <a:cubicBezTo>
                  <a:pt x="2765" y="733"/>
                  <a:pt x="2838" y="614"/>
                  <a:pt x="2897" y="576"/>
                </a:cubicBezTo>
                <a:cubicBezTo>
                  <a:pt x="2956" y="538"/>
                  <a:pt x="3018" y="558"/>
                  <a:pt x="3067" y="531"/>
                </a:cubicBezTo>
                <a:cubicBezTo>
                  <a:pt x="3116" y="504"/>
                  <a:pt x="3141" y="445"/>
                  <a:pt x="3191" y="413"/>
                </a:cubicBezTo>
                <a:cubicBezTo>
                  <a:pt x="3241" y="381"/>
                  <a:pt x="3284" y="373"/>
                  <a:pt x="3368" y="341"/>
                </a:cubicBezTo>
                <a:cubicBezTo>
                  <a:pt x="3452" y="309"/>
                  <a:pt x="3620" y="251"/>
                  <a:pt x="3695" y="223"/>
                </a:cubicBezTo>
                <a:cubicBezTo>
                  <a:pt x="3770" y="195"/>
                  <a:pt x="3779" y="156"/>
                  <a:pt x="3820" y="171"/>
                </a:cubicBezTo>
                <a:cubicBezTo>
                  <a:pt x="3861" y="186"/>
                  <a:pt x="3897" y="269"/>
                  <a:pt x="3944" y="315"/>
                </a:cubicBezTo>
                <a:cubicBezTo>
                  <a:pt x="3991" y="361"/>
                  <a:pt x="4056" y="444"/>
                  <a:pt x="4101" y="446"/>
                </a:cubicBezTo>
                <a:cubicBezTo>
                  <a:pt x="4146" y="448"/>
                  <a:pt x="4178" y="348"/>
                  <a:pt x="4213" y="328"/>
                </a:cubicBezTo>
                <a:cubicBezTo>
                  <a:pt x="4248" y="308"/>
                  <a:pt x="4274" y="383"/>
                  <a:pt x="4311" y="328"/>
                </a:cubicBezTo>
                <a:cubicBezTo>
                  <a:pt x="4348" y="273"/>
                  <a:pt x="4412" y="68"/>
                  <a:pt x="4438"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Text Box 32">
            <a:extLst>
              <a:ext uri="{FF2B5EF4-FFF2-40B4-BE49-F238E27FC236}">
                <a16:creationId xmlns:a16="http://schemas.microsoft.com/office/drawing/2014/main" id="{56EF3297-2CC5-2A47-8E2B-3888F2678CBC}"/>
              </a:ext>
            </a:extLst>
          </p:cNvPr>
          <p:cNvSpPr txBox="1">
            <a:spLocks noChangeArrowheads="1"/>
          </p:cNvSpPr>
          <p:nvPr/>
        </p:nvSpPr>
        <p:spPr bwMode="auto">
          <a:xfrm>
            <a:off x="1319214" y="4378320"/>
            <a:ext cx="86709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eaLnBrk="1" hangingPunct="1">
              <a:spcBef>
                <a:spcPct val="50000"/>
              </a:spcBef>
              <a:buFont typeface="Arial" panose="020B0604020202020204" pitchFamily="34" charset="0"/>
              <a:buChar char="•"/>
            </a:pPr>
            <a:r>
              <a:rPr lang="en-GB" altLang="en-US" sz="2000" dirty="0">
                <a:solidFill>
                  <a:schemeClr val="tx1">
                    <a:lumMod val="50000"/>
                    <a:lumOff val="50000"/>
                  </a:schemeClr>
                </a:solidFill>
                <a:latin typeface="+mn-lt"/>
                <a:cs typeface="Arial" panose="020B0604020202020204" pitchFamily="34" charset="0"/>
              </a:rPr>
              <a:t>A single measurement doesn’</a:t>
            </a:r>
            <a:r>
              <a:rPr lang="en-GB" altLang="ja-JP" sz="2000" dirty="0">
                <a:solidFill>
                  <a:schemeClr val="tx1">
                    <a:lumMod val="50000"/>
                    <a:lumOff val="50000"/>
                  </a:schemeClr>
                </a:solidFill>
                <a:latin typeface="+mn-lt"/>
                <a:cs typeface="Arial" panose="020B0604020202020204" pitchFamily="34" charset="0"/>
              </a:rPr>
              <a:t>t always tell you the whole story</a:t>
            </a:r>
          </a:p>
          <a:p>
            <a:pPr marL="342900" indent="-342900" eaLnBrk="1" hangingPunct="1">
              <a:spcBef>
                <a:spcPct val="50000"/>
              </a:spcBef>
              <a:buFont typeface="Arial" panose="020B0604020202020204" pitchFamily="34" charset="0"/>
              <a:buChar char="•"/>
            </a:pPr>
            <a:r>
              <a:rPr lang="en-GB" altLang="en-US" sz="2000" dirty="0">
                <a:solidFill>
                  <a:schemeClr val="tx1">
                    <a:lumMod val="50000"/>
                    <a:lumOff val="50000"/>
                  </a:schemeClr>
                </a:solidFill>
                <a:latin typeface="+mn-lt"/>
                <a:cs typeface="Arial" panose="020B0604020202020204" pitchFamily="34" charset="0"/>
              </a:rPr>
              <a:t>Different single measurements might tell you different stories</a:t>
            </a:r>
          </a:p>
          <a:p>
            <a:pPr marL="342900" indent="-342900" eaLnBrk="1" hangingPunct="1">
              <a:spcBef>
                <a:spcPct val="50000"/>
              </a:spcBef>
              <a:buFont typeface="Arial" panose="020B0604020202020204" pitchFamily="34" charset="0"/>
              <a:buChar char="•"/>
            </a:pPr>
            <a:r>
              <a:rPr lang="en-GB" altLang="en-US" sz="2000" dirty="0">
                <a:solidFill>
                  <a:schemeClr val="tx1">
                    <a:lumMod val="50000"/>
                    <a:lumOff val="50000"/>
                  </a:schemeClr>
                </a:solidFill>
                <a:latin typeface="+mn-lt"/>
                <a:cs typeface="Arial" panose="020B0604020202020204" pitchFamily="34" charset="0"/>
              </a:rPr>
              <a:t>There will always be unknowns - there are uncertainties in taking the detour</a:t>
            </a:r>
          </a:p>
          <a:p>
            <a:pPr marL="342900" indent="-342900" eaLnBrk="1" hangingPunct="1">
              <a:spcBef>
                <a:spcPct val="50000"/>
              </a:spcBef>
              <a:buFont typeface="Arial" panose="020B0604020202020204" pitchFamily="34" charset="0"/>
              <a:buChar char="•"/>
            </a:pPr>
            <a:r>
              <a:rPr lang="en-GB" altLang="en-US" sz="2000" dirty="0">
                <a:solidFill>
                  <a:schemeClr val="tx1">
                    <a:lumMod val="50000"/>
                    <a:lumOff val="50000"/>
                  </a:schemeClr>
                </a:solidFill>
                <a:latin typeface="+mn-lt"/>
                <a:cs typeface="Arial" panose="020B0604020202020204" pitchFamily="34" charset="0"/>
              </a:rPr>
              <a:t>Your decision will also be based on how willing you are to take a risk</a:t>
            </a:r>
          </a:p>
          <a:p>
            <a:pPr marL="342900" indent="-342900" eaLnBrk="1" hangingPunct="1">
              <a:spcBef>
                <a:spcPct val="50000"/>
              </a:spcBef>
              <a:buFont typeface="Arial" panose="020B0604020202020204" pitchFamily="34" charset="0"/>
              <a:buChar char="•"/>
            </a:pPr>
            <a:r>
              <a:rPr lang="en-GB" altLang="en-US" sz="2000" dirty="0">
                <a:solidFill>
                  <a:schemeClr val="tx1">
                    <a:lumMod val="50000"/>
                    <a:lumOff val="50000"/>
                  </a:schemeClr>
                </a:solidFill>
                <a:latin typeface="+mn-lt"/>
                <a:cs typeface="Arial" panose="020B0604020202020204" pitchFamily="34" charset="0"/>
              </a:rPr>
              <a:t>Generally, more information helps you to make a more robust decision</a:t>
            </a:r>
          </a:p>
        </p:txBody>
      </p:sp>
      <p:sp>
        <p:nvSpPr>
          <p:cNvPr id="33" name="Oval 33">
            <a:extLst>
              <a:ext uri="{FF2B5EF4-FFF2-40B4-BE49-F238E27FC236}">
                <a16:creationId xmlns:a16="http://schemas.microsoft.com/office/drawing/2014/main" id="{3F3E6213-AF55-4447-9211-07E1CC28F07A}"/>
              </a:ext>
            </a:extLst>
          </p:cNvPr>
          <p:cNvSpPr>
            <a:spLocks noChangeArrowheads="1"/>
          </p:cNvSpPr>
          <p:nvPr/>
        </p:nvSpPr>
        <p:spPr bwMode="auto">
          <a:xfrm>
            <a:off x="5516563" y="3225800"/>
            <a:ext cx="844550" cy="84455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 name="Group 34">
            <a:extLst>
              <a:ext uri="{FF2B5EF4-FFF2-40B4-BE49-F238E27FC236}">
                <a16:creationId xmlns:a16="http://schemas.microsoft.com/office/drawing/2014/main" id="{2E2EC18E-BB45-CE4A-A153-314B113AA0E9}"/>
              </a:ext>
            </a:extLst>
          </p:cNvPr>
          <p:cNvGrpSpPr>
            <a:grpSpLocks/>
          </p:cNvGrpSpPr>
          <p:nvPr/>
        </p:nvGrpSpPr>
        <p:grpSpPr bwMode="auto">
          <a:xfrm>
            <a:off x="2598738" y="1371601"/>
            <a:ext cx="7086600" cy="188913"/>
            <a:chOff x="637" y="2157"/>
            <a:chExt cx="4464" cy="119"/>
          </a:xfrm>
        </p:grpSpPr>
        <p:grpSp>
          <p:nvGrpSpPr>
            <p:cNvPr id="29711" name="Group 35">
              <a:extLst>
                <a:ext uri="{FF2B5EF4-FFF2-40B4-BE49-F238E27FC236}">
                  <a16:creationId xmlns:a16="http://schemas.microsoft.com/office/drawing/2014/main" id="{2C32D5E6-D2D0-9B4D-BCFB-0B601F65D04F}"/>
                </a:ext>
              </a:extLst>
            </p:cNvPr>
            <p:cNvGrpSpPr>
              <a:grpSpLocks noChangeAspect="1"/>
            </p:cNvGrpSpPr>
            <p:nvPr/>
          </p:nvGrpSpPr>
          <p:grpSpPr bwMode="auto">
            <a:xfrm>
              <a:off x="637" y="2159"/>
              <a:ext cx="903" cy="114"/>
              <a:chOff x="637" y="2079"/>
              <a:chExt cx="903" cy="115"/>
            </a:xfrm>
          </p:grpSpPr>
          <p:sp>
            <p:nvSpPr>
              <p:cNvPr id="29724" name="AutoShape 36">
                <a:extLst>
                  <a:ext uri="{FF2B5EF4-FFF2-40B4-BE49-F238E27FC236}">
                    <a16:creationId xmlns:a16="http://schemas.microsoft.com/office/drawing/2014/main" id="{0BD9BBB1-34B9-3A46-A552-CC36560218AF}"/>
                  </a:ext>
                </a:extLst>
              </p:cNvPr>
              <p:cNvSpPr>
                <a:spLocks noChangeAspect="1" noChangeArrowheads="1" noTextEdit="1"/>
              </p:cNvSpPr>
              <p:nvPr/>
            </p:nvSpPr>
            <p:spPr bwMode="auto">
              <a:xfrm>
                <a:off x="637" y="2079"/>
                <a:ext cx="90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25" name="Freeform 37">
                <a:extLst>
                  <a:ext uri="{FF2B5EF4-FFF2-40B4-BE49-F238E27FC236}">
                    <a16:creationId xmlns:a16="http://schemas.microsoft.com/office/drawing/2014/main" id="{E099381D-06B3-6149-B8F0-7A86DBF2C834}"/>
                  </a:ext>
                </a:extLst>
              </p:cNvPr>
              <p:cNvSpPr>
                <a:spLocks/>
              </p:cNvSpPr>
              <p:nvPr/>
            </p:nvSpPr>
            <p:spPr bwMode="auto">
              <a:xfrm>
                <a:off x="637" y="2079"/>
                <a:ext cx="903" cy="114"/>
              </a:xfrm>
              <a:custGeom>
                <a:avLst/>
                <a:gdLst>
                  <a:gd name="T0" fmla="*/ 0 w 11739"/>
                  <a:gd name="T1" fmla="*/ 0 h 1716"/>
                  <a:gd name="T2" fmla="*/ 0 w 11739"/>
                  <a:gd name="T3" fmla="*/ 0 h 1716"/>
                  <a:gd name="T4" fmla="*/ 0 w 11739"/>
                  <a:gd name="T5" fmla="*/ 0 h 1716"/>
                  <a:gd name="T6" fmla="*/ 0 w 11739"/>
                  <a:gd name="T7" fmla="*/ 0 h 1716"/>
                  <a:gd name="T8" fmla="*/ 0 w 11739"/>
                  <a:gd name="T9" fmla="*/ 0 h 1716"/>
                  <a:gd name="T10" fmla="*/ 0 w 11739"/>
                  <a:gd name="T11" fmla="*/ 0 h 1716"/>
                  <a:gd name="T12" fmla="*/ 0 w 11739"/>
                  <a:gd name="T13" fmla="*/ 0 h 1716"/>
                  <a:gd name="T14" fmla="*/ 0 w 11739"/>
                  <a:gd name="T15" fmla="*/ 0 h 1716"/>
                  <a:gd name="T16" fmla="*/ 0 w 11739"/>
                  <a:gd name="T17" fmla="*/ 0 h 1716"/>
                  <a:gd name="T18" fmla="*/ 0 w 11739"/>
                  <a:gd name="T19" fmla="*/ 0 h 1716"/>
                  <a:gd name="T20" fmla="*/ 0 w 11739"/>
                  <a:gd name="T21" fmla="*/ 0 h 1716"/>
                  <a:gd name="T22" fmla="*/ 0 w 11739"/>
                  <a:gd name="T23" fmla="*/ 0 h 1716"/>
                  <a:gd name="T24" fmla="*/ 0 w 11739"/>
                  <a:gd name="T25" fmla="*/ 0 h 1716"/>
                  <a:gd name="T26" fmla="*/ 0 w 11739"/>
                  <a:gd name="T27" fmla="*/ 0 h 1716"/>
                  <a:gd name="T28" fmla="*/ 0 w 11739"/>
                  <a:gd name="T29" fmla="*/ 0 h 1716"/>
                  <a:gd name="T30" fmla="*/ 0 w 11739"/>
                  <a:gd name="T31" fmla="*/ 0 h 1716"/>
                  <a:gd name="T32" fmla="*/ 0 w 11739"/>
                  <a:gd name="T33" fmla="*/ 0 h 1716"/>
                  <a:gd name="T34" fmla="*/ 0 w 11739"/>
                  <a:gd name="T35" fmla="*/ 0 h 1716"/>
                  <a:gd name="T36" fmla="*/ 0 w 11739"/>
                  <a:gd name="T37" fmla="*/ 0 h 1716"/>
                  <a:gd name="T38" fmla="*/ 0 w 11739"/>
                  <a:gd name="T39" fmla="*/ 0 h 1716"/>
                  <a:gd name="T40" fmla="*/ 0 w 11739"/>
                  <a:gd name="T41" fmla="*/ 0 h 1716"/>
                  <a:gd name="T42" fmla="*/ 0 w 11739"/>
                  <a:gd name="T43" fmla="*/ 0 h 1716"/>
                  <a:gd name="T44" fmla="*/ 0 w 11739"/>
                  <a:gd name="T45" fmla="*/ 0 h 1716"/>
                  <a:gd name="T46" fmla="*/ 0 w 11739"/>
                  <a:gd name="T47" fmla="*/ 0 h 1716"/>
                  <a:gd name="T48" fmla="*/ 0 w 11739"/>
                  <a:gd name="T49" fmla="*/ 0 h 1716"/>
                  <a:gd name="T50" fmla="*/ 0 w 11739"/>
                  <a:gd name="T51" fmla="*/ 0 h 1716"/>
                  <a:gd name="T52" fmla="*/ 0 w 11739"/>
                  <a:gd name="T53" fmla="*/ 0 h 1716"/>
                  <a:gd name="T54" fmla="*/ 0 w 11739"/>
                  <a:gd name="T55" fmla="*/ 0 h 1716"/>
                  <a:gd name="T56" fmla="*/ 0 w 11739"/>
                  <a:gd name="T57" fmla="*/ 0 h 1716"/>
                  <a:gd name="T58" fmla="*/ 0 w 11739"/>
                  <a:gd name="T59" fmla="*/ 0 h 1716"/>
                  <a:gd name="T60" fmla="*/ 0 w 11739"/>
                  <a:gd name="T61" fmla="*/ 0 h 1716"/>
                  <a:gd name="T62" fmla="*/ 0 w 11739"/>
                  <a:gd name="T63" fmla="*/ 0 h 1716"/>
                  <a:gd name="T64" fmla="*/ 0 w 11739"/>
                  <a:gd name="T65" fmla="*/ 0 h 1716"/>
                  <a:gd name="T66" fmla="*/ 0 w 11739"/>
                  <a:gd name="T67" fmla="*/ 0 h 1716"/>
                  <a:gd name="T68" fmla="*/ 0 w 11739"/>
                  <a:gd name="T69" fmla="*/ 0 h 1716"/>
                  <a:gd name="T70" fmla="*/ 0 w 11739"/>
                  <a:gd name="T71" fmla="*/ 0 h 1716"/>
                  <a:gd name="T72" fmla="*/ 0 w 11739"/>
                  <a:gd name="T73" fmla="*/ 0 h 1716"/>
                  <a:gd name="T74" fmla="*/ 0 w 11739"/>
                  <a:gd name="T75" fmla="*/ 0 h 1716"/>
                  <a:gd name="T76" fmla="*/ 0 w 11739"/>
                  <a:gd name="T77" fmla="*/ 0 h 1716"/>
                  <a:gd name="T78" fmla="*/ 0 w 11739"/>
                  <a:gd name="T79" fmla="*/ 0 h 1716"/>
                  <a:gd name="T80" fmla="*/ 0 w 11739"/>
                  <a:gd name="T81" fmla="*/ 0 h 1716"/>
                  <a:gd name="T82" fmla="*/ 0 w 11739"/>
                  <a:gd name="T83" fmla="*/ 0 h 1716"/>
                  <a:gd name="T84" fmla="*/ 0 w 11739"/>
                  <a:gd name="T85" fmla="*/ 0 h 1716"/>
                  <a:gd name="T86" fmla="*/ 0 w 11739"/>
                  <a:gd name="T87" fmla="*/ 0 h 1716"/>
                  <a:gd name="T88" fmla="*/ 0 w 11739"/>
                  <a:gd name="T89" fmla="*/ 0 h 1716"/>
                  <a:gd name="T90" fmla="*/ 0 w 11739"/>
                  <a:gd name="T91" fmla="*/ 0 h 1716"/>
                  <a:gd name="T92" fmla="*/ 0 w 11739"/>
                  <a:gd name="T93" fmla="*/ 0 h 1716"/>
                  <a:gd name="T94" fmla="*/ 0 w 11739"/>
                  <a:gd name="T95" fmla="*/ 0 h 1716"/>
                  <a:gd name="T96" fmla="*/ 0 w 11739"/>
                  <a:gd name="T97" fmla="*/ 0 h 1716"/>
                  <a:gd name="T98" fmla="*/ 0 w 11739"/>
                  <a:gd name="T99" fmla="*/ 0 h 1716"/>
                  <a:gd name="T100" fmla="*/ 0 w 11739"/>
                  <a:gd name="T101" fmla="*/ 0 h 1716"/>
                  <a:gd name="T102" fmla="*/ 0 w 11739"/>
                  <a:gd name="T103" fmla="*/ 0 h 1716"/>
                  <a:gd name="T104" fmla="*/ 0 w 11739"/>
                  <a:gd name="T105" fmla="*/ 0 h 1716"/>
                  <a:gd name="T106" fmla="*/ 0 w 11739"/>
                  <a:gd name="T107" fmla="*/ 0 h 1716"/>
                  <a:gd name="T108" fmla="*/ 0 w 11739"/>
                  <a:gd name="T109" fmla="*/ 0 h 1716"/>
                  <a:gd name="T110" fmla="*/ 0 w 11739"/>
                  <a:gd name="T111" fmla="*/ 0 h 1716"/>
                  <a:gd name="T112" fmla="*/ 0 w 11739"/>
                  <a:gd name="T113" fmla="*/ 0 h 1716"/>
                  <a:gd name="T114" fmla="*/ 0 w 11739"/>
                  <a:gd name="T115" fmla="*/ 0 h 1716"/>
                  <a:gd name="T116" fmla="*/ 0 w 11739"/>
                  <a:gd name="T117" fmla="*/ 0 h 1716"/>
                  <a:gd name="T118" fmla="*/ 0 w 11739"/>
                  <a:gd name="T119" fmla="*/ 0 h 17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39"/>
                  <a:gd name="T181" fmla="*/ 0 h 1716"/>
                  <a:gd name="T182" fmla="*/ 11739 w 11739"/>
                  <a:gd name="T183" fmla="*/ 1716 h 17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39" h="1716">
                    <a:moveTo>
                      <a:pt x="6" y="1423"/>
                    </a:moveTo>
                    <a:lnTo>
                      <a:pt x="8" y="1421"/>
                    </a:lnTo>
                    <a:lnTo>
                      <a:pt x="14" y="1417"/>
                    </a:lnTo>
                    <a:lnTo>
                      <a:pt x="24" y="1409"/>
                    </a:lnTo>
                    <a:lnTo>
                      <a:pt x="36" y="1400"/>
                    </a:lnTo>
                    <a:lnTo>
                      <a:pt x="52" y="1389"/>
                    </a:lnTo>
                    <a:lnTo>
                      <a:pt x="70" y="1376"/>
                    </a:lnTo>
                    <a:lnTo>
                      <a:pt x="89" y="1362"/>
                    </a:lnTo>
                    <a:lnTo>
                      <a:pt x="109" y="1348"/>
                    </a:lnTo>
                    <a:lnTo>
                      <a:pt x="131" y="1334"/>
                    </a:lnTo>
                    <a:lnTo>
                      <a:pt x="153" y="1319"/>
                    </a:lnTo>
                    <a:lnTo>
                      <a:pt x="175" y="1305"/>
                    </a:lnTo>
                    <a:lnTo>
                      <a:pt x="197" y="1293"/>
                    </a:lnTo>
                    <a:lnTo>
                      <a:pt x="218" y="1282"/>
                    </a:lnTo>
                    <a:lnTo>
                      <a:pt x="237" y="1273"/>
                    </a:lnTo>
                    <a:lnTo>
                      <a:pt x="255" y="1266"/>
                    </a:lnTo>
                    <a:lnTo>
                      <a:pt x="270" y="1262"/>
                    </a:lnTo>
                    <a:lnTo>
                      <a:pt x="284" y="1260"/>
                    </a:lnTo>
                    <a:lnTo>
                      <a:pt x="296" y="1258"/>
                    </a:lnTo>
                    <a:lnTo>
                      <a:pt x="308" y="1256"/>
                    </a:lnTo>
                    <a:lnTo>
                      <a:pt x="319" y="1254"/>
                    </a:lnTo>
                    <a:lnTo>
                      <a:pt x="330" y="1253"/>
                    </a:lnTo>
                    <a:lnTo>
                      <a:pt x="340" y="1252"/>
                    </a:lnTo>
                    <a:lnTo>
                      <a:pt x="351" y="1251"/>
                    </a:lnTo>
                    <a:lnTo>
                      <a:pt x="363" y="1250"/>
                    </a:lnTo>
                    <a:lnTo>
                      <a:pt x="374" y="1249"/>
                    </a:lnTo>
                    <a:lnTo>
                      <a:pt x="385" y="1249"/>
                    </a:lnTo>
                    <a:lnTo>
                      <a:pt x="397" y="1249"/>
                    </a:lnTo>
                    <a:lnTo>
                      <a:pt x="409" y="1248"/>
                    </a:lnTo>
                    <a:lnTo>
                      <a:pt x="422" y="1248"/>
                    </a:lnTo>
                    <a:lnTo>
                      <a:pt x="437" y="1248"/>
                    </a:lnTo>
                    <a:lnTo>
                      <a:pt x="451" y="1248"/>
                    </a:lnTo>
                    <a:lnTo>
                      <a:pt x="467" y="1248"/>
                    </a:lnTo>
                    <a:lnTo>
                      <a:pt x="480" y="1248"/>
                    </a:lnTo>
                    <a:lnTo>
                      <a:pt x="497" y="1250"/>
                    </a:lnTo>
                    <a:lnTo>
                      <a:pt x="516" y="1252"/>
                    </a:lnTo>
                    <a:lnTo>
                      <a:pt x="537" y="1255"/>
                    </a:lnTo>
                    <a:lnTo>
                      <a:pt x="561" y="1259"/>
                    </a:lnTo>
                    <a:lnTo>
                      <a:pt x="586" y="1264"/>
                    </a:lnTo>
                    <a:lnTo>
                      <a:pt x="614" y="1271"/>
                    </a:lnTo>
                    <a:lnTo>
                      <a:pt x="643" y="1278"/>
                    </a:lnTo>
                    <a:lnTo>
                      <a:pt x="674" y="1286"/>
                    </a:lnTo>
                    <a:lnTo>
                      <a:pt x="705" y="1296"/>
                    </a:lnTo>
                    <a:lnTo>
                      <a:pt x="737" y="1307"/>
                    </a:lnTo>
                    <a:lnTo>
                      <a:pt x="772" y="1319"/>
                    </a:lnTo>
                    <a:lnTo>
                      <a:pt x="805" y="1332"/>
                    </a:lnTo>
                    <a:lnTo>
                      <a:pt x="841" y="1348"/>
                    </a:lnTo>
                    <a:lnTo>
                      <a:pt x="875" y="1364"/>
                    </a:lnTo>
                    <a:lnTo>
                      <a:pt x="911" y="1381"/>
                    </a:lnTo>
                    <a:lnTo>
                      <a:pt x="945" y="1398"/>
                    </a:lnTo>
                    <a:lnTo>
                      <a:pt x="980" y="1414"/>
                    </a:lnTo>
                    <a:lnTo>
                      <a:pt x="1012" y="1429"/>
                    </a:lnTo>
                    <a:lnTo>
                      <a:pt x="1042" y="1442"/>
                    </a:lnTo>
                    <a:lnTo>
                      <a:pt x="1073" y="1454"/>
                    </a:lnTo>
                    <a:lnTo>
                      <a:pt x="1102" y="1465"/>
                    </a:lnTo>
                    <a:lnTo>
                      <a:pt x="1130" y="1475"/>
                    </a:lnTo>
                    <a:lnTo>
                      <a:pt x="1158" y="1484"/>
                    </a:lnTo>
                    <a:lnTo>
                      <a:pt x="1184" y="1494"/>
                    </a:lnTo>
                    <a:lnTo>
                      <a:pt x="1210" y="1502"/>
                    </a:lnTo>
                    <a:lnTo>
                      <a:pt x="1236" y="1509"/>
                    </a:lnTo>
                    <a:lnTo>
                      <a:pt x="1260" y="1516"/>
                    </a:lnTo>
                    <a:lnTo>
                      <a:pt x="1284" y="1523"/>
                    </a:lnTo>
                    <a:lnTo>
                      <a:pt x="1308" y="1529"/>
                    </a:lnTo>
                    <a:lnTo>
                      <a:pt x="1331" y="1535"/>
                    </a:lnTo>
                    <a:lnTo>
                      <a:pt x="1353" y="1541"/>
                    </a:lnTo>
                    <a:lnTo>
                      <a:pt x="1380" y="1547"/>
                    </a:lnTo>
                    <a:lnTo>
                      <a:pt x="1407" y="1554"/>
                    </a:lnTo>
                    <a:lnTo>
                      <a:pt x="1435" y="1561"/>
                    </a:lnTo>
                    <a:lnTo>
                      <a:pt x="1466" y="1568"/>
                    </a:lnTo>
                    <a:lnTo>
                      <a:pt x="1497" y="1574"/>
                    </a:lnTo>
                    <a:lnTo>
                      <a:pt x="1531" y="1580"/>
                    </a:lnTo>
                    <a:lnTo>
                      <a:pt x="1564" y="1586"/>
                    </a:lnTo>
                    <a:lnTo>
                      <a:pt x="1599" y="1592"/>
                    </a:lnTo>
                    <a:lnTo>
                      <a:pt x="1635" y="1597"/>
                    </a:lnTo>
                    <a:lnTo>
                      <a:pt x="1671" y="1602"/>
                    </a:lnTo>
                    <a:lnTo>
                      <a:pt x="1709" y="1605"/>
                    </a:lnTo>
                    <a:lnTo>
                      <a:pt x="1746" y="1608"/>
                    </a:lnTo>
                    <a:lnTo>
                      <a:pt x="1785" y="1610"/>
                    </a:lnTo>
                    <a:lnTo>
                      <a:pt x="1823" y="1611"/>
                    </a:lnTo>
                    <a:lnTo>
                      <a:pt x="1863" y="1611"/>
                    </a:lnTo>
                    <a:lnTo>
                      <a:pt x="1902" y="1610"/>
                    </a:lnTo>
                    <a:lnTo>
                      <a:pt x="1956" y="1606"/>
                    </a:lnTo>
                    <a:lnTo>
                      <a:pt x="2006" y="1599"/>
                    </a:lnTo>
                    <a:lnTo>
                      <a:pt x="2052" y="1589"/>
                    </a:lnTo>
                    <a:lnTo>
                      <a:pt x="2096" y="1577"/>
                    </a:lnTo>
                    <a:lnTo>
                      <a:pt x="2134" y="1563"/>
                    </a:lnTo>
                    <a:lnTo>
                      <a:pt x="2171" y="1549"/>
                    </a:lnTo>
                    <a:lnTo>
                      <a:pt x="2203" y="1533"/>
                    </a:lnTo>
                    <a:lnTo>
                      <a:pt x="2232" y="1518"/>
                    </a:lnTo>
                    <a:lnTo>
                      <a:pt x="2257" y="1502"/>
                    </a:lnTo>
                    <a:lnTo>
                      <a:pt x="2279" y="1486"/>
                    </a:lnTo>
                    <a:lnTo>
                      <a:pt x="2297" y="1473"/>
                    </a:lnTo>
                    <a:lnTo>
                      <a:pt x="2313" y="1460"/>
                    </a:lnTo>
                    <a:lnTo>
                      <a:pt x="2324" y="1450"/>
                    </a:lnTo>
                    <a:lnTo>
                      <a:pt x="2332" y="1442"/>
                    </a:lnTo>
                    <a:lnTo>
                      <a:pt x="2337" y="1437"/>
                    </a:lnTo>
                    <a:lnTo>
                      <a:pt x="2339" y="1435"/>
                    </a:lnTo>
                    <a:lnTo>
                      <a:pt x="2341" y="1433"/>
                    </a:lnTo>
                    <a:lnTo>
                      <a:pt x="2348" y="1429"/>
                    </a:lnTo>
                    <a:lnTo>
                      <a:pt x="2359" y="1422"/>
                    </a:lnTo>
                    <a:lnTo>
                      <a:pt x="2374" y="1413"/>
                    </a:lnTo>
                    <a:lnTo>
                      <a:pt x="2392" y="1403"/>
                    </a:lnTo>
                    <a:lnTo>
                      <a:pt x="2412" y="1391"/>
                    </a:lnTo>
                    <a:lnTo>
                      <a:pt x="2434" y="1378"/>
                    </a:lnTo>
                    <a:lnTo>
                      <a:pt x="2457" y="1365"/>
                    </a:lnTo>
                    <a:lnTo>
                      <a:pt x="2482" y="1351"/>
                    </a:lnTo>
                    <a:lnTo>
                      <a:pt x="2507" y="1338"/>
                    </a:lnTo>
                    <a:lnTo>
                      <a:pt x="2531" y="1324"/>
                    </a:lnTo>
                    <a:lnTo>
                      <a:pt x="2555" y="1312"/>
                    </a:lnTo>
                    <a:lnTo>
                      <a:pt x="2578" y="1302"/>
                    </a:lnTo>
                    <a:lnTo>
                      <a:pt x="2599" y="1294"/>
                    </a:lnTo>
                    <a:lnTo>
                      <a:pt x="2617" y="1287"/>
                    </a:lnTo>
                    <a:lnTo>
                      <a:pt x="2634" y="1283"/>
                    </a:lnTo>
                    <a:lnTo>
                      <a:pt x="2647" y="1281"/>
                    </a:lnTo>
                    <a:lnTo>
                      <a:pt x="2659" y="1279"/>
                    </a:lnTo>
                    <a:lnTo>
                      <a:pt x="2671" y="1277"/>
                    </a:lnTo>
                    <a:lnTo>
                      <a:pt x="2682" y="1275"/>
                    </a:lnTo>
                    <a:lnTo>
                      <a:pt x="2693" y="1274"/>
                    </a:lnTo>
                    <a:lnTo>
                      <a:pt x="2705" y="1273"/>
                    </a:lnTo>
                    <a:lnTo>
                      <a:pt x="2715" y="1272"/>
                    </a:lnTo>
                    <a:lnTo>
                      <a:pt x="2726" y="1271"/>
                    </a:lnTo>
                    <a:lnTo>
                      <a:pt x="2737" y="1270"/>
                    </a:lnTo>
                    <a:lnTo>
                      <a:pt x="2749" y="1270"/>
                    </a:lnTo>
                    <a:lnTo>
                      <a:pt x="2760" y="1270"/>
                    </a:lnTo>
                    <a:lnTo>
                      <a:pt x="2773" y="1269"/>
                    </a:lnTo>
                    <a:lnTo>
                      <a:pt x="2787" y="1269"/>
                    </a:lnTo>
                    <a:lnTo>
                      <a:pt x="2801" y="1269"/>
                    </a:lnTo>
                    <a:lnTo>
                      <a:pt x="2815" y="1269"/>
                    </a:lnTo>
                    <a:lnTo>
                      <a:pt x="2831" y="1269"/>
                    </a:lnTo>
                    <a:lnTo>
                      <a:pt x="2844" y="1269"/>
                    </a:lnTo>
                    <a:lnTo>
                      <a:pt x="2861" y="1271"/>
                    </a:lnTo>
                    <a:lnTo>
                      <a:pt x="2880" y="1273"/>
                    </a:lnTo>
                    <a:lnTo>
                      <a:pt x="2901" y="1276"/>
                    </a:lnTo>
                    <a:lnTo>
                      <a:pt x="2924" y="1280"/>
                    </a:lnTo>
                    <a:lnTo>
                      <a:pt x="2950" y="1285"/>
                    </a:lnTo>
                    <a:lnTo>
                      <a:pt x="2977" y="1292"/>
                    </a:lnTo>
                    <a:lnTo>
                      <a:pt x="3005" y="1299"/>
                    </a:lnTo>
                    <a:lnTo>
                      <a:pt x="3036" y="1307"/>
                    </a:lnTo>
                    <a:lnTo>
                      <a:pt x="3067" y="1317"/>
                    </a:lnTo>
                    <a:lnTo>
                      <a:pt x="3101" y="1328"/>
                    </a:lnTo>
                    <a:lnTo>
                      <a:pt x="3134" y="1340"/>
                    </a:lnTo>
                    <a:lnTo>
                      <a:pt x="3167" y="1354"/>
                    </a:lnTo>
                    <a:lnTo>
                      <a:pt x="3203" y="1368"/>
                    </a:lnTo>
                    <a:lnTo>
                      <a:pt x="3237" y="1384"/>
                    </a:lnTo>
                    <a:lnTo>
                      <a:pt x="3273" y="1401"/>
                    </a:lnTo>
                    <a:lnTo>
                      <a:pt x="3308" y="1418"/>
                    </a:lnTo>
                    <a:lnTo>
                      <a:pt x="3342" y="1434"/>
                    </a:lnTo>
                    <a:lnTo>
                      <a:pt x="3374" y="1449"/>
                    </a:lnTo>
                    <a:lnTo>
                      <a:pt x="3406" y="1462"/>
                    </a:lnTo>
                    <a:lnTo>
                      <a:pt x="3436" y="1475"/>
                    </a:lnTo>
                    <a:lnTo>
                      <a:pt x="3465" y="1486"/>
                    </a:lnTo>
                    <a:lnTo>
                      <a:pt x="3494" y="1497"/>
                    </a:lnTo>
                    <a:lnTo>
                      <a:pt x="3521" y="1506"/>
                    </a:lnTo>
                    <a:lnTo>
                      <a:pt x="3547" y="1515"/>
                    </a:lnTo>
                    <a:lnTo>
                      <a:pt x="3574" y="1523"/>
                    </a:lnTo>
                    <a:lnTo>
                      <a:pt x="3599" y="1530"/>
                    </a:lnTo>
                    <a:lnTo>
                      <a:pt x="3623" y="1537"/>
                    </a:lnTo>
                    <a:lnTo>
                      <a:pt x="3648" y="1543"/>
                    </a:lnTo>
                    <a:lnTo>
                      <a:pt x="3671" y="1549"/>
                    </a:lnTo>
                    <a:lnTo>
                      <a:pt x="3694" y="1555"/>
                    </a:lnTo>
                    <a:lnTo>
                      <a:pt x="3716" y="1561"/>
                    </a:lnTo>
                    <a:lnTo>
                      <a:pt x="3743" y="1568"/>
                    </a:lnTo>
                    <a:lnTo>
                      <a:pt x="3770" y="1574"/>
                    </a:lnTo>
                    <a:lnTo>
                      <a:pt x="3799" y="1581"/>
                    </a:lnTo>
                    <a:lnTo>
                      <a:pt x="3829" y="1588"/>
                    </a:lnTo>
                    <a:lnTo>
                      <a:pt x="3860" y="1595"/>
                    </a:lnTo>
                    <a:lnTo>
                      <a:pt x="3893" y="1601"/>
                    </a:lnTo>
                    <a:lnTo>
                      <a:pt x="3927" y="1607"/>
                    </a:lnTo>
                    <a:lnTo>
                      <a:pt x="3962" y="1613"/>
                    </a:lnTo>
                    <a:lnTo>
                      <a:pt x="3997" y="1618"/>
                    </a:lnTo>
                    <a:lnTo>
                      <a:pt x="4034" y="1622"/>
                    </a:lnTo>
                    <a:lnTo>
                      <a:pt x="4071" y="1626"/>
                    </a:lnTo>
                    <a:lnTo>
                      <a:pt x="4108" y="1629"/>
                    </a:lnTo>
                    <a:lnTo>
                      <a:pt x="4147" y="1631"/>
                    </a:lnTo>
                    <a:lnTo>
                      <a:pt x="4185" y="1632"/>
                    </a:lnTo>
                    <a:lnTo>
                      <a:pt x="4225" y="1632"/>
                    </a:lnTo>
                    <a:lnTo>
                      <a:pt x="4264" y="1631"/>
                    </a:lnTo>
                    <a:lnTo>
                      <a:pt x="4318" y="1627"/>
                    </a:lnTo>
                    <a:lnTo>
                      <a:pt x="4368" y="1620"/>
                    </a:lnTo>
                    <a:lnTo>
                      <a:pt x="4414" y="1610"/>
                    </a:lnTo>
                    <a:lnTo>
                      <a:pt x="4458" y="1598"/>
                    </a:lnTo>
                    <a:lnTo>
                      <a:pt x="4496" y="1584"/>
                    </a:lnTo>
                    <a:lnTo>
                      <a:pt x="4533" y="1570"/>
                    </a:lnTo>
                    <a:lnTo>
                      <a:pt x="4565" y="1554"/>
                    </a:lnTo>
                    <a:lnTo>
                      <a:pt x="4594" y="1539"/>
                    </a:lnTo>
                    <a:lnTo>
                      <a:pt x="4619" y="1523"/>
                    </a:lnTo>
                    <a:lnTo>
                      <a:pt x="4641" y="1508"/>
                    </a:lnTo>
                    <a:lnTo>
                      <a:pt x="4660" y="1495"/>
                    </a:lnTo>
                    <a:lnTo>
                      <a:pt x="4675" y="1481"/>
                    </a:lnTo>
                    <a:lnTo>
                      <a:pt x="4686" y="1471"/>
                    </a:lnTo>
                    <a:lnTo>
                      <a:pt x="4694" y="1463"/>
                    </a:lnTo>
                    <a:lnTo>
                      <a:pt x="4699" y="1458"/>
                    </a:lnTo>
                    <a:lnTo>
                      <a:pt x="4701" y="1456"/>
                    </a:lnTo>
                    <a:lnTo>
                      <a:pt x="4703" y="1454"/>
                    </a:lnTo>
                    <a:lnTo>
                      <a:pt x="4710" y="1450"/>
                    </a:lnTo>
                    <a:lnTo>
                      <a:pt x="4721" y="1443"/>
                    </a:lnTo>
                    <a:lnTo>
                      <a:pt x="4736" y="1434"/>
                    </a:lnTo>
                    <a:lnTo>
                      <a:pt x="4753" y="1424"/>
                    </a:lnTo>
                    <a:lnTo>
                      <a:pt x="4772" y="1412"/>
                    </a:lnTo>
                    <a:lnTo>
                      <a:pt x="4793" y="1399"/>
                    </a:lnTo>
                    <a:lnTo>
                      <a:pt x="4817" y="1385"/>
                    </a:lnTo>
                    <a:lnTo>
                      <a:pt x="4840" y="1372"/>
                    </a:lnTo>
                    <a:lnTo>
                      <a:pt x="4864" y="1358"/>
                    </a:lnTo>
                    <a:lnTo>
                      <a:pt x="4888" y="1345"/>
                    </a:lnTo>
                    <a:lnTo>
                      <a:pt x="4912" y="1334"/>
                    </a:lnTo>
                    <a:lnTo>
                      <a:pt x="4934" y="1322"/>
                    </a:lnTo>
                    <a:lnTo>
                      <a:pt x="4955" y="1314"/>
                    </a:lnTo>
                    <a:lnTo>
                      <a:pt x="4974" y="1307"/>
                    </a:lnTo>
                    <a:lnTo>
                      <a:pt x="4990" y="1303"/>
                    </a:lnTo>
                    <a:lnTo>
                      <a:pt x="5003" y="1301"/>
                    </a:lnTo>
                    <a:lnTo>
                      <a:pt x="5015" y="1299"/>
                    </a:lnTo>
                    <a:lnTo>
                      <a:pt x="5026" y="1297"/>
                    </a:lnTo>
                    <a:lnTo>
                      <a:pt x="5037" y="1296"/>
                    </a:lnTo>
                    <a:lnTo>
                      <a:pt x="5049" y="1295"/>
                    </a:lnTo>
                    <a:lnTo>
                      <a:pt x="5060" y="1294"/>
                    </a:lnTo>
                    <a:lnTo>
                      <a:pt x="5070" y="1293"/>
                    </a:lnTo>
                    <a:lnTo>
                      <a:pt x="5081" y="1292"/>
                    </a:lnTo>
                    <a:lnTo>
                      <a:pt x="5092" y="1291"/>
                    </a:lnTo>
                    <a:lnTo>
                      <a:pt x="5104" y="1291"/>
                    </a:lnTo>
                    <a:lnTo>
                      <a:pt x="5115" y="1291"/>
                    </a:lnTo>
                    <a:lnTo>
                      <a:pt x="5129" y="1290"/>
                    </a:lnTo>
                    <a:lnTo>
                      <a:pt x="5142" y="1290"/>
                    </a:lnTo>
                    <a:lnTo>
                      <a:pt x="5156" y="1290"/>
                    </a:lnTo>
                    <a:lnTo>
                      <a:pt x="5170" y="1290"/>
                    </a:lnTo>
                    <a:lnTo>
                      <a:pt x="5186" y="1290"/>
                    </a:lnTo>
                    <a:lnTo>
                      <a:pt x="5199" y="1290"/>
                    </a:lnTo>
                    <a:lnTo>
                      <a:pt x="5216" y="1292"/>
                    </a:lnTo>
                    <a:lnTo>
                      <a:pt x="5235" y="1294"/>
                    </a:lnTo>
                    <a:lnTo>
                      <a:pt x="5256" y="1297"/>
                    </a:lnTo>
                    <a:lnTo>
                      <a:pt x="5279" y="1301"/>
                    </a:lnTo>
                    <a:lnTo>
                      <a:pt x="5305" y="1306"/>
                    </a:lnTo>
                    <a:lnTo>
                      <a:pt x="5333" y="1313"/>
                    </a:lnTo>
                    <a:lnTo>
                      <a:pt x="5362" y="1320"/>
                    </a:lnTo>
                    <a:lnTo>
                      <a:pt x="5392" y="1328"/>
                    </a:lnTo>
                    <a:lnTo>
                      <a:pt x="5424" y="1339"/>
                    </a:lnTo>
                    <a:lnTo>
                      <a:pt x="5457" y="1350"/>
                    </a:lnTo>
                    <a:lnTo>
                      <a:pt x="5490" y="1361"/>
                    </a:lnTo>
                    <a:lnTo>
                      <a:pt x="5525" y="1375"/>
                    </a:lnTo>
                    <a:lnTo>
                      <a:pt x="5560" y="1389"/>
                    </a:lnTo>
                    <a:lnTo>
                      <a:pt x="5594" y="1405"/>
                    </a:lnTo>
                    <a:lnTo>
                      <a:pt x="5630" y="1422"/>
                    </a:lnTo>
                    <a:lnTo>
                      <a:pt x="5664" y="1439"/>
                    </a:lnTo>
                    <a:lnTo>
                      <a:pt x="5699" y="1455"/>
                    </a:lnTo>
                    <a:lnTo>
                      <a:pt x="5731" y="1470"/>
                    </a:lnTo>
                    <a:lnTo>
                      <a:pt x="5762" y="1483"/>
                    </a:lnTo>
                    <a:lnTo>
                      <a:pt x="5792" y="1497"/>
                    </a:lnTo>
                    <a:lnTo>
                      <a:pt x="5821" y="1508"/>
                    </a:lnTo>
                    <a:lnTo>
                      <a:pt x="5850" y="1518"/>
                    </a:lnTo>
                    <a:lnTo>
                      <a:pt x="5877" y="1527"/>
                    </a:lnTo>
                    <a:lnTo>
                      <a:pt x="5903" y="1536"/>
                    </a:lnTo>
                    <a:lnTo>
                      <a:pt x="5930" y="1544"/>
                    </a:lnTo>
                    <a:lnTo>
                      <a:pt x="5955" y="1551"/>
                    </a:lnTo>
                    <a:lnTo>
                      <a:pt x="5979" y="1558"/>
                    </a:lnTo>
                    <a:lnTo>
                      <a:pt x="6004" y="1564"/>
                    </a:lnTo>
                    <a:lnTo>
                      <a:pt x="6027" y="1570"/>
                    </a:lnTo>
                    <a:lnTo>
                      <a:pt x="6050" y="1576"/>
                    </a:lnTo>
                    <a:lnTo>
                      <a:pt x="6073" y="1582"/>
                    </a:lnTo>
                    <a:lnTo>
                      <a:pt x="6099" y="1589"/>
                    </a:lnTo>
                    <a:lnTo>
                      <a:pt x="6126" y="1595"/>
                    </a:lnTo>
                    <a:lnTo>
                      <a:pt x="6155" y="1602"/>
                    </a:lnTo>
                    <a:lnTo>
                      <a:pt x="6185" y="1609"/>
                    </a:lnTo>
                    <a:lnTo>
                      <a:pt x="6216" y="1616"/>
                    </a:lnTo>
                    <a:lnTo>
                      <a:pt x="6250" y="1622"/>
                    </a:lnTo>
                    <a:lnTo>
                      <a:pt x="6283" y="1628"/>
                    </a:lnTo>
                    <a:lnTo>
                      <a:pt x="6319" y="1634"/>
                    </a:lnTo>
                    <a:lnTo>
                      <a:pt x="6354" y="1639"/>
                    </a:lnTo>
                    <a:lnTo>
                      <a:pt x="6391" y="1643"/>
                    </a:lnTo>
                    <a:lnTo>
                      <a:pt x="6428" y="1648"/>
                    </a:lnTo>
                    <a:lnTo>
                      <a:pt x="6466" y="1651"/>
                    </a:lnTo>
                    <a:lnTo>
                      <a:pt x="6504" y="1653"/>
                    </a:lnTo>
                    <a:lnTo>
                      <a:pt x="6543" y="1654"/>
                    </a:lnTo>
                    <a:lnTo>
                      <a:pt x="6582" y="1654"/>
                    </a:lnTo>
                    <a:lnTo>
                      <a:pt x="6622" y="1653"/>
                    </a:lnTo>
                    <a:lnTo>
                      <a:pt x="6675" y="1649"/>
                    </a:lnTo>
                    <a:lnTo>
                      <a:pt x="6725" y="1641"/>
                    </a:lnTo>
                    <a:lnTo>
                      <a:pt x="6772" y="1631"/>
                    </a:lnTo>
                    <a:lnTo>
                      <a:pt x="6814" y="1619"/>
                    </a:lnTo>
                    <a:lnTo>
                      <a:pt x="6854" y="1605"/>
                    </a:lnTo>
                    <a:lnTo>
                      <a:pt x="6889" y="1591"/>
                    </a:lnTo>
                    <a:lnTo>
                      <a:pt x="6921" y="1575"/>
                    </a:lnTo>
                    <a:lnTo>
                      <a:pt x="6951" y="1560"/>
                    </a:lnTo>
                    <a:lnTo>
                      <a:pt x="6976" y="1544"/>
                    </a:lnTo>
                    <a:lnTo>
                      <a:pt x="6997" y="1529"/>
                    </a:lnTo>
                    <a:lnTo>
                      <a:pt x="7017" y="1516"/>
                    </a:lnTo>
                    <a:lnTo>
                      <a:pt x="7032" y="1503"/>
                    </a:lnTo>
                    <a:lnTo>
                      <a:pt x="7043" y="1493"/>
                    </a:lnTo>
                    <a:lnTo>
                      <a:pt x="7051" y="1484"/>
                    </a:lnTo>
                    <a:lnTo>
                      <a:pt x="7056" y="1479"/>
                    </a:lnTo>
                    <a:lnTo>
                      <a:pt x="7058" y="1477"/>
                    </a:lnTo>
                    <a:lnTo>
                      <a:pt x="7060" y="1476"/>
                    </a:lnTo>
                    <a:lnTo>
                      <a:pt x="7066" y="1472"/>
                    </a:lnTo>
                    <a:lnTo>
                      <a:pt x="7076" y="1465"/>
                    </a:lnTo>
                    <a:lnTo>
                      <a:pt x="7089" y="1457"/>
                    </a:lnTo>
                    <a:lnTo>
                      <a:pt x="7105" y="1448"/>
                    </a:lnTo>
                    <a:lnTo>
                      <a:pt x="7122" y="1437"/>
                    </a:lnTo>
                    <a:lnTo>
                      <a:pt x="7141" y="1425"/>
                    </a:lnTo>
                    <a:lnTo>
                      <a:pt x="7163" y="1413"/>
                    </a:lnTo>
                    <a:lnTo>
                      <a:pt x="7184" y="1401"/>
                    </a:lnTo>
                    <a:lnTo>
                      <a:pt x="7206" y="1389"/>
                    </a:lnTo>
                    <a:lnTo>
                      <a:pt x="7228" y="1377"/>
                    </a:lnTo>
                    <a:lnTo>
                      <a:pt x="7251" y="1366"/>
                    </a:lnTo>
                    <a:lnTo>
                      <a:pt x="7272" y="1357"/>
                    </a:lnTo>
                    <a:lnTo>
                      <a:pt x="7291" y="1349"/>
                    </a:lnTo>
                    <a:lnTo>
                      <a:pt x="7309" y="1343"/>
                    </a:lnTo>
                    <a:lnTo>
                      <a:pt x="7325" y="1339"/>
                    </a:lnTo>
                    <a:lnTo>
                      <a:pt x="7338" y="1337"/>
                    </a:lnTo>
                    <a:lnTo>
                      <a:pt x="7350" y="1335"/>
                    </a:lnTo>
                    <a:lnTo>
                      <a:pt x="7362" y="1332"/>
                    </a:lnTo>
                    <a:lnTo>
                      <a:pt x="7373" y="1331"/>
                    </a:lnTo>
                    <a:lnTo>
                      <a:pt x="7384" y="1329"/>
                    </a:lnTo>
                    <a:lnTo>
                      <a:pt x="7395" y="1328"/>
                    </a:lnTo>
                    <a:lnTo>
                      <a:pt x="7406" y="1327"/>
                    </a:lnTo>
                    <a:lnTo>
                      <a:pt x="7417" y="1326"/>
                    </a:lnTo>
                    <a:lnTo>
                      <a:pt x="7428" y="1326"/>
                    </a:lnTo>
                    <a:lnTo>
                      <a:pt x="7440" y="1325"/>
                    </a:lnTo>
                    <a:lnTo>
                      <a:pt x="7451" y="1325"/>
                    </a:lnTo>
                    <a:lnTo>
                      <a:pt x="7464" y="1324"/>
                    </a:lnTo>
                    <a:lnTo>
                      <a:pt x="7478" y="1324"/>
                    </a:lnTo>
                    <a:lnTo>
                      <a:pt x="7492" y="1324"/>
                    </a:lnTo>
                    <a:lnTo>
                      <a:pt x="7506" y="1324"/>
                    </a:lnTo>
                    <a:lnTo>
                      <a:pt x="7522" y="1324"/>
                    </a:lnTo>
                    <a:lnTo>
                      <a:pt x="7535" y="1324"/>
                    </a:lnTo>
                    <a:lnTo>
                      <a:pt x="7551" y="1326"/>
                    </a:lnTo>
                    <a:lnTo>
                      <a:pt x="7571" y="1328"/>
                    </a:lnTo>
                    <a:lnTo>
                      <a:pt x="7592" y="1331"/>
                    </a:lnTo>
                    <a:lnTo>
                      <a:pt x="7615" y="1336"/>
                    </a:lnTo>
                    <a:lnTo>
                      <a:pt x="7641" y="1341"/>
                    </a:lnTo>
                    <a:lnTo>
                      <a:pt x="7668" y="1348"/>
                    </a:lnTo>
                    <a:lnTo>
                      <a:pt x="7697" y="1355"/>
                    </a:lnTo>
                    <a:lnTo>
                      <a:pt x="7728" y="1363"/>
                    </a:lnTo>
                    <a:lnTo>
                      <a:pt x="7759" y="1373"/>
                    </a:lnTo>
                    <a:lnTo>
                      <a:pt x="7792" y="1384"/>
                    </a:lnTo>
                    <a:lnTo>
                      <a:pt x="7826" y="1395"/>
                    </a:lnTo>
                    <a:lnTo>
                      <a:pt x="7859" y="1409"/>
                    </a:lnTo>
                    <a:lnTo>
                      <a:pt x="7895" y="1423"/>
                    </a:lnTo>
                    <a:lnTo>
                      <a:pt x="7929" y="1439"/>
                    </a:lnTo>
                    <a:lnTo>
                      <a:pt x="7965" y="1456"/>
                    </a:lnTo>
                    <a:lnTo>
                      <a:pt x="8000" y="1473"/>
                    </a:lnTo>
                    <a:lnTo>
                      <a:pt x="8034" y="1489"/>
                    </a:lnTo>
                    <a:lnTo>
                      <a:pt x="8066" y="1505"/>
                    </a:lnTo>
                    <a:lnTo>
                      <a:pt x="8097" y="1519"/>
                    </a:lnTo>
                    <a:lnTo>
                      <a:pt x="8128" y="1531"/>
                    </a:lnTo>
                    <a:lnTo>
                      <a:pt x="8157" y="1542"/>
                    </a:lnTo>
                    <a:lnTo>
                      <a:pt x="8186" y="1552"/>
                    </a:lnTo>
                    <a:lnTo>
                      <a:pt x="8213" y="1562"/>
                    </a:lnTo>
                    <a:lnTo>
                      <a:pt x="8239" y="1570"/>
                    </a:lnTo>
                    <a:lnTo>
                      <a:pt x="8266" y="1578"/>
                    </a:lnTo>
                    <a:lnTo>
                      <a:pt x="8291" y="1586"/>
                    </a:lnTo>
                    <a:lnTo>
                      <a:pt x="8315" y="1593"/>
                    </a:lnTo>
                    <a:lnTo>
                      <a:pt x="8340" y="1599"/>
                    </a:lnTo>
                    <a:lnTo>
                      <a:pt x="8363" y="1605"/>
                    </a:lnTo>
                    <a:lnTo>
                      <a:pt x="8386" y="1611"/>
                    </a:lnTo>
                    <a:lnTo>
                      <a:pt x="8408" y="1617"/>
                    </a:lnTo>
                    <a:lnTo>
                      <a:pt x="8435" y="1624"/>
                    </a:lnTo>
                    <a:lnTo>
                      <a:pt x="8462" y="1630"/>
                    </a:lnTo>
                    <a:lnTo>
                      <a:pt x="8490" y="1637"/>
                    </a:lnTo>
                    <a:lnTo>
                      <a:pt x="8521" y="1644"/>
                    </a:lnTo>
                    <a:lnTo>
                      <a:pt x="8552" y="1652"/>
                    </a:lnTo>
                    <a:lnTo>
                      <a:pt x="8585" y="1658"/>
                    </a:lnTo>
                    <a:lnTo>
                      <a:pt x="8619" y="1664"/>
                    </a:lnTo>
                    <a:lnTo>
                      <a:pt x="8654" y="1669"/>
                    </a:lnTo>
                    <a:lnTo>
                      <a:pt x="8689" y="1674"/>
                    </a:lnTo>
                    <a:lnTo>
                      <a:pt x="8725" y="1679"/>
                    </a:lnTo>
                    <a:lnTo>
                      <a:pt x="8763" y="1682"/>
                    </a:lnTo>
                    <a:lnTo>
                      <a:pt x="8800" y="1685"/>
                    </a:lnTo>
                    <a:lnTo>
                      <a:pt x="8839" y="1687"/>
                    </a:lnTo>
                    <a:lnTo>
                      <a:pt x="8877" y="1688"/>
                    </a:lnTo>
                    <a:lnTo>
                      <a:pt x="8917" y="1688"/>
                    </a:lnTo>
                    <a:lnTo>
                      <a:pt x="8956" y="1687"/>
                    </a:lnTo>
                    <a:lnTo>
                      <a:pt x="9010" y="1683"/>
                    </a:lnTo>
                    <a:lnTo>
                      <a:pt x="9059" y="1676"/>
                    </a:lnTo>
                    <a:lnTo>
                      <a:pt x="9104" y="1668"/>
                    </a:lnTo>
                    <a:lnTo>
                      <a:pt x="9146" y="1657"/>
                    </a:lnTo>
                    <a:lnTo>
                      <a:pt x="9183" y="1644"/>
                    </a:lnTo>
                    <a:lnTo>
                      <a:pt x="9218" y="1630"/>
                    </a:lnTo>
                    <a:lnTo>
                      <a:pt x="9248" y="1616"/>
                    </a:lnTo>
                    <a:lnTo>
                      <a:pt x="9276" y="1602"/>
                    </a:lnTo>
                    <a:lnTo>
                      <a:pt x="9299" y="1588"/>
                    </a:lnTo>
                    <a:lnTo>
                      <a:pt x="9318" y="1575"/>
                    </a:lnTo>
                    <a:lnTo>
                      <a:pt x="9335" y="1562"/>
                    </a:lnTo>
                    <a:lnTo>
                      <a:pt x="9348" y="1551"/>
                    </a:lnTo>
                    <a:lnTo>
                      <a:pt x="9359" y="1541"/>
                    </a:lnTo>
                    <a:lnTo>
                      <a:pt x="9366" y="1534"/>
                    </a:lnTo>
                    <a:lnTo>
                      <a:pt x="9371" y="1530"/>
                    </a:lnTo>
                    <a:lnTo>
                      <a:pt x="9372" y="1528"/>
                    </a:lnTo>
                    <a:lnTo>
                      <a:pt x="9374" y="1526"/>
                    </a:lnTo>
                    <a:lnTo>
                      <a:pt x="9381" y="1522"/>
                    </a:lnTo>
                    <a:lnTo>
                      <a:pt x="9392" y="1514"/>
                    </a:lnTo>
                    <a:lnTo>
                      <a:pt x="9406" y="1505"/>
                    </a:lnTo>
                    <a:lnTo>
                      <a:pt x="9423" y="1494"/>
                    </a:lnTo>
                    <a:lnTo>
                      <a:pt x="9443" y="1480"/>
                    </a:lnTo>
                    <a:lnTo>
                      <a:pt x="9464" y="1466"/>
                    </a:lnTo>
                    <a:lnTo>
                      <a:pt x="9487" y="1452"/>
                    </a:lnTo>
                    <a:lnTo>
                      <a:pt x="9511" y="1438"/>
                    </a:lnTo>
                    <a:lnTo>
                      <a:pt x="9535" y="1424"/>
                    </a:lnTo>
                    <a:lnTo>
                      <a:pt x="9559" y="1410"/>
                    </a:lnTo>
                    <a:lnTo>
                      <a:pt x="9582" y="1398"/>
                    </a:lnTo>
                    <a:lnTo>
                      <a:pt x="9605" y="1387"/>
                    </a:lnTo>
                    <a:lnTo>
                      <a:pt x="9626" y="1378"/>
                    </a:lnTo>
                    <a:lnTo>
                      <a:pt x="9644" y="1371"/>
                    </a:lnTo>
                    <a:lnTo>
                      <a:pt x="9660" y="1367"/>
                    </a:lnTo>
                    <a:lnTo>
                      <a:pt x="9674" y="1365"/>
                    </a:lnTo>
                    <a:lnTo>
                      <a:pt x="9686" y="1363"/>
                    </a:lnTo>
                    <a:lnTo>
                      <a:pt x="9697" y="1361"/>
                    </a:lnTo>
                    <a:lnTo>
                      <a:pt x="9708" y="1359"/>
                    </a:lnTo>
                    <a:lnTo>
                      <a:pt x="9719" y="1358"/>
                    </a:lnTo>
                    <a:lnTo>
                      <a:pt x="9730" y="1357"/>
                    </a:lnTo>
                    <a:lnTo>
                      <a:pt x="9740" y="1356"/>
                    </a:lnTo>
                    <a:lnTo>
                      <a:pt x="9752" y="1355"/>
                    </a:lnTo>
                    <a:lnTo>
                      <a:pt x="9763" y="1354"/>
                    </a:lnTo>
                    <a:lnTo>
                      <a:pt x="9775" y="1354"/>
                    </a:lnTo>
                    <a:lnTo>
                      <a:pt x="9786" y="1354"/>
                    </a:lnTo>
                    <a:lnTo>
                      <a:pt x="9799" y="1353"/>
                    </a:lnTo>
                    <a:lnTo>
                      <a:pt x="9812" y="1353"/>
                    </a:lnTo>
                    <a:lnTo>
                      <a:pt x="9827" y="1353"/>
                    </a:lnTo>
                    <a:lnTo>
                      <a:pt x="9841" y="1353"/>
                    </a:lnTo>
                    <a:lnTo>
                      <a:pt x="9857" y="1353"/>
                    </a:lnTo>
                    <a:lnTo>
                      <a:pt x="9870" y="1353"/>
                    </a:lnTo>
                    <a:lnTo>
                      <a:pt x="9886" y="1355"/>
                    </a:lnTo>
                    <a:lnTo>
                      <a:pt x="9906" y="1357"/>
                    </a:lnTo>
                    <a:lnTo>
                      <a:pt x="9927" y="1360"/>
                    </a:lnTo>
                    <a:lnTo>
                      <a:pt x="9950" y="1364"/>
                    </a:lnTo>
                    <a:lnTo>
                      <a:pt x="9975" y="1369"/>
                    </a:lnTo>
                    <a:lnTo>
                      <a:pt x="10004" y="1375"/>
                    </a:lnTo>
                    <a:lnTo>
                      <a:pt x="10032" y="1382"/>
                    </a:lnTo>
                    <a:lnTo>
                      <a:pt x="10063" y="1391"/>
                    </a:lnTo>
                    <a:lnTo>
                      <a:pt x="10095" y="1400"/>
                    </a:lnTo>
                    <a:lnTo>
                      <a:pt x="10127" y="1411"/>
                    </a:lnTo>
                    <a:lnTo>
                      <a:pt x="10161" y="1423"/>
                    </a:lnTo>
                    <a:lnTo>
                      <a:pt x="10195" y="1436"/>
                    </a:lnTo>
                    <a:lnTo>
                      <a:pt x="10231" y="1451"/>
                    </a:lnTo>
                    <a:lnTo>
                      <a:pt x="10265" y="1467"/>
                    </a:lnTo>
                    <a:lnTo>
                      <a:pt x="10301" y="1484"/>
                    </a:lnTo>
                    <a:lnTo>
                      <a:pt x="10335" y="1502"/>
                    </a:lnTo>
                    <a:lnTo>
                      <a:pt x="10370" y="1518"/>
                    </a:lnTo>
                    <a:lnTo>
                      <a:pt x="10402" y="1533"/>
                    </a:lnTo>
                    <a:lnTo>
                      <a:pt x="10432" y="1546"/>
                    </a:lnTo>
                    <a:lnTo>
                      <a:pt x="10463" y="1559"/>
                    </a:lnTo>
                    <a:lnTo>
                      <a:pt x="10492" y="1570"/>
                    </a:lnTo>
                    <a:lnTo>
                      <a:pt x="10520" y="1580"/>
                    </a:lnTo>
                    <a:lnTo>
                      <a:pt x="10548" y="1589"/>
                    </a:lnTo>
                    <a:lnTo>
                      <a:pt x="10574" y="1598"/>
                    </a:lnTo>
                    <a:lnTo>
                      <a:pt x="10600" y="1606"/>
                    </a:lnTo>
                    <a:lnTo>
                      <a:pt x="10626" y="1613"/>
                    </a:lnTo>
                    <a:lnTo>
                      <a:pt x="10650" y="1620"/>
                    </a:lnTo>
                    <a:lnTo>
                      <a:pt x="10674" y="1627"/>
                    </a:lnTo>
                    <a:lnTo>
                      <a:pt x="10698" y="1633"/>
                    </a:lnTo>
                    <a:lnTo>
                      <a:pt x="10721" y="1639"/>
                    </a:lnTo>
                    <a:lnTo>
                      <a:pt x="10743" y="1645"/>
                    </a:lnTo>
                    <a:lnTo>
                      <a:pt x="10770" y="1652"/>
                    </a:lnTo>
                    <a:lnTo>
                      <a:pt x="10797" y="1659"/>
                    </a:lnTo>
                    <a:lnTo>
                      <a:pt x="10825" y="1666"/>
                    </a:lnTo>
                    <a:lnTo>
                      <a:pt x="10856" y="1673"/>
                    </a:lnTo>
                    <a:lnTo>
                      <a:pt x="10887" y="1679"/>
                    </a:lnTo>
                    <a:lnTo>
                      <a:pt x="10921" y="1685"/>
                    </a:lnTo>
                    <a:lnTo>
                      <a:pt x="10954" y="1691"/>
                    </a:lnTo>
                    <a:lnTo>
                      <a:pt x="10989" y="1697"/>
                    </a:lnTo>
                    <a:lnTo>
                      <a:pt x="11025" y="1702"/>
                    </a:lnTo>
                    <a:lnTo>
                      <a:pt x="11061" y="1707"/>
                    </a:lnTo>
                    <a:lnTo>
                      <a:pt x="11099" y="1710"/>
                    </a:lnTo>
                    <a:lnTo>
                      <a:pt x="11136" y="1713"/>
                    </a:lnTo>
                    <a:lnTo>
                      <a:pt x="11175" y="1715"/>
                    </a:lnTo>
                    <a:lnTo>
                      <a:pt x="11213" y="1716"/>
                    </a:lnTo>
                    <a:lnTo>
                      <a:pt x="11253" y="1716"/>
                    </a:lnTo>
                    <a:lnTo>
                      <a:pt x="11292" y="1715"/>
                    </a:lnTo>
                    <a:lnTo>
                      <a:pt x="11346" y="1711"/>
                    </a:lnTo>
                    <a:lnTo>
                      <a:pt x="11397" y="1703"/>
                    </a:lnTo>
                    <a:lnTo>
                      <a:pt x="11443" y="1693"/>
                    </a:lnTo>
                    <a:lnTo>
                      <a:pt x="11487" y="1681"/>
                    </a:lnTo>
                    <a:lnTo>
                      <a:pt x="11527" y="1667"/>
                    </a:lnTo>
                    <a:lnTo>
                      <a:pt x="11564" y="1652"/>
                    </a:lnTo>
                    <a:lnTo>
                      <a:pt x="11597" y="1635"/>
                    </a:lnTo>
                    <a:lnTo>
                      <a:pt x="11627" y="1619"/>
                    </a:lnTo>
                    <a:lnTo>
                      <a:pt x="11653" y="1603"/>
                    </a:lnTo>
                    <a:lnTo>
                      <a:pt x="11675" y="1588"/>
                    </a:lnTo>
                    <a:lnTo>
                      <a:pt x="11695" y="1574"/>
                    </a:lnTo>
                    <a:lnTo>
                      <a:pt x="11711" y="1561"/>
                    </a:lnTo>
                    <a:lnTo>
                      <a:pt x="11723" y="1550"/>
                    </a:lnTo>
                    <a:lnTo>
                      <a:pt x="11732" y="1542"/>
                    </a:lnTo>
                    <a:lnTo>
                      <a:pt x="11737" y="1537"/>
                    </a:lnTo>
                    <a:lnTo>
                      <a:pt x="11739" y="1535"/>
                    </a:lnTo>
                    <a:lnTo>
                      <a:pt x="11739" y="294"/>
                    </a:lnTo>
                    <a:lnTo>
                      <a:pt x="11737" y="296"/>
                    </a:lnTo>
                    <a:lnTo>
                      <a:pt x="11732" y="301"/>
                    </a:lnTo>
                    <a:lnTo>
                      <a:pt x="11724" y="309"/>
                    </a:lnTo>
                    <a:lnTo>
                      <a:pt x="11713" y="319"/>
                    </a:lnTo>
                    <a:lnTo>
                      <a:pt x="11697" y="332"/>
                    </a:lnTo>
                    <a:lnTo>
                      <a:pt x="11679" y="345"/>
                    </a:lnTo>
                    <a:lnTo>
                      <a:pt x="11657" y="360"/>
                    </a:lnTo>
                    <a:lnTo>
                      <a:pt x="11632" y="376"/>
                    </a:lnTo>
                    <a:lnTo>
                      <a:pt x="11603" y="391"/>
                    </a:lnTo>
                    <a:lnTo>
                      <a:pt x="11571" y="408"/>
                    </a:lnTo>
                    <a:lnTo>
                      <a:pt x="11534" y="422"/>
                    </a:lnTo>
                    <a:lnTo>
                      <a:pt x="11496" y="436"/>
                    </a:lnTo>
                    <a:lnTo>
                      <a:pt x="11452" y="448"/>
                    </a:lnTo>
                    <a:lnTo>
                      <a:pt x="11406" y="458"/>
                    </a:lnTo>
                    <a:lnTo>
                      <a:pt x="11356" y="465"/>
                    </a:lnTo>
                    <a:lnTo>
                      <a:pt x="11302" y="469"/>
                    </a:lnTo>
                    <a:lnTo>
                      <a:pt x="11263" y="470"/>
                    </a:lnTo>
                    <a:lnTo>
                      <a:pt x="11223" y="470"/>
                    </a:lnTo>
                    <a:lnTo>
                      <a:pt x="11185" y="469"/>
                    </a:lnTo>
                    <a:lnTo>
                      <a:pt x="11146" y="467"/>
                    </a:lnTo>
                    <a:lnTo>
                      <a:pt x="11109" y="464"/>
                    </a:lnTo>
                    <a:lnTo>
                      <a:pt x="11071" y="460"/>
                    </a:lnTo>
                    <a:lnTo>
                      <a:pt x="11035" y="456"/>
                    </a:lnTo>
                    <a:lnTo>
                      <a:pt x="11000" y="451"/>
                    </a:lnTo>
                    <a:lnTo>
                      <a:pt x="10965" y="445"/>
                    </a:lnTo>
                    <a:lnTo>
                      <a:pt x="10931" y="439"/>
                    </a:lnTo>
                    <a:lnTo>
                      <a:pt x="10898" y="433"/>
                    </a:lnTo>
                    <a:lnTo>
                      <a:pt x="10867" y="426"/>
                    </a:lnTo>
                    <a:lnTo>
                      <a:pt x="10836" y="419"/>
                    </a:lnTo>
                    <a:lnTo>
                      <a:pt x="10808" y="412"/>
                    </a:lnTo>
                    <a:lnTo>
                      <a:pt x="10781" y="406"/>
                    </a:lnTo>
                    <a:lnTo>
                      <a:pt x="10754" y="399"/>
                    </a:lnTo>
                    <a:lnTo>
                      <a:pt x="10732" y="393"/>
                    </a:lnTo>
                    <a:lnTo>
                      <a:pt x="10709" y="386"/>
                    </a:lnTo>
                    <a:lnTo>
                      <a:pt x="10686" y="380"/>
                    </a:lnTo>
                    <a:lnTo>
                      <a:pt x="10661" y="374"/>
                    </a:lnTo>
                    <a:lnTo>
                      <a:pt x="10637" y="367"/>
                    </a:lnTo>
                    <a:lnTo>
                      <a:pt x="10612" y="360"/>
                    </a:lnTo>
                    <a:lnTo>
                      <a:pt x="10585" y="352"/>
                    </a:lnTo>
                    <a:lnTo>
                      <a:pt x="10559" y="343"/>
                    </a:lnTo>
                    <a:lnTo>
                      <a:pt x="10532" y="334"/>
                    </a:lnTo>
                    <a:lnTo>
                      <a:pt x="10503" y="324"/>
                    </a:lnTo>
                    <a:lnTo>
                      <a:pt x="10474" y="312"/>
                    </a:lnTo>
                    <a:lnTo>
                      <a:pt x="10443" y="300"/>
                    </a:lnTo>
                    <a:lnTo>
                      <a:pt x="10412" y="287"/>
                    </a:lnTo>
                    <a:lnTo>
                      <a:pt x="10380" y="272"/>
                    </a:lnTo>
                    <a:lnTo>
                      <a:pt x="10346" y="256"/>
                    </a:lnTo>
                    <a:lnTo>
                      <a:pt x="10311" y="238"/>
                    </a:lnTo>
                    <a:lnTo>
                      <a:pt x="10275" y="220"/>
                    </a:lnTo>
                    <a:lnTo>
                      <a:pt x="10241" y="204"/>
                    </a:lnTo>
                    <a:lnTo>
                      <a:pt x="10205" y="190"/>
                    </a:lnTo>
                    <a:lnTo>
                      <a:pt x="10172" y="176"/>
                    </a:lnTo>
                    <a:lnTo>
                      <a:pt x="10138" y="165"/>
                    </a:lnTo>
                    <a:lnTo>
                      <a:pt x="10105" y="154"/>
                    </a:lnTo>
                    <a:lnTo>
                      <a:pt x="10074" y="144"/>
                    </a:lnTo>
                    <a:lnTo>
                      <a:pt x="10043" y="136"/>
                    </a:lnTo>
                    <a:lnTo>
                      <a:pt x="10014" y="129"/>
                    </a:lnTo>
                    <a:lnTo>
                      <a:pt x="9987" y="122"/>
                    </a:lnTo>
                    <a:lnTo>
                      <a:pt x="9961" y="117"/>
                    </a:lnTo>
                    <a:lnTo>
                      <a:pt x="9938" y="113"/>
                    </a:lnTo>
                    <a:lnTo>
                      <a:pt x="9917" y="110"/>
                    </a:lnTo>
                    <a:lnTo>
                      <a:pt x="9897" y="108"/>
                    </a:lnTo>
                    <a:lnTo>
                      <a:pt x="9881" y="106"/>
                    </a:lnTo>
                    <a:lnTo>
                      <a:pt x="9868" y="106"/>
                    </a:lnTo>
                    <a:lnTo>
                      <a:pt x="9852" y="106"/>
                    </a:lnTo>
                    <a:lnTo>
                      <a:pt x="9838" y="106"/>
                    </a:lnTo>
                    <a:lnTo>
                      <a:pt x="9824" y="106"/>
                    </a:lnTo>
                    <a:lnTo>
                      <a:pt x="9810" y="106"/>
                    </a:lnTo>
                    <a:lnTo>
                      <a:pt x="9797" y="107"/>
                    </a:lnTo>
                    <a:lnTo>
                      <a:pt x="9786" y="107"/>
                    </a:lnTo>
                    <a:lnTo>
                      <a:pt x="9774" y="107"/>
                    </a:lnTo>
                    <a:lnTo>
                      <a:pt x="9763" y="108"/>
                    </a:lnTo>
                    <a:lnTo>
                      <a:pt x="9752" y="109"/>
                    </a:lnTo>
                    <a:lnTo>
                      <a:pt x="9741" y="110"/>
                    </a:lnTo>
                    <a:lnTo>
                      <a:pt x="9730" y="111"/>
                    </a:lnTo>
                    <a:lnTo>
                      <a:pt x="9719" y="112"/>
                    </a:lnTo>
                    <a:lnTo>
                      <a:pt x="9708" y="113"/>
                    </a:lnTo>
                    <a:lnTo>
                      <a:pt x="9696" y="115"/>
                    </a:lnTo>
                    <a:lnTo>
                      <a:pt x="9684" y="117"/>
                    </a:lnTo>
                    <a:lnTo>
                      <a:pt x="9671" y="119"/>
                    </a:lnTo>
                    <a:lnTo>
                      <a:pt x="9654" y="123"/>
                    </a:lnTo>
                    <a:lnTo>
                      <a:pt x="9636" y="130"/>
                    </a:lnTo>
                    <a:lnTo>
                      <a:pt x="9615" y="139"/>
                    </a:lnTo>
                    <a:lnTo>
                      <a:pt x="9593" y="150"/>
                    </a:lnTo>
                    <a:lnTo>
                      <a:pt x="9569" y="163"/>
                    </a:lnTo>
                    <a:lnTo>
                      <a:pt x="9545" y="176"/>
                    </a:lnTo>
                    <a:lnTo>
                      <a:pt x="9522" y="191"/>
                    </a:lnTo>
                    <a:lnTo>
                      <a:pt x="9497" y="205"/>
                    </a:lnTo>
                    <a:lnTo>
                      <a:pt x="9474" y="220"/>
                    </a:lnTo>
                    <a:lnTo>
                      <a:pt x="9453" y="233"/>
                    </a:lnTo>
                    <a:lnTo>
                      <a:pt x="9434" y="247"/>
                    </a:lnTo>
                    <a:lnTo>
                      <a:pt x="9416" y="259"/>
                    </a:lnTo>
                    <a:lnTo>
                      <a:pt x="9402" y="268"/>
                    </a:lnTo>
                    <a:lnTo>
                      <a:pt x="9391" y="276"/>
                    </a:lnTo>
                    <a:lnTo>
                      <a:pt x="9384" y="280"/>
                    </a:lnTo>
                    <a:lnTo>
                      <a:pt x="9382" y="282"/>
                    </a:lnTo>
                    <a:lnTo>
                      <a:pt x="9381" y="284"/>
                    </a:lnTo>
                    <a:lnTo>
                      <a:pt x="9376" y="288"/>
                    </a:lnTo>
                    <a:lnTo>
                      <a:pt x="9369" y="295"/>
                    </a:lnTo>
                    <a:lnTo>
                      <a:pt x="9359" y="305"/>
                    </a:lnTo>
                    <a:lnTo>
                      <a:pt x="9345" y="316"/>
                    </a:lnTo>
                    <a:lnTo>
                      <a:pt x="9328" y="328"/>
                    </a:lnTo>
                    <a:lnTo>
                      <a:pt x="9309" y="342"/>
                    </a:lnTo>
                    <a:lnTo>
                      <a:pt x="9286" y="356"/>
                    </a:lnTo>
                    <a:lnTo>
                      <a:pt x="9258" y="370"/>
                    </a:lnTo>
                    <a:lnTo>
                      <a:pt x="9228" y="384"/>
                    </a:lnTo>
                    <a:lnTo>
                      <a:pt x="9194" y="398"/>
                    </a:lnTo>
                    <a:lnTo>
                      <a:pt x="9157" y="410"/>
                    </a:lnTo>
                    <a:lnTo>
                      <a:pt x="9115" y="421"/>
                    </a:lnTo>
                    <a:lnTo>
                      <a:pt x="9070" y="430"/>
                    </a:lnTo>
                    <a:lnTo>
                      <a:pt x="9021" y="437"/>
                    </a:lnTo>
                    <a:lnTo>
                      <a:pt x="8968" y="441"/>
                    </a:lnTo>
                    <a:lnTo>
                      <a:pt x="8928" y="442"/>
                    </a:lnTo>
                    <a:lnTo>
                      <a:pt x="8889" y="442"/>
                    </a:lnTo>
                    <a:lnTo>
                      <a:pt x="8850" y="441"/>
                    </a:lnTo>
                    <a:lnTo>
                      <a:pt x="8812" y="439"/>
                    </a:lnTo>
                    <a:lnTo>
                      <a:pt x="8774" y="436"/>
                    </a:lnTo>
                    <a:lnTo>
                      <a:pt x="8737" y="432"/>
                    </a:lnTo>
                    <a:lnTo>
                      <a:pt x="8700" y="428"/>
                    </a:lnTo>
                    <a:lnTo>
                      <a:pt x="8665" y="423"/>
                    </a:lnTo>
                    <a:lnTo>
                      <a:pt x="8629" y="417"/>
                    </a:lnTo>
                    <a:lnTo>
                      <a:pt x="8596" y="411"/>
                    </a:lnTo>
                    <a:lnTo>
                      <a:pt x="8562" y="405"/>
                    </a:lnTo>
                    <a:lnTo>
                      <a:pt x="8531" y="398"/>
                    </a:lnTo>
                    <a:lnTo>
                      <a:pt x="8501" y="390"/>
                    </a:lnTo>
                    <a:lnTo>
                      <a:pt x="8472" y="383"/>
                    </a:lnTo>
                    <a:lnTo>
                      <a:pt x="8445" y="377"/>
                    </a:lnTo>
                    <a:lnTo>
                      <a:pt x="8419" y="370"/>
                    </a:lnTo>
                    <a:lnTo>
                      <a:pt x="8396" y="364"/>
                    </a:lnTo>
                    <a:lnTo>
                      <a:pt x="8373" y="358"/>
                    </a:lnTo>
                    <a:lnTo>
                      <a:pt x="8350" y="352"/>
                    </a:lnTo>
                    <a:lnTo>
                      <a:pt x="8325" y="346"/>
                    </a:lnTo>
                    <a:lnTo>
                      <a:pt x="8301" y="339"/>
                    </a:lnTo>
                    <a:lnTo>
                      <a:pt x="8276" y="332"/>
                    </a:lnTo>
                    <a:lnTo>
                      <a:pt x="8249" y="324"/>
                    </a:lnTo>
                    <a:lnTo>
                      <a:pt x="8223" y="315"/>
                    </a:lnTo>
                    <a:lnTo>
                      <a:pt x="8196" y="306"/>
                    </a:lnTo>
                    <a:lnTo>
                      <a:pt x="8167" y="296"/>
                    </a:lnTo>
                    <a:lnTo>
                      <a:pt x="8138" y="285"/>
                    </a:lnTo>
                    <a:lnTo>
                      <a:pt x="8108" y="272"/>
                    </a:lnTo>
                    <a:lnTo>
                      <a:pt x="8077" y="259"/>
                    </a:lnTo>
                    <a:lnTo>
                      <a:pt x="8045" y="244"/>
                    </a:lnTo>
                    <a:lnTo>
                      <a:pt x="8010" y="227"/>
                    </a:lnTo>
                    <a:lnTo>
                      <a:pt x="7976" y="210"/>
                    </a:lnTo>
                    <a:lnTo>
                      <a:pt x="7940" y="193"/>
                    </a:lnTo>
                    <a:lnTo>
                      <a:pt x="7905" y="177"/>
                    </a:lnTo>
                    <a:lnTo>
                      <a:pt x="7871" y="162"/>
                    </a:lnTo>
                    <a:lnTo>
                      <a:pt x="7836" y="149"/>
                    </a:lnTo>
                    <a:lnTo>
                      <a:pt x="7803" y="137"/>
                    </a:lnTo>
                    <a:lnTo>
                      <a:pt x="7769" y="126"/>
                    </a:lnTo>
                    <a:lnTo>
                      <a:pt x="7738" y="116"/>
                    </a:lnTo>
                    <a:lnTo>
                      <a:pt x="7707" y="108"/>
                    </a:lnTo>
                    <a:lnTo>
                      <a:pt x="7678" y="101"/>
                    </a:lnTo>
                    <a:lnTo>
                      <a:pt x="7651" y="94"/>
                    </a:lnTo>
                    <a:lnTo>
                      <a:pt x="7625" y="89"/>
                    </a:lnTo>
                    <a:lnTo>
                      <a:pt x="7602" y="85"/>
                    </a:lnTo>
                    <a:lnTo>
                      <a:pt x="7581" y="82"/>
                    </a:lnTo>
                    <a:lnTo>
                      <a:pt x="7562" y="80"/>
                    </a:lnTo>
                    <a:lnTo>
                      <a:pt x="7545" y="77"/>
                    </a:lnTo>
                    <a:lnTo>
                      <a:pt x="7532" y="77"/>
                    </a:lnTo>
                    <a:lnTo>
                      <a:pt x="7516" y="77"/>
                    </a:lnTo>
                    <a:lnTo>
                      <a:pt x="7502" y="77"/>
                    </a:lnTo>
                    <a:lnTo>
                      <a:pt x="7488" y="77"/>
                    </a:lnTo>
                    <a:lnTo>
                      <a:pt x="7475" y="77"/>
                    </a:lnTo>
                    <a:lnTo>
                      <a:pt x="7461" y="79"/>
                    </a:lnTo>
                    <a:lnTo>
                      <a:pt x="7450" y="79"/>
                    </a:lnTo>
                    <a:lnTo>
                      <a:pt x="7438" y="79"/>
                    </a:lnTo>
                    <a:lnTo>
                      <a:pt x="7427" y="80"/>
                    </a:lnTo>
                    <a:lnTo>
                      <a:pt x="7416" y="81"/>
                    </a:lnTo>
                    <a:lnTo>
                      <a:pt x="7406" y="82"/>
                    </a:lnTo>
                    <a:lnTo>
                      <a:pt x="7394" y="83"/>
                    </a:lnTo>
                    <a:lnTo>
                      <a:pt x="7383" y="84"/>
                    </a:lnTo>
                    <a:lnTo>
                      <a:pt x="7372" y="86"/>
                    </a:lnTo>
                    <a:lnTo>
                      <a:pt x="7361" y="88"/>
                    </a:lnTo>
                    <a:lnTo>
                      <a:pt x="7349" y="90"/>
                    </a:lnTo>
                    <a:lnTo>
                      <a:pt x="7336" y="92"/>
                    </a:lnTo>
                    <a:lnTo>
                      <a:pt x="7320" y="96"/>
                    </a:lnTo>
                    <a:lnTo>
                      <a:pt x="7302" y="102"/>
                    </a:lnTo>
                    <a:lnTo>
                      <a:pt x="7282" y="110"/>
                    </a:lnTo>
                    <a:lnTo>
                      <a:pt x="7261" y="120"/>
                    </a:lnTo>
                    <a:lnTo>
                      <a:pt x="7240" y="130"/>
                    </a:lnTo>
                    <a:lnTo>
                      <a:pt x="7217" y="142"/>
                    </a:lnTo>
                    <a:lnTo>
                      <a:pt x="7195" y="154"/>
                    </a:lnTo>
                    <a:lnTo>
                      <a:pt x="7173" y="167"/>
                    </a:lnTo>
                    <a:lnTo>
                      <a:pt x="7152" y="179"/>
                    </a:lnTo>
                    <a:lnTo>
                      <a:pt x="7132" y="191"/>
                    </a:lnTo>
                    <a:lnTo>
                      <a:pt x="7115" y="202"/>
                    </a:lnTo>
                    <a:lnTo>
                      <a:pt x="7099" y="211"/>
                    </a:lnTo>
                    <a:lnTo>
                      <a:pt x="7087" y="219"/>
                    </a:lnTo>
                    <a:lnTo>
                      <a:pt x="7076" y="226"/>
                    </a:lnTo>
                    <a:lnTo>
                      <a:pt x="7070" y="230"/>
                    </a:lnTo>
                    <a:lnTo>
                      <a:pt x="7068" y="231"/>
                    </a:lnTo>
                    <a:lnTo>
                      <a:pt x="7066" y="233"/>
                    </a:lnTo>
                    <a:lnTo>
                      <a:pt x="7061" y="239"/>
                    </a:lnTo>
                    <a:lnTo>
                      <a:pt x="7053" y="247"/>
                    </a:lnTo>
                    <a:lnTo>
                      <a:pt x="7042" y="257"/>
                    </a:lnTo>
                    <a:lnTo>
                      <a:pt x="7027" y="269"/>
                    </a:lnTo>
                    <a:lnTo>
                      <a:pt x="7009" y="283"/>
                    </a:lnTo>
                    <a:lnTo>
                      <a:pt x="6986" y="298"/>
                    </a:lnTo>
                    <a:lnTo>
                      <a:pt x="6961" y="313"/>
                    </a:lnTo>
                    <a:lnTo>
                      <a:pt x="6933" y="329"/>
                    </a:lnTo>
                    <a:lnTo>
                      <a:pt x="6900" y="344"/>
                    </a:lnTo>
                    <a:lnTo>
                      <a:pt x="6864" y="359"/>
                    </a:lnTo>
                    <a:lnTo>
                      <a:pt x="6825" y="372"/>
                    </a:lnTo>
                    <a:lnTo>
                      <a:pt x="6782" y="384"/>
                    </a:lnTo>
                    <a:lnTo>
                      <a:pt x="6735" y="395"/>
                    </a:lnTo>
                    <a:lnTo>
                      <a:pt x="6685" y="402"/>
                    </a:lnTo>
                    <a:lnTo>
                      <a:pt x="6632" y="406"/>
                    </a:lnTo>
                    <a:lnTo>
                      <a:pt x="6592" y="407"/>
                    </a:lnTo>
                    <a:lnTo>
                      <a:pt x="6553" y="407"/>
                    </a:lnTo>
                    <a:lnTo>
                      <a:pt x="6514" y="406"/>
                    </a:lnTo>
                    <a:lnTo>
                      <a:pt x="6476" y="404"/>
                    </a:lnTo>
                    <a:lnTo>
                      <a:pt x="6438" y="401"/>
                    </a:lnTo>
                    <a:lnTo>
                      <a:pt x="6401" y="398"/>
                    </a:lnTo>
                    <a:lnTo>
                      <a:pt x="6364" y="393"/>
                    </a:lnTo>
                    <a:lnTo>
                      <a:pt x="6329" y="387"/>
                    </a:lnTo>
                    <a:lnTo>
                      <a:pt x="6293" y="381"/>
                    </a:lnTo>
                    <a:lnTo>
                      <a:pt x="6260" y="375"/>
                    </a:lnTo>
                    <a:lnTo>
                      <a:pt x="6227" y="369"/>
                    </a:lnTo>
                    <a:lnTo>
                      <a:pt x="6195" y="363"/>
                    </a:lnTo>
                    <a:lnTo>
                      <a:pt x="6165" y="356"/>
                    </a:lnTo>
                    <a:lnTo>
                      <a:pt x="6136" y="349"/>
                    </a:lnTo>
                    <a:lnTo>
                      <a:pt x="6109" y="342"/>
                    </a:lnTo>
                    <a:lnTo>
                      <a:pt x="6083" y="336"/>
                    </a:lnTo>
                    <a:lnTo>
                      <a:pt x="6060" y="330"/>
                    </a:lnTo>
                    <a:lnTo>
                      <a:pt x="6037" y="324"/>
                    </a:lnTo>
                    <a:lnTo>
                      <a:pt x="6014" y="318"/>
                    </a:lnTo>
                    <a:lnTo>
                      <a:pt x="5990" y="311"/>
                    </a:lnTo>
                    <a:lnTo>
                      <a:pt x="5965" y="304"/>
                    </a:lnTo>
                    <a:lnTo>
                      <a:pt x="5940" y="297"/>
                    </a:lnTo>
                    <a:lnTo>
                      <a:pt x="5914" y="289"/>
                    </a:lnTo>
                    <a:lnTo>
                      <a:pt x="5887" y="280"/>
                    </a:lnTo>
                    <a:lnTo>
                      <a:pt x="5860" y="271"/>
                    </a:lnTo>
                    <a:lnTo>
                      <a:pt x="5832" y="261"/>
                    </a:lnTo>
                    <a:lnTo>
                      <a:pt x="5802" y="250"/>
                    </a:lnTo>
                    <a:lnTo>
                      <a:pt x="5772" y="237"/>
                    </a:lnTo>
                    <a:lnTo>
                      <a:pt x="5741" y="223"/>
                    </a:lnTo>
                    <a:lnTo>
                      <a:pt x="5709" y="208"/>
                    </a:lnTo>
                    <a:lnTo>
                      <a:pt x="5675" y="192"/>
                    </a:lnTo>
                    <a:lnTo>
                      <a:pt x="5640" y="175"/>
                    </a:lnTo>
                    <a:lnTo>
                      <a:pt x="5605" y="158"/>
                    </a:lnTo>
                    <a:lnTo>
                      <a:pt x="5570" y="142"/>
                    </a:lnTo>
                    <a:lnTo>
                      <a:pt x="5535" y="127"/>
                    </a:lnTo>
                    <a:lnTo>
                      <a:pt x="5501" y="114"/>
                    </a:lnTo>
                    <a:lnTo>
                      <a:pt x="5467" y="102"/>
                    </a:lnTo>
                    <a:lnTo>
                      <a:pt x="5434" y="91"/>
                    </a:lnTo>
                    <a:lnTo>
                      <a:pt x="5403" y="81"/>
                    </a:lnTo>
                    <a:lnTo>
                      <a:pt x="5373" y="72"/>
                    </a:lnTo>
                    <a:lnTo>
                      <a:pt x="5343" y="65"/>
                    </a:lnTo>
                    <a:lnTo>
                      <a:pt x="5316" y="58"/>
                    </a:lnTo>
                    <a:lnTo>
                      <a:pt x="5291" y="53"/>
                    </a:lnTo>
                    <a:lnTo>
                      <a:pt x="5266" y="49"/>
                    </a:lnTo>
                    <a:lnTo>
                      <a:pt x="5245" y="46"/>
                    </a:lnTo>
                    <a:lnTo>
                      <a:pt x="5227" y="44"/>
                    </a:lnTo>
                    <a:lnTo>
                      <a:pt x="5210" y="42"/>
                    </a:lnTo>
                    <a:lnTo>
                      <a:pt x="5196" y="42"/>
                    </a:lnTo>
                    <a:lnTo>
                      <a:pt x="5180" y="42"/>
                    </a:lnTo>
                    <a:lnTo>
                      <a:pt x="5166" y="42"/>
                    </a:lnTo>
                    <a:lnTo>
                      <a:pt x="5152" y="42"/>
                    </a:lnTo>
                    <a:lnTo>
                      <a:pt x="5139" y="42"/>
                    </a:lnTo>
                    <a:lnTo>
                      <a:pt x="5127" y="43"/>
                    </a:lnTo>
                    <a:lnTo>
                      <a:pt x="5114" y="43"/>
                    </a:lnTo>
                    <a:lnTo>
                      <a:pt x="5103" y="43"/>
                    </a:lnTo>
                    <a:lnTo>
                      <a:pt x="5092" y="44"/>
                    </a:lnTo>
                    <a:lnTo>
                      <a:pt x="5081" y="45"/>
                    </a:lnTo>
                    <a:lnTo>
                      <a:pt x="5070" y="46"/>
                    </a:lnTo>
                    <a:lnTo>
                      <a:pt x="5060" y="47"/>
                    </a:lnTo>
                    <a:lnTo>
                      <a:pt x="5049" y="48"/>
                    </a:lnTo>
                    <a:lnTo>
                      <a:pt x="5037" y="50"/>
                    </a:lnTo>
                    <a:lnTo>
                      <a:pt x="5025" y="52"/>
                    </a:lnTo>
                    <a:lnTo>
                      <a:pt x="5013" y="54"/>
                    </a:lnTo>
                    <a:lnTo>
                      <a:pt x="5000" y="56"/>
                    </a:lnTo>
                    <a:lnTo>
                      <a:pt x="4984" y="60"/>
                    </a:lnTo>
                    <a:lnTo>
                      <a:pt x="4965" y="67"/>
                    </a:lnTo>
                    <a:lnTo>
                      <a:pt x="4945" y="75"/>
                    </a:lnTo>
                    <a:lnTo>
                      <a:pt x="4923" y="87"/>
                    </a:lnTo>
                    <a:lnTo>
                      <a:pt x="4899" y="99"/>
                    </a:lnTo>
                    <a:lnTo>
                      <a:pt x="4875" y="112"/>
                    </a:lnTo>
                    <a:lnTo>
                      <a:pt x="4851" y="125"/>
                    </a:lnTo>
                    <a:lnTo>
                      <a:pt x="4828" y="139"/>
                    </a:lnTo>
                    <a:lnTo>
                      <a:pt x="4804" y="152"/>
                    </a:lnTo>
                    <a:lnTo>
                      <a:pt x="4783" y="165"/>
                    </a:lnTo>
                    <a:lnTo>
                      <a:pt x="4764" y="177"/>
                    </a:lnTo>
                    <a:lnTo>
                      <a:pt x="4747" y="188"/>
                    </a:lnTo>
                    <a:lnTo>
                      <a:pt x="4732" y="197"/>
                    </a:lnTo>
                    <a:lnTo>
                      <a:pt x="4721" y="204"/>
                    </a:lnTo>
                    <a:lnTo>
                      <a:pt x="4714" y="208"/>
                    </a:lnTo>
                    <a:lnTo>
                      <a:pt x="4712" y="210"/>
                    </a:lnTo>
                    <a:lnTo>
                      <a:pt x="4710" y="212"/>
                    </a:lnTo>
                    <a:lnTo>
                      <a:pt x="4705" y="217"/>
                    </a:lnTo>
                    <a:lnTo>
                      <a:pt x="4697" y="225"/>
                    </a:lnTo>
                    <a:lnTo>
                      <a:pt x="4686" y="236"/>
                    </a:lnTo>
                    <a:lnTo>
                      <a:pt x="4671" y="248"/>
                    </a:lnTo>
                    <a:lnTo>
                      <a:pt x="4651" y="262"/>
                    </a:lnTo>
                    <a:lnTo>
                      <a:pt x="4630" y="277"/>
                    </a:lnTo>
                    <a:lnTo>
                      <a:pt x="4605" y="292"/>
                    </a:lnTo>
                    <a:lnTo>
                      <a:pt x="4575" y="308"/>
                    </a:lnTo>
                    <a:lnTo>
                      <a:pt x="4543" y="323"/>
                    </a:lnTo>
                    <a:lnTo>
                      <a:pt x="4508" y="338"/>
                    </a:lnTo>
                    <a:lnTo>
                      <a:pt x="4468" y="351"/>
                    </a:lnTo>
                    <a:lnTo>
                      <a:pt x="4426" y="363"/>
                    </a:lnTo>
                    <a:lnTo>
                      <a:pt x="4379" y="373"/>
                    </a:lnTo>
                    <a:lnTo>
                      <a:pt x="4329" y="380"/>
                    </a:lnTo>
                    <a:lnTo>
                      <a:pt x="4276" y="384"/>
                    </a:lnTo>
                    <a:lnTo>
                      <a:pt x="4236" y="385"/>
                    </a:lnTo>
                    <a:lnTo>
                      <a:pt x="4197" y="385"/>
                    </a:lnTo>
                    <a:lnTo>
                      <a:pt x="4158" y="384"/>
                    </a:lnTo>
                    <a:lnTo>
                      <a:pt x="4120" y="382"/>
                    </a:lnTo>
                    <a:lnTo>
                      <a:pt x="4082" y="379"/>
                    </a:lnTo>
                    <a:lnTo>
                      <a:pt x="4045" y="376"/>
                    </a:lnTo>
                    <a:lnTo>
                      <a:pt x="4008" y="371"/>
                    </a:lnTo>
                    <a:lnTo>
                      <a:pt x="3973" y="366"/>
                    </a:lnTo>
                    <a:lnTo>
                      <a:pt x="3937" y="361"/>
                    </a:lnTo>
                    <a:lnTo>
                      <a:pt x="3904" y="355"/>
                    </a:lnTo>
                    <a:lnTo>
                      <a:pt x="3870" y="349"/>
                    </a:lnTo>
                    <a:lnTo>
                      <a:pt x="3839" y="342"/>
                    </a:lnTo>
                    <a:lnTo>
                      <a:pt x="3809" y="335"/>
                    </a:lnTo>
                    <a:lnTo>
                      <a:pt x="3780" y="328"/>
                    </a:lnTo>
                    <a:lnTo>
                      <a:pt x="3753" y="322"/>
                    </a:lnTo>
                    <a:lnTo>
                      <a:pt x="3727" y="315"/>
                    </a:lnTo>
                    <a:lnTo>
                      <a:pt x="3704" y="309"/>
                    </a:lnTo>
                    <a:lnTo>
                      <a:pt x="3681" y="303"/>
                    </a:lnTo>
                    <a:lnTo>
                      <a:pt x="3658" y="297"/>
                    </a:lnTo>
                    <a:lnTo>
                      <a:pt x="3633" y="291"/>
                    </a:lnTo>
                    <a:lnTo>
                      <a:pt x="3609" y="284"/>
                    </a:lnTo>
                    <a:lnTo>
                      <a:pt x="3584" y="276"/>
                    </a:lnTo>
                    <a:lnTo>
                      <a:pt x="3557" y="268"/>
                    </a:lnTo>
                    <a:lnTo>
                      <a:pt x="3531" y="260"/>
                    </a:lnTo>
                    <a:lnTo>
                      <a:pt x="3504" y="250"/>
                    </a:lnTo>
                    <a:lnTo>
                      <a:pt x="3475" y="240"/>
                    </a:lnTo>
                    <a:lnTo>
                      <a:pt x="3446" y="228"/>
                    </a:lnTo>
                    <a:lnTo>
                      <a:pt x="3416" y="216"/>
                    </a:lnTo>
                    <a:lnTo>
                      <a:pt x="3385" y="202"/>
                    </a:lnTo>
                    <a:lnTo>
                      <a:pt x="3353" y="187"/>
                    </a:lnTo>
                    <a:lnTo>
                      <a:pt x="3318" y="171"/>
                    </a:lnTo>
                    <a:lnTo>
                      <a:pt x="3284" y="154"/>
                    </a:lnTo>
                    <a:lnTo>
                      <a:pt x="3249" y="137"/>
                    </a:lnTo>
                    <a:lnTo>
                      <a:pt x="3214" y="121"/>
                    </a:lnTo>
                    <a:lnTo>
                      <a:pt x="3179" y="106"/>
                    </a:lnTo>
                    <a:lnTo>
                      <a:pt x="3144" y="93"/>
                    </a:lnTo>
                    <a:lnTo>
                      <a:pt x="3111" y="81"/>
                    </a:lnTo>
                    <a:lnTo>
                      <a:pt x="3078" y="69"/>
                    </a:lnTo>
                    <a:lnTo>
                      <a:pt x="3046" y="59"/>
                    </a:lnTo>
                    <a:lnTo>
                      <a:pt x="3016" y="51"/>
                    </a:lnTo>
                    <a:lnTo>
                      <a:pt x="2987" y="44"/>
                    </a:lnTo>
                    <a:lnTo>
                      <a:pt x="2960" y="37"/>
                    </a:lnTo>
                    <a:lnTo>
                      <a:pt x="2934" y="32"/>
                    </a:lnTo>
                    <a:lnTo>
                      <a:pt x="2910" y="28"/>
                    </a:lnTo>
                    <a:lnTo>
                      <a:pt x="2889" y="25"/>
                    </a:lnTo>
                    <a:lnTo>
                      <a:pt x="2871" y="23"/>
                    </a:lnTo>
                    <a:lnTo>
                      <a:pt x="2854" y="21"/>
                    </a:lnTo>
                    <a:lnTo>
                      <a:pt x="2841" y="21"/>
                    </a:lnTo>
                    <a:lnTo>
                      <a:pt x="2825" y="21"/>
                    </a:lnTo>
                    <a:lnTo>
                      <a:pt x="2811" y="21"/>
                    </a:lnTo>
                    <a:lnTo>
                      <a:pt x="2797" y="21"/>
                    </a:lnTo>
                    <a:lnTo>
                      <a:pt x="2784" y="21"/>
                    </a:lnTo>
                    <a:lnTo>
                      <a:pt x="2770" y="22"/>
                    </a:lnTo>
                    <a:lnTo>
                      <a:pt x="2759" y="22"/>
                    </a:lnTo>
                    <a:lnTo>
                      <a:pt x="2747" y="22"/>
                    </a:lnTo>
                    <a:lnTo>
                      <a:pt x="2736" y="23"/>
                    </a:lnTo>
                    <a:lnTo>
                      <a:pt x="2725" y="24"/>
                    </a:lnTo>
                    <a:lnTo>
                      <a:pt x="2715" y="25"/>
                    </a:lnTo>
                    <a:lnTo>
                      <a:pt x="2704" y="26"/>
                    </a:lnTo>
                    <a:lnTo>
                      <a:pt x="2692" y="27"/>
                    </a:lnTo>
                    <a:lnTo>
                      <a:pt x="2681" y="29"/>
                    </a:lnTo>
                    <a:lnTo>
                      <a:pt x="2670" y="31"/>
                    </a:lnTo>
                    <a:lnTo>
                      <a:pt x="2658" y="33"/>
                    </a:lnTo>
                    <a:lnTo>
                      <a:pt x="2645" y="35"/>
                    </a:lnTo>
                    <a:lnTo>
                      <a:pt x="2629" y="39"/>
                    </a:lnTo>
                    <a:lnTo>
                      <a:pt x="2609" y="46"/>
                    </a:lnTo>
                    <a:lnTo>
                      <a:pt x="2588" y="54"/>
                    </a:lnTo>
                    <a:lnTo>
                      <a:pt x="2566" y="65"/>
                    </a:lnTo>
                    <a:lnTo>
                      <a:pt x="2541" y="77"/>
                    </a:lnTo>
                    <a:lnTo>
                      <a:pt x="2517" y="91"/>
                    </a:lnTo>
                    <a:lnTo>
                      <a:pt x="2492" y="104"/>
                    </a:lnTo>
                    <a:lnTo>
                      <a:pt x="2468" y="118"/>
                    </a:lnTo>
                    <a:lnTo>
                      <a:pt x="2444" y="131"/>
                    </a:lnTo>
                    <a:lnTo>
                      <a:pt x="2422" y="144"/>
                    </a:lnTo>
                    <a:lnTo>
                      <a:pt x="2402" y="156"/>
                    </a:lnTo>
                    <a:lnTo>
                      <a:pt x="2384" y="167"/>
                    </a:lnTo>
                    <a:lnTo>
                      <a:pt x="2369" y="176"/>
                    </a:lnTo>
                    <a:lnTo>
                      <a:pt x="2358" y="183"/>
                    </a:lnTo>
                    <a:lnTo>
                      <a:pt x="2351" y="187"/>
                    </a:lnTo>
                    <a:lnTo>
                      <a:pt x="2349" y="189"/>
                    </a:lnTo>
                    <a:lnTo>
                      <a:pt x="2347" y="191"/>
                    </a:lnTo>
                    <a:lnTo>
                      <a:pt x="2342" y="196"/>
                    </a:lnTo>
                    <a:lnTo>
                      <a:pt x="2334" y="204"/>
                    </a:lnTo>
                    <a:lnTo>
                      <a:pt x="2323" y="214"/>
                    </a:lnTo>
                    <a:lnTo>
                      <a:pt x="2307" y="227"/>
                    </a:lnTo>
                    <a:lnTo>
                      <a:pt x="2289" y="241"/>
                    </a:lnTo>
                    <a:lnTo>
                      <a:pt x="2267" y="256"/>
                    </a:lnTo>
                    <a:lnTo>
                      <a:pt x="2242" y="272"/>
                    </a:lnTo>
                    <a:lnTo>
                      <a:pt x="2213" y="287"/>
                    </a:lnTo>
                    <a:lnTo>
                      <a:pt x="2181" y="303"/>
                    </a:lnTo>
                    <a:lnTo>
                      <a:pt x="2144" y="317"/>
                    </a:lnTo>
                    <a:lnTo>
                      <a:pt x="2106" y="330"/>
                    </a:lnTo>
                    <a:lnTo>
                      <a:pt x="2062" y="342"/>
                    </a:lnTo>
                    <a:lnTo>
                      <a:pt x="2016" y="352"/>
                    </a:lnTo>
                    <a:lnTo>
                      <a:pt x="1966" y="359"/>
                    </a:lnTo>
                    <a:lnTo>
                      <a:pt x="1912" y="363"/>
                    </a:lnTo>
                    <a:lnTo>
                      <a:pt x="1873" y="364"/>
                    </a:lnTo>
                    <a:lnTo>
                      <a:pt x="1833" y="364"/>
                    </a:lnTo>
                    <a:lnTo>
                      <a:pt x="1795" y="363"/>
                    </a:lnTo>
                    <a:lnTo>
                      <a:pt x="1756" y="361"/>
                    </a:lnTo>
                    <a:lnTo>
                      <a:pt x="1719" y="358"/>
                    </a:lnTo>
                    <a:lnTo>
                      <a:pt x="1681" y="355"/>
                    </a:lnTo>
                    <a:lnTo>
                      <a:pt x="1645" y="350"/>
                    </a:lnTo>
                    <a:lnTo>
                      <a:pt x="1610" y="345"/>
                    </a:lnTo>
                    <a:lnTo>
                      <a:pt x="1575" y="340"/>
                    </a:lnTo>
                    <a:lnTo>
                      <a:pt x="1541" y="334"/>
                    </a:lnTo>
                    <a:lnTo>
                      <a:pt x="1508" y="328"/>
                    </a:lnTo>
                    <a:lnTo>
                      <a:pt x="1477" y="321"/>
                    </a:lnTo>
                    <a:lnTo>
                      <a:pt x="1446" y="314"/>
                    </a:lnTo>
                    <a:lnTo>
                      <a:pt x="1418" y="307"/>
                    </a:lnTo>
                    <a:lnTo>
                      <a:pt x="1391" y="301"/>
                    </a:lnTo>
                    <a:lnTo>
                      <a:pt x="1364" y="294"/>
                    </a:lnTo>
                    <a:lnTo>
                      <a:pt x="1342" y="288"/>
                    </a:lnTo>
                    <a:lnTo>
                      <a:pt x="1319" y="282"/>
                    </a:lnTo>
                    <a:lnTo>
                      <a:pt x="1296" y="276"/>
                    </a:lnTo>
                    <a:lnTo>
                      <a:pt x="1271" y="270"/>
                    </a:lnTo>
                    <a:lnTo>
                      <a:pt x="1247" y="263"/>
                    </a:lnTo>
                    <a:lnTo>
                      <a:pt x="1222" y="256"/>
                    </a:lnTo>
                    <a:lnTo>
                      <a:pt x="1195" y="248"/>
                    </a:lnTo>
                    <a:lnTo>
                      <a:pt x="1169" y="239"/>
                    </a:lnTo>
                    <a:lnTo>
                      <a:pt x="1142" y="229"/>
                    </a:lnTo>
                    <a:lnTo>
                      <a:pt x="1113" y="219"/>
                    </a:lnTo>
                    <a:lnTo>
                      <a:pt x="1084" y="207"/>
                    </a:lnTo>
                    <a:lnTo>
                      <a:pt x="1053" y="195"/>
                    </a:lnTo>
                    <a:lnTo>
                      <a:pt x="1022" y="182"/>
                    </a:lnTo>
                    <a:lnTo>
                      <a:pt x="990" y="167"/>
                    </a:lnTo>
                    <a:lnTo>
                      <a:pt x="956" y="151"/>
                    </a:lnTo>
                    <a:lnTo>
                      <a:pt x="921" y="133"/>
                    </a:lnTo>
                    <a:lnTo>
                      <a:pt x="885" y="116"/>
                    </a:lnTo>
                    <a:lnTo>
                      <a:pt x="851" y="100"/>
                    </a:lnTo>
                    <a:lnTo>
                      <a:pt x="815" y="85"/>
                    </a:lnTo>
                    <a:lnTo>
                      <a:pt x="782" y="71"/>
                    </a:lnTo>
                    <a:lnTo>
                      <a:pt x="748" y="59"/>
                    </a:lnTo>
                    <a:lnTo>
                      <a:pt x="715" y="48"/>
                    </a:lnTo>
                    <a:lnTo>
                      <a:pt x="684" y="38"/>
                    </a:lnTo>
                    <a:lnTo>
                      <a:pt x="653" y="30"/>
                    </a:lnTo>
                    <a:lnTo>
                      <a:pt x="624" y="23"/>
                    </a:lnTo>
                    <a:lnTo>
                      <a:pt x="597" y="16"/>
                    </a:lnTo>
                    <a:lnTo>
                      <a:pt x="571" y="11"/>
                    </a:lnTo>
                    <a:lnTo>
                      <a:pt x="548" y="7"/>
                    </a:lnTo>
                    <a:lnTo>
                      <a:pt x="527" y="4"/>
                    </a:lnTo>
                    <a:lnTo>
                      <a:pt x="507" y="2"/>
                    </a:lnTo>
                    <a:lnTo>
                      <a:pt x="491" y="0"/>
                    </a:lnTo>
                    <a:lnTo>
                      <a:pt x="478" y="0"/>
                    </a:lnTo>
                    <a:lnTo>
                      <a:pt x="462" y="0"/>
                    </a:lnTo>
                    <a:lnTo>
                      <a:pt x="448" y="0"/>
                    </a:lnTo>
                    <a:lnTo>
                      <a:pt x="434" y="0"/>
                    </a:lnTo>
                    <a:lnTo>
                      <a:pt x="420" y="0"/>
                    </a:lnTo>
                    <a:lnTo>
                      <a:pt x="407" y="1"/>
                    </a:lnTo>
                    <a:lnTo>
                      <a:pt x="396" y="1"/>
                    </a:lnTo>
                    <a:lnTo>
                      <a:pt x="384" y="2"/>
                    </a:lnTo>
                    <a:lnTo>
                      <a:pt x="373" y="2"/>
                    </a:lnTo>
                    <a:lnTo>
                      <a:pt x="362" y="3"/>
                    </a:lnTo>
                    <a:lnTo>
                      <a:pt x="351" y="4"/>
                    </a:lnTo>
                    <a:lnTo>
                      <a:pt x="340" y="5"/>
                    </a:lnTo>
                    <a:lnTo>
                      <a:pt x="329" y="7"/>
                    </a:lnTo>
                    <a:lnTo>
                      <a:pt x="318" y="8"/>
                    </a:lnTo>
                    <a:lnTo>
                      <a:pt x="306" y="10"/>
                    </a:lnTo>
                    <a:lnTo>
                      <a:pt x="294" y="12"/>
                    </a:lnTo>
                    <a:lnTo>
                      <a:pt x="281" y="14"/>
                    </a:lnTo>
                    <a:lnTo>
                      <a:pt x="264" y="18"/>
                    </a:lnTo>
                    <a:lnTo>
                      <a:pt x="246" y="25"/>
                    </a:lnTo>
                    <a:lnTo>
                      <a:pt x="226" y="33"/>
                    </a:lnTo>
                    <a:lnTo>
                      <a:pt x="205" y="44"/>
                    </a:lnTo>
                    <a:lnTo>
                      <a:pt x="181" y="56"/>
                    </a:lnTo>
                    <a:lnTo>
                      <a:pt x="158" y="69"/>
                    </a:lnTo>
                    <a:lnTo>
                      <a:pt x="135" y="83"/>
                    </a:lnTo>
                    <a:lnTo>
                      <a:pt x="111" y="97"/>
                    </a:lnTo>
                    <a:lnTo>
                      <a:pt x="89" y="110"/>
                    </a:lnTo>
                    <a:lnTo>
                      <a:pt x="69" y="123"/>
                    </a:lnTo>
                    <a:lnTo>
                      <a:pt x="50" y="135"/>
                    </a:lnTo>
                    <a:lnTo>
                      <a:pt x="33" y="146"/>
                    </a:lnTo>
                    <a:lnTo>
                      <a:pt x="19" y="155"/>
                    </a:lnTo>
                    <a:lnTo>
                      <a:pt x="9" y="162"/>
                    </a:lnTo>
                    <a:lnTo>
                      <a:pt x="2" y="166"/>
                    </a:lnTo>
                    <a:lnTo>
                      <a:pt x="0" y="168"/>
                    </a:lnTo>
                    <a:lnTo>
                      <a:pt x="6" y="1423"/>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9712" name="Group 38">
              <a:extLst>
                <a:ext uri="{FF2B5EF4-FFF2-40B4-BE49-F238E27FC236}">
                  <a16:creationId xmlns:a16="http://schemas.microsoft.com/office/drawing/2014/main" id="{63BFF0A4-4276-1343-AF73-ACE65B1BDCE9}"/>
                </a:ext>
              </a:extLst>
            </p:cNvPr>
            <p:cNvGrpSpPr>
              <a:grpSpLocks noChangeAspect="1"/>
            </p:cNvGrpSpPr>
            <p:nvPr/>
          </p:nvGrpSpPr>
          <p:grpSpPr bwMode="auto">
            <a:xfrm>
              <a:off x="1540" y="2158"/>
              <a:ext cx="903" cy="114"/>
              <a:chOff x="637" y="2079"/>
              <a:chExt cx="903" cy="115"/>
            </a:xfrm>
          </p:grpSpPr>
          <p:sp>
            <p:nvSpPr>
              <p:cNvPr id="29722" name="AutoShape 39">
                <a:extLst>
                  <a:ext uri="{FF2B5EF4-FFF2-40B4-BE49-F238E27FC236}">
                    <a16:creationId xmlns:a16="http://schemas.microsoft.com/office/drawing/2014/main" id="{C3EAEC92-3CD4-7B48-AA9D-4D07B0591B6F}"/>
                  </a:ext>
                </a:extLst>
              </p:cNvPr>
              <p:cNvSpPr>
                <a:spLocks noChangeAspect="1" noChangeArrowheads="1" noTextEdit="1"/>
              </p:cNvSpPr>
              <p:nvPr/>
            </p:nvSpPr>
            <p:spPr bwMode="auto">
              <a:xfrm>
                <a:off x="637" y="2079"/>
                <a:ext cx="90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23" name="Freeform 40">
                <a:extLst>
                  <a:ext uri="{FF2B5EF4-FFF2-40B4-BE49-F238E27FC236}">
                    <a16:creationId xmlns:a16="http://schemas.microsoft.com/office/drawing/2014/main" id="{C5E07F85-100F-BB49-98BF-BF9411DED9F8}"/>
                  </a:ext>
                </a:extLst>
              </p:cNvPr>
              <p:cNvSpPr>
                <a:spLocks/>
              </p:cNvSpPr>
              <p:nvPr/>
            </p:nvSpPr>
            <p:spPr bwMode="auto">
              <a:xfrm>
                <a:off x="637" y="2079"/>
                <a:ext cx="903" cy="114"/>
              </a:xfrm>
              <a:custGeom>
                <a:avLst/>
                <a:gdLst>
                  <a:gd name="T0" fmla="*/ 0 w 11739"/>
                  <a:gd name="T1" fmla="*/ 0 h 1716"/>
                  <a:gd name="T2" fmla="*/ 0 w 11739"/>
                  <a:gd name="T3" fmla="*/ 0 h 1716"/>
                  <a:gd name="T4" fmla="*/ 0 w 11739"/>
                  <a:gd name="T5" fmla="*/ 0 h 1716"/>
                  <a:gd name="T6" fmla="*/ 0 w 11739"/>
                  <a:gd name="T7" fmla="*/ 0 h 1716"/>
                  <a:gd name="T8" fmla="*/ 0 w 11739"/>
                  <a:gd name="T9" fmla="*/ 0 h 1716"/>
                  <a:gd name="T10" fmla="*/ 0 w 11739"/>
                  <a:gd name="T11" fmla="*/ 0 h 1716"/>
                  <a:gd name="T12" fmla="*/ 0 w 11739"/>
                  <a:gd name="T13" fmla="*/ 0 h 1716"/>
                  <a:gd name="T14" fmla="*/ 0 w 11739"/>
                  <a:gd name="T15" fmla="*/ 0 h 1716"/>
                  <a:gd name="T16" fmla="*/ 0 w 11739"/>
                  <a:gd name="T17" fmla="*/ 0 h 1716"/>
                  <a:gd name="T18" fmla="*/ 0 w 11739"/>
                  <a:gd name="T19" fmla="*/ 0 h 1716"/>
                  <a:gd name="T20" fmla="*/ 0 w 11739"/>
                  <a:gd name="T21" fmla="*/ 0 h 1716"/>
                  <a:gd name="T22" fmla="*/ 0 w 11739"/>
                  <a:gd name="T23" fmla="*/ 0 h 1716"/>
                  <a:gd name="T24" fmla="*/ 0 w 11739"/>
                  <a:gd name="T25" fmla="*/ 0 h 1716"/>
                  <a:gd name="T26" fmla="*/ 0 w 11739"/>
                  <a:gd name="T27" fmla="*/ 0 h 1716"/>
                  <a:gd name="T28" fmla="*/ 0 w 11739"/>
                  <a:gd name="T29" fmla="*/ 0 h 1716"/>
                  <a:gd name="T30" fmla="*/ 0 w 11739"/>
                  <a:gd name="T31" fmla="*/ 0 h 1716"/>
                  <a:gd name="T32" fmla="*/ 0 w 11739"/>
                  <a:gd name="T33" fmla="*/ 0 h 1716"/>
                  <a:gd name="T34" fmla="*/ 0 w 11739"/>
                  <a:gd name="T35" fmla="*/ 0 h 1716"/>
                  <a:gd name="T36" fmla="*/ 0 w 11739"/>
                  <a:gd name="T37" fmla="*/ 0 h 1716"/>
                  <a:gd name="T38" fmla="*/ 0 w 11739"/>
                  <a:gd name="T39" fmla="*/ 0 h 1716"/>
                  <a:gd name="T40" fmla="*/ 0 w 11739"/>
                  <a:gd name="T41" fmla="*/ 0 h 1716"/>
                  <a:gd name="T42" fmla="*/ 0 w 11739"/>
                  <a:gd name="T43" fmla="*/ 0 h 1716"/>
                  <a:gd name="T44" fmla="*/ 0 w 11739"/>
                  <a:gd name="T45" fmla="*/ 0 h 1716"/>
                  <a:gd name="T46" fmla="*/ 0 w 11739"/>
                  <a:gd name="T47" fmla="*/ 0 h 1716"/>
                  <a:gd name="T48" fmla="*/ 0 w 11739"/>
                  <a:gd name="T49" fmla="*/ 0 h 1716"/>
                  <a:gd name="T50" fmla="*/ 0 w 11739"/>
                  <a:gd name="T51" fmla="*/ 0 h 1716"/>
                  <a:gd name="T52" fmla="*/ 0 w 11739"/>
                  <a:gd name="T53" fmla="*/ 0 h 1716"/>
                  <a:gd name="T54" fmla="*/ 0 w 11739"/>
                  <a:gd name="T55" fmla="*/ 0 h 1716"/>
                  <a:gd name="T56" fmla="*/ 0 w 11739"/>
                  <a:gd name="T57" fmla="*/ 0 h 1716"/>
                  <a:gd name="T58" fmla="*/ 0 w 11739"/>
                  <a:gd name="T59" fmla="*/ 0 h 1716"/>
                  <a:gd name="T60" fmla="*/ 0 w 11739"/>
                  <a:gd name="T61" fmla="*/ 0 h 1716"/>
                  <a:gd name="T62" fmla="*/ 0 w 11739"/>
                  <a:gd name="T63" fmla="*/ 0 h 1716"/>
                  <a:gd name="T64" fmla="*/ 0 w 11739"/>
                  <a:gd name="T65" fmla="*/ 0 h 1716"/>
                  <a:gd name="T66" fmla="*/ 0 w 11739"/>
                  <a:gd name="T67" fmla="*/ 0 h 1716"/>
                  <a:gd name="T68" fmla="*/ 0 w 11739"/>
                  <a:gd name="T69" fmla="*/ 0 h 1716"/>
                  <a:gd name="T70" fmla="*/ 0 w 11739"/>
                  <a:gd name="T71" fmla="*/ 0 h 1716"/>
                  <a:gd name="T72" fmla="*/ 0 w 11739"/>
                  <a:gd name="T73" fmla="*/ 0 h 1716"/>
                  <a:gd name="T74" fmla="*/ 0 w 11739"/>
                  <a:gd name="T75" fmla="*/ 0 h 1716"/>
                  <a:gd name="T76" fmla="*/ 0 w 11739"/>
                  <a:gd name="T77" fmla="*/ 0 h 1716"/>
                  <a:gd name="T78" fmla="*/ 0 w 11739"/>
                  <a:gd name="T79" fmla="*/ 0 h 1716"/>
                  <a:gd name="T80" fmla="*/ 0 w 11739"/>
                  <a:gd name="T81" fmla="*/ 0 h 1716"/>
                  <a:gd name="T82" fmla="*/ 0 w 11739"/>
                  <a:gd name="T83" fmla="*/ 0 h 1716"/>
                  <a:gd name="T84" fmla="*/ 0 w 11739"/>
                  <a:gd name="T85" fmla="*/ 0 h 1716"/>
                  <a:gd name="T86" fmla="*/ 0 w 11739"/>
                  <a:gd name="T87" fmla="*/ 0 h 1716"/>
                  <a:gd name="T88" fmla="*/ 0 w 11739"/>
                  <a:gd name="T89" fmla="*/ 0 h 1716"/>
                  <a:gd name="T90" fmla="*/ 0 w 11739"/>
                  <a:gd name="T91" fmla="*/ 0 h 1716"/>
                  <a:gd name="T92" fmla="*/ 0 w 11739"/>
                  <a:gd name="T93" fmla="*/ 0 h 1716"/>
                  <a:gd name="T94" fmla="*/ 0 w 11739"/>
                  <a:gd name="T95" fmla="*/ 0 h 1716"/>
                  <a:gd name="T96" fmla="*/ 0 w 11739"/>
                  <a:gd name="T97" fmla="*/ 0 h 1716"/>
                  <a:gd name="T98" fmla="*/ 0 w 11739"/>
                  <a:gd name="T99" fmla="*/ 0 h 1716"/>
                  <a:gd name="T100" fmla="*/ 0 w 11739"/>
                  <a:gd name="T101" fmla="*/ 0 h 1716"/>
                  <a:gd name="T102" fmla="*/ 0 w 11739"/>
                  <a:gd name="T103" fmla="*/ 0 h 1716"/>
                  <a:gd name="T104" fmla="*/ 0 w 11739"/>
                  <a:gd name="T105" fmla="*/ 0 h 1716"/>
                  <a:gd name="T106" fmla="*/ 0 w 11739"/>
                  <a:gd name="T107" fmla="*/ 0 h 1716"/>
                  <a:gd name="T108" fmla="*/ 0 w 11739"/>
                  <a:gd name="T109" fmla="*/ 0 h 1716"/>
                  <a:gd name="T110" fmla="*/ 0 w 11739"/>
                  <a:gd name="T111" fmla="*/ 0 h 1716"/>
                  <a:gd name="T112" fmla="*/ 0 w 11739"/>
                  <a:gd name="T113" fmla="*/ 0 h 1716"/>
                  <a:gd name="T114" fmla="*/ 0 w 11739"/>
                  <a:gd name="T115" fmla="*/ 0 h 1716"/>
                  <a:gd name="T116" fmla="*/ 0 w 11739"/>
                  <a:gd name="T117" fmla="*/ 0 h 1716"/>
                  <a:gd name="T118" fmla="*/ 0 w 11739"/>
                  <a:gd name="T119" fmla="*/ 0 h 17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39"/>
                  <a:gd name="T181" fmla="*/ 0 h 1716"/>
                  <a:gd name="T182" fmla="*/ 11739 w 11739"/>
                  <a:gd name="T183" fmla="*/ 1716 h 17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39" h="1716">
                    <a:moveTo>
                      <a:pt x="6" y="1423"/>
                    </a:moveTo>
                    <a:lnTo>
                      <a:pt x="8" y="1421"/>
                    </a:lnTo>
                    <a:lnTo>
                      <a:pt x="14" y="1417"/>
                    </a:lnTo>
                    <a:lnTo>
                      <a:pt x="24" y="1409"/>
                    </a:lnTo>
                    <a:lnTo>
                      <a:pt x="36" y="1400"/>
                    </a:lnTo>
                    <a:lnTo>
                      <a:pt x="52" y="1389"/>
                    </a:lnTo>
                    <a:lnTo>
                      <a:pt x="70" y="1376"/>
                    </a:lnTo>
                    <a:lnTo>
                      <a:pt x="89" y="1362"/>
                    </a:lnTo>
                    <a:lnTo>
                      <a:pt x="109" y="1348"/>
                    </a:lnTo>
                    <a:lnTo>
                      <a:pt x="131" y="1334"/>
                    </a:lnTo>
                    <a:lnTo>
                      <a:pt x="153" y="1319"/>
                    </a:lnTo>
                    <a:lnTo>
                      <a:pt x="175" y="1305"/>
                    </a:lnTo>
                    <a:lnTo>
                      <a:pt x="197" y="1293"/>
                    </a:lnTo>
                    <a:lnTo>
                      <a:pt x="218" y="1282"/>
                    </a:lnTo>
                    <a:lnTo>
                      <a:pt x="237" y="1273"/>
                    </a:lnTo>
                    <a:lnTo>
                      <a:pt x="255" y="1266"/>
                    </a:lnTo>
                    <a:lnTo>
                      <a:pt x="270" y="1262"/>
                    </a:lnTo>
                    <a:lnTo>
                      <a:pt x="284" y="1260"/>
                    </a:lnTo>
                    <a:lnTo>
                      <a:pt x="296" y="1258"/>
                    </a:lnTo>
                    <a:lnTo>
                      <a:pt x="308" y="1256"/>
                    </a:lnTo>
                    <a:lnTo>
                      <a:pt x="319" y="1254"/>
                    </a:lnTo>
                    <a:lnTo>
                      <a:pt x="330" y="1253"/>
                    </a:lnTo>
                    <a:lnTo>
                      <a:pt x="340" y="1252"/>
                    </a:lnTo>
                    <a:lnTo>
                      <a:pt x="351" y="1251"/>
                    </a:lnTo>
                    <a:lnTo>
                      <a:pt x="363" y="1250"/>
                    </a:lnTo>
                    <a:lnTo>
                      <a:pt x="374" y="1249"/>
                    </a:lnTo>
                    <a:lnTo>
                      <a:pt x="385" y="1249"/>
                    </a:lnTo>
                    <a:lnTo>
                      <a:pt x="397" y="1249"/>
                    </a:lnTo>
                    <a:lnTo>
                      <a:pt x="409" y="1248"/>
                    </a:lnTo>
                    <a:lnTo>
                      <a:pt x="422" y="1248"/>
                    </a:lnTo>
                    <a:lnTo>
                      <a:pt x="437" y="1248"/>
                    </a:lnTo>
                    <a:lnTo>
                      <a:pt x="451" y="1248"/>
                    </a:lnTo>
                    <a:lnTo>
                      <a:pt x="467" y="1248"/>
                    </a:lnTo>
                    <a:lnTo>
                      <a:pt x="480" y="1248"/>
                    </a:lnTo>
                    <a:lnTo>
                      <a:pt x="497" y="1250"/>
                    </a:lnTo>
                    <a:lnTo>
                      <a:pt x="516" y="1252"/>
                    </a:lnTo>
                    <a:lnTo>
                      <a:pt x="537" y="1255"/>
                    </a:lnTo>
                    <a:lnTo>
                      <a:pt x="561" y="1259"/>
                    </a:lnTo>
                    <a:lnTo>
                      <a:pt x="586" y="1264"/>
                    </a:lnTo>
                    <a:lnTo>
                      <a:pt x="614" y="1271"/>
                    </a:lnTo>
                    <a:lnTo>
                      <a:pt x="643" y="1278"/>
                    </a:lnTo>
                    <a:lnTo>
                      <a:pt x="674" y="1286"/>
                    </a:lnTo>
                    <a:lnTo>
                      <a:pt x="705" y="1296"/>
                    </a:lnTo>
                    <a:lnTo>
                      <a:pt x="737" y="1307"/>
                    </a:lnTo>
                    <a:lnTo>
                      <a:pt x="772" y="1319"/>
                    </a:lnTo>
                    <a:lnTo>
                      <a:pt x="805" y="1332"/>
                    </a:lnTo>
                    <a:lnTo>
                      <a:pt x="841" y="1348"/>
                    </a:lnTo>
                    <a:lnTo>
                      <a:pt x="875" y="1364"/>
                    </a:lnTo>
                    <a:lnTo>
                      <a:pt x="911" y="1381"/>
                    </a:lnTo>
                    <a:lnTo>
                      <a:pt x="945" y="1398"/>
                    </a:lnTo>
                    <a:lnTo>
                      <a:pt x="980" y="1414"/>
                    </a:lnTo>
                    <a:lnTo>
                      <a:pt x="1012" y="1429"/>
                    </a:lnTo>
                    <a:lnTo>
                      <a:pt x="1042" y="1442"/>
                    </a:lnTo>
                    <a:lnTo>
                      <a:pt x="1073" y="1454"/>
                    </a:lnTo>
                    <a:lnTo>
                      <a:pt x="1102" y="1465"/>
                    </a:lnTo>
                    <a:lnTo>
                      <a:pt x="1130" y="1475"/>
                    </a:lnTo>
                    <a:lnTo>
                      <a:pt x="1158" y="1484"/>
                    </a:lnTo>
                    <a:lnTo>
                      <a:pt x="1184" y="1494"/>
                    </a:lnTo>
                    <a:lnTo>
                      <a:pt x="1210" y="1502"/>
                    </a:lnTo>
                    <a:lnTo>
                      <a:pt x="1236" y="1509"/>
                    </a:lnTo>
                    <a:lnTo>
                      <a:pt x="1260" y="1516"/>
                    </a:lnTo>
                    <a:lnTo>
                      <a:pt x="1284" y="1523"/>
                    </a:lnTo>
                    <a:lnTo>
                      <a:pt x="1308" y="1529"/>
                    </a:lnTo>
                    <a:lnTo>
                      <a:pt x="1331" y="1535"/>
                    </a:lnTo>
                    <a:lnTo>
                      <a:pt x="1353" y="1541"/>
                    </a:lnTo>
                    <a:lnTo>
                      <a:pt x="1380" y="1547"/>
                    </a:lnTo>
                    <a:lnTo>
                      <a:pt x="1407" y="1554"/>
                    </a:lnTo>
                    <a:lnTo>
                      <a:pt x="1435" y="1561"/>
                    </a:lnTo>
                    <a:lnTo>
                      <a:pt x="1466" y="1568"/>
                    </a:lnTo>
                    <a:lnTo>
                      <a:pt x="1497" y="1574"/>
                    </a:lnTo>
                    <a:lnTo>
                      <a:pt x="1531" y="1580"/>
                    </a:lnTo>
                    <a:lnTo>
                      <a:pt x="1564" y="1586"/>
                    </a:lnTo>
                    <a:lnTo>
                      <a:pt x="1599" y="1592"/>
                    </a:lnTo>
                    <a:lnTo>
                      <a:pt x="1635" y="1597"/>
                    </a:lnTo>
                    <a:lnTo>
                      <a:pt x="1671" y="1602"/>
                    </a:lnTo>
                    <a:lnTo>
                      <a:pt x="1709" y="1605"/>
                    </a:lnTo>
                    <a:lnTo>
                      <a:pt x="1746" y="1608"/>
                    </a:lnTo>
                    <a:lnTo>
                      <a:pt x="1785" y="1610"/>
                    </a:lnTo>
                    <a:lnTo>
                      <a:pt x="1823" y="1611"/>
                    </a:lnTo>
                    <a:lnTo>
                      <a:pt x="1863" y="1611"/>
                    </a:lnTo>
                    <a:lnTo>
                      <a:pt x="1902" y="1610"/>
                    </a:lnTo>
                    <a:lnTo>
                      <a:pt x="1956" y="1606"/>
                    </a:lnTo>
                    <a:lnTo>
                      <a:pt x="2006" y="1599"/>
                    </a:lnTo>
                    <a:lnTo>
                      <a:pt x="2052" y="1589"/>
                    </a:lnTo>
                    <a:lnTo>
                      <a:pt x="2096" y="1577"/>
                    </a:lnTo>
                    <a:lnTo>
                      <a:pt x="2134" y="1563"/>
                    </a:lnTo>
                    <a:lnTo>
                      <a:pt x="2171" y="1549"/>
                    </a:lnTo>
                    <a:lnTo>
                      <a:pt x="2203" y="1533"/>
                    </a:lnTo>
                    <a:lnTo>
                      <a:pt x="2232" y="1518"/>
                    </a:lnTo>
                    <a:lnTo>
                      <a:pt x="2257" y="1502"/>
                    </a:lnTo>
                    <a:lnTo>
                      <a:pt x="2279" y="1486"/>
                    </a:lnTo>
                    <a:lnTo>
                      <a:pt x="2297" y="1473"/>
                    </a:lnTo>
                    <a:lnTo>
                      <a:pt x="2313" y="1460"/>
                    </a:lnTo>
                    <a:lnTo>
                      <a:pt x="2324" y="1450"/>
                    </a:lnTo>
                    <a:lnTo>
                      <a:pt x="2332" y="1442"/>
                    </a:lnTo>
                    <a:lnTo>
                      <a:pt x="2337" y="1437"/>
                    </a:lnTo>
                    <a:lnTo>
                      <a:pt x="2339" y="1435"/>
                    </a:lnTo>
                    <a:lnTo>
                      <a:pt x="2341" y="1433"/>
                    </a:lnTo>
                    <a:lnTo>
                      <a:pt x="2348" y="1429"/>
                    </a:lnTo>
                    <a:lnTo>
                      <a:pt x="2359" y="1422"/>
                    </a:lnTo>
                    <a:lnTo>
                      <a:pt x="2374" y="1413"/>
                    </a:lnTo>
                    <a:lnTo>
                      <a:pt x="2392" y="1403"/>
                    </a:lnTo>
                    <a:lnTo>
                      <a:pt x="2412" y="1391"/>
                    </a:lnTo>
                    <a:lnTo>
                      <a:pt x="2434" y="1378"/>
                    </a:lnTo>
                    <a:lnTo>
                      <a:pt x="2457" y="1365"/>
                    </a:lnTo>
                    <a:lnTo>
                      <a:pt x="2482" y="1351"/>
                    </a:lnTo>
                    <a:lnTo>
                      <a:pt x="2507" y="1338"/>
                    </a:lnTo>
                    <a:lnTo>
                      <a:pt x="2531" y="1324"/>
                    </a:lnTo>
                    <a:lnTo>
                      <a:pt x="2555" y="1312"/>
                    </a:lnTo>
                    <a:lnTo>
                      <a:pt x="2578" y="1302"/>
                    </a:lnTo>
                    <a:lnTo>
                      <a:pt x="2599" y="1294"/>
                    </a:lnTo>
                    <a:lnTo>
                      <a:pt x="2617" y="1287"/>
                    </a:lnTo>
                    <a:lnTo>
                      <a:pt x="2634" y="1283"/>
                    </a:lnTo>
                    <a:lnTo>
                      <a:pt x="2647" y="1281"/>
                    </a:lnTo>
                    <a:lnTo>
                      <a:pt x="2659" y="1279"/>
                    </a:lnTo>
                    <a:lnTo>
                      <a:pt x="2671" y="1277"/>
                    </a:lnTo>
                    <a:lnTo>
                      <a:pt x="2682" y="1275"/>
                    </a:lnTo>
                    <a:lnTo>
                      <a:pt x="2693" y="1274"/>
                    </a:lnTo>
                    <a:lnTo>
                      <a:pt x="2705" y="1273"/>
                    </a:lnTo>
                    <a:lnTo>
                      <a:pt x="2715" y="1272"/>
                    </a:lnTo>
                    <a:lnTo>
                      <a:pt x="2726" y="1271"/>
                    </a:lnTo>
                    <a:lnTo>
                      <a:pt x="2737" y="1270"/>
                    </a:lnTo>
                    <a:lnTo>
                      <a:pt x="2749" y="1270"/>
                    </a:lnTo>
                    <a:lnTo>
                      <a:pt x="2760" y="1270"/>
                    </a:lnTo>
                    <a:lnTo>
                      <a:pt x="2773" y="1269"/>
                    </a:lnTo>
                    <a:lnTo>
                      <a:pt x="2787" y="1269"/>
                    </a:lnTo>
                    <a:lnTo>
                      <a:pt x="2801" y="1269"/>
                    </a:lnTo>
                    <a:lnTo>
                      <a:pt x="2815" y="1269"/>
                    </a:lnTo>
                    <a:lnTo>
                      <a:pt x="2831" y="1269"/>
                    </a:lnTo>
                    <a:lnTo>
                      <a:pt x="2844" y="1269"/>
                    </a:lnTo>
                    <a:lnTo>
                      <a:pt x="2861" y="1271"/>
                    </a:lnTo>
                    <a:lnTo>
                      <a:pt x="2880" y="1273"/>
                    </a:lnTo>
                    <a:lnTo>
                      <a:pt x="2901" y="1276"/>
                    </a:lnTo>
                    <a:lnTo>
                      <a:pt x="2924" y="1280"/>
                    </a:lnTo>
                    <a:lnTo>
                      <a:pt x="2950" y="1285"/>
                    </a:lnTo>
                    <a:lnTo>
                      <a:pt x="2977" y="1292"/>
                    </a:lnTo>
                    <a:lnTo>
                      <a:pt x="3005" y="1299"/>
                    </a:lnTo>
                    <a:lnTo>
                      <a:pt x="3036" y="1307"/>
                    </a:lnTo>
                    <a:lnTo>
                      <a:pt x="3067" y="1317"/>
                    </a:lnTo>
                    <a:lnTo>
                      <a:pt x="3101" y="1328"/>
                    </a:lnTo>
                    <a:lnTo>
                      <a:pt x="3134" y="1340"/>
                    </a:lnTo>
                    <a:lnTo>
                      <a:pt x="3167" y="1354"/>
                    </a:lnTo>
                    <a:lnTo>
                      <a:pt x="3203" y="1368"/>
                    </a:lnTo>
                    <a:lnTo>
                      <a:pt x="3237" y="1384"/>
                    </a:lnTo>
                    <a:lnTo>
                      <a:pt x="3273" y="1401"/>
                    </a:lnTo>
                    <a:lnTo>
                      <a:pt x="3308" y="1418"/>
                    </a:lnTo>
                    <a:lnTo>
                      <a:pt x="3342" y="1434"/>
                    </a:lnTo>
                    <a:lnTo>
                      <a:pt x="3374" y="1449"/>
                    </a:lnTo>
                    <a:lnTo>
                      <a:pt x="3406" y="1462"/>
                    </a:lnTo>
                    <a:lnTo>
                      <a:pt x="3436" y="1475"/>
                    </a:lnTo>
                    <a:lnTo>
                      <a:pt x="3465" y="1486"/>
                    </a:lnTo>
                    <a:lnTo>
                      <a:pt x="3494" y="1497"/>
                    </a:lnTo>
                    <a:lnTo>
                      <a:pt x="3521" y="1506"/>
                    </a:lnTo>
                    <a:lnTo>
                      <a:pt x="3547" y="1515"/>
                    </a:lnTo>
                    <a:lnTo>
                      <a:pt x="3574" y="1523"/>
                    </a:lnTo>
                    <a:lnTo>
                      <a:pt x="3599" y="1530"/>
                    </a:lnTo>
                    <a:lnTo>
                      <a:pt x="3623" y="1537"/>
                    </a:lnTo>
                    <a:lnTo>
                      <a:pt x="3648" y="1543"/>
                    </a:lnTo>
                    <a:lnTo>
                      <a:pt x="3671" y="1549"/>
                    </a:lnTo>
                    <a:lnTo>
                      <a:pt x="3694" y="1555"/>
                    </a:lnTo>
                    <a:lnTo>
                      <a:pt x="3716" y="1561"/>
                    </a:lnTo>
                    <a:lnTo>
                      <a:pt x="3743" y="1568"/>
                    </a:lnTo>
                    <a:lnTo>
                      <a:pt x="3770" y="1574"/>
                    </a:lnTo>
                    <a:lnTo>
                      <a:pt x="3799" y="1581"/>
                    </a:lnTo>
                    <a:lnTo>
                      <a:pt x="3829" y="1588"/>
                    </a:lnTo>
                    <a:lnTo>
                      <a:pt x="3860" y="1595"/>
                    </a:lnTo>
                    <a:lnTo>
                      <a:pt x="3893" y="1601"/>
                    </a:lnTo>
                    <a:lnTo>
                      <a:pt x="3927" y="1607"/>
                    </a:lnTo>
                    <a:lnTo>
                      <a:pt x="3962" y="1613"/>
                    </a:lnTo>
                    <a:lnTo>
                      <a:pt x="3997" y="1618"/>
                    </a:lnTo>
                    <a:lnTo>
                      <a:pt x="4034" y="1622"/>
                    </a:lnTo>
                    <a:lnTo>
                      <a:pt x="4071" y="1626"/>
                    </a:lnTo>
                    <a:lnTo>
                      <a:pt x="4108" y="1629"/>
                    </a:lnTo>
                    <a:lnTo>
                      <a:pt x="4147" y="1631"/>
                    </a:lnTo>
                    <a:lnTo>
                      <a:pt x="4185" y="1632"/>
                    </a:lnTo>
                    <a:lnTo>
                      <a:pt x="4225" y="1632"/>
                    </a:lnTo>
                    <a:lnTo>
                      <a:pt x="4264" y="1631"/>
                    </a:lnTo>
                    <a:lnTo>
                      <a:pt x="4318" y="1627"/>
                    </a:lnTo>
                    <a:lnTo>
                      <a:pt x="4368" y="1620"/>
                    </a:lnTo>
                    <a:lnTo>
                      <a:pt x="4414" y="1610"/>
                    </a:lnTo>
                    <a:lnTo>
                      <a:pt x="4458" y="1598"/>
                    </a:lnTo>
                    <a:lnTo>
                      <a:pt x="4496" y="1584"/>
                    </a:lnTo>
                    <a:lnTo>
                      <a:pt x="4533" y="1570"/>
                    </a:lnTo>
                    <a:lnTo>
                      <a:pt x="4565" y="1554"/>
                    </a:lnTo>
                    <a:lnTo>
                      <a:pt x="4594" y="1539"/>
                    </a:lnTo>
                    <a:lnTo>
                      <a:pt x="4619" y="1523"/>
                    </a:lnTo>
                    <a:lnTo>
                      <a:pt x="4641" y="1508"/>
                    </a:lnTo>
                    <a:lnTo>
                      <a:pt x="4660" y="1495"/>
                    </a:lnTo>
                    <a:lnTo>
                      <a:pt x="4675" y="1481"/>
                    </a:lnTo>
                    <a:lnTo>
                      <a:pt x="4686" y="1471"/>
                    </a:lnTo>
                    <a:lnTo>
                      <a:pt x="4694" y="1463"/>
                    </a:lnTo>
                    <a:lnTo>
                      <a:pt x="4699" y="1458"/>
                    </a:lnTo>
                    <a:lnTo>
                      <a:pt x="4701" y="1456"/>
                    </a:lnTo>
                    <a:lnTo>
                      <a:pt x="4703" y="1454"/>
                    </a:lnTo>
                    <a:lnTo>
                      <a:pt x="4710" y="1450"/>
                    </a:lnTo>
                    <a:lnTo>
                      <a:pt x="4721" y="1443"/>
                    </a:lnTo>
                    <a:lnTo>
                      <a:pt x="4736" y="1434"/>
                    </a:lnTo>
                    <a:lnTo>
                      <a:pt x="4753" y="1424"/>
                    </a:lnTo>
                    <a:lnTo>
                      <a:pt x="4772" y="1412"/>
                    </a:lnTo>
                    <a:lnTo>
                      <a:pt x="4793" y="1399"/>
                    </a:lnTo>
                    <a:lnTo>
                      <a:pt x="4817" y="1385"/>
                    </a:lnTo>
                    <a:lnTo>
                      <a:pt x="4840" y="1372"/>
                    </a:lnTo>
                    <a:lnTo>
                      <a:pt x="4864" y="1358"/>
                    </a:lnTo>
                    <a:lnTo>
                      <a:pt x="4888" y="1345"/>
                    </a:lnTo>
                    <a:lnTo>
                      <a:pt x="4912" y="1334"/>
                    </a:lnTo>
                    <a:lnTo>
                      <a:pt x="4934" y="1322"/>
                    </a:lnTo>
                    <a:lnTo>
                      <a:pt x="4955" y="1314"/>
                    </a:lnTo>
                    <a:lnTo>
                      <a:pt x="4974" y="1307"/>
                    </a:lnTo>
                    <a:lnTo>
                      <a:pt x="4990" y="1303"/>
                    </a:lnTo>
                    <a:lnTo>
                      <a:pt x="5003" y="1301"/>
                    </a:lnTo>
                    <a:lnTo>
                      <a:pt x="5015" y="1299"/>
                    </a:lnTo>
                    <a:lnTo>
                      <a:pt x="5026" y="1297"/>
                    </a:lnTo>
                    <a:lnTo>
                      <a:pt x="5037" y="1296"/>
                    </a:lnTo>
                    <a:lnTo>
                      <a:pt x="5049" y="1295"/>
                    </a:lnTo>
                    <a:lnTo>
                      <a:pt x="5060" y="1294"/>
                    </a:lnTo>
                    <a:lnTo>
                      <a:pt x="5070" y="1293"/>
                    </a:lnTo>
                    <a:lnTo>
                      <a:pt x="5081" y="1292"/>
                    </a:lnTo>
                    <a:lnTo>
                      <a:pt x="5092" y="1291"/>
                    </a:lnTo>
                    <a:lnTo>
                      <a:pt x="5104" y="1291"/>
                    </a:lnTo>
                    <a:lnTo>
                      <a:pt x="5115" y="1291"/>
                    </a:lnTo>
                    <a:lnTo>
                      <a:pt x="5129" y="1290"/>
                    </a:lnTo>
                    <a:lnTo>
                      <a:pt x="5142" y="1290"/>
                    </a:lnTo>
                    <a:lnTo>
                      <a:pt x="5156" y="1290"/>
                    </a:lnTo>
                    <a:lnTo>
                      <a:pt x="5170" y="1290"/>
                    </a:lnTo>
                    <a:lnTo>
                      <a:pt x="5186" y="1290"/>
                    </a:lnTo>
                    <a:lnTo>
                      <a:pt x="5199" y="1290"/>
                    </a:lnTo>
                    <a:lnTo>
                      <a:pt x="5216" y="1292"/>
                    </a:lnTo>
                    <a:lnTo>
                      <a:pt x="5235" y="1294"/>
                    </a:lnTo>
                    <a:lnTo>
                      <a:pt x="5256" y="1297"/>
                    </a:lnTo>
                    <a:lnTo>
                      <a:pt x="5279" y="1301"/>
                    </a:lnTo>
                    <a:lnTo>
                      <a:pt x="5305" y="1306"/>
                    </a:lnTo>
                    <a:lnTo>
                      <a:pt x="5333" y="1313"/>
                    </a:lnTo>
                    <a:lnTo>
                      <a:pt x="5362" y="1320"/>
                    </a:lnTo>
                    <a:lnTo>
                      <a:pt x="5392" y="1328"/>
                    </a:lnTo>
                    <a:lnTo>
                      <a:pt x="5424" y="1339"/>
                    </a:lnTo>
                    <a:lnTo>
                      <a:pt x="5457" y="1350"/>
                    </a:lnTo>
                    <a:lnTo>
                      <a:pt x="5490" y="1361"/>
                    </a:lnTo>
                    <a:lnTo>
                      <a:pt x="5525" y="1375"/>
                    </a:lnTo>
                    <a:lnTo>
                      <a:pt x="5560" y="1389"/>
                    </a:lnTo>
                    <a:lnTo>
                      <a:pt x="5594" y="1405"/>
                    </a:lnTo>
                    <a:lnTo>
                      <a:pt x="5630" y="1422"/>
                    </a:lnTo>
                    <a:lnTo>
                      <a:pt x="5664" y="1439"/>
                    </a:lnTo>
                    <a:lnTo>
                      <a:pt x="5699" y="1455"/>
                    </a:lnTo>
                    <a:lnTo>
                      <a:pt x="5731" y="1470"/>
                    </a:lnTo>
                    <a:lnTo>
                      <a:pt x="5762" y="1483"/>
                    </a:lnTo>
                    <a:lnTo>
                      <a:pt x="5792" y="1497"/>
                    </a:lnTo>
                    <a:lnTo>
                      <a:pt x="5821" y="1508"/>
                    </a:lnTo>
                    <a:lnTo>
                      <a:pt x="5850" y="1518"/>
                    </a:lnTo>
                    <a:lnTo>
                      <a:pt x="5877" y="1527"/>
                    </a:lnTo>
                    <a:lnTo>
                      <a:pt x="5903" y="1536"/>
                    </a:lnTo>
                    <a:lnTo>
                      <a:pt x="5930" y="1544"/>
                    </a:lnTo>
                    <a:lnTo>
                      <a:pt x="5955" y="1551"/>
                    </a:lnTo>
                    <a:lnTo>
                      <a:pt x="5979" y="1558"/>
                    </a:lnTo>
                    <a:lnTo>
                      <a:pt x="6004" y="1564"/>
                    </a:lnTo>
                    <a:lnTo>
                      <a:pt x="6027" y="1570"/>
                    </a:lnTo>
                    <a:lnTo>
                      <a:pt x="6050" y="1576"/>
                    </a:lnTo>
                    <a:lnTo>
                      <a:pt x="6073" y="1582"/>
                    </a:lnTo>
                    <a:lnTo>
                      <a:pt x="6099" y="1589"/>
                    </a:lnTo>
                    <a:lnTo>
                      <a:pt x="6126" y="1595"/>
                    </a:lnTo>
                    <a:lnTo>
                      <a:pt x="6155" y="1602"/>
                    </a:lnTo>
                    <a:lnTo>
                      <a:pt x="6185" y="1609"/>
                    </a:lnTo>
                    <a:lnTo>
                      <a:pt x="6216" y="1616"/>
                    </a:lnTo>
                    <a:lnTo>
                      <a:pt x="6250" y="1622"/>
                    </a:lnTo>
                    <a:lnTo>
                      <a:pt x="6283" y="1628"/>
                    </a:lnTo>
                    <a:lnTo>
                      <a:pt x="6319" y="1634"/>
                    </a:lnTo>
                    <a:lnTo>
                      <a:pt x="6354" y="1639"/>
                    </a:lnTo>
                    <a:lnTo>
                      <a:pt x="6391" y="1643"/>
                    </a:lnTo>
                    <a:lnTo>
                      <a:pt x="6428" y="1648"/>
                    </a:lnTo>
                    <a:lnTo>
                      <a:pt x="6466" y="1651"/>
                    </a:lnTo>
                    <a:lnTo>
                      <a:pt x="6504" y="1653"/>
                    </a:lnTo>
                    <a:lnTo>
                      <a:pt x="6543" y="1654"/>
                    </a:lnTo>
                    <a:lnTo>
                      <a:pt x="6582" y="1654"/>
                    </a:lnTo>
                    <a:lnTo>
                      <a:pt x="6622" y="1653"/>
                    </a:lnTo>
                    <a:lnTo>
                      <a:pt x="6675" y="1649"/>
                    </a:lnTo>
                    <a:lnTo>
                      <a:pt x="6725" y="1641"/>
                    </a:lnTo>
                    <a:lnTo>
                      <a:pt x="6772" y="1631"/>
                    </a:lnTo>
                    <a:lnTo>
                      <a:pt x="6814" y="1619"/>
                    </a:lnTo>
                    <a:lnTo>
                      <a:pt x="6854" y="1605"/>
                    </a:lnTo>
                    <a:lnTo>
                      <a:pt x="6889" y="1591"/>
                    </a:lnTo>
                    <a:lnTo>
                      <a:pt x="6921" y="1575"/>
                    </a:lnTo>
                    <a:lnTo>
                      <a:pt x="6951" y="1560"/>
                    </a:lnTo>
                    <a:lnTo>
                      <a:pt x="6976" y="1544"/>
                    </a:lnTo>
                    <a:lnTo>
                      <a:pt x="6997" y="1529"/>
                    </a:lnTo>
                    <a:lnTo>
                      <a:pt x="7017" y="1516"/>
                    </a:lnTo>
                    <a:lnTo>
                      <a:pt x="7032" y="1503"/>
                    </a:lnTo>
                    <a:lnTo>
                      <a:pt x="7043" y="1493"/>
                    </a:lnTo>
                    <a:lnTo>
                      <a:pt x="7051" y="1484"/>
                    </a:lnTo>
                    <a:lnTo>
                      <a:pt x="7056" y="1479"/>
                    </a:lnTo>
                    <a:lnTo>
                      <a:pt x="7058" y="1477"/>
                    </a:lnTo>
                    <a:lnTo>
                      <a:pt x="7060" y="1476"/>
                    </a:lnTo>
                    <a:lnTo>
                      <a:pt x="7066" y="1472"/>
                    </a:lnTo>
                    <a:lnTo>
                      <a:pt x="7076" y="1465"/>
                    </a:lnTo>
                    <a:lnTo>
                      <a:pt x="7089" y="1457"/>
                    </a:lnTo>
                    <a:lnTo>
                      <a:pt x="7105" y="1448"/>
                    </a:lnTo>
                    <a:lnTo>
                      <a:pt x="7122" y="1437"/>
                    </a:lnTo>
                    <a:lnTo>
                      <a:pt x="7141" y="1425"/>
                    </a:lnTo>
                    <a:lnTo>
                      <a:pt x="7163" y="1413"/>
                    </a:lnTo>
                    <a:lnTo>
                      <a:pt x="7184" y="1401"/>
                    </a:lnTo>
                    <a:lnTo>
                      <a:pt x="7206" y="1389"/>
                    </a:lnTo>
                    <a:lnTo>
                      <a:pt x="7228" y="1377"/>
                    </a:lnTo>
                    <a:lnTo>
                      <a:pt x="7251" y="1366"/>
                    </a:lnTo>
                    <a:lnTo>
                      <a:pt x="7272" y="1357"/>
                    </a:lnTo>
                    <a:lnTo>
                      <a:pt x="7291" y="1349"/>
                    </a:lnTo>
                    <a:lnTo>
                      <a:pt x="7309" y="1343"/>
                    </a:lnTo>
                    <a:lnTo>
                      <a:pt x="7325" y="1339"/>
                    </a:lnTo>
                    <a:lnTo>
                      <a:pt x="7338" y="1337"/>
                    </a:lnTo>
                    <a:lnTo>
                      <a:pt x="7350" y="1335"/>
                    </a:lnTo>
                    <a:lnTo>
                      <a:pt x="7362" y="1332"/>
                    </a:lnTo>
                    <a:lnTo>
                      <a:pt x="7373" y="1331"/>
                    </a:lnTo>
                    <a:lnTo>
                      <a:pt x="7384" y="1329"/>
                    </a:lnTo>
                    <a:lnTo>
                      <a:pt x="7395" y="1328"/>
                    </a:lnTo>
                    <a:lnTo>
                      <a:pt x="7406" y="1327"/>
                    </a:lnTo>
                    <a:lnTo>
                      <a:pt x="7417" y="1326"/>
                    </a:lnTo>
                    <a:lnTo>
                      <a:pt x="7428" y="1326"/>
                    </a:lnTo>
                    <a:lnTo>
                      <a:pt x="7440" y="1325"/>
                    </a:lnTo>
                    <a:lnTo>
                      <a:pt x="7451" y="1325"/>
                    </a:lnTo>
                    <a:lnTo>
                      <a:pt x="7464" y="1324"/>
                    </a:lnTo>
                    <a:lnTo>
                      <a:pt x="7478" y="1324"/>
                    </a:lnTo>
                    <a:lnTo>
                      <a:pt x="7492" y="1324"/>
                    </a:lnTo>
                    <a:lnTo>
                      <a:pt x="7506" y="1324"/>
                    </a:lnTo>
                    <a:lnTo>
                      <a:pt x="7522" y="1324"/>
                    </a:lnTo>
                    <a:lnTo>
                      <a:pt x="7535" y="1324"/>
                    </a:lnTo>
                    <a:lnTo>
                      <a:pt x="7551" y="1326"/>
                    </a:lnTo>
                    <a:lnTo>
                      <a:pt x="7571" y="1328"/>
                    </a:lnTo>
                    <a:lnTo>
                      <a:pt x="7592" y="1331"/>
                    </a:lnTo>
                    <a:lnTo>
                      <a:pt x="7615" y="1336"/>
                    </a:lnTo>
                    <a:lnTo>
                      <a:pt x="7641" y="1341"/>
                    </a:lnTo>
                    <a:lnTo>
                      <a:pt x="7668" y="1348"/>
                    </a:lnTo>
                    <a:lnTo>
                      <a:pt x="7697" y="1355"/>
                    </a:lnTo>
                    <a:lnTo>
                      <a:pt x="7728" y="1363"/>
                    </a:lnTo>
                    <a:lnTo>
                      <a:pt x="7759" y="1373"/>
                    </a:lnTo>
                    <a:lnTo>
                      <a:pt x="7792" y="1384"/>
                    </a:lnTo>
                    <a:lnTo>
                      <a:pt x="7826" y="1395"/>
                    </a:lnTo>
                    <a:lnTo>
                      <a:pt x="7859" y="1409"/>
                    </a:lnTo>
                    <a:lnTo>
                      <a:pt x="7895" y="1423"/>
                    </a:lnTo>
                    <a:lnTo>
                      <a:pt x="7929" y="1439"/>
                    </a:lnTo>
                    <a:lnTo>
                      <a:pt x="7965" y="1456"/>
                    </a:lnTo>
                    <a:lnTo>
                      <a:pt x="8000" y="1473"/>
                    </a:lnTo>
                    <a:lnTo>
                      <a:pt x="8034" y="1489"/>
                    </a:lnTo>
                    <a:lnTo>
                      <a:pt x="8066" y="1505"/>
                    </a:lnTo>
                    <a:lnTo>
                      <a:pt x="8097" y="1519"/>
                    </a:lnTo>
                    <a:lnTo>
                      <a:pt x="8128" y="1531"/>
                    </a:lnTo>
                    <a:lnTo>
                      <a:pt x="8157" y="1542"/>
                    </a:lnTo>
                    <a:lnTo>
                      <a:pt x="8186" y="1552"/>
                    </a:lnTo>
                    <a:lnTo>
                      <a:pt x="8213" y="1562"/>
                    </a:lnTo>
                    <a:lnTo>
                      <a:pt x="8239" y="1570"/>
                    </a:lnTo>
                    <a:lnTo>
                      <a:pt x="8266" y="1578"/>
                    </a:lnTo>
                    <a:lnTo>
                      <a:pt x="8291" y="1586"/>
                    </a:lnTo>
                    <a:lnTo>
                      <a:pt x="8315" y="1593"/>
                    </a:lnTo>
                    <a:lnTo>
                      <a:pt x="8340" y="1599"/>
                    </a:lnTo>
                    <a:lnTo>
                      <a:pt x="8363" y="1605"/>
                    </a:lnTo>
                    <a:lnTo>
                      <a:pt x="8386" y="1611"/>
                    </a:lnTo>
                    <a:lnTo>
                      <a:pt x="8408" y="1617"/>
                    </a:lnTo>
                    <a:lnTo>
                      <a:pt x="8435" y="1624"/>
                    </a:lnTo>
                    <a:lnTo>
                      <a:pt x="8462" y="1630"/>
                    </a:lnTo>
                    <a:lnTo>
                      <a:pt x="8490" y="1637"/>
                    </a:lnTo>
                    <a:lnTo>
                      <a:pt x="8521" y="1644"/>
                    </a:lnTo>
                    <a:lnTo>
                      <a:pt x="8552" y="1652"/>
                    </a:lnTo>
                    <a:lnTo>
                      <a:pt x="8585" y="1658"/>
                    </a:lnTo>
                    <a:lnTo>
                      <a:pt x="8619" y="1664"/>
                    </a:lnTo>
                    <a:lnTo>
                      <a:pt x="8654" y="1669"/>
                    </a:lnTo>
                    <a:lnTo>
                      <a:pt x="8689" y="1674"/>
                    </a:lnTo>
                    <a:lnTo>
                      <a:pt x="8725" y="1679"/>
                    </a:lnTo>
                    <a:lnTo>
                      <a:pt x="8763" y="1682"/>
                    </a:lnTo>
                    <a:lnTo>
                      <a:pt x="8800" y="1685"/>
                    </a:lnTo>
                    <a:lnTo>
                      <a:pt x="8839" y="1687"/>
                    </a:lnTo>
                    <a:lnTo>
                      <a:pt x="8877" y="1688"/>
                    </a:lnTo>
                    <a:lnTo>
                      <a:pt x="8917" y="1688"/>
                    </a:lnTo>
                    <a:lnTo>
                      <a:pt x="8956" y="1687"/>
                    </a:lnTo>
                    <a:lnTo>
                      <a:pt x="9010" y="1683"/>
                    </a:lnTo>
                    <a:lnTo>
                      <a:pt x="9059" y="1676"/>
                    </a:lnTo>
                    <a:lnTo>
                      <a:pt x="9104" y="1668"/>
                    </a:lnTo>
                    <a:lnTo>
                      <a:pt x="9146" y="1657"/>
                    </a:lnTo>
                    <a:lnTo>
                      <a:pt x="9183" y="1644"/>
                    </a:lnTo>
                    <a:lnTo>
                      <a:pt x="9218" y="1630"/>
                    </a:lnTo>
                    <a:lnTo>
                      <a:pt x="9248" y="1616"/>
                    </a:lnTo>
                    <a:lnTo>
                      <a:pt x="9276" y="1602"/>
                    </a:lnTo>
                    <a:lnTo>
                      <a:pt x="9299" y="1588"/>
                    </a:lnTo>
                    <a:lnTo>
                      <a:pt x="9318" y="1575"/>
                    </a:lnTo>
                    <a:lnTo>
                      <a:pt x="9335" y="1562"/>
                    </a:lnTo>
                    <a:lnTo>
                      <a:pt x="9348" y="1551"/>
                    </a:lnTo>
                    <a:lnTo>
                      <a:pt x="9359" y="1541"/>
                    </a:lnTo>
                    <a:lnTo>
                      <a:pt x="9366" y="1534"/>
                    </a:lnTo>
                    <a:lnTo>
                      <a:pt x="9371" y="1530"/>
                    </a:lnTo>
                    <a:lnTo>
                      <a:pt x="9372" y="1528"/>
                    </a:lnTo>
                    <a:lnTo>
                      <a:pt x="9374" y="1526"/>
                    </a:lnTo>
                    <a:lnTo>
                      <a:pt x="9381" y="1522"/>
                    </a:lnTo>
                    <a:lnTo>
                      <a:pt x="9392" y="1514"/>
                    </a:lnTo>
                    <a:lnTo>
                      <a:pt x="9406" y="1505"/>
                    </a:lnTo>
                    <a:lnTo>
                      <a:pt x="9423" y="1494"/>
                    </a:lnTo>
                    <a:lnTo>
                      <a:pt x="9443" y="1480"/>
                    </a:lnTo>
                    <a:lnTo>
                      <a:pt x="9464" y="1466"/>
                    </a:lnTo>
                    <a:lnTo>
                      <a:pt x="9487" y="1452"/>
                    </a:lnTo>
                    <a:lnTo>
                      <a:pt x="9511" y="1438"/>
                    </a:lnTo>
                    <a:lnTo>
                      <a:pt x="9535" y="1424"/>
                    </a:lnTo>
                    <a:lnTo>
                      <a:pt x="9559" y="1410"/>
                    </a:lnTo>
                    <a:lnTo>
                      <a:pt x="9582" y="1398"/>
                    </a:lnTo>
                    <a:lnTo>
                      <a:pt x="9605" y="1387"/>
                    </a:lnTo>
                    <a:lnTo>
                      <a:pt x="9626" y="1378"/>
                    </a:lnTo>
                    <a:lnTo>
                      <a:pt x="9644" y="1371"/>
                    </a:lnTo>
                    <a:lnTo>
                      <a:pt x="9660" y="1367"/>
                    </a:lnTo>
                    <a:lnTo>
                      <a:pt x="9674" y="1365"/>
                    </a:lnTo>
                    <a:lnTo>
                      <a:pt x="9686" y="1363"/>
                    </a:lnTo>
                    <a:lnTo>
                      <a:pt x="9697" y="1361"/>
                    </a:lnTo>
                    <a:lnTo>
                      <a:pt x="9708" y="1359"/>
                    </a:lnTo>
                    <a:lnTo>
                      <a:pt x="9719" y="1358"/>
                    </a:lnTo>
                    <a:lnTo>
                      <a:pt x="9730" y="1357"/>
                    </a:lnTo>
                    <a:lnTo>
                      <a:pt x="9740" y="1356"/>
                    </a:lnTo>
                    <a:lnTo>
                      <a:pt x="9752" y="1355"/>
                    </a:lnTo>
                    <a:lnTo>
                      <a:pt x="9763" y="1354"/>
                    </a:lnTo>
                    <a:lnTo>
                      <a:pt x="9775" y="1354"/>
                    </a:lnTo>
                    <a:lnTo>
                      <a:pt x="9786" y="1354"/>
                    </a:lnTo>
                    <a:lnTo>
                      <a:pt x="9799" y="1353"/>
                    </a:lnTo>
                    <a:lnTo>
                      <a:pt x="9812" y="1353"/>
                    </a:lnTo>
                    <a:lnTo>
                      <a:pt x="9827" y="1353"/>
                    </a:lnTo>
                    <a:lnTo>
                      <a:pt x="9841" y="1353"/>
                    </a:lnTo>
                    <a:lnTo>
                      <a:pt x="9857" y="1353"/>
                    </a:lnTo>
                    <a:lnTo>
                      <a:pt x="9870" y="1353"/>
                    </a:lnTo>
                    <a:lnTo>
                      <a:pt x="9886" y="1355"/>
                    </a:lnTo>
                    <a:lnTo>
                      <a:pt x="9906" y="1357"/>
                    </a:lnTo>
                    <a:lnTo>
                      <a:pt x="9927" y="1360"/>
                    </a:lnTo>
                    <a:lnTo>
                      <a:pt x="9950" y="1364"/>
                    </a:lnTo>
                    <a:lnTo>
                      <a:pt x="9975" y="1369"/>
                    </a:lnTo>
                    <a:lnTo>
                      <a:pt x="10004" y="1375"/>
                    </a:lnTo>
                    <a:lnTo>
                      <a:pt x="10032" y="1382"/>
                    </a:lnTo>
                    <a:lnTo>
                      <a:pt x="10063" y="1391"/>
                    </a:lnTo>
                    <a:lnTo>
                      <a:pt x="10095" y="1400"/>
                    </a:lnTo>
                    <a:lnTo>
                      <a:pt x="10127" y="1411"/>
                    </a:lnTo>
                    <a:lnTo>
                      <a:pt x="10161" y="1423"/>
                    </a:lnTo>
                    <a:lnTo>
                      <a:pt x="10195" y="1436"/>
                    </a:lnTo>
                    <a:lnTo>
                      <a:pt x="10231" y="1451"/>
                    </a:lnTo>
                    <a:lnTo>
                      <a:pt x="10265" y="1467"/>
                    </a:lnTo>
                    <a:lnTo>
                      <a:pt x="10301" y="1484"/>
                    </a:lnTo>
                    <a:lnTo>
                      <a:pt x="10335" y="1502"/>
                    </a:lnTo>
                    <a:lnTo>
                      <a:pt x="10370" y="1518"/>
                    </a:lnTo>
                    <a:lnTo>
                      <a:pt x="10402" y="1533"/>
                    </a:lnTo>
                    <a:lnTo>
                      <a:pt x="10432" y="1546"/>
                    </a:lnTo>
                    <a:lnTo>
                      <a:pt x="10463" y="1559"/>
                    </a:lnTo>
                    <a:lnTo>
                      <a:pt x="10492" y="1570"/>
                    </a:lnTo>
                    <a:lnTo>
                      <a:pt x="10520" y="1580"/>
                    </a:lnTo>
                    <a:lnTo>
                      <a:pt x="10548" y="1589"/>
                    </a:lnTo>
                    <a:lnTo>
                      <a:pt x="10574" y="1598"/>
                    </a:lnTo>
                    <a:lnTo>
                      <a:pt x="10600" y="1606"/>
                    </a:lnTo>
                    <a:lnTo>
                      <a:pt x="10626" y="1613"/>
                    </a:lnTo>
                    <a:lnTo>
                      <a:pt x="10650" y="1620"/>
                    </a:lnTo>
                    <a:lnTo>
                      <a:pt x="10674" y="1627"/>
                    </a:lnTo>
                    <a:lnTo>
                      <a:pt x="10698" y="1633"/>
                    </a:lnTo>
                    <a:lnTo>
                      <a:pt x="10721" y="1639"/>
                    </a:lnTo>
                    <a:lnTo>
                      <a:pt x="10743" y="1645"/>
                    </a:lnTo>
                    <a:lnTo>
                      <a:pt x="10770" y="1652"/>
                    </a:lnTo>
                    <a:lnTo>
                      <a:pt x="10797" y="1659"/>
                    </a:lnTo>
                    <a:lnTo>
                      <a:pt x="10825" y="1666"/>
                    </a:lnTo>
                    <a:lnTo>
                      <a:pt x="10856" y="1673"/>
                    </a:lnTo>
                    <a:lnTo>
                      <a:pt x="10887" y="1679"/>
                    </a:lnTo>
                    <a:lnTo>
                      <a:pt x="10921" y="1685"/>
                    </a:lnTo>
                    <a:lnTo>
                      <a:pt x="10954" y="1691"/>
                    </a:lnTo>
                    <a:lnTo>
                      <a:pt x="10989" y="1697"/>
                    </a:lnTo>
                    <a:lnTo>
                      <a:pt x="11025" y="1702"/>
                    </a:lnTo>
                    <a:lnTo>
                      <a:pt x="11061" y="1707"/>
                    </a:lnTo>
                    <a:lnTo>
                      <a:pt x="11099" y="1710"/>
                    </a:lnTo>
                    <a:lnTo>
                      <a:pt x="11136" y="1713"/>
                    </a:lnTo>
                    <a:lnTo>
                      <a:pt x="11175" y="1715"/>
                    </a:lnTo>
                    <a:lnTo>
                      <a:pt x="11213" y="1716"/>
                    </a:lnTo>
                    <a:lnTo>
                      <a:pt x="11253" y="1716"/>
                    </a:lnTo>
                    <a:lnTo>
                      <a:pt x="11292" y="1715"/>
                    </a:lnTo>
                    <a:lnTo>
                      <a:pt x="11346" y="1711"/>
                    </a:lnTo>
                    <a:lnTo>
                      <a:pt x="11397" y="1703"/>
                    </a:lnTo>
                    <a:lnTo>
                      <a:pt x="11443" y="1693"/>
                    </a:lnTo>
                    <a:lnTo>
                      <a:pt x="11487" y="1681"/>
                    </a:lnTo>
                    <a:lnTo>
                      <a:pt x="11527" y="1667"/>
                    </a:lnTo>
                    <a:lnTo>
                      <a:pt x="11564" y="1652"/>
                    </a:lnTo>
                    <a:lnTo>
                      <a:pt x="11597" y="1635"/>
                    </a:lnTo>
                    <a:lnTo>
                      <a:pt x="11627" y="1619"/>
                    </a:lnTo>
                    <a:lnTo>
                      <a:pt x="11653" y="1603"/>
                    </a:lnTo>
                    <a:lnTo>
                      <a:pt x="11675" y="1588"/>
                    </a:lnTo>
                    <a:lnTo>
                      <a:pt x="11695" y="1574"/>
                    </a:lnTo>
                    <a:lnTo>
                      <a:pt x="11711" y="1561"/>
                    </a:lnTo>
                    <a:lnTo>
                      <a:pt x="11723" y="1550"/>
                    </a:lnTo>
                    <a:lnTo>
                      <a:pt x="11732" y="1542"/>
                    </a:lnTo>
                    <a:lnTo>
                      <a:pt x="11737" y="1537"/>
                    </a:lnTo>
                    <a:lnTo>
                      <a:pt x="11739" y="1535"/>
                    </a:lnTo>
                    <a:lnTo>
                      <a:pt x="11739" y="294"/>
                    </a:lnTo>
                    <a:lnTo>
                      <a:pt x="11737" y="296"/>
                    </a:lnTo>
                    <a:lnTo>
                      <a:pt x="11732" y="301"/>
                    </a:lnTo>
                    <a:lnTo>
                      <a:pt x="11724" y="309"/>
                    </a:lnTo>
                    <a:lnTo>
                      <a:pt x="11713" y="319"/>
                    </a:lnTo>
                    <a:lnTo>
                      <a:pt x="11697" y="332"/>
                    </a:lnTo>
                    <a:lnTo>
                      <a:pt x="11679" y="345"/>
                    </a:lnTo>
                    <a:lnTo>
                      <a:pt x="11657" y="360"/>
                    </a:lnTo>
                    <a:lnTo>
                      <a:pt x="11632" y="376"/>
                    </a:lnTo>
                    <a:lnTo>
                      <a:pt x="11603" y="391"/>
                    </a:lnTo>
                    <a:lnTo>
                      <a:pt x="11571" y="408"/>
                    </a:lnTo>
                    <a:lnTo>
                      <a:pt x="11534" y="422"/>
                    </a:lnTo>
                    <a:lnTo>
                      <a:pt x="11496" y="436"/>
                    </a:lnTo>
                    <a:lnTo>
                      <a:pt x="11452" y="448"/>
                    </a:lnTo>
                    <a:lnTo>
                      <a:pt x="11406" y="458"/>
                    </a:lnTo>
                    <a:lnTo>
                      <a:pt x="11356" y="465"/>
                    </a:lnTo>
                    <a:lnTo>
                      <a:pt x="11302" y="469"/>
                    </a:lnTo>
                    <a:lnTo>
                      <a:pt x="11263" y="470"/>
                    </a:lnTo>
                    <a:lnTo>
                      <a:pt x="11223" y="470"/>
                    </a:lnTo>
                    <a:lnTo>
                      <a:pt x="11185" y="469"/>
                    </a:lnTo>
                    <a:lnTo>
                      <a:pt x="11146" y="467"/>
                    </a:lnTo>
                    <a:lnTo>
                      <a:pt x="11109" y="464"/>
                    </a:lnTo>
                    <a:lnTo>
                      <a:pt x="11071" y="460"/>
                    </a:lnTo>
                    <a:lnTo>
                      <a:pt x="11035" y="456"/>
                    </a:lnTo>
                    <a:lnTo>
                      <a:pt x="11000" y="451"/>
                    </a:lnTo>
                    <a:lnTo>
                      <a:pt x="10965" y="445"/>
                    </a:lnTo>
                    <a:lnTo>
                      <a:pt x="10931" y="439"/>
                    </a:lnTo>
                    <a:lnTo>
                      <a:pt x="10898" y="433"/>
                    </a:lnTo>
                    <a:lnTo>
                      <a:pt x="10867" y="426"/>
                    </a:lnTo>
                    <a:lnTo>
                      <a:pt x="10836" y="419"/>
                    </a:lnTo>
                    <a:lnTo>
                      <a:pt x="10808" y="412"/>
                    </a:lnTo>
                    <a:lnTo>
                      <a:pt x="10781" y="406"/>
                    </a:lnTo>
                    <a:lnTo>
                      <a:pt x="10754" y="399"/>
                    </a:lnTo>
                    <a:lnTo>
                      <a:pt x="10732" y="393"/>
                    </a:lnTo>
                    <a:lnTo>
                      <a:pt x="10709" y="386"/>
                    </a:lnTo>
                    <a:lnTo>
                      <a:pt x="10686" y="380"/>
                    </a:lnTo>
                    <a:lnTo>
                      <a:pt x="10661" y="374"/>
                    </a:lnTo>
                    <a:lnTo>
                      <a:pt x="10637" y="367"/>
                    </a:lnTo>
                    <a:lnTo>
                      <a:pt x="10612" y="360"/>
                    </a:lnTo>
                    <a:lnTo>
                      <a:pt x="10585" y="352"/>
                    </a:lnTo>
                    <a:lnTo>
                      <a:pt x="10559" y="343"/>
                    </a:lnTo>
                    <a:lnTo>
                      <a:pt x="10532" y="334"/>
                    </a:lnTo>
                    <a:lnTo>
                      <a:pt x="10503" y="324"/>
                    </a:lnTo>
                    <a:lnTo>
                      <a:pt x="10474" y="312"/>
                    </a:lnTo>
                    <a:lnTo>
                      <a:pt x="10443" y="300"/>
                    </a:lnTo>
                    <a:lnTo>
                      <a:pt x="10412" y="287"/>
                    </a:lnTo>
                    <a:lnTo>
                      <a:pt x="10380" y="272"/>
                    </a:lnTo>
                    <a:lnTo>
                      <a:pt x="10346" y="256"/>
                    </a:lnTo>
                    <a:lnTo>
                      <a:pt x="10311" y="238"/>
                    </a:lnTo>
                    <a:lnTo>
                      <a:pt x="10275" y="220"/>
                    </a:lnTo>
                    <a:lnTo>
                      <a:pt x="10241" y="204"/>
                    </a:lnTo>
                    <a:lnTo>
                      <a:pt x="10205" y="190"/>
                    </a:lnTo>
                    <a:lnTo>
                      <a:pt x="10172" y="176"/>
                    </a:lnTo>
                    <a:lnTo>
                      <a:pt x="10138" y="165"/>
                    </a:lnTo>
                    <a:lnTo>
                      <a:pt x="10105" y="154"/>
                    </a:lnTo>
                    <a:lnTo>
                      <a:pt x="10074" y="144"/>
                    </a:lnTo>
                    <a:lnTo>
                      <a:pt x="10043" y="136"/>
                    </a:lnTo>
                    <a:lnTo>
                      <a:pt x="10014" y="129"/>
                    </a:lnTo>
                    <a:lnTo>
                      <a:pt x="9987" y="122"/>
                    </a:lnTo>
                    <a:lnTo>
                      <a:pt x="9961" y="117"/>
                    </a:lnTo>
                    <a:lnTo>
                      <a:pt x="9938" y="113"/>
                    </a:lnTo>
                    <a:lnTo>
                      <a:pt x="9917" y="110"/>
                    </a:lnTo>
                    <a:lnTo>
                      <a:pt x="9897" y="108"/>
                    </a:lnTo>
                    <a:lnTo>
                      <a:pt x="9881" y="106"/>
                    </a:lnTo>
                    <a:lnTo>
                      <a:pt x="9868" y="106"/>
                    </a:lnTo>
                    <a:lnTo>
                      <a:pt x="9852" y="106"/>
                    </a:lnTo>
                    <a:lnTo>
                      <a:pt x="9838" y="106"/>
                    </a:lnTo>
                    <a:lnTo>
                      <a:pt x="9824" y="106"/>
                    </a:lnTo>
                    <a:lnTo>
                      <a:pt x="9810" y="106"/>
                    </a:lnTo>
                    <a:lnTo>
                      <a:pt x="9797" y="107"/>
                    </a:lnTo>
                    <a:lnTo>
                      <a:pt x="9786" y="107"/>
                    </a:lnTo>
                    <a:lnTo>
                      <a:pt x="9774" y="107"/>
                    </a:lnTo>
                    <a:lnTo>
                      <a:pt x="9763" y="108"/>
                    </a:lnTo>
                    <a:lnTo>
                      <a:pt x="9752" y="109"/>
                    </a:lnTo>
                    <a:lnTo>
                      <a:pt x="9741" y="110"/>
                    </a:lnTo>
                    <a:lnTo>
                      <a:pt x="9730" y="111"/>
                    </a:lnTo>
                    <a:lnTo>
                      <a:pt x="9719" y="112"/>
                    </a:lnTo>
                    <a:lnTo>
                      <a:pt x="9708" y="113"/>
                    </a:lnTo>
                    <a:lnTo>
                      <a:pt x="9696" y="115"/>
                    </a:lnTo>
                    <a:lnTo>
                      <a:pt x="9684" y="117"/>
                    </a:lnTo>
                    <a:lnTo>
                      <a:pt x="9671" y="119"/>
                    </a:lnTo>
                    <a:lnTo>
                      <a:pt x="9654" y="123"/>
                    </a:lnTo>
                    <a:lnTo>
                      <a:pt x="9636" y="130"/>
                    </a:lnTo>
                    <a:lnTo>
                      <a:pt x="9615" y="139"/>
                    </a:lnTo>
                    <a:lnTo>
                      <a:pt x="9593" y="150"/>
                    </a:lnTo>
                    <a:lnTo>
                      <a:pt x="9569" y="163"/>
                    </a:lnTo>
                    <a:lnTo>
                      <a:pt x="9545" y="176"/>
                    </a:lnTo>
                    <a:lnTo>
                      <a:pt x="9522" y="191"/>
                    </a:lnTo>
                    <a:lnTo>
                      <a:pt x="9497" y="205"/>
                    </a:lnTo>
                    <a:lnTo>
                      <a:pt x="9474" y="220"/>
                    </a:lnTo>
                    <a:lnTo>
                      <a:pt x="9453" y="233"/>
                    </a:lnTo>
                    <a:lnTo>
                      <a:pt x="9434" y="247"/>
                    </a:lnTo>
                    <a:lnTo>
                      <a:pt x="9416" y="259"/>
                    </a:lnTo>
                    <a:lnTo>
                      <a:pt x="9402" y="268"/>
                    </a:lnTo>
                    <a:lnTo>
                      <a:pt x="9391" y="276"/>
                    </a:lnTo>
                    <a:lnTo>
                      <a:pt x="9384" y="280"/>
                    </a:lnTo>
                    <a:lnTo>
                      <a:pt x="9382" y="282"/>
                    </a:lnTo>
                    <a:lnTo>
                      <a:pt x="9381" y="284"/>
                    </a:lnTo>
                    <a:lnTo>
                      <a:pt x="9376" y="288"/>
                    </a:lnTo>
                    <a:lnTo>
                      <a:pt x="9369" y="295"/>
                    </a:lnTo>
                    <a:lnTo>
                      <a:pt x="9359" y="305"/>
                    </a:lnTo>
                    <a:lnTo>
                      <a:pt x="9345" y="316"/>
                    </a:lnTo>
                    <a:lnTo>
                      <a:pt x="9328" y="328"/>
                    </a:lnTo>
                    <a:lnTo>
                      <a:pt x="9309" y="342"/>
                    </a:lnTo>
                    <a:lnTo>
                      <a:pt x="9286" y="356"/>
                    </a:lnTo>
                    <a:lnTo>
                      <a:pt x="9258" y="370"/>
                    </a:lnTo>
                    <a:lnTo>
                      <a:pt x="9228" y="384"/>
                    </a:lnTo>
                    <a:lnTo>
                      <a:pt x="9194" y="398"/>
                    </a:lnTo>
                    <a:lnTo>
                      <a:pt x="9157" y="410"/>
                    </a:lnTo>
                    <a:lnTo>
                      <a:pt x="9115" y="421"/>
                    </a:lnTo>
                    <a:lnTo>
                      <a:pt x="9070" y="430"/>
                    </a:lnTo>
                    <a:lnTo>
                      <a:pt x="9021" y="437"/>
                    </a:lnTo>
                    <a:lnTo>
                      <a:pt x="8968" y="441"/>
                    </a:lnTo>
                    <a:lnTo>
                      <a:pt x="8928" y="442"/>
                    </a:lnTo>
                    <a:lnTo>
                      <a:pt x="8889" y="442"/>
                    </a:lnTo>
                    <a:lnTo>
                      <a:pt x="8850" y="441"/>
                    </a:lnTo>
                    <a:lnTo>
                      <a:pt x="8812" y="439"/>
                    </a:lnTo>
                    <a:lnTo>
                      <a:pt x="8774" y="436"/>
                    </a:lnTo>
                    <a:lnTo>
                      <a:pt x="8737" y="432"/>
                    </a:lnTo>
                    <a:lnTo>
                      <a:pt x="8700" y="428"/>
                    </a:lnTo>
                    <a:lnTo>
                      <a:pt x="8665" y="423"/>
                    </a:lnTo>
                    <a:lnTo>
                      <a:pt x="8629" y="417"/>
                    </a:lnTo>
                    <a:lnTo>
                      <a:pt x="8596" y="411"/>
                    </a:lnTo>
                    <a:lnTo>
                      <a:pt x="8562" y="405"/>
                    </a:lnTo>
                    <a:lnTo>
                      <a:pt x="8531" y="398"/>
                    </a:lnTo>
                    <a:lnTo>
                      <a:pt x="8501" y="390"/>
                    </a:lnTo>
                    <a:lnTo>
                      <a:pt x="8472" y="383"/>
                    </a:lnTo>
                    <a:lnTo>
                      <a:pt x="8445" y="377"/>
                    </a:lnTo>
                    <a:lnTo>
                      <a:pt x="8419" y="370"/>
                    </a:lnTo>
                    <a:lnTo>
                      <a:pt x="8396" y="364"/>
                    </a:lnTo>
                    <a:lnTo>
                      <a:pt x="8373" y="358"/>
                    </a:lnTo>
                    <a:lnTo>
                      <a:pt x="8350" y="352"/>
                    </a:lnTo>
                    <a:lnTo>
                      <a:pt x="8325" y="346"/>
                    </a:lnTo>
                    <a:lnTo>
                      <a:pt x="8301" y="339"/>
                    </a:lnTo>
                    <a:lnTo>
                      <a:pt x="8276" y="332"/>
                    </a:lnTo>
                    <a:lnTo>
                      <a:pt x="8249" y="324"/>
                    </a:lnTo>
                    <a:lnTo>
                      <a:pt x="8223" y="315"/>
                    </a:lnTo>
                    <a:lnTo>
                      <a:pt x="8196" y="306"/>
                    </a:lnTo>
                    <a:lnTo>
                      <a:pt x="8167" y="296"/>
                    </a:lnTo>
                    <a:lnTo>
                      <a:pt x="8138" y="285"/>
                    </a:lnTo>
                    <a:lnTo>
                      <a:pt x="8108" y="272"/>
                    </a:lnTo>
                    <a:lnTo>
                      <a:pt x="8077" y="259"/>
                    </a:lnTo>
                    <a:lnTo>
                      <a:pt x="8045" y="244"/>
                    </a:lnTo>
                    <a:lnTo>
                      <a:pt x="8010" y="227"/>
                    </a:lnTo>
                    <a:lnTo>
                      <a:pt x="7976" y="210"/>
                    </a:lnTo>
                    <a:lnTo>
                      <a:pt x="7940" y="193"/>
                    </a:lnTo>
                    <a:lnTo>
                      <a:pt x="7905" y="177"/>
                    </a:lnTo>
                    <a:lnTo>
                      <a:pt x="7871" y="162"/>
                    </a:lnTo>
                    <a:lnTo>
                      <a:pt x="7836" y="149"/>
                    </a:lnTo>
                    <a:lnTo>
                      <a:pt x="7803" y="137"/>
                    </a:lnTo>
                    <a:lnTo>
                      <a:pt x="7769" y="126"/>
                    </a:lnTo>
                    <a:lnTo>
                      <a:pt x="7738" y="116"/>
                    </a:lnTo>
                    <a:lnTo>
                      <a:pt x="7707" y="108"/>
                    </a:lnTo>
                    <a:lnTo>
                      <a:pt x="7678" y="101"/>
                    </a:lnTo>
                    <a:lnTo>
                      <a:pt x="7651" y="94"/>
                    </a:lnTo>
                    <a:lnTo>
                      <a:pt x="7625" y="89"/>
                    </a:lnTo>
                    <a:lnTo>
                      <a:pt x="7602" y="85"/>
                    </a:lnTo>
                    <a:lnTo>
                      <a:pt x="7581" y="82"/>
                    </a:lnTo>
                    <a:lnTo>
                      <a:pt x="7562" y="80"/>
                    </a:lnTo>
                    <a:lnTo>
                      <a:pt x="7545" y="77"/>
                    </a:lnTo>
                    <a:lnTo>
                      <a:pt x="7532" y="77"/>
                    </a:lnTo>
                    <a:lnTo>
                      <a:pt x="7516" y="77"/>
                    </a:lnTo>
                    <a:lnTo>
                      <a:pt x="7502" y="77"/>
                    </a:lnTo>
                    <a:lnTo>
                      <a:pt x="7488" y="77"/>
                    </a:lnTo>
                    <a:lnTo>
                      <a:pt x="7475" y="77"/>
                    </a:lnTo>
                    <a:lnTo>
                      <a:pt x="7461" y="79"/>
                    </a:lnTo>
                    <a:lnTo>
                      <a:pt x="7450" y="79"/>
                    </a:lnTo>
                    <a:lnTo>
                      <a:pt x="7438" y="79"/>
                    </a:lnTo>
                    <a:lnTo>
                      <a:pt x="7427" y="80"/>
                    </a:lnTo>
                    <a:lnTo>
                      <a:pt x="7416" y="81"/>
                    </a:lnTo>
                    <a:lnTo>
                      <a:pt x="7406" y="82"/>
                    </a:lnTo>
                    <a:lnTo>
                      <a:pt x="7394" y="83"/>
                    </a:lnTo>
                    <a:lnTo>
                      <a:pt x="7383" y="84"/>
                    </a:lnTo>
                    <a:lnTo>
                      <a:pt x="7372" y="86"/>
                    </a:lnTo>
                    <a:lnTo>
                      <a:pt x="7361" y="88"/>
                    </a:lnTo>
                    <a:lnTo>
                      <a:pt x="7349" y="90"/>
                    </a:lnTo>
                    <a:lnTo>
                      <a:pt x="7336" y="92"/>
                    </a:lnTo>
                    <a:lnTo>
                      <a:pt x="7320" y="96"/>
                    </a:lnTo>
                    <a:lnTo>
                      <a:pt x="7302" y="102"/>
                    </a:lnTo>
                    <a:lnTo>
                      <a:pt x="7282" y="110"/>
                    </a:lnTo>
                    <a:lnTo>
                      <a:pt x="7261" y="120"/>
                    </a:lnTo>
                    <a:lnTo>
                      <a:pt x="7240" y="130"/>
                    </a:lnTo>
                    <a:lnTo>
                      <a:pt x="7217" y="142"/>
                    </a:lnTo>
                    <a:lnTo>
                      <a:pt x="7195" y="154"/>
                    </a:lnTo>
                    <a:lnTo>
                      <a:pt x="7173" y="167"/>
                    </a:lnTo>
                    <a:lnTo>
                      <a:pt x="7152" y="179"/>
                    </a:lnTo>
                    <a:lnTo>
                      <a:pt x="7132" y="191"/>
                    </a:lnTo>
                    <a:lnTo>
                      <a:pt x="7115" y="202"/>
                    </a:lnTo>
                    <a:lnTo>
                      <a:pt x="7099" y="211"/>
                    </a:lnTo>
                    <a:lnTo>
                      <a:pt x="7087" y="219"/>
                    </a:lnTo>
                    <a:lnTo>
                      <a:pt x="7076" y="226"/>
                    </a:lnTo>
                    <a:lnTo>
                      <a:pt x="7070" y="230"/>
                    </a:lnTo>
                    <a:lnTo>
                      <a:pt x="7068" y="231"/>
                    </a:lnTo>
                    <a:lnTo>
                      <a:pt x="7066" y="233"/>
                    </a:lnTo>
                    <a:lnTo>
                      <a:pt x="7061" y="239"/>
                    </a:lnTo>
                    <a:lnTo>
                      <a:pt x="7053" y="247"/>
                    </a:lnTo>
                    <a:lnTo>
                      <a:pt x="7042" y="257"/>
                    </a:lnTo>
                    <a:lnTo>
                      <a:pt x="7027" y="269"/>
                    </a:lnTo>
                    <a:lnTo>
                      <a:pt x="7009" y="283"/>
                    </a:lnTo>
                    <a:lnTo>
                      <a:pt x="6986" y="298"/>
                    </a:lnTo>
                    <a:lnTo>
                      <a:pt x="6961" y="313"/>
                    </a:lnTo>
                    <a:lnTo>
                      <a:pt x="6933" y="329"/>
                    </a:lnTo>
                    <a:lnTo>
                      <a:pt x="6900" y="344"/>
                    </a:lnTo>
                    <a:lnTo>
                      <a:pt x="6864" y="359"/>
                    </a:lnTo>
                    <a:lnTo>
                      <a:pt x="6825" y="372"/>
                    </a:lnTo>
                    <a:lnTo>
                      <a:pt x="6782" y="384"/>
                    </a:lnTo>
                    <a:lnTo>
                      <a:pt x="6735" y="395"/>
                    </a:lnTo>
                    <a:lnTo>
                      <a:pt x="6685" y="402"/>
                    </a:lnTo>
                    <a:lnTo>
                      <a:pt x="6632" y="406"/>
                    </a:lnTo>
                    <a:lnTo>
                      <a:pt x="6592" y="407"/>
                    </a:lnTo>
                    <a:lnTo>
                      <a:pt x="6553" y="407"/>
                    </a:lnTo>
                    <a:lnTo>
                      <a:pt x="6514" y="406"/>
                    </a:lnTo>
                    <a:lnTo>
                      <a:pt x="6476" y="404"/>
                    </a:lnTo>
                    <a:lnTo>
                      <a:pt x="6438" y="401"/>
                    </a:lnTo>
                    <a:lnTo>
                      <a:pt x="6401" y="398"/>
                    </a:lnTo>
                    <a:lnTo>
                      <a:pt x="6364" y="393"/>
                    </a:lnTo>
                    <a:lnTo>
                      <a:pt x="6329" y="387"/>
                    </a:lnTo>
                    <a:lnTo>
                      <a:pt x="6293" y="381"/>
                    </a:lnTo>
                    <a:lnTo>
                      <a:pt x="6260" y="375"/>
                    </a:lnTo>
                    <a:lnTo>
                      <a:pt x="6227" y="369"/>
                    </a:lnTo>
                    <a:lnTo>
                      <a:pt x="6195" y="363"/>
                    </a:lnTo>
                    <a:lnTo>
                      <a:pt x="6165" y="356"/>
                    </a:lnTo>
                    <a:lnTo>
                      <a:pt x="6136" y="349"/>
                    </a:lnTo>
                    <a:lnTo>
                      <a:pt x="6109" y="342"/>
                    </a:lnTo>
                    <a:lnTo>
                      <a:pt x="6083" y="336"/>
                    </a:lnTo>
                    <a:lnTo>
                      <a:pt x="6060" y="330"/>
                    </a:lnTo>
                    <a:lnTo>
                      <a:pt x="6037" y="324"/>
                    </a:lnTo>
                    <a:lnTo>
                      <a:pt x="6014" y="318"/>
                    </a:lnTo>
                    <a:lnTo>
                      <a:pt x="5990" y="311"/>
                    </a:lnTo>
                    <a:lnTo>
                      <a:pt x="5965" y="304"/>
                    </a:lnTo>
                    <a:lnTo>
                      <a:pt x="5940" y="297"/>
                    </a:lnTo>
                    <a:lnTo>
                      <a:pt x="5914" y="289"/>
                    </a:lnTo>
                    <a:lnTo>
                      <a:pt x="5887" y="280"/>
                    </a:lnTo>
                    <a:lnTo>
                      <a:pt x="5860" y="271"/>
                    </a:lnTo>
                    <a:lnTo>
                      <a:pt x="5832" y="261"/>
                    </a:lnTo>
                    <a:lnTo>
                      <a:pt x="5802" y="250"/>
                    </a:lnTo>
                    <a:lnTo>
                      <a:pt x="5772" y="237"/>
                    </a:lnTo>
                    <a:lnTo>
                      <a:pt x="5741" y="223"/>
                    </a:lnTo>
                    <a:lnTo>
                      <a:pt x="5709" y="208"/>
                    </a:lnTo>
                    <a:lnTo>
                      <a:pt x="5675" y="192"/>
                    </a:lnTo>
                    <a:lnTo>
                      <a:pt x="5640" y="175"/>
                    </a:lnTo>
                    <a:lnTo>
                      <a:pt x="5605" y="158"/>
                    </a:lnTo>
                    <a:lnTo>
                      <a:pt x="5570" y="142"/>
                    </a:lnTo>
                    <a:lnTo>
                      <a:pt x="5535" y="127"/>
                    </a:lnTo>
                    <a:lnTo>
                      <a:pt x="5501" y="114"/>
                    </a:lnTo>
                    <a:lnTo>
                      <a:pt x="5467" y="102"/>
                    </a:lnTo>
                    <a:lnTo>
                      <a:pt x="5434" y="91"/>
                    </a:lnTo>
                    <a:lnTo>
                      <a:pt x="5403" y="81"/>
                    </a:lnTo>
                    <a:lnTo>
                      <a:pt x="5373" y="72"/>
                    </a:lnTo>
                    <a:lnTo>
                      <a:pt x="5343" y="65"/>
                    </a:lnTo>
                    <a:lnTo>
                      <a:pt x="5316" y="58"/>
                    </a:lnTo>
                    <a:lnTo>
                      <a:pt x="5291" y="53"/>
                    </a:lnTo>
                    <a:lnTo>
                      <a:pt x="5266" y="49"/>
                    </a:lnTo>
                    <a:lnTo>
                      <a:pt x="5245" y="46"/>
                    </a:lnTo>
                    <a:lnTo>
                      <a:pt x="5227" y="44"/>
                    </a:lnTo>
                    <a:lnTo>
                      <a:pt x="5210" y="42"/>
                    </a:lnTo>
                    <a:lnTo>
                      <a:pt x="5196" y="42"/>
                    </a:lnTo>
                    <a:lnTo>
                      <a:pt x="5180" y="42"/>
                    </a:lnTo>
                    <a:lnTo>
                      <a:pt x="5166" y="42"/>
                    </a:lnTo>
                    <a:lnTo>
                      <a:pt x="5152" y="42"/>
                    </a:lnTo>
                    <a:lnTo>
                      <a:pt x="5139" y="42"/>
                    </a:lnTo>
                    <a:lnTo>
                      <a:pt x="5127" y="43"/>
                    </a:lnTo>
                    <a:lnTo>
                      <a:pt x="5114" y="43"/>
                    </a:lnTo>
                    <a:lnTo>
                      <a:pt x="5103" y="43"/>
                    </a:lnTo>
                    <a:lnTo>
                      <a:pt x="5092" y="44"/>
                    </a:lnTo>
                    <a:lnTo>
                      <a:pt x="5081" y="45"/>
                    </a:lnTo>
                    <a:lnTo>
                      <a:pt x="5070" y="46"/>
                    </a:lnTo>
                    <a:lnTo>
                      <a:pt x="5060" y="47"/>
                    </a:lnTo>
                    <a:lnTo>
                      <a:pt x="5049" y="48"/>
                    </a:lnTo>
                    <a:lnTo>
                      <a:pt x="5037" y="50"/>
                    </a:lnTo>
                    <a:lnTo>
                      <a:pt x="5025" y="52"/>
                    </a:lnTo>
                    <a:lnTo>
                      <a:pt x="5013" y="54"/>
                    </a:lnTo>
                    <a:lnTo>
                      <a:pt x="5000" y="56"/>
                    </a:lnTo>
                    <a:lnTo>
                      <a:pt x="4984" y="60"/>
                    </a:lnTo>
                    <a:lnTo>
                      <a:pt x="4965" y="67"/>
                    </a:lnTo>
                    <a:lnTo>
                      <a:pt x="4945" y="75"/>
                    </a:lnTo>
                    <a:lnTo>
                      <a:pt x="4923" y="87"/>
                    </a:lnTo>
                    <a:lnTo>
                      <a:pt x="4899" y="99"/>
                    </a:lnTo>
                    <a:lnTo>
                      <a:pt x="4875" y="112"/>
                    </a:lnTo>
                    <a:lnTo>
                      <a:pt x="4851" y="125"/>
                    </a:lnTo>
                    <a:lnTo>
                      <a:pt x="4828" y="139"/>
                    </a:lnTo>
                    <a:lnTo>
                      <a:pt x="4804" y="152"/>
                    </a:lnTo>
                    <a:lnTo>
                      <a:pt x="4783" y="165"/>
                    </a:lnTo>
                    <a:lnTo>
                      <a:pt x="4764" y="177"/>
                    </a:lnTo>
                    <a:lnTo>
                      <a:pt x="4747" y="188"/>
                    </a:lnTo>
                    <a:lnTo>
                      <a:pt x="4732" y="197"/>
                    </a:lnTo>
                    <a:lnTo>
                      <a:pt x="4721" y="204"/>
                    </a:lnTo>
                    <a:lnTo>
                      <a:pt x="4714" y="208"/>
                    </a:lnTo>
                    <a:lnTo>
                      <a:pt x="4712" y="210"/>
                    </a:lnTo>
                    <a:lnTo>
                      <a:pt x="4710" y="212"/>
                    </a:lnTo>
                    <a:lnTo>
                      <a:pt x="4705" y="217"/>
                    </a:lnTo>
                    <a:lnTo>
                      <a:pt x="4697" y="225"/>
                    </a:lnTo>
                    <a:lnTo>
                      <a:pt x="4686" y="236"/>
                    </a:lnTo>
                    <a:lnTo>
                      <a:pt x="4671" y="248"/>
                    </a:lnTo>
                    <a:lnTo>
                      <a:pt x="4651" y="262"/>
                    </a:lnTo>
                    <a:lnTo>
                      <a:pt x="4630" y="277"/>
                    </a:lnTo>
                    <a:lnTo>
                      <a:pt x="4605" y="292"/>
                    </a:lnTo>
                    <a:lnTo>
                      <a:pt x="4575" y="308"/>
                    </a:lnTo>
                    <a:lnTo>
                      <a:pt x="4543" y="323"/>
                    </a:lnTo>
                    <a:lnTo>
                      <a:pt x="4508" y="338"/>
                    </a:lnTo>
                    <a:lnTo>
                      <a:pt x="4468" y="351"/>
                    </a:lnTo>
                    <a:lnTo>
                      <a:pt x="4426" y="363"/>
                    </a:lnTo>
                    <a:lnTo>
                      <a:pt x="4379" y="373"/>
                    </a:lnTo>
                    <a:lnTo>
                      <a:pt x="4329" y="380"/>
                    </a:lnTo>
                    <a:lnTo>
                      <a:pt x="4276" y="384"/>
                    </a:lnTo>
                    <a:lnTo>
                      <a:pt x="4236" y="385"/>
                    </a:lnTo>
                    <a:lnTo>
                      <a:pt x="4197" y="385"/>
                    </a:lnTo>
                    <a:lnTo>
                      <a:pt x="4158" y="384"/>
                    </a:lnTo>
                    <a:lnTo>
                      <a:pt x="4120" y="382"/>
                    </a:lnTo>
                    <a:lnTo>
                      <a:pt x="4082" y="379"/>
                    </a:lnTo>
                    <a:lnTo>
                      <a:pt x="4045" y="376"/>
                    </a:lnTo>
                    <a:lnTo>
                      <a:pt x="4008" y="371"/>
                    </a:lnTo>
                    <a:lnTo>
                      <a:pt x="3973" y="366"/>
                    </a:lnTo>
                    <a:lnTo>
                      <a:pt x="3937" y="361"/>
                    </a:lnTo>
                    <a:lnTo>
                      <a:pt x="3904" y="355"/>
                    </a:lnTo>
                    <a:lnTo>
                      <a:pt x="3870" y="349"/>
                    </a:lnTo>
                    <a:lnTo>
                      <a:pt x="3839" y="342"/>
                    </a:lnTo>
                    <a:lnTo>
                      <a:pt x="3809" y="335"/>
                    </a:lnTo>
                    <a:lnTo>
                      <a:pt x="3780" y="328"/>
                    </a:lnTo>
                    <a:lnTo>
                      <a:pt x="3753" y="322"/>
                    </a:lnTo>
                    <a:lnTo>
                      <a:pt x="3727" y="315"/>
                    </a:lnTo>
                    <a:lnTo>
                      <a:pt x="3704" y="309"/>
                    </a:lnTo>
                    <a:lnTo>
                      <a:pt x="3681" y="303"/>
                    </a:lnTo>
                    <a:lnTo>
                      <a:pt x="3658" y="297"/>
                    </a:lnTo>
                    <a:lnTo>
                      <a:pt x="3633" y="291"/>
                    </a:lnTo>
                    <a:lnTo>
                      <a:pt x="3609" y="284"/>
                    </a:lnTo>
                    <a:lnTo>
                      <a:pt x="3584" y="276"/>
                    </a:lnTo>
                    <a:lnTo>
                      <a:pt x="3557" y="268"/>
                    </a:lnTo>
                    <a:lnTo>
                      <a:pt x="3531" y="260"/>
                    </a:lnTo>
                    <a:lnTo>
                      <a:pt x="3504" y="250"/>
                    </a:lnTo>
                    <a:lnTo>
                      <a:pt x="3475" y="240"/>
                    </a:lnTo>
                    <a:lnTo>
                      <a:pt x="3446" y="228"/>
                    </a:lnTo>
                    <a:lnTo>
                      <a:pt x="3416" y="216"/>
                    </a:lnTo>
                    <a:lnTo>
                      <a:pt x="3385" y="202"/>
                    </a:lnTo>
                    <a:lnTo>
                      <a:pt x="3353" y="187"/>
                    </a:lnTo>
                    <a:lnTo>
                      <a:pt x="3318" y="171"/>
                    </a:lnTo>
                    <a:lnTo>
                      <a:pt x="3284" y="154"/>
                    </a:lnTo>
                    <a:lnTo>
                      <a:pt x="3249" y="137"/>
                    </a:lnTo>
                    <a:lnTo>
                      <a:pt x="3214" y="121"/>
                    </a:lnTo>
                    <a:lnTo>
                      <a:pt x="3179" y="106"/>
                    </a:lnTo>
                    <a:lnTo>
                      <a:pt x="3144" y="93"/>
                    </a:lnTo>
                    <a:lnTo>
                      <a:pt x="3111" y="81"/>
                    </a:lnTo>
                    <a:lnTo>
                      <a:pt x="3078" y="69"/>
                    </a:lnTo>
                    <a:lnTo>
                      <a:pt x="3046" y="59"/>
                    </a:lnTo>
                    <a:lnTo>
                      <a:pt x="3016" y="51"/>
                    </a:lnTo>
                    <a:lnTo>
                      <a:pt x="2987" y="44"/>
                    </a:lnTo>
                    <a:lnTo>
                      <a:pt x="2960" y="37"/>
                    </a:lnTo>
                    <a:lnTo>
                      <a:pt x="2934" y="32"/>
                    </a:lnTo>
                    <a:lnTo>
                      <a:pt x="2910" y="28"/>
                    </a:lnTo>
                    <a:lnTo>
                      <a:pt x="2889" y="25"/>
                    </a:lnTo>
                    <a:lnTo>
                      <a:pt x="2871" y="23"/>
                    </a:lnTo>
                    <a:lnTo>
                      <a:pt x="2854" y="21"/>
                    </a:lnTo>
                    <a:lnTo>
                      <a:pt x="2841" y="21"/>
                    </a:lnTo>
                    <a:lnTo>
                      <a:pt x="2825" y="21"/>
                    </a:lnTo>
                    <a:lnTo>
                      <a:pt x="2811" y="21"/>
                    </a:lnTo>
                    <a:lnTo>
                      <a:pt x="2797" y="21"/>
                    </a:lnTo>
                    <a:lnTo>
                      <a:pt x="2784" y="21"/>
                    </a:lnTo>
                    <a:lnTo>
                      <a:pt x="2770" y="22"/>
                    </a:lnTo>
                    <a:lnTo>
                      <a:pt x="2759" y="22"/>
                    </a:lnTo>
                    <a:lnTo>
                      <a:pt x="2747" y="22"/>
                    </a:lnTo>
                    <a:lnTo>
                      <a:pt x="2736" y="23"/>
                    </a:lnTo>
                    <a:lnTo>
                      <a:pt x="2725" y="24"/>
                    </a:lnTo>
                    <a:lnTo>
                      <a:pt x="2715" y="25"/>
                    </a:lnTo>
                    <a:lnTo>
                      <a:pt x="2704" y="26"/>
                    </a:lnTo>
                    <a:lnTo>
                      <a:pt x="2692" y="27"/>
                    </a:lnTo>
                    <a:lnTo>
                      <a:pt x="2681" y="29"/>
                    </a:lnTo>
                    <a:lnTo>
                      <a:pt x="2670" y="31"/>
                    </a:lnTo>
                    <a:lnTo>
                      <a:pt x="2658" y="33"/>
                    </a:lnTo>
                    <a:lnTo>
                      <a:pt x="2645" y="35"/>
                    </a:lnTo>
                    <a:lnTo>
                      <a:pt x="2629" y="39"/>
                    </a:lnTo>
                    <a:lnTo>
                      <a:pt x="2609" y="46"/>
                    </a:lnTo>
                    <a:lnTo>
                      <a:pt x="2588" y="54"/>
                    </a:lnTo>
                    <a:lnTo>
                      <a:pt x="2566" y="65"/>
                    </a:lnTo>
                    <a:lnTo>
                      <a:pt x="2541" y="77"/>
                    </a:lnTo>
                    <a:lnTo>
                      <a:pt x="2517" y="91"/>
                    </a:lnTo>
                    <a:lnTo>
                      <a:pt x="2492" y="104"/>
                    </a:lnTo>
                    <a:lnTo>
                      <a:pt x="2468" y="118"/>
                    </a:lnTo>
                    <a:lnTo>
                      <a:pt x="2444" y="131"/>
                    </a:lnTo>
                    <a:lnTo>
                      <a:pt x="2422" y="144"/>
                    </a:lnTo>
                    <a:lnTo>
                      <a:pt x="2402" y="156"/>
                    </a:lnTo>
                    <a:lnTo>
                      <a:pt x="2384" y="167"/>
                    </a:lnTo>
                    <a:lnTo>
                      <a:pt x="2369" y="176"/>
                    </a:lnTo>
                    <a:lnTo>
                      <a:pt x="2358" y="183"/>
                    </a:lnTo>
                    <a:lnTo>
                      <a:pt x="2351" y="187"/>
                    </a:lnTo>
                    <a:lnTo>
                      <a:pt x="2349" y="189"/>
                    </a:lnTo>
                    <a:lnTo>
                      <a:pt x="2347" y="191"/>
                    </a:lnTo>
                    <a:lnTo>
                      <a:pt x="2342" y="196"/>
                    </a:lnTo>
                    <a:lnTo>
                      <a:pt x="2334" y="204"/>
                    </a:lnTo>
                    <a:lnTo>
                      <a:pt x="2323" y="214"/>
                    </a:lnTo>
                    <a:lnTo>
                      <a:pt x="2307" y="227"/>
                    </a:lnTo>
                    <a:lnTo>
                      <a:pt x="2289" y="241"/>
                    </a:lnTo>
                    <a:lnTo>
                      <a:pt x="2267" y="256"/>
                    </a:lnTo>
                    <a:lnTo>
                      <a:pt x="2242" y="272"/>
                    </a:lnTo>
                    <a:lnTo>
                      <a:pt x="2213" y="287"/>
                    </a:lnTo>
                    <a:lnTo>
                      <a:pt x="2181" y="303"/>
                    </a:lnTo>
                    <a:lnTo>
                      <a:pt x="2144" y="317"/>
                    </a:lnTo>
                    <a:lnTo>
                      <a:pt x="2106" y="330"/>
                    </a:lnTo>
                    <a:lnTo>
                      <a:pt x="2062" y="342"/>
                    </a:lnTo>
                    <a:lnTo>
                      <a:pt x="2016" y="352"/>
                    </a:lnTo>
                    <a:lnTo>
                      <a:pt x="1966" y="359"/>
                    </a:lnTo>
                    <a:lnTo>
                      <a:pt x="1912" y="363"/>
                    </a:lnTo>
                    <a:lnTo>
                      <a:pt x="1873" y="364"/>
                    </a:lnTo>
                    <a:lnTo>
                      <a:pt x="1833" y="364"/>
                    </a:lnTo>
                    <a:lnTo>
                      <a:pt x="1795" y="363"/>
                    </a:lnTo>
                    <a:lnTo>
                      <a:pt x="1756" y="361"/>
                    </a:lnTo>
                    <a:lnTo>
                      <a:pt x="1719" y="358"/>
                    </a:lnTo>
                    <a:lnTo>
                      <a:pt x="1681" y="355"/>
                    </a:lnTo>
                    <a:lnTo>
                      <a:pt x="1645" y="350"/>
                    </a:lnTo>
                    <a:lnTo>
                      <a:pt x="1610" y="345"/>
                    </a:lnTo>
                    <a:lnTo>
                      <a:pt x="1575" y="340"/>
                    </a:lnTo>
                    <a:lnTo>
                      <a:pt x="1541" y="334"/>
                    </a:lnTo>
                    <a:lnTo>
                      <a:pt x="1508" y="328"/>
                    </a:lnTo>
                    <a:lnTo>
                      <a:pt x="1477" y="321"/>
                    </a:lnTo>
                    <a:lnTo>
                      <a:pt x="1446" y="314"/>
                    </a:lnTo>
                    <a:lnTo>
                      <a:pt x="1418" y="307"/>
                    </a:lnTo>
                    <a:lnTo>
                      <a:pt x="1391" y="301"/>
                    </a:lnTo>
                    <a:lnTo>
                      <a:pt x="1364" y="294"/>
                    </a:lnTo>
                    <a:lnTo>
                      <a:pt x="1342" y="288"/>
                    </a:lnTo>
                    <a:lnTo>
                      <a:pt x="1319" y="282"/>
                    </a:lnTo>
                    <a:lnTo>
                      <a:pt x="1296" y="276"/>
                    </a:lnTo>
                    <a:lnTo>
                      <a:pt x="1271" y="270"/>
                    </a:lnTo>
                    <a:lnTo>
                      <a:pt x="1247" y="263"/>
                    </a:lnTo>
                    <a:lnTo>
                      <a:pt x="1222" y="256"/>
                    </a:lnTo>
                    <a:lnTo>
                      <a:pt x="1195" y="248"/>
                    </a:lnTo>
                    <a:lnTo>
                      <a:pt x="1169" y="239"/>
                    </a:lnTo>
                    <a:lnTo>
                      <a:pt x="1142" y="229"/>
                    </a:lnTo>
                    <a:lnTo>
                      <a:pt x="1113" y="219"/>
                    </a:lnTo>
                    <a:lnTo>
                      <a:pt x="1084" y="207"/>
                    </a:lnTo>
                    <a:lnTo>
                      <a:pt x="1053" y="195"/>
                    </a:lnTo>
                    <a:lnTo>
                      <a:pt x="1022" y="182"/>
                    </a:lnTo>
                    <a:lnTo>
                      <a:pt x="990" y="167"/>
                    </a:lnTo>
                    <a:lnTo>
                      <a:pt x="956" y="151"/>
                    </a:lnTo>
                    <a:lnTo>
                      <a:pt x="921" y="133"/>
                    </a:lnTo>
                    <a:lnTo>
                      <a:pt x="885" y="116"/>
                    </a:lnTo>
                    <a:lnTo>
                      <a:pt x="851" y="100"/>
                    </a:lnTo>
                    <a:lnTo>
                      <a:pt x="815" y="85"/>
                    </a:lnTo>
                    <a:lnTo>
                      <a:pt x="782" y="71"/>
                    </a:lnTo>
                    <a:lnTo>
                      <a:pt x="748" y="59"/>
                    </a:lnTo>
                    <a:lnTo>
                      <a:pt x="715" y="48"/>
                    </a:lnTo>
                    <a:lnTo>
                      <a:pt x="684" y="38"/>
                    </a:lnTo>
                    <a:lnTo>
                      <a:pt x="653" y="30"/>
                    </a:lnTo>
                    <a:lnTo>
                      <a:pt x="624" y="23"/>
                    </a:lnTo>
                    <a:lnTo>
                      <a:pt x="597" y="16"/>
                    </a:lnTo>
                    <a:lnTo>
                      <a:pt x="571" y="11"/>
                    </a:lnTo>
                    <a:lnTo>
                      <a:pt x="548" y="7"/>
                    </a:lnTo>
                    <a:lnTo>
                      <a:pt x="527" y="4"/>
                    </a:lnTo>
                    <a:lnTo>
                      <a:pt x="507" y="2"/>
                    </a:lnTo>
                    <a:lnTo>
                      <a:pt x="491" y="0"/>
                    </a:lnTo>
                    <a:lnTo>
                      <a:pt x="478" y="0"/>
                    </a:lnTo>
                    <a:lnTo>
                      <a:pt x="462" y="0"/>
                    </a:lnTo>
                    <a:lnTo>
                      <a:pt x="448" y="0"/>
                    </a:lnTo>
                    <a:lnTo>
                      <a:pt x="434" y="0"/>
                    </a:lnTo>
                    <a:lnTo>
                      <a:pt x="420" y="0"/>
                    </a:lnTo>
                    <a:lnTo>
                      <a:pt x="407" y="1"/>
                    </a:lnTo>
                    <a:lnTo>
                      <a:pt x="396" y="1"/>
                    </a:lnTo>
                    <a:lnTo>
                      <a:pt x="384" y="2"/>
                    </a:lnTo>
                    <a:lnTo>
                      <a:pt x="373" y="2"/>
                    </a:lnTo>
                    <a:lnTo>
                      <a:pt x="362" y="3"/>
                    </a:lnTo>
                    <a:lnTo>
                      <a:pt x="351" y="4"/>
                    </a:lnTo>
                    <a:lnTo>
                      <a:pt x="340" y="5"/>
                    </a:lnTo>
                    <a:lnTo>
                      <a:pt x="329" y="7"/>
                    </a:lnTo>
                    <a:lnTo>
                      <a:pt x="318" y="8"/>
                    </a:lnTo>
                    <a:lnTo>
                      <a:pt x="306" y="10"/>
                    </a:lnTo>
                    <a:lnTo>
                      <a:pt x="294" y="12"/>
                    </a:lnTo>
                    <a:lnTo>
                      <a:pt x="281" y="14"/>
                    </a:lnTo>
                    <a:lnTo>
                      <a:pt x="264" y="18"/>
                    </a:lnTo>
                    <a:lnTo>
                      <a:pt x="246" y="25"/>
                    </a:lnTo>
                    <a:lnTo>
                      <a:pt x="226" y="33"/>
                    </a:lnTo>
                    <a:lnTo>
                      <a:pt x="205" y="44"/>
                    </a:lnTo>
                    <a:lnTo>
                      <a:pt x="181" y="56"/>
                    </a:lnTo>
                    <a:lnTo>
                      <a:pt x="158" y="69"/>
                    </a:lnTo>
                    <a:lnTo>
                      <a:pt x="135" y="83"/>
                    </a:lnTo>
                    <a:lnTo>
                      <a:pt x="111" y="97"/>
                    </a:lnTo>
                    <a:lnTo>
                      <a:pt x="89" y="110"/>
                    </a:lnTo>
                    <a:lnTo>
                      <a:pt x="69" y="123"/>
                    </a:lnTo>
                    <a:lnTo>
                      <a:pt x="50" y="135"/>
                    </a:lnTo>
                    <a:lnTo>
                      <a:pt x="33" y="146"/>
                    </a:lnTo>
                    <a:lnTo>
                      <a:pt x="19" y="155"/>
                    </a:lnTo>
                    <a:lnTo>
                      <a:pt x="9" y="162"/>
                    </a:lnTo>
                    <a:lnTo>
                      <a:pt x="2" y="166"/>
                    </a:lnTo>
                    <a:lnTo>
                      <a:pt x="0" y="168"/>
                    </a:lnTo>
                    <a:lnTo>
                      <a:pt x="6" y="1423"/>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9713" name="Group 41">
              <a:extLst>
                <a:ext uri="{FF2B5EF4-FFF2-40B4-BE49-F238E27FC236}">
                  <a16:creationId xmlns:a16="http://schemas.microsoft.com/office/drawing/2014/main" id="{480676D3-0809-9A42-830F-2BBDFAC76177}"/>
                </a:ext>
              </a:extLst>
            </p:cNvPr>
            <p:cNvGrpSpPr>
              <a:grpSpLocks noChangeAspect="1"/>
            </p:cNvGrpSpPr>
            <p:nvPr/>
          </p:nvGrpSpPr>
          <p:grpSpPr bwMode="auto">
            <a:xfrm>
              <a:off x="2398" y="2157"/>
              <a:ext cx="903" cy="114"/>
              <a:chOff x="637" y="2079"/>
              <a:chExt cx="903" cy="115"/>
            </a:xfrm>
          </p:grpSpPr>
          <p:sp>
            <p:nvSpPr>
              <p:cNvPr id="29720" name="AutoShape 42">
                <a:extLst>
                  <a:ext uri="{FF2B5EF4-FFF2-40B4-BE49-F238E27FC236}">
                    <a16:creationId xmlns:a16="http://schemas.microsoft.com/office/drawing/2014/main" id="{16E15F17-76B6-4A46-8DC5-58281157C9C9}"/>
                  </a:ext>
                </a:extLst>
              </p:cNvPr>
              <p:cNvSpPr>
                <a:spLocks noChangeAspect="1" noChangeArrowheads="1" noTextEdit="1"/>
              </p:cNvSpPr>
              <p:nvPr/>
            </p:nvSpPr>
            <p:spPr bwMode="auto">
              <a:xfrm>
                <a:off x="637" y="2079"/>
                <a:ext cx="90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21" name="Freeform 43">
                <a:extLst>
                  <a:ext uri="{FF2B5EF4-FFF2-40B4-BE49-F238E27FC236}">
                    <a16:creationId xmlns:a16="http://schemas.microsoft.com/office/drawing/2014/main" id="{9E0FA5CB-BFCD-5C47-B113-0E4CF6493E60}"/>
                  </a:ext>
                </a:extLst>
              </p:cNvPr>
              <p:cNvSpPr>
                <a:spLocks/>
              </p:cNvSpPr>
              <p:nvPr/>
            </p:nvSpPr>
            <p:spPr bwMode="auto">
              <a:xfrm>
                <a:off x="637" y="2079"/>
                <a:ext cx="903" cy="114"/>
              </a:xfrm>
              <a:custGeom>
                <a:avLst/>
                <a:gdLst>
                  <a:gd name="T0" fmla="*/ 0 w 11739"/>
                  <a:gd name="T1" fmla="*/ 0 h 1716"/>
                  <a:gd name="T2" fmla="*/ 0 w 11739"/>
                  <a:gd name="T3" fmla="*/ 0 h 1716"/>
                  <a:gd name="T4" fmla="*/ 0 w 11739"/>
                  <a:gd name="T5" fmla="*/ 0 h 1716"/>
                  <a:gd name="T6" fmla="*/ 0 w 11739"/>
                  <a:gd name="T7" fmla="*/ 0 h 1716"/>
                  <a:gd name="T8" fmla="*/ 0 w 11739"/>
                  <a:gd name="T9" fmla="*/ 0 h 1716"/>
                  <a:gd name="T10" fmla="*/ 0 w 11739"/>
                  <a:gd name="T11" fmla="*/ 0 h 1716"/>
                  <a:gd name="T12" fmla="*/ 0 w 11739"/>
                  <a:gd name="T13" fmla="*/ 0 h 1716"/>
                  <a:gd name="T14" fmla="*/ 0 w 11739"/>
                  <a:gd name="T15" fmla="*/ 0 h 1716"/>
                  <a:gd name="T16" fmla="*/ 0 w 11739"/>
                  <a:gd name="T17" fmla="*/ 0 h 1716"/>
                  <a:gd name="T18" fmla="*/ 0 w 11739"/>
                  <a:gd name="T19" fmla="*/ 0 h 1716"/>
                  <a:gd name="T20" fmla="*/ 0 w 11739"/>
                  <a:gd name="T21" fmla="*/ 0 h 1716"/>
                  <a:gd name="T22" fmla="*/ 0 w 11739"/>
                  <a:gd name="T23" fmla="*/ 0 h 1716"/>
                  <a:gd name="T24" fmla="*/ 0 w 11739"/>
                  <a:gd name="T25" fmla="*/ 0 h 1716"/>
                  <a:gd name="T26" fmla="*/ 0 w 11739"/>
                  <a:gd name="T27" fmla="*/ 0 h 1716"/>
                  <a:gd name="T28" fmla="*/ 0 w 11739"/>
                  <a:gd name="T29" fmla="*/ 0 h 1716"/>
                  <a:gd name="T30" fmla="*/ 0 w 11739"/>
                  <a:gd name="T31" fmla="*/ 0 h 1716"/>
                  <a:gd name="T32" fmla="*/ 0 w 11739"/>
                  <a:gd name="T33" fmla="*/ 0 h 1716"/>
                  <a:gd name="T34" fmla="*/ 0 w 11739"/>
                  <a:gd name="T35" fmla="*/ 0 h 1716"/>
                  <a:gd name="T36" fmla="*/ 0 w 11739"/>
                  <a:gd name="T37" fmla="*/ 0 h 1716"/>
                  <a:gd name="T38" fmla="*/ 0 w 11739"/>
                  <a:gd name="T39" fmla="*/ 0 h 1716"/>
                  <a:gd name="T40" fmla="*/ 0 w 11739"/>
                  <a:gd name="T41" fmla="*/ 0 h 1716"/>
                  <a:gd name="T42" fmla="*/ 0 w 11739"/>
                  <a:gd name="T43" fmla="*/ 0 h 1716"/>
                  <a:gd name="T44" fmla="*/ 0 w 11739"/>
                  <a:gd name="T45" fmla="*/ 0 h 1716"/>
                  <a:gd name="T46" fmla="*/ 0 w 11739"/>
                  <a:gd name="T47" fmla="*/ 0 h 1716"/>
                  <a:gd name="T48" fmla="*/ 0 w 11739"/>
                  <a:gd name="T49" fmla="*/ 0 h 1716"/>
                  <a:gd name="T50" fmla="*/ 0 w 11739"/>
                  <a:gd name="T51" fmla="*/ 0 h 1716"/>
                  <a:gd name="T52" fmla="*/ 0 w 11739"/>
                  <a:gd name="T53" fmla="*/ 0 h 1716"/>
                  <a:gd name="T54" fmla="*/ 0 w 11739"/>
                  <a:gd name="T55" fmla="*/ 0 h 1716"/>
                  <a:gd name="T56" fmla="*/ 0 w 11739"/>
                  <a:gd name="T57" fmla="*/ 0 h 1716"/>
                  <a:gd name="T58" fmla="*/ 0 w 11739"/>
                  <a:gd name="T59" fmla="*/ 0 h 1716"/>
                  <a:gd name="T60" fmla="*/ 0 w 11739"/>
                  <a:gd name="T61" fmla="*/ 0 h 1716"/>
                  <a:gd name="T62" fmla="*/ 0 w 11739"/>
                  <a:gd name="T63" fmla="*/ 0 h 1716"/>
                  <a:gd name="T64" fmla="*/ 0 w 11739"/>
                  <a:gd name="T65" fmla="*/ 0 h 1716"/>
                  <a:gd name="T66" fmla="*/ 0 w 11739"/>
                  <a:gd name="T67" fmla="*/ 0 h 1716"/>
                  <a:gd name="T68" fmla="*/ 0 w 11739"/>
                  <a:gd name="T69" fmla="*/ 0 h 1716"/>
                  <a:gd name="T70" fmla="*/ 0 w 11739"/>
                  <a:gd name="T71" fmla="*/ 0 h 1716"/>
                  <a:gd name="T72" fmla="*/ 0 w 11739"/>
                  <a:gd name="T73" fmla="*/ 0 h 1716"/>
                  <a:gd name="T74" fmla="*/ 0 w 11739"/>
                  <a:gd name="T75" fmla="*/ 0 h 1716"/>
                  <a:gd name="T76" fmla="*/ 0 w 11739"/>
                  <a:gd name="T77" fmla="*/ 0 h 1716"/>
                  <a:gd name="T78" fmla="*/ 0 w 11739"/>
                  <a:gd name="T79" fmla="*/ 0 h 1716"/>
                  <a:gd name="T80" fmla="*/ 0 w 11739"/>
                  <a:gd name="T81" fmla="*/ 0 h 1716"/>
                  <a:gd name="T82" fmla="*/ 0 w 11739"/>
                  <a:gd name="T83" fmla="*/ 0 h 1716"/>
                  <a:gd name="T84" fmla="*/ 0 w 11739"/>
                  <a:gd name="T85" fmla="*/ 0 h 1716"/>
                  <a:gd name="T86" fmla="*/ 0 w 11739"/>
                  <a:gd name="T87" fmla="*/ 0 h 1716"/>
                  <a:gd name="T88" fmla="*/ 0 w 11739"/>
                  <a:gd name="T89" fmla="*/ 0 h 1716"/>
                  <a:gd name="T90" fmla="*/ 0 w 11739"/>
                  <a:gd name="T91" fmla="*/ 0 h 1716"/>
                  <a:gd name="T92" fmla="*/ 0 w 11739"/>
                  <a:gd name="T93" fmla="*/ 0 h 1716"/>
                  <a:gd name="T94" fmla="*/ 0 w 11739"/>
                  <a:gd name="T95" fmla="*/ 0 h 1716"/>
                  <a:gd name="T96" fmla="*/ 0 w 11739"/>
                  <a:gd name="T97" fmla="*/ 0 h 1716"/>
                  <a:gd name="T98" fmla="*/ 0 w 11739"/>
                  <a:gd name="T99" fmla="*/ 0 h 1716"/>
                  <a:gd name="T100" fmla="*/ 0 w 11739"/>
                  <a:gd name="T101" fmla="*/ 0 h 1716"/>
                  <a:gd name="T102" fmla="*/ 0 w 11739"/>
                  <a:gd name="T103" fmla="*/ 0 h 1716"/>
                  <a:gd name="T104" fmla="*/ 0 w 11739"/>
                  <a:gd name="T105" fmla="*/ 0 h 1716"/>
                  <a:gd name="T106" fmla="*/ 0 w 11739"/>
                  <a:gd name="T107" fmla="*/ 0 h 1716"/>
                  <a:gd name="T108" fmla="*/ 0 w 11739"/>
                  <a:gd name="T109" fmla="*/ 0 h 1716"/>
                  <a:gd name="T110" fmla="*/ 0 w 11739"/>
                  <a:gd name="T111" fmla="*/ 0 h 1716"/>
                  <a:gd name="T112" fmla="*/ 0 w 11739"/>
                  <a:gd name="T113" fmla="*/ 0 h 1716"/>
                  <a:gd name="T114" fmla="*/ 0 w 11739"/>
                  <a:gd name="T115" fmla="*/ 0 h 1716"/>
                  <a:gd name="T116" fmla="*/ 0 w 11739"/>
                  <a:gd name="T117" fmla="*/ 0 h 1716"/>
                  <a:gd name="T118" fmla="*/ 0 w 11739"/>
                  <a:gd name="T119" fmla="*/ 0 h 17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39"/>
                  <a:gd name="T181" fmla="*/ 0 h 1716"/>
                  <a:gd name="T182" fmla="*/ 11739 w 11739"/>
                  <a:gd name="T183" fmla="*/ 1716 h 17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39" h="1716">
                    <a:moveTo>
                      <a:pt x="6" y="1423"/>
                    </a:moveTo>
                    <a:lnTo>
                      <a:pt x="8" y="1421"/>
                    </a:lnTo>
                    <a:lnTo>
                      <a:pt x="14" y="1417"/>
                    </a:lnTo>
                    <a:lnTo>
                      <a:pt x="24" y="1409"/>
                    </a:lnTo>
                    <a:lnTo>
                      <a:pt x="36" y="1400"/>
                    </a:lnTo>
                    <a:lnTo>
                      <a:pt x="52" y="1389"/>
                    </a:lnTo>
                    <a:lnTo>
                      <a:pt x="70" y="1376"/>
                    </a:lnTo>
                    <a:lnTo>
                      <a:pt x="89" y="1362"/>
                    </a:lnTo>
                    <a:lnTo>
                      <a:pt x="109" y="1348"/>
                    </a:lnTo>
                    <a:lnTo>
                      <a:pt x="131" y="1334"/>
                    </a:lnTo>
                    <a:lnTo>
                      <a:pt x="153" y="1319"/>
                    </a:lnTo>
                    <a:lnTo>
                      <a:pt x="175" y="1305"/>
                    </a:lnTo>
                    <a:lnTo>
                      <a:pt x="197" y="1293"/>
                    </a:lnTo>
                    <a:lnTo>
                      <a:pt x="218" y="1282"/>
                    </a:lnTo>
                    <a:lnTo>
                      <a:pt x="237" y="1273"/>
                    </a:lnTo>
                    <a:lnTo>
                      <a:pt x="255" y="1266"/>
                    </a:lnTo>
                    <a:lnTo>
                      <a:pt x="270" y="1262"/>
                    </a:lnTo>
                    <a:lnTo>
                      <a:pt x="284" y="1260"/>
                    </a:lnTo>
                    <a:lnTo>
                      <a:pt x="296" y="1258"/>
                    </a:lnTo>
                    <a:lnTo>
                      <a:pt x="308" y="1256"/>
                    </a:lnTo>
                    <a:lnTo>
                      <a:pt x="319" y="1254"/>
                    </a:lnTo>
                    <a:lnTo>
                      <a:pt x="330" y="1253"/>
                    </a:lnTo>
                    <a:lnTo>
                      <a:pt x="340" y="1252"/>
                    </a:lnTo>
                    <a:lnTo>
                      <a:pt x="351" y="1251"/>
                    </a:lnTo>
                    <a:lnTo>
                      <a:pt x="363" y="1250"/>
                    </a:lnTo>
                    <a:lnTo>
                      <a:pt x="374" y="1249"/>
                    </a:lnTo>
                    <a:lnTo>
                      <a:pt x="385" y="1249"/>
                    </a:lnTo>
                    <a:lnTo>
                      <a:pt x="397" y="1249"/>
                    </a:lnTo>
                    <a:lnTo>
                      <a:pt x="409" y="1248"/>
                    </a:lnTo>
                    <a:lnTo>
                      <a:pt x="422" y="1248"/>
                    </a:lnTo>
                    <a:lnTo>
                      <a:pt x="437" y="1248"/>
                    </a:lnTo>
                    <a:lnTo>
                      <a:pt x="451" y="1248"/>
                    </a:lnTo>
                    <a:lnTo>
                      <a:pt x="467" y="1248"/>
                    </a:lnTo>
                    <a:lnTo>
                      <a:pt x="480" y="1248"/>
                    </a:lnTo>
                    <a:lnTo>
                      <a:pt x="497" y="1250"/>
                    </a:lnTo>
                    <a:lnTo>
                      <a:pt x="516" y="1252"/>
                    </a:lnTo>
                    <a:lnTo>
                      <a:pt x="537" y="1255"/>
                    </a:lnTo>
                    <a:lnTo>
                      <a:pt x="561" y="1259"/>
                    </a:lnTo>
                    <a:lnTo>
                      <a:pt x="586" y="1264"/>
                    </a:lnTo>
                    <a:lnTo>
                      <a:pt x="614" y="1271"/>
                    </a:lnTo>
                    <a:lnTo>
                      <a:pt x="643" y="1278"/>
                    </a:lnTo>
                    <a:lnTo>
                      <a:pt x="674" y="1286"/>
                    </a:lnTo>
                    <a:lnTo>
                      <a:pt x="705" y="1296"/>
                    </a:lnTo>
                    <a:lnTo>
                      <a:pt x="737" y="1307"/>
                    </a:lnTo>
                    <a:lnTo>
                      <a:pt x="772" y="1319"/>
                    </a:lnTo>
                    <a:lnTo>
                      <a:pt x="805" y="1332"/>
                    </a:lnTo>
                    <a:lnTo>
                      <a:pt x="841" y="1348"/>
                    </a:lnTo>
                    <a:lnTo>
                      <a:pt x="875" y="1364"/>
                    </a:lnTo>
                    <a:lnTo>
                      <a:pt x="911" y="1381"/>
                    </a:lnTo>
                    <a:lnTo>
                      <a:pt x="945" y="1398"/>
                    </a:lnTo>
                    <a:lnTo>
                      <a:pt x="980" y="1414"/>
                    </a:lnTo>
                    <a:lnTo>
                      <a:pt x="1012" y="1429"/>
                    </a:lnTo>
                    <a:lnTo>
                      <a:pt x="1042" y="1442"/>
                    </a:lnTo>
                    <a:lnTo>
                      <a:pt x="1073" y="1454"/>
                    </a:lnTo>
                    <a:lnTo>
                      <a:pt x="1102" y="1465"/>
                    </a:lnTo>
                    <a:lnTo>
                      <a:pt x="1130" y="1475"/>
                    </a:lnTo>
                    <a:lnTo>
                      <a:pt x="1158" y="1484"/>
                    </a:lnTo>
                    <a:lnTo>
                      <a:pt x="1184" y="1494"/>
                    </a:lnTo>
                    <a:lnTo>
                      <a:pt x="1210" y="1502"/>
                    </a:lnTo>
                    <a:lnTo>
                      <a:pt x="1236" y="1509"/>
                    </a:lnTo>
                    <a:lnTo>
                      <a:pt x="1260" y="1516"/>
                    </a:lnTo>
                    <a:lnTo>
                      <a:pt x="1284" y="1523"/>
                    </a:lnTo>
                    <a:lnTo>
                      <a:pt x="1308" y="1529"/>
                    </a:lnTo>
                    <a:lnTo>
                      <a:pt x="1331" y="1535"/>
                    </a:lnTo>
                    <a:lnTo>
                      <a:pt x="1353" y="1541"/>
                    </a:lnTo>
                    <a:lnTo>
                      <a:pt x="1380" y="1547"/>
                    </a:lnTo>
                    <a:lnTo>
                      <a:pt x="1407" y="1554"/>
                    </a:lnTo>
                    <a:lnTo>
                      <a:pt x="1435" y="1561"/>
                    </a:lnTo>
                    <a:lnTo>
                      <a:pt x="1466" y="1568"/>
                    </a:lnTo>
                    <a:lnTo>
                      <a:pt x="1497" y="1574"/>
                    </a:lnTo>
                    <a:lnTo>
                      <a:pt x="1531" y="1580"/>
                    </a:lnTo>
                    <a:lnTo>
                      <a:pt x="1564" y="1586"/>
                    </a:lnTo>
                    <a:lnTo>
                      <a:pt x="1599" y="1592"/>
                    </a:lnTo>
                    <a:lnTo>
                      <a:pt x="1635" y="1597"/>
                    </a:lnTo>
                    <a:lnTo>
                      <a:pt x="1671" y="1602"/>
                    </a:lnTo>
                    <a:lnTo>
                      <a:pt x="1709" y="1605"/>
                    </a:lnTo>
                    <a:lnTo>
                      <a:pt x="1746" y="1608"/>
                    </a:lnTo>
                    <a:lnTo>
                      <a:pt x="1785" y="1610"/>
                    </a:lnTo>
                    <a:lnTo>
                      <a:pt x="1823" y="1611"/>
                    </a:lnTo>
                    <a:lnTo>
                      <a:pt x="1863" y="1611"/>
                    </a:lnTo>
                    <a:lnTo>
                      <a:pt x="1902" y="1610"/>
                    </a:lnTo>
                    <a:lnTo>
                      <a:pt x="1956" y="1606"/>
                    </a:lnTo>
                    <a:lnTo>
                      <a:pt x="2006" y="1599"/>
                    </a:lnTo>
                    <a:lnTo>
                      <a:pt x="2052" y="1589"/>
                    </a:lnTo>
                    <a:lnTo>
                      <a:pt x="2096" y="1577"/>
                    </a:lnTo>
                    <a:lnTo>
                      <a:pt x="2134" y="1563"/>
                    </a:lnTo>
                    <a:lnTo>
                      <a:pt x="2171" y="1549"/>
                    </a:lnTo>
                    <a:lnTo>
                      <a:pt x="2203" y="1533"/>
                    </a:lnTo>
                    <a:lnTo>
                      <a:pt x="2232" y="1518"/>
                    </a:lnTo>
                    <a:lnTo>
                      <a:pt x="2257" y="1502"/>
                    </a:lnTo>
                    <a:lnTo>
                      <a:pt x="2279" y="1486"/>
                    </a:lnTo>
                    <a:lnTo>
                      <a:pt x="2297" y="1473"/>
                    </a:lnTo>
                    <a:lnTo>
                      <a:pt x="2313" y="1460"/>
                    </a:lnTo>
                    <a:lnTo>
                      <a:pt x="2324" y="1450"/>
                    </a:lnTo>
                    <a:lnTo>
                      <a:pt x="2332" y="1442"/>
                    </a:lnTo>
                    <a:lnTo>
                      <a:pt x="2337" y="1437"/>
                    </a:lnTo>
                    <a:lnTo>
                      <a:pt x="2339" y="1435"/>
                    </a:lnTo>
                    <a:lnTo>
                      <a:pt x="2341" y="1433"/>
                    </a:lnTo>
                    <a:lnTo>
                      <a:pt x="2348" y="1429"/>
                    </a:lnTo>
                    <a:lnTo>
                      <a:pt x="2359" y="1422"/>
                    </a:lnTo>
                    <a:lnTo>
                      <a:pt x="2374" y="1413"/>
                    </a:lnTo>
                    <a:lnTo>
                      <a:pt x="2392" y="1403"/>
                    </a:lnTo>
                    <a:lnTo>
                      <a:pt x="2412" y="1391"/>
                    </a:lnTo>
                    <a:lnTo>
                      <a:pt x="2434" y="1378"/>
                    </a:lnTo>
                    <a:lnTo>
                      <a:pt x="2457" y="1365"/>
                    </a:lnTo>
                    <a:lnTo>
                      <a:pt x="2482" y="1351"/>
                    </a:lnTo>
                    <a:lnTo>
                      <a:pt x="2507" y="1338"/>
                    </a:lnTo>
                    <a:lnTo>
                      <a:pt x="2531" y="1324"/>
                    </a:lnTo>
                    <a:lnTo>
                      <a:pt x="2555" y="1312"/>
                    </a:lnTo>
                    <a:lnTo>
                      <a:pt x="2578" y="1302"/>
                    </a:lnTo>
                    <a:lnTo>
                      <a:pt x="2599" y="1294"/>
                    </a:lnTo>
                    <a:lnTo>
                      <a:pt x="2617" y="1287"/>
                    </a:lnTo>
                    <a:lnTo>
                      <a:pt x="2634" y="1283"/>
                    </a:lnTo>
                    <a:lnTo>
                      <a:pt x="2647" y="1281"/>
                    </a:lnTo>
                    <a:lnTo>
                      <a:pt x="2659" y="1279"/>
                    </a:lnTo>
                    <a:lnTo>
                      <a:pt x="2671" y="1277"/>
                    </a:lnTo>
                    <a:lnTo>
                      <a:pt x="2682" y="1275"/>
                    </a:lnTo>
                    <a:lnTo>
                      <a:pt x="2693" y="1274"/>
                    </a:lnTo>
                    <a:lnTo>
                      <a:pt x="2705" y="1273"/>
                    </a:lnTo>
                    <a:lnTo>
                      <a:pt x="2715" y="1272"/>
                    </a:lnTo>
                    <a:lnTo>
                      <a:pt x="2726" y="1271"/>
                    </a:lnTo>
                    <a:lnTo>
                      <a:pt x="2737" y="1270"/>
                    </a:lnTo>
                    <a:lnTo>
                      <a:pt x="2749" y="1270"/>
                    </a:lnTo>
                    <a:lnTo>
                      <a:pt x="2760" y="1270"/>
                    </a:lnTo>
                    <a:lnTo>
                      <a:pt x="2773" y="1269"/>
                    </a:lnTo>
                    <a:lnTo>
                      <a:pt x="2787" y="1269"/>
                    </a:lnTo>
                    <a:lnTo>
                      <a:pt x="2801" y="1269"/>
                    </a:lnTo>
                    <a:lnTo>
                      <a:pt x="2815" y="1269"/>
                    </a:lnTo>
                    <a:lnTo>
                      <a:pt x="2831" y="1269"/>
                    </a:lnTo>
                    <a:lnTo>
                      <a:pt x="2844" y="1269"/>
                    </a:lnTo>
                    <a:lnTo>
                      <a:pt x="2861" y="1271"/>
                    </a:lnTo>
                    <a:lnTo>
                      <a:pt x="2880" y="1273"/>
                    </a:lnTo>
                    <a:lnTo>
                      <a:pt x="2901" y="1276"/>
                    </a:lnTo>
                    <a:lnTo>
                      <a:pt x="2924" y="1280"/>
                    </a:lnTo>
                    <a:lnTo>
                      <a:pt x="2950" y="1285"/>
                    </a:lnTo>
                    <a:lnTo>
                      <a:pt x="2977" y="1292"/>
                    </a:lnTo>
                    <a:lnTo>
                      <a:pt x="3005" y="1299"/>
                    </a:lnTo>
                    <a:lnTo>
                      <a:pt x="3036" y="1307"/>
                    </a:lnTo>
                    <a:lnTo>
                      <a:pt x="3067" y="1317"/>
                    </a:lnTo>
                    <a:lnTo>
                      <a:pt x="3101" y="1328"/>
                    </a:lnTo>
                    <a:lnTo>
                      <a:pt x="3134" y="1340"/>
                    </a:lnTo>
                    <a:lnTo>
                      <a:pt x="3167" y="1354"/>
                    </a:lnTo>
                    <a:lnTo>
                      <a:pt x="3203" y="1368"/>
                    </a:lnTo>
                    <a:lnTo>
                      <a:pt x="3237" y="1384"/>
                    </a:lnTo>
                    <a:lnTo>
                      <a:pt x="3273" y="1401"/>
                    </a:lnTo>
                    <a:lnTo>
                      <a:pt x="3308" y="1418"/>
                    </a:lnTo>
                    <a:lnTo>
                      <a:pt x="3342" y="1434"/>
                    </a:lnTo>
                    <a:lnTo>
                      <a:pt x="3374" y="1449"/>
                    </a:lnTo>
                    <a:lnTo>
                      <a:pt x="3406" y="1462"/>
                    </a:lnTo>
                    <a:lnTo>
                      <a:pt x="3436" y="1475"/>
                    </a:lnTo>
                    <a:lnTo>
                      <a:pt x="3465" y="1486"/>
                    </a:lnTo>
                    <a:lnTo>
                      <a:pt x="3494" y="1497"/>
                    </a:lnTo>
                    <a:lnTo>
                      <a:pt x="3521" y="1506"/>
                    </a:lnTo>
                    <a:lnTo>
                      <a:pt x="3547" y="1515"/>
                    </a:lnTo>
                    <a:lnTo>
                      <a:pt x="3574" y="1523"/>
                    </a:lnTo>
                    <a:lnTo>
                      <a:pt x="3599" y="1530"/>
                    </a:lnTo>
                    <a:lnTo>
                      <a:pt x="3623" y="1537"/>
                    </a:lnTo>
                    <a:lnTo>
                      <a:pt x="3648" y="1543"/>
                    </a:lnTo>
                    <a:lnTo>
                      <a:pt x="3671" y="1549"/>
                    </a:lnTo>
                    <a:lnTo>
                      <a:pt x="3694" y="1555"/>
                    </a:lnTo>
                    <a:lnTo>
                      <a:pt x="3716" y="1561"/>
                    </a:lnTo>
                    <a:lnTo>
                      <a:pt x="3743" y="1568"/>
                    </a:lnTo>
                    <a:lnTo>
                      <a:pt x="3770" y="1574"/>
                    </a:lnTo>
                    <a:lnTo>
                      <a:pt x="3799" y="1581"/>
                    </a:lnTo>
                    <a:lnTo>
                      <a:pt x="3829" y="1588"/>
                    </a:lnTo>
                    <a:lnTo>
                      <a:pt x="3860" y="1595"/>
                    </a:lnTo>
                    <a:lnTo>
                      <a:pt x="3893" y="1601"/>
                    </a:lnTo>
                    <a:lnTo>
                      <a:pt x="3927" y="1607"/>
                    </a:lnTo>
                    <a:lnTo>
                      <a:pt x="3962" y="1613"/>
                    </a:lnTo>
                    <a:lnTo>
                      <a:pt x="3997" y="1618"/>
                    </a:lnTo>
                    <a:lnTo>
                      <a:pt x="4034" y="1622"/>
                    </a:lnTo>
                    <a:lnTo>
                      <a:pt x="4071" y="1626"/>
                    </a:lnTo>
                    <a:lnTo>
                      <a:pt x="4108" y="1629"/>
                    </a:lnTo>
                    <a:lnTo>
                      <a:pt x="4147" y="1631"/>
                    </a:lnTo>
                    <a:lnTo>
                      <a:pt x="4185" y="1632"/>
                    </a:lnTo>
                    <a:lnTo>
                      <a:pt x="4225" y="1632"/>
                    </a:lnTo>
                    <a:lnTo>
                      <a:pt x="4264" y="1631"/>
                    </a:lnTo>
                    <a:lnTo>
                      <a:pt x="4318" y="1627"/>
                    </a:lnTo>
                    <a:lnTo>
                      <a:pt x="4368" y="1620"/>
                    </a:lnTo>
                    <a:lnTo>
                      <a:pt x="4414" y="1610"/>
                    </a:lnTo>
                    <a:lnTo>
                      <a:pt x="4458" y="1598"/>
                    </a:lnTo>
                    <a:lnTo>
                      <a:pt x="4496" y="1584"/>
                    </a:lnTo>
                    <a:lnTo>
                      <a:pt x="4533" y="1570"/>
                    </a:lnTo>
                    <a:lnTo>
                      <a:pt x="4565" y="1554"/>
                    </a:lnTo>
                    <a:lnTo>
                      <a:pt x="4594" y="1539"/>
                    </a:lnTo>
                    <a:lnTo>
                      <a:pt x="4619" y="1523"/>
                    </a:lnTo>
                    <a:lnTo>
                      <a:pt x="4641" y="1508"/>
                    </a:lnTo>
                    <a:lnTo>
                      <a:pt x="4660" y="1495"/>
                    </a:lnTo>
                    <a:lnTo>
                      <a:pt x="4675" y="1481"/>
                    </a:lnTo>
                    <a:lnTo>
                      <a:pt x="4686" y="1471"/>
                    </a:lnTo>
                    <a:lnTo>
                      <a:pt x="4694" y="1463"/>
                    </a:lnTo>
                    <a:lnTo>
                      <a:pt x="4699" y="1458"/>
                    </a:lnTo>
                    <a:lnTo>
                      <a:pt x="4701" y="1456"/>
                    </a:lnTo>
                    <a:lnTo>
                      <a:pt x="4703" y="1454"/>
                    </a:lnTo>
                    <a:lnTo>
                      <a:pt x="4710" y="1450"/>
                    </a:lnTo>
                    <a:lnTo>
                      <a:pt x="4721" y="1443"/>
                    </a:lnTo>
                    <a:lnTo>
                      <a:pt x="4736" y="1434"/>
                    </a:lnTo>
                    <a:lnTo>
                      <a:pt x="4753" y="1424"/>
                    </a:lnTo>
                    <a:lnTo>
                      <a:pt x="4772" y="1412"/>
                    </a:lnTo>
                    <a:lnTo>
                      <a:pt x="4793" y="1399"/>
                    </a:lnTo>
                    <a:lnTo>
                      <a:pt x="4817" y="1385"/>
                    </a:lnTo>
                    <a:lnTo>
                      <a:pt x="4840" y="1372"/>
                    </a:lnTo>
                    <a:lnTo>
                      <a:pt x="4864" y="1358"/>
                    </a:lnTo>
                    <a:lnTo>
                      <a:pt x="4888" y="1345"/>
                    </a:lnTo>
                    <a:lnTo>
                      <a:pt x="4912" y="1334"/>
                    </a:lnTo>
                    <a:lnTo>
                      <a:pt x="4934" y="1322"/>
                    </a:lnTo>
                    <a:lnTo>
                      <a:pt x="4955" y="1314"/>
                    </a:lnTo>
                    <a:lnTo>
                      <a:pt x="4974" y="1307"/>
                    </a:lnTo>
                    <a:lnTo>
                      <a:pt x="4990" y="1303"/>
                    </a:lnTo>
                    <a:lnTo>
                      <a:pt x="5003" y="1301"/>
                    </a:lnTo>
                    <a:lnTo>
                      <a:pt x="5015" y="1299"/>
                    </a:lnTo>
                    <a:lnTo>
                      <a:pt x="5026" y="1297"/>
                    </a:lnTo>
                    <a:lnTo>
                      <a:pt x="5037" y="1296"/>
                    </a:lnTo>
                    <a:lnTo>
                      <a:pt x="5049" y="1295"/>
                    </a:lnTo>
                    <a:lnTo>
                      <a:pt x="5060" y="1294"/>
                    </a:lnTo>
                    <a:lnTo>
                      <a:pt x="5070" y="1293"/>
                    </a:lnTo>
                    <a:lnTo>
                      <a:pt x="5081" y="1292"/>
                    </a:lnTo>
                    <a:lnTo>
                      <a:pt x="5092" y="1291"/>
                    </a:lnTo>
                    <a:lnTo>
                      <a:pt x="5104" y="1291"/>
                    </a:lnTo>
                    <a:lnTo>
                      <a:pt x="5115" y="1291"/>
                    </a:lnTo>
                    <a:lnTo>
                      <a:pt x="5129" y="1290"/>
                    </a:lnTo>
                    <a:lnTo>
                      <a:pt x="5142" y="1290"/>
                    </a:lnTo>
                    <a:lnTo>
                      <a:pt x="5156" y="1290"/>
                    </a:lnTo>
                    <a:lnTo>
                      <a:pt x="5170" y="1290"/>
                    </a:lnTo>
                    <a:lnTo>
                      <a:pt x="5186" y="1290"/>
                    </a:lnTo>
                    <a:lnTo>
                      <a:pt x="5199" y="1290"/>
                    </a:lnTo>
                    <a:lnTo>
                      <a:pt x="5216" y="1292"/>
                    </a:lnTo>
                    <a:lnTo>
                      <a:pt x="5235" y="1294"/>
                    </a:lnTo>
                    <a:lnTo>
                      <a:pt x="5256" y="1297"/>
                    </a:lnTo>
                    <a:lnTo>
                      <a:pt x="5279" y="1301"/>
                    </a:lnTo>
                    <a:lnTo>
                      <a:pt x="5305" y="1306"/>
                    </a:lnTo>
                    <a:lnTo>
                      <a:pt x="5333" y="1313"/>
                    </a:lnTo>
                    <a:lnTo>
                      <a:pt x="5362" y="1320"/>
                    </a:lnTo>
                    <a:lnTo>
                      <a:pt x="5392" y="1328"/>
                    </a:lnTo>
                    <a:lnTo>
                      <a:pt x="5424" y="1339"/>
                    </a:lnTo>
                    <a:lnTo>
                      <a:pt x="5457" y="1350"/>
                    </a:lnTo>
                    <a:lnTo>
                      <a:pt x="5490" y="1361"/>
                    </a:lnTo>
                    <a:lnTo>
                      <a:pt x="5525" y="1375"/>
                    </a:lnTo>
                    <a:lnTo>
                      <a:pt x="5560" y="1389"/>
                    </a:lnTo>
                    <a:lnTo>
                      <a:pt x="5594" y="1405"/>
                    </a:lnTo>
                    <a:lnTo>
                      <a:pt x="5630" y="1422"/>
                    </a:lnTo>
                    <a:lnTo>
                      <a:pt x="5664" y="1439"/>
                    </a:lnTo>
                    <a:lnTo>
                      <a:pt x="5699" y="1455"/>
                    </a:lnTo>
                    <a:lnTo>
                      <a:pt x="5731" y="1470"/>
                    </a:lnTo>
                    <a:lnTo>
                      <a:pt x="5762" y="1483"/>
                    </a:lnTo>
                    <a:lnTo>
                      <a:pt x="5792" y="1497"/>
                    </a:lnTo>
                    <a:lnTo>
                      <a:pt x="5821" y="1508"/>
                    </a:lnTo>
                    <a:lnTo>
                      <a:pt x="5850" y="1518"/>
                    </a:lnTo>
                    <a:lnTo>
                      <a:pt x="5877" y="1527"/>
                    </a:lnTo>
                    <a:lnTo>
                      <a:pt x="5903" y="1536"/>
                    </a:lnTo>
                    <a:lnTo>
                      <a:pt x="5930" y="1544"/>
                    </a:lnTo>
                    <a:lnTo>
                      <a:pt x="5955" y="1551"/>
                    </a:lnTo>
                    <a:lnTo>
                      <a:pt x="5979" y="1558"/>
                    </a:lnTo>
                    <a:lnTo>
                      <a:pt x="6004" y="1564"/>
                    </a:lnTo>
                    <a:lnTo>
                      <a:pt x="6027" y="1570"/>
                    </a:lnTo>
                    <a:lnTo>
                      <a:pt x="6050" y="1576"/>
                    </a:lnTo>
                    <a:lnTo>
                      <a:pt x="6073" y="1582"/>
                    </a:lnTo>
                    <a:lnTo>
                      <a:pt x="6099" y="1589"/>
                    </a:lnTo>
                    <a:lnTo>
                      <a:pt x="6126" y="1595"/>
                    </a:lnTo>
                    <a:lnTo>
                      <a:pt x="6155" y="1602"/>
                    </a:lnTo>
                    <a:lnTo>
                      <a:pt x="6185" y="1609"/>
                    </a:lnTo>
                    <a:lnTo>
                      <a:pt x="6216" y="1616"/>
                    </a:lnTo>
                    <a:lnTo>
                      <a:pt x="6250" y="1622"/>
                    </a:lnTo>
                    <a:lnTo>
                      <a:pt x="6283" y="1628"/>
                    </a:lnTo>
                    <a:lnTo>
                      <a:pt x="6319" y="1634"/>
                    </a:lnTo>
                    <a:lnTo>
                      <a:pt x="6354" y="1639"/>
                    </a:lnTo>
                    <a:lnTo>
                      <a:pt x="6391" y="1643"/>
                    </a:lnTo>
                    <a:lnTo>
                      <a:pt x="6428" y="1648"/>
                    </a:lnTo>
                    <a:lnTo>
                      <a:pt x="6466" y="1651"/>
                    </a:lnTo>
                    <a:lnTo>
                      <a:pt x="6504" y="1653"/>
                    </a:lnTo>
                    <a:lnTo>
                      <a:pt x="6543" y="1654"/>
                    </a:lnTo>
                    <a:lnTo>
                      <a:pt x="6582" y="1654"/>
                    </a:lnTo>
                    <a:lnTo>
                      <a:pt x="6622" y="1653"/>
                    </a:lnTo>
                    <a:lnTo>
                      <a:pt x="6675" y="1649"/>
                    </a:lnTo>
                    <a:lnTo>
                      <a:pt x="6725" y="1641"/>
                    </a:lnTo>
                    <a:lnTo>
                      <a:pt x="6772" y="1631"/>
                    </a:lnTo>
                    <a:lnTo>
                      <a:pt x="6814" y="1619"/>
                    </a:lnTo>
                    <a:lnTo>
                      <a:pt x="6854" y="1605"/>
                    </a:lnTo>
                    <a:lnTo>
                      <a:pt x="6889" y="1591"/>
                    </a:lnTo>
                    <a:lnTo>
                      <a:pt x="6921" y="1575"/>
                    </a:lnTo>
                    <a:lnTo>
                      <a:pt x="6951" y="1560"/>
                    </a:lnTo>
                    <a:lnTo>
                      <a:pt x="6976" y="1544"/>
                    </a:lnTo>
                    <a:lnTo>
                      <a:pt x="6997" y="1529"/>
                    </a:lnTo>
                    <a:lnTo>
                      <a:pt x="7017" y="1516"/>
                    </a:lnTo>
                    <a:lnTo>
                      <a:pt x="7032" y="1503"/>
                    </a:lnTo>
                    <a:lnTo>
                      <a:pt x="7043" y="1493"/>
                    </a:lnTo>
                    <a:lnTo>
                      <a:pt x="7051" y="1484"/>
                    </a:lnTo>
                    <a:lnTo>
                      <a:pt x="7056" y="1479"/>
                    </a:lnTo>
                    <a:lnTo>
                      <a:pt x="7058" y="1477"/>
                    </a:lnTo>
                    <a:lnTo>
                      <a:pt x="7060" y="1476"/>
                    </a:lnTo>
                    <a:lnTo>
                      <a:pt x="7066" y="1472"/>
                    </a:lnTo>
                    <a:lnTo>
                      <a:pt x="7076" y="1465"/>
                    </a:lnTo>
                    <a:lnTo>
                      <a:pt x="7089" y="1457"/>
                    </a:lnTo>
                    <a:lnTo>
                      <a:pt x="7105" y="1448"/>
                    </a:lnTo>
                    <a:lnTo>
                      <a:pt x="7122" y="1437"/>
                    </a:lnTo>
                    <a:lnTo>
                      <a:pt x="7141" y="1425"/>
                    </a:lnTo>
                    <a:lnTo>
                      <a:pt x="7163" y="1413"/>
                    </a:lnTo>
                    <a:lnTo>
                      <a:pt x="7184" y="1401"/>
                    </a:lnTo>
                    <a:lnTo>
                      <a:pt x="7206" y="1389"/>
                    </a:lnTo>
                    <a:lnTo>
                      <a:pt x="7228" y="1377"/>
                    </a:lnTo>
                    <a:lnTo>
                      <a:pt x="7251" y="1366"/>
                    </a:lnTo>
                    <a:lnTo>
                      <a:pt x="7272" y="1357"/>
                    </a:lnTo>
                    <a:lnTo>
                      <a:pt x="7291" y="1349"/>
                    </a:lnTo>
                    <a:lnTo>
                      <a:pt x="7309" y="1343"/>
                    </a:lnTo>
                    <a:lnTo>
                      <a:pt x="7325" y="1339"/>
                    </a:lnTo>
                    <a:lnTo>
                      <a:pt x="7338" y="1337"/>
                    </a:lnTo>
                    <a:lnTo>
                      <a:pt x="7350" y="1335"/>
                    </a:lnTo>
                    <a:lnTo>
                      <a:pt x="7362" y="1332"/>
                    </a:lnTo>
                    <a:lnTo>
                      <a:pt x="7373" y="1331"/>
                    </a:lnTo>
                    <a:lnTo>
                      <a:pt x="7384" y="1329"/>
                    </a:lnTo>
                    <a:lnTo>
                      <a:pt x="7395" y="1328"/>
                    </a:lnTo>
                    <a:lnTo>
                      <a:pt x="7406" y="1327"/>
                    </a:lnTo>
                    <a:lnTo>
                      <a:pt x="7417" y="1326"/>
                    </a:lnTo>
                    <a:lnTo>
                      <a:pt x="7428" y="1326"/>
                    </a:lnTo>
                    <a:lnTo>
                      <a:pt x="7440" y="1325"/>
                    </a:lnTo>
                    <a:lnTo>
                      <a:pt x="7451" y="1325"/>
                    </a:lnTo>
                    <a:lnTo>
                      <a:pt x="7464" y="1324"/>
                    </a:lnTo>
                    <a:lnTo>
                      <a:pt x="7478" y="1324"/>
                    </a:lnTo>
                    <a:lnTo>
                      <a:pt x="7492" y="1324"/>
                    </a:lnTo>
                    <a:lnTo>
                      <a:pt x="7506" y="1324"/>
                    </a:lnTo>
                    <a:lnTo>
                      <a:pt x="7522" y="1324"/>
                    </a:lnTo>
                    <a:lnTo>
                      <a:pt x="7535" y="1324"/>
                    </a:lnTo>
                    <a:lnTo>
                      <a:pt x="7551" y="1326"/>
                    </a:lnTo>
                    <a:lnTo>
                      <a:pt x="7571" y="1328"/>
                    </a:lnTo>
                    <a:lnTo>
                      <a:pt x="7592" y="1331"/>
                    </a:lnTo>
                    <a:lnTo>
                      <a:pt x="7615" y="1336"/>
                    </a:lnTo>
                    <a:lnTo>
                      <a:pt x="7641" y="1341"/>
                    </a:lnTo>
                    <a:lnTo>
                      <a:pt x="7668" y="1348"/>
                    </a:lnTo>
                    <a:lnTo>
                      <a:pt x="7697" y="1355"/>
                    </a:lnTo>
                    <a:lnTo>
                      <a:pt x="7728" y="1363"/>
                    </a:lnTo>
                    <a:lnTo>
                      <a:pt x="7759" y="1373"/>
                    </a:lnTo>
                    <a:lnTo>
                      <a:pt x="7792" y="1384"/>
                    </a:lnTo>
                    <a:lnTo>
                      <a:pt x="7826" y="1395"/>
                    </a:lnTo>
                    <a:lnTo>
                      <a:pt x="7859" y="1409"/>
                    </a:lnTo>
                    <a:lnTo>
                      <a:pt x="7895" y="1423"/>
                    </a:lnTo>
                    <a:lnTo>
                      <a:pt x="7929" y="1439"/>
                    </a:lnTo>
                    <a:lnTo>
                      <a:pt x="7965" y="1456"/>
                    </a:lnTo>
                    <a:lnTo>
                      <a:pt x="8000" y="1473"/>
                    </a:lnTo>
                    <a:lnTo>
                      <a:pt x="8034" y="1489"/>
                    </a:lnTo>
                    <a:lnTo>
                      <a:pt x="8066" y="1505"/>
                    </a:lnTo>
                    <a:lnTo>
                      <a:pt x="8097" y="1519"/>
                    </a:lnTo>
                    <a:lnTo>
                      <a:pt x="8128" y="1531"/>
                    </a:lnTo>
                    <a:lnTo>
                      <a:pt x="8157" y="1542"/>
                    </a:lnTo>
                    <a:lnTo>
                      <a:pt x="8186" y="1552"/>
                    </a:lnTo>
                    <a:lnTo>
                      <a:pt x="8213" y="1562"/>
                    </a:lnTo>
                    <a:lnTo>
                      <a:pt x="8239" y="1570"/>
                    </a:lnTo>
                    <a:lnTo>
                      <a:pt x="8266" y="1578"/>
                    </a:lnTo>
                    <a:lnTo>
                      <a:pt x="8291" y="1586"/>
                    </a:lnTo>
                    <a:lnTo>
                      <a:pt x="8315" y="1593"/>
                    </a:lnTo>
                    <a:lnTo>
                      <a:pt x="8340" y="1599"/>
                    </a:lnTo>
                    <a:lnTo>
                      <a:pt x="8363" y="1605"/>
                    </a:lnTo>
                    <a:lnTo>
                      <a:pt x="8386" y="1611"/>
                    </a:lnTo>
                    <a:lnTo>
                      <a:pt x="8408" y="1617"/>
                    </a:lnTo>
                    <a:lnTo>
                      <a:pt x="8435" y="1624"/>
                    </a:lnTo>
                    <a:lnTo>
                      <a:pt x="8462" y="1630"/>
                    </a:lnTo>
                    <a:lnTo>
                      <a:pt x="8490" y="1637"/>
                    </a:lnTo>
                    <a:lnTo>
                      <a:pt x="8521" y="1644"/>
                    </a:lnTo>
                    <a:lnTo>
                      <a:pt x="8552" y="1652"/>
                    </a:lnTo>
                    <a:lnTo>
                      <a:pt x="8585" y="1658"/>
                    </a:lnTo>
                    <a:lnTo>
                      <a:pt x="8619" y="1664"/>
                    </a:lnTo>
                    <a:lnTo>
                      <a:pt x="8654" y="1669"/>
                    </a:lnTo>
                    <a:lnTo>
                      <a:pt x="8689" y="1674"/>
                    </a:lnTo>
                    <a:lnTo>
                      <a:pt x="8725" y="1679"/>
                    </a:lnTo>
                    <a:lnTo>
                      <a:pt x="8763" y="1682"/>
                    </a:lnTo>
                    <a:lnTo>
                      <a:pt x="8800" y="1685"/>
                    </a:lnTo>
                    <a:lnTo>
                      <a:pt x="8839" y="1687"/>
                    </a:lnTo>
                    <a:lnTo>
                      <a:pt x="8877" y="1688"/>
                    </a:lnTo>
                    <a:lnTo>
                      <a:pt x="8917" y="1688"/>
                    </a:lnTo>
                    <a:lnTo>
                      <a:pt x="8956" y="1687"/>
                    </a:lnTo>
                    <a:lnTo>
                      <a:pt x="9010" y="1683"/>
                    </a:lnTo>
                    <a:lnTo>
                      <a:pt x="9059" y="1676"/>
                    </a:lnTo>
                    <a:lnTo>
                      <a:pt x="9104" y="1668"/>
                    </a:lnTo>
                    <a:lnTo>
                      <a:pt x="9146" y="1657"/>
                    </a:lnTo>
                    <a:lnTo>
                      <a:pt x="9183" y="1644"/>
                    </a:lnTo>
                    <a:lnTo>
                      <a:pt x="9218" y="1630"/>
                    </a:lnTo>
                    <a:lnTo>
                      <a:pt x="9248" y="1616"/>
                    </a:lnTo>
                    <a:lnTo>
                      <a:pt x="9276" y="1602"/>
                    </a:lnTo>
                    <a:lnTo>
                      <a:pt x="9299" y="1588"/>
                    </a:lnTo>
                    <a:lnTo>
                      <a:pt x="9318" y="1575"/>
                    </a:lnTo>
                    <a:lnTo>
                      <a:pt x="9335" y="1562"/>
                    </a:lnTo>
                    <a:lnTo>
                      <a:pt x="9348" y="1551"/>
                    </a:lnTo>
                    <a:lnTo>
                      <a:pt x="9359" y="1541"/>
                    </a:lnTo>
                    <a:lnTo>
                      <a:pt x="9366" y="1534"/>
                    </a:lnTo>
                    <a:lnTo>
                      <a:pt x="9371" y="1530"/>
                    </a:lnTo>
                    <a:lnTo>
                      <a:pt x="9372" y="1528"/>
                    </a:lnTo>
                    <a:lnTo>
                      <a:pt x="9374" y="1526"/>
                    </a:lnTo>
                    <a:lnTo>
                      <a:pt x="9381" y="1522"/>
                    </a:lnTo>
                    <a:lnTo>
                      <a:pt x="9392" y="1514"/>
                    </a:lnTo>
                    <a:lnTo>
                      <a:pt x="9406" y="1505"/>
                    </a:lnTo>
                    <a:lnTo>
                      <a:pt x="9423" y="1494"/>
                    </a:lnTo>
                    <a:lnTo>
                      <a:pt x="9443" y="1480"/>
                    </a:lnTo>
                    <a:lnTo>
                      <a:pt x="9464" y="1466"/>
                    </a:lnTo>
                    <a:lnTo>
                      <a:pt x="9487" y="1452"/>
                    </a:lnTo>
                    <a:lnTo>
                      <a:pt x="9511" y="1438"/>
                    </a:lnTo>
                    <a:lnTo>
                      <a:pt x="9535" y="1424"/>
                    </a:lnTo>
                    <a:lnTo>
                      <a:pt x="9559" y="1410"/>
                    </a:lnTo>
                    <a:lnTo>
                      <a:pt x="9582" y="1398"/>
                    </a:lnTo>
                    <a:lnTo>
                      <a:pt x="9605" y="1387"/>
                    </a:lnTo>
                    <a:lnTo>
                      <a:pt x="9626" y="1378"/>
                    </a:lnTo>
                    <a:lnTo>
                      <a:pt x="9644" y="1371"/>
                    </a:lnTo>
                    <a:lnTo>
                      <a:pt x="9660" y="1367"/>
                    </a:lnTo>
                    <a:lnTo>
                      <a:pt x="9674" y="1365"/>
                    </a:lnTo>
                    <a:lnTo>
                      <a:pt x="9686" y="1363"/>
                    </a:lnTo>
                    <a:lnTo>
                      <a:pt x="9697" y="1361"/>
                    </a:lnTo>
                    <a:lnTo>
                      <a:pt x="9708" y="1359"/>
                    </a:lnTo>
                    <a:lnTo>
                      <a:pt x="9719" y="1358"/>
                    </a:lnTo>
                    <a:lnTo>
                      <a:pt x="9730" y="1357"/>
                    </a:lnTo>
                    <a:lnTo>
                      <a:pt x="9740" y="1356"/>
                    </a:lnTo>
                    <a:lnTo>
                      <a:pt x="9752" y="1355"/>
                    </a:lnTo>
                    <a:lnTo>
                      <a:pt x="9763" y="1354"/>
                    </a:lnTo>
                    <a:lnTo>
                      <a:pt x="9775" y="1354"/>
                    </a:lnTo>
                    <a:lnTo>
                      <a:pt x="9786" y="1354"/>
                    </a:lnTo>
                    <a:lnTo>
                      <a:pt x="9799" y="1353"/>
                    </a:lnTo>
                    <a:lnTo>
                      <a:pt x="9812" y="1353"/>
                    </a:lnTo>
                    <a:lnTo>
                      <a:pt x="9827" y="1353"/>
                    </a:lnTo>
                    <a:lnTo>
                      <a:pt x="9841" y="1353"/>
                    </a:lnTo>
                    <a:lnTo>
                      <a:pt x="9857" y="1353"/>
                    </a:lnTo>
                    <a:lnTo>
                      <a:pt x="9870" y="1353"/>
                    </a:lnTo>
                    <a:lnTo>
                      <a:pt x="9886" y="1355"/>
                    </a:lnTo>
                    <a:lnTo>
                      <a:pt x="9906" y="1357"/>
                    </a:lnTo>
                    <a:lnTo>
                      <a:pt x="9927" y="1360"/>
                    </a:lnTo>
                    <a:lnTo>
                      <a:pt x="9950" y="1364"/>
                    </a:lnTo>
                    <a:lnTo>
                      <a:pt x="9975" y="1369"/>
                    </a:lnTo>
                    <a:lnTo>
                      <a:pt x="10004" y="1375"/>
                    </a:lnTo>
                    <a:lnTo>
                      <a:pt x="10032" y="1382"/>
                    </a:lnTo>
                    <a:lnTo>
                      <a:pt x="10063" y="1391"/>
                    </a:lnTo>
                    <a:lnTo>
                      <a:pt x="10095" y="1400"/>
                    </a:lnTo>
                    <a:lnTo>
                      <a:pt x="10127" y="1411"/>
                    </a:lnTo>
                    <a:lnTo>
                      <a:pt x="10161" y="1423"/>
                    </a:lnTo>
                    <a:lnTo>
                      <a:pt x="10195" y="1436"/>
                    </a:lnTo>
                    <a:lnTo>
                      <a:pt x="10231" y="1451"/>
                    </a:lnTo>
                    <a:lnTo>
                      <a:pt x="10265" y="1467"/>
                    </a:lnTo>
                    <a:lnTo>
                      <a:pt x="10301" y="1484"/>
                    </a:lnTo>
                    <a:lnTo>
                      <a:pt x="10335" y="1502"/>
                    </a:lnTo>
                    <a:lnTo>
                      <a:pt x="10370" y="1518"/>
                    </a:lnTo>
                    <a:lnTo>
                      <a:pt x="10402" y="1533"/>
                    </a:lnTo>
                    <a:lnTo>
                      <a:pt x="10432" y="1546"/>
                    </a:lnTo>
                    <a:lnTo>
                      <a:pt x="10463" y="1559"/>
                    </a:lnTo>
                    <a:lnTo>
                      <a:pt x="10492" y="1570"/>
                    </a:lnTo>
                    <a:lnTo>
                      <a:pt x="10520" y="1580"/>
                    </a:lnTo>
                    <a:lnTo>
                      <a:pt x="10548" y="1589"/>
                    </a:lnTo>
                    <a:lnTo>
                      <a:pt x="10574" y="1598"/>
                    </a:lnTo>
                    <a:lnTo>
                      <a:pt x="10600" y="1606"/>
                    </a:lnTo>
                    <a:lnTo>
                      <a:pt x="10626" y="1613"/>
                    </a:lnTo>
                    <a:lnTo>
                      <a:pt x="10650" y="1620"/>
                    </a:lnTo>
                    <a:lnTo>
                      <a:pt x="10674" y="1627"/>
                    </a:lnTo>
                    <a:lnTo>
                      <a:pt x="10698" y="1633"/>
                    </a:lnTo>
                    <a:lnTo>
                      <a:pt x="10721" y="1639"/>
                    </a:lnTo>
                    <a:lnTo>
                      <a:pt x="10743" y="1645"/>
                    </a:lnTo>
                    <a:lnTo>
                      <a:pt x="10770" y="1652"/>
                    </a:lnTo>
                    <a:lnTo>
                      <a:pt x="10797" y="1659"/>
                    </a:lnTo>
                    <a:lnTo>
                      <a:pt x="10825" y="1666"/>
                    </a:lnTo>
                    <a:lnTo>
                      <a:pt x="10856" y="1673"/>
                    </a:lnTo>
                    <a:lnTo>
                      <a:pt x="10887" y="1679"/>
                    </a:lnTo>
                    <a:lnTo>
                      <a:pt x="10921" y="1685"/>
                    </a:lnTo>
                    <a:lnTo>
                      <a:pt x="10954" y="1691"/>
                    </a:lnTo>
                    <a:lnTo>
                      <a:pt x="10989" y="1697"/>
                    </a:lnTo>
                    <a:lnTo>
                      <a:pt x="11025" y="1702"/>
                    </a:lnTo>
                    <a:lnTo>
                      <a:pt x="11061" y="1707"/>
                    </a:lnTo>
                    <a:lnTo>
                      <a:pt x="11099" y="1710"/>
                    </a:lnTo>
                    <a:lnTo>
                      <a:pt x="11136" y="1713"/>
                    </a:lnTo>
                    <a:lnTo>
                      <a:pt x="11175" y="1715"/>
                    </a:lnTo>
                    <a:lnTo>
                      <a:pt x="11213" y="1716"/>
                    </a:lnTo>
                    <a:lnTo>
                      <a:pt x="11253" y="1716"/>
                    </a:lnTo>
                    <a:lnTo>
                      <a:pt x="11292" y="1715"/>
                    </a:lnTo>
                    <a:lnTo>
                      <a:pt x="11346" y="1711"/>
                    </a:lnTo>
                    <a:lnTo>
                      <a:pt x="11397" y="1703"/>
                    </a:lnTo>
                    <a:lnTo>
                      <a:pt x="11443" y="1693"/>
                    </a:lnTo>
                    <a:lnTo>
                      <a:pt x="11487" y="1681"/>
                    </a:lnTo>
                    <a:lnTo>
                      <a:pt x="11527" y="1667"/>
                    </a:lnTo>
                    <a:lnTo>
                      <a:pt x="11564" y="1652"/>
                    </a:lnTo>
                    <a:lnTo>
                      <a:pt x="11597" y="1635"/>
                    </a:lnTo>
                    <a:lnTo>
                      <a:pt x="11627" y="1619"/>
                    </a:lnTo>
                    <a:lnTo>
                      <a:pt x="11653" y="1603"/>
                    </a:lnTo>
                    <a:lnTo>
                      <a:pt x="11675" y="1588"/>
                    </a:lnTo>
                    <a:lnTo>
                      <a:pt x="11695" y="1574"/>
                    </a:lnTo>
                    <a:lnTo>
                      <a:pt x="11711" y="1561"/>
                    </a:lnTo>
                    <a:lnTo>
                      <a:pt x="11723" y="1550"/>
                    </a:lnTo>
                    <a:lnTo>
                      <a:pt x="11732" y="1542"/>
                    </a:lnTo>
                    <a:lnTo>
                      <a:pt x="11737" y="1537"/>
                    </a:lnTo>
                    <a:lnTo>
                      <a:pt x="11739" y="1535"/>
                    </a:lnTo>
                    <a:lnTo>
                      <a:pt x="11739" y="294"/>
                    </a:lnTo>
                    <a:lnTo>
                      <a:pt x="11737" y="296"/>
                    </a:lnTo>
                    <a:lnTo>
                      <a:pt x="11732" y="301"/>
                    </a:lnTo>
                    <a:lnTo>
                      <a:pt x="11724" y="309"/>
                    </a:lnTo>
                    <a:lnTo>
                      <a:pt x="11713" y="319"/>
                    </a:lnTo>
                    <a:lnTo>
                      <a:pt x="11697" y="332"/>
                    </a:lnTo>
                    <a:lnTo>
                      <a:pt x="11679" y="345"/>
                    </a:lnTo>
                    <a:lnTo>
                      <a:pt x="11657" y="360"/>
                    </a:lnTo>
                    <a:lnTo>
                      <a:pt x="11632" y="376"/>
                    </a:lnTo>
                    <a:lnTo>
                      <a:pt x="11603" y="391"/>
                    </a:lnTo>
                    <a:lnTo>
                      <a:pt x="11571" y="408"/>
                    </a:lnTo>
                    <a:lnTo>
                      <a:pt x="11534" y="422"/>
                    </a:lnTo>
                    <a:lnTo>
                      <a:pt x="11496" y="436"/>
                    </a:lnTo>
                    <a:lnTo>
                      <a:pt x="11452" y="448"/>
                    </a:lnTo>
                    <a:lnTo>
                      <a:pt x="11406" y="458"/>
                    </a:lnTo>
                    <a:lnTo>
                      <a:pt x="11356" y="465"/>
                    </a:lnTo>
                    <a:lnTo>
                      <a:pt x="11302" y="469"/>
                    </a:lnTo>
                    <a:lnTo>
                      <a:pt x="11263" y="470"/>
                    </a:lnTo>
                    <a:lnTo>
                      <a:pt x="11223" y="470"/>
                    </a:lnTo>
                    <a:lnTo>
                      <a:pt x="11185" y="469"/>
                    </a:lnTo>
                    <a:lnTo>
                      <a:pt x="11146" y="467"/>
                    </a:lnTo>
                    <a:lnTo>
                      <a:pt x="11109" y="464"/>
                    </a:lnTo>
                    <a:lnTo>
                      <a:pt x="11071" y="460"/>
                    </a:lnTo>
                    <a:lnTo>
                      <a:pt x="11035" y="456"/>
                    </a:lnTo>
                    <a:lnTo>
                      <a:pt x="11000" y="451"/>
                    </a:lnTo>
                    <a:lnTo>
                      <a:pt x="10965" y="445"/>
                    </a:lnTo>
                    <a:lnTo>
                      <a:pt x="10931" y="439"/>
                    </a:lnTo>
                    <a:lnTo>
                      <a:pt x="10898" y="433"/>
                    </a:lnTo>
                    <a:lnTo>
                      <a:pt x="10867" y="426"/>
                    </a:lnTo>
                    <a:lnTo>
                      <a:pt x="10836" y="419"/>
                    </a:lnTo>
                    <a:lnTo>
                      <a:pt x="10808" y="412"/>
                    </a:lnTo>
                    <a:lnTo>
                      <a:pt x="10781" y="406"/>
                    </a:lnTo>
                    <a:lnTo>
                      <a:pt x="10754" y="399"/>
                    </a:lnTo>
                    <a:lnTo>
                      <a:pt x="10732" y="393"/>
                    </a:lnTo>
                    <a:lnTo>
                      <a:pt x="10709" y="386"/>
                    </a:lnTo>
                    <a:lnTo>
                      <a:pt x="10686" y="380"/>
                    </a:lnTo>
                    <a:lnTo>
                      <a:pt x="10661" y="374"/>
                    </a:lnTo>
                    <a:lnTo>
                      <a:pt x="10637" y="367"/>
                    </a:lnTo>
                    <a:lnTo>
                      <a:pt x="10612" y="360"/>
                    </a:lnTo>
                    <a:lnTo>
                      <a:pt x="10585" y="352"/>
                    </a:lnTo>
                    <a:lnTo>
                      <a:pt x="10559" y="343"/>
                    </a:lnTo>
                    <a:lnTo>
                      <a:pt x="10532" y="334"/>
                    </a:lnTo>
                    <a:lnTo>
                      <a:pt x="10503" y="324"/>
                    </a:lnTo>
                    <a:lnTo>
                      <a:pt x="10474" y="312"/>
                    </a:lnTo>
                    <a:lnTo>
                      <a:pt x="10443" y="300"/>
                    </a:lnTo>
                    <a:lnTo>
                      <a:pt x="10412" y="287"/>
                    </a:lnTo>
                    <a:lnTo>
                      <a:pt x="10380" y="272"/>
                    </a:lnTo>
                    <a:lnTo>
                      <a:pt x="10346" y="256"/>
                    </a:lnTo>
                    <a:lnTo>
                      <a:pt x="10311" y="238"/>
                    </a:lnTo>
                    <a:lnTo>
                      <a:pt x="10275" y="220"/>
                    </a:lnTo>
                    <a:lnTo>
                      <a:pt x="10241" y="204"/>
                    </a:lnTo>
                    <a:lnTo>
                      <a:pt x="10205" y="190"/>
                    </a:lnTo>
                    <a:lnTo>
                      <a:pt x="10172" y="176"/>
                    </a:lnTo>
                    <a:lnTo>
                      <a:pt x="10138" y="165"/>
                    </a:lnTo>
                    <a:lnTo>
                      <a:pt x="10105" y="154"/>
                    </a:lnTo>
                    <a:lnTo>
                      <a:pt x="10074" y="144"/>
                    </a:lnTo>
                    <a:lnTo>
                      <a:pt x="10043" y="136"/>
                    </a:lnTo>
                    <a:lnTo>
                      <a:pt x="10014" y="129"/>
                    </a:lnTo>
                    <a:lnTo>
                      <a:pt x="9987" y="122"/>
                    </a:lnTo>
                    <a:lnTo>
                      <a:pt x="9961" y="117"/>
                    </a:lnTo>
                    <a:lnTo>
                      <a:pt x="9938" y="113"/>
                    </a:lnTo>
                    <a:lnTo>
                      <a:pt x="9917" y="110"/>
                    </a:lnTo>
                    <a:lnTo>
                      <a:pt x="9897" y="108"/>
                    </a:lnTo>
                    <a:lnTo>
                      <a:pt x="9881" y="106"/>
                    </a:lnTo>
                    <a:lnTo>
                      <a:pt x="9868" y="106"/>
                    </a:lnTo>
                    <a:lnTo>
                      <a:pt x="9852" y="106"/>
                    </a:lnTo>
                    <a:lnTo>
                      <a:pt x="9838" y="106"/>
                    </a:lnTo>
                    <a:lnTo>
                      <a:pt x="9824" y="106"/>
                    </a:lnTo>
                    <a:lnTo>
                      <a:pt x="9810" y="106"/>
                    </a:lnTo>
                    <a:lnTo>
                      <a:pt x="9797" y="107"/>
                    </a:lnTo>
                    <a:lnTo>
                      <a:pt x="9786" y="107"/>
                    </a:lnTo>
                    <a:lnTo>
                      <a:pt x="9774" y="107"/>
                    </a:lnTo>
                    <a:lnTo>
                      <a:pt x="9763" y="108"/>
                    </a:lnTo>
                    <a:lnTo>
                      <a:pt x="9752" y="109"/>
                    </a:lnTo>
                    <a:lnTo>
                      <a:pt x="9741" y="110"/>
                    </a:lnTo>
                    <a:lnTo>
                      <a:pt x="9730" y="111"/>
                    </a:lnTo>
                    <a:lnTo>
                      <a:pt x="9719" y="112"/>
                    </a:lnTo>
                    <a:lnTo>
                      <a:pt x="9708" y="113"/>
                    </a:lnTo>
                    <a:lnTo>
                      <a:pt x="9696" y="115"/>
                    </a:lnTo>
                    <a:lnTo>
                      <a:pt x="9684" y="117"/>
                    </a:lnTo>
                    <a:lnTo>
                      <a:pt x="9671" y="119"/>
                    </a:lnTo>
                    <a:lnTo>
                      <a:pt x="9654" y="123"/>
                    </a:lnTo>
                    <a:lnTo>
                      <a:pt x="9636" y="130"/>
                    </a:lnTo>
                    <a:lnTo>
                      <a:pt x="9615" y="139"/>
                    </a:lnTo>
                    <a:lnTo>
                      <a:pt x="9593" y="150"/>
                    </a:lnTo>
                    <a:lnTo>
                      <a:pt x="9569" y="163"/>
                    </a:lnTo>
                    <a:lnTo>
                      <a:pt x="9545" y="176"/>
                    </a:lnTo>
                    <a:lnTo>
                      <a:pt x="9522" y="191"/>
                    </a:lnTo>
                    <a:lnTo>
                      <a:pt x="9497" y="205"/>
                    </a:lnTo>
                    <a:lnTo>
                      <a:pt x="9474" y="220"/>
                    </a:lnTo>
                    <a:lnTo>
                      <a:pt x="9453" y="233"/>
                    </a:lnTo>
                    <a:lnTo>
                      <a:pt x="9434" y="247"/>
                    </a:lnTo>
                    <a:lnTo>
                      <a:pt x="9416" y="259"/>
                    </a:lnTo>
                    <a:lnTo>
                      <a:pt x="9402" y="268"/>
                    </a:lnTo>
                    <a:lnTo>
                      <a:pt x="9391" y="276"/>
                    </a:lnTo>
                    <a:lnTo>
                      <a:pt x="9384" y="280"/>
                    </a:lnTo>
                    <a:lnTo>
                      <a:pt x="9382" y="282"/>
                    </a:lnTo>
                    <a:lnTo>
                      <a:pt x="9381" y="284"/>
                    </a:lnTo>
                    <a:lnTo>
                      <a:pt x="9376" y="288"/>
                    </a:lnTo>
                    <a:lnTo>
                      <a:pt x="9369" y="295"/>
                    </a:lnTo>
                    <a:lnTo>
                      <a:pt x="9359" y="305"/>
                    </a:lnTo>
                    <a:lnTo>
                      <a:pt x="9345" y="316"/>
                    </a:lnTo>
                    <a:lnTo>
                      <a:pt x="9328" y="328"/>
                    </a:lnTo>
                    <a:lnTo>
                      <a:pt x="9309" y="342"/>
                    </a:lnTo>
                    <a:lnTo>
                      <a:pt x="9286" y="356"/>
                    </a:lnTo>
                    <a:lnTo>
                      <a:pt x="9258" y="370"/>
                    </a:lnTo>
                    <a:lnTo>
                      <a:pt x="9228" y="384"/>
                    </a:lnTo>
                    <a:lnTo>
                      <a:pt x="9194" y="398"/>
                    </a:lnTo>
                    <a:lnTo>
                      <a:pt x="9157" y="410"/>
                    </a:lnTo>
                    <a:lnTo>
                      <a:pt x="9115" y="421"/>
                    </a:lnTo>
                    <a:lnTo>
                      <a:pt x="9070" y="430"/>
                    </a:lnTo>
                    <a:lnTo>
                      <a:pt x="9021" y="437"/>
                    </a:lnTo>
                    <a:lnTo>
                      <a:pt x="8968" y="441"/>
                    </a:lnTo>
                    <a:lnTo>
                      <a:pt x="8928" y="442"/>
                    </a:lnTo>
                    <a:lnTo>
                      <a:pt x="8889" y="442"/>
                    </a:lnTo>
                    <a:lnTo>
                      <a:pt x="8850" y="441"/>
                    </a:lnTo>
                    <a:lnTo>
                      <a:pt x="8812" y="439"/>
                    </a:lnTo>
                    <a:lnTo>
                      <a:pt x="8774" y="436"/>
                    </a:lnTo>
                    <a:lnTo>
                      <a:pt x="8737" y="432"/>
                    </a:lnTo>
                    <a:lnTo>
                      <a:pt x="8700" y="428"/>
                    </a:lnTo>
                    <a:lnTo>
                      <a:pt x="8665" y="423"/>
                    </a:lnTo>
                    <a:lnTo>
                      <a:pt x="8629" y="417"/>
                    </a:lnTo>
                    <a:lnTo>
                      <a:pt x="8596" y="411"/>
                    </a:lnTo>
                    <a:lnTo>
                      <a:pt x="8562" y="405"/>
                    </a:lnTo>
                    <a:lnTo>
                      <a:pt x="8531" y="398"/>
                    </a:lnTo>
                    <a:lnTo>
                      <a:pt x="8501" y="390"/>
                    </a:lnTo>
                    <a:lnTo>
                      <a:pt x="8472" y="383"/>
                    </a:lnTo>
                    <a:lnTo>
                      <a:pt x="8445" y="377"/>
                    </a:lnTo>
                    <a:lnTo>
                      <a:pt x="8419" y="370"/>
                    </a:lnTo>
                    <a:lnTo>
                      <a:pt x="8396" y="364"/>
                    </a:lnTo>
                    <a:lnTo>
                      <a:pt x="8373" y="358"/>
                    </a:lnTo>
                    <a:lnTo>
                      <a:pt x="8350" y="352"/>
                    </a:lnTo>
                    <a:lnTo>
                      <a:pt x="8325" y="346"/>
                    </a:lnTo>
                    <a:lnTo>
                      <a:pt x="8301" y="339"/>
                    </a:lnTo>
                    <a:lnTo>
                      <a:pt x="8276" y="332"/>
                    </a:lnTo>
                    <a:lnTo>
                      <a:pt x="8249" y="324"/>
                    </a:lnTo>
                    <a:lnTo>
                      <a:pt x="8223" y="315"/>
                    </a:lnTo>
                    <a:lnTo>
                      <a:pt x="8196" y="306"/>
                    </a:lnTo>
                    <a:lnTo>
                      <a:pt x="8167" y="296"/>
                    </a:lnTo>
                    <a:lnTo>
                      <a:pt x="8138" y="285"/>
                    </a:lnTo>
                    <a:lnTo>
                      <a:pt x="8108" y="272"/>
                    </a:lnTo>
                    <a:lnTo>
                      <a:pt x="8077" y="259"/>
                    </a:lnTo>
                    <a:lnTo>
                      <a:pt x="8045" y="244"/>
                    </a:lnTo>
                    <a:lnTo>
                      <a:pt x="8010" y="227"/>
                    </a:lnTo>
                    <a:lnTo>
                      <a:pt x="7976" y="210"/>
                    </a:lnTo>
                    <a:lnTo>
                      <a:pt x="7940" y="193"/>
                    </a:lnTo>
                    <a:lnTo>
                      <a:pt x="7905" y="177"/>
                    </a:lnTo>
                    <a:lnTo>
                      <a:pt x="7871" y="162"/>
                    </a:lnTo>
                    <a:lnTo>
                      <a:pt x="7836" y="149"/>
                    </a:lnTo>
                    <a:lnTo>
                      <a:pt x="7803" y="137"/>
                    </a:lnTo>
                    <a:lnTo>
                      <a:pt x="7769" y="126"/>
                    </a:lnTo>
                    <a:lnTo>
                      <a:pt x="7738" y="116"/>
                    </a:lnTo>
                    <a:lnTo>
                      <a:pt x="7707" y="108"/>
                    </a:lnTo>
                    <a:lnTo>
                      <a:pt x="7678" y="101"/>
                    </a:lnTo>
                    <a:lnTo>
                      <a:pt x="7651" y="94"/>
                    </a:lnTo>
                    <a:lnTo>
                      <a:pt x="7625" y="89"/>
                    </a:lnTo>
                    <a:lnTo>
                      <a:pt x="7602" y="85"/>
                    </a:lnTo>
                    <a:lnTo>
                      <a:pt x="7581" y="82"/>
                    </a:lnTo>
                    <a:lnTo>
                      <a:pt x="7562" y="80"/>
                    </a:lnTo>
                    <a:lnTo>
                      <a:pt x="7545" y="77"/>
                    </a:lnTo>
                    <a:lnTo>
                      <a:pt x="7532" y="77"/>
                    </a:lnTo>
                    <a:lnTo>
                      <a:pt x="7516" y="77"/>
                    </a:lnTo>
                    <a:lnTo>
                      <a:pt x="7502" y="77"/>
                    </a:lnTo>
                    <a:lnTo>
                      <a:pt x="7488" y="77"/>
                    </a:lnTo>
                    <a:lnTo>
                      <a:pt x="7475" y="77"/>
                    </a:lnTo>
                    <a:lnTo>
                      <a:pt x="7461" y="79"/>
                    </a:lnTo>
                    <a:lnTo>
                      <a:pt x="7450" y="79"/>
                    </a:lnTo>
                    <a:lnTo>
                      <a:pt x="7438" y="79"/>
                    </a:lnTo>
                    <a:lnTo>
                      <a:pt x="7427" y="80"/>
                    </a:lnTo>
                    <a:lnTo>
                      <a:pt x="7416" y="81"/>
                    </a:lnTo>
                    <a:lnTo>
                      <a:pt x="7406" y="82"/>
                    </a:lnTo>
                    <a:lnTo>
                      <a:pt x="7394" y="83"/>
                    </a:lnTo>
                    <a:lnTo>
                      <a:pt x="7383" y="84"/>
                    </a:lnTo>
                    <a:lnTo>
                      <a:pt x="7372" y="86"/>
                    </a:lnTo>
                    <a:lnTo>
                      <a:pt x="7361" y="88"/>
                    </a:lnTo>
                    <a:lnTo>
                      <a:pt x="7349" y="90"/>
                    </a:lnTo>
                    <a:lnTo>
                      <a:pt x="7336" y="92"/>
                    </a:lnTo>
                    <a:lnTo>
                      <a:pt x="7320" y="96"/>
                    </a:lnTo>
                    <a:lnTo>
                      <a:pt x="7302" y="102"/>
                    </a:lnTo>
                    <a:lnTo>
                      <a:pt x="7282" y="110"/>
                    </a:lnTo>
                    <a:lnTo>
                      <a:pt x="7261" y="120"/>
                    </a:lnTo>
                    <a:lnTo>
                      <a:pt x="7240" y="130"/>
                    </a:lnTo>
                    <a:lnTo>
                      <a:pt x="7217" y="142"/>
                    </a:lnTo>
                    <a:lnTo>
                      <a:pt x="7195" y="154"/>
                    </a:lnTo>
                    <a:lnTo>
                      <a:pt x="7173" y="167"/>
                    </a:lnTo>
                    <a:lnTo>
                      <a:pt x="7152" y="179"/>
                    </a:lnTo>
                    <a:lnTo>
                      <a:pt x="7132" y="191"/>
                    </a:lnTo>
                    <a:lnTo>
                      <a:pt x="7115" y="202"/>
                    </a:lnTo>
                    <a:lnTo>
                      <a:pt x="7099" y="211"/>
                    </a:lnTo>
                    <a:lnTo>
                      <a:pt x="7087" y="219"/>
                    </a:lnTo>
                    <a:lnTo>
                      <a:pt x="7076" y="226"/>
                    </a:lnTo>
                    <a:lnTo>
                      <a:pt x="7070" y="230"/>
                    </a:lnTo>
                    <a:lnTo>
                      <a:pt x="7068" y="231"/>
                    </a:lnTo>
                    <a:lnTo>
                      <a:pt x="7066" y="233"/>
                    </a:lnTo>
                    <a:lnTo>
                      <a:pt x="7061" y="239"/>
                    </a:lnTo>
                    <a:lnTo>
                      <a:pt x="7053" y="247"/>
                    </a:lnTo>
                    <a:lnTo>
                      <a:pt x="7042" y="257"/>
                    </a:lnTo>
                    <a:lnTo>
                      <a:pt x="7027" y="269"/>
                    </a:lnTo>
                    <a:lnTo>
                      <a:pt x="7009" y="283"/>
                    </a:lnTo>
                    <a:lnTo>
                      <a:pt x="6986" y="298"/>
                    </a:lnTo>
                    <a:lnTo>
                      <a:pt x="6961" y="313"/>
                    </a:lnTo>
                    <a:lnTo>
                      <a:pt x="6933" y="329"/>
                    </a:lnTo>
                    <a:lnTo>
                      <a:pt x="6900" y="344"/>
                    </a:lnTo>
                    <a:lnTo>
                      <a:pt x="6864" y="359"/>
                    </a:lnTo>
                    <a:lnTo>
                      <a:pt x="6825" y="372"/>
                    </a:lnTo>
                    <a:lnTo>
                      <a:pt x="6782" y="384"/>
                    </a:lnTo>
                    <a:lnTo>
                      <a:pt x="6735" y="395"/>
                    </a:lnTo>
                    <a:lnTo>
                      <a:pt x="6685" y="402"/>
                    </a:lnTo>
                    <a:lnTo>
                      <a:pt x="6632" y="406"/>
                    </a:lnTo>
                    <a:lnTo>
                      <a:pt x="6592" y="407"/>
                    </a:lnTo>
                    <a:lnTo>
                      <a:pt x="6553" y="407"/>
                    </a:lnTo>
                    <a:lnTo>
                      <a:pt x="6514" y="406"/>
                    </a:lnTo>
                    <a:lnTo>
                      <a:pt x="6476" y="404"/>
                    </a:lnTo>
                    <a:lnTo>
                      <a:pt x="6438" y="401"/>
                    </a:lnTo>
                    <a:lnTo>
                      <a:pt x="6401" y="398"/>
                    </a:lnTo>
                    <a:lnTo>
                      <a:pt x="6364" y="393"/>
                    </a:lnTo>
                    <a:lnTo>
                      <a:pt x="6329" y="387"/>
                    </a:lnTo>
                    <a:lnTo>
                      <a:pt x="6293" y="381"/>
                    </a:lnTo>
                    <a:lnTo>
                      <a:pt x="6260" y="375"/>
                    </a:lnTo>
                    <a:lnTo>
                      <a:pt x="6227" y="369"/>
                    </a:lnTo>
                    <a:lnTo>
                      <a:pt x="6195" y="363"/>
                    </a:lnTo>
                    <a:lnTo>
                      <a:pt x="6165" y="356"/>
                    </a:lnTo>
                    <a:lnTo>
                      <a:pt x="6136" y="349"/>
                    </a:lnTo>
                    <a:lnTo>
                      <a:pt x="6109" y="342"/>
                    </a:lnTo>
                    <a:lnTo>
                      <a:pt x="6083" y="336"/>
                    </a:lnTo>
                    <a:lnTo>
                      <a:pt x="6060" y="330"/>
                    </a:lnTo>
                    <a:lnTo>
                      <a:pt x="6037" y="324"/>
                    </a:lnTo>
                    <a:lnTo>
                      <a:pt x="6014" y="318"/>
                    </a:lnTo>
                    <a:lnTo>
                      <a:pt x="5990" y="311"/>
                    </a:lnTo>
                    <a:lnTo>
                      <a:pt x="5965" y="304"/>
                    </a:lnTo>
                    <a:lnTo>
                      <a:pt x="5940" y="297"/>
                    </a:lnTo>
                    <a:lnTo>
                      <a:pt x="5914" y="289"/>
                    </a:lnTo>
                    <a:lnTo>
                      <a:pt x="5887" y="280"/>
                    </a:lnTo>
                    <a:lnTo>
                      <a:pt x="5860" y="271"/>
                    </a:lnTo>
                    <a:lnTo>
                      <a:pt x="5832" y="261"/>
                    </a:lnTo>
                    <a:lnTo>
                      <a:pt x="5802" y="250"/>
                    </a:lnTo>
                    <a:lnTo>
                      <a:pt x="5772" y="237"/>
                    </a:lnTo>
                    <a:lnTo>
                      <a:pt x="5741" y="223"/>
                    </a:lnTo>
                    <a:lnTo>
                      <a:pt x="5709" y="208"/>
                    </a:lnTo>
                    <a:lnTo>
                      <a:pt x="5675" y="192"/>
                    </a:lnTo>
                    <a:lnTo>
                      <a:pt x="5640" y="175"/>
                    </a:lnTo>
                    <a:lnTo>
                      <a:pt x="5605" y="158"/>
                    </a:lnTo>
                    <a:lnTo>
                      <a:pt x="5570" y="142"/>
                    </a:lnTo>
                    <a:lnTo>
                      <a:pt x="5535" y="127"/>
                    </a:lnTo>
                    <a:lnTo>
                      <a:pt x="5501" y="114"/>
                    </a:lnTo>
                    <a:lnTo>
                      <a:pt x="5467" y="102"/>
                    </a:lnTo>
                    <a:lnTo>
                      <a:pt x="5434" y="91"/>
                    </a:lnTo>
                    <a:lnTo>
                      <a:pt x="5403" y="81"/>
                    </a:lnTo>
                    <a:lnTo>
                      <a:pt x="5373" y="72"/>
                    </a:lnTo>
                    <a:lnTo>
                      <a:pt x="5343" y="65"/>
                    </a:lnTo>
                    <a:lnTo>
                      <a:pt x="5316" y="58"/>
                    </a:lnTo>
                    <a:lnTo>
                      <a:pt x="5291" y="53"/>
                    </a:lnTo>
                    <a:lnTo>
                      <a:pt x="5266" y="49"/>
                    </a:lnTo>
                    <a:lnTo>
                      <a:pt x="5245" y="46"/>
                    </a:lnTo>
                    <a:lnTo>
                      <a:pt x="5227" y="44"/>
                    </a:lnTo>
                    <a:lnTo>
                      <a:pt x="5210" y="42"/>
                    </a:lnTo>
                    <a:lnTo>
                      <a:pt x="5196" y="42"/>
                    </a:lnTo>
                    <a:lnTo>
                      <a:pt x="5180" y="42"/>
                    </a:lnTo>
                    <a:lnTo>
                      <a:pt x="5166" y="42"/>
                    </a:lnTo>
                    <a:lnTo>
                      <a:pt x="5152" y="42"/>
                    </a:lnTo>
                    <a:lnTo>
                      <a:pt x="5139" y="42"/>
                    </a:lnTo>
                    <a:lnTo>
                      <a:pt x="5127" y="43"/>
                    </a:lnTo>
                    <a:lnTo>
                      <a:pt x="5114" y="43"/>
                    </a:lnTo>
                    <a:lnTo>
                      <a:pt x="5103" y="43"/>
                    </a:lnTo>
                    <a:lnTo>
                      <a:pt x="5092" y="44"/>
                    </a:lnTo>
                    <a:lnTo>
                      <a:pt x="5081" y="45"/>
                    </a:lnTo>
                    <a:lnTo>
                      <a:pt x="5070" y="46"/>
                    </a:lnTo>
                    <a:lnTo>
                      <a:pt x="5060" y="47"/>
                    </a:lnTo>
                    <a:lnTo>
                      <a:pt x="5049" y="48"/>
                    </a:lnTo>
                    <a:lnTo>
                      <a:pt x="5037" y="50"/>
                    </a:lnTo>
                    <a:lnTo>
                      <a:pt x="5025" y="52"/>
                    </a:lnTo>
                    <a:lnTo>
                      <a:pt x="5013" y="54"/>
                    </a:lnTo>
                    <a:lnTo>
                      <a:pt x="5000" y="56"/>
                    </a:lnTo>
                    <a:lnTo>
                      <a:pt x="4984" y="60"/>
                    </a:lnTo>
                    <a:lnTo>
                      <a:pt x="4965" y="67"/>
                    </a:lnTo>
                    <a:lnTo>
                      <a:pt x="4945" y="75"/>
                    </a:lnTo>
                    <a:lnTo>
                      <a:pt x="4923" y="87"/>
                    </a:lnTo>
                    <a:lnTo>
                      <a:pt x="4899" y="99"/>
                    </a:lnTo>
                    <a:lnTo>
                      <a:pt x="4875" y="112"/>
                    </a:lnTo>
                    <a:lnTo>
                      <a:pt x="4851" y="125"/>
                    </a:lnTo>
                    <a:lnTo>
                      <a:pt x="4828" y="139"/>
                    </a:lnTo>
                    <a:lnTo>
                      <a:pt x="4804" y="152"/>
                    </a:lnTo>
                    <a:lnTo>
                      <a:pt x="4783" y="165"/>
                    </a:lnTo>
                    <a:lnTo>
                      <a:pt x="4764" y="177"/>
                    </a:lnTo>
                    <a:lnTo>
                      <a:pt x="4747" y="188"/>
                    </a:lnTo>
                    <a:lnTo>
                      <a:pt x="4732" y="197"/>
                    </a:lnTo>
                    <a:lnTo>
                      <a:pt x="4721" y="204"/>
                    </a:lnTo>
                    <a:lnTo>
                      <a:pt x="4714" y="208"/>
                    </a:lnTo>
                    <a:lnTo>
                      <a:pt x="4712" y="210"/>
                    </a:lnTo>
                    <a:lnTo>
                      <a:pt x="4710" y="212"/>
                    </a:lnTo>
                    <a:lnTo>
                      <a:pt x="4705" y="217"/>
                    </a:lnTo>
                    <a:lnTo>
                      <a:pt x="4697" y="225"/>
                    </a:lnTo>
                    <a:lnTo>
                      <a:pt x="4686" y="236"/>
                    </a:lnTo>
                    <a:lnTo>
                      <a:pt x="4671" y="248"/>
                    </a:lnTo>
                    <a:lnTo>
                      <a:pt x="4651" y="262"/>
                    </a:lnTo>
                    <a:lnTo>
                      <a:pt x="4630" y="277"/>
                    </a:lnTo>
                    <a:lnTo>
                      <a:pt x="4605" y="292"/>
                    </a:lnTo>
                    <a:lnTo>
                      <a:pt x="4575" y="308"/>
                    </a:lnTo>
                    <a:lnTo>
                      <a:pt x="4543" y="323"/>
                    </a:lnTo>
                    <a:lnTo>
                      <a:pt x="4508" y="338"/>
                    </a:lnTo>
                    <a:lnTo>
                      <a:pt x="4468" y="351"/>
                    </a:lnTo>
                    <a:lnTo>
                      <a:pt x="4426" y="363"/>
                    </a:lnTo>
                    <a:lnTo>
                      <a:pt x="4379" y="373"/>
                    </a:lnTo>
                    <a:lnTo>
                      <a:pt x="4329" y="380"/>
                    </a:lnTo>
                    <a:lnTo>
                      <a:pt x="4276" y="384"/>
                    </a:lnTo>
                    <a:lnTo>
                      <a:pt x="4236" y="385"/>
                    </a:lnTo>
                    <a:lnTo>
                      <a:pt x="4197" y="385"/>
                    </a:lnTo>
                    <a:lnTo>
                      <a:pt x="4158" y="384"/>
                    </a:lnTo>
                    <a:lnTo>
                      <a:pt x="4120" y="382"/>
                    </a:lnTo>
                    <a:lnTo>
                      <a:pt x="4082" y="379"/>
                    </a:lnTo>
                    <a:lnTo>
                      <a:pt x="4045" y="376"/>
                    </a:lnTo>
                    <a:lnTo>
                      <a:pt x="4008" y="371"/>
                    </a:lnTo>
                    <a:lnTo>
                      <a:pt x="3973" y="366"/>
                    </a:lnTo>
                    <a:lnTo>
                      <a:pt x="3937" y="361"/>
                    </a:lnTo>
                    <a:lnTo>
                      <a:pt x="3904" y="355"/>
                    </a:lnTo>
                    <a:lnTo>
                      <a:pt x="3870" y="349"/>
                    </a:lnTo>
                    <a:lnTo>
                      <a:pt x="3839" y="342"/>
                    </a:lnTo>
                    <a:lnTo>
                      <a:pt x="3809" y="335"/>
                    </a:lnTo>
                    <a:lnTo>
                      <a:pt x="3780" y="328"/>
                    </a:lnTo>
                    <a:lnTo>
                      <a:pt x="3753" y="322"/>
                    </a:lnTo>
                    <a:lnTo>
                      <a:pt x="3727" y="315"/>
                    </a:lnTo>
                    <a:lnTo>
                      <a:pt x="3704" y="309"/>
                    </a:lnTo>
                    <a:lnTo>
                      <a:pt x="3681" y="303"/>
                    </a:lnTo>
                    <a:lnTo>
                      <a:pt x="3658" y="297"/>
                    </a:lnTo>
                    <a:lnTo>
                      <a:pt x="3633" y="291"/>
                    </a:lnTo>
                    <a:lnTo>
                      <a:pt x="3609" y="284"/>
                    </a:lnTo>
                    <a:lnTo>
                      <a:pt x="3584" y="276"/>
                    </a:lnTo>
                    <a:lnTo>
                      <a:pt x="3557" y="268"/>
                    </a:lnTo>
                    <a:lnTo>
                      <a:pt x="3531" y="260"/>
                    </a:lnTo>
                    <a:lnTo>
                      <a:pt x="3504" y="250"/>
                    </a:lnTo>
                    <a:lnTo>
                      <a:pt x="3475" y="240"/>
                    </a:lnTo>
                    <a:lnTo>
                      <a:pt x="3446" y="228"/>
                    </a:lnTo>
                    <a:lnTo>
                      <a:pt x="3416" y="216"/>
                    </a:lnTo>
                    <a:lnTo>
                      <a:pt x="3385" y="202"/>
                    </a:lnTo>
                    <a:lnTo>
                      <a:pt x="3353" y="187"/>
                    </a:lnTo>
                    <a:lnTo>
                      <a:pt x="3318" y="171"/>
                    </a:lnTo>
                    <a:lnTo>
                      <a:pt x="3284" y="154"/>
                    </a:lnTo>
                    <a:lnTo>
                      <a:pt x="3249" y="137"/>
                    </a:lnTo>
                    <a:lnTo>
                      <a:pt x="3214" y="121"/>
                    </a:lnTo>
                    <a:lnTo>
                      <a:pt x="3179" y="106"/>
                    </a:lnTo>
                    <a:lnTo>
                      <a:pt x="3144" y="93"/>
                    </a:lnTo>
                    <a:lnTo>
                      <a:pt x="3111" y="81"/>
                    </a:lnTo>
                    <a:lnTo>
                      <a:pt x="3078" y="69"/>
                    </a:lnTo>
                    <a:lnTo>
                      <a:pt x="3046" y="59"/>
                    </a:lnTo>
                    <a:lnTo>
                      <a:pt x="3016" y="51"/>
                    </a:lnTo>
                    <a:lnTo>
                      <a:pt x="2987" y="44"/>
                    </a:lnTo>
                    <a:lnTo>
                      <a:pt x="2960" y="37"/>
                    </a:lnTo>
                    <a:lnTo>
                      <a:pt x="2934" y="32"/>
                    </a:lnTo>
                    <a:lnTo>
                      <a:pt x="2910" y="28"/>
                    </a:lnTo>
                    <a:lnTo>
                      <a:pt x="2889" y="25"/>
                    </a:lnTo>
                    <a:lnTo>
                      <a:pt x="2871" y="23"/>
                    </a:lnTo>
                    <a:lnTo>
                      <a:pt x="2854" y="21"/>
                    </a:lnTo>
                    <a:lnTo>
                      <a:pt x="2841" y="21"/>
                    </a:lnTo>
                    <a:lnTo>
                      <a:pt x="2825" y="21"/>
                    </a:lnTo>
                    <a:lnTo>
                      <a:pt x="2811" y="21"/>
                    </a:lnTo>
                    <a:lnTo>
                      <a:pt x="2797" y="21"/>
                    </a:lnTo>
                    <a:lnTo>
                      <a:pt x="2784" y="21"/>
                    </a:lnTo>
                    <a:lnTo>
                      <a:pt x="2770" y="22"/>
                    </a:lnTo>
                    <a:lnTo>
                      <a:pt x="2759" y="22"/>
                    </a:lnTo>
                    <a:lnTo>
                      <a:pt x="2747" y="22"/>
                    </a:lnTo>
                    <a:lnTo>
                      <a:pt x="2736" y="23"/>
                    </a:lnTo>
                    <a:lnTo>
                      <a:pt x="2725" y="24"/>
                    </a:lnTo>
                    <a:lnTo>
                      <a:pt x="2715" y="25"/>
                    </a:lnTo>
                    <a:lnTo>
                      <a:pt x="2704" y="26"/>
                    </a:lnTo>
                    <a:lnTo>
                      <a:pt x="2692" y="27"/>
                    </a:lnTo>
                    <a:lnTo>
                      <a:pt x="2681" y="29"/>
                    </a:lnTo>
                    <a:lnTo>
                      <a:pt x="2670" y="31"/>
                    </a:lnTo>
                    <a:lnTo>
                      <a:pt x="2658" y="33"/>
                    </a:lnTo>
                    <a:lnTo>
                      <a:pt x="2645" y="35"/>
                    </a:lnTo>
                    <a:lnTo>
                      <a:pt x="2629" y="39"/>
                    </a:lnTo>
                    <a:lnTo>
                      <a:pt x="2609" y="46"/>
                    </a:lnTo>
                    <a:lnTo>
                      <a:pt x="2588" y="54"/>
                    </a:lnTo>
                    <a:lnTo>
                      <a:pt x="2566" y="65"/>
                    </a:lnTo>
                    <a:lnTo>
                      <a:pt x="2541" y="77"/>
                    </a:lnTo>
                    <a:lnTo>
                      <a:pt x="2517" y="91"/>
                    </a:lnTo>
                    <a:lnTo>
                      <a:pt x="2492" y="104"/>
                    </a:lnTo>
                    <a:lnTo>
                      <a:pt x="2468" y="118"/>
                    </a:lnTo>
                    <a:lnTo>
                      <a:pt x="2444" y="131"/>
                    </a:lnTo>
                    <a:lnTo>
                      <a:pt x="2422" y="144"/>
                    </a:lnTo>
                    <a:lnTo>
                      <a:pt x="2402" y="156"/>
                    </a:lnTo>
                    <a:lnTo>
                      <a:pt x="2384" y="167"/>
                    </a:lnTo>
                    <a:lnTo>
                      <a:pt x="2369" y="176"/>
                    </a:lnTo>
                    <a:lnTo>
                      <a:pt x="2358" y="183"/>
                    </a:lnTo>
                    <a:lnTo>
                      <a:pt x="2351" y="187"/>
                    </a:lnTo>
                    <a:lnTo>
                      <a:pt x="2349" y="189"/>
                    </a:lnTo>
                    <a:lnTo>
                      <a:pt x="2347" y="191"/>
                    </a:lnTo>
                    <a:lnTo>
                      <a:pt x="2342" y="196"/>
                    </a:lnTo>
                    <a:lnTo>
                      <a:pt x="2334" y="204"/>
                    </a:lnTo>
                    <a:lnTo>
                      <a:pt x="2323" y="214"/>
                    </a:lnTo>
                    <a:lnTo>
                      <a:pt x="2307" y="227"/>
                    </a:lnTo>
                    <a:lnTo>
                      <a:pt x="2289" y="241"/>
                    </a:lnTo>
                    <a:lnTo>
                      <a:pt x="2267" y="256"/>
                    </a:lnTo>
                    <a:lnTo>
                      <a:pt x="2242" y="272"/>
                    </a:lnTo>
                    <a:lnTo>
                      <a:pt x="2213" y="287"/>
                    </a:lnTo>
                    <a:lnTo>
                      <a:pt x="2181" y="303"/>
                    </a:lnTo>
                    <a:lnTo>
                      <a:pt x="2144" y="317"/>
                    </a:lnTo>
                    <a:lnTo>
                      <a:pt x="2106" y="330"/>
                    </a:lnTo>
                    <a:lnTo>
                      <a:pt x="2062" y="342"/>
                    </a:lnTo>
                    <a:lnTo>
                      <a:pt x="2016" y="352"/>
                    </a:lnTo>
                    <a:lnTo>
                      <a:pt x="1966" y="359"/>
                    </a:lnTo>
                    <a:lnTo>
                      <a:pt x="1912" y="363"/>
                    </a:lnTo>
                    <a:lnTo>
                      <a:pt x="1873" y="364"/>
                    </a:lnTo>
                    <a:lnTo>
                      <a:pt x="1833" y="364"/>
                    </a:lnTo>
                    <a:lnTo>
                      <a:pt x="1795" y="363"/>
                    </a:lnTo>
                    <a:lnTo>
                      <a:pt x="1756" y="361"/>
                    </a:lnTo>
                    <a:lnTo>
                      <a:pt x="1719" y="358"/>
                    </a:lnTo>
                    <a:lnTo>
                      <a:pt x="1681" y="355"/>
                    </a:lnTo>
                    <a:lnTo>
                      <a:pt x="1645" y="350"/>
                    </a:lnTo>
                    <a:lnTo>
                      <a:pt x="1610" y="345"/>
                    </a:lnTo>
                    <a:lnTo>
                      <a:pt x="1575" y="340"/>
                    </a:lnTo>
                    <a:lnTo>
                      <a:pt x="1541" y="334"/>
                    </a:lnTo>
                    <a:lnTo>
                      <a:pt x="1508" y="328"/>
                    </a:lnTo>
                    <a:lnTo>
                      <a:pt x="1477" y="321"/>
                    </a:lnTo>
                    <a:lnTo>
                      <a:pt x="1446" y="314"/>
                    </a:lnTo>
                    <a:lnTo>
                      <a:pt x="1418" y="307"/>
                    </a:lnTo>
                    <a:lnTo>
                      <a:pt x="1391" y="301"/>
                    </a:lnTo>
                    <a:lnTo>
                      <a:pt x="1364" y="294"/>
                    </a:lnTo>
                    <a:lnTo>
                      <a:pt x="1342" y="288"/>
                    </a:lnTo>
                    <a:lnTo>
                      <a:pt x="1319" y="282"/>
                    </a:lnTo>
                    <a:lnTo>
                      <a:pt x="1296" y="276"/>
                    </a:lnTo>
                    <a:lnTo>
                      <a:pt x="1271" y="270"/>
                    </a:lnTo>
                    <a:lnTo>
                      <a:pt x="1247" y="263"/>
                    </a:lnTo>
                    <a:lnTo>
                      <a:pt x="1222" y="256"/>
                    </a:lnTo>
                    <a:lnTo>
                      <a:pt x="1195" y="248"/>
                    </a:lnTo>
                    <a:lnTo>
                      <a:pt x="1169" y="239"/>
                    </a:lnTo>
                    <a:lnTo>
                      <a:pt x="1142" y="229"/>
                    </a:lnTo>
                    <a:lnTo>
                      <a:pt x="1113" y="219"/>
                    </a:lnTo>
                    <a:lnTo>
                      <a:pt x="1084" y="207"/>
                    </a:lnTo>
                    <a:lnTo>
                      <a:pt x="1053" y="195"/>
                    </a:lnTo>
                    <a:lnTo>
                      <a:pt x="1022" y="182"/>
                    </a:lnTo>
                    <a:lnTo>
                      <a:pt x="990" y="167"/>
                    </a:lnTo>
                    <a:lnTo>
                      <a:pt x="956" y="151"/>
                    </a:lnTo>
                    <a:lnTo>
                      <a:pt x="921" y="133"/>
                    </a:lnTo>
                    <a:lnTo>
                      <a:pt x="885" y="116"/>
                    </a:lnTo>
                    <a:lnTo>
                      <a:pt x="851" y="100"/>
                    </a:lnTo>
                    <a:lnTo>
                      <a:pt x="815" y="85"/>
                    </a:lnTo>
                    <a:lnTo>
                      <a:pt x="782" y="71"/>
                    </a:lnTo>
                    <a:lnTo>
                      <a:pt x="748" y="59"/>
                    </a:lnTo>
                    <a:lnTo>
                      <a:pt x="715" y="48"/>
                    </a:lnTo>
                    <a:lnTo>
                      <a:pt x="684" y="38"/>
                    </a:lnTo>
                    <a:lnTo>
                      <a:pt x="653" y="30"/>
                    </a:lnTo>
                    <a:lnTo>
                      <a:pt x="624" y="23"/>
                    </a:lnTo>
                    <a:lnTo>
                      <a:pt x="597" y="16"/>
                    </a:lnTo>
                    <a:lnTo>
                      <a:pt x="571" y="11"/>
                    </a:lnTo>
                    <a:lnTo>
                      <a:pt x="548" y="7"/>
                    </a:lnTo>
                    <a:lnTo>
                      <a:pt x="527" y="4"/>
                    </a:lnTo>
                    <a:lnTo>
                      <a:pt x="507" y="2"/>
                    </a:lnTo>
                    <a:lnTo>
                      <a:pt x="491" y="0"/>
                    </a:lnTo>
                    <a:lnTo>
                      <a:pt x="478" y="0"/>
                    </a:lnTo>
                    <a:lnTo>
                      <a:pt x="462" y="0"/>
                    </a:lnTo>
                    <a:lnTo>
                      <a:pt x="448" y="0"/>
                    </a:lnTo>
                    <a:lnTo>
                      <a:pt x="434" y="0"/>
                    </a:lnTo>
                    <a:lnTo>
                      <a:pt x="420" y="0"/>
                    </a:lnTo>
                    <a:lnTo>
                      <a:pt x="407" y="1"/>
                    </a:lnTo>
                    <a:lnTo>
                      <a:pt x="396" y="1"/>
                    </a:lnTo>
                    <a:lnTo>
                      <a:pt x="384" y="2"/>
                    </a:lnTo>
                    <a:lnTo>
                      <a:pt x="373" y="2"/>
                    </a:lnTo>
                    <a:lnTo>
                      <a:pt x="362" y="3"/>
                    </a:lnTo>
                    <a:lnTo>
                      <a:pt x="351" y="4"/>
                    </a:lnTo>
                    <a:lnTo>
                      <a:pt x="340" y="5"/>
                    </a:lnTo>
                    <a:lnTo>
                      <a:pt x="329" y="7"/>
                    </a:lnTo>
                    <a:lnTo>
                      <a:pt x="318" y="8"/>
                    </a:lnTo>
                    <a:lnTo>
                      <a:pt x="306" y="10"/>
                    </a:lnTo>
                    <a:lnTo>
                      <a:pt x="294" y="12"/>
                    </a:lnTo>
                    <a:lnTo>
                      <a:pt x="281" y="14"/>
                    </a:lnTo>
                    <a:lnTo>
                      <a:pt x="264" y="18"/>
                    </a:lnTo>
                    <a:lnTo>
                      <a:pt x="246" y="25"/>
                    </a:lnTo>
                    <a:lnTo>
                      <a:pt x="226" y="33"/>
                    </a:lnTo>
                    <a:lnTo>
                      <a:pt x="205" y="44"/>
                    </a:lnTo>
                    <a:lnTo>
                      <a:pt x="181" y="56"/>
                    </a:lnTo>
                    <a:lnTo>
                      <a:pt x="158" y="69"/>
                    </a:lnTo>
                    <a:lnTo>
                      <a:pt x="135" y="83"/>
                    </a:lnTo>
                    <a:lnTo>
                      <a:pt x="111" y="97"/>
                    </a:lnTo>
                    <a:lnTo>
                      <a:pt x="89" y="110"/>
                    </a:lnTo>
                    <a:lnTo>
                      <a:pt x="69" y="123"/>
                    </a:lnTo>
                    <a:lnTo>
                      <a:pt x="50" y="135"/>
                    </a:lnTo>
                    <a:lnTo>
                      <a:pt x="33" y="146"/>
                    </a:lnTo>
                    <a:lnTo>
                      <a:pt x="19" y="155"/>
                    </a:lnTo>
                    <a:lnTo>
                      <a:pt x="9" y="162"/>
                    </a:lnTo>
                    <a:lnTo>
                      <a:pt x="2" y="166"/>
                    </a:lnTo>
                    <a:lnTo>
                      <a:pt x="0" y="168"/>
                    </a:lnTo>
                    <a:lnTo>
                      <a:pt x="6" y="1423"/>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9714" name="Group 44">
              <a:extLst>
                <a:ext uri="{FF2B5EF4-FFF2-40B4-BE49-F238E27FC236}">
                  <a16:creationId xmlns:a16="http://schemas.microsoft.com/office/drawing/2014/main" id="{7778A7E2-094D-1A4E-8F68-43AD4E502BC0}"/>
                </a:ext>
              </a:extLst>
            </p:cNvPr>
            <p:cNvGrpSpPr>
              <a:grpSpLocks noChangeAspect="1"/>
            </p:cNvGrpSpPr>
            <p:nvPr/>
          </p:nvGrpSpPr>
          <p:grpSpPr bwMode="auto">
            <a:xfrm>
              <a:off x="3301" y="2159"/>
              <a:ext cx="903" cy="114"/>
              <a:chOff x="637" y="2079"/>
              <a:chExt cx="903" cy="115"/>
            </a:xfrm>
          </p:grpSpPr>
          <p:sp>
            <p:nvSpPr>
              <p:cNvPr id="29718" name="AutoShape 45">
                <a:extLst>
                  <a:ext uri="{FF2B5EF4-FFF2-40B4-BE49-F238E27FC236}">
                    <a16:creationId xmlns:a16="http://schemas.microsoft.com/office/drawing/2014/main" id="{667DEDA4-5B0E-1946-853F-625FFE987413}"/>
                  </a:ext>
                </a:extLst>
              </p:cNvPr>
              <p:cNvSpPr>
                <a:spLocks noChangeAspect="1" noChangeArrowheads="1" noTextEdit="1"/>
              </p:cNvSpPr>
              <p:nvPr/>
            </p:nvSpPr>
            <p:spPr bwMode="auto">
              <a:xfrm>
                <a:off x="637" y="2079"/>
                <a:ext cx="90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19" name="Freeform 46">
                <a:extLst>
                  <a:ext uri="{FF2B5EF4-FFF2-40B4-BE49-F238E27FC236}">
                    <a16:creationId xmlns:a16="http://schemas.microsoft.com/office/drawing/2014/main" id="{DDEDF25D-D28A-504D-92ED-8358C678BE00}"/>
                  </a:ext>
                </a:extLst>
              </p:cNvPr>
              <p:cNvSpPr>
                <a:spLocks/>
              </p:cNvSpPr>
              <p:nvPr/>
            </p:nvSpPr>
            <p:spPr bwMode="auto">
              <a:xfrm>
                <a:off x="637" y="2079"/>
                <a:ext cx="903" cy="114"/>
              </a:xfrm>
              <a:custGeom>
                <a:avLst/>
                <a:gdLst>
                  <a:gd name="T0" fmla="*/ 0 w 11739"/>
                  <a:gd name="T1" fmla="*/ 0 h 1716"/>
                  <a:gd name="T2" fmla="*/ 0 w 11739"/>
                  <a:gd name="T3" fmla="*/ 0 h 1716"/>
                  <a:gd name="T4" fmla="*/ 0 w 11739"/>
                  <a:gd name="T5" fmla="*/ 0 h 1716"/>
                  <a:gd name="T6" fmla="*/ 0 w 11739"/>
                  <a:gd name="T7" fmla="*/ 0 h 1716"/>
                  <a:gd name="T8" fmla="*/ 0 w 11739"/>
                  <a:gd name="T9" fmla="*/ 0 h 1716"/>
                  <a:gd name="T10" fmla="*/ 0 w 11739"/>
                  <a:gd name="T11" fmla="*/ 0 h 1716"/>
                  <a:gd name="T12" fmla="*/ 0 w 11739"/>
                  <a:gd name="T13" fmla="*/ 0 h 1716"/>
                  <a:gd name="T14" fmla="*/ 0 w 11739"/>
                  <a:gd name="T15" fmla="*/ 0 h 1716"/>
                  <a:gd name="T16" fmla="*/ 0 w 11739"/>
                  <a:gd name="T17" fmla="*/ 0 h 1716"/>
                  <a:gd name="T18" fmla="*/ 0 w 11739"/>
                  <a:gd name="T19" fmla="*/ 0 h 1716"/>
                  <a:gd name="T20" fmla="*/ 0 w 11739"/>
                  <a:gd name="T21" fmla="*/ 0 h 1716"/>
                  <a:gd name="T22" fmla="*/ 0 w 11739"/>
                  <a:gd name="T23" fmla="*/ 0 h 1716"/>
                  <a:gd name="T24" fmla="*/ 0 w 11739"/>
                  <a:gd name="T25" fmla="*/ 0 h 1716"/>
                  <a:gd name="T26" fmla="*/ 0 w 11739"/>
                  <a:gd name="T27" fmla="*/ 0 h 1716"/>
                  <a:gd name="T28" fmla="*/ 0 w 11739"/>
                  <a:gd name="T29" fmla="*/ 0 h 1716"/>
                  <a:gd name="T30" fmla="*/ 0 w 11739"/>
                  <a:gd name="T31" fmla="*/ 0 h 1716"/>
                  <a:gd name="T32" fmla="*/ 0 w 11739"/>
                  <a:gd name="T33" fmla="*/ 0 h 1716"/>
                  <a:gd name="T34" fmla="*/ 0 w 11739"/>
                  <a:gd name="T35" fmla="*/ 0 h 1716"/>
                  <a:gd name="T36" fmla="*/ 0 w 11739"/>
                  <a:gd name="T37" fmla="*/ 0 h 1716"/>
                  <a:gd name="T38" fmla="*/ 0 w 11739"/>
                  <a:gd name="T39" fmla="*/ 0 h 1716"/>
                  <a:gd name="T40" fmla="*/ 0 w 11739"/>
                  <a:gd name="T41" fmla="*/ 0 h 1716"/>
                  <a:gd name="T42" fmla="*/ 0 w 11739"/>
                  <a:gd name="T43" fmla="*/ 0 h 1716"/>
                  <a:gd name="T44" fmla="*/ 0 w 11739"/>
                  <a:gd name="T45" fmla="*/ 0 h 1716"/>
                  <a:gd name="T46" fmla="*/ 0 w 11739"/>
                  <a:gd name="T47" fmla="*/ 0 h 1716"/>
                  <a:gd name="T48" fmla="*/ 0 w 11739"/>
                  <a:gd name="T49" fmla="*/ 0 h 1716"/>
                  <a:gd name="T50" fmla="*/ 0 w 11739"/>
                  <a:gd name="T51" fmla="*/ 0 h 1716"/>
                  <a:gd name="T52" fmla="*/ 0 w 11739"/>
                  <a:gd name="T53" fmla="*/ 0 h 1716"/>
                  <a:gd name="T54" fmla="*/ 0 w 11739"/>
                  <a:gd name="T55" fmla="*/ 0 h 1716"/>
                  <a:gd name="T56" fmla="*/ 0 w 11739"/>
                  <a:gd name="T57" fmla="*/ 0 h 1716"/>
                  <a:gd name="T58" fmla="*/ 0 w 11739"/>
                  <a:gd name="T59" fmla="*/ 0 h 1716"/>
                  <a:gd name="T60" fmla="*/ 0 w 11739"/>
                  <a:gd name="T61" fmla="*/ 0 h 1716"/>
                  <a:gd name="T62" fmla="*/ 0 w 11739"/>
                  <a:gd name="T63" fmla="*/ 0 h 1716"/>
                  <a:gd name="T64" fmla="*/ 0 w 11739"/>
                  <a:gd name="T65" fmla="*/ 0 h 1716"/>
                  <a:gd name="T66" fmla="*/ 0 w 11739"/>
                  <a:gd name="T67" fmla="*/ 0 h 1716"/>
                  <a:gd name="T68" fmla="*/ 0 w 11739"/>
                  <a:gd name="T69" fmla="*/ 0 h 1716"/>
                  <a:gd name="T70" fmla="*/ 0 w 11739"/>
                  <a:gd name="T71" fmla="*/ 0 h 1716"/>
                  <a:gd name="T72" fmla="*/ 0 w 11739"/>
                  <a:gd name="T73" fmla="*/ 0 h 1716"/>
                  <a:gd name="T74" fmla="*/ 0 w 11739"/>
                  <a:gd name="T75" fmla="*/ 0 h 1716"/>
                  <a:gd name="T76" fmla="*/ 0 w 11739"/>
                  <a:gd name="T77" fmla="*/ 0 h 1716"/>
                  <a:gd name="T78" fmla="*/ 0 w 11739"/>
                  <a:gd name="T79" fmla="*/ 0 h 1716"/>
                  <a:gd name="T80" fmla="*/ 0 w 11739"/>
                  <a:gd name="T81" fmla="*/ 0 h 1716"/>
                  <a:gd name="T82" fmla="*/ 0 w 11739"/>
                  <a:gd name="T83" fmla="*/ 0 h 1716"/>
                  <a:gd name="T84" fmla="*/ 0 w 11739"/>
                  <a:gd name="T85" fmla="*/ 0 h 1716"/>
                  <a:gd name="T86" fmla="*/ 0 w 11739"/>
                  <a:gd name="T87" fmla="*/ 0 h 1716"/>
                  <a:gd name="T88" fmla="*/ 0 w 11739"/>
                  <a:gd name="T89" fmla="*/ 0 h 1716"/>
                  <a:gd name="T90" fmla="*/ 0 w 11739"/>
                  <a:gd name="T91" fmla="*/ 0 h 1716"/>
                  <a:gd name="T92" fmla="*/ 0 w 11739"/>
                  <a:gd name="T93" fmla="*/ 0 h 1716"/>
                  <a:gd name="T94" fmla="*/ 0 w 11739"/>
                  <a:gd name="T95" fmla="*/ 0 h 1716"/>
                  <a:gd name="T96" fmla="*/ 0 w 11739"/>
                  <a:gd name="T97" fmla="*/ 0 h 1716"/>
                  <a:gd name="T98" fmla="*/ 0 w 11739"/>
                  <a:gd name="T99" fmla="*/ 0 h 1716"/>
                  <a:gd name="T100" fmla="*/ 0 w 11739"/>
                  <a:gd name="T101" fmla="*/ 0 h 1716"/>
                  <a:gd name="T102" fmla="*/ 0 w 11739"/>
                  <a:gd name="T103" fmla="*/ 0 h 1716"/>
                  <a:gd name="T104" fmla="*/ 0 w 11739"/>
                  <a:gd name="T105" fmla="*/ 0 h 1716"/>
                  <a:gd name="T106" fmla="*/ 0 w 11739"/>
                  <a:gd name="T107" fmla="*/ 0 h 1716"/>
                  <a:gd name="T108" fmla="*/ 0 w 11739"/>
                  <a:gd name="T109" fmla="*/ 0 h 1716"/>
                  <a:gd name="T110" fmla="*/ 0 w 11739"/>
                  <a:gd name="T111" fmla="*/ 0 h 1716"/>
                  <a:gd name="T112" fmla="*/ 0 w 11739"/>
                  <a:gd name="T113" fmla="*/ 0 h 1716"/>
                  <a:gd name="T114" fmla="*/ 0 w 11739"/>
                  <a:gd name="T115" fmla="*/ 0 h 1716"/>
                  <a:gd name="T116" fmla="*/ 0 w 11739"/>
                  <a:gd name="T117" fmla="*/ 0 h 1716"/>
                  <a:gd name="T118" fmla="*/ 0 w 11739"/>
                  <a:gd name="T119" fmla="*/ 0 h 17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39"/>
                  <a:gd name="T181" fmla="*/ 0 h 1716"/>
                  <a:gd name="T182" fmla="*/ 11739 w 11739"/>
                  <a:gd name="T183" fmla="*/ 1716 h 17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39" h="1716">
                    <a:moveTo>
                      <a:pt x="6" y="1423"/>
                    </a:moveTo>
                    <a:lnTo>
                      <a:pt x="8" y="1421"/>
                    </a:lnTo>
                    <a:lnTo>
                      <a:pt x="14" y="1417"/>
                    </a:lnTo>
                    <a:lnTo>
                      <a:pt x="24" y="1409"/>
                    </a:lnTo>
                    <a:lnTo>
                      <a:pt x="36" y="1400"/>
                    </a:lnTo>
                    <a:lnTo>
                      <a:pt x="52" y="1389"/>
                    </a:lnTo>
                    <a:lnTo>
                      <a:pt x="70" y="1376"/>
                    </a:lnTo>
                    <a:lnTo>
                      <a:pt x="89" y="1362"/>
                    </a:lnTo>
                    <a:lnTo>
                      <a:pt x="109" y="1348"/>
                    </a:lnTo>
                    <a:lnTo>
                      <a:pt x="131" y="1334"/>
                    </a:lnTo>
                    <a:lnTo>
                      <a:pt x="153" y="1319"/>
                    </a:lnTo>
                    <a:lnTo>
                      <a:pt x="175" y="1305"/>
                    </a:lnTo>
                    <a:lnTo>
                      <a:pt x="197" y="1293"/>
                    </a:lnTo>
                    <a:lnTo>
                      <a:pt x="218" y="1282"/>
                    </a:lnTo>
                    <a:lnTo>
                      <a:pt x="237" y="1273"/>
                    </a:lnTo>
                    <a:lnTo>
                      <a:pt x="255" y="1266"/>
                    </a:lnTo>
                    <a:lnTo>
                      <a:pt x="270" y="1262"/>
                    </a:lnTo>
                    <a:lnTo>
                      <a:pt x="284" y="1260"/>
                    </a:lnTo>
                    <a:lnTo>
                      <a:pt x="296" y="1258"/>
                    </a:lnTo>
                    <a:lnTo>
                      <a:pt x="308" y="1256"/>
                    </a:lnTo>
                    <a:lnTo>
                      <a:pt x="319" y="1254"/>
                    </a:lnTo>
                    <a:lnTo>
                      <a:pt x="330" y="1253"/>
                    </a:lnTo>
                    <a:lnTo>
                      <a:pt x="340" y="1252"/>
                    </a:lnTo>
                    <a:lnTo>
                      <a:pt x="351" y="1251"/>
                    </a:lnTo>
                    <a:lnTo>
                      <a:pt x="363" y="1250"/>
                    </a:lnTo>
                    <a:lnTo>
                      <a:pt x="374" y="1249"/>
                    </a:lnTo>
                    <a:lnTo>
                      <a:pt x="385" y="1249"/>
                    </a:lnTo>
                    <a:lnTo>
                      <a:pt x="397" y="1249"/>
                    </a:lnTo>
                    <a:lnTo>
                      <a:pt x="409" y="1248"/>
                    </a:lnTo>
                    <a:lnTo>
                      <a:pt x="422" y="1248"/>
                    </a:lnTo>
                    <a:lnTo>
                      <a:pt x="437" y="1248"/>
                    </a:lnTo>
                    <a:lnTo>
                      <a:pt x="451" y="1248"/>
                    </a:lnTo>
                    <a:lnTo>
                      <a:pt x="467" y="1248"/>
                    </a:lnTo>
                    <a:lnTo>
                      <a:pt x="480" y="1248"/>
                    </a:lnTo>
                    <a:lnTo>
                      <a:pt x="497" y="1250"/>
                    </a:lnTo>
                    <a:lnTo>
                      <a:pt x="516" y="1252"/>
                    </a:lnTo>
                    <a:lnTo>
                      <a:pt x="537" y="1255"/>
                    </a:lnTo>
                    <a:lnTo>
                      <a:pt x="561" y="1259"/>
                    </a:lnTo>
                    <a:lnTo>
                      <a:pt x="586" y="1264"/>
                    </a:lnTo>
                    <a:lnTo>
                      <a:pt x="614" y="1271"/>
                    </a:lnTo>
                    <a:lnTo>
                      <a:pt x="643" y="1278"/>
                    </a:lnTo>
                    <a:lnTo>
                      <a:pt x="674" y="1286"/>
                    </a:lnTo>
                    <a:lnTo>
                      <a:pt x="705" y="1296"/>
                    </a:lnTo>
                    <a:lnTo>
                      <a:pt x="737" y="1307"/>
                    </a:lnTo>
                    <a:lnTo>
                      <a:pt x="772" y="1319"/>
                    </a:lnTo>
                    <a:lnTo>
                      <a:pt x="805" y="1332"/>
                    </a:lnTo>
                    <a:lnTo>
                      <a:pt x="841" y="1348"/>
                    </a:lnTo>
                    <a:lnTo>
                      <a:pt x="875" y="1364"/>
                    </a:lnTo>
                    <a:lnTo>
                      <a:pt x="911" y="1381"/>
                    </a:lnTo>
                    <a:lnTo>
                      <a:pt x="945" y="1398"/>
                    </a:lnTo>
                    <a:lnTo>
                      <a:pt x="980" y="1414"/>
                    </a:lnTo>
                    <a:lnTo>
                      <a:pt x="1012" y="1429"/>
                    </a:lnTo>
                    <a:lnTo>
                      <a:pt x="1042" y="1442"/>
                    </a:lnTo>
                    <a:lnTo>
                      <a:pt x="1073" y="1454"/>
                    </a:lnTo>
                    <a:lnTo>
                      <a:pt x="1102" y="1465"/>
                    </a:lnTo>
                    <a:lnTo>
                      <a:pt x="1130" y="1475"/>
                    </a:lnTo>
                    <a:lnTo>
                      <a:pt x="1158" y="1484"/>
                    </a:lnTo>
                    <a:lnTo>
                      <a:pt x="1184" y="1494"/>
                    </a:lnTo>
                    <a:lnTo>
                      <a:pt x="1210" y="1502"/>
                    </a:lnTo>
                    <a:lnTo>
                      <a:pt x="1236" y="1509"/>
                    </a:lnTo>
                    <a:lnTo>
                      <a:pt x="1260" y="1516"/>
                    </a:lnTo>
                    <a:lnTo>
                      <a:pt x="1284" y="1523"/>
                    </a:lnTo>
                    <a:lnTo>
                      <a:pt x="1308" y="1529"/>
                    </a:lnTo>
                    <a:lnTo>
                      <a:pt x="1331" y="1535"/>
                    </a:lnTo>
                    <a:lnTo>
                      <a:pt x="1353" y="1541"/>
                    </a:lnTo>
                    <a:lnTo>
                      <a:pt x="1380" y="1547"/>
                    </a:lnTo>
                    <a:lnTo>
                      <a:pt x="1407" y="1554"/>
                    </a:lnTo>
                    <a:lnTo>
                      <a:pt x="1435" y="1561"/>
                    </a:lnTo>
                    <a:lnTo>
                      <a:pt x="1466" y="1568"/>
                    </a:lnTo>
                    <a:lnTo>
                      <a:pt x="1497" y="1574"/>
                    </a:lnTo>
                    <a:lnTo>
                      <a:pt x="1531" y="1580"/>
                    </a:lnTo>
                    <a:lnTo>
                      <a:pt x="1564" y="1586"/>
                    </a:lnTo>
                    <a:lnTo>
                      <a:pt x="1599" y="1592"/>
                    </a:lnTo>
                    <a:lnTo>
                      <a:pt x="1635" y="1597"/>
                    </a:lnTo>
                    <a:lnTo>
                      <a:pt x="1671" y="1602"/>
                    </a:lnTo>
                    <a:lnTo>
                      <a:pt x="1709" y="1605"/>
                    </a:lnTo>
                    <a:lnTo>
                      <a:pt x="1746" y="1608"/>
                    </a:lnTo>
                    <a:lnTo>
                      <a:pt x="1785" y="1610"/>
                    </a:lnTo>
                    <a:lnTo>
                      <a:pt x="1823" y="1611"/>
                    </a:lnTo>
                    <a:lnTo>
                      <a:pt x="1863" y="1611"/>
                    </a:lnTo>
                    <a:lnTo>
                      <a:pt x="1902" y="1610"/>
                    </a:lnTo>
                    <a:lnTo>
                      <a:pt x="1956" y="1606"/>
                    </a:lnTo>
                    <a:lnTo>
                      <a:pt x="2006" y="1599"/>
                    </a:lnTo>
                    <a:lnTo>
                      <a:pt x="2052" y="1589"/>
                    </a:lnTo>
                    <a:lnTo>
                      <a:pt x="2096" y="1577"/>
                    </a:lnTo>
                    <a:lnTo>
                      <a:pt x="2134" y="1563"/>
                    </a:lnTo>
                    <a:lnTo>
                      <a:pt x="2171" y="1549"/>
                    </a:lnTo>
                    <a:lnTo>
                      <a:pt x="2203" y="1533"/>
                    </a:lnTo>
                    <a:lnTo>
                      <a:pt x="2232" y="1518"/>
                    </a:lnTo>
                    <a:lnTo>
                      <a:pt x="2257" y="1502"/>
                    </a:lnTo>
                    <a:lnTo>
                      <a:pt x="2279" y="1486"/>
                    </a:lnTo>
                    <a:lnTo>
                      <a:pt x="2297" y="1473"/>
                    </a:lnTo>
                    <a:lnTo>
                      <a:pt x="2313" y="1460"/>
                    </a:lnTo>
                    <a:lnTo>
                      <a:pt x="2324" y="1450"/>
                    </a:lnTo>
                    <a:lnTo>
                      <a:pt x="2332" y="1442"/>
                    </a:lnTo>
                    <a:lnTo>
                      <a:pt x="2337" y="1437"/>
                    </a:lnTo>
                    <a:lnTo>
                      <a:pt x="2339" y="1435"/>
                    </a:lnTo>
                    <a:lnTo>
                      <a:pt x="2341" y="1433"/>
                    </a:lnTo>
                    <a:lnTo>
                      <a:pt x="2348" y="1429"/>
                    </a:lnTo>
                    <a:lnTo>
                      <a:pt x="2359" y="1422"/>
                    </a:lnTo>
                    <a:lnTo>
                      <a:pt x="2374" y="1413"/>
                    </a:lnTo>
                    <a:lnTo>
                      <a:pt x="2392" y="1403"/>
                    </a:lnTo>
                    <a:lnTo>
                      <a:pt x="2412" y="1391"/>
                    </a:lnTo>
                    <a:lnTo>
                      <a:pt x="2434" y="1378"/>
                    </a:lnTo>
                    <a:lnTo>
                      <a:pt x="2457" y="1365"/>
                    </a:lnTo>
                    <a:lnTo>
                      <a:pt x="2482" y="1351"/>
                    </a:lnTo>
                    <a:lnTo>
                      <a:pt x="2507" y="1338"/>
                    </a:lnTo>
                    <a:lnTo>
                      <a:pt x="2531" y="1324"/>
                    </a:lnTo>
                    <a:lnTo>
                      <a:pt x="2555" y="1312"/>
                    </a:lnTo>
                    <a:lnTo>
                      <a:pt x="2578" y="1302"/>
                    </a:lnTo>
                    <a:lnTo>
                      <a:pt x="2599" y="1294"/>
                    </a:lnTo>
                    <a:lnTo>
                      <a:pt x="2617" y="1287"/>
                    </a:lnTo>
                    <a:lnTo>
                      <a:pt x="2634" y="1283"/>
                    </a:lnTo>
                    <a:lnTo>
                      <a:pt x="2647" y="1281"/>
                    </a:lnTo>
                    <a:lnTo>
                      <a:pt x="2659" y="1279"/>
                    </a:lnTo>
                    <a:lnTo>
                      <a:pt x="2671" y="1277"/>
                    </a:lnTo>
                    <a:lnTo>
                      <a:pt x="2682" y="1275"/>
                    </a:lnTo>
                    <a:lnTo>
                      <a:pt x="2693" y="1274"/>
                    </a:lnTo>
                    <a:lnTo>
                      <a:pt x="2705" y="1273"/>
                    </a:lnTo>
                    <a:lnTo>
                      <a:pt x="2715" y="1272"/>
                    </a:lnTo>
                    <a:lnTo>
                      <a:pt x="2726" y="1271"/>
                    </a:lnTo>
                    <a:lnTo>
                      <a:pt x="2737" y="1270"/>
                    </a:lnTo>
                    <a:lnTo>
                      <a:pt x="2749" y="1270"/>
                    </a:lnTo>
                    <a:lnTo>
                      <a:pt x="2760" y="1270"/>
                    </a:lnTo>
                    <a:lnTo>
                      <a:pt x="2773" y="1269"/>
                    </a:lnTo>
                    <a:lnTo>
                      <a:pt x="2787" y="1269"/>
                    </a:lnTo>
                    <a:lnTo>
                      <a:pt x="2801" y="1269"/>
                    </a:lnTo>
                    <a:lnTo>
                      <a:pt x="2815" y="1269"/>
                    </a:lnTo>
                    <a:lnTo>
                      <a:pt x="2831" y="1269"/>
                    </a:lnTo>
                    <a:lnTo>
                      <a:pt x="2844" y="1269"/>
                    </a:lnTo>
                    <a:lnTo>
                      <a:pt x="2861" y="1271"/>
                    </a:lnTo>
                    <a:lnTo>
                      <a:pt x="2880" y="1273"/>
                    </a:lnTo>
                    <a:lnTo>
                      <a:pt x="2901" y="1276"/>
                    </a:lnTo>
                    <a:lnTo>
                      <a:pt x="2924" y="1280"/>
                    </a:lnTo>
                    <a:lnTo>
                      <a:pt x="2950" y="1285"/>
                    </a:lnTo>
                    <a:lnTo>
                      <a:pt x="2977" y="1292"/>
                    </a:lnTo>
                    <a:lnTo>
                      <a:pt x="3005" y="1299"/>
                    </a:lnTo>
                    <a:lnTo>
                      <a:pt x="3036" y="1307"/>
                    </a:lnTo>
                    <a:lnTo>
                      <a:pt x="3067" y="1317"/>
                    </a:lnTo>
                    <a:lnTo>
                      <a:pt x="3101" y="1328"/>
                    </a:lnTo>
                    <a:lnTo>
                      <a:pt x="3134" y="1340"/>
                    </a:lnTo>
                    <a:lnTo>
                      <a:pt x="3167" y="1354"/>
                    </a:lnTo>
                    <a:lnTo>
                      <a:pt x="3203" y="1368"/>
                    </a:lnTo>
                    <a:lnTo>
                      <a:pt x="3237" y="1384"/>
                    </a:lnTo>
                    <a:lnTo>
                      <a:pt x="3273" y="1401"/>
                    </a:lnTo>
                    <a:lnTo>
                      <a:pt x="3308" y="1418"/>
                    </a:lnTo>
                    <a:lnTo>
                      <a:pt x="3342" y="1434"/>
                    </a:lnTo>
                    <a:lnTo>
                      <a:pt x="3374" y="1449"/>
                    </a:lnTo>
                    <a:lnTo>
                      <a:pt x="3406" y="1462"/>
                    </a:lnTo>
                    <a:lnTo>
                      <a:pt x="3436" y="1475"/>
                    </a:lnTo>
                    <a:lnTo>
                      <a:pt x="3465" y="1486"/>
                    </a:lnTo>
                    <a:lnTo>
                      <a:pt x="3494" y="1497"/>
                    </a:lnTo>
                    <a:lnTo>
                      <a:pt x="3521" y="1506"/>
                    </a:lnTo>
                    <a:lnTo>
                      <a:pt x="3547" y="1515"/>
                    </a:lnTo>
                    <a:lnTo>
                      <a:pt x="3574" y="1523"/>
                    </a:lnTo>
                    <a:lnTo>
                      <a:pt x="3599" y="1530"/>
                    </a:lnTo>
                    <a:lnTo>
                      <a:pt x="3623" y="1537"/>
                    </a:lnTo>
                    <a:lnTo>
                      <a:pt x="3648" y="1543"/>
                    </a:lnTo>
                    <a:lnTo>
                      <a:pt x="3671" y="1549"/>
                    </a:lnTo>
                    <a:lnTo>
                      <a:pt x="3694" y="1555"/>
                    </a:lnTo>
                    <a:lnTo>
                      <a:pt x="3716" y="1561"/>
                    </a:lnTo>
                    <a:lnTo>
                      <a:pt x="3743" y="1568"/>
                    </a:lnTo>
                    <a:lnTo>
                      <a:pt x="3770" y="1574"/>
                    </a:lnTo>
                    <a:lnTo>
                      <a:pt x="3799" y="1581"/>
                    </a:lnTo>
                    <a:lnTo>
                      <a:pt x="3829" y="1588"/>
                    </a:lnTo>
                    <a:lnTo>
                      <a:pt x="3860" y="1595"/>
                    </a:lnTo>
                    <a:lnTo>
                      <a:pt x="3893" y="1601"/>
                    </a:lnTo>
                    <a:lnTo>
                      <a:pt x="3927" y="1607"/>
                    </a:lnTo>
                    <a:lnTo>
                      <a:pt x="3962" y="1613"/>
                    </a:lnTo>
                    <a:lnTo>
                      <a:pt x="3997" y="1618"/>
                    </a:lnTo>
                    <a:lnTo>
                      <a:pt x="4034" y="1622"/>
                    </a:lnTo>
                    <a:lnTo>
                      <a:pt x="4071" y="1626"/>
                    </a:lnTo>
                    <a:lnTo>
                      <a:pt x="4108" y="1629"/>
                    </a:lnTo>
                    <a:lnTo>
                      <a:pt x="4147" y="1631"/>
                    </a:lnTo>
                    <a:lnTo>
                      <a:pt x="4185" y="1632"/>
                    </a:lnTo>
                    <a:lnTo>
                      <a:pt x="4225" y="1632"/>
                    </a:lnTo>
                    <a:lnTo>
                      <a:pt x="4264" y="1631"/>
                    </a:lnTo>
                    <a:lnTo>
                      <a:pt x="4318" y="1627"/>
                    </a:lnTo>
                    <a:lnTo>
                      <a:pt x="4368" y="1620"/>
                    </a:lnTo>
                    <a:lnTo>
                      <a:pt x="4414" y="1610"/>
                    </a:lnTo>
                    <a:lnTo>
                      <a:pt x="4458" y="1598"/>
                    </a:lnTo>
                    <a:lnTo>
                      <a:pt x="4496" y="1584"/>
                    </a:lnTo>
                    <a:lnTo>
                      <a:pt x="4533" y="1570"/>
                    </a:lnTo>
                    <a:lnTo>
                      <a:pt x="4565" y="1554"/>
                    </a:lnTo>
                    <a:lnTo>
                      <a:pt x="4594" y="1539"/>
                    </a:lnTo>
                    <a:lnTo>
                      <a:pt x="4619" y="1523"/>
                    </a:lnTo>
                    <a:lnTo>
                      <a:pt x="4641" y="1508"/>
                    </a:lnTo>
                    <a:lnTo>
                      <a:pt x="4660" y="1495"/>
                    </a:lnTo>
                    <a:lnTo>
                      <a:pt x="4675" y="1481"/>
                    </a:lnTo>
                    <a:lnTo>
                      <a:pt x="4686" y="1471"/>
                    </a:lnTo>
                    <a:lnTo>
                      <a:pt x="4694" y="1463"/>
                    </a:lnTo>
                    <a:lnTo>
                      <a:pt x="4699" y="1458"/>
                    </a:lnTo>
                    <a:lnTo>
                      <a:pt x="4701" y="1456"/>
                    </a:lnTo>
                    <a:lnTo>
                      <a:pt x="4703" y="1454"/>
                    </a:lnTo>
                    <a:lnTo>
                      <a:pt x="4710" y="1450"/>
                    </a:lnTo>
                    <a:lnTo>
                      <a:pt x="4721" y="1443"/>
                    </a:lnTo>
                    <a:lnTo>
                      <a:pt x="4736" y="1434"/>
                    </a:lnTo>
                    <a:lnTo>
                      <a:pt x="4753" y="1424"/>
                    </a:lnTo>
                    <a:lnTo>
                      <a:pt x="4772" y="1412"/>
                    </a:lnTo>
                    <a:lnTo>
                      <a:pt x="4793" y="1399"/>
                    </a:lnTo>
                    <a:lnTo>
                      <a:pt x="4817" y="1385"/>
                    </a:lnTo>
                    <a:lnTo>
                      <a:pt x="4840" y="1372"/>
                    </a:lnTo>
                    <a:lnTo>
                      <a:pt x="4864" y="1358"/>
                    </a:lnTo>
                    <a:lnTo>
                      <a:pt x="4888" y="1345"/>
                    </a:lnTo>
                    <a:lnTo>
                      <a:pt x="4912" y="1334"/>
                    </a:lnTo>
                    <a:lnTo>
                      <a:pt x="4934" y="1322"/>
                    </a:lnTo>
                    <a:lnTo>
                      <a:pt x="4955" y="1314"/>
                    </a:lnTo>
                    <a:lnTo>
                      <a:pt x="4974" y="1307"/>
                    </a:lnTo>
                    <a:lnTo>
                      <a:pt x="4990" y="1303"/>
                    </a:lnTo>
                    <a:lnTo>
                      <a:pt x="5003" y="1301"/>
                    </a:lnTo>
                    <a:lnTo>
                      <a:pt x="5015" y="1299"/>
                    </a:lnTo>
                    <a:lnTo>
                      <a:pt x="5026" y="1297"/>
                    </a:lnTo>
                    <a:lnTo>
                      <a:pt x="5037" y="1296"/>
                    </a:lnTo>
                    <a:lnTo>
                      <a:pt x="5049" y="1295"/>
                    </a:lnTo>
                    <a:lnTo>
                      <a:pt x="5060" y="1294"/>
                    </a:lnTo>
                    <a:lnTo>
                      <a:pt x="5070" y="1293"/>
                    </a:lnTo>
                    <a:lnTo>
                      <a:pt x="5081" y="1292"/>
                    </a:lnTo>
                    <a:lnTo>
                      <a:pt x="5092" y="1291"/>
                    </a:lnTo>
                    <a:lnTo>
                      <a:pt x="5104" y="1291"/>
                    </a:lnTo>
                    <a:lnTo>
                      <a:pt x="5115" y="1291"/>
                    </a:lnTo>
                    <a:lnTo>
                      <a:pt x="5129" y="1290"/>
                    </a:lnTo>
                    <a:lnTo>
                      <a:pt x="5142" y="1290"/>
                    </a:lnTo>
                    <a:lnTo>
                      <a:pt x="5156" y="1290"/>
                    </a:lnTo>
                    <a:lnTo>
                      <a:pt x="5170" y="1290"/>
                    </a:lnTo>
                    <a:lnTo>
                      <a:pt x="5186" y="1290"/>
                    </a:lnTo>
                    <a:lnTo>
                      <a:pt x="5199" y="1290"/>
                    </a:lnTo>
                    <a:lnTo>
                      <a:pt x="5216" y="1292"/>
                    </a:lnTo>
                    <a:lnTo>
                      <a:pt x="5235" y="1294"/>
                    </a:lnTo>
                    <a:lnTo>
                      <a:pt x="5256" y="1297"/>
                    </a:lnTo>
                    <a:lnTo>
                      <a:pt x="5279" y="1301"/>
                    </a:lnTo>
                    <a:lnTo>
                      <a:pt x="5305" y="1306"/>
                    </a:lnTo>
                    <a:lnTo>
                      <a:pt x="5333" y="1313"/>
                    </a:lnTo>
                    <a:lnTo>
                      <a:pt x="5362" y="1320"/>
                    </a:lnTo>
                    <a:lnTo>
                      <a:pt x="5392" y="1328"/>
                    </a:lnTo>
                    <a:lnTo>
                      <a:pt x="5424" y="1339"/>
                    </a:lnTo>
                    <a:lnTo>
                      <a:pt x="5457" y="1350"/>
                    </a:lnTo>
                    <a:lnTo>
                      <a:pt x="5490" y="1361"/>
                    </a:lnTo>
                    <a:lnTo>
                      <a:pt x="5525" y="1375"/>
                    </a:lnTo>
                    <a:lnTo>
                      <a:pt x="5560" y="1389"/>
                    </a:lnTo>
                    <a:lnTo>
                      <a:pt x="5594" y="1405"/>
                    </a:lnTo>
                    <a:lnTo>
                      <a:pt x="5630" y="1422"/>
                    </a:lnTo>
                    <a:lnTo>
                      <a:pt x="5664" y="1439"/>
                    </a:lnTo>
                    <a:lnTo>
                      <a:pt x="5699" y="1455"/>
                    </a:lnTo>
                    <a:lnTo>
                      <a:pt x="5731" y="1470"/>
                    </a:lnTo>
                    <a:lnTo>
                      <a:pt x="5762" y="1483"/>
                    </a:lnTo>
                    <a:lnTo>
                      <a:pt x="5792" y="1497"/>
                    </a:lnTo>
                    <a:lnTo>
                      <a:pt x="5821" y="1508"/>
                    </a:lnTo>
                    <a:lnTo>
                      <a:pt x="5850" y="1518"/>
                    </a:lnTo>
                    <a:lnTo>
                      <a:pt x="5877" y="1527"/>
                    </a:lnTo>
                    <a:lnTo>
                      <a:pt x="5903" y="1536"/>
                    </a:lnTo>
                    <a:lnTo>
                      <a:pt x="5930" y="1544"/>
                    </a:lnTo>
                    <a:lnTo>
                      <a:pt x="5955" y="1551"/>
                    </a:lnTo>
                    <a:lnTo>
                      <a:pt x="5979" y="1558"/>
                    </a:lnTo>
                    <a:lnTo>
                      <a:pt x="6004" y="1564"/>
                    </a:lnTo>
                    <a:lnTo>
                      <a:pt x="6027" y="1570"/>
                    </a:lnTo>
                    <a:lnTo>
                      <a:pt x="6050" y="1576"/>
                    </a:lnTo>
                    <a:lnTo>
                      <a:pt x="6073" y="1582"/>
                    </a:lnTo>
                    <a:lnTo>
                      <a:pt x="6099" y="1589"/>
                    </a:lnTo>
                    <a:lnTo>
                      <a:pt x="6126" y="1595"/>
                    </a:lnTo>
                    <a:lnTo>
                      <a:pt x="6155" y="1602"/>
                    </a:lnTo>
                    <a:lnTo>
                      <a:pt x="6185" y="1609"/>
                    </a:lnTo>
                    <a:lnTo>
                      <a:pt x="6216" y="1616"/>
                    </a:lnTo>
                    <a:lnTo>
                      <a:pt x="6250" y="1622"/>
                    </a:lnTo>
                    <a:lnTo>
                      <a:pt x="6283" y="1628"/>
                    </a:lnTo>
                    <a:lnTo>
                      <a:pt x="6319" y="1634"/>
                    </a:lnTo>
                    <a:lnTo>
                      <a:pt x="6354" y="1639"/>
                    </a:lnTo>
                    <a:lnTo>
                      <a:pt x="6391" y="1643"/>
                    </a:lnTo>
                    <a:lnTo>
                      <a:pt x="6428" y="1648"/>
                    </a:lnTo>
                    <a:lnTo>
                      <a:pt x="6466" y="1651"/>
                    </a:lnTo>
                    <a:lnTo>
                      <a:pt x="6504" y="1653"/>
                    </a:lnTo>
                    <a:lnTo>
                      <a:pt x="6543" y="1654"/>
                    </a:lnTo>
                    <a:lnTo>
                      <a:pt x="6582" y="1654"/>
                    </a:lnTo>
                    <a:lnTo>
                      <a:pt x="6622" y="1653"/>
                    </a:lnTo>
                    <a:lnTo>
                      <a:pt x="6675" y="1649"/>
                    </a:lnTo>
                    <a:lnTo>
                      <a:pt x="6725" y="1641"/>
                    </a:lnTo>
                    <a:lnTo>
                      <a:pt x="6772" y="1631"/>
                    </a:lnTo>
                    <a:lnTo>
                      <a:pt x="6814" y="1619"/>
                    </a:lnTo>
                    <a:lnTo>
                      <a:pt x="6854" y="1605"/>
                    </a:lnTo>
                    <a:lnTo>
                      <a:pt x="6889" y="1591"/>
                    </a:lnTo>
                    <a:lnTo>
                      <a:pt x="6921" y="1575"/>
                    </a:lnTo>
                    <a:lnTo>
                      <a:pt x="6951" y="1560"/>
                    </a:lnTo>
                    <a:lnTo>
                      <a:pt x="6976" y="1544"/>
                    </a:lnTo>
                    <a:lnTo>
                      <a:pt x="6997" y="1529"/>
                    </a:lnTo>
                    <a:lnTo>
                      <a:pt x="7017" y="1516"/>
                    </a:lnTo>
                    <a:lnTo>
                      <a:pt x="7032" y="1503"/>
                    </a:lnTo>
                    <a:lnTo>
                      <a:pt x="7043" y="1493"/>
                    </a:lnTo>
                    <a:lnTo>
                      <a:pt x="7051" y="1484"/>
                    </a:lnTo>
                    <a:lnTo>
                      <a:pt x="7056" y="1479"/>
                    </a:lnTo>
                    <a:lnTo>
                      <a:pt x="7058" y="1477"/>
                    </a:lnTo>
                    <a:lnTo>
                      <a:pt x="7060" y="1476"/>
                    </a:lnTo>
                    <a:lnTo>
                      <a:pt x="7066" y="1472"/>
                    </a:lnTo>
                    <a:lnTo>
                      <a:pt x="7076" y="1465"/>
                    </a:lnTo>
                    <a:lnTo>
                      <a:pt x="7089" y="1457"/>
                    </a:lnTo>
                    <a:lnTo>
                      <a:pt x="7105" y="1448"/>
                    </a:lnTo>
                    <a:lnTo>
                      <a:pt x="7122" y="1437"/>
                    </a:lnTo>
                    <a:lnTo>
                      <a:pt x="7141" y="1425"/>
                    </a:lnTo>
                    <a:lnTo>
                      <a:pt x="7163" y="1413"/>
                    </a:lnTo>
                    <a:lnTo>
                      <a:pt x="7184" y="1401"/>
                    </a:lnTo>
                    <a:lnTo>
                      <a:pt x="7206" y="1389"/>
                    </a:lnTo>
                    <a:lnTo>
                      <a:pt x="7228" y="1377"/>
                    </a:lnTo>
                    <a:lnTo>
                      <a:pt x="7251" y="1366"/>
                    </a:lnTo>
                    <a:lnTo>
                      <a:pt x="7272" y="1357"/>
                    </a:lnTo>
                    <a:lnTo>
                      <a:pt x="7291" y="1349"/>
                    </a:lnTo>
                    <a:lnTo>
                      <a:pt x="7309" y="1343"/>
                    </a:lnTo>
                    <a:lnTo>
                      <a:pt x="7325" y="1339"/>
                    </a:lnTo>
                    <a:lnTo>
                      <a:pt x="7338" y="1337"/>
                    </a:lnTo>
                    <a:lnTo>
                      <a:pt x="7350" y="1335"/>
                    </a:lnTo>
                    <a:lnTo>
                      <a:pt x="7362" y="1332"/>
                    </a:lnTo>
                    <a:lnTo>
                      <a:pt x="7373" y="1331"/>
                    </a:lnTo>
                    <a:lnTo>
                      <a:pt x="7384" y="1329"/>
                    </a:lnTo>
                    <a:lnTo>
                      <a:pt x="7395" y="1328"/>
                    </a:lnTo>
                    <a:lnTo>
                      <a:pt x="7406" y="1327"/>
                    </a:lnTo>
                    <a:lnTo>
                      <a:pt x="7417" y="1326"/>
                    </a:lnTo>
                    <a:lnTo>
                      <a:pt x="7428" y="1326"/>
                    </a:lnTo>
                    <a:lnTo>
                      <a:pt x="7440" y="1325"/>
                    </a:lnTo>
                    <a:lnTo>
                      <a:pt x="7451" y="1325"/>
                    </a:lnTo>
                    <a:lnTo>
                      <a:pt x="7464" y="1324"/>
                    </a:lnTo>
                    <a:lnTo>
                      <a:pt x="7478" y="1324"/>
                    </a:lnTo>
                    <a:lnTo>
                      <a:pt x="7492" y="1324"/>
                    </a:lnTo>
                    <a:lnTo>
                      <a:pt x="7506" y="1324"/>
                    </a:lnTo>
                    <a:lnTo>
                      <a:pt x="7522" y="1324"/>
                    </a:lnTo>
                    <a:lnTo>
                      <a:pt x="7535" y="1324"/>
                    </a:lnTo>
                    <a:lnTo>
                      <a:pt x="7551" y="1326"/>
                    </a:lnTo>
                    <a:lnTo>
                      <a:pt x="7571" y="1328"/>
                    </a:lnTo>
                    <a:lnTo>
                      <a:pt x="7592" y="1331"/>
                    </a:lnTo>
                    <a:lnTo>
                      <a:pt x="7615" y="1336"/>
                    </a:lnTo>
                    <a:lnTo>
                      <a:pt x="7641" y="1341"/>
                    </a:lnTo>
                    <a:lnTo>
                      <a:pt x="7668" y="1348"/>
                    </a:lnTo>
                    <a:lnTo>
                      <a:pt x="7697" y="1355"/>
                    </a:lnTo>
                    <a:lnTo>
                      <a:pt x="7728" y="1363"/>
                    </a:lnTo>
                    <a:lnTo>
                      <a:pt x="7759" y="1373"/>
                    </a:lnTo>
                    <a:lnTo>
                      <a:pt x="7792" y="1384"/>
                    </a:lnTo>
                    <a:lnTo>
                      <a:pt x="7826" y="1395"/>
                    </a:lnTo>
                    <a:lnTo>
                      <a:pt x="7859" y="1409"/>
                    </a:lnTo>
                    <a:lnTo>
                      <a:pt x="7895" y="1423"/>
                    </a:lnTo>
                    <a:lnTo>
                      <a:pt x="7929" y="1439"/>
                    </a:lnTo>
                    <a:lnTo>
                      <a:pt x="7965" y="1456"/>
                    </a:lnTo>
                    <a:lnTo>
                      <a:pt x="8000" y="1473"/>
                    </a:lnTo>
                    <a:lnTo>
                      <a:pt x="8034" y="1489"/>
                    </a:lnTo>
                    <a:lnTo>
                      <a:pt x="8066" y="1505"/>
                    </a:lnTo>
                    <a:lnTo>
                      <a:pt x="8097" y="1519"/>
                    </a:lnTo>
                    <a:lnTo>
                      <a:pt x="8128" y="1531"/>
                    </a:lnTo>
                    <a:lnTo>
                      <a:pt x="8157" y="1542"/>
                    </a:lnTo>
                    <a:lnTo>
                      <a:pt x="8186" y="1552"/>
                    </a:lnTo>
                    <a:lnTo>
                      <a:pt x="8213" y="1562"/>
                    </a:lnTo>
                    <a:lnTo>
                      <a:pt x="8239" y="1570"/>
                    </a:lnTo>
                    <a:lnTo>
                      <a:pt x="8266" y="1578"/>
                    </a:lnTo>
                    <a:lnTo>
                      <a:pt x="8291" y="1586"/>
                    </a:lnTo>
                    <a:lnTo>
                      <a:pt x="8315" y="1593"/>
                    </a:lnTo>
                    <a:lnTo>
                      <a:pt x="8340" y="1599"/>
                    </a:lnTo>
                    <a:lnTo>
                      <a:pt x="8363" y="1605"/>
                    </a:lnTo>
                    <a:lnTo>
                      <a:pt x="8386" y="1611"/>
                    </a:lnTo>
                    <a:lnTo>
                      <a:pt x="8408" y="1617"/>
                    </a:lnTo>
                    <a:lnTo>
                      <a:pt x="8435" y="1624"/>
                    </a:lnTo>
                    <a:lnTo>
                      <a:pt x="8462" y="1630"/>
                    </a:lnTo>
                    <a:lnTo>
                      <a:pt x="8490" y="1637"/>
                    </a:lnTo>
                    <a:lnTo>
                      <a:pt x="8521" y="1644"/>
                    </a:lnTo>
                    <a:lnTo>
                      <a:pt x="8552" y="1652"/>
                    </a:lnTo>
                    <a:lnTo>
                      <a:pt x="8585" y="1658"/>
                    </a:lnTo>
                    <a:lnTo>
                      <a:pt x="8619" y="1664"/>
                    </a:lnTo>
                    <a:lnTo>
                      <a:pt x="8654" y="1669"/>
                    </a:lnTo>
                    <a:lnTo>
                      <a:pt x="8689" y="1674"/>
                    </a:lnTo>
                    <a:lnTo>
                      <a:pt x="8725" y="1679"/>
                    </a:lnTo>
                    <a:lnTo>
                      <a:pt x="8763" y="1682"/>
                    </a:lnTo>
                    <a:lnTo>
                      <a:pt x="8800" y="1685"/>
                    </a:lnTo>
                    <a:lnTo>
                      <a:pt x="8839" y="1687"/>
                    </a:lnTo>
                    <a:lnTo>
                      <a:pt x="8877" y="1688"/>
                    </a:lnTo>
                    <a:lnTo>
                      <a:pt x="8917" y="1688"/>
                    </a:lnTo>
                    <a:lnTo>
                      <a:pt x="8956" y="1687"/>
                    </a:lnTo>
                    <a:lnTo>
                      <a:pt x="9010" y="1683"/>
                    </a:lnTo>
                    <a:lnTo>
                      <a:pt x="9059" y="1676"/>
                    </a:lnTo>
                    <a:lnTo>
                      <a:pt x="9104" y="1668"/>
                    </a:lnTo>
                    <a:lnTo>
                      <a:pt x="9146" y="1657"/>
                    </a:lnTo>
                    <a:lnTo>
                      <a:pt x="9183" y="1644"/>
                    </a:lnTo>
                    <a:lnTo>
                      <a:pt x="9218" y="1630"/>
                    </a:lnTo>
                    <a:lnTo>
                      <a:pt x="9248" y="1616"/>
                    </a:lnTo>
                    <a:lnTo>
                      <a:pt x="9276" y="1602"/>
                    </a:lnTo>
                    <a:lnTo>
                      <a:pt x="9299" y="1588"/>
                    </a:lnTo>
                    <a:lnTo>
                      <a:pt x="9318" y="1575"/>
                    </a:lnTo>
                    <a:lnTo>
                      <a:pt x="9335" y="1562"/>
                    </a:lnTo>
                    <a:lnTo>
                      <a:pt x="9348" y="1551"/>
                    </a:lnTo>
                    <a:lnTo>
                      <a:pt x="9359" y="1541"/>
                    </a:lnTo>
                    <a:lnTo>
                      <a:pt x="9366" y="1534"/>
                    </a:lnTo>
                    <a:lnTo>
                      <a:pt x="9371" y="1530"/>
                    </a:lnTo>
                    <a:lnTo>
                      <a:pt x="9372" y="1528"/>
                    </a:lnTo>
                    <a:lnTo>
                      <a:pt x="9374" y="1526"/>
                    </a:lnTo>
                    <a:lnTo>
                      <a:pt x="9381" y="1522"/>
                    </a:lnTo>
                    <a:lnTo>
                      <a:pt x="9392" y="1514"/>
                    </a:lnTo>
                    <a:lnTo>
                      <a:pt x="9406" y="1505"/>
                    </a:lnTo>
                    <a:lnTo>
                      <a:pt x="9423" y="1494"/>
                    </a:lnTo>
                    <a:lnTo>
                      <a:pt x="9443" y="1480"/>
                    </a:lnTo>
                    <a:lnTo>
                      <a:pt x="9464" y="1466"/>
                    </a:lnTo>
                    <a:lnTo>
                      <a:pt x="9487" y="1452"/>
                    </a:lnTo>
                    <a:lnTo>
                      <a:pt x="9511" y="1438"/>
                    </a:lnTo>
                    <a:lnTo>
                      <a:pt x="9535" y="1424"/>
                    </a:lnTo>
                    <a:lnTo>
                      <a:pt x="9559" y="1410"/>
                    </a:lnTo>
                    <a:lnTo>
                      <a:pt x="9582" y="1398"/>
                    </a:lnTo>
                    <a:lnTo>
                      <a:pt x="9605" y="1387"/>
                    </a:lnTo>
                    <a:lnTo>
                      <a:pt x="9626" y="1378"/>
                    </a:lnTo>
                    <a:lnTo>
                      <a:pt x="9644" y="1371"/>
                    </a:lnTo>
                    <a:lnTo>
                      <a:pt x="9660" y="1367"/>
                    </a:lnTo>
                    <a:lnTo>
                      <a:pt x="9674" y="1365"/>
                    </a:lnTo>
                    <a:lnTo>
                      <a:pt x="9686" y="1363"/>
                    </a:lnTo>
                    <a:lnTo>
                      <a:pt x="9697" y="1361"/>
                    </a:lnTo>
                    <a:lnTo>
                      <a:pt x="9708" y="1359"/>
                    </a:lnTo>
                    <a:lnTo>
                      <a:pt x="9719" y="1358"/>
                    </a:lnTo>
                    <a:lnTo>
                      <a:pt x="9730" y="1357"/>
                    </a:lnTo>
                    <a:lnTo>
                      <a:pt x="9740" y="1356"/>
                    </a:lnTo>
                    <a:lnTo>
                      <a:pt x="9752" y="1355"/>
                    </a:lnTo>
                    <a:lnTo>
                      <a:pt x="9763" y="1354"/>
                    </a:lnTo>
                    <a:lnTo>
                      <a:pt x="9775" y="1354"/>
                    </a:lnTo>
                    <a:lnTo>
                      <a:pt x="9786" y="1354"/>
                    </a:lnTo>
                    <a:lnTo>
                      <a:pt x="9799" y="1353"/>
                    </a:lnTo>
                    <a:lnTo>
                      <a:pt x="9812" y="1353"/>
                    </a:lnTo>
                    <a:lnTo>
                      <a:pt x="9827" y="1353"/>
                    </a:lnTo>
                    <a:lnTo>
                      <a:pt x="9841" y="1353"/>
                    </a:lnTo>
                    <a:lnTo>
                      <a:pt x="9857" y="1353"/>
                    </a:lnTo>
                    <a:lnTo>
                      <a:pt x="9870" y="1353"/>
                    </a:lnTo>
                    <a:lnTo>
                      <a:pt x="9886" y="1355"/>
                    </a:lnTo>
                    <a:lnTo>
                      <a:pt x="9906" y="1357"/>
                    </a:lnTo>
                    <a:lnTo>
                      <a:pt x="9927" y="1360"/>
                    </a:lnTo>
                    <a:lnTo>
                      <a:pt x="9950" y="1364"/>
                    </a:lnTo>
                    <a:lnTo>
                      <a:pt x="9975" y="1369"/>
                    </a:lnTo>
                    <a:lnTo>
                      <a:pt x="10004" y="1375"/>
                    </a:lnTo>
                    <a:lnTo>
                      <a:pt x="10032" y="1382"/>
                    </a:lnTo>
                    <a:lnTo>
                      <a:pt x="10063" y="1391"/>
                    </a:lnTo>
                    <a:lnTo>
                      <a:pt x="10095" y="1400"/>
                    </a:lnTo>
                    <a:lnTo>
                      <a:pt x="10127" y="1411"/>
                    </a:lnTo>
                    <a:lnTo>
                      <a:pt x="10161" y="1423"/>
                    </a:lnTo>
                    <a:lnTo>
                      <a:pt x="10195" y="1436"/>
                    </a:lnTo>
                    <a:lnTo>
                      <a:pt x="10231" y="1451"/>
                    </a:lnTo>
                    <a:lnTo>
                      <a:pt x="10265" y="1467"/>
                    </a:lnTo>
                    <a:lnTo>
                      <a:pt x="10301" y="1484"/>
                    </a:lnTo>
                    <a:lnTo>
                      <a:pt x="10335" y="1502"/>
                    </a:lnTo>
                    <a:lnTo>
                      <a:pt x="10370" y="1518"/>
                    </a:lnTo>
                    <a:lnTo>
                      <a:pt x="10402" y="1533"/>
                    </a:lnTo>
                    <a:lnTo>
                      <a:pt x="10432" y="1546"/>
                    </a:lnTo>
                    <a:lnTo>
                      <a:pt x="10463" y="1559"/>
                    </a:lnTo>
                    <a:lnTo>
                      <a:pt x="10492" y="1570"/>
                    </a:lnTo>
                    <a:lnTo>
                      <a:pt x="10520" y="1580"/>
                    </a:lnTo>
                    <a:lnTo>
                      <a:pt x="10548" y="1589"/>
                    </a:lnTo>
                    <a:lnTo>
                      <a:pt x="10574" y="1598"/>
                    </a:lnTo>
                    <a:lnTo>
                      <a:pt x="10600" y="1606"/>
                    </a:lnTo>
                    <a:lnTo>
                      <a:pt x="10626" y="1613"/>
                    </a:lnTo>
                    <a:lnTo>
                      <a:pt x="10650" y="1620"/>
                    </a:lnTo>
                    <a:lnTo>
                      <a:pt x="10674" y="1627"/>
                    </a:lnTo>
                    <a:lnTo>
                      <a:pt x="10698" y="1633"/>
                    </a:lnTo>
                    <a:lnTo>
                      <a:pt x="10721" y="1639"/>
                    </a:lnTo>
                    <a:lnTo>
                      <a:pt x="10743" y="1645"/>
                    </a:lnTo>
                    <a:lnTo>
                      <a:pt x="10770" y="1652"/>
                    </a:lnTo>
                    <a:lnTo>
                      <a:pt x="10797" y="1659"/>
                    </a:lnTo>
                    <a:lnTo>
                      <a:pt x="10825" y="1666"/>
                    </a:lnTo>
                    <a:lnTo>
                      <a:pt x="10856" y="1673"/>
                    </a:lnTo>
                    <a:lnTo>
                      <a:pt x="10887" y="1679"/>
                    </a:lnTo>
                    <a:lnTo>
                      <a:pt x="10921" y="1685"/>
                    </a:lnTo>
                    <a:lnTo>
                      <a:pt x="10954" y="1691"/>
                    </a:lnTo>
                    <a:lnTo>
                      <a:pt x="10989" y="1697"/>
                    </a:lnTo>
                    <a:lnTo>
                      <a:pt x="11025" y="1702"/>
                    </a:lnTo>
                    <a:lnTo>
                      <a:pt x="11061" y="1707"/>
                    </a:lnTo>
                    <a:lnTo>
                      <a:pt x="11099" y="1710"/>
                    </a:lnTo>
                    <a:lnTo>
                      <a:pt x="11136" y="1713"/>
                    </a:lnTo>
                    <a:lnTo>
                      <a:pt x="11175" y="1715"/>
                    </a:lnTo>
                    <a:lnTo>
                      <a:pt x="11213" y="1716"/>
                    </a:lnTo>
                    <a:lnTo>
                      <a:pt x="11253" y="1716"/>
                    </a:lnTo>
                    <a:lnTo>
                      <a:pt x="11292" y="1715"/>
                    </a:lnTo>
                    <a:lnTo>
                      <a:pt x="11346" y="1711"/>
                    </a:lnTo>
                    <a:lnTo>
                      <a:pt x="11397" y="1703"/>
                    </a:lnTo>
                    <a:lnTo>
                      <a:pt x="11443" y="1693"/>
                    </a:lnTo>
                    <a:lnTo>
                      <a:pt x="11487" y="1681"/>
                    </a:lnTo>
                    <a:lnTo>
                      <a:pt x="11527" y="1667"/>
                    </a:lnTo>
                    <a:lnTo>
                      <a:pt x="11564" y="1652"/>
                    </a:lnTo>
                    <a:lnTo>
                      <a:pt x="11597" y="1635"/>
                    </a:lnTo>
                    <a:lnTo>
                      <a:pt x="11627" y="1619"/>
                    </a:lnTo>
                    <a:lnTo>
                      <a:pt x="11653" y="1603"/>
                    </a:lnTo>
                    <a:lnTo>
                      <a:pt x="11675" y="1588"/>
                    </a:lnTo>
                    <a:lnTo>
                      <a:pt x="11695" y="1574"/>
                    </a:lnTo>
                    <a:lnTo>
                      <a:pt x="11711" y="1561"/>
                    </a:lnTo>
                    <a:lnTo>
                      <a:pt x="11723" y="1550"/>
                    </a:lnTo>
                    <a:lnTo>
                      <a:pt x="11732" y="1542"/>
                    </a:lnTo>
                    <a:lnTo>
                      <a:pt x="11737" y="1537"/>
                    </a:lnTo>
                    <a:lnTo>
                      <a:pt x="11739" y="1535"/>
                    </a:lnTo>
                    <a:lnTo>
                      <a:pt x="11739" y="294"/>
                    </a:lnTo>
                    <a:lnTo>
                      <a:pt x="11737" y="296"/>
                    </a:lnTo>
                    <a:lnTo>
                      <a:pt x="11732" y="301"/>
                    </a:lnTo>
                    <a:lnTo>
                      <a:pt x="11724" y="309"/>
                    </a:lnTo>
                    <a:lnTo>
                      <a:pt x="11713" y="319"/>
                    </a:lnTo>
                    <a:lnTo>
                      <a:pt x="11697" y="332"/>
                    </a:lnTo>
                    <a:lnTo>
                      <a:pt x="11679" y="345"/>
                    </a:lnTo>
                    <a:lnTo>
                      <a:pt x="11657" y="360"/>
                    </a:lnTo>
                    <a:lnTo>
                      <a:pt x="11632" y="376"/>
                    </a:lnTo>
                    <a:lnTo>
                      <a:pt x="11603" y="391"/>
                    </a:lnTo>
                    <a:lnTo>
                      <a:pt x="11571" y="408"/>
                    </a:lnTo>
                    <a:lnTo>
                      <a:pt x="11534" y="422"/>
                    </a:lnTo>
                    <a:lnTo>
                      <a:pt x="11496" y="436"/>
                    </a:lnTo>
                    <a:lnTo>
                      <a:pt x="11452" y="448"/>
                    </a:lnTo>
                    <a:lnTo>
                      <a:pt x="11406" y="458"/>
                    </a:lnTo>
                    <a:lnTo>
                      <a:pt x="11356" y="465"/>
                    </a:lnTo>
                    <a:lnTo>
                      <a:pt x="11302" y="469"/>
                    </a:lnTo>
                    <a:lnTo>
                      <a:pt x="11263" y="470"/>
                    </a:lnTo>
                    <a:lnTo>
                      <a:pt x="11223" y="470"/>
                    </a:lnTo>
                    <a:lnTo>
                      <a:pt x="11185" y="469"/>
                    </a:lnTo>
                    <a:lnTo>
                      <a:pt x="11146" y="467"/>
                    </a:lnTo>
                    <a:lnTo>
                      <a:pt x="11109" y="464"/>
                    </a:lnTo>
                    <a:lnTo>
                      <a:pt x="11071" y="460"/>
                    </a:lnTo>
                    <a:lnTo>
                      <a:pt x="11035" y="456"/>
                    </a:lnTo>
                    <a:lnTo>
                      <a:pt x="11000" y="451"/>
                    </a:lnTo>
                    <a:lnTo>
                      <a:pt x="10965" y="445"/>
                    </a:lnTo>
                    <a:lnTo>
                      <a:pt x="10931" y="439"/>
                    </a:lnTo>
                    <a:lnTo>
                      <a:pt x="10898" y="433"/>
                    </a:lnTo>
                    <a:lnTo>
                      <a:pt x="10867" y="426"/>
                    </a:lnTo>
                    <a:lnTo>
                      <a:pt x="10836" y="419"/>
                    </a:lnTo>
                    <a:lnTo>
                      <a:pt x="10808" y="412"/>
                    </a:lnTo>
                    <a:lnTo>
                      <a:pt x="10781" y="406"/>
                    </a:lnTo>
                    <a:lnTo>
                      <a:pt x="10754" y="399"/>
                    </a:lnTo>
                    <a:lnTo>
                      <a:pt x="10732" y="393"/>
                    </a:lnTo>
                    <a:lnTo>
                      <a:pt x="10709" y="386"/>
                    </a:lnTo>
                    <a:lnTo>
                      <a:pt x="10686" y="380"/>
                    </a:lnTo>
                    <a:lnTo>
                      <a:pt x="10661" y="374"/>
                    </a:lnTo>
                    <a:lnTo>
                      <a:pt x="10637" y="367"/>
                    </a:lnTo>
                    <a:lnTo>
                      <a:pt x="10612" y="360"/>
                    </a:lnTo>
                    <a:lnTo>
                      <a:pt x="10585" y="352"/>
                    </a:lnTo>
                    <a:lnTo>
                      <a:pt x="10559" y="343"/>
                    </a:lnTo>
                    <a:lnTo>
                      <a:pt x="10532" y="334"/>
                    </a:lnTo>
                    <a:lnTo>
                      <a:pt x="10503" y="324"/>
                    </a:lnTo>
                    <a:lnTo>
                      <a:pt x="10474" y="312"/>
                    </a:lnTo>
                    <a:lnTo>
                      <a:pt x="10443" y="300"/>
                    </a:lnTo>
                    <a:lnTo>
                      <a:pt x="10412" y="287"/>
                    </a:lnTo>
                    <a:lnTo>
                      <a:pt x="10380" y="272"/>
                    </a:lnTo>
                    <a:lnTo>
                      <a:pt x="10346" y="256"/>
                    </a:lnTo>
                    <a:lnTo>
                      <a:pt x="10311" y="238"/>
                    </a:lnTo>
                    <a:lnTo>
                      <a:pt x="10275" y="220"/>
                    </a:lnTo>
                    <a:lnTo>
                      <a:pt x="10241" y="204"/>
                    </a:lnTo>
                    <a:lnTo>
                      <a:pt x="10205" y="190"/>
                    </a:lnTo>
                    <a:lnTo>
                      <a:pt x="10172" y="176"/>
                    </a:lnTo>
                    <a:lnTo>
                      <a:pt x="10138" y="165"/>
                    </a:lnTo>
                    <a:lnTo>
                      <a:pt x="10105" y="154"/>
                    </a:lnTo>
                    <a:lnTo>
                      <a:pt x="10074" y="144"/>
                    </a:lnTo>
                    <a:lnTo>
                      <a:pt x="10043" y="136"/>
                    </a:lnTo>
                    <a:lnTo>
                      <a:pt x="10014" y="129"/>
                    </a:lnTo>
                    <a:lnTo>
                      <a:pt x="9987" y="122"/>
                    </a:lnTo>
                    <a:lnTo>
                      <a:pt x="9961" y="117"/>
                    </a:lnTo>
                    <a:lnTo>
                      <a:pt x="9938" y="113"/>
                    </a:lnTo>
                    <a:lnTo>
                      <a:pt x="9917" y="110"/>
                    </a:lnTo>
                    <a:lnTo>
                      <a:pt x="9897" y="108"/>
                    </a:lnTo>
                    <a:lnTo>
                      <a:pt x="9881" y="106"/>
                    </a:lnTo>
                    <a:lnTo>
                      <a:pt x="9868" y="106"/>
                    </a:lnTo>
                    <a:lnTo>
                      <a:pt x="9852" y="106"/>
                    </a:lnTo>
                    <a:lnTo>
                      <a:pt x="9838" y="106"/>
                    </a:lnTo>
                    <a:lnTo>
                      <a:pt x="9824" y="106"/>
                    </a:lnTo>
                    <a:lnTo>
                      <a:pt x="9810" y="106"/>
                    </a:lnTo>
                    <a:lnTo>
                      <a:pt x="9797" y="107"/>
                    </a:lnTo>
                    <a:lnTo>
                      <a:pt x="9786" y="107"/>
                    </a:lnTo>
                    <a:lnTo>
                      <a:pt x="9774" y="107"/>
                    </a:lnTo>
                    <a:lnTo>
                      <a:pt x="9763" y="108"/>
                    </a:lnTo>
                    <a:lnTo>
                      <a:pt x="9752" y="109"/>
                    </a:lnTo>
                    <a:lnTo>
                      <a:pt x="9741" y="110"/>
                    </a:lnTo>
                    <a:lnTo>
                      <a:pt x="9730" y="111"/>
                    </a:lnTo>
                    <a:lnTo>
                      <a:pt x="9719" y="112"/>
                    </a:lnTo>
                    <a:lnTo>
                      <a:pt x="9708" y="113"/>
                    </a:lnTo>
                    <a:lnTo>
                      <a:pt x="9696" y="115"/>
                    </a:lnTo>
                    <a:lnTo>
                      <a:pt x="9684" y="117"/>
                    </a:lnTo>
                    <a:lnTo>
                      <a:pt x="9671" y="119"/>
                    </a:lnTo>
                    <a:lnTo>
                      <a:pt x="9654" y="123"/>
                    </a:lnTo>
                    <a:lnTo>
                      <a:pt x="9636" y="130"/>
                    </a:lnTo>
                    <a:lnTo>
                      <a:pt x="9615" y="139"/>
                    </a:lnTo>
                    <a:lnTo>
                      <a:pt x="9593" y="150"/>
                    </a:lnTo>
                    <a:lnTo>
                      <a:pt x="9569" y="163"/>
                    </a:lnTo>
                    <a:lnTo>
                      <a:pt x="9545" y="176"/>
                    </a:lnTo>
                    <a:lnTo>
                      <a:pt x="9522" y="191"/>
                    </a:lnTo>
                    <a:lnTo>
                      <a:pt x="9497" y="205"/>
                    </a:lnTo>
                    <a:lnTo>
                      <a:pt x="9474" y="220"/>
                    </a:lnTo>
                    <a:lnTo>
                      <a:pt x="9453" y="233"/>
                    </a:lnTo>
                    <a:lnTo>
                      <a:pt x="9434" y="247"/>
                    </a:lnTo>
                    <a:lnTo>
                      <a:pt x="9416" y="259"/>
                    </a:lnTo>
                    <a:lnTo>
                      <a:pt x="9402" y="268"/>
                    </a:lnTo>
                    <a:lnTo>
                      <a:pt x="9391" y="276"/>
                    </a:lnTo>
                    <a:lnTo>
                      <a:pt x="9384" y="280"/>
                    </a:lnTo>
                    <a:lnTo>
                      <a:pt x="9382" y="282"/>
                    </a:lnTo>
                    <a:lnTo>
                      <a:pt x="9381" y="284"/>
                    </a:lnTo>
                    <a:lnTo>
                      <a:pt x="9376" y="288"/>
                    </a:lnTo>
                    <a:lnTo>
                      <a:pt x="9369" y="295"/>
                    </a:lnTo>
                    <a:lnTo>
                      <a:pt x="9359" y="305"/>
                    </a:lnTo>
                    <a:lnTo>
                      <a:pt x="9345" y="316"/>
                    </a:lnTo>
                    <a:lnTo>
                      <a:pt x="9328" y="328"/>
                    </a:lnTo>
                    <a:lnTo>
                      <a:pt x="9309" y="342"/>
                    </a:lnTo>
                    <a:lnTo>
                      <a:pt x="9286" y="356"/>
                    </a:lnTo>
                    <a:lnTo>
                      <a:pt x="9258" y="370"/>
                    </a:lnTo>
                    <a:lnTo>
                      <a:pt x="9228" y="384"/>
                    </a:lnTo>
                    <a:lnTo>
                      <a:pt x="9194" y="398"/>
                    </a:lnTo>
                    <a:lnTo>
                      <a:pt x="9157" y="410"/>
                    </a:lnTo>
                    <a:lnTo>
                      <a:pt x="9115" y="421"/>
                    </a:lnTo>
                    <a:lnTo>
                      <a:pt x="9070" y="430"/>
                    </a:lnTo>
                    <a:lnTo>
                      <a:pt x="9021" y="437"/>
                    </a:lnTo>
                    <a:lnTo>
                      <a:pt x="8968" y="441"/>
                    </a:lnTo>
                    <a:lnTo>
                      <a:pt x="8928" y="442"/>
                    </a:lnTo>
                    <a:lnTo>
                      <a:pt x="8889" y="442"/>
                    </a:lnTo>
                    <a:lnTo>
                      <a:pt x="8850" y="441"/>
                    </a:lnTo>
                    <a:lnTo>
                      <a:pt x="8812" y="439"/>
                    </a:lnTo>
                    <a:lnTo>
                      <a:pt x="8774" y="436"/>
                    </a:lnTo>
                    <a:lnTo>
                      <a:pt x="8737" y="432"/>
                    </a:lnTo>
                    <a:lnTo>
                      <a:pt x="8700" y="428"/>
                    </a:lnTo>
                    <a:lnTo>
                      <a:pt x="8665" y="423"/>
                    </a:lnTo>
                    <a:lnTo>
                      <a:pt x="8629" y="417"/>
                    </a:lnTo>
                    <a:lnTo>
                      <a:pt x="8596" y="411"/>
                    </a:lnTo>
                    <a:lnTo>
                      <a:pt x="8562" y="405"/>
                    </a:lnTo>
                    <a:lnTo>
                      <a:pt x="8531" y="398"/>
                    </a:lnTo>
                    <a:lnTo>
                      <a:pt x="8501" y="390"/>
                    </a:lnTo>
                    <a:lnTo>
                      <a:pt x="8472" y="383"/>
                    </a:lnTo>
                    <a:lnTo>
                      <a:pt x="8445" y="377"/>
                    </a:lnTo>
                    <a:lnTo>
                      <a:pt x="8419" y="370"/>
                    </a:lnTo>
                    <a:lnTo>
                      <a:pt x="8396" y="364"/>
                    </a:lnTo>
                    <a:lnTo>
                      <a:pt x="8373" y="358"/>
                    </a:lnTo>
                    <a:lnTo>
                      <a:pt x="8350" y="352"/>
                    </a:lnTo>
                    <a:lnTo>
                      <a:pt x="8325" y="346"/>
                    </a:lnTo>
                    <a:lnTo>
                      <a:pt x="8301" y="339"/>
                    </a:lnTo>
                    <a:lnTo>
                      <a:pt x="8276" y="332"/>
                    </a:lnTo>
                    <a:lnTo>
                      <a:pt x="8249" y="324"/>
                    </a:lnTo>
                    <a:lnTo>
                      <a:pt x="8223" y="315"/>
                    </a:lnTo>
                    <a:lnTo>
                      <a:pt x="8196" y="306"/>
                    </a:lnTo>
                    <a:lnTo>
                      <a:pt x="8167" y="296"/>
                    </a:lnTo>
                    <a:lnTo>
                      <a:pt x="8138" y="285"/>
                    </a:lnTo>
                    <a:lnTo>
                      <a:pt x="8108" y="272"/>
                    </a:lnTo>
                    <a:lnTo>
                      <a:pt x="8077" y="259"/>
                    </a:lnTo>
                    <a:lnTo>
                      <a:pt x="8045" y="244"/>
                    </a:lnTo>
                    <a:lnTo>
                      <a:pt x="8010" y="227"/>
                    </a:lnTo>
                    <a:lnTo>
                      <a:pt x="7976" y="210"/>
                    </a:lnTo>
                    <a:lnTo>
                      <a:pt x="7940" y="193"/>
                    </a:lnTo>
                    <a:lnTo>
                      <a:pt x="7905" y="177"/>
                    </a:lnTo>
                    <a:lnTo>
                      <a:pt x="7871" y="162"/>
                    </a:lnTo>
                    <a:lnTo>
                      <a:pt x="7836" y="149"/>
                    </a:lnTo>
                    <a:lnTo>
                      <a:pt x="7803" y="137"/>
                    </a:lnTo>
                    <a:lnTo>
                      <a:pt x="7769" y="126"/>
                    </a:lnTo>
                    <a:lnTo>
                      <a:pt x="7738" y="116"/>
                    </a:lnTo>
                    <a:lnTo>
                      <a:pt x="7707" y="108"/>
                    </a:lnTo>
                    <a:lnTo>
                      <a:pt x="7678" y="101"/>
                    </a:lnTo>
                    <a:lnTo>
                      <a:pt x="7651" y="94"/>
                    </a:lnTo>
                    <a:lnTo>
                      <a:pt x="7625" y="89"/>
                    </a:lnTo>
                    <a:lnTo>
                      <a:pt x="7602" y="85"/>
                    </a:lnTo>
                    <a:lnTo>
                      <a:pt x="7581" y="82"/>
                    </a:lnTo>
                    <a:lnTo>
                      <a:pt x="7562" y="80"/>
                    </a:lnTo>
                    <a:lnTo>
                      <a:pt x="7545" y="77"/>
                    </a:lnTo>
                    <a:lnTo>
                      <a:pt x="7532" y="77"/>
                    </a:lnTo>
                    <a:lnTo>
                      <a:pt x="7516" y="77"/>
                    </a:lnTo>
                    <a:lnTo>
                      <a:pt x="7502" y="77"/>
                    </a:lnTo>
                    <a:lnTo>
                      <a:pt x="7488" y="77"/>
                    </a:lnTo>
                    <a:lnTo>
                      <a:pt x="7475" y="77"/>
                    </a:lnTo>
                    <a:lnTo>
                      <a:pt x="7461" y="79"/>
                    </a:lnTo>
                    <a:lnTo>
                      <a:pt x="7450" y="79"/>
                    </a:lnTo>
                    <a:lnTo>
                      <a:pt x="7438" y="79"/>
                    </a:lnTo>
                    <a:lnTo>
                      <a:pt x="7427" y="80"/>
                    </a:lnTo>
                    <a:lnTo>
                      <a:pt x="7416" y="81"/>
                    </a:lnTo>
                    <a:lnTo>
                      <a:pt x="7406" y="82"/>
                    </a:lnTo>
                    <a:lnTo>
                      <a:pt x="7394" y="83"/>
                    </a:lnTo>
                    <a:lnTo>
                      <a:pt x="7383" y="84"/>
                    </a:lnTo>
                    <a:lnTo>
                      <a:pt x="7372" y="86"/>
                    </a:lnTo>
                    <a:lnTo>
                      <a:pt x="7361" y="88"/>
                    </a:lnTo>
                    <a:lnTo>
                      <a:pt x="7349" y="90"/>
                    </a:lnTo>
                    <a:lnTo>
                      <a:pt x="7336" y="92"/>
                    </a:lnTo>
                    <a:lnTo>
                      <a:pt x="7320" y="96"/>
                    </a:lnTo>
                    <a:lnTo>
                      <a:pt x="7302" y="102"/>
                    </a:lnTo>
                    <a:lnTo>
                      <a:pt x="7282" y="110"/>
                    </a:lnTo>
                    <a:lnTo>
                      <a:pt x="7261" y="120"/>
                    </a:lnTo>
                    <a:lnTo>
                      <a:pt x="7240" y="130"/>
                    </a:lnTo>
                    <a:lnTo>
                      <a:pt x="7217" y="142"/>
                    </a:lnTo>
                    <a:lnTo>
                      <a:pt x="7195" y="154"/>
                    </a:lnTo>
                    <a:lnTo>
                      <a:pt x="7173" y="167"/>
                    </a:lnTo>
                    <a:lnTo>
                      <a:pt x="7152" y="179"/>
                    </a:lnTo>
                    <a:lnTo>
                      <a:pt x="7132" y="191"/>
                    </a:lnTo>
                    <a:lnTo>
                      <a:pt x="7115" y="202"/>
                    </a:lnTo>
                    <a:lnTo>
                      <a:pt x="7099" y="211"/>
                    </a:lnTo>
                    <a:lnTo>
                      <a:pt x="7087" y="219"/>
                    </a:lnTo>
                    <a:lnTo>
                      <a:pt x="7076" y="226"/>
                    </a:lnTo>
                    <a:lnTo>
                      <a:pt x="7070" y="230"/>
                    </a:lnTo>
                    <a:lnTo>
                      <a:pt x="7068" y="231"/>
                    </a:lnTo>
                    <a:lnTo>
                      <a:pt x="7066" y="233"/>
                    </a:lnTo>
                    <a:lnTo>
                      <a:pt x="7061" y="239"/>
                    </a:lnTo>
                    <a:lnTo>
                      <a:pt x="7053" y="247"/>
                    </a:lnTo>
                    <a:lnTo>
                      <a:pt x="7042" y="257"/>
                    </a:lnTo>
                    <a:lnTo>
                      <a:pt x="7027" y="269"/>
                    </a:lnTo>
                    <a:lnTo>
                      <a:pt x="7009" y="283"/>
                    </a:lnTo>
                    <a:lnTo>
                      <a:pt x="6986" y="298"/>
                    </a:lnTo>
                    <a:lnTo>
                      <a:pt x="6961" y="313"/>
                    </a:lnTo>
                    <a:lnTo>
                      <a:pt x="6933" y="329"/>
                    </a:lnTo>
                    <a:lnTo>
                      <a:pt x="6900" y="344"/>
                    </a:lnTo>
                    <a:lnTo>
                      <a:pt x="6864" y="359"/>
                    </a:lnTo>
                    <a:lnTo>
                      <a:pt x="6825" y="372"/>
                    </a:lnTo>
                    <a:lnTo>
                      <a:pt x="6782" y="384"/>
                    </a:lnTo>
                    <a:lnTo>
                      <a:pt x="6735" y="395"/>
                    </a:lnTo>
                    <a:lnTo>
                      <a:pt x="6685" y="402"/>
                    </a:lnTo>
                    <a:lnTo>
                      <a:pt x="6632" y="406"/>
                    </a:lnTo>
                    <a:lnTo>
                      <a:pt x="6592" y="407"/>
                    </a:lnTo>
                    <a:lnTo>
                      <a:pt x="6553" y="407"/>
                    </a:lnTo>
                    <a:lnTo>
                      <a:pt x="6514" y="406"/>
                    </a:lnTo>
                    <a:lnTo>
                      <a:pt x="6476" y="404"/>
                    </a:lnTo>
                    <a:lnTo>
                      <a:pt x="6438" y="401"/>
                    </a:lnTo>
                    <a:lnTo>
                      <a:pt x="6401" y="398"/>
                    </a:lnTo>
                    <a:lnTo>
                      <a:pt x="6364" y="393"/>
                    </a:lnTo>
                    <a:lnTo>
                      <a:pt x="6329" y="387"/>
                    </a:lnTo>
                    <a:lnTo>
                      <a:pt x="6293" y="381"/>
                    </a:lnTo>
                    <a:lnTo>
                      <a:pt x="6260" y="375"/>
                    </a:lnTo>
                    <a:lnTo>
                      <a:pt x="6227" y="369"/>
                    </a:lnTo>
                    <a:lnTo>
                      <a:pt x="6195" y="363"/>
                    </a:lnTo>
                    <a:lnTo>
                      <a:pt x="6165" y="356"/>
                    </a:lnTo>
                    <a:lnTo>
                      <a:pt x="6136" y="349"/>
                    </a:lnTo>
                    <a:lnTo>
                      <a:pt x="6109" y="342"/>
                    </a:lnTo>
                    <a:lnTo>
                      <a:pt x="6083" y="336"/>
                    </a:lnTo>
                    <a:lnTo>
                      <a:pt x="6060" y="330"/>
                    </a:lnTo>
                    <a:lnTo>
                      <a:pt x="6037" y="324"/>
                    </a:lnTo>
                    <a:lnTo>
                      <a:pt x="6014" y="318"/>
                    </a:lnTo>
                    <a:lnTo>
                      <a:pt x="5990" y="311"/>
                    </a:lnTo>
                    <a:lnTo>
                      <a:pt x="5965" y="304"/>
                    </a:lnTo>
                    <a:lnTo>
                      <a:pt x="5940" y="297"/>
                    </a:lnTo>
                    <a:lnTo>
                      <a:pt x="5914" y="289"/>
                    </a:lnTo>
                    <a:lnTo>
                      <a:pt x="5887" y="280"/>
                    </a:lnTo>
                    <a:lnTo>
                      <a:pt x="5860" y="271"/>
                    </a:lnTo>
                    <a:lnTo>
                      <a:pt x="5832" y="261"/>
                    </a:lnTo>
                    <a:lnTo>
                      <a:pt x="5802" y="250"/>
                    </a:lnTo>
                    <a:lnTo>
                      <a:pt x="5772" y="237"/>
                    </a:lnTo>
                    <a:lnTo>
                      <a:pt x="5741" y="223"/>
                    </a:lnTo>
                    <a:lnTo>
                      <a:pt x="5709" y="208"/>
                    </a:lnTo>
                    <a:lnTo>
                      <a:pt x="5675" y="192"/>
                    </a:lnTo>
                    <a:lnTo>
                      <a:pt x="5640" y="175"/>
                    </a:lnTo>
                    <a:lnTo>
                      <a:pt x="5605" y="158"/>
                    </a:lnTo>
                    <a:lnTo>
                      <a:pt x="5570" y="142"/>
                    </a:lnTo>
                    <a:lnTo>
                      <a:pt x="5535" y="127"/>
                    </a:lnTo>
                    <a:lnTo>
                      <a:pt x="5501" y="114"/>
                    </a:lnTo>
                    <a:lnTo>
                      <a:pt x="5467" y="102"/>
                    </a:lnTo>
                    <a:lnTo>
                      <a:pt x="5434" y="91"/>
                    </a:lnTo>
                    <a:lnTo>
                      <a:pt x="5403" y="81"/>
                    </a:lnTo>
                    <a:lnTo>
                      <a:pt x="5373" y="72"/>
                    </a:lnTo>
                    <a:lnTo>
                      <a:pt x="5343" y="65"/>
                    </a:lnTo>
                    <a:lnTo>
                      <a:pt x="5316" y="58"/>
                    </a:lnTo>
                    <a:lnTo>
                      <a:pt x="5291" y="53"/>
                    </a:lnTo>
                    <a:lnTo>
                      <a:pt x="5266" y="49"/>
                    </a:lnTo>
                    <a:lnTo>
                      <a:pt x="5245" y="46"/>
                    </a:lnTo>
                    <a:lnTo>
                      <a:pt x="5227" y="44"/>
                    </a:lnTo>
                    <a:lnTo>
                      <a:pt x="5210" y="42"/>
                    </a:lnTo>
                    <a:lnTo>
                      <a:pt x="5196" y="42"/>
                    </a:lnTo>
                    <a:lnTo>
                      <a:pt x="5180" y="42"/>
                    </a:lnTo>
                    <a:lnTo>
                      <a:pt x="5166" y="42"/>
                    </a:lnTo>
                    <a:lnTo>
                      <a:pt x="5152" y="42"/>
                    </a:lnTo>
                    <a:lnTo>
                      <a:pt x="5139" y="42"/>
                    </a:lnTo>
                    <a:lnTo>
                      <a:pt x="5127" y="43"/>
                    </a:lnTo>
                    <a:lnTo>
                      <a:pt x="5114" y="43"/>
                    </a:lnTo>
                    <a:lnTo>
                      <a:pt x="5103" y="43"/>
                    </a:lnTo>
                    <a:lnTo>
                      <a:pt x="5092" y="44"/>
                    </a:lnTo>
                    <a:lnTo>
                      <a:pt x="5081" y="45"/>
                    </a:lnTo>
                    <a:lnTo>
                      <a:pt x="5070" y="46"/>
                    </a:lnTo>
                    <a:lnTo>
                      <a:pt x="5060" y="47"/>
                    </a:lnTo>
                    <a:lnTo>
                      <a:pt x="5049" y="48"/>
                    </a:lnTo>
                    <a:lnTo>
                      <a:pt x="5037" y="50"/>
                    </a:lnTo>
                    <a:lnTo>
                      <a:pt x="5025" y="52"/>
                    </a:lnTo>
                    <a:lnTo>
                      <a:pt x="5013" y="54"/>
                    </a:lnTo>
                    <a:lnTo>
                      <a:pt x="5000" y="56"/>
                    </a:lnTo>
                    <a:lnTo>
                      <a:pt x="4984" y="60"/>
                    </a:lnTo>
                    <a:lnTo>
                      <a:pt x="4965" y="67"/>
                    </a:lnTo>
                    <a:lnTo>
                      <a:pt x="4945" y="75"/>
                    </a:lnTo>
                    <a:lnTo>
                      <a:pt x="4923" y="87"/>
                    </a:lnTo>
                    <a:lnTo>
                      <a:pt x="4899" y="99"/>
                    </a:lnTo>
                    <a:lnTo>
                      <a:pt x="4875" y="112"/>
                    </a:lnTo>
                    <a:lnTo>
                      <a:pt x="4851" y="125"/>
                    </a:lnTo>
                    <a:lnTo>
                      <a:pt x="4828" y="139"/>
                    </a:lnTo>
                    <a:lnTo>
                      <a:pt x="4804" y="152"/>
                    </a:lnTo>
                    <a:lnTo>
                      <a:pt x="4783" y="165"/>
                    </a:lnTo>
                    <a:lnTo>
                      <a:pt x="4764" y="177"/>
                    </a:lnTo>
                    <a:lnTo>
                      <a:pt x="4747" y="188"/>
                    </a:lnTo>
                    <a:lnTo>
                      <a:pt x="4732" y="197"/>
                    </a:lnTo>
                    <a:lnTo>
                      <a:pt x="4721" y="204"/>
                    </a:lnTo>
                    <a:lnTo>
                      <a:pt x="4714" y="208"/>
                    </a:lnTo>
                    <a:lnTo>
                      <a:pt x="4712" y="210"/>
                    </a:lnTo>
                    <a:lnTo>
                      <a:pt x="4710" y="212"/>
                    </a:lnTo>
                    <a:lnTo>
                      <a:pt x="4705" y="217"/>
                    </a:lnTo>
                    <a:lnTo>
                      <a:pt x="4697" y="225"/>
                    </a:lnTo>
                    <a:lnTo>
                      <a:pt x="4686" y="236"/>
                    </a:lnTo>
                    <a:lnTo>
                      <a:pt x="4671" y="248"/>
                    </a:lnTo>
                    <a:lnTo>
                      <a:pt x="4651" y="262"/>
                    </a:lnTo>
                    <a:lnTo>
                      <a:pt x="4630" y="277"/>
                    </a:lnTo>
                    <a:lnTo>
                      <a:pt x="4605" y="292"/>
                    </a:lnTo>
                    <a:lnTo>
                      <a:pt x="4575" y="308"/>
                    </a:lnTo>
                    <a:lnTo>
                      <a:pt x="4543" y="323"/>
                    </a:lnTo>
                    <a:lnTo>
                      <a:pt x="4508" y="338"/>
                    </a:lnTo>
                    <a:lnTo>
                      <a:pt x="4468" y="351"/>
                    </a:lnTo>
                    <a:lnTo>
                      <a:pt x="4426" y="363"/>
                    </a:lnTo>
                    <a:lnTo>
                      <a:pt x="4379" y="373"/>
                    </a:lnTo>
                    <a:lnTo>
                      <a:pt x="4329" y="380"/>
                    </a:lnTo>
                    <a:lnTo>
                      <a:pt x="4276" y="384"/>
                    </a:lnTo>
                    <a:lnTo>
                      <a:pt x="4236" y="385"/>
                    </a:lnTo>
                    <a:lnTo>
                      <a:pt x="4197" y="385"/>
                    </a:lnTo>
                    <a:lnTo>
                      <a:pt x="4158" y="384"/>
                    </a:lnTo>
                    <a:lnTo>
                      <a:pt x="4120" y="382"/>
                    </a:lnTo>
                    <a:lnTo>
                      <a:pt x="4082" y="379"/>
                    </a:lnTo>
                    <a:lnTo>
                      <a:pt x="4045" y="376"/>
                    </a:lnTo>
                    <a:lnTo>
                      <a:pt x="4008" y="371"/>
                    </a:lnTo>
                    <a:lnTo>
                      <a:pt x="3973" y="366"/>
                    </a:lnTo>
                    <a:lnTo>
                      <a:pt x="3937" y="361"/>
                    </a:lnTo>
                    <a:lnTo>
                      <a:pt x="3904" y="355"/>
                    </a:lnTo>
                    <a:lnTo>
                      <a:pt x="3870" y="349"/>
                    </a:lnTo>
                    <a:lnTo>
                      <a:pt x="3839" y="342"/>
                    </a:lnTo>
                    <a:lnTo>
                      <a:pt x="3809" y="335"/>
                    </a:lnTo>
                    <a:lnTo>
                      <a:pt x="3780" y="328"/>
                    </a:lnTo>
                    <a:lnTo>
                      <a:pt x="3753" y="322"/>
                    </a:lnTo>
                    <a:lnTo>
                      <a:pt x="3727" y="315"/>
                    </a:lnTo>
                    <a:lnTo>
                      <a:pt x="3704" y="309"/>
                    </a:lnTo>
                    <a:lnTo>
                      <a:pt x="3681" y="303"/>
                    </a:lnTo>
                    <a:lnTo>
                      <a:pt x="3658" y="297"/>
                    </a:lnTo>
                    <a:lnTo>
                      <a:pt x="3633" y="291"/>
                    </a:lnTo>
                    <a:lnTo>
                      <a:pt x="3609" y="284"/>
                    </a:lnTo>
                    <a:lnTo>
                      <a:pt x="3584" y="276"/>
                    </a:lnTo>
                    <a:lnTo>
                      <a:pt x="3557" y="268"/>
                    </a:lnTo>
                    <a:lnTo>
                      <a:pt x="3531" y="260"/>
                    </a:lnTo>
                    <a:lnTo>
                      <a:pt x="3504" y="250"/>
                    </a:lnTo>
                    <a:lnTo>
                      <a:pt x="3475" y="240"/>
                    </a:lnTo>
                    <a:lnTo>
                      <a:pt x="3446" y="228"/>
                    </a:lnTo>
                    <a:lnTo>
                      <a:pt x="3416" y="216"/>
                    </a:lnTo>
                    <a:lnTo>
                      <a:pt x="3385" y="202"/>
                    </a:lnTo>
                    <a:lnTo>
                      <a:pt x="3353" y="187"/>
                    </a:lnTo>
                    <a:lnTo>
                      <a:pt x="3318" y="171"/>
                    </a:lnTo>
                    <a:lnTo>
                      <a:pt x="3284" y="154"/>
                    </a:lnTo>
                    <a:lnTo>
                      <a:pt x="3249" y="137"/>
                    </a:lnTo>
                    <a:lnTo>
                      <a:pt x="3214" y="121"/>
                    </a:lnTo>
                    <a:lnTo>
                      <a:pt x="3179" y="106"/>
                    </a:lnTo>
                    <a:lnTo>
                      <a:pt x="3144" y="93"/>
                    </a:lnTo>
                    <a:lnTo>
                      <a:pt x="3111" y="81"/>
                    </a:lnTo>
                    <a:lnTo>
                      <a:pt x="3078" y="69"/>
                    </a:lnTo>
                    <a:lnTo>
                      <a:pt x="3046" y="59"/>
                    </a:lnTo>
                    <a:lnTo>
                      <a:pt x="3016" y="51"/>
                    </a:lnTo>
                    <a:lnTo>
                      <a:pt x="2987" y="44"/>
                    </a:lnTo>
                    <a:lnTo>
                      <a:pt x="2960" y="37"/>
                    </a:lnTo>
                    <a:lnTo>
                      <a:pt x="2934" y="32"/>
                    </a:lnTo>
                    <a:lnTo>
                      <a:pt x="2910" y="28"/>
                    </a:lnTo>
                    <a:lnTo>
                      <a:pt x="2889" y="25"/>
                    </a:lnTo>
                    <a:lnTo>
                      <a:pt x="2871" y="23"/>
                    </a:lnTo>
                    <a:lnTo>
                      <a:pt x="2854" y="21"/>
                    </a:lnTo>
                    <a:lnTo>
                      <a:pt x="2841" y="21"/>
                    </a:lnTo>
                    <a:lnTo>
                      <a:pt x="2825" y="21"/>
                    </a:lnTo>
                    <a:lnTo>
                      <a:pt x="2811" y="21"/>
                    </a:lnTo>
                    <a:lnTo>
                      <a:pt x="2797" y="21"/>
                    </a:lnTo>
                    <a:lnTo>
                      <a:pt x="2784" y="21"/>
                    </a:lnTo>
                    <a:lnTo>
                      <a:pt x="2770" y="22"/>
                    </a:lnTo>
                    <a:lnTo>
                      <a:pt x="2759" y="22"/>
                    </a:lnTo>
                    <a:lnTo>
                      <a:pt x="2747" y="22"/>
                    </a:lnTo>
                    <a:lnTo>
                      <a:pt x="2736" y="23"/>
                    </a:lnTo>
                    <a:lnTo>
                      <a:pt x="2725" y="24"/>
                    </a:lnTo>
                    <a:lnTo>
                      <a:pt x="2715" y="25"/>
                    </a:lnTo>
                    <a:lnTo>
                      <a:pt x="2704" y="26"/>
                    </a:lnTo>
                    <a:lnTo>
                      <a:pt x="2692" y="27"/>
                    </a:lnTo>
                    <a:lnTo>
                      <a:pt x="2681" y="29"/>
                    </a:lnTo>
                    <a:lnTo>
                      <a:pt x="2670" y="31"/>
                    </a:lnTo>
                    <a:lnTo>
                      <a:pt x="2658" y="33"/>
                    </a:lnTo>
                    <a:lnTo>
                      <a:pt x="2645" y="35"/>
                    </a:lnTo>
                    <a:lnTo>
                      <a:pt x="2629" y="39"/>
                    </a:lnTo>
                    <a:lnTo>
                      <a:pt x="2609" y="46"/>
                    </a:lnTo>
                    <a:lnTo>
                      <a:pt x="2588" y="54"/>
                    </a:lnTo>
                    <a:lnTo>
                      <a:pt x="2566" y="65"/>
                    </a:lnTo>
                    <a:lnTo>
                      <a:pt x="2541" y="77"/>
                    </a:lnTo>
                    <a:lnTo>
                      <a:pt x="2517" y="91"/>
                    </a:lnTo>
                    <a:lnTo>
                      <a:pt x="2492" y="104"/>
                    </a:lnTo>
                    <a:lnTo>
                      <a:pt x="2468" y="118"/>
                    </a:lnTo>
                    <a:lnTo>
                      <a:pt x="2444" y="131"/>
                    </a:lnTo>
                    <a:lnTo>
                      <a:pt x="2422" y="144"/>
                    </a:lnTo>
                    <a:lnTo>
                      <a:pt x="2402" y="156"/>
                    </a:lnTo>
                    <a:lnTo>
                      <a:pt x="2384" y="167"/>
                    </a:lnTo>
                    <a:lnTo>
                      <a:pt x="2369" y="176"/>
                    </a:lnTo>
                    <a:lnTo>
                      <a:pt x="2358" y="183"/>
                    </a:lnTo>
                    <a:lnTo>
                      <a:pt x="2351" y="187"/>
                    </a:lnTo>
                    <a:lnTo>
                      <a:pt x="2349" y="189"/>
                    </a:lnTo>
                    <a:lnTo>
                      <a:pt x="2347" y="191"/>
                    </a:lnTo>
                    <a:lnTo>
                      <a:pt x="2342" y="196"/>
                    </a:lnTo>
                    <a:lnTo>
                      <a:pt x="2334" y="204"/>
                    </a:lnTo>
                    <a:lnTo>
                      <a:pt x="2323" y="214"/>
                    </a:lnTo>
                    <a:lnTo>
                      <a:pt x="2307" y="227"/>
                    </a:lnTo>
                    <a:lnTo>
                      <a:pt x="2289" y="241"/>
                    </a:lnTo>
                    <a:lnTo>
                      <a:pt x="2267" y="256"/>
                    </a:lnTo>
                    <a:lnTo>
                      <a:pt x="2242" y="272"/>
                    </a:lnTo>
                    <a:lnTo>
                      <a:pt x="2213" y="287"/>
                    </a:lnTo>
                    <a:lnTo>
                      <a:pt x="2181" y="303"/>
                    </a:lnTo>
                    <a:lnTo>
                      <a:pt x="2144" y="317"/>
                    </a:lnTo>
                    <a:lnTo>
                      <a:pt x="2106" y="330"/>
                    </a:lnTo>
                    <a:lnTo>
                      <a:pt x="2062" y="342"/>
                    </a:lnTo>
                    <a:lnTo>
                      <a:pt x="2016" y="352"/>
                    </a:lnTo>
                    <a:lnTo>
                      <a:pt x="1966" y="359"/>
                    </a:lnTo>
                    <a:lnTo>
                      <a:pt x="1912" y="363"/>
                    </a:lnTo>
                    <a:lnTo>
                      <a:pt x="1873" y="364"/>
                    </a:lnTo>
                    <a:lnTo>
                      <a:pt x="1833" y="364"/>
                    </a:lnTo>
                    <a:lnTo>
                      <a:pt x="1795" y="363"/>
                    </a:lnTo>
                    <a:lnTo>
                      <a:pt x="1756" y="361"/>
                    </a:lnTo>
                    <a:lnTo>
                      <a:pt x="1719" y="358"/>
                    </a:lnTo>
                    <a:lnTo>
                      <a:pt x="1681" y="355"/>
                    </a:lnTo>
                    <a:lnTo>
                      <a:pt x="1645" y="350"/>
                    </a:lnTo>
                    <a:lnTo>
                      <a:pt x="1610" y="345"/>
                    </a:lnTo>
                    <a:lnTo>
                      <a:pt x="1575" y="340"/>
                    </a:lnTo>
                    <a:lnTo>
                      <a:pt x="1541" y="334"/>
                    </a:lnTo>
                    <a:lnTo>
                      <a:pt x="1508" y="328"/>
                    </a:lnTo>
                    <a:lnTo>
                      <a:pt x="1477" y="321"/>
                    </a:lnTo>
                    <a:lnTo>
                      <a:pt x="1446" y="314"/>
                    </a:lnTo>
                    <a:lnTo>
                      <a:pt x="1418" y="307"/>
                    </a:lnTo>
                    <a:lnTo>
                      <a:pt x="1391" y="301"/>
                    </a:lnTo>
                    <a:lnTo>
                      <a:pt x="1364" y="294"/>
                    </a:lnTo>
                    <a:lnTo>
                      <a:pt x="1342" y="288"/>
                    </a:lnTo>
                    <a:lnTo>
                      <a:pt x="1319" y="282"/>
                    </a:lnTo>
                    <a:lnTo>
                      <a:pt x="1296" y="276"/>
                    </a:lnTo>
                    <a:lnTo>
                      <a:pt x="1271" y="270"/>
                    </a:lnTo>
                    <a:lnTo>
                      <a:pt x="1247" y="263"/>
                    </a:lnTo>
                    <a:lnTo>
                      <a:pt x="1222" y="256"/>
                    </a:lnTo>
                    <a:lnTo>
                      <a:pt x="1195" y="248"/>
                    </a:lnTo>
                    <a:lnTo>
                      <a:pt x="1169" y="239"/>
                    </a:lnTo>
                    <a:lnTo>
                      <a:pt x="1142" y="229"/>
                    </a:lnTo>
                    <a:lnTo>
                      <a:pt x="1113" y="219"/>
                    </a:lnTo>
                    <a:lnTo>
                      <a:pt x="1084" y="207"/>
                    </a:lnTo>
                    <a:lnTo>
                      <a:pt x="1053" y="195"/>
                    </a:lnTo>
                    <a:lnTo>
                      <a:pt x="1022" y="182"/>
                    </a:lnTo>
                    <a:lnTo>
                      <a:pt x="990" y="167"/>
                    </a:lnTo>
                    <a:lnTo>
                      <a:pt x="956" y="151"/>
                    </a:lnTo>
                    <a:lnTo>
                      <a:pt x="921" y="133"/>
                    </a:lnTo>
                    <a:lnTo>
                      <a:pt x="885" y="116"/>
                    </a:lnTo>
                    <a:lnTo>
                      <a:pt x="851" y="100"/>
                    </a:lnTo>
                    <a:lnTo>
                      <a:pt x="815" y="85"/>
                    </a:lnTo>
                    <a:lnTo>
                      <a:pt x="782" y="71"/>
                    </a:lnTo>
                    <a:lnTo>
                      <a:pt x="748" y="59"/>
                    </a:lnTo>
                    <a:lnTo>
                      <a:pt x="715" y="48"/>
                    </a:lnTo>
                    <a:lnTo>
                      <a:pt x="684" y="38"/>
                    </a:lnTo>
                    <a:lnTo>
                      <a:pt x="653" y="30"/>
                    </a:lnTo>
                    <a:lnTo>
                      <a:pt x="624" y="23"/>
                    </a:lnTo>
                    <a:lnTo>
                      <a:pt x="597" y="16"/>
                    </a:lnTo>
                    <a:lnTo>
                      <a:pt x="571" y="11"/>
                    </a:lnTo>
                    <a:lnTo>
                      <a:pt x="548" y="7"/>
                    </a:lnTo>
                    <a:lnTo>
                      <a:pt x="527" y="4"/>
                    </a:lnTo>
                    <a:lnTo>
                      <a:pt x="507" y="2"/>
                    </a:lnTo>
                    <a:lnTo>
                      <a:pt x="491" y="0"/>
                    </a:lnTo>
                    <a:lnTo>
                      <a:pt x="478" y="0"/>
                    </a:lnTo>
                    <a:lnTo>
                      <a:pt x="462" y="0"/>
                    </a:lnTo>
                    <a:lnTo>
                      <a:pt x="448" y="0"/>
                    </a:lnTo>
                    <a:lnTo>
                      <a:pt x="434" y="0"/>
                    </a:lnTo>
                    <a:lnTo>
                      <a:pt x="420" y="0"/>
                    </a:lnTo>
                    <a:lnTo>
                      <a:pt x="407" y="1"/>
                    </a:lnTo>
                    <a:lnTo>
                      <a:pt x="396" y="1"/>
                    </a:lnTo>
                    <a:lnTo>
                      <a:pt x="384" y="2"/>
                    </a:lnTo>
                    <a:lnTo>
                      <a:pt x="373" y="2"/>
                    </a:lnTo>
                    <a:lnTo>
                      <a:pt x="362" y="3"/>
                    </a:lnTo>
                    <a:lnTo>
                      <a:pt x="351" y="4"/>
                    </a:lnTo>
                    <a:lnTo>
                      <a:pt x="340" y="5"/>
                    </a:lnTo>
                    <a:lnTo>
                      <a:pt x="329" y="7"/>
                    </a:lnTo>
                    <a:lnTo>
                      <a:pt x="318" y="8"/>
                    </a:lnTo>
                    <a:lnTo>
                      <a:pt x="306" y="10"/>
                    </a:lnTo>
                    <a:lnTo>
                      <a:pt x="294" y="12"/>
                    </a:lnTo>
                    <a:lnTo>
                      <a:pt x="281" y="14"/>
                    </a:lnTo>
                    <a:lnTo>
                      <a:pt x="264" y="18"/>
                    </a:lnTo>
                    <a:lnTo>
                      <a:pt x="246" y="25"/>
                    </a:lnTo>
                    <a:lnTo>
                      <a:pt x="226" y="33"/>
                    </a:lnTo>
                    <a:lnTo>
                      <a:pt x="205" y="44"/>
                    </a:lnTo>
                    <a:lnTo>
                      <a:pt x="181" y="56"/>
                    </a:lnTo>
                    <a:lnTo>
                      <a:pt x="158" y="69"/>
                    </a:lnTo>
                    <a:lnTo>
                      <a:pt x="135" y="83"/>
                    </a:lnTo>
                    <a:lnTo>
                      <a:pt x="111" y="97"/>
                    </a:lnTo>
                    <a:lnTo>
                      <a:pt x="89" y="110"/>
                    </a:lnTo>
                    <a:lnTo>
                      <a:pt x="69" y="123"/>
                    </a:lnTo>
                    <a:lnTo>
                      <a:pt x="50" y="135"/>
                    </a:lnTo>
                    <a:lnTo>
                      <a:pt x="33" y="146"/>
                    </a:lnTo>
                    <a:lnTo>
                      <a:pt x="19" y="155"/>
                    </a:lnTo>
                    <a:lnTo>
                      <a:pt x="9" y="162"/>
                    </a:lnTo>
                    <a:lnTo>
                      <a:pt x="2" y="166"/>
                    </a:lnTo>
                    <a:lnTo>
                      <a:pt x="0" y="168"/>
                    </a:lnTo>
                    <a:lnTo>
                      <a:pt x="6" y="1423"/>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9715" name="Group 47">
              <a:extLst>
                <a:ext uri="{FF2B5EF4-FFF2-40B4-BE49-F238E27FC236}">
                  <a16:creationId xmlns:a16="http://schemas.microsoft.com/office/drawing/2014/main" id="{5FB35E3B-9648-324D-AD72-4546BFB125AF}"/>
                </a:ext>
              </a:extLst>
            </p:cNvPr>
            <p:cNvGrpSpPr>
              <a:grpSpLocks noChangeAspect="1"/>
            </p:cNvGrpSpPr>
            <p:nvPr/>
          </p:nvGrpSpPr>
          <p:grpSpPr bwMode="auto">
            <a:xfrm>
              <a:off x="4198" y="2162"/>
              <a:ext cx="903" cy="114"/>
              <a:chOff x="637" y="2079"/>
              <a:chExt cx="903" cy="115"/>
            </a:xfrm>
          </p:grpSpPr>
          <p:sp>
            <p:nvSpPr>
              <p:cNvPr id="29716" name="AutoShape 48">
                <a:extLst>
                  <a:ext uri="{FF2B5EF4-FFF2-40B4-BE49-F238E27FC236}">
                    <a16:creationId xmlns:a16="http://schemas.microsoft.com/office/drawing/2014/main" id="{2FA759D0-6728-A24A-A721-F3C06FA6E1EF}"/>
                  </a:ext>
                </a:extLst>
              </p:cNvPr>
              <p:cNvSpPr>
                <a:spLocks noChangeAspect="1" noChangeArrowheads="1" noTextEdit="1"/>
              </p:cNvSpPr>
              <p:nvPr/>
            </p:nvSpPr>
            <p:spPr bwMode="auto">
              <a:xfrm>
                <a:off x="637" y="2079"/>
                <a:ext cx="90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17" name="Freeform 49">
                <a:extLst>
                  <a:ext uri="{FF2B5EF4-FFF2-40B4-BE49-F238E27FC236}">
                    <a16:creationId xmlns:a16="http://schemas.microsoft.com/office/drawing/2014/main" id="{254F5FE6-317E-C449-A318-1C76D14C890E}"/>
                  </a:ext>
                </a:extLst>
              </p:cNvPr>
              <p:cNvSpPr>
                <a:spLocks/>
              </p:cNvSpPr>
              <p:nvPr/>
            </p:nvSpPr>
            <p:spPr bwMode="auto">
              <a:xfrm>
                <a:off x="637" y="2079"/>
                <a:ext cx="903" cy="114"/>
              </a:xfrm>
              <a:custGeom>
                <a:avLst/>
                <a:gdLst>
                  <a:gd name="T0" fmla="*/ 0 w 11739"/>
                  <a:gd name="T1" fmla="*/ 0 h 1716"/>
                  <a:gd name="T2" fmla="*/ 0 w 11739"/>
                  <a:gd name="T3" fmla="*/ 0 h 1716"/>
                  <a:gd name="T4" fmla="*/ 0 w 11739"/>
                  <a:gd name="T5" fmla="*/ 0 h 1716"/>
                  <a:gd name="T6" fmla="*/ 0 w 11739"/>
                  <a:gd name="T7" fmla="*/ 0 h 1716"/>
                  <a:gd name="T8" fmla="*/ 0 w 11739"/>
                  <a:gd name="T9" fmla="*/ 0 h 1716"/>
                  <a:gd name="T10" fmla="*/ 0 w 11739"/>
                  <a:gd name="T11" fmla="*/ 0 h 1716"/>
                  <a:gd name="T12" fmla="*/ 0 w 11739"/>
                  <a:gd name="T13" fmla="*/ 0 h 1716"/>
                  <a:gd name="T14" fmla="*/ 0 w 11739"/>
                  <a:gd name="T15" fmla="*/ 0 h 1716"/>
                  <a:gd name="T16" fmla="*/ 0 w 11739"/>
                  <a:gd name="T17" fmla="*/ 0 h 1716"/>
                  <a:gd name="T18" fmla="*/ 0 w 11739"/>
                  <a:gd name="T19" fmla="*/ 0 h 1716"/>
                  <a:gd name="T20" fmla="*/ 0 w 11739"/>
                  <a:gd name="T21" fmla="*/ 0 h 1716"/>
                  <a:gd name="T22" fmla="*/ 0 w 11739"/>
                  <a:gd name="T23" fmla="*/ 0 h 1716"/>
                  <a:gd name="T24" fmla="*/ 0 w 11739"/>
                  <a:gd name="T25" fmla="*/ 0 h 1716"/>
                  <a:gd name="T26" fmla="*/ 0 w 11739"/>
                  <a:gd name="T27" fmla="*/ 0 h 1716"/>
                  <a:gd name="T28" fmla="*/ 0 w 11739"/>
                  <a:gd name="T29" fmla="*/ 0 h 1716"/>
                  <a:gd name="T30" fmla="*/ 0 w 11739"/>
                  <a:gd name="T31" fmla="*/ 0 h 1716"/>
                  <a:gd name="T32" fmla="*/ 0 w 11739"/>
                  <a:gd name="T33" fmla="*/ 0 h 1716"/>
                  <a:gd name="T34" fmla="*/ 0 w 11739"/>
                  <a:gd name="T35" fmla="*/ 0 h 1716"/>
                  <a:gd name="T36" fmla="*/ 0 w 11739"/>
                  <a:gd name="T37" fmla="*/ 0 h 1716"/>
                  <a:gd name="T38" fmla="*/ 0 w 11739"/>
                  <a:gd name="T39" fmla="*/ 0 h 1716"/>
                  <a:gd name="T40" fmla="*/ 0 w 11739"/>
                  <a:gd name="T41" fmla="*/ 0 h 1716"/>
                  <a:gd name="T42" fmla="*/ 0 w 11739"/>
                  <a:gd name="T43" fmla="*/ 0 h 1716"/>
                  <a:gd name="T44" fmla="*/ 0 w 11739"/>
                  <a:gd name="T45" fmla="*/ 0 h 1716"/>
                  <a:gd name="T46" fmla="*/ 0 w 11739"/>
                  <a:gd name="T47" fmla="*/ 0 h 1716"/>
                  <a:gd name="T48" fmla="*/ 0 w 11739"/>
                  <a:gd name="T49" fmla="*/ 0 h 1716"/>
                  <a:gd name="T50" fmla="*/ 0 w 11739"/>
                  <a:gd name="T51" fmla="*/ 0 h 1716"/>
                  <a:gd name="T52" fmla="*/ 0 w 11739"/>
                  <a:gd name="T53" fmla="*/ 0 h 1716"/>
                  <a:gd name="T54" fmla="*/ 0 w 11739"/>
                  <a:gd name="T55" fmla="*/ 0 h 1716"/>
                  <a:gd name="T56" fmla="*/ 0 w 11739"/>
                  <a:gd name="T57" fmla="*/ 0 h 1716"/>
                  <a:gd name="T58" fmla="*/ 0 w 11739"/>
                  <a:gd name="T59" fmla="*/ 0 h 1716"/>
                  <a:gd name="T60" fmla="*/ 0 w 11739"/>
                  <a:gd name="T61" fmla="*/ 0 h 1716"/>
                  <a:gd name="T62" fmla="*/ 0 w 11739"/>
                  <a:gd name="T63" fmla="*/ 0 h 1716"/>
                  <a:gd name="T64" fmla="*/ 0 w 11739"/>
                  <a:gd name="T65" fmla="*/ 0 h 1716"/>
                  <a:gd name="T66" fmla="*/ 0 w 11739"/>
                  <a:gd name="T67" fmla="*/ 0 h 1716"/>
                  <a:gd name="T68" fmla="*/ 0 w 11739"/>
                  <a:gd name="T69" fmla="*/ 0 h 1716"/>
                  <a:gd name="T70" fmla="*/ 0 w 11739"/>
                  <a:gd name="T71" fmla="*/ 0 h 1716"/>
                  <a:gd name="T72" fmla="*/ 0 w 11739"/>
                  <a:gd name="T73" fmla="*/ 0 h 1716"/>
                  <a:gd name="T74" fmla="*/ 0 w 11739"/>
                  <a:gd name="T75" fmla="*/ 0 h 1716"/>
                  <a:gd name="T76" fmla="*/ 0 w 11739"/>
                  <a:gd name="T77" fmla="*/ 0 h 1716"/>
                  <a:gd name="T78" fmla="*/ 0 w 11739"/>
                  <a:gd name="T79" fmla="*/ 0 h 1716"/>
                  <a:gd name="T80" fmla="*/ 0 w 11739"/>
                  <a:gd name="T81" fmla="*/ 0 h 1716"/>
                  <a:gd name="T82" fmla="*/ 0 w 11739"/>
                  <a:gd name="T83" fmla="*/ 0 h 1716"/>
                  <a:gd name="T84" fmla="*/ 0 w 11739"/>
                  <a:gd name="T85" fmla="*/ 0 h 1716"/>
                  <a:gd name="T86" fmla="*/ 0 w 11739"/>
                  <a:gd name="T87" fmla="*/ 0 h 1716"/>
                  <a:gd name="T88" fmla="*/ 0 w 11739"/>
                  <a:gd name="T89" fmla="*/ 0 h 1716"/>
                  <a:gd name="T90" fmla="*/ 0 w 11739"/>
                  <a:gd name="T91" fmla="*/ 0 h 1716"/>
                  <a:gd name="T92" fmla="*/ 0 w 11739"/>
                  <a:gd name="T93" fmla="*/ 0 h 1716"/>
                  <a:gd name="T94" fmla="*/ 0 w 11739"/>
                  <a:gd name="T95" fmla="*/ 0 h 1716"/>
                  <a:gd name="T96" fmla="*/ 0 w 11739"/>
                  <a:gd name="T97" fmla="*/ 0 h 1716"/>
                  <a:gd name="T98" fmla="*/ 0 w 11739"/>
                  <a:gd name="T99" fmla="*/ 0 h 1716"/>
                  <a:gd name="T100" fmla="*/ 0 w 11739"/>
                  <a:gd name="T101" fmla="*/ 0 h 1716"/>
                  <a:gd name="T102" fmla="*/ 0 w 11739"/>
                  <a:gd name="T103" fmla="*/ 0 h 1716"/>
                  <a:gd name="T104" fmla="*/ 0 w 11739"/>
                  <a:gd name="T105" fmla="*/ 0 h 1716"/>
                  <a:gd name="T106" fmla="*/ 0 w 11739"/>
                  <a:gd name="T107" fmla="*/ 0 h 1716"/>
                  <a:gd name="T108" fmla="*/ 0 w 11739"/>
                  <a:gd name="T109" fmla="*/ 0 h 1716"/>
                  <a:gd name="T110" fmla="*/ 0 w 11739"/>
                  <a:gd name="T111" fmla="*/ 0 h 1716"/>
                  <a:gd name="T112" fmla="*/ 0 w 11739"/>
                  <a:gd name="T113" fmla="*/ 0 h 1716"/>
                  <a:gd name="T114" fmla="*/ 0 w 11739"/>
                  <a:gd name="T115" fmla="*/ 0 h 1716"/>
                  <a:gd name="T116" fmla="*/ 0 w 11739"/>
                  <a:gd name="T117" fmla="*/ 0 h 1716"/>
                  <a:gd name="T118" fmla="*/ 0 w 11739"/>
                  <a:gd name="T119" fmla="*/ 0 h 17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39"/>
                  <a:gd name="T181" fmla="*/ 0 h 1716"/>
                  <a:gd name="T182" fmla="*/ 11739 w 11739"/>
                  <a:gd name="T183" fmla="*/ 1716 h 17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39" h="1716">
                    <a:moveTo>
                      <a:pt x="6" y="1423"/>
                    </a:moveTo>
                    <a:lnTo>
                      <a:pt x="8" y="1421"/>
                    </a:lnTo>
                    <a:lnTo>
                      <a:pt x="14" y="1417"/>
                    </a:lnTo>
                    <a:lnTo>
                      <a:pt x="24" y="1409"/>
                    </a:lnTo>
                    <a:lnTo>
                      <a:pt x="36" y="1400"/>
                    </a:lnTo>
                    <a:lnTo>
                      <a:pt x="52" y="1389"/>
                    </a:lnTo>
                    <a:lnTo>
                      <a:pt x="70" y="1376"/>
                    </a:lnTo>
                    <a:lnTo>
                      <a:pt x="89" y="1362"/>
                    </a:lnTo>
                    <a:lnTo>
                      <a:pt x="109" y="1348"/>
                    </a:lnTo>
                    <a:lnTo>
                      <a:pt x="131" y="1334"/>
                    </a:lnTo>
                    <a:lnTo>
                      <a:pt x="153" y="1319"/>
                    </a:lnTo>
                    <a:lnTo>
                      <a:pt x="175" y="1305"/>
                    </a:lnTo>
                    <a:lnTo>
                      <a:pt x="197" y="1293"/>
                    </a:lnTo>
                    <a:lnTo>
                      <a:pt x="218" y="1282"/>
                    </a:lnTo>
                    <a:lnTo>
                      <a:pt x="237" y="1273"/>
                    </a:lnTo>
                    <a:lnTo>
                      <a:pt x="255" y="1266"/>
                    </a:lnTo>
                    <a:lnTo>
                      <a:pt x="270" y="1262"/>
                    </a:lnTo>
                    <a:lnTo>
                      <a:pt x="284" y="1260"/>
                    </a:lnTo>
                    <a:lnTo>
                      <a:pt x="296" y="1258"/>
                    </a:lnTo>
                    <a:lnTo>
                      <a:pt x="308" y="1256"/>
                    </a:lnTo>
                    <a:lnTo>
                      <a:pt x="319" y="1254"/>
                    </a:lnTo>
                    <a:lnTo>
                      <a:pt x="330" y="1253"/>
                    </a:lnTo>
                    <a:lnTo>
                      <a:pt x="340" y="1252"/>
                    </a:lnTo>
                    <a:lnTo>
                      <a:pt x="351" y="1251"/>
                    </a:lnTo>
                    <a:lnTo>
                      <a:pt x="363" y="1250"/>
                    </a:lnTo>
                    <a:lnTo>
                      <a:pt x="374" y="1249"/>
                    </a:lnTo>
                    <a:lnTo>
                      <a:pt x="385" y="1249"/>
                    </a:lnTo>
                    <a:lnTo>
                      <a:pt x="397" y="1249"/>
                    </a:lnTo>
                    <a:lnTo>
                      <a:pt x="409" y="1248"/>
                    </a:lnTo>
                    <a:lnTo>
                      <a:pt x="422" y="1248"/>
                    </a:lnTo>
                    <a:lnTo>
                      <a:pt x="437" y="1248"/>
                    </a:lnTo>
                    <a:lnTo>
                      <a:pt x="451" y="1248"/>
                    </a:lnTo>
                    <a:lnTo>
                      <a:pt x="467" y="1248"/>
                    </a:lnTo>
                    <a:lnTo>
                      <a:pt x="480" y="1248"/>
                    </a:lnTo>
                    <a:lnTo>
                      <a:pt x="497" y="1250"/>
                    </a:lnTo>
                    <a:lnTo>
                      <a:pt x="516" y="1252"/>
                    </a:lnTo>
                    <a:lnTo>
                      <a:pt x="537" y="1255"/>
                    </a:lnTo>
                    <a:lnTo>
                      <a:pt x="561" y="1259"/>
                    </a:lnTo>
                    <a:lnTo>
                      <a:pt x="586" y="1264"/>
                    </a:lnTo>
                    <a:lnTo>
                      <a:pt x="614" y="1271"/>
                    </a:lnTo>
                    <a:lnTo>
                      <a:pt x="643" y="1278"/>
                    </a:lnTo>
                    <a:lnTo>
                      <a:pt x="674" y="1286"/>
                    </a:lnTo>
                    <a:lnTo>
                      <a:pt x="705" y="1296"/>
                    </a:lnTo>
                    <a:lnTo>
                      <a:pt x="737" y="1307"/>
                    </a:lnTo>
                    <a:lnTo>
                      <a:pt x="772" y="1319"/>
                    </a:lnTo>
                    <a:lnTo>
                      <a:pt x="805" y="1332"/>
                    </a:lnTo>
                    <a:lnTo>
                      <a:pt x="841" y="1348"/>
                    </a:lnTo>
                    <a:lnTo>
                      <a:pt x="875" y="1364"/>
                    </a:lnTo>
                    <a:lnTo>
                      <a:pt x="911" y="1381"/>
                    </a:lnTo>
                    <a:lnTo>
                      <a:pt x="945" y="1398"/>
                    </a:lnTo>
                    <a:lnTo>
                      <a:pt x="980" y="1414"/>
                    </a:lnTo>
                    <a:lnTo>
                      <a:pt x="1012" y="1429"/>
                    </a:lnTo>
                    <a:lnTo>
                      <a:pt x="1042" y="1442"/>
                    </a:lnTo>
                    <a:lnTo>
                      <a:pt x="1073" y="1454"/>
                    </a:lnTo>
                    <a:lnTo>
                      <a:pt x="1102" y="1465"/>
                    </a:lnTo>
                    <a:lnTo>
                      <a:pt x="1130" y="1475"/>
                    </a:lnTo>
                    <a:lnTo>
                      <a:pt x="1158" y="1484"/>
                    </a:lnTo>
                    <a:lnTo>
                      <a:pt x="1184" y="1494"/>
                    </a:lnTo>
                    <a:lnTo>
                      <a:pt x="1210" y="1502"/>
                    </a:lnTo>
                    <a:lnTo>
                      <a:pt x="1236" y="1509"/>
                    </a:lnTo>
                    <a:lnTo>
                      <a:pt x="1260" y="1516"/>
                    </a:lnTo>
                    <a:lnTo>
                      <a:pt x="1284" y="1523"/>
                    </a:lnTo>
                    <a:lnTo>
                      <a:pt x="1308" y="1529"/>
                    </a:lnTo>
                    <a:lnTo>
                      <a:pt x="1331" y="1535"/>
                    </a:lnTo>
                    <a:lnTo>
                      <a:pt x="1353" y="1541"/>
                    </a:lnTo>
                    <a:lnTo>
                      <a:pt x="1380" y="1547"/>
                    </a:lnTo>
                    <a:lnTo>
                      <a:pt x="1407" y="1554"/>
                    </a:lnTo>
                    <a:lnTo>
                      <a:pt x="1435" y="1561"/>
                    </a:lnTo>
                    <a:lnTo>
                      <a:pt x="1466" y="1568"/>
                    </a:lnTo>
                    <a:lnTo>
                      <a:pt x="1497" y="1574"/>
                    </a:lnTo>
                    <a:lnTo>
                      <a:pt x="1531" y="1580"/>
                    </a:lnTo>
                    <a:lnTo>
                      <a:pt x="1564" y="1586"/>
                    </a:lnTo>
                    <a:lnTo>
                      <a:pt x="1599" y="1592"/>
                    </a:lnTo>
                    <a:lnTo>
                      <a:pt x="1635" y="1597"/>
                    </a:lnTo>
                    <a:lnTo>
                      <a:pt x="1671" y="1602"/>
                    </a:lnTo>
                    <a:lnTo>
                      <a:pt x="1709" y="1605"/>
                    </a:lnTo>
                    <a:lnTo>
                      <a:pt x="1746" y="1608"/>
                    </a:lnTo>
                    <a:lnTo>
                      <a:pt x="1785" y="1610"/>
                    </a:lnTo>
                    <a:lnTo>
                      <a:pt x="1823" y="1611"/>
                    </a:lnTo>
                    <a:lnTo>
                      <a:pt x="1863" y="1611"/>
                    </a:lnTo>
                    <a:lnTo>
                      <a:pt x="1902" y="1610"/>
                    </a:lnTo>
                    <a:lnTo>
                      <a:pt x="1956" y="1606"/>
                    </a:lnTo>
                    <a:lnTo>
                      <a:pt x="2006" y="1599"/>
                    </a:lnTo>
                    <a:lnTo>
                      <a:pt x="2052" y="1589"/>
                    </a:lnTo>
                    <a:lnTo>
                      <a:pt x="2096" y="1577"/>
                    </a:lnTo>
                    <a:lnTo>
                      <a:pt x="2134" y="1563"/>
                    </a:lnTo>
                    <a:lnTo>
                      <a:pt x="2171" y="1549"/>
                    </a:lnTo>
                    <a:lnTo>
                      <a:pt x="2203" y="1533"/>
                    </a:lnTo>
                    <a:lnTo>
                      <a:pt x="2232" y="1518"/>
                    </a:lnTo>
                    <a:lnTo>
                      <a:pt x="2257" y="1502"/>
                    </a:lnTo>
                    <a:lnTo>
                      <a:pt x="2279" y="1486"/>
                    </a:lnTo>
                    <a:lnTo>
                      <a:pt x="2297" y="1473"/>
                    </a:lnTo>
                    <a:lnTo>
                      <a:pt x="2313" y="1460"/>
                    </a:lnTo>
                    <a:lnTo>
                      <a:pt x="2324" y="1450"/>
                    </a:lnTo>
                    <a:lnTo>
                      <a:pt x="2332" y="1442"/>
                    </a:lnTo>
                    <a:lnTo>
                      <a:pt x="2337" y="1437"/>
                    </a:lnTo>
                    <a:lnTo>
                      <a:pt x="2339" y="1435"/>
                    </a:lnTo>
                    <a:lnTo>
                      <a:pt x="2341" y="1433"/>
                    </a:lnTo>
                    <a:lnTo>
                      <a:pt x="2348" y="1429"/>
                    </a:lnTo>
                    <a:lnTo>
                      <a:pt x="2359" y="1422"/>
                    </a:lnTo>
                    <a:lnTo>
                      <a:pt x="2374" y="1413"/>
                    </a:lnTo>
                    <a:lnTo>
                      <a:pt x="2392" y="1403"/>
                    </a:lnTo>
                    <a:lnTo>
                      <a:pt x="2412" y="1391"/>
                    </a:lnTo>
                    <a:lnTo>
                      <a:pt x="2434" y="1378"/>
                    </a:lnTo>
                    <a:lnTo>
                      <a:pt x="2457" y="1365"/>
                    </a:lnTo>
                    <a:lnTo>
                      <a:pt x="2482" y="1351"/>
                    </a:lnTo>
                    <a:lnTo>
                      <a:pt x="2507" y="1338"/>
                    </a:lnTo>
                    <a:lnTo>
                      <a:pt x="2531" y="1324"/>
                    </a:lnTo>
                    <a:lnTo>
                      <a:pt x="2555" y="1312"/>
                    </a:lnTo>
                    <a:lnTo>
                      <a:pt x="2578" y="1302"/>
                    </a:lnTo>
                    <a:lnTo>
                      <a:pt x="2599" y="1294"/>
                    </a:lnTo>
                    <a:lnTo>
                      <a:pt x="2617" y="1287"/>
                    </a:lnTo>
                    <a:lnTo>
                      <a:pt x="2634" y="1283"/>
                    </a:lnTo>
                    <a:lnTo>
                      <a:pt x="2647" y="1281"/>
                    </a:lnTo>
                    <a:lnTo>
                      <a:pt x="2659" y="1279"/>
                    </a:lnTo>
                    <a:lnTo>
                      <a:pt x="2671" y="1277"/>
                    </a:lnTo>
                    <a:lnTo>
                      <a:pt x="2682" y="1275"/>
                    </a:lnTo>
                    <a:lnTo>
                      <a:pt x="2693" y="1274"/>
                    </a:lnTo>
                    <a:lnTo>
                      <a:pt x="2705" y="1273"/>
                    </a:lnTo>
                    <a:lnTo>
                      <a:pt x="2715" y="1272"/>
                    </a:lnTo>
                    <a:lnTo>
                      <a:pt x="2726" y="1271"/>
                    </a:lnTo>
                    <a:lnTo>
                      <a:pt x="2737" y="1270"/>
                    </a:lnTo>
                    <a:lnTo>
                      <a:pt x="2749" y="1270"/>
                    </a:lnTo>
                    <a:lnTo>
                      <a:pt x="2760" y="1270"/>
                    </a:lnTo>
                    <a:lnTo>
                      <a:pt x="2773" y="1269"/>
                    </a:lnTo>
                    <a:lnTo>
                      <a:pt x="2787" y="1269"/>
                    </a:lnTo>
                    <a:lnTo>
                      <a:pt x="2801" y="1269"/>
                    </a:lnTo>
                    <a:lnTo>
                      <a:pt x="2815" y="1269"/>
                    </a:lnTo>
                    <a:lnTo>
                      <a:pt x="2831" y="1269"/>
                    </a:lnTo>
                    <a:lnTo>
                      <a:pt x="2844" y="1269"/>
                    </a:lnTo>
                    <a:lnTo>
                      <a:pt x="2861" y="1271"/>
                    </a:lnTo>
                    <a:lnTo>
                      <a:pt x="2880" y="1273"/>
                    </a:lnTo>
                    <a:lnTo>
                      <a:pt x="2901" y="1276"/>
                    </a:lnTo>
                    <a:lnTo>
                      <a:pt x="2924" y="1280"/>
                    </a:lnTo>
                    <a:lnTo>
                      <a:pt x="2950" y="1285"/>
                    </a:lnTo>
                    <a:lnTo>
                      <a:pt x="2977" y="1292"/>
                    </a:lnTo>
                    <a:lnTo>
                      <a:pt x="3005" y="1299"/>
                    </a:lnTo>
                    <a:lnTo>
                      <a:pt x="3036" y="1307"/>
                    </a:lnTo>
                    <a:lnTo>
                      <a:pt x="3067" y="1317"/>
                    </a:lnTo>
                    <a:lnTo>
                      <a:pt x="3101" y="1328"/>
                    </a:lnTo>
                    <a:lnTo>
                      <a:pt x="3134" y="1340"/>
                    </a:lnTo>
                    <a:lnTo>
                      <a:pt x="3167" y="1354"/>
                    </a:lnTo>
                    <a:lnTo>
                      <a:pt x="3203" y="1368"/>
                    </a:lnTo>
                    <a:lnTo>
                      <a:pt x="3237" y="1384"/>
                    </a:lnTo>
                    <a:lnTo>
                      <a:pt x="3273" y="1401"/>
                    </a:lnTo>
                    <a:lnTo>
                      <a:pt x="3308" y="1418"/>
                    </a:lnTo>
                    <a:lnTo>
                      <a:pt x="3342" y="1434"/>
                    </a:lnTo>
                    <a:lnTo>
                      <a:pt x="3374" y="1449"/>
                    </a:lnTo>
                    <a:lnTo>
                      <a:pt x="3406" y="1462"/>
                    </a:lnTo>
                    <a:lnTo>
                      <a:pt x="3436" y="1475"/>
                    </a:lnTo>
                    <a:lnTo>
                      <a:pt x="3465" y="1486"/>
                    </a:lnTo>
                    <a:lnTo>
                      <a:pt x="3494" y="1497"/>
                    </a:lnTo>
                    <a:lnTo>
                      <a:pt x="3521" y="1506"/>
                    </a:lnTo>
                    <a:lnTo>
                      <a:pt x="3547" y="1515"/>
                    </a:lnTo>
                    <a:lnTo>
                      <a:pt x="3574" y="1523"/>
                    </a:lnTo>
                    <a:lnTo>
                      <a:pt x="3599" y="1530"/>
                    </a:lnTo>
                    <a:lnTo>
                      <a:pt x="3623" y="1537"/>
                    </a:lnTo>
                    <a:lnTo>
                      <a:pt x="3648" y="1543"/>
                    </a:lnTo>
                    <a:lnTo>
                      <a:pt x="3671" y="1549"/>
                    </a:lnTo>
                    <a:lnTo>
                      <a:pt x="3694" y="1555"/>
                    </a:lnTo>
                    <a:lnTo>
                      <a:pt x="3716" y="1561"/>
                    </a:lnTo>
                    <a:lnTo>
                      <a:pt x="3743" y="1568"/>
                    </a:lnTo>
                    <a:lnTo>
                      <a:pt x="3770" y="1574"/>
                    </a:lnTo>
                    <a:lnTo>
                      <a:pt x="3799" y="1581"/>
                    </a:lnTo>
                    <a:lnTo>
                      <a:pt x="3829" y="1588"/>
                    </a:lnTo>
                    <a:lnTo>
                      <a:pt x="3860" y="1595"/>
                    </a:lnTo>
                    <a:lnTo>
                      <a:pt x="3893" y="1601"/>
                    </a:lnTo>
                    <a:lnTo>
                      <a:pt x="3927" y="1607"/>
                    </a:lnTo>
                    <a:lnTo>
                      <a:pt x="3962" y="1613"/>
                    </a:lnTo>
                    <a:lnTo>
                      <a:pt x="3997" y="1618"/>
                    </a:lnTo>
                    <a:lnTo>
                      <a:pt x="4034" y="1622"/>
                    </a:lnTo>
                    <a:lnTo>
                      <a:pt x="4071" y="1626"/>
                    </a:lnTo>
                    <a:lnTo>
                      <a:pt x="4108" y="1629"/>
                    </a:lnTo>
                    <a:lnTo>
                      <a:pt x="4147" y="1631"/>
                    </a:lnTo>
                    <a:lnTo>
                      <a:pt x="4185" y="1632"/>
                    </a:lnTo>
                    <a:lnTo>
                      <a:pt x="4225" y="1632"/>
                    </a:lnTo>
                    <a:lnTo>
                      <a:pt x="4264" y="1631"/>
                    </a:lnTo>
                    <a:lnTo>
                      <a:pt x="4318" y="1627"/>
                    </a:lnTo>
                    <a:lnTo>
                      <a:pt x="4368" y="1620"/>
                    </a:lnTo>
                    <a:lnTo>
                      <a:pt x="4414" y="1610"/>
                    </a:lnTo>
                    <a:lnTo>
                      <a:pt x="4458" y="1598"/>
                    </a:lnTo>
                    <a:lnTo>
                      <a:pt x="4496" y="1584"/>
                    </a:lnTo>
                    <a:lnTo>
                      <a:pt x="4533" y="1570"/>
                    </a:lnTo>
                    <a:lnTo>
                      <a:pt x="4565" y="1554"/>
                    </a:lnTo>
                    <a:lnTo>
                      <a:pt x="4594" y="1539"/>
                    </a:lnTo>
                    <a:lnTo>
                      <a:pt x="4619" y="1523"/>
                    </a:lnTo>
                    <a:lnTo>
                      <a:pt x="4641" y="1508"/>
                    </a:lnTo>
                    <a:lnTo>
                      <a:pt x="4660" y="1495"/>
                    </a:lnTo>
                    <a:lnTo>
                      <a:pt x="4675" y="1481"/>
                    </a:lnTo>
                    <a:lnTo>
                      <a:pt x="4686" y="1471"/>
                    </a:lnTo>
                    <a:lnTo>
                      <a:pt x="4694" y="1463"/>
                    </a:lnTo>
                    <a:lnTo>
                      <a:pt x="4699" y="1458"/>
                    </a:lnTo>
                    <a:lnTo>
                      <a:pt x="4701" y="1456"/>
                    </a:lnTo>
                    <a:lnTo>
                      <a:pt x="4703" y="1454"/>
                    </a:lnTo>
                    <a:lnTo>
                      <a:pt x="4710" y="1450"/>
                    </a:lnTo>
                    <a:lnTo>
                      <a:pt x="4721" y="1443"/>
                    </a:lnTo>
                    <a:lnTo>
                      <a:pt x="4736" y="1434"/>
                    </a:lnTo>
                    <a:lnTo>
                      <a:pt x="4753" y="1424"/>
                    </a:lnTo>
                    <a:lnTo>
                      <a:pt x="4772" y="1412"/>
                    </a:lnTo>
                    <a:lnTo>
                      <a:pt x="4793" y="1399"/>
                    </a:lnTo>
                    <a:lnTo>
                      <a:pt x="4817" y="1385"/>
                    </a:lnTo>
                    <a:lnTo>
                      <a:pt x="4840" y="1372"/>
                    </a:lnTo>
                    <a:lnTo>
                      <a:pt x="4864" y="1358"/>
                    </a:lnTo>
                    <a:lnTo>
                      <a:pt x="4888" y="1345"/>
                    </a:lnTo>
                    <a:lnTo>
                      <a:pt x="4912" y="1334"/>
                    </a:lnTo>
                    <a:lnTo>
                      <a:pt x="4934" y="1322"/>
                    </a:lnTo>
                    <a:lnTo>
                      <a:pt x="4955" y="1314"/>
                    </a:lnTo>
                    <a:lnTo>
                      <a:pt x="4974" y="1307"/>
                    </a:lnTo>
                    <a:lnTo>
                      <a:pt x="4990" y="1303"/>
                    </a:lnTo>
                    <a:lnTo>
                      <a:pt x="5003" y="1301"/>
                    </a:lnTo>
                    <a:lnTo>
                      <a:pt x="5015" y="1299"/>
                    </a:lnTo>
                    <a:lnTo>
                      <a:pt x="5026" y="1297"/>
                    </a:lnTo>
                    <a:lnTo>
                      <a:pt x="5037" y="1296"/>
                    </a:lnTo>
                    <a:lnTo>
                      <a:pt x="5049" y="1295"/>
                    </a:lnTo>
                    <a:lnTo>
                      <a:pt x="5060" y="1294"/>
                    </a:lnTo>
                    <a:lnTo>
                      <a:pt x="5070" y="1293"/>
                    </a:lnTo>
                    <a:lnTo>
                      <a:pt x="5081" y="1292"/>
                    </a:lnTo>
                    <a:lnTo>
                      <a:pt x="5092" y="1291"/>
                    </a:lnTo>
                    <a:lnTo>
                      <a:pt x="5104" y="1291"/>
                    </a:lnTo>
                    <a:lnTo>
                      <a:pt x="5115" y="1291"/>
                    </a:lnTo>
                    <a:lnTo>
                      <a:pt x="5129" y="1290"/>
                    </a:lnTo>
                    <a:lnTo>
                      <a:pt x="5142" y="1290"/>
                    </a:lnTo>
                    <a:lnTo>
                      <a:pt x="5156" y="1290"/>
                    </a:lnTo>
                    <a:lnTo>
                      <a:pt x="5170" y="1290"/>
                    </a:lnTo>
                    <a:lnTo>
                      <a:pt x="5186" y="1290"/>
                    </a:lnTo>
                    <a:lnTo>
                      <a:pt x="5199" y="1290"/>
                    </a:lnTo>
                    <a:lnTo>
                      <a:pt x="5216" y="1292"/>
                    </a:lnTo>
                    <a:lnTo>
                      <a:pt x="5235" y="1294"/>
                    </a:lnTo>
                    <a:lnTo>
                      <a:pt x="5256" y="1297"/>
                    </a:lnTo>
                    <a:lnTo>
                      <a:pt x="5279" y="1301"/>
                    </a:lnTo>
                    <a:lnTo>
                      <a:pt x="5305" y="1306"/>
                    </a:lnTo>
                    <a:lnTo>
                      <a:pt x="5333" y="1313"/>
                    </a:lnTo>
                    <a:lnTo>
                      <a:pt x="5362" y="1320"/>
                    </a:lnTo>
                    <a:lnTo>
                      <a:pt x="5392" y="1328"/>
                    </a:lnTo>
                    <a:lnTo>
                      <a:pt x="5424" y="1339"/>
                    </a:lnTo>
                    <a:lnTo>
                      <a:pt x="5457" y="1350"/>
                    </a:lnTo>
                    <a:lnTo>
                      <a:pt x="5490" y="1361"/>
                    </a:lnTo>
                    <a:lnTo>
                      <a:pt x="5525" y="1375"/>
                    </a:lnTo>
                    <a:lnTo>
                      <a:pt x="5560" y="1389"/>
                    </a:lnTo>
                    <a:lnTo>
                      <a:pt x="5594" y="1405"/>
                    </a:lnTo>
                    <a:lnTo>
                      <a:pt x="5630" y="1422"/>
                    </a:lnTo>
                    <a:lnTo>
                      <a:pt x="5664" y="1439"/>
                    </a:lnTo>
                    <a:lnTo>
                      <a:pt x="5699" y="1455"/>
                    </a:lnTo>
                    <a:lnTo>
                      <a:pt x="5731" y="1470"/>
                    </a:lnTo>
                    <a:lnTo>
                      <a:pt x="5762" y="1483"/>
                    </a:lnTo>
                    <a:lnTo>
                      <a:pt x="5792" y="1497"/>
                    </a:lnTo>
                    <a:lnTo>
                      <a:pt x="5821" y="1508"/>
                    </a:lnTo>
                    <a:lnTo>
                      <a:pt x="5850" y="1518"/>
                    </a:lnTo>
                    <a:lnTo>
                      <a:pt x="5877" y="1527"/>
                    </a:lnTo>
                    <a:lnTo>
                      <a:pt x="5903" y="1536"/>
                    </a:lnTo>
                    <a:lnTo>
                      <a:pt x="5930" y="1544"/>
                    </a:lnTo>
                    <a:lnTo>
                      <a:pt x="5955" y="1551"/>
                    </a:lnTo>
                    <a:lnTo>
                      <a:pt x="5979" y="1558"/>
                    </a:lnTo>
                    <a:lnTo>
                      <a:pt x="6004" y="1564"/>
                    </a:lnTo>
                    <a:lnTo>
                      <a:pt x="6027" y="1570"/>
                    </a:lnTo>
                    <a:lnTo>
                      <a:pt x="6050" y="1576"/>
                    </a:lnTo>
                    <a:lnTo>
                      <a:pt x="6073" y="1582"/>
                    </a:lnTo>
                    <a:lnTo>
                      <a:pt x="6099" y="1589"/>
                    </a:lnTo>
                    <a:lnTo>
                      <a:pt x="6126" y="1595"/>
                    </a:lnTo>
                    <a:lnTo>
                      <a:pt x="6155" y="1602"/>
                    </a:lnTo>
                    <a:lnTo>
                      <a:pt x="6185" y="1609"/>
                    </a:lnTo>
                    <a:lnTo>
                      <a:pt x="6216" y="1616"/>
                    </a:lnTo>
                    <a:lnTo>
                      <a:pt x="6250" y="1622"/>
                    </a:lnTo>
                    <a:lnTo>
                      <a:pt x="6283" y="1628"/>
                    </a:lnTo>
                    <a:lnTo>
                      <a:pt x="6319" y="1634"/>
                    </a:lnTo>
                    <a:lnTo>
                      <a:pt x="6354" y="1639"/>
                    </a:lnTo>
                    <a:lnTo>
                      <a:pt x="6391" y="1643"/>
                    </a:lnTo>
                    <a:lnTo>
                      <a:pt x="6428" y="1648"/>
                    </a:lnTo>
                    <a:lnTo>
                      <a:pt x="6466" y="1651"/>
                    </a:lnTo>
                    <a:lnTo>
                      <a:pt x="6504" y="1653"/>
                    </a:lnTo>
                    <a:lnTo>
                      <a:pt x="6543" y="1654"/>
                    </a:lnTo>
                    <a:lnTo>
                      <a:pt x="6582" y="1654"/>
                    </a:lnTo>
                    <a:lnTo>
                      <a:pt x="6622" y="1653"/>
                    </a:lnTo>
                    <a:lnTo>
                      <a:pt x="6675" y="1649"/>
                    </a:lnTo>
                    <a:lnTo>
                      <a:pt x="6725" y="1641"/>
                    </a:lnTo>
                    <a:lnTo>
                      <a:pt x="6772" y="1631"/>
                    </a:lnTo>
                    <a:lnTo>
                      <a:pt x="6814" y="1619"/>
                    </a:lnTo>
                    <a:lnTo>
                      <a:pt x="6854" y="1605"/>
                    </a:lnTo>
                    <a:lnTo>
                      <a:pt x="6889" y="1591"/>
                    </a:lnTo>
                    <a:lnTo>
                      <a:pt x="6921" y="1575"/>
                    </a:lnTo>
                    <a:lnTo>
                      <a:pt x="6951" y="1560"/>
                    </a:lnTo>
                    <a:lnTo>
                      <a:pt x="6976" y="1544"/>
                    </a:lnTo>
                    <a:lnTo>
                      <a:pt x="6997" y="1529"/>
                    </a:lnTo>
                    <a:lnTo>
                      <a:pt x="7017" y="1516"/>
                    </a:lnTo>
                    <a:lnTo>
                      <a:pt x="7032" y="1503"/>
                    </a:lnTo>
                    <a:lnTo>
                      <a:pt x="7043" y="1493"/>
                    </a:lnTo>
                    <a:lnTo>
                      <a:pt x="7051" y="1484"/>
                    </a:lnTo>
                    <a:lnTo>
                      <a:pt x="7056" y="1479"/>
                    </a:lnTo>
                    <a:lnTo>
                      <a:pt x="7058" y="1477"/>
                    </a:lnTo>
                    <a:lnTo>
                      <a:pt x="7060" y="1476"/>
                    </a:lnTo>
                    <a:lnTo>
                      <a:pt x="7066" y="1472"/>
                    </a:lnTo>
                    <a:lnTo>
                      <a:pt x="7076" y="1465"/>
                    </a:lnTo>
                    <a:lnTo>
                      <a:pt x="7089" y="1457"/>
                    </a:lnTo>
                    <a:lnTo>
                      <a:pt x="7105" y="1448"/>
                    </a:lnTo>
                    <a:lnTo>
                      <a:pt x="7122" y="1437"/>
                    </a:lnTo>
                    <a:lnTo>
                      <a:pt x="7141" y="1425"/>
                    </a:lnTo>
                    <a:lnTo>
                      <a:pt x="7163" y="1413"/>
                    </a:lnTo>
                    <a:lnTo>
                      <a:pt x="7184" y="1401"/>
                    </a:lnTo>
                    <a:lnTo>
                      <a:pt x="7206" y="1389"/>
                    </a:lnTo>
                    <a:lnTo>
                      <a:pt x="7228" y="1377"/>
                    </a:lnTo>
                    <a:lnTo>
                      <a:pt x="7251" y="1366"/>
                    </a:lnTo>
                    <a:lnTo>
                      <a:pt x="7272" y="1357"/>
                    </a:lnTo>
                    <a:lnTo>
                      <a:pt x="7291" y="1349"/>
                    </a:lnTo>
                    <a:lnTo>
                      <a:pt x="7309" y="1343"/>
                    </a:lnTo>
                    <a:lnTo>
                      <a:pt x="7325" y="1339"/>
                    </a:lnTo>
                    <a:lnTo>
                      <a:pt x="7338" y="1337"/>
                    </a:lnTo>
                    <a:lnTo>
                      <a:pt x="7350" y="1335"/>
                    </a:lnTo>
                    <a:lnTo>
                      <a:pt x="7362" y="1332"/>
                    </a:lnTo>
                    <a:lnTo>
                      <a:pt x="7373" y="1331"/>
                    </a:lnTo>
                    <a:lnTo>
                      <a:pt x="7384" y="1329"/>
                    </a:lnTo>
                    <a:lnTo>
                      <a:pt x="7395" y="1328"/>
                    </a:lnTo>
                    <a:lnTo>
                      <a:pt x="7406" y="1327"/>
                    </a:lnTo>
                    <a:lnTo>
                      <a:pt x="7417" y="1326"/>
                    </a:lnTo>
                    <a:lnTo>
                      <a:pt x="7428" y="1326"/>
                    </a:lnTo>
                    <a:lnTo>
                      <a:pt x="7440" y="1325"/>
                    </a:lnTo>
                    <a:lnTo>
                      <a:pt x="7451" y="1325"/>
                    </a:lnTo>
                    <a:lnTo>
                      <a:pt x="7464" y="1324"/>
                    </a:lnTo>
                    <a:lnTo>
                      <a:pt x="7478" y="1324"/>
                    </a:lnTo>
                    <a:lnTo>
                      <a:pt x="7492" y="1324"/>
                    </a:lnTo>
                    <a:lnTo>
                      <a:pt x="7506" y="1324"/>
                    </a:lnTo>
                    <a:lnTo>
                      <a:pt x="7522" y="1324"/>
                    </a:lnTo>
                    <a:lnTo>
                      <a:pt x="7535" y="1324"/>
                    </a:lnTo>
                    <a:lnTo>
                      <a:pt x="7551" y="1326"/>
                    </a:lnTo>
                    <a:lnTo>
                      <a:pt x="7571" y="1328"/>
                    </a:lnTo>
                    <a:lnTo>
                      <a:pt x="7592" y="1331"/>
                    </a:lnTo>
                    <a:lnTo>
                      <a:pt x="7615" y="1336"/>
                    </a:lnTo>
                    <a:lnTo>
                      <a:pt x="7641" y="1341"/>
                    </a:lnTo>
                    <a:lnTo>
                      <a:pt x="7668" y="1348"/>
                    </a:lnTo>
                    <a:lnTo>
                      <a:pt x="7697" y="1355"/>
                    </a:lnTo>
                    <a:lnTo>
                      <a:pt x="7728" y="1363"/>
                    </a:lnTo>
                    <a:lnTo>
                      <a:pt x="7759" y="1373"/>
                    </a:lnTo>
                    <a:lnTo>
                      <a:pt x="7792" y="1384"/>
                    </a:lnTo>
                    <a:lnTo>
                      <a:pt x="7826" y="1395"/>
                    </a:lnTo>
                    <a:lnTo>
                      <a:pt x="7859" y="1409"/>
                    </a:lnTo>
                    <a:lnTo>
                      <a:pt x="7895" y="1423"/>
                    </a:lnTo>
                    <a:lnTo>
                      <a:pt x="7929" y="1439"/>
                    </a:lnTo>
                    <a:lnTo>
                      <a:pt x="7965" y="1456"/>
                    </a:lnTo>
                    <a:lnTo>
                      <a:pt x="8000" y="1473"/>
                    </a:lnTo>
                    <a:lnTo>
                      <a:pt x="8034" y="1489"/>
                    </a:lnTo>
                    <a:lnTo>
                      <a:pt x="8066" y="1505"/>
                    </a:lnTo>
                    <a:lnTo>
                      <a:pt x="8097" y="1519"/>
                    </a:lnTo>
                    <a:lnTo>
                      <a:pt x="8128" y="1531"/>
                    </a:lnTo>
                    <a:lnTo>
                      <a:pt x="8157" y="1542"/>
                    </a:lnTo>
                    <a:lnTo>
                      <a:pt x="8186" y="1552"/>
                    </a:lnTo>
                    <a:lnTo>
                      <a:pt x="8213" y="1562"/>
                    </a:lnTo>
                    <a:lnTo>
                      <a:pt x="8239" y="1570"/>
                    </a:lnTo>
                    <a:lnTo>
                      <a:pt x="8266" y="1578"/>
                    </a:lnTo>
                    <a:lnTo>
                      <a:pt x="8291" y="1586"/>
                    </a:lnTo>
                    <a:lnTo>
                      <a:pt x="8315" y="1593"/>
                    </a:lnTo>
                    <a:lnTo>
                      <a:pt x="8340" y="1599"/>
                    </a:lnTo>
                    <a:lnTo>
                      <a:pt x="8363" y="1605"/>
                    </a:lnTo>
                    <a:lnTo>
                      <a:pt x="8386" y="1611"/>
                    </a:lnTo>
                    <a:lnTo>
                      <a:pt x="8408" y="1617"/>
                    </a:lnTo>
                    <a:lnTo>
                      <a:pt x="8435" y="1624"/>
                    </a:lnTo>
                    <a:lnTo>
                      <a:pt x="8462" y="1630"/>
                    </a:lnTo>
                    <a:lnTo>
                      <a:pt x="8490" y="1637"/>
                    </a:lnTo>
                    <a:lnTo>
                      <a:pt x="8521" y="1644"/>
                    </a:lnTo>
                    <a:lnTo>
                      <a:pt x="8552" y="1652"/>
                    </a:lnTo>
                    <a:lnTo>
                      <a:pt x="8585" y="1658"/>
                    </a:lnTo>
                    <a:lnTo>
                      <a:pt x="8619" y="1664"/>
                    </a:lnTo>
                    <a:lnTo>
                      <a:pt x="8654" y="1669"/>
                    </a:lnTo>
                    <a:lnTo>
                      <a:pt x="8689" y="1674"/>
                    </a:lnTo>
                    <a:lnTo>
                      <a:pt x="8725" y="1679"/>
                    </a:lnTo>
                    <a:lnTo>
                      <a:pt x="8763" y="1682"/>
                    </a:lnTo>
                    <a:lnTo>
                      <a:pt x="8800" y="1685"/>
                    </a:lnTo>
                    <a:lnTo>
                      <a:pt x="8839" y="1687"/>
                    </a:lnTo>
                    <a:lnTo>
                      <a:pt x="8877" y="1688"/>
                    </a:lnTo>
                    <a:lnTo>
                      <a:pt x="8917" y="1688"/>
                    </a:lnTo>
                    <a:lnTo>
                      <a:pt x="8956" y="1687"/>
                    </a:lnTo>
                    <a:lnTo>
                      <a:pt x="9010" y="1683"/>
                    </a:lnTo>
                    <a:lnTo>
                      <a:pt x="9059" y="1676"/>
                    </a:lnTo>
                    <a:lnTo>
                      <a:pt x="9104" y="1668"/>
                    </a:lnTo>
                    <a:lnTo>
                      <a:pt x="9146" y="1657"/>
                    </a:lnTo>
                    <a:lnTo>
                      <a:pt x="9183" y="1644"/>
                    </a:lnTo>
                    <a:lnTo>
                      <a:pt x="9218" y="1630"/>
                    </a:lnTo>
                    <a:lnTo>
                      <a:pt x="9248" y="1616"/>
                    </a:lnTo>
                    <a:lnTo>
                      <a:pt x="9276" y="1602"/>
                    </a:lnTo>
                    <a:lnTo>
                      <a:pt x="9299" y="1588"/>
                    </a:lnTo>
                    <a:lnTo>
                      <a:pt x="9318" y="1575"/>
                    </a:lnTo>
                    <a:lnTo>
                      <a:pt x="9335" y="1562"/>
                    </a:lnTo>
                    <a:lnTo>
                      <a:pt x="9348" y="1551"/>
                    </a:lnTo>
                    <a:lnTo>
                      <a:pt x="9359" y="1541"/>
                    </a:lnTo>
                    <a:lnTo>
                      <a:pt x="9366" y="1534"/>
                    </a:lnTo>
                    <a:lnTo>
                      <a:pt x="9371" y="1530"/>
                    </a:lnTo>
                    <a:lnTo>
                      <a:pt x="9372" y="1528"/>
                    </a:lnTo>
                    <a:lnTo>
                      <a:pt x="9374" y="1526"/>
                    </a:lnTo>
                    <a:lnTo>
                      <a:pt x="9381" y="1522"/>
                    </a:lnTo>
                    <a:lnTo>
                      <a:pt x="9392" y="1514"/>
                    </a:lnTo>
                    <a:lnTo>
                      <a:pt x="9406" y="1505"/>
                    </a:lnTo>
                    <a:lnTo>
                      <a:pt x="9423" y="1494"/>
                    </a:lnTo>
                    <a:lnTo>
                      <a:pt x="9443" y="1480"/>
                    </a:lnTo>
                    <a:lnTo>
                      <a:pt x="9464" y="1466"/>
                    </a:lnTo>
                    <a:lnTo>
                      <a:pt x="9487" y="1452"/>
                    </a:lnTo>
                    <a:lnTo>
                      <a:pt x="9511" y="1438"/>
                    </a:lnTo>
                    <a:lnTo>
                      <a:pt x="9535" y="1424"/>
                    </a:lnTo>
                    <a:lnTo>
                      <a:pt x="9559" y="1410"/>
                    </a:lnTo>
                    <a:lnTo>
                      <a:pt x="9582" y="1398"/>
                    </a:lnTo>
                    <a:lnTo>
                      <a:pt x="9605" y="1387"/>
                    </a:lnTo>
                    <a:lnTo>
                      <a:pt x="9626" y="1378"/>
                    </a:lnTo>
                    <a:lnTo>
                      <a:pt x="9644" y="1371"/>
                    </a:lnTo>
                    <a:lnTo>
                      <a:pt x="9660" y="1367"/>
                    </a:lnTo>
                    <a:lnTo>
                      <a:pt x="9674" y="1365"/>
                    </a:lnTo>
                    <a:lnTo>
                      <a:pt x="9686" y="1363"/>
                    </a:lnTo>
                    <a:lnTo>
                      <a:pt x="9697" y="1361"/>
                    </a:lnTo>
                    <a:lnTo>
                      <a:pt x="9708" y="1359"/>
                    </a:lnTo>
                    <a:lnTo>
                      <a:pt x="9719" y="1358"/>
                    </a:lnTo>
                    <a:lnTo>
                      <a:pt x="9730" y="1357"/>
                    </a:lnTo>
                    <a:lnTo>
                      <a:pt x="9740" y="1356"/>
                    </a:lnTo>
                    <a:lnTo>
                      <a:pt x="9752" y="1355"/>
                    </a:lnTo>
                    <a:lnTo>
                      <a:pt x="9763" y="1354"/>
                    </a:lnTo>
                    <a:lnTo>
                      <a:pt x="9775" y="1354"/>
                    </a:lnTo>
                    <a:lnTo>
                      <a:pt x="9786" y="1354"/>
                    </a:lnTo>
                    <a:lnTo>
                      <a:pt x="9799" y="1353"/>
                    </a:lnTo>
                    <a:lnTo>
                      <a:pt x="9812" y="1353"/>
                    </a:lnTo>
                    <a:lnTo>
                      <a:pt x="9827" y="1353"/>
                    </a:lnTo>
                    <a:lnTo>
                      <a:pt x="9841" y="1353"/>
                    </a:lnTo>
                    <a:lnTo>
                      <a:pt x="9857" y="1353"/>
                    </a:lnTo>
                    <a:lnTo>
                      <a:pt x="9870" y="1353"/>
                    </a:lnTo>
                    <a:lnTo>
                      <a:pt x="9886" y="1355"/>
                    </a:lnTo>
                    <a:lnTo>
                      <a:pt x="9906" y="1357"/>
                    </a:lnTo>
                    <a:lnTo>
                      <a:pt x="9927" y="1360"/>
                    </a:lnTo>
                    <a:lnTo>
                      <a:pt x="9950" y="1364"/>
                    </a:lnTo>
                    <a:lnTo>
                      <a:pt x="9975" y="1369"/>
                    </a:lnTo>
                    <a:lnTo>
                      <a:pt x="10004" y="1375"/>
                    </a:lnTo>
                    <a:lnTo>
                      <a:pt x="10032" y="1382"/>
                    </a:lnTo>
                    <a:lnTo>
                      <a:pt x="10063" y="1391"/>
                    </a:lnTo>
                    <a:lnTo>
                      <a:pt x="10095" y="1400"/>
                    </a:lnTo>
                    <a:lnTo>
                      <a:pt x="10127" y="1411"/>
                    </a:lnTo>
                    <a:lnTo>
                      <a:pt x="10161" y="1423"/>
                    </a:lnTo>
                    <a:lnTo>
                      <a:pt x="10195" y="1436"/>
                    </a:lnTo>
                    <a:lnTo>
                      <a:pt x="10231" y="1451"/>
                    </a:lnTo>
                    <a:lnTo>
                      <a:pt x="10265" y="1467"/>
                    </a:lnTo>
                    <a:lnTo>
                      <a:pt x="10301" y="1484"/>
                    </a:lnTo>
                    <a:lnTo>
                      <a:pt x="10335" y="1502"/>
                    </a:lnTo>
                    <a:lnTo>
                      <a:pt x="10370" y="1518"/>
                    </a:lnTo>
                    <a:lnTo>
                      <a:pt x="10402" y="1533"/>
                    </a:lnTo>
                    <a:lnTo>
                      <a:pt x="10432" y="1546"/>
                    </a:lnTo>
                    <a:lnTo>
                      <a:pt x="10463" y="1559"/>
                    </a:lnTo>
                    <a:lnTo>
                      <a:pt x="10492" y="1570"/>
                    </a:lnTo>
                    <a:lnTo>
                      <a:pt x="10520" y="1580"/>
                    </a:lnTo>
                    <a:lnTo>
                      <a:pt x="10548" y="1589"/>
                    </a:lnTo>
                    <a:lnTo>
                      <a:pt x="10574" y="1598"/>
                    </a:lnTo>
                    <a:lnTo>
                      <a:pt x="10600" y="1606"/>
                    </a:lnTo>
                    <a:lnTo>
                      <a:pt x="10626" y="1613"/>
                    </a:lnTo>
                    <a:lnTo>
                      <a:pt x="10650" y="1620"/>
                    </a:lnTo>
                    <a:lnTo>
                      <a:pt x="10674" y="1627"/>
                    </a:lnTo>
                    <a:lnTo>
                      <a:pt x="10698" y="1633"/>
                    </a:lnTo>
                    <a:lnTo>
                      <a:pt x="10721" y="1639"/>
                    </a:lnTo>
                    <a:lnTo>
                      <a:pt x="10743" y="1645"/>
                    </a:lnTo>
                    <a:lnTo>
                      <a:pt x="10770" y="1652"/>
                    </a:lnTo>
                    <a:lnTo>
                      <a:pt x="10797" y="1659"/>
                    </a:lnTo>
                    <a:lnTo>
                      <a:pt x="10825" y="1666"/>
                    </a:lnTo>
                    <a:lnTo>
                      <a:pt x="10856" y="1673"/>
                    </a:lnTo>
                    <a:lnTo>
                      <a:pt x="10887" y="1679"/>
                    </a:lnTo>
                    <a:lnTo>
                      <a:pt x="10921" y="1685"/>
                    </a:lnTo>
                    <a:lnTo>
                      <a:pt x="10954" y="1691"/>
                    </a:lnTo>
                    <a:lnTo>
                      <a:pt x="10989" y="1697"/>
                    </a:lnTo>
                    <a:lnTo>
                      <a:pt x="11025" y="1702"/>
                    </a:lnTo>
                    <a:lnTo>
                      <a:pt x="11061" y="1707"/>
                    </a:lnTo>
                    <a:lnTo>
                      <a:pt x="11099" y="1710"/>
                    </a:lnTo>
                    <a:lnTo>
                      <a:pt x="11136" y="1713"/>
                    </a:lnTo>
                    <a:lnTo>
                      <a:pt x="11175" y="1715"/>
                    </a:lnTo>
                    <a:lnTo>
                      <a:pt x="11213" y="1716"/>
                    </a:lnTo>
                    <a:lnTo>
                      <a:pt x="11253" y="1716"/>
                    </a:lnTo>
                    <a:lnTo>
                      <a:pt x="11292" y="1715"/>
                    </a:lnTo>
                    <a:lnTo>
                      <a:pt x="11346" y="1711"/>
                    </a:lnTo>
                    <a:lnTo>
                      <a:pt x="11397" y="1703"/>
                    </a:lnTo>
                    <a:lnTo>
                      <a:pt x="11443" y="1693"/>
                    </a:lnTo>
                    <a:lnTo>
                      <a:pt x="11487" y="1681"/>
                    </a:lnTo>
                    <a:lnTo>
                      <a:pt x="11527" y="1667"/>
                    </a:lnTo>
                    <a:lnTo>
                      <a:pt x="11564" y="1652"/>
                    </a:lnTo>
                    <a:lnTo>
                      <a:pt x="11597" y="1635"/>
                    </a:lnTo>
                    <a:lnTo>
                      <a:pt x="11627" y="1619"/>
                    </a:lnTo>
                    <a:lnTo>
                      <a:pt x="11653" y="1603"/>
                    </a:lnTo>
                    <a:lnTo>
                      <a:pt x="11675" y="1588"/>
                    </a:lnTo>
                    <a:lnTo>
                      <a:pt x="11695" y="1574"/>
                    </a:lnTo>
                    <a:lnTo>
                      <a:pt x="11711" y="1561"/>
                    </a:lnTo>
                    <a:lnTo>
                      <a:pt x="11723" y="1550"/>
                    </a:lnTo>
                    <a:lnTo>
                      <a:pt x="11732" y="1542"/>
                    </a:lnTo>
                    <a:lnTo>
                      <a:pt x="11737" y="1537"/>
                    </a:lnTo>
                    <a:lnTo>
                      <a:pt x="11739" y="1535"/>
                    </a:lnTo>
                    <a:lnTo>
                      <a:pt x="11739" y="294"/>
                    </a:lnTo>
                    <a:lnTo>
                      <a:pt x="11737" y="296"/>
                    </a:lnTo>
                    <a:lnTo>
                      <a:pt x="11732" y="301"/>
                    </a:lnTo>
                    <a:lnTo>
                      <a:pt x="11724" y="309"/>
                    </a:lnTo>
                    <a:lnTo>
                      <a:pt x="11713" y="319"/>
                    </a:lnTo>
                    <a:lnTo>
                      <a:pt x="11697" y="332"/>
                    </a:lnTo>
                    <a:lnTo>
                      <a:pt x="11679" y="345"/>
                    </a:lnTo>
                    <a:lnTo>
                      <a:pt x="11657" y="360"/>
                    </a:lnTo>
                    <a:lnTo>
                      <a:pt x="11632" y="376"/>
                    </a:lnTo>
                    <a:lnTo>
                      <a:pt x="11603" y="391"/>
                    </a:lnTo>
                    <a:lnTo>
                      <a:pt x="11571" y="408"/>
                    </a:lnTo>
                    <a:lnTo>
                      <a:pt x="11534" y="422"/>
                    </a:lnTo>
                    <a:lnTo>
                      <a:pt x="11496" y="436"/>
                    </a:lnTo>
                    <a:lnTo>
                      <a:pt x="11452" y="448"/>
                    </a:lnTo>
                    <a:lnTo>
                      <a:pt x="11406" y="458"/>
                    </a:lnTo>
                    <a:lnTo>
                      <a:pt x="11356" y="465"/>
                    </a:lnTo>
                    <a:lnTo>
                      <a:pt x="11302" y="469"/>
                    </a:lnTo>
                    <a:lnTo>
                      <a:pt x="11263" y="470"/>
                    </a:lnTo>
                    <a:lnTo>
                      <a:pt x="11223" y="470"/>
                    </a:lnTo>
                    <a:lnTo>
                      <a:pt x="11185" y="469"/>
                    </a:lnTo>
                    <a:lnTo>
                      <a:pt x="11146" y="467"/>
                    </a:lnTo>
                    <a:lnTo>
                      <a:pt x="11109" y="464"/>
                    </a:lnTo>
                    <a:lnTo>
                      <a:pt x="11071" y="460"/>
                    </a:lnTo>
                    <a:lnTo>
                      <a:pt x="11035" y="456"/>
                    </a:lnTo>
                    <a:lnTo>
                      <a:pt x="11000" y="451"/>
                    </a:lnTo>
                    <a:lnTo>
                      <a:pt x="10965" y="445"/>
                    </a:lnTo>
                    <a:lnTo>
                      <a:pt x="10931" y="439"/>
                    </a:lnTo>
                    <a:lnTo>
                      <a:pt x="10898" y="433"/>
                    </a:lnTo>
                    <a:lnTo>
                      <a:pt x="10867" y="426"/>
                    </a:lnTo>
                    <a:lnTo>
                      <a:pt x="10836" y="419"/>
                    </a:lnTo>
                    <a:lnTo>
                      <a:pt x="10808" y="412"/>
                    </a:lnTo>
                    <a:lnTo>
                      <a:pt x="10781" y="406"/>
                    </a:lnTo>
                    <a:lnTo>
                      <a:pt x="10754" y="399"/>
                    </a:lnTo>
                    <a:lnTo>
                      <a:pt x="10732" y="393"/>
                    </a:lnTo>
                    <a:lnTo>
                      <a:pt x="10709" y="386"/>
                    </a:lnTo>
                    <a:lnTo>
                      <a:pt x="10686" y="380"/>
                    </a:lnTo>
                    <a:lnTo>
                      <a:pt x="10661" y="374"/>
                    </a:lnTo>
                    <a:lnTo>
                      <a:pt x="10637" y="367"/>
                    </a:lnTo>
                    <a:lnTo>
                      <a:pt x="10612" y="360"/>
                    </a:lnTo>
                    <a:lnTo>
                      <a:pt x="10585" y="352"/>
                    </a:lnTo>
                    <a:lnTo>
                      <a:pt x="10559" y="343"/>
                    </a:lnTo>
                    <a:lnTo>
                      <a:pt x="10532" y="334"/>
                    </a:lnTo>
                    <a:lnTo>
                      <a:pt x="10503" y="324"/>
                    </a:lnTo>
                    <a:lnTo>
                      <a:pt x="10474" y="312"/>
                    </a:lnTo>
                    <a:lnTo>
                      <a:pt x="10443" y="300"/>
                    </a:lnTo>
                    <a:lnTo>
                      <a:pt x="10412" y="287"/>
                    </a:lnTo>
                    <a:lnTo>
                      <a:pt x="10380" y="272"/>
                    </a:lnTo>
                    <a:lnTo>
                      <a:pt x="10346" y="256"/>
                    </a:lnTo>
                    <a:lnTo>
                      <a:pt x="10311" y="238"/>
                    </a:lnTo>
                    <a:lnTo>
                      <a:pt x="10275" y="220"/>
                    </a:lnTo>
                    <a:lnTo>
                      <a:pt x="10241" y="204"/>
                    </a:lnTo>
                    <a:lnTo>
                      <a:pt x="10205" y="190"/>
                    </a:lnTo>
                    <a:lnTo>
                      <a:pt x="10172" y="176"/>
                    </a:lnTo>
                    <a:lnTo>
                      <a:pt x="10138" y="165"/>
                    </a:lnTo>
                    <a:lnTo>
                      <a:pt x="10105" y="154"/>
                    </a:lnTo>
                    <a:lnTo>
                      <a:pt x="10074" y="144"/>
                    </a:lnTo>
                    <a:lnTo>
                      <a:pt x="10043" y="136"/>
                    </a:lnTo>
                    <a:lnTo>
                      <a:pt x="10014" y="129"/>
                    </a:lnTo>
                    <a:lnTo>
                      <a:pt x="9987" y="122"/>
                    </a:lnTo>
                    <a:lnTo>
                      <a:pt x="9961" y="117"/>
                    </a:lnTo>
                    <a:lnTo>
                      <a:pt x="9938" y="113"/>
                    </a:lnTo>
                    <a:lnTo>
                      <a:pt x="9917" y="110"/>
                    </a:lnTo>
                    <a:lnTo>
                      <a:pt x="9897" y="108"/>
                    </a:lnTo>
                    <a:lnTo>
                      <a:pt x="9881" y="106"/>
                    </a:lnTo>
                    <a:lnTo>
                      <a:pt x="9868" y="106"/>
                    </a:lnTo>
                    <a:lnTo>
                      <a:pt x="9852" y="106"/>
                    </a:lnTo>
                    <a:lnTo>
                      <a:pt x="9838" y="106"/>
                    </a:lnTo>
                    <a:lnTo>
                      <a:pt x="9824" y="106"/>
                    </a:lnTo>
                    <a:lnTo>
                      <a:pt x="9810" y="106"/>
                    </a:lnTo>
                    <a:lnTo>
                      <a:pt x="9797" y="107"/>
                    </a:lnTo>
                    <a:lnTo>
                      <a:pt x="9786" y="107"/>
                    </a:lnTo>
                    <a:lnTo>
                      <a:pt x="9774" y="107"/>
                    </a:lnTo>
                    <a:lnTo>
                      <a:pt x="9763" y="108"/>
                    </a:lnTo>
                    <a:lnTo>
                      <a:pt x="9752" y="109"/>
                    </a:lnTo>
                    <a:lnTo>
                      <a:pt x="9741" y="110"/>
                    </a:lnTo>
                    <a:lnTo>
                      <a:pt x="9730" y="111"/>
                    </a:lnTo>
                    <a:lnTo>
                      <a:pt x="9719" y="112"/>
                    </a:lnTo>
                    <a:lnTo>
                      <a:pt x="9708" y="113"/>
                    </a:lnTo>
                    <a:lnTo>
                      <a:pt x="9696" y="115"/>
                    </a:lnTo>
                    <a:lnTo>
                      <a:pt x="9684" y="117"/>
                    </a:lnTo>
                    <a:lnTo>
                      <a:pt x="9671" y="119"/>
                    </a:lnTo>
                    <a:lnTo>
                      <a:pt x="9654" y="123"/>
                    </a:lnTo>
                    <a:lnTo>
                      <a:pt x="9636" y="130"/>
                    </a:lnTo>
                    <a:lnTo>
                      <a:pt x="9615" y="139"/>
                    </a:lnTo>
                    <a:lnTo>
                      <a:pt x="9593" y="150"/>
                    </a:lnTo>
                    <a:lnTo>
                      <a:pt x="9569" y="163"/>
                    </a:lnTo>
                    <a:lnTo>
                      <a:pt x="9545" y="176"/>
                    </a:lnTo>
                    <a:lnTo>
                      <a:pt x="9522" y="191"/>
                    </a:lnTo>
                    <a:lnTo>
                      <a:pt x="9497" y="205"/>
                    </a:lnTo>
                    <a:lnTo>
                      <a:pt x="9474" y="220"/>
                    </a:lnTo>
                    <a:lnTo>
                      <a:pt x="9453" y="233"/>
                    </a:lnTo>
                    <a:lnTo>
                      <a:pt x="9434" y="247"/>
                    </a:lnTo>
                    <a:lnTo>
                      <a:pt x="9416" y="259"/>
                    </a:lnTo>
                    <a:lnTo>
                      <a:pt x="9402" y="268"/>
                    </a:lnTo>
                    <a:lnTo>
                      <a:pt x="9391" y="276"/>
                    </a:lnTo>
                    <a:lnTo>
                      <a:pt x="9384" y="280"/>
                    </a:lnTo>
                    <a:lnTo>
                      <a:pt x="9382" y="282"/>
                    </a:lnTo>
                    <a:lnTo>
                      <a:pt x="9381" y="284"/>
                    </a:lnTo>
                    <a:lnTo>
                      <a:pt x="9376" y="288"/>
                    </a:lnTo>
                    <a:lnTo>
                      <a:pt x="9369" y="295"/>
                    </a:lnTo>
                    <a:lnTo>
                      <a:pt x="9359" y="305"/>
                    </a:lnTo>
                    <a:lnTo>
                      <a:pt x="9345" y="316"/>
                    </a:lnTo>
                    <a:lnTo>
                      <a:pt x="9328" y="328"/>
                    </a:lnTo>
                    <a:lnTo>
                      <a:pt x="9309" y="342"/>
                    </a:lnTo>
                    <a:lnTo>
                      <a:pt x="9286" y="356"/>
                    </a:lnTo>
                    <a:lnTo>
                      <a:pt x="9258" y="370"/>
                    </a:lnTo>
                    <a:lnTo>
                      <a:pt x="9228" y="384"/>
                    </a:lnTo>
                    <a:lnTo>
                      <a:pt x="9194" y="398"/>
                    </a:lnTo>
                    <a:lnTo>
                      <a:pt x="9157" y="410"/>
                    </a:lnTo>
                    <a:lnTo>
                      <a:pt x="9115" y="421"/>
                    </a:lnTo>
                    <a:lnTo>
                      <a:pt x="9070" y="430"/>
                    </a:lnTo>
                    <a:lnTo>
                      <a:pt x="9021" y="437"/>
                    </a:lnTo>
                    <a:lnTo>
                      <a:pt x="8968" y="441"/>
                    </a:lnTo>
                    <a:lnTo>
                      <a:pt x="8928" y="442"/>
                    </a:lnTo>
                    <a:lnTo>
                      <a:pt x="8889" y="442"/>
                    </a:lnTo>
                    <a:lnTo>
                      <a:pt x="8850" y="441"/>
                    </a:lnTo>
                    <a:lnTo>
                      <a:pt x="8812" y="439"/>
                    </a:lnTo>
                    <a:lnTo>
                      <a:pt x="8774" y="436"/>
                    </a:lnTo>
                    <a:lnTo>
                      <a:pt x="8737" y="432"/>
                    </a:lnTo>
                    <a:lnTo>
                      <a:pt x="8700" y="428"/>
                    </a:lnTo>
                    <a:lnTo>
                      <a:pt x="8665" y="423"/>
                    </a:lnTo>
                    <a:lnTo>
                      <a:pt x="8629" y="417"/>
                    </a:lnTo>
                    <a:lnTo>
                      <a:pt x="8596" y="411"/>
                    </a:lnTo>
                    <a:lnTo>
                      <a:pt x="8562" y="405"/>
                    </a:lnTo>
                    <a:lnTo>
                      <a:pt x="8531" y="398"/>
                    </a:lnTo>
                    <a:lnTo>
                      <a:pt x="8501" y="390"/>
                    </a:lnTo>
                    <a:lnTo>
                      <a:pt x="8472" y="383"/>
                    </a:lnTo>
                    <a:lnTo>
                      <a:pt x="8445" y="377"/>
                    </a:lnTo>
                    <a:lnTo>
                      <a:pt x="8419" y="370"/>
                    </a:lnTo>
                    <a:lnTo>
                      <a:pt x="8396" y="364"/>
                    </a:lnTo>
                    <a:lnTo>
                      <a:pt x="8373" y="358"/>
                    </a:lnTo>
                    <a:lnTo>
                      <a:pt x="8350" y="352"/>
                    </a:lnTo>
                    <a:lnTo>
                      <a:pt x="8325" y="346"/>
                    </a:lnTo>
                    <a:lnTo>
                      <a:pt x="8301" y="339"/>
                    </a:lnTo>
                    <a:lnTo>
                      <a:pt x="8276" y="332"/>
                    </a:lnTo>
                    <a:lnTo>
                      <a:pt x="8249" y="324"/>
                    </a:lnTo>
                    <a:lnTo>
                      <a:pt x="8223" y="315"/>
                    </a:lnTo>
                    <a:lnTo>
                      <a:pt x="8196" y="306"/>
                    </a:lnTo>
                    <a:lnTo>
                      <a:pt x="8167" y="296"/>
                    </a:lnTo>
                    <a:lnTo>
                      <a:pt x="8138" y="285"/>
                    </a:lnTo>
                    <a:lnTo>
                      <a:pt x="8108" y="272"/>
                    </a:lnTo>
                    <a:lnTo>
                      <a:pt x="8077" y="259"/>
                    </a:lnTo>
                    <a:lnTo>
                      <a:pt x="8045" y="244"/>
                    </a:lnTo>
                    <a:lnTo>
                      <a:pt x="8010" y="227"/>
                    </a:lnTo>
                    <a:lnTo>
                      <a:pt x="7976" y="210"/>
                    </a:lnTo>
                    <a:lnTo>
                      <a:pt x="7940" y="193"/>
                    </a:lnTo>
                    <a:lnTo>
                      <a:pt x="7905" y="177"/>
                    </a:lnTo>
                    <a:lnTo>
                      <a:pt x="7871" y="162"/>
                    </a:lnTo>
                    <a:lnTo>
                      <a:pt x="7836" y="149"/>
                    </a:lnTo>
                    <a:lnTo>
                      <a:pt x="7803" y="137"/>
                    </a:lnTo>
                    <a:lnTo>
                      <a:pt x="7769" y="126"/>
                    </a:lnTo>
                    <a:lnTo>
                      <a:pt x="7738" y="116"/>
                    </a:lnTo>
                    <a:lnTo>
                      <a:pt x="7707" y="108"/>
                    </a:lnTo>
                    <a:lnTo>
                      <a:pt x="7678" y="101"/>
                    </a:lnTo>
                    <a:lnTo>
                      <a:pt x="7651" y="94"/>
                    </a:lnTo>
                    <a:lnTo>
                      <a:pt x="7625" y="89"/>
                    </a:lnTo>
                    <a:lnTo>
                      <a:pt x="7602" y="85"/>
                    </a:lnTo>
                    <a:lnTo>
                      <a:pt x="7581" y="82"/>
                    </a:lnTo>
                    <a:lnTo>
                      <a:pt x="7562" y="80"/>
                    </a:lnTo>
                    <a:lnTo>
                      <a:pt x="7545" y="77"/>
                    </a:lnTo>
                    <a:lnTo>
                      <a:pt x="7532" y="77"/>
                    </a:lnTo>
                    <a:lnTo>
                      <a:pt x="7516" y="77"/>
                    </a:lnTo>
                    <a:lnTo>
                      <a:pt x="7502" y="77"/>
                    </a:lnTo>
                    <a:lnTo>
                      <a:pt x="7488" y="77"/>
                    </a:lnTo>
                    <a:lnTo>
                      <a:pt x="7475" y="77"/>
                    </a:lnTo>
                    <a:lnTo>
                      <a:pt x="7461" y="79"/>
                    </a:lnTo>
                    <a:lnTo>
                      <a:pt x="7450" y="79"/>
                    </a:lnTo>
                    <a:lnTo>
                      <a:pt x="7438" y="79"/>
                    </a:lnTo>
                    <a:lnTo>
                      <a:pt x="7427" y="80"/>
                    </a:lnTo>
                    <a:lnTo>
                      <a:pt x="7416" y="81"/>
                    </a:lnTo>
                    <a:lnTo>
                      <a:pt x="7406" y="82"/>
                    </a:lnTo>
                    <a:lnTo>
                      <a:pt x="7394" y="83"/>
                    </a:lnTo>
                    <a:lnTo>
                      <a:pt x="7383" y="84"/>
                    </a:lnTo>
                    <a:lnTo>
                      <a:pt x="7372" y="86"/>
                    </a:lnTo>
                    <a:lnTo>
                      <a:pt x="7361" y="88"/>
                    </a:lnTo>
                    <a:lnTo>
                      <a:pt x="7349" y="90"/>
                    </a:lnTo>
                    <a:lnTo>
                      <a:pt x="7336" y="92"/>
                    </a:lnTo>
                    <a:lnTo>
                      <a:pt x="7320" y="96"/>
                    </a:lnTo>
                    <a:lnTo>
                      <a:pt x="7302" y="102"/>
                    </a:lnTo>
                    <a:lnTo>
                      <a:pt x="7282" y="110"/>
                    </a:lnTo>
                    <a:lnTo>
                      <a:pt x="7261" y="120"/>
                    </a:lnTo>
                    <a:lnTo>
                      <a:pt x="7240" y="130"/>
                    </a:lnTo>
                    <a:lnTo>
                      <a:pt x="7217" y="142"/>
                    </a:lnTo>
                    <a:lnTo>
                      <a:pt x="7195" y="154"/>
                    </a:lnTo>
                    <a:lnTo>
                      <a:pt x="7173" y="167"/>
                    </a:lnTo>
                    <a:lnTo>
                      <a:pt x="7152" y="179"/>
                    </a:lnTo>
                    <a:lnTo>
                      <a:pt x="7132" y="191"/>
                    </a:lnTo>
                    <a:lnTo>
                      <a:pt x="7115" y="202"/>
                    </a:lnTo>
                    <a:lnTo>
                      <a:pt x="7099" y="211"/>
                    </a:lnTo>
                    <a:lnTo>
                      <a:pt x="7087" y="219"/>
                    </a:lnTo>
                    <a:lnTo>
                      <a:pt x="7076" y="226"/>
                    </a:lnTo>
                    <a:lnTo>
                      <a:pt x="7070" y="230"/>
                    </a:lnTo>
                    <a:lnTo>
                      <a:pt x="7068" y="231"/>
                    </a:lnTo>
                    <a:lnTo>
                      <a:pt x="7066" y="233"/>
                    </a:lnTo>
                    <a:lnTo>
                      <a:pt x="7061" y="239"/>
                    </a:lnTo>
                    <a:lnTo>
                      <a:pt x="7053" y="247"/>
                    </a:lnTo>
                    <a:lnTo>
                      <a:pt x="7042" y="257"/>
                    </a:lnTo>
                    <a:lnTo>
                      <a:pt x="7027" y="269"/>
                    </a:lnTo>
                    <a:lnTo>
                      <a:pt x="7009" y="283"/>
                    </a:lnTo>
                    <a:lnTo>
                      <a:pt x="6986" y="298"/>
                    </a:lnTo>
                    <a:lnTo>
                      <a:pt x="6961" y="313"/>
                    </a:lnTo>
                    <a:lnTo>
                      <a:pt x="6933" y="329"/>
                    </a:lnTo>
                    <a:lnTo>
                      <a:pt x="6900" y="344"/>
                    </a:lnTo>
                    <a:lnTo>
                      <a:pt x="6864" y="359"/>
                    </a:lnTo>
                    <a:lnTo>
                      <a:pt x="6825" y="372"/>
                    </a:lnTo>
                    <a:lnTo>
                      <a:pt x="6782" y="384"/>
                    </a:lnTo>
                    <a:lnTo>
                      <a:pt x="6735" y="395"/>
                    </a:lnTo>
                    <a:lnTo>
                      <a:pt x="6685" y="402"/>
                    </a:lnTo>
                    <a:lnTo>
                      <a:pt x="6632" y="406"/>
                    </a:lnTo>
                    <a:lnTo>
                      <a:pt x="6592" y="407"/>
                    </a:lnTo>
                    <a:lnTo>
                      <a:pt x="6553" y="407"/>
                    </a:lnTo>
                    <a:lnTo>
                      <a:pt x="6514" y="406"/>
                    </a:lnTo>
                    <a:lnTo>
                      <a:pt x="6476" y="404"/>
                    </a:lnTo>
                    <a:lnTo>
                      <a:pt x="6438" y="401"/>
                    </a:lnTo>
                    <a:lnTo>
                      <a:pt x="6401" y="398"/>
                    </a:lnTo>
                    <a:lnTo>
                      <a:pt x="6364" y="393"/>
                    </a:lnTo>
                    <a:lnTo>
                      <a:pt x="6329" y="387"/>
                    </a:lnTo>
                    <a:lnTo>
                      <a:pt x="6293" y="381"/>
                    </a:lnTo>
                    <a:lnTo>
                      <a:pt x="6260" y="375"/>
                    </a:lnTo>
                    <a:lnTo>
                      <a:pt x="6227" y="369"/>
                    </a:lnTo>
                    <a:lnTo>
                      <a:pt x="6195" y="363"/>
                    </a:lnTo>
                    <a:lnTo>
                      <a:pt x="6165" y="356"/>
                    </a:lnTo>
                    <a:lnTo>
                      <a:pt x="6136" y="349"/>
                    </a:lnTo>
                    <a:lnTo>
                      <a:pt x="6109" y="342"/>
                    </a:lnTo>
                    <a:lnTo>
                      <a:pt x="6083" y="336"/>
                    </a:lnTo>
                    <a:lnTo>
                      <a:pt x="6060" y="330"/>
                    </a:lnTo>
                    <a:lnTo>
                      <a:pt x="6037" y="324"/>
                    </a:lnTo>
                    <a:lnTo>
                      <a:pt x="6014" y="318"/>
                    </a:lnTo>
                    <a:lnTo>
                      <a:pt x="5990" y="311"/>
                    </a:lnTo>
                    <a:lnTo>
                      <a:pt x="5965" y="304"/>
                    </a:lnTo>
                    <a:lnTo>
                      <a:pt x="5940" y="297"/>
                    </a:lnTo>
                    <a:lnTo>
                      <a:pt x="5914" y="289"/>
                    </a:lnTo>
                    <a:lnTo>
                      <a:pt x="5887" y="280"/>
                    </a:lnTo>
                    <a:lnTo>
                      <a:pt x="5860" y="271"/>
                    </a:lnTo>
                    <a:lnTo>
                      <a:pt x="5832" y="261"/>
                    </a:lnTo>
                    <a:lnTo>
                      <a:pt x="5802" y="250"/>
                    </a:lnTo>
                    <a:lnTo>
                      <a:pt x="5772" y="237"/>
                    </a:lnTo>
                    <a:lnTo>
                      <a:pt x="5741" y="223"/>
                    </a:lnTo>
                    <a:lnTo>
                      <a:pt x="5709" y="208"/>
                    </a:lnTo>
                    <a:lnTo>
                      <a:pt x="5675" y="192"/>
                    </a:lnTo>
                    <a:lnTo>
                      <a:pt x="5640" y="175"/>
                    </a:lnTo>
                    <a:lnTo>
                      <a:pt x="5605" y="158"/>
                    </a:lnTo>
                    <a:lnTo>
                      <a:pt x="5570" y="142"/>
                    </a:lnTo>
                    <a:lnTo>
                      <a:pt x="5535" y="127"/>
                    </a:lnTo>
                    <a:lnTo>
                      <a:pt x="5501" y="114"/>
                    </a:lnTo>
                    <a:lnTo>
                      <a:pt x="5467" y="102"/>
                    </a:lnTo>
                    <a:lnTo>
                      <a:pt x="5434" y="91"/>
                    </a:lnTo>
                    <a:lnTo>
                      <a:pt x="5403" y="81"/>
                    </a:lnTo>
                    <a:lnTo>
                      <a:pt x="5373" y="72"/>
                    </a:lnTo>
                    <a:lnTo>
                      <a:pt x="5343" y="65"/>
                    </a:lnTo>
                    <a:lnTo>
                      <a:pt x="5316" y="58"/>
                    </a:lnTo>
                    <a:lnTo>
                      <a:pt x="5291" y="53"/>
                    </a:lnTo>
                    <a:lnTo>
                      <a:pt x="5266" y="49"/>
                    </a:lnTo>
                    <a:lnTo>
                      <a:pt x="5245" y="46"/>
                    </a:lnTo>
                    <a:lnTo>
                      <a:pt x="5227" y="44"/>
                    </a:lnTo>
                    <a:lnTo>
                      <a:pt x="5210" y="42"/>
                    </a:lnTo>
                    <a:lnTo>
                      <a:pt x="5196" y="42"/>
                    </a:lnTo>
                    <a:lnTo>
                      <a:pt x="5180" y="42"/>
                    </a:lnTo>
                    <a:lnTo>
                      <a:pt x="5166" y="42"/>
                    </a:lnTo>
                    <a:lnTo>
                      <a:pt x="5152" y="42"/>
                    </a:lnTo>
                    <a:lnTo>
                      <a:pt x="5139" y="42"/>
                    </a:lnTo>
                    <a:lnTo>
                      <a:pt x="5127" y="43"/>
                    </a:lnTo>
                    <a:lnTo>
                      <a:pt x="5114" y="43"/>
                    </a:lnTo>
                    <a:lnTo>
                      <a:pt x="5103" y="43"/>
                    </a:lnTo>
                    <a:lnTo>
                      <a:pt x="5092" y="44"/>
                    </a:lnTo>
                    <a:lnTo>
                      <a:pt x="5081" y="45"/>
                    </a:lnTo>
                    <a:lnTo>
                      <a:pt x="5070" y="46"/>
                    </a:lnTo>
                    <a:lnTo>
                      <a:pt x="5060" y="47"/>
                    </a:lnTo>
                    <a:lnTo>
                      <a:pt x="5049" y="48"/>
                    </a:lnTo>
                    <a:lnTo>
                      <a:pt x="5037" y="50"/>
                    </a:lnTo>
                    <a:lnTo>
                      <a:pt x="5025" y="52"/>
                    </a:lnTo>
                    <a:lnTo>
                      <a:pt x="5013" y="54"/>
                    </a:lnTo>
                    <a:lnTo>
                      <a:pt x="5000" y="56"/>
                    </a:lnTo>
                    <a:lnTo>
                      <a:pt x="4984" y="60"/>
                    </a:lnTo>
                    <a:lnTo>
                      <a:pt x="4965" y="67"/>
                    </a:lnTo>
                    <a:lnTo>
                      <a:pt x="4945" y="75"/>
                    </a:lnTo>
                    <a:lnTo>
                      <a:pt x="4923" y="87"/>
                    </a:lnTo>
                    <a:lnTo>
                      <a:pt x="4899" y="99"/>
                    </a:lnTo>
                    <a:lnTo>
                      <a:pt x="4875" y="112"/>
                    </a:lnTo>
                    <a:lnTo>
                      <a:pt x="4851" y="125"/>
                    </a:lnTo>
                    <a:lnTo>
                      <a:pt x="4828" y="139"/>
                    </a:lnTo>
                    <a:lnTo>
                      <a:pt x="4804" y="152"/>
                    </a:lnTo>
                    <a:lnTo>
                      <a:pt x="4783" y="165"/>
                    </a:lnTo>
                    <a:lnTo>
                      <a:pt x="4764" y="177"/>
                    </a:lnTo>
                    <a:lnTo>
                      <a:pt x="4747" y="188"/>
                    </a:lnTo>
                    <a:lnTo>
                      <a:pt x="4732" y="197"/>
                    </a:lnTo>
                    <a:lnTo>
                      <a:pt x="4721" y="204"/>
                    </a:lnTo>
                    <a:lnTo>
                      <a:pt x="4714" y="208"/>
                    </a:lnTo>
                    <a:lnTo>
                      <a:pt x="4712" y="210"/>
                    </a:lnTo>
                    <a:lnTo>
                      <a:pt x="4710" y="212"/>
                    </a:lnTo>
                    <a:lnTo>
                      <a:pt x="4705" y="217"/>
                    </a:lnTo>
                    <a:lnTo>
                      <a:pt x="4697" y="225"/>
                    </a:lnTo>
                    <a:lnTo>
                      <a:pt x="4686" y="236"/>
                    </a:lnTo>
                    <a:lnTo>
                      <a:pt x="4671" y="248"/>
                    </a:lnTo>
                    <a:lnTo>
                      <a:pt x="4651" y="262"/>
                    </a:lnTo>
                    <a:lnTo>
                      <a:pt x="4630" y="277"/>
                    </a:lnTo>
                    <a:lnTo>
                      <a:pt x="4605" y="292"/>
                    </a:lnTo>
                    <a:lnTo>
                      <a:pt x="4575" y="308"/>
                    </a:lnTo>
                    <a:lnTo>
                      <a:pt x="4543" y="323"/>
                    </a:lnTo>
                    <a:lnTo>
                      <a:pt x="4508" y="338"/>
                    </a:lnTo>
                    <a:lnTo>
                      <a:pt x="4468" y="351"/>
                    </a:lnTo>
                    <a:lnTo>
                      <a:pt x="4426" y="363"/>
                    </a:lnTo>
                    <a:lnTo>
                      <a:pt x="4379" y="373"/>
                    </a:lnTo>
                    <a:lnTo>
                      <a:pt x="4329" y="380"/>
                    </a:lnTo>
                    <a:lnTo>
                      <a:pt x="4276" y="384"/>
                    </a:lnTo>
                    <a:lnTo>
                      <a:pt x="4236" y="385"/>
                    </a:lnTo>
                    <a:lnTo>
                      <a:pt x="4197" y="385"/>
                    </a:lnTo>
                    <a:lnTo>
                      <a:pt x="4158" y="384"/>
                    </a:lnTo>
                    <a:lnTo>
                      <a:pt x="4120" y="382"/>
                    </a:lnTo>
                    <a:lnTo>
                      <a:pt x="4082" y="379"/>
                    </a:lnTo>
                    <a:lnTo>
                      <a:pt x="4045" y="376"/>
                    </a:lnTo>
                    <a:lnTo>
                      <a:pt x="4008" y="371"/>
                    </a:lnTo>
                    <a:lnTo>
                      <a:pt x="3973" y="366"/>
                    </a:lnTo>
                    <a:lnTo>
                      <a:pt x="3937" y="361"/>
                    </a:lnTo>
                    <a:lnTo>
                      <a:pt x="3904" y="355"/>
                    </a:lnTo>
                    <a:lnTo>
                      <a:pt x="3870" y="349"/>
                    </a:lnTo>
                    <a:lnTo>
                      <a:pt x="3839" y="342"/>
                    </a:lnTo>
                    <a:lnTo>
                      <a:pt x="3809" y="335"/>
                    </a:lnTo>
                    <a:lnTo>
                      <a:pt x="3780" y="328"/>
                    </a:lnTo>
                    <a:lnTo>
                      <a:pt x="3753" y="322"/>
                    </a:lnTo>
                    <a:lnTo>
                      <a:pt x="3727" y="315"/>
                    </a:lnTo>
                    <a:lnTo>
                      <a:pt x="3704" y="309"/>
                    </a:lnTo>
                    <a:lnTo>
                      <a:pt x="3681" y="303"/>
                    </a:lnTo>
                    <a:lnTo>
                      <a:pt x="3658" y="297"/>
                    </a:lnTo>
                    <a:lnTo>
                      <a:pt x="3633" y="291"/>
                    </a:lnTo>
                    <a:lnTo>
                      <a:pt x="3609" y="284"/>
                    </a:lnTo>
                    <a:lnTo>
                      <a:pt x="3584" y="276"/>
                    </a:lnTo>
                    <a:lnTo>
                      <a:pt x="3557" y="268"/>
                    </a:lnTo>
                    <a:lnTo>
                      <a:pt x="3531" y="260"/>
                    </a:lnTo>
                    <a:lnTo>
                      <a:pt x="3504" y="250"/>
                    </a:lnTo>
                    <a:lnTo>
                      <a:pt x="3475" y="240"/>
                    </a:lnTo>
                    <a:lnTo>
                      <a:pt x="3446" y="228"/>
                    </a:lnTo>
                    <a:lnTo>
                      <a:pt x="3416" y="216"/>
                    </a:lnTo>
                    <a:lnTo>
                      <a:pt x="3385" y="202"/>
                    </a:lnTo>
                    <a:lnTo>
                      <a:pt x="3353" y="187"/>
                    </a:lnTo>
                    <a:lnTo>
                      <a:pt x="3318" y="171"/>
                    </a:lnTo>
                    <a:lnTo>
                      <a:pt x="3284" y="154"/>
                    </a:lnTo>
                    <a:lnTo>
                      <a:pt x="3249" y="137"/>
                    </a:lnTo>
                    <a:lnTo>
                      <a:pt x="3214" y="121"/>
                    </a:lnTo>
                    <a:lnTo>
                      <a:pt x="3179" y="106"/>
                    </a:lnTo>
                    <a:lnTo>
                      <a:pt x="3144" y="93"/>
                    </a:lnTo>
                    <a:lnTo>
                      <a:pt x="3111" y="81"/>
                    </a:lnTo>
                    <a:lnTo>
                      <a:pt x="3078" y="69"/>
                    </a:lnTo>
                    <a:lnTo>
                      <a:pt x="3046" y="59"/>
                    </a:lnTo>
                    <a:lnTo>
                      <a:pt x="3016" y="51"/>
                    </a:lnTo>
                    <a:lnTo>
                      <a:pt x="2987" y="44"/>
                    </a:lnTo>
                    <a:lnTo>
                      <a:pt x="2960" y="37"/>
                    </a:lnTo>
                    <a:lnTo>
                      <a:pt x="2934" y="32"/>
                    </a:lnTo>
                    <a:lnTo>
                      <a:pt x="2910" y="28"/>
                    </a:lnTo>
                    <a:lnTo>
                      <a:pt x="2889" y="25"/>
                    </a:lnTo>
                    <a:lnTo>
                      <a:pt x="2871" y="23"/>
                    </a:lnTo>
                    <a:lnTo>
                      <a:pt x="2854" y="21"/>
                    </a:lnTo>
                    <a:lnTo>
                      <a:pt x="2841" y="21"/>
                    </a:lnTo>
                    <a:lnTo>
                      <a:pt x="2825" y="21"/>
                    </a:lnTo>
                    <a:lnTo>
                      <a:pt x="2811" y="21"/>
                    </a:lnTo>
                    <a:lnTo>
                      <a:pt x="2797" y="21"/>
                    </a:lnTo>
                    <a:lnTo>
                      <a:pt x="2784" y="21"/>
                    </a:lnTo>
                    <a:lnTo>
                      <a:pt x="2770" y="22"/>
                    </a:lnTo>
                    <a:lnTo>
                      <a:pt x="2759" y="22"/>
                    </a:lnTo>
                    <a:lnTo>
                      <a:pt x="2747" y="22"/>
                    </a:lnTo>
                    <a:lnTo>
                      <a:pt x="2736" y="23"/>
                    </a:lnTo>
                    <a:lnTo>
                      <a:pt x="2725" y="24"/>
                    </a:lnTo>
                    <a:lnTo>
                      <a:pt x="2715" y="25"/>
                    </a:lnTo>
                    <a:lnTo>
                      <a:pt x="2704" y="26"/>
                    </a:lnTo>
                    <a:lnTo>
                      <a:pt x="2692" y="27"/>
                    </a:lnTo>
                    <a:lnTo>
                      <a:pt x="2681" y="29"/>
                    </a:lnTo>
                    <a:lnTo>
                      <a:pt x="2670" y="31"/>
                    </a:lnTo>
                    <a:lnTo>
                      <a:pt x="2658" y="33"/>
                    </a:lnTo>
                    <a:lnTo>
                      <a:pt x="2645" y="35"/>
                    </a:lnTo>
                    <a:lnTo>
                      <a:pt x="2629" y="39"/>
                    </a:lnTo>
                    <a:lnTo>
                      <a:pt x="2609" y="46"/>
                    </a:lnTo>
                    <a:lnTo>
                      <a:pt x="2588" y="54"/>
                    </a:lnTo>
                    <a:lnTo>
                      <a:pt x="2566" y="65"/>
                    </a:lnTo>
                    <a:lnTo>
                      <a:pt x="2541" y="77"/>
                    </a:lnTo>
                    <a:lnTo>
                      <a:pt x="2517" y="91"/>
                    </a:lnTo>
                    <a:lnTo>
                      <a:pt x="2492" y="104"/>
                    </a:lnTo>
                    <a:lnTo>
                      <a:pt x="2468" y="118"/>
                    </a:lnTo>
                    <a:lnTo>
                      <a:pt x="2444" y="131"/>
                    </a:lnTo>
                    <a:lnTo>
                      <a:pt x="2422" y="144"/>
                    </a:lnTo>
                    <a:lnTo>
                      <a:pt x="2402" y="156"/>
                    </a:lnTo>
                    <a:lnTo>
                      <a:pt x="2384" y="167"/>
                    </a:lnTo>
                    <a:lnTo>
                      <a:pt x="2369" y="176"/>
                    </a:lnTo>
                    <a:lnTo>
                      <a:pt x="2358" y="183"/>
                    </a:lnTo>
                    <a:lnTo>
                      <a:pt x="2351" y="187"/>
                    </a:lnTo>
                    <a:lnTo>
                      <a:pt x="2349" y="189"/>
                    </a:lnTo>
                    <a:lnTo>
                      <a:pt x="2347" y="191"/>
                    </a:lnTo>
                    <a:lnTo>
                      <a:pt x="2342" y="196"/>
                    </a:lnTo>
                    <a:lnTo>
                      <a:pt x="2334" y="204"/>
                    </a:lnTo>
                    <a:lnTo>
                      <a:pt x="2323" y="214"/>
                    </a:lnTo>
                    <a:lnTo>
                      <a:pt x="2307" y="227"/>
                    </a:lnTo>
                    <a:lnTo>
                      <a:pt x="2289" y="241"/>
                    </a:lnTo>
                    <a:lnTo>
                      <a:pt x="2267" y="256"/>
                    </a:lnTo>
                    <a:lnTo>
                      <a:pt x="2242" y="272"/>
                    </a:lnTo>
                    <a:lnTo>
                      <a:pt x="2213" y="287"/>
                    </a:lnTo>
                    <a:lnTo>
                      <a:pt x="2181" y="303"/>
                    </a:lnTo>
                    <a:lnTo>
                      <a:pt x="2144" y="317"/>
                    </a:lnTo>
                    <a:lnTo>
                      <a:pt x="2106" y="330"/>
                    </a:lnTo>
                    <a:lnTo>
                      <a:pt x="2062" y="342"/>
                    </a:lnTo>
                    <a:lnTo>
                      <a:pt x="2016" y="352"/>
                    </a:lnTo>
                    <a:lnTo>
                      <a:pt x="1966" y="359"/>
                    </a:lnTo>
                    <a:lnTo>
                      <a:pt x="1912" y="363"/>
                    </a:lnTo>
                    <a:lnTo>
                      <a:pt x="1873" y="364"/>
                    </a:lnTo>
                    <a:lnTo>
                      <a:pt x="1833" y="364"/>
                    </a:lnTo>
                    <a:lnTo>
                      <a:pt x="1795" y="363"/>
                    </a:lnTo>
                    <a:lnTo>
                      <a:pt x="1756" y="361"/>
                    </a:lnTo>
                    <a:lnTo>
                      <a:pt x="1719" y="358"/>
                    </a:lnTo>
                    <a:lnTo>
                      <a:pt x="1681" y="355"/>
                    </a:lnTo>
                    <a:lnTo>
                      <a:pt x="1645" y="350"/>
                    </a:lnTo>
                    <a:lnTo>
                      <a:pt x="1610" y="345"/>
                    </a:lnTo>
                    <a:lnTo>
                      <a:pt x="1575" y="340"/>
                    </a:lnTo>
                    <a:lnTo>
                      <a:pt x="1541" y="334"/>
                    </a:lnTo>
                    <a:lnTo>
                      <a:pt x="1508" y="328"/>
                    </a:lnTo>
                    <a:lnTo>
                      <a:pt x="1477" y="321"/>
                    </a:lnTo>
                    <a:lnTo>
                      <a:pt x="1446" y="314"/>
                    </a:lnTo>
                    <a:lnTo>
                      <a:pt x="1418" y="307"/>
                    </a:lnTo>
                    <a:lnTo>
                      <a:pt x="1391" y="301"/>
                    </a:lnTo>
                    <a:lnTo>
                      <a:pt x="1364" y="294"/>
                    </a:lnTo>
                    <a:lnTo>
                      <a:pt x="1342" y="288"/>
                    </a:lnTo>
                    <a:lnTo>
                      <a:pt x="1319" y="282"/>
                    </a:lnTo>
                    <a:lnTo>
                      <a:pt x="1296" y="276"/>
                    </a:lnTo>
                    <a:lnTo>
                      <a:pt x="1271" y="270"/>
                    </a:lnTo>
                    <a:lnTo>
                      <a:pt x="1247" y="263"/>
                    </a:lnTo>
                    <a:lnTo>
                      <a:pt x="1222" y="256"/>
                    </a:lnTo>
                    <a:lnTo>
                      <a:pt x="1195" y="248"/>
                    </a:lnTo>
                    <a:lnTo>
                      <a:pt x="1169" y="239"/>
                    </a:lnTo>
                    <a:lnTo>
                      <a:pt x="1142" y="229"/>
                    </a:lnTo>
                    <a:lnTo>
                      <a:pt x="1113" y="219"/>
                    </a:lnTo>
                    <a:lnTo>
                      <a:pt x="1084" y="207"/>
                    </a:lnTo>
                    <a:lnTo>
                      <a:pt x="1053" y="195"/>
                    </a:lnTo>
                    <a:lnTo>
                      <a:pt x="1022" y="182"/>
                    </a:lnTo>
                    <a:lnTo>
                      <a:pt x="990" y="167"/>
                    </a:lnTo>
                    <a:lnTo>
                      <a:pt x="956" y="151"/>
                    </a:lnTo>
                    <a:lnTo>
                      <a:pt x="921" y="133"/>
                    </a:lnTo>
                    <a:lnTo>
                      <a:pt x="885" y="116"/>
                    </a:lnTo>
                    <a:lnTo>
                      <a:pt x="851" y="100"/>
                    </a:lnTo>
                    <a:lnTo>
                      <a:pt x="815" y="85"/>
                    </a:lnTo>
                    <a:lnTo>
                      <a:pt x="782" y="71"/>
                    </a:lnTo>
                    <a:lnTo>
                      <a:pt x="748" y="59"/>
                    </a:lnTo>
                    <a:lnTo>
                      <a:pt x="715" y="48"/>
                    </a:lnTo>
                    <a:lnTo>
                      <a:pt x="684" y="38"/>
                    </a:lnTo>
                    <a:lnTo>
                      <a:pt x="653" y="30"/>
                    </a:lnTo>
                    <a:lnTo>
                      <a:pt x="624" y="23"/>
                    </a:lnTo>
                    <a:lnTo>
                      <a:pt x="597" y="16"/>
                    </a:lnTo>
                    <a:lnTo>
                      <a:pt x="571" y="11"/>
                    </a:lnTo>
                    <a:lnTo>
                      <a:pt x="548" y="7"/>
                    </a:lnTo>
                    <a:lnTo>
                      <a:pt x="527" y="4"/>
                    </a:lnTo>
                    <a:lnTo>
                      <a:pt x="507" y="2"/>
                    </a:lnTo>
                    <a:lnTo>
                      <a:pt x="491" y="0"/>
                    </a:lnTo>
                    <a:lnTo>
                      <a:pt x="478" y="0"/>
                    </a:lnTo>
                    <a:lnTo>
                      <a:pt x="462" y="0"/>
                    </a:lnTo>
                    <a:lnTo>
                      <a:pt x="448" y="0"/>
                    </a:lnTo>
                    <a:lnTo>
                      <a:pt x="434" y="0"/>
                    </a:lnTo>
                    <a:lnTo>
                      <a:pt x="420" y="0"/>
                    </a:lnTo>
                    <a:lnTo>
                      <a:pt x="407" y="1"/>
                    </a:lnTo>
                    <a:lnTo>
                      <a:pt x="396" y="1"/>
                    </a:lnTo>
                    <a:lnTo>
                      <a:pt x="384" y="2"/>
                    </a:lnTo>
                    <a:lnTo>
                      <a:pt x="373" y="2"/>
                    </a:lnTo>
                    <a:lnTo>
                      <a:pt x="362" y="3"/>
                    </a:lnTo>
                    <a:lnTo>
                      <a:pt x="351" y="4"/>
                    </a:lnTo>
                    <a:lnTo>
                      <a:pt x="340" y="5"/>
                    </a:lnTo>
                    <a:lnTo>
                      <a:pt x="329" y="7"/>
                    </a:lnTo>
                    <a:lnTo>
                      <a:pt x="318" y="8"/>
                    </a:lnTo>
                    <a:lnTo>
                      <a:pt x="306" y="10"/>
                    </a:lnTo>
                    <a:lnTo>
                      <a:pt x="294" y="12"/>
                    </a:lnTo>
                    <a:lnTo>
                      <a:pt x="281" y="14"/>
                    </a:lnTo>
                    <a:lnTo>
                      <a:pt x="264" y="18"/>
                    </a:lnTo>
                    <a:lnTo>
                      <a:pt x="246" y="25"/>
                    </a:lnTo>
                    <a:lnTo>
                      <a:pt x="226" y="33"/>
                    </a:lnTo>
                    <a:lnTo>
                      <a:pt x="205" y="44"/>
                    </a:lnTo>
                    <a:lnTo>
                      <a:pt x="181" y="56"/>
                    </a:lnTo>
                    <a:lnTo>
                      <a:pt x="158" y="69"/>
                    </a:lnTo>
                    <a:lnTo>
                      <a:pt x="135" y="83"/>
                    </a:lnTo>
                    <a:lnTo>
                      <a:pt x="111" y="97"/>
                    </a:lnTo>
                    <a:lnTo>
                      <a:pt x="89" y="110"/>
                    </a:lnTo>
                    <a:lnTo>
                      <a:pt x="69" y="123"/>
                    </a:lnTo>
                    <a:lnTo>
                      <a:pt x="50" y="135"/>
                    </a:lnTo>
                    <a:lnTo>
                      <a:pt x="33" y="146"/>
                    </a:lnTo>
                    <a:lnTo>
                      <a:pt x="19" y="155"/>
                    </a:lnTo>
                    <a:lnTo>
                      <a:pt x="9" y="162"/>
                    </a:lnTo>
                    <a:lnTo>
                      <a:pt x="2" y="166"/>
                    </a:lnTo>
                    <a:lnTo>
                      <a:pt x="0" y="168"/>
                    </a:lnTo>
                    <a:lnTo>
                      <a:pt x="6" y="1423"/>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50" name="Rectangle 49">
            <a:extLst>
              <a:ext uri="{FF2B5EF4-FFF2-40B4-BE49-F238E27FC236}">
                <a16:creationId xmlns:a16="http://schemas.microsoft.com/office/drawing/2014/main" id="{8B273446-5C9E-6B4F-B431-7B94851327F8}"/>
              </a:ext>
            </a:extLst>
          </p:cNvPr>
          <p:cNvSpPr>
            <a:spLocks noChangeArrowheads="1"/>
          </p:cNvSpPr>
          <p:nvPr/>
        </p:nvSpPr>
        <p:spPr bwMode="auto">
          <a:xfrm>
            <a:off x="2225675" y="998539"/>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sym typeface="Wingdings" pitchFamily="2" charset="2"/>
              </a:rPr>
              <a:t></a:t>
            </a:r>
            <a:endParaRPr lang="en-GB" altLang="en-US"/>
          </a:p>
        </p:txBody>
      </p:sp>
      <p:grpSp>
        <p:nvGrpSpPr>
          <p:cNvPr id="12" name="Group 54">
            <a:extLst>
              <a:ext uri="{FF2B5EF4-FFF2-40B4-BE49-F238E27FC236}">
                <a16:creationId xmlns:a16="http://schemas.microsoft.com/office/drawing/2014/main" id="{986D7B17-B052-0F43-A509-05651B4C495A}"/>
              </a:ext>
            </a:extLst>
          </p:cNvPr>
          <p:cNvGrpSpPr>
            <a:grpSpLocks/>
          </p:cNvGrpSpPr>
          <p:nvPr/>
        </p:nvGrpSpPr>
        <p:grpSpPr bwMode="auto">
          <a:xfrm>
            <a:off x="3486149" y="998538"/>
            <a:ext cx="458780" cy="881062"/>
            <a:chOff x="1961652" y="998676"/>
            <a:chExt cx="460054" cy="880925"/>
          </a:xfrm>
        </p:grpSpPr>
        <p:sp>
          <p:nvSpPr>
            <p:cNvPr id="29709" name="Line 14">
              <a:extLst>
                <a:ext uri="{FF2B5EF4-FFF2-40B4-BE49-F238E27FC236}">
                  <a16:creationId xmlns:a16="http://schemas.microsoft.com/office/drawing/2014/main" id="{C160382B-461B-F84A-8E12-FA72501E6D13}"/>
                </a:ext>
              </a:extLst>
            </p:cNvPr>
            <p:cNvSpPr>
              <a:spLocks noChangeShapeType="1"/>
            </p:cNvSpPr>
            <p:nvPr/>
          </p:nvSpPr>
          <p:spPr bwMode="auto">
            <a:xfrm>
              <a:off x="2159001" y="1550988"/>
              <a:ext cx="0" cy="328613"/>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0" name="Rectangle 50">
              <a:extLst>
                <a:ext uri="{FF2B5EF4-FFF2-40B4-BE49-F238E27FC236}">
                  <a16:creationId xmlns:a16="http://schemas.microsoft.com/office/drawing/2014/main" id="{8668EE72-31AE-864B-BBE5-27E8B211826D}"/>
                </a:ext>
              </a:extLst>
            </p:cNvPr>
            <p:cNvSpPr>
              <a:spLocks noChangeArrowheads="1"/>
            </p:cNvSpPr>
            <p:nvPr/>
          </p:nvSpPr>
          <p:spPr bwMode="auto">
            <a:xfrm>
              <a:off x="1961652" y="998676"/>
              <a:ext cx="460054" cy="46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a:sym typeface="Wingdings" pitchFamily="2" charset="2"/>
                </a:rPr>
                <a:t></a:t>
              </a:r>
              <a:endParaRPr lang="en-GB" altLang="en-US"/>
            </a:p>
          </p:txBody>
        </p:sp>
      </p:grpSp>
      <p:sp>
        <p:nvSpPr>
          <p:cNvPr id="54" name="Rectangle 5">
            <a:extLst>
              <a:ext uri="{FF2B5EF4-FFF2-40B4-BE49-F238E27FC236}">
                <a16:creationId xmlns:a16="http://schemas.microsoft.com/office/drawing/2014/main" id="{F52F16F9-53FE-5A45-8DEC-6849AFAF92CD}"/>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Data helps decisions</a:t>
            </a:r>
          </a:p>
        </p:txBody>
      </p:sp>
    </p:spTree>
    <p:custDataLst>
      <p:tags r:id="rId1"/>
    </p:custDataLst>
    <p:extLst>
      <p:ext uri="{BB962C8B-B14F-4D97-AF65-F5344CB8AC3E}">
        <p14:creationId xmlns:p14="http://schemas.microsoft.com/office/powerpoint/2010/main" val="1809771356"/>
      </p:ext>
    </p:extLst>
  </p:cSld>
  <p:clrMapOvr>
    <a:masterClrMapping/>
  </p:clrMapOvr>
  <p:transition advTm="175952">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2"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slide(fromRight)">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C9E08F17-8A40-9A49-AC71-5A519BF9FEC7}"/>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Stage 2</a:t>
            </a:r>
          </a:p>
        </p:txBody>
      </p:sp>
      <p:pic>
        <p:nvPicPr>
          <p:cNvPr id="11" name="Content Placeholder 5">
            <a:extLst>
              <a:ext uri="{FF2B5EF4-FFF2-40B4-BE49-F238E27FC236}">
                <a16:creationId xmlns:a16="http://schemas.microsoft.com/office/drawing/2014/main" id="{FB8357AE-4A72-7F40-8485-8779C3D20EDC}"/>
              </a:ext>
            </a:extLst>
          </p:cNvPr>
          <p:cNvPicPr>
            <a:picLocks noGrp="1" noChangeAspect="1"/>
          </p:cNvPicPr>
          <p:nvPr>
            <p:ph idx="1"/>
          </p:nvPr>
        </p:nvPicPr>
        <p:blipFill>
          <a:blip r:embed="rId3"/>
          <a:stretch>
            <a:fillRect/>
          </a:stretch>
        </p:blipFill>
        <p:spPr>
          <a:xfrm>
            <a:off x="1332867" y="1592440"/>
            <a:ext cx="9160247" cy="5018222"/>
          </a:xfrm>
        </p:spPr>
      </p:pic>
    </p:spTree>
    <p:extLst>
      <p:ext uri="{BB962C8B-B14F-4D97-AF65-F5344CB8AC3E}">
        <p14:creationId xmlns:p14="http://schemas.microsoft.com/office/powerpoint/2010/main" val="2523134804"/>
      </p:ext>
    </p:extLst>
  </p:cSld>
  <p:clrMapOvr>
    <a:masterClrMapping/>
  </p:clrMapOvr>
  <mc:AlternateContent xmlns:mc="http://schemas.openxmlformats.org/markup-compatibility/2006">
    <mc:Choice xmlns:p14="http://schemas.microsoft.com/office/powerpoint/2010/main" Requires="p14">
      <p:transition spd="slow" p14:dur="2000" advTm="24990"/>
    </mc:Choice>
    <mc:Fallback>
      <p:transition spd="slow" advTm="2499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B2897164-7157-BC48-BDC5-F40CE03708F6}"/>
              </a:ext>
            </a:extLst>
          </p:cNvPr>
          <p:cNvGrpSpPr>
            <a:grpSpLocks/>
          </p:cNvGrpSpPr>
          <p:nvPr/>
        </p:nvGrpSpPr>
        <p:grpSpPr bwMode="auto">
          <a:xfrm>
            <a:off x="644380" y="1645189"/>
            <a:ext cx="10515721" cy="4746208"/>
            <a:chOff x="0" y="2171700"/>
            <a:chExt cx="9163685" cy="4137028"/>
          </a:xfrm>
        </p:grpSpPr>
        <p:pic>
          <p:nvPicPr>
            <p:cNvPr id="3" name="Picture 813" descr="MPj04387280000[1]">
              <a:extLst>
                <a:ext uri="{FF2B5EF4-FFF2-40B4-BE49-F238E27FC236}">
                  <a16:creationId xmlns:a16="http://schemas.microsoft.com/office/drawing/2014/main" id="{AA91A590-2B2F-1F4F-8CED-1B90EF855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5038"/>
              <a:ext cx="175895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77">
              <a:extLst>
                <a:ext uri="{FF2B5EF4-FFF2-40B4-BE49-F238E27FC236}">
                  <a16:creationId xmlns:a16="http://schemas.microsoft.com/office/drawing/2014/main" id="{00BFC902-8CFB-784B-9F13-CD92FD669AA5}"/>
                </a:ext>
              </a:extLst>
            </p:cNvPr>
            <p:cNvSpPr>
              <a:spLocks noChangeArrowheads="1"/>
            </p:cNvSpPr>
            <p:nvPr/>
          </p:nvSpPr>
          <p:spPr bwMode="auto">
            <a:xfrm>
              <a:off x="1116013" y="3078163"/>
              <a:ext cx="71437"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5" name="Oval 778">
              <a:extLst>
                <a:ext uri="{FF2B5EF4-FFF2-40B4-BE49-F238E27FC236}">
                  <a16:creationId xmlns:a16="http://schemas.microsoft.com/office/drawing/2014/main" id="{FF74F48D-3C2D-E149-86EE-F7006D81860D}"/>
                </a:ext>
              </a:extLst>
            </p:cNvPr>
            <p:cNvSpPr>
              <a:spLocks noChangeArrowheads="1"/>
            </p:cNvSpPr>
            <p:nvPr/>
          </p:nvSpPr>
          <p:spPr bwMode="auto">
            <a:xfrm>
              <a:off x="1331913" y="3294063"/>
              <a:ext cx="71437"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6" name="Oval 779">
              <a:extLst>
                <a:ext uri="{FF2B5EF4-FFF2-40B4-BE49-F238E27FC236}">
                  <a16:creationId xmlns:a16="http://schemas.microsoft.com/office/drawing/2014/main" id="{D6F5A41A-569E-0543-A507-F9C1D18D8BB1}"/>
                </a:ext>
              </a:extLst>
            </p:cNvPr>
            <p:cNvSpPr>
              <a:spLocks noChangeArrowheads="1"/>
            </p:cNvSpPr>
            <p:nvPr/>
          </p:nvSpPr>
          <p:spPr bwMode="auto">
            <a:xfrm>
              <a:off x="1547813" y="3509963"/>
              <a:ext cx="71437"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7" name="Oval 780">
              <a:extLst>
                <a:ext uri="{FF2B5EF4-FFF2-40B4-BE49-F238E27FC236}">
                  <a16:creationId xmlns:a16="http://schemas.microsoft.com/office/drawing/2014/main" id="{30B0D50C-36EF-6A43-AB57-42A32EEB9ED9}"/>
                </a:ext>
              </a:extLst>
            </p:cNvPr>
            <p:cNvSpPr>
              <a:spLocks noChangeArrowheads="1"/>
            </p:cNvSpPr>
            <p:nvPr/>
          </p:nvSpPr>
          <p:spPr bwMode="auto">
            <a:xfrm flipH="1">
              <a:off x="1331913" y="3151188"/>
              <a:ext cx="69850" cy="698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8" name="Oval 781">
              <a:extLst>
                <a:ext uri="{FF2B5EF4-FFF2-40B4-BE49-F238E27FC236}">
                  <a16:creationId xmlns:a16="http://schemas.microsoft.com/office/drawing/2014/main" id="{4D268382-3A28-BB4E-8D4F-1A9C27C914AA}"/>
                </a:ext>
              </a:extLst>
            </p:cNvPr>
            <p:cNvSpPr>
              <a:spLocks noChangeArrowheads="1"/>
            </p:cNvSpPr>
            <p:nvPr/>
          </p:nvSpPr>
          <p:spPr bwMode="auto">
            <a:xfrm flipH="1">
              <a:off x="1547813" y="3365500"/>
              <a:ext cx="73025" cy="714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9" name="Oval 782">
              <a:extLst>
                <a:ext uri="{FF2B5EF4-FFF2-40B4-BE49-F238E27FC236}">
                  <a16:creationId xmlns:a16="http://schemas.microsoft.com/office/drawing/2014/main" id="{1391A01C-4238-FC46-942F-E7A6E872DF2D}"/>
                </a:ext>
              </a:extLst>
            </p:cNvPr>
            <p:cNvSpPr>
              <a:spLocks noChangeArrowheads="1"/>
            </p:cNvSpPr>
            <p:nvPr/>
          </p:nvSpPr>
          <p:spPr bwMode="auto">
            <a:xfrm>
              <a:off x="1260475" y="2862263"/>
              <a:ext cx="71438"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10" name="Oval 783">
              <a:extLst>
                <a:ext uri="{FF2B5EF4-FFF2-40B4-BE49-F238E27FC236}">
                  <a16:creationId xmlns:a16="http://schemas.microsoft.com/office/drawing/2014/main" id="{FC014FFD-295E-DA49-8C56-A0638A990512}"/>
                </a:ext>
              </a:extLst>
            </p:cNvPr>
            <p:cNvSpPr>
              <a:spLocks noChangeArrowheads="1"/>
            </p:cNvSpPr>
            <p:nvPr/>
          </p:nvSpPr>
          <p:spPr bwMode="auto">
            <a:xfrm>
              <a:off x="1476375" y="3078163"/>
              <a:ext cx="71438"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11" name="Oval 784">
              <a:extLst>
                <a:ext uri="{FF2B5EF4-FFF2-40B4-BE49-F238E27FC236}">
                  <a16:creationId xmlns:a16="http://schemas.microsoft.com/office/drawing/2014/main" id="{5B49CF26-D83C-DC44-880E-C452E18B5BE9}"/>
                </a:ext>
              </a:extLst>
            </p:cNvPr>
            <p:cNvSpPr>
              <a:spLocks noChangeArrowheads="1"/>
            </p:cNvSpPr>
            <p:nvPr/>
          </p:nvSpPr>
          <p:spPr bwMode="auto">
            <a:xfrm>
              <a:off x="1692275" y="3294063"/>
              <a:ext cx="71438"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12" name="Oval 785">
              <a:extLst>
                <a:ext uri="{FF2B5EF4-FFF2-40B4-BE49-F238E27FC236}">
                  <a16:creationId xmlns:a16="http://schemas.microsoft.com/office/drawing/2014/main" id="{B6A6B1AB-138C-B74E-A03D-5C219A300FCC}"/>
                </a:ext>
              </a:extLst>
            </p:cNvPr>
            <p:cNvSpPr>
              <a:spLocks noChangeArrowheads="1"/>
            </p:cNvSpPr>
            <p:nvPr/>
          </p:nvSpPr>
          <p:spPr bwMode="auto">
            <a:xfrm>
              <a:off x="1258888" y="3509963"/>
              <a:ext cx="71437"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13" name="Oval 786">
              <a:extLst>
                <a:ext uri="{FF2B5EF4-FFF2-40B4-BE49-F238E27FC236}">
                  <a16:creationId xmlns:a16="http://schemas.microsoft.com/office/drawing/2014/main" id="{8A5ACF45-CCB8-7246-8AEE-E00F1D070DA1}"/>
                </a:ext>
              </a:extLst>
            </p:cNvPr>
            <p:cNvSpPr>
              <a:spLocks noChangeArrowheads="1"/>
            </p:cNvSpPr>
            <p:nvPr/>
          </p:nvSpPr>
          <p:spPr bwMode="auto">
            <a:xfrm>
              <a:off x="1187450" y="3294063"/>
              <a:ext cx="71438"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14" name="Oval 787">
              <a:extLst>
                <a:ext uri="{FF2B5EF4-FFF2-40B4-BE49-F238E27FC236}">
                  <a16:creationId xmlns:a16="http://schemas.microsoft.com/office/drawing/2014/main" id="{41F509F0-EF6C-4A4A-9C24-81CFC2B1B057}"/>
                </a:ext>
              </a:extLst>
            </p:cNvPr>
            <p:cNvSpPr>
              <a:spLocks noChangeArrowheads="1"/>
            </p:cNvSpPr>
            <p:nvPr/>
          </p:nvSpPr>
          <p:spPr bwMode="auto">
            <a:xfrm>
              <a:off x="1476375" y="3151188"/>
              <a:ext cx="71438"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15" name="Oval 788">
              <a:extLst>
                <a:ext uri="{FF2B5EF4-FFF2-40B4-BE49-F238E27FC236}">
                  <a16:creationId xmlns:a16="http://schemas.microsoft.com/office/drawing/2014/main" id="{DF24B7BE-9D32-9040-9956-0894FDAE7199}"/>
                </a:ext>
              </a:extLst>
            </p:cNvPr>
            <p:cNvSpPr>
              <a:spLocks noChangeArrowheads="1"/>
            </p:cNvSpPr>
            <p:nvPr/>
          </p:nvSpPr>
          <p:spPr bwMode="auto">
            <a:xfrm>
              <a:off x="1619250" y="3151188"/>
              <a:ext cx="71438"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16" name="Oval 789">
              <a:extLst>
                <a:ext uri="{FF2B5EF4-FFF2-40B4-BE49-F238E27FC236}">
                  <a16:creationId xmlns:a16="http://schemas.microsoft.com/office/drawing/2014/main" id="{FF0701A5-4F6B-9440-8AEE-8C9619A4B762}"/>
                </a:ext>
              </a:extLst>
            </p:cNvPr>
            <p:cNvSpPr>
              <a:spLocks noChangeArrowheads="1"/>
            </p:cNvSpPr>
            <p:nvPr/>
          </p:nvSpPr>
          <p:spPr bwMode="auto">
            <a:xfrm>
              <a:off x="1331913" y="3006725"/>
              <a:ext cx="71437"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17" name="Oval 790">
              <a:extLst>
                <a:ext uri="{FF2B5EF4-FFF2-40B4-BE49-F238E27FC236}">
                  <a16:creationId xmlns:a16="http://schemas.microsoft.com/office/drawing/2014/main" id="{3C01E45F-6D13-EC49-9BFD-D4E1DFE9964E}"/>
                </a:ext>
              </a:extLst>
            </p:cNvPr>
            <p:cNvSpPr>
              <a:spLocks noChangeArrowheads="1"/>
            </p:cNvSpPr>
            <p:nvPr/>
          </p:nvSpPr>
          <p:spPr bwMode="auto">
            <a:xfrm>
              <a:off x="1692275" y="2790825"/>
              <a:ext cx="71438"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18" name="Oval 791">
              <a:extLst>
                <a:ext uri="{FF2B5EF4-FFF2-40B4-BE49-F238E27FC236}">
                  <a16:creationId xmlns:a16="http://schemas.microsoft.com/office/drawing/2014/main" id="{06CF72A7-64F4-D243-899B-B6FFBE46FAE3}"/>
                </a:ext>
              </a:extLst>
            </p:cNvPr>
            <p:cNvSpPr>
              <a:spLocks noChangeArrowheads="1"/>
            </p:cNvSpPr>
            <p:nvPr/>
          </p:nvSpPr>
          <p:spPr bwMode="auto">
            <a:xfrm>
              <a:off x="1476375" y="2646363"/>
              <a:ext cx="71438"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19" name="Oval 792">
              <a:extLst>
                <a:ext uri="{FF2B5EF4-FFF2-40B4-BE49-F238E27FC236}">
                  <a16:creationId xmlns:a16="http://schemas.microsoft.com/office/drawing/2014/main" id="{9BB6CF69-F038-4D40-897C-82719737A0B4}"/>
                </a:ext>
              </a:extLst>
            </p:cNvPr>
            <p:cNvSpPr>
              <a:spLocks noChangeArrowheads="1"/>
            </p:cNvSpPr>
            <p:nvPr/>
          </p:nvSpPr>
          <p:spPr bwMode="auto">
            <a:xfrm>
              <a:off x="395288" y="3438525"/>
              <a:ext cx="71437"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20" name="Oval 793">
              <a:extLst>
                <a:ext uri="{FF2B5EF4-FFF2-40B4-BE49-F238E27FC236}">
                  <a16:creationId xmlns:a16="http://schemas.microsoft.com/office/drawing/2014/main" id="{DCE9A2A8-1E30-EB4B-B311-6FB2463CAE97}"/>
                </a:ext>
              </a:extLst>
            </p:cNvPr>
            <p:cNvSpPr>
              <a:spLocks noChangeArrowheads="1"/>
            </p:cNvSpPr>
            <p:nvPr/>
          </p:nvSpPr>
          <p:spPr bwMode="auto">
            <a:xfrm>
              <a:off x="1042988" y="3509963"/>
              <a:ext cx="71437"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21" name="Oval 794">
              <a:extLst>
                <a:ext uri="{FF2B5EF4-FFF2-40B4-BE49-F238E27FC236}">
                  <a16:creationId xmlns:a16="http://schemas.microsoft.com/office/drawing/2014/main" id="{ADF390C8-853A-DF48-9064-140468CF04A2}"/>
                </a:ext>
              </a:extLst>
            </p:cNvPr>
            <p:cNvSpPr>
              <a:spLocks noChangeArrowheads="1"/>
            </p:cNvSpPr>
            <p:nvPr/>
          </p:nvSpPr>
          <p:spPr bwMode="auto">
            <a:xfrm>
              <a:off x="827088" y="3438525"/>
              <a:ext cx="71437"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22" name="Oval 795">
              <a:extLst>
                <a:ext uri="{FF2B5EF4-FFF2-40B4-BE49-F238E27FC236}">
                  <a16:creationId xmlns:a16="http://schemas.microsoft.com/office/drawing/2014/main" id="{0F5A99A4-7B68-3543-9029-875D4E29405F}"/>
                </a:ext>
              </a:extLst>
            </p:cNvPr>
            <p:cNvSpPr>
              <a:spLocks noChangeArrowheads="1"/>
            </p:cNvSpPr>
            <p:nvPr/>
          </p:nvSpPr>
          <p:spPr bwMode="auto">
            <a:xfrm>
              <a:off x="971550" y="2790825"/>
              <a:ext cx="71438"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grpSp>
          <p:nvGrpSpPr>
            <p:cNvPr id="23" name="Group 810">
              <a:extLst>
                <a:ext uri="{FF2B5EF4-FFF2-40B4-BE49-F238E27FC236}">
                  <a16:creationId xmlns:a16="http://schemas.microsoft.com/office/drawing/2014/main" id="{386B2809-E828-7B46-9B5E-7176E5857B79}"/>
                </a:ext>
              </a:extLst>
            </p:cNvPr>
            <p:cNvGrpSpPr>
              <a:grpSpLocks/>
            </p:cNvGrpSpPr>
            <p:nvPr/>
          </p:nvGrpSpPr>
          <p:grpSpPr bwMode="auto">
            <a:xfrm>
              <a:off x="2232025" y="3076577"/>
              <a:ext cx="2087563" cy="1150938"/>
              <a:chOff x="2472" y="3023"/>
              <a:chExt cx="1315" cy="725"/>
            </a:xfrm>
          </p:grpSpPr>
          <p:sp>
            <p:nvSpPr>
              <p:cNvPr id="33" name="AutoShape 13">
                <a:extLst>
                  <a:ext uri="{FF2B5EF4-FFF2-40B4-BE49-F238E27FC236}">
                    <a16:creationId xmlns:a16="http://schemas.microsoft.com/office/drawing/2014/main" id="{84A13195-8796-6644-ACDD-A09EFAB2E958}"/>
                  </a:ext>
                </a:extLst>
              </p:cNvPr>
              <p:cNvSpPr>
                <a:spLocks noChangeArrowheads="1"/>
              </p:cNvSpPr>
              <p:nvPr/>
            </p:nvSpPr>
            <p:spPr bwMode="auto">
              <a:xfrm>
                <a:off x="2472" y="3023"/>
                <a:ext cx="1315" cy="725"/>
              </a:xfrm>
              <a:prstGeom prst="roundRect">
                <a:avLst>
                  <a:gd name="adj" fmla="val 16667"/>
                </a:avLst>
              </a:prstGeom>
              <a:solidFill>
                <a:srgbClr val="EAEAEA"/>
              </a:solidFill>
              <a:ln w="12700">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34" name="AutoShape 14">
                <a:extLst>
                  <a:ext uri="{FF2B5EF4-FFF2-40B4-BE49-F238E27FC236}">
                    <a16:creationId xmlns:a16="http://schemas.microsoft.com/office/drawing/2014/main" id="{AA0B5DC4-B846-5449-826E-15EE97766F34}"/>
                  </a:ext>
                </a:extLst>
              </p:cNvPr>
              <p:cNvSpPr>
                <a:spLocks noChangeArrowheads="1"/>
              </p:cNvSpPr>
              <p:nvPr/>
            </p:nvSpPr>
            <p:spPr bwMode="auto">
              <a:xfrm>
                <a:off x="2653" y="3204"/>
                <a:ext cx="953" cy="363"/>
              </a:xfrm>
              <a:prstGeom prst="roundRect">
                <a:avLst>
                  <a:gd name="adj" fmla="val 16667"/>
                </a:avLst>
              </a:prstGeom>
              <a:solidFill>
                <a:schemeClr val="bg1"/>
              </a:solidFill>
              <a:ln w="12700">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35" name="Text Box 16">
                <a:extLst>
                  <a:ext uri="{FF2B5EF4-FFF2-40B4-BE49-F238E27FC236}">
                    <a16:creationId xmlns:a16="http://schemas.microsoft.com/office/drawing/2014/main" id="{503F57DE-3C67-394D-BA8D-3D9C12F749DC}"/>
                  </a:ext>
                </a:extLst>
              </p:cNvPr>
              <p:cNvSpPr txBox="1">
                <a:spLocks noChangeArrowheads="1"/>
              </p:cNvSpPr>
              <p:nvPr/>
            </p:nvSpPr>
            <p:spPr bwMode="auto">
              <a:xfrm>
                <a:off x="2753" y="3454"/>
                <a:ext cx="860"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Aft>
                    <a:spcPct val="40000"/>
                  </a:spcAft>
                </a:pPr>
                <a:r>
                  <a:rPr lang="en-GB" altLang="en-US" sz="2667">
                    <a:solidFill>
                      <a:srgbClr val="000066"/>
                    </a:solidFill>
                    <a:latin typeface="Tahoma" panose="020B0604030504040204" pitchFamily="34" charset="0"/>
                  </a:rPr>
                  <a:t>Exposure</a:t>
                </a:r>
              </a:p>
            </p:txBody>
          </p:sp>
        </p:grpSp>
        <p:sp>
          <p:nvSpPr>
            <p:cNvPr id="24" name="Text Box 18">
              <a:extLst>
                <a:ext uri="{FF2B5EF4-FFF2-40B4-BE49-F238E27FC236}">
                  <a16:creationId xmlns:a16="http://schemas.microsoft.com/office/drawing/2014/main" id="{F1F86ECC-F8D4-754B-89BF-7D67ACC6B678}"/>
                </a:ext>
              </a:extLst>
            </p:cNvPr>
            <p:cNvSpPr txBox="1">
              <a:spLocks noChangeArrowheads="1"/>
            </p:cNvSpPr>
            <p:nvPr/>
          </p:nvSpPr>
          <p:spPr bwMode="auto">
            <a:xfrm>
              <a:off x="2663825" y="2212975"/>
              <a:ext cx="2879725" cy="54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Aft>
                  <a:spcPct val="40000"/>
                </a:spcAft>
              </a:pPr>
              <a:r>
                <a:rPr lang="en-GB" altLang="en-US" sz="3200" b="1" dirty="0">
                  <a:solidFill>
                    <a:srgbClr val="000066"/>
                  </a:solidFill>
                  <a:latin typeface="Tahoma" panose="020B0604030504040204" pitchFamily="34" charset="0"/>
                </a:rPr>
                <a:t>Vulnerability</a:t>
              </a:r>
            </a:p>
          </p:txBody>
        </p:sp>
        <p:sp>
          <p:nvSpPr>
            <p:cNvPr id="25" name="Text Box 796">
              <a:extLst>
                <a:ext uri="{FF2B5EF4-FFF2-40B4-BE49-F238E27FC236}">
                  <a16:creationId xmlns:a16="http://schemas.microsoft.com/office/drawing/2014/main" id="{256CC74A-0F02-9F45-ADAF-92089900224C}"/>
                </a:ext>
              </a:extLst>
            </p:cNvPr>
            <p:cNvSpPr txBox="1">
              <a:spLocks noChangeArrowheads="1"/>
            </p:cNvSpPr>
            <p:nvPr/>
          </p:nvSpPr>
          <p:spPr bwMode="auto">
            <a:xfrm>
              <a:off x="215900" y="2897188"/>
              <a:ext cx="810482" cy="34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Aft>
                  <a:spcPct val="40000"/>
                </a:spcAft>
              </a:pPr>
              <a:r>
                <a:rPr lang="en-GB" altLang="en-US" sz="1867" b="1">
                  <a:solidFill>
                    <a:srgbClr val="000066"/>
                  </a:solidFill>
                  <a:latin typeface="Tahoma" panose="020B0604030504040204" pitchFamily="34" charset="0"/>
                </a:rPr>
                <a:t>Pollen</a:t>
              </a:r>
            </a:p>
          </p:txBody>
        </p:sp>
        <p:grpSp>
          <p:nvGrpSpPr>
            <p:cNvPr id="26" name="Group 36">
              <a:extLst>
                <a:ext uri="{FF2B5EF4-FFF2-40B4-BE49-F238E27FC236}">
                  <a16:creationId xmlns:a16="http://schemas.microsoft.com/office/drawing/2014/main" id="{5C67F042-E747-8C4D-A769-27C637A95A6B}"/>
                </a:ext>
              </a:extLst>
            </p:cNvPr>
            <p:cNvGrpSpPr>
              <a:grpSpLocks/>
            </p:cNvGrpSpPr>
            <p:nvPr/>
          </p:nvGrpSpPr>
          <p:grpSpPr bwMode="auto">
            <a:xfrm>
              <a:off x="6227763" y="2171700"/>
              <a:ext cx="2935922" cy="2597150"/>
              <a:chOff x="6227763" y="2172293"/>
              <a:chExt cx="2935740" cy="2597150"/>
            </a:xfrm>
          </p:grpSpPr>
          <p:pic>
            <p:nvPicPr>
              <p:cNvPr id="31" name="Picture 5">
                <a:extLst>
                  <a:ext uri="{FF2B5EF4-FFF2-40B4-BE49-F238E27FC236}">
                    <a16:creationId xmlns:a16="http://schemas.microsoft.com/office/drawing/2014/main" id="{8F08E089-19E3-334C-B92A-F782626C6D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2172293"/>
                <a:ext cx="24304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797">
                <a:extLst>
                  <a:ext uri="{FF2B5EF4-FFF2-40B4-BE49-F238E27FC236}">
                    <a16:creationId xmlns:a16="http://schemas.microsoft.com/office/drawing/2014/main" id="{240A2C18-96EE-3242-A56E-AC673253ECE3}"/>
                  </a:ext>
                </a:extLst>
              </p:cNvPr>
              <p:cNvSpPr txBox="1">
                <a:spLocks noChangeArrowheads="1"/>
              </p:cNvSpPr>
              <p:nvPr/>
            </p:nvSpPr>
            <p:spPr bwMode="auto">
              <a:xfrm>
                <a:off x="7956376" y="3833959"/>
                <a:ext cx="1207127" cy="34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Aft>
                    <a:spcPct val="40000"/>
                  </a:spcAft>
                </a:pPr>
                <a:r>
                  <a:rPr lang="en-GB" altLang="en-US" sz="1867" b="1">
                    <a:solidFill>
                      <a:srgbClr val="000066"/>
                    </a:solidFill>
                    <a:latin typeface="Tahoma" panose="020B0604030504040204" pitchFamily="34" charset="0"/>
                  </a:rPr>
                  <a:t>Hay Fever</a:t>
                </a:r>
              </a:p>
            </p:txBody>
          </p:sp>
        </p:grpSp>
        <p:sp>
          <p:nvSpPr>
            <p:cNvPr id="27" name="AutoShape 15">
              <a:extLst>
                <a:ext uri="{FF2B5EF4-FFF2-40B4-BE49-F238E27FC236}">
                  <a16:creationId xmlns:a16="http://schemas.microsoft.com/office/drawing/2014/main" id="{255E2E50-DA0B-7545-AF4F-1A177920A91C}"/>
                </a:ext>
              </a:extLst>
            </p:cNvPr>
            <p:cNvSpPr>
              <a:spLocks noChangeArrowheads="1"/>
            </p:cNvSpPr>
            <p:nvPr/>
          </p:nvSpPr>
          <p:spPr bwMode="auto">
            <a:xfrm>
              <a:off x="3887788" y="3438525"/>
              <a:ext cx="2087562" cy="430213"/>
            </a:xfrm>
            <a:prstGeom prst="roundRect">
              <a:avLst>
                <a:gd name="adj" fmla="val 16667"/>
              </a:avLst>
            </a:prstGeom>
            <a:solidFill>
              <a:srgbClr val="EAEAEA"/>
            </a:solidFill>
            <a:ln w="12700">
              <a:solidFill>
                <a:schemeClr val="tx1"/>
              </a:solidFill>
              <a:round/>
              <a:headEnd/>
              <a:tailEnd/>
            </a:ln>
          </p:spPr>
          <p:txBody>
            <a:bodyPr wrap="none" anchor="ct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120000"/>
                </a:lnSpc>
                <a:spcAft>
                  <a:spcPct val="40000"/>
                </a:spcAft>
              </a:pPr>
              <a:r>
                <a:rPr lang="en-GB" altLang="en-US" sz="3200" dirty="0"/>
                <a:t>Sensitivity</a:t>
              </a:r>
            </a:p>
          </p:txBody>
        </p:sp>
        <p:grpSp>
          <p:nvGrpSpPr>
            <p:cNvPr id="28" name="Group 817">
              <a:extLst>
                <a:ext uri="{FF2B5EF4-FFF2-40B4-BE49-F238E27FC236}">
                  <a16:creationId xmlns:a16="http://schemas.microsoft.com/office/drawing/2014/main" id="{6FCA33AF-6708-2541-A19C-AA59B7573A80}"/>
                </a:ext>
              </a:extLst>
            </p:cNvPr>
            <p:cNvGrpSpPr>
              <a:grpSpLocks/>
            </p:cNvGrpSpPr>
            <p:nvPr/>
          </p:nvGrpSpPr>
          <p:grpSpPr bwMode="auto">
            <a:xfrm>
              <a:off x="3635376" y="4697415"/>
              <a:ext cx="3276601" cy="1611313"/>
              <a:chOff x="2290" y="2795"/>
              <a:chExt cx="2064" cy="1015"/>
            </a:xfrm>
          </p:grpSpPr>
          <p:sp>
            <p:nvSpPr>
              <p:cNvPr id="29" name="AutoShape 815">
                <a:extLst>
                  <a:ext uri="{FF2B5EF4-FFF2-40B4-BE49-F238E27FC236}">
                    <a16:creationId xmlns:a16="http://schemas.microsoft.com/office/drawing/2014/main" id="{0E32ED8B-0115-2749-8B45-003B835B681F}"/>
                  </a:ext>
                </a:extLst>
              </p:cNvPr>
              <p:cNvSpPr>
                <a:spLocks noChangeArrowheads="1"/>
              </p:cNvSpPr>
              <p:nvPr/>
            </p:nvSpPr>
            <p:spPr bwMode="auto">
              <a:xfrm flipH="1">
                <a:off x="2290" y="2795"/>
                <a:ext cx="2064" cy="817"/>
              </a:xfrm>
              <a:prstGeom prst="curvedUpArrow">
                <a:avLst>
                  <a:gd name="adj1" fmla="val 12023"/>
                  <a:gd name="adj2" fmla="val 65146"/>
                  <a:gd name="adj3" fmla="val 5446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spcAft>
                    <a:spcPct val="40000"/>
                  </a:spcAft>
                  <a:buFontTx/>
                  <a:buChar char="•"/>
                </a:pPr>
                <a:endParaRPr lang="en-US" altLang="en-US" sz="3200"/>
              </a:p>
            </p:txBody>
          </p:sp>
          <p:sp>
            <p:nvSpPr>
              <p:cNvPr id="30" name="Text Box 816">
                <a:extLst>
                  <a:ext uri="{FF2B5EF4-FFF2-40B4-BE49-F238E27FC236}">
                    <a16:creationId xmlns:a16="http://schemas.microsoft.com/office/drawing/2014/main" id="{99495E09-BE84-974D-B091-964EFFE64106}"/>
                  </a:ext>
                </a:extLst>
              </p:cNvPr>
              <p:cNvSpPr txBox="1">
                <a:spLocks noChangeArrowheads="1"/>
              </p:cNvSpPr>
              <p:nvPr/>
            </p:nvSpPr>
            <p:spPr bwMode="auto">
              <a:xfrm>
                <a:off x="2850" y="3566"/>
                <a:ext cx="1421"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Aft>
                    <a:spcPct val="40000"/>
                  </a:spcAft>
                </a:pPr>
                <a:r>
                  <a:rPr lang="en-GB" altLang="en-US" sz="2133" b="1">
                    <a:solidFill>
                      <a:srgbClr val="000066"/>
                    </a:solidFill>
                    <a:latin typeface="Tahoma" panose="020B0604030504040204" pitchFamily="34" charset="0"/>
                  </a:rPr>
                  <a:t>Capacity to adapt</a:t>
                </a:r>
              </a:p>
            </p:txBody>
          </p:sp>
        </p:grpSp>
      </p:grpSp>
      <p:sp>
        <p:nvSpPr>
          <p:cNvPr id="36" name="Rectangle 5">
            <a:extLst>
              <a:ext uri="{FF2B5EF4-FFF2-40B4-BE49-F238E27FC236}">
                <a16:creationId xmlns:a16="http://schemas.microsoft.com/office/drawing/2014/main" id="{16862E0B-9FD3-0046-83F3-A6E6E90C9E08}"/>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dirty="0">
                <a:solidFill>
                  <a:schemeClr val="tx1">
                    <a:lumMod val="50000"/>
                    <a:lumOff val="50000"/>
                  </a:schemeClr>
                </a:solidFill>
                <a:latin typeface="Tahoma" panose="020B0604030504040204" pitchFamily="34" charset="0"/>
              </a:rPr>
              <a:t>Exposure, sensitivity, vulnerability</a:t>
            </a:r>
          </a:p>
        </p:txBody>
      </p:sp>
    </p:spTree>
    <p:extLst>
      <p:ext uri="{BB962C8B-B14F-4D97-AF65-F5344CB8AC3E}">
        <p14:creationId xmlns:p14="http://schemas.microsoft.com/office/powerpoint/2010/main" val="34654546"/>
      </p:ext>
    </p:extLst>
  </p:cSld>
  <p:clrMapOvr>
    <a:masterClrMapping/>
  </p:clrMapOvr>
  <mc:AlternateContent xmlns:mc="http://schemas.openxmlformats.org/markup-compatibility/2006">
    <mc:Choice xmlns:p14="http://schemas.microsoft.com/office/powerpoint/2010/main" Requires="p14">
      <p:transition spd="slow" p14:dur="2000" advTm="175058"/>
    </mc:Choice>
    <mc:Fallback>
      <p:transition spd="slow" advTm="17505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CC8C53-465B-1943-B8C4-DEB49B108FC1}"/>
              </a:ext>
            </a:extLst>
          </p:cNvPr>
          <p:cNvSpPr>
            <a:spLocks noGrp="1"/>
          </p:cNvSpPr>
          <p:nvPr>
            <p:ph idx="1"/>
          </p:nvPr>
        </p:nvSpPr>
        <p:spPr>
          <a:xfrm>
            <a:off x="468313" y="1915566"/>
            <a:ext cx="10515600" cy="4351338"/>
          </a:xfrm>
        </p:spPr>
        <p:txBody>
          <a:bodyPr/>
          <a:lstStyle/>
          <a:p>
            <a:r>
              <a:rPr lang="en-US" sz="2000" dirty="0">
                <a:solidFill>
                  <a:schemeClr val="bg1">
                    <a:lumMod val="75000"/>
                  </a:schemeClr>
                </a:solidFill>
              </a:rPr>
              <a:t>Have you been affected by extreme weather events in the past few years?</a:t>
            </a:r>
          </a:p>
          <a:p>
            <a:endParaRPr lang="en-US" sz="2000" dirty="0">
              <a:solidFill>
                <a:schemeClr val="bg1">
                  <a:lumMod val="75000"/>
                </a:schemeClr>
              </a:solidFill>
            </a:endParaRPr>
          </a:p>
          <a:p>
            <a:pPr marL="0" indent="0">
              <a:lnSpc>
                <a:spcPct val="110000"/>
              </a:lnSpc>
              <a:buFontTx/>
              <a:buNone/>
            </a:pPr>
            <a:r>
              <a:rPr lang="en-GB" altLang="en-US" sz="2000" dirty="0">
                <a:solidFill>
                  <a:schemeClr val="bg1">
                    <a:lumMod val="75000"/>
                  </a:schemeClr>
                </a:solidFill>
                <a:latin typeface="Tahoma" panose="020B0604030504040204" pitchFamily="34" charset="0"/>
              </a:rPr>
              <a:t>In groups, discuss your experiences of past weather events that have affected you, your life or work in some way.</a:t>
            </a:r>
          </a:p>
          <a:p>
            <a:pPr marL="0" indent="0">
              <a:lnSpc>
                <a:spcPct val="110000"/>
              </a:lnSpc>
              <a:buFontTx/>
              <a:buNone/>
            </a:pPr>
            <a:r>
              <a:rPr lang="en-GB" altLang="en-US" sz="2000" dirty="0">
                <a:solidFill>
                  <a:schemeClr val="bg1">
                    <a:lumMod val="75000"/>
                  </a:schemeClr>
                </a:solidFill>
                <a:latin typeface="Tahoma" panose="020B0604030504040204" pitchFamily="34" charset="0"/>
              </a:rPr>
              <a:t>What was the event?</a:t>
            </a:r>
          </a:p>
          <a:p>
            <a:pPr marL="0" indent="0">
              <a:lnSpc>
                <a:spcPct val="110000"/>
              </a:lnSpc>
              <a:buFontTx/>
              <a:buNone/>
            </a:pPr>
            <a:r>
              <a:rPr lang="en-GB" altLang="en-US" sz="2000" dirty="0">
                <a:solidFill>
                  <a:schemeClr val="bg1">
                    <a:lumMod val="75000"/>
                  </a:schemeClr>
                </a:solidFill>
                <a:latin typeface="Tahoma" panose="020B0604030504040204" pitchFamily="34" charset="0"/>
              </a:rPr>
              <a:t>What were the impacts?</a:t>
            </a:r>
          </a:p>
          <a:p>
            <a:pPr marL="0" indent="0">
              <a:lnSpc>
                <a:spcPct val="110000"/>
              </a:lnSpc>
              <a:buFontTx/>
              <a:buNone/>
            </a:pPr>
            <a:r>
              <a:rPr lang="en-GB" altLang="en-US" sz="2000" dirty="0">
                <a:solidFill>
                  <a:schemeClr val="bg1">
                    <a:lumMod val="75000"/>
                  </a:schemeClr>
                </a:solidFill>
                <a:latin typeface="Tahoma" panose="020B0604030504040204" pitchFamily="34" charset="0"/>
              </a:rPr>
              <a:t>Who were affected?</a:t>
            </a:r>
          </a:p>
          <a:p>
            <a:pPr marL="0" indent="0">
              <a:lnSpc>
                <a:spcPct val="110000"/>
              </a:lnSpc>
              <a:buFontTx/>
              <a:buNone/>
            </a:pPr>
            <a:r>
              <a:rPr lang="en-GB" altLang="en-US" sz="2000" dirty="0">
                <a:solidFill>
                  <a:schemeClr val="bg1">
                    <a:lumMod val="75000"/>
                  </a:schemeClr>
                </a:solidFill>
                <a:latin typeface="Tahoma" panose="020B0604030504040204" pitchFamily="34" charset="0"/>
              </a:rPr>
              <a:t>Was there a cost involved in getting the impacts sorted?</a:t>
            </a:r>
          </a:p>
          <a:p>
            <a:pPr marL="0" indent="0">
              <a:buNone/>
            </a:pPr>
            <a:endParaRPr lang="en-US" sz="2000" dirty="0">
              <a:solidFill>
                <a:schemeClr val="bg1">
                  <a:lumMod val="75000"/>
                </a:schemeClr>
              </a:solidFill>
            </a:endParaRPr>
          </a:p>
        </p:txBody>
      </p:sp>
      <p:sp>
        <p:nvSpPr>
          <p:cNvPr id="3" name="Rectangle 5">
            <a:extLst>
              <a:ext uri="{FF2B5EF4-FFF2-40B4-BE49-F238E27FC236}">
                <a16:creationId xmlns:a16="http://schemas.microsoft.com/office/drawing/2014/main" id="{22065EDB-1A94-0947-8901-0677E6D9F0B5}"/>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Stage 2: </a:t>
            </a:r>
          </a:p>
          <a:p>
            <a:r>
              <a:rPr lang="en-GB" altLang="en-US" dirty="0">
                <a:solidFill>
                  <a:schemeClr val="tx1">
                    <a:lumMod val="50000"/>
                    <a:lumOff val="50000"/>
                  </a:schemeClr>
                </a:solidFill>
                <a:latin typeface="Tahoma" panose="020B0604030504040204" pitchFamily="34" charset="0"/>
              </a:rPr>
              <a:t>Assessing current vulnerability </a:t>
            </a:r>
          </a:p>
        </p:txBody>
      </p:sp>
    </p:spTree>
    <p:extLst>
      <p:ext uri="{BB962C8B-B14F-4D97-AF65-F5344CB8AC3E}">
        <p14:creationId xmlns:p14="http://schemas.microsoft.com/office/powerpoint/2010/main" val="1134366942"/>
      </p:ext>
    </p:extLst>
  </p:cSld>
  <p:clrMapOvr>
    <a:masterClrMapping/>
  </p:clrMapOvr>
  <mc:AlternateContent xmlns:mc="http://schemas.openxmlformats.org/markup-compatibility/2006">
    <mc:Choice xmlns:p14="http://schemas.microsoft.com/office/powerpoint/2010/main" Requires="p14">
      <p:transition spd="slow" p14:dur="2000" advTm="54023"/>
    </mc:Choice>
    <mc:Fallback>
      <p:transition spd="slow" advTm="5402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C9E08F17-8A40-9A49-AC71-5A519BF9FEC7}"/>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Stage 3</a:t>
            </a:r>
          </a:p>
        </p:txBody>
      </p:sp>
      <p:pic>
        <p:nvPicPr>
          <p:cNvPr id="11" name="Content Placeholder 5">
            <a:extLst>
              <a:ext uri="{FF2B5EF4-FFF2-40B4-BE49-F238E27FC236}">
                <a16:creationId xmlns:a16="http://schemas.microsoft.com/office/drawing/2014/main" id="{FB8357AE-4A72-7F40-8485-8779C3D20EDC}"/>
              </a:ext>
            </a:extLst>
          </p:cNvPr>
          <p:cNvPicPr>
            <a:picLocks noGrp="1" noChangeAspect="1"/>
          </p:cNvPicPr>
          <p:nvPr>
            <p:ph idx="1"/>
          </p:nvPr>
        </p:nvPicPr>
        <p:blipFill>
          <a:blip r:embed="rId5"/>
          <a:stretch>
            <a:fillRect/>
          </a:stretch>
        </p:blipFill>
        <p:spPr>
          <a:xfrm>
            <a:off x="1332867" y="1592440"/>
            <a:ext cx="9160247" cy="5018222"/>
          </a:xfrm>
        </p:spPr>
      </p:pic>
      <p:pic>
        <p:nvPicPr>
          <p:cNvPr id="2" name="Video 1">
            <a:hlinkClick r:id="" action="ppaction://media"/>
            <a:extLst>
              <a:ext uri="{FF2B5EF4-FFF2-40B4-BE49-F238E27FC236}">
                <a16:creationId xmlns:a16="http://schemas.microsoft.com/office/drawing/2014/main" id="{BFEB757D-E4A8-CF49-9953-6F3519BBDA3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305290" y="5418000"/>
            <a:ext cx="1920000" cy="1440000"/>
          </a:xfrm>
          <a:prstGeom prst="rect">
            <a:avLst/>
          </a:prstGeom>
        </p:spPr>
      </p:pic>
    </p:spTree>
    <p:extLst>
      <p:ext uri="{BB962C8B-B14F-4D97-AF65-F5344CB8AC3E}">
        <p14:creationId xmlns:p14="http://schemas.microsoft.com/office/powerpoint/2010/main" val="1889447687"/>
      </p:ext>
    </p:extLst>
  </p:cSld>
  <p:clrMapOvr>
    <a:masterClrMapping/>
  </p:clrMapOvr>
  <mc:AlternateContent xmlns:mc="http://schemas.openxmlformats.org/markup-compatibility/2006">
    <mc:Choice xmlns:p14="http://schemas.microsoft.com/office/powerpoint/2010/main" Requires="p14">
      <p:transition spd="slow" p14:dur="2000" advTm="18641"/>
    </mc:Choice>
    <mc:Fallback>
      <p:transition spd="slow" advTm="18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EDBACB38-42AB-9442-A38A-D9980AD8354C}"/>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Change is inevitable</a:t>
            </a:r>
          </a:p>
        </p:txBody>
      </p:sp>
      <p:pic>
        <p:nvPicPr>
          <p:cNvPr id="4" name="Picture 3">
            <a:extLst>
              <a:ext uri="{FF2B5EF4-FFF2-40B4-BE49-F238E27FC236}">
                <a16:creationId xmlns:a16="http://schemas.microsoft.com/office/drawing/2014/main" id="{224132DE-3DD3-FC40-AE46-3A5874CF35E8}"/>
              </a:ext>
            </a:extLst>
          </p:cNvPr>
          <p:cNvPicPr>
            <a:picLocks noChangeAspect="1"/>
          </p:cNvPicPr>
          <p:nvPr/>
        </p:nvPicPr>
        <p:blipFill rotWithShape="1">
          <a:blip r:embed="rId5"/>
          <a:srcRect l="50000" t="3574"/>
          <a:stretch/>
        </p:blipFill>
        <p:spPr>
          <a:xfrm>
            <a:off x="3041781" y="1403413"/>
            <a:ext cx="4924772" cy="4849336"/>
          </a:xfrm>
          <a:prstGeom prst="rect">
            <a:avLst/>
          </a:prstGeom>
        </p:spPr>
      </p:pic>
      <p:pic>
        <p:nvPicPr>
          <p:cNvPr id="6" name="Video 5">
            <a:hlinkClick r:id="" action="ppaction://media"/>
            <a:extLst>
              <a:ext uri="{FF2B5EF4-FFF2-40B4-BE49-F238E27FC236}">
                <a16:creationId xmlns:a16="http://schemas.microsoft.com/office/drawing/2014/main" id="{7FE8EC2C-78B9-F44F-AAE4-5A11DA2594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272000" y="5418000"/>
            <a:ext cx="1920000" cy="1440000"/>
          </a:xfrm>
          <a:prstGeom prst="rect">
            <a:avLst/>
          </a:prstGeom>
        </p:spPr>
      </p:pic>
    </p:spTree>
    <p:extLst>
      <p:ext uri="{BB962C8B-B14F-4D97-AF65-F5344CB8AC3E}">
        <p14:creationId xmlns:p14="http://schemas.microsoft.com/office/powerpoint/2010/main" val="2025483409"/>
      </p:ext>
    </p:extLst>
  </p:cSld>
  <p:clrMapOvr>
    <a:masterClrMapping/>
  </p:clrMapOvr>
  <mc:AlternateContent xmlns:mc="http://schemas.openxmlformats.org/markup-compatibility/2006">
    <mc:Choice xmlns:p14="http://schemas.microsoft.com/office/powerpoint/2010/main" Requires="p14">
      <p:transition spd="slow" p14:dur="2000" advTm="88047"/>
    </mc:Choice>
    <mc:Fallback>
      <p:transition spd="slow" advTm="88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FCCD78-2989-7045-ACDC-F7F40D90B6E8}"/>
              </a:ext>
            </a:extLst>
          </p:cNvPr>
          <p:cNvSpPr>
            <a:spLocks noGrp="1"/>
          </p:cNvSpPr>
          <p:nvPr>
            <p:ph idx="1"/>
          </p:nvPr>
        </p:nvSpPr>
        <p:spPr/>
        <p:txBody>
          <a:bodyPr/>
          <a:lstStyle/>
          <a:p>
            <a:r>
              <a:rPr lang="en-US" sz="2400" dirty="0">
                <a:solidFill>
                  <a:schemeClr val="bg1">
                    <a:lumMod val="75000"/>
                  </a:schemeClr>
                </a:solidFill>
              </a:rPr>
              <a:t>Having understood what your current vulnerability is we can now think about how that might be affected by climate change.</a:t>
            </a:r>
          </a:p>
          <a:p>
            <a:r>
              <a:rPr lang="en-US" sz="2400" dirty="0">
                <a:solidFill>
                  <a:schemeClr val="bg1">
                    <a:lumMod val="75000"/>
                  </a:schemeClr>
                </a:solidFill>
              </a:rPr>
              <a:t>Working in groups, look back at the areas that you found were being impacted by climate change.</a:t>
            </a:r>
          </a:p>
          <a:p>
            <a:r>
              <a:rPr lang="en-US" sz="2400" dirty="0">
                <a:solidFill>
                  <a:schemeClr val="bg1">
                    <a:lumMod val="75000"/>
                  </a:schemeClr>
                </a:solidFill>
              </a:rPr>
              <a:t>Using the headline message of “a greater chance of warmer wetter winters and hot dry summers with an increase in extreme weather events”, consider how those areas identified earlier might be impacted.</a:t>
            </a:r>
          </a:p>
          <a:p>
            <a:r>
              <a:rPr lang="en-US" sz="2400" dirty="0">
                <a:solidFill>
                  <a:schemeClr val="bg1">
                    <a:lumMod val="75000"/>
                  </a:schemeClr>
                </a:solidFill>
              </a:rPr>
              <a:t>Consider that all impacts won’t necessarily increase some could even decrease.</a:t>
            </a:r>
          </a:p>
          <a:p>
            <a:r>
              <a:rPr lang="en-US" sz="2400" dirty="0">
                <a:solidFill>
                  <a:schemeClr val="bg1">
                    <a:lumMod val="75000"/>
                  </a:schemeClr>
                </a:solidFill>
              </a:rPr>
              <a:t>Framing the change according to </a:t>
            </a:r>
            <a:r>
              <a:rPr lang="en-US" sz="2400" b="1" dirty="0">
                <a:solidFill>
                  <a:schemeClr val="bg1">
                    <a:lumMod val="75000"/>
                  </a:schemeClr>
                </a:solidFill>
              </a:rPr>
              <a:t>Exposure, Sensitivity and Vulnerability </a:t>
            </a:r>
            <a:r>
              <a:rPr lang="en-US" sz="2400" dirty="0">
                <a:solidFill>
                  <a:schemeClr val="bg1">
                    <a:lumMod val="75000"/>
                  </a:schemeClr>
                </a:solidFill>
              </a:rPr>
              <a:t>can help your thinking.</a:t>
            </a:r>
          </a:p>
          <a:p>
            <a:endParaRPr lang="en-US" sz="2400" dirty="0">
              <a:solidFill>
                <a:schemeClr val="bg1">
                  <a:lumMod val="75000"/>
                </a:schemeClr>
              </a:solidFill>
            </a:endParaRPr>
          </a:p>
        </p:txBody>
      </p:sp>
      <p:sp>
        <p:nvSpPr>
          <p:cNvPr id="3" name="Rectangle 5">
            <a:extLst>
              <a:ext uri="{FF2B5EF4-FFF2-40B4-BE49-F238E27FC236}">
                <a16:creationId xmlns:a16="http://schemas.microsoft.com/office/drawing/2014/main" id="{B237EE8A-5407-1B46-8C25-394D7A3642BE}"/>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The more things change</a:t>
            </a:r>
          </a:p>
        </p:txBody>
      </p:sp>
      <p:pic>
        <p:nvPicPr>
          <p:cNvPr id="4" name="Video 3">
            <a:hlinkClick r:id="" action="ppaction://media"/>
            <a:extLst>
              <a:ext uri="{FF2B5EF4-FFF2-40B4-BE49-F238E27FC236}">
                <a16:creationId xmlns:a16="http://schemas.microsoft.com/office/drawing/2014/main" id="{C772162E-5425-5443-95A6-901F6BC39E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272000" y="5418000"/>
            <a:ext cx="1920000" cy="1440000"/>
          </a:xfrm>
          <a:prstGeom prst="rect">
            <a:avLst/>
          </a:prstGeom>
        </p:spPr>
      </p:pic>
    </p:spTree>
    <p:extLst>
      <p:ext uri="{BB962C8B-B14F-4D97-AF65-F5344CB8AC3E}">
        <p14:creationId xmlns:p14="http://schemas.microsoft.com/office/powerpoint/2010/main" val="2511548004"/>
      </p:ext>
    </p:extLst>
  </p:cSld>
  <p:clrMapOvr>
    <a:masterClrMapping/>
  </p:clrMapOvr>
  <mc:AlternateContent xmlns:mc="http://schemas.openxmlformats.org/markup-compatibility/2006">
    <mc:Choice xmlns:p14="http://schemas.microsoft.com/office/powerpoint/2010/main" Requires="p14">
      <p:transition spd="slow" p14:dur="2000" advTm="109670"/>
    </mc:Choice>
    <mc:Fallback>
      <p:transition spd="slow" advTm="109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FB8357AE-4A72-7F40-8485-8779C3D20EDC}"/>
              </a:ext>
            </a:extLst>
          </p:cNvPr>
          <p:cNvPicPr>
            <a:picLocks noGrp="1" noChangeAspect="1"/>
          </p:cNvPicPr>
          <p:nvPr>
            <p:ph idx="1"/>
          </p:nvPr>
        </p:nvPicPr>
        <p:blipFill>
          <a:blip r:embed="rId5"/>
          <a:stretch>
            <a:fillRect/>
          </a:stretch>
        </p:blipFill>
        <p:spPr>
          <a:xfrm>
            <a:off x="1332867" y="1592440"/>
            <a:ext cx="9160247" cy="5018222"/>
          </a:xfrm>
        </p:spPr>
      </p:pic>
      <p:sp>
        <p:nvSpPr>
          <p:cNvPr id="5" name="Rectangle 5">
            <a:extLst>
              <a:ext uri="{FF2B5EF4-FFF2-40B4-BE49-F238E27FC236}">
                <a16:creationId xmlns:a16="http://schemas.microsoft.com/office/drawing/2014/main" id="{A3E49018-7295-5C48-82F1-AACC3048C8AE}"/>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Stage 4</a:t>
            </a:r>
          </a:p>
        </p:txBody>
      </p:sp>
      <p:pic>
        <p:nvPicPr>
          <p:cNvPr id="2" name="Video 1">
            <a:hlinkClick r:id="" action="ppaction://media"/>
            <a:extLst>
              <a:ext uri="{FF2B5EF4-FFF2-40B4-BE49-F238E27FC236}">
                <a16:creationId xmlns:a16="http://schemas.microsoft.com/office/drawing/2014/main" id="{C5D7248B-EBA8-3242-8D49-91EA26C872A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272000" y="5418000"/>
            <a:ext cx="1920000" cy="1440000"/>
          </a:xfrm>
          <a:prstGeom prst="rect">
            <a:avLst/>
          </a:prstGeom>
        </p:spPr>
      </p:pic>
    </p:spTree>
    <p:extLst>
      <p:ext uri="{BB962C8B-B14F-4D97-AF65-F5344CB8AC3E}">
        <p14:creationId xmlns:p14="http://schemas.microsoft.com/office/powerpoint/2010/main" val="1002592665"/>
      </p:ext>
    </p:extLst>
  </p:cSld>
  <p:clrMapOvr>
    <a:masterClrMapping/>
  </p:clrMapOvr>
  <mc:AlternateContent xmlns:mc="http://schemas.openxmlformats.org/markup-compatibility/2006">
    <mc:Choice xmlns:p14="http://schemas.microsoft.com/office/powerpoint/2010/main" Requires="p14">
      <p:transition spd="slow" p14:dur="2000" advTm="32206"/>
    </mc:Choice>
    <mc:Fallback>
      <p:transition spd="slow" advTm="3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solidFill>
                  <a:schemeClr val="tx1">
                    <a:lumMod val="50000"/>
                    <a:lumOff val="50000"/>
                  </a:schemeClr>
                </a:solidFill>
                <a:latin typeface="Tahoma" panose="020B0604030504040204" pitchFamily="34" charset="0"/>
              </a:rPr>
              <a:t>A changing climate is no longer disputed</a:t>
            </a:r>
          </a:p>
          <a:p>
            <a:r>
              <a:rPr lang="en-US" altLang="en-US" dirty="0">
                <a:solidFill>
                  <a:schemeClr val="tx1">
                    <a:lumMod val="50000"/>
                    <a:lumOff val="50000"/>
                  </a:schemeClr>
                </a:solidFill>
                <a:latin typeface="Tahoma" panose="020B0604030504040204" pitchFamily="34" charset="0"/>
              </a:rPr>
              <a:t>The ‘What/how/why/where’ is still being discussed though</a:t>
            </a:r>
          </a:p>
          <a:p>
            <a:r>
              <a:rPr lang="en-US" altLang="en-US" dirty="0">
                <a:solidFill>
                  <a:schemeClr val="tx1">
                    <a:lumMod val="50000"/>
                    <a:lumOff val="50000"/>
                  </a:schemeClr>
                </a:solidFill>
                <a:latin typeface="Tahoma" panose="020B0604030504040204" pitchFamily="34" charset="0"/>
              </a:rPr>
              <a:t>Effects of a changing climate are being seen</a:t>
            </a:r>
          </a:p>
          <a:p>
            <a:r>
              <a:rPr lang="en-US" altLang="en-US" dirty="0">
                <a:solidFill>
                  <a:schemeClr val="tx1">
                    <a:lumMod val="50000"/>
                    <a:lumOff val="50000"/>
                  </a:schemeClr>
                </a:solidFill>
                <a:latin typeface="Tahoma" panose="020B0604030504040204" pitchFamily="34" charset="0"/>
              </a:rPr>
              <a:t>There are two possible responses to climate change:</a:t>
            </a:r>
          </a:p>
          <a:p>
            <a:pPr lvl="1"/>
            <a:r>
              <a:rPr lang="en-US" altLang="en-US" dirty="0">
                <a:solidFill>
                  <a:schemeClr val="tx1">
                    <a:lumMod val="50000"/>
                    <a:lumOff val="50000"/>
                  </a:schemeClr>
                </a:solidFill>
                <a:latin typeface="Tahoma" panose="020B0604030504040204" pitchFamily="34" charset="0"/>
              </a:rPr>
              <a:t>Mitigation</a:t>
            </a:r>
          </a:p>
          <a:p>
            <a:pPr lvl="1"/>
            <a:r>
              <a:rPr lang="en-US" altLang="en-US" dirty="0">
                <a:solidFill>
                  <a:schemeClr val="tx1">
                    <a:lumMod val="50000"/>
                    <a:lumOff val="50000"/>
                  </a:schemeClr>
                </a:solidFill>
                <a:latin typeface="Tahoma" panose="020B0604030504040204" pitchFamily="34" charset="0"/>
              </a:rPr>
              <a:t>Adaptation</a:t>
            </a:r>
          </a:p>
          <a:p>
            <a:r>
              <a:rPr lang="en-US" altLang="en-US" dirty="0">
                <a:solidFill>
                  <a:schemeClr val="tx1">
                    <a:lumMod val="50000"/>
                    <a:lumOff val="50000"/>
                  </a:schemeClr>
                </a:solidFill>
                <a:latin typeface="Tahoma" panose="020B0604030504040204" pitchFamily="34" charset="0"/>
              </a:rPr>
              <a:t>We are already locked into a cycle of change until the middle of this century</a:t>
            </a:r>
          </a:p>
          <a:p>
            <a:r>
              <a:rPr lang="en-US" altLang="en-US" dirty="0">
                <a:solidFill>
                  <a:schemeClr val="tx1">
                    <a:lumMod val="50000"/>
                    <a:lumOff val="50000"/>
                  </a:schemeClr>
                </a:solidFill>
                <a:latin typeface="Tahoma" panose="020B0604030504040204" pitchFamily="34" charset="0"/>
              </a:rPr>
              <a:t>Therefore, adaptation to the effects of a changing climate</a:t>
            </a:r>
          </a:p>
          <a:p>
            <a:pPr marL="0" indent="0">
              <a:buNone/>
            </a:pPr>
            <a:r>
              <a:rPr lang="en-US" altLang="en-US" dirty="0">
                <a:solidFill>
                  <a:schemeClr val="tx1">
                    <a:lumMod val="50000"/>
                    <a:lumOff val="50000"/>
                  </a:schemeClr>
                </a:solidFill>
                <a:latin typeface="Tahoma" panose="020B0604030504040204" pitchFamily="34" charset="0"/>
              </a:rPr>
              <a:t>  is essential</a:t>
            </a:r>
          </a:p>
          <a:p>
            <a:pPr lvl="1"/>
            <a:endParaRPr lang="en-GB" dirty="0"/>
          </a:p>
        </p:txBody>
      </p:sp>
      <p:sp>
        <p:nvSpPr>
          <p:cNvPr id="3" name="Title 1">
            <a:extLst>
              <a:ext uri="{FF2B5EF4-FFF2-40B4-BE49-F238E27FC236}">
                <a16:creationId xmlns:a16="http://schemas.microsoft.com/office/drawing/2014/main" id="{2880257F-1378-024C-AF15-18ADFD0CA3CC}"/>
              </a:ext>
            </a:extLst>
          </p:cNvPr>
          <p:cNvSpPr txBox="1">
            <a:spLocks/>
          </p:cNvSpPr>
          <p:nvPr/>
        </p:nvSpPr>
        <p:spPr>
          <a:xfrm>
            <a:off x="685800" y="287338"/>
            <a:ext cx="7772400" cy="9350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tx1">
                    <a:lumMod val="50000"/>
                    <a:lumOff val="50000"/>
                  </a:schemeClr>
                </a:solidFill>
                <a:latin typeface="Tahoma" panose="020B0604030504040204" pitchFamily="34" charset="0"/>
              </a:rPr>
              <a:t>Introduction</a:t>
            </a:r>
          </a:p>
        </p:txBody>
      </p:sp>
    </p:spTree>
    <p:extLst>
      <p:ext uri="{BB962C8B-B14F-4D97-AF65-F5344CB8AC3E}">
        <p14:creationId xmlns:p14="http://schemas.microsoft.com/office/powerpoint/2010/main" val="1527540698"/>
      </p:ext>
    </p:extLst>
  </p:cSld>
  <p:clrMapOvr>
    <a:masterClrMapping/>
  </p:clrMapOvr>
  <mc:AlternateContent xmlns:mc="http://schemas.openxmlformats.org/markup-compatibility/2006">
    <mc:Choice xmlns:p14="http://schemas.microsoft.com/office/powerpoint/2010/main" Requires="p14">
      <p:transition spd="slow" p14:dur="2000" advTm="118068"/>
    </mc:Choice>
    <mc:Fallback>
      <p:transition spd="slow" advTm="11806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96F47-A511-A34F-AA3A-C52620E6FA46}"/>
              </a:ext>
            </a:extLst>
          </p:cNvPr>
          <p:cNvPicPr>
            <a:picLocks noChangeAspect="1"/>
          </p:cNvPicPr>
          <p:nvPr/>
        </p:nvPicPr>
        <p:blipFill>
          <a:blip r:embed="rId3"/>
          <a:stretch>
            <a:fillRect/>
          </a:stretch>
        </p:blipFill>
        <p:spPr>
          <a:xfrm>
            <a:off x="687985" y="2146318"/>
            <a:ext cx="4679725" cy="3578613"/>
          </a:xfrm>
          <a:prstGeom prst="rect">
            <a:avLst/>
          </a:prstGeom>
        </p:spPr>
      </p:pic>
      <p:pic>
        <p:nvPicPr>
          <p:cNvPr id="4" name="Picture 3">
            <a:extLst>
              <a:ext uri="{FF2B5EF4-FFF2-40B4-BE49-F238E27FC236}">
                <a16:creationId xmlns:a16="http://schemas.microsoft.com/office/drawing/2014/main" id="{9E7B0AEF-EFDB-CF46-A18B-82417EFFB5B8}"/>
              </a:ext>
            </a:extLst>
          </p:cNvPr>
          <p:cNvPicPr>
            <a:picLocks noChangeAspect="1"/>
          </p:cNvPicPr>
          <p:nvPr/>
        </p:nvPicPr>
        <p:blipFill rotWithShape="1">
          <a:blip r:embed="rId4"/>
          <a:srcRect b="17268"/>
          <a:stretch/>
        </p:blipFill>
        <p:spPr>
          <a:xfrm>
            <a:off x="5563653" y="1490179"/>
            <a:ext cx="4807779" cy="2392181"/>
          </a:xfrm>
          <a:prstGeom prst="rect">
            <a:avLst/>
          </a:prstGeom>
        </p:spPr>
      </p:pic>
      <p:pic>
        <p:nvPicPr>
          <p:cNvPr id="5" name="Picture 4">
            <a:extLst>
              <a:ext uri="{FF2B5EF4-FFF2-40B4-BE49-F238E27FC236}">
                <a16:creationId xmlns:a16="http://schemas.microsoft.com/office/drawing/2014/main" id="{12EB363D-34C5-4C42-85E7-DDC215E2EBEB}"/>
              </a:ext>
            </a:extLst>
          </p:cNvPr>
          <p:cNvPicPr>
            <a:picLocks noChangeAspect="1"/>
          </p:cNvPicPr>
          <p:nvPr/>
        </p:nvPicPr>
        <p:blipFill>
          <a:blip r:embed="rId5"/>
          <a:stretch>
            <a:fillRect/>
          </a:stretch>
        </p:blipFill>
        <p:spPr>
          <a:xfrm>
            <a:off x="5563653" y="3935625"/>
            <a:ext cx="4807779" cy="1946952"/>
          </a:xfrm>
          <a:prstGeom prst="rect">
            <a:avLst/>
          </a:prstGeom>
        </p:spPr>
      </p:pic>
      <p:sp>
        <p:nvSpPr>
          <p:cNvPr id="6" name="TextBox 5">
            <a:extLst>
              <a:ext uri="{FF2B5EF4-FFF2-40B4-BE49-F238E27FC236}">
                <a16:creationId xmlns:a16="http://schemas.microsoft.com/office/drawing/2014/main" id="{0EE7E228-7715-EE41-9890-D4EA970CD5A0}"/>
              </a:ext>
            </a:extLst>
          </p:cNvPr>
          <p:cNvSpPr txBox="1"/>
          <p:nvPr/>
        </p:nvSpPr>
        <p:spPr>
          <a:xfrm>
            <a:off x="883928" y="5979807"/>
            <a:ext cx="2705485" cy="370389"/>
          </a:xfrm>
          <a:prstGeom prst="rect">
            <a:avLst/>
          </a:prstGeom>
        </p:spPr>
        <p:txBody>
          <a:bodyPr vert="horz" wrap="square" lIns="121920" tIns="60960" rIns="121920" bIns="60960" rtlCol="0" anchor="ctr">
            <a:normAutofit fontScale="77500" lnSpcReduction="20000"/>
          </a:bodyPr>
          <a:lstStyle/>
          <a:p>
            <a:r>
              <a:rPr lang="en-US" sz="2400" dirty="0"/>
              <a:t>1. Cost benefit analysis</a:t>
            </a:r>
          </a:p>
        </p:txBody>
      </p:sp>
      <p:sp>
        <p:nvSpPr>
          <p:cNvPr id="7" name="TextBox 6">
            <a:extLst>
              <a:ext uri="{FF2B5EF4-FFF2-40B4-BE49-F238E27FC236}">
                <a16:creationId xmlns:a16="http://schemas.microsoft.com/office/drawing/2014/main" id="{E9B40AD4-5403-B947-B641-5FA27275167D}"/>
              </a:ext>
            </a:extLst>
          </p:cNvPr>
          <p:cNvSpPr txBox="1"/>
          <p:nvPr/>
        </p:nvSpPr>
        <p:spPr>
          <a:xfrm>
            <a:off x="7138048" y="5963407"/>
            <a:ext cx="1867383" cy="386789"/>
          </a:xfrm>
          <a:prstGeom prst="rect">
            <a:avLst/>
          </a:prstGeom>
        </p:spPr>
        <p:txBody>
          <a:bodyPr vert="horz" wrap="square" lIns="121920" tIns="60960" rIns="121920" bIns="60960" rtlCol="0" anchor="ctr">
            <a:noAutofit/>
          </a:bodyPr>
          <a:lstStyle/>
          <a:p>
            <a:r>
              <a:rPr lang="en-US" sz="1867" dirty="0"/>
              <a:t>2. Risk matrix</a:t>
            </a:r>
          </a:p>
        </p:txBody>
      </p:sp>
      <p:sp>
        <p:nvSpPr>
          <p:cNvPr id="8" name="Rectangle 5">
            <a:extLst>
              <a:ext uri="{FF2B5EF4-FFF2-40B4-BE49-F238E27FC236}">
                <a16:creationId xmlns:a16="http://schemas.microsoft.com/office/drawing/2014/main" id="{F3504A98-E927-844A-B4F7-61C73094A93B}"/>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Assessing adaptation options</a:t>
            </a:r>
          </a:p>
        </p:txBody>
      </p:sp>
    </p:spTree>
    <p:extLst>
      <p:ext uri="{BB962C8B-B14F-4D97-AF65-F5344CB8AC3E}">
        <p14:creationId xmlns:p14="http://schemas.microsoft.com/office/powerpoint/2010/main" val="789544527"/>
      </p:ext>
    </p:extLst>
  </p:cSld>
  <p:clrMapOvr>
    <a:masterClrMapping/>
  </p:clrMapOvr>
  <mc:AlternateContent xmlns:mc="http://schemas.openxmlformats.org/markup-compatibility/2006">
    <mc:Choice xmlns:p14="http://schemas.microsoft.com/office/powerpoint/2010/main" Requires="p14">
      <p:transition spd="slow" p14:dur="2000" advTm="306375"/>
    </mc:Choice>
    <mc:Fallback>
      <p:transition spd="slow" advTm="30637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C9E08F17-8A40-9A49-AC71-5A519BF9FEC7}"/>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Stage 5: Monitor and review</a:t>
            </a:r>
          </a:p>
        </p:txBody>
      </p:sp>
      <p:pic>
        <p:nvPicPr>
          <p:cNvPr id="11" name="Content Placeholder 5">
            <a:extLst>
              <a:ext uri="{FF2B5EF4-FFF2-40B4-BE49-F238E27FC236}">
                <a16:creationId xmlns:a16="http://schemas.microsoft.com/office/drawing/2014/main" id="{FB8357AE-4A72-7F40-8485-8779C3D20EDC}"/>
              </a:ext>
            </a:extLst>
          </p:cNvPr>
          <p:cNvPicPr>
            <a:picLocks noGrp="1" noChangeAspect="1"/>
          </p:cNvPicPr>
          <p:nvPr>
            <p:ph idx="1"/>
          </p:nvPr>
        </p:nvPicPr>
        <p:blipFill>
          <a:blip r:embed="rId3"/>
          <a:stretch>
            <a:fillRect/>
          </a:stretch>
        </p:blipFill>
        <p:spPr>
          <a:xfrm>
            <a:off x="1332867" y="1592440"/>
            <a:ext cx="9160247" cy="5018222"/>
          </a:xfrm>
        </p:spPr>
      </p:pic>
    </p:spTree>
    <p:extLst>
      <p:ext uri="{BB962C8B-B14F-4D97-AF65-F5344CB8AC3E}">
        <p14:creationId xmlns:p14="http://schemas.microsoft.com/office/powerpoint/2010/main" val="356596748"/>
      </p:ext>
    </p:extLst>
  </p:cSld>
  <p:clrMapOvr>
    <a:masterClrMapping/>
  </p:clrMapOvr>
  <mc:AlternateContent xmlns:mc="http://schemas.openxmlformats.org/markup-compatibility/2006">
    <mc:Choice xmlns:p14="http://schemas.microsoft.com/office/powerpoint/2010/main" Requires="p14">
      <p:transition spd="slow" p14:dur="2000" advTm="160838"/>
    </mc:Choice>
    <mc:Fallback>
      <p:transition spd="slow" advTm="16083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ACBE83-5359-2C4D-AA8C-E8729AC942C5}"/>
              </a:ext>
            </a:extLst>
          </p:cNvPr>
          <p:cNvSpPr>
            <a:spLocks noGrp="1"/>
          </p:cNvSpPr>
          <p:nvPr>
            <p:ph idx="1"/>
          </p:nvPr>
        </p:nvSpPr>
        <p:spPr/>
        <p:txBody>
          <a:bodyPr/>
          <a:lstStyle/>
          <a:p>
            <a:r>
              <a:rPr lang="en-US" altLang="en-US" dirty="0">
                <a:solidFill>
                  <a:schemeClr val="tx1">
                    <a:lumMod val="50000"/>
                    <a:lumOff val="50000"/>
                  </a:schemeClr>
                </a:solidFill>
              </a:rPr>
              <a:t>We need BOTH mitigation and adaptation</a:t>
            </a:r>
          </a:p>
          <a:p>
            <a:r>
              <a:rPr lang="en-US" altLang="en-US" dirty="0">
                <a:solidFill>
                  <a:schemeClr val="tx1">
                    <a:lumMod val="50000"/>
                    <a:lumOff val="50000"/>
                  </a:schemeClr>
                </a:solidFill>
              </a:rPr>
              <a:t>When adapting to a changing climate it is necessary to consider:</a:t>
            </a:r>
          </a:p>
          <a:p>
            <a:pPr lvl="1"/>
            <a:r>
              <a:rPr lang="en-US" altLang="en-US" dirty="0">
                <a:solidFill>
                  <a:schemeClr val="tx1">
                    <a:lumMod val="50000"/>
                    <a:lumOff val="50000"/>
                  </a:schemeClr>
                </a:solidFill>
              </a:rPr>
              <a:t>Change is inevitable, how we change isn’t</a:t>
            </a:r>
          </a:p>
          <a:p>
            <a:pPr lvl="1"/>
            <a:r>
              <a:rPr lang="en-US" altLang="en-US" dirty="0">
                <a:solidFill>
                  <a:schemeClr val="tx1">
                    <a:lumMod val="50000"/>
                    <a:lumOff val="50000"/>
                  </a:schemeClr>
                </a:solidFill>
              </a:rPr>
              <a:t>Each situation is unique and needs to be considered as such</a:t>
            </a:r>
          </a:p>
          <a:p>
            <a:pPr lvl="1"/>
            <a:r>
              <a:rPr lang="en-US" altLang="en-US" dirty="0">
                <a:solidFill>
                  <a:schemeClr val="tx1">
                    <a:lumMod val="50000"/>
                    <a:lumOff val="50000"/>
                  </a:schemeClr>
                </a:solidFill>
              </a:rPr>
              <a:t>Making robust decisions requires robust information</a:t>
            </a:r>
          </a:p>
          <a:p>
            <a:pPr lvl="1"/>
            <a:r>
              <a:rPr lang="en-US" altLang="en-US" dirty="0">
                <a:solidFill>
                  <a:schemeClr val="tx1">
                    <a:lumMod val="50000"/>
                    <a:lumOff val="50000"/>
                  </a:schemeClr>
                </a:solidFill>
              </a:rPr>
              <a:t>Not easy to decide how to prioritise – does CBA do it?</a:t>
            </a:r>
          </a:p>
          <a:p>
            <a:pPr lvl="1"/>
            <a:r>
              <a:rPr lang="en-US" altLang="en-US" dirty="0">
                <a:solidFill>
                  <a:schemeClr val="tx1">
                    <a:lumMod val="50000"/>
                    <a:lumOff val="50000"/>
                  </a:schemeClr>
                </a:solidFill>
              </a:rPr>
              <a:t>Need to work holistically – work with systems, not against</a:t>
            </a:r>
          </a:p>
          <a:p>
            <a:pPr lvl="1"/>
            <a:r>
              <a:rPr lang="en-US" altLang="en-US" dirty="0">
                <a:solidFill>
                  <a:schemeClr val="tx1">
                    <a:lumMod val="50000"/>
                    <a:lumOff val="50000"/>
                  </a:schemeClr>
                </a:solidFill>
              </a:rPr>
              <a:t>Need to a flexible plan – things change, your adaptation strategy needs to cope</a:t>
            </a:r>
          </a:p>
        </p:txBody>
      </p:sp>
      <p:sp>
        <p:nvSpPr>
          <p:cNvPr id="4" name="Rectangle 5">
            <a:extLst>
              <a:ext uri="{FF2B5EF4-FFF2-40B4-BE49-F238E27FC236}">
                <a16:creationId xmlns:a16="http://schemas.microsoft.com/office/drawing/2014/main" id="{7487879F-45DF-4E47-9D5E-BA89E36FD504}"/>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mn-lt"/>
              </a:rPr>
              <a:t>Summary</a:t>
            </a:r>
          </a:p>
        </p:txBody>
      </p:sp>
    </p:spTree>
    <p:extLst>
      <p:ext uri="{BB962C8B-B14F-4D97-AF65-F5344CB8AC3E}">
        <p14:creationId xmlns:p14="http://schemas.microsoft.com/office/powerpoint/2010/main" val="4010052237"/>
      </p:ext>
    </p:extLst>
  </p:cSld>
  <p:clrMapOvr>
    <a:masterClrMapping/>
  </p:clrMapOvr>
  <mc:AlternateContent xmlns:mc="http://schemas.openxmlformats.org/markup-compatibility/2006">
    <mc:Choice xmlns:p14="http://schemas.microsoft.com/office/powerpoint/2010/main" Requires="p14">
      <p:transition spd="slow" p14:dur="2000" advTm="259768"/>
    </mc:Choice>
    <mc:Fallback>
      <p:transition spd="slow" advTm="25976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DF8089-64F2-704C-A151-271A38FD4F9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6738" y="2228193"/>
            <a:ext cx="3589648" cy="3815448"/>
          </a:xfrm>
        </p:spPr>
      </p:pic>
      <p:sp>
        <p:nvSpPr>
          <p:cNvPr id="5" name="Title 1">
            <a:extLst>
              <a:ext uri="{FF2B5EF4-FFF2-40B4-BE49-F238E27FC236}">
                <a16:creationId xmlns:a16="http://schemas.microsoft.com/office/drawing/2014/main" id="{253F6E41-D820-9E44-86AF-6E5B6DEC928C}"/>
              </a:ext>
            </a:extLst>
          </p:cNvPr>
          <p:cNvSpPr txBox="1">
            <a:spLocks/>
          </p:cNvSpPr>
          <p:nvPr/>
        </p:nvSpPr>
        <p:spPr>
          <a:xfrm>
            <a:off x="685800" y="287338"/>
            <a:ext cx="7772400" cy="9350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solidFill>
                  <a:schemeClr val="tx1">
                    <a:lumMod val="50000"/>
                    <a:lumOff val="50000"/>
                  </a:schemeClr>
                </a:solidFill>
                <a:latin typeface="Tahoma" panose="020B0604030504040204" pitchFamily="34" charset="0"/>
              </a:rPr>
              <a:t>Change has happened</a:t>
            </a:r>
          </a:p>
        </p:txBody>
      </p:sp>
      <p:pic>
        <p:nvPicPr>
          <p:cNvPr id="6" name="Content Placeholder 4">
            <a:extLst>
              <a:ext uri="{FF2B5EF4-FFF2-40B4-BE49-F238E27FC236}">
                <a16:creationId xmlns:a16="http://schemas.microsoft.com/office/drawing/2014/main" id="{0B6B4C6F-2FA0-EF40-87CC-ED63AEAA8A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018"/>
          <a:stretch/>
        </p:blipFill>
        <p:spPr>
          <a:xfrm>
            <a:off x="5435916" y="2228193"/>
            <a:ext cx="6044568" cy="3472876"/>
          </a:xfrm>
          <a:prstGeom prst="rect">
            <a:avLst/>
          </a:prstGeom>
        </p:spPr>
      </p:pic>
    </p:spTree>
    <p:extLst>
      <p:ext uri="{BB962C8B-B14F-4D97-AF65-F5344CB8AC3E}">
        <p14:creationId xmlns:p14="http://schemas.microsoft.com/office/powerpoint/2010/main" val="2232810432"/>
      </p:ext>
    </p:extLst>
  </p:cSld>
  <p:clrMapOvr>
    <a:masterClrMapping/>
  </p:clrMapOvr>
  <mc:AlternateContent xmlns:mc="http://schemas.openxmlformats.org/markup-compatibility/2006">
    <mc:Choice xmlns:p14="http://schemas.microsoft.com/office/powerpoint/2010/main" Requires="p14">
      <p:transition spd="slow" p14:dur="2000" advTm="176848"/>
    </mc:Choice>
    <mc:Fallback>
      <p:transition spd="slow" advTm="17684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C9E08F17-8A40-9A49-AC71-5A519BF9FEC7}"/>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A risk-based approach</a:t>
            </a:r>
          </a:p>
        </p:txBody>
      </p:sp>
      <p:pic>
        <p:nvPicPr>
          <p:cNvPr id="11" name="Content Placeholder 5">
            <a:extLst>
              <a:ext uri="{FF2B5EF4-FFF2-40B4-BE49-F238E27FC236}">
                <a16:creationId xmlns:a16="http://schemas.microsoft.com/office/drawing/2014/main" id="{FB8357AE-4A72-7F40-8485-8779C3D20EDC}"/>
              </a:ext>
            </a:extLst>
          </p:cNvPr>
          <p:cNvPicPr>
            <a:picLocks noGrp="1" noChangeAspect="1"/>
          </p:cNvPicPr>
          <p:nvPr>
            <p:ph idx="1"/>
          </p:nvPr>
        </p:nvPicPr>
        <p:blipFill>
          <a:blip r:embed="rId3"/>
          <a:stretch>
            <a:fillRect/>
          </a:stretch>
        </p:blipFill>
        <p:spPr>
          <a:xfrm>
            <a:off x="1332867" y="1592440"/>
            <a:ext cx="9160247" cy="5018222"/>
          </a:xfrm>
        </p:spPr>
      </p:pic>
    </p:spTree>
    <p:extLst>
      <p:ext uri="{BB962C8B-B14F-4D97-AF65-F5344CB8AC3E}">
        <p14:creationId xmlns:p14="http://schemas.microsoft.com/office/powerpoint/2010/main" val="2635769615"/>
      </p:ext>
    </p:extLst>
  </p:cSld>
  <p:clrMapOvr>
    <a:masterClrMapping/>
  </p:clrMapOvr>
  <mc:AlternateContent xmlns:mc="http://schemas.openxmlformats.org/markup-compatibility/2006">
    <mc:Choice xmlns:p14="http://schemas.microsoft.com/office/powerpoint/2010/main" Requires="p14">
      <p:transition spd="slow" p14:dur="2000" advTm="120326"/>
    </mc:Choice>
    <mc:Fallback>
      <p:transition spd="slow" advTm="12032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183E12-F70A-3F48-9BBF-EA4457E0D1E1}"/>
              </a:ext>
            </a:extLst>
          </p:cNvPr>
          <p:cNvSpPr>
            <a:spLocks noGrp="1"/>
          </p:cNvSpPr>
          <p:nvPr>
            <p:ph idx="1"/>
          </p:nvPr>
        </p:nvSpPr>
        <p:spPr/>
        <p:txBody>
          <a:bodyPr/>
          <a:lstStyle/>
          <a:p>
            <a:r>
              <a:rPr lang="en-US" dirty="0">
                <a:solidFill>
                  <a:schemeClr val="tx1">
                    <a:lumMod val="50000"/>
                    <a:lumOff val="50000"/>
                  </a:schemeClr>
                </a:solidFill>
              </a:rPr>
              <a:t>Language is crucial</a:t>
            </a:r>
          </a:p>
          <a:p>
            <a:pPr lvl="1"/>
            <a:r>
              <a:rPr lang="en-US" dirty="0">
                <a:solidFill>
                  <a:schemeClr val="tx1">
                    <a:lumMod val="50000"/>
                    <a:lumOff val="50000"/>
                  </a:schemeClr>
                </a:solidFill>
              </a:rPr>
              <a:t>Weather or climate</a:t>
            </a:r>
          </a:p>
          <a:p>
            <a:pPr lvl="1"/>
            <a:r>
              <a:rPr lang="en-US" dirty="0">
                <a:solidFill>
                  <a:schemeClr val="tx1">
                    <a:lumMod val="50000"/>
                    <a:lumOff val="50000"/>
                  </a:schemeClr>
                </a:solidFill>
              </a:rPr>
              <a:t>Adaptation or Mitigation</a:t>
            </a:r>
          </a:p>
          <a:p>
            <a:pPr lvl="1"/>
            <a:r>
              <a:rPr lang="en-US" dirty="0">
                <a:solidFill>
                  <a:schemeClr val="tx1">
                    <a:lumMod val="50000"/>
                    <a:lumOff val="50000"/>
                  </a:schemeClr>
                </a:solidFill>
              </a:rPr>
              <a:t>Risk or Hazard</a:t>
            </a:r>
          </a:p>
          <a:p>
            <a:r>
              <a:rPr lang="en-US" dirty="0">
                <a:solidFill>
                  <a:schemeClr val="tx1">
                    <a:lumMod val="50000"/>
                    <a:lumOff val="50000"/>
                  </a:schemeClr>
                </a:solidFill>
              </a:rPr>
              <a:t>Who needs to be involved</a:t>
            </a:r>
          </a:p>
          <a:p>
            <a:r>
              <a:rPr lang="en-US" dirty="0">
                <a:solidFill>
                  <a:schemeClr val="tx1">
                    <a:lumMod val="50000"/>
                    <a:lumOff val="50000"/>
                  </a:schemeClr>
                </a:solidFill>
              </a:rPr>
              <a:t>What is the budget</a:t>
            </a:r>
          </a:p>
          <a:p>
            <a:r>
              <a:rPr lang="en-US" dirty="0">
                <a:solidFill>
                  <a:schemeClr val="tx1">
                    <a:lumMod val="50000"/>
                    <a:lumOff val="50000"/>
                  </a:schemeClr>
                </a:solidFill>
              </a:rPr>
              <a:t>Is there a timeframe</a:t>
            </a:r>
          </a:p>
          <a:p>
            <a:r>
              <a:rPr lang="en-US" dirty="0">
                <a:solidFill>
                  <a:schemeClr val="tx1">
                    <a:lumMod val="50000"/>
                    <a:lumOff val="50000"/>
                  </a:schemeClr>
                </a:solidFill>
              </a:rPr>
              <a:t>Risk </a:t>
            </a:r>
          </a:p>
          <a:p>
            <a:endParaRPr lang="en-US" dirty="0">
              <a:solidFill>
                <a:schemeClr val="tx1">
                  <a:lumMod val="50000"/>
                  <a:lumOff val="50000"/>
                </a:schemeClr>
              </a:solidFill>
            </a:endParaRPr>
          </a:p>
        </p:txBody>
      </p:sp>
      <p:sp>
        <p:nvSpPr>
          <p:cNvPr id="3" name="Rectangle 5">
            <a:extLst>
              <a:ext uri="{FF2B5EF4-FFF2-40B4-BE49-F238E27FC236}">
                <a16:creationId xmlns:a16="http://schemas.microsoft.com/office/drawing/2014/main" id="{BC2CAF87-9A15-954A-AEC3-6DDCF044B015}"/>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Stage 1: Getting started</a:t>
            </a:r>
          </a:p>
        </p:txBody>
      </p:sp>
    </p:spTree>
    <p:extLst>
      <p:ext uri="{BB962C8B-B14F-4D97-AF65-F5344CB8AC3E}">
        <p14:creationId xmlns:p14="http://schemas.microsoft.com/office/powerpoint/2010/main" val="1491310245"/>
      </p:ext>
    </p:extLst>
  </p:cSld>
  <p:clrMapOvr>
    <a:masterClrMapping/>
  </p:clrMapOvr>
  <mc:AlternateContent xmlns:mc="http://schemas.openxmlformats.org/markup-compatibility/2006">
    <mc:Choice xmlns:p14="http://schemas.microsoft.com/office/powerpoint/2010/main" Requires="p14">
      <p:transition spd="slow" p14:dur="2000" advTm="148156"/>
    </mc:Choice>
    <mc:Fallback>
      <p:transition spd="slow" advTm="14815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284A69-8D73-674F-BDE3-698ED4B2ACD7}"/>
              </a:ext>
            </a:extLst>
          </p:cNvPr>
          <p:cNvSpPr>
            <a:spLocks noGrp="1"/>
          </p:cNvSpPr>
          <p:nvPr>
            <p:ph idx="1"/>
          </p:nvPr>
        </p:nvSpPr>
        <p:spPr>
          <a:xfrm>
            <a:off x="570571" y="1436915"/>
            <a:ext cx="10515600" cy="4351338"/>
          </a:xfrm>
        </p:spPr>
        <p:txBody>
          <a:bodyPr/>
          <a:lstStyle/>
          <a:p>
            <a:r>
              <a:rPr lang="en-US" dirty="0">
                <a:solidFill>
                  <a:schemeClr val="bg1">
                    <a:lumMod val="75000"/>
                  </a:schemeClr>
                </a:solidFill>
              </a:rPr>
              <a:t>Put simply:</a:t>
            </a:r>
            <a:br>
              <a:rPr lang="en-US" dirty="0">
                <a:solidFill>
                  <a:schemeClr val="bg1">
                    <a:lumMod val="75000"/>
                  </a:schemeClr>
                </a:solidFill>
              </a:rPr>
            </a:br>
            <a:r>
              <a:rPr lang="en-US" dirty="0">
                <a:solidFill>
                  <a:schemeClr val="bg1">
                    <a:lumMod val="75000"/>
                  </a:schemeClr>
                </a:solidFill>
              </a:rPr>
              <a:t>Weather is the conditions on any given day</a:t>
            </a:r>
          </a:p>
          <a:p>
            <a:r>
              <a:rPr lang="en-US" dirty="0">
                <a:solidFill>
                  <a:schemeClr val="bg1">
                    <a:lumMod val="75000"/>
                  </a:schemeClr>
                </a:solidFill>
              </a:rPr>
              <a:t>Climate is the total experience of weather over a longer period of time (conventionally 30 years)</a:t>
            </a:r>
          </a:p>
          <a:p>
            <a:r>
              <a:rPr lang="en-US" dirty="0">
                <a:solidFill>
                  <a:schemeClr val="bg1">
                    <a:lumMod val="75000"/>
                  </a:schemeClr>
                </a:solidFill>
              </a:rPr>
              <a:t>Climate change causes changes to weather patterns, but these changes are harder to identify.</a:t>
            </a:r>
          </a:p>
          <a:p>
            <a:r>
              <a:rPr lang="en-US" dirty="0">
                <a:solidFill>
                  <a:schemeClr val="bg1">
                    <a:lumMod val="75000"/>
                  </a:schemeClr>
                </a:solidFill>
              </a:rPr>
              <a:t>Can be easier to plan for the longer-term trends than for short, infrequent events.</a:t>
            </a:r>
          </a:p>
          <a:p>
            <a:r>
              <a:rPr lang="en-US" dirty="0">
                <a:solidFill>
                  <a:schemeClr val="bg1">
                    <a:lumMod val="75000"/>
                  </a:schemeClr>
                </a:solidFill>
              </a:rPr>
              <a:t>But it is the changing extremes that can have the biggest impact</a:t>
            </a:r>
          </a:p>
          <a:p>
            <a:endParaRPr lang="en-US" dirty="0">
              <a:solidFill>
                <a:schemeClr val="bg1">
                  <a:lumMod val="75000"/>
                </a:schemeClr>
              </a:solidFill>
            </a:endParaRPr>
          </a:p>
          <a:p>
            <a:endParaRPr lang="en-US" dirty="0"/>
          </a:p>
        </p:txBody>
      </p:sp>
      <p:sp>
        <p:nvSpPr>
          <p:cNvPr id="3" name="Rectangle 5">
            <a:extLst>
              <a:ext uri="{FF2B5EF4-FFF2-40B4-BE49-F238E27FC236}">
                <a16:creationId xmlns:a16="http://schemas.microsoft.com/office/drawing/2014/main" id="{EB6E7E02-CEC0-9B4D-9373-B68CB2C4BB2F}"/>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Weather and climate</a:t>
            </a:r>
          </a:p>
        </p:txBody>
      </p:sp>
    </p:spTree>
    <p:extLst>
      <p:ext uri="{BB962C8B-B14F-4D97-AF65-F5344CB8AC3E}">
        <p14:creationId xmlns:p14="http://schemas.microsoft.com/office/powerpoint/2010/main" val="1826443409"/>
      </p:ext>
    </p:extLst>
  </p:cSld>
  <p:clrMapOvr>
    <a:masterClrMapping/>
  </p:clrMapOvr>
  <mc:AlternateContent xmlns:mc="http://schemas.openxmlformats.org/markup-compatibility/2006">
    <mc:Choice xmlns:p14="http://schemas.microsoft.com/office/powerpoint/2010/main" Requires="p14">
      <p:transition spd="slow" p14:dur="2000" advTm="113385"/>
    </mc:Choice>
    <mc:Fallback>
      <p:transition spd="slow" advTm="11338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BD206-ED41-3340-B8C4-BFA2F2927F8C}"/>
              </a:ext>
            </a:extLst>
          </p:cNvPr>
          <p:cNvSpPr>
            <a:spLocks noGrp="1"/>
          </p:cNvSpPr>
          <p:nvPr>
            <p:ph idx="1"/>
          </p:nvPr>
        </p:nvSpPr>
        <p:spPr/>
        <p:txBody>
          <a:bodyPr/>
          <a:lstStyle/>
          <a:p>
            <a:pPr>
              <a:lnSpc>
                <a:spcPct val="100000"/>
              </a:lnSpc>
            </a:pPr>
            <a:r>
              <a:rPr lang="en-US" sz="2667" dirty="0">
                <a:solidFill>
                  <a:schemeClr val="bg1">
                    <a:lumMod val="75000"/>
                  </a:schemeClr>
                </a:solidFill>
              </a:rPr>
              <a:t>It is important to understand the difference between the 2 responses to climate change.</a:t>
            </a:r>
          </a:p>
          <a:p>
            <a:pPr>
              <a:lnSpc>
                <a:spcPct val="100000"/>
              </a:lnSpc>
            </a:pPr>
            <a:r>
              <a:rPr lang="en-US" sz="2667" dirty="0">
                <a:solidFill>
                  <a:schemeClr val="bg1">
                    <a:lumMod val="75000"/>
                  </a:schemeClr>
                </a:solidFill>
              </a:rPr>
              <a:t>Both adaptation and mitigation are important, but require different actions.</a:t>
            </a:r>
          </a:p>
          <a:p>
            <a:pPr>
              <a:lnSpc>
                <a:spcPct val="100000"/>
              </a:lnSpc>
            </a:pPr>
            <a:r>
              <a:rPr lang="en-US" sz="2667" dirty="0">
                <a:solidFill>
                  <a:schemeClr val="bg1">
                    <a:lumMod val="75000"/>
                  </a:schemeClr>
                </a:solidFill>
              </a:rPr>
              <a:t>To help us understand the difference we’d like you to have a go at this exercise:</a:t>
            </a:r>
          </a:p>
          <a:p>
            <a:pPr lvl="1">
              <a:lnSpc>
                <a:spcPct val="100000"/>
              </a:lnSpc>
            </a:pPr>
            <a:r>
              <a:rPr lang="en-US" sz="2667" dirty="0">
                <a:solidFill>
                  <a:schemeClr val="bg1">
                    <a:lumMod val="75000"/>
                  </a:schemeClr>
                </a:solidFill>
              </a:rPr>
              <a:t>Simply sort the list of every actions according to if you think they are adaptation, mitigation, or both</a:t>
            </a:r>
          </a:p>
        </p:txBody>
      </p:sp>
      <p:sp>
        <p:nvSpPr>
          <p:cNvPr id="3" name="Rectangle 5">
            <a:extLst>
              <a:ext uri="{FF2B5EF4-FFF2-40B4-BE49-F238E27FC236}">
                <a16:creationId xmlns:a16="http://schemas.microsoft.com/office/drawing/2014/main" id="{46721CA6-6602-2F44-BCF3-9D48F537C25D}"/>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Adaptation and mitigation</a:t>
            </a:r>
          </a:p>
        </p:txBody>
      </p:sp>
    </p:spTree>
    <p:extLst>
      <p:ext uri="{BB962C8B-B14F-4D97-AF65-F5344CB8AC3E}">
        <p14:creationId xmlns:p14="http://schemas.microsoft.com/office/powerpoint/2010/main" val="4160843227"/>
      </p:ext>
    </p:extLst>
  </p:cSld>
  <p:clrMapOvr>
    <a:masterClrMapping/>
  </p:clrMapOvr>
  <mc:AlternateContent xmlns:mc="http://schemas.openxmlformats.org/markup-compatibility/2006">
    <mc:Choice xmlns:p14="http://schemas.microsoft.com/office/powerpoint/2010/main" Requires="p14">
      <p:transition spd="slow" p14:dur="2000" advTm="56640"/>
    </mc:Choice>
    <mc:Fallback>
      <p:transition spd="slow" advTm="5664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9ED8FF-9E87-8E4C-B889-8C72809DF710}"/>
              </a:ext>
            </a:extLst>
          </p:cNvPr>
          <p:cNvSpPr>
            <a:spLocks noGrp="1"/>
          </p:cNvSpPr>
          <p:nvPr>
            <p:ph idx="1"/>
          </p:nvPr>
        </p:nvSpPr>
        <p:spPr/>
        <p:txBody>
          <a:bodyPr/>
          <a:lstStyle/>
          <a:p>
            <a:pPr marL="304792" indent="-304792">
              <a:lnSpc>
                <a:spcPct val="150000"/>
              </a:lnSpc>
              <a:buFont typeface="+mj-lt"/>
              <a:buAutoNum type="arabicPeriod"/>
            </a:pPr>
            <a:r>
              <a:rPr lang="en-GB" dirty="0">
                <a:solidFill>
                  <a:schemeClr val="bg1">
                    <a:lumMod val="75000"/>
                  </a:schemeClr>
                </a:solidFill>
                <a:cs typeface="Times New Roman" panose="02020603050405020304" pitchFamily="18" charset="0"/>
              </a:rPr>
              <a:t>Carrying a bottle of water in hot weather</a:t>
            </a:r>
          </a:p>
          <a:p>
            <a:pPr marL="304792" indent="-304792">
              <a:lnSpc>
                <a:spcPct val="150000"/>
              </a:lnSpc>
              <a:buFont typeface="+mj-lt"/>
              <a:buAutoNum type="arabicPeriod"/>
            </a:pPr>
            <a:r>
              <a:rPr lang="en-GB" dirty="0">
                <a:solidFill>
                  <a:schemeClr val="bg1">
                    <a:lumMod val="75000"/>
                  </a:schemeClr>
                </a:solidFill>
                <a:cs typeface="Times New Roman" panose="02020603050405020304" pitchFamily="18" charset="0"/>
              </a:rPr>
              <a:t>Moving sockets up a wall in flood risk houses </a:t>
            </a:r>
          </a:p>
          <a:p>
            <a:pPr marL="304792" indent="-304792">
              <a:lnSpc>
                <a:spcPct val="150000"/>
              </a:lnSpc>
              <a:buFont typeface="+mj-lt"/>
              <a:buAutoNum type="arabicPeriod"/>
            </a:pPr>
            <a:r>
              <a:rPr lang="en-GB" dirty="0">
                <a:solidFill>
                  <a:schemeClr val="bg1">
                    <a:lumMod val="75000"/>
                  </a:schemeClr>
                </a:solidFill>
                <a:cs typeface="Times New Roman" panose="02020603050405020304" pitchFamily="18" charset="0"/>
              </a:rPr>
              <a:t>Installing low energy light bulbs</a:t>
            </a:r>
          </a:p>
          <a:p>
            <a:pPr marL="304792" indent="-304792">
              <a:lnSpc>
                <a:spcPct val="150000"/>
              </a:lnSpc>
              <a:buFont typeface="+mj-lt"/>
              <a:buAutoNum type="arabicPeriod"/>
            </a:pPr>
            <a:r>
              <a:rPr lang="en-GB" dirty="0">
                <a:solidFill>
                  <a:schemeClr val="bg1">
                    <a:lumMod val="75000"/>
                  </a:schemeClr>
                </a:solidFill>
                <a:cs typeface="Times New Roman" panose="02020603050405020304" pitchFamily="18" charset="0"/>
              </a:rPr>
              <a:t>Installing a water butt in your garden</a:t>
            </a:r>
          </a:p>
          <a:p>
            <a:pPr marL="304792" indent="-304792">
              <a:lnSpc>
                <a:spcPct val="150000"/>
              </a:lnSpc>
              <a:buFont typeface="+mj-lt"/>
              <a:buAutoNum type="arabicPeriod"/>
            </a:pPr>
            <a:r>
              <a:rPr lang="en-GB" dirty="0">
                <a:solidFill>
                  <a:schemeClr val="bg1">
                    <a:lumMod val="75000"/>
                  </a:schemeClr>
                </a:solidFill>
                <a:cs typeface="Times New Roman" panose="02020603050405020304" pitchFamily="18" charset="0"/>
              </a:rPr>
              <a:t>Cycling to work</a:t>
            </a:r>
          </a:p>
          <a:p>
            <a:pPr marL="304792" indent="-304792">
              <a:lnSpc>
                <a:spcPct val="150000"/>
              </a:lnSpc>
              <a:buFont typeface="+mj-lt"/>
              <a:buAutoNum type="arabicPeriod"/>
            </a:pPr>
            <a:r>
              <a:rPr lang="en-GB" dirty="0">
                <a:solidFill>
                  <a:schemeClr val="bg1">
                    <a:lumMod val="75000"/>
                  </a:schemeClr>
                </a:solidFill>
                <a:cs typeface="Times New Roman" panose="02020603050405020304" pitchFamily="18" charset="0"/>
              </a:rPr>
              <a:t>Starting a community gardening programme</a:t>
            </a:r>
          </a:p>
          <a:p>
            <a:pPr marL="0" indent="0">
              <a:buNone/>
            </a:pPr>
            <a:endParaRPr lang="en-US" dirty="0">
              <a:solidFill>
                <a:schemeClr val="bg1">
                  <a:lumMod val="75000"/>
                </a:schemeClr>
              </a:solidFill>
            </a:endParaRPr>
          </a:p>
        </p:txBody>
      </p:sp>
      <p:sp>
        <p:nvSpPr>
          <p:cNvPr id="3" name="Rectangle 5">
            <a:extLst>
              <a:ext uri="{FF2B5EF4-FFF2-40B4-BE49-F238E27FC236}">
                <a16:creationId xmlns:a16="http://schemas.microsoft.com/office/drawing/2014/main" id="{5E7E093A-6A08-EA43-B15E-F1A25D3F1517}"/>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Adaptation, mitigation or both</a:t>
            </a:r>
          </a:p>
        </p:txBody>
      </p:sp>
    </p:spTree>
    <p:extLst>
      <p:ext uri="{BB962C8B-B14F-4D97-AF65-F5344CB8AC3E}">
        <p14:creationId xmlns:p14="http://schemas.microsoft.com/office/powerpoint/2010/main" val="1561025860"/>
      </p:ext>
    </p:extLst>
  </p:cSld>
  <p:clrMapOvr>
    <a:masterClrMapping/>
  </p:clrMapOvr>
  <mc:AlternateContent xmlns:mc="http://schemas.openxmlformats.org/markup-compatibility/2006">
    <mc:Choice xmlns:p14="http://schemas.microsoft.com/office/powerpoint/2010/main" Requires="p14">
      <p:transition spd="slow" p14:dur="2000" advTm="25602"/>
    </mc:Choice>
    <mc:Fallback>
      <p:transition spd="slow" advTm="2560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B56960-79E4-DC4B-9E67-CF6E329E72D0}"/>
              </a:ext>
            </a:extLst>
          </p:cNvPr>
          <p:cNvSpPr>
            <a:spLocks noGrp="1"/>
          </p:cNvSpPr>
          <p:nvPr>
            <p:ph idx="1"/>
          </p:nvPr>
        </p:nvSpPr>
        <p:spPr/>
        <p:txBody>
          <a:bodyPr/>
          <a:lstStyle/>
          <a:p>
            <a:pPr>
              <a:lnSpc>
                <a:spcPct val="150000"/>
              </a:lnSpc>
            </a:pPr>
            <a:r>
              <a:rPr lang="en-GB" dirty="0">
                <a:solidFill>
                  <a:schemeClr val="bg1">
                    <a:lumMod val="75000"/>
                  </a:schemeClr>
                </a:solidFill>
                <a:cs typeface="Times New Roman" panose="02020603050405020304" pitchFamily="18" charset="0"/>
              </a:rPr>
              <a:t>Most decisions we make comes with some risk and uncertainty attached to it.</a:t>
            </a:r>
          </a:p>
          <a:p>
            <a:pPr>
              <a:lnSpc>
                <a:spcPct val="150000"/>
              </a:lnSpc>
            </a:pPr>
            <a:r>
              <a:rPr lang="en-GB" dirty="0">
                <a:solidFill>
                  <a:schemeClr val="bg1">
                    <a:lumMod val="75000"/>
                  </a:schemeClr>
                </a:solidFill>
                <a:cs typeface="Times New Roman" panose="02020603050405020304" pitchFamily="18" charset="0"/>
              </a:rPr>
              <a:t>This could involve the data available, the level of impact, outside factors</a:t>
            </a:r>
          </a:p>
          <a:p>
            <a:pPr>
              <a:lnSpc>
                <a:spcPct val="150000"/>
              </a:lnSpc>
            </a:pPr>
            <a:r>
              <a:rPr lang="en-GB" dirty="0">
                <a:solidFill>
                  <a:schemeClr val="bg1">
                    <a:lumMod val="75000"/>
                  </a:schemeClr>
                </a:solidFill>
                <a:cs typeface="Times New Roman" panose="02020603050405020304" pitchFamily="18" charset="0"/>
              </a:rPr>
              <a:t>Even leaving the house!</a:t>
            </a:r>
          </a:p>
        </p:txBody>
      </p:sp>
      <p:sp>
        <p:nvSpPr>
          <p:cNvPr id="3" name="Rectangle 5">
            <a:extLst>
              <a:ext uri="{FF2B5EF4-FFF2-40B4-BE49-F238E27FC236}">
                <a16:creationId xmlns:a16="http://schemas.microsoft.com/office/drawing/2014/main" id="{C8B487D1-76C2-E941-8288-BC550B2D7F0B}"/>
              </a:ext>
            </a:extLst>
          </p:cNvPr>
          <p:cNvSpPr txBox="1">
            <a:spLocks noChangeArrowheads="1"/>
          </p:cNvSpPr>
          <p:nvPr/>
        </p:nvSpPr>
        <p:spPr>
          <a:xfrm>
            <a:off x="468313" y="311378"/>
            <a:ext cx="8240712" cy="112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chemeClr val="tx1">
                    <a:lumMod val="50000"/>
                    <a:lumOff val="50000"/>
                  </a:schemeClr>
                </a:solidFill>
                <a:latin typeface="Tahoma" panose="020B0604030504040204" pitchFamily="34" charset="0"/>
              </a:rPr>
              <a:t>Risk and uncertainty</a:t>
            </a:r>
          </a:p>
        </p:txBody>
      </p:sp>
    </p:spTree>
    <p:extLst>
      <p:ext uri="{BB962C8B-B14F-4D97-AF65-F5344CB8AC3E}">
        <p14:creationId xmlns:p14="http://schemas.microsoft.com/office/powerpoint/2010/main" val="3246567236"/>
      </p:ext>
    </p:extLst>
  </p:cSld>
  <p:clrMapOvr>
    <a:masterClrMapping/>
  </p:clrMapOvr>
  <mc:AlternateContent xmlns:mc="http://schemas.openxmlformats.org/markup-compatibility/2006">
    <mc:Choice xmlns:p14="http://schemas.microsoft.com/office/powerpoint/2010/main" Requires="p14">
      <p:transition spd="slow" p14:dur="2000" advTm="116538"/>
    </mc:Choice>
    <mc:Fallback>
      <p:transition spd="slow" advTm="11653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1.2|19|14|15.2"/>
</p:tagLst>
</file>

<file path=ppt/tags/tag2.xml><?xml version="1.0" encoding="utf-8"?>
<p:tagLst xmlns:a="http://schemas.openxmlformats.org/drawingml/2006/main" xmlns:r="http://schemas.openxmlformats.org/officeDocument/2006/relationships" xmlns:p="http://schemas.openxmlformats.org/presentationml/2006/main">
  <p:tag name="TIMING" val="|27.9|20.7|6.7|2.2|0.7|9|27.3|7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DE PP Template [Read-Only]" id="{8A09C1CC-9DCE-4933-BFF9-F20519C2F82B}" vid="{F93D5E99-17C0-465D-9371-27053E8CE4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290E2D-DDEB-4873-A806-80CB859D1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ff5ba4-f8ce-4e5a-8d12-16d349a7a5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4F6932-147D-48B1-85BC-1774F504095D}">
  <ds:schemaRefs>
    <ds:schemaRef ds:uri="http://purl.org/dc/elements/1.1/"/>
    <ds:schemaRef ds:uri="http://schemas.microsoft.com/office/2006/metadata/properties"/>
    <ds:schemaRef ds:uri="1bff5ba4-f8ce-4e5a-8d12-16d349a7a505"/>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CCD0896-23CB-468E-8D7D-321DE06BCC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TIDE PP Template</Template>
  <TotalTime>5021</TotalTime>
  <Words>4727</Words>
  <Application>Microsoft Office PowerPoint</Application>
  <PresentationFormat>Widescreen</PresentationFormat>
  <Paragraphs>245</Paragraphs>
  <Slides>22</Slides>
  <Notes>19</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School of Geography, 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Alastair Strickland</dc:creator>
  <cp:lastModifiedBy>Rachel.Rogers</cp:lastModifiedBy>
  <cp:revision>49</cp:revision>
  <dcterms:created xsi:type="dcterms:W3CDTF">2018-07-18T14:02:37Z</dcterms:created>
  <dcterms:modified xsi:type="dcterms:W3CDTF">2021-05-24T19:25:33Z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