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Open Sans ExtraBold" panose="020B0906030804020204" pitchFamily="34" charset="0"/>
      <p:bold r:id="rId29"/>
      <p:boldItalic r:id="rId30"/>
    </p:embeddedFont>
    <p:embeddedFont>
      <p:font typeface="Open Sans Light" panose="020B03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uuwUxTm0qLBxWeE32e2nWQ==" hashData="VuLZT3KSdKbhJb1vslLi40syRCsrxf1zN2pskT6HCGDDmp2uAkBw9l58pJedbSJT15TAu46rtZp7wBv3srlYc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SOeIkJOUwu0h88qLGROwRxd87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CHAD" initials="HACHAD" lastIdx="16" clrIdx="0"/>
  <p:cmAuthor id="1" name="HACHAD Soufiane" initials="HS" lastIdx="4" clrIdx="1">
    <p:extLst>
      <p:ext uri="{19B8F6BF-5375-455C-9EA6-DF929625EA0E}">
        <p15:presenceInfo xmlns:p15="http://schemas.microsoft.com/office/powerpoint/2012/main" userId="S::hachad@one.ma::fb04e2d5-025d-43ac-b44a-2e1d621c6a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04" autoAdjust="0"/>
  </p:normalViewPr>
  <p:slideViewPr>
    <p:cSldViewPr snapToGrid="0">
      <p:cViewPr varScale="1">
        <p:scale>
          <a:sx n="91" d="100"/>
          <a:sy n="91" d="100"/>
        </p:scale>
        <p:origin x="13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3pPr>
            <a:lvl4pPr marL="1828800" marR="0" lvl="3"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4pPr>
            <a:lvl5pPr marL="2286000" marR="0" lvl="4" indent="-22860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Open Sans"/>
                <a:ea typeface="Open Sans"/>
                <a:cs typeface="Open Sans"/>
                <a:sym typeface="Open Sans"/>
              </a:rPr>
              <a:t>‹#›</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58422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400443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La planification des systèmes énergétiques peut également contribuer à l'objectif de l'énergie pour tous. En 2016, la majorité des pays avaient atteint un taux d'accès à l'électricité de 100 % pour leur population. Toutefois, ce n'était pas le cas dans certains pays, principalement concentrés en Afrique subsaharienne. Dans certains cas, l'accès à l'électricité était inférieur à 10 %.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La planification des systèmes énergétiques peut contribuer à atteindre cet objectif d'accès à l'énergie pour tous en comprenant la demande et les ressources renouvelables locales qui peuvent aider à fournir la production d'énergie nécessaire.</a:t>
            </a:r>
            <a:endParaRPr/>
          </a:p>
        </p:txBody>
      </p:sp>
      <p:sp>
        <p:nvSpPr>
          <p:cNvPr id="333" name="Google Shape;3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92850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Enfin, le système énergétique est en train de changer, tant au niveau de l'offre (comme le montre l'essor des énergies renouvelables) qu'au niveau de la demande (également appelée consommation).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Cette figure réalisée par Our World in Data montre l'évolution de la consommation d'énergie dans les pays du monde entier en 2018. Dans la majorité de la carte, la consommation d'énergie a augmenté. Cette tendance pourrait bien se poursuivre, et la planification énergétique permettra de faire face à ces changements.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Des changements pourraient également intervenir dans la structure de la demande. Par exemple, si les véhicules électriques gagnent des parts de marché, la demande d'électricité augmentera et la demande de combustibles fossiles diminuera. La compréhension de ces scénarios possibles est précieuse pour la planification des systèmes énergétiques et le soutien d'une croissance compatible avec le climat. </a:t>
            </a:r>
            <a:endParaRPr/>
          </a:p>
        </p:txBody>
      </p:sp>
      <p:sp>
        <p:nvSpPr>
          <p:cNvPr id="344" name="Google Shape;3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66164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Le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d'analyse</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(MAED) a </a:t>
            </a:r>
            <a:r>
              <a:rPr lang="en-GB" dirty="0" err="1">
                <a:latin typeface="Open Sans"/>
                <a:ea typeface="Open Sans"/>
                <a:cs typeface="Open Sans"/>
                <a:sym typeface="Open Sans"/>
              </a:rPr>
              <a:t>été</a:t>
            </a:r>
            <a:r>
              <a:rPr lang="en-GB" dirty="0">
                <a:latin typeface="Open Sans"/>
                <a:ea typeface="Open Sans"/>
                <a:cs typeface="Open Sans"/>
                <a:sym typeface="Open Sans"/>
              </a:rPr>
              <a:t> </a:t>
            </a:r>
            <a:r>
              <a:rPr lang="en-GB" dirty="0" err="1">
                <a:latin typeface="Open Sans"/>
                <a:ea typeface="Open Sans"/>
                <a:cs typeface="Open Sans"/>
                <a:sym typeface="Open Sans"/>
              </a:rPr>
              <a:t>créé</a:t>
            </a:r>
            <a:r>
              <a:rPr lang="en-GB" dirty="0">
                <a:latin typeface="Open Sans"/>
                <a:ea typeface="Open Sans"/>
                <a:cs typeface="Open Sans"/>
                <a:sym typeface="Open Sans"/>
              </a:rPr>
              <a:t> par </a:t>
            </a:r>
            <a:r>
              <a:rPr lang="en-GB" dirty="0" err="1">
                <a:latin typeface="Open Sans"/>
                <a:ea typeface="Open Sans"/>
                <a:cs typeface="Open Sans"/>
                <a:sym typeface="Open Sans"/>
              </a:rPr>
              <a:t>l'Agence</a:t>
            </a:r>
            <a:r>
              <a:rPr lang="en-GB" dirty="0">
                <a:latin typeface="Open Sans"/>
                <a:ea typeface="Open Sans"/>
                <a:cs typeface="Open Sans"/>
                <a:sym typeface="Open Sans"/>
              </a:rPr>
              <a:t> </a:t>
            </a:r>
            <a:r>
              <a:rPr lang="en-GB" dirty="0" err="1">
                <a:latin typeface="Open Sans"/>
                <a:ea typeface="Open Sans"/>
                <a:cs typeface="Open Sans"/>
                <a:sym typeface="Open Sans"/>
              </a:rPr>
              <a:t>internationale</a:t>
            </a:r>
            <a:r>
              <a:rPr lang="en-GB" dirty="0">
                <a:latin typeface="Open Sans"/>
                <a:ea typeface="Open Sans"/>
                <a:cs typeface="Open Sans"/>
                <a:sym typeface="Open Sans"/>
              </a:rPr>
              <a:t> de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atomique</a:t>
            </a:r>
            <a:r>
              <a:rPr lang="en-GB" dirty="0">
                <a:latin typeface="Open Sans"/>
                <a:ea typeface="Open Sans"/>
                <a:cs typeface="Open Sans"/>
                <a:sym typeface="Open Sans"/>
              </a:rPr>
              <a:t> (AIEA). </a:t>
            </a:r>
            <a:endParaRPr dirty="0"/>
          </a:p>
          <a:p>
            <a:pPr marL="0" lvl="0" indent="0" algn="l" rtl="0">
              <a:spcBef>
                <a:spcPts val="0"/>
              </a:spcBef>
              <a:spcAft>
                <a:spcPts val="0"/>
              </a:spcAft>
              <a:buNone/>
            </a:pPr>
            <a:r>
              <a:rPr lang="en-GB" dirty="0" err="1">
                <a:latin typeface="Open Sans"/>
                <a:ea typeface="Open Sans"/>
                <a:cs typeface="Open Sans"/>
                <a:sym typeface="Open Sans"/>
              </a:rPr>
              <a:t>Ces</a:t>
            </a:r>
            <a:r>
              <a:rPr lang="en-GB" dirty="0">
                <a:latin typeface="Open Sans"/>
                <a:ea typeface="Open Sans"/>
                <a:cs typeface="Open Sans"/>
                <a:sym typeface="Open Sans"/>
              </a:rPr>
              <a:t> </a:t>
            </a:r>
            <a:r>
              <a:rPr lang="en-GB" dirty="0" err="1">
                <a:latin typeface="Open Sans"/>
                <a:ea typeface="Open Sans"/>
                <a:cs typeface="Open Sans"/>
                <a:sym typeface="Open Sans"/>
              </a:rPr>
              <a:t>modèles</a:t>
            </a:r>
            <a:r>
              <a:rPr lang="en-GB" dirty="0">
                <a:latin typeface="Open Sans"/>
                <a:ea typeface="Open Sans"/>
                <a:cs typeface="Open Sans"/>
                <a:sym typeface="Open Sans"/>
              </a:rPr>
              <a:t> </a:t>
            </a:r>
            <a:r>
              <a:rPr lang="en-GB" dirty="0" err="1">
                <a:latin typeface="Open Sans"/>
                <a:ea typeface="Open Sans"/>
                <a:cs typeface="Open Sans"/>
                <a:sym typeface="Open Sans"/>
              </a:rPr>
              <a:t>ont</a:t>
            </a:r>
            <a:r>
              <a:rPr lang="en-GB" dirty="0">
                <a:latin typeface="Open Sans"/>
                <a:ea typeface="Open Sans"/>
                <a:cs typeface="Open Sans"/>
                <a:sym typeface="Open Sans"/>
              </a:rPr>
              <a:t> </a:t>
            </a:r>
            <a:r>
              <a:rPr lang="en-GB" dirty="0" err="1">
                <a:latin typeface="Open Sans"/>
                <a:ea typeface="Open Sans"/>
                <a:cs typeface="Open Sans"/>
                <a:sym typeface="Open Sans"/>
              </a:rPr>
              <a:t>été</a:t>
            </a:r>
            <a:r>
              <a:rPr lang="en-GB" dirty="0">
                <a:latin typeface="Open Sans"/>
                <a:ea typeface="Open Sans"/>
                <a:cs typeface="Open Sans"/>
                <a:sym typeface="Open Sans"/>
              </a:rPr>
              <a:t> </a:t>
            </a:r>
            <a:r>
              <a:rPr lang="en-GB" dirty="0" err="1">
                <a:latin typeface="Open Sans"/>
                <a:ea typeface="Open Sans"/>
                <a:cs typeface="Open Sans"/>
                <a:sym typeface="Open Sans"/>
              </a:rPr>
              <a:t>développés</a:t>
            </a:r>
            <a:r>
              <a:rPr lang="en-GB" dirty="0">
                <a:latin typeface="Open Sans"/>
                <a:ea typeface="Open Sans"/>
                <a:cs typeface="Open Sans"/>
                <a:sym typeface="Open Sans"/>
              </a:rPr>
              <a:t> au fil des </a:t>
            </a:r>
            <a:r>
              <a:rPr lang="en-GB" dirty="0" err="1">
                <a:latin typeface="Open Sans"/>
                <a:ea typeface="Open Sans"/>
                <a:cs typeface="Open Sans"/>
                <a:sym typeface="Open Sans"/>
              </a:rPr>
              <a:t>ans</a:t>
            </a:r>
            <a:r>
              <a:rPr lang="en-GB" dirty="0">
                <a:latin typeface="Open Sans"/>
                <a:ea typeface="Open Sans"/>
                <a:cs typeface="Open Sans"/>
                <a:sym typeface="Open Sans"/>
              </a:rPr>
              <a:t> pour </a:t>
            </a:r>
            <a:r>
              <a:rPr lang="en-GB" dirty="0" err="1">
                <a:latin typeface="Open Sans"/>
                <a:ea typeface="Open Sans"/>
                <a:cs typeface="Open Sans"/>
                <a:sym typeface="Open Sans"/>
              </a:rPr>
              <a:t>faciliter</a:t>
            </a:r>
            <a:r>
              <a:rPr lang="en-GB" dirty="0">
                <a:latin typeface="Open Sans"/>
                <a:ea typeface="Open Sans"/>
                <a:cs typeface="Open Sans"/>
                <a:sym typeface="Open Sans"/>
              </a:rPr>
              <a:t> la vie de </a:t>
            </a:r>
            <a:r>
              <a:rPr lang="en-GB" dirty="0" err="1">
                <a:latin typeface="Open Sans"/>
                <a:ea typeface="Open Sans"/>
                <a:cs typeface="Open Sans"/>
                <a:sym typeface="Open Sans"/>
              </a:rPr>
              <a:t>l'utilisateur</a:t>
            </a:r>
            <a:r>
              <a:rPr lang="en-GB" dirty="0">
                <a:latin typeface="Open Sans"/>
                <a:ea typeface="Open Sans"/>
                <a:cs typeface="Open Sans"/>
                <a:sym typeface="Open Sans"/>
              </a:rPr>
              <a:t>, pour les raisons </a:t>
            </a:r>
            <a:r>
              <a:rPr lang="en-GB" dirty="0" err="1">
                <a:latin typeface="Open Sans"/>
                <a:ea typeface="Open Sans"/>
                <a:cs typeface="Open Sans"/>
                <a:sym typeface="Open Sans"/>
              </a:rPr>
              <a:t>exposées</a:t>
            </a:r>
            <a:r>
              <a:rPr lang="en-GB" dirty="0">
                <a:latin typeface="Open Sans"/>
                <a:ea typeface="Open Sans"/>
                <a:cs typeface="Open Sans"/>
                <a:sym typeface="Open Sans"/>
              </a:rPr>
              <a:t> dans les diapositives </a:t>
            </a:r>
            <a:r>
              <a:rPr lang="en-GB" dirty="0" err="1">
                <a:latin typeface="Open Sans"/>
                <a:ea typeface="Open Sans"/>
                <a:cs typeface="Open Sans"/>
                <a:sym typeface="Open Sans"/>
              </a:rPr>
              <a:t>suivantes</a:t>
            </a:r>
            <a:r>
              <a:rPr lang="en-GB" dirty="0">
                <a:latin typeface="Open Sans"/>
                <a:ea typeface="Open Sans"/>
                <a:cs typeface="Open Sans"/>
                <a:sym typeface="Open Sans"/>
              </a:rPr>
              <a:t>.</a:t>
            </a:r>
            <a:endParaRPr dirty="0">
              <a:latin typeface="Open Sans"/>
              <a:ea typeface="Open Sans"/>
              <a:cs typeface="Open Sans"/>
              <a:sym typeface="Open Sans"/>
            </a:endParaRPr>
          </a:p>
          <a:p>
            <a:pPr marL="0" lvl="0" indent="0" algn="l" rtl="0">
              <a:spcBef>
                <a:spcPts val="0"/>
              </a:spcBef>
              <a:spcAft>
                <a:spcPts val="0"/>
              </a:spcAft>
              <a:buNone/>
            </a:pPr>
            <a:r>
              <a:rPr lang="en-GB" dirty="0">
                <a:latin typeface="Open Sans"/>
                <a:ea typeface="Open Sans"/>
                <a:cs typeface="Open Sans"/>
                <a:sym typeface="Open Sans"/>
              </a:rPr>
              <a:t>Le MAED </a:t>
            </a:r>
            <a:r>
              <a:rPr lang="en-GB" dirty="0" err="1">
                <a:latin typeface="Open Sans"/>
                <a:ea typeface="Open Sans"/>
                <a:cs typeface="Open Sans"/>
                <a:sym typeface="Open Sans"/>
              </a:rPr>
              <a:t>comporte</a:t>
            </a:r>
            <a:r>
              <a:rPr lang="en-GB" dirty="0">
                <a:latin typeface="Open Sans"/>
                <a:ea typeface="Open Sans"/>
                <a:cs typeface="Open Sans"/>
                <a:sym typeface="Open Sans"/>
              </a:rPr>
              <a:t> deux modules : MAED-D et MAED-E.L. </a:t>
            </a:r>
            <a:endParaRPr dirty="0"/>
          </a:p>
          <a:p>
            <a:pPr marL="0" lvl="0" indent="0" algn="l" rtl="0">
              <a:spcBef>
                <a:spcPts val="0"/>
              </a:spcBef>
              <a:spcAft>
                <a:spcPts val="0"/>
              </a:spcAft>
              <a:buNone/>
            </a:pPr>
            <a:r>
              <a:rPr lang="en-GB" dirty="0">
                <a:latin typeface="Open Sans"/>
                <a:ea typeface="Open Sans"/>
                <a:cs typeface="Open Sans"/>
                <a:sym typeface="Open Sans"/>
              </a:rPr>
              <a:t>Le MAED-D </a:t>
            </a:r>
            <a:r>
              <a:rPr lang="en-GB" dirty="0" err="1">
                <a:latin typeface="Open Sans"/>
                <a:ea typeface="Open Sans"/>
                <a:cs typeface="Open Sans"/>
                <a:sym typeface="Open Sans"/>
              </a:rPr>
              <a:t>étudie</a:t>
            </a:r>
            <a:r>
              <a:rPr lang="en-GB" dirty="0">
                <a:latin typeface="Open Sans"/>
                <a:ea typeface="Open Sans"/>
                <a:cs typeface="Open Sans"/>
                <a:sym typeface="Open Sans"/>
              </a:rPr>
              <a:t> les </a:t>
            </a:r>
            <a:r>
              <a:rPr lang="en-GB" dirty="0" err="1">
                <a:latin typeface="Open Sans"/>
                <a:ea typeface="Open Sans"/>
                <a:cs typeface="Open Sans"/>
                <a:sym typeface="Open Sans"/>
              </a:rPr>
              <a:t>prévisions</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future </a:t>
            </a:r>
            <a:r>
              <a:rPr lang="en-GB" dirty="0" err="1">
                <a:latin typeface="Open Sans"/>
                <a:ea typeface="Open Sans"/>
                <a:cs typeface="Open Sans"/>
                <a:sym typeface="Open Sans"/>
              </a:rPr>
              <a:t>basées</a:t>
            </a:r>
            <a:r>
              <a:rPr lang="en-GB" dirty="0">
                <a:latin typeface="Open Sans"/>
                <a:ea typeface="Open Sans"/>
                <a:cs typeface="Open Sans"/>
                <a:sym typeface="Open Sans"/>
              </a:rPr>
              <a:t> sur des </a:t>
            </a:r>
            <a:r>
              <a:rPr lang="en-GB" dirty="0" err="1">
                <a:latin typeface="Open Sans"/>
                <a:ea typeface="Open Sans"/>
                <a:cs typeface="Open Sans"/>
                <a:sym typeface="Open Sans"/>
              </a:rPr>
              <a:t>scénarios</a:t>
            </a:r>
            <a:r>
              <a:rPr lang="en-GB" dirty="0">
                <a:latin typeface="Open Sans"/>
                <a:ea typeface="Open Sans"/>
                <a:cs typeface="Open Sans"/>
                <a:sym typeface="Open Sans"/>
              </a:rPr>
              <a:t> pour les </a:t>
            </a:r>
            <a:r>
              <a:rPr lang="en-GB" dirty="0" err="1">
                <a:latin typeface="Open Sans"/>
                <a:ea typeface="Open Sans"/>
                <a:cs typeface="Open Sans"/>
                <a:sym typeface="Open Sans"/>
              </a:rPr>
              <a:t>secteurs</a:t>
            </a:r>
            <a:r>
              <a:rPr lang="en-GB" dirty="0">
                <a:latin typeface="Open Sans"/>
                <a:ea typeface="Open Sans"/>
                <a:cs typeface="Open Sans"/>
                <a:sym typeface="Open Sans"/>
              </a:rPr>
              <a:t> et les types </a:t>
            </a:r>
            <a:r>
              <a:rPr lang="en-GB" dirty="0" err="1">
                <a:latin typeface="Open Sans"/>
                <a:ea typeface="Open Sans"/>
                <a:cs typeface="Open Sans"/>
                <a:sym typeface="Open Sans"/>
              </a:rPr>
              <a:t>d’énergies</a:t>
            </a:r>
            <a:r>
              <a:rPr lang="en-GB" dirty="0">
                <a:latin typeface="Open Sans"/>
                <a:ea typeface="Open Sans"/>
                <a:cs typeface="Open Sans"/>
                <a:sym typeface="Open Sans"/>
              </a:rPr>
              <a:t> </a:t>
            </a:r>
            <a:r>
              <a:rPr lang="en-GB" dirty="0" err="1">
                <a:latin typeface="Open Sans"/>
                <a:ea typeface="Open Sans"/>
                <a:cs typeface="Open Sans"/>
                <a:sym typeface="Open Sans"/>
              </a:rPr>
              <a:t>définis</a:t>
            </a:r>
            <a:r>
              <a:rPr lang="en-GB" dirty="0">
                <a:latin typeface="Open Sans"/>
                <a:ea typeface="Open Sans"/>
                <a:cs typeface="Open Sans"/>
                <a:sym typeface="Open Sans"/>
              </a:rPr>
              <a:t>. </a:t>
            </a:r>
            <a:endParaRPr dirty="0"/>
          </a:p>
          <a:p>
            <a:pPr marL="0" lvl="0" indent="0" algn="l" rtl="0">
              <a:spcBef>
                <a:spcPts val="0"/>
              </a:spcBef>
              <a:spcAft>
                <a:spcPts val="0"/>
              </a:spcAft>
              <a:buNone/>
            </a:pPr>
            <a:r>
              <a:rPr lang="en-GB" dirty="0">
                <a:latin typeface="Open Sans"/>
                <a:ea typeface="Open Sans"/>
                <a:cs typeface="Open Sans"/>
                <a:sym typeface="Open Sans"/>
              </a:rPr>
              <a:t>MAED-E.L. </a:t>
            </a:r>
            <a:r>
              <a:rPr lang="en-GB" dirty="0" err="1">
                <a:latin typeface="Open Sans"/>
                <a:ea typeface="Open Sans"/>
                <a:cs typeface="Open Sans"/>
                <a:sym typeface="Open Sans"/>
              </a:rPr>
              <a:t>peut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utilisé</a:t>
            </a:r>
            <a:r>
              <a:rPr lang="en-GB" dirty="0">
                <a:latin typeface="Open Sans"/>
                <a:ea typeface="Open Sans"/>
                <a:cs typeface="Open Sans"/>
                <a:sym typeface="Open Sans"/>
              </a:rPr>
              <a:t> pour </a:t>
            </a:r>
            <a:r>
              <a:rPr lang="en-GB" dirty="0" err="1">
                <a:latin typeface="Open Sans"/>
                <a:ea typeface="Open Sans"/>
                <a:cs typeface="Open Sans"/>
                <a:sym typeface="Open Sans"/>
              </a:rPr>
              <a:t>comprendre</a:t>
            </a:r>
            <a:r>
              <a:rPr lang="en-GB" dirty="0">
                <a:latin typeface="Open Sans"/>
                <a:ea typeface="Open Sans"/>
                <a:cs typeface="Open Sans"/>
                <a:sym typeface="Open Sans"/>
              </a:rPr>
              <a:t> les </a:t>
            </a:r>
            <a:r>
              <a:rPr lang="en-GB" dirty="0" err="1">
                <a:latin typeface="Open Sans"/>
                <a:ea typeface="Open Sans"/>
                <a:cs typeface="Open Sans"/>
                <a:sym typeface="Open Sans"/>
              </a:rPr>
              <a:t>profils</a:t>
            </a:r>
            <a:r>
              <a:rPr lang="en-GB" dirty="0">
                <a:latin typeface="Open Sans"/>
                <a:ea typeface="Open Sans"/>
                <a:cs typeface="Open Sans"/>
                <a:sym typeface="Open Sans"/>
              </a:rPr>
              <a:t> de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d'électricité</a:t>
            </a:r>
            <a:r>
              <a:rPr lang="en-GB" dirty="0">
                <a:latin typeface="Open Sans"/>
                <a:ea typeface="Open Sans"/>
                <a:cs typeface="Open Sans"/>
                <a:sym typeface="Open Sans"/>
              </a:rPr>
              <a:t> (</a:t>
            </a:r>
            <a:r>
              <a:rPr lang="en-GB" dirty="0" err="1">
                <a:latin typeface="Open Sans"/>
                <a:ea typeface="Open Sans"/>
                <a:cs typeface="Open Sans"/>
                <a:sym typeface="Open Sans"/>
              </a:rPr>
              <a:t>courbes</a:t>
            </a:r>
            <a:r>
              <a:rPr lang="en-GB" dirty="0">
                <a:latin typeface="Open Sans"/>
                <a:ea typeface="Open Sans"/>
                <a:cs typeface="Open Sans"/>
                <a:sym typeface="Open Sans"/>
              </a:rPr>
              <a:t> de charge).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latin typeface="Open Sans"/>
              <a:ea typeface="Open Sans"/>
              <a:cs typeface="Open Sans"/>
              <a:sym typeface="Open Sans"/>
            </a:endParaRPr>
          </a:p>
        </p:txBody>
      </p:sp>
      <p:sp>
        <p:nvSpPr>
          <p:cNvPr id="355" name="Google Shape;3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78226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Le </a:t>
            </a:r>
            <a:r>
              <a:rPr lang="en-GB" dirty="0" err="1">
                <a:latin typeface="Open Sans"/>
                <a:ea typeface="Open Sans"/>
                <a:cs typeface="Open Sans"/>
                <a:sym typeface="Open Sans"/>
              </a:rPr>
              <a:t>modèle</a:t>
            </a:r>
            <a:r>
              <a:rPr lang="en-GB" dirty="0">
                <a:latin typeface="Open Sans"/>
                <a:ea typeface="Open Sans"/>
                <a:cs typeface="Open Sans"/>
                <a:sym typeface="Open Sans"/>
              </a:rPr>
              <a:t> </a:t>
            </a:r>
            <a:r>
              <a:rPr lang="en-GB" dirty="0" err="1">
                <a:latin typeface="Open Sans"/>
                <a:ea typeface="Open Sans"/>
                <a:cs typeface="Open Sans"/>
                <a:sym typeface="Open Sans"/>
              </a:rPr>
              <a:t>d'analyse</a:t>
            </a:r>
            <a:r>
              <a:rPr lang="en-GB" dirty="0">
                <a:latin typeface="Open Sans"/>
                <a:ea typeface="Open Sans"/>
                <a:cs typeface="Open Sans"/>
                <a:sym typeface="Open Sans"/>
              </a:rPr>
              <a:t>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(MAED) </a:t>
            </a:r>
            <a:r>
              <a:rPr lang="en-GB" sz="1200" dirty="0" err="1">
                <a:solidFill>
                  <a:schemeClr val="dk1"/>
                </a:solidFill>
                <a:latin typeface="Open Sans"/>
                <a:ea typeface="Open Sans"/>
                <a:cs typeface="Open Sans"/>
                <a:sym typeface="Open Sans"/>
              </a:rPr>
              <a:t>est</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adapté</a:t>
            </a:r>
            <a:r>
              <a:rPr lang="en-GB" sz="1200" dirty="0">
                <a:solidFill>
                  <a:schemeClr val="dk1"/>
                </a:solidFill>
                <a:latin typeface="Open Sans"/>
                <a:ea typeface="Open Sans"/>
                <a:cs typeface="Open Sans"/>
                <a:sym typeface="Open Sans"/>
              </a:rPr>
              <a:t> à la planification </a:t>
            </a:r>
            <a:r>
              <a:rPr lang="en-GB" sz="1200" dirty="0" err="1">
                <a:solidFill>
                  <a:schemeClr val="dk1"/>
                </a:solidFill>
                <a:latin typeface="Open Sans"/>
                <a:ea typeface="Open Sans"/>
                <a:cs typeface="Open Sans"/>
                <a:sym typeface="Open Sans"/>
              </a:rPr>
              <a:t>énergétique</a:t>
            </a:r>
            <a:r>
              <a:rPr lang="en-GB" sz="1200" dirty="0">
                <a:solidFill>
                  <a:schemeClr val="dk1"/>
                </a:solidFill>
                <a:latin typeface="Open Sans"/>
                <a:ea typeface="Open Sans"/>
                <a:cs typeface="Open Sans"/>
                <a:sym typeface="Open Sans"/>
              </a:rPr>
              <a:t> dans les pays </a:t>
            </a:r>
            <a:r>
              <a:rPr lang="en-GB" sz="1200" dirty="0" err="1">
                <a:solidFill>
                  <a:schemeClr val="dk1"/>
                </a:solidFill>
                <a:latin typeface="Open Sans"/>
                <a:ea typeface="Open Sans"/>
                <a:cs typeface="Open Sans"/>
                <a:sym typeface="Open Sans"/>
              </a:rPr>
              <a:t>en</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développement</a:t>
            </a:r>
            <a:r>
              <a:rPr lang="en-GB" sz="1200" dirty="0">
                <a:solidFill>
                  <a:schemeClr val="dk1"/>
                </a:solidFill>
                <a:latin typeface="Open Sans"/>
                <a:ea typeface="Open Sans"/>
                <a:cs typeface="Open Sans"/>
                <a:sym typeface="Open Sans"/>
              </a:rPr>
              <a:t> grâce aux </a:t>
            </a:r>
            <a:r>
              <a:rPr lang="en-GB" sz="1200" dirty="0" err="1">
                <a:solidFill>
                  <a:schemeClr val="dk1"/>
                </a:solidFill>
                <a:latin typeface="Open Sans"/>
                <a:ea typeface="Open Sans"/>
                <a:cs typeface="Open Sans"/>
                <a:sym typeface="Open Sans"/>
              </a:rPr>
              <a:t>caractéristiques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suivantes</a:t>
            </a:r>
            <a:r>
              <a:rPr lang="en-GB" sz="1200"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GB" dirty="0">
                <a:latin typeface="Open Sans"/>
                <a:ea typeface="Open Sans"/>
                <a:cs typeface="Open Sans"/>
                <a:sym typeface="Open Sans"/>
              </a:rPr>
              <a:t>Le MAED </a:t>
            </a:r>
            <a:r>
              <a:rPr lang="en-GB" dirty="0" err="1">
                <a:latin typeface="Open Sans"/>
                <a:ea typeface="Open Sans"/>
                <a:cs typeface="Open Sans"/>
                <a:sym typeface="Open Sans"/>
              </a:rPr>
              <a:t>permet</a:t>
            </a:r>
            <a:r>
              <a:rPr lang="en-GB" dirty="0">
                <a:latin typeface="Open Sans"/>
                <a:ea typeface="Open Sans"/>
                <a:cs typeface="Open Sans"/>
                <a:sym typeface="Open Sans"/>
              </a:rPr>
              <a:t> de </a:t>
            </a:r>
            <a:r>
              <a:rPr lang="en-GB" dirty="0" err="1">
                <a:latin typeface="Open Sans"/>
                <a:ea typeface="Open Sans"/>
                <a:cs typeface="Open Sans"/>
                <a:sym typeface="Open Sans"/>
              </a:rPr>
              <a:t>modéliser</a:t>
            </a:r>
            <a:r>
              <a:rPr lang="en-GB" dirty="0">
                <a:latin typeface="Open Sans"/>
                <a:ea typeface="Open Sans"/>
                <a:cs typeface="Open Sans"/>
                <a:sym typeface="Open Sans"/>
              </a:rPr>
              <a:t> </a:t>
            </a:r>
            <a:r>
              <a:rPr lang="en-GB" dirty="0" err="1">
                <a:latin typeface="Open Sans"/>
                <a:ea typeface="Open Sans"/>
                <a:cs typeface="Open Sans"/>
                <a:sym typeface="Open Sans"/>
              </a:rPr>
              <a:t>l'impact</a:t>
            </a:r>
            <a:r>
              <a:rPr lang="en-GB" dirty="0">
                <a:latin typeface="Open Sans"/>
                <a:ea typeface="Open Sans"/>
                <a:cs typeface="Open Sans"/>
                <a:sym typeface="Open Sans"/>
              </a:rPr>
              <a:t> de politiques alternatives </a:t>
            </a:r>
            <a:r>
              <a:rPr lang="en-GB" dirty="0" err="1">
                <a:latin typeface="Open Sans"/>
                <a:ea typeface="Open Sans"/>
                <a:cs typeface="Open Sans"/>
                <a:sym typeface="Open Sans"/>
              </a:rPr>
              <a:t>en</a:t>
            </a:r>
            <a:r>
              <a:rPr lang="en-GB" dirty="0">
                <a:latin typeface="Open Sans"/>
                <a:ea typeface="Open Sans"/>
                <a:cs typeface="Open Sans"/>
                <a:sym typeface="Open Sans"/>
              </a:rPr>
              <a:t> matière </a:t>
            </a:r>
            <a:r>
              <a:rPr lang="en-GB" dirty="0" err="1">
                <a:latin typeface="Open Sans"/>
                <a:ea typeface="Open Sans"/>
                <a:cs typeface="Open Sans"/>
                <a:sym typeface="Open Sans"/>
              </a:rPr>
              <a:t>d'utilisation</a:t>
            </a:r>
            <a:r>
              <a:rPr lang="en-GB" dirty="0">
                <a:latin typeface="Open Sans"/>
                <a:ea typeface="Open Sans"/>
                <a:cs typeface="Open Sans"/>
                <a:sym typeface="Open Sans"/>
              </a:rPr>
              <a:t> de </a:t>
            </a:r>
            <a:r>
              <a:rPr lang="en-GB" dirty="0" err="1">
                <a:latin typeface="Open Sans"/>
                <a:ea typeface="Open Sans"/>
                <a:cs typeface="Open Sans"/>
                <a:sym typeface="Open Sans"/>
              </a:rPr>
              <a:t>l'énergie</a:t>
            </a:r>
            <a:r>
              <a:rPr lang="en-GB" dirty="0">
                <a:latin typeface="Open Sans"/>
                <a:ea typeface="Open Sans"/>
                <a:cs typeface="Open Sans"/>
                <a:sym typeface="Open Sans"/>
              </a:rPr>
              <a:t>. Par </a:t>
            </a:r>
            <a:r>
              <a:rPr lang="en-GB" dirty="0" err="1">
                <a:latin typeface="Open Sans"/>
                <a:ea typeface="Open Sans"/>
                <a:cs typeface="Open Sans"/>
                <a:sym typeface="Open Sans"/>
              </a:rPr>
              <a:t>exemple</a:t>
            </a:r>
            <a:r>
              <a:rPr lang="en-GB" dirty="0">
                <a:latin typeface="Open Sans"/>
                <a:ea typeface="Open Sans"/>
                <a:cs typeface="Open Sans"/>
                <a:sym typeface="Open Sans"/>
              </a:rPr>
              <a:t>, </a:t>
            </a:r>
            <a:r>
              <a:rPr lang="en-GB" dirty="0" err="1">
                <a:latin typeface="Open Sans"/>
                <a:ea typeface="Open Sans"/>
                <a:cs typeface="Open Sans"/>
                <a:sym typeface="Open Sans"/>
              </a:rPr>
              <a:t>l'impact</a:t>
            </a:r>
            <a:r>
              <a:rPr lang="en-GB" dirty="0">
                <a:latin typeface="Open Sans"/>
                <a:ea typeface="Open Sans"/>
                <a:cs typeface="Open Sans"/>
                <a:sym typeface="Open Sans"/>
              </a:rPr>
              <a:t> de </a:t>
            </a:r>
            <a:r>
              <a:rPr lang="en-GB" dirty="0" err="1">
                <a:latin typeface="Open Sans"/>
                <a:ea typeface="Open Sans"/>
                <a:cs typeface="Open Sans"/>
                <a:sym typeface="Open Sans"/>
              </a:rPr>
              <a:t>l'investissement</a:t>
            </a:r>
            <a:r>
              <a:rPr lang="en-GB" dirty="0">
                <a:latin typeface="Open Sans"/>
                <a:ea typeface="Open Sans"/>
                <a:cs typeface="Open Sans"/>
                <a:sym typeface="Open Sans"/>
              </a:rPr>
              <a:t> dans </a:t>
            </a:r>
            <a:r>
              <a:rPr lang="en-GB" dirty="0" err="1">
                <a:latin typeface="Open Sans"/>
                <a:ea typeface="Open Sans"/>
                <a:cs typeface="Open Sans"/>
                <a:sym typeface="Open Sans"/>
              </a:rPr>
              <a:t>l'utilisation</a:t>
            </a:r>
            <a:r>
              <a:rPr lang="en-GB" dirty="0">
                <a:latin typeface="Open Sans"/>
                <a:ea typeface="Open Sans"/>
                <a:cs typeface="Open Sans"/>
                <a:sym typeface="Open Sans"/>
              </a:rPr>
              <a:t> de la voiture </a:t>
            </a:r>
            <a:r>
              <a:rPr lang="en-GB" dirty="0" err="1">
                <a:latin typeface="Open Sans"/>
                <a:ea typeface="Open Sans"/>
                <a:cs typeface="Open Sans"/>
                <a:sym typeface="Open Sans"/>
              </a:rPr>
              <a:t>individuelle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des transports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commun</a:t>
            </a:r>
            <a:r>
              <a:rPr lang="en-GB" dirty="0">
                <a:latin typeface="Open Sans"/>
                <a:ea typeface="Open Sans"/>
                <a:cs typeface="Open Sans"/>
                <a:sym typeface="Open Sans"/>
              </a:rPr>
              <a:t>, dans </a:t>
            </a:r>
            <a:r>
              <a:rPr lang="en-GB" dirty="0" err="1">
                <a:latin typeface="Open Sans"/>
                <a:ea typeface="Open Sans"/>
                <a:cs typeface="Open Sans"/>
                <a:sym typeface="Open Sans"/>
              </a:rPr>
              <a:t>l'électricité</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dans </a:t>
            </a:r>
            <a:r>
              <a:rPr lang="en-GB" dirty="0" err="1">
                <a:latin typeface="Open Sans"/>
                <a:ea typeface="Open Sans"/>
                <a:cs typeface="Open Sans"/>
                <a:sym typeface="Open Sans"/>
              </a:rPr>
              <a:t>l'utilisation</a:t>
            </a:r>
            <a:r>
              <a:rPr lang="en-GB" dirty="0">
                <a:latin typeface="Open Sans"/>
                <a:ea typeface="Open Sans"/>
                <a:cs typeface="Open Sans"/>
                <a:sym typeface="Open Sans"/>
              </a:rPr>
              <a:t> </a:t>
            </a:r>
            <a:r>
              <a:rPr lang="en-GB" dirty="0" err="1">
                <a:latin typeface="Open Sans"/>
                <a:ea typeface="Open Sans"/>
                <a:cs typeface="Open Sans"/>
                <a:sym typeface="Open Sans"/>
              </a:rPr>
              <a:t>directe</a:t>
            </a:r>
            <a:r>
              <a:rPr lang="en-GB" dirty="0">
                <a:latin typeface="Open Sans"/>
                <a:ea typeface="Open Sans"/>
                <a:cs typeface="Open Sans"/>
                <a:sym typeface="Open Sans"/>
              </a:rPr>
              <a:t> de combustibles </a:t>
            </a:r>
            <a:r>
              <a:rPr lang="en-GB" dirty="0" err="1">
                <a:latin typeface="Open Sans"/>
                <a:ea typeface="Open Sans"/>
                <a:cs typeface="Open Sans"/>
                <a:sym typeface="Open Sans"/>
              </a:rPr>
              <a:t>fossiles</a:t>
            </a:r>
            <a:r>
              <a:rPr lang="en-GB" dirty="0">
                <a:latin typeface="Open Sans"/>
                <a:ea typeface="Open Sans"/>
                <a:cs typeface="Open Sans"/>
                <a:sym typeface="Open Sans"/>
              </a:rPr>
              <a:t>.</a:t>
            </a:r>
            <a:endParaRPr dirty="0">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Le MAED </a:t>
            </a:r>
            <a:r>
              <a:rPr lang="en-GB" dirty="0" err="1">
                <a:latin typeface="Open Sans"/>
                <a:ea typeface="Open Sans"/>
                <a:cs typeface="Open Sans"/>
                <a:sym typeface="Open Sans"/>
              </a:rPr>
              <a:t>vous</a:t>
            </a:r>
            <a:r>
              <a:rPr lang="en-GB" dirty="0">
                <a:latin typeface="Open Sans"/>
                <a:ea typeface="Open Sans"/>
                <a:cs typeface="Open Sans"/>
                <a:sym typeface="Open Sans"/>
              </a:rPr>
              <a:t> </a:t>
            </a:r>
            <a:r>
              <a:rPr lang="en-GB" dirty="0" err="1">
                <a:latin typeface="Open Sans"/>
                <a:ea typeface="Open Sans"/>
                <a:cs typeface="Open Sans"/>
                <a:sym typeface="Open Sans"/>
              </a:rPr>
              <a:t>permet</a:t>
            </a:r>
            <a:r>
              <a:rPr lang="en-GB" dirty="0">
                <a:latin typeface="Open Sans"/>
                <a:ea typeface="Open Sans"/>
                <a:cs typeface="Open Sans"/>
                <a:sym typeface="Open Sans"/>
              </a:rPr>
              <a:t> </a:t>
            </a:r>
            <a:r>
              <a:rPr lang="en-GB" dirty="0" err="1">
                <a:latin typeface="Open Sans"/>
                <a:ea typeface="Open Sans"/>
                <a:cs typeface="Open Sans"/>
                <a:sym typeface="Open Sans"/>
              </a:rPr>
              <a:t>d'évaluer</a:t>
            </a:r>
            <a:r>
              <a:rPr lang="en-GB" dirty="0">
                <a:latin typeface="Open Sans"/>
                <a:ea typeface="Open Sans"/>
                <a:cs typeface="Open Sans"/>
                <a:sym typeface="Open Sans"/>
              </a:rPr>
              <a:t> </a:t>
            </a:r>
            <a:r>
              <a:rPr lang="en-GB" dirty="0" err="1">
                <a:latin typeface="Open Sans"/>
                <a:ea typeface="Open Sans"/>
                <a:cs typeface="Open Sans"/>
                <a:sym typeface="Open Sans"/>
              </a:rPr>
              <a:t>l'impact</a:t>
            </a:r>
            <a:r>
              <a:rPr lang="en-GB" dirty="0">
                <a:latin typeface="Open Sans"/>
                <a:ea typeface="Open Sans"/>
                <a:cs typeface="Open Sans"/>
                <a:sym typeface="Open Sans"/>
              </a:rPr>
              <a:t> du </a:t>
            </a:r>
            <a:r>
              <a:rPr lang="en-GB" dirty="0" err="1">
                <a:latin typeface="Open Sans"/>
                <a:ea typeface="Open Sans"/>
                <a:cs typeface="Open Sans"/>
                <a:sym typeface="Open Sans"/>
              </a:rPr>
              <a:t>développement</a:t>
            </a:r>
            <a:r>
              <a:rPr lang="en-GB" dirty="0">
                <a:latin typeface="Open Sans"/>
                <a:ea typeface="Open Sans"/>
                <a:cs typeface="Open Sans"/>
                <a:sym typeface="Open Sans"/>
              </a:rPr>
              <a:t> </a:t>
            </a:r>
            <a:r>
              <a:rPr lang="en-GB" dirty="0" err="1">
                <a:latin typeface="Open Sans"/>
                <a:ea typeface="Open Sans"/>
                <a:cs typeface="Open Sans"/>
                <a:sym typeface="Open Sans"/>
              </a:rPr>
              <a:t>technologique</a:t>
            </a:r>
            <a:r>
              <a:rPr lang="en-GB" dirty="0">
                <a:latin typeface="Open Sans"/>
                <a:ea typeface="Open Sans"/>
                <a:cs typeface="Open Sans"/>
                <a:sym typeface="Open Sans"/>
              </a:rPr>
              <a:t>. Par </a:t>
            </a:r>
            <a:r>
              <a:rPr lang="en-GB" dirty="0" err="1">
                <a:latin typeface="Open Sans"/>
                <a:ea typeface="Open Sans"/>
                <a:cs typeface="Open Sans"/>
                <a:sym typeface="Open Sans"/>
              </a:rPr>
              <a:t>exemple</a:t>
            </a:r>
            <a:r>
              <a:rPr lang="en-GB" dirty="0">
                <a:latin typeface="Open Sans"/>
                <a:ea typeface="Open Sans"/>
                <a:cs typeface="Open Sans"/>
                <a:sym typeface="Open Sans"/>
              </a:rPr>
              <a:t>, </a:t>
            </a:r>
            <a:r>
              <a:rPr lang="en-GB" dirty="0" err="1">
                <a:latin typeface="Open Sans"/>
                <a:ea typeface="Open Sans"/>
                <a:cs typeface="Open Sans"/>
                <a:sym typeface="Open Sans"/>
              </a:rPr>
              <a:t>vous</a:t>
            </a:r>
            <a:r>
              <a:rPr lang="en-GB" dirty="0">
                <a:latin typeface="Open Sans"/>
                <a:ea typeface="Open Sans"/>
                <a:cs typeface="Open Sans"/>
                <a:sym typeface="Open Sans"/>
              </a:rPr>
              <a:t> </a:t>
            </a:r>
            <a:r>
              <a:rPr lang="en-GB" dirty="0" err="1">
                <a:latin typeface="Open Sans"/>
                <a:ea typeface="Open Sans"/>
                <a:cs typeface="Open Sans"/>
                <a:sym typeface="Open Sans"/>
              </a:rPr>
              <a:t>pouvez</a:t>
            </a:r>
            <a:r>
              <a:rPr lang="en-GB" dirty="0">
                <a:latin typeface="Open Sans"/>
                <a:ea typeface="Open Sans"/>
                <a:cs typeface="Open Sans"/>
                <a:sym typeface="Open Sans"/>
              </a:rPr>
              <a:t> </a:t>
            </a:r>
            <a:r>
              <a:rPr lang="en-GB" dirty="0" err="1">
                <a:latin typeface="Open Sans"/>
                <a:ea typeface="Open Sans"/>
                <a:cs typeface="Open Sans"/>
                <a:sym typeface="Open Sans"/>
              </a:rPr>
              <a:t>modéliser</a:t>
            </a:r>
            <a:r>
              <a:rPr lang="en-GB" dirty="0">
                <a:latin typeface="Open Sans"/>
                <a:ea typeface="Open Sans"/>
                <a:cs typeface="Open Sans"/>
                <a:sym typeface="Open Sans"/>
              </a:rPr>
              <a:t> la façon </a:t>
            </a:r>
            <a:r>
              <a:rPr lang="en-GB" dirty="0" err="1">
                <a:latin typeface="Open Sans"/>
                <a:ea typeface="Open Sans"/>
                <a:cs typeface="Open Sans"/>
                <a:sym typeface="Open Sans"/>
              </a:rPr>
              <a:t>dont</a:t>
            </a:r>
            <a:r>
              <a:rPr lang="en-GB" dirty="0">
                <a:latin typeface="Open Sans"/>
                <a:ea typeface="Open Sans"/>
                <a:cs typeface="Open Sans"/>
                <a:sym typeface="Open Sans"/>
              </a:rPr>
              <a:t> les </a:t>
            </a:r>
            <a:r>
              <a:rPr lang="en-GB" dirty="0" err="1">
                <a:latin typeface="Open Sans"/>
                <a:ea typeface="Open Sans"/>
                <a:cs typeface="Open Sans"/>
                <a:sym typeface="Open Sans"/>
              </a:rPr>
              <a:t>améliorations</a:t>
            </a:r>
            <a:r>
              <a:rPr lang="en-GB" dirty="0">
                <a:latin typeface="Open Sans"/>
                <a:ea typeface="Open Sans"/>
                <a:cs typeface="Open Sans"/>
                <a:sym typeface="Open Sans"/>
              </a:rPr>
              <a:t> de </a:t>
            </a:r>
            <a:r>
              <a:rPr lang="en-GB" dirty="0" err="1">
                <a:latin typeface="Open Sans"/>
                <a:ea typeface="Open Sans"/>
                <a:cs typeface="Open Sans"/>
                <a:sym typeface="Open Sans"/>
              </a:rPr>
              <a:t>l'efficacité</a:t>
            </a:r>
            <a:r>
              <a:rPr lang="en-GB" dirty="0">
                <a:latin typeface="Open Sans"/>
                <a:ea typeface="Open Sans"/>
                <a:cs typeface="Open Sans"/>
                <a:sym typeface="Open Sans"/>
              </a:rPr>
              <a:t> des </a:t>
            </a:r>
            <a:r>
              <a:rPr lang="en-GB" dirty="0" err="1">
                <a:latin typeface="Open Sans"/>
                <a:ea typeface="Open Sans"/>
                <a:cs typeface="Open Sans"/>
                <a:sym typeface="Open Sans"/>
              </a:rPr>
              <a:t>équipements</a:t>
            </a:r>
            <a:r>
              <a:rPr lang="en-GB" dirty="0">
                <a:latin typeface="Open Sans"/>
                <a:ea typeface="Open Sans"/>
                <a:cs typeface="Open Sans"/>
                <a:sym typeface="Open Sans"/>
              </a:rPr>
              <a:t> </a:t>
            </a:r>
            <a:r>
              <a:rPr lang="en-GB" dirty="0" err="1">
                <a:latin typeface="Open Sans"/>
                <a:ea typeface="Open Sans"/>
                <a:cs typeface="Open Sans"/>
                <a:sym typeface="Open Sans"/>
              </a:rPr>
              <a:t>d'utilisation</a:t>
            </a:r>
            <a:r>
              <a:rPr lang="en-GB" dirty="0">
                <a:latin typeface="Open Sans"/>
                <a:ea typeface="Open Sans"/>
                <a:cs typeface="Open Sans"/>
                <a:sym typeface="Open Sans"/>
              </a:rPr>
              <a:t> finale </a:t>
            </a:r>
            <a:r>
              <a:rPr lang="en-GB" dirty="0" err="1">
                <a:latin typeface="Open Sans"/>
                <a:ea typeface="Open Sans"/>
                <a:cs typeface="Open Sans"/>
                <a:sym typeface="Open Sans"/>
              </a:rPr>
              <a:t>peuvent</a:t>
            </a:r>
            <a:r>
              <a:rPr lang="en-GB" dirty="0">
                <a:latin typeface="Open Sans"/>
                <a:ea typeface="Open Sans"/>
                <a:cs typeface="Open Sans"/>
                <a:sym typeface="Open Sans"/>
              </a:rPr>
              <a:t> </a:t>
            </a:r>
            <a:r>
              <a:rPr lang="en-GB" dirty="0" err="1">
                <a:latin typeface="Open Sans"/>
                <a:ea typeface="Open Sans"/>
                <a:cs typeface="Open Sans"/>
                <a:sym typeface="Open Sans"/>
              </a:rPr>
              <a:t>avoir</a:t>
            </a:r>
            <a:r>
              <a:rPr lang="en-GB" dirty="0">
                <a:latin typeface="Open Sans"/>
                <a:ea typeface="Open Sans"/>
                <a:cs typeface="Open Sans"/>
                <a:sym typeface="Open Sans"/>
              </a:rPr>
              <a:t> un impact sur la </a:t>
            </a:r>
            <a:r>
              <a:rPr lang="en-GB" dirty="0" err="1">
                <a:latin typeface="Open Sans"/>
                <a:ea typeface="Open Sans"/>
                <a:cs typeface="Open Sans"/>
                <a:sym typeface="Open Sans"/>
              </a:rPr>
              <a:t>demande</a:t>
            </a:r>
            <a:r>
              <a:rPr lang="en-GB" dirty="0">
                <a:latin typeface="Open Sans"/>
                <a:ea typeface="Open Sans"/>
                <a:cs typeface="Open Sans"/>
                <a:sym typeface="Open Sans"/>
              </a:rPr>
              <a:t> future.</a:t>
            </a:r>
            <a:endParaRPr dirty="0">
              <a:latin typeface="Open Sans"/>
              <a:ea typeface="Open Sans"/>
              <a:cs typeface="Open Sans"/>
              <a:sym typeface="Open Sans"/>
            </a:endParaRPr>
          </a:p>
          <a:p>
            <a:pPr marL="0" lvl="0" indent="0" algn="l" rtl="0">
              <a:spcBef>
                <a:spcPts val="0"/>
              </a:spcBef>
              <a:spcAft>
                <a:spcPts val="0"/>
              </a:spcAft>
              <a:buNone/>
            </a:pPr>
            <a:r>
              <a:rPr lang="en-GB" dirty="0" err="1">
                <a:latin typeface="Open Sans"/>
                <a:ea typeface="Open Sans"/>
                <a:cs typeface="Open Sans"/>
                <a:sym typeface="Open Sans"/>
              </a:rPr>
              <a:t>Enfin</a:t>
            </a:r>
            <a:r>
              <a:rPr lang="en-GB" dirty="0">
                <a:latin typeface="Open Sans"/>
                <a:ea typeface="Open Sans"/>
                <a:cs typeface="Open Sans"/>
                <a:sym typeface="Open Sans"/>
              </a:rPr>
              <a:t>, le MAED </a:t>
            </a:r>
            <a:r>
              <a:rPr lang="en-GB" dirty="0" err="1">
                <a:latin typeface="Open Sans"/>
                <a:ea typeface="Open Sans"/>
                <a:cs typeface="Open Sans"/>
                <a:sym typeface="Open Sans"/>
              </a:rPr>
              <a:t>peut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utilisé</a:t>
            </a:r>
            <a:r>
              <a:rPr lang="en-GB" dirty="0">
                <a:latin typeface="Open Sans"/>
                <a:ea typeface="Open Sans"/>
                <a:cs typeface="Open Sans"/>
                <a:sym typeface="Open Sans"/>
              </a:rPr>
              <a:t> pour </a:t>
            </a:r>
            <a:r>
              <a:rPr lang="en-GB" dirty="0" err="1">
                <a:latin typeface="Open Sans"/>
                <a:ea typeface="Open Sans"/>
                <a:cs typeface="Open Sans"/>
                <a:sym typeface="Open Sans"/>
              </a:rPr>
              <a:t>modéliser</a:t>
            </a:r>
            <a:r>
              <a:rPr lang="en-GB" dirty="0">
                <a:latin typeface="Open Sans"/>
                <a:ea typeface="Open Sans"/>
                <a:cs typeface="Open Sans"/>
                <a:sym typeface="Open Sans"/>
              </a:rPr>
              <a:t> </a:t>
            </a:r>
            <a:r>
              <a:rPr lang="en-GB" dirty="0" err="1">
                <a:latin typeface="Open Sans"/>
                <a:ea typeface="Open Sans"/>
                <a:cs typeface="Open Sans"/>
                <a:sym typeface="Open Sans"/>
              </a:rPr>
              <a:t>l'effet</a:t>
            </a:r>
            <a:r>
              <a:rPr lang="en-GB" dirty="0">
                <a:latin typeface="Open Sans"/>
                <a:ea typeface="Open Sans"/>
                <a:cs typeface="Open Sans"/>
                <a:sym typeface="Open Sans"/>
              </a:rPr>
              <a:t> des </a:t>
            </a:r>
            <a:r>
              <a:rPr lang="en-GB" dirty="0" err="1">
                <a:latin typeface="Open Sans"/>
                <a:ea typeface="Open Sans"/>
                <a:cs typeface="Open Sans"/>
                <a:sym typeface="Open Sans"/>
              </a:rPr>
              <a:t>changements</a:t>
            </a:r>
            <a:r>
              <a:rPr lang="en-GB" dirty="0">
                <a:latin typeface="Open Sans"/>
                <a:ea typeface="Open Sans"/>
                <a:cs typeface="Open Sans"/>
                <a:sym typeface="Open Sans"/>
              </a:rPr>
              <a:t> dans le mode de vie de la société. Par </a:t>
            </a:r>
            <a:r>
              <a:rPr lang="en-GB" dirty="0" err="1">
                <a:latin typeface="Open Sans"/>
                <a:ea typeface="Open Sans"/>
                <a:cs typeface="Open Sans"/>
                <a:sym typeface="Open Sans"/>
              </a:rPr>
              <a:t>exemple</a:t>
            </a:r>
            <a:r>
              <a:rPr lang="en-GB" dirty="0">
                <a:latin typeface="Open Sans"/>
                <a:ea typeface="Open Sans"/>
                <a:cs typeface="Open Sans"/>
                <a:sym typeface="Open Sans"/>
              </a:rPr>
              <a:t>, comment </a:t>
            </a:r>
            <a:r>
              <a:rPr lang="en-GB" dirty="0" err="1">
                <a:latin typeface="Open Sans"/>
                <a:ea typeface="Open Sans"/>
                <a:cs typeface="Open Sans"/>
                <a:sym typeface="Open Sans"/>
              </a:rPr>
              <a:t>l'augmentation</a:t>
            </a:r>
            <a:r>
              <a:rPr lang="en-GB" dirty="0">
                <a:latin typeface="Open Sans"/>
                <a:ea typeface="Open Sans"/>
                <a:cs typeface="Open Sans"/>
                <a:sym typeface="Open Sans"/>
              </a:rPr>
              <a:t> du </a:t>
            </a:r>
            <a:r>
              <a:rPr lang="en-GB" dirty="0" err="1">
                <a:latin typeface="Open Sans"/>
                <a:ea typeface="Open Sans"/>
                <a:cs typeface="Open Sans"/>
                <a:sym typeface="Open Sans"/>
              </a:rPr>
              <a:t>revenu</a:t>
            </a:r>
            <a:r>
              <a:rPr lang="en-GB" dirty="0">
                <a:latin typeface="Open Sans"/>
                <a:ea typeface="Open Sans"/>
                <a:cs typeface="Open Sans"/>
                <a:sym typeface="Open Sans"/>
              </a:rPr>
              <a:t> des ménages </a:t>
            </a:r>
            <a:r>
              <a:rPr lang="en-GB" dirty="0" err="1">
                <a:latin typeface="Open Sans"/>
                <a:ea typeface="Open Sans"/>
                <a:cs typeface="Open Sans"/>
                <a:sym typeface="Open Sans"/>
              </a:rPr>
              <a:t>influencera</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GB" dirty="0">
                <a:latin typeface="Open Sans"/>
                <a:ea typeface="Open Sans"/>
                <a:cs typeface="Open Sans"/>
                <a:sym typeface="Open Sans"/>
              </a:rPr>
              <a:t>Son </a:t>
            </a:r>
            <a:r>
              <a:rPr lang="en-GB" dirty="0" err="1">
                <a:latin typeface="Open Sans"/>
                <a:ea typeface="Open Sans"/>
                <a:cs typeface="Open Sans"/>
                <a:sym typeface="Open Sans"/>
              </a:rPr>
              <a:t>approche</a:t>
            </a:r>
            <a:r>
              <a:rPr lang="en-GB" dirty="0">
                <a:latin typeface="Open Sans"/>
                <a:ea typeface="Open Sans"/>
                <a:cs typeface="Open Sans"/>
                <a:sym typeface="Open Sans"/>
              </a:rPr>
              <a:t> par </a:t>
            </a:r>
            <a:r>
              <a:rPr lang="en-GB" dirty="0" err="1">
                <a:latin typeface="Open Sans"/>
                <a:ea typeface="Open Sans"/>
                <a:cs typeface="Open Sans"/>
                <a:sym typeface="Open Sans"/>
              </a:rPr>
              <a:t>scénarios</a:t>
            </a:r>
            <a:r>
              <a:rPr lang="en-GB" dirty="0">
                <a:latin typeface="Open Sans"/>
                <a:ea typeface="Open Sans"/>
                <a:cs typeface="Open Sans"/>
                <a:sym typeface="Open Sans"/>
              </a:rPr>
              <a:t>, qui </a:t>
            </a:r>
            <a:r>
              <a:rPr lang="en-GB" dirty="0" err="1">
                <a:latin typeface="Open Sans"/>
                <a:ea typeface="Open Sans"/>
                <a:cs typeface="Open Sans"/>
                <a:sym typeface="Open Sans"/>
              </a:rPr>
              <a:t>vous</a:t>
            </a:r>
            <a:r>
              <a:rPr lang="en-GB" dirty="0">
                <a:latin typeface="Open Sans"/>
                <a:ea typeface="Open Sans"/>
                <a:cs typeface="Open Sans"/>
                <a:sym typeface="Open Sans"/>
              </a:rPr>
              <a:t> aide à </a:t>
            </a:r>
            <a:r>
              <a:rPr lang="en-GB" dirty="0" err="1">
                <a:latin typeface="Open Sans"/>
                <a:ea typeface="Open Sans"/>
                <a:cs typeface="Open Sans"/>
                <a:sym typeface="Open Sans"/>
              </a:rPr>
              <a:t>formuler</a:t>
            </a:r>
            <a:r>
              <a:rPr lang="en-GB" dirty="0">
                <a:latin typeface="Open Sans"/>
                <a:ea typeface="Open Sans"/>
                <a:cs typeface="Open Sans"/>
                <a:sym typeface="Open Sans"/>
              </a:rPr>
              <a:t> des </a:t>
            </a:r>
            <a:r>
              <a:rPr lang="en-GB" dirty="0" err="1">
                <a:latin typeface="Open Sans"/>
                <a:ea typeface="Open Sans"/>
                <a:cs typeface="Open Sans"/>
                <a:sym typeface="Open Sans"/>
              </a:rPr>
              <a:t>hypothèses</a:t>
            </a:r>
            <a:r>
              <a:rPr lang="en-GB" dirty="0">
                <a:latin typeface="Open Sans"/>
                <a:ea typeface="Open Sans"/>
                <a:cs typeface="Open Sans"/>
                <a:sym typeface="Open Sans"/>
              </a:rPr>
              <a:t> </a:t>
            </a:r>
            <a:r>
              <a:rPr lang="en-GB" dirty="0" err="1">
                <a:latin typeface="Open Sans"/>
                <a:ea typeface="Open Sans"/>
                <a:cs typeface="Open Sans"/>
                <a:sym typeface="Open Sans"/>
              </a:rPr>
              <a:t>conditionnelles</a:t>
            </a:r>
            <a:r>
              <a:rPr lang="en-GB" dirty="0">
                <a:latin typeface="Open Sans"/>
                <a:ea typeface="Open Sans"/>
                <a:cs typeface="Open Sans"/>
                <a:sym typeface="Open Sans"/>
              </a:rPr>
              <a:t> sur </a:t>
            </a:r>
            <a:r>
              <a:rPr lang="en-GB" dirty="0" err="1">
                <a:latin typeface="Open Sans"/>
                <a:ea typeface="Open Sans"/>
                <a:cs typeface="Open Sans"/>
                <a:sym typeface="Open Sans"/>
              </a:rPr>
              <a:t>l'état</a:t>
            </a:r>
            <a:r>
              <a:rPr lang="en-GB" dirty="0">
                <a:latin typeface="Open Sans"/>
                <a:ea typeface="Open Sans"/>
                <a:cs typeface="Open Sans"/>
                <a:sym typeface="Open Sans"/>
              </a:rPr>
              <a:t> </a:t>
            </a:r>
            <a:r>
              <a:rPr lang="en-GB" dirty="0" err="1">
                <a:latin typeface="Open Sans"/>
                <a:ea typeface="Open Sans"/>
                <a:cs typeface="Open Sans"/>
                <a:sym typeface="Open Sans"/>
              </a:rPr>
              <a:t>futur</a:t>
            </a:r>
            <a:r>
              <a:rPr lang="en-GB" dirty="0">
                <a:latin typeface="Open Sans"/>
                <a:ea typeface="Open Sans"/>
                <a:cs typeface="Open Sans"/>
                <a:sym typeface="Open Sans"/>
              </a:rPr>
              <a:t> de </a:t>
            </a:r>
            <a:r>
              <a:rPr lang="en-GB" dirty="0" err="1">
                <a:latin typeface="Open Sans"/>
                <a:ea typeface="Open Sans"/>
                <a:cs typeface="Open Sans"/>
                <a:sym typeface="Open Sans"/>
              </a:rPr>
              <a:t>votre</a:t>
            </a:r>
            <a:r>
              <a:rPr lang="en-GB" dirty="0">
                <a:latin typeface="Open Sans"/>
                <a:ea typeface="Open Sans"/>
                <a:cs typeface="Open Sans"/>
                <a:sym typeface="Open Sans"/>
              </a:rPr>
              <a:t> pays. Les </a:t>
            </a:r>
            <a:r>
              <a:rPr lang="en-GB" dirty="0" err="1">
                <a:latin typeface="Open Sans"/>
                <a:ea typeface="Open Sans"/>
                <a:cs typeface="Open Sans"/>
                <a:sym typeface="Open Sans"/>
              </a:rPr>
              <a:t>résultats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donc</a:t>
            </a:r>
            <a:r>
              <a:rPr lang="en-GB" dirty="0">
                <a:latin typeface="Open Sans"/>
                <a:ea typeface="Open Sans"/>
                <a:cs typeface="Open Sans"/>
                <a:sym typeface="Open Sans"/>
              </a:rPr>
              <a:t> </a:t>
            </a:r>
            <a:r>
              <a:rPr lang="en-GB" dirty="0" err="1">
                <a:latin typeface="Open Sans"/>
                <a:ea typeface="Open Sans"/>
                <a:cs typeface="Open Sans"/>
                <a:sym typeface="Open Sans"/>
              </a:rPr>
              <a:t>toujours</a:t>
            </a:r>
            <a:r>
              <a:rPr lang="en-GB" dirty="0">
                <a:latin typeface="Open Sans"/>
                <a:ea typeface="Open Sans"/>
                <a:cs typeface="Open Sans"/>
                <a:sym typeface="Open Sans"/>
              </a:rPr>
              <a:t> de type </a:t>
            </a:r>
            <a:r>
              <a:rPr lang="en-GB" dirty="0" err="1">
                <a:latin typeface="Open Sans"/>
                <a:ea typeface="Open Sans"/>
                <a:cs typeface="Open Sans"/>
                <a:sym typeface="Open Sans"/>
              </a:rPr>
              <a:t>conditionnel</a:t>
            </a:r>
            <a:r>
              <a:rPr lang="en-GB" dirty="0">
                <a:latin typeface="Open Sans"/>
                <a:ea typeface="Open Sans"/>
                <a:cs typeface="Open Sans"/>
                <a:sym typeface="Open Sans"/>
              </a:rPr>
              <a:t> et </a:t>
            </a:r>
            <a:r>
              <a:rPr lang="en-GB" dirty="0" err="1">
                <a:latin typeface="Open Sans"/>
                <a:ea typeface="Open Sans"/>
                <a:cs typeface="Open Sans"/>
                <a:sym typeface="Open Sans"/>
              </a:rPr>
              <a:t>dépendent</a:t>
            </a:r>
            <a:r>
              <a:rPr lang="en-GB" dirty="0">
                <a:latin typeface="Open Sans"/>
                <a:ea typeface="Open Sans"/>
                <a:cs typeface="Open Sans"/>
                <a:sym typeface="Open Sans"/>
              </a:rPr>
              <a:t> des </a:t>
            </a:r>
            <a:r>
              <a:rPr lang="en-GB" dirty="0" err="1">
                <a:latin typeface="Open Sans"/>
                <a:ea typeface="Open Sans"/>
                <a:cs typeface="Open Sans"/>
                <a:sym typeface="Open Sans"/>
              </a:rPr>
              <a:t>hypothèses</a:t>
            </a:r>
            <a:r>
              <a:rPr lang="en-GB" dirty="0">
                <a:latin typeface="Open Sans"/>
                <a:ea typeface="Open Sans"/>
                <a:cs typeface="Open Sans"/>
                <a:sym typeface="Open Sans"/>
              </a:rPr>
              <a:t> </a:t>
            </a:r>
            <a:r>
              <a:rPr lang="en-GB" dirty="0" err="1">
                <a:latin typeface="Open Sans"/>
                <a:ea typeface="Open Sans"/>
                <a:cs typeface="Open Sans"/>
                <a:sym typeface="Open Sans"/>
              </a:rPr>
              <a:t>formulées</a:t>
            </a:r>
            <a:r>
              <a:rPr lang="en-GB" dirty="0">
                <a:latin typeface="Open Sans"/>
                <a:ea typeface="Open Sans"/>
                <a:cs typeface="Open Sans"/>
                <a:sym typeface="Open Sans"/>
              </a:rPr>
              <a:t> par le </a:t>
            </a:r>
            <a:r>
              <a:rPr lang="en-GB" dirty="0" err="1">
                <a:latin typeface="Open Sans"/>
                <a:ea typeface="Open Sans"/>
                <a:cs typeface="Open Sans"/>
                <a:sym typeface="Open Sans"/>
              </a:rPr>
              <a:t>modélisateur</a:t>
            </a:r>
            <a:r>
              <a:rPr lang="en-GB" dirty="0">
                <a:latin typeface="Open Sans"/>
                <a:ea typeface="Open Sans"/>
                <a:cs typeface="Open Sans"/>
                <a:sym typeface="Open Sans"/>
              </a:rPr>
              <a:t>.</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GB" dirty="0" err="1">
                <a:latin typeface="Open Sans"/>
                <a:ea typeface="Open Sans"/>
                <a:cs typeface="Open Sans"/>
                <a:sym typeface="Open Sans"/>
              </a:rPr>
              <a:t>L'approche</a:t>
            </a:r>
            <a:r>
              <a:rPr lang="en-GB" dirty="0">
                <a:latin typeface="Open Sans"/>
                <a:ea typeface="Open Sans"/>
                <a:cs typeface="Open Sans"/>
                <a:sym typeface="Open Sans"/>
              </a:rPr>
              <a:t> par </a:t>
            </a:r>
            <a:r>
              <a:rPr lang="en-GB" dirty="0" err="1">
                <a:latin typeface="Open Sans"/>
                <a:ea typeface="Open Sans"/>
                <a:cs typeface="Open Sans"/>
                <a:sym typeface="Open Sans"/>
              </a:rPr>
              <a:t>scénario</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l'un</a:t>
            </a:r>
            <a:r>
              <a:rPr lang="en-GB" dirty="0">
                <a:latin typeface="Open Sans"/>
                <a:ea typeface="Open Sans"/>
                <a:cs typeface="Open Sans"/>
                <a:sym typeface="Open Sans"/>
              </a:rPr>
              <a:t> des </a:t>
            </a:r>
            <a:r>
              <a:rPr lang="en-GB" dirty="0" err="1">
                <a:latin typeface="Open Sans"/>
                <a:ea typeface="Open Sans"/>
                <a:cs typeface="Open Sans"/>
                <a:sym typeface="Open Sans"/>
              </a:rPr>
              <a:t>principaux</a:t>
            </a:r>
            <a:r>
              <a:rPr lang="en-GB" dirty="0">
                <a:latin typeface="Open Sans"/>
                <a:ea typeface="Open Sans"/>
                <a:cs typeface="Open Sans"/>
                <a:sym typeface="Open Sans"/>
              </a:rPr>
              <a:t> </a:t>
            </a:r>
            <a:r>
              <a:rPr lang="en-GB" dirty="0" err="1">
                <a:latin typeface="Open Sans"/>
                <a:ea typeface="Open Sans"/>
                <a:cs typeface="Open Sans"/>
                <a:sym typeface="Open Sans"/>
              </a:rPr>
              <a:t>avantages</a:t>
            </a:r>
            <a:r>
              <a:rPr lang="en-GB" dirty="0">
                <a:latin typeface="Open Sans"/>
                <a:ea typeface="Open Sans"/>
                <a:cs typeface="Open Sans"/>
                <a:sym typeface="Open Sans"/>
              </a:rPr>
              <a:t> du </a:t>
            </a:r>
            <a:r>
              <a:rPr lang="en-GB" dirty="0" err="1">
                <a:latin typeface="Open Sans"/>
                <a:ea typeface="Open Sans"/>
                <a:cs typeface="Open Sans"/>
                <a:sym typeface="Open Sans"/>
              </a:rPr>
              <a:t>modèle</a:t>
            </a:r>
            <a:r>
              <a:rPr lang="en-GB" dirty="0">
                <a:latin typeface="Open Sans"/>
                <a:ea typeface="Open Sans"/>
                <a:cs typeface="Open Sans"/>
                <a:sym typeface="Open Sans"/>
              </a:rPr>
              <a:t>. Par </a:t>
            </a:r>
            <a:r>
              <a:rPr lang="en-GB" dirty="0" err="1">
                <a:latin typeface="Open Sans"/>
                <a:ea typeface="Open Sans"/>
                <a:cs typeface="Open Sans"/>
                <a:sym typeface="Open Sans"/>
              </a:rPr>
              <a:t>exemple</a:t>
            </a:r>
            <a:r>
              <a:rPr lang="en-GB" dirty="0">
                <a:latin typeface="Open Sans"/>
                <a:ea typeface="Open Sans"/>
                <a:cs typeface="Open Sans"/>
                <a:sym typeface="Open Sans"/>
              </a:rPr>
              <a:t>, </a:t>
            </a:r>
            <a:r>
              <a:rPr lang="en-GB" dirty="0" err="1">
                <a:latin typeface="Open Sans"/>
                <a:ea typeface="Open Sans"/>
                <a:cs typeface="Open Sans"/>
                <a:sym typeface="Open Sans"/>
              </a:rPr>
              <a:t>vous</a:t>
            </a:r>
            <a:r>
              <a:rPr lang="en-GB" dirty="0">
                <a:latin typeface="Open Sans"/>
                <a:ea typeface="Open Sans"/>
                <a:cs typeface="Open Sans"/>
                <a:sym typeface="Open Sans"/>
              </a:rPr>
              <a:t> </a:t>
            </a:r>
            <a:r>
              <a:rPr lang="en-GB" dirty="0" err="1">
                <a:latin typeface="Open Sans"/>
                <a:ea typeface="Open Sans"/>
                <a:cs typeface="Open Sans"/>
                <a:sym typeface="Open Sans"/>
              </a:rPr>
              <a:t>pouvez</a:t>
            </a:r>
            <a:r>
              <a:rPr lang="en-GB" dirty="0">
                <a:latin typeface="Open Sans"/>
                <a:ea typeface="Open Sans"/>
                <a:cs typeface="Open Sans"/>
                <a:sym typeface="Open Sans"/>
              </a:rPr>
              <a:t> </a:t>
            </a:r>
            <a:r>
              <a:rPr lang="en-GB" dirty="0" err="1">
                <a:latin typeface="Open Sans"/>
                <a:ea typeface="Open Sans"/>
                <a:cs typeface="Open Sans"/>
                <a:sym typeface="Open Sans"/>
              </a:rPr>
              <a:t>étudier</a:t>
            </a:r>
            <a:r>
              <a:rPr lang="en-GB" dirty="0">
                <a:latin typeface="Open Sans"/>
                <a:ea typeface="Open Sans"/>
                <a:cs typeface="Open Sans"/>
                <a:sym typeface="Open Sans"/>
              </a:rPr>
              <a:t> les </a:t>
            </a:r>
            <a:r>
              <a:rPr lang="en-GB" dirty="0" err="1">
                <a:latin typeface="Open Sans"/>
                <a:ea typeface="Open Sans"/>
                <a:cs typeface="Open Sans"/>
                <a:sym typeface="Open Sans"/>
              </a:rPr>
              <a:t>conséquences</a:t>
            </a:r>
            <a:r>
              <a:rPr lang="en-GB" dirty="0">
                <a:latin typeface="Open Sans"/>
                <a:ea typeface="Open Sans"/>
                <a:cs typeface="Open Sans"/>
                <a:sym typeface="Open Sans"/>
              </a:rPr>
              <a:t> de </a:t>
            </a:r>
            <a:r>
              <a:rPr lang="en-GB" dirty="0" err="1">
                <a:latin typeface="Open Sans"/>
                <a:ea typeface="Open Sans"/>
                <a:cs typeface="Open Sans"/>
                <a:sym typeface="Open Sans"/>
              </a:rPr>
              <a:t>différentes</a:t>
            </a:r>
            <a:r>
              <a:rPr lang="en-GB" dirty="0">
                <a:latin typeface="Open Sans"/>
                <a:ea typeface="Open Sans"/>
                <a:cs typeface="Open Sans"/>
                <a:sym typeface="Open Sans"/>
              </a:rPr>
              <a:t> politiques de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socio-</a:t>
            </a:r>
            <a:r>
              <a:rPr lang="en-GB" dirty="0" err="1">
                <a:latin typeface="Open Sans"/>
                <a:ea typeface="Open Sans"/>
                <a:cs typeface="Open Sans"/>
                <a:sym typeface="Open Sans"/>
              </a:rPr>
              <a:t>économique</a:t>
            </a:r>
            <a:r>
              <a:rPr lang="en-GB" dirty="0">
                <a:latin typeface="Open Sans"/>
                <a:ea typeface="Open Sans"/>
                <a:cs typeface="Open Sans"/>
                <a:sym typeface="Open Sans"/>
              </a:rPr>
              <a:t> pour le pays, </a:t>
            </a:r>
            <a:r>
              <a:rPr lang="en-GB" dirty="0" err="1">
                <a:latin typeface="Open Sans"/>
                <a:ea typeface="Open Sans"/>
                <a:cs typeface="Open Sans"/>
                <a:sym typeface="Open Sans"/>
              </a:rPr>
              <a:t>telles</a:t>
            </a:r>
            <a:r>
              <a:rPr lang="en-GB" dirty="0">
                <a:latin typeface="Open Sans"/>
                <a:ea typeface="Open Sans"/>
                <a:cs typeface="Open Sans"/>
                <a:sym typeface="Open Sans"/>
              </a:rPr>
              <a:t> que </a:t>
            </a:r>
            <a:r>
              <a:rPr lang="en-GB" dirty="0" err="1">
                <a:latin typeface="Open Sans"/>
                <a:ea typeface="Open Sans"/>
                <a:cs typeface="Open Sans"/>
                <a:sym typeface="Open Sans"/>
              </a:rPr>
              <a:t>différentes</a:t>
            </a:r>
            <a:r>
              <a:rPr lang="en-GB" dirty="0">
                <a:latin typeface="Open Sans"/>
                <a:ea typeface="Open Sans"/>
                <a:cs typeface="Open Sans"/>
                <a:sym typeface="Open Sans"/>
              </a:rPr>
              <a:t> </a:t>
            </a:r>
            <a:r>
              <a:rPr lang="en-GB" dirty="0" err="1">
                <a:latin typeface="Open Sans"/>
                <a:ea typeface="Open Sans"/>
                <a:cs typeface="Open Sans"/>
                <a:sym typeface="Open Sans"/>
              </a:rPr>
              <a:t>trajectoires</a:t>
            </a:r>
            <a:r>
              <a:rPr lang="en-GB" dirty="0">
                <a:latin typeface="Open Sans"/>
                <a:ea typeface="Open Sans"/>
                <a:cs typeface="Open Sans"/>
                <a:sym typeface="Open Sans"/>
              </a:rPr>
              <a:t> de </a:t>
            </a:r>
            <a:r>
              <a:rPr lang="en-GB" dirty="0" err="1">
                <a:latin typeface="Open Sans"/>
                <a:ea typeface="Open Sans"/>
                <a:cs typeface="Open Sans"/>
                <a:sym typeface="Open Sans"/>
              </a:rPr>
              <a:t>croissance</a:t>
            </a:r>
            <a:r>
              <a:rPr lang="en-GB" dirty="0">
                <a:latin typeface="Open Sans"/>
                <a:ea typeface="Open Sans"/>
                <a:cs typeface="Open Sans"/>
                <a:sym typeface="Open Sans"/>
              </a:rPr>
              <a:t> </a:t>
            </a:r>
            <a:r>
              <a:rPr lang="en-GB" dirty="0" err="1">
                <a:latin typeface="Open Sans"/>
                <a:ea typeface="Open Sans"/>
                <a:cs typeface="Open Sans"/>
                <a:sym typeface="Open Sans"/>
              </a:rPr>
              <a:t>économique</a:t>
            </a:r>
            <a:r>
              <a:rPr lang="en-GB" dirty="0">
                <a:latin typeface="Open Sans"/>
                <a:ea typeface="Open Sans"/>
                <a:cs typeface="Open Sans"/>
                <a:sym typeface="Open Sans"/>
              </a:rPr>
              <a:t>, </a:t>
            </a:r>
            <a:r>
              <a:rPr lang="en-GB" dirty="0" err="1">
                <a:latin typeface="Open Sans"/>
                <a:ea typeface="Open Sans"/>
                <a:cs typeface="Open Sans"/>
                <a:sym typeface="Open Sans"/>
              </a:rPr>
              <a:t>l'accent</a:t>
            </a:r>
            <a:r>
              <a:rPr lang="en-GB" dirty="0">
                <a:latin typeface="Open Sans"/>
                <a:ea typeface="Open Sans"/>
                <a:cs typeface="Open Sans"/>
                <a:sym typeface="Open Sans"/>
              </a:rPr>
              <a:t> mis sur </a:t>
            </a:r>
            <a:r>
              <a:rPr lang="en-GB" dirty="0" err="1">
                <a:latin typeface="Open Sans"/>
                <a:ea typeface="Open Sans"/>
                <a:cs typeface="Open Sans"/>
                <a:sym typeface="Open Sans"/>
              </a:rPr>
              <a:t>l'industrie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l'agriculture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le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des zones rurales.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Elle utilise </a:t>
            </a:r>
            <a:r>
              <a:rPr lang="en-GB" dirty="0" err="1">
                <a:latin typeface="Open Sans"/>
                <a:ea typeface="Open Sans"/>
                <a:cs typeface="Open Sans"/>
                <a:sym typeface="Open Sans"/>
              </a:rPr>
              <a:t>une</a:t>
            </a:r>
            <a:r>
              <a:rPr lang="en-GB" dirty="0">
                <a:latin typeface="Open Sans"/>
                <a:ea typeface="Open Sans"/>
                <a:cs typeface="Open Sans"/>
                <a:sym typeface="Open Sans"/>
              </a:rPr>
              <a:t> </a:t>
            </a:r>
            <a:r>
              <a:rPr lang="en-GB" dirty="0" err="1">
                <a:latin typeface="Open Sans"/>
                <a:ea typeface="Open Sans"/>
                <a:cs typeface="Open Sans"/>
                <a:sym typeface="Open Sans"/>
              </a:rPr>
              <a:t>méthodologie</a:t>
            </a:r>
            <a:r>
              <a:rPr lang="en-GB" dirty="0">
                <a:latin typeface="Open Sans"/>
                <a:ea typeface="Open Sans"/>
                <a:cs typeface="Open Sans"/>
                <a:sym typeface="Open Sans"/>
              </a:rPr>
              <a:t> de </a:t>
            </a:r>
            <a:r>
              <a:rPr lang="en-GB" dirty="0" err="1">
                <a:latin typeface="Open Sans"/>
                <a:ea typeface="Open Sans"/>
                <a:cs typeface="Open Sans"/>
                <a:sym typeface="Open Sans"/>
              </a:rPr>
              <a:t>scénario</a:t>
            </a:r>
            <a:r>
              <a:rPr lang="en-GB" dirty="0">
                <a:latin typeface="Open Sans"/>
                <a:ea typeface="Open Sans"/>
                <a:cs typeface="Open Sans"/>
                <a:sym typeface="Open Sans"/>
              </a:rPr>
              <a:t> (</a:t>
            </a:r>
            <a:r>
              <a:rPr lang="en-GB" dirty="0" err="1">
                <a:latin typeface="Open Sans"/>
                <a:ea typeface="Open Sans"/>
                <a:cs typeface="Open Sans"/>
                <a:sym typeface="Open Sans"/>
              </a:rPr>
              <a:t>approche</a:t>
            </a:r>
            <a:r>
              <a:rPr lang="en-GB" dirty="0">
                <a:latin typeface="Open Sans"/>
                <a:ea typeface="Open Sans"/>
                <a:cs typeface="Open Sans"/>
                <a:sym typeface="Open Sans"/>
              </a:rPr>
              <a:t> de simulation) </a:t>
            </a:r>
            <a:r>
              <a:rPr lang="en-GB" dirty="0" err="1">
                <a:latin typeface="Open Sans"/>
                <a:ea typeface="Open Sans"/>
                <a:cs typeface="Open Sans"/>
                <a:sym typeface="Open Sans"/>
              </a:rPr>
              <a:t>basée</a:t>
            </a:r>
            <a:r>
              <a:rPr lang="en-GB" dirty="0">
                <a:latin typeface="Open Sans"/>
                <a:ea typeface="Open Sans"/>
                <a:cs typeface="Open Sans"/>
                <a:sym typeface="Open Sans"/>
              </a:rPr>
              <a:t> sur des données </a:t>
            </a:r>
            <a:r>
              <a:rPr lang="en-GB" dirty="0" err="1">
                <a:latin typeface="Open Sans"/>
                <a:ea typeface="Open Sans"/>
                <a:cs typeface="Open Sans"/>
                <a:sym typeface="Open Sans"/>
              </a:rPr>
              <a:t>désagrégées</a:t>
            </a:r>
            <a:r>
              <a:rPr lang="en-GB" dirty="0">
                <a:latin typeface="Open Sans"/>
                <a:ea typeface="Open Sans"/>
                <a:cs typeface="Open Sans"/>
                <a:sym typeface="Open Sans"/>
              </a:rPr>
              <a:t> </a:t>
            </a:r>
            <a:r>
              <a:rPr lang="en-GB" dirty="0" err="1">
                <a:latin typeface="Open Sans"/>
                <a:ea typeface="Open Sans"/>
                <a:cs typeface="Open Sans"/>
                <a:sym typeface="Open Sans"/>
              </a:rPr>
              <a:t>ascendantes</a:t>
            </a:r>
            <a:r>
              <a:rPr lang="en-GB" dirty="0">
                <a:latin typeface="Open Sans"/>
                <a:ea typeface="Open Sans"/>
                <a:cs typeface="Open Sans"/>
                <a:sym typeface="Open Sans"/>
              </a:rPr>
              <a:t> de </a:t>
            </a:r>
            <a:r>
              <a:rPr lang="en-GB" dirty="0" err="1">
                <a:latin typeface="Open Sans"/>
                <a:ea typeface="Open Sans"/>
                <a:cs typeface="Open Sans"/>
                <a:sym typeface="Open Sans"/>
              </a:rPr>
              <a:t>l'utilisation</a:t>
            </a:r>
            <a:r>
              <a:rPr lang="en-GB" dirty="0">
                <a:latin typeface="Open Sans"/>
                <a:ea typeface="Open Sans"/>
                <a:cs typeface="Open Sans"/>
                <a:sym typeface="Open Sans"/>
              </a:rPr>
              <a:t> finale de </a:t>
            </a:r>
            <a:r>
              <a:rPr lang="en-GB" dirty="0" err="1">
                <a:latin typeface="Open Sans"/>
                <a:ea typeface="Open Sans"/>
                <a:cs typeface="Open Sans"/>
                <a:sym typeface="Open Sans"/>
              </a:rPr>
              <a:t>l'énergie</a:t>
            </a:r>
            <a:r>
              <a:rPr lang="en-GB" dirty="0">
                <a:latin typeface="Open Sans"/>
                <a:ea typeface="Open Sans"/>
                <a:cs typeface="Open Sans"/>
                <a:sym typeface="Open Sans"/>
              </a:rPr>
              <a:t>.</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sz="1200" dirty="0">
              <a:solidFill>
                <a:schemeClr val="dk1"/>
              </a:solidFill>
            </a:endParaRPr>
          </a:p>
        </p:txBody>
      </p:sp>
      <p:sp>
        <p:nvSpPr>
          <p:cNvPr id="377" name="Google Shape;3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41461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Le modèle fournit un cadre comptable systématique pour évaluer l'effet sur la demande d'énergie d'un changement dans l'économie ou dans le niveau de vie de la population. </a:t>
            </a:r>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Le point de départ de l'utilisation du modèle MAED est la construction des modèles de consommation d'énergie de l'année de référence dans le modèle. </a:t>
            </a:r>
            <a:endParaRPr/>
          </a:p>
          <a:p>
            <a:pPr marL="0" lvl="0" indent="0" algn="l" rtl="0">
              <a:spcBef>
                <a:spcPts val="0"/>
              </a:spcBef>
              <a:spcAft>
                <a:spcPts val="0"/>
              </a:spcAft>
              <a:buNone/>
            </a:pPr>
            <a:r>
              <a:rPr lang="en-GB">
                <a:latin typeface="Open Sans"/>
                <a:ea typeface="Open Sans"/>
                <a:cs typeface="Open Sans"/>
                <a:sym typeface="Open Sans"/>
              </a:rPr>
              <a:t>Pour ce faire, il faut compiler et concilier les données nécessaires provenant de différentes sources, dériver et calculer divers paramètres d'entrée et les ajuster pour établir un bilan énergétique de l'année de référence. Nous apprendrons à le faire plus tard dans ce cours. </a:t>
            </a:r>
            <a:endParaRPr/>
          </a:p>
          <a:p>
            <a:pPr marL="0" lvl="0" indent="0" algn="l" rtl="0">
              <a:spcBef>
                <a:spcPts val="0"/>
              </a:spcBef>
              <a:spcAft>
                <a:spcPts val="0"/>
              </a:spcAft>
              <a:buNone/>
            </a:pPr>
            <a:r>
              <a:rPr lang="en-GB">
                <a:latin typeface="Open Sans"/>
                <a:ea typeface="Open Sans"/>
                <a:cs typeface="Open Sans"/>
                <a:sym typeface="Open Sans"/>
              </a:rPr>
              <a:t> </a:t>
            </a:r>
            <a:endParaRPr/>
          </a:p>
          <a:p>
            <a:pPr marL="0" lvl="0" indent="0" algn="l" rtl="0">
              <a:spcBef>
                <a:spcPts val="0"/>
              </a:spcBef>
              <a:spcAft>
                <a:spcPts val="0"/>
              </a:spcAft>
              <a:buNone/>
            </a:pPr>
            <a:r>
              <a:rPr lang="en-GB">
                <a:latin typeface="Open Sans"/>
                <a:ea typeface="Open Sans"/>
                <a:cs typeface="Open Sans"/>
                <a:sym typeface="Open Sans"/>
              </a:rPr>
              <a:t>Cela permet de calibrer le modèle en fonction de la situation spécifique du pays. L'étape suivante consiste à élaborer des scénarios futurs, spécifiques à la situation et aux objectifs du pays. </a:t>
            </a:r>
            <a:endParaRPr/>
          </a:p>
          <a:p>
            <a:pPr marL="0" lvl="0" indent="0" algn="l" rtl="0">
              <a:spcBef>
                <a:spcPts val="0"/>
              </a:spcBef>
              <a:spcAft>
                <a:spcPts val="0"/>
              </a:spcAft>
              <a:buNone/>
            </a:pPr>
            <a:endParaRPr/>
          </a:p>
          <a:p>
            <a:pPr marL="0" lvl="0" indent="0" algn="l" rtl="0">
              <a:spcBef>
                <a:spcPts val="0"/>
              </a:spcBef>
              <a:spcAft>
                <a:spcPts val="0"/>
              </a:spcAft>
              <a:buNone/>
            </a:pPr>
            <a:r>
              <a:rPr lang="en-GB">
                <a:latin typeface="Open Sans"/>
                <a:ea typeface="Open Sans"/>
                <a:cs typeface="Open Sans"/>
                <a:sym typeface="Open Sans"/>
              </a:rPr>
              <a:t>La dernière étape consiste à générer les projections de la demande d'énergie pour tous les scénarios modélisés et à procéder à leur analyse. </a:t>
            </a:r>
            <a:endParaRPr/>
          </a:p>
        </p:txBody>
      </p:sp>
      <p:sp>
        <p:nvSpPr>
          <p:cNvPr id="388" name="Google Shape;3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79375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Le programme MAED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exécuté</a:t>
            </a:r>
            <a:r>
              <a:rPr lang="en-GB" dirty="0">
                <a:latin typeface="Open Sans"/>
                <a:ea typeface="Open Sans"/>
                <a:cs typeface="Open Sans"/>
                <a:sym typeface="Open Sans"/>
              </a:rPr>
              <a:t> pour </a:t>
            </a:r>
            <a:r>
              <a:rPr lang="en-GB" dirty="0" err="1">
                <a:latin typeface="Open Sans"/>
                <a:ea typeface="Open Sans"/>
                <a:cs typeface="Open Sans"/>
                <a:sym typeface="Open Sans"/>
              </a:rPr>
              <a:t>produire</a:t>
            </a:r>
            <a:r>
              <a:rPr lang="en-GB" dirty="0">
                <a:latin typeface="Open Sans"/>
                <a:ea typeface="Open Sans"/>
                <a:cs typeface="Open Sans"/>
                <a:sym typeface="Open Sans"/>
              </a:rPr>
              <a:t> des projections de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pour </a:t>
            </a:r>
            <a:r>
              <a:rPr lang="en-GB" dirty="0" err="1">
                <a:latin typeface="Open Sans"/>
                <a:ea typeface="Open Sans"/>
                <a:cs typeface="Open Sans"/>
                <a:sym typeface="Open Sans"/>
              </a:rPr>
              <a:t>chaque</a:t>
            </a:r>
            <a:r>
              <a:rPr lang="en-GB" dirty="0">
                <a:latin typeface="Open Sans"/>
                <a:ea typeface="Open Sans"/>
                <a:cs typeface="Open Sans"/>
                <a:sym typeface="Open Sans"/>
              </a:rPr>
              <a:t> </a:t>
            </a:r>
            <a:r>
              <a:rPr lang="en-GB" dirty="0" err="1">
                <a:latin typeface="Open Sans"/>
                <a:ea typeface="Open Sans"/>
                <a:cs typeface="Open Sans"/>
                <a:sym typeface="Open Sans"/>
              </a:rPr>
              <a:t>scénario</a:t>
            </a:r>
            <a:r>
              <a:rPr lang="en-GB" dirty="0">
                <a:latin typeface="Open Sans"/>
                <a:ea typeface="Open Sans"/>
                <a:cs typeface="Open Sans"/>
                <a:sym typeface="Open Sans"/>
              </a:rPr>
              <a:t>. Les </a:t>
            </a:r>
            <a:r>
              <a:rPr lang="en-GB" dirty="0" err="1">
                <a:latin typeface="Open Sans"/>
                <a:ea typeface="Open Sans"/>
                <a:cs typeface="Open Sans"/>
                <a:sym typeface="Open Sans"/>
              </a:rPr>
              <a:t>résultats</a:t>
            </a:r>
            <a:r>
              <a:rPr lang="en-GB" dirty="0">
                <a:latin typeface="Open Sans"/>
                <a:ea typeface="Open Sans"/>
                <a:cs typeface="Open Sans"/>
                <a:sym typeface="Open Sans"/>
              </a:rPr>
              <a:t> du MAED </a:t>
            </a:r>
            <a:r>
              <a:rPr lang="en-GB" dirty="0" err="1">
                <a:latin typeface="Open Sans"/>
                <a:ea typeface="Open Sans"/>
                <a:cs typeface="Open Sans"/>
                <a:sym typeface="Open Sans"/>
              </a:rPr>
              <a:t>fournissent</a:t>
            </a:r>
            <a:r>
              <a:rPr lang="en-GB" dirty="0">
                <a:latin typeface="Open Sans"/>
                <a:ea typeface="Open Sans"/>
                <a:cs typeface="Open Sans"/>
                <a:sym typeface="Open Sans"/>
              </a:rPr>
              <a:t> des </a:t>
            </a:r>
            <a:r>
              <a:rPr lang="en-GB" dirty="0" err="1">
                <a:latin typeface="Open Sans"/>
                <a:ea typeface="Open Sans"/>
                <a:cs typeface="Open Sans"/>
                <a:sym typeface="Open Sans"/>
              </a:rPr>
              <a:t>informations</a:t>
            </a:r>
            <a:r>
              <a:rPr lang="en-GB" dirty="0">
                <a:latin typeface="Open Sans"/>
                <a:ea typeface="Open Sans"/>
                <a:cs typeface="Open Sans"/>
                <a:sym typeface="Open Sans"/>
              </a:rPr>
              <a:t> </a:t>
            </a:r>
            <a:r>
              <a:rPr lang="en-GB" dirty="0" err="1">
                <a:latin typeface="Open Sans"/>
                <a:ea typeface="Open Sans"/>
                <a:cs typeface="Open Sans"/>
                <a:sym typeface="Open Sans"/>
              </a:rPr>
              <a:t>précieuses</a:t>
            </a:r>
            <a:r>
              <a:rPr lang="en-GB" dirty="0">
                <a:latin typeface="Open Sans"/>
                <a:ea typeface="Open Sans"/>
                <a:cs typeface="Open Sans"/>
                <a:sym typeface="Open Sans"/>
              </a:rPr>
              <a:t> pour </a:t>
            </a:r>
            <a:r>
              <a:rPr lang="en-GB" dirty="0" err="1">
                <a:latin typeface="Open Sans"/>
                <a:ea typeface="Open Sans"/>
                <a:cs typeface="Open Sans"/>
                <a:sym typeface="Open Sans"/>
              </a:rPr>
              <a:t>une</a:t>
            </a:r>
            <a:r>
              <a:rPr lang="en-GB" dirty="0">
                <a:latin typeface="Open Sans"/>
                <a:ea typeface="Open Sans"/>
                <a:cs typeface="Open Sans"/>
                <a:sym typeface="Open Sans"/>
              </a:rPr>
              <a:t> analyse plus </a:t>
            </a:r>
            <a:r>
              <a:rPr lang="en-GB" dirty="0" err="1">
                <a:latin typeface="Open Sans"/>
                <a:ea typeface="Open Sans"/>
                <a:cs typeface="Open Sans"/>
                <a:sym typeface="Open Sans"/>
              </a:rPr>
              <a:t>approfondie</a:t>
            </a:r>
            <a:r>
              <a:rPr lang="en-GB" dirty="0">
                <a:latin typeface="Open Sans"/>
                <a:ea typeface="Open Sans"/>
                <a:cs typeface="Open Sans"/>
                <a:sym typeface="Open Sans"/>
              </a:rPr>
              <a:t> dans le cadre du processus de planification </a:t>
            </a:r>
            <a:r>
              <a:rPr lang="en-GB" dirty="0" err="1">
                <a:latin typeface="Open Sans"/>
                <a:ea typeface="Open Sans"/>
                <a:cs typeface="Open Sans"/>
                <a:sym typeface="Open Sans"/>
              </a:rPr>
              <a:t>énergétique</a:t>
            </a:r>
            <a:r>
              <a:rPr lang="en-GB" dirty="0">
                <a:latin typeface="Open Sans"/>
                <a:ea typeface="Open Sans"/>
                <a:cs typeface="Open Sans"/>
                <a:sym typeface="Open Sans"/>
              </a:rPr>
              <a:t>.</a:t>
            </a:r>
            <a:endParaRPr dirty="0">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r>
              <a:rPr lang="en-GB" dirty="0"/>
              <a:t>Les </a:t>
            </a:r>
            <a:r>
              <a:rPr lang="en-GB" dirty="0" err="1"/>
              <a:t>consommations</a:t>
            </a:r>
            <a:r>
              <a:rPr lang="en-GB" dirty="0"/>
              <a:t> </a:t>
            </a:r>
            <a:r>
              <a:rPr lang="en-GB" dirty="0" err="1"/>
              <a:t>d'énergie</a:t>
            </a:r>
            <a:r>
              <a:rPr lang="en-GB" dirty="0"/>
              <a:t> </a:t>
            </a:r>
            <a:r>
              <a:rPr lang="en-GB" dirty="0" err="1"/>
              <a:t>sont</a:t>
            </a:r>
            <a:r>
              <a:rPr lang="en-GB" dirty="0"/>
              <a:t> </a:t>
            </a:r>
            <a:r>
              <a:rPr lang="en-GB" dirty="0" err="1"/>
              <a:t>calculées</a:t>
            </a:r>
            <a:r>
              <a:rPr lang="en-GB" dirty="0"/>
              <a:t> pour </a:t>
            </a:r>
            <a:r>
              <a:rPr lang="en-GB" dirty="0" err="1"/>
              <a:t>chaque</a:t>
            </a:r>
            <a:r>
              <a:rPr lang="en-GB" dirty="0"/>
              <a:t> </a:t>
            </a:r>
            <a:r>
              <a:rPr lang="en-GB" dirty="0" err="1"/>
              <a:t>groupe</a:t>
            </a:r>
            <a:r>
              <a:rPr lang="en-GB" dirty="0"/>
              <a:t> </a:t>
            </a:r>
            <a:r>
              <a:rPr lang="en-GB" dirty="0" err="1"/>
              <a:t>d'utilisations</a:t>
            </a:r>
            <a:r>
              <a:rPr lang="en-GB" dirty="0"/>
              <a:t> finales et </a:t>
            </a:r>
            <a:r>
              <a:rPr lang="en-GB" dirty="0" err="1"/>
              <a:t>sont</a:t>
            </a:r>
            <a:r>
              <a:rPr lang="en-GB" dirty="0"/>
              <a:t> </a:t>
            </a:r>
            <a:r>
              <a:rPr lang="en-GB" dirty="0" err="1"/>
              <a:t>agrégées</a:t>
            </a:r>
            <a:r>
              <a:rPr lang="en-GB" dirty="0"/>
              <a:t> par </a:t>
            </a:r>
            <a:r>
              <a:rPr lang="en-GB" dirty="0" err="1"/>
              <a:t>vecteur</a:t>
            </a:r>
            <a:r>
              <a:rPr lang="en-GB" dirty="0"/>
              <a:t> </a:t>
            </a:r>
            <a:r>
              <a:rPr lang="en-GB" dirty="0" err="1"/>
              <a:t>énergétique</a:t>
            </a:r>
            <a:r>
              <a:rPr lang="en-GB" dirty="0"/>
              <a:t>, par </a:t>
            </a:r>
            <a:r>
              <a:rPr lang="en-GB" dirty="0" err="1"/>
              <a:t>secteur</a:t>
            </a:r>
            <a:r>
              <a:rPr lang="en-GB" dirty="0"/>
              <a:t> et par sous-</a:t>
            </a:r>
            <a:r>
              <a:rPr lang="en-GB" dirty="0" err="1"/>
              <a:t>secteur</a:t>
            </a:r>
            <a:r>
              <a:rPr lang="en-GB" dirty="0"/>
              <a:t>, pour </a:t>
            </a:r>
            <a:r>
              <a:rPr lang="en-GB" dirty="0" err="1"/>
              <a:t>chaque</a:t>
            </a:r>
            <a:r>
              <a:rPr lang="en-GB" dirty="0"/>
              <a:t> </a:t>
            </a:r>
            <a:r>
              <a:rPr lang="en-GB" dirty="0" err="1"/>
              <a:t>année</a:t>
            </a:r>
            <a:r>
              <a:rPr lang="en-GB" dirty="0"/>
              <a:t> de </a:t>
            </a:r>
            <a:r>
              <a:rPr lang="en-GB" dirty="0" err="1"/>
              <a:t>l'étude</a:t>
            </a:r>
            <a:r>
              <a:rPr lang="en-GB" dirty="0"/>
              <a:t>, y </a:t>
            </a:r>
            <a:r>
              <a:rPr lang="en-GB" dirty="0" err="1"/>
              <a:t>compris</a:t>
            </a:r>
            <a:r>
              <a:rPr lang="en-GB" dirty="0"/>
              <a:t> </a:t>
            </a:r>
            <a:r>
              <a:rPr lang="en-GB" dirty="0" err="1"/>
              <a:t>l'année</a:t>
            </a:r>
            <a:r>
              <a:rPr lang="en-GB" dirty="0"/>
              <a:t> de </a:t>
            </a:r>
            <a:r>
              <a:rPr lang="en-GB" dirty="0" err="1"/>
              <a:t>référence</a:t>
            </a:r>
            <a:r>
              <a:rPr lang="en-GB" dirty="0"/>
              <a:t>.</a:t>
            </a:r>
            <a:endParaRPr dirty="0"/>
          </a:p>
          <a:p>
            <a:pPr marL="0" lvl="0" indent="0" algn="l" rtl="0">
              <a:spcBef>
                <a:spcPts val="0"/>
              </a:spcBef>
              <a:spcAft>
                <a:spcPts val="0"/>
              </a:spcAft>
              <a:buNone/>
            </a:pPr>
            <a:r>
              <a:rPr lang="en-GB" dirty="0"/>
              <a:t>Le </a:t>
            </a:r>
            <a:r>
              <a:rPr lang="en-GB" dirty="0" err="1"/>
              <a:t>modèle</a:t>
            </a:r>
            <a:r>
              <a:rPr lang="en-GB" dirty="0"/>
              <a:t> </a:t>
            </a:r>
            <a:r>
              <a:rPr lang="en-GB" dirty="0" err="1"/>
              <a:t>calcule</a:t>
            </a:r>
            <a:r>
              <a:rPr lang="en-GB" dirty="0"/>
              <a:t> les </a:t>
            </a:r>
            <a:r>
              <a:rPr lang="en-GB" dirty="0" err="1"/>
              <a:t>résultats</a:t>
            </a:r>
            <a:r>
              <a:rPr lang="en-GB" dirty="0"/>
              <a:t> pour </a:t>
            </a:r>
            <a:r>
              <a:rPr lang="en-GB" dirty="0" err="1"/>
              <a:t>chaque</a:t>
            </a:r>
            <a:r>
              <a:rPr lang="en-GB" dirty="0"/>
              <a:t> </a:t>
            </a:r>
            <a:r>
              <a:rPr lang="en-GB" dirty="0" err="1"/>
              <a:t>année</a:t>
            </a:r>
            <a:r>
              <a:rPr lang="en-GB" dirty="0"/>
              <a:t> de projection, </a:t>
            </a:r>
            <a:r>
              <a:rPr lang="en-GB" dirty="0" err="1"/>
              <a:t>résultant</a:t>
            </a:r>
            <a:r>
              <a:rPr lang="en-GB" dirty="0"/>
              <a:t> de </a:t>
            </a:r>
            <a:r>
              <a:rPr lang="en-GB" dirty="0" err="1"/>
              <a:t>l'ensemble</a:t>
            </a:r>
            <a:r>
              <a:rPr lang="en-GB" dirty="0"/>
              <a:t> des </a:t>
            </a:r>
            <a:r>
              <a:rPr lang="en-GB" dirty="0" err="1"/>
              <a:t>hypothèses</a:t>
            </a:r>
            <a:r>
              <a:rPr lang="en-GB" dirty="0"/>
              <a:t> du </a:t>
            </a:r>
            <a:r>
              <a:rPr lang="en-GB" dirty="0" err="1"/>
              <a:t>scénario</a:t>
            </a:r>
            <a:r>
              <a:rPr lang="en-GB" dirty="0"/>
              <a:t>. </a:t>
            </a:r>
            <a:endParaRPr dirty="0"/>
          </a:p>
          <a:p>
            <a:pPr marL="0" lvl="0" indent="0" algn="l" rtl="0">
              <a:spcBef>
                <a:spcPts val="0"/>
              </a:spcBef>
              <a:spcAft>
                <a:spcPts val="0"/>
              </a:spcAft>
              <a:buNone/>
            </a:pPr>
            <a:r>
              <a:rPr lang="en-GB" dirty="0">
                <a:latin typeface="Open Sans"/>
                <a:ea typeface="Open Sans"/>
                <a:cs typeface="Open Sans"/>
                <a:sym typeface="Open Sans"/>
              </a:rPr>
              <a:t> </a:t>
            </a:r>
            <a:endParaRPr dirty="0">
              <a:latin typeface="Open Sans"/>
              <a:ea typeface="Open Sans"/>
              <a:cs typeface="Open Sans"/>
              <a:sym typeface="Open Sans"/>
            </a:endParaRPr>
          </a:p>
          <a:p>
            <a:pPr marL="0" lvl="0" indent="0" algn="l" rtl="0">
              <a:spcBef>
                <a:spcPts val="0"/>
              </a:spcBef>
              <a:spcAft>
                <a:spcPts val="0"/>
              </a:spcAft>
              <a:buNone/>
            </a:pPr>
            <a:r>
              <a:rPr lang="en-GB" dirty="0" err="1"/>
              <a:t>Cette</a:t>
            </a:r>
            <a:r>
              <a:rPr lang="en-GB" dirty="0"/>
              <a:t> projection de la </a:t>
            </a:r>
            <a:r>
              <a:rPr lang="en-GB" dirty="0" err="1"/>
              <a:t>demande</a:t>
            </a:r>
            <a:r>
              <a:rPr lang="en-GB" dirty="0"/>
              <a:t> </a:t>
            </a:r>
            <a:r>
              <a:rPr lang="en-GB" dirty="0" err="1"/>
              <a:t>totale</a:t>
            </a:r>
            <a:r>
              <a:rPr lang="en-GB" dirty="0"/>
              <a:t> </a:t>
            </a:r>
            <a:r>
              <a:rPr lang="en-GB" dirty="0" err="1"/>
              <a:t>d'énergie</a:t>
            </a:r>
            <a:r>
              <a:rPr lang="en-GB" dirty="0"/>
              <a:t> ne doit pas </a:t>
            </a:r>
            <a:r>
              <a:rPr lang="en-GB" dirty="0" err="1"/>
              <a:t>être</a:t>
            </a:r>
            <a:r>
              <a:rPr lang="en-GB" dirty="0"/>
              <a:t> </a:t>
            </a:r>
            <a:r>
              <a:rPr lang="en-GB" dirty="0" err="1"/>
              <a:t>considérée</a:t>
            </a:r>
            <a:r>
              <a:rPr lang="en-GB" dirty="0"/>
              <a:t> </a:t>
            </a:r>
            <a:r>
              <a:rPr lang="en-GB" dirty="0" err="1"/>
              <a:t>comme</a:t>
            </a:r>
            <a:r>
              <a:rPr lang="en-GB" dirty="0"/>
              <a:t> </a:t>
            </a:r>
            <a:r>
              <a:rPr lang="en-GB" dirty="0" err="1"/>
              <a:t>une</a:t>
            </a:r>
            <a:r>
              <a:rPr lang="en-GB" dirty="0"/>
              <a:t> </a:t>
            </a:r>
            <a:r>
              <a:rPr lang="en-GB" dirty="0" err="1"/>
              <a:t>prédiction</a:t>
            </a:r>
            <a:r>
              <a:rPr lang="en-GB" dirty="0"/>
              <a:t> </a:t>
            </a:r>
            <a:r>
              <a:rPr lang="en-GB" dirty="0" err="1"/>
              <a:t>certaine</a:t>
            </a:r>
            <a:r>
              <a:rPr lang="en-GB" dirty="0"/>
              <a:t>, </a:t>
            </a:r>
            <a:r>
              <a:rPr lang="en-GB" dirty="0" err="1"/>
              <a:t>mais</a:t>
            </a:r>
            <a:r>
              <a:rPr lang="en-GB" dirty="0"/>
              <a:t> </a:t>
            </a:r>
            <a:r>
              <a:rPr lang="en-GB" dirty="0" err="1"/>
              <a:t>comme</a:t>
            </a:r>
            <a:r>
              <a:rPr lang="en-GB" dirty="0"/>
              <a:t> le </a:t>
            </a:r>
            <a:r>
              <a:rPr lang="en-GB" dirty="0" err="1"/>
              <a:t>résultat</a:t>
            </a:r>
            <a:r>
              <a:rPr lang="en-GB" dirty="0"/>
              <a:t> de </a:t>
            </a:r>
            <a:r>
              <a:rPr lang="en-GB" dirty="0" err="1"/>
              <a:t>l'exercice</a:t>
            </a:r>
            <a:r>
              <a:rPr lang="en-GB" dirty="0"/>
              <a:t> "</a:t>
            </a:r>
            <a:r>
              <a:rPr lang="en-GB" dirty="0" err="1"/>
              <a:t>si</a:t>
            </a:r>
            <a:r>
              <a:rPr lang="en-GB" dirty="0"/>
              <a:t> point </a:t>
            </a:r>
            <a:r>
              <a:rPr lang="en-GB" dirty="0" err="1"/>
              <a:t>point</a:t>
            </a:r>
            <a:r>
              <a:rPr lang="en-GB" dirty="0"/>
              <a:t> </a:t>
            </a:r>
            <a:r>
              <a:rPr lang="en-GB" dirty="0" err="1"/>
              <a:t>point</a:t>
            </a:r>
            <a:r>
              <a:rPr lang="en-GB" dirty="0"/>
              <a:t>, </a:t>
            </a:r>
            <a:r>
              <a:rPr lang="en-GB" dirty="0" err="1"/>
              <a:t>alors</a:t>
            </a:r>
            <a:r>
              <a:rPr lang="en-GB" dirty="0"/>
              <a:t> point </a:t>
            </a:r>
            <a:r>
              <a:rPr lang="en-GB" dirty="0" err="1"/>
              <a:t>point</a:t>
            </a:r>
            <a:r>
              <a:rPr lang="en-GB" dirty="0"/>
              <a:t> </a:t>
            </a:r>
            <a:r>
              <a:rPr lang="en-GB" dirty="0" err="1"/>
              <a:t>point</a:t>
            </a:r>
            <a:r>
              <a:rPr lang="en-GB" dirty="0"/>
              <a:t>". </a:t>
            </a:r>
            <a:endParaRPr dirty="0"/>
          </a:p>
          <a:p>
            <a:pPr marL="0" lvl="0" indent="0" algn="l" rtl="0">
              <a:spcBef>
                <a:spcPts val="0"/>
              </a:spcBef>
              <a:spcAft>
                <a:spcPts val="0"/>
              </a:spcAft>
              <a:buNone/>
            </a:pPr>
            <a:r>
              <a:rPr lang="en-GB" dirty="0"/>
              <a:t>Les </a:t>
            </a:r>
            <a:r>
              <a:rPr lang="en-GB" dirty="0" err="1"/>
              <a:t>hypothèses</a:t>
            </a:r>
            <a:r>
              <a:rPr lang="en-GB" dirty="0"/>
              <a:t>, tant </a:t>
            </a:r>
            <a:r>
              <a:rPr lang="en-GB" dirty="0" err="1"/>
              <a:t>en</a:t>
            </a:r>
            <a:r>
              <a:rPr lang="en-GB" dirty="0"/>
              <a:t> </a:t>
            </a:r>
            <a:r>
              <a:rPr lang="en-GB" dirty="0" err="1"/>
              <a:t>termes</a:t>
            </a:r>
            <a:r>
              <a:rPr lang="en-GB" dirty="0"/>
              <a:t> de données </a:t>
            </a:r>
            <a:r>
              <a:rPr lang="en-GB" dirty="0" err="1"/>
              <a:t>d'entrée</a:t>
            </a:r>
            <a:r>
              <a:rPr lang="en-GB" dirty="0"/>
              <a:t> du </a:t>
            </a:r>
            <a:r>
              <a:rPr lang="en-GB" dirty="0" err="1"/>
              <a:t>scénario</a:t>
            </a:r>
            <a:r>
              <a:rPr lang="en-GB" dirty="0"/>
              <a:t> </a:t>
            </a:r>
            <a:r>
              <a:rPr lang="en-GB" dirty="0" err="1"/>
              <a:t>qu'en</a:t>
            </a:r>
            <a:r>
              <a:rPr lang="en-GB" dirty="0"/>
              <a:t> </a:t>
            </a:r>
            <a:r>
              <a:rPr lang="en-GB" dirty="0" err="1"/>
              <a:t>termes</a:t>
            </a:r>
            <a:r>
              <a:rPr lang="en-GB" dirty="0"/>
              <a:t> de </a:t>
            </a:r>
            <a:r>
              <a:rPr lang="en-GB" dirty="0" err="1"/>
              <a:t>limites</a:t>
            </a:r>
            <a:r>
              <a:rPr lang="en-GB" dirty="0"/>
              <a:t> </a:t>
            </a:r>
            <a:r>
              <a:rPr lang="en-GB" dirty="0" err="1"/>
              <a:t>structurelles</a:t>
            </a:r>
            <a:r>
              <a:rPr lang="en-GB" dirty="0"/>
              <a:t> du </a:t>
            </a:r>
            <a:r>
              <a:rPr lang="en-GB" dirty="0" err="1"/>
              <a:t>modèle</a:t>
            </a:r>
            <a:r>
              <a:rPr lang="en-GB" dirty="0"/>
              <a:t>, </a:t>
            </a:r>
            <a:r>
              <a:rPr lang="en-GB" dirty="0" err="1"/>
              <a:t>doivent</a:t>
            </a:r>
            <a:r>
              <a:rPr lang="en-GB" dirty="0"/>
              <a:t> </a:t>
            </a:r>
            <a:r>
              <a:rPr lang="en-GB" dirty="0" err="1"/>
              <a:t>être</a:t>
            </a:r>
            <a:r>
              <a:rPr lang="en-GB" dirty="0"/>
              <a:t> prises </a:t>
            </a:r>
            <a:r>
              <a:rPr lang="en-GB" dirty="0" err="1"/>
              <a:t>en</a:t>
            </a:r>
            <a:r>
              <a:rPr lang="en-GB" dirty="0"/>
              <a:t> </a:t>
            </a:r>
            <a:r>
              <a:rPr lang="en-GB" dirty="0" err="1"/>
              <a:t>compte</a:t>
            </a:r>
            <a:r>
              <a:rPr lang="en-GB" dirty="0"/>
              <a:t> </a:t>
            </a:r>
            <a:r>
              <a:rPr lang="en-GB" dirty="0" err="1"/>
              <a:t>lors</a:t>
            </a:r>
            <a:r>
              <a:rPr lang="en-GB" dirty="0"/>
              <a:t> de </a:t>
            </a:r>
            <a:r>
              <a:rPr lang="en-GB" dirty="0" err="1"/>
              <a:t>l'utilisation</a:t>
            </a:r>
            <a:r>
              <a:rPr lang="en-GB" dirty="0"/>
              <a:t> des </a:t>
            </a:r>
            <a:r>
              <a:rPr lang="en-GB" dirty="0" err="1"/>
              <a:t>résultats</a:t>
            </a:r>
            <a:r>
              <a:rPr lang="en-GB"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Dans les </a:t>
            </a:r>
            <a:r>
              <a:rPr lang="en-GB" dirty="0" err="1">
                <a:latin typeface="Open Sans"/>
                <a:ea typeface="Open Sans"/>
                <a:cs typeface="Open Sans"/>
                <a:sym typeface="Open Sans"/>
              </a:rPr>
              <a:t>prochains</a:t>
            </a:r>
            <a:r>
              <a:rPr lang="en-GB" dirty="0">
                <a:latin typeface="Open Sans"/>
                <a:ea typeface="Open Sans"/>
                <a:cs typeface="Open Sans"/>
                <a:sym typeface="Open Sans"/>
              </a:rPr>
              <a:t> </a:t>
            </a:r>
            <a:r>
              <a:rPr lang="en-GB" dirty="0" err="1">
                <a:latin typeface="Open Sans"/>
                <a:ea typeface="Open Sans"/>
                <a:cs typeface="Open Sans"/>
                <a:sym typeface="Open Sans"/>
              </a:rPr>
              <a:t>cours</a:t>
            </a:r>
            <a:r>
              <a:rPr lang="en-GB" dirty="0">
                <a:latin typeface="Open Sans"/>
                <a:ea typeface="Open Sans"/>
                <a:cs typeface="Open Sans"/>
                <a:sym typeface="Open Sans"/>
              </a:rPr>
              <a:t>, nous </a:t>
            </a:r>
            <a:r>
              <a:rPr lang="en-GB" dirty="0" err="1">
                <a:latin typeface="Open Sans"/>
                <a:ea typeface="Open Sans"/>
                <a:cs typeface="Open Sans"/>
                <a:sym typeface="Open Sans"/>
              </a:rPr>
              <a:t>analyserons</a:t>
            </a:r>
            <a:r>
              <a:rPr lang="en-GB" dirty="0">
                <a:latin typeface="Open Sans"/>
                <a:ea typeface="Open Sans"/>
                <a:cs typeface="Open Sans"/>
                <a:sym typeface="Open Sans"/>
              </a:rPr>
              <a:t> </a:t>
            </a:r>
            <a:r>
              <a:rPr lang="en-GB" dirty="0" err="1">
                <a:latin typeface="Open Sans"/>
                <a:ea typeface="Open Sans"/>
                <a:cs typeface="Open Sans"/>
                <a:sym typeface="Open Sans"/>
              </a:rPr>
              <a:t>chaque</a:t>
            </a:r>
            <a:r>
              <a:rPr lang="en-GB" dirty="0">
                <a:latin typeface="Open Sans"/>
                <a:ea typeface="Open Sans"/>
                <a:cs typeface="Open Sans"/>
                <a:sym typeface="Open Sans"/>
              </a:rPr>
              <a:t> </a:t>
            </a:r>
            <a:r>
              <a:rPr lang="en-GB" dirty="0" err="1">
                <a:latin typeface="Open Sans"/>
                <a:ea typeface="Open Sans"/>
                <a:cs typeface="Open Sans"/>
                <a:sym typeface="Open Sans"/>
              </a:rPr>
              <a:t>secteur</a:t>
            </a:r>
            <a:r>
              <a:rPr lang="en-GB" dirty="0">
                <a:latin typeface="Open Sans"/>
                <a:ea typeface="Open Sans"/>
                <a:cs typeface="Open Sans"/>
                <a:sym typeface="Open Sans"/>
              </a:rPr>
              <a:t> avec </a:t>
            </a:r>
            <a:r>
              <a:rPr lang="en-GB" dirty="0" err="1">
                <a:latin typeface="Open Sans"/>
                <a:ea typeface="Open Sans"/>
                <a:cs typeface="Open Sans"/>
                <a:sym typeface="Open Sans"/>
              </a:rPr>
              <a:t>ses</a:t>
            </a:r>
            <a:r>
              <a:rPr lang="en-GB" dirty="0">
                <a:latin typeface="Open Sans"/>
                <a:ea typeface="Open Sans"/>
                <a:cs typeface="Open Sans"/>
                <a:sym typeface="Open Sans"/>
              </a:rPr>
              <a:t> sous-</a:t>
            </a:r>
            <a:r>
              <a:rPr lang="en-GB" dirty="0" err="1">
                <a:latin typeface="Open Sans"/>
                <a:ea typeface="Open Sans"/>
                <a:cs typeface="Open Sans"/>
                <a:sym typeface="Open Sans"/>
              </a:rPr>
              <a:t>secteurs</a:t>
            </a:r>
            <a:r>
              <a:rPr lang="en-GB" dirty="0">
                <a:latin typeface="Open Sans"/>
                <a:ea typeface="Open Sans"/>
                <a:cs typeface="Open Sans"/>
                <a:sym typeface="Open Sans"/>
              </a:rPr>
              <a:t>, </a:t>
            </a:r>
            <a:r>
              <a:rPr lang="en-GB" dirty="0" err="1">
                <a:latin typeface="Open Sans"/>
                <a:ea typeface="Open Sans"/>
                <a:cs typeface="Open Sans"/>
                <a:sym typeface="Open Sans"/>
              </a:rPr>
              <a:t>ses</a:t>
            </a:r>
            <a:r>
              <a:rPr lang="en-GB" dirty="0">
                <a:latin typeface="Open Sans"/>
                <a:ea typeface="Open Sans"/>
                <a:cs typeface="Open Sans"/>
                <a:sym typeface="Open Sans"/>
              </a:rPr>
              <a:t> utilisations finales et </a:t>
            </a:r>
            <a:r>
              <a:rPr lang="en-GB" dirty="0" err="1">
                <a:latin typeface="Open Sans"/>
                <a:ea typeface="Open Sans"/>
                <a:cs typeface="Open Sans"/>
                <a:sym typeface="Open Sans"/>
              </a:rPr>
              <a:t>sa</a:t>
            </a:r>
            <a:r>
              <a:rPr lang="en-GB" dirty="0">
                <a:latin typeface="Open Sans"/>
                <a:ea typeface="Open Sans"/>
                <a:cs typeface="Open Sans"/>
                <a:sym typeface="Open Sans"/>
              </a:rPr>
              <a:t> </a:t>
            </a:r>
            <a:r>
              <a:rPr lang="en-GB" dirty="0" err="1">
                <a:latin typeface="Open Sans"/>
                <a:ea typeface="Open Sans"/>
                <a:cs typeface="Open Sans"/>
                <a:sym typeface="Open Sans"/>
              </a:rPr>
              <a:t>catégorie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finale. </a:t>
            </a:r>
            <a:endParaRPr dirty="0"/>
          </a:p>
        </p:txBody>
      </p:sp>
      <p:sp>
        <p:nvSpPr>
          <p:cNvPr id="401" name="Google Shape;4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1657930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Les deux </a:t>
            </a:r>
            <a:r>
              <a:rPr lang="en-GB" dirty="0" err="1">
                <a:latin typeface="Open Sans"/>
                <a:ea typeface="Open Sans"/>
                <a:cs typeface="Open Sans"/>
                <a:sym typeface="Open Sans"/>
              </a:rPr>
              <a:t>composantes</a:t>
            </a:r>
            <a:r>
              <a:rPr lang="en-GB" dirty="0">
                <a:latin typeface="Open Sans"/>
                <a:ea typeface="Open Sans"/>
                <a:cs typeface="Open Sans"/>
                <a:sym typeface="Open Sans"/>
              </a:rPr>
              <a:t> du MAED </a:t>
            </a:r>
            <a:r>
              <a:rPr lang="en-GB" dirty="0" err="1">
                <a:latin typeface="Open Sans"/>
                <a:ea typeface="Open Sans"/>
                <a:cs typeface="Open Sans"/>
                <a:sym typeface="Open Sans"/>
              </a:rPr>
              <a:t>produisent</a:t>
            </a:r>
            <a:r>
              <a:rPr lang="en-GB" dirty="0">
                <a:latin typeface="Open Sans"/>
                <a:ea typeface="Open Sans"/>
                <a:cs typeface="Open Sans"/>
                <a:sym typeface="Open Sans"/>
              </a:rPr>
              <a:t> des </a:t>
            </a:r>
            <a:r>
              <a:rPr lang="en-GB" dirty="0" err="1">
                <a:latin typeface="Open Sans"/>
                <a:ea typeface="Open Sans"/>
                <a:cs typeface="Open Sans"/>
                <a:sym typeface="Open Sans"/>
              </a:rPr>
              <a:t>résultats</a:t>
            </a:r>
            <a:r>
              <a:rPr lang="en-GB" dirty="0">
                <a:latin typeface="Open Sans"/>
                <a:ea typeface="Open Sans"/>
                <a:cs typeface="Open Sans"/>
                <a:sym typeface="Open Sans"/>
              </a:rPr>
              <a:t> </a:t>
            </a:r>
            <a:r>
              <a:rPr lang="en-GB" dirty="0" err="1">
                <a:latin typeface="Open Sans"/>
                <a:ea typeface="Open Sans"/>
                <a:cs typeface="Open Sans"/>
                <a:sym typeface="Open Sans"/>
              </a:rPr>
              <a:t>différents</a:t>
            </a:r>
            <a:r>
              <a:rPr lang="en-GB" dirty="0">
                <a:latin typeface="Open Sans"/>
                <a:ea typeface="Open Sans"/>
                <a:cs typeface="Open Sans"/>
                <a:sym typeface="Open Sans"/>
              </a:rPr>
              <a:t> : </a:t>
            </a:r>
            <a:endParaRPr dirty="0">
              <a:latin typeface="Open Sans"/>
              <a:ea typeface="Open Sans"/>
              <a:cs typeface="Open Sans"/>
              <a:sym typeface="Open Sans"/>
            </a:endParaRPr>
          </a:p>
          <a:p>
            <a:pPr marL="0" lvl="0" indent="0" algn="l" rtl="0">
              <a:spcBef>
                <a:spcPts val="0"/>
              </a:spcBef>
              <a:spcAft>
                <a:spcPts val="0"/>
              </a:spcAft>
              <a:buNone/>
            </a:pPr>
            <a:r>
              <a:rPr lang="en-GB" dirty="0">
                <a:latin typeface="Open Sans"/>
                <a:ea typeface="Open Sans"/>
                <a:cs typeface="Open Sans"/>
                <a:sym typeface="Open Sans"/>
              </a:rPr>
              <a:t>Le MAED-D </a:t>
            </a:r>
            <a:r>
              <a:rPr lang="en-GB" dirty="0" err="1">
                <a:latin typeface="Open Sans"/>
                <a:ea typeface="Open Sans"/>
                <a:cs typeface="Open Sans"/>
                <a:sym typeface="Open Sans"/>
              </a:rPr>
              <a:t>évalue</a:t>
            </a:r>
            <a:r>
              <a:rPr lang="en-GB" dirty="0">
                <a:latin typeface="Open Sans"/>
                <a:ea typeface="Open Sans"/>
                <a:cs typeface="Open Sans"/>
                <a:sym typeface="Open Sans"/>
              </a:rPr>
              <a:t> les futures </a:t>
            </a:r>
            <a:r>
              <a:rPr lang="en-GB" dirty="0" err="1">
                <a:latin typeface="Open Sans"/>
                <a:ea typeface="Open Sans"/>
                <a:cs typeface="Open Sans"/>
                <a:sym typeface="Open Sans"/>
              </a:rPr>
              <a:t>demandes</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sur la base de </a:t>
            </a:r>
            <a:r>
              <a:rPr lang="en-GB" dirty="0" err="1">
                <a:latin typeface="Open Sans"/>
                <a:ea typeface="Open Sans"/>
                <a:cs typeface="Open Sans"/>
                <a:sym typeface="Open Sans"/>
              </a:rPr>
              <a:t>scénarios</a:t>
            </a:r>
            <a:r>
              <a:rPr lang="en-GB" dirty="0">
                <a:latin typeface="Open Sans"/>
                <a:ea typeface="Open Sans"/>
                <a:cs typeface="Open Sans"/>
                <a:sym typeface="Open Sans"/>
              </a:rPr>
              <a:t> </a:t>
            </a:r>
            <a:r>
              <a:rPr lang="en-GB" dirty="0" err="1">
                <a:latin typeface="Open Sans"/>
                <a:ea typeface="Open Sans"/>
                <a:cs typeface="Open Sans"/>
                <a:sym typeface="Open Sans"/>
              </a:rPr>
              <a:t>d'évolution</a:t>
            </a:r>
            <a:r>
              <a:rPr lang="en-GB" dirty="0">
                <a:latin typeface="Open Sans"/>
                <a:ea typeface="Open Sans"/>
                <a:cs typeface="Open Sans"/>
                <a:sym typeface="Open Sans"/>
              </a:rPr>
              <a:t> socio-</a:t>
            </a:r>
            <a:r>
              <a:rPr lang="en-GB" dirty="0" err="1">
                <a:latin typeface="Open Sans"/>
                <a:ea typeface="Open Sans"/>
                <a:cs typeface="Open Sans"/>
                <a:sym typeface="Open Sans"/>
              </a:rPr>
              <a:t>économique</a:t>
            </a:r>
            <a:r>
              <a:rPr lang="en-GB" dirty="0">
                <a:latin typeface="Open Sans"/>
                <a:ea typeface="Open Sans"/>
                <a:cs typeface="Open Sans"/>
                <a:sym typeface="Open Sans"/>
              </a:rPr>
              <a:t>, </a:t>
            </a:r>
            <a:r>
              <a:rPr lang="en-GB" dirty="0" err="1">
                <a:latin typeface="Open Sans"/>
                <a:ea typeface="Open Sans"/>
                <a:cs typeface="Open Sans"/>
                <a:sym typeface="Open Sans"/>
              </a:rPr>
              <a:t>technologique</a:t>
            </a:r>
            <a:r>
              <a:rPr lang="en-GB" dirty="0">
                <a:latin typeface="Open Sans"/>
                <a:ea typeface="Open Sans"/>
                <a:cs typeface="Open Sans"/>
                <a:sym typeface="Open Sans"/>
              </a:rPr>
              <a:t> et </a:t>
            </a:r>
            <a:r>
              <a:rPr lang="en-GB" dirty="0" err="1">
                <a:latin typeface="Open Sans"/>
                <a:ea typeface="Open Sans"/>
                <a:cs typeface="Open Sans"/>
                <a:sym typeface="Open Sans"/>
              </a:rPr>
              <a:t>démographique</a:t>
            </a:r>
            <a:r>
              <a:rPr lang="en-GB" dirty="0">
                <a:latin typeface="Open Sans"/>
                <a:ea typeface="Open Sans"/>
                <a:cs typeface="Open Sans"/>
                <a:sym typeface="Open Sans"/>
              </a:rPr>
              <a:t> à </a:t>
            </a:r>
            <a:r>
              <a:rPr lang="en-GB" dirty="0" err="1">
                <a:latin typeface="Open Sans"/>
                <a:ea typeface="Open Sans"/>
                <a:cs typeface="Open Sans"/>
                <a:sym typeface="Open Sans"/>
              </a:rPr>
              <a:t>moyen</a:t>
            </a:r>
            <a:r>
              <a:rPr lang="en-GB" dirty="0">
                <a:latin typeface="Open Sans"/>
                <a:ea typeface="Open Sans"/>
                <a:cs typeface="Open Sans"/>
                <a:sym typeface="Open Sans"/>
              </a:rPr>
              <a:t> et long </a:t>
            </a:r>
            <a:r>
              <a:rPr lang="en-GB" dirty="0" err="1">
                <a:latin typeface="Open Sans"/>
                <a:ea typeface="Open Sans"/>
                <a:cs typeface="Open Sans"/>
                <a:sym typeface="Open Sans"/>
              </a:rPr>
              <a:t>terme</a:t>
            </a:r>
            <a:r>
              <a:rPr lang="en-GB" dirty="0">
                <a:latin typeface="Open Sans"/>
                <a:ea typeface="Open Sans"/>
                <a:cs typeface="Open Sans"/>
                <a:sym typeface="Open Sans"/>
              </a:rPr>
              <a:t>, tout </a:t>
            </a:r>
            <a:r>
              <a:rPr lang="en-GB" dirty="0" err="1">
                <a:latin typeface="Open Sans"/>
                <a:ea typeface="Open Sans"/>
                <a:cs typeface="Open Sans"/>
                <a:sym typeface="Open Sans"/>
              </a:rPr>
              <a:t>en</a:t>
            </a:r>
            <a:r>
              <a:rPr lang="en-GB" dirty="0">
                <a:latin typeface="Open Sans"/>
                <a:ea typeface="Open Sans"/>
                <a:cs typeface="Open Sans"/>
                <a:sym typeface="Open Sans"/>
              </a:rPr>
              <a:t> tenant </a:t>
            </a:r>
            <a:r>
              <a:rPr lang="en-GB" dirty="0" err="1">
                <a:latin typeface="Open Sans"/>
                <a:ea typeface="Open Sans"/>
                <a:cs typeface="Open Sans"/>
                <a:sym typeface="Open Sans"/>
              </a:rPr>
              <a:t>compte</a:t>
            </a:r>
            <a:r>
              <a:rPr lang="en-GB" dirty="0">
                <a:latin typeface="Open Sans"/>
                <a:ea typeface="Open Sans"/>
                <a:cs typeface="Open Sans"/>
                <a:sym typeface="Open Sans"/>
              </a:rPr>
              <a:t> des </a:t>
            </a:r>
            <a:r>
              <a:rPr lang="en-GB" dirty="0" err="1">
                <a:latin typeface="Open Sans"/>
                <a:ea typeface="Open Sans"/>
                <a:cs typeface="Open Sans"/>
                <a:sym typeface="Open Sans"/>
              </a:rPr>
              <a:t>éléments</a:t>
            </a:r>
            <a:r>
              <a:rPr lang="en-GB" dirty="0">
                <a:latin typeface="Open Sans"/>
                <a:ea typeface="Open Sans"/>
                <a:cs typeface="Open Sans"/>
                <a:sym typeface="Open Sans"/>
              </a:rPr>
              <a:t> </a:t>
            </a:r>
            <a:r>
              <a:rPr lang="en-GB" dirty="0" err="1">
                <a:latin typeface="Open Sans"/>
                <a:ea typeface="Open Sans"/>
                <a:cs typeface="Open Sans"/>
                <a:sym typeface="Open Sans"/>
              </a:rPr>
              <a:t>suivants</a:t>
            </a:r>
            <a:endParaRPr dirty="0">
              <a:latin typeface="Open Sans"/>
              <a:ea typeface="Open Sans"/>
              <a:cs typeface="Open Sans"/>
              <a:sym typeface="Open Sans"/>
            </a:endParaRPr>
          </a:p>
          <a:p>
            <a:pPr marL="0" lvl="0" indent="0" algn="l" rtl="0">
              <a:spcBef>
                <a:spcPts val="0"/>
              </a:spcBef>
              <a:spcAft>
                <a:spcPts val="0"/>
              </a:spcAft>
              <a:buNone/>
            </a:pPr>
            <a:r>
              <a:rPr lang="en-GB" dirty="0">
                <a:latin typeface="Open Sans"/>
                <a:ea typeface="Open Sans"/>
                <a:cs typeface="Open Sans"/>
                <a:sym typeface="Open Sans"/>
              </a:rPr>
              <a:t>Le MAED-E.L. </a:t>
            </a:r>
            <a:r>
              <a:rPr lang="en-GB" dirty="0" err="1">
                <a:latin typeface="Open Sans"/>
                <a:ea typeface="Open Sans"/>
                <a:cs typeface="Open Sans"/>
                <a:sym typeface="Open Sans"/>
              </a:rPr>
              <a:t>prévoit</a:t>
            </a:r>
            <a:r>
              <a:rPr lang="en-GB" dirty="0">
                <a:latin typeface="Open Sans"/>
                <a:ea typeface="Open Sans"/>
                <a:cs typeface="Open Sans"/>
                <a:sym typeface="Open Sans"/>
              </a:rPr>
              <a:t> la </a:t>
            </a:r>
            <a:r>
              <a:rPr lang="en-GB" dirty="0" err="1">
                <a:latin typeface="Open Sans"/>
                <a:ea typeface="Open Sans"/>
                <a:cs typeface="Open Sans"/>
                <a:sym typeface="Open Sans"/>
              </a:rPr>
              <a:t>demande</a:t>
            </a:r>
            <a:r>
              <a:rPr lang="en-GB" dirty="0">
                <a:latin typeface="Open Sans"/>
                <a:ea typeface="Open Sans"/>
                <a:cs typeface="Open Sans"/>
                <a:sym typeface="Open Sans"/>
              </a:rPr>
              <a:t> </a:t>
            </a:r>
            <a:r>
              <a:rPr lang="en-GB" dirty="0" err="1">
                <a:latin typeface="Open Sans"/>
                <a:ea typeface="Open Sans"/>
                <a:cs typeface="Open Sans"/>
                <a:sym typeface="Open Sans"/>
              </a:rPr>
              <a:t>horaire</a:t>
            </a:r>
            <a:r>
              <a:rPr lang="en-GB" dirty="0">
                <a:latin typeface="Open Sans"/>
                <a:ea typeface="Open Sans"/>
                <a:cs typeface="Open Sans"/>
                <a:sym typeface="Open Sans"/>
              </a:rPr>
              <a:t> </a:t>
            </a:r>
            <a:r>
              <a:rPr lang="en-GB" dirty="0" err="1">
                <a:latin typeface="Open Sans"/>
                <a:ea typeface="Open Sans"/>
                <a:cs typeface="Open Sans"/>
                <a:sym typeface="Open Sans"/>
              </a:rPr>
              <a:t>d'électricité</a:t>
            </a:r>
            <a:r>
              <a:rPr lang="en-GB" dirty="0">
                <a:latin typeface="Open Sans"/>
                <a:ea typeface="Open Sans"/>
                <a:cs typeface="Open Sans"/>
                <a:sym typeface="Open Sans"/>
              </a:rPr>
              <a:t> pour </a:t>
            </a:r>
            <a:r>
              <a:rPr lang="en-GB" dirty="0" err="1">
                <a:latin typeface="Open Sans"/>
                <a:ea typeface="Open Sans"/>
                <a:cs typeface="Open Sans"/>
                <a:sym typeface="Open Sans"/>
              </a:rPr>
              <a:t>chaque</a:t>
            </a:r>
            <a:r>
              <a:rPr lang="en-GB" dirty="0">
                <a:latin typeface="Open Sans"/>
                <a:ea typeface="Open Sans"/>
                <a:cs typeface="Open Sans"/>
                <a:sym typeface="Open Sans"/>
              </a:rPr>
              <a:t> client, </a:t>
            </a:r>
            <a:r>
              <a:rPr lang="en-GB" dirty="0" err="1">
                <a:latin typeface="Open Sans"/>
                <a:ea typeface="Open Sans"/>
                <a:cs typeface="Open Sans"/>
                <a:sym typeface="Open Sans"/>
              </a:rPr>
              <a:t>chaque</a:t>
            </a:r>
            <a:r>
              <a:rPr lang="en-GB" dirty="0">
                <a:latin typeface="Open Sans"/>
                <a:ea typeface="Open Sans"/>
                <a:cs typeface="Open Sans"/>
                <a:sym typeface="Open Sans"/>
              </a:rPr>
              <a:t> </a:t>
            </a:r>
            <a:r>
              <a:rPr lang="en-GB" dirty="0" err="1">
                <a:latin typeface="Open Sans"/>
                <a:ea typeface="Open Sans"/>
                <a:cs typeface="Open Sans"/>
                <a:sym typeface="Open Sans"/>
              </a:rPr>
              <a:t>secteur</a:t>
            </a:r>
            <a:r>
              <a:rPr lang="en-GB" dirty="0">
                <a:latin typeface="Open Sans"/>
                <a:ea typeface="Open Sans"/>
                <a:cs typeface="Open Sans"/>
                <a:sym typeface="Open Sans"/>
              </a:rPr>
              <a:t> et </a:t>
            </a:r>
            <a:r>
              <a:rPr lang="en-GB" dirty="0" err="1">
                <a:latin typeface="Open Sans"/>
                <a:ea typeface="Open Sans"/>
                <a:cs typeface="Open Sans"/>
                <a:sym typeface="Open Sans"/>
              </a:rPr>
              <a:t>l'ensemble</a:t>
            </a:r>
            <a:r>
              <a:rPr lang="en-GB" dirty="0">
                <a:latin typeface="Open Sans"/>
                <a:ea typeface="Open Sans"/>
                <a:cs typeface="Open Sans"/>
                <a:sym typeface="Open Sans"/>
              </a:rPr>
              <a:t> du </a:t>
            </a:r>
            <a:r>
              <a:rPr lang="en-GB" dirty="0" err="1">
                <a:latin typeface="Open Sans"/>
                <a:ea typeface="Open Sans"/>
                <a:cs typeface="Open Sans"/>
                <a:sym typeface="Open Sans"/>
              </a:rPr>
              <a:t>système</a:t>
            </a:r>
            <a:r>
              <a:rPr lang="en-GB" dirty="0">
                <a:latin typeface="Open Sans"/>
                <a:ea typeface="Open Sans"/>
                <a:cs typeface="Open Sans"/>
                <a:sym typeface="Open Sans"/>
              </a:rPr>
              <a:t> sur la base des données </a:t>
            </a:r>
            <a:r>
              <a:rPr lang="en-GB" dirty="0" err="1">
                <a:latin typeface="Open Sans"/>
                <a:ea typeface="Open Sans"/>
                <a:cs typeface="Open Sans"/>
                <a:sym typeface="Open Sans"/>
              </a:rPr>
              <a:t>d'entrée</a:t>
            </a:r>
            <a:r>
              <a:rPr lang="en-GB" dirty="0">
                <a:latin typeface="Open Sans"/>
                <a:ea typeface="Open Sans"/>
                <a:cs typeface="Open Sans"/>
                <a:sym typeface="Open Sans"/>
              </a:rPr>
              <a:t>. </a:t>
            </a:r>
            <a:endParaRPr dirty="0">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dirty="0"/>
          </a:p>
        </p:txBody>
      </p:sp>
      <p:sp>
        <p:nvSpPr>
          <p:cNvPr id="457" name="Google Shape;4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306351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Vous avez maintenant reçu une introduction à l'importance du MEAD. A la fin de ce cours, vous serez en mesure de</a:t>
            </a:r>
            <a:endParaRPr/>
          </a:p>
          <a:p>
            <a:pPr marL="171450" lvl="0" indent="-171450" algn="l" rtl="0">
              <a:spcBef>
                <a:spcPts val="1000"/>
              </a:spcBef>
              <a:spcAft>
                <a:spcPts val="0"/>
              </a:spcAft>
              <a:buClr>
                <a:schemeClr val="dk1"/>
              </a:buClr>
              <a:buSzPts val="1200"/>
              <a:buFont typeface="Arial"/>
              <a:buChar char="•"/>
            </a:pPr>
            <a:r>
              <a:rPr lang="en-GB">
                <a:latin typeface="Open Sans"/>
                <a:ea typeface="Open Sans"/>
                <a:cs typeface="Open Sans"/>
                <a:sym typeface="Open Sans"/>
              </a:rPr>
              <a:t>comprendre la planification énergétique et l'analyse des systèmes énergétiques. </a:t>
            </a:r>
            <a:endParaRPr/>
          </a:p>
          <a:p>
            <a:pPr marL="171450" lvl="0" indent="-171450" algn="l" rtl="0">
              <a:spcBef>
                <a:spcPts val="1000"/>
              </a:spcBef>
              <a:spcAft>
                <a:spcPts val="0"/>
              </a:spcAft>
              <a:buClr>
                <a:schemeClr val="dk1"/>
              </a:buClr>
              <a:buSzPts val="1200"/>
              <a:buFont typeface="Arial"/>
              <a:buChar char="•"/>
            </a:pPr>
            <a:r>
              <a:rPr lang="en-GB">
                <a:latin typeface="Open Sans"/>
                <a:ea typeface="Open Sans"/>
                <a:cs typeface="Open Sans"/>
                <a:sym typeface="Open Sans"/>
              </a:rPr>
              <a:t>être en mesure de décrire avec assurance la chaîne énergétique et d'utiliser la terminologie et les définitions qui s'y rapportent. </a:t>
            </a:r>
            <a:endParaRPr/>
          </a:p>
          <a:p>
            <a:pPr marL="171450" lvl="0" indent="-171450" algn="l" rtl="0">
              <a:spcBef>
                <a:spcPts val="1000"/>
              </a:spcBef>
              <a:spcAft>
                <a:spcPts val="0"/>
              </a:spcAft>
              <a:buClr>
                <a:schemeClr val="dk1"/>
              </a:buClr>
              <a:buSzPts val="1200"/>
              <a:buFont typeface="Arial"/>
              <a:buChar char="•"/>
            </a:pPr>
            <a:r>
              <a:rPr lang="en-GB">
                <a:latin typeface="Open Sans"/>
                <a:ea typeface="Open Sans"/>
                <a:cs typeface="Open Sans"/>
                <a:sym typeface="Open Sans"/>
              </a:rPr>
              <a:t>ont utilisé le MAED-D pour produire une étude de cas simple pour un pays idéal et générer des prévisions basées sur des scénarios pour la demande future d'énergie.</a:t>
            </a:r>
            <a:endParaRPr/>
          </a:p>
          <a:p>
            <a:pPr marL="171450" lvl="0" indent="-171450" algn="l" rtl="0">
              <a:spcBef>
                <a:spcPts val="1000"/>
              </a:spcBef>
              <a:spcAft>
                <a:spcPts val="0"/>
              </a:spcAft>
              <a:buClr>
                <a:schemeClr val="dk1"/>
              </a:buClr>
              <a:buSzPts val="1200"/>
              <a:buFont typeface="Arial"/>
              <a:buChar char="•"/>
            </a:pPr>
            <a:r>
              <a:rPr lang="en-GB">
                <a:latin typeface="Open Sans"/>
                <a:ea typeface="Open Sans"/>
                <a:cs typeface="Open Sans"/>
                <a:sym typeface="Open Sans"/>
              </a:rPr>
              <a:t>être capable d'utiliser le MAED-EL pour générer des courbes de charge horaires.</a:t>
            </a:r>
            <a:endParaRPr/>
          </a:p>
          <a:p>
            <a:pPr marL="0" lvl="0" indent="0" algn="l" rtl="0">
              <a:spcBef>
                <a:spcPts val="0"/>
              </a:spcBef>
              <a:spcAft>
                <a:spcPts val="0"/>
              </a:spcAft>
              <a:buNone/>
            </a:pPr>
            <a:endParaRPr>
              <a:latin typeface="Open Sans"/>
              <a:ea typeface="Open Sans"/>
              <a:cs typeface="Open Sans"/>
              <a:sym typeface="Open Sans"/>
            </a:endParaRPr>
          </a:p>
        </p:txBody>
      </p:sp>
      <p:sp>
        <p:nvSpPr>
          <p:cNvPr id="506" name="Google Shape;5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73029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Le </a:t>
            </a:r>
            <a:r>
              <a:rPr lang="en-GB" dirty="0" err="1">
                <a:latin typeface="Open Sans"/>
                <a:ea typeface="Open Sans"/>
                <a:cs typeface="Open Sans"/>
                <a:sym typeface="Open Sans"/>
              </a:rPr>
              <a:t>cours</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structuré</a:t>
            </a:r>
            <a:r>
              <a:rPr lang="en-GB" dirty="0">
                <a:latin typeface="Open Sans"/>
                <a:ea typeface="Open Sans"/>
                <a:cs typeface="Open Sans"/>
                <a:sym typeface="Open Sans"/>
              </a:rPr>
              <a:t> </a:t>
            </a:r>
            <a:r>
              <a:rPr lang="en-GB" dirty="0" err="1">
                <a:latin typeface="Open Sans"/>
                <a:ea typeface="Open Sans"/>
                <a:cs typeface="Open Sans"/>
                <a:sym typeface="Open Sans"/>
              </a:rPr>
              <a:t>comme</a:t>
            </a:r>
            <a:r>
              <a:rPr lang="en-GB" dirty="0">
                <a:latin typeface="Open Sans"/>
                <a:ea typeface="Open Sans"/>
                <a:cs typeface="Open Sans"/>
                <a:sym typeface="Open Sans"/>
              </a:rPr>
              <a:t> un mélange de </a:t>
            </a:r>
            <a:r>
              <a:rPr lang="en-GB" dirty="0" err="1">
                <a:latin typeface="Open Sans"/>
                <a:ea typeface="Open Sans"/>
                <a:cs typeface="Open Sans"/>
                <a:sym typeface="Open Sans"/>
              </a:rPr>
              <a:t>conférences</a:t>
            </a:r>
            <a:r>
              <a:rPr lang="en-GB" dirty="0">
                <a:latin typeface="Open Sans"/>
                <a:ea typeface="Open Sans"/>
                <a:cs typeface="Open Sans"/>
                <a:sym typeface="Open Sans"/>
              </a:rPr>
              <a:t> et de matériel pratique.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err="1">
                <a:latin typeface="Open Sans"/>
                <a:ea typeface="Open Sans"/>
                <a:cs typeface="Open Sans"/>
                <a:sym typeface="Open Sans"/>
              </a:rPr>
              <a:t>Chaque</a:t>
            </a:r>
            <a:r>
              <a:rPr lang="en-GB" dirty="0">
                <a:latin typeface="Open Sans"/>
                <a:ea typeface="Open Sans"/>
                <a:cs typeface="Open Sans"/>
                <a:sym typeface="Open Sans"/>
              </a:rPr>
              <a:t> </a:t>
            </a:r>
            <a:r>
              <a:rPr lang="en-GB" dirty="0" err="1">
                <a:latin typeface="Open Sans"/>
                <a:ea typeface="Open Sans"/>
                <a:cs typeface="Open Sans"/>
                <a:sym typeface="Open Sans"/>
              </a:rPr>
              <a:t>conférence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divisée</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4 mini-</a:t>
            </a:r>
            <a:r>
              <a:rPr lang="en-GB" dirty="0" err="1">
                <a:latin typeface="Open Sans"/>
                <a:ea typeface="Open Sans"/>
                <a:cs typeface="Open Sans"/>
                <a:sym typeface="Open Sans"/>
              </a:rPr>
              <a:t>conférences</a:t>
            </a:r>
            <a:r>
              <a:rPr lang="en-GB" dirty="0">
                <a:latin typeface="Open Sans"/>
                <a:ea typeface="Open Sans"/>
                <a:cs typeface="Open Sans"/>
                <a:sym typeface="Open Sans"/>
              </a:rPr>
              <a:t> avec deux questions à choix multiples à la fin de </a:t>
            </a:r>
            <a:r>
              <a:rPr lang="en-GB" dirty="0" err="1">
                <a:latin typeface="Open Sans"/>
                <a:ea typeface="Open Sans"/>
                <a:cs typeface="Open Sans"/>
                <a:sym typeface="Open Sans"/>
              </a:rPr>
              <a:t>chaque</a:t>
            </a:r>
            <a:r>
              <a:rPr lang="en-GB" dirty="0">
                <a:latin typeface="Open Sans"/>
                <a:ea typeface="Open Sans"/>
                <a:cs typeface="Open Sans"/>
                <a:sym typeface="Open Sans"/>
              </a:rPr>
              <a:t> </a:t>
            </a:r>
            <a:r>
              <a:rPr lang="en-GB" dirty="0" err="1">
                <a:latin typeface="Open Sans"/>
                <a:ea typeface="Open Sans"/>
                <a:cs typeface="Open Sans"/>
                <a:sym typeface="Open Sans"/>
              </a:rPr>
              <a:t>conférence</a:t>
            </a:r>
            <a:r>
              <a:rPr lang="en-GB" dirty="0">
                <a:latin typeface="Open Sans"/>
                <a:ea typeface="Open Sans"/>
                <a:cs typeface="Open Sans"/>
                <a:sym typeface="Open Sans"/>
              </a:rPr>
              <a:t> qui </a:t>
            </a:r>
            <a:r>
              <a:rPr lang="en-GB" dirty="0" err="1">
                <a:latin typeface="Open Sans"/>
                <a:ea typeface="Open Sans"/>
                <a:cs typeface="Open Sans"/>
                <a:sym typeface="Open Sans"/>
              </a:rPr>
              <a:t>évalueront</a:t>
            </a:r>
            <a:r>
              <a:rPr lang="en-GB" dirty="0">
                <a:latin typeface="Open Sans"/>
                <a:ea typeface="Open Sans"/>
                <a:cs typeface="Open Sans"/>
                <a:sym typeface="Open Sans"/>
              </a:rPr>
              <a:t> </a:t>
            </a:r>
            <a:r>
              <a:rPr lang="en-GB" dirty="0" err="1">
                <a:latin typeface="Open Sans"/>
                <a:ea typeface="Open Sans"/>
                <a:cs typeface="Open Sans"/>
                <a:sym typeface="Open Sans"/>
              </a:rPr>
              <a:t>votre</a:t>
            </a:r>
            <a:r>
              <a:rPr lang="en-GB" dirty="0">
                <a:latin typeface="Open Sans"/>
                <a:ea typeface="Open Sans"/>
                <a:cs typeface="Open Sans"/>
                <a:sym typeface="Open Sans"/>
              </a:rPr>
              <a:t> </a:t>
            </a:r>
            <a:r>
              <a:rPr lang="en-GB" dirty="0" err="1">
                <a:latin typeface="Open Sans"/>
                <a:ea typeface="Open Sans"/>
                <a:cs typeface="Open Sans"/>
                <a:sym typeface="Open Sans"/>
              </a:rPr>
              <a:t>connaissance</a:t>
            </a:r>
            <a:r>
              <a:rPr lang="en-GB" dirty="0">
                <a:latin typeface="Open Sans"/>
                <a:ea typeface="Open Sans"/>
                <a:cs typeface="Open Sans"/>
                <a:sym typeface="Open Sans"/>
              </a:rPr>
              <a:t> des concepts </a:t>
            </a:r>
            <a:r>
              <a:rPr lang="en-GB" dirty="0" err="1">
                <a:latin typeface="Open Sans"/>
                <a:ea typeface="Open Sans"/>
                <a:cs typeface="Open Sans"/>
                <a:sym typeface="Open Sans"/>
              </a:rPr>
              <a:t>théoriques</a:t>
            </a:r>
            <a:r>
              <a:rPr lang="en-GB" dirty="0">
                <a:latin typeface="Open Sans"/>
                <a:ea typeface="Open Sans"/>
                <a:cs typeface="Open Sans"/>
                <a:sym typeface="Open Sans"/>
              </a:rPr>
              <a:t> </a:t>
            </a:r>
            <a:r>
              <a:rPr lang="en-GB" dirty="0" err="1">
                <a:latin typeface="Open Sans"/>
                <a:ea typeface="Open Sans"/>
                <a:cs typeface="Open Sans"/>
                <a:sym typeface="Open Sans"/>
              </a:rPr>
              <a:t>expliqués</a:t>
            </a:r>
            <a:r>
              <a:rPr lang="en-GB" dirty="0">
                <a:latin typeface="Open Sans"/>
                <a:ea typeface="Open Sans"/>
                <a:cs typeface="Open Sans"/>
                <a:sym typeface="Open Sans"/>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err="1">
                <a:latin typeface="Open Sans"/>
                <a:ea typeface="Open Sans"/>
                <a:cs typeface="Open Sans"/>
                <a:sym typeface="Open Sans"/>
              </a:rPr>
              <a:t>Chaque</a:t>
            </a:r>
            <a:r>
              <a:rPr lang="en-GB" dirty="0">
                <a:latin typeface="Open Sans"/>
                <a:ea typeface="Open Sans"/>
                <a:cs typeface="Open Sans"/>
                <a:sym typeface="Open Sans"/>
              </a:rPr>
              <a:t> séance pratique </a:t>
            </a:r>
            <a:r>
              <a:rPr lang="en-GB" dirty="0" err="1">
                <a:latin typeface="Open Sans"/>
                <a:ea typeface="Open Sans"/>
                <a:cs typeface="Open Sans"/>
                <a:sym typeface="Open Sans"/>
              </a:rPr>
              <a:t>vous</a:t>
            </a:r>
            <a:r>
              <a:rPr lang="en-GB" dirty="0">
                <a:latin typeface="Open Sans"/>
                <a:ea typeface="Open Sans"/>
                <a:cs typeface="Open Sans"/>
                <a:sym typeface="Open Sans"/>
              </a:rPr>
              <a:t> guide à </a:t>
            </a:r>
            <a:r>
              <a:rPr lang="en-GB" dirty="0" err="1">
                <a:latin typeface="Open Sans"/>
                <a:ea typeface="Open Sans"/>
                <a:cs typeface="Open Sans"/>
                <a:sym typeface="Open Sans"/>
              </a:rPr>
              <a:t>toiters</a:t>
            </a:r>
            <a:r>
              <a:rPr lang="en-GB" dirty="0">
                <a:latin typeface="Open Sans"/>
                <a:ea typeface="Open Sans"/>
                <a:cs typeface="Open Sans"/>
                <a:sym typeface="Open Sans"/>
              </a:rPr>
              <a:t> des </a:t>
            </a:r>
            <a:r>
              <a:rPr lang="en-GB" dirty="0" err="1">
                <a:latin typeface="Open Sans"/>
                <a:ea typeface="Open Sans"/>
                <a:cs typeface="Open Sans"/>
                <a:sym typeface="Open Sans"/>
              </a:rPr>
              <a:t>exercices</a:t>
            </a:r>
            <a:r>
              <a:rPr lang="en-GB" dirty="0">
                <a:latin typeface="Open Sans"/>
                <a:ea typeface="Open Sans"/>
                <a:cs typeface="Open Sans"/>
                <a:sym typeface="Open Sans"/>
              </a:rPr>
              <a:t> pour </a:t>
            </a:r>
            <a:r>
              <a:rPr lang="en-GB" dirty="0" err="1">
                <a:latin typeface="Open Sans"/>
                <a:ea typeface="Open Sans"/>
                <a:cs typeface="Open Sans"/>
                <a:sym typeface="Open Sans"/>
              </a:rPr>
              <a:t>vous</a:t>
            </a:r>
            <a:r>
              <a:rPr lang="en-GB" dirty="0">
                <a:latin typeface="Open Sans"/>
                <a:ea typeface="Open Sans"/>
                <a:cs typeface="Open Sans"/>
                <a:sym typeface="Open Sans"/>
              </a:rPr>
              <a:t> aider à </a:t>
            </a:r>
            <a:r>
              <a:rPr lang="en-GB" dirty="0" err="1">
                <a:latin typeface="Open Sans"/>
                <a:ea typeface="Open Sans"/>
                <a:cs typeface="Open Sans"/>
                <a:sym typeface="Open Sans"/>
              </a:rPr>
              <a:t>vous</a:t>
            </a:r>
            <a:r>
              <a:rPr lang="en-GB" dirty="0">
                <a:latin typeface="Open Sans"/>
                <a:ea typeface="Open Sans"/>
                <a:cs typeface="Open Sans"/>
                <a:sym typeface="Open Sans"/>
              </a:rPr>
              <a:t> familiariser avec </a:t>
            </a:r>
            <a:r>
              <a:rPr lang="en-GB" dirty="0" err="1">
                <a:latin typeface="Open Sans"/>
                <a:ea typeface="Open Sans"/>
                <a:cs typeface="Open Sans"/>
                <a:sym typeface="Open Sans"/>
              </a:rPr>
              <a:t>l'outil</a:t>
            </a:r>
            <a:r>
              <a:rPr lang="en-GB" dirty="0">
                <a:latin typeface="Open Sans"/>
                <a:ea typeface="Open Sans"/>
                <a:cs typeface="Open Sans"/>
                <a:sym typeface="Open Sans"/>
              </a:rPr>
              <a:t> MAED. A la fin des </a:t>
            </a:r>
            <a:r>
              <a:rPr lang="en-GB" dirty="0" err="1">
                <a:latin typeface="Open Sans"/>
                <a:ea typeface="Open Sans"/>
                <a:cs typeface="Open Sans"/>
                <a:sym typeface="Open Sans"/>
              </a:rPr>
              <a:t>exercices</a:t>
            </a:r>
            <a:r>
              <a:rPr lang="en-GB" dirty="0">
                <a:latin typeface="Open Sans"/>
                <a:ea typeface="Open Sans"/>
                <a:cs typeface="Open Sans"/>
                <a:sym typeface="Open Sans"/>
              </a:rPr>
              <a:t>, des quiz </a:t>
            </a:r>
            <a:r>
              <a:rPr lang="en-GB" dirty="0" err="1">
                <a:latin typeface="Open Sans"/>
                <a:ea typeface="Open Sans"/>
                <a:cs typeface="Open Sans"/>
                <a:sym typeface="Open Sans"/>
              </a:rPr>
              <a:t>vous</a:t>
            </a:r>
            <a:r>
              <a:rPr lang="en-GB" dirty="0">
                <a:latin typeface="Open Sans"/>
                <a:ea typeface="Open Sans"/>
                <a:cs typeface="Open Sans"/>
                <a:sym typeface="Open Sans"/>
              </a:rPr>
              <a:t> </a:t>
            </a:r>
            <a:r>
              <a:rPr lang="en-GB" dirty="0" err="1">
                <a:latin typeface="Open Sans"/>
                <a:ea typeface="Open Sans"/>
                <a:cs typeface="Open Sans"/>
                <a:sym typeface="Open Sans"/>
              </a:rPr>
              <a:t>permettront</a:t>
            </a:r>
            <a:r>
              <a:rPr lang="en-GB" dirty="0">
                <a:latin typeface="Open Sans"/>
                <a:ea typeface="Open Sans"/>
                <a:cs typeface="Open Sans"/>
                <a:sym typeface="Open Sans"/>
              </a:rPr>
              <a:t> de </a:t>
            </a:r>
            <a:r>
              <a:rPr lang="en-GB" dirty="0" err="1">
                <a:latin typeface="Open Sans"/>
                <a:ea typeface="Open Sans"/>
                <a:cs typeface="Open Sans"/>
                <a:sym typeface="Open Sans"/>
              </a:rPr>
              <a:t>vérifier</a:t>
            </a:r>
            <a:r>
              <a:rPr lang="en-GB" dirty="0">
                <a:latin typeface="Open Sans"/>
                <a:ea typeface="Open Sans"/>
                <a:cs typeface="Open Sans"/>
                <a:sym typeface="Open Sans"/>
              </a:rPr>
              <a:t> que </a:t>
            </a:r>
            <a:r>
              <a:rPr lang="en-GB" dirty="0" err="1">
                <a:latin typeface="Open Sans"/>
                <a:ea typeface="Open Sans"/>
                <a:cs typeface="Open Sans"/>
                <a:sym typeface="Open Sans"/>
              </a:rPr>
              <a:t>vous</a:t>
            </a:r>
            <a:r>
              <a:rPr lang="en-GB" dirty="0">
                <a:latin typeface="Open Sans"/>
                <a:ea typeface="Open Sans"/>
                <a:cs typeface="Open Sans"/>
                <a:sym typeface="Open Sans"/>
              </a:rPr>
              <a:t> </a:t>
            </a:r>
            <a:r>
              <a:rPr lang="en-GB" dirty="0" err="1">
                <a:latin typeface="Open Sans"/>
                <a:ea typeface="Open Sans"/>
                <a:cs typeface="Open Sans"/>
                <a:sym typeface="Open Sans"/>
              </a:rPr>
              <a:t>avez</a:t>
            </a:r>
            <a:r>
              <a:rPr lang="en-GB" dirty="0">
                <a:latin typeface="Open Sans"/>
                <a:ea typeface="Open Sans"/>
                <a:cs typeface="Open Sans"/>
                <a:sym typeface="Open Sans"/>
              </a:rPr>
              <a:t> </a:t>
            </a:r>
            <a:r>
              <a:rPr lang="en-GB" dirty="0" err="1">
                <a:latin typeface="Open Sans"/>
                <a:ea typeface="Open Sans"/>
                <a:cs typeface="Open Sans"/>
                <a:sym typeface="Open Sans"/>
              </a:rPr>
              <a:t>correctement</a:t>
            </a:r>
            <a:r>
              <a:rPr lang="en-GB" dirty="0">
                <a:latin typeface="Open Sans"/>
                <a:ea typeface="Open Sans"/>
                <a:cs typeface="Open Sans"/>
                <a:sym typeface="Open Sans"/>
              </a:rPr>
              <a:t> </a:t>
            </a:r>
            <a:r>
              <a:rPr lang="en-GB" dirty="0" err="1">
                <a:latin typeface="Open Sans"/>
                <a:ea typeface="Open Sans"/>
                <a:cs typeface="Open Sans"/>
                <a:sym typeface="Open Sans"/>
              </a:rPr>
              <a:t>suivi</a:t>
            </a:r>
            <a:r>
              <a:rPr lang="en-GB" dirty="0">
                <a:latin typeface="Open Sans"/>
                <a:ea typeface="Open Sans"/>
                <a:cs typeface="Open Sans"/>
                <a:sym typeface="Open Sans"/>
              </a:rPr>
              <a:t> la </a:t>
            </a:r>
            <a:r>
              <a:rPr lang="en-GB" dirty="0" err="1">
                <a:latin typeface="Open Sans"/>
                <a:ea typeface="Open Sans"/>
                <a:cs typeface="Open Sans"/>
                <a:sym typeface="Open Sans"/>
              </a:rPr>
              <a:t>partie</a:t>
            </a:r>
            <a:r>
              <a:rPr lang="en-GB" dirty="0">
                <a:latin typeface="Open Sans"/>
                <a:ea typeface="Open Sans"/>
                <a:cs typeface="Open Sans"/>
                <a:sym typeface="Open Sans"/>
              </a:rPr>
              <a:t> pratique de la formation. </a:t>
            </a:r>
            <a:endParaRPr dirty="0">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16" name="Google Shape;51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364090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Après cette conférence, le cours est présenté, </a:t>
            </a:r>
            <a:endParaRPr/>
          </a:p>
          <a:p>
            <a:pPr marL="0" lvl="0" indent="0" algn="l" rtl="0">
              <a:spcBef>
                <a:spcPts val="0"/>
              </a:spcBef>
              <a:spcAft>
                <a:spcPts val="0"/>
              </a:spcAft>
              <a:buNone/>
            </a:pPr>
            <a:r>
              <a:rPr lang="en-GB">
                <a:latin typeface="Open Sans"/>
                <a:ea typeface="Open Sans"/>
                <a:cs typeface="Open Sans"/>
                <a:sym typeface="Open Sans"/>
              </a:rPr>
              <a:t>L'exposé 2 donnera un aperçu des outils de modélisation et de l'analyse des systèmes énergétiques. </a:t>
            </a:r>
            <a:endParaRPr/>
          </a:p>
          <a:p>
            <a:pPr marL="0" lvl="0" indent="0" algn="l" rtl="0">
              <a:spcBef>
                <a:spcPts val="0"/>
              </a:spcBef>
              <a:spcAft>
                <a:spcPts val="0"/>
              </a:spcAft>
              <a:buNone/>
            </a:pPr>
            <a:r>
              <a:rPr lang="en-GB">
                <a:latin typeface="Open Sans"/>
                <a:ea typeface="Open Sans"/>
                <a:cs typeface="Open Sans"/>
                <a:sym typeface="Open Sans"/>
              </a:rPr>
              <a:t>L'exposé 3 portera sur la chaîne énergétique et le vocabulaire de l'énergie.</a:t>
            </a:r>
            <a:endParaRPr/>
          </a:p>
          <a:p>
            <a:pPr marL="0" lvl="0" indent="0" algn="l" rtl="0">
              <a:spcBef>
                <a:spcPts val="0"/>
              </a:spcBef>
              <a:spcAft>
                <a:spcPts val="0"/>
              </a:spcAft>
              <a:buNone/>
            </a:pPr>
            <a:r>
              <a:rPr lang="en-GB">
                <a:latin typeface="Open Sans"/>
                <a:ea typeface="Open Sans"/>
                <a:cs typeface="Open Sans"/>
                <a:sym typeface="Open Sans"/>
              </a:rPr>
              <a:t>La conférence 4 est une introduction au MAED-D</a:t>
            </a:r>
            <a:endParaRPr/>
          </a:p>
          <a:p>
            <a:pPr marL="0" lvl="0" indent="0" algn="l" rtl="0">
              <a:spcBef>
                <a:spcPts val="0"/>
              </a:spcBef>
              <a:spcAft>
                <a:spcPts val="0"/>
              </a:spcAft>
              <a:buNone/>
            </a:pPr>
            <a:r>
              <a:rPr lang="en-GB">
                <a:latin typeface="Open Sans"/>
                <a:ea typeface="Open Sans"/>
                <a:cs typeface="Open Sans"/>
                <a:sym typeface="Open Sans"/>
              </a:rPr>
              <a:t>Dans le cours 5, l'analyse des systèmes énergétiques présente le secteur industriel et ses données d'entrée.</a:t>
            </a:r>
            <a:endParaRPr/>
          </a:p>
          <a:p>
            <a:pPr marL="0" lvl="0" indent="0" algn="l" rtl="0">
              <a:spcBef>
                <a:spcPts val="0"/>
              </a:spcBef>
              <a:spcAft>
                <a:spcPts val="0"/>
              </a:spcAft>
              <a:buNone/>
            </a:pPr>
            <a:r>
              <a:rPr lang="en-GB">
                <a:latin typeface="Open Sans"/>
                <a:ea typeface="Open Sans"/>
                <a:cs typeface="Open Sans"/>
                <a:sym typeface="Open Sans"/>
              </a:rPr>
              <a:t>Le cours 6 explique le secteur des ménages et les données d'entrée nécessaires. </a:t>
            </a:r>
            <a:endParaRPr/>
          </a:p>
          <a:p>
            <a:pPr marL="0" lvl="0" indent="0" algn="l" rtl="0">
              <a:spcBef>
                <a:spcPts val="0"/>
              </a:spcBef>
              <a:spcAft>
                <a:spcPts val="0"/>
              </a:spcAft>
              <a:buNone/>
            </a:pPr>
            <a:r>
              <a:rPr lang="en-GB">
                <a:latin typeface="Open Sans"/>
                <a:ea typeface="Open Sans"/>
                <a:cs typeface="Open Sans"/>
                <a:sym typeface="Open Sans"/>
              </a:rPr>
              <a:t>L'exposé 7 présente le processus d'élaboration des scénarios. </a:t>
            </a:r>
            <a:endParaRPr/>
          </a:p>
          <a:p>
            <a:pPr marL="0" lvl="0" indent="0" algn="l" rtl="0">
              <a:spcBef>
                <a:spcPts val="0"/>
              </a:spcBef>
              <a:spcAft>
                <a:spcPts val="0"/>
              </a:spcAft>
              <a:buNone/>
            </a:pPr>
            <a:r>
              <a:rPr lang="en-GB">
                <a:latin typeface="Open Sans"/>
                <a:ea typeface="Open Sans"/>
                <a:cs typeface="Open Sans"/>
                <a:sym typeface="Open Sans"/>
              </a:rPr>
              <a:t>Une introduction au MAED-E.L. est présentée dans le cours 9.</a:t>
            </a:r>
            <a:endParaRPr/>
          </a:p>
          <a:p>
            <a:pPr marL="0" lvl="0" indent="0" algn="l" rtl="0">
              <a:spcBef>
                <a:spcPts val="0"/>
              </a:spcBef>
              <a:spcAft>
                <a:spcPts val="0"/>
              </a:spcAft>
              <a:buNone/>
            </a:pPr>
            <a:r>
              <a:rPr lang="en-GB">
                <a:latin typeface="Open Sans"/>
                <a:ea typeface="Open Sans"/>
                <a:cs typeface="Open Sans"/>
                <a:sym typeface="Open Sans"/>
              </a:rPr>
              <a:t>Enfin, la structure du MAED-E.L. est expliquée dans le cours 10.</a:t>
            </a:r>
            <a:endParaRPr/>
          </a:p>
          <a:p>
            <a:pPr marL="0" lvl="0" indent="0" algn="l" rtl="0">
              <a:spcBef>
                <a:spcPts val="0"/>
              </a:spcBef>
              <a:spcAft>
                <a:spcPts val="0"/>
              </a:spcAft>
              <a:buNone/>
            </a:pPr>
            <a:endParaRPr/>
          </a:p>
        </p:txBody>
      </p:sp>
      <p:sp>
        <p:nvSpPr>
          <p:cNvPr id="538" name="Google Shape;5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279402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Cette</a:t>
            </a:r>
            <a:r>
              <a:rPr lang="en-GB" dirty="0"/>
              <a:t> </a:t>
            </a:r>
            <a:r>
              <a:rPr lang="en-GB" dirty="0" err="1"/>
              <a:t>présentation</a:t>
            </a:r>
            <a:r>
              <a:rPr lang="en-GB" dirty="0"/>
              <a:t> </a:t>
            </a:r>
            <a:r>
              <a:rPr lang="en-GB" dirty="0" err="1"/>
              <a:t>vise</a:t>
            </a:r>
            <a:r>
              <a:rPr lang="en-GB" dirty="0"/>
              <a:t> quatre </a:t>
            </a:r>
            <a:r>
              <a:rPr lang="en-GB" dirty="0" err="1"/>
              <a:t>objectifs</a:t>
            </a:r>
            <a:r>
              <a:rPr lang="en-GB" dirty="0"/>
              <a:t> </a:t>
            </a:r>
            <a:r>
              <a:rPr lang="en-GB" dirty="0" err="1"/>
              <a:t>d'apprentissage</a:t>
            </a:r>
            <a:r>
              <a:rPr lang="en-GB" dirty="0"/>
              <a:t>. A </a:t>
            </a:r>
            <a:r>
              <a:rPr lang="en-GB" dirty="0" err="1"/>
              <a:t>l'issue</a:t>
            </a:r>
            <a:r>
              <a:rPr lang="en-GB" dirty="0"/>
              <a:t> de </a:t>
            </a:r>
            <a:r>
              <a:rPr lang="en-GB" dirty="0" err="1"/>
              <a:t>ce</a:t>
            </a:r>
            <a:r>
              <a:rPr lang="en-GB" dirty="0"/>
              <a:t> </a:t>
            </a:r>
            <a:r>
              <a:rPr lang="en-GB" dirty="0" err="1"/>
              <a:t>cours</a:t>
            </a:r>
            <a:r>
              <a:rPr lang="en-GB" dirty="0"/>
              <a:t>, </a:t>
            </a:r>
            <a:r>
              <a:rPr lang="en-GB" dirty="0" err="1"/>
              <a:t>vous</a:t>
            </a:r>
            <a:r>
              <a:rPr lang="en-GB" dirty="0"/>
              <a:t> </a:t>
            </a:r>
            <a:r>
              <a:rPr lang="en-GB" dirty="0" err="1"/>
              <a:t>serez</a:t>
            </a:r>
            <a:r>
              <a:rPr lang="en-GB" dirty="0"/>
              <a:t> </a:t>
            </a:r>
            <a:r>
              <a:rPr lang="en-GB" dirty="0" err="1"/>
              <a:t>en</a:t>
            </a:r>
            <a:r>
              <a:rPr lang="en-GB" dirty="0"/>
              <a:t> </a:t>
            </a:r>
            <a:r>
              <a:rPr lang="en-GB" dirty="0" err="1"/>
              <a:t>mesure</a:t>
            </a:r>
            <a:r>
              <a:rPr lang="en-GB" dirty="0"/>
              <a:t> de </a:t>
            </a:r>
            <a:endParaRPr dirty="0"/>
          </a:p>
          <a:p>
            <a:pPr marL="342900" lvl="0" indent="-342900" algn="l" rtl="0">
              <a:spcBef>
                <a:spcPts val="1000"/>
              </a:spcBef>
              <a:spcAft>
                <a:spcPts val="0"/>
              </a:spcAft>
              <a:buClr>
                <a:schemeClr val="dk1"/>
              </a:buClr>
              <a:buSzPts val="1200"/>
              <a:buFont typeface="Open Sans"/>
              <a:buAutoNum type="arabicPeriod"/>
            </a:pPr>
            <a:r>
              <a:rPr lang="en-GB" sz="1200" dirty="0" err="1"/>
              <a:t>Comprendre</a:t>
            </a:r>
            <a:r>
              <a:rPr lang="en-GB" sz="1200" dirty="0"/>
              <a:t> les </a:t>
            </a:r>
            <a:r>
              <a:rPr lang="en-GB" sz="1200" dirty="0" err="1"/>
              <a:t>composantes</a:t>
            </a:r>
            <a:r>
              <a:rPr lang="en-GB" sz="1200" dirty="0"/>
              <a:t> des </a:t>
            </a:r>
            <a:r>
              <a:rPr lang="en-GB" sz="1200" dirty="0" err="1"/>
              <a:t>systèmes</a:t>
            </a:r>
            <a:r>
              <a:rPr lang="en-GB" sz="1200" dirty="0"/>
              <a:t> </a:t>
            </a:r>
            <a:r>
              <a:rPr lang="en-GB" sz="1200" dirty="0" err="1"/>
              <a:t>énergétiques</a:t>
            </a:r>
            <a:r>
              <a:rPr lang="en-GB" sz="1200" dirty="0"/>
              <a:t> et la relation avec les </a:t>
            </a:r>
            <a:r>
              <a:rPr lang="en-GB" sz="1200" dirty="0" err="1"/>
              <a:t>objectifs</a:t>
            </a:r>
            <a:r>
              <a:rPr lang="en-GB" sz="1200" dirty="0"/>
              <a:t> de </a:t>
            </a:r>
            <a:r>
              <a:rPr lang="en-GB" sz="1200" dirty="0" err="1"/>
              <a:t>développement</a:t>
            </a:r>
            <a:r>
              <a:rPr lang="en-GB" sz="1200" dirty="0"/>
              <a:t> durable </a:t>
            </a:r>
            <a:endParaRPr dirty="0"/>
          </a:p>
          <a:p>
            <a:pPr marL="342900" lvl="0" indent="-342900" algn="l" rtl="0">
              <a:spcBef>
                <a:spcPts val="1000"/>
              </a:spcBef>
              <a:spcAft>
                <a:spcPts val="0"/>
              </a:spcAft>
              <a:buClr>
                <a:schemeClr val="dk1"/>
              </a:buClr>
              <a:buSzPts val="1200"/>
              <a:buFont typeface="Open Sans"/>
              <a:buAutoNum type="arabicPeriod"/>
            </a:pPr>
            <a:r>
              <a:rPr lang="en-GB" sz="1200" dirty="0" err="1"/>
              <a:t>Avoir</a:t>
            </a:r>
            <a:r>
              <a:rPr lang="en-GB" sz="1200" dirty="0"/>
              <a:t> </a:t>
            </a:r>
            <a:r>
              <a:rPr lang="en-GB" sz="1200" dirty="0" err="1"/>
              <a:t>une</a:t>
            </a:r>
            <a:r>
              <a:rPr lang="en-GB" sz="1200" dirty="0"/>
              <a:t> idée de </a:t>
            </a:r>
            <a:r>
              <a:rPr lang="en-GB" sz="1200" dirty="0" err="1"/>
              <a:t>l'importance</a:t>
            </a:r>
            <a:r>
              <a:rPr lang="en-GB" sz="1200" dirty="0"/>
              <a:t> de la planification des </a:t>
            </a:r>
            <a:r>
              <a:rPr lang="en-GB" sz="1200" dirty="0" err="1"/>
              <a:t>systèmes</a:t>
            </a:r>
            <a:r>
              <a:rPr lang="en-GB" sz="1200" dirty="0"/>
              <a:t> </a:t>
            </a:r>
            <a:r>
              <a:rPr lang="en-GB" sz="1200" dirty="0" err="1"/>
              <a:t>énergétiques</a:t>
            </a:r>
            <a:endParaRPr dirty="0"/>
          </a:p>
          <a:p>
            <a:pPr marL="342900" lvl="0" indent="-342900" algn="l" rtl="0">
              <a:spcBef>
                <a:spcPts val="1000"/>
              </a:spcBef>
              <a:spcAft>
                <a:spcPts val="0"/>
              </a:spcAft>
              <a:buClr>
                <a:schemeClr val="dk1"/>
              </a:buClr>
              <a:buSzPts val="1200"/>
              <a:buFont typeface="Open Sans"/>
              <a:buAutoNum type="arabicPeriod"/>
            </a:pPr>
            <a:r>
              <a:rPr lang="en-GB" sz="1200" dirty="0">
                <a:latin typeface="Open Sans"/>
                <a:ea typeface="Open Sans"/>
                <a:cs typeface="Open Sans"/>
                <a:sym typeface="Open Sans"/>
              </a:rPr>
              <a:t>Nous </a:t>
            </a:r>
            <a:r>
              <a:rPr lang="en-GB" sz="1200" dirty="0" err="1">
                <a:latin typeface="Open Sans"/>
                <a:ea typeface="Open Sans"/>
                <a:cs typeface="Open Sans"/>
                <a:sym typeface="Open Sans"/>
              </a:rPr>
              <a:t>avons</a:t>
            </a:r>
            <a:r>
              <a:rPr lang="en-GB" sz="1200" dirty="0">
                <a:latin typeface="Open Sans"/>
                <a:ea typeface="Open Sans"/>
                <a:cs typeface="Open Sans"/>
                <a:sym typeface="Open Sans"/>
              </a:rPr>
              <a:t> </a:t>
            </a:r>
            <a:r>
              <a:rPr lang="en-GB" sz="1200" dirty="0" err="1">
                <a:latin typeface="Open Sans"/>
                <a:ea typeface="Open Sans"/>
                <a:cs typeface="Open Sans"/>
                <a:sym typeface="Open Sans"/>
              </a:rPr>
              <a:t>eu</a:t>
            </a:r>
            <a:r>
              <a:rPr lang="en-GB" sz="1200" dirty="0">
                <a:latin typeface="Open Sans"/>
                <a:ea typeface="Open Sans"/>
                <a:cs typeface="Open Sans"/>
                <a:sym typeface="Open Sans"/>
              </a:rPr>
              <a:t> </a:t>
            </a:r>
            <a:r>
              <a:rPr lang="en-GB" sz="1200" dirty="0" err="1">
                <a:latin typeface="Open Sans"/>
                <a:ea typeface="Open Sans"/>
                <a:cs typeface="Open Sans"/>
                <a:sym typeface="Open Sans"/>
              </a:rPr>
              <a:t>une</a:t>
            </a:r>
            <a:r>
              <a:rPr lang="en-GB" sz="1200" dirty="0">
                <a:latin typeface="Open Sans"/>
                <a:ea typeface="Open Sans"/>
                <a:cs typeface="Open Sans"/>
                <a:sym typeface="Open Sans"/>
              </a:rPr>
              <a:t> introduction au </a:t>
            </a:r>
            <a:r>
              <a:rPr lang="fr-FR" sz="1200" dirty="0">
                <a:solidFill>
                  <a:schemeClr val="dk1"/>
                </a:solidFill>
                <a:latin typeface="Open Sans"/>
                <a:ea typeface="Open Sans"/>
                <a:cs typeface="Open Sans"/>
                <a:sym typeface="Calibri"/>
              </a:rPr>
              <a:t>Modèle pour l’Analyse de la Demande d’Énergie</a:t>
            </a:r>
            <a:r>
              <a:rPr lang="en-GB" dirty="0">
                <a:latin typeface="Open Sans"/>
                <a:ea typeface="Open Sans"/>
                <a:cs typeface="Open Sans"/>
                <a:sym typeface="Open Sans"/>
              </a:rPr>
              <a:t>, </a:t>
            </a:r>
            <a:r>
              <a:rPr lang="en-GB" dirty="0" err="1">
                <a:latin typeface="Open Sans"/>
                <a:ea typeface="Open Sans"/>
                <a:cs typeface="Open Sans"/>
                <a:sym typeface="Open Sans"/>
              </a:rPr>
              <a:t>connu</a:t>
            </a:r>
            <a:r>
              <a:rPr lang="en-GB" dirty="0">
                <a:latin typeface="Open Sans"/>
                <a:ea typeface="Open Sans"/>
                <a:cs typeface="Open Sans"/>
                <a:sym typeface="Open Sans"/>
              </a:rPr>
              <a:t> sous le nom de MAED.</a:t>
            </a:r>
            <a:endParaRPr sz="1200" dirty="0">
              <a:latin typeface="Open Sans"/>
              <a:ea typeface="Open Sans"/>
              <a:cs typeface="Open Sans"/>
              <a:sym typeface="Open Sans"/>
            </a:endParaRPr>
          </a:p>
          <a:p>
            <a:pPr marL="342900" lvl="0" indent="-342900" algn="l" rtl="0">
              <a:spcBef>
                <a:spcPts val="1000"/>
              </a:spcBef>
              <a:spcAft>
                <a:spcPts val="0"/>
              </a:spcAft>
              <a:buClr>
                <a:schemeClr val="dk1"/>
              </a:buClr>
              <a:buSzPts val="1200"/>
              <a:buFont typeface="Open Sans"/>
              <a:buAutoNum type="arabicPeriod"/>
            </a:pPr>
            <a:r>
              <a:rPr lang="en-GB" sz="1200" dirty="0" err="1"/>
              <a:t>Connaître</a:t>
            </a:r>
            <a:r>
              <a:rPr lang="en-GB" sz="1200" dirty="0"/>
              <a:t> le plan et les </a:t>
            </a:r>
            <a:r>
              <a:rPr lang="en-GB" sz="1200" dirty="0" err="1"/>
              <a:t>objectifs</a:t>
            </a:r>
            <a:r>
              <a:rPr lang="en-GB" sz="1200" dirty="0"/>
              <a:t> du </a:t>
            </a:r>
            <a:r>
              <a:rPr lang="en-GB" sz="1200" dirty="0" err="1"/>
              <a:t>cours</a:t>
            </a:r>
            <a:r>
              <a:rPr lang="en-GB" sz="1200" dirty="0"/>
              <a:t> </a:t>
            </a:r>
            <a:endParaRPr sz="12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03" name="Google Shape;2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448960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Open Sans"/>
                <a:ea typeface="Open Sans"/>
                <a:cs typeface="Open Sans"/>
                <a:sym typeface="Open Sans"/>
              </a:rPr>
              <a:t>Dans le cours pratique 1, vous apprendrez à accéder au MAED et à l'installer. </a:t>
            </a:r>
            <a:endParaRPr/>
          </a:p>
          <a:p>
            <a:pPr marL="0" lvl="0" indent="0" algn="l" rtl="0">
              <a:spcBef>
                <a:spcPts val="0"/>
              </a:spcBef>
              <a:spcAft>
                <a:spcPts val="0"/>
              </a:spcAft>
              <a:buNone/>
            </a:pPr>
            <a:r>
              <a:rPr lang="en-GB">
                <a:latin typeface="Open Sans"/>
                <a:ea typeface="Open Sans"/>
                <a:cs typeface="Open Sans"/>
                <a:sym typeface="Open Sans"/>
              </a:rPr>
              <a:t>Le cours pratique 2 vous montrera comment créer, gérer et éditer une étude de cas simple dans le MAED-D.</a:t>
            </a: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L'exercice 3 explique comment reconstruire l'année de base pour le secteur de l'agriculture ; </a:t>
            </a: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Dans le cours pratique 4, nous illustrerons comment répéter la reconstruction pour le secteur des ménages ; </a:t>
            </a: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L'exercice 5 donne des conseils sur la manière de créer des scénarios pour votre étude de cas simple du MAED. </a:t>
            </a:r>
            <a:endParaRPr>
              <a:latin typeface="Open Sans"/>
              <a:ea typeface="Open Sans"/>
              <a:cs typeface="Open Sans"/>
              <a:sym typeface="Open Sans"/>
            </a:endParaRPr>
          </a:p>
          <a:p>
            <a:pPr marL="0" lvl="0" indent="0" algn="l" rtl="0">
              <a:spcBef>
                <a:spcPts val="0"/>
              </a:spcBef>
              <a:spcAft>
                <a:spcPts val="0"/>
              </a:spcAft>
              <a:buNone/>
            </a:pPr>
            <a:r>
              <a:rPr lang="en-GB">
                <a:latin typeface="Open Sans"/>
                <a:ea typeface="Open Sans"/>
                <a:cs typeface="Open Sans"/>
                <a:sym typeface="Open Sans"/>
              </a:rPr>
              <a:t>Dans le cours pratique 6, vous apprendrez à installer le MAED-EL et enfin, dans le cours pratique 7, vous apprendrez à développer une étude de cas et à saisir des données dans le MAED-EL.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548" name="Google Shape;54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3783760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193975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Nous utilisons tous de l'énergie chaque jour pour fournir une multitude de services. Cette énergie se présente sous différentes formes, allant du bois de chauffage à la fission nucléaire. C'est ce qu'on appelle l'offre (à gauche). L'énergie est ensuite utilisée pour diverses raisons, telles que la cuisson, le chauffage, l'agriculture ou le transport. C'est ce qu'on appelle la demande (à droite).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Entre l'offre et la demande, il peut exister des systèmes complexes de transmission et de distribution, ainsi que des opérateurs de systèmes énergétiques, veillant à ce que l'offre puisse répondre à la demande instantanée à tout moment.</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fourniture d'énergie est essentielle pour développer et soutenir nos économies.</a:t>
            </a:r>
          </a:p>
        </p:txBody>
      </p:sp>
      <p:sp>
        <p:nvSpPr>
          <p:cNvPr id="221" name="Google Shape;2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87712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latin typeface="Open Sans"/>
                <a:ea typeface="Open Sans"/>
                <a:cs typeface="Open Sans"/>
                <a:sym typeface="Open Sans"/>
              </a:rPr>
              <a:t>Traditionnellement</a:t>
            </a:r>
            <a:r>
              <a:rPr lang="en-GB" dirty="0">
                <a:latin typeface="Open Sans"/>
                <a:ea typeface="Open Sans"/>
                <a:cs typeface="Open Sans"/>
                <a:sym typeface="Open Sans"/>
              </a:rPr>
              <a:t>, la majeure </a:t>
            </a:r>
            <a:r>
              <a:rPr lang="en-GB" dirty="0" err="1">
                <a:latin typeface="Open Sans"/>
                <a:ea typeface="Open Sans"/>
                <a:cs typeface="Open Sans"/>
                <a:sym typeface="Open Sans"/>
              </a:rPr>
              <a:t>partie</a:t>
            </a:r>
            <a:r>
              <a:rPr lang="en-GB" dirty="0">
                <a:latin typeface="Open Sans"/>
                <a:ea typeface="Open Sans"/>
                <a:cs typeface="Open Sans"/>
                <a:sym typeface="Open Sans"/>
              </a:rPr>
              <a:t> de </a:t>
            </a:r>
            <a:r>
              <a:rPr lang="en-GB" dirty="0" err="1">
                <a:latin typeface="Open Sans"/>
                <a:ea typeface="Open Sans"/>
                <a:cs typeface="Open Sans"/>
                <a:sym typeface="Open Sans"/>
              </a:rPr>
              <a:t>notre</a:t>
            </a:r>
            <a:r>
              <a:rPr lang="en-GB" dirty="0">
                <a:latin typeface="Open Sans"/>
                <a:ea typeface="Open Sans"/>
                <a:cs typeface="Open Sans"/>
                <a:sym typeface="Open Sans"/>
              </a:rPr>
              <a:t> </a:t>
            </a:r>
            <a:r>
              <a:rPr lang="en-GB" dirty="0" err="1">
                <a:latin typeface="Open Sans"/>
                <a:ea typeface="Open Sans"/>
                <a:cs typeface="Open Sans"/>
                <a:sym typeface="Open Sans"/>
              </a:rPr>
              <a:t>approvisionnement</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énergie</a:t>
            </a:r>
            <a:r>
              <a:rPr lang="en-GB" dirty="0">
                <a:latin typeface="Open Sans"/>
                <a:ea typeface="Open Sans"/>
                <a:cs typeface="Open Sans"/>
                <a:sym typeface="Open Sans"/>
              </a:rPr>
              <a:t> </a:t>
            </a:r>
            <a:r>
              <a:rPr lang="en-GB" dirty="0" err="1">
                <a:latin typeface="Open Sans"/>
                <a:ea typeface="Open Sans"/>
                <a:cs typeface="Open Sans"/>
                <a:sym typeface="Open Sans"/>
              </a:rPr>
              <a:t>provient</a:t>
            </a:r>
            <a:r>
              <a:rPr lang="en-GB" dirty="0">
                <a:latin typeface="Open Sans"/>
                <a:ea typeface="Open Sans"/>
                <a:cs typeface="Open Sans"/>
                <a:sym typeface="Open Sans"/>
              </a:rPr>
              <a:t> des combustibles </a:t>
            </a:r>
            <a:r>
              <a:rPr lang="en-GB" dirty="0" err="1">
                <a:latin typeface="Open Sans"/>
                <a:ea typeface="Open Sans"/>
                <a:cs typeface="Open Sans"/>
                <a:sym typeface="Open Sans"/>
              </a:rPr>
              <a:t>fossiles</a:t>
            </a:r>
            <a:r>
              <a:rPr lang="en-GB" dirty="0">
                <a:latin typeface="Open Sans"/>
                <a:ea typeface="Open Sans"/>
                <a:cs typeface="Open Sans"/>
                <a:sym typeface="Open Sans"/>
              </a:rPr>
              <a:t>. </a:t>
            </a:r>
            <a:r>
              <a:rPr lang="en-GB" dirty="0" err="1">
                <a:latin typeface="Open Sans"/>
                <a:ea typeface="Open Sans"/>
                <a:cs typeface="Open Sans"/>
                <a:sym typeface="Open Sans"/>
              </a:rPr>
              <a:t>Ceux</a:t>
            </a:r>
            <a:r>
              <a:rPr lang="en-GB" dirty="0">
                <a:latin typeface="Open Sans"/>
                <a:ea typeface="Open Sans"/>
                <a:cs typeface="Open Sans"/>
                <a:sym typeface="Open Sans"/>
              </a:rPr>
              <a:t>-ci </a:t>
            </a:r>
            <a:r>
              <a:rPr lang="en-GB" dirty="0" err="1">
                <a:latin typeface="Open Sans"/>
                <a:ea typeface="Open Sans"/>
                <a:cs typeface="Open Sans"/>
                <a:sym typeface="Open Sans"/>
              </a:rPr>
              <a:t>nécessitent</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extraction et </a:t>
            </a:r>
            <a:r>
              <a:rPr lang="en-GB" dirty="0" err="1">
                <a:latin typeface="Open Sans"/>
                <a:ea typeface="Open Sans"/>
                <a:cs typeface="Open Sans"/>
                <a:sym typeface="Open Sans"/>
              </a:rPr>
              <a:t>une</a:t>
            </a:r>
            <a:r>
              <a:rPr lang="en-GB" dirty="0">
                <a:latin typeface="Open Sans"/>
                <a:ea typeface="Open Sans"/>
                <a:cs typeface="Open Sans"/>
                <a:sym typeface="Open Sans"/>
              </a:rPr>
              <a:t> conversion. </a:t>
            </a:r>
            <a:r>
              <a:rPr lang="en-GB" dirty="0" err="1">
                <a:latin typeface="Open Sans"/>
                <a:ea typeface="Open Sans"/>
                <a:cs typeface="Open Sans"/>
                <a:sym typeface="Open Sans"/>
              </a:rPr>
              <a:t>Cette</a:t>
            </a:r>
            <a:r>
              <a:rPr lang="en-GB" dirty="0">
                <a:latin typeface="Open Sans"/>
                <a:ea typeface="Open Sans"/>
                <a:cs typeface="Open Sans"/>
                <a:sym typeface="Open Sans"/>
              </a:rPr>
              <a:t> conversion </a:t>
            </a:r>
            <a:r>
              <a:rPr lang="en-GB" dirty="0" err="1">
                <a:latin typeface="Open Sans"/>
                <a:ea typeface="Open Sans"/>
                <a:cs typeface="Open Sans"/>
                <a:sym typeface="Open Sans"/>
              </a:rPr>
              <a:t>peut</a:t>
            </a:r>
            <a:r>
              <a:rPr lang="en-GB" dirty="0">
                <a:latin typeface="Open Sans"/>
                <a:ea typeface="Open Sans"/>
                <a:cs typeface="Open Sans"/>
                <a:sym typeface="Open Sans"/>
              </a:rPr>
              <a:t> se faire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électricité</a:t>
            </a:r>
            <a:r>
              <a:rPr lang="en-GB" dirty="0">
                <a:latin typeface="Open Sans"/>
                <a:ea typeface="Open Sans"/>
                <a:cs typeface="Open Sans"/>
                <a:sym typeface="Open Sans"/>
              </a:rPr>
              <a:t> dans </a:t>
            </a:r>
            <a:r>
              <a:rPr lang="en-GB" dirty="0" err="1">
                <a:latin typeface="Open Sans"/>
                <a:ea typeface="Open Sans"/>
                <a:cs typeface="Open Sans"/>
                <a:sym typeface="Open Sans"/>
              </a:rPr>
              <a:t>une</a:t>
            </a:r>
            <a:r>
              <a:rPr lang="en-GB" dirty="0">
                <a:latin typeface="Open Sans"/>
                <a:ea typeface="Open Sans"/>
                <a:cs typeface="Open Sans"/>
                <a:sym typeface="Open Sans"/>
              </a:rPr>
              <a:t> centrale </a:t>
            </a:r>
            <a:r>
              <a:rPr lang="en-GB" dirty="0" err="1">
                <a:latin typeface="Open Sans"/>
                <a:ea typeface="Open Sans"/>
                <a:cs typeface="Open Sans"/>
                <a:sym typeface="Open Sans"/>
              </a:rPr>
              <a:t>électrique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a:t>
            </a:r>
            <a:r>
              <a:rPr lang="en-GB" dirty="0" err="1">
                <a:latin typeface="Open Sans"/>
                <a:ea typeface="Open Sans"/>
                <a:cs typeface="Open Sans"/>
                <a:sym typeface="Open Sans"/>
              </a:rPr>
              <a:t>certains</a:t>
            </a:r>
            <a:r>
              <a:rPr lang="en-GB" dirty="0">
                <a:latin typeface="Open Sans"/>
                <a:ea typeface="Open Sans"/>
                <a:cs typeface="Open Sans"/>
                <a:sym typeface="Open Sans"/>
              </a:rPr>
              <a:t> combustibles </a:t>
            </a:r>
            <a:r>
              <a:rPr lang="en-GB" dirty="0" err="1">
                <a:latin typeface="Open Sans"/>
                <a:ea typeface="Open Sans"/>
                <a:cs typeface="Open Sans"/>
                <a:sym typeface="Open Sans"/>
              </a:rPr>
              <a:t>fossiles</a:t>
            </a:r>
            <a:r>
              <a:rPr lang="en-GB" dirty="0">
                <a:latin typeface="Open Sans"/>
                <a:ea typeface="Open Sans"/>
                <a:cs typeface="Open Sans"/>
                <a:sym typeface="Open Sans"/>
              </a:rPr>
              <a:t> </a:t>
            </a:r>
            <a:r>
              <a:rPr lang="en-GB" dirty="0" err="1">
                <a:latin typeface="Open Sans"/>
                <a:ea typeface="Open Sans"/>
                <a:cs typeface="Open Sans"/>
                <a:sym typeface="Open Sans"/>
              </a:rPr>
              <a:t>peuvent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raffinés</a:t>
            </a:r>
            <a:r>
              <a:rPr lang="en-GB" dirty="0">
                <a:latin typeface="Open Sans"/>
                <a:ea typeface="Open Sans"/>
                <a:cs typeface="Open Sans"/>
                <a:sym typeface="Open Sans"/>
              </a:rPr>
              <a:t> pour </a:t>
            </a:r>
            <a:r>
              <a:rPr lang="en-GB" dirty="0" err="1">
                <a:latin typeface="Open Sans"/>
                <a:ea typeface="Open Sans"/>
                <a:cs typeface="Open Sans"/>
                <a:sym typeface="Open Sans"/>
              </a:rPr>
              <a:t>produire</a:t>
            </a:r>
            <a:r>
              <a:rPr lang="en-GB" dirty="0">
                <a:latin typeface="Open Sans"/>
                <a:ea typeface="Open Sans"/>
                <a:cs typeface="Open Sans"/>
                <a:sym typeface="Open Sans"/>
              </a:rPr>
              <a:t> des carburants et du </a:t>
            </a:r>
            <a:r>
              <a:rPr lang="en-GB" dirty="0" err="1">
                <a:latin typeface="Open Sans"/>
                <a:ea typeface="Open Sans"/>
                <a:cs typeface="Open Sans"/>
                <a:sym typeface="Open Sans"/>
              </a:rPr>
              <a:t>kérosène</a:t>
            </a:r>
            <a:r>
              <a:rPr lang="en-GB" dirty="0">
                <a:latin typeface="Open Sans"/>
                <a:ea typeface="Open Sans"/>
                <a:cs typeface="Open Sans"/>
                <a:sym typeface="Open Sans"/>
              </a:rPr>
              <a:t>, par </a:t>
            </a:r>
            <a:r>
              <a:rPr lang="en-GB" dirty="0" err="1">
                <a:latin typeface="Open Sans"/>
                <a:ea typeface="Open Sans"/>
                <a:cs typeface="Open Sans"/>
                <a:sym typeface="Open Sans"/>
              </a:rPr>
              <a:t>exemple</a:t>
            </a:r>
            <a:r>
              <a:rPr lang="en-GB" dirty="0">
                <a:latin typeface="Open Sans"/>
                <a:ea typeface="Open Sans"/>
                <a:cs typeface="Open Sans"/>
                <a:sym typeface="Open Sans"/>
              </a:rPr>
              <a:t>. </a:t>
            </a:r>
            <a:r>
              <a:rPr lang="en-GB" dirty="0" err="1">
                <a:latin typeface="Open Sans"/>
                <a:ea typeface="Open Sans"/>
                <a:cs typeface="Open Sans"/>
                <a:sym typeface="Open Sans"/>
              </a:rPr>
              <a:t>D'autres</a:t>
            </a:r>
            <a:r>
              <a:rPr lang="en-GB" dirty="0">
                <a:latin typeface="Open Sans"/>
                <a:ea typeface="Open Sans"/>
                <a:cs typeface="Open Sans"/>
                <a:sym typeface="Open Sans"/>
              </a:rPr>
              <a:t> </a:t>
            </a:r>
            <a:r>
              <a:rPr lang="en-GB" dirty="0" err="1">
                <a:latin typeface="Open Sans"/>
                <a:ea typeface="Open Sans"/>
                <a:cs typeface="Open Sans"/>
                <a:sym typeface="Open Sans"/>
              </a:rPr>
              <a:t>produits</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également</a:t>
            </a:r>
            <a:r>
              <a:rPr lang="en-GB" dirty="0">
                <a:latin typeface="Open Sans"/>
                <a:ea typeface="Open Sans"/>
                <a:cs typeface="Open Sans"/>
                <a:sym typeface="Open Sans"/>
              </a:rPr>
              <a:t> </a:t>
            </a:r>
            <a:r>
              <a:rPr lang="en-GB" dirty="0" err="1">
                <a:latin typeface="Open Sans"/>
                <a:ea typeface="Open Sans"/>
                <a:cs typeface="Open Sans"/>
                <a:sym typeface="Open Sans"/>
              </a:rPr>
              <a:t>fabriqués</a:t>
            </a:r>
            <a:r>
              <a:rPr lang="en-GB" dirty="0">
                <a:latin typeface="Open Sans"/>
                <a:ea typeface="Open Sans"/>
                <a:cs typeface="Open Sans"/>
                <a:sym typeface="Open Sans"/>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À un moment </a:t>
            </a:r>
            <a:r>
              <a:rPr lang="en-GB" dirty="0" err="1">
                <a:latin typeface="Open Sans"/>
                <a:ea typeface="Open Sans"/>
                <a:cs typeface="Open Sans"/>
                <a:sym typeface="Open Sans"/>
              </a:rPr>
              <a:t>donné</a:t>
            </a:r>
            <a:r>
              <a:rPr lang="en-GB" dirty="0">
                <a:latin typeface="Open Sans"/>
                <a:ea typeface="Open Sans"/>
                <a:cs typeface="Open Sans"/>
                <a:sym typeface="Open Sans"/>
              </a:rPr>
              <a:t> de </a:t>
            </a:r>
            <a:r>
              <a:rPr lang="en-GB" dirty="0" err="1">
                <a:latin typeface="Open Sans"/>
                <a:ea typeface="Open Sans"/>
                <a:cs typeface="Open Sans"/>
                <a:sym typeface="Open Sans"/>
              </a:rPr>
              <a:t>ce</a:t>
            </a:r>
            <a:r>
              <a:rPr lang="en-GB" dirty="0">
                <a:latin typeface="Open Sans"/>
                <a:ea typeface="Open Sans"/>
                <a:cs typeface="Open Sans"/>
                <a:sym typeface="Open Sans"/>
              </a:rPr>
              <a:t> processus, les combustibles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souvent</a:t>
            </a:r>
            <a:r>
              <a:rPr lang="en-GB" dirty="0">
                <a:latin typeface="Open Sans"/>
                <a:ea typeface="Open Sans"/>
                <a:cs typeface="Open Sans"/>
                <a:sym typeface="Open Sans"/>
              </a:rPr>
              <a:t> </a:t>
            </a:r>
            <a:r>
              <a:rPr lang="en-GB" dirty="0" err="1">
                <a:latin typeface="Open Sans"/>
                <a:ea typeface="Open Sans"/>
                <a:cs typeface="Open Sans"/>
                <a:sym typeface="Open Sans"/>
              </a:rPr>
              <a:t>échangés</a:t>
            </a:r>
            <a:r>
              <a:rPr lang="en-GB" dirty="0">
                <a:latin typeface="Open Sans"/>
                <a:ea typeface="Open Sans"/>
                <a:cs typeface="Open Sans"/>
                <a:sym typeface="Open Sans"/>
              </a:rPr>
              <a:t> et </a:t>
            </a:r>
            <a:r>
              <a:rPr lang="en-GB" dirty="0" err="1">
                <a:latin typeface="Open Sans"/>
                <a:ea typeface="Open Sans"/>
                <a:cs typeface="Open Sans"/>
                <a:sym typeface="Open Sans"/>
              </a:rPr>
              <a:t>transportés</a:t>
            </a:r>
            <a:r>
              <a:rPr lang="en-GB" dirty="0">
                <a:latin typeface="Open Sans"/>
                <a:ea typeface="Open Sans"/>
                <a:cs typeface="Open Sans"/>
                <a:sym typeface="Open Sans"/>
              </a:rPr>
              <a:t> </a:t>
            </a:r>
            <a:r>
              <a:rPr lang="en-GB" dirty="0" err="1">
                <a:latin typeface="Open Sans"/>
                <a:ea typeface="Open Sans"/>
                <a:cs typeface="Open Sans"/>
                <a:sym typeface="Open Sans"/>
              </a:rPr>
              <a:t>géographiquement</a:t>
            </a:r>
            <a:r>
              <a:rPr lang="en-GB" dirty="0">
                <a:latin typeface="Open Sans"/>
                <a:ea typeface="Open Sans"/>
                <a:cs typeface="Open Sans"/>
                <a:sym typeface="Open Sans"/>
              </a:rPr>
              <a:t> pour </a:t>
            </a:r>
            <a:r>
              <a:rPr lang="en-GB" dirty="0" err="1">
                <a:latin typeface="Open Sans"/>
                <a:ea typeface="Open Sans"/>
                <a:cs typeface="Open Sans"/>
                <a:sym typeface="Open Sans"/>
              </a:rPr>
              <a:t>répondre</a:t>
            </a:r>
            <a:r>
              <a:rPr lang="en-GB" dirty="0">
                <a:latin typeface="Open Sans"/>
                <a:ea typeface="Open Sans"/>
                <a:cs typeface="Open Sans"/>
                <a:sym typeface="Open Sans"/>
              </a:rPr>
              <a:t> à la </a:t>
            </a:r>
            <a:r>
              <a:rPr lang="en-GB" dirty="0" err="1">
                <a:latin typeface="Open Sans"/>
                <a:ea typeface="Open Sans"/>
                <a:cs typeface="Open Sans"/>
                <a:sym typeface="Open Sans"/>
              </a:rPr>
              <a:t>demande</a:t>
            </a:r>
            <a:r>
              <a:rPr lang="en-GB" dirty="0">
                <a:latin typeface="Open Sans"/>
                <a:ea typeface="Open Sans"/>
                <a:cs typeface="Open Sans"/>
                <a:sym typeface="Open Sans"/>
              </a:rPr>
              <a:t>. Dans le </a:t>
            </a:r>
            <a:r>
              <a:rPr lang="en-GB" dirty="0" err="1">
                <a:latin typeface="Open Sans"/>
                <a:ea typeface="Open Sans"/>
                <a:cs typeface="Open Sans"/>
                <a:sym typeface="Open Sans"/>
              </a:rPr>
              <a:t>cas</a:t>
            </a:r>
            <a:r>
              <a:rPr lang="en-GB" dirty="0">
                <a:latin typeface="Open Sans"/>
                <a:ea typeface="Open Sans"/>
                <a:cs typeface="Open Sans"/>
                <a:sym typeface="Open Sans"/>
              </a:rPr>
              <a:t> de </a:t>
            </a:r>
            <a:r>
              <a:rPr lang="en-GB" dirty="0" err="1">
                <a:latin typeface="Open Sans"/>
                <a:ea typeface="Open Sans"/>
                <a:cs typeface="Open Sans"/>
                <a:sym typeface="Open Sans"/>
              </a:rPr>
              <a:t>l'électricité</a:t>
            </a:r>
            <a:r>
              <a:rPr lang="en-GB" dirty="0">
                <a:latin typeface="Open Sans"/>
                <a:ea typeface="Open Sans"/>
                <a:cs typeface="Open Sans"/>
                <a:sym typeface="Open Sans"/>
              </a:rPr>
              <a:t>, après </a:t>
            </a:r>
            <a:r>
              <a:rPr lang="en-GB" dirty="0" err="1">
                <a:latin typeface="Open Sans"/>
                <a:ea typeface="Open Sans"/>
                <a:cs typeface="Open Sans"/>
                <a:sym typeface="Open Sans"/>
              </a:rPr>
              <a:t>sa</a:t>
            </a:r>
            <a:r>
              <a:rPr lang="en-GB" dirty="0">
                <a:latin typeface="Open Sans"/>
                <a:ea typeface="Open Sans"/>
                <a:cs typeface="Open Sans"/>
                <a:sym typeface="Open Sans"/>
              </a:rPr>
              <a:t> production, </a:t>
            </a:r>
            <a:r>
              <a:rPr lang="en-GB" dirty="0" err="1">
                <a:latin typeface="Open Sans"/>
                <a:ea typeface="Open Sans"/>
                <a:cs typeface="Open Sans"/>
                <a:sym typeface="Open Sans"/>
              </a:rPr>
              <a:t>elle</a:t>
            </a:r>
            <a:r>
              <a:rPr lang="en-GB" dirty="0">
                <a:latin typeface="Open Sans"/>
                <a:ea typeface="Open Sans"/>
                <a:cs typeface="Open Sans"/>
                <a:sym typeface="Open Sans"/>
              </a:rPr>
              <a:t> sera </a:t>
            </a:r>
            <a:r>
              <a:rPr lang="en-GB" dirty="0" err="1">
                <a:latin typeface="Open Sans"/>
                <a:ea typeface="Open Sans"/>
                <a:cs typeface="Open Sans"/>
                <a:sym typeface="Open Sans"/>
              </a:rPr>
              <a:t>acheminée</a:t>
            </a:r>
            <a:r>
              <a:rPr lang="en-GB" dirty="0">
                <a:latin typeface="Open Sans"/>
                <a:ea typeface="Open Sans"/>
                <a:cs typeface="Open Sans"/>
                <a:sym typeface="Open Sans"/>
              </a:rPr>
              <a:t> par des </a:t>
            </a:r>
            <a:r>
              <a:rPr lang="en-GB" dirty="0" err="1">
                <a:latin typeface="Open Sans"/>
                <a:ea typeface="Open Sans"/>
                <a:cs typeface="Open Sans"/>
                <a:sym typeface="Open Sans"/>
              </a:rPr>
              <a:t>réseaux</a:t>
            </a:r>
            <a:r>
              <a:rPr lang="en-GB" dirty="0">
                <a:latin typeface="Open Sans"/>
                <a:ea typeface="Open Sans"/>
                <a:cs typeface="Open Sans"/>
                <a:sym typeface="Open Sans"/>
              </a:rPr>
              <a:t> de transmission et de distribution </a:t>
            </a:r>
            <a:r>
              <a:rPr lang="en-GB" dirty="0" err="1">
                <a:latin typeface="Open Sans"/>
                <a:ea typeface="Open Sans"/>
                <a:cs typeface="Open Sans"/>
                <a:sym typeface="Open Sans"/>
              </a:rPr>
              <a:t>avant</a:t>
            </a:r>
            <a:r>
              <a:rPr lang="en-GB" dirty="0">
                <a:latin typeface="Open Sans"/>
                <a:ea typeface="Open Sans"/>
                <a:cs typeface="Open Sans"/>
                <a:sym typeface="Open Sans"/>
              </a:rPr>
              <a:t> </a:t>
            </a:r>
            <a:r>
              <a:rPr lang="en-GB" dirty="0" err="1">
                <a:latin typeface="Open Sans"/>
                <a:ea typeface="Open Sans"/>
                <a:cs typeface="Open Sans"/>
                <a:sym typeface="Open Sans"/>
              </a:rPr>
              <a:t>d'atteindre</a:t>
            </a:r>
            <a:r>
              <a:rPr lang="en-GB" dirty="0">
                <a:latin typeface="Open Sans"/>
                <a:ea typeface="Open Sans"/>
                <a:cs typeface="Open Sans"/>
                <a:sym typeface="Open Sans"/>
              </a:rPr>
              <a:t> </a:t>
            </a:r>
            <a:r>
              <a:rPr lang="en-GB" dirty="0" err="1">
                <a:latin typeface="Open Sans"/>
                <a:ea typeface="Open Sans"/>
                <a:cs typeface="Open Sans"/>
                <a:sym typeface="Open Sans"/>
              </a:rPr>
              <a:t>sa</a:t>
            </a:r>
            <a:r>
              <a:rPr lang="en-GB" dirty="0">
                <a:latin typeface="Open Sans"/>
                <a:ea typeface="Open Sans"/>
                <a:cs typeface="Open Sans"/>
                <a:sym typeface="Open Sans"/>
              </a:rPr>
              <a:t> destination finale, le </a:t>
            </a:r>
            <a:r>
              <a:rPr lang="en-GB" dirty="0" err="1">
                <a:latin typeface="Open Sans"/>
                <a:ea typeface="Open Sans"/>
                <a:cs typeface="Open Sans"/>
                <a:sym typeface="Open Sans"/>
              </a:rPr>
              <a:t>consommateur</a:t>
            </a:r>
            <a:r>
              <a:rPr lang="en-GB" dirty="0">
                <a:latin typeface="Open Sans"/>
                <a:ea typeface="Open Sans"/>
                <a:cs typeface="Open Sans"/>
                <a:sym typeface="Open Sans"/>
              </a:rPr>
              <a:t>. </a:t>
            </a:r>
            <a:r>
              <a:rPr lang="en-GB" dirty="0" err="1">
                <a:latin typeface="Open Sans"/>
                <a:ea typeface="Open Sans"/>
                <a:cs typeface="Open Sans"/>
                <a:sym typeface="Open Sans"/>
              </a:rPr>
              <a:t>Lorsque</a:t>
            </a:r>
            <a:r>
              <a:rPr lang="en-GB" dirty="0">
                <a:latin typeface="Open Sans"/>
                <a:ea typeface="Open Sans"/>
                <a:cs typeface="Open Sans"/>
                <a:sym typeface="Open Sans"/>
              </a:rPr>
              <a:t>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atteint</a:t>
            </a:r>
            <a:r>
              <a:rPr lang="en-GB" dirty="0">
                <a:latin typeface="Open Sans"/>
                <a:ea typeface="Open Sans"/>
                <a:cs typeface="Open Sans"/>
                <a:sym typeface="Open Sans"/>
              </a:rPr>
              <a:t> le </a:t>
            </a:r>
            <a:r>
              <a:rPr lang="en-GB" dirty="0" err="1">
                <a:latin typeface="Open Sans"/>
                <a:ea typeface="Open Sans"/>
                <a:cs typeface="Open Sans"/>
                <a:sym typeface="Open Sans"/>
              </a:rPr>
              <a:t>consommateur</a:t>
            </a:r>
            <a:r>
              <a:rPr lang="en-GB" dirty="0">
                <a:latin typeface="Open Sans"/>
                <a:ea typeface="Open Sans"/>
                <a:cs typeface="Open Sans"/>
                <a:sym typeface="Open Sans"/>
              </a:rPr>
              <a:t>, que </a:t>
            </a:r>
            <a:r>
              <a:rPr lang="en-GB" dirty="0" err="1">
                <a:latin typeface="Open Sans"/>
                <a:ea typeface="Open Sans"/>
                <a:cs typeface="Open Sans"/>
                <a:sym typeface="Open Sans"/>
              </a:rPr>
              <a:t>ce</a:t>
            </a:r>
            <a:r>
              <a:rPr lang="en-GB" dirty="0">
                <a:latin typeface="Open Sans"/>
                <a:ea typeface="Open Sans"/>
                <a:cs typeface="Open Sans"/>
                <a:sym typeface="Open Sans"/>
              </a:rPr>
              <a:t> </a:t>
            </a:r>
            <a:r>
              <a:rPr lang="en-GB" dirty="0" err="1">
                <a:latin typeface="Open Sans"/>
                <a:ea typeface="Open Sans"/>
                <a:cs typeface="Open Sans"/>
                <a:sym typeface="Open Sans"/>
              </a:rPr>
              <a:t>soit</a:t>
            </a:r>
            <a:r>
              <a:rPr lang="en-GB" dirty="0">
                <a:latin typeface="Open Sans"/>
                <a:ea typeface="Open Sans"/>
                <a:cs typeface="Open Sans"/>
                <a:sym typeface="Open Sans"/>
              </a:rPr>
              <a:t> sous </a:t>
            </a:r>
            <a:r>
              <a:rPr lang="en-GB" dirty="0" err="1">
                <a:latin typeface="Open Sans"/>
                <a:ea typeface="Open Sans"/>
                <a:cs typeface="Open Sans"/>
                <a:sym typeface="Open Sans"/>
              </a:rPr>
              <a:t>forme</a:t>
            </a:r>
            <a:r>
              <a:rPr lang="en-GB" dirty="0">
                <a:latin typeface="Open Sans"/>
                <a:ea typeface="Open Sans"/>
                <a:cs typeface="Open Sans"/>
                <a:sym typeface="Open Sans"/>
              </a:rPr>
              <a:t> </a:t>
            </a:r>
            <a:r>
              <a:rPr lang="en-GB" dirty="0" err="1">
                <a:latin typeface="Open Sans"/>
                <a:ea typeface="Open Sans"/>
                <a:cs typeface="Open Sans"/>
                <a:sym typeface="Open Sans"/>
              </a:rPr>
              <a:t>d'électricité</a:t>
            </a:r>
            <a:r>
              <a:rPr lang="en-GB" dirty="0">
                <a:latin typeface="Open Sans"/>
                <a:ea typeface="Open Sans"/>
                <a:cs typeface="Open Sans"/>
                <a:sym typeface="Open Sans"/>
              </a:rPr>
              <a:t> pour </a:t>
            </a:r>
            <a:r>
              <a:rPr lang="en-GB" dirty="0" err="1">
                <a:latin typeface="Open Sans"/>
                <a:ea typeface="Open Sans"/>
                <a:cs typeface="Open Sans"/>
                <a:sym typeface="Open Sans"/>
              </a:rPr>
              <a:t>l'éclairage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de carburant pour </a:t>
            </a:r>
            <a:r>
              <a:rPr lang="en-GB" dirty="0" err="1">
                <a:latin typeface="Open Sans"/>
                <a:ea typeface="Open Sans"/>
                <a:cs typeface="Open Sans"/>
                <a:sym typeface="Open Sans"/>
              </a:rPr>
              <a:t>faciliter</a:t>
            </a:r>
            <a:r>
              <a:rPr lang="en-GB" dirty="0">
                <a:latin typeface="Open Sans"/>
                <a:ea typeface="Open Sans"/>
                <a:cs typeface="Open Sans"/>
                <a:sym typeface="Open Sans"/>
              </a:rPr>
              <a:t> le transport, </a:t>
            </a:r>
            <a:r>
              <a:rPr lang="en-GB" dirty="0" err="1">
                <a:latin typeface="Open Sans"/>
                <a:ea typeface="Open Sans"/>
                <a:cs typeface="Open Sans"/>
                <a:sym typeface="Open Sans"/>
              </a:rPr>
              <a:t>elle</a:t>
            </a:r>
            <a:r>
              <a:rPr lang="en-GB" dirty="0">
                <a:latin typeface="Open Sans"/>
                <a:ea typeface="Open Sans"/>
                <a:cs typeface="Open Sans"/>
                <a:sym typeface="Open Sans"/>
              </a:rPr>
              <a:t> doit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convertie</a:t>
            </a:r>
            <a:r>
              <a:rPr lang="en-GB" dirty="0">
                <a:latin typeface="Open Sans"/>
                <a:ea typeface="Open Sans"/>
                <a:cs typeface="Open Sans"/>
                <a:sym typeface="Open Sans"/>
              </a:rPr>
              <a:t> pour </a:t>
            </a:r>
            <a:r>
              <a:rPr lang="en-GB" dirty="0" err="1">
                <a:latin typeface="Open Sans"/>
                <a:ea typeface="Open Sans"/>
                <a:cs typeface="Open Sans"/>
                <a:sym typeface="Open Sans"/>
              </a:rPr>
              <a:t>pouvoir</a:t>
            </a:r>
            <a:r>
              <a:rPr lang="en-GB" dirty="0">
                <a:latin typeface="Open Sans"/>
                <a:ea typeface="Open Sans"/>
                <a:cs typeface="Open Sans"/>
                <a:sym typeface="Open Sans"/>
              </a:rPr>
              <a:t> </a:t>
            </a:r>
            <a:r>
              <a:rPr lang="en-GB" dirty="0" err="1">
                <a:latin typeface="Open Sans"/>
                <a:ea typeface="Open Sans"/>
                <a:cs typeface="Open Sans"/>
                <a:sym typeface="Open Sans"/>
              </a:rPr>
              <a:t>fournir</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service </a:t>
            </a:r>
            <a:r>
              <a:rPr lang="en-GB" dirty="0" err="1">
                <a:latin typeface="Open Sans"/>
                <a:ea typeface="Open Sans"/>
                <a:cs typeface="Open Sans"/>
                <a:sym typeface="Open Sans"/>
              </a:rPr>
              <a:t>énergétique</a:t>
            </a:r>
            <a:r>
              <a:rPr lang="en-GB" dirty="0">
                <a:latin typeface="Open Sans"/>
                <a:ea typeface="Open Sans"/>
                <a:cs typeface="Open Sans"/>
                <a:sym typeface="Open Sans"/>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À </a:t>
            </a:r>
            <a:r>
              <a:rPr lang="en-GB" dirty="0" err="1">
                <a:latin typeface="Open Sans"/>
                <a:ea typeface="Open Sans"/>
                <a:cs typeface="Open Sans"/>
                <a:sym typeface="Open Sans"/>
              </a:rPr>
              <a:t>chaque</a:t>
            </a:r>
            <a:r>
              <a:rPr lang="en-GB" dirty="0">
                <a:latin typeface="Open Sans"/>
                <a:ea typeface="Open Sans"/>
                <a:cs typeface="Open Sans"/>
                <a:sym typeface="Open Sans"/>
              </a:rPr>
              <a:t> étape de </a:t>
            </a:r>
            <a:r>
              <a:rPr lang="en-GB" dirty="0" err="1">
                <a:latin typeface="Open Sans"/>
                <a:ea typeface="Open Sans"/>
                <a:cs typeface="Open Sans"/>
                <a:sym typeface="Open Sans"/>
              </a:rPr>
              <a:t>ce</a:t>
            </a:r>
            <a:r>
              <a:rPr lang="en-GB" dirty="0">
                <a:latin typeface="Open Sans"/>
                <a:ea typeface="Open Sans"/>
                <a:cs typeface="Open Sans"/>
                <a:sym typeface="Open Sans"/>
              </a:rPr>
              <a:t> processus, il y aura des </a:t>
            </a:r>
            <a:r>
              <a:rPr lang="en-GB" dirty="0" err="1">
                <a:latin typeface="Open Sans"/>
                <a:ea typeface="Open Sans"/>
                <a:cs typeface="Open Sans"/>
                <a:sym typeface="Open Sans"/>
              </a:rPr>
              <a:t>perdants</a:t>
            </a:r>
            <a:r>
              <a:rPr lang="en-GB" dirty="0">
                <a:latin typeface="Open Sans"/>
                <a:ea typeface="Open Sans"/>
                <a:cs typeface="Open Sans"/>
                <a:sym typeface="Open Sans"/>
              </a:rPr>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50" name="Google Shape;25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143116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Open Sans"/>
                <a:ea typeface="Open Sans"/>
                <a:cs typeface="Open Sans"/>
                <a:sym typeface="Open Sans"/>
              </a:rPr>
              <a:t>Vous pouvez voir dans la figure à gauche de Our World in Data que la consommation de combustibles fossiles a augmenté d'année en année, avec des hausses significatives depuis 1950. Veuillez visiter leur site Web pour explorer la version interactive de cette figure et accéder aux données sous-jacentes, si vous êtes intéressé.</a:t>
            </a:r>
          </a:p>
          <a:p>
            <a:pPr marL="0" lvl="0" indent="0" algn="l" rtl="0">
              <a:spcBef>
                <a:spcPts val="0"/>
              </a:spcBef>
              <a:spcAft>
                <a:spcPts val="0"/>
              </a:spcAft>
              <a:buNone/>
            </a:pPr>
            <a:endParaRPr lang="fr-FR" dirty="0">
              <a:latin typeface="Open Sans"/>
              <a:ea typeface="Open Sans"/>
              <a:cs typeface="Open Sans"/>
              <a:sym typeface="Open Sans"/>
            </a:endParaRPr>
          </a:p>
          <a:p>
            <a:pPr marL="0" lvl="0" indent="0" algn="l" rtl="0">
              <a:spcBef>
                <a:spcPts val="0"/>
              </a:spcBef>
              <a:spcAft>
                <a:spcPts val="0"/>
              </a:spcAft>
              <a:buNone/>
            </a:pPr>
            <a:r>
              <a:rPr lang="fr-FR" dirty="0">
                <a:latin typeface="Open Sans"/>
                <a:ea typeface="Open Sans"/>
                <a:cs typeface="Open Sans"/>
                <a:sym typeface="Open Sans"/>
              </a:rPr>
              <a:t>Cependant, notre consommation actuelle de combustibles fossiles comme principale source d'énergie est insoutenable si nous souhaitons limiter le réchauffement climatique à 1,5 degré Celsius, comme l'indique le rapport spécial du Groupe d'experts intergouvernemental sur l'évolution du climat (GIEC). Si la hausse de la température mondiale dépasse cette augmentation moyenne, il existe des risques significatifs pour la production agricole, ainsi qu'une augmentation des catastrophes naturelles et de la perte de biodiversité, pour n'en nommer que quelques-uns. La réduction drastique des émissions de gaz à effet de serre nécessaire pour limiter l'augmentation de la température mondiale à 1,5 degré Celsius est illustrée dans la figure à droite.</a:t>
            </a:r>
          </a:p>
          <a:p>
            <a:pPr marL="0" lvl="0" indent="0" algn="l" rtl="0">
              <a:spcBef>
                <a:spcPts val="0"/>
              </a:spcBef>
              <a:spcAft>
                <a:spcPts val="0"/>
              </a:spcAft>
              <a:buNone/>
            </a:pPr>
            <a:endParaRPr lang="fr-FR" dirty="0">
              <a:latin typeface="Open Sans"/>
              <a:ea typeface="Open Sans"/>
              <a:cs typeface="Open Sans"/>
              <a:sym typeface="Open Sans"/>
            </a:endParaRPr>
          </a:p>
          <a:p>
            <a:pPr marL="0" lvl="0" indent="0" algn="l" rtl="0">
              <a:spcBef>
                <a:spcPts val="0"/>
              </a:spcBef>
              <a:spcAft>
                <a:spcPts val="0"/>
              </a:spcAft>
              <a:buNone/>
            </a:pPr>
            <a:r>
              <a:rPr lang="fr-FR" dirty="0">
                <a:latin typeface="Open Sans"/>
                <a:ea typeface="Open Sans"/>
                <a:cs typeface="Open Sans"/>
                <a:sym typeface="Open Sans"/>
              </a:rPr>
              <a:t>Les combustibles fossiles contribuent au changement climatique car ils produisent des émissions importantes de dioxyde de carbone, mais ils ne sont en aucun cas la seule option pour la production d'énergie. Comme vous pouvez le voir dans la partie droite du graphique à gauche, les énergies renouvelables telles que le solaire, l'éolien, l'hydroélectricité et les biocarburants gagnent en popularité. En fait, ces sources de production peuvent offrir certains avantages, que nous aborderons dans la diapositive suivante.</a:t>
            </a:r>
            <a:endParaRPr dirty="0">
              <a:latin typeface="Open Sans"/>
              <a:ea typeface="Open Sans"/>
              <a:cs typeface="Open Sans"/>
              <a:sym typeface="Open Sans"/>
            </a:endParaRPr>
          </a:p>
        </p:txBody>
      </p:sp>
      <p:sp>
        <p:nvSpPr>
          <p:cNvPr id="275" name="Google Shape;27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400163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Les Nations </a:t>
            </a:r>
            <a:r>
              <a:rPr lang="en-GB" dirty="0" err="1">
                <a:latin typeface="Open Sans"/>
                <a:ea typeface="Open Sans"/>
                <a:cs typeface="Open Sans"/>
                <a:sym typeface="Open Sans"/>
              </a:rPr>
              <a:t>unies</a:t>
            </a:r>
            <a:r>
              <a:rPr lang="en-GB" dirty="0">
                <a:latin typeface="Open Sans"/>
                <a:ea typeface="Open Sans"/>
                <a:cs typeface="Open Sans"/>
                <a:sym typeface="Open Sans"/>
              </a:rPr>
              <a:t> </a:t>
            </a:r>
            <a:r>
              <a:rPr lang="en-GB" dirty="0" err="1">
                <a:latin typeface="Open Sans"/>
                <a:ea typeface="Open Sans"/>
                <a:cs typeface="Open Sans"/>
                <a:sym typeface="Open Sans"/>
              </a:rPr>
              <a:t>ont</a:t>
            </a:r>
            <a:r>
              <a:rPr lang="en-GB" dirty="0">
                <a:latin typeface="Open Sans"/>
                <a:ea typeface="Open Sans"/>
                <a:cs typeface="Open Sans"/>
                <a:sym typeface="Open Sans"/>
              </a:rPr>
              <a:t> </a:t>
            </a:r>
            <a:r>
              <a:rPr lang="en-GB" dirty="0" err="1">
                <a:latin typeface="Open Sans"/>
                <a:ea typeface="Open Sans"/>
                <a:cs typeface="Open Sans"/>
                <a:sym typeface="Open Sans"/>
              </a:rPr>
              <a:t>jugé</a:t>
            </a:r>
            <a:r>
              <a:rPr lang="en-GB" dirty="0">
                <a:latin typeface="Open Sans"/>
                <a:ea typeface="Open Sans"/>
                <a:cs typeface="Open Sans"/>
                <a:sym typeface="Open Sans"/>
              </a:rPr>
              <a:t> que la </a:t>
            </a:r>
            <a:r>
              <a:rPr lang="en-GB" dirty="0" err="1">
                <a:latin typeface="Open Sans"/>
                <a:ea typeface="Open Sans"/>
                <a:cs typeface="Open Sans"/>
                <a:sym typeface="Open Sans"/>
              </a:rPr>
              <a:t>fourniture</a:t>
            </a:r>
            <a:r>
              <a:rPr lang="en-GB" dirty="0">
                <a:latin typeface="Open Sans"/>
                <a:ea typeface="Open Sans"/>
                <a:cs typeface="Open Sans"/>
                <a:sym typeface="Open Sans"/>
              </a:rPr>
              <a:t> </a:t>
            </a:r>
            <a:r>
              <a:rPr lang="en-GB" dirty="0" err="1">
                <a:latin typeface="Open Sans"/>
                <a:ea typeface="Open Sans"/>
                <a:cs typeface="Open Sans"/>
                <a:sym typeface="Open Sans"/>
              </a:rPr>
              <a:t>d'une</a:t>
            </a:r>
            <a:r>
              <a:rPr lang="en-GB" dirty="0">
                <a:latin typeface="Open Sans"/>
                <a:ea typeface="Open Sans"/>
                <a:cs typeface="Open Sans"/>
                <a:sym typeface="Open Sans"/>
              </a:rPr>
              <a:t> </a:t>
            </a:r>
            <a:r>
              <a:rPr lang="en-GB" dirty="0" err="1">
                <a:latin typeface="Open Sans"/>
                <a:ea typeface="Open Sans"/>
                <a:cs typeface="Open Sans"/>
                <a:sym typeface="Open Sans"/>
              </a:rPr>
              <a:t>énergie</a:t>
            </a:r>
            <a:r>
              <a:rPr lang="en-GB" dirty="0">
                <a:latin typeface="Open Sans"/>
                <a:ea typeface="Open Sans"/>
                <a:cs typeface="Open Sans"/>
                <a:sym typeface="Open Sans"/>
              </a:rPr>
              <a:t> propre et </a:t>
            </a:r>
            <a:r>
              <a:rPr lang="en-GB" dirty="0" err="1">
                <a:latin typeface="Open Sans"/>
                <a:ea typeface="Open Sans"/>
                <a:cs typeface="Open Sans"/>
                <a:sym typeface="Open Sans"/>
              </a:rPr>
              <a:t>abordable</a:t>
            </a:r>
            <a:r>
              <a:rPr lang="en-GB" dirty="0">
                <a:latin typeface="Open Sans"/>
                <a:ea typeface="Open Sans"/>
                <a:cs typeface="Open Sans"/>
                <a:sym typeface="Open Sans"/>
              </a:rPr>
              <a:t> </a:t>
            </a:r>
            <a:r>
              <a:rPr lang="en-GB" dirty="0" err="1">
                <a:latin typeface="Open Sans"/>
                <a:ea typeface="Open Sans"/>
                <a:cs typeface="Open Sans"/>
                <a:sym typeface="Open Sans"/>
              </a:rPr>
              <a:t>était</a:t>
            </a:r>
            <a:r>
              <a:rPr lang="en-GB" dirty="0">
                <a:latin typeface="Open Sans"/>
                <a:ea typeface="Open Sans"/>
                <a:cs typeface="Open Sans"/>
                <a:sym typeface="Open Sans"/>
              </a:rPr>
              <a:t> </a:t>
            </a:r>
            <a:r>
              <a:rPr lang="en-GB" dirty="0" err="1">
                <a:latin typeface="Open Sans"/>
                <a:ea typeface="Open Sans"/>
                <a:cs typeface="Open Sans"/>
                <a:sym typeface="Open Sans"/>
              </a:rPr>
              <a:t>si</a:t>
            </a:r>
            <a:r>
              <a:rPr lang="en-GB" dirty="0">
                <a:latin typeface="Open Sans"/>
                <a:ea typeface="Open Sans"/>
                <a:cs typeface="Open Sans"/>
                <a:sym typeface="Open Sans"/>
              </a:rPr>
              <a:t> </a:t>
            </a:r>
            <a:r>
              <a:rPr lang="en-GB" dirty="0" err="1">
                <a:latin typeface="Open Sans"/>
                <a:ea typeface="Open Sans"/>
                <a:cs typeface="Open Sans"/>
                <a:sym typeface="Open Sans"/>
              </a:rPr>
              <a:t>importante</a:t>
            </a:r>
            <a:r>
              <a:rPr lang="en-GB" dirty="0">
                <a:latin typeface="Open Sans"/>
                <a:ea typeface="Open Sans"/>
                <a:cs typeface="Open Sans"/>
                <a:sym typeface="Open Sans"/>
              </a:rPr>
              <a:t> pour les sociétés </a:t>
            </a:r>
            <a:r>
              <a:rPr lang="en-GB" dirty="0" err="1">
                <a:latin typeface="Open Sans"/>
                <a:ea typeface="Open Sans"/>
                <a:cs typeface="Open Sans"/>
                <a:sym typeface="Open Sans"/>
              </a:rPr>
              <a:t>qu'elle</a:t>
            </a:r>
            <a:r>
              <a:rPr lang="en-GB" dirty="0">
                <a:latin typeface="Open Sans"/>
                <a:ea typeface="Open Sans"/>
                <a:cs typeface="Open Sans"/>
                <a:sym typeface="Open Sans"/>
              </a:rPr>
              <a:t> </a:t>
            </a:r>
            <a:r>
              <a:rPr lang="en-GB" dirty="0" err="1">
                <a:latin typeface="Open Sans"/>
                <a:ea typeface="Open Sans"/>
                <a:cs typeface="Open Sans"/>
                <a:sym typeface="Open Sans"/>
              </a:rPr>
              <a:t>constitue</a:t>
            </a:r>
            <a:r>
              <a:rPr lang="en-GB" dirty="0">
                <a:latin typeface="Open Sans"/>
                <a:ea typeface="Open Sans"/>
                <a:cs typeface="Open Sans"/>
                <a:sym typeface="Open Sans"/>
              </a:rPr>
              <a:t> </a:t>
            </a:r>
            <a:r>
              <a:rPr lang="en-GB" dirty="0" err="1">
                <a:latin typeface="Open Sans"/>
                <a:ea typeface="Open Sans"/>
                <a:cs typeface="Open Sans"/>
                <a:sym typeface="Open Sans"/>
              </a:rPr>
              <a:t>l'un</a:t>
            </a:r>
            <a:r>
              <a:rPr lang="en-GB" dirty="0">
                <a:latin typeface="Open Sans"/>
                <a:ea typeface="Open Sans"/>
                <a:cs typeface="Open Sans"/>
                <a:sym typeface="Open Sans"/>
              </a:rPr>
              <a:t> des </a:t>
            </a:r>
            <a:r>
              <a:rPr lang="en-GB" dirty="0" err="1">
                <a:latin typeface="Open Sans"/>
                <a:ea typeface="Open Sans"/>
                <a:cs typeface="Open Sans"/>
                <a:sym typeface="Open Sans"/>
              </a:rPr>
              <a:t>objectifs</a:t>
            </a:r>
            <a:r>
              <a:rPr lang="en-GB" dirty="0">
                <a:latin typeface="Open Sans"/>
                <a:ea typeface="Open Sans"/>
                <a:cs typeface="Open Sans"/>
                <a:sym typeface="Open Sans"/>
              </a:rPr>
              <a:t> de </a:t>
            </a:r>
            <a:r>
              <a:rPr lang="en-GB" dirty="0" err="1">
                <a:latin typeface="Open Sans"/>
                <a:ea typeface="Open Sans"/>
                <a:cs typeface="Open Sans"/>
                <a:sym typeface="Open Sans"/>
              </a:rPr>
              <a:t>développement</a:t>
            </a:r>
            <a:r>
              <a:rPr lang="en-GB" dirty="0">
                <a:latin typeface="Open Sans"/>
                <a:ea typeface="Open Sans"/>
                <a:cs typeface="Open Sans"/>
                <a:sym typeface="Open Sans"/>
              </a:rPr>
              <a:t> durable, à savoir </a:t>
            </a:r>
            <a:r>
              <a:rPr lang="en-GB" dirty="0" err="1">
                <a:latin typeface="Open Sans"/>
                <a:ea typeface="Open Sans"/>
                <a:cs typeface="Open Sans"/>
                <a:sym typeface="Open Sans"/>
              </a:rPr>
              <a:t>l'objectif</a:t>
            </a:r>
            <a:r>
              <a:rPr lang="en-GB" dirty="0">
                <a:latin typeface="Open Sans"/>
                <a:ea typeface="Open Sans"/>
                <a:cs typeface="Open Sans"/>
                <a:sym typeface="Open Sans"/>
              </a:rPr>
              <a:t> 7. </a:t>
            </a:r>
            <a:r>
              <a:rPr lang="en-GB" dirty="0" err="1">
                <a:latin typeface="Open Sans"/>
                <a:ea typeface="Open Sans"/>
                <a:cs typeface="Open Sans"/>
                <a:sym typeface="Open Sans"/>
              </a:rPr>
              <a:t>L'objectif</a:t>
            </a:r>
            <a:r>
              <a:rPr lang="en-GB" dirty="0">
                <a:latin typeface="Open Sans"/>
                <a:ea typeface="Open Sans"/>
                <a:cs typeface="Open Sans"/>
                <a:sym typeface="Open Sans"/>
              </a:rPr>
              <a:t> 7 </a:t>
            </a:r>
            <a:r>
              <a:rPr lang="en-GB" dirty="0" err="1">
                <a:latin typeface="Open Sans"/>
                <a:ea typeface="Open Sans"/>
                <a:cs typeface="Open Sans"/>
                <a:sym typeface="Open Sans"/>
              </a:rPr>
              <a:t>vise</a:t>
            </a:r>
            <a:r>
              <a:rPr lang="en-GB" dirty="0">
                <a:latin typeface="Open Sans"/>
                <a:ea typeface="Open Sans"/>
                <a:cs typeface="Open Sans"/>
                <a:sym typeface="Open Sans"/>
              </a:rPr>
              <a:t> à </a:t>
            </a:r>
            <a:r>
              <a:rPr lang="en-GB" dirty="0" err="1">
                <a:latin typeface="Open Sans"/>
                <a:ea typeface="Open Sans"/>
                <a:cs typeface="Open Sans"/>
                <a:sym typeface="Open Sans"/>
              </a:rPr>
              <a:t>garantir</a:t>
            </a:r>
            <a:r>
              <a:rPr lang="en-GB" dirty="0">
                <a:latin typeface="Open Sans"/>
                <a:ea typeface="Open Sans"/>
                <a:cs typeface="Open Sans"/>
                <a:sym typeface="Open Sans"/>
              </a:rPr>
              <a:t> </a:t>
            </a:r>
            <a:r>
              <a:rPr lang="en-GB" dirty="0" err="1">
                <a:latin typeface="Open Sans"/>
                <a:ea typeface="Open Sans"/>
                <a:cs typeface="Open Sans"/>
                <a:sym typeface="Open Sans"/>
              </a:rPr>
              <a:t>l'accès</a:t>
            </a:r>
            <a:r>
              <a:rPr lang="en-GB" dirty="0">
                <a:latin typeface="Open Sans"/>
                <a:ea typeface="Open Sans"/>
                <a:cs typeface="Open Sans"/>
                <a:sym typeface="Open Sans"/>
              </a:rPr>
              <a:t> </a:t>
            </a:r>
            <a:r>
              <a:rPr lang="en-GB" sz="1200" u="none" strike="noStrike" dirty="0">
                <a:solidFill>
                  <a:schemeClr val="dk1"/>
                </a:solidFill>
                <a:latin typeface="Open Sans"/>
                <a:ea typeface="Open Sans"/>
                <a:cs typeface="Open Sans"/>
                <a:sym typeface="Open Sans"/>
              </a:rPr>
              <a:t>de </a:t>
            </a:r>
            <a:r>
              <a:rPr lang="en-GB" sz="1200" u="none" strike="noStrike" dirty="0" err="1">
                <a:solidFill>
                  <a:schemeClr val="dk1"/>
                </a:solidFill>
                <a:latin typeface="Open Sans"/>
                <a:ea typeface="Open Sans"/>
                <a:cs typeface="Open Sans"/>
                <a:sym typeface="Open Sans"/>
              </a:rPr>
              <a:t>tous</a:t>
            </a:r>
            <a:r>
              <a:rPr lang="en-GB" sz="1200" u="none" strike="noStrike" dirty="0">
                <a:solidFill>
                  <a:schemeClr val="dk1"/>
                </a:solidFill>
                <a:latin typeface="Open Sans"/>
                <a:ea typeface="Open Sans"/>
                <a:cs typeface="Open Sans"/>
                <a:sym typeface="Open Sans"/>
              </a:rPr>
              <a:t> à </a:t>
            </a:r>
            <a:r>
              <a:rPr lang="en-GB" sz="1200" u="none" strike="noStrike" dirty="0" err="1">
                <a:solidFill>
                  <a:schemeClr val="dk1"/>
                </a:solidFill>
                <a:latin typeface="Open Sans"/>
                <a:ea typeface="Open Sans"/>
                <a:cs typeface="Open Sans"/>
                <a:sym typeface="Open Sans"/>
              </a:rPr>
              <a:t>une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abordable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fiable</a:t>
            </a:r>
            <a:r>
              <a:rPr lang="en-GB" sz="1200" u="none" strike="noStrike" dirty="0">
                <a:solidFill>
                  <a:schemeClr val="dk1"/>
                </a:solidFill>
                <a:latin typeface="Open Sans"/>
                <a:ea typeface="Open Sans"/>
                <a:cs typeface="Open Sans"/>
                <a:sym typeface="Open Sans"/>
              </a:rPr>
              <a:t>, durable et </a:t>
            </a:r>
            <a:r>
              <a:rPr lang="en-GB" sz="1200" u="none" strike="noStrike" dirty="0" err="1">
                <a:solidFill>
                  <a:schemeClr val="dk1"/>
                </a:solidFill>
                <a:latin typeface="Open Sans"/>
                <a:ea typeface="Open Sans"/>
                <a:cs typeface="Open Sans"/>
                <a:sym typeface="Open Sans"/>
              </a:rPr>
              <a:t>moderne</a:t>
            </a:r>
            <a:r>
              <a:rPr lang="en-GB" dirty="0">
                <a:latin typeface="Open Sans"/>
                <a:ea typeface="Open Sans"/>
                <a:cs typeface="Open Sans"/>
                <a:sym typeface="Open Sans"/>
              </a:rPr>
              <a:t>. </a:t>
            </a:r>
            <a:endParaRPr sz="1200" u="none" strike="noStrik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a:buNone/>
            </a:pPr>
            <a:endParaRPr sz="1200" u="none" strike="noStrike" dirty="0">
              <a:solidFill>
                <a:schemeClr val="dk1"/>
              </a:solidFill>
            </a:endParaRPr>
          </a:p>
          <a:p>
            <a:pPr marL="0" lvl="0" indent="0" algn="l" rtl="0">
              <a:spcBef>
                <a:spcPts val="0"/>
              </a:spcBef>
              <a:spcAft>
                <a:spcPts val="0"/>
              </a:spcAft>
              <a:buNone/>
            </a:pPr>
            <a:r>
              <a:rPr lang="en-GB" sz="1200" u="none" strike="noStrike" dirty="0" err="1">
                <a:solidFill>
                  <a:schemeClr val="dk1"/>
                </a:solidFill>
                <a:latin typeface="Open Sans"/>
                <a:ea typeface="Open Sans"/>
                <a:cs typeface="Open Sans"/>
                <a:sym typeface="Open Sans"/>
              </a:rPr>
              <a:t>L'objectif</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précise</a:t>
            </a:r>
            <a:r>
              <a:rPr lang="en-GB" sz="1200" u="none" strike="noStrike" dirty="0">
                <a:solidFill>
                  <a:schemeClr val="dk1"/>
                </a:solidFill>
                <a:latin typeface="Open Sans"/>
                <a:ea typeface="Open Sans"/>
                <a:cs typeface="Open Sans"/>
                <a:sym typeface="Open Sans"/>
              </a:rPr>
              <a:t> que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doit </a:t>
            </a:r>
            <a:r>
              <a:rPr lang="en-GB" sz="1200" u="none" strike="noStrike" dirty="0" err="1">
                <a:solidFill>
                  <a:schemeClr val="dk1"/>
                </a:solidFill>
                <a:latin typeface="Open Sans"/>
                <a:ea typeface="Open Sans"/>
                <a:cs typeface="Open Sans"/>
                <a:sym typeface="Open Sans"/>
              </a:rPr>
              <a:t>être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abordable</a:t>
            </a:r>
            <a:r>
              <a:rPr lang="en-GB" sz="1200" u="none" strike="noStrike" dirty="0">
                <a:solidFill>
                  <a:schemeClr val="dk1"/>
                </a:solidFill>
                <a:latin typeface="Open Sans"/>
                <a:ea typeface="Open Sans"/>
                <a:cs typeface="Open Sans"/>
                <a:sym typeface="Open Sans"/>
              </a:rPr>
              <a:t> et propre. Ce </a:t>
            </a:r>
            <a:r>
              <a:rPr lang="en-GB" dirty="0" err="1">
                <a:latin typeface="Open Sans"/>
                <a:ea typeface="Open Sans"/>
                <a:cs typeface="Open Sans"/>
                <a:sym typeface="Open Sans"/>
              </a:rPr>
              <a:t>sont</a:t>
            </a:r>
            <a:r>
              <a:rPr lang="en-GB" dirty="0">
                <a:latin typeface="Open Sans"/>
                <a:ea typeface="Open Sans"/>
                <a:cs typeface="Open Sans"/>
                <a:sym typeface="Open Sans"/>
              </a:rPr>
              <a:t> deux </a:t>
            </a:r>
            <a:r>
              <a:rPr lang="en-GB" sz="1200" u="none" strike="noStrike" dirty="0" err="1">
                <a:solidFill>
                  <a:schemeClr val="dk1"/>
                </a:solidFill>
                <a:latin typeface="Open Sans"/>
                <a:ea typeface="Open Sans"/>
                <a:cs typeface="Open Sans"/>
                <a:sym typeface="Open Sans"/>
              </a:rPr>
              <a:t>caractéristiques</a:t>
            </a:r>
            <a:r>
              <a:rPr lang="en-GB" sz="1200" u="none" strike="noStrike" dirty="0">
                <a:solidFill>
                  <a:schemeClr val="dk1"/>
                </a:solidFill>
                <a:latin typeface="Open Sans"/>
                <a:ea typeface="Open Sans"/>
                <a:cs typeface="Open Sans"/>
                <a:sym typeface="Open Sans"/>
              </a:rPr>
              <a:t> que la production </a:t>
            </a:r>
            <a:r>
              <a:rPr lang="en-GB" sz="1200" u="none" strike="noStrike" dirty="0" err="1">
                <a:solidFill>
                  <a:schemeClr val="dk1"/>
                </a:solidFill>
                <a:latin typeface="Open Sans"/>
                <a:ea typeface="Open Sans"/>
                <a:cs typeface="Open Sans"/>
                <a:sym typeface="Open Sans"/>
              </a:rPr>
              <a:t>d'énergie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renouvelable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peut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offrir</a:t>
            </a:r>
            <a:r>
              <a:rPr lang="en-GB" dirty="0">
                <a:latin typeface="Open Sans"/>
                <a:ea typeface="Open Sans"/>
                <a:cs typeface="Open Sans"/>
                <a:sym typeface="Open Sans"/>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sz="1200" u="none" strike="noStrike" dirty="0" err="1">
                <a:solidFill>
                  <a:schemeClr val="dk1"/>
                </a:solidFill>
                <a:latin typeface="Open Sans"/>
                <a:ea typeface="Open Sans"/>
                <a:cs typeface="Open Sans"/>
                <a:sym typeface="Open Sans"/>
              </a:rPr>
              <a:t>Examinons</a:t>
            </a:r>
            <a:r>
              <a:rPr lang="en-GB" sz="1200" u="none" strike="noStrike" dirty="0">
                <a:solidFill>
                  <a:schemeClr val="dk1"/>
                </a:solidFill>
                <a:latin typeface="Open Sans"/>
                <a:ea typeface="Open Sans"/>
                <a:cs typeface="Open Sans"/>
                <a:sym typeface="Open Sans"/>
              </a:rPr>
              <a:t> </a:t>
            </a:r>
            <a:r>
              <a:rPr lang="en-GB" dirty="0">
                <a:latin typeface="Open Sans"/>
                <a:ea typeface="Open Sans"/>
                <a:cs typeface="Open Sans"/>
                <a:sym typeface="Open Sans"/>
              </a:rPr>
              <a:t>les </a:t>
            </a:r>
            <a:r>
              <a:rPr lang="en-GB" sz="1200" u="none" strike="noStrike" dirty="0">
                <a:solidFill>
                  <a:schemeClr val="dk1"/>
                </a:solidFill>
                <a:latin typeface="Open Sans"/>
                <a:ea typeface="Open Sans"/>
                <a:cs typeface="Open Sans"/>
                <a:sym typeface="Open Sans"/>
              </a:rPr>
              <a:t>trois </a:t>
            </a:r>
            <a:r>
              <a:rPr lang="en-GB" sz="1200" u="none" strike="noStrike" dirty="0" err="1">
                <a:solidFill>
                  <a:schemeClr val="dk1"/>
                </a:solidFill>
                <a:latin typeface="Open Sans"/>
                <a:ea typeface="Open Sans"/>
                <a:cs typeface="Open Sans"/>
                <a:sym typeface="Open Sans"/>
              </a:rPr>
              <a:t>principaux</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avantages</a:t>
            </a:r>
            <a:r>
              <a:rPr lang="en-GB" sz="1200" u="none" strike="noStrike" dirty="0">
                <a:solidFill>
                  <a:schemeClr val="dk1"/>
                </a:solidFill>
                <a:latin typeface="Open Sans"/>
                <a:ea typeface="Open Sans"/>
                <a:cs typeface="Open Sans"/>
                <a:sym typeface="Open Sans"/>
              </a:rPr>
              <a:t> des </a:t>
            </a:r>
            <a:r>
              <a:rPr lang="en-GB" sz="1200" u="none" strike="noStrike" dirty="0" err="1">
                <a:solidFill>
                  <a:schemeClr val="dk1"/>
                </a:solidFill>
                <a:latin typeface="Open Sans"/>
                <a:ea typeface="Open Sans"/>
                <a:cs typeface="Open Sans"/>
                <a:sym typeface="Open Sans"/>
              </a:rPr>
              <a:t>énergies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renouvelables</a:t>
            </a:r>
            <a:r>
              <a:rPr lang="en-GB" sz="1200" u="none" strike="noStrike" dirty="0">
                <a:solidFill>
                  <a:schemeClr val="dk1"/>
                </a:solidFill>
                <a:latin typeface="Open Sans"/>
                <a:ea typeface="Open Sans"/>
                <a:cs typeface="Open Sans"/>
                <a:sym typeface="Open Sans"/>
              </a:rPr>
              <a:t> par rapport aux combustibles </a:t>
            </a:r>
            <a:r>
              <a:rPr lang="en-GB" sz="1200" u="none" strike="noStrike" dirty="0" err="1">
                <a:solidFill>
                  <a:schemeClr val="dk1"/>
                </a:solidFill>
                <a:latin typeface="Open Sans"/>
                <a:ea typeface="Open Sans"/>
                <a:cs typeface="Open Sans"/>
                <a:sym typeface="Open Sans"/>
              </a:rPr>
              <a:t>fossiles</a:t>
            </a:r>
            <a:r>
              <a:rPr lang="en-GB" dirty="0">
                <a:latin typeface="Open Sans"/>
                <a:ea typeface="Open Sans"/>
                <a:cs typeface="Open Sans"/>
                <a:sym typeface="Open Sans"/>
              </a:rPr>
              <a:t>. </a:t>
            </a:r>
            <a:endParaRPr dirty="0">
              <a:latin typeface="Open Sans"/>
              <a:ea typeface="Open Sans"/>
              <a:cs typeface="Open Sans"/>
              <a:sym typeface="Open Sans"/>
            </a:endParaRPr>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1 </a:t>
            </a:r>
            <a:r>
              <a:rPr lang="en-GB" dirty="0" err="1">
                <a:latin typeface="Open Sans"/>
                <a:ea typeface="Open Sans"/>
                <a:cs typeface="Open Sans"/>
                <a:sym typeface="Open Sans"/>
              </a:rPr>
              <a:t>Certaines</a:t>
            </a:r>
            <a:r>
              <a:rPr lang="en-GB" dirty="0">
                <a:latin typeface="Open Sans"/>
                <a:ea typeface="Open Sans"/>
                <a:cs typeface="Open Sans"/>
                <a:sym typeface="Open Sans"/>
              </a:rPr>
              <a:t> </a:t>
            </a:r>
            <a:r>
              <a:rPr lang="en-GB" dirty="0" err="1">
                <a:latin typeface="Open Sans"/>
                <a:ea typeface="Open Sans"/>
                <a:cs typeface="Open Sans"/>
                <a:sym typeface="Open Sans"/>
              </a:rPr>
              <a:t>peuvent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modulaires</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petite </a:t>
            </a:r>
            <a:r>
              <a:rPr lang="en-GB" dirty="0" err="1">
                <a:latin typeface="Open Sans"/>
                <a:ea typeface="Open Sans"/>
                <a:cs typeface="Open Sans"/>
                <a:sym typeface="Open Sans"/>
              </a:rPr>
              <a:t>capacité</a:t>
            </a:r>
            <a:r>
              <a:rPr lang="en-GB" dirty="0">
                <a:latin typeface="Open Sans"/>
                <a:ea typeface="Open Sans"/>
                <a:cs typeface="Open Sans"/>
                <a:sym typeface="Open Sans"/>
              </a:rPr>
              <a:t> de production </a:t>
            </a:r>
            <a:r>
              <a:rPr lang="en-GB" dirty="0" err="1">
                <a:latin typeface="Open Sans"/>
                <a:ea typeface="Open Sans"/>
                <a:cs typeface="Open Sans"/>
                <a:sym typeface="Open Sans"/>
              </a:rPr>
              <a:t>peut</a:t>
            </a:r>
            <a:r>
              <a:rPr lang="en-GB" dirty="0">
                <a:latin typeface="Open Sans"/>
                <a:ea typeface="Open Sans"/>
                <a:cs typeface="Open Sans"/>
                <a:sym typeface="Open Sans"/>
              </a:rPr>
              <a:t> </a:t>
            </a:r>
            <a:r>
              <a:rPr lang="en-GB" dirty="0" err="1">
                <a:latin typeface="Open Sans"/>
                <a:ea typeface="Open Sans"/>
                <a:cs typeface="Open Sans"/>
                <a:sym typeface="Open Sans"/>
              </a:rPr>
              <a:t>être</a:t>
            </a:r>
            <a:r>
              <a:rPr lang="en-GB" dirty="0">
                <a:latin typeface="Open Sans"/>
                <a:ea typeface="Open Sans"/>
                <a:cs typeface="Open Sans"/>
                <a:sym typeface="Open Sans"/>
              </a:rPr>
              <a:t> </a:t>
            </a:r>
            <a:r>
              <a:rPr lang="en-GB" dirty="0" err="1">
                <a:latin typeface="Open Sans"/>
                <a:ea typeface="Open Sans"/>
                <a:cs typeface="Open Sans"/>
                <a:sym typeface="Open Sans"/>
              </a:rPr>
              <a:t>installée</a:t>
            </a:r>
            <a:r>
              <a:rPr lang="en-GB" dirty="0">
                <a:latin typeface="Open Sans"/>
                <a:ea typeface="Open Sans"/>
                <a:cs typeface="Open Sans"/>
                <a:sym typeface="Open Sans"/>
              </a:rPr>
              <a:t>. </a:t>
            </a:r>
            <a:r>
              <a:rPr lang="en-GB" dirty="0" err="1">
                <a:latin typeface="Open Sans"/>
                <a:ea typeface="Open Sans"/>
                <a:cs typeface="Open Sans"/>
                <a:sym typeface="Open Sans"/>
              </a:rPr>
              <a:t>Cela</a:t>
            </a:r>
            <a:r>
              <a:rPr lang="en-GB" dirty="0">
                <a:latin typeface="Open Sans"/>
                <a:ea typeface="Open Sans"/>
                <a:cs typeface="Open Sans"/>
                <a:sym typeface="Open Sans"/>
              </a:rPr>
              <a:t> </a:t>
            </a:r>
            <a:r>
              <a:rPr lang="en-GB" dirty="0" err="1">
                <a:latin typeface="Open Sans"/>
                <a:ea typeface="Open Sans"/>
                <a:cs typeface="Open Sans"/>
                <a:sym typeface="Open Sans"/>
              </a:rPr>
              <a:t>nécessite</a:t>
            </a:r>
            <a:r>
              <a:rPr lang="en-GB" dirty="0">
                <a:latin typeface="Open Sans"/>
                <a:ea typeface="Open Sans"/>
                <a:cs typeface="Open Sans"/>
                <a:sym typeface="Open Sans"/>
              </a:rPr>
              <a:t> beaucoup </a:t>
            </a:r>
            <a:r>
              <a:rPr lang="en-GB" dirty="0" err="1">
                <a:latin typeface="Open Sans"/>
                <a:ea typeface="Open Sans"/>
                <a:cs typeface="Open Sans"/>
                <a:sym typeface="Open Sans"/>
              </a:rPr>
              <a:t>moins</a:t>
            </a:r>
            <a:r>
              <a:rPr lang="en-GB" dirty="0">
                <a:latin typeface="Open Sans"/>
                <a:ea typeface="Open Sans"/>
                <a:cs typeface="Open Sans"/>
                <a:sym typeface="Open Sans"/>
              </a:rPr>
              <a:t> de </a:t>
            </a:r>
            <a:r>
              <a:rPr lang="en-GB" dirty="0" err="1">
                <a:latin typeface="Open Sans"/>
                <a:ea typeface="Open Sans"/>
                <a:cs typeface="Open Sans"/>
                <a:sym typeface="Open Sans"/>
              </a:rPr>
              <a:t>capitaux</a:t>
            </a:r>
            <a:r>
              <a:rPr lang="en-GB" dirty="0">
                <a:latin typeface="Open Sans"/>
                <a:ea typeface="Open Sans"/>
                <a:cs typeface="Open Sans"/>
                <a:sym typeface="Open Sans"/>
              </a:rPr>
              <a:t> que la construction </a:t>
            </a:r>
            <a:r>
              <a:rPr lang="en-GB" dirty="0" err="1">
                <a:latin typeface="Open Sans"/>
                <a:ea typeface="Open Sans"/>
                <a:cs typeface="Open Sans"/>
                <a:sym typeface="Open Sans"/>
              </a:rPr>
              <a:t>d'une</a:t>
            </a:r>
            <a:r>
              <a:rPr lang="en-GB" dirty="0">
                <a:latin typeface="Open Sans"/>
                <a:ea typeface="Open Sans"/>
                <a:cs typeface="Open Sans"/>
                <a:sym typeface="Open Sans"/>
              </a:rPr>
              <a:t> nouvelle centrale </a:t>
            </a:r>
            <a:r>
              <a:rPr lang="en-GB" dirty="0" err="1">
                <a:latin typeface="Open Sans"/>
                <a:ea typeface="Open Sans"/>
                <a:cs typeface="Open Sans"/>
                <a:sym typeface="Open Sans"/>
              </a:rPr>
              <a:t>électrique</a:t>
            </a:r>
            <a:r>
              <a:rPr lang="en-GB" dirty="0">
                <a:latin typeface="Open Sans"/>
                <a:ea typeface="Open Sans"/>
                <a:cs typeface="Open Sans"/>
                <a:sym typeface="Open Sans"/>
              </a:rPr>
              <a:t> au </a:t>
            </a:r>
            <a:r>
              <a:rPr lang="en-GB" dirty="0" err="1">
                <a:latin typeface="Open Sans"/>
                <a:ea typeface="Open Sans"/>
                <a:cs typeface="Open Sans"/>
                <a:sym typeface="Open Sans"/>
              </a:rPr>
              <a:t>charbon</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qui </a:t>
            </a:r>
            <a:r>
              <a:rPr lang="en-GB" dirty="0" err="1">
                <a:latin typeface="Open Sans"/>
                <a:ea typeface="Open Sans"/>
                <a:cs typeface="Open Sans"/>
                <a:sym typeface="Open Sans"/>
              </a:rPr>
              <a:t>contribue</a:t>
            </a:r>
            <a:r>
              <a:rPr lang="en-GB" dirty="0">
                <a:latin typeface="Open Sans"/>
                <a:ea typeface="Open Sans"/>
                <a:cs typeface="Open Sans"/>
                <a:sym typeface="Open Sans"/>
              </a:rPr>
              <a:t> à la </a:t>
            </a:r>
            <a:r>
              <a:rPr lang="en-GB" dirty="0" err="1">
                <a:latin typeface="Open Sans"/>
                <a:ea typeface="Open Sans"/>
                <a:cs typeface="Open Sans"/>
                <a:sym typeface="Open Sans"/>
              </a:rPr>
              <a:t>rendre</a:t>
            </a:r>
            <a:r>
              <a:rPr lang="en-GB" dirty="0">
                <a:latin typeface="Open Sans"/>
                <a:ea typeface="Open Sans"/>
                <a:cs typeface="Open Sans"/>
                <a:sym typeface="Open Sans"/>
              </a:rPr>
              <a:t> plus </a:t>
            </a:r>
            <a:r>
              <a:rPr lang="en-GB" dirty="0" err="1">
                <a:latin typeface="Open Sans"/>
                <a:ea typeface="Open Sans"/>
                <a:cs typeface="Open Sans"/>
                <a:sym typeface="Open Sans"/>
              </a:rPr>
              <a:t>abordable</a:t>
            </a:r>
            <a:r>
              <a:rPr lang="en-GB" dirty="0">
                <a:latin typeface="Open Sans"/>
                <a:ea typeface="Open Sans"/>
                <a:cs typeface="Open Sans"/>
                <a:sym typeface="Open Sans"/>
              </a:rPr>
              <a:t>. </a:t>
            </a:r>
            <a:endParaRPr dirty="0"/>
          </a:p>
          <a:p>
            <a:pPr marL="0" lvl="0" indent="0" algn="l" rtl="0">
              <a:spcBef>
                <a:spcPts val="0"/>
              </a:spcBef>
              <a:spcAft>
                <a:spcPts val="0"/>
              </a:spcAft>
              <a:buNone/>
            </a:pPr>
            <a:r>
              <a:rPr lang="en-GB" dirty="0">
                <a:latin typeface="Open Sans"/>
                <a:ea typeface="Open Sans"/>
                <a:cs typeface="Open Sans"/>
                <a:sym typeface="Open Sans"/>
              </a:rPr>
              <a:t>2 Le prix </a:t>
            </a:r>
            <a:r>
              <a:rPr lang="en-GB" dirty="0" err="1">
                <a:latin typeface="Open Sans"/>
                <a:ea typeface="Open Sans"/>
                <a:cs typeface="Open Sans"/>
                <a:sym typeface="Open Sans"/>
              </a:rPr>
              <a:t>baisse</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qui rend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elle-même</a:t>
            </a:r>
            <a:r>
              <a:rPr lang="en-GB" dirty="0">
                <a:latin typeface="Open Sans"/>
                <a:ea typeface="Open Sans"/>
                <a:cs typeface="Open Sans"/>
                <a:sym typeface="Open Sans"/>
              </a:rPr>
              <a:t> plus </a:t>
            </a:r>
            <a:r>
              <a:rPr lang="en-GB" dirty="0" err="1">
                <a:latin typeface="Open Sans"/>
                <a:ea typeface="Open Sans"/>
                <a:cs typeface="Open Sans"/>
                <a:sym typeface="Open Sans"/>
              </a:rPr>
              <a:t>abordable</a:t>
            </a:r>
            <a:r>
              <a:rPr lang="en-GB" dirty="0">
                <a:latin typeface="Open Sans"/>
                <a:ea typeface="Open Sans"/>
                <a:cs typeface="Open Sans"/>
                <a:sym typeface="Open Sans"/>
              </a:rPr>
              <a:t>. Dans de </a:t>
            </a:r>
            <a:r>
              <a:rPr lang="en-GB" dirty="0" err="1">
                <a:latin typeface="Open Sans"/>
                <a:ea typeface="Open Sans"/>
                <a:cs typeface="Open Sans"/>
                <a:sym typeface="Open Sans"/>
              </a:rPr>
              <a:t>nombreuses</a:t>
            </a:r>
            <a:r>
              <a:rPr lang="en-GB" dirty="0">
                <a:latin typeface="Open Sans"/>
                <a:ea typeface="Open Sans"/>
                <a:cs typeface="Open Sans"/>
                <a:sym typeface="Open Sans"/>
              </a:rPr>
              <a:t> </a:t>
            </a:r>
            <a:r>
              <a:rPr lang="en-GB" dirty="0" err="1">
                <a:latin typeface="Open Sans"/>
                <a:ea typeface="Open Sans"/>
                <a:cs typeface="Open Sans"/>
                <a:sym typeface="Open Sans"/>
              </a:rPr>
              <a:t>régions</a:t>
            </a:r>
            <a:r>
              <a:rPr lang="en-GB" dirty="0">
                <a:latin typeface="Open Sans"/>
                <a:ea typeface="Open Sans"/>
                <a:cs typeface="Open Sans"/>
                <a:sym typeface="Open Sans"/>
              </a:rPr>
              <a:t> du globe, le prix de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solaire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équivalent</a:t>
            </a:r>
            <a:r>
              <a:rPr lang="en-GB" dirty="0">
                <a:latin typeface="Open Sans"/>
                <a:ea typeface="Open Sans"/>
                <a:cs typeface="Open Sans"/>
                <a:sym typeface="Open Sans"/>
              </a:rPr>
              <a:t>, </a:t>
            </a:r>
            <a:r>
              <a:rPr lang="en-GB" dirty="0" err="1">
                <a:latin typeface="Open Sans"/>
                <a:ea typeface="Open Sans"/>
                <a:cs typeface="Open Sans"/>
                <a:sym typeface="Open Sans"/>
              </a:rPr>
              <a:t>voire</a:t>
            </a:r>
            <a:r>
              <a:rPr lang="en-GB" dirty="0">
                <a:latin typeface="Open Sans"/>
                <a:ea typeface="Open Sans"/>
                <a:cs typeface="Open Sans"/>
                <a:sym typeface="Open Sans"/>
              </a:rPr>
              <a:t> </a:t>
            </a:r>
            <a:r>
              <a:rPr lang="en-GB" dirty="0" err="1">
                <a:latin typeface="Open Sans"/>
                <a:ea typeface="Open Sans"/>
                <a:cs typeface="Open Sans"/>
                <a:sym typeface="Open Sans"/>
              </a:rPr>
              <a:t>inférieur</a:t>
            </a:r>
            <a:r>
              <a:rPr lang="en-GB" dirty="0">
                <a:latin typeface="Open Sans"/>
                <a:ea typeface="Open Sans"/>
                <a:cs typeface="Open Sans"/>
                <a:sym typeface="Open Sans"/>
              </a:rPr>
              <a:t>, à </a:t>
            </a:r>
            <a:r>
              <a:rPr lang="en-GB" dirty="0" err="1">
                <a:latin typeface="Open Sans"/>
                <a:ea typeface="Open Sans"/>
                <a:cs typeface="Open Sans"/>
                <a:sym typeface="Open Sans"/>
              </a:rPr>
              <a:t>celui</a:t>
            </a:r>
            <a:r>
              <a:rPr lang="en-GB" dirty="0">
                <a:latin typeface="Open Sans"/>
                <a:ea typeface="Open Sans"/>
                <a:cs typeface="Open Sans"/>
                <a:sym typeface="Open Sans"/>
              </a:rPr>
              <a:t> de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produite</a:t>
            </a:r>
            <a:r>
              <a:rPr lang="en-GB" dirty="0">
                <a:latin typeface="Open Sans"/>
                <a:ea typeface="Open Sans"/>
                <a:cs typeface="Open Sans"/>
                <a:sym typeface="Open Sans"/>
              </a:rPr>
              <a:t> par les combustibles </a:t>
            </a:r>
            <a:r>
              <a:rPr lang="en-GB" dirty="0" err="1">
                <a:latin typeface="Open Sans"/>
                <a:ea typeface="Open Sans"/>
                <a:cs typeface="Open Sans"/>
                <a:sym typeface="Open Sans"/>
              </a:rPr>
              <a:t>fossiles</a:t>
            </a:r>
            <a:r>
              <a:rPr lang="en-GB" dirty="0">
                <a:latin typeface="Open Sans"/>
                <a:ea typeface="Open Sans"/>
                <a:cs typeface="Open Sans"/>
                <a:sym typeface="Open Sans"/>
              </a:rPr>
              <a:t>. </a:t>
            </a:r>
            <a:endParaRPr dirty="0"/>
          </a:p>
          <a:p>
            <a:pPr marL="0" lvl="0" indent="0" algn="l" rtl="0">
              <a:spcBef>
                <a:spcPts val="0"/>
              </a:spcBef>
              <a:spcAft>
                <a:spcPts val="0"/>
              </a:spcAft>
              <a:buNone/>
            </a:pPr>
            <a:r>
              <a:rPr lang="en-GB" dirty="0">
                <a:latin typeface="Open Sans"/>
                <a:ea typeface="Open Sans"/>
                <a:cs typeface="Open Sans"/>
                <a:sym typeface="Open Sans"/>
              </a:rPr>
              <a:t>3 La production </a:t>
            </a:r>
            <a:r>
              <a:rPr lang="en-GB" dirty="0" err="1">
                <a:latin typeface="Open Sans"/>
                <a:ea typeface="Open Sans"/>
                <a:cs typeface="Open Sans"/>
                <a:sym typeface="Open Sans"/>
              </a:rPr>
              <a:t>d'énergie</a:t>
            </a:r>
            <a:r>
              <a:rPr lang="en-GB" dirty="0">
                <a:latin typeface="Open Sans"/>
                <a:ea typeface="Open Sans"/>
                <a:cs typeface="Open Sans"/>
                <a:sym typeface="Open Sans"/>
              </a:rPr>
              <a:t> </a:t>
            </a:r>
            <a:r>
              <a:rPr lang="en-GB" dirty="0" err="1">
                <a:latin typeface="Open Sans"/>
                <a:ea typeface="Open Sans"/>
                <a:cs typeface="Open Sans"/>
                <a:sym typeface="Open Sans"/>
              </a:rPr>
              <a:t>renouvelable</a:t>
            </a:r>
            <a:r>
              <a:rPr lang="en-GB" dirty="0">
                <a:latin typeface="Open Sans"/>
                <a:ea typeface="Open Sans"/>
                <a:cs typeface="Open Sans"/>
                <a:sym typeface="Open Sans"/>
              </a:rPr>
              <a:t> </a:t>
            </a:r>
            <a:r>
              <a:rPr lang="en-GB" dirty="0" err="1">
                <a:latin typeface="Open Sans"/>
                <a:ea typeface="Open Sans"/>
                <a:cs typeface="Open Sans"/>
                <a:sym typeface="Open Sans"/>
              </a:rPr>
              <a:t>émet</a:t>
            </a:r>
            <a:r>
              <a:rPr lang="en-GB" dirty="0">
                <a:latin typeface="Open Sans"/>
                <a:ea typeface="Open Sans"/>
                <a:cs typeface="Open Sans"/>
                <a:sym typeface="Open Sans"/>
              </a:rPr>
              <a:t> beaucoup </a:t>
            </a:r>
            <a:r>
              <a:rPr lang="en-GB" dirty="0" err="1">
                <a:latin typeface="Open Sans"/>
                <a:ea typeface="Open Sans"/>
                <a:cs typeface="Open Sans"/>
                <a:sym typeface="Open Sans"/>
              </a:rPr>
              <a:t>moins</a:t>
            </a:r>
            <a:r>
              <a:rPr lang="en-GB" dirty="0">
                <a:latin typeface="Open Sans"/>
                <a:ea typeface="Open Sans"/>
                <a:cs typeface="Open Sans"/>
                <a:sym typeface="Open Sans"/>
              </a:rPr>
              <a:t> de </a:t>
            </a:r>
            <a:r>
              <a:rPr lang="en-GB" dirty="0" err="1">
                <a:latin typeface="Open Sans"/>
                <a:ea typeface="Open Sans"/>
                <a:cs typeface="Open Sans"/>
                <a:sym typeface="Open Sans"/>
              </a:rPr>
              <a:t>gaz</a:t>
            </a:r>
            <a:r>
              <a:rPr lang="en-GB" dirty="0">
                <a:latin typeface="Open Sans"/>
                <a:ea typeface="Open Sans"/>
                <a:cs typeface="Open Sans"/>
                <a:sym typeface="Open Sans"/>
              </a:rPr>
              <a:t> à </a:t>
            </a:r>
            <a:r>
              <a:rPr lang="en-GB" dirty="0" err="1">
                <a:latin typeface="Open Sans"/>
                <a:ea typeface="Open Sans"/>
                <a:cs typeface="Open Sans"/>
                <a:sym typeface="Open Sans"/>
              </a:rPr>
              <a:t>effet</a:t>
            </a:r>
            <a:r>
              <a:rPr lang="en-GB" dirty="0">
                <a:latin typeface="Open Sans"/>
                <a:ea typeface="Open Sans"/>
                <a:cs typeface="Open Sans"/>
                <a:sym typeface="Open Sans"/>
              </a:rPr>
              <a:t> de serre que </a:t>
            </a:r>
            <a:r>
              <a:rPr lang="en-GB" dirty="0" err="1">
                <a:latin typeface="Open Sans"/>
                <a:ea typeface="Open Sans"/>
                <a:cs typeface="Open Sans"/>
                <a:sym typeface="Open Sans"/>
              </a:rPr>
              <a:t>l'utilisation</a:t>
            </a:r>
            <a:r>
              <a:rPr lang="en-GB" dirty="0">
                <a:latin typeface="Open Sans"/>
                <a:ea typeface="Open Sans"/>
                <a:cs typeface="Open Sans"/>
                <a:sym typeface="Open Sans"/>
              </a:rPr>
              <a:t> de combustibles </a:t>
            </a:r>
            <a:r>
              <a:rPr lang="en-GB" dirty="0" err="1">
                <a:latin typeface="Open Sans"/>
                <a:ea typeface="Open Sans"/>
                <a:cs typeface="Open Sans"/>
                <a:sym typeface="Open Sans"/>
              </a:rPr>
              <a:t>fossiles</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qui </a:t>
            </a:r>
            <a:r>
              <a:rPr lang="en-GB" dirty="0" err="1">
                <a:latin typeface="Open Sans"/>
                <a:ea typeface="Open Sans"/>
                <a:cs typeface="Open Sans"/>
                <a:sym typeface="Open Sans"/>
              </a:rPr>
              <a:t>en</a:t>
            </a:r>
            <a:r>
              <a:rPr lang="en-GB" dirty="0">
                <a:latin typeface="Open Sans"/>
                <a:ea typeface="Open Sans"/>
                <a:cs typeface="Open Sans"/>
                <a:sym typeface="Open Sans"/>
              </a:rPr>
              <a:t> fait </a:t>
            </a:r>
            <a:r>
              <a:rPr lang="en-GB" dirty="0" err="1">
                <a:latin typeface="Open Sans"/>
                <a:ea typeface="Open Sans"/>
                <a:cs typeface="Open Sans"/>
                <a:sym typeface="Open Sans"/>
              </a:rPr>
              <a:t>une</a:t>
            </a:r>
            <a:r>
              <a:rPr lang="en-GB" dirty="0">
                <a:latin typeface="Open Sans"/>
                <a:ea typeface="Open Sans"/>
                <a:cs typeface="Open Sans"/>
                <a:sym typeface="Open Sans"/>
              </a:rPr>
              <a:t> alternative plus propre.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err="1">
                <a:latin typeface="Open Sans"/>
                <a:ea typeface="Open Sans"/>
                <a:cs typeface="Open Sans"/>
                <a:sym typeface="Open Sans"/>
              </a:rPr>
              <a:t>Cependant</a:t>
            </a:r>
            <a:r>
              <a:rPr lang="en-GB" dirty="0">
                <a:latin typeface="Open Sans"/>
                <a:ea typeface="Open Sans"/>
                <a:cs typeface="Open Sans"/>
                <a:sym typeface="Open Sans"/>
              </a:rPr>
              <a:t>, </a:t>
            </a:r>
            <a:r>
              <a:rPr lang="en-GB" dirty="0" err="1">
                <a:latin typeface="Open Sans"/>
                <a:ea typeface="Open Sans"/>
                <a:cs typeface="Open Sans"/>
                <a:sym typeface="Open Sans"/>
              </a:rPr>
              <a:t>comme</a:t>
            </a:r>
            <a:r>
              <a:rPr lang="en-GB" dirty="0">
                <a:latin typeface="Open Sans"/>
                <a:ea typeface="Open Sans"/>
                <a:cs typeface="Open Sans"/>
                <a:sym typeface="Open Sans"/>
              </a:rPr>
              <a:t>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à la base </a:t>
            </a:r>
            <a:r>
              <a:rPr lang="en-GB" dirty="0" err="1">
                <a:latin typeface="Open Sans"/>
                <a:ea typeface="Open Sans"/>
                <a:cs typeface="Open Sans"/>
                <a:sym typeface="Open Sans"/>
              </a:rPr>
              <a:t>d'une</a:t>
            </a:r>
            <a:r>
              <a:rPr lang="en-GB" dirty="0">
                <a:latin typeface="Open Sans"/>
                <a:ea typeface="Open Sans"/>
                <a:cs typeface="Open Sans"/>
                <a:sym typeface="Open Sans"/>
              </a:rPr>
              <a:t> </a:t>
            </a:r>
            <a:r>
              <a:rPr lang="en-GB" dirty="0" err="1">
                <a:latin typeface="Open Sans"/>
                <a:ea typeface="Open Sans"/>
                <a:cs typeface="Open Sans"/>
                <a:sym typeface="Open Sans"/>
              </a:rPr>
              <a:t>grande</a:t>
            </a:r>
            <a:r>
              <a:rPr lang="en-GB" dirty="0">
                <a:latin typeface="Open Sans"/>
                <a:ea typeface="Open Sans"/>
                <a:cs typeface="Open Sans"/>
                <a:sym typeface="Open Sans"/>
              </a:rPr>
              <a:t> </a:t>
            </a:r>
            <a:r>
              <a:rPr lang="en-GB" dirty="0" err="1">
                <a:latin typeface="Open Sans"/>
                <a:ea typeface="Open Sans"/>
                <a:cs typeface="Open Sans"/>
                <a:sym typeface="Open Sans"/>
              </a:rPr>
              <a:t>partie</a:t>
            </a:r>
            <a:r>
              <a:rPr lang="en-GB" dirty="0">
                <a:latin typeface="Open Sans"/>
                <a:ea typeface="Open Sans"/>
                <a:cs typeface="Open Sans"/>
                <a:sym typeface="Open Sans"/>
              </a:rPr>
              <a:t> de </a:t>
            </a:r>
            <a:r>
              <a:rPr lang="en-GB" dirty="0" err="1">
                <a:latin typeface="Open Sans"/>
                <a:ea typeface="Open Sans"/>
                <a:cs typeface="Open Sans"/>
                <a:sym typeface="Open Sans"/>
              </a:rPr>
              <a:t>nos</a:t>
            </a:r>
            <a:r>
              <a:rPr lang="en-GB" dirty="0">
                <a:latin typeface="Open Sans"/>
                <a:ea typeface="Open Sans"/>
                <a:cs typeface="Open Sans"/>
                <a:sym typeface="Open Sans"/>
              </a:rPr>
              <a:t> </a:t>
            </a:r>
            <a:r>
              <a:rPr lang="en-GB" dirty="0" err="1">
                <a:latin typeface="Open Sans"/>
                <a:ea typeface="Open Sans"/>
                <a:cs typeface="Open Sans"/>
                <a:sym typeface="Open Sans"/>
              </a:rPr>
              <a:t>économies</a:t>
            </a:r>
            <a:r>
              <a:rPr lang="en-GB" dirty="0">
                <a:latin typeface="Open Sans"/>
                <a:ea typeface="Open Sans"/>
                <a:cs typeface="Open Sans"/>
                <a:sym typeface="Open Sans"/>
              </a:rPr>
              <a:t>, la transition </a:t>
            </a:r>
            <a:r>
              <a:rPr lang="en-GB" dirty="0" err="1">
                <a:latin typeface="Open Sans"/>
                <a:ea typeface="Open Sans"/>
                <a:cs typeface="Open Sans"/>
                <a:sym typeface="Open Sans"/>
              </a:rPr>
              <a:t>vers</a:t>
            </a:r>
            <a:r>
              <a:rPr lang="en-GB" dirty="0">
                <a:latin typeface="Open Sans"/>
                <a:ea typeface="Open Sans"/>
                <a:cs typeface="Open Sans"/>
                <a:sym typeface="Open Sans"/>
              </a:rPr>
              <a:t> </a:t>
            </a:r>
            <a:r>
              <a:rPr lang="en-GB" dirty="0" err="1">
                <a:latin typeface="Open Sans"/>
                <a:ea typeface="Open Sans"/>
                <a:cs typeface="Open Sans"/>
                <a:sym typeface="Open Sans"/>
              </a:rPr>
              <a:t>ce</a:t>
            </a:r>
            <a:r>
              <a:rPr lang="en-GB" dirty="0">
                <a:latin typeface="Open Sans"/>
                <a:ea typeface="Open Sans"/>
                <a:cs typeface="Open Sans"/>
                <a:sym typeface="Open Sans"/>
              </a:rPr>
              <a:t> </a:t>
            </a:r>
            <a:r>
              <a:rPr lang="en-GB" dirty="0" err="1">
                <a:latin typeface="Open Sans"/>
                <a:ea typeface="Open Sans"/>
                <a:cs typeface="Open Sans"/>
                <a:sym typeface="Open Sans"/>
              </a:rPr>
              <a:t>système</a:t>
            </a:r>
            <a:r>
              <a:rPr lang="en-GB" dirty="0">
                <a:latin typeface="Open Sans"/>
                <a:ea typeface="Open Sans"/>
                <a:cs typeface="Open Sans"/>
                <a:sym typeface="Open Sans"/>
              </a:rPr>
              <a:t> </a:t>
            </a:r>
            <a:r>
              <a:rPr lang="en-GB" dirty="0" err="1">
                <a:latin typeface="Open Sans"/>
                <a:ea typeface="Open Sans"/>
                <a:cs typeface="Open Sans"/>
                <a:sym typeface="Open Sans"/>
              </a:rPr>
              <a:t>énergétique</a:t>
            </a:r>
            <a:r>
              <a:rPr lang="en-GB" dirty="0">
                <a:latin typeface="Open Sans"/>
                <a:ea typeface="Open Sans"/>
                <a:cs typeface="Open Sans"/>
                <a:sym typeface="Open Sans"/>
              </a:rPr>
              <a:t> </a:t>
            </a:r>
            <a:r>
              <a:rPr lang="en-GB" dirty="0" err="1">
                <a:latin typeface="Open Sans"/>
                <a:ea typeface="Open Sans"/>
                <a:cs typeface="Open Sans"/>
                <a:sym typeface="Open Sans"/>
              </a:rPr>
              <a:t>abordable</a:t>
            </a:r>
            <a:r>
              <a:rPr lang="en-GB" dirty="0">
                <a:latin typeface="Open Sans"/>
                <a:ea typeface="Open Sans"/>
                <a:cs typeface="Open Sans"/>
                <a:sym typeface="Open Sans"/>
              </a:rPr>
              <a:t> et propre </a:t>
            </a:r>
            <a:r>
              <a:rPr lang="en-GB" dirty="0" err="1">
                <a:latin typeface="Open Sans"/>
                <a:ea typeface="Open Sans"/>
                <a:cs typeface="Open Sans"/>
                <a:sym typeface="Open Sans"/>
              </a:rPr>
              <a:t>nécessite</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planification </a:t>
            </a:r>
            <a:r>
              <a:rPr lang="en-GB" dirty="0" err="1">
                <a:latin typeface="Open Sans"/>
                <a:ea typeface="Open Sans"/>
                <a:cs typeface="Open Sans"/>
                <a:sym typeface="Open Sans"/>
              </a:rPr>
              <a:t>importante</a:t>
            </a:r>
            <a:r>
              <a:rPr lang="en-GB" dirty="0">
                <a:latin typeface="Open Sans"/>
                <a:ea typeface="Open Sans"/>
                <a:cs typeface="Open Sans"/>
                <a:sym typeface="Open Sans"/>
              </a:rPr>
              <a:t>. </a:t>
            </a:r>
            <a:endParaRPr dirty="0"/>
          </a:p>
        </p:txBody>
      </p:sp>
      <p:sp>
        <p:nvSpPr>
          <p:cNvPr id="286" name="Google Shape;2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67674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latin typeface="Open Sans"/>
                <a:ea typeface="Open Sans"/>
                <a:cs typeface="Open Sans"/>
                <a:sym typeface="Open Sans"/>
              </a:rPr>
              <a:t>Pour planifier les systèmes énergétiques en connaissance de cause, il est nécessaire d'effectuer une analyse des systèmes énergétiques</a:t>
            </a:r>
            <a:r>
              <a:rPr lang="en-GB">
                <a:latin typeface="Open Sans"/>
                <a:ea typeface="Open Sans"/>
                <a:cs typeface="Open Sans"/>
                <a:sym typeface="Open Sans"/>
              </a:rPr>
              <a:t>. </a:t>
            </a:r>
            <a:endParaRPr sz="1200"/>
          </a:p>
          <a:p>
            <a:pPr marL="0" lvl="0" indent="0" algn="l" rtl="0">
              <a:spcBef>
                <a:spcPts val="1000"/>
              </a:spcBef>
              <a:spcAft>
                <a:spcPts val="0"/>
              </a:spcAft>
              <a:buClr>
                <a:srgbClr val="333333"/>
              </a:buClr>
              <a:buSzPts val="1200"/>
              <a:buFont typeface="Arial"/>
              <a:buNone/>
            </a:pPr>
            <a:endParaRPr sz="1200"/>
          </a:p>
          <a:p>
            <a:pPr marL="0" lvl="0" indent="0" algn="l" rtl="0">
              <a:spcBef>
                <a:spcPts val="1000"/>
              </a:spcBef>
              <a:spcAft>
                <a:spcPts val="0"/>
              </a:spcAft>
              <a:buNone/>
            </a:pPr>
            <a:r>
              <a:rPr lang="en-GB" sz="1200">
                <a:latin typeface="Open Sans"/>
                <a:ea typeface="Open Sans"/>
                <a:cs typeface="Open Sans"/>
                <a:sym typeface="Open Sans"/>
              </a:rPr>
              <a:t>L'objectif de l'analyse des systèmes énergétiques est de développer une méthodologie permettant de mesurer l'impact des technologies sur l'utilisation de l'énergie et des </a:t>
            </a:r>
            <a:r>
              <a:rPr lang="en-GB">
                <a:latin typeface="Open Sans"/>
                <a:ea typeface="Open Sans"/>
                <a:cs typeface="Open Sans"/>
                <a:sym typeface="Open Sans"/>
              </a:rPr>
              <a:t>matériaux. </a:t>
            </a:r>
            <a:endParaRPr sz="1200"/>
          </a:p>
          <a:p>
            <a:pPr marL="0" lvl="0" indent="0" algn="l" rtl="0">
              <a:spcBef>
                <a:spcPts val="1000"/>
              </a:spcBef>
              <a:spcAft>
                <a:spcPts val="0"/>
              </a:spcAft>
              <a:buClr>
                <a:srgbClr val="333333"/>
              </a:buClr>
              <a:buSzPts val="1200"/>
              <a:buFont typeface="Arial"/>
              <a:buNone/>
            </a:pPr>
            <a:r>
              <a:rPr lang="en-GB" sz="1200">
                <a:latin typeface="Open Sans"/>
                <a:ea typeface="Open Sans"/>
                <a:cs typeface="Open Sans"/>
                <a:sym typeface="Open Sans"/>
              </a:rPr>
              <a:t>Il nous permet de comprendre les interactions entre les différentes technologies énergétiques et les différents secteurs énergétiques tels que la chaleur, l'électricité et les transports.</a:t>
            </a:r>
            <a:endParaRPr/>
          </a:p>
          <a:p>
            <a:pPr marL="0" lvl="0" indent="0" algn="l" rtl="0">
              <a:spcBef>
                <a:spcPts val="1000"/>
              </a:spcBef>
              <a:spcAft>
                <a:spcPts val="0"/>
              </a:spcAft>
              <a:buClr>
                <a:srgbClr val="333333"/>
              </a:buClr>
              <a:buSzPts val="1200"/>
              <a:buFont typeface="Arial"/>
              <a:buNone/>
            </a:pPr>
            <a:endParaRPr sz="1200"/>
          </a:p>
          <a:p>
            <a:pPr marL="0" lvl="0" indent="0" algn="l" rtl="0">
              <a:spcBef>
                <a:spcPts val="1000"/>
              </a:spcBef>
              <a:spcAft>
                <a:spcPts val="0"/>
              </a:spcAft>
              <a:buClr>
                <a:srgbClr val="333333"/>
              </a:buClr>
              <a:buSzPts val="1200"/>
              <a:buFont typeface="Arial"/>
              <a:buNone/>
            </a:pPr>
            <a:r>
              <a:rPr lang="en-GB" sz="1200">
                <a:latin typeface="Open Sans"/>
                <a:ea typeface="Open Sans"/>
                <a:cs typeface="Open Sans"/>
                <a:sym typeface="Open Sans"/>
              </a:rPr>
              <a:t>L'analyse des systèmes énergétiques permet de planifier les systèmes énergétiques.</a:t>
            </a:r>
            <a:endParaRPr/>
          </a:p>
          <a:p>
            <a:pPr marL="0" lvl="0" indent="0" algn="l" rtl="0">
              <a:spcBef>
                <a:spcPts val="1000"/>
              </a:spcBef>
              <a:spcAft>
                <a:spcPts val="0"/>
              </a:spcAft>
              <a:buNone/>
            </a:pPr>
            <a:r>
              <a:rPr lang="en-GB" sz="1200">
                <a:latin typeface="Open Sans"/>
                <a:ea typeface="Open Sans"/>
                <a:cs typeface="Open Sans"/>
                <a:sym typeface="Open Sans"/>
              </a:rPr>
              <a:t>La planification des systèmes énergétiques implique </a:t>
            </a:r>
            <a:r>
              <a:rPr lang="en-GB">
                <a:latin typeface="Open Sans"/>
                <a:ea typeface="Open Sans"/>
                <a:cs typeface="Open Sans"/>
                <a:sym typeface="Open Sans"/>
              </a:rPr>
              <a:t>: </a:t>
            </a:r>
            <a:endParaRPr sz="1200"/>
          </a:p>
          <a:p>
            <a:pPr marL="0" lvl="0" indent="0" algn="l" rtl="0">
              <a:spcBef>
                <a:spcPts val="1000"/>
              </a:spcBef>
              <a:spcAft>
                <a:spcPts val="0"/>
              </a:spcAft>
              <a:buClr>
                <a:srgbClr val="333333"/>
              </a:buClr>
              <a:buSzPts val="1200"/>
              <a:buFont typeface="Arial"/>
              <a:buNone/>
            </a:pPr>
            <a:endParaRPr sz="1200"/>
          </a:p>
          <a:p>
            <a:pPr marL="342900" lvl="0" indent="-342900" algn="l" rtl="0">
              <a:spcBef>
                <a:spcPts val="1000"/>
              </a:spcBef>
              <a:spcAft>
                <a:spcPts val="0"/>
              </a:spcAft>
              <a:buClr>
                <a:srgbClr val="333333"/>
              </a:buClr>
              <a:buSzPts val="1200"/>
              <a:buFont typeface="Arial"/>
              <a:buChar char="•"/>
            </a:pPr>
            <a:r>
              <a:rPr lang="en-GB" sz="1200">
                <a:latin typeface="Open Sans"/>
                <a:ea typeface="Open Sans"/>
                <a:cs typeface="Open Sans"/>
                <a:sym typeface="Open Sans"/>
              </a:rPr>
              <a:t>élaborer des politiques à long terme pour aider à orienter l'avenir d'un système énergétique local, national, régional ou mondial</a:t>
            </a:r>
            <a:endParaRPr/>
          </a:p>
          <a:p>
            <a:pPr marL="342900" lvl="0" indent="-342900" algn="l" rtl="0">
              <a:spcBef>
                <a:spcPts val="1000"/>
              </a:spcBef>
              <a:spcAft>
                <a:spcPts val="0"/>
              </a:spcAft>
              <a:buClr>
                <a:srgbClr val="333333"/>
              </a:buClr>
              <a:buSzPts val="1200"/>
              <a:buFont typeface="Arial"/>
              <a:buChar char="•"/>
            </a:pPr>
            <a:r>
              <a:rPr lang="en-GB" sz="1200">
                <a:latin typeface="Open Sans"/>
                <a:ea typeface="Open Sans"/>
                <a:cs typeface="Open Sans"/>
                <a:sym typeface="Open Sans"/>
              </a:rPr>
              <a:t>utiliser des approches intégrées pour prendre en compte à la fois l'offre d'énergie pour répondre à la demande et le rôle de l'efficacité énergétique dans la réduction de la demande</a:t>
            </a:r>
            <a:endParaRPr/>
          </a:p>
          <a:p>
            <a:pPr marL="342900" lvl="0" indent="-342900" algn="l" rtl="0">
              <a:spcBef>
                <a:spcPts val="1000"/>
              </a:spcBef>
              <a:spcAft>
                <a:spcPts val="0"/>
              </a:spcAft>
              <a:buClr>
                <a:srgbClr val="333333"/>
              </a:buClr>
              <a:buSzPts val="1200"/>
              <a:buFont typeface="Arial"/>
              <a:buChar char="•"/>
            </a:pPr>
            <a:r>
              <a:rPr lang="en-GB" sz="1200">
                <a:latin typeface="Open Sans"/>
                <a:ea typeface="Open Sans"/>
                <a:cs typeface="Open Sans"/>
                <a:sym typeface="Open Sans"/>
              </a:rPr>
              <a:t>comprendre la consommation d'énergie, la croissance démographique et le développement économique futurs</a:t>
            </a:r>
            <a:endParaRPr sz="1400">
              <a:latin typeface="Open Sans"/>
              <a:ea typeface="Open Sans"/>
              <a:cs typeface="Open Sans"/>
              <a:sym typeface="Open Sans"/>
            </a:endParaRPr>
          </a:p>
          <a:p>
            <a:pPr marL="0" lvl="0" indent="0" algn="l" rtl="0">
              <a:spcBef>
                <a:spcPts val="1000"/>
              </a:spcBef>
              <a:spcAft>
                <a:spcPts val="0"/>
              </a:spcAft>
              <a:buClr>
                <a:srgbClr val="333333"/>
              </a:buClr>
              <a:buSzPts val="1400"/>
              <a:buFont typeface="Arial"/>
              <a:buNone/>
            </a:pPr>
            <a:endParaRPr sz="1400"/>
          </a:p>
          <a:p>
            <a:pPr marL="0" lvl="0" indent="0" algn="l" rtl="0">
              <a:spcBef>
                <a:spcPts val="1000"/>
              </a:spcBef>
              <a:spcAft>
                <a:spcPts val="0"/>
              </a:spcAft>
              <a:buClr>
                <a:srgbClr val="333333"/>
              </a:buClr>
              <a:buSzPts val="1200"/>
              <a:buFont typeface="Arial"/>
              <a:buNone/>
            </a:pPr>
            <a:endParaRPr sz="1200"/>
          </a:p>
        </p:txBody>
      </p:sp>
      <p:sp>
        <p:nvSpPr>
          <p:cNvPr id="296" name="Google Shape;2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7347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La planification du </a:t>
            </a:r>
            <a:r>
              <a:rPr lang="en-GB" dirty="0" err="1">
                <a:latin typeface="Open Sans"/>
                <a:ea typeface="Open Sans"/>
                <a:cs typeface="Open Sans"/>
                <a:sym typeface="Open Sans"/>
              </a:rPr>
              <a:t>système</a:t>
            </a:r>
            <a:r>
              <a:rPr lang="en-GB" dirty="0">
                <a:latin typeface="Open Sans"/>
                <a:ea typeface="Open Sans"/>
                <a:cs typeface="Open Sans"/>
                <a:sym typeface="Open Sans"/>
              </a:rPr>
              <a:t> </a:t>
            </a:r>
            <a:r>
              <a:rPr lang="en-GB" dirty="0" err="1">
                <a:latin typeface="Open Sans"/>
                <a:ea typeface="Open Sans"/>
                <a:cs typeface="Open Sans"/>
                <a:sym typeface="Open Sans"/>
              </a:rPr>
              <a:t>énergétique</a:t>
            </a:r>
            <a:r>
              <a:rPr lang="en-GB" dirty="0">
                <a:latin typeface="Open Sans"/>
                <a:ea typeface="Open Sans"/>
                <a:cs typeface="Open Sans"/>
                <a:sym typeface="Open Sans"/>
              </a:rPr>
              <a:t> </a:t>
            </a:r>
            <a:r>
              <a:rPr lang="en-GB" dirty="0" err="1">
                <a:latin typeface="Open Sans"/>
                <a:ea typeface="Open Sans"/>
                <a:cs typeface="Open Sans"/>
                <a:sym typeface="Open Sans"/>
              </a:rPr>
              <a:t>est</a:t>
            </a:r>
            <a:r>
              <a:rPr lang="en-GB" dirty="0">
                <a:latin typeface="Open Sans"/>
                <a:ea typeface="Open Sans"/>
                <a:cs typeface="Open Sans"/>
                <a:sym typeface="Open Sans"/>
              </a:rPr>
              <a:t> plus </a:t>
            </a:r>
            <a:r>
              <a:rPr lang="en-GB" dirty="0" err="1">
                <a:latin typeface="Open Sans"/>
                <a:ea typeface="Open Sans"/>
                <a:cs typeface="Open Sans"/>
                <a:sym typeface="Open Sans"/>
              </a:rPr>
              <a:t>importante</a:t>
            </a:r>
            <a:r>
              <a:rPr lang="en-GB" dirty="0">
                <a:latin typeface="Open Sans"/>
                <a:ea typeface="Open Sans"/>
                <a:cs typeface="Open Sans"/>
                <a:sym typeface="Open Sans"/>
              </a:rPr>
              <a:t> que jamais car le </a:t>
            </a:r>
            <a:r>
              <a:rPr lang="en-GB" dirty="0" err="1">
                <a:latin typeface="Open Sans"/>
                <a:ea typeface="Open Sans"/>
                <a:cs typeface="Open Sans"/>
                <a:sym typeface="Open Sans"/>
              </a:rPr>
              <a:t>système</a:t>
            </a:r>
            <a:r>
              <a:rPr lang="en-GB" dirty="0">
                <a:latin typeface="Open Sans"/>
                <a:ea typeface="Open Sans"/>
                <a:cs typeface="Open Sans"/>
                <a:sym typeface="Open Sans"/>
              </a:rPr>
              <a:t> </a:t>
            </a:r>
            <a:r>
              <a:rPr lang="en-GB" dirty="0" err="1">
                <a:latin typeface="Open Sans"/>
                <a:ea typeface="Open Sans"/>
                <a:cs typeface="Open Sans"/>
                <a:sym typeface="Open Sans"/>
              </a:rPr>
              <a:t>évolue</a:t>
            </a:r>
            <a:r>
              <a:rPr lang="en-GB" dirty="0">
                <a:latin typeface="Open Sans"/>
                <a:ea typeface="Open Sans"/>
                <a:cs typeface="Open Sans"/>
                <a:sym typeface="Open Sans"/>
              </a:rPr>
              <a:t> </a:t>
            </a:r>
            <a:r>
              <a:rPr lang="en-GB" dirty="0" err="1">
                <a:latin typeface="Open Sans"/>
                <a:ea typeface="Open Sans"/>
                <a:cs typeface="Open Sans"/>
                <a:sym typeface="Open Sans"/>
              </a:rPr>
              <a:t>rapidement</a:t>
            </a:r>
            <a:r>
              <a:rPr lang="en-GB" dirty="0">
                <a:latin typeface="Open Sans"/>
                <a:ea typeface="Open Sans"/>
                <a:cs typeface="Open Sans"/>
                <a:sym typeface="Open Sans"/>
              </a:rPr>
              <a:t>. </a:t>
            </a:r>
            <a:r>
              <a:rPr lang="en-GB" dirty="0" err="1">
                <a:latin typeface="Open Sans"/>
                <a:ea typeface="Open Sans"/>
                <a:cs typeface="Open Sans"/>
                <a:sym typeface="Open Sans"/>
              </a:rPr>
              <a:t>L'offre</a:t>
            </a:r>
            <a:r>
              <a:rPr lang="en-GB" dirty="0">
                <a:latin typeface="Open Sans"/>
                <a:ea typeface="Open Sans"/>
                <a:cs typeface="Open Sans"/>
                <a:sym typeface="Open Sans"/>
              </a:rPr>
              <a:t> et la </a:t>
            </a:r>
            <a:r>
              <a:rPr lang="en-GB" dirty="0" err="1">
                <a:latin typeface="Open Sans"/>
                <a:ea typeface="Open Sans"/>
                <a:cs typeface="Open Sans"/>
                <a:sym typeface="Open Sans"/>
              </a:rPr>
              <a:t>demande</a:t>
            </a:r>
            <a:r>
              <a:rPr lang="en-GB" dirty="0">
                <a:latin typeface="Open Sans"/>
                <a:ea typeface="Open Sans"/>
                <a:cs typeface="Open Sans"/>
                <a:sym typeface="Open Sans"/>
              </a:rPr>
              <a:t>, et </a:t>
            </a:r>
            <a:r>
              <a:rPr lang="en-GB" dirty="0" err="1">
                <a:latin typeface="Open Sans"/>
                <a:ea typeface="Open Sans"/>
                <a:cs typeface="Open Sans"/>
                <a:sym typeface="Open Sans"/>
              </a:rPr>
              <a:t>même</a:t>
            </a:r>
            <a:r>
              <a:rPr lang="en-GB" dirty="0">
                <a:latin typeface="Open Sans"/>
                <a:ea typeface="Open Sans"/>
                <a:cs typeface="Open Sans"/>
                <a:sym typeface="Open Sans"/>
              </a:rPr>
              <a:t> </a:t>
            </a:r>
            <a:r>
              <a:rPr lang="en-GB" dirty="0" err="1">
                <a:latin typeface="Open Sans"/>
                <a:ea typeface="Open Sans"/>
                <a:cs typeface="Open Sans"/>
                <a:sym typeface="Open Sans"/>
              </a:rPr>
              <a:t>l'architecture</a:t>
            </a:r>
            <a:r>
              <a:rPr lang="en-GB" dirty="0">
                <a:latin typeface="Open Sans"/>
                <a:ea typeface="Open Sans"/>
                <a:cs typeface="Open Sans"/>
                <a:sym typeface="Open Sans"/>
              </a:rPr>
              <a:t> du </a:t>
            </a:r>
            <a:r>
              <a:rPr lang="en-GB" dirty="0" err="1">
                <a:latin typeface="Open Sans"/>
                <a:ea typeface="Open Sans"/>
                <a:cs typeface="Open Sans"/>
                <a:sym typeface="Open Sans"/>
              </a:rPr>
              <a:t>système</a:t>
            </a:r>
            <a:r>
              <a:rPr lang="en-GB" dirty="0">
                <a:latin typeface="Open Sans"/>
                <a:ea typeface="Open Sans"/>
                <a:cs typeface="Open Sans"/>
                <a:sym typeface="Open Sans"/>
              </a:rPr>
              <a:t>, </a:t>
            </a:r>
            <a:r>
              <a:rPr lang="en-GB" dirty="0" err="1">
                <a:latin typeface="Open Sans"/>
                <a:ea typeface="Open Sans"/>
                <a:cs typeface="Open Sans"/>
                <a:sym typeface="Open Sans"/>
              </a:rPr>
              <a:t>pourraient</a:t>
            </a:r>
            <a:r>
              <a:rPr lang="en-GB" dirty="0">
                <a:latin typeface="Open Sans"/>
                <a:ea typeface="Open Sans"/>
                <a:cs typeface="Open Sans"/>
                <a:sym typeface="Open Sans"/>
              </a:rPr>
              <a:t> changer dans les </a:t>
            </a:r>
            <a:r>
              <a:rPr lang="en-GB" dirty="0" err="1">
                <a:latin typeface="Open Sans"/>
                <a:ea typeface="Open Sans"/>
                <a:cs typeface="Open Sans"/>
                <a:sym typeface="Open Sans"/>
              </a:rPr>
              <a:t>années</a:t>
            </a:r>
            <a:r>
              <a:rPr lang="en-GB" dirty="0">
                <a:latin typeface="Open Sans"/>
                <a:ea typeface="Open Sans"/>
                <a:cs typeface="Open Sans"/>
                <a:sym typeface="Open Sans"/>
              </a:rPr>
              <a:t> à </a:t>
            </a:r>
            <a:r>
              <a:rPr lang="en-GB" dirty="0" err="1">
                <a:latin typeface="Open Sans"/>
                <a:ea typeface="Open Sans"/>
                <a:cs typeface="Open Sans"/>
                <a:sym typeface="Open Sans"/>
              </a:rPr>
              <a:t>venir</a:t>
            </a:r>
            <a:r>
              <a:rPr lang="en-GB" dirty="0">
                <a:latin typeface="Open Sans"/>
                <a:ea typeface="Open Sans"/>
                <a:cs typeface="Open Sans"/>
                <a:sym typeface="Open Sans"/>
              </a:rPr>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Tout </a:t>
            </a:r>
            <a:r>
              <a:rPr lang="en-GB" dirty="0" err="1">
                <a:latin typeface="Open Sans"/>
                <a:ea typeface="Open Sans"/>
                <a:cs typeface="Open Sans"/>
                <a:sym typeface="Open Sans"/>
              </a:rPr>
              <a:t>d'abord</a:t>
            </a:r>
            <a:r>
              <a:rPr lang="en-GB" dirty="0">
                <a:latin typeface="Open Sans"/>
                <a:ea typeface="Open Sans"/>
                <a:cs typeface="Open Sans"/>
                <a:sym typeface="Open Sans"/>
              </a:rPr>
              <a:t>, </a:t>
            </a:r>
            <a:r>
              <a:rPr lang="en-GB" dirty="0" err="1">
                <a:latin typeface="Open Sans"/>
                <a:ea typeface="Open Sans"/>
                <a:cs typeface="Open Sans"/>
                <a:sym typeface="Open Sans"/>
              </a:rPr>
              <a:t>examinons</a:t>
            </a:r>
            <a:r>
              <a:rPr lang="en-GB" dirty="0">
                <a:latin typeface="Open Sans"/>
                <a:ea typeface="Open Sans"/>
                <a:cs typeface="Open Sans"/>
                <a:sym typeface="Open Sans"/>
              </a:rPr>
              <a:t> la question de </a:t>
            </a:r>
            <a:r>
              <a:rPr lang="en-GB" dirty="0" err="1">
                <a:latin typeface="Open Sans"/>
                <a:ea typeface="Open Sans"/>
                <a:cs typeface="Open Sans"/>
                <a:sym typeface="Open Sans"/>
              </a:rPr>
              <a:t>l'accessibilité</a:t>
            </a:r>
            <a:r>
              <a:rPr lang="en-GB" dirty="0">
                <a:latin typeface="Open Sans"/>
                <a:ea typeface="Open Sans"/>
                <a:cs typeface="Open Sans"/>
                <a:sym typeface="Open Sans"/>
              </a:rPr>
              <a:t> financière. Bien que le </a:t>
            </a:r>
            <a:r>
              <a:rPr lang="en-GB" dirty="0" err="1">
                <a:latin typeface="Open Sans"/>
                <a:ea typeface="Open Sans"/>
                <a:cs typeface="Open Sans"/>
                <a:sym typeface="Open Sans"/>
              </a:rPr>
              <a:t>système</a:t>
            </a:r>
            <a:r>
              <a:rPr lang="en-GB" dirty="0">
                <a:latin typeface="Open Sans"/>
                <a:ea typeface="Open Sans"/>
                <a:cs typeface="Open Sans"/>
                <a:sym typeface="Open Sans"/>
              </a:rPr>
              <a:t> </a:t>
            </a:r>
            <a:r>
              <a:rPr lang="en-GB" dirty="0" err="1">
                <a:latin typeface="Open Sans"/>
                <a:ea typeface="Open Sans"/>
                <a:cs typeface="Open Sans"/>
                <a:sym typeface="Open Sans"/>
              </a:rPr>
              <a:t>énergétique</a:t>
            </a:r>
            <a:r>
              <a:rPr lang="en-GB" dirty="0">
                <a:latin typeface="Open Sans"/>
                <a:ea typeface="Open Sans"/>
                <a:cs typeface="Open Sans"/>
                <a:sym typeface="Open Sans"/>
              </a:rPr>
              <a:t> </a:t>
            </a:r>
            <a:r>
              <a:rPr lang="en-GB" dirty="0" err="1">
                <a:latin typeface="Open Sans"/>
                <a:ea typeface="Open Sans"/>
                <a:cs typeface="Open Sans"/>
                <a:sym typeface="Open Sans"/>
              </a:rPr>
              <a:t>soit</a:t>
            </a:r>
            <a:r>
              <a:rPr lang="en-GB" dirty="0">
                <a:latin typeface="Open Sans"/>
                <a:ea typeface="Open Sans"/>
                <a:cs typeface="Open Sans"/>
                <a:sym typeface="Open Sans"/>
              </a:rPr>
              <a:t> beaucoup plus </a:t>
            </a:r>
            <a:r>
              <a:rPr lang="en-GB" dirty="0" err="1">
                <a:latin typeface="Open Sans"/>
                <a:ea typeface="Open Sans"/>
                <a:cs typeface="Open Sans"/>
                <a:sym typeface="Open Sans"/>
              </a:rPr>
              <a:t>vaste</a:t>
            </a:r>
            <a:r>
              <a:rPr lang="en-GB" dirty="0">
                <a:latin typeface="Open Sans"/>
                <a:ea typeface="Open Sans"/>
                <a:cs typeface="Open Sans"/>
                <a:sym typeface="Open Sans"/>
              </a:rPr>
              <a:t> que la </a:t>
            </a:r>
            <a:r>
              <a:rPr lang="en-GB" dirty="0" err="1">
                <a:latin typeface="Open Sans"/>
                <a:ea typeface="Open Sans"/>
                <a:cs typeface="Open Sans"/>
                <a:sym typeface="Open Sans"/>
              </a:rPr>
              <a:t>fourniture</a:t>
            </a:r>
            <a:r>
              <a:rPr lang="en-GB" dirty="0">
                <a:latin typeface="Open Sans"/>
                <a:ea typeface="Open Sans"/>
                <a:cs typeface="Open Sans"/>
                <a:sym typeface="Open Sans"/>
              </a:rPr>
              <a:t> </a:t>
            </a:r>
            <a:r>
              <a:rPr lang="en-GB" dirty="0" err="1">
                <a:latin typeface="Open Sans"/>
                <a:ea typeface="Open Sans"/>
                <a:cs typeface="Open Sans"/>
                <a:sym typeface="Open Sans"/>
              </a:rPr>
              <a:t>d'électricité</a:t>
            </a:r>
            <a:r>
              <a:rPr lang="en-GB" dirty="0">
                <a:latin typeface="Open Sans"/>
                <a:ea typeface="Open Sans"/>
                <a:cs typeface="Open Sans"/>
                <a:sym typeface="Open Sans"/>
              </a:rPr>
              <a:t>, nous </a:t>
            </a:r>
            <a:r>
              <a:rPr lang="en-GB" dirty="0" err="1">
                <a:latin typeface="Open Sans"/>
                <a:ea typeface="Open Sans"/>
                <a:cs typeface="Open Sans"/>
                <a:sym typeface="Open Sans"/>
              </a:rPr>
              <a:t>nous</a:t>
            </a:r>
            <a:r>
              <a:rPr lang="en-GB" dirty="0">
                <a:latin typeface="Open Sans"/>
                <a:ea typeface="Open Sans"/>
                <a:cs typeface="Open Sans"/>
                <a:sym typeface="Open Sans"/>
              </a:rPr>
              <a:t> </a:t>
            </a:r>
            <a:r>
              <a:rPr lang="en-GB" dirty="0" err="1">
                <a:latin typeface="Open Sans"/>
                <a:ea typeface="Open Sans"/>
                <a:cs typeface="Open Sans"/>
                <a:sym typeface="Open Sans"/>
              </a:rPr>
              <a:t>concentrerons</a:t>
            </a:r>
            <a:r>
              <a:rPr lang="en-GB" dirty="0">
                <a:latin typeface="Open Sans"/>
                <a:ea typeface="Open Sans"/>
                <a:cs typeface="Open Sans"/>
                <a:sym typeface="Open Sans"/>
              </a:rPr>
              <a:t> sur </a:t>
            </a:r>
            <a:r>
              <a:rPr lang="en-GB" dirty="0" err="1">
                <a:latin typeface="Open Sans"/>
                <a:ea typeface="Open Sans"/>
                <a:cs typeface="Open Sans"/>
                <a:sym typeface="Open Sans"/>
              </a:rPr>
              <a:t>l'électricité</a:t>
            </a:r>
            <a:r>
              <a:rPr lang="en-GB" dirty="0">
                <a:latin typeface="Open Sans"/>
                <a:ea typeface="Open Sans"/>
                <a:cs typeface="Open Sans"/>
                <a:sym typeface="Open Sans"/>
              </a:rPr>
              <a:t> pour </a:t>
            </a:r>
            <a:r>
              <a:rPr lang="en-GB" dirty="0" err="1">
                <a:latin typeface="Open Sans"/>
                <a:ea typeface="Open Sans"/>
                <a:cs typeface="Open Sans"/>
                <a:sym typeface="Open Sans"/>
              </a:rPr>
              <a:t>l'instant</a:t>
            </a:r>
            <a:r>
              <a:rPr lang="en-GB" dirty="0">
                <a:latin typeface="Open Sans"/>
                <a:ea typeface="Open Sans"/>
                <a:cs typeface="Open Sans"/>
                <a:sym typeface="Open Sans"/>
              </a:rPr>
              <a:t>. </a:t>
            </a:r>
            <a:endParaRPr dirty="0"/>
          </a:p>
          <a:p>
            <a:pPr marL="0" lvl="0" indent="0" algn="l" rtl="0">
              <a:spcBef>
                <a:spcPts val="0"/>
              </a:spcBef>
              <a:spcAft>
                <a:spcPts val="0"/>
              </a:spcAft>
              <a:buNone/>
            </a:pPr>
            <a:r>
              <a:rPr lang="en-GB" dirty="0">
                <a:latin typeface="Open Sans"/>
                <a:ea typeface="Open Sans"/>
                <a:cs typeface="Open Sans"/>
                <a:sym typeface="Open Sans"/>
              </a:rPr>
              <a:t>La figure de gauche, </a:t>
            </a:r>
            <a:r>
              <a:rPr lang="en-GB" dirty="0" err="1">
                <a:latin typeface="Open Sans"/>
                <a:ea typeface="Open Sans"/>
                <a:cs typeface="Open Sans"/>
                <a:sym typeface="Open Sans"/>
              </a:rPr>
              <a:t>tirée</a:t>
            </a:r>
            <a:r>
              <a:rPr lang="en-GB" dirty="0">
                <a:latin typeface="Open Sans"/>
                <a:ea typeface="Open Sans"/>
                <a:cs typeface="Open Sans"/>
                <a:sym typeface="Open Sans"/>
              </a:rPr>
              <a:t> de Our World in Data, montre à </a:t>
            </a:r>
            <a:r>
              <a:rPr lang="en-GB" dirty="0" err="1">
                <a:latin typeface="Open Sans"/>
                <a:ea typeface="Open Sans"/>
                <a:cs typeface="Open Sans"/>
                <a:sym typeface="Open Sans"/>
              </a:rPr>
              <a:t>quel</a:t>
            </a:r>
            <a:r>
              <a:rPr lang="en-GB" dirty="0">
                <a:latin typeface="Open Sans"/>
                <a:ea typeface="Open Sans"/>
                <a:cs typeface="Open Sans"/>
                <a:sym typeface="Open Sans"/>
              </a:rPr>
              <a:t> point le prix des modules </a:t>
            </a:r>
            <a:r>
              <a:rPr lang="en-GB" dirty="0" err="1">
                <a:latin typeface="Open Sans"/>
                <a:ea typeface="Open Sans"/>
                <a:cs typeface="Open Sans"/>
                <a:sym typeface="Open Sans"/>
              </a:rPr>
              <a:t>solaires</a:t>
            </a:r>
            <a:r>
              <a:rPr lang="en-GB" dirty="0">
                <a:latin typeface="Open Sans"/>
                <a:ea typeface="Open Sans"/>
                <a:cs typeface="Open Sans"/>
                <a:sym typeface="Open Sans"/>
              </a:rPr>
              <a:t> </a:t>
            </a:r>
            <a:r>
              <a:rPr lang="en-GB" dirty="0" err="1">
                <a:latin typeface="Open Sans"/>
                <a:ea typeface="Open Sans"/>
                <a:cs typeface="Open Sans"/>
                <a:sym typeface="Open Sans"/>
              </a:rPr>
              <a:t>photovoltaïques</a:t>
            </a:r>
            <a:r>
              <a:rPr lang="en-GB" dirty="0">
                <a:latin typeface="Open Sans"/>
                <a:ea typeface="Open Sans"/>
                <a:cs typeface="Open Sans"/>
                <a:sym typeface="Open Sans"/>
              </a:rPr>
              <a:t> a </a:t>
            </a:r>
            <a:r>
              <a:rPr lang="en-GB" dirty="0" err="1">
                <a:latin typeface="Open Sans"/>
                <a:ea typeface="Open Sans"/>
                <a:cs typeface="Open Sans"/>
                <a:sym typeface="Open Sans"/>
              </a:rPr>
              <a:t>chuté</a:t>
            </a:r>
            <a:r>
              <a:rPr lang="en-GB" dirty="0">
                <a:latin typeface="Open Sans"/>
                <a:ea typeface="Open Sans"/>
                <a:cs typeface="Open Sans"/>
                <a:sym typeface="Open Sans"/>
              </a:rPr>
              <a:t> au fur et à </a:t>
            </a:r>
            <a:r>
              <a:rPr lang="en-GB" dirty="0" err="1">
                <a:latin typeface="Open Sans"/>
                <a:ea typeface="Open Sans"/>
                <a:cs typeface="Open Sans"/>
                <a:sym typeface="Open Sans"/>
              </a:rPr>
              <a:t>mesure</a:t>
            </a:r>
            <a:r>
              <a:rPr lang="en-GB" dirty="0">
                <a:latin typeface="Open Sans"/>
                <a:ea typeface="Open Sans"/>
                <a:cs typeface="Open Sans"/>
                <a:sym typeface="Open Sans"/>
              </a:rPr>
              <a:t> que des </a:t>
            </a:r>
            <a:r>
              <a:rPr lang="en-GB" dirty="0" err="1">
                <a:latin typeface="Open Sans"/>
                <a:ea typeface="Open Sans"/>
                <a:cs typeface="Open Sans"/>
                <a:sym typeface="Open Sans"/>
              </a:rPr>
              <a:t>capacités</a:t>
            </a:r>
            <a:r>
              <a:rPr lang="en-GB" dirty="0">
                <a:latin typeface="Open Sans"/>
                <a:ea typeface="Open Sans"/>
                <a:cs typeface="Open Sans"/>
                <a:sym typeface="Open Sans"/>
              </a:rPr>
              <a:t> de plus </a:t>
            </a:r>
            <a:r>
              <a:rPr lang="en-GB" dirty="0" err="1">
                <a:latin typeface="Open Sans"/>
                <a:ea typeface="Open Sans"/>
                <a:cs typeface="Open Sans"/>
                <a:sym typeface="Open Sans"/>
              </a:rPr>
              <a:t>en</a:t>
            </a:r>
            <a:r>
              <a:rPr lang="en-GB" dirty="0">
                <a:latin typeface="Open Sans"/>
                <a:ea typeface="Open Sans"/>
                <a:cs typeface="Open Sans"/>
                <a:sym typeface="Open Sans"/>
              </a:rPr>
              <a:t> plus </a:t>
            </a:r>
            <a:r>
              <a:rPr lang="en-GB" dirty="0" err="1">
                <a:latin typeface="Open Sans"/>
                <a:ea typeface="Open Sans"/>
                <a:cs typeface="Open Sans"/>
                <a:sym typeface="Open Sans"/>
              </a:rPr>
              <a:t>importantes</a:t>
            </a:r>
            <a:r>
              <a:rPr lang="en-GB" dirty="0">
                <a:latin typeface="Open Sans"/>
                <a:ea typeface="Open Sans"/>
                <a:cs typeface="Open Sans"/>
                <a:sym typeface="Open Sans"/>
              </a:rPr>
              <a:t> </a:t>
            </a:r>
            <a:r>
              <a:rPr lang="en-GB" dirty="0" err="1">
                <a:latin typeface="Open Sans"/>
                <a:ea typeface="Open Sans"/>
                <a:cs typeface="Open Sans"/>
                <a:sym typeface="Open Sans"/>
              </a:rPr>
              <a:t>ont</a:t>
            </a:r>
            <a:r>
              <a:rPr lang="en-GB" dirty="0">
                <a:latin typeface="Open Sans"/>
                <a:ea typeface="Open Sans"/>
                <a:cs typeface="Open Sans"/>
                <a:sym typeface="Open Sans"/>
              </a:rPr>
              <a:t> </a:t>
            </a:r>
            <a:r>
              <a:rPr lang="en-GB" dirty="0" err="1">
                <a:latin typeface="Open Sans"/>
                <a:ea typeface="Open Sans"/>
                <a:cs typeface="Open Sans"/>
                <a:sym typeface="Open Sans"/>
              </a:rPr>
              <a:t>été</a:t>
            </a:r>
            <a:r>
              <a:rPr lang="en-GB" dirty="0">
                <a:latin typeface="Open Sans"/>
                <a:ea typeface="Open Sans"/>
                <a:cs typeface="Open Sans"/>
                <a:sym typeface="Open Sans"/>
              </a:rPr>
              <a:t> </a:t>
            </a:r>
            <a:r>
              <a:rPr lang="en-GB" dirty="0" err="1">
                <a:latin typeface="Open Sans"/>
                <a:ea typeface="Open Sans"/>
                <a:cs typeface="Open Sans"/>
                <a:sym typeface="Open Sans"/>
              </a:rPr>
              <a:t>installées</a:t>
            </a:r>
            <a:r>
              <a:rPr lang="en-GB" dirty="0">
                <a:latin typeface="Open Sans"/>
                <a:ea typeface="Open Sans"/>
                <a:cs typeface="Open Sans"/>
                <a:sym typeface="Open Sans"/>
              </a:rPr>
              <a:t> dans le monde. Le prix du watt, qui </a:t>
            </a:r>
            <a:r>
              <a:rPr lang="en-GB" dirty="0" err="1">
                <a:latin typeface="Open Sans"/>
                <a:ea typeface="Open Sans"/>
                <a:cs typeface="Open Sans"/>
                <a:sym typeface="Open Sans"/>
              </a:rPr>
              <a:t>est</a:t>
            </a:r>
            <a:r>
              <a:rPr lang="en-GB" dirty="0">
                <a:latin typeface="Open Sans"/>
                <a:ea typeface="Open Sans"/>
                <a:cs typeface="Open Sans"/>
                <a:sym typeface="Open Sans"/>
              </a:rPr>
              <a:t> </a:t>
            </a:r>
            <a:r>
              <a:rPr lang="en-GB" dirty="0" err="1">
                <a:latin typeface="Open Sans"/>
                <a:ea typeface="Open Sans"/>
                <a:cs typeface="Open Sans"/>
                <a:sym typeface="Open Sans"/>
              </a:rPr>
              <a:t>l'unité</a:t>
            </a:r>
            <a:r>
              <a:rPr lang="en-GB" dirty="0">
                <a:latin typeface="Open Sans"/>
                <a:ea typeface="Open Sans"/>
                <a:cs typeface="Open Sans"/>
                <a:sym typeface="Open Sans"/>
              </a:rPr>
              <a:t> de puissance, </a:t>
            </a:r>
            <a:r>
              <a:rPr lang="en-GB" dirty="0" err="1">
                <a:latin typeface="Open Sans"/>
                <a:ea typeface="Open Sans"/>
                <a:cs typeface="Open Sans"/>
                <a:sym typeface="Open Sans"/>
              </a:rPr>
              <a:t>est</a:t>
            </a:r>
            <a:r>
              <a:rPr lang="en-GB" dirty="0">
                <a:latin typeface="Open Sans"/>
                <a:ea typeface="Open Sans"/>
                <a:cs typeface="Open Sans"/>
                <a:sym typeface="Open Sans"/>
              </a:rPr>
              <a:t> passé de </a:t>
            </a:r>
            <a:r>
              <a:rPr lang="en-GB" sz="1200" u="none" strike="noStrike" dirty="0">
                <a:solidFill>
                  <a:schemeClr val="dk1"/>
                </a:solidFill>
                <a:latin typeface="Open Sans"/>
                <a:ea typeface="Open Sans"/>
                <a:cs typeface="Open Sans"/>
                <a:sym typeface="Open Sans"/>
              </a:rPr>
              <a:t>106 dollars </a:t>
            </a:r>
            <a:r>
              <a:rPr lang="en-GB" sz="1200" u="none" strike="noStrike" dirty="0" err="1">
                <a:solidFill>
                  <a:schemeClr val="dk1"/>
                </a:solidFill>
                <a:latin typeface="Open Sans"/>
                <a:ea typeface="Open Sans"/>
                <a:cs typeface="Open Sans"/>
                <a:sym typeface="Open Sans"/>
              </a:rPr>
              <a:t>américains</a:t>
            </a:r>
            <a:r>
              <a:rPr lang="en-GB" sz="1200" u="none" strike="noStrike" dirty="0">
                <a:solidFill>
                  <a:schemeClr val="dk1"/>
                </a:solidFill>
                <a:latin typeface="Open Sans"/>
                <a:ea typeface="Open Sans"/>
                <a:cs typeface="Open Sans"/>
                <a:sym typeface="Open Sans"/>
              </a:rPr>
              <a:t> à 38 centimes </a:t>
            </a:r>
            <a:r>
              <a:rPr lang="en-GB" sz="1200" u="none" strike="noStrike" dirty="0" err="1">
                <a:solidFill>
                  <a:schemeClr val="dk1"/>
                </a:solidFill>
                <a:latin typeface="Open Sans"/>
                <a:ea typeface="Open Sans"/>
                <a:cs typeface="Open Sans"/>
                <a:sym typeface="Open Sans"/>
              </a:rPr>
              <a:t>américains</a:t>
            </a:r>
            <a:r>
              <a:rPr lang="en-GB" sz="1200" u="none" strike="noStrike" dirty="0">
                <a:solidFill>
                  <a:schemeClr val="dk1"/>
                </a:solidFill>
                <a:latin typeface="Open Sans"/>
                <a:ea typeface="Open Sans"/>
                <a:cs typeface="Open Sans"/>
                <a:sym typeface="Open Sans"/>
              </a:rPr>
              <a:t> entre 1978 et 2019. Il </a:t>
            </a:r>
            <a:r>
              <a:rPr lang="en-GB" sz="1200" u="none" strike="noStrike" dirty="0" err="1">
                <a:solidFill>
                  <a:schemeClr val="dk1"/>
                </a:solidFill>
                <a:latin typeface="Open Sans"/>
                <a:ea typeface="Open Sans"/>
                <a:cs typeface="Open Sans"/>
                <a:sym typeface="Open Sans"/>
              </a:rPr>
              <a:t>s'agit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d'une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baisse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spectaculaire</a:t>
            </a:r>
            <a:r>
              <a:rPr lang="en-GB" sz="1200" u="none" strike="noStrike" dirty="0">
                <a:solidFill>
                  <a:schemeClr val="dk1"/>
                </a:solidFill>
                <a:latin typeface="Open Sans"/>
                <a:ea typeface="Open Sans"/>
                <a:cs typeface="Open Sans"/>
                <a:sym typeface="Open Sans"/>
              </a:rPr>
              <a:t> de 99,6 %.</a:t>
            </a:r>
            <a:endParaRPr dirty="0"/>
          </a:p>
          <a:p>
            <a:pPr marL="0" lvl="0" indent="0" algn="l" rtl="0">
              <a:spcBef>
                <a:spcPts val="0"/>
              </a:spcBef>
              <a:spcAft>
                <a:spcPts val="0"/>
              </a:spcAft>
              <a:buNone/>
            </a:pPr>
            <a:endParaRPr sz="1200" u="none" strike="noStrike" dirty="0">
              <a:solidFill>
                <a:schemeClr val="dk1"/>
              </a:solidFill>
            </a:endParaRPr>
          </a:p>
          <a:p>
            <a:pPr marL="0" lvl="0" indent="0" algn="l" rtl="0">
              <a:spcBef>
                <a:spcPts val="0"/>
              </a:spcBef>
              <a:spcAft>
                <a:spcPts val="0"/>
              </a:spcAft>
              <a:buNone/>
            </a:pPr>
            <a:r>
              <a:rPr lang="en-GB" sz="1200" u="none" strike="noStrike" dirty="0" err="1">
                <a:solidFill>
                  <a:schemeClr val="dk1"/>
                </a:solidFill>
                <a:latin typeface="Open Sans"/>
                <a:ea typeface="Open Sans"/>
                <a:cs typeface="Open Sans"/>
                <a:sym typeface="Open Sans"/>
              </a:rPr>
              <a:t>Cependant</a:t>
            </a:r>
            <a:r>
              <a:rPr lang="en-GB" sz="1200" u="none" strike="noStrike" dirty="0">
                <a:solidFill>
                  <a:schemeClr val="dk1"/>
                </a:solidFill>
                <a:latin typeface="Open Sans"/>
                <a:ea typeface="Open Sans"/>
                <a:cs typeface="Open Sans"/>
                <a:sym typeface="Open Sans"/>
              </a:rPr>
              <a:t>, la </a:t>
            </a:r>
            <a:r>
              <a:rPr lang="en-GB" sz="1200" u="none" strike="noStrike" dirty="0" err="1">
                <a:solidFill>
                  <a:schemeClr val="dk1"/>
                </a:solidFill>
                <a:latin typeface="Open Sans"/>
                <a:ea typeface="Open Sans"/>
                <a:cs typeface="Open Sans"/>
                <a:sym typeface="Open Sans"/>
              </a:rPr>
              <a:t>valeur</a:t>
            </a:r>
            <a:r>
              <a:rPr lang="en-GB" sz="1200" u="none" strike="noStrike" dirty="0">
                <a:solidFill>
                  <a:schemeClr val="dk1"/>
                </a:solidFill>
                <a:latin typeface="Open Sans"/>
                <a:ea typeface="Open Sans"/>
                <a:cs typeface="Open Sans"/>
                <a:sym typeface="Open Sans"/>
              </a:rPr>
              <a:t> du </a:t>
            </a:r>
            <a:r>
              <a:rPr lang="en-GB" sz="1200" u="none" strike="noStrike" dirty="0" err="1">
                <a:solidFill>
                  <a:schemeClr val="dk1"/>
                </a:solidFill>
                <a:latin typeface="Open Sans"/>
                <a:ea typeface="Open Sans"/>
                <a:cs typeface="Open Sans"/>
                <a:sym typeface="Open Sans"/>
              </a:rPr>
              <a:t>coût</a:t>
            </a:r>
            <a:r>
              <a:rPr lang="en-GB" sz="1200" u="none" strike="noStrike" dirty="0">
                <a:solidFill>
                  <a:schemeClr val="dk1"/>
                </a:solidFill>
                <a:latin typeface="Open Sans"/>
                <a:ea typeface="Open Sans"/>
                <a:cs typeface="Open Sans"/>
                <a:sym typeface="Open Sans"/>
              </a:rPr>
              <a:t> utile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souvent</a:t>
            </a:r>
            <a:r>
              <a:rPr lang="en-GB" sz="1200" u="none" strike="noStrike" dirty="0">
                <a:solidFill>
                  <a:schemeClr val="dk1"/>
                </a:solidFill>
                <a:latin typeface="Open Sans"/>
                <a:ea typeface="Open Sans"/>
                <a:cs typeface="Open Sans"/>
                <a:sym typeface="Open Sans"/>
              </a:rPr>
              <a:t> le </a:t>
            </a:r>
            <a:r>
              <a:rPr lang="en-GB" sz="1200" u="none" strike="noStrike" dirty="0" err="1">
                <a:solidFill>
                  <a:schemeClr val="dk1"/>
                </a:solidFill>
                <a:latin typeface="Open Sans"/>
                <a:ea typeface="Open Sans"/>
                <a:cs typeface="Open Sans"/>
                <a:sym typeface="Open Sans"/>
              </a:rPr>
              <a:t>coût</a:t>
            </a:r>
            <a:r>
              <a:rPr lang="en-GB" sz="1200" u="none" strike="noStrike" dirty="0">
                <a:solidFill>
                  <a:schemeClr val="dk1"/>
                </a:solidFill>
                <a:latin typeface="Open Sans"/>
                <a:ea typeface="Open Sans"/>
                <a:cs typeface="Open Sans"/>
                <a:sym typeface="Open Sans"/>
              </a:rPr>
              <a:t> par </a:t>
            </a:r>
            <a:r>
              <a:rPr lang="en-GB" sz="1200" u="none" strike="noStrike" dirty="0" err="1">
                <a:solidFill>
                  <a:schemeClr val="dk1"/>
                </a:solidFill>
                <a:latin typeface="Open Sans"/>
                <a:ea typeface="Open Sans"/>
                <a:cs typeface="Open Sans"/>
                <a:sym typeface="Open Sans"/>
              </a:rPr>
              <a:t>kilowattheure</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unité</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d'énergie</a:t>
            </a:r>
            <a:r>
              <a:rPr lang="en-GB" dirty="0">
                <a:latin typeface="Open Sans"/>
                <a:ea typeface="Open Sans"/>
                <a:cs typeface="Open Sans"/>
                <a:sym typeface="Open Sans"/>
              </a:rPr>
              <a:t>. </a:t>
            </a:r>
            <a:r>
              <a:rPr lang="en-GB" sz="1200" u="none" strike="noStrike" dirty="0">
                <a:solidFill>
                  <a:schemeClr val="dk1"/>
                </a:solidFill>
                <a:latin typeface="Open Sans"/>
                <a:ea typeface="Open Sans"/>
                <a:cs typeface="Open Sans"/>
                <a:sym typeface="Open Sans"/>
              </a:rPr>
              <a:t>Si </a:t>
            </a:r>
            <a:r>
              <a:rPr lang="en-GB" sz="1200" u="none" strike="noStrike" dirty="0" err="1">
                <a:solidFill>
                  <a:schemeClr val="dk1"/>
                </a:solidFill>
                <a:latin typeface="Open Sans"/>
                <a:ea typeface="Open Sans"/>
                <a:cs typeface="Open Sans"/>
                <a:sym typeface="Open Sans"/>
              </a:rPr>
              <a:t>l'on</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considère</a:t>
            </a:r>
            <a:r>
              <a:rPr lang="en-GB" sz="1200" u="none" strike="noStrike" dirty="0">
                <a:solidFill>
                  <a:schemeClr val="dk1"/>
                </a:solidFill>
                <a:latin typeface="Open Sans"/>
                <a:ea typeface="Open Sans"/>
                <a:cs typeface="Open Sans"/>
                <a:sym typeface="Open Sans"/>
              </a:rPr>
              <a:t> le </a:t>
            </a:r>
            <a:r>
              <a:rPr lang="en-GB" sz="1200" u="none" strike="noStrike" dirty="0" err="1">
                <a:solidFill>
                  <a:schemeClr val="dk1"/>
                </a:solidFill>
                <a:latin typeface="Open Sans"/>
                <a:ea typeface="Open Sans"/>
                <a:cs typeface="Open Sans"/>
                <a:sym typeface="Open Sans"/>
              </a:rPr>
              <a:t>coût</a:t>
            </a:r>
            <a:r>
              <a:rPr lang="en-GB" sz="1200" u="none" strike="noStrike" dirty="0">
                <a:solidFill>
                  <a:schemeClr val="dk1"/>
                </a:solidFill>
                <a:latin typeface="Open Sans"/>
                <a:ea typeface="Open Sans"/>
                <a:cs typeface="Open Sans"/>
                <a:sym typeface="Open Sans"/>
              </a:rPr>
              <a:t> de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solaire</a:t>
            </a:r>
            <a:r>
              <a:rPr lang="en-GB" sz="1200" u="none" strike="noStrike" dirty="0">
                <a:solidFill>
                  <a:schemeClr val="dk1"/>
                </a:solidFill>
                <a:latin typeface="Open Sans"/>
                <a:ea typeface="Open Sans"/>
                <a:cs typeface="Open Sans"/>
                <a:sym typeface="Open Sans"/>
              </a:rPr>
              <a:t> dans le </a:t>
            </a:r>
            <a:r>
              <a:rPr lang="en-GB" sz="1200" u="none" strike="noStrike" dirty="0" err="1">
                <a:solidFill>
                  <a:schemeClr val="dk1"/>
                </a:solidFill>
                <a:latin typeface="Open Sans"/>
                <a:ea typeface="Open Sans"/>
                <a:cs typeface="Open Sans"/>
                <a:sym typeface="Open Sans"/>
              </a:rPr>
              <a:t>contexte</a:t>
            </a:r>
            <a:r>
              <a:rPr lang="en-GB" sz="1200" u="none" strike="noStrike" dirty="0">
                <a:solidFill>
                  <a:schemeClr val="dk1"/>
                </a:solidFill>
                <a:latin typeface="Open Sans"/>
                <a:ea typeface="Open Sans"/>
                <a:cs typeface="Open Sans"/>
                <a:sym typeface="Open Sans"/>
              </a:rPr>
              <a:t> des </a:t>
            </a:r>
            <a:r>
              <a:rPr lang="en-GB" sz="1200" u="none" strike="noStrike" dirty="0" err="1">
                <a:solidFill>
                  <a:schemeClr val="dk1"/>
                </a:solidFill>
                <a:latin typeface="Open Sans"/>
                <a:ea typeface="Open Sans"/>
                <a:cs typeface="Open Sans"/>
                <a:sym typeface="Open Sans"/>
              </a:rPr>
              <a:t>autres</a:t>
            </a:r>
            <a:r>
              <a:rPr lang="en-GB" sz="1200" u="none" strike="noStrike" dirty="0">
                <a:solidFill>
                  <a:schemeClr val="dk1"/>
                </a:solidFill>
                <a:latin typeface="Open Sans"/>
                <a:ea typeface="Open Sans"/>
                <a:cs typeface="Open Sans"/>
                <a:sym typeface="Open Sans"/>
              </a:rPr>
              <a:t> sources de production </a:t>
            </a:r>
            <a:r>
              <a:rPr lang="en-GB" sz="1200" u="none" strike="noStrike" dirty="0" err="1">
                <a:solidFill>
                  <a:schemeClr val="dk1"/>
                </a:solidFill>
                <a:latin typeface="Open Sans"/>
                <a:ea typeface="Open Sans"/>
                <a:cs typeface="Open Sans"/>
                <a:sym typeface="Open Sans"/>
              </a:rPr>
              <a:t>d'électricité</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comme</a:t>
            </a:r>
            <a:r>
              <a:rPr lang="en-GB" sz="1200" u="none" strike="noStrike" dirty="0">
                <a:solidFill>
                  <a:schemeClr val="dk1"/>
                </a:solidFill>
                <a:latin typeface="Open Sans"/>
                <a:ea typeface="Open Sans"/>
                <a:cs typeface="Open Sans"/>
                <a:sym typeface="Open Sans"/>
              </a:rPr>
              <a:t> le </a:t>
            </a:r>
            <a:r>
              <a:rPr lang="en-GB" dirty="0">
                <a:latin typeface="Open Sans"/>
                <a:ea typeface="Open Sans"/>
                <a:cs typeface="Open Sans"/>
                <a:sym typeface="Open Sans"/>
              </a:rPr>
              <a:t>montre la </a:t>
            </a:r>
            <a:r>
              <a:rPr lang="en-GB" sz="1200" u="none" strike="noStrike" dirty="0">
                <a:solidFill>
                  <a:schemeClr val="dk1"/>
                </a:solidFill>
                <a:latin typeface="Open Sans"/>
                <a:ea typeface="Open Sans"/>
                <a:cs typeface="Open Sans"/>
                <a:sym typeface="Open Sans"/>
              </a:rPr>
              <a:t>figure de droite, il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clair</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qu'il</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s'agit</a:t>
            </a:r>
            <a:r>
              <a:rPr lang="en-GB" sz="1200" u="none" strike="noStrike" dirty="0">
                <a:solidFill>
                  <a:schemeClr val="dk1"/>
                </a:solidFill>
                <a:latin typeface="Open Sans"/>
                <a:ea typeface="Open Sans"/>
                <a:cs typeface="Open Sans"/>
                <a:sym typeface="Open Sans"/>
              </a:rPr>
              <a:t> de </a:t>
            </a:r>
            <a:r>
              <a:rPr lang="en-GB" sz="1200" u="none" strike="noStrike" dirty="0" err="1">
                <a:solidFill>
                  <a:schemeClr val="dk1"/>
                </a:solidFill>
                <a:latin typeface="Open Sans"/>
                <a:ea typeface="Open Sans"/>
                <a:cs typeface="Open Sans"/>
                <a:sym typeface="Open Sans"/>
              </a:rPr>
              <a:t>l'une</a:t>
            </a:r>
            <a:r>
              <a:rPr lang="en-GB" sz="1200" u="none" strike="noStrike" dirty="0">
                <a:solidFill>
                  <a:schemeClr val="dk1"/>
                </a:solidFill>
                <a:latin typeface="Open Sans"/>
                <a:ea typeface="Open Sans"/>
                <a:cs typeface="Open Sans"/>
                <a:sym typeface="Open Sans"/>
              </a:rPr>
              <a:t> des options les </a:t>
            </a:r>
            <a:r>
              <a:rPr lang="en-GB" sz="1200" u="none" strike="noStrike" dirty="0" err="1">
                <a:solidFill>
                  <a:schemeClr val="dk1"/>
                </a:solidFill>
                <a:latin typeface="Open Sans"/>
                <a:ea typeface="Open Sans"/>
                <a:cs typeface="Open Sans"/>
                <a:sym typeface="Open Sans"/>
              </a:rPr>
              <a:t>moins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chères</a:t>
            </a:r>
            <a:r>
              <a:rPr lang="en-GB" sz="1200" u="none" strike="noStrike" dirty="0">
                <a:solidFill>
                  <a:schemeClr val="dk1"/>
                </a:solidFill>
                <a:latin typeface="Open Sans"/>
                <a:ea typeface="Open Sans"/>
                <a:cs typeface="Open Sans"/>
                <a:sym typeface="Open Sans"/>
              </a:rPr>
              <a:t>. En fait,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éolienne</a:t>
            </a:r>
            <a:r>
              <a:rPr lang="en-GB" sz="1200" u="none" strike="noStrike" dirty="0">
                <a:solidFill>
                  <a:schemeClr val="dk1"/>
                </a:solidFill>
                <a:latin typeface="Open Sans"/>
                <a:ea typeface="Open Sans"/>
                <a:cs typeface="Open Sans"/>
                <a:sym typeface="Open Sans"/>
              </a:rPr>
              <a:t> et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solaire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sont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toutes</a:t>
            </a:r>
            <a:r>
              <a:rPr lang="en-GB" sz="1200" u="none" strike="noStrike" dirty="0">
                <a:solidFill>
                  <a:schemeClr val="dk1"/>
                </a:solidFill>
                <a:latin typeface="Open Sans"/>
                <a:ea typeface="Open Sans"/>
                <a:cs typeface="Open Sans"/>
                <a:sym typeface="Open Sans"/>
              </a:rPr>
              <a:t> deux </a:t>
            </a:r>
            <a:r>
              <a:rPr lang="en-GB" sz="1200" u="none" strike="noStrike" dirty="0" err="1">
                <a:solidFill>
                  <a:schemeClr val="dk1"/>
                </a:solidFill>
                <a:latin typeface="Open Sans"/>
                <a:ea typeface="Open Sans"/>
                <a:cs typeface="Open Sans"/>
                <a:sym typeface="Open Sans"/>
              </a:rPr>
              <a:t>moins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chères</a:t>
            </a:r>
            <a:r>
              <a:rPr lang="en-GB" sz="1200" u="none" strike="noStrike" dirty="0">
                <a:solidFill>
                  <a:schemeClr val="dk1"/>
                </a:solidFill>
                <a:latin typeface="Open Sans"/>
                <a:ea typeface="Open Sans"/>
                <a:cs typeface="Open Sans"/>
                <a:sym typeface="Open Sans"/>
              </a:rPr>
              <a:t> que le </a:t>
            </a:r>
            <a:r>
              <a:rPr lang="en-GB" sz="1200" u="none" strike="noStrike" dirty="0" err="1">
                <a:solidFill>
                  <a:schemeClr val="dk1"/>
                </a:solidFill>
                <a:latin typeface="Open Sans"/>
                <a:ea typeface="Open Sans"/>
                <a:cs typeface="Open Sans"/>
                <a:sym typeface="Open Sans"/>
              </a:rPr>
              <a:t>gaz</a:t>
            </a:r>
            <a:r>
              <a:rPr lang="en-GB" sz="1200" u="none" strike="noStrike" dirty="0">
                <a:solidFill>
                  <a:schemeClr val="dk1"/>
                </a:solidFill>
                <a:latin typeface="Open Sans"/>
                <a:ea typeface="Open Sans"/>
                <a:cs typeface="Open Sans"/>
                <a:sym typeface="Open Sans"/>
              </a:rPr>
              <a:t> et le </a:t>
            </a:r>
            <a:r>
              <a:rPr lang="en-GB" sz="1200" u="none" strike="noStrike" dirty="0" err="1">
                <a:solidFill>
                  <a:schemeClr val="dk1"/>
                </a:solidFill>
                <a:latin typeface="Open Sans"/>
                <a:ea typeface="Open Sans"/>
                <a:cs typeface="Open Sans"/>
                <a:sym typeface="Open Sans"/>
              </a:rPr>
              <a:t>charbon</a:t>
            </a:r>
            <a:r>
              <a:rPr lang="en-GB" sz="1200" u="none" strike="noStrike" dirty="0">
                <a:solidFill>
                  <a:schemeClr val="dk1"/>
                </a:solidFill>
                <a:latin typeface="Open Sans"/>
                <a:ea typeface="Open Sans"/>
                <a:cs typeface="Open Sans"/>
                <a:sym typeface="Open Sans"/>
              </a:rPr>
              <a:t>. Dans le </a:t>
            </a:r>
            <a:r>
              <a:rPr lang="en-GB" sz="1200" u="none" strike="noStrike" dirty="0" err="1">
                <a:solidFill>
                  <a:schemeClr val="dk1"/>
                </a:solidFill>
                <a:latin typeface="Open Sans"/>
                <a:ea typeface="Open Sans"/>
                <a:cs typeface="Open Sans"/>
                <a:sym typeface="Open Sans"/>
              </a:rPr>
              <a:t>cas</a:t>
            </a:r>
            <a:r>
              <a:rPr lang="en-GB" sz="1200" u="none" strike="noStrike" dirty="0">
                <a:solidFill>
                  <a:schemeClr val="dk1"/>
                </a:solidFill>
                <a:latin typeface="Open Sans"/>
                <a:ea typeface="Open Sans"/>
                <a:cs typeface="Open Sans"/>
                <a:sym typeface="Open Sans"/>
              </a:rPr>
              <a:t> du </a:t>
            </a:r>
            <a:r>
              <a:rPr lang="en-GB" sz="1200" u="none" strike="noStrike" dirty="0" err="1">
                <a:solidFill>
                  <a:schemeClr val="dk1"/>
                </a:solidFill>
                <a:latin typeface="Open Sans"/>
                <a:ea typeface="Open Sans"/>
                <a:cs typeface="Open Sans"/>
                <a:sym typeface="Open Sans"/>
              </a:rPr>
              <a:t>charbon</a:t>
            </a:r>
            <a:r>
              <a:rPr lang="en-GB" sz="1200" u="none" strike="noStrike" dirty="0">
                <a:solidFill>
                  <a:schemeClr val="dk1"/>
                </a:solidFill>
                <a:latin typeface="Open Sans"/>
                <a:ea typeface="Open Sans"/>
                <a:cs typeface="Open Sans"/>
                <a:sym typeface="Open Sans"/>
              </a:rPr>
              <a:t>, le </a:t>
            </a:r>
            <a:r>
              <a:rPr lang="en-GB" sz="1200" u="none" strike="noStrike" dirty="0" err="1">
                <a:solidFill>
                  <a:schemeClr val="dk1"/>
                </a:solidFill>
                <a:latin typeface="Open Sans"/>
                <a:ea typeface="Open Sans"/>
                <a:cs typeface="Open Sans"/>
                <a:sym typeface="Open Sans"/>
              </a:rPr>
              <a:t>coût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en</a:t>
            </a:r>
            <a:r>
              <a:rPr lang="en-GB" sz="1200" u="none" strike="noStrike" dirty="0">
                <a:solidFill>
                  <a:schemeClr val="dk1"/>
                </a:solidFill>
                <a:latin typeface="Open Sans"/>
                <a:ea typeface="Open Sans"/>
                <a:cs typeface="Open Sans"/>
                <a:sym typeface="Open Sans"/>
              </a:rPr>
              <a:t> fait </a:t>
            </a:r>
            <a:r>
              <a:rPr lang="en-GB" sz="1200" u="none" strike="noStrike" dirty="0" err="1">
                <a:solidFill>
                  <a:schemeClr val="dk1"/>
                </a:solidFill>
                <a:latin typeface="Open Sans"/>
                <a:ea typeface="Open Sans"/>
                <a:cs typeface="Open Sans"/>
                <a:sym typeface="Open Sans"/>
              </a:rPr>
              <a:t>resté</a:t>
            </a:r>
            <a:r>
              <a:rPr lang="en-GB" sz="1200" u="none" strike="noStrike" dirty="0">
                <a:solidFill>
                  <a:schemeClr val="dk1"/>
                </a:solidFill>
                <a:latin typeface="Open Sans"/>
                <a:ea typeface="Open Sans"/>
                <a:cs typeface="Open Sans"/>
                <a:sym typeface="Open Sans"/>
              </a:rPr>
              <a:t> le </a:t>
            </a:r>
            <a:r>
              <a:rPr lang="en-GB" sz="1200" u="none" strike="noStrike" dirty="0" err="1">
                <a:solidFill>
                  <a:schemeClr val="dk1"/>
                </a:solidFill>
                <a:latin typeface="Open Sans"/>
                <a:ea typeface="Open Sans"/>
                <a:cs typeface="Open Sans"/>
                <a:sym typeface="Open Sans"/>
              </a:rPr>
              <a:t>même</a:t>
            </a:r>
            <a:r>
              <a:rPr lang="en-GB" sz="1200" u="none" strike="noStrike" dirty="0">
                <a:solidFill>
                  <a:schemeClr val="dk1"/>
                </a:solidFill>
                <a:latin typeface="Open Sans"/>
                <a:ea typeface="Open Sans"/>
                <a:cs typeface="Open Sans"/>
                <a:sym typeface="Open Sans"/>
              </a:rPr>
              <a:t> au </a:t>
            </a:r>
            <a:r>
              <a:rPr lang="en-GB" sz="1200" u="none" strike="noStrike" dirty="0" err="1">
                <a:solidFill>
                  <a:schemeClr val="dk1"/>
                </a:solidFill>
                <a:latin typeface="Open Sans"/>
                <a:ea typeface="Open Sans"/>
                <a:cs typeface="Open Sans"/>
                <a:sym typeface="Open Sans"/>
              </a:rPr>
              <a:t>cours</a:t>
            </a:r>
            <a:r>
              <a:rPr lang="en-GB" sz="1200" u="none" strike="noStrike" dirty="0">
                <a:solidFill>
                  <a:schemeClr val="dk1"/>
                </a:solidFill>
                <a:latin typeface="Open Sans"/>
                <a:ea typeface="Open Sans"/>
                <a:cs typeface="Open Sans"/>
                <a:sym typeface="Open Sans"/>
              </a:rPr>
              <a:t> des dix </a:t>
            </a:r>
            <a:r>
              <a:rPr lang="en-GB" sz="1200" u="none" strike="noStrike" dirty="0" err="1">
                <a:solidFill>
                  <a:schemeClr val="dk1"/>
                </a:solidFill>
                <a:latin typeface="Open Sans"/>
                <a:ea typeface="Open Sans"/>
                <a:cs typeface="Open Sans"/>
                <a:sym typeface="Open Sans"/>
              </a:rPr>
              <a:t>dernières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années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alors</a:t>
            </a:r>
            <a:r>
              <a:rPr lang="en-GB" sz="1200" u="none" strike="noStrike" dirty="0">
                <a:solidFill>
                  <a:schemeClr val="dk1"/>
                </a:solidFill>
                <a:latin typeface="Open Sans"/>
                <a:ea typeface="Open Sans"/>
                <a:cs typeface="Open Sans"/>
                <a:sym typeface="Open Sans"/>
              </a:rPr>
              <a:t> que le prix de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solaire</a:t>
            </a:r>
            <a:r>
              <a:rPr lang="en-GB" sz="1200" u="none" strike="noStrike" dirty="0">
                <a:solidFill>
                  <a:schemeClr val="dk1"/>
                </a:solidFill>
                <a:latin typeface="Open Sans"/>
                <a:ea typeface="Open Sans"/>
                <a:cs typeface="Open Sans"/>
                <a:sym typeface="Open Sans"/>
              </a:rPr>
              <a:t> a </a:t>
            </a:r>
            <a:r>
              <a:rPr lang="en-GB" sz="1200" u="none" strike="noStrike" dirty="0" err="1">
                <a:solidFill>
                  <a:schemeClr val="dk1"/>
                </a:solidFill>
                <a:latin typeface="Open Sans"/>
                <a:ea typeface="Open Sans"/>
                <a:cs typeface="Open Sans"/>
                <a:sym typeface="Open Sans"/>
              </a:rPr>
              <a:t>chuté</a:t>
            </a:r>
            <a:r>
              <a:rPr lang="en-GB" sz="1200" u="none" strike="noStrike" dirty="0">
                <a:solidFill>
                  <a:schemeClr val="dk1"/>
                </a:solidFill>
                <a:latin typeface="Open Sans"/>
                <a:ea typeface="Open Sans"/>
                <a:cs typeface="Open Sans"/>
                <a:sym typeface="Open Sans"/>
              </a:rPr>
              <a:t> de 89 % et </a:t>
            </a:r>
            <a:r>
              <a:rPr lang="en-GB" sz="1200" u="none" strike="noStrike" dirty="0" err="1">
                <a:solidFill>
                  <a:schemeClr val="dk1"/>
                </a:solidFill>
                <a:latin typeface="Open Sans"/>
                <a:ea typeface="Open Sans"/>
                <a:cs typeface="Open Sans"/>
                <a:sym typeface="Open Sans"/>
              </a:rPr>
              <a:t>celui</a:t>
            </a:r>
            <a:r>
              <a:rPr lang="en-GB" sz="1200" u="none" strike="noStrike" dirty="0">
                <a:solidFill>
                  <a:schemeClr val="dk1"/>
                </a:solidFill>
                <a:latin typeface="Open Sans"/>
                <a:ea typeface="Open Sans"/>
                <a:cs typeface="Open Sans"/>
                <a:sym typeface="Open Sans"/>
              </a:rPr>
              <a:t> de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éolienne</a:t>
            </a:r>
            <a:r>
              <a:rPr lang="en-GB" sz="1200" u="none" strike="noStrike" dirty="0">
                <a:solidFill>
                  <a:schemeClr val="dk1"/>
                </a:solidFill>
                <a:latin typeface="Open Sans"/>
                <a:ea typeface="Open Sans"/>
                <a:cs typeface="Open Sans"/>
                <a:sym typeface="Open Sans"/>
              </a:rPr>
              <a:t> de 70 %</a:t>
            </a:r>
            <a:r>
              <a:rPr lang="en-GB" dirty="0">
                <a:latin typeface="Open Sans"/>
                <a:ea typeface="Open Sans"/>
                <a:cs typeface="Open Sans"/>
                <a:sym typeface="Open Sans"/>
              </a:rPr>
              <a:t>. </a:t>
            </a:r>
            <a:endParaRPr sz="1200" u="none" strike="noStrike"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u="none" strike="noStrike" dirty="0">
              <a:solidFill>
                <a:schemeClr val="dk1"/>
              </a:solidFill>
            </a:endParaRPr>
          </a:p>
          <a:p>
            <a:pPr marL="0" lvl="0" indent="0" algn="l" rtl="0">
              <a:spcBef>
                <a:spcPts val="0"/>
              </a:spcBef>
              <a:spcAft>
                <a:spcPts val="0"/>
              </a:spcAft>
              <a:buNone/>
            </a:pPr>
            <a:r>
              <a:rPr lang="en-GB" sz="1200" u="none" strike="noStrike" dirty="0" err="1">
                <a:solidFill>
                  <a:schemeClr val="dk1"/>
                </a:solidFill>
                <a:latin typeface="Open Sans"/>
                <a:ea typeface="Open Sans"/>
                <a:cs typeface="Open Sans"/>
                <a:sym typeface="Open Sans"/>
              </a:rPr>
              <a:t>Cela</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indique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qu'il</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probable que les sources de production </a:t>
            </a:r>
            <a:r>
              <a:rPr lang="en-GB" sz="1200" u="none" strike="noStrike" dirty="0" err="1">
                <a:solidFill>
                  <a:schemeClr val="dk1"/>
                </a:solidFill>
                <a:latin typeface="Open Sans"/>
                <a:ea typeface="Open Sans"/>
                <a:cs typeface="Open Sans"/>
                <a:sym typeface="Open Sans"/>
              </a:rPr>
              <a:t>connaîtront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une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évolution</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radicale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en</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fonction</a:t>
            </a:r>
            <a:r>
              <a:rPr lang="en-GB" sz="1200" u="none" strike="noStrike" dirty="0">
                <a:solidFill>
                  <a:schemeClr val="dk1"/>
                </a:solidFill>
                <a:latin typeface="Open Sans"/>
                <a:ea typeface="Open Sans"/>
                <a:cs typeface="Open Sans"/>
                <a:sym typeface="Open Sans"/>
              </a:rPr>
              <a:t> des </a:t>
            </a:r>
            <a:r>
              <a:rPr lang="en-GB" sz="1200" u="none" strike="noStrike" dirty="0" err="1">
                <a:solidFill>
                  <a:schemeClr val="dk1"/>
                </a:solidFill>
                <a:latin typeface="Open Sans"/>
                <a:ea typeface="Open Sans"/>
                <a:cs typeface="Open Sans"/>
                <a:sym typeface="Open Sans"/>
              </a:rPr>
              <a:t>coûts</a:t>
            </a:r>
            <a:r>
              <a:rPr lang="en-GB" sz="1200" u="none" strike="noStrike" dirty="0">
                <a:solidFill>
                  <a:schemeClr val="dk1"/>
                </a:solidFill>
                <a:latin typeface="Open Sans"/>
                <a:ea typeface="Open Sans"/>
                <a:cs typeface="Open Sans"/>
                <a:sym typeface="Open Sans"/>
              </a:rPr>
              <a:t> au </a:t>
            </a:r>
            <a:r>
              <a:rPr lang="en-GB" sz="1200" u="none" strike="noStrike" dirty="0" err="1">
                <a:solidFill>
                  <a:schemeClr val="dk1"/>
                </a:solidFill>
                <a:latin typeface="Open Sans"/>
                <a:ea typeface="Open Sans"/>
                <a:cs typeface="Open Sans"/>
                <a:sym typeface="Open Sans"/>
              </a:rPr>
              <a:t>cours</a:t>
            </a:r>
            <a:r>
              <a:rPr lang="en-GB" sz="1200" u="none" strike="noStrike" dirty="0">
                <a:solidFill>
                  <a:schemeClr val="dk1"/>
                </a:solidFill>
                <a:latin typeface="Open Sans"/>
                <a:ea typeface="Open Sans"/>
                <a:cs typeface="Open Sans"/>
                <a:sym typeface="Open Sans"/>
              </a:rPr>
              <a:t> des </a:t>
            </a:r>
            <a:r>
              <a:rPr lang="en-GB" sz="1200" u="none" strike="noStrike" dirty="0" err="1">
                <a:solidFill>
                  <a:schemeClr val="dk1"/>
                </a:solidFill>
                <a:latin typeface="Open Sans"/>
                <a:ea typeface="Open Sans"/>
                <a:cs typeface="Open Sans"/>
                <a:sym typeface="Open Sans"/>
              </a:rPr>
              <a:t>prochaines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décennies</a:t>
            </a:r>
            <a:r>
              <a:rPr lang="en-GB" dirty="0">
                <a:latin typeface="Open Sans"/>
                <a:ea typeface="Open Sans"/>
                <a:cs typeface="Open Sans"/>
                <a:sym typeface="Open Sans"/>
              </a:rPr>
              <a:t>, </a:t>
            </a:r>
            <a:r>
              <a:rPr lang="en-GB" dirty="0" err="1">
                <a:latin typeface="Open Sans"/>
                <a:ea typeface="Open Sans"/>
                <a:cs typeface="Open Sans"/>
                <a:sym typeface="Open Sans"/>
              </a:rPr>
              <a:t>faisant</a:t>
            </a:r>
            <a:r>
              <a:rPr lang="en-GB" dirty="0">
                <a:latin typeface="Open Sans"/>
                <a:ea typeface="Open Sans"/>
                <a:cs typeface="Open Sans"/>
                <a:sym typeface="Open Sans"/>
              </a:rPr>
              <a:t> des </a:t>
            </a:r>
            <a:r>
              <a:rPr lang="en-GB" dirty="0" err="1">
                <a:latin typeface="Open Sans"/>
                <a:ea typeface="Open Sans"/>
                <a:cs typeface="Open Sans"/>
                <a:sym typeface="Open Sans"/>
              </a:rPr>
              <a:t>énergies</a:t>
            </a:r>
            <a:r>
              <a:rPr lang="en-GB" dirty="0">
                <a:latin typeface="Open Sans"/>
                <a:ea typeface="Open Sans"/>
                <a:cs typeface="Open Sans"/>
                <a:sym typeface="Open Sans"/>
              </a:rPr>
              <a:t> </a:t>
            </a:r>
            <a:r>
              <a:rPr lang="en-GB" dirty="0" err="1">
                <a:latin typeface="Open Sans"/>
                <a:ea typeface="Open Sans"/>
                <a:cs typeface="Open Sans"/>
                <a:sym typeface="Open Sans"/>
              </a:rPr>
              <a:t>renouvelables</a:t>
            </a:r>
            <a:r>
              <a:rPr lang="en-GB" dirty="0">
                <a:latin typeface="Open Sans"/>
                <a:ea typeface="Open Sans"/>
                <a:cs typeface="Open Sans"/>
                <a:sym typeface="Open Sans"/>
              </a:rPr>
              <a:t> </a:t>
            </a:r>
            <a:r>
              <a:rPr lang="en-GB" dirty="0" err="1">
                <a:latin typeface="Open Sans"/>
                <a:ea typeface="Open Sans"/>
                <a:cs typeface="Open Sans"/>
                <a:sym typeface="Open Sans"/>
              </a:rPr>
              <a:t>une</a:t>
            </a:r>
            <a:r>
              <a:rPr lang="en-GB" dirty="0">
                <a:latin typeface="Open Sans"/>
                <a:ea typeface="Open Sans"/>
                <a:cs typeface="Open Sans"/>
                <a:sym typeface="Open Sans"/>
              </a:rPr>
              <a:t> alternative très </a:t>
            </a:r>
            <a:r>
              <a:rPr lang="en-GB" dirty="0" err="1">
                <a:latin typeface="Open Sans"/>
                <a:ea typeface="Open Sans"/>
                <a:cs typeface="Open Sans"/>
                <a:sym typeface="Open Sans"/>
              </a:rPr>
              <a:t>attrayante</a:t>
            </a:r>
            <a:r>
              <a:rPr lang="en-GB" dirty="0">
                <a:latin typeface="Open Sans"/>
                <a:ea typeface="Open Sans"/>
                <a:cs typeface="Open Sans"/>
                <a:sym typeface="Open Sans"/>
              </a:rPr>
              <a:t> aux </a:t>
            </a:r>
            <a:r>
              <a:rPr lang="en-GB" dirty="0" err="1">
                <a:latin typeface="Open Sans"/>
                <a:ea typeface="Open Sans"/>
                <a:cs typeface="Open Sans"/>
                <a:sym typeface="Open Sans"/>
              </a:rPr>
              <a:t>formes</a:t>
            </a:r>
            <a:r>
              <a:rPr lang="en-GB" dirty="0">
                <a:latin typeface="Open Sans"/>
                <a:ea typeface="Open Sans"/>
                <a:cs typeface="Open Sans"/>
                <a:sym typeface="Open Sans"/>
              </a:rPr>
              <a:t> </a:t>
            </a:r>
            <a:r>
              <a:rPr lang="en-GB" dirty="0" err="1">
                <a:latin typeface="Open Sans"/>
                <a:ea typeface="Open Sans"/>
                <a:cs typeface="Open Sans"/>
                <a:sym typeface="Open Sans"/>
              </a:rPr>
              <a:t>traditionnelles</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a:t>
            </a:r>
            <a:endParaRPr dirty="0">
              <a:latin typeface="Open Sans"/>
              <a:ea typeface="Open Sans"/>
              <a:cs typeface="Open Sans"/>
              <a:sym typeface="Open Sans"/>
            </a:endParaRPr>
          </a:p>
        </p:txBody>
      </p:sp>
      <p:sp>
        <p:nvSpPr>
          <p:cNvPr id="305" name="Google Shape;3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56533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Open Sans"/>
                <a:ea typeface="Open Sans"/>
                <a:cs typeface="Open Sans"/>
                <a:sym typeface="Open Sans"/>
              </a:rPr>
              <a:t>La </a:t>
            </a:r>
            <a:r>
              <a:rPr lang="en-GB" dirty="0" err="1">
                <a:latin typeface="Open Sans"/>
                <a:ea typeface="Open Sans"/>
                <a:cs typeface="Open Sans"/>
                <a:sym typeface="Open Sans"/>
              </a:rPr>
              <a:t>fourniture</a:t>
            </a:r>
            <a:r>
              <a:rPr lang="en-GB" dirty="0">
                <a:latin typeface="Open Sans"/>
                <a:ea typeface="Open Sans"/>
                <a:cs typeface="Open Sans"/>
                <a:sym typeface="Open Sans"/>
              </a:rPr>
              <a:t> </a:t>
            </a:r>
            <a:r>
              <a:rPr lang="en-GB" dirty="0" err="1">
                <a:latin typeface="Open Sans"/>
                <a:ea typeface="Open Sans"/>
                <a:cs typeface="Open Sans"/>
                <a:sym typeface="Open Sans"/>
              </a:rPr>
              <a:t>d'énergie</a:t>
            </a:r>
            <a:r>
              <a:rPr lang="en-GB" dirty="0">
                <a:latin typeface="Open Sans"/>
                <a:ea typeface="Open Sans"/>
                <a:cs typeface="Open Sans"/>
                <a:sym typeface="Open Sans"/>
              </a:rPr>
              <a:t> propre </a:t>
            </a:r>
            <a:r>
              <a:rPr lang="en-GB" dirty="0" err="1">
                <a:latin typeface="Open Sans"/>
                <a:ea typeface="Open Sans"/>
                <a:cs typeface="Open Sans"/>
                <a:sym typeface="Open Sans"/>
              </a:rPr>
              <a:t>est</a:t>
            </a:r>
            <a:r>
              <a:rPr lang="en-GB" dirty="0">
                <a:latin typeface="Open Sans"/>
                <a:ea typeface="Open Sans"/>
                <a:cs typeface="Open Sans"/>
                <a:sym typeface="Open Sans"/>
              </a:rPr>
              <a:t> déjà </a:t>
            </a:r>
            <a:r>
              <a:rPr lang="en-GB" dirty="0" err="1">
                <a:latin typeface="Open Sans"/>
                <a:ea typeface="Open Sans"/>
                <a:cs typeface="Open Sans"/>
                <a:sym typeface="Open Sans"/>
              </a:rPr>
              <a:t>en</a:t>
            </a:r>
            <a:r>
              <a:rPr lang="en-GB" dirty="0">
                <a:latin typeface="Open Sans"/>
                <a:ea typeface="Open Sans"/>
                <a:cs typeface="Open Sans"/>
                <a:sym typeface="Open Sans"/>
              </a:rPr>
              <a:t> plein </a:t>
            </a:r>
            <a:r>
              <a:rPr lang="en-GB" dirty="0" err="1">
                <a:latin typeface="Open Sans"/>
                <a:ea typeface="Open Sans"/>
                <a:cs typeface="Open Sans"/>
                <a:sym typeface="Open Sans"/>
              </a:rPr>
              <a:t>développement</a:t>
            </a:r>
            <a:r>
              <a:rPr lang="en-GB" dirty="0">
                <a:latin typeface="Open Sans"/>
                <a:ea typeface="Open Sans"/>
                <a:cs typeface="Open Sans"/>
                <a:sym typeface="Open Sans"/>
              </a:rPr>
              <a:t>, et </a:t>
            </a:r>
            <a:r>
              <a:rPr lang="en-GB" dirty="0" err="1">
                <a:latin typeface="Open Sans"/>
                <a:ea typeface="Open Sans"/>
                <a:cs typeface="Open Sans"/>
                <a:sym typeface="Open Sans"/>
              </a:rPr>
              <a:t>ce</a:t>
            </a:r>
            <a:r>
              <a:rPr lang="en-GB" dirty="0">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raison de la </a:t>
            </a:r>
            <a:r>
              <a:rPr lang="en-GB" dirty="0" err="1">
                <a:latin typeface="Open Sans"/>
                <a:ea typeface="Open Sans"/>
                <a:cs typeface="Open Sans"/>
                <a:sym typeface="Open Sans"/>
              </a:rPr>
              <a:t>baisse</a:t>
            </a:r>
            <a:r>
              <a:rPr lang="en-GB" dirty="0">
                <a:latin typeface="Open Sans"/>
                <a:ea typeface="Open Sans"/>
                <a:cs typeface="Open Sans"/>
                <a:sym typeface="Open Sans"/>
              </a:rPr>
              <a:t> des </a:t>
            </a:r>
            <a:r>
              <a:rPr lang="en-GB" dirty="0" err="1">
                <a:latin typeface="Open Sans"/>
                <a:ea typeface="Open Sans"/>
                <a:cs typeface="Open Sans"/>
                <a:sym typeface="Open Sans"/>
              </a:rPr>
              <a:t>coûts</a:t>
            </a:r>
            <a:r>
              <a:rPr lang="en-GB" dirty="0">
                <a:latin typeface="Open Sans"/>
                <a:ea typeface="Open Sans"/>
                <a:cs typeface="Open Sans"/>
                <a:sym typeface="Open Sans"/>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latin typeface="Open Sans"/>
                <a:ea typeface="Open Sans"/>
                <a:cs typeface="Open Sans"/>
                <a:sym typeface="Open Sans"/>
              </a:rPr>
              <a:t>La figure de gauche montre la part de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primaire</a:t>
            </a:r>
            <a:r>
              <a:rPr lang="en-GB" dirty="0">
                <a:latin typeface="Open Sans"/>
                <a:ea typeface="Open Sans"/>
                <a:cs typeface="Open Sans"/>
                <a:sym typeface="Open Sans"/>
              </a:rPr>
              <a:t> </a:t>
            </a:r>
            <a:r>
              <a:rPr lang="en-GB" dirty="0" err="1">
                <a:latin typeface="Open Sans"/>
                <a:ea typeface="Open Sans"/>
                <a:cs typeface="Open Sans"/>
                <a:sym typeface="Open Sans"/>
              </a:rPr>
              <a:t>provenant</a:t>
            </a:r>
            <a:r>
              <a:rPr lang="en-GB" dirty="0">
                <a:latin typeface="Open Sans"/>
                <a:ea typeface="Open Sans"/>
                <a:cs typeface="Open Sans"/>
                <a:sym typeface="Open Sans"/>
              </a:rPr>
              <a:t> des </a:t>
            </a:r>
            <a:r>
              <a:rPr lang="en-GB" dirty="0" err="1">
                <a:latin typeface="Open Sans"/>
                <a:ea typeface="Open Sans"/>
                <a:cs typeface="Open Sans"/>
                <a:sym typeface="Open Sans"/>
              </a:rPr>
              <a:t>énergies</a:t>
            </a:r>
            <a:r>
              <a:rPr lang="en-GB" dirty="0">
                <a:latin typeface="Open Sans"/>
                <a:ea typeface="Open Sans"/>
                <a:cs typeface="Open Sans"/>
                <a:sym typeface="Open Sans"/>
              </a:rPr>
              <a:t> </a:t>
            </a:r>
            <a:r>
              <a:rPr lang="en-GB" dirty="0" err="1">
                <a:latin typeface="Open Sans"/>
                <a:ea typeface="Open Sans"/>
                <a:cs typeface="Open Sans"/>
                <a:sym typeface="Open Sans"/>
              </a:rPr>
              <a:t>renouvelables</a:t>
            </a:r>
            <a:r>
              <a:rPr lang="en-GB" dirty="0">
                <a:latin typeface="Open Sans"/>
                <a:ea typeface="Open Sans"/>
                <a:cs typeface="Open Sans"/>
                <a:sym typeface="Open Sans"/>
              </a:rPr>
              <a:t> - il </a:t>
            </a:r>
            <a:r>
              <a:rPr lang="en-GB" dirty="0" err="1">
                <a:latin typeface="Open Sans"/>
                <a:ea typeface="Open Sans"/>
                <a:cs typeface="Open Sans"/>
                <a:sym typeface="Open Sans"/>
              </a:rPr>
              <a:t>s'agit</a:t>
            </a:r>
            <a:r>
              <a:rPr lang="en-GB" dirty="0">
                <a:latin typeface="Open Sans"/>
                <a:ea typeface="Open Sans"/>
                <a:cs typeface="Open Sans"/>
                <a:sym typeface="Open Sans"/>
              </a:rPr>
              <a:t> de </a:t>
            </a:r>
            <a:r>
              <a:rPr lang="en-GB" dirty="0" err="1">
                <a:latin typeface="Open Sans"/>
                <a:ea typeface="Open Sans"/>
                <a:cs typeface="Open Sans"/>
                <a:sym typeface="Open Sans"/>
              </a:rPr>
              <a:t>l'énergie</a:t>
            </a:r>
            <a:r>
              <a:rPr lang="en-GB" dirty="0">
                <a:latin typeface="Open Sans"/>
                <a:ea typeface="Open Sans"/>
                <a:cs typeface="Open Sans"/>
                <a:sym typeface="Open Sans"/>
              </a:rPr>
              <a:t>, </a:t>
            </a:r>
            <a:r>
              <a:rPr lang="en-GB" dirty="0" err="1">
                <a:latin typeface="Open Sans"/>
                <a:ea typeface="Open Sans"/>
                <a:cs typeface="Open Sans"/>
                <a:sym typeface="Open Sans"/>
              </a:rPr>
              <a:t>c'est</a:t>
            </a:r>
            <a:r>
              <a:rPr lang="en-GB" dirty="0">
                <a:latin typeface="Open Sans"/>
                <a:ea typeface="Open Sans"/>
                <a:cs typeface="Open Sans"/>
                <a:sym typeface="Open Sans"/>
              </a:rPr>
              <a:t>-à-dire de </a:t>
            </a:r>
            <a:r>
              <a:rPr lang="en-GB" dirty="0" err="1">
                <a:latin typeface="Open Sans"/>
                <a:ea typeface="Open Sans"/>
                <a:cs typeface="Open Sans"/>
                <a:sym typeface="Open Sans"/>
              </a:rPr>
              <a:t>l'électricité</a:t>
            </a:r>
            <a:r>
              <a:rPr lang="en-GB" dirty="0">
                <a:latin typeface="Open Sans"/>
                <a:ea typeface="Open Sans"/>
                <a:cs typeface="Open Sans"/>
                <a:sym typeface="Open Sans"/>
              </a:rPr>
              <a:t>, des transports et du </a:t>
            </a:r>
            <a:r>
              <a:rPr lang="en-GB" dirty="0" err="1">
                <a:latin typeface="Open Sans"/>
                <a:ea typeface="Open Sans"/>
                <a:cs typeface="Open Sans"/>
                <a:sym typeface="Open Sans"/>
              </a:rPr>
              <a:t>chauffage</a:t>
            </a:r>
            <a:r>
              <a:rPr lang="en-GB" dirty="0">
                <a:latin typeface="Open Sans"/>
                <a:ea typeface="Open Sans"/>
                <a:cs typeface="Open Sans"/>
                <a:sym typeface="Open Sans"/>
              </a:rPr>
              <a:t> </a:t>
            </a:r>
            <a:r>
              <a:rPr lang="en-GB" dirty="0" err="1">
                <a:latin typeface="Open Sans"/>
                <a:ea typeface="Open Sans"/>
                <a:cs typeface="Open Sans"/>
                <a:sym typeface="Open Sans"/>
              </a:rPr>
              <a:t>ou</a:t>
            </a:r>
            <a:r>
              <a:rPr lang="en-GB" dirty="0">
                <a:latin typeface="Open Sans"/>
                <a:ea typeface="Open Sans"/>
                <a:cs typeface="Open Sans"/>
                <a:sym typeface="Open Sans"/>
              </a:rPr>
              <a:t> de la </a:t>
            </a:r>
            <a:r>
              <a:rPr lang="en-GB" dirty="0" err="1">
                <a:latin typeface="Open Sans"/>
                <a:ea typeface="Open Sans"/>
                <a:cs typeface="Open Sans"/>
                <a:sym typeface="Open Sans"/>
              </a:rPr>
              <a:t>climatisation</a:t>
            </a:r>
            <a:r>
              <a:rPr lang="en-GB" dirty="0">
                <a:latin typeface="Open Sans"/>
                <a:ea typeface="Open Sans"/>
                <a:cs typeface="Open Sans"/>
                <a:sym typeface="Open Sans"/>
              </a:rPr>
              <a:t> des </a:t>
            </a:r>
            <a:r>
              <a:rPr lang="en-GB" dirty="0" err="1">
                <a:latin typeface="Open Sans"/>
                <a:ea typeface="Open Sans"/>
                <a:cs typeface="Open Sans"/>
                <a:sym typeface="Open Sans"/>
              </a:rPr>
              <a:t>locaux</a:t>
            </a:r>
            <a:r>
              <a:rPr lang="en-GB" dirty="0">
                <a:latin typeface="Open Sans"/>
                <a:ea typeface="Open Sans"/>
                <a:cs typeface="Open Sans"/>
                <a:sym typeface="Open Sans"/>
              </a:rPr>
              <a:t>. Les </a:t>
            </a:r>
            <a:r>
              <a:rPr lang="en-GB" dirty="0" err="1">
                <a:latin typeface="Open Sans"/>
                <a:ea typeface="Open Sans"/>
                <a:cs typeface="Open Sans"/>
                <a:sym typeface="Open Sans"/>
              </a:rPr>
              <a:t>systèmes</a:t>
            </a:r>
            <a:r>
              <a:rPr lang="en-GB" dirty="0">
                <a:latin typeface="Open Sans"/>
                <a:ea typeface="Open Sans"/>
                <a:cs typeface="Open Sans"/>
                <a:sym typeface="Open Sans"/>
              </a:rPr>
              <a:t> de transport et de </a:t>
            </a:r>
            <a:r>
              <a:rPr lang="en-GB" dirty="0" err="1">
                <a:latin typeface="Open Sans"/>
                <a:ea typeface="Open Sans"/>
                <a:cs typeface="Open Sans"/>
                <a:sym typeface="Open Sans"/>
              </a:rPr>
              <a:t>chauffage</a:t>
            </a:r>
            <a:r>
              <a:rPr lang="en-GB" dirty="0">
                <a:latin typeface="Open Sans"/>
                <a:ea typeface="Open Sans"/>
                <a:cs typeface="Open Sans"/>
                <a:sym typeface="Open Sans"/>
              </a:rPr>
              <a:t> </a:t>
            </a:r>
            <a:r>
              <a:rPr lang="en-GB" dirty="0" err="1">
                <a:latin typeface="Open Sans"/>
                <a:ea typeface="Open Sans"/>
                <a:cs typeface="Open Sans"/>
                <a:sym typeface="Open Sans"/>
              </a:rPr>
              <a:t>sont</a:t>
            </a:r>
            <a:r>
              <a:rPr lang="en-GB" dirty="0">
                <a:latin typeface="Open Sans"/>
                <a:ea typeface="Open Sans"/>
                <a:cs typeface="Open Sans"/>
                <a:sym typeface="Open Sans"/>
              </a:rPr>
              <a:t> </a:t>
            </a:r>
            <a:r>
              <a:rPr lang="en-GB" dirty="0" err="1">
                <a:latin typeface="Open Sans"/>
                <a:ea typeface="Open Sans"/>
                <a:cs typeface="Open Sans"/>
                <a:sym typeface="Open Sans"/>
              </a:rPr>
              <a:t>actuellement</a:t>
            </a:r>
            <a:r>
              <a:rPr lang="en-GB" dirty="0">
                <a:latin typeface="Open Sans"/>
                <a:ea typeface="Open Sans"/>
                <a:cs typeface="Open Sans"/>
                <a:sym typeface="Open Sans"/>
              </a:rPr>
              <a:t> </a:t>
            </a:r>
            <a:r>
              <a:rPr lang="en-GB" dirty="0" err="1">
                <a:latin typeface="Open Sans"/>
                <a:ea typeface="Open Sans"/>
                <a:cs typeface="Open Sans"/>
                <a:sym typeface="Open Sans"/>
              </a:rPr>
              <a:t>dominés</a:t>
            </a:r>
            <a:r>
              <a:rPr lang="en-GB" dirty="0">
                <a:latin typeface="Open Sans"/>
                <a:ea typeface="Open Sans"/>
                <a:cs typeface="Open Sans"/>
                <a:sym typeface="Open Sans"/>
              </a:rPr>
              <a:t> par les combustibles </a:t>
            </a:r>
            <a:r>
              <a:rPr lang="en-GB" dirty="0" err="1">
                <a:latin typeface="Open Sans"/>
                <a:ea typeface="Open Sans"/>
                <a:cs typeface="Open Sans"/>
                <a:sym typeface="Open Sans"/>
              </a:rPr>
              <a:t>fossiles</a:t>
            </a:r>
            <a:r>
              <a:rPr lang="en-GB" dirty="0">
                <a:latin typeface="Open Sans"/>
                <a:ea typeface="Open Sans"/>
                <a:cs typeface="Open Sans"/>
                <a:sym typeface="Open Sans"/>
              </a:rPr>
              <a:t> </a:t>
            </a:r>
            <a:r>
              <a:rPr lang="en-GB" dirty="0" err="1">
                <a:latin typeface="Open Sans"/>
                <a:ea typeface="Open Sans"/>
                <a:cs typeface="Open Sans"/>
                <a:sym typeface="Open Sans"/>
              </a:rPr>
              <a:t>tels</a:t>
            </a:r>
            <a:r>
              <a:rPr lang="en-GB" dirty="0">
                <a:latin typeface="Open Sans"/>
                <a:ea typeface="Open Sans"/>
                <a:cs typeface="Open Sans"/>
                <a:sym typeface="Open Sans"/>
              </a:rPr>
              <a:t> que le </a:t>
            </a:r>
            <a:r>
              <a:rPr lang="en-GB" dirty="0" err="1">
                <a:latin typeface="Open Sans"/>
                <a:ea typeface="Open Sans"/>
                <a:cs typeface="Open Sans"/>
                <a:sym typeface="Open Sans"/>
              </a:rPr>
              <a:t>pétrole</a:t>
            </a:r>
            <a:r>
              <a:rPr lang="en-GB" dirty="0">
                <a:latin typeface="Open Sans"/>
                <a:ea typeface="Open Sans"/>
                <a:cs typeface="Open Sans"/>
                <a:sym typeface="Open Sans"/>
              </a:rPr>
              <a:t> et le gaz. </a:t>
            </a:r>
            <a:r>
              <a:rPr lang="en-GB" sz="1200" u="none" strike="noStrike" dirty="0">
                <a:solidFill>
                  <a:schemeClr val="dk1"/>
                </a:solidFill>
                <a:latin typeface="Open Sans"/>
                <a:ea typeface="Open Sans"/>
                <a:cs typeface="Open Sans"/>
                <a:sym typeface="Open Sans"/>
              </a:rPr>
              <a:t>En 2019, environ 11 % de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mondiale</a:t>
            </a:r>
            <a:r>
              <a:rPr lang="en-GB" sz="1200" u="none" strike="noStrike" dirty="0">
                <a:solidFill>
                  <a:schemeClr val="dk1"/>
                </a:solidFill>
                <a:latin typeface="Open Sans"/>
                <a:ea typeface="Open Sans"/>
                <a:cs typeface="Open Sans"/>
                <a:sym typeface="Open Sans"/>
              </a:rPr>
              <a:t> a </a:t>
            </a:r>
            <a:r>
              <a:rPr lang="en-GB" sz="1200" u="none" strike="noStrike" dirty="0" err="1">
                <a:solidFill>
                  <a:schemeClr val="dk1"/>
                </a:solidFill>
                <a:latin typeface="Open Sans"/>
                <a:ea typeface="Open Sans"/>
                <a:cs typeface="Open Sans"/>
                <a:sym typeface="Open Sans"/>
              </a:rPr>
              <a:t>été</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produite</a:t>
            </a:r>
            <a:r>
              <a:rPr lang="en-GB" sz="1200" u="none" strike="noStrike" dirty="0">
                <a:solidFill>
                  <a:schemeClr val="dk1"/>
                </a:solidFill>
                <a:latin typeface="Open Sans"/>
                <a:ea typeface="Open Sans"/>
                <a:cs typeface="Open Sans"/>
                <a:sym typeface="Open Sans"/>
              </a:rPr>
              <a:t> par des </a:t>
            </a:r>
            <a:r>
              <a:rPr lang="en-GB" sz="1200" u="none" strike="noStrike" dirty="0" err="1">
                <a:solidFill>
                  <a:schemeClr val="dk1"/>
                </a:solidFill>
                <a:latin typeface="Open Sans"/>
                <a:ea typeface="Open Sans"/>
                <a:cs typeface="Open Sans"/>
                <a:sym typeface="Open Sans"/>
              </a:rPr>
              <a:t>énergies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renouvelables</a:t>
            </a:r>
            <a:r>
              <a:rPr lang="en-GB" sz="1200" u="none" strike="noStrike" dirty="0">
                <a:solidFill>
                  <a:schemeClr val="dk1"/>
                </a:solidFill>
                <a:latin typeface="Open Sans"/>
                <a:ea typeface="Open Sans"/>
                <a:cs typeface="Open Sans"/>
                <a:sym typeface="Open Sans"/>
              </a:rPr>
              <a:t>.</a:t>
            </a:r>
            <a:endParaRPr dirty="0"/>
          </a:p>
          <a:p>
            <a:pPr marL="0" lvl="0" indent="0" algn="l" rtl="0">
              <a:spcBef>
                <a:spcPts val="0"/>
              </a:spcBef>
              <a:spcAft>
                <a:spcPts val="0"/>
              </a:spcAft>
              <a:buNone/>
            </a:pPr>
            <a:endParaRPr sz="1200" u="none" strike="noStrike" dirty="0">
              <a:solidFill>
                <a:schemeClr val="dk1"/>
              </a:solidFill>
            </a:endParaRPr>
          </a:p>
          <a:p>
            <a:pPr marL="0" lvl="0" indent="0" algn="l" rtl="0">
              <a:spcBef>
                <a:spcPts val="0"/>
              </a:spcBef>
              <a:spcAft>
                <a:spcPts val="0"/>
              </a:spcAft>
              <a:buNone/>
            </a:pPr>
            <a:r>
              <a:rPr lang="en-GB" sz="1200" u="none" strike="noStrike" dirty="0">
                <a:solidFill>
                  <a:schemeClr val="dk1"/>
                </a:solidFill>
                <a:latin typeface="Open Sans"/>
                <a:ea typeface="Open Sans"/>
                <a:cs typeface="Open Sans"/>
                <a:sym typeface="Open Sans"/>
              </a:rPr>
              <a:t>La figure de droite se concentre sur le </a:t>
            </a:r>
            <a:r>
              <a:rPr lang="en-GB" sz="1200" u="none" strike="noStrike" dirty="0" err="1">
                <a:solidFill>
                  <a:schemeClr val="dk1"/>
                </a:solidFill>
                <a:latin typeface="Open Sans"/>
                <a:ea typeface="Open Sans"/>
                <a:cs typeface="Open Sans"/>
                <a:sym typeface="Open Sans"/>
              </a:rPr>
              <a:t>système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électrique</a:t>
            </a:r>
            <a:r>
              <a:rPr lang="en-GB" sz="1200" u="none" strike="noStrike" dirty="0">
                <a:solidFill>
                  <a:schemeClr val="dk1"/>
                </a:solidFill>
                <a:latin typeface="Open Sans"/>
                <a:ea typeface="Open Sans"/>
                <a:cs typeface="Open Sans"/>
                <a:sym typeface="Open Sans"/>
              </a:rPr>
              <a:t>, sans </a:t>
            </a:r>
            <a:r>
              <a:rPr lang="en-GB" sz="1200" u="none" strike="noStrike" dirty="0" err="1">
                <a:solidFill>
                  <a:schemeClr val="dk1"/>
                </a:solidFill>
                <a:latin typeface="Open Sans"/>
                <a:ea typeface="Open Sans"/>
                <a:cs typeface="Open Sans"/>
                <a:sym typeface="Open Sans"/>
              </a:rPr>
              <a:t>tenir</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compte</a:t>
            </a:r>
            <a:r>
              <a:rPr lang="en-GB" sz="1200" u="none" strike="noStrike" dirty="0">
                <a:solidFill>
                  <a:schemeClr val="dk1"/>
                </a:solidFill>
                <a:latin typeface="Open Sans"/>
                <a:ea typeface="Open Sans"/>
                <a:cs typeface="Open Sans"/>
                <a:sym typeface="Open Sans"/>
              </a:rPr>
              <a:t> des </a:t>
            </a:r>
            <a:r>
              <a:rPr lang="en-GB" sz="1200" u="none" strike="noStrike" dirty="0" err="1">
                <a:solidFill>
                  <a:schemeClr val="dk1"/>
                </a:solidFill>
                <a:latin typeface="Open Sans"/>
                <a:ea typeface="Open Sans"/>
                <a:cs typeface="Open Sans"/>
                <a:sym typeface="Open Sans"/>
              </a:rPr>
              <a:t>secteurs</a:t>
            </a:r>
            <a:r>
              <a:rPr lang="en-GB" sz="1200" u="none" strike="noStrike" dirty="0">
                <a:solidFill>
                  <a:schemeClr val="dk1"/>
                </a:solidFill>
                <a:latin typeface="Open Sans"/>
                <a:ea typeface="Open Sans"/>
                <a:cs typeface="Open Sans"/>
                <a:sym typeface="Open Sans"/>
              </a:rPr>
              <a:t> du transport, du </a:t>
            </a:r>
            <a:r>
              <a:rPr lang="en-GB" sz="1200" u="none" strike="noStrike" dirty="0" err="1">
                <a:solidFill>
                  <a:schemeClr val="dk1"/>
                </a:solidFill>
                <a:latin typeface="Open Sans"/>
                <a:ea typeface="Open Sans"/>
                <a:cs typeface="Open Sans"/>
                <a:sym typeface="Open Sans"/>
              </a:rPr>
              <a:t>chauffage</a:t>
            </a:r>
            <a:r>
              <a:rPr lang="en-GB" sz="1200" u="none" strike="noStrike" dirty="0">
                <a:solidFill>
                  <a:schemeClr val="dk1"/>
                </a:solidFill>
                <a:latin typeface="Open Sans"/>
                <a:ea typeface="Open Sans"/>
                <a:cs typeface="Open Sans"/>
                <a:sym typeface="Open Sans"/>
              </a:rPr>
              <a:t> et de la </a:t>
            </a:r>
            <a:r>
              <a:rPr lang="en-GB" sz="1200" u="none" strike="noStrike" dirty="0" err="1">
                <a:solidFill>
                  <a:schemeClr val="dk1"/>
                </a:solidFill>
                <a:latin typeface="Open Sans"/>
                <a:ea typeface="Open Sans"/>
                <a:cs typeface="Open Sans"/>
                <a:sym typeface="Open Sans"/>
              </a:rPr>
              <a:t>climatisation</a:t>
            </a:r>
            <a:r>
              <a:rPr lang="en-GB" sz="1200" u="none" strike="noStrike" dirty="0">
                <a:solidFill>
                  <a:schemeClr val="dk1"/>
                </a:solidFill>
                <a:latin typeface="Open Sans"/>
                <a:ea typeface="Open Sans"/>
                <a:cs typeface="Open Sans"/>
                <a:sym typeface="Open Sans"/>
              </a:rPr>
              <a:t>. Les </a:t>
            </a:r>
            <a:r>
              <a:rPr lang="en-GB" sz="1200" u="none" strike="noStrike" dirty="0" err="1">
                <a:solidFill>
                  <a:schemeClr val="dk1"/>
                </a:solidFill>
                <a:latin typeface="Open Sans"/>
                <a:ea typeface="Open Sans"/>
                <a:cs typeface="Open Sans"/>
                <a:sym typeface="Open Sans"/>
              </a:rPr>
              <a:t>systèmes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électriques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sont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généralement</a:t>
            </a:r>
            <a:r>
              <a:rPr lang="en-GB" sz="1200" u="none" strike="noStrike" dirty="0">
                <a:solidFill>
                  <a:schemeClr val="dk1"/>
                </a:solidFill>
                <a:latin typeface="Open Sans"/>
                <a:ea typeface="Open Sans"/>
                <a:cs typeface="Open Sans"/>
                <a:sym typeface="Open Sans"/>
              </a:rPr>
              <a:t> plus </a:t>
            </a:r>
            <a:r>
              <a:rPr lang="en-GB" sz="1200" u="none" strike="noStrike" dirty="0" err="1">
                <a:solidFill>
                  <a:schemeClr val="dk1"/>
                </a:solidFill>
                <a:latin typeface="Open Sans"/>
                <a:ea typeface="Open Sans"/>
                <a:cs typeface="Open Sans"/>
                <a:sym typeface="Open Sans"/>
              </a:rPr>
              <a:t>faciles</a:t>
            </a:r>
            <a:r>
              <a:rPr lang="en-GB" sz="1200" u="none" strike="noStrike" dirty="0">
                <a:solidFill>
                  <a:schemeClr val="dk1"/>
                </a:solidFill>
                <a:latin typeface="Open Sans"/>
                <a:ea typeface="Open Sans"/>
                <a:cs typeface="Open Sans"/>
                <a:sym typeface="Open Sans"/>
              </a:rPr>
              <a:t> à </a:t>
            </a:r>
            <a:r>
              <a:rPr lang="en-GB" sz="1200" u="none" strike="noStrike" dirty="0" err="1">
                <a:solidFill>
                  <a:schemeClr val="dk1"/>
                </a:solidFill>
                <a:latin typeface="Open Sans"/>
                <a:ea typeface="Open Sans"/>
                <a:cs typeface="Open Sans"/>
                <a:sym typeface="Open Sans"/>
              </a:rPr>
              <a:t>décarboniser</a:t>
            </a:r>
            <a:r>
              <a:rPr lang="en-GB" sz="1200" u="none" strike="noStrike" dirty="0">
                <a:solidFill>
                  <a:schemeClr val="dk1"/>
                </a:solidFill>
                <a:latin typeface="Open Sans"/>
                <a:ea typeface="Open Sans"/>
                <a:cs typeface="Open Sans"/>
                <a:sym typeface="Open Sans"/>
              </a:rPr>
              <a:t>. Il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clair</a:t>
            </a:r>
            <a:r>
              <a:rPr lang="en-GB" sz="1200" u="none" strike="noStrike" dirty="0">
                <a:solidFill>
                  <a:schemeClr val="dk1"/>
                </a:solidFill>
                <a:latin typeface="Open Sans"/>
                <a:ea typeface="Open Sans"/>
                <a:cs typeface="Open Sans"/>
                <a:sym typeface="Open Sans"/>
              </a:rPr>
              <a:t> que </a:t>
            </a:r>
            <a:r>
              <a:rPr lang="en-GB" sz="1200" u="none" strike="noStrike" dirty="0" err="1">
                <a:solidFill>
                  <a:schemeClr val="dk1"/>
                </a:solidFill>
                <a:latin typeface="Open Sans"/>
                <a:ea typeface="Open Sans"/>
                <a:cs typeface="Open Sans"/>
                <a:sym typeface="Open Sans"/>
              </a:rPr>
              <a:t>notre</a:t>
            </a:r>
            <a:r>
              <a:rPr lang="en-GB" sz="1200" u="none" strike="noStrike" dirty="0">
                <a:solidFill>
                  <a:schemeClr val="dk1"/>
                </a:solidFill>
                <a:latin typeface="Open Sans"/>
                <a:ea typeface="Open Sans"/>
                <a:cs typeface="Open Sans"/>
                <a:sym typeface="Open Sans"/>
              </a:rPr>
              <a:t> transition </a:t>
            </a:r>
            <a:r>
              <a:rPr lang="en-GB" sz="1200" u="none" strike="noStrike" dirty="0" err="1">
                <a:solidFill>
                  <a:schemeClr val="dk1"/>
                </a:solidFill>
                <a:latin typeface="Open Sans"/>
                <a:ea typeface="Open Sans"/>
                <a:cs typeface="Open Sans"/>
                <a:sym typeface="Open Sans"/>
              </a:rPr>
              <a:t>vers</a:t>
            </a:r>
            <a:r>
              <a:rPr lang="en-GB" sz="1200" u="none" strike="noStrike" dirty="0">
                <a:solidFill>
                  <a:schemeClr val="dk1"/>
                </a:solidFill>
                <a:latin typeface="Open Sans"/>
                <a:ea typeface="Open Sans"/>
                <a:cs typeface="Open Sans"/>
                <a:sym typeface="Open Sans"/>
              </a:rPr>
              <a:t> la production </a:t>
            </a:r>
            <a:r>
              <a:rPr lang="en-GB" sz="1200" u="none" strike="noStrike" dirty="0" err="1">
                <a:solidFill>
                  <a:schemeClr val="dk1"/>
                </a:solidFill>
                <a:latin typeface="Open Sans"/>
                <a:ea typeface="Open Sans"/>
                <a:cs typeface="Open Sans"/>
                <a:sym typeface="Open Sans"/>
              </a:rPr>
              <a:t>d'énergie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renouvelable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a:t>
            </a:r>
            <a:r>
              <a:rPr lang="en-GB" dirty="0" err="1">
                <a:latin typeface="Open Sans"/>
                <a:ea typeface="Open Sans"/>
                <a:cs typeface="Open Sans"/>
                <a:sym typeface="Open Sans"/>
              </a:rPr>
              <a:t>en</a:t>
            </a:r>
            <a:r>
              <a:rPr lang="en-GB" dirty="0">
                <a:latin typeface="Open Sans"/>
                <a:ea typeface="Open Sans"/>
                <a:cs typeface="Open Sans"/>
                <a:sym typeface="Open Sans"/>
              </a:rPr>
              <a:t> </a:t>
            </a:r>
            <a:r>
              <a:rPr lang="en-GB" dirty="0" err="1">
                <a:latin typeface="Open Sans"/>
                <a:ea typeface="Open Sans"/>
                <a:cs typeface="Open Sans"/>
                <a:sym typeface="Open Sans"/>
              </a:rPr>
              <a:t>cours</a:t>
            </a:r>
            <a:r>
              <a:rPr lang="en-GB" sz="1200" u="none" strike="noStrike" dirty="0">
                <a:solidFill>
                  <a:schemeClr val="dk1"/>
                </a:solidFill>
                <a:latin typeface="Open Sans"/>
                <a:ea typeface="Open Sans"/>
                <a:cs typeface="Open Sans"/>
                <a:sym typeface="Open Sans"/>
              </a:rPr>
              <a:t>. En 2019, plus de 7 000 </a:t>
            </a:r>
            <a:r>
              <a:rPr lang="en-GB" sz="1200" u="none" strike="noStrike" dirty="0" err="1">
                <a:solidFill>
                  <a:schemeClr val="dk1"/>
                </a:solidFill>
                <a:latin typeface="Open Sans"/>
                <a:ea typeface="Open Sans"/>
                <a:cs typeface="Open Sans"/>
                <a:sym typeface="Open Sans"/>
              </a:rPr>
              <a:t>térawattheures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d'énergie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ont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été</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produits</a:t>
            </a:r>
            <a:r>
              <a:rPr lang="en-GB" sz="1200" u="none" strike="noStrike" dirty="0">
                <a:solidFill>
                  <a:schemeClr val="dk1"/>
                </a:solidFill>
                <a:latin typeface="Open Sans"/>
                <a:ea typeface="Open Sans"/>
                <a:cs typeface="Open Sans"/>
                <a:sym typeface="Open Sans"/>
              </a:rPr>
              <a:t> à </a:t>
            </a:r>
            <a:r>
              <a:rPr lang="en-GB" sz="1200" u="none" strike="noStrike" dirty="0" err="1">
                <a:solidFill>
                  <a:schemeClr val="dk1"/>
                </a:solidFill>
                <a:latin typeface="Open Sans"/>
                <a:ea typeface="Open Sans"/>
                <a:cs typeface="Open Sans"/>
                <a:sym typeface="Open Sans"/>
              </a:rPr>
              <a:t>partir</a:t>
            </a:r>
            <a:r>
              <a:rPr lang="en-GB" sz="1200" u="none" strike="noStrike" dirty="0">
                <a:solidFill>
                  <a:schemeClr val="dk1"/>
                </a:solidFill>
                <a:latin typeface="Open Sans"/>
                <a:ea typeface="Open Sans"/>
                <a:cs typeface="Open Sans"/>
                <a:sym typeface="Open Sans"/>
              </a:rPr>
              <a:t> de technologies </a:t>
            </a:r>
            <a:r>
              <a:rPr lang="en-GB" sz="1200" u="none" strike="noStrike" dirty="0" err="1">
                <a:solidFill>
                  <a:schemeClr val="dk1"/>
                </a:solidFill>
                <a:latin typeface="Open Sans"/>
                <a:ea typeface="Open Sans"/>
                <a:cs typeface="Open Sans"/>
                <a:sym typeface="Open Sans"/>
              </a:rPr>
              <a:t>renouvelables</a:t>
            </a:r>
            <a:r>
              <a:rPr lang="en-GB" sz="1200" u="none" strike="noStrike" dirty="0">
                <a:solidFill>
                  <a:schemeClr val="dk1"/>
                </a:solidFill>
                <a:latin typeface="Open Sans"/>
                <a:ea typeface="Open Sans"/>
                <a:cs typeface="Open Sans"/>
                <a:sym typeface="Open Sans"/>
              </a:rPr>
              <a:t>.</a:t>
            </a:r>
            <a:endParaRPr sz="1200" u="none" strike="noStrike" dirty="0">
              <a:solidFill>
                <a:schemeClr val="dk1"/>
              </a:solidFill>
              <a:latin typeface="Open Sans"/>
              <a:ea typeface="Open Sans"/>
              <a:cs typeface="Open Sans"/>
              <a:sym typeface="Open Sans"/>
            </a:endParaRPr>
          </a:p>
          <a:p>
            <a:pPr marL="0" lvl="0" indent="0" algn="l" rtl="0">
              <a:spcBef>
                <a:spcPts val="0"/>
              </a:spcBef>
              <a:spcAft>
                <a:spcPts val="0"/>
              </a:spcAft>
              <a:buNone/>
            </a:pPr>
            <a:endParaRPr sz="1200" u="none" strike="noStrike" dirty="0">
              <a:solidFill>
                <a:schemeClr val="dk1"/>
              </a:solidFill>
            </a:endParaRPr>
          </a:p>
          <a:p>
            <a:pPr marL="0" lvl="0" indent="0" algn="l" rtl="0">
              <a:spcBef>
                <a:spcPts val="0"/>
              </a:spcBef>
              <a:spcAft>
                <a:spcPts val="0"/>
              </a:spcAft>
              <a:buNone/>
            </a:pPr>
            <a:r>
              <a:rPr lang="en-GB" sz="1200" u="none" strike="noStrike" dirty="0" err="1">
                <a:solidFill>
                  <a:schemeClr val="dk1"/>
                </a:solidFill>
                <a:latin typeface="Open Sans"/>
                <a:ea typeface="Open Sans"/>
                <a:cs typeface="Open Sans"/>
                <a:sym typeface="Open Sans"/>
              </a:rPr>
              <a:t>Cependant</a:t>
            </a:r>
            <a:r>
              <a:rPr lang="en-GB" sz="1200" u="none" strike="noStrike" dirty="0">
                <a:solidFill>
                  <a:schemeClr val="dk1"/>
                </a:solidFill>
                <a:latin typeface="Open Sans"/>
                <a:ea typeface="Open Sans"/>
                <a:cs typeface="Open Sans"/>
                <a:sym typeface="Open Sans"/>
              </a:rPr>
              <a:t>, la production </a:t>
            </a:r>
            <a:r>
              <a:rPr lang="en-GB" sz="1200" u="none" strike="noStrike" dirty="0" err="1">
                <a:solidFill>
                  <a:schemeClr val="dk1"/>
                </a:solidFill>
                <a:latin typeface="Open Sans"/>
                <a:ea typeface="Open Sans"/>
                <a:cs typeface="Open Sans"/>
                <a:sym typeface="Open Sans"/>
              </a:rPr>
              <a:t>d'énergie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renouvelable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très </a:t>
            </a:r>
            <a:r>
              <a:rPr lang="en-GB" sz="1200" u="none" strike="noStrike" dirty="0" err="1">
                <a:solidFill>
                  <a:schemeClr val="dk1"/>
                </a:solidFill>
                <a:latin typeface="Open Sans"/>
                <a:ea typeface="Open Sans"/>
                <a:cs typeface="Open Sans"/>
                <a:sym typeface="Open Sans"/>
              </a:rPr>
              <a:t>différente</a:t>
            </a:r>
            <a:r>
              <a:rPr lang="en-GB" sz="1200" u="none" strike="noStrike" dirty="0">
                <a:solidFill>
                  <a:schemeClr val="dk1"/>
                </a:solidFill>
                <a:latin typeface="Open Sans"/>
                <a:ea typeface="Open Sans"/>
                <a:cs typeface="Open Sans"/>
                <a:sym typeface="Open Sans"/>
              </a:rPr>
              <a:t> des </a:t>
            </a:r>
            <a:r>
              <a:rPr lang="en-GB" dirty="0">
                <a:latin typeface="Open Sans"/>
                <a:ea typeface="Open Sans"/>
                <a:cs typeface="Open Sans"/>
                <a:sym typeface="Open Sans"/>
              </a:rPr>
              <a:t>combustibles </a:t>
            </a:r>
            <a:r>
              <a:rPr lang="en-GB" sz="1200" u="none" strike="noStrike" dirty="0" err="1">
                <a:solidFill>
                  <a:schemeClr val="dk1"/>
                </a:solidFill>
                <a:latin typeface="Open Sans"/>
                <a:ea typeface="Open Sans"/>
                <a:cs typeface="Open Sans"/>
                <a:sym typeface="Open Sans"/>
              </a:rPr>
              <a:t>fossiles</a:t>
            </a:r>
            <a:r>
              <a:rPr lang="en-GB" dirty="0">
                <a:latin typeface="Open Sans"/>
                <a:ea typeface="Open Sans"/>
                <a:cs typeface="Open Sans"/>
                <a:sym typeface="Open Sans"/>
              </a:rPr>
              <a:t>, </a:t>
            </a:r>
            <a:r>
              <a:rPr lang="en-GB" dirty="0" err="1">
                <a:latin typeface="Open Sans"/>
                <a:ea typeface="Open Sans"/>
                <a:cs typeface="Open Sans"/>
                <a:sym typeface="Open Sans"/>
              </a:rPr>
              <a:t>elle</a:t>
            </a:r>
            <a:r>
              <a:rPr lang="en-GB" dirty="0">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intermittente</a:t>
            </a:r>
            <a:r>
              <a:rPr lang="en-GB" sz="1200" u="none" strike="noStrike" dirty="0">
                <a:solidFill>
                  <a:schemeClr val="dk1"/>
                </a:solidFill>
                <a:latin typeface="Open Sans"/>
                <a:ea typeface="Open Sans"/>
                <a:cs typeface="Open Sans"/>
                <a:sym typeface="Open Sans"/>
              </a:rPr>
              <a:t> et ne </a:t>
            </a:r>
            <a:r>
              <a:rPr lang="en-GB" sz="1200" u="none" strike="noStrike" dirty="0" err="1">
                <a:solidFill>
                  <a:schemeClr val="dk1"/>
                </a:solidFill>
                <a:latin typeface="Open Sans"/>
                <a:ea typeface="Open Sans"/>
                <a:cs typeface="Open Sans"/>
                <a:sym typeface="Open Sans"/>
              </a:rPr>
              <a:t>peut</a:t>
            </a:r>
            <a:r>
              <a:rPr lang="en-GB" sz="1200" u="none" strike="noStrike" dirty="0">
                <a:solidFill>
                  <a:schemeClr val="dk1"/>
                </a:solidFill>
                <a:latin typeface="Open Sans"/>
                <a:ea typeface="Open Sans"/>
                <a:cs typeface="Open Sans"/>
                <a:sym typeface="Open Sans"/>
              </a:rPr>
              <a:t> pas </a:t>
            </a:r>
            <a:r>
              <a:rPr lang="en-GB" sz="1200" u="none" strike="noStrike" dirty="0" err="1">
                <a:solidFill>
                  <a:schemeClr val="dk1"/>
                </a:solidFill>
                <a:latin typeface="Open Sans"/>
                <a:ea typeface="Open Sans"/>
                <a:cs typeface="Open Sans"/>
                <a:sym typeface="Open Sans"/>
              </a:rPr>
              <a:t>être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augmentée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ou</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réduite</a:t>
            </a:r>
            <a:r>
              <a:rPr lang="en-GB" sz="1200" u="none" strike="noStrike" dirty="0">
                <a:solidFill>
                  <a:schemeClr val="dk1"/>
                </a:solidFill>
                <a:latin typeface="Open Sans"/>
                <a:ea typeface="Open Sans"/>
                <a:cs typeface="Open Sans"/>
                <a:sym typeface="Open Sans"/>
              </a:rPr>
              <a:t> pour </a:t>
            </a:r>
            <a:r>
              <a:rPr lang="en-GB" sz="1200" u="none" strike="noStrike" dirty="0" err="1">
                <a:solidFill>
                  <a:schemeClr val="dk1"/>
                </a:solidFill>
                <a:latin typeface="Open Sans"/>
                <a:ea typeface="Open Sans"/>
                <a:cs typeface="Open Sans"/>
                <a:sym typeface="Open Sans"/>
              </a:rPr>
              <a:t>répondre</a:t>
            </a:r>
            <a:r>
              <a:rPr lang="en-GB" sz="1200" u="none" strike="noStrike" dirty="0">
                <a:solidFill>
                  <a:schemeClr val="dk1"/>
                </a:solidFill>
                <a:latin typeface="Open Sans"/>
                <a:ea typeface="Open Sans"/>
                <a:cs typeface="Open Sans"/>
                <a:sym typeface="Open Sans"/>
              </a:rPr>
              <a:t> à la </a:t>
            </a:r>
            <a:r>
              <a:rPr lang="en-GB" sz="1200" u="none" strike="noStrike" dirty="0" err="1">
                <a:solidFill>
                  <a:schemeClr val="dk1"/>
                </a:solidFill>
                <a:latin typeface="Open Sans"/>
                <a:ea typeface="Open Sans"/>
                <a:cs typeface="Open Sans"/>
                <a:sym typeface="Open Sans"/>
              </a:rPr>
              <a:t>demande</a:t>
            </a:r>
            <a:r>
              <a:rPr lang="en-GB" sz="1200" u="none" strike="noStrike" dirty="0">
                <a:solidFill>
                  <a:schemeClr val="dk1"/>
                </a:solidFill>
                <a:latin typeface="Open Sans"/>
                <a:ea typeface="Open Sans"/>
                <a:cs typeface="Open Sans"/>
                <a:sym typeface="Open Sans"/>
              </a:rPr>
              <a:t> de la </a:t>
            </a:r>
            <a:r>
              <a:rPr lang="en-GB" sz="1200" u="none" strike="noStrike" dirty="0" err="1">
                <a:solidFill>
                  <a:schemeClr val="dk1"/>
                </a:solidFill>
                <a:latin typeface="Open Sans"/>
                <a:ea typeface="Open Sans"/>
                <a:cs typeface="Open Sans"/>
                <a:sym typeface="Open Sans"/>
              </a:rPr>
              <a:t>même</a:t>
            </a:r>
            <a:r>
              <a:rPr lang="en-GB" sz="1200" u="none" strike="noStrike" dirty="0">
                <a:solidFill>
                  <a:schemeClr val="dk1"/>
                </a:solidFill>
                <a:latin typeface="Open Sans"/>
                <a:ea typeface="Open Sans"/>
                <a:cs typeface="Open Sans"/>
                <a:sym typeface="Open Sans"/>
              </a:rPr>
              <a:t> manière. Il </a:t>
            </a:r>
            <a:r>
              <a:rPr lang="en-GB" sz="1200" u="none" strike="noStrike" dirty="0" err="1">
                <a:solidFill>
                  <a:schemeClr val="dk1"/>
                </a:solidFill>
                <a:latin typeface="Open Sans"/>
                <a:ea typeface="Open Sans"/>
                <a:cs typeface="Open Sans"/>
                <a:sym typeface="Open Sans"/>
              </a:rPr>
              <a:t>peut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être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nécessaire</a:t>
            </a:r>
            <a:r>
              <a:rPr lang="en-GB" sz="1200" u="none" strike="noStrike" dirty="0">
                <a:solidFill>
                  <a:schemeClr val="dk1"/>
                </a:solidFill>
                <a:latin typeface="Open Sans"/>
                <a:ea typeface="Open Sans"/>
                <a:cs typeface="Open Sans"/>
                <a:sym typeface="Open Sans"/>
              </a:rPr>
              <a:t> de coupler les </a:t>
            </a:r>
            <a:r>
              <a:rPr lang="en-GB" sz="1200" u="none" strike="noStrike" dirty="0" err="1">
                <a:solidFill>
                  <a:schemeClr val="dk1"/>
                </a:solidFill>
                <a:latin typeface="Open Sans"/>
                <a:ea typeface="Open Sans"/>
                <a:cs typeface="Open Sans"/>
                <a:sym typeface="Open Sans"/>
              </a:rPr>
              <a:t>énergies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renouvelables</a:t>
            </a:r>
            <a:r>
              <a:rPr lang="en-GB" sz="1200" u="none" strike="noStrike" dirty="0">
                <a:solidFill>
                  <a:schemeClr val="dk1"/>
                </a:solidFill>
                <a:latin typeface="Open Sans"/>
                <a:ea typeface="Open Sans"/>
                <a:cs typeface="Open Sans"/>
                <a:sym typeface="Open Sans"/>
              </a:rPr>
              <a:t> à un </a:t>
            </a:r>
            <a:r>
              <a:rPr lang="en-GB" sz="1200" u="none" strike="noStrike" dirty="0" err="1">
                <a:solidFill>
                  <a:schemeClr val="dk1"/>
                </a:solidFill>
                <a:latin typeface="Open Sans"/>
                <a:ea typeface="Open Sans"/>
                <a:cs typeface="Open Sans"/>
                <a:sym typeface="Open Sans"/>
              </a:rPr>
              <a:t>système</a:t>
            </a:r>
            <a:r>
              <a:rPr lang="en-GB" sz="1200" u="none" strike="noStrike" dirty="0">
                <a:solidFill>
                  <a:schemeClr val="dk1"/>
                </a:solidFill>
                <a:latin typeface="Open Sans"/>
                <a:ea typeface="Open Sans"/>
                <a:cs typeface="Open Sans"/>
                <a:sym typeface="Open Sans"/>
              </a:rPr>
              <a:t> de stockage de </a:t>
            </a:r>
            <a:r>
              <a:rPr lang="en-GB" sz="1200" u="none" strike="noStrike" dirty="0" err="1">
                <a:solidFill>
                  <a:schemeClr val="dk1"/>
                </a:solidFill>
                <a:latin typeface="Open Sans"/>
                <a:ea typeface="Open Sans"/>
                <a:cs typeface="Open Sans"/>
                <a:sym typeface="Open Sans"/>
              </a:rPr>
              <a:t>l'énergie</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C'est</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pourquoi</a:t>
            </a:r>
            <a:r>
              <a:rPr lang="en-GB" sz="1200" u="none" strike="noStrike" dirty="0">
                <a:solidFill>
                  <a:schemeClr val="dk1"/>
                </a:solidFill>
                <a:latin typeface="Open Sans"/>
                <a:ea typeface="Open Sans"/>
                <a:cs typeface="Open Sans"/>
                <a:sym typeface="Open Sans"/>
              </a:rPr>
              <a:t> la planification des </a:t>
            </a:r>
            <a:r>
              <a:rPr lang="en-GB" sz="1200" u="none" strike="noStrike" dirty="0" err="1">
                <a:solidFill>
                  <a:schemeClr val="dk1"/>
                </a:solidFill>
                <a:latin typeface="Open Sans"/>
                <a:ea typeface="Open Sans"/>
                <a:cs typeface="Open Sans"/>
                <a:sym typeface="Open Sans"/>
              </a:rPr>
              <a:t>systèmes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énergétiques</a:t>
            </a:r>
            <a:r>
              <a:rPr lang="en-GB" sz="1200" u="none" strike="noStrike" dirty="0">
                <a:solidFill>
                  <a:schemeClr val="dk1"/>
                </a:solidFill>
                <a:latin typeface="Open Sans"/>
                <a:ea typeface="Open Sans"/>
                <a:cs typeface="Open Sans"/>
                <a:sym typeface="Open Sans"/>
              </a:rPr>
              <a:t> </a:t>
            </a:r>
            <a:r>
              <a:rPr lang="en-GB" sz="1200" u="none" strike="noStrike" dirty="0" err="1">
                <a:solidFill>
                  <a:schemeClr val="dk1"/>
                </a:solidFill>
                <a:latin typeface="Open Sans"/>
                <a:ea typeface="Open Sans"/>
                <a:cs typeface="Open Sans"/>
                <a:sym typeface="Open Sans"/>
              </a:rPr>
              <a:t>est</a:t>
            </a:r>
            <a:r>
              <a:rPr lang="en-GB" sz="1200" u="none" strike="noStrike" dirty="0">
                <a:solidFill>
                  <a:schemeClr val="dk1"/>
                </a:solidFill>
                <a:latin typeface="Open Sans"/>
                <a:ea typeface="Open Sans"/>
                <a:cs typeface="Open Sans"/>
                <a:sym typeface="Open Sans"/>
              </a:rPr>
              <a:t> encore plus </a:t>
            </a:r>
            <a:r>
              <a:rPr lang="en-GB" sz="1200" u="none" strike="noStrike" dirty="0" err="1">
                <a:solidFill>
                  <a:schemeClr val="dk1"/>
                </a:solidFill>
                <a:latin typeface="Open Sans"/>
                <a:ea typeface="Open Sans"/>
                <a:cs typeface="Open Sans"/>
                <a:sym typeface="Open Sans"/>
              </a:rPr>
              <a:t>précieuse</a:t>
            </a:r>
            <a:r>
              <a:rPr lang="en-GB" dirty="0">
                <a:latin typeface="Open Sans"/>
                <a:ea typeface="Open Sans"/>
                <a:cs typeface="Open Sans"/>
                <a:sym typeface="Open Sans"/>
              </a:rPr>
              <a:t>. </a:t>
            </a:r>
            <a:endParaRPr sz="1200" u="none" strike="noStrike"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p>
        </p:txBody>
      </p:sp>
      <p:sp>
        <p:nvSpPr>
          <p:cNvPr id="318" name="Google Shape;3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2798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3"/>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888888"/>
                </a:solidFill>
                <a:latin typeface="Open Sans"/>
                <a:ea typeface="Open Sans"/>
                <a:cs typeface="Open Sans"/>
                <a:sym typeface="Open Sans"/>
              </a:rPr>
              <a:t>‹#›</a:t>
            </a:fld>
            <a:endParaRPr sz="1200" b="0" i="0" u="none" strike="noStrike" cap="none">
              <a:solidFill>
                <a:srgbClr val="888888"/>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35"/>
          <p:cNvSpPr txBox="1"/>
          <p:nvPr/>
        </p:nvSpPr>
        <p:spPr>
          <a:xfrm>
            <a:off x="11701463" y="6456363"/>
            <a:ext cx="454025"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93" name="Google Shape;93;p35"/>
          <p:cNvSpPr txBox="1"/>
          <p:nvPr/>
        </p:nvSpPr>
        <p:spPr>
          <a:xfrm>
            <a:off x="11798300" y="6492875"/>
            <a:ext cx="3937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b="0" i="0">
                <a:solidFill>
                  <a:srgbClr val="888888"/>
                </a:solidFill>
                <a:latin typeface="Open Sans"/>
                <a:ea typeface="Open Sans"/>
                <a:cs typeface="Open Sans"/>
                <a:sym typeface="Open Sans"/>
              </a:rPr>
              <a:t>‹#›</a:t>
            </a:fld>
            <a:endParaRPr sz="1200" b="0" i="0">
              <a:solidFill>
                <a:srgbClr val="888888"/>
              </a:solidFill>
              <a:latin typeface="Open Sans"/>
              <a:ea typeface="Open Sans"/>
              <a:cs typeface="Open Sans"/>
              <a:sym typeface="Open Sans"/>
            </a:endParaRPr>
          </a:p>
        </p:txBody>
      </p:sp>
      <p:pic>
        <p:nvPicPr>
          <p:cNvPr id="94" name="Google Shape;94;p35" descr="A picture containing 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Google Shape;95;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6" name="Google Shape;96;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9"/>
        <p:cNvGrpSpPr/>
        <p:nvPr/>
      </p:nvGrpSpPr>
      <p:grpSpPr>
        <a:xfrm>
          <a:off x="0" y="0"/>
          <a:ext cx="0" cy="0"/>
          <a:chOff x="0" y="0"/>
          <a:chExt cx="0" cy="0"/>
        </a:xfrm>
      </p:grpSpPr>
      <p:pic>
        <p:nvPicPr>
          <p:cNvPr id="100" name="Google Shape;100;p36"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1" name="Google Shape;101;p36"/>
          <p:cNvSpPr txBox="1">
            <a:spLocks noGrp="1"/>
          </p:cNvSpPr>
          <p:nvPr>
            <p:ph type="title"/>
          </p:nvPr>
        </p:nvSpPr>
        <p:spPr>
          <a:xfrm>
            <a:off x="838200" y="207808"/>
            <a:ext cx="105156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2" name="Google Shape;102;p36"/>
          <p:cNvSpPr txBox="1">
            <a:spLocks noGrp="1"/>
          </p:cNvSpPr>
          <p:nvPr>
            <p:ph type="body" idx="1"/>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103" name="Google Shape;10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6"/>
        <p:cNvGrpSpPr/>
        <p:nvPr/>
      </p:nvGrpSpPr>
      <p:grpSpPr>
        <a:xfrm>
          <a:off x="0" y="0"/>
          <a:ext cx="0" cy="0"/>
          <a:chOff x="0" y="0"/>
          <a:chExt cx="0" cy="0"/>
        </a:xfrm>
      </p:grpSpPr>
      <p:pic>
        <p:nvPicPr>
          <p:cNvPr id="107" name="Google Shape;107;p37" descr="Graphical user interface, text&#10;&#10;Description automatically generated"/>
          <p:cNvPicPr preferRelativeResize="0"/>
          <p:nvPr/>
        </p:nvPicPr>
        <p:blipFill rotWithShape="1">
          <a:blip r:embed="rId2">
            <a:alphaModFix/>
          </a:blip>
          <a:srcRect/>
          <a:stretch/>
        </p:blipFill>
        <p:spPr>
          <a:xfrm>
            <a:off x="0" y="277813"/>
            <a:ext cx="12192000" cy="6858000"/>
          </a:xfrm>
          <a:prstGeom prst="rect">
            <a:avLst/>
          </a:prstGeom>
          <a:noFill/>
          <a:ln>
            <a:noFill/>
          </a:ln>
        </p:spPr>
      </p:pic>
      <p:sp>
        <p:nvSpPr>
          <p:cNvPr id="108" name="Google Shape;108;p37"/>
          <p:cNvSpPr txBox="1"/>
          <p:nvPr/>
        </p:nvSpPr>
        <p:spPr>
          <a:xfrm>
            <a:off x="887413" y="11113"/>
            <a:ext cx="7651750" cy="137001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Calibri"/>
              <a:buNone/>
            </a:pPr>
            <a:endParaRPr sz="4400" b="0" i="0">
              <a:solidFill>
                <a:schemeClr val="dk1"/>
              </a:solidFill>
              <a:latin typeface="Open Sans"/>
              <a:ea typeface="Open Sans"/>
              <a:cs typeface="Open Sans"/>
              <a:sym typeface="Open Sans"/>
            </a:endParaRPr>
          </a:p>
        </p:txBody>
      </p:sp>
      <p:sp>
        <p:nvSpPr>
          <p:cNvPr id="109" name="Google Shape;109;p37"/>
          <p:cNvSpPr txBox="1"/>
          <p:nvPr/>
        </p:nvSpPr>
        <p:spPr>
          <a:xfrm>
            <a:off x="835025" y="46038"/>
            <a:ext cx="7651750" cy="1362075"/>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4400" b="0" i="0">
              <a:solidFill>
                <a:schemeClr val="dk1"/>
              </a:solidFill>
              <a:latin typeface="Open Sans"/>
              <a:ea typeface="Open Sans"/>
              <a:cs typeface="Open Sans"/>
              <a:sym typeface="Open Sans"/>
            </a:endParaRPr>
          </a:p>
        </p:txBody>
      </p:sp>
      <p:sp>
        <p:nvSpPr>
          <p:cNvPr id="110" name="Google Shape;110;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7"/>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112" name="Google Shape;1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7"/>
          <p:cNvSpPr txBox="1">
            <a:spLocks noGrp="1"/>
          </p:cNvSpPr>
          <p:nvPr>
            <p:ph type="sldNum" idx="12"/>
          </p:nvPr>
        </p:nvSpPr>
        <p:spPr>
          <a:xfrm>
            <a:off x="11785600" y="6497638"/>
            <a:ext cx="406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5"/>
        <p:cNvGrpSpPr/>
        <p:nvPr/>
      </p:nvGrpSpPr>
      <p:grpSpPr>
        <a:xfrm>
          <a:off x="0" y="0"/>
          <a:ext cx="0" cy="0"/>
          <a:chOff x="0" y="0"/>
          <a:chExt cx="0" cy="0"/>
        </a:xfrm>
      </p:grpSpPr>
      <p:pic>
        <p:nvPicPr>
          <p:cNvPr id="116" name="Google Shape;116;p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7" name="Google Shape;117;p38"/>
          <p:cNvSpPr txBox="1"/>
          <p:nvPr/>
        </p:nvSpPr>
        <p:spPr>
          <a:xfrm>
            <a:off x="865188" y="1425575"/>
            <a:ext cx="5992812" cy="34893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2000" b="0" i="0">
              <a:solidFill>
                <a:srgbClr val="9CC2E5"/>
              </a:solidFill>
              <a:latin typeface="Open Sans"/>
              <a:ea typeface="Open Sans"/>
              <a:cs typeface="Open Sans"/>
              <a:sym typeface="Open Sans"/>
            </a:endParaRPr>
          </a:p>
        </p:txBody>
      </p:sp>
      <p:sp>
        <p:nvSpPr>
          <p:cNvPr id="118" name="Google Shape;118;p38"/>
          <p:cNvSpPr txBox="1"/>
          <p:nvPr/>
        </p:nvSpPr>
        <p:spPr>
          <a:xfrm>
            <a:off x="987425" y="198438"/>
            <a:ext cx="10515600" cy="13255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GB" sz="4400" b="0" i="0">
                <a:solidFill>
                  <a:schemeClr val="dk1"/>
                </a:solidFill>
                <a:latin typeface="Open Sans"/>
                <a:ea typeface="Open Sans"/>
                <a:cs typeface="Open Sans"/>
                <a:sym typeface="Open Sans"/>
              </a:rPr>
              <a:t>Click to edit Master title style</a:t>
            </a:r>
            <a:endParaRPr sz="4400" b="0" i="0">
              <a:solidFill>
                <a:schemeClr val="dk1"/>
              </a:solidFill>
              <a:latin typeface="Open Sans"/>
              <a:ea typeface="Open Sans"/>
              <a:cs typeface="Open Sans"/>
              <a:sym typeface="Open Sans"/>
            </a:endParaRPr>
          </a:p>
        </p:txBody>
      </p:sp>
      <p:sp>
        <p:nvSpPr>
          <p:cNvPr id="119" name="Google Shape;119;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0" name="Google Shape;120;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1" name="Google Shape;121;p38"/>
          <p:cNvSpPr txBox="1">
            <a:spLocks noGrp="1"/>
          </p:cNvSpPr>
          <p:nvPr>
            <p:ph type="body" idx="2"/>
          </p:nvPr>
        </p:nvSpPr>
        <p:spPr>
          <a:xfrm>
            <a:off x="887215" y="1533371"/>
            <a:ext cx="10251600" cy="4262298"/>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0"/>
              </a:spcBef>
              <a:spcAft>
                <a:spcPts val="0"/>
              </a:spcAft>
              <a:buClr>
                <a:schemeClr val="dk1"/>
              </a:buClr>
              <a:buSzPts val="1300"/>
              <a:buNone/>
              <a:defRPr sz="2000"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122" name="Google Shape;12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7" name="Google Shape;127;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4" name="Google Shape;134;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3" name="Google Shape;14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2" name="Google Shape;152;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b="0" i="0">
                <a:latin typeface="Open Sans"/>
                <a:ea typeface="Open Sans"/>
                <a:cs typeface="Open Sans"/>
                <a:sym typeface="Open Sans"/>
              </a:defRPr>
            </a:lvl1pPr>
            <a:lvl2pPr marL="914400" lvl="1" indent="-406400" algn="l">
              <a:lnSpc>
                <a:spcPct val="90000"/>
              </a:lnSpc>
              <a:spcBef>
                <a:spcPts val="500"/>
              </a:spcBef>
              <a:spcAft>
                <a:spcPts val="0"/>
              </a:spcAft>
              <a:buClr>
                <a:schemeClr val="dk1"/>
              </a:buClr>
              <a:buSzPts val="2800"/>
              <a:buChar char="•"/>
              <a:defRPr sz="2800" b="0" i="0">
                <a:latin typeface="Open Sans"/>
                <a:ea typeface="Open Sans"/>
                <a:cs typeface="Open Sans"/>
                <a:sym typeface="Open Sans"/>
              </a:defRPr>
            </a:lvl2pPr>
            <a:lvl3pPr marL="1371600" lvl="2"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3pPr>
            <a:lvl4pPr marL="1828800" lvl="3"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4pPr>
            <a:lvl5pPr marL="2286000" lvl="4"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3" name="Google Shape;153;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4" name="Google Shape;15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9" name="Google Shape;159;p44"/>
          <p:cNvSpPr>
            <a:spLocks noGrp="1"/>
          </p:cNvSpPr>
          <p:nvPr>
            <p:ph type="pic" idx="2"/>
          </p:nvPr>
        </p:nvSpPr>
        <p:spPr>
          <a:xfrm>
            <a:off x="5183188" y="987425"/>
            <a:ext cx="6172200" cy="4873625"/>
          </a:xfrm>
          <a:prstGeom prst="rect">
            <a:avLst/>
          </a:prstGeom>
          <a:noFill/>
          <a:ln>
            <a:noFill/>
          </a:ln>
        </p:spPr>
      </p:sp>
      <p:sp>
        <p:nvSpPr>
          <p:cNvPr id="160" name="Google Shape;160;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1" name="Google Shape;16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6" name="Google Shape;166;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2" name="Google Shape;172;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a:solidFill>
                  <a:srgbClr val="888888"/>
                </a:solidFill>
                <a:latin typeface="Open Sans"/>
                <a:ea typeface="Open Sans"/>
                <a:cs typeface="Open Sans"/>
                <a:sym typeface="Open Sans"/>
              </a:defRPr>
            </a:lvl1pPr>
            <a:lvl2pPr marL="0" marR="0" lvl="1" indent="0" algn="r">
              <a:spcBef>
                <a:spcPts val="0"/>
              </a:spcBef>
              <a:spcAft>
                <a:spcPts val="0"/>
              </a:spcAft>
              <a:buNone/>
              <a:defRPr sz="1200" b="0" i="0">
                <a:solidFill>
                  <a:srgbClr val="888888"/>
                </a:solidFill>
                <a:latin typeface="Open Sans"/>
                <a:ea typeface="Open Sans"/>
                <a:cs typeface="Open Sans"/>
                <a:sym typeface="Open Sans"/>
              </a:defRPr>
            </a:lvl2pPr>
            <a:lvl3pPr marL="0" marR="0" lvl="2" indent="0" algn="r">
              <a:spcBef>
                <a:spcPts val="0"/>
              </a:spcBef>
              <a:spcAft>
                <a:spcPts val="0"/>
              </a:spcAft>
              <a:buNone/>
              <a:defRPr sz="1200" b="0" i="0">
                <a:solidFill>
                  <a:srgbClr val="888888"/>
                </a:solidFill>
                <a:latin typeface="Open Sans"/>
                <a:ea typeface="Open Sans"/>
                <a:cs typeface="Open Sans"/>
                <a:sym typeface="Open Sans"/>
              </a:defRPr>
            </a:lvl3pPr>
            <a:lvl4pPr marL="0" marR="0" lvl="3" indent="0" algn="r">
              <a:spcBef>
                <a:spcPts val="0"/>
              </a:spcBef>
              <a:spcAft>
                <a:spcPts val="0"/>
              </a:spcAft>
              <a:buNone/>
              <a:defRPr sz="1200" b="0" i="0">
                <a:solidFill>
                  <a:srgbClr val="888888"/>
                </a:solidFill>
                <a:latin typeface="Open Sans"/>
                <a:ea typeface="Open Sans"/>
                <a:cs typeface="Open Sans"/>
                <a:sym typeface="Open Sans"/>
              </a:defRPr>
            </a:lvl4pPr>
            <a:lvl5pPr marL="0" marR="0" lvl="4" indent="0" algn="r">
              <a:spcBef>
                <a:spcPts val="0"/>
              </a:spcBef>
              <a:spcAft>
                <a:spcPts val="0"/>
              </a:spcAft>
              <a:buNone/>
              <a:defRPr sz="1200" b="0" i="0">
                <a:solidFill>
                  <a:srgbClr val="888888"/>
                </a:solidFill>
                <a:latin typeface="Open Sans"/>
                <a:ea typeface="Open Sans"/>
                <a:cs typeface="Open Sans"/>
                <a:sym typeface="Open Sans"/>
              </a:defRPr>
            </a:lvl5pPr>
            <a:lvl6pPr marL="0" marR="0" lvl="5" indent="0" algn="r">
              <a:spcBef>
                <a:spcPts val="0"/>
              </a:spcBef>
              <a:spcAft>
                <a:spcPts val="0"/>
              </a:spcAft>
              <a:buNone/>
              <a:defRPr sz="1200" b="0" i="0">
                <a:solidFill>
                  <a:srgbClr val="888888"/>
                </a:solidFill>
                <a:latin typeface="Open Sans"/>
                <a:ea typeface="Open Sans"/>
                <a:cs typeface="Open Sans"/>
                <a:sym typeface="Open Sans"/>
              </a:defRPr>
            </a:lvl6pPr>
            <a:lvl7pPr marL="0" marR="0" lvl="6" indent="0" algn="r">
              <a:spcBef>
                <a:spcPts val="0"/>
              </a:spcBef>
              <a:spcAft>
                <a:spcPts val="0"/>
              </a:spcAft>
              <a:buNone/>
              <a:defRPr sz="1200" b="0" i="0">
                <a:solidFill>
                  <a:srgbClr val="888888"/>
                </a:solidFill>
                <a:latin typeface="Open Sans"/>
                <a:ea typeface="Open Sans"/>
                <a:cs typeface="Open Sans"/>
                <a:sym typeface="Open Sans"/>
              </a:defRPr>
            </a:lvl7pPr>
            <a:lvl8pPr marL="0" marR="0" lvl="7" indent="0" algn="r">
              <a:spcBef>
                <a:spcPts val="0"/>
              </a:spcBef>
              <a:spcAft>
                <a:spcPts val="0"/>
              </a:spcAft>
              <a:buNone/>
              <a:defRPr sz="1200" b="0" i="0">
                <a:solidFill>
                  <a:srgbClr val="888888"/>
                </a:solidFill>
                <a:latin typeface="Open Sans"/>
                <a:ea typeface="Open Sans"/>
                <a:cs typeface="Open Sans"/>
                <a:sym typeface="Open Sans"/>
              </a:defRPr>
            </a:lvl8pPr>
            <a:lvl9pPr marL="0" marR="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6"/>
        <p:cNvGrpSpPr/>
        <p:nvPr/>
      </p:nvGrpSpPr>
      <p:grpSpPr>
        <a:xfrm>
          <a:off x="0" y="0"/>
          <a:ext cx="0" cy="0"/>
          <a:chOff x="0" y="0"/>
          <a:chExt cx="0" cy="0"/>
        </a:xfrm>
      </p:grpSpPr>
      <p:sp>
        <p:nvSpPr>
          <p:cNvPr id="177" name="Google Shape;177;p4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Open Sans"/>
              <a:ea typeface="Open Sans"/>
              <a:cs typeface="Open Sans"/>
              <a:sym typeface="Open Sans"/>
            </a:endParaRPr>
          </a:p>
        </p:txBody>
      </p:sp>
      <p:grpSp>
        <p:nvGrpSpPr>
          <p:cNvPr id="178" name="Google Shape;178;p47"/>
          <p:cNvGrpSpPr/>
          <p:nvPr/>
        </p:nvGrpSpPr>
        <p:grpSpPr>
          <a:xfrm>
            <a:off x="1107190" y="1588342"/>
            <a:ext cx="994351" cy="61101"/>
            <a:chOff x="4580561" y="2589004"/>
            <a:chExt cx="1064464" cy="25200"/>
          </a:xfrm>
        </p:grpSpPr>
        <p:sp>
          <p:nvSpPr>
            <p:cNvPr id="179" name="Google Shape;179;p4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Open Sans"/>
                <a:ea typeface="Open Sans"/>
                <a:cs typeface="Open Sans"/>
                <a:sym typeface="Open Sans"/>
              </a:endParaRPr>
            </a:p>
          </p:txBody>
        </p:sp>
        <p:sp>
          <p:nvSpPr>
            <p:cNvPr id="180" name="Google Shape;180;p4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a:solidFill>
                  <a:schemeClr val="dk1"/>
                </a:solidFill>
                <a:latin typeface="Open Sans"/>
                <a:ea typeface="Open Sans"/>
                <a:cs typeface="Open Sans"/>
                <a:sym typeface="Open Sans"/>
              </a:endParaRPr>
            </a:p>
          </p:txBody>
        </p:sp>
      </p:grpSp>
      <p:sp>
        <p:nvSpPr>
          <p:cNvPr id="181" name="Google Shape;181;p47"/>
          <p:cNvSpPr txBox="1">
            <a:spLocks noGrp="1"/>
          </p:cNvSpPr>
          <p:nvPr>
            <p:ph type="title"/>
          </p:nvPr>
        </p:nvSpPr>
        <p:spPr>
          <a:xfrm>
            <a:off x="972600" y="1758200"/>
            <a:ext cx="10251600" cy="71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600"/>
              <a:buFont typeface="Open Sans"/>
              <a:buNone/>
              <a:defRPr sz="3466" b="0" i="0">
                <a:latin typeface="Open Sans"/>
                <a:ea typeface="Open Sans"/>
                <a:cs typeface="Open Sans"/>
                <a:sym typeface="Open Sans"/>
              </a:defRPr>
            </a:lvl1pPr>
            <a:lvl2pPr lvl="1" algn="l">
              <a:lnSpc>
                <a:spcPct val="90000"/>
              </a:lnSpc>
              <a:spcBef>
                <a:spcPts val="0"/>
              </a:spcBef>
              <a:spcAft>
                <a:spcPts val="0"/>
              </a:spcAft>
              <a:buClr>
                <a:schemeClr val="dk1"/>
              </a:buClr>
              <a:buSzPts val="2600"/>
              <a:buFont typeface="Open Sans"/>
              <a:buNone/>
              <a:defRPr sz="3466"/>
            </a:lvl2pPr>
            <a:lvl3pPr lvl="2" algn="l">
              <a:lnSpc>
                <a:spcPct val="90000"/>
              </a:lnSpc>
              <a:spcBef>
                <a:spcPts val="0"/>
              </a:spcBef>
              <a:spcAft>
                <a:spcPts val="0"/>
              </a:spcAft>
              <a:buClr>
                <a:schemeClr val="dk1"/>
              </a:buClr>
              <a:buSzPts val="2600"/>
              <a:buFont typeface="Open Sans"/>
              <a:buNone/>
              <a:defRPr sz="3466"/>
            </a:lvl3pPr>
            <a:lvl4pPr lvl="3" algn="l">
              <a:lnSpc>
                <a:spcPct val="90000"/>
              </a:lnSpc>
              <a:spcBef>
                <a:spcPts val="0"/>
              </a:spcBef>
              <a:spcAft>
                <a:spcPts val="0"/>
              </a:spcAft>
              <a:buClr>
                <a:schemeClr val="dk1"/>
              </a:buClr>
              <a:buSzPts val="2600"/>
              <a:buFont typeface="Open Sans"/>
              <a:buNone/>
              <a:defRPr sz="3466"/>
            </a:lvl4pPr>
            <a:lvl5pPr lvl="4" algn="l">
              <a:lnSpc>
                <a:spcPct val="90000"/>
              </a:lnSpc>
              <a:spcBef>
                <a:spcPts val="0"/>
              </a:spcBef>
              <a:spcAft>
                <a:spcPts val="0"/>
              </a:spcAft>
              <a:buClr>
                <a:schemeClr val="dk1"/>
              </a:buClr>
              <a:buSzPts val="2600"/>
              <a:buFont typeface="Open Sans"/>
              <a:buNone/>
              <a:defRPr sz="3466"/>
            </a:lvl5pPr>
            <a:lvl6pPr lvl="5" algn="l">
              <a:lnSpc>
                <a:spcPct val="90000"/>
              </a:lnSpc>
              <a:spcBef>
                <a:spcPts val="0"/>
              </a:spcBef>
              <a:spcAft>
                <a:spcPts val="0"/>
              </a:spcAft>
              <a:buClr>
                <a:schemeClr val="dk1"/>
              </a:buClr>
              <a:buSzPts val="2600"/>
              <a:buFont typeface="Calibri"/>
              <a:buNone/>
              <a:defRPr sz="3466"/>
            </a:lvl6pPr>
            <a:lvl7pPr lvl="6" algn="l">
              <a:lnSpc>
                <a:spcPct val="90000"/>
              </a:lnSpc>
              <a:spcBef>
                <a:spcPts val="0"/>
              </a:spcBef>
              <a:spcAft>
                <a:spcPts val="0"/>
              </a:spcAft>
              <a:buClr>
                <a:schemeClr val="dk1"/>
              </a:buClr>
              <a:buSzPts val="2600"/>
              <a:buFont typeface="Calibri"/>
              <a:buNone/>
              <a:defRPr sz="3466"/>
            </a:lvl7pPr>
            <a:lvl8pPr lvl="7" algn="l">
              <a:lnSpc>
                <a:spcPct val="90000"/>
              </a:lnSpc>
              <a:spcBef>
                <a:spcPts val="0"/>
              </a:spcBef>
              <a:spcAft>
                <a:spcPts val="0"/>
              </a:spcAft>
              <a:buClr>
                <a:schemeClr val="dk1"/>
              </a:buClr>
              <a:buSzPts val="2600"/>
              <a:buFont typeface="Calibri"/>
              <a:buNone/>
              <a:defRPr sz="3466"/>
            </a:lvl8pPr>
            <a:lvl9pPr lvl="8" algn="l">
              <a:lnSpc>
                <a:spcPct val="90000"/>
              </a:lnSpc>
              <a:spcBef>
                <a:spcPts val="0"/>
              </a:spcBef>
              <a:spcAft>
                <a:spcPts val="0"/>
              </a:spcAft>
              <a:buClr>
                <a:schemeClr val="dk1"/>
              </a:buClr>
              <a:buSzPts val="2600"/>
              <a:buFont typeface="Calibri"/>
              <a:buNone/>
              <a:defRPr sz="3466"/>
            </a:lvl9pPr>
          </a:lstStyle>
          <a:p>
            <a:endParaRPr/>
          </a:p>
        </p:txBody>
      </p:sp>
      <p:sp>
        <p:nvSpPr>
          <p:cNvPr id="182" name="Google Shape;182;p47"/>
          <p:cNvSpPr txBox="1">
            <a:spLocks noGrp="1"/>
          </p:cNvSpPr>
          <p:nvPr>
            <p:ph type="body" idx="1"/>
          </p:nvPr>
        </p:nvSpPr>
        <p:spPr>
          <a:xfrm>
            <a:off x="972600" y="2771833"/>
            <a:ext cx="10251600" cy="3014800"/>
          </a:xfrm>
          <a:prstGeom prst="rect">
            <a:avLst/>
          </a:prstGeom>
          <a:noFill/>
          <a:ln>
            <a:noFill/>
          </a:ln>
        </p:spPr>
        <p:txBody>
          <a:bodyPr spcFirstLastPara="1" wrap="square" lIns="91425" tIns="91425" rIns="91425" bIns="91425" anchor="t" anchorCtr="0">
            <a:normAutofit/>
          </a:bodyPr>
          <a:lstStyle>
            <a:lvl1pPr marL="457200" lvl="0" indent="-311150" algn="l">
              <a:lnSpc>
                <a:spcPct val="90000"/>
              </a:lnSpc>
              <a:spcBef>
                <a:spcPts val="0"/>
              </a:spcBef>
              <a:spcAft>
                <a:spcPts val="0"/>
              </a:spcAft>
              <a:buClr>
                <a:schemeClr val="dk1"/>
              </a:buClr>
              <a:buSzPts val="1300"/>
              <a:buChar char="●"/>
              <a:defRPr b="0" i="0">
                <a:latin typeface="Open Sans"/>
                <a:ea typeface="Open Sans"/>
                <a:cs typeface="Open Sans"/>
                <a:sym typeface="Open Sans"/>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183" name="Google Shape;183;p47"/>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rmAutofit/>
          </a:bodyPr>
          <a:lstStyle>
            <a:lvl1pPr marL="0" lvl="0"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1pPr>
            <a:lvl2pPr marL="0" lvl="1"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2pPr>
            <a:lvl3pPr marL="0" lvl="2"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3pPr>
            <a:lvl4pPr marL="0" lvl="3"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4pPr>
            <a:lvl5pPr marL="0" lvl="4"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5pPr>
            <a:lvl6pPr marL="0" lvl="5"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6pPr>
            <a:lvl7pPr marL="0" lvl="6"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7pPr>
            <a:lvl8pPr marL="0" lvl="7"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8pPr>
            <a:lvl9pPr marL="0" lvl="8" indent="0" algn="r">
              <a:spcBef>
                <a:spcPts val="0"/>
              </a:spcBef>
              <a:spcAft>
                <a:spcPts val="0"/>
              </a:spcAft>
              <a:buClr>
                <a:srgbClr val="888888"/>
              </a:buClr>
              <a:buSzPts val="1200"/>
              <a:buFont typeface="Open Sans"/>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84"/>
        <p:cNvGrpSpPr/>
        <p:nvPr/>
      </p:nvGrpSpPr>
      <p:grpSpPr>
        <a:xfrm>
          <a:off x="0" y="0"/>
          <a:ext cx="0" cy="0"/>
          <a:chOff x="0" y="0"/>
          <a:chExt cx="0" cy="0"/>
        </a:xfrm>
      </p:grpSpPr>
      <p:sp>
        <p:nvSpPr>
          <p:cNvPr id="185" name="Google Shape;185;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6" name="Google Shape;186;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8"/>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a:solidFill>
                  <a:srgbClr val="888888"/>
                </a:solidFill>
                <a:latin typeface="Open Sans"/>
                <a:ea typeface="Open Sans"/>
                <a:cs typeface="Open Sans"/>
                <a:sym typeface="Open Sans"/>
              </a:defRPr>
            </a:lvl1pPr>
            <a:lvl2pPr marL="0" lvl="1" indent="0" algn="r">
              <a:spcBef>
                <a:spcPts val="0"/>
              </a:spcBef>
              <a:spcAft>
                <a:spcPts val="0"/>
              </a:spcAft>
              <a:buNone/>
              <a:defRPr sz="1200" b="0" i="0">
                <a:solidFill>
                  <a:srgbClr val="888888"/>
                </a:solidFill>
                <a:latin typeface="Open Sans"/>
                <a:ea typeface="Open Sans"/>
                <a:cs typeface="Open Sans"/>
                <a:sym typeface="Open Sans"/>
              </a:defRPr>
            </a:lvl2pPr>
            <a:lvl3pPr marL="0" lvl="2" indent="0" algn="r">
              <a:spcBef>
                <a:spcPts val="0"/>
              </a:spcBef>
              <a:spcAft>
                <a:spcPts val="0"/>
              </a:spcAft>
              <a:buNone/>
              <a:defRPr sz="1200" b="0" i="0">
                <a:solidFill>
                  <a:srgbClr val="888888"/>
                </a:solidFill>
                <a:latin typeface="Open Sans"/>
                <a:ea typeface="Open Sans"/>
                <a:cs typeface="Open Sans"/>
                <a:sym typeface="Open Sans"/>
              </a:defRPr>
            </a:lvl3pPr>
            <a:lvl4pPr marL="0" lvl="3" indent="0" algn="r">
              <a:spcBef>
                <a:spcPts val="0"/>
              </a:spcBef>
              <a:spcAft>
                <a:spcPts val="0"/>
              </a:spcAft>
              <a:buNone/>
              <a:defRPr sz="1200" b="0" i="0">
                <a:solidFill>
                  <a:srgbClr val="888888"/>
                </a:solidFill>
                <a:latin typeface="Open Sans"/>
                <a:ea typeface="Open Sans"/>
                <a:cs typeface="Open Sans"/>
                <a:sym typeface="Open Sans"/>
              </a:defRPr>
            </a:lvl4pPr>
            <a:lvl5pPr marL="0" lvl="4" indent="0" algn="r">
              <a:spcBef>
                <a:spcPts val="0"/>
              </a:spcBef>
              <a:spcAft>
                <a:spcPts val="0"/>
              </a:spcAft>
              <a:buNone/>
              <a:defRPr sz="1200" b="0" i="0">
                <a:solidFill>
                  <a:srgbClr val="888888"/>
                </a:solidFill>
                <a:latin typeface="Open Sans"/>
                <a:ea typeface="Open Sans"/>
                <a:cs typeface="Open Sans"/>
                <a:sym typeface="Open Sans"/>
              </a:defRPr>
            </a:lvl5pPr>
            <a:lvl6pPr marL="0" lvl="5" indent="0" algn="r">
              <a:spcBef>
                <a:spcPts val="0"/>
              </a:spcBef>
              <a:spcAft>
                <a:spcPts val="0"/>
              </a:spcAft>
              <a:buNone/>
              <a:defRPr sz="1200" b="0" i="0">
                <a:solidFill>
                  <a:srgbClr val="888888"/>
                </a:solidFill>
                <a:latin typeface="Open Sans"/>
                <a:ea typeface="Open Sans"/>
                <a:cs typeface="Open Sans"/>
                <a:sym typeface="Open Sans"/>
              </a:defRPr>
            </a:lvl6pPr>
            <a:lvl7pPr marL="0" lvl="6" indent="0" algn="r">
              <a:spcBef>
                <a:spcPts val="0"/>
              </a:spcBef>
              <a:spcAft>
                <a:spcPts val="0"/>
              </a:spcAft>
              <a:buNone/>
              <a:defRPr sz="1200" b="0" i="0">
                <a:solidFill>
                  <a:srgbClr val="888888"/>
                </a:solidFill>
                <a:latin typeface="Open Sans"/>
                <a:ea typeface="Open Sans"/>
                <a:cs typeface="Open Sans"/>
                <a:sym typeface="Open Sans"/>
              </a:defRPr>
            </a:lvl7pPr>
            <a:lvl8pPr marL="0" lvl="7" indent="0" algn="r">
              <a:spcBef>
                <a:spcPts val="0"/>
              </a:spcBef>
              <a:spcAft>
                <a:spcPts val="0"/>
              </a:spcAft>
              <a:buNone/>
              <a:defRPr sz="1200" b="0" i="0">
                <a:solidFill>
                  <a:srgbClr val="888888"/>
                </a:solidFill>
                <a:latin typeface="Open Sans"/>
                <a:ea typeface="Open Sans"/>
                <a:cs typeface="Open Sans"/>
                <a:sym typeface="Open Sans"/>
              </a:defRPr>
            </a:lvl8pPr>
            <a:lvl9pPr marL="0" lvl="8" indent="0" algn="r">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Open Sans"/>
                <a:ea typeface="Open Sans"/>
                <a:cs typeface="Open Sans"/>
                <a:sym typeface="Open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Open Sans"/>
                <a:ea typeface="Open Sans"/>
                <a:cs typeface="Open Sans"/>
                <a:sym typeface="Open Sans"/>
              </a:defRPr>
            </a:lvl1pPr>
            <a:lvl2pPr marL="914400" lvl="1" indent="-406400" algn="l">
              <a:lnSpc>
                <a:spcPct val="90000"/>
              </a:lnSpc>
              <a:spcBef>
                <a:spcPts val="500"/>
              </a:spcBef>
              <a:spcAft>
                <a:spcPts val="0"/>
              </a:spcAft>
              <a:buClr>
                <a:schemeClr val="dk1"/>
              </a:buClr>
              <a:buSzPts val="2800"/>
              <a:buChar char="•"/>
              <a:defRPr sz="2800" b="0" i="0">
                <a:latin typeface="Open Sans"/>
                <a:ea typeface="Open Sans"/>
                <a:cs typeface="Open Sans"/>
                <a:sym typeface="Open Sans"/>
              </a:defRPr>
            </a:lvl2pPr>
            <a:lvl3pPr marL="1371600" lvl="2"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3pPr>
            <a:lvl4pPr marL="1828800" lvl="3"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4pPr>
            <a:lvl5pPr marL="2286000" lvl="4" indent="-355600" algn="l">
              <a:lnSpc>
                <a:spcPct val="90000"/>
              </a:lnSpc>
              <a:spcBef>
                <a:spcPts val="500"/>
              </a:spcBef>
              <a:spcAft>
                <a:spcPts val="0"/>
              </a:spcAft>
              <a:buClr>
                <a:schemeClr val="dk1"/>
              </a:buClr>
              <a:buSzPts val="2000"/>
              <a:buChar char="•"/>
              <a:defRPr sz="2000" b="0" i="0">
                <a:latin typeface="Open Sans"/>
                <a:ea typeface="Open Sans"/>
                <a:cs typeface="Open Sans"/>
                <a:sym typeface="Open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1"/>
          <p:cNvSpPr>
            <a:spLocks noGrp="1"/>
          </p:cNvSpPr>
          <p:nvPr>
            <p:ph type="pic" idx="2"/>
          </p:nvPr>
        </p:nvSpPr>
        <p:spPr>
          <a:xfrm>
            <a:off x="5183188" y="987425"/>
            <a:ext cx="6172200" cy="4873625"/>
          </a:xfrm>
          <a:prstGeom prst="rect">
            <a:avLst/>
          </a:prstGeom>
          <a:noFill/>
          <a:ln>
            <a:noFill/>
          </a:ln>
        </p:spPr>
      </p:sp>
      <p:sp>
        <p:nvSpPr>
          <p:cNvPr id="69" name="Google Shape;69;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Open Sans"/>
                <a:ea typeface="Open Sans"/>
                <a:cs typeface="Open Sans"/>
                <a:sym typeface="Open Sans"/>
              </a:defRPr>
            </a:lvl1pPr>
            <a:lvl2pPr marL="0" lvl="1" indent="0" algn="r">
              <a:spcBef>
                <a:spcPts val="0"/>
              </a:spcBef>
              <a:buNone/>
              <a:defRPr sz="1200" b="0" i="0">
                <a:solidFill>
                  <a:srgbClr val="888888"/>
                </a:solidFill>
                <a:latin typeface="Open Sans"/>
                <a:ea typeface="Open Sans"/>
                <a:cs typeface="Open Sans"/>
                <a:sym typeface="Open Sans"/>
              </a:defRPr>
            </a:lvl2pPr>
            <a:lvl3pPr marL="0" lvl="2" indent="0" algn="r">
              <a:spcBef>
                <a:spcPts val="0"/>
              </a:spcBef>
              <a:buNone/>
              <a:defRPr sz="1200" b="0" i="0">
                <a:solidFill>
                  <a:srgbClr val="888888"/>
                </a:solidFill>
                <a:latin typeface="Open Sans"/>
                <a:ea typeface="Open Sans"/>
                <a:cs typeface="Open Sans"/>
                <a:sym typeface="Open Sans"/>
              </a:defRPr>
            </a:lvl3pPr>
            <a:lvl4pPr marL="0" lvl="3" indent="0" algn="r">
              <a:spcBef>
                <a:spcPts val="0"/>
              </a:spcBef>
              <a:buNone/>
              <a:defRPr sz="1200" b="0" i="0">
                <a:solidFill>
                  <a:srgbClr val="888888"/>
                </a:solidFill>
                <a:latin typeface="Open Sans"/>
                <a:ea typeface="Open Sans"/>
                <a:cs typeface="Open Sans"/>
                <a:sym typeface="Open Sans"/>
              </a:defRPr>
            </a:lvl4pPr>
            <a:lvl5pPr marL="0" lvl="4" indent="0" algn="r">
              <a:spcBef>
                <a:spcPts val="0"/>
              </a:spcBef>
              <a:buNone/>
              <a:defRPr sz="1200" b="0" i="0">
                <a:solidFill>
                  <a:srgbClr val="888888"/>
                </a:solidFill>
                <a:latin typeface="Open Sans"/>
                <a:ea typeface="Open Sans"/>
                <a:cs typeface="Open Sans"/>
                <a:sym typeface="Open Sans"/>
              </a:defRPr>
            </a:lvl5pPr>
            <a:lvl6pPr marL="0" lvl="5" indent="0" algn="r">
              <a:spcBef>
                <a:spcPts val="0"/>
              </a:spcBef>
              <a:buNone/>
              <a:defRPr sz="1200" b="0" i="0">
                <a:solidFill>
                  <a:srgbClr val="888888"/>
                </a:solidFill>
                <a:latin typeface="Open Sans"/>
                <a:ea typeface="Open Sans"/>
                <a:cs typeface="Open Sans"/>
                <a:sym typeface="Open Sans"/>
              </a:defRPr>
            </a:lvl6pPr>
            <a:lvl7pPr marL="0" lvl="6" indent="0" algn="r">
              <a:spcBef>
                <a:spcPts val="0"/>
              </a:spcBef>
              <a:buNone/>
              <a:defRPr sz="1200" b="0" i="0">
                <a:solidFill>
                  <a:srgbClr val="888888"/>
                </a:solidFill>
                <a:latin typeface="Open Sans"/>
                <a:ea typeface="Open Sans"/>
                <a:cs typeface="Open Sans"/>
                <a:sym typeface="Open Sans"/>
              </a:defRPr>
            </a:lvl7pPr>
            <a:lvl8pPr marL="0" lvl="7" indent="0" algn="r">
              <a:spcBef>
                <a:spcPts val="0"/>
              </a:spcBef>
              <a:buNone/>
              <a:defRPr sz="1200" b="0" i="0">
                <a:solidFill>
                  <a:srgbClr val="888888"/>
                </a:solidFill>
                <a:latin typeface="Open Sans"/>
                <a:ea typeface="Open Sans"/>
                <a:cs typeface="Open Sans"/>
                <a:sym typeface="Open Sans"/>
              </a:defRPr>
            </a:lvl8pPr>
            <a:lvl9pPr marL="0" lvl="8" indent="0" algn="r">
              <a:spcBef>
                <a:spcPts val="0"/>
              </a:spcBef>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Light"/>
              <a:buNone/>
              <a:defRPr sz="4400" b="0" i="0" u="none" strike="noStrike" cap="none">
                <a:solidFill>
                  <a:schemeClr val="dk1"/>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1pPr>
            <a:lvl2pPr marR="0" lvl="1"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2pPr>
            <a:lvl3pPr marR="0" lvl="2"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3pPr>
            <a:lvl4pPr marR="0" lvl="3"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4pPr>
            <a:lvl5pPr marR="0" lvl="4" algn="l" rtl="0">
              <a:lnSpc>
                <a:spcPct val="90000"/>
              </a:lnSpc>
              <a:spcBef>
                <a:spcPts val="0"/>
              </a:spcBef>
              <a:spcAft>
                <a:spcPts val="0"/>
              </a:spcAft>
              <a:buSzPts val="1400"/>
              <a:buNone/>
              <a:defRPr sz="4400" b="0" i="0" u="none" strike="noStrike" cap="none">
                <a:solidFill>
                  <a:schemeClr val="dk1"/>
                </a:solidFill>
                <a:latin typeface="Open Sans"/>
                <a:ea typeface="Open Sans"/>
                <a:cs typeface="Open Sans"/>
                <a:sym typeface="Open Sans"/>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7" name="Google Shape;8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a:solidFill>
                  <a:srgbClr val="888888"/>
                </a:solidFill>
                <a:latin typeface="Open Sans"/>
                <a:ea typeface="Open Sans"/>
                <a:cs typeface="Open Sans"/>
                <a:sym typeface="Open Sans"/>
              </a:defRPr>
            </a:lvl1pPr>
            <a:lvl2pPr marL="0" marR="0" lvl="1" indent="0" algn="r" rtl="0">
              <a:spcBef>
                <a:spcPts val="0"/>
              </a:spcBef>
              <a:spcAft>
                <a:spcPts val="0"/>
              </a:spcAft>
              <a:buNone/>
              <a:defRPr sz="1200" b="0" i="0">
                <a:solidFill>
                  <a:srgbClr val="888888"/>
                </a:solidFill>
                <a:latin typeface="Open Sans"/>
                <a:ea typeface="Open Sans"/>
                <a:cs typeface="Open Sans"/>
                <a:sym typeface="Open Sans"/>
              </a:defRPr>
            </a:lvl2pPr>
            <a:lvl3pPr marL="0" marR="0" lvl="2" indent="0" algn="r" rtl="0">
              <a:spcBef>
                <a:spcPts val="0"/>
              </a:spcBef>
              <a:spcAft>
                <a:spcPts val="0"/>
              </a:spcAft>
              <a:buNone/>
              <a:defRPr sz="1200" b="0" i="0">
                <a:solidFill>
                  <a:srgbClr val="888888"/>
                </a:solidFill>
                <a:latin typeface="Open Sans"/>
                <a:ea typeface="Open Sans"/>
                <a:cs typeface="Open Sans"/>
                <a:sym typeface="Open Sans"/>
              </a:defRPr>
            </a:lvl3pPr>
            <a:lvl4pPr marL="0" marR="0" lvl="3" indent="0" algn="r" rtl="0">
              <a:spcBef>
                <a:spcPts val="0"/>
              </a:spcBef>
              <a:spcAft>
                <a:spcPts val="0"/>
              </a:spcAft>
              <a:buNone/>
              <a:defRPr sz="1200" b="0" i="0">
                <a:solidFill>
                  <a:srgbClr val="888888"/>
                </a:solidFill>
                <a:latin typeface="Open Sans"/>
                <a:ea typeface="Open Sans"/>
                <a:cs typeface="Open Sans"/>
                <a:sym typeface="Open Sans"/>
              </a:defRPr>
            </a:lvl4pPr>
            <a:lvl5pPr marL="0" marR="0" lvl="4" indent="0" algn="r" rtl="0">
              <a:spcBef>
                <a:spcPts val="0"/>
              </a:spcBef>
              <a:spcAft>
                <a:spcPts val="0"/>
              </a:spcAft>
              <a:buNone/>
              <a:defRPr sz="1200" b="0" i="0">
                <a:solidFill>
                  <a:srgbClr val="888888"/>
                </a:solidFill>
                <a:latin typeface="Open Sans"/>
                <a:ea typeface="Open Sans"/>
                <a:cs typeface="Open Sans"/>
                <a:sym typeface="Open Sans"/>
              </a:defRPr>
            </a:lvl5pPr>
            <a:lvl6pPr marL="0" marR="0" lvl="5" indent="0" algn="r" rtl="0">
              <a:spcBef>
                <a:spcPts val="0"/>
              </a:spcBef>
              <a:spcAft>
                <a:spcPts val="0"/>
              </a:spcAft>
              <a:buNone/>
              <a:defRPr sz="1200" b="0" i="0">
                <a:solidFill>
                  <a:srgbClr val="888888"/>
                </a:solidFill>
                <a:latin typeface="Open Sans"/>
                <a:ea typeface="Open Sans"/>
                <a:cs typeface="Open Sans"/>
                <a:sym typeface="Open Sans"/>
              </a:defRPr>
            </a:lvl6pPr>
            <a:lvl7pPr marL="0" marR="0" lvl="6" indent="0" algn="r" rtl="0">
              <a:spcBef>
                <a:spcPts val="0"/>
              </a:spcBef>
              <a:spcAft>
                <a:spcPts val="0"/>
              </a:spcAft>
              <a:buNone/>
              <a:defRPr sz="1200" b="0" i="0">
                <a:solidFill>
                  <a:srgbClr val="888888"/>
                </a:solidFill>
                <a:latin typeface="Open Sans"/>
                <a:ea typeface="Open Sans"/>
                <a:cs typeface="Open Sans"/>
                <a:sym typeface="Open Sans"/>
              </a:defRPr>
            </a:lvl7pPr>
            <a:lvl8pPr marL="0" marR="0" lvl="7" indent="0" algn="r" rtl="0">
              <a:spcBef>
                <a:spcPts val="0"/>
              </a:spcBef>
              <a:spcAft>
                <a:spcPts val="0"/>
              </a:spcAft>
              <a:buNone/>
              <a:defRPr sz="1200" b="0" i="0">
                <a:solidFill>
                  <a:srgbClr val="888888"/>
                </a:solidFill>
                <a:latin typeface="Open Sans"/>
                <a:ea typeface="Open Sans"/>
                <a:cs typeface="Open Sans"/>
                <a:sym typeface="Open Sans"/>
              </a:defRPr>
            </a:lvl8pPr>
            <a:lvl9pPr marL="0" marR="0" lvl="8" indent="0" algn="r" rtl="0">
              <a:spcBef>
                <a:spcPts val="0"/>
              </a:spcBef>
              <a:spcAft>
                <a:spcPts val="0"/>
              </a:spcAft>
              <a:buNone/>
              <a:defRPr sz="1200" b="0" i="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jp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jp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 descr="A picture containing website&#10;&#10;Description automatically generated"/>
          <p:cNvPicPr preferRelativeResize="0"/>
          <p:nvPr/>
        </p:nvPicPr>
        <p:blipFill rotWithShape="1">
          <a:blip r:embed="rId3">
            <a:alphaModFix/>
          </a:blip>
          <a:srcRect/>
          <a:stretch/>
        </p:blipFill>
        <p:spPr>
          <a:xfrm>
            <a:off x="-1814" y="-453"/>
            <a:ext cx="12195628" cy="6867978"/>
          </a:xfrm>
          <a:prstGeom prst="rect">
            <a:avLst/>
          </a:prstGeom>
          <a:noFill/>
          <a:ln>
            <a:noFill/>
          </a:ln>
        </p:spPr>
      </p:pic>
      <p:sp>
        <p:nvSpPr>
          <p:cNvPr id="196" name="Google Shape;196;p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1</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97" name="Google Shape;197;p1"/>
          <p:cNvSpPr txBox="1"/>
          <p:nvPr/>
        </p:nvSpPr>
        <p:spPr>
          <a:xfrm>
            <a:off x="560748" y="4855609"/>
            <a:ext cx="7687200" cy="144650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400" b="1" dirty="0">
                <a:solidFill>
                  <a:schemeClr val="lt1"/>
                </a:solidFill>
                <a:latin typeface="Open Sans ExtraBold"/>
                <a:ea typeface="Open Sans ExtraBold"/>
                <a:cs typeface="Open Sans ExtraBold"/>
                <a:sym typeface="Open Sans ExtraBold"/>
              </a:rPr>
              <a:t>Session</a:t>
            </a:r>
            <a:r>
              <a:rPr lang="en-GB" sz="4400" b="1" i="0" u="none" strike="noStrike" cap="none" dirty="0">
                <a:solidFill>
                  <a:schemeClr val="lt1"/>
                </a:solidFill>
                <a:latin typeface="Open Sans ExtraBold"/>
                <a:ea typeface="Open Sans ExtraBold"/>
                <a:cs typeface="Open Sans ExtraBold"/>
                <a:sym typeface="Open Sans ExtraBold"/>
              </a:rPr>
              <a:t> 1 </a:t>
            </a:r>
            <a:br>
              <a:rPr lang="en-GB" sz="4400" b="1" i="0" u="none" strike="noStrike" cap="none" dirty="0">
                <a:solidFill>
                  <a:schemeClr val="dk1"/>
                </a:solidFill>
                <a:latin typeface="Open Sans ExtraBold"/>
                <a:ea typeface="Open Sans ExtraBold"/>
                <a:cs typeface="Open Sans ExtraBold"/>
                <a:sym typeface="Open Sans ExtraBold"/>
              </a:rPr>
            </a:br>
            <a:r>
              <a:rPr lang="en-GB" sz="4400" b="1" i="0" u="none" strike="noStrike" cap="none" dirty="0">
                <a:solidFill>
                  <a:schemeClr val="dk1"/>
                </a:solidFill>
                <a:latin typeface="Open Sans ExtraBold"/>
                <a:ea typeface="Open Sans ExtraBold"/>
                <a:cs typeface="Open Sans ExtraBold"/>
                <a:sym typeface="Open Sans ExtraBold"/>
              </a:rPr>
              <a:t>INTRODUCTION </a:t>
            </a:r>
            <a:r>
              <a:rPr lang="en-GB" sz="4400" b="1" dirty="0">
                <a:solidFill>
                  <a:schemeClr val="dk1"/>
                </a:solidFill>
                <a:latin typeface="Open Sans ExtraBold"/>
                <a:ea typeface="Open Sans ExtraBold"/>
                <a:cs typeface="Open Sans ExtraBold"/>
                <a:sym typeface="Open Sans ExtraBold"/>
              </a:rPr>
              <a:t>AU </a:t>
            </a:r>
            <a:r>
              <a:rPr lang="en-GB" sz="4400" b="1" i="0" u="none" strike="noStrike" cap="none" dirty="0">
                <a:solidFill>
                  <a:schemeClr val="dk1"/>
                </a:solidFill>
                <a:latin typeface="Open Sans ExtraBold"/>
                <a:ea typeface="Open Sans ExtraBold"/>
                <a:cs typeface="Open Sans ExtraBold"/>
                <a:sym typeface="Open Sans ExtraBold"/>
              </a:rPr>
              <a:t>MAED</a:t>
            </a:r>
            <a:endParaRPr dirty="0"/>
          </a:p>
        </p:txBody>
      </p:sp>
      <p:sp>
        <p:nvSpPr>
          <p:cNvPr id="198" name="Google Shape;198;p1"/>
          <p:cNvSpPr txBox="1"/>
          <p:nvPr/>
        </p:nvSpPr>
        <p:spPr>
          <a:xfrm>
            <a:off x="8975475" y="630025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u="none">
                <a:solidFill>
                  <a:schemeClr val="lt1"/>
                </a:solidFill>
                <a:latin typeface="Open Sans"/>
                <a:ea typeface="Open Sans"/>
                <a:cs typeface="Open Sans"/>
                <a:sym typeface="Open Sans"/>
              </a:rPr>
              <a:t>Version 2.0</a:t>
            </a:r>
            <a:endParaRPr sz="1050" b="0" u="none">
              <a:solidFill>
                <a:schemeClr val="lt1"/>
              </a:solidFill>
              <a:latin typeface="Open Sans"/>
              <a:ea typeface="Open Sans"/>
              <a:cs typeface="Open Sans"/>
              <a:sym typeface="Open Sans"/>
            </a:endParaRPr>
          </a:p>
        </p:txBody>
      </p:sp>
      <p:sp>
        <p:nvSpPr>
          <p:cNvPr id="199" name="Google Shape;199;p1"/>
          <p:cNvSpPr txBox="1"/>
          <p:nvPr/>
        </p:nvSpPr>
        <p:spPr>
          <a:xfrm>
            <a:off x="560748" y="3524100"/>
            <a:ext cx="4468452" cy="707846"/>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fr-FR" sz="2000" b="1" dirty="0">
                <a:solidFill>
                  <a:srgbClr val="000000"/>
                </a:solidFill>
                <a:latin typeface="Open Sans ExtraBold"/>
                <a:ea typeface="Open Sans ExtraBold"/>
                <a:cs typeface="Open Sans ExtraBold"/>
                <a:sym typeface="Open Sans ExtraBold"/>
              </a:rPr>
              <a:t>Modèle pour l’Analyse de la Demande d’Énergie </a:t>
            </a:r>
            <a:endParaRPr lang="fr-FR" sz="2000" b="1" dirty="0">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6" name="Google Shape;336;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337" name="Google Shape;337;p10"/>
          <p:cNvSpPr/>
          <p:nvPr/>
        </p:nvSpPr>
        <p:spPr>
          <a:xfrm>
            <a:off x="887215" y="1155563"/>
            <a:ext cx="801883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1.2.4 Accès à l'électricité</a:t>
            </a:r>
            <a:endParaRPr/>
          </a:p>
        </p:txBody>
      </p:sp>
      <p:sp>
        <p:nvSpPr>
          <p:cNvPr id="338" name="Google Shape;338;p10"/>
          <p:cNvSpPr txBox="1"/>
          <p:nvPr/>
        </p:nvSpPr>
        <p:spPr>
          <a:xfrm>
            <a:off x="887214" y="115504"/>
            <a:ext cx="10272730" cy="1038394"/>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90000"/>
              </a:lnSpc>
              <a:spcBef>
                <a:spcPts val="0"/>
              </a:spcBef>
              <a:spcAft>
                <a:spcPts val="0"/>
              </a:spcAft>
              <a:buClr>
                <a:schemeClr val="dk1"/>
              </a:buClr>
              <a:buSzPct val="1100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1.2 Planification des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a:t>
            </a:r>
            <a:endParaRPr dirty="0"/>
          </a:p>
        </p:txBody>
      </p:sp>
      <p:pic>
        <p:nvPicPr>
          <p:cNvPr id="339" name="Google Shape;339;p10"/>
          <p:cNvPicPr preferRelativeResize="0">
            <a:picLocks noGrp="1"/>
          </p:cNvPicPr>
          <p:nvPr>
            <p:ph type="body" idx="1"/>
          </p:nvPr>
        </p:nvPicPr>
        <p:blipFill rotWithShape="1">
          <a:blip r:embed="rId4">
            <a:alphaModFix/>
          </a:blip>
          <a:srcRect/>
          <a:stretch/>
        </p:blipFill>
        <p:spPr>
          <a:xfrm>
            <a:off x="2503204" y="1496929"/>
            <a:ext cx="6931315" cy="4892552"/>
          </a:xfrm>
          <a:prstGeom prst="rect">
            <a:avLst/>
          </a:prstGeom>
          <a:noFill/>
          <a:ln>
            <a:noFill/>
          </a:ln>
        </p:spPr>
      </p:pic>
      <p:pic>
        <p:nvPicPr>
          <p:cNvPr id="340" name="Google Shape;340;p10" descr="Diagram&#10;&#10;Description automatically generated"/>
          <p:cNvPicPr preferRelativeResize="0"/>
          <p:nvPr/>
        </p:nvPicPr>
        <p:blipFill rotWithShape="1">
          <a:blip r:embed="rId5">
            <a:alphaModFix/>
          </a:blip>
          <a:srcRect/>
          <a:stretch/>
        </p:blipFill>
        <p:spPr>
          <a:xfrm>
            <a:off x="10731845" y="935882"/>
            <a:ext cx="839470" cy="8394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7" name="Google Shape;347;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348" name="Google Shape;348;p11"/>
          <p:cNvSpPr/>
          <p:nvPr/>
        </p:nvSpPr>
        <p:spPr>
          <a:xfrm>
            <a:off x="887214" y="1347756"/>
            <a:ext cx="80555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9CC2E5"/>
                </a:solidFill>
                <a:latin typeface="Open Sans"/>
                <a:ea typeface="Open Sans"/>
                <a:cs typeface="Open Sans"/>
                <a:sym typeface="Open Sans"/>
              </a:rPr>
              <a:t>1.2.5 </a:t>
            </a:r>
            <a:r>
              <a:rPr lang="en-GB" sz="2000" b="1" dirty="0" err="1">
                <a:solidFill>
                  <a:srgbClr val="9CC2E5"/>
                </a:solidFill>
                <a:latin typeface="Open Sans"/>
                <a:ea typeface="Open Sans"/>
                <a:cs typeface="Open Sans"/>
                <a:sym typeface="Open Sans"/>
              </a:rPr>
              <a:t>Scénarios</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croissance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possibles</a:t>
            </a:r>
            <a:endParaRPr sz="2000" b="1" dirty="0">
              <a:solidFill>
                <a:srgbClr val="9CC2E5"/>
              </a:solidFill>
              <a:latin typeface="Open Sans"/>
              <a:ea typeface="Open Sans"/>
              <a:cs typeface="Open Sans"/>
              <a:sym typeface="Open Sans"/>
            </a:endParaRPr>
          </a:p>
        </p:txBody>
      </p:sp>
      <p:sp>
        <p:nvSpPr>
          <p:cNvPr id="349" name="Google Shape;349;p11"/>
          <p:cNvSpPr txBox="1"/>
          <p:nvPr/>
        </p:nvSpPr>
        <p:spPr>
          <a:xfrm>
            <a:off x="887214" y="135168"/>
            <a:ext cx="9696437" cy="1124659"/>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Clr>
                <a:schemeClr val="dk1"/>
              </a:buClr>
              <a:buSzPct val="1100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1.2 Planification des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a:t>
            </a:r>
            <a:endParaRPr dirty="0"/>
          </a:p>
        </p:txBody>
      </p:sp>
      <p:pic>
        <p:nvPicPr>
          <p:cNvPr id="350" name="Google Shape;350;p11"/>
          <p:cNvPicPr preferRelativeResize="0">
            <a:picLocks noGrp="1"/>
          </p:cNvPicPr>
          <p:nvPr>
            <p:ph type="body" idx="1"/>
          </p:nvPr>
        </p:nvPicPr>
        <p:blipFill rotWithShape="1">
          <a:blip r:embed="rId4">
            <a:alphaModFix/>
          </a:blip>
          <a:srcRect/>
          <a:stretch/>
        </p:blipFill>
        <p:spPr>
          <a:xfrm>
            <a:off x="2657772" y="1726442"/>
            <a:ext cx="6700659" cy="4664943"/>
          </a:xfrm>
          <a:prstGeom prst="rect">
            <a:avLst/>
          </a:prstGeom>
          <a:noFill/>
          <a:ln>
            <a:noFill/>
          </a:ln>
        </p:spPr>
      </p:pic>
      <p:pic>
        <p:nvPicPr>
          <p:cNvPr id="351" name="Google Shape;351;p11"/>
          <p:cNvPicPr preferRelativeResize="0"/>
          <p:nvPr/>
        </p:nvPicPr>
        <p:blipFill rotWithShape="1">
          <a:blip r:embed="rId5">
            <a:alphaModFix/>
          </a:blip>
          <a:srcRect/>
          <a:stretch/>
        </p:blipFill>
        <p:spPr>
          <a:xfrm>
            <a:off x="10616827" y="420415"/>
            <a:ext cx="839471" cy="8394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8" name="Google Shape;358;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359" name="Google Shape;359;p12"/>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1.3.1 Qu'est-ce que le MAED ?</a:t>
            </a:r>
            <a:endParaRPr/>
          </a:p>
        </p:txBody>
      </p:sp>
      <p:sp>
        <p:nvSpPr>
          <p:cNvPr id="360" name="Google Shape;360;p12"/>
          <p:cNvSpPr txBox="1"/>
          <p:nvPr/>
        </p:nvSpPr>
        <p:spPr>
          <a:xfrm>
            <a:off x="887214" y="-5421"/>
            <a:ext cx="10044618"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000" dirty="0">
                <a:solidFill>
                  <a:schemeClr val="dk1"/>
                </a:solidFill>
                <a:latin typeface="Open Sans"/>
                <a:ea typeface="Open Sans"/>
                <a:cs typeface="Open Sans"/>
                <a:sym typeface="Open Sans"/>
              </a:rPr>
              <a:t>Session </a:t>
            </a:r>
            <a:r>
              <a:rPr lang="en-GB" sz="4400" dirty="0">
                <a:solidFill>
                  <a:schemeClr val="dk1"/>
                </a:solidFill>
                <a:latin typeface="Open Sans"/>
                <a:ea typeface="Open Sans"/>
                <a:cs typeface="Open Sans"/>
                <a:sym typeface="Open Sans"/>
              </a:rPr>
              <a:t>1.3 Introduction au MAED </a:t>
            </a:r>
            <a:endParaRPr dirty="0"/>
          </a:p>
        </p:txBody>
      </p:sp>
      <p:grpSp>
        <p:nvGrpSpPr>
          <p:cNvPr id="361" name="Google Shape;361;p12"/>
          <p:cNvGrpSpPr/>
          <p:nvPr/>
        </p:nvGrpSpPr>
        <p:grpSpPr>
          <a:xfrm>
            <a:off x="5408003" y="2685161"/>
            <a:ext cx="6263297" cy="2358900"/>
            <a:chOff x="0" y="288"/>
            <a:chExt cx="6263297" cy="2358900"/>
          </a:xfrm>
        </p:grpSpPr>
        <p:sp>
          <p:nvSpPr>
            <p:cNvPr id="362" name="Google Shape;362;p12"/>
            <p:cNvSpPr/>
            <p:nvPr/>
          </p:nvSpPr>
          <p:spPr>
            <a:xfrm>
              <a:off x="2331113" y="288"/>
              <a:ext cx="3932184" cy="1123286"/>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2"/>
            <p:cNvSpPr txBox="1"/>
            <p:nvPr/>
          </p:nvSpPr>
          <p:spPr>
            <a:xfrm>
              <a:off x="2331113" y="140699"/>
              <a:ext cx="3075437" cy="842464"/>
            </a:xfrm>
            <a:prstGeom prst="rect">
              <a:avLst/>
            </a:prstGeom>
            <a:noFill/>
            <a:ln>
              <a:noFill/>
            </a:ln>
          </p:spPr>
          <p:txBody>
            <a:bodyPr spcFirstLastPara="1" wrap="square" lIns="15875" tIns="15875" rIns="15875" bIns="15875"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GB" sz="2500" b="0" i="0" u="none" strike="noStrike" cap="none">
                  <a:solidFill>
                    <a:schemeClr val="dk1"/>
                  </a:solidFill>
                  <a:latin typeface="Calibri"/>
                  <a:ea typeface="Calibri"/>
                  <a:cs typeface="Calibri"/>
                  <a:sym typeface="Calibri"/>
                </a:rPr>
                <a:t>Projections de la demande d'énergie</a:t>
              </a:r>
              <a:endParaRPr sz="2500" b="0" i="0" u="none" strike="noStrike" cap="none">
                <a:solidFill>
                  <a:schemeClr val="dk1"/>
                </a:solidFill>
                <a:latin typeface="Calibri"/>
                <a:ea typeface="Calibri"/>
                <a:cs typeface="Calibri"/>
                <a:sym typeface="Calibri"/>
              </a:endParaRPr>
            </a:p>
          </p:txBody>
        </p:sp>
        <p:sp>
          <p:nvSpPr>
            <p:cNvPr id="364" name="Google Shape;364;p12"/>
            <p:cNvSpPr/>
            <p:nvPr/>
          </p:nvSpPr>
          <p:spPr>
            <a:xfrm>
              <a:off x="0" y="288"/>
              <a:ext cx="2331113" cy="1123286"/>
            </a:xfrm>
            <a:prstGeom prst="roundRect">
              <a:avLst>
                <a:gd name="adj" fmla="val 16667"/>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2"/>
            <p:cNvSpPr txBox="1"/>
            <p:nvPr/>
          </p:nvSpPr>
          <p:spPr>
            <a:xfrm>
              <a:off x="54834" y="55122"/>
              <a:ext cx="2221445" cy="1013618"/>
            </a:xfrm>
            <a:prstGeom prst="rect">
              <a:avLst/>
            </a:prstGeom>
            <a:noFill/>
            <a:ln>
              <a:noFill/>
            </a:ln>
          </p:spPr>
          <p:txBody>
            <a:bodyPr spcFirstLastPara="1" wrap="square" lIns="152400" tIns="76200" rIns="152400" bIns="762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MAED-D</a:t>
              </a:r>
              <a:endParaRPr sz="4000">
                <a:solidFill>
                  <a:schemeClr val="lt1"/>
                </a:solidFill>
                <a:latin typeface="Calibri"/>
                <a:ea typeface="Calibri"/>
                <a:cs typeface="Calibri"/>
                <a:sym typeface="Calibri"/>
              </a:endParaRPr>
            </a:p>
          </p:txBody>
        </p:sp>
        <p:sp>
          <p:nvSpPr>
            <p:cNvPr id="366" name="Google Shape;366;p12"/>
            <p:cNvSpPr/>
            <p:nvPr/>
          </p:nvSpPr>
          <p:spPr>
            <a:xfrm>
              <a:off x="2331113" y="1235902"/>
              <a:ext cx="3932184" cy="1123286"/>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12"/>
            <p:cNvSpPr txBox="1"/>
            <p:nvPr/>
          </p:nvSpPr>
          <p:spPr>
            <a:xfrm>
              <a:off x="2331113" y="1376313"/>
              <a:ext cx="3652784" cy="842464"/>
            </a:xfrm>
            <a:prstGeom prst="rect">
              <a:avLst/>
            </a:prstGeom>
            <a:noFill/>
            <a:ln>
              <a:noFill/>
            </a:ln>
          </p:spPr>
          <p:txBody>
            <a:bodyPr spcFirstLastPara="1" wrap="square" lIns="15875" tIns="15875" rIns="15875" bIns="15875"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GB" sz="2500" b="0" i="0" u="none" strike="noStrike" cap="none" dirty="0" err="1">
                  <a:solidFill>
                    <a:schemeClr val="dk1"/>
                  </a:solidFill>
                  <a:latin typeface="Calibri"/>
                  <a:ea typeface="Calibri"/>
                  <a:cs typeface="Calibri"/>
                  <a:sym typeface="Calibri"/>
                </a:rPr>
                <a:t>Calculs</a:t>
              </a:r>
              <a:r>
                <a:rPr lang="en-GB" sz="2500" b="0" i="0" u="none" strike="noStrike" cap="none" dirty="0">
                  <a:solidFill>
                    <a:schemeClr val="dk1"/>
                  </a:solidFill>
                  <a:latin typeface="Calibri"/>
                  <a:ea typeface="Calibri"/>
                  <a:cs typeface="Calibri"/>
                  <a:sym typeface="Calibri"/>
                </a:rPr>
                <a:t> du </a:t>
              </a:r>
              <a:r>
                <a:rPr lang="en-GB" sz="2500" b="0" i="0" u="none" strike="noStrike" cap="none" dirty="0" err="1">
                  <a:solidFill>
                    <a:schemeClr val="dk1"/>
                  </a:solidFill>
                  <a:latin typeface="Calibri"/>
                  <a:ea typeface="Calibri"/>
                  <a:cs typeface="Calibri"/>
                  <a:sym typeface="Calibri"/>
                </a:rPr>
                <a:t>profil</a:t>
              </a:r>
              <a:r>
                <a:rPr lang="en-GB" sz="2500" b="0" i="0" u="none" strike="noStrike" cap="none" dirty="0">
                  <a:solidFill>
                    <a:schemeClr val="dk1"/>
                  </a:solidFill>
                  <a:latin typeface="Calibri"/>
                  <a:ea typeface="Calibri"/>
                  <a:cs typeface="Calibri"/>
                  <a:sym typeface="Calibri"/>
                </a:rPr>
                <a:t> de la </a:t>
              </a:r>
              <a:r>
                <a:rPr lang="en-GB" sz="2500" b="0" i="0" u="none" strike="noStrike" cap="none" dirty="0" err="1">
                  <a:solidFill>
                    <a:schemeClr val="dk1"/>
                  </a:solidFill>
                  <a:latin typeface="Calibri"/>
                  <a:ea typeface="Calibri"/>
                  <a:cs typeface="Calibri"/>
                  <a:sym typeface="Calibri"/>
                </a:rPr>
                <a:t>demande</a:t>
              </a:r>
              <a:r>
                <a:rPr lang="en-GB" sz="2500" b="0" i="0" u="none" strike="noStrike" cap="none" dirty="0">
                  <a:solidFill>
                    <a:schemeClr val="dk1"/>
                  </a:solidFill>
                  <a:latin typeface="Calibri"/>
                  <a:ea typeface="Calibri"/>
                  <a:cs typeface="Calibri"/>
                  <a:sym typeface="Calibri"/>
                </a:rPr>
                <a:t> </a:t>
              </a:r>
              <a:r>
                <a:rPr lang="en-GB" sz="2500" b="0" i="0" u="none" strike="noStrike" cap="none" dirty="0" err="1">
                  <a:solidFill>
                    <a:schemeClr val="dk1"/>
                  </a:solidFill>
                  <a:latin typeface="Calibri"/>
                  <a:ea typeface="Calibri"/>
                  <a:cs typeface="Calibri"/>
                  <a:sym typeface="Calibri"/>
                </a:rPr>
                <a:t>d'électricité</a:t>
              </a:r>
              <a:endParaRPr sz="2500" b="0" i="0" u="none" strike="noStrike" cap="none" dirty="0">
                <a:solidFill>
                  <a:schemeClr val="dk1"/>
                </a:solidFill>
                <a:latin typeface="Calibri"/>
                <a:ea typeface="Calibri"/>
                <a:cs typeface="Calibri"/>
                <a:sym typeface="Calibri"/>
              </a:endParaRPr>
            </a:p>
          </p:txBody>
        </p:sp>
        <p:sp>
          <p:nvSpPr>
            <p:cNvPr id="368" name="Google Shape;368;p12"/>
            <p:cNvSpPr/>
            <p:nvPr/>
          </p:nvSpPr>
          <p:spPr>
            <a:xfrm>
              <a:off x="0" y="1235902"/>
              <a:ext cx="2331113" cy="1123286"/>
            </a:xfrm>
            <a:prstGeom prst="roundRect">
              <a:avLst>
                <a:gd name="adj" fmla="val 16667"/>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54834" y="1290736"/>
              <a:ext cx="2221445" cy="1013618"/>
            </a:xfrm>
            <a:prstGeom prst="rect">
              <a:avLst/>
            </a:prstGeom>
            <a:noFill/>
            <a:ln>
              <a:noFill/>
            </a:ln>
          </p:spPr>
          <p:txBody>
            <a:bodyPr spcFirstLastPara="1" wrap="square" lIns="152400" tIns="76200" rIns="152400" bIns="762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MAED-EL</a:t>
              </a:r>
              <a:endParaRPr sz="4000">
                <a:solidFill>
                  <a:schemeClr val="lt1"/>
                </a:solidFill>
                <a:latin typeface="Calibri"/>
                <a:ea typeface="Calibri"/>
                <a:cs typeface="Calibri"/>
                <a:sym typeface="Calibri"/>
              </a:endParaRPr>
            </a:p>
          </p:txBody>
        </p:sp>
      </p:grpSp>
      <p:pic>
        <p:nvPicPr>
          <p:cNvPr id="370" name="Google Shape;370;p12"/>
          <p:cNvPicPr preferRelativeResize="0"/>
          <p:nvPr/>
        </p:nvPicPr>
        <p:blipFill rotWithShape="1">
          <a:blip r:embed="rId4">
            <a:alphaModFix/>
          </a:blip>
          <a:srcRect/>
          <a:stretch/>
        </p:blipFill>
        <p:spPr>
          <a:xfrm>
            <a:off x="1290827" y="2687814"/>
            <a:ext cx="3686394" cy="2360013"/>
          </a:xfrm>
          <a:prstGeom prst="rect">
            <a:avLst/>
          </a:prstGeom>
          <a:noFill/>
          <a:ln>
            <a:noFill/>
          </a:ln>
        </p:spPr>
      </p:pic>
      <p:pic>
        <p:nvPicPr>
          <p:cNvPr id="371" name="Google Shape;371;p12"/>
          <p:cNvPicPr preferRelativeResize="0"/>
          <p:nvPr/>
        </p:nvPicPr>
        <p:blipFill rotWithShape="1">
          <a:blip r:embed="rId5">
            <a:alphaModFix/>
          </a:blip>
          <a:srcRect/>
          <a:stretch/>
        </p:blipFill>
        <p:spPr>
          <a:xfrm>
            <a:off x="4075778" y="2773337"/>
            <a:ext cx="793751" cy="793751"/>
          </a:xfrm>
          <a:prstGeom prst="rect">
            <a:avLst/>
          </a:prstGeom>
          <a:noFill/>
          <a:ln>
            <a:noFill/>
          </a:ln>
        </p:spPr>
      </p:pic>
      <p:cxnSp>
        <p:nvCxnSpPr>
          <p:cNvPr id="372" name="Google Shape;372;p12"/>
          <p:cNvCxnSpPr/>
          <p:nvPr/>
        </p:nvCxnSpPr>
        <p:spPr>
          <a:xfrm rot="10800000" flipH="1">
            <a:off x="4974715" y="3222425"/>
            <a:ext cx="414223" cy="755925"/>
          </a:xfrm>
          <a:prstGeom prst="straightConnector1">
            <a:avLst/>
          </a:prstGeom>
          <a:noFill/>
          <a:ln w="28575" cap="flat" cmpd="sng">
            <a:solidFill>
              <a:schemeClr val="accent1"/>
            </a:solidFill>
            <a:prstDash val="solid"/>
            <a:miter lim="800000"/>
            <a:headEnd type="none" w="sm" len="sm"/>
            <a:tailEnd type="triangle" w="med" len="med"/>
          </a:ln>
        </p:spPr>
      </p:cxnSp>
      <p:cxnSp>
        <p:nvCxnSpPr>
          <p:cNvPr id="373" name="Google Shape;373;p12"/>
          <p:cNvCxnSpPr/>
          <p:nvPr/>
        </p:nvCxnSpPr>
        <p:spPr>
          <a:xfrm>
            <a:off x="4972050" y="3966633"/>
            <a:ext cx="413810" cy="594007"/>
          </a:xfrm>
          <a:prstGeom prst="straightConnector1">
            <a:avLst/>
          </a:prstGeom>
          <a:noFill/>
          <a:ln w="28575" cap="flat" cmpd="sng">
            <a:solidFill>
              <a:schemeClr val="accent1"/>
            </a:solidFill>
            <a:prstDash val="solid"/>
            <a:miter lim="800000"/>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13" descr="Graphical user interface, text&#10;&#10;Description automatically generated"/>
          <p:cNvPicPr preferRelativeResize="0"/>
          <p:nvPr/>
        </p:nvPicPr>
        <p:blipFill rotWithShape="1">
          <a:blip r:embed="rId3">
            <a:alphaModFix/>
          </a:blip>
          <a:srcRect/>
          <a:stretch/>
        </p:blipFill>
        <p:spPr>
          <a:xfrm>
            <a:off x="0" y="20091"/>
            <a:ext cx="12192000" cy="6858000"/>
          </a:xfrm>
          <a:prstGeom prst="rect">
            <a:avLst/>
          </a:prstGeom>
          <a:noFill/>
          <a:ln>
            <a:noFill/>
          </a:ln>
        </p:spPr>
      </p:pic>
      <p:sp>
        <p:nvSpPr>
          <p:cNvPr id="380" name="Google Shape;380;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381" name="Google Shape;381;p13"/>
          <p:cNvSpPr/>
          <p:nvPr/>
        </p:nvSpPr>
        <p:spPr>
          <a:xfrm>
            <a:off x="887215" y="1044501"/>
            <a:ext cx="77553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1.3.2 Modèle d'analyse de la demande d'énergie (MAED-D)</a:t>
            </a:r>
            <a:endParaRPr/>
          </a:p>
        </p:txBody>
      </p:sp>
      <p:sp>
        <p:nvSpPr>
          <p:cNvPr id="382" name="Google Shape;382;p13"/>
          <p:cNvSpPr txBox="1"/>
          <p:nvPr/>
        </p:nvSpPr>
        <p:spPr>
          <a:xfrm>
            <a:off x="887215" y="984"/>
            <a:ext cx="9726482" cy="104132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1.3 Intro MAED-D</a:t>
            </a:r>
            <a:endParaRPr dirty="0"/>
          </a:p>
        </p:txBody>
      </p:sp>
      <p:pic>
        <p:nvPicPr>
          <p:cNvPr id="383" name="Google Shape;383;p13"/>
          <p:cNvPicPr preferRelativeResize="0"/>
          <p:nvPr/>
        </p:nvPicPr>
        <p:blipFill rotWithShape="1">
          <a:blip r:embed="rId4">
            <a:alphaModFix/>
          </a:blip>
          <a:srcRect/>
          <a:stretch/>
        </p:blipFill>
        <p:spPr>
          <a:xfrm>
            <a:off x="7708936" y="2410691"/>
            <a:ext cx="3786377" cy="2724724"/>
          </a:xfrm>
          <a:prstGeom prst="rect">
            <a:avLst/>
          </a:prstGeom>
          <a:noFill/>
          <a:ln>
            <a:noFill/>
          </a:ln>
        </p:spPr>
      </p:pic>
      <p:sp>
        <p:nvSpPr>
          <p:cNvPr id="384" name="Google Shape;384;p13"/>
          <p:cNvSpPr txBox="1">
            <a:spLocks noGrp="1"/>
          </p:cNvSpPr>
          <p:nvPr>
            <p:ph type="body" idx="1"/>
          </p:nvPr>
        </p:nvSpPr>
        <p:spPr>
          <a:xfrm>
            <a:off x="403761" y="1641950"/>
            <a:ext cx="7102964" cy="4561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Char char="•"/>
            </a:pPr>
            <a:r>
              <a:rPr lang="en-GB" sz="2000" dirty="0">
                <a:latin typeface="Open Sans"/>
                <a:ea typeface="Open Sans"/>
                <a:cs typeface="Open Sans"/>
                <a:sym typeface="Open Sans"/>
              </a:rPr>
              <a:t>Il </a:t>
            </a:r>
            <a:r>
              <a:rPr lang="en-GB" sz="2000" dirty="0" err="1">
                <a:latin typeface="Open Sans"/>
                <a:ea typeface="Open Sans"/>
                <a:cs typeface="Open Sans"/>
                <a:sym typeface="Open Sans"/>
              </a:rPr>
              <a:t>permet</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modéliser</a:t>
            </a:r>
            <a:r>
              <a:rPr lang="en-GB" sz="2000" dirty="0">
                <a:latin typeface="Open Sans"/>
                <a:ea typeface="Open Sans"/>
                <a:cs typeface="Open Sans"/>
                <a:sym typeface="Open Sans"/>
              </a:rPr>
              <a:t> </a:t>
            </a:r>
            <a:r>
              <a:rPr lang="en-GB" sz="2000" dirty="0" err="1">
                <a:latin typeface="Open Sans"/>
                <a:ea typeface="Open Sans"/>
                <a:cs typeface="Open Sans"/>
                <a:sym typeface="Open Sans"/>
              </a:rPr>
              <a:t>l'impact</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politiques</a:t>
            </a:r>
            <a:r>
              <a:rPr lang="en-GB" sz="2000" dirty="0">
                <a:latin typeface="Open Sans"/>
                <a:ea typeface="Open Sans"/>
                <a:cs typeface="Open Sans"/>
                <a:sym typeface="Open Sans"/>
              </a:rPr>
              <a:t> alternatives en </a:t>
            </a:r>
            <a:r>
              <a:rPr lang="en-GB" sz="2000" dirty="0" err="1">
                <a:latin typeface="Open Sans"/>
                <a:ea typeface="Open Sans"/>
                <a:cs typeface="Open Sans"/>
                <a:sym typeface="Open Sans"/>
              </a:rPr>
              <a:t>matière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d'utilisation</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l'énergie</a:t>
            </a:r>
            <a:r>
              <a:rPr lang="en-GB" sz="2000" dirty="0">
                <a:latin typeface="Open Sans"/>
                <a:ea typeface="Open Sans"/>
                <a:cs typeface="Open Sans"/>
                <a:sym typeface="Open Sans"/>
              </a:rPr>
              <a:t>. </a:t>
            </a:r>
            <a:endParaRPr sz="2000" dirty="0">
              <a:latin typeface="Open Sans"/>
              <a:ea typeface="Open Sans"/>
              <a:cs typeface="Open Sans"/>
              <a:sym typeface="Open Sans"/>
            </a:endParaRPr>
          </a:p>
          <a:p>
            <a:pPr marL="228600" lvl="0" indent="-228600" algn="l" rtl="0">
              <a:lnSpc>
                <a:spcPct val="100000"/>
              </a:lnSpc>
              <a:spcBef>
                <a:spcPts val="1000"/>
              </a:spcBef>
              <a:spcAft>
                <a:spcPts val="0"/>
              </a:spcAft>
              <a:buClr>
                <a:schemeClr val="dk1"/>
              </a:buClr>
              <a:buSzPts val="2000"/>
              <a:buChar char="•"/>
            </a:pPr>
            <a:r>
              <a:rPr lang="en-GB" sz="2000" dirty="0">
                <a:latin typeface="Open Sans"/>
                <a:ea typeface="Open Sans"/>
                <a:cs typeface="Open Sans"/>
                <a:sym typeface="Open Sans"/>
              </a:rPr>
              <a:t>Le </a:t>
            </a:r>
            <a:r>
              <a:rPr lang="en-GB" sz="2000" dirty="0" err="1">
                <a:latin typeface="Open Sans"/>
                <a:ea typeface="Open Sans"/>
                <a:cs typeface="Open Sans"/>
                <a:sym typeface="Open Sans"/>
              </a:rPr>
              <a:t>MAED</a:t>
            </a:r>
            <a:r>
              <a:rPr lang="en-GB" sz="2000" dirty="0">
                <a:latin typeface="Open Sans"/>
                <a:ea typeface="Open Sans"/>
                <a:cs typeface="Open Sans"/>
                <a:sym typeface="Open Sans"/>
              </a:rPr>
              <a:t> </a:t>
            </a:r>
            <a:r>
              <a:rPr lang="en-GB" sz="2000" dirty="0" err="1">
                <a:latin typeface="Open Sans"/>
                <a:ea typeface="Open Sans"/>
                <a:cs typeface="Open Sans"/>
                <a:sym typeface="Open Sans"/>
              </a:rPr>
              <a:t>vous</a:t>
            </a:r>
            <a:r>
              <a:rPr lang="en-GB" sz="2000" dirty="0">
                <a:latin typeface="Open Sans"/>
                <a:ea typeface="Open Sans"/>
                <a:cs typeface="Open Sans"/>
                <a:sym typeface="Open Sans"/>
              </a:rPr>
              <a:t> </a:t>
            </a:r>
            <a:r>
              <a:rPr lang="en-GB" sz="2000" dirty="0" err="1">
                <a:latin typeface="Open Sans"/>
                <a:ea typeface="Open Sans"/>
                <a:cs typeface="Open Sans"/>
                <a:sym typeface="Open Sans"/>
              </a:rPr>
              <a:t>permet</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d'évaluer</a:t>
            </a:r>
            <a:r>
              <a:rPr lang="en-GB" sz="2000" dirty="0">
                <a:latin typeface="Open Sans"/>
                <a:ea typeface="Open Sans"/>
                <a:cs typeface="Open Sans"/>
                <a:sym typeface="Open Sans"/>
              </a:rPr>
              <a:t> </a:t>
            </a:r>
            <a:r>
              <a:rPr lang="en-GB" sz="2000" dirty="0" err="1">
                <a:latin typeface="Open Sans"/>
                <a:ea typeface="Open Sans"/>
                <a:cs typeface="Open Sans"/>
                <a:sym typeface="Open Sans"/>
              </a:rPr>
              <a:t>l'impact</a:t>
            </a:r>
            <a:r>
              <a:rPr lang="en-GB" sz="2000" dirty="0">
                <a:latin typeface="Open Sans"/>
                <a:ea typeface="Open Sans"/>
                <a:cs typeface="Open Sans"/>
                <a:sym typeface="Open Sans"/>
              </a:rPr>
              <a:t> du </a:t>
            </a:r>
            <a:r>
              <a:rPr lang="en-GB" sz="2000" dirty="0" err="1">
                <a:latin typeface="Open Sans"/>
                <a:ea typeface="Open Sans"/>
                <a:cs typeface="Open Sans"/>
                <a:sym typeface="Open Sans"/>
              </a:rPr>
              <a:t>développement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technologique</a:t>
            </a:r>
            <a:r>
              <a:rPr lang="en-GB" sz="2000" dirty="0">
                <a:latin typeface="Open Sans"/>
                <a:ea typeface="Open Sans"/>
                <a:cs typeface="Open Sans"/>
                <a:sym typeface="Open Sans"/>
              </a:rPr>
              <a:t>. </a:t>
            </a:r>
            <a:endParaRPr sz="2000" dirty="0">
              <a:latin typeface="Open Sans"/>
              <a:ea typeface="Open Sans"/>
              <a:cs typeface="Open Sans"/>
              <a:sym typeface="Open Sans"/>
            </a:endParaRPr>
          </a:p>
          <a:p>
            <a:pPr marL="228600" lvl="0" indent="-228600" algn="l" rtl="0">
              <a:lnSpc>
                <a:spcPct val="100000"/>
              </a:lnSpc>
              <a:spcBef>
                <a:spcPts val="1000"/>
              </a:spcBef>
              <a:spcAft>
                <a:spcPts val="0"/>
              </a:spcAft>
              <a:buClr>
                <a:schemeClr val="dk1"/>
              </a:buClr>
              <a:buSzPts val="2000"/>
              <a:buChar char="•"/>
            </a:pPr>
            <a:r>
              <a:rPr lang="en-GB" sz="2000" dirty="0">
                <a:latin typeface="Open Sans"/>
                <a:ea typeface="Open Sans"/>
                <a:cs typeface="Open Sans"/>
                <a:sym typeface="Open Sans"/>
              </a:rPr>
              <a:t>Le </a:t>
            </a:r>
            <a:r>
              <a:rPr lang="en-GB" sz="2000" dirty="0" err="1">
                <a:latin typeface="Open Sans"/>
                <a:ea typeface="Open Sans"/>
                <a:cs typeface="Open Sans"/>
                <a:sym typeface="Open Sans"/>
              </a:rPr>
              <a:t>MAED</a:t>
            </a:r>
            <a:r>
              <a:rPr lang="en-GB" sz="2000" dirty="0">
                <a:latin typeface="Open Sans"/>
                <a:ea typeface="Open Sans"/>
                <a:cs typeface="Open Sans"/>
                <a:sym typeface="Open Sans"/>
              </a:rPr>
              <a:t> </a:t>
            </a:r>
            <a:r>
              <a:rPr lang="en-GB" sz="2000" dirty="0" err="1">
                <a:latin typeface="Open Sans"/>
                <a:ea typeface="Open Sans"/>
                <a:cs typeface="Open Sans"/>
                <a:sym typeface="Open Sans"/>
              </a:rPr>
              <a:t>peut</a:t>
            </a:r>
            <a:r>
              <a:rPr lang="en-GB" sz="2000" dirty="0">
                <a:latin typeface="Open Sans"/>
                <a:ea typeface="Open Sans"/>
                <a:cs typeface="Open Sans"/>
                <a:sym typeface="Open Sans"/>
              </a:rPr>
              <a:t> </a:t>
            </a:r>
            <a:r>
              <a:rPr lang="en-GB" sz="2000" dirty="0" err="1">
                <a:latin typeface="Open Sans"/>
                <a:ea typeface="Open Sans"/>
                <a:cs typeface="Open Sans"/>
                <a:sym typeface="Open Sans"/>
              </a:rPr>
              <a:t>être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utilisé</a:t>
            </a:r>
            <a:r>
              <a:rPr lang="en-GB" sz="2000" dirty="0">
                <a:latin typeface="Open Sans"/>
                <a:ea typeface="Open Sans"/>
                <a:cs typeface="Open Sans"/>
                <a:sym typeface="Open Sans"/>
              </a:rPr>
              <a:t> pour </a:t>
            </a:r>
            <a:r>
              <a:rPr lang="en-GB" sz="2000" dirty="0" err="1">
                <a:latin typeface="Open Sans"/>
                <a:ea typeface="Open Sans"/>
                <a:cs typeface="Open Sans"/>
                <a:sym typeface="Open Sans"/>
              </a:rPr>
              <a:t>modéliser</a:t>
            </a:r>
            <a:r>
              <a:rPr lang="en-GB" sz="2000" dirty="0">
                <a:latin typeface="Open Sans"/>
                <a:ea typeface="Open Sans"/>
                <a:cs typeface="Open Sans"/>
                <a:sym typeface="Open Sans"/>
              </a:rPr>
              <a:t> </a:t>
            </a:r>
            <a:r>
              <a:rPr lang="en-GB" sz="2000" dirty="0" err="1">
                <a:latin typeface="Open Sans"/>
                <a:ea typeface="Open Sans"/>
                <a:cs typeface="Open Sans"/>
                <a:sym typeface="Open Sans"/>
              </a:rPr>
              <a:t>l'effet</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changements</a:t>
            </a:r>
            <a:r>
              <a:rPr lang="en-GB" sz="2000" dirty="0">
                <a:latin typeface="Open Sans"/>
                <a:ea typeface="Open Sans"/>
                <a:cs typeface="Open Sans"/>
                <a:sym typeface="Open Sans"/>
              </a:rPr>
              <a:t> </a:t>
            </a:r>
            <a:r>
              <a:rPr lang="en-GB" sz="2000" dirty="0" err="1">
                <a:latin typeface="Open Sans"/>
                <a:ea typeface="Open Sans"/>
                <a:cs typeface="Open Sans"/>
                <a:sym typeface="Open Sans"/>
              </a:rPr>
              <a:t>dans</a:t>
            </a:r>
            <a:r>
              <a:rPr lang="en-GB" sz="2000" dirty="0">
                <a:latin typeface="Open Sans"/>
                <a:ea typeface="Open Sans"/>
                <a:cs typeface="Open Sans"/>
                <a:sym typeface="Open Sans"/>
              </a:rPr>
              <a:t> le mode de vie de la </a:t>
            </a:r>
            <a:r>
              <a:rPr lang="en-GB" sz="2000" dirty="0" err="1">
                <a:latin typeface="Open Sans"/>
                <a:ea typeface="Open Sans"/>
                <a:cs typeface="Open Sans"/>
                <a:sym typeface="Open Sans"/>
              </a:rPr>
              <a:t>société</a:t>
            </a:r>
            <a:r>
              <a:rPr lang="en-GB" sz="2000" dirty="0">
                <a:latin typeface="Open Sans"/>
                <a:ea typeface="Open Sans"/>
                <a:cs typeface="Open Sans"/>
                <a:sym typeface="Open Sans"/>
              </a:rPr>
              <a:t>.</a:t>
            </a:r>
            <a:endParaRPr dirty="0"/>
          </a:p>
          <a:p>
            <a:pPr marL="228600" lvl="0" indent="-228600" algn="l" rtl="0">
              <a:lnSpc>
                <a:spcPct val="100000"/>
              </a:lnSpc>
              <a:spcBef>
                <a:spcPts val="1000"/>
              </a:spcBef>
              <a:spcAft>
                <a:spcPts val="0"/>
              </a:spcAft>
              <a:buClr>
                <a:schemeClr val="dk1"/>
              </a:buClr>
              <a:buSzPts val="2000"/>
              <a:buChar char="•"/>
            </a:pPr>
            <a:r>
              <a:rPr lang="en-GB" sz="2000" dirty="0" err="1">
                <a:latin typeface="Open Sans"/>
                <a:ea typeface="Open Sans"/>
                <a:cs typeface="Open Sans"/>
                <a:sym typeface="Open Sans"/>
              </a:rPr>
              <a:t>L'</a:t>
            </a:r>
            <a:r>
              <a:rPr lang="en-GB" sz="2000" dirty="0" err="1"/>
              <a:t>utilisation</a:t>
            </a:r>
            <a:r>
              <a:rPr lang="en-GB" sz="2000" dirty="0"/>
              <a:t> des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a:t>
            </a:r>
            <a:r>
              <a:rPr lang="en-GB" sz="2000" dirty="0" err="1">
                <a:latin typeface="Open Sans"/>
                <a:ea typeface="Open Sans"/>
                <a:cs typeface="Open Sans"/>
                <a:sym typeface="Open Sans"/>
              </a:rPr>
              <a:t>vous</a:t>
            </a:r>
            <a:r>
              <a:rPr lang="en-GB" sz="2000" dirty="0">
                <a:latin typeface="Open Sans"/>
                <a:ea typeface="Open Sans"/>
                <a:cs typeface="Open Sans"/>
                <a:sym typeface="Open Sans"/>
              </a:rPr>
              <a:t> aide à </a:t>
            </a:r>
            <a:r>
              <a:rPr lang="en-GB" sz="2000" dirty="0" err="1">
                <a:latin typeface="Open Sans"/>
                <a:ea typeface="Open Sans"/>
                <a:cs typeface="Open Sans"/>
                <a:sym typeface="Open Sans"/>
              </a:rPr>
              <a:t>formuler</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hypothèses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conditionnelles</a:t>
            </a:r>
            <a:r>
              <a:rPr lang="en-GB" sz="2000" dirty="0">
                <a:latin typeface="Open Sans"/>
                <a:ea typeface="Open Sans"/>
                <a:cs typeface="Open Sans"/>
                <a:sym typeface="Open Sans"/>
              </a:rPr>
              <a:t> </a:t>
            </a:r>
            <a:r>
              <a:rPr lang="en-GB" sz="2000" dirty="0" err="1"/>
              <a:t>concernant</a:t>
            </a:r>
            <a:r>
              <a:rPr lang="en-GB" sz="2000" dirty="0">
                <a:latin typeface="Open Sans"/>
                <a:ea typeface="Open Sans"/>
                <a:cs typeface="Open Sans"/>
                <a:sym typeface="Open Sans"/>
              </a:rPr>
              <a:t> la situation  future de </a:t>
            </a:r>
            <a:r>
              <a:rPr lang="en-GB" sz="2000" dirty="0" err="1">
                <a:latin typeface="Open Sans"/>
                <a:ea typeface="Open Sans"/>
                <a:cs typeface="Open Sans"/>
                <a:sym typeface="Open Sans"/>
              </a:rPr>
              <a:t>votre</a:t>
            </a:r>
            <a:r>
              <a:rPr lang="en-GB" sz="2000" dirty="0">
                <a:latin typeface="Open Sans"/>
                <a:ea typeface="Open Sans"/>
                <a:cs typeface="Open Sans"/>
                <a:sym typeface="Open Sans"/>
              </a:rPr>
              <a:t> pays.</a:t>
            </a:r>
            <a:endParaRPr dirty="0"/>
          </a:p>
          <a:p>
            <a:pPr marL="228600" lvl="0" indent="-228600" algn="l" rtl="0">
              <a:lnSpc>
                <a:spcPct val="100000"/>
              </a:lnSpc>
              <a:spcBef>
                <a:spcPts val="1000"/>
              </a:spcBef>
              <a:spcAft>
                <a:spcPts val="0"/>
              </a:spcAft>
              <a:buClr>
                <a:schemeClr val="dk1"/>
              </a:buClr>
              <a:buSzPts val="2000"/>
              <a:buChar char="•"/>
            </a:pPr>
            <a:r>
              <a:rPr lang="en-GB" sz="2000" dirty="0" err="1"/>
              <a:t>MAED</a:t>
            </a:r>
            <a:r>
              <a:rPr lang="en-GB" sz="2000" dirty="0">
                <a:latin typeface="Open Sans"/>
                <a:ea typeface="Open Sans"/>
                <a:cs typeface="Open Sans"/>
                <a:sym typeface="Open Sans"/>
              </a:rPr>
              <a:t> utilise </a:t>
            </a:r>
            <a:r>
              <a:rPr lang="en-GB" sz="2000" dirty="0" err="1">
                <a:latin typeface="Open Sans"/>
                <a:ea typeface="Open Sans"/>
                <a:cs typeface="Open Sans"/>
                <a:sym typeface="Open Sans"/>
              </a:rPr>
              <a:t>une</a:t>
            </a:r>
            <a:r>
              <a:rPr lang="en-GB" sz="2000" dirty="0">
                <a:latin typeface="Open Sans"/>
                <a:ea typeface="Open Sans"/>
                <a:cs typeface="Open Sans"/>
                <a:sym typeface="Open Sans"/>
              </a:rPr>
              <a:t> </a:t>
            </a:r>
            <a:r>
              <a:rPr lang="en-GB" sz="2000" dirty="0" err="1">
                <a:latin typeface="Open Sans"/>
                <a:ea typeface="Open Sans"/>
                <a:cs typeface="Open Sans"/>
                <a:sym typeface="Open Sans"/>
              </a:rPr>
              <a:t>méthodologie</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scénario</a:t>
            </a:r>
            <a:r>
              <a:rPr lang="en-GB" sz="2000" dirty="0">
                <a:latin typeface="Open Sans"/>
                <a:ea typeface="Open Sans"/>
                <a:cs typeface="Open Sans"/>
                <a:sym typeface="Open Sans"/>
              </a:rPr>
              <a:t> (</a:t>
            </a:r>
            <a:r>
              <a:rPr lang="en-GB" sz="2000" dirty="0" err="1">
                <a:latin typeface="Open Sans"/>
                <a:ea typeface="Open Sans"/>
                <a:cs typeface="Open Sans"/>
                <a:sym typeface="Open Sans"/>
              </a:rPr>
              <a:t>approche</a:t>
            </a:r>
            <a:r>
              <a:rPr lang="en-GB" sz="2000" dirty="0">
                <a:latin typeface="Open Sans"/>
                <a:ea typeface="Open Sans"/>
                <a:cs typeface="Open Sans"/>
                <a:sym typeface="Open Sans"/>
              </a:rPr>
              <a:t> de simulation) </a:t>
            </a:r>
            <a:r>
              <a:rPr lang="en-GB" sz="2000" dirty="0" err="1">
                <a:latin typeface="Open Sans"/>
                <a:ea typeface="Open Sans"/>
                <a:cs typeface="Open Sans"/>
                <a:sym typeface="Open Sans"/>
              </a:rPr>
              <a:t>basée</a:t>
            </a:r>
            <a:r>
              <a:rPr lang="en-GB" sz="2000" dirty="0">
                <a:latin typeface="Open Sans"/>
                <a:ea typeface="Open Sans"/>
                <a:cs typeface="Open Sans"/>
                <a:sym typeface="Open Sans"/>
              </a:rPr>
              <a:t> </a:t>
            </a:r>
            <a:r>
              <a:rPr lang="en-GB" sz="2000" dirty="0" err="1">
                <a:latin typeface="Open Sans"/>
                <a:ea typeface="Open Sans"/>
                <a:cs typeface="Open Sans"/>
                <a:sym typeface="Open Sans"/>
              </a:rPr>
              <a:t>sur</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données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désagrégées</a:t>
            </a:r>
            <a:r>
              <a:rPr lang="en-GB" sz="2000" dirty="0">
                <a:latin typeface="Open Sans"/>
                <a:ea typeface="Open Sans"/>
                <a:cs typeface="Open Sans"/>
                <a:sym typeface="Open Sans"/>
              </a:rPr>
              <a:t> </a:t>
            </a:r>
            <a:r>
              <a:rPr lang="en-GB" sz="2000" dirty="0"/>
              <a:t>et </a:t>
            </a:r>
            <a:r>
              <a:rPr lang="en-GB" sz="2000" dirty="0" err="1"/>
              <a:t>ascendantes</a:t>
            </a:r>
            <a:r>
              <a:rPr lang="en-GB" sz="2000" dirty="0"/>
              <a:t> </a:t>
            </a:r>
            <a:r>
              <a:rPr lang="en-GB" sz="2000" dirty="0">
                <a:latin typeface="Open Sans"/>
                <a:ea typeface="Open Sans"/>
                <a:cs typeface="Open Sans"/>
                <a:sym typeface="Open Sans"/>
              </a:rPr>
              <a:t>de </a:t>
            </a:r>
            <a:r>
              <a:rPr lang="en-GB" sz="2000" dirty="0" err="1">
                <a:latin typeface="Open Sans"/>
                <a:ea typeface="Open Sans"/>
                <a:cs typeface="Open Sans"/>
                <a:sym typeface="Open Sans"/>
              </a:rPr>
              <a:t>l'utilisation</a:t>
            </a:r>
            <a:r>
              <a:rPr lang="en-GB" sz="2000" dirty="0">
                <a:latin typeface="Open Sans"/>
                <a:ea typeface="Open Sans"/>
                <a:cs typeface="Open Sans"/>
                <a:sym typeface="Open Sans"/>
              </a:rPr>
              <a:t> finale de </a:t>
            </a:r>
            <a:r>
              <a:rPr lang="en-GB" sz="2000" dirty="0" err="1">
                <a:latin typeface="Open Sans"/>
                <a:ea typeface="Open Sans"/>
                <a:cs typeface="Open Sans"/>
                <a:sym typeface="Open Sans"/>
              </a:rPr>
              <a:t>l'énergie</a:t>
            </a:r>
            <a:r>
              <a:rPr lang="en-GB" sz="2000" dirty="0">
                <a:latin typeface="Open Sans"/>
                <a:ea typeface="Open Sans"/>
                <a:cs typeface="Open Sans"/>
                <a:sym typeface="Open Sans"/>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1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1" name="Google Shape;391;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392" name="Google Shape;392;p14"/>
          <p:cNvSpPr/>
          <p:nvPr/>
        </p:nvSpPr>
        <p:spPr>
          <a:xfrm>
            <a:off x="887215" y="1185612"/>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1.3.3 Étapes principales de l'analyse MAED-D</a:t>
            </a:r>
            <a:endParaRPr sz="2000" b="1">
              <a:solidFill>
                <a:srgbClr val="9CC2E5"/>
              </a:solidFill>
              <a:latin typeface="Open Sans"/>
              <a:ea typeface="Open Sans"/>
              <a:cs typeface="Open Sans"/>
              <a:sym typeface="Open Sans"/>
            </a:endParaRPr>
          </a:p>
        </p:txBody>
      </p:sp>
      <p:sp>
        <p:nvSpPr>
          <p:cNvPr id="393" name="Google Shape;393;p14"/>
          <p:cNvSpPr txBox="1"/>
          <p:nvPr/>
        </p:nvSpPr>
        <p:spPr>
          <a:xfrm>
            <a:off x="887215" y="984"/>
            <a:ext cx="10115082" cy="111658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ct val="100000"/>
              <a:buFont typeface="Open Sans"/>
              <a:buNone/>
            </a:pPr>
            <a:r>
              <a:rPr lang="en-GB" sz="4400" dirty="0">
                <a:solidFill>
                  <a:schemeClr val="dk1"/>
                </a:solidFill>
                <a:latin typeface="Open Sans"/>
                <a:ea typeface="Open Sans"/>
                <a:cs typeface="Open Sans"/>
                <a:sym typeface="Open Sans"/>
              </a:rPr>
              <a:t>Session 1.3 Introduction au MAED-D</a:t>
            </a:r>
            <a:endParaRPr dirty="0"/>
          </a:p>
        </p:txBody>
      </p:sp>
      <p:sp>
        <p:nvSpPr>
          <p:cNvPr id="394" name="Google Shape;394;p14"/>
          <p:cNvSpPr/>
          <p:nvPr/>
        </p:nvSpPr>
        <p:spPr>
          <a:xfrm>
            <a:off x="982650" y="4708861"/>
            <a:ext cx="3513886" cy="1151207"/>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Reconstruction de l'année de base</a:t>
            </a:r>
            <a:endParaRPr b="1"/>
          </a:p>
        </p:txBody>
      </p:sp>
      <p:sp>
        <p:nvSpPr>
          <p:cNvPr id="395" name="Google Shape;395;p14"/>
          <p:cNvSpPr/>
          <p:nvPr/>
        </p:nvSpPr>
        <p:spPr>
          <a:xfrm>
            <a:off x="4177397" y="4708862"/>
            <a:ext cx="3513886" cy="1151207"/>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a:ea typeface="Open Sans"/>
                <a:cs typeface="Open Sans"/>
                <a:sym typeface="Open Sans"/>
              </a:rPr>
              <a:t>Élaboration de scénarios</a:t>
            </a:r>
            <a:endParaRPr b="1"/>
          </a:p>
        </p:txBody>
      </p:sp>
      <p:sp>
        <p:nvSpPr>
          <p:cNvPr id="396" name="Google Shape;396;p14"/>
          <p:cNvSpPr/>
          <p:nvPr/>
        </p:nvSpPr>
        <p:spPr>
          <a:xfrm>
            <a:off x="7429037" y="4708860"/>
            <a:ext cx="3513885" cy="1151207"/>
          </a:xfrm>
          <a:prstGeom prst="chevron">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Open Sans"/>
                <a:ea typeface="Open Sans"/>
                <a:cs typeface="Open Sans"/>
                <a:sym typeface="Open Sans"/>
              </a:rPr>
              <a:t>Projections de la </a:t>
            </a:r>
            <a:r>
              <a:rPr lang="en-GB" sz="1800" b="1" dirty="0" err="1">
                <a:solidFill>
                  <a:schemeClr val="lt1"/>
                </a:solidFill>
                <a:latin typeface="Open Sans"/>
                <a:ea typeface="Open Sans"/>
                <a:cs typeface="Open Sans"/>
                <a:sym typeface="Open Sans"/>
              </a:rPr>
              <a:t>demande</a:t>
            </a:r>
            <a:r>
              <a:rPr lang="en-GB" sz="1800" b="1" dirty="0">
                <a:solidFill>
                  <a:schemeClr val="lt1"/>
                </a:solidFill>
                <a:latin typeface="Open Sans"/>
                <a:ea typeface="Open Sans"/>
                <a:cs typeface="Open Sans"/>
                <a:sym typeface="Open Sans"/>
              </a:rPr>
              <a:t> </a:t>
            </a:r>
            <a:r>
              <a:rPr lang="en-GB" sz="1800" b="1" dirty="0" err="1">
                <a:solidFill>
                  <a:schemeClr val="lt1"/>
                </a:solidFill>
                <a:latin typeface="Open Sans"/>
                <a:ea typeface="Open Sans"/>
                <a:cs typeface="Open Sans"/>
                <a:sym typeface="Open Sans"/>
              </a:rPr>
              <a:t>d'énergie</a:t>
            </a:r>
            <a:endParaRPr b="1" dirty="0"/>
          </a:p>
        </p:txBody>
      </p:sp>
      <p:sp>
        <p:nvSpPr>
          <p:cNvPr id="397" name="Google Shape;397;p14"/>
          <p:cNvSpPr/>
          <p:nvPr/>
        </p:nvSpPr>
        <p:spPr>
          <a:xfrm>
            <a:off x="982650" y="1798272"/>
            <a:ext cx="9507000" cy="2728500"/>
          </a:xfrm>
          <a:prstGeom prst="rect">
            <a:avLst/>
          </a:prstGeom>
          <a:noFill/>
          <a:ln>
            <a:noFill/>
          </a:ln>
        </p:spPr>
        <p:txBody>
          <a:bodyPr spcFirstLastPara="1" wrap="square" lIns="91425" tIns="45700" rIns="91425" bIns="45700" anchor="t" anchorCtr="0">
            <a:noAutofit/>
          </a:bodyPr>
          <a:lstStyle/>
          <a:p>
            <a:pPr marL="457200" marR="0" lvl="6" indent="-457200" algn="l" rtl="0">
              <a:lnSpc>
                <a:spcPct val="120000"/>
              </a:lnSpc>
              <a:spcBef>
                <a:spcPts val="0"/>
              </a:spcBef>
              <a:spcAft>
                <a:spcPts val="0"/>
              </a:spcAft>
              <a:buClr>
                <a:srgbClr val="333333"/>
              </a:buClr>
              <a:buSzPts val="1300"/>
              <a:buFont typeface="Arial"/>
              <a:buAutoNum type="arabicPeriod"/>
            </a:pPr>
            <a:r>
              <a:rPr lang="en-GB" sz="2000" b="0" i="0" u="none" strike="noStrike" cap="none" dirty="0">
                <a:solidFill>
                  <a:schemeClr val="dk1"/>
                </a:solidFill>
                <a:latin typeface="Open Sans"/>
                <a:ea typeface="Open Sans"/>
                <a:cs typeface="Open Sans"/>
                <a:sym typeface="Open Sans"/>
              </a:rPr>
              <a:t>Reconstruction de la </a:t>
            </a:r>
            <a:r>
              <a:rPr lang="en-GB" sz="2000" b="0" i="0" u="none" strike="noStrike" cap="none" dirty="0" err="1">
                <a:solidFill>
                  <a:schemeClr val="dk1"/>
                </a:solidFill>
                <a:latin typeface="Open Sans"/>
                <a:ea typeface="Open Sans"/>
                <a:cs typeface="Open Sans"/>
                <a:sym typeface="Open Sans"/>
              </a:rPr>
              <a:t>consommation</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d'énergie</a:t>
            </a:r>
            <a:r>
              <a:rPr lang="en-GB" sz="2000" b="0" i="0" u="none" strike="noStrike" cap="none" dirty="0">
                <a:solidFill>
                  <a:schemeClr val="dk1"/>
                </a:solidFill>
                <a:latin typeface="Open Sans"/>
                <a:ea typeface="Open Sans"/>
                <a:cs typeface="Open Sans"/>
                <a:sym typeface="Open Sans"/>
              </a:rPr>
              <a:t> pour </a:t>
            </a:r>
            <a:r>
              <a:rPr lang="en-GB" sz="2000" b="0" i="0" u="none" strike="noStrike" cap="none" dirty="0" err="1">
                <a:solidFill>
                  <a:schemeClr val="dk1"/>
                </a:solidFill>
                <a:latin typeface="Open Sans"/>
                <a:ea typeface="Open Sans"/>
                <a:cs typeface="Open Sans"/>
                <a:sym typeface="Open Sans"/>
              </a:rPr>
              <a:t>l'année</a:t>
            </a:r>
            <a:r>
              <a:rPr lang="en-GB" sz="2000" b="0" i="0" u="none" strike="noStrike" cap="none" dirty="0">
                <a:solidFill>
                  <a:schemeClr val="dk1"/>
                </a:solidFill>
                <a:latin typeface="Open Sans"/>
                <a:ea typeface="Open Sans"/>
                <a:cs typeface="Open Sans"/>
                <a:sym typeface="Open Sans"/>
              </a:rPr>
              <a:t> de base</a:t>
            </a:r>
            <a:r>
              <a:rPr lang="en-GB" sz="2000" dirty="0">
                <a:solidFill>
                  <a:schemeClr val="dk1"/>
                </a:solidFill>
                <a:latin typeface="Open Sans"/>
                <a:ea typeface="Open Sans"/>
                <a:cs typeface="Open Sans"/>
                <a:sym typeface="Open Sans"/>
              </a:rPr>
              <a:t> (y </a:t>
            </a:r>
            <a:r>
              <a:rPr lang="en-GB" sz="2000" dirty="0" err="1">
                <a:solidFill>
                  <a:schemeClr val="dk1"/>
                </a:solidFill>
                <a:latin typeface="Open Sans"/>
                <a:ea typeface="Open Sans"/>
                <a:cs typeface="Open Sans"/>
                <a:sym typeface="Open Sans"/>
              </a:rPr>
              <a:t>inclus</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c</a:t>
            </a:r>
            <a:r>
              <a:rPr lang="en-GB" sz="2000" b="0" i="0" u="none" strike="noStrike" cap="none" dirty="0" err="1">
                <a:solidFill>
                  <a:schemeClr val="dk1"/>
                </a:solidFill>
                <a:latin typeface="Open Sans"/>
                <a:ea typeface="Open Sans"/>
                <a:cs typeface="Open Sans"/>
                <a:sym typeface="Open Sans"/>
              </a:rPr>
              <a:t>onsommation</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totale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d'énergie</a:t>
            </a:r>
            <a:r>
              <a:rPr lang="en-GB" sz="2000" b="0" i="0" u="none" strike="noStrike" cap="none" dirty="0">
                <a:solidFill>
                  <a:schemeClr val="dk1"/>
                </a:solidFill>
                <a:latin typeface="Open Sans"/>
                <a:ea typeface="Open Sans"/>
                <a:cs typeface="Open Sans"/>
                <a:sym typeface="Open Sans"/>
              </a:rPr>
              <a:t> par </a:t>
            </a:r>
            <a:r>
              <a:rPr lang="en-GB" sz="2000" b="0" i="0" u="none" strike="noStrike" cap="none" dirty="0" err="1">
                <a:solidFill>
                  <a:schemeClr val="dk1"/>
                </a:solidFill>
                <a:latin typeface="Open Sans"/>
                <a:ea typeface="Open Sans"/>
                <a:cs typeface="Open Sans"/>
                <a:sym typeface="Open Sans"/>
              </a:rPr>
              <a:t>secteur</a:t>
            </a:r>
            <a:r>
              <a:rPr lang="en-GB" sz="2000" b="0" i="0" u="none" strike="noStrike" cap="none" dirty="0">
                <a:solidFill>
                  <a:schemeClr val="dk1"/>
                </a:solidFill>
                <a:latin typeface="Open Sans"/>
                <a:ea typeface="Open Sans"/>
                <a:cs typeface="Open Sans"/>
                <a:sym typeface="Open Sans"/>
              </a:rPr>
              <a:t>, par utilisation finale et par </a:t>
            </a:r>
            <a:r>
              <a:rPr lang="en-GB" sz="2000" b="0" i="0" u="none" strike="noStrike" cap="none" dirty="0" err="1">
                <a:solidFill>
                  <a:schemeClr val="dk1"/>
                </a:solidFill>
                <a:latin typeface="Open Sans"/>
                <a:ea typeface="Open Sans"/>
                <a:cs typeface="Open Sans"/>
                <a:sym typeface="Open Sans"/>
              </a:rPr>
              <a:t>vecteur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énergétique</a:t>
            </a:r>
            <a:r>
              <a:rPr lang="en-GB" sz="2000" dirty="0">
                <a:solidFill>
                  <a:schemeClr val="dk1"/>
                </a:solidFill>
                <a:latin typeface="Open Sans"/>
                <a:ea typeface="Open Sans"/>
                <a:cs typeface="Open Sans"/>
                <a:sym typeface="Open Sans"/>
              </a:rPr>
              <a:t>).</a:t>
            </a:r>
            <a:endParaRPr sz="1800" b="0" i="0" u="none" strike="noStrike" cap="none" dirty="0">
              <a:solidFill>
                <a:schemeClr val="dk1"/>
              </a:solidFill>
              <a:latin typeface="Calibri"/>
              <a:ea typeface="Calibri"/>
              <a:cs typeface="Calibri"/>
              <a:sym typeface="Calibri"/>
            </a:endParaRPr>
          </a:p>
          <a:p>
            <a:pPr marL="457200" marR="0" lvl="6" indent="-457200" algn="l" rtl="0">
              <a:lnSpc>
                <a:spcPct val="120000"/>
              </a:lnSpc>
              <a:spcBef>
                <a:spcPts val="1000"/>
              </a:spcBef>
              <a:spcAft>
                <a:spcPts val="0"/>
              </a:spcAft>
              <a:buClr>
                <a:srgbClr val="333333"/>
              </a:buClr>
              <a:buSzPts val="1300"/>
              <a:buFont typeface="Calibri"/>
              <a:buAutoNum type="arabicPeriod"/>
            </a:pPr>
            <a:r>
              <a:rPr lang="en-GB" sz="2000" b="0" i="0" u="none" strike="noStrike" cap="none" dirty="0" err="1">
                <a:solidFill>
                  <a:schemeClr val="dk1"/>
                </a:solidFill>
                <a:latin typeface="Open Sans"/>
                <a:ea typeface="Open Sans"/>
                <a:cs typeface="Open Sans"/>
                <a:sym typeface="Open Sans"/>
              </a:rPr>
              <a:t>Elaborer</a:t>
            </a:r>
            <a:r>
              <a:rPr lang="en-GB" sz="2000" b="0" i="0" u="none" strike="noStrike" cap="none" dirty="0">
                <a:solidFill>
                  <a:schemeClr val="dk1"/>
                </a:solidFill>
                <a:latin typeface="Open Sans"/>
                <a:ea typeface="Open Sans"/>
                <a:cs typeface="Open Sans"/>
                <a:sym typeface="Open Sans"/>
              </a:rPr>
              <a:t> des </a:t>
            </a:r>
            <a:r>
              <a:rPr lang="en-GB" sz="2000" b="0" i="0" u="none" strike="noStrike" cap="none" dirty="0" err="1">
                <a:solidFill>
                  <a:schemeClr val="dk1"/>
                </a:solidFill>
                <a:latin typeface="Open Sans"/>
                <a:ea typeface="Open Sans"/>
                <a:cs typeface="Open Sans"/>
                <a:sym typeface="Open Sans"/>
              </a:rPr>
              <a:t>scénarios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développement</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économique</a:t>
            </a:r>
            <a:r>
              <a:rPr lang="en-GB" sz="2000" b="0" i="0" u="none" strike="noStrike" cap="none" dirty="0">
                <a:solidFill>
                  <a:schemeClr val="dk1"/>
                </a:solidFill>
                <a:latin typeface="Open Sans"/>
                <a:ea typeface="Open Sans"/>
                <a:cs typeface="Open Sans"/>
                <a:sym typeface="Open Sans"/>
              </a:rPr>
              <a:t>, social et </a:t>
            </a:r>
            <a:r>
              <a:rPr lang="en-GB" sz="2000" b="0" i="0" u="none" strike="noStrike" cap="none" dirty="0" err="1">
                <a:solidFill>
                  <a:schemeClr val="dk1"/>
                </a:solidFill>
                <a:latin typeface="Open Sans"/>
                <a:ea typeface="Open Sans"/>
                <a:cs typeface="Open Sans"/>
                <a:sym typeface="Open Sans"/>
              </a:rPr>
              <a:t>technologique</a:t>
            </a:r>
            <a:r>
              <a:rPr lang="en-GB" sz="2000" b="0" i="0" u="none" strike="noStrike" cap="none" dirty="0">
                <a:solidFill>
                  <a:schemeClr val="dk1"/>
                </a:solidFill>
                <a:latin typeface="Open Sans"/>
                <a:ea typeface="Open Sans"/>
                <a:cs typeface="Open Sans"/>
                <a:sym typeface="Open Sans"/>
              </a:rPr>
              <a:t>.</a:t>
            </a:r>
            <a:endParaRPr dirty="0"/>
          </a:p>
          <a:p>
            <a:pPr marL="457200" marR="0" lvl="6" indent="-457200" algn="l" rtl="0">
              <a:lnSpc>
                <a:spcPct val="120000"/>
              </a:lnSpc>
              <a:spcBef>
                <a:spcPts val="1000"/>
              </a:spcBef>
              <a:spcAft>
                <a:spcPts val="0"/>
              </a:spcAft>
              <a:buClr>
                <a:srgbClr val="333333"/>
              </a:buClr>
              <a:buSzPts val="1300"/>
              <a:buFont typeface="Calibri"/>
              <a:buAutoNum type="arabicPeriod"/>
            </a:pPr>
            <a:r>
              <a:rPr lang="en-GB" sz="2000" b="0" i="0" u="none" strike="noStrike" cap="none" dirty="0">
                <a:solidFill>
                  <a:schemeClr val="dk1"/>
                </a:solidFill>
                <a:latin typeface="Open Sans"/>
                <a:ea typeface="Open Sans"/>
                <a:cs typeface="Open Sans"/>
                <a:sym typeface="Open Sans"/>
              </a:rPr>
              <a:t>Analyser </a:t>
            </a:r>
            <a:r>
              <a:rPr lang="en-GB" sz="2000" dirty="0">
                <a:solidFill>
                  <a:schemeClr val="dk1"/>
                </a:solidFill>
                <a:latin typeface="Open Sans"/>
                <a:ea typeface="Open Sans"/>
                <a:cs typeface="Open Sans"/>
                <a:sym typeface="Open Sans"/>
              </a:rPr>
              <a:t>l</a:t>
            </a:r>
            <a:r>
              <a:rPr lang="en-GB" sz="2000" b="0" i="0" u="none" strike="noStrike" cap="none" dirty="0">
                <a:solidFill>
                  <a:schemeClr val="dk1"/>
                </a:solidFill>
                <a:latin typeface="Open Sans"/>
                <a:ea typeface="Open Sans"/>
                <a:cs typeface="Open Sans"/>
                <a:sym typeface="Open Sans"/>
              </a:rPr>
              <a:t>es projections de la </a:t>
            </a:r>
            <a:r>
              <a:rPr lang="en-GB" sz="2000" b="0" i="0" u="none" strike="noStrike" cap="none" dirty="0" err="1">
                <a:solidFill>
                  <a:schemeClr val="dk1"/>
                </a:solidFill>
                <a:latin typeface="Open Sans"/>
                <a:ea typeface="Open Sans"/>
                <a:cs typeface="Open Sans"/>
                <a:sym typeface="Open Sans"/>
              </a:rPr>
              <a:t>demande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d'énergie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découlant</a:t>
            </a:r>
            <a:r>
              <a:rPr lang="en-GB" sz="2000" b="0" i="0" u="none" strike="noStrike" cap="none" dirty="0">
                <a:solidFill>
                  <a:schemeClr val="dk1"/>
                </a:solidFill>
                <a:latin typeface="Open Sans"/>
                <a:ea typeface="Open Sans"/>
                <a:cs typeface="Open Sans"/>
                <a:sym typeface="Open Sans"/>
              </a:rPr>
              <a:t> des </a:t>
            </a:r>
            <a:r>
              <a:rPr lang="en-GB" sz="2000" b="0" i="0" u="none" strike="noStrike" cap="none" dirty="0" err="1">
                <a:solidFill>
                  <a:schemeClr val="dk1"/>
                </a:solidFill>
                <a:latin typeface="Open Sans"/>
                <a:ea typeface="Open Sans"/>
                <a:cs typeface="Open Sans"/>
                <a:sym typeface="Open Sans"/>
              </a:rPr>
              <a:t>scénarios</a:t>
            </a:r>
            <a:r>
              <a:rPr lang="en-GB" sz="2000" b="0" i="0" u="none" strike="noStrike" cap="none" dirty="0">
                <a:solidFill>
                  <a:schemeClr val="dk1"/>
                </a:solidFill>
                <a:latin typeface="Open Sans"/>
                <a:ea typeface="Open Sans"/>
                <a:cs typeface="Open Sans"/>
                <a:sym typeface="Open Sans"/>
              </a:rPr>
              <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4" name="Google Shape;404;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405" name="Google Shape;405;p15"/>
          <p:cNvSpPr/>
          <p:nvPr/>
        </p:nvSpPr>
        <p:spPr>
          <a:xfrm>
            <a:off x="887215" y="1072723"/>
            <a:ext cx="881839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1.3.4 Introduction aux secteurs, aux sous-secteurs, à l'utilisation finale, et à la forme d'énergie finale</a:t>
            </a:r>
            <a:endParaRPr/>
          </a:p>
        </p:txBody>
      </p:sp>
      <p:sp>
        <p:nvSpPr>
          <p:cNvPr id="406" name="Google Shape;406;p15"/>
          <p:cNvSpPr txBox="1"/>
          <p:nvPr/>
        </p:nvSpPr>
        <p:spPr>
          <a:xfrm>
            <a:off x="887214" y="984"/>
            <a:ext cx="9969621" cy="102250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ct val="100000"/>
              <a:buFont typeface="Open Sans"/>
              <a:buNone/>
            </a:pPr>
            <a:r>
              <a:rPr lang="en-GB" sz="4400" dirty="0">
                <a:solidFill>
                  <a:schemeClr val="dk1"/>
                </a:solidFill>
                <a:latin typeface="Open Sans"/>
                <a:ea typeface="Open Sans"/>
                <a:cs typeface="Open Sans"/>
                <a:sym typeface="Open Sans"/>
              </a:rPr>
              <a:t>Session 1.3 Introduction au MAED-D</a:t>
            </a:r>
            <a:endParaRPr dirty="0"/>
          </a:p>
        </p:txBody>
      </p:sp>
      <p:grpSp>
        <p:nvGrpSpPr>
          <p:cNvPr id="407" name="Google Shape;407;p15"/>
          <p:cNvGrpSpPr/>
          <p:nvPr/>
        </p:nvGrpSpPr>
        <p:grpSpPr>
          <a:xfrm>
            <a:off x="986769" y="1837882"/>
            <a:ext cx="10671478" cy="4259675"/>
            <a:chOff x="1486615" y="1014249"/>
            <a:chExt cx="6237862" cy="3522453"/>
          </a:xfrm>
        </p:grpSpPr>
        <p:sp>
          <p:nvSpPr>
            <p:cNvPr id="408" name="Google Shape;408;p15"/>
            <p:cNvSpPr txBox="1"/>
            <p:nvPr/>
          </p:nvSpPr>
          <p:spPr>
            <a:xfrm>
              <a:off x="3456437" y="2193391"/>
              <a:ext cx="1485900" cy="2799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a:solidFill>
                    <a:schemeClr val="dk1"/>
                  </a:solidFill>
                  <a:latin typeface="Open Sans Light"/>
                  <a:ea typeface="Open Sans Light"/>
                  <a:cs typeface="Open Sans Light"/>
                  <a:sym typeface="Open Sans Light"/>
                </a:rPr>
                <a:t>Par secteurs</a:t>
              </a:r>
              <a:endParaRPr/>
            </a:p>
          </p:txBody>
        </p:sp>
        <p:sp>
          <p:nvSpPr>
            <p:cNvPr id="409" name="Google Shape;409;p15"/>
            <p:cNvSpPr txBox="1"/>
            <p:nvPr/>
          </p:nvSpPr>
          <p:spPr>
            <a:xfrm>
              <a:off x="2856322" y="3972171"/>
              <a:ext cx="2971800" cy="2799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a:solidFill>
                    <a:schemeClr val="dk1"/>
                  </a:solidFill>
                  <a:latin typeface="Open Sans Light"/>
                  <a:ea typeface="Open Sans Light"/>
                  <a:cs typeface="Open Sans Light"/>
                  <a:sym typeface="Open Sans Light"/>
                </a:rPr>
                <a:t>Par catégorie d'énergie finale</a:t>
              </a:r>
              <a:endParaRPr/>
            </a:p>
          </p:txBody>
        </p:sp>
        <p:grpSp>
          <p:nvGrpSpPr>
            <p:cNvPr id="410" name="Google Shape;410;p15"/>
            <p:cNvGrpSpPr/>
            <p:nvPr/>
          </p:nvGrpSpPr>
          <p:grpSpPr>
            <a:xfrm>
              <a:off x="1543050" y="3483710"/>
              <a:ext cx="5625296" cy="483536"/>
              <a:chOff x="533400" y="4644933"/>
              <a:chExt cx="7500394" cy="644713"/>
            </a:xfrm>
          </p:grpSpPr>
          <p:sp>
            <p:nvSpPr>
              <p:cNvPr id="411" name="Google Shape;411;p15"/>
              <p:cNvSpPr txBox="1"/>
              <p:nvPr/>
            </p:nvSpPr>
            <p:spPr>
              <a:xfrm>
                <a:off x="2666999" y="4644934"/>
                <a:ext cx="1066800" cy="644712"/>
              </a:xfrm>
              <a:prstGeom prst="rect">
                <a:avLst/>
              </a:prstGeom>
              <a:solidFill>
                <a:srgbClr val="FF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dirty="0">
                    <a:solidFill>
                      <a:schemeClr val="dk1"/>
                    </a:solidFill>
                    <a:latin typeface="Open Sans Light"/>
                    <a:ea typeface="Open Sans Light"/>
                    <a:cs typeface="Open Sans Light"/>
                    <a:sym typeface="Open Sans Light"/>
                  </a:rPr>
                  <a:t>Carburant </a:t>
                </a:r>
                <a:r>
                  <a:rPr lang="en-GB" sz="1600" b="1" dirty="0" err="1">
                    <a:solidFill>
                      <a:schemeClr val="dk1"/>
                    </a:solidFill>
                    <a:latin typeface="Open Sans Light"/>
                    <a:ea typeface="Open Sans Light"/>
                    <a:cs typeface="Open Sans Light"/>
                    <a:sym typeface="Open Sans Light"/>
                  </a:rPr>
                  <a:t>moteur</a:t>
                </a:r>
                <a:endParaRPr dirty="0"/>
              </a:p>
            </p:txBody>
          </p:sp>
          <p:sp>
            <p:nvSpPr>
              <p:cNvPr id="412" name="Google Shape;412;p15"/>
              <p:cNvSpPr txBox="1"/>
              <p:nvPr/>
            </p:nvSpPr>
            <p:spPr>
              <a:xfrm>
                <a:off x="1524000" y="4678852"/>
                <a:ext cx="1066800" cy="576887"/>
              </a:xfrm>
              <a:prstGeom prst="rect">
                <a:avLst/>
              </a:prstGeom>
              <a:solidFill>
                <a:srgbClr val="FF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dk1"/>
                    </a:solidFill>
                    <a:latin typeface="Open Sans Light"/>
                    <a:ea typeface="Open Sans Light"/>
                    <a:cs typeface="Open Sans Light"/>
                    <a:sym typeface="Open Sans Light"/>
                  </a:rPr>
                  <a:t>Combustibles fossiles</a:t>
                </a:r>
                <a:endParaRPr/>
              </a:p>
            </p:txBody>
          </p:sp>
          <p:sp>
            <p:nvSpPr>
              <p:cNvPr id="413" name="Google Shape;413;p15"/>
              <p:cNvSpPr txBox="1"/>
              <p:nvPr/>
            </p:nvSpPr>
            <p:spPr>
              <a:xfrm>
                <a:off x="533400" y="4797628"/>
                <a:ext cx="914400" cy="339346"/>
              </a:xfrm>
              <a:prstGeom prst="rect">
                <a:avLst/>
              </a:prstGeom>
              <a:solidFill>
                <a:srgbClr val="FF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dk1"/>
                    </a:solidFill>
                    <a:latin typeface="Open Sans Light"/>
                    <a:ea typeface="Open Sans Light"/>
                    <a:cs typeface="Open Sans Light"/>
                    <a:sym typeface="Open Sans Light"/>
                  </a:rPr>
                  <a:t>L'électricité</a:t>
                </a:r>
                <a:endParaRPr/>
              </a:p>
            </p:txBody>
          </p:sp>
          <p:sp>
            <p:nvSpPr>
              <p:cNvPr id="414" name="Google Shape;414;p15"/>
              <p:cNvSpPr txBox="1"/>
              <p:nvPr/>
            </p:nvSpPr>
            <p:spPr>
              <a:xfrm>
                <a:off x="3810000" y="4678849"/>
                <a:ext cx="1066800" cy="576887"/>
              </a:xfrm>
              <a:prstGeom prst="rect">
                <a:avLst/>
              </a:prstGeom>
              <a:solidFill>
                <a:srgbClr val="FF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dk1"/>
                    </a:solidFill>
                    <a:latin typeface="Open Sans Light"/>
                    <a:ea typeface="Open Sans Light"/>
                    <a:cs typeface="Open Sans Light"/>
                    <a:sym typeface="Open Sans Light"/>
                  </a:rPr>
                  <a:t>Chauffage urbain</a:t>
                </a:r>
                <a:endParaRPr/>
              </a:p>
            </p:txBody>
          </p:sp>
          <p:sp>
            <p:nvSpPr>
              <p:cNvPr id="415" name="Google Shape;415;p15"/>
              <p:cNvSpPr txBox="1"/>
              <p:nvPr/>
            </p:nvSpPr>
            <p:spPr>
              <a:xfrm>
                <a:off x="5994064" y="4678852"/>
                <a:ext cx="2039730" cy="576888"/>
              </a:xfrm>
              <a:prstGeom prst="rect">
                <a:avLst/>
              </a:prstGeom>
              <a:solidFill>
                <a:srgbClr val="FF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dk1"/>
                    </a:solidFill>
                    <a:latin typeface="Open Sans Light"/>
                    <a:ea typeface="Open Sans Light"/>
                    <a:cs typeface="Open Sans Light"/>
                    <a:sym typeface="Open Sans Light"/>
                  </a:rPr>
                  <a:t>Combustibles traditionnels, biomasse</a:t>
                </a:r>
                <a:endParaRPr/>
              </a:p>
            </p:txBody>
          </p:sp>
          <p:sp>
            <p:nvSpPr>
              <p:cNvPr id="416" name="Google Shape;416;p15"/>
              <p:cNvSpPr txBox="1"/>
              <p:nvPr/>
            </p:nvSpPr>
            <p:spPr>
              <a:xfrm>
                <a:off x="4918183" y="4644933"/>
                <a:ext cx="1007642" cy="644712"/>
              </a:xfrm>
              <a:prstGeom prst="rect">
                <a:avLst/>
              </a:prstGeom>
              <a:solidFill>
                <a:srgbClr val="FF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dirty="0">
                    <a:solidFill>
                      <a:schemeClr val="dk1"/>
                    </a:solidFill>
                    <a:latin typeface="Open Sans Light"/>
                    <a:ea typeface="Open Sans Light"/>
                    <a:cs typeface="Open Sans Light"/>
                    <a:sym typeface="Open Sans Light"/>
                  </a:rPr>
                  <a:t>Solaire </a:t>
                </a:r>
                <a:r>
                  <a:rPr lang="en-GB" sz="1600" b="1" dirty="0" err="1">
                    <a:solidFill>
                      <a:schemeClr val="dk1"/>
                    </a:solidFill>
                    <a:latin typeface="Open Sans Light"/>
                    <a:ea typeface="Open Sans Light"/>
                    <a:cs typeface="Open Sans Light"/>
                    <a:sym typeface="Open Sans Light"/>
                  </a:rPr>
                  <a:t>thermique</a:t>
                </a:r>
                <a:endParaRPr dirty="0"/>
              </a:p>
            </p:txBody>
          </p:sp>
        </p:grpSp>
        <p:grpSp>
          <p:nvGrpSpPr>
            <p:cNvPr id="417" name="Google Shape;417;p15"/>
            <p:cNvGrpSpPr/>
            <p:nvPr/>
          </p:nvGrpSpPr>
          <p:grpSpPr>
            <a:xfrm>
              <a:off x="1949175" y="2465328"/>
              <a:ext cx="4349039" cy="279961"/>
              <a:chOff x="1074900" y="3183792"/>
              <a:chExt cx="5798718" cy="373282"/>
            </a:xfrm>
          </p:grpSpPr>
          <p:sp>
            <p:nvSpPr>
              <p:cNvPr id="418" name="Google Shape;418;p15"/>
              <p:cNvSpPr txBox="1"/>
              <p:nvPr/>
            </p:nvSpPr>
            <p:spPr>
              <a:xfrm>
                <a:off x="1074900" y="3183794"/>
                <a:ext cx="1295400" cy="37328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a:solidFill>
                      <a:schemeClr val="dk1"/>
                    </a:solidFill>
                    <a:latin typeface="Open Sans Light"/>
                    <a:ea typeface="Open Sans Light"/>
                    <a:cs typeface="Open Sans Light"/>
                    <a:sym typeface="Open Sans Light"/>
                  </a:rPr>
                  <a:t>L'industrie</a:t>
                </a:r>
                <a:endParaRPr/>
              </a:p>
            </p:txBody>
          </p:sp>
          <p:sp>
            <p:nvSpPr>
              <p:cNvPr id="419" name="Google Shape;419;p15"/>
              <p:cNvSpPr txBox="1"/>
              <p:nvPr/>
            </p:nvSpPr>
            <p:spPr>
              <a:xfrm>
                <a:off x="2506641" y="3183792"/>
                <a:ext cx="1447801" cy="373280"/>
              </a:xfrm>
              <a:prstGeom prst="rect">
                <a:avLst/>
              </a:prstGeom>
              <a:solidFill>
                <a:schemeClr val="accent4"/>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a:solidFill>
                      <a:schemeClr val="dk1"/>
                    </a:solidFill>
                    <a:latin typeface="Open Sans Light"/>
                    <a:ea typeface="Open Sans Light"/>
                    <a:cs typeface="Open Sans Light"/>
                    <a:sym typeface="Open Sans Light"/>
                  </a:rPr>
                  <a:t>Transport</a:t>
                </a:r>
                <a:endParaRPr/>
              </a:p>
            </p:txBody>
          </p:sp>
          <p:sp>
            <p:nvSpPr>
              <p:cNvPr id="420" name="Google Shape;420;p15"/>
              <p:cNvSpPr txBox="1"/>
              <p:nvPr/>
            </p:nvSpPr>
            <p:spPr>
              <a:xfrm>
                <a:off x="4046701" y="3183793"/>
                <a:ext cx="1143000" cy="373281"/>
              </a:xfrm>
              <a:prstGeom prst="rect">
                <a:avLst/>
              </a:prstGeom>
              <a:solidFill>
                <a:srgbClr val="2E75B5"/>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a:solidFill>
                      <a:schemeClr val="dk1"/>
                    </a:solidFill>
                    <a:latin typeface="Open Sans Light"/>
                    <a:ea typeface="Open Sans Light"/>
                    <a:cs typeface="Open Sans Light"/>
                    <a:sym typeface="Open Sans Light"/>
                  </a:rPr>
                  <a:t>Services</a:t>
                </a:r>
                <a:endParaRPr/>
              </a:p>
            </p:txBody>
          </p:sp>
          <p:sp>
            <p:nvSpPr>
              <p:cNvPr id="421" name="Google Shape;421;p15"/>
              <p:cNvSpPr txBox="1"/>
              <p:nvPr/>
            </p:nvSpPr>
            <p:spPr>
              <a:xfrm>
                <a:off x="5273418" y="3183793"/>
                <a:ext cx="1600200" cy="373281"/>
              </a:xfrm>
              <a:prstGeom prst="rect">
                <a:avLst/>
              </a:prstGeom>
              <a:solidFill>
                <a:schemeClr val="accent6"/>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dirty="0">
                    <a:solidFill>
                      <a:schemeClr val="dk1"/>
                    </a:solidFill>
                    <a:latin typeface="Open Sans Light"/>
                    <a:ea typeface="Open Sans Light"/>
                    <a:cs typeface="Open Sans Light"/>
                    <a:sym typeface="Open Sans Light"/>
                  </a:rPr>
                  <a:t>Ménages</a:t>
                </a:r>
                <a:endParaRPr dirty="0"/>
              </a:p>
            </p:txBody>
          </p:sp>
        </p:grpSp>
        <p:sp>
          <p:nvSpPr>
            <p:cNvPr id="422" name="Google Shape;422;p15"/>
            <p:cNvSpPr/>
            <p:nvPr/>
          </p:nvSpPr>
          <p:spPr>
            <a:xfrm>
              <a:off x="1486615" y="1642902"/>
              <a:ext cx="5728200" cy="28938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Open Sans Light"/>
                <a:ea typeface="Open Sans Light"/>
                <a:cs typeface="Open Sans Light"/>
                <a:sym typeface="Open Sans Light"/>
              </a:endParaRPr>
            </a:p>
          </p:txBody>
        </p:sp>
        <p:cxnSp>
          <p:nvCxnSpPr>
            <p:cNvPr id="423" name="Google Shape;423;p15"/>
            <p:cNvCxnSpPr/>
            <p:nvPr/>
          </p:nvCxnSpPr>
          <p:spPr>
            <a:xfrm flipH="1">
              <a:off x="1838872" y="2840309"/>
              <a:ext cx="624653" cy="655820"/>
            </a:xfrm>
            <a:prstGeom prst="straightConnector1">
              <a:avLst/>
            </a:prstGeom>
            <a:noFill/>
            <a:ln w="9525" cap="flat" cmpd="sng">
              <a:solidFill>
                <a:schemeClr val="dk1"/>
              </a:solidFill>
              <a:prstDash val="solid"/>
              <a:round/>
              <a:headEnd type="none" w="med" len="med"/>
              <a:tailEnd type="triangle" w="med" len="med"/>
            </a:ln>
          </p:spPr>
        </p:cxnSp>
        <p:cxnSp>
          <p:nvCxnSpPr>
            <p:cNvPr id="424" name="Google Shape;424;p15"/>
            <p:cNvCxnSpPr/>
            <p:nvPr/>
          </p:nvCxnSpPr>
          <p:spPr>
            <a:xfrm>
              <a:off x="2441982" y="2887070"/>
              <a:ext cx="250143" cy="624565"/>
            </a:xfrm>
            <a:prstGeom prst="straightConnector1">
              <a:avLst/>
            </a:prstGeom>
            <a:noFill/>
            <a:ln w="9525" cap="flat" cmpd="sng">
              <a:solidFill>
                <a:schemeClr val="dk1"/>
              </a:solidFill>
              <a:prstDash val="solid"/>
              <a:round/>
              <a:headEnd type="none" w="med" len="med"/>
              <a:tailEnd type="triangle" w="med" len="med"/>
            </a:ln>
          </p:spPr>
        </p:cxnSp>
        <p:cxnSp>
          <p:nvCxnSpPr>
            <p:cNvPr id="425" name="Google Shape;425;p15"/>
            <p:cNvCxnSpPr/>
            <p:nvPr/>
          </p:nvCxnSpPr>
          <p:spPr>
            <a:xfrm>
              <a:off x="2470429" y="2870724"/>
              <a:ext cx="1130021" cy="603374"/>
            </a:xfrm>
            <a:prstGeom prst="straightConnector1">
              <a:avLst/>
            </a:prstGeom>
            <a:noFill/>
            <a:ln w="9525" cap="flat" cmpd="sng">
              <a:solidFill>
                <a:schemeClr val="dk1"/>
              </a:solidFill>
              <a:prstDash val="solid"/>
              <a:round/>
              <a:headEnd type="none" w="med" len="med"/>
              <a:tailEnd type="triangle" w="med" len="med"/>
            </a:ln>
          </p:spPr>
        </p:cxnSp>
        <p:cxnSp>
          <p:nvCxnSpPr>
            <p:cNvPr id="426" name="Google Shape;426;p15"/>
            <p:cNvCxnSpPr/>
            <p:nvPr/>
          </p:nvCxnSpPr>
          <p:spPr>
            <a:xfrm>
              <a:off x="2470426" y="2854379"/>
              <a:ext cx="1954868" cy="636087"/>
            </a:xfrm>
            <a:prstGeom prst="straightConnector1">
              <a:avLst/>
            </a:prstGeom>
            <a:noFill/>
            <a:ln w="9525" cap="flat" cmpd="sng">
              <a:solidFill>
                <a:schemeClr val="dk1"/>
              </a:solidFill>
              <a:prstDash val="solid"/>
              <a:round/>
              <a:headEnd type="none" w="med" len="med"/>
              <a:tailEnd type="triangle" w="med" len="med"/>
            </a:ln>
          </p:spPr>
        </p:cxnSp>
        <p:cxnSp>
          <p:nvCxnSpPr>
            <p:cNvPr id="427" name="Google Shape;427;p15"/>
            <p:cNvCxnSpPr/>
            <p:nvPr/>
          </p:nvCxnSpPr>
          <p:spPr>
            <a:xfrm>
              <a:off x="3517239" y="2854355"/>
              <a:ext cx="83211" cy="629860"/>
            </a:xfrm>
            <a:prstGeom prst="straightConnector1">
              <a:avLst/>
            </a:prstGeom>
            <a:noFill/>
            <a:ln w="9525" cap="flat" cmpd="sng">
              <a:solidFill>
                <a:schemeClr val="dk1"/>
              </a:solidFill>
              <a:prstDash val="solid"/>
              <a:round/>
              <a:headEnd type="none" w="med" len="med"/>
              <a:tailEnd type="triangle" w="med" len="med"/>
            </a:ln>
          </p:spPr>
        </p:cxnSp>
        <p:cxnSp>
          <p:nvCxnSpPr>
            <p:cNvPr id="428" name="Google Shape;428;p15"/>
            <p:cNvCxnSpPr/>
            <p:nvPr/>
          </p:nvCxnSpPr>
          <p:spPr>
            <a:xfrm flipH="1">
              <a:off x="1885949" y="2838025"/>
              <a:ext cx="1633978" cy="636096"/>
            </a:xfrm>
            <a:prstGeom prst="straightConnector1">
              <a:avLst/>
            </a:prstGeom>
            <a:noFill/>
            <a:ln w="9525" cap="flat" cmpd="sng">
              <a:solidFill>
                <a:schemeClr val="dk1"/>
              </a:solidFill>
              <a:prstDash val="solid"/>
              <a:round/>
              <a:headEnd type="none" w="med" len="med"/>
              <a:tailEnd type="triangle" w="med" len="med"/>
            </a:ln>
          </p:spPr>
        </p:cxnSp>
        <p:cxnSp>
          <p:nvCxnSpPr>
            <p:cNvPr id="429" name="Google Shape;429;p15"/>
            <p:cNvCxnSpPr/>
            <p:nvPr/>
          </p:nvCxnSpPr>
          <p:spPr>
            <a:xfrm>
              <a:off x="2463526" y="2854372"/>
              <a:ext cx="2835955" cy="636095"/>
            </a:xfrm>
            <a:prstGeom prst="straightConnector1">
              <a:avLst/>
            </a:prstGeom>
            <a:noFill/>
            <a:ln w="9525" cap="flat" cmpd="sng">
              <a:solidFill>
                <a:schemeClr val="dk1"/>
              </a:solidFill>
              <a:prstDash val="solid"/>
              <a:round/>
              <a:headEnd type="none" w="med" len="med"/>
              <a:tailEnd type="triangle" w="med" len="med"/>
            </a:ln>
          </p:spPr>
        </p:cxnSp>
        <p:cxnSp>
          <p:nvCxnSpPr>
            <p:cNvPr id="430" name="Google Shape;430;p15"/>
            <p:cNvCxnSpPr/>
            <p:nvPr/>
          </p:nvCxnSpPr>
          <p:spPr>
            <a:xfrm flipH="1">
              <a:off x="1870480" y="2854364"/>
              <a:ext cx="2743200" cy="619756"/>
            </a:xfrm>
            <a:prstGeom prst="straightConnector1">
              <a:avLst/>
            </a:prstGeom>
            <a:noFill/>
            <a:ln w="9525" cap="flat" cmpd="sng">
              <a:solidFill>
                <a:schemeClr val="dk1"/>
              </a:solidFill>
              <a:prstDash val="solid"/>
              <a:round/>
              <a:headEnd type="none" w="med" len="med"/>
              <a:tailEnd type="triangle" w="med" len="med"/>
            </a:ln>
          </p:spPr>
        </p:cxnSp>
        <p:cxnSp>
          <p:nvCxnSpPr>
            <p:cNvPr id="431" name="Google Shape;431;p15"/>
            <p:cNvCxnSpPr/>
            <p:nvPr/>
          </p:nvCxnSpPr>
          <p:spPr>
            <a:xfrm flipH="1">
              <a:off x="2699024" y="2854333"/>
              <a:ext cx="1930121" cy="633847"/>
            </a:xfrm>
            <a:prstGeom prst="straightConnector1">
              <a:avLst/>
            </a:prstGeom>
            <a:noFill/>
            <a:ln w="9525" cap="flat" cmpd="sng">
              <a:solidFill>
                <a:schemeClr val="dk1"/>
              </a:solidFill>
              <a:prstDash val="solid"/>
              <a:round/>
              <a:headEnd type="none" w="med" len="med"/>
              <a:tailEnd type="triangle" w="med" len="med"/>
            </a:ln>
          </p:spPr>
        </p:cxnSp>
        <p:cxnSp>
          <p:nvCxnSpPr>
            <p:cNvPr id="432" name="Google Shape;432;p15"/>
            <p:cNvCxnSpPr/>
            <p:nvPr/>
          </p:nvCxnSpPr>
          <p:spPr>
            <a:xfrm flipH="1">
              <a:off x="4408074" y="2844238"/>
              <a:ext cx="212505" cy="662574"/>
            </a:xfrm>
            <a:prstGeom prst="straightConnector1">
              <a:avLst/>
            </a:prstGeom>
            <a:noFill/>
            <a:ln w="9525" cap="flat" cmpd="sng">
              <a:solidFill>
                <a:schemeClr val="dk1"/>
              </a:solidFill>
              <a:prstDash val="solid"/>
              <a:round/>
              <a:headEnd type="none" w="med" len="med"/>
              <a:tailEnd type="triangle" w="med" len="med"/>
            </a:ln>
          </p:spPr>
        </p:cxnSp>
        <p:cxnSp>
          <p:nvCxnSpPr>
            <p:cNvPr id="433" name="Google Shape;433;p15"/>
            <p:cNvCxnSpPr/>
            <p:nvPr/>
          </p:nvCxnSpPr>
          <p:spPr>
            <a:xfrm>
              <a:off x="4608271" y="2863119"/>
              <a:ext cx="685270" cy="638177"/>
            </a:xfrm>
            <a:prstGeom prst="straightConnector1">
              <a:avLst/>
            </a:prstGeom>
            <a:noFill/>
            <a:ln w="9525" cap="flat" cmpd="sng">
              <a:solidFill>
                <a:schemeClr val="dk1"/>
              </a:solidFill>
              <a:prstDash val="solid"/>
              <a:round/>
              <a:headEnd type="none" w="med" len="med"/>
              <a:tailEnd type="triangle" w="med" len="med"/>
            </a:ln>
          </p:spPr>
        </p:cxnSp>
        <p:cxnSp>
          <p:nvCxnSpPr>
            <p:cNvPr id="434" name="Google Shape;434;p15"/>
            <p:cNvCxnSpPr/>
            <p:nvPr/>
          </p:nvCxnSpPr>
          <p:spPr>
            <a:xfrm>
              <a:off x="4613680" y="2860584"/>
              <a:ext cx="1787120" cy="613514"/>
            </a:xfrm>
            <a:prstGeom prst="straightConnector1">
              <a:avLst/>
            </a:prstGeom>
            <a:noFill/>
            <a:ln w="9525" cap="flat" cmpd="sng">
              <a:solidFill>
                <a:schemeClr val="dk1"/>
              </a:solidFill>
              <a:prstDash val="solid"/>
              <a:round/>
              <a:headEnd type="none" w="med" len="med"/>
              <a:tailEnd type="triangle" w="med" len="med"/>
            </a:ln>
          </p:spPr>
        </p:cxnSp>
        <p:cxnSp>
          <p:nvCxnSpPr>
            <p:cNvPr id="435" name="Google Shape;435;p15"/>
            <p:cNvCxnSpPr/>
            <p:nvPr/>
          </p:nvCxnSpPr>
          <p:spPr>
            <a:xfrm flipH="1">
              <a:off x="2692119" y="2838025"/>
              <a:ext cx="2978512" cy="673609"/>
            </a:xfrm>
            <a:prstGeom prst="straightConnector1">
              <a:avLst/>
            </a:prstGeom>
            <a:noFill/>
            <a:ln w="9525" cap="flat" cmpd="sng">
              <a:solidFill>
                <a:schemeClr val="dk1"/>
              </a:solidFill>
              <a:prstDash val="solid"/>
              <a:round/>
              <a:headEnd type="none" w="med" len="med"/>
              <a:tailEnd type="triangle" w="med" len="med"/>
            </a:ln>
          </p:spPr>
        </p:cxnSp>
        <p:cxnSp>
          <p:nvCxnSpPr>
            <p:cNvPr id="436" name="Google Shape;436;p15"/>
            <p:cNvCxnSpPr/>
            <p:nvPr/>
          </p:nvCxnSpPr>
          <p:spPr>
            <a:xfrm flipH="1">
              <a:off x="2685214" y="2865408"/>
              <a:ext cx="2985416" cy="622773"/>
            </a:xfrm>
            <a:prstGeom prst="straightConnector1">
              <a:avLst/>
            </a:prstGeom>
            <a:noFill/>
            <a:ln w="9525" cap="flat" cmpd="sng">
              <a:solidFill>
                <a:schemeClr val="dk1"/>
              </a:solidFill>
              <a:prstDash val="solid"/>
              <a:round/>
              <a:headEnd type="none" w="med" len="med"/>
              <a:tailEnd type="triangle" w="med" len="med"/>
            </a:ln>
          </p:spPr>
        </p:cxnSp>
        <p:cxnSp>
          <p:nvCxnSpPr>
            <p:cNvPr id="437" name="Google Shape;437;p15"/>
            <p:cNvCxnSpPr/>
            <p:nvPr/>
          </p:nvCxnSpPr>
          <p:spPr>
            <a:xfrm flipH="1">
              <a:off x="4394346" y="2857609"/>
              <a:ext cx="1276283" cy="619743"/>
            </a:xfrm>
            <a:prstGeom prst="straightConnector1">
              <a:avLst/>
            </a:prstGeom>
            <a:noFill/>
            <a:ln w="9525" cap="flat" cmpd="sng">
              <a:solidFill>
                <a:schemeClr val="dk1"/>
              </a:solidFill>
              <a:prstDash val="solid"/>
              <a:round/>
              <a:headEnd type="none" w="med" len="med"/>
              <a:tailEnd type="triangle" w="med" len="med"/>
            </a:ln>
          </p:spPr>
        </p:cxnSp>
        <p:cxnSp>
          <p:nvCxnSpPr>
            <p:cNvPr id="438" name="Google Shape;438;p15"/>
            <p:cNvCxnSpPr/>
            <p:nvPr/>
          </p:nvCxnSpPr>
          <p:spPr>
            <a:xfrm flipH="1">
              <a:off x="5265324" y="2838024"/>
              <a:ext cx="415965" cy="663272"/>
            </a:xfrm>
            <a:prstGeom prst="straightConnector1">
              <a:avLst/>
            </a:prstGeom>
            <a:noFill/>
            <a:ln w="9525" cap="flat" cmpd="sng">
              <a:solidFill>
                <a:schemeClr val="dk1"/>
              </a:solidFill>
              <a:prstDash val="solid"/>
              <a:round/>
              <a:headEnd type="none" w="med" len="med"/>
              <a:tailEnd type="triangle" w="med" len="med"/>
            </a:ln>
          </p:spPr>
        </p:cxnSp>
        <p:cxnSp>
          <p:nvCxnSpPr>
            <p:cNvPr id="439" name="Google Shape;439;p15"/>
            <p:cNvCxnSpPr/>
            <p:nvPr/>
          </p:nvCxnSpPr>
          <p:spPr>
            <a:xfrm>
              <a:off x="5643829" y="2843287"/>
              <a:ext cx="756971" cy="585713"/>
            </a:xfrm>
            <a:prstGeom prst="straightConnector1">
              <a:avLst/>
            </a:prstGeom>
            <a:noFill/>
            <a:ln w="9525" cap="flat" cmpd="sng">
              <a:solidFill>
                <a:schemeClr val="dk1"/>
              </a:solidFill>
              <a:prstDash val="solid"/>
              <a:round/>
              <a:headEnd type="none" w="med" len="med"/>
              <a:tailEnd type="triangle" w="med" len="med"/>
            </a:ln>
          </p:spPr>
        </p:cxnSp>
        <p:sp>
          <p:nvSpPr>
            <p:cNvPr id="440" name="Google Shape;440;p15"/>
            <p:cNvSpPr txBox="1"/>
            <p:nvPr/>
          </p:nvSpPr>
          <p:spPr>
            <a:xfrm>
              <a:off x="1603153" y="1717938"/>
              <a:ext cx="5543541" cy="3308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a:solidFill>
                    <a:schemeClr val="dk1"/>
                  </a:solidFill>
                  <a:latin typeface="Open Sans Light"/>
                  <a:ea typeface="Open Sans Light"/>
                  <a:cs typeface="Open Sans Light"/>
                  <a:sym typeface="Open Sans Light"/>
                </a:rPr>
                <a:t>Demande d'énergie finale </a:t>
              </a:r>
              <a:endParaRPr sz="2000" b="1">
                <a:solidFill>
                  <a:schemeClr val="dk1"/>
                </a:solidFill>
                <a:latin typeface="Open Sans Light"/>
                <a:ea typeface="Open Sans Light"/>
                <a:cs typeface="Open Sans Light"/>
                <a:sym typeface="Open Sans Light"/>
              </a:endParaRPr>
            </a:p>
          </p:txBody>
        </p:sp>
        <p:cxnSp>
          <p:nvCxnSpPr>
            <p:cNvPr id="441" name="Google Shape;441;p15"/>
            <p:cNvCxnSpPr/>
            <p:nvPr/>
          </p:nvCxnSpPr>
          <p:spPr>
            <a:xfrm rot="10800000">
              <a:off x="1657350" y="1340229"/>
              <a:ext cx="0" cy="285750"/>
            </a:xfrm>
            <a:prstGeom prst="straightConnector1">
              <a:avLst/>
            </a:prstGeom>
            <a:noFill/>
            <a:ln w="28575" cap="flat" cmpd="sng">
              <a:solidFill>
                <a:schemeClr val="dk1"/>
              </a:solidFill>
              <a:prstDash val="solid"/>
              <a:round/>
              <a:headEnd type="none" w="med" len="med"/>
              <a:tailEnd type="none" w="med" len="med"/>
            </a:ln>
          </p:spPr>
        </p:cxnSp>
        <p:cxnSp>
          <p:nvCxnSpPr>
            <p:cNvPr id="442" name="Google Shape;442;p15"/>
            <p:cNvCxnSpPr/>
            <p:nvPr/>
          </p:nvCxnSpPr>
          <p:spPr>
            <a:xfrm>
              <a:off x="1657350" y="1340228"/>
              <a:ext cx="5707478" cy="16115"/>
            </a:xfrm>
            <a:prstGeom prst="straightConnector1">
              <a:avLst/>
            </a:prstGeom>
            <a:noFill/>
            <a:ln w="28575" cap="flat" cmpd="sng">
              <a:solidFill>
                <a:schemeClr val="dk1"/>
              </a:solidFill>
              <a:prstDash val="solid"/>
              <a:round/>
              <a:headEnd type="none" w="med" len="med"/>
              <a:tailEnd type="none" w="med" len="med"/>
            </a:ln>
          </p:spPr>
        </p:cxnSp>
        <p:cxnSp>
          <p:nvCxnSpPr>
            <p:cNvPr id="443" name="Google Shape;443;p15"/>
            <p:cNvCxnSpPr/>
            <p:nvPr/>
          </p:nvCxnSpPr>
          <p:spPr>
            <a:xfrm>
              <a:off x="7372350" y="1340228"/>
              <a:ext cx="13289" cy="3023678"/>
            </a:xfrm>
            <a:prstGeom prst="straightConnector1">
              <a:avLst/>
            </a:prstGeom>
            <a:noFill/>
            <a:ln w="28575" cap="flat" cmpd="sng">
              <a:solidFill>
                <a:schemeClr val="dk1"/>
              </a:solidFill>
              <a:prstDash val="solid"/>
              <a:round/>
              <a:headEnd type="none" w="med" len="med"/>
              <a:tailEnd type="none" w="med" len="med"/>
            </a:ln>
          </p:spPr>
        </p:cxnSp>
        <p:cxnSp>
          <p:nvCxnSpPr>
            <p:cNvPr id="444" name="Google Shape;444;p15"/>
            <p:cNvCxnSpPr/>
            <p:nvPr/>
          </p:nvCxnSpPr>
          <p:spPr>
            <a:xfrm rot="10800000">
              <a:off x="7214190" y="4343400"/>
              <a:ext cx="171450" cy="0"/>
            </a:xfrm>
            <a:prstGeom prst="straightConnector1">
              <a:avLst/>
            </a:prstGeom>
            <a:noFill/>
            <a:ln w="28575" cap="flat" cmpd="sng">
              <a:solidFill>
                <a:schemeClr val="dk1"/>
              </a:solidFill>
              <a:prstDash val="solid"/>
              <a:round/>
              <a:headEnd type="none" w="med" len="med"/>
              <a:tailEnd type="none" w="med" len="med"/>
            </a:ln>
          </p:spPr>
        </p:cxnSp>
        <p:cxnSp>
          <p:nvCxnSpPr>
            <p:cNvPr id="445" name="Google Shape;445;p15"/>
            <p:cNvCxnSpPr/>
            <p:nvPr/>
          </p:nvCxnSpPr>
          <p:spPr>
            <a:xfrm rot="10800000">
              <a:off x="1828800" y="1034757"/>
              <a:ext cx="0" cy="285750"/>
            </a:xfrm>
            <a:prstGeom prst="straightConnector1">
              <a:avLst/>
            </a:prstGeom>
            <a:noFill/>
            <a:ln w="28575" cap="flat" cmpd="sng">
              <a:solidFill>
                <a:schemeClr val="dk1"/>
              </a:solidFill>
              <a:prstDash val="solid"/>
              <a:round/>
              <a:headEnd type="none" w="med" len="med"/>
              <a:tailEnd type="none" w="med" len="med"/>
            </a:ln>
          </p:spPr>
        </p:cxnSp>
        <p:cxnSp>
          <p:nvCxnSpPr>
            <p:cNvPr id="446" name="Google Shape;446;p15"/>
            <p:cNvCxnSpPr/>
            <p:nvPr/>
          </p:nvCxnSpPr>
          <p:spPr>
            <a:xfrm>
              <a:off x="1828800" y="1034757"/>
              <a:ext cx="5707478" cy="0"/>
            </a:xfrm>
            <a:prstGeom prst="straightConnector1">
              <a:avLst/>
            </a:prstGeom>
            <a:noFill/>
            <a:ln w="28575" cap="flat" cmpd="sng">
              <a:solidFill>
                <a:schemeClr val="dk1"/>
              </a:solidFill>
              <a:prstDash val="solid"/>
              <a:round/>
              <a:headEnd type="none" w="med" len="med"/>
              <a:tailEnd type="none" w="med" len="med"/>
            </a:ln>
          </p:spPr>
        </p:cxnSp>
        <p:cxnSp>
          <p:nvCxnSpPr>
            <p:cNvPr id="447" name="Google Shape;447;p15"/>
            <p:cNvCxnSpPr/>
            <p:nvPr/>
          </p:nvCxnSpPr>
          <p:spPr>
            <a:xfrm>
              <a:off x="7543182" y="1014249"/>
              <a:ext cx="0" cy="3023678"/>
            </a:xfrm>
            <a:prstGeom prst="straightConnector1">
              <a:avLst/>
            </a:prstGeom>
            <a:noFill/>
            <a:ln w="28575" cap="flat" cmpd="sng">
              <a:solidFill>
                <a:schemeClr val="dk1"/>
              </a:solidFill>
              <a:prstDash val="solid"/>
              <a:round/>
              <a:headEnd type="none" w="med" len="med"/>
              <a:tailEnd type="none" w="med" len="med"/>
            </a:ln>
          </p:spPr>
        </p:cxnSp>
        <p:cxnSp>
          <p:nvCxnSpPr>
            <p:cNvPr id="448" name="Google Shape;448;p15"/>
            <p:cNvCxnSpPr/>
            <p:nvPr/>
          </p:nvCxnSpPr>
          <p:spPr>
            <a:xfrm rot="10800000">
              <a:off x="7376403" y="4057649"/>
              <a:ext cx="171450" cy="0"/>
            </a:xfrm>
            <a:prstGeom prst="straightConnector1">
              <a:avLst/>
            </a:prstGeom>
            <a:noFill/>
            <a:ln w="28575" cap="flat" cmpd="sng">
              <a:solidFill>
                <a:schemeClr val="dk1"/>
              </a:solidFill>
              <a:prstDash val="solid"/>
              <a:round/>
              <a:headEnd type="none" w="med" len="med"/>
              <a:tailEnd type="none" w="med" len="med"/>
            </a:ln>
          </p:spPr>
        </p:cxnSp>
        <p:sp>
          <p:nvSpPr>
            <p:cNvPr id="449" name="Google Shape;449;p15"/>
            <p:cNvSpPr txBox="1"/>
            <p:nvPr/>
          </p:nvSpPr>
          <p:spPr>
            <a:xfrm>
              <a:off x="6632497" y="1683841"/>
              <a:ext cx="628650" cy="27996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a:solidFill>
                    <a:schemeClr val="dk1"/>
                  </a:solidFill>
                  <a:latin typeface="Open Sans Light"/>
                  <a:ea typeface="Open Sans Light"/>
                  <a:cs typeface="Open Sans Light"/>
                  <a:sym typeface="Open Sans Light"/>
                </a:rPr>
                <a:t>2020</a:t>
              </a:r>
              <a:endParaRPr/>
            </a:p>
          </p:txBody>
        </p:sp>
        <p:sp>
          <p:nvSpPr>
            <p:cNvPr id="450" name="Google Shape;450;p15"/>
            <p:cNvSpPr txBox="1"/>
            <p:nvPr/>
          </p:nvSpPr>
          <p:spPr>
            <a:xfrm>
              <a:off x="6763463" y="1374784"/>
              <a:ext cx="685799" cy="27996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600" b="1">
                  <a:solidFill>
                    <a:schemeClr val="accent6"/>
                  </a:solidFill>
                  <a:latin typeface="Open Sans Light"/>
                  <a:ea typeface="Open Sans Light"/>
                  <a:cs typeface="Open Sans Light"/>
                  <a:sym typeface="Open Sans Light"/>
                </a:rPr>
                <a:t>2025</a:t>
              </a:r>
              <a:endParaRPr/>
            </a:p>
          </p:txBody>
        </p:sp>
        <p:sp>
          <p:nvSpPr>
            <p:cNvPr id="451" name="Google Shape;451;p15"/>
            <p:cNvSpPr txBox="1"/>
            <p:nvPr/>
          </p:nvSpPr>
          <p:spPr>
            <a:xfrm>
              <a:off x="7095827" y="1043999"/>
              <a:ext cx="628650" cy="2799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FFC000"/>
                  </a:solidFill>
                  <a:latin typeface="Open Sans Light"/>
                  <a:ea typeface="Open Sans Light"/>
                  <a:cs typeface="Open Sans Light"/>
                  <a:sym typeface="Open Sans Light"/>
                </a:rPr>
                <a:t>2050</a:t>
              </a:r>
              <a:endParaRPr/>
            </a:p>
          </p:txBody>
        </p:sp>
        <p:sp>
          <p:nvSpPr>
            <p:cNvPr id="452" name="Google Shape;452;p15"/>
            <p:cNvSpPr txBox="1"/>
            <p:nvPr/>
          </p:nvSpPr>
          <p:spPr>
            <a:xfrm>
              <a:off x="3720124" y="3024779"/>
              <a:ext cx="925200" cy="254400"/>
            </a:xfrm>
            <a:prstGeom prst="rect">
              <a:avLst/>
            </a:prstGeom>
            <a:solidFill>
              <a:srgbClr val="8296B0"/>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b="1" dirty="0">
                  <a:solidFill>
                    <a:srgbClr val="B4323F"/>
                  </a:solidFill>
                  <a:latin typeface="Open Sans Light"/>
                  <a:ea typeface="Open Sans Light"/>
                  <a:cs typeface="Open Sans Light"/>
                  <a:sym typeface="Open Sans Light"/>
                </a:rPr>
                <a:t>Utilisation finale</a:t>
              </a:r>
              <a:endParaRPr sz="1600" b="1" dirty="0">
                <a:solidFill>
                  <a:srgbClr val="B4323F"/>
                </a:solidFill>
                <a:latin typeface="Open Sans Light"/>
                <a:ea typeface="Open Sans Light"/>
                <a:cs typeface="Open Sans Light"/>
                <a:sym typeface="Open Sans Light"/>
              </a:endParaRPr>
            </a:p>
          </p:txBody>
        </p:sp>
      </p:grpSp>
      <p:sp>
        <p:nvSpPr>
          <p:cNvPr id="453" name="Google Shape;453;p15"/>
          <p:cNvSpPr/>
          <p:nvPr/>
        </p:nvSpPr>
        <p:spPr>
          <a:xfrm rot="7740000" flipH="1">
            <a:off x="9709235" y="2227511"/>
            <a:ext cx="1022432" cy="241141"/>
          </a:xfrm>
          <a:prstGeom prst="rightArrow">
            <a:avLst>
              <a:gd name="adj1" fmla="val 50000"/>
              <a:gd name="adj2" fmla="val 50000"/>
            </a:avLst>
          </a:prstGeom>
          <a:solidFill>
            <a:schemeClr val="l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16" descr="Graphical user interface, text&#10;&#10;Description automatically generated"/>
          <p:cNvPicPr preferRelativeResize="0"/>
          <p:nvPr/>
        </p:nvPicPr>
        <p:blipFill rotWithShape="1">
          <a:blip r:embed="rId3">
            <a:alphaModFix/>
          </a:blip>
          <a:srcRect/>
          <a:stretch/>
        </p:blipFill>
        <p:spPr>
          <a:xfrm>
            <a:off x="-1922" y="342"/>
            <a:ext cx="12192000" cy="6858000"/>
          </a:xfrm>
          <a:prstGeom prst="rect">
            <a:avLst/>
          </a:prstGeom>
          <a:noFill/>
          <a:ln>
            <a:noFill/>
          </a:ln>
        </p:spPr>
      </p:pic>
      <p:sp>
        <p:nvSpPr>
          <p:cNvPr id="460" name="Google Shape;460;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461" name="Google Shape;461;p16"/>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1.3.5 Résultats du MAED-D et du MAED-EL</a:t>
            </a:r>
            <a:endParaRPr sz="2000" b="1">
              <a:solidFill>
                <a:srgbClr val="9CC2E5"/>
              </a:solidFill>
              <a:latin typeface="Open Sans"/>
              <a:ea typeface="Open Sans"/>
              <a:cs typeface="Open Sans"/>
              <a:sym typeface="Open Sans"/>
            </a:endParaRPr>
          </a:p>
        </p:txBody>
      </p:sp>
      <p:sp>
        <p:nvSpPr>
          <p:cNvPr id="462" name="Google Shape;462;p16"/>
          <p:cNvSpPr txBox="1"/>
          <p:nvPr/>
        </p:nvSpPr>
        <p:spPr>
          <a:xfrm>
            <a:off x="887215" y="-5421"/>
            <a:ext cx="9592554"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1.3 Introduction au MAED </a:t>
            </a:r>
            <a:endParaRPr dirty="0"/>
          </a:p>
        </p:txBody>
      </p:sp>
      <p:grpSp>
        <p:nvGrpSpPr>
          <p:cNvPr id="463" name="Google Shape;463;p16"/>
          <p:cNvGrpSpPr/>
          <p:nvPr/>
        </p:nvGrpSpPr>
        <p:grpSpPr>
          <a:xfrm>
            <a:off x="8085367" y="4536784"/>
            <a:ext cx="3177788" cy="1498982"/>
            <a:chOff x="429698" y="4982107"/>
            <a:chExt cx="3532702" cy="1156895"/>
          </a:xfrm>
        </p:grpSpPr>
        <p:sp>
          <p:nvSpPr>
            <p:cNvPr id="464" name="Google Shape;464;p16"/>
            <p:cNvSpPr txBox="1"/>
            <p:nvPr/>
          </p:nvSpPr>
          <p:spPr>
            <a:xfrm>
              <a:off x="429698" y="4982107"/>
              <a:ext cx="2296251" cy="4038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2F528F"/>
                  </a:solidFill>
                  <a:latin typeface="Open Sans Light"/>
                  <a:ea typeface="Open Sans Light"/>
                  <a:cs typeface="Open Sans Light"/>
                  <a:sym typeface="Open Sans Light"/>
                </a:rPr>
                <a:t>Résultat </a:t>
              </a:r>
              <a:r>
                <a:rPr lang="en-GB" sz="1400" b="1">
                  <a:solidFill>
                    <a:schemeClr val="dk1"/>
                  </a:solidFill>
                  <a:latin typeface="Open Sans Light"/>
                  <a:ea typeface="Open Sans Light"/>
                  <a:cs typeface="Open Sans Light"/>
                  <a:sym typeface="Open Sans Light"/>
                </a:rPr>
                <a:t>: Charge horaire</a:t>
              </a:r>
              <a:endParaRPr/>
            </a:p>
          </p:txBody>
        </p:sp>
        <p:cxnSp>
          <p:nvCxnSpPr>
            <p:cNvPr id="465" name="Google Shape;465;p16"/>
            <p:cNvCxnSpPr/>
            <p:nvPr/>
          </p:nvCxnSpPr>
          <p:spPr>
            <a:xfrm>
              <a:off x="672774" y="6139002"/>
              <a:ext cx="3289626" cy="0"/>
            </a:xfrm>
            <a:prstGeom prst="straightConnector1">
              <a:avLst/>
            </a:prstGeom>
            <a:noFill/>
            <a:ln w="9525" cap="flat" cmpd="sng">
              <a:solidFill>
                <a:schemeClr val="dk1"/>
              </a:solidFill>
              <a:prstDash val="solid"/>
              <a:round/>
              <a:headEnd type="none" w="med" len="med"/>
              <a:tailEnd type="triangle" w="med" len="med"/>
            </a:ln>
          </p:spPr>
        </p:cxnSp>
        <p:cxnSp>
          <p:nvCxnSpPr>
            <p:cNvPr id="466" name="Google Shape;466;p16"/>
            <p:cNvCxnSpPr/>
            <p:nvPr/>
          </p:nvCxnSpPr>
          <p:spPr>
            <a:xfrm rot="10800000" flipH="1">
              <a:off x="672774" y="5414401"/>
              <a:ext cx="1520" cy="724600"/>
            </a:xfrm>
            <a:prstGeom prst="straightConnector1">
              <a:avLst/>
            </a:prstGeom>
            <a:noFill/>
            <a:ln w="9525" cap="flat" cmpd="sng">
              <a:solidFill>
                <a:schemeClr val="dk1"/>
              </a:solidFill>
              <a:prstDash val="solid"/>
              <a:round/>
              <a:headEnd type="none" w="med" len="med"/>
              <a:tailEnd type="triangle" w="med" len="med"/>
            </a:ln>
          </p:spPr>
        </p:cxnSp>
        <p:cxnSp>
          <p:nvCxnSpPr>
            <p:cNvPr id="467" name="Google Shape;467;p16"/>
            <p:cNvCxnSpPr/>
            <p:nvPr/>
          </p:nvCxnSpPr>
          <p:spPr>
            <a:xfrm>
              <a:off x="672774" y="5612018"/>
              <a:ext cx="3289626" cy="9853"/>
            </a:xfrm>
            <a:prstGeom prst="straightConnector1">
              <a:avLst/>
            </a:prstGeom>
            <a:noFill/>
            <a:ln w="9525" cap="flat" cmpd="sng">
              <a:solidFill>
                <a:schemeClr val="dk1"/>
              </a:solidFill>
              <a:prstDash val="dot"/>
              <a:round/>
              <a:headEnd type="none" w="med" len="med"/>
              <a:tailEnd type="none" w="med" len="med"/>
            </a:ln>
          </p:spPr>
        </p:cxnSp>
        <p:sp>
          <p:nvSpPr>
            <p:cNvPr id="468" name="Google Shape;468;p16"/>
            <p:cNvSpPr/>
            <p:nvPr/>
          </p:nvSpPr>
          <p:spPr>
            <a:xfrm>
              <a:off x="672774" y="5216783"/>
              <a:ext cx="2704991" cy="724600"/>
            </a:xfrm>
            <a:custGeom>
              <a:avLst/>
              <a:gdLst/>
              <a:ahLst/>
              <a:cxnLst/>
              <a:rect l="l" t="t" r="r" b="b"/>
              <a:pathLst>
                <a:path w="3690" h="902" extrusionOk="0">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p:txBody>
        </p:sp>
      </p:grpSp>
      <p:grpSp>
        <p:nvGrpSpPr>
          <p:cNvPr id="469" name="Google Shape;469;p16"/>
          <p:cNvGrpSpPr/>
          <p:nvPr/>
        </p:nvGrpSpPr>
        <p:grpSpPr>
          <a:xfrm>
            <a:off x="8200930" y="1349333"/>
            <a:ext cx="3431915" cy="3027821"/>
            <a:chOff x="348042" y="2849588"/>
            <a:chExt cx="4019401" cy="3406202"/>
          </a:xfrm>
        </p:grpSpPr>
        <p:grpSp>
          <p:nvGrpSpPr>
            <p:cNvPr id="470" name="Google Shape;470;p16"/>
            <p:cNvGrpSpPr/>
            <p:nvPr/>
          </p:nvGrpSpPr>
          <p:grpSpPr>
            <a:xfrm>
              <a:off x="348042" y="2849588"/>
              <a:ext cx="4019401" cy="3406202"/>
              <a:chOff x="5376113" y="1752153"/>
              <a:chExt cx="4319261" cy="3406202"/>
            </a:xfrm>
          </p:grpSpPr>
          <p:grpSp>
            <p:nvGrpSpPr>
              <p:cNvPr id="471" name="Google Shape;471;p16"/>
              <p:cNvGrpSpPr/>
              <p:nvPr/>
            </p:nvGrpSpPr>
            <p:grpSpPr>
              <a:xfrm>
                <a:off x="5527623" y="2314822"/>
                <a:ext cx="1709081" cy="1643434"/>
                <a:chOff x="3957638" y="1870075"/>
                <a:chExt cx="2460840" cy="2058988"/>
              </a:xfrm>
            </p:grpSpPr>
            <p:cxnSp>
              <p:nvCxnSpPr>
                <p:cNvPr id="472" name="Google Shape;472;p16"/>
                <p:cNvCxnSpPr/>
                <p:nvPr/>
              </p:nvCxnSpPr>
              <p:spPr>
                <a:xfrm rot="5400000">
                  <a:off x="5219700" y="2898775"/>
                  <a:ext cx="2058988" cy="1588"/>
                </a:xfrm>
                <a:prstGeom prst="straightConnector1">
                  <a:avLst/>
                </a:prstGeom>
                <a:noFill/>
                <a:ln w="25400" cap="flat" cmpd="sng">
                  <a:solidFill>
                    <a:srgbClr val="B02634"/>
                  </a:solidFill>
                  <a:prstDash val="solid"/>
                  <a:miter lim="800000"/>
                  <a:headEnd type="none" w="sm" len="sm"/>
                  <a:tailEnd type="none" w="sm" len="sm"/>
                </a:ln>
              </p:spPr>
            </p:cxnSp>
            <p:grpSp>
              <p:nvGrpSpPr>
                <p:cNvPr id="473" name="Google Shape;473;p16"/>
                <p:cNvGrpSpPr/>
                <p:nvPr/>
              </p:nvGrpSpPr>
              <p:grpSpPr>
                <a:xfrm>
                  <a:off x="3957638" y="2401341"/>
                  <a:ext cx="2460840" cy="997497"/>
                  <a:chOff x="3957638" y="2401341"/>
                  <a:chExt cx="2460840" cy="997497"/>
                </a:xfrm>
              </p:grpSpPr>
              <p:sp>
                <p:nvSpPr>
                  <p:cNvPr id="474" name="Google Shape;474;p16"/>
                  <p:cNvSpPr/>
                  <p:nvPr/>
                </p:nvSpPr>
                <p:spPr>
                  <a:xfrm>
                    <a:off x="3957638" y="2840038"/>
                    <a:ext cx="2325687" cy="558800"/>
                  </a:xfrm>
                  <a:custGeom>
                    <a:avLst/>
                    <a:gdLst/>
                    <a:ahLst/>
                    <a:cxnLst/>
                    <a:rect l="l" t="t" r="r" b="b"/>
                    <a:pathLst>
                      <a:path w="2326640" h="558800" extrusionOk="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Open Sans Light"/>
                      <a:ea typeface="Open Sans Light"/>
                      <a:cs typeface="Open Sans Light"/>
                      <a:sym typeface="Open Sans Light"/>
                    </a:endParaRPr>
                  </a:p>
                </p:txBody>
              </p:sp>
              <p:sp>
                <p:nvSpPr>
                  <p:cNvPr id="475" name="Google Shape;475;p16"/>
                  <p:cNvSpPr txBox="1"/>
                  <p:nvPr/>
                </p:nvSpPr>
                <p:spPr>
                  <a:xfrm>
                    <a:off x="4097554" y="2401341"/>
                    <a:ext cx="2320924" cy="465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Open Sans Light"/>
                        <a:ea typeface="Open Sans Light"/>
                        <a:cs typeface="Open Sans Light"/>
                        <a:sym typeface="Open Sans Light"/>
                      </a:rPr>
                      <a:t>Historique</a:t>
                    </a:r>
                    <a:endParaRPr/>
                  </a:p>
                </p:txBody>
              </p:sp>
            </p:grpSp>
          </p:grpSp>
          <p:grpSp>
            <p:nvGrpSpPr>
              <p:cNvPr id="476" name="Google Shape;476;p16"/>
              <p:cNvGrpSpPr/>
              <p:nvPr/>
            </p:nvGrpSpPr>
            <p:grpSpPr>
              <a:xfrm>
                <a:off x="7162652" y="2183677"/>
                <a:ext cx="1719661" cy="1742224"/>
                <a:chOff x="6324600" y="1676400"/>
                <a:chExt cx="2476073" cy="2182758"/>
              </a:xfrm>
            </p:grpSpPr>
            <p:sp>
              <p:nvSpPr>
                <p:cNvPr id="477" name="Google Shape;477;p16"/>
                <p:cNvSpPr/>
                <p:nvPr/>
              </p:nvSpPr>
              <p:spPr>
                <a:xfrm>
                  <a:off x="6324600" y="1676400"/>
                  <a:ext cx="1173163" cy="1193800"/>
                </a:xfrm>
                <a:custGeom>
                  <a:avLst/>
                  <a:gdLst/>
                  <a:ahLst/>
                  <a:cxnLst/>
                  <a:rect l="l" t="t" r="r" b="b"/>
                  <a:pathLst>
                    <a:path w="1173480" h="1194388" extrusionOk="0">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noFill/>
                <a:ln w="9525"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Open Sans Light"/>
                    <a:ea typeface="Open Sans Light"/>
                    <a:cs typeface="Open Sans Light"/>
                    <a:sym typeface="Open Sans Light"/>
                  </a:endParaRPr>
                </a:p>
              </p:txBody>
            </p:sp>
            <p:sp>
              <p:nvSpPr>
                <p:cNvPr id="478" name="Google Shape;478;p16"/>
                <p:cNvSpPr txBox="1"/>
                <p:nvPr/>
              </p:nvSpPr>
              <p:spPr>
                <a:xfrm>
                  <a:off x="6553201" y="3394077"/>
                  <a:ext cx="2247472" cy="465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Open Sans Light"/>
                      <a:ea typeface="Open Sans Light"/>
                      <a:cs typeface="Open Sans Light"/>
                      <a:sym typeface="Open Sans Light"/>
                    </a:rPr>
                    <a:t>Prévu</a:t>
                  </a:r>
                  <a:endParaRPr/>
                </a:p>
              </p:txBody>
            </p:sp>
          </p:grpSp>
          <p:grpSp>
            <p:nvGrpSpPr>
              <p:cNvPr id="479" name="Google Shape;479;p16"/>
              <p:cNvGrpSpPr/>
              <p:nvPr/>
            </p:nvGrpSpPr>
            <p:grpSpPr>
              <a:xfrm>
                <a:off x="7118582" y="1752153"/>
                <a:ext cx="2576792" cy="1797963"/>
                <a:chOff x="4764183" y="1255808"/>
                <a:chExt cx="5829859" cy="3087592"/>
              </a:xfrm>
            </p:grpSpPr>
            <p:pic>
              <p:nvPicPr>
                <p:cNvPr id="480" name="Google Shape;480;p16"/>
                <p:cNvPicPr preferRelativeResize="0"/>
                <p:nvPr/>
              </p:nvPicPr>
              <p:blipFill rotWithShape="1">
                <a:blip r:embed="rId4">
                  <a:alphaModFix/>
                </a:blip>
                <a:srcRect r="2179"/>
                <a:stretch/>
              </p:blipFill>
              <p:spPr>
                <a:xfrm>
                  <a:off x="4764183" y="3543300"/>
                  <a:ext cx="2474816" cy="800100"/>
                </a:xfrm>
                <a:prstGeom prst="rect">
                  <a:avLst/>
                </a:prstGeom>
                <a:noFill/>
                <a:ln>
                  <a:noFill/>
                </a:ln>
              </p:spPr>
            </p:pic>
            <p:pic>
              <p:nvPicPr>
                <p:cNvPr id="481" name="Google Shape;481;p16"/>
                <p:cNvPicPr preferRelativeResize="0"/>
                <p:nvPr/>
              </p:nvPicPr>
              <p:blipFill rotWithShape="1">
                <a:blip r:embed="rId5">
                  <a:alphaModFix/>
                </a:blip>
                <a:srcRect r="4300"/>
                <a:stretch/>
              </p:blipFill>
              <p:spPr>
                <a:xfrm>
                  <a:off x="4819061" y="2667000"/>
                  <a:ext cx="2419938" cy="1476376"/>
                </a:xfrm>
                <a:prstGeom prst="rect">
                  <a:avLst/>
                </a:prstGeom>
                <a:noFill/>
                <a:ln>
                  <a:noFill/>
                </a:ln>
              </p:spPr>
            </p:pic>
            <p:pic>
              <p:nvPicPr>
                <p:cNvPr id="482" name="Google Shape;482;p16"/>
                <p:cNvPicPr preferRelativeResize="0"/>
                <p:nvPr/>
              </p:nvPicPr>
              <p:blipFill rotWithShape="1">
                <a:blip r:embed="rId6">
                  <a:alphaModFix/>
                </a:blip>
                <a:srcRect r="4371"/>
                <a:stretch/>
              </p:blipFill>
              <p:spPr>
                <a:xfrm>
                  <a:off x="4764183" y="2038349"/>
                  <a:ext cx="2474816" cy="2076451"/>
                </a:xfrm>
                <a:prstGeom prst="rect">
                  <a:avLst/>
                </a:prstGeom>
                <a:noFill/>
                <a:ln>
                  <a:noFill/>
                </a:ln>
              </p:spPr>
            </p:pic>
            <p:sp>
              <p:nvSpPr>
                <p:cNvPr id="483" name="Google Shape;483;p16"/>
                <p:cNvSpPr txBox="1"/>
                <p:nvPr/>
              </p:nvSpPr>
              <p:spPr>
                <a:xfrm>
                  <a:off x="7451725" y="1628775"/>
                  <a:ext cx="720727" cy="6374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b="1">
                    <a:solidFill>
                      <a:schemeClr val="dk1"/>
                    </a:solidFill>
                    <a:latin typeface="Open Sans Light"/>
                    <a:ea typeface="Open Sans Light"/>
                    <a:cs typeface="Open Sans Light"/>
                    <a:sym typeface="Open Sans Light"/>
                  </a:endParaRPr>
                </a:p>
              </p:txBody>
            </p:sp>
            <p:sp>
              <p:nvSpPr>
                <p:cNvPr id="484" name="Google Shape;484;p16"/>
                <p:cNvSpPr txBox="1"/>
                <p:nvPr/>
              </p:nvSpPr>
              <p:spPr>
                <a:xfrm>
                  <a:off x="7113339" y="1255808"/>
                  <a:ext cx="3375972" cy="10107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Open Sans Light"/>
                      <a:ea typeface="Open Sans Light"/>
                      <a:cs typeface="Open Sans Light"/>
                      <a:sym typeface="Open Sans Light"/>
                    </a:rPr>
                    <a:t>5% de </a:t>
                  </a:r>
                  <a:r>
                    <a:rPr lang="en-GB" sz="1400" b="1" dirty="0" err="1">
                      <a:solidFill>
                        <a:schemeClr val="dk1"/>
                      </a:solidFill>
                      <a:latin typeface="Open Sans Light"/>
                      <a:ea typeface="Open Sans Light"/>
                      <a:cs typeface="Open Sans Light"/>
                      <a:sym typeface="Open Sans Light"/>
                    </a:rPr>
                    <a:t>croissance</a:t>
                  </a:r>
                  <a:endParaRPr dirty="0"/>
                </a:p>
              </p:txBody>
            </p:sp>
            <p:sp>
              <p:nvSpPr>
                <p:cNvPr id="485" name="Google Shape;485;p16"/>
                <p:cNvSpPr txBox="1"/>
                <p:nvPr/>
              </p:nvSpPr>
              <p:spPr>
                <a:xfrm>
                  <a:off x="7218070" y="2411381"/>
                  <a:ext cx="3375972" cy="10107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B02634"/>
                      </a:solidFill>
                      <a:latin typeface="Open Sans Light"/>
                      <a:ea typeface="Open Sans Light"/>
                      <a:cs typeface="Open Sans Light"/>
                      <a:sym typeface="Open Sans Light"/>
                    </a:rPr>
                    <a:t>2,8 % de </a:t>
                  </a:r>
                  <a:r>
                    <a:rPr lang="en-GB" sz="1400" b="1" dirty="0" err="1">
                      <a:solidFill>
                        <a:srgbClr val="B02634"/>
                      </a:solidFill>
                      <a:latin typeface="Open Sans Light"/>
                      <a:ea typeface="Open Sans Light"/>
                      <a:cs typeface="Open Sans Light"/>
                      <a:sym typeface="Open Sans Light"/>
                    </a:rPr>
                    <a:t>croissance</a:t>
                  </a:r>
                  <a:endParaRPr sz="1400" b="1" dirty="0">
                    <a:solidFill>
                      <a:srgbClr val="B02634"/>
                    </a:solidFill>
                    <a:latin typeface="Open Sans Light"/>
                    <a:ea typeface="Open Sans Light"/>
                    <a:cs typeface="Open Sans Light"/>
                    <a:sym typeface="Open Sans Light"/>
                  </a:endParaRPr>
                </a:p>
              </p:txBody>
            </p:sp>
          </p:grpSp>
          <p:sp>
            <p:nvSpPr>
              <p:cNvPr id="486" name="Google Shape;486;p16"/>
              <p:cNvSpPr txBox="1"/>
              <p:nvPr/>
            </p:nvSpPr>
            <p:spPr>
              <a:xfrm>
                <a:off x="5376113" y="4223255"/>
                <a:ext cx="3939900" cy="93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F528F"/>
                    </a:solidFill>
                    <a:latin typeface="Open Sans Light"/>
                    <a:ea typeface="Open Sans Light"/>
                    <a:cs typeface="Open Sans Light"/>
                    <a:sym typeface="Open Sans Light"/>
                  </a:rPr>
                  <a:t>Résultat </a:t>
                </a:r>
                <a:r>
                  <a:rPr lang="en-GB" sz="1600" b="1">
                    <a:solidFill>
                      <a:schemeClr val="dk1"/>
                    </a:solidFill>
                    <a:latin typeface="Open Sans Light"/>
                    <a:ea typeface="Open Sans Light"/>
                    <a:cs typeface="Open Sans Light"/>
                    <a:sym typeface="Open Sans Light"/>
                  </a:rPr>
                  <a:t>: Consommation d'électricité totale</a:t>
                </a:r>
                <a:r>
                  <a:rPr lang="en-GB"/>
                  <a:t> </a:t>
                </a:r>
                <a:r>
                  <a:rPr lang="en-GB" sz="1600" b="1">
                    <a:solidFill>
                      <a:schemeClr val="dk1"/>
                    </a:solidFill>
                    <a:latin typeface="Open Sans Light"/>
                    <a:ea typeface="Open Sans Light"/>
                    <a:cs typeface="Open Sans Light"/>
                    <a:sym typeface="Open Sans Light"/>
                  </a:rPr>
                  <a:t>[kWh] selon différents scénarios</a:t>
                </a:r>
                <a:endParaRPr/>
              </a:p>
            </p:txBody>
          </p:sp>
        </p:grpSp>
        <p:cxnSp>
          <p:nvCxnSpPr>
            <p:cNvPr id="487" name="Google Shape;487;p16"/>
            <p:cNvCxnSpPr/>
            <p:nvPr/>
          </p:nvCxnSpPr>
          <p:spPr>
            <a:xfrm rot="10800000">
              <a:off x="498177" y="3326832"/>
              <a:ext cx="0" cy="388073"/>
            </a:xfrm>
            <a:prstGeom prst="straightConnector1">
              <a:avLst/>
            </a:prstGeom>
            <a:noFill/>
            <a:ln w="9525" cap="flat" cmpd="sng">
              <a:solidFill>
                <a:srgbClr val="298EFF"/>
              </a:solidFill>
              <a:prstDash val="solid"/>
              <a:miter lim="800000"/>
              <a:headEnd type="none" w="sm" len="sm"/>
              <a:tailEnd type="triangle" w="med" len="med"/>
            </a:ln>
          </p:spPr>
        </p:cxnSp>
        <p:grpSp>
          <p:nvGrpSpPr>
            <p:cNvPr id="488" name="Google Shape;488;p16"/>
            <p:cNvGrpSpPr/>
            <p:nvPr/>
          </p:nvGrpSpPr>
          <p:grpSpPr>
            <a:xfrm>
              <a:off x="470953" y="3394701"/>
              <a:ext cx="2599853" cy="1759359"/>
              <a:chOff x="296782" y="3394701"/>
              <a:chExt cx="2599853" cy="1759359"/>
            </a:xfrm>
          </p:grpSpPr>
          <p:pic>
            <p:nvPicPr>
              <p:cNvPr id="489" name="Google Shape;489;p16"/>
              <p:cNvPicPr preferRelativeResize="0"/>
              <p:nvPr/>
            </p:nvPicPr>
            <p:blipFill rotWithShape="1">
              <a:blip r:embed="rId7">
                <a:alphaModFix/>
              </a:blip>
              <a:srcRect t="18764" r="22856"/>
              <a:stretch/>
            </p:blipFill>
            <p:spPr>
              <a:xfrm>
                <a:off x="296782" y="3394701"/>
                <a:ext cx="2516514" cy="1759359"/>
              </a:xfrm>
              <a:prstGeom prst="rect">
                <a:avLst/>
              </a:prstGeom>
              <a:noFill/>
              <a:ln>
                <a:noFill/>
              </a:ln>
            </p:spPr>
          </p:pic>
          <p:cxnSp>
            <p:nvCxnSpPr>
              <p:cNvPr id="490" name="Google Shape;490;p16"/>
              <p:cNvCxnSpPr/>
              <p:nvPr/>
            </p:nvCxnSpPr>
            <p:spPr>
              <a:xfrm rot="10800000" flipH="1">
                <a:off x="2344899" y="5052354"/>
                <a:ext cx="551736" cy="1"/>
              </a:xfrm>
              <a:prstGeom prst="straightConnector1">
                <a:avLst/>
              </a:prstGeom>
              <a:noFill/>
              <a:ln w="9525" cap="flat" cmpd="sng">
                <a:solidFill>
                  <a:srgbClr val="298EFF"/>
                </a:solidFill>
                <a:prstDash val="solid"/>
                <a:miter lim="800000"/>
                <a:headEnd type="none" w="sm" len="sm"/>
                <a:tailEnd type="triangle" w="med" len="med"/>
              </a:ln>
            </p:spPr>
          </p:cxnSp>
        </p:grpSp>
      </p:grpSp>
      <p:grpSp>
        <p:nvGrpSpPr>
          <p:cNvPr id="491" name="Google Shape;491;p16"/>
          <p:cNvGrpSpPr/>
          <p:nvPr/>
        </p:nvGrpSpPr>
        <p:grpSpPr>
          <a:xfrm>
            <a:off x="4106741" y="3365047"/>
            <a:ext cx="3975536" cy="1936973"/>
            <a:chOff x="0" y="236"/>
            <a:chExt cx="3975536" cy="1936973"/>
          </a:xfrm>
        </p:grpSpPr>
        <p:sp>
          <p:nvSpPr>
            <p:cNvPr id="492" name="Google Shape;492;p16"/>
            <p:cNvSpPr/>
            <p:nvPr/>
          </p:nvSpPr>
          <p:spPr>
            <a:xfrm>
              <a:off x="1590214" y="236"/>
              <a:ext cx="2385322" cy="922368"/>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txBox="1"/>
            <p:nvPr/>
          </p:nvSpPr>
          <p:spPr>
            <a:xfrm>
              <a:off x="1590214" y="115532"/>
              <a:ext cx="2039434" cy="691776"/>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Projections de la demande d'énergie</a:t>
              </a:r>
              <a:endParaRPr sz="1600" b="0" i="0" u="none" strike="noStrike" cap="none">
                <a:solidFill>
                  <a:schemeClr val="dk1"/>
                </a:solidFill>
                <a:latin typeface="Calibri"/>
                <a:ea typeface="Calibri"/>
                <a:cs typeface="Calibri"/>
                <a:sym typeface="Calibri"/>
              </a:endParaRPr>
            </a:p>
          </p:txBody>
        </p:sp>
        <p:sp>
          <p:nvSpPr>
            <p:cNvPr id="494" name="Google Shape;494;p16"/>
            <p:cNvSpPr/>
            <p:nvPr/>
          </p:nvSpPr>
          <p:spPr>
            <a:xfrm>
              <a:off x="0" y="236"/>
              <a:ext cx="1590214" cy="922368"/>
            </a:xfrm>
            <a:prstGeom prst="roundRect">
              <a:avLst>
                <a:gd name="adj" fmla="val 16667"/>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txBox="1"/>
            <p:nvPr/>
          </p:nvSpPr>
          <p:spPr>
            <a:xfrm>
              <a:off x="45026" y="45262"/>
              <a:ext cx="1500162" cy="832316"/>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MAED-D</a:t>
              </a:r>
              <a:endParaRPr sz="2700">
                <a:solidFill>
                  <a:schemeClr val="lt1"/>
                </a:solidFill>
                <a:latin typeface="Calibri"/>
                <a:ea typeface="Calibri"/>
                <a:cs typeface="Calibri"/>
                <a:sym typeface="Calibri"/>
              </a:endParaRPr>
            </a:p>
          </p:txBody>
        </p:sp>
        <p:sp>
          <p:nvSpPr>
            <p:cNvPr id="496" name="Google Shape;496;p16"/>
            <p:cNvSpPr/>
            <p:nvPr/>
          </p:nvSpPr>
          <p:spPr>
            <a:xfrm>
              <a:off x="1590214" y="1014841"/>
              <a:ext cx="2385322" cy="922368"/>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txBox="1"/>
            <p:nvPr/>
          </p:nvSpPr>
          <p:spPr>
            <a:xfrm>
              <a:off x="1590214" y="1130137"/>
              <a:ext cx="2039434" cy="691776"/>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a:solidFill>
                    <a:schemeClr val="dk1"/>
                  </a:solidFill>
                  <a:latin typeface="Calibri"/>
                  <a:ea typeface="Calibri"/>
                  <a:cs typeface="Calibri"/>
                  <a:sym typeface="Calibri"/>
                </a:rPr>
                <a:t>Calculs du profil de la demande d'électricité</a:t>
              </a:r>
              <a:endParaRPr sz="1600" b="0" i="0" u="none" strike="noStrike" cap="none">
                <a:solidFill>
                  <a:schemeClr val="dk1"/>
                </a:solidFill>
                <a:latin typeface="Calibri"/>
                <a:ea typeface="Calibri"/>
                <a:cs typeface="Calibri"/>
                <a:sym typeface="Calibri"/>
              </a:endParaRPr>
            </a:p>
          </p:txBody>
        </p:sp>
        <p:sp>
          <p:nvSpPr>
            <p:cNvPr id="498" name="Google Shape;498;p16"/>
            <p:cNvSpPr/>
            <p:nvPr/>
          </p:nvSpPr>
          <p:spPr>
            <a:xfrm>
              <a:off x="0" y="1014841"/>
              <a:ext cx="1590214" cy="922368"/>
            </a:xfrm>
            <a:prstGeom prst="roundRect">
              <a:avLst>
                <a:gd name="adj" fmla="val 16667"/>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txBox="1"/>
            <p:nvPr/>
          </p:nvSpPr>
          <p:spPr>
            <a:xfrm>
              <a:off x="45026" y="1059867"/>
              <a:ext cx="1500162" cy="832316"/>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GB" sz="2700">
                  <a:solidFill>
                    <a:schemeClr val="lt1"/>
                  </a:solidFill>
                  <a:latin typeface="Calibri"/>
                  <a:ea typeface="Calibri"/>
                  <a:cs typeface="Calibri"/>
                  <a:sym typeface="Calibri"/>
                </a:rPr>
                <a:t>MAED-EL</a:t>
              </a:r>
              <a:endParaRPr sz="2700">
                <a:solidFill>
                  <a:schemeClr val="lt1"/>
                </a:solidFill>
                <a:latin typeface="Calibri"/>
                <a:ea typeface="Calibri"/>
                <a:cs typeface="Calibri"/>
                <a:sym typeface="Calibri"/>
              </a:endParaRPr>
            </a:p>
          </p:txBody>
        </p:sp>
      </p:grpSp>
      <p:pic>
        <p:nvPicPr>
          <p:cNvPr id="500" name="Google Shape;500;p16" descr="Graphical user interface&#10;&#10;Description automatically generated"/>
          <p:cNvPicPr preferRelativeResize="0"/>
          <p:nvPr/>
        </p:nvPicPr>
        <p:blipFill rotWithShape="1">
          <a:blip r:embed="rId8">
            <a:alphaModFix/>
          </a:blip>
          <a:srcRect/>
          <a:stretch/>
        </p:blipFill>
        <p:spPr>
          <a:xfrm>
            <a:off x="868796" y="3426367"/>
            <a:ext cx="2795441" cy="1797307"/>
          </a:xfrm>
          <a:prstGeom prst="rect">
            <a:avLst/>
          </a:prstGeom>
          <a:noFill/>
          <a:ln>
            <a:noFill/>
          </a:ln>
        </p:spPr>
      </p:pic>
      <p:cxnSp>
        <p:nvCxnSpPr>
          <p:cNvPr id="501" name="Google Shape;501;p16"/>
          <p:cNvCxnSpPr/>
          <p:nvPr/>
        </p:nvCxnSpPr>
        <p:spPr>
          <a:xfrm rot="10800000" flipH="1">
            <a:off x="3685176" y="3667902"/>
            <a:ext cx="414223" cy="755925"/>
          </a:xfrm>
          <a:prstGeom prst="straightConnector1">
            <a:avLst/>
          </a:prstGeom>
          <a:noFill/>
          <a:ln w="28575" cap="flat" cmpd="sng">
            <a:solidFill>
              <a:schemeClr val="accent1"/>
            </a:solidFill>
            <a:prstDash val="solid"/>
            <a:miter lim="800000"/>
            <a:headEnd type="none" w="sm" len="sm"/>
            <a:tailEnd type="triangle" w="med" len="med"/>
          </a:ln>
        </p:spPr>
      </p:cxnSp>
      <p:cxnSp>
        <p:nvCxnSpPr>
          <p:cNvPr id="502" name="Google Shape;502;p16"/>
          <p:cNvCxnSpPr/>
          <p:nvPr/>
        </p:nvCxnSpPr>
        <p:spPr>
          <a:xfrm>
            <a:off x="3682511" y="4412110"/>
            <a:ext cx="413810" cy="594007"/>
          </a:xfrm>
          <a:prstGeom prst="straightConnector1">
            <a:avLst/>
          </a:prstGeom>
          <a:noFill/>
          <a:ln w="28575" cap="flat" cmpd="sng">
            <a:solidFill>
              <a:schemeClr val="accent1"/>
            </a:solidFill>
            <a:prstDash val="solid"/>
            <a:miter lim="800000"/>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09" name="Google Shape;509;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21</a:t>
            </a:r>
            <a:endParaRPr sz="1400" b="1">
              <a:solidFill>
                <a:schemeClr val="lt1"/>
              </a:solidFill>
              <a:latin typeface="Open Sans ExtraBold"/>
              <a:ea typeface="Open Sans ExtraBold"/>
              <a:cs typeface="Open Sans ExtraBold"/>
              <a:sym typeface="Open Sans ExtraBold"/>
            </a:endParaRPr>
          </a:p>
        </p:txBody>
      </p:sp>
      <p:sp>
        <p:nvSpPr>
          <p:cNvPr id="510" name="Google Shape;510;p17"/>
          <p:cNvSpPr/>
          <p:nvPr/>
        </p:nvSpPr>
        <p:spPr>
          <a:xfrm>
            <a:off x="887215" y="1846111"/>
            <a:ext cx="7741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1.4.1 Résultats d'apprentissage attendus de ce cours</a:t>
            </a:r>
            <a:endParaRPr/>
          </a:p>
        </p:txBody>
      </p:sp>
      <p:sp>
        <p:nvSpPr>
          <p:cNvPr id="511" name="Google Shape;511;p17"/>
          <p:cNvSpPr txBox="1"/>
          <p:nvPr/>
        </p:nvSpPr>
        <p:spPr>
          <a:xfrm>
            <a:off x="585502" y="358837"/>
            <a:ext cx="11583848" cy="96805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1.4 Plan et </a:t>
            </a:r>
            <a:r>
              <a:rPr lang="en-GB" sz="4400" dirty="0" err="1">
                <a:solidFill>
                  <a:schemeClr val="dk1"/>
                </a:solidFill>
                <a:latin typeface="Open Sans"/>
                <a:ea typeface="Open Sans"/>
                <a:cs typeface="Open Sans"/>
                <a:sym typeface="Open Sans"/>
              </a:rPr>
              <a:t>objectifs</a:t>
            </a:r>
            <a:r>
              <a:rPr lang="en-GB" sz="4400" dirty="0">
                <a:solidFill>
                  <a:schemeClr val="dk1"/>
                </a:solidFill>
                <a:latin typeface="Open Sans"/>
                <a:ea typeface="Open Sans"/>
                <a:cs typeface="Open Sans"/>
                <a:sym typeface="Open Sans"/>
              </a:rPr>
              <a:t> du </a:t>
            </a:r>
            <a:r>
              <a:rPr lang="en-GB" sz="4400" dirty="0" err="1">
                <a:solidFill>
                  <a:schemeClr val="dk1"/>
                </a:solidFill>
                <a:latin typeface="Open Sans"/>
                <a:ea typeface="Open Sans"/>
                <a:cs typeface="Open Sans"/>
                <a:sym typeface="Open Sans"/>
              </a:rPr>
              <a:t>cours</a:t>
            </a:r>
            <a:r>
              <a:rPr lang="en-GB" sz="4400" dirty="0">
                <a:solidFill>
                  <a:schemeClr val="dk1"/>
                </a:solidFill>
                <a:latin typeface="Open Sans"/>
                <a:ea typeface="Open Sans"/>
                <a:cs typeface="Open Sans"/>
                <a:sym typeface="Open Sans"/>
              </a:rPr>
              <a:t> </a:t>
            </a:r>
            <a:endParaRPr dirty="0"/>
          </a:p>
        </p:txBody>
      </p:sp>
      <p:sp>
        <p:nvSpPr>
          <p:cNvPr id="512" name="Google Shape;512;p17"/>
          <p:cNvSpPr txBox="1">
            <a:spLocks noGrp="1"/>
          </p:cNvSpPr>
          <p:nvPr>
            <p:ph type="body" idx="1"/>
          </p:nvPr>
        </p:nvSpPr>
        <p:spPr>
          <a:xfrm>
            <a:off x="880068" y="2500256"/>
            <a:ext cx="8207956" cy="287047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chemeClr val="dk1"/>
              </a:buClr>
              <a:buSzPct val="100000"/>
              <a:buNone/>
            </a:pPr>
            <a:r>
              <a:rPr lang="en-GB" sz="2000" dirty="0" err="1">
                <a:latin typeface="Open Sans"/>
                <a:ea typeface="Open Sans"/>
                <a:cs typeface="Open Sans"/>
                <a:sym typeface="Open Sans"/>
              </a:rPr>
              <a:t>Vous</a:t>
            </a:r>
            <a:r>
              <a:rPr lang="en-GB" sz="2000" dirty="0">
                <a:latin typeface="Open Sans"/>
                <a:ea typeface="Open Sans"/>
                <a:cs typeface="Open Sans"/>
                <a:sym typeface="Open Sans"/>
              </a:rPr>
              <a:t> </a:t>
            </a:r>
            <a:r>
              <a:rPr lang="en-GB" sz="2000" dirty="0" err="1">
                <a:latin typeface="Open Sans"/>
                <a:ea typeface="Open Sans"/>
                <a:cs typeface="Open Sans"/>
                <a:sym typeface="Open Sans"/>
              </a:rPr>
              <a:t>avez</a:t>
            </a:r>
            <a:r>
              <a:rPr lang="en-GB" sz="2000" dirty="0">
                <a:latin typeface="Open Sans"/>
                <a:ea typeface="Open Sans"/>
                <a:cs typeface="Open Sans"/>
                <a:sym typeface="Open Sans"/>
              </a:rPr>
              <a:t> </a:t>
            </a:r>
            <a:r>
              <a:rPr lang="en-GB" sz="2000" dirty="0" err="1">
                <a:latin typeface="Open Sans"/>
                <a:ea typeface="Open Sans"/>
                <a:cs typeface="Open Sans"/>
                <a:sym typeface="Open Sans"/>
              </a:rPr>
              <a:t>maintenant</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compris</a:t>
            </a:r>
            <a:r>
              <a:rPr lang="en-GB" sz="2000" dirty="0">
                <a:latin typeface="Open Sans"/>
                <a:ea typeface="Open Sans"/>
                <a:cs typeface="Open Sans"/>
                <a:sym typeface="Open Sans"/>
              </a:rPr>
              <a:t> </a:t>
            </a:r>
            <a:r>
              <a:rPr lang="en-GB" sz="2000" dirty="0" err="1">
                <a:latin typeface="Open Sans"/>
                <a:ea typeface="Open Sans"/>
                <a:cs typeface="Open Sans"/>
                <a:sym typeface="Open Sans"/>
              </a:rPr>
              <a:t>l'importance</a:t>
            </a:r>
            <a:r>
              <a:rPr lang="en-GB" sz="2000" dirty="0">
                <a:latin typeface="Open Sans"/>
                <a:ea typeface="Open Sans"/>
                <a:cs typeface="Open Sans"/>
                <a:sym typeface="Open Sans"/>
              </a:rPr>
              <a:t> de la MEAD. A la fin de </a:t>
            </a:r>
            <a:r>
              <a:rPr lang="en-GB" sz="2000" dirty="0" err="1">
                <a:latin typeface="Open Sans"/>
                <a:ea typeface="Open Sans"/>
                <a:cs typeface="Open Sans"/>
                <a:sym typeface="Open Sans"/>
              </a:rPr>
              <a:t>ce</a:t>
            </a:r>
            <a:r>
              <a:rPr lang="en-GB" sz="2000" dirty="0">
                <a:latin typeface="Open Sans"/>
                <a:ea typeface="Open Sans"/>
                <a:cs typeface="Open Sans"/>
                <a:sym typeface="Open Sans"/>
              </a:rPr>
              <a:t> </a:t>
            </a:r>
            <a:r>
              <a:rPr lang="en-GB" sz="2000" dirty="0" err="1">
                <a:latin typeface="Open Sans"/>
                <a:ea typeface="Open Sans"/>
                <a:cs typeface="Open Sans"/>
                <a:sym typeface="Open Sans"/>
              </a:rPr>
              <a:t>cours</a:t>
            </a:r>
            <a:r>
              <a:rPr lang="en-GB" sz="2000" dirty="0">
                <a:latin typeface="Open Sans"/>
                <a:ea typeface="Open Sans"/>
                <a:cs typeface="Open Sans"/>
                <a:sym typeface="Open Sans"/>
              </a:rPr>
              <a:t>, </a:t>
            </a:r>
            <a:r>
              <a:rPr lang="en-GB" sz="2000" dirty="0" err="1">
                <a:latin typeface="Open Sans"/>
                <a:ea typeface="Open Sans"/>
                <a:cs typeface="Open Sans"/>
                <a:sym typeface="Open Sans"/>
              </a:rPr>
              <a:t>vous</a:t>
            </a:r>
            <a:r>
              <a:rPr lang="en-GB" sz="2000" dirty="0">
                <a:latin typeface="Open Sans"/>
                <a:ea typeface="Open Sans"/>
                <a:cs typeface="Open Sans"/>
                <a:sym typeface="Open Sans"/>
              </a:rPr>
              <a:t> </a:t>
            </a:r>
            <a:r>
              <a:rPr lang="en-GB" sz="2000" dirty="0" err="1">
                <a:latin typeface="Open Sans"/>
                <a:ea typeface="Open Sans"/>
                <a:cs typeface="Open Sans"/>
                <a:sym typeface="Open Sans"/>
              </a:rPr>
              <a:t>serez</a:t>
            </a:r>
            <a:r>
              <a:rPr lang="en-GB" sz="2000" dirty="0">
                <a:latin typeface="Open Sans"/>
                <a:ea typeface="Open Sans"/>
                <a:cs typeface="Open Sans"/>
                <a:sym typeface="Open Sans"/>
              </a:rPr>
              <a:t> en </a:t>
            </a:r>
            <a:r>
              <a:rPr lang="en-GB" sz="2000" dirty="0" err="1">
                <a:latin typeface="Open Sans"/>
                <a:ea typeface="Open Sans"/>
                <a:cs typeface="Open Sans"/>
                <a:sym typeface="Open Sans"/>
              </a:rPr>
              <a:t>mesure</a:t>
            </a:r>
            <a:r>
              <a:rPr lang="en-GB" sz="2000" dirty="0">
                <a:latin typeface="Open Sans"/>
                <a:ea typeface="Open Sans"/>
                <a:cs typeface="Open Sans"/>
                <a:sym typeface="Open Sans"/>
              </a:rPr>
              <a:t> de:</a:t>
            </a:r>
            <a:endParaRPr dirty="0"/>
          </a:p>
          <a:p>
            <a:pPr marL="228600" lvl="0" indent="-219075" algn="l" rtl="0">
              <a:lnSpc>
                <a:spcPct val="100000"/>
              </a:lnSpc>
              <a:spcBef>
                <a:spcPts val="1000"/>
              </a:spcBef>
              <a:spcAft>
                <a:spcPts val="0"/>
              </a:spcAft>
              <a:buClr>
                <a:schemeClr val="dk1"/>
              </a:buClr>
              <a:buSzPct val="100000"/>
              <a:buChar char="•"/>
            </a:pPr>
            <a:r>
              <a:rPr lang="en-GB" sz="2000" dirty="0">
                <a:latin typeface="Open Sans"/>
                <a:ea typeface="Open Sans"/>
                <a:cs typeface="Open Sans"/>
                <a:sym typeface="Open Sans"/>
              </a:rPr>
              <a:t>oit1: </a:t>
            </a:r>
            <a:r>
              <a:rPr lang="en-GB" sz="2000" dirty="0" err="1">
                <a:latin typeface="Open Sans"/>
                <a:ea typeface="Open Sans"/>
                <a:cs typeface="Open Sans"/>
                <a:sym typeface="Open Sans"/>
              </a:rPr>
              <a:t>comprendre</a:t>
            </a:r>
            <a:r>
              <a:rPr lang="en-GB" sz="2000" dirty="0">
                <a:latin typeface="Open Sans"/>
                <a:ea typeface="Open Sans"/>
                <a:cs typeface="Open Sans"/>
                <a:sym typeface="Open Sans"/>
              </a:rPr>
              <a:t> la planification </a:t>
            </a:r>
            <a:r>
              <a:rPr lang="en-GB" sz="2000" dirty="0" err="1">
                <a:latin typeface="Open Sans"/>
                <a:ea typeface="Open Sans"/>
                <a:cs typeface="Open Sans"/>
                <a:sym typeface="Open Sans"/>
              </a:rPr>
              <a:t>énergétique</a:t>
            </a:r>
            <a:r>
              <a:rPr lang="en-GB" sz="2000" dirty="0">
                <a:latin typeface="Open Sans"/>
                <a:ea typeface="Open Sans"/>
                <a:cs typeface="Open Sans"/>
                <a:sym typeface="Open Sans"/>
              </a:rPr>
              <a:t> et </a:t>
            </a:r>
            <a:r>
              <a:rPr lang="en-GB" sz="2000" dirty="0" err="1">
                <a:latin typeface="Open Sans"/>
                <a:ea typeface="Open Sans"/>
                <a:cs typeface="Open Sans"/>
                <a:sym typeface="Open Sans"/>
              </a:rPr>
              <a:t>l'analyse</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systèmes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énergétiques</a:t>
            </a:r>
            <a:r>
              <a:rPr lang="en-GB" sz="2000" dirty="0">
                <a:latin typeface="Open Sans"/>
                <a:ea typeface="Open Sans"/>
                <a:cs typeface="Open Sans"/>
                <a:sym typeface="Open Sans"/>
              </a:rPr>
              <a:t>. </a:t>
            </a:r>
            <a:endParaRPr sz="2000" dirty="0">
              <a:latin typeface="Open Sans"/>
              <a:ea typeface="Open Sans"/>
              <a:cs typeface="Open Sans"/>
              <a:sym typeface="Open Sans"/>
            </a:endParaRPr>
          </a:p>
          <a:p>
            <a:pPr marL="228600" lvl="0" indent="-219075" algn="l" rtl="0">
              <a:lnSpc>
                <a:spcPct val="100000"/>
              </a:lnSpc>
              <a:spcBef>
                <a:spcPts val="1000"/>
              </a:spcBef>
              <a:spcAft>
                <a:spcPts val="0"/>
              </a:spcAft>
              <a:buClr>
                <a:schemeClr val="dk1"/>
              </a:buClr>
              <a:buSzPct val="100000"/>
              <a:buChar char="•"/>
            </a:pPr>
            <a:r>
              <a:rPr lang="en-GB" sz="2000" dirty="0">
                <a:latin typeface="Open Sans"/>
                <a:ea typeface="Open Sans"/>
                <a:cs typeface="Open Sans"/>
                <a:sym typeface="Open Sans"/>
              </a:rPr>
              <a:t>oit2: </a:t>
            </a:r>
            <a:r>
              <a:rPr lang="en-GB" sz="2000" dirty="0" err="1">
                <a:latin typeface="Open Sans"/>
                <a:ea typeface="Open Sans"/>
                <a:cs typeface="Open Sans"/>
                <a:sym typeface="Open Sans"/>
              </a:rPr>
              <a:t>décrire</a:t>
            </a:r>
            <a:r>
              <a:rPr lang="en-GB" sz="2000" dirty="0">
                <a:latin typeface="Open Sans"/>
                <a:ea typeface="Open Sans"/>
                <a:cs typeface="Open Sans"/>
                <a:sym typeface="Open Sans"/>
              </a:rPr>
              <a:t> avec assurance la </a:t>
            </a:r>
            <a:r>
              <a:rPr lang="en-GB" sz="2000" dirty="0" err="1">
                <a:latin typeface="Open Sans"/>
                <a:ea typeface="Open Sans"/>
                <a:cs typeface="Open Sans"/>
                <a:sym typeface="Open Sans"/>
              </a:rPr>
              <a:t>chaîne</a:t>
            </a:r>
            <a:r>
              <a:rPr lang="en-GB" sz="2000" dirty="0">
                <a:latin typeface="Open Sans"/>
                <a:ea typeface="Open Sans"/>
                <a:cs typeface="Open Sans"/>
                <a:sym typeface="Open Sans"/>
              </a:rPr>
              <a:t> </a:t>
            </a:r>
            <a:r>
              <a:rPr lang="en-GB" sz="2000" dirty="0" err="1">
                <a:latin typeface="Open Sans"/>
                <a:ea typeface="Open Sans"/>
                <a:cs typeface="Open Sans"/>
                <a:sym typeface="Open Sans"/>
              </a:rPr>
              <a:t>énergétique</a:t>
            </a:r>
            <a:r>
              <a:rPr lang="en-GB" sz="2000" dirty="0">
                <a:latin typeface="Open Sans"/>
                <a:ea typeface="Open Sans"/>
                <a:cs typeface="Open Sans"/>
                <a:sym typeface="Open Sans"/>
              </a:rPr>
              <a:t> et utiliser </a:t>
            </a:r>
            <a:r>
              <a:rPr lang="en-GB" sz="2000" dirty="0" err="1">
                <a:latin typeface="Open Sans"/>
                <a:ea typeface="Open Sans"/>
                <a:cs typeface="Open Sans"/>
                <a:sym typeface="Open Sans"/>
              </a:rPr>
              <a:t>sa</a:t>
            </a:r>
            <a:r>
              <a:rPr lang="en-GB" sz="2000" dirty="0">
                <a:latin typeface="Open Sans"/>
                <a:ea typeface="Open Sans"/>
                <a:cs typeface="Open Sans"/>
                <a:sym typeface="Open Sans"/>
              </a:rPr>
              <a:t> </a:t>
            </a:r>
            <a:r>
              <a:rPr lang="en-GB" sz="2000" dirty="0" err="1">
                <a:latin typeface="Open Sans"/>
                <a:ea typeface="Open Sans"/>
                <a:cs typeface="Open Sans"/>
                <a:sym typeface="Open Sans"/>
              </a:rPr>
              <a:t>terminologie</a:t>
            </a:r>
            <a:r>
              <a:rPr lang="en-GB" sz="2000" dirty="0">
                <a:latin typeface="Open Sans"/>
                <a:ea typeface="Open Sans"/>
                <a:cs typeface="Open Sans"/>
                <a:sym typeface="Open Sans"/>
              </a:rPr>
              <a:t> et </a:t>
            </a:r>
            <a:r>
              <a:rPr lang="en-GB" sz="2000" dirty="0" err="1">
                <a:latin typeface="Open Sans"/>
                <a:ea typeface="Open Sans"/>
                <a:cs typeface="Open Sans"/>
                <a:sym typeface="Open Sans"/>
              </a:rPr>
              <a:t>ses</a:t>
            </a:r>
            <a:r>
              <a:rPr lang="en-GB" sz="2000" dirty="0">
                <a:latin typeface="Open Sans"/>
                <a:ea typeface="Open Sans"/>
                <a:cs typeface="Open Sans"/>
                <a:sym typeface="Open Sans"/>
              </a:rPr>
              <a:t> </a:t>
            </a:r>
            <a:r>
              <a:rPr lang="en-GB" sz="2000" dirty="0" err="1">
                <a:latin typeface="Open Sans"/>
                <a:ea typeface="Open Sans"/>
                <a:cs typeface="Open Sans"/>
                <a:sym typeface="Open Sans"/>
              </a:rPr>
              <a:t>définitions</a:t>
            </a:r>
            <a:r>
              <a:rPr lang="en-GB" sz="2000" dirty="0">
                <a:latin typeface="Open Sans"/>
                <a:ea typeface="Open Sans"/>
                <a:cs typeface="Open Sans"/>
                <a:sym typeface="Open Sans"/>
              </a:rPr>
              <a:t>. </a:t>
            </a:r>
            <a:endParaRPr sz="2000" dirty="0">
              <a:latin typeface="Open Sans"/>
              <a:ea typeface="Open Sans"/>
              <a:cs typeface="Open Sans"/>
              <a:sym typeface="Open Sans"/>
            </a:endParaRPr>
          </a:p>
          <a:p>
            <a:pPr marL="228600" lvl="0" indent="-219075" algn="l" rtl="0">
              <a:lnSpc>
                <a:spcPct val="100000"/>
              </a:lnSpc>
              <a:spcBef>
                <a:spcPts val="1000"/>
              </a:spcBef>
              <a:spcAft>
                <a:spcPts val="0"/>
              </a:spcAft>
              <a:buClr>
                <a:schemeClr val="dk1"/>
              </a:buClr>
              <a:buSzPct val="100000"/>
              <a:buChar char="•"/>
            </a:pPr>
            <a:r>
              <a:rPr lang="en-GB" sz="2000" dirty="0">
                <a:latin typeface="Open Sans"/>
                <a:ea typeface="Open Sans"/>
                <a:cs typeface="Open Sans"/>
                <a:sym typeface="Open Sans"/>
              </a:rPr>
              <a:t>oit3: </a:t>
            </a:r>
            <a:r>
              <a:rPr lang="en-GB" sz="2000" dirty="0" err="1">
                <a:latin typeface="Open Sans"/>
                <a:ea typeface="Open Sans"/>
                <a:cs typeface="Open Sans"/>
                <a:sym typeface="Open Sans"/>
              </a:rPr>
              <a:t>avoir</a:t>
            </a:r>
            <a:r>
              <a:rPr lang="en-GB" sz="2000" dirty="0">
                <a:latin typeface="Open Sans"/>
                <a:ea typeface="Open Sans"/>
                <a:cs typeface="Open Sans"/>
                <a:sym typeface="Open Sans"/>
              </a:rPr>
              <a:t> </a:t>
            </a:r>
            <a:r>
              <a:rPr lang="en-GB" sz="2000" dirty="0" err="1">
                <a:latin typeface="Open Sans"/>
                <a:ea typeface="Open Sans"/>
                <a:cs typeface="Open Sans"/>
                <a:sym typeface="Open Sans"/>
              </a:rPr>
              <a:t>utilisé</a:t>
            </a:r>
            <a:r>
              <a:rPr lang="en-GB" sz="2000" dirty="0">
                <a:latin typeface="Open Sans"/>
                <a:ea typeface="Open Sans"/>
                <a:cs typeface="Open Sans"/>
                <a:sym typeface="Open Sans"/>
              </a:rPr>
              <a:t> le MAED-D pour </a:t>
            </a:r>
            <a:r>
              <a:rPr lang="en-GB" sz="2000" dirty="0" err="1">
                <a:latin typeface="Open Sans"/>
                <a:ea typeface="Open Sans"/>
                <a:cs typeface="Open Sans"/>
                <a:sym typeface="Open Sans"/>
              </a:rPr>
              <a:t>produire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une</a:t>
            </a:r>
            <a:r>
              <a:rPr lang="en-GB" sz="2000" dirty="0">
                <a:latin typeface="Open Sans"/>
                <a:ea typeface="Open Sans"/>
                <a:cs typeface="Open Sans"/>
                <a:sym typeface="Open Sans"/>
              </a:rPr>
              <a:t> étude de </a:t>
            </a:r>
            <a:r>
              <a:rPr lang="en-GB" sz="2000" dirty="0" err="1">
                <a:latin typeface="Open Sans"/>
                <a:ea typeface="Open Sans"/>
                <a:cs typeface="Open Sans"/>
                <a:sym typeface="Open Sans"/>
              </a:rPr>
              <a:t>cas</a:t>
            </a:r>
            <a:r>
              <a:rPr lang="en-GB" sz="2000" dirty="0">
                <a:latin typeface="Open Sans"/>
                <a:ea typeface="Open Sans"/>
                <a:cs typeface="Open Sans"/>
                <a:sym typeface="Open Sans"/>
              </a:rPr>
              <a:t> simple pour un pays </a:t>
            </a:r>
            <a:r>
              <a:rPr lang="en-GB" sz="2000" dirty="0" err="1">
                <a:latin typeface="Open Sans"/>
                <a:ea typeface="Open Sans"/>
                <a:cs typeface="Open Sans"/>
                <a:sym typeface="Open Sans"/>
              </a:rPr>
              <a:t>idéal</a:t>
            </a:r>
            <a:r>
              <a:rPr lang="en-GB" sz="2000" dirty="0">
                <a:latin typeface="Open Sans"/>
                <a:ea typeface="Open Sans"/>
                <a:cs typeface="Open Sans"/>
                <a:sym typeface="Open Sans"/>
              </a:rPr>
              <a:t> et </a:t>
            </a:r>
            <a:r>
              <a:rPr lang="en-GB" sz="2000" dirty="0" err="1">
                <a:latin typeface="Open Sans"/>
                <a:ea typeface="Open Sans"/>
                <a:cs typeface="Open Sans"/>
                <a:sym typeface="Open Sans"/>
              </a:rPr>
              <a:t>générer</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prévisions</a:t>
            </a:r>
            <a:r>
              <a:rPr lang="en-GB" sz="2000" dirty="0">
                <a:latin typeface="Open Sans"/>
                <a:ea typeface="Open Sans"/>
                <a:cs typeface="Open Sans"/>
                <a:sym typeface="Open Sans"/>
              </a:rPr>
              <a:t> </a:t>
            </a:r>
            <a:r>
              <a:rPr lang="en-GB" sz="2000" dirty="0" err="1">
                <a:latin typeface="Open Sans"/>
                <a:ea typeface="Open Sans"/>
                <a:cs typeface="Open Sans"/>
                <a:sym typeface="Open Sans"/>
              </a:rPr>
              <a:t>basées</a:t>
            </a:r>
            <a:r>
              <a:rPr lang="en-GB" sz="2000" dirty="0">
                <a:latin typeface="Open Sans"/>
                <a:ea typeface="Open Sans"/>
                <a:cs typeface="Open Sans"/>
                <a:sym typeface="Open Sans"/>
              </a:rPr>
              <a:t> sur des </a:t>
            </a:r>
            <a:r>
              <a:rPr lang="en-GB" sz="2000" dirty="0" err="1">
                <a:latin typeface="Open Sans"/>
                <a:ea typeface="Open Sans"/>
                <a:cs typeface="Open Sans"/>
                <a:sym typeface="Open Sans"/>
              </a:rPr>
              <a:t>scénarios</a:t>
            </a:r>
            <a:r>
              <a:rPr lang="en-GB" sz="2000" dirty="0">
                <a:latin typeface="Open Sans"/>
                <a:ea typeface="Open Sans"/>
                <a:cs typeface="Open Sans"/>
                <a:sym typeface="Open Sans"/>
              </a:rPr>
              <a:t> pour la </a:t>
            </a:r>
            <a:r>
              <a:rPr lang="en-GB" sz="2000" dirty="0" err="1">
                <a:latin typeface="Open Sans"/>
                <a:ea typeface="Open Sans"/>
                <a:cs typeface="Open Sans"/>
                <a:sym typeface="Open Sans"/>
              </a:rPr>
              <a:t>demande</a:t>
            </a:r>
            <a:r>
              <a:rPr lang="en-GB" sz="2000" dirty="0">
                <a:latin typeface="Open Sans"/>
                <a:ea typeface="Open Sans"/>
                <a:cs typeface="Open Sans"/>
                <a:sym typeface="Open Sans"/>
              </a:rPr>
              <a:t> </a:t>
            </a:r>
            <a:r>
              <a:rPr lang="en-GB" sz="2000" dirty="0" err="1">
                <a:latin typeface="Open Sans"/>
                <a:ea typeface="Open Sans"/>
                <a:cs typeface="Open Sans"/>
                <a:sym typeface="Open Sans"/>
              </a:rPr>
              <a:t>énergétique</a:t>
            </a:r>
            <a:r>
              <a:rPr lang="en-GB" sz="2000" dirty="0">
                <a:latin typeface="Open Sans"/>
                <a:ea typeface="Open Sans"/>
                <a:cs typeface="Open Sans"/>
                <a:sym typeface="Open Sans"/>
              </a:rPr>
              <a:t> future.</a:t>
            </a:r>
            <a:endParaRPr sz="2000" dirty="0">
              <a:solidFill>
                <a:srgbClr val="000000"/>
              </a:solidFill>
              <a:latin typeface="Open Sans"/>
              <a:ea typeface="Open Sans"/>
              <a:cs typeface="Open Sans"/>
              <a:sym typeface="Open Sans"/>
            </a:endParaRPr>
          </a:p>
          <a:p>
            <a:pPr marL="228600" lvl="0" indent="-219075" algn="l" rtl="0">
              <a:lnSpc>
                <a:spcPct val="100000"/>
              </a:lnSpc>
              <a:spcBef>
                <a:spcPts val="1000"/>
              </a:spcBef>
              <a:spcAft>
                <a:spcPts val="0"/>
              </a:spcAft>
              <a:buClr>
                <a:schemeClr val="dk1"/>
              </a:buClr>
              <a:buSzPct val="100000"/>
              <a:buChar char="•"/>
            </a:pPr>
            <a:r>
              <a:rPr lang="en-GB" sz="2000" dirty="0">
                <a:latin typeface="Open Sans"/>
                <a:ea typeface="Open Sans"/>
                <a:cs typeface="Open Sans"/>
                <a:sym typeface="Open Sans"/>
              </a:rPr>
              <a:t>oit4: </a:t>
            </a:r>
            <a:r>
              <a:rPr lang="en-GB" sz="2000" dirty="0" err="1">
                <a:latin typeface="Open Sans"/>
                <a:ea typeface="Open Sans"/>
                <a:cs typeface="Open Sans"/>
                <a:sym typeface="Open Sans"/>
              </a:rPr>
              <a:t>être</a:t>
            </a:r>
            <a:r>
              <a:rPr lang="en-GB" sz="2000" dirty="0">
                <a:latin typeface="Open Sans"/>
                <a:ea typeface="Open Sans"/>
                <a:cs typeface="Open Sans"/>
                <a:sym typeface="Open Sans"/>
              </a:rPr>
              <a:t> capable </a:t>
            </a:r>
            <a:r>
              <a:rPr lang="en-GB" sz="2000" dirty="0" err="1">
                <a:latin typeface="Open Sans"/>
                <a:ea typeface="Open Sans"/>
                <a:cs typeface="Open Sans"/>
                <a:sym typeface="Open Sans"/>
              </a:rPr>
              <a:t>d'utiliser</a:t>
            </a:r>
            <a:r>
              <a:rPr lang="en-GB" sz="2000" dirty="0">
                <a:latin typeface="Open Sans"/>
                <a:ea typeface="Open Sans"/>
                <a:cs typeface="Open Sans"/>
                <a:sym typeface="Open Sans"/>
              </a:rPr>
              <a:t> le MAED-EL pour </a:t>
            </a:r>
            <a:r>
              <a:rPr lang="en-GB" sz="2000" dirty="0" err="1">
                <a:latin typeface="Open Sans"/>
                <a:ea typeface="Open Sans"/>
                <a:cs typeface="Open Sans"/>
                <a:sym typeface="Open Sans"/>
              </a:rPr>
              <a:t>générer</a:t>
            </a:r>
            <a:r>
              <a:rPr lang="en-GB" sz="2000" dirty="0">
                <a:latin typeface="Open Sans"/>
                <a:ea typeface="Open Sans"/>
                <a:cs typeface="Open Sans"/>
                <a:sym typeface="Open Sans"/>
              </a:rPr>
              <a:t> des </a:t>
            </a:r>
            <a:r>
              <a:rPr lang="en-GB" sz="2000" dirty="0" err="1">
                <a:latin typeface="Open Sans"/>
                <a:ea typeface="Open Sans"/>
                <a:cs typeface="Open Sans"/>
                <a:sym typeface="Open Sans"/>
              </a:rPr>
              <a:t>courbes</a:t>
            </a:r>
            <a:r>
              <a:rPr lang="en-GB" sz="2000" dirty="0">
                <a:latin typeface="Open Sans"/>
                <a:ea typeface="Open Sans"/>
                <a:cs typeface="Open Sans"/>
                <a:sym typeface="Open Sans"/>
              </a:rPr>
              <a:t> de charge </a:t>
            </a:r>
            <a:r>
              <a:rPr lang="en-GB" sz="2000" dirty="0" err="1">
                <a:latin typeface="Open Sans"/>
                <a:ea typeface="Open Sans"/>
                <a:cs typeface="Open Sans"/>
                <a:sym typeface="Open Sans"/>
              </a:rPr>
              <a:t>horaires</a:t>
            </a:r>
            <a:r>
              <a:rPr lang="en-GB" sz="2000" dirty="0">
                <a:latin typeface="Open Sans"/>
                <a:ea typeface="Open Sans"/>
                <a:cs typeface="Open Sans"/>
                <a:sym typeface="Open Sans"/>
              </a:rPr>
              <a:t>.</a:t>
            </a:r>
            <a:endParaRPr sz="2000" dirty="0">
              <a:latin typeface="Open Sans"/>
              <a:ea typeface="Open Sans"/>
              <a:cs typeface="Open Sans"/>
              <a:sym typeface="Open Sans"/>
            </a:endParaRPr>
          </a:p>
          <a:p>
            <a:pPr marL="228600" lvl="0" indent="-130175" algn="l" rtl="0">
              <a:lnSpc>
                <a:spcPct val="100000"/>
              </a:lnSpc>
              <a:spcBef>
                <a:spcPts val="1000"/>
              </a:spcBef>
              <a:spcAft>
                <a:spcPts val="0"/>
              </a:spcAft>
              <a:buClr>
                <a:schemeClr val="dk1"/>
              </a:buClr>
              <a:buSzPct val="100000"/>
              <a:buNone/>
            </a:pP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18" descr="Graphical user interface, text&#10;&#10;Description automatically generated"/>
          <p:cNvPicPr preferRelativeResize="0"/>
          <p:nvPr/>
        </p:nvPicPr>
        <p:blipFill rotWithShape="1">
          <a:blip r:embed="rId3">
            <a:alphaModFix/>
          </a:blip>
          <a:srcRect/>
          <a:stretch/>
        </p:blipFill>
        <p:spPr>
          <a:xfrm>
            <a:off x="0" y="3523"/>
            <a:ext cx="12192000" cy="6858000"/>
          </a:xfrm>
          <a:prstGeom prst="rect">
            <a:avLst/>
          </a:prstGeom>
          <a:noFill/>
          <a:ln>
            <a:noFill/>
          </a:ln>
        </p:spPr>
      </p:pic>
      <p:sp>
        <p:nvSpPr>
          <p:cNvPr id="519" name="Google Shape;519;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520" name="Google Shape;520;p18"/>
          <p:cNvSpPr/>
          <p:nvPr/>
        </p:nvSpPr>
        <p:spPr>
          <a:xfrm>
            <a:off x="869203" y="1708733"/>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1.4.2 Structure des cours</a:t>
            </a:r>
            <a:endParaRPr/>
          </a:p>
        </p:txBody>
      </p:sp>
      <p:grpSp>
        <p:nvGrpSpPr>
          <p:cNvPr id="521" name="Google Shape;521;p18"/>
          <p:cNvGrpSpPr/>
          <p:nvPr/>
        </p:nvGrpSpPr>
        <p:grpSpPr>
          <a:xfrm>
            <a:off x="2286519" y="2416846"/>
            <a:ext cx="2445368" cy="2823185"/>
            <a:chOff x="1998330" y="2146644"/>
            <a:chExt cx="2263509" cy="2385126"/>
          </a:xfrm>
        </p:grpSpPr>
        <p:grpSp>
          <p:nvGrpSpPr>
            <p:cNvPr id="522" name="Google Shape;522;p18"/>
            <p:cNvGrpSpPr/>
            <p:nvPr/>
          </p:nvGrpSpPr>
          <p:grpSpPr>
            <a:xfrm>
              <a:off x="2013994" y="3021051"/>
              <a:ext cx="2247845" cy="1510719"/>
              <a:chOff x="1423685" y="2617182"/>
              <a:chExt cx="2247845" cy="1510719"/>
            </a:xfrm>
          </p:grpSpPr>
          <p:sp>
            <p:nvSpPr>
              <p:cNvPr id="523" name="Google Shape;523;p18"/>
              <p:cNvSpPr/>
              <p:nvPr/>
            </p:nvSpPr>
            <p:spPr>
              <a:xfrm>
                <a:off x="1423686" y="2617182"/>
                <a:ext cx="2245489" cy="324091"/>
              </a:xfrm>
              <a:prstGeom prst="rect">
                <a:avLst/>
              </a:prstGeom>
              <a:solidFill>
                <a:schemeClr val="accent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Open Sans Light"/>
                    <a:ea typeface="Open Sans Light"/>
                    <a:cs typeface="Open Sans Light"/>
                    <a:sym typeface="Open Sans Light"/>
                  </a:rPr>
                  <a:t>Mini-session 1</a:t>
                </a:r>
                <a:endParaRPr dirty="0"/>
              </a:p>
            </p:txBody>
          </p:sp>
          <p:sp>
            <p:nvSpPr>
              <p:cNvPr id="524" name="Google Shape;524;p18"/>
              <p:cNvSpPr/>
              <p:nvPr/>
            </p:nvSpPr>
            <p:spPr>
              <a:xfrm>
                <a:off x="1423685" y="3803810"/>
                <a:ext cx="2245489" cy="324091"/>
              </a:xfrm>
              <a:prstGeom prst="rect">
                <a:avLst/>
              </a:prstGeom>
              <a:solidFill>
                <a:schemeClr val="accent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Open Sans Light"/>
                    <a:ea typeface="Open Sans Light"/>
                    <a:cs typeface="Open Sans Light"/>
                    <a:sym typeface="Open Sans Light"/>
                  </a:rPr>
                  <a:t>Mini-session 4</a:t>
                </a:r>
                <a:endParaRPr dirty="0"/>
              </a:p>
            </p:txBody>
          </p:sp>
          <p:sp>
            <p:nvSpPr>
              <p:cNvPr id="525" name="Google Shape;525;p18"/>
              <p:cNvSpPr/>
              <p:nvPr/>
            </p:nvSpPr>
            <p:spPr>
              <a:xfrm>
                <a:off x="1426041" y="3401821"/>
                <a:ext cx="2245489" cy="324091"/>
              </a:xfrm>
              <a:prstGeom prst="rect">
                <a:avLst/>
              </a:prstGeom>
              <a:solidFill>
                <a:schemeClr val="accent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Open Sans Light"/>
                    <a:ea typeface="Open Sans Light"/>
                    <a:cs typeface="Open Sans Light"/>
                    <a:sym typeface="Open Sans Light"/>
                  </a:rPr>
                  <a:t>Mini-session 3</a:t>
                </a:r>
                <a:endParaRPr dirty="0"/>
              </a:p>
            </p:txBody>
          </p:sp>
          <p:sp>
            <p:nvSpPr>
              <p:cNvPr id="526" name="Google Shape;526;p18"/>
              <p:cNvSpPr/>
              <p:nvPr/>
            </p:nvSpPr>
            <p:spPr>
              <a:xfrm>
                <a:off x="1426041" y="2998307"/>
                <a:ext cx="2245489" cy="324091"/>
              </a:xfrm>
              <a:prstGeom prst="rect">
                <a:avLst/>
              </a:prstGeom>
              <a:solidFill>
                <a:schemeClr val="accent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Open Sans Light"/>
                    <a:ea typeface="Open Sans Light"/>
                    <a:cs typeface="Open Sans Light"/>
                    <a:sym typeface="Open Sans Light"/>
                  </a:rPr>
                  <a:t>Mini-session 2</a:t>
                </a:r>
                <a:endParaRPr dirty="0"/>
              </a:p>
            </p:txBody>
          </p:sp>
        </p:grpSp>
        <p:sp>
          <p:nvSpPr>
            <p:cNvPr id="527" name="Google Shape;527;p18"/>
            <p:cNvSpPr txBox="1"/>
            <p:nvPr/>
          </p:nvSpPr>
          <p:spPr>
            <a:xfrm>
              <a:off x="1998330" y="2146644"/>
              <a:ext cx="2247900" cy="7803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Open Sans Light"/>
                  <a:ea typeface="Open Sans Light"/>
                  <a:cs typeface="Open Sans Light"/>
                  <a:sym typeface="Open Sans Light"/>
                </a:rPr>
                <a:t>Session</a:t>
              </a:r>
              <a:endParaRPr sz="1800" b="1" dirty="0">
                <a:solidFill>
                  <a:schemeClr val="dk1"/>
                </a:solidFill>
                <a:latin typeface="Open Sans Light"/>
                <a:ea typeface="Open Sans Light"/>
                <a:cs typeface="Open Sans Light"/>
                <a:sym typeface="Open Sans Light"/>
              </a:endParaRPr>
            </a:p>
            <a:p>
              <a:pPr marL="0" marR="0" lvl="0" indent="0" algn="ctr" rtl="0">
                <a:spcBef>
                  <a:spcPts val="0"/>
                </a:spcBef>
                <a:spcAft>
                  <a:spcPts val="0"/>
                </a:spcAft>
                <a:buNone/>
              </a:pPr>
              <a:r>
                <a:rPr lang="en-GB" sz="1800" b="1" dirty="0">
                  <a:solidFill>
                    <a:schemeClr val="dk1"/>
                  </a:solidFill>
                  <a:latin typeface="Open Sans Light"/>
                  <a:ea typeface="Open Sans Light"/>
                  <a:cs typeface="Open Sans Light"/>
                  <a:sym typeface="Open Sans Light"/>
                </a:rPr>
                <a:t>(</a:t>
              </a:r>
              <a:r>
                <a:rPr lang="en-GB" sz="1800" b="1" dirty="0" err="1">
                  <a:solidFill>
                    <a:schemeClr val="dk1"/>
                  </a:solidFill>
                  <a:latin typeface="Open Sans Light"/>
                  <a:ea typeface="Open Sans Light"/>
                  <a:cs typeface="Open Sans Light"/>
                  <a:sym typeface="Open Sans Light"/>
                </a:rPr>
                <a:t>apprentissage</a:t>
              </a:r>
              <a:r>
                <a:rPr lang="en-GB" sz="1800" b="1" dirty="0">
                  <a:solidFill>
                    <a:schemeClr val="dk1"/>
                  </a:solidFill>
                  <a:latin typeface="Open Sans Light"/>
                  <a:ea typeface="Open Sans Light"/>
                  <a:cs typeface="Open Sans Light"/>
                  <a:sym typeface="Open Sans Light"/>
                </a:rPr>
                <a:t> des concepts </a:t>
              </a:r>
              <a:r>
                <a:rPr lang="en-GB" sz="1800" b="1" dirty="0" err="1">
                  <a:solidFill>
                    <a:schemeClr val="dk1"/>
                  </a:solidFill>
                  <a:latin typeface="Open Sans Light"/>
                  <a:ea typeface="Open Sans Light"/>
                  <a:cs typeface="Open Sans Light"/>
                  <a:sym typeface="Open Sans Light"/>
                </a:rPr>
                <a:t>théoriques</a:t>
              </a:r>
              <a:r>
                <a:rPr lang="en-GB" sz="1800" b="1" dirty="0">
                  <a:solidFill>
                    <a:schemeClr val="dk1"/>
                  </a:solidFill>
                  <a:latin typeface="Open Sans Light"/>
                  <a:ea typeface="Open Sans Light"/>
                  <a:cs typeface="Open Sans Light"/>
                  <a:sym typeface="Open Sans Light"/>
                </a:rPr>
                <a:t>)</a:t>
              </a:r>
              <a:endParaRPr sz="1800" dirty="0">
                <a:solidFill>
                  <a:schemeClr val="dk1"/>
                </a:solidFill>
                <a:latin typeface="Calibri"/>
                <a:ea typeface="Calibri"/>
                <a:cs typeface="Calibri"/>
                <a:sym typeface="Calibri"/>
              </a:endParaRPr>
            </a:p>
          </p:txBody>
        </p:sp>
      </p:grpSp>
      <p:grpSp>
        <p:nvGrpSpPr>
          <p:cNvPr id="528" name="Google Shape;528;p18"/>
          <p:cNvGrpSpPr/>
          <p:nvPr/>
        </p:nvGrpSpPr>
        <p:grpSpPr>
          <a:xfrm>
            <a:off x="7129528" y="2307839"/>
            <a:ext cx="2061923" cy="3019343"/>
            <a:chOff x="7007150" y="1888414"/>
            <a:chExt cx="2246200" cy="3789379"/>
          </a:xfrm>
        </p:grpSpPr>
        <p:sp>
          <p:nvSpPr>
            <p:cNvPr id="529" name="Google Shape;529;p18"/>
            <p:cNvSpPr txBox="1"/>
            <p:nvPr/>
          </p:nvSpPr>
          <p:spPr>
            <a:xfrm>
              <a:off x="7007150" y="1888414"/>
              <a:ext cx="2246200" cy="502152"/>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Open Sans Light"/>
                  <a:ea typeface="Open Sans Light"/>
                  <a:cs typeface="Open Sans Light"/>
                  <a:sym typeface="Open Sans Light"/>
                </a:rPr>
                <a:t>Pratique</a:t>
              </a:r>
              <a:endParaRPr/>
            </a:p>
          </p:txBody>
        </p:sp>
        <p:sp>
          <p:nvSpPr>
            <p:cNvPr id="530" name="Google Shape;530;p18"/>
            <p:cNvSpPr/>
            <p:nvPr/>
          </p:nvSpPr>
          <p:spPr>
            <a:xfrm>
              <a:off x="7007505" y="2498886"/>
              <a:ext cx="2245489" cy="3178907"/>
            </a:xfrm>
            <a:prstGeom prst="rect">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Open Sans Light"/>
                  <a:ea typeface="Open Sans Light"/>
                  <a:cs typeface="Open Sans Light"/>
                  <a:sym typeface="Open Sans Light"/>
                </a:rPr>
                <a:t>Exercices pratiques </a:t>
              </a:r>
              <a:endParaRPr/>
            </a:p>
            <a:p>
              <a:pPr marL="0" marR="0" lvl="0" indent="0" algn="ctr" rtl="0">
                <a:spcBef>
                  <a:spcPts val="0"/>
                </a:spcBef>
                <a:spcAft>
                  <a:spcPts val="0"/>
                </a:spcAft>
                <a:buNone/>
              </a:pPr>
              <a:r>
                <a:rPr lang="en-GB" sz="1800" b="1">
                  <a:solidFill>
                    <a:schemeClr val="dk1"/>
                  </a:solidFill>
                  <a:latin typeface="Open Sans Light"/>
                  <a:ea typeface="Open Sans Light"/>
                  <a:cs typeface="Open Sans Light"/>
                  <a:sym typeface="Open Sans Light"/>
                </a:rPr>
                <a:t>(Apprendre à utiliser l'outil)</a:t>
              </a:r>
              <a:endParaRPr/>
            </a:p>
          </p:txBody>
        </p:sp>
      </p:grpSp>
      <p:sp>
        <p:nvSpPr>
          <p:cNvPr id="531" name="Google Shape;531;p18"/>
          <p:cNvSpPr txBox="1"/>
          <p:nvPr/>
        </p:nvSpPr>
        <p:spPr>
          <a:xfrm>
            <a:off x="915970" y="330727"/>
            <a:ext cx="10951245" cy="138582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1.4  </a:t>
            </a:r>
            <a:br>
              <a:rPr lang="en-GB" sz="4400" dirty="0">
                <a:solidFill>
                  <a:schemeClr val="dk1"/>
                </a:solidFill>
                <a:latin typeface="Open Sans"/>
                <a:ea typeface="Open Sans"/>
                <a:cs typeface="Open Sans"/>
                <a:sym typeface="Open Sans"/>
              </a:rPr>
            </a:br>
            <a:r>
              <a:rPr lang="en-GB" sz="4400" dirty="0">
                <a:solidFill>
                  <a:schemeClr val="dk1"/>
                </a:solidFill>
                <a:latin typeface="Open Sans"/>
                <a:ea typeface="Open Sans"/>
                <a:cs typeface="Open Sans"/>
                <a:sym typeface="Open Sans"/>
              </a:rPr>
              <a:t>Plan et </a:t>
            </a:r>
            <a:r>
              <a:rPr lang="en-GB" sz="4400" dirty="0" err="1">
                <a:solidFill>
                  <a:schemeClr val="dk1"/>
                </a:solidFill>
                <a:latin typeface="Open Sans"/>
                <a:ea typeface="Open Sans"/>
                <a:cs typeface="Open Sans"/>
                <a:sym typeface="Open Sans"/>
              </a:rPr>
              <a:t>objectifs</a:t>
            </a:r>
            <a:r>
              <a:rPr lang="en-GB" sz="4400" dirty="0">
                <a:solidFill>
                  <a:schemeClr val="dk1"/>
                </a:solidFill>
                <a:latin typeface="Open Sans"/>
                <a:ea typeface="Open Sans"/>
                <a:cs typeface="Open Sans"/>
                <a:sym typeface="Open Sans"/>
              </a:rPr>
              <a:t> du </a:t>
            </a:r>
            <a:r>
              <a:rPr lang="en-GB" sz="4400" dirty="0" err="1">
                <a:solidFill>
                  <a:schemeClr val="dk1"/>
                </a:solidFill>
                <a:latin typeface="Open Sans"/>
                <a:ea typeface="Open Sans"/>
                <a:cs typeface="Open Sans"/>
                <a:sym typeface="Open Sans"/>
              </a:rPr>
              <a:t>cours</a:t>
            </a:r>
            <a:r>
              <a:rPr lang="en-GB" sz="4400" dirty="0">
                <a:solidFill>
                  <a:schemeClr val="dk1"/>
                </a:solidFill>
                <a:latin typeface="Open Sans"/>
                <a:ea typeface="Open Sans"/>
                <a:cs typeface="Open Sans"/>
                <a:sym typeface="Open Sans"/>
              </a:rPr>
              <a:t> </a:t>
            </a:r>
            <a:endParaRPr dirty="0"/>
          </a:p>
        </p:txBody>
      </p:sp>
      <p:sp>
        <p:nvSpPr>
          <p:cNvPr id="532" name="Google Shape;532;p18"/>
          <p:cNvSpPr/>
          <p:nvPr/>
        </p:nvSpPr>
        <p:spPr>
          <a:xfrm>
            <a:off x="2413917" y="5520951"/>
            <a:ext cx="2129003" cy="695239"/>
          </a:xfrm>
          <a:prstGeom prst="ellipse">
            <a:avLst/>
          </a:prstGeom>
          <a:solidFill>
            <a:srgbClr val="C00000"/>
          </a:solid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Light"/>
                <a:ea typeface="Open Sans Light"/>
                <a:cs typeface="Open Sans Light"/>
                <a:sym typeface="Open Sans Light"/>
              </a:rPr>
              <a:t>Quiz</a:t>
            </a:r>
            <a:endParaRPr/>
          </a:p>
        </p:txBody>
      </p:sp>
      <p:sp>
        <p:nvSpPr>
          <p:cNvPr id="533" name="Google Shape;533;p18"/>
          <p:cNvSpPr/>
          <p:nvPr/>
        </p:nvSpPr>
        <p:spPr>
          <a:xfrm>
            <a:off x="7129850" y="5520951"/>
            <a:ext cx="2129003" cy="695239"/>
          </a:xfrm>
          <a:prstGeom prst="ellipse">
            <a:avLst/>
          </a:prstGeom>
          <a:solidFill>
            <a:srgbClr val="C00000"/>
          </a:solid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Open Sans Light"/>
                <a:ea typeface="Open Sans Light"/>
                <a:cs typeface="Open Sans Light"/>
                <a:sym typeface="Open Sans Light"/>
              </a:rPr>
              <a:t>Quiz</a:t>
            </a:r>
            <a:endParaRPr/>
          </a:p>
        </p:txBody>
      </p:sp>
      <p:sp>
        <p:nvSpPr>
          <p:cNvPr id="534" name="Google Shape;534;p18"/>
          <p:cNvSpPr/>
          <p:nvPr/>
        </p:nvSpPr>
        <p:spPr>
          <a:xfrm>
            <a:off x="5479796" y="3567683"/>
            <a:ext cx="973666" cy="48683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41" name="Google Shape;541;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542" name="Google Shape;542;p19"/>
          <p:cNvSpPr/>
          <p:nvPr/>
        </p:nvSpPr>
        <p:spPr>
          <a:xfrm>
            <a:off x="920816" y="1500738"/>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9CC2E5"/>
                </a:solidFill>
                <a:latin typeface="Open Sans"/>
                <a:ea typeface="Open Sans"/>
                <a:cs typeface="Open Sans"/>
                <a:sym typeface="Open Sans"/>
              </a:rPr>
              <a:t>1.4.3 Les  </a:t>
            </a:r>
            <a:r>
              <a:rPr lang="en-GB" sz="2000" b="1" dirty="0" err="1">
                <a:solidFill>
                  <a:srgbClr val="9CC2E5"/>
                </a:solidFill>
                <a:latin typeface="Open Sans"/>
                <a:ea typeface="Open Sans"/>
                <a:cs typeface="Open Sans"/>
                <a:sym typeface="Open Sans"/>
              </a:rPr>
              <a:t>différentes</a:t>
            </a:r>
            <a:r>
              <a:rPr lang="en-GB" sz="2000" b="1" dirty="0">
                <a:solidFill>
                  <a:srgbClr val="9CC2E5"/>
                </a:solidFill>
                <a:latin typeface="Open Sans"/>
                <a:ea typeface="Open Sans"/>
                <a:cs typeface="Open Sans"/>
                <a:sym typeface="Open Sans"/>
              </a:rPr>
              <a:t> sessions (</a:t>
            </a:r>
            <a:r>
              <a:rPr lang="en-GB" sz="2000" b="1" dirty="0" err="1">
                <a:solidFill>
                  <a:srgbClr val="9CC2E5"/>
                </a:solidFill>
                <a:latin typeface="Open Sans"/>
                <a:ea typeface="Open Sans"/>
                <a:cs typeface="Open Sans"/>
                <a:sym typeface="Open Sans"/>
              </a:rPr>
              <a:t>leçons</a:t>
            </a:r>
            <a:r>
              <a:rPr lang="en-GB" sz="2000" b="1" dirty="0">
                <a:solidFill>
                  <a:srgbClr val="9CC2E5"/>
                </a:solidFill>
                <a:latin typeface="Open Sans"/>
                <a:ea typeface="Open Sans"/>
                <a:cs typeface="Open Sans"/>
                <a:sym typeface="Open Sans"/>
              </a:rPr>
              <a:t>)</a:t>
            </a:r>
            <a:endParaRPr dirty="0"/>
          </a:p>
        </p:txBody>
      </p:sp>
      <p:sp>
        <p:nvSpPr>
          <p:cNvPr id="543" name="Google Shape;543;p19"/>
          <p:cNvSpPr txBox="1">
            <a:spLocks noGrp="1"/>
          </p:cNvSpPr>
          <p:nvPr>
            <p:ph type="body" idx="1"/>
          </p:nvPr>
        </p:nvSpPr>
        <p:spPr>
          <a:xfrm>
            <a:off x="760021" y="2269681"/>
            <a:ext cx="10593779" cy="381937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000"/>
              <a:buChar char="•"/>
            </a:pPr>
            <a:r>
              <a:rPr lang="en-GB" sz="2000" b="1" dirty="0">
                <a:solidFill>
                  <a:srgbClr val="C00000"/>
                </a:solidFill>
                <a:latin typeface="Open Sans"/>
                <a:ea typeface="Open Sans"/>
                <a:cs typeface="Open Sans"/>
                <a:sym typeface="Open Sans"/>
              </a:rPr>
              <a:t>Session 1 - Introduction aux SGD, à la planification </a:t>
            </a:r>
            <a:r>
              <a:rPr lang="en-GB" sz="2000" b="1" dirty="0" err="1">
                <a:solidFill>
                  <a:srgbClr val="C00000"/>
                </a:solidFill>
                <a:latin typeface="Open Sans"/>
                <a:ea typeface="Open Sans"/>
                <a:cs typeface="Open Sans"/>
                <a:sym typeface="Open Sans"/>
              </a:rPr>
              <a:t>énergétique</a:t>
            </a:r>
            <a:r>
              <a:rPr lang="en-GB" sz="2000" b="1" dirty="0">
                <a:solidFill>
                  <a:srgbClr val="C00000"/>
                </a:solidFill>
                <a:latin typeface="Open Sans"/>
                <a:ea typeface="Open Sans"/>
                <a:cs typeface="Open Sans"/>
                <a:sym typeface="Open Sans"/>
              </a:rPr>
              <a:t> et à </a:t>
            </a:r>
            <a:r>
              <a:rPr lang="en-GB" sz="2000" b="1" dirty="0" err="1">
                <a:solidFill>
                  <a:srgbClr val="C00000"/>
                </a:solidFill>
                <a:latin typeface="Open Sans"/>
                <a:ea typeface="Open Sans"/>
                <a:cs typeface="Open Sans"/>
                <a:sym typeface="Open Sans"/>
              </a:rPr>
              <a:t>l'outil</a:t>
            </a:r>
            <a:r>
              <a:rPr lang="en-GB" sz="2000" b="1" dirty="0">
                <a:solidFill>
                  <a:srgbClr val="C00000"/>
                </a:solidFill>
                <a:latin typeface="Open Sans"/>
                <a:ea typeface="Open Sans"/>
                <a:cs typeface="Open Sans"/>
                <a:sym typeface="Open Sans"/>
              </a:rPr>
              <a:t> MAED</a:t>
            </a:r>
            <a:endParaRPr b="1"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solidFill>
                  <a:schemeClr val="tx1"/>
                </a:solidFill>
                <a:latin typeface="Open Sans"/>
                <a:ea typeface="Open Sans"/>
                <a:cs typeface="Open Sans"/>
                <a:sym typeface="Open Sans"/>
              </a:rPr>
              <a:t>Session 2 - Vue </a:t>
            </a:r>
            <a:r>
              <a:rPr lang="en-GB" sz="2000" dirty="0" err="1">
                <a:solidFill>
                  <a:schemeClr val="tx1"/>
                </a:solidFill>
                <a:latin typeface="Open Sans"/>
                <a:ea typeface="Open Sans"/>
                <a:cs typeface="Open Sans"/>
                <a:sym typeface="Open Sans"/>
              </a:rPr>
              <a:t>d'ensemble</a:t>
            </a:r>
            <a:r>
              <a:rPr lang="en-GB" sz="2000" dirty="0">
                <a:solidFill>
                  <a:schemeClr val="tx1"/>
                </a:solidFill>
                <a:latin typeface="Open Sans"/>
                <a:ea typeface="Open Sans"/>
                <a:cs typeface="Open Sans"/>
                <a:sym typeface="Open Sans"/>
              </a:rPr>
              <a:t> des </a:t>
            </a:r>
            <a:r>
              <a:rPr lang="en-GB" sz="2000" dirty="0" err="1">
                <a:solidFill>
                  <a:schemeClr val="tx1"/>
                </a:solidFill>
                <a:latin typeface="Open Sans"/>
                <a:ea typeface="Open Sans"/>
                <a:cs typeface="Open Sans"/>
                <a:sym typeface="Open Sans"/>
              </a:rPr>
              <a:t>outils</a:t>
            </a:r>
            <a:r>
              <a:rPr lang="en-GB" sz="2000" dirty="0">
                <a:solidFill>
                  <a:schemeClr val="tx1"/>
                </a:solidFill>
                <a:latin typeface="Open Sans"/>
                <a:ea typeface="Open Sans"/>
                <a:cs typeface="Open Sans"/>
                <a:sym typeface="Open Sans"/>
              </a:rPr>
              <a:t> de </a:t>
            </a:r>
            <a:r>
              <a:rPr lang="en-GB" sz="2000" dirty="0" err="1">
                <a:solidFill>
                  <a:schemeClr val="tx1"/>
                </a:solidFill>
                <a:latin typeface="Open Sans"/>
                <a:ea typeface="Open Sans"/>
                <a:cs typeface="Open Sans"/>
                <a:sym typeface="Open Sans"/>
              </a:rPr>
              <a:t>modélisation</a:t>
            </a:r>
            <a:r>
              <a:rPr lang="en-GB" sz="2000" dirty="0">
                <a:solidFill>
                  <a:schemeClr val="tx1"/>
                </a:solidFill>
                <a:latin typeface="Open Sans"/>
                <a:ea typeface="Open Sans"/>
                <a:cs typeface="Open Sans"/>
                <a:sym typeface="Open Sans"/>
              </a:rPr>
              <a:t> et de </a:t>
            </a:r>
            <a:r>
              <a:rPr lang="en-GB" sz="2000" dirty="0" err="1">
                <a:solidFill>
                  <a:schemeClr val="tx1"/>
                </a:solidFill>
                <a:latin typeface="Open Sans"/>
                <a:ea typeface="Open Sans"/>
                <a:cs typeface="Open Sans"/>
                <a:sym typeface="Open Sans"/>
              </a:rPr>
              <a:t>l'analyse</a:t>
            </a:r>
            <a:r>
              <a:rPr lang="en-GB" sz="2000" dirty="0">
                <a:solidFill>
                  <a:schemeClr val="tx1"/>
                </a:solidFill>
                <a:latin typeface="Open Sans"/>
                <a:ea typeface="Open Sans"/>
                <a:cs typeface="Open Sans"/>
                <a:sym typeface="Open Sans"/>
              </a:rPr>
              <a:t> des </a:t>
            </a:r>
            <a:r>
              <a:rPr lang="en-GB" sz="2000" dirty="0" err="1">
                <a:solidFill>
                  <a:schemeClr val="tx1"/>
                </a:solidFill>
                <a:latin typeface="Open Sans"/>
                <a:ea typeface="Open Sans"/>
                <a:cs typeface="Open Sans"/>
                <a:sym typeface="Open Sans"/>
              </a:rPr>
              <a:t>systèmes</a:t>
            </a:r>
            <a:r>
              <a:rPr lang="en-GB" sz="2000" dirty="0">
                <a:solidFill>
                  <a:schemeClr val="tx1"/>
                </a:solidFill>
                <a:latin typeface="Open Sans"/>
                <a:ea typeface="Open Sans"/>
                <a:cs typeface="Open Sans"/>
                <a:sym typeface="Open Sans"/>
              </a:rPr>
              <a:t> </a:t>
            </a:r>
            <a:r>
              <a:rPr lang="en-GB" sz="2000" dirty="0" err="1">
                <a:solidFill>
                  <a:schemeClr val="tx1"/>
                </a:solidFill>
                <a:latin typeface="Open Sans"/>
                <a:ea typeface="Open Sans"/>
                <a:cs typeface="Open Sans"/>
                <a:sym typeface="Open Sans"/>
              </a:rPr>
              <a:t>énergétiques</a:t>
            </a:r>
            <a:endParaRPr sz="2000" dirty="0">
              <a:solidFill>
                <a:schemeClr val="tx1"/>
              </a:solidFill>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solidFill>
                  <a:schemeClr val="tx1"/>
                </a:solidFill>
                <a:latin typeface="Open Sans"/>
                <a:ea typeface="Open Sans"/>
                <a:cs typeface="Open Sans"/>
                <a:sym typeface="Open Sans"/>
              </a:rPr>
              <a:t>Session 3 - </a:t>
            </a:r>
            <a:r>
              <a:rPr lang="en-GB" sz="2000" dirty="0" err="1">
                <a:solidFill>
                  <a:schemeClr val="tx1"/>
                </a:solidFill>
                <a:latin typeface="Open Sans"/>
                <a:ea typeface="Open Sans"/>
                <a:cs typeface="Open Sans"/>
                <a:sym typeface="Open Sans"/>
              </a:rPr>
              <a:t>Chaîne</a:t>
            </a:r>
            <a:r>
              <a:rPr lang="en-GB" sz="2000" dirty="0">
                <a:solidFill>
                  <a:schemeClr val="tx1"/>
                </a:solidFill>
                <a:latin typeface="Open Sans"/>
                <a:ea typeface="Open Sans"/>
                <a:cs typeface="Open Sans"/>
                <a:sym typeface="Open Sans"/>
              </a:rPr>
              <a:t> </a:t>
            </a:r>
            <a:r>
              <a:rPr lang="en-GB" sz="2000" dirty="0" err="1">
                <a:solidFill>
                  <a:schemeClr val="tx1"/>
                </a:solidFill>
                <a:latin typeface="Open Sans"/>
                <a:ea typeface="Open Sans"/>
                <a:cs typeface="Open Sans"/>
                <a:sym typeface="Open Sans"/>
              </a:rPr>
              <a:t>énergétique</a:t>
            </a:r>
            <a:r>
              <a:rPr lang="en-GB" sz="2000" dirty="0">
                <a:solidFill>
                  <a:schemeClr val="tx1"/>
                </a:solidFill>
                <a:latin typeface="Open Sans"/>
                <a:ea typeface="Open Sans"/>
                <a:cs typeface="Open Sans"/>
                <a:sym typeface="Open Sans"/>
              </a:rPr>
              <a:t> et </a:t>
            </a:r>
            <a:r>
              <a:rPr lang="en-GB" sz="2000" dirty="0" err="1">
                <a:solidFill>
                  <a:schemeClr val="tx1"/>
                </a:solidFill>
                <a:latin typeface="Open Sans"/>
                <a:ea typeface="Open Sans"/>
                <a:cs typeface="Open Sans"/>
                <a:sym typeface="Open Sans"/>
              </a:rPr>
              <a:t>vocabulaire</a:t>
            </a:r>
            <a:r>
              <a:rPr lang="en-GB" sz="2000" dirty="0">
                <a:solidFill>
                  <a:schemeClr val="tx1"/>
                </a:solidFill>
                <a:latin typeface="Open Sans"/>
                <a:ea typeface="Open Sans"/>
                <a:cs typeface="Open Sans"/>
                <a:sym typeface="Open Sans"/>
              </a:rPr>
              <a:t> de </a:t>
            </a:r>
            <a:r>
              <a:rPr lang="en-GB" sz="2000" dirty="0" err="1">
                <a:solidFill>
                  <a:schemeClr val="tx1"/>
                </a:solidFill>
                <a:latin typeface="Open Sans"/>
                <a:ea typeface="Open Sans"/>
                <a:cs typeface="Open Sans"/>
                <a:sym typeface="Open Sans"/>
              </a:rPr>
              <a:t>l'énergie</a:t>
            </a:r>
            <a:endParaRPr sz="2000" dirty="0">
              <a:solidFill>
                <a:schemeClr val="tx1"/>
              </a:solidFill>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err="1">
                <a:solidFill>
                  <a:schemeClr val="tx1"/>
                </a:solidFill>
                <a:latin typeface="Open Sans"/>
                <a:ea typeface="Open Sans"/>
                <a:cs typeface="Open Sans"/>
                <a:sym typeface="Open Sans"/>
              </a:rPr>
              <a:t>Conférence</a:t>
            </a:r>
            <a:r>
              <a:rPr lang="en-GB" sz="2000" dirty="0">
                <a:solidFill>
                  <a:schemeClr val="tx1"/>
                </a:solidFill>
                <a:latin typeface="Open Sans"/>
                <a:ea typeface="Open Sans"/>
                <a:cs typeface="Open Sans"/>
                <a:sym typeface="Open Sans"/>
              </a:rPr>
              <a:t> 4 - Introduction au </a:t>
            </a:r>
            <a:r>
              <a:rPr lang="en-GB" sz="2000" dirty="0" err="1">
                <a:solidFill>
                  <a:schemeClr val="tx1"/>
                </a:solidFill>
                <a:latin typeface="Open Sans"/>
                <a:ea typeface="Open Sans"/>
                <a:cs typeface="Open Sans"/>
                <a:sym typeface="Open Sans"/>
              </a:rPr>
              <a:t>MAED</a:t>
            </a:r>
            <a:r>
              <a:rPr lang="en-GB" sz="2000" dirty="0">
                <a:solidFill>
                  <a:schemeClr val="tx1"/>
                </a:solidFill>
                <a:latin typeface="Open Sans"/>
                <a:ea typeface="Open Sans"/>
                <a:cs typeface="Open Sans"/>
                <a:sym typeface="Open Sans"/>
              </a:rPr>
              <a:t>-D</a:t>
            </a:r>
            <a:endParaRPr sz="2000" dirty="0">
              <a:solidFill>
                <a:schemeClr val="tx1"/>
              </a:solidFill>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solidFill>
                  <a:schemeClr val="tx1"/>
                </a:solidFill>
                <a:latin typeface="Open Sans"/>
                <a:ea typeface="Open Sans"/>
                <a:cs typeface="Open Sans"/>
                <a:sym typeface="Open Sans"/>
              </a:rPr>
              <a:t>Session 5 - Le </a:t>
            </a:r>
            <a:r>
              <a:rPr lang="en-GB" sz="2000" dirty="0" err="1">
                <a:solidFill>
                  <a:schemeClr val="tx1"/>
                </a:solidFill>
                <a:latin typeface="Open Sans"/>
                <a:ea typeface="Open Sans"/>
                <a:cs typeface="Open Sans"/>
                <a:sym typeface="Open Sans"/>
              </a:rPr>
              <a:t>secteur</a:t>
            </a:r>
            <a:r>
              <a:rPr lang="en-GB" sz="2000" dirty="0">
                <a:solidFill>
                  <a:schemeClr val="tx1"/>
                </a:solidFill>
                <a:latin typeface="Open Sans"/>
                <a:ea typeface="Open Sans"/>
                <a:cs typeface="Open Sans"/>
                <a:sym typeface="Open Sans"/>
              </a:rPr>
              <a:t> </a:t>
            </a:r>
            <a:r>
              <a:rPr lang="en-GB" sz="2000" dirty="0" err="1">
                <a:solidFill>
                  <a:schemeClr val="tx1"/>
                </a:solidFill>
                <a:latin typeface="Open Sans"/>
                <a:ea typeface="Open Sans"/>
                <a:cs typeface="Open Sans"/>
                <a:sym typeface="Open Sans"/>
              </a:rPr>
              <a:t>industriel</a:t>
            </a:r>
            <a:r>
              <a:rPr lang="en-GB" sz="2000" dirty="0">
                <a:solidFill>
                  <a:schemeClr val="tx1"/>
                </a:solidFill>
                <a:latin typeface="Open Sans"/>
                <a:ea typeface="Open Sans"/>
                <a:cs typeface="Open Sans"/>
                <a:sym typeface="Open Sans"/>
              </a:rPr>
              <a:t> et les données </a:t>
            </a:r>
            <a:r>
              <a:rPr lang="en-GB" sz="2000" dirty="0" err="1">
                <a:solidFill>
                  <a:schemeClr val="tx1"/>
                </a:solidFill>
                <a:latin typeface="Open Sans"/>
                <a:ea typeface="Open Sans"/>
                <a:cs typeface="Open Sans"/>
                <a:sym typeface="Open Sans"/>
              </a:rPr>
              <a:t>d'entrée</a:t>
            </a:r>
            <a:endParaRPr sz="2000" dirty="0">
              <a:solidFill>
                <a:schemeClr val="tx1"/>
              </a:solidFill>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solidFill>
                  <a:schemeClr val="tx1"/>
                </a:solidFill>
                <a:latin typeface="Open Sans"/>
                <a:ea typeface="Open Sans"/>
                <a:cs typeface="Open Sans"/>
                <a:sym typeface="Open Sans"/>
              </a:rPr>
              <a:t>Session 6 - Le </a:t>
            </a:r>
            <a:r>
              <a:rPr lang="en-GB" sz="2000" dirty="0" err="1">
                <a:solidFill>
                  <a:schemeClr val="tx1"/>
                </a:solidFill>
                <a:latin typeface="Open Sans"/>
                <a:ea typeface="Open Sans"/>
                <a:cs typeface="Open Sans"/>
                <a:sym typeface="Open Sans"/>
              </a:rPr>
              <a:t>secteur</a:t>
            </a:r>
            <a:r>
              <a:rPr lang="en-GB" sz="2000" dirty="0">
                <a:solidFill>
                  <a:schemeClr val="tx1"/>
                </a:solidFill>
                <a:latin typeface="Open Sans"/>
                <a:ea typeface="Open Sans"/>
                <a:cs typeface="Open Sans"/>
                <a:sym typeface="Open Sans"/>
              </a:rPr>
              <a:t> des ménages et les données </a:t>
            </a:r>
            <a:r>
              <a:rPr lang="en-GB" sz="2000" dirty="0" err="1">
                <a:solidFill>
                  <a:schemeClr val="tx1"/>
                </a:solidFill>
                <a:latin typeface="Open Sans"/>
                <a:ea typeface="Open Sans"/>
                <a:cs typeface="Open Sans"/>
                <a:sym typeface="Open Sans"/>
              </a:rPr>
              <a:t>d'entrée</a:t>
            </a:r>
            <a:endParaRPr sz="2000" dirty="0">
              <a:solidFill>
                <a:schemeClr val="tx1"/>
              </a:solidFill>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solidFill>
                  <a:schemeClr val="tx1"/>
                </a:solidFill>
                <a:latin typeface="Open Sans"/>
                <a:ea typeface="Open Sans"/>
                <a:cs typeface="Open Sans"/>
                <a:sym typeface="Open Sans"/>
              </a:rPr>
              <a:t>Session 7 - Données </a:t>
            </a:r>
            <a:r>
              <a:rPr lang="en-GB" sz="2000" dirty="0" err="1">
                <a:solidFill>
                  <a:schemeClr val="tx1"/>
                </a:solidFill>
                <a:latin typeface="Open Sans"/>
                <a:ea typeface="Open Sans"/>
                <a:cs typeface="Open Sans"/>
                <a:sym typeface="Open Sans"/>
              </a:rPr>
              <a:t>d'entrée</a:t>
            </a:r>
            <a:r>
              <a:rPr lang="en-GB" sz="2000" dirty="0">
                <a:solidFill>
                  <a:schemeClr val="tx1"/>
                </a:solidFill>
                <a:latin typeface="Open Sans"/>
                <a:ea typeface="Open Sans"/>
                <a:cs typeface="Open Sans"/>
                <a:sym typeface="Open Sans"/>
              </a:rPr>
              <a:t> et </a:t>
            </a:r>
            <a:r>
              <a:rPr lang="en-GB" sz="2000" dirty="0" err="1">
                <a:solidFill>
                  <a:schemeClr val="tx1"/>
                </a:solidFill>
              </a:rPr>
              <a:t>postulats</a:t>
            </a:r>
            <a:r>
              <a:rPr lang="en-GB" sz="2000" dirty="0">
                <a:solidFill>
                  <a:schemeClr val="tx1"/>
                </a:solidFill>
              </a:rPr>
              <a:t> </a:t>
            </a:r>
            <a:r>
              <a:rPr lang="en-GB" sz="2000" dirty="0">
                <a:solidFill>
                  <a:schemeClr val="tx1"/>
                </a:solidFill>
                <a:latin typeface="Open Sans"/>
                <a:ea typeface="Open Sans"/>
                <a:cs typeface="Open Sans"/>
                <a:sym typeface="Open Sans"/>
              </a:rPr>
              <a:t>pour </a:t>
            </a:r>
            <a:r>
              <a:rPr lang="en-GB" sz="2000" dirty="0" err="1">
                <a:solidFill>
                  <a:schemeClr val="tx1"/>
                </a:solidFill>
                <a:latin typeface="Open Sans"/>
                <a:ea typeface="Open Sans"/>
                <a:cs typeface="Open Sans"/>
                <a:sym typeface="Open Sans"/>
              </a:rPr>
              <a:t>l'élaboration</a:t>
            </a:r>
            <a:r>
              <a:rPr lang="en-GB" sz="2000" dirty="0">
                <a:solidFill>
                  <a:schemeClr val="tx1"/>
                </a:solidFill>
                <a:latin typeface="Open Sans"/>
                <a:ea typeface="Open Sans"/>
                <a:cs typeface="Open Sans"/>
                <a:sym typeface="Open Sans"/>
              </a:rPr>
              <a:t> des </a:t>
            </a:r>
            <a:r>
              <a:rPr lang="en-GB" sz="2000" dirty="0" err="1">
                <a:solidFill>
                  <a:schemeClr val="tx1"/>
                </a:solidFill>
                <a:latin typeface="Open Sans"/>
                <a:ea typeface="Open Sans"/>
                <a:cs typeface="Open Sans"/>
                <a:sym typeface="Open Sans"/>
              </a:rPr>
              <a:t>scénarios</a:t>
            </a:r>
            <a:endParaRPr sz="2000" dirty="0">
              <a:solidFill>
                <a:schemeClr val="tx1"/>
              </a:solidFill>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solidFill>
                  <a:schemeClr val="tx1"/>
                </a:solidFill>
                <a:latin typeface="Open Sans"/>
                <a:ea typeface="Open Sans"/>
                <a:cs typeface="Open Sans"/>
                <a:sym typeface="Open Sans"/>
              </a:rPr>
              <a:t>Session 8 - Introduction au MAED-EL </a:t>
            </a:r>
            <a:endParaRPr sz="2000" dirty="0">
              <a:solidFill>
                <a:schemeClr val="tx1"/>
              </a:solidFill>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solidFill>
                  <a:schemeClr val="tx1"/>
                </a:solidFill>
                <a:latin typeface="Open Sans"/>
                <a:ea typeface="Open Sans"/>
                <a:cs typeface="Open Sans"/>
                <a:sym typeface="Open Sans"/>
              </a:rPr>
              <a:t>Session 9 - Structure du MAED-EL</a:t>
            </a:r>
            <a:endParaRPr sz="2000" dirty="0">
              <a:solidFill>
                <a:schemeClr val="tx1"/>
              </a:solidFill>
              <a:latin typeface="Open Sans"/>
              <a:ea typeface="Open Sans"/>
              <a:cs typeface="Open Sans"/>
              <a:sym typeface="Open Sans"/>
            </a:endParaRPr>
          </a:p>
          <a:p>
            <a:pPr marL="228600" lvl="0" indent="-101600" algn="l" rtl="0">
              <a:lnSpc>
                <a:spcPct val="100000"/>
              </a:lnSpc>
              <a:spcBef>
                <a:spcPts val="500"/>
              </a:spcBef>
              <a:spcAft>
                <a:spcPts val="0"/>
              </a:spcAft>
              <a:buClr>
                <a:schemeClr val="dk1"/>
              </a:buClr>
              <a:buSzPts val="2000"/>
              <a:buNone/>
            </a:pPr>
            <a:endParaRPr sz="2000" dirty="0"/>
          </a:p>
        </p:txBody>
      </p:sp>
      <p:sp>
        <p:nvSpPr>
          <p:cNvPr id="544" name="Google Shape;544;p19"/>
          <p:cNvSpPr txBox="1"/>
          <p:nvPr/>
        </p:nvSpPr>
        <p:spPr>
          <a:xfrm>
            <a:off x="920816" y="37669"/>
            <a:ext cx="11051856" cy="102369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1.4 Plan et </a:t>
            </a:r>
            <a:r>
              <a:rPr lang="en-GB" sz="4400" dirty="0" err="1">
                <a:solidFill>
                  <a:schemeClr val="dk1"/>
                </a:solidFill>
                <a:latin typeface="Open Sans"/>
                <a:ea typeface="Open Sans"/>
                <a:cs typeface="Open Sans"/>
                <a:sym typeface="Open Sans"/>
              </a:rPr>
              <a:t>objectifs</a:t>
            </a:r>
            <a:r>
              <a:rPr lang="en-GB" sz="4400" dirty="0">
                <a:solidFill>
                  <a:schemeClr val="dk1"/>
                </a:solidFill>
                <a:latin typeface="Open Sans"/>
                <a:ea typeface="Open Sans"/>
                <a:cs typeface="Open Sans"/>
                <a:sym typeface="Open Sans"/>
              </a:rPr>
              <a:t> du </a:t>
            </a:r>
            <a:r>
              <a:rPr lang="en-GB" sz="4400" dirty="0" err="1">
                <a:solidFill>
                  <a:schemeClr val="dk1"/>
                </a:solidFill>
                <a:latin typeface="Open Sans"/>
                <a:ea typeface="Open Sans"/>
                <a:cs typeface="Open Sans"/>
                <a:sym typeface="Open Sans"/>
              </a:rPr>
              <a:t>cours</a:t>
            </a:r>
            <a:r>
              <a:rPr lang="en-GB" sz="4400" dirty="0">
                <a:solidFill>
                  <a:schemeClr val="dk1"/>
                </a:solidFill>
                <a:latin typeface="Open Sans"/>
                <a:ea typeface="Open Sans"/>
                <a:cs typeface="Open Sans"/>
                <a:sym typeface="Open Sans"/>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 descr="Graphical user interface, text&#10;&#10;Description automatically generated"/>
          <p:cNvPicPr preferRelativeResize="0"/>
          <p:nvPr/>
        </p:nvPicPr>
        <p:blipFill rotWithShape="1">
          <a:blip r:embed="rId3">
            <a:alphaModFix/>
          </a:blip>
          <a:srcRect/>
          <a:stretch/>
        </p:blipFill>
        <p:spPr>
          <a:xfrm>
            <a:off x="0" y="6642"/>
            <a:ext cx="12192000" cy="6858000"/>
          </a:xfrm>
          <a:prstGeom prst="rect">
            <a:avLst/>
          </a:prstGeom>
          <a:noFill/>
          <a:ln>
            <a:noFill/>
          </a:ln>
        </p:spPr>
      </p:pic>
      <p:sp>
        <p:nvSpPr>
          <p:cNvPr id="206" name="Google Shape;206;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207" name="Google Shape;207;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GB" sz="18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sp>
        <p:nvSpPr>
          <p:cNvPr id="208" name="Google Shape;208;p2"/>
          <p:cNvSpPr txBox="1"/>
          <p:nvPr/>
        </p:nvSpPr>
        <p:spPr>
          <a:xfrm>
            <a:off x="835429" y="46372"/>
            <a:ext cx="10204046" cy="963278"/>
          </a:xfrm>
          <a:prstGeom prst="rect">
            <a:avLst/>
          </a:prstGeom>
          <a:noFill/>
          <a:ln>
            <a:noFill/>
          </a:ln>
        </p:spPr>
        <p:txBody>
          <a:bodyPr spcFirstLastPara="1" wrap="square" lIns="91425" tIns="45700" rIns="91425" bIns="45700" anchor="b" anchorCtr="0">
            <a:normAutofit fontScale="47500" lnSpcReduction="20000"/>
          </a:bodyPr>
          <a:lstStyle/>
          <a:p>
            <a:pPr marL="0" marR="0" lvl="0" indent="0" algn="l" rtl="0">
              <a:spcBef>
                <a:spcPts val="0"/>
              </a:spcBef>
              <a:spcAft>
                <a:spcPts val="0"/>
              </a:spcAft>
              <a:buNone/>
            </a:pPr>
            <a:r>
              <a:rPr lang="en-GB" sz="9600" dirty="0" err="1"/>
              <a:t>Résultats</a:t>
            </a:r>
            <a:r>
              <a:rPr lang="en-GB" sz="9600" dirty="0"/>
              <a:t> </a:t>
            </a:r>
            <a:r>
              <a:rPr lang="en-GB" sz="9600" dirty="0" err="1"/>
              <a:t>d'apprentissage</a:t>
            </a:r>
            <a:r>
              <a:rPr lang="en-GB" sz="9600" dirty="0"/>
              <a:t> </a:t>
            </a:r>
            <a:r>
              <a:rPr lang="en-GB" sz="9600" dirty="0" err="1"/>
              <a:t>visés</a:t>
            </a:r>
            <a:r>
              <a:rPr lang="en-GB" sz="9600" dirty="0"/>
              <a:t> (</a:t>
            </a:r>
            <a:r>
              <a:rPr lang="en-GB" sz="9600" dirty="0">
                <a:solidFill>
                  <a:schemeClr val="dk1"/>
                </a:solidFill>
                <a:latin typeface="Open Sans"/>
                <a:ea typeface="Open Sans"/>
                <a:cs typeface="Open Sans"/>
                <a:sym typeface="Open Sans"/>
              </a:rPr>
              <a:t>RAV</a:t>
            </a:r>
            <a:r>
              <a:rPr lang="en-GB" sz="9600" dirty="0"/>
              <a:t>)</a:t>
            </a:r>
            <a:endParaRPr dirty="0"/>
          </a:p>
        </p:txBody>
      </p:sp>
      <p:sp>
        <p:nvSpPr>
          <p:cNvPr id="209" name="Google Shape;209;p2"/>
          <p:cNvSpPr txBox="1"/>
          <p:nvPr/>
        </p:nvSpPr>
        <p:spPr>
          <a:xfrm>
            <a:off x="886050" y="1408249"/>
            <a:ext cx="5669400" cy="473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rgbClr val="9CC2E5"/>
                </a:solidFill>
                <a:latin typeface="Open Sans"/>
                <a:ea typeface="Open Sans"/>
                <a:cs typeface="Open Sans"/>
                <a:sym typeface="Open Sans"/>
              </a:rPr>
              <a:t>À la fin de </a:t>
            </a:r>
            <a:r>
              <a:rPr lang="en-GB" sz="2000" b="1" dirty="0" err="1">
                <a:solidFill>
                  <a:srgbClr val="9CC2E5"/>
                </a:solidFill>
                <a:latin typeface="Open Sans"/>
                <a:ea typeface="Open Sans"/>
                <a:cs typeface="Open Sans"/>
                <a:sym typeface="Open Sans"/>
              </a:rPr>
              <a:t>cette</a:t>
            </a:r>
            <a:r>
              <a:rPr lang="en-GB" sz="2000" b="1" dirty="0">
                <a:solidFill>
                  <a:srgbClr val="9CC2E5"/>
                </a:solidFill>
                <a:latin typeface="Open Sans"/>
                <a:ea typeface="Open Sans"/>
                <a:cs typeface="Open Sans"/>
                <a:sym typeface="Open Sans"/>
              </a:rPr>
              <a:t> session, </a:t>
            </a:r>
            <a:r>
              <a:rPr lang="en-GB" sz="2000" b="1" dirty="0" err="1">
                <a:solidFill>
                  <a:srgbClr val="9CC2E5"/>
                </a:solidFill>
                <a:latin typeface="Open Sans"/>
                <a:ea typeface="Open Sans"/>
                <a:cs typeface="Open Sans"/>
                <a:sym typeface="Open Sans"/>
              </a:rPr>
              <a:t>vous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allez</a:t>
            </a:r>
            <a:r>
              <a:rPr lang="en-GB" sz="2000" b="1" dirty="0">
                <a:solidFill>
                  <a:srgbClr val="9CC2E5"/>
                </a:solidFill>
                <a:latin typeface="Open Sans"/>
                <a:ea typeface="Open Sans"/>
                <a:cs typeface="Open Sans"/>
                <a:sym typeface="Open Sans"/>
              </a:rPr>
              <a:t>:</a:t>
            </a:r>
            <a:endParaRPr sz="2000" b="1" dirty="0">
              <a:solidFill>
                <a:srgbClr val="9CC2E5"/>
              </a:solidFill>
              <a:latin typeface="Open Sans"/>
              <a:ea typeface="Open Sans"/>
              <a:cs typeface="Open Sans"/>
              <a:sym typeface="Open Sans"/>
            </a:endParaRPr>
          </a:p>
          <a:p>
            <a:pPr marL="342900" marR="0" lvl="0" indent="-342900" algn="l" rtl="0">
              <a:spcBef>
                <a:spcPts val="1000"/>
              </a:spcBef>
              <a:spcAft>
                <a:spcPts val="0"/>
              </a:spcAft>
              <a:buClr>
                <a:schemeClr val="dk1"/>
              </a:buClr>
              <a:buSzPts val="2000"/>
              <a:buFont typeface="Arial"/>
              <a:buChar char="•"/>
            </a:pPr>
            <a:r>
              <a:rPr lang="en-GB" sz="2000" dirty="0">
                <a:solidFill>
                  <a:schemeClr val="dk1"/>
                </a:solidFill>
                <a:latin typeface="Open Sans"/>
                <a:ea typeface="Open Sans"/>
                <a:cs typeface="Open Sans"/>
                <a:sym typeface="Open Sans"/>
              </a:rPr>
              <a:t>RAV1: </a:t>
            </a:r>
            <a:r>
              <a:rPr lang="en-GB" sz="2000" dirty="0" err="1">
                <a:solidFill>
                  <a:schemeClr val="dk1"/>
                </a:solidFill>
                <a:latin typeface="Open Sans"/>
                <a:ea typeface="Open Sans"/>
                <a:cs typeface="Open Sans"/>
                <a:sym typeface="Open Sans"/>
              </a:rPr>
              <a:t>comprendre</a:t>
            </a:r>
            <a:r>
              <a:rPr lang="en-GB" sz="2000" dirty="0">
                <a:solidFill>
                  <a:schemeClr val="dk1"/>
                </a:solidFill>
                <a:latin typeface="Open Sans"/>
                <a:ea typeface="Open Sans"/>
                <a:cs typeface="Open Sans"/>
                <a:sym typeface="Open Sans"/>
              </a:rPr>
              <a:t> les </a:t>
            </a:r>
            <a:r>
              <a:rPr lang="en-GB" sz="2000" dirty="0" err="1">
                <a:solidFill>
                  <a:schemeClr val="dk1"/>
                </a:solidFill>
                <a:latin typeface="Open Sans"/>
                <a:ea typeface="Open Sans"/>
                <a:cs typeface="Open Sans"/>
                <a:sym typeface="Open Sans"/>
              </a:rPr>
              <a:t>composantes</a:t>
            </a:r>
            <a:r>
              <a:rPr lang="en-GB" sz="2000" dirty="0">
                <a:solidFill>
                  <a:schemeClr val="dk1"/>
                </a:solidFill>
                <a:latin typeface="Open Sans"/>
                <a:ea typeface="Open Sans"/>
                <a:cs typeface="Open Sans"/>
                <a:sym typeface="Open Sans"/>
              </a:rPr>
              <a:t> des </a:t>
            </a:r>
            <a:r>
              <a:rPr lang="en-GB" sz="2000" dirty="0" err="1">
                <a:solidFill>
                  <a:schemeClr val="dk1"/>
                </a:solidFill>
                <a:latin typeface="Open Sans"/>
                <a:ea typeface="Open Sans"/>
                <a:cs typeface="Open Sans"/>
                <a:sym typeface="Open Sans"/>
              </a:rPr>
              <a:t>systèmes</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énergétiques</a:t>
            </a:r>
            <a:r>
              <a:rPr lang="en-GB" sz="2000" dirty="0">
                <a:solidFill>
                  <a:schemeClr val="dk1"/>
                </a:solidFill>
                <a:latin typeface="Open Sans"/>
                <a:ea typeface="Open Sans"/>
                <a:cs typeface="Open Sans"/>
                <a:sym typeface="Open Sans"/>
              </a:rPr>
              <a:t> et la relation avec les </a:t>
            </a:r>
            <a:r>
              <a:rPr lang="en-GB" sz="2000" dirty="0" err="1">
                <a:solidFill>
                  <a:schemeClr val="dk1"/>
                </a:solidFill>
                <a:latin typeface="Open Sans"/>
                <a:ea typeface="Open Sans"/>
                <a:cs typeface="Open Sans"/>
                <a:sym typeface="Open Sans"/>
              </a:rPr>
              <a:t>objectifs</a:t>
            </a:r>
            <a:r>
              <a:rPr lang="en-GB" sz="2000" dirty="0">
                <a:solidFill>
                  <a:schemeClr val="dk1"/>
                </a:solidFill>
                <a:latin typeface="Open Sans"/>
                <a:ea typeface="Open Sans"/>
                <a:cs typeface="Open Sans"/>
                <a:sym typeface="Open Sans"/>
              </a:rPr>
              <a:t> de </a:t>
            </a:r>
            <a:r>
              <a:rPr lang="en-GB" sz="2000" dirty="0" err="1">
                <a:solidFill>
                  <a:schemeClr val="dk1"/>
                </a:solidFill>
                <a:latin typeface="Open Sans"/>
                <a:ea typeface="Open Sans"/>
                <a:cs typeface="Open Sans"/>
                <a:sym typeface="Open Sans"/>
              </a:rPr>
              <a:t>développement</a:t>
            </a:r>
            <a:r>
              <a:rPr lang="en-GB" sz="2000" dirty="0">
                <a:solidFill>
                  <a:schemeClr val="dk1"/>
                </a:solidFill>
                <a:latin typeface="Open Sans"/>
                <a:ea typeface="Open Sans"/>
                <a:cs typeface="Open Sans"/>
                <a:sym typeface="Open Sans"/>
              </a:rPr>
              <a:t> durable (ODD)</a:t>
            </a:r>
            <a:endParaRPr dirty="0"/>
          </a:p>
          <a:p>
            <a:pPr marL="342900" marR="0" lvl="0" indent="-342900" algn="l" rtl="0">
              <a:spcBef>
                <a:spcPts val="1000"/>
              </a:spcBef>
              <a:spcAft>
                <a:spcPts val="0"/>
              </a:spcAft>
              <a:buClr>
                <a:schemeClr val="dk1"/>
              </a:buClr>
              <a:buSzPts val="2000"/>
              <a:buFont typeface="Arial"/>
              <a:buChar char="•"/>
            </a:pPr>
            <a:r>
              <a:rPr lang="en-GB" sz="2000" dirty="0">
                <a:solidFill>
                  <a:schemeClr val="dk1"/>
                </a:solidFill>
                <a:latin typeface="Open Sans"/>
                <a:ea typeface="Open Sans"/>
                <a:cs typeface="Open Sans"/>
                <a:sym typeface="Open Sans"/>
              </a:rPr>
              <a:t>RAV2: </a:t>
            </a:r>
            <a:r>
              <a:rPr lang="en-GB" sz="2000" dirty="0" err="1">
                <a:solidFill>
                  <a:schemeClr val="dk1"/>
                </a:solidFill>
                <a:latin typeface="Open Sans"/>
                <a:ea typeface="Open Sans"/>
                <a:cs typeface="Open Sans"/>
                <a:sym typeface="Open Sans"/>
              </a:rPr>
              <a:t>avoir</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une</a:t>
            </a:r>
            <a:r>
              <a:rPr lang="en-GB" sz="2000" dirty="0">
                <a:solidFill>
                  <a:schemeClr val="dk1"/>
                </a:solidFill>
                <a:latin typeface="Open Sans"/>
                <a:ea typeface="Open Sans"/>
                <a:cs typeface="Open Sans"/>
                <a:sym typeface="Open Sans"/>
              </a:rPr>
              <a:t> idée de </a:t>
            </a:r>
            <a:r>
              <a:rPr lang="en-GB" sz="2000" dirty="0" err="1">
                <a:solidFill>
                  <a:schemeClr val="dk1"/>
                </a:solidFill>
                <a:latin typeface="Open Sans"/>
                <a:ea typeface="Open Sans"/>
                <a:cs typeface="Open Sans"/>
                <a:sym typeface="Open Sans"/>
              </a:rPr>
              <a:t>l'importance</a:t>
            </a:r>
            <a:r>
              <a:rPr lang="en-GB" sz="2000" dirty="0">
                <a:solidFill>
                  <a:schemeClr val="dk1"/>
                </a:solidFill>
                <a:latin typeface="Open Sans"/>
                <a:ea typeface="Open Sans"/>
                <a:cs typeface="Open Sans"/>
                <a:sym typeface="Open Sans"/>
              </a:rPr>
              <a:t> de la planification des </a:t>
            </a:r>
            <a:r>
              <a:rPr lang="en-GB" sz="2000" dirty="0" err="1">
                <a:solidFill>
                  <a:schemeClr val="dk1"/>
                </a:solidFill>
                <a:latin typeface="Open Sans"/>
                <a:ea typeface="Open Sans"/>
                <a:cs typeface="Open Sans"/>
                <a:sym typeface="Open Sans"/>
              </a:rPr>
              <a:t>systèmes</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énergétiques</a:t>
            </a:r>
            <a:endParaRPr dirty="0"/>
          </a:p>
          <a:p>
            <a:pPr marL="342900" marR="0" lvl="0" indent="-342900" algn="l" rtl="0">
              <a:spcBef>
                <a:spcPts val="1000"/>
              </a:spcBef>
              <a:spcAft>
                <a:spcPts val="0"/>
              </a:spcAft>
              <a:buClr>
                <a:schemeClr val="dk1"/>
              </a:buClr>
              <a:buSzPts val="2000"/>
              <a:buFont typeface="Arial"/>
              <a:buChar char="•"/>
            </a:pPr>
            <a:r>
              <a:rPr lang="en-GB" sz="2000" dirty="0">
                <a:solidFill>
                  <a:schemeClr val="dk1"/>
                </a:solidFill>
                <a:latin typeface="Open Sans"/>
                <a:ea typeface="Open Sans"/>
                <a:cs typeface="Open Sans"/>
                <a:sym typeface="Open Sans"/>
              </a:rPr>
              <a:t>RAV3: </a:t>
            </a:r>
            <a:r>
              <a:rPr lang="en-GB" sz="2000" dirty="0" err="1">
                <a:solidFill>
                  <a:schemeClr val="dk1"/>
                </a:solidFill>
                <a:latin typeface="Open Sans"/>
                <a:ea typeface="Open Sans"/>
                <a:cs typeface="Open Sans"/>
                <a:sym typeface="Open Sans"/>
              </a:rPr>
              <a:t>avoir</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eu</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une</a:t>
            </a:r>
            <a:r>
              <a:rPr lang="en-GB" sz="2000" dirty="0">
                <a:solidFill>
                  <a:schemeClr val="dk1"/>
                </a:solidFill>
                <a:latin typeface="Open Sans"/>
                <a:ea typeface="Open Sans"/>
                <a:cs typeface="Open Sans"/>
                <a:sym typeface="Open Sans"/>
              </a:rPr>
              <a:t> introduction au </a:t>
            </a:r>
            <a:r>
              <a:rPr lang="fr-FR" sz="2000" dirty="0">
                <a:solidFill>
                  <a:schemeClr val="dk1"/>
                </a:solidFill>
                <a:latin typeface="Open Sans"/>
                <a:ea typeface="Open Sans"/>
                <a:cs typeface="Open Sans"/>
                <a:sym typeface="Open Sans"/>
              </a:rPr>
              <a:t>Modèle pour l’Analyse de la Demande d’Énergie </a:t>
            </a:r>
            <a:r>
              <a:rPr lang="en-GB" sz="2000" dirty="0">
                <a:solidFill>
                  <a:schemeClr val="dk1"/>
                </a:solidFill>
                <a:latin typeface="Open Sans"/>
                <a:ea typeface="Open Sans"/>
                <a:cs typeface="Open Sans"/>
                <a:sym typeface="Open Sans"/>
              </a:rPr>
              <a:t>(MAED)</a:t>
            </a:r>
            <a:endParaRPr dirty="0"/>
          </a:p>
          <a:p>
            <a:pPr marL="342900" marR="0" lvl="0" indent="-342900" algn="l" rtl="0">
              <a:spcBef>
                <a:spcPts val="1000"/>
              </a:spcBef>
              <a:spcAft>
                <a:spcPts val="0"/>
              </a:spcAft>
              <a:buClr>
                <a:schemeClr val="dk1"/>
              </a:buClr>
              <a:buSzPts val="2000"/>
              <a:buFont typeface="Arial"/>
              <a:buChar char="•"/>
            </a:pPr>
            <a:r>
              <a:rPr lang="en-GB" sz="2000" dirty="0">
                <a:solidFill>
                  <a:schemeClr val="dk1"/>
                </a:solidFill>
                <a:latin typeface="Open Sans"/>
                <a:ea typeface="Open Sans"/>
                <a:cs typeface="Open Sans"/>
                <a:sym typeface="Open Sans"/>
              </a:rPr>
              <a:t>RAV4: </a:t>
            </a:r>
            <a:r>
              <a:rPr lang="en-GB" sz="2000" dirty="0" err="1">
                <a:solidFill>
                  <a:schemeClr val="dk1"/>
                </a:solidFill>
                <a:latin typeface="Open Sans"/>
                <a:ea typeface="Open Sans"/>
                <a:cs typeface="Open Sans"/>
                <a:sym typeface="Open Sans"/>
              </a:rPr>
              <a:t>connaître</a:t>
            </a:r>
            <a:r>
              <a:rPr lang="en-GB" sz="2000" dirty="0">
                <a:solidFill>
                  <a:schemeClr val="dk1"/>
                </a:solidFill>
                <a:latin typeface="Open Sans"/>
                <a:ea typeface="Open Sans"/>
                <a:cs typeface="Open Sans"/>
                <a:sym typeface="Open Sans"/>
              </a:rPr>
              <a:t> le plan du </a:t>
            </a:r>
            <a:r>
              <a:rPr lang="en-GB" sz="2000" dirty="0" err="1">
                <a:solidFill>
                  <a:schemeClr val="dk1"/>
                </a:solidFill>
                <a:latin typeface="Open Sans"/>
                <a:ea typeface="Open Sans"/>
                <a:cs typeface="Open Sans"/>
                <a:sym typeface="Open Sans"/>
              </a:rPr>
              <a:t>cours</a:t>
            </a:r>
            <a:r>
              <a:rPr lang="en-GB" sz="2000" dirty="0">
                <a:solidFill>
                  <a:schemeClr val="dk1"/>
                </a:solidFill>
                <a:latin typeface="Open Sans"/>
                <a:ea typeface="Open Sans"/>
                <a:cs typeface="Open Sans"/>
                <a:sym typeface="Open Sans"/>
              </a:rPr>
              <a:t> et </a:t>
            </a:r>
            <a:r>
              <a:rPr lang="en-GB" sz="2000" dirty="0" err="1">
                <a:solidFill>
                  <a:schemeClr val="dk1"/>
                </a:solidFill>
                <a:latin typeface="Open Sans"/>
                <a:ea typeface="Open Sans"/>
                <a:cs typeface="Open Sans"/>
                <a:sym typeface="Open Sans"/>
              </a:rPr>
              <a:t>ses</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objectifs</a:t>
            </a:r>
            <a:r>
              <a:rPr lang="en-GB" sz="2000" dirty="0">
                <a:solidFill>
                  <a:schemeClr val="dk1"/>
                </a:solidFill>
                <a:latin typeface="Open Sans"/>
                <a:ea typeface="Open Sans"/>
                <a:cs typeface="Open Sans"/>
                <a:sym typeface="Open Sans"/>
              </a:rPr>
              <a:t>.</a:t>
            </a:r>
            <a:endParaRPr dirty="0"/>
          </a:p>
        </p:txBody>
      </p:sp>
      <p:grpSp>
        <p:nvGrpSpPr>
          <p:cNvPr id="210" name="Google Shape;210;p2"/>
          <p:cNvGrpSpPr/>
          <p:nvPr/>
        </p:nvGrpSpPr>
        <p:grpSpPr>
          <a:xfrm>
            <a:off x="6896571" y="1869881"/>
            <a:ext cx="4409378" cy="3538984"/>
            <a:chOff x="5517949" y="1528650"/>
            <a:chExt cx="3045143" cy="2447800"/>
          </a:xfrm>
        </p:grpSpPr>
        <p:sp>
          <p:nvSpPr>
            <p:cNvPr id="211" name="Google Shape;211;p2"/>
            <p:cNvSpPr/>
            <p:nvPr/>
          </p:nvSpPr>
          <p:spPr>
            <a:xfrm>
              <a:off x="5517950" y="1528650"/>
              <a:ext cx="3044336"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1.1. Les systèmes énergétiques et les ODD</a:t>
              </a:r>
              <a:endParaRPr sz="1600">
                <a:solidFill>
                  <a:schemeClr val="dk1"/>
                </a:solidFill>
                <a:latin typeface="Open Sans"/>
                <a:ea typeface="Open Sans"/>
                <a:cs typeface="Open Sans"/>
                <a:sym typeface="Open Sans"/>
              </a:endParaRPr>
            </a:p>
          </p:txBody>
        </p:sp>
        <p:sp>
          <p:nvSpPr>
            <p:cNvPr id="212" name="Google Shape;212;p2"/>
            <p:cNvSpPr/>
            <p:nvPr/>
          </p:nvSpPr>
          <p:spPr>
            <a:xfrm>
              <a:off x="5517950" y="2212350"/>
              <a:ext cx="3044336"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1.2. Planification énergétique</a:t>
              </a:r>
              <a:endParaRPr sz="1600">
                <a:solidFill>
                  <a:schemeClr val="dk1"/>
                </a:solidFill>
                <a:latin typeface="Open Sans"/>
                <a:ea typeface="Open Sans"/>
                <a:cs typeface="Open Sans"/>
                <a:sym typeface="Open Sans"/>
              </a:endParaRPr>
            </a:p>
          </p:txBody>
        </p:sp>
        <p:sp>
          <p:nvSpPr>
            <p:cNvPr id="213" name="Google Shape;213;p2"/>
            <p:cNvSpPr/>
            <p:nvPr/>
          </p:nvSpPr>
          <p:spPr>
            <a:xfrm>
              <a:off x="5517949" y="2861138"/>
              <a:ext cx="3045143"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1.3. Introduction au </a:t>
              </a:r>
              <a:r>
                <a:rPr lang="fr-FR" sz="1600" dirty="0">
                  <a:solidFill>
                    <a:schemeClr val="dk1"/>
                  </a:solidFill>
                  <a:latin typeface="Open Sans"/>
                  <a:ea typeface="Open Sans"/>
                  <a:cs typeface="Open Sans"/>
                  <a:sym typeface="Calibri"/>
                </a:rPr>
                <a:t>Modèle pour l’Analyse de la Demande d’Énergie</a:t>
              </a:r>
              <a:r>
                <a:rPr lang="en-GB" sz="1600" dirty="0">
                  <a:solidFill>
                    <a:schemeClr val="dk1"/>
                  </a:solidFill>
                  <a:latin typeface="Open Sans"/>
                  <a:ea typeface="Open Sans"/>
                  <a:cs typeface="Open Sans"/>
                  <a:sym typeface="Calibri"/>
                </a:rPr>
                <a:t> (MAED) </a:t>
              </a:r>
              <a:endParaRPr sz="1600" dirty="0">
                <a:solidFill>
                  <a:schemeClr val="dk1"/>
                </a:solidFill>
                <a:latin typeface="Open Sans"/>
                <a:ea typeface="Open Sans"/>
                <a:cs typeface="Open Sans"/>
                <a:sym typeface="Open Sans"/>
              </a:endParaRPr>
            </a:p>
          </p:txBody>
        </p:sp>
        <p:sp>
          <p:nvSpPr>
            <p:cNvPr id="214" name="Google Shape;214;p2"/>
            <p:cNvSpPr/>
            <p:nvPr/>
          </p:nvSpPr>
          <p:spPr>
            <a:xfrm>
              <a:off x="5517950" y="3509950"/>
              <a:ext cx="3044336"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1.4 Plan du cours et objectifs</a:t>
              </a:r>
              <a:endParaRPr sz="1600">
                <a:solidFill>
                  <a:schemeClr val="dk1"/>
                </a:solidFill>
                <a:latin typeface="Open Sans"/>
                <a:ea typeface="Open Sans"/>
                <a:cs typeface="Open Sans"/>
                <a:sym typeface="Open Sans"/>
              </a:endParaRPr>
            </a:p>
          </p:txBody>
        </p:sp>
        <p:cxnSp>
          <p:nvCxnSpPr>
            <p:cNvPr id="215" name="Google Shape;215;p2"/>
            <p:cNvCxnSpPr/>
            <p:nvPr/>
          </p:nvCxnSpPr>
          <p:spPr>
            <a:xfrm>
              <a:off x="6967100" y="1995150"/>
              <a:ext cx="0" cy="217200"/>
            </a:xfrm>
            <a:prstGeom prst="straightConnector1">
              <a:avLst/>
            </a:prstGeom>
            <a:noFill/>
            <a:ln w="9525" cap="flat" cmpd="sng">
              <a:solidFill>
                <a:schemeClr val="dk2"/>
              </a:solidFill>
              <a:prstDash val="solid"/>
              <a:round/>
              <a:headEnd type="none" w="sm" len="sm"/>
              <a:tailEnd type="triangle" w="med" len="med"/>
            </a:ln>
          </p:spPr>
        </p:cxnSp>
        <p:cxnSp>
          <p:nvCxnSpPr>
            <p:cNvPr id="216" name="Google Shape;216;p2"/>
            <p:cNvCxnSpPr/>
            <p:nvPr/>
          </p:nvCxnSpPr>
          <p:spPr>
            <a:xfrm>
              <a:off x="6967100" y="2678850"/>
              <a:ext cx="0" cy="182400"/>
            </a:xfrm>
            <a:prstGeom prst="straightConnector1">
              <a:avLst/>
            </a:prstGeom>
            <a:noFill/>
            <a:ln w="9525" cap="flat" cmpd="sng">
              <a:solidFill>
                <a:schemeClr val="dk2"/>
              </a:solidFill>
              <a:prstDash val="solid"/>
              <a:round/>
              <a:headEnd type="none" w="sm" len="sm"/>
              <a:tailEnd type="triangle" w="med" len="med"/>
            </a:ln>
          </p:spPr>
        </p:cxnSp>
        <p:cxnSp>
          <p:nvCxnSpPr>
            <p:cNvPr id="217" name="Google Shape;217;p2"/>
            <p:cNvCxnSpPr/>
            <p:nvPr/>
          </p:nvCxnSpPr>
          <p:spPr>
            <a:xfrm>
              <a:off x="6967100" y="3327638"/>
              <a:ext cx="0" cy="182400"/>
            </a:xfrm>
            <a:prstGeom prst="straightConnector1">
              <a:avLst/>
            </a:prstGeom>
            <a:noFill/>
            <a:ln w="9525" cap="flat" cmpd="sng">
              <a:solidFill>
                <a:schemeClr val="dk2"/>
              </a:solidFill>
              <a:prstDash val="solid"/>
              <a:round/>
              <a:headEnd type="none" w="sm" len="sm"/>
              <a:tailEnd type="triangle" w="med" len="med"/>
            </a:ln>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2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51" name="Google Shape;551;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19</a:t>
            </a:r>
            <a:endParaRPr sz="1400" b="1">
              <a:solidFill>
                <a:schemeClr val="lt1"/>
              </a:solidFill>
              <a:latin typeface="Open Sans ExtraBold"/>
              <a:ea typeface="Open Sans ExtraBold"/>
              <a:cs typeface="Open Sans ExtraBold"/>
              <a:sym typeface="Open Sans ExtraBold"/>
            </a:endParaRPr>
          </a:p>
        </p:txBody>
      </p:sp>
      <p:sp>
        <p:nvSpPr>
          <p:cNvPr id="552" name="Google Shape;552;p20"/>
          <p:cNvSpPr txBox="1">
            <a:spLocks noGrp="1"/>
          </p:cNvSpPr>
          <p:nvPr>
            <p:ph type="body" idx="1"/>
          </p:nvPr>
        </p:nvSpPr>
        <p:spPr>
          <a:xfrm>
            <a:off x="620377" y="2373297"/>
            <a:ext cx="10951245" cy="301451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Char char="•"/>
            </a:pPr>
            <a:r>
              <a:rPr lang="en-GB" sz="2000" dirty="0" err="1">
                <a:latin typeface="Open Sans"/>
                <a:ea typeface="Open Sans"/>
                <a:cs typeface="Open Sans"/>
                <a:sym typeface="Open Sans"/>
              </a:rPr>
              <a:t>Toitaux</a:t>
            </a:r>
            <a:r>
              <a:rPr lang="en-GB" sz="2000" dirty="0">
                <a:latin typeface="Open Sans"/>
                <a:ea typeface="Open Sans"/>
                <a:cs typeface="Open Sans"/>
                <a:sym typeface="Open Sans"/>
              </a:rPr>
              <a:t> pratiques 1 - Installation du </a:t>
            </a:r>
            <a:r>
              <a:rPr lang="en-GB" sz="2000" dirty="0" err="1">
                <a:latin typeface="Open Sans"/>
                <a:ea typeface="Open Sans"/>
                <a:cs typeface="Open Sans"/>
                <a:sym typeface="Open Sans"/>
              </a:rPr>
              <a:t>logiciel</a:t>
            </a:r>
            <a:r>
              <a:rPr lang="en-GB" sz="2000" dirty="0">
                <a:latin typeface="Open Sans"/>
                <a:ea typeface="Open Sans"/>
                <a:cs typeface="Open Sans"/>
                <a:sym typeface="Open Sans"/>
              </a:rPr>
              <a:t> MAED</a:t>
            </a:r>
            <a:endParaRPr sz="2000"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latin typeface="Open Sans"/>
                <a:ea typeface="Open Sans"/>
                <a:cs typeface="Open Sans"/>
                <a:sym typeface="Open Sans"/>
              </a:rPr>
              <a:t>  </a:t>
            </a:r>
            <a:r>
              <a:rPr lang="en-GB" sz="2000" dirty="0" err="1">
                <a:latin typeface="Open Sans"/>
                <a:ea typeface="Open Sans"/>
                <a:cs typeface="Open Sans"/>
                <a:sym typeface="Open Sans"/>
              </a:rPr>
              <a:t>Toitaux</a:t>
            </a:r>
            <a:r>
              <a:rPr lang="en-GB" sz="2000" dirty="0">
                <a:latin typeface="Open Sans"/>
                <a:ea typeface="Open Sans"/>
                <a:cs typeface="Open Sans"/>
                <a:sym typeface="Open Sans"/>
              </a:rPr>
              <a:t> pratiques 2 - </a:t>
            </a:r>
            <a:r>
              <a:rPr lang="en-GB" sz="2000" dirty="0" err="1">
                <a:latin typeface="Open Sans"/>
                <a:ea typeface="Open Sans"/>
                <a:cs typeface="Open Sans"/>
                <a:sym typeface="Open Sans"/>
              </a:rPr>
              <a:t>Créer</a:t>
            </a:r>
            <a:r>
              <a:rPr lang="en-GB" sz="2000" dirty="0">
                <a:latin typeface="Open Sans"/>
                <a:ea typeface="Open Sans"/>
                <a:cs typeface="Open Sans"/>
                <a:sym typeface="Open Sans"/>
              </a:rPr>
              <a:t>, </a:t>
            </a:r>
            <a:r>
              <a:rPr lang="en-GB" sz="2000" dirty="0" err="1">
                <a:latin typeface="Open Sans"/>
                <a:ea typeface="Open Sans"/>
                <a:cs typeface="Open Sans"/>
                <a:sym typeface="Open Sans"/>
              </a:rPr>
              <a:t>gérer</a:t>
            </a:r>
            <a:r>
              <a:rPr lang="en-GB" sz="2000" dirty="0">
                <a:latin typeface="Open Sans"/>
                <a:ea typeface="Open Sans"/>
                <a:cs typeface="Open Sans"/>
                <a:sym typeface="Open Sans"/>
              </a:rPr>
              <a:t> et </a:t>
            </a:r>
            <a:r>
              <a:rPr lang="en-GB" sz="2000" dirty="0" err="1">
                <a:latin typeface="Open Sans"/>
                <a:ea typeface="Open Sans"/>
                <a:cs typeface="Open Sans"/>
                <a:sym typeface="Open Sans"/>
              </a:rPr>
              <a:t>éditer</a:t>
            </a:r>
            <a:r>
              <a:rPr lang="en-GB" sz="2000" dirty="0">
                <a:latin typeface="Open Sans"/>
                <a:ea typeface="Open Sans"/>
                <a:cs typeface="Open Sans"/>
                <a:sym typeface="Open Sans"/>
              </a:rPr>
              <a:t> </a:t>
            </a:r>
            <a:r>
              <a:rPr lang="en-GB" sz="2000" dirty="0" err="1">
                <a:latin typeface="Open Sans"/>
                <a:ea typeface="Open Sans"/>
                <a:cs typeface="Open Sans"/>
                <a:sym typeface="Open Sans"/>
              </a:rPr>
              <a:t>une</a:t>
            </a:r>
            <a:r>
              <a:rPr lang="en-GB" sz="2000" dirty="0">
                <a:latin typeface="Open Sans"/>
                <a:ea typeface="Open Sans"/>
                <a:cs typeface="Open Sans"/>
                <a:sym typeface="Open Sans"/>
              </a:rPr>
              <a:t> étude de </a:t>
            </a:r>
            <a:r>
              <a:rPr lang="en-GB" sz="2000" dirty="0" err="1">
                <a:latin typeface="Open Sans"/>
                <a:ea typeface="Open Sans"/>
                <a:cs typeface="Open Sans"/>
                <a:sym typeface="Open Sans"/>
              </a:rPr>
              <a:t>cas</a:t>
            </a:r>
            <a:r>
              <a:rPr lang="en-GB" sz="2000" dirty="0">
                <a:latin typeface="Open Sans"/>
                <a:ea typeface="Open Sans"/>
                <a:cs typeface="Open Sans"/>
                <a:sym typeface="Open Sans"/>
              </a:rPr>
              <a:t> simple dans le MAED-D</a:t>
            </a:r>
            <a:endParaRPr sz="2000"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latin typeface="Open Sans"/>
                <a:ea typeface="Open Sans"/>
                <a:cs typeface="Open Sans"/>
                <a:sym typeface="Open Sans"/>
              </a:rPr>
              <a:t>  </a:t>
            </a:r>
            <a:r>
              <a:rPr lang="en-GB" sz="2000" dirty="0" err="1">
                <a:latin typeface="Open Sans"/>
                <a:ea typeface="Open Sans"/>
                <a:cs typeface="Open Sans"/>
                <a:sym typeface="Open Sans"/>
              </a:rPr>
              <a:t>Toitaux</a:t>
            </a:r>
            <a:r>
              <a:rPr lang="en-GB" sz="2000" dirty="0">
                <a:latin typeface="Open Sans"/>
                <a:ea typeface="Open Sans"/>
                <a:cs typeface="Open Sans"/>
                <a:sym typeface="Open Sans"/>
              </a:rPr>
              <a:t> pratiques 3 - Reconstruction de </a:t>
            </a:r>
            <a:r>
              <a:rPr lang="en-GB" sz="2000" dirty="0" err="1">
                <a:latin typeface="Open Sans"/>
                <a:ea typeface="Open Sans"/>
                <a:cs typeface="Open Sans"/>
                <a:sym typeface="Open Sans"/>
              </a:rPr>
              <a:t>l'année</a:t>
            </a:r>
            <a:r>
              <a:rPr lang="en-GB" sz="2000" dirty="0">
                <a:latin typeface="Open Sans"/>
                <a:ea typeface="Open Sans"/>
                <a:cs typeface="Open Sans"/>
                <a:sym typeface="Open Sans"/>
              </a:rPr>
              <a:t> de base pour </a:t>
            </a:r>
            <a:r>
              <a:rPr lang="en-GB" sz="2000" dirty="0" err="1">
                <a:latin typeface="Open Sans"/>
                <a:ea typeface="Open Sans"/>
                <a:cs typeface="Open Sans"/>
                <a:sym typeface="Open Sans"/>
              </a:rPr>
              <a:t>l'agriculture</a:t>
            </a:r>
            <a:r>
              <a:rPr lang="en-GB" sz="2000" dirty="0">
                <a:latin typeface="Open Sans"/>
                <a:ea typeface="Open Sans"/>
                <a:cs typeface="Open Sans"/>
                <a:sym typeface="Open Sans"/>
              </a:rPr>
              <a:t> (</a:t>
            </a:r>
            <a:r>
              <a:rPr lang="en-GB" sz="2000" dirty="0" err="1">
                <a:latin typeface="Open Sans"/>
                <a:ea typeface="Open Sans"/>
                <a:cs typeface="Open Sans"/>
                <a:sym typeface="Open Sans"/>
              </a:rPr>
              <a:t>industrie</a:t>
            </a:r>
            <a:r>
              <a:rPr lang="en-GB" sz="2000" dirty="0">
                <a:latin typeface="Open Sans"/>
                <a:ea typeface="Open Sans"/>
                <a:cs typeface="Open Sans"/>
                <a:sym typeface="Open Sans"/>
              </a:rPr>
              <a:t>)</a:t>
            </a:r>
            <a:endParaRPr sz="2000"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latin typeface="Open Sans"/>
                <a:ea typeface="Open Sans"/>
                <a:cs typeface="Open Sans"/>
                <a:sym typeface="Open Sans"/>
              </a:rPr>
              <a:t>  </a:t>
            </a:r>
            <a:r>
              <a:rPr lang="en-GB" sz="2000" dirty="0" err="1">
                <a:latin typeface="Open Sans"/>
                <a:ea typeface="Open Sans"/>
                <a:cs typeface="Open Sans"/>
                <a:sym typeface="Open Sans"/>
              </a:rPr>
              <a:t>Toitaux</a:t>
            </a:r>
            <a:r>
              <a:rPr lang="en-GB" sz="2000" dirty="0">
                <a:latin typeface="Open Sans"/>
                <a:ea typeface="Open Sans"/>
                <a:cs typeface="Open Sans"/>
                <a:sym typeface="Open Sans"/>
              </a:rPr>
              <a:t> pratiques 4 - Reconstruction de </a:t>
            </a:r>
            <a:r>
              <a:rPr lang="en-GB" sz="2000" dirty="0" err="1">
                <a:latin typeface="Open Sans"/>
                <a:ea typeface="Open Sans"/>
                <a:cs typeface="Open Sans"/>
                <a:sym typeface="Open Sans"/>
              </a:rPr>
              <a:t>l'année</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référence</a:t>
            </a:r>
            <a:r>
              <a:rPr lang="en-GB" sz="2000" dirty="0">
                <a:latin typeface="Open Sans"/>
                <a:ea typeface="Open Sans"/>
                <a:cs typeface="Open Sans"/>
                <a:sym typeface="Open Sans"/>
              </a:rPr>
              <a:t> pour le </a:t>
            </a:r>
            <a:r>
              <a:rPr lang="en-GB" sz="2000" dirty="0" err="1">
                <a:latin typeface="Open Sans"/>
                <a:ea typeface="Open Sans"/>
                <a:cs typeface="Open Sans"/>
                <a:sym typeface="Open Sans"/>
              </a:rPr>
              <a:t>secteur</a:t>
            </a:r>
            <a:r>
              <a:rPr lang="en-GB" sz="2000" dirty="0">
                <a:latin typeface="Open Sans"/>
                <a:ea typeface="Open Sans"/>
                <a:cs typeface="Open Sans"/>
                <a:sym typeface="Open Sans"/>
              </a:rPr>
              <a:t> </a:t>
            </a:r>
            <a:r>
              <a:rPr lang="en-GB" sz="2000" dirty="0"/>
              <a:t>des ménages</a:t>
            </a:r>
            <a:endParaRPr sz="2000"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latin typeface="Open Sans"/>
                <a:ea typeface="Open Sans"/>
                <a:cs typeface="Open Sans"/>
                <a:sym typeface="Open Sans"/>
              </a:rPr>
              <a:t>  </a:t>
            </a:r>
            <a:r>
              <a:rPr lang="en-GB" sz="2000" dirty="0" err="1">
                <a:latin typeface="Open Sans"/>
                <a:ea typeface="Open Sans"/>
                <a:cs typeface="Open Sans"/>
                <a:sym typeface="Open Sans"/>
              </a:rPr>
              <a:t>Toitaux</a:t>
            </a:r>
            <a:r>
              <a:rPr lang="en-GB" sz="2000" dirty="0">
                <a:latin typeface="Open Sans"/>
                <a:ea typeface="Open Sans"/>
                <a:cs typeface="Open Sans"/>
                <a:sym typeface="Open Sans"/>
              </a:rPr>
              <a:t> pratiques 5 - </a:t>
            </a:r>
            <a:r>
              <a:rPr lang="en-GB" sz="2000" dirty="0" err="1">
                <a:latin typeface="Open Sans"/>
                <a:ea typeface="Open Sans"/>
                <a:cs typeface="Open Sans"/>
                <a:sym typeface="Open Sans"/>
              </a:rPr>
              <a:t>Création</a:t>
            </a:r>
            <a:r>
              <a:rPr lang="en-GB" sz="2000" dirty="0">
                <a:latin typeface="Open Sans"/>
                <a:ea typeface="Open Sans"/>
                <a:cs typeface="Open Sans"/>
                <a:sym typeface="Open Sans"/>
              </a:rPr>
              <a:t> d'un </a:t>
            </a:r>
            <a:r>
              <a:rPr lang="en-GB" sz="2000" dirty="0" err="1">
                <a:latin typeface="Open Sans"/>
                <a:ea typeface="Open Sans"/>
                <a:cs typeface="Open Sans"/>
                <a:sym typeface="Open Sans"/>
              </a:rPr>
              <a:t>scénario</a:t>
            </a:r>
            <a:r>
              <a:rPr lang="en-GB" sz="2000" dirty="0">
                <a:latin typeface="Open Sans"/>
                <a:ea typeface="Open Sans"/>
                <a:cs typeface="Open Sans"/>
                <a:sym typeface="Open Sans"/>
              </a:rPr>
              <a:t> pour </a:t>
            </a:r>
            <a:r>
              <a:rPr lang="en-GB" sz="2000" dirty="0" err="1">
                <a:latin typeface="Open Sans"/>
                <a:ea typeface="Open Sans"/>
                <a:cs typeface="Open Sans"/>
                <a:sym typeface="Open Sans"/>
              </a:rPr>
              <a:t>l'étude</a:t>
            </a:r>
            <a:r>
              <a:rPr lang="en-GB" sz="2000" dirty="0">
                <a:latin typeface="Open Sans"/>
                <a:ea typeface="Open Sans"/>
                <a:cs typeface="Open Sans"/>
                <a:sym typeface="Open Sans"/>
              </a:rPr>
              <a:t> de </a:t>
            </a:r>
            <a:r>
              <a:rPr lang="en-GB" sz="2000" dirty="0" err="1">
                <a:latin typeface="Open Sans"/>
                <a:ea typeface="Open Sans"/>
                <a:cs typeface="Open Sans"/>
                <a:sym typeface="Open Sans"/>
              </a:rPr>
              <a:t>cas</a:t>
            </a:r>
            <a:endParaRPr sz="2000"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latin typeface="Open Sans"/>
                <a:ea typeface="Open Sans"/>
                <a:cs typeface="Open Sans"/>
                <a:sym typeface="Open Sans"/>
              </a:rPr>
              <a:t>  </a:t>
            </a:r>
            <a:r>
              <a:rPr lang="en-GB" sz="2000" dirty="0" err="1">
                <a:latin typeface="Open Sans"/>
                <a:ea typeface="Open Sans"/>
                <a:cs typeface="Open Sans"/>
                <a:sym typeface="Open Sans"/>
              </a:rPr>
              <a:t>Toitaux</a:t>
            </a:r>
            <a:r>
              <a:rPr lang="en-GB" sz="2000" dirty="0">
                <a:latin typeface="Open Sans"/>
                <a:ea typeface="Open Sans"/>
                <a:cs typeface="Open Sans"/>
                <a:sym typeface="Open Sans"/>
              </a:rPr>
              <a:t> pratiques 6 - Installation du MAED-EL</a:t>
            </a:r>
            <a:endParaRPr sz="2000"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2000"/>
              <a:buChar char="•"/>
            </a:pPr>
            <a:r>
              <a:rPr lang="en-GB" sz="2000" dirty="0">
                <a:latin typeface="Open Sans"/>
                <a:ea typeface="Open Sans"/>
                <a:cs typeface="Open Sans"/>
                <a:sym typeface="Open Sans"/>
              </a:rPr>
              <a:t>  </a:t>
            </a:r>
            <a:r>
              <a:rPr lang="en-GB" sz="2000" dirty="0" err="1">
                <a:latin typeface="Open Sans"/>
                <a:ea typeface="Open Sans"/>
                <a:cs typeface="Open Sans"/>
                <a:sym typeface="Open Sans"/>
              </a:rPr>
              <a:t>Toitaux</a:t>
            </a:r>
            <a:r>
              <a:rPr lang="en-GB" sz="2000" dirty="0">
                <a:latin typeface="Open Sans"/>
                <a:ea typeface="Open Sans"/>
                <a:cs typeface="Open Sans"/>
                <a:sym typeface="Open Sans"/>
              </a:rPr>
              <a:t> pratiques 7 - Elaboration </a:t>
            </a:r>
            <a:r>
              <a:rPr lang="en-GB" sz="2000" dirty="0" err="1">
                <a:latin typeface="Open Sans"/>
                <a:ea typeface="Open Sans"/>
                <a:cs typeface="Open Sans"/>
                <a:sym typeface="Open Sans"/>
              </a:rPr>
              <a:t>d'une</a:t>
            </a:r>
            <a:r>
              <a:rPr lang="en-GB" sz="2000" dirty="0">
                <a:latin typeface="Open Sans"/>
                <a:ea typeface="Open Sans"/>
                <a:cs typeface="Open Sans"/>
                <a:sym typeface="Open Sans"/>
              </a:rPr>
              <a:t> étude de </a:t>
            </a:r>
            <a:r>
              <a:rPr lang="en-GB" sz="2000" dirty="0" err="1">
                <a:latin typeface="Open Sans"/>
                <a:ea typeface="Open Sans"/>
                <a:cs typeface="Open Sans"/>
                <a:sym typeface="Open Sans"/>
              </a:rPr>
              <a:t>cas</a:t>
            </a:r>
            <a:r>
              <a:rPr lang="en-GB" sz="2000" dirty="0">
                <a:latin typeface="Open Sans"/>
                <a:ea typeface="Open Sans"/>
                <a:cs typeface="Open Sans"/>
                <a:sym typeface="Open Sans"/>
              </a:rPr>
              <a:t> simple sur le MAED-EL</a:t>
            </a:r>
            <a:endParaRPr dirty="0"/>
          </a:p>
          <a:p>
            <a:pPr marL="228600" lvl="0" indent="-101600" algn="l" rtl="0">
              <a:lnSpc>
                <a:spcPct val="100000"/>
              </a:lnSpc>
              <a:spcBef>
                <a:spcPts val="500"/>
              </a:spcBef>
              <a:spcAft>
                <a:spcPts val="0"/>
              </a:spcAft>
              <a:buClr>
                <a:schemeClr val="dk1"/>
              </a:buClr>
              <a:buSzPts val="2000"/>
              <a:buNone/>
            </a:pPr>
            <a:endParaRPr sz="2000" dirty="0"/>
          </a:p>
        </p:txBody>
      </p:sp>
      <p:sp>
        <p:nvSpPr>
          <p:cNvPr id="553" name="Google Shape;553;p20"/>
          <p:cNvSpPr/>
          <p:nvPr/>
        </p:nvSpPr>
        <p:spPr>
          <a:xfrm>
            <a:off x="887215" y="1718791"/>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1.4.4 La prise en main</a:t>
            </a:r>
            <a:endParaRPr/>
          </a:p>
        </p:txBody>
      </p:sp>
      <p:sp>
        <p:nvSpPr>
          <p:cNvPr id="554" name="Google Shape;554;p20"/>
          <p:cNvSpPr txBox="1"/>
          <p:nvPr/>
        </p:nvSpPr>
        <p:spPr>
          <a:xfrm>
            <a:off x="887215" y="258840"/>
            <a:ext cx="10951245" cy="138582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1.4  Plan et </a:t>
            </a:r>
            <a:r>
              <a:rPr lang="en-GB" sz="4400" dirty="0" err="1">
                <a:solidFill>
                  <a:schemeClr val="dk1"/>
                </a:solidFill>
                <a:latin typeface="Open Sans"/>
                <a:ea typeface="Open Sans"/>
                <a:cs typeface="Open Sans"/>
                <a:sym typeface="Open Sans"/>
              </a:rPr>
              <a:t>objectifs</a:t>
            </a:r>
            <a:r>
              <a:rPr lang="en-GB" sz="4400" dirty="0">
                <a:solidFill>
                  <a:schemeClr val="dk1"/>
                </a:solidFill>
                <a:latin typeface="Open Sans"/>
                <a:ea typeface="Open Sans"/>
                <a:cs typeface="Open Sans"/>
                <a:sym typeface="Open Sans"/>
              </a:rPr>
              <a:t> du </a:t>
            </a:r>
            <a:r>
              <a:rPr lang="en-GB" sz="4400" dirty="0" err="1">
                <a:solidFill>
                  <a:schemeClr val="dk1"/>
                </a:solidFill>
                <a:latin typeface="Open Sans"/>
                <a:ea typeface="Open Sans"/>
                <a:cs typeface="Open Sans"/>
                <a:sym typeface="Open Sans"/>
              </a:rPr>
              <a:t>cours</a:t>
            </a:r>
            <a:r>
              <a:rPr lang="en-GB" sz="4400" dirty="0">
                <a:solidFill>
                  <a:schemeClr val="dk1"/>
                </a:solidFill>
                <a:latin typeface="Open Sans"/>
                <a:ea typeface="Open Sans"/>
                <a:cs typeface="Open Sans"/>
                <a:sym typeface="Open Sans"/>
              </a:rPr>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21" descr="Graphical user interface, website&#10;&#10;Description automatically generated"/>
          <p:cNvPicPr preferRelativeResize="0"/>
          <p:nvPr/>
        </p:nvPicPr>
        <p:blipFill rotWithShape="1">
          <a:blip r:embed="rId3">
            <a:alphaModFix/>
          </a:blip>
          <a:srcRect/>
          <a:stretch/>
        </p:blipFill>
        <p:spPr>
          <a:xfrm>
            <a:off x="1675" y="3035"/>
            <a:ext cx="12205396" cy="6893797"/>
          </a:xfrm>
          <a:prstGeom prst="rect">
            <a:avLst/>
          </a:prstGeom>
          <a:noFill/>
          <a:ln>
            <a:noFill/>
          </a:ln>
        </p:spPr>
      </p:pic>
      <p:sp>
        <p:nvSpPr>
          <p:cNvPr id="561" name="Google Shape;561;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23</a:t>
            </a:r>
            <a:endParaRPr sz="1400" b="1">
              <a:solidFill>
                <a:schemeClr val="lt1"/>
              </a:solidFill>
              <a:latin typeface="Open Sans ExtraBold"/>
              <a:ea typeface="Open Sans ExtraBold"/>
              <a:cs typeface="Open Sans ExtraBold"/>
              <a:sym typeface="Open Sans ExtraBold"/>
            </a:endParaRPr>
          </a:p>
        </p:txBody>
      </p:sp>
      <p:sp>
        <p:nvSpPr>
          <p:cNvPr id="562" name="Google Shape;562;p21"/>
          <p:cNvSpPr txBox="1"/>
          <p:nvPr/>
        </p:nvSpPr>
        <p:spPr>
          <a:xfrm>
            <a:off x="8811492" y="4675914"/>
            <a:ext cx="323120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 Welsch M., Hirmer S., 2023. Cours 1 : "COURSE INTRODUCTION TO MAED" , Energy Demands Projections with MAED (Model for Analysis of Energy Demand). Version 2.0.  [présentation en ligne]. Climate Compatible Growth &amp; Programme et Agence internationale de l'énergie atomique.</a:t>
            </a:r>
            <a:endParaRPr sz="800">
              <a:solidFill>
                <a:schemeClr val="lt1"/>
              </a:solidFill>
              <a:latin typeface="Calibri"/>
              <a:ea typeface="Calibri"/>
              <a:cs typeface="Calibri"/>
              <a:sym typeface="Calibri"/>
            </a:endParaRPr>
          </a:p>
        </p:txBody>
      </p:sp>
      <p:sp>
        <p:nvSpPr>
          <p:cNvPr id="563" name="Google Shape;563;p21"/>
          <p:cNvSpPr txBox="1"/>
          <p:nvPr/>
        </p:nvSpPr>
        <p:spPr>
          <a:xfrm>
            <a:off x="9899301" y="5905083"/>
            <a:ext cx="193095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 descr="Graphical user interface, text&#10;&#10;Description automatically generated"/>
          <p:cNvPicPr preferRelativeResize="0"/>
          <p:nvPr/>
        </p:nvPicPr>
        <p:blipFill rotWithShape="1">
          <a:blip r:embed="rId3">
            <a:alphaModFix/>
          </a:blip>
          <a:srcRect/>
          <a:stretch/>
        </p:blipFill>
        <p:spPr>
          <a:xfrm>
            <a:off x="0" y="6642"/>
            <a:ext cx="12192000" cy="6858000"/>
          </a:xfrm>
          <a:prstGeom prst="rect">
            <a:avLst/>
          </a:prstGeom>
          <a:noFill/>
          <a:ln>
            <a:noFill/>
          </a:ln>
        </p:spPr>
      </p:pic>
      <p:sp>
        <p:nvSpPr>
          <p:cNvPr id="224" name="Google Shape;224;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225" name="Google Shape;225;p3"/>
          <p:cNvSpPr/>
          <p:nvPr/>
        </p:nvSpPr>
        <p:spPr>
          <a:xfrm>
            <a:off x="887215" y="1346405"/>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9CC2E5"/>
                </a:solidFill>
                <a:latin typeface="Open Sans"/>
                <a:ea typeface="Open Sans"/>
                <a:cs typeface="Open Sans"/>
                <a:sym typeface="Open Sans"/>
              </a:rPr>
              <a:t>1.1.1 </a:t>
            </a:r>
            <a:r>
              <a:rPr lang="en-GB" sz="2000" b="1" dirty="0" err="1">
                <a:solidFill>
                  <a:srgbClr val="9CC2E5"/>
                </a:solidFill>
                <a:latin typeface="Open Sans"/>
                <a:ea typeface="Open Sans"/>
                <a:cs typeface="Open Sans"/>
                <a:sym typeface="Open Sans"/>
              </a:rPr>
              <a:t>Qu'est-ce</a:t>
            </a:r>
            <a:r>
              <a:rPr lang="en-GB" sz="2000" b="1" dirty="0">
                <a:solidFill>
                  <a:srgbClr val="9CC2E5"/>
                </a:solidFill>
                <a:latin typeface="Open Sans"/>
                <a:ea typeface="Open Sans"/>
                <a:cs typeface="Open Sans"/>
                <a:sym typeface="Open Sans"/>
              </a:rPr>
              <a:t> que le </a:t>
            </a:r>
            <a:r>
              <a:rPr lang="en-GB" sz="2000" b="1" dirty="0" err="1">
                <a:solidFill>
                  <a:srgbClr val="9CC2E5"/>
                </a:solidFill>
                <a:latin typeface="Open Sans"/>
                <a:ea typeface="Open Sans"/>
                <a:cs typeface="Open Sans"/>
                <a:sym typeface="Open Sans"/>
              </a:rPr>
              <a:t>système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énergétique</a:t>
            </a:r>
            <a:r>
              <a:rPr lang="en-GB" sz="2000" b="1" dirty="0">
                <a:solidFill>
                  <a:srgbClr val="9CC2E5"/>
                </a:solidFill>
                <a:latin typeface="Open Sans"/>
                <a:ea typeface="Open Sans"/>
                <a:cs typeface="Open Sans"/>
                <a:sym typeface="Open Sans"/>
              </a:rPr>
              <a:t> ?</a:t>
            </a:r>
            <a:endParaRPr dirty="0"/>
          </a:p>
        </p:txBody>
      </p:sp>
      <p:sp>
        <p:nvSpPr>
          <p:cNvPr id="226" name="Google Shape;226;p3"/>
          <p:cNvSpPr txBox="1"/>
          <p:nvPr/>
        </p:nvSpPr>
        <p:spPr>
          <a:xfrm>
            <a:off x="883811" y="254523"/>
            <a:ext cx="10109309" cy="113133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Open Sans"/>
              <a:buNone/>
            </a:pPr>
            <a:r>
              <a:rPr lang="en-GB" sz="4000" dirty="0">
                <a:solidFill>
                  <a:schemeClr val="dk1"/>
                </a:solidFill>
                <a:latin typeface="Open Sans"/>
                <a:ea typeface="Open Sans"/>
                <a:cs typeface="Open Sans"/>
                <a:sym typeface="Open Sans"/>
              </a:rPr>
              <a:t>Session 1.1 Les </a:t>
            </a:r>
            <a:r>
              <a:rPr lang="en-GB" sz="4000" dirty="0" err="1">
                <a:solidFill>
                  <a:schemeClr val="dk1"/>
                </a:solidFill>
                <a:latin typeface="Open Sans"/>
                <a:ea typeface="Open Sans"/>
                <a:cs typeface="Open Sans"/>
                <a:sym typeface="Open Sans"/>
              </a:rPr>
              <a:t>systèmes</a:t>
            </a:r>
            <a:r>
              <a:rPr lang="en-GB" sz="4000" dirty="0">
                <a:solidFill>
                  <a:schemeClr val="dk1"/>
                </a:solidFill>
                <a:latin typeface="Open Sans"/>
                <a:ea typeface="Open Sans"/>
                <a:cs typeface="Open Sans"/>
                <a:sym typeface="Open Sans"/>
              </a:rPr>
              <a:t> </a:t>
            </a:r>
            <a:r>
              <a:rPr lang="en-GB" sz="4000" dirty="0" err="1">
                <a:solidFill>
                  <a:schemeClr val="dk1"/>
                </a:solidFill>
                <a:latin typeface="Open Sans"/>
                <a:ea typeface="Open Sans"/>
                <a:cs typeface="Open Sans"/>
                <a:sym typeface="Open Sans"/>
              </a:rPr>
              <a:t>énergétiques</a:t>
            </a:r>
            <a:r>
              <a:rPr lang="en-GB" sz="4000" dirty="0">
                <a:solidFill>
                  <a:schemeClr val="dk1"/>
                </a:solidFill>
                <a:latin typeface="Open Sans"/>
                <a:ea typeface="Open Sans"/>
                <a:cs typeface="Open Sans"/>
                <a:sym typeface="Open Sans"/>
              </a:rPr>
              <a:t> et les ODD</a:t>
            </a:r>
            <a:endParaRPr dirty="0"/>
          </a:p>
        </p:txBody>
      </p:sp>
      <p:sp>
        <p:nvSpPr>
          <p:cNvPr id="227" name="Google Shape;227;p3"/>
          <p:cNvSpPr/>
          <p:nvPr/>
        </p:nvSpPr>
        <p:spPr>
          <a:xfrm>
            <a:off x="1084881" y="1933697"/>
            <a:ext cx="4458035" cy="4374092"/>
          </a:xfrm>
          <a:prstGeom prst="rect">
            <a:avLst/>
          </a:prstGeom>
          <a:noFill/>
          <a:ln w="28575" cap="flat" cmpd="sng">
            <a:solidFill>
              <a:srgbClr val="2F52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dirty="0" err="1">
                <a:solidFill>
                  <a:srgbClr val="2F528F"/>
                </a:solidFill>
                <a:latin typeface="Open Sans"/>
                <a:ea typeface="Open Sans"/>
                <a:cs typeface="Open Sans"/>
                <a:sym typeface="Open Sans"/>
              </a:rPr>
              <a:t>Approvisionnement</a:t>
            </a:r>
            <a:endParaRPr dirty="0"/>
          </a:p>
        </p:txBody>
      </p:sp>
      <p:sp>
        <p:nvSpPr>
          <p:cNvPr id="228" name="Google Shape;228;p3"/>
          <p:cNvSpPr/>
          <p:nvPr/>
        </p:nvSpPr>
        <p:spPr>
          <a:xfrm>
            <a:off x="6535086" y="1933420"/>
            <a:ext cx="4458034" cy="4289425"/>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dirty="0" err="1">
                <a:solidFill>
                  <a:srgbClr val="C00000"/>
                </a:solidFill>
                <a:latin typeface="Open Sans"/>
                <a:ea typeface="Open Sans"/>
                <a:cs typeface="Open Sans"/>
                <a:sym typeface="Open Sans"/>
              </a:rPr>
              <a:t>Demande</a:t>
            </a:r>
            <a:endParaRPr dirty="0"/>
          </a:p>
        </p:txBody>
      </p:sp>
      <p:pic>
        <p:nvPicPr>
          <p:cNvPr id="229" name="Google Shape;229;p3"/>
          <p:cNvPicPr preferRelativeResize="0"/>
          <p:nvPr/>
        </p:nvPicPr>
        <p:blipFill rotWithShape="1">
          <a:blip r:embed="rId4">
            <a:alphaModFix/>
          </a:blip>
          <a:srcRect/>
          <a:stretch/>
        </p:blipFill>
        <p:spPr>
          <a:xfrm>
            <a:off x="3547538" y="2447379"/>
            <a:ext cx="789516" cy="789516"/>
          </a:xfrm>
          <a:prstGeom prst="rect">
            <a:avLst/>
          </a:prstGeom>
          <a:noFill/>
          <a:ln>
            <a:noFill/>
          </a:ln>
        </p:spPr>
      </p:pic>
      <p:pic>
        <p:nvPicPr>
          <p:cNvPr id="230" name="Google Shape;230;p3"/>
          <p:cNvPicPr preferRelativeResize="0"/>
          <p:nvPr/>
        </p:nvPicPr>
        <p:blipFill rotWithShape="1">
          <a:blip r:embed="rId5">
            <a:alphaModFix/>
          </a:blip>
          <a:srcRect/>
          <a:stretch/>
        </p:blipFill>
        <p:spPr>
          <a:xfrm>
            <a:off x="1660639" y="3642276"/>
            <a:ext cx="730249" cy="666750"/>
          </a:xfrm>
          <a:prstGeom prst="rect">
            <a:avLst/>
          </a:prstGeom>
          <a:noFill/>
          <a:ln>
            <a:noFill/>
          </a:ln>
        </p:spPr>
      </p:pic>
      <p:pic>
        <p:nvPicPr>
          <p:cNvPr id="231" name="Google Shape;231;p3"/>
          <p:cNvPicPr preferRelativeResize="0"/>
          <p:nvPr/>
        </p:nvPicPr>
        <p:blipFill rotWithShape="1">
          <a:blip r:embed="rId6">
            <a:alphaModFix/>
          </a:blip>
          <a:srcRect/>
          <a:stretch/>
        </p:blipFill>
        <p:spPr>
          <a:xfrm>
            <a:off x="4085582" y="3593151"/>
            <a:ext cx="704850" cy="757766"/>
          </a:xfrm>
          <a:prstGeom prst="rect">
            <a:avLst/>
          </a:prstGeom>
          <a:noFill/>
          <a:ln>
            <a:noFill/>
          </a:ln>
        </p:spPr>
      </p:pic>
      <p:pic>
        <p:nvPicPr>
          <p:cNvPr id="232" name="Google Shape;232;p3"/>
          <p:cNvPicPr preferRelativeResize="0"/>
          <p:nvPr/>
        </p:nvPicPr>
        <p:blipFill rotWithShape="1">
          <a:blip r:embed="rId7">
            <a:alphaModFix/>
          </a:blip>
          <a:srcRect/>
          <a:stretch/>
        </p:blipFill>
        <p:spPr>
          <a:xfrm flipH="1">
            <a:off x="2200565" y="4534613"/>
            <a:ext cx="727226" cy="739623"/>
          </a:xfrm>
          <a:prstGeom prst="rect">
            <a:avLst/>
          </a:prstGeom>
          <a:noFill/>
          <a:ln>
            <a:noFill/>
          </a:ln>
        </p:spPr>
      </p:pic>
      <p:pic>
        <p:nvPicPr>
          <p:cNvPr id="233" name="Google Shape;233;p3"/>
          <p:cNvPicPr preferRelativeResize="0"/>
          <p:nvPr/>
        </p:nvPicPr>
        <p:blipFill rotWithShape="1">
          <a:blip r:embed="rId8">
            <a:alphaModFix/>
          </a:blip>
          <a:srcRect/>
          <a:stretch/>
        </p:blipFill>
        <p:spPr>
          <a:xfrm>
            <a:off x="3618163" y="4576748"/>
            <a:ext cx="645583" cy="666749"/>
          </a:xfrm>
          <a:prstGeom prst="rect">
            <a:avLst/>
          </a:prstGeom>
          <a:noFill/>
          <a:ln>
            <a:noFill/>
          </a:ln>
        </p:spPr>
      </p:pic>
      <p:pic>
        <p:nvPicPr>
          <p:cNvPr id="234" name="Google Shape;234;p3"/>
          <p:cNvPicPr preferRelativeResize="0"/>
          <p:nvPr/>
        </p:nvPicPr>
        <p:blipFill rotWithShape="1">
          <a:blip r:embed="rId9">
            <a:alphaModFix/>
          </a:blip>
          <a:srcRect/>
          <a:stretch/>
        </p:blipFill>
        <p:spPr>
          <a:xfrm>
            <a:off x="2859194" y="3596791"/>
            <a:ext cx="757766" cy="747183"/>
          </a:xfrm>
          <a:prstGeom prst="rect">
            <a:avLst/>
          </a:prstGeom>
          <a:noFill/>
          <a:ln>
            <a:noFill/>
          </a:ln>
        </p:spPr>
      </p:pic>
      <p:pic>
        <p:nvPicPr>
          <p:cNvPr id="235" name="Google Shape;235;p3"/>
          <p:cNvPicPr preferRelativeResize="0"/>
          <p:nvPr/>
        </p:nvPicPr>
        <p:blipFill rotWithShape="1">
          <a:blip r:embed="rId10">
            <a:alphaModFix/>
          </a:blip>
          <a:srcRect/>
          <a:stretch/>
        </p:blipFill>
        <p:spPr>
          <a:xfrm>
            <a:off x="4243149" y="5429028"/>
            <a:ext cx="645583" cy="645583"/>
          </a:xfrm>
          <a:prstGeom prst="rect">
            <a:avLst/>
          </a:prstGeom>
          <a:noFill/>
          <a:ln>
            <a:noFill/>
          </a:ln>
        </p:spPr>
      </p:pic>
      <p:pic>
        <p:nvPicPr>
          <p:cNvPr id="236" name="Google Shape;236;p3"/>
          <p:cNvPicPr preferRelativeResize="0"/>
          <p:nvPr/>
        </p:nvPicPr>
        <p:blipFill rotWithShape="1">
          <a:blip r:embed="rId11">
            <a:alphaModFix/>
          </a:blip>
          <a:srcRect/>
          <a:stretch/>
        </p:blipFill>
        <p:spPr>
          <a:xfrm>
            <a:off x="1660362" y="5409381"/>
            <a:ext cx="726017" cy="751115"/>
          </a:xfrm>
          <a:prstGeom prst="rect">
            <a:avLst/>
          </a:prstGeom>
          <a:noFill/>
          <a:ln>
            <a:noFill/>
          </a:ln>
        </p:spPr>
      </p:pic>
      <p:pic>
        <p:nvPicPr>
          <p:cNvPr id="237" name="Google Shape;237;p3"/>
          <p:cNvPicPr preferRelativeResize="0"/>
          <p:nvPr/>
        </p:nvPicPr>
        <p:blipFill rotWithShape="1">
          <a:blip r:embed="rId12">
            <a:alphaModFix/>
          </a:blip>
          <a:srcRect/>
          <a:stretch/>
        </p:blipFill>
        <p:spPr>
          <a:xfrm>
            <a:off x="2203033" y="2632457"/>
            <a:ext cx="655865" cy="645281"/>
          </a:xfrm>
          <a:prstGeom prst="rect">
            <a:avLst/>
          </a:prstGeom>
          <a:noFill/>
          <a:ln>
            <a:noFill/>
          </a:ln>
        </p:spPr>
      </p:pic>
      <p:pic>
        <p:nvPicPr>
          <p:cNvPr id="238" name="Google Shape;238;p3"/>
          <p:cNvPicPr preferRelativeResize="0"/>
          <p:nvPr/>
        </p:nvPicPr>
        <p:blipFill rotWithShape="1">
          <a:blip r:embed="rId13">
            <a:alphaModFix/>
          </a:blip>
          <a:srcRect/>
          <a:stretch/>
        </p:blipFill>
        <p:spPr>
          <a:xfrm>
            <a:off x="9518524" y="5036534"/>
            <a:ext cx="1135744" cy="1113972"/>
          </a:xfrm>
          <a:prstGeom prst="rect">
            <a:avLst/>
          </a:prstGeom>
          <a:noFill/>
          <a:ln>
            <a:noFill/>
          </a:ln>
        </p:spPr>
      </p:pic>
      <p:pic>
        <p:nvPicPr>
          <p:cNvPr id="239" name="Google Shape;239;p3"/>
          <p:cNvPicPr preferRelativeResize="0"/>
          <p:nvPr/>
        </p:nvPicPr>
        <p:blipFill rotWithShape="1">
          <a:blip r:embed="rId14">
            <a:alphaModFix/>
          </a:blip>
          <a:srcRect/>
          <a:stretch/>
        </p:blipFill>
        <p:spPr>
          <a:xfrm>
            <a:off x="7025438" y="5186800"/>
            <a:ext cx="1005116" cy="1034144"/>
          </a:xfrm>
          <a:prstGeom prst="rect">
            <a:avLst/>
          </a:prstGeom>
          <a:noFill/>
          <a:ln>
            <a:noFill/>
          </a:ln>
        </p:spPr>
      </p:pic>
      <p:pic>
        <p:nvPicPr>
          <p:cNvPr id="240" name="Google Shape;240;p3"/>
          <p:cNvPicPr preferRelativeResize="0"/>
          <p:nvPr/>
        </p:nvPicPr>
        <p:blipFill rotWithShape="1">
          <a:blip r:embed="rId15">
            <a:alphaModFix/>
          </a:blip>
          <a:srcRect/>
          <a:stretch/>
        </p:blipFill>
        <p:spPr>
          <a:xfrm>
            <a:off x="9414431" y="2451532"/>
            <a:ext cx="1255486" cy="1255486"/>
          </a:xfrm>
          <a:prstGeom prst="rect">
            <a:avLst/>
          </a:prstGeom>
          <a:noFill/>
          <a:ln>
            <a:noFill/>
          </a:ln>
        </p:spPr>
      </p:pic>
      <p:pic>
        <p:nvPicPr>
          <p:cNvPr id="241" name="Google Shape;241;p3"/>
          <p:cNvPicPr preferRelativeResize="0"/>
          <p:nvPr/>
        </p:nvPicPr>
        <p:blipFill rotWithShape="1">
          <a:blip r:embed="rId16">
            <a:alphaModFix/>
          </a:blip>
          <a:srcRect/>
          <a:stretch/>
        </p:blipFill>
        <p:spPr>
          <a:xfrm>
            <a:off x="8346681" y="3997165"/>
            <a:ext cx="783772" cy="783772"/>
          </a:xfrm>
          <a:prstGeom prst="rect">
            <a:avLst/>
          </a:prstGeom>
          <a:noFill/>
          <a:ln>
            <a:noFill/>
          </a:ln>
        </p:spPr>
      </p:pic>
      <p:pic>
        <p:nvPicPr>
          <p:cNvPr id="242" name="Google Shape;242;p3"/>
          <p:cNvPicPr preferRelativeResize="0"/>
          <p:nvPr/>
        </p:nvPicPr>
        <p:blipFill rotWithShape="1">
          <a:blip r:embed="rId17">
            <a:alphaModFix/>
          </a:blip>
          <a:srcRect/>
          <a:stretch/>
        </p:blipFill>
        <p:spPr>
          <a:xfrm>
            <a:off x="7026157" y="3996070"/>
            <a:ext cx="892628" cy="907142"/>
          </a:xfrm>
          <a:prstGeom prst="rect">
            <a:avLst/>
          </a:prstGeom>
          <a:noFill/>
          <a:ln>
            <a:noFill/>
          </a:ln>
        </p:spPr>
      </p:pic>
      <p:pic>
        <p:nvPicPr>
          <p:cNvPr id="243" name="Google Shape;243;p3"/>
          <p:cNvPicPr preferRelativeResize="0"/>
          <p:nvPr/>
        </p:nvPicPr>
        <p:blipFill rotWithShape="1">
          <a:blip r:embed="rId18">
            <a:alphaModFix/>
          </a:blip>
          <a:srcRect/>
          <a:stretch/>
        </p:blipFill>
        <p:spPr>
          <a:xfrm>
            <a:off x="7070796" y="2694577"/>
            <a:ext cx="914400" cy="914400"/>
          </a:xfrm>
          <a:prstGeom prst="rect">
            <a:avLst/>
          </a:prstGeom>
          <a:noFill/>
          <a:ln>
            <a:noFill/>
          </a:ln>
        </p:spPr>
      </p:pic>
      <p:pic>
        <p:nvPicPr>
          <p:cNvPr id="244" name="Google Shape;244;p3"/>
          <p:cNvPicPr preferRelativeResize="0"/>
          <p:nvPr/>
        </p:nvPicPr>
        <p:blipFill rotWithShape="1">
          <a:blip r:embed="rId19">
            <a:alphaModFix/>
          </a:blip>
          <a:srcRect/>
          <a:stretch/>
        </p:blipFill>
        <p:spPr>
          <a:xfrm>
            <a:off x="8314489" y="2693602"/>
            <a:ext cx="807358" cy="807358"/>
          </a:xfrm>
          <a:prstGeom prst="rect">
            <a:avLst/>
          </a:prstGeom>
          <a:noFill/>
          <a:ln>
            <a:noFill/>
          </a:ln>
        </p:spPr>
      </p:pic>
      <p:pic>
        <p:nvPicPr>
          <p:cNvPr id="245" name="Google Shape;245;p3"/>
          <p:cNvPicPr preferRelativeResize="0"/>
          <p:nvPr/>
        </p:nvPicPr>
        <p:blipFill rotWithShape="1">
          <a:blip r:embed="rId20">
            <a:alphaModFix/>
          </a:blip>
          <a:srcRect/>
          <a:stretch/>
        </p:blipFill>
        <p:spPr>
          <a:xfrm>
            <a:off x="9556287" y="3853391"/>
            <a:ext cx="972458" cy="994229"/>
          </a:xfrm>
          <a:prstGeom prst="rect">
            <a:avLst/>
          </a:prstGeom>
          <a:noFill/>
          <a:ln>
            <a:noFill/>
          </a:ln>
        </p:spPr>
      </p:pic>
      <p:pic>
        <p:nvPicPr>
          <p:cNvPr id="246" name="Google Shape;246;p3"/>
          <p:cNvPicPr preferRelativeResize="0"/>
          <p:nvPr/>
        </p:nvPicPr>
        <p:blipFill rotWithShape="1">
          <a:blip r:embed="rId21">
            <a:alphaModFix/>
          </a:blip>
          <a:srcRect/>
          <a:stretch/>
        </p:blipFill>
        <p:spPr>
          <a:xfrm>
            <a:off x="8319731" y="5120077"/>
            <a:ext cx="952500" cy="95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3" name="Google Shape;253;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254" name="Google Shape;254;p4"/>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1.1.2 Les étapes traditionnelles du système énergétique</a:t>
            </a:r>
            <a:endParaRPr/>
          </a:p>
        </p:txBody>
      </p:sp>
      <p:sp>
        <p:nvSpPr>
          <p:cNvPr id="255" name="Google Shape;255;p4"/>
          <p:cNvSpPr txBox="1"/>
          <p:nvPr/>
        </p:nvSpPr>
        <p:spPr>
          <a:xfrm>
            <a:off x="887215" y="-5421"/>
            <a:ext cx="10588588" cy="13863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a:solidFill>
                  <a:schemeClr val="dk1"/>
                </a:solidFill>
                <a:latin typeface="Open Sans"/>
                <a:ea typeface="Open Sans"/>
                <a:cs typeface="Open Sans"/>
                <a:sym typeface="Open Sans"/>
              </a:rPr>
              <a:t>Session 1.1 Les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et les ODD</a:t>
            </a:r>
            <a:endParaRPr dirty="0"/>
          </a:p>
        </p:txBody>
      </p:sp>
      <p:grpSp>
        <p:nvGrpSpPr>
          <p:cNvPr id="256" name="Google Shape;256;p4"/>
          <p:cNvGrpSpPr/>
          <p:nvPr/>
        </p:nvGrpSpPr>
        <p:grpSpPr>
          <a:xfrm>
            <a:off x="1071714" y="2501863"/>
            <a:ext cx="9946868" cy="3234091"/>
            <a:chOff x="1020914" y="2556897"/>
            <a:chExt cx="9819868" cy="2994733"/>
          </a:xfrm>
        </p:grpSpPr>
        <p:sp>
          <p:nvSpPr>
            <p:cNvPr id="257" name="Google Shape;257;p4"/>
            <p:cNvSpPr txBox="1"/>
            <p:nvPr/>
          </p:nvSpPr>
          <p:spPr>
            <a:xfrm>
              <a:off x="1020914" y="2556897"/>
              <a:ext cx="1765200" cy="5985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2000" dirty="0">
                  <a:solidFill>
                    <a:srgbClr val="2F528F"/>
                  </a:solidFill>
                  <a:latin typeface="Open Sans ExtraBold"/>
                  <a:ea typeface="Open Sans ExtraBold"/>
                  <a:cs typeface="Open Sans ExtraBold"/>
                  <a:sym typeface="Open Sans ExtraBold"/>
                </a:rPr>
                <a:t>Mine, </a:t>
              </a:r>
              <a:r>
                <a:rPr lang="en-GB" sz="2000" dirty="0" err="1">
                  <a:solidFill>
                    <a:srgbClr val="2F528F"/>
                  </a:solidFill>
                  <a:latin typeface="Open Sans ExtraBold"/>
                  <a:ea typeface="Open Sans ExtraBold"/>
                  <a:cs typeface="Open Sans ExtraBold"/>
                  <a:sym typeface="Open Sans ExtraBold"/>
                </a:rPr>
                <a:t>Puit</a:t>
              </a:r>
              <a:r>
                <a:rPr lang="en-GB" sz="2000" dirty="0">
                  <a:solidFill>
                    <a:srgbClr val="2F528F"/>
                  </a:solidFill>
                  <a:latin typeface="Open Sans ExtraBold"/>
                  <a:ea typeface="Open Sans ExtraBold"/>
                  <a:cs typeface="Open Sans ExtraBold"/>
                  <a:sym typeface="Open Sans ExtraBold"/>
                </a:rPr>
                <a:t>, Import</a:t>
              </a:r>
              <a:endParaRPr dirty="0"/>
            </a:p>
          </p:txBody>
        </p:sp>
        <p:sp>
          <p:nvSpPr>
            <p:cNvPr id="258" name="Google Shape;258;p4"/>
            <p:cNvSpPr txBox="1"/>
            <p:nvPr/>
          </p:nvSpPr>
          <p:spPr>
            <a:xfrm>
              <a:off x="3514868" y="2556897"/>
              <a:ext cx="1925700" cy="855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2000" dirty="0" err="1">
                  <a:solidFill>
                    <a:srgbClr val="2F528F"/>
                  </a:solidFill>
                  <a:latin typeface="Open Sans ExtraBold"/>
                  <a:ea typeface="Open Sans ExtraBold"/>
                  <a:cs typeface="Open Sans ExtraBold"/>
                  <a:sym typeface="Open Sans ExtraBold"/>
                </a:rPr>
                <a:t>Centrale</a:t>
              </a:r>
              <a:r>
                <a:rPr lang="en-GB" sz="2000" dirty="0">
                  <a:solidFill>
                    <a:srgbClr val="2F528F"/>
                  </a:solidFill>
                  <a:latin typeface="Open Sans ExtraBold"/>
                  <a:ea typeface="Open Sans ExtraBold"/>
                  <a:cs typeface="Open Sans ExtraBold"/>
                  <a:sym typeface="Open Sans ExtraBold"/>
                </a:rPr>
                <a:t> </a:t>
              </a:r>
              <a:r>
                <a:rPr lang="en-GB" sz="2000" dirty="0" err="1">
                  <a:solidFill>
                    <a:srgbClr val="2F528F"/>
                  </a:solidFill>
                  <a:latin typeface="Open Sans ExtraBold"/>
                  <a:ea typeface="Open Sans ExtraBold"/>
                  <a:cs typeface="Open Sans ExtraBold"/>
                  <a:sym typeface="Open Sans ExtraBold"/>
                </a:rPr>
                <a:t>électrique</a:t>
              </a:r>
              <a:r>
                <a:rPr lang="en-GB" sz="2000" dirty="0">
                  <a:solidFill>
                    <a:srgbClr val="2F528F"/>
                  </a:solidFill>
                  <a:latin typeface="Open Sans ExtraBold"/>
                  <a:ea typeface="Open Sans ExtraBold"/>
                  <a:cs typeface="Open Sans ExtraBold"/>
                  <a:sym typeface="Open Sans ExtraBold"/>
                </a:rPr>
                <a:t>, </a:t>
              </a:r>
              <a:r>
                <a:rPr lang="en-GB" sz="2000" dirty="0" err="1">
                  <a:solidFill>
                    <a:srgbClr val="2F528F"/>
                  </a:solidFill>
                  <a:latin typeface="Open Sans ExtraBold"/>
                  <a:ea typeface="Open Sans ExtraBold"/>
                  <a:cs typeface="Open Sans ExtraBold"/>
                  <a:sym typeface="Open Sans ExtraBold"/>
                </a:rPr>
                <a:t>raffinerie</a:t>
              </a:r>
              <a:endParaRPr dirty="0"/>
            </a:p>
          </p:txBody>
        </p:sp>
        <p:sp>
          <p:nvSpPr>
            <p:cNvPr id="259" name="Google Shape;259;p4"/>
            <p:cNvSpPr txBox="1"/>
            <p:nvPr/>
          </p:nvSpPr>
          <p:spPr>
            <a:xfrm>
              <a:off x="8453082" y="2556901"/>
              <a:ext cx="2387700" cy="3420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2000">
                  <a:solidFill>
                    <a:srgbClr val="2F528F"/>
                  </a:solidFill>
                  <a:latin typeface="Open Sans ExtraBold"/>
                  <a:ea typeface="Open Sans ExtraBold"/>
                  <a:cs typeface="Open Sans ExtraBold"/>
                  <a:sym typeface="Open Sans ExtraBold"/>
                </a:rPr>
                <a:t>Consommateur</a:t>
              </a:r>
              <a:endParaRPr/>
            </a:p>
          </p:txBody>
        </p:sp>
        <p:sp>
          <p:nvSpPr>
            <p:cNvPr id="260" name="Google Shape;260;p4"/>
            <p:cNvSpPr/>
            <p:nvPr/>
          </p:nvSpPr>
          <p:spPr>
            <a:xfrm>
              <a:off x="2614132" y="4022537"/>
              <a:ext cx="1296000" cy="304800"/>
            </a:xfrm>
            <a:prstGeom prst="rightArrow">
              <a:avLst>
                <a:gd name="adj1" fmla="val 50000"/>
                <a:gd name="adj2" fmla="val 125000"/>
              </a:avLst>
            </a:pr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2"/>
                </a:solidFill>
                <a:latin typeface="Open Sans ExtraBold"/>
                <a:ea typeface="Open Sans ExtraBold"/>
                <a:cs typeface="Open Sans ExtraBold"/>
                <a:sym typeface="Open Sans ExtraBold"/>
              </a:endParaRPr>
            </a:p>
          </p:txBody>
        </p:sp>
        <p:sp>
          <p:nvSpPr>
            <p:cNvPr id="261" name="Google Shape;261;p4"/>
            <p:cNvSpPr txBox="1"/>
            <p:nvPr/>
          </p:nvSpPr>
          <p:spPr>
            <a:xfrm>
              <a:off x="3727044" y="4947294"/>
              <a:ext cx="156792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Open Sans ExtraBold"/>
                  <a:ea typeface="Open Sans ExtraBold"/>
                  <a:cs typeface="Open Sans ExtraBold"/>
                  <a:sym typeface="Open Sans ExtraBold"/>
                </a:rPr>
                <a:t>Conversion</a:t>
              </a:r>
              <a:endParaRPr/>
            </a:p>
          </p:txBody>
        </p:sp>
        <p:sp>
          <p:nvSpPr>
            <p:cNvPr id="262" name="Google Shape;262;p4"/>
            <p:cNvSpPr txBox="1"/>
            <p:nvPr/>
          </p:nvSpPr>
          <p:spPr>
            <a:xfrm>
              <a:off x="9087556" y="4724891"/>
              <a:ext cx="1560662" cy="598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Open Sans ExtraBold"/>
                  <a:ea typeface="Open Sans ExtraBold"/>
                  <a:cs typeface="Open Sans ExtraBold"/>
                  <a:sym typeface="Open Sans ExtraBold"/>
                </a:rPr>
                <a:t>Utilisation finale</a:t>
              </a:r>
              <a:endParaRPr dirty="0"/>
            </a:p>
          </p:txBody>
        </p:sp>
        <p:sp>
          <p:nvSpPr>
            <p:cNvPr id="263" name="Google Shape;263;p4"/>
            <p:cNvSpPr txBox="1"/>
            <p:nvPr/>
          </p:nvSpPr>
          <p:spPr>
            <a:xfrm>
              <a:off x="6332013" y="4953172"/>
              <a:ext cx="1781377" cy="598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Open Sans ExtraBold"/>
                  <a:ea typeface="Open Sans ExtraBold"/>
                  <a:cs typeface="Open Sans ExtraBold"/>
                  <a:sym typeface="Open Sans ExtraBold"/>
                </a:rPr>
                <a:t>Transport et </a:t>
              </a:r>
            </a:p>
            <a:p>
              <a:pPr marL="0" marR="0" lvl="0" indent="0" algn="ctr" rtl="0">
                <a:spcBef>
                  <a:spcPts val="0"/>
                </a:spcBef>
                <a:spcAft>
                  <a:spcPts val="0"/>
                </a:spcAft>
                <a:buNone/>
              </a:pPr>
              <a:r>
                <a:rPr lang="en-GB" sz="1800">
                  <a:solidFill>
                    <a:schemeClr val="dk1"/>
                  </a:solidFill>
                  <a:latin typeface="Open Sans ExtraBold"/>
                  <a:ea typeface="Open Sans ExtraBold"/>
                  <a:cs typeface="Open Sans ExtraBold"/>
                  <a:sym typeface="Open Sans ExtraBold"/>
                </a:rPr>
                <a:t>Distribution</a:t>
              </a:r>
              <a:endParaRPr dirty="0"/>
            </a:p>
          </p:txBody>
        </p:sp>
        <p:sp>
          <p:nvSpPr>
            <p:cNvPr id="264" name="Google Shape;264;p4"/>
            <p:cNvSpPr txBox="1"/>
            <p:nvPr/>
          </p:nvSpPr>
          <p:spPr>
            <a:xfrm>
              <a:off x="6066646" y="2556897"/>
              <a:ext cx="2103302" cy="854956"/>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GB" sz="2000" dirty="0" err="1">
                  <a:solidFill>
                    <a:srgbClr val="2F528F"/>
                  </a:solidFill>
                  <a:latin typeface="Open Sans ExtraBold"/>
                  <a:ea typeface="Open Sans ExtraBold"/>
                  <a:cs typeface="Open Sans ExtraBold"/>
                  <a:sym typeface="Open Sans ExtraBold"/>
                </a:rPr>
                <a:t>Réseau</a:t>
              </a:r>
              <a:r>
                <a:rPr lang="en-GB" sz="2000" dirty="0">
                  <a:solidFill>
                    <a:srgbClr val="2F528F"/>
                  </a:solidFill>
                  <a:latin typeface="Open Sans ExtraBold"/>
                  <a:ea typeface="Open Sans ExtraBold"/>
                  <a:cs typeface="Open Sans ExtraBold"/>
                  <a:sym typeface="Open Sans ExtraBold"/>
                </a:rPr>
                <a:t> de transport, </a:t>
              </a:r>
              <a:r>
                <a:rPr lang="en-GB" sz="2000" dirty="0" err="1">
                  <a:solidFill>
                    <a:srgbClr val="2F528F"/>
                  </a:solidFill>
                  <a:latin typeface="Open Sans ExtraBold"/>
                  <a:ea typeface="Open Sans ExtraBold"/>
                  <a:cs typeface="Open Sans ExtraBold"/>
                  <a:sym typeface="Open Sans ExtraBold"/>
                </a:rPr>
                <a:t>gazoducs</a:t>
              </a:r>
              <a:endParaRPr dirty="0"/>
            </a:p>
          </p:txBody>
        </p:sp>
        <p:sp>
          <p:nvSpPr>
            <p:cNvPr id="265" name="Google Shape;265;p4"/>
            <p:cNvSpPr txBox="1"/>
            <p:nvPr/>
          </p:nvSpPr>
          <p:spPr>
            <a:xfrm>
              <a:off x="1084995" y="4951134"/>
              <a:ext cx="149951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Open Sans ExtraBold"/>
                  <a:ea typeface="Open Sans ExtraBold"/>
                  <a:cs typeface="Open Sans ExtraBold"/>
                  <a:sym typeface="Open Sans ExtraBold"/>
                </a:rPr>
                <a:t>Extraction</a:t>
              </a:r>
              <a:endParaRPr/>
            </a:p>
          </p:txBody>
        </p:sp>
        <p:sp>
          <p:nvSpPr>
            <p:cNvPr id="266" name="Google Shape;266;p4"/>
            <p:cNvSpPr/>
            <p:nvPr/>
          </p:nvSpPr>
          <p:spPr>
            <a:xfrm>
              <a:off x="5141719" y="4034826"/>
              <a:ext cx="1296000" cy="304800"/>
            </a:xfrm>
            <a:prstGeom prst="rightArrow">
              <a:avLst>
                <a:gd name="adj1" fmla="val 50000"/>
                <a:gd name="adj2" fmla="val 125000"/>
              </a:avLst>
            </a:pr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2"/>
                </a:solidFill>
                <a:latin typeface="Open Sans ExtraBold"/>
                <a:ea typeface="Open Sans ExtraBold"/>
                <a:cs typeface="Open Sans ExtraBold"/>
                <a:sym typeface="Open Sans ExtraBold"/>
              </a:endParaRPr>
            </a:p>
          </p:txBody>
        </p:sp>
        <p:sp>
          <p:nvSpPr>
            <p:cNvPr id="267" name="Google Shape;267;p4"/>
            <p:cNvSpPr/>
            <p:nvPr/>
          </p:nvSpPr>
          <p:spPr>
            <a:xfrm>
              <a:off x="7852001" y="4031567"/>
              <a:ext cx="1296000" cy="304800"/>
            </a:xfrm>
            <a:prstGeom prst="rightArrow">
              <a:avLst>
                <a:gd name="adj1" fmla="val 50000"/>
                <a:gd name="adj2" fmla="val 125000"/>
              </a:avLst>
            </a:prstGeom>
            <a:solidFill>
              <a:srgbClr val="C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2"/>
                </a:solidFill>
                <a:latin typeface="Open Sans ExtraBold"/>
                <a:ea typeface="Open Sans ExtraBold"/>
                <a:cs typeface="Open Sans ExtraBold"/>
                <a:sym typeface="Open Sans ExtraBold"/>
              </a:endParaRPr>
            </a:p>
          </p:txBody>
        </p:sp>
        <p:pic>
          <p:nvPicPr>
            <p:cNvPr id="268" name="Google Shape;268;p4" descr="Oil Rig with solid fill"/>
            <p:cNvPicPr preferRelativeResize="0"/>
            <p:nvPr/>
          </p:nvPicPr>
          <p:blipFill rotWithShape="1">
            <a:blip r:embed="rId4">
              <a:alphaModFix/>
            </a:blip>
            <a:srcRect/>
            <a:stretch/>
          </p:blipFill>
          <p:spPr>
            <a:xfrm>
              <a:off x="1208437" y="3505691"/>
              <a:ext cx="1219200" cy="1219200"/>
            </a:xfrm>
            <a:prstGeom prst="rect">
              <a:avLst/>
            </a:prstGeom>
            <a:noFill/>
            <a:ln>
              <a:noFill/>
            </a:ln>
          </p:spPr>
        </p:pic>
        <p:pic>
          <p:nvPicPr>
            <p:cNvPr id="269" name="Google Shape;269;p4" descr="Electric Tower with solid fill"/>
            <p:cNvPicPr preferRelativeResize="0"/>
            <p:nvPr/>
          </p:nvPicPr>
          <p:blipFill rotWithShape="1">
            <a:blip r:embed="rId5">
              <a:alphaModFix/>
            </a:blip>
            <a:srcRect/>
            <a:stretch/>
          </p:blipFill>
          <p:spPr>
            <a:xfrm>
              <a:off x="6517193" y="3496082"/>
              <a:ext cx="1219200" cy="1219200"/>
            </a:xfrm>
            <a:prstGeom prst="rect">
              <a:avLst/>
            </a:prstGeom>
            <a:noFill/>
            <a:ln>
              <a:noFill/>
            </a:ln>
          </p:spPr>
        </p:pic>
        <p:pic>
          <p:nvPicPr>
            <p:cNvPr id="270" name="Google Shape;270;p4" descr="House with solid fill"/>
            <p:cNvPicPr preferRelativeResize="0"/>
            <p:nvPr/>
          </p:nvPicPr>
          <p:blipFill rotWithShape="1">
            <a:blip r:embed="rId6">
              <a:alphaModFix/>
            </a:blip>
            <a:srcRect/>
            <a:stretch/>
          </p:blipFill>
          <p:spPr>
            <a:xfrm>
              <a:off x="9227911" y="3451509"/>
              <a:ext cx="1219200" cy="1219200"/>
            </a:xfrm>
            <a:prstGeom prst="rect">
              <a:avLst/>
            </a:prstGeom>
            <a:noFill/>
            <a:ln>
              <a:noFill/>
            </a:ln>
          </p:spPr>
        </p:pic>
        <p:pic>
          <p:nvPicPr>
            <p:cNvPr id="271" name="Google Shape;271;p4" descr="Oil Barrel with solid fill"/>
            <p:cNvPicPr preferRelativeResize="0"/>
            <p:nvPr/>
          </p:nvPicPr>
          <p:blipFill rotWithShape="1">
            <a:blip r:embed="rId7">
              <a:alphaModFix/>
            </a:blip>
            <a:srcRect/>
            <a:stretch/>
          </p:blipFill>
          <p:spPr>
            <a:xfrm>
              <a:off x="3879532" y="3535308"/>
              <a:ext cx="1219200" cy="12192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278" name="Google Shape;278;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279" name="Google Shape;279;p5"/>
          <p:cNvSpPr/>
          <p:nvPr/>
        </p:nvSpPr>
        <p:spPr>
          <a:xfrm>
            <a:off x="930345" y="1440760"/>
            <a:ext cx="1050623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9CC2E5"/>
                </a:solidFill>
                <a:latin typeface="Open Sans"/>
                <a:ea typeface="Open Sans"/>
                <a:cs typeface="Open Sans"/>
                <a:sym typeface="Open Sans"/>
              </a:rPr>
              <a:t>1.1.3 Transition </a:t>
            </a:r>
            <a:r>
              <a:rPr lang="en-GB" sz="2000" b="1" dirty="0" err="1">
                <a:solidFill>
                  <a:srgbClr val="9CC2E5"/>
                </a:solidFill>
                <a:latin typeface="Open Sans"/>
                <a:ea typeface="Open Sans"/>
                <a:cs typeface="Open Sans"/>
                <a:sym typeface="Open Sans"/>
              </a:rPr>
              <a:t>vers</a:t>
            </a:r>
            <a:r>
              <a:rPr lang="en-GB" sz="2000" b="1" dirty="0">
                <a:solidFill>
                  <a:srgbClr val="9CC2E5"/>
                </a:solidFill>
                <a:latin typeface="Open Sans"/>
                <a:ea typeface="Open Sans"/>
                <a:cs typeface="Open Sans"/>
                <a:sym typeface="Open Sans"/>
              </a:rPr>
              <a:t> un nouveau </a:t>
            </a:r>
            <a:r>
              <a:rPr lang="en-GB" sz="2000" b="1" dirty="0" err="1">
                <a:solidFill>
                  <a:srgbClr val="9CC2E5"/>
                </a:solidFill>
                <a:latin typeface="Open Sans"/>
                <a:ea typeface="Open Sans"/>
                <a:cs typeface="Open Sans"/>
                <a:sym typeface="Open Sans"/>
              </a:rPr>
              <a:t>système</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énergétique</a:t>
            </a:r>
            <a:r>
              <a:rPr lang="en-GB" sz="2000" b="1" dirty="0">
                <a:solidFill>
                  <a:srgbClr val="9CC2E5"/>
                </a:solidFill>
                <a:latin typeface="Open Sans"/>
                <a:ea typeface="Open Sans"/>
                <a:cs typeface="Open Sans"/>
                <a:sym typeface="Open Sans"/>
              </a:rPr>
              <a:t> ABORDABLE et PROPRE</a:t>
            </a:r>
            <a:endParaRPr dirty="0"/>
          </a:p>
        </p:txBody>
      </p:sp>
      <p:sp>
        <p:nvSpPr>
          <p:cNvPr id="280" name="Google Shape;280;p5"/>
          <p:cNvSpPr txBox="1"/>
          <p:nvPr/>
        </p:nvSpPr>
        <p:spPr>
          <a:xfrm>
            <a:off x="887215" y="250215"/>
            <a:ext cx="10301895" cy="1141977"/>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Clr>
                <a:schemeClr val="dk1"/>
              </a:buClr>
              <a:buSzPct val="100000"/>
              <a:buFont typeface="Open Sans"/>
              <a:buNone/>
            </a:pPr>
            <a:r>
              <a:rPr lang="en-GB" sz="4400" dirty="0">
                <a:solidFill>
                  <a:schemeClr val="dk1"/>
                </a:solidFill>
                <a:latin typeface="Open Sans"/>
                <a:ea typeface="Open Sans"/>
                <a:cs typeface="Open Sans"/>
                <a:sym typeface="Open Sans"/>
              </a:rPr>
              <a:t>Session 1.1 Les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et les ODD</a:t>
            </a:r>
            <a:endParaRPr dirty="0"/>
          </a:p>
        </p:txBody>
      </p:sp>
      <p:pic>
        <p:nvPicPr>
          <p:cNvPr id="281" name="Google Shape;281;p5"/>
          <p:cNvPicPr preferRelativeResize="0">
            <a:picLocks noGrp="1"/>
          </p:cNvPicPr>
          <p:nvPr>
            <p:ph type="body" idx="1"/>
          </p:nvPr>
        </p:nvPicPr>
        <p:blipFill rotWithShape="1">
          <a:blip r:embed="rId4">
            <a:alphaModFix/>
          </a:blip>
          <a:srcRect/>
          <a:stretch/>
        </p:blipFill>
        <p:spPr>
          <a:xfrm>
            <a:off x="723130" y="2161872"/>
            <a:ext cx="5506304" cy="3892407"/>
          </a:xfrm>
          <a:prstGeom prst="rect">
            <a:avLst/>
          </a:prstGeom>
          <a:noFill/>
          <a:ln>
            <a:noFill/>
          </a:ln>
        </p:spPr>
      </p:pic>
      <p:pic>
        <p:nvPicPr>
          <p:cNvPr id="282" name="Google Shape;282;p5"/>
          <p:cNvPicPr preferRelativeResize="0"/>
          <p:nvPr/>
        </p:nvPicPr>
        <p:blipFill rotWithShape="1">
          <a:blip r:embed="rId5">
            <a:alphaModFix/>
          </a:blip>
          <a:srcRect/>
          <a:stretch/>
        </p:blipFill>
        <p:spPr>
          <a:xfrm>
            <a:off x="6525988" y="2417141"/>
            <a:ext cx="4910593" cy="33882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9" name="Google Shape;289;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290" name="Google Shape;290;p6"/>
          <p:cNvSpPr/>
          <p:nvPr/>
        </p:nvSpPr>
        <p:spPr>
          <a:xfrm>
            <a:off x="959102" y="1455166"/>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1.1.4 Les objectifs de développement durable</a:t>
            </a:r>
            <a:endParaRPr/>
          </a:p>
        </p:txBody>
      </p:sp>
      <p:sp>
        <p:nvSpPr>
          <p:cNvPr id="291" name="Google Shape;291;p6"/>
          <p:cNvSpPr txBox="1"/>
          <p:nvPr/>
        </p:nvSpPr>
        <p:spPr>
          <a:xfrm>
            <a:off x="887214" y="210883"/>
            <a:ext cx="10272399" cy="1141977"/>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Clr>
                <a:schemeClr val="dk1"/>
              </a:buClr>
              <a:buSzPct val="100000"/>
              <a:buFont typeface="Open Sans"/>
              <a:buNone/>
            </a:pPr>
            <a:r>
              <a:rPr lang="en-GB" sz="4400" dirty="0">
                <a:solidFill>
                  <a:schemeClr val="dk1"/>
                </a:solidFill>
                <a:latin typeface="Open Sans"/>
                <a:ea typeface="Open Sans"/>
                <a:cs typeface="Open Sans"/>
                <a:sym typeface="Open Sans"/>
              </a:rPr>
              <a:t>Session 1.1 Les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et les ODD</a:t>
            </a:r>
            <a:endParaRPr dirty="0"/>
          </a:p>
        </p:txBody>
      </p:sp>
      <p:pic>
        <p:nvPicPr>
          <p:cNvPr id="292" name="Google Shape;292;p6"/>
          <p:cNvPicPr preferRelativeResize="0">
            <a:picLocks noGrp="1"/>
          </p:cNvPicPr>
          <p:nvPr>
            <p:ph type="body" idx="1"/>
          </p:nvPr>
        </p:nvPicPr>
        <p:blipFill rotWithShape="1">
          <a:blip r:embed="rId4">
            <a:alphaModFix/>
          </a:blip>
          <a:srcRect l="2025" t="2992" r="1659" b="3611"/>
          <a:stretch/>
        </p:blipFill>
        <p:spPr>
          <a:xfrm>
            <a:off x="2564917" y="2049464"/>
            <a:ext cx="7054850" cy="42756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9" name="Google Shape;299;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300" name="Google Shape;300;p7"/>
          <p:cNvSpPr txBox="1"/>
          <p:nvPr/>
        </p:nvSpPr>
        <p:spPr>
          <a:xfrm>
            <a:off x="887214" y="260043"/>
            <a:ext cx="10712503" cy="112760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Clr>
                <a:schemeClr val="dk1"/>
              </a:buClr>
              <a:buSzPct val="1100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1.2 Planification des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a:t>
            </a:r>
            <a:endParaRPr dirty="0"/>
          </a:p>
        </p:txBody>
      </p:sp>
      <p:sp>
        <p:nvSpPr>
          <p:cNvPr id="301" name="Google Shape;301;p7"/>
          <p:cNvSpPr txBox="1">
            <a:spLocks noGrp="1"/>
          </p:cNvSpPr>
          <p:nvPr>
            <p:ph type="body" idx="1"/>
          </p:nvPr>
        </p:nvSpPr>
        <p:spPr>
          <a:xfrm>
            <a:off x="838200" y="1492572"/>
            <a:ext cx="10515600" cy="4949855"/>
          </a:xfrm>
          <a:prstGeom prst="rect">
            <a:avLst/>
          </a:prstGeom>
          <a:noFill/>
          <a:ln>
            <a:noFill/>
          </a:ln>
        </p:spPr>
        <p:txBody>
          <a:bodyPr spcFirstLastPara="1" wrap="square" lIns="121900" tIns="60925" rIns="121900" bIns="60925" anchor="t" anchorCtr="0">
            <a:normAutofit/>
          </a:bodyPr>
          <a:lstStyle/>
          <a:p>
            <a:pPr marL="0" lvl="0" indent="0" algn="l" rtl="0">
              <a:lnSpc>
                <a:spcPct val="100000"/>
              </a:lnSpc>
              <a:spcBef>
                <a:spcPts val="1000"/>
              </a:spcBef>
              <a:spcAft>
                <a:spcPts val="0"/>
              </a:spcAft>
              <a:buClr>
                <a:srgbClr val="9CC2E5"/>
              </a:buClr>
              <a:buSzPts val="2000"/>
              <a:buNone/>
            </a:pPr>
            <a:r>
              <a:rPr lang="en-GB" sz="2000" b="1" dirty="0">
                <a:solidFill>
                  <a:srgbClr val="9CC2E5"/>
                </a:solidFill>
                <a:latin typeface="Open Sans"/>
                <a:ea typeface="Open Sans"/>
                <a:cs typeface="Open Sans"/>
                <a:sym typeface="Open Sans"/>
              </a:rPr>
              <a:t>1.2.1 Analyse et </a:t>
            </a:r>
            <a:r>
              <a:rPr lang="en-GB" sz="2000" b="1" dirty="0" err="1">
                <a:solidFill>
                  <a:srgbClr val="9CC2E5"/>
                </a:solidFill>
                <a:latin typeface="Open Sans"/>
                <a:ea typeface="Open Sans"/>
                <a:cs typeface="Open Sans"/>
                <a:sym typeface="Open Sans"/>
              </a:rPr>
              <a:t>planification</a:t>
            </a:r>
            <a:r>
              <a:rPr lang="en-GB" sz="2000" b="1" dirty="0">
                <a:solidFill>
                  <a:srgbClr val="9CC2E5"/>
                </a:solidFill>
                <a:latin typeface="Open Sans"/>
                <a:ea typeface="Open Sans"/>
                <a:cs typeface="Open Sans"/>
                <a:sym typeface="Open Sans"/>
              </a:rPr>
              <a:t> des </a:t>
            </a:r>
            <a:r>
              <a:rPr lang="en-GB" sz="2000" b="1" dirty="0" err="1">
                <a:solidFill>
                  <a:srgbClr val="9CC2E5"/>
                </a:solidFill>
                <a:latin typeface="Open Sans"/>
                <a:ea typeface="Open Sans"/>
                <a:cs typeface="Open Sans"/>
                <a:sym typeface="Open Sans"/>
              </a:rPr>
              <a:t>systèmes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énergétiques</a:t>
            </a:r>
            <a:endParaRPr dirty="0"/>
          </a:p>
          <a:p>
            <a:pPr marL="0" lvl="0" indent="0" algn="l" rtl="0">
              <a:lnSpc>
                <a:spcPct val="100000"/>
              </a:lnSpc>
              <a:spcBef>
                <a:spcPts val="1000"/>
              </a:spcBef>
              <a:spcAft>
                <a:spcPts val="0"/>
              </a:spcAft>
              <a:buClr>
                <a:schemeClr val="dk1"/>
              </a:buClr>
              <a:buSzPts val="1800"/>
              <a:buNone/>
            </a:pPr>
            <a:r>
              <a:rPr lang="en-GB" sz="1800" b="1" dirty="0">
                <a:latin typeface="Open Sans"/>
                <a:ea typeface="Open Sans"/>
                <a:cs typeface="Open Sans"/>
                <a:sym typeface="Open Sans"/>
              </a:rPr>
              <a:t>Analyse des </a:t>
            </a:r>
            <a:r>
              <a:rPr lang="en-GB" sz="1800" b="1" dirty="0" err="1">
                <a:latin typeface="Open Sans"/>
                <a:ea typeface="Open Sans"/>
                <a:cs typeface="Open Sans"/>
                <a:sym typeface="Open Sans"/>
              </a:rPr>
              <a:t>systèmes</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énergétiques</a:t>
            </a:r>
            <a:r>
              <a:rPr lang="en-GB" sz="1800" b="1" dirty="0">
                <a:latin typeface="Open Sans"/>
                <a:ea typeface="Open Sans"/>
                <a:cs typeface="Open Sans"/>
                <a:sym typeface="Open Sans"/>
              </a:rPr>
              <a:t>....</a:t>
            </a:r>
            <a:endParaRPr dirty="0"/>
          </a:p>
          <a:p>
            <a:pPr marL="342900" lvl="0" indent="-342900" algn="l" rtl="0">
              <a:lnSpc>
                <a:spcPct val="100000"/>
              </a:lnSpc>
              <a:spcBef>
                <a:spcPts val="1000"/>
              </a:spcBef>
              <a:spcAft>
                <a:spcPts val="0"/>
              </a:spcAft>
              <a:buClr>
                <a:srgbClr val="333333"/>
              </a:buClr>
              <a:buSzPts val="1800"/>
              <a:buFont typeface="Arial"/>
              <a:buChar char="•"/>
            </a:pPr>
            <a:r>
              <a:rPr lang="en-GB" sz="1800" dirty="0" err="1">
                <a:latin typeface="Open Sans"/>
                <a:ea typeface="Open Sans"/>
                <a:cs typeface="Open Sans"/>
                <a:sym typeface="Open Sans"/>
              </a:rPr>
              <a:t>prend</a:t>
            </a:r>
            <a:r>
              <a:rPr lang="en-GB" sz="1800" dirty="0">
                <a:latin typeface="Open Sans"/>
                <a:ea typeface="Open Sans"/>
                <a:cs typeface="Open Sans"/>
                <a:sym typeface="Open Sans"/>
              </a:rPr>
              <a:t> en </a:t>
            </a:r>
            <a:r>
              <a:rPr lang="en-GB" sz="1800" dirty="0" err="1">
                <a:latin typeface="Open Sans"/>
                <a:ea typeface="Open Sans"/>
                <a:cs typeface="Open Sans"/>
                <a:sym typeface="Open Sans"/>
              </a:rPr>
              <a:t>compte</a:t>
            </a:r>
            <a:r>
              <a:rPr lang="en-GB" sz="1800" dirty="0">
                <a:latin typeface="Open Sans"/>
                <a:ea typeface="Open Sans"/>
                <a:cs typeface="Open Sans"/>
                <a:sym typeface="Open Sans"/>
              </a:rPr>
              <a:t> </a:t>
            </a:r>
            <a:r>
              <a:rPr lang="en-GB" sz="1800" dirty="0" err="1">
                <a:latin typeface="Open Sans"/>
                <a:ea typeface="Open Sans"/>
                <a:cs typeface="Open Sans"/>
                <a:sym typeface="Open Sans"/>
              </a:rPr>
              <a:t>l'impact</a:t>
            </a:r>
            <a:r>
              <a:rPr lang="en-GB" sz="1800" dirty="0">
                <a:latin typeface="Open Sans"/>
                <a:ea typeface="Open Sans"/>
                <a:cs typeface="Open Sans"/>
                <a:sym typeface="Open Sans"/>
              </a:rPr>
              <a:t> des technologies </a:t>
            </a:r>
            <a:r>
              <a:rPr lang="en-GB" sz="1800" dirty="0" err="1">
                <a:latin typeface="Open Sans"/>
                <a:ea typeface="Open Sans"/>
                <a:cs typeface="Open Sans"/>
                <a:sym typeface="Open Sans"/>
              </a:rPr>
              <a:t>sur</a:t>
            </a:r>
            <a:r>
              <a:rPr lang="en-GB" sz="1800" dirty="0">
                <a:latin typeface="Open Sans"/>
                <a:ea typeface="Open Sans"/>
                <a:cs typeface="Open Sans"/>
                <a:sym typeface="Open Sans"/>
              </a:rPr>
              <a:t> </a:t>
            </a:r>
            <a:r>
              <a:rPr lang="en-GB" sz="1800" dirty="0" err="1">
                <a:latin typeface="Open Sans"/>
                <a:ea typeface="Open Sans"/>
                <a:cs typeface="Open Sans"/>
                <a:sym typeface="Open Sans"/>
              </a:rPr>
              <a:t>l'utilisation</a:t>
            </a:r>
            <a:r>
              <a:rPr lang="en-GB" sz="1800" dirty="0">
                <a:latin typeface="Open Sans"/>
                <a:ea typeface="Open Sans"/>
                <a:cs typeface="Open Sans"/>
                <a:sym typeface="Open Sans"/>
              </a:rPr>
              <a:t> de </a:t>
            </a:r>
            <a:r>
              <a:rPr lang="en-GB" sz="1800" dirty="0" err="1">
                <a:latin typeface="Open Sans"/>
                <a:ea typeface="Open Sans"/>
                <a:cs typeface="Open Sans"/>
                <a:sym typeface="Open Sans"/>
              </a:rPr>
              <a:t>l'énergie</a:t>
            </a:r>
            <a:r>
              <a:rPr lang="en-GB" sz="1800" dirty="0">
                <a:latin typeface="Open Sans"/>
                <a:ea typeface="Open Sans"/>
                <a:cs typeface="Open Sans"/>
                <a:sym typeface="Open Sans"/>
              </a:rPr>
              <a:t> et des </a:t>
            </a:r>
            <a:r>
              <a:rPr lang="en-GB" sz="1800" dirty="0" err="1">
                <a:latin typeface="Open Sans"/>
                <a:ea typeface="Open Sans"/>
                <a:cs typeface="Open Sans"/>
                <a:sym typeface="Open Sans"/>
              </a:rPr>
              <a:t>matériaux</a:t>
            </a:r>
            <a:endParaRPr dirty="0"/>
          </a:p>
          <a:p>
            <a:pPr marL="342900" lvl="0" indent="-342900" algn="l" rtl="0">
              <a:lnSpc>
                <a:spcPct val="100000"/>
              </a:lnSpc>
              <a:spcBef>
                <a:spcPts val="1000"/>
              </a:spcBef>
              <a:spcAft>
                <a:spcPts val="0"/>
              </a:spcAft>
              <a:buClr>
                <a:srgbClr val="333333"/>
              </a:buClr>
              <a:buSzPts val="1800"/>
              <a:buFont typeface="Arial"/>
              <a:buChar char="•"/>
            </a:pPr>
            <a:r>
              <a:rPr lang="en-GB" sz="1800" dirty="0">
                <a:latin typeface="Open Sans"/>
                <a:ea typeface="Open Sans"/>
                <a:cs typeface="Open Sans"/>
                <a:sym typeface="Open Sans"/>
              </a:rPr>
              <a:t>nous </a:t>
            </a:r>
            <a:r>
              <a:rPr lang="en-GB" sz="1800" dirty="0" err="1">
                <a:latin typeface="Open Sans"/>
                <a:ea typeface="Open Sans"/>
                <a:cs typeface="Open Sans"/>
                <a:sym typeface="Open Sans"/>
              </a:rPr>
              <a:t>permet</a:t>
            </a:r>
            <a:r>
              <a:rPr lang="en-GB" sz="1800" dirty="0">
                <a:latin typeface="Open Sans"/>
                <a:ea typeface="Open Sans"/>
                <a:cs typeface="Open Sans"/>
                <a:sym typeface="Open Sans"/>
              </a:rPr>
              <a:t> de </a:t>
            </a:r>
            <a:r>
              <a:rPr lang="en-GB" sz="1800" dirty="0" err="1">
                <a:latin typeface="Open Sans"/>
                <a:ea typeface="Open Sans"/>
                <a:cs typeface="Open Sans"/>
                <a:sym typeface="Open Sans"/>
              </a:rPr>
              <a:t>comprendre</a:t>
            </a:r>
            <a:r>
              <a:rPr lang="en-GB" sz="1800" dirty="0">
                <a:latin typeface="Open Sans"/>
                <a:ea typeface="Open Sans"/>
                <a:cs typeface="Open Sans"/>
                <a:sym typeface="Open Sans"/>
              </a:rPr>
              <a:t> les interactions entre les </a:t>
            </a:r>
            <a:r>
              <a:rPr lang="en-GB" sz="1800" dirty="0" err="1">
                <a:latin typeface="Open Sans"/>
                <a:ea typeface="Open Sans"/>
                <a:cs typeface="Open Sans"/>
                <a:sym typeface="Open Sans"/>
              </a:rPr>
              <a:t>différentes</a:t>
            </a:r>
            <a:r>
              <a:rPr lang="en-GB" sz="1800" dirty="0">
                <a:latin typeface="Open Sans"/>
                <a:ea typeface="Open Sans"/>
                <a:cs typeface="Open Sans"/>
                <a:sym typeface="Open Sans"/>
              </a:rPr>
              <a:t> technologies </a:t>
            </a:r>
            <a:r>
              <a:rPr lang="en-GB" sz="1800" dirty="0" err="1">
                <a:latin typeface="Open Sans"/>
                <a:ea typeface="Open Sans"/>
                <a:cs typeface="Open Sans"/>
                <a:sym typeface="Open Sans"/>
              </a:rPr>
              <a:t>énergétiques</a:t>
            </a:r>
            <a:r>
              <a:rPr lang="en-GB" sz="1800" dirty="0">
                <a:latin typeface="Open Sans"/>
                <a:ea typeface="Open Sans"/>
                <a:cs typeface="Open Sans"/>
                <a:sym typeface="Open Sans"/>
              </a:rPr>
              <a:t> et les </a:t>
            </a:r>
            <a:r>
              <a:rPr lang="en-GB" sz="1800" dirty="0" err="1">
                <a:latin typeface="Open Sans"/>
                <a:ea typeface="Open Sans"/>
                <a:cs typeface="Open Sans"/>
                <a:sym typeface="Open Sans"/>
              </a:rPr>
              <a:t>différents</a:t>
            </a:r>
            <a:r>
              <a:rPr lang="en-GB" sz="1800" dirty="0">
                <a:latin typeface="Open Sans"/>
                <a:ea typeface="Open Sans"/>
                <a:cs typeface="Open Sans"/>
                <a:sym typeface="Open Sans"/>
              </a:rPr>
              <a:t> </a:t>
            </a:r>
            <a:r>
              <a:rPr lang="en-GB" sz="1800" dirty="0" err="1">
                <a:latin typeface="Open Sans"/>
                <a:ea typeface="Open Sans"/>
                <a:cs typeface="Open Sans"/>
                <a:sym typeface="Open Sans"/>
              </a:rPr>
              <a:t>secteurs</a:t>
            </a:r>
            <a:r>
              <a:rPr lang="en-GB" sz="1800" dirty="0">
                <a:latin typeface="Open Sans"/>
                <a:ea typeface="Open Sans"/>
                <a:cs typeface="Open Sans"/>
                <a:sym typeface="Open Sans"/>
              </a:rPr>
              <a:t> </a:t>
            </a:r>
            <a:r>
              <a:rPr lang="en-GB" sz="1800" dirty="0" err="1">
                <a:latin typeface="Open Sans"/>
                <a:ea typeface="Open Sans"/>
                <a:cs typeface="Open Sans"/>
                <a:sym typeface="Open Sans"/>
              </a:rPr>
              <a:t>énergétiques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tels</a:t>
            </a:r>
            <a:r>
              <a:rPr lang="en-GB" sz="1800" dirty="0">
                <a:latin typeface="Open Sans"/>
                <a:ea typeface="Open Sans"/>
                <a:cs typeface="Open Sans"/>
                <a:sym typeface="Open Sans"/>
              </a:rPr>
              <a:t> </a:t>
            </a:r>
            <a:r>
              <a:rPr lang="en-GB" sz="1800" dirty="0" err="1">
                <a:latin typeface="Open Sans"/>
                <a:ea typeface="Open Sans"/>
                <a:cs typeface="Open Sans"/>
                <a:sym typeface="Open Sans"/>
              </a:rPr>
              <a:t>que</a:t>
            </a:r>
            <a:r>
              <a:rPr lang="en-GB" sz="1800" dirty="0">
                <a:latin typeface="Open Sans"/>
                <a:ea typeface="Open Sans"/>
                <a:cs typeface="Open Sans"/>
                <a:sym typeface="Open Sans"/>
              </a:rPr>
              <a:t> la </a:t>
            </a:r>
            <a:r>
              <a:rPr lang="en-GB" sz="1800" dirty="0" err="1">
                <a:latin typeface="Open Sans"/>
                <a:ea typeface="Open Sans"/>
                <a:cs typeface="Open Sans"/>
                <a:sym typeface="Open Sans"/>
              </a:rPr>
              <a:t>chaleur</a:t>
            </a:r>
            <a:r>
              <a:rPr lang="en-GB" sz="1800" dirty="0">
                <a:latin typeface="Open Sans"/>
                <a:ea typeface="Open Sans"/>
                <a:cs typeface="Open Sans"/>
                <a:sym typeface="Open Sans"/>
              </a:rPr>
              <a:t>, </a:t>
            </a:r>
            <a:r>
              <a:rPr lang="en-GB" sz="1800" dirty="0" err="1">
                <a:latin typeface="Open Sans"/>
                <a:ea typeface="Open Sans"/>
                <a:cs typeface="Open Sans"/>
                <a:sym typeface="Open Sans"/>
              </a:rPr>
              <a:t>l'électricité</a:t>
            </a:r>
            <a:r>
              <a:rPr lang="en-GB" sz="1800" dirty="0">
                <a:latin typeface="Open Sans"/>
                <a:ea typeface="Open Sans"/>
                <a:cs typeface="Open Sans"/>
                <a:sym typeface="Open Sans"/>
              </a:rPr>
              <a:t> et les transports</a:t>
            </a:r>
            <a:endParaRPr dirty="0"/>
          </a:p>
          <a:p>
            <a:pPr marL="0" lvl="0" indent="0" algn="l" rtl="0">
              <a:lnSpc>
                <a:spcPct val="100000"/>
              </a:lnSpc>
              <a:spcBef>
                <a:spcPts val="1000"/>
              </a:spcBef>
              <a:spcAft>
                <a:spcPts val="0"/>
              </a:spcAft>
              <a:buClr>
                <a:schemeClr val="dk1"/>
              </a:buClr>
              <a:buSzPts val="1800"/>
              <a:buNone/>
            </a:pPr>
            <a:r>
              <a:rPr lang="en-GB" sz="1800" b="1" dirty="0">
                <a:latin typeface="Open Sans"/>
                <a:ea typeface="Open Sans"/>
                <a:cs typeface="Open Sans"/>
                <a:sym typeface="Open Sans"/>
              </a:rPr>
              <a:t>...</a:t>
            </a:r>
            <a:r>
              <a:rPr lang="en-GB" sz="1800" b="1" dirty="0" err="1">
                <a:latin typeface="Open Sans"/>
                <a:ea typeface="Open Sans"/>
                <a:cs typeface="Open Sans"/>
                <a:sym typeface="Open Sans"/>
              </a:rPr>
              <a:t>informe</a:t>
            </a:r>
            <a:r>
              <a:rPr lang="en-GB" sz="1800" b="1" dirty="0">
                <a:latin typeface="Open Sans"/>
                <a:ea typeface="Open Sans"/>
                <a:cs typeface="Open Sans"/>
                <a:sym typeface="Open Sans"/>
              </a:rPr>
              <a:t> la </a:t>
            </a:r>
            <a:r>
              <a:rPr lang="en-GB" sz="1800" b="1" dirty="0" err="1">
                <a:latin typeface="Open Sans"/>
                <a:ea typeface="Open Sans"/>
                <a:cs typeface="Open Sans"/>
                <a:sym typeface="Open Sans"/>
              </a:rPr>
              <a:t>planification</a:t>
            </a:r>
            <a:r>
              <a:rPr lang="en-GB" sz="1800" b="1" dirty="0">
                <a:latin typeface="Open Sans"/>
                <a:ea typeface="Open Sans"/>
                <a:cs typeface="Open Sans"/>
                <a:sym typeface="Open Sans"/>
              </a:rPr>
              <a:t> du </a:t>
            </a:r>
            <a:r>
              <a:rPr lang="en-GB" sz="1800" b="1" dirty="0" err="1">
                <a:latin typeface="Open Sans"/>
                <a:ea typeface="Open Sans"/>
                <a:cs typeface="Open Sans"/>
                <a:sym typeface="Open Sans"/>
              </a:rPr>
              <a:t>système</a:t>
            </a:r>
            <a:r>
              <a:rPr lang="en-GB" sz="1800" b="1" dirty="0">
                <a:latin typeface="Open Sans"/>
                <a:ea typeface="Open Sans"/>
                <a:cs typeface="Open Sans"/>
                <a:sym typeface="Open Sans"/>
              </a:rPr>
              <a:t> </a:t>
            </a:r>
            <a:r>
              <a:rPr lang="en-GB" sz="1800" b="1" dirty="0" err="1">
                <a:latin typeface="Open Sans"/>
                <a:ea typeface="Open Sans"/>
                <a:cs typeface="Open Sans"/>
                <a:sym typeface="Open Sans"/>
              </a:rPr>
              <a:t>énergétique</a:t>
            </a:r>
            <a:r>
              <a:rPr lang="en-GB" sz="1800" b="1" dirty="0">
                <a:latin typeface="Open Sans"/>
                <a:ea typeface="Open Sans"/>
                <a:cs typeface="Open Sans"/>
                <a:sym typeface="Open Sans"/>
              </a:rPr>
              <a:t>, qui </a:t>
            </a:r>
            <a:r>
              <a:rPr lang="en-GB" sz="1800" b="1" dirty="0" err="1">
                <a:latin typeface="Open Sans"/>
                <a:ea typeface="Open Sans"/>
                <a:cs typeface="Open Sans"/>
                <a:sym typeface="Open Sans"/>
              </a:rPr>
              <a:t>implique</a:t>
            </a:r>
            <a:r>
              <a:rPr lang="en-GB" sz="1800" b="1" dirty="0">
                <a:latin typeface="Open Sans"/>
                <a:ea typeface="Open Sans"/>
                <a:cs typeface="Open Sans"/>
                <a:sym typeface="Open Sans"/>
              </a:rPr>
              <a:t>:</a:t>
            </a:r>
            <a:endParaRPr dirty="0"/>
          </a:p>
          <a:p>
            <a:pPr marL="342900" lvl="0" indent="-342900" algn="l" rtl="0">
              <a:lnSpc>
                <a:spcPct val="100000"/>
              </a:lnSpc>
              <a:spcBef>
                <a:spcPts val="1000"/>
              </a:spcBef>
              <a:spcAft>
                <a:spcPts val="0"/>
              </a:spcAft>
              <a:buClr>
                <a:srgbClr val="333333"/>
              </a:buClr>
              <a:buSzPts val="1800"/>
              <a:buFont typeface="Arial"/>
              <a:buChar char="•"/>
            </a:pPr>
            <a:r>
              <a:rPr lang="en-GB" sz="1800" dirty="0" err="1">
                <a:latin typeface="Open Sans"/>
                <a:ea typeface="Open Sans"/>
                <a:cs typeface="Open Sans"/>
                <a:sym typeface="Open Sans"/>
              </a:rPr>
              <a:t>élaborer</a:t>
            </a:r>
            <a:r>
              <a:rPr lang="en-GB" sz="1800" dirty="0">
                <a:latin typeface="Open Sans"/>
                <a:ea typeface="Open Sans"/>
                <a:cs typeface="Open Sans"/>
                <a:sym typeface="Open Sans"/>
              </a:rPr>
              <a:t> des </a:t>
            </a:r>
            <a:r>
              <a:rPr lang="en-GB" sz="1800" dirty="0" err="1">
                <a:latin typeface="Open Sans"/>
                <a:ea typeface="Open Sans"/>
                <a:cs typeface="Open Sans"/>
                <a:sym typeface="Open Sans"/>
              </a:rPr>
              <a:t>politiques</a:t>
            </a:r>
            <a:r>
              <a:rPr lang="en-GB" sz="1800" dirty="0">
                <a:latin typeface="Open Sans"/>
                <a:ea typeface="Open Sans"/>
                <a:cs typeface="Open Sans"/>
                <a:sym typeface="Open Sans"/>
              </a:rPr>
              <a:t> à long </a:t>
            </a:r>
            <a:r>
              <a:rPr lang="en-GB" sz="1800" dirty="0" err="1">
                <a:latin typeface="Open Sans"/>
                <a:ea typeface="Open Sans"/>
                <a:cs typeface="Open Sans"/>
                <a:sym typeface="Open Sans"/>
              </a:rPr>
              <a:t>terme</a:t>
            </a:r>
            <a:r>
              <a:rPr lang="en-GB" sz="1800" dirty="0">
                <a:latin typeface="Open Sans"/>
                <a:ea typeface="Open Sans"/>
                <a:cs typeface="Open Sans"/>
                <a:sym typeface="Open Sans"/>
              </a:rPr>
              <a:t> pour aider à </a:t>
            </a:r>
            <a:r>
              <a:rPr lang="en-GB" sz="1800" dirty="0" err="1">
                <a:latin typeface="Open Sans"/>
                <a:ea typeface="Open Sans"/>
                <a:cs typeface="Open Sans"/>
                <a:sym typeface="Open Sans"/>
              </a:rPr>
              <a:t>orienter</a:t>
            </a:r>
            <a:r>
              <a:rPr lang="en-GB" sz="1800" dirty="0">
                <a:latin typeface="Open Sans"/>
                <a:ea typeface="Open Sans"/>
                <a:cs typeface="Open Sans"/>
                <a:sym typeface="Open Sans"/>
              </a:rPr>
              <a:t> </a:t>
            </a:r>
            <a:r>
              <a:rPr lang="en-GB" sz="1800" dirty="0" err="1">
                <a:latin typeface="Open Sans"/>
                <a:ea typeface="Open Sans"/>
                <a:cs typeface="Open Sans"/>
                <a:sym typeface="Open Sans"/>
              </a:rPr>
              <a:t>l'avenir</a:t>
            </a:r>
            <a:r>
              <a:rPr lang="en-GB" sz="1800" dirty="0">
                <a:latin typeface="Open Sans"/>
                <a:ea typeface="Open Sans"/>
                <a:cs typeface="Open Sans"/>
                <a:sym typeface="Open Sans"/>
              </a:rPr>
              <a:t> d'un </a:t>
            </a:r>
            <a:r>
              <a:rPr lang="en-GB" sz="1800" dirty="0" err="1">
                <a:latin typeface="Open Sans"/>
                <a:ea typeface="Open Sans"/>
                <a:cs typeface="Open Sans"/>
                <a:sym typeface="Open Sans"/>
              </a:rPr>
              <a:t>système</a:t>
            </a:r>
            <a:r>
              <a:rPr lang="en-GB" sz="1800" dirty="0">
                <a:latin typeface="Open Sans"/>
                <a:ea typeface="Open Sans"/>
                <a:cs typeface="Open Sans"/>
                <a:sym typeface="Open Sans"/>
              </a:rPr>
              <a:t> </a:t>
            </a:r>
            <a:r>
              <a:rPr lang="en-GB" sz="1800" dirty="0" err="1">
                <a:latin typeface="Open Sans"/>
                <a:ea typeface="Open Sans"/>
                <a:cs typeface="Open Sans"/>
                <a:sym typeface="Open Sans"/>
              </a:rPr>
              <a:t>énergétique</a:t>
            </a:r>
            <a:r>
              <a:rPr lang="en-GB" sz="1800" dirty="0">
                <a:latin typeface="Open Sans"/>
                <a:ea typeface="Open Sans"/>
                <a:cs typeface="Open Sans"/>
                <a:sym typeface="Open Sans"/>
              </a:rPr>
              <a:t> local, national, </a:t>
            </a:r>
            <a:r>
              <a:rPr lang="en-GB" sz="1800" dirty="0" err="1">
                <a:latin typeface="Open Sans"/>
                <a:ea typeface="Open Sans"/>
                <a:cs typeface="Open Sans"/>
                <a:sym typeface="Open Sans"/>
              </a:rPr>
              <a:t>régional</a:t>
            </a:r>
            <a:r>
              <a:rPr lang="en-GB" sz="1800" dirty="0">
                <a:latin typeface="Open Sans"/>
                <a:ea typeface="Open Sans"/>
                <a:cs typeface="Open Sans"/>
                <a:sym typeface="Open Sans"/>
              </a:rPr>
              <a:t> </a:t>
            </a:r>
            <a:r>
              <a:rPr lang="en-GB" sz="1800" dirty="0" err="1">
                <a:latin typeface="Open Sans"/>
                <a:ea typeface="Open Sans"/>
                <a:cs typeface="Open Sans"/>
                <a:sym typeface="Open Sans"/>
              </a:rPr>
              <a:t>ou</a:t>
            </a:r>
            <a:r>
              <a:rPr lang="en-GB" sz="1800" dirty="0">
                <a:latin typeface="Open Sans"/>
                <a:ea typeface="Open Sans"/>
                <a:cs typeface="Open Sans"/>
                <a:sym typeface="Open Sans"/>
              </a:rPr>
              <a:t> </a:t>
            </a:r>
            <a:r>
              <a:rPr lang="en-GB" sz="1800" dirty="0" err="1">
                <a:latin typeface="Open Sans"/>
                <a:ea typeface="Open Sans"/>
                <a:cs typeface="Open Sans"/>
                <a:sym typeface="Open Sans"/>
              </a:rPr>
              <a:t>mondial</a:t>
            </a:r>
            <a:r>
              <a:rPr lang="en-GB" sz="1800" dirty="0">
                <a:latin typeface="Open Sans"/>
                <a:ea typeface="Open Sans"/>
                <a:cs typeface="Open Sans"/>
                <a:sym typeface="Open Sans"/>
              </a:rPr>
              <a:t>.</a:t>
            </a:r>
            <a:endParaRPr dirty="0"/>
          </a:p>
          <a:p>
            <a:pPr marL="342900" lvl="0" indent="-342900" algn="l" rtl="0">
              <a:lnSpc>
                <a:spcPct val="100000"/>
              </a:lnSpc>
              <a:spcBef>
                <a:spcPts val="1000"/>
              </a:spcBef>
              <a:spcAft>
                <a:spcPts val="0"/>
              </a:spcAft>
              <a:buClr>
                <a:srgbClr val="333333"/>
              </a:buClr>
              <a:buSzPts val="1800"/>
              <a:buFont typeface="Arial"/>
              <a:buChar char="•"/>
            </a:pPr>
            <a:r>
              <a:rPr lang="en-GB" sz="1800" dirty="0">
                <a:latin typeface="Open Sans"/>
                <a:ea typeface="Open Sans"/>
                <a:cs typeface="Open Sans"/>
                <a:sym typeface="Open Sans"/>
              </a:rPr>
              <a:t>utiliser des </a:t>
            </a:r>
            <a:r>
              <a:rPr lang="en-GB" sz="1800" dirty="0" err="1">
                <a:latin typeface="Open Sans"/>
                <a:ea typeface="Open Sans"/>
                <a:cs typeface="Open Sans"/>
                <a:sym typeface="Open Sans"/>
              </a:rPr>
              <a:t>approches</a:t>
            </a:r>
            <a:r>
              <a:rPr lang="en-GB" sz="1800" dirty="0">
                <a:latin typeface="Open Sans"/>
                <a:ea typeface="Open Sans"/>
                <a:cs typeface="Open Sans"/>
                <a:sym typeface="Open Sans"/>
              </a:rPr>
              <a:t> </a:t>
            </a:r>
            <a:r>
              <a:rPr lang="en-GB" sz="1800" dirty="0" err="1">
                <a:latin typeface="Open Sans"/>
                <a:ea typeface="Open Sans"/>
                <a:cs typeface="Open Sans"/>
                <a:sym typeface="Open Sans"/>
              </a:rPr>
              <a:t>intégrées</a:t>
            </a:r>
            <a:r>
              <a:rPr lang="en-GB" sz="1800" dirty="0">
                <a:latin typeface="Open Sans"/>
                <a:ea typeface="Open Sans"/>
                <a:cs typeface="Open Sans"/>
                <a:sym typeface="Open Sans"/>
              </a:rPr>
              <a:t> pour prendre en </a:t>
            </a:r>
            <a:r>
              <a:rPr lang="en-GB" sz="1800" dirty="0" err="1">
                <a:latin typeface="Open Sans"/>
                <a:ea typeface="Open Sans"/>
                <a:cs typeface="Open Sans"/>
                <a:sym typeface="Open Sans"/>
              </a:rPr>
              <a:t>compte</a:t>
            </a:r>
            <a:r>
              <a:rPr lang="en-GB" sz="1800" dirty="0">
                <a:latin typeface="Open Sans"/>
                <a:ea typeface="Open Sans"/>
                <a:cs typeface="Open Sans"/>
                <a:sym typeface="Open Sans"/>
              </a:rPr>
              <a:t> à la </a:t>
            </a:r>
            <a:r>
              <a:rPr lang="en-GB" sz="1800" dirty="0" err="1">
                <a:latin typeface="Open Sans"/>
                <a:ea typeface="Open Sans"/>
                <a:cs typeface="Open Sans"/>
                <a:sym typeface="Open Sans"/>
              </a:rPr>
              <a:t>fois</a:t>
            </a:r>
            <a:r>
              <a:rPr lang="en-GB" sz="1800" dirty="0">
                <a:latin typeface="Open Sans"/>
                <a:ea typeface="Open Sans"/>
                <a:cs typeface="Open Sans"/>
                <a:sym typeface="Open Sans"/>
              </a:rPr>
              <a:t> </a:t>
            </a:r>
            <a:r>
              <a:rPr lang="en-GB" sz="1800" dirty="0" err="1">
                <a:latin typeface="Open Sans"/>
                <a:ea typeface="Open Sans"/>
                <a:cs typeface="Open Sans"/>
                <a:sym typeface="Open Sans"/>
              </a:rPr>
              <a:t>l'offre</a:t>
            </a:r>
            <a:r>
              <a:rPr lang="en-GB" sz="1800" dirty="0">
                <a:latin typeface="Open Sans"/>
                <a:ea typeface="Open Sans"/>
                <a:cs typeface="Open Sans"/>
                <a:sym typeface="Open Sans"/>
              </a:rPr>
              <a:t> </a:t>
            </a:r>
            <a:r>
              <a:rPr lang="en-GB" sz="1800" dirty="0" err="1">
                <a:latin typeface="Open Sans"/>
                <a:ea typeface="Open Sans"/>
                <a:cs typeface="Open Sans"/>
                <a:sym typeface="Open Sans"/>
              </a:rPr>
              <a:t>d'énergie</a:t>
            </a:r>
            <a:r>
              <a:rPr lang="en-GB" sz="1800" dirty="0">
                <a:latin typeface="Open Sans"/>
                <a:ea typeface="Open Sans"/>
                <a:cs typeface="Open Sans"/>
                <a:sym typeface="Open Sans"/>
              </a:rPr>
              <a:t> pour </a:t>
            </a:r>
            <a:r>
              <a:rPr lang="en-GB" sz="1800" dirty="0" err="1">
                <a:latin typeface="Open Sans"/>
                <a:ea typeface="Open Sans"/>
                <a:cs typeface="Open Sans"/>
                <a:sym typeface="Open Sans"/>
              </a:rPr>
              <a:t>répondre</a:t>
            </a:r>
            <a:r>
              <a:rPr lang="en-GB" sz="1800" dirty="0">
                <a:latin typeface="Open Sans"/>
                <a:ea typeface="Open Sans"/>
                <a:cs typeface="Open Sans"/>
                <a:sym typeface="Open Sans"/>
              </a:rPr>
              <a:t> à la </a:t>
            </a:r>
            <a:r>
              <a:rPr lang="en-GB" sz="1800" dirty="0" err="1">
                <a:latin typeface="Open Sans"/>
                <a:ea typeface="Open Sans"/>
                <a:cs typeface="Open Sans"/>
                <a:sym typeface="Open Sans"/>
              </a:rPr>
              <a:t>demande</a:t>
            </a:r>
            <a:r>
              <a:rPr lang="en-GB" sz="1800" dirty="0">
                <a:latin typeface="Open Sans"/>
                <a:ea typeface="Open Sans"/>
                <a:cs typeface="Open Sans"/>
                <a:sym typeface="Open Sans"/>
              </a:rPr>
              <a:t> et le </a:t>
            </a:r>
            <a:r>
              <a:rPr lang="en-GB" sz="1800" dirty="0" err="1">
                <a:latin typeface="Open Sans"/>
                <a:ea typeface="Open Sans"/>
                <a:cs typeface="Open Sans"/>
                <a:sym typeface="Open Sans"/>
              </a:rPr>
              <a:t>rôle</a:t>
            </a:r>
            <a:r>
              <a:rPr lang="en-GB" sz="1800" dirty="0">
                <a:latin typeface="Open Sans"/>
                <a:ea typeface="Open Sans"/>
                <a:cs typeface="Open Sans"/>
                <a:sym typeface="Open Sans"/>
              </a:rPr>
              <a:t> de </a:t>
            </a:r>
            <a:r>
              <a:rPr lang="en-GB" sz="1800" dirty="0" err="1">
                <a:latin typeface="Open Sans"/>
                <a:ea typeface="Open Sans"/>
                <a:cs typeface="Open Sans"/>
                <a:sym typeface="Open Sans"/>
              </a:rPr>
              <a:t>l'efficacité</a:t>
            </a:r>
            <a:r>
              <a:rPr lang="en-GB" sz="1800" dirty="0">
                <a:latin typeface="Open Sans"/>
                <a:ea typeface="Open Sans"/>
                <a:cs typeface="Open Sans"/>
                <a:sym typeface="Open Sans"/>
              </a:rPr>
              <a:t> </a:t>
            </a:r>
            <a:r>
              <a:rPr lang="en-GB" sz="1800" dirty="0" err="1">
                <a:latin typeface="Open Sans"/>
                <a:ea typeface="Open Sans"/>
                <a:cs typeface="Open Sans"/>
                <a:sym typeface="Open Sans"/>
              </a:rPr>
              <a:t>énergétique</a:t>
            </a:r>
            <a:r>
              <a:rPr lang="en-GB" sz="1800" dirty="0">
                <a:latin typeface="Open Sans"/>
                <a:ea typeface="Open Sans"/>
                <a:cs typeface="Open Sans"/>
                <a:sym typeface="Open Sans"/>
              </a:rPr>
              <a:t> dans la </a:t>
            </a:r>
            <a:r>
              <a:rPr lang="en-GB" sz="1800" dirty="0" err="1">
                <a:latin typeface="Open Sans"/>
                <a:ea typeface="Open Sans"/>
                <a:cs typeface="Open Sans"/>
                <a:sym typeface="Open Sans"/>
              </a:rPr>
              <a:t>maîtrise</a:t>
            </a:r>
            <a:r>
              <a:rPr lang="en-GB" sz="1800" dirty="0">
                <a:latin typeface="Open Sans"/>
                <a:ea typeface="Open Sans"/>
                <a:cs typeface="Open Sans"/>
                <a:sym typeface="Open Sans"/>
              </a:rPr>
              <a:t> de la </a:t>
            </a:r>
            <a:r>
              <a:rPr lang="en-GB" sz="1800" dirty="0" err="1">
                <a:latin typeface="Open Sans"/>
                <a:ea typeface="Open Sans"/>
                <a:cs typeface="Open Sans"/>
                <a:sym typeface="Open Sans"/>
              </a:rPr>
              <a:t>demande</a:t>
            </a:r>
            <a:r>
              <a:rPr lang="en-GB" sz="1800" dirty="0">
                <a:latin typeface="Open Sans"/>
                <a:ea typeface="Open Sans"/>
                <a:cs typeface="Open Sans"/>
                <a:sym typeface="Open Sans"/>
              </a:rPr>
              <a:t>.</a:t>
            </a:r>
            <a:endParaRPr dirty="0"/>
          </a:p>
          <a:p>
            <a:pPr marL="342900" lvl="0" indent="-342900" algn="l" rtl="0">
              <a:lnSpc>
                <a:spcPct val="100000"/>
              </a:lnSpc>
              <a:spcBef>
                <a:spcPts val="1000"/>
              </a:spcBef>
              <a:spcAft>
                <a:spcPts val="0"/>
              </a:spcAft>
              <a:buClr>
                <a:srgbClr val="333333"/>
              </a:buClr>
              <a:buSzPts val="1800"/>
              <a:buFont typeface="Arial"/>
              <a:buChar char="•"/>
            </a:pPr>
            <a:r>
              <a:rPr lang="en-GB" sz="1800" dirty="0" err="1">
                <a:latin typeface="Open Sans"/>
                <a:ea typeface="Open Sans"/>
                <a:cs typeface="Open Sans"/>
                <a:sym typeface="Open Sans"/>
              </a:rPr>
              <a:t>comprendre</a:t>
            </a:r>
            <a:r>
              <a:rPr lang="en-GB" sz="1800" dirty="0">
                <a:latin typeface="Open Sans"/>
                <a:ea typeface="Open Sans"/>
                <a:cs typeface="Open Sans"/>
                <a:sym typeface="Open Sans"/>
              </a:rPr>
              <a:t> comment la </a:t>
            </a:r>
            <a:r>
              <a:rPr lang="en-GB" sz="1800" dirty="0" err="1">
                <a:latin typeface="Open Sans"/>
                <a:ea typeface="Open Sans"/>
                <a:cs typeface="Open Sans"/>
                <a:sym typeface="Open Sans"/>
              </a:rPr>
              <a:t>consommation</a:t>
            </a:r>
            <a:r>
              <a:rPr lang="en-GB" sz="1800" dirty="0">
                <a:latin typeface="Open Sans"/>
                <a:ea typeface="Open Sans"/>
                <a:cs typeface="Open Sans"/>
                <a:sym typeface="Open Sans"/>
              </a:rPr>
              <a:t> </a:t>
            </a:r>
            <a:r>
              <a:rPr lang="en-GB" sz="1800" dirty="0" err="1">
                <a:latin typeface="Open Sans"/>
                <a:ea typeface="Open Sans"/>
                <a:cs typeface="Open Sans"/>
                <a:sym typeface="Open Sans"/>
              </a:rPr>
              <a:t>d'énergie</a:t>
            </a:r>
            <a:r>
              <a:rPr lang="en-GB" sz="1800" dirty="0">
                <a:latin typeface="Open Sans"/>
                <a:ea typeface="Open Sans"/>
                <a:cs typeface="Open Sans"/>
                <a:sym typeface="Open Sans"/>
              </a:rPr>
              <a:t>, la </a:t>
            </a:r>
            <a:r>
              <a:rPr lang="en-GB" sz="1800" dirty="0" err="1">
                <a:latin typeface="Open Sans"/>
                <a:ea typeface="Open Sans"/>
                <a:cs typeface="Open Sans"/>
                <a:sym typeface="Open Sans"/>
              </a:rPr>
              <a:t>croissance</a:t>
            </a:r>
            <a:r>
              <a:rPr lang="en-GB" sz="1800" dirty="0">
                <a:latin typeface="Open Sans"/>
                <a:ea typeface="Open Sans"/>
                <a:cs typeface="Open Sans"/>
                <a:sym typeface="Open Sans"/>
              </a:rPr>
              <a:t> </a:t>
            </a:r>
            <a:r>
              <a:rPr lang="en-GB" sz="1800" dirty="0" err="1">
                <a:latin typeface="Open Sans"/>
                <a:ea typeface="Open Sans"/>
                <a:cs typeface="Open Sans"/>
                <a:sym typeface="Open Sans"/>
              </a:rPr>
              <a:t>démographique</a:t>
            </a:r>
            <a:r>
              <a:rPr lang="en-GB" sz="1800" dirty="0">
                <a:latin typeface="Open Sans"/>
                <a:ea typeface="Open Sans"/>
                <a:cs typeface="Open Sans"/>
                <a:sym typeface="Open Sans"/>
              </a:rPr>
              <a:t> et le </a:t>
            </a:r>
            <a:r>
              <a:rPr lang="en-GB" sz="1800" dirty="0" err="1">
                <a:latin typeface="Open Sans"/>
                <a:ea typeface="Open Sans"/>
                <a:cs typeface="Open Sans"/>
                <a:sym typeface="Open Sans"/>
              </a:rPr>
              <a:t>développement</a:t>
            </a:r>
            <a:r>
              <a:rPr lang="en-GB" sz="1800" dirty="0">
                <a:latin typeface="Open Sans"/>
                <a:ea typeface="Open Sans"/>
                <a:cs typeface="Open Sans"/>
                <a:sym typeface="Open Sans"/>
              </a:rPr>
              <a:t> </a:t>
            </a:r>
            <a:r>
              <a:rPr lang="en-GB" sz="1800" dirty="0" err="1">
                <a:latin typeface="Open Sans"/>
                <a:ea typeface="Open Sans"/>
                <a:cs typeface="Open Sans"/>
                <a:sym typeface="Open Sans"/>
              </a:rPr>
              <a:t>économique</a:t>
            </a:r>
            <a:r>
              <a:rPr lang="en-GB" sz="1800" dirty="0">
                <a:latin typeface="Open Sans"/>
                <a:ea typeface="Open Sans"/>
                <a:cs typeface="Open Sans"/>
                <a:sym typeface="Open Sans"/>
              </a:rPr>
              <a:t> </a:t>
            </a:r>
            <a:r>
              <a:rPr lang="en-GB" sz="1800" dirty="0" err="1"/>
              <a:t>peuvent</a:t>
            </a:r>
            <a:r>
              <a:rPr lang="en-GB" sz="1800" dirty="0"/>
              <a:t> changer au </a:t>
            </a:r>
            <a:r>
              <a:rPr lang="en-GB" sz="1800" dirty="0" err="1"/>
              <a:t>futur</a:t>
            </a:r>
            <a:r>
              <a:rPr lang="en-GB" sz="1800" dirty="0">
                <a:latin typeface="Open Sans"/>
                <a:ea typeface="Open Sans"/>
                <a:cs typeface="Open Sans"/>
                <a:sym typeface="Open Sans"/>
              </a:rPr>
              <a:t>.</a:t>
            </a:r>
            <a:endParaRPr sz="1800" dirty="0">
              <a:latin typeface="Open Sans"/>
              <a:ea typeface="Open Sans"/>
              <a:cs typeface="Open Sans"/>
              <a:sym typeface="Open Sans"/>
            </a:endParaRPr>
          </a:p>
          <a:p>
            <a:pPr marL="228600" lvl="0" indent="-101600" algn="l" rtl="0">
              <a:lnSpc>
                <a:spcPct val="100000"/>
              </a:lnSpc>
              <a:spcBef>
                <a:spcPts val="0"/>
              </a:spcBef>
              <a:spcAft>
                <a:spcPts val="0"/>
              </a:spcAft>
              <a:buClr>
                <a:schemeClr val="dk1"/>
              </a:buClr>
              <a:buSzPts val="2000"/>
              <a:buNone/>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8" descr="Graphical user interface, text&#10;&#10;Description automatically generated"/>
          <p:cNvPicPr preferRelativeResize="0"/>
          <p:nvPr/>
        </p:nvPicPr>
        <p:blipFill rotWithShape="1">
          <a:blip r:embed="rId3">
            <a:alphaModFix/>
          </a:blip>
          <a:srcRect/>
          <a:stretch/>
        </p:blipFill>
        <p:spPr>
          <a:xfrm>
            <a:off x="0" y="11897"/>
            <a:ext cx="12192000" cy="6858000"/>
          </a:xfrm>
          <a:prstGeom prst="rect">
            <a:avLst/>
          </a:prstGeom>
          <a:noFill/>
          <a:ln>
            <a:noFill/>
          </a:ln>
        </p:spPr>
      </p:pic>
      <p:sp>
        <p:nvSpPr>
          <p:cNvPr id="308" name="Google Shape;308;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309" name="Google Shape;309;p8"/>
          <p:cNvSpPr/>
          <p:nvPr/>
        </p:nvSpPr>
        <p:spPr>
          <a:xfrm>
            <a:off x="915968" y="1323546"/>
            <a:ext cx="728559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1.2.2 Pourquoi la planification des systèmes énergétiques est-elle plus importante que jamais ?</a:t>
            </a:r>
            <a:endParaRPr/>
          </a:p>
        </p:txBody>
      </p:sp>
      <p:sp>
        <p:nvSpPr>
          <p:cNvPr id="310" name="Google Shape;310;p8"/>
          <p:cNvSpPr txBox="1"/>
          <p:nvPr/>
        </p:nvSpPr>
        <p:spPr>
          <a:xfrm>
            <a:off x="887214" y="139713"/>
            <a:ext cx="9855786" cy="1095904"/>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90000"/>
              </a:lnSpc>
              <a:spcBef>
                <a:spcPts val="0"/>
              </a:spcBef>
              <a:spcAft>
                <a:spcPts val="0"/>
              </a:spcAft>
              <a:buClr>
                <a:schemeClr val="dk1"/>
              </a:buClr>
              <a:buSzPct val="1100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1.2 Planification des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a:t>
            </a:r>
            <a:endParaRPr dirty="0"/>
          </a:p>
        </p:txBody>
      </p:sp>
      <p:pic>
        <p:nvPicPr>
          <p:cNvPr id="311" name="Google Shape;311;p8"/>
          <p:cNvPicPr preferRelativeResize="0">
            <a:picLocks noGrp="1"/>
          </p:cNvPicPr>
          <p:nvPr>
            <p:ph type="body" idx="1"/>
          </p:nvPr>
        </p:nvPicPr>
        <p:blipFill rotWithShape="1">
          <a:blip r:embed="rId4">
            <a:alphaModFix/>
          </a:blip>
          <a:srcRect/>
          <a:stretch/>
        </p:blipFill>
        <p:spPr>
          <a:xfrm>
            <a:off x="8136051" y="1208662"/>
            <a:ext cx="3314952" cy="5180047"/>
          </a:xfrm>
          <a:prstGeom prst="rect">
            <a:avLst/>
          </a:prstGeom>
          <a:noFill/>
          <a:ln>
            <a:noFill/>
          </a:ln>
        </p:spPr>
      </p:pic>
      <p:pic>
        <p:nvPicPr>
          <p:cNvPr id="312" name="Google Shape;312;p8"/>
          <p:cNvPicPr preferRelativeResize="0"/>
          <p:nvPr/>
        </p:nvPicPr>
        <p:blipFill rotWithShape="1">
          <a:blip r:embed="rId5">
            <a:alphaModFix/>
          </a:blip>
          <a:srcRect/>
          <a:stretch/>
        </p:blipFill>
        <p:spPr>
          <a:xfrm>
            <a:off x="6289241" y="2739715"/>
            <a:ext cx="839471" cy="839471"/>
          </a:xfrm>
          <a:prstGeom prst="rect">
            <a:avLst/>
          </a:prstGeom>
          <a:noFill/>
          <a:ln>
            <a:noFill/>
          </a:ln>
        </p:spPr>
      </p:pic>
      <p:pic>
        <p:nvPicPr>
          <p:cNvPr id="313" name="Google Shape;313;p8"/>
          <p:cNvPicPr preferRelativeResize="0"/>
          <p:nvPr/>
        </p:nvPicPr>
        <p:blipFill rotWithShape="1">
          <a:blip r:embed="rId6">
            <a:alphaModFix/>
          </a:blip>
          <a:srcRect/>
          <a:stretch/>
        </p:blipFill>
        <p:spPr>
          <a:xfrm>
            <a:off x="1026622" y="2116092"/>
            <a:ext cx="4131165" cy="4258568"/>
          </a:xfrm>
          <a:prstGeom prst="rect">
            <a:avLst/>
          </a:prstGeom>
          <a:noFill/>
          <a:ln>
            <a:noFill/>
          </a:ln>
        </p:spPr>
      </p:pic>
      <p:sp>
        <p:nvSpPr>
          <p:cNvPr id="314" name="Google Shape;314;p8"/>
          <p:cNvSpPr txBox="1"/>
          <p:nvPr/>
        </p:nvSpPr>
        <p:spPr>
          <a:xfrm>
            <a:off x="5993828" y="3650833"/>
            <a:ext cx="1555272" cy="1191546"/>
          </a:xfrm>
          <a:prstGeom prst="rect">
            <a:avLst/>
          </a:prstGeom>
          <a:noFill/>
          <a:ln>
            <a:noFill/>
          </a:ln>
        </p:spPr>
        <p:txBody>
          <a:bodyPr spcFirstLastPara="1" wrap="square" lIns="91425" tIns="45700" rIns="91425" bIns="45700" anchor="ctr" anchorCtr="0">
            <a:normAutofit fontScale="62500" lnSpcReduction="20000"/>
          </a:bodyPr>
          <a:lstStyle/>
          <a:p>
            <a:pPr marL="0" marR="0" lvl="0" indent="0" algn="ctr" rtl="0">
              <a:lnSpc>
                <a:spcPct val="90000"/>
              </a:lnSpc>
              <a:spcBef>
                <a:spcPts val="0"/>
              </a:spcBef>
              <a:spcAft>
                <a:spcPts val="0"/>
              </a:spcAft>
              <a:buClr>
                <a:schemeClr val="dk1"/>
              </a:buClr>
              <a:buSzPct val="100000"/>
              <a:buFont typeface="Arial"/>
              <a:buNone/>
            </a:pPr>
            <a:r>
              <a:rPr lang="en-GB" sz="2800">
                <a:solidFill>
                  <a:schemeClr val="dk1"/>
                </a:solidFill>
                <a:latin typeface="Open Sans"/>
                <a:ea typeface="Open Sans"/>
                <a:cs typeface="Open Sans"/>
                <a:sym typeface="Open Sans"/>
              </a:rPr>
              <a:t>ODD 7 : une énergie propre et </a:t>
            </a:r>
            <a:r>
              <a:rPr lang="en-GB" sz="2800" b="1">
                <a:solidFill>
                  <a:schemeClr val="dk1"/>
                </a:solidFill>
                <a:latin typeface="Open Sans"/>
                <a:ea typeface="Open Sans"/>
                <a:cs typeface="Open Sans"/>
                <a:sym typeface="Open Sans"/>
              </a:rPr>
              <a:t>abordable </a:t>
            </a:r>
            <a:r>
              <a:rPr lang="en-GB" sz="2800">
                <a:solidFill>
                  <a:schemeClr val="dk1"/>
                </a:solidFill>
                <a:latin typeface="Open Sans"/>
                <a:ea typeface="Open Sans"/>
                <a:cs typeface="Open Sans"/>
                <a:sym typeface="Open Sans"/>
              </a:rPr>
              <a:t>pour tous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1" name="Google Shape;321;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322" name="Google Shape;322;p9"/>
          <p:cNvSpPr/>
          <p:nvPr/>
        </p:nvSpPr>
        <p:spPr>
          <a:xfrm>
            <a:off x="915969" y="1160849"/>
            <a:ext cx="72280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1.2.3 Production d'énergie renouvelable</a:t>
            </a:r>
            <a:endParaRPr sz="2000" b="1">
              <a:solidFill>
                <a:srgbClr val="9CC2E5"/>
              </a:solidFill>
              <a:latin typeface="Open Sans"/>
              <a:ea typeface="Open Sans"/>
              <a:cs typeface="Open Sans"/>
              <a:sym typeface="Open Sans"/>
            </a:endParaRPr>
          </a:p>
        </p:txBody>
      </p:sp>
      <p:sp>
        <p:nvSpPr>
          <p:cNvPr id="323" name="Google Shape;323;p9"/>
          <p:cNvSpPr txBox="1"/>
          <p:nvPr/>
        </p:nvSpPr>
        <p:spPr>
          <a:xfrm>
            <a:off x="887214" y="135168"/>
            <a:ext cx="9970805" cy="1024017"/>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90000"/>
              </a:lnSpc>
              <a:spcBef>
                <a:spcPts val="0"/>
              </a:spcBef>
              <a:spcAft>
                <a:spcPts val="0"/>
              </a:spcAft>
              <a:buClr>
                <a:schemeClr val="dk1"/>
              </a:buClr>
              <a:buSzPct val="110000"/>
              <a:buFont typeface="Open Sans"/>
              <a:buNone/>
            </a:pPr>
            <a:r>
              <a:rPr lang="en-GB" sz="4000" dirty="0">
                <a:solidFill>
                  <a:schemeClr val="dk1"/>
                </a:solidFill>
                <a:latin typeface="Open Sans"/>
                <a:ea typeface="Open Sans"/>
                <a:cs typeface="Open Sans"/>
                <a:sym typeface="Open Sans"/>
              </a:rPr>
              <a:t>Session</a:t>
            </a:r>
            <a:r>
              <a:rPr lang="en-GB" sz="4400" dirty="0">
                <a:solidFill>
                  <a:schemeClr val="dk1"/>
                </a:solidFill>
                <a:latin typeface="Open Sans"/>
                <a:ea typeface="Open Sans"/>
                <a:cs typeface="Open Sans"/>
                <a:sym typeface="Open Sans"/>
              </a:rPr>
              <a:t> 1.2 Planification des </a:t>
            </a:r>
            <a:r>
              <a:rPr lang="en-GB" sz="4400" dirty="0" err="1">
                <a:solidFill>
                  <a:schemeClr val="dk1"/>
                </a:solidFill>
                <a:latin typeface="Open Sans"/>
                <a:ea typeface="Open Sans"/>
                <a:cs typeface="Open Sans"/>
                <a:sym typeface="Open Sans"/>
              </a:rPr>
              <a:t>systèmes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énergétiques</a:t>
            </a:r>
            <a:r>
              <a:rPr lang="en-GB" sz="4400" dirty="0">
                <a:solidFill>
                  <a:schemeClr val="dk1"/>
                </a:solidFill>
                <a:latin typeface="Open Sans"/>
                <a:ea typeface="Open Sans"/>
                <a:cs typeface="Open Sans"/>
                <a:sym typeface="Open Sans"/>
              </a:rPr>
              <a:t> </a:t>
            </a:r>
            <a:endParaRPr dirty="0"/>
          </a:p>
        </p:txBody>
      </p:sp>
      <p:grpSp>
        <p:nvGrpSpPr>
          <p:cNvPr id="324" name="Google Shape;324;p9"/>
          <p:cNvGrpSpPr/>
          <p:nvPr/>
        </p:nvGrpSpPr>
        <p:grpSpPr>
          <a:xfrm>
            <a:off x="39328" y="1795399"/>
            <a:ext cx="11647140" cy="4215665"/>
            <a:chOff x="916334" y="2730020"/>
            <a:chExt cx="10484607" cy="3616576"/>
          </a:xfrm>
        </p:grpSpPr>
        <p:pic>
          <p:nvPicPr>
            <p:cNvPr id="325" name="Google Shape;325;p9"/>
            <p:cNvPicPr preferRelativeResize="0"/>
            <p:nvPr/>
          </p:nvPicPr>
          <p:blipFill rotWithShape="1">
            <a:blip r:embed="rId4">
              <a:alphaModFix/>
            </a:blip>
            <a:srcRect/>
            <a:stretch/>
          </p:blipFill>
          <p:spPr>
            <a:xfrm>
              <a:off x="916334" y="2730020"/>
              <a:ext cx="5123483" cy="3616576"/>
            </a:xfrm>
            <a:prstGeom prst="rect">
              <a:avLst/>
            </a:prstGeom>
            <a:noFill/>
            <a:ln>
              <a:noFill/>
            </a:ln>
          </p:spPr>
        </p:pic>
        <p:pic>
          <p:nvPicPr>
            <p:cNvPr id="326" name="Google Shape;326;p9"/>
            <p:cNvPicPr preferRelativeResize="0"/>
            <p:nvPr/>
          </p:nvPicPr>
          <p:blipFill rotWithShape="1">
            <a:blip r:embed="rId5">
              <a:alphaModFix/>
            </a:blip>
            <a:srcRect/>
            <a:stretch/>
          </p:blipFill>
          <p:spPr>
            <a:xfrm>
              <a:off x="6277458" y="2730020"/>
              <a:ext cx="5123483" cy="3616576"/>
            </a:xfrm>
            <a:prstGeom prst="rect">
              <a:avLst/>
            </a:prstGeom>
            <a:noFill/>
            <a:ln>
              <a:noFill/>
            </a:ln>
          </p:spPr>
        </p:pic>
        <p:sp>
          <p:nvSpPr>
            <p:cNvPr id="327" name="Google Shape;327;p9"/>
            <p:cNvSpPr/>
            <p:nvPr/>
          </p:nvSpPr>
          <p:spPr>
            <a:xfrm>
              <a:off x="2142115" y="2832100"/>
              <a:ext cx="484095" cy="132976"/>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28" name="Google Shape;328;p9"/>
            <p:cNvSpPr/>
            <p:nvPr/>
          </p:nvSpPr>
          <p:spPr>
            <a:xfrm>
              <a:off x="6942827" y="2825376"/>
              <a:ext cx="671347" cy="139700"/>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329" name="Google Shape;329;p9" descr="Diagram&#10;&#10;Description automatically generated"/>
          <p:cNvPicPr preferRelativeResize="0"/>
          <p:nvPr/>
        </p:nvPicPr>
        <p:blipFill rotWithShape="1">
          <a:blip r:embed="rId6">
            <a:alphaModFix/>
          </a:blip>
          <a:srcRect/>
          <a:stretch/>
        </p:blipFill>
        <p:spPr>
          <a:xfrm>
            <a:off x="10645581" y="406037"/>
            <a:ext cx="839471" cy="8394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4170</Words>
  <Application>Microsoft Office PowerPoint</Application>
  <PresentationFormat>Widescreen</PresentationFormat>
  <Paragraphs>317</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Open Sans ExtraBold</vt:lpstr>
      <vt:lpstr>Open Sans Light</vt:lpstr>
      <vt:lpstr>Open Sans</vt:lpstr>
      <vt:lpstr>Arial</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Sarel Greyling</dc:creator>
  <cp:lastModifiedBy>Ashutosh.Bhagurkar</cp:lastModifiedBy>
  <cp:revision>23</cp:revision>
  <dcterms:created xsi:type="dcterms:W3CDTF">2021-02-10T16:48:02Z</dcterms:created>
  <dcterms:modified xsi:type="dcterms:W3CDTF">2025-03-19T17:22:25Z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