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4" r:id="rId6"/>
  </p:sldMasterIdLst>
  <p:notesMasterIdLst>
    <p:notesMasterId r:id="rId66"/>
  </p:notesMasterIdLst>
  <p:sldIdLst>
    <p:sldId id="304" r:id="rId7"/>
    <p:sldId id="256" r:id="rId8"/>
    <p:sldId id="337" r:id="rId9"/>
    <p:sldId id="309" r:id="rId10"/>
    <p:sldId id="319" r:id="rId11"/>
    <p:sldId id="320" r:id="rId12"/>
    <p:sldId id="266" r:id="rId13"/>
    <p:sldId id="274" r:id="rId14"/>
    <p:sldId id="277" r:id="rId15"/>
    <p:sldId id="275" r:id="rId16"/>
    <p:sldId id="276" r:id="rId17"/>
    <p:sldId id="271" r:id="rId18"/>
    <p:sldId id="257" r:id="rId19"/>
    <p:sldId id="336" r:id="rId20"/>
    <p:sldId id="267" r:id="rId21"/>
    <p:sldId id="268" r:id="rId22"/>
    <p:sldId id="269" r:id="rId23"/>
    <p:sldId id="278" r:id="rId24"/>
    <p:sldId id="322" r:id="rId25"/>
    <p:sldId id="279" r:id="rId26"/>
    <p:sldId id="261" r:id="rId27"/>
    <p:sldId id="280" r:id="rId28"/>
    <p:sldId id="344" r:id="rId29"/>
    <p:sldId id="281" r:id="rId30"/>
    <p:sldId id="284" r:id="rId31"/>
    <p:sldId id="286" r:id="rId32"/>
    <p:sldId id="287" r:id="rId33"/>
    <p:sldId id="288" r:id="rId34"/>
    <p:sldId id="289" r:id="rId35"/>
    <p:sldId id="292" r:id="rId36"/>
    <p:sldId id="290" r:id="rId37"/>
    <p:sldId id="291" r:id="rId38"/>
    <p:sldId id="342" r:id="rId39"/>
    <p:sldId id="346" r:id="rId40"/>
    <p:sldId id="347" r:id="rId41"/>
    <p:sldId id="348" r:id="rId42"/>
    <p:sldId id="345" r:id="rId43"/>
    <p:sldId id="294" r:id="rId44"/>
    <p:sldId id="295" r:id="rId45"/>
    <p:sldId id="329" r:id="rId46"/>
    <p:sldId id="297" r:id="rId47"/>
    <p:sldId id="298" r:id="rId48"/>
    <p:sldId id="299" r:id="rId49"/>
    <p:sldId id="301" r:id="rId50"/>
    <p:sldId id="341" r:id="rId51"/>
    <p:sldId id="300" r:id="rId52"/>
    <p:sldId id="303" r:id="rId53"/>
    <p:sldId id="307" r:id="rId54"/>
    <p:sldId id="313" r:id="rId55"/>
    <p:sldId id="314" r:id="rId56"/>
    <p:sldId id="315" r:id="rId57"/>
    <p:sldId id="316" r:id="rId58"/>
    <p:sldId id="317" r:id="rId59"/>
    <p:sldId id="318" r:id="rId60"/>
    <p:sldId id="350" r:id="rId61"/>
    <p:sldId id="343" r:id="rId62"/>
    <p:sldId id="349" r:id="rId63"/>
    <p:sldId id="328" r:id="rId64"/>
    <p:sldId id="30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83077" autoAdjust="0"/>
  </p:normalViewPr>
  <p:slideViewPr>
    <p:cSldViewPr snapToGrid="0">
      <p:cViewPr varScale="1">
        <p:scale>
          <a:sx n="52" d="100"/>
          <a:sy n="52" d="100"/>
        </p:scale>
        <p:origin x="68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3BFD9-BA24-4D24-97EC-7659ACB6831A}" type="datetimeFigureOut">
              <a:rPr lang="en-GB" smtClean="0"/>
              <a:t>29/04/2021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78FE1-2044-4670-9976-05E3E52E9163}" type="slidenum">
              <a:rPr lang="en-GB" smtClean="0"/>
              <a:t>‹#›</a:t>
            </a:fld>
            <a:endParaRPr lang="en-GB"/>
          </a:p>
        </p:txBody>
      </p:sp>
    </p:spTree>
    <p:extLst>
      <p:ext uri="{BB962C8B-B14F-4D97-AF65-F5344CB8AC3E}">
        <p14:creationId xmlns:p14="http://schemas.microsoft.com/office/powerpoint/2010/main" val="71170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3</a:t>
            </a:fld>
            <a:endParaRPr lang="en-GB"/>
          </a:p>
        </p:txBody>
      </p:sp>
    </p:spTree>
    <p:extLst>
      <p:ext uri="{BB962C8B-B14F-4D97-AF65-F5344CB8AC3E}">
        <p14:creationId xmlns:p14="http://schemas.microsoft.com/office/powerpoint/2010/main" val="76615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7E5159B-3AD1-442C-8936-3E86663F0B11}" type="slidenum">
              <a:rPr lang="en-US" smtClean="0"/>
              <a:t>12</a:t>
            </a:fld>
            <a:endParaRPr lang="en-US"/>
          </a:p>
        </p:txBody>
      </p:sp>
    </p:spTree>
    <p:extLst>
      <p:ext uri="{BB962C8B-B14F-4D97-AF65-F5344CB8AC3E}">
        <p14:creationId xmlns:p14="http://schemas.microsoft.com/office/powerpoint/2010/main" val="281340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14</a:t>
            </a:fld>
            <a:endParaRPr lang="en-GB"/>
          </a:p>
        </p:txBody>
      </p:sp>
    </p:spTree>
    <p:extLst>
      <p:ext uri="{BB962C8B-B14F-4D97-AF65-F5344CB8AC3E}">
        <p14:creationId xmlns:p14="http://schemas.microsoft.com/office/powerpoint/2010/main" val="285539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dirty="0"/>
              <a:t>Ask</a:t>
            </a:r>
            <a:r>
              <a:rPr lang="nb-NO" sz="900" baseline="0" dirty="0"/>
              <a:t> the class to put hand up if afraid. Ask the ones who said yes, why. Ask those who said no, why. Demonstrates that they were imagining different scenarios (one said yes because if he met a lion he’d be scared. The other said no because he never has chance to run into them. </a:t>
            </a:r>
            <a:endParaRPr lang="en-GB" sz="900" dirty="0"/>
          </a:p>
        </p:txBody>
      </p:sp>
      <p:sp>
        <p:nvSpPr>
          <p:cNvPr id="4" name="Slide Number Placeholder 3"/>
          <p:cNvSpPr>
            <a:spLocks noGrp="1"/>
          </p:cNvSpPr>
          <p:nvPr>
            <p:ph type="sldNum" sz="quarter" idx="10"/>
          </p:nvPr>
        </p:nvSpPr>
        <p:spPr/>
        <p:txBody>
          <a:bodyPr/>
          <a:lstStyle/>
          <a:p>
            <a:fld id="{49378FE1-2044-4670-9976-05E3E52E9163}" type="slidenum">
              <a:rPr lang="en-GB" smtClean="0"/>
              <a:t>40</a:t>
            </a:fld>
            <a:endParaRPr lang="en-GB"/>
          </a:p>
        </p:txBody>
      </p:sp>
    </p:spTree>
    <p:extLst>
      <p:ext uri="{BB962C8B-B14F-4D97-AF65-F5344CB8AC3E}">
        <p14:creationId xmlns:p14="http://schemas.microsoft.com/office/powerpoint/2010/main" val="415834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100" dirty="0" err="1"/>
              <a:t>Practical</a:t>
            </a:r>
            <a:r>
              <a:rPr lang="nb-NO" sz="1100" dirty="0"/>
              <a:t> </a:t>
            </a:r>
            <a:r>
              <a:rPr lang="nb-NO" sz="1100" dirty="0" err="1"/>
              <a:t>activity</a:t>
            </a:r>
            <a:r>
              <a:rPr lang="nb-NO" sz="1100" dirty="0"/>
              <a:t> – </a:t>
            </a:r>
            <a:r>
              <a:rPr lang="nb-NO" sz="1100" dirty="0" err="1"/>
              <a:t>the</a:t>
            </a:r>
            <a:r>
              <a:rPr lang="nb-NO" sz="1100" dirty="0"/>
              <a:t> </a:t>
            </a:r>
            <a:r>
              <a:rPr lang="nb-NO" sz="1100" dirty="0" err="1"/>
              <a:t>studens</a:t>
            </a:r>
            <a:r>
              <a:rPr lang="nb-NO" sz="1100" dirty="0"/>
              <a:t> </a:t>
            </a:r>
            <a:r>
              <a:rPr lang="nb-NO" sz="1100" dirty="0" err="1"/>
              <a:t>role</a:t>
            </a:r>
            <a:r>
              <a:rPr lang="nb-NO" sz="1100" dirty="0"/>
              <a:t> play </a:t>
            </a:r>
            <a:r>
              <a:rPr lang="nb-NO" sz="1100" dirty="0" err="1"/>
              <a:t>piloting</a:t>
            </a:r>
            <a:r>
              <a:rPr lang="nb-NO" sz="1100" dirty="0"/>
              <a:t>. Do a </a:t>
            </a:r>
            <a:r>
              <a:rPr lang="nb-NO" sz="1100" dirty="0" err="1"/>
              <a:t>demonstration</a:t>
            </a:r>
            <a:r>
              <a:rPr lang="nb-NO" sz="1100" dirty="0"/>
              <a:t> for </a:t>
            </a:r>
            <a:r>
              <a:rPr lang="nb-NO" sz="1100" dirty="0" err="1"/>
              <a:t>them</a:t>
            </a:r>
            <a:r>
              <a:rPr lang="nb-NO" sz="1100" dirty="0"/>
              <a:t> first.</a:t>
            </a:r>
          </a:p>
          <a:p>
            <a:r>
              <a:rPr lang="nb-NO" sz="1100" dirty="0" err="1"/>
              <a:t>Then</a:t>
            </a:r>
            <a:r>
              <a:rPr lang="nb-NO" sz="1100" dirty="0"/>
              <a:t> do </a:t>
            </a:r>
            <a:r>
              <a:rPr lang="nb-NO" sz="1100" dirty="0" err="1"/>
              <a:t>second</a:t>
            </a:r>
            <a:r>
              <a:rPr lang="nb-NO" sz="1100" dirty="0"/>
              <a:t> pilot: </a:t>
            </a:r>
            <a:r>
              <a:rPr lang="en-GB" sz="1100" dirty="0"/>
              <a:t>Improve the questions based on the results from your first pilot</a:t>
            </a:r>
          </a:p>
          <a:p>
            <a:endParaRPr lang="en-GB" sz="1100" dirty="0"/>
          </a:p>
          <a:p>
            <a:endParaRPr lang="en-GB" sz="1100" dirty="0"/>
          </a:p>
          <a:p>
            <a:endParaRPr lang="en-GB" sz="1100" dirty="0"/>
          </a:p>
        </p:txBody>
      </p:sp>
      <p:sp>
        <p:nvSpPr>
          <p:cNvPr id="4" name="Slide Number Placeholder 3"/>
          <p:cNvSpPr>
            <a:spLocks noGrp="1"/>
          </p:cNvSpPr>
          <p:nvPr>
            <p:ph type="sldNum" sz="quarter" idx="10"/>
          </p:nvPr>
        </p:nvSpPr>
        <p:spPr/>
        <p:txBody>
          <a:bodyPr/>
          <a:lstStyle/>
          <a:p>
            <a:fld id="{49378FE1-2044-4670-9976-05E3E52E9163}" type="slidenum">
              <a:rPr lang="en-GB" smtClean="0"/>
              <a:t>45</a:t>
            </a:fld>
            <a:endParaRPr lang="en-GB"/>
          </a:p>
        </p:txBody>
      </p:sp>
    </p:spTree>
    <p:extLst>
      <p:ext uri="{BB962C8B-B14F-4D97-AF65-F5344CB8AC3E}">
        <p14:creationId xmlns:p14="http://schemas.microsoft.com/office/powerpoint/2010/main" val="423437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Add more fun celebration</a:t>
            </a:r>
            <a:r>
              <a:rPr lang="nb-NO" baseline="0" dirty="0"/>
              <a:t> gif</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57</a:t>
            </a:fld>
            <a:endParaRPr lang="en-GB"/>
          </a:p>
        </p:txBody>
      </p:sp>
    </p:spTree>
    <p:extLst>
      <p:ext uri="{BB962C8B-B14F-4D97-AF65-F5344CB8AC3E}">
        <p14:creationId xmlns:p14="http://schemas.microsoft.com/office/powerpoint/2010/main" val="119636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Takes 4.5 hours to do the whole</a:t>
            </a:r>
            <a:r>
              <a:rPr lang="nb-NO" baseline="0"/>
              <a:t> thing – in Myanmar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58</a:t>
            </a:fld>
            <a:endParaRPr lang="en-GB"/>
          </a:p>
        </p:txBody>
      </p:sp>
    </p:spTree>
    <p:extLst>
      <p:ext uri="{BB962C8B-B14F-4D97-AF65-F5344CB8AC3E}">
        <p14:creationId xmlns:p14="http://schemas.microsoft.com/office/powerpoint/2010/main" val="3220020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1"/>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65"/>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19" y="364883"/>
            <a:ext cx="10515963" cy="623852"/>
          </a:xfrm>
          <a:prstGeom prst="rect">
            <a:avLst/>
          </a:prstGeom>
        </p:spPr>
        <p:txBody>
          <a:bodyPr/>
          <a:lstStyle>
            <a:lvl1pPr>
              <a:defRPr sz="253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53" y="210363"/>
            <a:ext cx="1287479" cy="544365"/>
          </a:xfrm>
          <a:prstGeom prst="rect">
            <a:avLst/>
          </a:prstGeom>
        </p:spPr>
      </p:pic>
    </p:spTree>
    <p:extLst>
      <p:ext uri="{BB962C8B-B14F-4D97-AF65-F5344CB8AC3E}">
        <p14:creationId xmlns:p14="http://schemas.microsoft.com/office/powerpoint/2010/main" val="310854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F8B1A-FE46-450A-8FC0-4E75A01FC22A}" type="datetimeFigureOut">
              <a:rPr lang="en-GB" smtClean="0"/>
              <a:t>29/04/2021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9818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20438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490248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90819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82973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257857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136202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91698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3" y="2081216"/>
            <a:ext cx="11192959" cy="3271410"/>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412077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0" y="6277313"/>
            <a:ext cx="644975" cy="567934"/>
          </a:xfrm>
        </p:spPr>
        <p:txBody>
          <a:bodyPr/>
          <a:lstStyle/>
          <a:p>
            <a:pPr algn="ctr"/>
            <a:fld id="{C0BADC3D-1509-2C4E-AB5E-AF0356668A88}" type="slidenum">
              <a:rPr lang="en-GB" smtClean="0"/>
              <a:pPr algn="ctr"/>
              <a:t>‹#›</a:t>
            </a:fld>
            <a:endParaRPr lang="en-GB" dirty="0"/>
          </a:p>
        </p:txBody>
      </p:sp>
      <p:sp>
        <p:nvSpPr>
          <p:cNvPr id="4" name="Title 1"/>
          <p:cNvSpPr>
            <a:spLocks noGrp="1"/>
          </p:cNvSpPr>
          <p:nvPr>
            <p:ph type="title" hasCustomPrompt="1"/>
          </p:nvPr>
        </p:nvSpPr>
        <p:spPr>
          <a:xfrm>
            <a:off x="4758520" y="4187535"/>
            <a:ext cx="6456851" cy="730734"/>
          </a:xfrm>
          <a:prstGeom prst="rect">
            <a:avLst/>
          </a:prstGeom>
        </p:spPr>
        <p:txBody>
          <a:bodyPr/>
          <a:lstStyle>
            <a:lvl1pPr>
              <a:defRPr/>
            </a:lvl1pPr>
          </a:lstStyle>
          <a:p>
            <a:r>
              <a:rPr lang="en-US" dirty="0"/>
              <a:t>Session title</a:t>
            </a:r>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19" y="5188887"/>
            <a:ext cx="6456851" cy="730734"/>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2821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4411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54958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3158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69915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0F8B1A-FE46-450A-8FC0-4E75A01FC22A}" type="datetimeFigureOut">
              <a:rPr lang="en-GB" smtClean="0"/>
              <a:t>29/04/2021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73695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0F8B1A-FE46-450A-8FC0-4E75A01FC22A}" type="datetimeFigureOut">
              <a:rPr lang="en-GB" smtClean="0"/>
              <a:t>29/04/2021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3590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88B9750-E5AE-4EAE-AA1F-6B0FC229CD95}"/>
              </a:ext>
            </a:extLst>
          </p:cNvPr>
          <p:cNvSpPr txBox="1"/>
          <p:nvPr userDrawn="1"/>
        </p:nvSpPr>
        <p:spPr>
          <a:xfrm>
            <a:off x="10439009" y="1288315"/>
            <a:ext cx="796017" cy="2472217"/>
          </a:xfrm>
          <a:prstGeom prst="rect">
            <a:avLst/>
          </a:prstGeom>
          <a:solidFill>
            <a:srgbClr val="F8D1B6"/>
          </a:solidFill>
          <a:ln w="57150">
            <a:noFill/>
          </a:ln>
        </p:spPr>
        <p:txBody>
          <a:bodyPr vert="horz" wrap="square" lIns="75913" tIns="25304" rIns="25304" bIns="25304" rtlCol="0">
            <a:noAutofit/>
          </a:bodyPr>
          <a:lstStyle/>
          <a:p>
            <a:pPr marL="0" indent="0">
              <a:buNone/>
            </a:pPr>
            <a:endParaRPr lang="en-GB" sz="2249" b="1" dirty="0">
              <a:solidFill>
                <a:srgbClr val="FFFFFF"/>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678153" y="6480122"/>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a:fld id="{C0BADC3D-1509-2C4E-AB5E-AF0356668A88}" type="slidenum">
              <a:rPr lang="en-GB" smtClean="0"/>
              <a:pPr algn="ctr"/>
              <a:t>‹#›</a:t>
            </a:fld>
            <a:endParaRPr lang="en-GB" dirty="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282877" y="-232135"/>
            <a:ext cx="7025655" cy="7191228"/>
          </a:xfrm>
          <a:prstGeom prst="chord">
            <a:avLst>
              <a:gd name="adj1" fmla="val 2776418"/>
              <a:gd name="adj2" fmla="val 16002289"/>
            </a:avLst>
          </a:prstGeom>
          <a:solidFill>
            <a:srgbClr val="EA6B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5" dirty="0"/>
          </a:p>
        </p:txBody>
      </p:sp>
      <p:pic>
        <p:nvPicPr>
          <p:cNvPr id="11" name="Picture 10">
            <a:extLst>
              <a:ext uri="{FF2B5EF4-FFF2-40B4-BE49-F238E27FC236}">
                <a16:creationId xmlns:a16="http://schemas.microsoft.com/office/drawing/2014/main" id="{F46A8E76-594C-4967-B345-7F11B8E97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38916" y="218540"/>
            <a:ext cx="2287207" cy="967065"/>
          </a:xfrm>
          <a:prstGeom prst="rect">
            <a:avLst/>
          </a:prstGeom>
        </p:spPr>
      </p:pic>
      <p:sp>
        <p:nvSpPr>
          <p:cNvPr id="12" name="TextBox 11">
            <a:extLst>
              <a:ext uri="{FF2B5EF4-FFF2-40B4-BE49-F238E27FC236}">
                <a16:creationId xmlns:a16="http://schemas.microsoft.com/office/drawing/2014/main" id="{D3932AFB-98BB-47E6-A66A-42A8B2216A6E}"/>
              </a:ext>
            </a:extLst>
          </p:cNvPr>
          <p:cNvSpPr txBox="1"/>
          <p:nvPr userDrawn="1"/>
        </p:nvSpPr>
        <p:spPr>
          <a:xfrm>
            <a:off x="7100143" y="325059"/>
            <a:ext cx="4731308" cy="784574"/>
          </a:xfrm>
          <a:prstGeom prst="rect">
            <a:avLst/>
          </a:prstGeom>
          <a:noFill/>
        </p:spPr>
        <p:txBody>
          <a:bodyPr wrap="square" rtlCol="0">
            <a:spAutoFit/>
          </a:bodyPr>
          <a:lstStyle/>
          <a:p>
            <a:r>
              <a:rPr lang="en-GB" sz="2249" b="1" dirty="0">
                <a:latin typeface="Arial" panose="020B0604020202020204" pitchFamily="34" charset="0"/>
                <a:cs typeface="Arial" panose="020B0604020202020204" pitchFamily="34" charset="0"/>
              </a:rPr>
              <a:t>Transformation by Innovation </a:t>
            </a:r>
          </a:p>
          <a:p>
            <a:r>
              <a:rPr lang="en-GB" sz="2249" b="1" dirty="0">
                <a:latin typeface="Arial" panose="020B0604020202020204" pitchFamily="34" charset="0"/>
                <a:cs typeface="Arial" panose="020B0604020202020204" pitchFamily="34" charset="0"/>
              </a:rPr>
              <a:t>in Distance Education</a:t>
            </a:r>
          </a:p>
        </p:txBody>
      </p:sp>
      <p:pic>
        <p:nvPicPr>
          <p:cNvPr id="14" name="Picture 13">
            <a:extLst>
              <a:ext uri="{FF2B5EF4-FFF2-40B4-BE49-F238E27FC236}">
                <a16:creationId xmlns:a16="http://schemas.microsoft.com/office/drawing/2014/main" id="{42E4B120-50C8-49F3-939D-C8EB4F02AA7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1111" t="38843" r="5909"/>
          <a:stretch/>
        </p:blipFill>
        <p:spPr>
          <a:xfrm>
            <a:off x="2149729" y="1293719"/>
            <a:ext cx="8329768" cy="2461409"/>
          </a:xfrm>
          <a:prstGeom prst="rect">
            <a:avLst/>
          </a:prstGeom>
        </p:spPr>
      </p:pic>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432" b="-4056"/>
          <a:stretch/>
        </p:blipFill>
        <p:spPr>
          <a:xfrm>
            <a:off x="-180110" y="-232872"/>
            <a:ext cx="3940469" cy="7198452"/>
          </a:xfrm>
          <a:prstGeom prst="rect">
            <a:avLst/>
          </a:prstGeom>
        </p:spPr>
      </p:pic>
      <p:pic>
        <p:nvPicPr>
          <p:cNvPr id="15" name="Picture 14">
            <a:extLst>
              <a:ext uri="{FF2B5EF4-FFF2-40B4-BE49-F238E27FC236}">
                <a16:creationId xmlns:a16="http://schemas.microsoft.com/office/drawing/2014/main" id="{23FF5363-5669-4727-AB05-18061A2E0F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06027" y="6072905"/>
            <a:ext cx="6125424" cy="77234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6" y="4292118"/>
            <a:ext cx="6209535" cy="566472"/>
          </a:xfrm>
          <a:prstGeom prst="rect">
            <a:avLst/>
          </a:prstGeom>
        </p:spPr>
        <p:txBody>
          <a:bodyPr vert="horz" wrap="square" lIns="0" tIns="0" rIns="0" bIns="0" rtlCol="0">
            <a:noAutofit/>
          </a:bodyPr>
          <a:lstStyle/>
          <a:p>
            <a:pPr marL="0" indent="0">
              <a:buNone/>
            </a:pPr>
            <a:endParaRPr lang="en-GB" sz="1406" dirty="0">
              <a:solidFill>
                <a:schemeClr val="bg1"/>
              </a:solidFill>
            </a:endParaRPr>
          </a:p>
        </p:txBody>
      </p:sp>
      <p:sp>
        <p:nvSpPr>
          <p:cNvPr id="17" name="TextBox 16">
            <a:extLst>
              <a:ext uri="{FF2B5EF4-FFF2-40B4-BE49-F238E27FC236}">
                <a16:creationId xmlns:a16="http://schemas.microsoft.com/office/drawing/2014/main" id="{D06726CA-4877-4D95-8797-FEF9C4DC3F67}"/>
              </a:ext>
            </a:extLst>
          </p:cNvPr>
          <p:cNvSpPr txBox="1"/>
          <p:nvPr userDrawn="1"/>
        </p:nvSpPr>
        <p:spPr>
          <a:xfrm>
            <a:off x="4812111" y="3937716"/>
            <a:ext cx="6455205" cy="772342"/>
          </a:xfrm>
          <a:prstGeom prst="rect">
            <a:avLst/>
          </a:prstGeom>
          <a:solidFill>
            <a:srgbClr val="EB6009"/>
          </a:solidFill>
          <a:ln w="57150">
            <a:solidFill>
              <a:srgbClr val="EB6009"/>
            </a:solidFill>
          </a:ln>
        </p:spPr>
        <p:txBody>
          <a:bodyPr vert="horz" wrap="square" lIns="75913" tIns="25304" rIns="25304" bIns="25304" rtlCol="0">
            <a:noAutofit/>
          </a:bodyPr>
          <a:lstStyle/>
          <a:p>
            <a:pPr marL="0" indent="0">
              <a:buNone/>
            </a:pPr>
            <a:r>
              <a:rPr lang="en-GB" sz="2249" b="1" dirty="0">
                <a:solidFill>
                  <a:srgbClr val="FFFFFF"/>
                </a:solidFill>
                <a:latin typeface="Arial" panose="020B0604020202020204" pitchFamily="34" charset="0"/>
                <a:cs typeface="Arial" panose="020B0604020202020204" pitchFamily="34" charset="0"/>
              </a:rPr>
              <a:t>TIDE RESIDENTIAL SCHOOL</a:t>
            </a:r>
          </a:p>
          <a:p>
            <a:pPr marL="0" indent="0">
              <a:buNone/>
            </a:pPr>
            <a:r>
              <a:rPr lang="en-GB" sz="2249" b="1" dirty="0">
                <a:solidFill>
                  <a:srgbClr val="FFFFFF"/>
                </a:solidFill>
                <a:latin typeface="Arial" panose="020B0604020202020204" pitchFamily="34" charset="0"/>
                <a:cs typeface="Arial" panose="020B0604020202020204" pitchFamily="34" charset="0"/>
              </a:rPr>
              <a:t>NOVEMBER 2019</a:t>
            </a:r>
          </a:p>
        </p:txBody>
      </p:sp>
      <p:sp>
        <p:nvSpPr>
          <p:cNvPr id="19" name="TextBox 18">
            <a:extLst>
              <a:ext uri="{FF2B5EF4-FFF2-40B4-BE49-F238E27FC236}">
                <a16:creationId xmlns:a16="http://schemas.microsoft.com/office/drawing/2014/main" id="{D11695DD-2225-4BAE-B726-3AC4DDE7ACA9}"/>
              </a:ext>
            </a:extLst>
          </p:cNvPr>
          <p:cNvSpPr txBox="1"/>
          <p:nvPr userDrawn="1"/>
        </p:nvSpPr>
        <p:spPr>
          <a:xfrm>
            <a:off x="4779820" y="4969444"/>
            <a:ext cx="6455205" cy="1103461"/>
          </a:xfrm>
          <a:prstGeom prst="rect">
            <a:avLst/>
          </a:prstGeom>
          <a:noFill/>
          <a:ln w="57150">
            <a:solidFill>
              <a:srgbClr val="EB6009"/>
            </a:solidFill>
          </a:ln>
        </p:spPr>
        <p:txBody>
          <a:bodyPr vert="horz" wrap="square" lIns="75913" tIns="25304" rIns="25304" bIns="25304" rtlCol="0">
            <a:noAutofit/>
          </a:bodyPr>
          <a:lstStyle/>
          <a:p>
            <a:pPr marL="0" indent="0">
              <a:buNone/>
            </a:pPr>
            <a:r>
              <a:rPr lang="en-GB" sz="2249" b="1" dirty="0">
                <a:solidFill>
                  <a:srgbClr val="FFFFFF"/>
                </a:solidFill>
                <a:latin typeface="Arial" panose="020B0604020202020204" pitchFamily="34" charset="0"/>
                <a:cs typeface="Arial" panose="020B0604020202020204" pitchFamily="34" charset="0"/>
              </a:rPr>
              <a:t>NOVEMBER 20</a:t>
            </a:r>
          </a:p>
          <a:p>
            <a:pPr marL="0" indent="0">
              <a:buNone/>
            </a:pPr>
            <a:endParaRPr lang="en-GB" sz="2249" b="1" dirty="0">
              <a:solidFill>
                <a:srgbClr val="FFFFFF"/>
              </a:solidFill>
              <a:latin typeface="Arial" panose="020B0604020202020204" pitchFamily="34" charset="0"/>
              <a:cs typeface="Arial" panose="020B0604020202020204" pitchFamily="34" charset="0"/>
            </a:endParaRPr>
          </a:p>
          <a:p>
            <a:pPr marL="0" indent="0">
              <a:buNone/>
            </a:pPr>
            <a:r>
              <a:rPr lang="en-GB" sz="2249" b="1" dirty="0">
                <a:solidFill>
                  <a:srgbClr val="FFFFFF"/>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1187545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79"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32" indent="-185232" algn="l" defTabSz="457079" rtl="0" eaLnBrk="1" latinLnBrk="0" hangingPunct="1">
        <a:lnSpc>
          <a:spcPts val="1828"/>
        </a:lnSpc>
        <a:spcBef>
          <a:spcPts val="773"/>
        </a:spcBef>
        <a:spcAft>
          <a:spcPts val="562"/>
        </a:spcAft>
        <a:buClr>
          <a:schemeClr val="accent3"/>
        </a:buClr>
        <a:buSzPct val="90000"/>
        <a:buFont typeface="Lucida Grande"/>
        <a:buChar char="●"/>
        <a:defRPr sz="1687" kern="1200">
          <a:solidFill>
            <a:schemeClr val="tx1"/>
          </a:solidFill>
          <a:latin typeface="+mn-lt"/>
          <a:ea typeface="+mn-ea"/>
          <a:cs typeface="+mn-cs"/>
        </a:defRPr>
      </a:lvl1pPr>
      <a:lvl2pPr marL="389433" indent="-156220" algn="l" defTabSz="457079"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24" indent="-241024" algn="l" defTabSz="457079"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79"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79"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933" indent="-228540" algn="l" defTabSz="457079" rtl="0" eaLnBrk="1" latinLnBrk="0" hangingPunct="1">
        <a:spcBef>
          <a:spcPct val="20000"/>
        </a:spcBef>
        <a:buFont typeface="Arial"/>
        <a:buChar char="•"/>
        <a:defRPr sz="1968" kern="1200">
          <a:solidFill>
            <a:schemeClr val="tx1"/>
          </a:solidFill>
          <a:latin typeface="+mn-lt"/>
          <a:ea typeface="+mn-ea"/>
          <a:cs typeface="+mn-cs"/>
        </a:defRPr>
      </a:lvl6pPr>
      <a:lvl7pPr marL="2971011" indent="-228540" algn="l" defTabSz="457079" rtl="0" eaLnBrk="1" latinLnBrk="0" hangingPunct="1">
        <a:spcBef>
          <a:spcPct val="20000"/>
        </a:spcBef>
        <a:buFont typeface="Arial"/>
        <a:buChar char="•"/>
        <a:defRPr sz="1968" kern="1200">
          <a:solidFill>
            <a:schemeClr val="tx1"/>
          </a:solidFill>
          <a:latin typeface="+mn-lt"/>
          <a:ea typeface="+mn-ea"/>
          <a:cs typeface="+mn-cs"/>
        </a:defRPr>
      </a:lvl7pPr>
      <a:lvl8pPr marL="3428090" indent="-228540" algn="l" defTabSz="457079" rtl="0" eaLnBrk="1" latinLnBrk="0" hangingPunct="1">
        <a:spcBef>
          <a:spcPct val="20000"/>
        </a:spcBef>
        <a:buFont typeface="Arial"/>
        <a:buChar char="•"/>
        <a:defRPr sz="1968" kern="1200">
          <a:solidFill>
            <a:schemeClr val="tx1"/>
          </a:solidFill>
          <a:latin typeface="+mn-lt"/>
          <a:ea typeface="+mn-ea"/>
          <a:cs typeface="+mn-cs"/>
        </a:defRPr>
      </a:lvl8pPr>
      <a:lvl9pPr marL="3885169" indent="-228540" algn="l" defTabSz="45707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79" rtl="0" eaLnBrk="1" latinLnBrk="0" hangingPunct="1">
        <a:defRPr sz="1828" kern="1200">
          <a:solidFill>
            <a:schemeClr val="tx1"/>
          </a:solidFill>
          <a:latin typeface="+mn-lt"/>
          <a:ea typeface="+mn-ea"/>
          <a:cs typeface="+mn-cs"/>
        </a:defRPr>
      </a:lvl1pPr>
      <a:lvl2pPr marL="457079" algn="l" defTabSz="457079" rtl="0" eaLnBrk="1" latinLnBrk="0" hangingPunct="1">
        <a:defRPr sz="1828" kern="1200">
          <a:solidFill>
            <a:schemeClr val="tx1"/>
          </a:solidFill>
          <a:latin typeface="+mn-lt"/>
          <a:ea typeface="+mn-ea"/>
          <a:cs typeface="+mn-cs"/>
        </a:defRPr>
      </a:lvl2pPr>
      <a:lvl3pPr marL="914157" algn="l" defTabSz="457079" rtl="0" eaLnBrk="1" latinLnBrk="0" hangingPunct="1">
        <a:defRPr sz="1828" kern="1200">
          <a:solidFill>
            <a:schemeClr val="tx1"/>
          </a:solidFill>
          <a:latin typeface="+mn-lt"/>
          <a:ea typeface="+mn-ea"/>
          <a:cs typeface="+mn-cs"/>
        </a:defRPr>
      </a:lvl3pPr>
      <a:lvl4pPr marL="1371236" algn="l" defTabSz="457079" rtl="0" eaLnBrk="1" latinLnBrk="0" hangingPunct="1">
        <a:defRPr sz="1828" kern="1200">
          <a:solidFill>
            <a:schemeClr val="tx1"/>
          </a:solidFill>
          <a:latin typeface="+mn-lt"/>
          <a:ea typeface="+mn-ea"/>
          <a:cs typeface="+mn-cs"/>
        </a:defRPr>
      </a:lvl4pPr>
      <a:lvl5pPr marL="1828315" algn="l" defTabSz="457079" rtl="0" eaLnBrk="1" latinLnBrk="0" hangingPunct="1">
        <a:defRPr sz="1828" kern="1200">
          <a:solidFill>
            <a:schemeClr val="tx1"/>
          </a:solidFill>
          <a:latin typeface="+mn-lt"/>
          <a:ea typeface="+mn-ea"/>
          <a:cs typeface="+mn-cs"/>
        </a:defRPr>
      </a:lvl5pPr>
      <a:lvl6pPr marL="2285394" algn="l" defTabSz="457079" rtl="0" eaLnBrk="1" latinLnBrk="0" hangingPunct="1">
        <a:defRPr sz="1828" kern="1200">
          <a:solidFill>
            <a:schemeClr val="tx1"/>
          </a:solidFill>
          <a:latin typeface="+mn-lt"/>
          <a:ea typeface="+mn-ea"/>
          <a:cs typeface="+mn-cs"/>
        </a:defRPr>
      </a:lvl6pPr>
      <a:lvl7pPr marL="2742472" algn="l" defTabSz="457079" rtl="0" eaLnBrk="1" latinLnBrk="0" hangingPunct="1">
        <a:defRPr sz="1828" kern="1200">
          <a:solidFill>
            <a:schemeClr val="tx1"/>
          </a:solidFill>
          <a:latin typeface="+mn-lt"/>
          <a:ea typeface="+mn-ea"/>
          <a:cs typeface="+mn-cs"/>
        </a:defRPr>
      </a:lvl7pPr>
      <a:lvl8pPr marL="3199551" algn="l" defTabSz="457079" rtl="0" eaLnBrk="1" latinLnBrk="0" hangingPunct="1">
        <a:defRPr sz="1828" kern="1200">
          <a:solidFill>
            <a:schemeClr val="tx1"/>
          </a:solidFill>
          <a:latin typeface="+mn-lt"/>
          <a:ea typeface="+mn-ea"/>
          <a:cs typeface="+mn-cs"/>
        </a:defRPr>
      </a:lvl8pPr>
      <a:lvl9pPr marL="3656629" algn="l" defTabSz="457079" rtl="0" eaLnBrk="1" latinLnBrk="0" hangingPunct="1">
        <a:defRPr sz="18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F8B1A-FE46-450A-8FC0-4E75A01FC22A}" type="datetimeFigureOut">
              <a:rPr lang="en-GB" smtClean="0"/>
              <a:t>29/04/2021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6EACC-CD49-4A4A-8C37-DD221EF4DAE2}" type="slidenum">
              <a:rPr lang="en-GB" smtClean="0"/>
              <a:t>‹#›</a:t>
            </a:fld>
            <a:endParaRPr lang="en-GB"/>
          </a:p>
        </p:txBody>
      </p:sp>
    </p:spTree>
    <p:extLst>
      <p:ext uri="{BB962C8B-B14F-4D97-AF65-F5344CB8AC3E}">
        <p14:creationId xmlns:p14="http://schemas.microsoft.com/office/powerpoint/2010/main" val="70638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5333127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dirty="0">
                <a:solidFill>
                  <a:prstClr val="white"/>
                </a:solidFill>
                <a:latin typeface="Helvetica"/>
              </a:rPr>
              <a:t>Name: </a:t>
            </a:r>
            <a:r>
              <a:rPr lang="en-GB" sz="2000" b="1" dirty="0">
                <a:solidFill>
                  <a:schemeClr val="bg1"/>
                </a:solidFill>
                <a:latin typeface="Arial" panose="020B0604020202020204" pitchFamily="34" charset="0"/>
                <a:ea typeface="Calibri" panose="020F0502020204030204" pitchFamily="34" charset="0"/>
                <a:cs typeface="Arial" panose="020B0604020202020204" pitchFamily="34" charset="0"/>
              </a:rPr>
              <a:t>Kim Jacobsen</a:t>
            </a:r>
            <a:endParaRPr lang="en-US" sz="2133" dirty="0">
              <a:solidFill>
                <a:prstClr val="white"/>
              </a:solidFill>
              <a:latin typeface="Helvetica"/>
            </a:endParaRPr>
          </a:p>
          <a:p>
            <a:pPr defTabSz="914377"/>
            <a:r>
              <a:rPr lang="en-US" sz="2133" dirty="0">
                <a:solidFill>
                  <a:prstClr val="white"/>
                </a:solidFill>
                <a:latin typeface="Helvetica"/>
              </a:rPr>
              <a:t>Date: November 2019</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6" y="1729636"/>
            <a:ext cx="7081047" cy="730735"/>
          </a:xfrm>
          <a:prstGeom prst="rect">
            <a:avLst/>
          </a:prstGeom>
        </p:spPr>
        <p:txBody>
          <a:bodyPr/>
          <a:lstStyle/>
          <a:p>
            <a:pPr>
              <a:lnSpc>
                <a:spcPct val="100000"/>
              </a:lnSpc>
            </a:pPr>
            <a:r>
              <a:rPr lang="en-GB" sz="4000" dirty="0">
                <a:solidFill>
                  <a:schemeClr val="bg1"/>
                </a:solidFill>
                <a:latin typeface="Arial" panose="020B0604020202020204" pitchFamily="34" charset="0"/>
                <a:cs typeface="Arial" panose="020B0604020202020204" pitchFamily="34" charset="0"/>
              </a:rPr>
              <a:t>Social research methods - Local communities and felid conservation</a:t>
            </a:r>
            <a:endParaRPr lang="en-US" sz="40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extLst>
              <p:ext uri="{D42A27DB-BD31-4B8C-83A1-F6EECF244321}">
                <p14:modId xmlns:p14="http://schemas.microsoft.com/office/powerpoint/2010/main" val="3502293948"/>
              </p:ext>
            </p:extLst>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2000" b="1" dirty="0">
                          <a:solidFill>
                            <a:schemeClr val="accent6">
                              <a:lumMod val="50000"/>
                            </a:schemeClr>
                          </a:solidFill>
                        </a:rPr>
                        <a:t>Closed</a:t>
                      </a:r>
                      <a:r>
                        <a:rPr lang="en-US" sz="2000" b="1" baseline="0" dirty="0">
                          <a:solidFill>
                            <a:schemeClr val="accent6">
                              <a:lumMod val="50000"/>
                            </a:schemeClr>
                          </a:solidFill>
                        </a:rPr>
                        <a:t> forest</a:t>
                      </a:r>
                      <a:endParaRPr lang="en-US" sz="2000" b="1"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2000" b="1" dirty="0">
                          <a:solidFill>
                            <a:schemeClr val="accent6">
                              <a:lumMod val="50000"/>
                            </a:schemeClr>
                          </a:solidFill>
                        </a:rPr>
                        <a:t>Precipitation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2000" b="1" dirty="0">
                          <a:solidFill>
                            <a:schemeClr val="accent6">
                              <a:lumMod val="50000"/>
                            </a:schemeClr>
                          </a:solidFill>
                        </a:rPr>
                        <a:t>Shrub-grass</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2000" b="1" dirty="0">
                          <a:solidFill>
                            <a:schemeClr val="accent6">
                              <a:lumMod val="50000"/>
                            </a:schemeClr>
                          </a:solidFill>
                        </a:rPr>
                        <a:t>Protected</a:t>
                      </a:r>
                      <a:r>
                        <a:rPr lang="en-US" sz="2000" b="1" baseline="0" dirty="0">
                          <a:solidFill>
                            <a:schemeClr val="accent6">
                              <a:lumMod val="50000"/>
                            </a:schemeClr>
                          </a:solidFill>
                        </a:rPr>
                        <a:t> areas</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2000" b="1" dirty="0">
                          <a:solidFill>
                            <a:schemeClr val="accent6">
                              <a:lumMod val="50000"/>
                            </a:schemeClr>
                          </a:solidFill>
                        </a:rPr>
                        <a:t>Slope</a:t>
                      </a:r>
                      <a:r>
                        <a:rPr lang="en-US" sz="2000" b="1" baseline="0" dirty="0">
                          <a:solidFill>
                            <a:schemeClr val="accent6">
                              <a:lumMod val="50000"/>
                            </a:schemeClr>
                          </a:solidFill>
                        </a:rPr>
                        <a:t> </a:t>
                      </a:r>
                      <a:r>
                        <a:rPr lang="en-US" sz="2000" b="1" dirty="0">
                          <a:solidFill>
                            <a:schemeClr val="accent6">
                              <a:lumMod val="50000"/>
                            </a:schemeClr>
                          </a:solidFill>
                        </a:rPr>
                        <a:t>standard deviation</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2000" b="1" dirty="0">
                          <a:solidFill>
                            <a:schemeClr val="accent6">
                              <a:lumMod val="50000"/>
                            </a:schemeClr>
                          </a:solidFill>
                        </a:rPr>
                        <a:t>Slope focal mean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2000" b="1" dirty="0">
                          <a:solidFill>
                            <a:srgbClr val="C00000"/>
                          </a:solidFill>
                        </a:rPr>
                        <a:t>Mosaic of land cover</a:t>
                      </a:r>
                      <a:endParaRPr lang="en-US" sz="2000" dirty="0">
                        <a:solidFill>
                          <a:srgbClr val="C00000"/>
                        </a:solidFill>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en-US" sz="2000" b="1" dirty="0">
                          <a:solidFill>
                            <a:srgbClr val="C00000"/>
                          </a:solidFill>
                        </a:rPr>
                        <a:t>Compound Topographic Index</a:t>
                      </a:r>
                      <a:endParaRPr lang="en-US" sz="2000" dirty="0">
                        <a:solidFill>
                          <a:srgbClr val="C00000"/>
                        </a:solidFill>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en-US" sz="2000" b="1" dirty="0"/>
                        <a:t>Camera effort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r>
              <a:rPr lang="en-GB" dirty="0"/>
              <a:t>Habitat suitability model</a:t>
            </a:r>
          </a:p>
        </p:txBody>
      </p:sp>
      <p:sp>
        <p:nvSpPr>
          <p:cNvPr id="3" name="Content Placeholder 2"/>
          <p:cNvSpPr>
            <a:spLocks noGrp="1"/>
          </p:cNvSpPr>
          <p:nvPr>
            <p:ph idx="1"/>
          </p:nvPr>
        </p:nvSpPr>
        <p:spPr/>
        <p:txBody>
          <a:bodyPr/>
          <a:lstStyle/>
          <a:p>
            <a:endParaRPr lang="en-GB" dirty="0"/>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4098" name="Picture 2" descr="Here comes rain ag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4623" y="3846576"/>
            <a:ext cx="3576320" cy="26822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718304" y="2715038"/>
            <a:ext cx="2130552" cy="107972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2342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extLst>
              <p:ext uri="{D42A27DB-BD31-4B8C-83A1-F6EECF244321}">
                <p14:modId xmlns:p14="http://schemas.microsoft.com/office/powerpoint/2010/main" val="3145199072"/>
              </p:ext>
            </p:extLst>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2000" b="1" dirty="0">
                          <a:solidFill>
                            <a:schemeClr val="accent6">
                              <a:lumMod val="50000"/>
                            </a:schemeClr>
                          </a:solidFill>
                        </a:rPr>
                        <a:t>Closed</a:t>
                      </a:r>
                      <a:r>
                        <a:rPr lang="en-US" sz="2000" b="1" baseline="0" dirty="0">
                          <a:solidFill>
                            <a:schemeClr val="accent6">
                              <a:lumMod val="50000"/>
                            </a:schemeClr>
                          </a:solidFill>
                        </a:rPr>
                        <a:t> forest</a:t>
                      </a:r>
                      <a:endParaRPr lang="en-US" sz="2000" b="1"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2000" b="1" dirty="0">
                          <a:solidFill>
                            <a:schemeClr val="accent6">
                              <a:lumMod val="50000"/>
                            </a:schemeClr>
                          </a:solidFill>
                        </a:rPr>
                        <a:t>Precipitation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2000" b="1" dirty="0">
                          <a:solidFill>
                            <a:schemeClr val="accent6">
                              <a:lumMod val="50000"/>
                            </a:schemeClr>
                          </a:solidFill>
                        </a:rPr>
                        <a:t>Shrub-grass</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2000" b="1" dirty="0">
                          <a:solidFill>
                            <a:schemeClr val="accent6">
                              <a:lumMod val="50000"/>
                            </a:schemeClr>
                          </a:solidFill>
                        </a:rPr>
                        <a:t>Protected</a:t>
                      </a:r>
                      <a:r>
                        <a:rPr lang="en-US" sz="2000" b="1" baseline="0" dirty="0">
                          <a:solidFill>
                            <a:schemeClr val="accent6">
                              <a:lumMod val="50000"/>
                            </a:schemeClr>
                          </a:solidFill>
                        </a:rPr>
                        <a:t> areas</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2000" b="1" dirty="0">
                          <a:solidFill>
                            <a:schemeClr val="accent6">
                              <a:lumMod val="50000"/>
                            </a:schemeClr>
                          </a:solidFill>
                        </a:rPr>
                        <a:t>Slope</a:t>
                      </a:r>
                      <a:r>
                        <a:rPr lang="en-US" sz="2000" b="1" baseline="0" dirty="0">
                          <a:solidFill>
                            <a:schemeClr val="accent6">
                              <a:lumMod val="50000"/>
                            </a:schemeClr>
                          </a:solidFill>
                        </a:rPr>
                        <a:t> </a:t>
                      </a:r>
                      <a:r>
                        <a:rPr lang="en-US" sz="2000" b="1" dirty="0">
                          <a:solidFill>
                            <a:schemeClr val="accent6">
                              <a:lumMod val="50000"/>
                            </a:schemeClr>
                          </a:solidFill>
                        </a:rPr>
                        <a:t>standard deviation</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2000" b="1" dirty="0">
                          <a:solidFill>
                            <a:schemeClr val="accent6">
                              <a:lumMod val="50000"/>
                            </a:schemeClr>
                          </a:solidFill>
                        </a:rPr>
                        <a:t>Slope focal mean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2000" b="1" dirty="0">
                          <a:solidFill>
                            <a:srgbClr val="C00000"/>
                          </a:solidFill>
                        </a:rPr>
                        <a:t>Mosaic of land cover</a:t>
                      </a:r>
                      <a:endParaRPr lang="en-US" sz="2000" dirty="0">
                        <a:solidFill>
                          <a:srgbClr val="C00000"/>
                        </a:solidFill>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en-US" sz="2000" b="1" dirty="0">
                          <a:solidFill>
                            <a:srgbClr val="C00000"/>
                          </a:solidFill>
                        </a:rPr>
                        <a:t>Compound Topographic Index</a:t>
                      </a:r>
                      <a:endParaRPr lang="en-US" sz="2000" dirty="0">
                        <a:solidFill>
                          <a:srgbClr val="C00000"/>
                        </a:solidFill>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en-US" sz="2000" b="1" dirty="0"/>
                        <a:t>Camera effort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r>
              <a:rPr lang="en-GB" dirty="0"/>
              <a:t>Habitat suitability model</a:t>
            </a:r>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5122" name="Picture 2" descr="Image result for no entry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552" y="4120071"/>
            <a:ext cx="1783079" cy="26708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334256" y="3877056"/>
            <a:ext cx="1499616" cy="18929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288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A7A4CA-5A7C-4BDB-BE56-930ECB229DD2}"/>
              </a:ext>
            </a:extLst>
          </p:cNvPr>
          <p:cNvSpPr>
            <a:spLocks noGrp="1"/>
          </p:cNvSpPr>
          <p:nvPr>
            <p:ph type="ftr" sz="quarter" idx="11"/>
          </p:nvPr>
        </p:nvSpPr>
        <p:spPr>
          <a:xfrm>
            <a:off x="8506983" y="6492875"/>
            <a:ext cx="4114800" cy="365125"/>
          </a:xfrm>
        </p:spPr>
        <p:txBody>
          <a:bodyPr/>
          <a:lstStyle/>
          <a:p>
            <a:r>
              <a:rPr lang="en-US" dirty="0"/>
              <a:t>Myanmar meeting 28th Nov - 1st Dec 2017</a:t>
            </a:r>
          </a:p>
        </p:txBody>
      </p:sp>
      <p:sp>
        <p:nvSpPr>
          <p:cNvPr id="9" name="TextBox 8">
            <a:extLst>
              <a:ext uri="{FF2B5EF4-FFF2-40B4-BE49-F238E27FC236}">
                <a16:creationId xmlns:a16="http://schemas.microsoft.com/office/drawing/2014/main" id="{DD7332E0-4831-4FE4-BE4F-783F06D9F16B}"/>
              </a:ext>
            </a:extLst>
          </p:cNvPr>
          <p:cNvSpPr txBox="1"/>
          <p:nvPr/>
        </p:nvSpPr>
        <p:spPr>
          <a:xfrm>
            <a:off x="-132325" y="290619"/>
            <a:ext cx="3180325"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Habitat suitability map</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132"/>
          <a:stretch/>
        </p:blipFill>
        <p:spPr>
          <a:xfrm>
            <a:off x="0" y="0"/>
            <a:ext cx="11707368" cy="6858000"/>
          </a:xfrm>
          <a:prstGeom prst="rect">
            <a:avLst/>
          </a:prstGeom>
        </p:spPr>
      </p:pic>
      <p:sp>
        <p:nvSpPr>
          <p:cNvPr id="2" name="TextBox 1"/>
          <p:cNvSpPr txBox="1"/>
          <p:nvPr/>
        </p:nvSpPr>
        <p:spPr>
          <a:xfrm>
            <a:off x="576072" y="6318504"/>
            <a:ext cx="4242816" cy="369332"/>
          </a:xfrm>
          <a:prstGeom prst="rect">
            <a:avLst/>
          </a:prstGeom>
          <a:noFill/>
        </p:spPr>
        <p:txBody>
          <a:bodyPr wrap="square" rtlCol="0">
            <a:spAutoFit/>
          </a:bodyPr>
          <a:lstStyle/>
          <a:p>
            <a:r>
              <a:rPr lang="en-GB" dirty="0"/>
              <a:t>Illustration by </a:t>
            </a:r>
            <a:r>
              <a:rPr lang="en-GB" dirty="0" err="1"/>
              <a:t>Zaneta</a:t>
            </a:r>
            <a:r>
              <a:rPr lang="en-GB" dirty="0"/>
              <a:t> </a:t>
            </a:r>
            <a:r>
              <a:rPr lang="en-GB" dirty="0" err="1"/>
              <a:t>Kaszta</a:t>
            </a:r>
            <a:r>
              <a:rPr lang="en-GB" dirty="0"/>
              <a:t>, </a:t>
            </a:r>
            <a:r>
              <a:rPr lang="en-GB" dirty="0" err="1"/>
              <a:t>WildCRU</a:t>
            </a:r>
            <a:endParaRPr lang="en-GB" dirty="0"/>
          </a:p>
        </p:txBody>
      </p:sp>
    </p:spTree>
    <p:extLst>
      <p:ext uri="{BB962C8B-B14F-4D97-AF65-F5344CB8AC3E}">
        <p14:creationId xmlns:p14="http://schemas.microsoft.com/office/powerpoint/2010/main" val="352947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Conservation conflicts</a:t>
            </a:r>
          </a:p>
        </p:txBody>
      </p:sp>
      <p:sp>
        <p:nvSpPr>
          <p:cNvPr id="3" name="Content Placeholder 2"/>
          <p:cNvSpPr>
            <a:spLocks noGrp="1"/>
          </p:cNvSpPr>
          <p:nvPr>
            <p:ph idx="1"/>
          </p:nvPr>
        </p:nvSpPr>
        <p:spPr/>
        <p:txBody>
          <a:bodyPr/>
          <a:lstStyle/>
          <a:p>
            <a:pPr marL="0" indent="0">
              <a:buNone/>
            </a:pPr>
            <a:endParaRPr lang="en-GB" dirty="0"/>
          </a:p>
        </p:txBody>
      </p:sp>
      <p:pic>
        <p:nvPicPr>
          <p:cNvPr id="6146" name="Picture 2" descr="http://sciencenordic.com/sites/default/files/imagecache/620x/ulvemotst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032" y="1532840"/>
            <a:ext cx="7615555" cy="508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9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Surveys can be used for any issue </a:t>
            </a:r>
          </a:p>
        </p:txBody>
      </p:sp>
      <p:sp>
        <p:nvSpPr>
          <p:cNvPr id="3" name="Content Placeholder 2"/>
          <p:cNvSpPr>
            <a:spLocks noGrp="1"/>
          </p:cNvSpPr>
          <p:nvPr>
            <p:ph idx="1"/>
          </p:nvPr>
        </p:nvSpPr>
        <p:spPr/>
        <p:txBody>
          <a:bodyPr/>
          <a:lstStyle/>
          <a:p>
            <a:endParaRPr lang="en-GB"/>
          </a:p>
        </p:txBody>
      </p:sp>
      <p:pic>
        <p:nvPicPr>
          <p:cNvPr id="2052" name="Picture 4" descr="Image result for road 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981" y="2654804"/>
            <a:ext cx="7107931" cy="40044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am rainfo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72" y="1599512"/>
            <a:ext cx="60960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udents in a 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53" y="4106900"/>
            <a:ext cx="38100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0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Chatthin</a:t>
            </a:r>
            <a:r>
              <a:rPr lang="en-GB" dirty="0"/>
              <a:t> Wildlife Sanctuary </a:t>
            </a:r>
          </a:p>
        </p:txBody>
      </p:sp>
      <p:sp>
        <p:nvSpPr>
          <p:cNvPr id="3" name="Content Placeholder 2"/>
          <p:cNvSpPr>
            <a:spLocks noGrp="1"/>
          </p:cNvSpPr>
          <p:nvPr>
            <p:ph idx="1"/>
          </p:nvPr>
        </p:nvSpPr>
        <p:spPr/>
        <p:txBody>
          <a:bodyPr/>
          <a:lstStyle/>
          <a:p>
            <a:endParaRPr lang="en-GB" dirty="0"/>
          </a:p>
          <a:p>
            <a:endParaRPr lang="en-GB" dirty="0"/>
          </a:p>
        </p:txBody>
      </p:sp>
      <p:sp>
        <p:nvSpPr>
          <p:cNvPr id="4" name="TextBox 3"/>
          <p:cNvSpPr txBox="1"/>
          <p:nvPr/>
        </p:nvSpPr>
        <p:spPr>
          <a:xfrm>
            <a:off x="3296490" y="6307841"/>
            <a:ext cx="8686800" cy="523220"/>
          </a:xfrm>
          <a:prstGeom prst="rect">
            <a:avLst/>
          </a:prstGeom>
          <a:noFill/>
        </p:spPr>
        <p:txBody>
          <a:bodyPr wrap="square" rtlCol="0">
            <a:spAutoFit/>
          </a:bodyPr>
          <a:lstStyle/>
          <a:p>
            <a:r>
              <a:rPr lang="en-GB" sz="1400" dirty="0" err="1"/>
              <a:t>Allendorf</a:t>
            </a:r>
            <a:r>
              <a:rPr lang="en-GB" sz="1400" dirty="0"/>
              <a:t>, T.D., Aung, M. and </a:t>
            </a:r>
            <a:r>
              <a:rPr lang="en-GB" sz="1400" dirty="0" err="1"/>
              <a:t>Songer</a:t>
            </a:r>
            <a:r>
              <a:rPr lang="en-GB" sz="1400" dirty="0"/>
              <a:t>, M., 2012. Using residents' perceptions to improve park-people relationships in </a:t>
            </a:r>
            <a:r>
              <a:rPr lang="en-GB" sz="1400" dirty="0" err="1"/>
              <a:t>Chatthin</a:t>
            </a:r>
            <a:r>
              <a:rPr lang="en-GB" sz="1400" dirty="0"/>
              <a:t> Wildlife Sanctuary, Myanmar. </a:t>
            </a:r>
            <a:r>
              <a:rPr lang="en-GB" sz="1400" i="1" dirty="0"/>
              <a:t>Journal of environmental management</a:t>
            </a:r>
            <a:r>
              <a:rPr lang="en-GB" sz="1400" dirty="0"/>
              <a:t>, </a:t>
            </a:r>
            <a:r>
              <a:rPr lang="en-GB" sz="1400" i="1" dirty="0"/>
              <a:t>99</a:t>
            </a:r>
            <a:r>
              <a:rPr lang="en-GB" sz="1400" dirty="0"/>
              <a:t>, pp.36-43.</a:t>
            </a:r>
          </a:p>
        </p:txBody>
      </p:sp>
      <p:pic>
        <p:nvPicPr>
          <p:cNvPr id="7" name="Picture 6"/>
          <p:cNvPicPr/>
          <p:nvPr/>
        </p:nvPicPr>
        <p:blipFill rotWithShape="1">
          <a:blip r:embed="rId2"/>
          <a:srcRect l="33459" t="13984" r="15466" b="10577"/>
          <a:stretch/>
        </p:blipFill>
        <p:spPr bwMode="auto">
          <a:xfrm>
            <a:off x="2667786" y="1470581"/>
            <a:ext cx="6353666" cy="48413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422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91389"/>
            <a:ext cx="10515600" cy="430403"/>
          </a:xfrm>
        </p:spPr>
        <p:txBody>
          <a:bodyPr>
            <a:normAutofit fontScale="90000"/>
          </a:bodyPr>
          <a:lstStyle/>
          <a:p>
            <a:r>
              <a:rPr lang="en-GB" sz="1800" dirty="0" err="1"/>
              <a:t>Allendorf</a:t>
            </a:r>
            <a:r>
              <a:rPr lang="en-GB" sz="1800" dirty="0"/>
              <a:t>, T.D., Aung, M. and </a:t>
            </a:r>
            <a:r>
              <a:rPr lang="en-GB" sz="1800" dirty="0" err="1"/>
              <a:t>Songer</a:t>
            </a:r>
            <a:r>
              <a:rPr lang="en-GB" sz="1800" dirty="0"/>
              <a:t>, M., 2012. Using residents' perceptions to improve park-people relationships in </a:t>
            </a:r>
            <a:r>
              <a:rPr lang="en-GB" sz="1800" dirty="0" err="1"/>
              <a:t>Chatthin</a:t>
            </a:r>
            <a:r>
              <a:rPr lang="en-GB" sz="1800" dirty="0"/>
              <a:t> Wildlife Sanctuary, Myanmar. </a:t>
            </a:r>
            <a:r>
              <a:rPr lang="en-GB" sz="1800" i="1" dirty="0"/>
              <a:t>Journal of environmental management</a:t>
            </a:r>
            <a:r>
              <a:rPr lang="en-GB" sz="1800" dirty="0"/>
              <a:t>, </a:t>
            </a:r>
            <a:r>
              <a:rPr lang="en-GB" sz="1800" i="1" dirty="0"/>
              <a:t>99</a:t>
            </a:r>
            <a:r>
              <a:rPr lang="en-GB" sz="1800" dirty="0"/>
              <a:t>, pp.36-43.</a:t>
            </a:r>
          </a:p>
        </p:txBody>
      </p:sp>
      <p:sp>
        <p:nvSpPr>
          <p:cNvPr id="3" name="Content Placeholder 2"/>
          <p:cNvSpPr>
            <a:spLocks noGrp="1"/>
          </p:cNvSpPr>
          <p:nvPr>
            <p:ph idx="1"/>
          </p:nvPr>
        </p:nvSpPr>
        <p:spPr>
          <a:xfrm>
            <a:off x="274320" y="749808"/>
            <a:ext cx="11512296" cy="5897880"/>
          </a:xfrm>
        </p:spPr>
        <p:txBody>
          <a:bodyPr>
            <a:normAutofit/>
          </a:bodyPr>
          <a:lstStyle/>
          <a:p>
            <a:pPr marL="0" indent="0">
              <a:buNone/>
            </a:pPr>
            <a:r>
              <a:rPr lang="en-GB" sz="2400" dirty="0">
                <a:solidFill>
                  <a:srgbClr val="FF0000"/>
                </a:solidFill>
              </a:rPr>
              <a:t>Problems:</a:t>
            </a:r>
            <a:r>
              <a:rPr lang="en-GB" sz="2400" dirty="0"/>
              <a:t>						</a:t>
            </a:r>
            <a:r>
              <a:rPr lang="en-GB" sz="2400" dirty="0">
                <a:solidFill>
                  <a:srgbClr val="92D050"/>
                </a:solidFill>
              </a:rPr>
              <a:t>Benefits:</a:t>
            </a:r>
            <a:endParaRPr lang="en-GB" sz="2400" dirty="0"/>
          </a:p>
          <a:p>
            <a:pPr marL="0" indent="0">
              <a:buNone/>
            </a:pPr>
            <a:r>
              <a:rPr lang="en-GB" sz="2400" dirty="0">
                <a:solidFill>
                  <a:srgbClr val="FF0000"/>
                </a:solidFill>
              </a:rPr>
              <a:t>Resource use</a:t>
            </a:r>
            <a:r>
              <a:rPr lang="en-GB" sz="2400" dirty="0"/>
              <a:t>						</a:t>
            </a:r>
            <a:r>
              <a:rPr lang="en-GB" sz="2400" dirty="0">
                <a:solidFill>
                  <a:srgbClr val="92D050"/>
                </a:solidFill>
              </a:rPr>
              <a:t>Conservation</a:t>
            </a:r>
          </a:p>
          <a:p>
            <a:pPr marL="0" indent="0">
              <a:buNone/>
            </a:pPr>
            <a:endParaRPr lang="en-GB" sz="2400" dirty="0"/>
          </a:p>
          <a:p>
            <a:pPr marL="0" indent="0">
              <a:buNone/>
            </a:pPr>
            <a:endParaRPr lang="en-GB" sz="2400" dirty="0"/>
          </a:p>
          <a:p>
            <a:pPr marL="0" indent="0">
              <a:buNone/>
            </a:pPr>
            <a:endParaRPr lang="en-GB" sz="2400" dirty="0"/>
          </a:p>
          <a:p>
            <a:pPr marL="0" indent="0">
              <a:buNone/>
            </a:pPr>
            <a:r>
              <a:rPr lang="en-GB" sz="2400" dirty="0" err="1">
                <a:solidFill>
                  <a:srgbClr val="FF0000"/>
                </a:solidFill>
              </a:rPr>
              <a:t>Mangement</a:t>
            </a:r>
            <a:r>
              <a:rPr lang="en-GB" sz="2400" dirty="0">
                <a:solidFill>
                  <a:srgbClr val="FF0000"/>
                </a:solidFill>
              </a:rPr>
              <a:t>	</a:t>
            </a:r>
            <a:r>
              <a:rPr lang="en-GB" sz="2400" dirty="0"/>
              <a:t>					</a:t>
            </a:r>
            <a:r>
              <a:rPr lang="en-GB" sz="2400" dirty="0">
                <a:solidFill>
                  <a:srgbClr val="92D050"/>
                </a:solidFill>
              </a:rPr>
              <a:t>Resource use</a:t>
            </a:r>
          </a:p>
          <a:p>
            <a:pPr marL="0" indent="0">
              <a:buNone/>
            </a:pPr>
            <a:endParaRPr lang="en-GB" sz="2400" dirty="0"/>
          </a:p>
          <a:p>
            <a:pPr marL="0" indent="0">
              <a:buNone/>
            </a:pPr>
            <a:endParaRPr lang="en-GB" sz="2400" dirty="0"/>
          </a:p>
          <a:p>
            <a:pPr marL="0" indent="0">
              <a:buNone/>
            </a:pPr>
            <a:endParaRPr lang="en-GB" sz="2400" dirty="0"/>
          </a:p>
          <a:p>
            <a:pPr marL="0" indent="0">
              <a:buNone/>
            </a:pPr>
            <a:r>
              <a:rPr lang="en-GB" sz="2400" dirty="0">
                <a:solidFill>
                  <a:srgbClr val="FF0000"/>
                </a:solidFill>
              </a:rPr>
              <a:t>Crop damage</a:t>
            </a:r>
            <a:r>
              <a:rPr lang="en-GB" sz="2400" dirty="0"/>
              <a:t>						</a:t>
            </a:r>
            <a:r>
              <a:rPr lang="en-GB" sz="2400" dirty="0">
                <a:solidFill>
                  <a:srgbClr val="92D050"/>
                </a:solidFill>
              </a:rPr>
              <a:t>Benefits for country</a:t>
            </a:r>
          </a:p>
        </p:txBody>
      </p:sp>
      <p:pic>
        <p:nvPicPr>
          <p:cNvPr id="31746" name="Picture 2" descr="Image result for chopping wood myanm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 y="1635548"/>
            <a:ext cx="1993265" cy="1327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hopping wood myanm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5351" y="3461300"/>
            <a:ext cx="1993265" cy="13275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aper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paper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758" name="Picture 14" descr="Image result for paper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578626"/>
            <a:ext cx="1880052" cy="1236876"/>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Image result for deer crops"/>
          <p:cNvPicPr>
            <a:picLocks noChangeAspect="1" noChangeArrowheads="1"/>
          </p:cNvPicPr>
          <p:nvPr/>
        </p:nvPicPr>
        <p:blipFill rotWithShape="1">
          <a:blip r:embed="rId4">
            <a:extLst>
              <a:ext uri="{28A0092B-C50C-407E-A947-70E740481C1C}">
                <a14:useLocalDpi xmlns:a14="http://schemas.microsoft.com/office/drawing/2010/main" val="0"/>
              </a:ext>
            </a:extLst>
          </a:blip>
          <a:srcRect l="36066" r="12098"/>
          <a:stretch/>
        </p:blipFill>
        <p:spPr bwMode="auto">
          <a:xfrm>
            <a:off x="460375" y="5356769"/>
            <a:ext cx="1938527" cy="1325919"/>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Panolia eldii tham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351" y="1602465"/>
            <a:ext cx="1810272" cy="1357705"/>
          </a:xfrm>
          <a:prstGeom prst="rect">
            <a:avLst/>
          </a:prstGeom>
          <a:noFill/>
          <a:extLst>
            <a:ext uri="{909E8E84-426E-40DD-AFC4-6F175D3DCCD1}">
              <a14:hiddenFill xmlns:a14="http://schemas.microsoft.com/office/drawing/2010/main">
                <a:solidFill>
                  <a:srgbClr val="FFFFFF"/>
                </a:solidFill>
              </a14:hiddenFill>
            </a:ext>
          </a:extLst>
        </p:spPr>
      </p:pic>
      <p:pic>
        <p:nvPicPr>
          <p:cNvPr id="31764" name="Picture 20" descr="Flag of Myanm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351" y="5326659"/>
            <a:ext cx="2087360" cy="13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08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dirty="0"/>
              <a:t>We need to investigate the views of the affected communities</a:t>
            </a:r>
          </a:p>
          <a:p>
            <a:pPr marL="0" indent="0">
              <a:buNone/>
            </a:pPr>
            <a:endParaRPr lang="en-GB" dirty="0"/>
          </a:p>
          <a:p>
            <a:pPr marL="0" indent="0" algn="ctr">
              <a:buNone/>
            </a:pPr>
            <a:endParaRPr lang="en-GB" sz="5400" b="1" dirty="0"/>
          </a:p>
          <a:p>
            <a:pPr marL="0" indent="0" algn="ctr">
              <a:buNone/>
            </a:pPr>
            <a:r>
              <a:rPr lang="en-GB" sz="5400" b="1" dirty="0"/>
              <a:t>But how?</a:t>
            </a:r>
          </a:p>
        </p:txBody>
      </p:sp>
    </p:spTree>
    <p:extLst>
      <p:ext uri="{BB962C8B-B14F-4D97-AF65-F5344CB8AC3E}">
        <p14:creationId xmlns:p14="http://schemas.microsoft.com/office/powerpoint/2010/main" val="322431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Surveys!</a:t>
            </a:r>
          </a:p>
        </p:txBody>
      </p:sp>
      <p:sp>
        <p:nvSpPr>
          <p:cNvPr id="3" name="Content Placeholder 2"/>
          <p:cNvSpPr>
            <a:spLocks noGrp="1"/>
          </p:cNvSpPr>
          <p:nvPr>
            <p:ph idx="1"/>
          </p:nvPr>
        </p:nvSpPr>
        <p:spPr/>
        <p:txBody>
          <a:bodyPr/>
          <a:lstStyle/>
          <a:p>
            <a:endParaRPr lang="en-GB"/>
          </a:p>
        </p:txBody>
      </p:sp>
      <p:pic>
        <p:nvPicPr>
          <p:cNvPr id="7170" name="Picture 2" descr="Image result for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825625"/>
            <a:ext cx="9048750"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54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Conservation scenarios</a:t>
            </a:r>
          </a:p>
        </p:txBody>
      </p:sp>
      <p:sp>
        <p:nvSpPr>
          <p:cNvPr id="3" name="Content Placeholder 2"/>
          <p:cNvSpPr>
            <a:spLocks noGrp="1"/>
          </p:cNvSpPr>
          <p:nvPr>
            <p:ph idx="1"/>
          </p:nvPr>
        </p:nvSpPr>
        <p:spPr/>
        <p:txBody>
          <a:bodyPr/>
          <a:lstStyle/>
          <a:p>
            <a:pPr marL="0" indent="0">
              <a:buNone/>
            </a:pPr>
            <a:r>
              <a:rPr lang="en-GB" dirty="0"/>
              <a:t>Task: How might the proposed scenario affect local communities? </a:t>
            </a:r>
          </a:p>
          <a:p>
            <a:pPr marL="0" indent="0">
              <a:buNone/>
            </a:pPr>
            <a:r>
              <a:rPr lang="en-GB" dirty="0"/>
              <a:t>                </a:t>
            </a:r>
          </a:p>
          <a:p>
            <a:pPr marL="0" indent="0">
              <a:buNone/>
            </a:pPr>
            <a:endParaRPr lang="en-GB" dirty="0"/>
          </a:p>
          <a:p>
            <a:pPr marL="0" indent="0">
              <a:buNone/>
            </a:pPr>
            <a:endParaRPr lang="en-GB" dirty="0"/>
          </a:p>
        </p:txBody>
      </p:sp>
      <p:pic>
        <p:nvPicPr>
          <p:cNvPr id="1026" name="Picture 2" descr="Bilderesultat for village myanmar"/>
          <p:cNvPicPr>
            <a:picLocks noChangeAspect="1" noChangeArrowheads="1"/>
          </p:cNvPicPr>
          <p:nvPr/>
        </p:nvPicPr>
        <p:blipFill rotWithShape="1">
          <a:blip r:embed="rId2">
            <a:extLst>
              <a:ext uri="{28A0092B-C50C-407E-A947-70E740481C1C}">
                <a14:useLocalDpi xmlns:a14="http://schemas.microsoft.com/office/drawing/2010/main" val="0"/>
              </a:ext>
            </a:extLst>
          </a:blip>
          <a:srcRect l="-2117" t="-1148" r="13620" b="1148"/>
          <a:stretch/>
        </p:blipFill>
        <p:spPr bwMode="auto">
          <a:xfrm>
            <a:off x="8369808" y="3671867"/>
            <a:ext cx="3822192" cy="3186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hunting myan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3671866"/>
            <a:ext cx="3986784" cy="3186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esultat for myanmar bamboo"/>
          <p:cNvPicPr>
            <a:picLocks noChangeAspect="1" noChangeArrowheads="1"/>
          </p:cNvPicPr>
          <p:nvPr/>
        </p:nvPicPr>
        <p:blipFill rotWithShape="1">
          <a:blip r:embed="rId4">
            <a:extLst>
              <a:ext uri="{28A0092B-C50C-407E-A947-70E740481C1C}">
                <a14:useLocalDpi xmlns:a14="http://schemas.microsoft.com/office/drawing/2010/main" val="0"/>
              </a:ext>
            </a:extLst>
          </a:blip>
          <a:srcRect l="6655"/>
          <a:stretch/>
        </p:blipFill>
        <p:spPr bwMode="auto">
          <a:xfrm>
            <a:off x="18288" y="3671865"/>
            <a:ext cx="4462272" cy="318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8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Surveys for conservation</a:t>
            </a:r>
          </a:p>
        </p:txBody>
      </p:sp>
      <p:sp>
        <p:nvSpPr>
          <p:cNvPr id="3" name="Subtitle 2"/>
          <p:cNvSpPr>
            <a:spLocks noGrp="1"/>
          </p:cNvSpPr>
          <p:nvPr>
            <p:ph type="subTitle" idx="1"/>
          </p:nvPr>
        </p:nvSpPr>
        <p:spPr/>
        <p:txBody>
          <a:bodyPr/>
          <a:lstStyle/>
          <a:p>
            <a:r>
              <a:rPr lang="en-GB" dirty="0"/>
              <a:t>Integration of ecology and social science for conservation planning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0489"/>
            <a:ext cx="12192000" cy="1276530"/>
          </a:xfrm>
          <a:prstGeom prst="rect">
            <a:avLst/>
          </a:prstGeom>
        </p:spPr>
      </p:pic>
    </p:spTree>
    <p:extLst>
      <p:ext uri="{BB962C8B-B14F-4D97-AF65-F5344CB8AC3E}">
        <p14:creationId xmlns:p14="http://schemas.microsoft.com/office/powerpoint/2010/main" val="270942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stages of making a survey</a:t>
            </a:r>
          </a:p>
        </p:txBody>
      </p:sp>
      <p:sp>
        <p:nvSpPr>
          <p:cNvPr id="3" name="Content Placeholder 2"/>
          <p:cNvSpPr>
            <a:spLocks noGrp="1"/>
          </p:cNvSpPr>
          <p:nvPr>
            <p:ph idx="1"/>
          </p:nvPr>
        </p:nvSpPr>
        <p:spPr/>
        <p:txBody>
          <a:bodyPr>
            <a:normAutofit/>
          </a:bodyPr>
          <a:lstStyle/>
          <a:p>
            <a:pPr marL="514350" indent="-514350">
              <a:buAutoNum type="arabicPeriod"/>
            </a:pPr>
            <a:r>
              <a:rPr lang="en-GB" sz="4000" dirty="0"/>
              <a:t>Survey design</a:t>
            </a:r>
          </a:p>
          <a:p>
            <a:pPr marL="514350" indent="-514350">
              <a:buAutoNum type="arabicPeriod"/>
            </a:pPr>
            <a:r>
              <a:rPr lang="en-GB" sz="4000" dirty="0"/>
              <a:t>Piloting (testing)</a:t>
            </a:r>
          </a:p>
          <a:p>
            <a:pPr marL="514350" indent="-514350">
              <a:buAutoNum type="arabicPeriod"/>
            </a:pPr>
            <a:r>
              <a:rPr lang="en-GB" sz="4000" dirty="0"/>
              <a:t>Data collection </a:t>
            </a:r>
          </a:p>
        </p:txBody>
      </p:sp>
    </p:spTree>
    <p:extLst>
      <p:ext uri="{BB962C8B-B14F-4D97-AF65-F5344CB8AC3E}">
        <p14:creationId xmlns:p14="http://schemas.microsoft.com/office/powerpoint/2010/main" val="415035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p:nvPr/>
        </p:nvPicPr>
        <p:blipFill rotWithShape="1">
          <a:blip r:embed="rId2"/>
          <a:srcRect l="13116" t="22332" r="13619" b="9690"/>
          <a:stretch/>
        </p:blipFill>
        <p:spPr bwMode="auto">
          <a:xfrm>
            <a:off x="91440" y="365124"/>
            <a:ext cx="12100560" cy="6172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366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Survey design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Qualitative interviews</a:t>
            </a:r>
          </a:p>
        </p:txBody>
      </p:sp>
      <p:pic>
        <p:nvPicPr>
          <p:cNvPr id="8194" name="Picture 2" descr="Image result for counselling afr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184" y="1835051"/>
            <a:ext cx="6742730" cy="37927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ounselling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580" y="1835051"/>
            <a:ext cx="4728972" cy="3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4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Practice: </a:t>
            </a:r>
            <a:r>
              <a:rPr lang="en-GB" dirty="0"/>
              <a:t>qualitative interview stage</a:t>
            </a:r>
          </a:p>
        </p:txBody>
      </p:sp>
      <p:sp>
        <p:nvSpPr>
          <p:cNvPr id="3" name="Content Placeholder 2"/>
          <p:cNvSpPr>
            <a:spLocks noGrp="1"/>
          </p:cNvSpPr>
          <p:nvPr>
            <p:ph idx="1"/>
          </p:nvPr>
        </p:nvSpPr>
        <p:spPr/>
        <p:txBody>
          <a:bodyPr/>
          <a:lstStyle/>
          <a:p>
            <a:pPr marL="0" indent="0">
              <a:buNone/>
            </a:pPr>
            <a:r>
              <a:rPr lang="en-GB" dirty="0"/>
              <a:t>Ask qualitative interview questions about the issues of your scenario</a:t>
            </a:r>
          </a:p>
          <a:p>
            <a:pPr marL="0" indent="0">
              <a:buNone/>
            </a:pPr>
            <a:r>
              <a:rPr lang="en-GB" dirty="0"/>
              <a:t>  </a:t>
            </a:r>
          </a:p>
          <a:p>
            <a:pPr marL="0" indent="0">
              <a:buNone/>
            </a:pPr>
            <a:endParaRPr lang="en-GB" dirty="0"/>
          </a:p>
        </p:txBody>
      </p:sp>
      <p:pic>
        <p:nvPicPr>
          <p:cNvPr id="4"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518" y="2886962"/>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1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1026" name="Picture 2" descr="Bilderesultat for black cai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9475" y="730948"/>
            <a:ext cx="2641149" cy="148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37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10049256" y="1690688"/>
            <a:ext cx="1984248" cy="461665"/>
          </a:xfrm>
          <a:prstGeom prst="rect">
            <a:avLst/>
          </a:prstGeom>
          <a:noFill/>
        </p:spPr>
        <p:txBody>
          <a:bodyPr wrap="square" rtlCol="0">
            <a:spAutoFit/>
          </a:bodyPr>
          <a:lstStyle/>
          <a:p>
            <a:r>
              <a:rPr lang="nb-NO" sz="2400" b="1" dirty="0">
                <a:solidFill>
                  <a:srgbClr val="FF0000"/>
                </a:solidFill>
              </a:rPr>
              <a:t>Frequency</a:t>
            </a:r>
            <a:endParaRPr lang="en-GB" sz="2400" b="1" dirty="0">
              <a:solidFill>
                <a:srgbClr val="FF0000"/>
              </a:solidFill>
            </a:endParaRPr>
          </a:p>
        </p:txBody>
      </p:sp>
      <p:cxnSp>
        <p:nvCxnSpPr>
          <p:cNvPr id="8" name="Straight Arrow Connector 7"/>
          <p:cNvCxnSpPr/>
          <p:nvPr/>
        </p:nvCxnSpPr>
        <p:spPr>
          <a:xfrm flipH="1">
            <a:off x="9153144" y="1921521"/>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76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10360152" y="1844733"/>
            <a:ext cx="1984248" cy="830997"/>
          </a:xfrm>
          <a:prstGeom prst="rect">
            <a:avLst/>
          </a:prstGeom>
          <a:noFill/>
        </p:spPr>
        <p:txBody>
          <a:bodyPr wrap="square" rtlCol="0">
            <a:spAutoFit/>
          </a:bodyPr>
          <a:lstStyle/>
          <a:p>
            <a:r>
              <a:rPr lang="nb-NO" sz="2400" b="1" dirty="0">
                <a:solidFill>
                  <a:srgbClr val="FF0000"/>
                </a:solidFill>
              </a:rPr>
              <a:t>Multiple choice</a:t>
            </a:r>
            <a:endParaRPr lang="en-GB" sz="2400" b="1" dirty="0">
              <a:solidFill>
                <a:srgbClr val="FF0000"/>
              </a:solidFill>
            </a:endParaRPr>
          </a:p>
        </p:txBody>
      </p:sp>
      <p:cxnSp>
        <p:nvCxnSpPr>
          <p:cNvPr id="8" name="Straight Arrow Connector 7"/>
          <p:cNvCxnSpPr/>
          <p:nvPr/>
        </p:nvCxnSpPr>
        <p:spPr>
          <a:xfrm flipH="1">
            <a:off x="9464040" y="2118766"/>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7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10588752" y="2246555"/>
            <a:ext cx="1984248" cy="830997"/>
          </a:xfrm>
          <a:prstGeom prst="rect">
            <a:avLst/>
          </a:prstGeom>
          <a:noFill/>
        </p:spPr>
        <p:txBody>
          <a:bodyPr wrap="square" rtlCol="0">
            <a:spAutoFit/>
          </a:bodyPr>
          <a:lstStyle/>
          <a:p>
            <a:r>
              <a:rPr lang="nb-NO" sz="2400" b="1" dirty="0">
                <a:solidFill>
                  <a:srgbClr val="FF0000"/>
                </a:solidFill>
              </a:rPr>
              <a:t>Numeric answer</a:t>
            </a:r>
            <a:endParaRPr lang="en-GB" sz="2400" b="1" dirty="0">
              <a:solidFill>
                <a:srgbClr val="FF0000"/>
              </a:solidFill>
            </a:endParaRPr>
          </a:p>
        </p:txBody>
      </p:sp>
      <p:cxnSp>
        <p:nvCxnSpPr>
          <p:cNvPr id="8" name="Straight Arrow Connector 7"/>
          <p:cNvCxnSpPr/>
          <p:nvPr/>
        </p:nvCxnSpPr>
        <p:spPr>
          <a:xfrm flipH="1">
            <a:off x="9610344" y="2533728"/>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92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cxnSp>
        <p:nvCxnSpPr>
          <p:cNvPr id="7" name="Straight Arrow Connector 6"/>
          <p:cNvCxnSpPr/>
          <p:nvPr/>
        </p:nvCxnSpPr>
        <p:spPr>
          <a:xfrm flipH="1">
            <a:off x="9820656" y="3154568"/>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579608" y="2471276"/>
            <a:ext cx="1984248" cy="1200329"/>
          </a:xfrm>
          <a:prstGeom prst="rect">
            <a:avLst/>
          </a:prstGeom>
          <a:noFill/>
        </p:spPr>
        <p:txBody>
          <a:bodyPr wrap="square" rtlCol="0">
            <a:spAutoFit/>
          </a:bodyPr>
          <a:lstStyle/>
          <a:p>
            <a:r>
              <a:rPr lang="nb-NO" sz="2400" b="1" dirty="0">
                <a:solidFill>
                  <a:srgbClr val="FF0000"/>
                </a:solidFill>
              </a:rPr>
              <a:t>Multiple choice and text box</a:t>
            </a:r>
            <a:endParaRPr lang="en-GB" sz="2400" b="1" dirty="0">
              <a:solidFill>
                <a:srgbClr val="FF0000"/>
              </a:solidFill>
            </a:endParaRPr>
          </a:p>
        </p:txBody>
      </p:sp>
    </p:spTree>
    <p:extLst>
      <p:ext uri="{BB962C8B-B14F-4D97-AF65-F5344CB8AC3E}">
        <p14:creationId xmlns:p14="http://schemas.microsoft.com/office/powerpoint/2010/main" val="3452864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10460736" y="4097507"/>
            <a:ext cx="1984248" cy="830997"/>
          </a:xfrm>
          <a:prstGeom prst="rect">
            <a:avLst/>
          </a:prstGeom>
          <a:noFill/>
        </p:spPr>
        <p:txBody>
          <a:bodyPr wrap="square" rtlCol="0">
            <a:spAutoFit/>
          </a:bodyPr>
          <a:lstStyle/>
          <a:p>
            <a:r>
              <a:rPr lang="nb-NO" sz="2400" b="1" dirty="0">
                <a:solidFill>
                  <a:srgbClr val="FF0000"/>
                </a:solidFill>
              </a:rPr>
              <a:t>Likert-type item</a:t>
            </a:r>
            <a:endParaRPr lang="en-GB" sz="2400" b="1" dirty="0">
              <a:solidFill>
                <a:srgbClr val="FF0000"/>
              </a:solidFill>
            </a:endParaRPr>
          </a:p>
        </p:txBody>
      </p:sp>
      <p:cxnSp>
        <p:nvCxnSpPr>
          <p:cNvPr id="8" name="Straight Arrow Connector 7"/>
          <p:cNvCxnSpPr/>
          <p:nvPr/>
        </p:nvCxnSpPr>
        <p:spPr>
          <a:xfrm flipH="1">
            <a:off x="9774936" y="459145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8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me</a:t>
            </a:r>
          </a:p>
        </p:txBody>
      </p:sp>
      <p:sp>
        <p:nvSpPr>
          <p:cNvPr id="3" name="Content Placeholder 2"/>
          <p:cNvSpPr>
            <a:spLocks noGrp="1"/>
          </p:cNvSpPr>
          <p:nvPr>
            <p:ph idx="1"/>
          </p:nvPr>
        </p:nvSpPr>
        <p:spPr>
          <a:xfrm>
            <a:off x="838200" y="1395754"/>
            <a:ext cx="10515600" cy="5462245"/>
          </a:xfrm>
        </p:spPr>
        <p:txBody>
          <a:bodyPr>
            <a:normAutofit fontScale="92500"/>
          </a:bodyPr>
          <a:lstStyle/>
          <a:p>
            <a:pPr marL="0" indent="0">
              <a:buNone/>
            </a:pPr>
            <a:r>
              <a:rPr lang="en-GB" dirty="0"/>
              <a:t>Name: Kim S. Jacobsen </a:t>
            </a:r>
          </a:p>
          <a:p>
            <a:pPr marL="0" indent="0">
              <a:buNone/>
            </a:pPr>
            <a:r>
              <a:rPr lang="en-GB" dirty="0"/>
              <a:t>Affiliation: University of Oxford and London School of Economics </a:t>
            </a:r>
          </a:p>
          <a:p>
            <a:pPr marL="0" indent="0">
              <a:buNone/>
            </a:pPr>
            <a:r>
              <a:rPr lang="en-GB" dirty="0"/>
              <a:t>Field work: Zimbabwe </a:t>
            </a:r>
          </a:p>
          <a:p>
            <a:pPr marL="0" indent="0">
              <a:buNone/>
            </a:pPr>
            <a:endParaRPr lang="en-GB" dirty="0"/>
          </a:p>
          <a:p>
            <a:pPr marL="0" indent="0">
              <a:buNone/>
            </a:pPr>
            <a:r>
              <a:rPr lang="en-GB" dirty="0"/>
              <a:t>Research:</a:t>
            </a:r>
          </a:p>
          <a:p>
            <a:pPr marL="514350" indent="-514350">
              <a:buAutoNum type="arabicPeriod"/>
            </a:pPr>
            <a:r>
              <a:rPr lang="en-GB" dirty="0"/>
              <a:t>Investigating what variables determine attitude to co-</a:t>
            </a:r>
            <a:r>
              <a:rPr lang="en-GB" dirty="0" err="1"/>
              <a:t>exisiting</a:t>
            </a:r>
            <a:r>
              <a:rPr lang="en-GB" dirty="0"/>
              <a:t> with lions </a:t>
            </a:r>
          </a:p>
          <a:p>
            <a:pPr marL="0" indent="0">
              <a:buNone/>
            </a:pPr>
            <a:r>
              <a:rPr lang="en-GB" dirty="0"/>
              <a:t> - using ordinal logistic regressions</a:t>
            </a:r>
          </a:p>
          <a:p>
            <a:pPr marL="0" indent="0">
              <a:buNone/>
            </a:pPr>
            <a:r>
              <a:rPr lang="en-GB" dirty="0"/>
              <a:t>2. Happiness economics</a:t>
            </a:r>
          </a:p>
          <a:p>
            <a:pPr>
              <a:buFontTx/>
              <a:buChar char="-"/>
            </a:pPr>
            <a:r>
              <a:rPr lang="en-GB" dirty="0"/>
              <a:t>Estimating the impact of quantitative variables on subjective wellbeing</a:t>
            </a:r>
          </a:p>
          <a:p>
            <a:pPr marL="0" indent="0">
              <a:buNone/>
            </a:pPr>
            <a:r>
              <a:rPr lang="en-GB" dirty="0"/>
              <a:t>3. Economic valuation of lion presence </a:t>
            </a:r>
          </a:p>
          <a:p>
            <a:pPr marL="0" indent="0">
              <a:buNone/>
            </a:pPr>
            <a:r>
              <a:rPr lang="en-GB" dirty="0"/>
              <a:t>- Using choice experiments and discrete choice modelling </a:t>
            </a:r>
          </a:p>
        </p:txBody>
      </p:sp>
      <p:pic>
        <p:nvPicPr>
          <p:cNvPr id="4" name="Picture 8" descr="http://firstclasshonours.com/ekmps/shops/sensebdl/resources/Design/ls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966" y="-1"/>
            <a:ext cx="2832410" cy="1416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oxfor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6036" y="173702"/>
            <a:ext cx="1030630" cy="103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1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10438638" y="4446260"/>
            <a:ext cx="1984248" cy="830997"/>
          </a:xfrm>
          <a:prstGeom prst="rect">
            <a:avLst/>
          </a:prstGeom>
          <a:noFill/>
        </p:spPr>
        <p:txBody>
          <a:bodyPr wrap="square" rtlCol="0">
            <a:spAutoFit/>
          </a:bodyPr>
          <a:lstStyle/>
          <a:p>
            <a:r>
              <a:rPr lang="nb-NO" sz="2400" b="1" dirty="0">
                <a:solidFill>
                  <a:srgbClr val="FF0000"/>
                </a:solidFill>
              </a:rPr>
              <a:t>Open-ended qualiative </a:t>
            </a:r>
            <a:endParaRPr lang="en-GB" sz="2400" b="1" dirty="0">
              <a:solidFill>
                <a:srgbClr val="FF0000"/>
              </a:solidFill>
            </a:endParaRPr>
          </a:p>
        </p:txBody>
      </p:sp>
      <p:cxnSp>
        <p:nvCxnSpPr>
          <p:cNvPr id="8" name="Straight Arrow Connector 7"/>
          <p:cNvCxnSpPr/>
          <p:nvPr/>
        </p:nvCxnSpPr>
        <p:spPr>
          <a:xfrm flipH="1">
            <a:off x="9828276" y="527725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51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cxnSp>
        <p:nvCxnSpPr>
          <p:cNvPr id="8" name="Straight Arrow Connector 7"/>
          <p:cNvCxnSpPr/>
          <p:nvPr/>
        </p:nvCxnSpPr>
        <p:spPr>
          <a:xfrm flipH="1">
            <a:off x="9828276" y="5776685"/>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171176" y="4945688"/>
            <a:ext cx="2182368" cy="830997"/>
          </a:xfrm>
          <a:prstGeom prst="rect">
            <a:avLst/>
          </a:prstGeom>
          <a:noFill/>
        </p:spPr>
        <p:txBody>
          <a:bodyPr wrap="square" rtlCol="0">
            <a:spAutoFit/>
          </a:bodyPr>
          <a:lstStyle/>
          <a:p>
            <a:r>
              <a:rPr lang="nb-NO" sz="2400" b="1" dirty="0">
                <a:solidFill>
                  <a:srgbClr val="FF0000"/>
                </a:solidFill>
              </a:rPr>
              <a:t>Another likert-type item</a:t>
            </a:r>
            <a:endParaRPr lang="en-GB" sz="2400" b="1" dirty="0">
              <a:solidFill>
                <a:srgbClr val="FF0000"/>
              </a:solidFill>
            </a:endParaRPr>
          </a:p>
        </p:txBody>
      </p:sp>
    </p:spTree>
    <p:extLst>
      <p:ext uri="{BB962C8B-B14F-4D97-AF65-F5344CB8AC3E}">
        <p14:creationId xmlns:p14="http://schemas.microsoft.com/office/powerpoint/2010/main" val="48952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Survey design – phase 2</a:t>
            </a:r>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731520" y="743919"/>
            <a:ext cx="10515600" cy="590931"/>
          </a:xfrm>
          <a:prstGeom prst="rect">
            <a:avLst/>
          </a:prstGeom>
          <a:noFill/>
        </p:spPr>
        <p:txBody>
          <a:bodyPr wrap="square" rtlCol="0">
            <a:spAutoFit/>
          </a:bodyPr>
          <a:lstStyle/>
          <a:p>
            <a:pPr algn="ctr"/>
            <a:r>
              <a:rPr lang="nb-NO" sz="3600" dirty="0"/>
              <a:t>Writing the first survey</a:t>
            </a:r>
            <a:endParaRPr lang="en-GB" sz="3600" dirty="0"/>
          </a:p>
        </p:txBody>
      </p:sp>
      <p:sp>
        <p:nvSpPr>
          <p:cNvPr id="7" name="TextBox 6"/>
          <p:cNvSpPr txBox="1"/>
          <p:nvPr/>
        </p:nvSpPr>
        <p:spPr>
          <a:xfrm>
            <a:off x="9817608" y="5715298"/>
            <a:ext cx="2374392" cy="461665"/>
          </a:xfrm>
          <a:prstGeom prst="rect">
            <a:avLst/>
          </a:prstGeom>
          <a:noFill/>
        </p:spPr>
        <p:txBody>
          <a:bodyPr wrap="square" rtlCol="0">
            <a:spAutoFit/>
          </a:bodyPr>
          <a:lstStyle/>
          <a:p>
            <a:r>
              <a:rPr lang="nb-NO" sz="2400" b="1" dirty="0">
                <a:solidFill>
                  <a:srgbClr val="FF0000"/>
                </a:solidFill>
              </a:rPr>
              <a:t>Yes</a:t>
            </a:r>
            <a:r>
              <a:rPr lang="en-GB" sz="2400" b="1" dirty="0">
                <a:solidFill>
                  <a:srgbClr val="FF0000"/>
                </a:solidFill>
              </a:rPr>
              <a:t>/no question</a:t>
            </a:r>
          </a:p>
        </p:txBody>
      </p:sp>
      <p:cxnSp>
        <p:nvCxnSpPr>
          <p:cNvPr id="8" name="Straight Arrow Connector 7"/>
          <p:cNvCxnSpPr/>
          <p:nvPr/>
        </p:nvCxnSpPr>
        <p:spPr>
          <a:xfrm flipH="1">
            <a:off x="9817608" y="6176963"/>
            <a:ext cx="531876" cy="21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a:t>
            </a:r>
            <a:r>
              <a:rPr lang="nb-NO" dirty="0"/>
              <a:t> do </a:t>
            </a:r>
            <a:r>
              <a:rPr lang="nb-NO" dirty="0" err="1"/>
              <a:t>you</a:t>
            </a:r>
            <a:r>
              <a:rPr lang="nb-NO" dirty="0"/>
              <a:t> </a:t>
            </a:r>
            <a:r>
              <a:rPr lang="nb-NO" dirty="0" err="1"/>
              <a:t>think</a:t>
            </a:r>
            <a:r>
              <a:rPr lang="nb-NO" dirty="0"/>
              <a:t> </a:t>
            </a:r>
            <a:r>
              <a:rPr lang="nb-NO" dirty="0" err="1"/>
              <a:t>about</a:t>
            </a:r>
            <a:r>
              <a:rPr lang="nb-NO" dirty="0"/>
              <a:t> </a:t>
            </a:r>
            <a:r>
              <a:rPr lang="nb-NO" dirty="0" err="1"/>
              <a:t>these</a:t>
            </a:r>
            <a:r>
              <a:rPr lang="nb-NO" dirty="0"/>
              <a:t> questions?</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b="1" dirty="0"/>
          </a:p>
          <a:p>
            <a:pPr marL="514350" indent="-514350">
              <a:buAutoNum type="arabicPeriod"/>
            </a:pPr>
            <a:r>
              <a:rPr lang="nb-NO" b="1" dirty="0"/>
              <a:t>Do you not agree that there is no problem with accessing firewood in the zone?</a:t>
            </a:r>
          </a:p>
          <a:p>
            <a:pPr marL="514350" indent="-514350">
              <a:buAutoNum type="arabicPeriod"/>
            </a:pPr>
            <a:r>
              <a:rPr lang="nb-NO" dirty="0"/>
              <a:t>Are tigers bad?</a:t>
            </a:r>
          </a:p>
          <a:p>
            <a:pPr marL="514350" indent="-514350">
              <a:buAutoNum type="arabicPeriod"/>
            </a:pPr>
            <a:r>
              <a:rPr lang="nb-NO" dirty="0"/>
              <a:t>To what extent do you think that establishing a new protected area near your village, which the state is considering doing, would interfer with your ability to find firewood?</a:t>
            </a:r>
          </a:p>
          <a:p>
            <a:pPr marL="514350" indent="-514350">
              <a:buAutoNum type="arabicPeriod"/>
            </a:pPr>
            <a:r>
              <a:rPr lang="nb-NO" dirty="0"/>
              <a:t>Do you depend on fish and forest products for your daily life?</a:t>
            </a:r>
          </a:p>
          <a:p>
            <a:pPr>
              <a:buFont typeface="Wingdings" panose="05000000000000000000" pitchFamily="2" charset="2"/>
              <a:buChar char="q"/>
            </a:pPr>
            <a:r>
              <a:rPr lang="nb-NO" dirty="0"/>
              <a:t> Yes</a:t>
            </a:r>
          </a:p>
          <a:p>
            <a:pPr>
              <a:buFont typeface="Wingdings" panose="05000000000000000000" pitchFamily="2" charset="2"/>
              <a:buChar char="q"/>
            </a:pPr>
            <a:r>
              <a:rPr lang="nb-NO" dirty="0"/>
              <a:t> No</a:t>
            </a:r>
          </a:p>
          <a:p>
            <a:pPr>
              <a:buFont typeface="Wingdings" panose="05000000000000000000" pitchFamily="2" charset="2"/>
              <a:buChar char="q"/>
            </a:pPr>
            <a:endParaRPr lang="nb-NO" dirty="0"/>
          </a:p>
          <a:p>
            <a:pPr marL="514350" indent="-514350">
              <a:buAutoNum type="arabicPeriod"/>
            </a:pPr>
            <a:endParaRPr lang="en-GB" dirty="0"/>
          </a:p>
        </p:txBody>
      </p:sp>
    </p:spTree>
    <p:extLst>
      <p:ext uri="{BB962C8B-B14F-4D97-AF65-F5344CB8AC3E}">
        <p14:creationId xmlns:p14="http://schemas.microsoft.com/office/powerpoint/2010/main" val="63969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a:t>
            </a:r>
            <a:r>
              <a:rPr lang="nb-NO" dirty="0"/>
              <a:t> do </a:t>
            </a:r>
            <a:r>
              <a:rPr lang="nb-NO" dirty="0" err="1"/>
              <a:t>you</a:t>
            </a:r>
            <a:r>
              <a:rPr lang="nb-NO" dirty="0"/>
              <a:t> </a:t>
            </a:r>
            <a:r>
              <a:rPr lang="nb-NO" dirty="0" err="1"/>
              <a:t>think</a:t>
            </a:r>
            <a:r>
              <a:rPr lang="nb-NO" dirty="0"/>
              <a:t> </a:t>
            </a:r>
            <a:r>
              <a:rPr lang="nb-NO" dirty="0" err="1"/>
              <a:t>about</a:t>
            </a:r>
            <a:r>
              <a:rPr lang="nb-NO" dirty="0"/>
              <a:t> </a:t>
            </a:r>
            <a:r>
              <a:rPr lang="nb-NO" dirty="0" err="1"/>
              <a:t>these</a:t>
            </a:r>
            <a:r>
              <a:rPr lang="nb-NO" dirty="0"/>
              <a:t> questions?</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a:p>
          <a:p>
            <a:pPr marL="514350" indent="-514350">
              <a:buAutoNum type="arabicPeriod"/>
            </a:pPr>
            <a:r>
              <a:rPr lang="nb-NO" dirty="0"/>
              <a:t>Do you not agree that there is no problem with accessing firewood in the zone?</a:t>
            </a:r>
          </a:p>
          <a:p>
            <a:pPr marL="514350" indent="-514350">
              <a:buAutoNum type="arabicPeriod"/>
            </a:pPr>
            <a:r>
              <a:rPr lang="nb-NO" b="1" dirty="0"/>
              <a:t>Are tigers bad?</a:t>
            </a:r>
          </a:p>
          <a:p>
            <a:pPr marL="514350" indent="-514350">
              <a:buAutoNum type="arabicPeriod"/>
            </a:pPr>
            <a:r>
              <a:rPr lang="nb-NO" dirty="0"/>
              <a:t>To what extent do you think that establishing a new protected area near your village, which the state is considering doing, would interfer with your ability to find firewood?</a:t>
            </a:r>
          </a:p>
          <a:p>
            <a:pPr marL="514350" indent="-514350">
              <a:buAutoNum type="arabicPeriod"/>
            </a:pPr>
            <a:r>
              <a:rPr lang="nb-NO" dirty="0"/>
              <a:t>Do you depend on fish and forest products for your daily life?</a:t>
            </a:r>
          </a:p>
          <a:p>
            <a:pPr>
              <a:buFont typeface="Wingdings" panose="05000000000000000000" pitchFamily="2" charset="2"/>
              <a:buChar char="q"/>
            </a:pPr>
            <a:r>
              <a:rPr lang="nb-NO" dirty="0"/>
              <a:t> Yes</a:t>
            </a:r>
          </a:p>
          <a:p>
            <a:pPr>
              <a:buFont typeface="Wingdings" panose="05000000000000000000" pitchFamily="2" charset="2"/>
              <a:buChar char="q"/>
            </a:pPr>
            <a:r>
              <a:rPr lang="nb-NO" dirty="0"/>
              <a:t> No</a:t>
            </a:r>
          </a:p>
          <a:p>
            <a:pPr>
              <a:buFont typeface="Wingdings" panose="05000000000000000000" pitchFamily="2" charset="2"/>
              <a:buChar char="q"/>
            </a:pPr>
            <a:endParaRPr lang="nb-NO" dirty="0"/>
          </a:p>
          <a:p>
            <a:pPr marL="514350" indent="-514350">
              <a:buAutoNum type="arabicPeriod"/>
            </a:pPr>
            <a:endParaRPr lang="en-GB" dirty="0"/>
          </a:p>
        </p:txBody>
      </p:sp>
    </p:spTree>
    <p:extLst>
      <p:ext uri="{BB962C8B-B14F-4D97-AF65-F5344CB8AC3E}">
        <p14:creationId xmlns:p14="http://schemas.microsoft.com/office/powerpoint/2010/main" val="3884069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a:t>
            </a:r>
            <a:r>
              <a:rPr lang="nb-NO" dirty="0"/>
              <a:t> do </a:t>
            </a:r>
            <a:r>
              <a:rPr lang="nb-NO" dirty="0" err="1"/>
              <a:t>you</a:t>
            </a:r>
            <a:r>
              <a:rPr lang="nb-NO" dirty="0"/>
              <a:t> </a:t>
            </a:r>
            <a:r>
              <a:rPr lang="nb-NO" dirty="0" err="1"/>
              <a:t>think</a:t>
            </a:r>
            <a:r>
              <a:rPr lang="nb-NO" dirty="0"/>
              <a:t> </a:t>
            </a:r>
            <a:r>
              <a:rPr lang="nb-NO" dirty="0" err="1"/>
              <a:t>about</a:t>
            </a:r>
            <a:r>
              <a:rPr lang="nb-NO" dirty="0"/>
              <a:t> </a:t>
            </a:r>
            <a:r>
              <a:rPr lang="nb-NO" dirty="0" err="1"/>
              <a:t>these</a:t>
            </a:r>
            <a:r>
              <a:rPr lang="nb-NO" dirty="0"/>
              <a:t> questions?</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a:p>
          <a:p>
            <a:pPr marL="514350" indent="-514350">
              <a:buAutoNum type="arabicPeriod"/>
            </a:pPr>
            <a:r>
              <a:rPr lang="nb-NO" dirty="0"/>
              <a:t>Do you not agree that there is no problem with accessing firewood in the zone?</a:t>
            </a:r>
          </a:p>
          <a:p>
            <a:pPr marL="514350" indent="-514350">
              <a:buAutoNum type="arabicPeriod"/>
            </a:pPr>
            <a:r>
              <a:rPr lang="nb-NO" dirty="0"/>
              <a:t>Are tigers bad?</a:t>
            </a:r>
          </a:p>
          <a:p>
            <a:pPr marL="514350" indent="-514350">
              <a:buAutoNum type="arabicPeriod"/>
            </a:pPr>
            <a:r>
              <a:rPr lang="nb-NO" b="1" dirty="0"/>
              <a:t>To what extent do you think that establishing a new protected area near your village, which the state is considering doing, would interfer with your ability to find firewood?</a:t>
            </a:r>
          </a:p>
          <a:p>
            <a:pPr marL="514350" indent="-514350">
              <a:buAutoNum type="arabicPeriod"/>
            </a:pPr>
            <a:r>
              <a:rPr lang="nb-NO" dirty="0"/>
              <a:t>Do you depend on fish and forest products for your daily life?</a:t>
            </a:r>
          </a:p>
          <a:p>
            <a:pPr>
              <a:buFont typeface="Wingdings" panose="05000000000000000000" pitchFamily="2" charset="2"/>
              <a:buChar char="q"/>
            </a:pPr>
            <a:r>
              <a:rPr lang="nb-NO" dirty="0"/>
              <a:t> Yes</a:t>
            </a:r>
          </a:p>
          <a:p>
            <a:pPr>
              <a:buFont typeface="Wingdings" panose="05000000000000000000" pitchFamily="2" charset="2"/>
              <a:buChar char="q"/>
            </a:pPr>
            <a:r>
              <a:rPr lang="nb-NO" dirty="0"/>
              <a:t> No</a:t>
            </a:r>
          </a:p>
          <a:p>
            <a:pPr>
              <a:buFont typeface="Wingdings" panose="05000000000000000000" pitchFamily="2" charset="2"/>
              <a:buChar char="q"/>
            </a:pPr>
            <a:endParaRPr lang="nb-NO" dirty="0"/>
          </a:p>
          <a:p>
            <a:pPr marL="514350" indent="-514350">
              <a:buAutoNum type="arabicPeriod"/>
            </a:pPr>
            <a:endParaRPr lang="en-GB" dirty="0"/>
          </a:p>
        </p:txBody>
      </p:sp>
    </p:spTree>
    <p:extLst>
      <p:ext uri="{BB962C8B-B14F-4D97-AF65-F5344CB8AC3E}">
        <p14:creationId xmlns:p14="http://schemas.microsoft.com/office/powerpoint/2010/main" val="798823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a:t>
            </a:r>
            <a:r>
              <a:rPr lang="nb-NO" dirty="0"/>
              <a:t> do </a:t>
            </a:r>
            <a:r>
              <a:rPr lang="nb-NO" dirty="0" err="1"/>
              <a:t>you</a:t>
            </a:r>
            <a:r>
              <a:rPr lang="nb-NO" dirty="0"/>
              <a:t> </a:t>
            </a:r>
            <a:r>
              <a:rPr lang="nb-NO" dirty="0" err="1"/>
              <a:t>think</a:t>
            </a:r>
            <a:r>
              <a:rPr lang="nb-NO" dirty="0"/>
              <a:t> </a:t>
            </a:r>
            <a:r>
              <a:rPr lang="nb-NO" dirty="0" err="1"/>
              <a:t>about</a:t>
            </a:r>
            <a:r>
              <a:rPr lang="nb-NO" dirty="0"/>
              <a:t> </a:t>
            </a:r>
            <a:r>
              <a:rPr lang="nb-NO" dirty="0" err="1"/>
              <a:t>these</a:t>
            </a:r>
            <a:r>
              <a:rPr lang="nb-NO" dirty="0"/>
              <a:t> questions?</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a:p>
          <a:p>
            <a:pPr marL="514350" indent="-514350">
              <a:buAutoNum type="arabicPeriod"/>
            </a:pPr>
            <a:r>
              <a:rPr lang="nb-NO" dirty="0"/>
              <a:t>Do you not agree that there is no problem with accessing firewood in the zone?</a:t>
            </a:r>
          </a:p>
          <a:p>
            <a:pPr marL="514350" indent="-514350">
              <a:buAutoNum type="arabicPeriod"/>
            </a:pPr>
            <a:r>
              <a:rPr lang="nb-NO" dirty="0"/>
              <a:t>Are tigers bad?</a:t>
            </a:r>
          </a:p>
          <a:p>
            <a:pPr marL="514350" indent="-514350">
              <a:buAutoNum type="arabicPeriod"/>
            </a:pPr>
            <a:r>
              <a:rPr lang="nb-NO" dirty="0"/>
              <a:t>To what extent do you think that establishing a new protected area near your village, which the state is considering doing, would interfer with your ability to find firewood?</a:t>
            </a:r>
          </a:p>
          <a:p>
            <a:pPr marL="514350" indent="-514350">
              <a:buAutoNum type="arabicPeriod"/>
            </a:pPr>
            <a:r>
              <a:rPr lang="nb-NO" b="1" dirty="0"/>
              <a:t>Do you depend on fish and forest products for your daily life?</a:t>
            </a:r>
          </a:p>
          <a:p>
            <a:pPr>
              <a:buFont typeface="Wingdings" panose="05000000000000000000" pitchFamily="2" charset="2"/>
              <a:buChar char="q"/>
            </a:pPr>
            <a:r>
              <a:rPr lang="nb-NO" b="1" dirty="0"/>
              <a:t> Yes</a:t>
            </a:r>
          </a:p>
          <a:p>
            <a:pPr>
              <a:buFont typeface="Wingdings" panose="05000000000000000000" pitchFamily="2" charset="2"/>
              <a:buChar char="q"/>
            </a:pPr>
            <a:r>
              <a:rPr lang="nb-NO" b="1" dirty="0"/>
              <a:t> No</a:t>
            </a:r>
          </a:p>
          <a:p>
            <a:pPr>
              <a:buFont typeface="Wingdings" panose="05000000000000000000" pitchFamily="2" charset="2"/>
              <a:buChar char="q"/>
            </a:pPr>
            <a:endParaRPr lang="nb-NO" dirty="0"/>
          </a:p>
          <a:p>
            <a:pPr marL="514350" indent="-514350">
              <a:buAutoNum type="arabicPeriod"/>
            </a:pPr>
            <a:endParaRPr lang="en-GB" dirty="0"/>
          </a:p>
        </p:txBody>
      </p:sp>
    </p:spTree>
    <p:extLst>
      <p:ext uri="{BB962C8B-B14F-4D97-AF65-F5344CB8AC3E}">
        <p14:creationId xmlns:p14="http://schemas.microsoft.com/office/powerpoint/2010/main" val="1434161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Practice: </a:t>
            </a:r>
            <a:r>
              <a:rPr lang="en-GB" dirty="0"/>
              <a:t>Design survey questions</a:t>
            </a:r>
          </a:p>
        </p:txBody>
      </p:sp>
      <p:sp>
        <p:nvSpPr>
          <p:cNvPr id="3" name="Content Placeholder 2"/>
          <p:cNvSpPr>
            <a:spLocks noGrp="1"/>
          </p:cNvSpPr>
          <p:nvPr>
            <p:ph idx="1"/>
          </p:nvPr>
        </p:nvSpPr>
        <p:spPr/>
        <p:txBody>
          <a:bodyPr/>
          <a:lstStyle/>
          <a:p>
            <a:pPr marL="0" indent="0">
              <a:buNone/>
            </a:pPr>
            <a:r>
              <a:rPr lang="en-GB" dirty="0"/>
              <a:t>Make some example questions based on the issues you identified in your scenario</a:t>
            </a:r>
          </a:p>
        </p:txBody>
      </p:sp>
      <p:pic>
        <p:nvPicPr>
          <p:cNvPr id="4"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518" y="2886962"/>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17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1200329"/>
          </a:xfrm>
          <a:prstGeom prst="rect">
            <a:avLst/>
          </a:prstGeom>
          <a:noFill/>
        </p:spPr>
        <p:txBody>
          <a:bodyPr wrap="square" rtlCol="0">
            <a:spAutoFit/>
          </a:bodyPr>
          <a:lstStyle/>
          <a:p>
            <a:pPr algn="ctr"/>
            <a:r>
              <a:rPr lang="en-GB" sz="3600" dirty="0"/>
              <a:t>Testing your questionnaire</a:t>
            </a:r>
          </a:p>
          <a:p>
            <a:pPr algn="ctr"/>
            <a:endParaRPr lang="en-GB" sz="3600" dirty="0"/>
          </a:p>
        </p:txBody>
      </p:sp>
      <p:sp>
        <p:nvSpPr>
          <p:cNvPr id="6" name="Content Placeholder 5"/>
          <p:cNvSpPr>
            <a:spLocks noGrp="1"/>
          </p:cNvSpPr>
          <p:nvPr>
            <p:ph idx="1"/>
          </p:nvPr>
        </p:nvSpPr>
        <p:spPr/>
        <p:txBody>
          <a:bodyPr/>
          <a:lstStyle/>
          <a:p>
            <a:endParaRPr lang="en-GB"/>
          </a:p>
        </p:txBody>
      </p:sp>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896" y="1579019"/>
            <a:ext cx="6848856" cy="5136642"/>
          </a:xfrm>
          <a:prstGeom prst="rect">
            <a:avLst/>
          </a:prstGeom>
        </p:spPr>
      </p:pic>
    </p:spTree>
    <p:extLst>
      <p:ext uri="{BB962C8B-B14F-4D97-AF65-F5344CB8AC3E}">
        <p14:creationId xmlns:p14="http://schemas.microsoft.com/office/powerpoint/2010/main" val="101662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Pilot both form and content</a:t>
            </a:r>
          </a:p>
        </p:txBody>
      </p:sp>
      <p:sp>
        <p:nvSpPr>
          <p:cNvPr id="3" name="Content Placeholder 2"/>
          <p:cNvSpPr>
            <a:spLocks noGrp="1"/>
          </p:cNvSpPr>
          <p:nvPr>
            <p:ph idx="1"/>
          </p:nvPr>
        </p:nvSpPr>
        <p:spPr/>
        <p:txBody>
          <a:bodyPr/>
          <a:lstStyle/>
          <a:p>
            <a:pPr marL="0" indent="0">
              <a:buNone/>
            </a:pPr>
            <a:r>
              <a:rPr lang="en-US" dirty="0"/>
              <a:t>Question: </a:t>
            </a:r>
            <a:r>
              <a:rPr lang="en-GB" dirty="0"/>
              <a:t>Are you afraid of lions?</a:t>
            </a:r>
          </a:p>
          <a:p>
            <a:pPr lvl="0"/>
            <a:r>
              <a:rPr lang="en-US" dirty="0"/>
              <a:t>Yes </a:t>
            </a:r>
            <a:endParaRPr lang="en-GB" dirty="0"/>
          </a:p>
          <a:p>
            <a:pPr lvl="0"/>
            <a:r>
              <a:rPr lang="en-US" dirty="0"/>
              <a:t>No</a:t>
            </a:r>
            <a:endParaRPr lang="en-GB" dirty="0"/>
          </a:p>
          <a:p>
            <a:endParaRPr lang="en-GB" dirty="0"/>
          </a:p>
        </p:txBody>
      </p:sp>
      <p:pic>
        <p:nvPicPr>
          <p:cNvPr id="6"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18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Structure of today’s material </a:t>
            </a:r>
            <a:endParaRPr lang="en-GB" dirty="0"/>
          </a:p>
        </p:txBody>
      </p:sp>
      <p:sp>
        <p:nvSpPr>
          <p:cNvPr id="3" name="Content Placeholder 2"/>
          <p:cNvSpPr>
            <a:spLocks noGrp="1"/>
          </p:cNvSpPr>
          <p:nvPr>
            <p:ph idx="1"/>
          </p:nvPr>
        </p:nvSpPr>
        <p:spPr>
          <a:xfrm>
            <a:off x="301752" y="1825625"/>
            <a:ext cx="11475720" cy="4351338"/>
          </a:xfrm>
        </p:spPr>
        <p:txBody>
          <a:bodyPr/>
          <a:lstStyle/>
          <a:p>
            <a:pPr marL="514350" indent="-514350">
              <a:buAutoNum type="arabicPeriod"/>
            </a:pPr>
            <a:r>
              <a:rPr lang="nb-NO" b="1" dirty="0"/>
              <a:t>How can ecological data be used for conservation planning?</a:t>
            </a:r>
          </a:p>
          <a:p>
            <a:pPr marL="514350" indent="-514350">
              <a:buAutoNum type="arabicPeriod"/>
            </a:pPr>
            <a:r>
              <a:rPr lang="nb-NO" dirty="0"/>
              <a:t>How does that interact with social concerns? </a:t>
            </a:r>
          </a:p>
          <a:p>
            <a:pPr marL="514350" indent="-514350">
              <a:buAutoNum type="arabicPeriod"/>
            </a:pPr>
            <a:r>
              <a:rPr lang="nb-NO" dirty="0"/>
              <a:t>How do we design and carry out a social survey to avoid conservation conflict?</a:t>
            </a:r>
          </a:p>
          <a:p>
            <a:pPr marL="514350" indent="-514350">
              <a:buAutoNum type="arabicPeriod"/>
            </a:pPr>
            <a:endParaRPr lang="nb-NO" dirty="0"/>
          </a:p>
          <a:p>
            <a:pPr marL="514350" indent="-514350">
              <a:buAutoNum type="arabicPeriod"/>
            </a:pPr>
            <a:endParaRPr lang="nb-NO" dirty="0"/>
          </a:p>
          <a:p>
            <a:pPr marL="0" indent="0" algn="ctr">
              <a:buNone/>
            </a:pPr>
            <a:r>
              <a:rPr lang="nb-NO" dirty="0"/>
              <a:t> </a:t>
            </a:r>
          </a:p>
          <a:p>
            <a:pPr marL="0" indent="0" algn="ctr">
              <a:buNone/>
            </a:pPr>
            <a:endParaRPr lang="nb-NO" sz="2400" dirty="0"/>
          </a:p>
        </p:txBody>
      </p:sp>
    </p:spTree>
    <p:extLst>
      <p:ext uri="{BB962C8B-B14F-4D97-AF65-F5344CB8AC3E}">
        <p14:creationId xmlns:p14="http://schemas.microsoft.com/office/powerpoint/2010/main" val="384081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Pilot both form and content</a:t>
            </a:r>
          </a:p>
        </p:txBody>
      </p:sp>
      <p:sp>
        <p:nvSpPr>
          <p:cNvPr id="3" name="Content Placeholder 2"/>
          <p:cNvSpPr>
            <a:spLocks noGrp="1"/>
          </p:cNvSpPr>
          <p:nvPr>
            <p:ph idx="1"/>
          </p:nvPr>
        </p:nvSpPr>
        <p:spPr/>
        <p:txBody>
          <a:bodyPr/>
          <a:lstStyle/>
          <a:p>
            <a:pPr marL="0" indent="0">
              <a:buNone/>
            </a:pPr>
            <a:r>
              <a:rPr lang="en-US" dirty="0"/>
              <a:t>Question: </a:t>
            </a:r>
            <a:r>
              <a:rPr lang="en-GB" dirty="0"/>
              <a:t>Are you afraid of lions?</a:t>
            </a:r>
          </a:p>
          <a:p>
            <a:pPr lvl="0"/>
            <a:r>
              <a:rPr lang="en-US" dirty="0"/>
              <a:t>Yes </a:t>
            </a:r>
            <a:endParaRPr lang="en-GB" dirty="0"/>
          </a:p>
          <a:p>
            <a:pPr lvl="0"/>
            <a:r>
              <a:rPr lang="en-US" dirty="0"/>
              <a:t>No</a:t>
            </a:r>
          </a:p>
          <a:p>
            <a:r>
              <a:rPr lang="en-US" dirty="0"/>
              <a:t>I don’t know</a:t>
            </a:r>
            <a:endParaRPr lang="en-GB" dirty="0"/>
          </a:p>
          <a:p>
            <a:pPr lvl="0"/>
            <a:endParaRPr lang="en-GB" dirty="0"/>
          </a:p>
          <a:p>
            <a:endParaRPr lang="en-GB" dirty="0"/>
          </a:p>
        </p:txBody>
      </p:sp>
      <p:pic>
        <p:nvPicPr>
          <p:cNvPr id="6" name="Picture 2" descr="https://upload.wikimedia.org/wikipedia/commons/thumb/f/fa/2012_Lion_Gemsbokvlakte.jpg/1280px-2012_Lion_Gemsbokvlak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86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Pilot both form and content</a:t>
            </a:r>
          </a:p>
        </p:txBody>
      </p:sp>
      <p:sp>
        <p:nvSpPr>
          <p:cNvPr id="3" name="Content Placeholder 2"/>
          <p:cNvSpPr>
            <a:spLocks noGrp="1"/>
          </p:cNvSpPr>
          <p:nvPr>
            <p:ph idx="1"/>
          </p:nvPr>
        </p:nvSpPr>
        <p:spPr/>
        <p:txBody>
          <a:bodyPr/>
          <a:lstStyle/>
          <a:p>
            <a:pPr marL="0" indent="0">
              <a:buNone/>
            </a:pPr>
            <a:r>
              <a:rPr lang="en-US" dirty="0"/>
              <a:t>Question:</a:t>
            </a:r>
            <a:r>
              <a:rPr lang="en-GB" dirty="0"/>
              <a:t> </a:t>
            </a:r>
            <a:r>
              <a:rPr lang="en-US" dirty="0"/>
              <a:t>Does fear of lions interfere with your daily activities</a:t>
            </a:r>
            <a:r>
              <a:rPr lang="en-GB" dirty="0"/>
              <a:t>?</a:t>
            </a:r>
          </a:p>
          <a:p>
            <a:pPr lvl="0"/>
            <a:r>
              <a:rPr lang="en-US" dirty="0"/>
              <a:t>Yes </a:t>
            </a:r>
            <a:endParaRPr lang="en-GB" dirty="0"/>
          </a:p>
          <a:p>
            <a:pPr lvl="0"/>
            <a:r>
              <a:rPr lang="en-US" dirty="0"/>
              <a:t>No</a:t>
            </a:r>
          </a:p>
          <a:p>
            <a:pPr lvl="0"/>
            <a:r>
              <a:rPr lang="en-US" dirty="0"/>
              <a:t>I don’t know</a:t>
            </a:r>
            <a:endParaRPr lang="en-GB" dirty="0"/>
          </a:p>
          <a:p>
            <a:endParaRPr lang="en-GB" dirty="0"/>
          </a:p>
        </p:txBody>
      </p:sp>
      <p:pic>
        <p:nvPicPr>
          <p:cNvPr id="11266"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15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Pilot both form and content</a:t>
            </a:r>
          </a:p>
        </p:txBody>
      </p:sp>
      <p:sp>
        <p:nvSpPr>
          <p:cNvPr id="3" name="Content Placeholder 2"/>
          <p:cNvSpPr>
            <a:spLocks noGrp="1"/>
          </p:cNvSpPr>
          <p:nvPr>
            <p:ph idx="1"/>
          </p:nvPr>
        </p:nvSpPr>
        <p:spPr/>
        <p:txBody>
          <a:bodyPr/>
          <a:lstStyle/>
          <a:p>
            <a:pPr marL="0" indent="0">
              <a:buNone/>
            </a:pPr>
            <a:r>
              <a:rPr lang="en-US" dirty="0"/>
              <a:t>Question:</a:t>
            </a:r>
            <a:r>
              <a:rPr lang="en-GB" dirty="0"/>
              <a:t> </a:t>
            </a:r>
            <a:r>
              <a:rPr lang="en-US" dirty="0"/>
              <a:t>Does fear of lions interfere with your daily activities</a:t>
            </a:r>
            <a:r>
              <a:rPr lang="en-GB" dirty="0"/>
              <a:t>? </a:t>
            </a:r>
            <a:r>
              <a:rPr lang="en-US" dirty="0"/>
              <a:t>(such as going to school, fetching water, going to visit friends or relatives, or other activities)</a:t>
            </a:r>
            <a:endParaRPr lang="en-GB" dirty="0"/>
          </a:p>
          <a:p>
            <a:pPr lvl="0"/>
            <a:r>
              <a:rPr lang="en-US" dirty="0"/>
              <a:t>Yes </a:t>
            </a:r>
            <a:endParaRPr lang="en-GB" dirty="0"/>
          </a:p>
          <a:p>
            <a:pPr lvl="0"/>
            <a:r>
              <a:rPr lang="en-US" dirty="0"/>
              <a:t>No</a:t>
            </a:r>
          </a:p>
          <a:p>
            <a:pPr lvl="0"/>
            <a:r>
              <a:rPr lang="en-US" dirty="0"/>
              <a:t>I don’t know</a:t>
            </a:r>
            <a:endParaRPr lang="en-GB" dirty="0"/>
          </a:p>
          <a:p>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26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1</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Pilot both form and content</a:t>
            </a:r>
          </a:p>
        </p:txBody>
      </p:sp>
      <p:sp>
        <p:nvSpPr>
          <p:cNvPr id="3" name="Content Placeholder 2"/>
          <p:cNvSpPr>
            <a:spLocks noGrp="1"/>
          </p:cNvSpPr>
          <p:nvPr>
            <p:ph idx="1"/>
          </p:nvPr>
        </p:nvSpPr>
        <p:spPr/>
        <p:txBody>
          <a:bodyPr/>
          <a:lstStyle/>
          <a:p>
            <a:pPr marL="0" indent="0">
              <a:buNone/>
            </a:pPr>
            <a:r>
              <a:rPr lang="en-US" dirty="0"/>
              <a:t>Question:</a:t>
            </a:r>
            <a:r>
              <a:rPr lang="en-GB" dirty="0"/>
              <a:t> </a:t>
            </a:r>
            <a:r>
              <a:rPr lang="en-US" dirty="0"/>
              <a:t>Does fear of lions interfere with your daily activities</a:t>
            </a:r>
            <a:r>
              <a:rPr lang="en-GB" dirty="0"/>
              <a:t>? </a:t>
            </a:r>
            <a:r>
              <a:rPr lang="en-US" dirty="0"/>
              <a:t>(such as going to school, fetching water, going to visit friends or relatives, or other activities)</a:t>
            </a:r>
            <a:endParaRPr lang="en-GB" dirty="0"/>
          </a:p>
          <a:p>
            <a:pPr lvl="0"/>
            <a:r>
              <a:rPr lang="en-US" dirty="0"/>
              <a:t>Doesn’t interfere at all (1)</a:t>
            </a:r>
            <a:endParaRPr lang="en-GB" dirty="0"/>
          </a:p>
          <a:p>
            <a:pPr lvl="0"/>
            <a:r>
              <a:rPr lang="en-US" dirty="0"/>
              <a:t>Barely interferes (2)</a:t>
            </a:r>
            <a:endParaRPr lang="en-GB" dirty="0"/>
          </a:p>
          <a:p>
            <a:pPr lvl="0"/>
            <a:r>
              <a:rPr lang="en-US" dirty="0"/>
              <a:t>Moderately interferes (3)</a:t>
            </a:r>
            <a:endParaRPr lang="en-GB" dirty="0"/>
          </a:p>
          <a:p>
            <a:pPr lvl="0"/>
            <a:r>
              <a:rPr lang="en-US" dirty="0"/>
              <a:t>Severely interferes (4)</a:t>
            </a:r>
            <a:endParaRPr lang="en-GB" dirty="0"/>
          </a:p>
          <a:p>
            <a:pPr lvl="0"/>
            <a:r>
              <a:rPr lang="en-US" dirty="0"/>
              <a:t>Very severely interferes (5)</a:t>
            </a:r>
            <a:endParaRPr lang="en-GB" dirty="0"/>
          </a:p>
          <a:p>
            <a:pPr marL="0" indent="0">
              <a:buNone/>
            </a:pPr>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760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Piloting – phase 2</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Do it all again!</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6896" y="1579019"/>
            <a:ext cx="6848856" cy="5136642"/>
          </a:xfrm>
        </p:spPr>
      </p:pic>
    </p:spTree>
    <p:extLst>
      <p:ext uri="{BB962C8B-B14F-4D97-AF65-F5344CB8AC3E}">
        <p14:creationId xmlns:p14="http://schemas.microsoft.com/office/powerpoint/2010/main" val="1187170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Practice: </a:t>
            </a:r>
            <a:r>
              <a:rPr lang="en-GB" dirty="0"/>
              <a:t>piloting</a:t>
            </a:r>
          </a:p>
        </p:txBody>
      </p:sp>
      <p:sp>
        <p:nvSpPr>
          <p:cNvPr id="3" name="Content Placeholder 2"/>
          <p:cNvSpPr>
            <a:spLocks noGrp="1"/>
          </p:cNvSpPr>
          <p:nvPr>
            <p:ph idx="1"/>
          </p:nvPr>
        </p:nvSpPr>
        <p:spPr>
          <a:xfrm>
            <a:off x="838200" y="1371600"/>
            <a:ext cx="10515600" cy="4805363"/>
          </a:xfrm>
        </p:spPr>
        <p:txBody>
          <a:bodyPr/>
          <a:lstStyle/>
          <a:p>
            <a:r>
              <a:rPr lang="nb-NO" dirty="0"/>
              <a:t>Do a first pilot</a:t>
            </a:r>
          </a:p>
          <a:p>
            <a:r>
              <a:rPr lang="nb-NO" dirty="0" err="1"/>
              <a:t>Then</a:t>
            </a:r>
            <a:r>
              <a:rPr lang="nb-NO" dirty="0"/>
              <a:t> do </a:t>
            </a:r>
            <a:r>
              <a:rPr lang="nb-NO" dirty="0" err="1"/>
              <a:t>second</a:t>
            </a:r>
            <a:r>
              <a:rPr lang="nb-NO" dirty="0"/>
              <a:t> pilot: </a:t>
            </a:r>
            <a:r>
              <a:rPr lang="en-GB" dirty="0"/>
              <a:t>Improve the questions based on the results from your first pilot</a:t>
            </a:r>
          </a:p>
          <a:p>
            <a:endParaRPr lang="en-GB" dirty="0"/>
          </a:p>
          <a:p>
            <a:endParaRPr lang="en-GB" dirty="0"/>
          </a:p>
        </p:txBody>
      </p:sp>
      <p:pic>
        <p:nvPicPr>
          <p:cNvPr id="4" name="Picture 2" descr="Image result for i can do th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577" y="3243801"/>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79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Data collection</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Recruiting interviewers</a:t>
            </a:r>
          </a:p>
        </p:txBody>
      </p:sp>
      <p:sp>
        <p:nvSpPr>
          <p:cNvPr id="3" name="Content Placeholder 2"/>
          <p:cNvSpPr>
            <a:spLocks noGrp="1"/>
          </p:cNvSpPr>
          <p:nvPr>
            <p:ph idx="1"/>
          </p:nvPr>
        </p:nvSpPr>
        <p:spPr/>
        <p:txBody>
          <a:bodyPr/>
          <a:lstStyle/>
          <a:p>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664" y="1561878"/>
            <a:ext cx="6683248" cy="5012436"/>
          </a:xfrm>
          <a:prstGeom prst="rect">
            <a:avLst/>
          </a:prstGeom>
        </p:spPr>
      </p:pic>
    </p:spTree>
    <p:extLst>
      <p:ext uri="{BB962C8B-B14F-4D97-AF65-F5344CB8AC3E}">
        <p14:creationId xmlns:p14="http://schemas.microsoft.com/office/powerpoint/2010/main" val="253567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Data collection</a:t>
            </a:r>
          </a:p>
        </p:txBody>
      </p:sp>
      <p:sp>
        <p:nvSpPr>
          <p:cNvPr id="4" name="TextBox 3"/>
          <p:cNvSpPr txBox="1"/>
          <p:nvPr/>
        </p:nvSpPr>
        <p:spPr>
          <a:xfrm>
            <a:off x="838200" y="2254970"/>
            <a:ext cx="10430256" cy="1754326"/>
          </a:xfrm>
          <a:prstGeom prst="rect">
            <a:avLst/>
          </a:prstGeom>
          <a:noFill/>
        </p:spPr>
        <p:txBody>
          <a:bodyPr wrap="square" rtlCol="0">
            <a:spAutoFit/>
          </a:bodyPr>
          <a:lstStyle/>
          <a:p>
            <a:pPr algn="ctr"/>
            <a:r>
              <a:rPr lang="en-GB" sz="3600" dirty="0"/>
              <a:t>Prior, informed consent</a:t>
            </a:r>
          </a:p>
          <a:p>
            <a:endParaRPr lang="en-GB" sz="3600" dirty="0"/>
          </a:p>
          <a:p>
            <a:pPr algn="ctr"/>
            <a:endParaRPr lang="en-GB" sz="3600" dirty="0"/>
          </a:p>
        </p:txBody>
      </p:sp>
    </p:spTree>
    <p:extLst>
      <p:ext uri="{BB962C8B-B14F-4D97-AF65-F5344CB8AC3E}">
        <p14:creationId xmlns:p14="http://schemas.microsoft.com/office/powerpoint/2010/main" val="3230166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162208"/>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365760" y="201168"/>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4064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344" y="162208"/>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66344" y="1208422"/>
            <a:ext cx="10887456" cy="710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045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Structure of today’s material </a:t>
            </a:r>
            <a:endParaRPr lang="en-GB" dirty="0"/>
          </a:p>
        </p:txBody>
      </p:sp>
      <p:sp>
        <p:nvSpPr>
          <p:cNvPr id="3" name="Content Placeholder 2"/>
          <p:cNvSpPr>
            <a:spLocks noGrp="1"/>
          </p:cNvSpPr>
          <p:nvPr>
            <p:ph idx="1"/>
          </p:nvPr>
        </p:nvSpPr>
        <p:spPr>
          <a:xfrm>
            <a:off x="301752" y="1825625"/>
            <a:ext cx="11475720" cy="4351338"/>
          </a:xfrm>
        </p:spPr>
        <p:txBody>
          <a:bodyPr/>
          <a:lstStyle/>
          <a:p>
            <a:pPr marL="514350" indent="-514350">
              <a:buAutoNum type="arabicPeriod"/>
            </a:pPr>
            <a:r>
              <a:rPr lang="nb-NO" dirty="0"/>
              <a:t>How can ecological data be used for conservation planning?</a:t>
            </a:r>
          </a:p>
          <a:p>
            <a:pPr marL="514350" indent="-514350">
              <a:buAutoNum type="arabicPeriod"/>
            </a:pPr>
            <a:r>
              <a:rPr lang="nb-NO" b="1" dirty="0"/>
              <a:t>How does that interact with social concerns? </a:t>
            </a:r>
          </a:p>
          <a:p>
            <a:pPr marL="514350" indent="-514350">
              <a:buAutoNum type="arabicPeriod"/>
            </a:pPr>
            <a:r>
              <a:rPr lang="nb-NO" dirty="0"/>
              <a:t>How do we design and carry out a social survey to </a:t>
            </a:r>
            <a:r>
              <a:rPr lang="nb-NO" dirty="0" err="1"/>
              <a:t>avoid</a:t>
            </a:r>
            <a:r>
              <a:rPr lang="nb-NO" dirty="0"/>
              <a:t> </a:t>
            </a:r>
            <a:r>
              <a:rPr lang="nb-NO" dirty="0" err="1"/>
              <a:t>conflict</a:t>
            </a:r>
            <a:r>
              <a:rPr lang="nb-NO" dirty="0"/>
              <a:t>?</a:t>
            </a:r>
          </a:p>
          <a:p>
            <a:pPr marL="514350" indent="-514350">
              <a:buAutoNum type="arabicPeriod"/>
            </a:pPr>
            <a:endParaRPr lang="nb-NO" dirty="0"/>
          </a:p>
          <a:p>
            <a:pPr marL="514350" indent="-514350">
              <a:buAutoNum type="arabicPeriod"/>
            </a:pPr>
            <a:endParaRPr lang="nb-NO" dirty="0"/>
          </a:p>
          <a:p>
            <a:pPr marL="0" indent="0" algn="ctr">
              <a:buNone/>
            </a:pPr>
            <a:r>
              <a:rPr lang="nb-NO" dirty="0"/>
              <a:t> </a:t>
            </a:r>
          </a:p>
          <a:p>
            <a:pPr marL="0" indent="0" algn="ctr">
              <a:buNone/>
            </a:pPr>
            <a:endParaRPr lang="nb-NO" sz="2400" dirty="0"/>
          </a:p>
        </p:txBody>
      </p:sp>
    </p:spTree>
    <p:extLst>
      <p:ext uri="{BB962C8B-B14F-4D97-AF65-F5344CB8AC3E}">
        <p14:creationId xmlns:p14="http://schemas.microsoft.com/office/powerpoint/2010/main" val="4178555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02336" y="1956850"/>
            <a:ext cx="10951464" cy="6939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7439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243840" y="2651760"/>
            <a:ext cx="11109960" cy="832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9654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80675"/>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371856" y="3493008"/>
            <a:ext cx="11076432" cy="1261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9649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80675"/>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72440" y="4791456"/>
            <a:ext cx="11076432" cy="8778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428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80675"/>
            <a:ext cx="11091672" cy="6533583"/>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is Kim S. Jacobsen. I’m doing some research and I wondered if you’d be interested in being involved. I’m currently doing a PhD at the University of Oxford in the Department of Zoology. My research aims to learn more about how the communities around Hwange National Park experience their coexistence with wildlife.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regarding wildlife and livestock protection measures presented on paper cards, which lasts approximately  20 minutes.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This 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The research may also be published in academic journals.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have any questions?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45008" y="5736434"/>
            <a:ext cx="11076432" cy="8778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1288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GB" sz="2400" dirty="0"/>
              <a:t>Data collection – phase 3</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Carrying out the interview</a:t>
            </a:r>
          </a:p>
        </p:txBody>
      </p:sp>
      <p:sp>
        <p:nvSpPr>
          <p:cNvPr id="3" name="Content Placeholder 2"/>
          <p:cNvSpPr>
            <a:spLocks noGrp="1"/>
          </p:cNvSpPr>
          <p:nvPr>
            <p:ph idx="1"/>
          </p:nvPr>
        </p:nvSpPr>
        <p:spPr/>
        <p:txBody>
          <a:bodyPr/>
          <a:lstStyle/>
          <a:p>
            <a:r>
              <a:rPr lang="en-GB" dirty="0"/>
              <a:t>Try to interview one person at a time</a:t>
            </a:r>
          </a:p>
          <a:p>
            <a:r>
              <a:rPr lang="en-GB" dirty="0"/>
              <a:t>Stick to the script </a:t>
            </a:r>
          </a:p>
          <a:p>
            <a:r>
              <a:rPr lang="en-GB" dirty="0"/>
              <a:t>Pre-decide how to answer questions</a:t>
            </a:r>
          </a:p>
          <a:p>
            <a:r>
              <a:rPr lang="en-GB" dirty="0"/>
              <a:t>Don’t lead them </a:t>
            </a:r>
          </a:p>
          <a:p>
            <a:r>
              <a:rPr lang="en-GB" dirty="0"/>
              <a:t>Keeping their attention – questions and body language </a:t>
            </a:r>
          </a:p>
          <a:p>
            <a:r>
              <a:rPr lang="en-GB" dirty="0"/>
              <a:t>Dealing with hostile behaviour </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916" y="4389119"/>
            <a:ext cx="3017775" cy="2263331"/>
          </a:xfrm>
          <a:prstGeom prst="rect">
            <a:avLst/>
          </a:prstGeom>
        </p:spPr>
      </p:pic>
    </p:spTree>
    <p:extLst>
      <p:ext uri="{BB962C8B-B14F-4D97-AF65-F5344CB8AC3E}">
        <p14:creationId xmlns:p14="http://schemas.microsoft.com/office/powerpoint/2010/main" val="21284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Practice: Can you all now teach me the process? </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a:t>Please write down the steps of the survey process and present </a:t>
            </a:r>
          </a:p>
        </p:txBody>
      </p:sp>
    </p:spTree>
    <p:extLst>
      <p:ext uri="{BB962C8B-B14F-4D97-AF65-F5344CB8AC3E}">
        <p14:creationId xmlns:p14="http://schemas.microsoft.com/office/powerpoint/2010/main" val="492583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31029zd06w0t6.cloudfront.net/wp-content/uploads/sites/38/2018/01/Celebration-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344" y="2484169"/>
            <a:ext cx="8211312" cy="46606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74192" y="463169"/>
            <a:ext cx="10515600" cy="4351338"/>
          </a:xfrm>
        </p:spPr>
        <p:txBody>
          <a:bodyPr>
            <a:normAutofit/>
          </a:bodyPr>
          <a:lstStyle/>
          <a:p>
            <a:pPr marL="0" indent="0" algn="ctr">
              <a:buNone/>
            </a:pPr>
            <a:r>
              <a:rPr lang="en-GB" sz="5400" b="1" dirty="0"/>
              <a:t>Congratulations!</a:t>
            </a:r>
          </a:p>
          <a:p>
            <a:pPr marL="0" indent="0" algn="ctr">
              <a:buNone/>
            </a:pPr>
            <a:endParaRPr lang="en-GB" sz="4400" b="1" dirty="0"/>
          </a:p>
          <a:p>
            <a:pPr marL="0" indent="0" algn="ctr">
              <a:buNone/>
            </a:pPr>
            <a:r>
              <a:rPr lang="en-GB" sz="4400" b="1" dirty="0"/>
              <a:t>Now you know how to do a survey!</a:t>
            </a:r>
          </a:p>
        </p:txBody>
      </p:sp>
    </p:spTree>
    <p:extLst>
      <p:ext uri="{BB962C8B-B14F-4D97-AF65-F5344CB8AC3E}">
        <p14:creationId xmlns:p14="http://schemas.microsoft.com/office/powerpoint/2010/main" val="1012491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a:t>Section name: Social science methods</a:t>
            </a:r>
          </a:p>
          <a:p>
            <a:pPr marL="0" indent="0">
              <a:buNone/>
            </a:pPr>
            <a:endParaRPr lang="en-GB" dirty="0"/>
          </a:p>
          <a:p>
            <a:pPr marL="0" indent="0">
              <a:buNone/>
            </a:pPr>
            <a:r>
              <a:rPr lang="en-GB" dirty="0"/>
              <a:t>Name of teacher: Kim S. Jacobsen</a:t>
            </a:r>
          </a:p>
          <a:p>
            <a:pPr marL="0" indent="0">
              <a:buNone/>
            </a:pPr>
            <a:endParaRPr lang="en-GB" dirty="0"/>
          </a:p>
          <a:p>
            <a:pPr marL="0" indent="0">
              <a:buNone/>
            </a:pPr>
            <a:r>
              <a:rPr lang="en-GB" dirty="0"/>
              <a:t>If you want to contact me: kimsjacobsen@gmail.com </a:t>
            </a:r>
          </a:p>
        </p:txBody>
      </p:sp>
      <p:pic>
        <p:nvPicPr>
          <p:cNvPr id="4" name="Picture 3" descr="https://res.cloudinary.com/dwccfildc/c_limit,w_760/v1503657575/ndorms/turnkeyimage/632e7fa52aff4c59aa7d8e7e6567e074/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26588" b="47037"/>
          <a:stretch/>
        </p:blipFill>
        <p:spPr bwMode="auto">
          <a:xfrm>
            <a:off x="1" y="5357495"/>
            <a:ext cx="12191999" cy="118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59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Now its your turn!</a:t>
            </a:r>
          </a:p>
        </p:txBody>
      </p:sp>
      <p:pic>
        <p:nvPicPr>
          <p:cNvPr id="24578"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936" y="1825625"/>
            <a:ext cx="6839712" cy="45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8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Structure of today’s material </a:t>
            </a:r>
            <a:endParaRPr lang="en-GB" dirty="0"/>
          </a:p>
        </p:txBody>
      </p:sp>
      <p:sp>
        <p:nvSpPr>
          <p:cNvPr id="3" name="Content Placeholder 2"/>
          <p:cNvSpPr>
            <a:spLocks noGrp="1"/>
          </p:cNvSpPr>
          <p:nvPr>
            <p:ph idx="1"/>
          </p:nvPr>
        </p:nvSpPr>
        <p:spPr>
          <a:xfrm>
            <a:off x="301752" y="1825625"/>
            <a:ext cx="11475720" cy="4351338"/>
          </a:xfrm>
        </p:spPr>
        <p:txBody>
          <a:bodyPr/>
          <a:lstStyle/>
          <a:p>
            <a:pPr marL="514350" indent="-514350">
              <a:buAutoNum type="arabicPeriod"/>
            </a:pPr>
            <a:r>
              <a:rPr lang="nb-NO" dirty="0"/>
              <a:t>How can ecological data be used for conservation planning?</a:t>
            </a:r>
          </a:p>
          <a:p>
            <a:pPr marL="514350" indent="-514350">
              <a:buAutoNum type="arabicPeriod"/>
            </a:pPr>
            <a:r>
              <a:rPr lang="nb-NO" dirty="0"/>
              <a:t>How does that interact with social concerns? </a:t>
            </a:r>
          </a:p>
          <a:p>
            <a:pPr marL="514350" indent="-514350">
              <a:buAutoNum type="arabicPeriod"/>
            </a:pPr>
            <a:r>
              <a:rPr lang="nb-NO" b="1" dirty="0"/>
              <a:t>How do we design and carry out a social survey to </a:t>
            </a:r>
            <a:r>
              <a:rPr lang="nb-NO" b="1" dirty="0" err="1"/>
              <a:t>avoid</a:t>
            </a:r>
            <a:r>
              <a:rPr lang="nb-NO" b="1" dirty="0"/>
              <a:t> </a:t>
            </a:r>
            <a:r>
              <a:rPr lang="nb-NO" b="1" dirty="0" err="1"/>
              <a:t>conflict</a:t>
            </a:r>
            <a:r>
              <a:rPr lang="nb-NO" b="1" dirty="0"/>
              <a:t>?</a:t>
            </a:r>
          </a:p>
          <a:p>
            <a:pPr marL="514350" indent="-514350">
              <a:buAutoNum type="arabicPeriod"/>
            </a:pPr>
            <a:endParaRPr lang="nb-NO" dirty="0"/>
          </a:p>
          <a:p>
            <a:pPr marL="514350" indent="-514350">
              <a:buAutoNum type="arabicPeriod"/>
            </a:pPr>
            <a:endParaRPr lang="nb-NO" dirty="0"/>
          </a:p>
          <a:p>
            <a:pPr marL="0" indent="0" algn="ctr">
              <a:buNone/>
            </a:pPr>
            <a:r>
              <a:rPr lang="nb-NO" dirty="0"/>
              <a:t> </a:t>
            </a:r>
          </a:p>
          <a:p>
            <a:pPr marL="0" indent="0" algn="ctr">
              <a:buNone/>
            </a:pPr>
            <a:endParaRPr lang="nb-NO" sz="2400" dirty="0"/>
          </a:p>
        </p:txBody>
      </p:sp>
    </p:spTree>
    <p:extLst>
      <p:ext uri="{BB962C8B-B14F-4D97-AF65-F5344CB8AC3E}">
        <p14:creationId xmlns:p14="http://schemas.microsoft.com/office/powerpoint/2010/main" val="414171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Clouded leopard habitat</a:t>
            </a:r>
          </a:p>
        </p:txBody>
      </p:sp>
      <p:sp>
        <p:nvSpPr>
          <p:cNvPr id="3" name="Content Placeholder 2"/>
          <p:cNvSpPr>
            <a:spLocks noGrp="1"/>
          </p:cNvSpPr>
          <p:nvPr>
            <p:ph idx="1"/>
          </p:nvPr>
        </p:nvSpPr>
        <p:spPr/>
        <p:txBody>
          <a:bodyPr/>
          <a:lstStyle/>
          <a:p>
            <a:pPr marL="0" indent="0">
              <a:buNone/>
            </a:pPr>
            <a:endParaRPr lang="en-GB" dirty="0"/>
          </a:p>
        </p:txBody>
      </p:sp>
      <p:pic>
        <p:nvPicPr>
          <p:cNvPr id="1026" name="Picture 2" descr="File:Clouded leop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5625"/>
            <a:ext cx="7620000" cy="463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9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Habitat suitability model</a:t>
            </a:r>
          </a:p>
        </p:txBody>
      </p:sp>
      <p:sp>
        <p:nvSpPr>
          <p:cNvPr id="3" name="Content Placeholder 2"/>
          <p:cNvSpPr>
            <a:spLocks noGrp="1"/>
          </p:cNvSpPr>
          <p:nvPr>
            <p:ph idx="1"/>
          </p:nvPr>
        </p:nvSpPr>
        <p:spPr/>
        <p:txBody>
          <a:bodyPr/>
          <a:lstStyle/>
          <a:p>
            <a:endParaRPr lang="en-GB"/>
          </a:p>
        </p:txBody>
      </p:sp>
      <p:graphicFrame>
        <p:nvGraphicFramePr>
          <p:cNvPr id="4" name="Table 3">
            <a:extLst>
              <a:ext uri="{FF2B5EF4-FFF2-40B4-BE49-F238E27FC236}">
                <a16:creationId xmlns:a16="http://schemas.microsoft.com/office/drawing/2014/main" id="{4E3B3F44-B667-447C-80F7-1693C2275A0C}"/>
              </a:ext>
            </a:extLst>
          </p:cNvPr>
          <p:cNvGraphicFramePr>
            <a:graphicFrameLocks noGrp="1"/>
          </p:cNvGraphicFramePr>
          <p:nvPr>
            <p:extLst>
              <p:ext uri="{D42A27DB-BD31-4B8C-83A1-F6EECF244321}">
                <p14:modId xmlns:p14="http://schemas.microsoft.com/office/powerpoint/2010/main" val="2471462394"/>
              </p:ext>
            </p:extLst>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2000" b="1" dirty="0">
                          <a:solidFill>
                            <a:schemeClr val="accent6">
                              <a:lumMod val="50000"/>
                            </a:schemeClr>
                          </a:solidFill>
                        </a:rPr>
                        <a:t>Closed</a:t>
                      </a:r>
                      <a:r>
                        <a:rPr lang="en-US" sz="2000" b="1" baseline="0" dirty="0">
                          <a:solidFill>
                            <a:schemeClr val="accent6">
                              <a:lumMod val="50000"/>
                            </a:schemeClr>
                          </a:solidFill>
                        </a:rPr>
                        <a:t> forest</a:t>
                      </a:r>
                      <a:endParaRPr lang="en-US" sz="2000" b="1"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2000" b="1" dirty="0">
                          <a:solidFill>
                            <a:schemeClr val="accent6">
                              <a:lumMod val="50000"/>
                            </a:schemeClr>
                          </a:solidFill>
                        </a:rPr>
                        <a:t>Precipitation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2000" b="1" dirty="0">
                          <a:solidFill>
                            <a:schemeClr val="accent6">
                              <a:lumMod val="50000"/>
                            </a:schemeClr>
                          </a:solidFill>
                        </a:rPr>
                        <a:t>Shrub-grass</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2000" b="1" dirty="0">
                          <a:solidFill>
                            <a:schemeClr val="accent6">
                              <a:lumMod val="50000"/>
                            </a:schemeClr>
                          </a:solidFill>
                        </a:rPr>
                        <a:t>Protected</a:t>
                      </a:r>
                      <a:r>
                        <a:rPr lang="en-US" sz="2000" b="1" baseline="0" dirty="0">
                          <a:solidFill>
                            <a:schemeClr val="accent6">
                              <a:lumMod val="50000"/>
                            </a:schemeClr>
                          </a:solidFill>
                        </a:rPr>
                        <a:t> areas</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2000" b="1" dirty="0">
                          <a:solidFill>
                            <a:schemeClr val="accent6">
                              <a:lumMod val="50000"/>
                            </a:schemeClr>
                          </a:solidFill>
                        </a:rPr>
                        <a:t>Slope</a:t>
                      </a:r>
                      <a:r>
                        <a:rPr lang="en-US" sz="2000" b="1" baseline="0" dirty="0">
                          <a:solidFill>
                            <a:schemeClr val="accent6">
                              <a:lumMod val="50000"/>
                            </a:schemeClr>
                          </a:solidFill>
                        </a:rPr>
                        <a:t> </a:t>
                      </a:r>
                      <a:r>
                        <a:rPr lang="en-US" sz="2000" b="1" dirty="0">
                          <a:solidFill>
                            <a:schemeClr val="accent6">
                              <a:lumMod val="50000"/>
                            </a:schemeClr>
                          </a:solidFill>
                        </a:rPr>
                        <a:t>standard deviation</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2000" b="1" dirty="0">
                          <a:solidFill>
                            <a:schemeClr val="accent6">
                              <a:lumMod val="50000"/>
                            </a:schemeClr>
                          </a:solidFill>
                        </a:rPr>
                        <a:t>Slope focal mean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2000" b="1" dirty="0">
                          <a:solidFill>
                            <a:srgbClr val="C00000"/>
                          </a:solidFill>
                        </a:rPr>
                        <a:t>Mosaic of land cover</a:t>
                      </a:r>
                      <a:endParaRPr lang="en-US" sz="2000" dirty="0">
                        <a:solidFill>
                          <a:srgbClr val="C00000"/>
                        </a:solidFill>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en-US" sz="2000" b="1" dirty="0">
                          <a:solidFill>
                            <a:srgbClr val="C00000"/>
                          </a:solidFill>
                        </a:rPr>
                        <a:t>Compound Topographic Index</a:t>
                      </a:r>
                      <a:endParaRPr lang="en-US" sz="2000" dirty="0">
                        <a:solidFill>
                          <a:srgbClr val="C00000"/>
                        </a:solidFill>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en-US" sz="2000" b="1" dirty="0"/>
                        <a:t>Camera effort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spTree>
    <p:extLst>
      <p:ext uri="{BB962C8B-B14F-4D97-AF65-F5344CB8AC3E}">
        <p14:creationId xmlns:p14="http://schemas.microsoft.com/office/powerpoint/2010/main" val="404929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extLst>
              <p:ext uri="{D42A27DB-BD31-4B8C-83A1-F6EECF244321}">
                <p14:modId xmlns:p14="http://schemas.microsoft.com/office/powerpoint/2010/main" val="3387772667"/>
              </p:ext>
            </p:extLst>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2000" b="1" dirty="0">
                          <a:solidFill>
                            <a:schemeClr val="accent6">
                              <a:lumMod val="50000"/>
                            </a:schemeClr>
                          </a:solidFill>
                        </a:rPr>
                        <a:t>Closed</a:t>
                      </a:r>
                      <a:r>
                        <a:rPr lang="en-US" sz="2000" b="1" baseline="0" dirty="0">
                          <a:solidFill>
                            <a:schemeClr val="accent6">
                              <a:lumMod val="50000"/>
                            </a:schemeClr>
                          </a:solidFill>
                        </a:rPr>
                        <a:t> forest</a:t>
                      </a:r>
                      <a:endParaRPr lang="en-US" sz="2000" b="1"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2000" b="1" dirty="0">
                          <a:solidFill>
                            <a:schemeClr val="accent6">
                              <a:lumMod val="50000"/>
                            </a:schemeClr>
                          </a:solidFill>
                        </a:rPr>
                        <a:t>Precipitation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2000" b="1" dirty="0">
                          <a:solidFill>
                            <a:schemeClr val="accent6">
                              <a:lumMod val="50000"/>
                            </a:schemeClr>
                          </a:solidFill>
                        </a:rPr>
                        <a:t>Shrub-grass</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2000" b="1" dirty="0">
                          <a:solidFill>
                            <a:schemeClr val="accent6">
                              <a:lumMod val="50000"/>
                            </a:schemeClr>
                          </a:solidFill>
                        </a:rPr>
                        <a:t>Protected</a:t>
                      </a:r>
                      <a:r>
                        <a:rPr lang="en-US" sz="2000" b="1" baseline="0" dirty="0">
                          <a:solidFill>
                            <a:schemeClr val="accent6">
                              <a:lumMod val="50000"/>
                            </a:schemeClr>
                          </a:solidFill>
                        </a:rPr>
                        <a:t> areas</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2000" b="1" dirty="0">
                          <a:solidFill>
                            <a:schemeClr val="accent6">
                              <a:lumMod val="50000"/>
                            </a:schemeClr>
                          </a:solidFill>
                        </a:rPr>
                        <a:t>Slope</a:t>
                      </a:r>
                      <a:r>
                        <a:rPr lang="en-US" sz="2000" b="1" baseline="0" dirty="0">
                          <a:solidFill>
                            <a:schemeClr val="accent6">
                              <a:lumMod val="50000"/>
                            </a:schemeClr>
                          </a:solidFill>
                        </a:rPr>
                        <a:t> </a:t>
                      </a:r>
                      <a:r>
                        <a:rPr lang="en-US" sz="2000" b="1" dirty="0">
                          <a:solidFill>
                            <a:schemeClr val="accent6">
                              <a:lumMod val="50000"/>
                            </a:schemeClr>
                          </a:solidFill>
                        </a:rPr>
                        <a:t>standard deviation</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2000" b="1" dirty="0">
                          <a:solidFill>
                            <a:schemeClr val="accent6">
                              <a:lumMod val="50000"/>
                            </a:schemeClr>
                          </a:solidFill>
                        </a:rPr>
                        <a:t>Slope focal mean</a:t>
                      </a:r>
                      <a:endParaRPr lang="en-US" sz="2000" dirty="0">
                        <a:solidFill>
                          <a:schemeClr val="accent6">
                            <a:lumMod val="50000"/>
                          </a:schemeClr>
                        </a:solidFill>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2000" b="1" dirty="0">
                          <a:solidFill>
                            <a:srgbClr val="C00000"/>
                          </a:solidFill>
                        </a:rPr>
                        <a:t>Mosaic of land cover</a:t>
                      </a:r>
                      <a:endParaRPr lang="en-US" sz="2000" dirty="0">
                        <a:solidFill>
                          <a:srgbClr val="C00000"/>
                        </a:solidFill>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en-US" sz="2000" b="1" dirty="0">
                          <a:solidFill>
                            <a:srgbClr val="C00000"/>
                          </a:solidFill>
                        </a:rPr>
                        <a:t>Compound Topographic Index</a:t>
                      </a:r>
                      <a:endParaRPr lang="en-US" sz="2000" dirty="0">
                        <a:solidFill>
                          <a:srgbClr val="C00000"/>
                        </a:solidFill>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en-US" sz="2000" b="1" dirty="0"/>
                        <a:t>Camera effort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r>
              <a:rPr lang="en-GB" dirty="0"/>
              <a:t>Habitat suitability model</a:t>
            </a:r>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3074" name="Picture 2" descr="https://upload.wikimedia.org/wikipedia/commons/3/3f/Can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27" y="3390232"/>
            <a:ext cx="3502025" cy="262651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517904" y="2295144"/>
            <a:ext cx="1005840" cy="109508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61619918"/>
      </p:ext>
    </p:extLst>
  </p:cSld>
  <p:clrMapOvr>
    <a:masterClrMapping/>
  </p:clrMapOvr>
</p:sld>
</file>

<file path=ppt/theme/theme1.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7CD80-A036-459D-A40A-2FFB0DC41BB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D6E08FC-B577-4516-9B1D-30DD95967E13}"/>
</file>

<file path=customXml/itemProps3.xml><?xml version="1.0" encoding="utf-8"?>
<ds:datastoreItem xmlns:ds="http://schemas.openxmlformats.org/officeDocument/2006/customXml" ds:itemID="{971CB036-EAED-4006-B98F-759B205A59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2600</TotalTime>
  <Words>3464</Words>
  <Application>Microsoft Office PowerPoint</Application>
  <PresentationFormat>Widescreen</PresentationFormat>
  <Paragraphs>362</Paragraphs>
  <Slides>59</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Century Gothic</vt:lpstr>
      <vt:lpstr>Helvetica</vt:lpstr>
      <vt:lpstr>Lucida Grande</vt:lpstr>
      <vt:lpstr>Wingdings</vt:lpstr>
      <vt:lpstr>1_Office Theme</vt:lpstr>
      <vt:lpstr>Office Theme</vt:lpstr>
      <vt:lpstr>2_Office Theme</vt:lpstr>
      <vt:lpstr>Social research methods - Local communities and felid conservation</vt:lpstr>
      <vt:lpstr>Surveys for conservation</vt:lpstr>
      <vt:lpstr>About me</vt:lpstr>
      <vt:lpstr>Structure of today’s material </vt:lpstr>
      <vt:lpstr>Structure of today’s material </vt:lpstr>
      <vt:lpstr>Structure of today’s material </vt:lpstr>
      <vt:lpstr>Clouded leopard habitat</vt:lpstr>
      <vt:lpstr>Habitat suitability model</vt:lpstr>
      <vt:lpstr>Habitat suitability model</vt:lpstr>
      <vt:lpstr>Habitat suitability model</vt:lpstr>
      <vt:lpstr>Habitat suitability model</vt:lpstr>
      <vt:lpstr>PowerPoint Presentation</vt:lpstr>
      <vt:lpstr>Conservation conflicts</vt:lpstr>
      <vt:lpstr>Surveys can be used for any issue </vt:lpstr>
      <vt:lpstr>Chatthin Wildlife Sanctuary </vt:lpstr>
      <vt:lpstr>Allendorf, T.D., Aung, M. and Songer, M., 2012. Using residents' perceptions to improve park-people relationships in Chatthin Wildlife Sanctuary, Myanmar. Journal of environmental management, 99, pp.36-43.</vt:lpstr>
      <vt:lpstr>PowerPoint Presentation</vt:lpstr>
      <vt:lpstr>Surveys!</vt:lpstr>
      <vt:lpstr>Conservation scenarios</vt:lpstr>
      <vt:lpstr>The stages of making a survey</vt:lpstr>
      <vt:lpstr>PowerPoint Presentation</vt:lpstr>
      <vt:lpstr>Survey design – phase 1</vt:lpstr>
      <vt:lpstr>Practice: qualitative interview stage</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What do you think about these questions?</vt:lpstr>
      <vt:lpstr>What do you think about these questions?</vt:lpstr>
      <vt:lpstr>What do you think about these questions?</vt:lpstr>
      <vt:lpstr>What do you think about these questions?</vt:lpstr>
      <vt:lpstr>Practice: Design survey questions</vt:lpstr>
      <vt:lpstr>Piloting – phase 1</vt:lpstr>
      <vt:lpstr>Piloting – phase 1</vt:lpstr>
      <vt:lpstr>Piloting – phase 1</vt:lpstr>
      <vt:lpstr>Piloting – phase 1</vt:lpstr>
      <vt:lpstr>Piloting – phase 1</vt:lpstr>
      <vt:lpstr>Piloting – phase 1</vt:lpstr>
      <vt:lpstr>Piloting – phase 2</vt:lpstr>
      <vt:lpstr>Practice: piloting</vt:lpstr>
      <vt:lpstr>Data collection</vt:lpstr>
      <vt:lpstr>Data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collection – phase 3</vt:lpstr>
      <vt:lpstr>Practice: Can you all now teach me the process? </vt:lpstr>
      <vt:lpstr>PowerPoint Presentation</vt:lpstr>
      <vt:lpstr>PowerPoint Presentation</vt:lpstr>
      <vt:lpstr>Now its your turn!</vt:lpstr>
    </vt:vector>
  </TitlesOfParts>
  <Company>Department of Zoology,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Jacobsen</dc:creator>
  <cp:lastModifiedBy>Chioma.Obi</cp:lastModifiedBy>
  <cp:revision>96</cp:revision>
  <dcterms:created xsi:type="dcterms:W3CDTF">2018-09-22T14:57:25Z</dcterms:created>
  <dcterms:modified xsi:type="dcterms:W3CDTF">2021-04-29T19:24:37Z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