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545" r:id="rId5"/>
    <p:sldId id="546" r:id="rId6"/>
    <p:sldId id="547" r:id="rId7"/>
    <p:sldId id="548" r:id="rId8"/>
    <p:sldId id="549" r:id="rId9"/>
    <p:sldId id="550" r:id="rId10"/>
    <p:sldId id="551" r:id="rId11"/>
    <p:sldId id="552" r:id="rId12"/>
    <p:sldId id="553" r:id="rId13"/>
    <p:sldId id="554" r:id="rId14"/>
    <p:sldId id="555" r:id="rId15"/>
    <p:sldId id="556" r:id="rId16"/>
    <p:sldId id="557" r:id="rId17"/>
    <p:sldId id="558" r:id="rId18"/>
    <p:sldId id="559" r:id="rId19"/>
    <p:sldId id="560" r:id="rId20"/>
    <p:sldId id="561" r:id="rId21"/>
    <p:sldId id="562" r:id="rId22"/>
    <p:sldId id="563" r:id="rId23"/>
    <p:sldId id="564" r:id="rId24"/>
    <p:sldId id="565" r:id="rId25"/>
    <p:sldId id="566" r:id="rId26"/>
    <p:sldId id="567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B2D972-00CD-8AF4-50AD-F8C40FB75F2C}" v="4" dt="2026-02-09T14:28:24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5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161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d5fda0f2-1d08-4016-b7e9-bb882f168707" providerId="ADAL" clId="{FE9DFF45-01DC-45CC-A80A-B50597210401}"/>
    <pc:docChg chg="undo custSel delSld modSld">
      <pc:chgData name="Alexander Deliukov" userId="d5fda0f2-1d08-4016-b7e9-bb882f168707" providerId="ADAL" clId="{FE9DFF45-01DC-45CC-A80A-B50597210401}" dt="2026-01-27T08:52:45.908" v="44" actId="1076"/>
      <pc:docMkLst>
        <pc:docMk/>
      </pc:docMkLst>
      <pc:sldChg chg="modSp mod">
        <pc:chgData name="Alexander Deliukov" userId="d5fda0f2-1d08-4016-b7e9-bb882f168707" providerId="ADAL" clId="{FE9DFF45-01DC-45CC-A80A-B50597210401}" dt="2026-01-27T08:48:36.826" v="2" actId="948"/>
        <pc:sldMkLst>
          <pc:docMk/>
          <pc:sldMk cId="3207074913" sldId="545"/>
        </pc:sldMkLst>
        <pc:spChg chg="mod">
          <ac:chgData name="Alexander Deliukov" userId="d5fda0f2-1d08-4016-b7e9-bb882f168707" providerId="ADAL" clId="{FE9DFF45-01DC-45CC-A80A-B50597210401}" dt="2026-01-27T08:48:36.826" v="2" actId="948"/>
          <ac:spMkLst>
            <pc:docMk/>
            <pc:sldMk cId="3207074913" sldId="545"/>
            <ac:spMk id="2" creationId="{3D9FAAFF-7E8F-640B-7BF0-4D0B7FC15CEF}"/>
          </ac:spMkLst>
        </pc:spChg>
      </pc:sldChg>
      <pc:sldChg chg="modSp mod">
        <pc:chgData name="Alexander Deliukov" userId="d5fda0f2-1d08-4016-b7e9-bb882f168707" providerId="ADAL" clId="{FE9DFF45-01DC-45CC-A80A-B50597210401}" dt="2026-01-27T08:52:00.055" v="35" actId="404"/>
        <pc:sldMkLst>
          <pc:docMk/>
          <pc:sldMk cId="522071" sldId="548"/>
        </pc:sldMkLst>
        <pc:spChg chg="mod">
          <ac:chgData name="Alexander Deliukov" userId="d5fda0f2-1d08-4016-b7e9-bb882f168707" providerId="ADAL" clId="{FE9DFF45-01DC-45CC-A80A-B50597210401}" dt="2026-01-27T08:52:00.055" v="35" actId="404"/>
          <ac:spMkLst>
            <pc:docMk/>
            <pc:sldMk cId="522071" sldId="548"/>
            <ac:spMk id="2" creationId="{1013318B-F51A-DE9B-4143-B6140E6B757E}"/>
          </ac:spMkLst>
        </pc:spChg>
        <pc:spChg chg="mod">
          <ac:chgData name="Alexander Deliukov" userId="d5fda0f2-1d08-4016-b7e9-bb882f168707" providerId="ADAL" clId="{FE9DFF45-01DC-45CC-A80A-B50597210401}" dt="2026-01-27T08:51:57.485" v="34" actId="14100"/>
          <ac:spMkLst>
            <pc:docMk/>
            <pc:sldMk cId="522071" sldId="548"/>
            <ac:spMk id="4" creationId="{C20EF305-446B-5270-3C6D-92D8903E94F7}"/>
          </ac:spMkLst>
        </pc:spChg>
      </pc:sldChg>
      <pc:sldChg chg="modSp mod">
        <pc:chgData name="Alexander Deliukov" userId="d5fda0f2-1d08-4016-b7e9-bb882f168707" providerId="ADAL" clId="{FE9DFF45-01DC-45CC-A80A-B50597210401}" dt="2026-01-27T08:52:19.929" v="40" actId="1076"/>
        <pc:sldMkLst>
          <pc:docMk/>
          <pc:sldMk cId="4154839224" sldId="550"/>
        </pc:sldMkLst>
        <pc:spChg chg="mod">
          <ac:chgData name="Alexander Deliukov" userId="d5fda0f2-1d08-4016-b7e9-bb882f168707" providerId="ADAL" clId="{FE9DFF45-01DC-45CC-A80A-B50597210401}" dt="2026-01-27T08:52:19.929" v="40" actId="1076"/>
          <ac:spMkLst>
            <pc:docMk/>
            <pc:sldMk cId="4154839224" sldId="550"/>
            <ac:spMk id="4" creationId="{CB33C395-3CC3-4B54-6421-D833B99114A3}"/>
          </ac:spMkLst>
        </pc:spChg>
      </pc:sldChg>
      <pc:sldChg chg="modSp mod">
        <pc:chgData name="Alexander Deliukov" userId="d5fda0f2-1d08-4016-b7e9-bb882f168707" providerId="ADAL" clId="{FE9DFF45-01DC-45CC-A80A-B50597210401}" dt="2026-01-27T08:52:11.033" v="38" actId="404"/>
        <pc:sldMkLst>
          <pc:docMk/>
          <pc:sldMk cId="845949611" sldId="554"/>
        </pc:sldMkLst>
        <pc:spChg chg="mod">
          <ac:chgData name="Alexander Deliukov" userId="d5fda0f2-1d08-4016-b7e9-bb882f168707" providerId="ADAL" clId="{FE9DFF45-01DC-45CC-A80A-B50597210401}" dt="2026-01-27T08:52:11.033" v="38" actId="404"/>
          <ac:spMkLst>
            <pc:docMk/>
            <pc:sldMk cId="845949611" sldId="554"/>
            <ac:spMk id="4" creationId="{92FE9A94-DCC1-E1C5-4D79-C962BC490CDE}"/>
          </ac:spMkLst>
        </pc:spChg>
      </pc:sldChg>
      <pc:sldChg chg="modSp mod">
        <pc:chgData name="Alexander Deliukov" userId="d5fda0f2-1d08-4016-b7e9-bb882f168707" providerId="ADAL" clId="{FE9DFF45-01DC-45CC-A80A-B50597210401}" dt="2026-01-27T08:52:15.878" v="39" actId="1076"/>
        <pc:sldMkLst>
          <pc:docMk/>
          <pc:sldMk cId="3162450399" sldId="556"/>
        </pc:sldMkLst>
        <pc:spChg chg="mod">
          <ac:chgData name="Alexander Deliukov" userId="d5fda0f2-1d08-4016-b7e9-bb882f168707" providerId="ADAL" clId="{FE9DFF45-01DC-45CC-A80A-B50597210401}" dt="2026-01-27T08:52:15.878" v="39" actId="1076"/>
          <ac:spMkLst>
            <pc:docMk/>
            <pc:sldMk cId="3162450399" sldId="556"/>
            <ac:spMk id="4" creationId="{B86F7BA3-B558-E7EE-49BC-1EDCDFCA81CE}"/>
          </ac:spMkLst>
        </pc:spChg>
      </pc:sldChg>
      <pc:sldChg chg="modSp mod">
        <pc:chgData name="Alexander Deliukov" userId="d5fda0f2-1d08-4016-b7e9-bb882f168707" providerId="ADAL" clId="{FE9DFF45-01DC-45CC-A80A-B50597210401}" dt="2026-01-27T08:52:33.749" v="41" actId="1076"/>
        <pc:sldMkLst>
          <pc:docMk/>
          <pc:sldMk cId="3987754581" sldId="558"/>
        </pc:sldMkLst>
        <pc:spChg chg="mod">
          <ac:chgData name="Alexander Deliukov" userId="d5fda0f2-1d08-4016-b7e9-bb882f168707" providerId="ADAL" clId="{FE9DFF45-01DC-45CC-A80A-B50597210401}" dt="2026-01-27T08:52:33.749" v="41" actId="1076"/>
          <ac:spMkLst>
            <pc:docMk/>
            <pc:sldMk cId="3987754581" sldId="558"/>
            <ac:spMk id="4" creationId="{C48B4B3E-49EA-5666-7C14-9015697F413B}"/>
          </ac:spMkLst>
        </pc:spChg>
      </pc:sldChg>
      <pc:sldChg chg="modSp mod">
        <pc:chgData name="Alexander Deliukov" userId="d5fda0f2-1d08-4016-b7e9-bb882f168707" providerId="ADAL" clId="{FE9DFF45-01DC-45CC-A80A-B50597210401}" dt="2026-01-27T08:50:12.440" v="23" actId="6549"/>
        <pc:sldMkLst>
          <pc:docMk/>
          <pc:sldMk cId="643702274" sldId="559"/>
        </pc:sldMkLst>
        <pc:spChg chg="mod">
          <ac:chgData name="Alexander Deliukov" userId="d5fda0f2-1d08-4016-b7e9-bb882f168707" providerId="ADAL" clId="{FE9DFF45-01DC-45CC-A80A-B50597210401}" dt="2026-01-27T08:50:12.440" v="23" actId="6549"/>
          <ac:spMkLst>
            <pc:docMk/>
            <pc:sldMk cId="643702274" sldId="559"/>
            <ac:spMk id="2" creationId="{35ECC7A8-3E21-E914-776A-A3F841558835}"/>
          </ac:spMkLst>
        </pc:spChg>
      </pc:sldChg>
      <pc:sldChg chg="modSp">
        <pc:chgData name="Alexander Deliukov" userId="d5fda0f2-1d08-4016-b7e9-bb882f168707" providerId="ADAL" clId="{FE9DFF45-01DC-45CC-A80A-B50597210401}" dt="2026-01-27T08:51:41.233" v="32" actId="20577"/>
        <pc:sldMkLst>
          <pc:docMk/>
          <pc:sldMk cId="9466394" sldId="560"/>
        </pc:sldMkLst>
        <pc:spChg chg="mod">
          <ac:chgData name="Alexander Deliukov" userId="d5fda0f2-1d08-4016-b7e9-bb882f168707" providerId="ADAL" clId="{FE9DFF45-01DC-45CC-A80A-B50597210401}" dt="2026-01-27T08:51:41.233" v="32" actId="20577"/>
          <ac:spMkLst>
            <pc:docMk/>
            <pc:sldMk cId="9466394" sldId="560"/>
            <ac:spMk id="4" creationId="{B8F24D65-3C3C-DDDB-79E7-E2DA63900FA9}"/>
          </ac:spMkLst>
        </pc:spChg>
      </pc:sldChg>
      <pc:sldChg chg="modSp mod">
        <pc:chgData name="Alexander Deliukov" userId="d5fda0f2-1d08-4016-b7e9-bb882f168707" providerId="ADAL" clId="{FE9DFF45-01DC-45CC-A80A-B50597210401}" dt="2026-01-27T08:50:39.543" v="25" actId="207"/>
        <pc:sldMkLst>
          <pc:docMk/>
          <pc:sldMk cId="3834335939" sldId="563"/>
        </pc:sldMkLst>
        <pc:spChg chg="mod">
          <ac:chgData name="Alexander Deliukov" userId="d5fda0f2-1d08-4016-b7e9-bb882f168707" providerId="ADAL" clId="{FE9DFF45-01DC-45CC-A80A-B50597210401}" dt="2026-01-27T08:50:39.543" v="25" actId="207"/>
          <ac:spMkLst>
            <pc:docMk/>
            <pc:sldMk cId="3834335939" sldId="563"/>
            <ac:spMk id="2" creationId="{03E919F8-1C25-D4F8-E0E2-E3CBB7FBBC6B}"/>
          </ac:spMkLst>
        </pc:spChg>
      </pc:sldChg>
      <pc:sldChg chg="modSp mod">
        <pc:chgData name="Alexander Deliukov" userId="d5fda0f2-1d08-4016-b7e9-bb882f168707" providerId="ADAL" clId="{FE9DFF45-01DC-45CC-A80A-B50597210401}" dt="2026-01-27T08:52:41.047" v="43" actId="404"/>
        <pc:sldMkLst>
          <pc:docMk/>
          <pc:sldMk cId="3660923524" sldId="565"/>
        </pc:sldMkLst>
        <pc:spChg chg="mod">
          <ac:chgData name="Alexander Deliukov" userId="d5fda0f2-1d08-4016-b7e9-bb882f168707" providerId="ADAL" clId="{FE9DFF45-01DC-45CC-A80A-B50597210401}" dt="2026-01-27T08:52:41.047" v="43" actId="404"/>
          <ac:spMkLst>
            <pc:docMk/>
            <pc:sldMk cId="3660923524" sldId="565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7T08:52:41.047" v="43" actId="404"/>
          <ac:spMkLst>
            <pc:docMk/>
            <pc:sldMk cId="3660923524" sldId="565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7T08:52:41.047" v="43" actId="404"/>
          <ac:spMkLst>
            <pc:docMk/>
            <pc:sldMk cId="3660923524" sldId="565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7T08:52:41.047" v="43" actId="404"/>
          <ac:spMkLst>
            <pc:docMk/>
            <pc:sldMk cId="3660923524" sldId="565"/>
            <ac:spMk id="60" creationId="{DB6D982A-54DA-4FCC-9383-F91FC1E1D9CE}"/>
          </ac:spMkLst>
        </pc:spChg>
      </pc:sldChg>
      <pc:sldChg chg="modSp mod">
        <pc:chgData name="Alexander Deliukov" userId="d5fda0f2-1d08-4016-b7e9-bb882f168707" providerId="ADAL" clId="{FE9DFF45-01DC-45CC-A80A-B50597210401}" dt="2026-01-27T08:52:45.908" v="44" actId="1076"/>
        <pc:sldMkLst>
          <pc:docMk/>
          <pc:sldMk cId="2909434133" sldId="566"/>
        </pc:sldMkLst>
        <pc:spChg chg="mod">
          <ac:chgData name="Alexander Deliukov" userId="d5fda0f2-1d08-4016-b7e9-bb882f168707" providerId="ADAL" clId="{FE9DFF45-01DC-45CC-A80A-B50597210401}" dt="2026-01-27T08:48:42.412" v="3" actId="14100"/>
          <ac:spMkLst>
            <pc:docMk/>
            <pc:sldMk cId="2909434133" sldId="566"/>
            <ac:spMk id="3" creationId="{588B6934-5886-3ADF-A471-F555B25C58CC}"/>
          </ac:spMkLst>
        </pc:spChg>
        <pc:spChg chg="mod">
          <ac:chgData name="Alexander Deliukov" userId="d5fda0f2-1d08-4016-b7e9-bb882f168707" providerId="ADAL" clId="{FE9DFF45-01DC-45CC-A80A-B50597210401}" dt="2026-01-27T08:52:45.908" v="44" actId="1076"/>
          <ac:spMkLst>
            <pc:docMk/>
            <pc:sldMk cId="2909434133" sldId="566"/>
            <ac:spMk id="4" creationId="{B6E2F0C4-3708-062E-837B-49F21B8E51C4}"/>
          </ac:spMkLst>
        </pc:spChg>
      </pc:sldChg>
    </pc:docChg>
  </pc:docChgLst>
  <pc:docChgLst>
    <pc:chgData name="Alexander Deliukov" userId="S::alexander_think-e.be#ext#@flux50.onmicrosoft.com::bee075c1-faac-4166-8fcb-7b2057bad6f6" providerId="AD" clId="Web-{08B2D972-00CD-8AF4-50AD-F8C40FB75F2C}"/>
    <pc:docChg chg="modSld">
      <pc:chgData name="Alexander Deliukov" userId="S::alexander_think-e.be#ext#@flux50.onmicrosoft.com::bee075c1-faac-4166-8fcb-7b2057bad6f6" providerId="AD" clId="Web-{08B2D972-00CD-8AF4-50AD-F8C40FB75F2C}" dt="2026-02-09T14:28:21.954" v="2" actId="14100"/>
      <pc:docMkLst>
        <pc:docMk/>
      </pc:docMkLst>
      <pc:sldChg chg="addSp modSp">
        <pc:chgData name="Alexander Deliukov" userId="S::alexander_think-e.be#ext#@flux50.onmicrosoft.com::bee075c1-faac-4166-8fcb-7b2057bad6f6" providerId="AD" clId="Web-{08B2D972-00CD-8AF4-50AD-F8C40FB75F2C}" dt="2026-02-09T14:28:21.954" v="2" actId="14100"/>
        <pc:sldMkLst>
          <pc:docMk/>
          <pc:sldMk cId="3207074913" sldId="545"/>
        </pc:sldMkLst>
        <pc:picChg chg="add mod">
          <ac:chgData name="Alexander Deliukov" userId="S::alexander_think-e.be#ext#@flux50.onmicrosoft.com::bee075c1-faac-4166-8fcb-7b2057bad6f6" providerId="AD" clId="Web-{08B2D972-00CD-8AF4-50AD-F8C40FB75F2C}" dt="2026-02-09T14:28:21.954" v="2" actId="14100"/>
          <ac:picMkLst>
            <pc:docMk/>
            <pc:sldMk cId="3207074913" sldId="545"/>
            <ac:picMk id="4" creationId="{E49E63D1-072C-C5E0-372E-77C34DA4019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2026. 3. 9.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Edytowanie stylu tekstu głównego</a:t>
            </a:r>
          </a:p>
          <a:p>
            <a:pPr lvl="1"/>
            <a:r>
              <a:rPr lang="ko-KR" altLang="en-US"/>
              <a:t>Drugi poziom</a:t>
            </a:r>
          </a:p>
          <a:p>
            <a:pPr lvl="2"/>
            <a:r>
              <a:rPr lang="ko-KR" altLang="en-US"/>
              <a:t>Trzeci poziom</a:t>
            </a:r>
          </a:p>
          <a:p>
            <a:pPr lvl="3"/>
            <a:r>
              <a:rPr lang="ko-KR" altLang="en-US"/>
              <a:t>Czwarty poziom</a:t>
            </a:r>
          </a:p>
          <a:p>
            <a:pPr lvl="4"/>
            <a:r>
              <a:rPr lang="ko-KR" altLang="en-US"/>
              <a:t>Piąty poziom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82d042721674ba4be6508de237141f4%7C0e2ed45596af4100bed3a8e5fd981685%7C0%7C0%7C638987166561825034%7CUnknown%7CTWFpbGZsb3d8eyJFbXB0eU1hcGkiOnRydWUsIlYiOiIwLjAuMDAwMCIsIlAiOiJXaW4zMiIsIkFOIjoiTWFpbCIsIldUIjoyfQ%3D%3D%7C0%7C%7C%7C&amp;sdata=%2BedDTg2gSu9G%2BKgo0e8qx2WtYzFzXqxraUabr1vXDjw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2165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eurelectric.org/in-detail/cybersecurity-in-the-power-sector/" TargetMode="External"/><Relationship Id="rId5" Type="http://schemas.openxmlformats.org/officeDocument/2006/relationships/hyperlink" Target="https://energy.ec.europa.eu/topics/energy-security/critical-infrastructure-and-cybersecurity_en" TargetMode="External"/><Relationship Id="rId4" Type="http://schemas.openxmlformats.org/officeDocument/2006/relationships/hyperlink" Target="https://www.open.edu/openlearncreate/course/view.php?id=17128" TargetMode="External"/></Relationships>
</file>

<file path=ppt/notesSlides/_rels/notes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cogdog/25621334570/in/photolist-F3538L-e3puT1-2jPvptr-eiRPEb-W3VVvk-2qLU7r7-8sUnd6-kDEX27-6Qu5Eu-a9KGML-nys2eK-pSMqc2-6pCyxe-5rtdWR-zM1fcq-2itP53X-ayunVx-7bHKC7" TargetMode="External"/><Relationship Id="rId13" Type="http://schemas.openxmlformats.org/officeDocument/2006/relationships/hyperlink" Target="https://creativecommons.org/licenses/by-sa/2.0/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ommons.wikimedia.org/wiki/File:Vorarlberger_Kraftwerke-Energy_meter_(electro)-smart_meter-02ASD.jpg" TargetMode="External"/><Relationship Id="rId12" Type="http://schemas.openxmlformats.org/officeDocument/2006/relationships/hyperlink" Target="https://www.flickr.com/photos/136770128@N07/41397205085/in/photolist-2ogdgAj-2658uPg-6xBqJg-25cUn6m-qXN5UL-qXM5oq-qim3kw-rfgaMd-qim5vU-rfdjcz-qXU51i-rfdkWr-7SRfo4-7SUwyW-7SUx4W-7SUwfL-7SUwk9-7SRfFK-7SUwMh-7SUwBW-7SUwYG-7SUwwS-7SUwWd-7SUx13-7SUwt7-7SReRF-7SRf6a-7SUwNW-7SReW2-7SUwRy-7SRfkM-2cPxSTQ-2cPxVfy-2cTVZZz-7SUwDU-7SRfM4-P8PBNZ-2cTW5eX-2a8pG6C-2cTVUnn-2bMWDew-2bveCzp-Pmy83p-7SUwU9-kg8qkG-kg62FD-kg6GAk-kg67T2-kg6vdF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paper-beside-macbook-669623/" TargetMode="External"/><Relationship Id="rId11" Type="http://schemas.openxmlformats.org/officeDocument/2006/relationships/hyperlink" Target="https://www.flickr.com/photos/oneras/32634430557/in/photolist-23xi3Q9-RHMZeP-23qkfTv-28xHrw3-28xHsEq-2ad5BPJ-2ad5D35-29Vh1AX-28xHswE-2ad5Cx7-2ad5CjG-2benF4Q-2benETE-2ad5DsJ-PaWffy-2ad5C89-23NvndY-vPGcvw-23qkg7g-wscwzm-GNWDa4-21rezdi-2c2Pk79-242S4ah-Nqj4b6-NeX7oN-XpkTx4-MXWMzj-NfsyJA-QL4Dom-NeX7RS-F1uPNv-NhDrbz-NqivEk-2heo2Sz-224jUwC-2a8h8Dh-NhD2vi-257MLkx-nkAHBh-2fzpwWv-21TkF21-RE8HCn-23Zv7BH-2aBKvvH-21AFttS-2o4e6sS-GYVsW1-NfPfMF-F3yVic" TargetMode="External"/><Relationship Id="rId5" Type="http://schemas.openxmlformats.org/officeDocument/2006/relationships/hyperlink" Target="https://creativecommons.org/publicdomain/zero/1.0/" TargetMode="External"/><Relationship Id="rId15" Type="http://schemas.openxmlformats.org/officeDocument/2006/relationships/hyperlink" Target="https://www.flickr.com/photos/ecastro/3352213726/in/photolist-67dYmo-375Rj-4JMD5o-9YzjqQ-nndcPF-g7nnX-82aNeE-9aW8Lj-brPPoq-hppiC7-G7Zsmm-4GyUmU-bcgybX-aXz1HK-4fYWh2-6jo3LL-RDF71T-vXcbS-93R8pt-hGqa-8dxDRV-5fEiXQ-7KJWri-bQpzGz-uA5ght-uHSaf-xdAux-ai27DP-85SDc9-4NytpL-uWNio-ai27Ax-AKrbw-C4evd2-ES6s8-AKnnw-4DP18E-ai27yD-AKi15-AKqUo-AKnHG-AKqyF-AKo3e-AKa7C-AK5xu-AKmP6-AKpUw-AKpaH-AKiCV-AKb4w" TargetMode="External"/><Relationship Id="rId10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worldsdirection/" TargetMode="External"/><Relationship Id="rId9" Type="http://schemas.openxmlformats.org/officeDocument/2006/relationships/hyperlink" Target="https://www.flickr.com/photos/ninara/24135500745/" TargetMode="External"/><Relationship Id="rId14" Type="http://schemas.openxmlformats.org/officeDocument/2006/relationships/hyperlink" Target="https://www.flickr.com/photos/rappan/36651981325/in/photolist-XQNZ7v-2kbhLqc-2qEioKw-uZS4s-KD2rB-2nH5y5U-QizbH5-5mTmEc-H8uNok-5FjmNU-6sf1e7-2iCLfST-2pe8Kwn-Yb45MJ-2h1QNzn-XSeRmW-9dKT25-7HVC4c-8wkhuM-buRg2w-8wodab-8wkawn-8wofdj-2kHkKTs-2oPscmV-8woeHE-3hQymR-8wodCU-8wkfkF-542EoY-29jHAV7-Ms5mGi-SdkSsg-Ay99Kn-2mcdGUJ-W7MNU4-2nxN6fd-2oPM2v6-2mEYqD2-2nr3KKW-nfLkbn-2evkV3Y-2cLGjDu-2jWuoZ7-WiSReo-28WCayp-bWARWW-21dtwGU-2m7v9up-2jZe3S5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Cyberbezpieczeństwo cyfrowej energii  – obalamy mity! 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 ten otrzymał dofinansowanie z programu Unii Europejskiej „Horyzont” na rzecz badań naukowych i innowacji (2021–2027) na podstawie umowy o dotację nr 101075596. Odpowiedzialność za treść niniejszego materiału spoczywa wyłącznie na projekcie Every1 i niekoniecznie odzwierciedla opinię Unii Europejskiej. Prezentacja jest objęta licencją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chyba że zaznaczono inaczej.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3444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 nr 3: Za cyberbezpieczeństwo odpowiedzialne są wyłącznie przedsiębiorstwa energetyczne i rządy, a nie osoby prywatne ani społeczności.</a:t>
            </a:r>
          </a:p>
          <a:p>
            <a:pPr latinLnBrk="0"/>
            <a:r>
              <a:rPr lang="en-US" sz="1200" dirty="0">
                <a:ea typeface="Calibri"/>
                <a:cs typeface="Calibri"/>
              </a:rPr>
              <a:t>Osoby prywatne i społeczności mają do odegrania ważną rolę w cyberbezpieczeństwie, ponieważ mogą podejmować działania mające na celu ochronę własnych urządzeń i sieci przed cyberatakami. </a:t>
            </a:r>
          </a:p>
          <a:p>
            <a:pPr latinLnBrk="0"/>
            <a:endParaRPr lang="en-US" sz="1200" dirty="0">
              <a:ea typeface="Calibri"/>
              <a:cs typeface="Calibri"/>
            </a:endParaRPr>
          </a:p>
          <a:p>
            <a:pPr latinLnBrk="0"/>
            <a:r>
              <a:rPr lang="en-US" sz="1200" dirty="0">
                <a:ea typeface="Calibri"/>
                <a:cs typeface="Calibri"/>
              </a:rPr>
              <a:t>Możesz przyczynić się do zwiększenia bezpieczeństwa ekosystemu energetycznego, stosując się do dobrych praktyk, takich jak: </a:t>
            </a:r>
          </a:p>
          <a:p>
            <a:pPr latinLnBrk="0"/>
            <a:endParaRPr lang="en-US" sz="1200" dirty="0">
              <a:ea typeface="Calibri"/>
              <a:cs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Używanie silnych haseł.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Aktualizowanie oprogramowania.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Zachowanie ostrożności w przypadku podejrzanych wiadomości e-mail.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860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Mit nr 4: Odnawialne źródła energii są z natury bezpieczniejsze niż tradycyjne źródła energii.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Jak bezpieczne są moje domowe panele słoneczne?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0669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Mit nr 4: Odnawialne źródła energii są z natury bezpieczniejsze niż tradycyjne źródła energii.</a:t>
            </a:r>
          </a:p>
          <a:p>
            <a:pPr latinLnBrk="0"/>
            <a:r>
              <a:rPr lang="en-US" sz="1200" dirty="0">
                <a:ea typeface="Calibri"/>
                <a:cs typeface="Calibri"/>
              </a:rPr>
              <a:t>Odnawialne źródła energii, takie jak panele słoneczne i turbiny wiatrowe, są również podatne na cyberataki, ponieważ wykorzystują technologie cyfrowe do monitorowania, sterowania i integracji z siecią energetyczną.</a:t>
            </a:r>
          </a:p>
          <a:p>
            <a:pPr latinLnBrk="0"/>
            <a:endParaRPr lang="en-US" sz="1200" dirty="0">
              <a:ea typeface="Calibri"/>
              <a:cs typeface="Calibri"/>
            </a:endParaRPr>
          </a:p>
          <a:p>
            <a:pPr latinLnBrk="0"/>
            <a:r>
              <a:rPr lang="en-US" sz="1200" dirty="0">
                <a:ea typeface="Calibri"/>
                <a:cs typeface="Calibri"/>
              </a:rPr>
              <a:t>Atakujący mogą wykorzystać luki w zabezpieczeniach, aby zakłócić wytwarzanie energii lub manipulować przepływami energii.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421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Mit nr 5: Technologie blockchain są panaceum na cyberbezpieczeństwo w sektorze energetycznym.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Jaką rolę odgrywają technologie blockchain w cyberbezpieczeństwie w sektorze energetycznym?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715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Mit nr 5: Technologie blockchain są panaceum na cyberbezpieczeństwo w sektorze energetycznym.</a:t>
            </a:r>
          </a:p>
          <a:p>
            <a:pPr latinLnBrk="0"/>
            <a:r>
              <a:rPr lang="en-GB" sz="1200" dirty="0">
                <a:ea typeface="Public Sans"/>
                <a:cs typeface="Public Sans"/>
              </a:rPr>
              <a:t>Chociaż technologia blockchain może zwiększyć bezpieczeństwo w niektórych aspektach sektora energetycznego, nie jest ona kompletnym rozwiązaniem wszystkich wyzwań związanych z cyberbezpieczeństwem.</a:t>
            </a:r>
          </a:p>
          <a:p>
            <a:pPr latinLnBrk="0"/>
            <a:r>
              <a:rPr lang="en-GB" sz="1200" dirty="0">
                <a:ea typeface="Public Sans"/>
                <a:cs typeface="Public Sans"/>
              </a:rPr>
              <a:t> </a:t>
            </a:r>
          </a:p>
          <a:p>
            <a:pPr latinLnBrk="0"/>
            <a:r>
              <a:rPr lang="en-GB" sz="1200" dirty="0">
                <a:ea typeface="Public Sans"/>
                <a:cs typeface="Public Sans"/>
              </a:rPr>
              <a:t>Same sieci blockchain mogą być podatne na ataki, a ich skuteczność zależy od prawidłowego wdrożenia i integracji z innymi środkami bezpieczeństwa.</a:t>
            </a:r>
            <a:endParaRPr lang="en-GB" sz="1200" noProof="0" dirty="0"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21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Mit nr 6: Tylko złożone hasła mogą zapobiec cyberatakom na inteligentne urządzenia energetyczne.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Czy złożone hasło zapobiega cyberatakom? 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513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Mit nr 6: Tylko złożone hasła mogą zapobiec cyberatakom na inteligentne urządzenia energetyczne.</a:t>
            </a:r>
          </a:p>
          <a:p>
            <a:pPr latinLnBrk="0"/>
            <a:r>
              <a:rPr lang="en-GB" sz="1200" dirty="0"/>
              <a:t>Chociaż silne hasła są niezbędne, inne środki bezpieczeństwa mają kluczowe znaczenie dla kompleksowej ochrony. Środki te obejmują: </a:t>
            </a:r>
          </a:p>
          <a:p>
            <a:pPr latinLnBrk="0"/>
            <a:endParaRPr lang="en-GB" sz="12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Regularne aktualizacje oprogramowania.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Bezpieczne sieci Wi-Fi.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Uwierzytelnianie wieloskładnikowe.</a:t>
            </a:r>
            <a:endParaRPr lang="en-GB" sz="1200" noProof="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0833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 nr 7: Cyberataki na infrastrukturę energetyczną są skierowane głównie przeciwko dużym elektrowniom i podstacjom.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Czy cyberatak mógłby być skierowany wyłącznie przeciwko elektrowniom i podstacjom?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978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 nr 7: Cyberataki na infrastrukturę energetyczną są skierowane głównie przeciwko dużym elektrowniom i podstacjom.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Cyberataki mogą być wymierzone w różne elementy infrastruktury energetycznej, w tym mniejsze sieci dystrybucyjne, odnawialne źródła energii, a nawet pojedyncze inteligentne liczniki, potencjalnie powodując zakłócenia i naruszenia bezpieczeństwa danych.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039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 nr 8: Korzystanie z oprogramowania antywirusowego wystarcza, aby chronić sieci domowe przed cyberatakami wymierzonymi w inteligentne urządzenia energetyczne.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Czy oprogramowanie antywirusowe stanowi wystarczającą ochronę dla mojej sieci domowej?  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46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Nieporozumienia dotyczące prywatności, bezpieczeństwa i ochrony w zakresie produkcji </a:t>
            </a: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są </a:t>
            </a: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częste. W niniejszym zestawie slajdów obalamy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osiem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mitów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dotyczących cyberbezpieczeństwa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w energetyce, aby wyjaśnić te nieporozumienia.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Analizując te mity, pogłębimy naszą wiedzę na temat cyfryzacji energetyki i będziemy podejmować bardziej świadome decyzje, aby zapewnić sobie bezpieczeństwo. </a:t>
            </a:r>
          </a:p>
          <a:p>
            <a:pPr latinLnBrk="0"/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2850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 nr 8: Korzystanie z oprogramowania antywirusowego wystarcza, aby chronić sieci domowe przed cyberatakami wymierzonymi w inteligentne urządzenia energetyczne. </a:t>
            </a:r>
          </a:p>
          <a:p>
            <a:pPr latinLnBrk="0"/>
            <a:r>
              <a:rPr lang="en-GB" sz="1200" dirty="0"/>
              <a:t>Oprogramowanie antywirusowe stanowi jedynie jedną z warstw ochrony. 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Aby zapobiec cyberatakom, konieczne są również zapory sieciowe, bezpieczne konfiguracje sieciowe i regularne aktualizacje zabezpieczeń wszystkich podłączonych urządzeń.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7028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Kolejne kroki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Jeśli chcesz dowiedzieć się więcej na temat cyberbezpieczeństwa oraz produkcji i zużycia energii, przydatne mogą okazać się następujące zasoby: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Zapoznaj się z kursem Every1 „Podstawy energii cyfrowej” </a:t>
            </a:r>
            <a:r>
              <a:rPr lang="en-US" altLang="ko-KR" sz="1200" i="1" dirty="0">
                <a:solidFill>
                  <a:srgbClr val="373737"/>
                </a:solidFill>
                <a:hlinkClick r:id="rId3"/>
              </a:rPr>
              <a:t>Prywatność, bezpieczeństwo i ochrona w cyfrowym świecie energii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rgbClr val="373737"/>
                </a:solidFill>
              </a:rPr>
              <a:t>Zapoznaj się z mitami dotyczącymi cyfryzacji energetyki w artykule Every1 </a:t>
            </a:r>
            <a:r>
              <a:rPr lang="en-GB" sz="1200" i="1" noProof="0" dirty="0">
                <a:solidFill>
                  <a:srgbClr val="373737"/>
                </a:solidFill>
                <a:hlinkClick r:id="rId4"/>
              </a:rPr>
              <a:t>„Energy Myths Busted! Fact Vs. Fiction” (Obalamy mity dotyczące energetyki! Fakty a fikcja).</a:t>
            </a:r>
            <a:endParaRPr lang="en-GB" sz="1200" noProof="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Przeczytaj artykuł Komisji Europejskiej 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„Infrastruktura krytyczna i cyberbezpieczeństwo</a:t>
            </a:r>
            <a:r>
              <a:rPr lang="en-US" altLang="ko-KR" sz="1200" i="1" dirty="0">
                <a:solidFill>
                  <a:srgbClr val="373737"/>
                </a:solidFill>
              </a:rPr>
              <a:t>”.</a:t>
            </a:r>
            <a:endParaRPr lang="ko-KR" altLang="en-US" sz="1200" i="1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Przeczytaj artykuł </a:t>
            </a:r>
            <a:r>
              <a:rPr lang="en-US" altLang="ko-KR" sz="1200" dirty="0" err="1">
                <a:solidFill>
                  <a:srgbClr val="373737"/>
                </a:solidFill>
              </a:rPr>
              <a:t>eurelectric </a:t>
            </a:r>
            <a:r>
              <a:rPr lang="en-US" altLang="ko-KR" sz="1200" i="1" dirty="0">
                <a:solidFill>
                  <a:srgbClr val="373737"/>
                </a:solidFill>
                <a:hlinkClick r:id="rId6"/>
              </a:rPr>
              <a:t>„Cybersecurity in the Power Sector” (Cyberbezpieczeństwo w sektorze energetycznym</a:t>
            </a:r>
            <a:r>
              <a:rPr lang="en-US" altLang="ko-KR" sz="1200" i="1" dirty="0">
                <a:solidFill>
                  <a:srgbClr val="373737"/>
                </a:solidFill>
              </a:rPr>
              <a:t>).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https://www.open.edu/openlearncreate/course/view.php?id=12165</a:t>
            </a:r>
          </a:p>
          <a:p>
            <a:r>
              <a:rPr lang="en-GB" dirty="0"/>
              <a:t>https://www.open.edu/openlearncreate/course/view.php?id=17128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866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Podziękowania</a:t>
            </a:r>
          </a:p>
          <a:p>
            <a:pPr latinLnBrk="0"/>
            <a:r>
              <a:rPr lang="en-GB" dirty="0"/>
              <a:t>Niniejszy zestaw slajdów </a:t>
            </a:r>
            <a:r>
              <a:rPr lang="en-GB" i="1" dirty="0"/>
              <a:t>„Obalamy mity dotyczące energii! Mity dotyczące cyberbezpieczeństwa w sektorze energetycznym” </a:t>
            </a:r>
            <a:r>
              <a:rPr lang="en-GB" dirty="0"/>
              <a:t>został opracowany w ramach projektu Every1 i jest objęty licencją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o ile nie zaznaczono inaczej.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W prezentacji wykorzystano następujące zdjęcia: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na okładce: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Password Day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World’s Direction jest objęte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w tekście wprowadzenia: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„Paper Beside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Macbook”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</a:t>
            </a:r>
            <a:r>
              <a:rPr lang="en-US" sz="12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Lukasa na Pexels.com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do mitu pierwszego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GB" b="0" i="0" dirty="0" err="1">
                <a:solidFill>
                  <a:srgbClr val="242424"/>
                </a:solidFill>
                <a:effectLst/>
                <a:hlinkClick r:id="rId7"/>
              </a:rPr>
              <a:t>Vorarlberger </a:t>
            </a:r>
            <a:r>
              <a:rPr lang="en-GB" b="0" i="0" dirty="0">
                <a:solidFill>
                  <a:srgbClr val="242424"/>
                </a:solidFill>
                <a:effectLst/>
                <a:hlinkClick r:id="rId7"/>
              </a:rPr>
              <a:t>Kraftwerke-Energy meter (electro)-smart meter-02ASD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autorstwa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na licencji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CC BY-SA 4.0</a:t>
            </a:r>
            <a:r>
              <a:rPr lang="en-GB" b="0" i="0" dirty="0">
                <a:solidFill>
                  <a:srgbClr val="242424"/>
                </a:solidFill>
                <a:effectLst/>
              </a:rPr>
              <a:t>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mitu drugiego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Free as in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Wifi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Alana Levine'a jest objęte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i="1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mitu trzeciego: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Password Day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World’s Direction jest objęte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Obraz mitu czwartego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Panele słoneczne w Belgii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Ninara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na licencji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Obraz mitu piątego: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Blockchain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Mario A. P. jest objęty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Obraz mitu szóstego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Cybersecurity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Richarda Pattersona jest objęty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Obraz mitu siódmego: </a:t>
            </a:r>
            <a:r>
              <a:rPr lang="en-GB" i="0" u="none" strike="noStrike" dirty="0">
                <a:solidFill>
                  <a:srgbClr val="212124"/>
                </a:solidFill>
                <a:effectLst/>
                <a:hlinkClick r:id="rId14"/>
              </a:rPr>
              <a:t>Urbex – elektrownia </a:t>
            </a:r>
            <a:r>
              <a:rPr lang="en-GB" i="0" u="none" strike="noStrike" dirty="0" err="1">
                <a:solidFill>
                  <a:srgbClr val="212124"/>
                </a:solidFill>
                <a:effectLst/>
                <a:hlinkClick r:id="rId14"/>
              </a:rPr>
              <a:t>Elettricita </a:t>
            </a:r>
            <a:r>
              <a:rPr lang="en-GB" i="0" u="none" strike="noStrike" dirty="0">
                <a:solidFill>
                  <a:srgbClr val="212124"/>
                </a:solidFill>
                <a:effectLst/>
                <a:hlinkClick r:id="rId14"/>
              </a:rPr>
              <a:t>(IT) 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autorstwa Raphaela </a:t>
            </a:r>
            <a:r>
              <a:rPr lang="en-GB" i="0" u="none" strike="noStrike" dirty="0" err="1">
                <a:solidFill>
                  <a:srgbClr val="212124"/>
                </a:solidFill>
                <a:effectLst/>
              </a:rPr>
              <a:t>Panhubera 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jest objęty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Obraz mitu ósmego: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Zapora sieciowa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Erica E. Castro na licencji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Dziękuję!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287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Nasza analiza każdego mitu rozpoczyna się od pytania skłaniającego do refleksji. Poświęć chwilę na rozważenie każdego pytania, zanim przejdziesz do obalającego je wyjaśnienia. 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Możesz przeanalizować każdy mit po kolei. Możesz też wybrać konkretny mit, który chcesz zbadać jako pierwszy, korzystając z menu.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80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Osiem mitów dotyczących cyberbezpieczeństwa energii cyfrowej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Inteligentne liczniki i inne cyfrowe urządzenia energetyczne nie są podatne na cyberataki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Cyberatakami są zagrożone wyłącznie duże przedsiębiorstwa energetyczne, a nie indywidualni właściciele domów lub małe firmy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Cyberbezpieczeństwo jest wyłączną odpowiedzialnością przedsiębiorstw energetycznych i rządów, a nie osób prywatnych lub społeczności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Odnawialne źródła energii są z natury bezpieczniejsze niż tradycyjne źródła energii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Technologie blockchain są panaceum na cyberbezpieczeństwo w sektorze energetycznym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Tylko złożone hasła mogą zapobiec cyberatakom na inteligentne urządzenia energetyczne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Cyberataki na infrastrukturę energetyczną są skierowane przede wszystkim przeciwko dużym elektrowniom i podstacjom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Aby chronić sieci domowe przed cyberatakami wymierzonymi w inteligentne urządzenia energetyczne, wystarczy używać oprogramowania antywirusowego.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800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 nr 1: Inteligentne liczniki i inne cyfrowe urządzenia energetyczne nie są podatne na cyberataki.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Czy mój inteligentny licznik jest podatny na cyberataki?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0948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 nr 1: Inteligentne liczniki i inne cyfrowe urządzenia energetyczne nie są podatne na cyberataki.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r>
              <a:rPr lang="en-US" sz="1200" dirty="0">
                <a:ea typeface="Public Sans"/>
                <a:cs typeface="Public Sans"/>
                <a:sym typeface="Public Sans"/>
              </a:rPr>
              <a:t>Inteligentne liczniki i inne cyfrowe urządzenia energetyczne są podatne na cyberataki, ponieważ są podłączone do Internetu i często mają ograniczone funkcje bezpieczeństwa. </a:t>
            </a:r>
          </a:p>
          <a:p>
            <a:pPr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sz="1200" dirty="0">
                <a:ea typeface="Public Sans"/>
                <a:cs typeface="Public Sans"/>
                <a:sym typeface="Public Sans"/>
              </a:rPr>
              <a:t>Atakujący mogą wykorzystać luki w zabezpieczeniach, aby uzyskać dostęp do poufnych danych, zakłócić dostawy energii, a nawet spowodować fizyczne uszkodzenia infrastruktury energetycznej.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104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 nr 2: Celem cyberataków są wyłącznie duże przedsiębiorstwa energetyczne, a nie indywidualni właściciele domów lub małe firmy.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Czy mój dom lub firma mogą stać się celem cyberataku?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90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 nr 2: Celem cyberataków są wyłącznie duże przedsiębiorstwa energetyczne, a nie indywidualni właściciele domów lub małe firmy. </a:t>
            </a: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Właściciele domów i małe firmy również są celem cyberataków, ponieważ często stosują mniej zaawansowane środki bezpieczeństwa. </a:t>
            </a:r>
          </a:p>
          <a:p>
            <a:pPr latinLnBrk="0"/>
            <a:endParaRPr lang="en-US" sz="1200" dirty="0">
              <a:solidFill>
                <a:srgbClr val="2B2C30"/>
              </a:solidFill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Atakujący mogą wykorzystać luki w zabezpieczeniach domowych sieci Wi-Fi lub inteligentnych urządzeń, aby uzyskać dostęp do danych osobowych lub zakłócić działanie usług energetycznych.</a:t>
            </a:r>
            <a:endParaRPr lang="en-US" sz="1200" dirty="0"/>
          </a:p>
          <a:p>
            <a:pPr latinLnBrk="0"/>
            <a:endParaRPr lang="en-US" sz="1200" dirty="0">
              <a:solidFill>
                <a:srgbClr val="2B2C30"/>
              </a:solidFill>
              <a:ea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7075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 nr 3: Za cyberbezpieczeństwo odpowiedzialne są wyłącznie przedsiębiorstwa energetyczne i rządy, a nie osoby prywatne ani społeczności.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Jaką rolę odgrywam w cyberbezpieczeństwie?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121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B4F450-1CA5-C044-23FF-E52F36C1EE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6177688"/>
            <a:ext cx="2438400" cy="511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F7C2CE-1C7B-8503-85A8-C2361D1413AE}"/>
              </a:ext>
            </a:extLst>
          </p:cNvPr>
          <p:cNvSpPr txBox="1"/>
          <p:nvPr userDrawn="1"/>
        </p:nvSpPr>
        <p:spPr>
          <a:xfrm>
            <a:off x="2555631" y="5992142"/>
            <a:ext cx="502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pl-PL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 ten otrzymał dofinansowanie z programu Unii Europejskiej „Horyzont” na rzecz badań naukowych i innowacji (2021–2027) na podstawie umowy o dotację nr 101075596. Odpowiedzialność za treść niniejszego materiału spoczywa wyłącznie na projekcie Every1 i niekoniecznie odzwierciedla opinię Unii Europejskiej. Prezentacja jest objęta licencją </a:t>
            </a:r>
            <a:r>
              <a:rPr lang="pl-PL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CC BY-SA 4.0, </a:t>
            </a:r>
            <a:r>
              <a:rPr lang="pl-PL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chyba że zaznaczono inaczej. </a:t>
            </a:r>
            <a:endParaRPr lang="pl-PL" sz="1000" noProof="1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216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eurelectric.org/in-detail/cybersecurity-in-the-power-sector/" TargetMode="External"/><Relationship Id="rId5" Type="http://schemas.openxmlformats.org/officeDocument/2006/relationships/hyperlink" Target="https://energy.ec.europa.eu/topics/energy-security/critical-infrastructure-and-cybersecurity_en" TargetMode="External"/><Relationship Id="rId4" Type="http://schemas.openxmlformats.org/officeDocument/2006/relationships/hyperlink" Target="https://www.open.edu/openlearncreate/course/view.php?id=17128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cogdog/25621334570/in/photolist-F3538L-e3puT1-2jPvptr-eiRPEb-W3VVvk-2qLU7r7-8sUnd6-kDEX27-6Qu5Eu-a9KGML-nys2eK-pSMqc2-6pCyxe-5rtdWR-zM1fcq-2itP53X-ayunVx-7bHKC7" TargetMode="External"/><Relationship Id="rId13" Type="http://schemas.openxmlformats.org/officeDocument/2006/relationships/hyperlink" Target="https://creativecommons.org/licenses/by-sa/2.0/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ommons.wikimedia.org/wiki/File:Vorarlberger_Kraftwerke-Energy_meter_(electro)-smart_meter-02ASD.jpg" TargetMode="External"/><Relationship Id="rId12" Type="http://schemas.openxmlformats.org/officeDocument/2006/relationships/hyperlink" Target="https://www.flickr.com/photos/136770128@N07/41397205085/in/photolist-2ogdgAj-2658uPg-6xBqJg-25cUn6m-qXN5UL-qXM5oq-qim3kw-rfgaMd-qim5vU-rfdjcz-qXU51i-rfdkWr-7SRfo4-7SUwyW-7SUx4W-7SUwfL-7SUwk9-7SRfFK-7SUwMh-7SUwBW-7SUwYG-7SUwwS-7SUwWd-7SUx13-7SUwt7-7SReRF-7SRf6a-7SUwNW-7SReW2-7SUwRy-7SRfkM-2cPxSTQ-2cPxVfy-2cTVZZz-7SUwDU-7SRfM4-P8PBNZ-2cTW5eX-2a8pG6C-2cTVUnn-2bMWDew-2bveCzp-Pmy83p-7SUwU9-kg8qkG-kg62FD-kg6GAk-kg67T2-kg6v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paper-beside-macbook-669623/" TargetMode="External"/><Relationship Id="rId11" Type="http://schemas.openxmlformats.org/officeDocument/2006/relationships/hyperlink" Target="https://www.flickr.com/photos/oneras/32634430557/in/photolist-23xi3Q9-RHMZeP-23qkfTv-28xHrw3-28xHsEq-2ad5BPJ-2ad5D35-29Vh1AX-28xHswE-2ad5Cx7-2ad5CjG-2benF4Q-2benETE-2ad5DsJ-PaWffy-2ad5C89-23NvndY-vPGcvw-23qkg7g-wscwzm-GNWDa4-21rezdi-2c2Pk79-242S4ah-Nqj4b6-NeX7oN-XpkTx4-MXWMzj-NfsyJA-QL4Dom-NeX7RS-F1uPNv-NhDrbz-NqivEk-2heo2Sz-224jUwC-2a8h8Dh-NhD2vi-257MLkx-nkAHBh-2fzpwWv-21TkF21-RE8HCn-23Zv7BH-2aBKvvH-21AFttS-2o4e6sS-GYVsW1-NfPfMF-F3yVic" TargetMode="External"/><Relationship Id="rId5" Type="http://schemas.openxmlformats.org/officeDocument/2006/relationships/hyperlink" Target="https://creativecommons.org/publicdomain/zero/1.0/" TargetMode="External"/><Relationship Id="rId15" Type="http://schemas.openxmlformats.org/officeDocument/2006/relationships/hyperlink" Target="https://www.flickr.com/photos/ecastro/3352213726/in/photolist-67dYmo-375Rj-4JMD5o-9YzjqQ-nndcPF-g7nnX-82aNeE-9aW8Lj-brPPoq-hppiC7-G7Zsmm-4GyUmU-bcgybX-aXz1HK-4fYWh2-6jo3LL-RDF71T-vXcbS-93R8pt-hGqa-8dxDRV-5fEiXQ-7KJWri-bQpzGz-uA5ght-uHSaf-xdAux-ai27DP-85SDc9-4NytpL-uWNio-ai27Ax-AKrbw-C4evd2-ES6s8-AKnnw-4DP18E-ai27yD-AKi15-AKqUo-AKnHG-AKqyF-AKo3e-AKa7C-AK5xu-AKmP6-AKpUw-AKpaH-AKiCV-AKb4w" TargetMode="External"/><Relationship Id="rId10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worldsdirection/" TargetMode="External"/><Relationship Id="rId9" Type="http://schemas.openxmlformats.org/officeDocument/2006/relationships/hyperlink" Target="https://www.flickr.com/photos/ninara/24135500745/" TargetMode="External"/><Relationship Id="rId14" Type="http://schemas.openxmlformats.org/officeDocument/2006/relationships/hyperlink" Target="https://www.flickr.com/photos/rappan/36651981325/in/photolist-XQNZ7v-2kbhLqc-2qEioKw-uZS4s-KD2rB-2nH5y5U-QizbH5-5mTmEc-H8uNok-5FjmNU-6sf1e7-2iCLfST-2pe8Kwn-Yb45MJ-2h1QNzn-XSeRmW-9dKT25-7HVC4c-8wkhuM-buRg2w-8wodab-8wkawn-8wofdj-2kHkKTs-2oPscmV-8woeHE-3hQymR-8wodCU-8wkfkF-542EoY-29jHAV7-Ms5mGi-SdkSsg-Ay99Kn-2mcdGUJ-W7MNU4-2nxN6fd-2oPM2v6-2mEYqD2-2nr3KKW-nfLkbn-2evkV3Y-2cLGjDu-2jWuoZ7-WiSReo-28WCayp-bWARWW-21dtwGU-2m7v9up-2jZe3S5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D02863-26DC-954C-0D25-64411EEFE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55" y="1905678"/>
            <a:ext cx="4513545" cy="30466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9FAAFF-7E8F-640B-7BF0-4D0B7FC15C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2257" y="1443127"/>
            <a:ext cx="6124303" cy="3971744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pl-PL" sz="7200" noProof="1"/>
              <a:t>Cyberbezpieczeństwo cyfrowa energia mity… Obalone!</a:t>
            </a:r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3207074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5298510" y="2580775"/>
            <a:ext cx="651600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dirty="0">
                <a:ea typeface="Calibri"/>
                <a:cs typeface="Calibri"/>
              </a:rPr>
              <a:t>Osoby prywatne i społeczności mają do odegrania ważną rolę w zakresie cyberbezpieczeństwa, ponieważ mogą podejmować działania mające na celu ochronę własnych urządzeń i sieci przed cyberatakami. </a:t>
            </a:r>
          </a:p>
          <a:p>
            <a:pPr latinLnBrk="0"/>
            <a:endParaRPr lang="en-US" sz="2000" dirty="0">
              <a:ea typeface="Calibri"/>
              <a:cs typeface="Calibri"/>
            </a:endParaRPr>
          </a:p>
          <a:p>
            <a:pPr latinLnBrk="0"/>
            <a:r>
              <a:rPr lang="en-US" sz="2000" dirty="0">
                <a:ea typeface="Calibri"/>
                <a:cs typeface="Calibri"/>
              </a:rPr>
              <a:t>Możesz przyczynić się do zwiększenia bezpieczeństwa ekosystemu energetycznego, stosując się do dobrych praktyk, takich jak: </a:t>
            </a:r>
          </a:p>
          <a:p>
            <a:pPr latinLnBrk="0"/>
            <a:endParaRPr lang="en-US" sz="2000" dirty="0">
              <a:ea typeface="Calibri"/>
              <a:cs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Używanie silnych haseł.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Aktualizowanie oprogramowania.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Zachowanie ostrożności w przypadku podejrzanych wiadomości e-mail.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E8B866-FC93-FCF5-C9FC-42DDE24E2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6" y="2755726"/>
            <a:ext cx="4712254" cy="318077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02BB5B-94FA-8DE3-CDDF-693E62A83A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800" y="578485"/>
            <a:ext cx="1082548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 nr 3: Za cyberbezpieczeństwo odpowiedzialne są wyłącznie przedsiębiorstwa energetyczne i rządy, a nie osoby prywatne ani społeczności.</a:t>
            </a:r>
            <a:endParaRPr lang="pl-PL" noProof="1">
              <a:effectLst/>
            </a:endParaRPr>
          </a:p>
          <a:p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84594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C9928-D83C-17CC-ADA7-E95E988229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400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Mit nr 4: Odnawialne źródła energii są z natury bezpieczniejsze niż tradycyjne źródła energii </a:t>
            </a:r>
            <a:r>
              <a:rPr lang="pl-PL" sz="2800" b="1" kern="1200" baseline="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– Wprowadzenie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1077238" y="3429000"/>
            <a:ext cx="10434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Jak bezpieczne są moje domowe panele słoneczne?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28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CCAE6-366E-EFC6-8A5A-F94219008C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1812" y="5683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Mit nr 4: Odnawialne źródła energii są z natury bezpieczniejsze niż tradycyjne źródła energii.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5707189" y="2658582"/>
            <a:ext cx="6175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ea typeface="Calibri"/>
                <a:cs typeface="Calibri"/>
              </a:rPr>
              <a:t>Odnawialne źródła energii, takie jak panele słoneczne i turbiny wiatrowe, są również podatne na cyberataki, ponieważ wykorzystują technologie cyfrowe do monitorowania, sterowania i integracji z siecią energetyczną.</a:t>
            </a:r>
          </a:p>
          <a:p>
            <a:pPr latinLnBrk="0"/>
            <a:endParaRPr lang="en-US" sz="2400" dirty="0">
              <a:ea typeface="Calibri"/>
              <a:cs typeface="Calibri"/>
            </a:endParaRPr>
          </a:p>
          <a:p>
            <a:pPr latinLnBrk="0"/>
            <a:r>
              <a:rPr lang="en-US" sz="2400" dirty="0">
                <a:ea typeface="Calibri"/>
                <a:cs typeface="Calibri"/>
              </a:rPr>
              <a:t>Atakujący mogą wykorzystać luki w zabezpieczeniach, aby zakłócić wytwarzanie energii lub manipulować przepływami energii.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ABF0A-B52F-915B-32A0-277138DC5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8" y="3031298"/>
            <a:ext cx="5284864" cy="275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5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37C11-4C8B-EB7D-C5FB-5CC1DEAE58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520" y="5683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 nr 5: Technologie blockchain są panaceum na cyberbezpieczeństwo w sektorze energetycznym </a:t>
            </a:r>
            <a:r>
              <a:rPr lang="pl-P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– Wprowadzenie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1490597" y="3181611"/>
            <a:ext cx="9594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Jaką rolę odgrywają technologie Blockchain w cyberbezpieczeństwie w sektorze energetycznym?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7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5661764" y="2308764"/>
            <a:ext cx="59398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ea typeface="Public Sans"/>
                <a:cs typeface="Public Sans"/>
              </a:rPr>
              <a:t>Chociaż technologia blockchain może zwiększyć bezpieczeństwo w niektórych aspektach sektora energetycznego, nie stanowi ona kompletnego rozwiązania wszystkich wyzwań związanych z cyberbezpieczeństwem.</a:t>
            </a:r>
          </a:p>
          <a:p>
            <a:pPr latinLnBrk="0"/>
            <a:r>
              <a:rPr lang="en-GB" sz="2400" dirty="0">
                <a:ea typeface="Public Sans"/>
                <a:cs typeface="Public Sans"/>
              </a:rPr>
              <a:t> </a:t>
            </a:r>
          </a:p>
          <a:p>
            <a:pPr latinLnBrk="0"/>
            <a:r>
              <a:rPr lang="en-GB" sz="2400" dirty="0">
                <a:ea typeface="Public Sans"/>
                <a:cs typeface="Public Sans"/>
              </a:rPr>
              <a:t>Same sieci blockchain mogą być podatne na ataki, a ich skuteczność zależy od prawidłowego wdrożenia i integracji z innymi środkami bezpieczeństwa.</a:t>
            </a:r>
            <a:endParaRPr lang="en-GB" sz="2400" noProof="0" dirty="0">
              <a:ea typeface="Public Sans"/>
              <a:cs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2A354A-22A9-D65A-DE8A-C354DC3B0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5" y="3281819"/>
            <a:ext cx="5206304" cy="2214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D9CC2A-E953-8914-D62C-03F19C8AE6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3964" y="54800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 nr 5: Technologie blockchain są panaceum na cyberbezpieczeństwo w sektorze energetycznym.</a:t>
            </a:r>
            <a:endParaRPr lang="pl-PL" noProof="1">
              <a:effectLst/>
            </a:endParaRPr>
          </a:p>
          <a:p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39877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4449-55D8-2FC8-5533-C7D7C258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C7A8-3E21-E914-776A-A3F8415588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0200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 nr 6: Tylko złożone hasła mogą zapobieć cyberatakom na inteligentne urządzenia energetyczne </a:t>
            </a:r>
            <a:r>
              <a:rPr lang="pl-P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– Wprowadzenie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F9DF6-E166-5036-F30B-43DE1E958B64}"/>
              </a:ext>
            </a:extLst>
          </p:cNvPr>
          <p:cNvSpPr txBox="1"/>
          <p:nvPr/>
        </p:nvSpPr>
        <p:spPr>
          <a:xfrm>
            <a:off x="1490597" y="3429000"/>
            <a:ext cx="9857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Czy złożone hasło zapobiega cyberatakom? 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02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4A55-3301-C7C4-A4A7-34966C09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F24D65-3C3C-DDDB-79E7-E2DA63900FA9}"/>
              </a:ext>
            </a:extLst>
          </p:cNvPr>
          <p:cNvSpPr txBox="1"/>
          <p:nvPr/>
        </p:nvSpPr>
        <p:spPr>
          <a:xfrm>
            <a:off x="5198301" y="3159944"/>
            <a:ext cx="67264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Chociaż silne hasła są niezbędne, inne środki bezpieczeństwa mają kluczowe znaczenie dla zapewnienia kompleksowej ochrony. Środki te obejmują: </a:t>
            </a:r>
          </a:p>
          <a:p>
            <a:pPr latinLnBrk="0"/>
            <a:endParaRPr lang="en-GB" sz="24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pl-PL" sz="2400" dirty="0"/>
              <a:t>regularne aktualizowanie oprogramowania</a:t>
            </a:r>
            <a:endParaRPr lang="en-GB" sz="24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pl-PL" sz="2400" dirty="0"/>
              <a:t>bezpieczne sieci Wi-Fi</a:t>
            </a:r>
            <a:endParaRPr lang="en-GB" sz="24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pl-PL" sz="2400" dirty="0"/>
              <a:t>uwierzytelnianie wieloskładnikowe.</a:t>
            </a:r>
            <a:endParaRPr lang="en-GB" sz="2400" noProof="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93E88F-78E4-95AC-BD11-FB3D2D8CA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22" y="3159944"/>
            <a:ext cx="4772416" cy="2324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C61126-F643-8433-7D91-EE54F239B6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7222" y="54800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 nr 6: Tylko złożone hasła mogą zapobiec cyberatakom na inteligentne urządzenia energetyczne.</a:t>
            </a:r>
            <a:endParaRPr lang="pl-PL" noProof="1">
              <a:effectLst/>
            </a:endParaRPr>
          </a:p>
          <a:p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946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056E-0271-F698-8409-4BDD9B02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BA2E-3066-C151-182F-FFF5CEECF3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520" y="5378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 nr 7: Cyberataki na infrastrukturę energetyczną wymierzone są przede wszystkim w duże elektrownie i podstacje </a:t>
            </a:r>
            <a:r>
              <a:rPr lang="pl-P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– Wprowadzenie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3C7B-772E-CFDB-6B1C-08434537B54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Czy cyberataki będą wymierzone wyłącznie w elektrownie i podstacje?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85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6CAE-69B9-36A4-D379-2D2350CA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37293F-24F8-0380-1F80-AE575BD0E6B4}"/>
              </a:ext>
            </a:extLst>
          </p:cNvPr>
          <p:cNvSpPr txBox="1"/>
          <p:nvPr/>
        </p:nvSpPr>
        <p:spPr>
          <a:xfrm>
            <a:off x="5638086" y="3224358"/>
            <a:ext cx="5887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Cyberataki mogą być wymierzone w różne elementy infrastruktury energetycznej, w tym mniejsze sieci dystrybucyjne, odnawialne źródła energii, a nawet pojedyncze inteligentne liczniki, potencjalnie powodując zakłócenia i naruszenia bezpieczeństwa danych.</a:t>
            </a:r>
            <a:endParaRPr lang="en-GB" sz="2400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3B71C8-8AEE-4DA6-A79C-9B174E78E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2961263"/>
            <a:ext cx="5087591" cy="28345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8A48A6-14C4-B819-EC72-F3134F040C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7273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 nr 7: Cyberataki na infrastrukturę energetyczną są skierowane głównie przeciwko dużym elektrowniom i podstacjom.</a:t>
            </a:r>
            <a:endParaRPr lang="pl-PL" noProof="1">
              <a:effectLst/>
            </a:endParaRPr>
          </a:p>
          <a:p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282494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95347-6762-6469-7A49-EC111ABEF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19F8-1C25-D4F8-E0E2-E3CBB7FBBC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0840" y="527685"/>
            <a:ext cx="11181080" cy="1325563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 nr 8: Korzystanie z oprogramowania antywirusowego wystarcza do ochrony sieci domowych przed cyberatakami wymierzonymi w inteligentne urządzenia energetyczne</a:t>
            </a:r>
            <a:r>
              <a:rPr lang="pl-PL" sz="2800" b="1" kern="120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 </a:t>
            </a:r>
            <a:r>
              <a:rPr lang="pl-PL" sz="2800" noProof="1">
                <a:solidFill>
                  <a:schemeClr val="bg1"/>
                </a:solidFill>
              </a:rPr>
              <a:t>–</a:t>
            </a:r>
            <a:r>
              <a:rPr lang="pl-PL" sz="2800" b="1" kern="1200" baseline="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 </a:t>
            </a:r>
            <a:r>
              <a:rPr lang="pl-P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Wprowadzenie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B333A-EAC0-EE87-74D4-C07DB8C5CC98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Czy oprogramowanie antywirusowe stanowi wystarczającą ochronę dla mojej sieci domowej?  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3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673911" y="1351508"/>
            <a:ext cx="69443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Nieporozumienia dotyczące prywatności, bezpieczeństwa i ochrony w zakresie produkcji i zużycia energii są </a:t>
            </a:r>
          </a:p>
          <a:p>
            <a:pPr latinLnBrk="0"/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częste. W niniejszym zestawie slajdów obalamy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osiem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mitów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dotyczących cyberbezpieczeństwa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w energetyce, aby wyjaśnić te nieporozumienia. </a:t>
            </a:r>
          </a:p>
          <a:p>
            <a:pPr latinLnBrk="0"/>
            <a:endParaRPr lang="en-GB" sz="24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Analizując te mity, pogłębimy naszą wiedzę na temat cyfryzacji energetyki i będziemy mogli podejmować bardziej świadome decyzje dotyczące bezpieczeństwa. </a:t>
            </a:r>
          </a:p>
          <a:p>
            <a:pPr latinLnBrk="0"/>
            <a:endParaRPr lang="en-GB" sz="24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E0824120-B2DC-DB41-8E97-86CAA2E28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AC5D167-EB67-71D1-DB6B-AC9FF56F3D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722" y="59880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z="2800" b="1" noProof="1">
                <a:solidFill>
                  <a:schemeClr val="bg1"/>
                </a:solidFill>
              </a:rPr>
              <a:t>Wprowadzenie 1</a:t>
            </a:r>
          </a:p>
        </p:txBody>
      </p:sp>
    </p:spTree>
    <p:extLst>
      <p:ext uri="{BB962C8B-B14F-4D97-AF65-F5344CB8AC3E}">
        <p14:creationId xmlns:p14="http://schemas.microsoft.com/office/powerpoint/2010/main" val="165163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6C51D-6B2B-A6F7-C12A-DE208F2F6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25073C-6F7F-8A58-D462-A38F9A8F73AD}"/>
              </a:ext>
            </a:extLst>
          </p:cNvPr>
          <p:cNvSpPr txBox="1"/>
          <p:nvPr/>
        </p:nvSpPr>
        <p:spPr>
          <a:xfrm>
            <a:off x="5504425" y="3013547"/>
            <a:ext cx="61001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Oprogramowanie antywirusowe stanowi tylko jedną z warstw ochrony. </a:t>
            </a:r>
          </a:p>
          <a:p>
            <a:pPr latinLnBrk="0"/>
            <a:endParaRPr lang="en-GB" sz="2400" dirty="0"/>
          </a:p>
          <a:p>
            <a:pPr latinLnBrk="0"/>
            <a:r>
              <a:rPr lang="en-GB" sz="2400" dirty="0"/>
              <a:t>Aby zapobiec cyberatakom, konieczne są również zapory sieciowe, bezpieczne konfiguracje sieciowe i regularne aktualizacje zabezpieczeń wszystkich podłączonych urządzeń.</a:t>
            </a:r>
            <a:endParaRPr lang="en-GB" sz="2400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770F88-4875-2618-1599-59E645092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2755725"/>
            <a:ext cx="4971638" cy="31933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CE2E5B-D851-E1C1-6C30-4F86C63424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6624" y="608965"/>
            <a:ext cx="11132575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 nr 8: Korzystanie z oprogramowania antywirusowego wystarcza, aby chronić sieci domowe przed cyberatakami wymierzonymi w inteligentne urządzenia energetyczne. </a:t>
            </a:r>
            <a:endParaRPr lang="pl-PL" noProof="1">
              <a:effectLst/>
            </a:endParaRPr>
          </a:p>
          <a:p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282963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1116E8-AFFF-1CBA-2DE6-E956B6807F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3706" y="65574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kern="1200" noProof="1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Kolejne kroki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Jeśli chcesz dowiedzieć się więcej na temat cyberbezpieczeństwa oraz produkcji i zużycia energii, przydatne mogą okazać się następujące zasoby: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33331" y="3259415"/>
            <a:ext cx="2175491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Zapoznaj się z kursem Every1 „Podstawy energii cyfrowej” </a:t>
            </a:r>
            <a:r>
              <a:rPr lang="en-US" altLang="ko-KR" i="1" dirty="0">
                <a:solidFill>
                  <a:srgbClr val="373737"/>
                </a:solidFill>
                <a:hlinkClick r:id="rId3"/>
              </a:rPr>
              <a:t>Prywatność, bezpieczeństwo i ochrona w cyfrowym świecie energii</a:t>
            </a:r>
            <a:r>
              <a:rPr lang="en-US" altLang="ko-KR" i="1" dirty="0">
                <a:solidFill>
                  <a:srgbClr val="373737"/>
                </a:solidFill>
              </a:rPr>
              <a:t>.</a:t>
            </a:r>
            <a:endParaRPr lang="ko-KR" altLang="en-US" dirty="0">
              <a:solidFill>
                <a:srgbClr val="373737"/>
              </a:solidFill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27649" y="3287190"/>
            <a:ext cx="2364667" cy="258532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 latinLnBrk="0"/>
            <a:r>
              <a:rPr lang="en-GB" noProof="0" dirty="0">
                <a:solidFill>
                  <a:srgbClr val="373737"/>
                </a:solidFill>
              </a:rPr>
              <a:t>Przyjrzyj się bliżej mitom dotyczącym cyfryzacji energetyki w artykule Every1 </a:t>
            </a:r>
            <a:r>
              <a:rPr lang="en-GB" i="1" noProof="0" dirty="0">
                <a:solidFill>
                  <a:srgbClr val="373737"/>
                </a:solidFill>
                <a:hlinkClick r:id="rId4"/>
              </a:rPr>
              <a:t>„Energy Myths Busted! Fact Vs. Fiction” (Obalamy mity dotyczące energetyki! Fakty a fikcja).</a:t>
            </a:r>
            <a:endParaRPr lang="en-GB" noProof="0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504565"/>
            <a:ext cx="2338969" cy="147732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Przeczytaj artykuł Komisji Europejskiej </a:t>
            </a:r>
            <a:r>
              <a:rPr lang="en-US" altLang="ko-KR" i="1" dirty="0">
                <a:solidFill>
                  <a:srgbClr val="373737"/>
                </a:solidFill>
                <a:hlinkClick r:id="rId5"/>
              </a:rPr>
              <a:t>„Infrastruktura krytyczna i cyberbezpieczeństwo</a:t>
            </a:r>
            <a:r>
              <a:rPr lang="en-US" altLang="ko-KR" i="1" dirty="0">
                <a:solidFill>
                  <a:srgbClr val="373737"/>
                </a:solidFill>
              </a:rPr>
              <a:t>”.</a:t>
            </a:r>
            <a:endParaRPr lang="ko-KR" altLang="en-US" i="1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087293" y="3504565"/>
            <a:ext cx="2071376" cy="203132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Przeczytaj artykuł </a:t>
            </a:r>
            <a:r>
              <a:rPr lang="en-US" altLang="ko-KR" dirty="0" err="1">
                <a:solidFill>
                  <a:srgbClr val="373737"/>
                </a:solidFill>
              </a:rPr>
              <a:t>eurelectric </a:t>
            </a:r>
            <a:r>
              <a:rPr lang="en-US" altLang="ko-KR" i="1" dirty="0">
                <a:solidFill>
                  <a:srgbClr val="373737"/>
                </a:solidFill>
                <a:hlinkClick r:id="rId6"/>
              </a:rPr>
              <a:t>„Cybersecurity in the Power Sector” (Cyberbezpieczeństwo w sektorze energetycznym</a:t>
            </a:r>
            <a:r>
              <a:rPr lang="en-US" altLang="ko-KR" i="1" dirty="0">
                <a:solidFill>
                  <a:srgbClr val="373737"/>
                </a:solidFill>
              </a:rPr>
              <a:t>).</a:t>
            </a:r>
            <a:endParaRPr lang="ko-KR" altLang="en-US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23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8B6934-5886-3ADF-A471-F555B25C58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720725"/>
            <a:ext cx="3534508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Podziękowania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182649" y="266569"/>
            <a:ext cx="7628351" cy="57554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1600" dirty="0" err="1"/>
              <a:t>Prezentacja</a:t>
            </a:r>
            <a:r>
              <a:rPr lang="en-GB" sz="1600" dirty="0"/>
              <a:t> </a:t>
            </a:r>
            <a:r>
              <a:rPr lang="en-GB" sz="1600" i="1" dirty="0"/>
              <a:t>„</a:t>
            </a:r>
            <a:r>
              <a:rPr lang="pl-PL" sz="1600" dirty="0"/>
              <a:t>Cyberbezpieczeństwo cyfrowa energia mity… Obalone!</a:t>
            </a:r>
            <a:r>
              <a:rPr lang="en-GB" sz="1600" dirty="0"/>
              <a:t>” została opracowana w ramach projektu Every1 i jest objęta licencją </a:t>
            </a:r>
            <a:r>
              <a:rPr lang="en-GB" sz="1600" dirty="0">
                <a:hlinkClick r:id="rId3"/>
              </a:rPr>
              <a:t>CC BY-SA 4.0</a:t>
            </a:r>
            <a:r>
              <a:rPr lang="en-GB" sz="1600" dirty="0"/>
              <a:t>, o ile nie zaznaczono inaczej. </a:t>
            </a:r>
          </a:p>
          <a:p>
            <a:pPr latinLnBrk="0"/>
            <a:endParaRPr lang="en-GB" sz="1600" dirty="0"/>
          </a:p>
          <a:p>
            <a:pPr latinLnBrk="0"/>
            <a:r>
              <a:rPr lang="en-GB" sz="1600" dirty="0"/>
              <a:t>W prezentacji wykorzystano następujące obrazy: </a:t>
            </a:r>
          </a:p>
          <a:p>
            <a:pPr latinLnBrk="0"/>
            <a:endParaRPr lang="en-GB" sz="1600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na okładce: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Password Day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World’s Direction jest objęte licencją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sz="16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w tekście wprowadzenia: </a:t>
            </a:r>
            <a:r>
              <a:rPr lang="en-US" sz="1600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„Paper Beside </a:t>
            </a:r>
            <a:r>
              <a:rPr lang="en-US" sz="1600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Macbook”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</a:t>
            </a:r>
            <a:r>
              <a:rPr lang="en-US" sz="16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Lukasa na Pexels.com</a:t>
            </a:r>
            <a:endParaRPr lang="en-US" sz="16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do mitu pierwszego: </a:t>
            </a:r>
            <a:r>
              <a:rPr lang="en-GB" sz="1600" b="0" i="0" dirty="0">
                <a:solidFill>
                  <a:srgbClr val="242424"/>
                </a:solidFill>
                <a:effectLst/>
                <a:hlinkClick r:id="rId7"/>
              </a:rPr>
              <a:t>Vorarlberger Kraftwerke-Energy meter (electro)-smart meter-02ASD </a:t>
            </a:r>
            <a:r>
              <a:rPr lang="en-GB" sz="1600" b="0" i="0" dirty="0">
                <a:solidFill>
                  <a:srgbClr val="242424"/>
                </a:solidFill>
                <a:effectLst/>
              </a:rPr>
              <a:t>autorstwa </a:t>
            </a:r>
            <a:r>
              <a:rPr lang="en-GB" sz="1600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sz="1600" b="0" i="0" dirty="0">
                <a:solidFill>
                  <a:srgbClr val="242424"/>
                </a:solidFill>
                <a:effectLst/>
              </a:rPr>
              <a:t>na licencji </a:t>
            </a:r>
            <a:r>
              <a:rPr lang="en-GB" sz="1600" b="0" i="0" dirty="0">
                <a:solidFill>
                  <a:srgbClr val="242424"/>
                </a:solidFill>
                <a:effectLst/>
                <a:hlinkClick r:id="rId3"/>
              </a:rPr>
              <a:t>CC BY-SA 4.0</a:t>
            </a:r>
            <a:r>
              <a:rPr lang="en-GB" sz="1600" b="0" i="0" dirty="0">
                <a:solidFill>
                  <a:srgbClr val="242424"/>
                </a:solidFill>
                <a:effectLst/>
              </a:rPr>
              <a:t>. </a:t>
            </a:r>
            <a:endParaRPr lang="en-US" sz="16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mitu drugiego: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Free as in </a:t>
            </a:r>
            <a:r>
              <a:rPr lang="en-US" sz="16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Wifi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Alana Levine'a jest objęte licencją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sz="1600" i="1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mitu trzeciego: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Password Day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World’s Direction jest objęte licencją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sz="16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Obraz mitu czwartego: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Panele słoneczne w Belgii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</a:t>
            </a:r>
            <a:r>
              <a:rPr lang="en-US" sz="16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Ninara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na licencji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Obraz mitu piątego: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Blockchain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Mario A. P. jest objęty licencją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Obraz mitu szóstego: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Cybersecurity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Richarda Pattersona jest objęty licencją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BY-SA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Obraz mitu siódmego: </a:t>
            </a:r>
            <a:r>
              <a:rPr lang="en-GB" sz="1600" i="0" u="none" strike="noStrike" dirty="0">
                <a:solidFill>
                  <a:srgbClr val="212124"/>
                </a:solidFill>
                <a:effectLst/>
                <a:hlinkClick r:id="rId14"/>
              </a:rPr>
              <a:t>Urbex – elektrownia Elettricita (IT) </a:t>
            </a:r>
            <a:r>
              <a:rPr lang="en-GB" sz="1600" i="0" u="none" strike="noStrike" dirty="0">
                <a:solidFill>
                  <a:srgbClr val="212124"/>
                </a:solidFill>
                <a:effectLst/>
              </a:rPr>
              <a:t>autorstwa Raphaela </a:t>
            </a:r>
            <a:r>
              <a:rPr lang="en-GB" sz="1600" i="0" u="none" strike="noStrike" dirty="0" err="1">
                <a:solidFill>
                  <a:srgbClr val="212124"/>
                </a:solidFill>
                <a:effectLst/>
              </a:rPr>
              <a:t>Panhubera </a:t>
            </a:r>
            <a:r>
              <a:rPr lang="en-GB" sz="1600" i="0" u="none" strike="noStrike" dirty="0">
                <a:solidFill>
                  <a:srgbClr val="212124"/>
                </a:solidFill>
                <a:effectLst/>
              </a:rPr>
              <a:t>jest objęty licencją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BY-SA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Obraz mitu ósmego: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Zapora sieciowa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Erica E. Castro na licencji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9434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DBD2-F3B7-C318-E1DD-B405D08D32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18280" y="2884805"/>
            <a:ext cx="5644230" cy="1325563"/>
          </a:xfrm>
          <a:prstGeom prst="rect">
            <a:avLst/>
          </a:prstGeom>
        </p:spPr>
        <p:txBody>
          <a:bodyPr/>
          <a:lstStyle/>
          <a:p>
            <a:r>
              <a:rPr lang="pl-PL" sz="6000" noProof="1">
                <a:solidFill>
                  <a:schemeClr val="bg1"/>
                </a:solidFill>
              </a:rPr>
              <a:t>Dziękuję!</a:t>
            </a:r>
          </a:p>
        </p:txBody>
      </p:sp>
    </p:spTree>
    <p:extLst>
      <p:ext uri="{BB962C8B-B14F-4D97-AF65-F5344CB8AC3E}">
        <p14:creationId xmlns:p14="http://schemas.microsoft.com/office/powerpoint/2010/main" val="143670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673911" y="2005360"/>
            <a:ext cx="6944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Nasza analiza każdego mitu rozpoczyna się od pytania skłaniającego do refleksji. Poświęć chwilę na rozważenie każdego pytania, zanim przejdziesz do obalającego je wyjaśnienia. </a:t>
            </a:r>
          </a:p>
          <a:p>
            <a:pPr latinLnBrk="0"/>
            <a:endParaRPr lang="en-GB" sz="24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Możesz przeanalizować każdy mit po kolei. Możesz też wybrać konkretny mit, który chcesz zbadać w pierwszej kolejności, korzystając z menu. </a:t>
            </a:r>
            <a:endParaRPr lang="en-GB" sz="24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46CBB049-FC30-E97A-C61F-2DF4AC28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D7490E-9347-3102-252B-FFF05250FE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6120" y="67979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z="2800" b="1" noProof="1">
                <a:solidFill>
                  <a:schemeClr val="bg1"/>
                </a:solidFill>
              </a:rPr>
              <a:t>Wprowadzenie 2</a:t>
            </a:r>
          </a:p>
        </p:txBody>
      </p:sp>
    </p:spTree>
    <p:extLst>
      <p:ext uri="{BB962C8B-B14F-4D97-AF65-F5344CB8AC3E}">
        <p14:creationId xmlns:p14="http://schemas.microsoft.com/office/powerpoint/2010/main" val="2694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0EF305-446B-5270-3C6D-92D8903E94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3079" y="823456"/>
            <a:ext cx="11294789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Osiem mitów dotyczących cyberbezpieczeństwa w energetyce cyfrowej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1" y="2149019"/>
            <a:ext cx="11423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Inteligentne liczniki i inne cyfrowe urządzenia energetyczne nie są podatne na cyberataki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 err="1">
                <a:ea typeface="Public Sans"/>
                <a:cs typeface="Public Sans"/>
                <a:sym typeface="Public Sans"/>
              </a:rPr>
              <a:t>Cyberatakami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 </a:t>
            </a:r>
            <a:r>
              <a:rPr lang="en-GB" sz="2000" noProof="0" dirty="0" err="1">
                <a:ea typeface="Public Sans"/>
                <a:cs typeface="Public Sans"/>
                <a:sym typeface="Public Sans"/>
              </a:rPr>
              <a:t>narażone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 </a:t>
            </a:r>
            <a:r>
              <a:rPr lang="en-GB" sz="2000" dirty="0" err="1">
                <a:ea typeface="Public Sans"/>
                <a:cs typeface="Public Sans"/>
                <a:sym typeface="Public Sans"/>
              </a:rPr>
              <a:t>są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 </a:t>
            </a:r>
            <a:r>
              <a:rPr lang="en-GB" sz="2000" noProof="0" dirty="0" err="1">
                <a:ea typeface="Public Sans"/>
                <a:cs typeface="Public Sans"/>
                <a:sym typeface="Public Sans"/>
              </a:rPr>
              <a:t>wyłącznie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 duże przedsiębiorstwa energetyczne, a nie indywidualni właściciele domów lub małe firmy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Za cyberbezpieczeństwo odpowiedzialne są wyłącznie przedsiębiorstwa energetyczne i rządy, a nie osoby prywatne ani społeczności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Odnawialne źródła energii są z natury bezpieczniejsze niż tradycyjne źródła energii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Technologie blockchain są panaceum na cyberbezpieczeństwo w sektorze energetycznym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Tylko złożone hasła </a:t>
            </a:r>
            <a:r>
              <a:rPr lang="en-GB" sz="2000" noProof="0" dirty="0" err="1">
                <a:ea typeface="Public Sans"/>
                <a:cs typeface="Public Sans"/>
                <a:sym typeface="Public Sans"/>
              </a:rPr>
              <a:t>mogą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 </a:t>
            </a:r>
            <a:r>
              <a:rPr lang="en-GB" sz="2000" noProof="0" dirty="0" err="1">
                <a:ea typeface="Public Sans"/>
                <a:cs typeface="Public Sans"/>
                <a:sym typeface="Public Sans"/>
              </a:rPr>
              <a:t>zapobiec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 cyberatakom na inteligentne urządzenia energetyczne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Cyberataki na infrastrukturę energetyczną są skierowane przede wszystkim przeciwko dużym elektrowniom i podstacjom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Aby chronić sieci domowe przed cyberatakami wymierzonymi w inteligentne urządzenia energetyczne, wystarczy używać oprogramowania antywirusowego.</a:t>
            </a:r>
          </a:p>
        </p:txBody>
      </p:sp>
    </p:spTree>
    <p:extLst>
      <p:ext uri="{BB962C8B-B14F-4D97-AF65-F5344CB8AC3E}">
        <p14:creationId xmlns:p14="http://schemas.microsoft.com/office/powerpoint/2010/main" val="52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E49CC-8AAE-59BF-0B50-FCEC7A8D70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1480" y="5276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 nr 1: Inteligentne liczniki i inne cyfrowe urządzenia energetyczne nie są podatne na cyberataki </a:t>
            </a:r>
            <a:r>
              <a:rPr lang="pl-P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– Wprowadzenie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Czy mój inteligentny licznik jest podatny na cyberataki?</a:t>
            </a:r>
            <a:endParaRPr lang="en-GB" sz="4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2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2C5B0-0301-FF9A-CE7F-61B7911B25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2440" y="6292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 nr 1: Inteligentne liczniki i inne cyfrowe urządzenia energetyczne nie są podatne na cyberataki.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4415469" y="2536541"/>
            <a:ext cx="74053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ea typeface="Public Sans"/>
                <a:cs typeface="Public Sans"/>
                <a:sym typeface="Public Sans"/>
              </a:rPr>
              <a:t>Inteligentne liczniki i inne cyfrowe urządzenia energetyczne są podatne na cyberataki, ponieważ są podłączone do Internetu i często mają ograniczone funkcje bezpieczeństwa. </a:t>
            </a:r>
          </a:p>
          <a:p>
            <a:pPr latinLnBrk="0"/>
            <a:endParaRPr lang="en-US" sz="24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sz="2400" dirty="0">
                <a:ea typeface="Public Sans"/>
                <a:cs typeface="Public Sans"/>
                <a:sym typeface="Public Sans"/>
              </a:rPr>
              <a:t>Atakujący mogą wykorzystać luki w zabezpieczeniach, aby uzyskać dostęp do poufnych danych, zakłócić dostawy energii, a nawet spowodować fizyczne uszkodzenia infrastruktury energetycznej.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4FB94F-2ABE-89D5-8102-E896A52C6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3" y="2081498"/>
            <a:ext cx="2828851" cy="45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3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3619A-E5AB-0484-A455-A4D0AE13DB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800" y="5784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 nr 2: Celem cyberataków są wyłącznie duże przedsiębiorstwa energetyczne, a nie indywidualni właściciele domów lub małe firmy </a:t>
            </a:r>
            <a:r>
              <a:rPr lang="pl-P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– Wprowadzenie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Czy mój dom lub firma mogą stać się celem cyberataku?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1FE2F4-538C-9D07-BD13-1F87206623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 nr 2: Celem cyberataków są wyłącznie duże przedsiębiorstwa energetyczne, a nie indywidualni właściciele domów lub małe firmy.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4960307" y="2990071"/>
            <a:ext cx="68542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solidFill>
                  <a:srgbClr val="2B2C30"/>
                </a:solidFill>
              </a:rPr>
              <a:t>Właściciele domów i małe firmy również są celem cyberataków, ponieważ często stosują mniej zaawansowane środki bezpieczeństwa. </a:t>
            </a:r>
          </a:p>
          <a:p>
            <a:pPr latinLnBrk="0"/>
            <a:endParaRPr lang="en-US" sz="2400" dirty="0">
              <a:solidFill>
                <a:srgbClr val="2B2C30"/>
              </a:solidFill>
            </a:endParaRPr>
          </a:p>
          <a:p>
            <a:pPr latinLnBrk="0"/>
            <a:r>
              <a:rPr lang="en-US" sz="2400" dirty="0">
                <a:solidFill>
                  <a:srgbClr val="2B2C30"/>
                </a:solidFill>
              </a:rPr>
              <a:t>Atakujący mogą wykorzystać luki w zabezpieczeniach domowych sieci Wi-Fi lub inteligentnych urządzeń, aby uzyskać dostęp do danych osobowych lub zakłócić działanie usług energetycznych.</a:t>
            </a:r>
            <a:endParaRPr lang="en-US" sz="2400" dirty="0"/>
          </a:p>
          <a:p>
            <a:pPr latinLnBrk="0"/>
            <a:endParaRPr lang="en-US" sz="2400" dirty="0">
              <a:solidFill>
                <a:srgbClr val="2B2C30"/>
              </a:solidFill>
              <a:ea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00087E-7566-A936-939D-497E5774C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4" y="2905338"/>
            <a:ext cx="4458281" cy="29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1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BC88-375A-B6A7-A107-203A1B6D27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0680" y="517525"/>
            <a:ext cx="1126236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 nr 3: Za cyberbezpieczeństwo odpowiedzialne są wyłącznie przedsiębiorstwa energetyczne i rządy, a nie osoby prywatne ani społeczności </a:t>
            </a:r>
            <a:r>
              <a:rPr lang="pl-P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– Wprowadzenie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71" y="3429000"/>
            <a:ext cx="10421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Jaką rolę odgrywam w cyberbezpieczeństwie?</a:t>
            </a:r>
            <a:endParaRPr lang="en-GB" sz="4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40990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customXml/itemProps3.xml><?xml version="1.0" encoding="utf-8"?>
<ds:datastoreItem xmlns:ds="http://schemas.openxmlformats.org/officeDocument/2006/customXml" ds:itemID="{95394437-ACB6-4C5B-BBD8-0530443019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2592</Words>
  <Application>Microsoft Macintosh PowerPoint</Application>
  <PresentationFormat>Widescreen</PresentationFormat>
  <Paragraphs>216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맑은 고딕</vt:lpstr>
      <vt:lpstr>Arial</vt:lpstr>
      <vt:lpstr>Calibri</vt:lpstr>
      <vt:lpstr>Public Sans</vt:lpstr>
      <vt:lpstr>Every1 slide master</vt:lpstr>
      <vt:lpstr>Cyberbezpieczeństwo cyfrowa energia mity… Obalone!</vt:lpstr>
      <vt:lpstr>Wprowadzenie 1</vt:lpstr>
      <vt:lpstr>Wprowadzenie 2</vt:lpstr>
      <vt:lpstr>Osiem mitów dotyczących cyberbezpieczeństwa w energetyce cyfrowej </vt:lpstr>
      <vt:lpstr>Mit nr 1: Inteligentne liczniki i inne cyfrowe urządzenia energetyczne nie są podatne na cyberataki – Wprowadzenie </vt:lpstr>
      <vt:lpstr>Mit nr 1: Inteligentne liczniki i inne cyfrowe urządzenia energetyczne nie są podatne na cyberataki. </vt:lpstr>
      <vt:lpstr>Mit nr 2: Celem cyberataków są wyłącznie duże przedsiębiorstwa energetyczne, a nie indywidualni właściciele domów lub małe firmy – Wprowadzenie </vt:lpstr>
      <vt:lpstr>Mit nr 2: Celem cyberataków są wyłącznie duże przedsiębiorstwa energetyczne, a nie indywidualni właściciele domów lub małe firmy.  </vt:lpstr>
      <vt:lpstr>Mit nr 3: Za cyberbezpieczeństwo odpowiedzialne są wyłącznie przedsiębiorstwa energetyczne i rządy, a nie osoby prywatne ani społeczności – Wprowadzenie </vt:lpstr>
      <vt:lpstr>Mit nr 3: Za cyberbezpieczeństwo odpowiedzialne są wyłącznie przedsiębiorstwa energetyczne i rządy, a nie osoby prywatne ani społeczności. </vt:lpstr>
      <vt:lpstr>Mit nr 4: Odnawialne źródła energii są z natury bezpieczniejsze niż tradycyjne źródła energii – Wprowadzenie </vt:lpstr>
      <vt:lpstr>Mit nr 4: Odnawialne źródła energii są z natury bezpieczniejsze niż tradycyjne źródła energii. </vt:lpstr>
      <vt:lpstr>Mit nr 5: Technologie blockchain są panaceum na cyberbezpieczeństwo w sektorze energetycznym – Wprowadzenie </vt:lpstr>
      <vt:lpstr>Mit nr 5: Technologie blockchain są panaceum na cyberbezpieczeństwo w sektorze energetycznym. </vt:lpstr>
      <vt:lpstr>Mit nr 6: Tylko złożone hasła mogą zapobieć cyberatakom na inteligentne urządzenia energetyczne – Wprowadzenie </vt:lpstr>
      <vt:lpstr>Mit nr 6: Tylko złożone hasła mogą zapobiec cyberatakom na inteligentne urządzenia energetyczne. </vt:lpstr>
      <vt:lpstr>Mit nr 7: Cyberataki na infrastrukturę energetyczną wymierzone są przede wszystkim w duże elektrownie i podstacje – Wprowadzenie </vt:lpstr>
      <vt:lpstr>Mit nr 7: Cyberataki na infrastrukturę energetyczną są skierowane głównie przeciwko dużym elektrowniom i podstacjom. </vt:lpstr>
      <vt:lpstr>Mit nr 8: Korzystanie z oprogramowania antywirusowego wystarcza do ochrony sieci domowych przed cyberatakami wymierzonymi w inteligentne urządzenia energetyczne – Wprowadzenie </vt:lpstr>
      <vt:lpstr>Mit nr 8: Korzystanie z oprogramowania antywirusowego wystarcza, aby chronić sieci domowe przed cyberatakami wymierzonymi w inteligentne urządzenia energetyczne.  </vt:lpstr>
      <vt:lpstr>Kolejne kroki </vt:lpstr>
      <vt:lpstr>Podziękowania </vt:lpstr>
      <vt:lpstr>Dziękuję!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49</cp:revision>
  <cp:lastPrinted>2025-03-21T11:31:47Z</cp:lastPrinted>
  <dcterms:created xsi:type="dcterms:W3CDTF">2019-04-06T05:20:47Z</dcterms:created>
  <dcterms:modified xsi:type="dcterms:W3CDTF">2026-03-09T12:32:01Z</dcterms:modified>
  <cp:category/>
</cp:coreProperties>
</file>