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Layouts/slideLayout12.xml" ContentType="application/vnd.openxmlformats-officedocument.presentationml.slideLayout+xml"/>
  <Override PartName="/ppt/notesSlides/notesSlide7.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3.xml" ContentType="application/vnd.openxmlformats-officedocument.presentationml.notesSlide+xml"/>
  <Override PartName="/ppt/slideLayouts/slideLayout16.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2.xml" ContentType="application/vnd.openxmlformats-officedocument.theme+xml"/>
  <Override PartName="/ppt/charts/chart1.xml" ContentType="application/vnd.openxmlformats-officedocument.drawingml.chart+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1"/>
  </p:sldMasterIdLst>
  <p:notesMasterIdLst>
    <p:notesMasterId r:id="rId35"/>
  </p:notesMasterIdLst>
  <p:sldIdLst>
    <p:sldId id="318" r:id="rId2"/>
    <p:sldId id="263" r:id="rId3"/>
    <p:sldId id="305" r:id="rId4"/>
    <p:sldId id="283" r:id="rId5"/>
    <p:sldId id="286" r:id="rId6"/>
    <p:sldId id="365" r:id="rId7"/>
    <p:sldId id="290" r:id="rId8"/>
    <p:sldId id="303" r:id="rId9"/>
    <p:sldId id="260" r:id="rId10"/>
    <p:sldId id="258" r:id="rId11"/>
    <p:sldId id="297" r:id="rId12"/>
    <p:sldId id="296" r:id="rId13"/>
    <p:sldId id="295" r:id="rId14"/>
    <p:sldId id="310" r:id="rId15"/>
    <p:sldId id="257" r:id="rId16"/>
    <p:sldId id="315" r:id="rId17"/>
    <p:sldId id="300" r:id="rId18"/>
    <p:sldId id="314" r:id="rId19"/>
    <p:sldId id="256" r:id="rId20"/>
    <p:sldId id="366" r:id="rId21"/>
    <p:sldId id="280" r:id="rId22"/>
    <p:sldId id="307" r:id="rId23"/>
    <p:sldId id="289" r:id="rId24"/>
    <p:sldId id="367" r:id="rId25"/>
    <p:sldId id="291" r:id="rId26"/>
    <p:sldId id="308" r:id="rId27"/>
    <p:sldId id="274" r:id="rId28"/>
    <p:sldId id="309" r:id="rId29"/>
    <p:sldId id="261" r:id="rId30"/>
    <p:sldId id="273" r:id="rId31"/>
    <p:sldId id="281" r:id="rId32"/>
    <p:sldId id="292" r:id="rId33"/>
    <p:sldId id="317"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B1E"/>
    <a:srgbClr val="652C90"/>
    <a:srgbClr val="4F2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69"/>
    <p:restoredTop sz="94483"/>
  </p:normalViewPr>
  <p:slideViewPr>
    <p:cSldViewPr>
      <p:cViewPr varScale="1">
        <p:scale>
          <a:sx n="89" d="100"/>
          <a:sy n="89" d="100"/>
        </p:scale>
        <p:origin x="1136" y="176"/>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494685039370078"/>
          <c:y val="0.15256264138153902"/>
          <c:w val="0.68679046369203844"/>
          <c:h val="0.79497481733702202"/>
        </c:manualLayout>
      </c:layout>
      <c:barChart>
        <c:barDir val="col"/>
        <c:grouping val="clustered"/>
        <c:varyColors val="0"/>
        <c:ser>
          <c:idx val="0"/>
          <c:order val="0"/>
          <c:tx>
            <c:strRef>
              <c:f>Sheet1!$E$3</c:f>
              <c:strCache>
                <c:ptCount val="1"/>
                <c:pt idx="0">
                  <c:v>RCP4.6</c:v>
                </c:pt>
              </c:strCache>
            </c:strRef>
          </c:tx>
          <c:spPr>
            <a:solidFill>
              <a:schemeClr val="accent2">
                <a:lumMod val="40000"/>
                <a:lumOff val="60000"/>
              </a:schemeClr>
            </a:solidFill>
          </c:spPr>
          <c:invertIfNegative val="0"/>
          <c:cat>
            <c:strRef>
              <c:f>Sheet1!$D$4:$D$7</c:f>
              <c:strCache>
                <c:ptCount val="4"/>
                <c:pt idx="0">
                  <c:v>wheat</c:v>
                </c:pt>
                <c:pt idx="1">
                  <c:v>rice</c:v>
                </c:pt>
                <c:pt idx="2">
                  <c:v>maize</c:v>
                </c:pt>
                <c:pt idx="3">
                  <c:v>soybean</c:v>
                </c:pt>
              </c:strCache>
            </c:strRef>
          </c:cat>
          <c:val>
            <c:numRef>
              <c:f>Sheet1!$E$4:$E$7</c:f>
              <c:numCache>
                <c:formatCode>General</c:formatCode>
                <c:ptCount val="4"/>
                <c:pt idx="0">
                  <c:v>-11</c:v>
                </c:pt>
                <c:pt idx="1">
                  <c:v>-5.5</c:v>
                </c:pt>
                <c:pt idx="2">
                  <c:v>-14.2</c:v>
                </c:pt>
                <c:pt idx="3">
                  <c:v>-5.9</c:v>
                </c:pt>
              </c:numCache>
            </c:numRef>
          </c:val>
          <c:extLst>
            <c:ext xmlns:c16="http://schemas.microsoft.com/office/drawing/2014/chart" uri="{C3380CC4-5D6E-409C-BE32-E72D297353CC}">
              <c16:uniqueId val="{00000000-0B22-7544-8D9D-FB6B68851C59}"/>
            </c:ext>
          </c:extLst>
        </c:ser>
        <c:ser>
          <c:idx val="1"/>
          <c:order val="1"/>
          <c:tx>
            <c:strRef>
              <c:f>Sheet1!$F$3</c:f>
              <c:strCache>
                <c:ptCount val="1"/>
                <c:pt idx="0">
                  <c:v>RCP8.8</c:v>
                </c:pt>
              </c:strCache>
            </c:strRef>
          </c:tx>
          <c:spPr>
            <a:solidFill>
              <a:schemeClr val="accent4">
                <a:lumMod val="60000"/>
                <a:lumOff val="40000"/>
              </a:schemeClr>
            </a:solidFill>
          </c:spPr>
          <c:invertIfNegative val="0"/>
          <c:cat>
            <c:strRef>
              <c:f>Sheet1!$D$4:$D$7</c:f>
              <c:strCache>
                <c:ptCount val="4"/>
                <c:pt idx="0">
                  <c:v>wheat</c:v>
                </c:pt>
                <c:pt idx="1">
                  <c:v>rice</c:v>
                </c:pt>
                <c:pt idx="2">
                  <c:v>maize</c:v>
                </c:pt>
                <c:pt idx="3">
                  <c:v>soybean</c:v>
                </c:pt>
              </c:strCache>
            </c:strRef>
          </c:cat>
          <c:val>
            <c:numRef>
              <c:f>Sheet1!$F$4:$F$7</c:f>
              <c:numCache>
                <c:formatCode>General</c:formatCode>
                <c:ptCount val="4"/>
                <c:pt idx="0">
                  <c:v>-22</c:v>
                </c:pt>
                <c:pt idx="1">
                  <c:v>-10.8</c:v>
                </c:pt>
                <c:pt idx="2">
                  <c:v>-27.8</c:v>
                </c:pt>
                <c:pt idx="3">
                  <c:v>-11.6</c:v>
                </c:pt>
              </c:numCache>
            </c:numRef>
          </c:val>
          <c:extLst>
            <c:ext xmlns:c16="http://schemas.microsoft.com/office/drawing/2014/chart" uri="{C3380CC4-5D6E-409C-BE32-E72D297353CC}">
              <c16:uniqueId val="{00000001-0B22-7544-8D9D-FB6B68851C59}"/>
            </c:ext>
          </c:extLst>
        </c:ser>
        <c:dLbls>
          <c:showLegendKey val="0"/>
          <c:showVal val="0"/>
          <c:showCatName val="0"/>
          <c:showSerName val="0"/>
          <c:showPercent val="0"/>
          <c:showBubbleSize val="0"/>
        </c:dLbls>
        <c:gapWidth val="150"/>
        <c:axId val="34798592"/>
        <c:axId val="40760064"/>
      </c:barChart>
      <c:catAx>
        <c:axId val="34798592"/>
        <c:scaling>
          <c:orientation val="minMax"/>
        </c:scaling>
        <c:delete val="0"/>
        <c:axPos val="b"/>
        <c:numFmt formatCode="General" sourceLinked="0"/>
        <c:majorTickMark val="out"/>
        <c:minorTickMark val="none"/>
        <c:tickLblPos val="nextTo"/>
        <c:txPr>
          <a:bodyPr/>
          <a:lstStyle/>
          <a:p>
            <a:pPr>
              <a:defRPr b="1"/>
            </a:pPr>
            <a:endParaRPr lang="en-US"/>
          </a:p>
        </c:txPr>
        <c:crossAx val="40760064"/>
        <c:crosses val="autoZero"/>
        <c:auto val="1"/>
        <c:lblAlgn val="ctr"/>
        <c:lblOffset val="150"/>
        <c:noMultiLvlLbl val="0"/>
      </c:catAx>
      <c:valAx>
        <c:axId val="40760064"/>
        <c:scaling>
          <c:orientation val="minMax"/>
        </c:scaling>
        <c:delete val="0"/>
        <c:axPos val="l"/>
        <c:majorGridlines/>
        <c:title>
          <c:tx>
            <c:rich>
              <a:bodyPr rot="-5400000" vert="horz"/>
              <a:lstStyle/>
              <a:p>
                <a:pPr>
                  <a:defRPr/>
                </a:pPr>
                <a:r>
                  <a:rPr lang="en-GB" baseline="0"/>
                  <a:t> </a:t>
                </a:r>
                <a:r>
                  <a:rPr lang="en-GB" b="0" baseline="0"/>
                  <a:t>yield changes due to temp by 2100</a:t>
                </a:r>
                <a:endParaRPr lang="en-GB" b="0"/>
              </a:p>
            </c:rich>
          </c:tx>
          <c:overlay val="0"/>
        </c:title>
        <c:numFmt formatCode="General" sourceLinked="1"/>
        <c:majorTickMark val="out"/>
        <c:minorTickMark val="none"/>
        <c:tickLblPos val="nextTo"/>
        <c:crossAx val="34798592"/>
        <c:crosses val="autoZero"/>
        <c:crossBetween val="between"/>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F59A4A-229C-48CC-A20F-8DF925AF9C49}" type="datetimeFigureOut">
              <a:rPr lang="en-GB" smtClean="0"/>
              <a:t>08/04/2021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F810F8-BF15-425E-8176-8CDF2B40960E}" type="slidenum">
              <a:rPr lang="en-GB" smtClean="0"/>
              <a:t>‹#›</a:t>
            </a:fld>
            <a:endParaRPr lang="en-GB"/>
          </a:p>
        </p:txBody>
      </p:sp>
    </p:spTree>
    <p:extLst>
      <p:ext uri="{BB962C8B-B14F-4D97-AF65-F5344CB8AC3E}">
        <p14:creationId xmlns:p14="http://schemas.microsoft.com/office/powerpoint/2010/main" val="1361620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5</a:t>
            </a:fld>
            <a:endParaRPr lang="en-GB"/>
          </a:p>
        </p:txBody>
      </p:sp>
    </p:spTree>
    <p:extLst>
      <p:ext uri="{BB962C8B-B14F-4D97-AF65-F5344CB8AC3E}">
        <p14:creationId xmlns:p14="http://schemas.microsoft.com/office/powerpoint/2010/main" val="3928849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02122"/>
                </a:solidFill>
                <a:effectLst/>
                <a:latin typeface="Arial" panose="020B0604020202020204" pitchFamily="34" charset="0"/>
              </a:rPr>
              <a:t>Radiative forcing</a:t>
            </a:r>
            <a:r>
              <a:rPr lang="en-GB" b="0" i="0" dirty="0">
                <a:solidFill>
                  <a:srgbClr val="202122"/>
                </a:solidFill>
                <a:effectLst/>
                <a:latin typeface="Arial" panose="020B0604020202020204" pitchFamily="34" charset="0"/>
              </a:rPr>
              <a:t> is the difference between </a:t>
            </a:r>
            <a:r>
              <a:rPr lang="en-GB" b="0" i="0" u="none" strike="noStrike" dirty="0">
                <a:solidFill>
                  <a:srgbClr val="0B0080"/>
                </a:solidFill>
                <a:effectLst/>
                <a:latin typeface="Arial" panose="020B0604020202020204" pitchFamily="34" charset="0"/>
              </a:rPr>
              <a:t>sunlight energy incoming and </a:t>
            </a:r>
            <a:r>
              <a:rPr lang="en-GB" b="0" i="0" dirty="0">
                <a:solidFill>
                  <a:srgbClr val="202122"/>
                </a:solidFill>
                <a:effectLst/>
                <a:latin typeface="Arial" panose="020B0604020202020204" pitchFamily="34" charset="0"/>
              </a:rPr>
              <a:t>absorbed by the Earth and energy radiated back to space…difference is warming!</a:t>
            </a:r>
            <a:endParaRPr lang="en-GB" dirty="0"/>
          </a:p>
        </p:txBody>
      </p:sp>
      <p:sp>
        <p:nvSpPr>
          <p:cNvPr id="4" name="Slide Number Placeholder 3"/>
          <p:cNvSpPr>
            <a:spLocks noGrp="1"/>
          </p:cNvSpPr>
          <p:nvPr>
            <p:ph type="sldNum" sz="quarter" idx="5"/>
          </p:nvPr>
        </p:nvSpPr>
        <p:spPr/>
        <p:txBody>
          <a:bodyPr/>
          <a:lstStyle/>
          <a:p>
            <a:fld id="{51BADFE4-C5E4-42BA-B065-AA5007A3F307}" type="slidenum">
              <a:rPr lang="en-GB" smtClean="0"/>
              <a:t>6</a:t>
            </a:fld>
            <a:endParaRPr lang="en-GB"/>
          </a:p>
        </p:txBody>
      </p:sp>
    </p:spTree>
    <p:extLst>
      <p:ext uri="{BB962C8B-B14F-4D97-AF65-F5344CB8AC3E}">
        <p14:creationId xmlns:p14="http://schemas.microsoft.com/office/powerpoint/2010/main" val="2933146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8</a:t>
            </a:fld>
            <a:endParaRPr lang="en-GB"/>
          </a:p>
        </p:txBody>
      </p:sp>
    </p:spTree>
    <p:extLst>
      <p:ext uri="{BB962C8B-B14F-4D97-AF65-F5344CB8AC3E}">
        <p14:creationId xmlns:p14="http://schemas.microsoft.com/office/powerpoint/2010/main" val="559499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A7C92D04-6D28-4F19-ADB7-C345BA5E76DA}"/>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4098" name="Text Box 2">
            <a:extLst>
              <a:ext uri="{FF2B5EF4-FFF2-40B4-BE49-F238E27FC236}">
                <a16:creationId xmlns:a16="http://schemas.microsoft.com/office/drawing/2014/main" id="{062D197F-32E1-4767-B913-2849EC94294C}"/>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Global impacts of climate change on crop productivity from simulations published in 1994 and 2010. (</a:t>
            </a:r>
            <a:r>
              <a:rPr lang="en-GB" altLang="en-US" sz="1400" b="1" dirty="0">
                <a:latin typeface="Arial" panose="020B0604020202020204" pitchFamily="34" charset="0"/>
                <a:cs typeface="msgothic" charset="0"/>
              </a:rPr>
              <a:t>Top</a:t>
            </a:r>
            <a:r>
              <a:rPr lang="en-GB" altLang="en-US" dirty="0">
                <a:latin typeface="Arial" panose="020B0604020202020204" pitchFamily="34" charset="0"/>
                <a:cs typeface="msgothic" charset="0"/>
              </a:rPr>
              <a:t>) The 1994 study (</a:t>
            </a:r>
            <a:r>
              <a:rPr lang="en-GB" altLang="en-US" i="1" dirty="0">
                <a:latin typeface="Arial" panose="020B0604020202020204" pitchFamily="34" charset="0"/>
                <a:cs typeface="msgothic" charset="0"/>
              </a:rPr>
              <a:t>22</a:t>
            </a:r>
            <a:r>
              <a:rPr lang="en-GB" altLang="en-US" dirty="0">
                <a:latin typeface="Arial" panose="020B0604020202020204" pitchFamily="34" charset="0"/>
                <a:cs typeface="msgothic" charset="0"/>
              </a:rPr>
              <a:t>) used output from the GISS GCM (in this example) with twice the baseline atmospheric CO</a:t>
            </a:r>
            <a:r>
              <a:rPr lang="en-GB" altLang="en-US" baseline="-33000" dirty="0">
                <a:latin typeface="Arial" panose="020B0604020202020204" pitchFamily="34" charset="0"/>
                <a:cs typeface="msgothic" charset="0"/>
              </a:rPr>
              <a:t>2</a:t>
            </a:r>
            <a:r>
              <a:rPr lang="en-GB" altLang="en-US" dirty="0">
                <a:latin typeface="Arial" panose="020B0604020202020204" pitchFamily="34" charset="0"/>
                <a:cs typeface="msgothic" charset="0"/>
              </a:rPr>
              <a:t> equivalent concentrations as input to crop models for wheat, maize, soybean, and rice that were run at 112 sites in 18 countries. Crop model outputs were aggregated to a national level using production statistics. (</a:t>
            </a:r>
            <a:r>
              <a:rPr lang="en-GB" altLang="en-US" sz="1400" b="1" dirty="0">
                <a:latin typeface="Arial" panose="020B0604020202020204" pitchFamily="34" charset="0"/>
                <a:cs typeface="msgothic" charset="0"/>
              </a:rPr>
              <a:t>Bottom</a:t>
            </a:r>
            <a:r>
              <a:rPr lang="en-GB" altLang="en-US" dirty="0">
                <a:latin typeface="Arial" panose="020B0604020202020204" pitchFamily="34" charset="0"/>
                <a:cs typeface="msgothic" charset="0"/>
              </a:rPr>
              <a:t>) The 2010 study (</a:t>
            </a:r>
            <a:r>
              <a:rPr lang="en-GB" altLang="en-US" i="1" dirty="0">
                <a:latin typeface="Arial" panose="020B0604020202020204" pitchFamily="34" charset="0"/>
                <a:cs typeface="msgothic" charset="0"/>
              </a:rPr>
              <a:t>27</a:t>
            </a:r>
            <a:r>
              <a:rPr lang="en-GB" altLang="en-US" dirty="0">
                <a:latin typeface="Arial" panose="020B0604020202020204" pitchFamily="34" charset="0"/>
                <a:cs typeface="msgothic" charset="0"/>
              </a:rPr>
              <a:t>) simulated changes in yields of 11 crops for the year 2050, averaged across three greenhouse emission scenarios and five GCMs. [Reprinted by permission from (top) Macmillan Publishers Ltd. (</a:t>
            </a:r>
            <a:r>
              <a:rPr lang="en-GB" altLang="en-US" i="1" dirty="0">
                <a:latin typeface="Arial" panose="020B0604020202020204" pitchFamily="34" charset="0"/>
                <a:cs typeface="msgothic" charset="0"/>
              </a:rPr>
              <a:t>22</a:t>
            </a:r>
            <a:r>
              <a:rPr lang="en-GB" altLang="en-US" dirty="0">
                <a:latin typeface="Arial" panose="020B0604020202020204" pitchFamily="34" charset="0"/>
                <a:cs typeface="msgothic" charset="0"/>
              </a:rPr>
              <a:t>); (bottom) World Bank Publishers (</a:t>
            </a:r>
            <a:r>
              <a:rPr lang="en-GB" altLang="en-US" i="1" dirty="0">
                <a:latin typeface="Arial" panose="020B0604020202020204" pitchFamily="34" charset="0"/>
                <a:cs typeface="msgothic" charset="0"/>
              </a:rPr>
              <a:t>27</a:t>
            </a:r>
            <a:r>
              <a:rPr lang="en-GB" altLang="en-US" dirty="0">
                <a:latin typeface="Arial" panose="020B0604020202020204" pitchFamily="34" charset="0"/>
                <a:cs typeface="msgothic"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F810F8-BF15-425E-8176-8CDF2B40960E}" type="slidenum">
              <a:rPr lang="en-GB" smtClean="0"/>
              <a:t>25</a:t>
            </a:fld>
            <a:endParaRPr lang="en-GB"/>
          </a:p>
        </p:txBody>
      </p:sp>
    </p:spTree>
    <p:extLst>
      <p:ext uri="{BB962C8B-B14F-4D97-AF65-F5344CB8AC3E}">
        <p14:creationId xmlns:p14="http://schemas.microsoft.com/office/powerpoint/2010/main" val="1090817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29</a:t>
            </a:fld>
            <a:endParaRPr lang="en-GB"/>
          </a:p>
        </p:txBody>
      </p:sp>
    </p:spTree>
    <p:extLst>
      <p:ext uri="{BB962C8B-B14F-4D97-AF65-F5344CB8AC3E}">
        <p14:creationId xmlns:p14="http://schemas.microsoft.com/office/powerpoint/2010/main" val="942381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810F8-BF15-425E-8176-8CDF2B40960E}" type="slidenum">
              <a:rPr lang="en-GB" smtClean="0"/>
              <a:t>30</a:t>
            </a:fld>
            <a:endParaRPr lang="en-GB"/>
          </a:p>
        </p:txBody>
      </p:sp>
    </p:spTree>
    <p:extLst>
      <p:ext uri="{BB962C8B-B14F-4D97-AF65-F5344CB8AC3E}">
        <p14:creationId xmlns:p14="http://schemas.microsoft.com/office/powerpoint/2010/main" val="558188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2D0921-3DBD-4D7F-9B08-CA346E81D443}" type="datetimeFigureOut">
              <a:rPr lang="en-GB" smtClean="0"/>
              <a:t>08/04/2021</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1055653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D0921-3DBD-4D7F-9B08-CA346E81D443}" type="datetimeFigureOut">
              <a:rPr lang="en-GB" smtClean="0"/>
              <a:t>08/04/2021</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69258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D0921-3DBD-4D7F-9B08-CA346E81D443}" type="datetimeFigureOut">
              <a:rPr lang="en-GB" smtClean="0"/>
              <a:t>08/04/2021</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640E9B1-6D6E-455F-8EF8-3A81EF1EE55D}"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37288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02D0921-3DBD-4D7F-9B08-CA346E81D443}" type="datetimeFigureOut">
              <a:rPr lang="en-GB" smtClean="0"/>
              <a:t>08/04/2021</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2989937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02D0921-3DBD-4D7F-9B08-CA346E81D443}" type="datetimeFigureOut">
              <a:rPr lang="en-GB" smtClean="0"/>
              <a:t>08/04/2021</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640E9B1-6D6E-455F-8EF8-3A81EF1EE55D}"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42321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02D0921-3DBD-4D7F-9B08-CA346E81D443}" type="datetimeFigureOut">
              <a:rPr lang="en-GB" smtClean="0"/>
              <a:t>08/04/2021</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800714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2D0921-3DBD-4D7F-9B08-CA346E81D443}" type="datetimeFigureOut">
              <a:rPr lang="en-GB" smtClean="0"/>
              <a:t>08/04/2021</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935057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2D0921-3DBD-4D7F-9B08-CA346E81D443}" type="datetimeFigureOut">
              <a:rPr lang="en-GB" smtClean="0"/>
              <a:t>08/04/2021</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1188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2D0921-3DBD-4D7F-9B08-CA346E81D443}" type="datetimeFigureOut">
              <a:rPr lang="en-GB" smtClean="0"/>
              <a:t>08/04/2021</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335054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4/8/21</a:t>
            </a:fld>
            <a:endParaRPr lang="en-US" dirty="0"/>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2602620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2D0921-3DBD-4D7F-9B08-CA346E81D443}" type="datetimeFigureOut">
              <a:rPr lang="en-GB" smtClean="0"/>
              <a:t>08/04/2021</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168462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2D0921-3DBD-4D7F-9B08-CA346E81D443}" type="datetimeFigureOut">
              <a:rPr lang="en-GB" smtClean="0"/>
              <a:t>08/04/2021</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423750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2D0921-3DBD-4D7F-9B08-CA346E81D443}" type="datetimeFigureOut">
              <a:rPr lang="en-GB" smtClean="0"/>
              <a:t>08/04/2021</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1123383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D0921-3DBD-4D7F-9B08-CA346E81D443}" type="datetimeFigureOut">
              <a:rPr lang="en-GB" smtClean="0"/>
              <a:t>08/04/2021</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476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D0921-3DBD-4D7F-9B08-CA346E81D443}" type="datetimeFigureOut">
              <a:rPr lang="en-GB" smtClean="0"/>
              <a:t>08/04/2021</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638833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D0921-3DBD-4D7F-9B08-CA346E81D443}" type="datetimeFigureOut">
              <a:rPr lang="en-GB" smtClean="0"/>
              <a:t>08/04/2021</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640E9B1-6D6E-455F-8EF8-3A81EF1EE55D}" type="slidenum">
              <a:rPr lang="en-GB" smtClean="0"/>
              <a:t>‹#›</a:t>
            </a:fld>
            <a:endParaRPr lang="en-GB"/>
          </a:p>
        </p:txBody>
      </p:sp>
    </p:spTree>
    <p:extLst>
      <p:ext uri="{BB962C8B-B14F-4D97-AF65-F5344CB8AC3E}">
        <p14:creationId xmlns:p14="http://schemas.microsoft.com/office/powerpoint/2010/main" val="271165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02D0921-3DBD-4D7F-9B08-CA346E81D443}" type="datetimeFigureOut">
              <a:rPr lang="en-GB" smtClean="0"/>
              <a:t>08/04/2021</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grpSp>
        <p:nvGrpSpPr>
          <p:cNvPr id="39" name="Group 38">
            <a:extLst>
              <a:ext uri="{FF2B5EF4-FFF2-40B4-BE49-F238E27FC236}">
                <a16:creationId xmlns:a16="http://schemas.microsoft.com/office/drawing/2014/main" id="{068E12FE-0BFB-7D4D-9A51-A9C18C88FDF6}"/>
              </a:ext>
            </a:extLst>
          </p:cNvPr>
          <p:cNvGrpSpPr/>
          <p:nvPr userDrawn="1"/>
        </p:nvGrpSpPr>
        <p:grpSpPr>
          <a:xfrm>
            <a:off x="205245" y="6518949"/>
            <a:ext cx="1410172" cy="280494"/>
            <a:chOff x="201615" y="211149"/>
            <a:chExt cx="2387597" cy="461175"/>
          </a:xfrm>
        </p:grpSpPr>
        <p:pic>
          <p:nvPicPr>
            <p:cNvPr id="40" name="Picture 2">
              <a:extLst>
                <a:ext uri="{FF2B5EF4-FFF2-40B4-BE49-F238E27FC236}">
                  <a16:creationId xmlns:a16="http://schemas.microsoft.com/office/drawing/2014/main" id="{DD14CEEC-D217-5E4F-9C47-BFC190E47145}"/>
                </a:ext>
              </a:extLst>
            </p:cNvPr>
            <p:cNvPicPr>
              <a:picLocks noChangeAspect="1" noChangeArrowheads="1"/>
            </p:cNvPicPr>
            <p:nvPr userDrawn="1"/>
          </p:nvPicPr>
          <p:blipFill>
            <a:blip r:embed="rId18" cstate="screen">
              <a:extLst>
                <a:ext uri="{28A0092B-C50C-407E-A947-70E740481C1C}">
                  <a14:useLocalDpi xmlns:a14="http://schemas.microsoft.com/office/drawing/2010/main" val="0"/>
                </a:ext>
              </a:extLst>
            </a:blip>
            <a:srcRect/>
            <a:stretch>
              <a:fillRect/>
            </a:stretch>
          </p:blipFill>
          <p:spPr bwMode="auto">
            <a:xfrm>
              <a:off x="1694514" y="211149"/>
              <a:ext cx="894698" cy="46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0">
              <a:extLst>
                <a:ext uri="{FF2B5EF4-FFF2-40B4-BE49-F238E27FC236}">
                  <a16:creationId xmlns:a16="http://schemas.microsoft.com/office/drawing/2014/main" id="{A978B7C8-FBFA-7E4B-8F9F-776BFCF16F8A}"/>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01615" y="211149"/>
              <a:ext cx="1440160" cy="461175"/>
            </a:xfrm>
            <a:prstGeom prst="rect">
              <a:avLst/>
            </a:prstGeom>
          </p:spPr>
        </p:pic>
      </p:grpSp>
    </p:spTree>
    <p:extLst>
      <p:ext uri="{BB962C8B-B14F-4D97-AF65-F5344CB8AC3E}">
        <p14:creationId xmlns:p14="http://schemas.microsoft.com/office/powerpoint/2010/main" val="1902864848"/>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hyperlink" Target="http://www.fao.org/emergencies/emergency-types/storms/en/" TargetMode="Externa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fao.org/emergencies/fao-in-action/stories/stories-detail/en/c/327121/"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myanmarccalliance.org/en/climate-change-basics/impact-of-climate-change-and-the-case-of-myanmar/#link9" TargetMode="Externa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hyperlink" Target="https://theconversation.com/climate-change-is-making-soils-saltier-forcing-many-farmers-to-find-new-livelihoods-10604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moezala.gov.mm/sites/default/files/Leaflet%2015Mar2019-Final%20(UpdatedbyAlice).pdf"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hyperlink" Target="https://climateknowledgeportal.worldbank.org/country/myanmar-burma/climate-data-projection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climate.leeds.ac.uk/news/climate-change-threatens-rainfall-for-agriculture/"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3" Type="http://schemas.openxmlformats.org/officeDocument/2006/relationships/hyperlink" Target="https://journals.plos.org/plosone/article?id=10.1371/journal.pone.0217148#sec002"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hyperlink" Target="http://documents.worldbank.org/curated/en/509581468181132091/pdf/100066-ESW-P144951-Box394886B-PUBLIC-MM-Farm-Production-Economics-online-version.pdf" TargetMode="Externa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esrl.noaa.gov/gmd/aggi/aggi.html"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www.carbonbrief.org/explainer-what-climate-models-tell-us-about-future-rainfal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germanwatch.org/en/16046"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0782607-67EF-47AC-96DF-A7DE2A282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65351FED-1024-4E4A-BE3B-371ABFCDF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0FDACE2-CE7E-874E-BBAC-0A316FD02FFA}"/>
              </a:ext>
            </a:extLst>
          </p:cNvPr>
          <p:cNvSpPr>
            <a:spLocks noGrp="1"/>
          </p:cNvSpPr>
          <p:nvPr>
            <p:ph type="ctrTitle"/>
          </p:nvPr>
        </p:nvSpPr>
        <p:spPr>
          <a:xfrm>
            <a:off x="504428" y="2131155"/>
            <a:ext cx="3778870" cy="2745458"/>
          </a:xfrm>
        </p:spPr>
        <p:txBody>
          <a:bodyPr>
            <a:normAutofit fontScale="90000"/>
          </a:bodyPr>
          <a:lstStyle/>
          <a:p>
            <a:r>
              <a:rPr lang="en-GB" sz="3700" b="1" dirty="0">
                <a:solidFill>
                  <a:srgbClr val="FFC000"/>
                </a:solidFill>
              </a:rPr>
              <a:t>Climate crisis and agriculture</a:t>
            </a:r>
            <a:br>
              <a:rPr lang="en-GB" sz="3700" b="1" dirty="0">
                <a:solidFill>
                  <a:srgbClr val="FEFFFF"/>
                </a:solidFill>
              </a:rPr>
            </a:br>
            <a:br>
              <a:rPr lang="en-GB" sz="3100" b="1" dirty="0">
                <a:solidFill>
                  <a:srgbClr val="FEFFFF"/>
                </a:solidFill>
              </a:rPr>
            </a:br>
            <a:r>
              <a:rPr lang="en-GB" sz="3100" b="1" dirty="0">
                <a:solidFill>
                  <a:schemeClr val="bg1"/>
                </a:solidFill>
              </a:rPr>
              <a:t>Lecture 1:</a:t>
            </a:r>
            <a:br>
              <a:rPr lang="en-GB" sz="3100" b="1" dirty="0">
                <a:solidFill>
                  <a:schemeClr val="bg1"/>
                </a:solidFill>
              </a:rPr>
            </a:br>
            <a:r>
              <a:rPr lang="en-GB" sz="3100" b="1" dirty="0">
                <a:solidFill>
                  <a:schemeClr val="bg1"/>
                </a:solidFill>
              </a:rPr>
              <a:t>Introduction to climate change and its impacts on agriculture</a:t>
            </a:r>
            <a:endParaRPr lang="en-US" sz="3100" dirty="0">
              <a:solidFill>
                <a:schemeClr val="bg1"/>
              </a:solidFill>
            </a:endParaRPr>
          </a:p>
        </p:txBody>
      </p:sp>
      <p:pic>
        <p:nvPicPr>
          <p:cNvPr id="4" name="Picture 3" descr="A picture containing sunset, plant, dark&#10;&#10;Description automatically generated">
            <a:extLst>
              <a:ext uri="{FF2B5EF4-FFF2-40B4-BE49-F238E27FC236}">
                <a16:creationId xmlns:a16="http://schemas.microsoft.com/office/drawing/2014/main" id="{F5692FE8-1735-934C-9C9D-7BA4394A4F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39733" y="10"/>
            <a:ext cx="7552267" cy="6857990"/>
          </a:xfrm>
          <a:prstGeom prst="rect">
            <a:avLst/>
          </a:prstGeom>
        </p:spPr>
      </p:pic>
      <p:sp>
        <p:nvSpPr>
          <p:cNvPr id="24" name="Freeform 5">
            <a:extLst>
              <a:ext uri="{FF2B5EF4-FFF2-40B4-BE49-F238E27FC236}">
                <a16:creationId xmlns:a16="http://schemas.microsoft.com/office/drawing/2014/main" id="{6692CD4C-1BDD-4687-BFFE-33F1462F8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Subtitle 7">
            <a:extLst>
              <a:ext uri="{FF2B5EF4-FFF2-40B4-BE49-F238E27FC236}">
                <a16:creationId xmlns:a16="http://schemas.microsoft.com/office/drawing/2014/main" id="{70666398-AE2F-4440-B7A5-24D7CD6DBD17}"/>
              </a:ext>
            </a:extLst>
          </p:cNvPr>
          <p:cNvSpPr>
            <a:spLocks noGrp="1" noChangeArrowheads="1"/>
          </p:cNvSpPr>
          <p:nvPr>
            <p:ph type="subTitle" idx="1"/>
          </p:nvPr>
        </p:nvSpPr>
        <p:spPr bwMode="auto">
          <a:xfrm>
            <a:off x="540279" y="5189400"/>
            <a:ext cx="3778870" cy="5442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normAutofit lnSpcReduction="10000"/>
          </a:bodyPr>
          <a:lstStyle/>
          <a:p>
            <a:r>
              <a:rPr lang="en-GB" sz="1600" dirty="0">
                <a:solidFill>
                  <a:srgbClr val="FEFFFF"/>
                </a:solidFill>
                <a:cs typeface="Arial" charset="0"/>
              </a:rPr>
              <a:t>Professor Amanda Bamford, University of Manchester, UK</a:t>
            </a:r>
          </a:p>
        </p:txBody>
      </p:sp>
      <p:sp>
        <p:nvSpPr>
          <p:cNvPr id="15" name="Rectangle 14">
            <a:extLst>
              <a:ext uri="{FF2B5EF4-FFF2-40B4-BE49-F238E27FC236}">
                <a16:creationId xmlns:a16="http://schemas.microsoft.com/office/drawing/2014/main" id="{157782D1-1B67-1C47-BB07-1E0603F25666}"/>
              </a:ext>
            </a:extLst>
          </p:cNvPr>
          <p:cNvSpPr/>
          <p:nvPr/>
        </p:nvSpPr>
        <p:spPr>
          <a:xfrm>
            <a:off x="10920536" y="6609278"/>
            <a:ext cx="1066318" cy="215444"/>
          </a:xfrm>
          <a:prstGeom prst="rect">
            <a:avLst/>
          </a:prstGeom>
        </p:spPr>
        <p:txBody>
          <a:bodyPr wrap="none">
            <a:spAutoFit/>
          </a:bodyPr>
          <a:lstStyle/>
          <a:p>
            <a:pPr>
              <a:spcAft>
                <a:spcPts val="600"/>
              </a:spcAft>
            </a:pPr>
            <a:r>
              <a:rPr lang="en-US" sz="800" dirty="0">
                <a:solidFill>
                  <a:schemeClr val="bg1"/>
                </a:solidFill>
              </a:rPr>
              <a:t>CSIRO, CC BY 3.0 </a:t>
            </a:r>
            <a:endParaRPr lang="en-US" sz="800">
              <a:solidFill>
                <a:schemeClr val="bg1"/>
              </a:solidFill>
            </a:endParaRPr>
          </a:p>
        </p:txBody>
      </p:sp>
      <p:grpSp>
        <p:nvGrpSpPr>
          <p:cNvPr id="17" name="Group 16">
            <a:extLst>
              <a:ext uri="{FF2B5EF4-FFF2-40B4-BE49-F238E27FC236}">
                <a16:creationId xmlns:a16="http://schemas.microsoft.com/office/drawing/2014/main" id="{005862C0-CE8D-784F-BCC4-F4B80F9335C5}"/>
              </a:ext>
            </a:extLst>
          </p:cNvPr>
          <p:cNvGrpSpPr/>
          <p:nvPr/>
        </p:nvGrpSpPr>
        <p:grpSpPr>
          <a:xfrm>
            <a:off x="119336" y="116632"/>
            <a:ext cx="1777544" cy="338071"/>
            <a:chOff x="201615" y="211149"/>
            <a:chExt cx="2387597" cy="461175"/>
          </a:xfrm>
        </p:grpSpPr>
        <p:pic>
          <p:nvPicPr>
            <p:cNvPr id="18" name="Picture 2">
              <a:extLst>
                <a:ext uri="{FF2B5EF4-FFF2-40B4-BE49-F238E27FC236}">
                  <a16:creationId xmlns:a16="http://schemas.microsoft.com/office/drawing/2014/main" id="{E372F5E9-1028-C140-A0C2-8F750BC209B4}"/>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694514" y="211149"/>
              <a:ext cx="894698" cy="46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a:extLst>
                <a:ext uri="{FF2B5EF4-FFF2-40B4-BE49-F238E27FC236}">
                  <a16:creationId xmlns:a16="http://schemas.microsoft.com/office/drawing/2014/main" id="{9D7EB831-87E3-F941-8718-B5ED885C79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1615" y="211149"/>
              <a:ext cx="1440160" cy="461175"/>
            </a:xfrm>
            <a:prstGeom prst="rect">
              <a:avLst/>
            </a:prstGeom>
          </p:spPr>
        </p:pic>
      </p:grpSp>
    </p:spTree>
    <p:extLst>
      <p:ext uri="{BB962C8B-B14F-4D97-AF65-F5344CB8AC3E}">
        <p14:creationId xmlns:p14="http://schemas.microsoft.com/office/powerpoint/2010/main" val="1386419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79555" y="896498"/>
            <a:ext cx="6096001" cy="1569660"/>
          </a:xfrm>
          <a:prstGeom prst="rect">
            <a:avLst/>
          </a:prstGeom>
        </p:spPr>
        <p:txBody>
          <a:bodyPr wrap="square">
            <a:spAutoFit/>
          </a:bodyPr>
          <a:lstStyle/>
          <a:p>
            <a:endParaRPr lang="en-GB" sz="2000" dirty="0">
              <a:latin typeface="Segoe UI" panose="020B0502040204020203" pitchFamily="34" charset="0"/>
              <a:ea typeface="Segoe UI" panose="020B0502040204020203" pitchFamily="34" charset="0"/>
              <a:cs typeface="Segoe UI" panose="020B0502040204020203" pitchFamily="34" charset="0"/>
            </a:endParaRPr>
          </a:p>
          <a:p>
            <a:r>
              <a:rPr lang="en-GB" sz="2000" b="1"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t>Sudden destruction of crops by severe storms</a:t>
            </a:r>
          </a:p>
          <a:p>
            <a:pPr marL="342900" indent="-342900">
              <a:buAutoNum type="arabicParenR"/>
            </a:pPr>
            <a:endParaRPr lang="en-GB" sz="2000" dirty="0">
              <a:latin typeface="Segoe UI" panose="020B0502040204020203" pitchFamily="34" charset="0"/>
              <a:ea typeface="Segoe UI" panose="020B0502040204020203" pitchFamily="34" charset="0"/>
              <a:cs typeface="Segoe UI" panose="020B0502040204020203" pitchFamily="34" charset="0"/>
            </a:endParaRPr>
          </a:p>
          <a:p>
            <a:pPr marL="342900" indent="-342900">
              <a:buAutoNum type="arabicParenR"/>
            </a:pPr>
            <a:endParaRPr lang="en-GB" dirty="0">
              <a:solidFill>
                <a:srgbClr val="3A3A3A"/>
              </a:solidFill>
              <a:latin typeface="Open Sans"/>
            </a:endParaRPr>
          </a:p>
          <a:p>
            <a:endParaRPr lang="en-GB" dirty="0">
              <a:solidFill>
                <a:srgbClr val="3A3A3A"/>
              </a:solidFill>
              <a:latin typeface="Open Sans"/>
            </a:endParaRPr>
          </a:p>
        </p:txBody>
      </p:sp>
      <p:pic>
        <p:nvPicPr>
          <p:cNvPr id="1026" name="Picture 2" descr="Pineapple field in Honduras destroyed by mud and sand in the wake of flooding caused by Hurricane Mi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221" y="1744352"/>
            <a:ext cx="6096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72221" y="6612178"/>
            <a:ext cx="4572000" cy="215444"/>
          </a:xfrm>
          <a:prstGeom prst="rect">
            <a:avLst/>
          </a:prstGeom>
        </p:spPr>
        <p:txBody>
          <a:bodyPr>
            <a:spAutoFit/>
          </a:bodyPr>
          <a:lstStyle/>
          <a:p>
            <a:r>
              <a:rPr lang="en-GB" sz="800" dirty="0">
                <a:solidFill>
                  <a:schemeClr val="accent4">
                    <a:lumMod val="75000"/>
                  </a:schemeClr>
                </a:solidFill>
                <a:latin typeface="Cambria" panose="02040503050406030204" pitchFamily="18" charset="0"/>
                <a:hlinkClick r:id="rId3">
                  <a:extLst>
                    <a:ext uri="{A12FA001-AC4F-418D-AE19-62706E023703}">
                      <ahyp:hlinkClr xmlns:ahyp="http://schemas.microsoft.com/office/drawing/2018/hyperlinkcolor" val="tx"/>
                    </a:ext>
                  </a:extLst>
                </a:hlinkClick>
              </a:rPr>
              <a:t>http://www.fao.org/emergencies/emergency-types/storms/en/</a:t>
            </a:r>
            <a:endParaRPr lang="en-GB" sz="800" dirty="0">
              <a:solidFill>
                <a:schemeClr val="accent4">
                  <a:lumMod val="75000"/>
                </a:schemeClr>
              </a:solidFill>
              <a:latin typeface="Cambria" panose="02040503050406030204" pitchFamily="18" charset="0"/>
            </a:endParaRPr>
          </a:p>
        </p:txBody>
      </p:sp>
      <p:sp>
        <p:nvSpPr>
          <p:cNvPr id="6" name="Rectangle 5"/>
          <p:cNvSpPr/>
          <p:nvPr/>
        </p:nvSpPr>
        <p:spPr>
          <a:xfrm>
            <a:off x="3365386" y="4792353"/>
            <a:ext cx="5993505" cy="923330"/>
          </a:xfrm>
          <a:prstGeom prst="rect">
            <a:avLst/>
          </a:prstGeom>
        </p:spPr>
        <p:txBody>
          <a:bodyPr wrap="square">
            <a:spAutoFit/>
          </a:bodyPr>
          <a:lstStyle/>
          <a:p>
            <a:r>
              <a:rPr lang="en-GB" b="1" dirty="0"/>
              <a:t>Cyclone </a:t>
            </a:r>
            <a:r>
              <a:rPr lang="en-GB" b="1" dirty="0" err="1"/>
              <a:t>Nargis</a:t>
            </a:r>
            <a:r>
              <a:rPr lang="en-GB" dirty="0"/>
              <a:t>, which hit </a:t>
            </a:r>
            <a:r>
              <a:rPr lang="en-GB" b="1" dirty="0"/>
              <a:t>Myanmar</a:t>
            </a:r>
            <a:r>
              <a:rPr lang="en-GB" dirty="0"/>
              <a:t> in May 2008, severely affecting the lives and livelihoods of an estimated 2.4 million people</a:t>
            </a:r>
          </a:p>
        </p:txBody>
      </p:sp>
      <p:sp>
        <p:nvSpPr>
          <p:cNvPr id="2" name="TextBox 1">
            <a:extLst>
              <a:ext uri="{FF2B5EF4-FFF2-40B4-BE49-F238E27FC236}">
                <a16:creationId xmlns:a16="http://schemas.microsoft.com/office/drawing/2014/main" id="{32F139F8-1D53-C544-8167-4390075A909A}"/>
              </a:ext>
            </a:extLst>
          </p:cNvPr>
          <p:cNvSpPr txBox="1"/>
          <p:nvPr/>
        </p:nvSpPr>
        <p:spPr>
          <a:xfrm>
            <a:off x="1572221" y="6486130"/>
            <a:ext cx="2304256" cy="215444"/>
          </a:xfrm>
          <a:prstGeom prst="rect">
            <a:avLst/>
          </a:prstGeom>
          <a:noFill/>
        </p:spPr>
        <p:txBody>
          <a:bodyPr wrap="square" rtlCol="0">
            <a:spAutoFit/>
          </a:bodyPr>
          <a:lstStyle/>
          <a:p>
            <a:r>
              <a:rPr lang="en-US" sz="800" dirty="0">
                <a:solidFill>
                  <a:schemeClr val="accent4">
                    <a:lumMod val="75000"/>
                  </a:schemeClr>
                </a:solidFill>
                <a:latin typeface="Cambria" panose="02040503050406030204" pitchFamily="18" charset="0"/>
              </a:rPr>
              <a:t>Photo from FAO </a:t>
            </a:r>
          </a:p>
        </p:txBody>
      </p:sp>
    </p:spTree>
    <p:extLst>
      <p:ext uri="{BB962C8B-B14F-4D97-AF65-F5344CB8AC3E}">
        <p14:creationId xmlns:p14="http://schemas.microsoft.com/office/powerpoint/2010/main" val="1862761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24214" y="411875"/>
            <a:ext cx="3343572" cy="2000548"/>
          </a:xfrm>
          <a:prstGeom prst="rect">
            <a:avLst/>
          </a:prstGeom>
        </p:spPr>
        <p:txBody>
          <a:bodyPr wrap="square">
            <a:spAutoFit/>
          </a:bodyPr>
          <a:lstStyle/>
          <a:p>
            <a:endParaRPr lang="en-GB" sz="2000" dirty="0">
              <a:latin typeface="Segoe UI" panose="020B0502040204020203" pitchFamily="34" charset="0"/>
              <a:ea typeface="Segoe UI" panose="020B0502040204020203" pitchFamily="34" charset="0"/>
              <a:cs typeface="Segoe UI" panose="020B0502040204020203" pitchFamily="34" charset="0"/>
            </a:endParaRPr>
          </a:p>
          <a:p>
            <a:endParaRPr lang="en-GB" sz="2000" dirty="0">
              <a:latin typeface="Segoe UI" panose="020B0502040204020203" pitchFamily="34" charset="0"/>
              <a:ea typeface="Segoe UI" panose="020B0502040204020203" pitchFamily="34" charset="0"/>
              <a:cs typeface="Segoe UI" panose="020B0502040204020203" pitchFamily="34" charset="0"/>
            </a:endParaRPr>
          </a:p>
          <a:p>
            <a:r>
              <a:rPr lang="en-GB" sz="2400" b="1"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t>Flooding of farmland</a:t>
            </a:r>
          </a:p>
          <a:p>
            <a:pPr marL="342900" indent="-342900">
              <a:buAutoNum type="arabicParenR"/>
            </a:pPr>
            <a:endParaRPr lang="en-GB" sz="2000" dirty="0">
              <a:latin typeface="Segoe UI" panose="020B0502040204020203" pitchFamily="34" charset="0"/>
              <a:ea typeface="Segoe UI" panose="020B0502040204020203" pitchFamily="34" charset="0"/>
              <a:cs typeface="Segoe UI" panose="020B0502040204020203" pitchFamily="34" charset="0"/>
            </a:endParaRPr>
          </a:p>
          <a:p>
            <a:pPr marL="342900" indent="-342900">
              <a:buAutoNum type="arabicParenR"/>
            </a:pPr>
            <a:endParaRPr lang="en-GB" dirty="0">
              <a:solidFill>
                <a:srgbClr val="3A3A3A"/>
              </a:solidFill>
              <a:latin typeface="Open Sans"/>
            </a:endParaRPr>
          </a:p>
          <a:p>
            <a:endParaRPr lang="en-GB" dirty="0">
              <a:solidFill>
                <a:srgbClr val="3A3A3A"/>
              </a:solidFill>
              <a:latin typeface="Open Sans"/>
            </a:endParaRPr>
          </a:p>
        </p:txBody>
      </p:sp>
      <p:sp>
        <p:nvSpPr>
          <p:cNvPr id="4" name="Rectangle 3"/>
          <p:cNvSpPr/>
          <p:nvPr/>
        </p:nvSpPr>
        <p:spPr>
          <a:xfrm>
            <a:off x="1559496" y="6525344"/>
            <a:ext cx="5580112" cy="230832"/>
          </a:xfrm>
          <a:prstGeom prst="rect">
            <a:avLst/>
          </a:prstGeom>
        </p:spPr>
        <p:txBody>
          <a:bodyPr wrap="square">
            <a:spAutoFit/>
          </a:bodyPr>
          <a:lstStyle/>
          <a:p>
            <a:r>
              <a:rPr lang="en-GB" sz="900" dirty="0">
                <a:solidFill>
                  <a:schemeClr val="accent3">
                    <a:lumMod val="75000"/>
                  </a:schemeClr>
                </a:solidFill>
                <a:latin typeface="Cambria" panose="02040503050406030204" pitchFamily="18" charset="0"/>
                <a:hlinkClick r:id="rId2">
                  <a:extLst>
                    <a:ext uri="{A12FA001-AC4F-418D-AE19-62706E023703}">
                      <ahyp:hlinkClr xmlns:ahyp="http://schemas.microsoft.com/office/drawing/2018/hyperlinkcolor" val="tx"/>
                    </a:ext>
                  </a:extLst>
                </a:hlinkClick>
              </a:rPr>
              <a:t>http://www.fao.org/emergencies/fao-in-action/stories/stories-detail/en/c/327121/</a:t>
            </a:r>
            <a:endParaRPr lang="en-GB" sz="900" dirty="0">
              <a:solidFill>
                <a:schemeClr val="accent3">
                  <a:lumMod val="75000"/>
                </a:schemeClr>
              </a:solidFill>
              <a:latin typeface="Cambria" panose="02040503050406030204" pitchFamily="18" charset="0"/>
            </a:endParaRPr>
          </a:p>
        </p:txBody>
      </p:sp>
      <p:pic>
        <p:nvPicPr>
          <p:cNvPr id="2050" name="Picture 2" descr="Â©AFP/Ye Aung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960" y="1638994"/>
            <a:ext cx="4328256" cy="28877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0" y="4613058"/>
            <a:ext cx="6376682" cy="1077218"/>
          </a:xfrm>
          <a:prstGeom prst="rect">
            <a:avLst/>
          </a:prstGeom>
        </p:spPr>
        <p:txBody>
          <a:bodyPr wrap="square">
            <a:spAutoFit/>
          </a:bodyPr>
          <a:lstStyle/>
          <a:p>
            <a:r>
              <a:rPr lang="en-GB" sz="1600" dirty="0"/>
              <a:t>In 2015, month of </a:t>
            </a:r>
            <a:r>
              <a:rPr lang="en-GB" sz="1600" dirty="0" err="1"/>
              <a:t>extree</a:t>
            </a:r>
            <a:r>
              <a:rPr lang="en-GB" sz="1600" dirty="0"/>
              <a:t> monsoon weather, worsened by the arrival of </a:t>
            </a:r>
            <a:r>
              <a:rPr lang="en-GB" sz="1600" b="1" dirty="0"/>
              <a:t>Cyclone </a:t>
            </a:r>
            <a:r>
              <a:rPr lang="en-GB" sz="1600" b="1" dirty="0" err="1"/>
              <a:t>Komen</a:t>
            </a:r>
            <a:r>
              <a:rPr lang="en-GB" sz="1600" dirty="0"/>
              <a:t> at the end of July, affected more than 1.6 million people and inundated more than </a:t>
            </a:r>
            <a:r>
              <a:rPr lang="en-GB" sz="1600" b="1" dirty="0">
                <a:solidFill>
                  <a:srgbClr val="7030A0"/>
                </a:solidFill>
              </a:rPr>
              <a:t>1.4 million acres of farmland</a:t>
            </a:r>
            <a:r>
              <a:rPr lang="en-GB" sz="1600" dirty="0"/>
              <a:t>.</a:t>
            </a:r>
          </a:p>
        </p:txBody>
      </p:sp>
    </p:spTree>
    <p:extLst>
      <p:ext uri="{BB962C8B-B14F-4D97-AF65-F5344CB8AC3E}">
        <p14:creationId xmlns:p14="http://schemas.microsoft.com/office/powerpoint/2010/main" val="2214015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87788" y="754224"/>
            <a:ext cx="3816424" cy="2246769"/>
          </a:xfrm>
          <a:prstGeom prst="rect">
            <a:avLst/>
          </a:prstGeom>
        </p:spPr>
        <p:txBody>
          <a:bodyPr wrap="square">
            <a:spAutoFit/>
          </a:bodyPr>
          <a:lstStyle/>
          <a:p>
            <a:pPr marL="342900" indent="-342900">
              <a:buAutoNum type="arabicParenR"/>
            </a:pPr>
            <a:endParaRPr lang="en-GB" sz="2000" dirty="0">
              <a:latin typeface="Segoe UI" panose="020B0502040204020203" pitchFamily="34" charset="0"/>
              <a:ea typeface="Segoe UI" panose="020B0502040204020203" pitchFamily="34" charset="0"/>
              <a:cs typeface="Segoe UI" panose="020B0502040204020203" pitchFamily="34" charset="0"/>
            </a:endParaRPr>
          </a:p>
          <a:p>
            <a:pPr marL="342900" indent="-342900">
              <a:buAutoNum type="arabicParenR"/>
            </a:pPr>
            <a:endParaRPr lang="en-GB" sz="2000" dirty="0">
              <a:latin typeface="Segoe UI" panose="020B0502040204020203" pitchFamily="34" charset="0"/>
              <a:ea typeface="Segoe UI" panose="020B0502040204020203" pitchFamily="34" charset="0"/>
              <a:cs typeface="Segoe UI" panose="020B0502040204020203" pitchFamily="34" charset="0"/>
            </a:endParaRPr>
          </a:p>
          <a:p>
            <a:r>
              <a:rPr lang="en-GB" sz="2000" b="1"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t>Drought and lack of irrigation</a:t>
            </a:r>
          </a:p>
          <a:p>
            <a:pPr marL="342900" indent="-342900">
              <a:buAutoNum type="arabicParenR"/>
            </a:pPr>
            <a:endParaRPr lang="en-GB" sz="2000"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endParaRPr>
          </a:p>
          <a:p>
            <a:pPr marL="342900" indent="-342900">
              <a:buAutoNum type="arabicParenR"/>
            </a:pPr>
            <a:endParaRPr lang="en-GB" sz="2000" dirty="0">
              <a:latin typeface="Segoe UI" panose="020B0502040204020203" pitchFamily="34" charset="0"/>
              <a:ea typeface="Segoe UI" panose="020B0502040204020203" pitchFamily="34" charset="0"/>
              <a:cs typeface="Segoe UI" panose="020B0502040204020203" pitchFamily="34" charset="0"/>
            </a:endParaRPr>
          </a:p>
          <a:p>
            <a:pPr marL="342900" indent="-342900">
              <a:buAutoNum type="arabicParenR"/>
            </a:pPr>
            <a:endParaRPr lang="en-GB" dirty="0">
              <a:solidFill>
                <a:srgbClr val="3A3A3A"/>
              </a:solidFill>
              <a:latin typeface="Open Sans"/>
            </a:endParaRPr>
          </a:p>
          <a:p>
            <a:endParaRPr lang="en-GB" dirty="0">
              <a:solidFill>
                <a:srgbClr val="3A3A3A"/>
              </a:solidFill>
              <a:latin typeface="Open Sans"/>
            </a:endParaRPr>
          </a:p>
        </p:txBody>
      </p:sp>
      <p:sp>
        <p:nvSpPr>
          <p:cNvPr id="4" name="Rectangle 3"/>
          <p:cNvSpPr/>
          <p:nvPr/>
        </p:nvSpPr>
        <p:spPr>
          <a:xfrm>
            <a:off x="1600679" y="6463634"/>
            <a:ext cx="4572000" cy="338554"/>
          </a:xfrm>
          <a:prstGeom prst="rect">
            <a:avLst/>
          </a:prstGeom>
        </p:spPr>
        <p:txBody>
          <a:bodyPr>
            <a:spAutoFit/>
          </a:bodyPr>
          <a:lstStyle/>
          <a:p>
            <a:r>
              <a:rPr lang="en-GB" sz="800" dirty="0">
                <a:solidFill>
                  <a:schemeClr val="accent3">
                    <a:lumMod val="75000"/>
                  </a:schemeClr>
                </a:solidFill>
                <a:hlinkClick r:id="rId3">
                  <a:extLst>
                    <a:ext uri="{A12FA001-AC4F-418D-AE19-62706E023703}">
                      <ahyp:hlinkClr xmlns:ahyp="http://schemas.microsoft.com/office/drawing/2018/hyperlinkcolor" val="tx"/>
                    </a:ext>
                  </a:extLst>
                </a:hlinkClick>
              </a:rPr>
              <a:t>http://myanmarccalliance.org/en/climate-change-basics/impact-of-climate-change-and-the-case-of-myanmar/#link9</a:t>
            </a:r>
            <a:endParaRPr lang="en-GB" sz="800" dirty="0">
              <a:solidFill>
                <a:schemeClr val="accent3">
                  <a:lumMod val="75000"/>
                </a:schemeClr>
              </a:solidFill>
            </a:endParaRPr>
          </a:p>
        </p:txBody>
      </p:sp>
      <p:grpSp>
        <p:nvGrpSpPr>
          <p:cNvPr id="6" name="Group 5"/>
          <p:cNvGrpSpPr/>
          <p:nvPr/>
        </p:nvGrpSpPr>
        <p:grpSpPr>
          <a:xfrm>
            <a:off x="2639616" y="1782576"/>
            <a:ext cx="6661377" cy="2868110"/>
            <a:chOff x="923583" y="2220029"/>
            <a:chExt cx="7178082" cy="2323873"/>
          </a:xfrm>
        </p:grpSpPr>
        <p:grpSp>
          <p:nvGrpSpPr>
            <p:cNvPr id="5" name="Group 4"/>
            <p:cNvGrpSpPr/>
            <p:nvPr/>
          </p:nvGrpSpPr>
          <p:grpSpPr>
            <a:xfrm>
              <a:off x="923583" y="2220029"/>
              <a:ext cx="7178082" cy="2323873"/>
              <a:chOff x="765463" y="3219364"/>
              <a:chExt cx="7178082" cy="2323873"/>
            </a:xfrm>
          </p:grpSpPr>
          <p:pic>
            <p:nvPicPr>
              <p:cNvPr id="5128" name="Picture 8" descr="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463" y="3219364"/>
                <a:ext cx="4081738" cy="23238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globalnewlightofmyanmar.com/wp-content/uploads/2017/06/DSCF6751-72-1024x7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7201" y="3219364"/>
                <a:ext cx="3096344" cy="232225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923583" y="4397545"/>
              <a:ext cx="4572000" cy="137156"/>
            </a:xfrm>
            <a:prstGeom prst="rect">
              <a:avLst/>
            </a:prstGeom>
          </p:spPr>
          <p:txBody>
            <a:bodyPr>
              <a:spAutoFit/>
            </a:bodyPr>
            <a:lstStyle/>
            <a:p>
              <a:r>
                <a:rPr lang="en-GB" sz="500" dirty="0">
                  <a:solidFill>
                    <a:schemeClr val="bg1"/>
                  </a:solidFill>
                </a:rPr>
                <a:t>https://www.myanmarwaterportal.com/news/891-drought-hits-central-myanmar.html</a:t>
              </a:r>
            </a:p>
          </p:txBody>
        </p:sp>
      </p:grpSp>
      <p:sp>
        <p:nvSpPr>
          <p:cNvPr id="9" name="Rectangle 8"/>
          <p:cNvSpPr/>
          <p:nvPr/>
        </p:nvSpPr>
        <p:spPr>
          <a:xfrm>
            <a:off x="6409085" y="4457340"/>
            <a:ext cx="1154483" cy="215444"/>
          </a:xfrm>
          <a:prstGeom prst="rect">
            <a:avLst/>
          </a:prstGeom>
        </p:spPr>
        <p:txBody>
          <a:bodyPr wrap="none">
            <a:spAutoFit/>
          </a:bodyPr>
          <a:lstStyle/>
          <a:p>
            <a:r>
              <a:rPr lang="en-GB" sz="800" i="1" dirty="0">
                <a:solidFill>
                  <a:schemeClr val="bg1"/>
                </a:solidFill>
              </a:rPr>
              <a:t>Photo: Aye Min </a:t>
            </a:r>
            <a:r>
              <a:rPr lang="en-GB" sz="800" i="1" dirty="0" err="1">
                <a:solidFill>
                  <a:schemeClr val="bg1"/>
                </a:solidFill>
              </a:rPr>
              <a:t>Soe</a:t>
            </a:r>
            <a:endParaRPr lang="en-GB" sz="800" dirty="0">
              <a:solidFill>
                <a:schemeClr val="bg1"/>
              </a:solidFill>
            </a:endParaRPr>
          </a:p>
        </p:txBody>
      </p:sp>
      <p:sp>
        <p:nvSpPr>
          <p:cNvPr id="10" name="Rectangle 9"/>
          <p:cNvSpPr/>
          <p:nvPr/>
        </p:nvSpPr>
        <p:spPr>
          <a:xfrm>
            <a:off x="2759115" y="4696874"/>
            <a:ext cx="7032793" cy="646331"/>
          </a:xfrm>
          <a:prstGeom prst="rect">
            <a:avLst/>
          </a:prstGeom>
        </p:spPr>
        <p:txBody>
          <a:bodyPr wrap="square">
            <a:spAutoFit/>
          </a:bodyPr>
          <a:lstStyle/>
          <a:p>
            <a:r>
              <a:rPr lang="en-GB" dirty="0"/>
              <a:t>Agriculture in central Myanmar, which is considered a dry zone, is challenging because of frequent drought</a:t>
            </a:r>
          </a:p>
        </p:txBody>
      </p:sp>
    </p:spTree>
    <p:custDataLst>
      <p:tags r:id="rId1"/>
    </p:custDataLst>
    <p:extLst>
      <p:ext uri="{BB962C8B-B14F-4D97-AF65-F5344CB8AC3E}">
        <p14:creationId xmlns:p14="http://schemas.microsoft.com/office/powerpoint/2010/main" val="221401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45496" y="332656"/>
            <a:ext cx="5078923" cy="1354217"/>
          </a:xfrm>
          <a:prstGeom prst="rect">
            <a:avLst/>
          </a:prstGeom>
        </p:spPr>
        <p:txBody>
          <a:bodyPr wrap="square">
            <a:spAutoFit/>
          </a:bodyPr>
          <a:lstStyle/>
          <a:p>
            <a:endParaRPr lang="en-GB" sz="2000" dirty="0">
              <a:latin typeface="Segoe UI" panose="020B0502040204020203" pitchFamily="34" charset="0"/>
              <a:ea typeface="Segoe UI" panose="020B0502040204020203" pitchFamily="34" charset="0"/>
              <a:cs typeface="Segoe UI" panose="020B0502040204020203" pitchFamily="34" charset="0"/>
            </a:endParaRPr>
          </a:p>
          <a:p>
            <a:pPr marL="342900" indent="-342900">
              <a:buAutoNum type="arabicParenR"/>
            </a:pPr>
            <a:endParaRPr lang="en-GB" sz="2000" dirty="0">
              <a:latin typeface="Segoe UI" panose="020B0502040204020203" pitchFamily="34" charset="0"/>
              <a:ea typeface="Segoe UI" panose="020B0502040204020203" pitchFamily="34" charset="0"/>
              <a:cs typeface="Segoe UI" panose="020B0502040204020203" pitchFamily="34" charset="0"/>
            </a:endParaRPr>
          </a:p>
          <a:p>
            <a:r>
              <a:rPr lang="en-GB" sz="2000" dirty="0">
                <a:latin typeface="Segoe UI" panose="020B0502040204020203" pitchFamily="34" charset="0"/>
                <a:ea typeface="Segoe UI" panose="020B0502040204020203" pitchFamily="34" charset="0"/>
                <a:cs typeface="Segoe UI" panose="020B0502040204020203" pitchFamily="34" charset="0"/>
              </a:rPr>
              <a:t> </a:t>
            </a:r>
            <a:r>
              <a:rPr lang="en-GB" sz="2400" b="1"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t>Increasing flooding/salinity</a:t>
            </a:r>
            <a:endParaRPr lang="en-GB" dirty="0">
              <a:solidFill>
                <a:schemeClr val="accent1">
                  <a:lumMod val="50000"/>
                </a:schemeClr>
              </a:solidFill>
              <a:latin typeface="Open Sans"/>
            </a:endParaRPr>
          </a:p>
          <a:p>
            <a:endParaRPr lang="en-GB" dirty="0">
              <a:solidFill>
                <a:srgbClr val="3A3A3A"/>
              </a:solidFill>
              <a:latin typeface="Open Sans"/>
            </a:endParaRPr>
          </a:p>
        </p:txBody>
      </p:sp>
      <p:sp>
        <p:nvSpPr>
          <p:cNvPr id="5" name="Rectangle 4"/>
          <p:cNvSpPr/>
          <p:nvPr/>
        </p:nvSpPr>
        <p:spPr>
          <a:xfrm>
            <a:off x="3091934" y="5049636"/>
            <a:ext cx="6559968" cy="923330"/>
          </a:xfrm>
          <a:prstGeom prst="rect">
            <a:avLst/>
          </a:prstGeom>
        </p:spPr>
        <p:txBody>
          <a:bodyPr wrap="square">
            <a:spAutoFit/>
          </a:bodyPr>
          <a:lstStyle/>
          <a:p>
            <a:r>
              <a:rPr lang="en-GB" dirty="0"/>
              <a:t>Drought can lead to accumulated salts in the soil from irrigation and also increased salt due to flooding by sea water</a:t>
            </a:r>
          </a:p>
        </p:txBody>
      </p:sp>
      <p:pic>
        <p:nvPicPr>
          <p:cNvPr id="5122" name="Picture 2" descr="https://images.theconversation.com/files/247573/original/file-20181127-76743-jrqrb8.jpg?ixlib=rb-1.1.0&amp;q=45&amp;auto=format&amp;w=754&amp;fit=cl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341" y="1398395"/>
            <a:ext cx="5150931" cy="34498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395700" y="4278856"/>
            <a:ext cx="5400600" cy="353943"/>
          </a:xfrm>
          <a:prstGeom prst="rect">
            <a:avLst/>
          </a:prstGeom>
        </p:spPr>
        <p:txBody>
          <a:bodyPr wrap="square">
            <a:spAutoFit/>
          </a:bodyPr>
          <a:lstStyle/>
          <a:p>
            <a:r>
              <a:rPr lang="en-GB" sz="1100" b="1" dirty="0">
                <a:solidFill>
                  <a:schemeClr val="bg1"/>
                </a:solidFill>
              </a:rPr>
              <a:t>Taro crops destroyed by encroaching saltwater at </a:t>
            </a:r>
            <a:r>
              <a:rPr lang="en-GB" sz="1100" b="1" dirty="0" err="1">
                <a:solidFill>
                  <a:schemeClr val="bg1"/>
                </a:solidFill>
              </a:rPr>
              <a:t>Lukunoch</a:t>
            </a:r>
            <a:r>
              <a:rPr lang="en-GB" sz="1100" b="1" dirty="0">
                <a:solidFill>
                  <a:schemeClr val="bg1"/>
                </a:solidFill>
              </a:rPr>
              <a:t> Atoll, Micronesia</a:t>
            </a:r>
          </a:p>
          <a:p>
            <a:r>
              <a:rPr lang="en-GB" sz="600" dirty="0">
                <a:solidFill>
                  <a:schemeClr val="bg1"/>
                </a:solidFill>
              </a:rPr>
              <a:t>https://www.globalchange.gov/browse/multimedia/saltwater-intrusion-destroys-crops</a:t>
            </a:r>
          </a:p>
        </p:txBody>
      </p:sp>
      <p:sp>
        <p:nvSpPr>
          <p:cNvPr id="7" name="Rectangle 6"/>
          <p:cNvSpPr/>
          <p:nvPr/>
        </p:nvSpPr>
        <p:spPr>
          <a:xfrm>
            <a:off x="1559496" y="6455295"/>
            <a:ext cx="4572000" cy="338554"/>
          </a:xfrm>
          <a:prstGeom prst="rect">
            <a:avLst/>
          </a:prstGeom>
        </p:spPr>
        <p:txBody>
          <a:bodyPr>
            <a:spAutoFit/>
          </a:bodyPr>
          <a:lstStyle/>
          <a:p>
            <a:r>
              <a:rPr lang="en-GB" sz="800" dirty="0">
                <a:solidFill>
                  <a:schemeClr val="accent3">
                    <a:lumMod val="75000"/>
                  </a:schemeClr>
                </a:solidFill>
                <a:hlinkClick r:id="rId4">
                  <a:extLst>
                    <a:ext uri="{A12FA001-AC4F-418D-AE19-62706E023703}">
                      <ahyp:hlinkClr xmlns:ahyp="http://schemas.microsoft.com/office/drawing/2018/hyperlinkcolor" val="tx"/>
                    </a:ext>
                  </a:extLst>
                </a:hlinkClick>
              </a:rPr>
              <a:t>https://theconversation.com/climate-change-is-making-soils-saltier-forcing-many-farmers-to-find-new-livelihoods-106048</a:t>
            </a:r>
            <a:endParaRPr lang="en-GB" sz="800" dirty="0">
              <a:solidFill>
                <a:schemeClr val="accent3">
                  <a:lumMod val="75000"/>
                </a:schemeClr>
              </a:solidFill>
            </a:endParaRPr>
          </a:p>
        </p:txBody>
      </p:sp>
    </p:spTree>
    <p:custDataLst>
      <p:tags r:id="rId1"/>
    </p:custDataLst>
    <p:extLst>
      <p:ext uri="{BB962C8B-B14F-4D97-AF65-F5344CB8AC3E}">
        <p14:creationId xmlns:p14="http://schemas.microsoft.com/office/powerpoint/2010/main" val="221401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14BD56-8C14-4634-AD56-352699BECF0D}"/>
              </a:ext>
            </a:extLst>
          </p:cNvPr>
          <p:cNvPicPr>
            <a:picLocks noChangeAspect="1"/>
          </p:cNvPicPr>
          <p:nvPr/>
        </p:nvPicPr>
        <p:blipFill rotWithShape="1">
          <a:blip r:embed="rId2"/>
          <a:srcRect t="-4793" r="18424"/>
          <a:stretch/>
        </p:blipFill>
        <p:spPr>
          <a:xfrm>
            <a:off x="1869837" y="2100061"/>
            <a:ext cx="4213076" cy="2499034"/>
          </a:xfrm>
          <a:prstGeom prst="rect">
            <a:avLst/>
          </a:prstGeom>
        </p:spPr>
      </p:pic>
      <p:pic>
        <p:nvPicPr>
          <p:cNvPr id="1026" name="Picture 2">
            <a:extLst>
              <a:ext uri="{FF2B5EF4-FFF2-40B4-BE49-F238E27FC236}">
                <a16:creationId xmlns:a16="http://schemas.microsoft.com/office/drawing/2014/main" id="{ABB7C382-D48F-4C51-B6AB-41B2995F6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798" y="2178277"/>
            <a:ext cx="3925044" cy="26179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E70C910-ED99-41DD-8C80-153B6A995CF1}"/>
              </a:ext>
            </a:extLst>
          </p:cNvPr>
          <p:cNvSpPr txBox="1"/>
          <p:nvPr/>
        </p:nvSpPr>
        <p:spPr>
          <a:xfrm>
            <a:off x="6109089" y="4580807"/>
            <a:ext cx="4805366" cy="215444"/>
          </a:xfrm>
          <a:prstGeom prst="rect">
            <a:avLst/>
          </a:prstGeom>
          <a:noFill/>
        </p:spPr>
        <p:txBody>
          <a:bodyPr wrap="square">
            <a:spAutoFit/>
          </a:bodyPr>
          <a:lstStyle/>
          <a:p>
            <a:r>
              <a:rPr lang="en-GB" sz="800" dirty="0"/>
              <a:t>John Barker, CC BY 2.0</a:t>
            </a:r>
          </a:p>
        </p:txBody>
      </p:sp>
      <p:sp>
        <p:nvSpPr>
          <p:cNvPr id="10" name="TextBox 9">
            <a:extLst>
              <a:ext uri="{FF2B5EF4-FFF2-40B4-BE49-F238E27FC236}">
                <a16:creationId xmlns:a16="http://schemas.microsoft.com/office/drawing/2014/main" id="{30250210-17D2-4EA2-B43D-769561DA1FAC}"/>
              </a:ext>
            </a:extLst>
          </p:cNvPr>
          <p:cNvSpPr txBox="1"/>
          <p:nvPr/>
        </p:nvSpPr>
        <p:spPr>
          <a:xfrm>
            <a:off x="1559496" y="6531641"/>
            <a:ext cx="8648178" cy="215444"/>
          </a:xfrm>
          <a:prstGeom prst="rect">
            <a:avLst/>
          </a:prstGeom>
          <a:noFill/>
        </p:spPr>
        <p:txBody>
          <a:bodyPr wrap="square">
            <a:spAutoFit/>
          </a:bodyPr>
          <a:lstStyle/>
          <a:p>
            <a:r>
              <a:rPr lang="en-GB" sz="800" dirty="0">
                <a:solidFill>
                  <a:schemeClr val="accent3">
                    <a:lumMod val="75000"/>
                  </a:schemeClr>
                </a:solidFill>
              </a:rPr>
              <a:t>https://flood-warning-information.service.gov.uk/warnings</a:t>
            </a:r>
          </a:p>
        </p:txBody>
      </p:sp>
      <p:sp>
        <p:nvSpPr>
          <p:cNvPr id="3" name="TextBox 2">
            <a:extLst>
              <a:ext uri="{FF2B5EF4-FFF2-40B4-BE49-F238E27FC236}">
                <a16:creationId xmlns:a16="http://schemas.microsoft.com/office/drawing/2014/main" id="{9588AF98-9EED-CD44-98B0-FE5F39A7829E}"/>
              </a:ext>
            </a:extLst>
          </p:cNvPr>
          <p:cNvSpPr txBox="1"/>
          <p:nvPr/>
        </p:nvSpPr>
        <p:spPr>
          <a:xfrm>
            <a:off x="1869837" y="4688529"/>
            <a:ext cx="3600400" cy="369332"/>
          </a:xfrm>
          <a:prstGeom prst="rect">
            <a:avLst/>
          </a:prstGeom>
          <a:noFill/>
        </p:spPr>
        <p:txBody>
          <a:bodyPr wrap="square" rtlCol="0">
            <a:spAutoFit/>
          </a:bodyPr>
          <a:lstStyle/>
          <a:p>
            <a:r>
              <a:rPr lang="en-GB" dirty="0">
                <a:solidFill>
                  <a:schemeClr val="accent1">
                    <a:lumMod val="75000"/>
                  </a:schemeClr>
                </a:solidFill>
              </a:rPr>
              <a:t>6 April 2021</a:t>
            </a:r>
            <a:endParaRPr lang="en-US" dirty="0"/>
          </a:p>
        </p:txBody>
      </p:sp>
      <p:sp>
        <p:nvSpPr>
          <p:cNvPr id="9" name="Rectangle 8">
            <a:extLst>
              <a:ext uri="{FF2B5EF4-FFF2-40B4-BE49-F238E27FC236}">
                <a16:creationId xmlns:a16="http://schemas.microsoft.com/office/drawing/2014/main" id="{972D586A-11BA-4B4C-8519-E9F8AB8EB3E5}"/>
              </a:ext>
            </a:extLst>
          </p:cNvPr>
          <p:cNvSpPr/>
          <p:nvPr/>
        </p:nvSpPr>
        <p:spPr>
          <a:xfrm>
            <a:off x="4151784" y="471198"/>
            <a:ext cx="5078923" cy="1354217"/>
          </a:xfrm>
          <a:prstGeom prst="rect">
            <a:avLst/>
          </a:prstGeom>
        </p:spPr>
        <p:txBody>
          <a:bodyPr wrap="square">
            <a:spAutoFit/>
          </a:bodyPr>
          <a:lstStyle/>
          <a:p>
            <a:endParaRPr lang="en-GB" sz="2000" dirty="0">
              <a:latin typeface="Segoe UI" panose="020B0502040204020203" pitchFamily="34" charset="0"/>
              <a:ea typeface="Segoe UI" panose="020B0502040204020203" pitchFamily="34" charset="0"/>
              <a:cs typeface="Segoe UI" panose="020B0502040204020203" pitchFamily="34" charset="0"/>
            </a:endParaRPr>
          </a:p>
          <a:p>
            <a:pPr marL="342900" indent="-342900">
              <a:buAutoNum type="arabicParenR"/>
            </a:pPr>
            <a:endParaRPr lang="en-GB" sz="2000" dirty="0">
              <a:latin typeface="Segoe UI" panose="020B0502040204020203" pitchFamily="34" charset="0"/>
              <a:ea typeface="Segoe UI" panose="020B0502040204020203" pitchFamily="34" charset="0"/>
              <a:cs typeface="Segoe UI" panose="020B0502040204020203" pitchFamily="34" charset="0"/>
            </a:endParaRPr>
          </a:p>
          <a:p>
            <a:r>
              <a:rPr lang="en-GB" sz="2000" dirty="0">
                <a:latin typeface="Segoe UI" panose="020B0502040204020203" pitchFamily="34" charset="0"/>
                <a:ea typeface="Segoe UI" panose="020B0502040204020203" pitchFamily="34" charset="0"/>
                <a:cs typeface="Segoe UI" panose="020B0502040204020203" pitchFamily="34" charset="0"/>
              </a:rPr>
              <a:t> </a:t>
            </a:r>
            <a:r>
              <a:rPr lang="en-GB" sz="2400" b="1" dirty="0">
                <a:solidFill>
                  <a:schemeClr val="accent1">
                    <a:lumMod val="50000"/>
                  </a:schemeClr>
                </a:solidFill>
                <a:latin typeface="Segoe UI" panose="020B0502040204020203" pitchFamily="34" charset="0"/>
                <a:ea typeface="Segoe UI" panose="020B0502040204020203" pitchFamily="34" charset="0"/>
                <a:cs typeface="Segoe UI" panose="020B0502040204020203" pitchFamily="34" charset="0"/>
              </a:rPr>
              <a:t>Flood warnings in UK</a:t>
            </a:r>
            <a:endParaRPr lang="en-GB" dirty="0">
              <a:solidFill>
                <a:schemeClr val="accent1">
                  <a:lumMod val="50000"/>
                </a:schemeClr>
              </a:solidFill>
              <a:latin typeface="Open Sans"/>
            </a:endParaRPr>
          </a:p>
          <a:p>
            <a:endParaRPr lang="en-GB" dirty="0">
              <a:solidFill>
                <a:srgbClr val="3A3A3A"/>
              </a:solidFill>
              <a:latin typeface="Open Sans"/>
            </a:endParaRPr>
          </a:p>
        </p:txBody>
      </p:sp>
    </p:spTree>
    <p:extLst>
      <p:ext uri="{BB962C8B-B14F-4D97-AF65-F5344CB8AC3E}">
        <p14:creationId xmlns:p14="http://schemas.microsoft.com/office/powerpoint/2010/main" val="1560701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692696"/>
            <a:ext cx="8911687" cy="1280890"/>
          </a:xfrm>
        </p:spPr>
        <p:txBody>
          <a:bodyPr>
            <a:normAutofit/>
          </a:bodyPr>
          <a:lstStyle/>
          <a:p>
            <a:r>
              <a:rPr lang="en-GB" sz="3200" b="1" dirty="0">
                <a:solidFill>
                  <a:srgbClr val="EA8B1E"/>
                </a:solidFill>
              </a:rPr>
              <a:t>It’s a Climate crisis!</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18731" y="1556793"/>
            <a:ext cx="5734050"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613756" y="6453336"/>
            <a:ext cx="4572000" cy="338554"/>
          </a:xfrm>
          <a:prstGeom prst="rect">
            <a:avLst/>
          </a:prstGeom>
        </p:spPr>
        <p:txBody>
          <a:bodyPr>
            <a:spAutoFit/>
          </a:bodyPr>
          <a:lstStyle/>
          <a:p>
            <a:r>
              <a:rPr lang="en-GB" sz="800" dirty="0">
                <a:solidFill>
                  <a:schemeClr val="accent4">
                    <a:lumMod val="75000"/>
                  </a:schemeClr>
                </a:solidFill>
                <a:hlinkClick r:id="rId3">
                  <a:extLst>
                    <a:ext uri="{A12FA001-AC4F-418D-AE19-62706E023703}">
                      <ahyp:hlinkClr xmlns:ahyp="http://schemas.microsoft.com/office/drawing/2018/hyperlinkcolor" val="tx"/>
                    </a:ext>
                  </a:extLst>
                </a:hlinkClick>
              </a:rPr>
              <a:t>https://www.moezala.gov.mm/sites/default/files/Leaflet%2015Mar2019-Final%20%28UpdatedbyAlice%29.pdf</a:t>
            </a:r>
            <a:endParaRPr lang="en-GB" sz="800" dirty="0">
              <a:solidFill>
                <a:schemeClr val="accent4">
                  <a:lumMod val="75000"/>
                </a:schemeClr>
              </a:solidFill>
            </a:endParaRPr>
          </a:p>
        </p:txBody>
      </p:sp>
    </p:spTree>
    <p:extLst>
      <p:ext uri="{BB962C8B-B14F-4D97-AF65-F5344CB8AC3E}">
        <p14:creationId xmlns:p14="http://schemas.microsoft.com/office/powerpoint/2010/main" val="2567649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A6DF0-CACD-7F4F-A220-E32775AD7ADD}"/>
              </a:ext>
            </a:extLst>
          </p:cNvPr>
          <p:cNvSpPr>
            <a:spLocks noGrp="1"/>
          </p:cNvSpPr>
          <p:nvPr>
            <p:ph type="title"/>
          </p:nvPr>
        </p:nvSpPr>
        <p:spPr>
          <a:xfrm>
            <a:off x="2279576" y="2276872"/>
            <a:ext cx="7772400" cy="1872208"/>
          </a:xfrm>
        </p:spPr>
        <p:txBody>
          <a:bodyPr>
            <a:normAutofit fontScale="90000"/>
          </a:bodyPr>
          <a:lstStyle/>
          <a:p>
            <a:pPr algn="ctr"/>
            <a:r>
              <a:rPr lang="en-GB" b="1" dirty="0">
                <a:solidFill>
                  <a:schemeClr val="accent1">
                    <a:lumMod val="50000"/>
                  </a:schemeClr>
                </a:solidFill>
              </a:rPr>
              <a:t>2. How vulnerable is agriculture to climate change?</a:t>
            </a:r>
            <a:endParaRPr lang="en-US" b="1" dirty="0">
              <a:solidFill>
                <a:schemeClr val="accent1">
                  <a:lumMod val="50000"/>
                </a:schemeClr>
              </a:solidFill>
            </a:endParaRPr>
          </a:p>
        </p:txBody>
      </p:sp>
    </p:spTree>
    <p:extLst>
      <p:ext uri="{BB962C8B-B14F-4D97-AF65-F5344CB8AC3E}">
        <p14:creationId xmlns:p14="http://schemas.microsoft.com/office/powerpoint/2010/main" val="3917053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692696"/>
            <a:ext cx="8229600" cy="1143000"/>
          </a:xfrm>
        </p:spPr>
        <p:txBody>
          <a:bodyPr>
            <a:normAutofit/>
          </a:bodyPr>
          <a:lstStyle/>
          <a:p>
            <a:r>
              <a:rPr lang="en-GB" sz="3200" b="1" dirty="0">
                <a:solidFill>
                  <a:srgbClr val="EA8B1E"/>
                </a:solidFill>
              </a:rPr>
              <a:t>Food Security?</a:t>
            </a:r>
          </a:p>
        </p:txBody>
      </p:sp>
      <p:sp>
        <p:nvSpPr>
          <p:cNvPr id="3" name="Content Placeholder 2"/>
          <p:cNvSpPr>
            <a:spLocks noGrp="1"/>
          </p:cNvSpPr>
          <p:nvPr>
            <p:ph idx="1"/>
          </p:nvPr>
        </p:nvSpPr>
        <p:spPr>
          <a:xfrm>
            <a:off x="3241340" y="2636912"/>
            <a:ext cx="5709320" cy="2869779"/>
          </a:xfrm>
        </p:spPr>
        <p:txBody>
          <a:bodyPr>
            <a:normAutofit fontScale="70000" lnSpcReduction="20000"/>
          </a:bodyPr>
          <a:lstStyle/>
          <a:p>
            <a:pPr marL="0" indent="0" algn="ctr">
              <a:buNone/>
            </a:pPr>
            <a:r>
              <a:rPr lang="en-GB" sz="3300" b="1" dirty="0">
                <a:solidFill>
                  <a:schemeClr val="accent1">
                    <a:lumMod val="50000"/>
                  </a:schemeClr>
                </a:solidFill>
              </a:rPr>
              <a:t>‘‘when all people, at all times, have physical, social, and economic access to sufficient, safe and nutritious food that meets their dietary needs and food preferences for an active and healthy life.”</a:t>
            </a:r>
          </a:p>
          <a:p>
            <a:pPr marL="0" indent="0" algn="ctr">
              <a:buNone/>
            </a:pPr>
            <a:endParaRPr lang="en-GB" i="1" dirty="0"/>
          </a:p>
          <a:p>
            <a:pPr marL="0" indent="0">
              <a:buNone/>
            </a:pPr>
            <a:r>
              <a:rPr lang="en-GB" sz="2400" dirty="0"/>
              <a:t>FAO, 2002</a:t>
            </a:r>
          </a:p>
          <a:p>
            <a:pPr marL="0" indent="0">
              <a:buNone/>
            </a:pPr>
            <a:endParaRPr lang="en-GB" i="1" dirty="0"/>
          </a:p>
        </p:txBody>
      </p:sp>
    </p:spTree>
    <p:extLst>
      <p:ext uri="{BB962C8B-B14F-4D97-AF65-F5344CB8AC3E}">
        <p14:creationId xmlns:p14="http://schemas.microsoft.com/office/powerpoint/2010/main" val="2653346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2759820" y="2165864"/>
            <a:ext cx="6672360" cy="3797476"/>
          </a:xfrm>
          <a:prstGeom prst="rect">
            <a:avLst/>
          </a:prstGeom>
          <a:noFill/>
          <a:ln w="9525">
            <a:solidFill>
              <a:schemeClr val="accent1">
                <a:shade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a:extLst>
              <a:ext uri="{FF2B5EF4-FFF2-40B4-BE49-F238E27FC236}">
                <a16:creationId xmlns:a16="http://schemas.microsoft.com/office/drawing/2014/main" id="{8AD3EC3A-90EC-6D44-A5AD-752121652233}"/>
              </a:ext>
            </a:extLst>
          </p:cNvPr>
          <p:cNvSpPr txBox="1">
            <a:spLocks/>
          </p:cNvSpPr>
          <p:nvPr/>
        </p:nvSpPr>
        <p:spPr>
          <a:xfrm>
            <a:off x="1729912" y="592946"/>
            <a:ext cx="9118616" cy="1280890"/>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b="1" dirty="0">
                <a:solidFill>
                  <a:srgbClr val="EA8B1E"/>
                </a:solidFill>
              </a:rPr>
              <a:t>Many routes to impact of climate change on agricultural production</a:t>
            </a:r>
            <a:endParaRPr lang="en-US" sz="2800" b="1" dirty="0">
              <a:solidFill>
                <a:srgbClr val="EA8B1E"/>
              </a:solidFill>
            </a:endParaRPr>
          </a:p>
        </p:txBody>
      </p:sp>
      <p:sp>
        <p:nvSpPr>
          <p:cNvPr id="9" name="Rectangle 8">
            <a:extLst>
              <a:ext uri="{FF2B5EF4-FFF2-40B4-BE49-F238E27FC236}">
                <a16:creationId xmlns:a16="http://schemas.microsoft.com/office/drawing/2014/main" id="{F99AFF07-1B74-2748-96E3-C8B88C826173}"/>
              </a:ext>
            </a:extLst>
          </p:cNvPr>
          <p:cNvSpPr/>
          <p:nvPr/>
        </p:nvSpPr>
        <p:spPr>
          <a:xfrm>
            <a:off x="1631504" y="6453336"/>
            <a:ext cx="6096000" cy="338554"/>
          </a:xfrm>
          <a:prstGeom prst="rect">
            <a:avLst/>
          </a:prstGeom>
        </p:spPr>
        <p:txBody>
          <a:bodyPr>
            <a:spAutoFit/>
          </a:bodyPr>
          <a:lstStyle/>
          <a:p>
            <a:r>
              <a:rPr lang="en-GB" sz="800" dirty="0">
                <a:solidFill>
                  <a:schemeClr val="accent4">
                    <a:lumMod val="75000"/>
                  </a:schemeClr>
                </a:solidFill>
                <a:latin typeface="system-ui"/>
              </a:rPr>
              <a:t>Raza A, Razzaq A, Mehmood SS, Zou X, Zhang X, </a:t>
            </a:r>
            <a:r>
              <a:rPr lang="en-GB" sz="800" dirty="0" err="1">
                <a:solidFill>
                  <a:schemeClr val="accent4">
                    <a:lumMod val="75000"/>
                  </a:schemeClr>
                </a:solidFill>
                <a:latin typeface="system-ui"/>
              </a:rPr>
              <a:t>Lv</a:t>
            </a:r>
            <a:r>
              <a:rPr lang="en-GB" sz="800" dirty="0">
                <a:solidFill>
                  <a:schemeClr val="accent4">
                    <a:lumMod val="75000"/>
                  </a:schemeClr>
                </a:solidFill>
                <a:latin typeface="system-ui"/>
              </a:rPr>
              <a:t> Y, Xu J. Impact of Climate Change on Crops Adaptation and Strategies to Tackle Its Outcome: A Review. Plants (Basel). 2019 Jan 30;8(2):34. </a:t>
            </a:r>
            <a:r>
              <a:rPr lang="en-GB" sz="800" dirty="0" err="1">
                <a:solidFill>
                  <a:schemeClr val="accent4">
                    <a:lumMod val="75000"/>
                  </a:schemeClr>
                </a:solidFill>
                <a:latin typeface="system-ui"/>
              </a:rPr>
              <a:t>doi</a:t>
            </a:r>
            <a:r>
              <a:rPr lang="en-GB" sz="800" dirty="0">
                <a:solidFill>
                  <a:schemeClr val="accent4">
                    <a:lumMod val="75000"/>
                  </a:schemeClr>
                </a:solidFill>
                <a:latin typeface="system-ui"/>
              </a:rPr>
              <a:t>: 10.3390/plants8020034. PMID: 30704089; PMCID: PMC6409995.</a:t>
            </a:r>
            <a:endParaRPr lang="en-US" sz="800" dirty="0">
              <a:solidFill>
                <a:schemeClr val="accent4">
                  <a:lumMod val="75000"/>
                </a:schemeClr>
              </a:solidFill>
            </a:endParaRPr>
          </a:p>
        </p:txBody>
      </p:sp>
    </p:spTree>
    <p:extLst>
      <p:ext uri="{BB962C8B-B14F-4D97-AF65-F5344CB8AC3E}">
        <p14:creationId xmlns:p14="http://schemas.microsoft.com/office/powerpoint/2010/main" val="3918260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6D6A30A1-CF02-465D-94C4-DE3D7B9D3DF9}"/>
              </a:ext>
            </a:extLst>
          </p:cNvPr>
          <p:cNvSpPr txBox="1">
            <a:spLocks noChangeArrowheads="1"/>
          </p:cNvSpPr>
          <p:nvPr/>
        </p:nvSpPr>
        <p:spPr bwMode="auto">
          <a:xfrm>
            <a:off x="479376" y="761652"/>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2800" b="1" dirty="0">
                <a:solidFill>
                  <a:srgbClr val="EA8B1E"/>
                </a:solidFill>
                <a:latin typeface="+mj-lt"/>
              </a:rPr>
              <a:t>Changes in crop yield 2010 to 2050</a:t>
            </a:r>
          </a:p>
        </p:txBody>
      </p:sp>
      <p:pic>
        <p:nvPicPr>
          <p:cNvPr id="3075" name="Picture 3">
            <a:extLst>
              <a:ext uri="{FF2B5EF4-FFF2-40B4-BE49-F238E27FC236}">
                <a16:creationId xmlns:a16="http://schemas.microsoft.com/office/drawing/2014/main" id="{D8F2BD15-0DAD-4357-AE37-C201CBE9670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1800" y="1581868"/>
            <a:ext cx="6098583" cy="3926561"/>
          </a:xfrm>
          <a:prstGeom prst="rect">
            <a:avLst/>
          </a:prstGeom>
          <a:noFill/>
          <a:ln w="9525">
            <a:solidFill>
              <a:schemeClr val="accent2">
                <a:lumMod val="75000"/>
              </a:schemeClr>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622FFC61-BF36-41A0-AB1D-C3CFAF5BD5BC}"/>
              </a:ext>
            </a:extLst>
          </p:cNvPr>
          <p:cNvSpPr txBox="1">
            <a:spLocks noChangeArrowheads="1"/>
          </p:cNvSpPr>
          <p:nvPr/>
        </p:nvSpPr>
        <p:spPr bwMode="auto">
          <a:xfrm>
            <a:off x="1703512" y="6511044"/>
            <a:ext cx="4678363" cy="405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800" dirty="0">
                <a:solidFill>
                  <a:schemeClr val="accent3">
                    <a:lumMod val="75000"/>
                  </a:schemeClr>
                </a:solidFill>
                <a:latin typeface="+mn-lt"/>
              </a:rPr>
              <a:t>Tim Wheeler, and Joachim von Braun Science 2013;341:508-513</a:t>
            </a:r>
          </a:p>
        </p:txBody>
      </p:sp>
      <p:sp>
        <p:nvSpPr>
          <p:cNvPr id="3077" name="Text Box 5">
            <a:extLst>
              <a:ext uri="{FF2B5EF4-FFF2-40B4-BE49-F238E27FC236}">
                <a16:creationId xmlns:a16="http://schemas.microsoft.com/office/drawing/2014/main" id="{FB2B1D8F-752B-4F4C-8593-78CFD54311B5}"/>
              </a:ext>
            </a:extLst>
          </p:cNvPr>
          <p:cNvSpPr txBox="1">
            <a:spLocks noChangeArrowheads="1"/>
          </p:cNvSpPr>
          <p:nvPr/>
        </p:nvSpPr>
        <p:spPr bwMode="auto">
          <a:xfrm>
            <a:off x="1703512" y="6650484"/>
            <a:ext cx="4931078" cy="260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en-US" sz="800" dirty="0">
                <a:solidFill>
                  <a:schemeClr val="accent3">
                    <a:lumMod val="75000"/>
                  </a:schemeClr>
                </a:solidFill>
                <a:latin typeface="+mn-lt"/>
              </a:rPr>
              <a:t>Copyright © 2013, American Association for the Advancement of Science</a:t>
            </a:r>
          </a:p>
        </p:txBody>
      </p:sp>
      <p:sp>
        <p:nvSpPr>
          <p:cNvPr id="8" name="TextBox 7">
            <a:extLst>
              <a:ext uri="{FF2B5EF4-FFF2-40B4-BE49-F238E27FC236}">
                <a16:creationId xmlns:a16="http://schemas.microsoft.com/office/drawing/2014/main" id="{704B81EE-7659-4F9F-AC96-25876AABE751}"/>
              </a:ext>
            </a:extLst>
          </p:cNvPr>
          <p:cNvSpPr txBox="1"/>
          <p:nvPr/>
        </p:nvSpPr>
        <p:spPr>
          <a:xfrm>
            <a:off x="3046708" y="5508429"/>
            <a:ext cx="7598543" cy="369332"/>
          </a:xfrm>
          <a:prstGeom prst="rect">
            <a:avLst/>
          </a:prstGeom>
          <a:noFill/>
        </p:spPr>
        <p:txBody>
          <a:bodyPr wrap="square">
            <a:spAutoFit/>
          </a:bodyPr>
          <a:lstStyle/>
          <a:p>
            <a:r>
              <a:rPr lang="en-GB" dirty="0">
                <a:solidFill>
                  <a:schemeClr val="accent4">
                    <a:lumMod val="75000"/>
                  </a:schemeClr>
                </a:solidFill>
              </a:rPr>
              <a:t>S</a:t>
            </a:r>
            <a:r>
              <a:rPr lang="en-GB" b="0" i="0" dirty="0">
                <a:solidFill>
                  <a:schemeClr val="accent4">
                    <a:lumMod val="75000"/>
                  </a:schemeClr>
                </a:solidFill>
                <a:effectLst/>
              </a:rPr>
              <a:t>imulated changes in yields of 11 crops </a:t>
            </a:r>
            <a:r>
              <a:rPr lang="en-GB" dirty="0">
                <a:solidFill>
                  <a:schemeClr val="accent4">
                    <a:lumMod val="75000"/>
                  </a:schemeClr>
                </a:solidFill>
              </a:rPr>
              <a:t>to the year 2050</a:t>
            </a:r>
          </a:p>
        </p:txBody>
      </p:sp>
      <p:sp>
        <p:nvSpPr>
          <p:cNvPr id="10" name="TextBox 9">
            <a:extLst>
              <a:ext uri="{FF2B5EF4-FFF2-40B4-BE49-F238E27FC236}">
                <a16:creationId xmlns:a16="http://schemas.microsoft.com/office/drawing/2014/main" id="{55B32E80-4D16-47DB-89F9-7B71109CE39E}"/>
              </a:ext>
            </a:extLst>
          </p:cNvPr>
          <p:cNvSpPr txBox="1"/>
          <p:nvPr/>
        </p:nvSpPr>
        <p:spPr>
          <a:xfrm>
            <a:off x="7968208" y="4896753"/>
            <a:ext cx="6098582" cy="276999"/>
          </a:xfrm>
          <a:prstGeom prst="rect">
            <a:avLst/>
          </a:prstGeom>
          <a:noFill/>
        </p:spPr>
        <p:txBody>
          <a:bodyPr wrap="square">
            <a:spAutoFit/>
          </a:bodyPr>
          <a:lstStyle/>
          <a:p>
            <a:r>
              <a:rPr lang="en-GB" sz="1200" dirty="0"/>
              <a:t>Kg yield/acre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32759" y="236064"/>
            <a:ext cx="8229600" cy="1143000"/>
          </a:xfrm>
          <a:prstGeom prst="rect">
            <a:avLst/>
          </a:prstGeom>
        </p:spPr>
        <p:txBody>
          <a:bodyPr/>
          <a:lstStyle>
            <a:lvl1pPr algn="ctr" defTabSz="914400" rtl="0" eaLnBrk="1" latinLnBrk="0" hangingPunct="1">
              <a:spcBef>
                <a:spcPct val="0"/>
              </a:spcBef>
              <a:buNone/>
              <a:defRPr sz="4400" b="1" kern="1200">
                <a:solidFill>
                  <a:schemeClr val="bg1"/>
                </a:solidFill>
                <a:latin typeface="Aharoni" panose="02010803020104030203" pitchFamily="2" charset="-79"/>
                <a:ea typeface="+mj-ea"/>
                <a:cs typeface="Aharoni" panose="02010803020104030203" pitchFamily="2" charset="-79"/>
              </a:defRPr>
            </a:lvl1pPr>
          </a:lstStyle>
          <a:p>
            <a:endParaRPr lang="en-GB" dirty="0"/>
          </a:p>
        </p:txBody>
      </p:sp>
      <p:sp>
        <p:nvSpPr>
          <p:cNvPr id="6" name="TextBox 5"/>
          <p:cNvSpPr txBox="1"/>
          <p:nvPr/>
        </p:nvSpPr>
        <p:spPr>
          <a:xfrm>
            <a:off x="1778408" y="664706"/>
            <a:ext cx="7485944" cy="584775"/>
          </a:xfrm>
          <a:prstGeom prst="rect">
            <a:avLst/>
          </a:prstGeom>
          <a:noFill/>
        </p:spPr>
        <p:txBody>
          <a:bodyPr wrap="square" rtlCol="0">
            <a:spAutoFit/>
          </a:bodyPr>
          <a:lstStyle/>
          <a:p>
            <a:r>
              <a:rPr lang="en-GB" sz="3200" b="1" dirty="0">
                <a:solidFill>
                  <a:srgbClr val="EA8B1E"/>
                </a:solidFill>
                <a:latin typeface="+mj-lt"/>
                <a:ea typeface="Segoe UI" panose="020B0502040204020203" pitchFamily="34" charset="0"/>
                <a:cs typeface="Segoe UI" panose="020B0502040204020203" pitchFamily="34" charset="0"/>
              </a:rPr>
              <a:t>Learning outcomes – 2 sessions</a:t>
            </a:r>
          </a:p>
        </p:txBody>
      </p:sp>
      <p:grpSp>
        <p:nvGrpSpPr>
          <p:cNvPr id="7" name="Group 6"/>
          <p:cNvGrpSpPr/>
          <p:nvPr/>
        </p:nvGrpSpPr>
        <p:grpSpPr>
          <a:xfrm>
            <a:off x="1428539" y="2064675"/>
            <a:ext cx="2482923" cy="3466333"/>
            <a:chOff x="-82319" y="-1"/>
            <a:chExt cx="2482923" cy="3466333"/>
          </a:xfrm>
        </p:grpSpPr>
        <p:sp>
          <p:nvSpPr>
            <p:cNvPr id="8" name="Flowchart: Manual Operation 7"/>
            <p:cNvSpPr/>
            <p:nvPr/>
          </p:nvSpPr>
          <p:spPr>
            <a:xfrm rot="16200000">
              <a:off x="-532403" y="533326"/>
              <a:ext cx="3466333" cy="2399680"/>
            </a:xfrm>
            <a:prstGeom prst="flowChartManualOperation">
              <a:avLst/>
            </a:prstGeom>
            <a:solidFill>
              <a:schemeClr val="accent1">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Flowchart: Manual Operation 4"/>
            <p:cNvSpPr/>
            <p:nvPr/>
          </p:nvSpPr>
          <p:spPr>
            <a:xfrm>
              <a:off x="-82319" y="693266"/>
              <a:ext cx="2399680" cy="2079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0" tIns="0" rIns="126628" bIns="0" numCol="1" spcCol="1270" anchor="ctr" anchorCtr="0">
              <a:noAutofit/>
            </a:bodyPr>
            <a:lstStyle/>
            <a:p>
              <a:pPr algn="ctr" defTabSz="889000">
                <a:lnSpc>
                  <a:spcPct val="90000"/>
                </a:lnSpc>
                <a:spcBef>
                  <a:spcPct val="0"/>
                </a:spcBef>
                <a:spcAft>
                  <a:spcPct val="35000"/>
                </a:spcAft>
              </a:pPr>
              <a:r>
                <a:rPr lang="en-GB" sz="2000" b="1" dirty="0">
                  <a:solidFill>
                    <a:srgbClr val="FFFF00"/>
                  </a:solidFill>
                </a:rPr>
                <a:t>Session 1:</a:t>
              </a:r>
            </a:p>
            <a:p>
              <a:pPr algn="ctr" defTabSz="889000">
                <a:lnSpc>
                  <a:spcPct val="90000"/>
                </a:lnSpc>
                <a:spcBef>
                  <a:spcPct val="0"/>
                </a:spcBef>
                <a:spcAft>
                  <a:spcPct val="35000"/>
                </a:spcAft>
              </a:pPr>
              <a:r>
                <a:rPr lang="en-GB" b="1" dirty="0"/>
                <a:t>Lecture 1: </a:t>
              </a:r>
              <a:r>
                <a:rPr lang="en-GB" dirty="0"/>
                <a:t>Appreciate the vulnerability of agriculture to climate change and its impacts on crop yields particularly rice</a:t>
              </a:r>
              <a:r>
                <a:rPr lang="en-GB" sz="2000" dirty="0"/>
                <a:t>.</a:t>
              </a:r>
            </a:p>
          </p:txBody>
        </p:sp>
      </p:grpSp>
      <p:grpSp>
        <p:nvGrpSpPr>
          <p:cNvPr id="10" name="Group 9"/>
          <p:cNvGrpSpPr/>
          <p:nvPr/>
        </p:nvGrpSpPr>
        <p:grpSpPr>
          <a:xfrm>
            <a:off x="6612421" y="2064674"/>
            <a:ext cx="2548872" cy="3466333"/>
            <a:chOff x="2431390" y="-15668"/>
            <a:chExt cx="2548872" cy="3466333"/>
          </a:xfrm>
        </p:grpSpPr>
        <p:sp>
          <p:nvSpPr>
            <p:cNvPr id="11" name="Flowchart: Manual Operation 10"/>
            <p:cNvSpPr/>
            <p:nvPr/>
          </p:nvSpPr>
          <p:spPr>
            <a:xfrm rot="16200000">
              <a:off x="2047255" y="517659"/>
              <a:ext cx="3466333" cy="2399680"/>
            </a:xfrm>
            <a:prstGeom prst="flowChartManualOperation">
              <a:avLst/>
            </a:prstGeom>
            <a:solidFill>
              <a:srgbClr val="00B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Flowchart: Manual Operation 4"/>
            <p:cNvSpPr/>
            <p:nvPr/>
          </p:nvSpPr>
          <p:spPr>
            <a:xfrm>
              <a:off x="2431390" y="677599"/>
              <a:ext cx="2399680" cy="2079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0" tIns="0" rIns="126628" bIns="0" numCol="1" spcCol="1270" anchor="ctr" anchorCtr="0">
              <a:noAutofit/>
            </a:bodyPr>
            <a:lstStyle/>
            <a:p>
              <a:pPr algn="ctr" defTabSz="889000">
                <a:lnSpc>
                  <a:spcPct val="90000"/>
                </a:lnSpc>
                <a:spcBef>
                  <a:spcPct val="0"/>
                </a:spcBef>
                <a:spcAft>
                  <a:spcPct val="35000"/>
                </a:spcAft>
              </a:pPr>
              <a:r>
                <a:rPr lang="en-GB" b="1" dirty="0">
                  <a:solidFill>
                    <a:srgbClr val="FFFF00"/>
                  </a:solidFill>
                </a:rPr>
                <a:t>Session 2:</a:t>
              </a:r>
            </a:p>
            <a:p>
              <a:pPr algn="ctr" defTabSz="889000">
                <a:lnSpc>
                  <a:spcPct val="90000"/>
                </a:lnSpc>
                <a:spcBef>
                  <a:spcPct val="0"/>
                </a:spcBef>
                <a:spcAft>
                  <a:spcPct val="35000"/>
                </a:spcAft>
              </a:pPr>
              <a:r>
                <a:rPr lang="en-GB" b="1" dirty="0"/>
                <a:t>Lecture 2: </a:t>
              </a:r>
              <a:r>
                <a:rPr lang="en-GB" dirty="0"/>
                <a:t>Appreciate how climate-smart agriculture can help maintain yields under stressful environmental conditions</a:t>
              </a:r>
            </a:p>
          </p:txBody>
        </p:sp>
      </p:grpSp>
      <p:grpSp>
        <p:nvGrpSpPr>
          <p:cNvPr id="13" name="Group 12"/>
          <p:cNvGrpSpPr/>
          <p:nvPr/>
        </p:nvGrpSpPr>
        <p:grpSpPr>
          <a:xfrm>
            <a:off x="9281890" y="3108276"/>
            <a:ext cx="2399680" cy="1321760"/>
            <a:chOff x="5160236" y="-1"/>
            <a:chExt cx="2399680" cy="3466333"/>
          </a:xfrm>
          <a:solidFill>
            <a:srgbClr val="00B050"/>
          </a:solidFill>
        </p:grpSpPr>
        <p:sp>
          <p:nvSpPr>
            <p:cNvPr id="14" name="Flowchart: Manual Operation 13"/>
            <p:cNvSpPr/>
            <p:nvPr/>
          </p:nvSpPr>
          <p:spPr>
            <a:xfrm rot="16200000">
              <a:off x="4626909" y="533326"/>
              <a:ext cx="3466333" cy="2399680"/>
            </a:xfrm>
            <a:prstGeom prst="flowChartManualOperation">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Flowchart: Manual Operation 4"/>
            <p:cNvSpPr/>
            <p:nvPr/>
          </p:nvSpPr>
          <p:spPr>
            <a:xfrm rot="21600000">
              <a:off x="5160236" y="693266"/>
              <a:ext cx="2399680" cy="207979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0" tIns="0" rIns="126628" bIns="0" numCol="1" spcCol="1270" anchor="ctr" anchorCtr="0">
              <a:noAutofit/>
            </a:bodyPr>
            <a:lstStyle/>
            <a:p>
              <a:pPr algn="ctr" defTabSz="889000">
                <a:lnSpc>
                  <a:spcPct val="90000"/>
                </a:lnSpc>
                <a:spcBef>
                  <a:spcPct val="0"/>
                </a:spcBef>
                <a:spcAft>
                  <a:spcPct val="35000"/>
                </a:spcAft>
              </a:pPr>
              <a:r>
                <a:rPr lang="en-GB" sz="1600" b="1" dirty="0">
                  <a:solidFill>
                    <a:schemeClr val="bg1"/>
                  </a:solidFill>
                </a:rPr>
                <a:t>Activity 2: </a:t>
              </a:r>
              <a:r>
                <a:rPr lang="en-GB" sz="1600" dirty="0"/>
                <a:t>Examine and discuss Climate-smart case studies</a:t>
              </a:r>
            </a:p>
          </p:txBody>
        </p:sp>
      </p:grpSp>
      <p:sp>
        <p:nvSpPr>
          <p:cNvPr id="17" name="Flowchart: Manual Operation 4">
            <a:extLst>
              <a:ext uri="{FF2B5EF4-FFF2-40B4-BE49-F238E27FC236}">
                <a16:creationId xmlns:a16="http://schemas.microsoft.com/office/drawing/2014/main" id="{680A482A-086B-CB41-BE14-C959DA74D84C}"/>
              </a:ext>
            </a:extLst>
          </p:cNvPr>
          <p:cNvSpPr/>
          <p:nvPr/>
        </p:nvSpPr>
        <p:spPr>
          <a:xfrm>
            <a:off x="4032062" y="3117287"/>
            <a:ext cx="2399680" cy="7930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0" tIns="0" rIns="126628" bIns="0" numCol="1" spcCol="1270" anchor="ctr" anchorCtr="0">
            <a:noAutofit/>
          </a:bodyPr>
          <a:lstStyle/>
          <a:p>
            <a:pPr algn="ctr" defTabSz="889000">
              <a:lnSpc>
                <a:spcPct val="90000"/>
              </a:lnSpc>
              <a:spcBef>
                <a:spcPct val="0"/>
              </a:spcBef>
              <a:spcAft>
                <a:spcPct val="35000"/>
              </a:spcAft>
            </a:pPr>
            <a:r>
              <a:rPr lang="en-GB" sz="1600" dirty="0"/>
              <a:t>Examine research data on impacts on rice</a:t>
            </a:r>
          </a:p>
        </p:txBody>
      </p:sp>
      <p:grpSp>
        <p:nvGrpSpPr>
          <p:cNvPr id="18" name="Group 17">
            <a:extLst>
              <a:ext uri="{FF2B5EF4-FFF2-40B4-BE49-F238E27FC236}">
                <a16:creationId xmlns:a16="http://schemas.microsoft.com/office/drawing/2014/main" id="{D5D75404-919D-42E1-B7AE-44AA2C888B30}"/>
              </a:ext>
            </a:extLst>
          </p:cNvPr>
          <p:cNvGrpSpPr/>
          <p:nvPr/>
        </p:nvGrpSpPr>
        <p:grpSpPr>
          <a:xfrm>
            <a:off x="4046358" y="2924944"/>
            <a:ext cx="2580359" cy="1321760"/>
            <a:chOff x="5160236" y="-1"/>
            <a:chExt cx="2399680" cy="3466333"/>
          </a:xfrm>
          <a:solidFill>
            <a:schemeClr val="accent1">
              <a:lumMod val="75000"/>
            </a:schemeClr>
          </a:solidFill>
        </p:grpSpPr>
        <p:sp>
          <p:nvSpPr>
            <p:cNvPr id="19" name="Flowchart: Manual Operation 18">
              <a:extLst>
                <a:ext uri="{FF2B5EF4-FFF2-40B4-BE49-F238E27FC236}">
                  <a16:creationId xmlns:a16="http://schemas.microsoft.com/office/drawing/2014/main" id="{58D61F7C-20F4-492E-BD46-1E732010A71D}"/>
                </a:ext>
              </a:extLst>
            </p:cNvPr>
            <p:cNvSpPr/>
            <p:nvPr/>
          </p:nvSpPr>
          <p:spPr>
            <a:xfrm rot="16200000">
              <a:off x="4626909" y="533326"/>
              <a:ext cx="3466333" cy="2399680"/>
            </a:xfrm>
            <a:prstGeom prst="flowChartManualOperation">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0" name="Flowchart: Manual Operation 4">
              <a:extLst>
                <a:ext uri="{FF2B5EF4-FFF2-40B4-BE49-F238E27FC236}">
                  <a16:creationId xmlns:a16="http://schemas.microsoft.com/office/drawing/2014/main" id="{2633BCB2-0A05-4B8B-9FF4-9D20183A501E}"/>
                </a:ext>
              </a:extLst>
            </p:cNvPr>
            <p:cNvSpPr/>
            <p:nvPr/>
          </p:nvSpPr>
          <p:spPr>
            <a:xfrm rot="21600000">
              <a:off x="5160236" y="693266"/>
              <a:ext cx="2399680" cy="207979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7000" tIns="0" rIns="126628" bIns="0" numCol="1" spcCol="1270" anchor="ctr" anchorCtr="0">
              <a:noAutofit/>
            </a:bodyPr>
            <a:lstStyle/>
            <a:p>
              <a:pPr algn="ctr" defTabSz="889000">
                <a:lnSpc>
                  <a:spcPct val="90000"/>
                </a:lnSpc>
                <a:spcBef>
                  <a:spcPct val="0"/>
                </a:spcBef>
                <a:spcAft>
                  <a:spcPct val="35000"/>
                </a:spcAft>
              </a:pPr>
              <a:r>
                <a:rPr lang="en-GB" sz="1600" b="1" dirty="0">
                  <a:solidFill>
                    <a:schemeClr val="bg1"/>
                  </a:solidFill>
                </a:rPr>
                <a:t>Activity 1: </a:t>
              </a:r>
              <a:r>
                <a:rPr lang="en-GB" sz="1600" dirty="0">
                  <a:solidFill>
                    <a:schemeClr val="bg1"/>
                  </a:solidFill>
                </a:rPr>
                <a:t>Examine research data on impacts on rice</a:t>
              </a:r>
            </a:p>
          </p:txBody>
        </p:sp>
      </p:grpSp>
    </p:spTree>
    <p:custDataLst>
      <p:tags r:id="rId1"/>
    </p:custDataLst>
    <p:extLst>
      <p:ext uri="{BB962C8B-B14F-4D97-AF65-F5344CB8AC3E}">
        <p14:creationId xmlns:p14="http://schemas.microsoft.com/office/powerpoint/2010/main" val="409329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27FE0C2-9C19-4FB7-81C0-06ECDD8C05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1766EED2-C3B3-40C6-A5D8-FFF5894B9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CFBF839-A629-4019-9F3D-C15269EEC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E13B7060-C0FD-4F48-BD18-CEC2F6CF4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A344E7D3-1355-48C1-9904-2405426C4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7A0AFB45-BC4E-4AB7-A8FF-D61849E41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18BD2B14-C775-4442-B02E-E842C96F19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D43EE30E-A569-4394-B036-B0954A88D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F6178D34-57BD-47F7-A56E-14FC1BB22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FFD3B6D6-3AE3-47BC-97D9-CDA2EFCA6F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C34EB72-4D8B-4039-B1FE-891F22FEB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55A3A4AF-6FE1-4C4B-9286-35AF8C6E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BBF339A0-40DC-4DCB-BF13-4143D7B0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AC0D9DD5-F48B-4179-BF11-4D156DA02A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2"/>
            <a:ext cx="2356675" cy="6853285"/>
            <a:chOff x="6627813" y="195454"/>
            <a:chExt cx="1952625" cy="5678297"/>
          </a:xfrm>
        </p:grpSpPr>
        <p:sp>
          <p:nvSpPr>
            <p:cNvPr id="25" name="Freeform 27">
              <a:extLst>
                <a:ext uri="{FF2B5EF4-FFF2-40B4-BE49-F238E27FC236}">
                  <a16:creationId xmlns:a16="http://schemas.microsoft.com/office/drawing/2014/main" id="{A9168E85-6CFA-435B-8A6B-D32486C90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9293C87B-0616-4B2B-B082-B3362CA3F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F2728C57-B738-4443-9FC2-3C060715FF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766F97F3-2B2B-4253-BEC7-BC9C7DFF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F2F1BCB5-62E3-482A-A671-8514CD517B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19B93AE6-0173-4CA9-A70C-F4D5D9B37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E7FEE511-B4FE-4967-9E02-B802810A9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374E8AF9-DC1D-4FEB-A65B-1F0F82912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89BB8488-306B-461B-846C-5E22664AF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987A2146-569C-4EF6-9CA1-D72961EBD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70334992-12F8-4924-B32E-420C3FDB1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A5B2F0D2-1D46-46DD-A818-60309624D8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FF1A843A-A6BC-4027-A46F-8EA29D26F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2507F48C-66CC-4AFA-B9A7-360743221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C0782607-67EF-47AC-96DF-A7DE2A282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65351FED-1024-4E4A-BE3B-371ABFCDF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5" descr="C:\Users\mqbsszab\AppData\Local\Microsoft\Windows\Temporary Internet Files\Content.IE5\WINH541U\bright-sun[1].jpg">
            <a:extLst>
              <a:ext uri="{FF2B5EF4-FFF2-40B4-BE49-F238E27FC236}">
                <a16:creationId xmlns:a16="http://schemas.microsoft.com/office/drawing/2014/main" id="{4D0B14BA-8CBD-4360-A594-239A9BE5F8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3" t="373" r="25702" b="-2"/>
          <a:stretch/>
        </p:blipFill>
        <p:spPr bwMode="auto">
          <a:xfrm>
            <a:off x="4639732" y="10"/>
            <a:ext cx="7552267" cy="6857990"/>
          </a:xfrm>
          <a:prstGeom prst="rect">
            <a:avLst/>
          </a:prstGeom>
          <a:noFill/>
          <a:extLst>
            <a:ext uri="{909E8E84-426E-40DD-AFC4-6F175D3DCCD1}">
              <a14:hiddenFill xmlns:a14="http://schemas.microsoft.com/office/drawing/2010/main">
                <a:solidFill>
                  <a:srgbClr val="FFFFFF"/>
                </a:solidFill>
              </a14:hiddenFill>
            </a:ext>
          </a:extLst>
        </p:spPr>
      </p:pic>
      <p:sp>
        <p:nvSpPr>
          <p:cNvPr id="46" name="Freeform 5">
            <a:extLst>
              <a:ext uri="{FF2B5EF4-FFF2-40B4-BE49-F238E27FC236}">
                <a16:creationId xmlns:a16="http://schemas.microsoft.com/office/drawing/2014/main" id="{6692CD4C-1BDD-4687-BFFE-33F1462F8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Title 1">
            <a:extLst>
              <a:ext uri="{FF2B5EF4-FFF2-40B4-BE49-F238E27FC236}">
                <a16:creationId xmlns:a16="http://schemas.microsoft.com/office/drawing/2014/main" id="{7393069D-9A11-422E-87EB-70BDD01EF667}"/>
              </a:ext>
            </a:extLst>
          </p:cNvPr>
          <p:cNvSpPr txBox="1">
            <a:spLocks/>
          </p:cNvSpPr>
          <p:nvPr/>
        </p:nvSpPr>
        <p:spPr>
          <a:xfrm>
            <a:off x="-479730" y="4071020"/>
            <a:ext cx="5727257" cy="667073"/>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kern="1200" cap="none">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200" b="1" dirty="0">
                <a:solidFill>
                  <a:schemeClr val="accent1"/>
                </a:solidFill>
              </a:rPr>
              <a:t>Temperature Impacts</a:t>
            </a:r>
          </a:p>
        </p:txBody>
      </p:sp>
    </p:spTree>
    <p:extLst>
      <p:ext uri="{BB962C8B-B14F-4D97-AF65-F5344CB8AC3E}">
        <p14:creationId xmlns:p14="http://schemas.microsoft.com/office/powerpoint/2010/main" val="3848214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0"/>
            <a:ext cx="6832107" cy="1280890"/>
          </a:xfrm>
        </p:spPr>
        <p:txBody>
          <a:bodyPr>
            <a:normAutofit fontScale="90000"/>
          </a:bodyPr>
          <a:lstStyle/>
          <a:p>
            <a:br>
              <a:rPr lang="en-GB" altLang="en-US" dirty="0">
                <a:latin typeface="Arial" pitchFamily="34" charset="0"/>
              </a:rPr>
            </a:br>
            <a:r>
              <a:rPr lang="en-GB" altLang="en-US" sz="3100" b="1" dirty="0">
                <a:solidFill>
                  <a:srgbClr val="EA8B1E"/>
                </a:solidFill>
              </a:rPr>
              <a:t>How is global temperature changing in areas where </a:t>
            </a:r>
            <a:r>
              <a:rPr lang="en-GB" altLang="en-US" sz="3100" b="1" i="1" u="sng" dirty="0">
                <a:solidFill>
                  <a:srgbClr val="EA8B1E"/>
                </a:solidFill>
              </a:rPr>
              <a:t>main crops </a:t>
            </a:r>
            <a:r>
              <a:rPr lang="en-GB" altLang="en-US" sz="3100" b="1" u="sng" dirty="0">
                <a:solidFill>
                  <a:srgbClr val="EA8B1E"/>
                </a:solidFill>
              </a:rPr>
              <a:t>are grown</a:t>
            </a:r>
            <a:r>
              <a:rPr lang="en-GB" altLang="en-US" sz="3100" b="1" dirty="0">
                <a:solidFill>
                  <a:srgbClr val="EA8B1E"/>
                </a:solidFill>
              </a:rPr>
              <a:t>?</a:t>
            </a:r>
            <a:br>
              <a:rPr lang="en-GB" altLang="en-US" dirty="0">
                <a:solidFill>
                  <a:srgbClr val="EA8B1E"/>
                </a:solidFill>
                <a:latin typeface="Arial" pitchFamily="34" charset="0"/>
              </a:rPr>
            </a:br>
            <a:endParaRPr lang="en-GB" dirty="0">
              <a:solidFill>
                <a:srgbClr val="EA8B1E"/>
              </a:solidFill>
            </a:endParaRPr>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53120" y="1772816"/>
            <a:ext cx="4206414" cy="4388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4"/>
          <p:cNvSpPr txBox="1">
            <a:spLocks noChangeArrowheads="1"/>
          </p:cNvSpPr>
          <p:nvPr/>
        </p:nvSpPr>
        <p:spPr bwMode="auto">
          <a:xfrm>
            <a:off x="1640156" y="6536919"/>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sz="800" dirty="0">
                <a:solidFill>
                  <a:schemeClr val="accent3">
                    <a:lumMod val="75000"/>
                  </a:schemeClr>
                </a:solidFill>
                <a:latin typeface="+mn-lt"/>
              </a:rPr>
              <a:t> Zhao C. (2017) Temperature increase reduces global yields. PNAS, 114 (35) 9326-9331; DOI: 10.1073/pnas.1701762114</a:t>
            </a:r>
          </a:p>
        </p:txBody>
      </p:sp>
      <p:sp>
        <p:nvSpPr>
          <p:cNvPr id="3" name="TextBox 2"/>
          <p:cNvSpPr txBox="1"/>
          <p:nvPr/>
        </p:nvSpPr>
        <p:spPr>
          <a:xfrm>
            <a:off x="8472264" y="4437112"/>
            <a:ext cx="1512168" cy="369332"/>
          </a:xfrm>
          <a:prstGeom prst="rect">
            <a:avLst/>
          </a:prstGeom>
          <a:noFill/>
        </p:spPr>
        <p:txBody>
          <a:bodyPr wrap="square" rtlCol="0">
            <a:spAutoFit/>
          </a:bodyPr>
          <a:lstStyle/>
          <a:p>
            <a:r>
              <a:rPr lang="en-GB" b="1" dirty="0">
                <a:solidFill>
                  <a:srgbClr val="7030A0"/>
                </a:solidFill>
              </a:rPr>
              <a:t>In the future</a:t>
            </a:r>
          </a:p>
        </p:txBody>
      </p:sp>
      <p:sp>
        <p:nvSpPr>
          <p:cNvPr id="6" name="TextBox 5"/>
          <p:cNvSpPr txBox="1"/>
          <p:nvPr/>
        </p:nvSpPr>
        <p:spPr>
          <a:xfrm>
            <a:off x="8544272" y="2348880"/>
            <a:ext cx="1512168" cy="369332"/>
          </a:xfrm>
          <a:prstGeom prst="rect">
            <a:avLst/>
          </a:prstGeom>
          <a:noFill/>
        </p:spPr>
        <p:txBody>
          <a:bodyPr wrap="square" rtlCol="0">
            <a:spAutoFit/>
          </a:bodyPr>
          <a:lstStyle/>
          <a:p>
            <a:r>
              <a:rPr lang="en-GB" b="1" dirty="0">
                <a:solidFill>
                  <a:srgbClr val="7030A0"/>
                </a:solidFill>
              </a:rPr>
              <a:t>Up to now</a:t>
            </a:r>
          </a:p>
        </p:txBody>
      </p:sp>
    </p:spTree>
    <p:extLst>
      <p:ext uri="{BB962C8B-B14F-4D97-AF65-F5344CB8AC3E}">
        <p14:creationId xmlns:p14="http://schemas.microsoft.com/office/powerpoint/2010/main" val="2672873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5" y="624110"/>
            <a:ext cx="10297144" cy="1280890"/>
          </a:xfrm>
        </p:spPr>
        <p:txBody>
          <a:bodyPr>
            <a:normAutofit/>
          </a:bodyPr>
          <a:lstStyle/>
          <a:p>
            <a:r>
              <a:rPr lang="en-GB" sz="3200" b="1" dirty="0">
                <a:solidFill>
                  <a:srgbClr val="EA8B1E"/>
                </a:solidFill>
              </a:rPr>
              <a:t>Temperature projections for Myanmar</a:t>
            </a:r>
          </a:p>
        </p:txBody>
      </p:sp>
      <p:pic>
        <p:nvPicPr>
          <p:cNvPr id="2050" name="Picture 2"/>
          <p:cNvPicPr>
            <a:picLocks noGrp="1" noChangeAspect="1" noChangeArrowheads="1"/>
          </p:cNvPicPr>
          <p:nvPr>
            <p:ph idx="1"/>
          </p:nvPr>
        </p:nvPicPr>
        <p:blipFill rotWithShape="1">
          <a:blip r:embed="rId3" cstate="hqprint">
            <a:extLst>
              <a:ext uri="{28A0092B-C50C-407E-A947-70E740481C1C}">
                <a14:useLocalDpi xmlns:a14="http://schemas.microsoft.com/office/drawing/2010/main" val="0"/>
              </a:ext>
            </a:extLst>
          </a:blip>
          <a:srcRect/>
          <a:stretch/>
        </p:blipFill>
        <p:spPr bwMode="auto">
          <a:xfrm>
            <a:off x="2522288" y="2004190"/>
            <a:ext cx="7030096" cy="3339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0" y="4797152"/>
            <a:ext cx="3312368" cy="369332"/>
          </a:xfrm>
          <a:prstGeom prst="rect">
            <a:avLst/>
          </a:prstGeom>
          <a:solidFill>
            <a:schemeClr val="accent1">
              <a:lumMod val="40000"/>
              <a:lumOff val="60000"/>
            </a:schemeClr>
          </a:solidFill>
        </p:spPr>
        <p:txBody>
          <a:bodyPr wrap="square" rtlCol="0">
            <a:spAutoFit/>
          </a:bodyPr>
          <a:lstStyle/>
          <a:p>
            <a:r>
              <a:rPr lang="en-GB" dirty="0">
                <a:solidFill>
                  <a:srgbClr val="FF0000"/>
                </a:solidFill>
              </a:rPr>
              <a:t>RCP 4.5</a:t>
            </a:r>
          </a:p>
        </p:txBody>
      </p:sp>
      <p:sp>
        <p:nvSpPr>
          <p:cNvPr id="5" name="Rectangle 4"/>
          <p:cNvSpPr/>
          <p:nvPr/>
        </p:nvSpPr>
        <p:spPr>
          <a:xfrm>
            <a:off x="1623833" y="6579791"/>
            <a:ext cx="9073007" cy="215444"/>
          </a:xfrm>
          <a:prstGeom prst="rect">
            <a:avLst/>
          </a:prstGeom>
        </p:spPr>
        <p:txBody>
          <a:bodyPr wrap="square">
            <a:spAutoFit/>
          </a:bodyPr>
          <a:lstStyle/>
          <a:p>
            <a:r>
              <a:rPr lang="en-GB" sz="800" dirty="0">
                <a:solidFill>
                  <a:schemeClr val="accent3">
                    <a:lumMod val="75000"/>
                  </a:schemeClr>
                </a:solidFill>
                <a:hlinkClick r:id="rId4">
                  <a:extLst>
                    <a:ext uri="{A12FA001-AC4F-418D-AE19-62706E023703}">
                      <ahyp:hlinkClr xmlns:ahyp="http://schemas.microsoft.com/office/drawing/2018/hyperlinkcolor" val="tx"/>
                    </a:ext>
                  </a:extLst>
                </a:hlinkClick>
              </a:rPr>
              <a:t>https://climateknowledgeportal.worldbank.org/country/myanmar-burma/climate-data-projections</a:t>
            </a:r>
            <a:r>
              <a:rPr lang="en-GB" sz="800" dirty="0">
                <a:solidFill>
                  <a:schemeClr val="accent3">
                    <a:lumMod val="75000"/>
                  </a:schemeClr>
                </a:solidFill>
              </a:rPr>
              <a:t> </a:t>
            </a:r>
          </a:p>
        </p:txBody>
      </p:sp>
      <p:sp>
        <p:nvSpPr>
          <p:cNvPr id="3" name="Rectangle 2"/>
          <p:cNvSpPr/>
          <p:nvPr/>
        </p:nvSpPr>
        <p:spPr>
          <a:xfrm>
            <a:off x="2206320" y="5024758"/>
            <a:ext cx="8496944" cy="923330"/>
          </a:xfrm>
          <a:prstGeom prst="rect">
            <a:avLst/>
          </a:prstGeom>
        </p:spPr>
        <p:txBody>
          <a:bodyPr wrap="square">
            <a:spAutoFit/>
          </a:bodyPr>
          <a:lstStyle/>
          <a:p>
            <a:endParaRPr lang="en-GB" dirty="0"/>
          </a:p>
          <a:p>
            <a:endParaRPr lang="en-GB" dirty="0"/>
          </a:p>
          <a:p>
            <a:r>
              <a:rPr lang="en-GB" dirty="0"/>
              <a:t>In 2010, Extreme Temp recorded 47.2 °C on 14 April at </a:t>
            </a:r>
            <a:r>
              <a:rPr lang="en-GB" dirty="0" err="1"/>
              <a:t>Myinmu</a:t>
            </a:r>
            <a:r>
              <a:rPr lang="en-GB" dirty="0"/>
              <a:t> in Dry Zone!!</a:t>
            </a:r>
          </a:p>
        </p:txBody>
      </p:sp>
    </p:spTree>
    <p:custDataLst>
      <p:tags r:id="rId1"/>
    </p:custDataLst>
    <p:extLst>
      <p:ext uri="{BB962C8B-B14F-4D97-AF65-F5344CB8AC3E}">
        <p14:creationId xmlns:p14="http://schemas.microsoft.com/office/powerpoint/2010/main" val="10302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33" y="460265"/>
            <a:ext cx="8911687" cy="1280890"/>
          </a:xfrm>
        </p:spPr>
        <p:txBody>
          <a:bodyPr>
            <a:noAutofit/>
          </a:bodyPr>
          <a:lstStyle/>
          <a:p>
            <a:r>
              <a:rPr lang="en-GB" sz="2800" b="1" dirty="0">
                <a:solidFill>
                  <a:srgbClr val="EA8B1E"/>
                </a:solidFill>
              </a:rPr>
              <a:t>What will be in impact of these increasing temperatures on crop yields?</a:t>
            </a:r>
          </a:p>
        </p:txBody>
      </p:sp>
      <p:grpSp>
        <p:nvGrpSpPr>
          <p:cNvPr id="5" name="Group 4"/>
          <p:cNvGrpSpPr/>
          <p:nvPr/>
        </p:nvGrpSpPr>
        <p:grpSpPr>
          <a:xfrm>
            <a:off x="2086158" y="2204865"/>
            <a:ext cx="3836619" cy="3473925"/>
            <a:chOff x="562157" y="2204864"/>
            <a:chExt cx="3836619" cy="3473925"/>
          </a:xfrm>
        </p:grpSpPr>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5576" y="2204864"/>
              <a:ext cx="3643200" cy="29252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9"/>
            <p:cNvSpPr/>
            <p:nvPr/>
          </p:nvSpPr>
          <p:spPr>
            <a:xfrm>
              <a:off x="562157" y="5309457"/>
              <a:ext cx="3816424" cy="369332"/>
            </a:xfrm>
            <a:prstGeom prst="rect">
              <a:avLst/>
            </a:prstGeom>
          </p:spPr>
          <p:txBody>
            <a:bodyPr wrap="square">
              <a:spAutoFit/>
            </a:bodyPr>
            <a:lstStyle/>
            <a:p>
              <a:pPr algn="r"/>
              <a:r>
                <a:rPr lang="en-GB" dirty="0">
                  <a:solidFill>
                    <a:schemeClr val="accent1">
                      <a:lumMod val="75000"/>
                    </a:schemeClr>
                  </a:solidFill>
                </a:rPr>
                <a:t>(</a:t>
              </a:r>
              <a:r>
                <a:rPr lang="en-GB" sz="1600" dirty="0"/>
                <a:t>A) Temperature impact  - % per</a:t>
              </a:r>
              <a:r>
                <a:rPr lang="en-GB" sz="1600" baseline="30000" dirty="0"/>
                <a:t> </a:t>
              </a:r>
              <a:r>
                <a:rPr lang="en-GB" sz="1600" baseline="30000" dirty="0" err="1"/>
                <a:t>o</a:t>
              </a:r>
              <a:r>
                <a:rPr lang="en-GB" sz="1600" dirty="0" err="1"/>
                <a:t>C</a:t>
              </a:r>
              <a:endParaRPr lang="en-GB" dirty="0"/>
            </a:p>
          </p:txBody>
        </p:sp>
      </p:grpSp>
      <p:grpSp>
        <p:nvGrpSpPr>
          <p:cNvPr id="8" name="Group 7"/>
          <p:cNvGrpSpPr/>
          <p:nvPr/>
        </p:nvGrpSpPr>
        <p:grpSpPr>
          <a:xfrm>
            <a:off x="5954896" y="1844825"/>
            <a:ext cx="4572000" cy="4234074"/>
            <a:chOff x="4430896" y="1844824"/>
            <a:chExt cx="4572000" cy="4234074"/>
          </a:xfrm>
        </p:grpSpPr>
        <p:graphicFrame>
          <p:nvGraphicFramePr>
            <p:cNvPr id="9" name="Chart 8"/>
            <p:cNvGraphicFramePr>
              <a:graphicFrameLocks/>
            </p:cNvGraphicFramePr>
            <p:nvPr>
              <p:extLst>
                <p:ext uri="{D42A27DB-BD31-4B8C-83A1-F6EECF244321}">
                  <p14:modId xmlns:p14="http://schemas.microsoft.com/office/powerpoint/2010/main" val="3647083919"/>
                </p:ext>
              </p:extLst>
            </p:nvPr>
          </p:nvGraphicFramePr>
          <p:xfrm>
            <a:off x="4430896" y="1844824"/>
            <a:ext cx="4572000" cy="3171825"/>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4883322" y="5309457"/>
              <a:ext cx="4118798" cy="769441"/>
            </a:xfrm>
            <a:prstGeom prst="rect">
              <a:avLst/>
            </a:prstGeom>
          </p:spPr>
          <p:txBody>
            <a:bodyPr wrap="square">
              <a:spAutoFit/>
            </a:bodyPr>
            <a:lstStyle/>
            <a:p>
              <a:r>
                <a:rPr lang="en-GB" sz="1600" dirty="0"/>
                <a:t>(B) Yield changes by 2100 due to temperature                                              </a:t>
              </a:r>
              <a:r>
                <a:rPr lang="en-GB" sz="1050" dirty="0"/>
                <a:t>(adapted from table in paper)</a:t>
              </a:r>
              <a:endParaRPr lang="en-GB" sz="1600" dirty="0"/>
            </a:p>
          </p:txBody>
        </p:sp>
      </p:grpSp>
      <p:sp>
        <p:nvSpPr>
          <p:cNvPr id="13" name="Text Box 4">
            <a:extLst>
              <a:ext uri="{FF2B5EF4-FFF2-40B4-BE49-F238E27FC236}">
                <a16:creationId xmlns:a16="http://schemas.microsoft.com/office/drawing/2014/main" id="{CFF5EEC7-144D-4445-A5AE-26FD0737AEEE}"/>
              </a:ext>
            </a:extLst>
          </p:cNvPr>
          <p:cNvSpPr txBox="1">
            <a:spLocks noChangeArrowheads="1"/>
          </p:cNvSpPr>
          <p:nvPr/>
        </p:nvSpPr>
        <p:spPr bwMode="auto">
          <a:xfrm>
            <a:off x="1703512" y="6525344"/>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18" charset="0"/>
                <a:ea typeface="msgothic" charset="0"/>
                <a:cs typeface="msgothic" charset="0"/>
              </a:defRPr>
            </a:lvl9pPr>
          </a:lstStyle>
          <a:p>
            <a:r>
              <a:rPr lang="en-GB" sz="800" dirty="0">
                <a:solidFill>
                  <a:schemeClr val="accent3">
                    <a:lumMod val="75000"/>
                  </a:schemeClr>
                </a:solidFill>
                <a:latin typeface="+mn-lt"/>
              </a:rPr>
              <a:t> Zhao C. (2017) Temperature increase reduces global yields. PNAS, 114 (35) 9326-9331; DOI: 10.1073/pnas.1701762114</a:t>
            </a:r>
          </a:p>
        </p:txBody>
      </p:sp>
      <p:sp>
        <p:nvSpPr>
          <p:cNvPr id="14" name="TextBox 13">
            <a:extLst>
              <a:ext uri="{FF2B5EF4-FFF2-40B4-BE49-F238E27FC236}">
                <a16:creationId xmlns:a16="http://schemas.microsoft.com/office/drawing/2014/main" id="{5BE6E00A-CAE1-204B-8C01-775A62586341}"/>
              </a:ext>
            </a:extLst>
          </p:cNvPr>
          <p:cNvSpPr txBox="1"/>
          <p:nvPr/>
        </p:nvSpPr>
        <p:spPr>
          <a:xfrm>
            <a:off x="10200456" y="3429000"/>
            <a:ext cx="898472" cy="230832"/>
          </a:xfrm>
          <a:prstGeom prst="rect">
            <a:avLst/>
          </a:prstGeom>
          <a:solidFill>
            <a:schemeClr val="accent5">
              <a:lumMod val="20000"/>
              <a:lumOff val="80000"/>
            </a:schemeClr>
          </a:solidFill>
        </p:spPr>
        <p:txBody>
          <a:bodyPr wrap="square" rtlCol="0">
            <a:spAutoFit/>
          </a:bodyPr>
          <a:lstStyle/>
          <a:p>
            <a:r>
              <a:rPr lang="en-US" sz="900" dirty="0"/>
              <a:t>8.5</a:t>
            </a:r>
          </a:p>
        </p:txBody>
      </p:sp>
    </p:spTree>
    <p:custDataLst>
      <p:tags r:id="rId1"/>
    </p:custDataLst>
    <p:extLst>
      <p:ext uri="{BB962C8B-B14F-4D97-AF65-F5344CB8AC3E}">
        <p14:creationId xmlns:p14="http://schemas.microsoft.com/office/powerpoint/2010/main" val="257850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27FE0C2-9C19-4FB7-81C0-06ECDD8C05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1766EED2-C3B3-40C6-A5D8-FFF5894B9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9CFBF839-A629-4019-9F3D-C15269EEC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E13B7060-C0FD-4F48-BD18-CEC2F6CF4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A344E7D3-1355-48C1-9904-2405426C4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7A0AFB45-BC4E-4AB7-A8FF-D61849E41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18BD2B14-C775-4442-B02E-E842C96F19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D43EE30E-A569-4394-B036-B0954A88D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F6178D34-57BD-47F7-A56E-14FC1BB22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FFD3B6D6-3AE3-47BC-97D9-CDA2EFCA6F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5C34EB72-4D8B-4039-B1FE-891F22FEB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55A3A4AF-6FE1-4C4B-9286-35AF8C6E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BBF339A0-40DC-4DCB-BF13-4143D7B0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AC0D9DD5-F48B-4179-BF11-4D156DA02A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2"/>
            <a:ext cx="2356675" cy="6853285"/>
            <a:chOff x="6627813" y="195454"/>
            <a:chExt cx="1952625" cy="5678297"/>
          </a:xfrm>
        </p:grpSpPr>
        <p:sp>
          <p:nvSpPr>
            <p:cNvPr id="27" name="Freeform 27">
              <a:extLst>
                <a:ext uri="{FF2B5EF4-FFF2-40B4-BE49-F238E27FC236}">
                  <a16:creationId xmlns:a16="http://schemas.microsoft.com/office/drawing/2014/main" id="{A9168E85-6CFA-435B-8A6B-D32486C90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9293C87B-0616-4B2B-B082-B3362CA3F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F2728C57-B738-4443-9FC2-3C060715FF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766F97F3-2B2B-4253-BEC7-BC9C7DFF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F2F1BCB5-62E3-482A-A671-8514CD517B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19B93AE6-0173-4CA9-A70C-F4D5D9B37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E7FEE511-B4FE-4967-9E02-B802810A9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374E8AF9-DC1D-4FEB-A65B-1F0F82912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89BB8488-306B-461B-846C-5E22664AF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987A2146-569C-4EF6-9CA1-D72961EBD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70334992-12F8-4924-B32E-420C3FDB1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A5B2F0D2-1D46-46DD-A818-60309624D8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FF1A843A-A6BC-4027-A46F-8EA29D26F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6">
            <a:extLst>
              <a:ext uri="{FF2B5EF4-FFF2-40B4-BE49-F238E27FC236}">
                <a16:creationId xmlns:a16="http://schemas.microsoft.com/office/drawing/2014/main" id="{2507F48C-66CC-4AFA-B9A7-360743221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4" name="Rectangle 43">
            <a:extLst>
              <a:ext uri="{FF2B5EF4-FFF2-40B4-BE49-F238E27FC236}">
                <a16:creationId xmlns:a16="http://schemas.microsoft.com/office/drawing/2014/main" id="{C0782607-67EF-47AC-96DF-A7DE2A282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65351FED-1024-4E4A-BE3B-371ABFCDF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Title 1">
            <a:extLst>
              <a:ext uri="{FF2B5EF4-FFF2-40B4-BE49-F238E27FC236}">
                <a16:creationId xmlns:a16="http://schemas.microsoft.com/office/drawing/2014/main" id="{1AE01E7A-CDFA-4E2D-8309-012DA15551EF}"/>
              </a:ext>
            </a:extLst>
          </p:cNvPr>
          <p:cNvSpPr>
            <a:spLocks noGrp="1"/>
          </p:cNvSpPr>
          <p:nvPr>
            <p:ph type="title"/>
          </p:nvPr>
        </p:nvSpPr>
        <p:spPr>
          <a:xfrm>
            <a:off x="274387" y="1774835"/>
            <a:ext cx="4172881" cy="3114818"/>
          </a:xfrm>
        </p:spPr>
        <p:txBody>
          <a:bodyPr vert="horz" lIns="91440" tIns="45720" rIns="91440" bIns="45720" rtlCol="0" anchor="b">
            <a:normAutofit/>
          </a:bodyPr>
          <a:lstStyle/>
          <a:p>
            <a:r>
              <a:rPr lang="en-US" b="1" dirty="0">
                <a:solidFill>
                  <a:srgbClr val="EA8B1E"/>
                </a:solidFill>
              </a:rPr>
              <a:t>Rainfall Impacts</a:t>
            </a:r>
            <a:r>
              <a:rPr lang="en-US" dirty="0">
                <a:solidFill>
                  <a:srgbClr val="EA8B1E"/>
                </a:solidFill>
              </a:rPr>
              <a:t> </a:t>
            </a:r>
          </a:p>
        </p:txBody>
      </p:sp>
      <p:pic>
        <p:nvPicPr>
          <p:cNvPr id="4" name="Picture 3" descr="C:\Users\mqbsszab\AppData\Local\Microsoft\Windows\Temporary Internet Files\Content.IE5\I2UJ0J4W\rainfall_waterdrops_in_rainforest_scenery_wallpaper[1].jpg">
            <a:extLst>
              <a:ext uri="{FF2B5EF4-FFF2-40B4-BE49-F238E27FC236}">
                <a16:creationId xmlns:a16="http://schemas.microsoft.com/office/drawing/2014/main" id="{E48FF737-8664-4927-A08A-62A58D046D2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91" r="15624" b="9091"/>
          <a:stretch/>
        </p:blipFill>
        <p:spPr bwMode="auto">
          <a:xfrm>
            <a:off x="4639732" y="10"/>
            <a:ext cx="7552267" cy="6857990"/>
          </a:xfrm>
          <a:prstGeom prst="rect">
            <a:avLst/>
          </a:prstGeom>
          <a:noFill/>
          <a:extLst>
            <a:ext uri="{909E8E84-426E-40DD-AFC4-6F175D3DCCD1}">
              <a14:hiddenFill xmlns:a14="http://schemas.microsoft.com/office/drawing/2010/main">
                <a:solidFill>
                  <a:srgbClr val="FFFFFF"/>
                </a:solidFill>
              </a14:hiddenFill>
            </a:ext>
          </a:extLst>
        </p:spPr>
      </p:pic>
      <p:sp>
        <p:nvSpPr>
          <p:cNvPr id="48" name="Freeform 5">
            <a:extLst>
              <a:ext uri="{FF2B5EF4-FFF2-40B4-BE49-F238E27FC236}">
                <a16:creationId xmlns:a16="http://schemas.microsoft.com/office/drawing/2014/main" id="{6692CD4C-1BDD-4687-BFFE-33F1462F8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29217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CD634F31-88A7-4E82-9070-D63A6428E0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D6C057C8-1E16-4060-8D55-05D5D5D07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E1F98C26-0A9C-4742-A698-19158F1C8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D87E6507-86BA-46F9-B90E-7F3E5ADC7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04581D9B-E0A7-43E7-A38D-34182FD4F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C08DA6B1-2269-41B3-A787-BA547DF377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BA8AD4A9-ABF6-42E7-8141-CFF407E59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3AD59983-4E3C-41A7-9165-E87AEAD28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C563901A-235B-487B-B94E-4B9412B61B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0E724F3A-410B-4217-85AF-A5D187057F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52C8871D-13F5-4561-8F6C-A4D880ECC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EF244A66-C28B-4EF7-BB63-2C00DE043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762A3201-75BE-44DF-8C82-C6635D9367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DE7C1789-56F1-4821-8CC9-343034A62A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2"/>
            <a:ext cx="2356675" cy="6853285"/>
            <a:chOff x="6627813" y="195454"/>
            <a:chExt cx="1952625" cy="5678297"/>
          </a:xfrm>
        </p:grpSpPr>
        <p:sp>
          <p:nvSpPr>
            <p:cNvPr id="86" name="Freeform 27">
              <a:extLst>
                <a:ext uri="{FF2B5EF4-FFF2-40B4-BE49-F238E27FC236}">
                  <a16:creationId xmlns:a16="http://schemas.microsoft.com/office/drawing/2014/main" id="{9B177574-8A90-42DE-AF54-7373CF84F6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FBDDC1F5-6C7F-46F7-989A-C7A5DE8FBC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6340295C-F48B-4A74-8DCC-60CF61220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1A03C1B3-6CBF-4E4C-80FE-220EA6E5D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695685FE-1D7F-404C-AC82-0C05C0F2E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620A0536-4D49-4EA8-92CF-B9CB4C15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C2C7A12C-E22E-467C-AFDC-9FACC2199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92AB8B27-3820-458F-B66C-E4FE27ECD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AEBAA7A1-DCDB-4719-8C4D-5FD7B5277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07C3439C-CA32-4BF0-86C6-A9D201EFE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23288E86-BF41-4FAE-8FFC-4F5F9FD2DF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B91B6C72-0DF9-4ECF-B00E-8393A0C1B9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91D7BA48-C009-48C1-BA03-2BA26320A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9B95A8C9-F04B-41CE-A209-E4267A680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p:cNvSpPr>
            <a:spLocks noGrp="1"/>
          </p:cNvSpPr>
          <p:nvPr>
            <p:ph type="title"/>
          </p:nvPr>
        </p:nvSpPr>
        <p:spPr>
          <a:xfrm>
            <a:off x="1687669" y="624110"/>
            <a:ext cx="6928611" cy="1280890"/>
          </a:xfrm>
        </p:spPr>
        <p:txBody>
          <a:bodyPr vert="horz" lIns="91440" tIns="45720" rIns="91440" bIns="45720" rtlCol="0" anchor="t">
            <a:normAutofit/>
          </a:bodyPr>
          <a:lstStyle/>
          <a:p>
            <a:pPr>
              <a:lnSpc>
                <a:spcPct val="90000"/>
              </a:lnSpc>
            </a:pPr>
            <a:r>
              <a:rPr lang="en-US" sz="2700" b="1" dirty="0">
                <a:solidFill>
                  <a:srgbClr val="EA8B1E"/>
                </a:solidFill>
              </a:rPr>
              <a:t>What are the rainfall patterns for </a:t>
            </a:r>
            <a:r>
              <a:rPr lang="en-US" sz="2700" b="1" i="1" dirty="0">
                <a:solidFill>
                  <a:srgbClr val="EA8B1E"/>
                </a:solidFill>
              </a:rPr>
              <a:t>key agricultural regions</a:t>
            </a:r>
            <a:r>
              <a:rPr lang="en-US" sz="2700" b="1" dirty="0">
                <a:solidFill>
                  <a:srgbClr val="EA8B1E"/>
                </a:solidFill>
              </a:rPr>
              <a:t>?</a:t>
            </a:r>
          </a:p>
        </p:txBody>
      </p:sp>
      <p:sp>
        <p:nvSpPr>
          <p:cNvPr id="3" name="Rectangle 2"/>
          <p:cNvSpPr/>
          <p:nvPr/>
        </p:nvSpPr>
        <p:spPr>
          <a:xfrm>
            <a:off x="2326371" y="1913106"/>
            <a:ext cx="4140772" cy="3777622"/>
          </a:xfrm>
          <a:prstGeom prst="rect">
            <a:avLst/>
          </a:prstGeom>
        </p:spPr>
        <p:txBody>
          <a:bodyPr vert="horz" lIns="91440" tIns="45720" rIns="91440" bIns="45720" rtlCol="0">
            <a:normAutofit/>
          </a:bodyPr>
          <a:lstStyle/>
          <a:p>
            <a:pPr>
              <a:spcBef>
                <a:spcPts val="1000"/>
              </a:spcBef>
              <a:buClr>
                <a:schemeClr val="accent1"/>
              </a:buClr>
              <a:buFont typeface="Wingdings 3" charset="2"/>
              <a:buChar char=""/>
            </a:pPr>
            <a:r>
              <a:rPr lang="en-US" sz="2000" dirty="0">
                <a:solidFill>
                  <a:srgbClr val="000000"/>
                </a:solidFill>
              </a:rPr>
              <a:t>Research in 2019 warned that </a:t>
            </a:r>
            <a:r>
              <a:rPr lang="en-US" sz="2000" b="1" dirty="0">
                <a:solidFill>
                  <a:srgbClr val="000000"/>
                </a:solidFill>
              </a:rPr>
              <a:t>globally </a:t>
            </a:r>
            <a:r>
              <a:rPr lang="en-US" sz="2000" dirty="0">
                <a:solidFill>
                  <a:srgbClr val="000000"/>
                </a:solidFill>
              </a:rPr>
              <a:t> up to ……</a:t>
            </a:r>
          </a:p>
          <a:p>
            <a:pPr>
              <a:spcBef>
                <a:spcPts val="1000"/>
              </a:spcBef>
              <a:buClr>
                <a:schemeClr val="accent1"/>
              </a:buClr>
              <a:buFont typeface="Wingdings 3" charset="2"/>
              <a:buChar char=""/>
            </a:pPr>
            <a:endParaRPr lang="en-US" sz="2000" dirty="0"/>
          </a:p>
          <a:p>
            <a:pPr marL="285750" indent="-285750">
              <a:spcBef>
                <a:spcPts val="1000"/>
              </a:spcBef>
              <a:buClr>
                <a:schemeClr val="accent1"/>
              </a:buClr>
              <a:buFont typeface="Wingdings 3" charset="2"/>
              <a:buChar char=""/>
            </a:pPr>
            <a:r>
              <a:rPr lang="en-US" sz="2000" b="1" dirty="0"/>
              <a:t>14%</a:t>
            </a:r>
            <a:r>
              <a:rPr lang="en-US" sz="2000" dirty="0"/>
              <a:t> of land dedicated to wheat, maize, rice and soybean could have </a:t>
            </a:r>
            <a:r>
              <a:rPr lang="en-US" sz="2000" b="1" dirty="0"/>
              <a:t>less rainfall </a:t>
            </a:r>
          </a:p>
          <a:p>
            <a:pPr marL="285750" indent="-285750">
              <a:spcBef>
                <a:spcPts val="1000"/>
              </a:spcBef>
              <a:buClr>
                <a:schemeClr val="accent1"/>
              </a:buClr>
              <a:buFont typeface="Wingdings 3" charset="2"/>
              <a:buChar char=""/>
            </a:pPr>
            <a:endParaRPr lang="en-US" sz="2000" dirty="0">
              <a:solidFill>
                <a:srgbClr val="000000"/>
              </a:solidFill>
            </a:endParaRPr>
          </a:p>
          <a:p>
            <a:pPr marL="285750" indent="-285750">
              <a:spcBef>
                <a:spcPts val="1000"/>
              </a:spcBef>
              <a:buClr>
                <a:schemeClr val="accent1"/>
              </a:buClr>
              <a:buFont typeface="Wingdings 3" charset="2"/>
              <a:buChar char=""/>
            </a:pPr>
            <a:r>
              <a:rPr lang="en-US" sz="2000" dirty="0">
                <a:solidFill>
                  <a:srgbClr val="000000"/>
                </a:solidFill>
              </a:rPr>
              <a:t>up to </a:t>
            </a:r>
            <a:r>
              <a:rPr lang="en-US" sz="2000" b="1" dirty="0">
                <a:solidFill>
                  <a:srgbClr val="000000"/>
                </a:solidFill>
              </a:rPr>
              <a:t>31%</a:t>
            </a:r>
            <a:r>
              <a:rPr lang="en-US" sz="2000" dirty="0">
                <a:solidFill>
                  <a:srgbClr val="000000"/>
                </a:solidFill>
              </a:rPr>
              <a:t> may see </a:t>
            </a:r>
            <a:r>
              <a:rPr lang="en-US" sz="2000" b="1" dirty="0">
                <a:solidFill>
                  <a:srgbClr val="000000"/>
                </a:solidFill>
              </a:rPr>
              <a:t>increases in rainfall</a:t>
            </a:r>
            <a:r>
              <a:rPr lang="en-US" sz="2000" dirty="0">
                <a:solidFill>
                  <a:srgbClr val="000000"/>
                </a:solidFill>
              </a:rPr>
              <a:t>.</a:t>
            </a:r>
          </a:p>
          <a:p>
            <a:pPr>
              <a:spcBef>
                <a:spcPts val="1000"/>
              </a:spcBef>
              <a:buClr>
                <a:schemeClr val="accent1"/>
              </a:buClr>
              <a:buFont typeface="Wingdings 3" charset="2"/>
              <a:buChar char=""/>
            </a:pPr>
            <a:endParaRPr lang="en-US" sz="1600" dirty="0">
              <a:solidFill>
                <a:srgbClr val="000000"/>
              </a:solidFill>
            </a:endParaRPr>
          </a:p>
        </p:txBody>
      </p:sp>
      <p:sp>
        <p:nvSpPr>
          <p:cNvPr id="5" name="Rectangle 4"/>
          <p:cNvSpPr/>
          <p:nvPr/>
        </p:nvSpPr>
        <p:spPr>
          <a:xfrm>
            <a:off x="1656225" y="6517676"/>
            <a:ext cx="5481064" cy="215444"/>
          </a:xfrm>
          <a:prstGeom prst="rect">
            <a:avLst/>
          </a:prstGeom>
        </p:spPr>
        <p:txBody>
          <a:bodyPr wrap="square">
            <a:spAutoFit/>
          </a:bodyPr>
          <a:lstStyle/>
          <a:p>
            <a:pPr>
              <a:spcAft>
                <a:spcPts val="600"/>
              </a:spcAft>
            </a:pPr>
            <a:r>
              <a:rPr lang="en-GB" sz="800" dirty="0">
                <a:solidFill>
                  <a:schemeClr val="accent3">
                    <a:lumMod val="75000"/>
                  </a:schemeClr>
                </a:solidFill>
                <a:hlinkClick r:id="rId3">
                  <a:extLst>
                    <a:ext uri="{A12FA001-AC4F-418D-AE19-62706E023703}">
                      <ahyp:hlinkClr xmlns:ahyp="http://schemas.microsoft.com/office/drawing/2018/hyperlinkcolor" val="tx"/>
                    </a:ext>
                  </a:extLst>
                </a:hlinkClick>
              </a:rPr>
              <a:t>https://climate.leeds.ac.uk/news/climate-change-threatens-rainfall-for-agriculture/</a:t>
            </a:r>
            <a:endParaRPr lang="en-GB" sz="800" dirty="0">
              <a:solidFill>
                <a:schemeClr val="accent3">
                  <a:lumMod val="75000"/>
                </a:schemeClr>
              </a:solidFill>
            </a:endParaRPr>
          </a:p>
        </p:txBody>
      </p:sp>
      <p:pic>
        <p:nvPicPr>
          <p:cNvPr id="9" name="Picture 8" descr="Rice fields on terrace">
            <a:extLst>
              <a:ext uri="{FF2B5EF4-FFF2-40B4-BE49-F238E27FC236}">
                <a16:creationId xmlns:a16="http://schemas.microsoft.com/office/drawing/2014/main" id="{9E78896C-1F19-6B4D-8416-70BCF3C24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893" y="2279416"/>
            <a:ext cx="4140773" cy="2763374"/>
          </a:xfrm>
          <a:prstGeom prst="rect">
            <a:avLst/>
          </a:prstGeom>
        </p:spPr>
      </p:pic>
    </p:spTree>
    <p:extLst>
      <p:ext uri="{BB962C8B-B14F-4D97-AF65-F5344CB8AC3E}">
        <p14:creationId xmlns:p14="http://schemas.microsoft.com/office/powerpoint/2010/main" val="2789546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604154"/>
            <a:ext cx="8911687" cy="1280890"/>
          </a:xfrm>
        </p:spPr>
        <p:txBody>
          <a:bodyPr>
            <a:normAutofit/>
          </a:bodyPr>
          <a:lstStyle/>
          <a:p>
            <a:r>
              <a:rPr lang="en-GB" sz="3200" b="1" dirty="0">
                <a:solidFill>
                  <a:srgbClr val="EA8B1E"/>
                </a:solidFill>
              </a:rPr>
              <a:t>Rainfall projections for Myanmar</a:t>
            </a:r>
          </a:p>
        </p:txBody>
      </p:sp>
      <p:pic>
        <p:nvPicPr>
          <p:cNvPr id="307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2603612" y="1981068"/>
            <a:ext cx="6804756" cy="3629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59496" y="6555991"/>
            <a:ext cx="6164899" cy="215444"/>
          </a:xfrm>
          <a:prstGeom prst="rect">
            <a:avLst/>
          </a:prstGeom>
        </p:spPr>
        <p:txBody>
          <a:bodyPr wrap="square">
            <a:spAutoFit/>
          </a:bodyPr>
          <a:lstStyle/>
          <a:p>
            <a:r>
              <a:rPr lang="en-GB" sz="800" dirty="0">
                <a:solidFill>
                  <a:schemeClr val="accent3">
                    <a:lumMod val="75000"/>
                  </a:schemeClr>
                </a:solidFill>
              </a:rPr>
              <a:t>https://climateknowledgeportal.worldbank.org/country/myanmar-burma/climate-data-projections</a:t>
            </a:r>
          </a:p>
        </p:txBody>
      </p:sp>
      <p:sp>
        <p:nvSpPr>
          <p:cNvPr id="6" name="TextBox 5">
            <a:extLst>
              <a:ext uri="{FF2B5EF4-FFF2-40B4-BE49-F238E27FC236}">
                <a16:creationId xmlns:a16="http://schemas.microsoft.com/office/drawing/2014/main" id="{84F9DDD2-381B-BF48-A8D6-D195613DABE3}"/>
              </a:ext>
            </a:extLst>
          </p:cNvPr>
          <p:cNvSpPr txBox="1"/>
          <p:nvPr/>
        </p:nvSpPr>
        <p:spPr>
          <a:xfrm>
            <a:off x="6005990" y="5225742"/>
            <a:ext cx="3312368" cy="369332"/>
          </a:xfrm>
          <a:prstGeom prst="rect">
            <a:avLst/>
          </a:prstGeom>
          <a:solidFill>
            <a:schemeClr val="accent1">
              <a:lumMod val="40000"/>
              <a:lumOff val="60000"/>
            </a:schemeClr>
          </a:solidFill>
        </p:spPr>
        <p:txBody>
          <a:bodyPr wrap="square" rtlCol="0">
            <a:spAutoFit/>
          </a:bodyPr>
          <a:lstStyle/>
          <a:p>
            <a:r>
              <a:rPr lang="en-GB" dirty="0">
                <a:solidFill>
                  <a:srgbClr val="FF0000"/>
                </a:solidFill>
              </a:rPr>
              <a:t>RCP 4.5</a:t>
            </a:r>
          </a:p>
        </p:txBody>
      </p:sp>
    </p:spTree>
    <p:extLst>
      <p:ext uri="{BB962C8B-B14F-4D97-AF65-F5344CB8AC3E}">
        <p14:creationId xmlns:p14="http://schemas.microsoft.com/office/powerpoint/2010/main" val="119187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177" y="687273"/>
            <a:ext cx="7376160" cy="1280890"/>
          </a:xfrm>
        </p:spPr>
        <p:txBody>
          <a:bodyPr>
            <a:normAutofit/>
          </a:bodyPr>
          <a:lstStyle/>
          <a:p>
            <a:r>
              <a:rPr lang="en-GB" sz="3200" b="1" dirty="0">
                <a:solidFill>
                  <a:srgbClr val="EA8B1E"/>
                </a:solidFill>
              </a:rPr>
              <a:t>What will happen to rice prices and yields?</a:t>
            </a:r>
          </a:p>
        </p:txBody>
      </p:sp>
      <p:sp>
        <p:nvSpPr>
          <p:cNvPr id="3" name="Content Placeholder 2"/>
          <p:cNvSpPr>
            <a:spLocks noGrp="1"/>
          </p:cNvSpPr>
          <p:nvPr>
            <p:ph idx="1"/>
          </p:nvPr>
        </p:nvSpPr>
        <p:spPr>
          <a:xfrm>
            <a:off x="2016966" y="2002776"/>
            <a:ext cx="4680520" cy="4525963"/>
          </a:xfrm>
        </p:spPr>
        <p:txBody>
          <a:bodyPr>
            <a:normAutofit/>
          </a:bodyPr>
          <a:lstStyle/>
          <a:p>
            <a:r>
              <a:rPr lang="en-GB" sz="2000" b="1" dirty="0">
                <a:solidFill>
                  <a:srgbClr val="202020"/>
                </a:solidFill>
                <a:latin typeface="Open Sans"/>
              </a:rPr>
              <a:t>Climate change has already affected global food production</a:t>
            </a:r>
          </a:p>
          <a:p>
            <a:endParaRPr lang="en-GB" sz="2000" b="1" dirty="0">
              <a:solidFill>
                <a:srgbClr val="202020"/>
              </a:solidFill>
              <a:latin typeface="Open Sans"/>
            </a:endParaRPr>
          </a:p>
          <a:p>
            <a:r>
              <a:rPr lang="en-GB" sz="2000" dirty="0"/>
              <a:t>Rice productivity will reduce by 14% in South Asia, 10% in East Asia and the Pacific, and 15% in Sub-Saharan Africa by 2050.</a:t>
            </a:r>
          </a:p>
          <a:p>
            <a:endParaRPr lang="en-GB" sz="2000" dirty="0"/>
          </a:p>
          <a:p>
            <a:r>
              <a:rPr lang="en-GB" sz="2000" dirty="0"/>
              <a:t>By 2050 rice prices will increase between 32 and 37% as a result of climate change. </a:t>
            </a:r>
          </a:p>
          <a:p>
            <a:endParaRPr lang="en-GB" sz="2000" dirty="0"/>
          </a:p>
        </p:txBody>
      </p:sp>
      <p:sp>
        <p:nvSpPr>
          <p:cNvPr id="4" name="Rectangle 3"/>
          <p:cNvSpPr/>
          <p:nvPr/>
        </p:nvSpPr>
        <p:spPr>
          <a:xfrm>
            <a:off x="1628020" y="6563352"/>
            <a:ext cx="5044044" cy="215444"/>
          </a:xfrm>
          <a:prstGeom prst="rect">
            <a:avLst/>
          </a:prstGeom>
        </p:spPr>
        <p:txBody>
          <a:bodyPr wrap="square">
            <a:spAutoFit/>
          </a:bodyPr>
          <a:lstStyle/>
          <a:p>
            <a:r>
              <a:rPr lang="en-GB" sz="800" dirty="0">
                <a:solidFill>
                  <a:schemeClr val="accent3">
                    <a:lumMod val="75000"/>
                  </a:schemeClr>
                </a:solidFill>
              </a:rPr>
              <a:t>http://www.ifpri.org/publication/climate-change-impact-agriculture-and-costs-adaptation</a:t>
            </a:r>
          </a:p>
        </p:txBody>
      </p:sp>
      <p:pic>
        <p:nvPicPr>
          <p:cNvPr id="7" name="Picture 6" descr="Close-up of a steaming bowl of white rice">
            <a:extLst>
              <a:ext uri="{FF2B5EF4-FFF2-40B4-BE49-F238E27FC236}">
                <a16:creationId xmlns:a16="http://schemas.microsoft.com/office/drawing/2014/main" id="{41590009-F1AB-A64E-9819-ED97A68AA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432" y="2420888"/>
            <a:ext cx="4263810" cy="2846320"/>
          </a:xfrm>
          <a:prstGeom prst="rect">
            <a:avLst/>
          </a:prstGeom>
        </p:spPr>
      </p:pic>
    </p:spTree>
    <p:custDataLst>
      <p:tags r:id="rId1"/>
    </p:custDataLst>
    <p:extLst>
      <p:ext uri="{BB962C8B-B14F-4D97-AF65-F5344CB8AC3E}">
        <p14:creationId xmlns:p14="http://schemas.microsoft.com/office/powerpoint/2010/main" val="103524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020" y="646332"/>
            <a:ext cx="8911687" cy="1280890"/>
          </a:xfrm>
        </p:spPr>
        <p:txBody>
          <a:bodyPr>
            <a:normAutofit/>
          </a:bodyPr>
          <a:lstStyle/>
          <a:p>
            <a:r>
              <a:rPr lang="en-GB" sz="3200" b="1" dirty="0">
                <a:solidFill>
                  <a:srgbClr val="EA8B1E"/>
                </a:solidFill>
              </a:rPr>
              <a:t>Rice yields - 2019 study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00754" y="1883950"/>
            <a:ext cx="6190492" cy="3682886"/>
          </a:xfrm>
          <a:prstGeom prst="rect">
            <a:avLst/>
          </a:prstGeom>
          <a:ln>
            <a:solidFill>
              <a:schemeClr val="accent2">
                <a:lumMod val="75000"/>
              </a:schemeClr>
            </a:solidFill>
          </a:ln>
        </p:spPr>
      </p:pic>
      <p:sp>
        <p:nvSpPr>
          <p:cNvPr id="5" name="Rectangle 4"/>
          <p:cNvSpPr/>
          <p:nvPr/>
        </p:nvSpPr>
        <p:spPr>
          <a:xfrm>
            <a:off x="2785828" y="5566836"/>
            <a:ext cx="7126596" cy="584775"/>
          </a:xfrm>
          <a:prstGeom prst="rect">
            <a:avLst/>
          </a:prstGeom>
        </p:spPr>
        <p:txBody>
          <a:bodyPr wrap="square">
            <a:spAutoFit/>
          </a:bodyPr>
          <a:lstStyle/>
          <a:p>
            <a:r>
              <a:rPr lang="en-GB" dirty="0"/>
              <a:t>tons per year - </a:t>
            </a:r>
            <a:r>
              <a:rPr lang="en-GB" sz="1400" dirty="0"/>
              <a:t>Brown colours denoted reduction in yield and green colours indicate gains in yield due to mean climate change</a:t>
            </a:r>
            <a:r>
              <a:rPr lang="en-GB" sz="1200" dirty="0"/>
              <a:t>.</a:t>
            </a:r>
          </a:p>
        </p:txBody>
      </p:sp>
      <p:sp>
        <p:nvSpPr>
          <p:cNvPr id="6" name="Rectangle 5"/>
          <p:cNvSpPr/>
          <p:nvPr/>
        </p:nvSpPr>
        <p:spPr>
          <a:xfrm>
            <a:off x="1628020" y="6548724"/>
            <a:ext cx="4572000" cy="215444"/>
          </a:xfrm>
          <a:prstGeom prst="rect">
            <a:avLst/>
          </a:prstGeom>
        </p:spPr>
        <p:txBody>
          <a:bodyPr>
            <a:spAutoFit/>
          </a:bodyPr>
          <a:lstStyle/>
          <a:p>
            <a:r>
              <a:rPr lang="en-GB" sz="800" dirty="0">
                <a:solidFill>
                  <a:schemeClr val="accent1">
                    <a:lumMod val="75000"/>
                  </a:schemeClr>
                </a:solidFill>
                <a:hlinkClick r:id="rId3">
                  <a:extLst>
                    <a:ext uri="{A12FA001-AC4F-418D-AE19-62706E023703}">
                      <ahyp:hlinkClr xmlns:ahyp="http://schemas.microsoft.com/office/drawing/2018/hyperlinkcolor" val="tx"/>
                    </a:ext>
                  </a:extLst>
                </a:hlinkClick>
              </a:rPr>
              <a:t>https://journals.plos.org/plosone/article?id=10.1371/journal.pone.0217148#sec002</a:t>
            </a:r>
            <a:endParaRPr lang="en-GB" sz="800" dirty="0">
              <a:solidFill>
                <a:schemeClr val="accent1">
                  <a:lumMod val="75000"/>
                </a:schemeClr>
              </a:solidFill>
            </a:endParaRPr>
          </a:p>
        </p:txBody>
      </p:sp>
    </p:spTree>
    <p:extLst>
      <p:ext uri="{BB962C8B-B14F-4D97-AF65-F5344CB8AC3E}">
        <p14:creationId xmlns:p14="http://schemas.microsoft.com/office/powerpoint/2010/main" val="534830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CD634F31-88A7-4E82-9070-D63A6428E0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D6C057C8-1E16-4060-8D55-05D5D5D07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E1F98C26-0A9C-4742-A698-19158F1C8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D87E6507-86BA-46F9-B90E-7F3E5ADC7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04581D9B-E0A7-43E7-A38D-34182FD4F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C08DA6B1-2269-41B3-A787-BA547DF377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BA8AD4A9-ABF6-42E7-8141-CFF407E59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3AD59983-4E3C-41A7-9165-E87AEAD28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C563901A-235B-487B-B94E-4B9412B61B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0E724F3A-410B-4217-85AF-A5D187057F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52C8871D-13F5-4561-8F6C-A4D880ECC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EF244A66-C28B-4EF7-BB63-2C00DE043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762A3201-75BE-44DF-8C82-C6635D9367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DE7C1789-56F1-4821-8CC9-343034A62A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2"/>
            <a:ext cx="2356675" cy="6853285"/>
            <a:chOff x="6627813" y="195454"/>
            <a:chExt cx="1952625" cy="5678297"/>
          </a:xfrm>
        </p:grpSpPr>
        <p:sp>
          <p:nvSpPr>
            <p:cNvPr id="86" name="Freeform 27">
              <a:extLst>
                <a:ext uri="{FF2B5EF4-FFF2-40B4-BE49-F238E27FC236}">
                  <a16:creationId xmlns:a16="http://schemas.microsoft.com/office/drawing/2014/main" id="{9B177574-8A90-42DE-AF54-7373CF84F6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FBDDC1F5-6C7F-46F7-989A-C7A5DE8FBC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6340295C-F48B-4A74-8DCC-60CF61220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1A03C1B3-6CBF-4E4C-80FE-220EA6E5D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695685FE-1D7F-404C-AC82-0C05C0F2E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620A0536-4D49-4EA8-92CF-B9CB4C15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C2C7A12C-E22E-467C-AFDC-9FACC2199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92AB8B27-3820-458F-B66C-E4FE27ECD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AEBAA7A1-DCDB-4719-8C4D-5FD7B52775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07C3439C-CA32-4BF0-86C6-A9D201EFE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23288E86-BF41-4FAE-8FFC-4F5F9FD2DF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B91B6C72-0DF9-4ECF-B00E-8393A0C1B9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91D7BA48-C009-48C1-BA03-2BA26320A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9B95A8C9-F04B-41CE-A209-E4267A680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p:cNvSpPr>
            <a:spLocks noGrp="1"/>
          </p:cNvSpPr>
          <p:nvPr>
            <p:ph type="title"/>
          </p:nvPr>
        </p:nvSpPr>
        <p:spPr>
          <a:xfrm>
            <a:off x="1687669" y="624110"/>
            <a:ext cx="7432667" cy="1280890"/>
          </a:xfrm>
        </p:spPr>
        <p:txBody>
          <a:bodyPr vert="horz" lIns="91440" tIns="45720" rIns="91440" bIns="45720" rtlCol="0" anchor="t">
            <a:noAutofit/>
          </a:bodyPr>
          <a:lstStyle/>
          <a:p>
            <a:pPr>
              <a:lnSpc>
                <a:spcPct val="90000"/>
              </a:lnSpc>
            </a:pPr>
            <a:r>
              <a:rPr lang="en-US" sz="3200" b="1" dirty="0">
                <a:solidFill>
                  <a:srgbClr val="EA8B1E"/>
                </a:solidFill>
              </a:rPr>
              <a:t>Agriculture is important in Myanmar</a:t>
            </a:r>
          </a:p>
        </p:txBody>
      </p:sp>
      <p:sp>
        <p:nvSpPr>
          <p:cNvPr id="3" name="TextBox 2"/>
          <p:cNvSpPr txBox="1"/>
          <p:nvPr/>
        </p:nvSpPr>
        <p:spPr>
          <a:xfrm>
            <a:off x="1683956" y="2133600"/>
            <a:ext cx="4140772" cy="3777622"/>
          </a:xfrm>
          <a:prstGeom prst="rect">
            <a:avLst/>
          </a:prstGeom>
        </p:spPr>
        <p:txBody>
          <a:bodyPr vert="horz" lIns="91440" tIns="45720" rIns="91440" bIns="45720" rtlCol="0">
            <a:normAutofit/>
          </a:bodyPr>
          <a:lstStyle/>
          <a:p>
            <a:pPr marL="285750" indent="-285750">
              <a:spcBef>
                <a:spcPts val="1000"/>
              </a:spcBef>
              <a:buClr>
                <a:schemeClr val="accent1"/>
              </a:buClr>
              <a:buFont typeface="Wingdings 3" charset="2"/>
              <a:buChar char=""/>
            </a:pPr>
            <a:r>
              <a:rPr lang="en-US" sz="1600">
                <a:solidFill>
                  <a:srgbClr val="000000"/>
                </a:solidFill>
              </a:rPr>
              <a:t>The agriculture sector (including livestock and fisheries)  about 37.8 % GDP &amp; 70%  of total employment</a:t>
            </a:r>
          </a:p>
          <a:p>
            <a:pPr marL="285750" indent="-285750">
              <a:spcBef>
                <a:spcPts val="1000"/>
              </a:spcBef>
              <a:buClr>
                <a:schemeClr val="accent1"/>
              </a:buClr>
              <a:buFont typeface="Wingdings 3" charset="2"/>
              <a:buChar char=""/>
            </a:pPr>
            <a:endParaRPr lang="en-US" sz="1600">
              <a:solidFill>
                <a:srgbClr val="000000"/>
              </a:solidFill>
            </a:endParaRPr>
          </a:p>
          <a:p>
            <a:pPr marL="285750" indent="-285750">
              <a:spcBef>
                <a:spcPts val="1000"/>
              </a:spcBef>
              <a:buClr>
                <a:schemeClr val="accent1"/>
              </a:buClr>
              <a:buFont typeface="Wingdings 3" charset="2"/>
              <a:buChar char=""/>
            </a:pPr>
            <a:r>
              <a:rPr lang="en-US" sz="1600">
                <a:solidFill>
                  <a:srgbClr val="000000"/>
                </a:solidFill>
              </a:rPr>
              <a:t>Much of Myanmar’s population lives in rural areas and highly dependent on small-scale agriculture </a:t>
            </a:r>
          </a:p>
          <a:p>
            <a:pPr marL="285750" indent="-285750">
              <a:spcBef>
                <a:spcPts val="1000"/>
              </a:spcBef>
              <a:buClr>
                <a:schemeClr val="accent1"/>
              </a:buClr>
              <a:buFont typeface="Wingdings 3" charset="2"/>
              <a:buChar char=""/>
            </a:pPr>
            <a:endParaRPr lang="en-US" sz="1600">
              <a:solidFill>
                <a:srgbClr val="000000"/>
              </a:solidFill>
            </a:endParaRPr>
          </a:p>
          <a:p>
            <a:pPr marL="285750" indent="-285750">
              <a:spcBef>
                <a:spcPts val="1000"/>
              </a:spcBef>
              <a:buClr>
                <a:schemeClr val="accent1"/>
              </a:buClr>
              <a:buFont typeface="Wingdings 3" charset="2"/>
              <a:buChar char=""/>
            </a:pPr>
            <a:r>
              <a:rPr lang="en-US" sz="1600">
                <a:solidFill>
                  <a:srgbClr val="000000"/>
                </a:solidFill>
              </a:rPr>
              <a:t>2/3 of the cultivated land is used for rice production, (mostly rain-fed) and one-third for beans and pulses </a:t>
            </a:r>
          </a:p>
          <a:p>
            <a:pPr marL="285750" indent="-285750">
              <a:spcBef>
                <a:spcPts val="1000"/>
              </a:spcBef>
              <a:buClr>
                <a:schemeClr val="accent1"/>
              </a:buClr>
              <a:buFont typeface="Wingdings 3" charset="2"/>
              <a:buChar char=""/>
            </a:pPr>
            <a:endParaRPr lang="en-US" sz="1600">
              <a:solidFill>
                <a:srgbClr val="000000"/>
              </a:solidFill>
            </a:endParaRPr>
          </a:p>
          <a:p>
            <a:pPr>
              <a:spcBef>
                <a:spcPts val="1000"/>
              </a:spcBef>
              <a:buClr>
                <a:schemeClr val="accent1"/>
              </a:buClr>
              <a:buFont typeface="Wingdings 3" charset="2"/>
              <a:buChar char=""/>
            </a:pPr>
            <a:endParaRPr lang="en-US" sz="1600">
              <a:solidFill>
                <a:srgbClr val="000000"/>
              </a:solidFill>
            </a:endParaRPr>
          </a:p>
        </p:txBody>
      </p:sp>
      <p:pic>
        <p:nvPicPr>
          <p:cNvPr id="4098" name="Picture 2">
            <a:extLst>
              <a:ext uri="{FF2B5EF4-FFF2-40B4-BE49-F238E27FC236}">
                <a16:creationId xmlns:a16="http://schemas.microsoft.com/office/drawing/2014/main" id="{C9824346-1E81-AA41-8165-12D61BF9E2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24442" y="2397625"/>
            <a:ext cx="3735373" cy="28015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F3EF0CD-D4A6-4440-831F-95DB7A0DC505}"/>
              </a:ext>
            </a:extLst>
          </p:cNvPr>
          <p:cNvSpPr/>
          <p:nvPr/>
        </p:nvSpPr>
        <p:spPr>
          <a:xfrm>
            <a:off x="6534957" y="4998183"/>
            <a:ext cx="1244251" cy="184666"/>
          </a:xfrm>
          <a:prstGeom prst="rect">
            <a:avLst/>
          </a:prstGeom>
        </p:spPr>
        <p:txBody>
          <a:bodyPr wrap="none">
            <a:spAutoFit/>
          </a:bodyPr>
          <a:lstStyle/>
          <a:p>
            <a:pPr>
              <a:spcAft>
                <a:spcPts val="600"/>
              </a:spcAft>
            </a:pPr>
            <a:r>
              <a:rPr lang="en-US" sz="600" dirty="0"/>
              <a:t>Richard-dicky, CC BY-SA 3.0 </a:t>
            </a:r>
          </a:p>
        </p:txBody>
      </p:sp>
      <p:sp>
        <p:nvSpPr>
          <p:cNvPr id="9" name="TextBox 8">
            <a:extLst>
              <a:ext uri="{FF2B5EF4-FFF2-40B4-BE49-F238E27FC236}">
                <a16:creationId xmlns:a16="http://schemas.microsoft.com/office/drawing/2014/main" id="{0E71D349-198A-734A-86A1-BE38792E1E79}"/>
              </a:ext>
            </a:extLst>
          </p:cNvPr>
          <p:cNvSpPr txBox="1"/>
          <p:nvPr/>
        </p:nvSpPr>
        <p:spPr>
          <a:xfrm>
            <a:off x="1675512" y="6525344"/>
            <a:ext cx="6392193" cy="215444"/>
          </a:xfrm>
          <a:prstGeom prst="rect">
            <a:avLst/>
          </a:prstGeom>
          <a:noFill/>
        </p:spPr>
        <p:txBody>
          <a:bodyPr wrap="square" rtlCol="0">
            <a:spAutoFit/>
          </a:bodyPr>
          <a:lstStyle/>
          <a:p>
            <a:pPr>
              <a:spcAft>
                <a:spcPts val="600"/>
              </a:spcAft>
            </a:pPr>
            <a:r>
              <a:rPr lang="en-US" sz="800" dirty="0">
                <a:solidFill>
                  <a:schemeClr val="accent3">
                    <a:lumMod val="75000"/>
                  </a:schemeClr>
                </a:solidFill>
              </a:rPr>
              <a:t>FAO ‘Myanmar at a Glance’ http://</a:t>
            </a:r>
            <a:r>
              <a:rPr lang="en-US" sz="800" dirty="0" err="1">
                <a:solidFill>
                  <a:schemeClr val="accent3">
                    <a:lumMod val="75000"/>
                  </a:schemeClr>
                </a:solidFill>
              </a:rPr>
              <a:t>www.fao.org</a:t>
            </a:r>
            <a:r>
              <a:rPr lang="en-US" sz="800" dirty="0">
                <a:solidFill>
                  <a:schemeClr val="accent3">
                    <a:lumMod val="75000"/>
                  </a:schemeClr>
                </a:solidFill>
              </a:rPr>
              <a:t>/</a:t>
            </a:r>
            <a:r>
              <a:rPr lang="en-US" sz="800" dirty="0" err="1">
                <a:solidFill>
                  <a:schemeClr val="accent3">
                    <a:lumMod val="75000"/>
                  </a:schemeClr>
                </a:solidFill>
              </a:rPr>
              <a:t>myanmar</a:t>
            </a:r>
            <a:r>
              <a:rPr lang="en-US" sz="800" dirty="0">
                <a:solidFill>
                  <a:schemeClr val="accent3">
                    <a:lumMod val="75000"/>
                  </a:schemeClr>
                </a:solidFill>
              </a:rPr>
              <a:t>/</a:t>
            </a:r>
            <a:r>
              <a:rPr lang="en-US" sz="800" dirty="0" err="1">
                <a:solidFill>
                  <a:schemeClr val="accent3">
                    <a:lumMod val="75000"/>
                  </a:schemeClr>
                </a:solidFill>
              </a:rPr>
              <a:t>fao</a:t>
            </a:r>
            <a:r>
              <a:rPr lang="en-US" sz="800" dirty="0">
                <a:solidFill>
                  <a:schemeClr val="accent3">
                    <a:lumMod val="75000"/>
                  </a:schemeClr>
                </a:solidFill>
              </a:rPr>
              <a:t>-in-</a:t>
            </a:r>
            <a:r>
              <a:rPr lang="en-US" sz="800" dirty="0" err="1">
                <a:solidFill>
                  <a:schemeClr val="accent3">
                    <a:lumMod val="75000"/>
                  </a:schemeClr>
                </a:solidFill>
              </a:rPr>
              <a:t>myanmar</a:t>
            </a:r>
            <a:r>
              <a:rPr lang="en-US" sz="800" dirty="0">
                <a:solidFill>
                  <a:schemeClr val="accent3">
                    <a:lumMod val="75000"/>
                  </a:schemeClr>
                </a:solidFill>
              </a:rPr>
              <a:t>/</a:t>
            </a:r>
            <a:r>
              <a:rPr lang="en-US" sz="800" dirty="0" err="1">
                <a:solidFill>
                  <a:schemeClr val="accent3">
                    <a:lumMod val="75000"/>
                  </a:schemeClr>
                </a:solidFill>
              </a:rPr>
              <a:t>myanmar</a:t>
            </a:r>
            <a:r>
              <a:rPr lang="en-US" sz="800" dirty="0">
                <a:solidFill>
                  <a:schemeClr val="accent3">
                    <a:lumMod val="75000"/>
                  </a:schemeClr>
                </a:solidFill>
              </a:rPr>
              <a:t>/</a:t>
            </a:r>
            <a:r>
              <a:rPr lang="en-US" sz="800" dirty="0" err="1">
                <a:solidFill>
                  <a:schemeClr val="accent3">
                    <a:lumMod val="75000"/>
                  </a:schemeClr>
                </a:solidFill>
              </a:rPr>
              <a:t>en</a:t>
            </a:r>
            <a:r>
              <a:rPr lang="en-US" sz="800" dirty="0">
                <a:solidFill>
                  <a:schemeClr val="accent3">
                    <a:lumMod val="75000"/>
                  </a:schemeClr>
                </a:solidFill>
              </a:rPr>
              <a:t>/</a:t>
            </a:r>
            <a:endParaRPr lang="en-US" sz="800">
              <a:solidFill>
                <a:schemeClr val="accent3">
                  <a:lumMod val="75000"/>
                </a:schemeClr>
              </a:solidFill>
            </a:endParaRPr>
          </a:p>
        </p:txBody>
      </p:sp>
    </p:spTree>
    <p:extLst>
      <p:ext uri="{BB962C8B-B14F-4D97-AF65-F5344CB8AC3E}">
        <p14:creationId xmlns:p14="http://schemas.microsoft.com/office/powerpoint/2010/main" val="1806530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3632" y="2924944"/>
            <a:ext cx="7200800" cy="864096"/>
          </a:xfrm>
        </p:spPr>
        <p:txBody>
          <a:bodyPr>
            <a:noAutofit/>
          </a:bodyPr>
          <a:lstStyle/>
          <a:p>
            <a:r>
              <a:rPr lang="en-GB" b="1" cap="none" dirty="0">
                <a:solidFill>
                  <a:schemeClr val="accent1">
                    <a:lumMod val="50000"/>
                  </a:schemeClr>
                </a:solidFill>
              </a:rPr>
              <a:t>1. What is the climate crisis?</a:t>
            </a:r>
          </a:p>
        </p:txBody>
      </p:sp>
    </p:spTree>
    <p:extLst>
      <p:ext uri="{BB962C8B-B14F-4D97-AF65-F5344CB8AC3E}">
        <p14:creationId xmlns:p14="http://schemas.microsoft.com/office/powerpoint/2010/main" val="4021096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51B860BB-F934-4DE1-A930-090DD475F1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4" name="Freeform 11">
              <a:extLst>
                <a:ext uri="{FF2B5EF4-FFF2-40B4-BE49-F238E27FC236}">
                  <a16:creationId xmlns:a16="http://schemas.microsoft.com/office/drawing/2014/main" id="{61927C55-8047-466F-9FE4-B42D3D1AF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E914D83D-75AE-426B-90AC-E37CBA2BD7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DDB740D6-20EA-4164-9EDB-243B210E8F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0843EF7D-8FF7-4B1B-810B-AA92D132E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F995A1BF-26D5-42BA-83D6-B74B0793A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706BB22B-358C-43E3-A01E-2CCD2EFD4A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09828090-C04F-4B25-BD86-CE7A94A346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B062093C-CFDD-4759-8CD6-EB2CCD1DB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FB33C2A8-7609-427D-BC55-13F956201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9FF51B36-24F3-42B4-9ACD-2B83F4B57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6EBCB31E-7CBF-45FC-B7A3-7FE8E8C8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404CB86A-82A5-40B9-8D4B-159ED1A3CE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7" name="Group 86">
            <a:extLst>
              <a:ext uri="{FF2B5EF4-FFF2-40B4-BE49-F238E27FC236}">
                <a16:creationId xmlns:a16="http://schemas.microsoft.com/office/drawing/2014/main" id="{DD17BCFA-C80F-4670-B8B9-034B5B1C8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2"/>
            <a:ext cx="2356675" cy="6853285"/>
            <a:chOff x="6627813" y="195454"/>
            <a:chExt cx="1952625" cy="5678297"/>
          </a:xfrm>
        </p:grpSpPr>
        <p:sp>
          <p:nvSpPr>
            <p:cNvPr id="88" name="Freeform 27">
              <a:extLst>
                <a:ext uri="{FF2B5EF4-FFF2-40B4-BE49-F238E27FC236}">
                  <a16:creationId xmlns:a16="http://schemas.microsoft.com/office/drawing/2014/main" id="{F705DA76-B301-4098-9966-310A00C31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7484AECD-B027-45E9-8764-6E1A4A4A0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CB341AF9-DEB1-42CB-8D1D-F262CFE46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1C7213C3-CCDC-48BD-BF51-7AB8EE57A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7568F4E5-84C7-4F79-A40F-AC4885CB63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81654B91-DAE7-4763-8F60-7A35727C2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E9C665F1-5409-4590-AA69-79EABC1EA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C3192F7D-0C18-4DB2-A88B-EBF562748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86BE4725-AC90-44AE-8B17-D13BA4BF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2C0C171A-856F-4606-9D98-B5318639A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B6D57E3C-42A8-4054-B617-CE82DD8B7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C0A815A3-B7C7-4090-88EA-DA48AE474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1" name="Rectangle 100">
            <a:extLst>
              <a:ext uri="{FF2B5EF4-FFF2-40B4-BE49-F238E27FC236}">
                <a16:creationId xmlns:a16="http://schemas.microsoft.com/office/drawing/2014/main" id="{AE2F7D72-C98C-4C79-88A4-1DD7AAE7B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 name="Freeform 11">
            <a:extLst>
              <a:ext uri="{FF2B5EF4-FFF2-40B4-BE49-F238E27FC236}">
                <a16:creationId xmlns:a16="http://schemas.microsoft.com/office/drawing/2014/main" id="{17BE9237-F367-4B09-A610-9AC21A4323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p:cNvSpPr>
            <a:spLocks noGrp="1"/>
          </p:cNvSpPr>
          <p:nvPr>
            <p:ph type="title"/>
          </p:nvPr>
        </p:nvSpPr>
        <p:spPr>
          <a:xfrm>
            <a:off x="1687669" y="624110"/>
            <a:ext cx="7072627" cy="1280890"/>
          </a:xfrm>
        </p:spPr>
        <p:txBody>
          <a:bodyPr vert="horz" lIns="91440" tIns="45720" rIns="91440" bIns="45720" rtlCol="0" anchor="t">
            <a:noAutofit/>
          </a:bodyPr>
          <a:lstStyle/>
          <a:p>
            <a:pPr>
              <a:lnSpc>
                <a:spcPct val="90000"/>
              </a:lnSpc>
            </a:pPr>
            <a:r>
              <a:rPr lang="en-US" sz="3000" b="1" dirty="0">
                <a:solidFill>
                  <a:srgbClr val="EA8B1E"/>
                </a:solidFill>
              </a:rPr>
              <a:t>Present day Agricultural Productivity in Myanmar is overall low and vulnerable</a:t>
            </a:r>
          </a:p>
        </p:txBody>
      </p:sp>
      <p:sp>
        <p:nvSpPr>
          <p:cNvPr id="3" name="Rectangle 2"/>
          <p:cNvSpPr/>
          <p:nvPr/>
        </p:nvSpPr>
        <p:spPr>
          <a:xfrm>
            <a:off x="1826556" y="1746462"/>
            <a:ext cx="4140772" cy="3777622"/>
          </a:xfrm>
          <a:prstGeom prst="rect">
            <a:avLst/>
          </a:prstGeom>
        </p:spPr>
        <p:txBody>
          <a:bodyPr vert="horz" lIns="91440" tIns="45720" rIns="91440" bIns="45720" rtlCol="0">
            <a:noAutofit/>
          </a:bodyPr>
          <a:lstStyle/>
          <a:p>
            <a:pPr>
              <a:lnSpc>
                <a:spcPct val="90000"/>
              </a:lnSpc>
              <a:spcBef>
                <a:spcPts val="1000"/>
              </a:spcBef>
              <a:buClr>
                <a:schemeClr val="accent1"/>
              </a:buClr>
              <a:buFont typeface="Wingdings 3" charset="2"/>
              <a:buChar char=""/>
            </a:pPr>
            <a:endParaRPr lang="en-US" dirty="0">
              <a:solidFill>
                <a:srgbClr val="000000"/>
              </a:solidFill>
            </a:endParaRPr>
          </a:p>
          <a:p>
            <a:pPr>
              <a:lnSpc>
                <a:spcPct val="90000"/>
              </a:lnSpc>
              <a:spcBef>
                <a:spcPts val="1000"/>
              </a:spcBef>
              <a:buClr>
                <a:schemeClr val="accent1"/>
              </a:buClr>
            </a:pPr>
            <a:r>
              <a:rPr lang="en-US" dirty="0">
                <a:solidFill>
                  <a:srgbClr val="000000"/>
                </a:solidFill>
              </a:rPr>
              <a:t>Many reasons including</a:t>
            </a:r>
          </a:p>
          <a:p>
            <a:pPr marL="342900" indent="-342900">
              <a:lnSpc>
                <a:spcPct val="90000"/>
              </a:lnSpc>
              <a:spcBef>
                <a:spcPts val="1000"/>
              </a:spcBef>
              <a:buClr>
                <a:schemeClr val="accent1"/>
              </a:buClr>
              <a:buFont typeface="Wingdings 3" charset="2"/>
              <a:buChar char=""/>
            </a:pPr>
            <a:endParaRPr lang="en-US" dirty="0">
              <a:solidFill>
                <a:srgbClr val="000000"/>
              </a:solidFill>
            </a:endParaRPr>
          </a:p>
          <a:p>
            <a:pPr marL="342900" indent="-342900">
              <a:lnSpc>
                <a:spcPct val="90000"/>
              </a:lnSpc>
              <a:spcBef>
                <a:spcPts val="1000"/>
              </a:spcBef>
              <a:buClr>
                <a:schemeClr val="accent1"/>
              </a:buClr>
              <a:buFont typeface="Wingdings 3" charset="2"/>
              <a:buChar char=""/>
            </a:pPr>
            <a:r>
              <a:rPr lang="en-US" dirty="0">
                <a:solidFill>
                  <a:srgbClr val="000000"/>
                </a:solidFill>
              </a:rPr>
              <a:t>low application rates of fertilizer </a:t>
            </a:r>
          </a:p>
          <a:p>
            <a:pPr marL="342900" indent="-342900">
              <a:lnSpc>
                <a:spcPct val="90000"/>
              </a:lnSpc>
              <a:spcBef>
                <a:spcPts val="1000"/>
              </a:spcBef>
              <a:buClr>
                <a:schemeClr val="accent1"/>
              </a:buClr>
              <a:buFont typeface="Wingdings 3" charset="2"/>
              <a:buChar char=""/>
            </a:pPr>
            <a:r>
              <a:rPr lang="en-US" dirty="0">
                <a:solidFill>
                  <a:srgbClr val="000000"/>
                </a:solidFill>
              </a:rPr>
              <a:t>Poor access to irrigation:</a:t>
            </a:r>
          </a:p>
          <a:p>
            <a:pPr marL="285750" indent="-285750">
              <a:lnSpc>
                <a:spcPct val="90000"/>
              </a:lnSpc>
              <a:spcBef>
                <a:spcPts val="1000"/>
              </a:spcBef>
              <a:buClr>
                <a:schemeClr val="accent1"/>
              </a:buClr>
              <a:buFont typeface="Wingdings 3" charset="2"/>
              <a:buChar char=""/>
            </a:pPr>
            <a:r>
              <a:rPr lang="en-US" dirty="0">
                <a:solidFill>
                  <a:srgbClr val="000000"/>
                </a:solidFill>
              </a:rPr>
              <a:t>In 2014-2015,  only 15% of the crop area were part of the public irrigation systems. </a:t>
            </a:r>
          </a:p>
          <a:p>
            <a:pPr marL="285750" indent="-285750">
              <a:lnSpc>
                <a:spcPct val="90000"/>
              </a:lnSpc>
              <a:spcBef>
                <a:spcPts val="1000"/>
              </a:spcBef>
              <a:buClr>
                <a:schemeClr val="accent1"/>
              </a:buClr>
              <a:buFont typeface="Wingdings 3" charset="2"/>
              <a:buChar char=""/>
            </a:pPr>
            <a:r>
              <a:rPr lang="en-US" dirty="0">
                <a:solidFill>
                  <a:srgbClr val="000000"/>
                </a:solidFill>
              </a:rPr>
              <a:t>This is much lower coverage than in Indonesia and Thailand (about 30%), China (50%), and Vietnam (70%). </a:t>
            </a:r>
          </a:p>
          <a:p>
            <a:pPr marL="285750" indent="-285750">
              <a:lnSpc>
                <a:spcPct val="90000"/>
              </a:lnSpc>
              <a:spcBef>
                <a:spcPts val="1000"/>
              </a:spcBef>
              <a:buClr>
                <a:schemeClr val="accent1"/>
              </a:buClr>
              <a:buFont typeface="Wingdings 3" charset="2"/>
              <a:buChar char=""/>
            </a:pPr>
            <a:r>
              <a:rPr lang="en-US" dirty="0">
                <a:solidFill>
                  <a:srgbClr val="000000"/>
                </a:solidFill>
              </a:rPr>
              <a:t>Much is rain-fed</a:t>
            </a:r>
          </a:p>
        </p:txBody>
      </p:sp>
      <p:pic>
        <p:nvPicPr>
          <p:cNvPr id="12292" name="Picture 4" descr="Chart&#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16929" y="2298760"/>
            <a:ext cx="5451627" cy="2739442"/>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584338" y="6620094"/>
            <a:ext cx="6300192" cy="184666"/>
          </a:xfrm>
          <a:prstGeom prst="rect">
            <a:avLst/>
          </a:prstGeom>
        </p:spPr>
        <p:txBody>
          <a:bodyPr wrap="square">
            <a:spAutoFit/>
          </a:bodyPr>
          <a:lstStyle/>
          <a:p>
            <a:pPr>
              <a:spcAft>
                <a:spcPts val="600"/>
              </a:spcAft>
            </a:pPr>
            <a:r>
              <a:rPr lang="en-GB" sz="600" dirty="0">
                <a:solidFill>
                  <a:schemeClr val="accent3">
                    <a:lumMod val="75000"/>
                  </a:schemeClr>
                </a:solidFill>
                <a:hlinkClick r:id="rId5">
                  <a:extLst>
                    <a:ext uri="{A12FA001-AC4F-418D-AE19-62706E023703}">
                      <ahyp:hlinkClr xmlns:ahyp="http://schemas.microsoft.com/office/drawing/2018/hyperlinkcolor" val="tx"/>
                    </a:ext>
                  </a:extLst>
                </a:hlinkClick>
              </a:rPr>
              <a:t>http://documents.worldbank.org/curated/en/509581468181132091/pdf/100066-ESW-P144951-Box394886B-PUBLIC-MM-Farm-Production-Economics-online-version.pdf</a:t>
            </a:r>
            <a:endParaRPr lang="en-GB" sz="600" dirty="0">
              <a:solidFill>
                <a:schemeClr val="accent3">
                  <a:lumMod val="75000"/>
                </a:schemeClr>
              </a:solidFill>
            </a:endParaRPr>
          </a:p>
        </p:txBody>
      </p:sp>
      <p:sp>
        <p:nvSpPr>
          <p:cNvPr id="5" name="Rectangle 4"/>
          <p:cNvSpPr/>
          <p:nvPr/>
        </p:nvSpPr>
        <p:spPr>
          <a:xfrm>
            <a:off x="7096633" y="5113241"/>
            <a:ext cx="4121641" cy="492443"/>
          </a:xfrm>
          <a:prstGeom prst="rect">
            <a:avLst/>
          </a:prstGeom>
        </p:spPr>
        <p:txBody>
          <a:bodyPr wrap="none">
            <a:spAutoFit/>
          </a:bodyPr>
          <a:lstStyle/>
          <a:p>
            <a:pPr>
              <a:spcAft>
                <a:spcPts val="600"/>
              </a:spcAft>
            </a:pPr>
            <a:r>
              <a:rPr lang="en-GB" sz="1050" dirty="0"/>
              <a:t>RICE……….Monsoon Paddy yields –International comparison</a:t>
            </a:r>
          </a:p>
          <a:p>
            <a:pPr>
              <a:spcAft>
                <a:spcPts val="600"/>
              </a:spcAft>
            </a:pPr>
            <a:r>
              <a:rPr lang="en-GB" sz="1050" dirty="0"/>
              <a:t>- dry  paddy equivalents 2013/14</a:t>
            </a:r>
          </a:p>
        </p:txBody>
      </p:sp>
      <p:sp>
        <p:nvSpPr>
          <p:cNvPr id="6" name="TextBox 5">
            <a:extLst>
              <a:ext uri="{FF2B5EF4-FFF2-40B4-BE49-F238E27FC236}">
                <a16:creationId xmlns:a16="http://schemas.microsoft.com/office/drawing/2014/main" id="{762C87DF-3D03-E34E-AFCB-083DF1DEC480}"/>
              </a:ext>
            </a:extLst>
          </p:cNvPr>
          <p:cNvSpPr txBox="1"/>
          <p:nvPr/>
        </p:nvSpPr>
        <p:spPr>
          <a:xfrm>
            <a:off x="1584338" y="6461468"/>
            <a:ext cx="6300192" cy="215444"/>
          </a:xfrm>
          <a:prstGeom prst="rect">
            <a:avLst/>
          </a:prstGeom>
          <a:noFill/>
        </p:spPr>
        <p:txBody>
          <a:bodyPr wrap="square" rtlCol="0">
            <a:spAutoFit/>
          </a:bodyPr>
          <a:lstStyle/>
          <a:p>
            <a:pPr>
              <a:spcAft>
                <a:spcPts val="600"/>
              </a:spcAft>
            </a:pPr>
            <a:r>
              <a:rPr lang="en-US" sz="800" dirty="0">
                <a:solidFill>
                  <a:schemeClr val="accent3">
                    <a:lumMod val="75000"/>
                  </a:schemeClr>
                </a:solidFill>
              </a:rPr>
              <a:t>Data and figure from World Bank ‘Myanmar: analysis of farm production economics’ (2016</a:t>
            </a:r>
            <a:r>
              <a:rPr lang="en-US" sz="800" dirty="0">
                <a:solidFill>
                  <a:schemeClr val="accent1">
                    <a:lumMod val="75000"/>
                  </a:schemeClr>
                </a:solidFill>
              </a:rPr>
              <a:t>)</a:t>
            </a:r>
          </a:p>
        </p:txBody>
      </p:sp>
    </p:spTree>
    <p:custDataLst>
      <p:tags r:id="rId1"/>
    </p:custDataLst>
    <p:extLst>
      <p:ext uri="{BB962C8B-B14F-4D97-AF65-F5344CB8AC3E}">
        <p14:creationId xmlns:p14="http://schemas.microsoft.com/office/powerpoint/2010/main" val="322010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684950"/>
            <a:ext cx="8911687" cy="1280890"/>
          </a:xfrm>
        </p:spPr>
        <p:txBody>
          <a:bodyPr>
            <a:normAutofit/>
          </a:bodyPr>
          <a:lstStyle/>
          <a:p>
            <a:r>
              <a:rPr lang="en-GB" sz="3200" b="1" dirty="0">
                <a:solidFill>
                  <a:srgbClr val="EA8B1E"/>
                </a:solidFill>
              </a:rPr>
              <a:t>Key Messages</a:t>
            </a:r>
          </a:p>
        </p:txBody>
      </p:sp>
      <p:sp>
        <p:nvSpPr>
          <p:cNvPr id="4" name="TextBox 3"/>
          <p:cNvSpPr txBox="1"/>
          <p:nvPr/>
        </p:nvSpPr>
        <p:spPr>
          <a:xfrm>
            <a:off x="1631504" y="6453336"/>
            <a:ext cx="3417113" cy="338554"/>
          </a:xfrm>
          <a:prstGeom prst="rect">
            <a:avLst/>
          </a:prstGeom>
          <a:noFill/>
        </p:spPr>
        <p:txBody>
          <a:bodyPr wrap="square" rtlCol="0">
            <a:spAutoFit/>
          </a:bodyPr>
          <a:lstStyle/>
          <a:p>
            <a:r>
              <a:rPr lang="en-GB" sz="800" dirty="0">
                <a:solidFill>
                  <a:schemeClr val="accent3">
                    <a:lumMod val="75000"/>
                  </a:schemeClr>
                </a:solidFill>
              </a:rPr>
              <a:t>FAO (2016) Climate change, agriculture and food security</a:t>
            </a:r>
          </a:p>
          <a:p>
            <a:r>
              <a:rPr lang="en-GB" sz="800" dirty="0">
                <a:solidFill>
                  <a:schemeClr val="accent3">
                    <a:lumMod val="75000"/>
                  </a:schemeClr>
                </a:solidFill>
              </a:rPr>
              <a:t> http://</a:t>
            </a:r>
            <a:r>
              <a:rPr lang="en-GB" sz="800" dirty="0" err="1">
                <a:solidFill>
                  <a:schemeClr val="accent3">
                    <a:lumMod val="75000"/>
                  </a:schemeClr>
                </a:solidFill>
              </a:rPr>
              <a:t>www.fao.org</a:t>
            </a:r>
            <a:r>
              <a:rPr lang="en-GB" sz="800" dirty="0">
                <a:solidFill>
                  <a:schemeClr val="accent3">
                    <a:lumMod val="75000"/>
                  </a:schemeClr>
                </a:solidFill>
              </a:rPr>
              <a:t>/publications/sofa/2016/</a:t>
            </a:r>
            <a:r>
              <a:rPr lang="en-GB" sz="800" dirty="0" err="1">
                <a:solidFill>
                  <a:schemeClr val="accent3">
                    <a:lumMod val="75000"/>
                  </a:schemeClr>
                </a:solidFill>
              </a:rPr>
              <a:t>en</a:t>
            </a:r>
            <a:r>
              <a:rPr lang="en-GB" sz="800" dirty="0">
                <a:solidFill>
                  <a:schemeClr val="accent3">
                    <a:lumMod val="75000"/>
                  </a:schemeClr>
                </a:solidFill>
              </a:rPr>
              <a:t>/</a:t>
            </a:r>
          </a:p>
        </p:txBody>
      </p:sp>
      <p:sp>
        <p:nvSpPr>
          <p:cNvPr id="3" name="Rectangle 2"/>
          <p:cNvSpPr/>
          <p:nvPr/>
        </p:nvSpPr>
        <p:spPr>
          <a:xfrm>
            <a:off x="3891771" y="1988840"/>
            <a:ext cx="805160" cy="923330"/>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  </a:t>
            </a:r>
          </a:p>
        </p:txBody>
      </p:sp>
      <p:sp>
        <p:nvSpPr>
          <p:cNvPr id="5" name="TextBox 4"/>
          <p:cNvSpPr txBox="1"/>
          <p:nvPr/>
        </p:nvSpPr>
        <p:spPr>
          <a:xfrm>
            <a:off x="4696931" y="1988840"/>
            <a:ext cx="4855453" cy="1200329"/>
          </a:xfrm>
          <a:prstGeom prst="rect">
            <a:avLst/>
          </a:prstGeom>
          <a:noFill/>
        </p:spPr>
        <p:txBody>
          <a:bodyPr wrap="square" rtlCol="0">
            <a:spAutoFit/>
          </a:bodyPr>
          <a:lstStyle/>
          <a:p>
            <a:r>
              <a:rPr lang="en-GB" b="1" dirty="0">
                <a:solidFill>
                  <a:schemeClr val="accent1">
                    <a:lumMod val="50000"/>
                  </a:schemeClr>
                </a:solidFill>
              </a:rPr>
              <a:t>Until 2030, global warming and changing rainfall will lead to yield losses, (0—2% per decade) but depends on place and conditions</a:t>
            </a:r>
          </a:p>
        </p:txBody>
      </p:sp>
      <p:grpSp>
        <p:nvGrpSpPr>
          <p:cNvPr id="6" name="Group 5"/>
          <p:cNvGrpSpPr/>
          <p:nvPr/>
        </p:nvGrpSpPr>
        <p:grpSpPr>
          <a:xfrm>
            <a:off x="3891771" y="3356992"/>
            <a:ext cx="5516596" cy="923330"/>
            <a:chOff x="2367771" y="3356992"/>
            <a:chExt cx="5516596" cy="923330"/>
          </a:xfrm>
        </p:grpSpPr>
        <p:sp>
          <p:nvSpPr>
            <p:cNvPr id="7" name="Rectangle 6"/>
            <p:cNvSpPr/>
            <p:nvPr/>
          </p:nvSpPr>
          <p:spPr>
            <a:xfrm>
              <a:off x="2367771" y="3356992"/>
              <a:ext cx="805160" cy="923330"/>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 </a:t>
              </a:r>
            </a:p>
          </p:txBody>
        </p:sp>
        <p:sp>
          <p:nvSpPr>
            <p:cNvPr id="8" name="TextBox 7"/>
            <p:cNvSpPr txBox="1"/>
            <p:nvPr/>
          </p:nvSpPr>
          <p:spPr>
            <a:xfrm>
              <a:off x="3172930" y="3356992"/>
              <a:ext cx="4711437" cy="923330"/>
            </a:xfrm>
            <a:prstGeom prst="rect">
              <a:avLst/>
            </a:prstGeom>
            <a:noFill/>
          </p:spPr>
          <p:txBody>
            <a:bodyPr wrap="square" rtlCol="0">
              <a:spAutoFit/>
            </a:bodyPr>
            <a:lstStyle/>
            <a:p>
              <a:r>
                <a:rPr lang="en-GB" b="1" dirty="0">
                  <a:solidFill>
                    <a:schemeClr val="accent1">
                      <a:lumMod val="50000"/>
                    </a:schemeClr>
                  </a:solidFill>
                </a:rPr>
                <a:t>Beyond 2030, negative impacts on agricultural yields will be increasingly severe in all areas</a:t>
              </a:r>
            </a:p>
          </p:txBody>
        </p:sp>
      </p:grpSp>
      <p:grpSp>
        <p:nvGrpSpPr>
          <p:cNvPr id="11" name="Group 10"/>
          <p:cNvGrpSpPr/>
          <p:nvPr/>
        </p:nvGrpSpPr>
        <p:grpSpPr>
          <a:xfrm>
            <a:off x="3903023" y="4666768"/>
            <a:ext cx="5505345" cy="923330"/>
            <a:chOff x="2379022" y="4666768"/>
            <a:chExt cx="5505345" cy="923330"/>
          </a:xfrm>
        </p:grpSpPr>
        <p:sp>
          <p:nvSpPr>
            <p:cNvPr id="9" name="Rectangle 8"/>
            <p:cNvSpPr/>
            <p:nvPr/>
          </p:nvSpPr>
          <p:spPr>
            <a:xfrm>
              <a:off x="2379022" y="4666768"/>
              <a:ext cx="805160" cy="923330"/>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 </a:t>
              </a:r>
            </a:p>
          </p:txBody>
        </p:sp>
        <p:sp>
          <p:nvSpPr>
            <p:cNvPr id="10" name="TextBox 9"/>
            <p:cNvSpPr txBox="1"/>
            <p:nvPr/>
          </p:nvSpPr>
          <p:spPr>
            <a:xfrm>
              <a:off x="3190243" y="4666768"/>
              <a:ext cx="4694124" cy="923330"/>
            </a:xfrm>
            <a:prstGeom prst="rect">
              <a:avLst/>
            </a:prstGeom>
            <a:noFill/>
          </p:spPr>
          <p:txBody>
            <a:bodyPr wrap="square" rtlCol="0">
              <a:spAutoFit/>
            </a:bodyPr>
            <a:lstStyle/>
            <a:p>
              <a:r>
                <a:rPr lang="en-GB" b="1" dirty="0">
                  <a:solidFill>
                    <a:schemeClr val="accent1">
                      <a:lumMod val="50000"/>
                    </a:schemeClr>
                  </a:solidFill>
                </a:rPr>
                <a:t>In tropical areas, adverse impacts are ALREADY affecting food security in vulnerable households and communities</a:t>
              </a:r>
            </a:p>
          </p:txBody>
        </p:sp>
      </p:grpSp>
    </p:spTree>
    <p:custDataLst>
      <p:tags r:id="rId1"/>
    </p:custDataLst>
    <p:extLst>
      <p:ext uri="{BB962C8B-B14F-4D97-AF65-F5344CB8AC3E}">
        <p14:creationId xmlns:p14="http://schemas.microsoft.com/office/powerpoint/2010/main" val="421381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608" y="2708920"/>
            <a:ext cx="7772400" cy="1362075"/>
          </a:xfrm>
        </p:spPr>
        <p:txBody>
          <a:bodyPr/>
          <a:lstStyle/>
          <a:p>
            <a:r>
              <a:rPr lang="en-GB" b="1" i="1" cap="none" dirty="0">
                <a:solidFill>
                  <a:schemeClr val="accent1">
                    <a:lumMod val="50000"/>
                  </a:schemeClr>
                </a:solidFill>
              </a:rPr>
              <a:t>’’</a:t>
            </a:r>
            <a:r>
              <a:rPr lang="en-GB" sz="3200" b="1" i="1" cap="none" dirty="0">
                <a:solidFill>
                  <a:schemeClr val="accent1">
                    <a:lumMod val="50000"/>
                  </a:schemeClr>
                </a:solidFill>
              </a:rPr>
              <a:t>Climate change impacts on rice’’</a:t>
            </a:r>
            <a:r>
              <a:rPr lang="en-GB" sz="3200" b="1" cap="none" dirty="0">
                <a:solidFill>
                  <a:schemeClr val="accent1">
                    <a:lumMod val="50000"/>
                  </a:schemeClr>
                </a:solidFill>
              </a:rPr>
              <a:t> </a:t>
            </a:r>
            <a:br>
              <a:rPr lang="en-GB" sz="3200" b="1" cap="none" dirty="0">
                <a:solidFill>
                  <a:schemeClr val="accent1">
                    <a:lumMod val="50000"/>
                  </a:schemeClr>
                </a:solidFill>
              </a:rPr>
            </a:br>
            <a:r>
              <a:rPr lang="en-GB" sz="3200" b="1" cap="none" dirty="0">
                <a:solidFill>
                  <a:schemeClr val="accent1">
                    <a:lumMod val="50000"/>
                  </a:schemeClr>
                </a:solidFill>
              </a:rPr>
              <a:t> - Data analysis</a:t>
            </a:r>
            <a:endParaRPr lang="en-GB" b="1" cap="none" dirty="0">
              <a:solidFill>
                <a:schemeClr val="accent1">
                  <a:lumMod val="50000"/>
                </a:schemeClr>
              </a:solidFill>
            </a:endParaRPr>
          </a:p>
        </p:txBody>
      </p:sp>
      <p:sp>
        <p:nvSpPr>
          <p:cNvPr id="3" name="Text Placeholder 2"/>
          <p:cNvSpPr>
            <a:spLocks noGrp="1"/>
          </p:cNvSpPr>
          <p:nvPr>
            <p:ph type="body" idx="1"/>
          </p:nvPr>
        </p:nvSpPr>
        <p:spPr>
          <a:xfrm>
            <a:off x="2579456" y="2132856"/>
            <a:ext cx="7772400" cy="1500187"/>
          </a:xfrm>
        </p:spPr>
        <p:txBody>
          <a:bodyPr>
            <a:normAutofit/>
          </a:bodyPr>
          <a:lstStyle/>
          <a:p>
            <a:r>
              <a:rPr lang="en-GB" sz="3200" b="1" dirty="0">
                <a:solidFill>
                  <a:srgbClr val="EA8B1E"/>
                </a:solidFill>
              </a:rPr>
              <a:t>Activity 1: </a:t>
            </a:r>
          </a:p>
        </p:txBody>
      </p:sp>
    </p:spTree>
    <p:extLst>
      <p:ext uri="{BB962C8B-B14F-4D97-AF65-F5344CB8AC3E}">
        <p14:creationId xmlns:p14="http://schemas.microsoft.com/office/powerpoint/2010/main" val="345017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1504" y="620688"/>
            <a:ext cx="9746253" cy="5096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837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620688"/>
            <a:ext cx="8911687" cy="1280890"/>
          </a:xfrm>
        </p:spPr>
        <p:txBody>
          <a:bodyPr>
            <a:normAutofit/>
          </a:bodyPr>
          <a:lstStyle/>
          <a:p>
            <a:r>
              <a:rPr lang="en-GB" sz="3200" b="1" dirty="0">
                <a:solidFill>
                  <a:srgbClr val="EA8B1E"/>
                </a:solidFill>
              </a:rPr>
              <a:t>The population is growing</a:t>
            </a:r>
          </a:p>
        </p:txBody>
      </p:sp>
      <p:pic>
        <p:nvPicPr>
          <p:cNvPr id="4" name="Picture 2" descr="Graph of World Population: 1950-2050"/>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640137" y="2060848"/>
            <a:ext cx="4911725"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69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7660" y="404664"/>
            <a:ext cx="8911687" cy="1280890"/>
          </a:xfrm>
        </p:spPr>
        <p:txBody>
          <a:bodyPr>
            <a:noAutofit/>
          </a:bodyPr>
          <a:lstStyle/>
          <a:p>
            <a:r>
              <a:rPr lang="en-GB" sz="3200" b="1" dirty="0">
                <a:solidFill>
                  <a:srgbClr val="EA8B1E"/>
                </a:solidFill>
              </a:rPr>
              <a:t>But climate is changing as long-lived greenhouse gases increase!</a:t>
            </a:r>
          </a:p>
        </p:txBody>
      </p:sp>
      <p:pic>
        <p:nvPicPr>
          <p:cNvPr id="7" name="Picture 2" descr="https://www.esrl.noaa.gov/gmd/aggi/aggi.fig2.pn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07213" y="2160165"/>
            <a:ext cx="5777573" cy="3778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31503" y="6538282"/>
            <a:ext cx="4572000" cy="307777"/>
          </a:xfrm>
          <a:prstGeom prst="rect">
            <a:avLst/>
          </a:prstGeom>
        </p:spPr>
        <p:txBody>
          <a:bodyPr>
            <a:spAutoFit/>
          </a:bodyPr>
          <a:lstStyle/>
          <a:p>
            <a:r>
              <a:rPr lang="en-GB" sz="700" dirty="0">
                <a:solidFill>
                  <a:schemeClr val="accent3">
                    <a:lumMod val="75000"/>
                  </a:schemeClr>
                </a:solidFill>
              </a:rPr>
              <a:t>THE NOAA ANNUAL GREENHOUSE GAS INDEX (AGGI) accessed April 2021</a:t>
            </a:r>
          </a:p>
          <a:p>
            <a:r>
              <a:rPr lang="en-GB" sz="700" dirty="0">
                <a:solidFill>
                  <a:schemeClr val="accent3">
                    <a:lumMod val="75000"/>
                  </a:schemeClr>
                </a:solidFill>
                <a:hlinkClick r:id="rId4">
                  <a:extLst>
                    <a:ext uri="{A12FA001-AC4F-418D-AE19-62706E023703}">
                      <ahyp:hlinkClr xmlns:ahyp="http://schemas.microsoft.com/office/drawing/2018/hyperlinkcolor" val="tx"/>
                    </a:ext>
                  </a:extLst>
                </a:hlinkClick>
              </a:rPr>
              <a:t>https://www.esrl.noaa.gov/gmd/aggi/aggi.html</a:t>
            </a:r>
            <a:endParaRPr lang="en-GB" sz="700" dirty="0">
              <a:solidFill>
                <a:schemeClr val="accent3">
                  <a:lumMod val="75000"/>
                </a:schemeClr>
              </a:solidFill>
            </a:endParaRPr>
          </a:p>
        </p:txBody>
      </p:sp>
    </p:spTree>
    <p:extLst>
      <p:ext uri="{BB962C8B-B14F-4D97-AF65-F5344CB8AC3E}">
        <p14:creationId xmlns:p14="http://schemas.microsoft.com/office/powerpoint/2010/main" val="1823754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3B6B-0791-41DB-810D-F169A76809ED}"/>
              </a:ext>
            </a:extLst>
          </p:cNvPr>
          <p:cNvSpPr>
            <a:spLocks noGrp="1"/>
          </p:cNvSpPr>
          <p:nvPr>
            <p:ph type="title"/>
          </p:nvPr>
        </p:nvSpPr>
        <p:spPr>
          <a:xfrm>
            <a:off x="0" y="0"/>
            <a:ext cx="12192000" cy="697830"/>
          </a:xfrm>
        </p:spPr>
        <p:txBody>
          <a:bodyPr>
            <a:normAutofit fontScale="90000"/>
          </a:bodyPr>
          <a:lstStyle/>
          <a:p>
            <a:br>
              <a:rPr lang="en-GB" sz="4400" b="1" dirty="0"/>
            </a:br>
            <a:br>
              <a:rPr lang="en-US" sz="4400" b="1" dirty="0"/>
            </a:br>
            <a:endParaRPr lang="en-GB" dirty="0"/>
          </a:p>
        </p:txBody>
      </p:sp>
      <p:sp>
        <p:nvSpPr>
          <p:cNvPr id="3" name="Content Placeholder 2">
            <a:extLst>
              <a:ext uri="{FF2B5EF4-FFF2-40B4-BE49-F238E27FC236}">
                <a16:creationId xmlns:a16="http://schemas.microsoft.com/office/drawing/2014/main" id="{1C56A2F7-FC2F-4286-A292-584A7D7C3398}"/>
              </a:ext>
            </a:extLst>
          </p:cNvPr>
          <p:cNvSpPr>
            <a:spLocks noGrp="1"/>
          </p:cNvSpPr>
          <p:nvPr>
            <p:ph sz="half" idx="1"/>
          </p:nvPr>
        </p:nvSpPr>
        <p:spPr>
          <a:xfrm>
            <a:off x="1853569" y="4010078"/>
            <a:ext cx="4052387" cy="1861272"/>
          </a:xfrm>
        </p:spPr>
        <p:txBody>
          <a:bodyPr/>
          <a:lstStyle/>
          <a:p>
            <a:r>
              <a:rPr lang="en-GB" sz="1800" dirty="0">
                <a:solidFill>
                  <a:schemeClr val="tx1"/>
                </a:solidFill>
              </a:rPr>
              <a:t>2.6 W m-</a:t>
            </a:r>
            <a:r>
              <a:rPr lang="en-GB" sz="1800" baseline="30000" dirty="0">
                <a:solidFill>
                  <a:schemeClr val="tx1"/>
                </a:solidFill>
              </a:rPr>
              <a:t>2</a:t>
            </a:r>
            <a:r>
              <a:rPr lang="en-GB" sz="1800" dirty="0">
                <a:solidFill>
                  <a:schemeClr val="tx1"/>
                </a:solidFill>
              </a:rPr>
              <a:t> = strict emission reduction and –</a:t>
            </a:r>
            <a:r>
              <a:rPr lang="en-GB" sz="1800" dirty="0" err="1">
                <a:solidFill>
                  <a:schemeClr val="tx1"/>
                </a:solidFill>
              </a:rPr>
              <a:t>ve</a:t>
            </a:r>
            <a:r>
              <a:rPr lang="en-GB" sz="1800" dirty="0">
                <a:solidFill>
                  <a:schemeClr val="tx1"/>
                </a:solidFill>
              </a:rPr>
              <a:t> emissions</a:t>
            </a:r>
          </a:p>
          <a:p>
            <a:r>
              <a:rPr lang="en-GB" sz="1800" dirty="0">
                <a:solidFill>
                  <a:schemeClr val="tx1"/>
                </a:solidFill>
              </a:rPr>
              <a:t>8.5 W m-</a:t>
            </a:r>
            <a:r>
              <a:rPr lang="en-GB" sz="1800" baseline="30000" dirty="0">
                <a:solidFill>
                  <a:schemeClr val="tx1"/>
                </a:solidFill>
              </a:rPr>
              <a:t>2</a:t>
            </a:r>
            <a:r>
              <a:rPr lang="en-GB" sz="1800" dirty="0">
                <a:solidFill>
                  <a:schemeClr val="tx1"/>
                </a:solidFill>
              </a:rPr>
              <a:t> = no adaptation or mitigation</a:t>
            </a:r>
          </a:p>
          <a:p>
            <a:endParaRPr lang="en-GB" dirty="0"/>
          </a:p>
        </p:txBody>
      </p:sp>
      <p:sp>
        <p:nvSpPr>
          <p:cNvPr id="8" name="TextBox 7">
            <a:extLst>
              <a:ext uri="{FF2B5EF4-FFF2-40B4-BE49-F238E27FC236}">
                <a16:creationId xmlns:a16="http://schemas.microsoft.com/office/drawing/2014/main" id="{15BA894A-591E-4E93-B18B-8E1328A6620E}"/>
              </a:ext>
            </a:extLst>
          </p:cNvPr>
          <p:cNvSpPr txBox="1"/>
          <p:nvPr/>
        </p:nvSpPr>
        <p:spPr>
          <a:xfrm>
            <a:off x="1853569" y="2202429"/>
            <a:ext cx="3830216" cy="1477328"/>
          </a:xfrm>
          <a:prstGeom prst="rect">
            <a:avLst/>
          </a:prstGeom>
          <a:noFill/>
        </p:spPr>
        <p:txBody>
          <a:bodyPr wrap="square">
            <a:spAutoFit/>
          </a:bodyPr>
          <a:lstStyle/>
          <a:p>
            <a:r>
              <a:rPr lang="en-GB" b="0" i="0" dirty="0">
                <a:solidFill>
                  <a:srgbClr val="202122"/>
                </a:solidFill>
                <a:effectLst/>
              </a:rPr>
              <a:t>A </a:t>
            </a:r>
            <a:r>
              <a:rPr lang="en-GB" b="1" i="0" dirty="0">
                <a:solidFill>
                  <a:srgbClr val="202122"/>
                </a:solidFill>
                <a:effectLst/>
              </a:rPr>
              <a:t>Representative Concentration Pathway</a:t>
            </a:r>
            <a:r>
              <a:rPr lang="en-GB" b="0" i="0" dirty="0">
                <a:solidFill>
                  <a:srgbClr val="202122"/>
                </a:solidFill>
                <a:effectLst/>
              </a:rPr>
              <a:t> (</a:t>
            </a:r>
            <a:r>
              <a:rPr lang="en-GB" b="1" i="0" dirty="0">
                <a:solidFill>
                  <a:srgbClr val="202122"/>
                </a:solidFill>
                <a:effectLst/>
              </a:rPr>
              <a:t>RCP</a:t>
            </a:r>
            <a:r>
              <a:rPr lang="en-GB" b="0" i="0" dirty="0">
                <a:solidFill>
                  <a:srgbClr val="202122"/>
                </a:solidFill>
                <a:effectLst/>
              </a:rPr>
              <a:t>) is </a:t>
            </a:r>
            <a:r>
              <a:rPr lang="en-GB" b="0" i="0" dirty="0">
                <a:solidFill>
                  <a:schemeClr val="bg1"/>
                </a:solidFill>
                <a:effectLst/>
              </a:rPr>
              <a:t>a </a:t>
            </a:r>
            <a:r>
              <a:rPr lang="en-GB" b="0" i="0" u="none" strike="noStrike" dirty="0">
                <a:solidFill>
                  <a:schemeClr val="bg1"/>
                </a:solidFill>
                <a:effectLst/>
              </a:rPr>
              <a:t>greenhouse </a:t>
            </a:r>
            <a:r>
              <a:rPr lang="en-GB" b="0" i="0" u="none" strike="noStrike" dirty="0">
                <a:effectLst/>
              </a:rPr>
              <a:t>gas</a:t>
            </a:r>
            <a:r>
              <a:rPr lang="en-GB" b="0" i="0" dirty="0">
                <a:effectLst/>
              </a:rPr>
              <a:t> concentration (not emissions) trajectory adopted by the </a:t>
            </a:r>
            <a:r>
              <a:rPr lang="en-GB" b="0" i="0" u="none" strike="noStrike" dirty="0">
                <a:effectLst/>
              </a:rPr>
              <a:t>IPCC</a:t>
            </a:r>
            <a:endParaRPr lang="en-GB" dirty="0"/>
          </a:p>
        </p:txBody>
      </p:sp>
      <p:sp>
        <p:nvSpPr>
          <p:cNvPr id="10" name="Title 1">
            <a:extLst>
              <a:ext uri="{FF2B5EF4-FFF2-40B4-BE49-F238E27FC236}">
                <a16:creationId xmlns:a16="http://schemas.microsoft.com/office/drawing/2014/main" id="{972D0EAF-6012-4043-8DAE-0B0468CCCC4C}"/>
              </a:ext>
            </a:extLst>
          </p:cNvPr>
          <p:cNvSpPr txBox="1">
            <a:spLocks/>
          </p:cNvSpPr>
          <p:nvPr/>
        </p:nvSpPr>
        <p:spPr>
          <a:xfrm>
            <a:off x="1729492" y="456083"/>
            <a:ext cx="8352928" cy="1905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b="1" dirty="0">
                <a:solidFill>
                  <a:srgbClr val="EA8B1E"/>
                </a:solidFill>
              </a:rPr>
              <a:t>Temperatures are increasing, </a:t>
            </a:r>
          </a:p>
          <a:p>
            <a:r>
              <a:rPr lang="en-GB" sz="3200" b="1" dirty="0">
                <a:solidFill>
                  <a:srgbClr val="EA8B1E"/>
                </a:solidFill>
              </a:rPr>
              <a:t>sea levels rising.</a:t>
            </a:r>
          </a:p>
        </p:txBody>
      </p:sp>
      <p:pic>
        <p:nvPicPr>
          <p:cNvPr id="12" name="Picture 11" descr="Chart, line chart&#10;&#10;Description automatically generated">
            <a:extLst>
              <a:ext uri="{FF2B5EF4-FFF2-40B4-BE49-F238E27FC236}">
                <a16:creationId xmlns:a16="http://schemas.microsoft.com/office/drawing/2014/main" id="{364E1278-D4F9-444D-A004-C66838C49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1088" y="2202429"/>
            <a:ext cx="3545312" cy="4075336"/>
          </a:xfrm>
          <a:prstGeom prst="rect">
            <a:avLst/>
          </a:prstGeom>
        </p:spPr>
      </p:pic>
      <p:sp>
        <p:nvSpPr>
          <p:cNvPr id="15" name="TextBox 14">
            <a:extLst>
              <a:ext uri="{FF2B5EF4-FFF2-40B4-BE49-F238E27FC236}">
                <a16:creationId xmlns:a16="http://schemas.microsoft.com/office/drawing/2014/main" id="{E345C1F6-750D-4CEE-B7C9-62F4974CC760}"/>
              </a:ext>
            </a:extLst>
          </p:cNvPr>
          <p:cNvSpPr txBox="1"/>
          <p:nvPr/>
        </p:nvSpPr>
        <p:spPr>
          <a:xfrm>
            <a:off x="1600781" y="6571711"/>
            <a:ext cx="6100010" cy="200055"/>
          </a:xfrm>
          <a:prstGeom prst="rect">
            <a:avLst/>
          </a:prstGeom>
          <a:noFill/>
        </p:spPr>
        <p:txBody>
          <a:bodyPr wrap="square">
            <a:spAutoFit/>
          </a:bodyPr>
          <a:lstStyle/>
          <a:p>
            <a:r>
              <a:rPr lang="en-GB" sz="700" b="0" i="0" dirty="0">
                <a:solidFill>
                  <a:schemeClr val="accent3">
                    <a:lumMod val="75000"/>
                  </a:schemeClr>
                </a:solidFill>
                <a:effectLst/>
              </a:rPr>
              <a:t>IPCC’s Fifth Assessment Report (AR5)</a:t>
            </a:r>
            <a:r>
              <a:rPr lang="en-GB" sz="700" dirty="0">
                <a:solidFill>
                  <a:schemeClr val="accent3">
                    <a:lumMod val="75000"/>
                  </a:schemeClr>
                </a:solidFill>
              </a:rPr>
              <a:t>   https://ar5-syr.ipcc.ch/topic_summary.php</a:t>
            </a:r>
          </a:p>
        </p:txBody>
      </p:sp>
    </p:spTree>
    <p:custDataLst>
      <p:tags r:id="rId1"/>
    </p:custDataLst>
    <p:extLst>
      <p:ext uri="{BB962C8B-B14F-4D97-AF65-F5344CB8AC3E}">
        <p14:creationId xmlns:p14="http://schemas.microsoft.com/office/powerpoint/2010/main" val="2052507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664132"/>
            <a:ext cx="9905998" cy="1905000"/>
          </a:xfrm>
        </p:spPr>
        <p:txBody>
          <a:bodyPr>
            <a:normAutofit/>
          </a:bodyPr>
          <a:lstStyle/>
          <a:p>
            <a:r>
              <a:rPr lang="en-GB" sz="3200" b="1" dirty="0">
                <a:solidFill>
                  <a:srgbClr val="EA8B1E"/>
                </a:solidFill>
              </a:rPr>
              <a:t>Rainfall patterns are changing</a:t>
            </a:r>
          </a:p>
        </p:txBody>
      </p:sp>
      <p:pic>
        <p:nvPicPr>
          <p:cNvPr id="1026" name="Picture 2" descr="https://www.carbonbrief.org/wp-content/uploads/2018/01/multimodel_mean_all_rcp85_sig-1024x7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3370" y="1667799"/>
            <a:ext cx="5145259" cy="35172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59496" y="6541053"/>
            <a:ext cx="6840760" cy="276999"/>
          </a:xfrm>
          <a:prstGeom prst="rect">
            <a:avLst/>
          </a:prstGeom>
        </p:spPr>
        <p:txBody>
          <a:bodyPr wrap="square">
            <a:spAutoFit/>
          </a:bodyPr>
          <a:lstStyle/>
          <a:p>
            <a:r>
              <a:rPr lang="en-GB" sz="600" dirty="0">
                <a:solidFill>
                  <a:schemeClr val="accent4">
                    <a:lumMod val="75000"/>
                  </a:schemeClr>
                </a:solidFill>
              </a:rPr>
              <a:t>Map by Carbon Brief, Data from KNMI Climate Explorer</a:t>
            </a:r>
          </a:p>
          <a:p>
            <a:r>
              <a:rPr lang="en-GB" sz="600" dirty="0">
                <a:solidFill>
                  <a:schemeClr val="accent4">
                    <a:lumMod val="75000"/>
                  </a:schemeClr>
                </a:solidFill>
              </a:rPr>
              <a:t> </a:t>
            </a:r>
            <a:r>
              <a:rPr lang="en-GB" sz="600" dirty="0">
                <a:solidFill>
                  <a:schemeClr val="accent4">
                    <a:lumMod val="75000"/>
                  </a:schemeClr>
                </a:solidFill>
                <a:hlinkClick r:id="rId3">
                  <a:extLst>
                    <a:ext uri="{A12FA001-AC4F-418D-AE19-62706E023703}">
                      <ahyp:hlinkClr xmlns:ahyp="http://schemas.microsoft.com/office/drawing/2018/hyperlinkcolor" val="tx"/>
                    </a:ext>
                  </a:extLst>
                </a:hlinkClick>
              </a:rPr>
              <a:t>https://www.carbonbrief.org/explainer-what-climate-models-tell-us-about-future-rainfall</a:t>
            </a:r>
            <a:r>
              <a:rPr lang="en-GB" sz="600" dirty="0">
                <a:solidFill>
                  <a:schemeClr val="accent4">
                    <a:lumMod val="75000"/>
                  </a:schemeClr>
                </a:solidFill>
              </a:rPr>
              <a:t>   </a:t>
            </a:r>
          </a:p>
        </p:txBody>
      </p:sp>
      <p:sp>
        <p:nvSpPr>
          <p:cNvPr id="5" name="TextBox 4"/>
          <p:cNvSpPr txBox="1"/>
          <p:nvPr/>
        </p:nvSpPr>
        <p:spPr>
          <a:xfrm>
            <a:off x="8861969" y="2601462"/>
            <a:ext cx="1800200" cy="738664"/>
          </a:xfrm>
          <a:prstGeom prst="rect">
            <a:avLst/>
          </a:prstGeom>
          <a:noFill/>
        </p:spPr>
        <p:txBody>
          <a:bodyPr wrap="square" rtlCol="0">
            <a:spAutoFit/>
          </a:bodyPr>
          <a:lstStyle/>
          <a:p>
            <a:r>
              <a:rPr lang="en-GB" sz="1400" dirty="0">
                <a:solidFill>
                  <a:srgbClr val="FF0000"/>
                </a:solidFill>
              </a:rPr>
              <a:t>Global average masks seasonal effects</a:t>
            </a:r>
          </a:p>
        </p:txBody>
      </p:sp>
      <p:cxnSp>
        <p:nvCxnSpPr>
          <p:cNvPr id="6" name="Straight Arrow Connector 5"/>
          <p:cNvCxnSpPr>
            <a:cxnSpLocks/>
          </p:cNvCxnSpPr>
          <p:nvPr/>
        </p:nvCxnSpPr>
        <p:spPr>
          <a:xfrm flipH="1" flipV="1">
            <a:off x="7659688" y="2209092"/>
            <a:ext cx="1676672" cy="372417"/>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7B9689D-5F10-DD4D-A8A8-2489FAE71D8B}"/>
              </a:ext>
            </a:extLst>
          </p:cNvPr>
          <p:cNvSpPr/>
          <p:nvPr/>
        </p:nvSpPr>
        <p:spPr>
          <a:xfrm>
            <a:off x="3719736" y="5357005"/>
            <a:ext cx="5142233" cy="646331"/>
          </a:xfrm>
          <a:prstGeom prst="rect">
            <a:avLst/>
          </a:prstGeom>
        </p:spPr>
        <p:txBody>
          <a:bodyPr wrap="square">
            <a:spAutoFit/>
          </a:bodyPr>
          <a:lstStyle/>
          <a:p>
            <a:r>
              <a:rPr lang="en-GB" dirty="0">
                <a:solidFill>
                  <a:srgbClr val="333333"/>
                </a:solidFill>
                <a:latin typeface="PT Sans" panose="020B0503020203020204" pitchFamily="34" charset="77"/>
              </a:rPr>
              <a:t>Areas where 90% of the models agree on the sign of the change highlighted with dots. </a:t>
            </a:r>
            <a:endParaRPr lang="en-US" dirty="0"/>
          </a:p>
        </p:txBody>
      </p:sp>
    </p:spTree>
    <p:extLst>
      <p:ext uri="{BB962C8B-B14F-4D97-AF65-F5344CB8AC3E}">
        <p14:creationId xmlns:p14="http://schemas.microsoft.com/office/powerpoint/2010/main" val="1186380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644336"/>
            <a:ext cx="9905998" cy="1905000"/>
          </a:xfrm>
        </p:spPr>
        <p:txBody>
          <a:bodyPr>
            <a:normAutofit/>
          </a:bodyPr>
          <a:lstStyle/>
          <a:p>
            <a:r>
              <a:rPr lang="en-GB" sz="3200" b="1" dirty="0">
                <a:solidFill>
                  <a:srgbClr val="EA8B1E"/>
                </a:solidFill>
              </a:rPr>
              <a:t>Increasing number of natural disasters</a:t>
            </a:r>
          </a:p>
        </p:txBody>
      </p:sp>
      <p:pic>
        <p:nvPicPr>
          <p:cNvPr id="2052" name="Picture 4">
            <a:extLst>
              <a:ext uri="{FF2B5EF4-FFF2-40B4-BE49-F238E27FC236}">
                <a16:creationId xmlns:a16="http://schemas.microsoft.com/office/drawing/2014/main" id="{0B39297D-0DE6-2D43-A96B-A12A16AF1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655" y="2132856"/>
            <a:ext cx="6628690" cy="338149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F7E5E31-9871-7945-B24E-601821482D6A}"/>
              </a:ext>
            </a:extLst>
          </p:cNvPr>
          <p:cNvSpPr/>
          <p:nvPr/>
        </p:nvSpPr>
        <p:spPr>
          <a:xfrm>
            <a:off x="1703512" y="6453336"/>
            <a:ext cx="6096000" cy="338554"/>
          </a:xfrm>
          <a:prstGeom prst="rect">
            <a:avLst/>
          </a:prstGeom>
        </p:spPr>
        <p:txBody>
          <a:bodyPr>
            <a:spAutoFit/>
          </a:bodyPr>
          <a:lstStyle/>
          <a:p>
            <a:r>
              <a:rPr lang="en-GB" sz="800" dirty="0">
                <a:solidFill>
                  <a:schemeClr val="accent4">
                    <a:lumMod val="75000"/>
                  </a:schemeClr>
                </a:solidFill>
                <a:latin typeface="Cambria" panose="02040503050406030204" pitchFamily="18" charset="0"/>
                <a:ea typeface="Verdana" panose="020B0604030504040204" pitchFamily="34" charset="0"/>
                <a:cs typeface="Verdana" panose="020B0604030504040204" pitchFamily="34" charset="0"/>
              </a:rPr>
              <a:t>Raza A, Razzaq A, Mehmood SS, Zou X, Zhang X, </a:t>
            </a:r>
            <a:r>
              <a:rPr lang="en-GB" sz="800" dirty="0" err="1">
                <a:solidFill>
                  <a:schemeClr val="accent4">
                    <a:lumMod val="75000"/>
                  </a:schemeClr>
                </a:solidFill>
                <a:latin typeface="Cambria" panose="02040503050406030204" pitchFamily="18" charset="0"/>
                <a:ea typeface="Verdana" panose="020B0604030504040204" pitchFamily="34" charset="0"/>
                <a:cs typeface="Verdana" panose="020B0604030504040204" pitchFamily="34" charset="0"/>
              </a:rPr>
              <a:t>Lv</a:t>
            </a:r>
            <a:r>
              <a:rPr lang="en-GB" sz="800" dirty="0">
                <a:solidFill>
                  <a:schemeClr val="accent4">
                    <a:lumMod val="75000"/>
                  </a:schemeClr>
                </a:solidFill>
                <a:latin typeface="Cambria" panose="02040503050406030204" pitchFamily="18" charset="0"/>
                <a:ea typeface="Verdana" panose="020B0604030504040204" pitchFamily="34" charset="0"/>
                <a:cs typeface="Verdana" panose="020B0604030504040204" pitchFamily="34" charset="0"/>
              </a:rPr>
              <a:t> Y, Xu J. Impact of Climate Change on Crops Adaptation and Strategies to Tackle Its Outcome: A Review. Plants (Basel). 2019 Jan 30;8(2):34. </a:t>
            </a:r>
            <a:r>
              <a:rPr lang="en-GB" sz="800" dirty="0" err="1">
                <a:solidFill>
                  <a:schemeClr val="accent4">
                    <a:lumMod val="75000"/>
                  </a:schemeClr>
                </a:solidFill>
                <a:latin typeface="Cambria" panose="02040503050406030204" pitchFamily="18" charset="0"/>
                <a:ea typeface="Verdana" panose="020B0604030504040204" pitchFamily="34" charset="0"/>
                <a:cs typeface="Verdana" panose="020B0604030504040204" pitchFamily="34" charset="0"/>
              </a:rPr>
              <a:t>doi</a:t>
            </a:r>
            <a:r>
              <a:rPr lang="en-GB" sz="800" dirty="0">
                <a:solidFill>
                  <a:schemeClr val="accent4">
                    <a:lumMod val="75000"/>
                  </a:schemeClr>
                </a:solidFill>
                <a:latin typeface="Cambria" panose="02040503050406030204" pitchFamily="18" charset="0"/>
                <a:ea typeface="Verdana" panose="020B0604030504040204" pitchFamily="34" charset="0"/>
                <a:cs typeface="Verdana" panose="020B0604030504040204" pitchFamily="34" charset="0"/>
              </a:rPr>
              <a:t>: 10.3390/plants8020034. </a:t>
            </a:r>
            <a:endParaRPr lang="en-US" sz="800" dirty="0">
              <a:solidFill>
                <a:schemeClr val="accent4">
                  <a:lumMod val="75000"/>
                </a:schemeClr>
              </a:solidFill>
              <a:latin typeface="Cambria" panose="02040503050406030204"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88792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580820" y="411116"/>
            <a:ext cx="7323492" cy="1143000"/>
          </a:xfrm>
        </p:spPr>
        <p:txBody>
          <a:bodyPr>
            <a:normAutofit fontScale="90000"/>
          </a:bodyPr>
          <a:lstStyle/>
          <a:p>
            <a:r>
              <a:rPr lang="en-GB" b="1" dirty="0">
                <a:solidFill>
                  <a:srgbClr val="EA8B1E"/>
                </a:solidFill>
              </a:rPr>
              <a:t>Climate Risk Index due to extreme weather </a:t>
            </a:r>
            <a:r>
              <a:rPr lang="en-GB" sz="2000" dirty="0">
                <a:solidFill>
                  <a:srgbClr val="EA8B1E"/>
                </a:solidFill>
              </a:rPr>
              <a:t>(annual mean over 2000-2019</a:t>
            </a:r>
            <a:r>
              <a:rPr lang="en-GB" sz="2000" dirty="0">
                <a:solidFill>
                  <a:schemeClr val="accent1">
                    <a:lumMod val="50000"/>
                  </a:schemeClr>
                </a:solidFill>
              </a:rPr>
              <a:t>)</a:t>
            </a:r>
            <a:endParaRPr lang="en-GB" dirty="0">
              <a:solidFill>
                <a:schemeClr val="accent1">
                  <a:lumMod val="50000"/>
                </a:schemeClr>
              </a:solidFill>
            </a:endParaRPr>
          </a:p>
        </p:txBody>
      </p:sp>
      <p:sp>
        <p:nvSpPr>
          <p:cNvPr id="2" name="Right Arrow 1"/>
          <p:cNvSpPr/>
          <p:nvPr/>
        </p:nvSpPr>
        <p:spPr>
          <a:xfrm flipH="1" flipV="1">
            <a:off x="10344472" y="3861048"/>
            <a:ext cx="765873"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2999656" y="6561592"/>
            <a:ext cx="1797287" cy="215444"/>
          </a:xfrm>
          <a:prstGeom prst="rect">
            <a:avLst/>
          </a:prstGeom>
        </p:spPr>
        <p:txBody>
          <a:bodyPr wrap="none">
            <a:spAutoFit/>
          </a:bodyPr>
          <a:lstStyle/>
          <a:p>
            <a:r>
              <a:rPr lang="en-GB" sz="800" dirty="0">
                <a:solidFill>
                  <a:schemeClr val="accent4">
                    <a:lumMod val="75000"/>
                  </a:schemeClr>
                </a:solidFill>
                <a:latin typeface="Cambria" panose="02040503050406030204" pitchFamily="18" charset="0"/>
                <a:hlinkClick r:id="rId2">
                  <a:extLst>
                    <a:ext uri="{A12FA001-AC4F-418D-AE19-62706E023703}">
                      <ahyp:hlinkClr xmlns:ahyp="http://schemas.microsoft.com/office/drawing/2018/hyperlinkcolor" val="tx"/>
                    </a:ext>
                  </a:extLst>
                </a:hlinkClick>
              </a:rPr>
              <a:t>https://germanwatch.org/en/16046</a:t>
            </a:r>
            <a:endParaRPr lang="en-GB" sz="800" dirty="0">
              <a:solidFill>
                <a:schemeClr val="accent4">
                  <a:lumMod val="75000"/>
                </a:schemeClr>
              </a:solidFill>
              <a:latin typeface="Cambria" panose="02040503050406030204" pitchFamily="18" charset="0"/>
            </a:endParaRPr>
          </a:p>
        </p:txBody>
      </p:sp>
      <p:sp>
        <p:nvSpPr>
          <p:cNvPr id="4" name="Rectangle 3"/>
          <p:cNvSpPr/>
          <p:nvPr/>
        </p:nvSpPr>
        <p:spPr>
          <a:xfrm>
            <a:off x="2863644" y="5600869"/>
            <a:ext cx="5652012" cy="584775"/>
          </a:xfrm>
          <a:prstGeom prst="rect">
            <a:avLst/>
          </a:prstGeom>
        </p:spPr>
        <p:txBody>
          <a:bodyPr wrap="square">
            <a:spAutoFit/>
          </a:bodyPr>
          <a:lstStyle/>
          <a:p>
            <a:r>
              <a:rPr lang="en-GB" sz="1600" dirty="0">
                <a:latin typeface="Segoe UI" panose="020B0502040204020203" pitchFamily="34" charset="0"/>
                <a:ea typeface="Segoe UI" panose="020B0502040204020203" pitchFamily="34" charset="0"/>
                <a:cs typeface="Segoe UI" panose="020B0502040204020203" pitchFamily="34" charset="0"/>
              </a:rPr>
              <a:t>analyses quantified impacts of </a:t>
            </a:r>
            <a:r>
              <a:rPr lang="en-GB" sz="1600" i="1" dirty="0">
                <a:latin typeface="Segoe UI" panose="020B0502040204020203" pitchFamily="34" charset="0"/>
                <a:ea typeface="Segoe UI" panose="020B0502040204020203" pitchFamily="34" charset="0"/>
                <a:cs typeface="Segoe UI" panose="020B0502040204020203" pitchFamily="34" charset="0"/>
              </a:rPr>
              <a:t>extreme weather events </a:t>
            </a:r>
            <a:r>
              <a:rPr lang="en-GB" sz="1600" dirty="0">
                <a:latin typeface="Segoe UI" panose="020B0502040204020203" pitchFamily="34" charset="0"/>
                <a:ea typeface="Segoe UI" panose="020B0502040204020203" pitchFamily="34" charset="0"/>
                <a:cs typeface="Segoe UI" panose="020B0502040204020203" pitchFamily="34" charset="0"/>
              </a:rPr>
              <a:t>– both in terms of fatalities as well as economic losses that occurred</a:t>
            </a:r>
          </a:p>
        </p:txBody>
      </p:sp>
      <p:pic>
        <p:nvPicPr>
          <p:cNvPr id="3074" name="Picture 2">
            <a:extLst>
              <a:ext uri="{FF2B5EF4-FFF2-40B4-BE49-F238E27FC236}">
                <a16:creationId xmlns:a16="http://schemas.microsoft.com/office/drawing/2014/main" id="{2E7E4AE9-4B97-874A-9C0F-6A0FAC870D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63644" y="1761374"/>
            <a:ext cx="5663952" cy="3845503"/>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6" name="Picture 5" descr="Table&#10;&#10;Description automatically generated">
            <a:extLst>
              <a:ext uri="{FF2B5EF4-FFF2-40B4-BE49-F238E27FC236}">
                <a16:creationId xmlns:a16="http://schemas.microsoft.com/office/drawing/2014/main" id="{A84DA859-9FD6-6841-8F57-1C1E07B9A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9051" y="3140968"/>
            <a:ext cx="1496656" cy="2459901"/>
          </a:xfrm>
          <a:prstGeom prst="rect">
            <a:avLst/>
          </a:prstGeom>
        </p:spPr>
      </p:pic>
      <p:sp>
        <p:nvSpPr>
          <p:cNvPr id="7" name="TextBox 6">
            <a:extLst>
              <a:ext uri="{FF2B5EF4-FFF2-40B4-BE49-F238E27FC236}">
                <a16:creationId xmlns:a16="http://schemas.microsoft.com/office/drawing/2014/main" id="{9EB824E8-2455-774F-9E3C-39FF71475B4D}"/>
              </a:ext>
            </a:extLst>
          </p:cNvPr>
          <p:cNvSpPr txBox="1"/>
          <p:nvPr/>
        </p:nvSpPr>
        <p:spPr>
          <a:xfrm>
            <a:off x="1607079" y="6591708"/>
            <a:ext cx="3672408" cy="215444"/>
          </a:xfrm>
          <a:prstGeom prst="rect">
            <a:avLst/>
          </a:prstGeom>
          <a:noFill/>
        </p:spPr>
        <p:txBody>
          <a:bodyPr wrap="square" rtlCol="0">
            <a:spAutoFit/>
          </a:bodyPr>
          <a:lstStyle/>
          <a:p>
            <a:r>
              <a:rPr lang="en-US" sz="800" dirty="0">
                <a:solidFill>
                  <a:schemeClr val="accent4">
                    <a:lumMod val="75000"/>
                  </a:schemeClr>
                </a:solidFill>
                <a:latin typeface="Cambria" panose="02040503050406030204" pitchFamily="18" charset="0"/>
              </a:rPr>
              <a:t>Global climate risk index 2021</a:t>
            </a:r>
          </a:p>
        </p:txBody>
      </p:sp>
    </p:spTree>
    <p:extLst>
      <p:ext uri="{BB962C8B-B14F-4D97-AF65-F5344CB8AC3E}">
        <p14:creationId xmlns:p14="http://schemas.microsoft.com/office/powerpoint/2010/main" val="13313045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2|17.1|11.5|19.4"/>
</p:tagLst>
</file>

<file path=ppt/tags/tag2.xml><?xml version="1.0" encoding="utf-8"?>
<p:tagLst xmlns:a="http://schemas.openxmlformats.org/drawingml/2006/main" xmlns:r="http://schemas.openxmlformats.org/officeDocument/2006/relationships" xmlns:p="http://schemas.openxmlformats.org/presentationml/2006/main">
  <p:tag name="TIMING" val="|174.2"/>
</p:tagLst>
</file>

<file path=ppt/tags/tag3.xml><?xml version="1.0" encoding="utf-8"?>
<p:tagLst xmlns:a="http://schemas.openxmlformats.org/drawingml/2006/main" xmlns:r="http://schemas.openxmlformats.org/officeDocument/2006/relationships" xmlns:p="http://schemas.openxmlformats.org/presentationml/2006/main">
  <p:tag name="TIMING" val="|16.4"/>
</p:tagLst>
</file>

<file path=ppt/tags/tag4.xml><?xml version="1.0" encoding="utf-8"?>
<p:tagLst xmlns:a="http://schemas.openxmlformats.org/drawingml/2006/main" xmlns:r="http://schemas.openxmlformats.org/officeDocument/2006/relationships" xmlns:p="http://schemas.openxmlformats.org/presentationml/2006/main">
  <p:tag name="TIMING" val="|15.7"/>
</p:tagLst>
</file>

<file path=ppt/tags/tag5.xml><?xml version="1.0" encoding="utf-8"?>
<p:tagLst xmlns:a="http://schemas.openxmlformats.org/drawingml/2006/main" xmlns:r="http://schemas.openxmlformats.org/officeDocument/2006/relationships" xmlns:p="http://schemas.openxmlformats.org/presentationml/2006/main">
  <p:tag name="TIMING" val="|77.9"/>
</p:tagLst>
</file>

<file path=ppt/tags/tag6.xml><?xml version="1.0" encoding="utf-8"?>
<p:tagLst xmlns:a="http://schemas.openxmlformats.org/drawingml/2006/main" xmlns:r="http://schemas.openxmlformats.org/officeDocument/2006/relationships" xmlns:p="http://schemas.openxmlformats.org/presentationml/2006/main">
  <p:tag name="TIMING" val="|16.8|77"/>
</p:tagLst>
</file>

<file path=ppt/tags/tag7.xml><?xml version="1.0" encoding="utf-8"?>
<p:tagLst xmlns:a="http://schemas.openxmlformats.org/drawingml/2006/main" xmlns:r="http://schemas.openxmlformats.org/officeDocument/2006/relationships" xmlns:p="http://schemas.openxmlformats.org/presentationml/2006/main">
  <p:tag name="TIMING" val="|32.8|22.9"/>
</p:tagLst>
</file>

<file path=ppt/tags/tag8.xml><?xml version="1.0" encoding="utf-8"?>
<p:tagLst xmlns:a="http://schemas.openxmlformats.org/drawingml/2006/main" xmlns:r="http://schemas.openxmlformats.org/officeDocument/2006/relationships" xmlns:p="http://schemas.openxmlformats.org/presentationml/2006/main">
  <p:tag name="TIMING" val="|67.4|23.6|25"/>
</p:tagLst>
</file>

<file path=ppt/tags/tag9.xml><?xml version="1.0" encoding="utf-8"?>
<p:tagLst xmlns:a="http://schemas.openxmlformats.org/drawingml/2006/main" xmlns:r="http://schemas.openxmlformats.org/officeDocument/2006/relationships" xmlns:p="http://schemas.openxmlformats.org/presentationml/2006/main">
  <p:tag name="TIMING" val="|39.6|30.1"/>
</p:tagLst>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C3D327-A1B5-4078-9BEB-4551A3E0E085}"/>
</file>

<file path=customXml/itemProps2.xml><?xml version="1.0" encoding="utf-8"?>
<ds:datastoreItem xmlns:ds="http://schemas.openxmlformats.org/officeDocument/2006/customXml" ds:itemID="{F4E34E10-6C05-408B-B271-FCBC52C2B7D9}"/>
</file>

<file path=customXml/itemProps3.xml><?xml version="1.0" encoding="utf-8"?>
<ds:datastoreItem xmlns:ds="http://schemas.openxmlformats.org/officeDocument/2006/customXml" ds:itemID="{BBA8B1B6-307D-4377-ADA4-76FC1C8C93C5}"/>
</file>

<file path=docProps/app.xml><?xml version="1.0" encoding="utf-8"?>
<Properties xmlns="http://schemas.openxmlformats.org/officeDocument/2006/extended-properties" xmlns:vt="http://schemas.openxmlformats.org/officeDocument/2006/docPropsVTypes">
  <Template>Wisp</Template>
  <TotalTime>2417</TotalTime>
  <Words>1676</Words>
  <Application>Microsoft Macintosh PowerPoint</Application>
  <PresentationFormat>Widescreen</PresentationFormat>
  <Paragraphs>160</Paragraphs>
  <Slides>33</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Aharoni</vt:lpstr>
      <vt:lpstr>Arial</vt:lpstr>
      <vt:lpstr>Calibri</vt:lpstr>
      <vt:lpstr>Cambria</vt:lpstr>
      <vt:lpstr>Century Gothic</vt:lpstr>
      <vt:lpstr>Open Sans</vt:lpstr>
      <vt:lpstr>PT Sans</vt:lpstr>
      <vt:lpstr>Segoe UI</vt:lpstr>
      <vt:lpstr>system-ui</vt:lpstr>
      <vt:lpstr>Wingdings</vt:lpstr>
      <vt:lpstr>Wingdings 3</vt:lpstr>
      <vt:lpstr>Wisp</vt:lpstr>
      <vt:lpstr>Climate crisis and agriculture  Lecture 1: Introduction to climate change and its impacts on agriculture</vt:lpstr>
      <vt:lpstr>PowerPoint Presentation</vt:lpstr>
      <vt:lpstr>1. What is the climate crisis?</vt:lpstr>
      <vt:lpstr>The population is growing</vt:lpstr>
      <vt:lpstr>But climate is changing as long-lived greenhouse gases increase!</vt:lpstr>
      <vt:lpstr>  </vt:lpstr>
      <vt:lpstr>Rainfall patterns are changing</vt:lpstr>
      <vt:lpstr>Increasing number of natural disasters</vt:lpstr>
      <vt:lpstr>Climate Risk Index due to extreme weather (annual mean over 2000-2019)</vt:lpstr>
      <vt:lpstr>PowerPoint Presentation</vt:lpstr>
      <vt:lpstr>PowerPoint Presentation</vt:lpstr>
      <vt:lpstr>PowerPoint Presentation</vt:lpstr>
      <vt:lpstr>PowerPoint Presentation</vt:lpstr>
      <vt:lpstr>PowerPoint Presentation</vt:lpstr>
      <vt:lpstr>It’s a Climate crisis!</vt:lpstr>
      <vt:lpstr>2. How vulnerable is agriculture to climate change?</vt:lpstr>
      <vt:lpstr>Food Security?</vt:lpstr>
      <vt:lpstr>PowerPoint Presentation</vt:lpstr>
      <vt:lpstr>PowerPoint Presentation</vt:lpstr>
      <vt:lpstr>PowerPoint Presentation</vt:lpstr>
      <vt:lpstr> How is global temperature changing in areas where main crops are grown? </vt:lpstr>
      <vt:lpstr>Temperature projections for Myanmar</vt:lpstr>
      <vt:lpstr>What will be in impact of these increasing temperatures on crop yields?</vt:lpstr>
      <vt:lpstr>Rainfall Impacts </vt:lpstr>
      <vt:lpstr>What are the rainfall patterns for key agricultural regions?</vt:lpstr>
      <vt:lpstr>Rainfall projections for Myanmar</vt:lpstr>
      <vt:lpstr>What will happen to rice prices and yields?</vt:lpstr>
      <vt:lpstr>Rice yields - 2019 study</vt:lpstr>
      <vt:lpstr>Agriculture is important in Myanmar</vt:lpstr>
      <vt:lpstr>Present day Agricultural Productivity in Myanmar is overall low and vulnerable</vt:lpstr>
      <vt:lpstr>Key Messages</vt:lpstr>
      <vt:lpstr>’’Climate change impacts on rice’’   - Data analysis</vt:lpstr>
      <vt:lpstr>PowerPoint Presentation</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Bamford</dc:creator>
  <cp:lastModifiedBy>Amanda Bamford</cp:lastModifiedBy>
  <cp:revision>204</cp:revision>
  <dcterms:created xsi:type="dcterms:W3CDTF">2019-09-11T09:34:01Z</dcterms:created>
  <dcterms:modified xsi:type="dcterms:W3CDTF">2021-04-08T12:11:00Z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