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4"/>
  </p:notesMasterIdLst>
  <p:sldIdLst>
    <p:sldId id="256" r:id="rId6"/>
    <p:sldId id="257" r:id="rId7"/>
    <p:sldId id="265" r:id="rId8"/>
    <p:sldId id="263" r:id="rId9"/>
    <p:sldId id="264" r:id="rId10"/>
    <p:sldId id="266" r:id="rId11"/>
    <p:sldId id="267" r:id="rId12"/>
    <p:sldId id="288" r:id="rId13"/>
    <p:sldId id="271" r:id="rId14"/>
    <p:sldId id="272" r:id="rId15"/>
    <p:sldId id="270" r:id="rId16"/>
    <p:sldId id="269" r:id="rId17"/>
    <p:sldId id="268" r:id="rId18"/>
    <p:sldId id="284" r:id="rId19"/>
    <p:sldId id="277" r:id="rId20"/>
    <p:sldId id="276" r:id="rId21"/>
    <p:sldId id="275" r:id="rId22"/>
    <p:sldId id="274" r:id="rId23"/>
    <p:sldId id="273" r:id="rId24"/>
    <p:sldId id="285" r:id="rId25"/>
    <p:sldId id="282" r:id="rId26"/>
    <p:sldId id="281" r:id="rId27"/>
    <p:sldId id="280" r:id="rId28"/>
    <p:sldId id="279" r:id="rId29"/>
    <p:sldId id="278" r:id="rId30"/>
    <p:sldId id="286" r:id="rId31"/>
    <p:sldId id="287" r:id="rId32"/>
    <p:sldId id="26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mPXqg6IHkf8sM7Fi4cOw3A==" hashData="N3XcBafb30JjMyW8lQUfri64JjKhbYCPbuAWnLnUpIIh9bPB8OdjQX4qEHhwCJp+Us1405CevEgRqGuEOxnjt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14" autoAdjust="0"/>
    <p:restoredTop sz="84145" autoAdjust="0"/>
  </p:normalViewPr>
  <p:slideViewPr>
    <p:cSldViewPr snapToGrid="0">
      <p:cViewPr varScale="1">
        <p:scale>
          <a:sx n="72" d="100"/>
          <a:sy n="72" d="100"/>
        </p:scale>
        <p:origin x="763"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7E881428-4C12-4C59-9EA2-E3AD6F4B3960}"/>
    <pc:docChg chg="modSld">
      <pc:chgData name="Allington, Lucy" userId="0c3dcd08-4988-403f-8eba-f42e59c87b71" providerId="ADAL" clId="{7E881428-4C12-4C59-9EA2-E3AD6F4B3960}" dt="2021-03-18T09:30:44.294" v="10" actId="20577"/>
      <pc:docMkLst>
        <pc:docMk/>
      </pc:docMkLst>
      <pc:sldChg chg="modSp mod">
        <pc:chgData name="Allington, Lucy" userId="0c3dcd08-4988-403f-8eba-f42e59c87b71" providerId="ADAL" clId="{7E881428-4C12-4C59-9EA2-E3AD6F4B3960}" dt="2021-03-18T09:30:44.294" v="10" actId="20577"/>
        <pc:sldMkLst>
          <pc:docMk/>
          <pc:sldMk cId="4233018141" sldId="257"/>
        </pc:sldMkLst>
        <pc:spChg chg="mod">
          <ac:chgData name="Allington, Lucy" userId="0c3dcd08-4988-403f-8eba-f42e59c87b71" providerId="ADAL" clId="{7E881428-4C12-4C59-9EA2-E3AD6F4B3960}" dt="2021-03-18T09:30:44.294" v="10" actId="20577"/>
          <ac:spMkLst>
            <pc:docMk/>
            <pc:sldMk cId="4233018141" sldId="257"/>
            <ac:spMk id="6" creationId="{20E7C9F4-C39A-42AD-AAC3-76FBE09D7CC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 minirredes son una versión más pequeña de la red, que abastece a una sola ciudad o pueblo a partir de fuentes de generación locales que se conectan a la red de distribución que, a su vez, conecta a cada cliente.  La fuente de generación puede ser, por ejemplo, paneles solares, turbinas eólicas, un generador diésel o energía hidroeléctrica</a:t>
            </a:r>
            <a:r>
              <a:rPr lang="en-US" baseline="0" dirty="0"/>
              <a:t>. Estas pueden </a:t>
            </a:r>
            <a:r>
              <a:rPr lang="en-US" dirty="0"/>
              <a:t>combinarse con baterías o una combinación de las tecnologías con diferentes fuentes de generación (llamada híbrida</a:t>
            </a:r>
            <a:r>
              <a:rPr lang="en-US" baseline="0" dirty="0"/>
              <a:t>)</a:t>
            </a:r>
            <a:r>
              <a:rPr lang="en-US" dirty="0"/>
              <a:t>. </a:t>
            </a:r>
          </a:p>
          <a:p>
            <a:pPr marL="0" lvl="0" indent="0" algn="l" rtl="0">
              <a:spcBef>
                <a:spcPts val="0"/>
              </a:spcBef>
              <a:spcAft>
                <a:spcPts val="0"/>
              </a:spcAft>
              <a:buNone/>
            </a:pPr>
            <a:endParaRPr lang="en-US" dirty="0"/>
          </a:p>
          <a:p>
            <a:r>
              <a:rPr lang="en-US" dirty="0"/>
              <a:t>La elección de un tipo de generación en este caso depende de los recursos disponibles localmente en el asentamiento donde se encuentra la minirred. Por ejemplo, si está cerca de un río que permita utilizar la energía hidroeléctrica, o cuál es el potencial solar o eólico. También cuál sería el coste del gasóleo si tenemos que comprarlo y transportarlo hasta el asentamiento.  Con la generación de electricidad directamente en el asentamiento, no hay necesidad de una red de transmisión. Sin embargo, una menor capacidad de generación significa que ésta no puede beneficiarse tanto de las economías de escala como lo haría una red nacional. </a:t>
            </a:r>
            <a:endParaRPr lang="en-US" dirty="0">
              <a:cs typeface="Calibri"/>
            </a:endParaRPr>
          </a:p>
          <a:p>
            <a:pPr marL="0" lvl="0" indent="0" algn="l" rtl="0">
              <a:spcBef>
                <a:spcPts val="0"/>
              </a:spcBef>
              <a:spcAft>
                <a:spcPts val="0"/>
              </a:spcAft>
              <a:buNone/>
            </a:pPr>
            <a:endParaRPr lang="en-US" dirty="0"/>
          </a:p>
          <a:p>
            <a:r>
              <a:rPr lang="en-US" dirty="0"/>
              <a:t>Las ventajas de la minirred son las siguientes:</a:t>
            </a:r>
            <a:endParaRPr lang="en-US" dirty="0">
              <a:cs typeface="Calibri"/>
            </a:endParaRPr>
          </a:p>
          <a:p>
            <a:r>
              <a:rPr lang="en-US" dirty="0"/>
              <a:t>Pueden suministrar niveles de demanda medios/altos, normalmente para un grupo de hogares y/o cargas productivas. (Se trata de minirredes aisladas (fuera de la red), que no están interconectadas a ninguna red regional o nacional).</a:t>
            </a:r>
            <a:endParaRPr lang="en-US" dirty="0">
              <a:cs typeface="Calibri" panose="020F0502020204030204"/>
            </a:endParaRPr>
          </a:p>
          <a:p>
            <a:r>
              <a:rPr lang="en-US" dirty="0"/>
              <a:t>No tienen costes de transmisión pero sí de distribución (MT o BT).</a:t>
            </a:r>
            <a:endParaRPr lang="en-US" dirty="0">
              <a:cs typeface="Calibri" panose="020F0502020204030204"/>
            </a:endParaRPr>
          </a:p>
          <a:p>
            <a:r>
              <a:rPr lang="en-US" dirty="0"/>
              <a:t>Dependen de los recursos energéticos disponibles localmente e implican el almacenamiento en baterías y un elevado capital inicial (si se basan en fuentes renovables).</a:t>
            </a:r>
            <a:endParaRPr lang="en-US" dirty="0">
              <a:cs typeface="Calibri" panose="020F0502020204030204"/>
            </a:endParaRPr>
          </a:p>
          <a:p>
            <a:r>
              <a:rPr lang="en-US" dirty="0"/>
              <a:t>Si son de gasóleo, dependen de la disponibilidad y/o el coste del combustible.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 último, tenemos las tecnologías autónomas, en las que el cliente tendrá su propia unidad de generación. Puede tratarse de un pequeño generador diésel o, como es más habitual hoy en día, de su propio sistema solar doméstico (o SHS). Estas unidades son pequeñas y tienen un mayor coste por kilovatio de capacidad instalada, pero no necesitan ninguna red de transmisión y distribución, ya que el cliente genera </a:t>
            </a:r>
            <a:r>
              <a:rPr lang="en-US" baseline="0" dirty="0"/>
              <a:t>la electricidad </a:t>
            </a:r>
            <a:r>
              <a:rPr lang="en-US" dirty="0"/>
              <a:t>directamente donde la necesita. Al igual que las minirredes, los sistemas autónomos deben utilizar los recursos disponibles localmente. Esto significa tener en cuenta cuál es el potencial solar y cuál sería el coste local del gasóleo, incluidos los costes de transporte.</a:t>
            </a:r>
          </a:p>
          <a:p>
            <a:pPr marL="0" lvl="0" indent="0" algn="l" rtl="0">
              <a:spcBef>
                <a:spcPts val="0"/>
              </a:spcBef>
              <a:spcAft>
                <a:spcPts val="0"/>
              </a:spcAft>
              <a:buNone/>
            </a:pPr>
            <a:endParaRPr lang="en-US" dirty="0"/>
          </a:p>
          <a:p>
            <a:r>
              <a:rPr lang="en-US" dirty="0"/>
              <a:t>Las ventajas de los sistemas autónomos son las siguientes:</a:t>
            </a:r>
            <a:endParaRPr lang="en-US" dirty="0">
              <a:cs typeface="Calibri"/>
            </a:endParaRPr>
          </a:p>
          <a:p>
            <a:r>
              <a:rPr lang="en-US" sz="1200" dirty="0"/>
              <a:t>Lo mejor que </a:t>
            </a:r>
            <a:r>
              <a:rPr lang="en-US" dirty="0"/>
              <a:t>pueden hacer </a:t>
            </a:r>
            <a:r>
              <a:rPr lang="en-US" sz="1200" dirty="0"/>
              <a:t>es abastecer niveles de demanda bajos, normalmente hogares individuales y unos pocos clientes</a:t>
            </a:r>
            <a:r>
              <a:rPr lang="en-US" dirty="0"/>
              <a:t>. </a:t>
            </a:r>
            <a:endParaRPr lang="en-US" sz="1200" dirty="0">
              <a:cs typeface="Calibri"/>
            </a:endParaRPr>
          </a:p>
          <a:p>
            <a:r>
              <a:rPr lang="en-US" sz="1200" dirty="0"/>
              <a:t>No se requiere una red de transmisión y distribución</a:t>
            </a:r>
            <a:r>
              <a:rPr lang="en-US" dirty="0"/>
              <a:t>. </a:t>
            </a:r>
            <a:endParaRPr lang="en-US" sz="1200" dirty="0">
              <a:cs typeface="Calibri" panose="020F0502020204030204"/>
            </a:endParaRPr>
          </a:p>
          <a:p>
            <a:r>
              <a:rPr lang="en-GB" dirty="0"/>
              <a:t>Se despliegan </a:t>
            </a:r>
            <a:r>
              <a:rPr lang="en-GB" sz="1200" dirty="0"/>
              <a:t>con relativa facilidad</a:t>
            </a:r>
            <a:r>
              <a:rPr lang="en-GB" dirty="0"/>
              <a:t>.</a:t>
            </a:r>
            <a:endParaRPr lang="en-GB" sz="1200" dirty="0">
              <a:cs typeface="Calibri"/>
            </a:endParaRPr>
          </a:p>
          <a:p>
            <a:r>
              <a:rPr lang="en-US" dirty="0"/>
              <a:t>Dependen </a:t>
            </a:r>
            <a:r>
              <a:rPr lang="en-US" sz="1200" dirty="0"/>
              <a:t>de los recursos disponibles </a:t>
            </a:r>
            <a:r>
              <a:rPr lang="en-US" dirty="0"/>
              <a:t>localmente</a:t>
            </a:r>
            <a:r>
              <a:rPr lang="en-US" sz="1200" dirty="0"/>
              <a:t>, pueden implicar el almacenamiento en baterías </a:t>
            </a:r>
            <a:r>
              <a:rPr lang="en-US" dirty="0"/>
              <a:t>y </a:t>
            </a:r>
            <a:r>
              <a:rPr lang="en-US" sz="1200" dirty="0"/>
              <a:t>tienen un coste de capital inicial relativamente alto (sólo para la energía fotovoltaica</a:t>
            </a:r>
            <a:r>
              <a:rPr lang="en-US" dirty="0"/>
              <a:t>). </a:t>
            </a:r>
            <a:endParaRPr lang="en-US" sz="1200" dirty="0">
              <a:cs typeface="Calibri"/>
            </a:endParaRPr>
          </a:p>
          <a:p>
            <a:r>
              <a:rPr lang="en-US" dirty="0"/>
              <a:t>Tienen un </a:t>
            </a:r>
            <a:r>
              <a:rPr lang="en-US" sz="1200" dirty="0"/>
              <a:t>coste de capital inicial más bajo, pero dependen de la disponibilidad y el coste del combustible (sólo para el gasóleo</a:t>
            </a:r>
            <a:r>
              <a:rPr lang="en-US" dirty="0"/>
              <a:t>).</a:t>
            </a:r>
            <a:endParaRPr lang="en-US" sz="1200"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defRPr/>
            </a:pPr>
            <a:r>
              <a:rPr lang="en-GB" sz="1200" b="0" i="0" u="none" strike="noStrike" cap="none" dirty="0">
                <a:solidFill>
                  <a:srgbClr val="000000"/>
                </a:solidFill>
                <a:effectLst/>
                <a:latin typeface="Arial"/>
                <a:ea typeface="Arial"/>
                <a:cs typeface="Arial"/>
                <a:sym typeface="Arial"/>
              </a:rPr>
              <a:t>Históricamente, los modelos de sistemas energéticos nacionales se han centrado en optimizar la generación de energía en la red. Esto significa buscar </a:t>
            </a:r>
            <a:r>
              <a:rPr lang="en-GB" dirty="0">
                <a:solidFill>
                  <a:srgbClr val="000000"/>
                </a:solidFill>
                <a:latin typeface="Arial"/>
                <a:ea typeface="Arial"/>
                <a:cs typeface="Arial"/>
                <a:sym typeface="Arial"/>
              </a:rPr>
              <a:t>una combinación </a:t>
            </a:r>
            <a:r>
              <a:rPr lang="en-GB" sz="1200" b="0" i="0" u="none" strike="noStrike" cap="none" dirty="0">
                <a:solidFill>
                  <a:srgbClr val="000000"/>
                </a:solidFill>
                <a:effectLst/>
                <a:latin typeface="Arial"/>
                <a:ea typeface="Arial"/>
                <a:cs typeface="Arial"/>
                <a:sym typeface="Arial"/>
              </a:rPr>
              <a:t>de centrales eléctricas que puedan suministrar electricidad fiable a bajo coste. Estos modelos tienen en cuenta diferentes limitaciones, como la disponibilidad de recursos y las emisiones de gases de efecto invernadero.  Sin embargo, estos modelos no son óptimos para modelar las tecnologías fuera de la red (donde incluimos las minirredes y las tecnologías autónomas). Para aumentar el acceso a la electricidad y a las zonas actualmente sin servicio </a:t>
            </a:r>
            <a:r>
              <a:rPr lang="en-GB" dirty="0">
                <a:solidFill>
                  <a:srgbClr val="000000"/>
                </a:solidFill>
                <a:latin typeface="Arial"/>
                <a:ea typeface="Arial"/>
                <a:cs typeface="Arial"/>
                <a:sym typeface="Arial"/>
              </a:rPr>
              <a:t>con </a:t>
            </a:r>
            <a:r>
              <a:rPr lang="en-GB" sz="1200" b="0" i="0" u="none" strike="noStrike" cap="none" dirty="0">
                <a:solidFill>
                  <a:srgbClr val="000000"/>
                </a:solidFill>
                <a:effectLst/>
                <a:latin typeface="Arial"/>
                <a:ea typeface="Arial"/>
                <a:cs typeface="Arial"/>
                <a:sym typeface="Arial"/>
              </a:rPr>
              <a:t>una </a:t>
            </a:r>
            <a:r>
              <a:rPr lang="en-GB" dirty="0">
                <a:solidFill>
                  <a:srgbClr val="000000"/>
                </a:solidFill>
                <a:latin typeface="Arial"/>
                <a:ea typeface="Arial"/>
                <a:cs typeface="Arial"/>
                <a:sym typeface="Arial"/>
              </a:rPr>
              <a:t>opción de </a:t>
            </a:r>
            <a:r>
              <a:rPr lang="en-GB" sz="1200" b="0" i="0" u="none" strike="noStrike" cap="none" dirty="0">
                <a:solidFill>
                  <a:srgbClr val="000000"/>
                </a:solidFill>
                <a:effectLst/>
                <a:latin typeface="Arial"/>
                <a:ea typeface="Arial"/>
                <a:cs typeface="Arial"/>
                <a:sym typeface="Arial"/>
              </a:rPr>
              <a:t>mínimo coste </a:t>
            </a:r>
            <a:r>
              <a:rPr lang="en-GB" dirty="0">
                <a:solidFill>
                  <a:srgbClr val="000000"/>
                </a:solidFill>
                <a:latin typeface="Arial"/>
                <a:ea typeface="Arial"/>
                <a:cs typeface="Arial"/>
                <a:sym typeface="Arial"/>
              </a:rPr>
              <a:t>hay que </a:t>
            </a:r>
            <a:r>
              <a:rPr lang="en-GB" sz="1200" b="0" i="0" u="none" strike="noStrike" cap="none" dirty="0">
                <a:solidFill>
                  <a:srgbClr val="000000"/>
                </a:solidFill>
                <a:effectLst/>
                <a:latin typeface="Arial"/>
                <a:ea typeface="Arial"/>
                <a:cs typeface="Arial"/>
                <a:sym typeface="Arial"/>
              </a:rPr>
              <a:t>tener en cuenta también las tecnologías sin conexión a la red. Por este motivo, se han desarrollado modelos de electrificación geoespacial, como veremos con más detalle en los siguientes apartados</a:t>
            </a:r>
            <a:r>
              <a:rPr lang="sv-SE" dirty="0">
                <a:solidFill>
                  <a:srgbClr val="000000"/>
                </a:solidFill>
                <a:latin typeface="Arial"/>
                <a:ea typeface="Arial"/>
                <a:cs typeface="Arial"/>
                <a:sym typeface="Arial"/>
              </a:rPr>
              <a:t>. </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acceso a la energía moderna, y a la electricidad en particular, es un ingrediente importante del progreso socioeconómico y del bienestar. Como ya se ha tratado en las conferencias, muchos esfuerzos de electrificación se centran en el despliegue de grandes sistemas de red centralizados. En cambio, los sistemas no conectados a la red pueden proporcionar electricidad a una pequeña parte de la población mundial. Sin embargo, con la Agenda 2030 y la consecución del acceso universal a la energía para todos, es decir, el séptimo Objetivo de Desarrollo Sostenible, las soluciones energéticas descentralizadas tienen el potencial de desempeñar un papel clave para aquellas partes de la población que aún no tienen acceso a la electricidad. La Agencia Internacional de la Energía estima que alrededor del 70% de los hogares rurales podrían electrificarse a través de tecnologías no conectadas a la red (tanto autónomas como minirredes) en la próxima década. Aunque esta transición es prometedora, también puede aumentar la complejidad del proceso de planificación de la electrificación. Esto se debe a que las tecnologías fuera de la red son diferentes de la red central y conllevan sus propios riesgos. Por ejemplo, una tecnología nueva y cara, como las energías renovables a pequeña escala con almacenamiento, se introducirá en las zonas rurales del África subsahariana, donde la asequibilidad podría ser un factor clave. Estas tecnologías renovables a pequeña escala también podrían ser implementadas por nuevos actores que necesitan involucrarse y cooperar localmente.</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El proceso de electrificación es, por </a:t>
            </a:r>
            <a:r>
              <a:rPr lang="en-US" baseline="0" dirty="0"/>
              <a:t>supuesto</a:t>
            </a:r>
            <a:r>
              <a:rPr lang="en-US" dirty="0"/>
              <a:t>, específico para cada caso en </a:t>
            </a:r>
            <a:r>
              <a:rPr lang="en-US" baseline="0" dirty="0"/>
              <a:t>términos de ubicación</a:t>
            </a:r>
            <a:r>
              <a:rPr lang="en-US" dirty="0"/>
              <a:t>, </a:t>
            </a:r>
            <a:r>
              <a:rPr lang="en-US" baseline="0" dirty="0"/>
              <a:t>tiempo y recursos disponibles en cada lugar. </a:t>
            </a:r>
            <a:r>
              <a:rPr lang="en-US" dirty="0"/>
              <a:t>Sin embargo, </a:t>
            </a:r>
            <a:r>
              <a:rPr lang="en-US" baseline="0" dirty="0"/>
              <a:t>parece haber patrones comunes entre el desarrollo histórico de la electrificación.</a:t>
            </a:r>
          </a:p>
          <a:p>
            <a:r>
              <a:rPr lang="en-US" baseline="0" dirty="0"/>
              <a:t>La </a:t>
            </a:r>
            <a:r>
              <a:rPr lang="en-US" dirty="0"/>
              <a:t>primera </a:t>
            </a:r>
            <a:r>
              <a:rPr lang="en-US" baseline="0" dirty="0"/>
              <a:t>fase </a:t>
            </a:r>
            <a:r>
              <a:rPr lang="en-US" dirty="0"/>
              <a:t>de desarrollo </a:t>
            </a:r>
            <a:r>
              <a:rPr lang="en-US" baseline="0" dirty="0"/>
              <a:t>puede ilustrarse con pequeños proyectos piloto innovadores </a:t>
            </a:r>
            <a:r>
              <a:rPr lang="en-US" dirty="0"/>
              <a:t>(de minirredes) que se </a:t>
            </a:r>
            <a:r>
              <a:rPr lang="en-US" baseline="0" dirty="0"/>
              <a:t>apoyan en </a:t>
            </a:r>
            <a:r>
              <a:rPr lang="en-US" dirty="0"/>
              <a:t>una propuesta de </a:t>
            </a:r>
            <a:r>
              <a:rPr lang="en-US" baseline="0" dirty="0"/>
              <a:t>modelo de negocio y prueban </a:t>
            </a:r>
            <a:r>
              <a:rPr lang="en-US" dirty="0"/>
              <a:t>su </a:t>
            </a:r>
            <a:r>
              <a:rPr lang="en-US" baseline="0" dirty="0"/>
              <a:t>viabilidad inicial.</a:t>
            </a:r>
            <a:endParaRPr lang="en-US" baseline="0" dirty="0">
              <a:cs typeface="Calibri"/>
            </a:endParaRPr>
          </a:p>
          <a:p>
            <a:r>
              <a:rPr lang="en-US" baseline="0" dirty="0"/>
              <a:t>La segunda fase es la de despliegue, en la que encontramos a los clientes que pueden permitirse pagar por el acceso premium a </a:t>
            </a:r>
            <a:r>
              <a:rPr lang="en-US" dirty="0"/>
              <a:t>un determinado </a:t>
            </a:r>
            <a:r>
              <a:rPr lang="en-US" baseline="0" dirty="0"/>
              <a:t>servicio eléctrico </a:t>
            </a:r>
            <a:r>
              <a:rPr lang="en-US" dirty="0"/>
              <a:t>(conectándose a minirredes más grandes). </a:t>
            </a:r>
            <a:r>
              <a:rPr lang="en-US" baseline="0" dirty="0"/>
              <a:t>Aquí también vemos la prueba de la viabilidad económica de la tecnología y las aplicaciones de la misma</a:t>
            </a:r>
            <a:r>
              <a:rPr lang="en-US" dirty="0"/>
              <a:t>.</a:t>
            </a:r>
            <a:endParaRPr lang="en-US" baseline="0" dirty="0">
              <a:cs typeface="Calibri" panose="020F0502020204030204"/>
            </a:endParaRPr>
          </a:p>
          <a:p>
            <a:pPr marL="0" lvl="0" indent="0" algn="l" rtl="0">
              <a:spcBef>
                <a:spcPts val="0"/>
              </a:spcBef>
              <a:spcAft>
                <a:spcPts val="0"/>
              </a:spcAft>
              <a:buNone/>
            </a:pPr>
            <a:r>
              <a:rPr lang="en-US" baseline="0" dirty="0"/>
              <a:t>La tercera fase es la expansión económica de las minirredes hacia redes conectadas de mayor tamaño que puedan beneficiarse de la economía de escala. La oportunidad económica potencial que esto supone también estimula el desarrollo de la zona.</a:t>
            </a:r>
          </a:p>
          <a:p>
            <a:r>
              <a:rPr lang="en-US" baseline="0" dirty="0"/>
              <a:t>La cuarta fase final es la </a:t>
            </a:r>
            <a:r>
              <a:rPr lang="en-US" dirty="0"/>
              <a:t>ampliación social, en la que </a:t>
            </a:r>
            <a:r>
              <a:rPr lang="en-US" baseline="0" dirty="0"/>
              <a:t>un agente público interviene y empieza a regular el mercado y también lo </a:t>
            </a:r>
            <a:r>
              <a:rPr lang="en-US" dirty="0"/>
              <a:t>complementa. Esto ayuda a </a:t>
            </a:r>
            <a:r>
              <a:rPr lang="en-US" baseline="0" dirty="0"/>
              <a:t>los asentamientos que no son </a:t>
            </a:r>
            <a:r>
              <a:rPr lang="en-US" dirty="0"/>
              <a:t>económicamente </a:t>
            </a:r>
            <a:r>
              <a:rPr lang="en-US" baseline="0" dirty="0"/>
              <a:t>viables </a:t>
            </a:r>
            <a:r>
              <a:rPr lang="en-US" dirty="0"/>
              <a:t>a </a:t>
            </a:r>
            <a:r>
              <a:rPr lang="en-US" baseline="0" dirty="0"/>
              <a:t>estar conectados. Es </a:t>
            </a:r>
            <a:r>
              <a:rPr lang="en-US" dirty="0"/>
              <a:t>lo que se </a:t>
            </a:r>
            <a:r>
              <a:rPr lang="en-US" baseline="0" dirty="0"/>
              <a:t>conoce </a:t>
            </a:r>
            <a:r>
              <a:rPr lang="en-US" dirty="0"/>
              <a:t>como "</a:t>
            </a:r>
            <a:r>
              <a:rPr lang="en-US" baseline="0" dirty="0"/>
              <a:t>electrificación de la última milla".</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dirty="0"/>
              <a:t>La última fase (ampliación social) se produce cuando se despliegan tanto la red central como las tecnologías descentralizadas, normalmente siguiendo </a:t>
            </a:r>
            <a:r>
              <a:rPr lang="en-US" baseline="0" dirty="0"/>
              <a:t>un </a:t>
            </a:r>
            <a:r>
              <a:rPr lang="en-US" dirty="0"/>
              <a:t>plan de electrificación estatal, y la población de la "última milla" recibe acceso a la energía. Aquí vemos retos comunes que están relacionados con el Objetivo de Desarrollo Sostenible 7. ¿Cómo lograr el acceso universal a la electricidad -especialmente en lo que respecta a las comunidades rurales y remotas sin servicio- y a qué coste? Además, se plantea la cuestión de cómo garantizar un suministro fiable y ambientalmente seguro. </a:t>
            </a:r>
            <a:endParaRPr lang="sv-SE" sz="1200" b="0" i="0" u="none" strike="noStrike" cap="none" dirty="0">
              <a:solidFill>
                <a:srgbClr val="000000"/>
              </a:solidFill>
              <a:effectLst/>
              <a:latin typeface="Arial"/>
              <a:ea typeface="Arial"/>
              <a:cs typeface="Arial"/>
              <a:sym typeface="Arial"/>
            </a:endParaRPr>
          </a:p>
          <a:p>
            <a:pPr>
              <a:buClr>
                <a:schemeClr val="dk1"/>
              </a:buClr>
              <a:buSzPts val="1100"/>
              <a:buFont typeface="Arial"/>
              <a:defRPr/>
            </a:pPr>
            <a:r>
              <a:rPr lang="en-US" dirty="0"/>
              <a:t>Históricamente, estas cuatro fases se producían generalmente en secuencia, como se ve en la imagen, con sistemas más grandes que superaban a los más pequeños a medida que avanzaba la electrificación. Esto llevaría finalmente al desarrollo de las modernas - y predominantemente centralizadas - redes eléctricas de hoy en día en muchos países. Este no es </a:t>
            </a:r>
            <a:r>
              <a:rPr lang="en-US" baseline="0" dirty="0"/>
              <a:t>el proceso actual, ya que </a:t>
            </a:r>
            <a:r>
              <a:rPr lang="en-US" dirty="0"/>
              <a:t>en la mayoría de los países existen redes centralizadas, con distintos niveles de capacidad y fiabilidad. Esto significa que, hoy en día, las poblaciones no electrificadas pueden obviar la necesidad de pequeños sistemas piloto sin conexión a la red, y conectarse directamente a la red central. </a:t>
            </a:r>
            <a:endParaRPr lang="sv-SE"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dirty="0"/>
              <a:t>Por otro lado, como indica la historia, este salto de conexión directa a la red central no es fácil, sobre todo cuando se trata de poblaciones más remotas y pobres, llamadas "de última milla". Depende en gran medida de una fuerte determinación política respaldada por la financiación gubernamental. También requiere mucho tiempo de planificación y ejecución. Hay casos en los que el coste de la ampliación de la red es tan alto que simplemente no es una opción de electrificación viable, incluso en países que sí tienen los recursos financieros, tecnológicos y políticos para dar este salto. Desde el punto de vista económico, el </a:t>
            </a:r>
            <a:r>
              <a:rPr lang="en-US" baseline="0" dirty="0"/>
              <a:t>coste </a:t>
            </a:r>
            <a:r>
              <a:rPr lang="en-US" dirty="0"/>
              <a:t>de las líneas de distribución era menor, y también había una menor dependencia de la electricidad importada de la red. </a:t>
            </a:r>
            <a:r>
              <a:rPr lang="en-US" baseline="0" dirty="0"/>
              <a:t>También había un </a:t>
            </a:r>
            <a:r>
              <a:rPr lang="en-US" dirty="0"/>
              <a:t>sentimiento de propiedad dentro de la comunidad beneficiaria. </a:t>
            </a:r>
          </a:p>
          <a:p>
            <a:pPr marL="0" lvl="0" indent="0" algn="l" rtl="0">
              <a:spcBef>
                <a:spcPts val="0"/>
              </a:spcBef>
              <a:spcAft>
                <a:spcPts val="0"/>
              </a:spcAft>
              <a:buClr>
                <a:schemeClr val="dk1"/>
              </a:buClr>
              <a:buSzPts val="1100"/>
              <a:buFont typeface="Arial"/>
              <a:buNone/>
            </a:pPr>
            <a:endParaRPr lang="en-US" dirty="0"/>
          </a:p>
          <a:p>
            <a:pPr>
              <a:buClr>
                <a:schemeClr val="dk1"/>
              </a:buClr>
              <a:buSzPts val="1100"/>
            </a:pPr>
            <a:r>
              <a:rPr lang="en-US" dirty="0"/>
              <a:t>Hoy en día, tanto las tecnologías de red como las no conectadas a la red han madurado de la primera </a:t>
            </a:r>
            <a:r>
              <a:rPr lang="en-US" baseline="0" dirty="0"/>
              <a:t>a la tercera </a:t>
            </a:r>
            <a:r>
              <a:rPr lang="en-US" dirty="0"/>
              <a:t>fase y se han vuelto más viables desde el punto de vista técnico y financiero, algo que trataremos en partes posteriores del curso. La posibilidad de conectar múltiples tecnologías de centrales eléctricas, tener interconexiones regionales </a:t>
            </a:r>
            <a:r>
              <a:rPr lang="en-US" baseline="0" dirty="0"/>
              <a:t>y </a:t>
            </a:r>
            <a:r>
              <a:rPr lang="en-US" dirty="0"/>
              <a:t>líneas de transmisión de larga distancia hace que la electricidad de la red sea flexible, fiable y considerablemente barata. Por </a:t>
            </a:r>
            <a:r>
              <a:rPr lang="en-US" baseline="0" dirty="0"/>
              <a:t>otro lado, </a:t>
            </a:r>
            <a:r>
              <a:rPr lang="en-US" dirty="0"/>
              <a:t>las minirredes están disponibles en varias configuraciones de sistema (CA o CC) y pueden </a:t>
            </a:r>
            <a:r>
              <a:rPr lang="en-US" baseline="0" dirty="0"/>
              <a:t>ser alimentadas por una </a:t>
            </a:r>
            <a:r>
              <a:rPr lang="en-US" dirty="0"/>
              <a:t>variedad de fuentes de energía primaria </a:t>
            </a:r>
            <a:r>
              <a:rPr lang="en-US" baseline="0" dirty="0"/>
              <a:t>como </a:t>
            </a:r>
            <a:r>
              <a:rPr lang="en-US" dirty="0"/>
              <a:t>el petróleo, la biomasa, la energía hidráulica, la eólica, la solar, el hidrógeno o los híbridos. Asimismo, los sistemas solares domésticos y otros minigeneradores, microgeneradores o picogeneradores pueden suministrar electricidad diaria a los hogares bajo demanda. Sin embargo, </a:t>
            </a:r>
            <a:r>
              <a:rPr lang="en-US" baseline="0" dirty="0"/>
              <a:t>esta </a:t>
            </a:r>
            <a:r>
              <a:rPr lang="en-US" dirty="0"/>
              <a:t>gama de opciones tecnológicas también aumenta la complejidad en el proceso de planificación de la electrificación. Preguntas </a:t>
            </a:r>
            <a:r>
              <a:rPr lang="en-US" baseline="0" dirty="0"/>
              <a:t>como: </a:t>
            </a:r>
            <a:r>
              <a:rPr lang="en-US" dirty="0"/>
              <a:t>¿Dónde, cuándo y a qué costes podrían desplegarse estas tecnologías para abordar el acceso a la electricidad? ¿Y quién va a pagar y bajo qué normas y/o condiciones? ¿Cómo se van a realizar estos pagos? Estas son las preguntas que se plantean habitualmente los planificadores de la electrificación en la actualidad. Teniendo todo esto en cuenta, la historia puede darnos </a:t>
            </a:r>
            <a:r>
              <a:rPr lang="en-US" baseline="0" dirty="0"/>
              <a:t>algunas </a:t>
            </a:r>
            <a:r>
              <a:rPr lang="en-US" dirty="0"/>
              <a:t>lecciones clave que pueden ser útiles para la política de electrificación actual.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¿Qué lecciones podemos aprender de la historia? En primer lugar, los primeros sistemas eléctricos se diseñaron y construyeron en función del contexto local, incluidos los recursos naturales, las tecnologías disponibles, las cadenas de suministro y la demanda. Es decir, las tecnologías de electrificación de hoy en día deberían diseñarse en torno a las tecnologías que mejor aprovechen los recursos naturales locales disponibles para garantizar unas cadenas de suministro sostenibles.</a:t>
            </a:r>
          </a:p>
          <a:p>
            <a:r>
              <a:rPr lang="en-US" dirty="0"/>
              <a:t>En segundo lugar, el desarrollo de los sistemas eléctricos estuvo ligado a la rentabilidad desde el principio. Ya sean de propiedad pública o privada, los sistemas que no eran económicamente sostenibles acababan por dejar de funcionar. Los sistemas aislados inicialmente pequeños estaban situados en lugares con una demanda evidente y muy creíble, por ejemplo la industria, las minas o los almacenes comerciales. Estos podían permitirse servicios de electricidad a un precio elevado. Por lo tanto, los fuertes vínculos entre el suministro de electricidad y la productividad son fundamentales para el desarrollo de soluciones de electrificación sostenibles. </a:t>
            </a:r>
            <a:endParaRPr lang="en-US" dirty="0">
              <a:cs typeface="Calibri"/>
            </a:endParaRPr>
          </a:p>
          <a:p>
            <a:r>
              <a:rPr lang="en-US" dirty="0"/>
              <a:t>En tercer lugar, la participación de la comunidad y la creación de un sentimiento de propiedad pueden mejorar la funcionalidad de los sistemas de energía a largo plazo, especialmente en los entornos rurales. Esto es especialmente cierto en el caso de las configuraciones sin conexión a la red, que pueden requerir prácticas de gobernanza inclusivas y/o un diálogo abierto sobre los parámetros de diseño y funcionamiento, como la construcción, el mantenimiento, la ampliación y las tarifas.</a:t>
            </a:r>
            <a:endParaRPr lang="en-US" dirty="0">
              <a:cs typeface="Calibri" panose="020F0502020204030204"/>
            </a:endParaRPr>
          </a:p>
          <a:p>
            <a:r>
              <a:rPr lang="en-US" dirty="0"/>
              <a:t>Por último, está claro que, sea cual sea el enfoque de electrificación, los esfuerzos de acceso a la electricidad parecen beneficiarse cuando se establece un marco político sólido y claro. Este marco debe establecer objetivos claros para el progreso de la electrificación, creando una sólida hoja de ruta de las actividades de planificación de la electrificación en el país/región. Las funciones en el proceso de electrificación deben estar claramente definidas para las distintas partes interesadas, como los planificadores, el gobierno, los reguladores políticos, los promotores, los inversores, los terceros actores, por ejemplo, las ONG, y la comunidad.</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dirty="0"/>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 esta miniconferencia vamos a </a:t>
            </a:r>
            <a:r>
              <a:rPr lang="en-US" baseline="0" dirty="0"/>
              <a:t>profundizar un poco más en la </a:t>
            </a:r>
            <a:r>
              <a:rPr lang="en-US" dirty="0"/>
              <a:t>Plataforma Global de Electrificación </a:t>
            </a:r>
            <a:r>
              <a:rPr lang="en-US" baseline="0" dirty="0"/>
              <a:t>(GEP), desarrollada por el consorcio de las siguientes instituciones:</a:t>
            </a:r>
          </a:p>
          <a:p>
            <a:pPr>
              <a:defRPr/>
            </a:pPr>
            <a:r>
              <a:rPr lang="en-US" baseline="0" dirty="0"/>
              <a:t>Banco Mundial, ESMAP, KTH, Development Seed, World Resources Institute, ABB, GOOGLE y </a:t>
            </a:r>
            <a:r>
              <a:rPr lang="en-US" dirty="0"/>
              <a:t>la </a:t>
            </a:r>
            <a:r>
              <a:rPr lang="en-US" baseline="0" dirty="0"/>
              <a:t>Universidad de Cambridge.</a:t>
            </a:r>
            <a:endParaRPr lang="en-US" baseline="0"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La plataforma GEP </a:t>
            </a:r>
            <a:r>
              <a:rPr lang="en-US" baseline="0" dirty="0"/>
              <a:t>se puso en marcha en 2019 y </a:t>
            </a:r>
            <a:r>
              <a:rPr lang="en-US" sz="1200" b="0" i="0" kern="1200" dirty="0">
                <a:solidFill>
                  <a:schemeClr val="tx1"/>
                </a:solidFill>
                <a:effectLst/>
                <a:latin typeface="+mn-lt"/>
                <a:ea typeface="+mn-ea"/>
                <a:cs typeface="+mn-cs"/>
              </a:rPr>
              <a:t>es un portal abierto de datos, análisis e investigación sobre inversiones en electrificación. Se está diseñando sobre los principios de apertura y transparencia y aspira a permitir la reutilización, replicabilidad y reproducibilidad de los procesos y datos incorporados. Sobre la base de estos principios, los resultados del GEP están disponibles en tres niveles:</a:t>
            </a:r>
            <a:endParaRPr lang="en-US" baseline="0" dirty="0"/>
          </a:p>
          <a:p>
            <a:r>
              <a:rPr lang="en-US" sz="1200" b="1" i="0" kern="1200" dirty="0">
                <a:solidFill>
                  <a:schemeClr val="tx1"/>
                </a:solidFill>
                <a:effectLst/>
                <a:latin typeface="+mn-lt"/>
                <a:ea typeface="+mn-ea"/>
                <a:cs typeface="+mn-cs"/>
              </a:rPr>
              <a:t>Nivel 1 - GEP Explorer</a:t>
            </a:r>
            <a:r>
              <a:rPr lang="en-US" sz="1200" b="0" i="0" kern="1200" dirty="0">
                <a:solidFill>
                  <a:schemeClr val="tx1"/>
                </a:solidFill>
                <a:effectLst/>
                <a:latin typeface="+mn-lt"/>
                <a:ea typeface="+mn-ea"/>
                <a:cs typeface="+mn-cs"/>
              </a:rPr>
              <a:t>: Perspectivas de inversión en electrificación actualizadas y de libre acceso </a:t>
            </a:r>
          </a:p>
          <a:p>
            <a:r>
              <a:rPr lang="en-US" sz="1200" b="1" i="0" kern="1200" dirty="0">
                <a:solidFill>
                  <a:schemeClr val="tx1"/>
                </a:solidFill>
                <a:effectLst/>
                <a:latin typeface="+mn-lt"/>
                <a:ea typeface="+mn-ea"/>
                <a:cs typeface="+mn-cs"/>
              </a:rPr>
              <a:t>Nivel 2 - Generador de BPA</a:t>
            </a:r>
            <a:r>
              <a:rPr lang="en-US" sz="1200" b="0" i="0" kern="1200" dirty="0">
                <a:solidFill>
                  <a:schemeClr val="tx1"/>
                </a:solidFill>
                <a:effectLst/>
                <a:latin typeface="+mn-lt"/>
                <a:ea typeface="+mn-ea"/>
                <a:cs typeface="+mn-cs"/>
              </a:rPr>
              <a:t>: Interfaz de usuario (UI) de código abierto para generar perspectivas de electrificación sobre la marcha</a:t>
            </a:r>
          </a:p>
          <a:p>
            <a:r>
              <a:rPr lang="en-US" sz="1200" b="1" i="0" kern="1200" dirty="0">
                <a:solidFill>
                  <a:schemeClr val="tx1"/>
                </a:solidFill>
                <a:effectLst/>
                <a:latin typeface="+mn-lt"/>
                <a:ea typeface="+mn-ea"/>
                <a:cs typeface="+mn-cs"/>
              </a:rPr>
              <a:t>Nivel 3 - Caja de herramientas de las BPA</a:t>
            </a:r>
            <a:r>
              <a:rPr lang="en-US" sz="1200" b="0" i="0" kern="1200" dirty="0">
                <a:solidFill>
                  <a:schemeClr val="tx1"/>
                </a:solidFill>
                <a:effectLst/>
                <a:latin typeface="+mn-lt"/>
                <a:ea typeface="+mn-ea"/>
                <a:cs typeface="+mn-cs"/>
              </a:rPr>
              <a:t>: Documentación y material de formación de libre acceso</a:t>
            </a:r>
          </a:p>
          <a:p>
            <a:endParaRPr lang="en-US" sz="1200" b="0" i="0" kern="120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Hay cuatro </a:t>
            </a:r>
            <a:r>
              <a:rPr lang="en-US" dirty="0"/>
              <a:t>destinatarios principales </a:t>
            </a:r>
            <a:r>
              <a:rPr lang="en-US" sz="1200" b="0" i="0" kern="1200" dirty="0">
                <a:solidFill>
                  <a:schemeClr val="tx1"/>
                </a:solidFill>
                <a:effectLst/>
                <a:latin typeface="+mn-lt"/>
                <a:ea typeface="+mn-ea"/>
                <a:cs typeface="+mn-cs"/>
              </a:rPr>
              <a:t>de los PGE:</a:t>
            </a:r>
            <a:endParaRPr lang="en-US" sz="1200" b="0" i="0" kern="1200" dirty="0">
              <a:solidFill>
                <a:schemeClr val="tx1"/>
              </a:solidFill>
              <a:effectLst/>
              <a:latin typeface="+mn-lt"/>
              <a:cs typeface="Calibri"/>
            </a:endParaRPr>
          </a:p>
          <a:p>
            <a:endParaRPr lang="en-US" sz="1200" b="0" i="0" kern="1200" baseline="0" dirty="0">
              <a:solidFill>
                <a:schemeClr val="tx1"/>
              </a:solidFill>
              <a:effectLst/>
              <a:latin typeface="+mn-lt"/>
              <a:ea typeface="+mn-ea"/>
              <a:cs typeface="+mn-cs"/>
            </a:endParaRPr>
          </a:p>
          <a:p>
            <a:r>
              <a:rPr lang="en-US" b="0" dirty="0">
                <a:effectLst/>
              </a:rPr>
              <a:t>Los responsables de la toma de decisiones </a:t>
            </a:r>
            <a:r>
              <a:rPr lang="en-US" dirty="0"/>
              <a:t>de alto nivel </a:t>
            </a:r>
            <a:r>
              <a:rPr lang="en-US" b="0" dirty="0">
                <a:effectLst/>
              </a:rPr>
              <a:t>que utilizarán los resultados del Explorador GEP que produce opciones de inversión geoinfográficas para todos los países objetivo.</a:t>
            </a:r>
            <a:endParaRPr lang="en-US" b="0" dirty="0">
              <a:effectLst/>
              <a:cs typeface="Calibri"/>
            </a:endParaRPr>
          </a:p>
          <a:p>
            <a:r>
              <a:rPr lang="en-US" b="0" dirty="0">
                <a:effectLst/>
              </a:rPr>
              <a:t>Analistas de políticas e inversiones que utilizarán el Generador de Escenarios GEP para desarrollar escenarios a medida para cumplir con objetivos específicos de políticas o inversiones.</a:t>
            </a:r>
          </a:p>
          <a:p>
            <a:r>
              <a:rPr lang="en-US" b="0" dirty="0">
                <a:effectLst/>
              </a:rPr>
              <a:t>Productores de datos y desarrolladores de TIC </a:t>
            </a:r>
            <a:r>
              <a:rPr lang="en-US" dirty="0"/>
              <a:t>que </a:t>
            </a:r>
            <a:r>
              <a:rPr lang="en-US" b="0" dirty="0">
                <a:effectLst/>
              </a:rPr>
              <a:t>utilizarán la caja de herramientas de las Buenas Prácticas Agrícolas (GEP Toolbox) y tendrán un objetivo en el que se podrá utilizar información y métodos adicionales (con impacto global).</a:t>
            </a:r>
            <a:endParaRPr lang="en-US" b="0" dirty="0">
              <a:effectLst/>
              <a:cs typeface="Calibri"/>
            </a:endParaRPr>
          </a:p>
          <a:p>
            <a:r>
              <a:rPr lang="en-US" b="0" dirty="0">
                <a:effectLst/>
              </a:rPr>
              <a:t>Organizaciones mundiales de desarrollo </a:t>
            </a:r>
            <a:r>
              <a:rPr lang="en-US" dirty="0"/>
              <a:t>que </a:t>
            </a:r>
            <a:r>
              <a:rPr lang="en-US" b="0" dirty="0">
                <a:effectLst/>
              </a:rPr>
              <a:t>dispondrán </a:t>
            </a:r>
            <a:r>
              <a:rPr lang="en-US" dirty="0">
                <a:effectLst/>
              </a:rPr>
              <a:t>de una plataforma para la divulgación en los países. El programa informático ofrece un trampolín para el análisis y el compromiso a medida desde el mundo académico hasta los desarrolladores de proyectos</a:t>
            </a:r>
            <a:r>
              <a:rPr lang="en-US" dirty="0"/>
              <a:t>. </a:t>
            </a:r>
            <a:endParaRPr lang="en-US" dirty="0">
              <a:effectLst/>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 conferencia tiene cuatro resultados de aprendizaje previstos. </a:t>
            </a:r>
            <a:r>
              <a:rPr lang="en-US" baseline="0" dirty="0"/>
              <a:t>Después de esta conferencia usted será capaz de</a:t>
            </a:r>
            <a:r>
              <a:rPr lang="en-US" dirty="0"/>
              <a:t>:</a:t>
            </a:r>
          </a:p>
          <a:p>
            <a:pPr marL="0" lvl="0" indent="0" algn="l">
              <a:spcBef>
                <a:spcPts val="0"/>
              </a:spcBef>
              <a:spcAft>
                <a:spcPts val="0"/>
              </a:spcAft>
              <a:buNone/>
            </a:pPr>
            <a:r>
              <a:rPr lang="en-US" dirty="0"/>
              <a:t>Describir la situación del acceso a la energía en el mundo.</a:t>
            </a:r>
            <a:endParaRPr lang="en-US" dirty="0">
              <a:cs typeface="Calibri"/>
            </a:endParaRPr>
          </a:p>
          <a:p>
            <a:pPr>
              <a:lnSpc>
                <a:spcPct val="90000"/>
              </a:lnSpc>
              <a:spcBef>
                <a:spcPts val="1000"/>
              </a:spcBef>
            </a:pPr>
            <a:r>
              <a:rPr lang="en-US" dirty="0"/>
              <a:t>Enumerar las opciones tecnológicas para la electrificación.</a:t>
            </a:r>
            <a:endParaRPr lang="en-US" dirty="0">
              <a:cs typeface="Calibri"/>
            </a:endParaRPr>
          </a:p>
          <a:p>
            <a:pPr>
              <a:lnSpc>
                <a:spcPct val="90000"/>
              </a:lnSpc>
              <a:spcBef>
                <a:spcPts val="1000"/>
              </a:spcBef>
            </a:pPr>
            <a:r>
              <a:rPr lang="en-US" dirty="0"/>
              <a:t>Describa el contexto histórico de las minirredes.</a:t>
            </a:r>
            <a:endParaRPr lang="en-US" dirty="0">
              <a:cs typeface="Calibri"/>
            </a:endParaRPr>
          </a:p>
          <a:p>
            <a:pPr>
              <a:lnSpc>
                <a:spcPct val="90000"/>
              </a:lnSpc>
              <a:spcBef>
                <a:spcPts val="1000"/>
              </a:spcBef>
            </a:pPr>
            <a:r>
              <a:rPr lang="en-US" dirty="0"/>
              <a:t>Extraer los resultados de la Plataforma Global de Electrificación</a:t>
            </a:r>
            <a:endParaRPr lang="en-US" dirty="0">
              <a:cs typeface="Calibri" panose="020F0502020204030204"/>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Estos </a:t>
            </a:r>
            <a:r>
              <a:rPr lang="en-US" baseline="0" dirty="0"/>
              <a:t>resultados de aprendizaje serán importantes para la comprensión básica de la modelización geoespacial.</a:t>
            </a: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arquitectura del GEP se divide en los tres niveles descritos anteriormente.</a:t>
            </a:r>
          </a:p>
          <a:p>
            <a:r>
              <a:rPr lang="en-US" dirty="0"/>
              <a:t>Nivel </a:t>
            </a:r>
            <a:r>
              <a:rPr lang="en-US" baseline="0" dirty="0"/>
              <a:t>1: </a:t>
            </a:r>
            <a:r>
              <a:rPr lang="en-US" dirty="0"/>
              <a:t>Comienza </a:t>
            </a:r>
            <a:r>
              <a:rPr lang="en-US" baseline="0" dirty="0"/>
              <a:t>con la entrada de datos de proveedores de energía como el Banco Mundial, el WRI </a:t>
            </a:r>
            <a:r>
              <a:rPr lang="en-US" dirty="0"/>
              <a:t>o el KTH </a:t>
            </a:r>
            <a:r>
              <a:rPr lang="en-US" baseline="0" dirty="0"/>
              <a:t>y luego se combina en un modelo energético en OnSSET y se ejecuta en varios cientos de escenarios. Estos se cargan en una base de datos y un sitio web donde se pueden explorar diferentes escenarios de inversión en el Explorador GEP.</a:t>
            </a:r>
            <a:endParaRPr lang="en-US" baseline="0" dirty="0">
              <a:cs typeface="Calibri"/>
            </a:endParaRPr>
          </a:p>
          <a:p>
            <a:r>
              <a:rPr lang="en-US" baseline="0" dirty="0"/>
              <a:t>Nivel 2: está formulado para el analista que quiere desarrollar </a:t>
            </a:r>
            <a:r>
              <a:rPr lang="en-US" dirty="0"/>
              <a:t>sus propios </a:t>
            </a:r>
            <a:r>
              <a:rPr lang="en-US" baseline="0" dirty="0"/>
              <a:t>escenarios. El analista recoge los</a:t>
            </a:r>
            <a:r>
              <a:rPr lang="en-US" dirty="0"/>
              <a:t>, aproximadamente, </a:t>
            </a:r>
            <a:r>
              <a:rPr lang="en-US" baseline="0" dirty="0"/>
              <a:t>100 conjuntos de datos necesarios para construir el modelo. A continuación</a:t>
            </a:r>
            <a:r>
              <a:rPr lang="en-US" dirty="0"/>
              <a:t>, ejecuta </a:t>
            </a:r>
            <a:r>
              <a:rPr lang="en-US" baseline="0" dirty="0"/>
              <a:t>el modelo en el Generador de BPA y explora los resultados en el ordenador local.</a:t>
            </a:r>
            <a:endParaRPr lang="en-US" baseline="0" dirty="0">
              <a:cs typeface="Calibri" panose="020F0502020204030204"/>
            </a:endParaRPr>
          </a:p>
          <a:p>
            <a:r>
              <a:rPr lang="en-US" baseline="0" dirty="0"/>
              <a:t>Nivel 3: es la caja de herramientas de las BPA, donde </a:t>
            </a:r>
            <a:r>
              <a:rPr lang="en-US" dirty="0"/>
              <a:t>se </a:t>
            </a:r>
            <a:r>
              <a:rPr lang="en-US" baseline="0" dirty="0"/>
              <a:t>publica todo el material didáctico, la documentación y los datos de origen.</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dirty="0"/>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Explorador del GEP es un sitio web de libre acceso en el que se puede navegar por diferentes escenarios de electrificación. En el sitio web hay 216 escenarios, por país, para 59 países. Los resultados de la plataforma se han generado utilizando el modelo OnSSET. Estos escenarios exploran las opciones de electrificación de menor coste para diferentes objetivos de demanda, costes tecnológicos y otros aspectos importantes.</a:t>
            </a:r>
            <a:endParaRPr lang="en-GB" dirty="0"/>
          </a:p>
          <a:p>
            <a:pPr marL="0" indent="0">
              <a:buFont typeface="Arial" panose="020B0604020202020204" pitchFamily="34" charset="0"/>
              <a:buNone/>
            </a:pPr>
            <a:endParaRPr lang="en-US" dirty="0"/>
          </a:p>
          <a:p>
            <a:r>
              <a:rPr lang="en-US" dirty="0"/>
              <a:t>Desde GEP también puedes descargar los datos de entrada que has utilizado y puedes ejecutar tu propio modelo en tu ordenador utilizando el código de OnSSET, que está disponible en GitHub.</a:t>
            </a:r>
            <a:endParaRPr lang="en-US" dirty="0">
              <a:cs typeface="Calibri"/>
            </a:endParaRPr>
          </a:p>
          <a:p>
            <a:endParaRPr lang="en-US" dirty="0"/>
          </a:p>
          <a:p>
            <a:r>
              <a:rPr lang="en-US" dirty="0"/>
              <a:t>Para su primera práctica, </a:t>
            </a:r>
            <a:r>
              <a:rPr lang="en-US" baseline="0" dirty="0"/>
              <a:t>utilizará el Explorador de BPA para explorar los resultados.</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dirty="0"/>
          </a:p>
        </p:txBody>
      </p:sp>
    </p:spTree>
    <p:extLst>
      <p:ext uri="{BB962C8B-B14F-4D97-AF65-F5344CB8AC3E}">
        <p14:creationId xmlns:p14="http://schemas.microsoft.com/office/powerpoint/2010/main" val="3076660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Los mensajes clave de la </a:t>
            </a:r>
            <a:r>
              <a:rPr lang="en-GB" dirty="0"/>
              <a:t>Plataforma </a:t>
            </a:r>
            <a:r>
              <a:rPr lang="en-GB" baseline="0" dirty="0"/>
              <a:t>Mundial </a:t>
            </a:r>
            <a:r>
              <a:rPr lang="en-GB" dirty="0"/>
              <a:t>de Electrificación que </a:t>
            </a:r>
            <a:r>
              <a:rPr lang="en-GB" baseline="0" dirty="0"/>
              <a:t>es </a:t>
            </a:r>
            <a:r>
              <a:rPr lang="en-GB" dirty="0"/>
              <a:t>una herramienta de código abierto, con conjuntos de datos basados en los </a:t>
            </a:r>
            <a:r>
              <a:rPr lang="en-US" dirty="0"/>
              <a:t>principios </a:t>
            </a:r>
            <a:r>
              <a:rPr lang="en-GB" dirty="0"/>
              <a:t>de </a:t>
            </a:r>
            <a:r>
              <a:rPr lang="en-US" dirty="0"/>
              <a:t>apertura y transparencia. Aspira a permitir la reutilización, replicabilidad y reproducibilidad</a:t>
            </a:r>
            <a:endParaRPr lang="en-GB" dirty="0"/>
          </a:p>
          <a:p>
            <a:r>
              <a:rPr lang="en-GB" dirty="0"/>
              <a:t>En segundo lugar, la plataforma se divide en tres niveles: GEP </a:t>
            </a:r>
            <a:r>
              <a:rPr lang="en-US" sz="1600" dirty="0"/>
              <a:t>Explorer, GEP Generator y GEP Toolbox.</a:t>
            </a:r>
            <a:endParaRPr lang="en-US" sz="1600" dirty="0">
              <a:cs typeface="Calibri"/>
            </a:endParaRPr>
          </a:p>
          <a:p>
            <a:r>
              <a:rPr lang="en-US" sz="1600" dirty="0"/>
              <a:t>Por último, </a:t>
            </a:r>
            <a:r>
              <a:rPr lang="en-US" sz="1600" baseline="0" dirty="0"/>
              <a:t>el </a:t>
            </a:r>
            <a:r>
              <a:rPr lang="en-US" dirty="0"/>
              <a:t>público objetivo del GEP es: </a:t>
            </a:r>
            <a:r>
              <a:rPr lang="en-US" sz="1600" dirty="0"/>
              <a:t>Responsables de la toma de decisiones de alto nivel, analistas de políticas e inversiones, productores de datos y desarrolladores de TIC, y organizaciones de desarrollo global.</a:t>
            </a:r>
            <a:endParaRPr lang="en-GB" sz="1600" dirty="0"/>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28</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 2015, la Asamblea General de las Naciones Unidas lanzó la Agenda 2030 para el Desarrollo Sostenible, que incluye 17 Objetivos de Desarrollo Sostenible para las personas, el planeta y la prosperidad.  A lo largo de este curso, nos centraremos en el ODS 7: "Garantizar el acceso a una energía asequible, fiable, sostenible y moderna para todos en 2030".</a:t>
            </a:r>
            <a:endParaRPr lang="en-US" dirty="0">
              <a:cs typeface="Calibri"/>
            </a:endParaRPr>
          </a:p>
          <a:p>
            <a:pPr marL="0" lvl="0" indent="0" algn="l" rtl="0">
              <a:spcBef>
                <a:spcPts val="0"/>
              </a:spcBef>
              <a:spcAft>
                <a:spcPts val="0"/>
              </a:spcAft>
              <a:buNone/>
            </a:pPr>
            <a:endParaRPr lang="en-US" dirty="0"/>
          </a:p>
          <a:p>
            <a:r>
              <a:rPr lang="en-US" dirty="0"/>
              <a:t>Utilizaremos la Herramienta de Electrificación Espacial de Código Abierto (OnSSET), que se centra específicamente en el acceso a la electricidad. Como ya hemos comentado anteriormente y lo haremos continuamente en este curso, el ODS7 y la electricidad son importantes tanto por sí mismos como por ser facilitadores de otros objetivos y desarrollos, por </a:t>
            </a:r>
            <a:r>
              <a:rPr lang="en-US" b="0" dirty="0"/>
              <a:t>ejemplo, la </a:t>
            </a:r>
            <a:r>
              <a:rPr lang="en-US" dirty="0">
                <a:solidFill>
                  <a:srgbClr val="000000"/>
                </a:solidFill>
                <a:cs typeface="Calibri"/>
              </a:rPr>
              <a:t>mejora de las </a:t>
            </a:r>
            <a:r>
              <a:rPr lang="en-US" b="0" dirty="0"/>
              <a:t>instalaciones sanitarias, la mejora de la educación </a:t>
            </a:r>
            <a:r>
              <a:rPr lang="en-US" dirty="0"/>
              <a:t>y el </a:t>
            </a:r>
            <a:r>
              <a:rPr lang="en-US" b="0" dirty="0"/>
              <a:t>desarrollo económico</a:t>
            </a:r>
            <a:r>
              <a:rPr lang="en-US" dirty="0">
                <a:solidFill>
                  <a:schemeClr val="bg2"/>
                </a:solidFill>
                <a:cs typeface="Calibri"/>
              </a:rPr>
              <a:t>.</a:t>
            </a: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782950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Pero, </a:t>
            </a:r>
            <a:r>
              <a:rPr lang="en-US" baseline="0" dirty="0"/>
              <a:t>¿por qué es tan importante </a:t>
            </a:r>
            <a:r>
              <a:rPr lang="en-US" dirty="0"/>
              <a:t>el ODS7</a:t>
            </a:r>
            <a:r>
              <a:rPr lang="en-US" baseline="0" dirty="0"/>
              <a:t>? Como ya vimos en la primera lección</a:t>
            </a:r>
            <a:r>
              <a:rPr lang="en-US" dirty="0"/>
              <a:t>, el ODS 7 </a:t>
            </a:r>
            <a:r>
              <a:rPr lang="en-US" baseline="0" dirty="0"/>
              <a:t>es importante para varios de </a:t>
            </a:r>
            <a:r>
              <a:rPr lang="en-US" dirty="0"/>
              <a:t>los ODS. </a:t>
            </a:r>
          </a:p>
          <a:p>
            <a:r>
              <a:rPr lang="en-US" dirty="0"/>
              <a:t>El sistema energético apoya a todos los sectores, desde las empresas, la medicina y la educación hasta la agricultura, las infraestructuras, las comunicaciones y la alta tecnología. El acceso a la electricidad en los países más pobres ha empezado a aumentar y la eficiencia energética sigue mejorando. Al mismo tiempo, las energías renovables están aumentando su cuota </a:t>
            </a:r>
            <a:r>
              <a:rPr lang="en-US" baseline="0" dirty="0"/>
              <a:t>de electricidad producida</a:t>
            </a:r>
            <a:r>
              <a:rPr lang="en-US" dirty="0"/>
              <a:t>. Durante muchas décadas, los combustibles fósiles como el carbón, el petróleo o el gas han sido las principales fuentes de producción de electricidad, pero la quema de combustibles de carbono produce grandes cantidades de gases de efecto invernadero, que causan el cambio climático y tienen efectos perjudiciales para el bienestar de las personas y el medio ambiente. Esto afecta a todo el mundo, no sólo a unas pocas poblaciones. Además, el consumo mundial de electricidad está aumentando rápidamente. Sin un suministro estable de electricidad, los países no podrán alimentar sus economías.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59911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aseline="0" dirty="0"/>
              <a:t>En 2010, alrededor de 1.200 millones de personas en el mundo no tenían acceso a la electricidad. En la última década se han producido grandes avances, especialmente en Asia. Según las últimas cifras, las personas sin acceso han disminuido a unos 789 millones de personas que no tienen acceso a los servicios de electricidad.</a:t>
            </a:r>
          </a:p>
          <a:p>
            <a:pPr marL="0" lvl="0" indent="0" algn="l" rtl="0">
              <a:spcBef>
                <a:spcPts val="0"/>
              </a:spcBef>
              <a:spcAft>
                <a:spcPts val="0"/>
              </a:spcAft>
              <a:buNone/>
            </a:pPr>
            <a:endParaRPr lang="en-US" baseline="0" dirty="0"/>
          </a:p>
          <a:p>
            <a:r>
              <a:rPr lang="en-US" baseline="0" dirty="0"/>
              <a:t>Como se puede ver en la diapositiva</a:t>
            </a:r>
            <a:r>
              <a:rPr lang="en-US" dirty="0"/>
              <a:t>, el África subsahariana </a:t>
            </a:r>
            <a:r>
              <a:rPr lang="en-US" baseline="0" dirty="0"/>
              <a:t>es actualmente la región donde más personas carecen de acceso a la electricidad en sus hogares. La Agencia Internacional de la Energía (</a:t>
            </a:r>
            <a:r>
              <a:rPr lang="en-US" dirty="0"/>
              <a:t>AIE</a:t>
            </a:r>
            <a:r>
              <a:rPr lang="en-US" baseline="0" dirty="0"/>
              <a:t>) proyectó en el World Energy Outlook (WEO) de 2019 que si seguimos las políticas y tendencias actuales, 530 millones de personas en el África subsahariana seguirán sin acceso a la electricidad en 2030. Esto significaría que no </a:t>
            </a:r>
            <a:r>
              <a:rPr lang="en-US" dirty="0"/>
              <a:t>alcanzaríamos </a:t>
            </a:r>
            <a:r>
              <a:rPr lang="en-US" baseline="0" dirty="0"/>
              <a:t>la meta </a:t>
            </a:r>
            <a:r>
              <a:rPr lang="en-US" dirty="0"/>
              <a:t>del ODS7</a:t>
            </a:r>
            <a:r>
              <a:rPr lang="en-US" baseline="0" dirty="0"/>
              <a:t>. En un escenario más ambicioso, </a:t>
            </a:r>
            <a:r>
              <a:rPr lang="en-US" dirty="0"/>
              <a:t>la AIE </a:t>
            </a:r>
            <a:r>
              <a:rPr lang="en-US" baseline="0" dirty="0"/>
              <a:t>muestra que las tecnologías fuera de la red serían la opción tecnológica </a:t>
            </a:r>
            <a:r>
              <a:rPr lang="en-US" dirty="0"/>
              <a:t>menos costosa </a:t>
            </a:r>
            <a:r>
              <a:rPr lang="en-US" baseline="0" dirty="0"/>
              <a:t>para </a:t>
            </a:r>
            <a:r>
              <a:rPr lang="en-US" dirty="0"/>
              <a:t>dos tercios </a:t>
            </a:r>
            <a:r>
              <a:rPr lang="en-US" baseline="0" dirty="0"/>
              <a:t>de todas las nuevas conexiones para lograr el </a:t>
            </a:r>
            <a:r>
              <a:rPr lang="en-US" dirty="0"/>
              <a:t>ODS7 </a:t>
            </a:r>
            <a:r>
              <a:rPr lang="en-US" baseline="0" dirty="0"/>
              <a:t>y alcanzar el acceso universal en 2030. La red nacional suministraría el tercio restante de las nuevas conexiones. Esta división entre tecnologías dentro y fuera de la red es lo que estudiaremos a lo largo de este curso. Cuál es la mejor opción varía según los países en función de los objetivos de demanda </a:t>
            </a:r>
            <a:r>
              <a:rPr lang="en-US" dirty="0"/>
              <a:t>y </a:t>
            </a:r>
            <a:r>
              <a:rPr lang="en-US" baseline="0" dirty="0"/>
              <a:t>los costes de la tecnología</a:t>
            </a:r>
            <a:r>
              <a:rPr lang="en-US" dirty="0"/>
              <a:t>, por </a:t>
            </a:r>
            <a:r>
              <a:rPr lang="en-US" baseline="0" dirty="0"/>
              <a:t>mencionar algunos parámetros</a:t>
            </a:r>
            <a:r>
              <a:rPr lang="en-US" dirty="0"/>
              <a:t>. </a:t>
            </a:r>
            <a:endParaRPr lang="en-US" baseline="0"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3476933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sz="1200" b="0" i="0" u="none" strike="noStrike" cap="none" dirty="0">
                <a:solidFill>
                  <a:srgbClr val="000000"/>
                </a:solidFill>
                <a:effectLst/>
                <a:latin typeface="Arial"/>
                <a:ea typeface="Arial"/>
                <a:cs typeface="Arial"/>
                <a:sym typeface="Arial"/>
              </a:rPr>
              <a:t>La consecución </a:t>
            </a:r>
            <a:r>
              <a:rPr lang="en-GB" dirty="0">
                <a:solidFill>
                  <a:srgbClr val="000000"/>
                </a:solidFill>
                <a:latin typeface="Arial"/>
                <a:ea typeface="Arial"/>
                <a:cs typeface="Arial"/>
                <a:sym typeface="Arial"/>
              </a:rPr>
              <a:t>del ODS 7 </a:t>
            </a:r>
            <a:r>
              <a:rPr lang="en-GB" sz="1200" b="0" i="0" u="none" strike="noStrike" cap="none" dirty="0">
                <a:solidFill>
                  <a:srgbClr val="000000"/>
                </a:solidFill>
                <a:effectLst/>
                <a:latin typeface="Arial"/>
                <a:ea typeface="Arial"/>
                <a:cs typeface="Arial"/>
                <a:sym typeface="Arial"/>
              </a:rPr>
              <a:t>para 2030 requiere una transformación fundamental del sector eléctrico en las zonas que actualmente carecen de servicios. La planificación moderna de la electrificación debe tener en cuenta una serie de factores diferentes para tener éxito.</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sz="1200" b="0" i="0" u="none" strike="noStrike" cap="none" dirty="0">
                <a:solidFill>
                  <a:srgbClr val="000000"/>
                </a:solidFill>
                <a:effectLst/>
                <a:latin typeface="Arial"/>
                <a:ea typeface="Arial"/>
                <a:cs typeface="Arial"/>
                <a:sym typeface="Arial"/>
              </a:rPr>
              <a:t>En primer lugar, hay que tener en cuenta el coste del sistema</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que debe minimizarse para garantizar que los gobiernos, las organizaciones internacionales y las empresas, así como los consumidores potenciales, puedan recaudar los fondos necesarios.</a:t>
            </a:r>
            <a:endParaRPr lang="en-GB" sz="1200" b="0" i="0" u="none" strike="noStrike" cap="none" dirty="0">
              <a:solidFill>
                <a:srgbClr val="000000"/>
              </a:solidFill>
              <a:effectLst/>
              <a:latin typeface="Arial"/>
              <a:ea typeface="Arial"/>
              <a:cs typeface="Arial"/>
            </a:endParaRPr>
          </a:p>
          <a:p>
            <a:pPr>
              <a:buClr>
                <a:schemeClr val="dk1"/>
              </a:buClr>
              <a:buSzPts val="1100"/>
              <a:defRPr/>
            </a:pPr>
            <a:r>
              <a:rPr lang="en-GB" sz="1200" b="0" i="0" u="none" strike="noStrike" cap="none" dirty="0">
                <a:solidFill>
                  <a:srgbClr val="000000"/>
                </a:solidFill>
                <a:effectLst/>
                <a:latin typeface="Arial"/>
                <a:ea typeface="Arial"/>
                <a:cs typeface="Arial"/>
                <a:sym typeface="Arial"/>
              </a:rPr>
              <a:t>Un segundo factor a tener en cuenta es que el proceso de planificación y los modelos deben tener en cuenta la innovación tecnológica. El sistema de energía de los países donde el acceso a la electricidad es escaso hoy en día no tiene por qué </a:t>
            </a:r>
            <a:r>
              <a:rPr lang="en-GB" dirty="0">
                <a:solidFill>
                  <a:srgbClr val="000000"/>
                </a:solidFill>
                <a:latin typeface="Arial"/>
                <a:ea typeface="Arial"/>
                <a:cs typeface="Arial"/>
                <a:sym typeface="Arial"/>
              </a:rPr>
              <a:t>copiar los </a:t>
            </a:r>
            <a:r>
              <a:rPr lang="en-GB" sz="1200" b="0" i="0" u="none" strike="noStrike" cap="none" dirty="0">
                <a:solidFill>
                  <a:srgbClr val="000000"/>
                </a:solidFill>
                <a:effectLst/>
                <a:latin typeface="Arial"/>
                <a:ea typeface="Arial"/>
                <a:cs typeface="Arial"/>
                <a:sym typeface="Arial"/>
              </a:rPr>
              <a:t>sistemas de los países que sí tienen acceso universal a la electricidad. Por ejemplo, a medida que los costes de </a:t>
            </a:r>
            <a:r>
              <a:rPr lang="en-GB" dirty="0">
                <a:solidFill>
                  <a:srgbClr val="000000"/>
                </a:solidFill>
                <a:latin typeface="Arial"/>
                <a:ea typeface="Arial"/>
                <a:cs typeface="Arial"/>
                <a:sym typeface="Arial"/>
              </a:rPr>
              <a:t>la energía solar fotovoltaica (FV) han ido </a:t>
            </a:r>
            <a:r>
              <a:rPr lang="en-GB" sz="1200" b="0" i="0" u="none" strike="noStrike" cap="none" dirty="0">
                <a:solidFill>
                  <a:srgbClr val="000000"/>
                </a:solidFill>
                <a:effectLst/>
                <a:latin typeface="Arial"/>
                <a:ea typeface="Arial"/>
                <a:cs typeface="Arial"/>
                <a:sym typeface="Arial"/>
              </a:rPr>
              <a:t>disminuyendo y los sistemas solares domésticos están disponibles, estas soluciones podrían utilizarse para proporcionar acceso a la electricidad. Ya sea en lugar de la red o antes de que ésta pueda extenderse hasta ese lugar. Por lo tanto, los modelos energéticos para el acceso a la electricidad </a:t>
            </a:r>
            <a:r>
              <a:rPr lang="en-GB" dirty="0">
                <a:solidFill>
                  <a:srgbClr val="000000"/>
                </a:solidFill>
                <a:latin typeface="Arial"/>
                <a:ea typeface="Arial"/>
                <a:cs typeface="Arial"/>
                <a:sym typeface="Arial"/>
              </a:rPr>
              <a:t>tienen </a:t>
            </a:r>
            <a:r>
              <a:rPr lang="en-GB" sz="1200" b="0" i="0" u="none" strike="noStrike" cap="none" dirty="0">
                <a:solidFill>
                  <a:srgbClr val="000000"/>
                </a:solidFill>
                <a:effectLst/>
                <a:latin typeface="Arial"/>
                <a:ea typeface="Arial"/>
                <a:cs typeface="Arial"/>
                <a:sym typeface="Arial"/>
              </a:rPr>
              <a:t>que poder incluir estos sistemas de forma adecuada</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a:buClr>
                <a:schemeClr val="dk1"/>
              </a:buClr>
              <a:buSzPts val="1100"/>
              <a:defRPr/>
            </a:pPr>
            <a:r>
              <a:rPr lang="en-GB" sz="1200" b="0" i="0" u="none" strike="noStrike" cap="none" dirty="0">
                <a:solidFill>
                  <a:srgbClr val="000000"/>
                </a:solidFill>
                <a:effectLst/>
                <a:latin typeface="Arial"/>
                <a:ea typeface="Arial"/>
                <a:cs typeface="Arial"/>
                <a:sym typeface="Arial"/>
              </a:rPr>
              <a:t>Un tercer factor son las consideraciones medioambientales, que también deben tenerse en cuenta. Muchas veces, las personas que carecen de acceso a la electricidad son las mismas que sufren los mayores riesgos debido al cambio climático. La fuente de energía utilizada para generar electricidad puede afectar al coste de la misma, así como a sus impactos medioambientales</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a:buClr>
                <a:schemeClr val="dk1"/>
              </a:buClr>
              <a:buSzPts val="1100"/>
              <a:defRPr/>
            </a:pPr>
            <a:r>
              <a:rPr lang="en-GB" dirty="0">
                <a:solidFill>
                  <a:srgbClr val="000000"/>
                </a:solidFill>
                <a:latin typeface="Arial"/>
                <a:ea typeface="Arial"/>
                <a:cs typeface="Arial"/>
                <a:sym typeface="Arial"/>
              </a:rPr>
              <a:t>El cuarto </a:t>
            </a:r>
            <a:r>
              <a:rPr lang="en-GB" sz="1200" b="0" i="0" u="none" strike="noStrike" cap="none" dirty="0">
                <a:solidFill>
                  <a:srgbClr val="000000"/>
                </a:solidFill>
                <a:effectLst/>
                <a:latin typeface="Arial"/>
                <a:ea typeface="Arial"/>
                <a:cs typeface="Arial"/>
                <a:sym typeface="Arial"/>
              </a:rPr>
              <a:t>factor es ¿quién pagará la inversión? ¿Se permite a las empresas privadas invertir en la generación, transmisión y distribución de energía conectada a la red o sólo en el </a:t>
            </a:r>
            <a:r>
              <a:rPr lang="en-GB" dirty="0">
                <a:solidFill>
                  <a:srgbClr val="000000"/>
                </a:solidFill>
                <a:latin typeface="Arial"/>
                <a:ea typeface="Arial"/>
                <a:cs typeface="Arial"/>
                <a:sym typeface="Arial"/>
              </a:rPr>
              <a:t>sector de uso final</a:t>
            </a:r>
            <a:r>
              <a:rPr lang="en-GB" sz="1200" b="0" i="0" u="none" strike="noStrike" cap="none" dirty="0">
                <a:solidFill>
                  <a:srgbClr val="000000"/>
                </a:solidFill>
                <a:effectLst/>
                <a:latin typeface="Arial"/>
                <a:ea typeface="Arial"/>
                <a:cs typeface="Arial"/>
                <a:sym typeface="Arial"/>
              </a:rPr>
              <a:t>? Del mismo modo, ¿invierte el gobierno sólo en la red eléctrica o también gestiona minirredes y sistemas solares domésticos</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sz="1200" b="0" i="0" u="none" strike="noStrike" cap="none" dirty="0">
                <a:solidFill>
                  <a:srgbClr val="000000"/>
                </a:solidFill>
                <a:effectLst/>
                <a:latin typeface="Arial"/>
                <a:ea typeface="Arial"/>
                <a:cs typeface="Arial"/>
                <a:sym typeface="Arial"/>
              </a:rPr>
              <a:t>Por último, las preocupaciones geopolíticas también pueden ser un factor. Esto significa considerar si la energía es de origen local, como la solar o la eólica, o si depende de otros países, lo que suele ser el caso de los combustibles fósiles si hay que importarlos. Del mismo modo, la energía hidroeléctrica también puede ser geopolítica, si depende de ríos transfronterizos.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 mensajes clave de esta miniconferencia son, en primer lugar, que el acceso a la energía sostenible es importante no sólo como objetivo propio, sino también porque puede contribuir a mejorar muchos ámbitos diferentes, como la salud, la educación y el desarrollo económico. </a:t>
            </a:r>
          </a:p>
          <a:p>
            <a:r>
              <a:rPr lang="en-US" dirty="0"/>
              <a:t>En segundo lugar, en la planificación de los sistemas de energía para aumentar el acceso a la electricidad hay que tener en cuenta diferentes cuestiones, desde los aspectos económicos hasta las consideraciones medioambientales y los problemas geopolíticos.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dirty="0"/>
              <a:t>En esta sección, repasaremos los </a:t>
            </a:r>
            <a:r>
              <a:rPr lang="en-US" baseline="0" dirty="0"/>
              <a:t>conceptos básicos </a:t>
            </a:r>
            <a:r>
              <a:rPr lang="en-US" dirty="0"/>
              <a:t>de la modelización geoespacial de la electrificación y la </a:t>
            </a:r>
            <a:r>
              <a:rPr lang="en-US" baseline="0" dirty="0"/>
              <a:t>Herramienta de Electrificación </a:t>
            </a:r>
            <a:r>
              <a:rPr lang="en-US" dirty="0"/>
              <a:t>Espacial de Código Abierto </a:t>
            </a:r>
            <a:r>
              <a:rPr lang="en-US" baseline="0" dirty="0"/>
              <a:t>(</a:t>
            </a:r>
            <a:r>
              <a:rPr lang="en-US" dirty="0"/>
              <a:t>OnSSET). Muchos estudios han demostrado que el acceso universal a la electricidad puede lograrse al menor coste mediante una combinación de tres categorías de tecnologías. La primera suele denominarse red nacional o centralizada, o simplemente red. La segunda es la minirred y la tercera las tecnologías autónomas. Estas tecnologías y categorías se explicarán brevemente en la siguiente sección.</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577206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GB" sz="1100" b="0" i="0" u="none" strike="noStrike" cap="none" dirty="0">
                <a:solidFill>
                  <a:srgbClr val="000000"/>
                </a:solidFill>
                <a:effectLst/>
                <a:latin typeface="Arial"/>
                <a:ea typeface="Arial"/>
                <a:cs typeface="Arial"/>
                <a:sym typeface="Arial"/>
              </a:rPr>
              <a:t>En primer lugar, la red nacional puede dividirse en tres partes generales: generación </a:t>
            </a:r>
            <a:r>
              <a:rPr lang="en-GB" sz="1100" dirty="0">
                <a:solidFill>
                  <a:srgbClr val="000000"/>
                </a:solidFill>
                <a:latin typeface="Arial"/>
                <a:ea typeface="Arial"/>
                <a:cs typeface="Arial"/>
                <a:sym typeface="Arial"/>
              </a:rPr>
              <a:t>centralizada de electricidad</a:t>
            </a:r>
            <a:r>
              <a:rPr lang="en-GB" sz="1100" b="0" i="0" u="none" strike="noStrike" cap="none" dirty="0">
                <a:solidFill>
                  <a:srgbClr val="000000"/>
                </a:solidFill>
                <a:effectLst/>
                <a:latin typeface="Arial"/>
                <a:ea typeface="Arial"/>
                <a:cs typeface="Arial"/>
                <a:sym typeface="Arial"/>
              </a:rPr>
              <a:t>, transmisión y distribución. Tradicionalmente, la red nacional ha generado energía a través de grandes centrales eléctricas basadas, por ejemplo, en combustibles fósiles y energía hidroeléctrica que </a:t>
            </a:r>
            <a:r>
              <a:rPr lang="en-GB" sz="1100" dirty="0">
                <a:solidFill>
                  <a:srgbClr val="000000"/>
                </a:solidFill>
                <a:latin typeface="Arial"/>
                <a:ea typeface="Arial"/>
                <a:cs typeface="Arial"/>
                <a:sym typeface="Arial"/>
              </a:rPr>
              <a:t>están conectadas </a:t>
            </a:r>
            <a:r>
              <a:rPr lang="en-GB" sz="1100" b="0" i="0" u="none" strike="noStrike" cap="none" dirty="0">
                <a:solidFill>
                  <a:srgbClr val="000000"/>
                </a:solidFill>
                <a:effectLst/>
                <a:latin typeface="Arial"/>
                <a:ea typeface="Arial"/>
                <a:cs typeface="Arial"/>
                <a:sym typeface="Arial"/>
              </a:rPr>
              <a:t>a la red de transmisión. Sin embargo, las centrales más pequeñas, como los parques eólicos y los paneles fotovoltaicos, también pueden conectarse directamente a la red de distribución. La red nacional aprovecha las economías de escala para reducir los costes de generación, pero </a:t>
            </a:r>
            <a:r>
              <a:rPr lang="en-GB" sz="1100" dirty="0">
                <a:solidFill>
                  <a:srgbClr val="000000"/>
                </a:solidFill>
                <a:latin typeface="Arial"/>
                <a:ea typeface="Arial"/>
                <a:cs typeface="Arial"/>
                <a:sym typeface="Arial"/>
              </a:rPr>
              <a:t>requiere </a:t>
            </a:r>
            <a:r>
              <a:rPr lang="en-GB" sz="1100" b="0" i="0" u="none" strike="noStrike" cap="none" dirty="0">
                <a:solidFill>
                  <a:srgbClr val="000000"/>
                </a:solidFill>
                <a:effectLst/>
                <a:latin typeface="Arial"/>
                <a:ea typeface="Arial"/>
                <a:cs typeface="Arial"/>
                <a:sym typeface="Arial"/>
              </a:rPr>
              <a:t>amplias redes para transmitir y distribuir la electricidad a los clientes</a:t>
            </a:r>
            <a:r>
              <a:rPr lang="en-GB" sz="1100" dirty="0">
                <a:solidFill>
                  <a:srgbClr val="000000"/>
                </a:solidFill>
                <a:latin typeface="Arial"/>
                <a:ea typeface="Arial"/>
                <a:cs typeface="Arial"/>
                <a:sym typeface="Arial"/>
              </a:rPr>
              <a:t>. </a:t>
            </a:r>
            <a:endParaRPr lang="sv-SE"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sv-SE" dirty="0">
              <a:solidFill>
                <a:srgbClr val="000000"/>
              </a:solidFill>
              <a:latin typeface="Calibri"/>
              <a:cs typeface="Calibri"/>
            </a:endParaRPr>
          </a:p>
          <a:p>
            <a:r>
              <a:rPr lang="sv-SE" sz="1100" dirty="0">
                <a:solidFill>
                  <a:srgbClr val="000000"/>
                </a:solidFill>
                <a:latin typeface="Arial"/>
                <a:cs typeface="Arial"/>
              </a:rPr>
              <a:t>Observando el diagrama de flujo podemos ver que la red nacional tiene un flujo de energía específico:</a:t>
            </a:r>
          </a:p>
          <a:p>
            <a:pPr lvl="0"/>
            <a:r>
              <a:rPr lang="en-GB" sz="1100" b="1" dirty="0">
                <a:solidFill>
                  <a:srgbClr val="000000"/>
                </a:solidFill>
                <a:latin typeface="Arial"/>
                <a:cs typeface="Arial"/>
                <a:sym typeface="Arial"/>
              </a:rPr>
              <a:t>Generación centralizada de electricidad</a:t>
            </a:r>
            <a:endParaRPr lang="sv-SE" sz="1100" b="1" dirty="0">
              <a:solidFill>
                <a:srgbClr val="000000"/>
              </a:solidFill>
              <a:latin typeface="Arial"/>
              <a:cs typeface="Arial"/>
            </a:endParaRPr>
          </a:p>
          <a:p>
            <a:pPr lvl="1"/>
            <a:r>
              <a:rPr lang="en-GB" sz="1100" dirty="0">
                <a:solidFill>
                  <a:srgbClr val="000000"/>
                </a:solidFill>
                <a:latin typeface="Arial"/>
                <a:ea typeface="Arial"/>
                <a:cs typeface="Arial"/>
                <a:sym typeface="Arial"/>
              </a:rPr>
              <a:t>La primera parte son </a:t>
            </a:r>
            <a:r>
              <a:rPr lang="en-GB" sz="1100" b="0" i="0" u="none" strike="noStrike" cap="none" dirty="0">
                <a:solidFill>
                  <a:srgbClr val="000000"/>
                </a:solidFill>
                <a:effectLst/>
                <a:latin typeface="Arial"/>
                <a:ea typeface="Arial"/>
                <a:cs typeface="Arial"/>
                <a:sym typeface="Arial"/>
              </a:rPr>
              <a:t>las centrales eléctricas, que se ven en </a:t>
            </a:r>
            <a:r>
              <a:rPr lang="en-GB" sz="1100" dirty="0">
                <a:solidFill>
                  <a:srgbClr val="000000"/>
                </a:solidFill>
                <a:latin typeface="Arial"/>
                <a:ea typeface="Arial"/>
                <a:cs typeface="Arial"/>
                <a:sym typeface="Arial"/>
              </a:rPr>
              <a:t>la </a:t>
            </a:r>
            <a:r>
              <a:rPr lang="en-GB" sz="1100" b="0" i="0" u="none" strike="noStrike" cap="none" dirty="0">
                <a:solidFill>
                  <a:srgbClr val="000000"/>
                </a:solidFill>
                <a:effectLst/>
                <a:latin typeface="Arial"/>
                <a:ea typeface="Arial"/>
                <a:cs typeface="Arial"/>
                <a:sym typeface="Arial"/>
              </a:rPr>
              <a:t>parte superior de la imagen, que generan electricidad.</a:t>
            </a:r>
            <a:endParaRPr lang="sv-SE" sz="1100" b="0" i="0" u="none" strike="noStrike" cap="none" dirty="0">
              <a:solidFill>
                <a:srgbClr val="000000"/>
              </a:solidFill>
              <a:effectLst/>
              <a:latin typeface="Arial"/>
              <a:ea typeface="Arial"/>
              <a:cs typeface="Arial"/>
              <a:sym typeface="Arial"/>
            </a:endParaRPr>
          </a:p>
          <a:p>
            <a:pPr lvl="0"/>
            <a:r>
              <a:rPr lang="en-GB" sz="1100" b="1" i="0" u="none" strike="noStrike" cap="none" dirty="0">
                <a:solidFill>
                  <a:srgbClr val="000000"/>
                </a:solidFill>
                <a:effectLst/>
                <a:latin typeface="Arial"/>
                <a:ea typeface="Arial"/>
                <a:cs typeface="Arial"/>
                <a:sym typeface="Arial"/>
              </a:rPr>
              <a:t>Transporte de electricidad con líneas de Alta Tensión (</a:t>
            </a:r>
            <a:r>
              <a:rPr lang="en-GB" sz="1100" b="1" dirty="0">
                <a:solidFill>
                  <a:srgbClr val="000000"/>
                </a:solidFill>
                <a:latin typeface="Arial"/>
                <a:ea typeface="Arial"/>
                <a:cs typeface="Arial"/>
                <a:sym typeface="Arial"/>
              </a:rPr>
              <a:t>AT</a:t>
            </a:r>
            <a:r>
              <a:rPr lang="en-GB" sz="1100" b="1" i="0" u="none" strike="noStrike" cap="none" dirty="0">
                <a:solidFill>
                  <a:srgbClr val="000000"/>
                </a:solidFill>
                <a:effectLst/>
                <a:latin typeface="Arial"/>
                <a:ea typeface="Arial"/>
                <a:cs typeface="Arial"/>
                <a:sym typeface="Arial"/>
              </a:rPr>
              <a:t>) - Media Tensión (</a:t>
            </a:r>
            <a:r>
              <a:rPr lang="en-GB" sz="1100" b="1" dirty="0">
                <a:solidFill>
                  <a:srgbClr val="000000"/>
                </a:solidFill>
                <a:latin typeface="Arial"/>
                <a:ea typeface="Arial"/>
                <a:cs typeface="Arial"/>
                <a:sym typeface="Arial"/>
              </a:rPr>
              <a:t>MT)</a:t>
            </a:r>
            <a:endParaRPr lang="sv-SE" sz="1100" b="0" i="0" u="none" strike="noStrike" cap="none" dirty="0">
              <a:solidFill>
                <a:srgbClr val="000000"/>
              </a:solidFill>
              <a:effectLst/>
              <a:latin typeface="Arial"/>
              <a:ea typeface="Arial"/>
              <a:cs typeface="Arial"/>
              <a:sym typeface="Arial"/>
            </a:endParaRPr>
          </a:p>
          <a:p>
            <a:pPr lvl="1"/>
            <a:r>
              <a:rPr lang="en-GB" sz="1100" b="0" i="0" u="none" strike="noStrike" cap="none" dirty="0">
                <a:solidFill>
                  <a:srgbClr val="000000"/>
                </a:solidFill>
                <a:effectLst/>
                <a:latin typeface="Arial"/>
                <a:ea typeface="Arial"/>
                <a:cs typeface="Arial"/>
                <a:sym typeface="Arial"/>
              </a:rPr>
              <a:t>La electricidad se envía a las ciudades y asentamientos a través de la </a:t>
            </a:r>
            <a:r>
              <a:rPr lang="en-GB" sz="1100" dirty="0">
                <a:solidFill>
                  <a:srgbClr val="000000"/>
                </a:solidFill>
                <a:latin typeface="Arial"/>
                <a:cs typeface="Arial"/>
                <a:sym typeface="Arial"/>
              </a:rPr>
              <a:t>red de </a:t>
            </a:r>
            <a:r>
              <a:rPr lang="en-GB" sz="1100" b="0" i="0" u="none" strike="noStrike" cap="none" dirty="0">
                <a:solidFill>
                  <a:srgbClr val="000000"/>
                </a:solidFill>
                <a:effectLst/>
                <a:latin typeface="Arial"/>
                <a:ea typeface="Arial"/>
                <a:cs typeface="Arial"/>
                <a:sym typeface="Arial"/>
              </a:rPr>
              <a:t>transmisión, que </a:t>
            </a:r>
            <a:r>
              <a:rPr lang="en-GB" sz="1100" dirty="0">
                <a:solidFill>
                  <a:srgbClr val="000000"/>
                </a:solidFill>
                <a:latin typeface="Arial"/>
                <a:cs typeface="Arial"/>
                <a:sym typeface="Arial"/>
              </a:rPr>
              <a:t>se ve en amarillo en el centro de la imagen, </a:t>
            </a:r>
            <a:r>
              <a:rPr lang="en-GB" sz="1100" b="0" i="0" u="none" strike="noStrike" cap="none" dirty="0">
                <a:solidFill>
                  <a:srgbClr val="000000"/>
                </a:solidFill>
                <a:effectLst/>
                <a:latin typeface="Arial"/>
                <a:ea typeface="Arial"/>
                <a:cs typeface="Arial"/>
                <a:sym typeface="Arial"/>
              </a:rPr>
              <a:t>que consiste en líneas de alta y media tensión.</a:t>
            </a:r>
            <a:endParaRPr lang="sv-SE" sz="1100" b="0" i="0" u="none" strike="noStrike" cap="none" dirty="0">
              <a:solidFill>
                <a:srgbClr val="000000"/>
              </a:solidFill>
              <a:effectLst/>
              <a:latin typeface="Arial"/>
              <a:ea typeface="Arial"/>
              <a:cs typeface="Arial"/>
              <a:sym typeface="Arial"/>
            </a:endParaRPr>
          </a:p>
          <a:p>
            <a:pPr lvl="0"/>
            <a:r>
              <a:rPr lang="en-GB" sz="1100" b="1" i="0" u="none" strike="noStrike" cap="none" dirty="0">
                <a:solidFill>
                  <a:srgbClr val="000000"/>
                </a:solidFill>
                <a:effectLst/>
                <a:latin typeface="Arial"/>
                <a:ea typeface="Arial"/>
                <a:cs typeface="Arial"/>
                <a:sym typeface="Arial"/>
              </a:rPr>
              <a:t>Distribución de electricidad con líneas de Media Tensión - Baja Tensión (</a:t>
            </a:r>
            <a:r>
              <a:rPr lang="en-GB" sz="1100" b="1" dirty="0">
                <a:solidFill>
                  <a:srgbClr val="000000"/>
                </a:solidFill>
                <a:latin typeface="Arial"/>
                <a:ea typeface="Arial"/>
                <a:cs typeface="Arial"/>
                <a:sym typeface="Arial"/>
              </a:rPr>
              <a:t>BT)</a:t>
            </a:r>
            <a:endParaRPr lang="sv-SE" sz="1100" b="0" i="0" u="none" strike="noStrike" cap="none" dirty="0">
              <a:solidFill>
                <a:srgbClr val="000000"/>
              </a:solidFill>
              <a:effectLst/>
              <a:latin typeface="Arial"/>
              <a:ea typeface="Arial"/>
              <a:cs typeface="Arial"/>
              <a:sym typeface="Arial"/>
            </a:endParaRPr>
          </a:p>
          <a:p>
            <a:pPr lvl="1"/>
            <a:r>
              <a:rPr lang="en-GB" sz="1100" b="0" i="0" u="none" strike="noStrike" cap="none" dirty="0">
                <a:solidFill>
                  <a:srgbClr val="000000"/>
                </a:solidFill>
                <a:effectLst/>
                <a:latin typeface="Arial"/>
                <a:ea typeface="Arial"/>
                <a:cs typeface="Arial"/>
                <a:sym typeface="Arial"/>
              </a:rPr>
              <a:t>Por último, las </a:t>
            </a:r>
            <a:r>
              <a:rPr lang="en-GB" sz="1100" dirty="0">
                <a:solidFill>
                  <a:srgbClr val="000000"/>
                </a:solidFill>
                <a:latin typeface="Arial"/>
                <a:cs typeface="Arial"/>
                <a:sym typeface="Arial"/>
              </a:rPr>
              <a:t>redes de</a:t>
            </a:r>
            <a:r>
              <a:rPr lang="en-GB" sz="1100" b="0" i="0" u="none" strike="noStrike" cap="none" dirty="0">
                <a:solidFill>
                  <a:srgbClr val="000000"/>
                </a:solidFill>
                <a:effectLst/>
                <a:latin typeface="Arial"/>
                <a:ea typeface="Arial"/>
                <a:cs typeface="Arial"/>
                <a:sym typeface="Arial"/>
              </a:rPr>
              <a:t> distribución</a:t>
            </a:r>
            <a:r>
              <a:rPr lang="en-GB" sz="1100" dirty="0">
                <a:solidFill>
                  <a:srgbClr val="000000"/>
                </a:solidFill>
                <a:latin typeface="Arial"/>
                <a:cs typeface="Arial"/>
                <a:sym typeface="Arial"/>
              </a:rPr>
              <a:t>, que se ven en la parte inferior de la imagen, </a:t>
            </a:r>
            <a:r>
              <a:rPr lang="en-GB" sz="1100" b="0" i="0" u="none" strike="noStrike" cap="none" dirty="0">
                <a:solidFill>
                  <a:srgbClr val="000000"/>
                </a:solidFill>
                <a:effectLst/>
                <a:latin typeface="Arial"/>
                <a:ea typeface="Arial"/>
                <a:cs typeface="Arial"/>
                <a:sym typeface="Arial"/>
              </a:rPr>
              <a:t>reciben la electricidad de la red de transporte y la distribuyen al cliente a través de líneas de media y baja tensión.</a:t>
            </a:r>
            <a:endParaRPr lang="sv-SE" sz="11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737154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a:t>CLICK TO EDIT MASTER TITLE STYLE</a:t>
            </a:r>
            <a:endParaRPr lang="en-GB"/>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endParaRPr lang="en-GB"/>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10/31/2022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10/31/2022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10/31/2022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10/31/2022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1233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20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10/31/2022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10/31/2022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10/31/2022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10/31/2022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10/31/2022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10/31/2022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creativecommons.org/licenses/by/3.0/" TargetMode="External"/><Relationship Id="rId5" Type="http://schemas.openxmlformats.org/officeDocument/2006/relationships/hyperlink" Target="https://upload.wikimedia.org/wikipedia/commons/9/90/Electricity_Grid_Schematic_English.svg" TargetMode="Externa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image" Target="../media/image5.png"/><Relationship Id="rId4" Type="http://schemas.openxmlformats.org/officeDocument/2006/relationships/notesSlide" Target="../notesSlides/notesSlide10.xml"/><Relationship Id="rId9" Type="http://schemas.openxmlformats.org/officeDocument/2006/relationships/hyperlink" Target="https://pic.made-in-china.com/4f0j00jChQiVbmllpJ/Small-Diesel-Generator-Set-Generator.jpg"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7.jpeg"/><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creativecommons.org/licenses/by/3.0/"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iopscience.iop.org/article/10.1088/1742-6596/1549/5/052121" TargetMode="External"/><Relationship Id="rId5" Type="http://schemas.openxmlformats.org/officeDocument/2006/relationships/image" Target="../media/image18.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energypedia.info/wiki/Mini_Grids#Definition_and_Overview" TargetMode="External"/><Relationship Id="rId2" Type="http://schemas.openxmlformats.org/officeDocument/2006/relationships/hyperlink" Target="https://doi.org/10.1007/s10666-018-9627-1" TargetMode="External"/><Relationship Id="rId1" Type="http://schemas.openxmlformats.org/officeDocument/2006/relationships/slideLayout" Target="../slideLayouts/slideLayout2.xml"/><Relationship Id="rId6" Type="http://schemas.openxmlformats.org/officeDocument/2006/relationships/hyperlink" Target="https://doi.org/10.1016/j.apgeog.2016.04.009" TargetMode="External"/><Relationship Id="rId5" Type="http://schemas.openxmlformats.org/officeDocument/2006/relationships/hyperlink" Target="https://onsset.github.io/teaching_kit/courses/module_1/Lecture_1/" TargetMode="External"/><Relationship Id="rId4" Type="http://schemas.openxmlformats.org/officeDocument/2006/relationships/hyperlink" Target="https://doi.org/10.1088/1748-9326/aa7b29"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creativecommons.org/licenses/by-nc-nd/2.0/" TargetMode="External"/><Relationship Id="rId5" Type="http://schemas.openxmlformats.org/officeDocument/2006/relationships/image" Target="../media/image13.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creativecommons.org/licenses/by/4.0/"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doi.org/10.3390/su12051793" TargetMode="External"/><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creativecommons.org/licenses/by/4.0/"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doi.org/10.3390/en12071395" TargetMode="External"/><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3390/en12071395" TargetMode="External"/><Relationship Id="rId2" Type="http://schemas.openxmlformats.org/officeDocument/2006/relationships/hyperlink" Target="http://kth.diva-portal.org/smash/get/diva2:1431484/FULLTEXT01.pdf" TargetMode="External"/><Relationship Id="rId1" Type="http://schemas.openxmlformats.org/officeDocument/2006/relationships/slideLayout" Target="../slideLayouts/slideLayout2.xml"/><Relationship Id="rId4" Type="http://schemas.openxmlformats.org/officeDocument/2006/relationships/hyperlink" Target="https://doi.org/10.3390/su12051793"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gep-user-guide.readthedocs.io/en/latest/Overview.html" TargetMode="External"/><Relationship Id="rId5" Type="http://schemas.openxmlformats.org/officeDocument/2006/relationships/image" Target="../media/image22.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s://gep-user-guide.readthedocs.io/en/latest/" TargetMode="External"/><Relationship Id="rId2" Type="http://schemas.openxmlformats.org/officeDocument/2006/relationships/hyperlink" Target="https://electrifynow.energydata.info/"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hyperlink" Target="https://www.open.edu/openlearncreate/mod/quiz/view.php?id=173640"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www.un.org/sustainabledevelopment/news/communications-material/" TargetMode="External"/><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9.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ourworldindata.org/energy-access" TargetMode="External"/><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openknowledge.worldbank.org/handle/10986/33822" TargetMode="External"/><Relationship Id="rId2" Type="http://schemas.openxmlformats.org/officeDocument/2006/relationships/hyperlink" Target="https://doi.org/10.1038/s41560-017-0036-5" TargetMode="External"/><Relationship Id="rId1" Type="http://schemas.openxmlformats.org/officeDocument/2006/relationships/slideLayout" Target="../slideLayouts/slideLayout2.xml"/><Relationship Id="rId6" Type="http://schemas.openxmlformats.org/officeDocument/2006/relationships/hyperlink" Target="https://www.un.org/sustainabledevelopment/wp-content/uploads/2016/08/7_Why-It-Matters-2020.pdf" TargetMode="External"/><Relationship Id="rId5" Type="http://schemas.openxmlformats.org/officeDocument/2006/relationships/hyperlink" Target="https://doi.org/10.1787/caf32f3b-en" TargetMode="External"/><Relationship Id="rId4" Type="http://schemas.openxmlformats.org/officeDocument/2006/relationships/hyperlink" Target="https://onsset.github.io/teaching_kit/courses/module_1/Lecture_1/"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nc-nd/2.0/" TargetMode="External"/><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8.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alendar&#10;&#10;Description automatically generated">
            <a:extLst>
              <a:ext uri="{FF2B5EF4-FFF2-40B4-BE49-F238E27FC236}">
                <a16:creationId xmlns:a16="http://schemas.microsoft.com/office/drawing/2014/main" id="{BE0D3693-E0DD-BF4D-A725-F35B24488E1F}"/>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497527" y="3850109"/>
            <a:ext cx="4542244" cy="707886"/>
          </a:xfrm>
          <a:prstGeom prst="rect">
            <a:avLst/>
          </a:prstGeom>
          <a:noFill/>
        </p:spPr>
        <p:txBody>
          <a:bodyPr wrap="square" lIns="91440" tIns="45720" rIns="91440" bIns="45720" rtlCol="0" anchor="b">
            <a:spAutoFit/>
          </a:bodyPr>
          <a:lstStyle/>
          <a:p>
            <a:r>
              <a:rPr lang="en-ZA" sz="2000" b="1" dirty="0">
                <a:latin typeface="Arial" panose="020B0604020202020204" pitchFamily="34" charset="0"/>
                <a:ea typeface="Open Sans ExtraBold" panose="020B0606030504020204" pitchFamily="34" charset="0"/>
                <a:cs typeface="Arial" panose="020B0604020202020204" pitchFamily="34" charset="0"/>
              </a:rPr>
              <a:t>OnSSET/Global </a:t>
            </a:r>
            <a:br>
              <a:rPr lang="en-ZA" sz="2000" b="1" dirty="0">
                <a:latin typeface="Arial" panose="020B0604020202020204" pitchFamily="34" charset="0"/>
                <a:ea typeface="Open Sans ExtraBold" panose="020B0606030504020204" pitchFamily="34" charset="0"/>
                <a:cs typeface="Arial" panose="020B0604020202020204" pitchFamily="34" charset="0"/>
              </a:rPr>
            </a:br>
            <a:r>
              <a:rPr lang="en-ZA" sz="2000" b="1" dirty="0">
                <a:latin typeface="Arial" panose="020B0604020202020204" pitchFamily="34" charset="0"/>
                <a:ea typeface="Open Sans ExtraBold" panose="020B0606030504020204" pitchFamily="34" charset="0"/>
                <a:cs typeface="Arial" panose="020B0604020202020204" pitchFamily="34" charset="0"/>
              </a:rPr>
              <a:t>Plataforma de Electrificación</a:t>
            </a:r>
            <a:endParaRPr lang="en-US" sz="2000" b="1" dirty="0">
              <a:latin typeface="Arial" panose="020B0604020202020204" pitchFamily="34" charset="0"/>
              <a:ea typeface="Open Sans ExtraBold" panose="020B0606030504020204" pitchFamily="34" charset="0"/>
              <a:cs typeface="Arial" panose="020B0604020202020204" pitchFamily="34" charset="0"/>
            </a:endParaRPr>
          </a:p>
        </p:txBody>
      </p:sp>
      <p:sp>
        <p:nvSpPr>
          <p:cNvPr id="7" name="Title 6"/>
          <p:cNvSpPr>
            <a:spLocks noGrp="1"/>
          </p:cNvSpPr>
          <p:nvPr>
            <p:ph type="title" idx="4294967295"/>
          </p:nvPr>
        </p:nvSpPr>
        <p:spPr>
          <a:xfrm>
            <a:off x="589983" y="4684993"/>
            <a:ext cx="7281863" cy="1604962"/>
          </a:xfrm>
        </p:spPr>
        <p:txBody>
          <a:bodyPr>
            <a:normAutofit fontScale="90000"/>
          </a:bodyPr>
          <a:lstStyle/>
          <a:p>
            <a:r>
              <a:rPr lang="en-GB" b="1" dirty="0">
                <a:solidFill>
                  <a:schemeClr val="bg1"/>
                </a:solidFill>
                <a:latin typeface="Arial" panose="020B0604020202020204" pitchFamily="34" charset="0"/>
                <a:cs typeface="Arial" panose="020B0604020202020204" pitchFamily="34" charset="0"/>
              </a:rPr>
              <a:t>LECTURA 2</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SDGS Y </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ACCESO A LA ENERGÍA</a:t>
            </a:r>
          </a:p>
        </p:txBody>
      </p:sp>
      <p:sp>
        <p:nvSpPr>
          <p:cNvPr id="3" name="TextBox 2">
            <a:extLst>
              <a:ext uri="{FF2B5EF4-FFF2-40B4-BE49-F238E27FC236}">
                <a16:creationId xmlns:a16="http://schemas.microsoft.com/office/drawing/2014/main" id="{BC974E21-D69F-46F3-BA70-97BBDC0A981A}"/>
              </a:ext>
            </a:extLst>
          </p:cNvPr>
          <p:cNvSpPr txBox="1"/>
          <p:nvPr/>
        </p:nvSpPr>
        <p:spPr>
          <a:xfrm>
            <a:off x="8461829" y="6085113"/>
            <a:ext cx="37410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chemeClr val="bg1"/>
                </a:solidFill>
                <a:latin typeface="Open Sans"/>
              </a:rPr>
              <a:t>Versión 1.0</a:t>
            </a:r>
            <a:endParaRPr lang="en-US" b="1" dirty="0">
              <a:solidFill>
                <a:schemeClr val="bg1"/>
              </a:solidFill>
              <a:latin typeface="Open Sans"/>
              <a:cs typeface="Calibri"/>
            </a:endParaRPr>
          </a:p>
        </p:txBody>
      </p:sp>
      <p:sp>
        <p:nvSpPr>
          <p:cNvPr id="6" name="Oval 5">
            <a:extLst>
              <a:ext uri="{FF2B5EF4-FFF2-40B4-BE49-F238E27FC236}">
                <a16:creationId xmlns:a16="http://schemas.microsoft.com/office/drawing/2014/main" id="{D8B0EA96-29B6-634B-8EB0-FA667D01F5DD}"/>
              </a:ext>
            </a:extLst>
          </p:cNvPr>
          <p:cNvSpPr/>
          <p:nvPr/>
        </p:nvSpPr>
        <p:spPr>
          <a:xfrm>
            <a:off x="7018148" y="451796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2_Slide1.mp3" descr="Track1_Lecture2_Slide1.mp3">
            <a:hlinkClick r:id="" action="ppaction://media"/>
            <a:extLst>
              <a:ext uri="{FF2B5EF4-FFF2-40B4-BE49-F238E27FC236}">
                <a16:creationId xmlns:a16="http://schemas.microsoft.com/office/drawing/2014/main" id="{DDB04C6E-6FD1-1B4D-8444-C71EB8AAE6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88002" y="4557995"/>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732013" y="966887"/>
            <a:ext cx="866585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Opción de electrificación: Extensión de la red nacional/regional</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32013" y="-401760"/>
            <a:ext cx="866585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Opciones de electrificación </a:t>
            </a:r>
          </a:p>
        </p:txBody>
      </p:sp>
      <p:sp>
        <p:nvSpPr>
          <p:cNvPr id="10" name="Google Shape;198;p13"/>
          <p:cNvSpPr/>
          <p:nvPr/>
        </p:nvSpPr>
        <p:spPr>
          <a:xfrm>
            <a:off x="5454504" y="1416650"/>
            <a:ext cx="6101930" cy="4011538"/>
          </a:xfrm>
          <a:prstGeom prst="rect">
            <a:avLst/>
          </a:prstGeom>
          <a:noFill/>
          <a:ln>
            <a:noFill/>
          </a:ln>
        </p:spPr>
        <p:txBody>
          <a:bodyPr spcFirstLastPara="1" wrap="square" lIns="91425" tIns="45700" rIns="91425" bIns="45700" anchor="t" anchorCtr="0">
            <a:noAutofit/>
          </a:bodyPr>
          <a:lstStyle/>
          <a:p>
            <a:r>
              <a:rPr lang="en-US" sz="2000" b="1" dirty="0">
                <a:latin typeface="Open Sans" panose="020B0606030504020204"/>
              </a:rPr>
              <a:t>Ventajas e inconvenientes de la red nacional</a:t>
            </a:r>
            <a:endParaRPr lang="en-US" sz="2000" dirty="0">
              <a:latin typeface="Open Sans" panose="020B0606030504020204"/>
            </a:endParaRPr>
          </a:p>
          <a:p>
            <a:r>
              <a:rPr lang="en-US" sz="2000" dirty="0">
                <a:latin typeface="Open Sans" panose="020B0606030504020204"/>
              </a:rPr>
              <a:t>- Generación centralizada de electricidad (mezcla de fuentes de energía y centrales eléctricas) </a:t>
            </a:r>
          </a:p>
          <a:p>
            <a:r>
              <a:rPr lang="en-US" sz="2000" dirty="0">
                <a:latin typeface="Open Sans" panose="020B0606030504020204"/>
              </a:rPr>
              <a:t>- Requiere la ampliación de las líneas de transmisión y distribución hasta la zona de interés (AT-MV-LV + subestaciones, transformadores) </a:t>
            </a:r>
          </a:p>
          <a:p>
            <a:r>
              <a:rPr lang="en-US" sz="2000" dirty="0">
                <a:latin typeface="Open Sans" panose="020B0606030504020204"/>
              </a:rPr>
              <a:t>También son intensivos en capital y suelen ser largos </a:t>
            </a:r>
            <a:br>
              <a:rPr lang="en-US" dirty="0"/>
            </a:br>
            <a:r>
              <a:rPr lang="en-US" sz="2000" dirty="0">
                <a:latin typeface="Open Sans" panose="020B0606030504020204"/>
              </a:rPr>
              <a:t>(en términos de planificación, construcción y operación y mantenimiento). </a:t>
            </a:r>
          </a:p>
          <a:p>
            <a:r>
              <a:rPr lang="en-US" sz="2000" dirty="0">
                <a:latin typeface="Open Sans" panose="020B0606030504020204"/>
              </a:rPr>
              <a:t>- No depende de los recursos disponibles localmente (a nivel comunitario) </a:t>
            </a:r>
          </a:p>
          <a:p>
            <a:r>
              <a:rPr lang="en-US" sz="2000" dirty="0">
                <a:latin typeface="Open Sans" panose="020B0606030504020204"/>
              </a:rPr>
              <a:t>- Puede aprovechar mejor las economías de escala, lo que puede suponer un menor coste unitario de la electricidad. </a:t>
            </a:r>
          </a:p>
          <a:p>
            <a:endParaRPr lang="en-SE" sz="2000" dirty="0">
              <a:latin typeface="Open Sans"/>
            </a:endParaRPr>
          </a:p>
        </p:txBody>
      </p:sp>
      <p:sp>
        <p:nvSpPr>
          <p:cNvPr id="6" name="Rectangle 5"/>
          <p:cNvSpPr/>
          <p:nvPr/>
        </p:nvSpPr>
        <p:spPr>
          <a:xfrm>
            <a:off x="-40299" y="6416739"/>
            <a:ext cx="1701107"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Mentis et al. 2021</a:t>
            </a:r>
            <a:endParaRPr lang="en-US" sz="1000" dirty="0">
              <a:latin typeface="Open Sans"/>
            </a:endParaRPr>
          </a:p>
        </p:txBody>
      </p:sp>
      <p:sp>
        <p:nvSpPr>
          <p:cNvPr id="2" name="Rectangle 1"/>
          <p:cNvSpPr/>
          <p:nvPr/>
        </p:nvSpPr>
        <p:spPr>
          <a:xfrm>
            <a:off x="3883767" y="5203047"/>
            <a:ext cx="1747496" cy="1015663"/>
          </a:xfrm>
          <a:prstGeom prst="rect">
            <a:avLst/>
          </a:prstGeom>
        </p:spPr>
        <p:txBody>
          <a:bodyPr wrap="square" lIns="91440" tIns="45720" rIns="91440" bIns="45720" anchor="t">
            <a:spAutoFit/>
          </a:bodyPr>
          <a:lstStyle/>
          <a:p>
            <a:r>
              <a:rPr lang="en-GB" sz="1000" b="1" dirty="0">
                <a:latin typeface="Open Sans"/>
              </a:rPr>
              <a:t>Fuente de la imagen: </a:t>
            </a:r>
            <a:r>
              <a:rPr lang="en-GB" sz="1000" dirty="0">
                <a:latin typeface="Open Sans"/>
                <a:hlinkClick r:id="rId5"/>
              </a:rPr>
              <a:t>https://upload.wikimedia.org/wikipedia/commons/9/90/Electricity_Grid_Schematic_English.svg </a:t>
            </a:r>
            <a:r>
              <a:rPr lang="sv-SE" sz="1000" dirty="0">
                <a:latin typeface="Open Sans"/>
              </a:rPr>
              <a:t>con licencia </a:t>
            </a:r>
            <a:r>
              <a:rPr lang="en-GB" sz="1000" dirty="0">
                <a:latin typeface="Open Sans"/>
                <a:hlinkClick r:id="rId6"/>
              </a:rPr>
              <a:t>CC-BY 3.0</a:t>
            </a:r>
            <a:endParaRPr lang="en-GB" sz="1000" dirty="0">
              <a:latin typeface="Open Sans"/>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254" y="1363372"/>
            <a:ext cx="3539410" cy="4657309"/>
          </a:xfrm>
          <a:prstGeom prst="rect">
            <a:avLst/>
          </a:prstGeom>
        </p:spPr>
      </p:pic>
      <p:sp>
        <p:nvSpPr>
          <p:cNvPr id="12" name="Oval 11">
            <a:extLst>
              <a:ext uri="{FF2B5EF4-FFF2-40B4-BE49-F238E27FC236}">
                <a16:creationId xmlns:a16="http://schemas.microsoft.com/office/drawing/2014/main" id="{16A1B5DF-7C72-644A-8BC2-909E949CA7BB}"/>
              </a:ext>
            </a:extLst>
          </p:cNvPr>
          <p:cNvSpPr/>
          <p:nvPr/>
        </p:nvSpPr>
        <p:spPr>
          <a:xfrm>
            <a:off x="10194191"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0.mp3" descr="Track1_Lecture2_Slide10.mp3">
            <a:hlinkClick r:id="" action="ppaction://media"/>
            <a:extLst>
              <a:ext uri="{FF2B5EF4-FFF2-40B4-BE49-F238E27FC236}">
                <a16:creationId xmlns:a16="http://schemas.microsoft.com/office/drawing/2014/main" id="{C1A06C15-53CC-9D45-A407-4853561BFA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65556" y="282777"/>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796813" y="888742"/>
            <a:ext cx="9995350"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Sistemas de minirredes (fotovoltaicos, hidroeléctricos, eólicos, diésel o híbridos)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96813" y="-391334"/>
            <a:ext cx="977276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Opciones de electrificación</a:t>
            </a:r>
          </a:p>
        </p:txBody>
      </p:sp>
      <p:sp>
        <p:nvSpPr>
          <p:cNvPr id="4" name="Content Placeholder 3"/>
          <p:cNvSpPr>
            <a:spLocks noGrp="1"/>
          </p:cNvSpPr>
          <p:nvPr>
            <p:ph idx="1"/>
          </p:nvPr>
        </p:nvSpPr>
        <p:spPr>
          <a:xfrm>
            <a:off x="693116" y="1559181"/>
            <a:ext cx="9980157" cy="2213793"/>
          </a:xfrm>
        </p:spPr>
        <p:txBody>
          <a:bodyPr vert="horz" lIns="91440" tIns="45720" rIns="91440" bIns="45720" rtlCol="0" anchor="t">
            <a:noAutofit/>
          </a:bodyPr>
          <a:lstStyle/>
          <a:p>
            <a:pPr marL="0" indent="0">
              <a:lnSpc>
                <a:spcPct val="100000"/>
              </a:lnSpc>
              <a:spcBef>
                <a:spcPts val="0"/>
              </a:spcBef>
              <a:buClr>
                <a:schemeClr val="dk1"/>
              </a:buClr>
              <a:buSzPts val="2500"/>
              <a:buNone/>
            </a:pPr>
            <a:r>
              <a:rPr lang="en-US" sz="2000" b="1" dirty="0">
                <a:ln w="0"/>
                <a:ea typeface="+mn-lt"/>
                <a:cs typeface="+mn-lt"/>
              </a:rPr>
              <a:t>Ventajas e inconvenientes de la minirred</a:t>
            </a:r>
            <a:endParaRPr lang="en-US" sz="2000" dirty="0">
              <a:ln w="0"/>
              <a:latin typeface="Open Sans"/>
              <a:ea typeface="Calibri"/>
              <a:cs typeface="Calibri"/>
            </a:endParaRPr>
          </a:p>
          <a:p>
            <a:pPr marL="342900" indent="-342900">
              <a:lnSpc>
                <a:spcPct val="100000"/>
              </a:lnSpc>
              <a:spcBef>
                <a:spcPts val="0"/>
              </a:spcBef>
              <a:buClr>
                <a:srgbClr val="000000"/>
              </a:buClr>
              <a:buSzPts val="2500"/>
              <a:buFont typeface="Arial"/>
              <a:buChar char="•"/>
            </a:pPr>
            <a:r>
              <a:rPr lang="en-US" sz="2000" dirty="0">
                <a:ln w="0"/>
                <a:latin typeface="Open Sans"/>
                <a:ea typeface="Calibri"/>
                <a:cs typeface="Calibri"/>
                <a:sym typeface="Calibri"/>
              </a:rPr>
              <a:t>Puede abastecer niveles de demanda medios/altos, normalmente para un grupo de hogares y/o cargas productivas</a:t>
            </a:r>
            <a:endParaRPr lang="en-US" dirty="0"/>
          </a:p>
          <a:p>
            <a:pPr marL="342900" indent="-342900">
              <a:lnSpc>
                <a:spcPct val="100000"/>
              </a:lnSpc>
              <a:spcBef>
                <a:spcPts val="0"/>
              </a:spcBef>
              <a:buClr>
                <a:schemeClr val="dk1"/>
              </a:buClr>
              <a:buSzPts val="2500"/>
              <a:buFont typeface="Arial"/>
              <a:buChar char="•"/>
            </a:pPr>
            <a:r>
              <a:rPr lang="en-US" sz="2000" dirty="0">
                <a:ln w="0"/>
                <a:latin typeface="Open Sans"/>
                <a:ea typeface="Calibri"/>
                <a:cs typeface="Calibri"/>
                <a:sym typeface="Calibri"/>
              </a:rPr>
              <a:t>No hay costes de transmisión pero sí de distribución (MT o BT)</a:t>
            </a:r>
          </a:p>
          <a:p>
            <a:pPr marL="342900" indent="-342900">
              <a:lnSpc>
                <a:spcPct val="100000"/>
              </a:lnSpc>
              <a:spcBef>
                <a:spcPts val="0"/>
              </a:spcBef>
              <a:buClr>
                <a:schemeClr val="dk1"/>
              </a:buClr>
              <a:buSzPts val="2500"/>
              <a:buFont typeface="Arial"/>
              <a:buChar char="•"/>
            </a:pPr>
            <a:r>
              <a:rPr lang="en-US" sz="2000" dirty="0">
                <a:ln w="0"/>
                <a:latin typeface="Open Sans"/>
                <a:ea typeface="Calibri"/>
                <a:cs typeface="Calibri"/>
                <a:sym typeface="Calibri"/>
              </a:rPr>
              <a:t>Depende de los recursos energéticos disponibles localmente e implica el almacenamiento en baterías y un elevado capital inicial (si se basa en fuentes renovables)</a:t>
            </a:r>
          </a:p>
          <a:p>
            <a:pPr marL="342900" indent="-342900">
              <a:lnSpc>
                <a:spcPct val="100000"/>
              </a:lnSpc>
              <a:spcBef>
                <a:spcPts val="0"/>
              </a:spcBef>
              <a:buClr>
                <a:schemeClr val="dk1"/>
              </a:buClr>
              <a:buSzPts val="2500"/>
              <a:buFont typeface="Arial"/>
              <a:buChar char="•"/>
            </a:pPr>
            <a:r>
              <a:rPr lang="en-US" sz="2000" dirty="0">
                <a:ln w="0"/>
                <a:latin typeface="Open Sans"/>
                <a:ea typeface="Calibri"/>
                <a:cs typeface="Calibri"/>
                <a:sym typeface="Calibri"/>
              </a:rPr>
              <a:t>Depende de la disponibilidad/coste del combustible (sólo para el gasóleo)</a:t>
            </a:r>
            <a:endParaRPr lang="en-US" sz="2000" dirty="0">
              <a:ln w="0"/>
              <a:latin typeface="Open Sans"/>
            </a:endParaRPr>
          </a:p>
        </p:txBody>
      </p:sp>
      <p:sp>
        <p:nvSpPr>
          <p:cNvPr id="12" name="Google Shape;208;p14"/>
          <p:cNvSpPr/>
          <p:nvPr/>
        </p:nvSpPr>
        <p:spPr>
          <a:xfrm>
            <a:off x="1336767" y="5514729"/>
            <a:ext cx="1260376"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Fotovoltaica </a:t>
            </a: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(PV)</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3" name="Google Shape;209;p14"/>
          <p:cNvSpPr/>
          <p:nvPr/>
        </p:nvSpPr>
        <p:spPr>
          <a:xfrm>
            <a:off x="3656100" y="5430937"/>
            <a:ext cx="1644580"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Pequeña/Mini Hidroeléctrica</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4" name="Google Shape;210;p14"/>
          <p:cNvSpPr/>
          <p:nvPr/>
        </p:nvSpPr>
        <p:spPr>
          <a:xfrm>
            <a:off x="6593255" y="5430937"/>
            <a:ext cx="1432916" cy="29827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Aerogenerador</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5" name="Google Shape;211;p14"/>
          <p:cNvSpPr/>
          <p:nvPr/>
        </p:nvSpPr>
        <p:spPr>
          <a:xfrm>
            <a:off x="9293542" y="5480406"/>
            <a:ext cx="1260376"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Generador diesel</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6" name="Google Shape;214;p14"/>
          <p:cNvSpPr/>
          <p:nvPr/>
        </p:nvSpPr>
        <p:spPr>
          <a:xfrm>
            <a:off x="2960412" y="4632391"/>
            <a:ext cx="383705" cy="2767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o</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7" name="Google Shape;215;p14"/>
          <p:cNvSpPr/>
          <p:nvPr/>
        </p:nvSpPr>
        <p:spPr>
          <a:xfrm>
            <a:off x="5607605" y="4569115"/>
            <a:ext cx="383705" cy="2767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o</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8" name="Google Shape;216;p14"/>
          <p:cNvSpPr/>
          <p:nvPr/>
        </p:nvSpPr>
        <p:spPr>
          <a:xfrm>
            <a:off x="8407524" y="4610982"/>
            <a:ext cx="383705" cy="2767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o</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9" name="Google Shape;217;p14"/>
          <p:cNvSpPr/>
          <p:nvPr/>
        </p:nvSpPr>
        <p:spPr>
          <a:xfrm>
            <a:off x="1019399" y="4061090"/>
            <a:ext cx="10109648" cy="2100110"/>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1874" y="4186779"/>
            <a:ext cx="1610162" cy="1207622"/>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6099" y="4203979"/>
            <a:ext cx="1644581" cy="1090719"/>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5144" y="4255702"/>
            <a:ext cx="1605455" cy="903541"/>
          </a:xfrm>
          <a:prstGeom prst="rect">
            <a:avLst/>
          </a:prstGeom>
        </p:spPr>
      </p:pic>
      <p:pic>
        <p:nvPicPr>
          <p:cNvPr id="23" name="Google Shape;233;p15" descr="C:\Users\foivos\Desktop\diesel.jpg"/>
          <p:cNvPicPr preferRelativeResize="0"/>
          <p:nvPr/>
        </p:nvPicPr>
        <p:blipFill rotWithShape="1">
          <a:blip r:embed="rId8">
            <a:alphaModFix/>
          </a:blip>
          <a:srcRect/>
          <a:stretch/>
        </p:blipFill>
        <p:spPr>
          <a:xfrm>
            <a:off x="9293542" y="4134965"/>
            <a:ext cx="1498621" cy="1271566"/>
          </a:xfrm>
          <a:prstGeom prst="rect">
            <a:avLst/>
          </a:prstGeom>
          <a:noFill/>
          <a:ln>
            <a:noFill/>
          </a:ln>
        </p:spPr>
      </p:pic>
      <p:sp>
        <p:nvSpPr>
          <p:cNvPr id="6" name="Rectangle 5"/>
          <p:cNvSpPr/>
          <p:nvPr/>
        </p:nvSpPr>
        <p:spPr>
          <a:xfrm>
            <a:off x="9923730" y="3778242"/>
            <a:ext cx="1805302" cy="307777"/>
          </a:xfrm>
          <a:prstGeom prst="rect">
            <a:avLst/>
          </a:prstGeom>
        </p:spPr>
        <p:txBody>
          <a:bodyPr wrap="none" lIns="91440" tIns="45720" rIns="91440" bIns="45720" anchor="t">
            <a:spAutoFit/>
          </a:bodyPr>
          <a:lstStyle/>
          <a:p>
            <a:pPr lvl="0"/>
            <a:r>
              <a:rPr lang="en-US" sz="1400" i="1" dirty="0">
                <a:latin typeface="Open Sans"/>
              </a:rPr>
              <a:t>(Energypedia, 2021)</a:t>
            </a:r>
          </a:p>
        </p:txBody>
      </p:sp>
      <p:sp>
        <p:nvSpPr>
          <p:cNvPr id="24" name="Rectangle 23"/>
          <p:cNvSpPr/>
          <p:nvPr/>
        </p:nvSpPr>
        <p:spPr>
          <a:xfrm>
            <a:off x="941644" y="6175268"/>
            <a:ext cx="2489784" cy="246221"/>
          </a:xfrm>
          <a:prstGeom prst="rect">
            <a:avLst/>
          </a:prstGeom>
        </p:spPr>
        <p:txBody>
          <a:bodyPr wrap="none" lIns="91440" tIns="45720" rIns="91440" bIns="45720" anchor="t">
            <a:spAutoFit/>
          </a:bodyPr>
          <a:lstStyle/>
          <a:p>
            <a:r>
              <a:rPr lang="en-US" sz="1000" b="1" dirty="0">
                <a:solidFill>
                  <a:srgbClr val="1D1C1D"/>
                </a:solidFill>
                <a:latin typeface="Open Sans"/>
              </a:rPr>
              <a:t>Fuente:</a:t>
            </a:r>
            <a:r>
              <a:rPr lang="en-US" sz="1000" dirty="0">
                <a:solidFill>
                  <a:srgbClr val="1D1C1D"/>
                </a:solidFill>
                <a:latin typeface="Open Sans"/>
              </a:rPr>
              <a:t> Adaptado de Mentis et al. 2021</a:t>
            </a:r>
            <a:endParaRPr lang="en-US" sz="1000" dirty="0">
              <a:latin typeface="Open Sans"/>
            </a:endParaRPr>
          </a:p>
        </p:txBody>
      </p:sp>
      <p:sp>
        <p:nvSpPr>
          <p:cNvPr id="2" name="Rectangle 1"/>
          <p:cNvSpPr/>
          <p:nvPr/>
        </p:nvSpPr>
        <p:spPr>
          <a:xfrm>
            <a:off x="9701032" y="6160529"/>
            <a:ext cx="1767974" cy="246221"/>
          </a:xfrm>
          <a:prstGeom prst="rect">
            <a:avLst/>
          </a:prstGeom>
        </p:spPr>
        <p:txBody>
          <a:bodyPr wrap="square" lIns="91440" tIns="45720" rIns="91440" bIns="45720" anchor="t">
            <a:spAutoFit/>
          </a:bodyPr>
          <a:lstStyle/>
          <a:p>
            <a:r>
              <a:rPr lang="sv-SE" sz="1000" b="1" dirty="0">
                <a:latin typeface="Open Sans"/>
              </a:rPr>
              <a:t>Fuente de la foto</a:t>
            </a:r>
            <a:r>
              <a:rPr lang="sv-SE" sz="1000" dirty="0">
                <a:latin typeface="Open Sans"/>
              </a:rPr>
              <a:t>: </a:t>
            </a:r>
            <a:r>
              <a:rPr lang="sv-SE" sz="1000" dirty="0">
                <a:latin typeface="Open Sans"/>
                <a:hlinkClick r:id="rId9"/>
              </a:rPr>
              <a:t>imagen</a:t>
            </a:r>
            <a:endParaRPr lang="sv-SE" sz="1000" dirty="0">
              <a:latin typeface="Open Sans"/>
            </a:endParaRPr>
          </a:p>
        </p:txBody>
      </p:sp>
      <p:sp>
        <p:nvSpPr>
          <p:cNvPr id="26" name="Oval 25">
            <a:extLst>
              <a:ext uri="{FF2B5EF4-FFF2-40B4-BE49-F238E27FC236}">
                <a16:creationId xmlns:a16="http://schemas.microsoft.com/office/drawing/2014/main" id="{DC62CDC5-2F79-5647-BC8A-D6C477F422DA}"/>
              </a:ext>
            </a:extLst>
          </p:cNvPr>
          <p:cNvSpPr/>
          <p:nvPr/>
        </p:nvSpPr>
        <p:spPr>
          <a:xfrm>
            <a:off x="10430295" y="2190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1.mp3" descr="Track1_Lecture2_Slide11.mp3">
            <a:hlinkClick r:id="" action="ppaction://media"/>
            <a:extLst>
              <a:ext uri="{FF2B5EF4-FFF2-40B4-BE49-F238E27FC236}">
                <a16:creationId xmlns:a16="http://schemas.microsoft.com/office/drawing/2014/main" id="{026813F7-BCFE-A74C-BF70-E5523E8BA94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91985" y="290400"/>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775188" y="946612"/>
            <a:ext cx="9442699"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Sistemas autónomos (linternas solares, SHS, grupos electrógenos diesel)</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75189" y="-574347"/>
            <a:ext cx="897868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2.2 Opciones de electrificación </a:t>
            </a:r>
          </a:p>
        </p:txBody>
      </p:sp>
      <p:sp>
        <p:nvSpPr>
          <p:cNvPr id="4" name="Content Placeholder 3"/>
          <p:cNvSpPr>
            <a:spLocks noGrp="1"/>
          </p:cNvSpPr>
          <p:nvPr>
            <p:ph idx="1"/>
          </p:nvPr>
        </p:nvSpPr>
        <p:spPr>
          <a:xfrm>
            <a:off x="341787" y="1391868"/>
            <a:ext cx="5431673" cy="4284230"/>
          </a:xfrm>
        </p:spPr>
        <p:txBody>
          <a:bodyPr vert="horz" lIns="91440" tIns="45720" rIns="91440" bIns="45720" rtlCol="0" anchor="t">
            <a:noAutofit/>
          </a:bodyPr>
          <a:lstStyle/>
          <a:p>
            <a:pPr marL="0" indent="0">
              <a:buNone/>
            </a:pPr>
            <a:r>
              <a:rPr lang="en-US" sz="2000" b="1" dirty="0">
                <a:ea typeface="+mn-lt"/>
                <a:cs typeface="+mn-lt"/>
              </a:rPr>
              <a:t>Ventajas e inconvenientes del sistema autónomo</a:t>
            </a:r>
            <a:endParaRPr lang="en-US" sz="2000" dirty="0">
              <a:ea typeface="+mn-lt"/>
              <a:cs typeface="+mn-lt"/>
            </a:endParaRPr>
          </a:p>
          <a:p>
            <a:r>
              <a:rPr lang="en-US" sz="2000" dirty="0"/>
              <a:t>Puede abastecer mejor los niveles de demanda bajos, normalmente hogares individuales y unos pocos clientes </a:t>
            </a:r>
            <a:endParaRPr lang="en-US" dirty="0"/>
          </a:p>
          <a:p>
            <a:r>
              <a:rPr lang="en-US" sz="2000" dirty="0"/>
              <a:t>No se necesita una red de transmisión y distribución </a:t>
            </a:r>
          </a:p>
          <a:p>
            <a:r>
              <a:rPr lang="en-GB" sz="2000" dirty="0"/>
              <a:t>Se despliega con relativa facilidad </a:t>
            </a:r>
          </a:p>
          <a:p>
            <a:r>
              <a:rPr lang="en-US" sz="2000" dirty="0"/>
              <a:t>Dependen de los recursos disponibles localmente, pueden implicar el almacenamiento en baterías y tienen un coste de capital inicial relativamente alto (sólo para la fotovoltaica) </a:t>
            </a:r>
          </a:p>
          <a:p>
            <a:r>
              <a:rPr lang="en-US" sz="2000" dirty="0"/>
              <a:t>Tienen un menor coste de capital inicial, pero dependen de la disponibilidad y el coste del combustible (sólo para el gasóleo) </a:t>
            </a:r>
          </a:p>
          <a:p>
            <a:endParaRPr lang="en-SE" sz="2000" dirty="0"/>
          </a:p>
          <a:p>
            <a:endParaRPr lang="en-GB" sz="2400" dirty="0">
              <a:latin typeface="Open Sans"/>
            </a:endParaRPr>
          </a:p>
        </p:txBody>
      </p:sp>
      <p:sp>
        <p:nvSpPr>
          <p:cNvPr id="10" name="Google Shape;217;p14"/>
          <p:cNvSpPr/>
          <p:nvPr/>
        </p:nvSpPr>
        <p:spPr>
          <a:xfrm>
            <a:off x="6009929" y="2647693"/>
            <a:ext cx="5101390" cy="2100110"/>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endParaRPr>
          </a:p>
        </p:txBody>
      </p:sp>
      <p:sp>
        <p:nvSpPr>
          <p:cNvPr id="11" name="Google Shape;211;p14"/>
          <p:cNvSpPr/>
          <p:nvPr/>
        </p:nvSpPr>
        <p:spPr>
          <a:xfrm>
            <a:off x="9278820" y="4120724"/>
            <a:ext cx="1260376"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Generador diesel</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2" name="Google Shape;208;p14"/>
          <p:cNvSpPr/>
          <p:nvPr/>
        </p:nvSpPr>
        <p:spPr>
          <a:xfrm>
            <a:off x="6231129" y="4017609"/>
            <a:ext cx="1260376"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Fotovoltaico (PV)</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3" name="Google Shape;214;p14"/>
          <p:cNvSpPr/>
          <p:nvPr/>
        </p:nvSpPr>
        <p:spPr>
          <a:xfrm>
            <a:off x="8254316" y="3533983"/>
            <a:ext cx="383705" cy="2767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o</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9966" y="2786928"/>
            <a:ext cx="1610162" cy="1207622"/>
          </a:xfrm>
          <a:prstGeom prst="rect">
            <a:avLst/>
          </a:prstGeom>
        </p:spPr>
      </p:pic>
      <p:pic>
        <p:nvPicPr>
          <p:cNvPr id="15" name="Google Shape;233;p15" descr="C:\Users\foivos\Desktop\diesel.jpg"/>
          <p:cNvPicPr preferRelativeResize="0"/>
          <p:nvPr/>
        </p:nvPicPr>
        <p:blipFill rotWithShape="1">
          <a:blip r:embed="rId6">
            <a:alphaModFix/>
          </a:blip>
          <a:srcRect/>
          <a:stretch/>
        </p:blipFill>
        <p:spPr>
          <a:xfrm>
            <a:off x="9159698" y="2725448"/>
            <a:ext cx="1498621" cy="1271566"/>
          </a:xfrm>
          <a:prstGeom prst="rect">
            <a:avLst/>
          </a:prstGeom>
          <a:noFill/>
          <a:ln>
            <a:noFill/>
          </a:ln>
        </p:spPr>
      </p:pic>
      <p:sp>
        <p:nvSpPr>
          <p:cNvPr id="16" name="Rectangle 15"/>
          <p:cNvSpPr/>
          <p:nvPr/>
        </p:nvSpPr>
        <p:spPr>
          <a:xfrm>
            <a:off x="887215" y="6152235"/>
            <a:ext cx="2489784" cy="246221"/>
          </a:xfrm>
          <a:prstGeom prst="rect">
            <a:avLst/>
          </a:prstGeom>
        </p:spPr>
        <p:txBody>
          <a:bodyPr wrap="none" lIns="91440" tIns="45720" rIns="91440" bIns="45720" anchor="t">
            <a:spAutoFit/>
          </a:bodyPr>
          <a:lstStyle/>
          <a:p>
            <a:r>
              <a:rPr lang="en-US" sz="1000" b="1" dirty="0">
                <a:solidFill>
                  <a:srgbClr val="1D1C1D"/>
                </a:solidFill>
                <a:latin typeface="Open Sans"/>
              </a:rPr>
              <a:t>Fuente:</a:t>
            </a:r>
            <a:r>
              <a:rPr lang="en-US" sz="1000" dirty="0">
                <a:solidFill>
                  <a:srgbClr val="1D1C1D"/>
                </a:solidFill>
                <a:latin typeface="Open Sans"/>
              </a:rPr>
              <a:t> Adaptado de Mentis et al. 2021</a:t>
            </a:r>
            <a:endParaRPr lang="en-US" sz="1000" dirty="0">
              <a:latin typeface="Open Sans"/>
            </a:endParaRPr>
          </a:p>
        </p:txBody>
      </p:sp>
      <p:sp>
        <p:nvSpPr>
          <p:cNvPr id="17" name="Rectangle 16"/>
          <p:cNvSpPr/>
          <p:nvPr/>
        </p:nvSpPr>
        <p:spPr>
          <a:xfrm>
            <a:off x="7234170" y="4825558"/>
            <a:ext cx="2807702" cy="553998"/>
          </a:xfrm>
          <a:prstGeom prst="rect">
            <a:avLst/>
          </a:prstGeom>
        </p:spPr>
        <p:txBody>
          <a:bodyPr wrap="square" lIns="91440" tIns="45720" rIns="91440" bIns="45720" anchor="t">
            <a:spAutoFit/>
          </a:bodyPr>
          <a:lstStyle/>
          <a:p>
            <a:r>
              <a:rPr lang="sv-SE" sz="1000" b="1" dirty="0">
                <a:latin typeface="Open Sans"/>
              </a:rPr>
              <a:t>Fuente de la imagen: </a:t>
            </a:r>
            <a:r>
              <a:rPr lang="sv-SE" sz="1000" u="sng" dirty="0">
                <a:solidFill>
                  <a:srgbClr val="1155CC"/>
                </a:solidFill>
                <a:latin typeface="Open Sans"/>
              </a:rPr>
              <a:t>https:</a:t>
            </a:r>
            <a:r>
              <a:rPr lang="sv-SE" sz="1000" dirty="0">
                <a:latin typeface="Open Sans"/>
              </a:rPr>
              <a:t>//pic.made-in-china.com/4f0j00jChQiVbmllpJ/Small-Diesel-Generator-Set-Generator.jpg </a:t>
            </a:r>
            <a:endParaRPr lang="en-GB" sz="1000" dirty="0">
              <a:latin typeface="Open Sans"/>
            </a:endParaRPr>
          </a:p>
        </p:txBody>
      </p:sp>
      <p:sp>
        <p:nvSpPr>
          <p:cNvPr id="18" name="Oval 17">
            <a:extLst>
              <a:ext uri="{FF2B5EF4-FFF2-40B4-BE49-F238E27FC236}">
                <a16:creationId xmlns:a16="http://schemas.microsoft.com/office/drawing/2014/main" id="{80C9E008-F43F-6D4C-B29F-73C731C1745D}"/>
              </a:ext>
            </a:extLst>
          </p:cNvPr>
          <p:cNvSpPr/>
          <p:nvPr/>
        </p:nvSpPr>
        <p:spPr>
          <a:xfrm>
            <a:off x="10420620"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12.mp3" descr="Track1_Lecture2_Slide12.mp3">
            <a:hlinkClick r:id="" action="ppaction://media"/>
            <a:extLst>
              <a:ext uri="{FF2B5EF4-FFF2-40B4-BE49-F238E27FC236}">
                <a16:creationId xmlns:a16="http://schemas.microsoft.com/office/drawing/2014/main" id="{CCEEEBF6-11C7-194E-8FB1-4852D38B7A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91985" y="249193"/>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921539" y="136902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¿Cuáles son las opciones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electrificación</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7354" y="-386428"/>
            <a:ext cx="905422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2.2 Opciones de electrificación </a:t>
            </a:r>
          </a:p>
        </p:txBody>
      </p:sp>
      <p:sp>
        <p:nvSpPr>
          <p:cNvPr id="10" name="Google Shape;248;p16"/>
          <p:cNvSpPr txBox="1"/>
          <p:nvPr/>
        </p:nvSpPr>
        <p:spPr>
          <a:xfrm>
            <a:off x="936249" y="2225787"/>
            <a:ext cx="1506884" cy="3038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sv-SE" sz="1400" b="1" i="0" u="none" strike="noStrike" cap="none" dirty="0">
                <a:solidFill>
                  <a:srgbClr val="000000"/>
                </a:solidFill>
                <a:latin typeface="Arial"/>
                <a:ea typeface="Arial"/>
                <a:cs typeface="Arial"/>
                <a:sym typeface="Arial"/>
              </a:rPr>
              <a:t>En la red</a:t>
            </a:r>
            <a:endParaRPr sz="1400" b="1" i="0" u="none" strike="noStrike" cap="none" dirty="0">
              <a:solidFill>
                <a:srgbClr val="000000"/>
              </a:solidFill>
              <a:latin typeface="Arial"/>
              <a:ea typeface="Arial"/>
              <a:cs typeface="Arial"/>
              <a:sym typeface="Arial"/>
            </a:endParaRPr>
          </a:p>
        </p:txBody>
      </p:sp>
      <p:pic>
        <p:nvPicPr>
          <p:cNvPr id="11" name="Google Shape;249;p16"/>
          <p:cNvPicPr preferRelativeResize="0"/>
          <p:nvPr/>
        </p:nvPicPr>
        <p:blipFill rotWithShape="1">
          <a:blip r:embed="rId5">
            <a:alphaModFix/>
          </a:blip>
          <a:srcRect/>
          <a:stretch/>
        </p:blipFill>
        <p:spPr>
          <a:xfrm>
            <a:off x="1037279" y="2541893"/>
            <a:ext cx="3136648" cy="2980601"/>
          </a:xfrm>
          <a:prstGeom prst="rect">
            <a:avLst/>
          </a:prstGeom>
          <a:noFill/>
          <a:ln>
            <a:noFill/>
          </a:ln>
        </p:spPr>
      </p:pic>
      <p:sp>
        <p:nvSpPr>
          <p:cNvPr id="14" name="Google Shape;252;p16"/>
          <p:cNvSpPr txBox="1"/>
          <p:nvPr/>
        </p:nvSpPr>
        <p:spPr>
          <a:xfrm>
            <a:off x="8222467" y="2206929"/>
            <a:ext cx="1493516" cy="30773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sv-SE" sz="1400" b="1" dirty="0">
                <a:solidFill>
                  <a:srgbClr val="000000"/>
                </a:solidFill>
                <a:latin typeface="Arial"/>
                <a:ea typeface="Arial"/>
                <a:cs typeface="Arial"/>
                <a:sym typeface="Arial"/>
              </a:rPr>
              <a:t>Stand-alone</a:t>
            </a:r>
            <a:endParaRPr sz="1400" b="1" i="0" u="none" strike="noStrike" cap="none" dirty="0">
              <a:solidFill>
                <a:srgbClr val="000000"/>
              </a:solidFill>
              <a:latin typeface="Arial"/>
              <a:ea typeface="Arial"/>
              <a:cs typeface="Arial"/>
              <a:sym typeface="Arial"/>
            </a:endParaRPr>
          </a:p>
        </p:txBody>
      </p:sp>
      <p:sp>
        <p:nvSpPr>
          <p:cNvPr id="15" name="Google Shape;253;p16"/>
          <p:cNvSpPr txBox="1"/>
          <p:nvPr/>
        </p:nvSpPr>
        <p:spPr>
          <a:xfrm>
            <a:off x="4204760" y="2225810"/>
            <a:ext cx="1160511" cy="30386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sv-SE" sz="1400" b="1" i="0" u="none" strike="noStrike" cap="none" dirty="0">
                <a:solidFill>
                  <a:srgbClr val="000000"/>
                </a:solidFill>
                <a:latin typeface="Arial"/>
                <a:ea typeface="Arial"/>
                <a:cs typeface="Arial"/>
                <a:sym typeface="Arial"/>
              </a:rPr>
              <a:t>Minirredes</a:t>
            </a:r>
            <a:endParaRPr sz="1400" b="1" i="0" u="none" strike="noStrike" cap="none" dirty="0">
              <a:solidFill>
                <a:srgbClr val="000000"/>
              </a:solidFill>
              <a:latin typeface="Arial"/>
              <a:ea typeface="Arial"/>
              <a:cs typeface="Arial"/>
              <a:sym typeface="Arial"/>
            </a:endParaRPr>
          </a:p>
        </p:txBody>
      </p:sp>
      <p:sp>
        <p:nvSpPr>
          <p:cNvPr id="16" name="Google Shape;254;p16"/>
          <p:cNvSpPr/>
          <p:nvPr/>
        </p:nvSpPr>
        <p:spPr>
          <a:xfrm>
            <a:off x="4310396" y="2537738"/>
            <a:ext cx="6134324" cy="2974363"/>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17" name="Google Shape;255;p16"/>
          <p:cNvSpPr txBox="1"/>
          <p:nvPr/>
        </p:nvSpPr>
        <p:spPr>
          <a:xfrm>
            <a:off x="4924669" y="2948380"/>
            <a:ext cx="4687164" cy="1200288"/>
          </a:xfrm>
          <a:prstGeom prst="rect">
            <a:avLst/>
          </a:prstGeom>
          <a:solidFill>
            <a:schemeClr val="lt1"/>
          </a:solidFill>
          <a:ln w="9525" cap="flat" cmpd="sng">
            <a:solidFill>
              <a:srgbClr val="7F7F7F"/>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2400"/>
              <a:buFont typeface="Arial"/>
            </a:pPr>
            <a:r>
              <a:rPr lang="sv-SE" sz="2400" b="0" i="0" u="none" strike="noStrike" cap="none" dirty="0">
                <a:solidFill>
                  <a:srgbClr val="000000"/>
                </a:solidFill>
                <a:latin typeface="Open Sans"/>
                <a:ea typeface="Arial"/>
                <a:cs typeface="Arial"/>
                <a:sym typeface="Arial"/>
              </a:rPr>
              <a:t>Modelos típicos de sistemas energéticos a </a:t>
            </a:r>
            <a:r>
              <a:rPr lang="sv-SE" sz="2400" dirty="0">
                <a:solidFill>
                  <a:srgbClr val="000000"/>
                </a:solidFill>
                <a:latin typeface="Open Sans"/>
                <a:ea typeface="Arial"/>
                <a:cs typeface="Arial"/>
                <a:sym typeface="Arial"/>
              </a:rPr>
              <a:t>medio-largo </a:t>
            </a:r>
            <a:r>
              <a:rPr lang="sv-SE" sz="2400" b="0" i="0" u="none" strike="noStrike" cap="none" dirty="0">
                <a:solidFill>
                  <a:srgbClr val="000000"/>
                </a:solidFill>
                <a:latin typeface="Open Sans"/>
                <a:ea typeface="Arial"/>
                <a:cs typeface="Arial"/>
                <a:sym typeface="Arial"/>
              </a:rPr>
              <a:t>plazo</a:t>
            </a:r>
            <a:endParaRPr lang="en-US" sz="2400" b="0" i="0" u="none" strike="noStrike" cap="none" dirty="0">
              <a:solidFill>
                <a:srgbClr val="000000"/>
              </a:solidFill>
              <a:latin typeface="Open Sans"/>
              <a:ea typeface="Arial"/>
              <a:cs typeface="Arial"/>
            </a:endParaRPr>
          </a:p>
        </p:txBody>
      </p:sp>
      <p:sp>
        <p:nvSpPr>
          <p:cNvPr id="18" name="Google Shape;256;p16"/>
          <p:cNvSpPr/>
          <p:nvPr/>
        </p:nvSpPr>
        <p:spPr>
          <a:xfrm rot="10800000">
            <a:off x="3952298" y="3205812"/>
            <a:ext cx="873473" cy="434980"/>
          </a:xfrm>
          <a:prstGeom prst="rightArrow">
            <a:avLst>
              <a:gd name="adj1" fmla="val 50000"/>
              <a:gd name="adj2" fmla="val 50000"/>
            </a:avLst>
          </a:prstGeom>
          <a:solidFill>
            <a:srgbClr val="496D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19" name="Rectangle 18"/>
          <p:cNvSpPr/>
          <p:nvPr/>
        </p:nvSpPr>
        <p:spPr>
          <a:xfrm>
            <a:off x="8193461" y="6092088"/>
            <a:ext cx="3089820" cy="307777"/>
          </a:xfrm>
          <a:prstGeom prst="rect">
            <a:avLst/>
          </a:prstGeom>
        </p:spPr>
        <p:txBody>
          <a:bodyPr wrap="none" lIns="91440" tIns="45720" rIns="91440" bIns="45720" anchor="t">
            <a:spAutoFit/>
          </a:bodyPr>
          <a:lstStyle/>
          <a:p>
            <a:r>
              <a:rPr lang="en-GB" sz="1400" i="1" dirty="0">
                <a:latin typeface="Open Sans"/>
              </a:rPr>
              <a:t>Mentis et al., 2016; Dalla Longa et al., 2018</a:t>
            </a:r>
          </a:p>
        </p:txBody>
      </p:sp>
      <p:sp>
        <p:nvSpPr>
          <p:cNvPr id="12" name="Rectangle 11"/>
          <p:cNvSpPr/>
          <p:nvPr/>
        </p:nvSpPr>
        <p:spPr>
          <a:xfrm>
            <a:off x="936249" y="6158174"/>
            <a:ext cx="2489784" cy="246221"/>
          </a:xfrm>
          <a:prstGeom prst="rect">
            <a:avLst/>
          </a:prstGeom>
        </p:spPr>
        <p:txBody>
          <a:bodyPr wrap="none" lIns="91440" tIns="45720" rIns="91440" bIns="45720" anchor="t">
            <a:spAutoFit/>
          </a:bodyPr>
          <a:lstStyle/>
          <a:p>
            <a:r>
              <a:rPr lang="en-US" sz="1000" b="1" dirty="0">
                <a:solidFill>
                  <a:srgbClr val="1D1C1D"/>
                </a:solidFill>
                <a:latin typeface="Open Sans"/>
              </a:rPr>
              <a:t>Fuente:</a:t>
            </a:r>
            <a:r>
              <a:rPr lang="en-US" sz="1000" dirty="0">
                <a:solidFill>
                  <a:srgbClr val="1D1C1D"/>
                </a:solidFill>
                <a:latin typeface="Open Sans"/>
              </a:rPr>
              <a:t> Adaptado de Mentis et al. 2021</a:t>
            </a:r>
            <a:endParaRPr lang="en-US" sz="1000" dirty="0">
              <a:latin typeface="Open Sans"/>
            </a:endParaRPr>
          </a:p>
        </p:txBody>
      </p:sp>
      <p:sp>
        <p:nvSpPr>
          <p:cNvPr id="2" name="TextBox 1"/>
          <p:cNvSpPr txBox="1"/>
          <p:nvPr/>
        </p:nvSpPr>
        <p:spPr>
          <a:xfrm>
            <a:off x="941005" y="5558063"/>
            <a:ext cx="2485027" cy="400110"/>
          </a:xfrm>
          <a:prstGeom prst="rect">
            <a:avLst/>
          </a:prstGeom>
          <a:noFill/>
        </p:spPr>
        <p:txBody>
          <a:bodyPr wrap="square" lIns="91440" tIns="45720" rIns="91440" bIns="45720" rtlCol="0" anchor="t">
            <a:spAutoFit/>
          </a:bodyPr>
          <a:lstStyle/>
          <a:p>
            <a:r>
              <a:rPr lang="en-GB" sz="1000" b="1" dirty="0">
                <a:latin typeface="Open Sans"/>
              </a:rPr>
              <a:t>Fuente de la imagen</a:t>
            </a:r>
            <a:r>
              <a:rPr lang="en-GB" sz="1000" dirty="0">
                <a:latin typeface="Open Sans"/>
              </a:rPr>
              <a:t>: Huang et al. 2020, </a:t>
            </a:r>
            <a:r>
              <a:rPr lang="en-GB" sz="1000" dirty="0">
                <a:latin typeface="Open Sans"/>
                <a:hlinkClick r:id="rId6"/>
              </a:rPr>
              <a:t>Imagen </a:t>
            </a:r>
            <a:r>
              <a:rPr lang="en-GB" sz="1000" dirty="0">
                <a:latin typeface="Open Sans"/>
              </a:rPr>
              <a:t>, con </a:t>
            </a:r>
            <a:r>
              <a:rPr lang="sv-SE" sz="1000" dirty="0">
                <a:latin typeface="Open Sans"/>
              </a:rPr>
              <a:t>licencia </a:t>
            </a:r>
            <a:r>
              <a:rPr lang="en-GB" sz="1000" dirty="0">
                <a:latin typeface="Open Sans"/>
                <a:hlinkClick r:id="rId7"/>
              </a:rPr>
              <a:t>CC-BY 3.0</a:t>
            </a:r>
            <a:endParaRPr lang="en-GB" sz="1000" dirty="0">
              <a:latin typeface="Open Sans"/>
            </a:endParaRPr>
          </a:p>
        </p:txBody>
      </p:sp>
      <p:sp>
        <p:nvSpPr>
          <p:cNvPr id="20" name="Oval 19">
            <a:extLst>
              <a:ext uri="{FF2B5EF4-FFF2-40B4-BE49-F238E27FC236}">
                <a16:creationId xmlns:a16="http://schemas.microsoft.com/office/drawing/2014/main" id="{01F051FF-92C5-854F-8845-AB454E3BF5C0}"/>
              </a:ext>
            </a:extLst>
          </p:cNvPr>
          <p:cNvSpPr/>
          <p:nvPr/>
        </p:nvSpPr>
        <p:spPr>
          <a:xfrm>
            <a:off x="10399116" y="58488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3.mp3" descr="Track1_Lecture2_Slide13.mp3">
            <a:hlinkClick r:id="" action="ppaction://media"/>
            <a:extLst>
              <a:ext uri="{FF2B5EF4-FFF2-40B4-BE49-F238E27FC236}">
                <a16:creationId xmlns:a16="http://schemas.microsoft.com/office/drawing/2014/main" id="{4CC14D8E-E13F-CA43-9043-6B1FA984EA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70481" y="655593"/>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747853" y="-333937"/>
            <a:ext cx="791768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rPr>
              <a:t>Conferencia 2.2 Referencias</a:t>
            </a:r>
          </a:p>
        </p:txBody>
      </p:sp>
      <p:sp>
        <p:nvSpPr>
          <p:cNvPr id="2" name="Rectangle 1"/>
          <p:cNvSpPr/>
          <p:nvPr/>
        </p:nvSpPr>
        <p:spPr>
          <a:xfrm>
            <a:off x="747853" y="1119415"/>
            <a:ext cx="9386720" cy="4770537"/>
          </a:xfrm>
          <a:prstGeom prst="rect">
            <a:avLst/>
          </a:prstGeom>
        </p:spPr>
        <p:txBody>
          <a:bodyPr wrap="square" lIns="91440" tIns="45720" rIns="91440" bIns="45720" anchor="t">
            <a:spAutoFit/>
          </a:bodyPr>
          <a:lstStyle/>
          <a:p>
            <a:r>
              <a:rPr lang="sv-SE" sz="1600" dirty="0">
                <a:latin typeface="Open Sans"/>
              </a:rPr>
              <a:t>Dalla Longa, F., Strikkers, T., Kober, T., van der Zwaan, B., 2018. Avanzando en la modelización del acceso a la energía con datos del Sistema de Información Geográfica. Environ Model Assess 23, 627-637. </a:t>
            </a:r>
            <a:r>
              <a:rPr lang="sv-SE" sz="1600" dirty="0">
                <a:latin typeface="Open Sans"/>
                <a:hlinkClick r:id="rId2"/>
              </a:rPr>
              <a:t>https://doi.org/10.1007/s10666-018-9627-1</a:t>
            </a:r>
            <a:endParaRPr lang="sv-SE" sz="1600" dirty="0">
              <a:latin typeface="Open Sans"/>
            </a:endParaRPr>
          </a:p>
          <a:p>
            <a:endParaRPr lang="sv-SE" sz="1600" dirty="0">
              <a:latin typeface="Open Sans"/>
            </a:endParaRPr>
          </a:p>
          <a:p>
            <a:r>
              <a:rPr lang="sv-SE" sz="1600" dirty="0">
                <a:latin typeface="Open Sans"/>
              </a:rPr>
              <a:t>Energypedia, 2021. Mini Grids [Documento WWW]. URL </a:t>
            </a:r>
            <a:r>
              <a:rPr lang="sv-SE" sz="1600" dirty="0">
                <a:latin typeface="Open Sans"/>
                <a:hlinkClick r:id="rId3"/>
              </a:rPr>
              <a:t>https://energypedia.info/wiki/Mini_Grids#Definition_and_Overview </a:t>
            </a:r>
            <a:r>
              <a:rPr lang="sv-SE" sz="1600" dirty="0">
                <a:latin typeface="Open Sans"/>
              </a:rPr>
              <a:t>(consultado el 13.2.21).</a:t>
            </a:r>
          </a:p>
          <a:p>
            <a:endParaRPr lang="sv-SE" sz="1600" dirty="0">
              <a:latin typeface="Open Sans"/>
            </a:endParaRPr>
          </a:p>
          <a:p>
            <a:r>
              <a:rPr lang="sv-SE" sz="1600" dirty="0">
                <a:latin typeface="Open Sans"/>
              </a:rPr>
              <a:t>Mentis, D., Howells, M., Rogner, H., Korkovelos, A., Arderne, C., Zepeda, E., Siyal, S., Taliotis, C., Bazilian, M., de Roo, A., Tanvez, Y., Oudalov, A., Scholtz, E., 2017. Lighting the World: la primera aplicación de una herramienta de electrificación espacial de código abierto (OnSSET) en el África subsahariana. Environmental Research Letters 12, 085003. </a:t>
            </a:r>
            <a:r>
              <a:rPr lang="sv-SE" sz="1600" dirty="0">
                <a:latin typeface="Open Sans"/>
                <a:hlinkClick r:id="rId4"/>
              </a:rPr>
              <a:t>https://doi.org/10.1088/1748-9326/aa7b29</a:t>
            </a:r>
            <a:endParaRPr lang="sv-SE" sz="1600" dirty="0">
              <a:latin typeface="Open Sans"/>
            </a:endParaRPr>
          </a:p>
          <a:p>
            <a:endParaRPr lang="sv-SE" sz="1600" dirty="0">
              <a:latin typeface="Open Sans"/>
            </a:endParaRPr>
          </a:p>
          <a:p>
            <a:r>
              <a:rPr lang="sv-SE" sz="1600" dirty="0">
                <a:latin typeface="Open Sans"/>
              </a:rPr>
              <a:t>Mentis, D., Korkovelos, A., Sahlberg, A., Khavari, B., n.d. Lecture 1: Introduction to geospatial electrification modelling [WWW Document]. Kit de enseñanza de OnSSET. URL </a:t>
            </a:r>
            <a:r>
              <a:rPr lang="sv-SE" sz="1600" dirty="0">
                <a:latin typeface="Open Sans"/>
                <a:hlinkClick r:id="rId5"/>
              </a:rPr>
              <a:t>https://onsset.github.io/teaching_kit/courses/modul</a:t>
            </a:r>
            <a:r>
              <a:rPr lang="sv-SE" sz="1600" dirty="0">
                <a:latin typeface="Open Sans"/>
              </a:rPr>
              <a:t>e_1/Lecture_1/ (consultado el 18.2.21).</a:t>
            </a:r>
          </a:p>
          <a:p>
            <a:endParaRPr lang="sv-SE" sz="1600" dirty="0">
              <a:effectLst/>
              <a:latin typeface="Open Sans"/>
            </a:endParaRPr>
          </a:p>
          <a:p>
            <a:r>
              <a:rPr lang="en-US" sz="1600" dirty="0">
                <a:latin typeface="Open Sans"/>
              </a:rPr>
              <a:t>Mentis, D., Andersson, M., Howells, M., Rogner, H., Siyal, S., Broad, O., Korkovelos, A., Bazilian, M., 2016. Los beneficios de la planificación geoespacial en el acceso a la energía - Un estudio de caso sobre Etiopía. Applied Geography 72, 1-13. </a:t>
            </a:r>
            <a:r>
              <a:rPr lang="en-US" sz="1600" dirty="0">
                <a:latin typeface="Open Sans"/>
                <a:hlinkClick r:id="rId6"/>
              </a:rPr>
              <a:t>https://doi.org/10.1016/j.apgeog.2016.04.009</a:t>
            </a:r>
            <a:endParaRPr lang="en-US" sz="1600" dirty="0">
              <a:latin typeface="Open Sans"/>
            </a:endParaRPr>
          </a:p>
          <a:p>
            <a:endParaRPr lang="sv-SE" sz="1600" dirty="0">
              <a:effectLst/>
              <a:latin typeface="Open Sans"/>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769887" y="1249397"/>
            <a:ext cx="9617752"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¿Puede la historia arrojar algo de luz sobre la hoja de ruta hacia el ODS7?</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95907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Contexto histórico de las minirredes </a:t>
            </a:r>
          </a:p>
        </p:txBody>
      </p:sp>
      <p:sp>
        <p:nvSpPr>
          <p:cNvPr id="7" name="Rectangle 6"/>
          <p:cNvSpPr/>
          <p:nvPr/>
        </p:nvSpPr>
        <p:spPr>
          <a:xfrm>
            <a:off x="9613089" y="5973952"/>
            <a:ext cx="1915333" cy="307777"/>
          </a:xfrm>
          <a:prstGeom prst="rect">
            <a:avLst/>
          </a:prstGeom>
        </p:spPr>
        <p:txBody>
          <a:bodyPr wrap="none" lIns="91440" tIns="45720" rIns="91440" bIns="45720" anchor="t">
            <a:spAutoFit/>
          </a:bodyPr>
          <a:lstStyle/>
          <a:p>
            <a:r>
              <a:rPr lang="en-US" sz="1400" i="1" dirty="0">
                <a:latin typeface="Open Sans"/>
              </a:rPr>
              <a:t>Korkovelos et al. 2020</a:t>
            </a:r>
            <a:endParaRPr lang="en-GB" sz="1400" i="1" dirty="0">
              <a:latin typeface="Open Sans"/>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215" y="1736156"/>
            <a:ext cx="6012235" cy="4010343"/>
          </a:xfrm>
          <a:prstGeom prst="rect">
            <a:avLst/>
          </a:prstGeom>
        </p:spPr>
      </p:pic>
      <p:sp>
        <p:nvSpPr>
          <p:cNvPr id="2" name="Rectangle 1"/>
          <p:cNvSpPr/>
          <p:nvPr/>
        </p:nvSpPr>
        <p:spPr>
          <a:xfrm>
            <a:off x="887215" y="5833149"/>
            <a:ext cx="6542216" cy="400110"/>
          </a:xfrm>
          <a:prstGeom prst="rect">
            <a:avLst/>
          </a:prstGeom>
        </p:spPr>
        <p:txBody>
          <a:bodyPr wrap="square" lIns="91440" tIns="45720" rIns="91440" bIns="45720" anchor="t">
            <a:spAutoFit/>
          </a:bodyPr>
          <a:lstStyle/>
          <a:p>
            <a:r>
              <a:rPr lang="en-GB" sz="1000" b="1" dirty="0">
                <a:latin typeface="Open Sans"/>
              </a:rPr>
              <a:t>Fuente de la imagen: </a:t>
            </a:r>
            <a:r>
              <a:rPr lang="en-GB" sz="1000" dirty="0">
                <a:latin typeface="Open Sans"/>
              </a:rPr>
              <a:t>"Minirred solar fotovoltaica que alimenta una bomba de agua para una aldea rural en Níger. Seleccionada para su financiación en el cuarto ciclo" de International Renewable Energy Agency (IRENA) is licensed under </a:t>
            </a:r>
            <a:r>
              <a:rPr lang="en-GB" sz="1000" dirty="0">
                <a:latin typeface="Open Sans"/>
                <a:hlinkClick r:id="rId6"/>
              </a:rPr>
              <a:t>CC BY-NC-ND 2.0</a:t>
            </a:r>
            <a:endParaRPr lang="en-GB" sz="1000" dirty="0">
              <a:latin typeface="Open Sans"/>
            </a:endParaRPr>
          </a:p>
        </p:txBody>
      </p:sp>
      <p:sp>
        <p:nvSpPr>
          <p:cNvPr id="11" name="Oval 10">
            <a:extLst>
              <a:ext uri="{FF2B5EF4-FFF2-40B4-BE49-F238E27FC236}">
                <a16:creationId xmlns:a16="http://schemas.microsoft.com/office/drawing/2014/main" id="{3FF80362-91DD-3B4E-BB6B-08AA23E1F25B}"/>
              </a:ext>
            </a:extLst>
          </p:cNvPr>
          <p:cNvSpPr/>
          <p:nvPr/>
        </p:nvSpPr>
        <p:spPr>
          <a:xfrm>
            <a:off x="10349255" y="14019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5.mp3" descr="Track1_Lecture2_Slide15.mp3">
            <a:hlinkClick r:id="" action="ppaction://media"/>
            <a:extLst>
              <a:ext uri="{FF2B5EF4-FFF2-40B4-BE49-F238E27FC236}">
                <a16:creationId xmlns:a16="http://schemas.microsoft.com/office/drawing/2014/main" id="{A84B28FB-E7C4-BA46-A44B-D1E810746E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87639" y="220637"/>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Fases de la electrificación históricamente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7959073"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2.3 Contexto histórico de las minirredes</a:t>
            </a:r>
          </a:p>
        </p:txBody>
      </p:sp>
      <p:sp>
        <p:nvSpPr>
          <p:cNvPr id="13" name="Content Placeholder 12"/>
          <p:cNvSpPr txBox="1">
            <a:spLocks noGrp="1"/>
          </p:cNvSpPr>
          <p:nvPr>
            <p:ph idx="1"/>
          </p:nvPr>
        </p:nvSpPr>
        <p:spPr>
          <a:xfrm>
            <a:off x="838200" y="1825625"/>
            <a:ext cx="10515600" cy="2853089"/>
          </a:xfrm>
          <a:prstGeom prst="rect">
            <a:avLst/>
          </a:prstGeom>
          <a:noFill/>
        </p:spPr>
        <p:txBody>
          <a:bodyPr vert="horz" wrap="square" lIns="91440" tIns="45720" rIns="91440" bIns="45720" rtlCol="0" anchor="t">
            <a:spAutoFit/>
          </a:bodyPr>
          <a:lstStyle/>
          <a:p>
            <a:pPr>
              <a:lnSpc>
                <a:spcPct val="200000"/>
              </a:lnSpc>
            </a:pPr>
            <a:r>
              <a:rPr lang="en-GB" sz="2000" b="1" dirty="0">
                <a:latin typeface="Open Sans"/>
              </a:rPr>
              <a:t>Fase </a:t>
            </a:r>
            <a:r>
              <a:rPr lang="en-GB" sz="2000" dirty="0">
                <a:latin typeface="Open Sans"/>
              </a:rPr>
              <a:t>1-Proyectos piloto</a:t>
            </a:r>
            <a:endParaRPr lang="en-GB" sz="2000" dirty="0">
              <a:latin typeface="Open Sans"/>
              <a:cs typeface="Calibri"/>
            </a:endParaRPr>
          </a:p>
          <a:p>
            <a:pPr>
              <a:lnSpc>
                <a:spcPct val="200000"/>
              </a:lnSpc>
            </a:pPr>
            <a:r>
              <a:rPr lang="en-GB" sz="2000" b="1" dirty="0">
                <a:latin typeface="Open Sans"/>
              </a:rPr>
              <a:t>Fase 2 - </a:t>
            </a:r>
            <a:r>
              <a:rPr lang="en-GB" sz="2000" dirty="0">
                <a:latin typeface="Open Sans"/>
              </a:rPr>
              <a:t>Despliegue tecnológico </a:t>
            </a:r>
            <a:endParaRPr lang="en-GB" sz="2000" dirty="0">
              <a:latin typeface="Open Sans"/>
              <a:cs typeface="Calibri"/>
            </a:endParaRPr>
          </a:p>
          <a:p>
            <a:pPr>
              <a:lnSpc>
                <a:spcPct val="200000"/>
              </a:lnSpc>
            </a:pPr>
            <a:r>
              <a:rPr lang="en-GB" sz="2000" b="1" dirty="0">
                <a:latin typeface="Open Sans"/>
              </a:rPr>
              <a:t>Fase </a:t>
            </a:r>
            <a:r>
              <a:rPr lang="en-GB" sz="2000" dirty="0">
                <a:latin typeface="Open Sans"/>
              </a:rPr>
              <a:t>3-Expansión</a:t>
            </a:r>
            <a:r>
              <a:rPr lang="en-GB" sz="2000" b="1" dirty="0">
                <a:latin typeface="Open Sans"/>
              </a:rPr>
              <a:t> económica </a:t>
            </a:r>
            <a:endParaRPr lang="en-GB" sz="2000" dirty="0">
              <a:latin typeface="Open Sans"/>
              <a:cs typeface="Calibri"/>
            </a:endParaRPr>
          </a:p>
          <a:p>
            <a:pPr>
              <a:lnSpc>
                <a:spcPct val="200000"/>
              </a:lnSpc>
            </a:pPr>
            <a:r>
              <a:rPr lang="en-GB" sz="2000" b="1" dirty="0">
                <a:latin typeface="Open Sans"/>
              </a:rPr>
              <a:t>Fase 4 - </a:t>
            </a:r>
            <a:r>
              <a:rPr lang="en-GB" sz="2000" dirty="0">
                <a:latin typeface="Open Sans"/>
              </a:rPr>
              <a:t>Ampliación </a:t>
            </a:r>
            <a:r>
              <a:rPr lang="en-GB" sz="2000" b="1" dirty="0">
                <a:latin typeface="Open Sans"/>
              </a:rPr>
              <a:t>social</a:t>
            </a:r>
            <a:endParaRPr lang="en-GB" sz="2000" dirty="0">
              <a:latin typeface="Open Sans"/>
              <a:cs typeface="Calibri"/>
            </a:endParaRPr>
          </a:p>
        </p:txBody>
      </p:sp>
      <p:sp>
        <p:nvSpPr>
          <p:cNvPr id="14" name="Rectangle 13"/>
          <p:cNvSpPr/>
          <p:nvPr/>
        </p:nvSpPr>
        <p:spPr>
          <a:xfrm>
            <a:off x="9790013" y="6090670"/>
            <a:ext cx="1953805" cy="307777"/>
          </a:xfrm>
          <a:prstGeom prst="rect">
            <a:avLst/>
          </a:prstGeom>
        </p:spPr>
        <p:txBody>
          <a:bodyPr wrap="none" lIns="91440" tIns="45720" rIns="91440" bIns="45720" anchor="t">
            <a:spAutoFit/>
          </a:bodyPr>
          <a:lstStyle/>
          <a:p>
            <a:r>
              <a:rPr lang="en-US" sz="1400" i="1" dirty="0">
                <a:latin typeface="Open Sans"/>
              </a:rPr>
              <a:t>Korkovelos y otros, 2020</a:t>
            </a:r>
            <a:endParaRPr lang="en-GB" sz="1400" i="1" dirty="0">
              <a:latin typeface="Open Sans"/>
            </a:endParaRPr>
          </a:p>
        </p:txBody>
      </p:sp>
      <p:sp>
        <p:nvSpPr>
          <p:cNvPr id="6" name="Oval 5">
            <a:extLst>
              <a:ext uri="{FF2B5EF4-FFF2-40B4-BE49-F238E27FC236}">
                <a16:creationId xmlns:a16="http://schemas.microsoft.com/office/drawing/2014/main" id="{EA156049-3B35-BF4A-98C1-0A94326B3EF3}"/>
              </a:ext>
            </a:extLst>
          </p:cNvPr>
          <p:cNvSpPr/>
          <p:nvPr/>
        </p:nvSpPr>
        <p:spPr>
          <a:xfrm>
            <a:off x="10360515" y="22007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16.mp3" descr="Track1_Lecture2_Slide16.mp3">
            <a:hlinkClick r:id="" action="ppaction://media"/>
            <a:extLst>
              <a:ext uri="{FF2B5EF4-FFF2-40B4-BE49-F238E27FC236}">
                <a16:creationId xmlns:a16="http://schemas.microsoft.com/office/drawing/2014/main" id="{6C5F3253-7736-4D48-AA30-A9D90D12B8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0515" y="281696"/>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La "última milla"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3846" y="4640"/>
            <a:ext cx="76428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Contexto histórico de las minirredes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46" y="1983738"/>
            <a:ext cx="4113200" cy="3693708"/>
          </a:xfrm>
          <a:prstGeom prst="rect">
            <a:avLst/>
          </a:prstGeom>
        </p:spPr>
      </p:pic>
      <p:sp>
        <p:nvSpPr>
          <p:cNvPr id="11" name="Rectangle 10"/>
          <p:cNvSpPr/>
          <p:nvPr/>
        </p:nvSpPr>
        <p:spPr>
          <a:xfrm>
            <a:off x="5295266" y="1975962"/>
            <a:ext cx="2735195" cy="1200329"/>
          </a:xfrm>
          <a:prstGeom prst="rect">
            <a:avLst/>
          </a:prstGeom>
        </p:spPr>
        <p:txBody>
          <a:bodyPr wrap="square" lIns="91440" tIns="45720" rIns="91440" bIns="45720" anchor="t">
            <a:spAutoFit/>
          </a:bodyPr>
          <a:lstStyle/>
          <a:p>
            <a:r>
              <a:rPr lang="en-US" dirty="0">
                <a:latin typeface="Open Sans"/>
              </a:rPr>
              <a:t>Desarrollo del sistema de energía eléctrica en Pensilvania entre 1900 y 1930</a:t>
            </a:r>
            <a:endParaRPr lang="en-GB" dirty="0">
              <a:latin typeface="Open Sans"/>
            </a:endParaRPr>
          </a:p>
        </p:txBody>
      </p:sp>
      <p:sp>
        <p:nvSpPr>
          <p:cNvPr id="12" name="Rectangle 11"/>
          <p:cNvSpPr/>
          <p:nvPr/>
        </p:nvSpPr>
        <p:spPr>
          <a:xfrm>
            <a:off x="10205069" y="6099066"/>
            <a:ext cx="1525802" cy="307777"/>
          </a:xfrm>
          <a:prstGeom prst="rect">
            <a:avLst/>
          </a:prstGeom>
        </p:spPr>
        <p:txBody>
          <a:bodyPr wrap="none" lIns="91440" tIns="45720" rIns="91440" bIns="45720" anchor="t">
            <a:spAutoFit/>
          </a:bodyPr>
          <a:lstStyle/>
          <a:p>
            <a:r>
              <a:rPr lang="sv-SE" sz="1400" i="1" dirty="0">
                <a:latin typeface="Open Sans"/>
              </a:rPr>
              <a:t>Korkovelos, 2020</a:t>
            </a:r>
            <a:endParaRPr lang="en-GB" sz="1400" i="1" dirty="0">
              <a:latin typeface="Open Sans"/>
            </a:endParaRPr>
          </a:p>
        </p:txBody>
      </p:sp>
      <p:sp>
        <p:nvSpPr>
          <p:cNvPr id="2" name="Rectangle 1"/>
          <p:cNvSpPr/>
          <p:nvPr/>
        </p:nvSpPr>
        <p:spPr>
          <a:xfrm>
            <a:off x="950180" y="5736212"/>
            <a:ext cx="3591048" cy="246221"/>
          </a:xfrm>
          <a:prstGeom prst="rect">
            <a:avLst/>
          </a:prstGeom>
        </p:spPr>
        <p:txBody>
          <a:bodyPr wrap="none" lIns="91440" tIns="45720" rIns="91440" bIns="45720" anchor="t">
            <a:spAutoFit/>
          </a:bodyPr>
          <a:lstStyle/>
          <a:p>
            <a:r>
              <a:rPr lang="sv-SE" sz="1000" b="1" dirty="0">
                <a:latin typeface="Open Sans"/>
              </a:rPr>
              <a:t>Fuente de la imagen: </a:t>
            </a:r>
            <a:r>
              <a:rPr lang="sv-SE" sz="1000" dirty="0">
                <a:latin typeface="Open Sans"/>
              </a:rPr>
              <a:t>Korkovelos et al., 2020, </a:t>
            </a:r>
            <a:r>
              <a:rPr lang="sv-SE" sz="1000" dirty="0">
                <a:latin typeface="Open Sans"/>
                <a:hlinkClick r:id="rId6"/>
              </a:rPr>
              <a:t>Imagen</a:t>
            </a:r>
            <a:r>
              <a:rPr lang="sv-SE" sz="1000" dirty="0">
                <a:latin typeface="Open Sans"/>
              </a:rPr>
              <a:t>, con licencia </a:t>
            </a:r>
            <a:r>
              <a:rPr lang="sv-SE" sz="1000" dirty="0">
                <a:latin typeface="Open Sans"/>
                <a:hlinkClick r:id="rId7"/>
              </a:rPr>
              <a:t>CC-BY 4.0</a:t>
            </a:r>
            <a:endParaRPr lang="en-GB" sz="1000" dirty="0">
              <a:latin typeface="Open Sans"/>
            </a:endParaRPr>
          </a:p>
        </p:txBody>
      </p:sp>
      <p:sp>
        <p:nvSpPr>
          <p:cNvPr id="13" name="Oval 12">
            <a:extLst>
              <a:ext uri="{FF2B5EF4-FFF2-40B4-BE49-F238E27FC236}">
                <a16:creationId xmlns:a16="http://schemas.microsoft.com/office/drawing/2014/main" id="{E9DD1FBF-44E5-5E48-8E39-D9DB819E1330}"/>
              </a:ext>
            </a:extLst>
          </p:cNvPr>
          <p:cNvSpPr/>
          <p:nvPr/>
        </p:nvSpPr>
        <p:spPr>
          <a:xfrm>
            <a:off x="9812604"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7.mp3" descr="Track1_Lecture2_Slide17.mp3">
            <a:hlinkClick r:id="" action="ppaction://media"/>
            <a:extLst>
              <a:ext uri="{FF2B5EF4-FFF2-40B4-BE49-F238E27FC236}">
                <a16:creationId xmlns:a16="http://schemas.microsoft.com/office/drawing/2014/main" id="{7973906F-42A2-294F-991F-E00C3DD10A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83969" y="292002"/>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55295"/>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¿Saltar a las opciones sostenibles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019"/>
            <a:ext cx="7757055" cy="14037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Contexto histórico de las minirredes</a:t>
            </a:r>
          </a:p>
        </p:txBody>
      </p:sp>
      <p:sp>
        <p:nvSpPr>
          <p:cNvPr id="5" name="Rectangle 4"/>
          <p:cNvSpPr/>
          <p:nvPr/>
        </p:nvSpPr>
        <p:spPr>
          <a:xfrm>
            <a:off x="7732027" y="2831922"/>
            <a:ext cx="3046100" cy="1938992"/>
          </a:xfrm>
          <a:prstGeom prst="rect">
            <a:avLst/>
          </a:prstGeom>
        </p:spPr>
        <p:txBody>
          <a:bodyPr wrap="square" lIns="91440" tIns="45720" rIns="91440" bIns="45720" anchor="t">
            <a:spAutoFit/>
          </a:bodyPr>
          <a:lstStyle/>
          <a:p>
            <a:r>
              <a:rPr lang="en-US" sz="2000" dirty="0">
                <a:latin typeface="Open Sans" panose="020B0606030504020204"/>
              </a:rPr>
              <a:t>La población electrificada en Malawi 2018 es de ~11%.</a:t>
            </a:r>
          </a:p>
          <a:p>
            <a:endParaRPr lang="en-US" sz="2000" dirty="0">
              <a:latin typeface="Open Sans" panose="020B0606030504020204"/>
            </a:endParaRPr>
          </a:p>
          <a:p>
            <a:r>
              <a:rPr lang="en-US" sz="2000" dirty="0">
                <a:latin typeface="Open Sans" panose="020B0606030504020204"/>
              </a:rPr>
              <a:t>Los asentamientos rurales están alejados de la red central.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6512" y="1755405"/>
            <a:ext cx="3068623" cy="4283674"/>
          </a:xfrm>
          <a:prstGeom prst="rect">
            <a:avLst/>
          </a:prstGeom>
        </p:spPr>
      </p:pic>
      <p:sp>
        <p:nvSpPr>
          <p:cNvPr id="11" name="Rectangle 10"/>
          <p:cNvSpPr/>
          <p:nvPr/>
        </p:nvSpPr>
        <p:spPr>
          <a:xfrm>
            <a:off x="8365144" y="6098318"/>
            <a:ext cx="3383106" cy="307777"/>
          </a:xfrm>
          <a:prstGeom prst="rect">
            <a:avLst/>
          </a:prstGeom>
        </p:spPr>
        <p:txBody>
          <a:bodyPr wrap="none" lIns="91440" tIns="45720" rIns="91440" bIns="45720" anchor="t">
            <a:spAutoFit/>
          </a:bodyPr>
          <a:lstStyle/>
          <a:p>
            <a:r>
              <a:rPr lang="sv-SE" sz="1400" i="1" dirty="0">
                <a:latin typeface="Open Sans"/>
              </a:rPr>
              <a:t>Korkovelos, 2020, Korkovelos et al., 2019</a:t>
            </a:r>
            <a:endParaRPr lang="en-GB" sz="1400" i="1" dirty="0">
              <a:latin typeface="Open Sans"/>
            </a:endParaRPr>
          </a:p>
        </p:txBody>
      </p:sp>
      <p:sp>
        <p:nvSpPr>
          <p:cNvPr id="7" name="Rectangle 6"/>
          <p:cNvSpPr/>
          <p:nvPr/>
        </p:nvSpPr>
        <p:spPr>
          <a:xfrm>
            <a:off x="4524410" y="5965484"/>
            <a:ext cx="2903190" cy="400110"/>
          </a:xfrm>
          <a:prstGeom prst="rect">
            <a:avLst/>
          </a:prstGeom>
        </p:spPr>
        <p:txBody>
          <a:bodyPr wrap="square" lIns="91440" tIns="45720" rIns="91440" bIns="45720" anchor="t">
            <a:spAutoFit/>
          </a:bodyPr>
          <a:lstStyle/>
          <a:p>
            <a:r>
              <a:rPr lang="sv-SE" sz="1000" b="1" dirty="0">
                <a:latin typeface="Open Sans"/>
                <a:cs typeface="Arial"/>
              </a:rPr>
              <a:t>Fuente de la imagen: </a:t>
            </a:r>
            <a:r>
              <a:rPr lang="sv-SE" sz="1000" dirty="0">
                <a:latin typeface="Open Sans"/>
                <a:cs typeface="Arial"/>
              </a:rPr>
              <a:t>Korkovelos et al.,</a:t>
            </a:r>
            <a:r>
              <a:rPr lang="sv-SE" sz="1000" dirty="0">
                <a:latin typeface="Open Sans"/>
                <a:cs typeface="Arial"/>
                <a:hlinkClick r:id="rId6"/>
              </a:rPr>
              <a:t>imagen </a:t>
            </a:r>
            <a:r>
              <a:rPr lang="sv-SE" sz="1000" dirty="0">
                <a:latin typeface="Open Sans"/>
                <a:cs typeface="Arial"/>
              </a:rPr>
              <a:t>2019 con licencia </a:t>
            </a:r>
            <a:r>
              <a:rPr lang="sv-SE" sz="1000" dirty="0">
                <a:latin typeface="Open Sans"/>
                <a:cs typeface="Arial"/>
                <a:hlinkClick r:id="rId7"/>
              </a:rPr>
              <a:t>CC-BY 4.0</a:t>
            </a:r>
            <a:endParaRPr lang="en-GB" sz="1000" dirty="0">
              <a:latin typeface="Open Sans"/>
              <a:cs typeface="Arial"/>
            </a:endParaRPr>
          </a:p>
        </p:txBody>
      </p:sp>
      <p:sp>
        <p:nvSpPr>
          <p:cNvPr id="12" name="Oval 11">
            <a:extLst>
              <a:ext uri="{FF2B5EF4-FFF2-40B4-BE49-F238E27FC236}">
                <a16:creationId xmlns:a16="http://schemas.microsoft.com/office/drawing/2014/main" id="{49DB14B1-FF61-E14B-A8AC-17FD8099BF47}"/>
              </a:ext>
            </a:extLst>
          </p:cNvPr>
          <p:cNvSpPr/>
          <p:nvPr/>
        </p:nvSpPr>
        <p:spPr>
          <a:xfrm>
            <a:off x="10144848" y="29200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18.mp3" descr="Track1_Lecture2_Slide18.mp3">
            <a:hlinkClick r:id="" action="ppaction://media"/>
            <a:extLst>
              <a:ext uri="{FF2B5EF4-FFF2-40B4-BE49-F238E27FC236}">
                <a16:creationId xmlns:a16="http://schemas.microsoft.com/office/drawing/2014/main" id="{F84B97E7-36A1-C54C-BA36-99C8023058D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16213" y="363367"/>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900944" y="1389619"/>
            <a:ext cx="7434981"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¿Qué lecciones podemos aprender de la historia?</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0583" y="4640"/>
            <a:ext cx="828040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Contexto histórico de las minirredes  </a:t>
            </a:r>
          </a:p>
        </p:txBody>
      </p:sp>
      <p:sp>
        <p:nvSpPr>
          <p:cNvPr id="4" name="Content Placeholder 3"/>
          <p:cNvSpPr>
            <a:spLocks noGrp="1"/>
          </p:cNvSpPr>
          <p:nvPr>
            <p:ph idx="1"/>
          </p:nvPr>
        </p:nvSpPr>
        <p:spPr>
          <a:xfrm>
            <a:off x="791522" y="2125584"/>
            <a:ext cx="8293768" cy="3636712"/>
          </a:xfrm>
        </p:spPr>
        <p:txBody>
          <a:bodyPr vert="horz" lIns="91440" tIns="45720" rIns="91440" bIns="45720" rtlCol="0" anchor="t">
            <a:normAutofit/>
          </a:bodyPr>
          <a:lstStyle/>
          <a:p>
            <a:r>
              <a:rPr lang="en-GB" sz="2000" b="1" dirty="0">
                <a:latin typeface="Open Sans" panose="020B0606030504020204"/>
              </a:rPr>
              <a:t>Lección 1 </a:t>
            </a:r>
            <a:r>
              <a:rPr lang="en-GB" sz="2000" dirty="0">
                <a:latin typeface="Open Sans" panose="020B0606030504020204"/>
              </a:rPr>
              <a:t>- Aprovechar los recursos locales disponibles</a:t>
            </a:r>
          </a:p>
          <a:p>
            <a:r>
              <a:rPr lang="en-GB" sz="2000" b="1" dirty="0">
                <a:latin typeface="Open Sans" panose="020B0606030504020204"/>
              </a:rPr>
              <a:t>Lección 2 </a:t>
            </a:r>
            <a:r>
              <a:rPr lang="en-GB" sz="2000" dirty="0">
                <a:latin typeface="Open Sans" panose="020B0606030504020204"/>
              </a:rPr>
              <a:t>- Rentabilidad económica</a:t>
            </a:r>
          </a:p>
          <a:p>
            <a:r>
              <a:rPr lang="en-GB" sz="2000" b="1" dirty="0">
                <a:latin typeface="Open Sans" panose="020B0606030504020204"/>
              </a:rPr>
              <a:t>Lección 3 </a:t>
            </a:r>
            <a:r>
              <a:rPr lang="en-GB" sz="2000" dirty="0">
                <a:latin typeface="Open Sans" panose="020B0606030504020204"/>
              </a:rPr>
              <a:t>- Participación de la comunidad </a:t>
            </a:r>
          </a:p>
          <a:p>
            <a:r>
              <a:rPr lang="en-GB" sz="2000" b="1" dirty="0">
                <a:latin typeface="Open Sans" panose="020B0606030504020204"/>
              </a:rPr>
              <a:t>Lección 4 </a:t>
            </a:r>
            <a:r>
              <a:rPr lang="en-GB" sz="2000" dirty="0">
                <a:latin typeface="Open Sans" panose="020B0606030504020204"/>
              </a:rPr>
              <a:t>- Determinación política y regulación</a:t>
            </a:r>
          </a:p>
          <a:p>
            <a:pPr marL="0" indent="0">
              <a:buNone/>
            </a:pPr>
            <a:endParaRPr lang="en-GB" sz="2000" dirty="0">
              <a:latin typeface="Open Sans"/>
              <a:cs typeface="Calibri"/>
            </a:endParaRPr>
          </a:p>
        </p:txBody>
      </p:sp>
      <p:sp>
        <p:nvSpPr>
          <p:cNvPr id="10" name="Rectangle 9"/>
          <p:cNvSpPr/>
          <p:nvPr/>
        </p:nvSpPr>
        <p:spPr>
          <a:xfrm>
            <a:off x="9607468" y="5962606"/>
            <a:ext cx="1525802" cy="307777"/>
          </a:xfrm>
          <a:prstGeom prst="rect">
            <a:avLst/>
          </a:prstGeom>
        </p:spPr>
        <p:txBody>
          <a:bodyPr wrap="none" lIns="91440" tIns="45720" rIns="91440" bIns="45720" anchor="t">
            <a:spAutoFit/>
          </a:bodyPr>
          <a:lstStyle/>
          <a:p>
            <a:r>
              <a:rPr lang="sv-SE" sz="1400" i="1" dirty="0">
                <a:latin typeface="Open Sans"/>
              </a:rPr>
              <a:t>Korkovelos, 2020</a:t>
            </a:r>
            <a:endParaRPr lang="en-GB" sz="1400" i="1" dirty="0">
              <a:latin typeface="Open Sans"/>
            </a:endParaRPr>
          </a:p>
        </p:txBody>
      </p:sp>
      <p:sp>
        <p:nvSpPr>
          <p:cNvPr id="6" name="Oval 5">
            <a:extLst>
              <a:ext uri="{FF2B5EF4-FFF2-40B4-BE49-F238E27FC236}">
                <a16:creationId xmlns:a16="http://schemas.microsoft.com/office/drawing/2014/main" id="{8A6EDCD5-0D45-0F45-A6FB-215152C5056A}"/>
              </a:ext>
            </a:extLst>
          </p:cNvPr>
          <p:cNvSpPr/>
          <p:nvPr/>
        </p:nvSpPr>
        <p:spPr>
          <a:xfrm>
            <a:off x="10519925"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19.mp3" descr="Track1_Lecture2_Slide19.mp3">
            <a:hlinkClick r:id="" action="ppaction://media"/>
            <a:extLst>
              <a:ext uri="{FF2B5EF4-FFF2-40B4-BE49-F238E27FC236}">
                <a16:creationId xmlns:a16="http://schemas.microsoft.com/office/drawing/2014/main" id="{2AA92793-E081-E842-A12E-B159F2060E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1290" y="282777"/>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9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1044005" y="1818917"/>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78778" y="-37412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cs typeface="Arial" panose="020B0604020202020204" pitchFamily="34" charset="0"/>
              </a:rPr>
              <a:t>Resultados del aprendizaje</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62352" y="1691956"/>
            <a:ext cx="5007501" cy="272412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AutoNum type="arabicPeriod"/>
            </a:pPr>
            <a:r>
              <a:rPr lang="en-US" sz="2000" dirty="0">
                <a:latin typeface="Open Sans"/>
                <a:ea typeface="+mn-lt"/>
                <a:cs typeface="+mn-lt"/>
              </a:rPr>
              <a:t>OIT1: Describir la situación del acceso a la energía en el mundo.</a:t>
            </a:r>
          </a:p>
          <a:p>
            <a:pPr marL="342900" indent="-342900" algn="l">
              <a:buAutoNum type="arabicPeriod"/>
            </a:pPr>
            <a:r>
              <a:rPr lang="en-US" sz="2000" dirty="0">
                <a:latin typeface="Open Sans"/>
                <a:ea typeface="+mn-lt"/>
                <a:cs typeface="+mn-lt"/>
              </a:rPr>
              <a:t>OIT2: Enumerar las opciones tecnológicas para la electrificación.</a:t>
            </a:r>
          </a:p>
          <a:p>
            <a:pPr marL="342900" indent="-342900" algn="l">
              <a:buAutoNum type="arabicPeriod"/>
            </a:pPr>
            <a:r>
              <a:rPr lang="en-US" sz="2000" dirty="0">
                <a:latin typeface="Open Sans"/>
                <a:ea typeface="+mn-lt"/>
                <a:cs typeface="+mn-lt"/>
              </a:rPr>
              <a:t>OIT3: Describir el contexto histórico de las minirredes.</a:t>
            </a:r>
          </a:p>
          <a:p>
            <a:pPr marL="342900" indent="-342900" algn="l">
              <a:buAutoNum type="arabicPeriod"/>
            </a:pPr>
            <a:r>
              <a:rPr lang="en-US" sz="2000" dirty="0">
                <a:latin typeface="Open Sans"/>
                <a:ea typeface="+mn-lt"/>
                <a:cs typeface="+mn-lt"/>
              </a:rPr>
              <a:t>OIT4: Extraer los resultados de la Plataforma Mundial de Electrificación</a:t>
            </a:r>
          </a:p>
          <a:p>
            <a:pPr algn="l">
              <a:lnSpc>
                <a:spcPct val="100000"/>
              </a:lnSpc>
            </a:pPr>
            <a:endParaRPr lang="en-GB" sz="1600" dirty="0"/>
          </a:p>
        </p:txBody>
      </p:sp>
      <p:sp>
        <p:nvSpPr>
          <p:cNvPr id="6" name="Rectangle 5">
            <a:extLst>
              <a:ext uri="{FF2B5EF4-FFF2-40B4-BE49-F238E27FC236}">
                <a16:creationId xmlns:a16="http://schemas.microsoft.com/office/drawing/2014/main" id="{20E7C9F4-C39A-42AD-AAC3-76FBE09D7CC1}"/>
              </a:ext>
            </a:extLst>
          </p:cNvPr>
          <p:cNvSpPr/>
          <p:nvPr/>
        </p:nvSpPr>
        <p:spPr>
          <a:xfrm>
            <a:off x="878778" y="1098113"/>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Al final de la conferencia, serás capaz de:</a:t>
            </a:r>
          </a:p>
        </p:txBody>
      </p:sp>
      <p:sp>
        <p:nvSpPr>
          <p:cNvPr id="7" name="Oval 6">
            <a:extLst>
              <a:ext uri="{FF2B5EF4-FFF2-40B4-BE49-F238E27FC236}">
                <a16:creationId xmlns:a16="http://schemas.microsoft.com/office/drawing/2014/main" id="{A8024930-E02D-5C4D-8578-D823F4A14CA7}"/>
              </a:ext>
            </a:extLst>
          </p:cNvPr>
          <p:cNvSpPr/>
          <p:nvPr/>
        </p:nvSpPr>
        <p:spPr>
          <a:xfrm>
            <a:off x="10236896" y="1700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2.mp3" descr="Track1_Lecture2_Slide2.mp3">
            <a:hlinkClick r:id="" action="ppaction://media"/>
            <a:extLst>
              <a:ext uri="{FF2B5EF4-FFF2-40B4-BE49-F238E27FC236}">
                <a16:creationId xmlns:a16="http://schemas.microsoft.com/office/drawing/2014/main" id="{05AC059A-80B2-B741-A55A-28CA2BA6B9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08261" y="241384"/>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13268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Conferencia 2.3 Referencias</a:t>
            </a:r>
          </a:p>
        </p:txBody>
      </p:sp>
      <p:sp>
        <p:nvSpPr>
          <p:cNvPr id="3" name="Rectangle 2"/>
          <p:cNvSpPr/>
          <p:nvPr/>
        </p:nvSpPr>
        <p:spPr>
          <a:xfrm>
            <a:off x="887215" y="1236385"/>
            <a:ext cx="5306936" cy="3785652"/>
          </a:xfrm>
          <a:prstGeom prst="rect">
            <a:avLst/>
          </a:prstGeom>
        </p:spPr>
        <p:txBody>
          <a:bodyPr wrap="square" lIns="91440" tIns="45720" rIns="91440" bIns="45720" anchor="t">
            <a:spAutoFit/>
          </a:bodyPr>
          <a:lstStyle/>
          <a:p>
            <a:r>
              <a:rPr lang="en-US" sz="1600" dirty="0">
                <a:latin typeface="Open Sans"/>
              </a:rPr>
              <a:t>Korkovelos, A., 2020. Avanzando en el estado de la modelización geoespacial de la electrificación: Nuevos datos, métodos, aplicaciones, conocimientos y perspectivas de inversión en electrificación. </a:t>
            </a:r>
            <a:r>
              <a:rPr lang="en-US" sz="1600" dirty="0">
                <a:latin typeface="Open Sans"/>
                <a:ea typeface="+mn-lt"/>
                <a:cs typeface="+mn-lt"/>
                <a:hlinkClick r:id="rId2"/>
              </a:rPr>
              <a:t>http://kth.</a:t>
            </a:r>
            <a:r>
              <a:rPr lang="en-US" sz="1600" dirty="0">
                <a:latin typeface="Open Sans"/>
                <a:ea typeface="+mn-lt"/>
                <a:cs typeface="+mn-lt"/>
              </a:rPr>
              <a:t>diva-portal.org/smash/get/diva2:1431484/FULLTEXT01.pdf </a:t>
            </a:r>
            <a:endParaRPr lang="en-US" sz="1600" dirty="0">
              <a:latin typeface="Open Sans"/>
            </a:endParaRPr>
          </a:p>
          <a:p>
            <a:endParaRPr lang="en-US" sz="1600" dirty="0">
              <a:latin typeface="Open Sans"/>
            </a:endParaRPr>
          </a:p>
          <a:p>
            <a:r>
              <a:rPr lang="en-US" sz="1600" dirty="0">
                <a:latin typeface="Open Sans"/>
              </a:rPr>
              <a:t>Korkovelos, A., Khavari, B., Sahlberg, A., Howells, M., Arderne, C., 2019. El papel de los datos de acceso abierto en la planificación de la electrificación geoespacial y el logro del SDG7. Un estudio de caso basado en OnSSET para Malawi. Energies 12, 1395. </a:t>
            </a:r>
            <a:r>
              <a:rPr lang="en-US" sz="1600" dirty="0">
                <a:latin typeface="Open Sans"/>
                <a:hlinkClick r:id="rId3"/>
              </a:rPr>
              <a:t>https://doi.org/10.3390/en12071395</a:t>
            </a:r>
            <a:endParaRPr lang="en-US" sz="1600" dirty="0">
              <a:latin typeface="Open Sans"/>
            </a:endParaRPr>
          </a:p>
          <a:p>
            <a:endParaRPr lang="en-US" sz="1600" dirty="0">
              <a:latin typeface="Open Sans"/>
            </a:endParaRPr>
          </a:p>
          <a:p>
            <a:r>
              <a:rPr lang="en-US" sz="1600" dirty="0">
                <a:latin typeface="Open Sans"/>
              </a:rPr>
              <a:t>Korkovelos, A., Zerriffi, H., Howells, M., Bazilian, M., Rogner, H.-H., Fuso Nerini, F., 2020. A Retrospective Analysis of Energy Access with a Focus on the Role of Mini-Grids. Sustainability 12, 1793. </a:t>
            </a:r>
            <a:r>
              <a:rPr lang="en-US" sz="1600" dirty="0">
                <a:latin typeface="Open Sans"/>
                <a:hlinkClick r:id="rId4"/>
              </a:rPr>
              <a:t>https://doi.org/10.3390/su12051793</a:t>
            </a:r>
            <a:endParaRPr lang="en-US" sz="1600" dirty="0">
              <a:effectLst/>
              <a:latin typeface="Open Sans"/>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46997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Plataforma global de electrificación (GEP) </a:t>
            </a:r>
          </a:p>
        </p:txBody>
      </p:sp>
      <p:pic>
        <p:nvPicPr>
          <p:cNvPr id="16" name="Picture 15"/>
          <p:cNvPicPr>
            <a:picLocks noChangeAspect="1"/>
          </p:cNvPicPr>
          <p:nvPr/>
        </p:nvPicPr>
        <p:blipFill>
          <a:blip r:embed="rId5"/>
          <a:stretch>
            <a:fillRect/>
          </a:stretch>
        </p:blipFill>
        <p:spPr>
          <a:xfrm>
            <a:off x="3268398" y="1522712"/>
            <a:ext cx="5194800" cy="4881554"/>
          </a:xfrm>
          <a:prstGeom prst="rect">
            <a:avLst/>
          </a:prstGeom>
        </p:spPr>
      </p:pic>
      <p:sp>
        <p:nvSpPr>
          <p:cNvPr id="2" name="Rectangle 1"/>
          <p:cNvSpPr/>
          <p:nvPr/>
        </p:nvSpPr>
        <p:spPr>
          <a:xfrm>
            <a:off x="8463197" y="6002536"/>
            <a:ext cx="3238945" cy="400110"/>
          </a:xfrm>
          <a:prstGeom prst="rect">
            <a:avLst/>
          </a:prstGeom>
        </p:spPr>
        <p:txBody>
          <a:bodyPr wrap="square" lIns="91440" tIns="45720" rIns="91440" bIns="45720" anchor="t">
            <a:spAutoFit/>
          </a:bodyPr>
          <a:lstStyle/>
          <a:p>
            <a:r>
              <a:rPr lang="en-GB" sz="1000" b="1" dirty="0">
                <a:latin typeface="Open Sans"/>
              </a:rPr>
              <a:t>Captura de pantalla de: </a:t>
            </a:r>
            <a:r>
              <a:rPr lang="en-GB" sz="1000" dirty="0">
                <a:latin typeface="Open Sans"/>
              </a:rPr>
              <a:t>https://electrifynow.energydata.info</a:t>
            </a:r>
          </a:p>
        </p:txBody>
      </p:sp>
      <p:sp>
        <p:nvSpPr>
          <p:cNvPr id="5" name="Oval 4">
            <a:extLst>
              <a:ext uri="{FF2B5EF4-FFF2-40B4-BE49-F238E27FC236}">
                <a16:creationId xmlns:a16="http://schemas.microsoft.com/office/drawing/2014/main" id="{13B59292-8F4A-0046-A1B3-B706202AA9E3}"/>
              </a:ext>
            </a:extLst>
          </p:cNvPr>
          <p:cNvSpPr/>
          <p:nvPr/>
        </p:nvSpPr>
        <p:spPr>
          <a:xfrm>
            <a:off x="10336394"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21.mp3" descr="Track1_Lecture2_Slide21.mp3">
            <a:hlinkClick r:id="" action="ppaction://media"/>
            <a:extLst>
              <a:ext uri="{FF2B5EF4-FFF2-40B4-BE49-F238E27FC236}">
                <a16:creationId xmlns:a16="http://schemas.microsoft.com/office/drawing/2014/main" id="{15594D52-BC61-B645-955E-7BA8A8AB64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07759" y="282777"/>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13950" y="4640"/>
            <a:ext cx="955130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Plataforma global de electrificación (GEP)</a:t>
            </a:r>
          </a:p>
        </p:txBody>
      </p:sp>
      <p:sp>
        <p:nvSpPr>
          <p:cNvPr id="4" name="Content Placeholder 3"/>
          <p:cNvSpPr>
            <a:spLocks noGrp="1"/>
          </p:cNvSpPr>
          <p:nvPr>
            <p:ph idx="1"/>
          </p:nvPr>
        </p:nvSpPr>
        <p:spPr>
          <a:xfrm>
            <a:off x="959427" y="2006388"/>
            <a:ext cx="7164533" cy="2630799"/>
          </a:xfrm>
        </p:spPr>
        <p:txBody>
          <a:bodyPr vert="horz" lIns="91440" tIns="45720" rIns="91440" bIns="45720" rtlCol="0" anchor="t">
            <a:normAutofit lnSpcReduction="10000"/>
          </a:bodyPr>
          <a:lstStyle/>
          <a:p>
            <a:pPr>
              <a:lnSpc>
                <a:spcPct val="100000"/>
              </a:lnSpc>
            </a:pPr>
            <a:r>
              <a:rPr lang="en-US" sz="2000" b="1" dirty="0">
                <a:latin typeface="Open Sans" panose="020B0606030504020204"/>
              </a:rPr>
              <a:t>Nivel 1 - GEP Explorer</a:t>
            </a:r>
            <a:r>
              <a:rPr lang="en-US" sz="2000" dirty="0">
                <a:latin typeface="Open Sans" panose="020B0606030504020204"/>
              </a:rPr>
              <a:t>: Perspectivas de inversión en electrificación actualizadas y de libre acceso </a:t>
            </a:r>
            <a:endParaRPr lang="en-US" dirty="0"/>
          </a:p>
          <a:p>
            <a:pPr>
              <a:lnSpc>
                <a:spcPct val="100000"/>
              </a:lnSpc>
            </a:pPr>
            <a:r>
              <a:rPr lang="en-US" sz="2000" b="1" dirty="0">
                <a:latin typeface="Open Sans" panose="020B0606030504020204"/>
              </a:rPr>
              <a:t>Nivel 2 - Generador de BPA</a:t>
            </a:r>
            <a:r>
              <a:rPr lang="en-US" sz="2000" dirty="0">
                <a:latin typeface="Open Sans" panose="020B0606030504020204"/>
              </a:rPr>
              <a:t>: Interfaz de usuario de código abierto para generar perspectivas de electrificación sobre la marcha</a:t>
            </a:r>
          </a:p>
          <a:p>
            <a:pPr>
              <a:lnSpc>
                <a:spcPct val="100000"/>
              </a:lnSpc>
            </a:pPr>
            <a:r>
              <a:rPr lang="en-US" sz="2000" b="1" dirty="0">
                <a:latin typeface="Open Sans" panose="020B0606030504020204"/>
              </a:rPr>
              <a:t>Nivel 3 - Caja de herramientas de las BPA</a:t>
            </a:r>
            <a:r>
              <a:rPr lang="en-US" sz="2000" dirty="0">
                <a:latin typeface="Open Sans" panose="020B0606030504020204"/>
              </a:rPr>
              <a:t>: Documentación y material de formación de acceso libre y completo</a:t>
            </a:r>
          </a:p>
        </p:txBody>
      </p:sp>
      <p:sp>
        <p:nvSpPr>
          <p:cNvPr id="10" name="Rectangle 9">
            <a:extLst>
              <a:ext uri="{FF2B5EF4-FFF2-40B4-BE49-F238E27FC236}">
                <a16:creationId xmlns:a16="http://schemas.microsoft.com/office/drawing/2014/main" id="{63FE2775-FB72-4D44-B480-06EBB7F679B3}"/>
              </a:ext>
            </a:extLst>
          </p:cNvPr>
          <p:cNvSpPr/>
          <p:nvPr/>
        </p:nvSpPr>
        <p:spPr>
          <a:xfrm>
            <a:off x="933450" y="142196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Niveles y público objetivo </a:t>
            </a:r>
          </a:p>
        </p:txBody>
      </p:sp>
      <p:sp>
        <p:nvSpPr>
          <p:cNvPr id="6" name="Oval 5">
            <a:extLst>
              <a:ext uri="{FF2B5EF4-FFF2-40B4-BE49-F238E27FC236}">
                <a16:creationId xmlns:a16="http://schemas.microsoft.com/office/drawing/2014/main" id="{42F48B6B-0AA4-5444-972C-351791C684C8}"/>
              </a:ext>
            </a:extLst>
          </p:cNvPr>
          <p:cNvSpPr/>
          <p:nvPr/>
        </p:nvSpPr>
        <p:spPr>
          <a:xfrm>
            <a:off x="10393885" y="6537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22.mp3" descr="Track1_Lecture2_Slide22.mp3">
            <a:hlinkClick r:id="" action="ppaction://media"/>
            <a:extLst>
              <a:ext uri="{FF2B5EF4-FFF2-40B4-BE49-F238E27FC236}">
                <a16:creationId xmlns:a16="http://schemas.microsoft.com/office/drawing/2014/main" id="{7A8B681B-680D-B44F-94DF-3AB0C44896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65250" y="132514"/>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La arquitectura general de GEP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66028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Plataforma global de electrificación (GEP)</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098" y="1890919"/>
            <a:ext cx="7772648" cy="4085607"/>
          </a:xfrm>
          <a:prstGeom prst="rect">
            <a:avLst/>
          </a:prstGeom>
        </p:spPr>
      </p:pic>
      <p:sp>
        <p:nvSpPr>
          <p:cNvPr id="2" name="Rectangle 1"/>
          <p:cNvSpPr/>
          <p:nvPr/>
        </p:nvSpPr>
        <p:spPr>
          <a:xfrm>
            <a:off x="970264" y="6077716"/>
            <a:ext cx="5763754" cy="246221"/>
          </a:xfrm>
          <a:prstGeom prst="rect">
            <a:avLst/>
          </a:prstGeom>
        </p:spPr>
        <p:txBody>
          <a:bodyPr wrap="square" lIns="91440" tIns="45720" rIns="91440" bIns="45720" anchor="t">
            <a:spAutoFit/>
          </a:bodyPr>
          <a:lstStyle/>
          <a:p>
            <a:r>
              <a:rPr lang="sv-SE" sz="1000" b="1" dirty="0">
                <a:solidFill>
                  <a:srgbClr val="000000"/>
                </a:solidFill>
                <a:latin typeface="Open Sans"/>
              </a:rPr>
              <a:t>Fuente de la imagen: </a:t>
            </a:r>
            <a:r>
              <a:rPr lang="sv-SE" sz="1000" dirty="0">
                <a:solidFill>
                  <a:srgbClr val="000000"/>
                </a:solidFill>
                <a:latin typeface="Open Sans"/>
                <a:hlinkClick r:id="rId6"/>
              </a:rPr>
              <a:t>https:</a:t>
            </a:r>
            <a:r>
              <a:rPr lang="sv-SE" sz="1000" dirty="0">
                <a:latin typeface="Open Sans"/>
              </a:rPr>
              <a:t>//gep-user-guide.readthedocs.io/en/latest/Overview.html  </a:t>
            </a:r>
            <a:endParaRPr lang="en-GB" sz="1000" dirty="0">
              <a:latin typeface="Open Sans"/>
            </a:endParaRPr>
          </a:p>
        </p:txBody>
      </p:sp>
      <p:sp>
        <p:nvSpPr>
          <p:cNvPr id="6" name="Oval 5">
            <a:extLst>
              <a:ext uri="{FF2B5EF4-FFF2-40B4-BE49-F238E27FC236}">
                <a16:creationId xmlns:a16="http://schemas.microsoft.com/office/drawing/2014/main" id="{49F57FE2-D800-1044-BB1E-016E85FA615B}"/>
              </a:ext>
            </a:extLst>
          </p:cNvPr>
          <p:cNvSpPr/>
          <p:nvPr/>
        </p:nvSpPr>
        <p:spPr>
          <a:xfrm>
            <a:off x="10354596" y="14927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23.mp3" descr="Track1_Lecture2_Slide23.mp3">
            <a:hlinkClick r:id="" action="ppaction://media"/>
            <a:extLst>
              <a:ext uri="{FF2B5EF4-FFF2-40B4-BE49-F238E27FC236}">
                <a16:creationId xmlns:a16="http://schemas.microsoft.com/office/drawing/2014/main" id="{3AC9475D-5935-F04D-8560-5C183A6DE7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54596" y="220637"/>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Plataforma global de electrificación - Explorer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60478" y="4640"/>
            <a:ext cx="888957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Plataforma global de electrificación (GEP)</a:t>
            </a:r>
          </a:p>
        </p:txBody>
      </p:sp>
      <p:sp>
        <p:nvSpPr>
          <p:cNvPr id="10" name="Content Placeholder 9"/>
          <p:cNvSpPr>
            <a:spLocks noGrp="1"/>
          </p:cNvSpPr>
          <p:nvPr>
            <p:ph idx="1"/>
          </p:nvPr>
        </p:nvSpPr>
        <p:spPr>
          <a:xfrm>
            <a:off x="838200" y="1825625"/>
            <a:ext cx="5583865" cy="5119350"/>
          </a:xfrm>
          <a:prstGeom prst="rect">
            <a:avLst/>
          </a:prstGeom>
        </p:spPr>
        <p:txBody>
          <a:bodyPr vert="horz" wrap="square" lIns="91440" tIns="45720" rIns="91440" bIns="45720" rtlCol="0" anchor="t">
            <a:spAutoFit/>
          </a:bodyPr>
          <a:lstStyle/>
          <a:p>
            <a:pPr>
              <a:lnSpc>
                <a:spcPct val="100000"/>
              </a:lnSpc>
              <a:spcAft>
                <a:spcPts val="1600"/>
              </a:spcAft>
            </a:pPr>
            <a:r>
              <a:rPr lang="en-GB" sz="1600" dirty="0">
                <a:latin typeface="Open Sans"/>
              </a:rPr>
              <a:t>El GEP es una plataforma interactiva en línea de libre acceso que permite obtener una visión general de los escenarios de inversión en electrificación de 59 países </a:t>
            </a:r>
            <a:endParaRPr lang="en-US" sz="1600" dirty="0">
              <a:latin typeface="Open Sans"/>
            </a:endParaRPr>
          </a:p>
          <a:p>
            <a:pPr>
              <a:lnSpc>
                <a:spcPct val="100000"/>
              </a:lnSpc>
              <a:spcAft>
                <a:spcPts val="1600"/>
              </a:spcAft>
            </a:pPr>
            <a:r>
              <a:rPr lang="en-GB" sz="1600" dirty="0">
                <a:latin typeface="Open Sans"/>
              </a:rPr>
              <a:t>La plataforma ofrece actualmente </a:t>
            </a:r>
            <a:r>
              <a:rPr lang="en-GB" sz="1600" b="1" dirty="0">
                <a:latin typeface="Open Sans"/>
              </a:rPr>
              <a:t>216 </a:t>
            </a:r>
            <a:r>
              <a:rPr lang="en-GB" sz="1600" dirty="0">
                <a:latin typeface="Open Sans"/>
              </a:rPr>
              <a:t>escenarios de electrificación por país basados en una versión del modelo OnSSET, que explora variaciones en el crecimiento de la población, el nivel de demanda, los costes de la tecnología y otros parámetros de decisión.</a:t>
            </a:r>
          </a:p>
          <a:p>
            <a:pPr fontAlgn="base">
              <a:lnSpc>
                <a:spcPct val="100000"/>
              </a:lnSpc>
              <a:spcAft>
                <a:spcPts val="1600"/>
              </a:spcAft>
            </a:pPr>
            <a:r>
              <a:rPr lang="en-GB" sz="1600" dirty="0">
                <a:latin typeface="Open Sans"/>
              </a:rPr>
              <a:t>Los archivos de datos de entrada, los parámetros de costes, el modelo OnSSET, etc., están disponibles para su descarga para que cualquiera pueda ejecutar sus propios escenarios personalizados.</a:t>
            </a:r>
          </a:p>
          <a:p>
            <a:pPr>
              <a:lnSpc>
                <a:spcPct val="100000"/>
              </a:lnSpc>
              <a:spcAft>
                <a:spcPts val="1600"/>
              </a:spcAft>
            </a:pPr>
            <a:r>
              <a:rPr lang="en-GB" sz="1600" dirty="0">
                <a:latin typeface="Open Sans"/>
              </a:rPr>
              <a:t>La plataforma está disponible en </a:t>
            </a:r>
            <a:r>
              <a:rPr lang="en-GB" sz="1600" dirty="0">
                <a:solidFill>
                  <a:srgbClr val="595959"/>
                </a:solidFill>
                <a:latin typeface="Open Sans"/>
              </a:rPr>
              <a:t>https://electrifynow.energydata.info/ </a:t>
            </a:r>
          </a:p>
          <a:p>
            <a:pPr fontAlgn="base">
              <a:lnSpc>
                <a:spcPct val="100000"/>
              </a:lnSpc>
              <a:spcAft>
                <a:spcPts val="1600"/>
              </a:spcAft>
              <a:buFont typeface="Arial" panose="020B0604020202020204" pitchFamily="34" charset="0"/>
              <a:buChar char="•"/>
            </a:pPr>
            <a:endParaRPr lang="en-GB" sz="1600" dirty="0">
              <a:solidFill>
                <a:srgbClr val="595959"/>
              </a:solidFill>
              <a:latin typeface="Open Sans"/>
            </a:endParaRPr>
          </a:p>
        </p:txBody>
      </p:sp>
      <p:pic>
        <p:nvPicPr>
          <p:cNvPr id="11" name="Picture 10"/>
          <p:cNvPicPr>
            <a:picLocks noChangeAspect="1"/>
          </p:cNvPicPr>
          <p:nvPr/>
        </p:nvPicPr>
        <p:blipFill>
          <a:blip r:embed="rId5"/>
          <a:stretch>
            <a:fillRect/>
          </a:stretch>
        </p:blipFill>
        <p:spPr>
          <a:xfrm>
            <a:off x="6836735" y="1774743"/>
            <a:ext cx="4906797" cy="4637302"/>
          </a:xfrm>
          <a:prstGeom prst="rect">
            <a:avLst/>
          </a:prstGeom>
        </p:spPr>
      </p:pic>
      <p:sp>
        <p:nvSpPr>
          <p:cNvPr id="6" name="Rectangle 5"/>
          <p:cNvSpPr/>
          <p:nvPr/>
        </p:nvSpPr>
        <p:spPr>
          <a:xfrm>
            <a:off x="6976483" y="5985070"/>
            <a:ext cx="3467305" cy="246221"/>
          </a:xfrm>
          <a:prstGeom prst="rect">
            <a:avLst/>
          </a:prstGeom>
        </p:spPr>
        <p:txBody>
          <a:bodyPr wrap="square" lIns="91440" tIns="45720" rIns="91440" bIns="45720" anchor="t">
            <a:spAutoFit/>
          </a:bodyPr>
          <a:lstStyle/>
          <a:p>
            <a:r>
              <a:rPr lang="en-GB" sz="1000" b="1" dirty="0">
                <a:solidFill>
                  <a:schemeClr val="bg1"/>
                </a:solidFill>
                <a:latin typeface="Open Sans"/>
              </a:rPr>
              <a:t>Captura de pantalla de: </a:t>
            </a:r>
            <a:r>
              <a:rPr lang="en-GB" sz="1000" dirty="0">
                <a:solidFill>
                  <a:schemeClr val="bg1"/>
                </a:solidFill>
                <a:latin typeface="Open Sans"/>
              </a:rPr>
              <a:t>https://electrifynow.energydata.info</a:t>
            </a:r>
          </a:p>
        </p:txBody>
      </p:sp>
      <p:sp>
        <p:nvSpPr>
          <p:cNvPr id="7" name="Oval 6">
            <a:extLst>
              <a:ext uri="{FF2B5EF4-FFF2-40B4-BE49-F238E27FC236}">
                <a16:creationId xmlns:a16="http://schemas.microsoft.com/office/drawing/2014/main" id="{E44D65F1-764F-A740-97AD-33F726760D0D}"/>
              </a:ext>
            </a:extLst>
          </p:cNvPr>
          <p:cNvSpPr/>
          <p:nvPr/>
        </p:nvSpPr>
        <p:spPr>
          <a:xfrm>
            <a:off x="10372423" y="13439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24.mp3" descr="Track1_Lecture2_Slide24.mp3">
            <a:hlinkClick r:id="" action="ppaction://media"/>
            <a:extLst>
              <a:ext uri="{FF2B5EF4-FFF2-40B4-BE49-F238E27FC236}">
                <a16:creationId xmlns:a16="http://schemas.microsoft.com/office/drawing/2014/main" id="{554A62AD-E99D-9F43-BCBE-1AF3C2F4B4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43788" y="205762"/>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Mensajes clave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60478" y="4640"/>
            <a:ext cx="668747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Plataforma global de electrificación (GEP)</a:t>
            </a:r>
          </a:p>
        </p:txBody>
      </p:sp>
      <p:sp>
        <p:nvSpPr>
          <p:cNvPr id="3" name="Content Placeholder 2"/>
          <p:cNvSpPr>
            <a:spLocks noGrp="1"/>
          </p:cNvSpPr>
          <p:nvPr>
            <p:ph idx="1"/>
          </p:nvPr>
        </p:nvSpPr>
        <p:spPr>
          <a:xfrm>
            <a:off x="838200" y="1825625"/>
            <a:ext cx="9252098" cy="4351338"/>
          </a:xfrm>
        </p:spPr>
        <p:txBody>
          <a:bodyPr vert="horz" lIns="91440" tIns="45720" rIns="91440" bIns="45720" rtlCol="0" anchor="t">
            <a:normAutofit fontScale="92500" lnSpcReduction="20000"/>
          </a:bodyPr>
          <a:lstStyle/>
          <a:p>
            <a:pPr>
              <a:lnSpc>
                <a:spcPct val="100000"/>
              </a:lnSpc>
            </a:pPr>
            <a:r>
              <a:rPr lang="en-GB" dirty="0">
                <a:latin typeface="Open Sans"/>
              </a:rPr>
              <a:t>Herramienta de código abierto y conjuntos de datos basados en </a:t>
            </a:r>
            <a:r>
              <a:rPr lang="en-US" dirty="0">
                <a:latin typeface="Open Sans"/>
              </a:rPr>
              <a:t>los principios </a:t>
            </a:r>
            <a:r>
              <a:rPr lang="en-GB" dirty="0">
                <a:latin typeface="Open Sans"/>
              </a:rPr>
              <a:t>de </a:t>
            </a:r>
            <a:r>
              <a:rPr lang="en-US" dirty="0">
                <a:latin typeface="Open Sans"/>
              </a:rPr>
              <a:t>apertura y transparencia y que aspiran a permitir la reutilización, replicabilidad y reproducibilidad</a:t>
            </a:r>
            <a:endParaRPr lang="en-GB" dirty="0">
              <a:latin typeface="Open Sans"/>
            </a:endParaRPr>
          </a:p>
          <a:p>
            <a:pPr>
              <a:lnSpc>
                <a:spcPct val="100000"/>
              </a:lnSpc>
            </a:pPr>
            <a:r>
              <a:rPr lang="en-GB" b="1" dirty="0">
                <a:latin typeface="Open Sans"/>
              </a:rPr>
              <a:t>La plataforma está dividida en tres niveles:</a:t>
            </a:r>
          </a:p>
          <a:p>
            <a:pPr lvl="1">
              <a:lnSpc>
                <a:spcPct val="100000"/>
              </a:lnSpc>
            </a:pPr>
            <a:r>
              <a:rPr lang="en-US" sz="1600" dirty="0">
                <a:latin typeface="Open Sans"/>
              </a:rPr>
              <a:t>Nivel 1 - GEP Explorer</a:t>
            </a:r>
          </a:p>
          <a:p>
            <a:pPr lvl="1">
              <a:lnSpc>
                <a:spcPct val="100000"/>
              </a:lnSpc>
            </a:pPr>
            <a:r>
              <a:rPr lang="en-US" sz="1600" dirty="0">
                <a:latin typeface="Open Sans"/>
              </a:rPr>
              <a:t>Nivel 2 - Generador de BPA</a:t>
            </a:r>
          </a:p>
          <a:p>
            <a:pPr lvl="1">
              <a:lnSpc>
                <a:spcPct val="100000"/>
              </a:lnSpc>
            </a:pPr>
            <a:r>
              <a:rPr lang="en-US" sz="1600" dirty="0">
                <a:latin typeface="Open Sans"/>
              </a:rPr>
              <a:t>Nivel 3 - Caja de herramientas de las BPA </a:t>
            </a:r>
            <a:endParaRPr lang="en-GB" sz="1600" dirty="0">
              <a:latin typeface="Open Sans"/>
            </a:endParaRPr>
          </a:p>
          <a:p>
            <a:pPr>
              <a:lnSpc>
                <a:spcPct val="100000"/>
              </a:lnSpc>
            </a:pPr>
            <a:r>
              <a:rPr lang="en-US" b="1" dirty="0">
                <a:latin typeface="Open Sans"/>
              </a:rPr>
              <a:t>Cuatro son los principales destinatarios de los PGE:</a:t>
            </a:r>
          </a:p>
          <a:p>
            <a:pPr lvl="1">
              <a:lnSpc>
                <a:spcPct val="100000"/>
              </a:lnSpc>
            </a:pPr>
            <a:r>
              <a:rPr lang="en-US" sz="1600" dirty="0">
                <a:latin typeface="Open Sans"/>
              </a:rPr>
              <a:t>Responsables de alto nivel</a:t>
            </a:r>
          </a:p>
          <a:p>
            <a:pPr lvl="1">
              <a:lnSpc>
                <a:spcPct val="100000"/>
              </a:lnSpc>
            </a:pPr>
            <a:r>
              <a:rPr lang="en-US" sz="1600" dirty="0">
                <a:latin typeface="Open Sans"/>
              </a:rPr>
              <a:t>Analistas de política e inversión</a:t>
            </a:r>
          </a:p>
          <a:p>
            <a:pPr lvl="1">
              <a:lnSpc>
                <a:spcPct val="100000"/>
              </a:lnSpc>
            </a:pPr>
            <a:r>
              <a:rPr lang="en-US" sz="1600" dirty="0">
                <a:latin typeface="Open Sans"/>
              </a:rPr>
              <a:t>Productores de datos y desarrolladores de TIC </a:t>
            </a:r>
          </a:p>
          <a:p>
            <a:pPr lvl="1">
              <a:lnSpc>
                <a:spcPct val="100000"/>
              </a:lnSpc>
            </a:pPr>
            <a:r>
              <a:rPr lang="en-US" sz="1600" dirty="0">
                <a:latin typeface="Open Sans"/>
              </a:rPr>
              <a:t>Organizaciones de desarrollo mundial</a:t>
            </a:r>
            <a:endParaRPr lang="en-GB" sz="1600" dirty="0">
              <a:latin typeface="Open Sans"/>
            </a:endParaRPr>
          </a:p>
          <a:p>
            <a:pPr lvl="1">
              <a:lnSpc>
                <a:spcPct val="100000"/>
              </a:lnSpc>
            </a:pPr>
            <a:endParaRPr lang="en-US" sz="1600" dirty="0">
              <a:latin typeface="Open Sans"/>
            </a:endParaRPr>
          </a:p>
        </p:txBody>
      </p:sp>
      <p:sp>
        <p:nvSpPr>
          <p:cNvPr id="5" name="Oval 4">
            <a:extLst>
              <a:ext uri="{FF2B5EF4-FFF2-40B4-BE49-F238E27FC236}">
                <a16:creationId xmlns:a16="http://schemas.microsoft.com/office/drawing/2014/main" id="{003A9E47-7468-C742-8398-F654841D5B73}"/>
              </a:ext>
            </a:extLst>
          </p:cNvPr>
          <p:cNvSpPr/>
          <p:nvPr/>
        </p:nvSpPr>
        <p:spPr>
          <a:xfrm>
            <a:off x="10368292"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25.mp3" descr="Track1_Lecture2_Slide25.mp3">
            <a:hlinkClick r:id="" action="ppaction://media"/>
            <a:extLst>
              <a:ext uri="{FF2B5EF4-FFF2-40B4-BE49-F238E27FC236}">
                <a16:creationId xmlns:a16="http://schemas.microsoft.com/office/drawing/2014/main" id="{6CD1D02F-A60F-4141-AE8C-638ED45F37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39657" y="282777"/>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627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Conferencia 2.4 Referencias</a:t>
            </a:r>
          </a:p>
        </p:txBody>
      </p:sp>
      <p:sp>
        <p:nvSpPr>
          <p:cNvPr id="3" name="Rectangle 2"/>
          <p:cNvSpPr/>
          <p:nvPr/>
        </p:nvSpPr>
        <p:spPr>
          <a:xfrm>
            <a:off x="933868" y="1575364"/>
            <a:ext cx="3794815" cy="2800767"/>
          </a:xfrm>
          <a:prstGeom prst="rect">
            <a:avLst/>
          </a:prstGeom>
        </p:spPr>
        <p:txBody>
          <a:bodyPr wrap="square" lIns="91440" tIns="45720" rIns="91440" bIns="45720" anchor="t">
            <a:spAutoFit/>
          </a:bodyPr>
          <a:lstStyle/>
          <a:p>
            <a:r>
              <a:rPr lang="sv-SE" sz="1600" dirty="0">
                <a:latin typeface="Open Sans"/>
              </a:rPr>
              <a:t>Explorador de la Plataforma Global de Electrificación [Documento WWW], s.f. . Explorador de la Plataforma Global de Electrificación. URL </a:t>
            </a:r>
            <a:r>
              <a:rPr lang="sv-SE" sz="1600" dirty="0">
                <a:latin typeface="Open Sans"/>
                <a:hlinkClick r:id="rId2"/>
              </a:rPr>
              <a:t>https://electrifynow.energydata.info </a:t>
            </a:r>
            <a:r>
              <a:rPr lang="sv-SE" sz="1600" dirty="0">
                <a:latin typeface="Open Sans"/>
              </a:rPr>
              <a:t>(consultado el 14.2.21).</a:t>
            </a:r>
          </a:p>
          <a:p>
            <a:endParaRPr lang="en-US" sz="1600" dirty="0">
              <a:latin typeface="Open Sans"/>
            </a:endParaRPr>
          </a:p>
          <a:p>
            <a:r>
              <a:rPr lang="en-US" sz="1600" dirty="0">
                <a:latin typeface="Open Sans"/>
              </a:rPr>
              <a:t>Bienvenido a la Guía del usuario de las BPA - The GEP User Guide 09-06-2019 documentation [WWW Document], n.d. URL </a:t>
            </a:r>
            <a:r>
              <a:rPr lang="en-US" sz="1600" dirty="0">
                <a:latin typeface="Open Sans"/>
                <a:hlinkClick r:id="rId3"/>
              </a:rPr>
              <a:t>https://gep-user-guide.readthedocs.io/en/latest/ </a:t>
            </a:r>
            <a:r>
              <a:rPr lang="en-US" sz="1600" dirty="0">
                <a:latin typeface="Open Sans"/>
              </a:rPr>
              <a:t>(accessed 2.14.21).</a:t>
            </a:r>
            <a:endParaRPr lang="en-US" sz="1600" dirty="0">
              <a:effectLst/>
              <a:latin typeface="Open Sans"/>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59F57C0A-0CB7-FA47-9FEA-59007B18B8D2}"/>
              </a:ext>
            </a:extLst>
          </p:cNvPr>
          <p:cNvSpPr txBox="1">
            <a:spLocks/>
          </p:cNvSpPr>
          <p:nvPr/>
        </p:nvSpPr>
        <p:spPr>
          <a:xfrm>
            <a:off x="718081" y="2211605"/>
            <a:ext cx="5693352"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Gracias por su atención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por su atención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¡en esta conferencia!</a:t>
            </a:r>
          </a:p>
        </p:txBody>
      </p:sp>
    </p:spTree>
    <p:extLst>
      <p:ext uri="{BB962C8B-B14F-4D97-AF65-F5344CB8AC3E}">
        <p14:creationId xmlns:p14="http://schemas.microsoft.com/office/powerpoint/2010/main" val="3115500290"/>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D2C3F6BC-ACB6-EA4C-B03A-2ABD07013420}"/>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032EDDCD-D7AE-9346-B7D5-3553CB3EE330}"/>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Cursos CCG (esto le llevará </a:t>
            </a:r>
            <a:br>
              <a:rPr lang="en-US" sz="800" dirty="0">
                <a:solidFill>
                  <a:schemeClr val="bg1"/>
                </a:solidFill>
                <a:latin typeface="Open Sans "/>
              </a:rPr>
            </a:br>
            <a:r>
              <a:rPr lang="en-US" sz="800" dirty="0">
                <a:solidFill>
                  <a:schemeClr val="bg1"/>
                </a:solidFill>
                <a:latin typeface="Open Sans "/>
              </a:rPr>
              <a:t>a la página web http://www.ClimateCompatibleGrowth.com/teachingmaterials)</a:t>
            </a:r>
            <a:endParaRPr lang="en-GB" sz="800" dirty="0">
              <a:solidFill>
                <a:schemeClr val="bg1"/>
              </a:solidFill>
              <a:latin typeface="Open Sans "/>
              <a:ea typeface="+mn-lt"/>
              <a:cs typeface="+mn-lt"/>
            </a:endParaRPr>
          </a:p>
        </p:txBody>
      </p:sp>
      <p:sp>
        <p:nvSpPr>
          <p:cNvPr id="12" name="TextBox 11">
            <a:extLst>
              <a:ext uri="{FF2B5EF4-FFF2-40B4-BE49-F238E27FC236}">
                <a16:creationId xmlns:a16="http://schemas.microsoft.com/office/drawing/2014/main" id="{3D7B6A51-60C4-E347-8B18-F873984AF108}"/>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Conferencia 1: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Global Electrification Platform. Versión 1.0. [en línea</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presentación]. Crecimiento compatible con el clima</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Programa de Asistencia para la Gestión del Sector Energético y Grupo del Banco Mundial</a:t>
            </a:r>
            <a:endParaRPr lang="en-US" sz="800" dirty="0">
              <a:solidFill>
                <a:schemeClr val="bg1"/>
              </a:solidFill>
              <a:latin typeface="Open Sans"/>
              <a:ea typeface="+mn-lt"/>
              <a:cs typeface="+mn-lt"/>
            </a:endParaRPr>
          </a:p>
        </p:txBody>
      </p:sp>
      <p:grpSp>
        <p:nvGrpSpPr>
          <p:cNvPr id="6" name="Group 5">
            <a:extLst>
              <a:ext uri="{FF2B5EF4-FFF2-40B4-BE49-F238E27FC236}">
                <a16:creationId xmlns:a16="http://schemas.microsoft.com/office/drawing/2014/main" id="{D232786F-E805-914F-B3DA-8ED001FEAFB8}"/>
              </a:ext>
            </a:extLst>
          </p:cNvPr>
          <p:cNvGrpSpPr/>
          <p:nvPr/>
        </p:nvGrpSpPr>
        <p:grpSpPr>
          <a:xfrm>
            <a:off x="3339465" y="4089483"/>
            <a:ext cx="1877504" cy="558800"/>
            <a:chOff x="929196" y="5461000"/>
            <a:chExt cx="1877504" cy="558800"/>
          </a:xfrm>
        </p:grpSpPr>
        <p:sp>
          <p:nvSpPr>
            <p:cNvPr id="7" name="Rounded Rectangle 6">
              <a:hlinkClick r:id="rId4"/>
              <a:extLst>
                <a:ext uri="{FF2B5EF4-FFF2-40B4-BE49-F238E27FC236}">
                  <a16:creationId xmlns:a16="http://schemas.microsoft.com/office/drawing/2014/main" id="{AB1D9A60-8A4D-D74D-94D3-5A7F992DF842}"/>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61D5A68-508C-9B4F-A9A9-E9EE05A0891E}"/>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9" name="Rounded Rectangle 8">
              <a:hlinkClick r:id="rId5"/>
              <a:extLst>
                <a:ext uri="{FF2B5EF4-FFF2-40B4-BE49-F238E27FC236}">
                  <a16:creationId xmlns:a16="http://schemas.microsoft.com/office/drawing/2014/main" id="{B789A327-A1C7-004E-8A42-9566146A6A0A}"/>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ODS7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384915"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2.1 Acceso a la energía y OnSSET</a:t>
            </a:r>
            <a:endParaRPr lang="en-GB" sz="4400" dirty="0">
              <a:latin typeface="Arial" panose="020B0604020202020204" pitchFamily="34" charset="0"/>
              <a:ea typeface="Open Sans" panose="020B0606030504020204" pitchFamily="34" charset="0"/>
              <a:cs typeface="Arial" panose="020B0604020202020204" pitchFamily="34" charset="0"/>
            </a:endParaRPr>
          </a:p>
        </p:txBody>
      </p:sp>
      <p:pic>
        <p:nvPicPr>
          <p:cNvPr id="3" name="Content Placeholder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184399" y="1541451"/>
            <a:ext cx="4351338" cy="4351338"/>
          </a:xfrm>
        </p:spPr>
      </p:pic>
      <p:sp>
        <p:nvSpPr>
          <p:cNvPr id="11" name="Rectangle 10"/>
          <p:cNvSpPr/>
          <p:nvPr/>
        </p:nvSpPr>
        <p:spPr>
          <a:xfrm>
            <a:off x="887215" y="1877470"/>
            <a:ext cx="4136313" cy="1569660"/>
          </a:xfrm>
          <a:prstGeom prst="rect">
            <a:avLst/>
          </a:prstGeom>
        </p:spPr>
        <p:txBody>
          <a:bodyPr wrap="square" lIns="91440" tIns="45720" rIns="91440" bIns="45720" anchor="t">
            <a:spAutoFit/>
          </a:bodyPr>
          <a:lstStyle/>
          <a:p>
            <a:pPr>
              <a:buClr>
                <a:srgbClr val="000000"/>
              </a:buClr>
            </a:pPr>
            <a:r>
              <a:rPr lang="en-US" sz="2400" kern="0" dirty="0">
                <a:solidFill>
                  <a:srgbClr val="000000"/>
                </a:solidFill>
                <a:latin typeface="Open Sans"/>
                <a:cs typeface="Arial"/>
                <a:sym typeface="Arial"/>
              </a:rPr>
              <a:t>ODS7: "Garantizar el acceso a una energía asequible, fiable, sostenible y moderna para todos en 2030...". </a:t>
            </a:r>
            <a:endParaRPr lang="en-US" sz="2400" kern="0" dirty="0">
              <a:solidFill>
                <a:srgbClr val="000000"/>
              </a:solidFill>
              <a:latin typeface="Open Sans"/>
              <a:cs typeface="Arial"/>
            </a:endParaRPr>
          </a:p>
        </p:txBody>
      </p:sp>
      <p:sp>
        <p:nvSpPr>
          <p:cNvPr id="12" name="Rectangle 11"/>
          <p:cNvSpPr/>
          <p:nvPr/>
        </p:nvSpPr>
        <p:spPr>
          <a:xfrm>
            <a:off x="10420620" y="6035298"/>
            <a:ext cx="915635" cy="307777"/>
          </a:xfrm>
          <a:prstGeom prst="rect">
            <a:avLst/>
          </a:prstGeom>
        </p:spPr>
        <p:txBody>
          <a:bodyPr wrap="none" lIns="91440" tIns="45720" rIns="91440" bIns="45720" anchor="t">
            <a:spAutoFit/>
          </a:bodyPr>
          <a:lstStyle/>
          <a:p>
            <a:r>
              <a:rPr lang="en-US" sz="1400" i="1" dirty="0">
                <a:latin typeface="Open Sans"/>
              </a:rPr>
              <a:t>ONU, 2021</a:t>
            </a:r>
            <a:endParaRPr lang="en-GB" sz="1400" i="1" dirty="0">
              <a:latin typeface="Open Sans"/>
            </a:endParaRPr>
          </a:p>
        </p:txBody>
      </p:sp>
      <p:sp>
        <p:nvSpPr>
          <p:cNvPr id="2" name="TextBox 1"/>
          <p:cNvSpPr txBox="1"/>
          <p:nvPr/>
        </p:nvSpPr>
        <p:spPr>
          <a:xfrm>
            <a:off x="6098868" y="5908340"/>
            <a:ext cx="1888789" cy="253916"/>
          </a:xfrm>
          <a:prstGeom prst="rect">
            <a:avLst/>
          </a:prstGeom>
          <a:noFill/>
        </p:spPr>
        <p:txBody>
          <a:bodyPr wrap="square" lIns="91440" tIns="45720" rIns="91440" bIns="45720" rtlCol="0" anchor="t">
            <a:spAutoFit/>
          </a:bodyPr>
          <a:lstStyle/>
          <a:p>
            <a:r>
              <a:rPr lang="en-GB" sz="1000" b="1" dirty="0">
                <a:latin typeface="Open Sans"/>
              </a:rPr>
              <a:t>Fuente de la imagen</a:t>
            </a:r>
            <a:r>
              <a:rPr lang="en-GB" sz="1000" dirty="0">
                <a:latin typeface="Open Sans"/>
              </a:rPr>
              <a:t>: ONU, </a:t>
            </a:r>
            <a:r>
              <a:rPr lang="en-GB" sz="1000" dirty="0">
                <a:latin typeface="Open Sans"/>
                <a:hlinkClick r:id="rId6"/>
              </a:rPr>
              <a:t>imagen</a:t>
            </a:r>
            <a:endParaRPr lang="en-GB" sz="1000" dirty="0">
              <a:latin typeface="Open Sans"/>
              <a:cs typeface="Calibri"/>
            </a:endParaRPr>
          </a:p>
        </p:txBody>
      </p:sp>
      <p:sp>
        <p:nvSpPr>
          <p:cNvPr id="13" name="Oval 12">
            <a:extLst>
              <a:ext uri="{FF2B5EF4-FFF2-40B4-BE49-F238E27FC236}">
                <a16:creationId xmlns:a16="http://schemas.microsoft.com/office/drawing/2014/main" id="{5EDBE88D-188E-4642-9813-66D1502AEE8B}"/>
              </a:ext>
            </a:extLst>
          </p:cNvPr>
          <p:cNvSpPr/>
          <p:nvPr/>
        </p:nvSpPr>
        <p:spPr>
          <a:xfrm>
            <a:off x="9165978" y="17407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2_Slide3.mp3" descr="Track1_Lecture2_Slide3.mp3">
            <a:hlinkClick r:id="" action="ppaction://media"/>
            <a:extLst>
              <a:ext uri="{FF2B5EF4-FFF2-40B4-BE49-F238E27FC236}">
                <a16:creationId xmlns:a16="http://schemas.microsoft.com/office/drawing/2014/main" id="{D1DABF96-D437-B342-B2BB-3315E9B2BD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37343" y="245438"/>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4" y="1169470"/>
            <a:ext cx="757630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El acceso a la energía es importante en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muchos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sectores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8938" y="-64002"/>
            <a:ext cx="691708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2.1 Acceso a la energía y OnSSET </a:t>
            </a:r>
          </a:p>
        </p:txBody>
      </p:sp>
      <p:pic>
        <p:nvPicPr>
          <p:cNvPr id="2" name="Content Placeholder 1"/>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968813" y="2052195"/>
            <a:ext cx="3915184" cy="4351338"/>
          </a:xfr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4638" y="1546379"/>
            <a:ext cx="5344760" cy="244145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54793"/>
            <a:ext cx="3188878" cy="2657399"/>
          </a:xfrm>
          <a:prstGeom prst="rect">
            <a:avLst/>
          </a:prstGeom>
        </p:spPr>
      </p:pic>
      <p:sp>
        <p:nvSpPr>
          <p:cNvPr id="5" name="Rectangle 4"/>
          <p:cNvSpPr/>
          <p:nvPr/>
        </p:nvSpPr>
        <p:spPr>
          <a:xfrm>
            <a:off x="8773340" y="5923408"/>
            <a:ext cx="2359749" cy="307777"/>
          </a:xfrm>
          <a:prstGeom prst="rect">
            <a:avLst/>
          </a:prstGeom>
        </p:spPr>
        <p:txBody>
          <a:bodyPr wrap="none" lIns="91440" tIns="45720" rIns="91440" bIns="45720" anchor="t">
            <a:spAutoFit/>
          </a:bodyPr>
          <a:lstStyle/>
          <a:p>
            <a:r>
              <a:rPr lang="en-US" sz="1400" i="1" dirty="0">
                <a:latin typeface="Open Sans"/>
              </a:rPr>
              <a:t>Fuso Nerini, 2018; ONU, 2016</a:t>
            </a:r>
          </a:p>
        </p:txBody>
      </p:sp>
      <p:sp>
        <p:nvSpPr>
          <p:cNvPr id="10" name="Oval 9">
            <a:extLst>
              <a:ext uri="{FF2B5EF4-FFF2-40B4-BE49-F238E27FC236}">
                <a16:creationId xmlns:a16="http://schemas.microsoft.com/office/drawing/2014/main" id="{3091CE1F-02C9-5C42-86ED-32B76F0186E4}"/>
              </a:ext>
            </a:extLst>
          </p:cNvPr>
          <p:cNvSpPr/>
          <p:nvPr/>
        </p:nvSpPr>
        <p:spPr>
          <a:xfrm>
            <a:off x="10378586" y="1732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4.mp3" descr="Track1_Lecture2_Slide4.mp3">
            <a:hlinkClick r:id="" action="ppaction://media"/>
            <a:extLst>
              <a:ext uri="{FF2B5EF4-FFF2-40B4-BE49-F238E27FC236}">
                <a16:creationId xmlns:a16="http://schemas.microsoft.com/office/drawing/2014/main" id="{2197C80A-67A9-754F-A126-050DB52A9E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49951" y="244663"/>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Acceso a la energía y ODS7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33121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Acceso a la energía y OnSSET</a:t>
            </a:r>
            <a:endParaRPr lang="en-GB" sz="4400" dirty="0">
              <a:latin typeface="Open Sans"/>
              <a:ea typeface="Open Sans" panose="020B0606030504020204" pitchFamily="34" charset="0"/>
              <a:cs typeface="Open Sans" panose="020B0606030504020204" pitchFamily="34" charset="0"/>
            </a:endParaRPr>
          </a:p>
        </p:txBody>
      </p:sp>
      <p:pic>
        <p:nvPicPr>
          <p:cNvPr id="3" name="Content Placeholder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87226" y="1781954"/>
            <a:ext cx="5977568" cy="4246902"/>
          </a:xfrm>
        </p:spPr>
      </p:pic>
      <p:sp>
        <p:nvSpPr>
          <p:cNvPr id="10" name="Rectangle 9"/>
          <p:cNvSpPr/>
          <p:nvPr/>
        </p:nvSpPr>
        <p:spPr>
          <a:xfrm>
            <a:off x="7565710" y="2331533"/>
            <a:ext cx="3305433" cy="1015663"/>
          </a:xfrm>
          <a:prstGeom prst="rect">
            <a:avLst/>
          </a:prstGeom>
        </p:spPr>
        <p:txBody>
          <a:bodyPr wrap="square" lIns="91440" tIns="45720" rIns="91440" bIns="45720" anchor="t">
            <a:spAutoFit/>
          </a:bodyPr>
          <a:lstStyle/>
          <a:p>
            <a:r>
              <a:rPr lang="en-US" sz="2000" dirty="0">
                <a:latin typeface="Open Sans" panose="020B0606030504020204"/>
              </a:rPr>
              <a:t>En 2019, 789 millones de personas no tenían acceso a los servicios de electricidad.</a:t>
            </a:r>
            <a:endParaRPr lang="en-GB" sz="2000" dirty="0">
              <a:latin typeface="Open Sans" panose="020B0606030504020204"/>
            </a:endParaRPr>
          </a:p>
        </p:txBody>
      </p:sp>
      <p:sp>
        <p:nvSpPr>
          <p:cNvPr id="11" name="Rectangle 10"/>
          <p:cNvSpPr/>
          <p:nvPr/>
        </p:nvSpPr>
        <p:spPr>
          <a:xfrm>
            <a:off x="7620608" y="3510804"/>
            <a:ext cx="3012375" cy="1938992"/>
          </a:xfrm>
          <a:prstGeom prst="rect">
            <a:avLst/>
          </a:prstGeom>
        </p:spPr>
        <p:txBody>
          <a:bodyPr wrap="square" lIns="91440" tIns="45720" rIns="91440" bIns="45720" anchor="t">
            <a:spAutoFit/>
          </a:bodyPr>
          <a:lstStyle/>
          <a:p>
            <a:r>
              <a:rPr lang="en-US" sz="2000" dirty="0">
                <a:latin typeface="Open Sans" panose="020B0606030504020204"/>
              </a:rPr>
              <a:t>Si seguimos las políticas y tendencias actuales, 530 millones de personas del África subsahariana seguirán sin acceso a la electricidad en 2030</a:t>
            </a:r>
            <a:endParaRPr lang="en-GB" sz="2000" dirty="0">
              <a:latin typeface="Open Sans" panose="020B0606030504020204"/>
            </a:endParaRPr>
          </a:p>
        </p:txBody>
      </p:sp>
      <p:sp>
        <p:nvSpPr>
          <p:cNvPr id="12" name="TextBox 11"/>
          <p:cNvSpPr txBox="1"/>
          <p:nvPr/>
        </p:nvSpPr>
        <p:spPr>
          <a:xfrm>
            <a:off x="9728392" y="5936178"/>
            <a:ext cx="2395297" cy="307777"/>
          </a:xfrm>
          <a:prstGeom prst="rect">
            <a:avLst/>
          </a:prstGeom>
          <a:noFill/>
        </p:spPr>
        <p:txBody>
          <a:bodyPr wrap="square" lIns="91440" tIns="45720" rIns="91440" bIns="45720" rtlCol="0" anchor="t">
            <a:spAutoFit/>
          </a:bodyPr>
          <a:lstStyle/>
          <a:p>
            <a:r>
              <a:rPr lang="en-GB" sz="1400" i="1" dirty="0">
                <a:latin typeface="Open Sans"/>
              </a:rPr>
              <a:t>IEA, 2019; IEA, 2020</a:t>
            </a:r>
          </a:p>
        </p:txBody>
      </p:sp>
      <p:sp>
        <p:nvSpPr>
          <p:cNvPr id="13" name="Rectangle 12"/>
          <p:cNvSpPr/>
          <p:nvPr/>
        </p:nvSpPr>
        <p:spPr>
          <a:xfrm>
            <a:off x="901959" y="6152547"/>
            <a:ext cx="2525050" cy="246221"/>
          </a:xfrm>
          <a:prstGeom prst="rect">
            <a:avLst/>
          </a:prstGeom>
        </p:spPr>
        <p:txBody>
          <a:bodyPr wrap="none" lIns="91440" tIns="45720" rIns="91440" bIns="45720" anchor="t">
            <a:spAutoFit/>
          </a:bodyPr>
          <a:lstStyle/>
          <a:p>
            <a:r>
              <a:rPr lang="en-US" sz="1000" b="1" dirty="0">
                <a:solidFill>
                  <a:srgbClr val="1D1C1D"/>
                </a:solidFill>
                <a:latin typeface="Open Sans"/>
              </a:rPr>
              <a:t>Fuente: </a:t>
            </a:r>
            <a:r>
              <a:rPr lang="en-US" sz="1000" dirty="0">
                <a:solidFill>
                  <a:srgbClr val="1D1C1D"/>
                </a:solidFill>
                <a:latin typeface="Open Sans"/>
              </a:rPr>
              <a:t>Adaptado de Mentis et al. 2021</a:t>
            </a:r>
            <a:endParaRPr lang="en-US" sz="1000" dirty="0">
              <a:latin typeface="Open Sans"/>
            </a:endParaRPr>
          </a:p>
        </p:txBody>
      </p:sp>
      <p:sp>
        <p:nvSpPr>
          <p:cNvPr id="14" name="TextBox 13"/>
          <p:cNvSpPr txBox="1"/>
          <p:nvPr/>
        </p:nvSpPr>
        <p:spPr>
          <a:xfrm>
            <a:off x="3507158" y="6152548"/>
            <a:ext cx="4593696" cy="246221"/>
          </a:xfrm>
          <a:prstGeom prst="rect">
            <a:avLst/>
          </a:prstGeom>
          <a:noFill/>
        </p:spPr>
        <p:txBody>
          <a:bodyPr wrap="square" lIns="91440" tIns="45720" rIns="91440" bIns="45720" rtlCol="0" anchor="t">
            <a:spAutoFit/>
          </a:bodyPr>
          <a:lstStyle/>
          <a:p>
            <a:r>
              <a:rPr lang="en-GB" sz="1000" b="1" dirty="0">
                <a:latin typeface="Open Sans"/>
              </a:rPr>
              <a:t>Fuente de la imagen</a:t>
            </a:r>
            <a:r>
              <a:rPr lang="en-GB" sz="1000" dirty="0">
                <a:latin typeface="Open Sans"/>
              </a:rPr>
              <a:t>: OurWorldInData.org, </a:t>
            </a:r>
            <a:r>
              <a:rPr lang="en-GB" sz="1000" dirty="0">
                <a:latin typeface="Open Sans"/>
                <a:hlinkClick r:id="rId6"/>
              </a:rPr>
              <a:t>imagen</a:t>
            </a:r>
            <a:r>
              <a:rPr lang="en-GB" sz="1000" dirty="0">
                <a:latin typeface="Open Sans"/>
              </a:rPr>
              <a:t>, con licencia </a:t>
            </a:r>
            <a:r>
              <a:rPr lang="en-GB" sz="1000" dirty="0">
                <a:latin typeface="Open Sans"/>
                <a:hlinkClick r:id="rId7"/>
              </a:rPr>
              <a:t>CC-BY </a:t>
            </a:r>
            <a:r>
              <a:rPr lang="en-GB" sz="1000" dirty="0">
                <a:latin typeface="Open Sans"/>
              </a:rPr>
              <a:t>4.0</a:t>
            </a:r>
          </a:p>
        </p:txBody>
      </p:sp>
      <p:sp>
        <p:nvSpPr>
          <p:cNvPr id="15" name="Oval 14">
            <a:extLst>
              <a:ext uri="{FF2B5EF4-FFF2-40B4-BE49-F238E27FC236}">
                <a16:creationId xmlns:a16="http://schemas.microsoft.com/office/drawing/2014/main" id="{8CC2AA43-768E-8641-B7F3-D1F9B9D3B534}"/>
              </a:ext>
            </a:extLst>
          </p:cNvPr>
          <p:cNvSpPr/>
          <p:nvPr/>
        </p:nvSpPr>
        <p:spPr>
          <a:xfrm>
            <a:off x="10256875" y="3160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5.mp3" descr="Track1_Lecture2_Slide5.mp3">
            <a:hlinkClick r:id="" action="ppaction://media"/>
            <a:extLst>
              <a:ext uri="{FF2B5EF4-FFF2-40B4-BE49-F238E27FC236}">
                <a16:creationId xmlns:a16="http://schemas.microsoft.com/office/drawing/2014/main" id="{2A475952-579B-2E41-A76A-2A7344A515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28240" y="387393"/>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Transformación del sistema eléctrico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32058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Acceso a la energía y OnSSET</a:t>
            </a:r>
            <a:endParaRPr lang="en-GB" sz="4400" dirty="0">
              <a:latin typeface="Open Sans"/>
              <a:ea typeface="Open Sans" panose="020B0606030504020204" pitchFamily="34" charset="0"/>
              <a:cs typeface="Open Sans" panose="020B0606030504020204" pitchFamily="34" charset="0"/>
            </a:endParaRPr>
          </a:p>
        </p:txBody>
      </p:sp>
      <p:sp>
        <p:nvSpPr>
          <p:cNvPr id="10" name="Rectangle 9"/>
          <p:cNvSpPr/>
          <p:nvPr/>
        </p:nvSpPr>
        <p:spPr>
          <a:xfrm>
            <a:off x="895874" y="1850160"/>
            <a:ext cx="8988251" cy="3631763"/>
          </a:xfrm>
          <a:prstGeom prst="rect">
            <a:avLst/>
          </a:prstGeom>
        </p:spPr>
        <p:txBody>
          <a:bodyPr wrap="square" lIns="91440" tIns="45720" rIns="91440" bIns="45720" anchor="t">
            <a:spAutoFit/>
          </a:bodyPr>
          <a:lstStyle/>
          <a:p>
            <a:pPr>
              <a:spcBef>
                <a:spcPts val="1000"/>
              </a:spcBef>
              <a:buClr>
                <a:srgbClr val="1A9988"/>
              </a:buClr>
              <a:buSzPts val="2220"/>
            </a:pPr>
            <a:r>
              <a:rPr lang="en-US" sz="2000" kern="0" dirty="0">
                <a:solidFill>
                  <a:srgbClr val="1A1A1A"/>
                </a:solidFill>
                <a:latin typeface="Open Sans" panose="020B0606030504020204"/>
                <a:ea typeface="Calibri"/>
                <a:cs typeface="Calibri"/>
                <a:sym typeface="Calibri"/>
              </a:rPr>
              <a:t>La consecución del ODS 7 para 2030 requiere una </a:t>
            </a:r>
            <a:r>
              <a:rPr lang="en-US" sz="2000" b="1" kern="0" dirty="0">
                <a:solidFill>
                  <a:srgbClr val="1A1A1A"/>
                </a:solidFill>
                <a:latin typeface="Open Sans" panose="020B0606030504020204"/>
                <a:ea typeface="Calibri"/>
                <a:cs typeface="Calibri"/>
                <a:sym typeface="Calibri"/>
              </a:rPr>
              <a:t>transformación fundamental </a:t>
            </a:r>
            <a:r>
              <a:rPr lang="en-US" sz="2000" kern="0" dirty="0">
                <a:solidFill>
                  <a:srgbClr val="1A1A1A"/>
                </a:solidFill>
                <a:latin typeface="Open Sans" panose="020B0606030504020204"/>
                <a:ea typeface="Calibri"/>
                <a:cs typeface="Calibri"/>
                <a:sym typeface="Calibri"/>
              </a:rPr>
              <a:t>del sector eléctrico en las zonas que actualmente carecen de servicios</a:t>
            </a:r>
          </a:p>
          <a:p>
            <a:pPr>
              <a:spcBef>
                <a:spcPts val="1000"/>
              </a:spcBef>
              <a:buClr>
                <a:srgbClr val="1A9988"/>
              </a:buClr>
              <a:buSzPts val="2220"/>
            </a:pPr>
            <a:r>
              <a:rPr lang="en-US" sz="2000" kern="0" dirty="0">
                <a:solidFill>
                  <a:srgbClr val="1A1A1A"/>
                </a:solidFill>
                <a:latin typeface="Open Sans" panose="020B0606030504020204"/>
                <a:ea typeface="Calibri"/>
                <a:cs typeface="Calibri"/>
                <a:sym typeface="Calibri"/>
              </a:rPr>
              <a:t>La planificación moderna de la electrificación debe tener en cuenta:</a:t>
            </a:r>
            <a:endParaRPr lang="en-US" sz="1200" kern="0" dirty="0">
              <a:solidFill>
                <a:srgbClr val="1A1A1A"/>
              </a:solidFill>
              <a:latin typeface="Open Sans" panose="020B0606030504020204"/>
              <a:ea typeface="Calibri"/>
              <a:cs typeface="Arial"/>
              <a:sym typeface="Arial"/>
            </a:endParaRPr>
          </a:p>
          <a:p>
            <a:pPr>
              <a:spcBef>
                <a:spcPts val="1000"/>
              </a:spcBef>
              <a:buClr>
                <a:srgbClr val="1A9988"/>
              </a:buClr>
              <a:buSzPts val="2220"/>
              <a:buFont typeface="Arial"/>
              <a:buNone/>
            </a:pPr>
            <a:r>
              <a:rPr lang="en-US" sz="2000" b="1" kern="0" dirty="0">
                <a:solidFill>
                  <a:srgbClr val="1A1A1A"/>
                </a:solidFill>
                <a:latin typeface="Open Sans" panose="020B0606030504020204"/>
                <a:ea typeface="Calibri"/>
                <a:cs typeface="Calibri"/>
                <a:sym typeface="Calibri"/>
              </a:rPr>
              <a:t>	1) Minimización de los costes del sistema </a:t>
            </a:r>
          </a:p>
          <a:p>
            <a:pPr>
              <a:spcBef>
                <a:spcPts val="1000"/>
              </a:spcBef>
              <a:buClr>
                <a:srgbClr val="1A9988"/>
              </a:buClr>
              <a:buSzPts val="2220"/>
            </a:pPr>
            <a:r>
              <a:rPr lang="en-US" sz="2000" b="1" kern="0" dirty="0">
                <a:solidFill>
                  <a:srgbClr val="1A1A1A"/>
                </a:solidFill>
                <a:latin typeface="Open Sans" panose="020B0606030504020204"/>
                <a:ea typeface="Calibri"/>
                <a:cs typeface="Calibri"/>
                <a:sym typeface="Calibri"/>
              </a:rPr>
              <a:t>	2) Innovación tecnológica </a:t>
            </a:r>
            <a:r>
              <a:rPr lang="en-US" sz="2000" kern="0" dirty="0">
                <a:solidFill>
                  <a:srgbClr val="1A1A1A"/>
                </a:solidFill>
                <a:latin typeface="Open Sans" panose="020B0606030504020204"/>
                <a:ea typeface="Calibri"/>
                <a:cs typeface="Calibri"/>
                <a:sym typeface="Calibri"/>
              </a:rPr>
              <a:t>(nuevas tecnologías y configuraciones de sistemas</a:t>
            </a:r>
            <a:r>
              <a:rPr lang="en-US" sz="2000" b="1" kern="0" dirty="0">
                <a:solidFill>
                  <a:srgbClr val="1A1A1A"/>
                </a:solidFill>
                <a:latin typeface="Open Sans" panose="020B0606030504020204"/>
                <a:ea typeface="Calibri"/>
                <a:cs typeface="Calibri"/>
                <a:sym typeface="Calibri"/>
              </a:rPr>
              <a:t>)</a:t>
            </a:r>
          </a:p>
          <a:p>
            <a:pPr>
              <a:spcBef>
                <a:spcPts val="1000"/>
              </a:spcBef>
              <a:buClr>
                <a:srgbClr val="1A9988"/>
              </a:buClr>
              <a:buSzPts val="2220"/>
              <a:buFont typeface="Arial"/>
              <a:buNone/>
            </a:pPr>
            <a:r>
              <a:rPr lang="en-US" sz="2000" b="1" kern="0" dirty="0">
                <a:solidFill>
                  <a:srgbClr val="1A1A1A"/>
                </a:solidFill>
                <a:latin typeface="Open Sans" panose="020B0606030504020204"/>
                <a:ea typeface="Calibri"/>
                <a:cs typeface="Calibri"/>
                <a:sym typeface="Calibri"/>
              </a:rPr>
              <a:t>	3) Integridad medioambiental </a:t>
            </a:r>
          </a:p>
          <a:p>
            <a:pPr>
              <a:spcBef>
                <a:spcPts val="1000"/>
              </a:spcBef>
              <a:buClr>
                <a:srgbClr val="1A9988"/>
              </a:buClr>
              <a:buSzPts val="2220"/>
            </a:pPr>
            <a:r>
              <a:rPr lang="en-US" sz="2000" b="1" kern="0" dirty="0">
                <a:solidFill>
                  <a:srgbClr val="1A1A1A"/>
                </a:solidFill>
                <a:latin typeface="Open Sans" panose="020B0606030504020204"/>
                <a:ea typeface="Calibri"/>
                <a:cs typeface="Calibri"/>
                <a:sym typeface="Calibri"/>
              </a:rPr>
              <a:t>	4) Iniciativas privadas y/o públicas </a:t>
            </a:r>
            <a:endParaRPr lang="en-US" sz="2000" b="1" kern="0" dirty="0">
              <a:solidFill>
                <a:srgbClr val="1A1A1A"/>
              </a:solidFill>
              <a:latin typeface="Open Sans" panose="020B0606030504020204"/>
              <a:ea typeface="Calibri"/>
              <a:cs typeface="Calibri"/>
            </a:endParaRPr>
          </a:p>
          <a:p>
            <a:pPr>
              <a:spcBef>
                <a:spcPts val="1000"/>
              </a:spcBef>
              <a:buClr>
                <a:srgbClr val="1A9988"/>
              </a:buClr>
              <a:buSzPts val="2220"/>
              <a:buFont typeface="Arial"/>
              <a:buNone/>
            </a:pPr>
            <a:r>
              <a:rPr lang="en-US" sz="2000" b="1" kern="0" dirty="0">
                <a:solidFill>
                  <a:srgbClr val="1A1A1A"/>
                </a:solidFill>
                <a:latin typeface="Open Sans" panose="020B0606030504020204"/>
                <a:ea typeface="Calibri"/>
                <a:cs typeface="Calibri"/>
                <a:sym typeface="Calibri"/>
              </a:rPr>
              <a:t>	5) Preocupaciones geopolíticas </a:t>
            </a:r>
            <a:r>
              <a:rPr lang="en-US" sz="2000" kern="0" dirty="0">
                <a:solidFill>
                  <a:srgbClr val="1A1A1A"/>
                </a:solidFill>
                <a:latin typeface="Open Sans" panose="020B0606030504020204"/>
                <a:ea typeface="Calibri"/>
                <a:cs typeface="Calibri"/>
                <a:sym typeface="Calibri"/>
              </a:rPr>
              <a:t>(seguridad energética y fiabilidad del suministro)</a:t>
            </a:r>
            <a:endParaRPr lang="en-US" sz="1200" kern="0" dirty="0">
              <a:solidFill>
                <a:srgbClr val="1A1A1A"/>
              </a:solidFill>
              <a:latin typeface="Open Sans" panose="020B0606030504020204"/>
              <a:cs typeface="Arial"/>
              <a:sym typeface="Arial"/>
            </a:endParaRPr>
          </a:p>
        </p:txBody>
      </p:sp>
      <p:sp>
        <p:nvSpPr>
          <p:cNvPr id="5" name="Rectangle 4"/>
          <p:cNvSpPr/>
          <p:nvPr/>
        </p:nvSpPr>
        <p:spPr>
          <a:xfrm>
            <a:off x="895874" y="6083962"/>
            <a:ext cx="1701107"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Mentis et al. 2021</a:t>
            </a:r>
            <a:endParaRPr lang="en-US" sz="1000" dirty="0">
              <a:latin typeface="Open Sans"/>
            </a:endParaRPr>
          </a:p>
        </p:txBody>
      </p:sp>
      <p:sp>
        <p:nvSpPr>
          <p:cNvPr id="6" name="Oval 5">
            <a:extLst>
              <a:ext uri="{FF2B5EF4-FFF2-40B4-BE49-F238E27FC236}">
                <a16:creationId xmlns:a16="http://schemas.microsoft.com/office/drawing/2014/main" id="{25E615B6-3495-FB4B-876C-B423CFF86EF6}"/>
              </a:ext>
            </a:extLst>
          </p:cNvPr>
          <p:cNvSpPr/>
          <p:nvPr/>
        </p:nvSpPr>
        <p:spPr>
          <a:xfrm>
            <a:off x="10420620"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6.mp3" descr="Track1_Lecture2_Slide6.mp3">
            <a:hlinkClick r:id="" action="ppaction://media"/>
            <a:extLst>
              <a:ext uri="{FF2B5EF4-FFF2-40B4-BE49-F238E27FC236}">
                <a16:creationId xmlns:a16="http://schemas.microsoft.com/office/drawing/2014/main" id="{F7671B3B-0781-5747-B7DC-507A335E99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1985" y="244663"/>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2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Mensajes clave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7915"/>
            <a:ext cx="902232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Acceso a la energía y OnSSET</a:t>
            </a:r>
            <a:endParaRPr lang="en-GB" sz="4400" dirty="0">
              <a:latin typeface="Open Sans"/>
              <a:ea typeface="Open Sans" panose="020B0606030504020204" pitchFamily="34" charset="0"/>
              <a:cs typeface="Open Sans" panose="020B0606030504020204" pitchFamily="34" charset="0"/>
            </a:endParaRPr>
          </a:p>
        </p:txBody>
      </p:sp>
      <p:sp>
        <p:nvSpPr>
          <p:cNvPr id="2" name="Content Placeholder 1"/>
          <p:cNvSpPr>
            <a:spLocks noGrp="1"/>
          </p:cNvSpPr>
          <p:nvPr>
            <p:ph idx="1"/>
          </p:nvPr>
        </p:nvSpPr>
        <p:spPr>
          <a:xfrm>
            <a:off x="838200" y="1825625"/>
            <a:ext cx="5257800" cy="3424815"/>
          </a:xfrm>
        </p:spPr>
        <p:txBody>
          <a:bodyPr vert="horz" lIns="91440" tIns="45720" rIns="91440" bIns="45720" rtlCol="0" anchor="t">
            <a:normAutofit fontScale="92500"/>
          </a:bodyPr>
          <a:lstStyle/>
          <a:p>
            <a:pPr marL="342900" lvl="0" indent="-342900">
              <a:lnSpc>
                <a:spcPct val="100000"/>
              </a:lnSpc>
              <a:buClr>
                <a:srgbClr val="000000"/>
              </a:buClr>
              <a:buFont typeface="+mj-lt"/>
              <a:buAutoNum type="arabicParenR"/>
            </a:pPr>
            <a:r>
              <a:rPr lang="en-GB" sz="2000" kern="0" dirty="0">
                <a:solidFill>
                  <a:srgbClr val="1A1A1A"/>
                </a:solidFill>
                <a:latin typeface="Open Sans" panose="020B0606030504020204"/>
                <a:ea typeface="Calibri"/>
                <a:cs typeface="Calibri"/>
                <a:sym typeface="Arial"/>
              </a:rPr>
              <a:t>El acceso a la energía sostenible (electricidad) es clave para alcanzar muchos Objetivos de Desarrollo Sostenible (por ejemplo, la mejora de las instalaciones sanitarias, la mejora de la educación, el desarrollo económico).</a:t>
            </a:r>
            <a:endParaRPr lang="en-GB" sz="2000" kern="0" dirty="0">
              <a:solidFill>
                <a:srgbClr val="1A1A1A"/>
              </a:solidFill>
              <a:latin typeface="Open Sans" panose="020B0606030504020204"/>
              <a:ea typeface="Calibri"/>
              <a:cs typeface="Calibri"/>
            </a:endParaRPr>
          </a:p>
          <a:p>
            <a:pPr marL="342900" indent="-342900">
              <a:lnSpc>
                <a:spcPct val="100000"/>
              </a:lnSpc>
              <a:buClr>
                <a:srgbClr val="000000"/>
              </a:buClr>
              <a:buFont typeface="+mj-lt"/>
              <a:buAutoNum type="arabicParenR"/>
            </a:pPr>
            <a:r>
              <a:rPr lang="en-GB" sz="2000" kern="0" dirty="0">
                <a:solidFill>
                  <a:srgbClr val="1A1A1A"/>
                </a:solidFill>
                <a:latin typeface="Open Sans" panose="020B0606030504020204"/>
                <a:ea typeface="Calibri"/>
                <a:cs typeface="Calibri"/>
                <a:sym typeface="Arial"/>
              </a:rPr>
              <a:t>La planificación del sistema eléctrico debe tener en cuenta muchos factores, como la minimización de costes, los aspectos medioambientales y la geopolítica.</a:t>
            </a:r>
            <a:endParaRPr lang="sv-SE" sz="2000" kern="0" dirty="0">
              <a:solidFill>
                <a:srgbClr val="1A1A1A"/>
              </a:solidFill>
              <a:latin typeface="Open Sans" panose="020B0606030504020204"/>
              <a:ea typeface="Calibri"/>
              <a:cs typeface="Calibri"/>
            </a:endParaRPr>
          </a:p>
          <a:p>
            <a:pPr marL="0" indent="0">
              <a:lnSpc>
                <a:spcPct val="100000"/>
              </a:lnSpc>
              <a:buNone/>
            </a:pPr>
            <a:endParaRPr lang="en-GB" sz="2000" dirty="0">
              <a:latin typeface="Open Sans"/>
              <a:cs typeface="Calibri"/>
            </a:endParaRPr>
          </a:p>
        </p:txBody>
      </p:sp>
      <p:sp>
        <p:nvSpPr>
          <p:cNvPr id="5" name="Rectangle 4"/>
          <p:cNvSpPr/>
          <p:nvPr/>
        </p:nvSpPr>
        <p:spPr>
          <a:xfrm>
            <a:off x="1456466" y="5852069"/>
            <a:ext cx="1701107"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Mentis et al. 2021</a:t>
            </a:r>
            <a:endParaRPr lang="en-US" sz="1000" dirty="0">
              <a:latin typeface="Open Sans"/>
            </a:endParaRPr>
          </a:p>
        </p:txBody>
      </p:sp>
      <p:sp>
        <p:nvSpPr>
          <p:cNvPr id="6" name="Oval 5">
            <a:extLst>
              <a:ext uri="{FF2B5EF4-FFF2-40B4-BE49-F238E27FC236}">
                <a16:creationId xmlns:a16="http://schemas.microsoft.com/office/drawing/2014/main" id="{CF794125-39B5-574D-A0C9-DBB4E8F15607}"/>
              </a:ext>
            </a:extLst>
          </p:cNvPr>
          <p:cNvSpPr/>
          <p:nvPr/>
        </p:nvSpPr>
        <p:spPr>
          <a:xfrm>
            <a:off x="10241732" y="2446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7.mp3" descr="Track1_Lecture2_Slide7.mp3">
            <a:hlinkClick r:id="" action="ppaction://media"/>
            <a:extLst>
              <a:ext uri="{FF2B5EF4-FFF2-40B4-BE49-F238E27FC236}">
                <a16:creationId xmlns:a16="http://schemas.microsoft.com/office/drawing/2014/main" id="{06481138-1324-0549-BE7E-1AED4C68ED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13097" y="316028"/>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947549" y="-227642"/>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Conferencia 2.1 Referencias</a:t>
            </a:r>
          </a:p>
        </p:txBody>
      </p:sp>
      <p:sp>
        <p:nvSpPr>
          <p:cNvPr id="8" name="Rectangle 7"/>
          <p:cNvSpPr/>
          <p:nvPr/>
        </p:nvSpPr>
        <p:spPr>
          <a:xfrm>
            <a:off x="947549" y="1219876"/>
            <a:ext cx="9834087" cy="4770537"/>
          </a:xfrm>
          <a:prstGeom prst="rect">
            <a:avLst/>
          </a:prstGeom>
        </p:spPr>
        <p:txBody>
          <a:bodyPr wrap="square" lIns="91440" tIns="45720" rIns="91440" bIns="45720" anchor="t">
            <a:spAutoFit/>
          </a:bodyPr>
          <a:lstStyle/>
          <a:p>
            <a:r>
              <a:rPr lang="en-GB" sz="1600" dirty="0">
                <a:latin typeface="Open Sans"/>
              </a:rPr>
              <a:t>Fuso Nerini, F., Tomei, J., To, L.S., Bisaga, I., Parikh, P., Black, M., Borrion, A., Spataru, C., Castán Broto, V., Anandarajah, G., Milligan, B., Mulugetta, Y., 2018. Mapeo de sinergias y compensaciones entre la energía y los Objetivos de Desarrollo Sostenible. Nature Energy 3, 10-15. </a:t>
            </a:r>
            <a:r>
              <a:rPr lang="en-GB" sz="1600" dirty="0">
                <a:latin typeface="Open Sans"/>
                <a:hlinkClick r:id="rId2"/>
              </a:rPr>
              <a:t>https://doi.org/10.1038/s41560-017-0036-5</a:t>
            </a:r>
            <a:endParaRPr lang="en-US" sz="1600" dirty="0">
              <a:latin typeface="Open Sans"/>
            </a:endParaRPr>
          </a:p>
          <a:p>
            <a:endParaRPr lang="en-GB" sz="1600" dirty="0">
              <a:latin typeface="Open Sans"/>
            </a:endParaRPr>
          </a:p>
          <a:p>
            <a:r>
              <a:rPr lang="en-US" sz="1600" dirty="0">
                <a:latin typeface="Open Sans"/>
              </a:rPr>
              <a:t>Agencia Internacional de la Energía; Agencia Internacional de Energías Renovables; División de Estadística de las Naciones Unidas; Banco Mundial; Organización Mundial de la Salud. 2020. Tracking SDG 7 : The Energy Progress Report 2020. Banco Mundial, Washington, DC. © Banco Mundial. </a:t>
            </a:r>
            <a:r>
              <a:rPr lang="en-US" sz="1600" dirty="0">
                <a:latin typeface="Open Sans"/>
                <a:hlinkClick r:id="rId3"/>
              </a:rPr>
              <a:t>https://openknowledge.worldbank.org/handle/10986/33822 </a:t>
            </a:r>
            <a:r>
              <a:rPr lang="en-US" sz="1600" dirty="0">
                <a:latin typeface="Open Sans"/>
              </a:rPr>
              <a:t>Licencia: CC BY-NC 3.0 IGO</a:t>
            </a:r>
            <a:endParaRPr lang="en-GB" sz="1600" dirty="0">
              <a:latin typeface="Open Sans"/>
            </a:endParaRPr>
          </a:p>
          <a:p>
            <a:endParaRPr lang="en-GB" sz="1600" dirty="0">
              <a:latin typeface="Open Sans"/>
            </a:endParaRPr>
          </a:p>
          <a:p>
            <a:r>
              <a:rPr lang="sv-SE" sz="1600" dirty="0">
                <a:latin typeface="Open Sans"/>
              </a:rPr>
              <a:t>Mentis, D., Korkovelos, A., Sahlberg, A., Khavari, B., n.d. Lecture 1: Introduction to geospatial electrification modelling [WWW Document]. Kit de enseñanza de OnSSET. URL </a:t>
            </a:r>
            <a:r>
              <a:rPr lang="sv-SE" sz="1600" dirty="0">
                <a:latin typeface="Open Sans"/>
                <a:ea typeface="+mn-lt"/>
                <a:cs typeface="+mn-lt"/>
                <a:hlinkClick r:id="rId4"/>
              </a:rPr>
              <a:t>https://onsset.github.io/teaching_kit/courses/modul</a:t>
            </a:r>
            <a:r>
              <a:rPr lang="sv-SE" sz="1600" dirty="0">
                <a:latin typeface="Open Sans"/>
                <a:cs typeface="Calibri"/>
              </a:rPr>
              <a:t>e_1/Lecture_1/ </a:t>
            </a:r>
            <a:r>
              <a:rPr lang="sv-SE" sz="1600" dirty="0">
                <a:latin typeface="Open Sans"/>
              </a:rPr>
              <a:t>(consultado el 18.2.21).</a:t>
            </a:r>
          </a:p>
          <a:p>
            <a:endParaRPr lang="en-GB" sz="1600" dirty="0">
              <a:latin typeface="Open Sans"/>
            </a:endParaRPr>
          </a:p>
          <a:p>
            <a:r>
              <a:rPr lang="en-GB" sz="1600" dirty="0">
                <a:latin typeface="Open Sans"/>
              </a:rPr>
              <a:t>2019. PERSPECTIVA MUNDIAL DE LA ENERGÍA 2019. Publicaciones de la OCDE 810. </a:t>
            </a:r>
            <a:r>
              <a:rPr lang="en-GB" sz="1600" dirty="0">
                <a:latin typeface="Open Sans"/>
                <a:hlinkClick r:id="rId5"/>
              </a:rPr>
              <a:t>https://doi.org/10.1787/caf32f3b-en</a:t>
            </a:r>
            <a:endParaRPr lang="en-GB" sz="1600" dirty="0">
              <a:latin typeface="Open Sans"/>
            </a:endParaRPr>
          </a:p>
          <a:p>
            <a:endParaRPr lang="en-GB" sz="1600" dirty="0">
              <a:latin typeface="Open Sans"/>
            </a:endParaRPr>
          </a:p>
          <a:p>
            <a:r>
              <a:rPr lang="en-GB" sz="1600" dirty="0">
                <a:latin typeface="Open Sans"/>
              </a:rPr>
              <a:t>ONU, 2016. ENERGÍA ASEQUIBLE Y LIMPIA: 2016. </a:t>
            </a:r>
            <a:r>
              <a:rPr lang="en-GB" sz="1600" dirty="0">
                <a:latin typeface="Open Sans"/>
                <a:hlinkClick r:id="rId6"/>
              </a:rPr>
              <a:t>https://www.</a:t>
            </a:r>
            <a:r>
              <a:rPr lang="en-GB" sz="1600" dirty="0">
                <a:latin typeface="Open Sans"/>
              </a:rPr>
              <a:t>un.org/sustainabledevelopment/wp-content/uploads/2016/08/7_Why-It-Matters-2020.pdf </a:t>
            </a:r>
          </a:p>
        </p:txBody>
      </p:sp>
    </p:spTree>
    <p:extLst>
      <p:ext uri="{BB962C8B-B14F-4D97-AF65-F5344CB8AC3E}">
        <p14:creationId xmlns:p14="http://schemas.microsoft.com/office/powerpoint/2010/main" val="486683584"/>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03278" y="102540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Opciones de electrificación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91521" y="-354723"/>
            <a:ext cx="87500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Opciones de electrificación </a:t>
            </a:r>
          </a:p>
        </p:txBody>
      </p:sp>
      <p:sp>
        <p:nvSpPr>
          <p:cNvPr id="10" name="Rectangle 9"/>
          <p:cNvSpPr/>
          <p:nvPr/>
        </p:nvSpPr>
        <p:spPr>
          <a:xfrm>
            <a:off x="805216" y="1475709"/>
            <a:ext cx="8572699" cy="400110"/>
          </a:xfrm>
          <a:prstGeom prst="rect">
            <a:avLst/>
          </a:prstGeom>
        </p:spPr>
        <p:txBody>
          <a:bodyPr wrap="square" lIns="91440" tIns="45720" rIns="91440" bIns="45720" anchor="t">
            <a:spAutoFit/>
          </a:bodyPr>
          <a:lstStyle/>
          <a:p>
            <a:pPr>
              <a:buClr>
                <a:srgbClr val="000000"/>
              </a:buClr>
              <a:buFont typeface="Arial"/>
              <a:buNone/>
            </a:pPr>
            <a:r>
              <a:rPr lang="en-GB" sz="2000" b="1" i="1" kern="0" dirty="0">
                <a:solidFill>
                  <a:srgbClr val="000000"/>
                </a:solidFill>
                <a:latin typeface="Open Sans"/>
                <a:ea typeface="Georgia" panose="02040502050405020303" pitchFamily="18" charset="0"/>
                <a:cs typeface="Times New Roman"/>
                <a:sym typeface="Arial"/>
              </a:rPr>
              <a:t>¿Cómo se puede conseguir el acceso a la electricidad al menor coste?</a:t>
            </a:r>
            <a:endParaRPr lang="sv-SE" sz="2000" b="1" kern="0" dirty="0">
              <a:solidFill>
                <a:srgbClr val="000000"/>
              </a:solidFill>
              <a:latin typeface="Open Sans"/>
              <a:ea typeface="Georgia" panose="02040502050405020303" pitchFamily="18" charset="0"/>
              <a:cs typeface="Times New Roman"/>
            </a:endParaRPr>
          </a:p>
        </p:txBody>
      </p:sp>
      <p:sp>
        <p:nvSpPr>
          <p:cNvPr id="6" name="Rectangle 5"/>
          <p:cNvSpPr/>
          <p:nvPr/>
        </p:nvSpPr>
        <p:spPr>
          <a:xfrm>
            <a:off x="921747" y="6143701"/>
            <a:ext cx="2501006"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Adaptado de Mentis et al. 2021</a:t>
            </a:r>
            <a:endParaRPr lang="en-US" sz="1000" dirty="0">
              <a:latin typeface="Open San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063" y="2906616"/>
            <a:ext cx="3587416" cy="2391611"/>
          </a:xfrm>
          <a:prstGeom prst="rect">
            <a:avLst/>
          </a:prstGeom>
        </p:spPr>
      </p:pic>
      <p:sp>
        <p:nvSpPr>
          <p:cNvPr id="11" name="TextBox 10"/>
          <p:cNvSpPr txBox="1"/>
          <p:nvPr/>
        </p:nvSpPr>
        <p:spPr>
          <a:xfrm>
            <a:off x="1649305" y="2540266"/>
            <a:ext cx="2262933" cy="369332"/>
          </a:xfrm>
          <a:prstGeom prst="rect">
            <a:avLst/>
          </a:prstGeom>
          <a:noFill/>
        </p:spPr>
        <p:txBody>
          <a:bodyPr wrap="square" rtlCol="0">
            <a:spAutoFit/>
          </a:bodyPr>
          <a:lstStyle/>
          <a:p>
            <a:pPr algn="ctr"/>
            <a:r>
              <a:rPr lang="en-GB" dirty="0"/>
              <a:t>GRID</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1903" y="4098837"/>
            <a:ext cx="2942990" cy="2189747"/>
          </a:xfrm>
          <a:prstGeom prst="rect">
            <a:avLst/>
          </a:prstGeom>
        </p:spPr>
      </p:pic>
      <p:sp>
        <p:nvSpPr>
          <p:cNvPr id="13" name="Rectangle 12"/>
          <p:cNvSpPr/>
          <p:nvPr/>
        </p:nvSpPr>
        <p:spPr>
          <a:xfrm>
            <a:off x="8386903" y="3729505"/>
            <a:ext cx="3025765" cy="369332"/>
          </a:xfrm>
          <a:prstGeom prst="rect">
            <a:avLst/>
          </a:prstGeom>
        </p:spPr>
        <p:txBody>
          <a:bodyPr wrap="none">
            <a:spAutoFit/>
          </a:bodyPr>
          <a:lstStyle/>
          <a:p>
            <a:r>
              <a:rPr lang="en-US" dirty="0"/>
              <a:t>TECNOLOGÍAS AUTÓNOMAS</a:t>
            </a:r>
            <a:endParaRPr lang="en-GB" dirty="0"/>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5665" y="3256039"/>
            <a:ext cx="3421145" cy="2281877"/>
          </a:xfrm>
          <a:prstGeom prst="rect">
            <a:avLst/>
          </a:prstGeom>
        </p:spPr>
      </p:pic>
      <p:sp>
        <p:nvSpPr>
          <p:cNvPr id="15" name="Rectangle 14"/>
          <p:cNvSpPr/>
          <p:nvPr/>
        </p:nvSpPr>
        <p:spPr>
          <a:xfrm>
            <a:off x="5922164" y="2906616"/>
            <a:ext cx="1188146" cy="369332"/>
          </a:xfrm>
          <a:prstGeom prst="rect">
            <a:avLst/>
          </a:prstGeom>
        </p:spPr>
        <p:txBody>
          <a:bodyPr wrap="none">
            <a:spAutoFit/>
          </a:bodyPr>
          <a:lstStyle/>
          <a:p>
            <a:r>
              <a:rPr lang="en-US" dirty="0"/>
              <a:t>MINI-GRID</a:t>
            </a:r>
            <a:endParaRPr lang="en-GB" dirty="0"/>
          </a:p>
        </p:txBody>
      </p:sp>
      <p:sp>
        <p:nvSpPr>
          <p:cNvPr id="16" name="Rectangle 15"/>
          <p:cNvSpPr/>
          <p:nvPr/>
        </p:nvSpPr>
        <p:spPr>
          <a:xfrm>
            <a:off x="4747759" y="5524999"/>
            <a:ext cx="3479052" cy="415498"/>
          </a:xfrm>
          <a:prstGeom prst="rect">
            <a:avLst/>
          </a:prstGeom>
        </p:spPr>
        <p:txBody>
          <a:bodyPr wrap="square" lIns="91440" tIns="45720" rIns="91440" bIns="45720" anchor="t">
            <a:spAutoFit/>
          </a:bodyPr>
          <a:lstStyle/>
          <a:p>
            <a:r>
              <a:rPr lang="en-GB" sz="1000" b="1" dirty="0">
                <a:latin typeface="Open Sans"/>
              </a:rPr>
              <a:t>Fuente de la imagen: </a:t>
            </a:r>
            <a:r>
              <a:rPr lang="en-GB" sz="1000" dirty="0">
                <a:latin typeface="Open Sans"/>
              </a:rPr>
              <a:t>Agencia Internacional de Energías Renovables (IRENA) con licencia </a:t>
            </a:r>
            <a:r>
              <a:rPr lang="en-GB" sz="1000" dirty="0">
                <a:latin typeface="Open Sans"/>
                <a:hlinkClick r:id="rId8"/>
              </a:rPr>
              <a:t>CC BY-NC-ND 2.0</a:t>
            </a:r>
            <a:endParaRPr lang="en-GB" sz="1000" dirty="0">
              <a:latin typeface="Open Sans"/>
            </a:endParaRPr>
          </a:p>
        </p:txBody>
      </p:sp>
      <p:sp>
        <p:nvSpPr>
          <p:cNvPr id="17" name="Oval 16">
            <a:extLst>
              <a:ext uri="{FF2B5EF4-FFF2-40B4-BE49-F238E27FC236}">
                <a16:creationId xmlns:a16="http://schemas.microsoft.com/office/drawing/2014/main" id="{5F7D1702-17F4-3C4D-9CA7-3031F4729067}"/>
              </a:ext>
            </a:extLst>
          </p:cNvPr>
          <p:cNvSpPr/>
          <p:nvPr/>
        </p:nvSpPr>
        <p:spPr>
          <a:xfrm>
            <a:off x="10237668" y="31227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9.mp3" descr="Track1_Lecture2_Slide9.mp3">
            <a:hlinkClick r:id="" action="ppaction://media"/>
            <a:extLst>
              <a:ext uri="{FF2B5EF4-FFF2-40B4-BE49-F238E27FC236}">
                <a16:creationId xmlns:a16="http://schemas.microsoft.com/office/drawing/2014/main" id="{915F41EC-EDBA-9A49-AE10-A0F58C3E9B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309033" y="383635"/>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156D06D-84F7-4920-A45F-2809714BC88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schemas.openxmlformats.org/package/2006/metadata/core-properties"/>
    <ds:schemaRef ds:uri="http://schemas.microsoft.com/office/infopath/2007/PartnerControls"/>
    <ds:schemaRef ds:uri="0b696a8a-ab1a-459b-a09e-44df7cbe9330"/>
    <ds:schemaRef ds:uri="35b8b66e-5759-43c1-a138-f967a8bf5a20"/>
    <ds:schemaRef ds:uri="http://purl.org/dc/elements/1.1/"/>
    <ds:schemaRef ds:uri="http://schemas.microsoft.com/office/2006/documentManagement/types"/>
    <ds:schemaRef ds:uri="http://www.w3.org/XML/1998/namespace"/>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485</TotalTime>
  <Words>6983</Words>
  <Application>Microsoft Office PowerPoint</Application>
  <PresentationFormat>Panorámica</PresentationFormat>
  <Paragraphs>320</Paragraphs>
  <Slides>28</Slides>
  <Notes>24</Notes>
  <HiddenSlides>0</HiddenSlides>
  <MMClips>22</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28</vt:i4>
      </vt:variant>
    </vt:vector>
  </HeadingPairs>
  <TitlesOfParts>
    <vt:vector size="36" baseType="lpstr">
      <vt:lpstr>Arial</vt:lpstr>
      <vt:lpstr>Calibri</vt:lpstr>
      <vt:lpstr>Calibri Light</vt:lpstr>
      <vt:lpstr>Open Sans</vt:lpstr>
      <vt:lpstr>Open Sans </vt:lpstr>
      <vt:lpstr>Open Sans ExtraBold</vt:lpstr>
      <vt:lpstr>Office Theme</vt:lpstr>
      <vt:lpstr>Office Theme</vt:lpstr>
      <vt:lpstr>LECTURA 2 SDGS Y  ACCESO A LA ENERGÍA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docId:A466773B04759D9C087B6FFDACECF3E7</cp:keywords>
  <cp:lastModifiedBy>Diego Daniel Mora Gonzalez</cp:lastModifiedBy>
  <cp:revision>61</cp:revision>
  <dcterms:created xsi:type="dcterms:W3CDTF">2021-02-10T16:48:02Z</dcterms:created>
  <dcterms:modified xsi:type="dcterms:W3CDTF">2022-11-01T06:16:38Z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