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379" r:id="rId5"/>
    <p:sldId id="380" r:id="rId6"/>
    <p:sldId id="382" r:id="rId7"/>
    <p:sldId id="397" r:id="rId8"/>
    <p:sldId id="398" r:id="rId9"/>
    <p:sldId id="383" r:id="rId10"/>
    <p:sldId id="401" r:id="rId11"/>
    <p:sldId id="385" r:id="rId12"/>
    <p:sldId id="393" r:id="rId13"/>
    <p:sldId id="402" r:id="rId14"/>
    <p:sldId id="388" r:id="rId15"/>
    <p:sldId id="390" r:id="rId16"/>
    <p:sldId id="391" r:id="rId17"/>
    <p:sldId id="392"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kJkgylMiBHiE3SawPiq/w==" hashData="7+9+oQREP5d4txm/295eSUaxt8Xl2WtnTV/x9ZLgTkavhSUW50F125EMI2dL31oTrGDo9eX2Zrmswnqao9yej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CBAE24-9F04-A9B6-F298-85B7DE077BE9}" name="Janina Fuchs" initials="JF" userId="S::ucbqjlf@ucl.ac.uk::33f3e2f3-3cdd-4318-9c16-d94beac69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7F9"/>
    <a:srgbClr val="B1D3FF"/>
    <a:srgbClr val="AFC7FE"/>
    <a:srgbClr val="FBC9D1"/>
    <a:srgbClr val="F692A2"/>
    <a:srgbClr val="9FBBFE"/>
    <a:srgbClr val="910C22"/>
    <a:srgbClr val="023DC7"/>
    <a:srgbClr val="FABEC8"/>
    <a:srgbClr val="D97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9" autoAdjust="0"/>
    <p:restoredTop sz="75676" autoAdjust="0"/>
  </p:normalViewPr>
  <p:slideViewPr>
    <p:cSldViewPr snapToGrid="0">
      <p:cViewPr varScale="1">
        <p:scale>
          <a:sx n="86" d="100"/>
          <a:sy n="86" d="100"/>
        </p:scale>
        <p:origin x="1632" y="90"/>
      </p:cViewPr>
      <p:guideLst>
        <p:guide orient="horz" pos="2160"/>
        <p:guide pos="3840"/>
        <p:guide orient="horz" pos="7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sz="1200" dirty="0">
                <a:ea typeface="+mn-lt"/>
              </a:rPr>
              <a:t>By the end of this lecture, you will be able to: </a:t>
            </a:r>
            <a:r>
              <a:rPr lang="en-GB" sz="1200" dirty="0">
                <a:latin typeface="Open Sans" pitchFamily="2" charset="0"/>
                <a:ea typeface="Open Sans" pitchFamily="2" charset="0"/>
                <a:cs typeface="Open Sans" pitchFamily="2" charset="0"/>
              </a:rPr>
              <a:t>Understand to the concept of ‘thinking politically’ in the context of systems modelling; </a:t>
            </a:r>
            <a:r>
              <a:rPr lang="en-GB" dirty="0">
                <a:latin typeface="Open Sans" pitchFamily="2" charset="0"/>
                <a:ea typeface="Open Sans" pitchFamily="2" charset="0"/>
                <a:cs typeface="Open Sans" pitchFamily="2" charset="0"/>
              </a:rPr>
              <a:t>Define </a:t>
            </a:r>
            <a:r>
              <a:rPr lang="en-GB" sz="1200" dirty="0">
                <a:latin typeface="Open Sans" pitchFamily="2" charset="0"/>
                <a:ea typeface="Open Sans" pitchFamily="2" charset="0"/>
                <a:cs typeface="Open Sans" pitchFamily="2" charset="0"/>
              </a:rPr>
              <a:t>‘politics’ and the factors that drive the politics of policymaking; introduce to the concept of political economy; </a:t>
            </a:r>
            <a:r>
              <a:rPr lang="en-GB" dirty="0">
                <a:latin typeface="Open Sans" pitchFamily="2" charset="0"/>
                <a:ea typeface="Open Sans" pitchFamily="2" charset="0"/>
                <a:cs typeface="Open Sans" pitchFamily="2" charset="0"/>
              </a:rPr>
              <a:t>E</a:t>
            </a:r>
            <a:r>
              <a:rPr lang="en-GB" sz="1200" dirty="0">
                <a:latin typeface="Open Sans" pitchFamily="2" charset="0"/>
                <a:ea typeface="Open Sans" pitchFamily="2" charset="0"/>
                <a:cs typeface="Open Sans" pitchFamily="2" charset="0"/>
              </a:rPr>
              <a:t>xplore the relationship between policy, politics and political economy. And </a:t>
            </a:r>
            <a:r>
              <a:rPr lang="en-GB" dirty="0">
                <a:latin typeface="Open Sans" pitchFamily="2" charset="0"/>
                <a:ea typeface="Open Sans" pitchFamily="2" charset="0"/>
                <a:cs typeface="Open Sans" pitchFamily="2" charset="0"/>
              </a:rPr>
              <a:t>Start to explain </a:t>
            </a:r>
            <a:r>
              <a:rPr lang="en-GB" sz="1200" dirty="0">
                <a:latin typeface="Open Sans" pitchFamily="2" charset="0"/>
                <a:ea typeface="Open Sans" pitchFamily="2" charset="0"/>
                <a:cs typeface="Open Sans" pitchFamily="2" charset="0"/>
              </a:rPr>
              <a:t>what role political economy can play in modelling (as an analytical too). </a:t>
            </a:r>
          </a:p>
          <a:p>
            <a:pPr>
              <a:spcBef>
                <a:spcPts val="1000"/>
              </a:spcBef>
            </a:pP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337595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pitchFamily="2" charset="0"/>
                <a:ea typeface="Open Sans" pitchFamily="2" charset="0"/>
                <a:cs typeface="Open Sans" pitchFamily="2" charset="0"/>
              </a:rPr>
              <a:t>In energy planning and policymaking, political economy </a:t>
            </a:r>
            <a:r>
              <a:rPr lang="en-GB" dirty="0"/>
              <a:t>can help identify the political and economic barriers to the deployment of certain technologies, such as regulatory obstacles, and vested interests. </a:t>
            </a:r>
          </a:p>
          <a:p>
            <a:r>
              <a:rPr lang="en-GB" dirty="0"/>
              <a:t>to analyse the distributional consequences of energy policies, such as their impact on energy consumers, producers, and the environment. This analysis can help policymakers design more equitable and efficient policies.</a:t>
            </a:r>
          </a:p>
          <a:p>
            <a:r>
              <a:rPr lang="en-GB" dirty="0"/>
              <a:t>to understand how institutions, such as regulatory bodies and energy companies, influence energy policy and decision-making. This understanding can help to identify institutional barriers to renewable energy deployment and inform institutional reforms.</a:t>
            </a:r>
          </a:p>
          <a:p>
            <a:r>
              <a:rPr lang="en-GB" dirty="0">
                <a:latin typeface="Open Sans" pitchFamily="2" charset="0"/>
                <a:ea typeface="Open Sans" pitchFamily="2" charset="0"/>
                <a:cs typeface="Open Sans" pitchFamily="2" charset="0"/>
              </a:rPr>
              <a:t>By incorporating political economy, system modellers can gain a comprehensive understanding of how a system functions, and how it may be affected by changes in political or economic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73022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800" dirty="0">
                <a:latin typeface="Calibri Light" panose="020F0302020204030204" pitchFamily="34" charset="0"/>
                <a:ea typeface="Open Sans" panose="020B0606030504020204" pitchFamily="34" charset="0"/>
                <a:cs typeface="Calibri Light" panose="020F0302020204030204" pitchFamily="34" charset="0"/>
              </a:rPr>
              <a:t>From modelling perspective political economy Political economy can help modellers strengthen their diagnosis of the problem, and the extent of uncertainty, thus develop a balanced view of the scenarios [Quality]. </a:t>
            </a:r>
          </a:p>
          <a:p>
            <a:pPr marL="0" indent="0" algn="just">
              <a:buNone/>
            </a:pPr>
            <a:r>
              <a:rPr lang="en-GB" sz="1800" dirty="0">
                <a:latin typeface="Calibri Light" panose="020F0302020204030204" pitchFamily="34" charset="0"/>
                <a:ea typeface="Open Sans" panose="020B0606030504020204" pitchFamily="34" charset="0"/>
                <a:cs typeface="Calibri Light" panose="020F0302020204030204" pitchFamily="34" charset="0"/>
              </a:rPr>
              <a:t>Understand the interests, motivations and power dynamics that drive actors behaviour and preferences, could enable modellers to have better insights of what are the politically and socially feasible policy options [relevance]. </a:t>
            </a:r>
          </a:p>
          <a:p>
            <a:pPr marL="0" indent="0" algn="just">
              <a:buNone/>
            </a:pPr>
            <a:r>
              <a:rPr lang="en-GB" sz="1800" dirty="0">
                <a:latin typeface="Calibri Light" panose="020F0302020204030204" pitchFamily="34" charset="0"/>
                <a:ea typeface="Open Sans" panose="020B0606030504020204" pitchFamily="34" charset="0"/>
                <a:cs typeface="Calibri Light" panose="020F0302020204030204" pitchFamily="34" charset="0"/>
              </a:rPr>
              <a:t>Knowledge of what role different institutions and stakeholders  play could mean ability to identify opportunities that can be leveraged for effective communication of models and modelling results {practicality and credibility].</a:t>
            </a:r>
          </a:p>
          <a:p>
            <a:pPr marL="0" indent="0" algn="just">
              <a:buNone/>
            </a:pPr>
            <a:endParaRPr lang="en-GB" sz="1800" dirty="0">
              <a:latin typeface="Calibri Light" panose="020F0302020204030204" pitchFamily="34" charset="0"/>
              <a:ea typeface="Open Sans" panose="020B0606030504020204" pitchFamily="34" charset="0"/>
              <a:cs typeface="Calibri Light" panose="020F0302020204030204" pitchFamily="34" charset="0"/>
            </a:endParaRPr>
          </a:p>
          <a:p>
            <a:pPr marL="0" indent="0" algn="just">
              <a:buNone/>
            </a:pPr>
            <a:r>
              <a:rPr lang="en-GB" sz="1800" dirty="0">
                <a:latin typeface="Calibri Light" panose="020F0302020204030204" pitchFamily="34" charset="0"/>
                <a:cs typeface="Calibri Light" panose="020F0302020204030204" pitchFamily="34" charset="0"/>
              </a:rPr>
              <a:t>A holistic view of the context and underlying factors that contribute to the problem (for example power dynamics and social norms)  could enable modellers to reflect on the impact and implications of different scenarios better. For example, a modeller that is aware of the conditions that contribute to inequality and marginalisation of certain groups would be in a better position to consider and ensure inclusive measures are considered during stakeholders consultation and communication of results.</a:t>
            </a:r>
          </a:p>
          <a:p>
            <a:pPr marL="0" indent="0" algn="just">
              <a:buNone/>
            </a:pPr>
            <a:endParaRPr lang="en-GB" sz="1800" dirty="0">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highlight>
                  <a:srgbClr val="FFFF00"/>
                </a:highlight>
                <a:latin typeface="Calibri Light" panose="020F0302020204030204" pitchFamily="34" charset="0"/>
                <a:cs typeface="Calibri Light" panose="020F0302020204030204" pitchFamily="34" charset="0"/>
              </a:rPr>
              <a:t>Thus, within a modelling process to ‘think politically’ means be aware of why things are the way they are, being able to ask the right questions, and listen deeply. </a:t>
            </a:r>
          </a:p>
          <a:p>
            <a:pPr marL="0" indent="0" algn="just">
              <a:buNone/>
            </a:pPr>
            <a:r>
              <a:rPr lang="en-GB" sz="1800" dirty="0">
                <a:highlight>
                  <a:srgbClr val="FFFF00"/>
                </a:highlight>
                <a:latin typeface="Calibri Light" panose="020F0302020204030204" pitchFamily="34" charset="0"/>
                <a:cs typeface="Calibri Light" panose="020F0302020204030204" pitchFamily="34" charset="0"/>
              </a:rPr>
              <a:t>Do not look only at what worked and did not work from what you did, look also at what made it work or not work. question our assumptions and the assumptions of others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44145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sz="1200" dirty="0">
                <a:latin typeface="Open Sans"/>
                <a:ea typeface="+mn-lt"/>
                <a:cs typeface="+mn-lt"/>
              </a:rPr>
              <a:t>In the previous lecture we noted policymaking is inherently a political process. </a:t>
            </a:r>
            <a:r>
              <a:rPr lang="en-US" sz="1200" dirty="0">
                <a:latin typeface="Open Sans"/>
                <a:ea typeface="+mn-lt"/>
                <a:cs typeface="+mn-lt"/>
              </a:rPr>
              <a:t>A policy consists of a web of decisions and actions that allocates resources and values. The process by which those social needs are determined involves trade-offs. However these tradeoffs do not often happen in equal terms at the same time, hence policy decisions often create winners and losers. </a:t>
            </a:r>
          </a:p>
          <a:p>
            <a:pPr>
              <a:spcBef>
                <a:spcPts val="1000"/>
              </a:spcBef>
            </a:pPr>
            <a:endParaRPr lang="en-US" sz="1200" dirty="0">
              <a:latin typeface="Open Sans"/>
              <a:ea typeface="+mn-lt"/>
              <a:cs typeface="+mn-lt"/>
            </a:endParaRPr>
          </a:p>
          <a:p>
            <a:pPr>
              <a:spcBef>
                <a:spcPts val="1000"/>
              </a:spcBef>
            </a:pPr>
            <a:r>
              <a:rPr lang="en-US" sz="1200" dirty="0">
                <a:latin typeface="Open Sans"/>
                <a:ea typeface="+mn-lt"/>
                <a:cs typeface="+mn-lt"/>
              </a:rPr>
              <a:t>The fact that there are competing needs, diverging values, and opposing interests also means </a:t>
            </a:r>
            <a:r>
              <a:rPr lang="en-GB" sz="1200" dirty="0">
                <a:latin typeface="Open Sans"/>
                <a:ea typeface="+mn-lt"/>
                <a:cs typeface="+mn-lt"/>
              </a:rPr>
              <a:t>policymaking is characterised by competition over interests and beliefs, and the policy process is the arena through which that competition occurs. </a:t>
            </a:r>
            <a:r>
              <a:rPr lang="en-US" sz="1200" dirty="0">
                <a:latin typeface="Open Sans"/>
                <a:ea typeface="+mn-lt"/>
                <a:cs typeface="+mn-lt"/>
              </a:rPr>
              <a:t>The contestation, competition and trade-offs that are associated with such process what we call politics. Policymaking and policy debates are not only driven by a desire for technical accuracy but also by a need for political and economic success</a:t>
            </a:r>
            <a:r>
              <a:rPr lang="en-GB" sz="1200" dirty="0">
                <a:latin typeface="Open Sans"/>
                <a:ea typeface="+mn-lt"/>
                <a:cs typeface="+mn-lt"/>
              </a:rPr>
              <a:t>. </a:t>
            </a:r>
          </a:p>
          <a:p>
            <a:pPr>
              <a:spcBef>
                <a:spcPts val="1000"/>
              </a:spcBef>
            </a:pPr>
            <a:endParaRPr lang="en-GB" sz="1200" dirty="0">
              <a:latin typeface="Open Sans"/>
              <a:ea typeface="+mn-lt"/>
              <a:cs typeface="+mn-lt"/>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lang="en-GB" dirty="0"/>
              <a:t>Thus, while systems modelling has important role in the science-policy interface, </a:t>
            </a:r>
            <a:r>
              <a:rPr lang="en-GB" dirty="0">
                <a:ea typeface="+mn-lt"/>
              </a:rPr>
              <a:t>non-scientific and political factors play a role as decision drivers and constraints. </a:t>
            </a:r>
            <a:endParaRPr lang="en-US" sz="1200" dirty="0">
              <a:solidFill>
                <a:srgbClr val="000000"/>
              </a:solidFill>
              <a:latin typeface="Arial" panose="020B0604020202020204" pitchFamily="34" charset="0"/>
              <a:ea typeface="+mn-lt"/>
              <a:cs typeface="Arial" panose="020B0604020202020204" pitchFamily="34" charset="0"/>
              <a:sym typeface="Arial"/>
            </a:endParaRPr>
          </a:p>
          <a:p>
            <a:pPr>
              <a:spcBef>
                <a:spcPts val="1000"/>
              </a:spcBef>
            </a:pPr>
            <a:endParaRPr lang="en-GB" sz="1200" dirty="0">
              <a:latin typeface="Open Sans"/>
              <a:ea typeface="+mn-lt"/>
              <a:cs typeface="+mn-lt"/>
            </a:endParaRPr>
          </a:p>
          <a:p>
            <a:pPr>
              <a:spcBef>
                <a:spcPts val="1000"/>
              </a:spcBef>
            </a:pPr>
            <a:r>
              <a:rPr lang="en-GB" sz="1200" dirty="0">
                <a:latin typeface="Calibri Light" panose="020F0302020204030204" pitchFamily="34" charset="0"/>
                <a:ea typeface="+mn-lt"/>
                <a:cs typeface="Calibri Light" panose="020F0302020204030204" pitchFamily="34" charset="0"/>
              </a:rPr>
              <a:t>Seeing policymaking as a political process has implications for what role modelling and models play.</a:t>
            </a:r>
            <a:endParaRPr lang="en-GB" sz="1200" dirty="0">
              <a:latin typeface="Open Sans"/>
              <a:ea typeface="+mn-lt"/>
              <a:cs typeface="+mn-lt"/>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25733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term "thinking politically" has its roots in political science and was first used in this context by the political scientist Michael J. Shapiro in his book "Reading 'Adam Smith': Desire, History and Value" (1993). Shapiro argued that political actors, including policymakers and researchers, cannot be separated from the social and political contexts in which they operate, and therefore, the analysis of politics and policymaking must take into account non-technical, non-scientific factors such as power, interests, values, and ideology. The concept has since been adopted and applied in various fields, including energy systems modelling.</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1426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sz="1200" dirty="0">
                <a:latin typeface="Open Sans"/>
                <a:ea typeface="+mn-lt"/>
                <a:cs typeface="+mn-lt"/>
              </a:rPr>
              <a:t>﻿Models mainly focus on techno-economic aspects and do not adequately represent the social and political dimensions.  However, as noted, non-technical factors play an important role as drivers and constraints to policy decisions. Hence, it is advised for modellers to broaden their perspective beyond technical solutions and to take into account the significance of political factors. </a:t>
            </a:r>
          </a:p>
          <a:p>
            <a:r>
              <a:rPr lang="en-GB" sz="1200" dirty="0">
                <a:latin typeface="Open Sans"/>
                <a:ea typeface="+mn-lt"/>
                <a:cs typeface="+mn-lt"/>
              </a:rPr>
              <a:t>In this regard, thinking politically </a:t>
            </a:r>
            <a:r>
              <a:rPr lang="en-GB" dirty="0"/>
              <a:t>means considering the political context in which the model is being developed and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concept is used to argue system modellers should think politically because decision-making is not solely driven by technical considerations, but also by political and economic factors. Modellers need to be aware of the political context and actors involved in the decision-making process to ensure that their models are relevant, influential, and effective in informing policy decisions. Understanding the political dynamics can also help modellers identify potential obstacles and opportunities for successful policy implementation.</a:t>
            </a:r>
            <a:endParaRPr lang="en-GB" dirty="0">
              <a:latin typeface="Open Sans" pitchFamily="2" charset="0"/>
              <a:ea typeface="Open Sans" pitchFamily="2" charset="0"/>
              <a:cs typeface="Open Sans" pitchFamily="2" charset="0"/>
            </a:endParaRPr>
          </a:p>
          <a:p>
            <a:endParaRPr lang="en-GB" dirty="0"/>
          </a:p>
          <a:p>
            <a:r>
              <a:rPr lang="en-GB" sz="1200" b="0" i="0" u="none" strike="noStrike" kern="1200" dirty="0">
                <a:solidFill>
                  <a:schemeClr val="tx1"/>
                </a:solidFill>
                <a:effectLst/>
                <a:latin typeface="+mn-lt"/>
                <a:ea typeface="+mn-ea"/>
                <a:cs typeface="+mn-cs"/>
              </a:rPr>
              <a:t>System modellers should think politically because decision-making is not solely driven by technical considerations, but also by political and economic factors. Modellers need to be aware of the political context and actors involved in the decision-making process to ensure that their models are relevant, influential, and effective in informing policy decisions. Understanding the political dynamics can also help modellers identify potential obstacles and opportunities for successful communication and uptake of its results.</a:t>
            </a:r>
            <a:endParaRPr lang="en-GB" dirty="0"/>
          </a:p>
          <a:p>
            <a:pPr>
              <a:spcBef>
                <a:spcPts val="1000"/>
              </a:spcBef>
            </a:pPr>
            <a:endParaRPr lang="en-GB" dirty="0"/>
          </a:p>
          <a:p>
            <a:pPr>
              <a:spcBef>
                <a:spcPts val="1000"/>
              </a:spcBef>
            </a:pPr>
            <a:r>
              <a:rPr lang="en-GB" sz="1200" dirty="0">
                <a:highlight>
                  <a:srgbClr val="FFFF00"/>
                </a:highlight>
                <a:latin typeface="Calibri Light" panose="020F0302020204030204" pitchFamily="34" charset="0"/>
                <a:ea typeface="+mn-lt"/>
                <a:cs typeface="Calibri Light" panose="020F0302020204030204" pitchFamily="34" charset="0"/>
              </a:rPr>
              <a:t>For example as a modeller one might start with an </a:t>
            </a:r>
            <a:r>
              <a:rPr lang="en-GB" sz="1200" dirty="0">
                <a:highlight>
                  <a:srgbClr val="FFFF00"/>
                </a:highlight>
                <a:latin typeface="Calibri Light" panose="020F0302020204030204" pitchFamily="34" charset="0"/>
                <a:cs typeface="Calibri Light" panose="020F0302020204030204" pitchFamily="34" charset="0"/>
              </a:rPr>
              <a:t>observation of the political impli</a:t>
            </a:r>
            <a:r>
              <a:rPr lang="en-GB" sz="1200" dirty="0">
                <a:latin typeface="Calibri Light" panose="020F0302020204030204" pitchFamily="34" charset="0"/>
                <a:cs typeface="Calibri Light" panose="020F0302020204030204" pitchFamily="34" charset="0"/>
              </a:rPr>
              <a:t>cations of different scenarios or assumptions, including how different scenarios may impact the distribution and allocation of resources. </a:t>
            </a:r>
          </a:p>
          <a:p>
            <a:pPr>
              <a:spcBef>
                <a:spcPts val="1000"/>
              </a:spcBef>
            </a:pPr>
            <a:endParaRPr lang="en-GB"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33351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rPr>
              <a:t>Depending on the context and perspective of the person defining it. There are many definitions of politics. </a:t>
            </a:r>
            <a:r>
              <a:rPr lang="en-GB" dirty="0"/>
              <a:t>S</a:t>
            </a:r>
            <a:r>
              <a:rPr lang="en-GB" sz="1200" dirty="0">
                <a:effectLst/>
              </a:rPr>
              <a:t>ome of the common and relevant definitions describe politics as:</a:t>
            </a:r>
          </a:p>
          <a:p>
            <a:pPr marL="342900" indent="-342900">
              <a:buFont typeface="Arial" panose="020B0604020202020204" pitchFamily="34" charset="0"/>
              <a:buChar char="•"/>
            </a:pPr>
            <a:r>
              <a:rPr lang="en-GB" b="1" dirty="0"/>
              <a:t>The art or science of government</a:t>
            </a:r>
            <a:r>
              <a:rPr lang="en-GB" dirty="0"/>
              <a:t>: This definition focuses on politics as the process of making decisions that affect the governance of a society or state.</a:t>
            </a:r>
          </a:p>
          <a:p>
            <a:pPr marL="342900" indent="-342900">
              <a:buFont typeface="Arial" panose="020B0604020202020204" pitchFamily="34" charset="0"/>
              <a:buChar char="•"/>
            </a:pPr>
            <a:r>
              <a:rPr lang="en-GB" dirty="0"/>
              <a:t>The distribution of power and resources: This refers to the struggle over who gets what, when, and how. This definition emphasizes the role of power and resources in political processes.</a:t>
            </a:r>
          </a:p>
          <a:p>
            <a:pPr marL="342900" indent="-342900">
              <a:buFont typeface="Arial" panose="020B0604020202020204" pitchFamily="34" charset="0"/>
              <a:buChar char="•"/>
            </a:pPr>
            <a:r>
              <a:rPr lang="en-GB" b="1" dirty="0"/>
              <a:t>The practice of achieving objectives through persuasion or influence:</a:t>
            </a:r>
            <a:r>
              <a:rPr lang="en-GB" dirty="0"/>
              <a:t> This definition sees politics as the art of using rhetoric, negotiation, and other forms of persuasion to achieve goals and advance interests.</a:t>
            </a:r>
          </a:p>
          <a:p>
            <a:pPr marL="342900" indent="-342900">
              <a:buFont typeface="Arial" panose="020B0604020202020204" pitchFamily="34" charset="0"/>
              <a:buChar char="•"/>
            </a:pPr>
            <a:r>
              <a:rPr lang="en-GB" b="1" dirty="0"/>
              <a:t>The way in which societies organize themselves</a:t>
            </a:r>
            <a:r>
              <a:rPr lang="en-GB" dirty="0"/>
              <a:t>: This definition highlights how politics is embedded in social structures and shapes the way in which societies are organized and governed.</a:t>
            </a:r>
          </a:p>
          <a:p>
            <a:endParaRPr lang="en-GB" dirty="0">
              <a:latin typeface="Open Sans" pitchFamily="2" charset="0"/>
              <a:ea typeface="Open Sans" pitchFamily="2" charset="0"/>
              <a:cs typeface="Open Sans" pitchFamily="2" charset="0"/>
            </a:endParaRPr>
          </a:p>
          <a:p>
            <a:r>
              <a:rPr lang="en-GB" dirty="0">
                <a:latin typeface="Open Sans" pitchFamily="2" charset="0"/>
                <a:ea typeface="Open Sans" pitchFamily="2" charset="0"/>
                <a:cs typeface="Open Sans" pitchFamily="2" charset="0"/>
              </a:rPr>
              <a:t>There are many definitions of politics because politics is a complex and multifaceted concept that involves a wide range of activities, processes, and relationships. Politics is not just about governments, but also about power, interests, values, and ideas.</a:t>
            </a:r>
          </a:p>
          <a:p>
            <a:r>
              <a:rPr lang="en-GB" dirty="0">
                <a:latin typeface="Open Sans" pitchFamily="2" charset="0"/>
                <a:ea typeface="Open Sans" pitchFamily="2" charset="0"/>
                <a:cs typeface="Open Sans" pitchFamily="2" charset="0"/>
              </a:rPr>
              <a:t>Moreover, politics is a constantly evolving concept that reflects changes in society, culture, and history. As a result, new definitions of politics emerge over time to reflect new understandings and interpretations of the concept. </a:t>
            </a:r>
            <a:endParaRPr lang="en-GB" sz="1200" dirty="0">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ndParaRPr>
          </a:p>
          <a:p>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46132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Policy and politics are closely related concepts as they both involve the exercise of power and influence in order to achieve specific goals. Policy refers to a set of guidelines, principles, or rules that are put in place by governments. Politics, on the other hand, refers to the process of making decisions and exercising power within a group or society.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art of persuasion, politics relies heavily on actors ability to influence others in order to achieve desired outcomes. This involves using various techniques, such as rhetoric, negotiation, and compromise, to build alliances, gain support, and persuade others to adopt a particular policy or position.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this sense, policy and politics are intimately connected, as policies are often the result of political negotiations, compromises, and agreements.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At the same time, politics can also be used to shape policies by influencing the policy agenda. By mobilising public opinion, influencing elected officials, and using different forms of persuasion, politicians and interest groups can shape the policy landscape and determine which issues receive attention and resources.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Overall, the relationship between policy and politics is one of mutual dependence, with each playing a critical role in shaping the other.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support to policy-making requires a keen understanding of political dynamics and the ability to persuade and influence others.</a:t>
            </a: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54200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Times New Roman" panose="02020603050405020304" pitchFamily="18" charset="0"/>
              </a:rPr>
              <a:t>Good policies emerge from a combination of the political (mobilising support and managing opposition) and the technocratic (evidence of what works and implication of different policy options or pathways). However, most policy decisions are influenced by many factors: political, economic, ideological. </a:t>
            </a:r>
          </a:p>
          <a:p>
            <a:r>
              <a:rPr lang="en-GB" sz="1200" b="1" dirty="0">
                <a:effectLst/>
                <a:latin typeface="Times New Roman" panose="02020603050405020304" pitchFamily="18" charset="0"/>
                <a:ea typeface="Times New Roman" panose="02020603050405020304" pitchFamily="18" charset="0"/>
              </a:rPr>
              <a:t>Political influences concern who is </a:t>
            </a:r>
            <a:r>
              <a:rPr lang="en-GB" sz="1200" dirty="0">
                <a:effectLst/>
                <a:latin typeface="Times New Roman" panose="02020603050405020304" pitchFamily="18" charset="0"/>
                <a:ea typeface="Times New Roman" panose="02020603050405020304" pitchFamily="18" charset="0"/>
              </a:rPr>
              <a:t>in favour of, or opposed to, a particular position. When making a policy decision, decisionmakers must weigh who is for or against it, and how intense the opposition may be. </a:t>
            </a:r>
          </a:p>
          <a:p>
            <a:r>
              <a:rPr lang="en-GB" sz="1200" b="1" dirty="0">
                <a:effectLst/>
                <a:latin typeface="Times New Roman" panose="02020603050405020304" pitchFamily="18" charset="0"/>
                <a:ea typeface="Times New Roman" panose="02020603050405020304" pitchFamily="18" charset="0"/>
              </a:rPr>
              <a:t>Policy decisions are also affected by </a:t>
            </a:r>
            <a:r>
              <a:rPr lang="en-GB" sz="1200" dirty="0">
                <a:effectLst/>
                <a:latin typeface="Times New Roman" panose="02020603050405020304" pitchFamily="18" charset="0"/>
                <a:ea typeface="Times New Roman" panose="02020603050405020304" pitchFamily="18" charset="0"/>
              </a:rPr>
              <a:t> </a:t>
            </a:r>
            <a:r>
              <a:rPr lang="en-GB" sz="1200" b="1" dirty="0">
                <a:effectLst/>
                <a:latin typeface="Times New Roman" panose="02020603050405020304" pitchFamily="18" charset="0"/>
                <a:ea typeface="Times New Roman" panose="02020603050405020304" pitchFamily="18" charset="0"/>
              </a:rPr>
              <a:t>economic considerations</a:t>
            </a:r>
            <a:r>
              <a:rPr lang="en-GB" sz="1200" dirty="0">
                <a:effectLst/>
                <a:latin typeface="Times New Roman" panose="02020603050405020304" pitchFamily="18" charset="0"/>
                <a:ea typeface="Times New Roman" panose="02020603050405020304" pitchFamily="18" charset="0"/>
              </a:rPr>
              <a:t>. political choices are most often constrained by financial realities and by the possible effects of policy choices on the economy as a whole. For example, although energy is important input to economic growth, even though, it is only one aspect of the economy, therefore decisions must consider allocation of resources from the perspective all other components of the economy.  </a:t>
            </a:r>
          </a:p>
          <a:p>
            <a:r>
              <a:rPr lang="en-GB" sz="1200" b="1" dirty="0">
                <a:effectLst/>
                <a:latin typeface="Times New Roman" panose="02020603050405020304" pitchFamily="18" charset="0"/>
                <a:ea typeface="Times New Roman" panose="02020603050405020304" pitchFamily="18" charset="0"/>
              </a:rPr>
              <a:t>Finally Ideology </a:t>
            </a:r>
            <a:r>
              <a:rPr lang="en-GB" sz="1200" dirty="0">
                <a:effectLst/>
                <a:latin typeface="Times New Roman" panose="02020603050405020304" pitchFamily="18" charset="0"/>
                <a:ea typeface="Times New Roman" panose="02020603050405020304" pitchFamily="18" charset="0"/>
              </a:rPr>
              <a:t>plays a critical role in shaping politics and policy choices. People’s deep-seated beliefs about how the world is and how it ought to be. The ideology of individuals and groups will have a critical effect on many policy decisions, mainly by shaping the alternatives that are considered in the first place.</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16747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Open Sans" pitchFamily="2" charset="0"/>
                <a:ea typeface="Open Sans" pitchFamily="2" charset="0"/>
                <a:cs typeface="Open Sans" pitchFamily="2" charset="0"/>
              </a:rPr>
              <a:t>Policymaking is also related to politics because it can create winners and losers. As policy decisions that involve making choices about how to allocate resources, regulate behaviour or distribute burdens across result in some groups benefiting while others are negatively impacted.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For example, a policy aimed at reducing pollution may require companies to pay for the costs of implementing the policy, while individual citizens may bear the burden of complying with the policy. Similarly, a policy aimed at reducing poverty may require taxes to be increased in order to fund programs that provide assistance to those in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Here is an example of how an energy and climate policy can create winners and losers:</a:t>
            </a:r>
          </a:p>
          <a:p>
            <a:r>
              <a:rPr lang="en-GB" sz="1200" b="0" i="0" u="none" strike="noStrike" kern="1200" dirty="0">
                <a:solidFill>
                  <a:schemeClr val="tx1"/>
                </a:solidFill>
                <a:effectLst/>
                <a:latin typeface="+mn-lt"/>
                <a:ea typeface="+mn-ea"/>
                <a:cs typeface="+mn-cs"/>
              </a:rPr>
              <a:t>Renewable Energy Standards: A renewable energy standard (RES) is a policy that requires a certain percentage of energy to be produced from renewable sources, such as wind or solar power. An RES can create winners and losers in several ways:</a:t>
            </a:r>
          </a:p>
          <a:p>
            <a:pPr lvl="1"/>
            <a:r>
              <a:rPr lang="en-GB" sz="1200" b="0" i="0" u="none" strike="noStrike" kern="1200" dirty="0">
                <a:solidFill>
                  <a:schemeClr val="tx1"/>
                </a:solidFill>
                <a:effectLst/>
                <a:latin typeface="+mn-lt"/>
                <a:ea typeface="+mn-ea"/>
                <a:cs typeface="+mn-cs"/>
              </a:rPr>
              <a:t>Winners: Renewable energy producers and investors benefit from an RES by having a guaranteed market for their products, which can increase demand and profitability. Consumers may also benefit from an RES if it leads to lower energy prices or a more stable energy supply.</a:t>
            </a:r>
          </a:p>
          <a:p>
            <a:pPr lvl="1"/>
            <a:r>
              <a:rPr lang="en-GB" sz="1200" b="0" i="0" u="none" strike="noStrike" kern="1200" dirty="0">
                <a:solidFill>
                  <a:schemeClr val="tx1"/>
                </a:solidFill>
                <a:effectLst/>
                <a:latin typeface="+mn-lt"/>
                <a:ea typeface="+mn-ea"/>
                <a:cs typeface="+mn-cs"/>
              </a:rPr>
              <a:t>Losers: Fossil fuel producers and their workers may be negatively impacted by an RES, as it can reduce demand for their products and lead to job losses. Consumers who rely on fossil fuels for heating, transportation, or electricity may also be negatively impacted by an RES if it leads to higher prices or reduced availability.</a:t>
            </a:r>
          </a:p>
          <a:p>
            <a:pPr lvl="1"/>
            <a:endParaRPr lang="en-GB" sz="1200" b="0" i="0" u="none" strike="noStrike" kern="1200" dirty="0">
              <a:solidFill>
                <a:schemeClr val="tx1"/>
              </a:solidFill>
              <a:effectLst/>
              <a:latin typeface="+mn-lt"/>
              <a:ea typeface="+mn-ea"/>
              <a:cs typeface="+mn-cs"/>
            </a:endParaRPr>
          </a:p>
          <a:p>
            <a:pPr lvl="0"/>
            <a:r>
              <a:rPr lang="en-GB" sz="1200" b="0" i="0" u="none" strike="noStrike" kern="1200" dirty="0">
                <a:solidFill>
                  <a:schemeClr val="tx1"/>
                </a:solidFill>
                <a:effectLst/>
                <a:latin typeface="+mn-lt"/>
                <a:ea typeface="+mn-ea"/>
                <a:cs typeface="+mn-cs"/>
              </a:rPr>
              <a:t>the distributional effects of an energy and climate policy will depend on the specific policy, the groups affected, and the broader political and economic context in which it is implemented. Understanding these dynamics is important for policymakers to make informed decisions and manage potential trade-offs.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428198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Political economy is a field of inquiry that examines the interplay between politics and economics. It is concerned with the distribution of resources and power in society, and how economic policies and institutions are shaped by political forces.</a:t>
            </a:r>
          </a:p>
          <a:p>
            <a:r>
              <a:rPr lang="en-GB" sz="1200" b="0" i="0" u="none" strike="noStrike" kern="1200" dirty="0">
                <a:solidFill>
                  <a:schemeClr val="tx1"/>
                </a:solidFill>
                <a:effectLst/>
                <a:latin typeface="+mn-lt"/>
                <a:ea typeface="+mn-ea"/>
                <a:cs typeface="+mn-cs"/>
              </a:rPr>
              <a:t>In particular, political economy seeks to understand how economic systems and policies are influenced by political institutions, such as governments, international organizations, and interest groups. </a:t>
            </a:r>
          </a:p>
          <a:p>
            <a:r>
              <a:rPr lang="en-GB" sz="1200" b="0" i="0" u="none" strike="noStrike" kern="1200" dirty="0">
                <a:solidFill>
                  <a:schemeClr val="tx1"/>
                </a:solidFill>
                <a:effectLst/>
                <a:latin typeface="+mn-lt"/>
                <a:ea typeface="+mn-ea"/>
                <a:cs typeface="+mn-cs"/>
              </a:rPr>
              <a:t>It examines the ways in which political decisions affect economic outcomes, and how economic policies and institutions, in turn, influence political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Political economy draws on a variety of theoretical perspectives, including classical economics, Keynesian economics, Marxist theory, and institutional economics.</a:t>
            </a:r>
            <a:r>
              <a:rPr lang="en-US" sz="1200" dirty="0">
                <a:latin typeface="Calibri Light" panose="020F0302020204030204" pitchFamily="34" charset="0"/>
                <a:ea typeface="Times New Roman" panose="02020603050405020304" pitchFamily="18" charset="0"/>
                <a:cs typeface="Calibri Light" panose="020F0302020204030204" pitchFamily="34" charset="0"/>
              </a:rPr>
              <a:t> Political economy is different from economic analysis because examine not only the principles of market behavior, but also the political setting that influences the behavior.</a:t>
            </a:r>
            <a:r>
              <a:rPr lang="en-GB" sz="1200" b="0" i="0" u="none" strike="noStrike" kern="1200" dirty="0">
                <a:solidFill>
                  <a:schemeClr val="tx1"/>
                </a:solidFill>
                <a:effectLst/>
                <a:latin typeface="+mn-lt"/>
                <a:ea typeface="+mn-ea"/>
                <a:cs typeface="+mn-cs"/>
              </a:rPr>
              <a:t> Political economy is a broad field that encompasses a variety of disciplines, including economics, political science, and sociology.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672587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4188409"/>
            <a:ext cx="9332842"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4400" b="1" i="0" cap="all"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Tree>
    <p:extLst>
      <p:ext uri="{BB962C8B-B14F-4D97-AF65-F5344CB8AC3E}">
        <p14:creationId xmlns:p14="http://schemas.microsoft.com/office/powerpoint/2010/main" val="325936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26078"/>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9876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9C1E6-50FD-D1F4-B6AE-3CB391AEF37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6082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6008F99-8FE5-9E00-7B0F-AF9D96438CE0}"/>
              </a:ext>
            </a:extLst>
          </p:cNvPr>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89700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01/11/2024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262663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a:blip r:embed="rId3"/>
          <a:srcRect/>
          <a:stretch/>
        </p:blipFill>
        <p:spPr>
          <a:xfrm>
            <a:off x="0" y="0"/>
            <a:ext cx="12192000" cy="6858000"/>
          </a:xfrm>
          <a:prstGeom prst="rect">
            <a:avLst/>
          </a:prstGeom>
        </p:spPr>
      </p:pic>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dirty="0"/>
              <a:t>Click to edit Master text styles</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1663047298"/>
      </p:ext>
    </p:extLst>
  </p:cSld>
  <p:clrMapOvr>
    <a:overrideClrMapping bg1="lt1" tx1="dk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3634302707"/>
      </p:ext>
    </p:extLst>
  </p:cSld>
  <p:clrMapOvr>
    <a:overrideClrMapping bg1="lt1" tx1="dk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8A808F52-2EFE-5A38-4C09-1059549A0840}"/>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5" name="Google Shape;55;p21"/>
          <p:cNvSpPr txBox="1">
            <a:spLocks noGrp="1"/>
          </p:cNvSpPr>
          <p:nvPr>
            <p:ph type="body" idx="2"/>
          </p:nvPr>
        </p:nvSpPr>
        <p:spPr>
          <a:xfrm>
            <a:off x="839788" y="1346930"/>
            <a:ext cx="5157787" cy="3684588"/>
          </a:xfrm>
          <a:prstGeom prst="rect">
            <a:avLst/>
          </a:prstGeom>
          <a:noFill/>
          <a:ln>
            <a:noFill/>
          </a:ln>
        </p:spPr>
        <p:txBody>
          <a:bodyPr spcFirstLastPara="1" wrap="square" lIns="91425" tIns="45700" rIns="91425" bIns="45700" anchor="t" anchorCtr="0">
            <a:normAutofit/>
          </a:bodyPr>
          <a:lstStyle>
            <a:lvl1pPr marL="360000" lvl="0" indent="-360000" algn="l">
              <a:lnSpc>
                <a:spcPct val="90000"/>
              </a:lnSpc>
              <a:spcBef>
                <a:spcPts val="1000"/>
              </a:spcBef>
              <a:spcAft>
                <a:spcPts val="0"/>
              </a:spcAft>
              <a:buClr>
                <a:schemeClr val="dk1"/>
              </a:buClr>
              <a:buSzPts val="2400"/>
              <a:buFont typeface="Arial" panose="020B0604020202020204" pitchFamily="34" charset="0"/>
              <a:buChar char="•"/>
              <a:defRPr sz="2000" baseline="0">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68511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14645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pic>
        <p:nvPicPr>
          <p:cNvPr id="3" name="Picture 2">
            <a:extLst>
              <a:ext uri="{FF2B5EF4-FFF2-40B4-BE49-F238E27FC236}">
                <a16:creationId xmlns:a16="http://schemas.microsoft.com/office/drawing/2014/main" id="{349A7A53-15B1-F326-7739-9D4844E5EFB7}"/>
              </a:ext>
            </a:extLst>
          </p:cNvPr>
          <p:cNvPicPr>
            <a:picLocks noChangeAspect="1"/>
          </p:cNvPicPr>
          <p:nvPr/>
        </p:nvPicPr>
        <p:blipFill>
          <a:blip r:embed="rId2"/>
          <a:srcRect/>
          <a:stretch/>
        </p:blipFill>
        <p:spPr>
          <a:xfrm>
            <a:off x="0" y="0"/>
            <a:ext cx="12192000" cy="6858000"/>
          </a:xfrm>
          <a:prstGeom prst="rect">
            <a:avLst/>
          </a:prstGeom>
        </p:spPr>
      </p:pic>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75053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62417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231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Tree>
    <p:extLst>
      <p:ext uri="{BB962C8B-B14F-4D97-AF65-F5344CB8AC3E}">
        <p14:creationId xmlns:p14="http://schemas.microsoft.com/office/powerpoint/2010/main" val="307407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15"/>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9F12B3B0-2BE9-CC4D-B1FD-EFE2D6A22EBD}" type="slidenum">
              <a:rPr lang="en-US" smtClean="0"/>
              <a:t>‹#›</a:t>
            </a:fld>
            <a:endParaRPr lang="en-US"/>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a:t>Click to edit Master title style</a:t>
            </a:r>
            <a:endParaRPr lang="en-US" dirty="0"/>
          </a:p>
        </p:txBody>
      </p:sp>
    </p:spTree>
    <p:extLst>
      <p:ext uri="{BB962C8B-B14F-4D97-AF65-F5344CB8AC3E}">
        <p14:creationId xmlns:p14="http://schemas.microsoft.com/office/powerpoint/2010/main" val="7975799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baseline="0">
          <a:solidFill>
            <a:schemeClr val="tx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www.google.com/" TargetMode="External"/><Relationship Id="rId3" Type="http://schemas.openxmlformats.org/officeDocument/2006/relationships/hyperlink" Target="https://www.facebook.com/ResearchCCG/" TargetMode="External"/><Relationship Id="rId7" Type="http://schemas.openxmlformats.org/officeDocument/2006/relationships/hyperlink" Target="mailto:ccg@lboro.ac.uk" TargetMode="External"/><Relationship Id="rId12" Type="http://schemas.openxmlformats.org/officeDocument/2006/relationships/image" Target="../media/image23.png"/><Relationship Id="rId2" Type="http://schemas.openxmlformats.org/officeDocument/2006/relationships/hyperlink" Target="https://twitter.com/researchccg" TargetMode="External"/><Relationship Id="rId16" Type="http://schemas.openxmlformats.org/officeDocument/2006/relationships/hyperlink" Target="http://www.climatecompatiblegrowth.com/" TargetMode="External"/><Relationship Id="rId1" Type="http://schemas.openxmlformats.org/officeDocument/2006/relationships/slideLayout" Target="../slideLayouts/slideLayout12.xml"/><Relationship Id="rId6" Type="http://schemas.openxmlformats.org/officeDocument/2006/relationships/hyperlink" Target="https://www.youtube.com/channel/UCnrr4preO57lHgt_6W2FyoA" TargetMode="External"/><Relationship Id="rId11" Type="http://schemas.openxmlformats.org/officeDocument/2006/relationships/image" Target="../media/image22.png"/><Relationship Id="rId5" Type="http://schemas.openxmlformats.org/officeDocument/2006/relationships/hyperlink" Target="https://www.linkedin.com/company/climate-compatible-growth-ccg" TargetMode="External"/><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hyperlink" Target="https://www.instagram.com/research_ccg/" TargetMode="External"/><Relationship Id="rId9" Type="http://schemas.openxmlformats.org/officeDocument/2006/relationships/image" Target="../media/image20.png"/><Relationship Id="rId14" Type="http://schemas.openxmlformats.org/officeDocument/2006/relationships/hyperlink" Target="https://www.open.edu/openlearncreate/mod/quiz/view.php?id=17472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C1796F-B0F3-5F55-D102-72E5673F83E8}"/>
              </a:ext>
            </a:extLst>
          </p:cNvPr>
          <p:cNvSpPr>
            <a:spLocks noGrp="1"/>
          </p:cNvSpPr>
          <p:nvPr>
            <p:ph type="ctrTitle"/>
          </p:nvPr>
        </p:nvSpPr>
        <p:spPr>
          <a:xfrm>
            <a:off x="976183" y="3633301"/>
            <a:ext cx="8356659" cy="2102863"/>
          </a:xfrm>
        </p:spPr>
        <p:txBody>
          <a:bodyPr anchor="b">
            <a:normAutofit/>
          </a:bodyPr>
          <a:lstStyle/>
          <a:p>
            <a:pPr algn="l"/>
            <a:r>
              <a:rPr lang="en-ZA" sz="4400" b="1" cap="all" dirty="0">
                <a:solidFill>
                  <a:schemeClr val="tx1"/>
                </a:solidFill>
                <a:latin typeface="Arial" panose="020B0604020202020204" pitchFamily="34" charset="0"/>
                <a:ea typeface="Open Sans ExtraBold" panose="020B0606030504020204" pitchFamily="34" charset="0"/>
                <a:cs typeface="Arial" panose="020B0604020202020204" pitchFamily="34" charset="0"/>
                <a:sym typeface="Helvetica Neue"/>
              </a:rPr>
              <a:t>LECTURE 4 </a:t>
            </a:r>
            <a:br>
              <a:rPr lang="en-US" sz="4400" b="1" cap="all" dirty="0">
                <a:latin typeface="Arial" panose="020B0604020202020204" pitchFamily="34" charset="0"/>
                <a:ea typeface="Open Sans ExtraBold" panose="020B0606030504020204" pitchFamily="34" charset="0"/>
                <a:cs typeface="Arial" panose="020B0604020202020204" pitchFamily="34" charset="0"/>
                <a:sym typeface="Helvetica Neue"/>
              </a:rPr>
            </a:br>
            <a:r>
              <a:rPr lang="en-GB" sz="4400" b="1" cap="all"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Helvetica Neue"/>
              </a:rPr>
              <a:t>Politics and </a:t>
            </a:r>
            <a:br>
              <a:rPr lang="en-GB" sz="4400" b="1" cap="all"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Helvetica Neue"/>
              </a:rPr>
            </a:br>
            <a:r>
              <a:rPr lang="en-GB" sz="4400" b="1" cap="all"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Helvetica Neue"/>
              </a:rPr>
              <a:t>political economy</a:t>
            </a:r>
            <a:endParaRPr lang="en-US" sz="4400" b="1" cap="all" dirty="0">
              <a:latin typeface="Open Sans ExtraBold"/>
              <a:ea typeface="Open Sans ExtraBold" panose="020B0606030504020204" pitchFamily="34" charset="0"/>
              <a:cs typeface="Open Sans ExtraBold" panose="020B0606030504020204" pitchFamily="34" charset="0"/>
            </a:endParaRPr>
          </a:p>
        </p:txBody>
      </p:sp>
      <p:sp>
        <p:nvSpPr>
          <p:cNvPr id="4" name="TextBox 1">
            <a:extLst>
              <a:ext uri="{FF2B5EF4-FFF2-40B4-BE49-F238E27FC236}">
                <a16:creationId xmlns:a16="http://schemas.microsoft.com/office/drawing/2014/main" id="{B741DACC-A262-E1A4-D6BC-A348975AC79A}"/>
              </a:ext>
            </a:extLst>
          </p:cNvPr>
          <p:cNvSpPr txBox="1"/>
          <p:nvPr/>
        </p:nvSpPr>
        <p:spPr>
          <a:xfrm>
            <a:off x="9332842" y="6157376"/>
            <a:ext cx="257907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5" name="TextBox 4">
            <a:extLst>
              <a:ext uri="{FF2B5EF4-FFF2-40B4-BE49-F238E27FC236}">
                <a16:creationId xmlns:a16="http://schemas.microsoft.com/office/drawing/2014/main" id="{99816106-F362-DD72-3B86-5DE48DB8E9C4}"/>
              </a:ext>
            </a:extLst>
          </p:cNvPr>
          <p:cNvSpPr txBox="1"/>
          <p:nvPr/>
        </p:nvSpPr>
        <p:spPr>
          <a:xfrm>
            <a:off x="1016524" y="3149697"/>
            <a:ext cx="8050696" cy="707886"/>
          </a:xfrm>
          <a:prstGeom prst="rect">
            <a:avLst/>
          </a:prstGeom>
          <a:noFill/>
        </p:spPr>
        <p:txBody>
          <a:bodyPr wrap="square" lIns="91440" tIns="45720" rIns="91440" bIns="45720" rtlCol="0" anchor="b">
            <a:spAutoFit/>
          </a:bodyPr>
          <a:lstStyle/>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Modelling, policy </a:t>
            </a:r>
          </a:p>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and political economy</a:t>
            </a:r>
            <a:endParaRPr lang="en-US"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21589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79" y="1654245"/>
            <a:ext cx="7798479" cy="3564142"/>
          </a:xfrm>
        </p:spPr>
        <p:txBody>
          <a:bodyPr/>
          <a:lstStyle/>
          <a:p>
            <a:r>
              <a:rPr lang="en-GB" kern="1200" dirty="0">
                <a:solidFill>
                  <a:schemeClr val="tx1"/>
                </a:solidFill>
                <a:ea typeface="Open Sans" pitchFamily="2" charset="0"/>
              </a:rPr>
              <a:t>Political economy is a field of inquiry that examines the interplay between politics and economics. </a:t>
            </a:r>
          </a:p>
          <a:p>
            <a:r>
              <a:rPr lang="en-GB" kern="1200" dirty="0">
                <a:solidFill>
                  <a:schemeClr val="tx1"/>
                </a:solidFill>
                <a:ea typeface="Open Sans" pitchFamily="2" charset="0"/>
              </a:rPr>
              <a:t>It is concerned with the distribution of resources and power in society, and how economic policies and institutions are shaped by political forces.</a:t>
            </a:r>
          </a:p>
          <a:p>
            <a:r>
              <a:rPr lang="en-GB" kern="1200" dirty="0">
                <a:solidFill>
                  <a:schemeClr val="tx1"/>
                </a:solidFill>
                <a:ea typeface="Open Sans" pitchFamily="2" charset="0"/>
              </a:rPr>
              <a:t>Political economy seeks to understand how economic systems and policies are influenced by political institutions, such as governments, international organizations, and interest groups. </a:t>
            </a:r>
          </a:p>
          <a:p>
            <a:endParaRPr lang="en-GB" sz="1800" dirty="0">
              <a:effectLst/>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8363707"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4.3 Political economy </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10</a:t>
            </a:fld>
            <a:endParaRPr lang="sv-SE" sz="1400" dirty="0"/>
          </a:p>
        </p:txBody>
      </p:sp>
      <p:grpSp>
        <p:nvGrpSpPr>
          <p:cNvPr id="4" name="Group 3">
            <a:extLst>
              <a:ext uri="{FF2B5EF4-FFF2-40B4-BE49-F238E27FC236}">
                <a16:creationId xmlns:a16="http://schemas.microsoft.com/office/drawing/2014/main" id="{E6917708-B58F-1B4E-9EB2-58E83762364B}"/>
              </a:ext>
            </a:extLst>
          </p:cNvPr>
          <p:cNvGrpSpPr/>
          <p:nvPr/>
        </p:nvGrpSpPr>
        <p:grpSpPr>
          <a:xfrm>
            <a:off x="8632558" y="1351827"/>
            <a:ext cx="3006189" cy="3977868"/>
            <a:chOff x="7887456" y="1228167"/>
            <a:chExt cx="3302973" cy="4319999"/>
          </a:xfrm>
        </p:grpSpPr>
        <p:sp>
          <p:nvSpPr>
            <p:cNvPr id="10" name="Oval 9">
              <a:extLst>
                <a:ext uri="{FF2B5EF4-FFF2-40B4-BE49-F238E27FC236}">
                  <a16:creationId xmlns:a16="http://schemas.microsoft.com/office/drawing/2014/main" id="{4A41CF8C-20CE-36BF-7907-A4CFB9B6BCCF}"/>
                </a:ext>
              </a:extLst>
            </p:cNvPr>
            <p:cNvSpPr/>
            <p:nvPr/>
          </p:nvSpPr>
          <p:spPr>
            <a:xfrm>
              <a:off x="8406235" y="1228167"/>
              <a:ext cx="2784194" cy="2880000"/>
            </a:xfrm>
            <a:prstGeom prst="ellipse">
              <a:avLst/>
            </a:prstGeom>
            <a:solidFill>
              <a:schemeClr val="accent5">
                <a:lumMod val="40000"/>
                <a:lumOff val="60000"/>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1" name="Oval 10">
              <a:extLst>
                <a:ext uri="{FF2B5EF4-FFF2-40B4-BE49-F238E27FC236}">
                  <a16:creationId xmlns:a16="http://schemas.microsoft.com/office/drawing/2014/main" id="{CB857B19-8DF4-E4D1-715C-A2B0AE01FF08}"/>
                </a:ext>
              </a:extLst>
            </p:cNvPr>
            <p:cNvSpPr/>
            <p:nvPr/>
          </p:nvSpPr>
          <p:spPr>
            <a:xfrm>
              <a:off x="7887456" y="2668166"/>
              <a:ext cx="2774887" cy="2880000"/>
            </a:xfrm>
            <a:prstGeom prst="ellipse">
              <a:avLst/>
            </a:prstGeom>
            <a:solidFill>
              <a:schemeClr val="accent2">
                <a:lumMod val="40000"/>
                <a:lumOff val="60000"/>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2" name="TextBox 11">
              <a:extLst>
                <a:ext uri="{FF2B5EF4-FFF2-40B4-BE49-F238E27FC236}">
                  <a16:creationId xmlns:a16="http://schemas.microsoft.com/office/drawing/2014/main" id="{B51AE582-6F57-C067-D0CE-D297AA48976E}"/>
                </a:ext>
              </a:extLst>
            </p:cNvPr>
            <p:cNvSpPr txBox="1"/>
            <p:nvPr/>
          </p:nvSpPr>
          <p:spPr>
            <a:xfrm>
              <a:off x="8543137" y="4222946"/>
              <a:ext cx="1463525" cy="430887"/>
            </a:xfrm>
            <a:prstGeom prst="rect">
              <a:avLst/>
            </a:prstGeom>
            <a:noFill/>
          </p:spPr>
          <p:txBody>
            <a:bodyPr wrap="square">
              <a:spAutoFit/>
            </a:bodyPr>
            <a:lstStyle/>
            <a:p>
              <a:pPr algn="ctr"/>
              <a:r>
                <a:rPr lang="en-US" sz="2200" b="1" dirty="0">
                  <a:solidFill>
                    <a:schemeClr val="tx1"/>
                  </a:solidFill>
                </a:rPr>
                <a:t>Political</a:t>
              </a:r>
            </a:p>
          </p:txBody>
        </p:sp>
        <p:sp>
          <p:nvSpPr>
            <p:cNvPr id="13" name="TextBox 12">
              <a:extLst>
                <a:ext uri="{FF2B5EF4-FFF2-40B4-BE49-F238E27FC236}">
                  <a16:creationId xmlns:a16="http://schemas.microsoft.com/office/drawing/2014/main" id="{20687606-7836-D4A6-6147-DE4380EDD7FE}"/>
                </a:ext>
              </a:extLst>
            </p:cNvPr>
            <p:cNvSpPr txBox="1"/>
            <p:nvPr/>
          </p:nvSpPr>
          <p:spPr>
            <a:xfrm>
              <a:off x="8817594" y="1896938"/>
              <a:ext cx="1961474" cy="430887"/>
            </a:xfrm>
            <a:prstGeom prst="rect">
              <a:avLst/>
            </a:prstGeom>
            <a:noFill/>
          </p:spPr>
          <p:txBody>
            <a:bodyPr wrap="square">
              <a:spAutoFit/>
            </a:bodyPr>
            <a:lstStyle/>
            <a:p>
              <a:pPr algn="ctr"/>
              <a:r>
                <a:rPr lang="en-US" sz="2200" b="1" dirty="0">
                  <a:solidFill>
                    <a:schemeClr val="tx1"/>
                  </a:solidFill>
                </a:rPr>
                <a:t>Economy</a:t>
              </a:r>
            </a:p>
          </p:txBody>
        </p:sp>
      </p:grpSp>
    </p:spTree>
    <p:extLst>
      <p:ext uri="{BB962C8B-B14F-4D97-AF65-F5344CB8AC3E}">
        <p14:creationId xmlns:p14="http://schemas.microsoft.com/office/powerpoint/2010/main" val="7220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79" y="1654245"/>
            <a:ext cx="7798479" cy="3564142"/>
          </a:xfrm>
        </p:spPr>
        <p:txBody>
          <a:bodyPr/>
          <a:lstStyle/>
          <a:p>
            <a:r>
              <a:rPr lang="en-GB" dirty="0">
                <a:ea typeface="Open Sans" pitchFamily="2" charset="0"/>
              </a:rPr>
              <a:t>Energy system modellers can use political economy to:</a:t>
            </a:r>
          </a:p>
          <a:p>
            <a:pPr marL="342900" indent="-342900">
              <a:buFont typeface="Arial" panose="020B0604020202020204" pitchFamily="34" charset="0"/>
              <a:buChar char="•"/>
            </a:pPr>
            <a:r>
              <a:rPr lang="en-GB" dirty="0">
                <a:ea typeface="Open Sans" pitchFamily="2" charset="0"/>
              </a:rPr>
              <a:t>identify the political and economic barriers to the deployment of certain technologies; </a:t>
            </a:r>
          </a:p>
          <a:p>
            <a:pPr marL="342900" indent="-342900">
              <a:buFont typeface="Arial" panose="020B0604020202020204" pitchFamily="34" charset="0"/>
              <a:buChar char="•"/>
            </a:pPr>
            <a:r>
              <a:rPr lang="en-GB" dirty="0">
                <a:ea typeface="Open Sans" pitchFamily="2" charset="0"/>
              </a:rPr>
              <a:t>analyse the distributional consequences of energy policies, impact on consumers, producers, and the environment; </a:t>
            </a:r>
          </a:p>
          <a:p>
            <a:pPr marL="342900" indent="-342900">
              <a:buFont typeface="Arial" panose="020B0604020202020204" pitchFamily="34" charset="0"/>
              <a:buChar char="•"/>
            </a:pPr>
            <a:r>
              <a:rPr lang="en-GB" dirty="0">
                <a:ea typeface="Open Sans" pitchFamily="2" charset="0"/>
              </a:rPr>
              <a:t>understand how institutions (regulatory bodies and energy companies) influence energy decision making; </a:t>
            </a:r>
          </a:p>
          <a:p>
            <a:pPr marL="342900" indent="-342900">
              <a:buFont typeface="Arial" panose="020B0604020202020204" pitchFamily="34" charset="0"/>
              <a:buChar char="•"/>
            </a:pPr>
            <a:r>
              <a:rPr lang="en-GB" dirty="0">
                <a:ea typeface="Open Sans" pitchFamily="2" charset="0"/>
              </a:rPr>
              <a:t>understand how the system functions and may be affected by changes in political or economic conditions.</a:t>
            </a:r>
          </a:p>
          <a:p>
            <a:endParaRPr lang="en-GB" sz="1800" dirty="0">
              <a:effectLst/>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8363707"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4.4 Political economy </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11</a:t>
            </a:fld>
            <a:endParaRPr lang="sv-SE" sz="1400" dirty="0"/>
          </a:p>
        </p:txBody>
      </p:sp>
      <p:grpSp>
        <p:nvGrpSpPr>
          <p:cNvPr id="4" name="Group 3">
            <a:extLst>
              <a:ext uri="{FF2B5EF4-FFF2-40B4-BE49-F238E27FC236}">
                <a16:creationId xmlns:a16="http://schemas.microsoft.com/office/drawing/2014/main" id="{E6917708-B58F-1B4E-9EB2-58E83762364B}"/>
              </a:ext>
            </a:extLst>
          </p:cNvPr>
          <p:cNvGrpSpPr/>
          <p:nvPr/>
        </p:nvGrpSpPr>
        <p:grpSpPr>
          <a:xfrm>
            <a:off x="7378263" y="520263"/>
            <a:ext cx="4256690" cy="5722882"/>
            <a:chOff x="7887456" y="1228167"/>
            <a:chExt cx="3302973" cy="4319999"/>
          </a:xfrm>
        </p:grpSpPr>
        <p:sp>
          <p:nvSpPr>
            <p:cNvPr id="10" name="Oval 9">
              <a:extLst>
                <a:ext uri="{FF2B5EF4-FFF2-40B4-BE49-F238E27FC236}">
                  <a16:creationId xmlns:a16="http://schemas.microsoft.com/office/drawing/2014/main" id="{4A41CF8C-20CE-36BF-7907-A4CFB9B6BCCF}"/>
                </a:ext>
              </a:extLst>
            </p:cNvPr>
            <p:cNvSpPr/>
            <p:nvPr/>
          </p:nvSpPr>
          <p:spPr>
            <a:xfrm>
              <a:off x="8406235" y="1228167"/>
              <a:ext cx="2784194" cy="2880000"/>
            </a:xfrm>
            <a:prstGeom prst="ellipse">
              <a:avLst/>
            </a:prstGeom>
            <a:solidFill>
              <a:srgbClr val="9FBBFE">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1" name="Oval 10">
              <a:extLst>
                <a:ext uri="{FF2B5EF4-FFF2-40B4-BE49-F238E27FC236}">
                  <a16:creationId xmlns:a16="http://schemas.microsoft.com/office/drawing/2014/main" id="{CB857B19-8DF4-E4D1-715C-A2B0AE01FF08}"/>
                </a:ext>
              </a:extLst>
            </p:cNvPr>
            <p:cNvSpPr/>
            <p:nvPr/>
          </p:nvSpPr>
          <p:spPr>
            <a:xfrm>
              <a:off x="7887456" y="2668166"/>
              <a:ext cx="2774887" cy="2880000"/>
            </a:xfrm>
            <a:prstGeom prst="ellipse">
              <a:avLst/>
            </a:prstGeom>
            <a:solidFill>
              <a:srgbClr val="F692A2">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12" name="TextBox 11">
              <a:extLst>
                <a:ext uri="{FF2B5EF4-FFF2-40B4-BE49-F238E27FC236}">
                  <a16:creationId xmlns:a16="http://schemas.microsoft.com/office/drawing/2014/main" id="{B51AE582-6F57-C067-D0CE-D297AA48976E}"/>
                </a:ext>
              </a:extLst>
            </p:cNvPr>
            <p:cNvSpPr txBox="1"/>
            <p:nvPr/>
          </p:nvSpPr>
          <p:spPr>
            <a:xfrm>
              <a:off x="8543137" y="4222946"/>
              <a:ext cx="1463525" cy="325261"/>
            </a:xfrm>
            <a:prstGeom prst="rect">
              <a:avLst/>
            </a:prstGeom>
            <a:noFill/>
          </p:spPr>
          <p:txBody>
            <a:bodyPr wrap="square">
              <a:spAutoFit/>
            </a:bodyPr>
            <a:lstStyle/>
            <a:p>
              <a:pPr algn="ctr"/>
              <a:r>
                <a:rPr lang="en-US" sz="2200" b="1" dirty="0">
                  <a:solidFill>
                    <a:schemeClr val="bg1">
                      <a:lumMod val="85000"/>
                    </a:schemeClr>
                  </a:solidFill>
                </a:rPr>
                <a:t>Political</a:t>
              </a:r>
            </a:p>
          </p:txBody>
        </p:sp>
        <p:sp>
          <p:nvSpPr>
            <p:cNvPr id="13" name="TextBox 12">
              <a:extLst>
                <a:ext uri="{FF2B5EF4-FFF2-40B4-BE49-F238E27FC236}">
                  <a16:creationId xmlns:a16="http://schemas.microsoft.com/office/drawing/2014/main" id="{20687606-7836-D4A6-6147-DE4380EDD7FE}"/>
                </a:ext>
              </a:extLst>
            </p:cNvPr>
            <p:cNvSpPr txBox="1"/>
            <p:nvPr/>
          </p:nvSpPr>
          <p:spPr>
            <a:xfrm>
              <a:off x="8817594" y="2213691"/>
              <a:ext cx="1961475" cy="325261"/>
            </a:xfrm>
            <a:prstGeom prst="rect">
              <a:avLst/>
            </a:prstGeom>
            <a:noFill/>
          </p:spPr>
          <p:txBody>
            <a:bodyPr wrap="square">
              <a:spAutoFit/>
            </a:bodyPr>
            <a:lstStyle/>
            <a:p>
              <a:pPr algn="ctr"/>
              <a:r>
                <a:rPr lang="en-US" sz="2200" b="1" dirty="0">
                  <a:solidFill>
                    <a:schemeClr val="bg1">
                      <a:lumMod val="85000"/>
                    </a:schemeClr>
                  </a:solidFill>
                </a:rPr>
                <a:t>Economy</a:t>
              </a:r>
            </a:p>
          </p:txBody>
        </p:sp>
      </p:grpSp>
    </p:spTree>
    <p:extLst>
      <p:ext uri="{BB962C8B-B14F-4D97-AF65-F5344CB8AC3E}">
        <p14:creationId xmlns:p14="http://schemas.microsoft.com/office/powerpoint/2010/main" val="273140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8903" y="1638478"/>
            <a:ext cx="7297431" cy="3717157"/>
          </a:xfrm>
        </p:spPr>
        <p:txBody>
          <a:bodyPr/>
          <a:lstStyle/>
          <a:p>
            <a:r>
              <a:rPr lang="en-GB" dirty="0">
                <a:ea typeface="Open Sans" pitchFamily="2" charset="0"/>
              </a:rPr>
              <a:t>Political economy can help modellers </a:t>
            </a:r>
          </a:p>
          <a:p>
            <a:pPr marL="342900" indent="-342900">
              <a:buFont typeface="Arial" panose="020B0604020202020204" pitchFamily="34" charset="0"/>
              <a:buChar char="•"/>
            </a:pPr>
            <a:r>
              <a:rPr lang="en-GB" dirty="0">
                <a:ea typeface="Open Sans" pitchFamily="2" charset="0"/>
              </a:rPr>
              <a:t>strengthen their problem diagnosis, scenarios and assumptions [</a:t>
            </a:r>
            <a:r>
              <a:rPr lang="en-GB" dirty="0">
                <a:solidFill>
                  <a:schemeClr val="accent5"/>
                </a:solidFill>
                <a:ea typeface="Open Sans" pitchFamily="2" charset="0"/>
              </a:rPr>
              <a:t>quality</a:t>
            </a:r>
            <a:r>
              <a:rPr lang="en-GB" dirty="0">
                <a:ea typeface="Open Sans" pitchFamily="2" charset="0"/>
              </a:rPr>
              <a:t>]. </a:t>
            </a:r>
          </a:p>
          <a:p>
            <a:pPr marL="342900" indent="-342900">
              <a:buFont typeface="Arial" panose="020B0604020202020204" pitchFamily="34" charset="0"/>
              <a:buChar char="•"/>
            </a:pPr>
            <a:r>
              <a:rPr lang="en-GB" dirty="0">
                <a:ea typeface="Open Sans" pitchFamily="2" charset="0"/>
              </a:rPr>
              <a:t>better understanding of what are politically and socially feasible options [</a:t>
            </a:r>
            <a:r>
              <a:rPr lang="en-GB" dirty="0">
                <a:solidFill>
                  <a:schemeClr val="accent5"/>
                </a:solidFill>
                <a:ea typeface="Open Sans" pitchFamily="2" charset="0"/>
              </a:rPr>
              <a:t>relevance</a:t>
            </a:r>
            <a:r>
              <a:rPr lang="en-GB" dirty="0">
                <a:ea typeface="Open Sans" pitchFamily="2" charset="0"/>
              </a:rPr>
              <a:t>].</a:t>
            </a:r>
          </a:p>
          <a:p>
            <a:pPr marL="342900" indent="-342900">
              <a:buFont typeface="Arial" panose="020B0604020202020204" pitchFamily="34" charset="0"/>
              <a:buChar char="•"/>
            </a:pPr>
            <a:r>
              <a:rPr lang="en-GB" dirty="0">
                <a:ea typeface="Open Sans" pitchFamily="2" charset="0"/>
              </a:rPr>
              <a:t>develop effective strategy for communication and making results accessible [</a:t>
            </a:r>
            <a:r>
              <a:rPr lang="en-GB" dirty="0">
                <a:solidFill>
                  <a:schemeClr val="accent5"/>
                </a:solidFill>
                <a:ea typeface="Open Sans" pitchFamily="2" charset="0"/>
              </a:rPr>
              <a:t>practical</a:t>
            </a:r>
            <a:r>
              <a:rPr lang="en-GB" dirty="0">
                <a:ea typeface="Open Sans" pitchFamily="2" charset="0"/>
              </a:rPr>
              <a:t>] + [</a:t>
            </a:r>
            <a:r>
              <a:rPr lang="en-GB" dirty="0">
                <a:solidFill>
                  <a:schemeClr val="accent5"/>
                </a:solidFill>
                <a:ea typeface="Open Sans" pitchFamily="2" charset="0"/>
              </a:rPr>
              <a:t>credibility</a:t>
            </a:r>
            <a:r>
              <a:rPr lang="en-GB" dirty="0">
                <a:ea typeface="Open Sans" pitchFamily="2" charset="0"/>
              </a:rPr>
              <a:t>]. </a:t>
            </a:r>
          </a:p>
          <a:p>
            <a:r>
              <a:rPr lang="en-GB" dirty="0">
                <a:ea typeface="Open Sans" pitchFamily="2" charset="0"/>
              </a:rPr>
              <a:t>Thus, to ‘think politically’ is to develop </a:t>
            </a:r>
            <a:r>
              <a:rPr lang="en-GB" dirty="0">
                <a:solidFill>
                  <a:schemeClr val="tx1"/>
                </a:solidFill>
                <a:ea typeface="Open Sans" pitchFamily="2" charset="0"/>
              </a:rPr>
              <a:t>an advanced understanding of policy and political context in order to tailor approach to enhance models usability and relevance. </a:t>
            </a:r>
            <a:endParaRPr lang="en-GB" sz="2000" dirty="0">
              <a:ea typeface="Open Sans" pitchFamily="2" charset="0"/>
            </a:endParaRPr>
          </a:p>
          <a:p>
            <a:pPr marL="0" indent="0">
              <a:buNone/>
            </a:pPr>
            <a:endParaRPr lang="en-GB" sz="2000" dirty="0">
              <a:effectLst/>
              <a:ea typeface="Open Sans" panose="020B0606030504020204" pitchFamily="34" charset="0"/>
            </a:endParaRPr>
          </a:p>
          <a:p>
            <a:pPr marL="0" indent="0">
              <a:buNone/>
            </a:pPr>
            <a:endParaRPr lang="en-GB" sz="1800" dirty="0">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9560496"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4.4 The added value of political economy</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12</a:t>
            </a:fld>
            <a:endParaRPr lang="sv-SE" sz="1400" dirty="0"/>
          </a:p>
        </p:txBody>
      </p:sp>
      <p:grpSp>
        <p:nvGrpSpPr>
          <p:cNvPr id="4" name="Group 3">
            <a:extLst>
              <a:ext uri="{FF2B5EF4-FFF2-40B4-BE49-F238E27FC236}">
                <a16:creationId xmlns:a16="http://schemas.microsoft.com/office/drawing/2014/main" id="{AF4EEAF8-19A8-1D4B-B479-D392CD7DB747}"/>
              </a:ext>
            </a:extLst>
          </p:cNvPr>
          <p:cNvGrpSpPr/>
          <p:nvPr/>
        </p:nvGrpSpPr>
        <p:grpSpPr>
          <a:xfrm>
            <a:off x="8276896" y="1715468"/>
            <a:ext cx="3342290" cy="3626453"/>
            <a:chOff x="6567017" y="765320"/>
            <a:chExt cx="4885468" cy="4972382"/>
          </a:xfrm>
        </p:grpSpPr>
        <p:sp>
          <p:nvSpPr>
            <p:cNvPr id="20" name="TextBox 19">
              <a:extLst>
                <a:ext uri="{FF2B5EF4-FFF2-40B4-BE49-F238E27FC236}">
                  <a16:creationId xmlns:a16="http://schemas.microsoft.com/office/drawing/2014/main" id="{13E0FB6F-F845-5845-A9EF-78FC3FC1513C}"/>
                </a:ext>
              </a:extLst>
            </p:cNvPr>
            <p:cNvSpPr txBox="1"/>
            <p:nvPr/>
          </p:nvSpPr>
          <p:spPr>
            <a:xfrm>
              <a:off x="6935659" y="2677870"/>
              <a:ext cx="1834771" cy="464696"/>
            </a:xfrm>
            <a:prstGeom prst="rect">
              <a:avLst/>
            </a:prstGeom>
            <a:noFill/>
          </p:spPr>
          <p:txBody>
            <a:bodyPr wrap="square">
              <a:spAutoFit/>
            </a:bodyPr>
            <a:lstStyle/>
            <a:p>
              <a:pPr algn="ctr"/>
              <a:r>
                <a:rPr lang="en-US" kern="1200" dirty="0">
                  <a:solidFill>
                    <a:schemeClr val="bg1">
                      <a:lumMod val="50000"/>
                    </a:schemeClr>
                  </a:solidFill>
                  <a:latin typeface="Arial" panose="020B0604020202020204" pitchFamily="34" charset="0"/>
                  <a:cs typeface="Arial" panose="020B0604020202020204" pitchFamily="34" charset="0"/>
                </a:rPr>
                <a:t>Quality</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E3CCD83-4A46-6145-BC1A-A199C5E82E6F}"/>
                </a:ext>
              </a:extLst>
            </p:cNvPr>
            <p:cNvSpPr txBox="1"/>
            <p:nvPr/>
          </p:nvSpPr>
          <p:spPr>
            <a:xfrm>
              <a:off x="9294864" y="2687942"/>
              <a:ext cx="1834771" cy="464696"/>
            </a:xfrm>
            <a:prstGeom prst="rect">
              <a:avLst/>
            </a:prstGeom>
            <a:noFill/>
          </p:spPr>
          <p:txBody>
            <a:bodyPr wrap="square">
              <a:spAutoFit/>
            </a:bodyPr>
            <a:lstStyle/>
            <a:p>
              <a:pPr algn="ctr"/>
              <a:r>
                <a:rPr lang="en-US" dirty="0">
                  <a:solidFill>
                    <a:schemeClr val="bg1">
                      <a:lumMod val="50000"/>
                    </a:schemeClr>
                  </a:solidFill>
                </a:rPr>
                <a:t>Credibility</a:t>
              </a:r>
              <a:endParaRPr lang="en-GB" dirty="0">
                <a:solidFill>
                  <a:schemeClr val="bg1">
                    <a:lumMod val="50000"/>
                  </a:schemeClr>
                </a:solidFill>
              </a:endParaRPr>
            </a:p>
          </p:txBody>
        </p:sp>
        <p:sp>
          <p:nvSpPr>
            <p:cNvPr id="22" name="TextBox 21">
              <a:extLst>
                <a:ext uri="{FF2B5EF4-FFF2-40B4-BE49-F238E27FC236}">
                  <a16:creationId xmlns:a16="http://schemas.microsoft.com/office/drawing/2014/main" id="{AC521745-B906-9244-AC7B-80C9D6B43450}"/>
                </a:ext>
              </a:extLst>
            </p:cNvPr>
            <p:cNvSpPr txBox="1"/>
            <p:nvPr/>
          </p:nvSpPr>
          <p:spPr>
            <a:xfrm>
              <a:off x="6844735" y="5175377"/>
              <a:ext cx="1958935" cy="506407"/>
            </a:xfrm>
            <a:prstGeom prst="rect">
              <a:avLst/>
            </a:prstGeom>
            <a:noFill/>
          </p:spPr>
          <p:txBody>
            <a:bodyPr wrap="square">
              <a:spAutoFit/>
            </a:bodyPr>
            <a:lstStyle/>
            <a:p>
              <a:pPr lvl="0" algn="ctr"/>
              <a:r>
                <a:rPr lang="en-US" dirty="0">
                  <a:solidFill>
                    <a:schemeClr val="bg1">
                      <a:lumMod val="50000"/>
                    </a:schemeClr>
                  </a:solidFill>
                </a:rPr>
                <a:t>Relevance</a:t>
              </a:r>
            </a:p>
          </p:txBody>
        </p:sp>
        <p:sp>
          <p:nvSpPr>
            <p:cNvPr id="23" name="TextBox 22">
              <a:extLst>
                <a:ext uri="{FF2B5EF4-FFF2-40B4-BE49-F238E27FC236}">
                  <a16:creationId xmlns:a16="http://schemas.microsoft.com/office/drawing/2014/main" id="{FB69A567-DA60-2E4F-8910-215080E0C24F}"/>
                </a:ext>
              </a:extLst>
            </p:cNvPr>
            <p:cNvSpPr txBox="1"/>
            <p:nvPr/>
          </p:nvSpPr>
          <p:spPr>
            <a:xfrm>
              <a:off x="9249074" y="5231295"/>
              <a:ext cx="2000221" cy="506407"/>
            </a:xfrm>
            <a:prstGeom prst="rect">
              <a:avLst/>
            </a:prstGeom>
            <a:noFill/>
          </p:spPr>
          <p:txBody>
            <a:bodyPr wrap="square">
              <a:spAutoFit/>
            </a:bodyPr>
            <a:lstStyle/>
            <a:p>
              <a:pPr lvl="0" algn="ctr"/>
              <a:r>
                <a:rPr lang="en-US" dirty="0">
                  <a:solidFill>
                    <a:schemeClr val="bg1">
                      <a:lumMod val="50000"/>
                    </a:schemeClr>
                  </a:solidFill>
                </a:rPr>
                <a:t>Practicality</a:t>
              </a:r>
              <a:r>
                <a:rPr lang="en-US" sz="1400" dirty="0"/>
                <a:t> </a:t>
              </a:r>
            </a:p>
          </p:txBody>
        </p:sp>
        <p:cxnSp>
          <p:nvCxnSpPr>
            <p:cNvPr id="24" name="Straight Arrow Connector 23">
              <a:extLst>
                <a:ext uri="{FF2B5EF4-FFF2-40B4-BE49-F238E27FC236}">
                  <a16:creationId xmlns:a16="http://schemas.microsoft.com/office/drawing/2014/main" id="{F041CDAA-6051-744E-BD44-4FBA123FA730}"/>
                </a:ext>
              </a:extLst>
            </p:cNvPr>
            <p:cNvCxnSpPr>
              <a:cxnSpLocks/>
            </p:cNvCxnSpPr>
            <p:nvPr/>
          </p:nvCxnSpPr>
          <p:spPr>
            <a:xfrm>
              <a:off x="9009751" y="765320"/>
              <a:ext cx="0" cy="4753622"/>
            </a:xfrm>
            <a:prstGeom prst="straightConnector1">
              <a:avLst/>
            </a:prstGeom>
            <a:ln w="38100">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54C650E-A372-5740-B0B8-F84867D28612}"/>
                </a:ext>
              </a:extLst>
            </p:cNvPr>
            <p:cNvPicPr>
              <a:picLocks noChangeAspect="1"/>
            </p:cNvPicPr>
            <p:nvPr/>
          </p:nvPicPr>
          <p:blipFill>
            <a:blip r:embed="rId3">
              <a:alphaModFix amt="35000"/>
            </a:blip>
            <a:srcRect/>
            <a:stretch/>
          </p:blipFill>
          <p:spPr>
            <a:xfrm>
              <a:off x="9175202" y="776184"/>
              <a:ext cx="1954434" cy="1901688"/>
            </a:xfrm>
            <a:prstGeom prst="rect">
              <a:avLst/>
            </a:prstGeom>
          </p:spPr>
        </p:pic>
        <p:pic>
          <p:nvPicPr>
            <p:cNvPr id="26" name="Picture 25">
              <a:extLst>
                <a:ext uri="{FF2B5EF4-FFF2-40B4-BE49-F238E27FC236}">
                  <a16:creationId xmlns:a16="http://schemas.microsoft.com/office/drawing/2014/main" id="{94D4173C-3BEF-FE4C-8B86-9FD86BB4F812}"/>
                </a:ext>
              </a:extLst>
            </p:cNvPr>
            <p:cNvPicPr>
              <a:picLocks noChangeAspect="1"/>
            </p:cNvPicPr>
            <p:nvPr/>
          </p:nvPicPr>
          <p:blipFill>
            <a:blip r:embed="rId4">
              <a:alphaModFix amt="35000"/>
            </a:blip>
            <a:srcRect/>
            <a:stretch/>
          </p:blipFill>
          <p:spPr>
            <a:xfrm>
              <a:off x="6935658" y="806320"/>
              <a:ext cx="1954432" cy="1901686"/>
            </a:xfrm>
            <a:prstGeom prst="rect">
              <a:avLst/>
            </a:prstGeom>
          </p:spPr>
        </p:pic>
        <p:pic>
          <p:nvPicPr>
            <p:cNvPr id="27" name="Picture 26">
              <a:extLst>
                <a:ext uri="{FF2B5EF4-FFF2-40B4-BE49-F238E27FC236}">
                  <a16:creationId xmlns:a16="http://schemas.microsoft.com/office/drawing/2014/main" id="{488886E4-E483-BB40-9D23-D1CC8BEFD498}"/>
                </a:ext>
              </a:extLst>
            </p:cNvPr>
            <p:cNvPicPr>
              <a:picLocks noChangeAspect="1"/>
            </p:cNvPicPr>
            <p:nvPr/>
          </p:nvPicPr>
          <p:blipFill>
            <a:blip r:embed="rId5">
              <a:alphaModFix amt="35000"/>
            </a:blip>
            <a:srcRect/>
            <a:stretch/>
          </p:blipFill>
          <p:spPr>
            <a:xfrm>
              <a:off x="9342260" y="3322621"/>
              <a:ext cx="1904144" cy="1852756"/>
            </a:xfrm>
            <a:prstGeom prst="rect">
              <a:avLst/>
            </a:prstGeom>
          </p:spPr>
        </p:pic>
        <p:pic>
          <p:nvPicPr>
            <p:cNvPr id="28" name="Picture 27">
              <a:extLst>
                <a:ext uri="{FF2B5EF4-FFF2-40B4-BE49-F238E27FC236}">
                  <a16:creationId xmlns:a16="http://schemas.microsoft.com/office/drawing/2014/main" id="{5C2466FB-F199-5F42-BFD5-DA9F3C0321A7}"/>
                </a:ext>
              </a:extLst>
            </p:cNvPr>
            <p:cNvPicPr>
              <a:picLocks noChangeAspect="1"/>
            </p:cNvPicPr>
            <p:nvPr/>
          </p:nvPicPr>
          <p:blipFill>
            <a:blip r:embed="rId6">
              <a:alphaModFix amt="35000"/>
            </a:blip>
            <a:srcRect/>
            <a:stretch/>
          </p:blipFill>
          <p:spPr>
            <a:xfrm>
              <a:off x="6935658" y="3273692"/>
              <a:ext cx="1954431" cy="1901685"/>
            </a:xfrm>
            <a:prstGeom prst="rect">
              <a:avLst/>
            </a:prstGeom>
          </p:spPr>
        </p:pic>
        <p:cxnSp>
          <p:nvCxnSpPr>
            <p:cNvPr id="29" name="Straight Arrow Connector 28">
              <a:extLst>
                <a:ext uri="{FF2B5EF4-FFF2-40B4-BE49-F238E27FC236}">
                  <a16:creationId xmlns:a16="http://schemas.microsoft.com/office/drawing/2014/main" id="{26452976-48C7-B040-85BC-8BB56B95E4BE}"/>
                </a:ext>
              </a:extLst>
            </p:cNvPr>
            <p:cNvCxnSpPr>
              <a:cxnSpLocks/>
            </p:cNvCxnSpPr>
            <p:nvPr/>
          </p:nvCxnSpPr>
          <p:spPr>
            <a:xfrm flipH="1">
              <a:off x="6567017" y="3142131"/>
              <a:ext cx="4885468" cy="0"/>
            </a:xfrm>
            <a:prstGeom prst="straightConnector1">
              <a:avLst/>
            </a:prstGeom>
            <a:ln w="38100">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91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203-C13E-7920-2AC7-0B16DDEF3EC4}"/>
              </a:ext>
            </a:extLst>
          </p:cNvPr>
          <p:cNvSpPr>
            <a:spLocks noGrp="1"/>
          </p:cNvSpPr>
          <p:nvPr>
            <p:ph type="title"/>
          </p:nvPr>
        </p:nvSpPr>
        <p:spPr/>
        <p:txBody>
          <a:bodyPr/>
          <a:lstStyle/>
          <a:p>
            <a:r>
              <a:rPr lang="en-GB" sz="3200" dirty="0">
                <a:latin typeface="Open Sans"/>
              </a:rPr>
              <a:t>Lecture 4 References</a:t>
            </a:r>
          </a:p>
        </p:txBody>
      </p:sp>
      <p:sp>
        <p:nvSpPr>
          <p:cNvPr id="3" name="Text Placeholder 2">
            <a:extLst>
              <a:ext uri="{FF2B5EF4-FFF2-40B4-BE49-F238E27FC236}">
                <a16:creationId xmlns:a16="http://schemas.microsoft.com/office/drawing/2014/main" id="{9D3F566A-D84D-434E-64D7-ADBDB1F7DD4E}"/>
              </a:ext>
            </a:extLst>
          </p:cNvPr>
          <p:cNvSpPr>
            <a:spLocks noGrp="1"/>
          </p:cNvSpPr>
          <p:nvPr>
            <p:ph type="body" idx="2"/>
          </p:nvPr>
        </p:nvSpPr>
        <p:spPr>
          <a:xfrm>
            <a:off x="839787" y="1346930"/>
            <a:ext cx="7437109" cy="4234063"/>
          </a:xfrm>
        </p:spPr>
        <p:txBody>
          <a:bodyPr>
            <a:normAutofit/>
          </a:bodyPr>
          <a:lstStyle/>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Arendt, H. (2005) </a:t>
            </a:r>
            <a:r>
              <a:rPr lang="en-GB" sz="1800" i="1" dirty="0">
                <a:effectLst/>
                <a:latin typeface="Open Sans" panose="020B0606030504020204" pitchFamily="34" charset="0"/>
                <a:ea typeface="Open Sans" panose="020B0606030504020204" pitchFamily="34" charset="0"/>
                <a:cs typeface="Open Sans" panose="020B0606030504020204" pitchFamily="34" charset="0"/>
              </a:rPr>
              <a:t>The Promise of Politics</a:t>
            </a:r>
            <a:r>
              <a:rPr lang="en-GB" sz="1800" dirty="0">
                <a:effectLst/>
                <a:latin typeface="Open Sans" panose="020B0606030504020204" pitchFamily="34" charset="0"/>
                <a:ea typeface="Open Sans" panose="020B0606030504020204" pitchFamily="34" charset="0"/>
                <a:cs typeface="Open Sans" panose="020B0606030504020204" pitchFamily="34" charset="0"/>
              </a:rPr>
              <a:t>, New York, </a:t>
            </a:r>
            <a:r>
              <a:rPr lang="en-GB" sz="1800" dirty="0" err="1">
                <a:effectLst/>
                <a:latin typeface="Open Sans" panose="020B0606030504020204" pitchFamily="34" charset="0"/>
                <a:ea typeface="Open Sans" panose="020B0606030504020204" pitchFamily="34" charset="0"/>
                <a:cs typeface="Open Sans" panose="020B0606030504020204" pitchFamily="34" charset="0"/>
              </a:rPr>
              <a:t>Schocken</a:t>
            </a:r>
            <a:r>
              <a:rPr lang="en-GB" sz="1800" dirty="0">
                <a:effectLst/>
                <a:latin typeface="Open Sans" panose="020B0606030504020204" pitchFamily="34" charset="0"/>
                <a:ea typeface="Open Sans" panose="020B0606030504020204" pitchFamily="34" charset="0"/>
                <a:cs typeface="Open Sans" panose="020B0606030504020204" pitchFamily="34" charset="0"/>
              </a:rPr>
              <a:t> Books.</a:t>
            </a:r>
          </a:p>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Crick, B. (1964) </a:t>
            </a:r>
            <a:r>
              <a:rPr lang="en-GB" sz="1800" i="1" dirty="0">
                <a:effectLst/>
                <a:latin typeface="Open Sans" panose="020B0606030504020204" pitchFamily="34" charset="0"/>
                <a:ea typeface="Open Sans" panose="020B0606030504020204" pitchFamily="34" charset="0"/>
                <a:cs typeface="Open Sans" panose="020B0606030504020204" pitchFamily="34" charset="0"/>
              </a:rPr>
              <a:t>In Defence of Politics</a:t>
            </a:r>
            <a:r>
              <a:rPr lang="en-GB" sz="1800" dirty="0">
                <a:effectLst/>
                <a:latin typeface="Open Sans" panose="020B0606030504020204" pitchFamily="34" charset="0"/>
                <a:ea typeface="Open Sans" panose="020B0606030504020204" pitchFamily="34" charset="0"/>
                <a:cs typeface="Open Sans" panose="020B0606030504020204" pitchFamily="34" charset="0"/>
              </a:rPr>
              <a:t>, Baltimore, Penguin Books. </a:t>
            </a:r>
          </a:p>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Dahl, R. A. (1957) ‘The concept of power’, </a:t>
            </a:r>
            <a:r>
              <a:rPr lang="en-GB" sz="1800" i="1" dirty="0">
                <a:effectLst/>
                <a:latin typeface="Open Sans" panose="020B0606030504020204" pitchFamily="34" charset="0"/>
                <a:ea typeface="Open Sans" panose="020B0606030504020204" pitchFamily="34" charset="0"/>
                <a:cs typeface="Open Sans" panose="020B0606030504020204" pitchFamily="34" charset="0"/>
              </a:rPr>
              <a:t>Behavioural Science</a:t>
            </a:r>
            <a:r>
              <a:rPr lang="en-GB" sz="1800" dirty="0">
                <a:effectLst/>
                <a:latin typeface="Open Sans" panose="020B0606030504020204" pitchFamily="34" charset="0"/>
                <a:ea typeface="Open Sans" panose="020B0606030504020204" pitchFamily="34" charset="0"/>
                <a:cs typeface="Open Sans" panose="020B0606030504020204" pitchFamily="34" charset="0"/>
              </a:rPr>
              <a:t>, vol. 2, no. 3, pp. 201–15.</a:t>
            </a:r>
          </a:p>
          <a:p>
            <a:pPr marL="285750" indent="-285750">
              <a:buFont typeface="Arial" panose="020B0604020202020204" pitchFamily="34" charset="0"/>
              <a:buChar char="•"/>
            </a:pPr>
            <a:r>
              <a:rPr lang="en-GB" sz="1800" dirty="0" err="1">
                <a:effectLst/>
                <a:latin typeface="Open Sans" panose="020B0606030504020204" pitchFamily="34" charset="0"/>
                <a:ea typeface="Open Sans" panose="020B0606030504020204" pitchFamily="34" charset="0"/>
                <a:cs typeface="Open Sans" panose="020B0606030504020204" pitchFamily="34" charset="0"/>
              </a:rPr>
              <a:t>Lasswell</a:t>
            </a:r>
            <a:r>
              <a:rPr lang="en-GB" sz="1800" dirty="0">
                <a:effectLst/>
                <a:latin typeface="Open Sans" panose="020B0606030504020204" pitchFamily="34" charset="0"/>
                <a:ea typeface="Open Sans" panose="020B0606030504020204" pitchFamily="34" charset="0"/>
                <a:cs typeface="Open Sans" panose="020B0606030504020204" pitchFamily="34" charset="0"/>
              </a:rPr>
              <a:t>, H. (1936) </a:t>
            </a:r>
            <a:r>
              <a:rPr lang="en-GB" sz="1800" i="1" dirty="0">
                <a:effectLst/>
                <a:latin typeface="Open Sans" panose="020B0606030504020204" pitchFamily="34" charset="0"/>
                <a:ea typeface="Open Sans" panose="020B0606030504020204" pitchFamily="34" charset="0"/>
                <a:cs typeface="Open Sans" panose="020B0606030504020204" pitchFamily="34" charset="0"/>
              </a:rPr>
              <a:t>Politics: Who Gets What, When, How</a:t>
            </a:r>
            <a:r>
              <a:rPr lang="en-GB" sz="1800" dirty="0">
                <a:effectLst/>
                <a:latin typeface="Open Sans" panose="020B0606030504020204" pitchFamily="34" charset="0"/>
                <a:ea typeface="Open Sans" panose="020B0606030504020204" pitchFamily="34" charset="0"/>
                <a:cs typeface="Open Sans" panose="020B0606030504020204" pitchFamily="34" charset="0"/>
              </a:rPr>
              <a:t>, London, Whittlesey House.</a:t>
            </a:r>
          </a:p>
          <a:p>
            <a:pPr marL="285750" indent="-285750">
              <a:buFont typeface="Arial" panose="020B0604020202020204" pitchFamily="34" charset="0"/>
              <a:buChar char="•"/>
            </a:pPr>
            <a:r>
              <a:rPr lang="en-GB" sz="1800" dirty="0">
                <a:effectLst/>
                <a:latin typeface="Open Sans" panose="020B0606030504020204" pitchFamily="34" charset="0"/>
                <a:ea typeface="Open Sans" panose="020B0606030504020204" pitchFamily="34" charset="0"/>
                <a:cs typeface="Open Sans" panose="020B0606030504020204" pitchFamily="34" charset="0"/>
              </a:rPr>
              <a:t>Heywood, A. (1997) </a:t>
            </a:r>
            <a:r>
              <a:rPr lang="en-GB" sz="1800" i="1" dirty="0">
                <a:effectLst/>
                <a:latin typeface="Open Sans" panose="020B0606030504020204" pitchFamily="34" charset="0"/>
                <a:ea typeface="Open Sans" panose="020B0606030504020204" pitchFamily="34" charset="0"/>
                <a:cs typeface="Open Sans" panose="020B0606030504020204" pitchFamily="34" charset="0"/>
              </a:rPr>
              <a:t>Politics</a:t>
            </a:r>
            <a:r>
              <a:rPr lang="en-GB" sz="1800" dirty="0">
                <a:effectLst/>
                <a:latin typeface="Open Sans" panose="020B0606030504020204" pitchFamily="34" charset="0"/>
                <a:ea typeface="Open Sans" panose="020B0606030504020204" pitchFamily="34" charset="0"/>
                <a:cs typeface="Open Sans" panose="020B0606030504020204" pitchFamily="34" charset="0"/>
              </a:rPr>
              <a:t>, Basingstoke, UK: Macmillan.</a:t>
            </a:r>
          </a:p>
          <a:p>
            <a:pPr marL="285750" indent="-285750">
              <a:buFont typeface="Arial" panose="020B0604020202020204" pitchFamily="34" charset="0"/>
              <a:buChar char="•"/>
            </a:pPr>
            <a:r>
              <a:rPr lang="en-GB" sz="1800" dirty="0" err="1">
                <a:latin typeface="Open Sans" panose="020B0606030504020204"/>
                <a:ea typeface="Times New Roman" panose="02020603050405020304" pitchFamily="18" charset="0"/>
              </a:rPr>
              <a:t>Caporaso</a:t>
            </a:r>
            <a:r>
              <a:rPr lang="en-GB" sz="1800" dirty="0">
                <a:latin typeface="Open Sans" panose="020B0606030504020204"/>
                <a:ea typeface="Times New Roman" panose="02020603050405020304" pitchFamily="18" charset="0"/>
              </a:rPr>
              <a:t>, J. and Levine, D. (1992) </a:t>
            </a:r>
            <a:r>
              <a:rPr lang="en-GB" sz="1800" i="1" dirty="0">
                <a:latin typeface="Open Sans" panose="020B0606030504020204"/>
                <a:ea typeface="Times New Roman" panose="02020603050405020304" pitchFamily="18" charset="0"/>
              </a:rPr>
              <a:t>Theories of Political Economy</a:t>
            </a:r>
            <a:r>
              <a:rPr lang="en-GB" sz="1800" dirty="0">
                <a:latin typeface="Open Sans" panose="020B0606030504020204"/>
                <a:ea typeface="Times New Roman" panose="02020603050405020304" pitchFamily="18" charset="0"/>
              </a:rPr>
              <a:t>, Cambridge: Cambridge University Press.</a:t>
            </a:r>
          </a:p>
        </p:txBody>
      </p:sp>
      <p:sp>
        <p:nvSpPr>
          <p:cNvPr id="4" name="Slide Number Placeholder 1">
            <a:extLst>
              <a:ext uri="{FF2B5EF4-FFF2-40B4-BE49-F238E27FC236}">
                <a16:creationId xmlns:a16="http://schemas.microsoft.com/office/drawing/2014/main" id="{1FDF230E-8639-5857-4B5F-696AA6F725AD}"/>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13</a:t>
            </a:fld>
            <a:endParaRPr lang="sv-SE" sz="1400" b="1" dirty="0">
              <a:solidFill>
                <a:schemeClr val="bg1"/>
              </a:solidFill>
            </a:endParaRPr>
          </a:p>
        </p:txBody>
      </p:sp>
    </p:spTree>
    <p:extLst>
      <p:ext uri="{BB962C8B-B14F-4D97-AF65-F5344CB8AC3E}">
        <p14:creationId xmlns:p14="http://schemas.microsoft.com/office/powerpoint/2010/main" val="30550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CAD31-2E8C-94FB-A87F-FAADE0F06F77}"/>
              </a:ext>
            </a:extLst>
          </p:cNvPr>
          <p:cNvSpPr txBox="1">
            <a:spLocks/>
          </p:cNvSpPr>
          <p:nvPr/>
        </p:nvSpPr>
        <p:spPr>
          <a:xfrm>
            <a:off x="11798300" y="6565900"/>
            <a:ext cx="393700" cy="2921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sv-SE" sz="1400" b="1" smtClean="0">
                <a:solidFill>
                  <a:schemeClr val="bg1"/>
                </a:solidFill>
              </a:rPr>
              <a:pPr algn="ctr"/>
              <a:t>14</a:t>
            </a:fld>
            <a:endParaRPr lang="sv-SE" sz="1400" b="1" dirty="0">
              <a:solidFill>
                <a:schemeClr val="bg1"/>
              </a:solidFill>
            </a:endParaRPr>
          </a:p>
        </p:txBody>
      </p:sp>
      <p:sp>
        <p:nvSpPr>
          <p:cNvPr id="3" name="TextBox 2">
            <a:extLst>
              <a:ext uri="{FF2B5EF4-FFF2-40B4-BE49-F238E27FC236}">
                <a16:creationId xmlns:a16="http://schemas.microsoft.com/office/drawing/2014/main" id="{568EE517-64E8-8E61-96F1-5B3602A1E55A}"/>
              </a:ext>
            </a:extLst>
          </p:cNvPr>
          <p:cNvSpPr txBox="1"/>
          <p:nvPr/>
        </p:nvSpPr>
        <p:spPr>
          <a:xfrm>
            <a:off x="4232564" y="810018"/>
            <a:ext cx="3727269" cy="48320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a:ea typeface="Open Sans"/>
                <a:cs typeface="Open Sans"/>
              </a:rPr>
            </a:br>
            <a:r>
              <a:rPr lang="en-GB" sz="1400" b="1"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@ResearchCcg</a:t>
            </a:r>
            <a:endParaRPr lang="en-GB" sz="1400" b="1" dirty="0">
              <a:solidFill>
                <a:schemeClr val="bg1"/>
              </a:solidFill>
              <a:latin typeface="Open Sans"/>
              <a:ea typeface="Open Sans"/>
              <a:cs typeface="Open Sans"/>
            </a:endParaRPr>
          </a:p>
          <a:p>
            <a:pPr algn="ctr"/>
            <a:endParaRPr lang="en-GB" sz="1400" b="1" dirty="0">
              <a:solidFill>
                <a:schemeClr val="bg1"/>
              </a:solidFill>
              <a:latin typeface="Open Sans"/>
              <a:ea typeface="Open Sans"/>
              <a:cs typeface="Open Sans"/>
            </a:endParaRPr>
          </a:p>
          <a:p>
            <a:pPr algn="ctr"/>
            <a:br>
              <a:rPr lang="en-GB" sz="1400" b="1" dirty="0">
                <a:latin typeface="Open Sans"/>
                <a:ea typeface="Open Sans"/>
                <a:cs typeface="Open Sans"/>
              </a:rPr>
            </a:br>
            <a:r>
              <a:rPr lang="en-GB" sz="1400" b="1" dirty="0">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@ResearchCCG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@research_ccg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5">
                  <a:extLst>
                    <a:ext uri="{A12FA001-AC4F-418D-AE19-62706E023703}">
                      <ahyp:hlinkClr xmlns:ahyp="http://schemas.microsoft.com/office/drawing/2018/hyperlinkcolor" val="tx"/>
                    </a:ext>
                  </a:extLst>
                </a:hlinkClick>
              </a:rPr>
              <a:t>Climate Compatible Growth CCG</a:t>
            </a: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algn="ctr"/>
            <a:br>
              <a:rPr lang="en-GB" sz="1400" dirty="0">
                <a:ea typeface="+mn-lt"/>
                <a:cs typeface="+mn-lt"/>
              </a:rPr>
            </a:br>
            <a:r>
              <a:rPr lang="en-GB" sz="1400" b="1" dirty="0">
                <a:solidFill>
                  <a:schemeClr val="bg1"/>
                </a:solidFill>
                <a:latin typeface="Open Sans"/>
                <a:ea typeface="Open Sans"/>
                <a:cs typeface="Open Sans"/>
                <a:hlinkClick r:id="rId6">
                  <a:extLst>
                    <a:ext uri="{A12FA001-AC4F-418D-AE19-62706E023703}">
                      <ahyp:hlinkClr xmlns:ahyp="http://schemas.microsoft.com/office/drawing/2018/hyperlinkcolor" val="tx"/>
                    </a:ext>
                  </a:extLst>
                </a:hlinkClick>
              </a:rPr>
              <a:t>#CCG – Climate Compatible Growth</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r>
              <a:rPr lang="en-ZA" sz="1400" b="1" dirty="0">
                <a:solidFill>
                  <a:schemeClr val="bg1"/>
                </a:solidFill>
                <a:latin typeface="Open Sans"/>
                <a:ea typeface="Open Sans"/>
                <a:cs typeface="Open Sans"/>
                <a:hlinkClick r:id="rId7">
                  <a:extLst>
                    <a:ext uri="{A12FA001-AC4F-418D-AE19-62706E023703}">
                      <ahyp:hlinkClr xmlns:ahyp="http://schemas.microsoft.com/office/drawing/2018/hyperlinkcolor" val="tx"/>
                    </a:ext>
                  </a:extLst>
                </a:hlinkClick>
              </a:rPr>
              <a:t>ccg@lboro.ac.uk</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endParaRPr lang="en-GB" sz="1400" b="1" dirty="0">
              <a:solidFill>
                <a:schemeClr val="bg1"/>
              </a:solidFill>
              <a:latin typeface="Open Sans"/>
              <a:ea typeface="Open Sans"/>
              <a:cs typeface="Open Sans"/>
            </a:endParaRPr>
          </a:p>
        </p:txBody>
      </p:sp>
      <p:pic>
        <p:nvPicPr>
          <p:cNvPr id="4" name="Picture 3" descr="Icon&#10;&#10;Description automatically generated">
            <a:extLst>
              <a:ext uri="{FF2B5EF4-FFF2-40B4-BE49-F238E27FC236}">
                <a16:creationId xmlns:a16="http://schemas.microsoft.com/office/drawing/2014/main" id="{5951EB1C-D36D-0C35-1812-F80180F6E2FA}"/>
              </a:ext>
            </a:extLst>
          </p:cNvPr>
          <p:cNvPicPr>
            <a:picLocks noChangeAspect="1"/>
          </p:cNvPicPr>
          <p:nvPr/>
        </p:nvPicPr>
        <p:blipFill>
          <a:blip r:embed="rId8"/>
          <a:stretch>
            <a:fillRect/>
          </a:stretch>
        </p:blipFill>
        <p:spPr>
          <a:xfrm>
            <a:off x="5779655" y="3184544"/>
            <a:ext cx="632873" cy="632873"/>
          </a:xfrm>
          <a:prstGeom prst="rect">
            <a:avLst/>
          </a:prstGeom>
        </p:spPr>
      </p:pic>
      <p:pic>
        <p:nvPicPr>
          <p:cNvPr id="5" name="Picture 4" descr="Icon&#10;&#10;Description automatically generated">
            <a:extLst>
              <a:ext uri="{FF2B5EF4-FFF2-40B4-BE49-F238E27FC236}">
                <a16:creationId xmlns:a16="http://schemas.microsoft.com/office/drawing/2014/main" id="{2CB2617A-A2FC-BA3D-A753-42A004C19E8D}"/>
              </a:ext>
            </a:extLst>
          </p:cNvPr>
          <p:cNvPicPr>
            <a:picLocks noChangeAspect="1"/>
          </p:cNvPicPr>
          <p:nvPr/>
        </p:nvPicPr>
        <p:blipFill>
          <a:blip r:embed="rId9"/>
          <a:stretch>
            <a:fillRect/>
          </a:stretch>
        </p:blipFill>
        <p:spPr>
          <a:xfrm>
            <a:off x="5779655" y="1263681"/>
            <a:ext cx="632873" cy="632873"/>
          </a:xfrm>
          <a:prstGeom prst="rect">
            <a:avLst/>
          </a:prstGeom>
        </p:spPr>
      </p:pic>
      <p:pic>
        <p:nvPicPr>
          <p:cNvPr id="6" name="Picture 5" descr="Icon&#10;&#10;Description automatically generated">
            <a:extLst>
              <a:ext uri="{FF2B5EF4-FFF2-40B4-BE49-F238E27FC236}">
                <a16:creationId xmlns:a16="http://schemas.microsoft.com/office/drawing/2014/main" id="{1765B8DC-996C-7474-43E2-9D73FFDFDC96}"/>
              </a:ext>
            </a:extLst>
          </p:cNvPr>
          <p:cNvPicPr>
            <a:picLocks noChangeAspect="1"/>
          </p:cNvPicPr>
          <p:nvPr/>
        </p:nvPicPr>
        <p:blipFill>
          <a:blip r:embed="rId10"/>
          <a:stretch>
            <a:fillRect/>
          </a:stretch>
        </p:blipFill>
        <p:spPr>
          <a:xfrm>
            <a:off x="5779655" y="2542332"/>
            <a:ext cx="632873" cy="632873"/>
          </a:xfrm>
          <a:prstGeom prst="rect">
            <a:avLst/>
          </a:prstGeom>
        </p:spPr>
      </p:pic>
      <p:pic>
        <p:nvPicPr>
          <p:cNvPr id="7" name="Picture 6" descr="Icon&#10;&#10;Description automatically generated">
            <a:extLst>
              <a:ext uri="{FF2B5EF4-FFF2-40B4-BE49-F238E27FC236}">
                <a16:creationId xmlns:a16="http://schemas.microsoft.com/office/drawing/2014/main" id="{88ADA2F2-2AE5-CBE5-EDFA-BFC6D90D9A0D}"/>
              </a:ext>
            </a:extLst>
          </p:cNvPr>
          <p:cNvPicPr>
            <a:picLocks noChangeAspect="1"/>
          </p:cNvPicPr>
          <p:nvPr/>
        </p:nvPicPr>
        <p:blipFill>
          <a:blip r:embed="rId11"/>
          <a:stretch>
            <a:fillRect/>
          </a:stretch>
        </p:blipFill>
        <p:spPr>
          <a:xfrm>
            <a:off x="5779655" y="1900120"/>
            <a:ext cx="632873" cy="632873"/>
          </a:xfrm>
          <a:prstGeom prst="rect">
            <a:avLst/>
          </a:prstGeom>
        </p:spPr>
      </p:pic>
      <p:pic>
        <p:nvPicPr>
          <p:cNvPr id="8" name="Picture 12" descr="Icon&#10;&#10;Description automatically generated">
            <a:extLst>
              <a:ext uri="{FF2B5EF4-FFF2-40B4-BE49-F238E27FC236}">
                <a16:creationId xmlns:a16="http://schemas.microsoft.com/office/drawing/2014/main" id="{2429FDB8-D6FD-9C18-99C8-CEC722FAE777}"/>
              </a:ext>
            </a:extLst>
          </p:cNvPr>
          <p:cNvPicPr>
            <a:picLocks noChangeAspect="1"/>
          </p:cNvPicPr>
          <p:nvPr/>
        </p:nvPicPr>
        <p:blipFill>
          <a:blip r:embed="rId12"/>
          <a:stretch>
            <a:fillRect/>
          </a:stretch>
        </p:blipFill>
        <p:spPr>
          <a:xfrm>
            <a:off x="5779655" y="3826756"/>
            <a:ext cx="638175" cy="638175"/>
          </a:xfrm>
          <a:prstGeom prst="rect">
            <a:avLst/>
          </a:prstGeom>
        </p:spPr>
      </p:pic>
      <p:grpSp>
        <p:nvGrpSpPr>
          <p:cNvPr id="9" name="Group 8">
            <a:extLst>
              <a:ext uri="{FF2B5EF4-FFF2-40B4-BE49-F238E27FC236}">
                <a16:creationId xmlns:a16="http://schemas.microsoft.com/office/drawing/2014/main" id="{795D0277-2EF1-0BE5-2D4F-9DB359B95504}"/>
              </a:ext>
            </a:extLst>
          </p:cNvPr>
          <p:cNvGrpSpPr/>
          <p:nvPr/>
        </p:nvGrpSpPr>
        <p:grpSpPr>
          <a:xfrm>
            <a:off x="9506924" y="4559900"/>
            <a:ext cx="1877504" cy="558800"/>
            <a:chOff x="929196" y="5461000"/>
            <a:chExt cx="1877504" cy="558800"/>
          </a:xfrm>
        </p:grpSpPr>
        <p:sp>
          <p:nvSpPr>
            <p:cNvPr id="10" name="Rounded Rectangle 9">
              <a:hlinkClick r:id="rId13"/>
              <a:extLst>
                <a:ext uri="{FF2B5EF4-FFF2-40B4-BE49-F238E27FC236}">
                  <a16:creationId xmlns:a16="http://schemas.microsoft.com/office/drawing/2014/main" id="{606379F8-66DA-44D4-179F-74D6D5423A98}"/>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4E7CFAE-DF9D-EB88-C958-9E1E97D0C867}"/>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12" name="Rounded Rectangle 11">
              <a:hlinkClick r:id="rId14"/>
              <a:extLst>
                <a:ext uri="{FF2B5EF4-FFF2-40B4-BE49-F238E27FC236}">
                  <a16:creationId xmlns:a16="http://schemas.microsoft.com/office/drawing/2014/main" id="{97F0C06A-F032-408F-9068-677564FAB90C}"/>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49E8C586-847F-92BE-D86C-04A89C896A92}"/>
              </a:ext>
            </a:extLst>
          </p:cNvPr>
          <p:cNvPicPr>
            <a:picLocks noChangeAspect="1"/>
          </p:cNvPicPr>
          <p:nvPr/>
        </p:nvPicPr>
        <p:blipFill>
          <a:blip r:embed="rId15"/>
          <a:srcRect/>
          <a:stretch/>
        </p:blipFill>
        <p:spPr>
          <a:xfrm>
            <a:off x="5779655" y="4432931"/>
            <a:ext cx="638175" cy="638175"/>
          </a:xfrm>
          <a:prstGeom prst="rect">
            <a:avLst/>
          </a:prstGeom>
        </p:spPr>
      </p:pic>
      <p:sp>
        <p:nvSpPr>
          <p:cNvPr id="14" name="TextBox 13">
            <a:extLst>
              <a:ext uri="{FF2B5EF4-FFF2-40B4-BE49-F238E27FC236}">
                <a16:creationId xmlns:a16="http://schemas.microsoft.com/office/drawing/2014/main" id="{C07965B0-2F53-CF01-A7D0-891B1005F997}"/>
              </a:ext>
            </a:extLst>
          </p:cNvPr>
          <p:cNvSpPr txBox="1"/>
          <p:nvPr/>
        </p:nvSpPr>
        <p:spPr>
          <a:xfrm>
            <a:off x="0" y="5702011"/>
            <a:ext cx="1191837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latin typeface="Open Sans"/>
                <a:ea typeface="Open Sans"/>
                <a:cs typeface="Open Sans"/>
                <a:hlinkClick r:id="rId16">
                  <a:extLst>
                    <a:ext uri="{A12FA001-AC4F-418D-AE19-62706E023703}">
                      <ahyp:hlinkClr xmlns:ahyp="http://schemas.microsoft.com/office/drawing/2018/hyperlinkcolor" val="tx"/>
                    </a:ext>
                  </a:extLst>
                </a:hlinkClick>
              </a:rPr>
              <a:t>www.climatecompatiblegrowth.com</a:t>
            </a:r>
            <a:endParaRPr lang="en-US" sz="2400" b="1" dirty="0">
              <a:solidFill>
                <a:schemeClr val="bg1"/>
              </a:solidFill>
              <a:latin typeface="Open Sans"/>
              <a:ea typeface="Open Sans"/>
              <a:cs typeface="Open Sans"/>
            </a:endParaRPr>
          </a:p>
        </p:txBody>
      </p:sp>
    </p:spTree>
    <p:extLst>
      <p:ext uri="{BB962C8B-B14F-4D97-AF65-F5344CB8AC3E}">
        <p14:creationId xmlns:p14="http://schemas.microsoft.com/office/powerpoint/2010/main" val="250322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79CD-2005-CFA5-00D6-3AB5D3C45B63}"/>
              </a:ext>
            </a:extLst>
          </p:cNvPr>
          <p:cNvSpPr>
            <a:spLocks noGrp="1"/>
          </p:cNvSpPr>
          <p:nvPr>
            <p:ph type="title"/>
          </p:nvPr>
        </p:nvSpPr>
        <p:spPr/>
        <p:txBody>
          <a:bodyPr>
            <a:normAutofit/>
          </a:bodyPr>
          <a:lstStyle/>
          <a:p>
            <a:r>
              <a:rPr lang="en-GB" sz="4000" dirty="0">
                <a:latin typeface="Open Sans" pitchFamily="2" charset="0"/>
                <a:ea typeface="Open Sans" pitchFamily="2" charset="0"/>
                <a:cs typeface="Open Sans" pitchFamily="2" charset="0"/>
              </a:rPr>
              <a:t>Lecture 4: Learning outcomes</a:t>
            </a:r>
          </a:p>
        </p:txBody>
      </p:sp>
      <p:sp>
        <p:nvSpPr>
          <p:cNvPr id="3" name="Text Placeholder 2">
            <a:extLst>
              <a:ext uri="{FF2B5EF4-FFF2-40B4-BE49-F238E27FC236}">
                <a16:creationId xmlns:a16="http://schemas.microsoft.com/office/drawing/2014/main" id="{A20784D2-C70A-744E-14E9-3149185DC4A6}"/>
              </a:ext>
            </a:extLst>
          </p:cNvPr>
          <p:cNvSpPr>
            <a:spLocks noGrp="1"/>
          </p:cNvSpPr>
          <p:nvPr>
            <p:ph type="body" idx="12"/>
          </p:nvPr>
        </p:nvSpPr>
        <p:spPr>
          <a:xfrm>
            <a:off x="834081" y="2131383"/>
            <a:ext cx="6607243" cy="3544203"/>
          </a:xfrm>
        </p:spPr>
        <p:txBody>
          <a:bodyPr/>
          <a:lstStyle/>
          <a:p>
            <a:pPr>
              <a:spcBef>
                <a:spcPts val="1000"/>
              </a:spcBef>
            </a:pPr>
            <a:r>
              <a:rPr lang="en-GB" dirty="0">
                <a:ea typeface="+mn-lt"/>
              </a:rPr>
              <a:t>ILO1. </a:t>
            </a:r>
            <a:r>
              <a:rPr lang="en-GB" sz="2000" dirty="0">
                <a:ea typeface="Open Sans" pitchFamily="2" charset="0"/>
              </a:rPr>
              <a:t>Understand the concept of ‘thinking politically’ in the context of systems modelling.</a:t>
            </a:r>
          </a:p>
          <a:p>
            <a:pPr>
              <a:spcBef>
                <a:spcPts val="1000"/>
              </a:spcBef>
            </a:pPr>
            <a:r>
              <a:rPr lang="en-GB" dirty="0">
                <a:ea typeface="Open Sans" pitchFamily="2" charset="0"/>
              </a:rPr>
              <a:t>ILO2. Define </a:t>
            </a:r>
            <a:r>
              <a:rPr lang="en-GB" sz="2000" dirty="0">
                <a:ea typeface="Open Sans" pitchFamily="2" charset="0"/>
              </a:rPr>
              <a:t>‘politics’ and the factors that drive the politics of policymaking</a:t>
            </a:r>
          </a:p>
          <a:p>
            <a:pPr>
              <a:spcBef>
                <a:spcPts val="1000"/>
              </a:spcBef>
            </a:pPr>
            <a:r>
              <a:rPr lang="en-GB" dirty="0">
                <a:ea typeface="Open Sans" pitchFamily="2" charset="0"/>
              </a:rPr>
              <a:t>ILO3. </a:t>
            </a:r>
            <a:r>
              <a:rPr lang="en-GB" sz="2000" dirty="0">
                <a:ea typeface="Open Sans" pitchFamily="2" charset="0"/>
              </a:rPr>
              <a:t>Introduce to the concept of political economy.</a:t>
            </a:r>
          </a:p>
          <a:p>
            <a:pPr>
              <a:spcBef>
                <a:spcPts val="1000"/>
              </a:spcBef>
            </a:pPr>
            <a:r>
              <a:rPr lang="en-GB" dirty="0">
                <a:ea typeface="Open Sans" pitchFamily="2" charset="0"/>
              </a:rPr>
              <a:t>ILO4. E</a:t>
            </a:r>
            <a:r>
              <a:rPr lang="en-GB" sz="2000" dirty="0">
                <a:ea typeface="Open Sans" pitchFamily="2" charset="0"/>
              </a:rPr>
              <a:t>xplore the relationship between policy, politics and political economy.</a:t>
            </a:r>
            <a:endParaRPr lang="en-GB" dirty="0">
              <a:ea typeface="Open Sans" pitchFamily="2" charset="0"/>
            </a:endParaRPr>
          </a:p>
          <a:p>
            <a:pPr>
              <a:spcBef>
                <a:spcPts val="1000"/>
              </a:spcBef>
            </a:pPr>
            <a:r>
              <a:rPr lang="en-GB" sz="2000" dirty="0">
                <a:ea typeface="Open Sans" pitchFamily="2" charset="0"/>
              </a:rPr>
              <a:t>ILO5. </a:t>
            </a:r>
            <a:r>
              <a:rPr lang="en-GB" dirty="0">
                <a:ea typeface="Open Sans" pitchFamily="2" charset="0"/>
              </a:rPr>
              <a:t>Start to explain </a:t>
            </a:r>
            <a:r>
              <a:rPr lang="en-GB" sz="2000" dirty="0">
                <a:ea typeface="Open Sans" pitchFamily="2" charset="0"/>
              </a:rPr>
              <a:t>what role political economy can play in modelling (as an analytical too). </a:t>
            </a:r>
          </a:p>
          <a:p>
            <a:endParaRPr lang="en-US" dirty="0"/>
          </a:p>
        </p:txBody>
      </p:sp>
      <p:sp>
        <p:nvSpPr>
          <p:cNvPr id="4" name="Text Placeholder 3">
            <a:extLst>
              <a:ext uri="{FF2B5EF4-FFF2-40B4-BE49-F238E27FC236}">
                <a16:creationId xmlns:a16="http://schemas.microsoft.com/office/drawing/2014/main" id="{080D6806-5DD4-B416-27FA-E059BD3FF2F2}"/>
              </a:ext>
            </a:extLst>
          </p:cNvPr>
          <p:cNvSpPr>
            <a:spLocks noGrp="1"/>
          </p:cNvSpPr>
          <p:nvPr>
            <p:ph type="body" idx="13"/>
          </p:nvPr>
        </p:nvSpPr>
        <p:spPr>
          <a:xfrm>
            <a:off x="834081" y="1321595"/>
            <a:ext cx="7095974" cy="604836"/>
          </a:xfrm>
        </p:spPr>
        <p:txBody>
          <a:bodyPr/>
          <a:lstStyle/>
          <a:p>
            <a:r>
              <a:rPr lang="en-US" b="0" dirty="0">
                <a:latin typeface="Open Sans" pitchFamily="2" charset="0"/>
                <a:ea typeface="Open Sans" pitchFamily="2" charset="0"/>
                <a:cs typeface="Open Sans" pitchFamily="2" charset="0"/>
              </a:rPr>
              <a:t>By the end of this lecture, you will be able to:</a:t>
            </a:r>
          </a:p>
        </p:txBody>
      </p:sp>
      <p:sp>
        <p:nvSpPr>
          <p:cNvPr id="5" name="Slide Number Placeholder 1">
            <a:extLst>
              <a:ext uri="{FF2B5EF4-FFF2-40B4-BE49-F238E27FC236}">
                <a16:creationId xmlns:a16="http://schemas.microsoft.com/office/drawing/2014/main" id="{FCF9BB38-17C8-8B37-FE9D-B0D116E98893}"/>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a:t>
            </a:fld>
            <a:endParaRPr lang="sv-SE" sz="1400" dirty="0"/>
          </a:p>
        </p:txBody>
      </p:sp>
    </p:spTree>
    <p:extLst>
      <p:ext uri="{BB962C8B-B14F-4D97-AF65-F5344CB8AC3E}">
        <p14:creationId xmlns:p14="http://schemas.microsoft.com/office/powerpoint/2010/main" val="122756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3</a:t>
            </a:fld>
            <a:endParaRPr lang="sv-SE" sz="1400" dirty="0"/>
          </a:p>
        </p:txBody>
      </p:sp>
      <p:sp>
        <p:nvSpPr>
          <p:cNvPr id="8" name="Text Placeholder 2">
            <a:extLst>
              <a:ext uri="{FF2B5EF4-FFF2-40B4-BE49-F238E27FC236}">
                <a16:creationId xmlns:a16="http://schemas.microsoft.com/office/drawing/2014/main" id="{8DC6DA19-B80E-7D4A-A24B-1DEC7816F491}"/>
              </a:ext>
            </a:extLst>
          </p:cNvPr>
          <p:cNvSpPr>
            <a:spLocks noGrp="1"/>
          </p:cNvSpPr>
          <p:nvPr>
            <p:ph type="body" idx="12"/>
          </p:nvPr>
        </p:nvSpPr>
        <p:spPr>
          <a:xfrm>
            <a:off x="834081" y="1626887"/>
            <a:ext cx="6839607" cy="2818990"/>
          </a:xfrm>
        </p:spPr>
        <p:txBody>
          <a:bodyPr/>
          <a:lstStyle/>
          <a:p>
            <a:pPr marL="342900" indent="-342900">
              <a:buFont typeface="Arial" panose="020B0604020202020204" pitchFamily="34" charset="0"/>
              <a:buChar char="•"/>
            </a:pPr>
            <a:r>
              <a:rPr lang="en-GB" dirty="0">
                <a:ea typeface="Open Sans" pitchFamily="2" charset="0"/>
              </a:rPr>
              <a:t>Policymaking involves allocating resources through negotiations and consultations.</a:t>
            </a:r>
          </a:p>
          <a:p>
            <a:pPr marL="342900" indent="-342900">
              <a:buFont typeface="Arial" panose="020B0604020202020204" pitchFamily="34" charset="0"/>
              <a:buChar char="•"/>
            </a:pPr>
            <a:r>
              <a:rPr lang="en-GB" dirty="0">
                <a:ea typeface="Open Sans" pitchFamily="2" charset="0"/>
              </a:rPr>
              <a:t>Technical accuracy is not the only factor driving policy debates; political and economic considerations also play a role.</a:t>
            </a:r>
          </a:p>
          <a:p>
            <a:pPr marL="342900" indent="-342900">
              <a:buFont typeface="Arial" panose="020B0604020202020204" pitchFamily="34" charset="0"/>
              <a:buChar char="•"/>
            </a:pPr>
            <a:r>
              <a:rPr lang="en-GB" dirty="0">
                <a:ea typeface="Open Sans" pitchFamily="2" charset="0"/>
              </a:rPr>
              <a:t>While systems modelling is important in the science-policy interface, non-scientific and political factors can constrain decision making.</a:t>
            </a:r>
          </a:p>
        </p:txBody>
      </p:sp>
      <p:sp>
        <p:nvSpPr>
          <p:cNvPr id="11" name="Text Placeholder 3">
            <a:extLst>
              <a:ext uri="{FF2B5EF4-FFF2-40B4-BE49-F238E27FC236}">
                <a16:creationId xmlns:a16="http://schemas.microsoft.com/office/drawing/2014/main" id="{B2AB11CB-BEF7-D149-A32C-5D881F150944}"/>
              </a:ext>
            </a:extLst>
          </p:cNvPr>
          <p:cNvSpPr>
            <a:spLocks noGrp="1"/>
          </p:cNvSpPr>
          <p:nvPr>
            <p:ph type="body" idx="13"/>
          </p:nvPr>
        </p:nvSpPr>
        <p:spPr>
          <a:xfrm>
            <a:off x="833438" y="636588"/>
            <a:ext cx="5183187" cy="604837"/>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4.1 Recap from Lecture 3</a:t>
            </a:r>
          </a:p>
        </p:txBody>
      </p:sp>
      <p:sp>
        <p:nvSpPr>
          <p:cNvPr id="12" name="Google Shape;9843;p63">
            <a:extLst>
              <a:ext uri="{FF2B5EF4-FFF2-40B4-BE49-F238E27FC236}">
                <a16:creationId xmlns:a16="http://schemas.microsoft.com/office/drawing/2014/main" id="{F97DF170-72AC-754C-8F5D-FE569DF179A4}"/>
              </a:ext>
            </a:extLst>
          </p:cNvPr>
          <p:cNvSpPr/>
          <p:nvPr/>
        </p:nvSpPr>
        <p:spPr>
          <a:xfrm>
            <a:off x="8699500" y="2854821"/>
            <a:ext cx="3098800" cy="3182112"/>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843;p63">
            <a:extLst>
              <a:ext uri="{FF2B5EF4-FFF2-40B4-BE49-F238E27FC236}">
                <a16:creationId xmlns:a16="http://schemas.microsoft.com/office/drawing/2014/main" id="{4BC97AB1-11AD-A24B-97E0-DA7C19FEC32C}"/>
              </a:ext>
            </a:extLst>
          </p:cNvPr>
          <p:cNvSpPr/>
          <p:nvPr/>
        </p:nvSpPr>
        <p:spPr>
          <a:xfrm>
            <a:off x="8544911" y="636588"/>
            <a:ext cx="3098800" cy="3182112"/>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180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0" y="1563332"/>
            <a:ext cx="6623009" cy="3912415"/>
          </a:xfrm>
        </p:spPr>
        <p:txBody>
          <a:bodyPr/>
          <a:lstStyle/>
          <a:p>
            <a:r>
              <a:rPr lang="en-GB" dirty="0">
                <a:ea typeface="Open Sans" pitchFamily="2" charset="0"/>
              </a:rPr>
              <a:t>The term "thinking politically" has its roots in political science and was first introduced in 1990s.</a:t>
            </a:r>
          </a:p>
          <a:p>
            <a:r>
              <a:rPr lang="en-GB" dirty="0">
                <a:ea typeface="Open Sans" pitchFamily="2" charset="0"/>
              </a:rPr>
              <a:t>It is used to argue that political actors and policymakers cannot be separated from the social and political contexts in which they operate, </a:t>
            </a:r>
          </a:p>
          <a:p>
            <a:r>
              <a:rPr lang="en-GB" dirty="0">
                <a:ea typeface="Open Sans" pitchFamily="2" charset="0"/>
              </a:rPr>
              <a:t>and therefore, the analysis of politics and policymaking must take into account non-technical factors such as power, interests, values, and ideology. </a:t>
            </a:r>
          </a:p>
          <a:p>
            <a:r>
              <a:rPr lang="en-GB" dirty="0">
                <a:ea typeface="Open Sans" pitchFamily="2" charset="0"/>
              </a:rPr>
              <a:t>The concept has since been adopted and applied in various fields, including energy systems modelling.</a:t>
            </a:r>
            <a:endParaRPr lang="en-US" dirty="0">
              <a:ea typeface="Open Sans" pitchFamily="2"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6843726" cy="604836"/>
          </a:xfrm>
        </p:spPr>
        <p:txBody>
          <a:bodyPr/>
          <a:lstStyle/>
          <a:p>
            <a:r>
              <a:rPr lang="en-GB" sz="2400" b="0" dirty="0">
                <a:latin typeface="Open Sans"/>
                <a:ea typeface="Open Sans" panose="020B0606030504020204" pitchFamily="34" charset="0"/>
                <a:cs typeface="Open Sans" panose="020B0606030504020204" pitchFamily="34" charset="0"/>
              </a:rPr>
              <a:t>4.1. thinking politically in modelling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4</a:t>
            </a:fld>
            <a:endParaRPr lang="sv-SE" sz="1400" dirty="0"/>
          </a:p>
        </p:txBody>
      </p:sp>
      <p:pic>
        <p:nvPicPr>
          <p:cNvPr id="6" name="Picture 5">
            <a:extLst>
              <a:ext uri="{FF2B5EF4-FFF2-40B4-BE49-F238E27FC236}">
                <a16:creationId xmlns:a16="http://schemas.microsoft.com/office/drawing/2014/main" id="{F5A57B65-736B-B145-8051-742166409C5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a14:imgEffect>
                      <a14:colorTemperature colorTemp="11200"/>
                    </a14:imgEffect>
                    <a14:imgEffect>
                      <a14:saturation sat="0"/>
                    </a14:imgEffect>
                  </a14:imgLayer>
                </a14:imgProps>
              </a:ext>
            </a:extLst>
          </a:blip>
          <a:stretch>
            <a:fillRect/>
          </a:stretch>
        </p:blipFill>
        <p:spPr>
          <a:xfrm>
            <a:off x="7788166" y="1099578"/>
            <a:ext cx="3884010" cy="4286326"/>
          </a:xfrm>
          <a:prstGeom prst="ellipse">
            <a:avLst/>
          </a:prstGeom>
        </p:spPr>
      </p:pic>
    </p:spTree>
    <p:extLst>
      <p:ext uri="{BB962C8B-B14F-4D97-AF65-F5344CB8AC3E}">
        <p14:creationId xmlns:p14="http://schemas.microsoft.com/office/powerpoint/2010/main" val="180958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0" y="1563332"/>
            <a:ext cx="6623009" cy="3912415"/>
          </a:xfrm>
        </p:spPr>
        <p:txBody>
          <a:bodyPr/>
          <a:lstStyle/>
          <a:p>
            <a:r>
              <a:rPr lang="en-GB" dirty="0">
                <a:ea typeface="Open Sans" pitchFamily="2" charset="0"/>
              </a:rPr>
              <a:t>In systems modelling this means considering the political context in which the model is being developed and utilised. </a:t>
            </a:r>
          </a:p>
          <a:p>
            <a:r>
              <a:rPr lang="en-GB" dirty="0">
                <a:ea typeface="Open Sans" pitchFamily="2" charset="0"/>
              </a:rPr>
              <a:t>Modellers should think politically because decision-making is not solely driven by technical considerations, but also by political and economic factors. </a:t>
            </a:r>
          </a:p>
          <a:p>
            <a:r>
              <a:rPr lang="en-GB" dirty="0">
                <a:ea typeface="Open Sans" pitchFamily="2" charset="0"/>
              </a:rPr>
              <a:t>Doing so can help: </a:t>
            </a:r>
          </a:p>
          <a:p>
            <a:pPr marL="342900" indent="-342900">
              <a:buFont typeface="Arial" panose="020B0604020202020204" pitchFamily="34" charset="0"/>
              <a:buChar char="•"/>
            </a:pPr>
            <a:r>
              <a:rPr lang="en-GB" dirty="0">
                <a:ea typeface="Open Sans" pitchFamily="2" charset="0"/>
              </a:rPr>
              <a:t>identify potential obstacles and opportunities and</a:t>
            </a:r>
          </a:p>
          <a:p>
            <a:pPr marL="342900" indent="-342900">
              <a:buFont typeface="Arial" panose="020B0604020202020204" pitchFamily="34" charset="0"/>
              <a:buChar char="•"/>
            </a:pPr>
            <a:r>
              <a:rPr lang="en-GB" dirty="0">
                <a:ea typeface="Open Sans" pitchFamily="2" charset="0"/>
              </a:rPr>
              <a:t>ensure models are relevant and effective in informing policy decisions. </a:t>
            </a:r>
            <a:endParaRPr lang="en-US" dirty="0">
              <a:ea typeface="Open Sans" pitchFamily="2"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6843726" cy="604836"/>
          </a:xfrm>
        </p:spPr>
        <p:txBody>
          <a:bodyPr/>
          <a:lstStyle/>
          <a:p>
            <a:r>
              <a:rPr lang="en-GB" sz="2400" b="0" dirty="0">
                <a:latin typeface="Open Sans"/>
                <a:ea typeface="Open Sans" panose="020B0606030504020204" pitchFamily="34" charset="0"/>
                <a:cs typeface="Open Sans" panose="020B0606030504020204" pitchFamily="34" charset="0"/>
              </a:rPr>
              <a:t>4.1 thinking politically in modelling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5</a:t>
            </a:fld>
            <a:endParaRPr lang="sv-SE" sz="1400" dirty="0"/>
          </a:p>
        </p:txBody>
      </p:sp>
      <p:pic>
        <p:nvPicPr>
          <p:cNvPr id="6" name="Picture 5">
            <a:extLst>
              <a:ext uri="{FF2B5EF4-FFF2-40B4-BE49-F238E27FC236}">
                <a16:creationId xmlns:a16="http://schemas.microsoft.com/office/drawing/2014/main" id="{F6A267A4-D9C5-234F-AA85-CFCA00B6B1F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a14:imgEffect>
                      <a14:colorTemperature colorTemp="11200"/>
                    </a14:imgEffect>
                    <a14:imgEffect>
                      <a14:saturation sat="0"/>
                    </a14:imgEffect>
                  </a14:imgLayer>
                </a14:imgProps>
              </a:ext>
            </a:extLst>
          </a:blip>
          <a:stretch>
            <a:fillRect/>
          </a:stretch>
        </p:blipFill>
        <p:spPr>
          <a:xfrm>
            <a:off x="7677808" y="1198179"/>
            <a:ext cx="3876074" cy="4277568"/>
          </a:xfrm>
          <a:prstGeom prst="ellipse">
            <a:avLst/>
          </a:prstGeom>
          <a:solidFill>
            <a:schemeClr val="accent4">
              <a:lumMod val="20000"/>
              <a:lumOff val="80000"/>
            </a:schemeClr>
          </a:solidFill>
        </p:spPr>
      </p:pic>
    </p:spTree>
    <p:extLst>
      <p:ext uri="{BB962C8B-B14F-4D97-AF65-F5344CB8AC3E}">
        <p14:creationId xmlns:p14="http://schemas.microsoft.com/office/powerpoint/2010/main" val="31635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1" y="1606947"/>
            <a:ext cx="7300925" cy="4639469"/>
          </a:xfrm>
        </p:spPr>
        <p:txBody>
          <a:bodyPr/>
          <a:lstStyle/>
          <a:p>
            <a:r>
              <a:rPr lang="en-GB" sz="2000" dirty="0">
                <a:effectLst/>
                <a:ea typeface="Open Sans" pitchFamily="2" charset="0"/>
              </a:rPr>
              <a:t>There are many definitions of politics. </a:t>
            </a:r>
            <a:r>
              <a:rPr lang="en-GB" dirty="0">
                <a:ea typeface="Open Sans" pitchFamily="2" charset="0"/>
              </a:rPr>
              <a:t>S</a:t>
            </a:r>
            <a:r>
              <a:rPr lang="en-GB" sz="2000" dirty="0">
                <a:effectLst/>
                <a:ea typeface="Open Sans" pitchFamily="2" charset="0"/>
              </a:rPr>
              <a:t>ome of the common and relevant definitions include:</a:t>
            </a:r>
          </a:p>
          <a:p>
            <a:pPr marL="342900" indent="-342900">
              <a:buFont typeface="Arial" panose="020B0604020202020204" pitchFamily="34" charset="0"/>
              <a:buChar char="•"/>
            </a:pPr>
            <a:r>
              <a:rPr lang="en-GB" dirty="0">
                <a:solidFill>
                  <a:schemeClr val="accent5"/>
                </a:solidFill>
                <a:ea typeface="Open Sans" pitchFamily="2" charset="0"/>
              </a:rPr>
              <a:t>The art of government </a:t>
            </a:r>
            <a:r>
              <a:rPr lang="en-GB" dirty="0">
                <a:ea typeface="Open Sans" pitchFamily="2" charset="0"/>
              </a:rPr>
              <a:t>or the process of making decisions that affect the governance of a society.</a:t>
            </a:r>
          </a:p>
          <a:p>
            <a:pPr marL="342900" indent="-342900">
              <a:buFont typeface="Arial" panose="020B0604020202020204" pitchFamily="34" charset="0"/>
              <a:buChar char="•"/>
            </a:pPr>
            <a:r>
              <a:rPr lang="en-GB" dirty="0">
                <a:ea typeface="Open Sans" pitchFamily="2" charset="0"/>
              </a:rPr>
              <a:t>The distribution of power and resources and </a:t>
            </a:r>
            <a:r>
              <a:rPr lang="en-GB" dirty="0">
                <a:solidFill>
                  <a:schemeClr val="accent5"/>
                </a:solidFill>
                <a:ea typeface="Open Sans" pitchFamily="2" charset="0"/>
              </a:rPr>
              <a:t>the struggle over who gets what, when, and how.</a:t>
            </a:r>
            <a:r>
              <a:rPr lang="en-GB" dirty="0">
                <a:ea typeface="Open Sans" pitchFamily="2" charset="0"/>
              </a:rPr>
              <a:t> </a:t>
            </a:r>
          </a:p>
          <a:p>
            <a:pPr marL="342900" indent="-342900">
              <a:buFont typeface="Arial" panose="020B0604020202020204" pitchFamily="34" charset="0"/>
              <a:buChar char="•"/>
            </a:pPr>
            <a:r>
              <a:rPr lang="en-GB" dirty="0">
                <a:ea typeface="Open Sans" pitchFamily="2" charset="0"/>
              </a:rPr>
              <a:t>The practice of achieving objectives through persuasion or influence or </a:t>
            </a:r>
            <a:r>
              <a:rPr lang="en-GB" dirty="0">
                <a:solidFill>
                  <a:schemeClr val="accent5"/>
                </a:solidFill>
                <a:ea typeface="Open Sans" pitchFamily="2" charset="0"/>
              </a:rPr>
              <a:t>the art of using negotiation, and other forms of persuasion to advance interests</a:t>
            </a:r>
            <a:r>
              <a:rPr lang="en-GB" dirty="0">
                <a:ea typeface="Open Sans" pitchFamily="2" charset="0"/>
              </a:rPr>
              <a:t>.</a:t>
            </a:r>
          </a:p>
          <a:p>
            <a:pPr marL="342900" indent="-342900">
              <a:buFont typeface="Arial" panose="020B0604020202020204" pitchFamily="34" charset="0"/>
              <a:buChar char="•"/>
            </a:pPr>
            <a:r>
              <a:rPr lang="en-GB" dirty="0">
                <a:ea typeface="Open Sans" pitchFamily="2" charset="0"/>
              </a:rPr>
              <a:t>The way in which societies organise themselves which highlights how </a:t>
            </a:r>
            <a:r>
              <a:rPr lang="en-GB" dirty="0">
                <a:solidFill>
                  <a:schemeClr val="accent5"/>
                </a:solidFill>
                <a:ea typeface="Open Sans" pitchFamily="2" charset="0"/>
              </a:rPr>
              <a:t>politics is embedded in social structures </a:t>
            </a:r>
            <a:r>
              <a:rPr lang="en-GB" dirty="0">
                <a:ea typeface="Open Sans" pitchFamily="2" charset="0"/>
              </a:rPr>
              <a:t>and shapes the way in which societies are governed.</a:t>
            </a:r>
          </a:p>
          <a:p>
            <a:pPr marL="342900" indent="-342900">
              <a:buFont typeface="Arial" panose="020B0604020202020204" pitchFamily="34" charset="0"/>
              <a:buChar char="•"/>
            </a:pPr>
            <a:endParaRPr lang="en-GB" sz="2000" dirty="0">
              <a:effectLst/>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5183188" cy="604836"/>
          </a:xfrm>
        </p:spPr>
        <p:txBody>
          <a:bodyPr/>
          <a:lstStyle/>
          <a:p>
            <a:pPr>
              <a:spcAft>
                <a:spcPts val="1200"/>
              </a:spcAft>
            </a:pPr>
            <a:r>
              <a:rPr lang="en-GB" sz="2400" b="0" dirty="0">
                <a:latin typeface="Open Sans" pitchFamily="2" charset="0"/>
                <a:ea typeface="Open Sans" pitchFamily="2" charset="0"/>
                <a:cs typeface="Open Sans" pitchFamily="2" charset="0"/>
              </a:rPr>
              <a:t>4.2 Political and politics</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6</a:t>
            </a:fld>
            <a:endParaRPr lang="sv-SE" sz="1400" dirty="0"/>
          </a:p>
        </p:txBody>
      </p:sp>
      <p:sp>
        <p:nvSpPr>
          <p:cNvPr id="6" name="Oval 5">
            <a:extLst>
              <a:ext uri="{FF2B5EF4-FFF2-40B4-BE49-F238E27FC236}">
                <a16:creationId xmlns:a16="http://schemas.microsoft.com/office/drawing/2014/main" id="{D7F4202C-7BD6-104B-9B74-85B5299639BE}"/>
              </a:ext>
            </a:extLst>
          </p:cNvPr>
          <p:cNvSpPr/>
          <p:nvPr/>
        </p:nvSpPr>
        <p:spPr>
          <a:xfrm>
            <a:off x="8135006" y="1606947"/>
            <a:ext cx="3663294" cy="3784859"/>
          </a:xfrm>
          <a:prstGeom prst="ellipse">
            <a:avLst/>
          </a:prstGeom>
          <a:solidFill>
            <a:schemeClr val="accent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5DA7F9"/>
                </a:solidFill>
                <a:latin typeface="Baloo Bhaijaan" panose="03080902040302020200" pitchFamily="66" charset="-78"/>
                <a:cs typeface="Baloo Bhaijaan" panose="03080902040302020200" pitchFamily="66" charset="-78"/>
              </a:rPr>
              <a:t>“who gets what, when, and how” </a:t>
            </a:r>
            <a:endParaRPr lang="en-US" sz="3200" dirty="0">
              <a:solidFill>
                <a:srgbClr val="5DA7F9"/>
              </a:solidFill>
              <a:latin typeface="Baloo Bhaijaan" panose="03080902040302020200" pitchFamily="66" charset="-78"/>
              <a:cs typeface="Baloo Bhaijaan" panose="03080902040302020200" pitchFamily="66" charset="-78"/>
            </a:endParaRPr>
          </a:p>
        </p:txBody>
      </p:sp>
    </p:spTree>
    <p:extLst>
      <p:ext uri="{BB962C8B-B14F-4D97-AF65-F5344CB8AC3E}">
        <p14:creationId xmlns:p14="http://schemas.microsoft.com/office/powerpoint/2010/main" val="2318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34080" y="1638478"/>
            <a:ext cx="6623009" cy="4639469"/>
          </a:xfrm>
        </p:spPr>
        <p:txBody>
          <a:bodyPr/>
          <a:lstStyle/>
          <a:p>
            <a:r>
              <a:rPr lang="en-GB" dirty="0">
                <a:ea typeface="Open Sans" pitchFamily="2" charset="0"/>
              </a:rPr>
              <a:t>Policy and politics are closely related concepts as they both involve the exercise of power and influence.  </a:t>
            </a:r>
          </a:p>
          <a:p>
            <a:r>
              <a:rPr lang="en-GB" dirty="0">
                <a:ea typeface="Open Sans" pitchFamily="2" charset="0"/>
              </a:rPr>
              <a:t>Policy and politics are intimately connected, as policies are often the result of political negotiations, compromises, and agreements.</a:t>
            </a:r>
          </a:p>
          <a:p>
            <a:r>
              <a:rPr lang="en-GB" dirty="0">
                <a:ea typeface="Open Sans" pitchFamily="2" charset="0"/>
              </a:rPr>
              <a:t>Politics can also be used to shape policies by influencing the decision-making process. </a:t>
            </a:r>
          </a:p>
          <a:p>
            <a:r>
              <a:rPr lang="en-GB" dirty="0">
                <a:ea typeface="Open Sans" pitchFamily="2" charset="0"/>
              </a:rPr>
              <a:t>Politicians and groups use different forms of persuasion to influence which issues receive attention and resources.</a:t>
            </a:r>
          </a:p>
          <a:p>
            <a:br>
              <a:rPr lang="en-GB" dirty="0"/>
            </a:br>
            <a:endParaRPr lang="en-GB" sz="2000" dirty="0">
              <a:ea typeface="Open Sans" panose="020B0606030504020204" pitchFamily="34"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5183188"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4.2 Politics and policymaking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7</a:t>
            </a:fld>
            <a:endParaRPr lang="sv-SE" sz="1400" dirty="0"/>
          </a:p>
        </p:txBody>
      </p:sp>
      <p:pic>
        <p:nvPicPr>
          <p:cNvPr id="7" name="Picture 6">
            <a:extLst>
              <a:ext uri="{FF2B5EF4-FFF2-40B4-BE49-F238E27FC236}">
                <a16:creationId xmlns:a16="http://schemas.microsoft.com/office/drawing/2014/main" id="{FBD1F6ED-58BF-F44F-E43E-65D05B3DCABC}"/>
              </a:ext>
            </a:extLst>
          </p:cNvPr>
          <p:cNvPicPr>
            <a:picLocks noChangeAspect="1"/>
          </p:cNvPicPr>
          <p:nvPr/>
        </p:nvPicPr>
        <p:blipFill>
          <a:blip r:embed="rId3"/>
          <a:srcRect/>
          <a:stretch/>
        </p:blipFill>
        <p:spPr>
          <a:xfrm>
            <a:off x="7611203" y="1638478"/>
            <a:ext cx="3976451" cy="3976451"/>
          </a:xfrm>
          <a:prstGeom prst="rect">
            <a:avLst/>
          </a:prstGeom>
        </p:spPr>
      </p:pic>
    </p:spTree>
    <p:extLst>
      <p:ext uri="{BB962C8B-B14F-4D97-AF65-F5344CB8AC3E}">
        <p14:creationId xmlns:p14="http://schemas.microsoft.com/office/powerpoint/2010/main" val="124343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64044" y="1606949"/>
            <a:ext cx="9951101" cy="2901990"/>
          </a:xfrm>
        </p:spPr>
        <p:txBody>
          <a:bodyPr/>
          <a:lstStyle/>
          <a:p>
            <a:pPr marL="0" indent="0">
              <a:buNone/>
            </a:pPr>
            <a:r>
              <a:rPr lang="en-GB" dirty="0">
                <a:ea typeface="Open Sans" pitchFamily="2" charset="0"/>
              </a:rPr>
              <a:t>P</a:t>
            </a:r>
            <a:r>
              <a:rPr lang="en-GB" sz="2000" dirty="0">
                <a:ea typeface="Open Sans" pitchFamily="2" charset="0"/>
              </a:rPr>
              <a:t>olicy decisions are informed by political, economic, and ideological contexts. </a:t>
            </a:r>
          </a:p>
          <a:p>
            <a:pPr marL="342900" indent="-342900">
              <a:buFont typeface="Arial" panose="020B0604020202020204" pitchFamily="34" charset="0"/>
              <a:buChar char="•"/>
            </a:pPr>
            <a:r>
              <a:rPr lang="en-GB" sz="2000" dirty="0">
                <a:solidFill>
                  <a:schemeClr val="accent5"/>
                </a:solidFill>
                <a:ea typeface="Open Sans" pitchFamily="2" charset="0"/>
              </a:rPr>
              <a:t>Political influences - </a:t>
            </a:r>
            <a:r>
              <a:rPr lang="en-GB" sz="2000" dirty="0">
                <a:ea typeface="Open Sans" pitchFamily="2" charset="0"/>
              </a:rPr>
              <a:t>who is in favour of, or opposed to, a particular policy position. </a:t>
            </a:r>
          </a:p>
          <a:p>
            <a:pPr marL="342900" indent="-342900">
              <a:buFont typeface="Arial" panose="020B0604020202020204" pitchFamily="34" charset="0"/>
              <a:buChar char="•"/>
            </a:pPr>
            <a:r>
              <a:rPr lang="en-GB" sz="2000" dirty="0">
                <a:solidFill>
                  <a:schemeClr val="accent5"/>
                </a:solidFill>
                <a:ea typeface="Open Sans" pitchFamily="2" charset="0"/>
              </a:rPr>
              <a:t>Economic considerations - </a:t>
            </a:r>
            <a:r>
              <a:rPr lang="en-GB" sz="2000" dirty="0">
                <a:ea typeface="Open Sans" pitchFamily="2" charset="0"/>
              </a:rPr>
              <a:t>effects of policy decisions on the economy and economic sectors.</a:t>
            </a:r>
          </a:p>
          <a:p>
            <a:pPr marL="342900" indent="-342900">
              <a:buFont typeface="Arial" panose="020B0604020202020204" pitchFamily="34" charset="0"/>
              <a:buChar char="•"/>
            </a:pPr>
            <a:r>
              <a:rPr lang="en-GB" sz="2000" dirty="0">
                <a:solidFill>
                  <a:schemeClr val="accent5"/>
                </a:solidFill>
                <a:ea typeface="Open Sans" pitchFamily="2" charset="0"/>
              </a:rPr>
              <a:t>Ideological influences</a:t>
            </a:r>
            <a:r>
              <a:rPr lang="en-GB" dirty="0">
                <a:solidFill>
                  <a:schemeClr val="accent5"/>
                </a:solidFill>
                <a:ea typeface="Open Sans" pitchFamily="2" charset="0"/>
              </a:rPr>
              <a:t> </a:t>
            </a:r>
            <a:r>
              <a:rPr lang="en-GB" b="1" dirty="0">
                <a:solidFill>
                  <a:schemeClr val="accent5"/>
                </a:solidFill>
                <a:ea typeface="Open Sans" pitchFamily="2" charset="0"/>
              </a:rPr>
              <a:t>- </a:t>
            </a:r>
            <a:r>
              <a:rPr lang="en-GB" sz="2000" dirty="0">
                <a:ea typeface="Open Sans" pitchFamily="2" charset="0"/>
              </a:rPr>
              <a:t>deep-seated beliefs and worldviews policymakers and other </a:t>
            </a:r>
            <a:r>
              <a:rPr lang="en-GB" dirty="0">
                <a:ea typeface="Open Sans" pitchFamily="2" charset="0"/>
              </a:rPr>
              <a:t>actors hold</a:t>
            </a:r>
            <a:r>
              <a:rPr lang="en-GB" sz="2000" dirty="0">
                <a:ea typeface="Open Sans" pitchFamily="2" charset="0"/>
              </a:rPr>
              <a:t>. </a:t>
            </a: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1" y="797160"/>
            <a:ext cx="5183188"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4.2 Politics </a:t>
            </a:r>
            <a:r>
              <a:rPr lang="en-GB" b="0" dirty="0">
                <a:latin typeface="Open Sans"/>
                <a:ea typeface="Open Sans" panose="020B0606030504020204" pitchFamily="34" charset="0"/>
                <a:cs typeface="Open Sans" panose="020B0606030504020204" pitchFamily="34" charset="0"/>
              </a:rPr>
              <a:t>and </a:t>
            </a:r>
            <a:r>
              <a:rPr lang="en-GB" sz="2400" b="0" dirty="0">
                <a:latin typeface="Open Sans"/>
                <a:ea typeface="Open Sans" panose="020B0606030504020204" pitchFamily="34" charset="0"/>
                <a:cs typeface="Open Sans" panose="020B0606030504020204" pitchFamily="34" charset="0"/>
              </a:rPr>
              <a:t>policymaking</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8</a:t>
            </a:fld>
            <a:endParaRPr lang="sv-SE" sz="1400" dirty="0"/>
          </a:p>
        </p:txBody>
      </p:sp>
    </p:spTree>
    <p:extLst>
      <p:ext uri="{BB962C8B-B14F-4D97-AF65-F5344CB8AC3E}">
        <p14:creationId xmlns:p14="http://schemas.microsoft.com/office/powerpoint/2010/main" val="290148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D390-8C51-DBF8-6F9F-0F27EF7D13D6}"/>
              </a:ext>
            </a:extLst>
          </p:cNvPr>
          <p:cNvSpPr>
            <a:spLocks noGrp="1"/>
          </p:cNvSpPr>
          <p:nvPr>
            <p:ph type="body" idx="12"/>
          </p:nvPr>
        </p:nvSpPr>
        <p:spPr>
          <a:xfrm>
            <a:off x="864045" y="1606949"/>
            <a:ext cx="8075003" cy="3485314"/>
          </a:xfrm>
        </p:spPr>
        <p:txBody>
          <a:bodyPr/>
          <a:lstStyle/>
          <a:p>
            <a:r>
              <a:rPr lang="en-GB" dirty="0">
                <a:ea typeface="Open Sans" pitchFamily="2" charset="0"/>
              </a:rPr>
              <a:t>Policymaking is also related to politics because it can create winners and losers. </a:t>
            </a:r>
          </a:p>
          <a:p>
            <a:r>
              <a:rPr lang="en-GB" dirty="0">
                <a:ea typeface="Open Sans" pitchFamily="2" charset="0"/>
              </a:rPr>
              <a:t>Policy decisions that involve choices about how to allocate resources, regulate behaviour or distribute burdens across can result in some groups benefiting while others are negatively impacted. </a:t>
            </a:r>
          </a:p>
          <a:p>
            <a:r>
              <a:rPr lang="en-GB" dirty="0">
                <a:ea typeface="Open Sans" pitchFamily="2" charset="0"/>
              </a:rPr>
              <a:t>The distributional effects of a policy will depend on the specific policy, the groups affected, and the broader political and economic context in which it is implemented. </a:t>
            </a:r>
          </a:p>
          <a:p>
            <a:r>
              <a:rPr lang="en-GB" dirty="0">
                <a:ea typeface="Open Sans" pitchFamily="2" charset="0"/>
              </a:rPr>
              <a:t>Understanding these dynamics is important for policymakers to make informed decisions and manage potential trade-offs.</a:t>
            </a:r>
          </a:p>
          <a:p>
            <a:endParaRPr lang="en-GB" dirty="0">
              <a:latin typeface="Open Sans" pitchFamily="2" charset="0"/>
              <a:ea typeface="Open Sans" pitchFamily="2" charset="0"/>
              <a:cs typeface="Open Sans" pitchFamily="2" charset="0"/>
            </a:endParaRPr>
          </a:p>
        </p:txBody>
      </p:sp>
      <p:sp>
        <p:nvSpPr>
          <p:cNvPr id="3" name="Text Placeholder 2">
            <a:extLst>
              <a:ext uri="{FF2B5EF4-FFF2-40B4-BE49-F238E27FC236}">
                <a16:creationId xmlns:a16="http://schemas.microsoft.com/office/drawing/2014/main" id="{412EFC28-7075-439A-DD02-C263A7C8ACA8}"/>
              </a:ext>
            </a:extLst>
          </p:cNvPr>
          <p:cNvSpPr>
            <a:spLocks noGrp="1"/>
          </p:cNvSpPr>
          <p:nvPr>
            <p:ph type="body" idx="13"/>
          </p:nvPr>
        </p:nvSpPr>
        <p:spPr>
          <a:xfrm>
            <a:off x="834080" y="797160"/>
            <a:ext cx="7809247" cy="604836"/>
          </a:xfrm>
        </p:spPr>
        <p:txBody>
          <a:bodyPr/>
          <a:lstStyle/>
          <a:p>
            <a:pPr>
              <a:spcAft>
                <a:spcPts val="1200"/>
              </a:spcAft>
            </a:pPr>
            <a:r>
              <a:rPr lang="en-GB" sz="2400" b="0" dirty="0">
                <a:latin typeface="Open Sans"/>
                <a:ea typeface="Open Sans" panose="020B0606030504020204" pitchFamily="34" charset="0"/>
                <a:cs typeface="Open Sans" panose="020B0606030504020204" pitchFamily="34" charset="0"/>
              </a:rPr>
              <a:t>4.2 Politics and policymaking; winners and losers </a:t>
            </a:r>
          </a:p>
        </p:txBody>
      </p:sp>
      <p:sp>
        <p:nvSpPr>
          <p:cNvPr id="5" name="Slide Number Placeholder 1">
            <a:extLst>
              <a:ext uri="{FF2B5EF4-FFF2-40B4-BE49-F238E27FC236}">
                <a16:creationId xmlns:a16="http://schemas.microsoft.com/office/drawing/2014/main" id="{5C745946-FE42-575B-CBCD-6E0102B9E22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9</a:t>
            </a:fld>
            <a:endParaRPr lang="sv-SE" sz="1400" dirty="0"/>
          </a:p>
        </p:txBody>
      </p:sp>
      <p:pic>
        <p:nvPicPr>
          <p:cNvPr id="21" name="Graphic 20" descr="Smiling face with no fill">
            <a:extLst>
              <a:ext uri="{FF2B5EF4-FFF2-40B4-BE49-F238E27FC236}">
                <a16:creationId xmlns:a16="http://schemas.microsoft.com/office/drawing/2014/main" id="{3F8D36B5-30FC-AE4C-B633-76F901C47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124" y="244852"/>
            <a:ext cx="3409495" cy="3409495"/>
          </a:xfrm>
          <a:prstGeom prst="rect">
            <a:avLst/>
          </a:prstGeom>
        </p:spPr>
      </p:pic>
      <p:pic>
        <p:nvPicPr>
          <p:cNvPr id="23" name="Graphic 22" descr="Sad face with no fill">
            <a:extLst>
              <a:ext uri="{FF2B5EF4-FFF2-40B4-BE49-F238E27FC236}">
                <a16:creationId xmlns:a16="http://schemas.microsoft.com/office/drawing/2014/main" id="{191226E5-115B-9647-BF61-7C44CE9849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4464" y="2956824"/>
            <a:ext cx="3497536" cy="3497536"/>
          </a:xfrm>
          <a:prstGeom prst="rect">
            <a:avLst/>
          </a:prstGeom>
        </p:spPr>
      </p:pic>
    </p:spTree>
    <p:extLst>
      <p:ext uri="{BB962C8B-B14F-4D97-AF65-F5344CB8AC3E}">
        <p14:creationId xmlns:p14="http://schemas.microsoft.com/office/powerpoint/2010/main" val="2342371248"/>
      </p:ext>
    </p:extLst>
  </p:cSld>
  <p:clrMapOvr>
    <a:masterClrMapping/>
  </p:clrMapOvr>
</p:sld>
</file>

<file path=ppt/theme/theme1.xml><?xml version="1.0" encoding="utf-8"?>
<a:theme xmlns:a="http://schemas.openxmlformats.org/drawingml/2006/main" name="1_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G lecture 2_SG_template" id="{5FD74104-F9C4-AE4E-A3EC-2E629ADB1241}" vid="{EF0EC273-8C5D-D84D-8977-4C1C3FA4D6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ppt/theme/themeOverride2.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0b696a8a-ab1a-459b-a09e-44df7cbe9330"/>
    <ds:schemaRef ds:uri="http://schemas.microsoft.com/office/2006/documentManagement/types"/>
    <ds:schemaRef ds:uri="http://purl.org/dc/terms/"/>
    <ds:schemaRef ds:uri="http://purl.org/dc/dcmitype/"/>
    <ds:schemaRef ds:uri="35b8b66e-5759-43c1-a138-f967a8bf5a20"/>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59877</TotalTime>
  <Words>3370</Words>
  <Application>Microsoft Office PowerPoint</Application>
  <PresentationFormat>Widescreen</PresentationFormat>
  <Paragraphs>181</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Baloo Bhaijaan</vt:lpstr>
      <vt:lpstr>Calibri</vt:lpstr>
      <vt:lpstr>Calibri Light</vt:lpstr>
      <vt:lpstr>Helvetica Neue</vt:lpstr>
      <vt:lpstr>Open Sans</vt:lpstr>
      <vt:lpstr>Open Sans ExtraBold</vt:lpstr>
      <vt:lpstr>Times New Roman</vt:lpstr>
      <vt:lpstr>1_Office Theme</vt:lpstr>
      <vt:lpstr>LECTURE 4  Politics and  political economy</vt:lpstr>
      <vt:lpstr>Lecture 4: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4 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555</cp:revision>
  <dcterms:created xsi:type="dcterms:W3CDTF">2021-02-10T16:48:02Z</dcterms:created>
  <dcterms:modified xsi:type="dcterms:W3CDTF">2024-11-01T16:35:55Z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