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56" r:id="rId5"/>
    <p:sldId id="257" r:id="rId6"/>
    <p:sldId id="263" r:id="rId7"/>
    <p:sldId id="264" r:id="rId8"/>
    <p:sldId id="266" r:id="rId9"/>
    <p:sldId id="265" r:id="rId10"/>
    <p:sldId id="267" r:id="rId11"/>
    <p:sldId id="272" r:id="rId12"/>
    <p:sldId id="271" r:id="rId13"/>
    <p:sldId id="270" r:id="rId14"/>
    <p:sldId id="269" r:id="rId15"/>
    <p:sldId id="268" r:id="rId16"/>
    <p:sldId id="277" r:id="rId17"/>
    <p:sldId id="276" r:id="rId18"/>
    <p:sldId id="288" r:id="rId19"/>
    <p:sldId id="289" r:id="rId20"/>
    <p:sldId id="290" r:id="rId21"/>
    <p:sldId id="291" r:id="rId22"/>
    <p:sldId id="292" r:id="rId23"/>
    <p:sldId id="293" r:id="rId24"/>
    <p:sldId id="295" r:id="rId25"/>
    <p:sldId id="294" r:id="rId26"/>
    <p:sldId id="26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1PRbLiP9dJwbG8pMm/yISA==" hashData="adeZ4laRWPHu8OPCAsmbicSGWfQwA8Mwei1TVsxrNWnmCr00VcL5id8UsyuwWkVsXfWs8o2inDNS0vap/kiwzA=="/>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964"/>
    <p:restoredTop sz="73874"/>
  </p:normalViewPr>
  <p:slideViewPr>
    <p:cSldViewPr snapToGrid="0">
      <p:cViewPr>
        <p:scale>
          <a:sx n="80" d="100"/>
          <a:sy n="80" d="100"/>
        </p:scale>
        <p:origin x="1120" y="-211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CAE026-29DC-40FA-81D6-C400C0DBAB6B}" type="doc">
      <dgm:prSet loTypeId="urn:microsoft.com/office/officeart/2005/8/layout/balance1" loCatId="relationship" qsTypeId="urn:microsoft.com/office/officeart/2005/8/quickstyle/simple4" qsCatId="simple" csTypeId="urn:microsoft.com/office/officeart/2005/8/colors/accent5_3" csCatId="accent5" phldr="1"/>
      <dgm:spPr/>
      <dgm:t>
        <a:bodyPr/>
        <a:lstStyle/>
        <a:p>
          <a:endParaRPr lang="en-US"/>
        </a:p>
      </dgm:t>
    </dgm:pt>
    <dgm:pt modelId="{82BEFF11-2730-494E-A7D4-15BE083B29E8}">
      <dgm:prSet phldrT="[Text]"/>
      <dgm:spPr/>
      <dgm:t>
        <a:bodyPr/>
        <a:lstStyle/>
        <a:p>
          <a:r>
            <a:rPr lang="en-US" dirty="0"/>
            <a:t>Energy Supplied</a:t>
          </a:r>
        </a:p>
      </dgm:t>
    </dgm:pt>
    <dgm:pt modelId="{E8D631C7-A183-4CEF-98BE-03B233E86F1C}" type="parTrans" cxnId="{B958DE86-F2CC-45C5-AE88-BC91CD86C8C0}">
      <dgm:prSet/>
      <dgm:spPr/>
      <dgm:t>
        <a:bodyPr/>
        <a:lstStyle/>
        <a:p>
          <a:endParaRPr lang="en-US"/>
        </a:p>
      </dgm:t>
    </dgm:pt>
    <dgm:pt modelId="{15279655-BBEB-4076-9B5C-786820099F4D}" type="sibTrans" cxnId="{B958DE86-F2CC-45C5-AE88-BC91CD86C8C0}">
      <dgm:prSet/>
      <dgm:spPr/>
      <dgm:t>
        <a:bodyPr/>
        <a:lstStyle/>
        <a:p>
          <a:endParaRPr lang="en-US"/>
        </a:p>
      </dgm:t>
    </dgm:pt>
    <dgm:pt modelId="{FC2449F7-7304-44B9-ADA7-DD5EB914BD00}">
      <dgm:prSet phldrT="[Text]"/>
      <dgm:spPr/>
      <dgm:t>
        <a:bodyPr/>
        <a:lstStyle/>
        <a:p>
          <a:r>
            <a:rPr lang="en-US" dirty="0"/>
            <a:t>Trade, stocks changes</a:t>
          </a:r>
        </a:p>
      </dgm:t>
    </dgm:pt>
    <dgm:pt modelId="{0812FE56-80DE-4E88-806E-8C092C8FFD01}" type="parTrans" cxnId="{4DA6023F-F67A-4359-A23C-268173041568}">
      <dgm:prSet/>
      <dgm:spPr/>
      <dgm:t>
        <a:bodyPr/>
        <a:lstStyle/>
        <a:p>
          <a:endParaRPr lang="en-US"/>
        </a:p>
      </dgm:t>
    </dgm:pt>
    <dgm:pt modelId="{2891BFD3-7DAE-4124-9180-FC7F5F358B85}" type="sibTrans" cxnId="{4DA6023F-F67A-4359-A23C-268173041568}">
      <dgm:prSet/>
      <dgm:spPr/>
      <dgm:t>
        <a:bodyPr/>
        <a:lstStyle/>
        <a:p>
          <a:endParaRPr lang="en-US"/>
        </a:p>
      </dgm:t>
    </dgm:pt>
    <dgm:pt modelId="{61CE3228-F11C-4124-ACFE-9AA86E4E1C12}">
      <dgm:prSet phldrT="[Text]"/>
      <dgm:spPr/>
      <dgm:t>
        <a:bodyPr/>
        <a:lstStyle/>
        <a:p>
          <a:r>
            <a:rPr lang="en-US" dirty="0"/>
            <a:t>Production</a:t>
          </a:r>
        </a:p>
      </dgm:t>
    </dgm:pt>
    <dgm:pt modelId="{54813BBF-13F8-4970-B1E1-BD04598BD3CF}" type="parTrans" cxnId="{44A51686-C317-4F81-951E-46A0C0C06D74}">
      <dgm:prSet/>
      <dgm:spPr/>
      <dgm:t>
        <a:bodyPr/>
        <a:lstStyle/>
        <a:p>
          <a:endParaRPr lang="en-US"/>
        </a:p>
      </dgm:t>
    </dgm:pt>
    <dgm:pt modelId="{14BBF89B-76D2-4D01-AF4A-22B217059F74}" type="sibTrans" cxnId="{44A51686-C317-4F81-951E-46A0C0C06D74}">
      <dgm:prSet/>
      <dgm:spPr/>
      <dgm:t>
        <a:bodyPr/>
        <a:lstStyle/>
        <a:p>
          <a:endParaRPr lang="en-US"/>
        </a:p>
      </dgm:t>
    </dgm:pt>
    <dgm:pt modelId="{C3276174-B97F-4C6C-97EB-9352AD63BBEE}">
      <dgm:prSet phldrT="[Text]"/>
      <dgm:spPr/>
      <dgm:t>
        <a:bodyPr/>
        <a:lstStyle/>
        <a:p>
          <a:r>
            <a:rPr lang="en-US" dirty="0"/>
            <a:t>Energy Used</a:t>
          </a:r>
        </a:p>
      </dgm:t>
    </dgm:pt>
    <dgm:pt modelId="{80D78FFA-5175-4D54-BEE2-ECF98F992386}" type="parTrans" cxnId="{E14ADE9B-EA37-4B40-8072-0ED08F265EA8}">
      <dgm:prSet/>
      <dgm:spPr/>
      <dgm:t>
        <a:bodyPr/>
        <a:lstStyle/>
        <a:p>
          <a:endParaRPr lang="en-US"/>
        </a:p>
      </dgm:t>
    </dgm:pt>
    <dgm:pt modelId="{081FC02C-CAC6-4CF6-B0F2-5CE0A958D746}" type="sibTrans" cxnId="{E14ADE9B-EA37-4B40-8072-0ED08F265EA8}">
      <dgm:prSet/>
      <dgm:spPr/>
      <dgm:t>
        <a:bodyPr/>
        <a:lstStyle/>
        <a:p>
          <a:endParaRPr lang="en-US"/>
        </a:p>
      </dgm:t>
    </dgm:pt>
    <dgm:pt modelId="{8C428A95-C726-45C7-AA3F-C10108477FDB}">
      <dgm:prSet phldrT="[Text]"/>
      <dgm:spPr/>
      <dgm:t>
        <a:bodyPr/>
        <a:lstStyle/>
        <a:p>
          <a:r>
            <a:rPr lang="en-US" dirty="0"/>
            <a:t>Final non-energy use</a:t>
          </a:r>
        </a:p>
      </dgm:t>
    </dgm:pt>
    <dgm:pt modelId="{1C8E3617-8AE8-4A13-9874-2F6A96CF5D67}" type="parTrans" cxnId="{9245F099-C9D8-404C-8A98-3A1A16375B2B}">
      <dgm:prSet/>
      <dgm:spPr/>
      <dgm:t>
        <a:bodyPr/>
        <a:lstStyle/>
        <a:p>
          <a:endParaRPr lang="en-US"/>
        </a:p>
      </dgm:t>
    </dgm:pt>
    <dgm:pt modelId="{92D64FA0-6AEE-48B8-B81C-B5923F1A5229}" type="sibTrans" cxnId="{9245F099-C9D8-404C-8A98-3A1A16375B2B}">
      <dgm:prSet/>
      <dgm:spPr/>
      <dgm:t>
        <a:bodyPr/>
        <a:lstStyle/>
        <a:p>
          <a:endParaRPr lang="en-US"/>
        </a:p>
      </dgm:t>
    </dgm:pt>
    <dgm:pt modelId="{6286B9A5-E976-4A72-96EA-3D2B79021B11}">
      <dgm:prSet phldrT="[Text]"/>
      <dgm:spPr/>
      <dgm:t>
        <a:bodyPr/>
        <a:lstStyle/>
        <a:p>
          <a:r>
            <a:rPr lang="en-US" dirty="0"/>
            <a:t>Manufacturing</a:t>
          </a:r>
        </a:p>
      </dgm:t>
    </dgm:pt>
    <dgm:pt modelId="{51694263-986E-437F-81DA-1766B7AE593C}" type="parTrans" cxnId="{E017EADD-F1B5-4C28-97DB-9B4A43A82BB6}">
      <dgm:prSet/>
      <dgm:spPr/>
      <dgm:t>
        <a:bodyPr/>
        <a:lstStyle/>
        <a:p>
          <a:endParaRPr lang="en-US"/>
        </a:p>
      </dgm:t>
    </dgm:pt>
    <dgm:pt modelId="{F9F7E556-3082-48F8-B9F9-9BF5FDB76287}" type="sibTrans" cxnId="{E017EADD-F1B5-4C28-97DB-9B4A43A82BB6}">
      <dgm:prSet/>
      <dgm:spPr/>
      <dgm:t>
        <a:bodyPr/>
        <a:lstStyle/>
        <a:p>
          <a:endParaRPr lang="en-US"/>
        </a:p>
      </dgm:t>
    </dgm:pt>
    <dgm:pt modelId="{961A87E1-4387-894C-AFA0-2A90B4949A36}">
      <dgm:prSet phldrT="[Text]"/>
      <dgm:spPr/>
      <dgm:t>
        <a:bodyPr/>
        <a:lstStyle/>
        <a:p>
          <a:r>
            <a:rPr lang="en-US" dirty="0"/>
            <a:t>Transformation</a:t>
          </a:r>
        </a:p>
      </dgm:t>
    </dgm:pt>
    <dgm:pt modelId="{D36F0056-1D9A-1641-90F1-2E18E8AB1252}" type="parTrans" cxnId="{8FFAC0B2-D2E5-2142-8F94-4783A99A00E8}">
      <dgm:prSet/>
      <dgm:spPr/>
      <dgm:t>
        <a:bodyPr/>
        <a:lstStyle/>
        <a:p>
          <a:endParaRPr lang="en-US"/>
        </a:p>
      </dgm:t>
    </dgm:pt>
    <dgm:pt modelId="{425374BC-D2CC-E24C-BB9F-7A4436C081D6}" type="sibTrans" cxnId="{8FFAC0B2-D2E5-2142-8F94-4783A99A00E8}">
      <dgm:prSet/>
      <dgm:spPr/>
      <dgm:t>
        <a:bodyPr/>
        <a:lstStyle/>
        <a:p>
          <a:endParaRPr lang="en-US"/>
        </a:p>
      </dgm:t>
    </dgm:pt>
    <dgm:pt modelId="{029A0890-E170-CD47-8C28-E40C8B9DBA9A}">
      <dgm:prSet phldrT="[Text]"/>
      <dgm:spPr/>
      <dgm:t>
        <a:bodyPr/>
        <a:lstStyle/>
        <a:p>
          <a:r>
            <a:rPr lang="en-US" dirty="0"/>
            <a:t>Loses</a:t>
          </a:r>
        </a:p>
      </dgm:t>
    </dgm:pt>
    <dgm:pt modelId="{3C44F99A-C60C-8D49-8191-B1D256A4906C}" type="parTrans" cxnId="{3C72B03D-728B-2549-AD84-28EC158A58F7}">
      <dgm:prSet/>
      <dgm:spPr/>
      <dgm:t>
        <a:bodyPr/>
        <a:lstStyle/>
        <a:p>
          <a:endParaRPr lang="en-US"/>
        </a:p>
      </dgm:t>
    </dgm:pt>
    <dgm:pt modelId="{4F1D74D6-321E-D241-AA22-E7C652CD6CC2}" type="sibTrans" cxnId="{3C72B03D-728B-2549-AD84-28EC158A58F7}">
      <dgm:prSet/>
      <dgm:spPr/>
      <dgm:t>
        <a:bodyPr/>
        <a:lstStyle/>
        <a:p>
          <a:endParaRPr lang="en-US"/>
        </a:p>
      </dgm:t>
    </dgm:pt>
    <dgm:pt modelId="{204C3BC5-697E-B34E-AF6C-4FD84B2B3F4C}">
      <dgm:prSet/>
      <dgm:spPr/>
      <dgm:t>
        <a:bodyPr/>
        <a:lstStyle/>
        <a:p>
          <a:r>
            <a:rPr lang="en-US" dirty="0"/>
            <a:t>Other (Agriculture, Households, etc.)</a:t>
          </a:r>
        </a:p>
      </dgm:t>
    </dgm:pt>
    <dgm:pt modelId="{72EE63FB-1EFA-864E-88EE-BA87A011E067}" type="parTrans" cxnId="{70554E43-CF52-EE42-B191-D80F271222BA}">
      <dgm:prSet/>
      <dgm:spPr/>
      <dgm:t>
        <a:bodyPr/>
        <a:lstStyle/>
        <a:p>
          <a:endParaRPr lang="en-US"/>
        </a:p>
      </dgm:t>
    </dgm:pt>
    <dgm:pt modelId="{7FB0E15C-F7C6-5F47-8B62-3AF2EA913B01}" type="sibTrans" cxnId="{70554E43-CF52-EE42-B191-D80F271222BA}">
      <dgm:prSet/>
      <dgm:spPr/>
      <dgm:t>
        <a:bodyPr/>
        <a:lstStyle/>
        <a:p>
          <a:endParaRPr lang="en-US"/>
        </a:p>
      </dgm:t>
    </dgm:pt>
    <dgm:pt modelId="{4F306D5F-35B4-5F4C-A14F-6E7A300421A6}">
      <dgm:prSet/>
      <dgm:spPr/>
      <dgm:t>
        <a:bodyPr/>
        <a:lstStyle/>
        <a:p>
          <a:r>
            <a:rPr lang="en-US" dirty="0"/>
            <a:t>Transportation</a:t>
          </a:r>
        </a:p>
      </dgm:t>
    </dgm:pt>
    <dgm:pt modelId="{707853EC-B007-CE42-A658-F718F1153193}" type="parTrans" cxnId="{4357C6C3-FF85-904C-85C9-299BF4135D33}">
      <dgm:prSet/>
      <dgm:spPr/>
      <dgm:t>
        <a:bodyPr/>
        <a:lstStyle/>
        <a:p>
          <a:endParaRPr lang="en-US"/>
        </a:p>
      </dgm:t>
    </dgm:pt>
    <dgm:pt modelId="{934ECE7D-BC64-4D4A-BFFD-8915054C2C71}" type="sibTrans" cxnId="{4357C6C3-FF85-904C-85C9-299BF4135D33}">
      <dgm:prSet/>
      <dgm:spPr/>
      <dgm:t>
        <a:bodyPr/>
        <a:lstStyle/>
        <a:p>
          <a:endParaRPr lang="en-US"/>
        </a:p>
      </dgm:t>
    </dgm:pt>
    <dgm:pt modelId="{D9729436-CFB6-489C-8EC5-9FC917872217}" type="pres">
      <dgm:prSet presAssocID="{B3CAE026-29DC-40FA-81D6-C400C0DBAB6B}" presName="outerComposite" presStyleCnt="0">
        <dgm:presLayoutVars>
          <dgm:chMax val="2"/>
          <dgm:animLvl val="lvl"/>
          <dgm:resizeHandles val="exact"/>
        </dgm:presLayoutVars>
      </dgm:prSet>
      <dgm:spPr/>
    </dgm:pt>
    <dgm:pt modelId="{8B887C66-1255-460C-8847-894C7739C72A}" type="pres">
      <dgm:prSet presAssocID="{B3CAE026-29DC-40FA-81D6-C400C0DBAB6B}" presName="dummyMaxCanvas" presStyleCnt="0"/>
      <dgm:spPr/>
    </dgm:pt>
    <dgm:pt modelId="{49C82136-C698-4F0D-9760-0C4C113D4064}" type="pres">
      <dgm:prSet presAssocID="{B3CAE026-29DC-40FA-81D6-C400C0DBAB6B}" presName="parentComposite" presStyleCnt="0"/>
      <dgm:spPr/>
    </dgm:pt>
    <dgm:pt modelId="{FFB300E0-D54E-448B-904C-C9621416E3C3}" type="pres">
      <dgm:prSet presAssocID="{B3CAE026-29DC-40FA-81D6-C400C0DBAB6B}" presName="parent1" presStyleLbl="alignAccFollowNode1" presStyleIdx="0" presStyleCnt="4">
        <dgm:presLayoutVars>
          <dgm:chMax val="4"/>
        </dgm:presLayoutVars>
      </dgm:prSet>
      <dgm:spPr/>
    </dgm:pt>
    <dgm:pt modelId="{A6248FBE-4120-44FB-A96C-28C7ED6AC86F}" type="pres">
      <dgm:prSet presAssocID="{B3CAE026-29DC-40FA-81D6-C400C0DBAB6B}" presName="parent2" presStyleLbl="alignAccFollowNode1" presStyleIdx="1" presStyleCnt="4">
        <dgm:presLayoutVars>
          <dgm:chMax val="4"/>
        </dgm:presLayoutVars>
      </dgm:prSet>
      <dgm:spPr/>
    </dgm:pt>
    <dgm:pt modelId="{E30CEDF3-6961-421E-9512-E32100758878}" type="pres">
      <dgm:prSet presAssocID="{B3CAE026-29DC-40FA-81D6-C400C0DBAB6B}" presName="childrenComposite" presStyleCnt="0"/>
      <dgm:spPr/>
    </dgm:pt>
    <dgm:pt modelId="{128E7645-02D8-4A40-AFF9-EC77B015C1A4}" type="pres">
      <dgm:prSet presAssocID="{B3CAE026-29DC-40FA-81D6-C400C0DBAB6B}" presName="dummyMaxCanvas_ChildArea" presStyleCnt="0"/>
      <dgm:spPr/>
    </dgm:pt>
    <dgm:pt modelId="{1E11E2A5-9D5E-4150-A34B-8376E84D048B}" type="pres">
      <dgm:prSet presAssocID="{B3CAE026-29DC-40FA-81D6-C400C0DBAB6B}" presName="fulcrum" presStyleLbl="alignAccFollowNode1" presStyleIdx="2" presStyleCnt="4">
        <dgm:style>
          <a:lnRef idx="1">
            <a:schemeClr val="dk1"/>
          </a:lnRef>
          <a:fillRef idx="2">
            <a:schemeClr val="dk1"/>
          </a:fillRef>
          <a:effectRef idx="1">
            <a:schemeClr val="dk1"/>
          </a:effectRef>
          <a:fontRef idx="minor">
            <a:schemeClr val="dk1"/>
          </a:fontRef>
        </dgm:style>
      </dgm:prSet>
      <dgm:spPr/>
    </dgm:pt>
    <dgm:pt modelId="{38EFCF68-4BA7-A641-9E19-C4A3E39E3072}" type="pres">
      <dgm:prSet presAssocID="{B3CAE026-29DC-40FA-81D6-C400C0DBAB6B}" presName="balance_44" presStyleLbl="alignAccFollowNode1" presStyleIdx="3" presStyleCnt="4">
        <dgm:presLayoutVars>
          <dgm:bulletEnabled val="1"/>
        </dgm:presLayoutVars>
      </dgm:prSet>
      <dgm:spPr/>
    </dgm:pt>
    <dgm:pt modelId="{EF36F17D-86A4-DF4D-831F-85189D6A7A31}" type="pres">
      <dgm:prSet presAssocID="{B3CAE026-29DC-40FA-81D6-C400C0DBAB6B}" presName="right_44_1" presStyleLbl="node1" presStyleIdx="0" presStyleCnt="8">
        <dgm:presLayoutVars>
          <dgm:bulletEnabled val="1"/>
        </dgm:presLayoutVars>
      </dgm:prSet>
      <dgm:spPr/>
    </dgm:pt>
    <dgm:pt modelId="{762ED6F3-1FBF-2A46-9EFE-DF2C9D78247C}" type="pres">
      <dgm:prSet presAssocID="{B3CAE026-29DC-40FA-81D6-C400C0DBAB6B}" presName="right_44_2" presStyleLbl="node1" presStyleIdx="1" presStyleCnt="8">
        <dgm:presLayoutVars>
          <dgm:bulletEnabled val="1"/>
        </dgm:presLayoutVars>
      </dgm:prSet>
      <dgm:spPr/>
    </dgm:pt>
    <dgm:pt modelId="{06AF5369-2A20-B848-BCB2-9C5F06984D11}" type="pres">
      <dgm:prSet presAssocID="{B3CAE026-29DC-40FA-81D6-C400C0DBAB6B}" presName="right_44_3" presStyleLbl="node1" presStyleIdx="2" presStyleCnt="8">
        <dgm:presLayoutVars>
          <dgm:bulletEnabled val="1"/>
        </dgm:presLayoutVars>
      </dgm:prSet>
      <dgm:spPr/>
    </dgm:pt>
    <dgm:pt modelId="{BBEAD24A-F887-B249-9DBB-C318CF742063}" type="pres">
      <dgm:prSet presAssocID="{B3CAE026-29DC-40FA-81D6-C400C0DBAB6B}" presName="right_44_4" presStyleLbl="node1" presStyleIdx="3" presStyleCnt="8">
        <dgm:presLayoutVars>
          <dgm:bulletEnabled val="1"/>
        </dgm:presLayoutVars>
      </dgm:prSet>
      <dgm:spPr/>
    </dgm:pt>
    <dgm:pt modelId="{AF54483C-47B8-E340-B625-379AD1C0AFF0}" type="pres">
      <dgm:prSet presAssocID="{B3CAE026-29DC-40FA-81D6-C400C0DBAB6B}" presName="left_44_1" presStyleLbl="node1" presStyleIdx="4" presStyleCnt="8">
        <dgm:presLayoutVars>
          <dgm:bulletEnabled val="1"/>
        </dgm:presLayoutVars>
      </dgm:prSet>
      <dgm:spPr/>
    </dgm:pt>
    <dgm:pt modelId="{4B62D567-A71F-BB4E-8944-41FD525A2C4F}" type="pres">
      <dgm:prSet presAssocID="{B3CAE026-29DC-40FA-81D6-C400C0DBAB6B}" presName="left_44_2" presStyleLbl="node1" presStyleIdx="5" presStyleCnt="8">
        <dgm:presLayoutVars>
          <dgm:bulletEnabled val="1"/>
        </dgm:presLayoutVars>
      </dgm:prSet>
      <dgm:spPr/>
    </dgm:pt>
    <dgm:pt modelId="{35AFCFA6-F148-9F43-B090-416C06B92F79}" type="pres">
      <dgm:prSet presAssocID="{B3CAE026-29DC-40FA-81D6-C400C0DBAB6B}" presName="left_44_3" presStyleLbl="node1" presStyleIdx="6" presStyleCnt="8">
        <dgm:presLayoutVars>
          <dgm:bulletEnabled val="1"/>
        </dgm:presLayoutVars>
      </dgm:prSet>
      <dgm:spPr/>
    </dgm:pt>
    <dgm:pt modelId="{9D36BB54-465F-3A4B-9CE1-D8D4F44ACBBB}" type="pres">
      <dgm:prSet presAssocID="{B3CAE026-29DC-40FA-81D6-C400C0DBAB6B}" presName="left_44_4" presStyleLbl="node1" presStyleIdx="7" presStyleCnt="8">
        <dgm:presLayoutVars>
          <dgm:bulletEnabled val="1"/>
        </dgm:presLayoutVars>
      </dgm:prSet>
      <dgm:spPr/>
    </dgm:pt>
  </dgm:ptLst>
  <dgm:cxnLst>
    <dgm:cxn modelId="{6DF30702-AB56-0B46-AC60-4C3AD4F13EAD}" type="presOf" srcId="{029A0890-E170-CD47-8C28-E40C8B9DBA9A}" destId="{9D36BB54-465F-3A4B-9CE1-D8D4F44ACBBB}" srcOrd="0" destOrd="0" presId="urn:microsoft.com/office/officeart/2005/8/layout/balance1"/>
    <dgm:cxn modelId="{2C4A4402-2497-7A43-84C4-A3359D81C455}" type="presOf" srcId="{FC2449F7-7304-44B9-ADA7-DD5EB914BD00}" destId="{AF54483C-47B8-E340-B625-379AD1C0AFF0}" srcOrd="0" destOrd="0" presId="urn:microsoft.com/office/officeart/2005/8/layout/balance1"/>
    <dgm:cxn modelId="{C97BCE05-602E-784A-9B64-DBC2F33C7159}" type="presOf" srcId="{8C428A95-C726-45C7-AA3F-C10108477FDB}" destId="{EF36F17D-86A4-DF4D-831F-85189D6A7A31}" srcOrd="0" destOrd="0" presId="urn:microsoft.com/office/officeart/2005/8/layout/balance1"/>
    <dgm:cxn modelId="{3C72B03D-728B-2549-AD84-28EC158A58F7}" srcId="{82BEFF11-2730-494E-A7D4-15BE083B29E8}" destId="{029A0890-E170-CD47-8C28-E40C8B9DBA9A}" srcOrd="3" destOrd="0" parTransId="{3C44F99A-C60C-8D49-8191-B1D256A4906C}" sibTransId="{4F1D74D6-321E-D241-AA22-E7C652CD6CC2}"/>
    <dgm:cxn modelId="{4DA6023F-F67A-4359-A23C-268173041568}" srcId="{82BEFF11-2730-494E-A7D4-15BE083B29E8}" destId="{FC2449F7-7304-44B9-ADA7-DD5EB914BD00}" srcOrd="0" destOrd="0" parTransId="{0812FE56-80DE-4E88-806E-8C092C8FFD01}" sibTransId="{2891BFD3-7DAE-4124-9180-FC7F5F358B85}"/>
    <dgm:cxn modelId="{70554E43-CF52-EE42-B191-D80F271222BA}" srcId="{C3276174-B97F-4C6C-97EB-9352AD63BBEE}" destId="{204C3BC5-697E-B34E-AF6C-4FD84B2B3F4C}" srcOrd="1" destOrd="0" parTransId="{72EE63FB-1EFA-864E-88EE-BA87A011E067}" sibTransId="{7FB0E15C-F7C6-5F47-8B62-3AF2EA913B01}"/>
    <dgm:cxn modelId="{9D830B51-677A-A74E-9559-E5D666AAC452}" type="presOf" srcId="{6286B9A5-E976-4A72-96EA-3D2B79021B11}" destId="{BBEAD24A-F887-B249-9DBB-C318CF742063}" srcOrd="0" destOrd="0" presId="urn:microsoft.com/office/officeart/2005/8/layout/balance1"/>
    <dgm:cxn modelId="{44A51686-C317-4F81-951E-46A0C0C06D74}" srcId="{82BEFF11-2730-494E-A7D4-15BE083B29E8}" destId="{61CE3228-F11C-4124-ACFE-9AA86E4E1C12}" srcOrd="1" destOrd="0" parTransId="{54813BBF-13F8-4970-B1E1-BD04598BD3CF}" sibTransId="{14BBF89B-76D2-4D01-AF4A-22B217059F74}"/>
    <dgm:cxn modelId="{B958DE86-F2CC-45C5-AE88-BC91CD86C8C0}" srcId="{B3CAE026-29DC-40FA-81D6-C400C0DBAB6B}" destId="{82BEFF11-2730-494E-A7D4-15BE083B29E8}" srcOrd="0" destOrd="0" parTransId="{E8D631C7-A183-4CEF-98BE-03B233E86F1C}" sibTransId="{15279655-BBEB-4076-9B5C-786820099F4D}"/>
    <dgm:cxn modelId="{9245F099-C9D8-404C-8A98-3A1A16375B2B}" srcId="{C3276174-B97F-4C6C-97EB-9352AD63BBEE}" destId="{8C428A95-C726-45C7-AA3F-C10108477FDB}" srcOrd="0" destOrd="0" parTransId="{1C8E3617-8AE8-4A13-9874-2F6A96CF5D67}" sibTransId="{92D64FA0-6AEE-48B8-B81C-B5923F1A5229}"/>
    <dgm:cxn modelId="{E14ADE9B-EA37-4B40-8072-0ED08F265EA8}" srcId="{B3CAE026-29DC-40FA-81D6-C400C0DBAB6B}" destId="{C3276174-B97F-4C6C-97EB-9352AD63BBEE}" srcOrd="1" destOrd="0" parTransId="{80D78FFA-5175-4D54-BEE2-ECF98F992386}" sibTransId="{081FC02C-CAC6-4CF6-B0F2-5CE0A958D746}"/>
    <dgm:cxn modelId="{EE7794AE-540A-4C4B-97D3-A65828EFBD05}" type="presOf" srcId="{4F306D5F-35B4-5F4C-A14F-6E7A300421A6}" destId="{06AF5369-2A20-B848-BCB2-9C5F06984D11}" srcOrd="0" destOrd="0" presId="urn:microsoft.com/office/officeart/2005/8/layout/balance1"/>
    <dgm:cxn modelId="{8FFAC0B2-D2E5-2142-8F94-4783A99A00E8}" srcId="{82BEFF11-2730-494E-A7D4-15BE083B29E8}" destId="{961A87E1-4387-894C-AFA0-2A90B4949A36}" srcOrd="2" destOrd="0" parTransId="{D36F0056-1D9A-1641-90F1-2E18E8AB1252}" sibTransId="{425374BC-D2CC-E24C-BB9F-7A4436C081D6}"/>
    <dgm:cxn modelId="{ACB4CFBE-89A6-4D64-A117-DBFCDA4840CB}" type="presOf" srcId="{C3276174-B97F-4C6C-97EB-9352AD63BBEE}" destId="{A6248FBE-4120-44FB-A96C-28C7ED6AC86F}" srcOrd="0" destOrd="0" presId="urn:microsoft.com/office/officeart/2005/8/layout/balance1"/>
    <dgm:cxn modelId="{6A1643C2-E454-C04C-ACD7-6A4500C06411}" type="presOf" srcId="{204C3BC5-697E-B34E-AF6C-4FD84B2B3F4C}" destId="{762ED6F3-1FBF-2A46-9EFE-DF2C9D78247C}" srcOrd="0" destOrd="0" presId="urn:microsoft.com/office/officeart/2005/8/layout/balance1"/>
    <dgm:cxn modelId="{4357C6C3-FF85-904C-85C9-299BF4135D33}" srcId="{C3276174-B97F-4C6C-97EB-9352AD63BBEE}" destId="{4F306D5F-35B4-5F4C-A14F-6E7A300421A6}" srcOrd="2" destOrd="0" parTransId="{707853EC-B007-CE42-A658-F718F1153193}" sibTransId="{934ECE7D-BC64-4D4A-BFFD-8915054C2C71}"/>
    <dgm:cxn modelId="{893379CC-4D86-493D-B0E3-B9A28F823A12}" type="presOf" srcId="{B3CAE026-29DC-40FA-81D6-C400C0DBAB6B}" destId="{D9729436-CFB6-489C-8EC5-9FC917872217}" srcOrd="0" destOrd="0" presId="urn:microsoft.com/office/officeart/2005/8/layout/balance1"/>
    <dgm:cxn modelId="{E017EADD-F1B5-4C28-97DB-9B4A43A82BB6}" srcId="{C3276174-B97F-4C6C-97EB-9352AD63BBEE}" destId="{6286B9A5-E976-4A72-96EA-3D2B79021B11}" srcOrd="3" destOrd="0" parTransId="{51694263-986E-437F-81DA-1766B7AE593C}" sibTransId="{F9F7E556-3082-48F8-B9F9-9BF5FDB76287}"/>
    <dgm:cxn modelId="{F94304F3-03D4-B841-BC33-62006AC382E0}" type="presOf" srcId="{961A87E1-4387-894C-AFA0-2A90B4949A36}" destId="{35AFCFA6-F148-9F43-B090-416C06B92F79}" srcOrd="0" destOrd="0" presId="urn:microsoft.com/office/officeart/2005/8/layout/balance1"/>
    <dgm:cxn modelId="{9ED5BEF7-3446-4810-BE18-EA123CC4394F}" type="presOf" srcId="{82BEFF11-2730-494E-A7D4-15BE083B29E8}" destId="{FFB300E0-D54E-448B-904C-C9621416E3C3}" srcOrd="0" destOrd="0" presId="urn:microsoft.com/office/officeart/2005/8/layout/balance1"/>
    <dgm:cxn modelId="{AAF35CFD-1C99-824C-8603-B03509048CEB}" type="presOf" srcId="{61CE3228-F11C-4124-ACFE-9AA86E4E1C12}" destId="{4B62D567-A71F-BB4E-8944-41FD525A2C4F}" srcOrd="0" destOrd="0" presId="urn:microsoft.com/office/officeart/2005/8/layout/balance1"/>
    <dgm:cxn modelId="{58872557-C53E-4D9B-B66C-57DBF8EE94B3}" type="presParOf" srcId="{D9729436-CFB6-489C-8EC5-9FC917872217}" destId="{8B887C66-1255-460C-8847-894C7739C72A}" srcOrd="0" destOrd="0" presId="urn:microsoft.com/office/officeart/2005/8/layout/balance1"/>
    <dgm:cxn modelId="{CE8F46EB-C2AA-48F9-9D18-4F6A312DE674}" type="presParOf" srcId="{D9729436-CFB6-489C-8EC5-9FC917872217}" destId="{49C82136-C698-4F0D-9760-0C4C113D4064}" srcOrd="1" destOrd="0" presId="urn:microsoft.com/office/officeart/2005/8/layout/balance1"/>
    <dgm:cxn modelId="{A4EA1C8E-81FA-474C-B668-0DB0D7ADF749}" type="presParOf" srcId="{49C82136-C698-4F0D-9760-0C4C113D4064}" destId="{FFB300E0-D54E-448B-904C-C9621416E3C3}" srcOrd="0" destOrd="0" presId="urn:microsoft.com/office/officeart/2005/8/layout/balance1"/>
    <dgm:cxn modelId="{E168A175-86BB-41E4-9A17-FE364719F0DA}" type="presParOf" srcId="{49C82136-C698-4F0D-9760-0C4C113D4064}" destId="{A6248FBE-4120-44FB-A96C-28C7ED6AC86F}" srcOrd="1" destOrd="0" presId="urn:microsoft.com/office/officeart/2005/8/layout/balance1"/>
    <dgm:cxn modelId="{FA8197C3-B135-4860-8562-D4CC74ADFF3C}" type="presParOf" srcId="{D9729436-CFB6-489C-8EC5-9FC917872217}" destId="{E30CEDF3-6961-421E-9512-E32100758878}" srcOrd="2" destOrd="0" presId="urn:microsoft.com/office/officeart/2005/8/layout/balance1"/>
    <dgm:cxn modelId="{C4DC0636-90DD-4D2D-94EB-D94623648E9D}" type="presParOf" srcId="{E30CEDF3-6961-421E-9512-E32100758878}" destId="{128E7645-02D8-4A40-AFF9-EC77B015C1A4}" srcOrd="0" destOrd="0" presId="urn:microsoft.com/office/officeart/2005/8/layout/balance1"/>
    <dgm:cxn modelId="{33ACF504-AEFE-4EB1-871C-864C00B2CAAD}" type="presParOf" srcId="{E30CEDF3-6961-421E-9512-E32100758878}" destId="{1E11E2A5-9D5E-4150-A34B-8376E84D048B}" srcOrd="1" destOrd="0" presId="urn:microsoft.com/office/officeart/2005/8/layout/balance1"/>
    <dgm:cxn modelId="{3ABB8913-1875-764F-A9D5-7FD23500B1BA}" type="presParOf" srcId="{E30CEDF3-6961-421E-9512-E32100758878}" destId="{38EFCF68-4BA7-A641-9E19-C4A3E39E3072}" srcOrd="2" destOrd="0" presId="urn:microsoft.com/office/officeart/2005/8/layout/balance1"/>
    <dgm:cxn modelId="{65D00E1E-1D8D-2041-A049-0CEA3B9A162A}" type="presParOf" srcId="{E30CEDF3-6961-421E-9512-E32100758878}" destId="{EF36F17D-86A4-DF4D-831F-85189D6A7A31}" srcOrd="3" destOrd="0" presId="urn:microsoft.com/office/officeart/2005/8/layout/balance1"/>
    <dgm:cxn modelId="{8FBCDBB1-05D5-A847-B169-BB30C0B77D33}" type="presParOf" srcId="{E30CEDF3-6961-421E-9512-E32100758878}" destId="{762ED6F3-1FBF-2A46-9EFE-DF2C9D78247C}" srcOrd="4" destOrd="0" presId="urn:microsoft.com/office/officeart/2005/8/layout/balance1"/>
    <dgm:cxn modelId="{A0AF37A3-54BA-DC46-8F57-8209E86E9135}" type="presParOf" srcId="{E30CEDF3-6961-421E-9512-E32100758878}" destId="{06AF5369-2A20-B848-BCB2-9C5F06984D11}" srcOrd="5" destOrd="0" presId="urn:microsoft.com/office/officeart/2005/8/layout/balance1"/>
    <dgm:cxn modelId="{56A5E509-2775-6B4A-B99A-FE4429CE87F0}" type="presParOf" srcId="{E30CEDF3-6961-421E-9512-E32100758878}" destId="{BBEAD24A-F887-B249-9DBB-C318CF742063}" srcOrd="6" destOrd="0" presId="urn:microsoft.com/office/officeart/2005/8/layout/balance1"/>
    <dgm:cxn modelId="{E7749D86-4C05-0B45-81B8-8F994FCD34A1}" type="presParOf" srcId="{E30CEDF3-6961-421E-9512-E32100758878}" destId="{AF54483C-47B8-E340-B625-379AD1C0AFF0}" srcOrd="7" destOrd="0" presId="urn:microsoft.com/office/officeart/2005/8/layout/balance1"/>
    <dgm:cxn modelId="{05638A2F-EC71-DC4E-8B71-56D3CD5F5324}" type="presParOf" srcId="{E30CEDF3-6961-421E-9512-E32100758878}" destId="{4B62D567-A71F-BB4E-8944-41FD525A2C4F}" srcOrd="8" destOrd="0" presId="urn:microsoft.com/office/officeart/2005/8/layout/balance1"/>
    <dgm:cxn modelId="{5AC74B7E-6576-C443-8662-29F9F3FF7C01}" type="presParOf" srcId="{E30CEDF3-6961-421E-9512-E32100758878}" destId="{35AFCFA6-F148-9F43-B090-416C06B92F79}" srcOrd="9" destOrd="0" presId="urn:microsoft.com/office/officeart/2005/8/layout/balance1"/>
    <dgm:cxn modelId="{00D03094-D1CB-EC4E-8910-6C34846958D9}" type="presParOf" srcId="{E30CEDF3-6961-421E-9512-E32100758878}" destId="{9D36BB54-465F-3A4B-9CE1-D8D4F44ACBBB}" srcOrd="10" destOrd="0" presId="urn:microsoft.com/office/officeart/2005/8/layout/balance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546E5A-9AD8-40B0-AFD6-15EBFF9A6384}" type="doc">
      <dgm:prSet loTypeId="urn:microsoft.com/office/officeart/2005/8/layout/hList1" loCatId="list" qsTypeId="urn:microsoft.com/office/officeart/2005/8/quickstyle/simple4" qsCatId="simple" csTypeId="urn:microsoft.com/office/officeart/2005/8/colors/accent1_2" csCatId="accent1" phldr="1"/>
      <dgm:spPr/>
      <dgm:t>
        <a:bodyPr/>
        <a:lstStyle/>
        <a:p>
          <a:endParaRPr lang="en-GB"/>
        </a:p>
      </dgm:t>
    </dgm:pt>
    <dgm:pt modelId="{9688D504-6D1D-4A01-94FA-3157621BEDD7}">
      <dgm:prSet phldrT="[Text]"/>
      <dgm:spPr>
        <a:effectLst>
          <a:outerShdw blurRad="50800" dist="38100" dir="2700000" algn="tl" rotWithShape="0">
            <a:prstClr val="black">
              <a:alpha val="40000"/>
            </a:prstClr>
          </a:outerShdw>
        </a:effectLst>
      </dgm:spPr>
      <dgm:t>
        <a:bodyPr/>
        <a:lstStyle/>
        <a:p>
          <a:r>
            <a:rPr lang="en-US"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Analysis</a:t>
          </a:r>
          <a:endParaRPr lang="en-GB"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54A9B9A4-F9E0-4956-A4B7-9A0383EC8997}" type="parTrans" cxnId="{4A4FFA3C-8AC2-45B7-9949-BD547A1172D0}">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6A6BFCA5-E7CD-4E18-B9B2-CE5FDF51B375}" type="sibTrans" cxnId="{4A4FFA3C-8AC2-45B7-9949-BD547A1172D0}">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5C1A5963-1AF6-4B7D-A7D2-F40F92E84F34}">
      <dgm:prSet phldrT="[Text]"/>
      <dgm:spPr>
        <a:effectLst>
          <a:outerShdw blurRad="50800" dist="38100" dir="2700000" algn="tl" rotWithShape="0">
            <a:prstClr val="black">
              <a:alpha val="40000"/>
            </a:prstClr>
          </a:outerShdw>
        </a:effectLst>
      </dgm:spPr>
      <dgm:t>
        <a:bodyPr/>
        <a:lstStyle/>
        <a:p>
          <a:r>
            <a:rPr lang="en-US" b="0" i="0" dirty="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Understanding the system behaviour and driving forces</a:t>
          </a:r>
          <a:endParaRPr lang="en-GB" b="0" i="0" dirty="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08C804F4-5219-47BB-BA34-4BA61ABF47D5}" type="parTrans" cxnId="{6639C4D2-BE46-4A6D-927A-8DA5D19A5770}">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5463CA66-7FA8-4C55-8A34-24496F088760}" type="sibTrans" cxnId="{6639C4D2-BE46-4A6D-927A-8DA5D19A5770}">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30EAA6E6-718C-4E2E-8620-74CB27FA1754}">
      <dgm:prSet phldrT="[Text]"/>
      <dgm:spPr>
        <a:effectLst>
          <a:outerShdw blurRad="50800" dist="38100" dir="2700000" algn="tl" rotWithShape="0">
            <a:prstClr val="black">
              <a:alpha val="40000"/>
            </a:prstClr>
          </a:outerShdw>
        </a:effectLst>
      </dgm:spPr>
      <dgm:t>
        <a:bodyPr/>
        <a:lstStyle/>
        <a:p>
          <a:r>
            <a:rPr lang="en-US" b="0" i="0" dirty="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Energy Balances and other data sets</a:t>
          </a:r>
          <a:endParaRPr lang="en-GB" b="0" i="0" dirty="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0DD823B6-703A-43C1-A956-CA8FE55810D9}" type="parTrans" cxnId="{571FD606-5E16-4D6E-8055-09209A567E46}">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DA8A811D-5E18-489A-928B-BAD72A226C16}" type="sibTrans" cxnId="{571FD606-5E16-4D6E-8055-09209A567E46}">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8DD756CA-7154-4952-A09A-379A7662400F}">
      <dgm:prSet phldrT="[Text]"/>
      <dgm:spPr>
        <a:effectLst>
          <a:outerShdw blurRad="50800" dist="38100" dir="2700000" algn="tl" rotWithShape="0">
            <a:prstClr val="black">
              <a:alpha val="40000"/>
            </a:prstClr>
          </a:outerShdw>
        </a:effectLst>
      </dgm:spPr>
      <dgm:t>
        <a:bodyPr/>
        <a:lstStyle/>
        <a:p>
          <a:r>
            <a:rPr lang="en-US"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Planning</a:t>
          </a:r>
          <a:endParaRPr lang="en-GB"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8F1B5547-BEE3-468F-8C90-F261DFDD53BE}" type="parTrans" cxnId="{887915BF-A2AD-49C3-8BFA-2EBEBC19C468}">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4E884D55-EF4A-4F5E-9F3B-73F2CFA8B0C7}" type="sibTrans" cxnId="{887915BF-A2AD-49C3-8BFA-2EBEBC19C468}">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8B48DA9F-5050-4E17-99F3-23F3AEBFD862}">
      <dgm:prSet phldrT="[Text]"/>
      <dgm:spPr>
        <a:effectLst>
          <a:outerShdw blurRad="50800" dist="38100" dir="2700000" algn="tl" rotWithShape="0">
            <a:prstClr val="black">
              <a:alpha val="40000"/>
            </a:prstClr>
          </a:outerShdw>
        </a:effectLst>
      </dgm:spPr>
      <dgm:t>
        <a:bodyPr/>
        <a:lstStyle/>
        <a:p>
          <a:r>
            <a:rPr lang="en-US"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Evaluation of alternatives</a:t>
          </a:r>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38090797-379B-484F-B774-DD18E5D8CA01}" type="parTrans" cxnId="{6A1147DE-2970-4C25-A372-1F4FC565A609}">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6ACF5B7F-34A2-455F-AD77-539EDB18B4CC}" type="sibTrans" cxnId="{6A1147DE-2970-4C25-A372-1F4FC565A609}">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180EA452-25D5-4DE8-8A4F-35D88A053EC3}">
      <dgm:prSet phldrT="[Text]"/>
      <dgm:spPr>
        <a:effectLst>
          <a:outerShdw blurRad="50800" dist="38100" dir="2700000" algn="tl" rotWithShape="0">
            <a:prstClr val="black">
              <a:alpha val="40000"/>
            </a:prstClr>
          </a:outerShdw>
        </a:effectLst>
      </dgm:spPr>
      <dgm:t>
        <a:bodyPr/>
        <a:lstStyle/>
        <a:p>
          <a:r>
            <a:rPr lang="en-US"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Policy and decision making</a:t>
          </a:r>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755B4FFC-2F47-47CD-9046-FDFF666FFBED}" type="parTrans" cxnId="{EB058256-F1CC-43BF-A5BA-33C57F98BC5D}">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A979BA24-04CA-4ED2-BB01-1C1019380901}" type="sibTrans" cxnId="{EB058256-F1CC-43BF-A5BA-33C57F98BC5D}">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C35B9756-1375-4BA7-8FD7-AE0B936EB675}">
      <dgm:prSet phldrT="[Text]"/>
      <dgm:spPr>
        <a:effectLst>
          <a:outerShdw blurRad="50800" dist="38100" dir="2700000" algn="tl" rotWithShape="0">
            <a:prstClr val="black">
              <a:alpha val="40000"/>
            </a:prstClr>
          </a:outerShdw>
        </a:effectLst>
      </dgm:spPr>
      <dgm:t>
        <a:bodyPr/>
        <a:lstStyle/>
        <a:p>
          <a:r>
            <a:rPr lang="en-US"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Monitoring</a:t>
          </a:r>
          <a:endParaRPr lang="en-GB" b="0" i="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3F9E46AF-E1EC-4D0F-8411-F10FCC91003F}" type="parTrans" cxnId="{6D9452BC-5285-4F05-A68E-20F8381E3521}">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97AC80FD-4733-46A2-B20D-28872A39EBC9}" type="sibTrans" cxnId="{6D9452BC-5285-4F05-A68E-20F8381E3521}">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D279DFF5-FA05-449A-83B8-E5940E3B9B4C}">
      <dgm:prSet phldrT="[Text]"/>
      <dgm:spPr>
        <a:effectLst>
          <a:outerShdw blurRad="50800" dist="38100" dir="2700000" algn="tl" rotWithShape="0">
            <a:prstClr val="black">
              <a:alpha val="40000"/>
            </a:prstClr>
          </a:outerShdw>
        </a:effectLst>
      </dgm:spPr>
      <dgm:t>
        <a:bodyPr/>
        <a:lstStyle/>
        <a:p>
          <a:r>
            <a:rPr lang="en-US"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Measure</a:t>
          </a:r>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AB1B8AD3-12E7-474D-A586-E7D1CD16F155}" type="parTrans" cxnId="{6B3167C5-2B0A-492F-82CA-87476F5518DE}">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70AA57FA-7537-4DFA-BB95-50B850D20A38}" type="sibTrans" cxnId="{6B3167C5-2B0A-492F-82CA-87476F5518DE}">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D8F611DA-93B9-4661-9F69-3DFC42E6BAA8}">
      <dgm:prSet phldrT="[Text]"/>
      <dgm:spPr>
        <a:effectLst>
          <a:outerShdw blurRad="50800" dist="38100" dir="2700000" algn="tl" rotWithShape="0">
            <a:prstClr val="black">
              <a:alpha val="40000"/>
            </a:prstClr>
          </a:outerShdw>
        </a:effectLst>
      </dgm:spPr>
      <dgm:t>
        <a:bodyPr/>
        <a:lstStyle/>
        <a:p>
          <a:r>
            <a:rPr lang="en-US"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Assess</a:t>
          </a:r>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DC817F57-70FD-4A58-B45A-A13304914EE8}" type="parTrans" cxnId="{EA6B1E59-6CE9-4943-B170-C990D5FADACC}">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0A1018F9-1CBE-4345-AC46-A457D305CB3D}" type="sibTrans" cxnId="{EA6B1E59-6CE9-4943-B170-C990D5FADACC}">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27BB8C92-8911-4C98-8C13-557476549E72}">
      <dgm:prSet phldrT="[Text]"/>
      <dgm:spPr>
        <a:effectLst>
          <a:outerShdw blurRad="50800" dist="38100" dir="2700000" algn="tl" rotWithShape="0">
            <a:prstClr val="black">
              <a:alpha val="40000"/>
            </a:prstClr>
          </a:outerShdw>
        </a:effectLst>
      </dgm:spPr>
      <dgm:t>
        <a:bodyPr/>
        <a:lstStyle/>
        <a:p>
          <a:r>
            <a:rPr lang="en-US"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Management</a:t>
          </a:r>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9A59E6C9-4185-4675-BDE1-E709E43B1337}" type="parTrans" cxnId="{4274A640-6A55-4170-8201-6245C79C1E8F}">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22586645-195B-4406-9166-614629378F1D}" type="sibTrans" cxnId="{4274A640-6A55-4170-8201-6245C79C1E8F}">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6FB8A643-030A-40B8-8DB4-9BC5005C8ED1}">
      <dgm:prSet phldrT="[Text]"/>
      <dgm:spPr>
        <a:effectLst>
          <a:outerShdw blurRad="50800" dist="38100" dir="2700000" algn="tl" rotWithShape="0">
            <a:prstClr val="black">
              <a:alpha val="40000"/>
            </a:prstClr>
          </a:outerShdw>
        </a:effectLst>
      </dgm:spPr>
      <dgm:t>
        <a:bodyPr/>
        <a:lstStyle/>
        <a:p>
          <a:r>
            <a:rPr lang="en-US"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Compare</a:t>
          </a:r>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68F96D1E-836E-47BB-8AEE-959B4D11F846}" type="parTrans" cxnId="{60A2BCDF-2BA8-4ACB-9273-75B23F98CA75}">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65E802E6-6515-4E09-ADF8-3265F2238289}" type="sibTrans" cxnId="{60A2BCDF-2BA8-4ACB-9273-75B23F98CA75}">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9E562353-B17D-439D-A9C3-EC702DD69CC5}">
      <dgm:prSet phldrT="[Text]"/>
      <dgm:spPr>
        <a:effectLst>
          <a:outerShdw blurRad="50800" dist="38100" dir="2700000" algn="tl" rotWithShape="0">
            <a:prstClr val="black">
              <a:alpha val="40000"/>
            </a:prstClr>
          </a:outerShdw>
        </a:effectLst>
      </dgm:spPr>
      <dgm:t>
        <a:bodyPr/>
        <a:lstStyle/>
        <a:p>
          <a:r>
            <a:rPr lang="en-US"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Check compliance</a:t>
          </a:r>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6D7978F4-5AEE-4EF7-8F14-10C5753FFF32}" type="parTrans" cxnId="{075A4E25-7075-4625-ABC9-902B6ABA9F4D}">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5E4332C4-6853-41E5-9B4C-8AF75E784FED}" type="sibTrans" cxnId="{075A4E25-7075-4625-ABC9-902B6ABA9F4D}">
      <dgm:prSet/>
      <dgm:spPr/>
      <dgm:t>
        <a:bodyPr/>
        <a:lstStyle/>
        <a:p>
          <a:endParaRPr lang="en-GB" b="0" i="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gm:t>
    </dgm:pt>
    <dgm:pt modelId="{F18D4C0A-A9D4-4B85-8FC7-13C13C4E2AC5}" type="pres">
      <dgm:prSet presAssocID="{6A546E5A-9AD8-40B0-AFD6-15EBFF9A6384}" presName="Name0" presStyleCnt="0">
        <dgm:presLayoutVars>
          <dgm:dir/>
          <dgm:animLvl val="lvl"/>
          <dgm:resizeHandles val="exact"/>
        </dgm:presLayoutVars>
      </dgm:prSet>
      <dgm:spPr/>
    </dgm:pt>
    <dgm:pt modelId="{4EE308D4-CD3F-42BF-A9B3-2CB955590676}" type="pres">
      <dgm:prSet presAssocID="{9688D504-6D1D-4A01-94FA-3157621BEDD7}" presName="composite" presStyleCnt="0"/>
      <dgm:spPr/>
    </dgm:pt>
    <dgm:pt modelId="{D08D7F33-3DA6-4D77-BE94-8D8A615C9AAD}" type="pres">
      <dgm:prSet presAssocID="{9688D504-6D1D-4A01-94FA-3157621BEDD7}" presName="parTx" presStyleLbl="alignNode1" presStyleIdx="0" presStyleCnt="3">
        <dgm:presLayoutVars>
          <dgm:chMax val="0"/>
          <dgm:chPref val="0"/>
          <dgm:bulletEnabled val="1"/>
        </dgm:presLayoutVars>
      </dgm:prSet>
      <dgm:spPr/>
    </dgm:pt>
    <dgm:pt modelId="{EF958E8C-2BAF-4856-9D23-4A9D0EC54EA0}" type="pres">
      <dgm:prSet presAssocID="{9688D504-6D1D-4A01-94FA-3157621BEDD7}" presName="desTx" presStyleLbl="alignAccFollowNode1" presStyleIdx="0" presStyleCnt="3">
        <dgm:presLayoutVars>
          <dgm:bulletEnabled val="1"/>
        </dgm:presLayoutVars>
      </dgm:prSet>
      <dgm:spPr/>
    </dgm:pt>
    <dgm:pt modelId="{3C18134D-3E30-474A-8631-41984C669AE1}" type="pres">
      <dgm:prSet presAssocID="{6A6BFCA5-E7CD-4E18-B9B2-CE5FDF51B375}" presName="space" presStyleCnt="0"/>
      <dgm:spPr/>
    </dgm:pt>
    <dgm:pt modelId="{95795B6A-E973-43CE-8BEA-4128E08334D9}" type="pres">
      <dgm:prSet presAssocID="{8DD756CA-7154-4952-A09A-379A7662400F}" presName="composite" presStyleCnt="0"/>
      <dgm:spPr/>
    </dgm:pt>
    <dgm:pt modelId="{86818ED5-8B41-4344-B33A-BB72E284DE82}" type="pres">
      <dgm:prSet presAssocID="{8DD756CA-7154-4952-A09A-379A7662400F}" presName="parTx" presStyleLbl="alignNode1" presStyleIdx="1" presStyleCnt="3">
        <dgm:presLayoutVars>
          <dgm:chMax val="0"/>
          <dgm:chPref val="0"/>
          <dgm:bulletEnabled val="1"/>
        </dgm:presLayoutVars>
      </dgm:prSet>
      <dgm:spPr/>
    </dgm:pt>
    <dgm:pt modelId="{FC746958-D7E4-4CD1-BE6C-33E8E564EA1B}" type="pres">
      <dgm:prSet presAssocID="{8DD756CA-7154-4952-A09A-379A7662400F}" presName="desTx" presStyleLbl="alignAccFollowNode1" presStyleIdx="1" presStyleCnt="3">
        <dgm:presLayoutVars>
          <dgm:bulletEnabled val="1"/>
        </dgm:presLayoutVars>
      </dgm:prSet>
      <dgm:spPr/>
    </dgm:pt>
    <dgm:pt modelId="{74324347-6201-46CD-BF7B-8522CFB2D51E}" type="pres">
      <dgm:prSet presAssocID="{4E884D55-EF4A-4F5E-9F3B-73F2CFA8B0C7}" presName="space" presStyleCnt="0"/>
      <dgm:spPr/>
    </dgm:pt>
    <dgm:pt modelId="{DB38332B-713E-497A-973B-002DF7089B32}" type="pres">
      <dgm:prSet presAssocID="{C35B9756-1375-4BA7-8FD7-AE0B936EB675}" presName="composite" presStyleCnt="0"/>
      <dgm:spPr/>
    </dgm:pt>
    <dgm:pt modelId="{B6DA1869-B220-4E7E-A562-9F8BDB6B48E3}" type="pres">
      <dgm:prSet presAssocID="{C35B9756-1375-4BA7-8FD7-AE0B936EB675}" presName="parTx" presStyleLbl="alignNode1" presStyleIdx="2" presStyleCnt="3">
        <dgm:presLayoutVars>
          <dgm:chMax val="0"/>
          <dgm:chPref val="0"/>
          <dgm:bulletEnabled val="1"/>
        </dgm:presLayoutVars>
      </dgm:prSet>
      <dgm:spPr/>
    </dgm:pt>
    <dgm:pt modelId="{D7E9042C-EA2A-473E-88AF-E64862995A2B}" type="pres">
      <dgm:prSet presAssocID="{C35B9756-1375-4BA7-8FD7-AE0B936EB675}" presName="desTx" presStyleLbl="alignAccFollowNode1" presStyleIdx="2" presStyleCnt="3">
        <dgm:presLayoutVars>
          <dgm:bulletEnabled val="1"/>
        </dgm:presLayoutVars>
      </dgm:prSet>
      <dgm:spPr/>
    </dgm:pt>
  </dgm:ptLst>
  <dgm:cxnLst>
    <dgm:cxn modelId="{17166702-2398-4280-8D78-C2434899C2B2}" type="presOf" srcId="{8DD756CA-7154-4952-A09A-379A7662400F}" destId="{86818ED5-8B41-4344-B33A-BB72E284DE82}" srcOrd="0" destOrd="0" presId="urn:microsoft.com/office/officeart/2005/8/layout/hList1"/>
    <dgm:cxn modelId="{571FD606-5E16-4D6E-8055-09209A567E46}" srcId="{9688D504-6D1D-4A01-94FA-3157621BEDD7}" destId="{30EAA6E6-718C-4E2E-8620-74CB27FA1754}" srcOrd="1" destOrd="0" parTransId="{0DD823B6-703A-43C1-A956-CA8FE55810D9}" sibTransId="{DA8A811D-5E18-489A-928B-BAD72A226C16}"/>
    <dgm:cxn modelId="{0C579107-1566-4CB0-8FC1-D3F52B827B26}" type="presOf" srcId="{D279DFF5-FA05-449A-83B8-E5940E3B9B4C}" destId="{D7E9042C-EA2A-473E-88AF-E64862995A2B}" srcOrd="0" destOrd="0" presId="urn:microsoft.com/office/officeart/2005/8/layout/hList1"/>
    <dgm:cxn modelId="{075A4E25-7075-4625-ABC9-902B6ABA9F4D}" srcId="{C35B9756-1375-4BA7-8FD7-AE0B936EB675}" destId="{9E562353-B17D-439D-A9C3-EC702DD69CC5}" srcOrd="3" destOrd="0" parTransId="{6D7978F4-5AEE-4EF7-8F14-10C5753FFF32}" sibTransId="{5E4332C4-6853-41E5-9B4C-8AF75E784FED}"/>
    <dgm:cxn modelId="{037BB72B-7628-4991-9A29-D518237EB9D7}" type="presOf" srcId="{9688D504-6D1D-4A01-94FA-3157621BEDD7}" destId="{D08D7F33-3DA6-4D77-BE94-8D8A615C9AAD}" srcOrd="0" destOrd="0" presId="urn:microsoft.com/office/officeart/2005/8/layout/hList1"/>
    <dgm:cxn modelId="{4A4FFA3C-8AC2-45B7-9949-BD547A1172D0}" srcId="{6A546E5A-9AD8-40B0-AFD6-15EBFF9A6384}" destId="{9688D504-6D1D-4A01-94FA-3157621BEDD7}" srcOrd="0" destOrd="0" parTransId="{54A9B9A4-F9E0-4956-A4B7-9A0383EC8997}" sibTransId="{6A6BFCA5-E7CD-4E18-B9B2-CE5FDF51B375}"/>
    <dgm:cxn modelId="{4274A640-6A55-4170-8201-6245C79C1E8F}" srcId="{8DD756CA-7154-4952-A09A-379A7662400F}" destId="{27BB8C92-8911-4C98-8C13-557476549E72}" srcOrd="2" destOrd="0" parTransId="{9A59E6C9-4185-4675-BDE1-E709E43B1337}" sibTransId="{22586645-195B-4406-9166-614629378F1D}"/>
    <dgm:cxn modelId="{10CAD744-3A03-4BE4-8B95-BC8FC9D7870B}" type="presOf" srcId="{180EA452-25D5-4DE8-8A4F-35D88A053EC3}" destId="{FC746958-D7E4-4CD1-BE6C-33E8E564EA1B}" srcOrd="0" destOrd="1" presId="urn:microsoft.com/office/officeart/2005/8/layout/hList1"/>
    <dgm:cxn modelId="{0B59BE46-7902-463D-A357-6FA56C645642}" type="presOf" srcId="{27BB8C92-8911-4C98-8C13-557476549E72}" destId="{FC746958-D7E4-4CD1-BE6C-33E8E564EA1B}" srcOrd="0" destOrd="2" presId="urn:microsoft.com/office/officeart/2005/8/layout/hList1"/>
    <dgm:cxn modelId="{4EFE7253-5C60-4DA0-B272-5D438DD2AD33}" type="presOf" srcId="{D8F611DA-93B9-4661-9F69-3DFC42E6BAA8}" destId="{D7E9042C-EA2A-473E-88AF-E64862995A2B}" srcOrd="0" destOrd="1" presId="urn:microsoft.com/office/officeart/2005/8/layout/hList1"/>
    <dgm:cxn modelId="{EB058256-F1CC-43BF-A5BA-33C57F98BC5D}" srcId="{8DD756CA-7154-4952-A09A-379A7662400F}" destId="{180EA452-25D5-4DE8-8A4F-35D88A053EC3}" srcOrd="1" destOrd="0" parTransId="{755B4FFC-2F47-47CD-9046-FDFF666FFBED}" sibTransId="{A979BA24-04CA-4ED2-BB01-1C1019380901}"/>
    <dgm:cxn modelId="{EA6B1E59-6CE9-4943-B170-C990D5FADACC}" srcId="{C35B9756-1375-4BA7-8FD7-AE0B936EB675}" destId="{D8F611DA-93B9-4661-9F69-3DFC42E6BAA8}" srcOrd="1" destOrd="0" parTransId="{DC817F57-70FD-4A58-B45A-A13304914EE8}" sibTransId="{0A1018F9-1CBE-4345-AC46-A457D305CB3D}"/>
    <dgm:cxn modelId="{D8B4ED75-B2B7-4170-8A0C-AC86D61A1006}" type="presOf" srcId="{6A546E5A-9AD8-40B0-AFD6-15EBFF9A6384}" destId="{F18D4C0A-A9D4-4B85-8FC7-13C13C4E2AC5}" srcOrd="0" destOrd="0" presId="urn:microsoft.com/office/officeart/2005/8/layout/hList1"/>
    <dgm:cxn modelId="{439B7DB6-C815-4F52-A93D-5FFE6A337762}" type="presOf" srcId="{8B48DA9F-5050-4E17-99F3-23F3AEBFD862}" destId="{FC746958-D7E4-4CD1-BE6C-33E8E564EA1B}" srcOrd="0" destOrd="0" presId="urn:microsoft.com/office/officeart/2005/8/layout/hList1"/>
    <dgm:cxn modelId="{6D9452BC-5285-4F05-A68E-20F8381E3521}" srcId="{6A546E5A-9AD8-40B0-AFD6-15EBFF9A6384}" destId="{C35B9756-1375-4BA7-8FD7-AE0B936EB675}" srcOrd="2" destOrd="0" parTransId="{3F9E46AF-E1EC-4D0F-8411-F10FCC91003F}" sibTransId="{97AC80FD-4733-46A2-B20D-28872A39EBC9}"/>
    <dgm:cxn modelId="{887915BF-A2AD-49C3-8BFA-2EBEBC19C468}" srcId="{6A546E5A-9AD8-40B0-AFD6-15EBFF9A6384}" destId="{8DD756CA-7154-4952-A09A-379A7662400F}" srcOrd="1" destOrd="0" parTransId="{8F1B5547-BEE3-468F-8C90-F261DFDD53BE}" sibTransId="{4E884D55-EF4A-4F5E-9F3B-73F2CFA8B0C7}"/>
    <dgm:cxn modelId="{8CA5D1C0-C750-4ABF-9B22-54ECEB1817EB}" type="presOf" srcId="{9E562353-B17D-439D-A9C3-EC702DD69CC5}" destId="{D7E9042C-EA2A-473E-88AF-E64862995A2B}" srcOrd="0" destOrd="3" presId="urn:microsoft.com/office/officeart/2005/8/layout/hList1"/>
    <dgm:cxn modelId="{6B3167C5-2B0A-492F-82CA-87476F5518DE}" srcId="{C35B9756-1375-4BA7-8FD7-AE0B936EB675}" destId="{D279DFF5-FA05-449A-83B8-E5940E3B9B4C}" srcOrd="0" destOrd="0" parTransId="{AB1B8AD3-12E7-474D-A586-E7D1CD16F155}" sibTransId="{70AA57FA-7537-4DFA-BB95-50B850D20A38}"/>
    <dgm:cxn modelId="{6639C4D2-BE46-4A6D-927A-8DA5D19A5770}" srcId="{9688D504-6D1D-4A01-94FA-3157621BEDD7}" destId="{5C1A5963-1AF6-4B7D-A7D2-F40F92E84F34}" srcOrd="0" destOrd="0" parTransId="{08C804F4-5219-47BB-BA34-4BA61ABF47D5}" sibTransId="{5463CA66-7FA8-4C55-8A34-24496F088760}"/>
    <dgm:cxn modelId="{6A1147DE-2970-4C25-A372-1F4FC565A609}" srcId="{8DD756CA-7154-4952-A09A-379A7662400F}" destId="{8B48DA9F-5050-4E17-99F3-23F3AEBFD862}" srcOrd="0" destOrd="0" parTransId="{38090797-379B-484F-B774-DD18E5D8CA01}" sibTransId="{6ACF5B7F-34A2-455F-AD77-539EDB18B4CC}"/>
    <dgm:cxn modelId="{60A2BCDF-2BA8-4ACB-9273-75B23F98CA75}" srcId="{C35B9756-1375-4BA7-8FD7-AE0B936EB675}" destId="{6FB8A643-030A-40B8-8DB4-9BC5005C8ED1}" srcOrd="2" destOrd="0" parTransId="{68F96D1E-836E-47BB-8AEE-959B4D11F846}" sibTransId="{65E802E6-6515-4E09-ADF8-3265F2238289}"/>
    <dgm:cxn modelId="{91239BEC-1BF7-47D1-B91B-624AC8C5ED36}" type="presOf" srcId="{C35B9756-1375-4BA7-8FD7-AE0B936EB675}" destId="{B6DA1869-B220-4E7E-A562-9F8BDB6B48E3}" srcOrd="0" destOrd="0" presId="urn:microsoft.com/office/officeart/2005/8/layout/hList1"/>
    <dgm:cxn modelId="{29D912ED-FA75-4953-9781-4C59848A7A32}" type="presOf" srcId="{5C1A5963-1AF6-4B7D-A7D2-F40F92E84F34}" destId="{EF958E8C-2BAF-4856-9D23-4A9D0EC54EA0}" srcOrd="0" destOrd="0" presId="urn:microsoft.com/office/officeart/2005/8/layout/hList1"/>
    <dgm:cxn modelId="{B093C3F3-B1D8-4ACD-8848-F467BDE3A4B3}" type="presOf" srcId="{6FB8A643-030A-40B8-8DB4-9BC5005C8ED1}" destId="{D7E9042C-EA2A-473E-88AF-E64862995A2B}" srcOrd="0" destOrd="2" presId="urn:microsoft.com/office/officeart/2005/8/layout/hList1"/>
    <dgm:cxn modelId="{24B624FF-1D7D-496A-83B5-8BB22208BDD8}" type="presOf" srcId="{30EAA6E6-718C-4E2E-8620-74CB27FA1754}" destId="{EF958E8C-2BAF-4856-9D23-4A9D0EC54EA0}" srcOrd="0" destOrd="1" presId="urn:microsoft.com/office/officeart/2005/8/layout/hList1"/>
    <dgm:cxn modelId="{16E5B0A5-8DE3-4D1D-AC26-4439E878D813}" type="presParOf" srcId="{F18D4C0A-A9D4-4B85-8FC7-13C13C4E2AC5}" destId="{4EE308D4-CD3F-42BF-A9B3-2CB955590676}" srcOrd="0" destOrd="0" presId="urn:microsoft.com/office/officeart/2005/8/layout/hList1"/>
    <dgm:cxn modelId="{F9F0415E-3A1B-4D21-9801-3BF6C9D52A3D}" type="presParOf" srcId="{4EE308D4-CD3F-42BF-A9B3-2CB955590676}" destId="{D08D7F33-3DA6-4D77-BE94-8D8A615C9AAD}" srcOrd="0" destOrd="0" presId="urn:microsoft.com/office/officeart/2005/8/layout/hList1"/>
    <dgm:cxn modelId="{8E565A28-73EA-4AAB-B41F-68781F480BEC}" type="presParOf" srcId="{4EE308D4-CD3F-42BF-A9B3-2CB955590676}" destId="{EF958E8C-2BAF-4856-9D23-4A9D0EC54EA0}" srcOrd="1" destOrd="0" presId="urn:microsoft.com/office/officeart/2005/8/layout/hList1"/>
    <dgm:cxn modelId="{95A6DFA8-84A2-4F42-BF57-CE0C3B99E970}" type="presParOf" srcId="{F18D4C0A-A9D4-4B85-8FC7-13C13C4E2AC5}" destId="{3C18134D-3E30-474A-8631-41984C669AE1}" srcOrd="1" destOrd="0" presId="urn:microsoft.com/office/officeart/2005/8/layout/hList1"/>
    <dgm:cxn modelId="{7A5D3E3D-40D4-47BD-96FE-E51ECAF7E79D}" type="presParOf" srcId="{F18D4C0A-A9D4-4B85-8FC7-13C13C4E2AC5}" destId="{95795B6A-E973-43CE-8BEA-4128E08334D9}" srcOrd="2" destOrd="0" presId="urn:microsoft.com/office/officeart/2005/8/layout/hList1"/>
    <dgm:cxn modelId="{A7D96EDD-D906-4757-8218-70FA1F564747}" type="presParOf" srcId="{95795B6A-E973-43CE-8BEA-4128E08334D9}" destId="{86818ED5-8B41-4344-B33A-BB72E284DE82}" srcOrd="0" destOrd="0" presId="urn:microsoft.com/office/officeart/2005/8/layout/hList1"/>
    <dgm:cxn modelId="{31B6F84E-AE6A-414B-810A-D876D097B7D2}" type="presParOf" srcId="{95795B6A-E973-43CE-8BEA-4128E08334D9}" destId="{FC746958-D7E4-4CD1-BE6C-33E8E564EA1B}" srcOrd="1" destOrd="0" presId="urn:microsoft.com/office/officeart/2005/8/layout/hList1"/>
    <dgm:cxn modelId="{4D9608D8-C1FF-40A2-8246-5F19D2F6A1F7}" type="presParOf" srcId="{F18D4C0A-A9D4-4B85-8FC7-13C13C4E2AC5}" destId="{74324347-6201-46CD-BF7B-8522CFB2D51E}" srcOrd="3" destOrd="0" presId="urn:microsoft.com/office/officeart/2005/8/layout/hList1"/>
    <dgm:cxn modelId="{C6844F4E-F6DC-4B0E-83C9-7C72140D0B10}" type="presParOf" srcId="{F18D4C0A-A9D4-4B85-8FC7-13C13C4E2AC5}" destId="{DB38332B-713E-497A-973B-002DF7089B32}" srcOrd="4" destOrd="0" presId="urn:microsoft.com/office/officeart/2005/8/layout/hList1"/>
    <dgm:cxn modelId="{D0DF897A-CE70-4DE9-8702-65C41B6941A4}" type="presParOf" srcId="{DB38332B-713E-497A-973B-002DF7089B32}" destId="{B6DA1869-B220-4E7E-A562-9F8BDB6B48E3}" srcOrd="0" destOrd="0" presId="urn:microsoft.com/office/officeart/2005/8/layout/hList1"/>
    <dgm:cxn modelId="{22D73D6D-372C-4D40-85EC-339D7D072519}" type="presParOf" srcId="{DB38332B-713E-497A-973B-002DF7089B32}" destId="{D7E9042C-EA2A-473E-88AF-E64862995A2B}" srcOrd="1" destOrd="0" presId="urn:microsoft.com/office/officeart/2005/8/layout/h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532F10E-FF11-4903-9094-8033581A5F11}" type="doc">
      <dgm:prSet loTypeId="urn:microsoft.com/office/officeart/2005/8/layout/cycle6" loCatId="relationship" qsTypeId="urn:microsoft.com/office/officeart/2005/8/quickstyle/simple1" qsCatId="simple" csTypeId="urn:microsoft.com/office/officeart/2005/8/colors/accent1_2" csCatId="accent1" phldr="1"/>
      <dgm:spPr/>
      <dgm:t>
        <a:bodyPr/>
        <a:lstStyle/>
        <a:p>
          <a:endParaRPr lang="en-US"/>
        </a:p>
      </dgm:t>
    </dgm:pt>
    <dgm:pt modelId="{B5A5D10E-2404-4A3A-BB1A-9D196C30EFCB}">
      <dgm:prSet phldrT="[Text]"/>
      <dgm:spPr/>
      <dgm:t>
        <a:bodyPr/>
        <a:lstStyle/>
        <a:p>
          <a:r>
            <a:rPr lang="en-US" dirty="0"/>
            <a:t>Data collection</a:t>
          </a:r>
        </a:p>
      </dgm:t>
    </dgm:pt>
    <dgm:pt modelId="{680A3476-2F26-455E-A300-1302324F3A52}" type="parTrans" cxnId="{5BC4C90E-9F92-4E47-A219-4610FDE51782}">
      <dgm:prSet/>
      <dgm:spPr/>
      <dgm:t>
        <a:bodyPr/>
        <a:lstStyle/>
        <a:p>
          <a:endParaRPr lang="en-US"/>
        </a:p>
      </dgm:t>
    </dgm:pt>
    <dgm:pt modelId="{FEF2C771-E4F7-4CBF-8F4D-0F66519B43FE}" type="sibTrans" cxnId="{5BC4C90E-9F92-4E47-A219-4610FDE51782}">
      <dgm:prSet/>
      <dgm:spPr/>
      <dgm:t>
        <a:bodyPr/>
        <a:lstStyle/>
        <a:p>
          <a:endParaRPr lang="en-US"/>
        </a:p>
      </dgm:t>
    </dgm:pt>
    <dgm:pt modelId="{920EE471-7873-496D-BC30-5BF7B8883B12}">
      <dgm:prSet phldrT="[Text]"/>
      <dgm:spPr/>
      <dgm:t>
        <a:bodyPr/>
        <a:lstStyle/>
        <a:p>
          <a:r>
            <a:rPr lang="en-US" dirty="0"/>
            <a:t>Data processing</a:t>
          </a:r>
        </a:p>
      </dgm:t>
    </dgm:pt>
    <dgm:pt modelId="{66399EBD-270C-4042-9430-204D8630489B}" type="parTrans" cxnId="{DD249C65-5318-4DFE-B5F3-87EAAB093A27}">
      <dgm:prSet/>
      <dgm:spPr/>
      <dgm:t>
        <a:bodyPr/>
        <a:lstStyle/>
        <a:p>
          <a:endParaRPr lang="en-US"/>
        </a:p>
      </dgm:t>
    </dgm:pt>
    <dgm:pt modelId="{C5641D00-37B7-4424-BB78-A333CBEB8A8E}" type="sibTrans" cxnId="{DD249C65-5318-4DFE-B5F3-87EAAB093A27}">
      <dgm:prSet/>
      <dgm:spPr/>
      <dgm:t>
        <a:bodyPr/>
        <a:lstStyle/>
        <a:p>
          <a:endParaRPr lang="en-US"/>
        </a:p>
      </dgm:t>
    </dgm:pt>
    <dgm:pt modelId="{5ED73149-D44C-4E7B-88E8-1FEFA53A0151}">
      <dgm:prSet phldrT="[Text]"/>
      <dgm:spPr/>
      <dgm:t>
        <a:bodyPr/>
        <a:lstStyle/>
        <a:p>
          <a:r>
            <a:rPr lang="en-US" dirty="0"/>
            <a:t>Data analysis</a:t>
          </a:r>
        </a:p>
      </dgm:t>
    </dgm:pt>
    <dgm:pt modelId="{5AD48065-754D-478D-BD01-DA0624144A7A}" type="parTrans" cxnId="{D6CFC5AE-EE68-4D36-988D-D3BE93A696A6}">
      <dgm:prSet/>
      <dgm:spPr/>
      <dgm:t>
        <a:bodyPr/>
        <a:lstStyle/>
        <a:p>
          <a:endParaRPr lang="en-US"/>
        </a:p>
      </dgm:t>
    </dgm:pt>
    <dgm:pt modelId="{A31DF720-750E-47ED-B60A-83D0CB0E9F3D}" type="sibTrans" cxnId="{D6CFC5AE-EE68-4D36-988D-D3BE93A696A6}">
      <dgm:prSet/>
      <dgm:spPr/>
      <dgm:t>
        <a:bodyPr/>
        <a:lstStyle/>
        <a:p>
          <a:endParaRPr lang="en-US"/>
        </a:p>
      </dgm:t>
    </dgm:pt>
    <dgm:pt modelId="{26A0AFD3-3DE9-428E-9025-E1B47BC37C76}">
      <dgm:prSet phldrT="[Text]"/>
      <dgm:spPr>
        <a:solidFill>
          <a:schemeClr val="bg2">
            <a:lumMod val="75000"/>
          </a:schemeClr>
        </a:solidFill>
      </dgm:spPr>
      <dgm:t>
        <a:bodyPr/>
        <a:lstStyle/>
        <a:p>
          <a:r>
            <a:rPr lang="en-US" dirty="0"/>
            <a:t>Planning</a:t>
          </a:r>
        </a:p>
      </dgm:t>
    </dgm:pt>
    <dgm:pt modelId="{C913A5BD-5DF4-4710-9660-C6C316E0E7BF}" type="parTrans" cxnId="{2A2C54DB-B1EB-460D-83FA-6054B8F0654C}">
      <dgm:prSet/>
      <dgm:spPr/>
      <dgm:t>
        <a:bodyPr/>
        <a:lstStyle/>
        <a:p>
          <a:endParaRPr lang="en-US"/>
        </a:p>
      </dgm:t>
    </dgm:pt>
    <dgm:pt modelId="{6FD915EB-91AA-45A4-A593-4AA8C7F9B6A5}" type="sibTrans" cxnId="{2A2C54DB-B1EB-460D-83FA-6054B8F0654C}">
      <dgm:prSet/>
      <dgm:spPr/>
      <dgm:t>
        <a:bodyPr/>
        <a:lstStyle/>
        <a:p>
          <a:endParaRPr lang="en-US"/>
        </a:p>
      </dgm:t>
    </dgm:pt>
    <dgm:pt modelId="{A4BCF122-E3DE-41D4-A0D0-68EAB30EF217}">
      <dgm:prSet phldrT="[Text]"/>
      <dgm:spPr>
        <a:solidFill>
          <a:schemeClr val="bg2">
            <a:lumMod val="75000"/>
          </a:schemeClr>
        </a:solidFill>
      </dgm:spPr>
      <dgm:t>
        <a:bodyPr/>
        <a:lstStyle/>
        <a:p>
          <a:r>
            <a:rPr lang="en-US" dirty="0"/>
            <a:t>Policies</a:t>
          </a:r>
        </a:p>
      </dgm:t>
    </dgm:pt>
    <dgm:pt modelId="{39E9163B-525B-4877-B1E1-A01919FE34DC}" type="parTrans" cxnId="{A11CA677-8D74-446F-A603-C479FB2B5D63}">
      <dgm:prSet/>
      <dgm:spPr/>
      <dgm:t>
        <a:bodyPr/>
        <a:lstStyle/>
        <a:p>
          <a:endParaRPr lang="en-US"/>
        </a:p>
      </dgm:t>
    </dgm:pt>
    <dgm:pt modelId="{DA577DA3-818B-4914-853A-ED0321140F8F}" type="sibTrans" cxnId="{A11CA677-8D74-446F-A603-C479FB2B5D63}">
      <dgm:prSet/>
      <dgm:spPr/>
      <dgm:t>
        <a:bodyPr/>
        <a:lstStyle/>
        <a:p>
          <a:endParaRPr lang="en-US"/>
        </a:p>
      </dgm:t>
    </dgm:pt>
    <dgm:pt modelId="{CAD08009-3697-406E-883E-0CBECEABA0E1}">
      <dgm:prSet phldrT="[Text]"/>
      <dgm:spPr>
        <a:solidFill>
          <a:schemeClr val="bg2">
            <a:lumMod val="75000"/>
          </a:schemeClr>
        </a:solidFill>
      </dgm:spPr>
      <dgm:t>
        <a:bodyPr/>
        <a:lstStyle/>
        <a:p>
          <a:r>
            <a:rPr lang="en-US" dirty="0"/>
            <a:t>Monitoring</a:t>
          </a:r>
        </a:p>
      </dgm:t>
    </dgm:pt>
    <dgm:pt modelId="{2F765B9A-40E1-42BC-A448-1F0A226A1AF9}" type="parTrans" cxnId="{AA11C0A5-9BB0-46C6-B463-EE39A88670C0}">
      <dgm:prSet/>
      <dgm:spPr/>
      <dgm:t>
        <a:bodyPr/>
        <a:lstStyle/>
        <a:p>
          <a:endParaRPr lang="en-US"/>
        </a:p>
      </dgm:t>
    </dgm:pt>
    <dgm:pt modelId="{AF0B6FBE-CDCD-4E78-AD3A-A3D66B4273F4}" type="sibTrans" cxnId="{AA11C0A5-9BB0-46C6-B463-EE39A88670C0}">
      <dgm:prSet/>
      <dgm:spPr/>
      <dgm:t>
        <a:bodyPr/>
        <a:lstStyle/>
        <a:p>
          <a:endParaRPr lang="en-US"/>
        </a:p>
      </dgm:t>
    </dgm:pt>
    <dgm:pt modelId="{DAB1535B-A794-4EE3-98C3-8B180C8CAE4A}" type="pres">
      <dgm:prSet presAssocID="{1532F10E-FF11-4903-9094-8033581A5F11}" presName="cycle" presStyleCnt="0">
        <dgm:presLayoutVars>
          <dgm:dir/>
          <dgm:resizeHandles val="exact"/>
        </dgm:presLayoutVars>
      </dgm:prSet>
      <dgm:spPr/>
    </dgm:pt>
    <dgm:pt modelId="{BA14C256-290E-43D3-82E4-466E8A36B6CD}" type="pres">
      <dgm:prSet presAssocID="{B5A5D10E-2404-4A3A-BB1A-9D196C30EFCB}" presName="node" presStyleLbl="node1" presStyleIdx="0" presStyleCnt="6" custScaleX="119850" custScaleY="119850">
        <dgm:presLayoutVars>
          <dgm:bulletEnabled val="1"/>
        </dgm:presLayoutVars>
      </dgm:prSet>
      <dgm:spPr/>
    </dgm:pt>
    <dgm:pt modelId="{0FC8D14E-CD9C-469A-A422-D723A8F45A5E}" type="pres">
      <dgm:prSet presAssocID="{B5A5D10E-2404-4A3A-BB1A-9D196C30EFCB}" presName="spNode" presStyleCnt="0"/>
      <dgm:spPr/>
    </dgm:pt>
    <dgm:pt modelId="{AAA05DD1-4AFB-424E-8583-BA203724A1C6}" type="pres">
      <dgm:prSet presAssocID="{FEF2C771-E4F7-4CBF-8F4D-0F66519B43FE}" presName="sibTrans" presStyleLbl="sibTrans1D1" presStyleIdx="0" presStyleCnt="6"/>
      <dgm:spPr/>
    </dgm:pt>
    <dgm:pt modelId="{DC46AF4D-E2C5-41B8-9019-C0BBB72A020A}" type="pres">
      <dgm:prSet presAssocID="{920EE471-7873-496D-BC30-5BF7B8883B12}" presName="node" presStyleLbl="node1" presStyleIdx="1" presStyleCnt="6" custScaleX="123262" custScaleY="123262" custRadScaleRad="98708" custRadScaleInc="6625">
        <dgm:presLayoutVars>
          <dgm:bulletEnabled val="1"/>
        </dgm:presLayoutVars>
      </dgm:prSet>
      <dgm:spPr/>
    </dgm:pt>
    <dgm:pt modelId="{07B7ACCB-D566-4C57-AA8F-F605850973AC}" type="pres">
      <dgm:prSet presAssocID="{920EE471-7873-496D-BC30-5BF7B8883B12}" presName="spNode" presStyleCnt="0"/>
      <dgm:spPr/>
    </dgm:pt>
    <dgm:pt modelId="{52092A1B-4E6F-4AA8-81C1-4B17C1B6F5BB}" type="pres">
      <dgm:prSet presAssocID="{C5641D00-37B7-4424-BB78-A333CBEB8A8E}" presName="sibTrans" presStyleLbl="sibTrans1D1" presStyleIdx="1" presStyleCnt="6"/>
      <dgm:spPr/>
    </dgm:pt>
    <dgm:pt modelId="{B9677E25-4BB1-4A7A-B8E4-88767DEBAE17}" type="pres">
      <dgm:prSet presAssocID="{5ED73149-D44C-4E7B-88E8-1FEFA53A0151}" presName="node" presStyleLbl="node1" presStyleIdx="2" presStyleCnt="6" custScaleX="120615" custScaleY="120615" custRadScaleRad="89265" custRadScaleInc="-42825">
        <dgm:presLayoutVars>
          <dgm:bulletEnabled val="1"/>
        </dgm:presLayoutVars>
      </dgm:prSet>
      <dgm:spPr/>
    </dgm:pt>
    <dgm:pt modelId="{BDE99FD2-731D-4E74-A4E9-EC64680514C4}" type="pres">
      <dgm:prSet presAssocID="{5ED73149-D44C-4E7B-88E8-1FEFA53A0151}" presName="spNode" presStyleCnt="0"/>
      <dgm:spPr/>
    </dgm:pt>
    <dgm:pt modelId="{B8615E57-C68A-4530-A1E1-68C7CEE03450}" type="pres">
      <dgm:prSet presAssocID="{A31DF720-750E-47ED-B60A-83D0CB0E9F3D}" presName="sibTrans" presStyleLbl="sibTrans1D1" presStyleIdx="2" presStyleCnt="6"/>
      <dgm:spPr/>
    </dgm:pt>
    <dgm:pt modelId="{AC11C8C1-C6A2-4CB3-B268-77ECA5CD34DD}" type="pres">
      <dgm:prSet presAssocID="{26A0AFD3-3DE9-428E-9025-E1B47BC37C76}" presName="node" presStyleLbl="node1" presStyleIdx="3" presStyleCnt="6" custScaleX="118680" custScaleY="118680" custRadScaleRad="93676" custRadScaleInc="591">
        <dgm:presLayoutVars>
          <dgm:bulletEnabled val="1"/>
        </dgm:presLayoutVars>
      </dgm:prSet>
      <dgm:spPr/>
    </dgm:pt>
    <dgm:pt modelId="{0BC7DD05-2875-4DBC-AAC3-DB9205B63743}" type="pres">
      <dgm:prSet presAssocID="{26A0AFD3-3DE9-428E-9025-E1B47BC37C76}" presName="spNode" presStyleCnt="0"/>
      <dgm:spPr/>
    </dgm:pt>
    <dgm:pt modelId="{4CF33CA6-E94A-4ABA-A22A-8B9B9331F4F3}" type="pres">
      <dgm:prSet presAssocID="{6FD915EB-91AA-45A4-A593-4AA8C7F9B6A5}" presName="sibTrans" presStyleLbl="sibTrans1D1" presStyleIdx="3" presStyleCnt="6"/>
      <dgm:spPr/>
    </dgm:pt>
    <dgm:pt modelId="{4C4762D0-66EC-4BC7-BAA4-28EAFB54EBF7}" type="pres">
      <dgm:prSet presAssocID="{A4BCF122-E3DE-41D4-A0D0-68EAB30EF217}" presName="node" presStyleLbl="node1" presStyleIdx="4" presStyleCnt="6" custScaleX="119412" custScaleY="119412" custRadScaleRad="92907" custRadScaleInc="43860">
        <dgm:presLayoutVars>
          <dgm:bulletEnabled val="1"/>
        </dgm:presLayoutVars>
      </dgm:prSet>
      <dgm:spPr/>
    </dgm:pt>
    <dgm:pt modelId="{C3D14667-C929-4409-9AC2-D2BD30F2656D}" type="pres">
      <dgm:prSet presAssocID="{A4BCF122-E3DE-41D4-A0D0-68EAB30EF217}" presName="spNode" presStyleCnt="0"/>
      <dgm:spPr/>
    </dgm:pt>
    <dgm:pt modelId="{B05881DE-638A-4635-8CF5-055D7337C69A}" type="pres">
      <dgm:prSet presAssocID="{DA577DA3-818B-4914-853A-ED0321140F8F}" presName="sibTrans" presStyleLbl="sibTrans1D1" presStyleIdx="4" presStyleCnt="6"/>
      <dgm:spPr/>
    </dgm:pt>
    <dgm:pt modelId="{9617282A-A735-4070-B5CC-010892AC9591}" type="pres">
      <dgm:prSet presAssocID="{CAD08009-3697-406E-883E-0CBECEABA0E1}" presName="node" presStyleLbl="node1" presStyleIdx="5" presStyleCnt="6" custScaleX="119412" custScaleY="119412" custRadScaleRad="98708" custRadScaleInc="-6625">
        <dgm:presLayoutVars>
          <dgm:bulletEnabled val="1"/>
        </dgm:presLayoutVars>
      </dgm:prSet>
      <dgm:spPr/>
    </dgm:pt>
    <dgm:pt modelId="{766235DC-2153-489E-9AAE-B953C8CE8DA9}" type="pres">
      <dgm:prSet presAssocID="{CAD08009-3697-406E-883E-0CBECEABA0E1}" presName="spNode" presStyleCnt="0"/>
      <dgm:spPr/>
    </dgm:pt>
    <dgm:pt modelId="{8373F135-369C-4026-A3B4-8475A5423C37}" type="pres">
      <dgm:prSet presAssocID="{AF0B6FBE-CDCD-4E78-AD3A-A3D66B4273F4}" presName="sibTrans" presStyleLbl="sibTrans1D1" presStyleIdx="5" presStyleCnt="6"/>
      <dgm:spPr/>
    </dgm:pt>
  </dgm:ptLst>
  <dgm:cxnLst>
    <dgm:cxn modelId="{5BC4C90E-9F92-4E47-A219-4610FDE51782}" srcId="{1532F10E-FF11-4903-9094-8033581A5F11}" destId="{B5A5D10E-2404-4A3A-BB1A-9D196C30EFCB}" srcOrd="0" destOrd="0" parTransId="{680A3476-2F26-455E-A300-1302324F3A52}" sibTransId="{FEF2C771-E4F7-4CBF-8F4D-0F66519B43FE}"/>
    <dgm:cxn modelId="{4507C511-A800-49FD-812A-92D419865B61}" type="presOf" srcId="{DA577DA3-818B-4914-853A-ED0321140F8F}" destId="{B05881DE-638A-4635-8CF5-055D7337C69A}" srcOrd="0" destOrd="0" presId="urn:microsoft.com/office/officeart/2005/8/layout/cycle6"/>
    <dgm:cxn modelId="{20B25319-A2DF-4CA8-9FB4-737A0E238FD0}" type="presOf" srcId="{FEF2C771-E4F7-4CBF-8F4D-0F66519B43FE}" destId="{AAA05DD1-4AFB-424E-8583-BA203724A1C6}" srcOrd="0" destOrd="0" presId="urn:microsoft.com/office/officeart/2005/8/layout/cycle6"/>
    <dgm:cxn modelId="{932DA823-ACE5-432B-A22B-FD1A150B2639}" type="presOf" srcId="{B5A5D10E-2404-4A3A-BB1A-9D196C30EFCB}" destId="{BA14C256-290E-43D3-82E4-466E8A36B6CD}" srcOrd="0" destOrd="0" presId="urn:microsoft.com/office/officeart/2005/8/layout/cycle6"/>
    <dgm:cxn modelId="{04AB752B-9BDA-4237-91A6-AAEC7B747DC4}" type="presOf" srcId="{26A0AFD3-3DE9-428E-9025-E1B47BC37C76}" destId="{AC11C8C1-C6A2-4CB3-B268-77ECA5CD34DD}" srcOrd="0" destOrd="0" presId="urn:microsoft.com/office/officeart/2005/8/layout/cycle6"/>
    <dgm:cxn modelId="{A8865B3A-6E06-4DA9-B19F-2FCED3B0FBA7}" type="presOf" srcId="{AF0B6FBE-CDCD-4E78-AD3A-A3D66B4273F4}" destId="{8373F135-369C-4026-A3B4-8475A5423C37}" srcOrd="0" destOrd="0" presId="urn:microsoft.com/office/officeart/2005/8/layout/cycle6"/>
    <dgm:cxn modelId="{440A0F64-F899-4F7E-932A-9F9B1BAF3077}" type="presOf" srcId="{6FD915EB-91AA-45A4-A593-4AA8C7F9B6A5}" destId="{4CF33CA6-E94A-4ABA-A22A-8B9B9331F4F3}" srcOrd="0" destOrd="0" presId="urn:microsoft.com/office/officeart/2005/8/layout/cycle6"/>
    <dgm:cxn modelId="{DD249C65-5318-4DFE-B5F3-87EAAB093A27}" srcId="{1532F10E-FF11-4903-9094-8033581A5F11}" destId="{920EE471-7873-496D-BC30-5BF7B8883B12}" srcOrd="1" destOrd="0" parTransId="{66399EBD-270C-4042-9430-204D8630489B}" sibTransId="{C5641D00-37B7-4424-BB78-A333CBEB8A8E}"/>
    <dgm:cxn modelId="{C932F16F-94F7-4535-A519-AFA2E156E06C}" type="presOf" srcId="{A31DF720-750E-47ED-B60A-83D0CB0E9F3D}" destId="{B8615E57-C68A-4530-A1E1-68C7CEE03450}" srcOrd="0" destOrd="0" presId="urn:microsoft.com/office/officeart/2005/8/layout/cycle6"/>
    <dgm:cxn modelId="{02AA8176-5F3E-4F2E-AE64-259E71B69D8E}" type="presOf" srcId="{C5641D00-37B7-4424-BB78-A333CBEB8A8E}" destId="{52092A1B-4E6F-4AA8-81C1-4B17C1B6F5BB}" srcOrd="0" destOrd="0" presId="urn:microsoft.com/office/officeart/2005/8/layout/cycle6"/>
    <dgm:cxn modelId="{A11CA677-8D74-446F-A603-C479FB2B5D63}" srcId="{1532F10E-FF11-4903-9094-8033581A5F11}" destId="{A4BCF122-E3DE-41D4-A0D0-68EAB30EF217}" srcOrd="4" destOrd="0" parTransId="{39E9163B-525B-4877-B1E1-A01919FE34DC}" sibTransId="{DA577DA3-818B-4914-853A-ED0321140F8F}"/>
    <dgm:cxn modelId="{AA11C0A5-9BB0-46C6-B463-EE39A88670C0}" srcId="{1532F10E-FF11-4903-9094-8033581A5F11}" destId="{CAD08009-3697-406E-883E-0CBECEABA0E1}" srcOrd="5" destOrd="0" parTransId="{2F765B9A-40E1-42BC-A448-1F0A226A1AF9}" sibTransId="{AF0B6FBE-CDCD-4E78-AD3A-A3D66B4273F4}"/>
    <dgm:cxn modelId="{D6CFC5AE-EE68-4D36-988D-D3BE93A696A6}" srcId="{1532F10E-FF11-4903-9094-8033581A5F11}" destId="{5ED73149-D44C-4E7B-88E8-1FEFA53A0151}" srcOrd="2" destOrd="0" parTransId="{5AD48065-754D-478D-BD01-DA0624144A7A}" sibTransId="{A31DF720-750E-47ED-B60A-83D0CB0E9F3D}"/>
    <dgm:cxn modelId="{191E65C4-04EA-4DC2-A94F-A22E975FF8CA}" type="presOf" srcId="{CAD08009-3697-406E-883E-0CBECEABA0E1}" destId="{9617282A-A735-4070-B5CC-010892AC9591}" srcOrd="0" destOrd="0" presId="urn:microsoft.com/office/officeart/2005/8/layout/cycle6"/>
    <dgm:cxn modelId="{D0F38DD5-65B7-4614-A633-6D70D0A2F7DC}" type="presOf" srcId="{920EE471-7873-496D-BC30-5BF7B8883B12}" destId="{DC46AF4D-E2C5-41B8-9019-C0BBB72A020A}" srcOrd="0" destOrd="0" presId="urn:microsoft.com/office/officeart/2005/8/layout/cycle6"/>
    <dgm:cxn modelId="{2A2C54DB-B1EB-460D-83FA-6054B8F0654C}" srcId="{1532F10E-FF11-4903-9094-8033581A5F11}" destId="{26A0AFD3-3DE9-428E-9025-E1B47BC37C76}" srcOrd="3" destOrd="0" parTransId="{C913A5BD-5DF4-4710-9660-C6C316E0E7BF}" sibTransId="{6FD915EB-91AA-45A4-A593-4AA8C7F9B6A5}"/>
    <dgm:cxn modelId="{BDC9A6E3-AE72-424A-96B9-688B7E08D9FA}" type="presOf" srcId="{5ED73149-D44C-4E7B-88E8-1FEFA53A0151}" destId="{B9677E25-4BB1-4A7A-B8E4-88767DEBAE17}" srcOrd="0" destOrd="0" presId="urn:microsoft.com/office/officeart/2005/8/layout/cycle6"/>
    <dgm:cxn modelId="{C9AFFDF4-A360-4DAA-8F0E-03B2A0600F92}" type="presOf" srcId="{A4BCF122-E3DE-41D4-A0D0-68EAB30EF217}" destId="{4C4762D0-66EC-4BC7-BAA4-28EAFB54EBF7}" srcOrd="0" destOrd="0" presId="urn:microsoft.com/office/officeart/2005/8/layout/cycle6"/>
    <dgm:cxn modelId="{09270AFD-A341-452E-8C7D-9F48C09B9BCB}" type="presOf" srcId="{1532F10E-FF11-4903-9094-8033581A5F11}" destId="{DAB1535B-A794-4EE3-98C3-8B180C8CAE4A}" srcOrd="0" destOrd="0" presId="urn:microsoft.com/office/officeart/2005/8/layout/cycle6"/>
    <dgm:cxn modelId="{DCD4D411-0BAF-4AC3-BD7F-7785893394DC}" type="presParOf" srcId="{DAB1535B-A794-4EE3-98C3-8B180C8CAE4A}" destId="{BA14C256-290E-43D3-82E4-466E8A36B6CD}" srcOrd="0" destOrd="0" presId="urn:microsoft.com/office/officeart/2005/8/layout/cycle6"/>
    <dgm:cxn modelId="{C9E0E8FB-2205-4773-B56F-D9842FE51331}" type="presParOf" srcId="{DAB1535B-A794-4EE3-98C3-8B180C8CAE4A}" destId="{0FC8D14E-CD9C-469A-A422-D723A8F45A5E}" srcOrd="1" destOrd="0" presId="urn:microsoft.com/office/officeart/2005/8/layout/cycle6"/>
    <dgm:cxn modelId="{340481EE-94AC-44C7-A157-A20B3894F28F}" type="presParOf" srcId="{DAB1535B-A794-4EE3-98C3-8B180C8CAE4A}" destId="{AAA05DD1-4AFB-424E-8583-BA203724A1C6}" srcOrd="2" destOrd="0" presId="urn:microsoft.com/office/officeart/2005/8/layout/cycle6"/>
    <dgm:cxn modelId="{A95F332F-B8D7-4393-9C11-6C219B3C6C2C}" type="presParOf" srcId="{DAB1535B-A794-4EE3-98C3-8B180C8CAE4A}" destId="{DC46AF4D-E2C5-41B8-9019-C0BBB72A020A}" srcOrd="3" destOrd="0" presId="urn:microsoft.com/office/officeart/2005/8/layout/cycle6"/>
    <dgm:cxn modelId="{79DE8CBD-B549-4BDB-8E11-2D21D8345A1F}" type="presParOf" srcId="{DAB1535B-A794-4EE3-98C3-8B180C8CAE4A}" destId="{07B7ACCB-D566-4C57-AA8F-F605850973AC}" srcOrd="4" destOrd="0" presId="urn:microsoft.com/office/officeart/2005/8/layout/cycle6"/>
    <dgm:cxn modelId="{95A30652-DA94-433D-97BA-59B9157ED657}" type="presParOf" srcId="{DAB1535B-A794-4EE3-98C3-8B180C8CAE4A}" destId="{52092A1B-4E6F-4AA8-81C1-4B17C1B6F5BB}" srcOrd="5" destOrd="0" presId="urn:microsoft.com/office/officeart/2005/8/layout/cycle6"/>
    <dgm:cxn modelId="{C3E3BD3E-364C-4B7B-8475-4A509F0212BB}" type="presParOf" srcId="{DAB1535B-A794-4EE3-98C3-8B180C8CAE4A}" destId="{B9677E25-4BB1-4A7A-B8E4-88767DEBAE17}" srcOrd="6" destOrd="0" presId="urn:microsoft.com/office/officeart/2005/8/layout/cycle6"/>
    <dgm:cxn modelId="{05427F22-4F62-4362-B079-667A7FB72293}" type="presParOf" srcId="{DAB1535B-A794-4EE3-98C3-8B180C8CAE4A}" destId="{BDE99FD2-731D-4E74-A4E9-EC64680514C4}" srcOrd="7" destOrd="0" presId="urn:microsoft.com/office/officeart/2005/8/layout/cycle6"/>
    <dgm:cxn modelId="{40E94129-49C5-4902-AE1F-E4F98B7DFB8C}" type="presParOf" srcId="{DAB1535B-A794-4EE3-98C3-8B180C8CAE4A}" destId="{B8615E57-C68A-4530-A1E1-68C7CEE03450}" srcOrd="8" destOrd="0" presId="urn:microsoft.com/office/officeart/2005/8/layout/cycle6"/>
    <dgm:cxn modelId="{F890A815-075C-4CAC-A919-8ABFA93CC9EA}" type="presParOf" srcId="{DAB1535B-A794-4EE3-98C3-8B180C8CAE4A}" destId="{AC11C8C1-C6A2-4CB3-B268-77ECA5CD34DD}" srcOrd="9" destOrd="0" presId="urn:microsoft.com/office/officeart/2005/8/layout/cycle6"/>
    <dgm:cxn modelId="{818C9295-FDEF-4D6C-9624-7B3CC0BEF2D4}" type="presParOf" srcId="{DAB1535B-A794-4EE3-98C3-8B180C8CAE4A}" destId="{0BC7DD05-2875-4DBC-AAC3-DB9205B63743}" srcOrd="10" destOrd="0" presId="urn:microsoft.com/office/officeart/2005/8/layout/cycle6"/>
    <dgm:cxn modelId="{F0E8C4FD-9229-481E-8236-890D9EB132B8}" type="presParOf" srcId="{DAB1535B-A794-4EE3-98C3-8B180C8CAE4A}" destId="{4CF33CA6-E94A-4ABA-A22A-8B9B9331F4F3}" srcOrd="11" destOrd="0" presId="urn:microsoft.com/office/officeart/2005/8/layout/cycle6"/>
    <dgm:cxn modelId="{7481F60E-A0CF-47AC-A166-122F630ACFB1}" type="presParOf" srcId="{DAB1535B-A794-4EE3-98C3-8B180C8CAE4A}" destId="{4C4762D0-66EC-4BC7-BAA4-28EAFB54EBF7}" srcOrd="12" destOrd="0" presId="urn:microsoft.com/office/officeart/2005/8/layout/cycle6"/>
    <dgm:cxn modelId="{4A264157-D5B6-4E64-A69A-C8B6850DEFED}" type="presParOf" srcId="{DAB1535B-A794-4EE3-98C3-8B180C8CAE4A}" destId="{C3D14667-C929-4409-9AC2-D2BD30F2656D}" srcOrd="13" destOrd="0" presId="urn:microsoft.com/office/officeart/2005/8/layout/cycle6"/>
    <dgm:cxn modelId="{3827F83E-D035-4308-BFA2-B6C4D54F8934}" type="presParOf" srcId="{DAB1535B-A794-4EE3-98C3-8B180C8CAE4A}" destId="{B05881DE-638A-4635-8CF5-055D7337C69A}" srcOrd="14" destOrd="0" presId="urn:microsoft.com/office/officeart/2005/8/layout/cycle6"/>
    <dgm:cxn modelId="{9A5A5453-443E-4517-8CA1-EF75B9BA7F67}" type="presParOf" srcId="{DAB1535B-A794-4EE3-98C3-8B180C8CAE4A}" destId="{9617282A-A735-4070-B5CC-010892AC9591}" srcOrd="15" destOrd="0" presId="urn:microsoft.com/office/officeart/2005/8/layout/cycle6"/>
    <dgm:cxn modelId="{81A639CA-2D31-441D-9172-725FC3115E5C}" type="presParOf" srcId="{DAB1535B-A794-4EE3-98C3-8B180C8CAE4A}" destId="{766235DC-2153-489E-9AAE-B953C8CE8DA9}" srcOrd="16" destOrd="0" presId="urn:microsoft.com/office/officeart/2005/8/layout/cycle6"/>
    <dgm:cxn modelId="{24AAED38-E75E-4118-8C1F-CB8B51950584}" type="presParOf" srcId="{DAB1535B-A794-4EE3-98C3-8B180C8CAE4A}" destId="{8373F135-369C-4026-A3B4-8475A5423C37}" srcOrd="17" destOrd="0" presId="urn:microsoft.com/office/officeart/2005/8/layout/cycle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B300E0-D54E-448B-904C-C9621416E3C3}">
      <dsp:nvSpPr>
        <dsp:cNvPr id="0" name=""/>
        <dsp:cNvSpPr/>
      </dsp:nvSpPr>
      <dsp:spPr>
        <a:xfrm>
          <a:off x="1333463" y="0"/>
          <a:ext cx="1452679" cy="807044"/>
        </a:xfrm>
        <a:prstGeom prst="roundRect">
          <a:avLst>
            <a:gd name="adj" fmla="val 10000"/>
          </a:avLst>
        </a:prstGeom>
        <a:solidFill>
          <a:schemeClr val="accent5">
            <a:alpha val="90000"/>
            <a:tint val="40000"/>
            <a:hueOff val="0"/>
            <a:satOff val="0"/>
            <a:lumOff val="0"/>
            <a:alphaOff val="0"/>
          </a:schemeClr>
        </a:solidFill>
        <a:ln w="6350" cap="flat" cmpd="sng" algn="ctr">
          <a:solidFill>
            <a:schemeClr val="accent5">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Energy Supplied</a:t>
          </a:r>
        </a:p>
      </dsp:txBody>
      <dsp:txXfrm>
        <a:off x="1357101" y="23638"/>
        <a:ext cx="1405403" cy="759768"/>
      </dsp:txXfrm>
    </dsp:sp>
    <dsp:sp modelId="{A6248FBE-4120-44FB-A96C-28C7ED6AC86F}">
      <dsp:nvSpPr>
        <dsp:cNvPr id="0" name=""/>
        <dsp:cNvSpPr/>
      </dsp:nvSpPr>
      <dsp:spPr>
        <a:xfrm>
          <a:off x="3431777" y="0"/>
          <a:ext cx="1452679" cy="807044"/>
        </a:xfrm>
        <a:prstGeom prst="roundRect">
          <a:avLst>
            <a:gd name="adj" fmla="val 10000"/>
          </a:avLst>
        </a:prstGeom>
        <a:solidFill>
          <a:schemeClr val="accent5">
            <a:alpha val="90000"/>
            <a:tint val="40000"/>
            <a:hueOff val="0"/>
            <a:satOff val="0"/>
            <a:lumOff val="0"/>
            <a:alphaOff val="0"/>
          </a:schemeClr>
        </a:solidFill>
        <a:ln w="6350" cap="flat" cmpd="sng" algn="ctr">
          <a:solidFill>
            <a:schemeClr val="accent5">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Energy Used</a:t>
          </a:r>
        </a:p>
      </dsp:txBody>
      <dsp:txXfrm>
        <a:off x="3455415" y="23638"/>
        <a:ext cx="1405403" cy="759768"/>
      </dsp:txXfrm>
    </dsp:sp>
    <dsp:sp modelId="{1E11E2A5-9D5E-4150-A34B-8376E84D048B}">
      <dsp:nvSpPr>
        <dsp:cNvPr id="0" name=""/>
        <dsp:cNvSpPr/>
      </dsp:nvSpPr>
      <dsp:spPr>
        <a:xfrm>
          <a:off x="2806318" y="3429937"/>
          <a:ext cx="605283" cy="605283"/>
        </a:xfrm>
        <a:prstGeom prst="triangle">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sp>
    <dsp:sp modelId="{38EFCF68-4BA7-A641-9E19-C4A3E39E3072}">
      <dsp:nvSpPr>
        <dsp:cNvPr id="0" name=""/>
        <dsp:cNvSpPr/>
      </dsp:nvSpPr>
      <dsp:spPr>
        <a:xfrm>
          <a:off x="1293111" y="3176525"/>
          <a:ext cx="3631698" cy="245341"/>
        </a:xfrm>
        <a:prstGeom prst="rect">
          <a:avLst/>
        </a:prstGeom>
        <a:solidFill>
          <a:schemeClr val="accent5">
            <a:alpha val="90000"/>
            <a:tint val="40000"/>
            <a:hueOff val="0"/>
            <a:satOff val="0"/>
            <a:lumOff val="0"/>
            <a:alphaOff val="0"/>
          </a:schemeClr>
        </a:solidFill>
        <a:ln w="6350" cap="flat" cmpd="sng" algn="ctr">
          <a:solidFill>
            <a:schemeClr val="accent5">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F36F17D-86A4-DF4D-831F-85189D6A7A31}">
      <dsp:nvSpPr>
        <dsp:cNvPr id="0" name=""/>
        <dsp:cNvSpPr/>
      </dsp:nvSpPr>
      <dsp:spPr>
        <a:xfrm>
          <a:off x="3431777" y="2650332"/>
          <a:ext cx="1452679" cy="497139"/>
        </a:xfrm>
        <a:prstGeom prst="roundRect">
          <a:avLst/>
        </a:prstGeom>
        <a:gradFill rotWithShape="0">
          <a:gsLst>
            <a:gs pos="0">
              <a:schemeClr val="accent5">
                <a:shade val="80000"/>
                <a:hueOff val="0"/>
                <a:satOff val="0"/>
                <a:lumOff val="0"/>
                <a:alphaOff val="0"/>
                <a:satMod val="103000"/>
                <a:lumMod val="102000"/>
                <a:tint val="94000"/>
              </a:schemeClr>
            </a:gs>
            <a:gs pos="50000">
              <a:schemeClr val="accent5">
                <a:shade val="80000"/>
                <a:hueOff val="0"/>
                <a:satOff val="0"/>
                <a:lumOff val="0"/>
                <a:alphaOff val="0"/>
                <a:satMod val="110000"/>
                <a:lumMod val="100000"/>
                <a:shade val="100000"/>
              </a:schemeClr>
            </a:gs>
            <a:gs pos="100000">
              <a:schemeClr val="accent5">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Final non-energy use</a:t>
          </a:r>
        </a:p>
      </dsp:txBody>
      <dsp:txXfrm>
        <a:off x="3456045" y="2674600"/>
        <a:ext cx="1404143" cy="448603"/>
      </dsp:txXfrm>
    </dsp:sp>
    <dsp:sp modelId="{762ED6F3-1FBF-2A46-9EFE-DF2C9D78247C}">
      <dsp:nvSpPr>
        <dsp:cNvPr id="0" name=""/>
        <dsp:cNvSpPr/>
      </dsp:nvSpPr>
      <dsp:spPr>
        <a:xfrm>
          <a:off x="3431777" y="2114455"/>
          <a:ext cx="1452679" cy="497139"/>
        </a:xfrm>
        <a:prstGeom prst="roundRect">
          <a:avLst/>
        </a:prstGeom>
        <a:gradFill rotWithShape="0">
          <a:gsLst>
            <a:gs pos="0">
              <a:schemeClr val="accent5">
                <a:shade val="80000"/>
                <a:hueOff val="38752"/>
                <a:satOff val="739"/>
                <a:lumOff val="3265"/>
                <a:alphaOff val="0"/>
                <a:satMod val="103000"/>
                <a:lumMod val="102000"/>
                <a:tint val="94000"/>
              </a:schemeClr>
            </a:gs>
            <a:gs pos="50000">
              <a:schemeClr val="accent5">
                <a:shade val="80000"/>
                <a:hueOff val="38752"/>
                <a:satOff val="739"/>
                <a:lumOff val="3265"/>
                <a:alphaOff val="0"/>
                <a:satMod val="110000"/>
                <a:lumMod val="100000"/>
                <a:shade val="100000"/>
              </a:schemeClr>
            </a:gs>
            <a:gs pos="100000">
              <a:schemeClr val="accent5">
                <a:shade val="80000"/>
                <a:hueOff val="38752"/>
                <a:satOff val="739"/>
                <a:lumOff val="32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Other (Agriculture, Households, etc.)</a:t>
          </a:r>
        </a:p>
      </dsp:txBody>
      <dsp:txXfrm>
        <a:off x="3456045" y="2138723"/>
        <a:ext cx="1404143" cy="448603"/>
      </dsp:txXfrm>
    </dsp:sp>
    <dsp:sp modelId="{06AF5369-2A20-B848-BCB2-9C5F06984D11}">
      <dsp:nvSpPr>
        <dsp:cNvPr id="0" name=""/>
        <dsp:cNvSpPr/>
      </dsp:nvSpPr>
      <dsp:spPr>
        <a:xfrm>
          <a:off x="3431777" y="1578578"/>
          <a:ext cx="1452679" cy="497139"/>
        </a:xfrm>
        <a:prstGeom prst="roundRect">
          <a:avLst/>
        </a:prstGeom>
        <a:gradFill rotWithShape="0">
          <a:gsLst>
            <a:gs pos="0">
              <a:schemeClr val="accent5">
                <a:shade val="80000"/>
                <a:hueOff val="77504"/>
                <a:satOff val="1479"/>
                <a:lumOff val="6530"/>
                <a:alphaOff val="0"/>
                <a:satMod val="103000"/>
                <a:lumMod val="102000"/>
                <a:tint val="94000"/>
              </a:schemeClr>
            </a:gs>
            <a:gs pos="50000">
              <a:schemeClr val="accent5">
                <a:shade val="80000"/>
                <a:hueOff val="77504"/>
                <a:satOff val="1479"/>
                <a:lumOff val="6530"/>
                <a:alphaOff val="0"/>
                <a:satMod val="110000"/>
                <a:lumMod val="100000"/>
                <a:shade val="100000"/>
              </a:schemeClr>
            </a:gs>
            <a:gs pos="100000">
              <a:schemeClr val="accent5">
                <a:shade val="80000"/>
                <a:hueOff val="77504"/>
                <a:satOff val="1479"/>
                <a:lumOff val="653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Transportation</a:t>
          </a:r>
        </a:p>
      </dsp:txBody>
      <dsp:txXfrm>
        <a:off x="3456045" y="1602846"/>
        <a:ext cx="1404143" cy="448603"/>
      </dsp:txXfrm>
    </dsp:sp>
    <dsp:sp modelId="{BBEAD24A-F887-B249-9DBB-C318CF742063}">
      <dsp:nvSpPr>
        <dsp:cNvPr id="0" name=""/>
        <dsp:cNvSpPr/>
      </dsp:nvSpPr>
      <dsp:spPr>
        <a:xfrm>
          <a:off x="3431777" y="1033016"/>
          <a:ext cx="1452679" cy="497139"/>
        </a:xfrm>
        <a:prstGeom prst="roundRect">
          <a:avLst/>
        </a:prstGeom>
        <a:gradFill rotWithShape="0">
          <a:gsLst>
            <a:gs pos="0">
              <a:schemeClr val="accent5">
                <a:shade val="80000"/>
                <a:hueOff val="116256"/>
                <a:satOff val="2218"/>
                <a:lumOff val="9795"/>
                <a:alphaOff val="0"/>
                <a:satMod val="103000"/>
                <a:lumMod val="102000"/>
                <a:tint val="94000"/>
              </a:schemeClr>
            </a:gs>
            <a:gs pos="50000">
              <a:schemeClr val="accent5">
                <a:shade val="80000"/>
                <a:hueOff val="116256"/>
                <a:satOff val="2218"/>
                <a:lumOff val="9795"/>
                <a:alphaOff val="0"/>
                <a:satMod val="110000"/>
                <a:lumMod val="100000"/>
                <a:shade val="100000"/>
              </a:schemeClr>
            </a:gs>
            <a:gs pos="100000">
              <a:schemeClr val="accent5">
                <a:shade val="80000"/>
                <a:hueOff val="116256"/>
                <a:satOff val="2218"/>
                <a:lumOff val="979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Manufacturing</a:t>
          </a:r>
        </a:p>
      </dsp:txBody>
      <dsp:txXfrm>
        <a:off x="3456045" y="1057284"/>
        <a:ext cx="1404143" cy="448603"/>
      </dsp:txXfrm>
    </dsp:sp>
    <dsp:sp modelId="{AF54483C-47B8-E340-B625-379AD1C0AFF0}">
      <dsp:nvSpPr>
        <dsp:cNvPr id="0" name=""/>
        <dsp:cNvSpPr/>
      </dsp:nvSpPr>
      <dsp:spPr>
        <a:xfrm>
          <a:off x="1333463" y="2650332"/>
          <a:ext cx="1452679" cy="497139"/>
        </a:xfrm>
        <a:prstGeom prst="roundRect">
          <a:avLst/>
        </a:prstGeom>
        <a:gradFill rotWithShape="0">
          <a:gsLst>
            <a:gs pos="0">
              <a:schemeClr val="accent5">
                <a:shade val="80000"/>
                <a:hueOff val="155008"/>
                <a:satOff val="2957"/>
                <a:lumOff val="13060"/>
                <a:alphaOff val="0"/>
                <a:satMod val="103000"/>
                <a:lumMod val="102000"/>
                <a:tint val="94000"/>
              </a:schemeClr>
            </a:gs>
            <a:gs pos="50000">
              <a:schemeClr val="accent5">
                <a:shade val="80000"/>
                <a:hueOff val="155008"/>
                <a:satOff val="2957"/>
                <a:lumOff val="13060"/>
                <a:alphaOff val="0"/>
                <a:satMod val="110000"/>
                <a:lumMod val="100000"/>
                <a:shade val="100000"/>
              </a:schemeClr>
            </a:gs>
            <a:gs pos="100000">
              <a:schemeClr val="accent5">
                <a:shade val="80000"/>
                <a:hueOff val="155008"/>
                <a:satOff val="2957"/>
                <a:lumOff val="1306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Trade, stocks changes</a:t>
          </a:r>
        </a:p>
      </dsp:txBody>
      <dsp:txXfrm>
        <a:off x="1357731" y="2674600"/>
        <a:ext cx="1404143" cy="448603"/>
      </dsp:txXfrm>
    </dsp:sp>
    <dsp:sp modelId="{4B62D567-A71F-BB4E-8944-41FD525A2C4F}">
      <dsp:nvSpPr>
        <dsp:cNvPr id="0" name=""/>
        <dsp:cNvSpPr/>
      </dsp:nvSpPr>
      <dsp:spPr>
        <a:xfrm>
          <a:off x="1333463" y="2114455"/>
          <a:ext cx="1452679" cy="497139"/>
        </a:xfrm>
        <a:prstGeom prst="roundRect">
          <a:avLst/>
        </a:prstGeom>
        <a:gradFill rotWithShape="0">
          <a:gsLst>
            <a:gs pos="0">
              <a:schemeClr val="accent5">
                <a:shade val="80000"/>
                <a:hueOff val="193760"/>
                <a:satOff val="3696"/>
                <a:lumOff val="16325"/>
                <a:alphaOff val="0"/>
                <a:satMod val="103000"/>
                <a:lumMod val="102000"/>
                <a:tint val="94000"/>
              </a:schemeClr>
            </a:gs>
            <a:gs pos="50000">
              <a:schemeClr val="accent5">
                <a:shade val="80000"/>
                <a:hueOff val="193760"/>
                <a:satOff val="3696"/>
                <a:lumOff val="16325"/>
                <a:alphaOff val="0"/>
                <a:satMod val="110000"/>
                <a:lumMod val="100000"/>
                <a:shade val="100000"/>
              </a:schemeClr>
            </a:gs>
            <a:gs pos="100000">
              <a:schemeClr val="accent5">
                <a:shade val="80000"/>
                <a:hueOff val="193760"/>
                <a:satOff val="3696"/>
                <a:lumOff val="1632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Production</a:t>
          </a:r>
        </a:p>
      </dsp:txBody>
      <dsp:txXfrm>
        <a:off x="1357731" y="2138723"/>
        <a:ext cx="1404143" cy="448603"/>
      </dsp:txXfrm>
    </dsp:sp>
    <dsp:sp modelId="{35AFCFA6-F148-9F43-B090-416C06B92F79}">
      <dsp:nvSpPr>
        <dsp:cNvPr id="0" name=""/>
        <dsp:cNvSpPr/>
      </dsp:nvSpPr>
      <dsp:spPr>
        <a:xfrm>
          <a:off x="1333463" y="1578578"/>
          <a:ext cx="1452679" cy="497139"/>
        </a:xfrm>
        <a:prstGeom prst="roundRect">
          <a:avLst/>
        </a:prstGeom>
        <a:gradFill rotWithShape="0">
          <a:gsLst>
            <a:gs pos="0">
              <a:schemeClr val="accent5">
                <a:shade val="80000"/>
                <a:hueOff val="232512"/>
                <a:satOff val="4436"/>
                <a:lumOff val="19590"/>
                <a:alphaOff val="0"/>
                <a:satMod val="103000"/>
                <a:lumMod val="102000"/>
                <a:tint val="94000"/>
              </a:schemeClr>
            </a:gs>
            <a:gs pos="50000">
              <a:schemeClr val="accent5">
                <a:shade val="80000"/>
                <a:hueOff val="232512"/>
                <a:satOff val="4436"/>
                <a:lumOff val="19590"/>
                <a:alphaOff val="0"/>
                <a:satMod val="110000"/>
                <a:lumMod val="100000"/>
                <a:shade val="100000"/>
              </a:schemeClr>
            </a:gs>
            <a:gs pos="100000">
              <a:schemeClr val="accent5">
                <a:shade val="80000"/>
                <a:hueOff val="232512"/>
                <a:satOff val="4436"/>
                <a:lumOff val="1959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Transformation</a:t>
          </a:r>
        </a:p>
      </dsp:txBody>
      <dsp:txXfrm>
        <a:off x="1357731" y="1602846"/>
        <a:ext cx="1404143" cy="448603"/>
      </dsp:txXfrm>
    </dsp:sp>
    <dsp:sp modelId="{9D36BB54-465F-3A4B-9CE1-D8D4F44ACBBB}">
      <dsp:nvSpPr>
        <dsp:cNvPr id="0" name=""/>
        <dsp:cNvSpPr/>
      </dsp:nvSpPr>
      <dsp:spPr>
        <a:xfrm>
          <a:off x="1333463" y="1033016"/>
          <a:ext cx="1452679" cy="497139"/>
        </a:xfrm>
        <a:prstGeom prst="roundRect">
          <a:avLst/>
        </a:prstGeom>
        <a:gradFill rotWithShape="0">
          <a:gsLst>
            <a:gs pos="0">
              <a:schemeClr val="accent5">
                <a:shade val="80000"/>
                <a:hueOff val="271263"/>
                <a:satOff val="5175"/>
                <a:lumOff val="22855"/>
                <a:alphaOff val="0"/>
                <a:satMod val="103000"/>
                <a:lumMod val="102000"/>
                <a:tint val="94000"/>
              </a:schemeClr>
            </a:gs>
            <a:gs pos="50000">
              <a:schemeClr val="accent5">
                <a:shade val="80000"/>
                <a:hueOff val="271263"/>
                <a:satOff val="5175"/>
                <a:lumOff val="22855"/>
                <a:alphaOff val="0"/>
                <a:satMod val="110000"/>
                <a:lumMod val="100000"/>
                <a:shade val="100000"/>
              </a:schemeClr>
            </a:gs>
            <a:gs pos="100000">
              <a:schemeClr val="accent5">
                <a:shade val="80000"/>
                <a:hueOff val="271263"/>
                <a:satOff val="5175"/>
                <a:lumOff val="2285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Loses</a:t>
          </a:r>
        </a:p>
      </dsp:txBody>
      <dsp:txXfrm>
        <a:off x="1357731" y="1057284"/>
        <a:ext cx="1404143" cy="4486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8D7F33-3DA6-4D77-BE94-8D8A615C9AAD}">
      <dsp:nvSpPr>
        <dsp:cNvPr id="0" name=""/>
        <dsp:cNvSpPr/>
      </dsp:nvSpPr>
      <dsp:spPr>
        <a:xfrm>
          <a:off x="2667" y="171159"/>
          <a:ext cx="2600324" cy="6912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Analysis</a:t>
          </a:r>
          <a:endParaRPr lang="en-GB"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dsp:txBody>
      <dsp:txXfrm>
        <a:off x="2667" y="171159"/>
        <a:ext cx="2600324" cy="691200"/>
      </dsp:txXfrm>
    </dsp:sp>
    <dsp:sp modelId="{EF958E8C-2BAF-4856-9D23-4A9D0EC54EA0}">
      <dsp:nvSpPr>
        <dsp:cNvPr id="0" name=""/>
        <dsp:cNvSpPr/>
      </dsp:nvSpPr>
      <dsp:spPr>
        <a:xfrm>
          <a:off x="2667" y="862359"/>
          <a:ext cx="2600324" cy="3030480"/>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b="0" i="0" kern="1200" dirty="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Understanding the system behaviour and driving forces</a:t>
          </a:r>
          <a:endParaRPr lang="en-GB" sz="2400" b="0" i="0" kern="1200" dirty="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228600" lvl="1" indent="-228600" algn="l" defTabSz="1066800">
            <a:lnSpc>
              <a:spcPct val="90000"/>
            </a:lnSpc>
            <a:spcBef>
              <a:spcPct val="0"/>
            </a:spcBef>
            <a:spcAft>
              <a:spcPct val="15000"/>
            </a:spcAft>
            <a:buChar char="•"/>
          </a:pPr>
          <a:r>
            <a:rPr lang="en-US" sz="2400" b="0" i="0" kern="1200" dirty="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Energy Balances and other data sets</a:t>
          </a:r>
          <a:endParaRPr lang="en-GB" sz="2400" b="0" i="0" kern="1200" dirty="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sp:txBody>
      <dsp:txXfrm>
        <a:off x="2667" y="862359"/>
        <a:ext cx="2600324" cy="3030480"/>
      </dsp:txXfrm>
    </dsp:sp>
    <dsp:sp modelId="{86818ED5-8B41-4344-B33A-BB72E284DE82}">
      <dsp:nvSpPr>
        <dsp:cNvPr id="0" name=""/>
        <dsp:cNvSpPr/>
      </dsp:nvSpPr>
      <dsp:spPr>
        <a:xfrm>
          <a:off x="2967037" y="171159"/>
          <a:ext cx="2600324" cy="6912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Planning</a:t>
          </a:r>
          <a:endParaRPr lang="en-GB"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dsp:txBody>
      <dsp:txXfrm>
        <a:off x="2967037" y="171159"/>
        <a:ext cx="2600324" cy="691200"/>
      </dsp:txXfrm>
    </dsp:sp>
    <dsp:sp modelId="{FC746958-D7E4-4CD1-BE6C-33E8E564EA1B}">
      <dsp:nvSpPr>
        <dsp:cNvPr id="0" name=""/>
        <dsp:cNvSpPr/>
      </dsp:nvSpPr>
      <dsp:spPr>
        <a:xfrm>
          <a:off x="2967037" y="862359"/>
          <a:ext cx="2600324" cy="3030480"/>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b="0" i="0" kern="120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Evaluation of alternatives</a:t>
          </a:r>
          <a:endParaRPr lang="en-GB" sz="2400" b="0" i="0" kern="120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228600" lvl="1" indent="-228600" algn="l" defTabSz="1066800">
            <a:lnSpc>
              <a:spcPct val="90000"/>
            </a:lnSpc>
            <a:spcBef>
              <a:spcPct val="0"/>
            </a:spcBef>
            <a:spcAft>
              <a:spcPct val="15000"/>
            </a:spcAft>
            <a:buChar char="•"/>
          </a:pPr>
          <a:r>
            <a:rPr lang="en-US" sz="2400" b="0" i="0" kern="120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Policy and decision making</a:t>
          </a:r>
          <a:endParaRPr lang="en-GB" sz="2400" b="0" i="0" kern="120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228600" lvl="1" indent="-228600" algn="l" defTabSz="1066800">
            <a:lnSpc>
              <a:spcPct val="90000"/>
            </a:lnSpc>
            <a:spcBef>
              <a:spcPct val="0"/>
            </a:spcBef>
            <a:spcAft>
              <a:spcPct val="15000"/>
            </a:spcAft>
            <a:buChar char="•"/>
          </a:pPr>
          <a:r>
            <a:rPr lang="en-US" sz="2400" b="0" i="0" kern="120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Management</a:t>
          </a:r>
          <a:endParaRPr lang="en-GB" sz="2400" b="0" i="0" kern="120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sp:txBody>
      <dsp:txXfrm>
        <a:off x="2967037" y="862359"/>
        <a:ext cx="2600324" cy="3030480"/>
      </dsp:txXfrm>
    </dsp:sp>
    <dsp:sp modelId="{B6DA1869-B220-4E7E-A562-9F8BDB6B48E3}">
      <dsp:nvSpPr>
        <dsp:cNvPr id="0" name=""/>
        <dsp:cNvSpPr/>
      </dsp:nvSpPr>
      <dsp:spPr>
        <a:xfrm>
          <a:off x="5931407" y="171159"/>
          <a:ext cx="2600324" cy="69120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Monitoring</a:t>
          </a:r>
          <a:endParaRPr lang="en-GB" sz="2400" b="0" i="0" kern="12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dsp:txBody>
      <dsp:txXfrm>
        <a:off x="5931407" y="171159"/>
        <a:ext cx="2600324" cy="691200"/>
      </dsp:txXfrm>
    </dsp:sp>
    <dsp:sp modelId="{D7E9042C-EA2A-473E-88AF-E64862995A2B}">
      <dsp:nvSpPr>
        <dsp:cNvPr id="0" name=""/>
        <dsp:cNvSpPr/>
      </dsp:nvSpPr>
      <dsp:spPr>
        <a:xfrm>
          <a:off x="5931407" y="862359"/>
          <a:ext cx="2600324" cy="3030480"/>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b="0" i="0" kern="120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Measure</a:t>
          </a:r>
          <a:endParaRPr lang="en-GB" sz="2400" b="0" i="0" kern="120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228600" lvl="1" indent="-228600" algn="l" defTabSz="1066800">
            <a:lnSpc>
              <a:spcPct val="90000"/>
            </a:lnSpc>
            <a:spcBef>
              <a:spcPct val="0"/>
            </a:spcBef>
            <a:spcAft>
              <a:spcPct val="15000"/>
            </a:spcAft>
            <a:buChar char="•"/>
          </a:pPr>
          <a:r>
            <a:rPr lang="en-US" sz="2400" b="0" i="0" kern="120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Assess</a:t>
          </a:r>
          <a:endParaRPr lang="en-GB" sz="2400" b="0" i="0" kern="120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228600" lvl="1" indent="-228600" algn="l" defTabSz="1066800">
            <a:lnSpc>
              <a:spcPct val="90000"/>
            </a:lnSpc>
            <a:spcBef>
              <a:spcPct val="0"/>
            </a:spcBef>
            <a:spcAft>
              <a:spcPct val="15000"/>
            </a:spcAft>
            <a:buChar char="•"/>
          </a:pPr>
          <a:r>
            <a:rPr lang="en-US" sz="2400" b="0" i="0" kern="120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Compare</a:t>
          </a:r>
          <a:endParaRPr lang="en-GB" sz="2400" b="0" i="0" kern="120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a:p>
          <a:pPr marL="228600" lvl="1" indent="-228600" algn="l" defTabSz="1066800">
            <a:lnSpc>
              <a:spcPct val="90000"/>
            </a:lnSpc>
            <a:spcBef>
              <a:spcPct val="0"/>
            </a:spcBef>
            <a:spcAft>
              <a:spcPct val="15000"/>
            </a:spcAft>
            <a:buChar char="•"/>
          </a:pPr>
          <a:r>
            <a:rPr lang="en-US" sz="2400" b="0" i="0" kern="120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rPr>
            <a:t>Check compliance</a:t>
          </a:r>
          <a:endParaRPr lang="en-GB" sz="2400" b="0" i="0" kern="1200">
            <a:solidFill>
              <a:schemeClr val="tx2">
                <a:lumMod val="25000"/>
              </a:schemeClr>
            </a:solidFill>
            <a:latin typeface="Open Sans Light" panose="020B0306030504020204" pitchFamily="34" charset="0"/>
            <a:ea typeface="Open Sans Light" panose="020B0306030504020204" pitchFamily="34" charset="0"/>
            <a:cs typeface="Open Sans Light" panose="020B0306030504020204" pitchFamily="34" charset="0"/>
          </a:endParaRPr>
        </a:p>
      </dsp:txBody>
      <dsp:txXfrm>
        <a:off x="5931407" y="862359"/>
        <a:ext cx="2600324" cy="30304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14C256-290E-43D3-82E4-466E8A36B6CD}">
      <dsp:nvSpPr>
        <dsp:cNvPr id="0" name=""/>
        <dsp:cNvSpPr/>
      </dsp:nvSpPr>
      <dsp:spPr>
        <a:xfrm>
          <a:off x="2758900" y="-70069"/>
          <a:ext cx="1345767" cy="87474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Data collection</a:t>
          </a:r>
        </a:p>
      </dsp:txBody>
      <dsp:txXfrm>
        <a:off x="2801602" y="-27367"/>
        <a:ext cx="1260363" cy="789345"/>
      </dsp:txXfrm>
    </dsp:sp>
    <dsp:sp modelId="{AAA05DD1-4AFB-424E-8583-BA203724A1C6}">
      <dsp:nvSpPr>
        <dsp:cNvPr id="0" name=""/>
        <dsp:cNvSpPr/>
      </dsp:nvSpPr>
      <dsp:spPr>
        <a:xfrm>
          <a:off x="1647534" y="339082"/>
          <a:ext cx="3442663" cy="3442663"/>
        </a:xfrm>
        <a:custGeom>
          <a:avLst/>
          <a:gdLst/>
          <a:ahLst/>
          <a:cxnLst/>
          <a:rect l="0" t="0" r="0" b="0"/>
          <a:pathLst>
            <a:path>
              <a:moveTo>
                <a:pt x="2462201" y="167596"/>
              </a:moveTo>
              <a:arcTo wR="1721331" hR="1721331" stAng="17729597" swAng="110300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C46AF4D-E2C5-41B8-9019-C0BBB72A020A}">
      <dsp:nvSpPr>
        <dsp:cNvPr id="0" name=""/>
        <dsp:cNvSpPr/>
      </dsp:nvSpPr>
      <dsp:spPr>
        <a:xfrm>
          <a:off x="4230452" y="823517"/>
          <a:ext cx="1384080" cy="8996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Data processing</a:t>
          </a:r>
        </a:p>
      </dsp:txBody>
      <dsp:txXfrm>
        <a:off x="4274369" y="867434"/>
        <a:ext cx="1296246" cy="811818"/>
      </dsp:txXfrm>
    </dsp:sp>
    <dsp:sp modelId="{52092A1B-4E6F-4AA8-81C1-4B17C1B6F5BB}">
      <dsp:nvSpPr>
        <dsp:cNvPr id="0" name=""/>
        <dsp:cNvSpPr/>
      </dsp:nvSpPr>
      <dsp:spPr>
        <a:xfrm>
          <a:off x="1658767" y="-186410"/>
          <a:ext cx="3442663" cy="3442663"/>
        </a:xfrm>
        <a:custGeom>
          <a:avLst/>
          <a:gdLst/>
          <a:ahLst/>
          <a:cxnLst/>
          <a:rect l="0" t="0" r="0" b="0"/>
          <a:pathLst>
            <a:path>
              <a:moveTo>
                <a:pt x="3431780" y="1914581"/>
              </a:moveTo>
              <a:arcTo wR="1721331" hR="1721331" stAng="386764" swAng="988602"/>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B9677E25-4BB1-4A7A-B8E4-88767DEBAE17}">
      <dsp:nvSpPr>
        <dsp:cNvPr id="0" name=""/>
        <dsp:cNvSpPr/>
      </dsp:nvSpPr>
      <dsp:spPr>
        <a:xfrm>
          <a:off x="4184873" y="2209994"/>
          <a:ext cx="1354357" cy="88033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Data analysis</a:t>
          </a:r>
        </a:p>
      </dsp:txBody>
      <dsp:txXfrm>
        <a:off x="4227847" y="2252968"/>
        <a:ext cx="1268409" cy="794384"/>
      </dsp:txXfrm>
    </dsp:sp>
    <dsp:sp modelId="{B8615E57-C68A-4530-A1E1-68C7CEE03450}">
      <dsp:nvSpPr>
        <dsp:cNvPr id="0" name=""/>
        <dsp:cNvSpPr/>
      </dsp:nvSpPr>
      <dsp:spPr>
        <a:xfrm>
          <a:off x="1474293" y="369349"/>
          <a:ext cx="3442663" cy="3442663"/>
        </a:xfrm>
        <a:custGeom>
          <a:avLst/>
          <a:gdLst/>
          <a:ahLst/>
          <a:cxnLst/>
          <a:rect l="0" t="0" r="0" b="0"/>
          <a:pathLst>
            <a:path>
              <a:moveTo>
                <a:pt x="3118650" y="2726558"/>
              </a:moveTo>
              <a:arcTo wR="1721331" hR="1721331" stAng="2143867" swAng="1352994"/>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C11C8C1-C6A2-4CB3-B268-77ECA5CD34DD}">
      <dsp:nvSpPr>
        <dsp:cNvPr id="0" name=""/>
        <dsp:cNvSpPr/>
      </dsp:nvSpPr>
      <dsp:spPr>
        <a:xfrm>
          <a:off x="2762143" y="3268003"/>
          <a:ext cx="1332630" cy="866209"/>
        </a:xfrm>
        <a:prstGeom prst="round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Planning</a:t>
          </a:r>
        </a:p>
      </dsp:txBody>
      <dsp:txXfrm>
        <a:off x="2804428" y="3310288"/>
        <a:ext cx="1248060" cy="781639"/>
      </dsp:txXfrm>
    </dsp:sp>
    <dsp:sp modelId="{4CF33CA6-E94A-4ABA-A22A-8B9B9331F4F3}">
      <dsp:nvSpPr>
        <dsp:cNvPr id="0" name=""/>
        <dsp:cNvSpPr/>
      </dsp:nvSpPr>
      <dsp:spPr>
        <a:xfrm>
          <a:off x="1807351" y="292924"/>
          <a:ext cx="3442663" cy="3442663"/>
        </a:xfrm>
        <a:custGeom>
          <a:avLst/>
          <a:gdLst/>
          <a:ahLst/>
          <a:cxnLst/>
          <a:rect l="0" t="0" r="0" b="0"/>
          <a:pathLst>
            <a:path>
              <a:moveTo>
                <a:pt x="948310" y="3259323"/>
              </a:moveTo>
              <a:arcTo wR="1721331" hR="1721331" stAng="7001093" swAng="1429142"/>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C4762D0-66EC-4BC7-BAA4-28EAFB54EBF7}">
      <dsp:nvSpPr>
        <dsp:cNvPr id="0" name=""/>
        <dsp:cNvSpPr/>
      </dsp:nvSpPr>
      <dsp:spPr>
        <a:xfrm>
          <a:off x="1270635" y="2231912"/>
          <a:ext cx="1340849" cy="871552"/>
        </a:xfrm>
        <a:prstGeom prst="round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Policies</a:t>
          </a:r>
        </a:p>
      </dsp:txBody>
      <dsp:txXfrm>
        <a:off x="1313181" y="2274458"/>
        <a:ext cx="1255757" cy="786460"/>
      </dsp:txXfrm>
    </dsp:sp>
    <dsp:sp modelId="{B05881DE-638A-4635-8CF5-055D7337C69A}">
      <dsp:nvSpPr>
        <dsp:cNvPr id="0" name=""/>
        <dsp:cNvSpPr/>
      </dsp:nvSpPr>
      <dsp:spPr>
        <a:xfrm>
          <a:off x="1774685" y="44527"/>
          <a:ext cx="3442663" cy="3442663"/>
        </a:xfrm>
        <a:custGeom>
          <a:avLst/>
          <a:gdLst/>
          <a:ahLst/>
          <a:cxnLst/>
          <a:rect l="0" t="0" r="0" b="0"/>
          <a:pathLst>
            <a:path>
              <a:moveTo>
                <a:pt x="62875" y="2182313"/>
              </a:moveTo>
              <a:arcTo wR="1721331" hR="1721331" stAng="9867977" swAng="1034844"/>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617282A-A735-4070-B5CC-010892AC9591}">
      <dsp:nvSpPr>
        <dsp:cNvPr id="0" name=""/>
        <dsp:cNvSpPr/>
      </dsp:nvSpPr>
      <dsp:spPr>
        <a:xfrm>
          <a:off x="1270652" y="837567"/>
          <a:ext cx="1340849" cy="871552"/>
        </a:xfrm>
        <a:prstGeom prst="round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Monitoring</a:t>
          </a:r>
        </a:p>
      </dsp:txBody>
      <dsp:txXfrm>
        <a:off x="1313198" y="880113"/>
        <a:ext cx="1255757" cy="786460"/>
      </dsp:txXfrm>
    </dsp:sp>
    <dsp:sp modelId="{8373F135-369C-4026-A3B4-8475A5423C37}">
      <dsp:nvSpPr>
        <dsp:cNvPr id="0" name=""/>
        <dsp:cNvSpPr/>
      </dsp:nvSpPr>
      <dsp:spPr>
        <a:xfrm>
          <a:off x="1771210" y="340103"/>
          <a:ext cx="3442663" cy="3442663"/>
        </a:xfrm>
        <a:custGeom>
          <a:avLst/>
          <a:gdLst/>
          <a:ahLst/>
          <a:cxnLst/>
          <a:rect l="0" t="0" r="0" b="0"/>
          <a:pathLst>
            <a:path>
              <a:moveTo>
                <a:pt x="515048" y="493380"/>
              </a:moveTo>
              <a:arcTo wR="1721331" hR="1721331" stAng="13530600" swAng="1144162"/>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4/25/22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Governments use them within social, energy, </a:t>
            </a:r>
            <a:r>
              <a:rPr lang="en-GB" dirty="0"/>
              <a:t>and environmental</a:t>
            </a:r>
            <a:r>
              <a:rPr lang="en-GB" sz="1200" kern="1200" dirty="0">
                <a:solidFill>
                  <a:schemeClr val="tx1"/>
                </a:solidFill>
                <a:effectLst/>
                <a:latin typeface="+mn-lt"/>
                <a:ea typeface="+mn-ea"/>
                <a:cs typeface="+mn-cs"/>
              </a:rPr>
              <a:t> planning departments and regulatory agencies.</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In the energy industry they are used by energy market operators, analysts</a:t>
            </a:r>
            <a:r>
              <a:rPr lang="en-GB" dirty="0"/>
              <a:t>,</a:t>
            </a:r>
            <a:r>
              <a:rPr lang="en-GB" sz="1200" kern="1200" dirty="0">
                <a:solidFill>
                  <a:schemeClr val="tx1"/>
                </a:solidFill>
                <a:effectLst/>
                <a:latin typeface="+mn-lt"/>
                <a:ea typeface="+mn-ea"/>
                <a:cs typeface="+mn-cs"/>
              </a:rPr>
              <a:t> and trade associations.</a:t>
            </a:r>
            <a:endParaRPr lang="en-GB" sz="1200" kern="1200" dirty="0">
              <a:solidFill>
                <a:schemeClr val="tx1"/>
              </a:solidFill>
              <a:effectLst/>
              <a:latin typeface="+mn-lt"/>
              <a:cs typeface="Calibri"/>
            </a:endParaRPr>
          </a:p>
          <a:p>
            <a:endParaRPr lang="en-GB" sz="1200" kern="1200" dirty="0">
              <a:solidFill>
                <a:schemeClr val="tx1"/>
              </a:solidFill>
              <a:effectLst/>
              <a:latin typeface="+mn-lt"/>
              <a:ea typeface="+mn-ea"/>
              <a:cs typeface="+mn-cs"/>
            </a:endParaRPr>
          </a:p>
          <a:p>
            <a:r>
              <a:rPr lang="en-GB" dirty="0"/>
              <a:t>Energy balances are</a:t>
            </a:r>
            <a:r>
              <a:rPr lang="en-GB" sz="1200" kern="1200" dirty="0">
                <a:solidFill>
                  <a:schemeClr val="tx1"/>
                </a:solidFill>
                <a:effectLst/>
                <a:latin typeface="+mn-lt"/>
                <a:ea typeface="+mn-ea"/>
                <a:cs typeface="+mn-cs"/>
              </a:rPr>
              <a:t> used extensively by academics and members of </a:t>
            </a:r>
            <a:r>
              <a:rPr lang="en-GB" dirty="0"/>
              <a:t>N.G.Os</a:t>
            </a:r>
            <a:r>
              <a:rPr lang="en-GB" sz="1200" kern="1200" dirty="0">
                <a:solidFill>
                  <a:schemeClr val="tx1"/>
                </a:solidFill>
                <a:effectLst/>
                <a:latin typeface="+mn-lt"/>
                <a:ea typeface="+mn-ea"/>
                <a:cs typeface="+mn-cs"/>
              </a:rPr>
              <a:t> who comment on energy and environment issues.</a:t>
            </a:r>
            <a:endParaRPr lang="en-GB" sz="1200" kern="1200" dirty="0">
              <a:solidFill>
                <a:schemeClr val="tx1"/>
              </a:solidFill>
              <a:effectLst/>
              <a:latin typeface="+mn-lt"/>
              <a:cs typeface="Calibri"/>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Finally, they are used by international organizations at various stages of treaties, agreements</a:t>
            </a:r>
            <a:r>
              <a:rPr lang="en-GB" dirty="0"/>
              <a:t>,</a:t>
            </a:r>
            <a:r>
              <a:rPr lang="en-GB" sz="1200" kern="1200" dirty="0">
                <a:solidFill>
                  <a:schemeClr val="tx1"/>
                </a:solidFill>
                <a:effectLst/>
                <a:latin typeface="+mn-lt"/>
                <a:ea typeface="+mn-ea"/>
                <a:cs typeface="+mn-cs"/>
              </a:rPr>
              <a:t> and protocols.</a:t>
            </a:r>
            <a:endParaRPr lang="en-GB" sz="1200" kern="1200" dirty="0">
              <a:solidFill>
                <a:schemeClr val="tx1"/>
              </a:solidFill>
              <a:effectLst/>
              <a:latin typeface="+mn-lt"/>
              <a:cs typeface="Calibri"/>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2740735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figure shows the process followed when using energy balances as a decision support tool.</a:t>
            </a:r>
          </a:p>
          <a:p>
            <a:endParaRPr lang="en-US" dirty="0"/>
          </a:p>
          <a:p>
            <a:r>
              <a:rPr lang="en-US" dirty="0"/>
              <a:t>The blue boxes represent the steps that lead up to an energy balance instance, namely, data collection, processing and analysis.</a:t>
            </a:r>
          </a:p>
          <a:p>
            <a:endParaRPr lang="en-US" dirty="0"/>
          </a:p>
          <a:p>
            <a:r>
              <a:rPr lang="en-US" dirty="0"/>
              <a:t>Using this information, planning, policies, and monitoring are performed.</a:t>
            </a:r>
            <a:endParaRPr lang="en-US" dirty="0">
              <a:cs typeface="Calibri"/>
            </a:endParaRPr>
          </a:p>
          <a:p>
            <a:endParaRPr lang="en-US" dirty="0"/>
          </a:p>
          <a:p>
            <a:r>
              <a:rPr lang="en-US" dirty="0"/>
              <a:t>The next iteration connects the monitoring and data collection stages for the cycle to continue.</a:t>
            </a: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4239480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Common problems include the following.</a:t>
            </a:r>
          </a:p>
          <a:p>
            <a:endParaRPr lang="en-US" dirty="0"/>
          </a:p>
          <a:p>
            <a:r>
              <a:rPr lang="en-US" dirty="0"/>
              <a:t>Inconsistent usage of energy units.</a:t>
            </a:r>
          </a:p>
          <a:p>
            <a:endParaRPr lang="en-US" dirty="0"/>
          </a:p>
          <a:p>
            <a:r>
              <a:rPr lang="en-US" dirty="0"/>
              <a:t>Non-standard categorization of fuels or energy forms. For example peat is considered as a renewable source in some cases.</a:t>
            </a:r>
            <a:endParaRPr lang="en-US" dirty="0">
              <a:cs typeface="Calibri"/>
            </a:endParaRPr>
          </a:p>
          <a:p>
            <a:endParaRPr lang="en-US" dirty="0"/>
          </a:p>
          <a:p>
            <a:r>
              <a:rPr lang="en-US" dirty="0"/>
              <a:t>Difference between calendar and fiscal year.</a:t>
            </a:r>
          </a:p>
          <a:p>
            <a:endParaRPr lang="en-US" dirty="0"/>
          </a:p>
          <a:p>
            <a:r>
              <a:rPr lang="en-US" dirty="0"/>
              <a:t>Inconsistent use of calorific values: net versus gross.</a:t>
            </a:r>
            <a:endParaRPr lang="en-US" dirty="0">
              <a:cs typeface="Calibri"/>
            </a:endParaRPr>
          </a:p>
          <a:p>
            <a:endParaRPr lang="en-US" dirty="0"/>
          </a:p>
          <a:p>
            <a:r>
              <a:rPr lang="en-US" dirty="0"/>
              <a:t>Though these pitfalls can be avoided easily, they are found to increase administrative workload and effort required to move the process along.</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2684595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five steps to get to an energy balance from raw data.</a:t>
            </a:r>
          </a:p>
          <a:p>
            <a:endParaRPr lang="en-US" dirty="0"/>
          </a:p>
          <a:p>
            <a:r>
              <a:rPr lang="en-US" dirty="0"/>
              <a:t>The different stages involve data collection, commodity balances (which displays the commodity values with their natural units), conversion to common energy units, the application of the balance rules and finally arrival at an energy balance.</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404721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collection is probably</a:t>
            </a:r>
            <a:r>
              <a:rPr lang="en-US" sz="1200" kern="1200" dirty="0">
                <a:solidFill>
                  <a:schemeClr val="tx1"/>
                </a:solidFill>
                <a:effectLst/>
                <a:latin typeface="+mn-lt"/>
                <a:ea typeface="+mn-ea"/>
                <a:cs typeface="+mn-cs"/>
              </a:rPr>
              <a:t> the most complex and critical step in the overall process of an energy</a:t>
            </a:r>
            <a:r>
              <a:rPr lang="en-US" dirty="0"/>
              <a:t> </a:t>
            </a:r>
            <a:r>
              <a:rPr lang="en-US" sz="1200" kern="1200" dirty="0">
                <a:solidFill>
                  <a:schemeClr val="tx1"/>
                </a:solidFill>
                <a:effectLst/>
                <a:latin typeface="+mn-lt"/>
                <a:ea typeface="+mn-ea"/>
                <a:cs typeface="+mn-cs"/>
              </a:rPr>
              <a:t>balance compilation.</a:t>
            </a:r>
          </a:p>
          <a:p>
            <a:pPr lvl="0"/>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Data sources can be diverse, depending on the energy forms, energy supply, transformation processes</a:t>
            </a:r>
            <a:r>
              <a:rPr lang="en-US" dirty="0"/>
              <a:t>,</a:t>
            </a:r>
            <a:r>
              <a:rPr lang="en-US" sz="1200" kern="1200" dirty="0">
                <a:solidFill>
                  <a:schemeClr val="tx1"/>
                </a:solidFill>
                <a:effectLst/>
                <a:latin typeface="+mn-lt"/>
                <a:ea typeface="+mn-ea"/>
                <a:cs typeface="+mn-cs"/>
              </a:rPr>
              <a:t> and energy uses</a:t>
            </a:r>
            <a:r>
              <a:rPr lang="en-GB"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Data collection strategies and approaches will differ accordingly.</a:t>
            </a:r>
          </a:p>
          <a:p>
            <a:pPr lvl="0"/>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when considering </a:t>
            </a:r>
            <a:r>
              <a:rPr lang="en-US" dirty="0"/>
              <a:t>the electricity</a:t>
            </a:r>
            <a:r>
              <a:rPr lang="en-US" sz="1200" kern="1200" dirty="0">
                <a:solidFill>
                  <a:schemeClr val="tx1"/>
                </a:solidFill>
                <a:effectLst/>
                <a:latin typeface="+mn-lt"/>
                <a:ea typeface="+mn-ea"/>
                <a:cs typeface="+mn-cs"/>
              </a:rPr>
              <a:t> sector,</a:t>
            </a:r>
            <a:r>
              <a:rPr lang="en-GB"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generation, losses</a:t>
            </a:r>
            <a:r>
              <a:rPr lang="en-US" dirty="0"/>
              <a:t>,</a:t>
            </a:r>
            <a:r>
              <a:rPr lang="en-US" sz="1200" kern="1200" dirty="0">
                <a:solidFill>
                  <a:schemeClr val="tx1"/>
                </a:solidFill>
                <a:effectLst/>
                <a:latin typeface="+mn-lt"/>
                <a:ea typeface="+mn-ea"/>
                <a:cs typeface="+mn-cs"/>
              </a:rPr>
              <a:t> and consumption data can be collected directly from the plant and</a:t>
            </a:r>
            <a:r>
              <a:rPr lang="en-US" dirty="0"/>
              <a:t> </a:t>
            </a:r>
            <a:r>
              <a:rPr lang="en-US" sz="1200" kern="1200" dirty="0">
                <a:solidFill>
                  <a:schemeClr val="tx1"/>
                </a:solidFill>
                <a:effectLst/>
                <a:latin typeface="+mn-lt"/>
                <a:ea typeface="+mn-ea"/>
                <a:cs typeface="+mn-cs"/>
              </a:rPr>
              <a:t>or system operators. But collecting data from smaller size facilities and </a:t>
            </a:r>
            <a:r>
              <a:rPr lang="en-US" dirty="0"/>
              <a:t>small-scale</a:t>
            </a:r>
            <a:r>
              <a:rPr lang="en-US" sz="1200" kern="1200" dirty="0">
                <a:solidFill>
                  <a:schemeClr val="tx1"/>
                </a:solidFill>
                <a:effectLst/>
                <a:latin typeface="+mn-lt"/>
                <a:ea typeface="+mn-ea"/>
                <a:cs typeface="+mn-cs"/>
              </a:rPr>
              <a:t> producers like small </a:t>
            </a:r>
            <a:r>
              <a:rPr lang="en-US" dirty="0"/>
              <a:t>P.V.</a:t>
            </a:r>
            <a:r>
              <a:rPr lang="en-US" sz="1200" kern="1200" dirty="0">
                <a:solidFill>
                  <a:schemeClr val="tx1"/>
                </a:solidFill>
                <a:effectLst/>
                <a:latin typeface="+mn-lt"/>
                <a:ea typeface="+mn-ea"/>
                <a:cs typeface="+mn-cs"/>
              </a:rPr>
              <a:t> installations and non-grid connected generation like micro-grids can be challenging.</a:t>
            </a:r>
            <a:endParaRPr lang="en-US" sz="1200" kern="1200" dirty="0">
              <a:solidFill>
                <a:schemeClr val="tx1"/>
              </a:solidFill>
              <a:effectLst/>
              <a:latin typeface="+mn-lt"/>
              <a:cs typeface="Calibri"/>
            </a:endParaRPr>
          </a:p>
          <a:p>
            <a:pPr lvl="0"/>
            <a:endParaRPr lang="en-US" sz="1200" kern="1200" dirty="0">
              <a:solidFill>
                <a:schemeClr val="tx1"/>
              </a:solidFill>
              <a:effectLst/>
              <a:latin typeface="+mn-lt"/>
              <a:ea typeface="+mn-ea"/>
              <a:cs typeface="+mn-cs"/>
            </a:endParaRPr>
          </a:p>
          <a:p>
            <a:r>
              <a:rPr lang="en-US" sz="2800" dirty="0"/>
              <a:t>Usually data collection becomes more complicated as one goes down the commodity balance table. </a:t>
            </a:r>
            <a:r>
              <a:rPr lang="en-US" sz="2400" dirty="0"/>
              <a:t>The main reason is that the number of entities to collect data from increases towards final consumption levels (there are several producers, but many more consumers).</a:t>
            </a:r>
            <a:endParaRPr lang="en-US" sz="2400" dirty="0">
              <a:cs typeface="Calibri"/>
            </a:endParaRPr>
          </a:p>
          <a:p>
            <a:pPr lvl="0"/>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1267501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As previously mentioned, data collection usually becomes more complicated as one goes down the commodity balance table. </a:t>
            </a:r>
            <a:r>
              <a:rPr lang="en-US" sz="2400" dirty="0"/>
              <a:t>The main reason is that the number of entities to collect data from increases towards final consumption levels (there are several producers, but many more consumers).</a:t>
            </a:r>
          </a:p>
          <a:p>
            <a:pPr lvl="0"/>
            <a:endParaRPr lang="en-GB" sz="1200" kern="1200" dirty="0">
              <a:solidFill>
                <a:schemeClr val="tx1"/>
              </a:solidFill>
              <a:effectLst/>
              <a:latin typeface="+mn-lt"/>
              <a:ea typeface="+mn-ea"/>
              <a:cs typeface="+mn-cs"/>
            </a:endParaRPr>
          </a:p>
          <a:p>
            <a:r>
              <a:rPr lang="en-US" sz="1200" dirty="0"/>
              <a:t>Due to liberalization of energy markets and ever increasing requirements for the protection of business sensitive data, overall data collection procedures are more and more complex and difficult to implement.</a:t>
            </a:r>
          </a:p>
          <a:p>
            <a:endParaRPr lang="en-US" sz="1200" dirty="0"/>
          </a:p>
          <a:p>
            <a:r>
              <a:rPr lang="en-US" sz="1200" dirty="0"/>
              <a:t>On the other </a:t>
            </a:r>
            <a:r>
              <a:rPr lang="en-US" dirty="0"/>
              <a:t>hand</a:t>
            </a:r>
            <a:r>
              <a:rPr lang="en-US" sz="1200" dirty="0"/>
              <a:t>, detailed data on energy consumption patterns and customer needs, </a:t>
            </a:r>
            <a:r>
              <a:rPr lang="en-US" dirty="0"/>
              <a:t>behaviour,</a:t>
            </a:r>
            <a:r>
              <a:rPr lang="en-US" sz="1200" dirty="0"/>
              <a:t> and preferences are very important for implementation of appropriate energy policies to support sustainable social and economic development.</a:t>
            </a:r>
            <a:endParaRPr lang="en-US" sz="1200" dirty="0">
              <a:cs typeface="Calibri"/>
            </a:endParaRPr>
          </a:p>
          <a:p>
            <a:pPr lvl="0"/>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12239303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commodity balances are completed and verified, each commodity balance is converted into common energy units by applying appropriate conversion factors.</a:t>
            </a:r>
          </a:p>
          <a:p>
            <a:endParaRPr lang="en-US" dirty="0"/>
          </a:p>
          <a:p>
            <a:r>
              <a:rPr lang="en-US" dirty="0"/>
              <a:t>It is possible to use different conversion factors for different energy flows or different fuel grades inside the same commodity group.</a:t>
            </a:r>
            <a:endParaRPr lang="en-US" dirty="0">
              <a:cs typeface="Calibri"/>
            </a:endParaRPr>
          </a:p>
          <a:p>
            <a:pPr lvl="0"/>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31309503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After all balances are expressed in the common unit, appropriate energy flows (rows) are aligned and an energy balance is produced.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18755281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400" dirty="0">
                <a:latin typeface="Calibri"/>
                <a:cs typeface="Calibri"/>
              </a:rPr>
              <a:t>The UN’s annual questionnaire on energy statistics is part of the UN Statistical Division data collection programme. It includes p</a:t>
            </a:r>
            <a:r>
              <a:rPr lang="en-GB" sz="2000" dirty="0">
                <a:latin typeface="Calibri"/>
                <a:cs typeface="Calibri"/>
              </a:rPr>
              <a:t>roduction, transformation, and use of energy products in physical and energy units.</a:t>
            </a:r>
          </a:p>
          <a:p>
            <a:endParaRPr lang="en-GB" sz="2000" dirty="0">
              <a:latin typeface="Calibri" panose="020F0502020204030204" pitchFamily="34" charset="0"/>
            </a:endParaRPr>
          </a:p>
          <a:p>
            <a:r>
              <a:rPr lang="en-GB" sz="2400" dirty="0">
                <a:latin typeface="Calibri"/>
                <a:cs typeface="Calibri"/>
              </a:rPr>
              <a:t>It is the primary source of information for the U.N.S.D. Energy Statistics Database and contributes to the Energy Balances, Electricity Profiles, and Energy Statistics Yearbook.</a:t>
            </a:r>
          </a:p>
          <a:p>
            <a:endParaRPr lang="en-GB" sz="2400" dirty="0">
              <a:latin typeface="Calibri" panose="020F0502020204030204" pitchFamily="34" charset="0"/>
            </a:endParaRPr>
          </a:p>
          <a:p>
            <a:r>
              <a:rPr lang="en-GB" sz="2400" dirty="0">
                <a:latin typeface="Calibri"/>
                <a:cs typeface="Calibri"/>
              </a:rPr>
              <a:t>It is harmonized with the U.N.’s International Recommendations for Energy Statistics.</a:t>
            </a:r>
          </a:p>
          <a:p>
            <a:pPr lvl="0"/>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29831862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dirty="0"/>
              <a:t>U.N.S.D.</a:t>
            </a:r>
            <a:r>
              <a:rPr lang="en-GB" sz="1200" kern="1200" dirty="0">
                <a:solidFill>
                  <a:schemeClr val="tx1"/>
                </a:solidFill>
                <a:effectLst/>
                <a:latin typeface="+mn-lt"/>
                <a:ea typeface="+mn-ea"/>
                <a:cs typeface="+mn-cs"/>
              </a:rPr>
              <a:t> releases several publications based on data.</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Energy Balances </a:t>
            </a:r>
            <a:r>
              <a:rPr lang="en-GB" dirty="0"/>
              <a:t>present</a:t>
            </a:r>
            <a:r>
              <a:rPr lang="en-GB" sz="1200" kern="1200" dirty="0">
                <a:solidFill>
                  <a:schemeClr val="tx1"/>
                </a:solidFill>
                <a:effectLst/>
                <a:latin typeface="+mn-lt"/>
                <a:ea typeface="+mn-ea"/>
                <a:cs typeface="+mn-cs"/>
              </a:rPr>
              <a:t> data on yearly production, trade, transformation, and consumption for more than 200 countries.</a:t>
            </a:r>
            <a:endParaRPr lang="en-GB" sz="1200" kern="1200" dirty="0">
              <a:solidFill>
                <a:schemeClr val="tx1"/>
              </a:solidFill>
              <a:effectLst/>
              <a:latin typeface="+mn-lt"/>
              <a:cs typeface="Calibri"/>
            </a:endParaRP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Electricity Profiles </a:t>
            </a:r>
            <a:r>
              <a:rPr lang="en-GB" dirty="0"/>
              <a:t>provide</a:t>
            </a:r>
            <a:r>
              <a:rPr lang="en-GB" sz="1200" b="0" i="0" kern="1200" dirty="0">
                <a:solidFill>
                  <a:schemeClr val="tx1"/>
                </a:solidFill>
                <a:effectLst/>
                <a:latin typeface="+mn-lt"/>
                <a:ea typeface="+mn-ea"/>
                <a:cs typeface="+mn-cs"/>
              </a:rPr>
              <a:t> an overall picture of the electricity sector of over 200 countries and areas on an internationally comparable basis.</a:t>
            </a:r>
            <a:endParaRPr lang="en-GB" sz="1200" b="0" i="0" kern="1200" dirty="0">
              <a:solidFill>
                <a:schemeClr val="tx1"/>
              </a:solidFill>
              <a:effectLst/>
              <a:latin typeface="+mn-lt"/>
              <a:cs typeface="Calibri"/>
            </a:endParaRPr>
          </a:p>
          <a:p>
            <a:pPr lvl="0"/>
            <a:endParaRPr lang="en-GB" sz="1200" kern="1200" dirty="0">
              <a:solidFill>
                <a:schemeClr val="tx1"/>
              </a:solidFill>
              <a:effectLst/>
              <a:latin typeface="+mn-lt"/>
              <a:ea typeface="+mn-ea"/>
              <a:cs typeface="+mn-cs"/>
            </a:endParaRPr>
          </a:p>
          <a:p>
            <a:r>
              <a:rPr lang="en-GB" dirty="0"/>
              <a:t>The Energy</a:t>
            </a:r>
            <a:r>
              <a:rPr lang="en-GB" sz="1200" kern="1200" dirty="0">
                <a:solidFill>
                  <a:schemeClr val="tx1"/>
                </a:solidFill>
                <a:effectLst/>
                <a:latin typeface="+mn-lt"/>
                <a:ea typeface="+mn-ea"/>
                <a:cs typeface="+mn-cs"/>
              </a:rPr>
              <a:t> Statistics Yearbook is a </a:t>
            </a:r>
            <a:r>
              <a:rPr lang="en-GB" sz="1200" b="0" i="0" kern="1200" dirty="0">
                <a:solidFill>
                  <a:schemeClr val="tx1"/>
                </a:solidFill>
                <a:effectLst/>
                <a:latin typeface="+mn-lt"/>
                <a:ea typeface="+mn-ea"/>
                <a:cs typeface="+mn-cs"/>
              </a:rPr>
              <a:t>series of annual compilations of internationally comparable statistics summarizing world energy trends.</a:t>
            </a:r>
            <a:endParaRPr lang="en-GB" sz="1200" b="0" i="0" kern="1200" dirty="0">
              <a:solidFill>
                <a:schemeClr val="tx1"/>
              </a:solidFill>
              <a:effectLst/>
              <a:latin typeface="+mn-lt"/>
              <a:cs typeface="Calibri"/>
            </a:endParaRPr>
          </a:p>
          <a:p>
            <a:pPr lvl="0"/>
            <a:endParaRPr lang="en-GB" sz="1200" b="0" i="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319117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00000"/>
              </a:lnSpc>
              <a:spcBef>
                <a:spcPts val="1000"/>
              </a:spcBef>
            </a:pPr>
            <a:r>
              <a:rPr lang="en-GB" dirty="0">
                <a:latin typeface="Open Sans"/>
                <a:ea typeface="+mn-lt"/>
                <a:cs typeface="+mn-lt"/>
              </a:rPr>
              <a:t>This lecture has the following four learning outcomes. </a:t>
            </a:r>
          </a:p>
          <a:p>
            <a:pPr algn="l">
              <a:lnSpc>
                <a:spcPct val="100000"/>
              </a:lnSpc>
              <a:spcBef>
                <a:spcPts val="1000"/>
              </a:spcBef>
            </a:pPr>
            <a:r>
              <a:rPr lang="en-GB" dirty="0">
                <a:latin typeface="Open Sans"/>
                <a:ea typeface="+mn-lt"/>
                <a:cs typeface="+mn-lt"/>
              </a:rPr>
              <a:t>Firstly, to recap and further understa</a:t>
            </a:r>
            <a:r>
              <a:rPr lang="en-GB" sz="1200" dirty="0">
                <a:latin typeface="Open Sans"/>
                <a:ea typeface="+mn-lt"/>
                <a:cs typeface="+mn-lt"/>
              </a:rPr>
              <a:t>nd what an energy balance is. </a:t>
            </a:r>
          </a:p>
          <a:p>
            <a:pPr algn="l">
              <a:lnSpc>
                <a:spcPct val="100000"/>
              </a:lnSpc>
              <a:spcBef>
                <a:spcPts val="1000"/>
              </a:spcBef>
            </a:pPr>
            <a:r>
              <a:rPr lang="en-GB" sz="1200" dirty="0">
                <a:latin typeface="Open Sans"/>
                <a:ea typeface="+mn-lt"/>
                <a:cs typeface="+mn-lt"/>
              </a:rPr>
              <a:t>Secondly, to</a:t>
            </a:r>
            <a:r>
              <a:rPr lang="en-US" sz="1200" dirty="0">
                <a:latin typeface="Open Sans"/>
                <a:ea typeface="+mn-lt"/>
                <a:cs typeface="+mn-lt"/>
              </a:rPr>
              <a:t> a</a:t>
            </a:r>
            <a:r>
              <a:rPr lang="en-US" dirty="0">
                <a:latin typeface="Open Sans"/>
                <a:ea typeface="+mn-lt"/>
                <a:cs typeface="+mn-lt"/>
              </a:rPr>
              <a:t>scertain</a:t>
            </a:r>
            <a:r>
              <a:rPr lang="en-US" sz="1200" dirty="0">
                <a:latin typeface="Open Sans"/>
                <a:ea typeface="+mn-lt"/>
                <a:cs typeface="+mn-lt"/>
              </a:rPr>
              <a:t> why energy balance is important. </a:t>
            </a:r>
          </a:p>
          <a:p>
            <a:pPr algn="l">
              <a:lnSpc>
                <a:spcPct val="100000"/>
              </a:lnSpc>
              <a:spcBef>
                <a:spcPts val="1000"/>
              </a:spcBef>
            </a:pPr>
            <a:r>
              <a:rPr lang="en-US" sz="1200" dirty="0">
                <a:latin typeface="Open Sans"/>
                <a:ea typeface="+mn-lt"/>
                <a:cs typeface="+mn-lt"/>
              </a:rPr>
              <a:t>Thirdly, to learn about the steps involved in calculating an energy balance. </a:t>
            </a:r>
          </a:p>
          <a:p>
            <a:pPr algn="l">
              <a:lnSpc>
                <a:spcPct val="100000"/>
              </a:lnSpc>
              <a:spcBef>
                <a:spcPts val="1000"/>
              </a:spcBef>
            </a:pPr>
            <a:r>
              <a:rPr lang="en-US" sz="1200" dirty="0">
                <a:latin typeface="Open Sans"/>
                <a:ea typeface="+mn-lt"/>
                <a:cs typeface="+mn-lt"/>
              </a:rPr>
              <a:t>Finally, to get introduced to energy balance in practice</a:t>
            </a:r>
            <a:endParaRPr lang="en-US" sz="1200" b="1" dirty="0">
              <a:latin typeface="Open Sans"/>
              <a:cs typeface="Calibri"/>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18601796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Energy Balance Studio (</a:t>
            </a:r>
            <a:r>
              <a:rPr lang="en-US" dirty="0"/>
              <a:t>E.B.S.)</a:t>
            </a:r>
            <a:r>
              <a:rPr lang="en-US" sz="1200" kern="1200" dirty="0">
                <a:solidFill>
                  <a:schemeClr val="tx1"/>
                </a:solidFill>
                <a:effectLst/>
                <a:latin typeface="+mn-lt"/>
                <a:ea typeface="+mn-ea"/>
                <a:cs typeface="+mn-cs"/>
              </a:rPr>
              <a:t> is a computer based tool that is compatible with the </a:t>
            </a:r>
            <a:r>
              <a:rPr lang="en-US" dirty="0"/>
              <a:t>U.N.S.D.</a:t>
            </a:r>
            <a:r>
              <a:rPr lang="en-US" sz="1200" kern="1200" dirty="0">
                <a:solidFill>
                  <a:schemeClr val="tx1"/>
                </a:solidFill>
                <a:effectLst/>
                <a:latin typeface="+mn-lt"/>
                <a:ea typeface="+mn-ea"/>
                <a:cs typeface="+mn-cs"/>
              </a:rPr>
              <a:t> questionnaire</a:t>
            </a:r>
            <a:r>
              <a:rPr lang="en-US" dirty="0"/>
              <a:t>,</a:t>
            </a:r>
            <a:r>
              <a:rPr lang="en-US" sz="1200" kern="1200" dirty="0">
                <a:solidFill>
                  <a:schemeClr val="tx1"/>
                </a:solidFill>
                <a:effectLst/>
                <a:latin typeface="+mn-lt"/>
                <a:ea typeface="+mn-ea"/>
                <a:cs typeface="+mn-cs"/>
              </a:rPr>
              <a:t> and it may be used</a:t>
            </a:r>
            <a:r>
              <a:rPr lang="en-US" dirty="0"/>
              <a:t> to</a:t>
            </a:r>
            <a:r>
              <a:rPr lang="en-US" sz="1200" kern="1200" dirty="0">
                <a:solidFill>
                  <a:schemeClr val="tx1"/>
                </a:solidFill>
                <a:effectLst/>
                <a:latin typeface="+mn-lt"/>
                <a:ea typeface="+mn-ea"/>
                <a:cs typeface="+mn-cs"/>
              </a:rPr>
              <a:t> help in preparation of the first order energy balances.</a:t>
            </a:r>
            <a:r>
              <a:rPr lang="en-US" dirty="0"/>
              <a:t> </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should be noted that </a:t>
            </a:r>
            <a:r>
              <a:rPr lang="en-US" dirty="0"/>
              <a:t>U.N.S.D.</a:t>
            </a:r>
            <a:r>
              <a:rPr lang="en-US" sz="1200" kern="1200" dirty="0">
                <a:solidFill>
                  <a:schemeClr val="tx1"/>
                </a:solidFill>
                <a:effectLst/>
                <a:latin typeface="+mn-lt"/>
                <a:ea typeface="+mn-ea"/>
                <a:cs typeface="+mn-cs"/>
              </a:rPr>
              <a:t> questionnaire is </a:t>
            </a:r>
            <a:r>
              <a:rPr lang="en-US" dirty="0"/>
              <a:t>changing and evolving</a:t>
            </a:r>
            <a:r>
              <a:rPr lang="en-US" sz="1200" kern="1200" dirty="0">
                <a:solidFill>
                  <a:schemeClr val="tx1"/>
                </a:solidFill>
                <a:effectLst/>
                <a:latin typeface="+mn-lt"/>
                <a:ea typeface="+mn-ea"/>
                <a:cs typeface="+mn-cs"/>
              </a:rPr>
              <a:t> from year to year and the user may need to make some minor changes to the structure of </a:t>
            </a:r>
            <a:r>
              <a:rPr lang="en-US" dirty="0"/>
              <a:t>E.B.S.</a:t>
            </a:r>
            <a:r>
              <a:rPr lang="en-US" sz="1200" kern="1200" dirty="0">
                <a:solidFill>
                  <a:schemeClr val="tx1"/>
                </a:solidFill>
                <a:effectLst/>
                <a:latin typeface="+mn-lt"/>
                <a:ea typeface="+mn-ea"/>
                <a:cs typeface="+mn-cs"/>
              </a:rPr>
              <a:t> in order to make it fully compatible with those updates.</a:t>
            </a:r>
            <a:endParaRPr lang="en-US" sz="1200" kern="1200" dirty="0">
              <a:solidFill>
                <a:schemeClr val="tx1"/>
              </a:solidFill>
              <a:effectLst/>
              <a:latin typeface="+mn-lt"/>
              <a:cs typeface="Calibri"/>
            </a:endParaRP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is flexible to accommodate different changes such as definitions of fuels</a:t>
            </a:r>
            <a:r>
              <a:rPr lang="en-US" dirty="0"/>
              <a:t> or </a:t>
            </a:r>
            <a:r>
              <a:rPr lang="en-US" sz="1200" kern="1200" dirty="0">
                <a:solidFill>
                  <a:schemeClr val="tx1"/>
                </a:solidFill>
                <a:effectLst/>
                <a:latin typeface="+mn-lt"/>
                <a:ea typeface="+mn-ea"/>
                <a:cs typeface="+mn-cs"/>
              </a:rPr>
              <a:t>energy commodities; links between energy levels and flows</a:t>
            </a:r>
            <a:r>
              <a:rPr lang="en-GB" sz="1200" kern="1200" dirty="0">
                <a:solidFill>
                  <a:schemeClr val="tx1"/>
                </a:solidFill>
                <a:effectLst/>
                <a:latin typeface="+mn-lt"/>
                <a:ea typeface="+mn-ea"/>
                <a:cs typeface="+mn-cs"/>
              </a:rPr>
              <a:t> etc.</a:t>
            </a:r>
          </a:p>
          <a:p>
            <a:pPr lvl="0"/>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It is </a:t>
            </a:r>
            <a:r>
              <a:rPr lang="en-US" sz="1200" kern="1200" dirty="0">
                <a:solidFill>
                  <a:schemeClr val="tx1"/>
                </a:solidFill>
                <a:effectLst/>
                <a:latin typeface="+mn-lt"/>
                <a:ea typeface="+mn-ea"/>
                <a:cs typeface="+mn-cs"/>
              </a:rPr>
              <a:t>straight forward to use, stable and with minimum support required. No advanced </a:t>
            </a:r>
            <a:r>
              <a:rPr lang="en-US" dirty="0"/>
              <a:t>I.T.</a:t>
            </a:r>
            <a:r>
              <a:rPr lang="en-US" sz="1200" kern="1200" dirty="0">
                <a:solidFill>
                  <a:schemeClr val="tx1"/>
                </a:solidFill>
                <a:effectLst/>
                <a:latin typeface="+mn-lt"/>
                <a:ea typeface="+mn-ea"/>
                <a:cs typeface="+mn-cs"/>
              </a:rPr>
              <a:t> knowledge is assumed.</a:t>
            </a:r>
            <a:endParaRPr lang="en-US" sz="1200" kern="1200" dirty="0">
              <a:solidFill>
                <a:schemeClr val="tx1"/>
              </a:solidFill>
              <a:effectLst/>
              <a:latin typeface="+mn-lt"/>
              <a:cs typeface="Calibri"/>
            </a:endParaRPr>
          </a:p>
          <a:p>
            <a:pPr lvl="0"/>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solidFill>
                <a:srgbClr val="000000"/>
              </a:solidFill>
              <a:latin typeface="Calibri"/>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8572103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2400" dirty="0">
                <a:latin typeface="Calibri"/>
                <a:cs typeface="Calibri"/>
              </a:rPr>
              <a:t>The first step involves checking </a:t>
            </a:r>
            <a:r>
              <a:rPr lang="en-US" sz="2000" dirty="0">
                <a:latin typeface="Calibri"/>
                <a:cs typeface="Calibri"/>
              </a:rPr>
              <a:t>primary energy requirements, transformation of energy, and final energy consumption.</a:t>
            </a:r>
          </a:p>
          <a:p>
            <a:pPr>
              <a:defRPr/>
            </a:pPr>
            <a:endParaRPr lang="en-US" sz="2400" dirty="0">
              <a:latin typeface="Calibri" panose="020F0502020204030204" pitchFamily="34" charset="0"/>
            </a:endParaRPr>
          </a:p>
          <a:p>
            <a:pPr>
              <a:defRPr/>
            </a:pPr>
            <a:r>
              <a:rPr lang="en-US" sz="2400" dirty="0">
                <a:latin typeface="Calibri" panose="020F0502020204030204" pitchFamily="34" charset="0"/>
              </a:rPr>
              <a:t>Next we have to identify energy forms and energy flows from primary energy requirements.</a:t>
            </a:r>
          </a:p>
          <a:p>
            <a:pPr>
              <a:defRPr/>
            </a:pPr>
            <a:endParaRPr lang="en-GB" sz="2400" dirty="0">
              <a:latin typeface="Calibri" panose="020F0502020204030204" pitchFamily="34" charset="0"/>
            </a:endParaRPr>
          </a:p>
          <a:p>
            <a:pPr>
              <a:defRPr/>
            </a:pPr>
            <a:r>
              <a:rPr lang="en-GB" sz="2400" dirty="0">
                <a:latin typeface="Calibri" panose="020F0502020204030204" pitchFamily="34" charset="0"/>
              </a:rPr>
              <a:t>Specific energy coefficients are used if applicable.</a:t>
            </a:r>
            <a:endParaRPr lang="en-US" sz="2400" dirty="0">
              <a:latin typeface="Calibri" panose="020F0502020204030204" pitchFamily="34" charset="0"/>
            </a:endParaRPr>
          </a:p>
          <a:p>
            <a:pPr>
              <a:defRPr/>
            </a:pPr>
            <a:endParaRPr lang="en-US" sz="2400" dirty="0">
              <a:latin typeface="Calibri" panose="020F0502020204030204" pitchFamily="34" charset="0"/>
            </a:endParaRPr>
          </a:p>
          <a:p>
            <a:pPr>
              <a:defRPr/>
            </a:pPr>
            <a:r>
              <a:rPr lang="en-US" sz="2400" dirty="0">
                <a:latin typeface="Calibri"/>
                <a:cs typeface="Calibri"/>
              </a:rPr>
              <a:t>These sources of data are fed to E.B.S..</a:t>
            </a:r>
          </a:p>
          <a:p>
            <a:pPr>
              <a:defRPr/>
            </a:pPr>
            <a:endParaRPr lang="en-US" sz="2400" dirty="0">
              <a:latin typeface="Calibri" panose="020F0502020204030204" pitchFamily="34" charset="0"/>
            </a:endParaRPr>
          </a:p>
          <a:p>
            <a:pPr>
              <a:defRPr/>
            </a:pPr>
            <a:r>
              <a:rPr lang="en-US" sz="2400" dirty="0">
                <a:latin typeface="Calibri"/>
                <a:cs typeface="Calibri"/>
              </a:rPr>
              <a:t>The final step is to check the results generated by E.B.S. with those present in the publication.</a:t>
            </a:r>
          </a:p>
          <a:p>
            <a:pPr>
              <a:defRPr/>
            </a:pPr>
            <a:endParaRPr lang="en-US" sz="2400" dirty="0">
              <a:latin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2400" b="0" dirty="0">
              <a:solidFill>
                <a:srgbClr val="000000"/>
              </a:solidFill>
              <a:latin typeface="Calibri" panose="020F0502020204030204" pitchFamily="34" charset="0"/>
              <a:cs typeface="Calibri" panose="020F0502020204030204" pitchFamily="34" charset="0"/>
            </a:endParaRPr>
          </a:p>
          <a:p>
            <a:pPr>
              <a:defRPr/>
            </a:pPr>
            <a:endParaRPr lang="en-GB" dirty="0">
              <a:latin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37802686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In summary, this lecture has highlighted the following</a:t>
            </a:r>
          </a:p>
          <a:p>
            <a:pPr lvl="0"/>
            <a:endParaRPr lang="en-GB" sz="1200" kern="1200" dirty="0">
              <a:solidFill>
                <a:schemeClr val="tx1"/>
              </a:solidFill>
              <a:effectLst/>
              <a:latin typeface="+mn-lt"/>
              <a:ea typeface="+mn-ea"/>
              <a:cs typeface="+mn-cs"/>
            </a:endParaRPr>
          </a:p>
          <a:p>
            <a:r>
              <a:rPr lang="en-US" dirty="0"/>
              <a:t>Sound energy planning needs sound energy statistics.</a:t>
            </a:r>
          </a:p>
          <a:p>
            <a:endParaRPr lang="en-US" dirty="0"/>
          </a:p>
          <a:p>
            <a:r>
              <a:rPr lang="en-US" dirty="0"/>
              <a:t>Energy balance plays a key role in this process.</a:t>
            </a:r>
          </a:p>
          <a:p>
            <a:endParaRPr lang="en-US" dirty="0"/>
          </a:p>
          <a:p>
            <a:r>
              <a:rPr lang="en-US" dirty="0"/>
              <a:t>Best practices to arrive at an energy balance have been presented.</a:t>
            </a:r>
          </a:p>
          <a:p>
            <a:endParaRPr lang="en-US" dirty="0"/>
          </a:p>
          <a:p>
            <a:r>
              <a:rPr lang="en-US" dirty="0"/>
              <a:t>Useful tools have been introduced: U.N.S.D. data and Energy Balance Studio.</a:t>
            </a:r>
          </a:p>
          <a:p>
            <a:pPr lvl="0"/>
            <a:endParaRPr lang="en-GB" sz="1200" kern="1200" dirty="0">
              <a:solidFill>
                <a:schemeClr val="tx1"/>
              </a:solidFill>
              <a:effectLst/>
              <a:latin typeface="+mn-lt"/>
              <a:ea typeface="+mn-ea"/>
              <a:cs typeface="+mn-cs"/>
            </a:endParaRPr>
          </a:p>
          <a:p>
            <a:r>
              <a:rPr lang="en-GB" dirty="0"/>
              <a:t>This concludes lecture 4, the intro to energy balance studio. </a:t>
            </a: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22779101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1410721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Energy can neither be created nor destroyed. It can only be converted from one form to another.</a:t>
            </a:r>
            <a:endParaRPr lang="en-US" dirty="0"/>
          </a:p>
          <a:p>
            <a:r>
              <a:rPr lang="en-GB" dirty="0"/>
              <a:t> </a:t>
            </a:r>
            <a:endParaRPr lang="en-US" dirty="0"/>
          </a:p>
          <a:p>
            <a:r>
              <a:rPr lang="en-GB" dirty="0"/>
              <a:t>Energy Balance presents an overall picture of the production, conversion, and consumption in a particular system.</a:t>
            </a:r>
            <a:endParaRPr lang="en-US" dirty="0"/>
          </a:p>
          <a:p>
            <a:endParaRPr lang="en-GB" dirty="0"/>
          </a:p>
          <a:p>
            <a:r>
              <a:rPr lang="en-US" dirty="0"/>
              <a:t>In the energy sector, it is an aggregated representation of all human </a:t>
            </a:r>
            <a:r>
              <a:rPr lang="en-GB" dirty="0"/>
              <a:t>activities related to energy except for natural and biological processes. </a:t>
            </a:r>
          </a:p>
          <a:p>
            <a:endParaRPr lang="en-GB"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Energy Balance can be shown as a table that accounts for different categories such as coal, oil, gas, biomass</a:t>
            </a:r>
            <a:r>
              <a:rPr lang="en-GB" dirty="0"/>
              <a:t>, and so on. These are</a:t>
            </a:r>
            <a:r>
              <a:rPr lang="en-GB" sz="1200" kern="1200" dirty="0">
                <a:solidFill>
                  <a:schemeClr val="tx1"/>
                </a:solidFill>
                <a:effectLst/>
                <a:latin typeface="+mn-lt"/>
                <a:ea typeface="+mn-ea"/>
                <a:cs typeface="+mn-cs"/>
              </a:rPr>
              <a:t> reported from their source (production, imports, etc.) down to final use.</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columns represent different energy forms.</a:t>
            </a:r>
          </a:p>
          <a:p>
            <a:r>
              <a:rPr lang="en-GB"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Rows in </a:t>
            </a:r>
            <a:r>
              <a:rPr lang="en-US" dirty="0"/>
              <a:t>the upper</a:t>
            </a:r>
            <a:r>
              <a:rPr lang="en-US" sz="1200" kern="1200" dirty="0">
                <a:solidFill>
                  <a:schemeClr val="tx1"/>
                </a:solidFill>
                <a:effectLst/>
                <a:latin typeface="+mn-lt"/>
                <a:ea typeface="+mn-ea"/>
                <a:cs typeface="+mn-cs"/>
              </a:rPr>
              <a:t> part show production, trade </a:t>
            </a:r>
            <a:r>
              <a:rPr lang="en-US" dirty="0"/>
              <a:t>,</a:t>
            </a:r>
            <a:r>
              <a:rPr lang="en-US" sz="1200" kern="1200" dirty="0">
                <a:solidFill>
                  <a:schemeClr val="tx1"/>
                </a:solidFill>
                <a:effectLst/>
                <a:latin typeface="+mn-lt"/>
                <a:ea typeface="+mn-ea"/>
                <a:cs typeface="+mn-cs"/>
              </a:rPr>
              <a:t>and storage changes.</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Rows in </a:t>
            </a:r>
            <a:r>
              <a:rPr lang="en-US" dirty="0"/>
              <a:t>the </a:t>
            </a:r>
            <a:r>
              <a:rPr lang="en-US" sz="1200" kern="1200" dirty="0">
                <a:solidFill>
                  <a:schemeClr val="tx1"/>
                </a:solidFill>
                <a:effectLst/>
                <a:latin typeface="+mn-lt"/>
                <a:ea typeface="+mn-ea"/>
                <a:cs typeface="+mn-cs"/>
              </a:rPr>
              <a:t>middle part show transformation or conversion of one energy form into another energy form.</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Rows in </a:t>
            </a:r>
            <a:r>
              <a:rPr lang="en-US" dirty="0"/>
              <a:t>the </a:t>
            </a:r>
            <a:r>
              <a:rPr lang="en-US" sz="1200" kern="1200" dirty="0">
                <a:solidFill>
                  <a:schemeClr val="tx1"/>
                </a:solidFill>
                <a:effectLst/>
                <a:latin typeface="+mn-lt"/>
                <a:ea typeface="+mn-ea"/>
                <a:cs typeface="+mn-cs"/>
              </a:rPr>
              <a:t>lower part show final consumption of energy forms by different categories of customers, including non-energy uses.</a:t>
            </a:r>
            <a:endParaRPr lang="en-GB" sz="1200" kern="1200" dirty="0">
              <a:solidFill>
                <a:schemeClr val="tx1"/>
              </a:solidFill>
              <a:effectLst/>
              <a:latin typeface="+mn-lt"/>
              <a:ea typeface="+mn-ea"/>
              <a:cs typeface="+mn-cs"/>
            </a:endParaRPr>
          </a:p>
          <a:p>
            <a:endParaRPr lang="en-US" dirty="0"/>
          </a:p>
          <a:p>
            <a:endParaRPr lang="en-SG"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3476933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Energy balances can also be represented in a schematic. This is known as a Sankey diagram. </a:t>
            </a:r>
          </a:p>
          <a:p>
            <a:endParaRPr lang="en-US" dirty="0"/>
          </a:p>
          <a:p>
            <a:r>
              <a:rPr lang="en-US" dirty="0"/>
              <a:t>They have directed flows from the energy source to the point of end-use. The width of the flow represents the magnitude of energy. </a:t>
            </a:r>
            <a:endParaRPr lang="en-US" dirty="0">
              <a:cs typeface="Calibri"/>
            </a:endParaRPr>
          </a:p>
          <a:p>
            <a:endParaRPr lang="en-US" dirty="0"/>
          </a:p>
          <a:p>
            <a:r>
              <a:rPr lang="en-US" dirty="0"/>
              <a:t>Since each flow is always connecting at least two nodes, the diagram shows the structure and distribution of energy within the system.</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3060277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instance of energy balance presents an equilibrium between supply and demand.</a:t>
            </a:r>
          </a:p>
          <a:p>
            <a:endParaRPr lang="en-US" dirty="0"/>
          </a:p>
          <a:p>
            <a:r>
              <a:rPr lang="en-US" sz="1200" b="1" dirty="0">
                <a:latin typeface="Open Sans" panose="020B0606030504020204" pitchFamily="34" charset="0"/>
                <a:ea typeface="Open Sans" panose="020B0606030504020204" pitchFamily="34" charset="0"/>
                <a:cs typeface="Open Sans" panose="020B0606030504020204" pitchFamily="34" charset="0"/>
              </a:rPr>
              <a:t>Supply</a:t>
            </a:r>
            <a:r>
              <a:rPr lang="en-US" sz="1200" dirty="0">
                <a:latin typeface="Open Sans" panose="020B0606030504020204" pitchFamily="34" charset="0"/>
                <a:ea typeface="Open Sans" panose="020B0606030504020204" pitchFamily="34" charset="0"/>
                <a:cs typeface="Open Sans" panose="020B0606030504020204" pitchFamily="34" charset="0"/>
              </a:rPr>
              <a:t> consists of production, energy trade, stocks change and transformation and distribution losses.</a:t>
            </a:r>
          </a:p>
          <a:p>
            <a:endParaRPr lang="en-US" dirty="0"/>
          </a:p>
          <a:p>
            <a:r>
              <a:rPr lang="en-US" sz="1200" b="1" dirty="0">
                <a:latin typeface="Open Sans" panose="020B0606030504020204" pitchFamily="34" charset="0"/>
                <a:ea typeface="Open Sans" panose="020B0606030504020204" pitchFamily="34" charset="0"/>
                <a:cs typeface="Open Sans" panose="020B0606030504020204" pitchFamily="34" charset="0"/>
              </a:rPr>
              <a:t>Demand</a:t>
            </a:r>
            <a:r>
              <a:rPr lang="en-US" sz="1200" dirty="0">
                <a:latin typeface="Open Sans" panose="020B0606030504020204" pitchFamily="34" charset="0"/>
                <a:ea typeface="Open Sans" panose="020B0606030504020204" pitchFamily="34" charset="0"/>
                <a:cs typeface="Open Sans" panose="020B0606030504020204" pitchFamily="34" charset="0"/>
              </a:rPr>
              <a:t> is a sum of final energy consumption in manufacturing, transportation, other sectors and final non-energy use.</a:t>
            </a: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1782950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800" dirty="0"/>
              <a:t>An energy balance has the following characteristics.</a:t>
            </a:r>
          </a:p>
          <a:p>
            <a:endParaRPr lang="en-GB" sz="2800" dirty="0"/>
          </a:p>
          <a:p>
            <a:r>
              <a:rPr lang="en-GB" sz="2400" dirty="0"/>
              <a:t>It reports energy data in the common energy units.</a:t>
            </a:r>
          </a:p>
          <a:p>
            <a:endParaRPr lang="en-GB" sz="2400" dirty="0"/>
          </a:p>
          <a:p>
            <a:r>
              <a:rPr lang="en-GB" sz="2400" dirty="0"/>
              <a:t>It allows comparison between countries.</a:t>
            </a:r>
            <a:endParaRPr lang="en-GB" sz="1200" dirty="0"/>
          </a:p>
          <a:p>
            <a:endParaRPr lang="en-GB" sz="1200" dirty="0"/>
          </a:p>
          <a:p>
            <a:r>
              <a:rPr lang="en-GB" sz="2400" dirty="0"/>
              <a:t>It allows calculation of useful indicators such as import dependence, energy transformation efficiency, share of renewables, and so on.</a:t>
            </a:r>
            <a:endParaRPr lang="en-GB" sz="2400" dirty="0">
              <a:cs typeface="Calibri"/>
            </a:endParaRPr>
          </a:p>
          <a:p>
            <a:endParaRPr lang="en-GB" sz="2400" dirty="0"/>
          </a:p>
          <a:p>
            <a:r>
              <a:rPr lang="en-GB" sz="2400" dirty="0"/>
              <a:t>It can be used as a basis for greenhouse gas calculations.</a:t>
            </a:r>
            <a:endParaRPr lang="en-GB" sz="2400" dirty="0">
              <a:cs typeface="Calibri"/>
            </a:endParaRPr>
          </a:p>
          <a:p>
            <a:endParaRPr lang="en-GB" sz="2400" dirty="0"/>
          </a:p>
          <a:p>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147201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latin typeface="Calibri" pitchFamily="34" charset="0"/>
              </a:rPr>
              <a:t>Energy drives economic and social development.</a:t>
            </a:r>
          </a:p>
          <a:p>
            <a:r>
              <a:rPr lang="en-US" sz="1200" b="0" dirty="0">
                <a:latin typeface="Calibri" pitchFamily="34" charset="0"/>
              </a:rPr>
              <a:t>Realistic planning must have quantitative targets.</a:t>
            </a:r>
          </a:p>
          <a:p>
            <a:r>
              <a:rPr lang="en-US" sz="1200" b="0" dirty="0">
                <a:latin typeface="Calibri"/>
                <a:cs typeface="Calibri"/>
              </a:rPr>
              <a:t>Statistics </a:t>
            </a:r>
            <a:r>
              <a:rPr lang="en-US" dirty="0">
                <a:latin typeface="Calibri"/>
                <a:cs typeface="Calibri"/>
              </a:rPr>
              <a:t>helps</a:t>
            </a:r>
            <a:r>
              <a:rPr lang="en-US" sz="1200" b="0" dirty="0">
                <a:latin typeface="Calibri"/>
                <a:cs typeface="Calibri"/>
              </a:rPr>
              <a:t> to visualize targets and to measure the achievements quantitatively.</a:t>
            </a:r>
          </a:p>
          <a:p>
            <a:r>
              <a:rPr lang="en-US" sz="1200" b="0" dirty="0">
                <a:latin typeface="Calibri"/>
                <a:cs typeface="Calibri"/>
              </a:rPr>
              <a:t>The foundation of good planning and </a:t>
            </a:r>
            <a:r>
              <a:rPr lang="en-US" dirty="0">
                <a:latin typeface="Calibri"/>
                <a:cs typeface="Calibri"/>
              </a:rPr>
              <a:t>modelling</a:t>
            </a:r>
            <a:r>
              <a:rPr lang="en-US" sz="1200" b="0" dirty="0">
                <a:latin typeface="Calibri"/>
                <a:cs typeface="Calibri"/>
              </a:rPr>
              <a:t> is the baseline statistics (as input data and for model-case studies calibration).</a:t>
            </a:r>
          </a:p>
          <a:p>
            <a:r>
              <a:rPr lang="en-US" b="0" dirty="0"/>
              <a:t> </a:t>
            </a:r>
          </a:p>
          <a:p>
            <a:endParaRPr lang="en-US" b="0" dirty="0"/>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73715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Energy balance plays many roles.</a:t>
            </a:r>
          </a:p>
          <a:p>
            <a:endParaRPr lang="en-US" dirty="0"/>
          </a:p>
          <a:p>
            <a:r>
              <a:rPr lang="en-US" sz="1200" kern="1200" dirty="0">
                <a:solidFill>
                  <a:schemeClr val="tx1"/>
                </a:solidFill>
                <a:effectLst/>
                <a:latin typeface="+mn-lt"/>
                <a:ea typeface="+mn-ea"/>
                <a:cs typeface="+mn-cs"/>
              </a:rPr>
              <a:t>In terms of analysis, it presents a quick picture of an energy system.</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helps users understand energy needs and their drivers.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terms of planning, it provides background data for evaluation of future energy demand and supply options in order to prepare future policies, take appropriate decisions</a:t>
            </a:r>
            <a:r>
              <a:rPr lang="en-US" dirty="0"/>
              <a:t>,</a:t>
            </a:r>
            <a:r>
              <a:rPr lang="en-US" sz="1200" kern="1200" dirty="0">
                <a:solidFill>
                  <a:schemeClr val="tx1"/>
                </a:solidFill>
                <a:effectLst/>
                <a:latin typeface="+mn-lt"/>
                <a:ea typeface="+mn-ea"/>
                <a:cs typeface="+mn-cs"/>
              </a:rPr>
              <a:t> and manage energy </a:t>
            </a:r>
            <a:r>
              <a:rPr lang="en-US" dirty="0"/>
              <a:t>sectors</a:t>
            </a:r>
            <a:r>
              <a:rPr lang="en-US"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terms of monitoring, it helps assess and measure </a:t>
            </a:r>
            <a:r>
              <a:rPr lang="en-US" dirty="0"/>
              <a:t>the effectiveness</a:t>
            </a:r>
            <a:r>
              <a:rPr lang="en-US" sz="1200" kern="1200" dirty="0">
                <a:solidFill>
                  <a:schemeClr val="tx1"/>
                </a:solidFill>
                <a:effectLst/>
                <a:latin typeface="+mn-lt"/>
                <a:ea typeface="+mn-ea"/>
                <a:cs typeface="+mn-cs"/>
              </a:rPr>
              <a:t> of different policies and compare and benchmark between countries.</a:t>
            </a: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577206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4/25/22</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4/25/22</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4/25/22</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4/25/22</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4/25/22</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4/25/22</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4/25/22</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4/25/22</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4/25/22</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4/25/22</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4/25/22</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4/25/22</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9.png"/><Relationship Id="rId5" Type="http://schemas.openxmlformats.org/officeDocument/2006/relationships/image" Target="../media/image3.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2.xml"/><Relationship Id="rId7" Type="http://schemas.openxmlformats.org/officeDocument/2006/relationships/diagramLayout" Target="../diagrams/layout3.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diagramData" Target="../diagrams/data3.xml"/><Relationship Id="rId11" Type="http://schemas.openxmlformats.org/officeDocument/2006/relationships/image" Target="../media/image2.png"/><Relationship Id="rId5" Type="http://schemas.openxmlformats.org/officeDocument/2006/relationships/image" Target="../media/image3.jpeg"/><Relationship Id="rId10" Type="http://schemas.microsoft.com/office/2007/relationships/diagramDrawing" Target="../diagrams/drawing3.xml"/><Relationship Id="rId4" Type="http://schemas.openxmlformats.org/officeDocument/2006/relationships/notesSlide" Target="../notesSlides/notesSlide11.xml"/><Relationship Id="rId9" Type="http://schemas.openxmlformats.org/officeDocument/2006/relationships/diagramColors" Target="../diagrams/colors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0.jpeg"/><Relationship Id="rId5" Type="http://schemas.openxmlformats.org/officeDocument/2006/relationships/image" Target="../media/image3.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1.png"/><Relationship Id="rId5" Type="http://schemas.openxmlformats.org/officeDocument/2006/relationships/image" Target="../media/image3.jpe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5.png"/><Relationship Id="rId5" Type="http://schemas.openxmlformats.org/officeDocument/2006/relationships/image" Target="../media/image3.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2.png"/><Relationship Id="rId5" Type="http://schemas.openxmlformats.org/officeDocument/2006/relationships/image" Target="../media/image3.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13.png"/><Relationship Id="rId5" Type="http://schemas.openxmlformats.org/officeDocument/2006/relationships/image" Target="../media/image3.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14.png"/><Relationship Id="rId5" Type="http://schemas.openxmlformats.org/officeDocument/2006/relationships/image" Target="../media/image3.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15.png"/><Relationship Id="rId5" Type="http://schemas.openxmlformats.org/officeDocument/2006/relationships/image" Target="../media/image3.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png"/><Relationship Id="rId5" Type="http://schemas.openxmlformats.org/officeDocument/2006/relationships/image" Target="../media/image16.jpe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www.open.edu/openlearncreate/mod/quiz/view.php?id=173947" TargetMode="External"/><Relationship Id="rId4" Type="http://schemas.openxmlformats.org/officeDocument/2006/relationships/hyperlink" Target="http://www.google.com/"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png"/><Relationship Id="rId5" Type="http://schemas.openxmlformats.org/officeDocument/2006/relationships/image" Target="../media/image3.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png"/><Relationship Id="rId5" Type="http://schemas.openxmlformats.org/officeDocument/2006/relationships/image" Target="../media/image3.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diagramData" Target="../diagrams/data1.xml"/><Relationship Id="rId11" Type="http://schemas.openxmlformats.org/officeDocument/2006/relationships/image" Target="../media/image2.png"/><Relationship Id="rId5" Type="http://schemas.openxmlformats.org/officeDocument/2006/relationships/image" Target="../media/image3.jpeg"/><Relationship Id="rId10" Type="http://schemas.microsoft.com/office/2007/relationships/diagramDrawing" Target="../diagrams/drawing1.xml"/><Relationship Id="rId4" Type="http://schemas.openxmlformats.org/officeDocument/2006/relationships/notesSlide" Target="../notesSlides/notesSlide6.xml"/><Relationship Id="rId9" Type="http://schemas.openxmlformats.org/officeDocument/2006/relationships/diagramColors" Target="../diagrams/colors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7.png"/><Relationship Id="rId5" Type="http://schemas.openxmlformats.org/officeDocument/2006/relationships/image" Target="../media/image3.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8.jpeg"/><Relationship Id="rId5" Type="http://schemas.openxmlformats.org/officeDocument/2006/relationships/image" Target="../media/image3.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2.xml"/><Relationship Id="rId7" Type="http://schemas.openxmlformats.org/officeDocument/2006/relationships/diagramLayout" Target="../diagrams/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diagramData" Target="../diagrams/data2.xml"/><Relationship Id="rId11" Type="http://schemas.openxmlformats.org/officeDocument/2006/relationships/image" Target="../media/image2.png"/><Relationship Id="rId5" Type="http://schemas.openxmlformats.org/officeDocument/2006/relationships/image" Target="../media/image3.jpeg"/><Relationship Id="rId10" Type="http://schemas.microsoft.com/office/2007/relationships/diagramDrawing" Target="../diagrams/drawing2.xml"/><Relationship Id="rId4" Type="http://schemas.openxmlformats.org/officeDocument/2006/relationships/notesSlide" Target="../notesSlides/notesSlide9.xml"/><Relationship Id="rId9" Type="http://schemas.openxmlformats.org/officeDocument/2006/relationships/diagramColors" Target="../diagrams/colors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512A3DB7-49FC-4B68-8C13-BC2072484D57}"/>
              </a:ext>
            </a:extLst>
          </p:cNvPr>
          <p:cNvPicPr>
            <a:picLocks noChangeAspect="1"/>
          </p:cNvPicPr>
          <p:nvPr/>
        </p:nvPicPr>
        <p:blipFill>
          <a:blip r:embed="rId5"/>
          <a:stretch>
            <a:fillRect/>
          </a:stretch>
        </p:blipFill>
        <p:spPr>
          <a:xfrm>
            <a:off x="0" y="-54"/>
            <a:ext cx="12192000" cy="6858108"/>
          </a:xfrm>
          <a:prstGeom prst="rect">
            <a:avLst/>
          </a:prstGeom>
        </p:spPr>
      </p:pic>
      <p:sp>
        <p:nvSpPr>
          <p:cNvPr id="7" name="TextBox 1">
            <a:extLst>
              <a:ext uri="{FF2B5EF4-FFF2-40B4-BE49-F238E27FC236}">
                <a16:creationId xmlns:a16="http://schemas.microsoft.com/office/drawing/2014/main" id="{D928B6A9-E1B0-4978-A612-54D29E6C239D}"/>
              </a:ext>
            </a:extLst>
          </p:cNvPr>
          <p:cNvSpPr txBox="1"/>
          <p:nvPr/>
        </p:nvSpPr>
        <p:spPr>
          <a:xfrm>
            <a:off x="8975475"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617127" y="3528113"/>
            <a:ext cx="5225734" cy="2800767"/>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4</a:t>
            </a:r>
            <a:r>
              <a:rPr lang="en-ZA" sz="4400" b="1" dirty="0">
                <a:latin typeface="Open Sans ExtraBold"/>
                <a:ea typeface="Open Sans ExtraBold" panose="020B0606030504020204" pitchFamily="34" charset="0"/>
                <a:cs typeface="Open Sans ExtraBold" panose="020B0606030504020204" pitchFamily="34" charset="0"/>
              </a:rPr>
              <a:t>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INTRODUCTION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TO ENERGY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BALANCE STUDIO</a:t>
            </a:r>
            <a:endParaRPr lang="en-US" sz="4400" b="1" dirty="0">
              <a:latin typeface="Open Sans ExtraBold"/>
              <a:ea typeface="Open Sans ExtraBold" panose="020B0606030504020204" pitchFamily="34" charset="0"/>
              <a:cs typeface="Open Sans ExtraBold" panose="020B0606030504020204" pitchFamily="34" charset="0"/>
            </a:endParaRPr>
          </a:p>
        </p:txBody>
      </p:sp>
      <p:sp>
        <p:nvSpPr>
          <p:cNvPr id="8" name="TextBox 7">
            <a:extLst>
              <a:ext uri="{FF2B5EF4-FFF2-40B4-BE49-F238E27FC236}">
                <a16:creationId xmlns:a16="http://schemas.microsoft.com/office/drawing/2014/main" id="{AA337748-013A-A74A-9505-87153BF65C2E}"/>
              </a:ext>
            </a:extLst>
          </p:cNvPr>
          <p:cNvSpPr txBox="1"/>
          <p:nvPr/>
        </p:nvSpPr>
        <p:spPr>
          <a:xfrm>
            <a:off x="640374" y="3221477"/>
            <a:ext cx="1939269" cy="369332"/>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b="1" dirty="0">
                <a:latin typeface="Open Sans ExtraBold"/>
                <a:ea typeface="Open Sans ExtraBold" panose="020B0606030504020204" pitchFamily="34" charset="0"/>
                <a:cs typeface="Open Sans ExtraBold" panose="020B0606030504020204" pitchFamily="34" charset="0"/>
              </a:rPr>
              <a:t>EBS</a:t>
            </a:r>
            <a:endParaRPr kumimoji="0" lang="en-US" sz="1800" b="1" i="0" u="none" strike="noStrike" kern="1200" cap="none" spc="0" normalizeH="0" baseline="0" noProof="0" dirty="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endParaRPr>
          </a:p>
        </p:txBody>
      </p:sp>
      <p:sp>
        <p:nvSpPr>
          <p:cNvPr id="10" name="Oval 9">
            <a:extLst>
              <a:ext uri="{FF2B5EF4-FFF2-40B4-BE49-F238E27FC236}">
                <a16:creationId xmlns:a16="http://schemas.microsoft.com/office/drawing/2014/main" id="{5CFC6AAE-30AA-7147-8E06-A74EBA22AC4D}"/>
              </a:ext>
            </a:extLst>
          </p:cNvPr>
          <p:cNvSpPr/>
          <p:nvPr/>
        </p:nvSpPr>
        <p:spPr>
          <a:xfrm>
            <a:off x="6578989" y="534472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4_Slide1.mp3" descr="Track7_Lecture4_Slide1.mp3">
            <a:hlinkClick r:id="" action="ppaction://media"/>
            <a:extLst>
              <a:ext uri="{FF2B5EF4-FFF2-40B4-BE49-F238E27FC236}">
                <a16:creationId xmlns:a16="http://schemas.microsoft.com/office/drawing/2014/main" id="{CB0B8FE5-A294-BC4B-B313-206A6F2934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50354" y="5416086"/>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10</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5F3B2F5C-3EEC-46B5-82C9-37BD0B5A8ABA}"/>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Who uses energy balances</a:t>
            </a:r>
          </a:p>
        </p:txBody>
      </p:sp>
      <p:sp>
        <p:nvSpPr>
          <p:cNvPr id="3" name="Title 10">
            <a:extLst>
              <a:ext uri="{FF2B5EF4-FFF2-40B4-BE49-F238E27FC236}">
                <a16:creationId xmlns:a16="http://schemas.microsoft.com/office/drawing/2014/main" id="{E9C8CFDD-47C6-4FD9-A290-8AE79F0FCF01}"/>
              </a:ext>
            </a:extLst>
          </p:cNvPr>
          <p:cNvSpPr txBox="1">
            <a:spLocks/>
          </p:cNvSpPr>
          <p:nvPr/>
        </p:nvSpPr>
        <p:spPr>
          <a:xfrm>
            <a:off x="920831" y="692"/>
            <a:ext cx="5494959" cy="141389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Importance of Energy Balance</a:t>
            </a:r>
          </a:p>
        </p:txBody>
      </p:sp>
      <p:pic>
        <p:nvPicPr>
          <p:cNvPr id="11" name="Picture 10" descr="Shape&#10;&#10;Description automatically generated with medium confidence">
            <a:extLst>
              <a:ext uri="{FF2B5EF4-FFF2-40B4-BE49-F238E27FC236}">
                <a16:creationId xmlns:a16="http://schemas.microsoft.com/office/drawing/2014/main" id="{123AFF21-A43F-534D-91CE-C23CF8E610CA}"/>
              </a:ext>
            </a:extLst>
          </p:cNvPr>
          <p:cNvPicPr>
            <a:picLocks noChangeAspect="1"/>
          </p:cNvPicPr>
          <p:nvPr/>
        </p:nvPicPr>
        <p:blipFill>
          <a:blip r:embed="rId6"/>
          <a:stretch>
            <a:fillRect/>
          </a:stretch>
        </p:blipFill>
        <p:spPr>
          <a:xfrm>
            <a:off x="7728879" y="2310327"/>
            <a:ext cx="2920838" cy="2180892"/>
          </a:xfrm>
          <a:prstGeom prst="rect">
            <a:avLst/>
          </a:prstGeom>
          <a:ln>
            <a:noFill/>
          </a:ln>
        </p:spPr>
      </p:pic>
      <p:sp>
        <p:nvSpPr>
          <p:cNvPr id="8" name="Content Placeholder 13">
            <a:extLst>
              <a:ext uri="{FF2B5EF4-FFF2-40B4-BE49-F238E27FC236}">
                <a16:creationId xmlns:a16="http://schemas.microsoft.com/office/drawing/2014/main" id="{6700CDAD-3952-FB4C-AF03-4A3CD194FB99}"/>
              </a:ext>
            </a:extLst>
          </p:cNvPr>
          <p:cNvSpPr txBox="1">
            <a:spLocks/>
          </p:cNvSpPr>
          <p:nvPr/>
        </p:nvSpPr>
        <p:spPr>
          <a:xfrm>
            <a:off x="865021" y="1886270"/>
            <a:ext cx="6419182" cy="302900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20000"/>
              </a:lnSpc>
              <a:spcBef>
                <a:spcPts val="1000"/>
              </a:spcBef>
              <a:buFont typeface="Arial" panose="020B0604020202020204" pitchFamily="34" charset="0"/>
              <a:buChar char="•"/>
            </a:pPr>
            <a:r>
              <a:rPr lang="en-GB" sz="2000" b="1" dirty="0">
                <a:latin typeface="Open Sans" panose="020B0606030504020204" pitchFamily="34" charset="0"/>
                <a:ea typeface="Open Sans" panose="020B0606030504020204" pitchFamily="34" charset="0"/>
                <a:cs typeface="Open Sans" panose="020B0606030504020204" pitchFamily="34" charset="0"/>
              </a:rPr>
              <a:t>Governments</a:t>
            </a:r>
            <a:r>
              <a:rPr lang="en-GB" sz="2000" dirty="0">
                <a:latin typeface="Open Sans" panose="020B0606030504020204" pitchFamily="34" charset="0"/>
                <a:ea typeface="Open Sans" panose="020B0606030504020204" pitchFamily="34" charset="0"/>
                <a:cs typeface="Open Sans" panose="020B0606030504020204" pitchFamily="34" charset="0"/>
              </a:rPr>
              <a:t>: social, energy, and environmental planning departments and regulatory agencies.</a:t>
            </a:r>
          </a:p>
          <a:p>
            <a:pPr marL="342900" indent="-342900">
              <a:lnSpc>
                <a:spcPct val="120000"/>
              </a:lnSpc>
              <a:spcBef>
                <a:spcPts val="1000"/>
              </a:spcBef>
              <a:buFont typeface="Arial" panose="020B0604020202020204" pitchFamily="34" charset="0"/>
              <a:buChar char="•"/>
            </a:pPr>
            <a:r>
              <a:rPr lang="en-GB" sz="2000" b="1" dirty="0">
                <a:latin typeface="Open Sans" panose="020B0606030504020204" pitchFamily="34" charset="0"/>
                <a:ea typeface="Open Sans" panose="020B0606030504020204" pitchFamily="34" charset="0"/>
                <a:cs typeface="Open Sans" panose="020B0606030504020204" pitchFamily="34" charset="0"/>
              </a:rPr>
              <a:t>Energy industry</a:t>
            </a:r>
            <a:r>
              <a:rPr lang="en-GB" sz="2000" dirty="0">
                <a:latin typeface="Open Sans" panose="020B0606030504020204" pitchFamily="34" charset="0"/>
                <a:ea typeface="Open Sans" panose="020B0606030504020204" pitchFamily="34" charset="0"/>
                <a:cs typeface="Open Sans" panose="020B0606030504020204" pitchFamily="34" charset="0"/>
              </a:rPr>
              <a:t>: energy market operators, analysts, and trade associations.</a:t>
            </a:r>
          </a:p>
          <a:p>
            <a:pPr marL="342900" indent="-342900">
              <a:lnSpc>
                <a:spcPct val="120000"/>
              </a:lnSpc>
              <a:spcBef>
                <a:spcPts val="1000"/>
              </a:spcBef>
              <a:buFont typeface="Arial" panose="020B0604020202020204" pitchFamily="34" charset="0"/>
              <a:buChar char="•"/>
            </a:pPr>
            <a:r>
              <a:rPr lang="en-GB" sz="2000" b="1" dirty="0">
                <a:latin typeface="Open Sans" panose="020B0606030504020204" pitchFamily="34" charset="0"/>
                <a:ea typeface="Open Sans" panose="020B0606030504020204" pitchFamily="34" charset="0"/>
                <a:cs typeface="Open Sans" panose="020B0606030504020204" pitchFamily="34" charset="0"/>
              </a:rPr>
              <a:t>Academics and NGO members</a:t>
            </a:r>
            <a:r>
              <a:rPr lang="en-GB" sz="2000" dirty="0">
                <a:latin typeface="Open Sans" panose="020B0606030504020204" pitchFamily="34" charset="0"/>
                <a:ea typeface="Open Sans" panose="020B0606030504020204" pitchFamily="34" charset="0"/>
                <a:cs typeface="Open Sans" panose="020B0606030504020204" pitchFamily="34" charset="0"/>
              </a:rPr>
              <a:t>: who comment on energy and environment issues.</a:t>
            </a:r>
          </a:p>
          <a:p>
            <a:pPr marL="342900" indent="-342900">
              <a:lnSpc>
                <a:spcPct val="120000"/>
              </a:lnSpc>
              <a:spcBef>
                <a:spcPts val="1000"/>
              </a:spcBef>
              <a:buFont typeface="Arial" panose="020B0604020202020204" pitchFamily="34" charset="0"/>
              <a:buChar char="•"/>
            </a:pPr>
            <a:r>
              <a:rPr lang="en-GB" sz="2000" b="1" dirty="0">
                <a:latin typeface="Open Sans" panose="020B0606030504020204" pitchFamily="34" charset="0"/>
                <a:ea typeface="Open Sans" panose="020B0606030504020204" pitchFamily="34" charset="0"/>
                <a:cs typeface="Open Sans" panose="020B0606030504020204" pitchFamily="34" charset="0"/>
              </a:rPr>
              <a:t>International organisations </a:t>
            </a:r>
            <a:r>
              <a:rPr lang="en-GB" sz="2000" dirty="0">
                <a:latin typeface="Open Sans" panose="020B0606030504020204" pitchFamily="34" charset="0"/>
                <a:ea typeface="Open Sans" panose="020B0606030504020204" pitchFamily="34" charset="0"/>
                <a:cs typeface="Open Sans" panose="020B0606030504020204" pitchFamily="34" charset="0"/>
              </a:rPr>
              <a:t>at various stages of treaties, agreements, and protocols.</a:t>
            </a:r>
          </a:p>
          <a:p>
            <a:pPr marL="342900" indent="-342900">
              <a:lnSpc>
                <a:spcPct val="120000"/>
              </a:lnSpc>
              <a:spcBef>
                <a:spcPts val="1000"/>
              </a:spcBef>
              <a:buFont typeface="Arial" panose="020B0604020202020204" pitchFamily="34" charset="0"/>
              <a:buChar char="•"/>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lgn="l">
              <a:lnSpc>
                <a:spcPct val="120000"/>
              </a:lnSpc>
              <a:spcBef>
                <a:spcPts val="1000"/>
              </a:spcBef>
              <a:buAutoNum type="arabicPeriod"/>
            </a:pPr>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30BDE7BA-8925-EB4A-9C5D-4B10D53F4F7E}"/>
              </a:ext>
            </a:extLst>
          </p:cNvPr>
          <p:cNvSpPr/>
          <p:nvPr/>
        </p:nvSpPr>
        <p:spPr>
          <a:xfrm>
            <a:off x="6096000" y="28431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4_Slide10.mp3" descr="Track7_Lecture4_Slide10.mp3">
            <a:hlinkClick r:id="" action="ppaction://media"/>
            <a:extLst>
              <a:ext uri="{FF2B5EF4-FFF2-40B4-BE49-F238E27FC236}">
                <a16:creationId xmlns:a16="http://schemas.microsoft.com/office/drawing/2014/main" id="{B09C4A1E-883B-6443-AFA2-F1C8DFC323A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67365" y="355684"/>
            <a:ext cx="812800" cy="812800"/>
          </a:xfrm>
          <a:prstGeom prst="rect">
            <a:avLst/>
          </a:prstGeom>
        </p:spPr>
      </p:pic>
    </p:spTree>
    <p:extLst>
      <p:ext uri="{BB962C8B-B14F-4D97-AF65-F5344CB8AC3E}">
        <p14:creationId xmlns:p14="http://schemas.microsoft.com/office/powerpoint/2010/main" val="1149640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3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11</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29640623-8B58-4DD6-8CCD-D161D15E021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Integral Approach</a:t>
            </a:r>
          </a:p>
        </p:txBody>
      </p:sp>
      <p:sp>
        <p:nvSpPr>
          <p:cNvPr id="3" name="Title 10">
            <a:extLst>
              <a:ext uri="{FF2B5EF4-FFF2-40B4-BE49-F238E27FC236}">
                <a16:creationId xmlns:a16="http://schemas.microsoft.com/office/drawing/2014/main" id="{EA2D3ED2-314B-4216-BEA0-3D1EF64B3DF6}"/>
              </a:ext>
            </a:extLst>
          </p:cNvPr>
          <p:cNvSpPr txBox="1">
            <a:spLocks/>
          </p:cNvSpPr>
          <p:nvPr/>
        </p:nvSpPr>
        <p:spPr>
          <a:xfrm>
            <a:off x="887215" y="692"/>
            <a:ext cx="5393664" cy="14026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Importance of Energy Balance</a:t>
            </a:r>
          </a:p>
        </p:txBody>
      </p:sp>
      <p:graphicFrame>
        <p:nvGraphicFramePr>
          <p:cNvPr id="10" name="Diagram 9">
            <a:extLst>
              <a:ext uri="{FF2B5EF4-FFF2-40B4-BE49-F238E27FC236}">
                <a16:creationId xmlns:a16="http://schemas.microsoft.com/office/drawing/2014/main" id="{B0876708-DE3F-8D45-8D1B-D6E8E3B90EAA}"/>
              </a:ext>
            </a:extLst>
          </p:cNvPr>
          <p:cNvGraphicFramePr/>
          <p:nvPr>
            <p:extLst>
              <p:ext uri="{D42A27DB-BD31-4B8C-83A1-F6EECF244321}">
                <p14:modId xmlns:p14="http://schemas.microsoft.com/office/powerpoint/2010/main" val="1688248379"/>
              </p:ext>
            </p:extLst>
          </p:nvPr>
        </p:nvGraphicFramePr>
        <p:xfrm>
          <a:off x="2653407" y="1834928"/>
          <a:ext cx="6885185" cy="417300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Oval 6">
            <a:extLst>
              <a:ext uri="{FF2B5EF4-FFF2-40B4-BE49-F238E27FC236}">
                <a16:creationId xmlns:a16="http://schemas.microsoft.com/office/drawing/2014/main" id="{1F04BF85-CE75-B248-968D-32BB5BECACFC}"/>
              </a:ext>
            </a:extLst>
          </p:cNvPr>
          <p:cNvSpPr/>
          <p:nvPr/>
        </p:nvSpPr>
        <p:spPr>
          <a:xfrm>
            <a:off x="6096000" y="28431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4_Slide11.mp3" descr="Track7_Lecture4_Slide11.mp3">
            <a:hlinkClick r:id="" action="ppaction://media"/>
            <a:extLst>
              <a:ext uri="{FF2B5EF4-FFF2-40B4-BE49-F238E27FC236}">
                <a16:creationId xmlns:a16="http://schemas.microsoft.com/office/drawing/2014/main" id="{02EF7486-E0C5-694F-ADB7-86A76D8773B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167365" y="355684"/>
            <a:ext cx="812800" cy="812800"/>
          </a:xfrm>
          <a:prstGeom prst="rect">
            <a:avLst/>
          </a:prstGeom>
        </p:spPr>
      </p:pic>
    </p:spTree>
    <p:extLst>
      <p:ext uri="{BB962C8B-B14F-4D97-AF65-F5344CB8AC3E}">
        <p14:creationId xmlns:p14="http://schemas.microsoft.com/office/powerpoint/2010/main" val="37201673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3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28CDE5CA-C3C5-43BA-974E-1857E9FDEFE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Common issues encountered</a:t>
            </a:r>
          </a:p>
        </p:txBody>
      </p:sp>
      <p:sp>
        <p:nvSpPr>
          <p:cNvPr id="3" name="Title 10">
            <a:extLst>
              <a:ext uri="{FF2B5EF4-FFF2-40B4-BE49-F238E27FC236}">
                <a16:creationId xmlns:a16="http://schemas.microsoft.com/office/drawing/2014/main" id="{B893F1BA-AED6-4C2A-B32B-63CB6F0C7F9A}"/>
              </a:ext>
            </a:extLst>
          </p:cNvPr>
          <p:cNvSpPr txBox="1">
            <a:spLocks/>
          </p:cNvSpPr>
          <p:nvPr/>
        </p:nvSpPr>
        <p:spPr>
          <a:xfrm>
            <a:off x="909626" y="692"/>
            <a:ext cx="5185621" cy="14026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Importance of Energy Balance</a:t>
            </a:r>
          </a:p>
        </p:txBody>
      </p:sp>
      <p:pic>
        <p:nvPicPr>
          <p:cNvPr id="12" name="Picture 11" descr="A close - up of several calculators&#10;&#10;Description automatically generated with low confidence">
            <a:extLst>
              <a:ext uri="{FF2B5EF4-FFF2-40B4-BE49-F238E27FC236}">
                <a16:creationId xmlns:a16="http://schemas.microsoft.com/office/drawing/2014/main" id="{3C8E63D8-944C-854D-8E39-32A7EF0F1B5F}"/>
              </a:ext>
            </a:extLst>
          </p:cNvPr>
          <p:cNvPicPr>
            <a:picLocks noChangeAspect="1"/>
          </p:cNvPicPr>
          <p:nvPr/>
        </p:nvPicPr>
        <p:blipFill>
          <a:blip r:embed="rId6"/>
          <a:stretch>
            <a:fillRect/>
          </a:stretch>
        </p:blipFill>
        <p:spPr>
          <a:xfrm>
            <a:off x="6095247" y="1559304"/>
            <a:ext cx="5239831" cy="3480889"/>
          </a:xfrm>
          <a:prstGeom prst="rect">
            <a:avLst/>
          </a:prstGeom>
        </p:spPr>
      </p:pic>
      <p:sp>
        <p:nvSpPr>
          <p:cNvPr id="8" name="Content Placeholder 13">
            <a:extLst>
              <a:ext uri="{FF2B5EF4-FFF2-40B4-BE49-F238E27FC236}">
                <a16:creationId xmlns:a16="http://schemas.microsoft.com/office/drawing/2014/main" id="{F94B7180-E774-F045-A516-78A2968B59A6}"/>
              </a:ext>
            </a:extLst>
          </p:cNvPr>
          <p:cNvSpPr txBox="1">
            <a:spLocks/>
          </p:cNvSpPr>
          <p:nvPr/>
        </p:nvSpPr>
        <p:spPr>
          <a:xfrm>
            <a:off x="865021" y="1886270"/>
            <a:ext cx="4702833" cy="2673900"/>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Inconsistent usage of energy units.</a:t>
            </a:r>
          </a:p>
          <a:p>
            <a:pPr marL="342900" indent="-342900">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Non-standard categorization of fuels/energy forms. </a:t>
            </a:r>
          </a:p>
          <a:p>
            <a:pPr marL="342900" indent="-342900">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Difference between calendar and fiscal year.</a:t>
            </a:r>
          </a:p>
          <a:p>
            <a:pPr marL="342900" indent="-342900">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Inconsistent use of calorific values: net versus gross.</a:t>
            </a:r>
          </a:p>
          <a:p>
            <a:pPr marL="342900" indent="-342900">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lgn="l">
              <a:spcBef>
                <a:spcPts val="1000"/>
              </a:spcBef>
              <a:buAutoNum type="arabicPeriod"/>
            </a:pPr>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7A1DA302-B785-D24F-9099-4676E22DC70F}"/>
              </a:ext>
            </a:extLst>
          </p:cNvPr>
          <p:cNvSpPr/>
          <p:nvPr/>
        </p:nvSpPr>
        <p:spPr>
          <a:xfrm>
            <a:off x="6096000" y="28431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4_Slide12.mp3" descr="Track7_Lecture4_Slide12.mp3">
            <a:hlinkClick r:id="" action="ppaction://media"/>
            <a:extLst>
              <a:ext uri="{FF2B5EF4-FFF2-40B4-BE49-F238E27FC236}">
                <a16:creationId xmlns:a16="http://schemas.microsoft.com/office/drawing/2014/main" id="{66F5848B-CFBB-5D49-B610-242271E997B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67365" y="355684"/>
            <a:ext cx="812800" cy="812800"/>
          </a:xfrm>
          <a:prstGeom prst="rect">
            <a:avLst/>
          </a:prstGeom>
        </p:spPr>
      </p:pic>
    </p:spTree>
    <p:extLst>
      <p:ext uri="{BB962C8B-B14F-4D97-AF65-F5344CB8AC3E}">
        <p14:creationId xmlns:p14="http://schemas.microsoft.com/office/powerpoint/2010/main" val="17329660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9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Steps involved</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909626" y="692"/>
            <a:ext cx="5186374" cy="14026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Raw Data to Energy Balance</a:t>
            </a:r>
          </a:p>
        </p:txBody>
      </p:sp>
      <p:sp>
        <p:nvSpPr>
          <p:cNvPr id="10" name="Rounded Rectangle 9">
            <a:extLst>
              <a:ext uri="{FF2B5EF4-FFF2-40B4-BE49-F238E27FC236}">
                <a16:creationId xmlns:a16="http://schemas.microsoft.com/office/drawing/2014/main" id="{1A606A63-1703-094D-A1E1-0B81350A647C}"/>
              </a:ext>
            </a:extLst>
          </p:cNvPr>
          <p:cNvSpPr/>
          <p:nvPr/>
        </p:nvSpPr>
        <p:spPr>
          <a:xfrm>
            <a:off x="1136373" y="2263968"/>
            <a:ext cx="2271346" cy="1181100"/>
          </a:xfrm>
          <a:prstGeom prst="roundRect">
            <a:avLst/>
          </a:prstGeom>
          <a:solidFill>
            <a:srgbClr val="C00000"/>
          </a:solidFill>
        </p:spPr>
        <p:style>
          <a:lnRef idx="1">
            <a:schemeClr val="accent2"/>
          </a:lnRef>
          <a:fillRef idx="2">
            <a:schemeClr val="accent2"/>
          </a:fillRef>
          <a:effectRef idx="1">
            <a:schemeClr val="accent2"/>
          </a:effectRef>
          <a:fontRef idx="minor">
            <a:schemeClr val="dk1"/>
          </a:fontRef>
        </p:style>
        <p:txBody>
          <a:bodyPr lIns="91440" tIns="45720" rIns="91440" bIns="45720" rtlCol="0" anchor="ctr"/>
          <a:lstStyle/>
          <a:p>
            <a:pPr algn="ctr"/>
            <a:r>
              <a:rPr lang="en-US" sz="2400" dirty="0">
                <a:solidFill>
                  <a:schemeClr val="bg1"/>
                </a:solidFill>
              </a:rPr>
              <a:t>Data Collection</a:t>
            </a:r>
            <a:endParaRPr lang="en-US" sz="2400" dirty="0">
              <a:solidFill>
                <a:schemeClr val="bg1"/>
              </a:solidFill>
              <a:cs typeface="Calibri"/>
            </a:endParaRPr>
          </a:p>
        </p:txBody>
      </p:sp>
      <p:sp>
        <p:nvSpPr>
          <p:cNvPr id="11" name="Rounded Rectangle 10">
            <a:extLst>
              <a:ext uri="{FF2B5EF4-FFF2-40B4-BE49-F238E27FC236}">
                <a16:creationId xmlns:a16="http://schemas.microsoft.com/office/drawing/2014/main" id="{B69C5361-2FC5-DD4C-B23B-A2D65F599F60}"/>
              </a:ext>
            </a:extLst>
          </p:cNvPr>
          <p:cNvSpPr/>
          <p:nvPr/>
        </p:nvSpPr>
        <p:spPr>
          <a:xfrm>
            <a:off x="4229800" y="2263968"/>
            <a:ext cx="2271346" cy="1181100"/>
          </a:xfrm>
          <a:prstGeom prst="roundRect">
            <a:avLst/>
          </a:prstGeom>
          <a:solidFill>
            <a:schemeClr val="accent5">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000" dirty="0"/>
              <a:t>Basic Statistics</a:t>
            </a:r>
          </a:p>
          <a:p>
            <a:pPr algn="ctr"/>
            <a:r>
              <a:rPr lang="en-US" sz="2000" dirty="0"/>
              <a:t>(Commodity Balances)</a:t>
            </a:r>
          </a:p>
        </p:txBody>
      </p:sp>
      <p:sp>
        <p:nvSpPr>
          <p:cNvPr id="12" name="Rounded Rectangle 11">
            <a:extLst>
              <a:ext uri="{FF2B5EF4-FFF2-40B4-BE49-F238E27FC236}">
                <a16:creationId xmlns:a16="http://schemas.microsoft.com/office/drawing/2014/main" id="{BCB9AE9E-30E4-A947-9647-06E6E49ADE1C}"/>
              </a:ext>
            </a:extLst>
          </p:cNvPr>
          <p:cNvSpPr/>
          <p:nvPr/>
        </p:nvSpPr>
        <p:spPr>
          <a:xfrm>
            <a:off x="7323227" y="2263968"/>
            <a:ext cx="2271346" cy="1181100"/>
          </a:xfrm>
          <a:prstGeom prst="roundRect">
            <a:avLst/>
          </a:prstGeom>
          <a:solidFill>
            <a:schemeClr val="accent5">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en-US" sz="2400"/>
              <a:t>Conversion to Common Energy Units</a:t>
            </a:r>
          </a:p>
        </p:txBody>
      </p:sp>
      <p:sp>
        <p:nvSpPr>
          <p:cNvPr id="13" name="Rounded Rectangle 12">
            <a:extLst>
              <a:ext uri="{FF2B5EF4-FFF2-40B4-BE49-F238E27FC236}">
                <a16:creationId xmlns:a16="http://schemas.microsoft.com/office/drawing/2014/main" id="{58F0AEBD-4CBF-0D45-B8B2-6C9F7A1022FC}"/>
              </a:ext>
            </a:extLst>
          </p:cNvPr>
          <p:cNvSpPr/>
          <p:nvPr/>
        </p:nvSpPr>
        <p:spPr>
          <a:xfrm>
            <a:off x="7402846" y="4321368"/>
            <a:ext cx="2271346" cy="1181100"/>
          </a:xfrm>
          <a:prstGeom prst="roundRect">
            <a:avLst/>
          </a:prstGeom>
          <a:solidFill>
            <a:schemeClr val="accent5">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en-US" sz="2400"/>
              <a:t>Applying Balance Rules</a:t>
            </a:r>
          </a:p>
        </p:txBody>
      </p:sp>
      <p:sp>
        <p:nvSpPr>
          <p:cNvPr id="14" name="Rounded Rectangle 13">
            <a:extLst>
              <a:ext uri="{FF2B5EF4-FFF2-40B4-BE49-F238E27FC236}">
                <a16:creationId xmlns:a16="http://schemas.microsoft.com/office/drawing/2014/main" id="{9FA1C539-7B5E-0048-B63E-4A97D038E819}"/>
              </a:ext>
            </a:extLst>
          </p:cNvPr>
          <p:cNvSpPr/>
          <p:nvPr/>
        </p:nvSpPr>
        <p:spPr>
          <a:xfrm>
            <a:off x="4229800" y="4321368"/>
            <a:ext cx="2271346" cy="1181100"/>
          </a:xfrm>
          <a:prstGeom prst="roundRect">
            <a:avLst/>
          </a:prstGeom>
          <a:solidFill>
            <a:schemeClr val="accent5">
              <a:lumMod val="60000"/>
              <a:lumOff val="4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400" b="1"/>
              <a:t>Energy Balance</a:t>
            </a:r>
          </a:p>
        </p:txBody>
      </p:sp>
      <p:sp>
        <p:nvSpPr>
          <p:cNvPr id="15" name="Right Arrow 14">
            <a:extLst>
              <a:ext uri="{FF2B5EF4-FFF2-40B4-BE49-F238E27FC236}">
                <a16:creationId xmlns:a16="http://schemas.microsoft.com/office/drawing/2014/main" id="{47692601-111C-ED44-8137-77E1889374AC}"/>
              </a:ext>
            </a:extLst>
          </p:cNvPr>
          <p:cNvSpPr/>
          <p:nvPr/>
        </p:nvSpPr>
        <p:spPr>
          <a:xfrm>
            <a:off x="3493200" y="2692593"/>
            <a:ext cx="685800" cy="32385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6" name="Right Arrow 15">
            <a:extLst>
              <a:ext uri="{FF2B5EF4-FFF2-40B4-BE49-F238E27FC236}">
                <a16:creationId xmlns:a16="http://schemas.microsoft.com/office/drawing/2014/main" id="{1B27F4A3-2420-0C45-9CB0-010736E9C3AA}"/>
              </a:ext>
            </a:extLst>
          </p:cNvPr>
          <p:cNvSpPr/>
          <p:nvPr/>
        </p:nvSpPr>
        <p:spPr>
          <a:xfrm>
            <a:off x="6584673" y="2692593"/>
            <a:ext cx="685800" cy="32385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7" name="Right Arrow 16">
            <a:extLst>
              <a:ext uri="{FF2B5EF4-FFF2-40B4-BE49-F238E27FC236}">
                <a16:creationId xmlns:a16="http://schemas.microsoft.com/office/drawing/2014/main" id="{5486F497-7220-894D-8D64-4664DB6EA808}"/>
              </a:ext>
            </a:extLst>
          </p:cNvPr>
          <p:cNvSpPr/>
          <p:nvPr/>
        </p:nvSpPr>
        <p:spPr>
          <a:xfrm rot="5400000">
            <a:off x="8116000" y="3721293"/>
            <a:ext cx="685800" cy="32385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8" name="Right Arrow 17">
            <a:extLst>
              <a:ext uri="{FF2B5EF4-FFF2-40B4-BE49-F238E27FC236}">
                <a16:creationId xmlns:a16="http://schemas.microsoft.com/office/drawing/2014/main" id="{4B5DFC50-6977-234F-A3BD-E875443BAF8A}"/>
              </a:ext>
            </a:extLst>
          </p:cNvPr>
          <p:cNvSpPr/>
          <p:nvPr/>
        </p:nvSpPr>
        <p:spPr>
          <a:xfrm rot="10800000">
            <a:off x="6599327" y="4749993"/>
            <a:ext cx="685800" cy="323850"/>
          </a:xfrm>
          <a:prstGeom prs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9" name="Oval 18">
            <a:extLst>
              <a:ext uri="{FF2B5EF4-FFF2-40B4-BE49-F238E27FC236}">
                <a16:creationId xmlns:a16="http://schemas.microsoft.com/office/drawing/2014/main" id="{37D84576-8C49-8E49-AA08-18DE58486C34}"/>
              </a:ext>
            </a:extLst>
          </p:cNvPr>
          <p:cNvSpPr/>
          <p:nvPr/>
        </p:nvSpPr>
        <p:spPr>
          <a:xfrm>
            <a:off x="5365473" y="28474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4_Slide13.mp3" descr="Track7_Lecture4_Slide13.mp3">
            <a:hlinkClick r:id="" action="ppaction://media"/>
            <a:extLst>
              <a:ext uri="{FF2B5EF4-FFF2-40B4-BE49-F238E27FC236}">
                <a16:creationId xmlns:a16="http://schemas.microsoft.com/office/drawing/2014/main" id="{B68DED0D-07D5-214E-B072-F203AA7078A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36838" y="356107"/>
            <a:ext cx="812800" cy="812800"/>
          </a:xfrm>
          <a:prstGeom prst="rect">
            <a:avLst/>
          </a:prstGeom>
        </p:spPr>
      </p:pic>
    </p:spTree>
    <p:extLst>
      <p:ext uri="{BB962C8B-B14F-4D97-AF65-F5344CB8AC3E}">
        <p14:creationId xmlns:p14="http://schemas.microsoft.com/office/powerpoint/2010/main" val="13666139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54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204DB0F-0438-4977-BCCA-7331495AFA49}"/>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Data collection - I</a:t>
            </a:r>
          </a:p>
        </p:txBody>
      </p:sp>
      <p:sp>
        <p:nvSpPr>
          <p:cNvPr id="3" name="Title 10">
            <a:extLst>
              <a:ext uri="{FF2B5EF4-FFF2-40B4-BE49-F238E27FC236}">
                <a16:creationId xmlns:a16="http://schemas.microsoft.com/office/drawing/2014/main" id="{B49F7216-4443-4233-A470-F5E623A66687}"/>
              </a:ext>
            </a:extLst>
          </p:cNvPr>
          <p:cNvSpPr txBox="1">
            <a:spLocks/>
          </p:cNvSpPr>
          <p:nvPr/>
        </p:nvSpPr>
        <p:spPr>
          <a:xfrm>
            <a:off x="909627" y="692"/>
            <a:ext cx="5186374" cy="14026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Raw Data to Energy Balance</a:t>
            </a:r>
          </a:p>
        </p:txBody>
      </p:sp>
      <p:sp>
        <p:nvSpPr>
          <p:cNvPr id="9" name="Content Placeholder 13">
            <a:extLst>
              <a:ext uri="{FF2B5EF4-FFF2-40B4-BE49-F238E27FC236}">
                <a16:creationId xmlns:a16="http://schemas.microsoft.com/office/drawing/2014/main" id="{4C7A8B11-486B-1F48-B90C-F6E3E3E63899}"/>
              </a:ext>
            </a:extLst>
          </p:cNvPr>
          <p:cNvSpPr txBox="1">
            <a:spLocks/>
          </p:cNvSpPr>
          <p:nvPr/>
        </p:nvSpPr>
        <p:spPr>
          <a:xfrm>
            <a:off x="3493107" y="1961589"/>
            <a:ext cx="6419182" cy="416904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Data collection is the most complex and critical step in energy balances.</a:t>
            </a:r>
          </a:p>
          <a:p>
            <a:pPr marL="342900" lvl="0" indent="-342900">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Data sources can be diverse, depending on the energy forms, energy supply, transformation processes, and energy uses</a:t>
            </a:r>
            <a:r>
              <a:rPr lang="en-GB" sz="2000" dirty="0">
                <a:latin typeface="Open Sans" panose="020B0606030504020204" pitchFamily="34" charset="0"/>
                <a:ea typeface="Open Sans" panose="020B0606030504020204" pitchFamily="34" charset="0"/>
                <a:cs typeface="Open Sans" panose="020B0606030504020204" pitchFamily="34" charset="0"/>
              </a:rPr>
              <a:t> → </a:t>
            </a:r>
            <a:r>
              <a:rPr lang="en-US" sz="2000" dirty="0">
                <a:latin typeface="Open Sans" panose="020B0606030504020204" pitchFamily="34" charset="0"/>
                <a:ea typeface="Open Sans" panose="020B0606030504020204" pitchFamily="34" charset="0"/>
                <a:cs typeface="Open Sans" panose="020B0606030504020204" pitchFamily="34" charset="0"/>
              </a:rPr>
              <a:t>data collection strategies and approaches differ.</a:t>
            </a:r>
          </a:p>
          <a:p>
            <a:pPr marL="342900" indent="-342900">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Data collection becomes increasingly more complicated as entities to collect data increases towards final consumption levels </a:t>
            </a:r>
            <a:r>
              <a:rPr lang="en-GB" sz="2000" dirty="0">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there are several producers, but many more consumers.</a:t>
            </a:r>
          </a:p>
          <a:p>
            <a:pPr marL="342900" lvl="0" indent="-342900">
              <a:spcBef>
                <a:spcPts val="1000"/>
              </a:spcBef>
              <a:buFont typeface="Arial" panose="020B0604020202020204" pitchFamily="34" charset="0"/>
              <a:buChar char="•"/>
            </a:pP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spcBef>
                <a:spcPts val="1000"/>
              </a:spcBef>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lgn="l">
              <a:spcBef>
                <a:spcPts val="1000"/>
              </a:spcBef>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Cube 3">
            <a:extLst>
              <a:ext uri="{FF2B5EF4-FFF2-40B4-BE49-F238E27FC236}">
                <a16:creationId xmlns:a16="http://schemas.microsoft.com/office/drawing/2014/main" id="{5C15100E-DDEB-4B21-880D-6F6F688B201C}"/>
              </a:ext>
            </a:extLst>
          </p:cNvPr>
          <p:cNvSpPr/>
          <p:nvPr/>
        </p:nvSpPr>
        <p:spPr>
          <a:xfrm flipH="1">
            <a:off x="1069722" y="2037951"/>
            <a:ext cx="2174145" cy="2174145"/>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latin typeface="Open Sans"/>
              </a:rPr>
              <a:t>Data </a:t>
            </a:r>
            <a:br>
              <a:rPr lang="en-US" sz="2200" dirty="0">
                <a:latin typeface="Open Sans"/>
              </a:rPr>
            </a:br>
            <a:r>
              <a:rPr lang="en-US" sz="2200" dirty="0">
                <a:latin typeface="Open Sans"/>
              </a:rPr>
              <a:t>Collection</a:t>
            </a:r>
            <a:r>
              <a:rPr lang="en-US" sz="2200" dirty="0">
                <a:latin typeface="Open Sans"/>
                <a:ea typeface="Calibri"/>
                <a:cs typeface="Calibri"/>
              </a:rPr>
              <a:t>​</a:t>
            </a:r>
            <a:endParaRPr lang="en-GB" sz="2200" dirty="0">
              <a:latin typeface="Open Sans"/>
            </a:endParaRPr>
          </a:p>
        </p:txBody>
      </p:sp>
      <p:sp>
        <p:nvSpPr>
          <p:cNvPr id="8" name="Oval 7">
            <a:extLst>
              <a:ext uri="{FF2B5EF4-FFF2-40B4-BE49-F238E27FC236}">
                <a16:creationId xmlns:a16="http://schemas.microsoft.com/office/drawing/2014/main" id="{E6FFFD50-1696-3E42-A3D7-1DE311FA3104}"/>
              </a:ext>
            </a:extLst>
          </p:cNvPr>
          <p:cNvSpPr/>
          <p:nvPr/>
        </p:nvSpPr>
        <p:spPr>
          <a:xfrm>
            <a:off x="5365473" y="28474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7_Lecture4_Slide14.mp3" descr="Track7_Lecture4_Slide14.mp3">
            <a:hlinkClick r:id="" action="ppaction://media"/>
            <a:extLst>
              <a:ext uri="{FF2B5EF4-FFF2-40B4-BE49-F238E27FC236}">
                <a16:creationId xmlns:a16="http://schemas.microsoft.com/office/drawing/2014/main" id="{C2036F2B-A65B-8349-9463-1D16348C42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36838" y="353621"/>
            <a:ext cx="812800" cy="812800"/>
          </a:xfrm>
          <a:prstGeom prst="rect">
            <a:avLst/>
          </a:prstGeom>
        </p:spPr>
      </p:pic>
    </p:spTree>
    <p:extLst>
      <p:ext uri="{BB962C8B-B14F-4D97-AF65-F5344CB8AC3E}">
        <p14:creationId xmlns:p14="http://schemas.microsoft.com/office/powerpoint/2010/main" val="9648915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159"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E204DB0F-0438-4977-BCCA-7331495AFA49}"/>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Data collection - II</a:t>
            </a:r>
          </a:p>
        </p:txBody>
      </p:sp>
      <p:sp>
        <p:nvSpPr>
          <p:cNvPr id="3" name="Title 10">
            <a:extLst>
              <a:ext uri="{FF2B5EF4-FFF2-40B4-BE49-F238E27FC236}">
                <a16:creationId xmlns:a16="http://schemas.microsoft.com/office/drawing/2014/main" id="{B49F7216-4443-4233-A470-F5E623A66687}"/>
              </a:ext>
            </a:extLst>
          </p:cNvPr>
          <p:cNvSpPr txBox="1">
            <a:spLocks/>
          </p:cNvSpPr>
          <p:nvPr/>
        </p:nvSpPr>
        <p:spPr>
          <a:xfrm>
            <a:off x="887215" y="692"/>
            <a:ext cx="4374333" cy="14026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panose="020B0606030504020204" pitchFamily="34" charset="0"/>
                <a:ea typeface="Open Sans" panose="020B0606030504020204" pitchFamily="34" charset="0"/>
                <a:cs typeface="Open Sans" panose="020B0606030504020204" pitchFamily="34" charset="0"/>
                <a:sym typeface="Bodoni SvtyTwo ITC TT-Book"/>
              </a:rPr>
              <a:t>4.3 Raw Data to Energy Balance</a:t>
            </a:r>
          </a:p>
        </p:txBody>
      </p:sp>
      <p:grpSp>
        <p:nvGrpSpPr>
          <p:cNvPr id="8" name="Group 7">
            <a:extLst>
              <a:ext uri="{FF2B5EF4-FFF2-40B4-BE49-F238E27FC236}">
                <a16:creationId xmlns:a16="http://schemas.microsoft.com/office/drawing/2014/main" id="{13328B48-3442-2147-92A7-1FF83B8DC47F}"/>
              </a:ext>
            </a:extLst>
          </p:cNvPr>
          <p:cNvGrpSpPr/>
          <p:nvPr/>
        </p:nvGrpSpPr>
        <p:grpSpPr>
          <a:xfrm>
            <a:off x="4441161" y="1811500"/>
            <a:ext cx="3551189" cy="4395336"/>
            <a:chOff x="4800600" y="1295400"/>
            <a:chExt cx="4097358" cy="5334000"/>
          </a:xfrm>
        </p:grpSpPr>
        <p:sp>
          <p:nvSpPr>
            <p:cNvPr id="9" name="Rectangle 8">
              <a:extLst>
                <a:ext uri="{FF2B5EF4-FFF2-40B4-BE49-F238E27FC236}">
                  <a16:creationId xmlns:a16="http://schemas.microsoft.com/office/drawing/2014/main" id="{9E1A189E-5131-E541-9350-FA4FA623D9FB}"/>
                </a:ext>
              </a:extLst>
            </p:cNvPr>
            <p:cNvSpPr/>
            <p:nvPr/>
          </p:nvSpPr>
          <p:spPr>
            <a:xfrm>
              <a:off x="4800600" y="1295400"/>
              <a:ext cx="4082844" cy="304800"/>
            </a:xfrm>
            <a:prstGeom prst="rect">
              <a:avLst/>
            </a:prstGeom>
            <a:solidFill>
              <a:schemeClr val="accent5">
                <a:lumMod val="75000"/>
              </a:schemeClr>
            </a:solidFill>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91440" tIns="45720" rIns="91440" bIns="45720" rtlCol="0" anchor="ctr"/>
            <a:lstStyle/>
            <a:p>
              <a:pPr algn="ctr"/>
              <a:r>
                <a:rPr lang="en-US" sz="1600" dirty="0">
                  <a:solidFill>
                    <a:schemeClr val="bg1"/>
                  </a:solidFill>
                  <a:latin typeface="Open Sans"/>
                  <a:ea typeface="Open Sans" panose="020B0606030504020204" pitchFamily="34" charset="0"/>
                  <a:cs typeface="Open Sans" panose="020B0606030504020204" pitchFamily="34" charset="0"/>
                </a:rPr>
                <a:t>Energy forms</a:t>
              </a:r>
            </a:p>
          </p:txBody>
        </p:sp>
        <p:sp>
          <p:nvSpPr>
            <p:cNvPr id="10" name="Rectangle 9">
              <a:extLst>
                <a:ext uri="{FF2B5EF4-FFF2-40B4-BE49-F238E27FC236}">
                  <a16:creationId xmlns:a16="http://schemas.microsoft.com/office/drawing/2014/main" id="{5B9EA366-84C7-EF45-9BB0-BB4DCF22A912}"/>
                </a:ext>
              </a:extLst>
            </p:cNvPr>
            <p:cNvSpPr/>
            <p:nvPr/>
          </p:nvSpPr>
          <p:spPr>
            <a:xfrm>
              <a:off x="5334000" y="1750786"/>
              <a:ext cx="3549444" cy="596900"/>
            </a:xfrm>
            <a:prstGeom prst="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000">
                  <a:latin typeface="Open Sans" panose="020B0606030504020204" pitchFamily="34" charset="0"/>
                  <a:ea typeface="Open Sans" panose="020B0606030504020204" pitchFamily="34" charset="0"/>
                  <a:cs typeface="Open Sans" panose="020B0606030504020204" pitchFamily="34" charset="0"/>
                </a:rPr>
                <a:t>Energy supplies</a:t>
              </a:r>
            </a:p>
          </p:txBody>
        </p:sp>
        <p:sp>
          <p:nvSpPr>
            <p:cNvPr id="12" name="Rectangle 11">
              <a:extLst>
                <a:ext uri="{FF2B5EF4-FFF2-40B4-BE49-F238E27FC236}">
                  <a16:creationId xmlns:a16="http://schemas.microsoft.com/office/drawing/2014/main" id="{EAF311F2-A655-D142-BBA3-C3627EBEA247}"/>
                </a:ext>
              </a:extLst>
            </p:cNvPr>
            <p:cNvSpPr/>
            <p:nvPr/>
          </p:nvSpPr>
          <p:spPr>
            <a:xfrm>
              <a:off x="5334000" y="2514600"/>
              <a:ext cx="3549444" cy="1295400"/>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lIns="91440" tIns="45720" rIns="91440" bIns="45720" rtlCol="0" anchor="ctr"/>
            <a:lstStyle/>
            <a:p>
              <a:pPr algn="ctr"/>
              <a:r>
                <a:rPr lang="en-US" sz="2000">
                  <a:latin typeface="Open Sans" panose="020B0606030504020204" pitchFamily="34" charset="0"/>
                  <a:ea typeface="Open Sans" panose="020B0606030504020204" pitchFamily="34" charset="0"/>
                  <a:cs typeface="Open Sans" panose="020B0606030504020204" pitchFamily="34" charset="0"/>
                </a:rPr>
                <a:t>Energy  transformation</a:t>
              </a:r>
            </a:p>
          </p:txBody>
        </p:sp>
        <p:sp>
          <p:nvSpPr>
            <p:cNvPr id="13" name="Rectangle 12">
              <a:extLst>
                <a:ext uri="{FF2B5EF4-FFF2-40B4-BE49-F238E27FC236}">
                  <a16:creationId xmlns:a16="http://schemas.microsoft.com/office/drawing/2014/main" id="{08313BD5-4AD4-9249-87F8-556021B0FA65}"/>
                </a:ext>
              </a:extLst>
            </p:cNvPr>
            <p:cNvSpPr/>
            <p:nvPr/>
          </p:nvSpPr>
          <p:spPr>
            <a:xfrm>
              <a:off x="5334000" y="3962400"/>
              <a:ext cx="3563958" cy="266700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lIns="91440" tIns="45720" rIns="91440" bIns="45720" rtlCol="0" anchor="ctr"/>
            <a:lstStyle/>
            <a:p>
              <a:pPr algn="ctr"/>
              <a:r>
                <a:rPr lang="en-US" sz="2000">
                  <a:latin typeface="Open Sans" panose="020B0606030504020204" pitchFamily="34" charset="0"/>
                  <a:ea typeface="Open Sans" panose="020B0606030504020204" pitchFamily="34" charset="0"/>
                  <a:cs typeface="Open Sans" panose="020B0606030504020204" pitchFamily="34" charset="0"/>
                </a:rPr>
                <a:t>Energy and non-energy consumption</a:t>
              </a:r>
            </a:p>
          </p:txBody>
        </p:sp>
        <p:sp>
          <p:nvSpPr>
            <p:cNvPr id="14" name="Rectangle 13">
              <a:extLst>
                <a:ext uri="{FF2B5EF4-FFF2-40B4-BE49-F238E27FC236}">
                  <a16:creationId xmlns:a16="http://schemas.microsoft.com/office/drawing/2014/main" id="{944237DF-3B01-5D49-8079-BB83B9BD96B2}"/>
                </a:ext>
              </a:extLst>
            </p:cNvPr>
            <p:cNvSpPr/>
            <p:nvPr/>
          </p:nvSpPr>
          <p:spPr>
            <a:xfrm rot="16200000">
              <a:off x="2569204" y="3987975"/>
              <a:ext cx="4878614" cy="404236"/>
            </a:xfrm>
            <a:prstGeom prst="rect">
              <a:avLst/>
            </a:prstGeom>
            <a:solidFill>
              <a:schemeClr val="bg2">
                <a:lumMod val="75000"/>
              </a:schemeClr>
            </a:solidFill>
            <a:ln>
              <a:noFill/>
            </a:ln>
            <a:effectLst>
              <a:outerShdw blurRad="50800" dist="38100" dir="2700000" algn="tl"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lIns="91440" tIns="45720" rIns="91440" bIns="45720" rtlCol="0" anchor="ctr"/>
            <a:lstStyle/>
            <a:p>
              <a:pPr algn="ctr"/>
              <a:r>
                <a:rPr lang="en-US">
                  <a:latin typeface="Open Sans" panose="020B0606030504020204" pitchFamily="34" charset="0"/>
                  <a:ea typeface="Open Sans" panose="020B0606030504020204" pitchFamily="34" charset="0"/>
                  <a:cs typeface="Open Sans" panose="020B0606030504020204" pitchFamily="34" charset="0"/>
                </a:rPr>
                <a:t>Energy flows</a:t>
              </a:r>
            </a:p>
          </p:txBody>
        </p:sp>
      </p:grpSp>
      <p:sp>
        <p:nvSpPr>
          <p:cNvPr id="15" name="Right Arrow 14">
            <a:extLst>
              <a:ext uri="{FF2B5EF4-FFF2-40B4-BE49-F238E27FC236}">
                <a16:creationId xmlns:a16="http://schemas.microsoft.com/office/drawing/2014/main" id="{A89FA6D6-0E24-FD49-97FA-656D51708422}"/>
              </a:ext>
            </a:extLst>
          </p:cNvPr>
          <p:cNvSpPr/>
          <p:nvPr/>
        </p:nvSpPr>
        <p:spPr>
          <a:xfrm rot="5400000">
            <a:off x="6765098" y="3323369"/>
            <a:ext cx="4395338" cy="1371599"/>
          </a:xfrm>
          <a:prstGeom prst="rightArrow">
            <a:avLst>
              <a:gd name="adj1" fmla="val 50000"/>
              <a:gd name="adj2" fmla="val 59524"/>
            </a:avLst>
          </a:prstGeom>
          <a:solidFill>
            <a:schemeClr val="accent5">
              <a:lumMod val="75000"/>
            </a:schemeClr>
          </a:solidFill>
          <a:ln>
            <a:noFill/>
          </a:ln>
          <a:effectLst>
            <a:outerShdw blurRad="50800" dist="38100" dir="2700000" algn="tl" rotWithShape="0">
              <a:prstClr val="black">
                <a:alpha val="40000"/>
              </a:prstClr>
            </a:outerShdw>
          </a:effectLst>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a:latin typeface="Open Sans" panose="020B0606030504020204" pitchFamily="34" charset="0"/>
                <a:ea typeface="Open Sans" panose="020B0606030504020204" pitchFamily="34" charset="0"/>
                <a:cs typeface="Open Sans" panose="020B0606030504020204" pitchFamily="34" charset="0"/>
              </a:rPr>
              <a:t>Number of entities to collect data from or to provide data increases</a:t>
            </a:r>
          </a:p>
        </p:txBody>
      </p:sp>
      <p:sp>
        <p:nvSpPr>
          <p:cNvPr id="4" name="Slide Number Placeholder 5">
            <a:extLst>
              <a:ext uri="{FF2B5EF4-FFF2-40B4-BE49-F238E27FC236}">
                <a16:creationId xmlns:a16="http://schemas.microsoft.com/office/drawing/2014/main" id="{CF43A829-7F37-4727-8B4C-DF9A0F685124}"/>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16" name="Oval 15">
            <a:extLst>
              <a:ext uri="{FF2B5EF4-FFF2-40B4-BE49-F238E27FC236}">
                <a16:creationId xmlns:a16="http://schemas.microsoft.com/office/drawing/2014/main" id="{2416C5A7-95AA-3041-A6E8-97B5E7CB92C5}"/>
              </a:ext>
            </a:extLst>
          </p:cNvPr>
          <p:cNvSpPr/>
          <p:nvPr/>
        </p:nvSpPr>
        <p:spPr>
          <a:xfrm>
            <a:off x="5365473" y="28474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Track7_Lecture4_Slide15.mp3" descr="Track7_Lecture4_Slide15.mp3">
            <a:hlinkClick r:id="" action="ppaction://media"/>
            <a:extLst>
              <a:ext uri="{FF2B5EF4-FFF2-40B4-BE49-F238E27FC236}">
                <a16:creationId xmlns:a16="http://schemas.microsoft.com/office/drawing/2014/main" id="{BC23064B-E270-5446-ADD4-86A31620AB5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25433" y="357897"/>
            <a:ext cx="812800" cy="812800"/>
          </a:xfrm>
          <a:prstGeom prst="rect">
            <a:avLst/>
          </a:prstGeom>
        </p:spPr>
      </p:pic>
    </p:spTree>
    <p:extLst>
      <p:ext uri="{BB962C8B-B14F-4D97-AF65-F5344CB8AC3E}">
        <p14:creationId xmlns:p14="http://schemas.microsoft.com/office/powerpoint/2010/main" val="102259901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4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204DB0F-0438-4977-BCCA-7331495AFA49}"/>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Unit conversion</a:t>
            </a:r>
          </a:p>
        </p:txBody>
      </p:sp>
      <p:sp>
        <p:nvSpPr>
          <p:cNvPr id="3" name="Title 10">
            <a:extLst>
              <a:ext uri="{FF2B5EF4-FFF2-40B4-BE49-F238E27FC236}">
                <a16:creationId xmlns:a16="http://schemas.microsoft.com/office/drawing/2014/main" id="{B49F7216-4443-4233-A470-F5E623A66687}"/>
              </a:ext>
            </a:extLst>
          </p:cNvPr>
          <p:cNvSpPr txBox="1">
            <a:spLocks/>
          </p:cNvSpPr>
          <p:nvPr/>
        </p:nvSpPr>
        <p:spPr>
          <a:xfrm>
            <a:off x="909627" y="692"/>
            <a:ext cx="4741666" cy="14026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4.3 Raw Data to Energy Balance</a:t>
            </a:r>
          </a:p>
        </p:txBody>
      </p:sp>
      <p:sp>
        <p:nvSpPr>
          <p:cNvPr id="4" name="TextBox 3">
            <a:extLst>
              <a:ext uri="{FF2B5EF4-FFF2-40B4-BE49-F238E27FC236}">
                <a16:creationId xmlns:a16="http://schemas.microsoft.com/office/drawing/2014/main" id="{1B19F34A-FF34-4852-96F3-3318B70C89AC}"/>
              </a:ext>
            </a:extLst>
          </p:cNvPr>
          <p:cNvSpPr txBox="1"/>
          <p:nvPr/>
        </p:nvSpPr>
        <p:spPr>
          <a:xfrm>
            <a:off x="8170039" y="6159266"/>
            <a:ext cx="517434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dirty="0">
                <a:solidFill>
                  <a:srgbClr val="1D1C1D"/>
                </a:solidFill>
                <a:latin typeface="Open Sans"/>
              </a:rPr>
              <a:t>https://</a:t>
            </a:r>
            <a:r>
              <a:rPr lang="en-US" sz="1000" b="1" dirty="0" err="1">
                <a:solidFill>
                  <a:srgbClr val="1D1C1D"/>
                </a:solidFill>
                <a:latin typeface="Open Sans"/>
              </a:rPr>
              <a:t>thenounproject.com</a:t>
            </a:r>
            <a:r>
              <a:rPr lang="en-US" sz="1000" b="1" dirty="0">
                <a:solidFill>
                  <a:srgbClr val="1D1C1D"/>
                </a:solidFill>
                <a:latin typeface="Open Sans"/>
              </a:rPr>
              <a:t>/term/dial-knob/2413142/</a:t>
            </a:r>
            <a:endParaRPr lang="en-US" sz="1000" dirty="0">
              <a:latin typeface="Open Sans"/>
            </a:endParaRPr>
          </a:p>
        </p:txBody>
      </p:sp>
      <p:pic>
        <p:nvPicPr>
          <p:cNvPr id="8" name="Picture 7" descr="Shape&#10;&#10;Description automatically generated with low confidence">
            <a:extLst>
              <a:ext uri="{FF2B5EF4-FFF2-40B4-BE49-F238E27FC236}">
                <a16:creationId xmlns:a16="http://schemas.microsoft.com/office/drawing/2014/main" id="{9E65D1A5-0C3D-0342-BB8A-A45CEDCFCA55}"/>
              </a:ext>
            </a:extLst>
          </p:cNvPr>
          <p:cNvPicPr>
            <a:picLocks noChangeAspect="1"/>
          </p:cNvPicPr>
          <p:nvPr/>
        </p:nvPicPr>
        <p:blipFill rotWithShape="1">
          <a:blip r:embed="rId6"/>
          <a:srcRect b="13909"/>
          <a:stretch/>
        </p:blipFill>
        <p:spPr>
          <a:xfrm>
            <a:off x="6822292" y="1963421"/>
            <a:ext cx="3026536" cy="2605582"/>
          </a:xfrm>
          <a:prstGeom prst="rect">
            <a:avLst/>
          </a:prstGeom>
        </p:spPr>
      </p:pic>
      <p:sp>
        <p:nvSpPr>
          <p:cNvPr id="9" name="Content Placeholder 13">
            <a:extLst>
              <a:ext uri="{FF2B5EF4-FFF2-40B4-BE49-F238E27FC236}">
                <a16:creationId xmlns:a16="http://schemas.microsoft.com/office/drawing/2014/main" id="{BE232524-09C9-8947-AEA8-645E89989E4D}"/>
              </a:ext>
            </a:extLst>
          </p:cNvPr>
          <p:cNvSpPr txBox="1">
            <a:spLocks/>
          </p:cNvSpPr>
          <p:nvPr/>
        </p:nvSpPr>
        <p:spPr>
          <a:xfrm>
            <a:off x="865021" y="1886270"/>
            <a:ext cx="5701571" cy="1704754"/>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By applying appropriate conversion factors.</a:t>
            </a:r>
          </a:p>
          <a:p>
            <a:pPr marL="342900" indent="-342900">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Different conversion factors can be used for different energy flows or different fuel grades inside the same commodity group.</a:t>
            </a:r>
          </a:p>
          <a:p>
            <a:pPr marL="342900" indent="-342900">
              <a:spcBef>
                <a:spcPts val="1000"/>
              </a:spcBef>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spcBef>
                <a:spcPts val="1000"/>
              </a:spcBef>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lgn="l">
              <a:spcBef>
                <a:spcPts val="1000"/>
              </a:spcBef>
              <a:buAutoNum type="arabicPeriod"/>
            </a:pPr>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944B5126-A170-F545-B42C-E6F347723364}"/>
              </a:ext>
            </a:extLst>
          </p:cNvPr>
          <p:cNvSpPr/>
          <p:nvPr/>
        </p:nvSpPr>
        <p:spPr>
          <a:xfrm>
            <a:off x="5365473" y="28474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7_Lecture4_Slide16.mp3" descr="Track7_Lecture4_Slide16.mp3">
            <a:hlinkClick r:id="" action="ppaction://media"/>
            <a:extLst>
              <a:ext uri="{FF2B5EF4-FFF2-40B4-BE49-F238E27FC236}">
                <a16:creationId xmlns:a16="http://schemas.microsoft.com/office/drawing/2014/main" id="{D0B83B10-B250-D847-8E71-47178A6CAEA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414684" y="359255"/>
            <a:ext cx="812800" cy="812800"/>
          </a:xfrm>
          <a:prstGeom prst="rect">
            <a:avLst/>
          </a:prstGeom>
        </p:spPr>
      </p:pic>
    </p:spTree>
    <p:extLst>
      <p:ext uri="{BB962C8B-B14F-4D97-AF65-F5344CB8AC3E}">
        <p14:creationId xmlns:p14="http://schemas.microsoft.com/office/powerpoint/2010/main" val="20168925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43"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204DB0F-0438-4977-BCCA-7331495AFA49}"/>
              </a:ext>
            </a:extLst>
          </p:cNvPr>
          <p:cNvSpPr/>
          <p:nvPr/>
        </p:nvSpPr>
        <p:spPr>
          <a:xfrm>
            <a:off x="939001" y="2003235"/>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Energy balance rules</a:t>
            </a:r>
          </a:p>
        </p:txBody>
      </p:sp>
      <p:pic>
        <p:nvPicPr>
          <p:cNvPr id="9" name="Picture 2">
            <a:extLst>
              <a:ext uri="{FF2B5EF4-FFF2-40B4-BE49-F238E27FC236}">
                <a16:creationId xmlns:a16="http://schemas.microsoft.com/office/drawing/2014/main" id="{3820C78E-B28D-834A-83D8-A5C585DB5D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975" y="2694246"/>
            <a:ext cx="11987224" cy="154229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0">
            <a:extLst>
              <a:ext uri="{FF2B5EF4-FFF2-40B4-BE49-F238E27FC236}">
                <a16:creationId xmlns:a16="http://schemas.microsoft.com/office/drawing/2014/main" id="{ADD2E806-61AB-4F21-AC37-E0CA3291E2D1}"/>
              </a:ext>
            </a:extLst>
          </p:cNvPr>
          <p:cNvSpPr txBox="1">
            <a:spLocks/>
          </p:cNvSpPr>
          <p:nvPr/>
        </p:nvSpPr>
        <p:spPr>
          <a:xfrm>
            <a:off x="909626" y="692"/>
            <a:ext cx="4408672" cy="199453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4.3 Raw Data to Energy Balance</a:t>
            </a:r>
          </a:p>
        </p:txBody>
      </p:sp>
      <p:sp>
        <p:nvSpPr>
          <p:cNvPr id="7" name="Oval 6">
            <a:extLst>
              <a:ext uri="{FF2B5EF4-FFF2-40B4-BE49-F238E27FC236}">
                <a16:creationId xmlns:a16="http://schemas.microsoft.com/office/drawing/2014/main" id="{DE844C85-FDAC-FB41-9414-C0B7DC7A42AF}"/>
              </a:ext>
            </a:extLst>
          </p:cNvPr>
          <p:cNvSpPr/>
          <p:nvPr/>
        </p:nvSpPr>
        <p:spPr>
          <a:xfrm>
            <a:off x="5358272" y="86935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4_Slide17.mp3" descr="Track7_Lecture4_Slide17.mp3">
            <a:hlinkClick r:id="" action="ppaction://media"/>
            <a:extLst>
              <a:ext uri="{FF2B5EF4-FFF2-40B4-BE49-F238E27FC236}">
                <a16:creationId xmlns:a16="http://schemas.microsoft.com/office/drawing/2014/main" id="{414ADF63-10F4-B246-A983-19F3277F07B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429637" y="940723"/>
            <a:ext cx="812800" cy="812800"/>
          </a:xfrm>
          <a:prstGeom prst="rect">
            <a:avLst/>
          </a:prstGeom>
        </p:spPr>
      </p:pic>
    </p:spTree>
    <p:extLst>
      <p:ext uri="{BB962C8B-B14F-4D97-AF65-F5344CB8AC3E}">
        <p14:creationId xmlns:p14="http://schemas.microsoft.com/office/powerpoint/2010/main" val="203773407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1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204DB0F-0438-4977-BCCA-7331495AFA49}"/>
              </a:ext>
            </a:extLst>
          </p:cNvPr>
          <p:cNvSpPr/>
          <p:nvPr/>
        </p:nvSpPr>
        <p:spPr>
          <a:xfrm>
            <a:off x="887215" y="1411390"/>
            <a:ext cx="641918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UNSD Annual Questionnaire on Energy Statistics</a:t>
            </a:r>
          </a:p>
        </p:txBody>
      </p:sp>
      <p:sp>
        <p:nvSpPr>
          <p:cNvPr id="3" name="Title 10">
            <a:extLst>
              <a:ext uri="{FF2B5EF4-FFF2-40B4-BE49-F238E27FC236}">
                <a16:creationId xmlns:a16="http://schemas.microsoft.com/office/drawing/2014/main" id="{B49F7216-4443-4233-A470-F5E623A66687}"/>
              </a:ext>
            </a:extLst>
          </p:cNvPr>
          <p:cNvSpPr txBox="1">
            <a:spLocks/>
          </p:cNvSpPr>
          <p:nvPr/>
        </p:nvSpPr>
        <p:spPr>
          <a:xfrm>
            <a:off x="887215" y="11897"/>
            <a:ext cx="6217920"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4.4 Energy Balance in Practice</a:t>
            </a:r>
          </a:p>
        </p:txBody>
      </p:sp>
      <p:pic>
        <p:nvPicPr>
          <p:cNvPr id="9" name="Picture 8" descr="A picture containing vector graphics&#10;&#10;Description automatically generated">
            <a:extLst>
              <a:ext uri="{FF2B5EF4-FFF2-40B4-BE49-F238E27FC236}">
                <a16:creationId xmlns:a16="http://schemas.microsoft.com/office/drawing/2014/main" id="{9EEC4C9B-79DB-6140-90FC-F2B0BB5A5BA9}"/>
              </a:ext>
            </a:extLst>
          </p:cNvPr>
          <p:cNvPicPr>
            <a:picLocks noChangeAspect="1"/>
          </p:cNvPicPr>
          <p:nvPr/>
        </p:nvPicPr>
        <p:blipFill>
          <a:blip r:embed="rId6"/>
          <a:stretch>
            <a:fillRect/>
          </a:stretch>
        </p:blipFill>
        <p:spPr>
          <a:xfrm>
            <a:off x="7695128" y="2255636"/>
            <a:ext cx="3192705" cy="2703822"/>
          </a:xfrm>
          <a:prstGeom prst="rect">
            <a:avLst/>
          </a:prstGeom>
        </p:spPr>
      </p:pic>
      <p:sp>
        <p:nvSpPr>
          <p:cNvPr id="8" name="Content Placeholder 13">
            <a:extLst>
              <a:ext uri="{FF2B5EF4-FFF2-40B4-BE49-F238E27FC236}">
                <a16:creationId xmlns:a16="http://schemas.microsoft.com/office/drawing/2014/main" id="{D549427C-FED6-4D4D-B603-9F8403B411B2}"/>
              </a:ext>
            </a:extLst>
          </p:cNvPr>
          <p:cNvSpPr txBox="1">
            <a:spLocks/>
          </p:cNvSpPr>
          <p:nvPr/>
        </p:nvSpPr>
        <p:spPr>
          <a:xfrm>
            <a:off x="887215" y="1878539"/>
            <a:ext cx="6419182" cy="403937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Bef>
                <a:spcPts val="1000"/>
              </a:spcBef>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It is part of the UN Statistical Division data collection programme. </a:t>
            </a:r>
          </a:p>
          <a:p>
            <a:pPr marL="342900" indent="-342900">
              <a:spcBef>
                <a:spcPts val="1000"/>
              </a:spcBef>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It includes production, transformation, and use of energy products in physical and energy units.</a:t>
            </a:r>
          </a:p>
          <a:p>
            <a:pPr marL="342900" indent="-342900">
              <a:spcBef>
                <a:spcPts val="1000"/>
              </a:spcBef>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It is the primary source of information for the UNSD Energy Statistics Database and contributes to the Energy Balances, Electricity Profiles, and Energy Statistics Yearbook</a:t>
            </a:r>
          </a:p>
          <a:p>
            <a:pPr marL="342900" indent="-342900">
              <a:spcBef>
                <a:spcPts val="1000"/>
              </a:spcBef>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It is harmonized with the UN’s International Recommendations for Energy Statistics.</a:t>
            </a:r>
          </a:p>
          <a:p>
            <a:pPr marL="342900" indent="-342900">
              <a:spcBef>
                <a:spcPts val="1000"/>
              </a:spcBef>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spcBef>
                <a:spcPts val="1000"/>
              </a:spcBef>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spcBef>
                <a:spcPts val="1000"/>
              </a:spcBef>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lgn="l">
              <a:spcBef>
                <a:spcPts val="1000"/>
              </a:spcBef>
              <a:buAutoNum type="arabicPeriod"/>
            </a:pPr>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679E8C4F-D7DD-184E-B9F5-2BEEA37D33EF}"/>
              </a:ext>
            </a:extLst>
          </p:cNvPr>
          <p:cNvSpPr/>
          <p:nvPr/>
        </p:nvSpPr>
        <p:spPr>
          <a:xfrm>
            <a:off x="6828632" y="19646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4_Slide18.mp3" descr="Track7_Lecture4_Slide18.mp3">
            <a:hlinkClick r:id="" action="ppaction://media"/>
            <a:extLst>
              <a:ext uri="{FF2B5EF4-FFF2-40B4-BE49-F238E27FC236}">
                <a16:creationId xmlns:a16="http://schemas.microsoft.com/office/drawing/2014/main" id="{931C0249-4330-744F-A1A3-62A39C0CABB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912308" y="267825"/>
            <a:ext cx="812800" cy="812800"/>
          </a:xfrm>
          <a:prstGeom prst="rect">
            <a:avLst/>
          </a:prstGeom>
        </p:spPr>
      </p:pic>
    </p:spTree>
    <p:extLst>
      <p:ext uri="{BB962C8B-B14F-4D97-AF65-F5344CB8AC3E}">
        <p14:creationId xmlns:p14="http://schemas.microsoft.com/office/powerpoint/2010/main" val="253628751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72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204DB0F-0438-4977-BCCA-7331495AFA49}"/>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UNSD Publications</a:t>
            </a:r>
          </a:p>
        </p:txBody>
      </p:sp>
      <p:sp>
        <p:nvSpPr>
          <p:cNvPr id="3" name="Title 10">
            <a:extLst>
              <a:ext uri="{FF2B5EF4-FFF2-40B4-BE49-F238E27FC236}">
                <a16:creationId xmlns:a16="http://schemas.microsoft.com/office/drawing/2014/main" id="{B49F7216-4443-4233-A470-F5E623A66687}"/>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4.4 Energy Balance in Practice</a:t>
            </a:r>
          </a:p>
        </p:txBody>
      </p:sp>
      <p:pic>
        <p:nvPicPr>
          <p:cNvPr id="8" name="Picture 7" descr="Shape&#10;&#10;Description automatically generated with low confidence">
            <a:extLst>
              <a:ext uri="{FF2B5EF4-FFF2-40B4-BE49-F238E27FC236}">
                <a16:creationId xmlns:a16="http://schemas.microsoft.com/office/drawing/2014/main" id="{ED1FB9D6-ABD7-4F4E-B2FB-E8F3B209A4A8}"/>
              </a:ext>
            </a:extLst>
          </p:cNvPr>
          <p:cNvPicPr>
            <a:picLocks noChangeAspect="1"/>
          </p:cNvPicPr>
          <p:nvPr/>
        </p:nvPicPr>
        <p:blipFill rotWithShape="1">
          <a:blip r:embed="rId6"/>
          <a:srcRect t="-63" r="194" b="14202"/>
          <a:stretch/>
        </p:blipFill>
        <p:spPr>
          <a:xfrm>
            <a:off x="7603919" y="1378605"/>
            <a:ext cx="3726553" cy="3205885"/>
          </a:xfrm>
          <a:prstGeom prst="rect">
            <a:avLst/>
          </a:prstGeom>
        </p:spPr>
      </p:pic>
      <p:sp>
        <p:nvSpPr>
          <p:cNvPr id="10" name="Content Placeholder 13">
            <a:extLst>
              <a:ext uri="{FF2B5EF4-FFF2-40B4-BE49-F238E27FC236}">
                <a16:creationId xmlns:a16="http://schemas.microsoft.com/office/drawing/2014/main" id="{98C2F9A0-1BC2-A945-8B23-4D5BE0DD8440}"/>
              </a:ext>
            </a:extLst>
          </p:cNvPr>
          <p:cNvSpPr txBox="1">
            <a:spLocks/>
          </p:cNvSpPr>
          <p:nvPr/>
        </p:nvSpPr>
        <p:spPr>
          <a:xfrm>
            <a:off x="854281" y="1861591"/>
            <a:ext cx="6419182" cy="434274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lvl="0" indent="-342900">
              <a:spcBef>
                <a:spcPts val="1000"/>
              </a:spcBef>
              <a:buFont typeface="Arial" panose="020B0604020202020204" pitchFamily="34" charset="0"/>
              <a:buChar char="•"/>
            </a:pPr>
            <a:r>
              <a:rPr lang="en-GB" sz="2000" b="1" dirty="0">
                <a:latin typeface="Open Sans" panose="020B0606030504020204" pitchFamily="34" charset="0"/>
                <a:ea typeface="Open Sans" panose="020B0606030504020204" pitchFamily="34" charset="0"/>
                <a:cs typeface="Open Sans" panose="020B0606030504020204" pitchFamily="34" charset="0"/>
              </a:rPr>
              <a:t>Energy Balances: </a:t>
            </a:r>
            <a:r>
              <a:rPr lang="en-GB" sz="2000" dirty="0">
                <a:latin typeface="Open Sans" panose="020B0606030504020204" pitchFamily="34" charset="0"/>
                <a:ea typeface="Open Sans" panose="020B0606030504020204" pitchFamily="34" charset="0"/>
                <a:cs typeface="Open Sans" panose="020B0606030504020204" pitchFamily="34" charset="0"/>
              </a:rPr>
              <a:t>data on yearly production, trade, transformation, and consumption for more than 200 countries.</a:t>
            </a:r>
          </a:p>
          <a:p>
            <a:pPr marL="342900" lvl="0" indent="-342900">
              <a:spcBef>
                <a:spcPts val="1000"/>
              </a:spcBef>
              <a:buFont typeface="Arial" panose="020B0604020202020204" pitchFamily="34" charset="0"/>
              <a:buChar char="•"/>
            </a:pPr>
            <a:r>
              <a:rPr lang="en-GB" sz="2000" b="1" dirty="0">
                <a:latin typeface="Open Sans" panose="020B0606030504020204" pitchFamily="34" charset="0"/>
                <a:ea typeface="Open Sans" panose="020B0606030504020204" pitchFamily="34" charset="0"/>
                <a:cs typeface="Open Sans" panose="020B0606030504020204" pitchFamily="34" charset="0"/>
              </a:rPr>
              <a:t>Electricity Profiles: </a:t>
            </a:r>
            <a:r>
              <a:rPr lang="en-GB" sz="2000" dirty="0">
                <a:latin typeface="Open Sans" panose="020B0606030504020204" pitchFamily="34" charset="0"/>
                <a:ea typeface="Open Sans" panose="020B0606030504020204" pitchFamily="34" charset="0"/>
                <a:cs typeface="Open Sans" panose="020B0606030504020204" pitchFamily="34" charset="0"/>
              </a:rPr>
              <a:t>overall picture of the electricity sector of over 200 countries.</a:t>
            </a:r>
          </a:p>
          <a:p>
            <a:pPr marL="342900" lvl="0" indent="-342900">
              <a:spcBef>
                <a:spcPts val="1000"/>
              </a:spcBef>
              <a:buFont typeface="Arial" panose="020B0604020202020204" pitchFamily="34" charset="0"/>
              <a:buChar char="•"/>
            </a:pPr>
            <a:r>
              <a:rPr lang="en-GB" sz="2000" b="1" dirty="0">
                <a:latin typeface="Open Sans" panose="020B0606030504020204" pitchFamily="34" charset="0"/>
                <a:ea typeface="Open Sans" panose="020B0606030504020204" pitchFamily="34" charset="0"/>
                <a:cs typeface="Open Sans" panose="020B0606030504020204" pitchFamily="34" charset="0"/>
              </a:rPr>
              <a:t>Energy Statistics Yearbook: </a:t>
            </a:r>
            <a:r>
              <a:rPr lang="en-GB" sz="2000" dirty="0">
                <a:latin typeface="Open Sans" panose="020B0606030504020204" pitchFamily="34" charset="0"/>
                <a:ea typeface="Open Sans" panose="020B0606030504020204" pitchFamily="34" charset="0"/>
                <a:cs typeface="Open Sans" panose="020B0606030504020204" pitchFamily="34" charset="0"/>
              </a:rPr>
              <a:t>series of annual compilations of internationally comparable world energy trends statistics.</a:t>
            </a:r>
          </a:p>
          <a:p>
            <a:pPr marL="342900" indent="-342900">
              <a:spcBef>
                <a:spcPts val="1000"/>
              </a:spcBef>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spcBef>
                <a:spcPts val="1000"/>
              </a:spcBef>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lgn="l">
              <a:spcBef>
                <a:spcPts val="1000"/>
              </a:spcBef>
              <a:buAutoNum type="arabicPeriod"/>
            </a:pPr>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77BFF961-7A48-8948-9187-CD97EE4D229A}"/>
              </a:ext>
            </a:extLst>
          </p:cNvPr>
          <p:cNvSpPr/>
          <p:nvPr/>
        </p:nvSpPr>
        <p:spPr>
          <a:xfrm>
            <a:off x="6828632" y="19646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4_Slide19.mp3" descr="Track7_Lecture4_Slide19.mp3">
            <a:hlinkClick r:id="" action="ppaction://media"/>
            <a:extLst>
              <a:ext uri="{FF2B5EF4-FFF2-40B4-BE49-F238E27FC236}">
                <a16:creationId xmlns:a16="http://schemas.microsoft.com/office/drawing/2014/main" id="{7317222B-D3A2-7F4A-97AB-EE3316EDE97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98586" y="267825"/>
            <a:ext cx="812800" cy="812800"/>
          </a:xfrm>
          <a:prstGeom prst="rect">
            <a:avLst/>
          </a:prstGeom>
        </p:spPr>
      </p:pic>
    </p:spTree>
    <p:extLst>
      <p:ext uri="{BB962C8B-B14F-4D97-AF65-F5344CB8AC3E}">
        <p14:creationId xmlns:p14="http://schemas.microsoft.com/office/powerpoint/2010/main" val="128324629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9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text&#10;&#10;Description automatically generated">
            <a:extLst>
              <a:ext uri="{FF2B5EF4-FFF2-40B4-BE49-F238E27FC236}">
                <a16:creationId xmlns:a16="http://schemas.microsoft.com/office/drawing/2014/main" id="{B0B04065-EC1C-43C9-BE37-126D8FFC9472}"/>
              </a:ext>
            </a:extLst>
          </p:cNvPr>
          <p:cNvPicPr>
            <a:picLocks noChangeAspect="1"/>
          </p:cNvPicPr>
          <p:nvPr/>
        </p:nvPicPr>
        <p:blipFill>
          <a:blip r:embed="rId5"/>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65021" y="1425005"/>
            <a:ext cx="5911601" cy="349027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spcBef>
                <a:spcPts val="1000"/>
              </a:spcBef>
            </a:pPr>
            <a:r>
              <a:rPr lang="en-GB"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By the end of this lecture, you will be able to:</a:t>
            </a:r>
            <a:endParaRPr lang="en-US" sz="2000" b="1"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a:p>
            <a:pPr marL="342900" indent="-342900">
              <a:lnSpc>
                <a:spcPct val="120000"/>
              </a:lnSpc>
              <a:spcBef>
                <a:spcPts val="1000"/>
              </a:spcBef>
              <a:buAutoNum type="arabicPeriod"/>
            </a:pPr>
            <a:r>
              <a:rPr lang="en-GB" sz="2000" dirty="0">
                <a:latin typeface="Open Sans" panose="020B0606030504020204" pitchFamily="34" charset="0"/>
                <a:ea typeface="Open Sans" panose="020B0606030504020204" pitchFamily="34" charset="0"/>
                <a:cs typeface="Open Sans" panose="020B0606030504020204" pitchFamily="34" charset="0"/>
              </a:rPr>
              <a:t>ILO1:  Understand what energy balance is</a:t>
            </a:r>
          </a:p>
          <a:p>
            <a:pPr marL="342900" indent="-342900">
              <a:lnSpc>
                <a:spcPct val="120000"/>
              </a:lnSpc>
              <a:spcBef>
                <a:spcPts val="1000"/>
              </a:spcBef>
              <a:buAutoNum type="arabicPeriod"/>
            </a:pPr>
            <a:r>
              <a:rPr lang="en-US" sz="2000" dirty="0">
                <a:latin typeface="Open Sans" panose="020B0606030504020204" pitchFamily="34" charset="0"/>
                <a:ea typeface="Open Sans" panose="020B0606030504020204" pitchFamily="34" charset="0"/>
                <a:cs typeface="Open Sans" panose="020B0606030504020204" pitchFamily="34" charset="0"/>
              </a:rPr>
              <a:t>ILO2:  Ascertain why energy balance is important</a:t>
            </a:r>
          </a:p>
          <a:p>
            <a:pPr marL="342900" indent="-342900" algn="l">
              <a:lnSpc>
                <a:spcPct val="120000"/>
              </a:lnSpc>
              <a:spcBef>
                <a:spcPts val="1000"/>
              </a:spcBef>
              <a:buAutoNum type="arabicPeriod"/>
            </a:pPr>
            <a:r>
              <a:rPr lang="en-US" sz="2000" dirty="0">
                <a:latin typeface="Open Sans" panose="020B0606030504020204" pitchFamily="34" charset="0"/>
                <a:ea typeface="Open Sans" panose="020B0606030504020204" pitchFamily="34" charset="0"/>
                <a:cs typeface="Open Sans" panose="020B0606030504020204" pitchFamily="34" charset="0"/>
              </a:rPr>
              <a:t>ILO3:  Learn about the steps involved in calculating an energy balance</a:t>
            </a:r>
          </a:p>
          <a:p>
            <a:pPr marL="342900" indent="-342900" algn="l">
              <a:lnSpc>
                <a:spcPct val="120000"/>
              </a:lnSpc>
              <a:spcBef>
                <a:spcPts val="1000"/>
              </a:spcBef>
              <a:buAutoNum type="arabicPeriod"/>
            </a:pPr>
            <a:r>
              <a:rPr lang="en-US" sz="2000" dirty="0">
                <a:latin typeface="Open Sans" panose="020B0606030504020204" pitchFamily="34" charset="0"/>
                <a:ea typeface="Open Sans" panose="020B0606030504020204" pitchFamily="34" charset="0"/>
                <a:cs typeface="Open Sans" panose="020B0606030504020204" pitchFamily="34" charset="0"/>
              </a:rPr>
              <a:t>ILO4:  Get introduced to energy balance in practice</a:t>
            </a:r>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11" name="Google Shape;101;p15">
            <a:extLst>
              <a:ext uri="{FF2B5EF4-FFF2-40B4-BE49-F238E27FC236}">
                <a16:creationId xmlns:a16="http://schemas.microsoft.com/office/drawing/2014/main" id="{90CEB40C-2D8B-9947-A900-6C9D643A7745}"/>
              </a:ext>
            </a:extLst>
          </p:cNvPr>
          <p:cNvGrpSpPr/>
          <p:nvPr/>
        </p:nvGrpSpPr>
        <p:grpSpPr>
          <a:xfrm>
            <a:off x="7096370" y="2038200"/>
            <a:ext cx="4285367" cy="3263733"/>
            <a:chOff x="5322277" y="1528650"/>
            <a:chExt cx="3214025" cy="2447800"/>
          </a:xfrm>
        </p:grpSpPr>
        <p:sp>
          <p:nvSpPr>
            <p:cNvPr id="12" name="Google Shape;102;p15">
              <a:extLst>
                <a:ext uri="{FF2B5EF4-FFF2-40B4-BE49-F238E27FC236}">
                  <a16:creationId xmlns:a16="http://schemas.microsoft.com/office/drawing/2014/main" id="{EEAF5B26-2FF6-C849-A3DA-3CE53B9EDFB7}"/>
                </a:ext>
              </a:extLst>
            </p:cNvPr>
            <p:cNvSpPr/>
            <p:nvPr/>
          </p:nvSpPr>
          <p:spPr>
            <a:xfrm>
              <a:off x="5322277" y="1528650"/>
              <a:ext cx="3214025"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GB" sz="2133" dirty="0">
                  <a:latin typeface="Open Sans" panose="020B0606030504020204" pitchFamily="34" charset="0"/>
                  <a:cs typeface="Open Sans" panose="020B0606030504020204" pitchFamily="34" charset="0"/>
                </a:rPr>
                <a:t>4.1. Energy balance</a:t>
              </a:r>
              <a:endParaRPr sz="2133" dirty="0">
                <a:latin typeface="Open Sans" panose="020B0606030504020204" pitchFamily="34" charset="0"/>
                <a:cs typeface="Open Sans" panose="020B0606030504020204" pitchFamily="34" charset="0"/>
              </a:endParaRPr>
            </a:p>
          </p:txBody>
        </p:sp>
        <p:sp>
          <p:nvSpPr>
            <p:cNvPr id="13" name="Google Shape;103;p15">
              <a:extLst>
                <a:ext uri="{FF2B5EF4-FFF2-40B4-BE49-F238E27FC236}">
                  <a16:creationId xmlns:a16="http://schemas.microsoft.com/office/drawing/2014/main" id="{F2523ED8-70AE-8343-B6DD-9B6BAD068908}"/>
                </a:ext>
              </a:extLst>
            </p:cNvPr>
            <p:cNvSpPr/>
            <p:nvPr/>
          </p:nvSpPr>
          <p:spPr>
            <a:xfrm>
              <a:off x="5322277" y="2212350"/>
              <a:ext cx="3214025"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GB" sz="2133" dirty="0">
                  <a:latin typeface="Open Sans" panose="020B0606030504020204" pitchFamily="34" charset="0"/>
                  <a:cs typeface="Open Sans" panose="020B0606030504020204" pitchFamily="34" charset="0"/>
                </a:rPr>
                <a:t>4.2. Its importance</a:t>
              </a:r>
              <a:endParaRPr sz="2133" dirty="0">
                <a:latin typeface="Open Sans" panose="020B0606030504020204" pitchFamily="34" charset="0"/>
                <a:cs typeface="Open Sans" panose="020B0606030504020204" pitchFamily="34" charset="0"/>
              </a:endParaRPr>
            </a:p>
          </p:txBody>
        </p:sp>
        <p:sp>
          <p:nvSpPr>
            <p:cNvPr id="14" name="Google Shape;104;p15">
              <a:extLst>
                <a:ext uri="{FF2B5EF4-FFF2-40B4-BE49-F238E27FC236}">
                  <a16:creationId xmlns:a16="http://schemas.microsoft.com/office/drawing/2014/main" id="{8A6FDC24-F5C8-3940-BE0A-3CAE119250A8}"/>
                </a:ext>
              </a:extLst>
            </p:cNvPr>
            <p:cNvSpPr/>
            <p:nvPr/>
          </p:nvSpPr>
          <p:spPr>
            <a:xfrm>
              <a:off x="5322277" y="2861138"/>
              <a:ext cx="3214025"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GB" sz="2133" dirty="0">
                  <a:latin typeface="Open Sans" panose="020B0606030504020204" pitchFamily="34" charset="0"/>
                  <a:cs typeface="Open Sans" panose="020B0606030504020204" pitchFamily="34" charset="0"/>
                </a:rPr>
                <a:t>4.3. Calculating energy balance</a:t>
              </a:r>
              <a:endParaRPr sz="2133" dirty="0">
                <a:latin typeface="Open Sans" panose="020B0606030504020204" pitchFamily="34" charset="0"/>
                <a:cs typeface="Open Sans" panose="020B0606030504020204" pitchFamily="34" charset="0"/>
              </a:endParaRPr>
            </a:p>
          </p:txBody>
        </p:sp>
        <p:sp>
          <p:nvSpPr>
            <p:cNvPr id="15" name="Google Shape;105;p15">
              <a:extLst>
                <a:ext uri="{FF2B5EF4-FFF2-40B4-BE49-F238E27FC236}">
                  <a16:creationId xmlns:a16="http://schemas.microsoft.com/office/drawing/2014/main" id="{670FAB7E-38BE-EF4A-B0ED-7B8F0EA35FAB}"/>
                </a:ext>
              </a:extLst>
            </p:cNvPr>
            <p:cNvSpPr/>
            <p:nvPr/>
          </p:nvSpPr>
          <p:spPr>
            <a:xfrm>
              <a:off x="5322277" y="3509950"/>
              <a:ext cx="3214025"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spcBef>
                  <a:spcPts val="0"/>
                </a:spcBef>
                <a:spcAft>
                  <a:spcPts val="0"/>
                </a:spcAft>
              </a:pPr>
              <a:r>
                <a:rPr lang="en-GB" sz="2133" dirty="0">
                  <a:latin typeface="Open Sans" panose="020B0606030504020204" pitchFamily="34" charset="0"/>
                  <a:cs typeface="Open Sans" panose="020B0606030504020204" pitchFamily="34" charset="0"/>
                </a:rPr>
                <a:t>4.4. Practical application</a:t>
              </a:r>
              <a:endParaRPr sz="2133" dirty="0">
                <a:latin typeface="Open Sans" panose="020B0606030504020204" pitchFamily="34" charset="0"/>
                <a:cs typeface="Open Sans" panose="020B0606030504020204" pitchFamily="34" charset="0"/>
              </a:endParaRPr>
            </a:p>
          </p:txBody>
        </p:sp>
        <p:cxnSp>
          <p:nvCxnSpPr>
            <p:cNvPr id="16" name="Google Shape;106;p15">
              <a:extLst>
                <a:ext uri="{FF2B5EF4-FFF2-40B4-BE49-F238E27FC236}">
                  <a16:creationId xmlns:a16="http://schemas.microsoft.com/office/drawing/2014/main" id="{DBBCD670-C9B4-654E-AED6-635CFC338F7B}"/>
                </a:ext>
              </a:extLst>
            </p:cNvPr>
            <p:cNvCxnSpPr>
              <a:cxnSpLocks/>
              <a:stCxn id="12" idx="2"/>
              <a:endCxn id="13" idx="0"/>
            </p:cNvCxnSpPr>
            <p:nvPr/>
          </p:nvCxnSpPr>
          <p:spPr>
            <a:xfrm>
              <a:off x="6929290" y="1995150"/>
              <a:ext cx="0" cy="217200"/>
            </a:xfrm>
            <a:prstGeom prst="straightConnector1">
              <a:avLst/>
            </a:prstGeom>
            <a:noFill/>
            <a:ln w="9525" cap="flat" cmpd="sng">
              <a:solidFill>
                <a:schemeClr val="dk2"/>
              </a:solidFill>
              <a:prstDash val="solid"/>
              <a:round/>
              <a:headEnd type="none" w="med" len="med"/>
              <a:tailEnd type="triangle" w="med" len="med"/>
            </a:ln>
          </p:spPr>
        </p:cxnSp>
        <p:cxnSp>
          <p:nvCxnSpPr>
            <p:cNvPr id="17" name="Google Shape;107;p15">
              <a:extLst>
                <a:ext uri="{FF2B5EF4-FFF2-40B4-BE49-F238E27FC236}">
                  <a16:creationId xmlns:a16="http://schemas.microsoft.com/office/drawing/2014/main" id="{07CB6B9F-4E3D-9F4E-B72C-D9AF2F5D4A75}"/>
                </a:ext>
              </a:extLst>
            </p:cNvPr>
            <p:cNvCxnSpPr>
              <a:cxnSpLocks/>
              <a:stCxn id="13" idx="2"/>
              <a:endCxn id="14" idx="0"/>
            </p:cNvCxnSpPr>
            <p:nvPr/>
          </p:nvCxnSpPr>
          <p:spPr>
            <a:xfrm>
              <a:off x="6929290" y="2678850"/>
              <a:ext cx="0" cy="182288"/>
            </a:xfrm>
            <a:prstGeom prst="straightConnector1">
              <a:avLst/>
            </a:prstGeom>
            <a:noFill/>
            <a:ln w="9525" cap="flat" cmpd="sng">
              <a:solidFill>
                <a:schemeClr val="dk2"/>
              </a:solidFill>
              <a:prstDash val="solid"/>
              <a:round/>
              <a:headEnd type="none" w="med" len="med"/>
              <a:tailEnd type="triangle" w="med" len="med"/>
            </a:ln>
          </p:spPr>
        </p:cxnSp>
        <p:cxnSp>
          <p:nvCxnSpPr>
            <p:cNvPr id="19" name="Google Shape;108;p15">
              <a:extLst>
                <a:ext uri="{FF2B5EF4-FFF2-40B4-BE49-F238E27FC236}">
                  <a16:creationId xmlns:a16="http://schemas.microsoft.com/office/drawing/2014/main" id="{09FD14D7-B0BE-FD49-AB57-FEEADFB3D2F2}"/>
                </a:ext>
              </a:extLst>
            </p:cNvPr>
            <p:cNvCxnSpPr>
              <a:cxnSpLocks/>
              <a:stCxn id="14" idx="2"/>
              <a:endCxn id="15" idx="0"/>
            </p:cNvCxnSpPr>
            <p:nvPr/>
          </p:nvCxnSpPr>
          <p:spPr>
            <a:xfrm>
              <a:off x="6929290" y="3327638"/>
              <a:ext cx="0" cy="182312"/>
            </a:xfrm>
            <a:prstGeom prst="straightConnector1">
              <a:avLst/>
            </a:prstGeom>
            <a:noFill/>
            <a:ln w="9525" cap="flat" cmpd="sng">
              <a:solidFill>
                <a:schemeClr val="dk2"/>
              </a:solidFill>
              <a:prstDash val="solid"/>
              <a:round/>
              <a:headEnd type="none" w="med" len="med"/>
              <a:tailEnd type="triangle" w="med" len="med"/>
            </a:ln>
          </p:spPr>
        </p:cxnSp>
      </p:grpSp>
      <p:sp>
        <p:nvSpPr>
          <p:cNvPr id="20" name="Oval 19">
            <a:extLst>
              <a:ext uri="{FF2B5EF4-FFF2-40B4-BE49-F238E27FC236}">
                <a16:creationId xmlns:a16="http://schemas.microsoft.com/office/drawing/2014/main" id="{59D5BB64-FA88-DE45-A045-D629DD627286}"/>
              </a:ext>
            </a:extLst>
          </p:cNvPr>
          <p:cNvSpPr/>
          <p:nvPr/>
        </p:nvSpPr>
        <p:spPr>
          <a:xfrm>
            <a:off x="6893790" y="752786"/>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4_Slide2.mp3" descr="Track7_Lecture4_Slide2.mp3">
            <a:hlinkClick r:id="" action="ppaction://media"/>
            <a:extLst>
              <a:ext uri="{FF2B5EF4-FFF2-40B4-BE49-F238E27FC236}">
                <a16:creationId xmlns:a16="http://schemas.microsoft.com/office/drawing/2014/main" id="{9BA09CCA-E3EF-8843-8F40-32936CE42EA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65155" y="818669"/>
            <a:ext cx="812800" cy="812800"/>
          </a:xfrm>
          <a:prstGeom prst="rect">
            <a:avLst/>
          </a:prstGeom>
        </p:spPr>
      </p:pic>
    </p:spTree>
    <p:extLst>
      <p:ext uri="{BB962C8B-B14F-4D97-AF65-F5344CB8AC3E}">
        <p14:creationId xmlns:p14="http://schemas.microsoft.com/office/powerpoint/2010/main" val="114116210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23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204DB0F-0438-4977-BCCA-7331495AFA49}"/>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IAEA – Energy Balances Studio (EBS)</a:t>
            </a:r>
          </a:p>
        </p:txBody>
      </p:sp>
      <p:sp>
        <p:nvSpPr>
          <p:cNvPr id="3" name="Title 10">
            <a:extLst>
              <a:ext uri="{FF2B5EF4-FFF2-40B4-BE49-F238E27FC236}">
                <a16:creationId xmlns:a16="http://schemas.microsoft.com/office/drawing/2014/main" id="{B49F7216-4443-4233-A470-F5E623A66687}"/>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4.4 Energy Balance in Practice</a:t>
            </a:r>
          </a:p>
        </p:txBody>
      </p:sp>
      <p:pic>
        <p:nvPicPr>
          <p:cNvPr id="11" name="Picture 10" descr="Shape&#10;&#10;Description automatically generated with low confidence">
            <a:extLst>
              <a:ext uri="{FF2B5EF4-FFF2-40B4-BE49-F238E27FC236}">
                <a16:creationId xmlns:a16="http://schemas.microsoft.com/office/drawing/2014/main" id="{88B40BED-5E2B-3046-8D5D-DAC062178000}"/>
              </a:ext>
            </a:extLst>
          </p:cNvPr>
          <p:cNvPicPr>
            <a:picLocks noChangeAspect="1"/>
          </p:cNvPicPr>
          <p:nvPr/>
        </p:nvPicPr>
        <p:blipFill rotWithShape="1">
          <a:blip r:embed="rId6"/>
          <a:srcRect r="-212" b="13742"/>
          <a:stretch/>
        </p:blipFill>
        <p:spPr>
          <a:xfrm>
            <a:off x="7992350" y="1288254"/>
            <a:ext cx="3436266" cy="2957787"/>
          </a:xfrm>
          <a:prstGeom prst="rect">
            <a:avLst/>
          </a:prstGeom>
        </p:spPr>
      </p:pic>
      <p:sp>
        <p:nvSpPr>
          <p:cNvPr id="9" name="Content Placeholder 13">
            <a:extLst>
              <a:ext uri="{FF2B5EF4-FFF2-40B4-BE49-F238E27FC236}">
                <a16:creationId xmlns:a16="http://schemas.microsoft.com/office/drawing/2014/main" id="{54735F3C-A8D2-5845-B1C3-D295E226E4D8}"/>
              </a:ext>
            </a:extLst>
          </p:cNvPr>
          <p:cNvSpPr txBox="1">
            <a:spLocks/>
          </p:cNvSpPr>
          <p:nvPr/>
        </p:nvSpPr>
        <p:spPr>
          <a:xfrm>
            <a:off x="854281" y="1861591"/>
            <a:ext cx="6419182" cy="434274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It is a computer based tool compatible with the UNSD questionnaire.</a:t>
            </a:r>
          </a:p>
          <a:p>
            <a:pPr marL="342900" indent="-342900">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It helps with first order energy balances. </a:t>
            </a:r>
          </a:p>
          <a:p>
            <a:pPr marL="342900" indent="-342900">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It is compatible with current arrangements of UNSD. </a:t>
            </a:r>
          </a:p>
          <a:p>
            <a:pPr marL="342900" indent="-342900">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It is flexible to accommodate different changes.</a:t>
            </a: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spcBef>
                <a:spcPts val="1000"/>
              </a:spcBef>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It is </a:t>
            </a:r>
            <a:r>
              <a:rPr lang="en-US" sz="2000" dirty="0">
                <a:latin typeface="Open Sans" panose="020B0606030504020204" pitchFamily="34" charset="0"/>
                <a:ea typeface="Open Sans" panose="020B0606030504020204" pitchFamily="34" charset="0"/>
                <a:cs typeface="Open Sans" panose="020B0606030504020204" pitchFamily="34" charset="0"/>
              </a:rPr>
              <a:t>straight forward to use, stable and with minimum support required.</a:t>
            </a:r>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spcBef>
                <a:spcPts val="1000"/>
              </a:spcBef>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spcBef>
                <a:spcPts val="1000"/>
              </a:spcBef>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lgn="l">
              <a:spcBef>
                <a:spcPts val="1000"/>
              </a:spcBef>
              <a:buAutoNum type="arabicPeriod"/>
            </a:pPr>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F3579142-88F2-F548-82F1-D937233363AA}"/>
              </a:ext>
            </a:extLst>
          </p:cNvPr>
          <p:cNvSpPr/>
          <p:nvPr/>
        </p:nvSpPr>
        <p:spPr>
          <a:xfrm>
            <a:off x="6828632" y="19646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4_Slide20.mp3" descr="Track7_Lecture4_Slide20.mp3">
            <a:hlinkClick r:id="" action="ppaction://media"/>
            <a:extLst>
              <a:ext uri="{FF2B5EF4-FFF2-40B4-BE49-F238E27FC236}">
                <a16:creationId xmlns:a16="http://schemas.microsoft.com/office/drawing/2014/main" id="{003A31D7-805E-2246-8E83-90E927AB67C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99997" y="262256"/>
            <a:ext cx="812800" cy="812800"/>
          </a:xfrm>
          <a:prstGeom prst="rect">
            <a:avLst/>
          </a:prstGeom>
        </p:spPr>
      </p:pic>
    </p:spTree>
    <p:extLst>
      <p:ext uri="{BB962C8B-B14F-4D97-AF65-F5344CB8AC3E}">
        <p14:creationId xmlns:p14="http://schemas.microsoft.com/office/powerpoint/2010/main" val="78570620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2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a:ea typeface="Open Sans ExtraBold" panose="020B0606030504020204" pitchFamily="34" charset="0"/>
                <a:cs typeface="Open Sans ExtraBold" panose="020B0606030504020204" pitchFamily="34" charset="0"/>
              </a:rPr>
              <a:pPr algn="ctr"/>
              <a:t>21</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204DB0F-0438-4977-BCCA-7331495AFA49}"/>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Energy Balances Studio Details</a:t>
            </a:r>
          </a:p>
        </p:txBody>
      </p:sp>
      <p:sp>
        <p:nvSpPr>
          <p:cNvPr id="3" name="Title 10">
            <a:extLst>
              <a:ext uri="{FF2B5EF4-FFF2-40B4-BE49-F238E27FC236}">
                <a16:creationId xmlns:a16="http://schemas.microsoft.com/office/drawing/2014/main" id="{B49F7216-4443-4233-A470-F5E623A66687}"/>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4.4 Energy Balance in Practice</a:t>
            </a:r>
          </a:p>
        </p:txBody>
      </p:sp>
      <p:pic>
        <p:nvPicPr>
          <p:cNvPr id="8" name="Picture 7">
            <a:extLst>
              <a:ext uri="{FF2B5EF4-FFF2-40B4-BE49-F238E27FC236}">
                <a16:creationId xmlns:a16="http://schemas.microsoft.com/office/drawing/2014/main" id="{0E8766C4-BD64-CA4F-A1A2-8E9988201FC4}"/>
              </a:ext>
            </a:extLst>
          </p:cNvPr>
          <p:cNvPicPr>
            <a:picLocks noChangeAspect="1"/>
          </p:cNvPicPr>
          <p:nvPr/>
        </p:nvPicPr>
        <p:blipFill rotWithShape="1">
          <a:blip r:embed="rId6"/>
          <a:srcRect l="78" t="-552" r="228" b="14579"/>
          <a:stretch/>
        </p:blipFill>
        <p:spPr>
          <a:xfrm>
            <a:off x="8541010" y="1393815"/>
            <a:ext cx="3175421" cy="2738384"/>
          </a:xfrm>
          <a:prstGeom prst="rect">
            <a:avLst/>
          </a:prstGeom>
        </p:spPr>
      </p:pic>
      <p:sp>
        <p:nvSpPr>
          <p:cNvPr id="9" name="Content Placeholder 13">
            <a:extLst>
              <a:ext uri="{FF2B5EF4-FFF2-40B4-BE49-F238E27FC236}">
                <a16:creationId xmlns:a16="http://schemas.microsoft.com/office/drawing/2014/main" id="{D088ECEB-2D4B-B84E-8A65-55C133F900D0}"/>
              </a:ext>
            </a:extLst>
          </p:cNvPr>
          <p:cNvSpPr txBox="1">
            <a:spLocks/>
          </p:cNvSpPr>
          <p:nvPr/>
        </p:nvSpPr>
        <p:spPr>
          <a:xfrm>
            <a:off x="854281" y="1861591"/>
            <a:ext cx="6419182" cy="4342743"/>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defRPr/>
            </a:pPr>
            <a:r>
              <a:rPr lang="en-US" sz="2000" dirty="0">
                <a:latin typeface="Open Sans" panose="020B0606030504020204" pitchFamily="34" charset="0"/>
                <a:ea typeface="Open Sans" panose="020B0606030504020204" pitchFamily="34" charset="0"/>
                <a:cs typeface="Open Sans" panose="020B0606030504020204" pitchFamily="34" charset="0"/>
              </a:rPr>
              <a:t>Step1: check primary energy requirements, transformation of energy, and final energy consumption.</a:t>
            </a:r>
          </a:p>
          <a:p>
            <a:pPr>
              <a:spcBef>
                <a:spcPts val="1000"/>
              </a:spcBef>
              <a:defRPr/>
            </a:pPr>
            <a:r>
              <a:rPr lang="en-US" sz="2000" dirty="0">
                <a:latin typeface="Open Sans" panose="020B0606030504020204" pitchFamily="34" charset="0"/>
                <a:ea typeface="Open Sans" panose="020B0606030504020204" pitchFamily="34" charset="0"/>
                <a:cs typeface="Open Sans" panose="020B0606030504020204" pitchFamily="34" charset="0"/>
              </a:rPr>
              <a:t>Step 2: identify energy forms and energy flows from primary energy requirements.</a:t>
            </a:r>
          </a:p>
          <a:p>
            <a:pPr>
              <a:spcBef>
                <a:spcPts val="1000"/>
              </a:spcBef>
              <a:defRPr/>
            </a:pPr>
            <a:r>
              <a:rPr lang="en-US" sz="2000" dirty="0">
                <a:latin typeface="Open Sans" panose="020B0606030504020204" pitchFamily="34" charset="0"/>
                <a:ea typeface="Open Sans" panose="020B0606030504020204" pitchFamily="34" charset="0"/>
                <a:cs typeface="Open Sans" panose="020B0606030504020204" pitchFamily="34" charset="0"/>
              </a:rPr>
              <a:t>Step 3: feed sources to EBS.</a:t>
            </a:r>
          </a:p>
          <a:p>
            <a:pPr>
              <a:spcBef>
                <a:spcPts val="1000"/>
              </a:spcBef>
              <a:defRPr/>
            </a:pPr>
            <a:r>
              <a:rPr lang="en-US" sz="2000" dirty="0">
                <a:latin typeface="Open Sans" panose="020B0606030504020204" pitchFamily="34" charset="0"/>
                <a:ea typeface="Open Sans" panose="020B0606030504020204" pitchFamily="34" charset="0"/>
                <a:cs typeface="Open Sans" panose="020B0606030504020204" pitchFamily="34" charset="0"/>
              </a:rPr>
              <a:t>Step 4: check the results generated by EBS with those present in the publication.</a:t>
            </a:r>
          </a:p>
          <a:p>
            <a:pPr marL="342900" indent="-342900">
              <a:spcBef>
                <a:spcPts val="1000"/>
              </a:spcBef>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spcBef>
                <a:spcPts val="1000"/>
              </a:spcBef>
              <a:buFont typeface="Arial" panose="020B0604020202020204" pitchFamily="34" charset="0"/>
              <a:buChar char="•"/>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lgn="l">
              <a:spcBef>
                <a:spcPts val="1000"/>
              </a:spcBef>
              <a:buAutoNum type="arabicPeriod"/>
            </a:pPr>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8AF0E05C-BAD1-7044-8C04-B1521456BB20}"/>
              </a:ext>
            </a:extLst>
          </p:cNvPr>
          <p:cNvSpPr/>
          <p:nvPr/>
        </p:nvSpPr>
        <p:spPr>
          <a:xfrm>
            <a:off x="6828632" y="19646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4_Slide21.mp3" descr="Track7_Lecture4_Slide21.mp3">
            <a:hlinkClick r:id="" action="ppaction://media"/>
            <a:extLst>
              <a:ext uri="{FF2B5EF4-FFF2-40B4-BE49-F238E27FC236}">
                <a16:creationId xmlns:a16="http://schemas.microsoft.com/office/drawing/2014/main" id="{2FC3F638-44FD-334B-835A-24F24C09D53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97043" y="267825"/>
            <a:ext cx="812800" cy="812800"/>
          </a:xfrm>
          <a:prstGeom prst="rect">
            <a:avLst/>
          </a:prstGeom>
        </p:spPr>
      </p:pic>
    </p:spTree>
    <p:extLst>
      <p:ext uri="{BB962C8B-B14F-4D97-AF65-F5344CB8AC3E}">
        <p14:creationId xmlns:p14="http://schemas.microsoft.com/office/powerpoint/2010/main" val="20300675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8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sunburst chart&#10;&#10;Description automatically generated">
            <a:extLst>
              <a:ext uri="{FF2B5EF4-FFF2-40B4-BE49-F238E27FC236}">
                <a16:creationId xmlns:a16="http://schemas.microsoft.com/office/drawing/2014/main" id="{C56909D4-C4C5-4A9A-A271-C7C2A0D93676}"/>
              </a:ext>
            </a:extLst>
          </p:cNvPr>
          <p:cNvPicPr>
            <a:picLocks noChangeAspect="1"/>
          </p:cNvPicPr>
          <p:nvPr/>
        </p:nvPicPr>
        <p:blipFill>
          <a:blip r:embed="rId5"/>
          <a:srcRect/>
          <a:stretch/>
        </p:blipFill>
        <p:spPr>
          <a:xfrm>
            <a:off x="0" y="679"/>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22</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204DB0F-0438-4977-BCCA-7331495AFA49}"/>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Key take away points</a:t>
            </a:r>
          </a:p>
        </p:txBody>
      </p:sp>
      <p:sp>
        <p:nvSpPr>
          <p:cNvPr id="3" name="Title 10">
            <a:extLst>
              <a:ext uri="{FF2B5EF4-FFF2-40B4-BE49-F238E27FC236}">
                <a16:creationId xmlns:a16="http://schemas.microsoft.com/office/drawing/2014/main" id="{B49F7216-4443-4233-A470-F5E623A66687}"/>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4.4 Summary</a:t>
            </a:r>
          </a:p>
        </p:txBody>
      </p:sp>
      <p:sp>
        <p:nvSpPr>
          <p:cNvPr id="4" name="TextBox 3">
            <a:extLst>
              <a:ext uri="{FF2B5EF4-FFF2-40B4-BE49-F238E27FC236}">
                <a16:creationId xmlns:a16="http://schemas.microsoft.com/office/drawing/2014/main" id="{1B19F34A-FF34-4852-96F3-3318B70C89AC}"/>
              </a:ext>
            </a:extLst>
          </p:cNvPr>
          <p:cNvSpPr txBox="1"/>
          <p:nvPr/>
        </p:nvSpPr>
        <p:spPr>
          <a:xfrm>
            <a:off x="12551404" y="6564754"/>
            <a:ext cx="517434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b="1">
                <a:solidFill>
                  <a:srgbClr val="1D1C1D"/>
                </a:solidFill>
                <a:latin typeface="Open Sans"/>
              </a:rPr>
              <a:t>https://</a:t>
            </a:r>
            <a:r>
              <a:rPr lang="en-US" sz="1000" b="1" err="1">
                <a:solidFill>
                  <a:srgbClr val="1D1C1D"/>
                </a:solidFill>
                <a:latin typeface="Open Sans"/>
              </a:rPr>
              <a:t>thenounproject.com</a:t>
            </a:r>
            <a:r>
              <a:rPr lang="en-US" sz="1000" b="1">
                <a:solidFill>
                  <a:srgbClr val="1D1C1D"/>
                </a:solidFill>
                <a:latin typeface="Open Sans"/>
              </a:rPr>
              <a:t>/term/software-support/2209184/</a:t>
            </a:r>
            <a:endParaRPr lang="en-US" sz="1000">
              <a:latin typeface="Open Sans"/>
            </a:endParaRPr>
          </a:p>
        </p:txBody>
      </p:sp>
      <p:sp>
        <p:nvSpPr>
          <p:cNvPr id="8" name="Content Placeholder 8">
            <a:extLst>
              <a:ext uri="{FF2B5EF4-FFF2-40B4-BE49-F238E27FC236}">
                <a16:creationId xmlns:a16="http://schemas.microsoft.com/office/drawing/2014/main" id="{2A7C11F8-4EAE-3A42-9529-4E136A1F514A}"/>
              </a:ext>
            </a:extLst>
          </p:cNvPr>
          <p:cNvSpPr>
            <a:spLocks noGrp="1"/>
          </p:cNvSpPr>
          <p:nvPr>
            <p:ph idx="1"/>
          </p:nvPr>
        </p:nvSpPr>
        <p:spPr>
          <a:xfrm>
            <a:off x="785037" y="1938660"/>
            <a:ext cx="5081071" cy="4144425"/>
          </a:xfrm>
        </p:spPr>
        <p:txBody>
          <a:bodyPr vert="horz" lIns="91440" tIns="45720" rIns="91440" bIns="45720" rtlCol="0" anchor="t">
            <a:normAutofit lnSpcReduction="10000"/>
          </a:bodyPr>
          <a:lstStyle/>
          <a:p>
            <a:pPr>
              <a:lnSpc>
                <a:spcPct val="110000"/>
              </a:lnSpc>
              <a:spcBef>
                <a:spcPts val="600"/>
              </a:spcBef>
            </a:pPr>
            <a:r>
              <a:rPr lang="en-US" sz="2000" dirty="0">
                <a:latin typeface="Open Sans"/>
                <a:ea typeface="Open Sans" panose="020B0606030504020204" pitchFamily="34" charset="0"/>
                <a:cs typeface="Open Sans" panose="020B0606030504020204" pitchFamily="34" charset="0"/>
              </a:rPr>
              <a:t>Sound energy planning needs sound energy statistics</a:t>
            </a:r>
          </a:p>
          <a:p>
            <a:pPr>
              <a:lnSpc>
                <a:spcPct val="110000"/>
              </a:lnSpc>
              <a:spcBef>
                <a:spcPts val="600"/>
              </a:spcBef>
            </a:pPr>
            <a:endParaRPr lang="en-US" sz="2000" dirty="0">
              <a:latin typeface="Open Sans"/>
              <a:ea typeface="Open Sans" panose="020B0606030504020204" pitchFamily="34" charset="0"/>
              <a:cs typeface="Open Sans" panose="020B0606030504020204" pitchFamily="34" charset="0"/>
            </a:endParaRPr>
          </a:p>
          <a:p>
            <a:pPr>
              <a:lnSpc>
                <a:spcPct val="110000"/>
              </a:lnSpc>
              <a:spcBef>
                <a:spcPts val="600"/>
              </a:spcBef>
            </a:pPr>
            <a:r>
              <a:rPr lang="en-US" sz="2000" dirty="0">
                <a:latin typeface="Open Sans"/>
                <a:ea typeface="Open Sans" panose="020B0606030504020204" pitchFamily="34" charset="0"/>
                <a:cs typeface="Open Sans" panose="020B0606030504020204" pitchFamily="34" charset="0"/>
              </a:rPr>
              <a:t>Energy balance plays a key role in this process</a:t>
            </a:r>
          </a:p>
          <a:p>
            <a:pPr>
              <a:lnSpc>
                <a:spcPct val="110000"/>
              </a:lnSpc>
              <a:spcBef>
                <a:spcPts val="600"/>
              </a:spcBef>
            </a:pPr>
            <a:endParaRPr lang="en-US" sz="2000" dirty="0">
              <a:latin typeface="Open Sans"/>
              <a:ea typeface="Open Sans" panose="020B0606030504020204" pitchFamily="34" charset="0"/>
              <a:cs typeface="Open Sans" panose="020B0606030504020204" pitchFamily="34" charset="0"/>
            </a:endParaRPr>
          </a:p>
          <a:p>
            <a:pPr>
              <a:lnSpc>
                <a:spcPct val="110000"/>
              </a:lnSpc>
              <a:spcBef>
                <a:spcPts val="600"/>
              </a:spcBef>
            </a:pPr>
            <a:r>
              <a:rPr lang="en-US" sz="2000" dirty="0">
                <a:latin typeface="Open Sans"/>
                <a:ea typeface="Open Sans" panose="020B0606030504020204" pitchFamily="34" charset="0"/>
                <a:cs typeface="Open Sans" panose="020B0606030504020204" pitchFamily="34" charset="0"/>
              </a:rPr>
              <a:t>Best practices to arrive at an energy balance have been presented</a:t>
            </a:r>
          </a:p>
          <a:p>
            <a:pPr>
              <a:lnSpc>
                <a:spcPct val="110000"/>
              </a:lnSpc>
              <a:spcBef>
                <a:spcPts val="600"/>
              </a:spcBef>
            </a:pPr>
            <a:endParaRPr lang="en-US" sz="2000" dirty="0">
              <a:latin typeface="Open Sans"/>
              <a:ea typeface="Open Sans" panose="020B0606030504020204" pitchFamily="34" charset="0"/>
              <a:cs typeface="Open Sans" panose="020B0606030504020204" pitchFamily="34" charset="0"/>
            </a:endParaRPr>
          </a:p>
          <a:p>
            <a:pPr>
              <a:lnSpc>
                <a:spcPct val="110000"/>
              </a:lnSpc>
              <a:spcBef>
                <a:spcPts val="600"/>
              </a:spcBef>
            </a:pPr>
            <a:r>
              <a:rPr lang="en-US" sz="2000" dirty="0">
                <a:latin typeface="Open Sans"/>
                <a:ea typeface="Open Sans" panose="020B0606030504020204" pitchFamily="34" charset="0"/>
                <a:cs typeface="Open Sans" panose="020B0606030504020204" pitchFamily="34" charset="0"/>
              </a:rPr>
              <a:t>Useful tools have been introduced: UNSD data and Energy Balance Studio</a:t>
            </a:r>
          </a:p>
          <a:p>
            <a:pPr>
              <a:lnSpc>
                <a:spcPct val="110000"/>
              </a:lnSpc>
              <a:spcBef>
                <a:spcPts val="600"/>
              </a:spcBef>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a:lnSpc>
                <a:spcPct val="110000"/>
              </a:lnSpc>
              <a:spcBef>
                <a:spcPts val="600"/>
              </a:spcBef>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a:lnSpc>
                <a:spcPct val="110000"/>
              </a:lnSpc>
              <a:spcBef>
                <a:spcPts val="600"/>
              </a:spcBef>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A32FDCA8-1555-B742-85C6-24C6B9F4EA72}"/>
              </a:ext>
            </a:extLst>
          </p:cNvPr>
          <p:cNvSpPr/>
          <p:nvPr/>
        </p:nvSpPr>
        <p:spPr>
          <a:xfrm>
            <a:off x="4755329" y="85597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Track7_Lecture4_Slide22.mp3" descr="Track7_Lecture4_Slide22.mp3">
            <a:hlinkClick r:id="" action="ppaction://media"/>
            <a:extLst>
              <a:ext uri="{FF2B5EF4-FFF2-40B4-BE49-F238E27FC236}">
                <a16:creationId xmlns:a16="http://schemas.microsoft.com/office/drawing/2014/main" id="{42CAC85C-1526-7F43-9BF6-B279F0F961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26694" y="927335"/>
            <a:ext cx="812800" cy="812800"/>
          </a:xfrm>
          <a:prstGeom prst="rect">
            <a:avLst/>
          </a:prstGeom>
        </p:spPr>
      </p:pic>
    </p:spTree>
    <p:extLst>
      <p:ext uri="{BB962C8B-B14F-4D97-AF65-F5344CB8AC3E}">
        <p14:creationId xmlns:p14="http://schemas.microsoft.com/office/powerpoint/2010/main" val="2096142442"/>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61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Graphical user interface, website&#10;&#10;Description automatically generated">
            <a:extLst>
              <a:ext uri="{FF2B5EF4-FFF2-40B4-BE49-F238E27FC236}">
                <a16:creationId xmlns:a16="http://schemas.microsoft.com/office/drawing/2014/main" id="{91C2E65F-545A-3D4A-8140-93C0D35503DF}"/>
              </a:ext>
            </a:extLst>
          </p:cNvPr>
          <p:cNvPicPr>
            <a:picLocks noChangeAspect="1"/>
          </p:cNvPicPr>
          <p:nvPr/>
        </p:nvPicPr>
        <p:blipFill>
          <a:blip r:embed="rId3"/>
          <a:stretch>
            <a:fillRect/>
          </a:stretch>
        </p:blipFill>
        <p:spPr>
          <a:xfrm>
            <a:off x="0" y="0"/>
            <a:ext cx="12192000" cy="6858000"/>
          </a:xfrm>
          <a:prstGeom prst="rect">
            <a:avLst/>
          </a:prstGeom>
        </p:spPr>
      </p:pic>
      <p:sp>
        <p:nvSpPr>
          <p:cNvPr id="5" name="TextBox 2">
            <a:extLst>
              <a:ext uri="{FF2B5EF4-FFF2-40B4-BE49-F238E27FC236}">
                <a16:creationId xmlns:a16="http://schemas.microsoft.com/office/drawing/2014/main" id="{0C7CAE54-6FC2-47D6-A148-C84CFB31BFDE}"/>
              </a:ext>
            </a:extLst>
          </p:cNvPr>
          <p:cNvSpPr txBox="1"/>
          <p:nvPr/>
        </p:nvSpPr>
        <p:spPr>
          <a:xfrm>
            <a:off x="8834546" y="4692435"/>
            <a:ext cx="2992083" cy="95410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lgn="ctr"/>
            <a:r>
              <a:rPr lang="en-US" sz="800" dirty="0">
                <a:solidFill>
                  <a:schemeClr val="bg1"/>
                </a:solidFill>
                <a:latin typeface="Open Sans"/>
                <a:ea typeface="+mn-lt"/>
                <a:cs typeface="+mn-lt"/>
              </a:rPr>
              <a:t>Collett, K.A., Charbonnier F., Ahsan A., Halloran C., Vijay, A., </a:t>
            </a:r>
            <a:r>
              <a:rPr lang="en-US" sz="800" dirty="0" err="1">
                <a:solidFill>
                  <a:schemeClr val="bg1"/>
                </a:solidFill>
                <a:latin typeface="Open Sans"/>
                <a:ea typeface="+mn-lt"/>
                <a:cs typeface="+mn-lt"/>
              </a:rPr>
              <a:t>Berdellans</a:t>
            </a:r>
            <a:r>
              <a:rPr lang="en-US" sz="800" dirty="0">
                <a:solidFill>
                  <a:schemeClr val="bg1"/>
                </a:solidFill>
                <a:latin typeface="Open Sans"/>
                <a:ea typeface="+mn-lt"/>
                <a:cs typeface="+mn-lt"/>
              </a:rPr>
              <a:t> I., Hasanovic S., </a:t>
            </a:r>
            <a:r>
              <a:rPr lang="en-US" sz="800" dirty="0" err="1">
                <a:solidFill>
                  <a:schemeClr val="bg1"/>
                </a:solidFill>
                <a:latin typeface="Open Sans"/>
                <a:ea typeface="+mn-lt"/>
                <a:cs typeface="+mn-lt"/>
              </a:rPr>
              <a:t>Gritsevskyi</a:t>
            </a:r>
            <a:r>
              <a:rPr lang="en-US" sz="800" dirty="0">
                <a:solidFill>
                  <a:schemeClr val="bg1"/>
                </a:solidFill>
                <a:latin typeface="Open Sans"/>
                <a:ea typeface="+mn-lt"/>
                <a:cs typeface="+mn-lt"/>
              </a:rPr>
              <a:t> A, </a:t>
            </a:r>
            <a:r>
              <a:rPr lang="en-US" sz="800" dirty="0" err="1">
                <a:solidFill>
                  <a:schemeClr val="bg1"/>
                </a:solidFill>
                <a:latin typeface="Open Sans"/>
                <a:ea typeface="+mn-lt"/>
                <a:cs typeface="+mn-lt"/>
              </a:rPr>
              <a:t>Stankeviciute</a:t>
            </a:r>
            <a:r>
              <a:rPr lang="en-US" sz="800" dirty="0">
                <a:solidFill>
                  <a:schemeClr val="bg1"/>
                </a:solidFill>
                <a:latin typeface="Open Sans"/>
                <a:ea typeface="+mn-lt"/>
                <a:cs typeface="+mn-lt"/>
              </a:rPr>
              <a:t> L.,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Tot M.; Welsch M., </a:t>
            </a:r>
            <a:r>
              <a:rPr lang="en-US" sz="800" dirty="0" err="1">
                <a:solidFill>
                  <a:schemeClr val="bg1"/>
                </a:solidFill>
                <a:latin typeface="Open Sans"/>
                <a:ea typeface="+mn-lt"/>
                <a:cs typeface="+mn-lt"/>
              </a:rPr>
              <a:t>Hirmer</a:t>
            </a:r>
            <a:r>
              <a:rPr lang="en-US" sz="800" dirty="0">
                <a:solidFill>
                  <a:schemeClr val="bg1"/>
                </a:solidFill>
                <a:latin typeface="Open Sans"/>
                <a:ea typeface="+mn-lt"/>
                <a:cs typeface="+mn-lt"/>
              </a:rPr>
              <a:t> S., 2021. Lecture 4: Introduction to Energy Balance Studio, Energy Balance Studio. Release Version 1.0.  [online presentation]. Climate Compatible Growth </a:t>
            </a:r>
            <a:br>
              <a:rPr lang="en-US" sz="800" dirty="0">
                <a:solidFill>
                  <a:schemeClr val="bg1"/>
                </a:solidFill>
                <a:latin typeface="Open Sans"/>
                <a:ea typeface="+mn-lt"/>
                <a:cs typeface="+mn-lt"/>
              </a:rPr>
            </a:br>
            <a:r>
              <a:rPr lang="en-US" sz="800" dirty="0">
                <a:solidFill>
                  <a:schemeClr val="bg1"/>
                </a:solidFill>
                <a:latin typeface="Open Sans"/>
                <a:ea typeface="+mn-lt"/>
                <a:cs typeface="+mn-lt"/>
              </a:rPr>
              <a:t>Programme and International Atomic Energy Agency.</a:t>
            </a:r>
            <a:endParaRPr lang="en-US" sz="800" dirty="0">
              <a:solidFill>
                <a:schemeClr val="bg1"/>
              </a:solidFill>
              <a:cs typeface="Calibri"/>
            </a:endParaRPr>
          </a:p>
        </p:txBody>
      </p:sp>
      <p:sp>
        <p:nvSpPr>
          <p:cNvPr id="6" name="TextBox 3">
            <a:extLst>
              <a:ext uri="{FF2B5EF4-FFF2-40B4-BE49-F238E27FC236}">
                <a16:creationId xmlns:a16="http://schemas.microsoft.com/office/drawing/2014/main" id="{61E76528-6BDB-451B-903B-816A1D4D901A}"/>
              </a:ext>
            </a:extLst>
          </p:cNvPr>
          <p:cNvSpPr txBox="1"/>
          <p:nvPr/>
        </p:nvSpPr>
        <p:spPr>
          <a:xfrm>
            <a:off x="9899301" y="5905083"/>
            <a:ext cx="2042328"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sz="800" dirty="0">
                <a:solidFill>
                  <a:schemeClr val="bg1"/>
                </a:solidFill>
                <a:latin typeface="Open Sans"/>
                <a:ea typeface="+mn-lt"/>
                <a:cs typeface="+mn-lt"/>
              </a:rPr>
              <a:t>CCG courses (this will take </a:t>
            </a:r>
            <a:br>
              <a:rPr lang="en-US" sz="800" dirty="0">
                <a:latin typeface="Open Sans"/>
                <a:ea typeface="+mn-lt"/>
                <a:cs typeface="+mn-lt"/>
              </a:rPr>
            </a:br>
            <a:r>
              <a:rPr lang="en-US" sz="800" dirty="0">
                <a:solidFill>
                  <a:schemeClr val="bg1"/>
                </a:solidFill>
                <a:latin typeface="Open Sans"/>
                <a:ea typeface="+mn-lt"/>
                <a:cs typeface="+mn-lt"/>
              </a:rPr>
              <a:t>you to the website link http://www.ClimateCompatibleGrowth.com/teachingmaterials)</a:t>
            </a:r>
          </a:p>
        </p:txBody>
      </p:sp>
      <p:grpSp>
        <p:nvGrpSpPr>
          <p:cNvPr id="7" name="Group 6">
            <a:extLst>
              <a:ext uri="{FF2B5EF4-FFF2-40B4-BE49-F238E27FC236}">
                <a16:creationId xmlns:a16="http://schemas.microsoft.com/office/drawing/2014/main" id="{B440F110-5747-FD4D-8D03-100C13EF6F6D}"/>
              </a:ext>
            </a:extLst>
          </p:cNvPr>
          <p:cNvGrpSpPr/>
          <p:nvPr/>
        </p:nvGrpSpPr>
        <p:grpSpPr>
          <a:xfrm>
            <a:off x="3339465" y="4133635"/>
            <a:ext cx="1877504" cy="558800"/>
            <a:chOff x="929196" y="5461000"/>
            <a:chExt cx="1877504" cy="558800"/>
          </a:xfrm>
        </p:grpSpPr>
        <p:sp>
          <p:nvSpPr>
            <p:cNvPr id="8" name="Rounded Rectangle 7">
              <a:hlinkClick r:id="rId4"/>
              <a:extLst>
                <a:ext uri="{FF2B5EF4-FFF2-40B4-BE49-F238E27FC236}">
                  <a16:creationId xmlns:a16="http://schemas.microsoft.com/office/drawing/2014/main" id="{F0824D5E-3C7B-C64F-8B4D-314A54E70C2D}"/>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081EC1B-96A9-E342-9CB6-1E4C44E18899}"/>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1" name="Rounded Rectangle 10">
              <a:hlinkClick r:id="rId5"/>
              <a:extLst>
                <a:ext uri="{FF2B5EF4-FFF2-40B4-BE49-F238E27FC236}">
                  <a16:creationId xmlns:a16="http://schemas.microsoft.com/office/drawing/2014/main" id="{E2DEF96F-A7E4-1644-A103-94912BDE66CF}"/>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045773242"/>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rPr>
              <a:t>What is Energy Balance?</a:t>
            </a:r>
            <a:endParaRPr lang="en-US">
              <a:solidFill>
                <a:schemeClr val="accent5">
                  <a:lumMod val="60000"/>
                  <a:lumOff val="40000"/>
                </a:schemeClr>
              </a:solidFill>
            </a:endParaRP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rPr>
              <a:t>4.1 Energy Balance</a:t>
            </a:r>
          </a:p>
        </p:txBody>
      </p:sp>
      <p:pic>
        <p:nvPicPr>
          <p:cNvPr id="3" name="Picture 2" descr="A close - up of a stethoscope&#10;&#10;Description automatically generated with medium confidence">
            <a:extLst>
              <a:ext uri="{FF2B5EF4-FFF2-40B4-BE49-F238E27FC236}">
                <a16:creationId xmlns:a16="http://schemas.microsoft.com/office/drawing/2014/main" id="{FD0A4587-7A44-FA4B-BD58-BD9576FCB2A5}"/>
              </a:ext>
            </a:extLst>
          </p:cNvPr>
          <p:cNvPicPr>
            <a:picLocks noChangeAspect="1"/>
          </p:cNvPicPr>
          <p:nvPr/>
        </p:nvPicPr>
        <p:blipFill>
          <a:blip r:embed="rId6"/>
          <a:stretch>
            <a:fillRect/>
          </a:stretch>
        </p:blipFill>
        <p:spPr>
          <a:xfrm>
            <a:off x="6092435" y="1676854"/>
            <a:ext cx="5546007" cy="3923751"/>
          </a:xfrm>
          <a:prstGeom prst="rect">
            <a:avLst/>
          </a:prstGeom>
        </p:spPr>
      </p:pic>
      <p:sp>
        <p:nvSpPr>
          <p:cNvPr id="10" name="Content Placeholder 8">
            <a:extLst>
              <a:ext uri="{FF2B5EF4-FFF2-40B4-BE49-F238E27FC236}">
                <a16:creationId xmlns:a16="http://schemas.microsoft.com/office/drawing/2014/main" id="{C2D82B9E-537A-0743-9A35-F0198094B336}"/>
              </a:ext>
            </a:extLst>
          </p:cNvPr>
          <p:cNvSpPr>
            <a:spLocks noGrp="1"/>
          </p:cNvSpPr>
          <p:nvPr>
            <p:ph idx="1"/>
          </p:nvPr>
        </p:nvSpPr>
        <p:spPr>
          <a:xfrm>
            <a:off x="838200" y="1855217"/>
            <a:ext cx="5546007" cy="4351338"/>
          </a:xfrm>
        </p:spPr>
        <p:txBody>
          <a:bodyPr vert="horz" lIns="91440" tIns="45720" rIns="91440" bIns="45720" rtlCol="0" anchor="t">
            <a:normAutofit/>
          </a:bodyPr>
          <a:lstStyle/>
          <a:p>
            <a:pPr>
              <a:lnSpc>
                <a:spcPct val="100000"/>
              </a:lnSpc>
            </a:pPr>
            <a:r>
              <a:rPr lang="en-GB" sz="2000" dirty="0">
                <a:latin typeface="Open Sans"/>
                <a:ea typeface="Open Sans" panose="020B0606030504020204" pitchFamily="34" charset="0"/>
                <a:cs typeface="Open Sans" panose="020B0606030504020204" pitchFamily="34" charset="0"/>
              </a:rPr>
              <a:t>Energy can neither be created nor destroyed.</a:t>
            </a:r>
            <a:endParaRPr lang="en-US" sz="2000" dirty="0">
              <a:latin typeface="Open Sans"/>
              <a:ea typeface="Open Sans" panose="020B0606030504020204" pitchFamily="34" charset="0"/>
              <a:cs typeface="Open Sans" panose="020B0606030504020204" pitchFamily="34" charset="0"/>
            </a:endParaRPr>
          </a:p>
          <a:p>
            <a:pPr>
              <a:lnSpc>
                <a:spcPct val="100000"/>
              </a:lnSpc>
            </a:pPr>
            <a:r>
              <a:rPr lang="en-GB" sz="2000" dirty="0">
                <a:latin typeface="Open Sans" panose="020B0606030504020204" pitchFamily="34" charset="0"/>
                <a:ea typeface="Open Sans" panose="020B0606030504020204" pitchFamily="34" charset="0"/>
                <a:cs typeface="Open Sans" panose="020B0606030504020204" pitchFamily="34" charset="0"/>
              </a:rPr>
              <a:t>It can only be converted from one form to another.</a:t>
            </a:r>
          </a:p>
          <a:p>
            <a:pPr>
              <a:lnSpc>
                <a:spcPct val="100000"/>
              </a:lnSpc>
            </a:pPr>
            <a:r>
              <a:rPr lang="en-GB" sz="2000" dirty="0">
                <a:latin typeface="Open Sans" panose="020B0606030504020204" pitchFamily="34" charset="0"/>
                <a:ea typeface="Open Sans" panose="020B0606030504020204" pitchFamily="34" charset="0"/>
                <a:cs typeface="Open Sans" panose="020B0606030504020204" pitchFamily="34" charset="0"/>
              </a:rPr>
              <a:t>Energy Balance presents an overall picture of the production, conversion, and consumption in a particular system.</a:t>
            </a:r>
            <a:endParaRPr lang="en-US" sz="2000" dirty="0">
              <a:latin typeface="Open Sans" panose="020B0606030504020204" pitchFamily="34" charset="0"/>
              <a:ea typeface="Open Sans" panose="020B0606030504020204" pitchFamily="34" charset="0"/>
              <a:cs typeface="Open Sans" panose="020B0606030504020204" pitchFamily="34" charset="0"/>
            </a:endParaRPr>
          </a:p>
          <a:p>
            <a:pPr marL="0" indent="0">
              <a:lnSpc>
                <a:spcPct val="100000"/>
              </a:lnSpc>
              <a:buNone/>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endParaRPr lang="en-US" sz="2000" dirty="0">
              <a:latin typeface="Open Sans" panose="020B0606030504020204" pitchFamily="34" charset="0"/>
              <a:ea typeface="Open Sans" panose="020B0606030504020204" pitchFamily="34" charset="0"/>
              <a:cs typeface="Open Sans" panose="020B0606030504020204" pitchFamily="34" charset="0"/>
            </a:endParaRPr>
          </a:p>
          <a:p>
            <a:pPr>
              <a:lnSpc>
                <a:spcPct val="100000"/>
              </a:lnSpc>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10">
            <a:extLst>
              <a:ext uri="{FF2B5EF4-FFF2-40B4-BE49-F238E27FC236}">
                <a16:creationId xmlns:a16="http://schemas.microsoft.com/office/drawing/2014/main" id="{AF7205FE-1417-364F-8C51-4C8286E206E2}"/>
              </a:ext>
            </a:extLst>
          </p:cNvPr>
          <p:cNvSpPr/>
          <p:nvPr/>
        </p:nvSpPr>
        <p:spPr>
          <a:xfrm>
            <a:off x="6092435" y="72761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4_Slide3.mp3" descr="Track7_Lecture4_Slide3.mp3">
            <a:hlinkClick r:id="" action="ppaction://media"/>
            <a:extLst>
              <a:ext uri="{FF2B5EF4-FFF2-40B4-BE49-F238E27FC236}">
                <a16:creationId xmlns:a16="http://schemas.microsoft.com/office/drawing/2014/main" id="{DED40C1E-2E27-0242-91E3-91E8FDF65FB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58824" y="788862"/>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1A6FC7C2-CCA9-470D-AF59-C536F4780FC9}"/>
              </a:ext>
            </a:extLst>
          </p:cNvPr>
          <p:cNvSpPr/>
          <p:nvPr/>
        </p:nvSpPr>
        <p:spPr>
          <a:xfrm>
            <a:off x="887215" y="1411389"/>
            <a:ext cx="4766896" cy="707886"/>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Energy balance is commonly displayed as a table</a:t>
            </a:r>
          </a:p>
        </p:txBody>
      </p:sp>
      <p:sp>
        <p:nvSpPr>
          <p:cNvPr id="3" name="Title 10">
            <a:extLst>
              <a:ext uri="{FF2B5EF4-FFF2-40B4-BE49-F238E27FC236}">
                <a16:creationId xmlns:a16="http://schemas.microsoft.com/office/drawing/2014/main" id="{CB23013E-5B7C-4C9E-9EE4-91E4D8D32DAC}"/>
              </a:ext>
            </a:extLst>
          </p:cNvPr>
          <p:cNvSpPr txBox="1">
            <a:spLocks/>
          </p:cNvSpPr>
          <p:nvPr/>
        </p:nvSpPr>
        <p:spPr>
          <a:xfrm>
            <a:off x="887214" y="11897"/>
            <a:ext cx="5410889"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4.1 Energy Balance</a:t>
            </a:r>
          </a:p>
        </p:txBody>
      </p:sp>
      <p:pic>
        <p:nvPicPr>
          <p:cNvPr id="10" name="Picture 2">
            <a:extLst>
              <a:ext uri="{FF2B5EF4-FFF2-40B4-BE49-F238E27FC236}">
                <a16:creationId xmlns:a16="http://schemas.microsoft.com/office/drawing/2014/main" id="{E7E3627F-3C0B-9541-867B-C48D95EEF60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49694" y="1243770"/>
            <a:ext cx="6895357" cy="88803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a:extLst>
              <a:ext uri="{FF2B5EF4-FFF2-40B4-BE49-F238E27FC236}">
                <a16:creationId xmlns:a16="http://schemas.microsoft.com/office/drawing/2014/main" id="{73565347-5AE0-C743-A100-5975E36CE590}"/>
              </a:ext>
            </a:extLst>
          </p:cNvPr>
          <p:cNvSpPr/>
          <p:nvPr/>
        </p:nvSpPr>
        <p:spPr>
          <a:xfrm>
            <a:off x="6180709" y="35960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4_Slide4.mp3" descr="Track7_Lecture4_Slide4.mp3">
            <a:hlinkClick r:id="" action="ppaction://media"/>
            <a:extLst>
              <a:ext uri="{FF2B5EF4-FFF2-40B4-BE49-F238E27FC236}">
                <a16:creationId xmlns:a16="http://schemas.microsoft.com/office/drawing/2014/main" id="{7CC942ED-CE6F-E746-8D98-7220E585567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52074" y="430970"/>
            <a:ext cx="812800" cy="812800"/>
          </a:xfrm>
          <a:prstGeom prst="rect">
            <a:avLst/>
          </a:prstGeom>
        </p:spPr>
      </p:pic>
    </p:spTree>
    <p:extLst>
      <p:ext uri="{BB962C8B-B14F-4D97-AF65-F5344CB8AC3E}">
        <p14:creationId xmlns:p14="http://schemas.microsoft.com/office/powerpoint/2010/main" val="27087441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2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11897"/>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1E5CB060-C008-4424-93CC-4448E5F712D1}"/>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Other representations of energy balance</a:t>
            </a:r>
          </a:p>
        </p:txBody>
      </p:sp>
      <p:sp>
        <p:nvSpPr>
          <p:cNvPr id="3" name="Title 10">
            <a:extLst>
              <a:ext uri="{FF2B5EF4-FFF2-40B4-BE49-F238E27FC236}">
                <a16:creationId xmlns:a16="http://schemas.microsoft.com/office/drawing/2014/main" id="{905F26A7-57A9-43C0-BACC-67C40AECCE2B}"/>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4.1 Energy Balance</a:t>
            </a:r>
          </a:p>
        </p:txBody>
      </p:sp>
      <p:sp>
        <p:nvSpPr>
          <p:cNvPr id="7" name="Oval 6">
            <a:extLst>
              <a:ext uri="{FF2B5EF4-FFF2-40B4-BE49-F238E27FC236}">
                <a16:creationId xmlns:a16="http://schemas.microsoft.com/office/drawing/2014/main" id="{AEC0A303-7A44-A64C-8CF2-F252C899ADCF}"/>
              </a:ext>
            </a:extLst>
          </p:cNvPr>
          <p:cNvSpPr/>
          <p:nvPr/>
        </p:nvSpPr>
        <p:spPr>
          <a:xfrm>
            <a:off x="6228362" y="48786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7D8D115F-ED52-AA4C-8F8E-F41BA74371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3706" y="1919359"/>
            <a:ext cx="9706472" cy="4206138"/>
          </a:xfrm>
          <a:prstGeom prst="rect">
            <a:avLst/>
          </a:prstGeom>
          <a:noFill/>
          <a:extLst>
            <a:ext uri="{909E8E84-426E-40DD-AFC4-6F175D3DCCD1}">
              <a14:hiddenFill xmlns:a14="http://schemas.microsoft.com/office/drawing/2010/main">
                <a:solidFill>
                  <a:srgbClr val="FFFFFF"/>
                </a:solidFill>
              </a14:hiddenFill>
            </a:ext>
          </a:extLst>
        </p:spPr>
      </p:pic>
      <p:pic>
        <p:nvPicPr>
          <p:cNvPr id="8" name="Slide 4 mod.mp3" descr="Slide 4 mod.mp3">
            <a:hlinkClick r:id="" action="ppaction://media"/>
            <a:extLst>
              <a:ext uri="{FF2B5EF4-FFF2-40B4-BE49-F238E27FC236}">
                <a16:creationId xmlns:a16="http://schemas.microsoft.com/office/drawing/2014/main" id="{80FDA01B-30C2-3E4F-82F3-0A9E51ABDE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299727" y="559228"/>
            <a:ext cx="812800" cy="812800"/>
          </a:xfrm>
          <a:prstGeom prst="rect">
            <a:avLst/>
          </a:prstGeom>
        </p:spPr>
      </p:pic>
    </p:spTree>
    <p:extLst>
      <p:ext uri="{BB962C8B-B14F-4D97-AF65-F5344CB8AC3E}">
        <p14:creationId xmlns:p14="http://schemas.microsoft.com/office/powerpoint/2010/main" val="98610694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6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2424">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456" y="173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A63B7A96-ECCB-46C0-8C20-BFD1C7DDC1F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Is a balance between…</a:t>
            </a:r>
          </a:p>
        </p:txBody>
      </p:sp>
      <p:sp>
        <p:nvSpPr>
          <p:cNvPr id="3" name="Title 10">
            <a:extLst>
              <a:ext uri="{FF2B5EF4-FFF2-40B4-BE49-F238E27FC236}">
                <a16:creationId xmlns:a16="http://schemas.microsoft.com/office/drawing/2014/main" id="{22DD3658-F79E-43A0-AA5B-39D1232E8064}"/>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4.1 Energy Balance</a:t>
            </a:r>
          </a:p>
        </p:txBody>
      </p:sp>
      <p:graphicFrame>
        <p:nvGraphicFramePr>
          <p:cNvPr id="12" name="Diagram 11">
            <a:extLst>
              <a:ext uri="{FF2B5EF4-FFF2-40B4-BE49-F238E27FC236}">
                <a16:creationId xmlns:a16="http://schemas.microsoft.com/office/drawing/2014/main" id="{0F222D3A-BD31-944A-B1B7-15322B427A33}"/>
              </a:ext>
            </a:extLst>
          </p:cNvPr>
          <p:cNvGraphicFramePr/>
          <p:nvPr>
            <p:extLst>
              <p:ext uri="{D42A27DB-BD31-4B8C-83A1-F6EECF244321}">
                <p14:modId xmlns:p14="http://schemas.microsoft.com/office/powerpoint/2010/main" val="474810231"/>
              </p:ext>
            </p:extLst>
          </p:nvPr>
        </p:nvGraphicFramePr>
        <p:xfrm>
          <a:off x="5429559" y="1841919"/>
          <a:ext cx="6217920" cy="403522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Content Placeholder 8">
            <a:extLst>
              <a:ext uri="{FF2B5EF4-FFF2-40B4-BE49-F238E27FC236}">
                <a16:creationId xmlns:a16="http://schemas.microsoft.com/office/drawing/2014/main" id="{64B8F01C-6E67-7F48-8485-8D8204F07548}"/>
              </a:ext>
            </a:extLst>
          </p:cNvPr>
          <p:cNvSpPr>
            <a:spLocks noGrp="1"/>
          </p:cNvSpPr>
          <p:nvPr>
            <p:ph idx="1"/>
          </p:nvPr>
        </p:nvSpPr>
        <p:spPr>
          <a:xfrm>
            <a:off x="838200" y="1877412"/>
            <a:ext cx="5139115" cy="2516620"/>
          </a:xfrm>
        </p:spPr>
        <p:txBody>
          <a:bodyPr vert="horz" lIns="91440" tIns="45720" rIns="91440" bIns="45720" rtlCol="0" anchor="t">
            <a:normAutofit fontScale="92500" lnSpcReduction="10000"/>
          </a:bodyPr>
          <a:lstStyle/>
          <a:p>
            <a:pPr>
              <a:lnSpc>
                <a:spcPct val="100000"/>
              </a:lnSpc>
            </a:pPr>
            <a:r>
              <a:rPr lang="en-GB" sz="2000" dirty="0">
                <a:latin typeface="Open Sans"/>
                <a:ea typeface="Open Sans" panose="020B0606030504020204" pitchFamily="34" charset="0"/>
                <a:cs typeface="Open Sans" panose="020B0606030504020204" pitchFamily="34" charset="0"/>
              </a:rPr>
              <a:t>Energy balance presents an equilibrium between supply and demand.</a:t>
            </a:r>
            <a:endParaRPr lang="en-US" sz="2000" dirty="0">
              <a:latin typeface="Open Sans"/>
              <a:ea typeface="Open Sans" panose="020B0606030504020204" pitchFamily="34" charset="0"/>
              <a:cs typeface="Open Sans" panose="020B0606030504020204" pitchFamily="34" charset="0"/>
            </a:endParaRPr>
          </a:p>
          <a:p>
            <a:r>
              <a:rPr lang="en-US" sz="2000" b="1" dirty="0">
                <a:latin typeface="Open Sans" panose="020B0606030504020204" pitchFamily="34" charset="0"/>
                <a:ea typeface="Open Sans" panose="020B0606030504020204" pitchFamily="34" charset="0"/>
                <a:cs typeface="Open Sans" panose="020B0606030504020204" pitchFamily="34" charset="0"/>
              </a:rPr>
              <a:t>Supply</a:t>
            </a:r>
            <a:r>
              <a:rPr lang="en-US" sz="2000" dirty="0">
                <a:latin typeface="Open Sans" panose="020B0606030504020204" pitchFamily="34" charset="0"/>
                <a:ea typeface="Open Sans" panose="020B0606030504020204" pitchFamily="34" charset="0"/>
                <a:cs typeface="Open Sans" panose="020B0606030504020204" pitchFamily="34" charset="0"/>
              </a:rPr>
              <a:t> consists of production, energy trade, stocks change and transformation and distribution losses.</a:t>
            </a:r>
          </a:p>
          <a:p>
            <a:r>
              <a:rPr lang="en-US" sz="2000" b="1" dirty="0">
                <a:latin typeface="Open Sans" panose="020B0606030504020204" pitchFamily="34" charset="0"/>
                <a:ea typeface="Open Sans" panose="020B0606030504020204" pitchFamily="34" charset="0"/>
                <a:cs typeface="Open Sans" panose="020B0606030504020204" pitchFamily="34" charset="0"/>
              </a:rPr>
              <a:t>Demand</a:t>
            </a:r>
            <a:r>
              <a:rPr lang="en-US" sz="2000" dirty="0">
                <a:latin typeface="Open Sans" panose="020B0606030504020204" pitchFamily="34" charset="0"/>
                <a:ea typeface="Open Sans" panose="020B0606030504020204" pitchFamily="34" charset="0"/>
                <a:cs typeface="Open Sans" panose="020B0606030504020204" pitchFamily="34" charset="0"/>
              </a:rPr>
              <a:t> is a sum of final energy consumption in manufacturing, transportation, other sectors and final non-energy use.</a:t>
            </a:r>
          </a:p>
          <a:p>
            <a:pPr>
              <a:lnSpc>
                <a:spcPct val="100000"/>
              </a:lnSpc>
            </a:pP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47582C4A-ADB0-2942-BFAF-2139B9EC2B67}"/>
              </a:ext>
            </a:extLst>
          </p:cNvPr>
          <p:cNvSpPr/>
          <p:nvPr/>
        </p:nvSpPr>
        <p:spPr>
          <a:xfrm>
            <a:off x="6092435" y="72761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Slide 4 mod.mp3" descr="Slide 4 mod.mp3">
            <a:hlinkClick r:id="" action="ppaction://media"/>
            <a:extLst>
              <a:ext uri="{FF2B5EF4-FFF2-40B4-BE49-F238E27FC236}">
                <a16:creationId xmlns:a16="http://schemas.microsoft.com/office/drawing/2014/main" id="{AC57395C-E48F-5C49-808F-4F17EDE8621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163800" y="798645"/>
            <a:ext cx="812800" cy="812800"/>
          </a:xfrm>
          <a:prstGeom prst="rect">
            <a:avLst/>
          </a:prstGeom>
        </p:spPr>
      </p:pic>
    </p:spTree>
    <p:extLst>
      <p:ext uri="{BB962C8B-B14F-4D97-AF65-F5344CB8AC3E}">
        <p14:creationId xmlns:p14="http://schemas.microsoft.com/office/powerpoint/2010/main" val="327878293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6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0D518822-2540-4C37-94DC-7D4210115BF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Characteristics of an Energy Balance instance:</a:t>
            </a:r>
          </a:p>
        </p:txBody>
      </p:sp>
      <p:sp>
        <p:nvSpPr>
          <p:cNvPr id="3" name="Title 10">
            <a:extLst>
              <a:ext uri="{FF2B5EF4-FFF2-40B4-BE49-F238E27FC236}">
                <a16:creationId xmlns:a16="http://schemas.microsoft.com/office/drawing/2014/main" id="{FD9CC5E6-5840-4009-A306-5BDF4F5E348F}"/>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4.1 Energy Balance</a:t>
            </a:r>
          </a:p>
        </p:txBody>
      </p:sp>
      <p:pic>
        <p:nvPicPr>
          <p:cNvPr id="11" name="Picture 10" descr="Shape&#10;&#10;Description automatically generated with low confidence">
            <a:extLst>
              <a:ext uri="{FF2B5EF4-FFF2-40B4-BE49-F238E27FC236}">
                <a16:creationId xmlns:a16="http://schemas.microsoft.com/office/drawing/2014/main" id="{8D51DC1D-46C3-F841-9122-42A8E3CF5026}"/>
              </a:ext>
            </a:extLst>
          </p:cNvPr>
          <p:cNvPicPr>
            <a:picLocks noChangeAspect="1"/>
          </p:cNvPicPr>
          <p:nvPr/>
        </p:nvPicPr>
        <p:blipFill>
          <a:blip r:embed="rId6"/>
          <a:stretch>
            <a:fillRect/>
          </a:stretch>
        </p:blipFill>
        <p:spPr>
          <a:xfrm>
            <a:off x="8025553" y="1889100"/>
            <a:ext cx="3165140" cy="3410252"/>
          </a:xfrm>
          <a:prstGeom prst="rect">
            <a:avLst/>
          </a:prstGeom>
        </p:spPr>
      </p:pic>
      <p:sp>
        <p:nvSpPr>
          <p:cNvPr id="9" name="Content Placeholder 13">
            <a:extLst>
              <a:ext uri="{FF2B5EF4-FFF2-40B4-BE49-F238E27FC236}">
                <a16:creationId xmlns:a16="http://schemas.microsoft.com/office/drawing/2014/main" id="{CE95CF48-9D1B-6D43-8B0E-5A395C70C635}"/>
              </a:ext>
            </a:extLst>
          </p:cNvPr>
          <p:cNvSpPr txBox="1">
            <a:spLocks/>
          </p:cNvSpPr>
          <p:nvPr/>
        </p:nvSpPr>
        <p:spPr>
          <a:xfrm>
            <a:off x="865021" y="1886270"/>
            <a:ext cx="6419182" cy="302900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20000"/>
              </a:lnSpc>
              <a:spcBef>
                <a:spcPts val="1000"/>
              </a:spcBef>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It reports energy data in the common energy units.</a:t>
            </a:r>
          </a:p>
          <a:p>
            <a:pPr marL="342900" indent="-342900">
              <a:lnSpc>
                <a:spcPct val="120000"/>
              </a:lnSpc>
              <a:spcBef>
                <a:spcPts val="1000"/>
              </a:spcBef>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It allows comparison between countries.</a:t>
            </a:r>
          </a:p>
          <a:p>
            <a:pPr marL="342900" indent="-342900">
              <a:lnSpc>
                <a:spcPct val="120000"/>
              </a:lnSpc>
              <a:spcBef>
                <a:spcPts val="1000"/>
              </a:spcBef>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It allows calculation of useful indicators such as import dependence, energy transformation efficiency, share of renewables, etc.</a:t>
            </a:r>
          </a:p>
          <a:p>
            <a:pPr marL="342900" indent="-342900">
              <a:lnSpc>
                <a:spcPct val="120000"/>
              </a:lnSpc>
              <a:spcBef>
                <a:spcPts val="1000"/>
              </a:spcBef>
              <a:buFont typeface="Arial" panose="020B0604020202020204" pitchFamily="34" charset="0"/>
              <a:buChar char="•"/>
            </a:pPr>
            <a:r>
              <a:rPr lang="en-GB" sz="2000" dirty="0">
                <a:latin typeface="Open Sans" panose="020B0606030504020204" pitchFamily="34" charset="0"/>
                <a:ea typeface="Open Sans" panose="020B0606030504020204" pitchFamily="34" charset="0"/>
                <a:cs typeface="Open Sans" panose="020B0606030504020204" pitchFamily="34" charset="0"/>
              </a:rPr>
              <a:t>It is used as a basis for greenhouse gas calculation.</a:t>
            </a:r>
          </a:p>
          <a:p>
            <a:endParaRPr lang="en-GB" sz="2000" dirty="0">
              <a:latin typeface="Open Sans" panose="020B0606030504020204" pitchFamily="34" charset="0"/>
              <a:ea typeface="Open Sans" panose="020B0606030504020204" pitchFamily="34" charset="0"/>
              <a:cs typeface="Open Sans" panose="020B0606030504020204" pitchFamily="34" charset="0"/>
            </a:endParaRPr>
          </a:p>
          <a:p>
            <a:pPr marL="342900" indent="-342900" algn="l">
              <a:lnSpc>
                <a:spcPct val="120000"/>
              </a:lnSpc>
              <a:spcBef>
                <a:spcPts val="1000"/>
              </a:spcBef>
              <a:buAutoNum type="arabicPeriod"/>
            </a:pPr>
            <a:endParaRPr lang="en-US" sz="2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1CD17520-C461-364B-A7E1-6A9816370A36}"/>
              </a:ext>
            </a:extLst>
          </p:cNvPr>
          <p:cNvSpPr/>
          <p:nvPr/>
        </p:nvSpPr>
        <p:spPr>
          <a:xfrm>
            <a:off x="7105135" y="72761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4_Slide7.mp3" descr="Track7_Lecture4_Slide7.mp3">
            <a:hlinkClick r:id="" action="ppaction://media"/>
            <a:extLst>
              <a:ext uri="{FF2B5EF4-FFF2-40B4-BE49-F238E27FC236}">
                <a16:creationId xmlns:a16="http://schemas.microsoft.com/office/drawing/2014/main" id="{7A17D925-2967-1D4E-8126-79822DCB35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1510" y="801279"/>
            <a:ext cx="812800" cy="812800"/>
          </a:xfrm>
          <a:prstGeom prst="rect">
            <a:avLst/>
          </a:prstGeom>
        </p:spPr>
      </p:pic>
    </p:spTree>
    <p:extLst>
      <p:ext uri="{BB962C8B-B14F-4D97-AF65-F5344CB8AC3E}">
        <p14:creationId xmlns:p14="http://schemas.microsoft.com/office/powerpoint/2010/main" val="1740706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5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702"/>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Why is energy balance important?</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909626" y="692"/>
            <a:ext cx="5011489" cy="14026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Importance of Energy Balance</a:t>
            </a:r>
          </a:p>
        </p:txBody>
      </p:sp>
      <p:pic>
        <p:nvPicPr>
          <p:cNvPr id="8" name="Picture 7">
            <a:extLst>
              <a:ext uri="{FF2B5EF4-FFF2-40B4-BE49-F238E27FC236}">
                <a16:creationId xmlns:a16="http://schemas.microsoft.com/office/drawing/2014/main" id="{51BF4635-23CA-A648-B856-F5BEAF57DD85}"/>
              </a:ext>
            </a:extLst>
          </p:cNvPr>
          <p:cNvPicPr>
            <a:picLocks noChangeAspect="1"/>
          </p:cNvPicPr>
          <p:nvPr/>
        </p:nvPicPr>
        <p:blipFill>
          <a:blip r:embed="rId6"/>
          <a:stretch>
            <a:fillRect/>
          </a:stretch>
        </p:blipFill>
        <p:spPr>
          <a:xfrm>
            <a:off x="5693957" y="1523466"/>
            <a:ext cx="5653124" cy="3753952"/>
          </a:xfrm>
          <a:prstGeom prst="rect">
            <a:avLst/>
          </a:prstGeom>
        </p:spPr>
      </p:pic>
      <p:sp>
        <p:nvSpPr>
          <p:cNvPr id="9" name="Content Placeholder 13">
            <a:extLst>
              <a:ext uri="{FF2B5EF4-FFF2-40B4-BE49-F238E27FC236}">
                <a16:creationId xmlns:a16="http://schemas.microsoft.com/office/drawing/2014/main" id="{4207707E-72DC-444A-A6FD-485810D0DC24}"/>
              </a:ext>
            </a:extLst>
          </p:cNvPr>
          <p:cNvSpPr txBox="1">
            <a:spLocks/>
          </p:cNvSpPr>
          <p:nvPr/>
        </p:nvSpPr>
        <p:spPr>
          <a:xfrm>
            <a:off x="865021" y="1886270"/>
            <a:ext cx="4513368" cy="302900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20000"/>
              </a:lnSpc>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Energy drives economic and social development.</a:t>
            </a:r>
          </a:p>
          <a:p>
            <a:pPr marL="342900" indent="-342900">
              <a:lnSpc>
                <a:spcPct val="120000"/>
              </a:lnSpc>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Realistic planning must have quantitative targets.</a:t>
            </a:r>
          </a:p>
          <a:p>
            <a:pPr marL="342900" indent="-342900">
              <a:lnSpc>
                <a:spcPct val="120000"/>
              </a:lnSpc>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Statistics helps to visualize targets and to measure the achievements quantitatively.</a:t>
            </a:r>
          </a:p>
          <a:p>
            <a:pPr marL="342900" indent="-342900">
              <a:lnSpc>
                <a:spcPct val="120000"/>
              </a:lnSpc>
              <a:spcBef>
                <a:spcPts val="1000"/>
              </a:spcBef>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The foundation of good planning and modelling is the baseline statistics.</a:t>
            </a:r>
          </a:p>
        </p:txBody>
      </p:sp>
      <p:sp>
        <p:nvSpPr>
          <p:cNvPr id="10" name="Oval 9">
            <a:extLst>
              <a:ext uri="{FF2B5EF4-FFF2-40B4-BE49-F238E27FC236}">
                <a16:creationId xmlns:a16="http://schemas.microsoft.com/office/drawing/2014/main" id="{2F60D2CD-58CC-5343-9EF4-A8CCF900D5F7}"/>
              </a:ext>
            </a:extLst>
          </p:cNvPr>
          <p:cNvSpPr/>
          <p:nvPr/>
        </p:nvSpPr>
        <p:spPr>
          <a:xfrm>
            <a:off x="6096000" y="28431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4_Slide8.mp3" descr="Track7_Lecture4_Slide8.mp3">
            <a:hlinkClick r:id="" action="ppaction://media"/>
            <a:extLst>
              <a:ext uri="{FF2B5EF4-FFF2-40B4-BE49-F238E27FC236}">
                <a16:creationId xmlns:a16="http://schemas.microsoft.com/office/drawing/2014/main" id="{3DA65176-4B8A-524A-939E-4F2D200E35F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167365" y="355684"/>
            <a:ext cx="812800" cy="812800"/>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6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613BA12B-0FEF-4ABB-890B-4DBB09D7E12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Roles of energy balance</a:t>
            </a:r>
          </a:p>
        </p:txBody>
      </p:sp>
      <p:sp>
        <p:nvSpPr>
          <p:cNvPr id="3" name="Title 10">
            <a:extLst>
              <a:ext uri="{FF2B5EF4-FFF2-40B4-BE49-F238E27FC236}">
                <a16:creationId xmlns:a16="http://schemas.microsoft.com/office/drawing/2014/main" id="{D11CE719-EC0B-4155-BC83-A4588A332E41}"/>
              </a:ext>
            </a:extLst>
          </p:cNvPr>
          <p:cNvSpPr txBox="1">
            <a:spLocks/>
          </p:cNvSpPr>
          <p:nvPr/>
        </p:nvSpPr>
        <p:spPr>
          <a:xfrm>
            <a:off x="887215" y="692"/>
            <a:ext cx="4928969" cy="140269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4.2 Importance of Energy Balance</a:t>
            </a:r>
          </a:p>
        </p:txBody>
      </p:sp>
      <p:graphicFrame>
        <p:nvGraphicFramePr>
          <p:cNvPr id="10" name="Diagram 9">
            <a:extLst>
              <a:ext uri="{FF2B5EF4-FFF2-40B4-BE49-F238E27FC236}">
                <a16:creationId xmlns:a16="http://schemas.microsoft.com/office/drawing/2014/main" id="{C053FA7E-1B41-5A4E-A3AC-190F567D0378}"/>
              </a:ext>
            </a:extLst>
          </p:cNvPr>
          <p:cNvGraphicFramePr/>
          <p:nvPr>
            <p:extLst>
              <p:ext uri="{D42A27DB-BD31-4B8C-83A1-F6EECF244321}">
                <p14:modId xmlns:p14="http://schemas.microsoft.com/office/powerpoint/2010/main" val="3238614411"/>
              </p:ext>
            </p:extLst>
          </p:nvPr>
        </p:nvGraphicFramePr>
        <p:xfrm>
          <a:off x="1828800" y="1872221"/>
          <a:ext cx="8534400" cy="4064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Oval 6">
            <a:extLst>
              <a:ext uri="{FF2B5EF4-FFF2-40B4-BE49-F238E27FC236}">
                <a16:creationId xmlns:a16="http://schemas.microsoft.com/office/drawing/2014/main" id="{7CD3677A-DACB-264E-A2A2-703EDDC6448C}"/>
              </a:ext>
            </a:extLst>
          </p:cNvPr>
          <p:cNvSpPr/>
          <p:nvPr/>
        </p:nvSpPr>
        <p:spPr>
          <a:xfrm>
            <a:off x="6096000" y="28431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4_Slide9.mp3" descr="Track7_Lecture4_Slide9.mp3">
            <a:hlinkClick r:id="" action="ppaction://media"/>
            <a:extLst>
              <a:ext uri="{FF2B5EF4-FFF2-40B4-BE49-F238E27FC236}">
                <a16:creationId xmlns:a16="http://schemas.microsoft.com/office/drawing/2014/main" id="{F010A4D8-FFD3-EE4C-A8F7-A1B23BF090E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167365" y="355684"/>
            <a:ext cx="812800" cy="812800"/>
          </a:xfrm>
          <a:prstGeom prst="rect">
            <a:avLst/>
          </a:prstGeom>
        </p:spPr>
      </p:pic>
    </p:spTree>
    <p:extLst>
      <p:ext uri="{BB962C8B-B14F-4D97-AF65-F5344CB8AC3E}">
        <p14:creationId xmlns:p14="http://schemas.microsoft.com/office/powerpoint/2010/main" val="5877268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72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D95F175-613C-41C7-86F2-09C63EBD255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7F587A4-2E70-45EC-BE7D-17F9D27F3F2F}">
  <ds:schemaRefs>
    <ds:schemaRef ds:uri="http://schemas.microsoft.com/office/2006/metadata/properties"/>
    <ds:schemaRef ds:uri="http://schemas.microsoft.com/office/2006/documentManagement/types"/>
    <ds:schemaRef ds:uri="http://schemas.openxmlformats.org/package/2006/metadata/core-properties"/>
    <ds:schemaRef ds:uri="http://www.w3.org/XML/1998/namespace"/>
    <ds:schemaRef ds:uri="http://schemas.microsoft.com/office/infopath/2007/PartnerControls"/>
    <ds:schemaRef ds:uri="http://purl.org/dc/terms/"/>
    <ds:schemaRef ds:uri="http://purl.org/dc/elements/1.1/"/>
    <ds:schemaRef ds:uri="35b8b66e-5759-43c1-a138-f967a8bf5a20"/>
    <ds:schemaRef ds:uri="0b696a8a-ab1a-459b-a09e-44df7cbe9330"/>
    <ds:schemaRef ds:uri="http://purl.org/dc/dcmitype/"/>
  </ds:schemaRefs>
</ds:datastoreItem>
</file>

<file path=customXml/itemProps3.xml><?xml version="1.0" encoding="utf-8"?>
<ds:datastoreItem xmlns:ds="http://schemas.openxmlformats.org/officeDocument/2006/customXml" ds:itemID="{2EB3F4BA-3ED4-445A-AA25-511F9A78EF6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16351</TotalTime>
  <Words>2759</Words>
  <Application>Microsoft Macintosh PowerPoint</Application>
  <PresentationFormat>Widescreen</PresentationFormat>
  <Paragraphs>342</Paragraphs>
  <Slides>23</Slides>
  <Notes>23</Notes>
  <HiddenSlides>0</HiddenSlides>
  <MMClips>22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Calibri Light</vt:lpstr>
      <vt:lpstr>Open Sans</vt:lpstr>
      <vt:lpstr>Open Sans ExtraBold</vt:lpstr>
      <vt:lpstr>Open Sans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Yeganyan, Rudolf</cp:lastModifiedBy>
  <cp:revision>228</cp:revision>
  <dcterms:created xsi:type="dcterms:W3CDTF">2021-02-10T16:48:02Z</dcterms:created>
  <dcterms:modified xsi:type="dcterms:W3CDTF">2022-05-06T16:40:33Z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