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0"/>
  </p:notesMasterIdLst>
  <p:sldIdLst>
    <p:sldId id="304" r:id="rId3"/>
    <p:sldId id="460" r:id="rId4"/>
    <p:sldId id="481" r:id="rId5"/>
    <p:sldId id="482" r:id="rId6"/>
    <p:sldId id="483" r:id="rId7"/>
    <p:sldId id="484" r:id="rId8"/>
    <p:sldId id="485" r:id="rId9"/>
    <p:sldId id="488" r:id="rId10"/>
    <p:sldId id="489" r:id="rId11"/>
    <p:sldId id="491" r:id="rId12"/>
    <p:sldId id="490" r:id="rId13"/>
    <p:sldId id="492" r:id="rId14"/>
    <p:sldId id="493" r:id="rId15"/>
    <p:sldId id="486" r:id="rId16"/>
    <p:sldId id="494" r:id="rId17"/>
    <p:sldId id="495" r:id="rId18"/>
    <p:sldId id="496" r:id="rId19"/>
    <p:sldId id="458" r:id="rId20"/>
    <p:sldId id="459" r:id="rId21"/>
    <p:sldId id="463" r:id="rId22"/>
    <p:sldId id="464" r:id="rId23"/>
    <p:sldId id="467" r:id="rId24"/>
    <p:sldId id="498" r:id="rId25"/>
    <p:sldId id="465" r:id="rId26"/>
    <p:sldId id="469" r:id="rId27"/>
    <p:sldId id="470" r:id="rId28"/>
    <p:sldId id="479" r:id="rId29"/>
    <p:sldId id="412" r:id="rId30"/>
    <p:sldId id="480" r:id="rId31"/>
    <p:sldId id="471" r:id="rId32"/>
    <p:sldId id="472" r:id="rId33"/>
    <p:sldId id="475" r:id="rId34"/>
    <p:sldId id="473" r:id="rId35"/>
    <p:sldId id="477" r:id="rId36"/>
    <p:sldId id="474" r:id="rId37"/>
    <p:sldId id="476" r:id="rId38"/>
    <p:sldId id="4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C0753-3FE6-4BDC-B0B8-DC1F11E745B9}" v="1" dt="2021-05-11T20:34:06.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21" autoAdjust="0"/>
  </p:normalViewPr>
  <p:slideViewPr>
    <p:cSldViewPr snapToGrid="0">
      <p:cViewPr varScale="1">
        <p:scale>
          <a:sx n="43" d="100"/>
          <a:sy n="43" d="100"/>
        </p:scale>
        <p:origin x="42" y="6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Harvey" userId="6c8f5bcc-6372-430f-9774-4498d9d8aa03" providerId="ADAL" clId="{09AC0753-3FE6-4BDC-B0B8-DC1F11E745B9}"/>
    <pc:docChg chg="modSld">
      <pc:chgData name="Nicholas Harvey" userId="6c8f5bcc-6372-430f-9774-4498d9d8aa03" providerId="ADAL" clId="{09AC0753-3FE6-4BDC-B0B8-DC1F11E745B9}" dt="2021-05-11T20:34:18.327" v="34" actId="20577"/>
      <pc:docMkLst>
        <pc:docMk/>
      </pc:docMkLst>
      <pc:sldChg chg="modSp mod">
        <pc:chgData name="Nicholas Harvey" userId="6c8f5bcc-6372-430f-9774-4498d9d8aa03" providerId="ADAL" clId="{09AC0753-3FE6-4BDC-B0B8-DC1F11E745B9}" dt="2021-05-11T20:34:18.327" v="34" actId="20577"/>
        <pc:sldMkLst>
          <pc:docMk/>
          <pc:sldMk cId="1039711339" sldId="304"/>
        </pc:sldMkLst>
        <pc:spChg chg="mod">
          <ac:chgData name="Nicholas Harvey" userId="6c8f5bcc-6372-430f-9774-4498d9d8aa03" providerId="ADAL" clId="{09AC0753-3FE6-4BDC-B0B8-DC1F11E745B9}" dt="2021-05-11T20:34:18.327" v="34" actId="20577"/>
          <ac:spMkLst>
            <pc:docMk/>
            <pc:sldMk cId="1039711339" sldId="304"/>
            <ac:spMk id="4" creationId="{2872186B-9D18-1947-AF81-A057AE538664}"/>
          </ac:spMkLst>
        </pc:spChg>
        <pc:spChg chg="mod">
          <ac:chgData name="Nicholas Harvey" userId="6c8f5bcc-6372-430f-9774-4498d9d8aa03" providerId="ADAL" clId="{09AC0753-3FE6-4BDC-B0B8-DC1F11E745B9}" dt="2021-05-11T20:34:14.973" v="23" actId="14100"/>
          <ac:spMkLst>
            <pc:docMk/>
            <pc:sldMk cId="1039711339" sldId="304"/>
            <ac:spMk id="6" creationId="{D98CA6AC-AF6D-ED4D-A561-6ED549640C49}"/>
          </ac:spMkLst>
        </pc:spChg>
      </pc:sldChg>
    </pc:docChg>
  </pc:docChgLst>
  <pc:docChgLst>
    <pc:chgData name="Nick Harvey" userId="a2e80a2cf01f411a" providerId="LiveId" clId="{C24AF9C6-4C94-491D-9517-98D7D418981F}"/>
    <pc:docChg chg="modSld">
      <pc:chgData name="Nick Harvey" userId="a2e80a2cf01f411a" providerId="LiveId" clId="{C24AF9C6-4C94-491D-9517-98D7D418981F}" dt="2021-01-22T23:45:29.753" v="42" actId="1076"/>
      <pc:docMkLst>
        <pc:docMk/>
      </pc:docMkLst>
      <pc:sldChg chg="modSp mod">
        <pc:chgData name="Nick Harvey" userId="a2e80a2cf01f411a" providerId="LiveId" clId="{C24AF9C6-4C94-491D-9517-98D7D418981F}" dt="2021-01-22T23:45:29.753" v="42" actId="1076"/>
        <pc:sldMkLst>
          <pc:docMk/>
          <pc:sldMk cId="3871526367" sldId="460"/>
        </pc:sldMkLst>
        <pc:spChg chg="mod">
          <ac:chgData name="Nick Harvey" userId="a2e80a2cf01f411a" providerId="LiveId" clId="{C24AF9C6-4C94-491D-9517-98D7D418981F}" dt="2021-01-22T23:45:29.753" v="42" actId="1076"/>
          <ac:spMkLst>
            <pc:docMk/>
            <pc:sldMk cId="3871526367" sldId="460"/>
            <ac:spMk id="2" creationId="{D000240F-6BD6-4A13-9168-932474AFC2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7260E-F0FD-491F-9C54-7D841A8C0136}" type="datetimeFigureOut">
              <a:rPr lang="en-GB" smtClean="0"/>
              <a:t>11/05/2021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7C6AB-CD29-42BD-97D8-FEE3B91F804E}" type="slidenum">
              <a:rPr lang="en-GB" smtClean="0"/>
              <a:t>‹#›</a:t>
            </a:fld>
            <a:endParaRPr lang="en-GB"/>
          </a:p>
        </p:txBody>
      </p:sp>
    </p:spTree>
    <p:extLst>
      <p:ext uri="{BB962C8B-B14F-4D97-AF65-F5344CB8AC3E}">
        <p14:creationId xmlns:p14="http://schemas.microsoft.com/office/powerpoint/2010/main" val="118432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Arroyo‐Rodríguez, V., </a:t>
            </a:r>
            <a:r>
              <a:rPr lang="en-GB" b="0" i="0" dirty="0" err="1">
                <a:solidFill>
                  <a:srgbClr val="222222"/>
                </a:solidFill>
                <a:effectLst/>
                <a:latin typeface="Arial" panose="020B0604020202020204" pitchFamily="34" charset="0"/>
              </a:rPr>
              <a:t>Fahrig</a:t>
            </a:r>
            <a:r>
              <a:rPr lang="en-GB" b="0" i="0" dirty="0">
                <a:solidFill>
                  <a:srgbClr val="222222"/>
                </a:solidFill>
                <a:effectLst/>
                <a:latin typeface="Arial" panose="020B0604020202020204" pitchFamily="34" charset="0"/>
              </a:rPr>
              <a:t>, L., </a:t>
            </a:r>
            <a:r>
              <a:rPr lang="en-GB" b="0" i="0" dirty="0" err="1">
                <a:solidFill>
                  <a:srgbClr val="222222"/>
                </a:solidFill>
                <a:effectLst/>
                <a:latin typeface="Arial" panose="020B0604020202020204" pitchFamily="34" charset="0"/>
              </a:rPr>
              <a:t>Tabarelli</a:t>
            </a:r>
            <a:r>
              <a:rPr lang="en-GB" b="0" i="0" dirty="0">
                <a:solidFill>
                  <a:srgbClr val="222222"/>
                </a:solidFill>
                <a:effectLst/>
                <a:latin typeface="Arial" panose="020B0604020202020204" pitchFamily="34" charset="0"/>
              </a:rPr>
              <a:t>, M., Watling, J.I., Tischendorf, L., </a:t>
            </a:r>
            <a:r>
              <a:rPr lang="en-GB" b="0" i="0" dirty="0" err="1">
                <a:solidFill>
                  <a:srgbClr val="222222"/>
                </a:solidFill>
                <a:effectLst/>
                <a:latin typeface="Arial" panose="020B0604020202020204" pitchFamily="34" charset="0"/>
              </a:rPr>
              <a:t>Benchimol</a:t>
            </a:r>
            <a:r>
              <a:rPr lang="en-GB" b="0" i="0" dirty="0">
                <a:solidFill>
                  <a:srgbClr val="222222"/>
                </a:solidFill>
                <a:effectLst/>
                <a:latin typeface="Arial" panose="020B0604020202020204" pitchFamily="34" charset="0"/>
              </a:rPr>
              <a:t>, M., </a:t>
            </a:r>
            <a:r>
              <a:rPr lang="en-GB" b="0" i="0" dirty="0" err="1">
                <a:solidFill>
                  <a:srgbClr val="222222"/>
                </a:solidFill>
                <a:effectLst/>
                <a:latin typeface="Arial" panose="020B0604020202020204" pitchFamily="34" charset="0"/>
              </a:rPr>
              <a:t>Cazetta</a:t>
            </a:r>
            <a:r>
              <a:rPr lang="en-GB" b="0" i="0" dirty="0">
                <a:solidFill>
                  <a:srgbClr val="222222"/>
                </a:solidFill>
                <a:effectLst/>
                <a:latin typeface="Arial" panose="020B0604020202020204" pitchFamily="34" charset="0"/>
              </a:rPr>
              <a:t>, E., </a:t>
            </a:r>
            <a:r>
              <a:rPr lang="en-GB" b="0" i="0" dirty="0" err="1">
                <a:solidFill>
                  <a:srgbClr val="222222"/>
                </a:solidFill>
                <a:effectLst/>
                <a:latin typeface="Arial" panose="020B0604020202020204" pitchFamily="34" charset="0"/>
              </a:rPr>
              <a:t>Faria</a:t>
            </a:r>
            <a:r>
              <a:rPr lang="en-GB" b="0" i="0" dirty="0">
                <a:solidFill>
                  <a:srgbClr val="222222"/>
                </a:solidFill>
                <a:effectLst/>
                <a:latin typeface="Arial" panose="020B0604020202020204" pitchFamily="34" charset="0"/>
              </a:rPr>
              <a:t>, D., Leal, I.R., Melo, F.P. and </a:t>
            </a:r>
            <a:r>
              <a:rPr lang="en-GB" b="0" i="0" dirty="0" err="1">
                <a:solidFill>
                  <a:srgbClr val="222222"/>
                </a:solidFill>
                <a:effectLst/>
                <a:latin typeface="Arial" panose="020B0604020202020204" pitchFamily="34" charset="0"/>
              </a:rPr>
              <a:t>Morante</a:t>
            </a:r>
            <a:r>
              <a:rPr lang="en-GB" b="0" i="0" dirty="0">
                <a:solidFill>
                  <a:srgbClr val="222222"/>
                </a:solidFill>
                <a:effectLst/>
                <a:latin typeface="Arial" panose="020B0604020202020204" pitchFamily="34" charset="0"/>
              </a:rPr>
              <a:t>‐Filho, J.C., 2020. Designing optimal human‐modified landscapes for forest biodiversity conservation. </a:t>
            </a:r>
            <a:r>
              <a:rPr lang="en-GB" b="0" i="1" dirty="0">
                <a:solidFill>
                  <a:srgbClr val="222222"/>
                </a:solidFill>
                <a:effectLst/>
                <a:latin typeface="Arial" panose="020B0604020202020204" pitchFamily="34" charset="0"/>
              </a:rPr>
              <a:t>Ecology Letters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23</a:t>
            </a:r>
            <a:r>
              <a:rPr lang="en-GB" b="0" i="0" dirty="0">
                <a:solidFill>
                  <a:srgbClr val="222222"/>
                </a:solidFill>
                <a:effectLst/>
                <a:latin typeface="Arial" panose="020B0604020202020204" pitchFamily="34" charset="0"/>
              </a:rPr>
              <a:t>(9), pp.1404-1420.</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10</a:t>
            </a:fld>
            <a:endParaRPr lang="en-US"/>
          </a:p>
        </p:txBody>
      </p:sp>
    </p:spTree>
    <p:extLst>
      <p:ext uri="{BB962C8B-B14F-4D97-AF65-F5344CB8AC3E}">
        <p14:creationId xmlns:p14="http://schemas.microsoft.com/office/powerpoint/2010/main" val="184023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McCune, J.L. and </a:t>
            </a:r>
            <a:r>
              <a:rPr lang="en-GB" b="0" i="0" dirty="0" err="1">
                <a:solidFill>
                  <a:srgbClr val="222222"/>
                </a:solidFill>
                <a:effectLst/>
                <a:latin typeface="Arial" panose="020B0604020202020204" pitchFamily="34" charset="0"/>
              </a:rPr>
              <a:t>Vellend</a:t>
            </a:r>
            <a:r>
              <a:rPr lang="en-GB" b="0" i="0" dirty="0">
                <a:solidFill>
                  <a:srgbClr val="222222"/>
                </a:solidFill>
                <a:effectLst/>
                <a:latin typeface="Arial" panose="020B0604020202020204" pitchFamily="34" charset="0"/>
              </a:rPr>
              <a:t>, M., 2013. Gains in native species promote biotic homogenization over four decades in a human‐dominated landscape. </a:t>
            </a:r>
            <a:r>
              <a:rPr lang="en-GB" b="0" i="1" dirty="0">
                <a:solidFill>
                  <a:srgbClr val="222222"/>
                </a:solidFill>
                <a:effectLst/>
                <a:latin typeface="Arial" panose="020B0604020202020204" pitchFamily="34" charset="0"/>
              </a:rPr>
              <a:t>Journal of Ecology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101</a:t>
            </a:r>
            <a:r>
              <a:rPr lang="en-GB" b="0" i="0" dirty="0">
                <a:solidFill>
                  <a:srgbClr val="222222"/>
                </a:solidFill>
                <a:effectLst/>
                <a:latin typeface="Arial" panose="020B0604020202020204" pitchFamily="34" charset="0"/>
              </a:rPr>
              <a:t>(6), pp.1542-1551.</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Photo: author</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11</a:t>
            </a:fld>
            <a:endParaRPr lang="en-US"/>
          </a:p>
        </p:txBody>
      </p:sp>
    </p:spTree>
    <p:extLst>
      <p:ext uri="{BB962C8B-B14F-4D97-AF65-F5344CB8AC3E}">
        <p14:creationId xmlns:p14="http://schemas.microsoft.com/office/powerpoint/2010/main" val="2738337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Bakermans</a:t>
            </a:r>
            <a:r>
              <a:rPr lang="en-GB" b="0" i="0" dirty="0">
                <a:solidFill>
                  <a:srgbClr val="222222"/>
                </a:solidFill>
                <a:effectLst/>
                <a:latin typeface="Arial" panose="020B0604020202020204" pitchFamily="34" charset="0"/>
              </a:rPr>
              <a:t>, M.H., </a:t>
            </a:r>
            <a:r>
              <a:rPr lang="en-GB" b="0" i="0" dirty="0" err="1">
                <a:solidFill>
                  <a:srgbClr val="222222"/>
                </a:solidFill>
                <a:effectLst/>
                <a:latin typeface="Arial" panose="020B0604020202020204" pitchFamily="34" charset="0"/>
              </a:rPr>
              <a:t>Rodewald</a:t>
            </a:r>
            <a:r>
              <a:rPr lang="en-GB" b="0" i="0" dirty="0">
                <a:solidFill>
                  <a:srgbClr val="222222"/>
                </a:solidFill>
                <a:effectLst/>
                <a:latin typeface="Arial" panose="020B0604020202020204" pitchFamily="34" charset="0"/>
              </a:rPr>
              <a:t>, A.D., Vitz, A.C. and </a:t>
            </a:r>
            <a:r>
              <a:rPr lang="en-GB" b="0" i="0" dirty="0" err="1">
                <a:solidFill>
                  <a:srgbClr val="222222"/>
                </a:solidFill>
                <a:effectLst/>
                <a:latin typeface="Arial" panose="020B0604020202020204" pitchFamily="34" charset="0"/>
              </a:rPr>
              <a:t>Rengifo</a:t>
            </a:r>
            <a:r>
              <a:rPr lang="en-GB" b="0" i="0" dirty="0">
                <a:solidFill>
                  <a:srgbClr val="222222"/>
                </a:solidFill>
                <a:effectLst/>
                <a:latin typeface="Arial" panose="020B0604020202020204" pitchFamily="34" charset="0"/>
              </a:rPr>
              <a:t>, C., 2012. Migratory bird use of shade coffee: the role of structural and floristic features. </a:t>
            </a:r>
            <a:r>
              <a:rPr lang="en-GB" b="0" i="1" dirty="0">
                <a:solidFill>
                  <a:srgbClr val="222222"/>
                </a:solidFill>
                <a:effectLst/>
                <a:latin typeface="Arial" panose="020B0604020202020204" pitchFamily="34" charset="0"/>
              </a:rPr>
              <a:t>Agroforestry systems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85</a:t>
            </a:r>
            <a:r>
              <a:rPr lang="en-GB" b="0" i="0" dirty="0">
                <a:solidFill>
                  <a:srgbClr val="222222"/>
                </a:solidFill>
                <a:effectLst/>
                <a:latin typeface="Arial" panose="020B0604020202020204" pitchFamily="34" charset="0"/>
              </a:rPr>
              <a:t>(1), pp.85-94.</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13</a:t>
            </a:fld>
            <a:endParaRPr lang="en-US"/>
          </a:p>
        </p:txBody>
      </p:sp>
    </p:spTree>
    <p:extLst>
      <p:ext uri="{BB962C8B-B14F-4D97-AF65-F5344CB8AC3E}">
        <p14:creationId xmlns:p14="http://schemas.microsoft.com/office/powerpoint/2010/main" val="3882167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Barua</a:t>
            </a:r>
            <a:r>
              <a:rPr lang="en-GB" b="0" i="0" dirty="0">
                <a:solidFill>
                  <a:srgbClr val="222222"/>
                </a:solidFill>
                <a:effectLst/>
                <a:latin typeface="Arial" panose="020B0604020202020204" pitchFamily="34" charset="0"/>
              </a:rPr>
              <a:t>, M., 2014. Bio-geo-</a:t>
            </a:r>
            <a:r>
              <a:rPr lang="en-GB" b="0" i="0" dirty="0" err="1">
                <a:solidFill>
                  <a:srgbClr val="222222"/>
                </a:solidFill>
                <a:effectLst/>
                <a:latin typeface="Arial" panose="020B0604020202020204" pitchFamily="34" charset="0"/>
              </a:rPr>
              <a:t>graphy</a:t>
            </a:r>
            <a:r>
              <a:rPr lang="en-GB" b="0" i="0" dirty="0">
                <a:solidFill>
                  <a:srgbClr val="222222"/>
                </a:solidFill>
                <a:effectLst/>
                <a:latin typeface="Arial" panose="020B0604020202020204" pitchFamily="34" charset="0"/>
              </a:rPr>
              <a:t>: Landscape, dwelling, and the political ecology of human-elephant relations. </a:t>
            </a:r>
            <a:r>
              <a:rPr lang="en-GB" b="0" i="1" dirty="0">
                <a:solidFill>
                  <a:srgbClr val="222222"/>
                </a:solidFill>
                <a:effectLst/>
                <a:latin typeface="Arial" panose="020B0604020202020204" pitchFamily="34" charset="0"/>
              </a:rPr>
              <a:t>Environment and Planning D: Society and Space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32</a:t>
            </a:r>
            <a:r>
              <a:rPr lang="en-GB" b="0" i="0" dirty="0">
                <a:solidFill>
                  <a:srgbClr val="222222"/>
                </a:solidFill>
                <a:effectLst/>
                <a:latin typeface="Arial" panose="020B0604020202020204" pitchFamily="34" charset="0"/>
              </a:rPr>
              <a:t>(5), pp.915-934.</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14</a:t>
            </a:fld>
            <a:endParaRPr lang="en-US"/>
          </a:p>
        </p:txBody>
      </p:sp>
    </p:spTree>
    <p:extLst>
      <p:ext uri="{BB962C8B-B14F-4D97-AF65-F5344CB8AC3E}">
        <p14:creationId xmlns:p14="http://schemas.microsoft.com/office/powerpoint/2010/main" val="3845543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15</a:t>
            </a:fld>
            <a:endParaRPr lang="en-US"/>
          </a:p>
        </p:txBody>
      </p:sp>
    </p:spTree>
    <p:extLst>
      <p:ext uri="{BB962C8B-B14F-4D97-AF65-F5344CB8AC3E}">
        <p14:creationId xmlns:p14="http://schemas.microsoft.com/office/powerpoint/2010/main" val="279085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Natusch</a:t>
            </a:r>
            <a:r>
              <a:rPr lang="en-GB" b="0" i="0" dirty="0">
                <a:solidFill>
                  <a:srgbClr val="222222"/>
                </a:solidFill>
                <a:effectLst/>
                <a:latin typeface="Arial" panose="020B0604020202020204" pitchFamily="34" charset="0"/>
              </a:rPr>
              <a:t>, D.J., Lyons, J.A., </a:t>
            </a:r>
            <a:r>
              <a:rPr lang="en-GB" b="0" i="0" dirty="0" err="1">
                <a:solidFill>
                  <a:srgbClr val="222222"/>
                </a:solidFill>
                <a:effectLst/>
                <a:latin typeface="Arial" panose="020B0604020202020204" pitchFamily="34" charset="0"/>
              </a:rPr>
              <a:t>Riyanto</a:t>
            </a:r>
            <a:r>
              <a:rPr lang="en-GB" b="0" i="0" dirty="0">
                <a:solidFill>
                  <a:srgbClr val="222222"/>
                </a:solidFill>
                <a:effectLst/>
                <a:latin typeface="Arial" panose="020B0604020202020204" pitchFamily="34" charset="0"/>
              </a:rPr>
              <a:t>, A. and Shine, R., 2016. Jungle giants: assessing sustainable harvesting in a difficult-to-survey species (Python reticulatus). </a:t>
            </a:r>
            <a:r>
              <a:rPr lang="en-GB" b="0" i="1" dirty="0" err="1">
                <a:solidFill>
                  <a:srgbClr val="222222"/>
                </a:solidFill>
                <a:effectLst/>
                <a:latin typeface="Arial" panose="020B0604020202020204" pitchFamily="34" charset="0"/>
              </a:rPr>
              <a:t>PLoS</a:t>
            </a:r>
            <a:r>
              <a:rPr lang="en-GB" b="0" i="1" dirty="0">
                <a:solidFill>
                  <a:srgbClr val="222222"/>
                </a:solidFill>
                <a:effectLst/>
                <a:latin typeface="Arial" panose="020B0604020202020204" pitchFamily="34" charset="0"/>
              </a:rPr>
              <a:t> One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11</a:t>
            </a:r>
            <a:r>
              <a:rPr lang="en-GB" b="0" i="0" dirty="0">
                <a:solidFill>
                  <a:srgbClr val="222222"/>
                </a:solidFill>
                <a:effectLst/>
                <a:latin typeface="Arial" panose="020B0604020202020204" pitchFamily="34" charset="0"/>
              </a:rPr>
              <a:t>(7), p.e0158397.</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16</a:t>
            </a:fld>
            <a:endParaRPr lang="en-US"/>
          </a:p>
        </p:txBody>
      </p:sp>
    </p:spTree>
    <p:extLst>
      <p:ext uri="{BB962C8B-B14F-4D97-AF65-F5344CB8AC3E}">
        <p14:creationId xmlns:p14="http://schemas.microsoft.com/office/powerpoint/2010/main" val="677349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Eikelboom</a:t>
            </a:r>
            <a:r>
              <a:rPr lang="en-GB" b="0" i="0" dirty="0">
                <a:solidFill>
                  <a:srgbClr val="222222"/>
                </a:solidFill>
                <a:effectLst/>
                <a:latin typeface="Arial" panose="020B0604020202020204" pitchFamily="34" charset="0"/>
              </a:rPr>
              <a:t>, J.A., </a:t>
            </a:r>
            <a:r>
              <a:rPr lang="en-GB" b="0" i="0" dirty="0" err="1">
                <a:solidFill>
                  <a:srgbClr val="222222"/>
                </a:solidFill>
                <a:effectLst/>
                <a:latin typeface="Arial" panose="020B0604020202020204" pitchFamily="34" charset="0"/>
              </a:rPr>
              <a:t>Nuijten</a:t>
            </a:r>
            <a:r>
              <a:rPr lang="en-GB" b="0" i="0" dirty="0">
                <a:solidFill>
                  <a:srgbClr val="222222"/>
                </a:solidFill>
                <a:effectLst/>
                <a:latin typeface="Arial" panose="020B0604020202020204" pitchFamily="34" charset="0"/>
              </a:rPr>
              <a:t>, R.J., Wang, Y.X., Schroder, B., </a:t>
            </a:r>
            <a:r>
              <a:rPr lang="en-GB" b="0" i="0" dirty="0" err="1">
                <a:solidFill>
                  <a:srgbClr val="222222"/>
                </a:solidFill>
                <a:effectLst/>
                <a:latin typeface="Arial" panose="020B0604020202020204" pitchFamily="34" charset="0"/>
              </a:rPr>
              <a:t>Heitkönig</a:t>
            </a:r>
            <a:r>
              <a:rPr lang="en-GB" b="0" i="0" dirty="0">
                <a:solidFill>
                  <a:srgbClr val="222222"/>
                </a:solidFill>
                <a:effectLst/>
                <a:latin typeface="Arial" panose="020B0604020202020204" pitchFamily="34" charset="0"/>
              </a:rPr>
              <a:t>, I.M., </a:t>
            </a:r>
            <a:r>
              <a:rPr lang="en-GB" b="0" i="0" dirty="0" err="1">
                <a:solidFill>
                  <a:srgbClr val="222222"/>
                </a:solidFill>
                <a:effectLst/>
                <a:latin typeface="Arial" panose="020B0604020202020204" pitchFamily="34" charset="0"/>
              </a:rPr>
              <a:t>Mooij</a:t>
            </a:r>
            <a:r>
              <a:rPr lang="en-GB" b="0" i="0" dirty="0">
                <a:solidFill>
                  <a:srgbClr val="222222"/>
                </a:solidFill>
                <a:effectLst/>
                <a:latin typeface="Arial" panose="020B0604020202020204" pitchFamily="34" charset="0"/>
              </a:rPr>
              <a:t>, W.M., van </a:t>
            </a:r>
            <a:r>
              <a:rPr lang="en-GB" b="0" i="0" dirty="0" err="1">
                <a:solidFill>
                  <a:srgbClr val="222222"/>
                </a:solidFill>
                <a:effectLst/>
                <a:latin typeface="Arial" panose="020B0604020202020204" pitchFamily="34" charset="0"/>
              </a:rPr>
              <a:t>Langevelde</a:t>
            </a:r>
            <a:r>
              <a:rPr lang="en-GB" b="0" i="0" dirty="0">
                <a:solidFill>
                  <a:srgbClr val="222222"/>
                </a:solidFill>
                <a:effectLst/>
                <a:latin typeface="Arial" panose="020B0604020202020204" pitchFamily="34" charset="0"/>
              </a:rPr>
              <a:t>, F. and </a:t>
            </a:r>
            <a:r>
              <a:rPr lang="en-GB" b="0" i="0" dirty="0" err="1">
                <a:solidFill>
                  <a:srgbClr val="222222"/>
                </a:solidFill>
                <a:effectLst/>
                <a:latin typeface="Arial" panose="020B0604020202020204" pitchFamily="34" charset="0"/>
              </a:rPr>
              <a:t>Prins</a:t>
            </a:r>
            <a:r>
              <a:rPr lang="en-GB" b="0" i="0" dirty="0">
                <a:solidFill>
                  <a:srgbClr val="222222"/>
                </a:solidFill>
                <a:effectLst/>
                <a:latin typeface="Arial" panose="020B0604020202020204" pitchFamily="34" charset="0"/>
              </a:rPr>
              <a:t>, H.H., 2020. Will legal international rhino horn trade save wild rhino populations?. </a:t>
            </a:r>
            <a:r>
              <a:rPr lang="en-GB" b="0" i="1" dirty="0">
                <a:solidFill>
                  <a:srgbClr val="222222"/>
                </a:solidFill>
                <a:effectLst/>
                <a:latin typeface="Arial" panose="020B0604020202020204" pitchFamily="34" charset="0"/>
              </a:rPr>
              <a:t>Global Ecology and Conservation</a:t>
            </a:r>
            <a:r>
              <a:rPr lang="en-GB" b="0" i="0" dirty="0">
                <a:solidFill>
                  <a:srgbClr val="222222"/>
                </a:solidFill>
                <a:effectLst/>
                <a:latin typeface="Arial" panose="020B0604020202020204" pitchFamily="34" charset="0"/>
              </a:rPr>
              <a:t>, p.e01145.</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17</a:t>
            </a:fld>
            <a:endParaRPr lang="en-US"/>
          </a:p>
        </p:txBody>
      </p:sp>
    </p:spTree>
    <p:extLst>
      <p:ext uri="{BB962C8B-B14F-4D97-AF65-F5344CB8AC3E}">
        <p14:creationId xmlns:p14="http://schemas.microsoft.com/office/powerpoint/2010/main" val="209644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https://en.unesco.org/biosphere/about</a:t>
            </a:r>
          </a:p>
        </p:txBody>
      </p:sp>
      <p:sp>
        <p:nvSpPr>
          <p:cNvPr id="4" name="Slide Number Placeholder 3"/>
          <p:cNvSpPr>
            <a:spLocks noGrp="1"/>
          </p:cNvSpPr>
          <p:nvPr>
            <p:ph type="sldNum" sz="quarter" idx="5"/>
          </p:nvPr>
        </p:nvSpPr>
        <p:spPr/>
        <p:txBody>
          <a:bodyPr/>
          <a:lstStyle/>
          <a:p>
            <a:fld id="{8AD7C6AB-CD29-42BD-97D8-FEE3B91F804E}" type="slidenum">
              <a:rPr lang="en-GB" smtClean="0"/>
              <a:t>20</a:t>
            </a:fld>
            <a:endParaRPr lang="en-GB"/>
          </a:p>
        </p:txBody>
      </p:sp>
    </p:spTree>
    <p:extLst>
      <p:ext uri="{BB962C8B-B14F-4D97-AF65-F5344CB8AC3E}">
        <p14:creationId xmlns:p14="http://schemas.microsoft.com/office/powerpoint/2010/main" val="1048811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https://www.nps.gov/features/yell/slidefile/graphics/signs/Page.htm</a:t>
            </a:r>
          </a:p>
        </p:txBody>
      </p:sp>
      <p:sp>
        <p:nvSpPr>
          <p:cNvPr id="4" name="Slide Number Placeholder 3"/>
          <p:cNvSpPr>
            <a:spLocks noGrp="1"/>
          </p:cNvSpPr>
          <p:nvPr>
            <p:ph type="sldNum" sz="quarter" idx="5"/>
          </p:nvPr>
        </p:nvSpPr>
        <p:spPr/>
        <p:txBody>
          <a:bodyPr/>
          <a:lstStyle/>
          <a:p>
            <a:fld id="{8AD7C6AB-CD29-42BD-97D8-FEE3B91F804E}" type="slidenum">
              <a:rPr lang="en-GB" smtClean="0"/>
              <a:t>21</a:t>
            </a:fld>
            <a:endParaRPr lang="en-GB"/>
          </a:p>
        </p:txBody>
      </p:sp>
    </p:spTree>
    <p:extLst>
      <p:ext uri="{BB962C8B-B14F-4D97-AF65-F5344CB8AC3E}">
        <p14:creationId xmlns:p14="http://schemas.microsoft.com/office/powerpoint/2010/main" val="231207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BE6F8C-3889-F543-B642-E6A67A018DB8}" type="slidenum">
              <a:rPr lang="en-US" smtClean="0"/>
              <a:pPr>
                <a:defRPr/>
              </a:pPr>
              <a:t>22</a:t>
            </a:fld>
            <a:endParaRPr lang="en-US"/>
          </a:p>
        </p:txBody>
      </p:sp>
    </p:spTree>
    <p:extLst>
      <p:ext uri="{BB962C8B-B14F-4D97-AF65-F5344CB8AC3E}">
        <p14:creationId xmlns:p14="http://schemas.microsoft.com/office/powerpoint/2010/main" val="352946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a:t>
            </a:fld>
            <a:endParaRPr lang="en-US"/>
          </a:p>
        </p:txBody>
      </p:sp>
    </p:spTree>
    <p:extLst>
      <p:ext uri="{BB962C8B-B14F-4D97-AF65-F5344CB8AC3E}">
        <p14:creationId xmlns:p14="http://schemas.microsoft.com/office/powerpoint/2010/main" val="894604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redd-monitor.org</a:t>
            </a:r>
            <a:r>
              <a:rPr lang="en-US" dirty="0"/>
              <a:t>/2020/07/16/kenya-forest-service-evicts-300-ogiek-families-from-their-homes-in-the-mau-forest-despite-the-african-court-on-human-and-peoples-rights-2017-ruling-that-the-ogiek-should-not-be-evicted/</a:t>
            </a:r>
          </a:p>
          <a:p>
            <a:endParaRPr lang="en-US" dirty="0"/>
          </a:p>
          <a:p>
            <a:r>
              <a:rPr lang="en-US" dirty="0"/>
              <a:t>https://</a:t>
            </a:r>
            <a:r>
              <a:rPr lang="en-US" dirty="0" err="1"/>
              <a:t>redd-monitor.org</a:t>
            </a:r>
            <a:r>
              <a:rPr lang="en-US" dirty="0"/>
              <a:t>/2020/10/01/eu-scraps-us35-million-conservation-and-climate-change-programme-in-kenya-over-forced-evictions/</a:t>
            </a:r>
          </a:p>
          <a:p>
            <a:endParaRPr lang="en-US" dirty="0"/>
          </a:p>
          <a:p>
            <a:r>
              <a:rPr lang="en-US" dirty="0"/>
              <a:t>EU scraps US$35 million conservation and climate change </a:t>
            </a:r>
            <a:r>
              <a:rPr lang="en-US" dirty="0" err="1"/>
              <a:t>programme</a:t>
            </a:r>
            <a:r>
              <a:rPr lang="en-US" dirty="0"/>
              <a:t> in Kenya over forced evictions</a:t>
            </a:r>
          </a:p>
          <a:p>
            <a:r>
              <a:rPr lang="en-US" dirty="0"/>
              <a:t>Posted on 1 October 2020</a:t>
            </a:r>
          </a:p>
          <a:p>
            <a:endParaRPr lang="en-US" dirty="0"/>
          </a:p>
          <a:p>
            <a:r>
              <a:rPr lang="en-US" dirty="0"/>
              <a:t>Since 2 July 2020, the Kenya Forest Service (KFS) has evicted more than 1100 </a:t>
            </a:r>
            <a:r>
              <a:rPr lang="en-US" dirty="0" err="1"/>
              <a:t>Ogiek</a:t>
            </a:r>
            <a:r>
              <a:rPr lang="en-US" dirty="0"/>
              <a:t> people from </a:t>
            </a:r>
            <a:r>
              <a:rPr lang="en-US" dirty="0" err="1"/>
              <a:t>Mariashoni</a:t>
            </a:r>
            <a:r>
              <a:rPr lang="en-US" dirty="0"/>
              <a:t>, </a:t>
            </a:r>
            <a:r>
              <a:rPr lang="en-US" dirty="0" err="1"/>
              <a:t>Logoman</a:t>
            </a:r>
            <a:r>
              <a:rPr lang="en-US" dirty="0"/>
              <a:t>, </a:t>
            </a:r>
            <a:r>
              <a:rPr lang="en-US" dirty="0" err="1"/>
              <a:t>Kiptunga</a:t>
            </a:r>
            <a:r>
              <a:rPr lang="en-US" dirty="0"/>
              <a:t> and </a:t>
            </a:r>
            <a:r>
              <a:rPr lang="en-US" dirty="0" err="1"/>
              <a:t>Nessuit</a:t>
            </a:r>
            <a:r>
              <a:rPr lang="en-US" dirty="0"/>
              <a:t> forests located in Eastern Mau (</a:t>
            </a:r>
            <a:r>
              <a:rPr lang="en-US" dirty="0" err="1"/>
              <a:t>Nakuru</a:t>
            </a:r>
            <a:r>
              <a:rPr lang="en-US" dirty="0"/>
              <a:t> County) and from </a:t>
            </a:r>
            <a:r>
              <a:rPr lang="en-US" dirty="0" err="1"/>
              <a:t>Nkareta</a:t>
            </a:r>
            <a:r>
              <a:rPr lang="en-US" dirty="0"/>
              <a:t> in </a:t>
            </a:r>
            <a:r>
              <a:rPr lang="en-US" dirty="0" err="1"/>
              <a:t>Maasai</a:t>
            </a:r>
            <a:r>
              <a:rPr lang="en-US" dirty="0"/>
              <a:t> Mau (</a:t>
            </a:r>
            <a:r>
              <a:rPr lang="en-US" dirty="0" err="1"/>
              <a:t>Narok</a:t>
            </a:r>
            <a:r>
              <a:rPr lang="en-US" dirty="0"/>
              <a:t> County). The evictions have been very violent, more than 300 </a:t>
            </a:r>
            <a:r>
              <a:rPr lang="en-US" dirty="0" err="1"/>
              <a:t>Ogiek</a:t>
            </a:r>
            <a:r>
              <a:rPr lang="en-US" dirty="0"/>
              <a:t> homes have been demolished, farms and crops have been destroyed and livestock left without grazing. This has seriously impoverished the already poor </a:t>
            </a:r>
            <a:r>
              <a:rPr lang="en-US" dirty="0" err="1"/>
              <a:t>Ogiek</a:t>
            </a:r>
            <a:r>
              <a:rPr lang="en-US" dirty="0"/>
              <a:t> people who are now facing food in-security. The evictions have left the affected </a:t>
            </a:r>
            <a:r>
              <a:rPr lang="en-US" dirty="0" err="1"/>
              <a:t>Ogiek</a:t>
            </a:r>
            <a:r>
              <a:rPr lang="en-US" dirty="0"/>
              <a:t> people shocked and traumatized – and children are especially affected.</a:t>
            </a:r>
          </a:p>
          <a:p>
            <a:endParaRPr lang="en-US" dirty="0"/>
          </a:p>
          <a:p>
            <a:endParaRPr lang="en-US" dirty="0"/>
          </a:p>
          <a:p>
            <a:r>
              <a:rPr lang="en-US" dirty="0"/>
              <a:t>From http://</a:t>
            </a:r>
            <a:r>
              <a:rPr lang="en-US" dirty="0" err="1"/>
              <a:t>datazone.birdlife.org</a:t>
            </a:r>
            <a:r>
              <a:rPr lang="en-US" dirty="0"/>
              <a:t>/deforestation-in-the-mau-forest-kenya-is-impacting-wildlife-and-people</a:t>
            </a:r>
          </a:p>
          <a:p>
            <a:r>
              <a:rPr lang="en-US" dirty="0"/>
              <a:t>The Mau Forests Complex (MFC) forms the largest closed-canopy forest ecosystem in Kenya, the largest indigenous </a:t>
            </a:r>
            <a:r>
              <a:rPr lang="en-US" dirty="0" err="1"/>
              <a:t>montane</a:t>
            </a:r>
            <a:r>
              <a:rPr lang="en-US" dirty="0"/>
              <a:t> forest in East Africa, and is the most important water catchment in the Kenyan Rift Valley and Western Kenya. Its 22 forest blocks comprise an area of about 417,000 hectares. It is identified as an IBA because of its rich highland bird communities. Recent investigations show that the MFC has been affected by widespread unplanned settlements, irregular forest land allocation and illegal extraction of forest resources. Specifically, widespread encroachment and the </a:t>
            </a:r>
            <a:r>
              <a:rPr lang="en-US" dirty="0" err="1"/>
              <a:t>degazettement</a:t>
            </a:r>
            <a:r>
              <a:rPr lang="en-US" dirty="0"/>
              <a:t> of forest reserves have destroyed approximately a quarter of the MFC over the last 15 years. In addition, sections of the MFC have been impacted by forest plantations (10% of Mau forest), subsistence and cash crop farming and unregulated logging concessions. Scientists predict that further destruction of the MFC will cause an environmental disaster in Kenya and significantly reduce river flows and lake levels.</a:t>
            </a:r>
          </a:p>
          <a:p>
            <a:endParaRPr lang="en-US" dirty="0"/>
          </a:p>
          <a:p>
            <a:r>
              <a:rPr lang="en-US" dirty="0"/>
              <a:t>https://</a:t>
            </a:r>
            <a:r>
              <a:rPr lang="en-US" dirty="0" err="1"/>
              <a:t>www.bbc.com</a:t>
            </a:r>
            <a:r>
              <a:rPr lang="en-US" dirty="0"/>
              <a:t>/future/article/20201103-the-indigenous-wisdom-that-can-save-forests-from-destruction</a:t>
            </a:r>
          </a:p>
          <a:p>
            <a:endParaRPr lang="en-US" dirty="0"/>
          </a:p>
          <a:p>
            <a:r>
              <a:rPr lang="en-US" dirty="0"/>
              <a:t>n July this year, in the middle of Kenya’s rainy season, two indigenous communities living in western Kenya were evicted from their ancestral homes. The </a:t>
            </a:r>
            <a:r>
              <a:rPr lang="en-US" dirty="0" err="1"/>
              <a:t>Ogiek</a:t>
            </a:r>
            <a:r>
              <a:rPr lang="en-US" dirty="0"/>
              <a:t> people of the Mau Forest and the </a:t>
            </a:r>
            <a:r>
              <a:rPr lang="en-US" dirty="0" err="1"/>
              <a:t>Sengwer</a:t>
            </a:r>
            <a:r>
              <a:rPr lang="en-US" dirty="0"/>
              <a:t> people of the </a:t>
            </a:r>
            <a:r>
              <a:rPr lang="en-US" dirty="0" err="1"/>
              <a:t>Embobut</a:t>
            </a:r>
            <a:r>
              <a:rPr lang="en-US" dirty="0"/>
              <a:t> Forest were forced to leave by government forest guards, leaving hundreds of people displaced and their houses burnt to the ground. It was the middle of the rainy season, and families including young children were exposed to the unforgiving weather.</a:t>
            </a:r>
          </a:p>
          <a:p>
            <a:endParaRPr lang="en-US" dirty="0"/>
          </a:p>
          <a:p>
            <a:r>
              <a:rPr lang="en-US" dirty="0"/>
              <a:t>It was not the first time for either community. For the </a:t>
            </a:r>
            <a:r>
              <a:rPr lang="en-US" dirty="0" err="1"/>
              <a:t>Sengwer</a:t>
            </a:r>
            <a:r>
              <a:rPr lang="en-US" dirty="0"/>
              <a:t>, in fact, it was the second time this year that they were being evicted from the </a:t>
            </a:r>
            <a:r>
              <a:rPr lang="en-US" dirty="0" err="1"/>
              <a:t>Embobut</a:t>
            </a:r>
            <a:r>
              <a:rPr lang="en-US" dirty="0"/>
              <a:t> Forest in Kenya’s </a:t>
            </a:r>
            <a:r>
              <a:rPr lang="en-US" dirty="0" err="1"/>
              <a:t>Cherangany</a:t>
            </a:r>
            <a:r>
              <a:rPr lang="en-US" dirty="0"/>
              <a:t> Hills, in what has become a common occurrence over the years. The </a:t>
            </a:r>
            <a:r>
              <a:rPr lang="en-US" dirty="0" err="1"/>
              <a:t>Ogiek</a:t>
            </a:r>
            <a:r>
              <a:rPr lang="en-US" dirty="0"/>
              <a:t> too, have been repeatedly pushed out of their ancestral home in the Mau Forest.</a:t>
            </a:r>
          </a:p>
          <a:p>
            <a:endParaRPr lang="en-US" dirty="0"/>
          </a:p>
          <a:p>
            <a:r>
              <a:rPr lang="en-US" dirty="0"/>
              <a:t>Those carrying out the eviction were Kenyan Forest Service guards, a conservation force employed by the Kenyan government. In many countries, indigenous people are </a:t>
            </a:r>
            <a:r>
              <a:rPr lang="en-US" dirty="0" err="1"/>
              <a:t>recognised</a:t>
            </a:r>
            <a:r>
              <a:rPr lang="en-US" dirty="0"/>
              <a:t> as stewards of forests, but in Kenya indigenous groups have been perceived as encroaching on forest land.</a:t>
            </a:r>
          </a:p>
          <a:p>
            <a:endParaRPr lang="en-US" dirty="0"/>
          </a:p>
          <a:p>
            <a:r>
              <a:rPr lang="en-US" dirty="0"/>
              <a:t>In an effort to bring an end to these evictions, and to protect the forest habitat, the </a:t>
            </a:r>
            <a:r>
              <a:rPr lang="en-US" dirty="0" err="1"/>
              <a:t>Ogiek</a:t>
            </a:r>
            <a:r>
              <a:rPr lang="en-US" dirty="0"/>
              <a:t> and the </a:t>
            </a:r>
            <a:r>
              <a:rPr lang="en-US" dirty="0" err="1"/>
              <a:t>Sengwer</a:t>
            </a:r>
            <a:r>
              <a:rPr lang="en-US" dirty="0"/>
              <a:t> have proposed an alternative: to have their ancestral customary laws </a:t>
            </a:r>
            <a:r>
              <a:rPr lang="en-US" dirty="0" err="1"/>
              <a:t>recognised</a:t>
            </a:r>
            <a:r>
              <a:rPr lang="en-US" dirty="0"/>
              <a:t> as an effective forest conservation strategy. While unprecedented in Kenya, the empowerment of indigenous communities to preserve forests and natural habitats has worked elsewhere. For now, their hope hinges on having their ways of life </a:t>
            </a:r>
            <a:r>
              <a:rPr lang="en-US" dirty="0" err="1"/>
              <a:t>recognised</a:t>
            </a:r>
            <a:r>
              <a:rPr lang="en-US" dirty="0"/>
              <a:t> as a sustainable means to protect the forest.</a:t>
            </a:r>
          </a:p>
          <a:p>
            <a:endParaRPr lang="en-US" dirty="0"/>
          </a:p>
          <a:p>
            <a:endParaRPr lang="en-US" dirty="0"/>
          </a:p>
          <a:p>
            <a:r>
              <a:rPr lang="en-US" dirty="0"/>
              <a:t>In the aftermath of clashes over the evictions, I visit </a:t>
            </a:r>
            <a:r>
              <a:rPr lang="en-US" dirty="0" err="1"/>
              <a:t>Nessuit</a:t>
            </a:r>
            <a:r>
              <a:rPr lang="en-US" dirty="0"/>
              <a:t> village in the Mau Forest. What used to be a collection of vibrant timber and tin-roofed shops is now a heap of charred remains, with many people crowded nearby.</a:t>
            </a:r>
          </a:p>
          <a:p>
            <a:endParaRPr lang="en-US" dirty="0"/>
          </a:p>
          <a:p>
            <a:r>
              <a:rPr lang="en-US" dirty="0"/>
              <a:t>The </a:t>
            </a:r>
            <a:r>
              <a:rPr lang="en-US" dirty="0" err="1"/>
              <a:t>Ogiek</a:t>
            </a:r>
            <a:r>
              <a:rPr lang="en-US" dirty="0"/>
              <a:t> are a hunter-gatherer community that inhabit the Mau and Mount Elgon forests in Kenya and some parts of northern Tanzania. It is those living in the Mau Forest who have suffered the most from evictions from their ancestral land. Traditionally, the community allocated sections of forest to each of its 12 clans. The </a:t>
            </a:r>
            <a:r>
              <a:rPr lang="en-US" dirty="0" err="1"/>
              <a:t>Ogiek</a:t>
            </a:r>
            <a:r>
              <a:rPr lang="en-US" dirty="0"/>
              <a:t> People’s Development Program, a non-governmental </a:t>
            </a:r>
            <a:r>
              <a:rPr lang="en-US" dirty="0" err="1"/>
              <a:t>organisation</a:t>
            </a:r>
            <a:r>
              <a:rPr lang="en-US" dirty="0"/>
              <a:t>, explains that this allocation was to ensure that they “protect, conserve, preserve and </a:t>
            </a:r>
            <a:r>
              <a:rPr lang="en-US" dirty="0" err="1"/>
              <a:t>utilise</a:t>
            </a:r>
            <a:r>
              <a:rPr lang="en-US" dirty="0"/>
              <a:t> the forest in a suitable and sustainable manner”, detailed a document that marries the community’s customary laws to national and international laws. Like the </a:t>
            </a:r>
            <a:r>
              <a:rPr lang="en-US" dirty="0" err="1"/>
              <a:t>Ogiek</a:t>
            </a:r>
            <a:r>
              <a:rPr lang="en-US" dirty="0"/>
              <a:t>, the </a:t>
            </a:r>
            <a:r>
              <a:rPr lang="en-US" dirty="0" err="1"/>
              <a:t>Sengwer</a:t>
            </a:r>
            <a:r>
              <a:rPr lang="en-US" dirty="0"/>
              <a:t> – a larger community of about 33,000 people, within 21 clans – have documented their customary laws, which they vow to abide by if allowed to live in and conserve the forest.</a:t>
            </a:r>
          </a:p>
          <a:p>
            <a:endParaRPr lang="en-US" dirty="0"/>
          </a:p>
          <a:p>
            <a:r>
              <a:rPr lang="en-US" dirty="0"/>
              <a:t>You might also like:</a:t>
            </a:r>
          </a:p>
          <a:p>
            <a:endParaRPr lang="en-US" dirty="0"/>
          </a:p>
          <a:p>
            <a:r>
              <a:rPr lang="en-US" dirty="0"/>
              <a:t>The Indian megacity digging a million wells</a:t>
            </a:r>
          </a:p>
          <a:p>
            <a:r>
              <a:rPr lang="en-US" dirty="0"/>
              <a:t>The trade restraining the Sahara Desert</a:t>
            </a:r>
          </a:p>
          <a:p>
            <a:r>
              <a:rPr lang="en-US" dirty="0"/>
              <a:t>The daring plan to save the Arctic with glass</a:t>
            </a:r>
          </a:p>
          <a:p>
            <a:r>
              <a:rPr lang="en-US" dirty="0"/>
              <a:t>“It is our way of life that preserves the forest and our way of life is guided by taboos that regulated how we interact with each other, the forest and its resources,” says </a:t>
            </a:r>
            <a:r>
              <a:rPr lang="en-US" dirty="0" err="1"/>
              <a:t>Milka</a:t>
            </a:r>
            <a:r>
              <a:rPr lang="en-US" dirty="0"/>
              <a:t> </a:t>
            </a:r>
            <a:r>
              <a:rPr lang="en-US" dirty="0" err="1"/>
              <a:t>Chepkorir</a:t>
            </a:r>
            <a:r>
              <a:rPr lang="en-US" dirty="0"/>
              <a:t>, a member of the </a:t>
            </a:r>
            <a:r>
              <a:rPr lang="en-US" dirty="0" err="1"/>
              <a:t>Sengwer</a:t>
            </a:r>
            <a:r>
              <a:rPr lang="en-US" dirty="0"/>
              <a:t> of </a:t>
            </a:r>
            <a:r>
              <a:rPr lang="en-US" dirty="0" err="1"/>
              <a:t>Embobut</a:t>
            </a:r>
            <a:r>
              <a:rPr lang="en-US" dirty="0"/>
              <a:t>. Elias </a:t>
            </a:r>
            <a:r>
              <a:rPr lang="en-US" dirty="0" err="1"/>
              <a:t>Kimaiyo</a:t>
            </a:r>
            <a:r>
              <a:rPr lang="en-US" dirty="0"/>
              <a:t>, who is also </a:t>
            </a:r>
            <a:r>
              <a:rPr lang="en-US" dirty="0" err="1"/>
              <a:t>Sengwer</a:t>
            </a:r>
            <a:r>
              <a:rPr lang="en-US" dirty="0"/>
              <a:t>, was part of a team that documented these customary laws. “We have put the by-laws in writing so that they can see the difference and appreciate the fact that they are inexpensive and easy to use,” </a:t>
            </a:r>
            <a:r>
              <a:rPr lang="en-US" dirty="0" err="1"/>
              <a:t>Kimaiyo</a:t>
            </a:r>
            <a:r>
              <a:rPr lang="en-US" dirty="0"/>
              <a:t> tells me.</a:t>
            </a:r>
          </a:p>
          <a:p>
            <a:endParaRPr lang="en-US" dirty="0"/>
          </a:p>
          <a:p>
            <a:r>
              <a:rPr lang="en-US" dirty="0" err="1"/>
              <a:t>Lina</a:t>
            </a:r>
            <a:r>
              <a:rPr lang="en-US" dirty="0"/>
              <a:t> </a:t>
            </a:r>
            <a:r>
              <a:rPr lang="en-US" dirty="0" err="1"/>
              <a:t>Taploson</a:t>
            </a:r>
            <a:r>
              <a:rPr lang="en-US" dirty="0"/>
              <a:t>, an elder and a leader of the </a:t>
            </a:r>
            <a:r>
              <a:rPr lang="en-US" dirty="0" err="1"/>
              <a:t>Ogiek</a:t>
            </a:r>
            <a:r>
              <a:rPr lang="en-US" dirty="0"/>
              <a:t> residing in the forest-edge hamlet of </a:t>
            </a:r>
            <a:r>
              <a:rPr lang="en-US" dirty="0" err="1"/>
              <a:t>Ndoswa</a:t>
            </a:r>
            <a:r>
              <a:rPr lang="en-US" dirty="0"/>
              <a:t> in the Mau, describes a similar relationship between her community and the forest. “We lived in the forest, had our traditions and got everything including food and medicine from the forest,” she says.</a:t>
            </a:r>
          </a:p>
          <a:p>
            <a:endParaRPr lang="en-US" dirty="0"/>
          </a:p>
          <a:p>
            <a:r>
              <a:rPr lang="en-US" dirty="0"/>
              <a:t>Both communities’ lifestyles historically did not depend on cultivation, ensuring that no forest was cleared. “Women and children only picked dry sticks from the ground as it was taboo to cut a tree for the purpose of firewood,” says </a:t>
            </a:r>
            <a:r>
              <a:rPr lang="en-US" dirty="0" err="1"/>
              <a:t>Chepkorir</a:t>
            </a:r>
            <a:r>
              <a:rPr lang="en-US" dirty="0"/>
              <a:t>, of the </a:t>
            </a:r>
            <a:r>
              <a:rPr lang="en-US" dirty="0" err="1"/>
              <a:t>Sengwer</a:t>
            </a:r>
            <a:r>
              <a:rPr lang="en-US" dirty="0"/>
              <a:t> traditions. For medicine, they picked herbs from roots, barks or leaves. “One was required to only pick what was adequate for use only and not to stock the medicine,” says </a:t>
            </a:r>
            <a:r>
              <a:rPr lang="en-US" dirty="0" err="1"/>
              <a:t>Chepkorir</a:t>
            </a:r>
            <a:r>
              <a:rPr lang="en-US" dirty="0"/>
              <a:t>. “[We] were also required to cover the injured part of the root, back or branch where the medicine was harvested from to prevent the tree from drying up.”</a:t>
            </a:r>
          </a:p>
          <a:p>
            <a:endParaRPr lang="en-US" dirty="0"/>
          </a:p>
          <a:p>
            <a:r>
              <a:rPr lang="en-US" dirty="0"/>
              <a:t>It was a similar picture for the </a:t>
            </a:r>
            <a:r>
              <a:rPr lang="en-US" dirty="0" err="1"/>
              <a:t>Ogiek</a:t>
            </a:r>
            <a:r>
              <a:rPr lang="en-US" dirty="0"/>
              <a:t>. Many of the useful plants grow under the shade of larger trees, meaning they too gained protection, says </a:t>
            </a:r>
            <a:r>
              <a:rPr lang="en-US" dirty="0" err="1"/>
              <a:t>Taploson</a:t>
            </a:r>
            <a:r>
              <a:rPr lang="en-US" dirty="0"/>
              <a:t>. “If the big trees were cut, we would lose the plants that grow under shade which we used in our rituals,” she says. “If a member of the community cuts down a tree without permission of the elders, they were held accountable. They would even be asked to pay a fine.” In more severe instances, they would be cursed.</a:t>
            </a:r>
          </a:p>
          <a:p>
            <a:endParaRPr lang="en-US" dirty="0"/>
          </a:p>
          <a:p>
            <a:r>
              <a:rPr lang="en-US" dirty="0"/>
              <a:t>Places like shrines and water sources were also fiercely protected within the forest by both the </a:t>
            </a:r>
            <a:r>
              <a:rPr lang="en-US" dirty="0" err="1"/>
              <a:t>Ogiek</a:t>
            </a:r>
            <a:r>
              <a:rPr lang="en-US" dirty="0"/>
              <a:t> and the </a:t>
            </a:r>
            <a:r>
              <a:rPr lang="en-US" dirty="0" err="1"/>
              <a:t>Sengwer</a:t>
            </a:r>
            <a:r>
              <a:rPr lang="en-US" dirty="0"/>
              <a:t>, in their respective lands. “These places were sacred and were protected and not a place to play with,” says </a:t>
            </a:r>
            <a:r>
              <a:rPr lang="en-US" dirty="0" err="1"/>
              <a:t>Taploson</a:t>
            </a:r>
            <a:r>
              <a:rPr lang="en-US" dirty="0"/>
              <a:t>. “The shrine that was in </a:t>
            </a:r>
            <a:r>
              <a:rPr lang="en-US" dirty="0" err="1"/>
              <a:t>Ndoswa</a:t>
            </a:r>
            <a:r>
              <a:rPr lang="en-US" dirty="0"/>
              <a:t> has been cleared.” Other customary laws regulate decisions such as the specific places to build, where to get building materials and where to hang bee hives.</a:t>
            </a:r>
          </a:p>
          <a:p>
            <a:endParaRPr lang="en-US" dirty="0"/>
          </a:p>
          <a:p>
            <a:r>
              <a:rPr lang="en-US" dirty="0"/>
              <a:t>A flawed ‘fortress’</a:t>
            </a:r>
          </a:p>
          <a:p>
            <a:endParaRPr lang="en-US" dirty="0"/>
          </a:p>
          <a:p>
            <a:r>
              <a:rPr lang="en-US" dirty="0"/>
              <a:t>Yet, from the colonial times to the present, authorities have in Kenya viewed forest communities as encroachers. Their approach to forest conservation has been </a:t>
            </a:r>
            <a:r>
              <a:rPr lang="en-US" dirty="0" err="1"/>
              <a:t>criticised</a:t>
            </a:r>
            <a:r>
              <a:rPr lang="en-US" dirty="0"/>
              <a:t>, as it </a:t>
            </a:r>
            <a:r>
              <a:rPr lang="en-US" dirty="0" err="1"/>
              <a:t>favours</a:t>
            </a:r>
            <a:r>
              <a:rPr lang="en-US" dirty="0"/>
              <a:t> “fortress conservation”, which works on the principle of separating humans and nature. While indigenous communities have been evicted, the Kenya Forest Service has attempted to boost forest cover by establishing plantations across the country. Yet plantations globally have been known to cause environmental, economic and social damage to rural landscapes and communities, according to a 2015 study. Meanwhile, in 2017, the African Court of Human and People’s Rights found that deforestation in the Mau Forest was due not to the </a:t>
            </a:r>
            <a:r>
              <a:rPr lang="en-US" dirty="0" err="1"/>
              <a:t>Ogiek</a:t>
            </a:r>
            <a:r>
              <a:rPr lang="en-US" dirty="0"/>
              <a:t> people, but by commercial logging.</a:t>
            </a:r>
          </a:p>
          <a:p>
            <a:endParaRPr lang="en-US" dirty="0"/>
          </a:p>
          <a:p>
            <a:r>
              <a:rPr lang="en-US" dirty="0"/>
              <a:t>The Kenyan authorities have carried out policies and used force to exclude people from lands and forests. The use of force has been synonymous with the Kenya Forest Service, which has a history of human rights violations according to human rights NGOs including the Kenya Human Rights Commission. In a 2018 presidential taskforce on forest resources management, it was estimated that Kenya’s forests have been depleted at a rate of about 5,000 hectares a year, accusing the Kenya Forest Service of “</a:t>
            </a:r>
            <a:r>
              <a:rPr lang="en-US" dirty="0" err="1"/>
              <a:t>institutionalised</a:t>
            </a:r>
            <a:r>
              <a:rPr lang="en-US" dirty="0"/>
              <a:t> corruption and being a system replete with deep-rooted corruptive practices, lack of accountability and unethical </a:t>
            </a:r>
            <a:r>
              <a:rPr lang="en-US" dirty="0" err="1"/>
              <a:t>behaviour</a:t>
            </a:r>
            <a:r>
              <a:rPr lang="en-US" dirty="0"/>
              <a:t>”.</a:t>
            </a:r>
          </a:p>
          <a:p>
            <a:endParaRPr lang="en-US" dirty="0"/>
          </a:p>
          <a:p>
            <a:endParaRPr lang="en-US" dirty="0"/>
          </a:p>
          <a:p>
            <a:r>
              <a:rPr lang="en-US" dirty="0"/>
              <a:t>“The outdated fortress conservation model used by the Kenya Forest Service, which requires all human habitation to be removed from protected forests, has failed spectacularly,” says Brezhnev </a:t>
            </a:r>
            <a:r>
              <a:rPr lang="en-US" dirty="0" err="1"/>
              <a:t>Otieno</a:t>
            </a:r>
            <a:r>
              <a:rPr lang="en-US" dirty="0"/>
              <a:t>, campaigns manager of Amnesty International Kenya. The World Bank and the EU, which have funded conservation work in the </a:t>
            </a:r>
            <a:r>
              <a:rPr lang="en-US" dirty="0" err="1"/>
              <a:t>Embobut</a:t>
            </a:r>
            <a:r>
              <a:rPr lang="en-US" dirty="0"/>
              <a:t>, have denounced the human rights abuses in the forest.</a:t>
            </a:r>
          </a:p>
          <a:p>
            <a:endParaRPr lang="en-US" dirty="0"/>
          </a:p>
          <a:p>
            <a:r>
              <a:rPr lang="en-US" dirty="0"/>
              <a:t>John </a:t>
            </a:r>
            <a:r>
              <a:rPr lang="en-US" dirty="0" err="1"/>
              <a:t>Miringa</a:t>
            </a:r>
            <a:r>
              <a:rPr lang="en-US" dirty="0"/>
              <a:t>, a member of the </a:t>
            </a:r>
            <a:r>
              <a:rPr lang="en-US" dirty="0" err="1"/>
              <a:t>Ogiek</a:t>
            </a:r>
            <a:r>
              <a:rPr lang="en-US" dirty="0"/>
              <a:t> community, believes that the loss of indigenous trees in the Mau Forest would not happen if the forest was under their care. He has faith that there are seeds of indigenous trees in the soil throughout the Mau Forest. “If these lands were left uncultivated, these indigenous trees could germinate. Our forefathers did not plant trees, they let the seeds germinate without any interference,” he says.</a:t>
            </a:r>
          </a:p>
          <a:p>
            <a:endParaRPr lang="en-US" dirty="0"/>
          </a:p>
          <a:p>
            <a:r>
              <a:rPr lang="en-US" dirty="0"/>
              <a:t>Victoria </a:t>
            </a:r>
            <a:r>
              <a:rPr lang="en-US" dirty="0" err="1"/>
              <a:t>Tauli-Corpuz</a:t>
            </a:r>
            <a:r>
              <a:rPr lang="en-US" dirty="0"/>
              <a:t>, former UN Special Rapporteur on the Rights of Indigenous Peoples, told the African Court of Justice in April that the indigenous peoples are driven away from their lands because governments and conservation </a:t>
            </a:r>
            <a:r>
              <a:rPr lang="en-US" dirty="0" err="1"/>
              <a:t>organisations</a:t>
            </a:r>
            <a:r>
              <a:rPr lang="en-US" dirty="0"/>
              <a:t> continue to fail in applying a human-rights-based approach to conservation, despite numerous international commitments to do so. She observed that in many countries, government authorities “lack of capacity and political will to protect land has left such areas exposed to destructive settlement, extractive industries, illegal logging, agribusiness expansion, tourism and large-scale infrastructure development”.</a:t>
            </a:r>
          </a:p>
          <a:p>
            <a:endParaRPr lang="en-US" dirty="0"/>
          </a:p>
          <a:p>
            <a:r>
              <a:rPr lang="en-US" dirty="0"/>
              <a:t>But, looking to successful examples of indigenous conservation elsewhere, </a:t>
            </a:r>
            <a:r>
              <a:rPr lang="en-US" dirty="0" err="1"/>
              <a:t>Tauli-Corpuz</a:t>
            </a:r>
            <a:r>
              <a:rPr lang="en-US" dirty="0"/>
              <a:t> believes that change in Kenya’s forests is possible too. </a:t>
            </a:r>
            <a:r>
              <a:rPr lang="en-US" dirty="0" err="1"/>
              <a:t>Tauli-Corpuz</a:t>
            </a:r>
            <a:r>
              <a:rPr lang="en-US" dirty="0"/>
              <a:t>, a member of the </a:t>
            </a:r>
            <a:r>
              <a:rPr lang="en-US" dirty="0" err="1"/>
              <a:t>Kankana-ey</a:t>
            </a:r>
            <a:r>
              <a:rPr lang="en-US" dirty="0"/>
              <a:t> </a:t>
            </a:r>
            <a:r>
              <a:rPr lang="en-US" dirty="0" err="1"/>
              <a:t>Igorot</a:t>
            </a:r>
            <a:r>
              <a:rPr lang="en-US" dirty="0"/>
              <a:t> people in the Philippines, references her own community’s “</a:t>
            </a:r>
            <a:r>
              <a:rPr lang="en-US" dirty="0" err="1"/>
              <a:t>batangan</a:t>
            </a:r>
            <a:r>
              <a:rPr lang="en-US" dirty="0"/>
              <a:t>” system, which is the </a:t>
            </a:r>
            <a:r>
              <a:rPr lang="en-US" dirty="0" err="1"/>
              <a:t>Kankana-ey</a:t>
            </a:r>
            <a:r>
              <a:rPr lang="en-US" dirty="0"/>
              <a:t> system of conservation of forest through sustainable </a:t>
            </a:r>
            <a:r>
              <a:rPr lang="en-US" dirty="0" err="1"/>
              <a:t>utilisation</a:t>
            </a:r>
            <a:r>
              <a:rPr lang="en-US" dirty="0"/>
              <a:t> of its resources. This was </a:t>
            </a:r>
            <a:r>
              <a:rPr lang="en-US" dirty="0" err="1"/>
              <a:t>recognised</a:t>
            </a:r>
            <a:r>
              <a:rPr lang="en-US" dirty="0"/>
              <a:t> by the </a:t>
            </a:r>
            <a:r>
              <a:rPr lang="en-US" dirty="0" err="1"/>
              <a:t>Philipines</a:t>
            </a:r>
            <a:r>
              <a:rPr lang="en-US" dirty="0"/>
              <a:t> government in 1997, when it passed a law that included the need to </a:t>
            </a:r>
            <a:r>
              <a:rPr lang="en-US" dirty="0" err="1"/>
              <a:t>recognise</a:t>
            </a:r>
            <a:r>
              <a:rPr lang="en-US" dirty="0"/>
              <a:t> indigenous knowledge and cultures. “It happened because of the strong advocacy of indigenous peoples,” she says.</a:t>
            </a:r>
          </a:p>
          <a:p>
            <a:endParaRPr lang="en-US" dirty="0"/>
          </a:p>
          <a:p>
            <a:r>
              <a:rPr lang="en-US" dirty="0"/>
              <a:t>If allowed to be implemented, indigenous knowledge on forest conservation is likely to be better than current “fortress” strategies, </a:t>
            </a:r>
            <a:r>
              <a:rPr lang="en-US" dirty="0" err="1"/>
              <a:t>Tauli-Corpuz</a:t>
            </a:r>
            <a:r>
              <a:rPr lang="en-US" dirty="0"/>
              <a:t> believes. “These knowledge and practices have existed for a long time and now the evidence shows that where these are still being practiced and indigenous people’s rights to their lands, territories and resources are respected,” she says. “The forests are better protected and conserved.”</a:t>
            </a:r>
          </a:p>
          <a:p>
            <a:endParaRPr lang="en-US" dirty="0"/>
          </a:p>
          <a:p>
            <a:r>
              <a:rPr lang="en-US" dirty="0"/>
              <a:t>Amid the remains of </a:t>
            </a:r>
            <a:r>
              <a:rPr lang="en-US" dirty="0" err="1"/>
              <a:t>Nessuit</a:t>
            </a:r>
            <a:r>
              <a:rPr lang="en-US" dirty="0"/>
              <a:t> village in the Mau Forest, people are slowly picking up the pieces of their lives among the burnt-out remains of their buildings. But in the long term, this group’s security now rests on the acknowledgement of their age-old customary laws, that have the potential to protect both themselves and their ancestral forest home.</a:t>
            </a:r>
          </a:p>
          <a:p>
            <a:endParaRPr lang="en-US" dirty="0"/>
          </a:p>
          <a:p>
            <a:endParaRPr lang="en-US" dirty="0"/>
          </a:p>
          <a:p>
            <a:r>
              <a:rPr lang="en-US" dirty="0"/>
              <a:t>https://</a:t>
            </a:r>
            <a:r>
              <a:rPr lang="en-US" dirty="0" err="1"/>
              <a:t>journals.openedition.org</a:t>
            </a:r>
            <a:r>
              <a:rPr lang="en-US" dirty="0"/>
              <a:t>/</a:t>
            </a:r>
            <a:r>
              <a:rPr lang="en-US" dirty="0" err="1"/>
              <a:t>belgeo</a:t>
            </a:r>
            <a:r>
              <a:rPr lang="en-US" dirty="0"/>
              <a:t>/24223</a:t>
            </a:r>
          </a:p>
          <a:p>
            <a:endParaRPr lang="en-US" dirty="0"/>
          </a:p>
          <a:p>
            <a:r>
              <a:rPr lang="en-US" dirty="0"/>
              <a:t>The analysis of the socio-environmental degradation of the Mau Forest shows that all of the three typical proximate causes of deforestation (agricultural expansion, wood extraction, infrastructural expansion) are at work. For agriculture the link is direct: part of the forest has been substituted by planned settlements for small-scale farmers and tea plantations. This change in land use is a typical socio-political process because land is assigned to selected ethnical or electoral pools.</a:t>
            </a:r>
          </a:p>
          <a:p>
            <a:endParaRPr lang="en-US" dirty="0"/>
          </a:p>
          <a:p>
            <a:r>
              <a:rPr lang="en-US" dirty="0"/>
              <a:t>42In the case of wood production the socio-environmental degradation is determined by the biodiversity loss caused by the conversion of forest into </a:t>
            </a:r>
            <a:r>
              <a:rPr lang="en-US" dirty="0" err="1"/>
              <a:t>monospecific</a:t>
            </a:r>
            <a:r>
              <a:rPr lang="en-US" dirty="0"/>
              <a:t> plantations. This second pattern of forest degradation comes from a physical and political exclusion of traditional communities that dates back to colonial times and continue to this day. Thus, the fall in biodiversity produced by this process recalls the lack of political diversity and the linkages between this lack of participation and natural resource looting carried out by external countries and national groups of power. The multi-methodological assessment undertaken in the </a:t>
            </a:r>
            <a:r>
              <a:rPr lang="en-US" dirty="0" err="1"/>
              <a:t>Kiptunga</a:t>
            </a:r>
            <a:r>
              <a:rPr lang="en-US" dirty="0"/>
              <a:t> forest draws a very coherent picture according to which the land use change induced by – even legal and managed – logging activity crashes the biodiversity of the logged areas and consequently the possibility for local communities to enjoy the presence of ecosystem services.</a:t>
            </a:r>
          </a:p>
          <a:p>
            <a:endParaRPr lang="en-US" dirty="0"/>
          </a:p>
          <a:p>
            <a:r>
              <a:rPr lang="en-US" dirty="0"/>
              <a:t>43The impact of infrastructure on the Mau Forest is still limited, but it will be higher in the near future as a consequence of the dam that is under construction around the forest and the related infrastructure (roads, pipelines). These infrastructures will have an impact on the water regime and will accentuate the fragmentation of the forest with significant consequences in terms of biodiversity loss.</a:t>
            </a:r>
          </a:p>
          <a:p>
            <a:endParaRPr lang="en-US" dirty="0"/>
          </a:p>
          <a:p>
            <a:r>
              <a:rPr lang="en-US" dirty="0"/>
              <a:t>44The evictions of the local communities from the forest that were decided out of the study area following national political interest had an impact on the conservation of the Mau Forest, both directly, via forest excisions, and indirectly, changing the attitude of the community towards the forest. In fact, this strategy is removing an important sense of ownership from the community, thereby inducing spontaneous sources of deforestation. This is brilliantly testified by the words of an old hunter from the </a:t>
            </a:r>
            <a:r>
              <a:rPr lang="en-US" dirty="0" err="1"/>
              <a:t>Ogiek</a:t>
            </a:r>
            <a:r>
              <a:rPr lang="en-US" dirty="0"/>
              <a:t> community, who declared: “Once we managed the forest and nobody was abusing it, due to a reciprocal control of the hunting areas of the respective groups of people. Then they removed the land from us, and people started poaching, because nobody had no more land anymore, neither respect for it”.</a:t>
            </a:r>
          </a:p>
          <a:p>
            <a:endParaRPr lang="en-US" dirty="0"/>
          </a:p>
          <a:p>
            <a:r>
              <a:rPr lang="en-US" dirty="0"/>
              <a:t>45The processes analyzed show the importance of the political dimension in deforestation and forest degradation processes: the government has played a pivotal role in the three sectors and the forest has been used as a strategic asset in the political struggle on a national scale. This dynamic contrasts with the process described in literature (</a:t>
            </a:r>
            <a:r>
              <a:rPr lang="en-US" dirty="0" err="1"/>
              <a:t>Rudel</a:t>
            </a:r>
            <a:r>
              <a:rPr lang="en-US" dirty="0"/>
              <a:t>, 2007) highlighting a shift in the main actors of tropical deforestation from governments to the private sector. On this subject, we can add two cautions and a general consideration. The first caution is related to the fact that </a:t>
            </a:r>
            <a:r>
              <a:rPr lang="en-US" dirty="0" err="1"/>
              <a:t>Rudel’s</a:t>
            </a:r>
            <a:r>
              <a:rPr lang="en-US" dirty="0"/>
              <a:t> work is mostly focused on Asia and Latin America and the author suggests that the shift from state-led to private initiatives is weaker in Africa (38-39). This “African exception” is confirmed by the work of Fisher who points out the expansion of smallholder agriculture as the dominant driver of African deforestation (Fisher, 2010). The second remark concerns the fact that in many developing regions, but particularly in African countries, the limit between the public and the private sector is often blurred (</a:t>
            </a:r>
            <a:r>
              <a:rPr lang="en-US" dirty="0" err="1"/>
              <a:t>Mbembe</a:t>
            </a:r>
            <a:r>
              <a:rPr lang="en-US" dirty="0"/>
              <a:t>, 2001): in the Mau Forest, for instance, public settlement schemes were destined to private individuals with personal connections with political figures, the tea sector shows a mix of private and public actors and private logging companies are directly connected to political leaders.</a:t>
            </a:r>
          </a:p>
          <a:p>
            <a:endParaRPr lang="en-US" dirty="0"/>
          </a:p>
          <a:p>
            <a:r>
              <a:rPr lang="en-US" dirty="0"/>
              <a:t>46Finally, the case of the Mau Forest highlights the fact that African governments’ power is strictly connected with natural resource management. This analysis confirms similar considerations developed for extractive resources (Jensen, </a:t>
            </a:r>
            <a:r>
              <a:rPr lang="en-US" dirty="0" err="1"/>
              <a:t>Wantchekon</a:t>
            </a:r>
            <a:r>
              <a:rPr lang="en-US" dirty="0"/>
              <a:t>, 2004) and should re-orient the strategies to fight against deforestation, limiting the impact of national strategies and focusing on community-driven initiatives. Local communities are reacting to these dynamics implementing small-scale projects but, to be effective, these actions should be coupled with a revision of national policies on crucial issues such as land use, protected areas, agriculture, infrastructure and indigenous peoples.</a:t>
            </a:r>
          </a:p>
          <a:p>
            <a:endParaRPr lang="en-US" dirty="0"/>
          </a:p>
          <a:p>
            <a:r>
              <a:rPr lang="en-US" dirty="0"/>
              <a:t>Relations of power driving tropical deforestation: a case study from the Mau Forest (Kenya)</a:t>
            </a:r>
          </a:p>
          <a:p>
            <a:r>
              <a:rPr lang="en-US" dirty="0"/>
              <a:t>Relations de </a:t>
            </a:r>
            <a:r>
              <a:rPr lang="en-US" dirty="0" err="1"/>
              <a:t>pouvoir</a:t>
            </a:r>
            <a:r>
              <a:rPr lang="en-US" dirty="0"/>
              <a:t> </a:t>
            </a:r>
            <a:r>
              <a:rPr lang="en-US" dirty="0" err="1"/>
              <a:t>entraînant</a:t>
            </a:r>
            <a:r>
              <a:rPr lang="en-US" dirty="0"/>
              <a:t> la </a:t>
            </a:r>
            <a:r>
              <a:rPr lang="en-US" dirty="0" err="1"/>
              <a:t>déforestation</a:t>
            </a:r>
            <a:r>
              <a:rPr lang="en-US" dirty="0"/>
              <a:t> </a:t>
            </a:r>
            <a:r>
              <a:rPr lang="en-US" dirty="0" err="1"/>
              <a:t>tropicale</a:t>
            </a:r>
            <a:r>
              <a:rPr lang="en-US" dirty="0"/>
              <a:t> : </a:t>
            </a:r>
            <a:r>
              <a:rPr lang="en-US" dirty="0" err="1"/>
              <a:t>une</a:t>
            </a:r>
            <a:r>
              <a:rPr lang="en-US" dirty="0"/>
              <a:t> </a:t>
            </a:r>
            <a:r>
              <a:rPr lang="en-US" dirty="0" err="1"/>
              <a:t>étude</a:t>
            </a:r>
            <a:r>
              <a:rPr lang="en-US" dirty="0"/>
              <a:t> de </a:t>
            </a:r>
            <a:r>
              <a:rPr lang="en-US" dirty="0" err="1"/>
              <a:t>cas</a:t>
            </a:r>
            <a:r>
              <a:rPr lang="en-US" dirty="0"/>
              <a:t> </a:t>
            </a:r>
            <a:r>
              <a:rPr lang="en-US" dirty="0" err="1"/>
              <a:t>dans</a:t>
            </a:r>
            <a:r>
              <a:rPr lang="en-US" dirty="0"/>
              <a:t> la </a:t>
            </a:r>
            <a:r>
              <a:rPr lang="en-US" dirty="0" err="1"/>
              <a:t>forêt</a:t>
            </a:r>
            <a:r>
              <a:rPr lang="en-US" dirty="0"/>
              <a:t> Mau (Kenya)</a:t>
            </a:r>
          </a:p>
          <a:p>
            <a:r>
              <a:rPr lang="en-US" dirty="0" err="1"/>
              <a:t>Stefania</a:t>
            </a:r>
            <a:r>
              <a:rPr lang="en-US" dirty="0"/>
              <a:t> </a:t>
            </a:r>
            <a:r>
              <a:rPr lang="en-US" dirty="0" err="1"/>
              <a:t>Albertazzi</a:t>
            </a:r>
            <a:r>
              <a:rPr lang="en-US" dirty="0"/>
              <a:t>, Valerio </a:t>
            </a:r>
            <a:r>
              <a:rPr lang="en-US" dirty="0" err="1"/>
              <a:t>Bini</a:t>
            </a:r>
            <a:r>
              <a:rPr lang="en-US" dirty="0"/>
              <a:t>, </a:t>
            </a:r>
            <a:r>
              <a:rPr lang="en-US" dirty="0" err="1"/>
              <a:t>Adrien</a:t>
            </a:r>
            <a:r>
              <a:rPr lang="en-US" dirty="0"/>
              <a:t> </a:t>
            </a:r>
            <a:r>
              <a:rPr lang="en-US" dirty="0" err="1"/>
              <a:t>Lindon</a:t>
            </a:r>
            <a:r>
              <a:rPr lang="en-US" dirty="0"/>
              <a:t> et Guido </a:t>
            </a:r>
            <a:r>
              <a:rPr lang="en-US" dirty="0" err="1"/>
              <a:t>Trivellini</a:t>
            </a:r>
            <a:endParaRPr lang="en-US" dirty="0"/>
          </a:p>
          <a:p>
            <a:r>
              <a:rPr lang="en-US" dirty="0"/>
              <a:t>https://</a:t>
            </a:r>
            <a:r>
              <a:rPr lang="en-US" dirty="0" err="1"/>
              <a:t>doi.org</a:t>
            </a:r>
            <a:r>
              <a:rPr lang="en-US" dirty="0"/>
              <a:t>/10.4000/belgeo.24223</a:t>
            </a:r>
          </a:p>
        </p:txBody>
      </p:sp>
      <p:sp>
        <p:nvSpPr>
          <p:cNvPr id="4" name="Slide Number Placeholder 3"/>
          <p:cNvSpPr>
            <a:spLocks noGrp="1"/>
          </p:cNvSpPr>
          <p:nvPr>
            <p:ph type="sldNum" sz="quarter" idx="10"/>
          </p:nvPr>
        </p:nvSpPr>
        <p:spPr/>
        <p:txBody>
          <a:bodyPr/>
          <a:lstStyle/>
          <a:p>
            <a:pPr>
              <a:defRPr/>
            </a:pPr>
            <a:fld id="{11BE6F8C-3889-F543-B642-E6A67A018DB8}" type="slidenum">
              <a:rPr lang="en-US" smtClean="0"/>
              <a:pPr>
                <a:defRPr/>
              </a:pPr>
              <a:t>23</a:t>
            </a:fld>
            <a:endParaRPr lang="en-US"/>
          </a:p>
        </p:txBody>
      </p:sp>
    </p:spTree>
    <p:extLst>
      <p:ext uri="{BB962C8B-B14F-4D97-AF65-F5344CB8AC3E}">
        <p14:creationId xmlns:p14="http://schemas.microsoft.com/office/powerpoint/2010/main" val="3787772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Cronon, W., 1996. The trouble with wilderness: or, getting back to the wrong nature. </a:t>
            </a:r>
            <a:r>
              <a:rPr lang="en-GB" b="0" i="1" dirty="0">
                <a:solidFill>
                  <a:srgbClr val="222222"/>
                </a:solidFill>
                <a:effectLst/>
                <a:latin typeface="Arial" panose="020B0604020202020204" pitchFamily="34" charset="0"/>
              </a:rPr>
              <a:t>Environmental history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a:t>
            </a:r>
            <a:r>
              <a:rPr lang="en-GB" b="0" i="0" dirty="0">
                <a:solidFill>
                  <a:srgbClr val="222222"/>
                </a:solidFill>
                <a:effectLst/>
                <a:latin typeface="Arial" panose="020B0604020202020204" pitchFamily="34" charset="0"/>
              </a:rPr>
              <a:t>(1), pp.7-28.</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Domínguez, L. and </a:t>
            </a:r>
            <a:r>
              <a:rPr lang="en-GB" b="0" i="0" dirty="0" err="1">
                <a:solidFill>
                  <a:srgbClr val="222222"/>
                </a:solidFill>
                <a:effectLst/>
                <a:latin typeface="Arial" panose="020B0604020202020204" pitchFamily="34" charset="0"/>
              </a:rPr>
              <a:t>Luoma</a:t>
            </a:r>
            <a:r>
              <a:rPr lang="en-GB" b="0" i="0" dirty="0">
                <a:solidFill>
                  <a:srgbClr val="222222"/>
                </a:solidFill>
                <a:effectLst/>
                <a:latin typeface="Arial" panose="020B0604020202020204" pitchFamily="34" charset="0"/>
              </a:rPr>
              <a:t>, C., 2020. Decolonising Conservation Policy: How Colonial Land and Conservation Ideologies Persist and Perpetuate Indigenous Injustices at the Expense of the Environment. </a:t>
            </a:r>
            <a:r>
              <a:rPr lang="en-GB" b="0" i="1" dirty="0">
                <a:solidFill>
                  <a:srgbClr val="222222"/>
                </a:solidFill>
                <a:effectLst/>
                <a:latin typeface="Arial" panose="020B0604020202020204" pitchFamily="34" charset="0"/>
              </a:rPr>
              <a:t>Land</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9</a:t>
            </a:r>
            <a:r>
              <a:rPr lang="en-GB" b="0" i="0" dirty="0">
                <a:solidFill>
                  <a:srgbClr val="222222"/>
                </a:solidFill>
                <a:effectLst/>
                <a:latin typeface="Arial" panose="020B0604020202020204" pitchFamily="34" charset="0"/>
              </a:rPr>
              <a:t>(3), p.65.</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Agrawal, A. and Redford, K., 2009. Conservation and displacement: an overview. </a:t>
            </a:r>
            <a:r>
              <a:rPr lang="en-GB" b="0" i="1" dirty="0">
                <a:solidFill>
                  <a:srgbClr val="222222"/>
                </a:solidFill>
                <a:effectLst/>
                <a:latin typeface="Arial" panose="020B0604020202020204" pitchFamily="34" charset="0"/>
              </a:rPr>
              <a:t>Conservation and society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7</a:t>
            </a:r>
            <a:r>
              <a:rPr lang="en-GB" b="0" i="0" dirty="0">
                <a:solidFill>
                  <a:srgbClr val="222222"/>
                </a:solidFill>
                <a:effectLst/>
                <a:latin typeface="Arial" panose="020B0604020202020204" pitchFamily="34" charset="0"/>
              </a:rPr>
              <a:t>(1), pp.1-10.</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24</a:t>
            </a:fld>
            <a:endParaRPr lang="en-US"/>
          </a:p>
        </p:txBody>
      </p:sp>
    </p:spTree>
    <p:extLst>
      <p:ext uri="{BB962C8B-B14F-4D97-AF65-F5344CB8AC3E}">
        <p14:creationId xmlns:p14="http://schemas.microsoft.com/office/powerpoint/2010/main" val="2434815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25</a:t>
            </a:fld>
            <a:endParaRPr lang="en-US"/>
          </a:p>
        </p:txBody>
      </p:sp>
    </p:spTree>
    <p:extLst>
      <p:ext uri="{BB962C8B-B14F-4D97-AF65-F5344CB8AC3E}">
        <p14:creationId xmlns:p14="http://schemas.microsoft.com/office/powerpoint/2010/main" val="633999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22222"/>
                </a:solidFill>
                <a:latin typeface="Arial" panose="020B0604020202020204" pitchFamily="34" charset="0"/>
              </a:rPr>
              <a:t>Clement, C.R., </a:t>
            </a:r>
            <a:r>
              <a:rPr lang="en-GB" sz="1200" dirty="0" err="1">
                <a:solidFill>
                  <a:srgbClr val="222222"/>
                </a:solidFill>
                <a:latin typeface="Arial" panose="020B0604020202020204" pitchFamily="34" charset="0"/>
              </a:rPr>
              <a:t>Denevan</a:t>
            </a:r>
            <a:r>
              <a:rPr lang="en-GB" sz="1200" dirty="0">
                <a:solidFill>
                  <a:srgbClr val="222222"/>
                </a:solidFill>
                <a:latin typeface="Arial" panose="020B0604020202020204" pitchFamily="34" charset="0"/>
              </a:rPr>
              <a:t>, W.M., </a:t>
            </a:r>
            <a:r>
              <a:rPr lang="en-GB" sz="1200" dirty="0" err="1">
                <a:solidFill>
                  <a:srgbClr val="222222"/>
                </a:solidFill>
                <a:latin typeface="Arial" panose="020B0604020202020204" pitchFamily="34" charset="0"/>
              </a:rPr>
              <a:t>Heckenberger</a:t>
            </a:r>
            <a:r>
              <a:rPr lang="en-GB" sz="1200" dirty="0">
                <a:solidFill>
                  <a:srgbClr val="222222"/>
                </a:solidFill>
                <a:latin typeface="Arial" panose="020B0604020202020204" pitchFamily="34" charset="0"/>
              </a:rPr>
              <a:t>, M.J., </a:t>
            </a:r>
            <a:r>
              <a:rPr lang="en-GB" sz="1200" dirty="0" err="1">
                <a:solidFill>
                  <a:srgbClr val="222222"/>
                </a:solidFill>
                <a:latin typeface="Arial" panose="020B0604020202020204" pitchFamily="34" charset="0"/>
              </a:rPr>
              <a:t>Junqueira</a:t>
            </a:r>
            <a:r>
              <a:rPr lang="en-GB" sz="1200" dirty="0">
                <a:solidFill>
                  <a:srgbClr val="222222"/>
                </a:solidFill>
                <a:latin typeface="Arial" panose="020B0604020202020204" pitchFamily="34" charset="0"/>
              </a:rPr>
              <a:t>, A.B., Neves, E.G., Teixeira, W.G. and Woods, W.I., 2015. The domestication of Amazonia before European conquest. </a:t>
            </a:r>
            <a:r>
              <a:rPr lang="en-GB" sz="1200" i="1" dirty="0">
                <a:solidFill>
                  <a:srgbClr val="222222"/>
                </a:solidFill>
                <a:latin typeface="Arial" panose="020B0604020202020204" pitchFamily="34" charset="0"/>
              </a:rPr>
              <a:t>Proceedings of the Royal Society B: Biological Sciences</a:t>
            </a:r>
            <a:r>
              <a:rPr lang="en-GB" sz="1200" dirty="0">
                <a:solidFill>
                  <a:srgbClr val="222222"/>
                </a:solidFill>
                <a:latin typeface="Arial" panose="020B0604020202020204" pitchFamily="34" charset="0"/>
              </a:rPr>
              <a:t>, </a:t>
            </a:r>
            <a:r>
              <a:rPr lang="en-GB" sz="1200" i="1" dirty="0">
                <a:solidFill>
                  <a:srgbClr val="222222"/>
                </a:solidFill>
                <a:latin typeface="Arial" panose="020B0604020202020204" pitchFamily="34" charset="0"/>
              </a:rPr>
              <a:t>282</a:t>
            </a:r>
            <a:r>
              <a:rPr lang="en-GB" sz="1200" dirty="0">
                <a:solidFill>
                  <a:srgbClr val="222222"/>
                </a:solidFill>
                <a:latin typeface="Arial" panose="020B0604020202020204" pitchFamily="34" charset="0"/>
              </a:rPr>
              <a:t>(1812), p.20150813.</a:t>
            </a:r>
            <a:endParaRPr lang="en-GB" sz="2000" kern="0" dirty="0"/>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26</a:t>
            </a:fld>
            <a:endParaRPr lang="en-US"/>
          </a:p>
        </p:txBody>
      </p:sp>
    </p:spTree>
    <p:extLst>
      <p:ext uri="{BB962C8B-B14F-4D97-AF65-F5344CB8AC3E}">
        <p14:creationId xmlns:p14="http://schemas.microsoft.com/office/powerpoint/2010/main" val="3316284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Brockington, D., Duffy, R. and </a:t>
            </a:r>
            <a:r>
              <a:rPr lang="en-GB" b="0" i="0" dirty="0" err="1">
                <a:solidFill>
                  <a:srgbClr val="222222"/>
                </a:solidFill>
                <a:effectLst/>
                <a:latin typeface="Arial" panose="020B0604020202020204" pitchFamily="34" charset="0"/>
              </a:rPr>
              <a:t>Igoe</a:t>
            </a:r>
            <a:r>
              <a:rPr lang="en-GB" b="0" i="0" dirty="0">
                <a:solidFill>
                  <a:srgbClr val="222222"/>
                </a:solidFill>
                <a:effectLst/>
                <a:latin typeface="Arial" panose="020B0604020202020204" pitchFamily="34" charset="0"/>
              </a:rPr>
              <a:t>, J., 2008. </a:t>
            </a:r>
            <a:r>
              <a:rPr lang="en-GB" b="0" i="1" dirty="0">
                <a:solidFill>
                  <a:srgbClr val="222222"/>
                </a:solidFill>
                <a:effectLst/>
                <a:latin typeface="Arial" panose="020B0604020202020204" pitchFamily="34" charset="0"/>
              </a:rPr>
              <a:t>Nature unbound: conservation, capitalism and the future of protected areas</a:t>
            </a:r>
            <a:r>
              <a:rPr lang="en-GB" b="0" i="0" dirty="0">
                <a:solidFill>
                  <a:srgbClr val="222222"/>
                </a:solidFill>
                <a:effectLst/>
                <a:latin typeface="Arial" panose="020B0604020202020204" pitchFamily="34" charset="0"/>
              </a:rPr>
              <a:t>. Earthscan.</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27</a:t>
            </a:fld>
            <a:endParaRPr lang="en-US"/>
          </a:p>
        </p:txBody>
      </p:sp>
    </p:spTree>
    <p:extLst>
      <p:ext uri="{BB962C8B-B14F-4D97-AF65-F5344CB8AC3E}">
        <p14:creationId xmlns:p14="http://schemas.microsoft.com/office/powerpoint/2010/main" val="2376810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https://www.culturalsurvival.org/publications/cultural-survival-quarterly/conservation-policy-and-indigenous-peoples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Lele</a:t>
            </a:r>
            <a:r>
              <a:rPr lang="en-US" sz="1200" dirty="0"/>
              <a:t> et al (2010) Current Opinion in Environmental Sustainability 2:1-7. </a:t>
            </a:r>
          </a:p>
          <a:p>
            <a:endParaRPr lang="en-US" dirty="0"/>
          </a:p>
        </p:txBody>
      </p:sp>
      <p:sp>
        <p:nvSpPr>
          <p:cNvPr id="4" name="Slide Number Placeholder 3"/>
          <p:cNvSpPr>
            <a:spLocks noGrp="1"/>
          </p:cNvSpPr>
          <p:nvPr>
            <p:ph type="sldNum" sz="quarter" idx="10"/>
          </p:nvPr>
        </p:nvSpPr>
        <p:spPr/>
        <p:txBody>
          <a:bodyPr/>
          <a:lstStyle/>
          <a:p>
            <a:pPr>
              <a:defRPr/>
            </a:pPr>
            <a:fld id="{11BE6F8C-3889-F543-B642-E6A67A018DB8}" type="slidenum">
              <a:rPr lang="en-US" smtClean="0"/>
              <a:pPr>
                <a:defRPr/>
              </a:pPr>
              <a:t>28</a:t>
            </a:fld>
            <a:endParaRPr lang="en-US"/>
          </a:p>
        </p:txBody>
      </p:sp>
    </p:spTree>
    <p:extLst>
      <p:ext uri="{BB962C8B-B14F-4D97-AF65-F5344CB8AC3E}">
        <p14:creationId xmlns:p14="http://schemas.microsoft.com/office/powerpoint/2010/main" val="3852085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29</a:t>
            </a:fld>
            <a:endParaRPr lang="en-US"/>
          </a:p>
        </p:txBody>
      </p:sp>
    </p:spTree>
    <p:extLst>
      <p:ext uri="{BB962C8B-B14F-4D97-AF65-F5344CB8AC3E}">
        <p14:creationId xmlns:p14="http://schemas.microsoft.com/office/powerpoint/2010/main" val="613714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Agrawal, A. and Gibson, C.C., 1999. Enchantment and disenchantment: the role of community in natural resource conservation. </a:t>
            </a:r>
            <a:r>
              <a:rPr lang="en-GB" b="0" i="1" dirty="0">
                <a:solidFill>
                  <a:srgbClr val="222222"/>
                </a:solidFill>
                <a:effectLst/>
                <a:latin typeface="Arial" panose="020B0604020202020204" pitchFamily="34" charset="0"/>
              </a:rPr>
              <a:t>World development</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27</a:t>
            </a:r>
            <a:r>
              <a:rPr lang="en-GB" b="0" i="0" dirty="0">
                <a:solidFill>
                  <a:srgbClr val="222222"/>
                </a:solidFill>
                <a:effectLst/>
                <a:latin typeface="Arial" panose="020B0604020202020204" pitchFamily="34" charset="0"/>
              </a:rPr>
              <a:t>(4), pp.629-649.</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30</a:t>
            </a:fld>
            <a:endParaRPr lang="en-US"/>
          </a:p>
        </p:txBody>
      </p:sp>
    </p:spTree>
    <p:extLst>
      <p:ext uri="{BB962C8B-B14F-4D97-AF65-F5344CB8AC3E}">
        <p14:creationId xmlns:p14="http://schemas.microsoft.com/office/powerpoint/2010/main" val="1992201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Artelle</a:t>
            </a:r>
            <a:r>
              <a:rPr lang="en-GB" b="0" i="0" dirty="0">
                <a:solidFill>
                  <a:srgbClr val="222222"/>
                </a:solidFill>
                <a:effectLst/>
                <a:latin typeface="Arial" panose="020B0604020202020204" pitchFamily="34" charset="0"/>
              </a:rPr>
              <a:t>, K.A., </a:t>
            </a:r>
            <a:r>
              <a:rPr lang="en-GB" b="0" i="0" dirty="0" err="1">
                <a:solidFill>
                  <a:srgbClr val="222222"/>
                </a:solidFill>
                <a:effectLst/>
                <a:latin typeface="Arial" panose="020B0604020202020204" pitchFamily="34" charset="0"/>
              </a:rPr>
              <a:t>Zurba</a:t>
            </a:r>
            <a:r>
              <a:rPr lang="en-GB" b="0" i="0" dirty="0">
                <a:solidFill>
                  <a:srgbClr val="222222"/>
                </a:solidFill>
                <a:effectLst/>
                <a:latin typeface="Arial" panose="020B0604020202020204" pitchFamily="34" charset="0"/>
              </a:rPr>
              <a:t>, M., Bhattacharyya, J., Chan, D.E., Brown, K., </a:t>
            </a:r>
            <a:r>
              <a:rPr lang="en-GB" b="0" i="0" dirty="0" err="1">
                <a:solidFill>
                  <a:srgbClr val="222222"/>
                </a:solidFill>
                <a:effectLst/>
                <a:latin typeface="Arial" panose="020B0604020202020204" pitchFamily="34" charset="0"/>
              </a:rPr>
              <a:t>Housty</a:t>
            </a:r>
            <a:r>
              <a:rPr lang="en-GB" b="0" i="0" dirty="0">
                <a:solidFill>
                  <a:srgbClr val="222222"/>
                </a:solidFill>
                <a:effectLst/>
                <a:latin typeface="Arial" panose="020B0604020202020204" pitchFamily="34" charset="0"/>
              </a:rPr>
              <a:t>, J. and Moola, F., 2019. Supporting resurgent Indigenous-led governance: A nascent mechanism for just and effective conservation. </a:t>
            </a:r>
            <a:r>
              <a:rPr lang="en-GB" b="0" i="1" dirty="0">
                <a:solidFill>
                  <a:srgbClr val="222222"/>
                </a:solidFill>
                <a:effectLst/>
                <a:latin typeface="Arial" panose="020B0604020202020204" pitchFamily="34" charset="0"/>
              </a:rPr>
              <a:t>Biological Conservation</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240</a:t>
            </a:r>
            <a:r>
              <a:rPr lang="en-GB" b="0" i="0" dirty="0">
                <a:solidFill>
                  <a:srgbClr val="222222"/>
                </a:solidFill>
                <a:effectLst/>
                <a:latin typeface="Arial" panose="020B0604020202020204" pitchFamily="34" charset="0"/>
              </a:rPr>
              <a:t>, p.108284.</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Kohler, F. and </a:t>
            </a:r>
            <a:r>
              <a:rPr lang="en-GB" b="0" i="0" dirty="0" err="1">
                <a:solidFill>
                  <a:srgbClr val="222222"/>
                </a:solidFill>
                <a:effectLst/>
                <a:latin typeface="Arial" panose="020B0604020202020204" pitchFamily="34" charset="0"/>
              </a:rPr>
              <a:t>Brondizio</a:t>
            </a:r>
            <a:r>
              <a:rPr lang="en-GB" b="0" i="0" dirty="0">
                <a:solidFill>
                  <a:srgbClr val="222222"/>
                </a:solidFill>
                <a:effectLst/>
                <a:latin typeface="Arial" panose="020B0604020202020204" pitchFamily="34" charset="0"/>
              </a:rPr>
              <a:t>, E.S., 2017. Considering the needs of indigenous and local populations in conservation programs. </a:t>
            </a:r>
            <a:r>
              <a:rPr lang="en-GB" b="0" i="1" dirty="0">
                <a:solidFill>
                  <a:srgbClr val="222222"/>
                </a:solidFill>
                <a:effectLst/>
                <a:latin typeface="Arial" panose="020B0604020202020204" pitchFamily="34" charset="0"/>
              </a:rPr>
              <a:t>Conservation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31</a:t>
            </a:r>
            <a:r>
              <a:rPr lang="en-GB" b="0" i="0" dirty="0">
                <a:solidFill>
                  <a:srgbClr val="222222"/>
                </a:solidFill>
                <a:effectLst/>
                <a:latin typeface="Arial" panose="020B0604020202020204" pitchFamily="34" charset="0"/>
              </a:rPr>
              <a:t>(2), pp.245-251.</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31</a:t>
            </a:fld>
            <a:endParaRPr lang="en-US"/>
          </a:p>
        </p:txBody>
      </p:sp>
    </p:spTree>
    <p:extLst>
      <p:ext uri="{BB962C8B-B14F-4D97-AF65-F5344CB8AC3E}">
        <p14:creationId xmlns:p14="http://schemas.microsoft.com/office/powerpoint/2010/main" val="2480166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Ward‐Fear, G., Rangers, B., Pearson, D., Bruton, M. and Shine, R., 2019. Sharper eyes see shyer lizards: Collaboration with indigenous peoples can alter the outcomes of conservation research. </a:t>
            </a:r>
            <a:r>
              <a:rPr lang="en-GB" b="0" i="1" dirty="0">
                <a:solidFill>
                  <a:srgbClr val="222222"/>
                </a:solidFill>
                <a:effectLst/>
                <a:latin typeface="Arial" panose="020B0604020202020204" pitchFamily="34" charset="0"/>
              </a:rPr>
              <a:t>Conservation Letters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12</a:t>
            </a:r>
            <a:r>
              <a:rPr lang="en-GB" b="0" i="0" dirty="0">
                <a:solidFill>
                  <a:srgbClr val="222222"/>
                </a:solidFill>
                <a:effectLst/>
                <a:latin typeface="Arial" panose="020B0604020202020204" pitchFamily="34" charset="0"/>
              </a:rPr>
              <a:t>(4), p.e12643.</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32</a:t>
            </a:fld>
            <a:endParaRPr lang="en-US"/>
          </a:p>
        </p:txBody>
      </p:sp>
    </p:spTree>
    <p:extLst>
      <p:ext uri="{BB962C8B-B14F-4D97-AF65-F5344CB8AC3E}">
        <p14:creationId xmlns:p14="http://schemas.microsoft.com/office/powerpoint/2010/main" val="55039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47B1A-E0D8-4148-A3CB-652216037239}" type="slidenum">
              <a:rPr lang="en-US" sz="1200"/>
              <a:pPr/>
              <a:t>3</a:t>
            </a:fld>
            <a:endParaRPr lang="en-US" sz="1200"/>
          </a:p>
        </p:txBody>
      </p:sp>
      <p:sp>
        <p:nvSpPr>
          <p:cNvPr id="16386" name="Rectangle 2"/>
          <p:cNvSpPr>
            <a:spLocks noGrp="1" noRot="1" noChangeAspect="1" noChangeArrowheads="1" noTextEdit="1"/>
          </p:cNvSpPr>
          <p:nvPr>
            <p:ph type="sldImg"/>
          </p:nvPr>
        </p:nvSpPr>
        <p:spPr>
          <a:xfrm>
            <a:off x="381000" y="685800"/>
            <a:ext cx="6096000" cy="3429000"/>
          </a:xfrm>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GB" dirty="0">
                <a:ea typeface="ＭＳ Ｐゴシック" charset="0"/>
                <a:cs typeface="ＭＳ Ｐゴシック" charset="0"/>
              </a:rPr>
              <a:t>Ideas of Island biogeography and </a:t>
            </a:r>
            <a:r>
              <a:rPr lang="en-GB" dirty="0" err="1">
                <a:ea typeface="ＭＳ Ｐゴシック" charset="0"/>
                <a:cs typeface="ＭＳ Ｐゴシック" charset="0"/>
              </a:rPr>
              <a:t>metapopulations</a:t>
            </a:r>
            <a:r>
              <a:rPr lang="en-GB" dirty="0">
                <a:ea typeface="ＭＳ Ｐゴシック" charset="0"/>
                <a:cs typeface="ＭＳ Ｐゴシック" charset="0"/>
              </a:rPr>
              <a:t> have influenced the design and management of protected areas.</a:t>
            </a:r>
          </a:p>
        </p:txBody>
      </p:sp>
    </p:spTree>
    <p:extLst>
      <p:ext uri="{BB962C8B-B14F-4D97-AF65-F5344CB8AC3E}">
        <p14:creationId xmlns:p14="http://schemas.microsoft.com/office/powerpoint/2010/main" val="1464040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Ellis, E.A. and Porter-</a:t>
            </a:r>
            <a:r>
              <a:rPr lang="en-GB" sz="1200" dirty="0" err="1"/>
              <a:t>Bolland</a:t>
            </a:r>
            <a:r>
              <a:rPr lang="en-GB" sz="1200" dirty="0"/>
              <a:t>, L., 2008. Is community-based forest management more effective than protected areas?: A comparison of land use/land cover change in two </a:t>
            </a:r>
            <a:r>
              <a:rPr lang="en-GB" sz="1200" dirty="0" err="1"/>
              <a:t>neighboring</a:t>
            </a:r>
            <a:r>
              <a:rPr lang="en-GB" sz="1200" dirty="0"/>
              <a:t> study areas of the Central Yucatan Peninsula, Mexico. Forest ecology and management, 256(11), pp.1971-1983.</a:t>
            </a:r>
          </a:p>
          <a:p>
            <a:endParaRPr lang="en-GB" dirty="0"/>
          </a:p>
          <a:p>
            <a:endParaRPr lang="en-GB" dirty="0"/>
          </a:p>
          <a:p>
            <a:r>
              <a:rPr lang="en-GB" b="0" i="0" dirty="0">
                <a:solidFill>
                  <a:srgbClr val="222222"/>
                </a:solidFill>
                <a:effectLst/>
                <a:latin typeface="Arial" panose="020B0604020202020204" pitchFamily="34" charset="0"/>
              </a:rPr>
              <a:t>Porter-</a:t>
            </a:r>
            <a:r>
              <a:rPr lang="en-GB" b="0" i="0" dirty="0" err="1">
                <a:solidFill>
                  <a:srgbClr val="222222"/>
                </a:solidFill>
                <a:effectLst/>
                <a:latin typeface="Arial" panose="020B0604020202020204" pitchFamily="34" charset="0"/>
              </a:rPr>
              <a:t>Bolland</a:t>
            </a:r>
            <a:r>
              <a:rPr lang="en-GB" b="0" i="0" dirty="0">
                <a:solidFill>
                  <a:srgbClr val="222222"/>
                </a:solidFill>
                <a:effectLst/>
                <a:latin typeface="Arial" panose="020B0604020202020204" pitchFamily="34" charset="0"/>
              </a:rPr>
              <a:t>, L., Ellis, E.A., </a:t>
            </a:r>
            <a:r>
              <a:rPr lang="en-GB" b="0" i="0" dirty="0" err="1">
                <a:solidFill>
                  <a:srgbClr val="222222"/>
                </a:solidFill>
                <a:effectLst/>
                <a:latin typeface="Arial" panose="020B0604020202020204" pitchFamily="34" charset="0"/>
              </a:rPr>
              <a:t>Guariguata</a:t>
            </a:r>
            <a:r>
              <a:rPr lang="en-GB" b="0" i="0" dirty="0">
                <a:solidFill>
                  <a:srgbClr val="222222"/>
                </a:solidFill>
                <a:effectLst/>
                <a:latin typeface="Arial" panose="020B0604020202020204" pitchFamily="34" charset="0"/>
              </a:rPr>
              <a:t>, M.R., Ruiz-</a:t>
            </a:r>
            <a:r>
              <a:rPr lang="en-GB" b="0" i="0" dirty="0" err="1">
                <a:solidFill>
                  <a:srgbClr val="222222"/>
                </a:solidFill>
                <a:effectLst/>
                <a:latin typeface="Arial" panose="020B0604020202020204" pitchFamily="34" charset="0"/>
              </a:rPr>
              <a:t>Mallén</a:t>
            </a:r>
            <a:r>
              <a:rPr lang="en-GB" b="0" i="0" dirty="0">
                <a:solidFill>
                  <a:srgbClr val="222222"/>
                </a:solidFill>
                <a:effectLst/>
                <a:latin typeface="Arial" panose="020B0604020202020204" pitchFamily="34" charset="0"/>
              </a:rPr>
              <a:t>, I., Negrete-Yankelevich, S. and Reyes-García, V., 2012. Community managed forests and forest protected areas: An assessment of their conservation effectiveness across the tropics. </a:t>
            </a:r>
            <a:r>
              <a:rPr lang="en-GB" b="0" i="1" dirty="0">
                <a:solidFill>
                  <a:srgbClr val="222222"/>
                </a:solidFill>
                <a:effectLst/>
                <a:latin typeface="Arial" panose="020B0604020202020204" pitchFamily="34" charset="0"/>
              </a:rPr>
              <a:t>Forest ecology and management</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268</a:t>
            </a:r>
            <a:r>
              <a:rPr lang="en-GB" b="0" i="0" dirty="0">
                <a:solidFill>
                  <a:srgbClr val="222222"/>
                </a:solidFill>
                <a:effectLst/>
                <a:latin typeface="Arial" panose="020B0604020202020204" pitchFamily="34" charset="0"/>
              </a:rPr>
              <a:t>, pp.6-17.</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33</a:t>
            </a:fld>
            <a:endParaRPr lang="en-US"/>
          </a:p>
        </p:txBody>
      </p:sp>
    </p:spTree>
    <p:extLst>
      <p:ext uri="{BB962C8B-B14F-4D97-AF65-F5344CB8AC3E}">
        <p14:creationId xmlns:p14="http://schemas.microsoft.com/office/powerpoint/2010/main" val="1977318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https://resourceafrica.net/open-letter-celebrity-campaigns-undermine-successful-conservation-and-human-rights/</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34</a:t>
            </a:fld>
            <a:endParaRPr lang="en-US"/>
          </a:p>
        </p:txBody>
      </p:sp>
    </p:spTree>
    <p:extLst>
      <p:ext uri="{BB962C8B-B14F-4D97-AF65-F5344CB8AC3E}">
        <p14:creationId xmlns:p14="http://schemas.microsoft.com/office/powerpoint/2010/main" val="2707996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Finer, M., Jenkins, C.N., Pimm, S.L., Keane, B. and Ross, C., 2008. Oil and gas projects in the western Amazon: threats to wilderness, biodiversity, and indigenous peoples. </a:t>
            </a:r>
            <a:r>
              <a:rPr lang="en-GB" b="0" i="1" dirty="0" err="1">
                <a:solidFill>
                  <a:srgbClr val="222222"/>
                </a:solidFill>
                <a:effectLst/>
                <a:latin typeface="Arial" panose="020B0604020202020204" pitchFamily="34" charset="0"/>
              </a:rPr>
              <a:t>PloS</a:t>
            </a:r>
            <a:r>
              <a:rPr lang="en-GB" b="0" i="1" dirty="0">
                <a:solidFill>
                  <a:srgbClr val="222222"/>
                </a:solidFill>
                <a:effectLst/>
                <a:latin typeface="Arial" panose="020B0604020202020204" pitchFamily="34" charset="0"/>
              </a:rPr>
              <a:t> one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a:t>
            </a:r>
            <a:r>
              <a:rPr lang="en-GB" b="0" i="0" dirty="0">
                <a:solidFill>
                  <a:srgbClr val="222222"/>
                </a:solidFill>
                <a:effectLst/>
                <a:latin typeface="Arial" panose="020B0604020202020204" pitchFamily="34" charset="0"/>
              </a:rPr>
              <a:t>(8), p.e2932.</a:t>
            </a:r>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35</a:t>
            </a:fld>
            <a:endParaRPr lang="en-US"/>
          </a:p>
        </p:txBody>
      </p:sp>
    </p:spTree>
    <p:extLst>
      <p:ext uri="{BB962C8B-B14F-4D97-AF65-F5344CB8AC3E}">
        <p14:creationId xmlns:p14="http://schemas.microsoft.com/office/powerpoint/2010/main" val="1382672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err="1">
                <a:solidFill>
                  <a:srgbClr val="222222"/>
                </a:solidFill>
                <a:effectLst/>
                <a:latin typeface="Arial" panose="020B0604020202020204" pitchFamily="34" charset="0"/>
              </a:rPr>
              <a:t>Mogomotsi</a:t>
            </a:r>
            <a:r>
              <a:rPr lang="en-GB" b="0" i="0" dirty="0">
                <a:solidFill>
                  <a:srgbClr val="222222"/>
                </a:solidFill>
                <a:effectLst/>
                <a:latin typeface="Arial" panose="020B0604020202020204" pitchFamily="34" charset="0"/>
              </a:rPr>
              <a:t>, G.E. and </a:t>
            </a:r>
            <a:r>
              <a:rPr lang="en-GB" b="0" i="0" dirty="0" err="1">
                <a:solidFill>
                  <a:srgbClr val="222222"/>
                </a:solidFill>
                <a:effectLst/>
                <a:latin typeface="Arial" panose="020B0604020202020204" pitchFamily="34" charset="0"/>
              </a:rPr>
              <a:t>Madigele</a:t>
            </a:r>
            <a:r>
              <a:rPr lang="en-GB" b="0" i="0" dirty="0">
                <a:solidFill>
                  <a:srgbClr val="222222"/>
                </a:solidFill>
                <a:effectLst/>
                <a:latin typeface="Arial" panose="020B0604020202020204" pitchFamily="34" charset="0"/>
              </a:rPr>
              <a:t>, P.K., 2017. Live by the gun, die by the gun: Botswana’s ‘shoot-to-</a:t>
            </a:r>
            <a:r>
              <a:rPr lang="en-GB" b="0" i="0" dirty="0" err="1">
                <a:solidFill>
                  <a:srgbClr val="222222"/>
                </a:solidFill>
                <a:effectLst/>
                <a:latin typeface="Arial" panose="020B0604020202020204" pitchFamily="34" charset="0"/>
              </a:rPr>
              <a:t>kill’policy</a:t>
            </a:r>
            <a:r>
              <a:rPr lang="en-GB" b="0" i="0" dirty="0">
                <a:solidFill>
                  <a:srgbClr val="222222"/>
                </a:solidFill>
                <a:effectLst/>
                <a:latin typeface="Arial" panose="020B0604020202020204" pitchFamily="34" charset="0"/>
              </a:rPr>
              <a:t> as an anti-poaching strategy. </a:t>
            </a:r>
            <a:r>
              <a:rPr lang="en-GB" b="0" i="1" dirty="0">
                <a:solidFill>
                  <a:srgbClr val="222222"/>
                </a:solidFill>
                <a:effectLst/>
                <a:latin typeface="Arial" panose="020B0604020202020204" pitchFamily="34" charset="0"/>
              </a:rPr>
              <a:t>South African crime quarterly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60</a:t>
            </a:r>
            <a:r>
              <a:rPr lang="en-GB" b="0" i="0" dirty="0">
                <a:solidFill>
                  <a:srgbClr val="222222"/>
                </a:solidFill>
                <a:effectLst/>
                <a:latin typeface="Arial" panose="020B0604020202020204" pitchFamily="34" charset="0"/>
              </a:rPr>
              <a:t>, pp.51-59.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222222"/>
                </a:solidFill>
                <a:effectLst/>
                <a:latin typeface="Arial" panose="020B0604020202020204" pitchFamily="34" charset="0"/>
              </a:rPr>
              <a:t>Duffy, R., 2014. Waging a war to save biodiversity: the rise of militarized conservation. </a:t>
            </a:r>
            <a:r>
              <a:rPr lang="en-GB" b="0" i="1" dirty="0">
                <a:solidFill>
                  <a:srgbClr val="222222"/>
                </a:solidFill>
                <a:effectLst/>
                <a:latin typeface="Arial" panose="020B0604020202020204" pitchFamily="34" charset="0"/>
              </a:rPr>
              <a:t>International Affairs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90</a:t>
            </a:r>
            <a:r>
              <a:rPr lang="en-GB" b="0" i="0" dirty="0">
                <a:solidFill>
                  <a:srgbClr val="222222"/>
                </a:solidFill>
                <a:effectLst/>
                <a:latin typeface="Arial" panose="020B0604020202020204" pitchFamily="34" charset="0"/>
              </a:rPr>
              <a:t>(4), pp.819-834.</a:t>
            </a: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Mukul, S.A., </a:t>
            </a:r>
            <a:r>
              <a:rPr lang="en-GB" sz="1200" dirty="0" err="1"/>
              <a:t>Herbohn</a:t>
            </a:r>
            <a:r>
              <a:rPr lang="en-GB" sz="1200" dirty="0"/>
              <a:t>, J., Rashid, A.Z.M.M. and Uddin, M.B., 2014. Comparing the effectiveness of forest law enforcement and economic incentives to prevent illegal logging in Bangladesh. International Forestry Review, 16(3), pp.363-375.</a:t>
            </a:r>
          </a:p>
          <a:p>
            <a:endParaRPr lang="en-GB" dirty="0"/>
          </a:p>
          <a:p>
            <a:r>
              <a:rPr lang="en-GB" dirty="0"/>
              <a:t>Photo: </a:t>
            </a:r>
            <a:r>
              <a:rPr lang="en-GB" b="0" i="0" dirty="0">
                <a:solidFill>
                  <a:srgbClr val="767676"/>
                </a:solidFill>
                <a:effectLst/>
                <a:latin typeface="GuardianTextSans"/>
              </a:rPr>
              <a:t>Photograph: Brent </a:t>
            </a:r>
            <a:r>
              <a:rPr lang="en-GB" b="0" i="0" dirty="0" err="1">
                <a:solidFill>
                  <a:srgbClr val="767676"/>
                </a:solidFill>
                <a:effectLst/>
                <a:latin typeface="GuardianTextSans"/>
              </a:rPr>
              <a:t>Stirton</a:t>
            </a:r>
            <a:r>
              <a:rPr lang="en-GB" b="0" i="0">
                <a:solidFill>
                  <a:srgbClr val="767676"/>
                </a:solidFill>
                <a:effectLst/>
                <a:latin typeface="GuardianTextSans"/>
              </a:rPr>
              <a:t>/National Geographic/WENN.com https://www.theguardian.com/environment/2015/apr/27/ol-pejeta-kenya-sudan-worlds-last-male-northern-white-rhinoceros</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36</a:t>
            </a:fld>
            <a:endParaRPr lang="en-US"/>
          </a:p>
        </p:txBody>
      </p:sp>
    </p:spTree>
    <p:extLst>
      <p:ext uri="{BB962C8B-B14F-4D97-AF65-F5344CB8AC3E}">
        <p14:creationId xmlns:p14="http://schemas.microsoft.com/office/powerpoint/2010/main" val="389892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4</a:t>
            </a:fld>
            <a:endParaRPr lang="en-US"/>
          </a:p>
        </p:txBody>
      </p:sp>
    </p:spTree>
    <p:extLst>
      <p:ext uri="{BB962C8B-B14F-4D97-AF65-F5344CB8AC3E}">
        <p14:creationId xmlns:p14="http://schemas.microsoft.com/office/powerpoint/2010/main" val="113788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222222"/>
                </a:solidFill>
                <a:effectLst/>
                <a:latin typeface="Arial" panose="020B0604020202020204" pitchFamily="34" charset="0"/>
              </a:rPr>
              <a:t>Rodrigues, A.S., </a:t>
            </a:r>
            <a:r>
              <a:rPr lang="en-GB" b="0" i="0" dirty="0" err="1">
                <a:solidFill>
                  <a:srgbClr val="222222"/>
                </a:solidFill>
                <a:effectLst/>
                <a:latin typeface="Arial" panose="020B0604020202020204" pitchFamily="34" charset="0"/>
              </a:rPr>
              <a:t>Andelman</a:t>
            </a:r>
            <a:r>
              <a:rPr lang="en-GB" b="0" i="0" dirty="0">
                <a:solidFill>
                  <a:srgbClr val="222222"/>
                </a:solidFill>
                <a:effectLst/>
                <a:latin typeface="Arial" panose="020B0604020202020204" pitchFamily="34" charset="0"/>
              </a:rPr>
              <a:t>, S.J., </a:t>
            </a:r>
            <a:r>
              <a:rPr lang="en-GB" b="0" i="0" dirty="0" err="1">
                <a:solidFill>
                  <a:srgbClr val="222222"/>
                </a:solidFill>
                <a:effectLst/>
                <a:latin typeface="Arial" panose="020B0604020202020204" pitchFamily="34" charset="0"/>
              </a:rPr>
              <a:t>Bakarr</a:t>
            </a:r>
            <a:r>
              <a:rPr lang="en-GB" b="0" i="0" dirty="0">
                <a:solidFill>
                  <a:srgbClr val="222222"/>
                </a:solidFill>
                <a:effectLst/>
                <a:latin typeface="Arial" panose="020B0604020202020204" pitchFamily="34" charset="0"/>
              </a:rPr>
              <a:t>, M.I., </a:t>
            </a:r>
            <a:r>
              <a:rPr lang="en-GB" b="0" i="0" dirty="0" err="1">
                <a:solidFill>
                  <a:srgbClr val="222222"/>
                </a:solidFill>
                <a:effectLst/>
                <a:latin typeface="Arial" panose="020B0604020202020204" pitchFamily="34" charset="0"/>
              </a:rPr>
              <a:t>Boitani</a:t>
            </a:r>
            <a:r>
              <a:rPr lang="en-GB" b="0" i="0" dirty="0">
                <a:solidFill>
                  <a:srgbClr val="222222"/>
                </a:solidFill>
                <a:effectLst/>
                <a:latin typeface="Arial" panose="020B0604020202020204" pitchFamily="34" charset="0"/>
              </a:rPr>
              <a:t>, L., Brooks, T.M., Cowling, R.M., Fishpool, L.D., Da Fonseca, G.A., Gaston, K.J., Hoffmann, M. and Long, J.S., 2004. Effectiveness of the global protected area network in representing species diversity. </a:t>
            </a:r>
            <a:r>
              <a:rPr lang="en-GB" b="0" i="1" dirty="0">
                <a:solidFill>
                  <a:srgbClr val="222222"/>
                </a:solidFill>
                <a:effectLst/>
                <a:latin typeface="Arial" panose="020B0604020202020204" pitchFamily="34" charset="0"/>
              </a:rPr>
              <a:t>Nature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428</a:t>
            </a:r>
            <a:r>
              <a:rPr lang="en-GB" b="0" i="0" dirty="0">
                <a:solidFill>
                  <a:srgbClr val="222222"/>
                </a:solidFill>
                <a:effectLst/>
                <a:latin typeface="Arial" panose="020B0604020202020204" pitchFamily="34" charset="0"/>
              </a:rPr>
              <a:t>(6983), pp.640-643.</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5</a:t>
            </a:fld>
            <a:endParaRPr lang="en-US"/>
          </a:p>
        </p:txBody>
      </p:sp>
    </p:spTree>
    <p:extLst>
      <p:ext uri="{BB962C8B-B14F-4D97-AF65-F5344CB8AC3E}">
        <p14:creationId xmlns:p14="http://schemas.microsoft.com/office/powerpoint/2010/main" val="2480787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6</a:t>
            </a:fld>
            <a:endParaRPr lang="en-US"/>
          </a:p>
        </p:txBody>
      </p:sp>
    </p:spTree>
    <p:extLst>
      <p:ext uri="{BB962C8B-B14F-4D97-AF65-F5344CB8AC3E}">
        <p14:creationId xmlns:p14="http://schemas.microsoft.com/office/powerpoint/2010/main" val="4152220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222222"/>
                </a:solidFill>
                <a:effectLst/>
                <a:latin typeface="Arial" panose="020B0604020202020204" pitchFamily="34" charset="0"/>
              </a:rPr>
              <a:t>Rodrigues, A.S., </a:t>
            </a:r>
            <a:r>
              <a:rPr lang="en-GB" b="0" i="0" dirty="0" err="1">
                <a:solidFill>
                  <a:srgbClr val="222222"/>
                </a:solidFill>
                <a:effectLst/>
                <a:latin typeface="Arial" panose="020B0604020202020204" pitchFamily="34" charset="0"/>
              </a:rPr>
              <a:t>Andelman</a:t>
            </a:r>
            <a:r>
              <a:rPr lang="en-GB" b="0" i="0" dirty="0">
                <a:solidFill>
                  <a:srgbClr val="222222"/>
                </a:solidFill>
                <a:effectLst/>
                <a:latin typeface="Arial" panose="020B0604020202020204" pitchFamily="34" charset="0"/>
              </a:rPr>
              <a:t>, S.J., </a:t>
            </a:r>
            <a:r>
              <a:rPr lang="en-GB" b="0" i="0" dirty="0" err="1">
                <a:solidFill>
                  <a:srgbClr val="222222"/>
                </a:solidFill>
                <a:effectLst/>
                <a:latin typeface="Arial" panose="020B0604020202020204" pitchFamily="34" charset="0"/>
              </a:rPr>
              <a:t>Bakarr</a:t>
            </a:r>
            <a:r>
              <a:rPr lang="en-GB" b="0" i="0" dirty="0">
                <a:solidFill>
                  <a:srgbClr val="222222"/>
                </a:solidFill>
                <a:effectLst/>
                <a:latin typeface="Arial" panose="020B0604020202020204" pitchFamily="34" charset="0"/>
              </a:rPr>
              <a:t>, M.I., </a:t>
            </a:r>
            <a:r>
              <a:rPr lang="en-GB" b="0" i="0" dirty="0" err="1">
                <a:solidFill>
                  <a:srgbClr val="222222"/>
                </a:solidFill>
                <a:effectLst/>
                <a:latin typeface="Arial" panose="020B0604020202020204" pitchFamily="34" charset="0"/>
              </a:rPr>
              <a:t>Boitani</a:t>
            </a:r>
            <a:r>
              <a:rPr lang="en-GB" b="0" i="0" dirty="0">
                <a:solidFill>
                  <a:srgbClr val="222222"/>
                </a:solidFill>
                <a:effectLst/>
                <a:latin typeface="Arial" panose="020B0604020202020204" pitchFamily="34" charset="0"/>
              </a:rPr>
              <a:t>, L., Brooks, T.M., Cowling, R.M., Fishpool, L.D., Da Fonseca, G.A., Gaston, K.J., Hoffmann, M. and Long, J.S., 2004. Effectiveness of the global protected area network in representing species diversity. </a:t>
            </a:r>
            <a:r>
              <a:rPr lang="en-GB" b="0" i="1" dirty="0">
                <a:solidFill>
                  <a:srgbClr val="222222"/>
                </a:solidFill>
                <a:effectLst/>
                <a:latin typeface="Arial" panose="020B0604020202020204" pitchFamily="34" charset="0"/>
              </a:rPr>
              <a:t>Nature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428</a:t>
            </a:r>
            <a:r>
              <a:rPr lang="en-GB" b="0" i="0" dirty="0">
                <a:solidFill>
                  <a:srgbClr val="222222"/>
                </a:solidFill>
                <a:effectLst/>
                <a:latin typeface="Arial" panose="020B0604020202020204" pitchFamily="34" charset="0"/>
              </a:rPr>
              <a:t>(6983), pp.640-643.</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7</a:t>
            </a:fld>
            <a:endParaRPr lang="en-US"/>
          </a:p>
        </p:txBody>
      </p:sp>
    </p:spTree>
    <p:extLst>
      <p:ext uri="{BB962C8B-B14F-4D97-AF65-F5344CB8AC3E}">
        <p14:creationId xmlns:p14="http://schemas.microsoft.com/office/powerpoint/2010/main" val="1950660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8</a:t>
            </a:fld>
            <a:endParaRPr lang="en-US"/>
          </a:p>
        </p:txBody>
      </p:sp>
    </p:spTree>
    <p:extLst>
      <p:ext uri="{BB962C8B-B14F-4D97-AF65-F5344CB8AC3E}">
        <p14:creationId xmlns:p14="http://schemas.microsoft.com/office/powerpoint/2010/main" val="2249200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Barlow, J., Gardner, T.A., Araujo, I.S., Ávila-Pires, T.C., </a:t>
            </a:r>
            <a:r>
              <a:rPr lang="en-GB" b="0" i="0" dirty="0" err="1">
                <a:solidFill>
                  <a:srgbClr val="222222"/>
                </a:solidFill>
                <a:effectLst/>
                <a:latin typeface="Arial" panose="020B0604020202020204" pitchFamily="34" charset="0"/>
              </a:rPr>
              <a:t>Bonaldo</a:t>
            </a:r>
            <a:r>
              <a:rPr lang="en-GB" b="0" i="0" dirty="0">
                <a:solidFill>
                  <a:srgbClr val="222222"/>
                </a:solidFill>
                <a:effectLst/>
                <a:latin typeface="Arial" panose="020B0604020202020204" pitchFamily="34" charset="0"/>
              </a:rPr>
              <a:t>, A.B., Costa, J.E., Esposito, M.C., Ferreira, L.V., Hawes, J., Hernandez, M.I. and </a:t>
            </a:r>
            <a:r>
              <a:rPr lang="en-GB" b="0" i="0" dirty="0" err="1">
                <a:solidFill>
                  <a:srgbClr val="222222"/>
                </a:solidFill>
                <a:effectLst/>
                <a:latin typeface="Arial" panose="020B0604020202020204" pitchFamily="34" charset="0"/>
              </a:rPr>
              <a:t>Hoogmoed</a:t>
            </a:r>
            <a:r>
              <a:rPr lang="en-GB" b="0" i="0" dirty="0">
                <a:solidFill>
                  <a:srgbClr val="222222"/>
                </a:solidFill>
                <a:effectLst/>
                <a:latin typeface="Arial" panose="020B0604020202020204" pitchFamily="34" charset="0"/>
              </a:rPr>
              <a:t>, M.S., 2007. Quantifying the biodiversity value of tropical primary, secondary, and plantation forests. </a:t>
            </a:r>
            <a:r>
              <a:rPr lang="en-GB" b="0" i="1" dirty="0">
                <a:solidFill>
                  <a:srgbClr val="222222"/>
                </a:solidFill>
                <a:effectLst/>
                <a:latin typeface="Arial" panose="020B0604020202020204" pitchFamily="34" charset="0"/>
              </a:rPr>
              <a:t>Proceedings of the National Academy of Sciences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104</a:t>
            </a:r>
            <a:r>
              <a:rPr lang="en-GB" b="0" i="0" dirty="0">
                <a:solidFill>
                  <a:srgbClr val="222222"/>
                </a:solidFill>
                <a:effectLst/>
                <a:latin typeface="Arial" panose="020B0604020202020204" pitchFamily="34" charset="0"/>
              </a:rPr>
              <a:t>(47), pp.18555-18560.</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9</a:t>
            </a:fld>
            <a:endParaRPr lang="en-US"/>
          </a:p>
        </p:txBody>
      </p:sp>
    </p:spTree>
    <p:extLst>
      <p:ext uri="{BB962C8B-B14F-4D97-AF65-F5344CB8AC3E}">
        <p14:creationId xmlns:p14="http://schemas.microsoft.com/office/powerpoint/2010/main" val="312226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5A98-AF58-4293-8A5B-A1A7A28BFC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2136DE-795D-4483-872D-8C4EA543E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E6D3A4-2F89-4057-B29E-245455A09EE4}"/>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5" name="Footer Placeholder 4">
            <a:extLst>
              <a:ext uri="{FF2B5EF4-FFF2-40B4-BE49-F238E27FC236}">
                <a16:creationId xmlns:a16="http://schemas.microsoft.com/office/drawing/2014/main" id="{65D7B052-E870-4D14-8128-2C785AE7F1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C86001-BD86-40F8-AC83-4B98A0FE1A0B}"/>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195776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992E-D6C0-4594-966B-D22D2A886A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B01DBD-42F0-458C-8250-3C733C542C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CAA345-DF59-4DEE-B974-D366DA3AE409}"/>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5" name="Footer Placeholder 4">
            <a:extLst>
              <a:ext uri="{FF2B5EF4-FFF2-40B4-BE49-F238E27FC236}">
                <a16:creationId xmlns:a16="http://schemas.microsoft.com/office/drawing/2014/main" id="{1CAEE92E-39AC-445E-A718-24B3437934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DEE550-0463-43EF-9F08-A41C722BC324}"/>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1192766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3DCE6D-B19B-42B7-95F0-1763C5FDAB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5EB8D4-71E3-4F22-BC21-CDA1F5705B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F91371-BAAD-4507-8E56-323382B91F07}"/>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5" name="Footer Placeholder 4">
            <a:extLst>
              <a:ext uri="{FF2B5EF4-FFF2-40B4-BE49-F238E27FC236}">
                <a16:creationId xmlns:a16="http://schemas.microsoft.com/office/drawing/2014/main" id="{6D41EC7D-E3B3-421C-BC51-4D88AE776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F09721-06D8-4AFD-AC44-BEE6492E0A8F}"/>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217307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6197600" y="4114800"/>
            <a:ext cx="5080000" cy="1981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A4EB346-1CFE-C146-BB7F-1411510AE599}" type="slidenum">
              <a:rPr lang="en-US"/>
              <a:pPr>
                <a:defRPr/>
              </a:pPr>
              <a:t>‹#›</a:t>
            </a:fld>
            <a:endParaRPr lang="en-US"/>
          </a:p>
        </p:txBody>
      </p:sp>
    </p:spTree>
    <p:extLst>
      <p:ext uri="{BB962C8B-B14F-4D97-AF65-F5344CB8AC3E}">
        <p14:creationId xmlns:p14="http://schemas.microsoft.com/office/powerpoint/2010/main" val="155214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2583497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3612380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37553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41EB-6B65-4441-B4EA-25E4969D56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F0FDCC-EB5F-4BF9-8A98-5CFD533A07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3D69C1-C9B4-4039-B970-2BD4705F2917}"/>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5" name="Footer Placeholder 4">
            <a:extLst>
              <a:ext uri="{FF2B5EF4-FFF2-40B4-BE49-F238E27FC236}">
                <a16:creationId xmlns:a16="http://schemas.microsoft.com/office/drawing/2014/main" id="{CC4EB7CF-4003-424E-9469-3D4793EB90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57DE3E-E4AE-43B7-A6C3-9785DC32C59C}"/>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32057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01FE-B567-4C24-9858-2E0909A032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013493-2F04-42BF-8B35-31C01DF5FA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ACA19-0026-40A5-8B19-6071D7E3C362}"/>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5" name="Footer Placeholder 4">
            <a:extLst>
              <a:ext uri="{FF2B5EF4-FFF2-40B4-BE49-F238E27FC236}">
                <a16:creationId xmlns:a16="http://schemas.microsoft.com/office/drawing/2014/main" id="{04AF7E10-7A4B-4DB6-A0BE-C720615622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D512A-AE7A-492A-9BCD-0649D09C3A4A}"/>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64620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B1C3-6753-4656-8049-68AAC5E8EA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73C402-D12A-43C4-99F6-EB94BD024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707DDF-4098-40F1-B870-3DF060E9D6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A65DC0-10CE-4FC3-96B2-E8EA81E347A6}"/>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6" name="Footer Placeholder 5">
            <a:extLst>
              <a:ext uri="{FF2B5EF4-FFF2-40B4-BE49-F238E27FC236}">
                <a16:creationId xmlns:a16="http://schemas.microsoft.com/office/drawing/2014/main" id="{B3227A1A-9B3B-461E-9B74-946705E119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023391-F7B9-48E7-B90F-528630EB780C}"/>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298725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B28-31DA-4532-8A41-8F0D7FA92C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F192C7-1CF5-4C97-A36E-F132A6C69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099BF8-6A69-403F-A523-F672391CCD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F23B60-3568-43A2-BD39-74E3A07851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ECBB5-F4A8-46AE-B47A-79402A7B5E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2B505A-8B55-4140-8639-259FD0E21D0E}"/>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8" name="Footer Placeholder 7">
            <a:extLst>
              <a:ext uri="{FF2B5EF4-FFF2-40B4-BE49-F238E27FC236}">
                <a16:creationId xmlns:a16="http://schemas.microsoft.com/office/drawing/2014/main" id="{0F47C75A-DDF6-4C13-84DA-BEBA21BDB92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6E30EF-435A-4037-A6E9-739405177D0F}"/>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184674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349A-7B6E-497B-92C5-344790DFE4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745FF3-82B3-4A2C-922A-315BE5C4FE0B}"/>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4" name="Footer Placeholder 3">
            <a:extLst>
              <a:ext uri="{FF2B5EF4-FFF2-40B4-BE49-F238E27FC236}">
                <a16:creationId xmlns:a16="http://schemas.microsoft.com/office/drawing/2014/main" id="{1E00D2F6-06C7-4249-9213-B772851DB4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2F9E3D-DD61-4A1E-BD94-46739A97F4D0}"/>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866787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B7AE0-F09F-4C95-BDE8-23BED3A83D0D}"/>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3" name="Footer Placeholder 2">
            <a:extLst>
              <a:ext uri="{FF2B5EF4-FFF2-40B4-BE49-F238E27FC236}">
                <a16:creationId xmlns:a16="http://schemas.microsoft.com/office/drawing/2014/main" id="{5900EAF5-CC73-4DE4-8246-FB67509E0D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6E978A-1FF9-487E-8175-BB6A6FED5430}"/>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2336636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51A4-2EDD-40FF-973C-97631F996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C8C81FA-151A-4D0A-9AAD-BFE5A96F40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EBFBA8-7457-40E8-9F96-2C009432A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4EBB99-0E31-416A-B944-DDBA88AA64C2}"/>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6" name="Footer Placeholder 5">
            <a:extLst>
              <a:ext uri="{FF2B5EF4-FFF2-40B4-BE49-F238E27FC236}">
                <a16:creationId xmlns:a16="http://schemas.microsoft.com/office/drawing/2014/main" id="{F201FF04-DAC4-44E7-B632-393BFD066B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DA9230-7530-4D51-9AB9-AB3DC2E862B6}"/>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104756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ED7F-EBA4-433C-AFC4-BDD97879B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5E5CAE-5C9C-4608-B91C-11FD53B0C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C40EA9-792D-400D-885B-99D1D6647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60F9BD-A71A-48B6-B601-4BF3CBA1E5AB}"/>
              </a:ext>
            </a:extLst>
          </p:cNvPr>
          <p:cNvSpPr>
            <a:spLocks noGrp="1"/>
          </p:cNvSpPr>
          <p:nvPr>
            <p:ph type="dt" sz="half" idx="10"/>
          </p:nvPr>
        </p:nvSpPr>
        <p:spPr/>
        <p:txBody>
          <a:bodyPr/>
          <a:lstStyle/>
          <a:p>
            <a:fld id="{08DD0FCF-B597-40C9-AA5E-15782B68F2EC}" type="datetimeFigureOut">
              <a:rPr lang="en-GB" smtClean="0"/>
              <a:t>11/05/2021</a:t>
            </a:fld>
            <a:endParaRPr lang="en-GB"/>
          </a:p>
        </p:txBody>
      </p:sp>
      <p:sp>
        <p:nvSpPr>
          <p:cNvPr id="6" name="Footer Placeholder 5">
            <a:extLst>
              <a:ext uri="{FF2B5EF4-FFF2-40B4-BE49-F238E27FC236}">
                <a16:creationId xmlns:a16="http://schemas.microsoft.com/office/drawing/2014/main" id="{A4554777-9181-44DC-9E71-9AB51A83DA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8B8876-2D4E-4628-AF84-CA475A2DCB73}"/>
              </a:ext>
            </a:extLst>
          </p:cNvPr>
          <p:cNvSpPr>
            <a:spLocks noGrp="1"/>
          </p:cNvSpPr>
          <p:nvPr>
            <p:ph type="sldNum" sz="quarter" idx="12"/>
          </p:nvPr>
        </p:nvSpPr>
        <p:spPr/>
        <p:txBody>
          <a:bodyPr/>
          <a:lstStyle/>
          <a:p>
            <a:fld id="{07C5DF6C-A7BA-481B-B575-2A844034A6C3}" type="slidenum">
              <a:rPr lang="en-GB" smtClean="0"/>
              <a:t>‹#›</a:t>
            </a:fld>
            <a:endParaRPr lang="en-GB"/>
          </a:p>
        </p:txBody>
      </p:sp>
    </p:spTree>
    <p:extLst>
      <p:ext uri="{BB962C8B-B14F-4D97-AF65-F5344CB8AC3E}">
        <p14:creationId xmlns:p14="http://schemas.microsoft.com/office/powerpoint/2010/main" val="377665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FD24C0-A391-4C1F-B2D4-0C231BFC6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A6F406-CE8B-45E5-B246-A02573E3CF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048BA7-7B57-48D8-8EB7-487E0D8778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D0FCF-B597-40C9-AA5E-15782B68F2EC}" type="datetimeFigureOut">
              <a:rPr lang="en-GB" smtClean="0"/>
              <a:t>11/05/2021</a:t>
            </a:fld>
            <a:endParaRPr lang="en-GB"/>
          </a:p>
        </p:txBody>
      </p:sp>
      <p:sp>
        <p:nvSpPr>
          <p:cNvPr id="5" name="Footer Placeholder 4">
            <a:extLst>
              <a:ext uri="{FF2B5EF4-FFF2-40B4-BE49-F238E27FC236}">
                <a16:creationId xmlns:a16="http://schemas.microsoft.com/office/drawing/2014/main" id="{41DDE230-2F99-4929-8870-83881C6C3E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0C28D1C-5F27-4972-A158-17F9FA78E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5DF6C-A7BA-481B-B575-2A844034A6C3}" type="slidenum">
              <a:rPr lang="en-GB" smtClean="0"/>
              <a:t>‹#›</a:t>
            </a:fld>
            <a:endParaRPr lang="en-GB"/>
          </a:p>
        </p:txBody>
      </p:sp>
    </p:spTree>
    <p:extLst>
      <p:ext uri="{BB962C8B-B14F-4D97-AF65-F5344CB8AC3E}">
        <p14:creationId xmlns:p14="http://schemas.microsoft.com/office/powerpoint/2010/main" val="244653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17253555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r>
              <a:rPr lang="en-US" sz="2133" dirty="0">
                <a:solidFill>
                  <a:prstClr val="white"/>
                </a:solidFill>
                <a:latin typeface="Helvetica"/>
              </a:rPr>
              <a:t>Nick Harvey</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6960647" cy="730735"/>
          </a:xfrm>
          <a:prstGeom prst="rect">
            <a:avLst/>
          </a:prstGeom>
        </p:spPr>
        <p:txBody>
          <a:bodyPr/>
          <a:lstStyle/>
          <a:p>
            <a:pPr>
              <a:lnSpc>
                <a:spcPct val="100000"/>
              </a:lnSpc>
            </a:pPr>
            <a:r>
              <a:rPr lang="en-US" sz="5333" dirty="0">
                <a:solidFill>
                  <a:schemeClr val="bg1"/>
                </a:solidFill>
              </a:rPr>
              <a:t>People and conservation</a:t>
            </a:r>
            <a:endParaRPr lang="en-US" sz="48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r>
              <a:rPr lang="en-GB" sz="933" dirty="0">
                <a:solidFill>
                  <a:prstClr val="white"/>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dirty="0">
                <a:solidFill>
                  <a:prstClr val="white"/>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dirty="0">
                <a:solidFill>
                  <a:prstClr val="white"/>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D98FD-C11B-4068-8C1B-7C16FE834914}"/>
              </a:ext>
            </a:extLst>
          </p:cNvPr>
          <p:cNvSpPr>
            <a:spLocks noGrp="1"/>
          </p:cNvSpPr>
          <p:nvPr>
            <p:ph type="title"/>
          </p:nvPr>
        </p:nvSpPr>
        <p:spPr/>
        <p:txBody>
          <a:bodyPr/>
          <a:lstStyle/>
          <a:p>
            <a:r>
              <a:rPr lang="en-GB" dirty="0"/>
              <a:t>Nature-friendly human‐modified forest landscapes</a:t>
            </a:r>
          </a:p>
        </p:txBody>
      </p:sp>
      <p:sp>
        <p:nvSpPr>
          <p:cNvPr id="3" name="Content Placeholder 2">
            <a:extLst>
              <a:ext uri="{FF2B5EF4-FFF2-40B4-BE49-F238E27FC236}">
                <a16:creationId xmlns:a16="http://schemas.microsoft.com/office/drawing/2014/main" id="{CAB06703-42F8-4B89-B132-10EB5B747626}"/>
              </a:ext>
            </a:extLst>
          </p:cNvPr>
          <p:cNvSpPr>
            <a:spLocks noGrp="1"/>
          </p:cNvSpPr>
          <p:nvPr>
            <p:ph idx="1"/>
          </p:nvPr>
        </p:nvSpPr>
        <p:spPr>
          <a:xfrm>
            <a:off x="838200" y="2369617"/>
            <a:ext cx="10368776" cy="4114800"/>
          </a:xfrm>
        </p:spPr>
        <p:txBody>
          <a:bodyPr>
            <a:normAutofit/>
          </a:bodyPr>
          <a:lstStyle/>
          <a:p>
            <a:r>
              <a:rPr lang="en-GB" sz="3200" dirty="0"/>
              <a:t>Should contain ≥ 40% forest cover</a:t>
            </a:r>
          </a:p>
          <a:p>
            <a:r>
              <a:rPr lang="en-GB" sz="3200" dirty="0"/>
              <a:t>Forest cover should be configured with c. 10% in a very large forest patch, and the remaining 30% in many evenly dispersed smaller patches and semi‐natural treed elements (e.g. vegetation corridors). </a:t>
            </a:r>
          </a:p>
          <a:p>
            <a:r>
              <a:rPr lang="en-GB" sz="3200" dirty="0"/>
              <a:t>Importantly, the patches should be embedded in a high‐quality matrix.</a:t>
            </a:r>
          </a:p>
        </p:txBody>
      </p:sp>
    </p:spTree>
    <p:extLst>
      <p:ext uri="{BB962C8B-B14F-4D97-AF65-F5344CB8AC3E}">
        <p14:creationId xmlns:p14="http://schemas.microsoft.com/office/powerpoint/2010/main" val="305994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775D-D9A3-4A1C-A6FC-184ED4047CFC}"/>
              </a:ext>
            </a:extLst>
          </p:cNvPr>
          <p:cNvSpPr>
            <a:spLocks noGrp="1"/>
          </p:cNvSpPr>
          <p:nvPr>
            <p:ph type="title"/>
          </p:nvPr>
        </p:nvSpPr>
        <p:spPr>
          <a:xfrm>
            <a:off x="699247" y="762000"/>
            <a:ext cx="9282953" cy="1143000"/>
          </a:xfrm>
        </p:spPr>
        <p:txBody>
          <a:bodyPr>
            <a:normAutofit fontScale="90000"/>
          </a:bodyPr>
          <a:lstStyle/>
          <a:p>
            <a:r>
              <a:rPr lang="en-GB" dirty="0"/>
              <a:t>Some species can adapt to and live in human-dominated landscapes very well</a:t>
            </a:r>
          </a:p>
        </p:txBody>
      </p:sp>
      <p:sp>
        <p:nvSpPr>
          <p:cNvPr id="3" name="Content Placeholder 2">
            <a:extLst>
              <a:ext uri="{FF2B5EF4-FFF2-40B4-BE49-F238E27FC236}">
                <a16:creationId xmlns:a16="http://schemas.microsoft.com/office/drawing/2014/main" id="{7649C1D4-EF3E-400C-9350-17F0F0684AFD}"/>
              </a:ext>
            </a:extLst>
          </p:cNvPr>
          <p:cNvSpPr>
            <a:spLocks noGrp="1"/>
          </p:cNvSpPr>
          <p:nvPr>
            <p:ph idx="1"/>
          </p:nvPr>
        </p:nvSpPr>
        <p:spPr>
          <a:xfrm>
            <a:off x="699247" y="2219093"/>
            <a:ext cx="9282953" cy="3876907"/>
          </a:xfrm>
        </p:spPr>
        <p:txBody>
          <a:bodyPr/>
          <a:lstStyle/>
          <a:p>
            <a:r>
              <a:rPr lang="en-GB" sz="3200" dirty="0"/>
              <a:t>Can adapt to human activity:</a:t>
            </a:r>
          </a:p>
          <a:p>
            <a:pPr lvl="1"/>
            <a:r>
              <a:rPr lang="en-GB" sz="3200" dirty="0"/>
              <a:t>Generalists</a:t>
            </a:r>
          </a:p>
          <a:p>
            <a:pPr lvl="1"/>
            <a:r>
              <a:rPr lang="en-GB" sz="3200" dirty="0"/>
              <a:t>Disturbance tolerant</a:t>
            </a:r>
          </a:p>
          <a:p>
            <a:pPr lvl="1"/>
            <a:r>
              <a:rPr lang="en-GB" sz="3200" dirty="0"/>
              <a:t>Pollution tolerant</a:t>
            </a:r>
          </a:p>
          <a:p>
            <a:pPr lvl="1"/>
            <a:endParaRPr lang="en-GB" dirty="0"/>
          </a:p>
        </p:txBody>
      </p:sp>
      <p:pic>
        <p:nvPicPr>
          <p:cNvPr id="7" name="Picture 6" descr="A small bird perched on top of a wooden post&#10;&#10;Description automatically generated">
            <a:extLst>
              <a:ext uri="{FF2B5EF4-FFF2-40B4-BE49-F238E27FC236}">
                <a16:creationId xmlns:a16="http://schemas.microsoft.com/office/drawing/2014/main" id="{9D0DC98C-0AB9-4282-AB93-B3D3F475492F}"/>
              </a:ext>
            </a:extLst>
          </p:cNvPr>
          <p:cNvPicPr>
            <a:picLocks noChangeAspect="1"/>
          </p:cNvPicPr>
          <p:nvPr/>
        </p:nvPicPr>
        <p:blipFill>
          <a:blip r:embed="rId3"/>
          <a:stretch>
            <a:fillRect/>
          </a:stretch>
        </p:blipFill>
        <p:spPr>
          <a:xfrm>
            <a:off x="6196472" y="2586594"/>
            <a:ext cx="5111568" cy="3407712"/>
          </a:xfrm>
          <a:prstGeom prst="rect">
            <a:avLst/>
          </a:prstGeom>
        </p:spPr>
      </p:pic>
    </p:spTree>
    <p:extLst>
      <p:ext uri="{BB962C8B-B14F-4D97-AF65-F5344CB8AC3E}">
        <p14:creationId xmlns:p14="http://schemas.microsoft.com/office/powerpoint/2010/main" val="3107217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7DA73-DA06-4E23-A1A7-32098D680B95}"/>
              </a:ext>
            </a:extLst>
          </p:cNvPr>
          <p:cNvSpPr>
            <a:spLocks noGrp="1"/>
          </p:cNvSpPr>
          <p:nvPr>
            <p:ph type="title"/>
          </p:nvPr>
        </p:nvSpPr>
        <p:spPr/>
        <p:txBody>
          <a:bodyPr/>
          <a:lstStyle/>
          <a:p>
            <a:r>
              <a:rPr lang="en-GB" dirty="0" err="1"/>
              <a:t>Agro</a:t>
            </a:r>
            <a:r>
              <a:rPr lang="en-GB" dirty="0"/>
              <a:t>-ecology </a:t>
            </a:r>
          </a:p>
        </p:txBody>
      </p:sp>
      <p:sp>
        <p:nvSpPr>
          <p:cNvPr id="3" name="Content Placeholder 2">
            <a:extLst>
              <a:ext uri="{FF2B5EF4-FFF2-40B4-BE49-F238E27FC236}">
                <a16:creationId xmlns:a16="http://schemas.microsoft.com/office/drawing/2014/main" id="{10903F31-540D-48B7-BE44-BFA2E4EB1FBA}"/>
              </a:ext>
            </a:extLst>
          </p:cNvPr>
          <p:cNvSpPr>
            <a:spLocks noGrp="1"/>
          </p:cNvSpPr>
          <p:nvPr>
            <p:ph idx="1"/>
          </p:nvPr>
        </p:nvSpPr>
        <p:spPr/>
        <p:txBody>
          <a:bodyPr/>
          <a:lstStyle/>
          <a:p>
            <a:r>
              <a:rPr lang="en-GB" dirty="0"/>
              <a:t>Can we make farmland more biodiverse?</a:t>
            </a:r>
          </a:p>
          <a:p>
            <a:endParaRPr lang="en-GB" dirty="0"/>
          </a:p>
          <a:p>
            <a:r>
              <a:rPr lang="en-GB" dirty="0"/>
              <a:t>Using ecological principles to reduce environmental impacts whilst maintaining yields</a:t>
            </a:r>
          </a:p>
        </p:txBody>
      </p:sp>
    </p:spTree>
    <p:extLst>
      <p:ext uri="{BB962C8B-B14F-4D97-AF65-F5344CB8AC3E}">
        <p14:creationId xmlns:p14="http://schemas.microsoft.com/office/powerpoint/2010/main" val="2558515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7DA73-DA06-4E23-A1A7-32098D680B95}"/>
              </a:ext>
            </a:extLst>
          </p:cNvPr>
          <p:cNvSpPr>
            <a:spLocks noGrp="1"/>
          </p:cNvSpPr>
          <p:nvPr>
            <p:ph type="title"/>
          </p:nvPr>
        </p:nvSpPr>
        <p:spPr/>
        <p:txBody>
          <a:bodyPr/>
          <a:lstStyle/>
          <a:p>
            <a:r>
              <a:rPr lang="en-GB" dirty="0"/>
              <a:t>Shade grown-coffee</a:t>
            </a:r>
          </a:p>
        </p:txBody>
      </p:sp>
      <p:sp>
        <p:nvSpPr>
          <p:cNvPr id="3" name="Content Placeholder 2">
            <a:extLst>
              <a:ext uri="{FF2B5EF4-FFF2-40B4-BE49-F238E27FC236}">
                <a16:creationId xmlns:a16="http://schemas.microsoft.com/office/drawing/2014/main" id="{10903F31-540D-48B7-BE44-BFA2E4EB1FBA}"/>
              </a:ext>
            </a:extLst>
          </p:cNvPr>
          <p:cNvSpPr>
            <a:spLocks noGrp="1"/>
          </p:cNvSpPr>
          <p:nvPr>
            <p:ph idx="1"/>
          </p:nvPr>
        </p:nvSpPr>
        <p:spPr>
          <a:xfrm>
            <a:off x="2209800" y="1981201"/>
            <a:ext cx="7772400" cy="1029037"/>
          </a:xfrm>
        </p:spPr>
        <p:txBody>
          <a:bodyPr/>
          <a:lstStyle/>
          <a:p>
            <a:endParaRPr lang="en-GB" dirty="0"/>
          </a:p>
        </p:txBody>
      </p:sp>
      <p:pic>
        <p:nvPicPr>
          <p:cNvPr id="4098" name="Picture 2" descr="I'll Take that Coffee Shade-Grown - Pacific Birds Habitat Joint Venture">
            <a:extLst>
              <a:ext uri="{FF2B5EF4-FFF2-40B4-BE49-F238E27FC236}">
                <a16:creationId xmlns:a16="http://schemas.microsoft.com/office/drawing/2014/main" id="{C5575AA6-D32F-40F2-B120-4D4FFF34B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175" y="1867574"/>
            <a:ext cx="8761651" cy="438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90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AF63-8608-4FA0-9A29-345487517398}"/>
              </a:ext>
            </a:extLst>
          </p:cNvPr>
          <p:cNvSpPr>
            <a:spLocks noGrp="1"/>
          </p:cNvSpPr>
          <p:nvPr>
            <p:ph type="title"/>
          </p:nvPr>
        </p:nvSpPr>
        <p:spPr>
          <a:xfrm>
            <a:off x="858644" y="802888"/>
            <a:ext cx="4429329" cy="1350179"/>
          </a:xfrm>
        </p:spPr>
        <p:txBody>
          <a:bodyPr>
            <a:normAutofit/>
          </a:bodyPr>
          <a:lstStyle/>
          <a:p>
            <a:r>
              <a:rPr lang="en-GB" dirty="0"/>
              <a:t>Human-wildlife conflict</a:t>
            </a:r>
          </a:p>
        </p:txBody>
      </p:sp>
      <p:pic>
        <p:nvPicPr>
          <p:cNvPr id="5" name="Picture 2" descr="Z:\Papers\Bio-geo-graphy\EPD Final Shortened\figure 3.tif">
            <a:extLst>
              <a:ext uri="{FF2B5EF4-FFF2-40B4-BE49-F238E27FC236}">
                <a16:creationId xmlns:a16="http://schemas.microsoft.com/office/drawing/2014/main" id="{1C43AFA7-07EC-48A5-82C1-F6938B5C02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3746" y="2584263"/>
            <a:ext cx="4445196" cy="3470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C552EFD-F7E3-4EE6-8F59-DA18A701AD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1370" y="261598"/>
            <a:ext cx="5643620" cy="316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user\Desktop\IMG_2254.jpg">
            <a:extLst>
              <a:ext uri="{FF2B5EF4-FFF2-40B4-BE49-F238E27FC236}">
                <a16:creationId xmlns:a16="http://schemas.microsoft.com/office/drawing/2014/main" id="{E86EF22F-C1A7-4122-960E-D384ADFF19E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31370" y="3702205"/>
            <a:ext cx="5643620" cy="2884713"/>
          </a:xfrm>
          <a:prstGeom prst="rect">
            <a:avLst/>
          </a:prstGeom>
          <a:noFill/>
          <a:ln w="9525">
            <a:noFill/>
            <a:miter lim="800000"/>
            <a:headEnd/>
            <a:tailEnd/>
          </a:ln>
        </p:spPr>
      </p:pic>
    </p:spTree>
    <p:extLst>
      <p:ext uri="{BB962C8B-B14F-4D97-AF65-F5344CB8AC3E}">
        <p14:creationId xmlns:p14="http://schemas.microsoft.com/office/powerpoint/2010/main" val="309115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7DA73-DA06-4E23-A1A7-32098D680B95}"/>
              </a:ext>
            </a:extLst>
          </p:cNvPr>
          <p:cNvSpPr>
            <a:spLocks noGrp="1"/>
          </p:cNvSpPr>
          <p:nvPr>
            <p:ph type="title"/>
          </p:nvPr>
        </p:nvSpPr>
        <p:spPr/>
        <p:txBody>
          <a:bodyPr/>
          <a:lstStyle/>
          <a:p>
            <a:r>
              <a:rPr lang="en-GB" dirty="0"/>
              <a:t>Sustainable harvesting</a:t>
            </a:r>
          </a:p>
        </p:txBody>
      </p:sp>
      <p:sp>
        <p:nvSpPr>
          <p:cNvPr id="3" name="Content Placeholder 2">
            <a:extLst>
              <a:ext uri="{FF2B5EF4-FFF2-40B4-BE49-F238E27FC236}">
                <a16:creationId xmlns:a16="http://schemas.microsoft.com/office/drawing/2014/main" id="{10903F31-540D-48B7-BE44-BFA2E4EB1FBA}"/>
              </a:ext>
            </a:extLst>
          </p:cNvPr>
          <p:cNvSpPr>
            <a:spLocks noGrp="1"/>
          </p:cNvSpPr>
          <p:nvPr>
            <p:ph idx="1"/>
          </p:nvPr>
        </p:nvSpPr>
        <p:spPr>
          <a:xfrm>
            <a:off x="925551" y="1516566"/>
            <a:ext cx="10515600" cy="1607634"/>
          </a:xfrm>
        </p:spPr>
        <p:txBody>
          <a:bodyPr>
            <a:noAutofit/>
          </a:bodyPr>
          <a:lstStyle/>
          <a:p>
            <a:r>
              <a:rPr lang="en-GB" dirty="0"/>
              <a:t>Lots of species are harvested for food, medicine, pet trade and other things</a:t>
            </a:r>
          </a:p>
          <a:p>
            <a:endParaRPr lang="en-GB" dirty="0"/>
          </a:p>
          <a:p>
            <a:r>
              <a:rPr lang="en-GB" dirty="0"/>
              <a:t>Is sustainable harvesting possible, meeting human needs and conservation goals?</a:t>
            </a:r>
          </a:p>
          <a:p>
            <a:endParaRPr lang="en-GB" dirty="0"/>
          </a:p>
          <a:p>
            <a:r>
              <a:rPr lang="en-GB" dirty="0"/>
              <a:t>It depends on the species and is often hard to assess</a:t>
            </a:r>
          </a:p>
          <a:p>
            <a:endParaRPr lang="en-GB" dirty="0"/>
          </a:p>
          <a:p>
            <a:r>
              <a:rPr lang="en-GB" dirty="0"/>
              <a:t>Can legal trade, regulated replace illegal trade and be beneficial for conservation? </a:t>
            </a: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61107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A17C-55CF-4250-9FD3-B99612412670}"/>
              </a:ext>
            </a:extLst>
          </p:cNvPr>
          <p:cNvSpPr>
            <a:spLocks noGrp="1"/>
          </p:cNvSpPr>
          <p:nvPr>
            <p:ph type="title"/>
          </p:nvPr>
        </p:nvSpPr>
        <p:spPr/>
        <p:txBody>
          <a:bodyPr/>
          <a:lstStyle/>
          <a:p>
            <a:r>
              <a:rPr lang="en-GB" dirty="0"/>
              <a:t>Reticulated pythons</a:t>
            </a:r>
          </a:p>
        </p:txBody>
      </p:sp>
      <p:sp>
        <p:nvSpPr>
          <p:cNvPr id="3" name="Content Placeholder 2">
            <a:extLst>
              <a:ext uri="{FF2B5EF4-FFF2-40B4-BE49-F238E27FC236}">
                <a16:creationId xmlns:a16="http://schemas.microsoft.com/office/drawing/2014/main" id="{6E38A6E3-F814-45BB-BD18-4506F290CDA5}"/>
              </a:ext>
            </a:extLst>
          </p:cNvPr>
          <p:cNvSpPr>
            <a:spLocks noGrp="1"/>
          </p:cNvSpPr>
          <p:nvPr>
            <p:ph idx="1"/>
          </p:nvPr>
        </p:nvSpPr>
        <p:spPr/>
        <p:txBody>
          <a:bodyPr>
            <a:normAutofit/>
          </a:bodyPr>
          <a:lstStyle/>
          <a:p>
            <a:r>
              <a:rPr lang="en-GB" dirty="0"/>
              <a:t>Reticulated pythons (Python reticulatus) taken for the commercial leather industry in northern and southern Sumatra, Indonesia. </a:t>
            </a:r>
          </a:p>
          <a:p>
            <a:endParaRPr lang="en-GB" dirty="0"/>
          </a:p>
          <a:p>
            <a:r>
              <a:rPr lang="en-GB" dirty="0"/>
              <a:t>The numbers, mean body sizes, clutch sizes, sizes at maturity and proportion of giant specimens have not decreased between our first surveys (1995) and repeat surveys (2015). </a:t>
            </a:r>
          </a:p>
          <a:p>
            <a:endParaRPr lang="en-GB" dirty="0"/>
          </a:p>
          <a:p>
            <a:r>
              <a:rPr lang="en-GB" dirty="0"/>
              <a:t>Thus, despite assumptions to the contrary, the harvest appears to be sustainable.</a:t>
            </a:r>
          </a:p>
        </p:txBody>
      </p:sp>
    </p:spTree>
    <p:extLst>
      <p:ext uri="{BB962C8B-B14F-4D97-AF65-F5344CB8AC3E}">
        <p14:creationId xmlns:p14="http://schemas.microsoft.com/office/powerpoint/2010/main" val="1022935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A17C-55CF-4250-9FD3-B99612412670}"/>
              </a:ext>
            </a:extLst>
          </p:cNvPr>
          <p:cNvSpPr>
            <a:spLocks noGrp="1"/>
          </p:cNvSpPr>
          <p:nvPr>
            <p:ph type="title"/>
          </p:nvPr>
        </p:nvSpPr>
        <p:spPr/>
        <p:txBody>
          <a:bodyPr/>
          <a:lstStyle/>
          <a:p>
            <a:r>
              <a:rPr lang="en-GB" dirty="0"/>
              <a:t>Rhinos</a:t>
            </a:r>
          </a:p>
        </p:txBody>
      </p:sp>
      <p:sp>
        <p:nvSpPr>
          <p:cNvPr id="3" name="Content Placeholder 2">
            <a:extLst>
              <a:ext uri="{FF2B5EF4-FFF2-40B4-BE49-F238E27FC236}">
                <a16:creationId xmlns:a16="http://schemas.microsoft.com/office/drawing/2014/main" id="{6E38A6E3-F814-45BB-BD18-4506F290CDA5}"/>
              </a:ext>
            </a:extLst>
          </p:cNvPr>
          <p:cNvSpPr>
            <a:spLocks noGrp="1"/>
          </p:cNvSpPr>
          <p:nvPr>
            <p:ph idx="1"/>
          </p:nvPr>
        </p:nvSpPr>
        <p:spPr>
          <a:xfrm>
            <a:off x="446049" y="1825625"/>
            <a:ext cx="6133171" cy="4351338"/>
          </a:xfrm>
        </p:spPr>
        <p:txBody>
          <a:bodyPr>
            <a:noAutofit/>
          </a:bodyPr>
          <a:lstStyle/>
          <a:p>
            <a:r>
              <a:rPr lang="en-GB" sz="3200" dirty="0"/>
              <a:t>Rhinos can be dehorned without detriment to the animals other than the sedation</a:t>
            </a:r>
          </a:p>
          <a:p>
            <a:endParaRPr lang="en-GB" sz="3200" dirty="0"/>
          </a:p>
          <a:p>
            <a:r>
              <a:rPr lang="en-GB" sz="3200" dirty="0"/>
              <a:t>Intense debate over whether a legal trade would replace the illegal trade and be beneficial for conservation</a:t>
            </a:r>
          </a:p>
        </p:txBody>
      </p:sp>
      <p:pic>
        <p:nvPicPr>
          <p:cNvPr id="5" name="Picture 4" descr="A picture containing dog&#10;&#10;Description automatically generated">
            <a:extLst>
              <a:ext uri="{FF2B5EF4-FFF2-40B4-BE49-F238E27FC236}">
                <a16:creationId xmlns:a16="http://schemas.microsoft.com/office/drawing/2014/main" id="{61653A4F-C69E-42E9-B445-06DAF7422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516190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7B28-10E0-4FD6-9E53-2C54A50F3A75}"/>
              </a:ext>
            </a:extLst>
          </p:cNvPr>
          <p:cNvSpPr>
            <a:spLocks noGrp="1"/>
          </p:cNvSpPr>
          <p:nvPr>
            <p:ph type="title"/>
          </p:nvPr>
        </p:nvSpPr>
        <p:spPr/>
        <p:txBody>
          <a:bodyPr/>
          <a:lstStyle/>
          <a:p>
            <a:r>
              <a:rPr lang="en-GB" dirty="0"/>
              <a:t>Protected areas and people</a:t>
            </a:r>
          </a:p>
        </p:txBody>
      </p:sp>
      <p:sp>
        <p:nvSpPr>
          <p:cNvPr id="3" name="Content Placeholder 2">
            <a:extLst>
              <a:ext uri="{FF2B5EF4-FFF2-40B4-BE49-F238E27FC236}">
                <a16:creationId xmlns:a16="http://schemas.microsoft.com/office/drawing/2014/main" id="{89856E1B-A206-48FF-9D74-06D2AB7D7E2E}"/>
              </a:ext>
            </a:extLst>
          </p:cNvPr>
          <p:cNvSpPr>
            <a:spLocks noGrp="1"/>
          </p:cNvSpPr>
          <p:nvPr>
            <p:ph idx="1"/>
          </p:nvPr>
        </p:nvSpPr>
        <p:spPr/>
        <p:txBody>
          <a:bodyPr>
            <a:normAutofit/>
          </a:bodyPr>
          <a:lstStyle/>
          <a:p>
            <a:r>
              <a:rPr lang="en-GB" sz="3600" dirty="0"/>
              <a:t>Designing protected areas is not just about animals and plants, but humans as well</a:t>
            </a:r>
          </a:p>
          <a:p>
            <a:endParaRPr lang="en-GB" sz="3600" dirty="0"/>
          </a:p>
          <a:p>
            <a:r>
              <a:rPr lang="en-GB" sz="3600" dirty="0"/>
              <a:t>This is important for both the impact of people on conservation AND the impacts of conservation on people</a:t>
            </a:r>
          </a:p>
        </p:txBody>
      </p:sp>
    </p:spTree>
    <p:extLst>
      <p:ext uri="{BB962C8B-B14F-4D97-AF65-F5344CB8AC3E}">
        <p14:creationId xmlns:p14="http://schemas.microsoft.com/office/powerpoint/2010/main" val="2012852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7B28-10E0-4FD6-9E53-2C54A50F3A75}"/>
              </a:ext>
            </a:extLst>
          </p:cNvPr>
          <p:cNvSpPr>
            <a:spLocks noGrp="1"/>
          </p:cNvSpPr>
          <p:nvPr>
            <p:ph type="title"/>
          </p:nvPr>
        </p:nvSpPr>
        <p:spPr/>
        <p:txBody>
          <a:bodyPr/>
          <a:lstStyle/>
          <a:p>
            <a:r>
              <a:rPr lang="en-GB" dirty="0"/>
              <a:t>Resource extraction and poaching</a:t>
            </a:r>
          </a:p>
        </p:txBody>
      </p:sp>
      <p:sp>
        <p:nvSpPr>
          <p:cNvPr id="3" name="Content Placeholder 2">
            <a:extLst>
              <a:ext uri="{FF2B5EF4-FFF2-40B4-BE49-F238E27FC236}">
                <a16:creationId xmlns:a16="http://schemas.microsoft.com/office/drawing/2014/main" id="{89856E1B-A206-48FF-9D74-06D2AB7D7E2E}"/>
              </a:ext>
            </a:extLst>
          </p:cNvPr>
          <p:cNvSpPr>
            <a:spLocks noGrp="1"/>
          </p:cNvSpPr>
          <p:nvPr>
            <p:ph idx="1"/>
          </p:nvPr>
        </p:nvSpPr>
        <p:spPr>
          <a:xfrm>
            <a:off x="838200" y="1690688"/>
            <a:ext cx="10515600" cy="4691062"/>
          </a:xfrm>
        </p:spPr>
        <p:txBody>
          <a:bodyPr>
            <a:normAutofit/>
          </a:bodyPr>
          <a:lstStyle/>
          <a:p>
            <a:r>
              <a:rPr lang="en-GB" dirty="0"/>
              <a:t>Resource extraction from a PA can be legal or illegal</a:t>
            </a:r>
          </a:p>
          <a:p>
            <a:endParaRPr lang="en-GB" dirty="0"/>
          </a:p>
          <a:p>
            <a:r>
              <a:rPr lang="en-GB" dirty="0"/>
              <a:t>‘A review of oil and gas concessions and protected areas in sub-Saharan Africa found that concessions overlapped park boundaries in 17.3% of International Union for Conservation of Nature (IUCN) category I–II sites and in more than a quarter of world heritage sites’</a:t>
            </a:r>
          </a:p>
          <a:p>
            <a:endParaRPr lang="en-GB" dirty="0"/>
          </a:p>
          <a:p>
            <a:r>
              <a:rPr lang="en-GB" dirty="0"/>
              <a:t>Illegal bushmeat hunting, foraging, logging done by local communities tends to take place on a smaller scale</a:t>
            </a:r>
          </a:p>
        </p:txBody>
      </p:sp>
    </p:spTree>
    <p:extLst>
      <p:ext uri="{BB962C8B-B14F-4D97-AF65-F5344CB8AC3E}">
        <p14:creationId xmlns:p14="http://schemas.microsoft.com/office/powerpoint/2010/main" val="203031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ass, outdoor&#10;&#10;Description automatically generated">
            <a:extLst>
              <a:ext uri="{FF2B5EF4-FFF2-40B4-BE49-F238E27FC236}">
                <a16:creationId xmlns:a16="http://schemas.microsoft.com/office/drawing/2014/main" id="{AB2CB5DD-3196-42E0-BE45-B9A751D4447D}"/>
              </a:ext>
            </a:extLst>
          </p:cNvPr>
          <p:cNvPicPr>
            <a:picLocks noChangeAspect="1"/>
          </p:cNvPicPr>
          <p:nvPr/>
        </p:nvPicPr>
        <p:blipFill rotWithShape="1">
          <a:blip r:embed="rId3">
            <a:extLst>
              <a:ext uri="{28A0092B-C50C-407E-A947-70E740481C1C}">
                <a14:useLocalDpi xmlns:a14="http://schemas.microsoft.com/office/drawing/2010/main" val="0"/>
              </a:ext>
            </a:extLst>
          </a:blip>
          <a:srcRect t="2621" b="12473"/>
          <a:stretch/>
        </p:blipFill>
        <p:spPr>
          <a:xfrm>
            <a:off x="-3047" y="10"/>
            <a:ext cx="12191999" cy="6857990"/>
          </a:xfrm>
          <a:prstGeom prst="rect">
            <a:avLst/>
          </a:prstGeom>
        </p:spPr>
      </p:pic>
      <p:sp>
        <p:nvSpPr>
          <p:cNvPr id="2" name="Title 1">
            <a:extLst>
              <a:ext uri="{FF2B5EF4-FFF2-40B4-BE49-F238E27FC236}">
                <a16:creationId xmlns:a16="http://schemas.microsoft.com/office/drawing/2014/main" id="{D000240F-6BD6-4A13-9168-932474AFC23A}"/>
              </a:ext>
            </a:extLst>
          </p:cNvPr>
          <p:cNvSpPr>
            <a:spLocks noGrp="1"/>
          </p:cNvSpPr>
          <p:nvPr>
            <p:ph type="title"/>
          </p:nvPr>
        </p:nvSpPr>
        <p:spPr>
          <a:xfrm>
            <a:off x="1097280" y="325550"/>
            <a:ext cx="10058400" cy="563915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People and conservation</a:t>
            </a:r>
          </a:p>
        </p:txBody>
      </p:sp>
    </p:spTree>
    <p:extLst>
      <p:ext uri="{BB962C8B-B14F-4D97-AF65-F5344CB8AC3E}">
        <p14:creationId xmlns:p14="http://schemas.microsoft.com/office/powerpoint/2010/main" val="38715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7B28-10E0-4FD6-9E53-2C54A50F3A75}"/>
              </a:ext>
            </a:extLst>
          </p:cNvPr>
          <p:cNvSpPr>
            <a:spLocks noGrp="1"/>
          </p:cNvSpPr>
          <p:nvPr>
            <p:ph type="title"/>
          </p:nvPr>
        </p:nvSpPr>
        <p:spPr>
          <a:xfrm>
            <a:off x="2209800" y="120263"/>
            <a:ext cx="7772400" cy="1143000"/>
          </a:xfrm>
        </p:spPr>
        <p:txBody>
          <a:bodyPr/>
          <a:lstStyle/>
          <a:p>
            <a:r>
              <a:rPr lang="en-GB" dirty="0"/>
              <a:t>Reducing conflict</a:t>
            </a:r>
          </a:p>
        </p:txBody>
      </p:sp>
      <p:sp>
        <p:nvSpPr>
          <p:cNvPr id="11" name="Content Placeholder 2">
            <a:extLst>
              <a:ext uri="{FF2B5EF4-FFF2-40B4-BE49-F238E27FC236}">
                <a16:creationId xmlns:a16="http://schemas.microsoft.com/office/drawing/2014/main" id="{0189CFB7-2AA0-418C-8F0F-08CD0FA4ED60}"/>
              </a:ext>
            </a:extLst>
          </p:cNvPr>
          <p:cNvSpPr>
            <a:spLocks noGrp="1"/>
          </p:cNvSpPr>
          <p:nvPr>
            <p:ph idx="1"/>
          </p:nvPr>
        </p:nvSpPr>
        <p:spPr>
          <a:xfrm>
            <a:off x="2153723" y="1371600"/>
            <a:ext cx="7772400" cy="4114800"/>
          </a:xfrm>
        </p:spPr>
        <p:txBody>
          <a:bodyPr/>
          <a:lstStyle/>
          <a:p>
            <a:r>
              <a:rPr lang="en-GB" dirty="0"/>
              <a:t>Buffer zones, co – existence and compensation</a:t>
            </a:r>
          </a:p>
          <a:p>
            <a:endParaRPr lang="en-GB" dirty="0"/>
          </a:p>
        </p:txBody>
      </p:sp>
      <p:pic>
        <p:nvPicPr>
          <p:cNvPr id="5" name="Picture 2">
            <a:extLst>
              <a:ext uri="{FF2B5EF4-FFF2-40B4-BE49-F238E27FC236}">
                <a16:creationId xmlns:a16="http://schemas.microsoft.com/office/drawing/2014/main" id="{B99D7EFA-3AC1-4C14-ADB4-94DCCA84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2156212"/>
            <a:ext cx="7828477" cy="470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731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7B28-10E0-4FD6-9E53-2C54A50F3A75}"/>
              </a:ext>
            </a:extLst>
          </p:cNvPr>
          <p:cNvSpPr>
            <a:spLocks noGrp="1"/>
          </p:cNvSpPr>
          <p:nvPr>
            <p:ph type="title"/>
          </p:nvPr>
        </p:nvSpPr>
        <p:spPr>
          <a:xfrm>
            <a:off x="1157110" y="634613"/>
            <a:ext cx="8881167" cy="1143000"/>
          </a:xfrm>
        </p:spPr>
        <p:txBody>
          <a:bodyPr>
            <a:normAutofit fontScale="90000"/>
          </a:bodyPr>
          <a:lstStyle/>
          <a:p>
            <a:pPr algn="l"/>
            <a:r>
              <a:rPr lang="en-GB" dirty="0"/>
              <a:t>Fortress conservation and the US model </a:t>
            </a:r>
          </a:p>
        </p:txBody>
      </p:sp>
      <p:sp>
        <p:nvSpPr>
          <p:cNvPr id="11" name="Content Placeholder 2">
            <a:extLst>
              <a:ext uri="{FF2B5EF4-FFF2-40B4-BE49-F238E27FC236}">
                <a16:creationId xmlns:a16="http://schemas.microsoft.com/office/drawing/2014/main" id="{0189CFB7-2AA0-418C-8F0F-08CD0FA4ED60}"/>
              </a:ext>
            </a:extLst>
          </p:cNvPr>
          <p:cNvSpPr>
            <a:spLocks noGrp="1"/>
          </p:cNvSpPr>
          <p:nvPr>
            <p:ph idx="1"/>
          </p:nvPr>
        </p:nvSpPr>
        <p:spPr>
          <a:xfrm>
            <a:off x="1070387" y="2470538"/>
            <a:ext cx="5397847" cy="1988175"/>
          </a:xfrm>
        </p:spPr>
        <p:txBody>
          <a:bodyPr/>
          <a:lstStyle/>
          <a:p>
            <a:r>
              <a:rPr lang="en-GB" sz="2400" dirty="0"/>
              <a:t>In North America and much of the tropics, nature was traditionally protected by excluding people</a:t>
            </a:r>
          </a:p>
          <a:p>
            <a:endParaRPr lang="en-GB" sz="2400" dirty="0"/>
          </a:p>
          <a:p>
            <a:endParaRPr lang="en-GB" sz="2400" dirty="0"/>
          </a:p>
        </p:txBody>
      </p:sp>
      <p:sp>
        <p:nvSpPr>
          <p:cNvPr id="4" name="TextBox 3">
            <a:extLst>
              <a:ext uri="{FF2B5EF4-FFF2-40B4-BE49-F238E27FC236}">
                <a16:creationId xmlns:a16="http://schemas.microsoft.com/office/drawing/2014/main" id="{BC2D327D-7121-41D2-9875-6A566EB6FEC2}"/>
              </a:ext>
            </a:extLst>
          </p:cNvPr>
          <p:cNvSpPr txBox="1"/>
          <p:nvPr/>
        </p:nvSpPr>
        <p:spPr>
          <a:xfrm>
            <a:off x="1070387" y="4580093"/>
            <a:ext cx="8802574" cy="1477328"/>
          </a:xfrm>
          <a:prstGeom prst="rect">
            <a:avLst/>
          </a:prstGeom>
          <a:noFill/>
        </p:spPr>
        <p:txBody>
          <a:bodyPr wrap="square" rtlCol="0">
            <a:spAutoFit/>
          </a:bodyPr>
          <a:lstStyle/>
          <a:p>
            <a:pPr marL="342900" indent="-342900">
              <a:buFont typeface="Arial" panose="020B0604020202020204" pitchFamily="34" charset="0"/>
              <a:buChar char="•"/>
            </a:pPr>
            <a:r>
              <a:rPr lang="en-GB" sz="2400" dirty="0"/>
              <a:t>Yellowstone, the world’s first National Park, and other state parks in the USA, including Yosemite, were created using violent exclusion and extermination of native Americans</a:t>
            </a:r>
          </a:p>
          <a:p>
            <a:endParaRPr lang="en-GB" dirty="0"/>
          </a:p>
        </p:txBody>
      </p:sp>
      <p:pic>
        <p:nvPicPr>
          <p:cNvPr id="1026" name="Picture 2">
            <a:extLst>
              <a:ext uri="{FF2B5EF4-FFF2-40B4-BE49-F238E27FC236}">
                <a16:creationId xmlns:a16="http://schemas.microsoft.com/office/drawing/2014/main" id="{6A9D50C6-4F86-40E5-9996-56BA3FE70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33975"/>
            <a:ext cx="4662656" cy="292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74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530" y="243968"/>
            <a:ext cx="8273371" cy="1143000"/>
          </a:xfrm>
        </p:spPr>
        <p:txBody>
          <a:bodyPr/>
          <a:lstStyle/>
          <a:p>
            <a:r>
              <a:rPr lang="en-US" sz="3600" dirty="0"/>
              <a:t>Colonialism and neocolonialism</a:t>
            </a:r>
          </a:p>
        </p:txBody>
      </p:sp>
      <p:sp>
        <p:nvSpPr>
          <p:cNvPr id="3" name="Text Placeholder 2"/>
          <p:cNvSpPr>
            <a:spLocks noGrp="1"/>
          </p:cNvSpPr>
          <p:nvPr>
            <p:ph type="body" sz="half" idx="1"/>
          </p:nvPr>
        </p:nvSpPr>
        <p:spPr>
          <a:xfrm>
            <a:off x="2132838" y="1403887"/>
            <a:ext cx="7895418" cy="4114800"/>
          </a:xfrm>
        </p:spPr>
        <p:txBody>
          <a:bodyPr/>
          <a:lstStyle/>
          <a:p>
            <a:endParaRPr lang="en-US" sz="2000" dirty="0"/>
          </a:p>
          <a:p>
            <a:endParaRPr lang="en-US" dirty="0"/>
          </a:p>
        </p:txBody>
      </p:sp>
      <p:sp>
        <p:nvSpPr>
          <p:cNvPr id="5" name="Content Placeholder 2">
            <a:extLst>
              <a:ext uri="{FF2B5EF4-FFF2-40B4-BE49-F238E27FC236}">
                <a16:creationId xmlns:a16="http://schemas.microsoft.com/office/drawing/2014/main" id="{E78A0B0F-F10D-4443-9F0C-485D4BCDB850}"/>
              </a:ext>
            </a:extLst>
          </p:cNvPr>
          <p:cNvSpPr txBox="1">
            <a:spLocks/>
          </p:cNvSpPr>
          <p:nvPr/>
        </p:nvSpPr>
        <p:spPr bwMode="auto">
          <a:xfrm>
            <a:off x="936702" y="1885950"/>
            <a:ext cx="104040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2800" b="1" kern="0" dirty="0"/>
              <a:t>Colonialism</a:t>
            </a:r>
            <a:r>
              <a:rPr lang="en-GB" sz="2800" kern="0" dirty="0"/>
              <a:t> ‘the establishment, maintenance, acquisition and expansion of colonies in one territory by people from another territory’. </a:t>
            </a:r>
          </a:p>
          <a:p>
            <a:r>
              <a:rPr lang="en-GB" sz="2800" kern="0" dirty="0"/>
              <a:t>A lot of protected areas were founded by colonial powers</a:t>
            </a:r>
          </a:p>
          <a:p>
            <a:endParaRPr lang="en-GB" sz="2800" kern="0" dirty="0"/>
          </a:p>
          <a:p>
            <a:r>
              <a:rPr lang="en-GB" sz="2800" b="1" kern="0" dirty="0" err="1"/>
              <a:t>Neocolonialism</a:t>
            </a:r>
            <a:r>
              <a:rPr lang="en-GB" sz="2800" kern="0" dirty="0"/>
              <a:t> ‘the practice of using capitalism, globalization, and cultural forces to control a country in lieu of direct military or political control’</a:t>
            </a:r>
          </a:p>
          <a:p>
            <a:r>
              <a:rPr lang="en-GB" sz="2800" kern="0" dirty="0"/>
              <a:t>This model continues to dispossess and harm people today</a:t>
            </a:r>
          </a:p>
          <a:p>
            <a:endParaRPr lang="en-GB" sz="2800" kern="0" dirty="0"/>
          </a:p>
        </p:txBody>
      </p:sp>
    </p:spTree>
    <p:extLst>
      <p:ext uri="{BB962C8B-B14F-4D97-AF65-F5344CB8AC3E}">
        <p14:creationId xmlns:p14="http://schemas.microsoft.com/office/powerpoint/2010/main" val="2518371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33" y="301312"/>
            <a:ext cx="10828420" cy="1143000"/>
          </a:xfrm>
        </p:spPr>
        <p:txBody>
          <a:bodyPr>
            <a:normAutofit fontScale="90000"/>
          </a:bodyPr>
          <a:lstStyle/>
          <a:p>
            <a:pPr>
              <a:spcAft>
                <a:spcPts val="600"/>
              </a:spcAft>
            </a:pPr>
            <a:r>
              <a:rPr lang="en-US" sz="2400" dirty="0"/>
              <a:t>Example of disenfranchisement of indigenous communities:</a:t>
            </a:r>
            <a:br>
              <a:rPr lang="en-US" sz="2400" dirty="0"/>
            </a:br>
            <a:br>
              <a:rPr lang="en-US" sz="600" dirty="0"/>
            </a:br>
            <a:r>
              <a:rPr lang="en-US" sz="2600" dirty="0"/>
              <a:t>the </a:t>
            </a:r>
            <a:r>
              <a:rPr lang="en-US" sz="2600" dirty="0" err="1"/>
              <a:t>Ogiek</a:t>
            </a:r>
            <a:r>
              <a:rPr lang="en-US" sz="2600" dirty="0"/>
              <a:t> continue to be evicted (illegally) from their ancestral lands in the Mau forests of Kenya</a:t>
            </a:r>
          </a:p>
        </p:txBody>
      </p:sp>
      <p:sp>
        <p:nvSpPr>
          <p:cNvPr id="5" name="Content Placeholder 4"/>
          <p:cNvSpPr>
            <a:spLocks noGrp="1"/>
          </p:cNvSpPr>
          <p:nvPr>
            <p:ph sz="quarter" idx="3"/>
          </p:nvPr>
        </p:nvSpPr>
        <p:spPr>
          <a:xfrm>
            <a:off x="6549432" y="1642528"/>
            <a:ext cx="4976821" cy="4464857"/>
          </a:xfrm>
        </p:spPr>
        <p:txBody>
          <a:bodyPr/>
          <a:lstStyle/>
          <a:p>
            <a:r>
              <a:rPr lang="en-US" sz="2200" dirty="0"/>
              <a:t>Between July and October 2020 the Kenya Forest Service has evicted 1100 </a:t>
            </a:r>
            <a:r>
              <a:rPr lang="en-US" sz="2200" dirty="0" err="1"/>
              <a:t>Ogiek</a:t>
            </a:r>
            <a:r>
              <a:rPr lang="en-US" sz="2200" dirty="0"/>
              <a:t> people from the Mau forest</a:t>
            </a:r>
          </a:p>
          <a:p>
            <a:r>
              <a:rPr lang="en-US" sz="2200" dirty="0"/>
              <a:t>The forest is being destroyed by plantations, agriculture, wood harvesting, grazing, infrastructure (e.g. dams) with land tenure rights given to many people not indigenous to the area</a:t>
            </a:r>
          </a:p>
        </p:txBody>
      </p:sp>
      <p:pic>
        <p:nvPicPr>
          <p:cNvPr id="6" name="Picture 5" descr="Screenshot 2020-11-07 at 18.37.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31" y="1522532"/>
            <a:ext cx="4303124" cy="2131926"/>
          </a:xfrm>
          <a:prstGeom prst="rect">
            <a:avLst/>
          </a:prstGeom>
        </p:spPr>
      </p:pic>
      <p:sp>
        <p:nvSpPr>
          <p:cNvPr id="7" name="TextBox 6"/>
          <p:cNvSpPr txBox="1"/>
          <p:nvPr/>
        </p:nvSpPr>
        <p:spPr>
          <a:xfrm>
            <a:off x="1867092" y="5680336"/>
            <a:ext cx="3466975" cy="369332"/>
          </a:xfrm>
          <a:prstGeom prst="rect">
            <a:avLst/>
          </a:prstGeom>
          <a:noFill/>
        </p:spPr>
        <p:txBody>
          <a:bodyPr wrap="none" rtlCol="0">
            <a:spAutoFit/>
          </a:bodyPr>
          <a:lstStyle/>
          <a:p>
            <a:r>
              <a:rPr lang="en-US" dirty="0"/>
              <a:t>Photographs from </a:t>
            </a:r>
            <a:r>
              <a:rPr lang="en-US" dirty="0" err="1"/>
              <a:t>reddmonitor.org</a:t>
            </a:r>
            <a:endParaRPr lang="en-US" dirty="0"/>
          </a:p>
        </p:txBody>
      </p:sp>
      <p:pic>
        <p:nvPicPr>
          <p:cNvPr id="8" name="Picture 7" descr="Screenshot 2020-11-07 at 18.39.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133" y="3411981"/>
            <a:ext cx="4274615" cy="2086176"/>
          </a:xfrm>
          <a:prstGeom prst="rect">
            <a:avLst/>
          </a:prstGeom>
        </p:spPr>
      </p:pic>
      <p:sp>
        <p:nvSpPr>
          <p:cNvPr id="9" name="TextBox 8"/>
          <p:cNvSpPr txBox="1"/>
          <p:nvPr/>
        </p:nvSpPr>
        <p:spPr>
          <a:xfrm>
            <a:off x="1633646" y="6117872"/>
            <a:ext cx="8945267" cy="646331"/>
          </a:xfrm>
          <a:prstGeom prst="rect">
            <a:avLst/>
          </a:prstGeom>
          <a:noFill/>
        </p:spPr>
        <p:txBody>
          <a:bodyPr wrap="square" rtlCol="0">
            <a:spAutoFit/>
          </a:bodyPr>
          <a:lstStyle/>
          <a:p>
            <a:r>
              <a:rPr lang="en-US" dirty="0"/>
              <a:t>Relations of power driving tropical deforestation: a case study from the Mau Forest (Kenya)    </a:t>
            </a:r>
            <a:r>
              <a:rPr lang="en-US" dirty="0" err="1"/>
              <a:t>Albertazzi</a:t>
            </a:r>
            <a:r>
              <a:rPr lang="en-US" dirty="0"/>
              <a:t> et al. (2018) https://</a:t>
            </a:r>
            <a:r>
              <a:rPr lang="en-US" dirty="0" err="1"/>
              <a:t>doi.org</a:t>
            </a:r>
            <a:r>
              <a:rPr lang="en-US" dirty="0"/>
              <a:t>/10.4000/belgeo.24223</a:t>
            </a:r>
          </a:p>
        </p:txBody>
      </p:sp>
    </p:spTree>
    <p:extLst>
      <p:ext uri="{BB962C8B-B14F-4D97-AF65-F5344CB8AC3E}">
        <p14:creationId xmlns:p14="http://schemas.microsoft.com/office/powerpoint/2010/main" val="815191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7B28-10E0-4FD6-9E53-2C54A50F3A75}"/>
              </a:ext>
            </a:extLst>
          </p:cNvPr>
          <p:cNvSpPr>
            <a:spLocks noGrp="1"/>
          </p:cNvSpPr>
          <p:nvPr>
            <p:ph type="title"/>
          </p:nvPr>
        </p:nvSpPr>
        <p:spPr>
          <a:xfrm>
            <a:off x="994317" y="415305"/>
            <a:ext cx="7772400" cy="1143000"/>
          </a:xfrm>
        </p:spPr>
        <p:txBody>
          <a:bodyPr/>
          <a:lstStyle/>
          <a:p>
            <a:r>
              <a:rPr lang="en-GB" dirty="0"/>
              <a:t>‘Wilderness’</a:t>
            </a:r>
          </a:p>
        </p:txBody>
      </p:sp>
      <p:sp>
        <p:nvSpPr>
          <p:cNvPr id="11" name="Content Placeholder 2">
            <a:extLst>
              <a:ext uri="{FF2B5EF4-FFF2-40B4-BE49-F238E27FC236}">
                <a16:creationId xmlns:a16="http://schemas.microsoft.com/office/drawing/2014/main" id="{0189CFB7-2AA0-418C-8F0F-08CD0FA4ED60}"/>
              </a:ext>
            </a:extLst>
          </p:cNvPr>
          <p:cNvSpPr>
            <a:spLocks noGrp="1"/>
          </p:cNvSpPr>
          <p:nvPr>
            <p:ph idx="1"/>
          </p:nvPr>
        </p:nvSpPr>
        <p:spPr>
          <a:xfrm>
            <a:off x="825190" y="1885950"/>
            <a:ext cx="10125308" cy="4114800"/>
          </a:xfrm>
        </p:spPr>
        <p:txBody>
          <a:bodyPr>
            <a:normAutofit/>
          </a:bodyPr>
          <a:lstStyle/>
          <a:p>
            <a:r>
              <a:rPr lang="en-GB" dirty="0"/>
              <a:t>This model of conservation sees ‘wilderness’ as the ultimate prize where any presence or evidence of people devalues the value of an area. Most prevalent in North America and sub-Saharan Africa</a:t>
            </a:r>
          </a:p>
          <a:p>
            <a:endParaRPr lang="en-GB" dirty="0"/>
          </a:p>
          <a:p>
            <a:r>
              <a:rPr lang="en-GB" dirty="0"/>
              <a:t>Racist ideals allowed people to ignore the rights of indigenous people. ‘White man’s burden’</a:t>
            </a:r>
          </a:p>
          <a:p>
            <a:endParaRPr lang="en-GB" dirty="0"/>
          </a:p>
          <a:p>
            <a:r>
              <a:rPr lang="en-GB" dirty="0"/>
              <a:t>This led to a lot of oppression, violence and murder of indigenous peoples which continues today</a:t>
            </a:r>
          </a:p>
          <a:p>
            <a:endParaRPr lang="en-GB" dirty="0"/>
          </a:p>
        </p:txBody>
      </p:sp>
    </p:spTree>
    <p:extLst>
      <p:ext uri="{BB962C8B-B14F-4D97-AF65-F5344CB8AC3E}">
        <p14:creationId xmlns:p14="http://schemas.microsoft.com/office/powerpoint/2010/main" val="2540114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7B28-10E0-4FD6-9E53-2C54A50F3A75}"/>
              </a:ext>
            </a:extLst>
          </p:cNvPr>
          <p:cNvSpPr>
            <a:spLocks noGrp="1"/>
          </p:cNvSpPr>
          <p:nvPr>
            <p:ph type="title"/>
          </p:nvPr>
        </p:nvSpPr>
        <p:spPr>
          <a:xfrm>
            <a:off x="1010814" y="482213"/>
            <a:ext cx="8971386" cy="1143000"/>
          </a:xfrm>
        </p:spPr>
        <p:txBody>
          <a:bodyPr/>
          <a:lstStyle/>
          <a:p>
            <a:r>
              <a:rPr lang="en-GB" dirty="0"/>
              <a:t>‘Wilderness’</a:t>
            </a:r>
          </a:p>
        </p:txBody>
      </p:sp>
      <p:sp>
        <p:nvSpPr>
          <p:cNvPr id="11" name="Content Placeholder 2">
            <a:extLst>
              <a:ext uri="{FF2B5EF4-FFF2-40B4-BE49-F238E27FC236}">
                <a16:creationId xmlns:a16="http://schemas.microsoft.com/office/drawing/2014/main" id="{0189CFB7-2AA0-418C-8F0F-08CD0FA4ED60}"/>
              </a:ext>
            </a:extLst>
          </p:cNvPr>
          <p:cNvSpPr>
            <a:spLocks noGrp="1"/>
          </p:cNvSpPr>
          <p:nvPr>
            <p:ph idx="1"/>
          </p:nvPr>
        </p:nvSpPr>
        <p:spPr>
          <a:xfrm>
            <a:off x="524107" y="1885950"/>
            <a:ext cx="7067320" cy="4114800"/>
          </a:xfrm>
        </p:spPr>
        <p:txBody>
          <a:bodyPr>
            <a:noAutofit/>
          </a:bodyPr>
          <a:lstStyle/>
          <a:p>
            <a:r>
              <a:rPr lang="en-GB" sz="2400" dirty="0"/>
              <a:t>During the 19th century, in the hands of the Romantics, wilderness was:</a:t>
            </a:r>
          </a:p>
          <a:p>
            <a:endParaRPr lang="en-GB" sz="2400" dirty="0"/>
          </a:p>
          <a:p>
            <a:r>
              <a:rPr lang="en-GB" sz="2400" dirty="0"/>
              <a:t>A place to get away from civilisation, cities and modernity – as a backlash against the Enlightenment and urbanisation – framed by Romantic landscape art and poetry</a:t>
            </a:r>
          </a:p>
          <a:p>
            <a:endParaRPr lang="en-GB" sz="2400" dirty="0"/>
          </a:p>
          <a:p>
            <a:r>
              <a:rPr lang="en-GB" sz="2400" dirty="0"/>
              <a:t>A place for manly recreation – walking, hunting, climbing, fishing, etc – in the USA this was framed by the myth of the frontier</a:t>
            </a:r>
          </a:p>
        </p:txBody>
      </p:sp>
      <p:pic>
        <p:nvPicPr>
          <p:cNvPr id="3" name="Picture 5" descr="romantic landscape">
            <a:extLst>
              <a:ext uri="{FF2B5EF4-FFF2-40B4-BE49-F238E27FC236}">
                <a16:creationId xmlns:a16="http://schemas.microsoft.com/office/drawing/2014/main" id="{80A810E6-AAAC-47A6-BF7A-6612FD9282B5}"/>
              </a:ext>
            </a:extLst>
          </p:cNvPr>
          <p:cNvPicPr>
            <a:picLocks noChangeAspect="1" noChangeArrowheads="1"/>
          </p:cNvPicPr>
          <p:nvPr/>
        </p:nvPicPr>
        <p:blipFill>
          <a:blip r:embed="rId3" cstate="print"/>
          <a:srcRect/>
          <a:stretch>
            <a:fillRect/>
          </a:stretch>
        </p:blipFill>
        <p:spPr bwMode="auto">
          <a:xfrm>
            <a:off x="8141200" y="482213"/>
            <a:ext cx="2879725" cy="3827127"/>
          </a:xfrm>
          <a:prstGeom prst="rect">
            <a:avLst/>
          </a:prstGeom>
          <a:noFill/>
          <a:ln w="9525">
            <a:noFill/>
            <a:miter lim="800000"/>
            <a:headEnd/>
            <a:tailEnd/>
          </a:ln>
        </p:spPr>
      </p:pic>
      <p:pic>
        <p:nvPicPr>
          <p:cNvPr id="5" name="Picture 6" descr="frontier">
            <a:extLst>
              <a:ext uri="{FF2B5EF4-FFF2-40B4-BE49-F238E27FC236}">
                <a16:creationId xmlns:a16="http://schemas.microsoft.com/office/drawing/2014/main" id="{213AA0F5-1D68-492C-AE40-609198A9929E}"/>
              </a:ext>
            </a:extLst>
          </p:cNvPr>
          <p:cNvPicPr>
            <a:picLocks noChangeAspect="1" noChangeArrowheads="1"/>
          </p:cNvPicPr>
          <p:nvPr/>
        </p:nvPicPr>
        <p:blipFill>
          <a:blip r:embed="rId4" cstate="print"/>
          <a:srcRect/>
          <a:stretch>
            <a:fillRect/>
          </a:stretch>
        </p:blipFill>
        <p:spPr bwMode="auto">
          <a:xfrm>
            <a:off x="7752185" y="4653137"/>
            <a:ext cx="2879725" cy="1906587"/>
          </a:xfrm>
          <a:prstGeom prst="rect">
            <a:avLst/>
          </a:prstGeom>
          <a:noFill/>
          <a:ln w="9525">
            <a:noFill/>
            <a:miter lim="800000"/>
            <a:headEnd/>
            <a:tailEnd/>
          </a:ln>
        </p:spPr>
      </p:pic>
    </p:spTree>
    <p:extLst>
      <p:ext uri="{BB962C8B-B14F-4D97-AF65-F5344CB8AC3E}">
        <p14:creationId xmlns:p14="http://schemas.microsoft.com/office/powerpoint/2010/main" val="618554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3B95-3633-4E7F-A657-BF53AF3CC59D}"/>
              </a:ext>
            </a:extLst>
          </p:cNvPr>
          <p:cNvSpPr>
            <a:spLocks noGrp="1"/>
          </p:cNvSpPr>
          <p:nvPr>
            <p:ph type="title"/>
          </p:nvPr>
        </p:nvSpPr>
        <p:spPr/>
        <p:txBody>
          <a:bodyPr/>
          <a:lstStyle/>
          <a:p>
            <a:r>
              <a:rPr lang="en-GB" dirty="0"/>
              <a:t>The trouble with wilderness</a:t>
            </a:r>
          </a:p>
        </p:txBody>
      </p:sp>
      <p:sp>
        <p:nvSpPr>
          <p:cNvPr id="3" name="Content Placeholder 2">
            <a:extLst>
              <a:ext uri="{FF2B5EF4-FFF2-40B4-BE49-F238E27FC236}">
                <a16:creationId xmlns:a16="http://schemas.microsoft.com/office/drawing/2014/main" id="{E17AF5E6-140F-4480-B86F-950F83A5DF53}"/>
              </a:ext>
            </a:extLst>
          </p:cNvPr>
          <p:cNvSpPr>
            <a:spLocks noGrp="1"/>
          </p:cNvSpPr>
          <p:nvPr>
            <p:ph idx="1"/>
          </p:nvPr>
        </p:nvSpPr>
        <p:spPr>
          <a:xfrm>
            <a:off x="838199" y="1981200"/>
            <a:ext cx="10000785" cy="3848100"/>
          </a:xfrm>
        </p:spPr>
        <p:txBody>
          <a:bodyPr>
            <a:noAutofit/>
          </a:bodyPr>
          <a:lstStyle/>
          <a:p>
            <a:r>
              <a:rPr lang="en-GB" dirty="0"/>
              <a:t>Imagined binary between ‘people’ and ‘nature’</a:t>
            </a:r>
          </a:p>
          <a:p>
            <a:endParaRPr lang="en-GB" dirty="0"/>
          </a:p>
          <a:p>
            <a:r>
              <a:rPr lang="en-GB" dirty="0"/>
              <a:t>Wildernesses are understood as ‘terra nullius’ – untouched, unchanging and outside of human history</a:t>
            </a:r>
          </a:p>
          <a:p>
            <a:endParaRPr lang="en-GB" dirty="0"/>
          </a:p>
          <a:p>
            <a:r>
              <a:rPr lang="en-GB" dirty="0"/>
              <a:t>This ignores the environmental influence of earlier indigenous land users – esp. of fire, foraging, domestication and planting – even Amazonia reflects histories of hunting and cultivation</a:t>
            </a:r>
          </a:p>
          <a:p>
            <a:endParaRPr lang="en-GB" dirty="0"/>
          </a:p>
        </p:txBody>
      </p:sp>
      <p:sp>
        <p:nvSpPr>
          <p:cNvPr id="4" name="Content Placeholder 2">
            <a:extLst>
              <a:ext uri="{FF2B5EF4-FFF2-40B4-BE49-F238E27FC236}">
                <a16:creationId xmlns:a16="http://schemas.microsoft.com/office/drawing/2014/main" id="{AED6B2F3-DBC3-4FFC-A57D-B98498120C07}"/>
              </a:ext>
            </a:extLst>
          </p:cNvPr>
          <p:cNvSpPr txBox="1">
            <a:spLocks/>
          </p:cNvSpPr>
          <p:nvPr/>
        </p:nvSpPr>
        <p:spPr bwMode="auto">
          <a:xfrm>
            <a:off x="2362200" y="5724525"/>
            <a:ext cx="77724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en-GB" sz="2400" kern="0" dirty="0"/>
          </a:p>
        </p:txBody>
      </p:sp>
    </p:spTree>
    <p:extLst>
      <p:ext uri="{BB962C8B-B14F-4D97-AF65-F5344CB8AC3E}">
        <p14:creationId xmlns:p14="http://schemas.microsoft.com/office/powerpoint/2010/main" val="3976655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3B95-3633-4E7F-A657-BF53AF3CC59D}"/>
              </a:ext>
            </a:extLst>
          </p:cNvPr>
          <p:cNvSpPr>
            <a:spLocks noGrp="1"/>
          </p:cNvSpPr>
          <p:nvPr>
            <p:ph type="title"/>
          </p:nvPr>
        </p:nvSpPr>
        <p:spPr/>
        <p:txBody>
          <a:bodyPr/>
          <a:lstStyle/>
          <a:p>
            <a:r>
              <a:rPr lang="en-GB" dirty="0"/>
              <a:t>Protected areas have been produced by people</a:t>
            </a:r>
          </a:p>
        </p:txBody>
      </p:sp>
      <p:sp>
        <p:nvSpPr>
          <p:cNvPr id="3" name="Content Placeholder 2">
            <a:extLst>
              <a:ext uri="{FF2B5EF4-FFF2-40B4-BE49-F238E27FC236}">
                <a16:creationId xmlns:a16="http://schemas.microsoft.com/office/drawing/2014/main" id="{E17AF5E6-140F-4480-B86F-950F83A5DF53}"/>
              </a:ext>
            </a:extLst>
          </p:cNvPr>
          <p:cNvSpPr>
            <a:spLocks noGrp="1"/>
          </p:cNvSpPr>
          <p:nvPr>
            <p:ph idx="1"/>
          </p:nvPr>
        </p:nvSpPr>
        <p:spPr>
          <a:xfrm>
            <a:off x="838200" y="2053389"/>
            <a:ext cx="10515599" cy="4195011"/>
          </a:xfrm>
        </p:spPr>
        <p:txBody>
          <a:bodyPr>
            <a:normAutofit/>
          </a:bodyPr>
          <a:lstStyle/>
          <a:p>
            <a:pPr marL="0" indent="0">
              <a:buNone/>
            </a:pPr>
            <a:r>
              <a:rPr lang="en-GB" sz="3200" dirty="0"/>
              <a:t>“Animals, landscapes and </a:t>
            </a:r>
            <a:r>
              <a:rPr lang="en-GB" sz="3200" dirty="0" err="1"/>
              <a:t>ecosystemic</a:t>
            </a:r>
            <a:r>
              <a:rPr lang="en-GB" sz="3200" dirty="0"/>
              <a:t> processes appear as though by magic, with no reference to the</a:t>
            </a:r>
            <a:br>
              <a:rPr lang="en-GB" sz="3200" dirty="0"/>
            </a:br>
            <a:r>
              <a:rPr lang="en-GB" sz="3200" dirty="0"/>
              <a:t>historical ecological processes that allowed them to appear”</a:t>
            </a:r>
          </a:p>
          <a:p>
            <a:pPr marL="0" indent="0">
              <a:buNone/>
            </a:pPr>
            <a:endParaRPr lang="en-GB" sz="3200" dirty="0"/>
          </a:p>
          <a:p>
            <a:pPr marL="0" indent="0">
              <a:buNone/>
            </a:pPr>
            <a:r>
              <a:rPr lang="en-US" sz="3200" dirty="0"/>
              <a:t>Brockington et al.  </a:t>
            </a:r>
            <a:r>
              <a:rPr lang="en-US" sz="3200" i="1" dirty="0"/>
              <a:t>Nature Unbound</a:t>
            </a:r>
            <a:r>
              <a:rPr lang="en-US" sz="3200" dirty="0"/>
              <a:t> p.189</a:t>
            </a:r>
          </a:p>
          <a:p>
            <a:pPr marL="0" indent="0">
              <a:buNone/>
            </a:pPr>
            <a:endParaRPr lang="en-GB" sz="3200" dirty="0"/>
          </a:p>
        </p:txBody>
      </p:sp>
    </p:spTree>
    <p:extLst>
      <p:ext uri="{BB962C8B-B14F-4D97-AF65-F5344CB8AC3E}">
        <p14:creationId xmlns:p14="http://schemas.microsoft.com/office/powerpoint/2010/main" val="684244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530" y="243968"/>
            <a:ext cx="8273371" cy="1143000"/>
          </a:xfrm>
        </p:spPr>
        <p:txBody>
          <a:bodyPr/>
          <a:lstStyle/>
          <a:p>
            <a:r>
              <a:rPr lang="en-US" sz="3600" b="1" dirty="0"/>
              <a:t>Conservation by Exclusion of People</a:t>
            </a:r>
          </a:p>
        </p:txBody>
      </p:sp>
      <p:sp>
        <p:nvSpPr>
          <p:cNvPr id="3" name="Text Placeholder 2"/>
          <p:cNvSpPr>
            <a:spLocks noGrp="1"/>
          </p:cNvSpPr>
          <p:nvPr>
            <p:ph type="body" sz="half" idx="1"/>
          </p:nvPr>
        </p:nvSpPr>
        <p:spPr>
          <a:xfrm>
            <a:off x="880946" y="1403887"/>
            <a:ext cx="10526752" cy="4327840"/>
          </a:xfrm>
        </p:spPr>
        <p:txBody>
          <a:bodyPr>
            <a:normAutofit/>
          </a:bodyPr>
          <a:lstStyle/>
          <a:p>
            <a:r>
              <a:rPr lang="en-US" sz="2400" dirty="0"/>
              <a:t>There are over 100,000 protected areas where people have restricted access and use.</a:t>
            </a:r>
          </a:p>
          <a:p>
            <a:r>
              <a:rPr lang="en-US" sz="2400" dirty="0"/>
              <a:t>These cover almost 20% of the earth’s land area </a:t>
            </a:r>
          </a:p>
          <a:p>
            <a:r>
              <a:rPr lang="en-US" sz="2400" dirty="0"/>
              <a:t>In the Tropics in particular, colonial and post-colonial governments have actually removed people from areas they were living in.</a:t>
            </a:r>
          </a:p>
          <a:p>
            <a:r>
              <a:rPr lang="en-US" sz="2400" dirty="0"/>
              <a:t>This can cause conflict, requires policing and infringes the rights of local people.</a:t>
            </a:r>
          </a:p>
          <a:p>
            <a:r>
              <a:rPr lang="en-US" sz="2400" dirty="0"/>
              <a:t>On the other hand, excluding people appears to have protected habitats (often by reducing deforestation) and protected biodiversity.</a:t>
            </a:r>
          </a:p>
          <a:p>
            <a:r>
              <a:rPr lang="en-US" sz="2400" dirty="0"/>
              <a:t>Now the move is towards community based conservation, directly involving local people in conservation with the combined aim to relieve poverty.</a:t>
            </a:r>
          </a:p>
          <a:p>
            <a:endParaRPr lang="en-US" sz="2400" dirty="0"/>
          </a:p>
          <a:p>
            <a:endParaRPr lang="en-US" sz="2400" dirty="0"/>
          </a:p>
        </p:txBody>
      </p:sp>
      <p:sp>
        <p:nvSpPr>
          <p:cNvPr id="7" name="TextBox 6"/>
          <p:cNvSpPr txBox="1"/>
          <p:nvPr/>
        </p:nvSpPr>
        <p:spPr>
          <a:xfrm>
            <a:off x="2139693" y="6215739"/>
            <a:ext cx="7581178" cy="400110"/>
          </a:xfrm>
          <a:prstGeom prst="rect">
            <a:avLst/>
          </a:prstGeom>
          <a:noFill/>
        </p:spPr>
        <p:txBody>
          <a:bodyPr wrap="none" rtlCol="0">
            <a:spAutoFit/>
          </a:bodyPr>
          <a:lstStyle/>
          <a:p>
            <a:r>
              <a:rPr lang="en-US" sz="2000" dirty="0" err="1"/>
              <a:t>Lele</a:t>
            </a:r>
            <a:r>
              <a:rPr lang="en-US" sz="2000" dirty="0"/>
              <a:t> et al (2010) Current Opinion in Environmental Sustainability 2:1-7. </a:t>
            </a:r>
          </a:p>
        </p:txBody>
      </p:sp>
    </p:spTree>
    <p:extLst>
      <p:ext uri="{BB962C8B-B14F-4D97-AF65-F5344CB8AC3E}">
        <p14:creationId xmlns:p14="http://schemas.microsoft.com/office/powerpoint/2010/main" val="3145985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3B95-3633-4E7F-A657-BF53AF3CC59D}"/>
              </a:ext>
            </a:extLst>
          </p:cNvPr>
          <p:cNvSpPr>
            <a:spLocks noGrp="1"/>
          </p:cNvSpPr>
          <p:nvPr>
            <p:ph type="title"/>
          </p:nvPr>
        </p:nvSpPr>
        <p:spPr>
          <a:xfrm>
            <a:off x="869795" y="268824"/>
            <a:ext cx="9112405" cy="1143000"/>
          </a:xfrm>
        </p:spPr>
        <p:txBody>
          <a:bodyPr>
            <a:normAutofit/>
          </a:bodyPr>
          <a:lstStyle/>
          <a:p>
            <a:r>
              <a:rPr lang="en-GB" sz="4800" dirty="0"/>
              <a:t>Postcolonialism</a:t>
            </a:r>
          </a:p>
        </p:txBody>
      </p:sp>
      <p:sp>
        <p:nvSpPr>
          <p:cNvPr id="3" name="Content Placeholder 2">
            <a:extLst>
              <a:ext uri="{FF2B5EF4-FFF2-40B4-BE49-F238E27FC236}">
                <a16:creationId xmlns:a16="http://schemas.microsoft.com/office/drawing/2014/main" id="{E17AF5E6-140F-4480-B86F-950F83A5DF53}"/>
              </a:ext>
            </a:extLst>
          </p:cNvPr>
          <p:cNvSpPr>
            <a:spLocks noGrp="1"/>
          </p:cNvSpPr>
          <p:nvPr>
            <p:ph idx="1"/>
          </p:nvPr>
        </p:nvSpPr>
        <p:spPr>
          <a:xfrm>
            <a:off x="1003609" y="1984917"/>
            <a:ext cx="4839629" cy="3869473"/>
          </a:xfrm>
        </p:spPr>
        <p:txBody>
          <a:bodyPr>
            <a:normAutofit/>
          </a:bodyPr>
          <a:lstStyle/>
          <a:p>
            <a:r>
              <a:rPr lang="en-GB" sz="3200" dirty="0"/>
              <a:t>A critical approach for interrogating the practices and legacies of colonialism and imperialism</a:t>
            </a:r>
            <a:endParaRPr lang="en-GB" sz="3200" b="1" dirty="0"/>
          </a:p>
          <a:p>
            <a:pPr marL="0" indent="0">
              <a:buNone/>
            </a:pPr>
            <a:endParaRPr lang="en-GB" sz="3200" dirty="0"/>
          </a:p>
          <a:p>
            <a:pPr marL="0" indent="0">
              <a:buNone/>
            </a:pPr>
            <a:endParaRPr lang="en-GB" sz="3200" dirty="0"/>
          </a:p>
        </p:txBody>
      </p:sp>
      <p:pic>
        <p:nvPicPr>
          <p:cNvPr id="1026" name="Picture 2" descr="Image">
            <a:extLst>
              <a:ext uri="{FF2B5EF4-FFF2-40B4-BE49-F238E27FC236}">
                <a16:creationId xmlns:a16="http://schemas.microsoft.com/office/drawing/2014/main" id="{43694381-61A9-4B3E-A080-CF200D1C0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591" y="1752600"/>
            <a:ext cx="3231101" cy="483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249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2324100" y="3550023"/>
            <a:ext cx="7772400" cy="1143000"/>
          </a:xfrm>
        </p:spPr>
        <p:txBody>
          <a:bodyPr>
            <a:normAutofit fontScale="90000"/>
          </a:bodyPr>
          <a:lstStyle/>
          <a:p>
            <a:pPr eaLnBrk="1" hangingPunct="1"/>
            <a:r>
              <a:rPr lang="en-US" dirty="0">
                <a:latin typeface="+mn-lt"/>
                <a:ea typeface="ＭＳ Ｐゴシック" charset="0"/>
                <a:cs typeface="ＭＳ Ｐゴシック" charset="0"/>
              </a:rPr>
              <a:t>Conservation outside of protected areas</a:t>
            </a:r>
            <a:br>
              <a:rPr lang="en-US" dirty="0">
                <a:latin typeface="+mn-lt"/>
                <a:ea typeface="ＭＳ Ｐゴシック" charset="0"/>
                <a:cs typeface="ＭＳ Ｐゴシック" charset="0"/>
              </a:rPr>
            </a:br>
            <a:endParaRPr lang="en-US" dirty="0">
              <a:latin typeface="+mn-lt"/>
              <a:ea typeface="ＭＳ Ｐゴシック" charset="0"/>
              <a:cs typeface="ＭＳ Ｐゴシック" charset="0"/>
            </a:endParaRPr>
          </a:p>
        </p:txBody>
      </p:sp>
    </p:spTree>
    <p:extLst>
      <p:ext uri="{BB962C8B-B14F-4D97-AF65-F5344CB8AC3E}">
        <p14:creationId xmlns:p14="http://schemas.microsoft.com/office/powerpoint/2010/main" val="3136596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p:txBody>
          <a:bodyPr/>
          <a:lstStyle/>
          <a:p>
            <a:r>
              <a:rPr lang="en-GB" dirty="0"/>
              <a:t>Working with people</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r>
              <a:rPr lang="en-GB" sz="2400" dirty="0"/>
              <a:t>Are conservation benefits worth having if they are made by excluding and oppressing people?</a:t>
            </a:r>
          </a:p>
          <a:p>
            <a:endParaRPr lang="en-GB" sz="2400" dirty="0"/>
          </a:p>
          <a:p>
            <a:r>
              <a:rPr lang="en-GB" sz="2400" dirty="0"/>
              <a:t>Moves towards working with local and indigenous communities</a:t>
            </a:r>
          </a:p>
          <a:p>
            <a:endParaRPr lang="en-GB" sz="2400" dirty="0"/>
          </a:p>
          <a:p>
            <a:r>
              <a:rPr lang="en-GB" sz="2400" dirty="0"/>
              <a:t>Community-managed areas</a:t>
            </a:r>
          </a:p>
          <a:p>
            <a:endParaRPr lang="en-GB" sz="2400" dirty="0"/>
          </a:p>
          <a:p>
            <a:r>
              <a:rPr lang="en-GB" sz="2400" dirty="0"/>
              <a:t>Provision of alternative economic activities – can we couple conservation and poverty reduction?</a:t>
            </a:r>
          </a:p>
          <a:p>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156485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p:txBody>
          <a:bodyPr/>
          <a:lstStyle/>
          <a:p>
            <a:r>
              <a:rPr lang="en-GB" dirty="0"/>
              <a:t>Indigenous reserves</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dirty="0"/>
          </a:p>
          <a:p>
            <a:endParaRPr lang="en-GB" sz="2400" dirty="0"/>
          </a:p>
          <a:p>
            <a:endParaRPr lang="en-GB" sz="2400" dirty="0"/>
          </a:p>
          <a:p>
            <a:endParaRPr lang="en-GB" sz="2400" dirty="0"/>
          </a:p>
        </p:txBody>
      </p:sp>
      <p:sp>
        <p:nvSpPr>
          <p:cNvPr id="6" name="Content Placeholder 2">
            <a:extLst>
              <a:ext uri="{FF2B5EF4-FFF2-40B4-BE49-F238E27FC236}">
                <a16:creationId xmlns:a16="http://schemas.microsoft.com/office/drawing/2014/main" id="{4C7FA5A9-72C5-4102-AE06-2854F6F39EFB}"/>
              </a:ext>
            </a:extLst>
          </p:cNvPr>
          <p:cNvSpPr txBox="1">
            <a:spLocks/>
          </p:cNvSpPr>
          <p:nvPr/>
        </p:nvSpPr>
        <p:spPr bwMode="auto">
          <a:xfrm>
            <a:off x="1909046" y="1893536"/>
            <a:ext cx="4186954" cy="435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2000" kern="0" dirty="0"/>
              <a:t>Reinstating indigenous rights and ownership over land can go hand in hand with benefits for conservation </a:t>
            </a:r>
          </a:p>
          <a:p>
            <a:endParaRPr lang="en-GB" sz="2000" kern="0" dirty="0"/>
          </a:p>
          <a:p>
            <a:r>
              <a:rPr lang="en-GB" sz="2000" kern="0" dirty="0"/>
              <a:t>Potential to achieve biodiversity conservation that is effective and socially just.</a:t>
            </a:r>
          </a:p>
          <a:p>
            <a:endParaRPr lang="en-GB" sz="2000" kern="0" dirty="0"/>
          </a:p>
          <a:p>
            <a:r>
              <a:rPr lang="en-GB" sz="2000" kern="0" dirty="0"/>
              <a:t>BUT we shouldn’t assume this is guaranteed – the trap of the ‘noble savage’</a:t>
            </a:r>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p:txBody>
      </p:sp>
      <p:pic>
        <p:nvPicPr>
          <p:cNvPr id="5122" name="Picture 2" descr="Remote Indigenous communities are vital for our fragile ecosystems">
            <a:extLst>
              <a:ext uri="{FF2B5EF4-FFF2-40B4-BE49-F238E27FC236}">
                <a16:creationId xmlns:a16="http://schemas.microsoft.com/office/drawing/2014/main" id="{5FD0C465-7C4C-4001-8E81-3495A8D0B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57861"/>
            <a:ext cx="4254472" cy="35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133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049C-DA46-4350-A59F-F9AE4F05DFAD}"/>
              </a:ext>
            </a:extLst>
          </p:cNvPr>
          <p:cNvSpPr>
            <a:spLocks noGrp="1"/>
          </p:cNvSpPr>
          <p:nvPr>
            <p:ph type="title"/>
          </p:nvPr>
        </p:nvSpPr>
        <p:spPr/>
        <p:txBody>
          <a:bodyPr/>
          <a:lstStyle/>
          <a:p>
            <a:r>
              <a:rPr lang="en-GB" dirty="0"/>
              <a:t>Traditional Ecological Knowledge</a:t>
            </a:r>
          </a:p>
        </p:txBody>
      </p:sp>
      <p:sp>
        <p:nvSpPr>
          <p:cNvPr id="3" name="Content Placeholder 2">
            <a:extLst>
              <a:ext uri="{FF2B5EF4-FFF2-40B4-BE49-F238E27FC236}">
                <a16:creationId xmlns:a16="http://schemas.microsoft.com/office/drawing/2014/main" id="{00D5DD9A-6343-403A-91A3-5415596BCD00}"/>
              </a:ext>
            </a:extLst>
          </p:cNvPr>
          <p:cNvSpPr>
            <a:spLocks noGrp="1"/>
          </p:cNvSpPr>
          <p:nvPr>
            <p:ph idx="1"/>
          </p:nvPr>
        </p:nvSpPr>
        <p:spPr/>
        <p:txBody>
          <a:bodyPr>
            <a:normAutofit/>
          </a:bodyPr>
          <a:lstStyle/>
          <a:p>
            <a:r>
              <a:rPr lang="en-GB" sz="2400" dirty="0"/>
              <a:t>Populations that co-exist with the biodiversity of the area have knowledge about species biology </a:t>
            </a:r>
          </a:p>
          <a:p>
            <a:r>
              <a:rPr lang="en-GB" sz="2400" dirty="0"/>
              <a:t>Traditional ecological knowledge (TEK) </a:t>
            </a:r>
          </a:p>
          <a:p>
            <a:r>
              <a:rPr lang="en-GB" sz="2400" dirty="0"/>
              <a:t>TEK can provide more complete information about changes over time and space than either can alone </a:t>
            </a:r>
          </a:p>
          <a:p>
            <a:r>
              <a:rPr lang="en-GB" sz="2400" dirty="0"/>
              <a:t>When studying large varanid lizards in Australia, indigenous rangers consistently found more docile lizards, and those that were harder to see, than western scientists</a:t>
            </a:r>
          </a:p>
          <a:p>
            <a:r>
              <a:rPr lang="en-GB" sz="2400" dirty="0"/>
              <a:t>Without collaboration, systematic bias towards bolder individuals would have altered the outcome of management suggestions</a:t>
            </a:r>
          </a:p>
        </p:txBody>
      </p:sp>
    </p:spTree>
    <p:extLst>
      <p:ext uri="{BB962C8B-B14F-4D97-AF65-F5344CB8AC3E}">
        <p14:creationId xmlns:p14="http://schemas.microsoft.com/office/powerpoint/2010/main" val="3615098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a:xfrm>
            <a:off x="838769" y="557075"/>
            <a:ext cx="7772400" cy="1143000"/>
          </a:xfrm>
        </p:spPr>
        <p:txBody>
          <a:bodyPr/>
          <a:lstStyle/>
          <a:p>
            <a:r>
              <a:rPr lang="en-GB" sz="4000" dirty="0"/>
              <a:t>Community management</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a:p>
          <a:p>
            <a:endParaRPr lang="en-GB" sz="2400"/>
          </a:p>
          <a:p>
            <a:endParaRPr lang="en-GB" sz="2400"/>
          </a:p>
          <a:p>
            <a:endParaRPr lang="en-GB" sz="2400" dirty="0"/>
          </a:p>
        </p:txBody>
      </p:sp>
      <p:sp>
        <p:nvSpPr>
          <p:cNvPr id="5" name="Content Placeholder 2">
            <a:extLst>
              <a:ext uri="{FF2B5EF4-FFF2-40B4-BE49-F238E27FC236}">
                <a16:creationId xmlns:a16="http://schemas.microsoft.com/office/drawing/2014/main" id="{5F6F8385-50CD-4376-9007-86F92AB1FA29}"/>
              </a:ext>
            </a:extLst>
          </p:cNvPr>
          <p:cNvSpPr txBox="1">
            <a:spLocks/>
          </p:cNvSpPr>
          <p:nvPr/>
        </p:nvSpPr>
        <p:spPr bwMode="auto">
          <a:xfrm>
            <a:off x="838200" y="2114275"/>
            <a:ext cx="90475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2400" kern="0" dirty="0"/>
              <a:t>Instead of private or state ownership, forests can be owned and managed by local communities for their own benefit</a:t>
            </a:r>
          </a:p>
          <a:p>
            <a:endParaRPr lang="en-GB" sz="2400" kern="0" dirty="0"/>
          </a:p>
          <a:p>
            <a:r>
              <a:rPr lang="en-GB" sz="2400" kern="0" dirty="0"/>
              <a:t>There is evidence that forests managed by local or indigenous communities for the production of goods and services can be equally (if not more) effective in maintaining forest cover than those managed under solely protection objectives</a:t>
            </a:r>
          </a:p>
          <a:p>
            <a:endParaRPr lang="en-GB" sz="2400" kern="0" dirty="0"/>
          </a:p>
          <a:p>
            <a:r>
              <a:rPr lang="en-GB" sz="2400" kern="0" dirty="0"/>
              <a:t>Again, the needs of local people need to be considered and support needs to be provided</a:t>
            </a:r>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p:txBody>
      </p:sp>
      <p:sp>
        <p:nvSpPr>
          <p:cNvPr id="7" name="TextBox 6">
            <a:extLst>
              <a:ext uri="{FF2B5EF4-FFF2-40B4-BE49-F238E27FC236}">
                <a16:creationId xmlns:a16="http://schemas.microsoft.com/office/drawing/2014/main" id="{DA9950A0-8E50-443D-9BEE-6486D7915933}"/>
              </a:ext>
            </a:extLst>
          </p:cNvPr>
          <p:cNvSpPr txBox="1"/>
          <p:nvPr/>
        </p:nvSpPr>
        <p:spPr>
          <a:xfrm>
            <a:off x="1769328" y="5921299"/>
            <a:ext cx="8460523" cy="307777"/>
          </a:xfrm>
          <a:prstGeom prst="rect">
            <a:avLst/>
          </a:prstGeom>
          <a:noFill/>
        </p:spPr>
        <p:txBody>
          <a:bodyPr wrap="square" rtlCol="0">
            <a:spAutoFit/>
          </a:bodyPr>
          <a:lstStyle/>
          <a:p>
            <a:endParaRPr lang="en-GB" sz="1400" dirty="0"/>
          </a:p>
        </p:txBody>
      </p:sp>
      <p:pic>
        <p:nvPicPr>
          <p:cNvPr id="8" name="Picture 7" descr="A sign in front of a tree&#10;&#10;Description automatically generated">
            <a:extLst>
              <a:ext uri="{FF2B5EF4-FFF2-40B4-BE49-F238E27FC236}">
                <a16:creationId xmlns:a16="http://schemas.microsoft.com/office/drawing/2014/main" id="{C4E879E5-5413-40B5-9A8F-B944CDCA7518}"/>
              </a:ext>
            </a:extLst>
          </p:cNvPr>
          <p:cNvPicPr>
            <a:picLocks noChangeAspect="1"/>
          </p:cNvPicPr>
          <p:nvPr/>
        </p:nvPicPr>
        <p:blipFill>
          <a:blip r:embed="rId3"/>
          <a:stretch>
            <a:fillRect/>
          </a:stretch>
        </p:blipFill>
        <p:spPr>
          <a:xfrm>
            <a:off x="8053673" y="275951"/>
            <a:ext cx="2486025" cy="1838325"/>
          </a:xfrm>
          <a:prstGeom prst="rect">
            <a:avLst/>
          </a:prstGeom>
        </p:spPr>
      </p:pic>
    </p:spTree>
    <p:extLst>
      <p:ext uri="{BB962C8B-B14F-4D97-AF65-F5344CB8AC3E}">
        <p14:creationId xmlns:p14="http://schemas.microsoft.com/office/powerpoint/2010/main" val="785239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p:txBody>
          <a:bodyPr/>
          <a:lstStyle/>
          <a:p>
            <a:r>
              <a:rPr lang="en-GB" dirty="0"/>
              <a:t>Community management</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dirty="0"/>
          </a:p>
          <a:p>
            <a:endParaRPr lang="en-GB" sz="2400" dirty="0"/>
          </a:p>
          <a:p>
            <a:endParaRPr lang="en-GB" sz="2400" dirty="0"/>
          </a:p>
          <a:p>
            <a:endParaRPr lang="en-GB" sz="2400" dirty="0"/>
          </a:p>
        </p:txBody>
      </p:sp>
      <p:sp>
        <p:nvSpPr>
          <p:cNvPr id="5" name="Content Placeholder 2">
            <a:extLst>
              <a:ext uri="{FF2B5EF4-FFF2-40B4-BE49-F238E27FC236}">
                <a16:creationId xmlns:a16="http://schemas.microsoft.com/office/drawing/2014/main" id="{5F6F8385-50CD-4376-9007-86F92AB1FA29}"/>
              </a:ext>
            </a:extLst>
          </p:cNvPr>
          <p:cNvSpPr txBox="1">
            <a:spLocks/>
          </p:cNvSpPr>
          <p:nvPr/>
        </p:nvSpPr>
        <p:spPr bwMode="auto">
          <a:xfrm>
            <a:off x="2333625" y="1960386"/>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2000" kern="0" dirty="0"/>
              <a:t>There can be clashes with Western sensibilities</a:t>
            </a:r>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p:txBody>
      </p:sp>
      <p:sp>
        <p:nvSpPr>
          <p:cNvPr id="7" name="TextBox 6">
            <a:extLst>
              <a:ext uri="{FF2B5EF4-FFF2-40B4-BE49-F238E27FC236}">
                <a16:creationId xmlns:a16="http://schemas.microsoft.com/office/drawing/2014/main" id="{DA9950A0-8E50-443D-9BEE-6486D7915933}"/>
              </a:ext>
            </a:extLst>
          </p:cNvPr>
          <p:cNvSpPr txBox="1"/>
          <p:nvPr/>
        </p:nvSpPr>
        <p:spPr>
          <a:xfrm>
            <a:off x="1769328" y="5921299"/>
            <a:ext cx="8460523" cy="307777"/>
          </a:xfrm>
          <a:prstGeom prst="rect">
            <a:avLst/>
          </a:prstGeom>
          <a:noFill/>
        </p:spPr>
        <p:txBody>
          <a:bodyPr wrap="square" rtlCol="0">
            <a:spAutoFit/>
          </a:bodyPr>
          <a:lstStyle/>
          <a:p>
            <a:endParaRPr lang="en-GB" sz="1400" dirty="0"/>
          </a:p>
        </p:txBody>
      </p:sp>
      <p:pic>
        <p:nvPicPr>
          <p:cNvPr id="4" name="Picture 3">
            <a:extLst>
              <a:ext uri="{FF2B5EF4-FFF2-40B4-BE49-F238E27FC236}">
                <a16:creationId xmlns:a16="http://schemas.microsoft.com/office/drawing/2014/main" id="{9D16B01E-4424-42E3-B6E2-0C4DB47C22A6}"/>
              </a:ext>
            </a:extLst>
          </p:cNvPr>
          <p:cNvPicPr>
            <a:picLocks noChangeAspect="1"/>
          </p:cNvPicPr>
          <p:nvPr/>
        </p:nvPicPr>
        <p:blipFill rotWithShape="1">
          <a:blip r:embed="rId3"/>
          <a:srcRect t="24281" r="34867" b="23816"/>
          <a:stretch/>
        </p:blipFill>
        <p:spPr>
          <a:xfrm>
            <a:off x="2491607" y="2749770"/>
            <a:ext cx="7015963" cy="3727231"/>
          </a:xfrm>
          <a:prstGeom prst="rect">
            <a:avLst/>
          </a:prstGeom>
        </p:spPr>
      </p:pic>
    </p:spTree>
    <p:extLst>
      <p:ext uri="{BB962C8B-B14F-4D97-AF65-F5344CB8AC3E}">
        <p14:creationId xmlns:p14="http://schemas.microsoft.com/office/powerpoint/2010/main" val="3822013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p:txBody>
          <a:bodyPr/>
          <a:lstStyle/>
          <a:p>
            <a:r>
              <a:rPr lang="en-GB" dirty="0"/>
              <a:t>Alternative economic activities</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dirty="0"/>
          </a:p>
          <a:p>
            <a:endParaRPr lang="en-GB" sz="2400" dirty="0"/>
          </a:p>
          <a:p>
            <a:endParaRPr lang="en-GB" sz="2400" dirty="0"/>
          </a:p>
          <a:p>
            <a:endParaRPr lang="en-GB" sz="2400" dirty="0"/>
          </a:p>
        </p:txBody>
      </p:sp>
      <p:sp>
        <p:nvSpPr>
          <p:cNvPr id="7" name="Content Placeholder 2">
            <a:extLst>
              <a:ext uri="{FF2B5EF4-FFF2-40B4-BE49-F238E27FC236}">
                <a16:creationId xmlns:a16="http://schemas.microsoft.com/office/drawing/2014/main" id="{1DB37EEE-4240-4015-B865-7C1D7A5B5389}"/>
              </a:ext>
            </a:extLst>
          </p:cNvPr>
          <p:cNvSpPr txBox="1">
            <a:spLocks/>
          </p:cNvSpPr>
          <p:nvPr/>
        </p:nvSpPr>
        <p:spPr bwMode="auto">
          <a:xfrm>
            <a:off x="936702" y="1752600"/>
            <a:ext cx="10615961"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2400" kern="0" dirty="0"/>
              <a:t>National and local governments can allow big corporations to extract resources entirely legally for short term economic gain </a:t>
            </a:r>
          </a:p>
          <a:p>
            <a:endParaRPr lang="en-GB" sz="2400" kern="0" dirty="0"/>
          </a:p>
          <a:p>
            <a:r>
              <a:rPr lang="en-GB" sz="2400" kern="0" dirty="0"/>
              <a:t>Much more attention is given to resource extraction by communities which is overall less damaging but is illegal</a:t>
            </a:r>
          </a:p>
          <a:p>
            <a:endParaRPr lang="en-GB" sz="2400" kern="0" dirty="0"/>
          </a:p>
          <a:p>
            <a:r>
              <a:rPr lang="en-GB" sz="2400" kern="0" dirty="0"/>
              <a:t>For example, rhino poaching is often done by poor local people, before the horns are sold to big crime syndicates</a:t>
            </a:r>
          </a:p>
          <a:p>
            <a:endParaRPr lang="en-GB" sz="2400" kern="0" dirty="0"/>
          </a:p>
          <a:p>
            <a:r>
              <a:rPr lang="en-GB" sz="2400" kern="0" dirty="0"/>
              <a:t>Choice between law enforcement and provision of other economic activities</a:t>
            </a:r>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p:txBody>
      </p:sp>
    </p:spTree>
    <p:extLst>
      <p:ext uri="{BB962C8B-B14F-4D97-AF65-F5344CB8AC3E}">
        <p14:creationId xmlns:p14="http://schemas.microsoft.com/office/powerpoint/2010/main" val="643729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a:xfrm>
            <a:off x="628187" y="609600"/>
            <a:ext cx="9307550" cy="1143000"/>
          </a:xfrm>
        </p:spPr>
        <p:txBody>
          <a:bodyPr>
            <a:normAutofit/>
          </a:bodyPr>
          <a:lstStyle/>
          <a:p>
            <a:pPr algn="l"/>
            <a:r>
              <a:rPr lang="en-GB" sz="3600" dirty="0"/>
              <a:t>Enforcement vs provision of livelihoods</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dirty="0"/>
          </a:p>
          <a:p>
            <a:endParaRPr lang="en-GB" sz="2400" dirty="0"/>
          </a:p>
          <a:p>
            <a:endParaRPr lang="en-GB" sz="2400" dirty="0"/>
          </a:p>
          <a:p>
            <a:endParaRPr lang="en-GB" sz="2400" dirty="0"/>
          </a:p>
        </p:txBody>
      </p:sp>
      <p:sp>
        <p:nvSpPr>
          <p:cNvPr id="7" name="Content Placeholder 2">
            <a:extLst>
              <a:ext uri="{FF2B5EF4-FFF2-40B4-BE49-F238E27FC236}">
                <a16:creationId xmlns:a16="http://schemas.microsoft.com/office/drawing/2014/main" id="{1DB37EEE-4240-4015-B865-7C1D7A5B5389}"/>
              </a:ext>
            </a:extLst>
          </p:cNvPr>
          <p:cNvSpPr txBox="1">
            <a:spLocks/>
          </p:cNvSpPr>
          <p:nvPr/>
        </p:nvSpPr>
        <p:spPr bwMode="auto">
          <a:xfrm>
            <a:off x="838199" y="1639229"/>
            <a:ext cx="10725615" cy="4609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endParaRPr lang="en-GB" sz="2400" kern="0" dirty="0"/>
          </a:p>
          <a:p>
            <a:r>
              <a:rPr lang="en-GB" sz="2400" kern="0" dirty="0"/>
              <a:t>‘Shoot to kill’ policies. There is evidence that they can reduce poaching rates but are very controversial. Sub-Saharan protected areas have become ‘militarised’ and some researchers say that they are testing zones for new military technologies</a:t>
            </a:r>
          </a:p>
          <a:p>
            <a:endParaRPr lang="en-GB" sz="2400" kern="0" dirty="0"/>
          </a:p>
          <a:p>
            <a:r>
              <a:rPr lang="en-GB" sz="2400" kern="0" dirty="0"/>
              <a:t>Some evidence that providing economic incentives and employing local people as wardens, guides and guards is more effective</a:t>
            </a:r>
          </a:p>
          <a:p>
            <a:endParaRPr lang="en-GB" sz="2400" kern="0" dirty="0"/>
          </a:p>
          <a:p>
            <a:r>
              <a:rPr lang="en-GB" sz="2400" kern="0" dirty="0"/>
              <a:t>Found to be the case in Bangladesh - nursery raising, fisheries, and livestock and poultry rearing, and involving local people in forest patrolling and as eco-tour guides, etc. </a:t>
            </a:r>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a:p>
            <a:endParaRPr lang="en-GB" sz="2400" kern="0" dirty="0"/>
          </a:p>
        </p:txBody>
      </p:sp>
    </p:spTree>
    <p:extLst>
      <p:ext uri="{BB962C8B-B14F-4D97-AF65-F5344CB8AC3E}">
        <p14:creationId xmlns:p14="http://schemas.microsoft.com/office/powerpoint/2010/main" val="3826474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848C5062-3BB8-4787-AC58-004A7692030B}"/>
              </a:ext>
            </a:extLst>
          </p:cNvPr>
          <p:cNvPicPr>
            <a:picLocks noGrp="1" noChangeAspect="1"/>
          </p:cNvPicPr>
          <p:nvPr>
            <p:ph idx="1"/>
          </p:nvPr>
        </p:nvPicPr>
        <p:blipFill rotWithShape="1">
          <a:blip r:embed="rId2"/>
          <a:srcRect b="15429"/>
          <a:stretch/>
        </p:blipFill>
        <p:spPr>
          <a:xfrm>
            <a:off x="20" y="1282"/>
            <a:ext cx="12191980" cy="6856718"/>
          </a:xfrm>
          <a:prstGeom prst="rect">
            <a:avLst/>
          </a:prstGeom>
        </p:spPr>
      </p:pic>
    </p:spTree>
    <p:extLst>
      <p:ext uri="{BB962C8B-B14F-4D97-AF65-F5344CB8AC3E}">
        <p14:creationId xmlns:p14="http://schemas.microsoft.com/office/powerpoint/2010/main" val="404268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p:txBody>
          <a:bodyPr/>
          <a:lstStyle/>
          <a:p>
            <a:r>
              <a:rPr lang="en-GB" dirty="0"/>
              <a:t>Beyond protected areas</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dirty="0"/>
          </a:p>
          <a:p>
            <a:endParaRPr lang="en-GB" sz="2400" dirty="0"/>
          </a:p>
          <a:p>
            <a:endParaRPr lang="en-GB" sz="2400" dirty="0"/>
          </a:p>
          <a:p>
            <a:endParaRPr lang="en-GB" sz="2400" dirty="0"/>
          </a:p>
        </p:txBody>
      </p:sp>
      <p:sp>
        <p:nvSpPr>
          <p:cNvPr id="7" name="Content Placeholder 2">
            <a:extLst>
              <a:ext uri="{FF2B5EF4-FFF2-40B4-BE49-F238E27FC236}">
                <a16:creationId xmlns:a16="http://schemas.microsoft.com/office/drawing/2014/main" id="{1DB37EEE-4240-4015-B865-7C1D7A5B5389}"/>
              </a:ext>
            </a:extLst>
          </p:cNvPr>
          <p:cNvSpPr txBox="1">
            <a:spLocks/>
          </p:cNvSpPr>
          <p:nvPr/>
        </p:nvSpPr>
        <p:spPr bwMode="auto">
          <a:xfrm>
            <a:off x="838200" y="1752600"/>
            <a:ext cx="926782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endParaRPr lang="en-GB" sz="2800" dirty="0"/>
          </a:p>
          <a:p>
            <a:r>
              <a:rPr lang="en-GB" sz="2800" dirty="0"/>
              <a:t>Protected areas cover around 15.4% of the of the world's land area and 3.4% of the global ocean area</a:t>
            </a:r>
          </a:p>
          <a:p>
            <a:endParaRPr lang="en-GB" sz="2800" dirty="0"/>
          </a:p>
          <a:p>
            <a:endParaRPr lang="en-GB" sz="2800" dirty="0"/>
          </a:p>
          <a:p>
            <a:r>
              <a:rPr lang="en-GB" sz="2800" dirty="0"/>
              <a:t>We can’t just protect biodiversity in these areas, we have to do it outside them</a:t>
            </a:r>
          </a:p>
        </p:txBody>
      </p:sp>
    </p:spTree>
    <p:extLst>
      <p:ext uri="{BB962C8B-B14F-4D97-AF65-F5344CB8AC3E}">
        <p14:creationId xmlns:p14="http://schemas.microsoft.com/office/powerpoint/2010/main" val="3159449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p:txBody>
          <a:bodyPr/>
          <a:lstStyle/>
          <a:p>
            <a:r>
              <a:rPr lang="en-GB" dirty="0"/>
              <a:t>Gap Species</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dirty="0"/>
          </a:p>
          <a:p>
            <a:endParaRPr lang="en-GB" sz="2400" dirty="0"/>
          </a:p>
          <a:p>
            <a:endParaRPr lang="en-GB" sz="2400" dirty="0"/>
          </a:p>
          <a:p>
            <a:endParaRPr lang="en-GB" sz="2400" dirty="0"/>
          </a:p>
        </p:txBody>
      </p:sp>
      <p:pic>
        <p:nvPicPr>
          <p:cNvPr id="4" name="Picture 2" descr="figure1">
            <a:extLst>
              <a:ext uri="{FF2B5EF4-FFF2-40B4-BE49-F238E27FC236}">
                <a16:creationId xmlns:a16="http://schemas.microsoft.com/office/drawing/2014/main" id="{CEE85FA3-7450-4EFA-9E8B-1CF42D5F5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752601"/>
            <a:ext cx="7893205" cy="460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8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0AD2-F4ED-40F0-BBCE-B30D04DC19B1}"/>
              </a:ext>
            </a:extLst>
          </p:cNvPr>
          <p:cNvSpPr>
            <a:spLocks noGrp="1"/>
          </p:cNvSpPr>
          <p:nvPr>
            <p:ph type="title"/>
          </p:nvPr>
        </p:nvSpPr>
        <p:spPr/>
        <p:txBody>
          <a:bodyPr/>
          <a:lstStyle/>
          <a:p>
            <a:r>
              <a:rPr lang="en-GB" dirty="0"/>
              <a:t>Migratory Species</a:t>
            </a:r>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dirty="0"/>
          </a:p>
          <a:p>
            <a:r>
              <a:rPr lang="en-GB" sz="2400" dirty="0"/>
              <a:t>They may be protected in some parts of their range but not all</a:t>
            </a:r>
          </a:p>
          <a:p>
            <a:endParaRPr lang="en-GB" sz="2400" dirty="0"/>
          </a:p>
          <a:p>
            <a:r>
              <a:rPr lang="en-GB" sz="2400" dirty="0"/>
              <a:t>It is difficult to coordinate conservation between different countries and jurisdictions</a:t>
            </a:r>
          </a:p>
          <a:p>
            <a:endParaRPr lang="en-GB" sz="2400" dirty="0"/>
          </a:p>
          <a:p>
            <a:r>
              <a:rPr lang="en-GB" sz="2400" dirty="0"/>
              <a:t>The Convention on the Conservation of Migratory Species of Wild Animals (Bonn Convention)</a:t>
            </a:r>
          </a:p>
          <a:p>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178985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82625D-FDC8-4662-9DC6-5D36C7F76E6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E14AE30-6410-4802-BACC-BE347D7BB192}"/>
              </a:ext>
            </a:extLst>
          </p:cNvPr>
          <p:cNvSpPr>
            <a:spLocks noGrp="1"/>
          </p:cNvSpPr>
          <p:nvPr>
            <p:ph idx="1"/>
          </p:nvPr>
        </p:nvSpPr>
        <p:spPr/>
        <p:txBody>
          <a:bodyPr/>
          <a:lstStyle/>
          <a:p>
            <a:endParaRPr lang="en-GB" sz="2400" dirty="0"/>
          </a:p>
          <a:p>
            <a:endParaRPr lang="en-GB" sz="2400" dirty="0"/>
          </a:p>
          <a:p>
            <a:endParaRPr lang="en-GB" sz="2400" dirty="0"/>
          </a:p>
          <a:p>
            <a:endParaRPr lang="en-GB" sz="2400" dirty="0"/>
          </a:p>
        </p:txBody>
      </p:sp>
      <p:pic>
        <p:nvPicPr>
          <p:cNvPr id="8" name="Picture 2" descr="image">
            <a:extLst>
              <a:ext uri="{FF2B5EF4-FFF2-40B4-BE49-F238E27FC236}">
                <a16:creationId xmlns:a16="http://schemas.microsoft.com/office/drawing/2014/main" id="{D9C5052C-E57C-45D1-A47D-F1DE3F30B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985" y="609601"/>
            <a:ext cx="8030031" cy="567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40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152B-E48D-4306-A62D-1AE4ACCCCB70}"/>
              </a:ext>
            </a:extLst>
          </p:cNvPr>
          <p:cNvSpPr>
            <a:spLocks noGrp="1"/>
          </p:cNvSpPr>
          <p:nvPr>
            <p:ph type="title"/>
          </p:nvPr>
        </p:nvSpPr>
        <p:spPr/>
        <p:txBody>
          <a:bodyPr/>
          <a:lstStyle/>
          <a:p>
            <a:r>
              <a:rPr lang="en-GB" dirty="0"/>
              <a:t>How valuable are modified habitats for conservation?</a:t>
            </a:r>
          </a:p>
        </p:txBody>
      </p:sp>
      <p:sp>
        <p:nvSpPr>
          <p:cNvPr id="3" name="Content Placeholder 2">
            <a:extLst>
              <a:ext uri="{FF2B5EF4-FFF2-40B4-BE49-F238E27FC236}">
                <a16:creationId xmlns:a16="http://schemas.microsoft.com/office/drawing/2014/main" id="{BD903841-B606-4EF0-8A7C-4BA6D899528E}"/>
              </a:ext>
            </a:extLst>
          </p:cNvPr>
          <p:cNvSpPr>
            <a:spLocks noGrp="1"/>
          </p:cNvSpPr>
          <p:nvPr>
            <p:ph idx="1"/>
          </p:nvPr>
        </p:nvSpPr>
        <p:spPr/>
        <p:txBody>
          <a:bodyPr/>
          <a:lstStyle/>
          <a:p>
            <a:r>
              <a:rPr lang="en-GB" sz="2800" dirty="0"/>
              <a:t>It depends on what you replace it with</a:t>
            </a:r>
          </a:p>
          <a:p>
            <a:endParaRPr lang="en-GB" sz="2800" dirty="0"/>
          </a:p>
          <a:p>
            <a:r>
              <a:rPr lang="en-GB" sz="2800" dirty="0"/>
              <a:t>Replace a forest with a cow ranch and you are likely to lose all the forest specialists</a:t>
            </a:r>
          </a:p>
          <a:p>
            <a:endParaRPr lang="en-GB" sz="2800" dirty="0"/>
          </a:p>
          <a:p>
            <a:r>
              <a:rPr lang="en-GB" sz="2800" dirty="0"/>
              <a:t>But if secondary forest grows then you may keep a lot of forest species</a:t>
            </a:r>
          </a:p>
        </p:txBody>
      </p:sp>
    </p:spTree>
    <p:extLst>
      <p:ext uri="{BB962C8B-B14F-4D97-AF65-F5344CB8AC3E}">
        <p14:creationId xmlns:p14="http://schemas.microsoft.com/office/powerpoint/2010/main" val="2151218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152B-E48D-4306-A62D-1AE4ACCCCB70}"/>
              </a:ext>
            </a:extLst>
          </p:cNvPr>
          <p:cNvSpPr>
            <a:spLocks noGrp="1"/>
          </p:cNvSpPr>
          <p:nvPr>
            <p:ph type="title"/>
          </p:nvPr>
        </p:nvSpPr>
        <p:spPr/>
        <p:txBody>
          <a:bodyPr/>
          <a:lstStyle/>
          <a:p>
            <a:r>
              <a:rPr lang="en-GB" dirty="0"/>
              <a:t>How valuable are modified habitats for conservation?</a:t>
            </a:r>
          </a:p>
        </p:txBody>
      </p:sp>
      <p:sp>
        <p:nvSpPr>
          <p:cNvPr id="3" name="Content Placeholder 2">
            <a:extLst>
              <a:ext uri="{FF2B5EF4-FFF2-40B4-BE49-F238E27FC236}">
                <a16:creationId xmlns:a16="http://schemas.microsoft.com/office/drawing/2014/main" id="{BD903841-B606-4EF0-8A7C-4BA6D899528E}"/>
              </a:ext>
            </a:extLst>
          </p:cNvPr>
          <p:cNvSpPr>
            <a:spLocks noGrp="1"/>
          </p:cNvSpPr>
          <p:nvPr>
            <p:ph idx="1"/>
          </p:nvPr>
        </p:nvSpPr>
        <p:spPr/>
        <p:txBody>
          <a:bodyPr/>
          <a:lstStyle/>
          <a:p>
            <a:r>
              <a:rPr lang="en-GB" sz="2800" dirty="0"/>
              <a:t>It also depends on the taxa </a:t>
            </a:r>
          </a:p>
        </p:txBody>
      </p:sp>
      <p:pic>
        <p:nvPicPr>
          <p:cNvPr id="3074" name="Picture 2">
            <a:extLst>
              <a:ext uri="{FF2B5EF4-FFF2-40B4-BE49-F238E27FC236}">
                <a16:creationId xmlns:a16="http://schemas.microsoft.com/office/drawing/2014/main" id="{7E890B35-39EC-49BC-B4CC-9B74F192C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419" y="2703172"/>
            <a:ext cx="6161162" cy="371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41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TotalTime>
  <Words>6011</Words>
  <Application>Microsoft Office PowerPoint</Application>
  <PresentationFormat>Widescreen</PresentationFormat>
  <Paragraphs>378</Paragraphs>
  <Slides>37</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Calibri</vt:lpstr>
      <vt:lpstr>Calibri Light</vt:lpstr>
      <vt:lpstr>GuardianTextSans</vt:lpstr>
      <vt:lpstr>Helvetica</vt:lpstr>
      <vt:lpstr>Lucida Grande</vt:lpstr>
      <vt:lpstr>Office Theme</vt:lpstr>
      <vt:lpstr>1_Office Theme</vt:lpstr>
      <vt:lpstr>People and conservation</vt:lpstr>
      <vt:lpstr>People and conservation</vt:lpstr>
      <vt:lpstr>Conservation outside of protected areas </vt:lpstr>
      <vt:lpstr>Beyond protected areas</vt:lpstr>
      <vt:lpstr>Gap Species</vt:lpstr>
      <vt:lpstr>Migratory Species</vt:lpstr>
      <vt:lpstr>PowerPoint Presentation</vt:lpstr>
      <vt:lpstr>How valuable are modified habitats for conservation?</vt:lpstr>
      <vt:lpstr>How valuable are modified habitats for conservation?</vt:lpstr>
      <vt:lpstr>Nature-friendly human‐modified forest landscapes</vt:lpstr>
      <vt:lpstr>Some species can adapt to and live in human-dominated landscapes very well</vt:lpstr>
      <vt:lpstr>Agro-ecology </vt:lpstr>
      <vt:lpstr>Shade grown-coffee</vt:lpstr>
      <vt:lpstr>Human-wildlife conflict</vt:lpstr>
      <vt:lpstr>Sustainable harvesting</vt:lpstr>
      <vt:lpstr>Reticulated pythons</vt:lpstr>
      <vt:lpstr>Rhinos</vt:lpstr>
      <vt:lpstr>Protected areas and people</vt:lpstr>
      <vt:lpstr>Resource extraction and poaching</vt:lpstr>
      <vt:lpstr>Reducing conflict</vt:lpstr>
      <vt:lpstr>Fortress conservation and the US model </vt:lpstr>
      <vt:lpstr>Colonialism and neocolonialism</vt:lpstr>
      <vt:lpstr>Example of disenfranchisement of indigenous communities:  the Ogiek continue to be evicted (illegally) from their ancestral lands in the Mau forests of Kenya</vt:lpstr>
      <vt:lpstr>‘Wilderness’</vt:lpstr>
      <vt:lpstr>‘Wilderness’</vt:lpstr>
      <vt:lpstr>The trouble with wilderness</vt:lpstr>
      <vt:lpstr>Protected areas have been produced by people</vt:lpstr>
      <vt:lpstr>Conservation by Exclusion of People</vt:lpstr>
      <vt:lpstr>Postcolonialism</vt:lpstr>
      <vt:lpstr>Working with people</vt:lpstr>
      <vt:lpstr>Indigenous reserves</vt:lpstr>
      <vt:lpstr>Traditional Ecological Knowledge</vt:lpstr>
      <vt:lpstr>Community management</vt:lpstr>
      <vt:lpstr>Community management</vt:lpstr>
      <vt:lpstr>Alternative economic activities</vt:lpstr>
      <vt:lpstr>Enforcement vs provision of livelihoods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Protected areas and people</dc:title>
  <dc:creator>Nick Harvey</dc:creator>
  <cp:lastModifiedBy>Nicholas Harvey</cp:lastModifiedBy>
  <cp:revision>9</cp:revision>
  <dcterms:created xsi:type="dcterms:W3CDTF">2021-01-22T23:41:26Z</dcterms:created>
  <dcterms:modified xsi:type="dcterms:W3CDTF">2021-05-11T20:34:21Z</dcterms:modified>
</cp:coreProperties>
</file>