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89" r:id="rId8"/>
    <p:sldId id="290" r:id="rId9"/>
    <p:sldId id="291" r:id="rId10"/>
    <p:sldId id="292" r:id="rId11"/>
    <p:sldId id="283" r:id="rId12"/>
    <p:sldId id="272" r:id="rId13"/>
    <p:sldId id="294" r:id="rId14"/>
    <p:sldId id="293" r:id="rId15"/>
    <p:sldId id="295" r:id="rId16"/>
    <p:sldId id="296" r:id="rId17"/>
    <p:sldId id="284" r:id="rId18"/>
    <p:sldId id="277" r:id="rId19"/>
    <p:sldId id="297" r:id="rId20"/>
    <p:sldId id="298" r:id="rId21"/>
    <p:sldId id="299" r:id="rId22"/>
    <p:sldId id="300" r:id="rId23"/>
    <p:sldId id="285" r:id="rId24"/>
    <p:sldId id="282" r:id="rId25"/>
    <p:sldId id="301" r:id="rId26"/>
    <p:sldId id="302" r:id="rId27"/>
    <p:sldId id="303" r:id="rId28"/>
    <p:sldId id="304" r:id="rId29"/>
    <p:sldId id="286"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7BlaBh0t9zwaZcuxjmSdw==" hashData="yw8iBWLeJlNWuYdPeuCO0naOseYbCpi+47nvf5KH6+fxEgR1kruoda4NVyl20BfiVndNDKV7slFVmzBN/Tmbe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2BA"/>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FE7FF1-D915-029B-E09C-CA2A3D15B238}" v="15" dt="2021-03-24T12:00:32.531"/>
    <p1510:client id="{E8A51B2B-E214-4351-96EC-B1838249455F}" v="8" dt="2021-03-24T12:03:22.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7959"/>
  </p:normalViewPr>
  <p:slideViewPr>
    <p:cSldViewPr snapToGrid="0">
      <p:cViewPr varScale="1">
        <p:scale>
          <a:sx n="76" d="100"/>
          <a:sy n="76" d="100"/>
        </p:scale>
        <p:origin x="191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E8A51B2B-E214-4351-96EC-B1838249455F}"/>
    <pc:docChg chg="custSel modSld">
      <pc:chgData name="Allington, Lucy" userId="0c3dcd08-4988-403f-8eba-f42e59c87b71" providerId="ADAL" clId="{E8A51B2B-E214-4351-96EC-B1838249455F}" dt="2021-03-24T12:01:32.765" v="1" actId="27636"/>
      <pc:docMkLst>
        <pc:docMk/>
      </pc:docMkLst>
      <pc:sldChg chg="modSp mod">
        <pc:chgData name="Allington, Lucy" userId="0c3dcd08-4988-403f-8eba-f42e59c87b71" providerId="ADAL" clId="{E8A51B2B-E214-4351-96EC-B1838249455F}" dt="2021-03-24T12:01:32.750" v="0" actId="27636"/>
        <pc:sldMkLst>
          <pc:docMk/>
          <pc:sldMk cId="1910393035" sldId="300"/>
        </pc:sldMkLst>
        <pc:spChg chg="mod">
          <ac:chgData name="Allington, Lucy" userId="0c3dcd08-4988-403f-8eba-f42e59c87b71" providerId="ADAL" clId="{E8A51B2B-E214-4351-96EC-B1838249455F}" dt="2021-03-24T12:01:32.750" v="0" actId="27636"/>
          <ac:spMkLst>
            <pc:docMk/>
            <pc:sldMk cId="1910393035" sldId="300"/>
            <ac:spMk id="4" creationId="{E61A1364-1D22-4B64-9133-2297CDE7FABA}"/>
          </ac:spMkLst>
        </pc:spChg>
      </pc:sldChg>
      <pc:sldChg chg="modSp mod">
        <pc:chgData name="Allington, Lucy" userId="0c3dcd08-4988-403f-8eba-f42e59c87b71" providerId="ADAL" clId="{E8A51B2B-E214-4351-96EC-B1838249455F}" dt="2021-03-24T12:01:32.765" v="1" actId="27636"/>
        <pc:sldMkLst>
          <pc:docMk/>
          <pc:sldMk cId="2828453032" sldId="301"/>
        </pc:sldMkLst>
        <pc:spChg chg="mod">
          <ac:chgData name="Allington, Lucy" userId="0c3dcd08-4988-403f-8eba-f42e59c87b71" providerId="ADAL" clId="{E8A51B2B-E214-4351-96EC-B1838249455F}" dt="2021-03-24T12:01:32.765" v="1" actId="27636"/>
          <ac:spMkLst>
            <pc:docMk/>
            <pc:sldMk cId="2828453032" sldId="301"/>
            <ac:spMk id="4" creationId="{32698A0B-20D3-4107-9364-B230EF9D3C42}"/>
          </ac:spMkLst>
        </pc:spChg>
      </pc:sldChg>
    </pc:docChg>
  </pc:docChgLst>
  <pc:docChgLst>
    <pc:chgData name="Allington, Lucy" userId="S::lucy.allington19_imperial.ac.uk#ext#@lunet.onmicrosoft.com::4927d0bd-f935-4b67-a619-3e826b9f9ac1" providerId="AD" clId="Web-{DDFE7FF1-D915-029B-E09C-CA2A3D15B238}"/>
    <pc:docChg chg="modSld">
      <pc:chgData name="Allington, Lucy" userId="S::lucy.allington19_imperial.ac.uk#ext#@lunet.onmicrosoft.com::4927d0bd-f935-4b67-a619-3e826b9f9ac1" providerId="AD" clId="Web-{DDFE7FF1-D915-029B-E09C-CA2A3D15B238}" dt="2021-03-24T12:00:32.531" v="6" actId="20577"/>
      <pc:docMkLst>
        <pc:docMk/>
      </pc:docMkLst>
      <pc:sldChg chg="modSp">
        <pc:chgData name="Allington, Lucy" userId="S::lucy.allington19_imperial.ac.uk#ext#@lunet.onmicrosoft.com::4927d0bd-f935-4b67-a619-3e826b9f9ac1" providerId="AD" clId="Web-{DDFE7FF1-D915-029B-E09C-CA2A3D15B238}" dt="2021-03-24T12:00:01.420" v="4" actId="20577"/>
        <pc:sldMkLst>
          <pc:docMk/>
          <pc:sldMk cId="1326945577" sldId="298"/>
        </pc:sldMkLst>
        <pc:spChg chg="mod">
          <ac:chgData name="Allington, Lucy" userId="S::lucy.allington19_imperial.ac.uk#ext#@lunet.onmicrosoft.com::4927d0bd-f935-4b67-a619-3e826b9f9ac1" providerId="AD" clId="Web-{DDFE7FF1-D915-029B-E09C-CA2A3D15B238}" dt="2021-03-24T12:00:01.420" v="4" actId="20577"/>
          <ac:spMkLst>
            <pc:docMk/>
            <pc:sldMk cId="1326945577" sldId="298"/>
            <ac:spMk id="8" creationId="{21DB7C75-1A2A-4532-9845-5D35EE136FC1}"/>
          </ac:spMkLst>
        </pc:spChg>
      </pc:sldChg>
      <pc:sldChg chg="modSp">
        <pc:chgData name="Allington, Lucy" userId="S::lucy.allington19_imperial.ac.uk#ext#@lunet.onmicrosoft.com::4927d0bd-f935-4b67-a619-3e826b9f9ac1" providerId="AD" clId="Web-{DDFE7FF1-D915-029B-E09C-CA2A3D15B238}" dt="2021-03-24T12:00:32.531" v="6" actId="20577"/>
        <pc:sldMkLst>
          <pc:docMk/>
          <pc:sldMk cId="2828453032" sldId="301"/>
        </pc:sldMkLst>
        <pc:spChg chg="mod">
          <ac:chgData name="Allington, Lucy" userId="S::lucy.allington19_imperial.ac.uk#ext#@lunet.onmicrosoft.com::4927d0bd-f935-4b67-a619-3e826b9f9ac1" providerId="AD" clId="Web-{DDFE7FF1-D915-029B-E09C-CA2A3D15B238}" dt="2021-03-24T12:00:32.531" v="6" actId="20577"/>
          <ac:spMkLst>
            <pc:docMk/>
            <pc:sldMk cId="2828453032" sldId="301"/>
            <ac:spMk id="3" creationId="{CF31A909-63D7-4AE0-89F9-809218C9F44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1CB11-1702-44E0-B898-75D231740562}"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9344F1A0-203A-417E-A342-6B00724B7ABA}">
      <dgm:prSet phldrT="[Text]" phldr="0"/>
      <dgm:spPr/>
      <dgm:t>
        <a:bodyPr/>
        <a:lstStyle/>
        <a:p>
          <a:pPr rtl="0"/>
          <a:r>
            <a:rPr lang="en-GB">
              <a:latin typeface="Calibri Light" panose="020F0302020204030204"/>
            </a:rPr>
            <a:t>Ressources énergétiques</a:t>
          </a:r>
          <a:endParaRPr lang="en-GB"/>
        </a:p>
      </dgm:t>
    </dgm:pt>
    <dgm:pt modelId="{EE840C17-FC2C-415E-BE69-E4734C9DC87F}" type="parTrans" cxnId="{FBC1A080-E1B6-4D66-8CBC-92F3BC65399A}">
      <dgm:prSet/>
      <dgm:spPr/>
      <dgm:t>
        <a:bodyPr/>
        <a:lstStyle/>
        <a:p>
          <a:endParaRPr lang="en-GB"/>
        </a:p>
      </dgm:t>
    </dgm:pt>
    <dgm:pt modelId="{1EC05F70-505F-4E26-B40B-9EF90059D770}" type="sibTrans" cxnId="{FBC1A080-E1B6-4D66-8CBC-92F3BC65399A}">
      <dgm:prSet/>
      <dgm:spPr/>
      <dgm:t>
        <a:bodyPr/>
        <a:lstStyle/>
        <a:p>
          <a:endParaRPr lang="en-GB"/>
        </a:p>
      </dgm:t>
    </dgm:pt>
    <dgm:pt modelId="{4847FE14-7CA4-4E47-9B9D-0C92D457DDE2}">
      <dgm:prSet phldrT="[Text]" phldr="0"/>
      <dgm:spPr/>
      <dgm:t>
        <a:bodyPr/>
        <a:lstStyle/>
        <a:p>
          <a:pPr rtl="0"/>
          <a:r>
            <a:rPr lang="en-GB">
              <a:latin typeface="Calibri Light" panose="020F0302020204030204"/>
            </a:rPr>
            <a:t>Conversion de l'énergie</a:t>
          </a:r>
          <a:endParaRPr lang="en-GB"/>
        </a:p>
      </dgm:t>
    </dgm:pt>
    <dgm:pt modelId="{4BBD98A7-2208-434A-B043-F427ABA433E7}" type="parTrans" cxnId="{5095CA33-627F-44DF-A532-72E74F3E39CA}">
      <dgm:prSet/>
      <dgm:spPr/>
      <dgm:t>
        <a:bodyPr/>
        <a:lstStyle/>
        <a:p>
          <a:endParaRPr lang="en-GB"/>
        </a:p>
      </dgm:t>
    </dgm:pt>
    <dgm:pt modelId="{2DFD1AE4-239B-4036-974D-4E59F9F0433A}" type="sibTrans" cxnId="{5095CA33-627F-44DF-A532-72E74F3E39CA}">
      <dgm:prSet/>
      <dgm:spPr/>
      <dgm:t>
        <a:bodyPr/>
        <a:lstStyle/>
        <a:p>
          <a:endParaRPr lang="en-GB"/>
        </a:p>
      </dgm:t>
    </dgm:pt>
    <dgm:pt modelId="{262AB0E7-E063-4CD8-8745-CB58EC255AB8}">
      <dgm:prSet phldrT="[Text]" phldr="0"/>
      <dgm:spPr/>
      <dgm:t>
        <a:bodyPr/>
        <a:lstStyle/>
        <a:p>
          <a:r>
            <a:rPr lang="en-GB">
              <a:latin typeface="Calibri Light" panose="020F0302020204030204"/>
            </a:rPr>
            <a:t>Transport</a:t>
          </a:r>
          <a:endParaRPr lang="en-GB"/>
        </a:p>
      </dgm:t>
    </dgm:pt>
    <dgm:pt modelId="{A493ECA9-8139-4CBA-A543-134D646B8A97}" type="parTrans" cxnId="{958F888A-7A99-412A-9A0F-16421AEF7F5F}">
      <dgm:prSet/>
      <dgm:spPr/>
      <dgm:t>
        <a:bodyPr/>
        <a:lstStyle/>
        <a:p>
          <a:endParaRPr lang="en-GB"/>
        </a:p>
      </dgm:t>
    </dgm:pt>
    <dgm:pt modelId="{96233CF2-5B8F-48B0-91A0-2064B5B44DEA}" type="sibTrans" cxnId="{958F888A-7A99-412A-9A0F-16421AEF7F5F}">
      <dgm:prSet/>
      <dgm:spPr/>
      <dgm:t>
        <a:bodyPr/>
        <a:lstStyle/>
        <a:p>
          <a:endParaRPr lang="en-GB"/>
        </a:p>
      </dgm:t>
    </dgm:pt>
    <dgm:pt modelId="{6351DE1A-B9EF-40BD-9D5C-E8555E0E2B8B}">
      <dgm:prSet phldrT="[Text]" phldr="0"/>
      <dgm:spPr/>
      <dgm:t>
        <a:bodyPr/>
        <a:lstStyle/>
        <a:p>
          <a:pPr rtl="0"/>
          <a:r>
            <a:rPr lang="en-GB" dirty="0" err="1">
              <a:latin typeface="Calibri Light" panose="020F0302020204030204"/>
            </a:rPr>
            <a:t>Demandes</a:t>
          </a:r>
          <a:r>
            <a:rPr lang="en-GB" dirty="0">
              <a:latin typeface="Calibri Light" panose="020F0302020204030204"/>
            </a:rPr>
            <a:t> finales</a:t>
          </a:r>
          <a:endParaRPr lang="en-GB" dirty="0"/>
        </a:p>
      </dgm:t>
    </dgm:pt>
    <dgm:pt modelId="{CAFA375A-B7DE-42D8-90C3-EA4BD9BB1C98}" type="parTrans" cxnId="{37ABF98B-5267-4A4D-816F-2BCAF0F15F12}">
      <dgm:prSet/>
      <dgm:spPr/>
      <dgm:t>
        <a:bodyPr/>
        <a:lstStyle/>
        <a:p>
          <a:endParaRPr lang="en-GB"/>
        </a:p>
      </dgm:t>
    </dgm:pt>
    <dgm:pt modelId="{344C5A8E-89AE-482D-BB1D-24A53851A7E8}" type="sibTrans" cxnId="{37ABF98B-5267-4A4D-816F-2BCAF0F15F12}">
      <dgm:prSet/>
      <dgm:spPr/>
      <dgm:t>
        <a:bodyPr/>
        <a:lstStyle/>
        <a:p>
          <a:endParaRPr lang="en-GB"/>
        </a:p>
      </dgm:t>
    </dgm:pt>
    <dgm:pt modelId="{24C50C69-0D3C-4837-B90B-D6348812F075}" type="pres">
      <dgm:prSet presAssocID="{5221CB11-1702-44E0-B898-75D231740562}" presName="Name0" presStyleCnt="0">
        <dgm:presLayoutVars>
          <dgm:dir/>
          <dgm:resizeHandles val="exact"/>
        </dgm:presLayoutVars>
      </dgm:prSet>
      <dgm:spPr/>
    </dgm:pt>
    <dgm:pt modelId="{4C68049C-F050-4A69-BC38-3D51ACEEB1CA}" type="pres">
      <dgm:prSet presAssocID="{9344F1A0-203A-417E-A342-6B00724B7ABA}" presName="Name5" presStyleLbl="vennNode1" presStyleIdx="0" presStyleCnt="4">
        <dgm:presLayoutVars>
          <dgm:bulletEnabled val="1"/>
        </dgm:presLayoutVars>
      </dgm:prSet>
      <dgm:spPr/>
    </dgm:pt>
    <dgm:pt modelId="{63D9B858-2919-41A1-A80D-2C2754865531}" type="pres">
      <dgm:prSet presAssocID="{1EC05F70-505F-4E26-B40B-9EF90059D770}" presName="space" presStyleCnt="0"/>
      <dgm:spPr/>
    </dgm:pt>
    <dgm:pt modelId="{9652016F-915C-48C1-A55F-85539AB2D4E4}" type="pres">
      <dgm:prSet presAssocID="{4847FE14-7CA4-4E47-9B9D-0C92D457DDE2}" presName="Name5" presStyleLbl="vennNode1" presStyleIdx="1" presStyleCnt="4">
        <dgm:presLayoutVars>
          <dgm:bulletEnabled val="1"/>
        </dgm:presLayoutVars>
      </dgm:prSet>
      <dgm:spPr/>
    </dgm:pt>
    <dgm:pt modelId="{7433E8F6-36AD-4F0F-A7F8-CB699BBD335A}" type="pres">
      <dgm:prSet presAssocID="{2DFD1AE4-239B-4036-974D-4E59F9F0433A}" presName="space" presStyleCnt="0"/>
      <dgm:spPr/>
    </dgm:pt>
    <dgm:pt modelId="{B0EA4B08-DB95-4FE1-91A5-ECFBB687FD17}" type="pres">
      <dgm:prSet presAssocID="{262AB0E7-E063-4CD8-8745-CB58EC255AB8}" presName="Name5" presStyleLbl="vennNode1" presStyleIdx="2" presStyleCnt="4">
        <dgm:presLayoutVars>
          <dgm:bulletEnabled val="1"/>
        </dgm:presLayoutVars>
      </dgm:prSet>
      <dgm:spPr/>
    </dgm:pt>
    <dgm:pt modelId="{D714CA0F-4767-4477-A744-8CBAC79FA280}" type="pres">
      <dgm:prSet presAssocID="{96233CF2-5B8F-48B0-91A0-2064B5B44DEA}" presName="space" presStyleCnt="0"/>
      <dgm:spPr/>
    </dgm:pt>
    <dgm:pt modelId="{23F1EA08-2386-4BB0-9D3F-842E886DFBFD}" type="pres">
      <dgm:prSet presAssocID="{6351DE1A-B9EF-40BD-9D5C-E8555E0E2B8B}" presName="Name5" presStyleLbl="vennNode1" presStyleIdx="3" presStyleCnt="4">
        <dgm:presLayoutVars>
          <dgm:bulletEnabled val="1"/>
        </dgm:presLayoutVars>
      </dgm:prSet>
      <dgm:spPr/>
    </dgm:pt>
  </dgm:ptLst>
  <dgm:cxnLst>
    <dgm:cxn modelId="{D9BE8531-C9ED-478A-8C41-CD001ACC383C}" type="presOf" srcId="{6351DE1A-B9EF-40BD-9D5C-E8555E0E2B8B}" destId="{23F1EA08-2386-4BB0-9D3F-842E886DFBFD}" srcOrd="0" destOrd="0" presId="urn:microsoft.com/office/officeart/2005/8/layout/venn3"/>
    <dgm:cxn modelId="{5095CA33-627F-44DF-A532-72E74F3E39CA}" srcId="{5221CB11-1702-44E0-B898-75D231740562}" destId="{4847FE14-7CA4-4E47-9B9D-0C92D457DDE2}" srcOrd="1" destOrd="0" parTransId="{4BBD98A7-2208-434A-B043-F427ABA433E7}" sibTransId="{2DFD1AE4-239B-4036-974D-4E59F9F0433A}"/>
    <dgm:cxn modelId="{41094E38-4DFE-4D50-AEE2-ED79356AF3E0}" type="presOf" srcId="{262AB0E7-E063-4CD8-8745-CB58EC255AB8}" destId="{B0EA4B08-DB95-4FE1-91A5-ECFBB687FD17}" srcOrd="0" destOrd="0" presId="urn:microsoft.com/office/officeart/2005/8/layout/venn3"/>
    <dgm:cxn modelId="{86508844-71C1-4A43-9B5B-F4ACFCA17368}" type="presOf" srcId="{5221CB11-1702-44E0-B898-75D231740562}" destId="{24C50C69-0D3C-4837-B90B-D6348812F075}" srcOrd="0" destOrd="0" presId="urn:microsoft.com/office/officeart/2005/8/layout/venn3"/>
    <dgm:cxn modelId="{FBC1A080-E1B6-4D66-8CBC-92F3BC65399A}" srcId="{5221CB11-1702-44E0-B898-75D231740562}" destId="{9344F1A0-203A-417E-A342-6B00724B7ABA}" srcOrd="0" destOrd="0" parTransId="{EE840C17-FC2C-415E-BE69-E4734C9DC87F}" sibTransId="{1EC05F70-505F-4E26-B40B-9EF90059D770}"/>
    <dgm:cxn modelId="{958F888A-7A99-412A-9A0F-16421AEF7F5F}" srcId="{5221CB11-1702-44E0-B898-75D231740562}" destId="{262AB0E7-E063-4CD8-8745-CB58EC255AB8}" srcOrd="2" destOrd="0" parTransId="{A493ECA9-8139-4CBA-A543-134D646B8A97}" sibTransId="{96233CF2-5B8F-48B0-91A0-2064B5B44DEA}"/>
    <dgm:cxn modelId="{37ABF98B-5267-4A4D-816F-2BCAF0F15F12}" srcId="{5221CB11-1702-44E0-B898-75D231740562}" destId="{6351DE1A-B9EF-40BD-9D5C-E8555E0E2B8B}" srcOrd="3" destOrd="0" parTransId="{CAFA375A-B7DE-42D8-90C3-EA4BD9BB1C98}" sibTransId="{344C5A8E-89AE-482D-BB1D-24A53851A7E8}"/>
    <dgm:cxn modelId="{74DC90A4-9D34-4E7C-81D8-C3938B605858}" type="presOf" srcId="{4847FE14-7CA4-4E47-9B9D-0C92D457DDE2}" destId="{9652016F-915C-48C1-A55F-85539AB2D4E4}" srcOrd="0" destOrd="0" presId="urn:microsoft.com/office/officeart/2005/8/layout/venn3"/>
    <dgm:cxn modelId="{B123E3CE-0BB7-45E6-98DC-812234898A0B}" type="presOf" srcId="{9344F1A0-203A-417E-A342-6B00724B7ABA}" destId="{4C68049C-F050-4A69-BC38-3D51ACEEB1CA}" srcOrd="0" destOrd="0" presId="urn:microsoft.com/office/officeart/2005/8/layout/venn3"/>
    <dgm:cxn modelId="{08F7940A-CA73-4DAB-ACF7-97C48FD5C84B}" type="presParOf" srcId="{24C50C69-0D3C-4837-B90B-D6348812F075}" destId="{4C68049C-F050-4A69-BC38-3D51ACEEB1CA}" srcOrd="0" destOrd="0" presId="urn:microsoft.com/office/officeart/2005/8/layout/venn3"/>
    <dgm:cxn modelId="{C43F604C-8559-421D-9C73-C506673F2F5D}" type="presParOf" srcId="{24C50C69-0D3C-4837-B90B-D6348812F075}" destId="{63D9B858-2919-41A1-A80D-2C2754865531}" srcOrd="1" destOrd="0" presId="urn:microsoft.com/office/officeart/2005/8/layout/venn3"/>
    <dgm:cxn modelId="{DECCC2A5-123F-4BBD-9FF0-FA416D1EB68B}" type="presParOf" srcId="{24C50C69-0D3C-4837-B90B-D6348812F075}" destId="{9652016F-915C-48C1-A55F-85539AB2D4E4}" srcOrd="2" destOrd="0" presId="urn:microsoft.com/office/officeart/2005/8/layout/venn3"/>
    <dgm:cxn modelId="{0FF1492B-E12D-49E9-99F0-19640F8F2E79}" type="presParOf" srcId="{24C50C69-0D3C-4837-B90B-D6348812F075}" destId="{7433E8F6-36AD-4F0F-A7F8-CB699BBD335A}" srcOrd="3" destOrd="0" presId="urn:microsoft.com/office/officeart/2005/8/layout/venn3"/>
    <dgm:cxn modelId="{8C9C22CC-65D9-40F2-8AF1-2739E00AAAAF}" type="presParOf" srcId="{24C50C69-0D3C-4837-B90B-D6348812F075}" destId="{B0EA4B08-DB95-4FE1-91A5-ECFBB687FD17}" srcOrd="4" destOrd="0" presId="urn:microsoft.com/office/officeart/2005/8/layout/venn3"/>
    <dgm:cxn modelId="{A90AADAC-D84C-4EA0-9EBF-61B90E8BF4AF}" type="presParOf" srcId="{24C50C69-0D3C-4837-B90B-D6348812F075}" destId="{D714CA0F-4767-4477-A744-8CBAC79FA280}" srcOrd="5" destOrd="0" presId="urn:microsoft.com/office/officeart/2005/8/layout/venn3"/>
    <dgm:cxn modelId="{E2B0615E-9F26-42AA-A159-5D7C3331F407}" type="presParOf" srcId="{24C50C69-0D3C-4837-B90B-D6348812F075}" destId="{23F1EA08-2386-4BB0-9D3F-842E886DFBFD}"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049C-F050-4A69-BC38-3D51ACEEB1CA}">
      <dsp:nvSpPr>
        <dsp:cNvPr id="0" name=""/>
        <dsp:cNvSpPr/>
      </dsp:nvSpPr>
      <dsp:spPr>
        <a:xfrm>
          <a:off x="2468" y="1180007"/>
          <a:ext cx="2476527" cy="2476527"/>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292" tIns="27940" rIns="136292" bIns="27940" numCol="1" spcCol="1270" anchor="ctr" anchorCtr="0">
          <a:noAutofit/>
        </a:bodyPr>
        <a:lstStyle/>
        <a:p>
          <a:pPr marL="0" lvl="0" indent="0" algn="ctr" defTabSz="977900" rtl="0">
            <a:lnSpc>
              <a:spcPct val="90000"/>
            </a:lnSpc>
            <a:spcBef>
              <a:spcPct val="0"/>
            </a:spcBef>
            <a:spcAft>
              <a:spcPct val="35000"/>
            </a:spcAft>
            <a:buNone/>
          </a:pPr>
          <a:r>
            <a:rPr lang="en-GB" sz="2200" kern="1200">
              <a:latin typeface="Calibri Light" panose="020F0302020204030204"/>
            </a:rPr>
            <a:t>Ressources énergétiques</a:t>
          </a:r>
          <a:endParaRPr lang="en-GB" sz="2200" kern="1200"/>
        </a:p>
      </dsp:txBody>
      <dsp:txXfrm>
        <a:off x="365147" y="1542686"/>
        <a:ext cx="1751169" cy="1751169"/>
      </dsp:txXfrm>
    </dsp:sp>
    <dsp:sp modelId="{9652016F-915C-48C1-A55F-85539AB2D4E4}">
      <dsp:nvSpPr>
        <dsp:cNvPr id="0" name=""/>
        <dsp:cNvSpPr/>
      </dsp:nvSpPr>
      <dsp:spPr>
        <a:xfrm>
          <a:off x="1983690" y="1180007"/>
          <a:ext cx="2476527" cy="2476527"/>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292" tIns="27940" rIns="136292" bIns="27940" numCol="1" spcCol="1270" anchor="ctr" anchorCtr="0">
          <a:noAutofit/>
        </a:bodyPr>
        <a:lstStyle/>
        <a:p>
          <a:pPr marL="0" lvl="0" indent="0" algn="ctr" defTabSz="977900" rtl="0">
            <a:lnSpc>
              <a:spcPct val="90000"/>
            </a:lnSpc>
            <a:spcBef>
              <a:spcPct val="0"/>
            </a:spcBef>
            <a:spcAft>
              <a:spcPct val="35000"/>
            </a:spcAft>
            <a:buNone/>
          </a:pPr>
          <a:r>
            <a:rPr lang="en-GB" sz="2200" kern="1200">
              <a:latin typeface="Calibri Light" panose="020F0302020204030204"/>
            </a:rPr>
            <a:t>Conversion de l'énergie</a:t>
          </a:r>
          <a:endParaRPr lang="en-GB" sz="2200" kern="1200"/>
        </a:p>
      </dsp:txBody>
      <dsp:txXfrm>
        <a:off x="2346369" y="1542686"/>
        <a:ext cx="1751169" cy="1751169"/>
      </dsp:txXfrm>
    </dsp:sp>
    <dsp:sp modelId="{B0EA4B08-DB95-4FE1-91A5-ECFBB687FD17}">
      <dsp:nvSpPr>
        <dsp:cNvPr id="0" name=""/>
        <dsp:cNvSpPr/>
      </dsp:nvSpPr>
      <dsp:spPr>
        <a:xfrm>
          <a:off x="3964912" y="1180007"/>
          <a:ext cx="2476527" cy="247652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292" tIns="27940" rIns="136292" bIns="27940" numCol="1" spcCol="1270" anchor="ctr" anchorCtr="0">
          <a:noAutofit/>
        </a:bodyPr>
        <a:lstStyle/>
        <a:p>
          <a:pPr marL="0" lvl="0" indent="0" algn="ctr" defTabSz="977900">
            <a:lnSpc>
              <a:spcPct val="90000"/>
            </a:lnSpc>
            <a:spcBef>
              <a:spcPct val="0"/>
            </a:spcBef>
            <a:spcAft>
              <a:spcPct val="35000"/>
            </a:spcAft>
            <a:buNone/>
          </a:pPr>
          <a:r>
            <a:rPr lang="en-GB" sz="2200" kern="1200">
              <a:latin typeface="Calibri Light" panose="020F0302020204030204"/>
            </a:rPr>
            <a:t>Transport</a:t>
          </a:r>
          <a:endParaRPr lang="en-GB" sz="2200" kern="1200"/>
        </a:p>
      </dsp:txBody>
      <dsp:txXfrm>
        <a:off x="4327591" y="1542686"/>
        <a:ext cx="1751169" cy="1751169"/>
      </dsp:txXfrm>
    </dsp:sp>
    <dsp:sp modelId="{23F1EA08-2386-4BB0-9D3F-842E886DFBFD}">
      <dsp:nvSpPr>
        <dsp:cNvPr id="0" name=""/>
        <dsp:cNvSpPr/>
      </dsp:nvSpPr>
      <dsp:spPr>
        <a:xfrm>
          <a:off x="5946134" y="1180007"/>
          <a:ext cx="2476527" cy="2476527"/>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292" tIns="27940" rIns="136292" bIns="27940" numCol="1" spcCol="1270" anchor="ctr" anchorCtr="0">
          <a:noAutofit/>
        </a:bodyPr>
        <a:lstStyle/>
        <a:p>
          <a:pPr marL="0" lvl="0" indent="0" algn="ctr" defTabSz="977900" rtl="0">
            <a:lnSpc>
              <a:spcPct val="90000"/>
            </a:lnSpc>
            <a:spcBef>
              <a:spcPct val="0"/>
            </a:spcBef>
            <a:spcAft>
              <a:spcPct val="35000"/>
            </a:spcAft>
            <a:buNone/>
          </a:pPr>
          <a:r>
            <a:rPr lang="en-GB" sz="2200" kern="1200" dirty="0" err="1">
              <a:latin typeface="Calibri Light" panose="020F0302020204030204"/>
            </a:rPr>
            <a:t>Demandes</a:t>
          </a:r>
          <a:r>
            <a:rPr lang="en-GB" sz="2200" kern="1200" dirty="0">
              <a:latin typeface="Calibri Light" panose="020F0302020204030204"/>
            </a:rPr>
            <a:t> finales</a:t>
          </a:r>
          <a:endParaRPr lang="en-GB" sz="2200" kern="1200" dirty="0"/>
        </a:p>
      </dsp:txBody>
      <dsp:txXfrm>
        <a:off x="6308813" y="1542686"/>
        <a:ext cx="1751169" cy="175116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 </a:t>
            </a:r>
            <a:r>
              <a:rPr lang="en-US" dirty="0" err="1"/>
              <a:t>exemple</a:t>
            </a:r>
            <a:r>
              <a:rPr lang="en-US" dirty="0"/>
              <a:t> de </a:t>
            </a:r>
            <a:r>
              <a:rPr lang="en-US" dirty="0" err="1"/>
              <a:t>système</a:t>
            </a:r>
            <a:r>
              <a:rPr lang="en-US" dirty="0"/>
              <a:t> </a:t>
            </a:r>
            <a:r>
              <a:rPr lang="en-US" dirty="0" err="1"/>
              <a:t>énergétique</a:t>
            </a:r>
            <a:r>
              <a:rPr lang="en-US" dirty="0"/>
              <a:t> de </a:t>
            </a:r>
            <a:r>
              <a:rPr lang="en-US" dirty="0" err="1"/>
              <a:t>référence</a:t>
            </a:r>
            <a:r>
              <a:rPr lang="en-US" dirty="0"/>
              <a:t> </a:t>
            </a:r>
            <a:r>
              <a:rPr lang="en-US" dirty="0" err="1"/>
              <a:t>est</a:t>
            </a:r>
            <a:r>
              <a:rPr lang="en-US" dirty="0"/>
              <a:t> </a:t>
            </a:r>
            <a:r>
              <a:rPr lang="en-US" dirty="0" err="1"/>
              <a:t>présenté</a:t>
            </a:r>
            <a:r>
              <a:rPr lang="en-US" dirty="0"/>
              <a:t>. Bien que le </a:t>
            </a:r>
            <a:r>
              <a:rPr lang="en-US" dirty="0" err="1"/>
              <a:t>système</a:t>
            </a:r>
            <a:r>
              <a:rPr lang="en-US" dirty="0"/>
              <a:t> </a:t>
            </a:r>
            <a:r>
              <a:rPr lang="en-US" dirty="0" err="1"/>
              <a:t>semble</a:t>
            </a:r>
            <a:r>
              <a:rPr lang="en-US" dirty="0"/>
              <a:t> </a:t>
            </a:r>
            <a:r>
              <a:rPr lang="en-US" dirty="0" err="1"/>
              <a:t>assez</a:t>
            </a:r>
            <a:r>
              <a:rPr lang="en-US" dirty="0"/>
              <a:t> </a:t>
            </a:r>
            <a:r>
              <a:rPr lang="en-US" dirty="0" err="1"/>
              <a:t>compliqué</a:t>
            </a:r>
            <a:r>
              <a:rPr lang="en-US" dirty="0"/>
              <a:t> à première </a:t>
            </a:r>
            <a:r>
              <a:rPr lang="en-US" dirty="0" err="1"/>
              <a:t>vue</a:t>
            </a:r>
            <a:r>
              <a:rPr lang="en-US" dirty="0"/>
              <a:t>, il </a:t>
            </a:r>
            <a:r>
              <a:rPr lang="en-US" dirty="0" err="1"/>
              <a:t>est</a:t>
            </a:r>
            <a:r>
              <a:rPr lang="en-US" dirty="0"/>
              <a:t> très </a:t>
            </a:r>
            <a:r>
              <a:rPr lang="en-US" dirty="0" err="1"/>
              <a:t>similaire</a:t>
            </a:r>
            <a:r>
              <a:rPr lang="en-US" dirty="0"/>
              <a:t> au </a:t>
            </a:r>
            <a:r>
              <a:rPr lang="en-US" dirty="0" err="1"/>
              <a:t>système</a:t>
            </a:r>
            <a:r>
              <a:rPr lang="en-US" dirty="0"/>
              <a:t> </a:t>
            </a:r>
            <a:r>
              <a:rPr lang="en-US" dirty="0" err="1"/>
              <a:t>énergétique</a:t>
            </a:r>
            <a:r>
              <a:rPr lang="en-US" dirty="0"/>
              <a:t> </a:t>
            </a:r>
            <a:r>
              <a:rPr lang="en-US" dirty="0" err="1"/>
              <a:t>présenté</a:t>
            </a:r>
            <a:r>
              <a:rPr lang="en-US" dirty="0"/>
              <a:t> dans la diapositive </a:t>
            </a:r>
            <a:r>
              <a:rPr lang="en-US" dirty="0" err="1"/>
              <a:t>précédente</a:t>
            </a:r>
            <a:r>
              <a:rPr lang="en-US" dirty="0"/>
              <a:t> pour le </a:t>
            </a:r>
            <a:r>
              <a:rPr lang="en-US" dirty="0" err="1"/>
              <a:t>secteur</a:t>
            </a:r>
            <a:r>
              <a:rPr lang="en-US" dirty="0"/>
              <a:t> de </a:t>
            </a:r>
            <a:r>
              <a:rPr lang="en-US" dirty="0" err="1"/>
              <a:t>l'électricité</a:t>
            </a:r>
            <a:r>
              <a:rPr lang="en-US" dirty="0"/>
              <a:t>.</a:t>
            </a:r>
          </a:p>
          <a:p>
            <a:endParaRPr lang="en-US" dirty="0"/>
          </a:p>
          <a:p>
            <a:pPr>
              <a:defRPr/>
            </a:pPr>
            <a:r>
              <a:rPr lang="en-US" dirty="0"/>
              <a:t>Les </a:t>
            </a:r>
            <a:r>
              <a:rPr lang="en-US" dirty="0" err="1"/>
              <a:t>flèches</a:t>
            </a:r>
            <a:r>
              <a:rPr lang="en-US" dirty="0"/>
              <a:t> </a:t>
            </a:r>
            <a:r>
              <a:rPr lang="en-US" dirty="0" err="1"/>
              <a:t>représentent</a:t>
            </a:r>
            <a:r>
              <a:rPr lang="en-US" dirty="0"/>
              <a:t> les </a:t>
            </a:r>
            <a:r>
              <a:rPr lang="en-US" dirty="0" err="1"/>
              <a:t>formes</a:t>
            </a:r>
            <a:r>
              <a:rPr lang="en-US" dirty="0"/>
              <a:t> </a:t>
            </a:r>
            <a:r>
              <a:rPr lang="en-US" dirty="0" err="1"/>
              <a:t>d’énergie</a:t>
            </a:r>
            <a:r>
              <a:rPr lang="en-US" dirty="0"/>
              <a:t> et les </a:t>
            </a:r>
            <a:r>
              <a:rPr lang="en-US" dirty="0" err="1"/>
              <a:t>encadrés</a:t>
            </a:r>
            <a:r>
              <a:rPr lang="en-US" dirty="0"/>
              <a:t> </a:t>
            </a:r>
            <a:r>
              <a:rPr lang="en-US" dirty="0" err="1"/>
              <a:t>représentent</a:t>
            </a:r>
            <a:r>
              <a:rPr lang="en-US" dirty="0"/>
              <a:t> les technologies. </a:t>
            </a:r>
            <a:endParaRPr lang="en-US" dirty="0">
              <a:cs typeface="Calibri"/>
            </a:endParaRPr>
          </a:p>
          <a:p>
            <a:endParaRPr lang="en-US" dirty="0"/>
          </a:p>
          <a:p>
            <a:r>
              <a:rPr lang="en-US" dirty="0"/>
              <a:t>Nous </a:t>
            </a:r>
            <a:r>
              <a:rPr lang="en-US" dirty="0" err="1"/>
              <a:t>partons</a:t>
            </a:r>
            <a:r>
              <a:rPr lang="en-US" dirty="0"/>
              <a:t> d'un </a:t>
            </a:r>
            <a:r>
              <a:rPr lang="en-US" dirty="0" err="1"/>
              <a:t>système</a:t>
            </a:r>
            <a:r>
              <a:rPr lang="en-US" dirty="0"/>
              <a:t> </a:t>
            </a:r>
            <a:r>
              <a:rPr lang="en-US" dirty="0" err="1"/>
              <a:t>d'énergie</a:t>
            </a:r>
            <a:r>
              <a:rPr lang="en-US" dirty="0"/>
              <a:t> </a:t>
            </a:r>
            <a:r>
              <a:rPr lang="en-US" dirty="0" err="1"/>
              <a:t>primaire</a:t>
            </a:r>
            <a:r>
              <a:rPr lang="en-US" dirty="0"/>
              <a:t> qui </a:t>
            </a:r>
            <a:r>
              <a:rPr lang="en-US" dirty="0" err="1"/>
              <a:t>contient</a:t>
            </a:r>
            <a:r>
              <a:rPr lang="en-US" dirty="0"/>
              <a:t> des matières premières. </a:t>
            </a:r>
            <a:r>
              <a:rPr lang="en-US" dirty="0" err="1"/>
              <a:t>Ces</a:t>
            </a:r>
            <a:r>
              <a:rPr lang="en-US" dirty="0"/>
              <a:t> matières premières </a:t>
            </a:r>
            <a:r>
              <a:rPr lang="en-US" dirty="0" err="1"/>
              <a:t>sont</a:t>
            </a:r>
            <a:r>
              <a:rPr lang="en-US" dirty="0"/>
              <a:t> ensuite </a:t>
            </a:r>
            <a:r>
              <a:rPr lang="en-US" dirty="0" err="1"/>
              <a:t>transformées</a:t>
            </a:r>
            <a:r>
              <a:rPr lang="en-US" dirty="0"/>
              <a:t> </a:t>
            </a:r>
            <a:r>
              <a:rPr lang="en-US" dirty="0" err="1"/>
              <a:t>en</a:t>
            </a:r>
            <a:r>
              <a:rPr lang="en-US" dirty="0"/>
              <a:t> </a:t>
            </a:r>
            <a:r>
              <a:rPr lang="en-US" dirty="0" err="1"/>
              <a:t>produits</a:t>
            </a:r>
            <a:r>
              <a:rPr lang="en-US" dirty="0"/>
              <a:t> </a:t>
            </a:r>
            <a:r>
              <a:rPr lang="en-US" dirty="0" err="1"/>
              <a:t>raffinés</a:t>
            </a:r>
            <a:r>
              <a:rPr lang="en-US" dirty="0"/>
              <a:t> </a:t>
            </a:r>
            <a:r>
              <a:rPr lang="en-US" dirty="0" err="1"/>
              <a:t>tels</a:t>
            </a:r>
            <a:r>
              <a:rPr lang="en-US" dirty="0"/>
              <a:t> que </a:t>
            </a:r>
            <a:r>
              <a:rPr lang="en-US" dirty="0" err="1"/>
              <a:t>l'électricité</a:t>
            </a:r>
            <a:r>
              <a:rPr lang="en-US" dirty="0"/>
              <a:t>, </a:t>
            </a:r>
            <a:r>
              <a:rPr lang="en-US" dirty="0" err="1"/>
              <a:t>l’essence</a:t>
            </a:r>
            <a:r>
              <a:rPr lang="en-US" dirty="0"/>
              <a:t>, le </a:t>
            </a:r>
            <a:r>
              <a:rPr lang="en-US" dirty="0" err="1"/>
              <a:t>charbon</a:t>
            </a:r>
            <a:r>
              <a:rPr lang="en-US" dirty="0"/>
              <a:t> et le </a:t>
            </a:r>
            <a:r>
              <a:rPr lang="en-US" dirty="0" err="1"/>
              <a:t>gaz</a:t>
            </a:r>
            <a:r>
              <a:rPr lang="en-US" dirty="0"/>
              <a:t> naturel. </a:t>
            </a:r>
            <a:r>
              <a:rPr lang="en-US" dirty="0" err="1"/>
              <a:t>Enfin</a:t>
            </a:r>
            <a:r>
              <a:rPr lang="en-US" dirty="0"/>
              <a:t>, </a:t>
            </a:r>
            <a:r>
              <a:rPr lang="en-US" dirty="0" err="1"/>
              <a:t>ces</a:t>
            </a:r>
            <a:r>
              <a:rPr lang="en-US" dirty="0"/>
              <a:t> </a:t>
            </a:r>
            <a:r>
              <a:rPr lang="en-US" dirty="0" err="1"/>
              <a:t>produits</a:t>
            </a:r>
            <a:r>
              <a:rPr lang="en-US" dirty="0"/>
              <a:t> </a:t>
            </a:r>
            <a:r>
              <a:rPr lang="en-US" dirty="0" err="1"/>
              <a:t>raffinés</a:t>
            </a:r>
            <a:r>
              <a:rPr lang="en-US" dirty="0"/>
              <a:t> </a:t>
            </a:r>
            <a:r>
              <a:rPr lang="en-US" dirty="0" err="1"/>
              <a:t>sont</a:t>
            </a:r>
            <a:r>
              <a:rPr lang="en-US" dirty="0"/>
              <a:t> </a:t>
            </a:r>
            <a:r>
              <a:rPr lang="en-US" dirty="0" err="1"/>
              <a:t>distribués</a:t>
            </a:r>
            <a:r>
              <a:rPr lang="en-US" dirty="0"/>
              <a:t> pour </a:t>
            </a:r>
            <a:r>
              <a:rPr lang="en-US" dirty="0" err="1"/>
              <a:t>répondre</a:t>
            </a:r>
            <a:r>
              <a:rPr lang="en-US" dirty="0"/>
              <a:t> à la </a:t>
            </a:r>
            <a:r>
              <a:rPr lang="en-US" dirty="0" err="1"/>
              <a:t>demande</a:t>
            </a:r>
            <a:r>
              <a:rPr lang="en-US" dirty="0"/>
              <a:t> </a:t>
            </a:r>
            <a:r>
              <a:rPr lang="en-US" dirty="0" err="1"/>
              <a:t>d’énergie</a:t>
            </a:r>
            <a:r>
              <a:rPr lang="en-US" dirty="0"/>
              <a:t> finale. </a:t>
            </a:r>
            <a:endParaRPr lang="en-US" dirty="0">
              <a:cs typeface="Calibri"/>
            </a:endParaRPr>
          </a:p>
          <a:p>
            <a:endParaRPr lang="en-US" dirty="0"/>
          </a:p>
          <a:p>
            <a:r>
              <a:rPr lang="en-US" dirty="0"/>
              <a:t>La </a:t>
            </a:r>
            <a:r>
              <a:rPr lang="en-US" dirty="0" err="1"/>
              <a:t>demande</a:t>
            </a:r>
            <a:r>
              <a:rPr lang="en-US" dirty="0"/>
              <a:t> </a:t>
            </a:r>
            <a:r>
              <a:rPr lang="en-US" dirty="0" err="1"/>
              <a:t>d'énergie</a:t>
            </a:r>
            <a:r>
              <a:rPr lang="en-US" dirty="0"/>
              <a:t> finale, </a:t>
            </a:r>
            <a:r>
              <a:rPr lang="en-US" dirty="0" err="1"/>
              <a:t>ou</a:t>
            </a:r>
            <a:r>
              <a:rPr lang="en-US" dirty="0"/>
              <a:t> </a:t>
            </a:r>
            <a:r>
              <a:rPr lang="en-US" dirty="0" err="1"/>
              <a:t>demande</a:t>
            </a:r>
            <a:r>
              <a:rPr lang="en-US" dirty="0"/>
              <a:t> de services </a:t>
            </a:r>
            <a:r>
              <a:rPr lang="en-US" dirty="0" err="1"/>
              <a:t>énergétiques</a:t>
            </a:r>
            <a:r>
              <a:rPr lang="en-US" dirty="0"/>
              <a:t> dans </a:t>
            </a:r>
            <a:r>
              <a:rPr lang="en-US" dirty="0" err="1"/>
              <a:t>cet</a:t>
            </a:r>
            <a:r>
              <a:rPr lang="en-US" dirty="0"/>
              <a:t> </a:t>
            </a:r>
            <a:r>
              <a:rPr lang="en-US" dirty="0" err="1"/>
              <a:t>exemple</a:t>
            </a:r>
            <a:r>
              <a:rPr lang="en-US" dirty="0"/>
              <a:t>, se compose des </a:t>
            </a:r>
            <a:r>
              <a:rPr lang="en-US" dirty="0" err="1"/>
              <a:t>secteur</a:t>
            </a:r>
            <a:r>
              <a:rPr lang="en-US" dirty="0"/>
              <a:t> du transport, des </a:t>
            </a:r>
            <a:r>
              <a:rPr lang="en-US" dirty="0" err="1"/>
              <a:t>bâtiments</a:t>
            </a:r>
            <a:r>
              <a:rPr lang="en-US" dirty="0"/>
              <a:t>, de </a:t>
            </a:r>
            <a:r>
              <a:rPr lang="en-US" dirty="0" err="1"/>
              <a:t>l'industrie</a:t>
            </a:r>
            <a:r>
              <a:rPr lang="en-US" dirty="0"/>
              <a:t>, de </a:t>
            </a:r>
            <a:r>
              <a:rPr lang="en-US" dirty="0" err="1"/>
              <a:t>l'agriculture</a:t>
            </a:r>
            <a:r>
              <a:rPr lang="en-US" dirty="0"/>
              <a:t> et de la sylviculture. </a:t>
            </a:r>
            <a:endParaRPr lang="en-US" dirty="0">
              <a:cs typeface="Calibri"/>
            </a:endParaRPr>
          </a:p>
          <a:p>
            <a:endParaRPr lang="en-US" dirty="0"/>
          </a:p>
          <a:p>
            <a:r>
              <a:rPr lang="en-US" dirty="0" err="1"/>
              <a:t>Vous</a:t>
            </a:r>
            <a:r>
              <a:rPr lang="en-US" dirty="0"/>
              <a:t> </a:t>
            </a:r>
            <a:r>
              <a:rPr lang="en-US" dirty="0" err="1"/>
              <a:t>remarquerez</a:t>
            </a:r>
            <a:r>
              <a:rPr lang="en-US" dirty="0"/>
              <a:t> que </a:t>
            </a:r>
            <a:r>
              <a:rPr lang="en-US" dirty="0" err="1"/>
              <a:t>ce</a:t>
            </a:r>
            <a:r>
              <a:rPr lang="en-US" dirty="0"/>
              <a:t> </a:t>
            </a:r>
            <a:r>
              <a:rPr lang="en-US" dirty="0" err="1"/>
              <a:t>système</a:t>
            </a:r>
            <a:r>
              <a:rPr lang="en-US" dirty="0"/>
              <a:t> </a:t>
            </a:r>
            <a:r>
              <a:rPr lang="en-US" dirty="0" err="1"/>
              <a:t>énergétique</a:t>
            </a:r>
            <a:r>
              <a:rPr lang="en-US" dirty="0"/>
              <a:t> de </a:t>
            </a:r>
            <a:r>
              <a:rPr lang="en-US" dirty="0" err="1"/>
              <a:t>référence</a:t>
            </a:r>
            <a:r>
              <a:rPr lang="en-US" dirty="0"/>
              <a:t> </a:t>
            </a:r>
            <a:r>
              <a:rPr lang="en-US" dirty="0" err="1"/>
              <a:t>est</a:t>
            </a:r>
            <a:r>
              <a:rPr lang="en-US" dirty="0"/>
              <a:t> plus grand que </a:t>
            </a:r>
            <a:r>
              <a:rPr lang="en-US" dirty="0" err="1"/>
              <a:t>celui</a:t>
            </a:r>
            <a:r>
              <a:rPr lang="en-US" dirty="0"/>
              <a:t> de la diapositive </a:t>
            </a:r>
            <a:r>
              <a:rPr lang="en-US" dirty="0" err="1"/>
              <a:t>précédente</a:t>
            </a:r>
            <a:r>
              <a:rPr lang="en-US" dirty="0"/>
              <a:t>, </a:t>
            </a:r>
            <a:r>
              <a:rPr lang="en-US" dirty="0" err="1"/>
              <a:t>mais</a:t>
            </a:r>
            <a:r>
              <a:rPr lang="en-US" dirty="0"/>
              <a:t> </a:t>
            </a:r>
            <a:r>
              <a:rPr lang="en-US" dirty="0" err="1"/>
              <a:t>c'est</a:t>
            </a:r>
            <a:r>
              <a:rPr lang="en-US" dirty="0"/>
              <a:t> </a:t>
            </a:r>
            <a:r>
              <a:rPr lang="en-US" dirty="0" err="1"/>
              <a:t>uniquement</a:t>
            </a:r>
            <a:r>
              <a:rPr lang="en-US" dirty="0"/>
              <a:t> pour </a:t>
            </a:r>
            <a:r>
              <a:rPr lang="en-US" dirty="0" err="1"/>
              <a:t>tenir</a:t>
            </a:r>
            <a:r>
              <a:rPr lang="en-US" dirty="0"/>
              <a:t> </a:t>
            </a:r>
            <a:r>
              <a:rPr lang="en-US" dirty="0" err="1"/>
              <a:t>compte</a:t>
            </a:r>
            <a:r>
              <a:rPr lang="en-US" dirty="0"/>
              <a:t> de </a:t>
            </a:r>
            <a:r>
              <a:rPr lang="en-US" dirty="0" err="1"/>
              <a:t>demandes</a:t>
            </a:r>
            <a:r>
              <a:rPr lang="en-US" dirty="0"/>
              <a:t> finales </a:t>
            </a:r>
            <a:r>
              <a:rPr lang="en-US" dirty="0" err="1"/>
              <a:t>additionnelles</a:t>
            </a:r>
            <a:r>
              <a:rPr lang="en-US" dirty="0"/>
              <a:t>.</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24098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Open Sans"/>
                <a:ea typeface="Open Sans" panose="020B0606030504020204" pitchFamily="34" charset="0"/>
                <a:cs typeface="Open Sans" panose="020B0606030504020204" pitchFamily="34" charset="0"/>
              </a:rPr>
              <a:t>Le </a:t>
            </a:r>
            <a:r>
              <a:rPr lang="en-GB" sz="1200" dirty="0" err="1">
                <a:latin typeface="Open Sans"/>
                <a:ea typeface="Open Sans" panose="020B0606030504020204" pitchFamily="34" charset="0"/>
                <a:cs typeface="Open Sans" panose="020B0606030504020204" pitchFamily="34" charset="0"/>
              </a:rPr>
              <a:t>bilan</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énergétique</a:t>
            </a:r>
            <a:r>
              <a:rPr lang="en-GB" sz="1200" dirty="0">
                <a:latin typeface="Open Sans"/>
                <a:ea typeface="Open Sans" panose="020B0606030504020204" pitchFamily="34" charset="0"/>
                <a:cs typeface="Open Sans" panose="020B0606030504020204" pitchFamily="34" charset="0"/>
              </a:rPr>
              <a:t> d’un pays </a:t>
            </a:r>
            <a:r>
              <a:rPr lang="en-GB" sz="1200" dirty="0" err="1">
                <a:latin typeface="Open Sans"/>
                <a:ea typeface="Open Sans" panose="020B0606030504020204" pitchFamily="34" charset="0"/>
                <a:cs typeface="Open Sans" panose="020B0606030504020204" pitchFamily="34" charset="0"/>
              </a:rPr>
              <a:t>est</a:t>
            </a:r>
            <a:r>
              <a:rPr lang="en-GB" sz="1200" dirty="0">
                <a:latin typeface="Open Sans"/>
                <a:ea typeface="Open Sans" panose="020B0606030504020204" pitchFamily="34" charset="0"/>
                <a:cs typeface="Open Sans" panose="020B0606030504020204" pitchFamily="34" charset="0"/>
              </a:rPr>
              <a:t> le point de depart pour </a:t>
            </a:r>
            <a:r>
              <a:rPr lang="en-GB" sz="1200" dirty="0" err="1">
                <a:latin typeface="Open Sans"/>
                <a:ea typeface="Open Sans" panose="020B0606030504020204" pitchFamily="34" charset="0"/>
                <a:cs typeface="Open Sans" panose="020B0606030504020204" pitchFamily="34" charset="0"/>
              </a:rPr>
              <a:t>concevoir</a:t>
            </a:r>
            <a:r>
              <a:rPr lang="en-GB" sz="1200" dirty="0">
                <a:latin typeface="Open Sans"/>
                <a:ea typeface="Open Sans" panose="020B0606030504020204" pitchFamily="34" charset="0"/>
                <a:cs typeface="Open Sans" panose="020B0606030504020204" pitchFamily="34" charset="0"/>
              </a:rPr>
              <a:t> un </a:t>
            </a:r>
            <a:r>
              <a:rPr lang="en-GB" sz="1200" dirty="0" err="1">
                <a:latin typeface="Open Sans"/>
                <a:ea typeface="Open Sans" panose="020B0606030504020204" pitchFamily="34" charset="0"/>
                <a:cs typeface="Open Sans" panose="020B0606030504020204" pitchFamily="34" charset="0"/>
              </a:rPr>
              <a:t>système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énergétique</a:t>
            </a:r>
            <a:r>
              <a:rPr lang="en-GB" sz="1200" dirty="0">
                <a:latin typeface="Open Sans"/>
                <a:ea typeface="Open Sans" panose="020B0606030504020204" pitchFamily="34" charset="0"/>
                <a:cs typeface="Open Sans" panose="020B0606030504020204" pitchFamily="34" charset="0"/>
              </a:rPr>
              <a:t> de </a:t>
            </a:r>
            <a:r>
              <a:rPr lang="en-GB" sz="1200" dirty="0" err="1">
                <a:latin typeface="Open Sans"/>
                <a:ea typeface="Open Sans" panose="020B0606030504020204" pitchFamily="34" charset="0"/>
                <a:cs typeface="Open Sans" panose="020B0606030504020204" pitchFamily="34" charset="0"/>
              </a:rPr>
              <a:t>référence</a:t>
            </a:r>
            <a:r>
              <a:rPr lang="en-GB" sz="1200" dirty="0">
                <a:latin typeface="Open Sans"/>
                <a:ea typeface="Open Sans" panose="020B0606030504020204" pitchFamily="34" charset="0"/>
                <a:cs typeface="Open Sans" panose="020B0606030504020204" pitchFamily="34" charset="0"/>
              </a:rPr>
              <a:t>. Un </a:t>
            </a:r>
            <a:r>
              <a:rPr lang="en-GB" sz="1200" dirty="0" err="1">
                <a:latin typeface="Open Sans"/>
                <a:ea typeface="Open Sans" panose="020B0606030504020204" pitchFamily="34" charset="0"/>
                <a:cs typeface="Open Sans" panose="020B0606030504020204" pitchFamily="34" charset="0"/>
              </a:rPr>
              <a:t>bilan</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énergétique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est</a:t>
            </a:r>
            <a:r>
              <a:rPr lang="en-GB" sz="1200" dirty="0">
                <a:latin typeface="Open Sans"/>
                <a:ea typeface="Open Sans" panose="020B0606030504020204" pitchFamily="34" charset="0"/>
                <a:cs typeface="Open Sans" panose="020B0606030504020204" pitchFamily="34" charset="0"/>
              </a:rPr>
              <a:t> un cadre </a:t>
            </a:r>
            <a:r>
              <a:rPr lang="en-GB" sz="1200" dirty="0" err="1">
                <a:latin typeface="Open Sans"/>
                <a:ea typeface="Open Sans" panose="020B0606030504020204" pitchFamily="34" charset="0"/>
                <a:cs typeface="Open Sans" panose="020B0606030504020204" pitchFamily="34" charset="0"/>
              </a:rPr>
              <a:t>comptable</a:t>
            </a:r>
            <a:r>
              <a:rPr lang="en-GB" sz="1200" dirty="0">
                <a:latin typeface="Open Sans"/>
                <a:ea typeface="Open Sans" panose="020B0606030504020204" pitchFamily="34" charset="0"/>
                <a:cs typeface="Open Sans" panose="020B0606030504020204" pitchFamily="34" charset="0"/>
              </a:rPr>
              <a:t> qui </a:t>
            </a:r>
            <a:r>
              <a:rPr lang="en-GB" sz="1200" dirty="0" err="1">
                <a:latin typeface="Open Sans"/>
                <a:ea typeface="Open Sans" panose="020B0606030504020204" pitchFamily="34" charset="0"/>
                <a:cs typeface="Open Sans" panose="020B0606030504020204" pitchFamily="34" charset="0"/>
              </a:rPr>
              <a:t>contient</a:t>
            </a:r>
            <a:r>
              <a:rPr lang="en-GB" sz="1200" dirty="0">
                <a:latin typeface="Open Sans"/>
                <a:ea typeface="Open Sans" panose="020B0606030504020204" pitchFamily="34" charset="0"/>
                <a:cs typeface="Open Sans" panose="020B0606030504020204" pitchFamily="34" charset="0"/>
              </a:rPr>
              <a:t> des données sur </a:t>
            </a:r>
            <a:r>
              <a:rPr lang="en-GB" sz="1200" dirty="0" err="1">
                <a:latin typeface="Open Sans"/>
                <a:ea typeface="Open Sans" panose="020B0606030504020204" pitchFamily="34" charset="0"/>
                <a:cs typeface="Open Sans" panose="020B0606030504020204" pitchFamily="34" charset="0"/>
              </a:rPr>
              <a:t>tous</a:t>
            </a:r>
            <a:r>
              <a:rPr lang="en-GB" sz="1200" dirty="0">
                <a:latin typeface="Open Sans"/>
                <a:ea typeface="Open Sans" panose="020B0606030504020204" pitchFamily="34" charset="0"/>
                <a:cs typeface="Open Sans" panose="020B0606030504020204" pitchFamily="34" charset="0"/>
              </a:rPr>
              <a:t> les </a:t>
            </a:r>
            <a:r>
              <a:rPr lang="en-GB" sz="1200" dirty="0" err="1">
                <a:latin typeface="Open Sans"/>
                <a:ea typeface="Open Sans" panose="020B0606030504020204" pitchFamily="34" charset="0"/>
                <a:cs typeface="Open Sans" panose="020B0606030504020204" pitchFamily="34" charset="0"/>
              </a:rPr>
              <a:t>produits</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énergétiques</a:t>
            </a:r>
            <a:r>
              <a:rPr lang="en-GB" sz="1200" dirty="0">
                <a:latin typeface="Open Sans"/>
                <a:ea typeface="Open Sans" panose="020B0606030504020204" pitchFamily="34" charset="0"/>
                <a:cs typeface="Open Sans" panose="020B0606030504020204" pitchFamily="34" charset="0"/>
              </a:rPr>
              <a:t> entrant, </a:t>
            </a:r>
            <a:r>
              <a:rPr lang="en-GB" sz="1200" dirty="0" err="1">
                <a:latin typeface="Open Sans"/>
                <a:ea typeface="Open Sans" panose="020B0606030504020204" pitchFamily="34" charset="0"/>
                <a:cs typeface="Open Sans" panose="020B0606030504020204" pitchFamily="34" charset="0"/>
              </a:rPr>
              <a:t>sortant</a:t>
            </a:r>
            <a:r>
              <a:rPr lang="en-GB" sz="1200" dirty="0">
                <a:latin typeface="Open Sans"/>
                <a:ea typeface="Open Sans" panose="020B0606030504020204" pitchFamily="34" charset="0"/>
                <a:cs typeface="Open Sans" panose="020B0606030504020204" pitchFamily="34" charset="0"/>
              </a:rPr>
              <a:t> et </a:t>
            </a:r>
            <a:r>
              <a:rPr lang="en-GB" sz="1200" dirty="0" err="1">
                <a:latin typeface="Open Sans"/>
                <a:ea typeface="Open Sans" panose="020B0606030504020204" pitchFamily="34" charset="0"/>
                <a:cs typeface="Open Sans" panose="020B0606030504020204" pitchFamily="34" charset="0"/>
              </a:rPr>
              <a:t>utilisés</a:t>
            </a:r>
            <a:r>
              <a:rPr lang="en-GB" sz="1200" dirty="0">
                <a:latin typeface="Open Sans"/>
                <a:ea typeface="Open Sans" panose="020B0606030504020204" pitchFamily="34" charset="0"/>
                <a:cs typeface="Open Sans" panose="020B0606030504020204" pitchFamily="34" charset="0"/>
              </a:rPr>
              <a:t> dans un pays au </a:t>
            </a:r>
            <a:r>
              <a:rPr lang="en-GB" sz="1200" dirty="0" err="1">
                <a:latin typeface="Open Sans"/>
                <a:ea typeface="Open Sans" panose="020B0606030504020204" pitchFamily="34" charset="0"/>
                <a:cs typeface="Open Sans" panose="020B0606030504020204" pitchFamily="34" charset="0"/>
              </a:rPr>
              <a:t>cours</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d'une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période</a:t>
            </a:r>
            <a:r>
              <a:rPr lang="en-GB" sz="1200" dirty="0">
                <a:latin typeface="Open Sans"/>
                <a:ea typeface="Open Sans" panose="020B0606030504020204" pitchFamily="34" charset="0"/>
                <a:cs typeface="Open Sans" panose="020B0606030504020204" pitchFamily="34" charset="0"/>
              </a:rPr>
              <a:t> de </a:t>
            </a:r>
            <a:r>
              <a:rPr lang="en-GB" sz="1200" dirty="0" err="1">
                <a:latin typeface="Open Sans"/>
                <a:ea typeface="Open Sans" panose="020B0606030504020204" pitchFamily="34" charset="0"/>
                <a:cs typeface="Open Sans" panose="020B0606030504020204" pitchFamily="34" charset="0"/>
              </a:rPr>
              <a:t>référence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généralement</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d’une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année</a:t>
            </a:r>
            <a:r>
              <a:rPr lang="en-GB" sz="1200" dirty="0">
                <a:latin typeface="Open Sans"/>
                <a:ea typeface="Open Sans" panose="020B0606030504020204" pitchFamily="34" charset="0"/>
                <a:cs typeface="Open Sans" panose="020B0606030504020204" pitchFamily="34" charset="0"/>
              </a:rPr>
              <a:t>.</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Il </a:t>
            </a:r>
            <a:r>
              <a:rPr lang="en-GB" sz="1200" dirty="0" err="1">
                <a:latin typeface="Open Sans"/>
                <a:ea typeface="Open Sans" panose="020B0606030504020204" pitchFamily="34" charset="0"/>
                <a:cs typeface="Open Sans" panose="020B0606030504020204" pitchFamily="34" charset="0"/>
              </a:rPr>
              <a:t>s'agit</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d'une</a:t>
            </a:r>
            <a:r>
              <a:rPr lang="en-GB" sz="1200" dirty="0">
                <a:latin typeface="Open Sans"/>
                <a:ea typeface="Open Sans" panose="020B0606030504020204" pitchFamily="34" charset="0"/>
                <a:cs typeface="Open Sans" panose="020B0606030504020204" pitchFamily="34" charset="0"/>
              </a:rPr>
              <a:t> manière de prendre </a:t>
            </a:r>
            <a:r>
              <a:rPr lang="en-GB" sz="1200" dirty="0" err="1">
                <a:latin typeface="Open Sans"/>
                <a:ea typeface="Open Sans" panose="020B0606030504020204" pitchFamily="34" charset="0"/>
                <a:cs typeface="Open Sans" panose="020B0606030504020204" pitchFamily="34" charset="0"/>
              </a:rPr>
              <a:t>en</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compte</a:t>
            </a:r>
            <a:r>
              <a:rPr lang="en-GB" sz="1200" dirty="0">
                <a:latin typeface="Open Sans"/>
                <a:ea typeface="Open Sans" panose="020B0606030504020204" pitchFamily="34" charset="0"/>
                <a:cs typeface="Open Sans" panose="020B0606030504020204" pitchFamily="34" charset="0"/>
              </a:rPr>
              <a:t> les </a:t>
            </a:r>
            <a:r>
              <a:rPr lang="en-GB" sz="1200" dirty="0" err="1">
                <a:latin typeface="Open Sans"/>
                <a:ea typeface="Open Sans" panose="020B0606030504020204" pitchFamily="34" charset="0"/>
                <a:cs typeface="Open Sans" panose="020B0606030504020204" pitchFamily="34" charset="0"/>
              </a:rPr>
              <a:t>différentes</a:t>
            </a:r>
            <a:r>
              <a:rPr lang="en-GB" sz="1200" dirty="0">
                <a:latin typeface="Open Sans"/>
                <a:ea typeface="Open Sans" panose="020B0606030504020204" pitchFamily="34" charset="0"/>
                <a:cs typeface="Open Sans" panose="020B0606030504020204" pitchFamily="34" charset="0"/>
              </a:rPr>
              <a:t> forms </a:t>
            </a:r>
            <a:r>
              <a:rPr lang="en-GB" sz="1200" dirty="0" err="1">
                <a:latin typeface="Open Sans"/>
                <a:ea typeface="Open Sans" panose="020B0606030504020204" pitchFamily="34" charset="0"/>
                <a:cs typeface="Open Sans" panose="020B0606030504020204" pitchFamily="34" charset="0"/>
              </a:rPr>
              <a:t>d’énergie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ainsi</a:t>
            </a:r>
            <a:r>
              <a:rPr lang="en-GB" sz="1200" dirty="0">
                <a:latin typeface="Open Sans"/>
                <a:ea typeface="Open Sans" panose="020B0606030504020204" pitchFamily="34" charset="0"/>
                <a:cs typeface="Open Sans" panose="020B0606030504020204" pitchFamily="34" charset="0"/>
              </a:rPr>
              <a:t> que les </a:t>
            </a:r>
            <a:r>
              <a:rPr lang="en-GB" sz="1200" dirty="0" err="1">
                <a:latin typeface="Open Sans"/>
                <a:ea typeface="Open Sans" panose="020B0606030504020204" pitchFamily="34" charset="0"/>
                <a:cs typeface="Open Sans" panose="020B0606030504020204" pitchFamily="34" charset="0"/>
              </a:rPr>
              <a:t>différents</a:t>
            </a:r>
            <a:r>
              <a:rPr lang="en-GB" sz="1200" dirty="0">
                <a:latin typeface="Open Sans"/>
                <a:ea typeface="Open Sans" panose="020B0606030504020204" pitchFamily="34" charset="0"/>
                <a:cs typeface="Open Sans" panose="020B0606030504020204" pitchFamily="34" charset="0"/>
              </a:rPr>
              <a:t> proceeds </a:t>
            </a:r>
            <a:r>
              <a:rPr lang="en-GB" sz="1200" dirty="0" err="1">
                <a:latin typeface="Open Sans"/>
                <a:ea typeface="Open Sans" panose="020B0606030504020204" pitchFamily="34" charset="0"/>
                <a:cs typeface="Open Sans" panose="020B0606030504020204" pitchFamily="34" charset="0"/>
              </a:rPr>
              <a:t>utilisés</a:t>
            </a:r>
            <a:r>
              <a:rPr lang="en-GB" sz="1200" dirty="0">
                <a:latin typeface="Open Sans"/>
                <a:ea typeface="Open Sans" panose="020B0606030504020204" pitchFamily="34" charset="0"/>
                <a:cs typeface="Open Sans" panose="020B0606030504020204" pitchFamily="34" charset="0"/>
              </a:rPr>
              <a:t> au </a:t>
            </a:r>
            <a:r>
              <a:rPr lang="en-GB" sz="1200" dirty="0" err="1">
                <a:latin typeface="Open Sans"/>
                <a:ea typeface="Open Sans" panose="020B0606030504020204" pitchFamily="34" charset="0"/>
                <a:cs typeface="Open Sans" panose="020B0606030504020204" pitchFamily="34" charset="0"/>
              </a:rPr>
              <a:t>niveau</a:t>
            </a:r>
            <a:r>
              <a:rPr lang="en-GB" sz="1200" dirty="0">
                <a:latin typeface="Open Sans"/>
                <a:ea typeface="Open Sans" panose="020B0606030504020204" pitchFamily="34" charset="0"/>
                <a:cs typeface="Open Sans" panose="020B0606030504020204" pitchFamily="34" charset="0"/>
              </a:rPr>
              <a:t> national.</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a:ea typeface="Open Sans" panose="020B0606030504020204" pitchFamily="34" charset="0"/>
                <a:cs typeface="Open Sans" panose="020B0606030504020204" pitchFamily="34" charset="0"/>
              </a:rPr>
              <a:t>Les </a:t>
            </a:r>
            <a:r>
              <a:rPr lang="en-GB" sz="1200" dirty="0" err="1">
                <a:latin typeface="Open Sans"/>
                <a:ea typeface="Open Sans" panose="020B0606030504020204" pitchFamily="34" charset="0"/>
                <a:cs typeface="Open Sans" panose="020B0606030504020204" pitchFamily="34" charset="0"/>
              </a:rPr>
              <a:t>bilans</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énergétiques</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doivent</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être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aussi</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complets</a:t>
            </a:r>
            <a:r>
              <a:rPr lang="en-GB" sz="1200" dirty="0">
                <a:latin typeface="Open Sans"/>
                <a:ea typeface="Open Sans" panose="020B0606030504020204" pitchFamily="34" charset="0"/>
                <a:cs typeface="Open Sans" panose="020B0606030504020204" pitchFamily="34" charset="0"/>
              </a:rPr>
              <a:t> que possible, de </a:t>
            </a:r>
            <a:r>
              <a:rPr lang="en-GB" sz="1200" dirty="0" err="1">
                <a:latin typeface="Open Sans"/>
                <a:ea typeface="Open Sans" panose="020B0606030504020204" pitchFamily="34" charset="0"/>
                <a:cs typeface="Open Sans" panose="020B0606030504020204" pitchFamily="34" charset="0"/>
              </a:rPr>
              <a:t>sorte</a:t>
            </a:r>
            <a:r>
              <a:rPr lang="en-GB" sz="1200" dirty="0">
                <a:latin typeface="Open Sans"/>
                <a:ea typeface="Open Sans" panose="020B0606030504020204" pitchFamily="34" charset="0"/>
                <a:cs typeface="Open Sans" panose="020B0606030504020204" pitchFamily="34" charset="0"/>
              </a:rPr>
              <a:t> que </a:t>
            </a:r>
            <a:r>
              <a:rPr lang="en-GB" sz="1200" dirty="0" err="1">
                <a:latin typeface="Open Sans"/>
                <a:ea typeface="Open Sans" panose="020B0606030504020204" pitchFamily="34" charset="0"/>
                <a:cs typeface="Open Sans" panose="020B0606030504020204" pitchFamily="34" charset="0"/>
              </a:rPr>
              <a:t>tous</a:t>
            </a:r>
            <a:r>
              <a:rPr lang="en-GB" sz="1200" dirty="0">
                <a:latin typeface="Open Sans"/>
                <a:ea typeface="Open Sans" panose="020B0606030504020204" pitchFamily="34" charset="0"/>
                <a:cs typeface="Open Sans" panose="020B0606030504020204" pitchFamily="34" charset="0"/>
              </a:rPr>
              <a:t> les flux </a:t>
            </a:r>
            <a:r>
              <a:rPr lang="en-GB" sz="1200" dirty="0" err="1">
                <a:latin typeface="Open Sans"/>
                <a:ea typeface="Open Sans" panose="020B0606030504020204" pitchFamily="34" charset="0"/>
                <a:cs typeface="Open Sans" panose="020B0606030504020204" pitchFamily="34" charset="0"/>
              </a:rPr>
              <a:t>d'énergie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soient</a:t>
            </a:r>
            <a:r>
              <a:rPr lang="en-GB" sz="1200" dirty="0">
                <a:latin typeface="Open Sans"/>
                <a:ea typeface="Open Sans" panose="020B0606030504020204" pitchFamily="34" charset="0"/>
                <a:cs typeface="Open Sans" panose="020B0606030504020204" pitchFamily="34" charset="0"/>
              </a:rPr>
              <a:t> pris </a:t>
            </a:r>
            <a:r>
              <a:rPr lang="en-GB" sz="1200" dirty="0" err="1">
                <a:latin typeface="Open Sans"/>
                <a:ea typeface="Open Sans" panose="020B0606030504020204" pitchFamily="34" charset="0"/>
                <a:cs typeface="Open Sans" panose="020B0606030504020204" pitchFamily="34" charset="0"/>
              </a:rPr>
              <a:t>en</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compte</a:t>
            </a:r>
            <a:r>
              <a:rPr lang="en-GB" sz="1200" dirty="0">
                <a:latin typeface="Open Sans"/>
                <a:ea typeface="Open Sans" panose="020B0606030504020204" pitchFamily="34" charset="0"/>
                <a:cs typeface="Open Sans" panose="020B0606030504020204" pitchFamily="34" charset="0"/>
              </a:rPr>
              <a:t> et </a:t>
            </a:r>
            <a:r>
              <a:rPr lang="en-GB" sz="1200" dirty="0" err="1">
                <a:latin typeface="Open Sans"/>
                <a:ea typeface="Open Sans" panose="020B0606030504020204" pitchFamily="34" charset="0"/>
                <a:cs typeface="Open Sans" panose="020B0606030504020204" pitchFamily="34" charset="0"/>
              </a:rPr>
              <a:t>qu'une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référence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complète</a:t>
            </a:r>
            <a:r>
              <a:rPr lang="en-GB" sz="1200" dirty="0">
                <a:latin typeface="Open Sans"/>
                <a:ea typeface="Open Sans" panose="020B0606030504020204" pitchFamily="34" charset="0"/>
                <a:cs typeface="Open Sans" panose="020B0606030504020204" pitchFamily="34" charset="0"/>
              </a:rPr>
              <a:t> de </a:t>
            </a:r>
            <a:r>
              <a:rPr lang="en-GB" sz="1200" dirty="0" err="1">
                <a:latin typeface="Open Sans"/>
                <a:ea typeface="Open Sans" panose="020B0606030504020204" pitchFamily="34" charset="0"/>
                <a:cs typeface="Open Sans" panose="020B0606030504020204" pitchFamily="34" charset="0"/>
              </a:rPr>
              <a:t>l'ensemble</a:t>
            </a:r>
            <a:r>
              <a:rPr lang="en-GB" sz="1200" dirty="0">
                <a:latin typeface="Open Sans"/>
                <a:ea typeface="Open Sans" panose="020B0606030504020204" pitchFamily="34" charset="0"/>
                <a:cs typeface="Open Sans" panose="020B0606030504020204" pitchFamily="34" charset="0"/>
              </a:rPr>
              <a:t> du </a:t>
            </a:r>
            <a:r>
              <a:rPr lang="en-GB" sz="1200" dirty="0" err="1">
                <a:latin typeface="Open Sans"/>
                <a:ea typeface="Open Sans" panose="020B0606030504020204" pitchFamily="34" charset="0"/>
                <a:cs typeface="Open Sans" panose="020B0606030504020204" pitchFamily="34" charset="0"/>
              </a:rPr>
              <a:t>système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soit</a:t>
            </a:r>
            <a:r>
              <a:rPr lang="en-GB" sz="1200" dirty="0">
                <a:latin typeface="Open Sans"/>
                <a:ea typeface="Open Sans" panose="020B0606030504020204" pitchFamily="34" charset="0"/>
                <a:cs typeface="Open Sans" panose="020B0606030504020204" pitchFamily="34" charset="0"/>
              </a:rPr>
              <a:t> prise </a:t>
            </a:r>
            <a:r>
              <a:rPr lang="en-GB" sz="1200" dirty="0" err="1">
                <a:latin typeface="Open Sans"/>
                <a:ea typeface="Open Sans" panose="020B0606030504020204" pitchFamily="34" charset="0"/>
                <a:cs typeface="Open Sans" panose="020B0606030504020204" pitchFamily="34" charset="0"/>
              </a:rPr>
              <a:t>en</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compte</a:t>
            </a:r>
            <a:r>
              <a:rPr lang="en-GB" sz="1200" dirty="0">
                <a:latin typeface="Open Sans"/>
                <a:ea typeface="Open Sans" panose="020B0606030504020204" pitchFamily="34" charset="0"/>
                <a:cs typeface="Open Sans" panose="020B0606030504020204" pitchFamily="34" charset="0"/>
              </a:rPr>
              <a:t>. </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Dans </a:t>
            </a:r>
            <a:r>
              <a:rPr lang="en-GB" sz="1200" dirty="0" err="1">
                <a:latin typeface="Open Sans"/>
                <a:ea typeface="Open Sans" panose="020B0606030504020204" pitchFamily="34" charset="0"/>
                <a:cs typeface="Open Sans" panose="020B0606030504020204" pitchFamily="34" charset="0"/>
              </a:rPr>
              <a:t>cet</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exemple</a:t>
            </a:r>
            <a:r>
              <a:rPr lang="en-GB" sz="1200" dirty="0">
                <a:latin typeface="Open Sans"/>
                <a:ea typeface="Open Sans" panose="020B0606030504020204" pitchFamily="34" charset="0"/>
                <a:cs typeface="Open Sans" panose="020B0606030504020204" pitchFamily="34" charset="0"/>
              </a:rPr>
              <a:t>, le </a:t>
            </a:r>
            <a:r>
              <a:rPr lang="en-GB" sz="1200" dirty="0" err="1">
                <a:latin typeface="Open Sans"/>
                <a:ea typeface="Open Sans" panose="020B0606030504020204" pitchFamily="34" charset="0"/>
                <a:cs typeface="Open Sans" panose="020B0606030504020204" pitchFamily="34" charset="0"/>
              </a:rPr>
              <a:t>bilan</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énergétique</a:t>
            </a:r>
            <a:r>
              <a:rPr lang="en-GB" sz="1200" dirty="0">
                <a:latin typeface="Open Sans"/>
                <a:ea typeface="Open Sans" panose="020B0606030504020204" pitchFamily="34" charset="0"/>
                <a:cs typeface="Open Sans" panose="020B0606030504020204" pitchFamily="34" charset="0"/>
              </a:rPr>
              <a:t> des </a:t>
            </a:r>
            <a:r>
              <a:rPr lang="en-GB" sz="1200" dirty="0" err="1">
                <a:latin typeface="Open Sans"/>
                <a:ea typeface="Open Sans" panose="020B0606030504020204" pitchFamily="34" charset="0"/>
                <a:cs typeface="Open Sans" panose="020B0606030504020204" pitchFamily="34" charset="0"/>
              </a:rPr>
              <a:t>énergies</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renouvelables</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est</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comptabilisé</a:t>
            </a:r>
            <a:r>
              <a:rPr lang="en-GB" sz="1200" dirty="0">
                <a:latin typeface="Open Sans"/>
                <a:ea typeface="Open Sans" panose="020B0606030504020204" pitchFamily="34" charset="0"/>
                <a:cs typeface="Open Sans" panose="020B0606030504020204" pitchFamily="34" charset="0"/>
              </a:rPr>
              <a:t> pour le </a:t>
            </a:r>
            <a:r>
              <a:rPr lang="en-GB" sz="1200" dirty="0" err="1">
                <a:latin typeface="Open Sans"/>
                <a:ea typeface="Open Sans" panose="020B0606030504020204" pitchFamily="34" charset="0"/>
                <a:cs typeface="Open Sans" panose="020B0606030504020204" pitchFamily="34" charset="0"/>
              </a:rPr>
              <a:t>Royaume</a:t>
            </a:r>
            <a:r>
              <a:rPr lang="en-GB" sz="1200" dirty="0">
                <a:latin typeface="Open Sans"/>
                <a:ea typeface="Open Sans" panose="020B0606030504020204" pitchFamily="34" charset="0"/>
                <a:cs typeface="Open Sans" panose="020B0606030504020204" pitchFamily="34" charset="0"/>
              </a:rPr>
              <a:t>-Uni.</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Les </a:t>
            </a:r>
            <a:r>
              <a:rPr lang="en-GB" sz="1200" dirty="0" err="1">
                <a:latin typeface="Open Sans"/>
                <a:ea typeface="Open Sans" panose="020B0606030504020204" pitchFamily="34" charset="0"/>
                <a:cs typeface="Open Sans" panose="020B0606030504020204" pitchFamily="34" charset="0"/>
              </a:rPr>
              <a:t>différents</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produits</a:t>
            </a:r>
            <a:r>
              <a:rPr lang="en-GB" sz="1200" dirty="0">
                <a:latin typeface="Open Sans"/>
                <a:ea typeface="Open Sans" panose="020B0606030504020204" pitchFamily="34" charset="0"/>
                <a:cs typeface="Open Sans" panose="020B0606030504020204" pitchFamily="34" charset="0"/>
              </a:rPr>
              <a:t> de base </a:t>
            </a:r>
            <a:r>
              <a:rPr lang="en-GB" sz="1200" dirty="0" err="1">
                <a:latin typeface="Open Sans"/>
                <a:ea typeface="Open Sans" panose="020B0606030504020204" pitchFamily="34" charset="0"/>
                <a:cs typeface="Open Sans" panose="020B0606030504020204" pitchFamily="34" charset="0"/>
              </a:rPr>
              <a:t>sont</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regroupés</a:t>
            </a:r>
            <a:r>
              <a:rPr lang="en-GB" sz="1200" dirty="0">
                <a:latin typeface="Open Sans"/>
                <a:ea typeface="Open Sans" panose="020B0606030504020204" pitchFamily="34" charset="0"/>
                <a:cs typeface="Open Sans" panose="020B0606030504020204" pitchFamily="34" charset="0"/>
              </a:rPr>
              <a:t> par type au haut du tableau. Ensuite, </a:t>
            </a:r>
            <a:r>
              <a:rPr lang="en-GB" sz="1200" dirty="0" err="1">
                <a:latin typeface="Open Sans"/>
                <a:ea typeface="Open Sans" panose="020B0606030504020204" pitchFamily="34" charset="0"/>
                <a:cs typeface="Open Sans" panose="020B0606030504020204" pitchFamily="34" charset="0"/>
              </a:rPr>
              <a:t>l'énergie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primaire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est</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comptabilisée</a:t>
            </a:r>
            <a:r>
              <a:rPr lang="en-GB" sz="1200" dirty="0">
                <a:latin typeface="Open Sans"/>
                <a:ea typeface="Open Sans" panose="020B0606030504020204" pitchFamily="34" charset="0"/>
                <a:cs typeface="Open Sans" panose="020B0606030504020204" pitchFamily="34" charset="0"/>
              </a:rPr>
              <a:t>. Ce tableau </a:t>
            </a:r>
            <a:r>
              <a:rPr lang="en-GB" sz="1200" dirty="0" err="1">
                <a:latin typeface="Open Sans"/>
                <a:ea typeface="Open Sans" panose="020B0606030504020204" pitchFamily="34" charset="0"/>
                <a:cs typeface="Open Sans" panose="020B0606030504020204" pitchFamily="34" charset="0"/>
              </a:rPr>
              <a:t>présente</a:t>
            </a:r>
            <a:r>
              <a:rPr lang="en-GB" sz="1200" dirty="0">
                <a:latin typeface="Open Sans"/>
                <a:ea typeface="Open Sans" panose="020B0606030504020204" pitchFamily="34" charset="0"/>
                <a:cs typeface="Open Sans" panose="020B0606030504020204" pitchFamily="34" charset="0"/>
              </a:rPr>
              <a:t> le </a:t>
            </a:r>
            <a:r>
              <a:rPr lang="en-GB" sz="1200" dirty="0" err="1">
                <a:latin typeface="Open Sans"/>
                <a:ea typeface="Open Sans" panose="020B0606030504020204" pitchFamily="34" charset="0"/>
                <a:cs typeface="Open Sans" panose="020B0606030504020204" pitchFamily="34" charset="0"/>
              </a:rPr>
              <a:t>bilan</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énergétique</a:t>
            </a:r>
            <a:r>
              <a:rPr lang="en-GB" sz="1200" dirty="0">
                <a:latin typeface="Open Sans"/>
                <a:ea typeface="Open Sans" panose="020B0606030504020204" pitchFamily="34" charset="0"/>
                <a:cs typeface="Open Sans" panose="020B0606030504020204" pitchFamily="34" charset="0"/>
              </a:rPr>
              <a:t> pour </a:t>
            </a:r>
            <a:r>
              <a:rPr lang="en-GB" sz="1200" dirty="0" err="1">
                <a:latin typeface="Open Sans"/>
                <a:ea typeface="Open Sans" panose="020B0606030504020204" pitchFamily="34" charset="0"/>
                <a:cs typeface="Open Sans" panose="020B0606030504020204" pitchFamily="34" charset="0"/>
              </a:rPr>
              <a:t>l’hydro-électricité</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l'éolien</a:t>
            </a:r>
            <a:r>
              <a:rPr lang="en-GB" sz="1200" dirty="0">
                <a:latin typeface="Open Sans"/>
                <a:ea typeface="Open Sans" panose="020B0606030504020204" pitchFamily="34" charset="0"/>
                <a:cs typeface="Open Sans" panose="020B0606030504020204" pitchFamily="34" charset="0"/>
              </a:rPr>
              <a:t>, le </a:t>
            </a:r>
            <a:r>
              <a:rPr lang="en-GB" sz="1200" dirty="0" err="1">
                <a:latin typeface="Open Sans"/>
                <a:ea typeface="Open Sans" panose="020B0606030504020204" pitchFamily="34" charset="0"/>
                <a:cs typeface="Open Sans" panose="020B0606030504020204" pitchFamily="34" charset="0"/>
              </a:rPr>
              <a:t>photovoltaïque</a:t>
            </a:r>
            <a:r>
              <a:rPr lang="en-GB" sz="1200" dirty="0">
                <a:latin typeface="Open Sans"/>
                <a:ea typeface="Open Sans" panose="020B0606030504020204" pitchFamily="34" charset="0"/>
                <a:cs typeface="Open Sans" panose="020B0606030504020204" pitchFamily="34" charset="0"/>
              </a:rPr>
              <a:t>, le </a:t>
            </a:r>
            <a:r>
              <a:rPr lang="en-GB" sz="1200" dirty="0" err="1">
                <a:latin typeface="Open Sans"/>
                <a:ea typeface="Open Sans" panose="020B0606030504020204" pitchFamily="34" charset="0"/>
                <a:cs typeface="Open Sans" panose="020B0606030504020204" pitchFamily="34" charset="0"/>
              </a:rPr>
              <a:t>thermique</a:t>
            </a:r>
            <a:r>
              <a:rPr lang="en-GB" sz="1200" dirty="0">
                <a:latin typeface="Open Sans"/>
                <a:ea typeface="Open Sans" panose="020B0606030504020204" pitchFamily="34" charset="0"/>
                <a:cs typeface="Open Sans" panose="020B0606030504020204" pitchFamily="34" charset="0"/>
              </a:rPr>
              <a:t>, le </a:t>
            </a:r>
            <a:r>
              <a:rPr lang="en-GB" sz="1200" dirty="0" err="1">
                <a:latin typeface="Open Sans"/>
                <a:ea typeface="Open Sans" panose="020B0606030504020204" pitchFamily="34" charset="0"/>
                <a:cs typeface="Open Sans" panose="020B0606030504020204" pitchFamily="34" charset="0"/>
              </a:rPr>
              <a:t>géothermique</a:t>
            </a:r>
            <a:r>
              <a:rPr lang="en-GB" sz="1200" dirty="0">
                <a:latin typeface="Open Sans"/>
                <a:ea typeface="Open Sans" panose="020B0606030504020204" pitchFamily="34" charset="0"/>
                <a:cs typeface="Open Sans" panose="020B0606030504020204" pitchFamily="34" charset="0"/>
              </a:rPr>
              <a:t> </a:t>
            </a:r>
            <a:r>
              <a:rPr lang="en-GB" dirty="0">
                <a:latin typeface="Open Sans"/>
                <a:ea typeface="Open Sans" panose="020B0606030504020204" pitchFamily="34" charset="0"/>
                <a:cs typeface="Open Sans" panose="020B0606030504020204" pitchFamily="34" charset="0"/>
              </a:rPr>
              <a:t>et </a:t>
            </a:r>
            <a:r>
              <a:rPr lang="en-GB" sz="1200" dirty="0">
                <a:latin typeface="Open Sans"/>
                <a:ea typeface="Open Sans" panose="020B0606030504020204" pitchFamily="34" charset="0"/>
                <a:cs typeface="Open Sans" panose="020B0606030504020204" pitchFamily="34" charset="0"/>
              </a:rPr>
              <a:t>les </a:t>
            </a:r>
            <a:r>
              <a:rPr lang="en-GB" sz="1200" dirty="0" err="1">
                <a:latin typeface="Open Sans"/>
                <a:ea typeface="Open Sans" panose="020B0606030504020204" pitchFamily="34" charset="0"/>
                <a:cs typeface="Open Sans" panose="020B0606030504020204" pitchFamily="34" charset="0"/>
              </a:rPr>
              <a:t>autres</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formes</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d’énergie</a:t>
            </a:r>
            <a:r>
              <a:rPr lang="en-GB" sz="1200" dirty="0">
                <a:latin typeface="Open Sans"/>
                <a:ea typeface="Open Sans" panose="020B0606030504020204" pitchFamily="34" charset="0"/>
                <a:cs typeface="Open Sans" panose="020B0606030504020204" pitchFamily="34" charset="0"/>
              </a:rPr>
              <a:t>.</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La transformation de </a:t>
            </a:r>
            <a:r>
              <a:rPr lang="en-GB" sz="1200" dirty="0" err="1">
                <a:latin typeface="Open Sans"/>
                <a:ea typeface="Open Sans" panose="020B0606030504020204" pitchFamily="34" charset="0"/>
                <a:cs typeface="Open Sans" panose="020B0606030504020204" pitchFamily="34" charset="0"/>
              </a:rPr>
              <a:t>l’énergie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primaire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est</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présentée</a:t>
            </a:r>
            <a:r>
              <a:rPr lang="en-GB" sz="1200" dirty="0">
                <a:latin typeface="Open Sans"/>
                <a:ea typeface="Open Sans" panose="020B0606030504020204" pitchFamily="34" charset="0"/>
                <a:cs typeface="Open Sans" panose="020B0606030504020204" pitchFamily="34" charset="0"/>
              </a:rPr>
              <a:t>. Comme </a:t>
            </a:r>
            <a:r>
              <a:rPr lang="en-GB" sz="1200" dirty="0" err="1">
                <a:latin typeface="Open Sans"/>
                <a:ea typeface="Open Sans" panose="020B0606030504020204" pitchFamily="34" charset="0"/>
                <a:cs typeface="Open Sans" panose="020B0606030504020204" pitchFamily="34" charset="0"/>
              </a:rPr>
              <a:t>ce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bilan</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énergétique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concerne</a:t>
            </a:r>
            <a:r>
              <a:rPr lang="en-GB" sz="1200" dirty="0">
                <a:latin typeface="Open Sans"/>
                <a:ea typeface="Open Sans" panose="020B0606030504020204" pitchFamily="34" charset="0"/>
                <a:cs typeface="Open Sans" panose="020B0606030504020204" pitchFamily="34" charset="0"/>
              </a:rPr>
              <a:t> les </a:t>
            </a:r>
            <a:r>
              <a:rPr lang="en-GB" sz="1200" dirty="0" err="1">
                <a:latin typeface="Open Sans"/>
                <a:ea typeface="Open Sans" panose="020B0606030504020204" pitchFamily="34" charset="0"/>
                <a:cs typeface="Open Sans" panose="020B0606030504020204" pitchFamily="34" charset="0"/>
              </a:rPr>
              <a:t>énergies</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renouvelables</a:t>
            </a:r>
            <a:r>
              <a:rPr lang="en-GB" sz="1200" dirty="0">
                <a:latin typeface="Open Sans"/>
                <a:ea typeface="Open Sans" panose="020B0606030504020204" pitchFamily="34" charset="0"/>
                <a:cs typeface="Open Sans" panose="020B0606030504020204" pitchFamily="34" charset="0"/>
              </a:rPr>
              <a:t>, la transformation se fait </a:t>
            </a:r>
            <a:r>
              <a:rPr lang="en-GB" sz="1200" dirty="0" err="1">
                <a:latin typeface="Open Sans"/>
                <a:ea typeface="Open Sans" panose="020B0606030504020204" pitchFamily="34" charset="0"/>
                <a:cs typeface="Open Sans" panose="020B0606030504020204" pitchFamily="34" charset="0"/>
              </a:rPr>
              <a:t>principalement</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en</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électricité</a:t>
            </a:r>
            <a:r>
              <a:rPr lang="en-GB" dirty="0">
                <a:latin typeface="Open Sans"/>
                <a:ea typeface="Open Sans" panose="020B0606030504020204" pitchFamily="34" charset="0"/>
                <a:cs typeface="Open Sans" panose="020B0606030504020204" pitchFamily="34" charset="0"/>
              </a:rPr>
              <a:t>. </a:t>
            </a:r>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err="1">
                <a:latin typeface="Open Sans"/>
                <a:ea typeface="Open Sans" panose="020B0606030504020204" pitchFamily="34" charset="0"/>
                <a:cs typeface="Open Sans" panose="020B0606030504020204" pitchFamily="34" charset="0"/>
              </a:rPr>
              <a:t>Enfin</a:t>
            </a:r>
            <a:r>
              <a:rPr lang="en-GB" sz="1200" dirty="0">
                <a:latin typeface="Open Sans"/>
                <a:ea typeface="Open Sans" panose="020B0606030504020204" pitchFamily="34" charset="0"/>
                <a:cs typeface="Open Sans" panose="020B0606030504020204" pitchFamily="34" charset="0"/>
              </a:rPr>
              <a:t>, la </a:t>
            </a:r>
            <a:r>
              <a:rPr lang="en-GB" sz="1200" dirty="0" err="1">
                <a:latin typeface="Open Sans"/>
                <a:ea typeface="Open Sans" panose="020B0606030504020204" pitchFamily="34" charset="0"/>
                <a:cs typeface="Open Sans" panose="020B0606030504020204" pitchFamily="34" charset="0"/>
              </a:rPr>
              <a:t>consommation</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d'énergie</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est</a:t>
            </a:r>
            <a:r>
              <a:rPr lang="en-GB" sz="1200" dirty="0">
                <a:latin typeface="Open Sans"/>
                <a:ea typeface="Open Sans" panose="020B0606030504020204" pitchFamily="34" charset="0"/>
                <a:cs typeface="Open Sans" panose="020B0606030504020204" pitchFamily="34" charset="0"/>
              </a:rPr>
              <a:t> </a:t>
            </a:r>
            <a:r>
              <a:rPr lang="en-GB" sz="1200" dirty="0" err="1">
                <a:latin typeface="Open Sans"/>
                <a:ea typeface="Open Sans" panose="020B0606030504020204" pitchFamily="34" charset="0"/>
                <a:cs typeface="Open Sans" panose="020B0606030504020204" pitchFamily="34" charset="0"/>
              </a:rPr>
              <a:t>comptabilisée</a:t>
            </a:r>
            <a:r>
              <a:rPr lang="en-GB" sz="1200" dirty="0">
                <a:latin typeface="Open Sans"/>
                <a:ea typeface="Open Sans" panose="020B0606030504020204" pitchFamily="34" charset="0"/>
                <a:cs typeface="Open Sans" panose="020B0606030504020204" pitchFamily="34" charset="0"/>
              </a:rPr>
              <a:t> dans la </a:t>
            </a:r>
            <a:r>
              <a:rPr lang="en-GB" sz="1200" dirty="0" err="1">
                <a:latin typeface="Open Sans"/>
                <a:ea typeface="Open Sans" panose="020B0606030504020204" pitchFamily="34" charset="0"/>
                <a:cs typeface="Open Sans" panose="020B0606030504020204" pitchFamily="34" charset="0"/>
              </a:rPr>
              <a:t>consommation</a:t>
            </a:r>
            <a:r>
              <a:rPr lang="en-GB" sz="1200" dirty="0">
                <a:latin typeface="Open Sans"/>
                <a:ea typeface="Open Sans" panose="020B0606030504020204" pitchFamily="34" charset="0"/>
                <a:cs typeface="Open Sans" panose="020B0606030504020204" pitchFamily="34" charset="0"/>
              </a:rPr>
              <a:t> finale, par </a:t>
            </a:r>
            <a:r>
              <a:rPr lang="en-GB" sz="1200" dirty="0" err="1">
                <a:latin typeface="Open Sans"/>
                <a:ea typeface="Open Sans" panose="020B0606030504020204" pitchFamily="34" charset="0"/>
                <a:cs typeface="Open Sans" panose="020B0606030504020204" pitchFamily="34" charset="0"/>
              </a:rPr>
              <a:t>secteur</a:t>
            </a:r>
            <a:r>
              <a:rPr lang="en-GB" sz="1200" dirty="0">
                <a:latin typeface="Open Sans"/>
                <a:ea typeface="Open Sans" panose="020B0606030504020204" pitchFamily="34" charset="0"/>
                <a:cs typeface="Open Sans" panose="020B0606030504020204" pitchFamily="34" charset="0"/>
              </a:rPr>
              <a:t> et par utilisation finale.</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859782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Pour créer un système énergétique de référence, un bilan énergétique peut être utilisé comme point de départ.</a:t>
            </a:r>
          </a:p>
          <a:p>
            <a:endParaRPr lang="en-US"/>
          </a:p>
          <a:p>
            <a:r>
              <a:rPr lang="en-US"/>
              <a:t>Les principales étapes sont l'identification des niveaux d'énergie et des vecteurs énergétiques, ainsi que l'identification des technologies utilisées dans le système énergétique.</a:t>
            </a:r>
            <a:endParaRPr lang="en-US">
              <a:cs typeface="Calibri"/>
            </a:endParaRPr>
          </a:p>
          <a:p>
            <a:endParaRPr lang="en-US"/>
          </a:p>
          <a:p>
            <a:r>
              <a:rPr lang="en-US"/>
              <a:t>Ces données permettent de créer un système énergétique de référence.</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87733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La </a:t>
            </a:r>
            <a:r>
              <a:rPr lang="en-GB" dirty="0" err="1">
                <a:cs typeface="Calibri"/>
              </a:rPr>
              <a:t>réalisation</a:t>
            </a:r>
            <a:r>
              <a:rPr lang="en-GB" dirty="0">
                <a:cs typeface="Calibri"/>
              </a:rPr>
              <a:t> des </a:t>
            </a:r>
            <a:r>
              <a:rPr lang="en-GB" dirty="0" err="1">
                <a:cs typeface="Calibri"/>
              </a:rPr>
              <a:t>objectifs</a:t>
            </a:r>
            <a:r>
              <a:rPr lang="en-GB" dirty="0">
                <a:cs typeface="Calibri"/>
              </a:rPr>
              <a:t> de </a:t>
            </a:r>
            <a:r>
              <a:rPr lang="en-GB" dirty="0" err="1">
                <a:cs typeface="Calibri"/>
              </a:rPr>
              <a:t>développement</a:t>
            </a:r>
            <a:r>
              <a:rPr lang="en-GB" dirty="0">
                <a:cs typeface="Calibri"/>
              </a:rPr>
              <a:t> durable (ODD) </a:t>
            </a:r>
            <a:r>
              <a:rPr lang="en-GB" dirty="0" err="1">
                <a:cs typeface="Calibri"/>
              </a:rPr>
              <a:t>nécessitera</a:t>
            </a:r>
            <a:r>
              <a:rPr lang="en-GB" dirty="0">
                <a:cs typeface="Calibri"/>
              </a:rPr>
              <a:t> </a:t>
            </a:r>
            <a:r>
              <a:rPr lang="en-GB" dirty="0" err="1">
                <a:cs typeface="Calibri"/>
              </a:rPr>
              <a:t>une</a:t>
            </a:r>
            <a:r>
              <a:rPr lang="en-GB" dirty="0">
                <a:cs typeface="Calibri"/>
              </a:rPr>
              <a:t> transformation </a:t>
            </a:r>
            <a:r>
              <a:rPr lang="en-GB" dirty="0" err="1">
                <a:cs typeface="Calibri"/>
              </a:rPr>
              <a:t>fondamentale</a:t>
            </a:r>
            <a:r>
              <a:rPr lang="en-GB" dirty="0">
                <a:cs typeface="Calibri"/>
              </a:rPr>
              <a:t> du </a:t>
            </a:r>
            <a:r>
              <a:rPr lang="en-GB" dirty="0" err="1">
                <a:cs typeface="Calibri"/>
              </a:rPr>
              <a:t>système</a:t>
            </a:r>
            <a:r>
              <a:rPr lang="en-GB" dirty="0">
                <a:cs typeface="Calibri"/>
              </a:rPr>
              <a:t> </a:t>
            </a:r>
            <a:r>
              <a:rPr lang="en-GB" dirty="0" err="1">
                <a:cs typeface="Calibri"/>
              </a:rPr>
              <a:t>énergétique</a:t>
            </a:r>
            <a:r>
              <a:rPr lang="en-GB" dirty="0">
                <a:cs typeface="Calibri"/>
              </a:rPr>
              <a:t>. </a:t>
            </a:r>
            <a:r>
              <a:rPr lang="en-GB" dirty="0" err="1">
                <a:cs typeface="Calibri"/>
              </a:rPr>
              <a:t>Cette</a:t>
            </a:r>
            <a:r>
              <a:rPr lang="en-GB" dirty="0">
                <a:cs typeface="Calibri"/>
              </a:rPr>
              <a:t> transformation </a:t>
            </a:r>
            <a:r>
              <a:rPr lang="en-GB" dirty="0" err="1">
                <a:cs typeface="Calibri"/>
              </a:rPr>
              <a:t>est</a:t>
            </a:r>
            <a:r>
              <a:rPr lang="en-GB" dirty="0">
                <a:cs typeface="Calibri"/>
              </a:rPr>
              <a:t> </a:t>
            </a:r>
            <a:r>
              <a:rPr lang="en-GB" dirty="0" err="1">
                <a:cs typeface="Calibri"/>
              </a:rPr>
              <a:t>complexe</a:t>
            </a:r>
            <a:r>
              <a:rPr lang="en-GB" dirty="0">
                <a:cs typeface="Calibri"/>
              </a:rPr>
              <a:t> et </a:t>
            </a:r>
            <a:r>
              <a:rPr lang="en-GB" dirty="0" err="1">
                <a:cs typeface="Calibri"/>
              </a:rPr>
              <a:t>implique</a:t>
            </a:r>
            <a:r>
              <a:rPr lang="en-GB" dirty="0">
                <a:cs typeface="Calibri"/>
              </a:rPr>
              <a:t> des interactions du </a:t>
            </a:r>
            <a:r>
              <a:rPr lang="en-GB" dirty="0" err="1">
                <a:cs typeface="Calibri"/>
              </a:rPr>
              <a:t>système</a:t>
            </a:r>
            <a:r>
              <a:rPr lang="en-GB" dirty="0">
                <a:cs typeface="Calibri"/>
              </a:rPr>
              <a:t> </a:t>
            </a:r>
            <a:r>
              <a:rPr lang="en-GB" dirty="0" err="1">
                <a:cs typeface="Calibri"/>
              </a:rPr>
              <a:t>énergétique</a:t>
            </a:r>
            <a:r>
              <a:rPr lang="en-GB" dirty="0">
                <a:cs typeface="Calibri"/>
              </a:rPr>
              <a:t> avec </a:t>
            </a:r>
            <a:r>
              <a:rPr lang="en-GB" dirty="0" err="1">
                <a:cs typeface="Calibri"/>
              </a:rPr>
              <a:t>d'autres</a:t>
            </a:r>
            <a:r>
              <a:rPr lang="en-GB" dirty="0">
                <a:cs typeface="Calibri"/>
              </a:rPr>
              <a:t> </a:t>
            </a:r>
            <a:r>
              <a:rPr lang="en-GB" dirty="0" err="1">
                <a:cs typeface="Calibri"/>
              </a:rPr>
              <a:t>secteurs</a:t>
            </a:r>
            <a:r>
              <a:rPr lang="en-GB" dirty="0">
                <a:cs typeface="Calibri"/>
              </a:rPr>
              <a:t> et </a:t>
            </a:r>
            <a:r>
              <a:rPr lang="en-GB" dirty="0" err="1">
                <a:cs typeface="Calibri"/>
              </a:rPr>
              <a:t>systèmes</a:t>
            </a:r>
            <a:r>
              <a:rPr lang="en-GB" dirty="0">
                <a:cs typeface="Calibri"/>
              </a:rPr>
              <a:t>. </a:t>
            </a:r>
            <a:r>
              <a:rPr lang="en-GB" dirty="0" err="1">
                <a:cs typeface="Calibri"/>
              </a:rPr>
              <a:t>C'est</a:t>
            </a:r>
            <a:r>
              <a:rPr lang="en-GB" dirty="0">
                <a:cs typeface="Calibri"/>
              </a:rPr>
              <a:t> </a:t>
            </a:r>
            <a:r>
              <a:rPr lang="en-GB" dirty="0" err="1">
                <a:cs typeface="Calibri"/>
              </a:rPr>
              <a:t>pourquoi</a:t>
            </a:r>
            <a:r>
              <a:rPr lang="en-GB" dirty="0">
                <a:cs typeface="Calibri"/>
              </a:rPr>
              <a:t> </a:t>
            </a:r>
            <a:r>
              <a:rPr lang="en-GB" dirty="0" err="1">
                <a:cs typeface="Calibri"/>
              </a:rPr>
              <a:t>une</a:t>
            </a:r>
            <a:r>
              <a:rPr lang="en-GB" dirty="0">
                <a:cs typeface="Calibri"/>
              </a:rPr>
              <a:t> planification </a:t>
            </a:r>
            <a:r>
              <a:rPr lang="en-GB" dirty="0" err="1">
                <a:cs typeface="Calibri"/>
              </a:rPr>
              <a:t>énergétique</a:t>
            </a:r>
            <a:r>
              <a:rPr lang="en-GB" dirty="0">
                <a:cs typeface="Calibri"/>
              </a:rPr>
              <a:t> </a:t>
            </a:r>
            <a:r>
              <a:rPr lang="en-GB" dirty="0" err="1">
                <a:cs typeface="Calibri"/>
              </a:rPr>
              <a:t>globale</a:t>
            </a:r>
            <a:r>
              <a:rPr lang="en-GB" dirty="0">
                <a:cs typeface="Calibri"/>
              </a:rPr>
              <a:t> </a:t>
            </a:r>
            <a:r>
              <a:rPr lang="en-GB" dirty="0" err="1">
                <a:cs typeface="Calibri"/>
              </a:rPr>
              <a:t>est</a:t>
            </a:r>
            <a:r>
              <a:rPr lang="en-GB" dirty="0">
                <a:cs typeface="Calibri"/>
              </a:rPr>
              <a:t> </a:t>
            </a:r>
            <a:r>
              <a:rPr lang="en-GB" dirty="0" err="1">
                <a:cs typeface="Calibri"/>
              </a:rPr>
              <a:t>essentielle</a:t>
            </a:r>
            <a:r>
              <a:rPr lang="en-GB" dirty="0">
                <a:cs typeface="Calibri"/>
              </a:rPr>
              <a:t>. </a:t>
            </a:r>
            <a:r>
              <a:rPr lang="en-GB" dirty="0" err="1">
                <a:cs typeface="Calibri"/>
              </a:rPr>
              <a:t>Cette</a:t>
            </a:r>
            <a:r>
              <a:rPr lang="en-GB" dirty="0">
                <a:cs typeface="Calibri"/>
              </a:rPr>
              <a:t> planification </a:t>
            </a:r>
            <a:r>
              <a:rPr lang="en-GB" dirty="0" err="1">
                <a:cs typeface="Calibri"/>
              </a:rPr>
              <a:t>globale</a:t>
            </a:r>
            <a:r>
              <a:rPr lang="en-GB" dirty="0">
                <a:cs typeface="Calibri"/>
              </a:rPr>
              <a:t> </a:t>
            </a:r>
            <a:r>
              <a:rPr lang="en-GB" dirty="0" err="1">
                <a:cs typeface="Calibri"/>
              </a:rPr>
              <a:t>peut</a:t>
            </a:r>
            <a:r>
              <a:rPr lang="en-GB" dirty="0">
                <a:cs typeface="Calibri"/>
              </a:rPr>
              <a:t> </a:t>
            </a:r>
            <a:r>
              <a:rPr lang="en-GB" dirty="0" err="1">
                <a:cs typeface="Calibri"/>
              </a:rPr>
              <a:t>permettre</a:t>
            </a:r>
            <a:r>
              <a:rPr lang="en-GB" dirty="0">
                <a:cs typeface="Calibri"/>
              </a:rPr>
              <a:t> aux pays de transformer </a:t>
            </a:r>
            <a:r>
              <a:rPr lang="en-GB" dirty="0" err="1">
                <a:cs typeface="Calibri"/>
              </a:rPr>
              <a:t>leurs</a:t>
            </a:r>
            <a:r>
              <a:rPr lang="en-GB" dirty="0">
                <a:cs typeface="Calibri"/>
              </a:rPr>
              <a:t> </a:t>
            </a:r>
            <a:r>
              <a:rPr lang="en-GB" dirty="0" err="1">
                <a:cs typeface="Calibri"/>
              </a:rPr>
              <a:t>systèmes</a:t>
            </a:r>
            <a:r>
              <a:rPr lang="en-GB" dirty="0">
                <a:cs typeface="Calibri"/>
              </a:rPr>
              <a:t> </a:t>
            </a:r>
            <a:r>
              <a:rPr lang="en-GB" dirty="0" err="1">
                <a:cs typeface="Calibri"/>
              </a:rPr>
              <a:t>énergétiques</a:t>
            </a:r>
            <a:r>
              <a:rPr lang="en-GB" dirty="0">
                <a:cs typeface="Calibri"/>
              </a:rPr>
              <a:t> de la manière la plus rentable et de </a:t>
            </a:r>
            <a:r>
              <a:rPr lang="en-GB" dirty="0" err="1">
                <a:cs typeface="Calibri"/>
              </a:rPr>
              <a:t>s'assurer</a:t>
            </a:r>
            <a:r>
              <a:rPr lang="en-GB" dirty="0">
                <a:cs typeface="Calibri"/>
              </a:rPr>
              <a:t> que les </a:t>
            </a:r>
            <a:r>
              <a:rPr lang="en-GB" dirty="0" err="1">
                <a:cs typeface="Calibri"/>
              </a:rPr>
              <a:t>investissements</a:t>
            </a:r>
            <a:r>
              <a:rPr lang="en-GB" dirty="0">
                <a:cs typeface="Calibri"/>
              </a:rPr>
              <a:t> </a:t>
            </a:r>
            <a:r>
              <a:rPr lang="en-GB" dirty="0" err="1">
                <a:cs typeface="Calibri"/>
              </a:rPr>
              <a:t>réalisés</a:t>
            </a:r>
            <a:r>
              <a:rPr lang="en-GB" dirty="0">
                <a:cs typeface="Calibri"/>
              </a:rPr>
              <a:t> </a:t>
            </a:r>
            <a:r>
              <a:rPr lang="en-GB" dirty="0" err="1">
                <a:cs typeface="Calibri"/>
              </a:rPr>
              <a:t>aujourd'hui</a:t>
            </a:r>
            <a:r>
              <a:rPr lang="en-GB" dirty="0">
                <a:cs typeface="Calibri"/>
              </a:rPr>
              <a:t> </a:t>
            </a:r>
            <a:r>
              <a:rPr lang="en-GB" dirty="0" err="1">
                <a:cs typeface="Calibri"/>
              </a:rPr>
              <a:t>sont</a:t>
            </a:r>
            <a:r>
              <a:rPr lang="en-GB" dirty="0">
                <a:cs typeface="Calibri"/>
              </a:rPr>
              <a:t> </a:t>
            </a:r>
            <a:r>
              <a:rPr lang="en-GB" dirty="0" err="1">
                <a:cs typeface="Calibri"/>
              </a:rPr>
              <a:t>efficaces</a:t>
            </a:r>
            <a:r>
              <a:rPr lang="en-GB" dirty="0">
                <a:cs typeface="Calibri"/>
              </a:rPr>
              <a:t> et </a:t>
            </a:r>
            <a:r>
              <a:rPr lang="en-GB" dirty="0" err="1">
                <a:cs typeface="Calibri"/>
              </a:rPr>
              <a:t>soutiennent</a:t>
            </a:r>
            <a:r>
              <a:rPr lang="en-GB" dirty="0">
                <a:cs typeface="Calibri"/>
              </a:rPr>
              <a:t> la </a:t>
            </a:r>
            <a:r>
              <a:rPr lang="en-GB" dirty="0" err="1">
                <a:cs typeface="Calibri"/>
              </a:rPr>
              <a:t>trajectoire</a:t>
            </a:r>
            <a:r>
              <a:rPr lang="en-GB" dirty="0">
                <a:cs typeface="Calibri"/>
              </a:rPr>
              <a:t> à long </a:t>
            </a:r>
            <a:r>
              <a:rPr lang="en-GB" dirty="0" err="1">
                <a:cs typeface="Calibri"/>
              </a:rPr>
              <a:t>terme</a:t>
            </a:r>
            <a:r>
              <a:rPr lang="en-GB" dirty="0">
                <a:cs typeface="Calibri"/>
              </a:rPr>
              <a:t>. La planification </a:t>
            </a:r>
            <a:r>
              <a:rPr lang="en-GB" dirty="0" err="1">
                <a:cs typeface="Calibri"/>
              </a:rPr>
              <a:t>énergétique</a:t>
            </a:r>
            <a:r>
              <a:rPr lang="en-GB" dirty="0">
                <a:cs typeface="Calibri"/>
              </a:rPr>
              <a:t> </a:t>
            </a:r>
            <a:r>
              <a:rPr lang="en-GB" dirty="0" err="1">
                <a:cs typeface="Calibri"/>
              </a:rPr>
              <a:t>globale</a:t>
            </a:r>
            <a:r>
              <a:rPr lang="en-GB" dirty="0">
                <a:cs typeface="Calibri"/>
              </a:rPr>
              <a:t> </a:t>
            </a:r>
            <a:r>
              <a:rPr lang="en-GB" dirty="0" err="1">
                <a:cs typeface="Calibri"/>
              </a:rPr>
              <a:t>est</a:t>
            </a:r>
            <a:r>
              <a:rPr lang="en-GB" dirty="0">
                <a:cs typeface="Calibri"/>
              </a:rPr>
              <a:t> </a:t>
            </a:r>
            <a:r>
              <a:rPr lang="en-GB" dirty="0" err="1">
                <a:cs typeface="Calibri"/>
              </a:rPr>
              <a:t>complexe</a:t>
            </a:r>
            <a:r>
              <a:rPr lang="en-GB" dirty="0">
                <a:cs typeface="Calibri"/>
              </a:rPr>
              <a:t> et difficile; </a:t>
            </a:r>
            <a:r>
              <a:rPr lang="en-GB" dirty="0" err="1">
                <a:cs typeface="Calibri"/>
              </a:rPr>
              <a:t>toutefois</a:t>
            </a:r>
            <a:r>
              <a:rPr lang="en-GB" dirty="0">
                <a:cs typeface="Calibri"/>
              </a:rPr>
              <a:t>, les organisations qui </a:t>
            </a:r>
            <a:r>
              <a:rPr lang="en-GB" dirty="0" err="1">
                <a:cs typeface="Calibri"/>
              </a:rPr>
              <a:t>utilisent</a:t>
            </a:r>
            <a:r>
              <a:rPr lang="en-GB" dirty="0">
                <a:cs typeface="Calibri"/>
              </a:rPr>
              <a:t> des </a:t>
            </a:r>
            <a:r>
              <a:rPr lang="en-GB" dirty="0" err="1">
                <a:cs typeface="Calibri"/>
              </a:rPr>
              <a:t>outils</a:t>
            </a:r>
            <a:r>
              <a:rPr lang="en-GB" dirty="0">
                <a:cs typeface="Calibri"/>
              </a:rPr>
              <a:t> de </a:t>
            </a:r>
            <a:r>
              <a:rPr lang="en-GB" dirty="0" err="1">
                <a:cs typeface="Calibri"/>
              </a:rPr>
              <a:t>modélisation</a:t>
            </a:r>
            <a:r>
              <a:rPr lang="en-GB" dirty="0">
                <a:cs typeface="Calibri"/>
              </a:rPr>
              <a:t> </a:t>
            </a:r>
            <a:r>
              <a:rPr lang="en-GB" dirty="0" err="1">
                <a:cs typeface="Calibri"/>
              </a:rPr>
              <a:t>énergétique</a:t>
            </a:r>
            <a:r>
              <a:rPr lang="en-GB" dirty="0">
                <a:cs typeface="Calibri"/>
              </a:rPr>
              <a:t> </a:t>
            </a:r>
            <a:r>
              <a:rPr lang="en-GB" dirty="0" err="1">
                <a:cs typeface="Calibri"/>
              </a:rPr>
              <a:t>peuvent</a:t>
            </a:r>
            <a:r>
              <a:rPr lang="en-GB" dirty="0">
                <a:cs typeface="Calibri"/>
              </a:rPr>
              <a:t> </a:t>
            </a:r>
            <a:r>
              <a:rPr lang="en-GB" dirty="0" err="1">
                <a:cs typeface="Calibri"/>
              </a:rPr>
              <a:t>contribuer</a:t>
            </a:r>
            <a:r>
              <a:rPr lang="en-GB" dirty="0">
                <a:cs typeface="Calibri"/>
              </a:rPr>
              <a:t> à simplifier le processus. Ce </a:t>
            </a:r>
            <a:r>
              <a:rPr lang="en-GB" dirty="0" err="1">
                <a:cs typeface="Calibri"/>
              </a:rPr>
              <a:t>diagramme</a:t>
            </a:r>
            <a:r>
              <a:rPr lang="en-GB" dirty="0">
                <a:cs typeface="Calibri"/>
              </a:rPr>
              <a:t> </a:t>
            </a:r>
            <a:r>
              <a:rPr lang="en-GB" dirty="0" err="1">
                <a:cs typeface="Calibri"/>
              </a:rPr>
              <a:t>illustre</a:t>
            </a:r>
            <a:r>
              <a:rPr lang="en-GB" dirty="0">
                <a:cs typeface="Calibri"/>
              </a:rPr>
              <a:t> un cadre de planification </a:t>
            </a:r>
            <a:r>
              <a:rPr lang="en-GB" dirty="0" err="1">
                <a:cs typeface="Calibri"/>
              </a:rPr>
              <a:t>énergétique</a:t>
            </a:r>
            <a:r>
              <a:rPr lang="en-GB" dirty="0">
                <a:cs typeface="Calibri"/>
              </a:rPr>
              <a:t> </a:t>
            </a:r>
            <a:r>
              <a:rPr lang="en-GB" dirty="0" err="1">
                <a:cs typeface="Calibri"/>
              </a:rPr>
              <a:t>globale</a:t>
            </a:r>
            <a:r>
              <a:rPr lang="en-GB" dirty="0">
                <a:cs typeface="Calibri"/>
              </a:rPr>
              <a:t>. On </a:t>
            </a:r>
            <a:r>
              <a:rPr lang="en-GB" dirty="0" err="1">
                <a:cs typeface="Calibri"/>
              </a:rPr>
              <a:t>peut</a:t>
            </a:r>
            <a:r>
              <a:rPr lang="en-GB" dirty="0">
                <a:cs typeface="Calibri"/>
              </a:rPr>
              <a:t> y </a:t>
            </a:r>
            <a:r>
              <a:rPr lang="en-GB" dirty="0" err="1">
                <a:cs typeface="Calibri"/>
              </a:rPr>
              <a:t>voir</a:t>
            </a:r>
            <a:r>
              <a:rPr lang="en-GB" dirty="0">
                <a:cs typeface="Calibri"/>
              </a:rPr>
              <a:t> les interactions entre les analyses des </a:t>
            </a:r>
            <a:r>
              <a:rPr lang="en-GB" dirty="0" err="1">
                <a:cs typeface="Calibri"/>
              </a:rPr>
              <a:t>besoins</a:t>
            </a:r>
            <a:r>
              <a:rPr lang="en-GB" dirty="0">
                <a:cs typeface="Calibri"/>
              </a:rPr>
              <a:t> </a:t>
            </a:r>
            <a:r>
              <a:rPr lang="en-GB" dirty="0" err="1">
                <a:cs typeface="Calibri"/>
              </a:rPr>
              <a:t>énergétiques</a:t>
            </a:r>
            <a:r>
              <a:rPr lang="en-GB" dirty="0">
                <a:cs typeface="Calibri"/>
              </a:rPr>
              <a:t> et les options </a:t>
            </a:r>
            <a:r>
              <a:rPr lang="en-GB" dirty="0" err="1">
                <a:cs typeface="Calibri"/>
              </a:rPr>
              <a:t>d'approvisionnement</a:t>
            </a:r>
            <a:r>
              <a:rPr lang="en-GB" dirty="0">
                <a:cs typeface="Calibri"/>
              </a:rPr>
              <a:t> </a:t>
            </a:r>
            <a:r>
              <a:rPr lang="en-GB" dirty="0" err="1">
                <a:cs typeface="Calibri"/>
              </a:rPr>
              <a:t>en</a:t>
            </a:r>
            <a:r>
              <a:rPr lang="en-GB" dirty="0">
                <a:cs typeface="Calibri"/>
              </a:rPr>
              <a:t> </a:t>
            </a:r>
            <a:r>
              <a:rPr lang="en-GB" dirty="0" err="1">
                <a:cs typeface="Calibri"/>
              </a:rPr>
              <a:t>énergie</a:t>
            </a:r>
            <a:r>
              <a:rPr lang="en-GB" dirty="0">
                <a:cs typeface="Calibri"/>
              </a:rPr>
              <a:t>, </a:t>
            </a:r>
            <a:r>
              <a:rPr lang="en-GB" dirty="0" err="1">
                <a:cs typeface="Calibri"/>
              </a:rPr>
              <a:t>ainsi</a:t>
            </a:r>
            <a:r>
              <a:rPr lang="en-GB" dirty="0">
                <a:cs typeface="Calibri"/>
              </a:rPr>
              <a:t> que la manière </a:t>
            </a:r>
            <a:r>
              <a:rPr lang="en-GB" dirty="0" err="1">
                <a:cs typeface="Calibri"/>
              </a:rPr>
              <a:t>dont</a:t>
            </a:r>
            <a:r>
              <a:rPr lang="en-GB" dirty="0">
                <a:cs typeface="Calibri"/>
              </a:rPr>
              <a:t> </a:t>
            </a:r>
            <a:r>
              <a:rPr lang="en-GB" dirty="0" err="1">
                <a:cs typeface="Calibri"/>
              </a:rPr>
              <a:t>ces</a:t>
            </a:r>
            <a:r>
              <a:rPr lang="en-GB" dirty="0">
                <a:cs typeface="Calibri"/>
              </a:rPr>
              <a:t> analyses </a:t>
            </a:r>
            <a:r>
              <a:rPr lang="en-GB" dirty="0" err="1">
                <a:cs typeface="Calibri"/>
              </a:rPr>
              <a:t>sont</a:t>
            </a:r>
            <a:r>
              <a:rPr lang="en-GB" dirty="0">
                <a:cs typeface="Calibri"/>
              </a:rPr>
              <a:t> </a:t>
            </a:r>
            <a:r>
              <a:rPr lang="en-GB" dirty="0" err="1">
                <a:cs typeface="Calibri"/>
              </a:rPr>
              <a:t>limitées</a:t>
            </a:r>
            <a:r>
              <a:rPr lang="en-GB" dirty="0">
                <a:cs typeface="Calibri"/>
              </a:rPr>
              <a:t> par la </a:t>
            </a:r>
            <a:r>
              <a:rPr lang="en-GB" dirty="0" err="1">
                <a:cs typeface="Calibri"/>
              </a:rPr>
              <a:t>disponibilité</a:t>
            </a:r>
            <a:r>
              <a:rPr lang="en-GB" dirty="0">
                <a:cs typeface="Calibri"/>
              </a:rPr>
              <a:t> des </a:t>
            </a:r>
            <a:r>
              <a:rPr lang="en-GB" dirty="0" err="1">
                <a:cs typeface="Calibri"/>
              </a:rPr>
              <a:t>ressources</a:t>
            </a:r>
            <a:r>
              <a:rPr lang="en-GB" dirty="0">
                <a:cs typeface="Calibri"/>
              </a:rPr>
              <a:t>, les options </a:t>
            </a:r>
            <a:r>
              <a:rPr lang="en-GB" dirty="0" err="1">
                <a:cs typeface="Calibri"/>
              </a:rPr>
              <a:t>technologiques</a:t>
            </a:r>
            <a:r>
              <a:rPr lang="en-GB" dirty="0">
                <a:cs typeface="Calibri"/>
              </a:rPr>
              <a:t>, les </a:t>
            </a:r>
            <a:r>
              <a:rPr lang="en-GB" dirty="0" err="1">
                <a:cs typeface="Calibri"/>
              </a:rPr>
              <a:t>objectifs</a:t>
            </a:r>
            <a:r>
              <a:rPr lang="en-GB" dirty="0">
                <a:cs typeface="Calibri"/>
              </a:rPr>
              <a:t> de </a:t>
            </a:r>
            <a:r>
              <a:rPr lang="en-GB" dirty="0" err="1">
                <a:cs typeface="Calibri"/>
              </a:rPr>
              <a:t>développement</a:t>
            </a:r>
            <a:r>
              <a:rPr lang="en-GB" dirty="0">
                <a:cs typeface="Calibri"/>
              </a:rPr>
              <a:t> durable et les </a:t>
            </a:r>
            <a:r>
              <a:rPr lang="en-GB" dirty="0" err="1">
                <a:cs typeface="Calibri"/>
              </a:rPr>
              <a:t>contraintes</a:t>
            </a:r>
            <a:r>
              <a:rPr lang="en-GB" dirty="0">
                <a:cs typeface="Calibri"/>
              </a:rPr>
              <a:t> </a:t>
            </a:r>
            <a:r>
              <a:rPr lang="en-GB" dirty="0" err="1">
                <a:cs typeface="Calibri"/>
              </a:rPr>
              <a:t>financières</a:t>
            </a:r>
            <a:r>
              <a:rPr lang="en-GB" dirty="0">
                <a:cs typeface="Calibri"/>
              </a:rPr>
              <a:t>. Nous </a:t>
            </a:r>
            <a:r>
              <a:rPr lang="en-GB" dirty="0" err="1">
                <a:cs typeface="Calibri"/>
              </a:rPr>
              <a:t>pouvons</a:t>
            </a:r>
            <a:r>
              <a:rPr lang="en-GB" dirty="0">
                <a:cs typeface="Calibri"/>
              </a:rPr>
              <a:t> </a:t>
            </a:r>
            <a:r>
              <a:rPr lang="en-GB" dirty="0" err="1">
                <a:cs typeface="Calibri"/>
              </a:rPr>
              <a:t>également</a:t>
            </a:r>
            <a:r>
              <a:rPr lang="en-GB" dirty="0">
                <a:cs typeface="Calibri"/>
              </a:rPr>
              <a:t> </a:t>
            </a:r>
            <a:r>
              <a:rPr lang="en-GB" dirty="0" err="1">
                <a:cs typeface="Calibri"/>
              </a:rPr>
              <a:t>voir</a:t>
            </a:r>
            <a:r>
              <a:rPr lang="en-GB" dirty="0">
                <a:cs typeface="Calibri"/>
              </a:rPr>
              <a:t> comment </a:t>
            </a:r>
            <a:r>
              <a:rPr lang="en-GB" dirty="0" err="1">
                <a:cs typeface="Calibri"/>
              </a:rPr>
              <a:t>ces</a:t>
            </a:r>
            <a:r>
              <a:rPr lang="en-GB" dirty="0">
                <a:cs typeface="Calibri"/>
              </a:rPr>
              <a:t> analyses </a:t>
            </a:r>
            <a:r>
              <a:rPr lang="en-GB" dirty="0" err="1">
                <a:cs typeface="Calibri"/>
              </a:rPr>
              <a:t>sont</a:t>
            </a:r>
            <a:r>
              <a:rPr lang="en-GB" dirty="0">
                <a:cs typeface="Calibri"/>
              </a:rPr>
              <a:t> </a:t>
            </a:r>
            <a:r>
              <a:rPr lang="en-GB" dirty="0" err="1">
                <a:cs typeface="Calibri"/>
              </a:rPr>
              <a:t>fondamentalement</a:t>
            </a:r>
            <a:r>
              <a:rPr lang="en-GB" dirty="0">
                <a:cs typeface="Calibri"/>
              </a:rPr>
              <a:t> </a:t>
            </a:r>
            <a:r>
              <a:rPr lang="en-GB" dirty="0" err="1">
                <a:cs typeface="Calibri"/>
              </a:rPr>
              <a:t>affectées</a:t>
            </a:r>
            <a:r>
              <a:rPr lang="en-GB" dirty="0">
                <a:cs typeface="Calibri"/>
              </a:rPr>
              <a:t> et </a:t>
            </a:r>
            <a:r>
              <a:rPr lang="en-GB" dirty="0" err="1">
                <a:cs typeface="Calibri"/>
              </a:rPr>
              <a:t>guidées</a:t>
            </a:r>
            <a:r>
              <a:rPr lang="en-GB" dirty="0">
                <a:cs typeface="Calibri"/>
              </a:rPr>
              <a:t> par des perspectives </a:t>
            </a:r>
            <a:r>
              <a:rPr lang="en-GB" dirty="0" err="1">
                <a:cs typeface="Calibri"/>
              </a:rPr>
              <a:t>sociales</a:t>
            </a:r>
            <a:r>
              <a:rPr lang="en-GB" dirty="0">
                <a:cs typeface="Calibri"/>
              </a:rPr>
              <a:t> et </a:t>
            </a:r>
            <a:r>
              <a:rPr lang="en-GB" dirty="0" err="1">
                <a:cs typeface="Calibri"/>
              </a:rPr>
              <a:t>économiques</a:t>
            </a:r>
            <a:r>
              <a:rPr lang="en-GB" dirty="0">
                <a:cs typeface="Calibri"/>
              </a:rPr>
              <a:t>. Les </a:t>
            </a:r>
            <a:r>
              <a:rPr lang="en-GB" dirty="0" err="1">
                <a:cs typeface="Calibri"/>
              </a:rPr>
              <a:t>outils</a:t>
            </a:r>
            <a:r>
              <a:rPr lang="en-GB" dirty="0">
                <a:cs typeface="Calibri"/>
              </a:rPr>
              <a:t> de </a:t>
            </a:r>
            <a:r>
              <a:rPr lang="en-GB" dirty="0" err="1">
                <a:cs typeface="Calibri"/>
              </a:rPr>
              <a:t>modélisation</a:t>
            </a:r>
            <a:r>
              <a:rPr lang="en-GB" dirty="0">
                <a:cs typeface="Calibri"/>
              </a:rPr>
              <a:t> </a:t>
            </a:r>
            <a:r>
              <a:rPr lang="en-GB" dirty="0" err="1">
                <a:cs typeface="Calibri"/>
              </a:rPr>
              <a:t>énergétique</a:t>
            </a:r>
            <a:r>
              <a:rPr lang="en-GB" dirty="0">
                <a:cs typeface="Calibri"/>
              </a:rPr>
              <a:t> </a:t>
            </a:r>
            <a:r>
              <a:rPr lang="en-GB" dirty="0" err="1">
                <a:cs typeface="Calibri"/>
              </a:rPr>
              <a:t>fournissent</a:t>
            </a:r>
            <a:r>
              <a:rPr lang="en-GB" dirty="0">
                <a:cs typeface="Calibri"/>
              </a:rPr>
              <a:t> des cadres pour </a:t>
            </a:r>
            <a:r>
              <a:rPr lang="en-GB" dirty="0" err="1">
                <a:cs typeface="Calibri"/>
              </a:rPr>
              <a:t>entreprendre</a:t>
            </a:r>
            <a:r>
              <a:rPr lang="en-GB" dirty="0">
                <a:cs typeface="Calibri"/>
              </a:rPr>
              <a:t> </a:t>
            </a:r>
            <a:r>
              <a:rPr lang="en-GB" dirty="0" err="1">
                <a:cs typeface="Calibri"/>
              </a:rPr>
              <a:t>ces</a:t>
            </a:r>
            <a:r>
              <a:rPr lang="en-GB" dirty="0">
                <a:cs typeface="Calibri"/>
              </a:rPr>
              <a:t> analyses.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a:t>
            </a:r>
            <a:r>
              <a:rPr lang="en-US" dirty="0" err="1">
                <a:cs typeface="Calibri"/>
              </a:rPr>
              <a:t>outils</a:t>
            </a:r>
            <a:r>
              <a:rPr lang="en-US" dirty="0">
                <a:cs typeface="Calibri"/>
              </a:rPr>
              <a:t> de </a:t>
            </a:r>
            <a:r>
              <a:rPr lang="en-US" dirty="0" err="1">
                <a:cs typeface="Calibri"/>
              </a:rPr>
              <a:t>modélisation</a:t>
            </a:r>
            <a:r>
              <a:rPr lang="en-US" dirty="0">
                <a:cs typeface="Calibri"/>
              </a:rPr>
              <a:t> </a:t>
            </a:r>
            <a:r>
              <a:rPr lang="en-US" dirty="0" err="1">
                <a:cs typeface="Calibri"/>
              </a:rPr>
              <a:t>énergétique</a:t>
            </a:r>
            <a:r>
              <a:rPr lang="en-US" dirty="0">
                <a:cs typeface="Calibri"/>
              </a:rPr>
              <a:t> </a:t>
            </a:r>
            <a:r>
              <a:rPr lang="en-US" dirty="0" err="1">
                <a:cs typeface="Calibri"/>
              </a:rPr>
              <a:t>sont</a:t>
            </a:r>
            <a:r>
              <a:rPr lang="en-US" dirty="0">
                <a:cs typeface="Calibri"/>
              </a:rPr>
              <a:t> </a:t>
            </a:r>
            <a:r>
              <a:rPr lang="en-US" dirty="0" err="1">
                <a:cs typeface="Calibri"/>
              </a:rPr>
              <a:t>souvent</a:t>
            </a:r>
            <a:r>
              <a:rPr lang="en-US" dirty="0">
                <a:cs typeface="Calibri"/>
              </a:rPr>
              <a:t> </a:t>
            </a:r>
            <a:r>
              <a:rPr lang="en-US" dirty="0" err="1">
                <a:cs typeface="Calibri"/>
              </a:rPr>
              <a:t>caractérisés</a:t>
            </a:r>
            <a:r>
              <a:rPr lang="en-US" dirty="0">
                <a:cs typeface="Calibri"/>
              </a:rPr>
              <a:t> par </a:t>
            </a:r>
            <a:r>
              <a:rPr lang="en-US" dirty="0" err="1">
                <a:cs typeface="Calibri"/>
              </a:rPr>
              <a:t>leur</a:t>
            </a:r>
            <a:r>
              <a:rPr lang="en-US" dirty="0">
                <a:cs typeface="Calibri"/>
              </a:rPr>
              <a:t> </a:t>
            </a:r>
            <a:r>
              <a:rPr lang="en-US" dirty="0" err="1">
                <a:cs typeface="Calibri"/>
              </a:rPr>
              <a:t>portée</a:t>
            </a:r>
            <a:r>
              <a:rPr lang="en-US" dirty="0">
                <a:cs typeface="Calibri"/>
              </a:rPr>
              <a:t> </a:t>
            </a:r>
            <a:r>
              <a:rPr lang="en-US" dirty="0" err="1">
                <a:cs typeface="Calibri"/>
              </a:rPr>
              <a:t>temporelle</a:t>
            </a:r>
            <a:r>
              <a:rPr lang="en-US" dirty="0">
                <a:cs typeface="Calibri"/>
              </a:rPr>
              <a:t>. Celle-ci </a:t>
            </a:r>
            <a:r>
              <a:rPr lang="en-US" dirty="0" err="1">
                <a:cs typeface="Calibri"/>
              </a:rPr>
              <a:t>peut</a:t>
            </a:r>
            <a:r>
              <a:rPr lang="en-US" dirty="0">
                <a:cs typeface="Calibri"/>
              </a:rPr>
              <a:t> </a:t>
            </a:r>
            <a:r>
              <a:rPr lang="en-US" dirty="0" err="1">
                <a:cs typeface="Calibri"/>
              </a:rPr>
              <a:t>être</a:t>
            </a:r>
            <a:r>
              <a:rPr lang="en-US" dirty="0">
                <a:cs typeface="Calibri"/>
              </a:rPr>
              <a:t> à court </a:t>
            </a:r>
            <a:r>
              <a:rPr lang="en-US" dirty="0" err="1">
                <a:cs typeface="Calibri"/>
              </a:rPr>
              <a:t>terme</a:t>
            </a:r>
            <a:r>
              <a:rPr lang="en-US" dirty="0">
                <a:cs typeface="Calibri"/>
              </a:rPr>
              <a:t>, avec des </a:t>
            </a:r>
            <a:r>
              <a:rPr lang="en-US" dirty="0" err="1">
                <a:cs typeface="Calibri"/>
              </a:rPr>
              <a:t>échéances</a:t>
            </a:r>
            <a:r>
              <a:rPr lang="en-US" dirty="0">
                <a:cs typeface="Calibri"/>
              </a:rPr>
              <a:t> de </a:t>
            </a:r>
            <a:r>
              <a:rPr lang="en-US" dirty="0" err="1">
                <a:cs typeface="Calibri"/>
              </a:rPr>
              <a:t>quelques</a:t>
            </a:r>
            <a:r>
              <a:rPr lang="en-US" dirty="0">
                <a:cs typeface="Calibri"/>
              </a:rPr>
              <a:t> </a:t>
            </a:r>
            <a:r>
              <a:rPr lang="en-US" dirty="0" err="1">
                <a:cs typeface="Calibri"/>
              </a:rPr>
              <a:t>secondes</a:t>
            </a:r>
            <a:r>
              <a:rPr lang="en-US" dirty="0">
                <a:cs typeface="Calibri"/>
              </a:rPr>
              <a:t> à </a:t>
            </a:r>
            <a:r>
              <a:rPr lang="en-US" dirty="0" err="1">
                <a:cs typeface="Calibri"/>
              </a:rPr>
              <a:t>quelques</a:t>
            </a:r>
            <a:r>
              <a:rPr lang="en-US" dirty="0">
                <a:cs typeface="Calibri"/>
              </a:rPr>
              <a:t> </a:t>
            </a:r>
            <a:r>
              <a:rPr lang="en-US" dirty="0" err="1">
                <a:cs typeface="Calibri"/>
              </a:rPr>
              <a:t>jours</a:t>
            </a:r>
            <a:r>
              <a:rPr lang="en-US" dirty="0">
                <a:cs typeface="Calibri"/>
              </a:rPr>
              <a:t>, à </a:t>
            </a:r>
            <a:r>
              <a:rPr lang="en-US" dirty="0" err="1">
                <a:cs typeface="Calibri"/>
              </a:rPr>
              <a:t>moyen</a:t>
            </a:r>
            <a:r>
              <a:rPr lang="en-US" dirty="0">
                <a:cs typeface="Calibri"/>
              </a:rPr>
              <a:t> </a:t>
            </a:r>
            <a:r>
              <a:rPr lang="en-US" dirty="0" err="1">
                <a:cs typeface="Calibri"/>
              </a:rPr>
              <a:t>terme</a:t>
            </a:r>
            <a:r>
              <a:rPr lang="en-US" dirty="0">
                <a:cs typeface="Calibri"/>
              </a:rPr>
              <a:t>, avec des </a:t>
            </a:r>
            <a:r>
              <a:rPr lang="en-US" dirty="0" err="1">
                <a:cs typeface="Calibri"/>
              </a:rPr>
              <a:t>échéances</a:t>
            </a:r>
            <a:r>
              <a:rPr lang="en-US" dirty="0">
                <a:cs typeface="Calibri"/>
              </a:rPr>
              <a:t> de </a:t>
            </a:r>
            <a:r>
              <a:rPr lang="en-US" dirty="0" err="1">
                <a:cs typeface="Calibri"/>
              </a:rPr>
              <a:t>quelques</a:t>
            </a:r>
            <a:r>
              <a:rPr lang="en-US" dirty="0">
                <a:cs typeface="Calibri"/>
              </a:rPr>
              <a:t> </a:t>
            </a:r>
            <a:r>
              <a:rPr lang="en-US" dirty="0" err="1">
                <a:cs typeface="Calibri"/>
              </a:rPr>
              <a:t>jours</a:t>
            </a:r>
            <a:r>
              <a:rPr lang="en-US" dirty="0">
                <a:cs typeface="Calibri"/>
              </a:rPr>
              <a:t> à </a:t>
            </a:r>
            <a:r>
              <a:rPr lang="en-US" dirty="0" err="1">
                <a:cs typeface="Calibri"/>
              </a:rPr>
              <a:t>quelques</a:t>
            </a:r>
            <a:r>
              <a:rPr lang="en-US" dirty="0">
                <a:cs typeface="Calibri"/>
              </a:rPr>
              <a:t> </a:t>
            </a:r>
            <a:r>
              <a:rPr lang="en-US" dirty="0" err="1">
                <a:cs typeface="Calibri"/>
              </a:rPr>
              <a:t>années</a:t>
            </a:r>
            <a:r>
              <a:rPr lang="en-US" dirty="0">
                <a:cs typeface="Calibri"/>
              </a:rPr>
              <a:t>, et à long </a:t>
            </a:r>
            <a:r>
              <a:rPr lang="en-US" dirty="0" err="1">
                <a:cs typeface="Calibri"/>
              </a:rPr>
              <a:t>terme</a:t>
            </a:r>
            <a:r>
              <a:rPr lang="en-US" dirty="0">
                <a:cs typeface="Calibri"/>
              </a:rPr>
              <a:t>, avec des </a:t>
            </a:r>
            <a:r>
              <a:rPr lang="en-US" dirty="0" err="1">
                <a:cs typeface="Calibri"/>
              </a:rPr>
              <a:t>échéances</a:t>
            </a:r>
            <a:r>
              <a:rPr lang="en-US" dirty="0">
                <a:cs typeface="Calibri"/>
              </a:rPr>
              <a:t> </a:t>
            </a:r>
            <a:r>
              <a:rPr lang="en-US" dirty="0" err="1">
                <a:cs typeface="Calibri"/>
              </a:rPr>
              <a:t>pouvant</a:t>
            </a:r>
            <a:r>
              <a:rPr lang="en-US" dirty="0">
                <a:cs typeface="Calibri"/>
              </a:rPr>
              <a:t> </a:t>
            </a:r>
            <a:r>
              <a:rPr lang="en-US" dirty="0" err="1">
                <a:cs typeface="Calibri"/>
              </a:rPr>
              <a:t>aller</a:t>
            </a:r>
            <a:r>
              <a:rPr lang="en-US" dirty="0">
                <a:cs typeface="Calibri"/>
              </a:rPr>
              <a:t> </a:t>
            </a:r>
            <a:r>
              <a:rPr lang="en-US" dirty="0" err="1">
                <a:cs typeface="Calibri"/>
              </a:rPr>
              <a:t>jusqu’à</a:t>
            </a:r>
            <a:r>
              <a:rPr lang="en-US" dirty="0">
                <a:cs typeface="Calibri"/>
              </a:rPr>
              <a:t> des </a:t>
            </a:r>
            <a:r>
              <a:rPr lang="en-US" dirty="0" err="1">
                <a:cs typeface="Calibri"/>
              </a:rPr>
              <a:t>dizaines</a:t>
            </a:r>
            <a:r>
              <a:rPr lang="en-US" dirty="0">
                <a:cs typeface="Calibri"/>
              </a:rPr>
              <a:t> </a:t>
            </a:r>
            <a:r>
              <a:rPr lang="en-US" dirty="0" err="1">
                <a:cs typeface="Calibri"/>
              </a:rPr>
              <a:t>d’années</a:t>
            </a:r>
            <a:r>
              <a:rPr lang="en-US" dirty="0">
                <a:cs typeface="Calibri"/>
              </a:rPr>
              <a:t>. Par </a:t>
            </a:r>
            <a:r>
              <a:rPr lang="en-US" dirty="0" err="1">
                <a:cs typeface="Calibri"/>
              </a:rPr>
              <a:t>exemple</a:t>
            </a:r>
            <a:r>
              <a:rPr lang="en-US" dirty="0">
                <a:cs typeface="Calibri"/>
              </a:rPr>
              <a:t>, les analyses de </a:t>
            </a:r>
            <a:r>
              <a:rPr lang="en-US" dirty="0" err="1">
                <a:cs typeface="Calibri"/>
              </a:rPr>
              <a:t>stabilité</a:t>
            </a:r>
            <a:r>
              <a:rPr lang="en-US" dirty="0">
                <a:cs typeface="Calibri"/>
              </a:rPr>
              <a:t>, qui se </a:t>
            </a:r>
            <a:r>
              <a:rPr lang="en-US" dirty="0" err="1">
                <a:cs typeface="Calibri"/>
              </a:rPr>
              <a:t>concentrent</a:t>
            </a:r>
            <a:r>
              <a:rPr lang="en-US" dirty="0">
                <a:cs typeface="Calibri"/>
              </a:rPr>
              <a:t> sur le </a:t>
            </a:r>
            <a:r>
              <a:rPr lang="en-US" dirty="0" err="1">
                <a:cs typeface="Calibri"/>
              </a:rPr>
              <a:t>maintien</a:t>
            </a:r>
            <a:r>
              <a:rPr lang="en-US" dirty="0">
                <a:cs typeface="Calibri"/>
              </a:rPr>
              <a:t> de la tension du </a:t>
            </a:r>
            <a:r>
              <a:rPr lang="en-US" dirty="0" err="1">
                <a:cs typeface="Calibri"/>
              </a:rPr>
              <a:t>système</a:t>
            </a:r>
            <a:r>
              <a:rPr lang="en-US" dirty="0">
                <a:cs typeface="Calibri"/>
              </a:rPr>
              <a:t> </a:t>
            </a:r>
            <a:r>
              <a:rPr lang="en-US" dirty="0" err="1">
                <a:cs typeface="Calibri"/>
              </a:rPr>
              <a:t>électrique</a:t>
            </a:r>
            <a:r>
              <a:rPr lang="en-US" dirty="0">
                <a:cs typeface="Calibri"/>
              </a:rPr>
              <a:t> </a:t>
            </a:r>
            <a:r>
              <a:rPr lang="en-US" dirty="0" err="1">
                <a:cs typeface="Calibri"/>
              </a:rPr>
              <a:t>ont</a:t>
            </a:r>
            <a:r>
              <a:rPr lang="en-US" dirty="0">
                <a:cs typeface="Calibri"/>
              </a:rPr>
              <a:t> </a:t>
            </a:r>
            <a:r>
              <a:rPr lang="en-US" dirty="0" err="1">
                <a:cs typeface="Calibri"/>
              </a:rPr>
              <a:t>généralement</a:t>
            </a:r>
            <a:r>
              <a:rPr lang="en-US" dirty="0">
                <a:cs typeface="Calibri"/>
              </a:rPr>
              <a:t> des </a:t>
            </a:r>
            <a:r>
              <a:rPr lang="en-US" dirty="0" err="1">
                <a:cs typeface="Calibri"/>
              </a:rPr>
              <a:t>échéances</a:t>
            </a:r>
            <a:r>
              <a:rPr lang="en-US" dirty="0">
                <a:cs typeface="Calibri"/>
              </a:rPr>
              <a:t> </a:t>
            </a:r>
            <a:r>
              <a:rPr lang="en-US" dirty="0" err="1">
                <a:cs typeface="Calibri"/>
              </a:rPr>
              <a:t>courtes</a:t>
            </a:r>
            <a:r>
              <a:rPr lang="en-US" dirty="0">
                <a:cs typeface="Calibri"/>
              </a:rPr>
              <a:t> de </a:t>
            </a:r>
            <a:r>
              <a:rPr lang="en-US" dirty="0" err="1">
                <a:cs typeface="Calibri"/>
              </a:rPr>
              <a:t>quelques</a:t>
            </a:r>
            <a:r>
              <a:rPr lang="en-US" dirty="0">
                <a:cs typeface="Calibri"/>
              </a:rPr>
              <a:t> </a:t>
            </a:r>
            <a:r>
              <a:rPr lang="en-US" dirty="0" err="1">
                <a:cs typeface="Calibri"/>
              </a:rPr>
              <a:t>secondes</a:t>
            </a:r>
            <a:r>
              <a:rPr lang="en-US" dirty="0">
                <a:cs typeface="Calibri"/>
              </a:rPr>
              <a:t> à </a:t>
            </a:r>
            <a:r>
              <a:rPr lang="en-US" dirty="0" err="1">
                <a:cs typeface="Calibri"/>
              </a:rPr>
              <a:t>quelques</a:t>
            </a:r>
            <a:r>
              <a:rPr lang="en-US" dirty="0">
                <a:cs typeface="Calibri"/>
              </a:rPr>
              <a:t> </a:t>
            </a:r>
            <a:r>
              <a:rPr lang="en-US" dirty="0" err="1">
                <a:cs typeface="Calibri"/>
              </a:rPr>
              <a:t>jours</a:t>
            </a:r>
            <a:r>
              <a:rPr lang="en-US" dirty="0">
                <a:cs typeface="Calibri"/>
              </a:rPr>
              <a:t>, </a:t>
            </a:r>
            <a:r>
              <a:rPr lang="en-US" dirty="0" err="1">
                <a:cs typeface="Calibri"/>
              </a:rPr>
              <a:t>tandis</a:t>
            </a:r>
            <a:r>
              <a:rPr lang="en-US" dirty="0">
                <a:cs typeface="Calibri"/>
              </a:rPr>
              <a:t> que les analyses </a:t>
            </a:r>
            <a:r>
              <a:rPr lang="en-US" dirty="0" err="1">
                <a:cs typeface="Calibri"/>
              </a:rPr>
              <a:t>énergétiques</a:t>
            </a:r>
            <a:r>
              <a:rPr lang="en-US" dirty="0">
                <a:cs typeface="Calibri"/>
              </a:rPr>
              <a:t> à long </a:t>
            </a:r>
            <a:r>
              <a:rPr lang="en-US" dirty="0" err="1">
                <a:cs typeface="Calibri"/>
              </a:rPr>
              <a:t>terme</a:t>
            </a:r>
            <a:r>
              <a:rPr lang="en-US" dirty="0">
                <a:cs typeface="Calibri"/>
              </a:rPr>
              <a:t> qui </a:t>
            </a:r>
            <a:r>
              <a:rPr lang="en-US" dirty="0" err="1">
                <a:cs typeface="Calibri"/>
              </a:rPr>
              <a:t>évaluent</a:t>
            </a:r>
            <a:r>
              <a:rPr lang="en-US" dirty="0">
                <a:cs typeface="Calibri"/>
              </a:rPr>
              <a:t> les </a:t>
            </a:r>
            <a:r>
              <a:rPr lang="en-US" dirty="0" err="1">
                <a:cs typeface="Calibri"/>
              </a:rPr>
              <a:t>besoins</a:t>
            </a:r>
            <a:r>
              <a:rPr lang="en-US" dirty="0">
                <a:cs typeface="Calibri"/>
              </a:rPr>
              <a:t> </a:t>
            </a:r>
            <a:r>
              <a:rPr lang="en-US" dirty="0" err="1">
                <a:cs typeface="Calibri"/>
              </a:rPr>
              <a:t>d'investissement</a:t>
            </a:r>
            <a:r>
              <a:rPr lang="en-US" dirty="0">
                <a:cs typeface="Calibri"/>
              </a:rPr>
              <a:t> </a:t>
            </a:r>
            <a:r>
              <a:rPr lang="en-US" dirty="0" err="1">
                <a:cs typeface="Calibri"/>
              </a:rPr>
              <a:t>futurs</a:t>
            </a:r>
            <a:r>
              <a:rPr lang="en-US" dirty="0">
                <a:cs typeface="Calibri"/>
              </a:rPr>
              <a:t> </a:t>
            </a:r>
            <a:r>
              <a:rPr lang="en-US" dirty="0" err="1">
                <a:cs typeface="Calibri"/>
              </a:rPr>
              <a:t>ont</a:t>
            </a:r>
            <a:r>
              <a:rPr lang="en-US" dirty="0">
                <a:cs typeface="Calibri"/>
              </a:rPr>
              <a:t> </a:t>
            </a:r>
            <a:r>
              <a:rPr lang="en-US" dirty="0" err="1">
                <a:cs typeface="Calibri"/>
              </a:rPr>
              <a:t>souvent</a:t>
            </a:r>
            <a:r>
              <a:rPr lang="en-US" dirty="0">
                <a:cs typeface="Calibri"/>
              </a:rPr>
              <a:t> des </a:t>
            </a:r>
            <a:r>
              <a:rPr lang="en-US" dirty="0" err="1">
                <a:cs typeface="Calibri"/>
              </a:rPr>
              <a:t>échéances</a:t>
            </a:r>
            <a:r>
              <a:rPr lang="en-US" dirty="0">
                <a:cs typeface="Calibri"/>
              </a:rPr>
              <a:t> de </a:t>
            </a:r>
            <a:r>
              <a:rPr lang="en-US" dirty="0" err="1">
                <a:cs typeface="Calibri"/>
              </a:rPr>
              <a:t>plusieurs</a:t>
            </a:r>
            <a:r>
              <a:rPr lang="en-US" dirty="0">
                <a:cs typeface="Calibri"/>
              </a:rPr>
              <a:t> </a:t>
            </a:r>
            <a:r>
              <a:rPr lang="en-US" dirty="0" err="1">
                <a:cs typeface="Calibri"/>
              </a:rPr>
              <a:t>années</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22277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a:t>
            </a:r>
            <a:r>
              <a:rPr lang="en-US" dirty="0" err="1">
                <a:cs typeface="Calibri"/>
              </a:rPr>
              <a:t>modèles</a:t>
            </a:r>
            <a:r>
              <a:rPr lang="en-US" dirty="0">
                <a:cs typeface="Calibri"/>
              </a:rPr>
              <a:t> </a:t>
            </a:r>
            <a:r>
              <a:rPr lang="en-US" dirty="0" err="1">
                <a:cs typeface="Calibri"/>
              </a:rPr>
              <a:t>énergétiques</a:t>
            </a:r>
            <a:r>
              <a:rPr lang="en-US" dirty="0">
                <a:cs typeface="Calibri"/>
              </a:rPr>
              <a:t> </a:t>
            </a:r>
            <a:r>
              <a:rPr lang="en-US" dirty="0" err="1">
                <a:cs typeface="Calibri"/>
              </a:rPr>
              <a:t>sont</a:t>
            </a:r>
            <a:r>
              <a:rPr lang="en-US" dirty="0">
                <a:cs typeface="Calibri"/>
              </a:rPr>
              <a:t> </a:t>
            </a:r>
            <a:r>
              <a:rPr lang="en-US" dirty="0" err="1">
                <a:cs typeface="Calibri"/>
              </a:rPr>
              <a:t>également</a:t>
            </a:r>
            <a:r>
              <a:rPr lang="en-US" dirty="0">
                <a:cs typeface="Calibri"/>
              </a:rPr>
              <a:t> </a:t>
            </a:r>
            <a:r>
              <a:rPr lang="en-US" dirty="0" err="1">
                <a:cs typeface="Calibri"/>
              </a:rPr>
              <a:t>souvent</a:t>
            </a:r>
            <a:r>
              <a:rPr lang="en-US" dirty="0">
                <a:cs typeface="Calibri"/>
              </a:rPr>
              <a:t> </a:t>
            </a:r>
            <a:r>
              <a:rPr lang="en-US" dirty="0" err="1">
                <a:cs typeface="Calibri"/>
              </a:rPr>
              <a:t>classés</a:t>
            </a:r>
            <a:r>
              <a:rPr lang="en-US" dirty="0">
                <a:cs typeface="Calibri"/>
              </a:rPr>
              <a:t> </a:t>
            </a:r>
            <a:r>
              <a:rPr lang="en-US" dirty="0" err="1">
                <a:cs typeface="Calibri"/>
              </a:rPr>
              <a:t>en</a:t>
            </a:r>
            <a:r>
              <a:rPr lang="en-US" dirty="0">
                <a:cs typeface="Calibri"/>
              </a:rPr>
              <a:t> deux </a:t>
            </a:r>
            <a:r>
              <a:rPr lang="en-US" dirty="0" err="1">
                <a:cs typeface="Calibri"/>
              </a:rPr>
              <a:t>catégories</a:t>
            </a:r>
            <a:r>
              <a:rPr lang="en-US" dirty="0">
                <a:cs typeface="Calibri"/>
              </a:rPr>
              <a:t> : descendants et ascendants. Les </a:t>
            </a:r>
            <a:r>
              <a:rPr lang="en-US" dirty="0" err="1">
                <a:cs typeface="Calibri"/>
              </a:rPr>
              <a:t>modèles</a:t>
            </a:r>
            <a:r>
              <a:rPr lang="en-US" dirty="0">
                <a:cs typeface="Calibri"/>
              </a:rPr>
              <a:t> </a:t>
            </a:r>
            <a:r>
              <a:rPr lang="en-US" dirty="0" err="1">
                <a:cs typeface="Calibri"/>
              </a:rPr>
              <a:t>énergétiques</a:t>
            </a:r>
            <a:r>
              <a:rPr lang="en-US" dirty="0">
                <a:cs typeface="Calibri"/>
              </a:rPr>
              <a:t> descendants, </a:t>
            </a:r>
            <a:r>
              <a:rPr lang="en-US" dirty="0" err="1">
                <a:cs typeface="Calibri"/>
              </a:rPr>
              <a:t>ou</a:t>
            </a:r>
            <a:r>
              <a:rPr lang="en-US" dirty="0">
                <a:cs typeface="Calibri"/>
              </a:rPr>
              <a:t> </a:t>
            </a:r>
            <a:r>
              <a:rPr lang="en-US" dirty="0" err="1">
                <a:cs typeface="Calibri"/>
              </a:rPr>
              <a:t>macroéconomiques</a:t>
            </a:r>
            <a:r>
              <a:rPr lang="en-US" dirty="0">
                <a:cs typeface="Calibri"/>
              </a:rPr>
              <a:t>, </a:t>
            </a:r>
            <a:r>
              <a:rPr lang="en-US" dirty="0" err="1">
                <a:cs typeface="Calibri"/>
              </a:rPr>
              <a:t>sont</a:t>
            </a:r>
            <a:r>
              <a:rPr lang="en-US" dirty="0">
                <a:cs typeface="Calibri"/>
              </a:rPr>
              <a:t> </a:t>
            </a:r>
            <a:r>
              <a:rPr lang="en-US" dirty="0" err="1">
                <a:cs typeface="Calibri"/>
              </a:rPr>
              <a:t>basés</a:t>
            </a:r>
            <a:r>
              <a:rPr lang="en-US" dirty="0">
                <a:cs typeface="Calibri"/>
              </a:rPr>
              <a:t> sur des projections </a:t>
            </a:r>
            <a:r>
              <a:rPr lang="en-US" dirty="0" err="1">
                <a:cs typeface="Calibri"/>
              </a:rPr>
              <a:t>d'indicateurs</a:t>
            </a:r>
            <a:r>
              <a:rPr lang="en-US" dirty="0">
                <a:cs typeface="Calibri"/>
              </a:rPr>
              <a:t> </a:t>
            </a:r>
            <a:r>
              <a:rPr lang="en-US" dirty="0" err="1">
                <a:cs typeface="Calibri"/>
              </a:rPr>
              <a:t>économiques</a:t>
            </a:r>
            <a:r>
              <a:rPr lang="en-US" dirty="0">
                <a:cs typeface="Calibri"/>
              </a:rPr>
              <a:t> </a:t>
            </a:r>
            <a:r>
              <a:rPr lang="en-US" dirty="0" err="1">
                <a:cs typeface="Calibri"/>
              </a:rPr>
              <a:t>tels</a:t>
            </a:r>
            <a:r>
              <a:rPr lang="en-US" dirty="0">
                <a:cs typeface="Calibri"/>
              </a:rPr>
              <a:t> que les prix de </a:t>
            </a:r>
            <a:r>
              <a:rPr lang="en-US" dirty="0" err="1">
                <a:cs typeface="Calibri"/>
              </a:rPr>
              <a:t>l'énergie</a:t>
            </a:r>
            <a:r>
              <a:rPr lang="en-US" dirty="0">
                <a:cs typeface="Calibri"/>
              </a:rPr>
              <a:t>. </a:t>
            </a:r>
            <a:r>
              <a:rPr lang="en-US" dirty="0" err="1">
                <a:cs typeface="Calibri"/>
              </a:rPr>
              <a:t>Ces</a:t>
            </a:r>
            <a:r>
              <a:rPr lang="en-US" dirty="0">
                <a:cs typeface="Calibri"/>
              </a:rPr>
              <a:t> </a:t>
            </a:r>
            <a:r>
              <a:rPr lang="en-US" dirty="0" err="1">
                <a:cs typeface="Calibri"/>
              </a:rPr>
              <a:t>modèles</a:t>
            </a:r>
            <a:r>
              <a:rPr lang="en-US" dirty="0">
                <a:cs typeface="Calibri"/>
              </a:rPr>
              <a:t> </a:t>
            </a:r>
            <a:r>
              <a:rPr lang="en-US" dirty="0" err="1">
                <a:cs typeface="Calibri"/>
              </a:rPr>
              <a:t>sont</a:t>
            </a:r>
            <a:r>
              <a:rPr lang="en-US" dirty="0">
                <a:cs typeface="Calibri"/>
              </a:rPr>
              <a:t> </a:t>
            </a:r>
            <a:r>
              <a:rPr lang="en-US" dirty="0" err="1">
                <a:cs typeface="Calibri"/>
              </a:rPr>
              <a:t>utilisés</a:t>
            </a:r>
            <a:r>
              <a:rPr lang="en-US" dirty="0">
                <a:cs typeface="Calibri"/>
              </a:rPr>
              <a:t> pour des analyses qui se </a:t>
            </a:r>
            <a:r>
              <a:rPr lang="en-US" dirty="0" err="1">
                <a:cs typeface="Calibri"/>
              </a:rPr>
              <a:t>concentrent</a:t>
            </a:r>
            <a:r>
              <a:rPr lang="en-US" dirty="0">
                <a:cs typeface="Calibri"/>
              </a:rPr>
              <a:t> sur les relations </a:t>
            </a:r>
            <a:r>
              <a:rPr lang="en-US" dirty="0" err="1">
                <a:cs typeface="Calibri"/>
              </a:rPr>
              <a:t>générales</a:t>
            </a:r>
            <a:r>
              <a:rPr lang="en-US" dirty="0">
                <a:cs typeface="Calibri"/>
              </a:rPr>
              <a:t> entre le </a:t>
            </a:r>
            <a:r>
              <a:rPr lang="en-US" dirty="0" err="1">
                <a:cs typeface="Calibri"/>
              </a:rPr>
              <a:t>développement</a:t>
            </a:r>
            <a:r>
              <a:rPr lang="en-US" dirty="0">
                <a:cs typeface="Calibri"/>
              </a:rPr>
              <a:t> </a:t>
            </a:r>
            <a:r>
              <a:rPr lang="en-US" dirty="0" err="1">
                <a:cs typeface="Calibri"/>
              </a:rPr>
              <a:t>économique</a:t>
            </a:r>
            <a:r>
              <a:rPr lang="en-US" dirty="0">
                <a:cs typeface="Calibri"/>
              </a:rPr>
              <a:t> et la </a:t>
            </a:r>
            <a:r>
              <a:rPr lang="en-US" dirty="0" err="1">
                <a:cs typeface="Calibri"/>
              </a:rPr>
              <a:t>demande</a:t>
            </a:r>
            <a:r>
              <a:rPr lang="en-US" dirty="0">
                <a:cs typeface="Calibri"/>
              </a:rPr>
              <a:t> et </a:t>
            </a:r>
            <a:r>
              <a:rPr lang="en-US" dirty="0" err="1">
                <a:cs typeface="Calibri"/>
              </a:rPr>
              <a:t>l'offre</a:t>
            </a:r>
            <a:r>
              <a:rPr lang="en-US" dirty="0">
                <a:cs typeface="Calibri"/>
              </a:rPr>
              <a:t> </a:t>
            </a:r>
            <a:r>
              <a:rPr lang="en-US" dirty="0" err="1">
                <a:cs typeface="Calibri"/>
              </a:rPr>
              <a:t>d'énergie</a:t>
            </a:r>
            <a:r>
              <a:rPr lang="en-US" dirty="0">
                <a:cs typeface="Calibri"/>
              </a:rPr>
              <a:t>. </a:t>
            </a:r>
            <a:r>
              <a:rPr lang="en-US" dirty="0" err="1">
                <a:cs typeface="Calibri"/>
              </a:rPr>
              <a:t>Ces</a:t>
            </a:r>
            <a:r>
              <a:rPr lang="en-US" dirty="0">
                <a:cs typeface="Calibri"/>
              </a:rPr>
              <a:t> </a:t>
            </a:r>
            <a:r>
              <a:rPr lang="en-US" dirty="0" err="1">
                <a:cs typeface="Calibri"/>
              </a:rPr>
              <a:t>modèles</a:t>
            </a:r>
            <a:r>
              <a:rPr lang="en-US" dirty="0">
                <a:cs typeface="Calibri"/>
              </a:rPr>
              <a:t> ne se </a:t>
            </a:r>
            <a:r>
              <a:rPr lang="en-US" dirty="0" err="1">
                <a:cs typeface="Calibri"/>
              </a:rPr>
              <a:t>concentrent</a:t>
            </a:r>
            <a:r>
              <a:rPr lang="en-US" dirty="0">
                <a:cs typeface="Calibri"/>
              </a:rPr>
              <a:t> </a:t>
            </a:r>
            <a:r>
              <a:rPr lang="en-US" dirty="0" err="1">
                <a:cs typeface="Calibri"/>
              </a:rPr>
              <a:t>généralement</a:t>
            </a:r>
            <a:r>
              <a:rPr lang="en-US" dirty="0">
                <a:cs typeface="Calibri"/>
              </a:rPr>
              <a:t> pas sur </a:t>
            </a:r>
            <a:r>
              <a:rPr lang="en-US" dirty="0" err="1">
                <a:cs typeface="Calibri"/>
              </a:rPr>
              <a:t>une</a:t>
            </a:r>
            <a:r>
              <a:rPr lang="en-US" dirty="0">
                <a:cs typeface="Calibri"/>
              </a:rPr>
              <a:t> </a:t>
            </a:r>
            <a:r>
              <a:rPr lang="en-US" dirty="0" err="1">
                <a:cs typeface="Calibri"/>
              </a:rPr>
              <a:t>représentation</a:t>
            </a:r>
            <a:r>
              <a:rPr lang="en-US" dirty="0">
                <a:cs typeface="Calibri"/>
              </a:rPr>
              <a:t> </a:t>
            </a:r>
            <a:r>
              <a:rPr lang="en-US" dirty="0" err="1">
                <a:cs typeface="Calibri"/>
              </a:rPr>
              <a:t>détaillée</a:t>
            </a:r>
            <a:r>
              <a:rPr lang="en-US" dirty="0">
                <a:cs typeface="Calibri"/>
              </a:rPr>
              <a:t> des technologies. En revanche, les </a:t>
            </a:r>
            <a:r>
              <a:rPr lang="en-US" dirty="0" err="1">
                <a:cs typeface="Calibri"/>
              </a:rPr>
              <a:t>modèles</a:t>
            </a:r>
            <a:r>
              <a:rPr lang="en-US" dirty="0">
                <a:cs typeface="Calibri"/>
              </a:rPr>
              <a:t> </a:t>
            </a:r>
            <a:r>
              <a:rPr lang="en-US" dirty="0" err="1">
                <a:cs typeface="Calibri"/>
              </a:rPr>
              <a:t>énergétiques</a:t>
            </a:r>
            <a:r>
              <a:rPr lang="en-US" dirty="0">
                <a:cs typeface="Calibri"/>
              </a:rPr>
              <a:t> ascendants se </a:t>
            </a:r>
            <a:r>
              <a:rPr lang="en-US" dirty="0" err="1">
                <a:cs typeface="Calibri"/>
              </a:rPr>
              <a:t>concentrent</a:t>
            </a:r>
            <a:r>
              <a:rPr lang="en-US" dirty="0">
                <a:cs typeface="Calibri"/>
              </a:rPr>
              <a:t> sur la configuration physique des </a:t>
            </a:r>
            <a:r>
              <a:rPr lang="en-US" dirty="0" err="1">
                <a:cs typeface="Calibri"/>
              </a:rPr>
              <a:t>systèmes</a:t>
            </a:r>
            <a:r>
              <a:rPr lang="en-US" dirty="0">
                <a:cs typeface="Calibri"/>
              </a:rPr>
              <a:t> </a:t>
            </a:r>
            <a:r>
              <a:rPr lang="en-US" dirty="0" err="1">
                <a:cs typeface="Calibri"/>
              </a:rPr>
              <a:t>énergétiques</a:t>
            </a:r>
            <a:r>
              <a:rPr lang="en-US" dirty="0">
                <a:cs typeface="Calibri"/>
              </a:rPr>
              <a:t>, </a:t>
            </a:r>
            <a:r>
              <a:rPr lang="en-US" dirty="0" err="1">
                <a:cs typeface="Calibri"/>
              </a:rPr>
              <a:t>représentant</a:t>
            </a:r>
            <a:r>
              <a:rPr lang="en-US" dirty="0">
                <a:cs typeface="Calibri"/>
              </a:rPr>
              <a:t> les technologies avec un </a:t>
            </a:r>
            <a:r>
              <a:rPr lang="en-US" dirty="0" err="1">
                <a:cs typeface="Calibri"/>
              </a:rPr>
              <a:t>niveau</a:t>
            </a:r>
            <a:r>
              <a:rPr lang="en-US" dirty="0">
                <a:cs typeface="Calibri"/>
              </a:rPr>
              <a:t> de </a:t>
            </a:r>
            <a:r>
              <a:rPr lang="en-US" dirty="0" err="1">
                <a:cs typeface="Calibri"/>
              </a:rPr>
              <a:t>détail</a:t>
            </a:r>
            <a:r>
              <a:rPr lang="en-US" dirty="0">
                <a:cs typeface="Calibri"/>
              </a:rPr>
              <a:t> </a:t>
            </a:r>
            <a:r>
              <a:rPr lang="en-US" dirty="0" err="1">
                <a:cs typeface="Calibri"/>
              </a:rPr>
              <a:t>élevé</a:t>
            </a:r>
            <a:r>
              <a:rPr lang="en-US" dirty="0">
                <a:cs typeface="Calibri"/>
              </a:rPr>
              <a:t>, y </a:t>
            </a:r>
            <a:r>
              <a:rPr lang="en-US" dirty="0" err="1">
                <a:cs typeface="Calibri"/>
              </a:rPr>
              <a:t>compris</a:t>
            </a:r>
            <a:r>
              <a:rPr lang="en-US" dirty="0">
                <a:cs typeface="Calibri"/>
              </a:rPr>
              <a:t> </a:t>
            </a:r>
            <a:r>
              <a:rPr lang="en-US" dirty="0" err="1">
                <a:cs typeface="Calibri"/>
              </a:rPr>
              <a:t>leurs</a:t>
            </a:r>
            <a:r>
              <a:rPr lang="en-US" dirty="0">
                <a:cs typeface="Calibri"/>
              </a:rPr>
              <a:t> </a:t>
            </a:r>
            <a:r>
              <a:rPr lang="en-US" dirty="0" err="1">
                <a:cs typeface="Calibri"/>
              </a:rPr>
              <a:t>paramètres</a:t>
            </a:r>
            <a:r>
              <a:rPr lang="en-US" dirty="0">
                <a:cs typeface="Calibri"/>
              </a:rPr>
              <a:t> de performance, de </a:t>
            </a:r>
            <a:r>
              <a:rPr lang="en-US" dirty="0" err="1">
                <a:cs typeface="Calibri"/>
              </a:rPr>
              <a:t>coût</a:t>
            </a:r>
            <a:r>
              <a:rPr lang="en-US" dirty="0">
                <a:cs typeface="Calibri"/>
              </a:rPr>
              <a:t> et de </a:t>
            </a:r>
            <a:r>
              <a:rPr lang="en-US" dirty="0" err="1">
                <a:cs typeface="Calibri"/>
              </a:rPr>
              <a:t>leurs</a:t>
            </a:r>
            <a:r>
              <a:rPr lang="en-US" dirty="0">
                <a:cs typeface="Calibri"/>
              </a:rPr>
              <a:t> incidences sur </a:t>
            </a:r>
            <a:r>
              <a:rPr lang="en-US" dirty="0" err="1">
                <a:cs typeface="Calibri"/>
              </a:rPr>
              <a:t>l'environnement</a:t>
            </a:r>
            <a:r>
              <a:rPr lang="en-US" dirty="0">
                <a:cs typeface="Calibri"/>
              </a:rPr>
              <a:t>. </a:t>
            </a:r>
            <a:r>
              <a:rPr lang="en-US" dirty="0" err="1">
                <a:cs typeface="Calibri"/>
              </a:rPr>
              <a:t>Ces</a:t>
            </a:r>
            <a:r>
              <a:rPr lang="en-US" dirty="0">
                <a:cs typeface="Calibri"/>
              </a:rPr>
              <a:t> </a:t>
            </a:r>
            <a:r>
              <a:rPr lang="en-US" dirty="0" err="1">
                <a:cs typeface="Calibri"/>
              </a:rPr>
              <a:t>modèles</a:t>
            </a:r>
            <a:r>
              <a:rPr lang="en-US" dirty="0">
                <a:cs typeface="Calibri"/>
              </a:rPr>
              <a:t> </a:t>
            </a:r>
            <a:r>
              <a:rPr lang="en-US" dirty="0" err="1">
                <a:cs typeface="Calibri"/>
              </a:rPr>
              <a:t>utilisent</a:t>
            </a:r>
            <a:r>
              <a:rPr lang="en-US" dirty="0">
                <a:cs typeface="Calibri"/>
              </a:rPr>
              <a:t> </a:t>
            </a:r>
            <a:r>
              <a:rPr lang="en-US" dirty="0" err="1">
                <a:cs typeface="Calibri"/>
              </a:rPr>
              <a:t>souvent</a:t>
            </a:r>
            <a:r>
              <a:rPr lang="en-US" dirty="0">
                <a:cs typeface="Calibri"/>
              </a:rPr>
              <a:t> des </a:t>
            </a:r>
            <a:r>
              <a:rPr lang="en-US" dirty="0" err="1">
                <a:cs typeface="Calibri"/>
              </a:rPr>
              <a:t>demandes</a:t>
            </a:r>
            <a:r>
              <a:rPr lang="en-US" dirty="0">
                <a:cs typeface="Calibri"/>
              </a:rPr>
              <a:t> finales </a:t>
            </a:r>
            <a:r>
              <a:rPr lang="en-US" dirty="0" err="1">
                <a:cs typeface="Calibri"/>
              </a:rPr>
              <a:t>déterminées</a:t>
            </a:r>
            <a:r>
              <a:rPr lang="en-US" dirty="0">
                <a:cs typeface="Calibri"/>
              </a:rPr>
              <a:t> à </a:t>
            </a:r>
            <a:r>
              <a:rPr lang="en-US" dirty="0" err="1">
                <a:cs typeface="Calibri"/>
              </a:rPr>
              <a:t>l’extérieur</a:t>
            </a:r>
            <a:r>
              <a:rPr lang="en-US" dirty="0">
                <a:cs typeface="Calibri"/>
              </a:rPr>
              <a:t> du </a:t>
            </a:r>
            <a:r>
              <a:rPr lang="en-US" dirty="0" err="1">
                <a:cs typeface="Calibri"/>
              </a:rPr>
              <a:t>modèle</a:t>
            </a:r>
            <a:r>
              <a:rPr lang="en-US" dirty="0">
                <a:cs typeface="Calibri"/>
              </a:rPr>
              <a:t> (qui </a:t>
            </a:r>
            <a:r>
              <a:rPr lang="en-US" dirty="0" err="1">
                <a:cs typeface="Calibri"/>
              </a:rPr>
              <a:t>peut</a:t>
            </a:r>
            <a:r>
              <a:rPr lang="en-US" dirty="0">
                <a:cs typeface="Calibri"/>
              </a:rPr>
              <a:t> </a:t>
            </a:r>
            <a:r>
              <a:rPr lang="en-US" dirty="0" err="1">
                <a:cs typeface="Calibri"/>
              </a:rPr>
              <a:t>être</a:t>
            </a:r>
            <a:r>
              <a:rPr lang="en-US" dirty="0">
                <a:cs typeface="Calibri"/>
              </a:rPr>
              <a:t> </a:t>
            </a:r>
            <a:r>
              <a:rPr lang="en-US" dirty="0" err="1">
                <a:cs typeface="Calibri"/>
              </a:rPr>
              <a:t>fournie</a:t>
            </a:r>
            <a:r>
              <a:rPr lang="en-US" dirty="0">
                <a:cs typeface="Calibri"/>
              </a:rPr>
              <a:t> par un </a:t>
            </a:r>
            <a:r>
              <a:rPr lang="en-US" dirty="0" err="1">
                <a:cs typeface="Calibri"/>
              </a:rPr>
              <a:t>modèle</a:t>
            </a:r>
            <a:r>
              <a:rPr lang="en-US" dirty="0">
                <a:cs typeface="Calibri"/>
              </a:rPr>
              <a:t> descendant). Les </a:t>
            </a:r>
            <a:r>
              <a:rPr lang="en-US" dirty="0" err="1">
                <a:cs typeface="Calibri"/>
              </a:rPr>
              <a:t>modèles</a:t>
            </a:r>
            <a:r>
              <a:rPr lang="en-US" dirty="0">
                <a:cs typeface="Calibri"/>
              </a:rPr>
              <a:t> </a:t>
            </a:r>
            <a:r>
              <a:rPr lang="en-US" dirty="0" err="1">
                <a:cs typeface="Calibri"/>
              </a:rPr>
              <a:t>énergétiques</a:t>
            </a:r>
            <a:r>
              <a:rPr lang="en-US" dirty="0">
                <a:cs typeface="Calibri"/>
              </a:rPr>
              <a:t> ascendants les plus courants </a:t>
            </a:r>
            <a:r>
              <a:rPr lang="en-US" dirty="0" err="1">
                <a:cs typeface="Calibri"/>
              </a:rPr>
              <a:t>sont</a:t>
            </a:r>
            <a:r>
              <a:rPr lang="en-US" dirty="0">
                <a:cs typeface="Calibri"/>
              </a:rPr>
              <a:t> les </a:t>
            </a:r>
            <a:r>
              <a:rPr lang="en-US" dirty="0" err="1">
                <a:cs typeface="Calibri"/>
              </a:rPr>
              <a:t>modèles</a:t>
            </a:r>
            <a:r>
              <a:rPr lang="en-US" dirty="0">
                <a:cs typeface="Calibri"/>
              </a:rPr>
              <a:t> </a:t>
            </a:r>
            <a:r>
              <a:rPr lang="en-US" dirty="0" err="1">
                <a:cs typeface="Calibri"/>
              </a:rPr>
              <a:t>d'optimisation</a:t>
            </a:r>
            <a:r>
              <a:rPr lang="en-US" dirty="0">
                <a:cs typeface="Calibri"/>
              </a:rPr>
              <a:t>. Il </a:t>
            </a:r>
            <a:r>
              <a:rPr lang="en-US" dirty="0" err="1">
                <a:cs typeface="Calibri"/>
              </a:rPr>
              <a:t>s'agit</a:t>
            </a:r>
            <a:r>
              <a:rPr lang="en-US" dirty="0">
                <a:cs typeface="Calibri"/>
              </a:rPr>
              <a:t> de </a:t>
            </a:r>
            <a:r>
              <a:rPr lang="en-US" dirty="0" err="1">
                <a:cs typeface="Calibri"/>
              </a:rPr>
              <a:t>modèles</a:t>
            </a:r>
            <a:r>
              <a:rPr lang="en-US" dirty="0">
                <a:cs typeface="Calibri"/>
              </a:rPr>
              <a:t> qui </a:t>
            </a:r>
            <a:r>
              <a:rPr lang="en-US" dirty="0" err="1">
                <a:cs typeface="Calibri"/>
              </a:rPr>
              <a:t>identifient</a:t>
            </a:r>
            <a:r>
              <a:rPr lang="en-US" dirty="0">
                <a:cs typeface="Calibri"/>
              </a:rPr>
              <a:t> la manière </a:t>
            </a:r>
            <a:r>
              <a:rPr lang="en-US" dirty="0" err="1">
                <a:cs typeface="Calibri"/>
              </a:rPr>
              <a:t>optimale</a:t>
            </a:r>
            <a:r>
              <a:rPr lang="en-US" dirty="0">
                <a:cs typeface="Calibri"/>
              </a:rPr>
              <a:t> de </a:t>
            </a:r>
            <a:r>
              <a:rPr lang="en-US" dirty="0" err="1">
                <a:cs typeface="Calibri"/>
              </a:rPr>
              <a:t>satisfaire</a:t>
            </a:r>
            <a:r>
              <a:rPr lang="en-US" dirty="0">
                <a:cs typeface="Calibri"/>
              </a:rPr>
              <a:t> les </a:t>
            </a:r>
            <a:r>
              <a:rPr lang="en-US" dirty="0" err="1">
                <a:cs typeface="Calibri"/>
              </a:rPr>
              <a:t>diverses</a:t>
            </a:r>
            <a:r>
              <a:rPr lang="en-US" dirty="0">
                <a:cs typeface="Calibri"/>
              </a:rPr>
              <a:t> </a:t>
            </a:r>
            <a:r>
              <a:rPr lang="en-US" dirty="0" err="1">
                <a:cs typeface="Calibri"/>
              </a:rPr>
              <a:t>demandes</a:t>
            </a:r>
            <a:r>
              <a:rPr lang="en-US" dirty="0">
                <a:cs typeface="Calibri"/>
              </a:rPr>
              <a:t>, par </a:t>
            </a:r>
            <a:r>
              <a:rPr lang="en-US" dirty="0" err="1">
                <a:cs typeface="Calibri"/>
              </a:rPr>
              <a:t>exemple</a:t>
            </a:r>
            <a:r>
              <a:rPr lang="en-US" dirty="0">
                <a:cs typeface="Calibri"/>
              </a:rPr>
              <a:t> </a:t>
            </a:r>
            <a:r>
              <a:rPr lang="en-US" dirty="0" err="1">
                <a:cs typeface="Calibri"/>
              </a:rPr>
              <a:t>en</a:t>
            </a:r>
            <a:r>
              <a:rPr lang="en-US" dirty="0">
                <a:cs typeface="Calibri"/>
              </a:rPr>
              <a:t> </a:t>
            </a:r>
            <a:r>
              <a:rPr lang="en-US" dirty="0" err="1">
                <a:cs typeface="Calibri"/>
              </a:rPr>
              <a:t>termes</a:t>
            </a:r>
            <a:r>
              <a:rPr lang="en-US" dirty="0">
                <a:cs typeface="Calibri"/>
              </a:rPr>
              <a:t> de </a:t>
            </a:r>
            <a:r>
              <a:rPr lang="en-US" dirty="0" err="1">
                <a:cs typeface="Calibri"/>
              </a:rPr>
              <a:t>minimisation</a:t>
            </a:r>
            <a:r>
              <a:rPr lang="en-US" dirty="0">
                <a:cs typeface="Calibri"/>
              </a:rPr>
              <a:t> des </a:t>
            </a:r>
            <a:r>
              <a:rPr lang="en-US" dirty="0" err="1">
                <a:cs typeface="Calibri"/>
              </a:rPr>
              <a:t>coûts</a:t>
            </a:r>
            <a:r>
              <a:rPr lang="en-US" dirty="0">
                <a:cs typeface="Calibri"/>
              </a:rPr>
              <a:t> </a:t>
            </a:r>
            <a:r>
              <a:rPr lang="en-US" dirty="0" err="1">
                <a:cs typeface="Calibri"/>
              </a:rPr>
              <a:t>ou</a:t>
            </a:r>
            <a:r>
              <a:rPr lang="en-US" dirty="0">
                <a:cs typeface="Calibri"/>
              </a:rPr>
              <a:t> de </a:t>
            </a:r>
            <a:r>
              <a:rPr lang="en-US" dirty="0" err="1">
                <a:cs typeface="Calibri"/>
              </a:rPr>
              <a:t>l'impact</a:t>
            </a:r>
            <a:r>
              <a:rPr lang="en-US" dirty="0">
                <a:cs typeface="Calibri"/>
              </a:rPr>
              <a:t> sur </a:t>
            </a:r>
            <a:r>
              <a:rPr lang="en-US" dirty="0" err="1">
                <a:cs typeface="Calibri"/>
              </a:rPr>
              <a:t>l'environnement</a:t>
            </a:r>
            <a:r>
              <a:rPr lang="en-US" dirty="0">
                <a:cs typeface="Calibri"/>
              </a:rPr>
              <a:t>, </a:t>
            </a:r>
            <a:r>
              <a:rPr lang="en-US" dirty="0" err="1">
                <a:cs typeface="Calibri"/>
              </a:rPr>
              <a:t>ou</a:t>
            </a:r>
            <a:r>
              <a:rPr lang="en-US" dirty="0">
                <a:cs typeface="Calibri"/>
              </a:rPr>
              <a:t> de </a:t>
            </a:r>
            <a:r>
              <a:rPr lang="en-US" dirty="0" err="1">
                <a:cs typeface="Calibri"/>
              </a:rPr>
              <a:t>maximisation</a:t>
            </a:r>
            <a:r>
              <a:rPr lang="en-US" dirty="0">
                <a:cs typeface="Calibri"/>
              </a:rPr>
              <a:t> de </a:t>
            </a:r>
            <a:r>
              <a:rPr lang="en-US" dirty="0" err="1">
                <a:cs typeface="Calibri"/>
              </a:rPr>
              <a:t>l'accès</a:t>
            </a:r>
            <a:r>
              <a:rPr lang="en-US" dirty="0">
                <a:cs typeface="Calibri"/>
              </a:rPr>
              <a:t> aux services </a:t>
            </a:r>
            <a:r>
              <a:rPr lang="en-US" dirty="0" err="1">
                <a:cs typeface="Calibri"/>
              </a:rPr>
              <a:t>énergétiques</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4006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Ce </a:t>
            </a:r>
            <a:r>
              <a:rPr lang="en-US" dirty="0" err="1">
                <a:cs typeface="Calibri"/>
              </a:rPr>
              <a:t>diagramme</a:t>
            </a:r>
            <a:r>
              <a:rPr lang="en-US" dirty="0">
                <a:cs typeface="Calibri"/>
              </a:rPr>
              <a:t> </a:t>
            </a:r>
            <a:r>
              <a:rPr lang="en-US" dirty="0" err="1">
                <a:cs typeface="Calibri"/>
              </a:rPr>
              <a:t>présente</a:t>
            </a:r>
            <a:r>
              <a:rPr lang="en-US" dirty="0">
                <a:cs typeface="Calibri"/>
              </a:rPr>
              <a:t> </a:t>
            </a:r>
            <a:r>
              <a:rPr lang="en-US" dirty="0" err="1">
                <a:cs typeface="Calibri"/>
              </a:rPr>
              <a:t>certaines</a:t>
            </a:r>
            <a:r>
              <a:rPr lang="en-US" dirty="0">
                <a:cs typeface="Calibri"/>
              </a:rPr>
              <a:t> des étapes </a:t>
            </a:r>
            <a:r>
              <a:rPr lang="en-US" dirty="0" err="1">
                <a:cs typeface="Calibri"/>
              </a:rPr>
              <a:t>clés</a:t>
            </a:r>
            <a:r>
              <a:rPr lang="en-US" dirty="0">
                <a:cs typeface="Calibri"/>
              </a:rPr>
              <a:t> </a:t>
            </a:r>
            <a:r>
              <a:rPr lang="en-US" dirty="0" err="1">
                <a:cs typeface="Calibri"/>
              </a:rPr>
              <a:t>d'une</a:t>
            </a:r>
            <a:r>
              <a:rPr lang="en-US" dirty="0">
                <a:cs typeface="Calibri"/>
              </a:rPr>
              <a:t> </a:t>
            </a:r>
            <a:r>
              <a:rPr lang="en-US" dirty="0" err="1">
                <a:cs typeface="Calibri"/>
              </a:rPr>
              <a:t>analyse</a:t>
            </a:r>
            <a:r>
              <a:rPr lang="en-US" dirty="0">
                <a:cs typeface="Calibri"/>
              </a:rPr>
              <a:t> de </a:t>
            </a:r>
            <a:r>
              <a:rPr lang="en-US" dirty="0" err="1">
                <a:cs typeface="Calibri"/>
              </a:rPr>
              <a:t>modélisation</a:t>
            </a:r>
            <a:r>
              <a:rPr lang="en-US" dirty="0">
                <a:cs typeface="Calibri"/>
              </a:rPr>
              <a:t> </a:t>
            </a:r>
            <a:r>
              <a:rPr lang="en-US" dirty="0" err="1">
                <a:cs typeface="Calibri"/>
              </a:rPr>
              <a:t>énergétique</a:t>
            </a:r>
            <a:r>
              <a:rPr lang="en-US" dirty="0">
                <a:cs typeface="Calibri"/>
              </a:rPr>
              <a:t>. La première étape </a:t>
            </a:r>
            <a:r>
              <a:rPr lang="en-US" dirty="0" err="1">
                <a:cs typeface="Calibri"/>
              </a:rPr>
              <a:t>consiste</a:t>
            </a:r>
            <a:r>
              <a:rPr lang="en-US" dirty="0">
                <a:cs typeface="Calibri"/>
              </a:rPr>
              <a:t> </a:t>
            </a:r>
            <a:r>
              <a:rPr lang="en-US" dirty="0" err="1">
                <a:cs typeface="Calibri"/>
              </a:rPr>
              <a:t>généralement</a:t>
            </a:r>
            <a:r>
              <a:rPr lang="en-US" dirty="0">
                <a:cs typeface="Calibri"/>
              </a:rPr>
              <a:t> à </a:t>
            </a:r>
            <a:r>
              <a:rPr lang="en-US" dirty="0" err="1">
                <a:cs typeface="Calibri"/>
              </a:rPr>
              <a:t>obtenir</a:t>
            </a:r>
            <a:r>
              <a:rPr lang="en-US" dirty="0">
                <a:cs typeface="Calibri"/>
              </a:rPr>
              <a:t> les données brutes; dans </a:t>
            </a:r>
            <a:r>
              <a:rPr lang="en-US" dirty="0" err="1">
                <a:cs typeface="Calibri"/>
              </a:rPr>
              <a:t>ce</a:t>
            </a:r>
            <a:r>
              <a:rPr lang="en-US" dirty="0">
                <a:cs typeface="Calibri"/>
              </a:rPr>
              <a:t> </a:t>
            </a:r>
            <a:r>
              <a:rPr lang="en-US" dirty="0" err="1">
                <a:cs typeface="Calibri"/>
              </a:rPr>
              <a:t>cours</a:t>
            </a:r>
            <a:r>
              <a:rPr lang="en-US" dirty="0">
                <a:cs typeface="Calibri"/>
              </a:rPr>
              <a:t>, le </a:t>
            </a:r>
            <a:r>
              <a:rPr lang="en-US" dirty="0" err="1">
                <a:cs typeface="Calibri"/>
              </a:rPr>
              <a:t>diagramme</a:t>
            </a:r>
            <a:r>
              <a:rPr lang="en-US" dirty="0">
                <a:cs typeface="Calibri"/>
              </a:rPr>
              <a:t> se </a:t>
            </a:r>
            <a:r>
              <a:rPr lang="en-US" dirty="0" err="1">
                <a:cs typeface="Calibri"/>
              </a:rPr>
              <a:t>concentre</a:t>
            </a:r>
            <a:r>
              <a:rPr lang="en-US" dirty="0">
                <a:cs typeface="Calibri"/>
              </a:rPr>
              <a:t> sur </a:t>
            </a:r>
            <a:r>
              <a:rPr lang="en-US" dirty="0" err="1">
                <a:cs typeface="Calibri"/>
              </a:rPr>
              <a:t>l’utilisation</a:t>
            </a:r>
            <a:r>
              <a:rPr lang="en-US" dirty="0">
                <a:cs typeface="Calibri"/>
              </a:rPr>
              <a:t> de sources ouvertes et les données ouvertes </a:t>
            </a:r>
            <a:r>
              <a:rPr lang="en-US" dirty="0" err="1">
                <a:cs typeface="Calibri"/>
              </a:rPr>
              <a:t>sont</a:t>
            </a:r>
            <a:r>
              <a:rPr lang="en-US" dirty="0">
                <a:cs typeface="Calibri"/>
              </a:rPr>
              <a:t> </a:t>
            </a:r>
            <a:r>
              <a:rPr lang="en-US" dirty="0" err="1">
                <a:cs typeface="Calibri"/>
              </a:rPr>
              <a:t>donc</a:t>
            </a:r>
            <a:r>
              <a:rPr lang="en-US" dirty="0">
                <a:cs typeface="Calibri"/>
              </a:rPr>
              <a:t> </a:t>
            </a:r>
            <a:r>
              <a:rPr lang="en-US" dirty="0" err="1">
                <a:cs typeface="Calibri"/>
              </a:rPr>
              <a:t>utilisées</a:t>
            </a:r>
            <a:r>
              <a:rPr lang="en-US" dirty="0">
                <a:cs typeface="Calibri"/>
              </a:rPr>
              <a:t>. </a:t>
            </a:r>
            <a:r>
              <a:rPr lang="en-US" dirty="0" err="1">
                <a:cs typeface="Calibri"/>
              </a:rPr>
              <a:t>Ces</a:t>
            </a:r>
            <a:r>
              <a:rPr lang="en-US" dirty="0">
                <a:cs typeface="Calibri"/>
              </a:rPr>
              <a:t> données brutes </a:t>
            </a:r>
            <a:r>
              <a:rPr lang="en-US" dirty="0" err="1">
                <a:cs typeface="Calibri"/>
              </a:rPr>
              <a:t>doivent</a:t>
            </a:r>
            <a:r>
              <a:rPr lang="en-US" dirty="0">
                <a:cs typeface="Calibri"/>
              </a:rPr>
              <a:t> ensuite </a:t>
            </a:r>
            <a:r>
              <a:rPr lang="en-US" dirty="0" err="1">
                <a:cs typeface="Calibri"/>
              </a:rPr>
              <a:t>être</a:t>
            </a:r>
            <a:r>
              <a:rPr lang="en-US" dirty="0">
                <a:cs typeface="Calibri"/>
              </a:rPr>
              <a:t> </a:t>
            </a:r>
            <a:r>
              <a:rPr lang="en-US" dirty="0" err="1">
                <a:cs typeface="Calibri"/>
              </a:rPr>
              <a:t>traitées</a:t>
            </a:r>
            <a:r>
              <a:rPr lang="en-US" dirty="0">
                <a:cs typeface="Calibri"/>
              </a:rPr>
              <a:t>, </a:t>
            </a:r>
            <a:r>
              <a:rPr lang="en-US" dirty="0" err="1">
                <a:cs typeface="Calibri"/>
              </a:rPr>
              <a:t>ce</a:t>
            </a:r>
            <a:r>
              <a:rPr lang="en-US" dirty="0">
                <a:cs typeface="Calibri"/>
              </a:rPr>
              <a:t> qui </a:t>
            </a:r>
            <a:r>
              <a:rPr lang="en-US" dirty="0" err="1">
                <a:cs typeface="Calibri"/>
              </a:rPr>
              <a:t>signifie</a:t>
            </a:r>
            <a:r>
              <a:rPr lang="en-US" dirty="0">
                <a:cs typeface="Calibri"/>
              </a:rPr>
              <a:t> </a:t>
            </a:r>
            <a:r>
              <a:rPr lang="en-US" dirty="0" err="1">
                <a:cs typeface="Calibri"/>
              </a:rPr>
              <a:t>généralement</a:t>
            </a:r>
            <a:r>
              <a:rPr lang="en-US" dirty="0">
                <a:cs typeface="Calibri"/>
              </a:rPr>
              <a:t> </a:t>
            </a:r>
            <a:r>
              <a:rPr lang="en-US" dirty="0" err="1">
                <a:cs typeface="Calibri"/>
              </a:rPr>
              <a:t>qu'elles</a:t>
            </a:r>
            <a:r>
              <a:rPr lang="en-US" dirty="0">
                <a:cs typeface="Calibri"/>
              </a:rPr>
              <a:t> </a:t>
            </a:r>
            <a:r>
              <a:rPr lang="en-US" dirty="0" err="1">
                <a:cs typeface="Calibri"/>
              </a:rPr>
              <a:t>doivent</a:t>
            </a:r>
            <a:r>
              <a:rPr lang="en-US" dirty="0">
                <a:cs typeface="Calibri"/>
              </a:rPr>
              <a:t> </a:t>
            </a:r>
            <a:r>
              <a:rPr lang="en-US" dirty="0" err="1">
                <a:cs typeface="Calibri"/>
              </a:rPr>
              <a:t>être</a:t>
            </a:r>
            <a:r>
              <a:rPr lang="en-US" dirty="0">
                <a:cs typeface="Calibri"/>
              </a:rPr>
              <a:t> </a:t>
            </a:r>
            <a:r>
              <a:rPr lang="en-US" dirty="0" err="1">
                <a:cs typeface="Calibri"/>
              </a:rPr>
              <a:t>manipulées</a:t>
            </a:r>
            <a:r>
              <a:rPr lang="en-US" dirty="0">
                <a:cs typeface="Calibri"/>
              </a:rPr>
              <a:t> sous </a:t>
            </a:r>
            <a:r>
              <a:rPr lang="en-US" dirty="0" err="1">
                <a:cs typeface="Calibri"/>
              </a:rPr>
              <a:t>une</a:t>
            </a:r>
            <a:r>
              <a:rPr lang="en-US" dirty="0">
                <a:cs typeface="Calibri"/>
              </a:rPr>
              <a:t> </a:t>
            </a:r>
            <a:r>
              <a:rPr lang="en-US" dirty="0" err="1">
                <a:cs typeface="Calibri"/>
              </a:rPr>
              <a:t>forme</a:t>
            </a:r>
            <a:r>
              <a:rPr lang="en-US" dirty="0">
                <a:cs typeface="Calibri"/>
              </a:rPr>
              <a:t> qui </a:t>
            </a:r>
            <a:r>
              <a:rPr lang="en-US" dirty="0" err="1">
                <a:cs typeface="Calibri"/>
              </a:rPr>
              <a:t>peut</a:t>
            </a:r>
            <a:r>
              <a:rPr lang="en-US" dirty="0">
                <a:cs typeface="Calibri"/>
              </a:rPr>
              <a:t> </a:t>
            </a:r>
            <a:r>
              <a:rPr lang="en-US" dirty="0" err="1">
                <a:cs typeface="Calibri"/>
              </a:rPr>
              <a:t>être</a:t>
            </a:r>
            <a:r>
              <a:rPr lang="en-US" dirty="0">
                <a:cs typeface="Calibri"/>
              </a:rPr>
              <a:t> </a:t>
            </a:r>
            <a:r>
              <a:rPr lang="en-US" dirty="0" err="1">
                <a:cs typeface="Calibri"/>
              </a:rPr>
              <a:t>utilisée</a:t>
            </a:r>
            <a:r>
              <a:rPr lang="en-US" dirty="0">
                <a:cs typeface="Calibri"/>
              </a:rPr>
              <a:t> pour </a:t>
            </a:r>
            <a:r>
              <a:rPr lang="en-US" dirty="0" err="1">
                <a:cs typeface="Calibri"/>
              </a:rPr>
              <a:t>développer</a:t>
            </a:r>
            <a:r>
              <a:rPr lang="en-US" dirty="0">
                <a:cs typeface="Calibri"/>
              </a:rPr>
              <a:t> le </a:t>
            </a:r>
            <a:r>
              <a:rPr lang="en-US" dirty="0" err="1">
                <a:cs typeface="Calibri"/>
              </a:rPr>
              <a:t>modèle</a:t>
            </a:r>
            <a:r>
              <a:rPr lang="en-US" dirty="0">
                <a:cs typeface="Calibri"/>
              </a:rPr>
              <a:t>. Il </a:t>
            </a:r>
            <a:r>
              <a:rPr lang="en-US" dirty="0" err="1">
                <a:cs typeface="Calibri"/>
              </a:rPr>
              <a:t>peut</a:t>
            </a:r>
            <a:r>
              <a:rPr lang="en-US" dirty="0">
                <a:cs typeface="Calibri"/>
              </a:rPr>
              <a:t> </a:t>
            </a:r>
            <a:r>
              <a:rPr lang="en-US" dirty="0" err="1">
                <a:cs typeface="Calibri"/>
              </a:rPr>
              <a:t>s'agir</a:t>
            </a:r>
            <a:r>
              <a:rPr lang="en-US" dirty="0">
                <a:cs typeface="Calibri"/>
              </a:rPr>
              <a:t> de </a:t>
            </a:r>
            <a:r>
              <a:rPr lang="en-US" dirty="0" err="1">
                <a:cs typeface="Calibri"/>
              </a:rPr>
              <a:t>convertir</a:t>
            </a:r>
            <a:r>
              <a:rPr lang="en-US" dirty="0">
                <a:cs typeface="Calibri"/>
              </a:rPr>
              <a:t> le format </a:t>
            </a:r>
            <a:r>
              <a:rPr lang="en-US" dirty="0" err="1">
                <a:cs typeface="Calibri"/>
              </a:rPr>
              <a:t>ou</a:t>
            </a:r>
            <a:r>
              <a:rPr lang="en-US" dirty="0">
                <a:cs typeface="Calibri"/>
              </a:rPr>
              <a:t> les </a:t>
            </a:r>
            <a:r>
              <a:rPr lang="en-US" dirty="0" err="1">
                <a:cs typeface="Calibri"/>
              </a:rPr>
              <a:t>unités</a:t>
            </a:r>
            <a:r>
              <a:rPr lang="en-US" dirty="0">
                <a:cs typeface="Calibri"/>
              </a:rPr>
              <a:t> des données, </a:t>
            </a:r>
            <a:r>
              <a:rPr lang="en-US" dirty="0" err="1">
                <a:cs typeface="Calibri"/>
              </a:rPr>
              <a:t>ou</a:t>
            </a:r>
            <a:r>
              <a:rPr lang="en-US" dirty="0">
                <a:cs typeface="Calibri"/>
              </a:rPr>
              <a:t> </a:t>
            </a:r>
            <a:r>
              <a:rPr lang="en-US" dirty="0" err="1">
                <a:cs typeface="Calibri"/>
              </a:rPr>
              <a:t>d'utiliser</a:t>
            </a:r>
            <a:r>
              <a:rPr lang="en-US" dirty="0">
                <a:cs typeface="Calibri"/>
              </a:rPr>
              <a:t> les données brutes pour </a:t>
            </a:r>
            <a:r>
              <a:rPr lang="en-US" dirty="0" err="1">
                <a:cs typeface="Calibri"/>
              </a:rPr>
              <a:t>créer</a:t>
            </a:r>
            <a:r>
              <a:rPr lang="en-US" dirty="0">
                <a:cs typeface="Calibri"/>
              </a:rPr>
              <a:t> des estimations pour les </a:t>
            </a:r>
            <a:r>
              <a:rPr lang="en-US" dirty="0" err="1">
                <a:cs typeface="Calibri"/>
              </a:rPr>
              <a:t>paramètres</a:t>
            </a:r>
            <a:r>
              <a:rPr lang="en-US" dirty="0">
                <a:cs typeface="Calibri"/>
              </a:rPr>
              <a:t> du </a:t>
            </a:r>
            <a:r>
              <a:rPr lang="en-US" dirty="0" err="1">
                <a:cs typeface="Calibri"/>
              </a:rPr>
              <a:t>modèle</a:t>
            </a:r>
            <a:r>
              <a:rPr lang="en-US" dirty="0">
                <a:cs typeface="Calibri"/>
              </a:rPr>
              <a:t>.</a:t>
            </a:r>
          </a:p>
          <a:p>
            <a:endParaRPr lang="en-US" dirty="0"/>
          </a:p>
          <a:p>
            <a:r>
              <a:rPr lang="en-US" dirty="0">
                <a:cs typeface="Calibri"/>
              </a:rPr>
              <a:t>Une </a:t>
            </a:r>
            <a:r>
              <a:rPr lang="en-US" dirty="0" err="1">
                <a:cs typeface="Calibri"/>
              </a:rPr>
              <a:t>fois</a:t>
            </a:r>
            <a:r>
              <a:rPr lang="en-US" dirty="0">
                <a:cs typeface="Calibri"/>
              </a:rPr>
              <a:t> les données </a:t>
            </a:r>
            <a:r>
              <a:rPr lang="en-US" dirty="0" err="1">
                <a:cs typeface="Calibri"/>
              </a:rPr>
              <a:t>traitées</a:t>
            </a:r>
            <a:r>
              <a:rPr lang="en-US" dirty="0">
                <a:cs typeface="Calibri"/>
              </a:rPr>
              <a:t>, le </a:t>
            </a:r>
            <a:r>
              <a:rPr lang="en-US" dirty="0" err="1">
                <a:cs typeface="Calibri"/>
              </a:rPr>
              <a:t>modèle</a:t>
            </a:r>
            <a:r>
              <a:rPr lang="en-US" dirty="0">
                <a:cs typeface="Calibri"/>
              </a:rPr>
              <a:t> </a:t>
            </a:r>
            <a:r>
              <a:rPr lang="en-US" dirty="0" err="1">
                <a:cs typeface="Calibri"/>
              </a:rPr>
              <a:t>peut</a:t>
            </a:r>
            <a:r>
              <a:rPr lang="en-US" dirty="0">
                <a:cs typeface="Calibri"/>
              </a:rPr>
              <a:t> </a:t>
            </a:r>
            <a:r>
              <a:rPr lang="en-US" dirty="0" err="1">
                <a:cs typeface="Calibri"/>
              </a:rPr>
              <a:t>être</a:t>
            </a:r>
            <a:r>
              <a:rPr lang="en-US" dirty="0">
                <a:cs typeface="Calibri"/>
              </a:rPr>
              <a:t> </a:t>
            </a:r>
            <a:r>
              <a:rPr lang="en-US" dirty="0" err="1">
                <a:cs typeface="Calibri"/>
              </a:rPr>
              <a:t>formulé</a:t>
            </a:r>
            <a:r>
              <a:rPr lang="en-US" dirty="0">
                <a:cs typeface="Calibri"/>
              </a:rPr>
              <a:t>. </a:t>
            </a:r>
            <a:r>
              <a:rPr lang="en-US" dirty="0" err="1">
                <a:cs typeface="Calibri"/>
              </a:rPr>
              <a:t>Cette</a:t>
            </a:r>
            <a:r>
              <a:rPr lang="en-US" dirty="0">
                <a:cs typeface="Calibri"/>
              </a:rPr>
              <a:t> étape </a:t>
            </a:r>
            <a:r>
              <a:rPr lang="en-US" dirty="0" err="1">
                <a:cs typeface="Calibri"/>
              </a:rPr>
              <a:t>varie</a:t>
            </a:r>
            <a:r>
              <a:rPr lang="en-US" dirty="0">
                <a:cs typeface="Calibri"/>
              </a:rPr>
              <a:t> </a:t>
            </a:r>
            <a:r>
              <a:rPr lang="en-US" dirty="0" err="1">
                <a:cs typeface="Calibri"/>
              </a:rPr>
              <a:t>en</a:t>
            </a:r>
            <a:r>
              <a:rPr lang="en-US" dirty="0">
                <a:cs typeface="Calibri"/>
              </a:rPr>
              <a:t> </a:t>
            </a:r>
            <a:r>
              <a:rPr lang="en-US" dirty="0" err="1">
                <a:cs typeface="Calibri"/>
              </a:rPr>
              <a:t>fonction</a:t>
            </a:r>
            <a:r>
              <a:rPr lang="en-US" dirty="0">
                <a:cs typeface="Calibri"/>
              </a:rPr>
              <a:t> du </a:t>
            </a:r>
            <a:r>
              <a:rPr lang="en-US" dirty="0" err="1">
                <a:cs typeface="Calibri"/>
              </a:rPr>
              <a:t>système</a:t>
            </a:r>
            <a:r>
              <a:rPr lang="en-US" dirty="0">
                <a:cs typeface="Calibri"/>
              </a:rPr>
              <a:t> de </a:t>
            </a:r>
            <a:r>
              <a:rPr lang="en-US" dirty="0" err="1">
                <a:cs typeface="Calibri"/>
              </a:rPr>
              <a:t>modélisation</a:t>
            </a:r>
            <a:r>
              <a:rPr lang="en-US" dirty="0">
                <a:cs typeface="Calibri"/>
              </a:rPr>
              <a:t> </a:t>
            </a:r>
            <a:r>
              <a:rPr lang="en-US" dirty="0" err="1">
                <a:cs typeface="Calibri"/>
              </a:rPr>
              <a:t>utilisé</a:t>
            </a:r>
            <a:r>
              <a:rPr lang="en-US" dirty="0">
                <a:cs typeface="Calibri"/>
              </a:rPr>
              <a:t>. Par </a:t>
            </a:r>
            <a:r>
              <a:rPr lang="en-US" dirty="0" err="1">
                <a:cs typeface="Calibri"/>
              </a:rPr>
              <a:t>exemple</a:t>
            </a:r>
            <a:r>
              <a:rPr lang="en-US" dirty="0">
                <a:cs typeface="Calibri"/>
              </a:rPr>
              <a:t>, </a:t>
            </a:r>
            <a:r>
              <a:rPr lang="en-US" dirty="0" err="1">
                <a:cs typeface="Calibri"/>
              </a:rPr>
              <a:t>une</a:t>
            </a:r>
            <a:r>
              <a:rPr lang="en-US" dirty="0">
                <a:cs typeface="Calibri"/>
              </a:rPr>
              <a:t> interface </a:t>
            </a:r>
            <a:r>
              <a:rPr lang="en-US" dirty="0" err="1">
                <a:cs typeface="Calibri"/>
              </a:rPr>
              <a:t>basée</a:t>
            </a:r>
            <a:r>
              <a:rPr lang="en-US" dirty="0">
                <a:cs typeface="Calibri"/>
              </a:rPr>
              <a:t> sur un </a:t>
            </a:r>
            <a:r>
              <a:rPr lang="en-US" dirty="0" err="1">
                <a:cs typeface="Calibri"/>
              </a:rPr>
              <a:t>tableur</a:t>
            </a:r>
            <a:r>
              <a:rPr lang="en-US" dirty="0">
                <a:cs typeface="Calibri"/>
              </a:rPr>
              <a:t> </a:t>
            </a:r>
            <a:r>
              <a:rPr lang="en-US" dirty="0" err="1">
                <a:cs typeface="Calibri"/>
              </a:rPr>
              <a:t>peut</a:t>
            </a:r>
            <a:r>
              <a:rPr lang="en-US" dirty="0">
                <a:cs typeface="Calibri"/>
              </a:rPr>
              <a:t> </a:t>
            </a:r>
            <a:r>
              <a:rPr lang="en-US" dirty="0" err="1">
                <a:cs typeface="Calibri"/>
              </a:rPr>
              <a:t>être</a:t>
            </a:r>
            <a:r>
              <a:rPr lang="en-US" dirty="0">
                <a:cs typeface="Calibri"/>
              </a:rPr>
              <a:t> </a:t>
            </a:r>
            <a:r>
              <a:rPr lang="en-US" dirty="0" err="1">
                <a:cs typeface="Calibri"/>
              </a:rPr>
              <a:t>utilisée</a:t>
            </a:r>
            <a:r>
              <a:rPr lang="en-US" dirty="0">
                <a:cs typeface="Calibri"/>
              </a:rPr>
              <a:t> pour </a:t>
            </a:r>
            <a:r>
              <a:rPr lang="en-US" dirty="0" err="1">
                <a:cs typeface="Calibri"/>
              </a:rPr>
              <a:t>saisir</a:t>
            </a:r>
            <a:r>
              <a:rPr lang="en-US" dirty="0">
                <a:cs typeface="Calibri"/>
              </a:rPr>
              <a:t> les données des </a:t>
            </a:r>
            <a:r>
              <a:rPr lang="en-US" dirty="0" err="1">
                <a:cs typeface="Calibri"/>
              </a:rPr>
              <a:t>modèles</a:t>
            </a:r>
            <a:r>
              <a:rPr lang="en-US" dirty="0">
                <a:cs typeface="Calibri"/>
              </a:rPr>
              <a:t> </a:t>
            </a:r>
            <a:r>
              <a:rPr lang="en-US" dirty="0" err="1">
                <a:cs typeface="Calibri"/>
              </a:rPr>
              <a:t>OSeMOSYS</a:t>
            </a:r>
            <a:r>
              <a:rPr lang="en-US" dirty="0">
                <a:cs typeface="Calibri"/>
              </a:rPr>
              <a:t>. Le </a:t>
            </a:r>
            <a:r>
              <a:rPr lang="en-US" dirty="0" err="1">
                <a:cs typeface="Calibri"/>
              </a:rPr>
              <a:t>modèle</a:t>
            </a:r>
            <a:r>
              <a:rPr lang="en-US" dirty="0">
                <a:cs typeface="Calibri"/>
              </a:rPr>
              <a:t> doit ensuite </a:t>
            </a:r>
            <a:r>
              <a:rPr lang="en-US" dirty="0" err="1">
                <a:cs typeface="Calibri"/>
              </a:rPr>
              <a:t>être</a:t>
            </a:r>
            <a:r>
              <a:rPr lang="en-US" dirty="0">
                <a:cs typeface="Calibri"/>
              </a:rPr>
              <a:t> </a:t>
            </a:r>
            <a:r>
              <a:rPr lang="en-US" dirty="0" err="1">
                <a:cs typeface="Calibri"/>
              </a:rPr>
              <a:t>résolu</a:t>
            </a:r>
            <a:r>
              <a:rPr lang="en-US" dirty="0">
                <a:cs typeface="Calibri"/>
              </a:rPr>
              <a:t>. Dans le </a:t>
            </a:r>
            <a:r>
              <a:rPr lang="en-US" dirty="0" err="1">
                <a:cs typeface="Calibri"/>
              </a:rPr>
              <a:t>cas</a:t>
            </a:r>
            <a:r>
              <a:rPr lang="en-US" dirty="0">
                <a:cs typeface="Calibri"/>
              </a:rPr>
              <a:t> des </a:t>
            </a:r>
            <a:r>
              <a:rPr lang="en-US" dirty="0" err="1">
                <a:cs typeface="Calibri"/>
              </a:rPr>
              <a:t>modèles</a:t>
            </a:r>
            <a:r>
              <a:rPr lang="en-US" dirty="0">
                <a:cs typeface="Calibri"/>
              </a:rPr>
              <a:t> </a:t>
            </a:r>
            <a:r>
              <a:rPr lang="en-US" dirty="0" err="1">
                <a:cs typeface="Calibri"/>
              </a:rPr>
              <a:t>d'optimisation</a:t>
            </a:r>
            <a:r>
              <a:rPr lang="en-US" dirty="0">
                <a:cs typeface="Calibri"/>
              </a:rPr>
              <a:t>, </a:t>
            </a:r>
            <a:r>
              <a:rPr lang="en-US" dirty="0" err="1">
                <a:cs typeface="Calibri"/>
              </a:rPr>
              <a:t>cela</a:t>
            </a:r>
            <a:r>
              <a:rPr lang="en-US" dirty="0">
                <a:cs typeface="Calibri"/>
              </a:rPr>
              <a:t> </a:t>
            </a:r>
            <a:r>
              <a:rPr lang="en-US" dirty="0" err="1">
                <a:cs typeface="Calibri"/>
              </a:rPr>
              <a:t>implique</a:t>
            </a:r>
            <a:r>
              <a:rPr lang="en-US" dirty="0">
                <a:cs typeface="Calibri"/>
              </a:rPr>
              <a:t> </a:t>
            </a:r>
            <a:r>
              <a:rPr lang="en-US" dirty="0" err="1">
                <a:cs typeface="Calibri"/>
              </a:rPr>
              <a:t>l'utilisation</a:t>
            </a:r>
            <a:r>
              <a:rPr lang="en-US" dirty="0">
                <a:cs typeface="Calibri"/>
              </a:rPr>
              <a:t> d'un </a:t>
            </a:r>
            <a:r>
              <a:rPr lang="en-US" dirty="0" err="1">
                <a:cs typeface="Calibri"/>
              </a:rPr>
              <a:t>solveur</a:t>
            </a:r>
            <a:r>
              <a:rPr lang="en-US" dirty="0">
                <a:cs typeface="Calibri"/>
              </a:rPr>
              <a:t> sur </a:t>
            </a:r>
            <a:r>
              <a:rPr lang="en-US" dirty="0" err="1">
                <a:cs typeface="Calibri"/>
              </a:rPr>
              <a:t>votre</a:t>
            </a:r>
            <a:r>
              <a:rPr lang="en-US" dirty="0">
                <a:cs typeface="Calibri"/>
              </a:rPr>
              <a:t> </a:t>
            </a:r>
            <a:r>
              <a:rPr lang="en-US" dirty="0" err="1">
                <a:cs typeface="Calibri"/>
              </a:rPr>
              <a:t>ordinateur</a:t>
            </a:r>
            <a:r>
              <a:rPr lang="en-US" dirty="0">
                <a:cs typeface="Calibri"/>
              </a:rPr>
              <a:t> qui </a:t>
            </a:r>
            <a:r>
              <a:rPr lang="en-US" dirty="0" err="1">
                <a:cs typeface="Calibri"/>
              </a:rPr>
              <a:t>permet</a:t>
            </a:r>
            <a:r>
              <a:rPr lang="en-US" dirty="0">
                <a:cs typeface="Calibri"/>
              </a:rPr>
              <a:t> de </a:t>
            </a:r>
            <a:r>
              <a:rPr lang="en-US" dirty="0" err="1">
                <a:cs typeface="Calibri"/>
              </a:rPr>
              <a:t>trouver</a:t>
            </a:r>
            <a:r>
              <a:rPr lang="en-US" dirty="0">
                <a:cs typeface="Calibri"/>
              </a:rPr>
              <a:t> la solution </a:t>
            </a:r>
            <a:r>
              <a:rPr lang="en-US" dirty="0" err="1">
                <a:cs typeface="Calibri"/>
              </a:rPr>
              <a:t>optimale</a:t>
            </a:r>
            <a:r>
              <a:rPr lang="en-US" dirty="0">
                <a:cs typeface="Calibri"/>
              </a:rPr>
              <a:t>. Une </a:t>
            </a:r>
            <a:r>
              <a:rPr lang="en-US" dirty="0" err="1">
                <a:cs typeface="Calibri"/>
              </a:rPr>
              <a:t>fois</a:t>
            </a:r>
            <a:r>
              <a:rPr lang="en-US" dirty="0">
                <a:cs typeface="Calibri"/>
              </a:rPr>
              <a:t> la solution </a:t>
            </a:r>
            <a:r>
              <a:rPr lang="en-US" dirty="0" err="1">
                <a:cs typeface="Calibri"/>
              </a:rPr>
              <a:t>optimale</a:t>
            </a:r>
            <a:r>
              <a:rPr lang="en-US" dirty="0">
                <a:cs typeface="Calibri"/>
              </a:rPr>
              <a:t> </a:t>
            </a:r>
            <a:r>
              <a:rPr lang="en-US" dirty="0" err="1">
                <a:cs typeface="Calibri"/>
              </a:rPr>
              <a:t>trouvée</a:t>
            </a:r>
            <a:r>
              <a:rPr lang="en-US" dirty="0">
                <a:cs typeface="Calibri"/>
              </a:rPr>
              <a:t>, les </a:t>
            </a:r>
            <a:r>
              <a:rPr lang="en-US" dirty="0" err="1">
                <a:cs typeface="Calibri"/>
              </a:rPr>
              <a:t>résultats</a:t>
            </a:r>
            <a:r>
              <a:rPr lang="en-US" dirty="0">
                <a:cs typeface="Calibri"/>
              </a:rPr>
              <a:t> du </a:t>
            </a:r>
            <a:r>
              <a:rPr lang="en-US" dirty="0" err="1">
                <a:cs typeface="Calibri"/>
              </a:rPr>
              <a:t>modèle</a:t>
            </a:r>
            <a:r>
              <a:rPr lang="en-US" dirty="0">
                <a:cs typeface="Calibri"/>
              </a:rPr>
              <a:t> </a:t>
            </a:r>
            <a:r>
              <a:rPr lang="en-US" dirty="0" err="1">
                <a:cs typeface="Calibri"/>
              </a:rPr>
              <a:t>sont</a:t>
            </a:r>
            <a:r>
              <a:rPr lang="en-US" dirty="0">
                <a:cs typeface="Calibri"/>
              </a:rPr>
              <a:t> </a:t>
            </a:r>
            <a:r>
              <a:rPr lang="en-US" dirty="0" err="1">
                <a:cs typeface="Calibri"/>
              </a:rPr>
              <a:t>produits</a:t>
            </a:r>
            <a:r>
              <a:rPr lang="en-US" dirty="0">
                <a:cs typeface="Calibri"/>
              </a:rPr>
              <a:t>. Les </a:t>
            </a:r>
            <a:r>
              <a:rPr lang="en-US" dirty="0" err="1">
                <a:cs typeface="Calibri"/>
              </a:rPr>
              <a:t>résultats</a:t>
            </a:r>
            <a:r>
              <a:rPr lang="en-US" dirty="0">
                <a:cs typeface="Calibri"/>
              </a:rPr>
              <a:t> du </a:t>
            </a:r>
            <a:r>
              <a:rPr lang="en-US" dirty="0" err="1">
                <a:cs typeface="Calibri"/>
              </a:rPr>
              <a:t>modèle</a:t>
            </a:r>
            <a:r>
              <a:rPr lang="en-US" dirty="0">
                <a:cs typeface="Calibri"/>
              </a:rPr>
              <a:t> </a:t>
            </a:r>
            <a:r>
              <a:rPr lang="en-US" dirty="0" err="1">
                <a:cs typeface="Calibri"/>
              </a:rPr>
              <a:t>varient</a:t>
            </a:r>
            <a:r>
              <a:rPr lang="en-US" dirty="0">
                <a:cs typeface="Calibri"/>
              </a:rPr>
              <a:t> et </a:t>
            </a:r>
            <a:r>
              <a:rPr lang="en-US" dirty="0" err="1">
                <a:cs typeface="Calibri"/>
              </a:rPr>
              <a:t>l'utilisateur</a:t>
            </a:r>
            <a:r>
              <a:rPr lang="en-US" dirty="0">
                <a:cs typeface="Calibri"/>
              </a:rPr>
              <a:t> </a:t>
            </a:r>
            <a:r>
              <a:rPr lang="en-US" dirty="0" err="1">
                <a:cs typeface="Calibri"/>
              </a:rPr>
              <a:t>peut</a:t>
            </a:r>
            <a:r>
              <a:rPr lang="en-US" dirty="0">
                <a:cs typeface="Calibri"/>
              </a:rPr>
              <a:t> </a:t>
            </a:r>
            <a:r>
              <a:rPr lang="en-US" dirty="0" err="1">
                <a:cs typeface="Calibri"/>
              </a:rPr>
              <a:t>souvent</a:t>
            </a:r>
            <a:r>
              <a:rPr lang="en-US" dirty="0">
                <a:cs typeface="Calibri"/>
              </a:rPr>
              <a:t> </a:t>
            </a:r>
            <a:r>
              <a:rPr lang="en-US" dirty="0" err="1">
                <a:cs typeface="Calibri"/>
              </a:rPr>
              <a:t>choisir</a:t>
            </a:r>
            <a:r>
              <a:rPr lang="en-US" dirty="0">
                <a:cs typeface="Calibri"/>
              </a:rPr>
              <a:t> le type de </a:t>
            </a:r>
            <a:r>
              <a:rPr lang="en-US" dirty="0" err="1">
                <a:cs typeface="Calibri"/>
              </a:rPr>
              <a:t>résultats</a:t>
            </a:r>
            <a:r>
              <a:rPr lang="en-US" dirty="0">
                <a:cs typeface="Calibri"/>
              </a:rPr>
              <a:t> </a:t>
            </a:r>
            <a:r>
              <a:rPr lang="en-US" dirty="0" err="1">
                <a:cs typeface="Calibri"/>
              </a:rPr>
              <a:t>qu'il</a:t>
            </a:r>
            <a:r>
              <a:rPr lang="en-US" dirty="0">
                <a:cs typeface="Calibri"/>
              </a:rPr>
              <a:t> </a:t>
            </a:r>
            <a:r>
              <a:rPr lang="en-US" dirty="0" err="1">
                <a:cs typeface="Calibri"/>
              </a:rPr>
              <a:t>souhaite</a:t>
            </a:r>
            <a:r>
              <a:rPr lang="en-US" dirty="0">
                <a:cs typeface="Calibri"/>
              </a:rPr>
              <a:t>, y </a:t>
            </a:r>
            <a:r>
              <a:rPr lang="en-US" dirty="0" err="1">
                <a:cs typeface="Calibri"/>
              </a:rPr>
              <a:t>compris</a:t>
            </a:r>
            <a:r>
              <a:rPr lang="en-US" dirty="0">
                <a:cs typeface="Calibri"/>
              </a:rPr>
              <a:t> des </a:t>
            </a:r>
            <a:r>
              <a:rPr lang="en-US" dirty="0" err="1">
                <a:cs typeface="Calibri"/>
              </a:rPr>
              <a:t>fichiers</a:t>
            </a:r>
            <a:r>
              <a:rPr lang="en-US" dirty="0">
                <a:cs typeface="Calibri"/>
              </a:rPr>
              <a:t> “csv” de </a:t>
            </a:r>
            <a:r>
              <a:rPr lang="en-US" dirty="0" err="1">
                <a:cs typeface="Calibri"/>
              </a:rPr>
              <a:t>résultats</a:t>
            </a:r>
            <a:r>
              <a:rPr lang="en-US" dirty="0">
                <a:cs typeface="Calibri"/>
              </a:rPr>
              <a:t> </a:t>
            </a:r>
            <a:r>
              <a:rPr lang="en-US" dirty="0" err="1">
                <a:cs typeface="Calibri"/>
              </a:rPr>
              <a:t>ou</a:t>
            </a:r>
            <a:r>
              <a:rPr lang="en-US" dirty="0">
                <a:cs typeface="Calibri"/>
              </a:rPr>
              <a:t> des </a:t>
            </a:r>
            <a:r>
              <a:rPr lang="en-US" dirty="0" err="1">
                <a:cs typeface="Calibri"/>
              </a:rPr>
              <a:t>graphiques</a:t>
            </a:r>
            <a:r>
              <a:rPr lang="en-US" dirty="0">
                <a:cs typeface="Calibri"/>
              </a:rPr>
              <a:t> et </a:t>
            </a:r>
            <a:r>
              <a:rPr lang="en-US" dirty="0" err="1">
                <a:cs typeface="Calibri"/>
              </a:rPr>
              <a:t>diagrammes</a:t>
            </a:r>
            <a:r>
              <a:rPr lang="en-US" dirty="0">
                <a:cs typeface="Calibri"/>
              </a:rPr>
              <a:t> </a:t>
            </a:r>
            <a:r>
              <a:rPr lang="en-US" dirty="0" err="1">
                <a:cs typeface="Calibri"/>
              </a:rPr>
              <a:t>générés</a:t>
            </a:r>
            <a:r>
              <a:rPr lang="en-US" dirty="0">
                <a:cs typeface="Calibri"/>
              </a:rPr>
              <a:t> </a:t>
            </a:r>
            <a:r>
              <a:rPr lang="en-US" dirty="0" err="1">
                <a:cs typeface="Calibri"/>
              </a:rPr>
              <a:t>automatiquement</a:t>
            </a:r>
            <a:r>
              <a:rPr lang="en-US" dirty="0">
                <a:cs typeface="Calibri"/>
              </a:rPr>
              <a:t>. La </a:t>
            </a:r>
            <a:r>
              <a:rPr lang="en-US" dirty="0" err="1">
                <a:cs typeface="Calibri"/>
              </a:rPr>
              <a:t>dernière</a:t>
            </a:r>
            <a:r>
              <a:rPr lang="en-US" dirty="0">
                <a:cs typeface="Calibri"/>
              </a:rPr>
              <a:t> étape </a:t>
            </a:r>
            <a:r>
              <a:rPr lang="en-US" dirty="0" err="1">
                <a:cs typeface="Calibri"/>
              </a:rPr>
              <a:t>consiste</a:t>
            </a:r>
            <a:r>
              <a:rPr lang="en-US" dirty="0">
                <a:cs typeface="Calibri"/>
              </a:rPr>
              <a:t> </a:t>
            </a:r>
            <a:r>
              <a:rPr lang="en-US" dirty="0" err="1">
                <a:cs typeface="Calibri"/>
              </a:rPr>
              <a:t>généralement</a:t>
            </a:r>
            <a:r>
              <a:rPr lang="en-US" dirty="0">
                <a:cs typeface="Calibri"/>
              </a:rPr>
              <a:t> à </a:t>
            </a:r>
            <a:r>
              <a:rPr lang="en-US" dirty="0" err="1">
                <a:cs typeface="Calibri"/>
              </a:rPr>
              <a:t>interpréter</a:t>
            </a:r>
            <a:r>
              <a:rPr lang="en-US" dirty="0">
                <a:cs typeface="Calibri"/>
              </a:rPr>
              <a:t> les </a:t>
            </a:r>
            <a:r>
              <a:rPr lang="en-US" dirty="0" err="1">
                <a:cs typeface="Calibri"/>
              </a:rPr>
              <a:t>résultats</a:t>
            </a:r>
            <a:r>
              <a:rPr lang="en-US" dirty="0">
                <a:cs typeface="Calibri"/>
              </a:rPr>
              <a:t> du </a:t>
            </a:r>
            <a:r>
              <a:rPr lang="en-US" dirty="0" err="1">
                <a:cs typeface="Calibri"/>
              </a:rPr>
              <a:t>modèle</a:t>
            </a:r>
            <a:r>
              <a:rPr lang="en-US" dirty="0">
                <a:cs typeface="Calibri"/>
              </a:rPr>
              <a:t>. </a:t>
            </a:r>
            <a:r>
              <a:rPr lang="en-US" dirty="0" err="1">
                <a:cs typeface="Calibri"/>
              </a:rPr>
              <a:t>Cette</a:t>
            </a:r>
            <a:r>
              <a:rPr lang="en-US" dirty="0">
                <a:cs typeface="Calibri"/>
              </a:rPr>
              <a:t> </a:t>
            </a:r>
            <a:r>
              <a:rPr lang="en-US" dirty="0" err="1">
                <a:cs typeface="Calibri"/>
              </a:rPr>
              <a:t>interprétation</a:t>
            </a:r>
            <a:r>
              <a:rPr lang="en-US" dirty="0">
                <a:cs typeface="Calibri"/>
              </a:rPr>
              <a:t> doit se faire dans le </a:t>
            </a:r>
            <a:r>
              <a:rPr lang="en-US" dirty="0" err="1">
                <a:cs typeface="Calibri"/>
              </a:rPr>
              <a:t>contexte</a:t>
            </a:r>
            <a:r>
              <a:rPr lang="en-US" dirty="0">
                <a:cs typeface="Calibri"/>
              </a:rPr>
              <a:t> du pays, de la </a:t>
            </a:r>
            <a:r>
              <a:rPr lang="en-US" dirty="0" err="1">
                <a:cs typeface="Calibri"/>
              </a:rPr>
              <a:t>région</a:t>
            </a:r>
            <a:r>
              <a:rPr lang="en-US" dirty="0">
                <a:cs typeface="Calibri"/>
              </a:rPr>
              <a:t> </a:t>
            </a:r>
            <a:r>
              <a:rPr lang="en-US" dirty="0" err="1">
                <a:cs typeface="Calibri"/>
              </a:rPr>
              <a:t>ou</a:t>
            </a:r>
            <a:r>
              <a:rPr lang="en-US" dirty="0">
                <a:cs typeface="Calibri"/>
              </a:rPr>
              <a:t> du </a:t>
            </a:r>
            <a:r>
              <a:rPr lang="en-US" dirty="0" err="1">
                <a:cs typeface="Calibri"/>
              </a:rPr>
              <a:t>système</a:t>
            </a:r>
            <a:r>
              <a:rPr lang="en-US" dirty="0">
                <a:cs typeface="Calibri"/>
              </a:rPr>
              <a:t> </a:t>
            </a:r>
            <a:r>
              <a:rPr lang="en-US" dirty="0" err="1">
                <a:cs typeface="Calibri"/>
              </a:rPr>
              <a:t>en</a:t>
            </a:r>
            <a:r>
              <a:rPr lang="en-US" dirty="0">
                <a:cs typeface="Calibri"/>
              </a:rPr>
              <a:t> question et </a:t>
            </a:r>
            <a:r>
              <a:rPr lang="en-US" dirty="0" err="1">
                <a:cs typeface="Calibri"/>
              </a:rPr>
              <a:t>en</a:t>
            </a:r>
            <a:r>
              <a:rPr lang="en-US" dirty="0">
                <a:cs typeface="Calibri"/>
              </a:rPr>
              <a:t> tenant </a:t>
            </a:r>
            <a:r>
              <a:rPr lang="en-US" dirty="0" err="1">
                <a:cs typeface="Calibri"/>
              </a:rPr>
              <a:t>compte</a:t>
            </a:r>
            <a:r>
              <a:rPr lang="en-US" dirty="0">
                <a:cs typeface="Calibri"/>
              </a:rPr>
              <a:t> des simplifications et des </a:t>
            </a:r>
            <a:r>
              <a:rPr lang="en-US" dirty="0" err="1">
                <a:cs typeface="Calibri"/>
              </a:rPr>
              <a:t>ajustements</a:t>
            </a:r>
            <a:r>
              <a:rPr lang="en-US" dirty="0">
                <a:cs typeface="Calibri"/>
              </a:rPr>
              <a:t> </a:t>
            </a:r>
            <a:r>
              <a:rPr lang="en-US" dirty="0" err="1">
                <a:cs typeface="Calibri"/>
              </a:rPr>
              <a:t>effectués</a:t>
            </a:r>
            <a:r>
              <a:rPr lang="en-US" dirty="0">
                <a:cs typeface="Calibri"/>
              </a:rPr>
              <a:t> au </a:t>
            </a:r>
            <a:r>
              <a:rPr lang="en-US" dirty="0" err="1">
                <a:cs typeface="Calibri"/>
              </a:rPr>
              <a:t>cours</a:t>
            </a:r>
            <a:r>
              <a:rPr lang="en-US" dirty="0">
                <a:cs typeface="Calibri"/>
              </a:rPr>
              <a:t> du processus de </a:t>
            </a:r>
            <a:r>
              <a:rPr lang="en-US" dirty="0" err="1">
                <a:cs typeface="Calibri"/>
              </a:rPr>
              <a:t>modélisation</a:t>
            </a:r>
            <a:r>
              <a:rPr lang="en-US" dirty="0">
                <a:cs typeface="Calibri"/>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7223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Nous </a:t>
            </a:r>
            <a:r>
              <a:rPr lang="en-US" dirty="0" err="1">
                <a:cs typeface="Calibri"/>
              </a:rPr>
              <a:t>avons</a:t>
            </a:r>
            <a:r>
              <a:rPr lang="en-US" dirty="0">
                <a:cs typeface="Calibri"/>
              </a:rPr>
              <a:t> déjà </a:t>
            </a:r>
            <a:r>
              <a:rPr lang="en-US" dirty="0" err="1">
                <a:cs typeface="Calibri"/>
              </a:rPr>
              <a:t>abordé</a:t>
            </a:r>
            <a:r>
              <a:rPr lang="en-US" dirty="0">
                <a:cs typeface="Calibri"/>
              </a:rPr>
              <a:t> </a:t>
            </a:r>
            <a:r>
              <a:rPr lang="en-US" dirty="0" err="1">
                <a:cs typeface="Calibri"/>
              </a:rPr>
              <a:t>certaines</a:t>
            </a:r>
            <a:r>
              <a:rPr lang="en-US" dirty="0">
                <a:cs typeface="Calibri"/>
              </a:rPr>
              <a:t> des applications des </a:t>
            </a:r>
            <a:r>
              <a:rPr lang="en-US" dirty="0" err="1">
                <a:cs typeface="Calibri"/>
              </a:rPr>
              <a:t>outils</a:t>
            </a:r>
            <a:r>
              <a:rPr lang="en-US" dirty="0">
                <a:cs typeface="Calibri"/>
              </a:rPr>
              <a:t> de </a:t>
            </a:r>
            <a:r>
              <a:rPr lang="en-US" dirty="0" err="1">
                <a:cs typeface="Calibri"/>
              </a:rPr>
              <a:t>modélisation</a:t>
            </a:r>
            <a:r>
              <a:rPr lang="en-US" dirty="0">
                <a:cs typeface="Calibri"/>
              </a:rPr>
              <a:t> </a:t>
            </a:r>
            <a:r>
              <a:rPr lang="en-US" dirty="0" err="1">
                <a:cs typeface="Calibri"/>
              </a:rPr>
              <a:t>énergétique</a:t>
            </a:r>
            <a:r>
              <a:rPr lang="en-US" dirty="0">
                <a:cs typeface="Calibri"/>
              </a:rPr>
              <a:t>. </a:t>
            </a:r>
            <a:r>
              <a:rPr lang="en-US" dirty="0" err="1">
                <a:cs typeface="Calibri"/>
              </a:rPr>
              <a:t>Cette</a:t>
            </a:r>
            <a:r>
              <a:rPr lang="en-US" dirty="0">
                <a:cs typeface="Calibri"/>
              </a:rPr>
              <a:t> diapositive </a:t>
            </a:r>
            <a:r>
              <a:rPr lang="en-US" dirty="0" err="1">
                <a:cs typeface="Calibri"/>
              </a:rPr>
              <a:t>donne</a:t>
            </a:r>
            <a:r>
              <a:rPr lang="en-US" dirty="0">
                <a:cs typeface="Calibri"/>
              </a:rPr>
              <a:t> </a:t>
            </a:r>
            <a:r>
              <a:rPr lang="en-US" dirty="0" err="1">
                <a:cs typeface="Calibri"/>
              </a:rPr>
              <a:t>quelques</a:t>
            </a:r>
            <a:r>
              <a:rPr lang="en-US" dirty="0">
                <a:cs typeface="Calibri"/>
              </a:rPr>
              <a:t> </a:t>
            </a:r>
            <a:r>
              <a:rPr lang="en-US" dirty="0" err="1">
                <a:cs typeface="Calibri"/>
              </a:rPr>
              <a:t>exemples</a:t>
            </a:r>
            <a:r>
              <a:rPr lang="en-US" dirty="0">
                <a:cs typeface="Calibri"/>
              </a:rPr>
              <a:t> de la manière </a:t>
            </a:r>
            <a:r>
              <a:rPr lang="en-US" dirty="0" err="1">
                <a:cs typeface="Calibri"/>
              </a:rPr>
              <a:t>dont</a:t>
            </a:r>
            <a:r>
              <a:rPr lang="en-US" dirty="0">
                <a:cs typeface="Calibri"/>
              </a:rPr>
              <a:t> les </a:t>
            </a:r>
            <a:r>
              <a:rPr lang="en-US" dirty="0" err="1">
                <a:cs typeface="Calibri"/>
              </a:rPr>
              <a:t>outils</a:t>
            </a:r>
            <a:r>
              <a:rPr lang="en-US" dirty="0">
                <a:cs typeface="Calibri"/>
              </a:rPr>
              <a:t> de </a:t>
            </a:r>
            <a:r>
              <a:rPr lang="en-US" dirty="0" err="1">
                <a:cs typeface="Calibri"/>
              </a:rPr>
              <a:t>modélisation</a:t>
            </a:r>
            <a:r>
              <a:rPr lang="en-US" dirty="0">
                <a:cs typeface="Calibri"/>
              </a:rPr>
              <a:t> </a:t>
            </a:r>
            <a:r>
              <a:rPr lang="en-US" dirty="0" err="1">
                <a:cs typeface="Calibri"/>
              </a:rPr>
              <a:t>énergétique</a:t>
            </a:r>
            <a:r>
              <a:rPr lang="en-US" dirty="0">
                <a:cs typeface="Calibri"/>
              </a:rPr>
              <a:t> </a:t>
            </a:r>
            <a:r>
              <a:rPr lang="en-US" dirty="0" err="1">
                <a:cs typeface="Calibri"/>
              </a:rPr>
              <a:t>sont</a:t>
            </a:r>
            <a:r>
              <a:rPr lang="en-US" dirty="0">
                <a:cs typeface="Calibri"/>
              </a:rPr>
              <a:t> </a:t>
            </a:r>
            <a:r>
              <a:rPr lang="en-US" dirty="0" err="1">
                <a:cs typeface="Calibri"/>
              </a:rPr>
              <a:t>actuellement</a:t>
            </a:r>
            <a:r>
              <a:rPr lang="en-US" dirty="0">
                <a:cs typeface="Calibri"/>
              </a:rPr>
              <a:t> </a:t>
            </a:r>
            <a:r>
              <a:rPr lang="en-US" dirty="0" err="1">
                <a:cs typeface="Calibri"/>
              </a:rPr>
              <a:t>utilisés</a:t>
            </a:r>
            <a:r>
              <a:rPr lang="en-US" dirty="0">
                <a:cs typeface="Calibri"/>
              </a:rPr>
              <a:t> pour </a:t>
            </a:r>
            <a:r>
              <a:rPr lang="en-US" dirty="0" err="1">
                <a:cs typeface="Calibri"/>
              </a:rPr>
              <a:t>appuyer</a:t>
            </a:r>
            <a:r>
              <a:rPr lang="en-US" dirty="0">
                <a:cs typeface="Calibri"/>
              </a:rPr>
              <a:t> </a:t>
            </a:r>
            <a:r>
              <a:rPr lang="en-US" dirty="0" err="1">
                <a:cs typeface="Calibri"/>
              </a:rPr>
              <a:t>l'élaboration</a:t>
            </a:r>
            <a:r>
              <a:rPr lang="en-US" dirty="0">
                <a:cs typeface="Calibri"/>
              </a:rPr>
              <a:t> des politiques. </a:t>
            </a:r>
            <a:r>
              <a:rPr lang="en-US" dirty="0" err="1">
                <a:cs typeface="Calibri"/>
              </a:rPr>
              <a:t>D'une</a:t>
            </a:r>
            <a:r>
              <a:rPr lang="en-US" dirty="0">
                <a:cs typeface="Calibri"/>
              </a:rPr>
              <a:t> manière </a:t>
            </a:r>
            <a:r>
              <a:rPr lang="en-US" dirty="0" err="1">
                <a:cs typeface="Calibri"/>
              </a:rPr>
              <a:t>générale</a:t>
            </a:r>
            <a:r>
              <a:rPr lang="en-US" dirty="0">
                <a:cs typeface="Calibri"/>
              </a:rPr>
              <a:t>, la </a:t>
            </a:r>
            <a:r>
              <a:rPr lang="en-US" dirty="0" err="1">
                <a:cs typeface="Calibri"/>
              </a:rPr>
              <a:t>modélisation</a:t>
            </a:r>
            <a:r>
              <a:rPr lang="en-US" dirty="0">
                <a:cs typeface="Calibri"/>
              </a:rPr>
              <a:t> des </a:t>
            </a:r>
            <a:r>
              <a:rPr lang="en-US" dirty="0" err="1">
                <a:cs typeface="Calibri"/>
              </a:rPr>
              <a:t>systèmes</a:t>
            </a:r>
            <a:r>
              <a:rPr lang="en-US" dirty="0">
                <a:cs typeface="Calibri"/>
              </a:rPr>
              <a:t> </a:t>
            </a:r>
            <a:r>
              <a:rPr lang="en-US" dirty="0" err="1">
                <a:cs typeface="Calibri"/>
              </a:rPr>
              <a:t>énergétiques</a:t>
            </a:r>
            <a:r>
              <a:rPr lang="en-US" dirty="0">
                <a:cs typeface="Calibri"/>
              </a:rPr>
              <a:t> </a:t>
            </a:r>
            <a:r>
              <a:rPr lang="en-US" dirty="0" err="1">
                <a:cs typeface="Calibri"/>
              </a:rPr>
              <a:t>permet</a:t>
            </a:r>
            <a:r>
              <a:rPr lang="en-US" dirty="0">
                <a:cs typeface="Calibri"/>
              </a:rPr>
              <a:t> de </a:t>
            </a:r>
            <a:r>
              <a:rPr lang="en-US" dirty="0" err="1">
                <a:cs typeface="Calibri"/>
              </a:rPr>
              <a:t>mieux</a:t>
            </a:r>
            <a:r>
              <a:rPr lang="en-US" dirty="0">
                <a:cs typeface="Calibri"/>
              </a:rPr>
              <a:t> </a:t>
            </a:r>
            <a:r>
              <a:rPr lang="en-US" dirty="0" err="1">
                <a:cs typeface="Calibri"/>
              </a:rPr>
              <a:t>comprendre</a:t>
            </a:r>
            <a:r>
              <a:rPr lang="en-US" dirty="0">
                <a:cs typeface="Calibri"/>
              </a:rPr>
              <a:t> les interactions entre </a:t>
            </a:r>
            <a:r>
              <a:rPr lang="en-US" dirty="0" err="1">
                <a:cs typeface="Calibri"/>
              </a:rPr>
              <a:t>l'accès</a:t>
            </a:r>
            <a:r>
              <a:rPr lang="en-US" dirty="0">
                <a:cs typeface="Calibri"/>
              </a:rPr>
              <a:t> à </a:t>
            </a:r>
            <a:r>
              <a:rPr lang="en-US" dirty="0" err="1">
                <a:cs typeface="Calibri"/>
              </a:rPr>
              <a:t>l'énergie</a:t>
            </a:r>
            <a:r>
              <a:rPr lang="en-US" dirty="0">
                <a:cs typeface="Calibri"/>
              </a:rPr>
              <a:t>, </a:t>
            </a:r>
            <a:r>
              <a:rPr lang="en-US" dirty="0" err="1">
                <a:cs typeface="Calibri"/>
              </a:rPr>
              <a:t>l'utilisation</a:t>
            </a:r>
            <a:r>
              <a:rPr lang="en-US" dirty="0">
                <a:cs typeface="Calibri"/>
              </a:rPr>
              <a:t> des </a:t>
            </a:r>
            <a:r>
              <a:rPr lang="en-US" dirty="0" err="1">
                <a:cs typeface="Calibri"/>
              </a:rPr>
              <a:t>ressources</a:t>
            </a:r>
            <a:r>
              <a:rPr lang="en-US" dirty="0">
                <a:cs typeface="Calibri"/>
              </a:rPr>
              <a:t> et le </a:t>
            </a:r>
            <a:r>
              <a:rPr lang="en-US" dirty="0" err="1">
                <a:cs typeface="Calibri"/>
              </a:rPr>
              <a:t>développement</a:t>
            </a:r>
            <a:r>
              <a:rPr lang="en-US" dirty="0">
                <a:cs typeface="Calibri"/>
              </a:rPr>
              <a:t> durable. En tenant </a:t>
            </a:r>
            <a:r>
              <a:rPr lang="en-US" dirty="0" err="1">
                <a:cs typeface="Calibri"/>
              </a:rPr>
              <a:t>compte</a:t>
            </a:r>
            <a:r>
              <a:rPr lang="en-US" dirty="0">
                <a:cs typeface="Calibri"/>
              </a:rPr>
              <a:t> de </a:t>
            </a:r>
            <a:r>
              <a:rPr lang="en-US" dirty="0" err="1">
                <a:cs typeface="Calibri"/>
              </a:rPr>
              <a:t>ces</a:t>
            </a:r>
            <a:r>
              <a:rPr lang="en-US" dirty="0">
                <a:cs typeface="Calibri"/>
              </a:rPr>
              <a:t> interactions, les </a:t>
            </a:r>
            <a:r>
              <a:rPr lang="en-US" dirty="0" err="1">
                <a:cs typeface="Calibri"/>
              </a:rPr>
              <a:t>planificateurs</a:t>
            </a:r>
            <a:r>
              <a:rPr lang="en-US" dirty="0">
                <a:cs typeface="Calibri"/>
              </a:rPr>
              <a:t> </a:t>
            </a:r>
            <a:r>
              <a:rPr lang="en-US" dirty="0" err="1">
                <a:cs typeface="Calibri"/>
              </a:rPr>
              <a:t>énergétiques</a:t>
            </a:r>
            <a:r>
              <a:rPr lang="en-US" dirty="0">
                <a:cs typeface="Calibri"/>
              </a:rPr>
              <a:t> </a:t>
            </a:r>
            <a:r>
              <a:rPr lang="en-US" dirty="0" err="1">
                <a:cs typeface="Calibri"/>
              </a:rPr>
              <a:t>peuvent</a:t>
            </a:r>
            <a:r>
              <a:rPr lang="en-US" dirty="0">
                <a:cs typeface="Calibri"/>
              </a:rPr>
              <a:t> adopter </a:t>
            </a:r>
            <a:r>
              <a:rPr lang="en-US" dirty="0" err="1">
                <a:cs typeface="Calibri"/>
              </a:rPr>
              <a:t>une</a:t>
            </a:r>
            <a:r>
              <a:rPr lang="en-US" dirty="0">
                <a:cs typeface="Calibri"/>
              </a:rPr>
              <a:t> </a:t>
            </a:r>
            <a:r>
              <a:rPr lang="en-US" dirty="0" err="1">
                <a:cs typeface="Calibri"/>
              </a:rPr>
              <a:t>approche</a:t>
            </a:r>
            <a:r>
              <a:rPr lang="en-US" dirty="0">
                <a:cs typeface="Calibri"/>
              </a:rPr>
              <a:t> plus </a:t>
            </a:r>
            <a:r>
              <a:rPr lang="en-US" dirty="0" err="1">
                <a:cs typeface="Calibri"/>
              </a:rPr>
              <a:t>holistique</a:t>
            </a:r>
            <a:r>
              <a:rPr lang="en-US" dirty="0">
                <a:cs typeface="Calibri"/>
              </a:rPr>
              <a:t> qui </a:t>
            </a:r>
            <a:r>
              <a:rPr lang="en-US" dirty="0" err="1">
                <a:cs typeface="Calibri"/>
              </a:rPr>
              <a:t>maximise</a:t>
            </a:r>
            <a:r>
              <a:rPr lang="en-US" dirty="0">
                <a:cs typeface="Calibri"/>
              </a:rPr>
              <a:t> les synergies entre les </a:t>
            </a:r>
            <a:r>
              <a:rPr lang="en-US" dirty="0" err="1">
                <a:cs typeface="Calibri"/>
              </a:rPr>
              <a:t>différents</a:t>
            </a:r>
            <a:r>
              <a:rPr lang="en-US" dirty="0">
                <a:cs typeface="Calibri"/>
              </a:rPr>
              <a:t> </a:t>
            </a:r>
            <a:r>
              <a:rPr lang="en-US" dirty="0" err="1">
                <a:cs typeface="Calibri"/>
              </a:rPr>
              <a:t>objectifs</a:t>
            </a:r>
            <a:r>
              <a:rPr lang="en-US" dirty="0">
                <a:cs typeface="Calibri"/>
              </a:rPr>
              <a:t>. En </a:t>
            </a:r>
            <a:r>
              <a:rPr lang="en-US" dirty="0" err="1">
                <a:cs typeface="Calibri"/>
              </a:rPr>
              <a:t>ce</a:t>
            </a:r>
            <a:r>
              <a:rPr lang="en-US" dirty="0">
                <a:cs typeface="Calibri"/>
              </a:rPr>
              <a:t> qui </a:t>
            </a:r>
            <a:r>
              <a:rPr lang="en-US" dirty="0" err="1">
                <a:cs typeface="Calibri"/>
              </a:rPr>
              <a:t>concerne</a:t>
            </a:r>
            <a:r>
              <a:rPr lang="en-US" dirty="0">
                <a:cs typeface="Calibri"/>
              </a:rPr>
              <a:t> </a:t>
            </a:r>
            <a:r>
              <a:rPr lang="en-US" dirty="0" err="1">
                <a:cs typeface="Calibri"/>
              </a:rPr>
              <a:t>l'accès</a:t>
            </a:r>
            <a:r>
              <a:rPr lang="en-US" dirty="0">
                <a:cs typeface="Calibri"/>
              </a:rPr>
              <a:t> à </a:t>
            </a:r>
            <a:r>
              <a:rPr lang="en-US" dirty="0" err="1">
                <a:cs typeface="Calibri"/>
              </a:rPr>
              <a:t>l'énergie</a:t>
            </a:r>
            <a:r>
              <a:rPr lang="en-US" dirty="0">
                <a:cs typeface="Calibri"/>
              </a:rPr>
              <a:t>, un type de </a:t>
            </a:r>
            <a:r>
              <a:rPr lang="en-US" dirty="0" err="1">
                <a:cs typeface="Calibri"/>
              </a:rPr>
              <a:t>modélisation</a:t>
            </a:r>
            <a:r>
              <a:rPr lang="en-US" dirty="0">
                <a:cs typeface="Calibri"/>
              </a:rPr>
              <a:t> </a:t>
            </a:r>
            <a:r>
              <a:rPr lang="en-US" dirty="0" err="1">
                <a:cs typeface="Calibri"/>
              </a:rPr>
              <a:t>énergétique</a:t>
            </a:r>
            <a:r>
              <a:rPr lang="en-US" dirty="0">
                <a:cs typeface="Calibri"/>
              </a:rPr>
              <a:t> </a:t>
            </a:r>
            <a:r>
              <a:rPr lang="en-US" dirty="0" err="1">
                <a:cs typeface="Calibri"/>
              </a:rPr>
              <a:t>particulièrement</a:t>
            </a:r>
            <a:r>
              <a:rPr lang="en-US" dirty="0">
                <a:cs typeface="Calibri"/>
              </a:rPr>
              <a:t> utile </a:t>
            </a:r>
            <a:r>
              <a:rPr lang="en-US" dirty="0" err="1">
                <a:cs typeface="Calibri"/>
              </a:rPr>
              <a:t>est</a:t>
            </a:r>
            <a:r>
              <a:rPr lang="en-US" dirty="0">
                <a:cs typeface="Calibri"/>
              </a:rPr>
              <a:t> la </a:t>
            </a:r>
            <a:r>
              <a:rPr lang="en-US" dirty="0" err="1">
                <a:cs typeface="Calibri"/>
              </a:rPr>
              <a:t>modélisation</a:t>
            </a:r>
            <a:r>
              <a:rPr lang="en-US" dirty="0">
                <a:cs typeface="Calibri"/>
              </a:rPr>
              <a:t> </a:t>
            </a:r>
            <a:r>
              <a:rPr lang="en-US" dirty="0" err="1">
                <a:cs typeface="Calibri"/>
              </a:rPr>
              <a:t>géospatiale</a:t>
            </a:r>
            <a:r>
              <a:rPr lang="en-US" dirty="0">
                <a:cs typeface="Calibri"/>
              </a:rPr>
              <a:t> de </a:t>
            </a:r>
            <a:r>
              <a:rPr lang="en-US" dirty="0" err="1">
                <a:cs typeface="Calibri"/>
              </a:rPr>
              <a:t>l'électrification</a:t>
            </a:r>
            <a:r>
              <a:rPr lang="en-US" dirty="0">
                <a:cs typeface="Calibri"/>
              </a:rPr>
              <a:t> qui </a:t>
            </a:r>
            <a:r>
              <a:rPr lang="en-US" dirty="0" err="1">
                <a:cs typeface="Calibri"/>
              </a:rPr>
              <a:t>peut</a:t>
            </a:r>
            <a:r>
              <a:rPr lang="en-US" dirty="0">
                <a:cs typeface="Calibri"/>
              </a:rPr>
              <a:t> </a:t>
            </a:r>
            <a:r>
              <a:rPr lang="en-US" dirty="0" err="1">
                <a:cs typeface="Calibri"/>
              </a:rPr>
              <a:t>être</a:t>
            </a:r>
            <a:r>
              <a:rPr lang="en-US" dirty="0">
                <a:cs typeface="Calibri"/>
              </a:rPr>
              <a:t> </a:t>
            </a:r>
            <a:r>
              <a:rPr lang="en-US" dirty="0" err="1">
                <a:cs typeface="Calibri"/>
              </a:rPr>
              <a:t>utilisée</a:t>
            </a:r>
            <a:r>
              <a:rPr lang="en-US" dirty="0">
                <a:cs typeface="Calibri"/>
              </a:rPr>
              <a:t> pour </a:t>
            </a:r>
            <a:r>
              <a:rPr lang="en-US" dirty="0" err="1">
                <a:cs typeface="Calibri"/>
              </a:rPr>
              <a:t>mieux</a:t>
            </a:r>
            <a:r>
              <a:rPr lang="en-US" dirty="0">
                <a:cs typeface="Calibri"/>
              </a:rPr>
              <a:t> </a:t>
            </a:r>
            <a:r>
              <a:rPr lang="en-US" dirty="0" err="1">
                <a:cs typeface="Calibri"/>
              </a:rPr>
              <a:t>comprendre</a:t>
            </a:r>
            <a:r>
              <a:rPr lang="en-US" dirty="0">
                <a:cs typeface="Calibri"/>
              </a:rPr>
              <a:t> les options les plus </a:t>
            </a:r>
            <a:r>
              <a:rPr lang="en-US" dirty="0" err="1">
                <a:cs typeface="Calibri"/>
              </a:rPr>
              <a:t>économiques</a:t>
            </a:r>
            <a:r>
              <a:rPr lang="en-US" dirty="0">
                <a:cs typeface="Calibri"/>
              </a:rPr>
              <a:t> pour </a:t>
            </a:r>
            <a:r>
              <a:rPr lang="en-US" dirty="0" err="1">
                <a:cs typeface="Calibri"/>
              </a:rPr>
              <a:t>améliorer</a:t>
            </a:r>
            <a:r>
              <a:rPr lang="en-US" dirty="0">
                <a:cs typeface="Calibri"/>
              </a:rPr>
              <a:t> </a:t>
            </a:r>
            <a:r>
              <a:rPr lang="en-US" dirty="0" err="1">
                <a:cs typeface="Calibri"/>
              </a:rPr>
              <a:t>l'accès</a:t>
            </a:r>
            <a:r>
              <a:rPr lang="en-US" dirty="0">
                <a:cs typeface="Calibri"/>
              </a:rPr>
              <a:t> à </a:t>
            </a:r>
            <a:r>
              <a:rPr lang="en-US" dirty="0" err="1">
                <a:cs typeface="Calibri"/>
              </a:rPr>
              <a:t>l'énergie</a:t>
            </a:r>
            <a:r>
              <a:rPr lang="en-US" dirty="0">
                <a:cs typeface="Calibri"/>
              </a:rPr>
              <a:t>. Les </a:t>
            </a:r>
            <a:r>
              <a:rPr lang="en-US" dirty="0" err="1">
                <a:cs typeface="Calibri"/>
              </a:rPr>
              <a:t>outils</a:t>
            </a:r>
            <a:r>
              <a:rPr lang="en-US" dirty="0">
                <a:cs typeface="Calibri"/>
              </a:rPr>
              <a:t> de </a:t>
            </a:r>
            <a:r>
              <a:rPr lang="en-US" dirty="0" err="1">
                <a:cs typeface="Calibri"/>
              </a:rPr>
              <a:t>modélisation</a:t>
            </a:r>
            <a:r>
              <a:rPr lang="en-US" dirty="0">
                <a:cs typeface="Calibri"/>
              </a:rPr>
              <a:t> </a:t>
            </a:r>
            <a:r>
              <a:rPr lang="en-US" dirty="0" err="1">
                <a:cs typeface="Calibri"/>
              </a:rPr>
              <a:t>énergétique</a:t>
            </a:r>
            <a:r>
              <a:rPr lang="en-US" dirty="0">
                <a:cs typeface="Calibri"/>
              </a:rPr>
              <a:t> </a:t>
            </a:r>
            <a:r>
              <a:rPr lang="en-US" dirty="0" err="1">
                <a:cs typeface="Calibri"/>
              </a:rPr>
              <a:t>sont</a:t>
            </a:r>
            <a:r>
              <a:rPr lang="en-US" dirty="0">
                <a:cs typeface="Calibri"/>
              </a:rPr>
              <a:t> </a:t>
            </a:r>
            <a:r>
              <a:rPr lang="en-US" dirty="0" err="1">
                <a:cs typeface="Calibri"/>
              </a:rPr>
              <a:t>fréquemment</a:t>
            </a:r>
            <a:r>
              <a:rPr lang="en-US" dirty="0">
                <a:cs typeface="Calibri"/>
              </a:rPr>
              <a:t> </a:t>
            </a:r>
            <a:r>
              <a:rPr lang="en-US" dirty="0" err="1">
                <a:cs typeface="Calibri"/>
              </a:rPr>
              <a:t>utilisés</a:t>
            </a:r>
            <a:r>
              <a:rPr lang="en-US" dirty="0">
                <a:cs typeface="Calibri"/>
              </a:rPr>
              <a:t> pour </a:t>
            </a:r>
            <a:r>
              <a:rPr lang="en-US" dirty="0" err="1">
                <a:cs typeface="Calibri"/>
              </a:rPr>
              <a:t>appuyer</a:t>
            </a:r>
            <a:r>
              <a:rPr lang="en-US" dirty="0">
                <a:cs typeface="Calibri"/>
              </a:rPr>
              <a:t> la planification de </a:t>
            </a:r>
            <a:r>
              <a:rPr lang="en-US" dirty="0" err="1">
                <a:cs typeface="Calibri"/>
              </a:rPr>
              <a:t>l'expansion</a:t>
            </a:r>
            <a:r>
              <a:rPr lang="en-US" dirty="0">
                <a:cs typeface="Calibri"/>
              </a:rPr>
              <a:t> de la </a:t>
            </a:r>
            <a:r>
              <a:rPr lang="en-US" dirty="0" err="1">
                <a:cs typeface="Calibri"/>
              </a:rPr>
              <a:t>capacité</a:t>
            </a:r>
            <a:r>
              <a:rPr lang="en-US" dirty="0">
                <a:cs typeface="Calibri"/>
              </a:rPr>
              <a:t> à long </a:t>
            </a:r>
            <a:r>
              <a:rPr lang="en-US" dirty="0" err="1">
                <a:cs typeface="Calibri"/>
              </a:rPr>
              <a:t>terme</a:t>
            </a:r>
            <a:r>
              <a:rPr lang="en-US" dirty="0">
                <a:cs typeface="Calibri"/>
              </a:rPr>
              <a:t> car </a:t>
            </a:r>
            <a:r>
              <a:rPr lang="en-US" dirty="0" err="1">
                <a:cs typeface="Calibri"/>
              </a:rPr>
              <a:t>ils</a:t>
            </a:r>
            <a:r>
              <a:rPr lang="en-US" dirty="0">
                <a:cs typeface="Calibri"/>
              </a:rPr>
              <a:t> </a:t>
            </a:r>
            <a:r>
              <a:rPr lang="en-US" dirty="0" err="1">
                <a:cs typeface="Calibri"/>
              </a:rPr>
              <a:t>donnent</a:t>
            </a:r>
            <a:r>
              <a:rPr lang="en-US" dirty="0">
                <a:cs typeface="Calibri"/>
              </a:rPr>
              <a:t> un aperçu des implications </a:t>
            </a:r>
            <a:r>
              <a:rPr lang="en-US" dirty="0" err="1">
                <a:cs typeface="Calibri"/>
              </a:rPr>
              <a:t>économiques</a:t>
            </a:r>
            <a:r>
              <a:rPr lang="en-US" dirty="0">
                <a:cs typeface="Calibri"/>
              </a:rPr>
              <a:t> et </a:t>
            </a:r>
            <a:r>
              <a:rPr lang="en-US" dirty="0" err="1">
                <a:cs typeface="Calibri"/>
              </a:rPr>
              <a:t>environnementales</a:t>
            </a:r>
            <a:r>
              <a:rPr lang="en-US" dirty="0">
                <a:cs typeface="Calibri"/>
              </a:rPr>
              <a:t> des </a:t>
            </a:r>
            <a:r>
              <a:rPr lang="en-US" dirty="0" err="1">
                <a:cs typeface="Calibri"/>
              </a:rPr>
              <a:t>différents</a:t>
            </a:r>
            <a:r>
              <a:rPr lang="en-US" dirty="0">
                <a:cs typeface="Calibri"/>
              </a:rPr>
              <a:t> </a:t>
            </a:r>
            <a:r>
              <a:rPr lang="en-US" dirty="0" err="1">
                <a:cs typeface="Calibri"/>
              </a:rPr>
              <a:t>scénarios</a:t>
            </a:r>
            <a:r>
              <a:rPr lang="en-US" dirty="0">
                <a:cs typeface="Calibri"/>
              </a:rPr>
              <a:t> et </a:t>
            </a:r>
            <a:r>
              <a:rPr lang="en-US" dirty="0" err="1">
                <a:cs typeface="Calibri"/>
              </a:rPr>
              <a:t>peuvent</a:t>
            </a:r>
            <a:r>
              <a:rPr lang="en-US" dirty="0">
                <a:cs typeface="Calibri"/>
              </a:rPr>
              <a:t> </a:t>
            </a:r>
            <a:r>
              <a:rPr lang="en-US" dirty="0" err="1">
                <a:cs typeface="Calibri"/>
              </a:rPr>
              <a:t>être</a:t>
            </a:r>
            <a:r>
              <a:rPr lang="en-US" dirty="0">
                <a:cs typeface="Calibri"/>
              </a:rPr>
              <a:t> </a:t>
            </a:r>
            <a:r>
              <a:rPr lang="en-US" dirty="0" err="1">
                <a:cs typeface="Calibri"/>
              </a:rPr>
              <a:t>utilisés</a:t>
            </a:r>
            <a:r>
              <a:rPr lang="en-US" dirty="0">
                <a:cs typeface="Calibri"/>
              </a:rPr>
              <a:t> pour proposer la configuration </a:t>
            </a:r>
            <a:r>
              <a:rPr lang="en-US" dirty="0" err="1">
                <a:cs typeface="Calibri"/>
              </a:rPr>
              <a:t>optimale</a:t>
            </a:r>
            <a:r>
              <a:rPr lang="en-US" dirty="0">
                <a:cs typeface="Calibri"/>
              </a:rPr>
              <a:t> pour </a:t>
            </a:r>
            <a:r>
              <a:rPr lang="en-US" dirty="0" err="1">
                <a:cs typeface="Calibri"/>
              </a:rPr>
              <a:t>répondre</a:t>
            </a:r>
            <a:r>
              <a:rPr lang="en-US" dirty="0">
                <a:cs typeface="Calibri"/>
              </a:rPr>
              <a:t> à la </a:t>
            </a:r>
            <a:r>
              <a:rPr lang="en-US" dirty="0" err="1">
                <a:cs typeface="Calibri"/>
              </a:rPr>
              <a:t>demande</a:t>
            </a:r>
            <a:r>
              <a:rPr lang="en-US" dirty="0">
                <a:cs typeface="Calibri"/>
              </a:rPr>
              <a:t> future. </a:t>
            </a:r>
            <a:r>
              <a:rPr lang="en-US" dirty="0" err="1">
                <a:cs typeface="Calibri"/>
              </a:rPr>
              <a:t>Enfin</a:t>
            </a:r>
            <a:r>
              <a:rPr lang="en-US" dirty="0">
                <a:cs typeface="Calibri"/>
              </a:rPr>
              <a:t>, les </a:t>
            </a:r>
            <a:r>
              <a:rPr lang="en-US" dirty="0" err="1">
                <a:cs typeface="Calibri"/>
              </a:rPr>
              <a:t>outils</a:t>
            </a:r>
            <a:r>
              <a:rPr lang="en-US" dirty="0">
                <a:cs typeface="Calibri"/>
              </a:rPr>
              <a:t> de </a:t>
            </a:r>
            <a:r>
              <a:rPr lang="en-US" dirty="0" err="1">
                <a:cs typeface="Calibri"/>
              </a:rPr>
              <a:t>modélisation</a:t>
            </a:r>
            <a:r>
              <a:rPr lang="en-US" dirty="0">
                <a:cs typeface="Calibri"/>
              </a:rPr>
              <a:t> </a:t>
            </a:r>
            <a:r>
              <a:rPr lang="en-US" dirty="0" err="1">
                <a:cs typeface="Calibri"/>
              </a:rPr>
              <a:t>énergétique</a:t>
            </a:r>
            <a:r>
              <a:rPr lang="en-US" dirty="0">
                <a:cs typeface="Calibri"/>
              </a:rPr>
              <a:t> </a:t>
            </a:r>
            <a:r>
              <a:rPr lang="en-US" dirty="0" err="1">
                <a:cs typeface="Calibri"/>
              </a:rPr>
              <a:t>sont</a:t>
            </a:r>
            <a:r>
              <a:rPr lang="en-US" dirty="0">
                <a:cs typeface="Calibri"/>
              </a:rPr>
              <a:t> de plus </a:t>
            </a:r>
            <a:r>
              <a:rPr lang="en-US" dirty="0" err="1">
                <a:cs typeface="Calibri"/>
              </a:rPr>
              <a:t>en</a:t>
            </a:r>
            <a:r>
              <a:rPr lang="en-US" dirty="0">
                <a:cs typeface="Calibri"/>
              </a:rPr>
              <a:t> plus </a:t>
            </a:r>
            <a:r>
              <a:rPr lang="en-US" dirty="0" err="1">
                <a:cs typeface="Calibri"/>
              </a:rPr>
              <a:t>utilisés</a:t>
            </a:r>
            <a:r>
              <a:rPr lang="en-US" dirty="0">
                <a:cs typeface="Calibri"/>
              </a:rPr>
              <a:t> pour </a:t>
            </a:r>
            <a:r>
              <a:rPr lang="en-US" dirty="0" err="1">
                <a:cs typeface="Calibri"/>
              </a:rPr>
              <a:t>évaluer</a:t>
            </a:r>
            <a:r>
              <a:rPr lang="en-US" dirty="0">
                <a:cs typeface="Calibri"/>
              </a:rPr>
              <a:t> les interactions entre </a:t>
            </a:r>
            <a:r>
              <a:rPr lang="en-US" dirty="0" err="1">
                <a:cs typeface="Calibri"/>
              </a:rPr>
              <a:t>différents</a:t>
            </a:r>
            <a:r>
              <a:rPr lang="en-US" dirty="0">
                <a:cs typeface="Calibri"/>
              </a:rPr>
              <a:t> </a:t>
            </a:r>
            <a:r>
              <a:rPr lang="en-US" dirty="0" err="1">
                <a:cs typeface="Calibri"/>
              </a:rPr>
              <a:t>systèmes</a:t>
            </a:r>
            <a:r>
              <a:rPr lang="en-US" dirty="0">
                <a:cs typeface="Calibri"/>
              </a:rPr>
              <a:t>. Par </a:t>
            </a:r>
            <a:r>
              <a:rPr lang="en-US" dirty="0" err="1">
                <a:cs typeface="Calibri"/>
              </a:rPr>
              <a:t>exemple</a:t>
            </a:r>
            <a:r>
              <a:rPr lang="en-US" dirty="0">
                <a:cs typeface="Calibri"/>
              </a:rPr>
              <a:t>, le cadre de </a:t>
            </a:r>
            <a:r>
              <a:rPr lang="en-US" dirty="0" err="1">
                <a:cs typeface="Calibri"/>
              </a:rPr>
              <a:t>modélisation</a:t>
            </a:r>
            <a:r>
              <a:rPr lang="en-US" dirty="0">
                <a:cs typeface="Calibri"/>
              </a:rPr>
              <a:t> CLEWs, que nous </a:t>
            </a:r>
            <a:r>
              <a:rPr lang="en-US" dirty="0" err="1">
                <a:cs typeface="Calibri"/>
              </a:rPr>
              <a:t>verrons</a:t>
            </a:r>
            <a:r>
              <a:rPr lang="en-US" dirty="0">
                <a:cs typeface="Calibri"/>
              </a:rPr>
              <a:t> plus tard dans le </a:t>
            </a:r>
            <a:r>
              <a:rPr lang="en-US" dirty="0" err="1">
                <a:cs typeface="Calibri"/>
              </a:rPr>
              <a:t>cours</a:t>
            </a:r>
            <a:r>
              <a:rPr lang="en-US" dirty="0">
                <a:cs typeface="Calibri"/>
              </a:rPr>
              <a:t>, </a:t>
            </a:r>
            <a:r>
              <a:rPr lang="en-US" dirty="0" err="1">
                <a:cs typeface="Calibri"/>
              </a:rPr>
              <a:t>est</a:t>
            </a:r>
            <a:r>
              <a:rPr lang="en-US" dirty="0">
                <a:cs typeface="Calibri"/>
              </a:rPr>
              <a:t> </a:t>
            </a:r>
            <a:r>
              <a:rPr lang="en-US" dirty="0" err="1">
                <a:cs typeface="Calibri"/>
              </a:rPr>
              <a:t>utilisé</a:t>
            </a:r>
            <a:r>
              <a:rPr lang="en-US" dirty="0">
                <a:cs typeface="Calibri"/>
              </a:rPr>
              <a:t> pour explorer les interactions entre les </a:t>
            </a:r>
            <a:r>
              <a:rPr lang="en-US" dirty="0" err="1">
                <a:cs typeface="Calibri"/>
              </a:rPr>
              <a:t>systèmes</a:t>
            </a:r>
            <a:r>
              <a:rPr lang="en-US" dirty="0">
                <a:cs typeface="Calibri"/>
              </a:rPr>
              <a:t> </a:t>
            </a:r>
            <a:r>
              <a:rPr lang="en-US" dirty="0" err="1">
                <a:cs typeface="Calibri"/>
              </a:rPr>
              <a:t>climatiques</a:t>
            </a:r>
            <a:r>
              <a:rPr lang="en-US" dirty="0">
                <a:cs typeface="Calibri"/>
              </a:rPr>
              <a:t>, </a:t>
            </a:r>
            <a:r>
              <a:rPr lang="en-US" dirty="0" err="1">
                <a:cs typeface="Calibri"/>
              </a:rPr>
              <a:t>terrestres</a:t>
            </a:r>
            <a:r>
              <a:rPr lang="en-US" dirty="0">
                <a:cs typeface="Calibri"/>
              </a:rPr>
              <a:t>, </a:t>
            </a:r>
            <a:r>
              <a:rPr lang="en-US" dirty="0" err="1">
                <a:cs typeface="Calibri"/>
              </a:rPr>
              <a:t>énergétiques</a:t>
            </a:r>
            <a:r>
              <a:rPr lang="en-US" dirty="0">
                <a:cs typeface="Calibri"/>
              </a:rPr>
              <a:t> et </a:t>
            </a:r>
            <a:r>
              <a:rPr lang="en-US" dirty="0" err="1">
                <a:cs typeface="Calibri"/>
              </a:rPr>
              <a:t>hydriques</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675378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le </a:t>
            </a:r>
            <a:r>
              <a:rPr lang="en-US" dirty="0" err="1">
                <a:cs typeface="Calibri"/>
              </a:rPr>
              <a:t>cours</a:t>
            </a:r>
            <a:r>
              <a:rPr lang="en-US" dirty="0">
                <a:cs typeface="Calibri"/>
              </a:rPr>
              <a:t> 1, nous </a:t>
            </a:r>
            <a:r>
              <a:rPr lang="en-US" dirty="0" err="1">
                <a:cs typeface="Calibri"/>
              </a:rPr>
              <a:t>avons</a:t>
            </a:r>
            <a:r>
              <a:rPr lang="en-US" dirty="0">
                <a:cs typeface="Calibri"/>
              </a:rPr>
              <a:t> </a:t>
            </a:r>
            <a:r>
              <a:rPr lang="en-US" dirty="0" err="1">
                <a:cs typeface="Calibri"/>
              </a:rPr>
              <a:t>présenté</a:t>
            </a:r>
            <a:r>
              <a:rPr lang="en-US" dirty="0">
                <a:cs typeface="Calibri"/>
              </a:rPr>
              <a:t> </a:t>
            </a:r>
            <a:r>
              <a:rPr lang="en-US" dirty="0" err="1">
                <a:cs typeface="Calibri"/>
              </a:rPr>
              <a:t>OSeMOSYS</a:t>
            </a:r>
            <a:r>
              <a:rPr lang="en-US" dirty="0">
                <a:cs typeface="Calibri"/>
              </a:rPr>
              <a:t> </a:t>
            </a:r>
            <a:r>
              <a:rPr lang="en-US" dirty="0" err="1">
                <a:cs typeface="Calibri"/>
              </a:rPr>
              <a:t>comme</a:t>
            </a:r>
            <a:r>
              <a:rPr lang="en-US" dirty="0">
                <a:cs typeface="Calibri"/>
              </a:rPr>
              <a:t> un </a:t>
            </a:r>
            <a:r>
              <a:rPr lang="en-US" dirty="0" err="1">
                <a:cs typeface="Calibri"/>
              </a:rPr>
              <a:t>système</a:t>
            </a:r>
            <a:r>
              <a:rPr lang="en-US" dirty="0">
                <a:cs typeface="Calibri"/>
              </a:rPr>
              <a:t> de </a:t>
            </a:r>
            <a:r>
              <a:rPr lang="en-US" dirty="0" err="1">
                <a:cs typeface="Calibri"/>
              </a:rPr>
              <a:t>modélisation</a:t>
            </a:r>
            <a:r>
              <a:rPr lang="en-US" dirty="0">
                <a:cs typeface="Calibri"/>
              </a:rPr>
              <a:t> </a:t>
            </a:r>
            <a:r>
              <a:rPr lang="en-US" dirty="0" err="1">
                <a:cs typeface="Calibri"/>
              </a:rPr>
              <a:t>énergétique</a:t>
            </a:r>
            <a:r>
              <a:rPr lang="en-US" dirty="0">
                <a:cs typeface="Calibri"/>
              </a:rPr>
              <a:t> à code source </a:t>
            </a:r>
            <a:r>
              <a:rPr lang="en-US" dirty="0" err="1">
                <a:cs typeface="Calibri"/>
              </a:rPr>
              <a:t>ouvert</a:t>
            </a:r>
            <a:r>
              <a:rPr lang="en-US" dirty="0">
                <a:cs typeface="Calibri"/>
              </a:rPr>
              <a:t> </a:t>
            </a:r>
            <a:r>
              <a:rPr lang="en-US" dirty="0" err="1">
                <a:cs typeface="Calibri"/>
              </a:rPr>
              <a:t>utilisé</a:t>
            </a:r>
            <a:r>
              <a:rPr lang="en-US" dirty="0">
                <a:cs typeface="Calibri"/>
              </a:rPr>
              <a:t> pour </a:t>
            </a:r>
            <a:r>
              <a:rPr lang="en-US" dirty="0" err="1">
                <a:cs typeface="Calibri"/>
              </a:rPr>
              <a:t>appuyer</a:t>
            </a:r>
            <a:r>
              <a:rPr lang="en-US" dirty="0">
                <a:cs typeface="Calibri"/>
              </a:rPr>
              <a:t> la planification de </a:t>
            </a:r>
            <a:r>
              <a:rPr lang="en-US" dirty="0" err="1">
                <a:cs typeface="Calibri"/>
              </a:rPr>
              <a:t>l'expansion</a:t>
            </a:r>
            <a:r>
              <a:rPr lang="en-US" dirty="0">
                <a:cs typeface="Calibri"/>
              </a:rPr>
              <a:t> de la </a:t>
            </a:r>
            <a:r>
              <a:rPr lang="en-US" dirty="0" err="1">
                <a:cs typeface="Calibri"/>
              </a:rPr>
              <a:t>capacité</a:t>
            </a:r>
            <a:r>
              <a:rPr lang="en-US" dirty="0">
                <a:cs typeface="Calibri"/>
              </a:rPr>
              <a:t> à long </a:t>
            </a:r>
            <a:r>
              <a:rPr lang="en-US" dirty="0" err="1">
                <a:cs typeface="Calibri"/>
              </a:rPr>
              <a:t>terme</a:t>
            </a:r>
            <a:r>
              <a:rPr lang="en-US" dirty="0">
                <a:cs typeface="Calibri"/>
              </a:rPr>
              <a:t>. </a:t>
            </a:r>
            <a:r>
              <a:rPr lang="en-US" dirty="0" err="1">
                <a:cs typeface="Calibri"/>
              </a:rPr>
              <a:t>OSeMOSYS</a:t>
            </a:r>
            <a:r>
              <a:rPr lang="en-US" dirty="0">
                <a:cs typeface="Calibri"/>
              </a:rPr>
              <a:t> </a:t>
            </a:r>
            <a:r>
              <a:rPr lang="en-US" dirty="0" err="1">
                <a:cs typeface="Calibri"/>
              </a:rPr>
              <a:t>est</a:t>
            </a:r>
            <a:r>
              <a:rPr lang="en-US" dirty="0">
                <a:cs typeface="Calibri"/>
              </a:rPr>
              <a:t> un </a:t>
            </a:r>
            <a:r>
              <a:rPr lang="en-US" dirty="0" err="1">
                <a:cs typeface="Calibri"/>
              </a:rPr>
              <a:t>système</a:t>
            </a:r>
            <a:r>
              <a:rPr lang="en-US" dirty="0">
                <a:cs typeface="Calibri"/>
              </a:rPr>
              <a:t> de </a:t>
            </a:r>
            <a:r>
              <a:rPr lang="en-US" dirty="0" err="1">
                <a:cs typeface="Calibri"/>
              </a:rPr>
              <a:t>modélisation</a:t>
            </a:r>
            <a:r>
              <a:rPr lang="en-US" dirty="0">
                <a:cs typeface="Calibri"/>
              </a:rPr>
              <a:t> </a:t>
            </a:r>
            <a:r>
              <a:rPr lang="en-US" dirty="0" err="1">
                <a:cs typeface="Calibri"/>
              </a:rPr>
              <a:t>énergétique</a:t>
            </a:r>
            <a:r>
              <a:rPr lang="en-US" dirty="0">
                <a:cs typeface="Calibri"/>
              </a:rPr>
              <a:t> ascendant qui se </a:t>
            </a:r>
            <a:r>
              <a:rPr lang="en-US" dirty="0" err="1">
                <a:cs typeface="Calibri"/>
              </a:rPr>
              <a:t>concentre</a:t>
            </a:r>
            <a:r>
              <a:rPr lang="en-US" dirty="0">
                <a:cs typeface="Calibri"/>
              </a:rPr>
              <a:t> sur la </a:t>
            </a:r>
            <a:r>
              <a:rPr lang="en-US" dirty="0" err="1">
                <a:cs typeface="Calibri"/>
              </a:rPr>
              <a:t>représentation</a:t>
            </a:r>
            <a:r>
              <a:rPr lang="en-US" dirty="0">
                <a:cs typeface="Calibri"/>
              </a:rPr>
              <a:t> </a:t>
            </a:r>
            <a:r>
              <a:rPr lang="en-US" dirty="0" err="1">
                <a:cs typeface="Calibri"/>
              </a:rPr>
              <a:t>détaillée</a:t>
            </a:r>
            <a:r>
              <a:rPr lang="en-US" dirty="0">
                <a:cs typeface="Calibri"/>
              </a:rPr>
              <a:t> des technologies et des flux </a:t>
            </a:r>
            <a:r>
              <a:rPr lang="en-US" dirty="0" err="1">
                <a:cs typeface="Calibri"/>
              </a:rPr>
              <a:t>d’énergie</a:t>
            </a:r>
            <a:r>
              <a:rPr lang="en-US" dirty="0">
                <a:cs typeface="Calibri"/>
              </a:rPr>
              <a:t> dans le </a:t>
            </a:r>
            <a:r>
              <a:rPr lang="en-US" dirty="0" err="1">
                <a:cs typeface="Calibri"/>
              </a:rPr>
              <a:t>système</a:t>
            </a:r>
            <a:r>
              <a:rPr lang="en-US" dirty="0">
                <a:cs typeface="Calibri"/>
              </a:rPr>
              <a:t> </a:t>
            </a:r>
            <a:r>
              <a:rPr lang="en-US" dirty="0" err="1">
                <a:cs typeface="Calibri"/>
              </a:rPr>
              <a:t>énergétique</a:t>
            </a:r>
            <a:r>
              <a:rPr lang="en-US" dirty="0">
                <a:cs typeface="Calibri"/>
              </a:rPr>
              <a:t> </a:t>
            </a:r>
            <a:r>
              <a:rPr lang="en-US" dirty="0" err="1">
                <a:cs typeface="Calibri"/>
              </a:rPr>
              <a:t>en</a:t>
            </a:r>
            <a:r>
              <a:rPr lang="en-US" dirty="0">
                <a:cs typeface="Calibri"/>
              </a:rPr>
              <a:t> tenant </a:t>
            </a:r>
            <a:r>
              <a:rPr lang="en-US" dirty="0" err="1">
                <a:cs typeface="Calibri"/>
              </a:rPr>
              <a:t>compte</a:t>
            </a:r>
            <a:r>
              <a:rPr lang="en-US" dirty="0">
                <a:cs typeface="Calibri"/>
              </a:rPr>
              <a:t> des performances, des </a:t>
            </a:r>
            <a:r>
              <a:rPr lang="en-US" dirty="0" err="1">
                <a:cs typeface="Calibri"/>
              </a:rPr>
              <a:t>coûts</a:t>
            </a:r>
            <a:r>
              <a:rPr lang="en-US" dirty="0">
                <a:cs typeface="Calibri"/>
              </a:rPr>
              <a:t>, de </a:t>
            </a:r>
            <a:r>
              <a:rPr lang="en-US" dirty="0" err="1">
                <a:cs typeface="Calibri"/>
              </a:rPr>
              <a:t>l'utilisation</a:t>
            </a:r>
            <a:r>
              <a:rPr lang="en-US" dirty="0">
                <a:cs typeface="Calibri"/>
              </a:rPr>
              <a:t> des </a:t>
            </a:r>
            <a:r>
              <a:rPr lang="en-US" dirty="0" err="1">
                <a:cs typeface="Calibri"/>
              </a:rPr>
              <a:t>ressources</a:t>
            </a:r>
            <a:r>
              <a:rPr lang="en-US" dirty="0">
                <a:cs typeface="Calibri"/>
              </a:rPr>
              <a:t> et des impacts </a:t>
            </a:r>
            <a:r>
              <a:rPr lang="en-US" dirty="0" err="1">
                <a:cs typeface="Calibri"/>
              </a:rPr>
              <a:t>environnementaux</a:t>
            </a:r>
            <a:r>
              <a:rPr lang="en-US" dirty="0">
                <a:cs typeface="Calibri"/>
              </a:rPr>
              <a:t>. Comme </a:t>
            </a:r>
            <a:r>
              <a:rPr lang="en-US" dirty="0" err="1">
                <a:cs typeface="Calibri"/>
              </a:rPr>
              <a:t>d'autres</a:t>
            </a:r>
            <a:r>
              <a:rPr lang="en-US" dirty="0">
                <a:cs typeface="Calibri"/>
              </a:rPr>
              <a:t> </a:t>
            </a:r>
            <a:r>
              <a:rPr lang="en-US" dirty="0" err="1">
                <a:cs typeface="Calibri"/>
              </a:rPr>
              <a:t>modèles</a:t>
            </a:r>
            <a:r>
              <a:rPr lang="en-US" dirty="0">
                <a:cs typeface="Calibri"/>
              </a:rPr>
              <a:t> ascendants, les </a:t>
            </a:r>
            <a:r>
              <a:rPr lang="en-US" dirty="0" err="1">
                <a:cs typeface="Calibri"/>
              </a:rPr>
              <a:t>modèles</a:t>
            </a:r>
            <a:r>
              <a:rPr lang="en-US" dirty="0">
                <a:cs typeface="Calibri"/>
              </a:rPr>
              <a:t> </a:t>
            </a:r>
            <a:r>
              <a:rPr lang="en-US" dirty="0" err="1">
                <a:cs typeface="Calibri"/>
              </a:rPr>
              <a:t>OSeMOSYS</a:t>
            </a:r>
            <a:r>
              <a:rPr lang="en-US" dirty="0">
                <a:cs typeface="Calibri"/>
              </a:rPr>
              <a:t> </a:t>
            </a:r>
            <a:r>
              <a:rPr lang="en-US" dirty="0" err="1">
                <a:cs typeface="Calibri"/>
              </a:rPr>
              <a:t>utilisent</a:t>
            </a:r>
            <a:r>
              <a:rPr lang="en-US" dirty="0">
                <a:cs typeface="Calibri"/>
              </a:rPr>
              <a:t> des </a:t>
            </a:r>
            <a:r>
              <a:rPr lang="en-US" dirty="0" err="1">
                <a:cs typeface="Calibri"/>
              </a:rPr>
              <a:t>demandes</a:t>
            </a:r>
            <a:r>
              <a:rPr lang="en-US" dirty="0">
                <a:cs typeface="Calibri"/>
              </a:rPr>
              <a:t> finales </a:t>
            </a:r>
            <a:r>
              <a:rPr lang="en-US" dirty="0" err="1">
                <a:cs typeface="Calibri"/>
              </a:rPr>
              <a:t>déterminées</a:t>
            </a:r>
            <a:r>
              <a:rPr lang="en-US" dirty="0">
                <a:cs typeface="Calibri"/>
              </a:rPr>
              <a:t> à </a:t>
            </a:r>
            <a:r>
              <a:rPr lang="en-US" dirty="0" err="1">
                <a:cs typeface="Calibri"/>
              </a:rPr>
              <a:t>l’extérieur</a:t>
            </a:r>
            <a:r>
              <a:rPr lang="en-US" dirty="0">
                <a:cs typeface="Calibri"/>
              </a:rPr>
              <a:t> du </a:t>
            </a:r>
            <a:r>
              <a:rPr lang="en-US" dirty="0" err="1">
                <a:cs typeface="Calibri"/>
              </a:rPr>
              <a:t>modèle</a:t>
            </a:r>
            <a:r>
              <a:rPr lang="en-US" dirty="0">
                <a:cs typeface="Calibri"/>
              </a:rPr>
              <a:t>. Nous </a:t>
            </a:r>
            <a:r>
              <a:rPr lang="en-US" dirty="0" err="1">
                <a:cs typeface="Calibri"/>
              </a:rPr>
              <a:t>étudierons</a:t>
            </a:r>
            <a:r>
              <a:rPr lang="en-US" dirty="0">
                <a:cs typeface="Calibri"/>
              </a:rPr>
              <a:t> comment les </a:t>
            </a:r>
            <a:r>
              <a:rPr lang="en-US" dirty="0" err="1">
                <a:cs typeface="Calibri"/>
              </a:rPr>
              <a:t>demandes</a:t>
            </a:r>
            <a:r>
              <a:rPr lang="en-US" dirty="0">
                <a:cs typeface="Calibri"/>
              </a:rPr>
              <a:t> </a:t>
            </a:r>
            <a:r>
              <a:rPr lang="en-US" dirty="0" err="1">
                <a:cs typeface="Calibri"/>
              </a:rPr>
              <a:t>peuvent</a:t>
            </a:r>
            <a:r>
              <a:rPr lang="en-US" dirty="0">
                <a:cs typeface="Calibri"/>
              </a:rPr>
              <a:t> </a:t>
            </a:r>
            <a:r>
              <a:rPr lang="en-US" dirty="0" err="1">
                <a:cs typeface="Calibri"/>
              </a:rPr>
              <a:t>être</a:t>
            </a:r>
            <a:r>
              <a:rPr lang="en-US" dirty="0">
                <a:cs typeface="Calibri"/>
              </a:rPr>
              <a:t> </a:t>
            </a:r>
            <a:r>
              <a:rPr lang="en-US" dirty="0" err="1">
                <a:cs typeface="Calibri"/>
              </a:rPr>
              <a:t>définies</a:t>
            </a:r>
            <a:r>
              <a:rPr lang="en-US" dirty="0">
                <a:cs typeface="Calibri"/>
              </a:rPr>
              <a:t> dans </a:t>
            </a:r>
            <a:r>
              <a:rPr lang="en-US" dirty="0" err="1">
                <a:cs typeface="Calibri"/>
              </a:rPr>
              <a:t>OSeMOSYS</a:t>
            </a:r>
            <a:r>
              <a:rPr lang="en-US" dirty="0">
                <a:cs typeface="Calibri"/>
              </a:rPr>
              <a:t> plus tard dans le </a:t>
            </a:r>
            <a:r>
              <a:rPr lang="en-US" dirty="0" err="1">
                <a:cs typeface="Calibri"/>
              </a:rPr>
              <a:t>cours</a:t>
            </a:r>
            <a:r>
              <a:rPr lang="en-US" dirty="0">
                <a:cs typeface="Calibri"/>
              </a:rPr>
              <a:t>. </a:t>
            </a:r>
            <a:r>
              <a:rPr lang="en-US" dirty="0" err="1">
                <a:cs typeface="Calibri"/>
              </a:rPr>
              <a:t>OSeMOSYS</a:t>
            </a:r>
            <a:r>
              <a:rPr lang="en-US" dirty="0">
                <a:cs typeface="Calibri"/>
              </a:rPr>
              <a:t> a </a:t>
            </a:r>
            <a:r>
              <a:rPr lang="en-US" dirty="0" err="1">
                <a:cs typeface="Calibri"/>
              </a:rPr>
              <a:t>été</a:t>
            </a:r>
            <a:r>
              <a:rPr lang="en-US" dirty="0">
                <a:cs typeface="Calibri"/>
              </a:rPr>
              <a:t> </a:t>
            </a:r>
            <a:r>
              <a:rPr lang="en-US" dirty="0" err="1">
                <a:cs typeface="Calibri"/>
              </a:rPr>
              <a:t>conçu</a:t>
            </a:r>
            <a:r>
              <a:rPr lang="en-US" dirty="0">
                <a:cs typeface="Calibri"/>
              </a:rPr>
              <a:t> pour </a:t>
            </a:r>
            <a:r>
              <a:rPr lang="en-US" dirty="0" err="1">
                <a:cs typeface="Calibri"/>
              </a:rPr>
              <a:t>avoir</a:t>
            </a:r>
            <a:r>
              <a:rPr lang="en-US" dirty="0">
                <a:cs typeface="Calibri"/>
              </a:rPr>
              <a:t> </a:t>
            </a:r>
            <a:r>
              <a:rPr lang="en-US" dirty="0" err="1">
                <a:cs typeface="Calibri"/>
              </a:rPr>
              <a:t>une</a:t>
            </a:r>
            <a:r>
              <a:rPr lang="en-US" dirty="0">
                <a:cs typeface="Calibri"/>
              </a:rPr>
              <a:t> structure </a:t>
            </a:r>
            <a:r>
              <a:rPr lang="en-US" dirty="0" err="1">
                <a:cs typeface="Calibri"/>
              </a:rPr>
              <a:t>modulaire</a:t>
            </a:r>
            <a:r>
              <a:rPr lang="en-US" dirty="0">
                <a:cs typeface="Calibri"/>
              </a:rPr>
              <a:t>. </a:t>
            </a:r>
            <a:r>
              <a:rPr lang="en-US" dirty="0" err="1">
                <a:cs typeface="Calibri"/>
              </a:rPr>
              <a:t>Cela</a:t>
            </a:r>
            <a:r>
              <a:rPr lang="en-US" dirty="0">
                <a:cs typeface="Calibri"/>
              </a:rPr>
              <a:t> </a:t>
            </a:r>
            <a:r>
              <a:rPr lang="en-US" dirty="0" err="1">
                <a:cs typeface="Calibri"/>
              </a:rPr>
              <a:t>signifie</a:t>
            </a:r>
            <a:r>
              <a:rPr lang="en-US" dirty="0">
                <a:cs typeface="Calibri"/>
              </a:rPr>
              <a:t> </a:t>
            </a:r>
            <a:r>
              <a:rPr lang="en-US" dirty="0" err="1">
                <a:cs typeface="Calibri"/>
              </a:rPr>
              <a:t>qu'il</a:t>
            </a:r>
            <a:r>
              <a:rPr lang="en-US" dirty="0">
                <a:cs typeface="Calibri"/>
              </a:rPr>
              <a:t> </a:t>
            </a:r>
            <a:r>
              <a:rPr lang="en-US" dirty="0" err="1">
                <a:cs typeface="Calibri"/>
              </a:rPr>
              <a:t>est</a:t>
            </a:r>
            <a:r>
              <a:rPr lang="en-US" dirty="0">
                <a:cs typeface="Calibri"/>
              </a:rPr>
              <a:t> </a:t>
            </a:r>
            <a:r>
              <a:rPr lang="en-US" dirty="0" err="1">
                <a:cs typeface="Calibri"/>
              </a:rPr>
              <a:t>structuré</a:t>
            </a:r>
            <a:r>
              <a:rPr lang="en-US" dirty="0">
                <a:cs typeface="Calibri"/>
              </a:rPr>
              <a:t> </a:t>
            </a:r>
            <a:r>
              <a:rPr lang="en-US" dirty="0" err="1">
                <a:cs typeface="Calibri"/>
              </a:rPr>
              <a:t>en</a:t>
            </a:r>
            <a:r>
              <a:rPr lang="en-US" dirty="0">
                <a:cs typeface="Calibri"/>
              </a:rPr>
              <a:t> blocs </a:t>
            </a:r>
            <a:r>
              <a:rPr lang="en-US" dirty="0" err="1">
                <a:cs typeface="Calibri"/>
              </a:rPr>
              <a:t>autonomes</a:t>
            </a:r>
            <a:r>
              <a:rPr lang="en-US" dirty="0">
                <a:cs typeface="Calibri"/>
              </a:rPr>
              <a:t> qui </a:t>
            </a:r>
            <a:r>
              <a:rPr lang="en-US" dirty="0" err="1">
                <a:cs typeface="Calibri"/>
              </a:rPr>
              <a:t>peuvent</a:t>
            </a:r>
            <a:r>
              <a:rPr lang="en-US" dirty="0">
                <a:cs typeface="Calibri"/>
              </a:rPr>
              <a:t> </a:t>
            </a:r>
            <a:r>
              <a:rPr lang="en-US" dirty="0" err="1">
                <a:cs typeface="Calibri"/>
              </a:rPr>
              <a:t>être</a:t>
            </a:r>
            <a:r>
              <a:rPr lang="en-US" dirty="0">
                <a:cs typeface="Calibri"/>
              </a:rPr>
              <a:t> </a:t>
            </a:r>
            <a:r>
              <a:rPr lang="en-US" dirty="0" err="1">
                <a:cs typeface="Calibri"/>
              </a:rPr>
              <a:t>ajoutés</a:t>
            </a:r>
            <a:r>
              <a:rPr lang="en-US" dirty="0">
                <a:cs typeface="Calibri"/>
              </a:rPr>
              <a:t> </a:t>
            </a:r>
            <a:r>
              <a:rPr lang="en-US" dirty="0" err="1">
                <a:cs typeface="Calibri"/>
              </a:rPr>
              <a:t>ou</a:t>
            </a:r>
            <a:r>
              <a:rPr lang="en-US" dirty="0">
                <a:cs typeface="Calibri"/>
              </a:rPr>
              <a:t> </a:t>
            </a:r>
            <a:r>
              <a:rPr lang="en-US" dirty="0" err="1">
                <a:cs typeface="Calibri"/>
              </a:rPr>
              <a:t>supprimés</a:t>
            </a:r>
            <a:r>
              <a:rPr lang="en-US" dirty="0">
                <a:cs typeface="Calibri"/>
              </a:rPr>
              <a:t>. Chacun de </a:t>
            </a:r>
            <a:r>
              <a:rPr lang="en-US" dirty="0" err="1">
                <a:cs typeface="Calibri"/>
              </a:rPr>
              <a:t>ces</a:t>
            </a:r>
            <a:r>
              <a:rPr lang="en-US" dirty="0">
                <a:cs typeface="Calibri"/>
              </a:rPr>
              <a:t> blocs </a:t>
            </a:r>
            <a:r>
              <a:rPr lang="en-US" dirty="0" err="1">
                <a:cs typeface="Calibri"/>
              </a:rPr>
              <a:t>est</a:t>
            </a:r>
            <a:r>
              <a:rPr lang="en-US" dirty="0">
                <a:cs typeface="Calibri"/>
              </a:rPr>
              <a:t> </a:t>
            </a:r>
            <a:r>
              <a:rPr lang="en-US" dirty="0" err="1">
                <a:cs typeface="Calibri"/>
              </a:rPr>
              <a:t>décrit</a:t>
            </a:r>
            <a:r>
              <a:rPr lang="en-US" dirty="0">
                <a:cs typeface="Calibri"/>
              </a:rPr>
              <a:t> </a:t>
            </a:r>
            <a:r>
              <a:rPr lang="en-US" dirty="0" err="1">
                <a:cs typeface="Calibri"/>
              </a:rPr>
              <a:t>simplement</a:t>
            </a:r>
            <a:r>
              <a:rPr lang="en-US" dirty="0">
                <a:cs typeface="Calibri"/>
              </a:rPr>
              <a:t>, </a:t>
            </a:r>
            <a:r>
              <a:rPr lang="en-US" dirty="0" err="1">
                <a:cs typeface="Calibri"/>
              </a:rPr>
              <a:t>ce</a:t>
            </a:r>
            <a:r>
              <a:rPr lang="en-US" dirty="0">
                <a:cs typeface="Calibri"/>
              </a:rPr>
              <a:t> qui rend </a:t>
            </a:r>
            <a:r>
              <a:rPr lang="en-US" dirty="0" err="1">
                <a:cs typeface="Calibri"/>
              </a:rPr>
              <a:t>l'outil</a:t>
            </a:r>
            <a:r>
              <a:rPr lang="en-US" dirty="0">
                <a:cs typeface="Calibri"/>
              </a:rPr>
              <a:t> accessible. Ce </a:t>
            </a:r>
            <a:r>
              <a:rPr lang="en-US" dirty="0" err="1">
                <a:cs typeface="Calibri"/>
              </a:rPr>
              <a:t>diagramme</a:t>
            </a:r>
            <a:r>
              <a:rPr lang="en-US" dirty="0">
                <a:cs typeface="Calibri"/>
              </a:rPr>
              <a:t> montre les sept blocs </a:t>
            </a:r>
            <a:r>
              <a:rPr lang="en-US" dirty="0" err="1">
                <a:cs typeface="Calibri"/>
              </a:rPr>
              <a:t>principaux</a:t>
            </a:r>
            <a:r>
              <a:rPr lang="en-US" dirty="0">
                <a:cs typeface="Calibri"/>
              </a:rPr>
              <a:t> </a:t>
            </a:r>
            <a:r>
              <a:rPr lang="en-US" dirty="0" err="1">
                <a:cs typeface="Calibri"/>
              </a:rPr>
              <a:t>d'OSeMOSYS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Cette</a:t>
            </a:r>
            <a:r>
              <a:rPr lang="en-US" dirty="0">
                <a:cs typeface="Calibri"/>
              </a:rPr>
              <a:t> diapositive </a:t>
            </a:r>
            <a:r>
              <a:rPr lang="en-US" dirty="0" err="1">
                <a:cs typeface="Calibri"/>
              </a:rPr>
              <a:t>présente</a:t>
            </a:r>
            <a:r>
              <a:rPr lang="en-US" dirty="0">
                <a:cs typeface="Calibri"/>
              </a:rPr>
              <a:t> </a:t>
            </a:r>
            <a:r>
              <a:rPr lang="en-US" dirty="0" err="1">
                <a:cs typeface="Calibri"/>
              </a:rPr>
              <a:t>quelques</a:t>
            </a:r>
            <a:r>
              <a:rPr lang="en-US" dirty="0">
                <a:cs typeface="Calibri"/>
              </a:rPr>
              <a:t> applications </a:t>
            </a:r>
            <a:r>
              <a:rPr lang="en-US" dirty="0" err="1">
                <a:cs typeface="Calibri"/>
              </a:rPr>
              <a:t>d'OSeMOSYS</a:t>
            </a:r>
            <a:r>
              <a:rPr lang="en-US" dirty="0">
                <a:cs typeface="Calibri"/>
              </a:rPr>
              <a:t> et des </a:t>
            </a:r>
            <a:r>
              <a:rPr lang="en-US" dirty="0" err="1">
                <a:cs typeface="Calibri"/>
              </a:rPr>
              <a:t>exemples</a:t>
            </a:r>
            <a:r>
              <a:rPr lang="en-US" dirty="0">
                <a:cs typeface="Calibri"/>
              </a:rPr>
              <a:t> </a:t>
            </a:r>
            <a:r>
              <a:rPr lang="en-US" dirty="0" err="1">
                <a:cs typeface="Calibri"/>
              </a:rPr>
              <a:t>d'études</a:t>
            </a:r>
            <a:r>
              <a:rPr lang="en-US" dirty="0">
                <a:cs typeface="Calibri"/>
              </a:rPr>
              <a:t>. Comme </a:t>
            </a:r>
            <a:r>
              <a:rPr lang="en-US" dirty="0" err="1">
                <a:cs typeface="Calibri"/>
              </a:rPr>
              <a:t>vous</a:t>
            </a:r>
            <a:r>
              <a:rPr lang="en-US" dirty="0">
                <a:cs typeface="Calibri"/>
              </a:rPr>
              <a:t> </a:t>
            </a:r>
            <a:r>
              <a:rPr lang="en-US" dirty="0" err="1">
                <a:cs typeface="Calibri"/>
              </a:rPr>
              <a:t>pouvez</a:t>
            </a:r>
            <a:r>
              <a:rPr lang="en-US" dirty="0">
                <a:cs typeface="Calibri"/>
              </a:rPr>
              <a:t> le </a:t>
            </a:r>
            <a:r>
              <a:rPr lang="en-US" dirty="0" err="1">
                <a:cs typeface="Calibri"/>
              </a:rPr>
              <a:t>constater</a:t>
            </a:r>
            <a:r>
              <a:rPr lang="en-US" dirty="0">
                <a:cs typeface="Calibri"/>
              </a:rPr>
              <a:t>, </a:t>
            </a:r>
            <a:r>
              <a:rPr lang="en-US" dirty="0" err="1">
                <a:cs typeface="Calibri"/>
              </a:rPr>
              <a:t>OSeMOSYS</a:t>
            </a:r>
            <a:r>
              <a:rPr lang="en-US" dirty="0">
                <a:cs typeface="Calibri"/>
              </a:rPr>
              <a:t> </a:t>
            </a:r>
            <a:r>
              <a:rPr lang="en-US" dirty="0" err="1">
                <a:cs typeface="Calibri"/>
              </a:rPr>
              <a:t>est</a:t>
            </a:r>
            <a:r>
              <a:rPr lang="en-US" dirty="0">
                <a:cs typeface="Calibri"/>
              </a:rPr>
              <a:t> </a:t>
            </a:r>
            <a:r>
              <a:rPr lang="en-US" dirty="0" err="1">
                <a:cs typeface="Calibri"/>
              </a:rPr>
              <a:t>utilisé</a:t>
            </a:r>
            <a:r>
              <a:rPr lang="en-US" dirty="0">
                <a:cs typeface="Calibri"/>
              </a:rPr>
              <a:t> pour </a:t>
            </a:r>
            <a:r>
              <a:rPr lang="en-US" dirty="0" err="1">
                <a:cs typeface="Calibri"/>
              </a:rPr>
              <a:t>toute</a:t>
            </a:r>
            <a:r>
              <a:rPr lang="en-US" dirty="0">
                <a:cs typeface="Calibri"/>
              </a:rPr>
              <a:t> </a:t>
            </a:r>
            <a:r>
              <a:rPr lang="en-US" dirty="0" err="1">
                <a:cs typeface="Calibri"/>
              </a:rPr>
              <a:t>une</a:t>
            </a:r>
            <a:r>
              <a:rPr lang="en-US" dirty="0">
                <a:cs typeface="Calibri"/>
              </a:rPr>
              <a:t> </a:t>
            </a:r>
            <a:r>
              <a:rPr lang="en-US" dirty="0" err="1">
                <a:cs typeface="Calibri"/>
              </a:rPr>
              <a:t>série</a:t>
            </a:r>
            <a:r>
              <a:rPr lang="en-US" dirty="0">
                <a:cs typeface="Calibri"/>
              </a:rPr>
              <a:t> </a:t>
            </a:r>
            <a:r>
              <a:rPr lang="en-US" dirty="0" err="1">
                <a:cs typeface="Calibri"/>
              </a:rPr>
              <a:t>d'analyses</a:t>
            </a:r>
            <a:r>
              <a:rPr lang="en-US" dirty="0">
                <a:cs typeface="Calibri"/>
              </a:rPr>
              <a:t>, </a:t>
            </a:r>
            <a:r>
              <a:rPr lang="en-US" dirty="0" err="1">
                <a:cs typeface="Calibri"/>
              </a:rPr>
              <a:t>allant</a:t>
            </a:r>
            <a:r>
              <a:rPr lang="en-US" dirty="0">
                <a:cs typeface="Calibri"/>
              </a:rPr>
              <a:t> de perspectives </a:t>
            </a:r>
            <a:r>
              <a:rPr lang="en-US" dirty="0" err="1">
                <a:cs typeface="Calibri"/>
              </a:rPr>
              <a:t>énergétiques</a:t>
            </a:r>
            <a:r>
              <a:rPr lang="en-US" dirty="0">
                <a:cs typeface="Calibri"/>
              </a:rPr>
              <a:t> </a:t>
            </a:r>
            <a:r>
              <a:rPr lang="en-US" dirty="0" err="1">
                <a:cs typeface="Calibri"/>
              </a:rPr>
              <a:t>nationales</a:t>
            </a:r>
            <a:r>
              <a:rPr lang="en-US" dirty="0">
                <a:cs typeface="Calibri"/>
              </a:rPr>
              <a:t> aux </a:t>
            </a:r>
            <a:r>
              <a:rPr lang="en-US" dirty="0" err="1">
                <a:cs typeface="Calibri"/>
              </a:rPr>
              <a:t>modèles</a:t>
            </a:r>
            <a:r>
              <a:rPr lang="en-US" dirty="0">
                <a:cs typeface="Calibri"/>
              </a:rPr>
              <a:t> de </a:t>
            </a:r>
            <a:r>
              <a:rPr lang="en-US" dirty="0" err="1">
                <a:cs typeface="Calibri"/>
              </a:rPr>
              <a:t>systèmes</a:t>
            </a:r>
            <a:r>
              <a:rPr lang="en-US" dirty="0">
                <a:cs typeface="Calibri"/>
              </a:rPr>
              <a:t> </a:t>
            </a:r>
            <a:r>
              <a:rPr lang="en-US" dirty="0" err="1">
                <a:cs typeface="Calibri"/>
              </a:rPr>
              <a:t>énergétiques</a:t>
            </a:r>
            <a:r>
              <a:rPr lang="en-US" dirty="0">
                <a:cs typeface="Calibri"/>
              </a:rPr>
              <a:t> </a:t>
            </a:r>
            <a:r>
              <a:rPr lang="en-US" dirty="0" err="1">
                <a:cs typeface="Calibri"/>
              </a:rPr>
              <a:t>mondiaux</a:t>
            </a:r>
            <a:r>
              <a:rPr lang="en-US" dirty="0">
                <a:cs typeface="Calibri"/>
              </a:rPr>
              <a:t>. Au </a:t>
            </a:r>
            <a:r>
              <a:rPr lang="en-US" dirty="0" err="1">
                <a:cs typeface="Calibri"/>
              </a:rPr>
              <a:t>niveau</a:t>
            </a:r>
            <a:r>
              <a:rPr lang="en-US" dirty="0">
                <a:cs typeface="Calibri"/>
              </a:rPr>
              <a:t> national, les </a:t>
            </a:r>
            <a:r>
              <a:rPr lang="en-US" dirty="0" err="1">
                <a:cs typeface="Calibri"/>
              </a:rPr>
              <a:t>modèles</a:t>
            </a:r>
            <a:r>
              <a:rPr lang="en-US" dirty="0">
                <a:cs typeface="Calibri"/>
              </a:rPr>
              <a:t> </a:t>
            </a:r>
            <a:r>
              <a:rPr lang="en-US" dirty="0" err="1">
                <a:cs typeface="Calibri"/>
              </a:rPr>
              <a:t>OSeMOSYS</a:t>
            </a:r>
            <a:r>
              <a:rPr lang="en-US" dirty="0">
                <a:cs typeface="Calibri"/>
              </a:rPr>
              <a:t> </a:t>
            </a:r>
            <a:r>
              <a:rPr lang="en-US" dirty="0" err="1">
                <a:cs typeface="Calibri"/>
              </a:rPr>
              <a:t>sont</a:t>
            </a:r>
            <a:r>
              <a:rPr lang="en-US" dirty="0">
                <a:cs typeface="Calibri"/>
              </a:rPr>
              <a:t> </a:t>
            </a:r>
            <a:r>
              <a:rPr lang="en-US" dirty="0" err="1">
                <a:cs typeface="Calibri"/>
              </a:rPr>
              <a:t>utilisés</a:t>
            </a:r>
            <a:r>
              <a:rPr lang="en-US" dirty="0">
                <a:cs typeface="Calibri"/>
              </a:rPr>
              <a:t> pour </a:t>
            </a:r>
            <a:r>
              <a:rPr lang="en-US" dirty="0" err="1">
                <a:cs typeface="Calibri"/>
              </a:rPr>
              <a:t>évaluer</a:t>
            </a:r>
            <a:r>
              <a:rPr lang="en-US" dirty="0">
                <a:cs typeface="Calibri"/>
              </a:rPr>
              <a:t> divers aspects des </a:t>
            </a:r>
            <a:r>
              <a:rPr lang="en-US" dirty="0" err="1">
                <a:cs typeface="Calibri"/>
              </a:rPr>
              <a:t>futurs</a:t>
            </a:r>
            <a:r>
              <a:rPr lang="en-US" dirty="0">
                <a:cs typeface="Calibri"/>
              </a:rPr>
              <a:t> </a:t>
            </a:r>
            <a:r>
              <a:rPr lang="en-US" dirty="0" err="1">
                <a:cs typeface="Calibri"/>
              </a:rPr>
              <a:t>systèmes</a:t>
            </a:r>
            <a:r>
              <a:rPr lang="en-US" dirty="0">
                <a:cs typeface="Calibri"/>
              </a:rPr>
              <a:t> </a:t>
            </a:r>
            <a:r>
              <a:rPr lang="en-US" dirty="0" err="1">
                <a:cs typeface="Calibri"/>
              </a:rPr>
              <a:t>énergétiques</a:t>
            </a:r>
            <a:r>
              <a:rPr lang="en-US" dirty="0">
                <a:cs typeface="Calibri"/>
              </a:rPr>
              <a:t>. Par </a:t>
            </a:r>
            <a:r>
              <a:rPr lang="en-US" dirty="0" err="1">
                <a:cs typeface="Calibri"/>
              </a:rPr>
              <a:t>exemple</a:t>
            </a:r>
            <a:r>
              <a:rPr lang="en-US" dirty="0">
                <a:cs typeface="Calibri"/>
              </a:rPr>
              <a:t>, </a:t>
            </a:r>
            <a:r>
              <a:rPr lang="en-US" dirty="0" err="1">
                <a:cs typeface="Calibri"/>
              </a:rPr>
              <a:t>OSeMOSYS</a:t>
            </a:r>
            <a:r>
              <a:rPr lang="en-US" dirty="0">
                <a:cs typeface="Calibri"/>
              </a:rPr>
              <a:t> a </a:t>
            </a:r>
            <a:r>
              <a:rPr lang="en-US" dirty="0" err="1">
                <a:cs typeface="Calibri"/>
              </a:rPr>
              <a:t>été</a:t>
            </a:r>
            <a:r>
              <a:rPr lang="en-US" dirty="0">
                <a:cs typeface="Calibri"/>
              </a:rPr>
              <a:t> </a:t>
            </a:r>
            <a:r>
              <a:rPr lang="en-US" dirty="0" err="1">
                <a:cs typeface="Calibri"/>
              </a:rPr>
              <a:t>utilisé</a:t>
            </a:r>
            <a:r>
              <a:rPr lang="en-US" dirty="0">
                <a:cs typeface="Calibri"/>
              </a:rPr>
              <a:t> pour </a:t>
            </a:r>
            <a:r>
              <a:rPr lang="en-US" dirty="0" err="1">
                <a:cs typeface="Calibri"/>
              </a:rPr>
              <a:t>évaluer</a:t>
            </a:r>
            <a:r>
              <a:rPr lang="en-US" dirty="0">
                <a:cs typeface="Calibri"/>
              </a:rPr>
              <a:t> les impacts </a:t>
            </a:r>
            <a:r>
              <a:rPr lang="en-US" dirty="0" err="1">
                <a:cs typeface="Calibri"/>
              </a:rPr>
              <a:t>économiques</a:t>
            </a:r>
            <a:r>
              <a:rPr lang="en-US" dirty="0">
                <a:cs typeface="Calibri"/>
              </a:rPr>
              <a:t> de </a:t>
            </a:r>
            <a:r>
              <a:rPr lang="en-US" dirty="0" err="1">
                <a:cs typeface="Calibri"/>
              </a:rPr>
              <a:t>différentes</a:t>
            </a:r>
            <a:r>
              <a:rPr lang="en-US" dirty="0">
                <a:cs typeface="Calibri"/>
              </a:rPr>
              <a:t> options de politique </a:t>
            </a:r>
            <a:r>
              <a:rPr lang="en-US" dirty="0" err="1">
                <a:cs typeface="Calibri"/>
              </a:rPr>
              <a:t>énergétique</a:t>
            </a:r>
            <a:r>
              <a:rPr lang="en-US" dirty="0">
                <a:cs typeface="Calibri"/>
              </a:rPr>
              <a:t> à Chypre, tout </a:t>
            </a:r>
            <a:r>
              <a:rPr lang="en-US" dirty="0" err="1">
                <a:cs typeface="Calibri"/>
              </a:rPr>
              <a:t>en</a:t>
            </a:r>
            <a:r>
              <a:rPr lang="en-US" dirty="0">
                <a:cs typeface="Calibri"/>
              </a:rPr>
              <a:t> </a:t>
            </a:r>
            <a:r>
              <a:rPr lang="en-US" dirty="0" err="1">
                <a:cs typeface="Calibri"/>
              </a:rPr>
              <a:t>étant</a:t>
            </a:r>
            <a:r>
              <a:rPr lang="en-US" dirty="0">
                <a:cs typeface="Calibri"/>
              </a:rPr>
              <a:t> </a:t>
            </a:r>
            <a:r>
              <a:rPr lang="en-US" dirty="0" err="1">
                <a:cs typeface="Calibri"/>
              </a:rPr>
              <a:t>utilisé</a:t>
            </a:r>
            <a:r>
              <a:rPr lang="en-US" dirty="0">
                <a:cs typeface="Calibri"/>
              </a:rPr>
              <a:t> pour </a:t>
            </a:r>
            <a:r>
              <a:rPr lang="en-US" dirty="0" err="1">
                <a:cs typeface="Calibri"/>
              </a:rPr>
              <a:t>évaluer</a:t>
            </a:r>
            <a:r>
              <a:rPr lang="en-US" dirty="0">
                <a:cs typeface="Calibri"/>
              </a:rPr>
              <a:t> des options alternatives </a:t>
            </a:r>
            <a:r>
              <a:rPr lang="en-US" dirty="0" err="1">
                <a:cs typeface="Calibri"/>
              </a:rPr>
              <a:t>d'électrification</a:t>
            </a:r>
            <a:r>
              <a:rPr lang="en-US" dirty="0">
                <a:cs typeface="Calibri"/>
              </a:rPr>
              <a:t> pour la </a:t>
            </a:r>
            <a:r>
              <a:rPr lang="en-US" dirty="0" err="1">
                <a:cs typeface="Calibri"/>
              </a:rPr>
              <a:t>Tanzanie</a:t>
            </a:r>
            <a:r>
              <a:rPr lang="en-US" dirty="0">
                <a:cs typeface="Calibri"/>
              </a:rPr>
              <a:t>. Il ne </a:t>
            </a:r>
            <a:r>
              <a:rPr lang="en-US" dirty="0" err="1">
                <a:cs typeface="Calibri"/>
              </a:rPr>
              <a:t>s'agit</a:t>
            </a:r>
            <a:r>
              <a:rPr lang="en-US" dirty="0">
                <a:cs typeface="Calibri"/>
              </a:rPr>
              <a:t> </a:t>
            </a:r>
            <a:r>
              <a:rPr lang="en-US" dirty="0" err="1">
                <a:cs typeface="Calibri"/>
              </a:rPr>
              <a:t>là</a:t>
            </a:r>
            <a:r>
              <a:rPr lang="en-US" dirty="0">
                <a:cs typeface="Calibri"/>
              </a:rPr>
              <a:t> que de deux </a:t>
            </a:r>
            <a:r>
              <a:rPr lang="en-US" dirty="0" err="1">
                <a:cs typeface="Calibri"/>
              </a:rPr>
              <a:t>exemples</a:t>
            </a:r>
            <a:r>
              <a:rPr lang="en-US" dirty="0">
                <a:cs typeface="Calibri"/>
              </a:rPr>
              <a:t> </a:t>
            </a:r>
            <a:r>
              <a:rPr lang="en-US" dirty="0" err="1">
                <a:cs typeface="Calibri"/>
              </a:rPr>
              <a:t>d'analyses</a:t>
            </a:r>
            <a:r>
              <a:rPr lang="en-US" dirty="0">
                <a:cs typeface="Calibri"/>
              </a:rPr>
              <a:t> </a:t>
            </a:r>
            <a:r>
              <a:rPr lang="en-US" dirty="0" err="1">
                <a:cs typeface="Calibri"/>
              </a:rPr>
              <a:t>nationales</a:t>
            </a:r>
            <a:r>
              <a:rPr lang="en-US" dirty="0">
                <a:cs typeface="Calibri"/>
              </a:rPr>
              <a:t> </a:t>
            </a:r>
            <a:r>
              <a:rPr lang="en-US" dirty="0" err="1">
                <a:cs typeface="Calibri"/>
              </a:rPr>
              <a:t>réalisées</a:t>
            </a:r>
            <a:r>
              <a:rPr lang="en-US" dirty="0">
                <a:cs typeface="Calibri"/>
              </a:rPr>
              <a:t> à </a:t>
            </a:r>
            <a:r>
              <a:rPr lang="en-US" dirty="0" err="1">
                <a:cs typeface="Calibri"/>
              </a:rPr>
              <a:t>l'aide</a:t>
            </a:r>
            <a:r>
              <a:rPr lang="en-US" dirty="0">
                <a:cs typeface="Calibri"/>
              </a:rPr>
              <a:t> </a:t>
            </a:r>
            <a:r>
              <a:rPr lang="en-US" dirty="0" err="1">
                <a:cs typeface="Calibri"/>
              </a:rPr>
              <a:t>d'OSeMOSYS</a:t>
            </a:r>
            <a:r>
              <a:rPr lang="en-US" dirty="0">
                <a:cs typeface="Calibri"/>
              </a:rPr>
              <a:t>. De </a:t>
            </a:r>
            <a:r>
              <a:rPr lang="en-US" dirty="0" err="1">
                <a:cs typeface="Calibri"/>
              </a:rPr>
              <a:t>nombreuses</a:t>
            </a:r>
            <a:r>
              <a:rPr lang="en-US" dirty="0">
                <a:cs typeface="Calibri"/>
              </a:rPr>
              <a:t> études </a:t>
            </a:r>
            <a:r>
              <a:rPr lang="en-US" dirty="0" err="1">
                <a:cs typeface="Calibri"/>
              </a:rPr>
              <a:t>ont</a:t>
            </a:r>
            <a:r>
              <a:rPr lang="en-US" dirty="0">
                <a:cs typeface="Calibri"/>
              </a:rPr>
              <a:t> </a:t>
            </a:r>
            <a:r>
              <a:rPr lang="en-US" dirty="0" err="1">
                <a:cs typeface="Calibri"/>
              </a:rPr>
              <a:t>également</a:t>
            </a:r>
            <a:r>
              <a:rPr lang="en-US" dirty="0">
                <a:cs typeface="Calibri"/>
              </a:rPr>
              <a:t> </a:t>
            </a:r>
            <a:r>
              <a:rPr lang="en-US" dirty="0" err="1">
                <a:cs typeface="Calibri"/>
              </a:rPr>
              <a:t>été</a:t>
            </a:r>
            <a:r>
              <a:rPr lang="en-US" dirty="0">
                <a:cs typeface="Calibri"/>
              </a:rPr>
              <a:t> </a:t>
            </a:r>
            <a:r>
              <a:rPr lang="en-US" dirty="0" err="1">
                <a:cs typeface="Calibri"/>
              </a:rPr>
              <a:t>réalisées</a:t>
            </a:r>
            <a:r>
              <a:rPr lang="en-US" dirty="0">
                <a:cs typeface="Calibri"/>
              </a:rPr>
              <a:t> au </a:t>
            </a:r>
            <a:r>
              <a:rPr lang="en-US" dirty="0" err="1">
                <a:cs typeface="Calibri"/>
              </a:rPr>
              <a:t>niveau</a:t>
            </a:r>
            <a:r>
              <a:rPr lang="en-US" dirty="0">
                <a:cs typeface="Calibri"/>
              </a:rPr>
              <a:t> continental; par </a:t>
            </a:r>
            <a:r>
              <a:rPr lang="en-US" dirty="0" err="1">
                <a:cs typeface="Calibri"/>
              </a:rPr>
              <a:t>exemple</a:t>
            </a:r>
            <a:r>
              <a:rPr lang="en-US" dirty="0">
                <a:cs typeface="Calibri"/>
              </a:rPr>
              <a:t>: “The Electricity Model Base for Africa (TEMBA)” a </a:t>
            </a:r>
            <a:r>
              <a:rPr lang="en-US" dirty="0" err="1">
                <a:cs typeface="Calibri"/>
              </a:rPr>
              <a:t>été</a:t>
            </a:r>
            <a:r>
              <a:rPr lang="en-US" dirty="0">
                <a:cs typeface="Calibri"/>
              </a:rPr>
              <a:t> </a:t>
            </a:r>
            <a:r>
              <a:rPr lang="en-US" dirty="0" err="1">
                <a:cs typeface="Calibri"/>
              </a:rPr>
              <a:t>développé</a:t>
            </a:r>
            <a:r>
              <a:rPr lang="en-US" dirty="0">
                <a:cs typeface="Calibri"/>
              </a:rPr>
              <a:t> via </a:t>
            </a:r>
            <a:r>
              <a:rPr lang="en-US" dirty="0" err="1">
                <a:cs typeface="Calibri"/>
              </a:rPr>
              <a:t>OSeMOSYS</a:t>
            </a:r>
            <a:r>
              <a:rPr lang="en-US" dirty="0">
                <a:cs typeface="Calibri"/>
              </a:rPr>
              <a:t> </a:t>
            </a:r>
            <a:r>
              <a:rPr lang="en-US" dirty="0" err="1">
                <a:cs typeface="Calibri"/>
              </a:rPr>
              <a:t>afin</a:t>
            </a:r>
            <a:r>
              <a:rPr lang="en-US" dirty="0">
                <a:cs typeface="Calibri"/>
              </a:rPr>
              <a:t> de </a:t>
            </a:r>
            <a:r>
              <a:rPr lang="en-US" dirty="0" err="1">
                <a:cs typeface="Calibri"/>
              </a:rPr>
              <a:t>fournir</a:t>
            </a:r>
            <a:r>
              <a:rPr lang="en-US" dirty="0">
                <a:cs typeface="Calibri"/>
              </a:rPr>
              <a:t> des projections </a:t>
            </a:r>
            <a:r>
              <a:rPr lang="en-US" dirty="0" err="1">
                <a:cs typeface="Calibri"/>
              </a:rPr>
              <a:t>énergétiques</a:t>
            </a:r>
            <a:r>
              <a:rPr lang="en-US" dirty="0">
                <a:cs typeface="Calibri"/>
              </a:rPr>
              <a:t> pour </a:t>
            </a:r>
            <a:r>
              <a:rPr lang="en-US" dirty="0" err="1">
                <a:cs typeface="Calibri"/>
              </a:rPr>
              <a:t>l'ensemble</a:t>
            </a:r>
            <a:r>
              <a:rPr lang="en-US" dirty="0">
                <a:cs typeface="Calibri"/>
              </a:rPr>
              <a:t> de </a:t>
            </a:r>
            <a:r>
              <a:rPr lang="en-US" dirty="0" err="1">
                <a:cs typeface="Calibri"/>
              </a:rPr>
              <a:t>l'Afrique</a:t>
            </a:r>
            <a:r>
              <a:rPr lang="en-US" dirty="0">
                <a:cs typeface="Calibri"/>
              </a:rPr>
              <a:t> au </a:t>
            </a:r>
            <a:r>
              <a:rPr lang="en-US" dirty="0" err="1">
                <a:cs typeface="Calibri"/>
              </a:rPr>
              <a:t>niveau</a:t>
            </a:r>
            <a:r>
              <a:rPr lang="en-US" dirty="0">
                <a:cs typeface="Calibri"/>
              </a:rPr>
              <a:t> continental et </a:t>
            </a:r>
            <a:r>
              <a:rPr lang="en-US" dirty="0" err="1">
                <a:cs typeface="Calibri"/>
              </a:rPr>
              <a:t>régional</a:t>
            </a:r>
            <a:r>
              <a:rPr lang="en-US" dirty="0">
                <a:cs typeface="Calibri"/>
              </a:rPr>
              <a:t>. </a:t>
            </a:r>
            <a:r>
              <a:rPr lang="en-US" dirty="0" err="1">
                <a:cs typeface="Calibri"/>
              </a:rPr>
              <a:t>OSeMOSYS</a:t>
            </a:r>
            <a:r>
              <a:rPr lang="en-US" dirty="0">
                <a:cs typeface="Calibri"/>
              </a:rPr>
              <a:t> a </a:t>
            </a:r>
            <a:r>
              <a:rPr lang="en-US" dirty="0" err="1">
                <a:cs typeface="Calibri"/>
              </a:rPr>
              <a:t>été</a:t>
            </a:r>
            <a:r>
              <a:rPr lang="en-US" dirty="0">
                <a:cs typeface="Calibri"/>
              </a:rPr>
              <a:t> mis </a:t>
            </a:r>
            <a:r>
              <a:rPr lang="en-US" dirty="0" err="1">
                <a:cs typeface="Calibri"/>
              </a:rPr>
              <a:t>en</a:t>
            </a:r>
            <a:r>
              <a:rPr lang="en-US" dirty="0">
                <a:cs typeface="Calibri"/>
              </a:rPr>
              <a:t> </a:t>
            </a:r>
            <a:r>
              <a:rPr lang="en-US" dirty="0" err="1">
                <a:cs typeface="Calibri"/>
              </a:rPr>
              <a:t>œuvre</a:t>
            </a:r>
            <a:r>
              <a:rPr lang="en-US" dirty="0">
                <a:cs typeface="Calibri"/>
              </a:rPr>
              <a:t> dans </a:t>
            </a:r>
            <a:r>
              <a:rPr lang="en-US" dirty="0" err="1">
                <a:cs typeface="Calibri"/>
              </a:rPr>
              <a:t>plusieurs</a:t>
            </a:r>
            <a:r>
              <a:rPr lang="en-US" dirty="0">
                <a:cs typeface="Calibri"/>
              </a:rPr>
              <a:t> analyses CLEWs </a:t>
            </a:r>
            <a:r>
              <a:rPr lang="en-US" dirty="0" err="1">
                <a:cs typeface="Calibri"/>
              </a:rPr>
              <a:t>afin</a:t>
            </a:r>
            <a:r>
              <a:rPr lang="en-US" dirty="0">
                <a:cs typeface="Calibri"/>
              </a:rPr>
              <a:t> </a:t>
            </a:r>
            <a:r>
              <a:rPr lang="en-US" dirty="0" err="1">
                <a:cs typeface="Calibri"/>
              </a:rPr>
              <a:t>d'explorer</a:t>
            </a:r>
            <a:r>
              <a:rPr lang="en-US" dirty="0">
                <a:cs typeface="Calibri"/>
              </a:rPr>
              <a:t> les interactions entre </a:t>
            </a:r>
            <a:r>
              <a:rPr lang="en-US" dirty="0" err="1">
                <a:cs typeface="Calibri"/>
              </a:rPr>
              <a:t>différents</a:t>
            </a:r>
            <a:r>
              <a:rPr lang="en-US" dirty="0">
                <a:cs typeface="Calibri"/>
              </a:rPr>
              <a:t> </a:t>
            </a:r>
            <a:r>
              <a:rPr lang="en-US" dirty="0" err="1">
                <a:cs typeface="Calibri"/>
              </a:rPr>
              <a:t>systèmes</a:t>
            </a:r>
            <a:r>
              <a:rPr lang="en-US" dirty="0">
                <a:cs typeface="Calibri"/>
              </a:rPr>
              <a:t>, </a:t>
            </a:r>
            <a:r>
              <a:rPr lang="en-US" dirty="0" err="1">
                <a:cs typeface="Calibri"/>
              </a:rPr>
              <a:t>tels</a:t>
            </a:r>
            <a:r>
              <a:rPr lang="en-US" dirty="0">
                <a:cs typeface="Calibri"/>
              </a:rPr>
              <a:t> que </a:t>
            </a:r>
            <a:r>
              <a:rPr lang="en-US" dirty="0" err="1">
                <a:cs typeface="Calibri"/>
              </a:rPr>
              <a:t>l'eau</a:t>
            </a:r>
            <a:r>
              <a:rPr lang="en-US" dirty="0">
                <a:cs typeface="Calibri"/>
              </a:rPr>
              <a:t>, </a:t>
            </a:r>
            <a:r>
              <a:rPr lang="en-US" dirty="0" err="1">
                <a:cs typeface="Calibri"/>
              </a:rPr>
              <a:t>l'alimentation</a:t>
            </a:r>
            <a:r>
              <a:rPr lang="en-US" dirty="0">
                <a:cs typeface="Calibri"/>
              </a:rPr>
              <a:t>, </a:t>
            </a:r>
            <a:r>
              <a:rPr lang="en-US" dirty="0" err="1">
                <a:cs typeface="Calibri"/>
              </a:rPr>
              <a:t>l'énergie</a:t>
            </a:r>
            <a:r>
              <a:rPr lang="en-US" dirty="0">
                <a:cs typeface="Calibri"/>
              </a:rPr>
              <a:t> et les </a:t>
            </a:r>
            <a:r>
              <a:rPr lang="en-US" dirty="0" err="1">
                <a:cs typeface="Calibri"/>
              </a:rPr>
              <a:t>écosystèmes</a:t>
            </a:r>
            <a:r>
              <a:rPr lang="en-US" dirty="0">
                <a:cs typeface="Calibri"/>
              </a:rPr>
              <a:t> dans le </a:t>
            </a:r>
            <a:r>
              <a:rPr lang="en-US" dirty="0" err="1">
                <a:cs typeface="Calibri"/>
              </a:rPr>
              <a:t>bassin</a:t>
            </a:r>
            <a:r>
              <a:rPr lang="en-US" dirty="0">
                <a:cs typeface="Calibri"/>
              </a:rPr>
              <a:t> de la rivière Drina </a:t>
            </a:r>
            <a:r>
              <a:rPr lang="en-US" dirty="0" err="1">
                <a:cs typeface="Calibri"/>
              </a:rPr>
              <a:t>en</a:t>
            </a:r>
            <a:r>
              <a:rPr lang="en-US" dirty="0">
                <a:cs typeface="Calibri"/>
              </a:rPr>
              <a:t> Europe. </a:t>
            </a:r>
            <a:r>
              <a:rPr lang="en-US" dirty="0" err="1">
                <a:cs typeface="Calibri"/>
              </a:rPr>
              <a:t>Enfin</a:t>
            </a:r>
            <a:r>
              <a:rPr lang="en-US" dirty="0">
                <a:cs typeface="Calibri"/>
              </a:rPr>
              <a:t>, </a:t>
            </a:r>
            <a:r>
              <a:rPr lang="en-US" dirty="0" err="1">
                <a:cs typeface="Calibri"/>
              </a:rPr>
              <a:t>OSeMOSYS</a:t>
            </a:r>
            <a:r>
              <a:rPr lang="en-US" dirty="0">
                <a:cs typeface="Calibri"/>
              </a:rPr>
              <a:t> </a:t>
            </a:r>
            <a:r>
              <a:rPr lang="en-US" dirty="0" err="1">
                <a:cs typeface="Calibri"/>
              </a:rPr>
              <a:t>peut</a:t>
            </a:r>
            <a:r>
              <a:rPr lang="en-US" dirty="0">
                <a:cs typeface="Calibri"/>
              </a:rPr>
              <a:t> </a:t>
            </a:r>
            <a:r>
              <a:rPr lang="en-US" dirty="0" err="1">
                <a:cs typeface="Calibri"/>
              </a:rPr>
              <a:t>être</a:t>
            </a:r>
            <a:r>
              <a:rPr lang="en-US" dirty="0">
                <a:cs typeface="Calibri"/>
              </a:rPr>
              <a:t> </a:t>
            </a:r>
            <a:r>
              <a:rPr lang="en-US" dirty="0" err="1">
                <a:cs typeface="Calibri"/>
              </a:rPr>
              <a:t>utilisé</a:t>
            </a:r>
            <a:r>
              <a:rPr lang="en-US" dirty="0">
                <a:cs typeface="Calibri"/>
              </a:rPr>
              <a:t> au </a:t>
            </a:r>
            <a:r>
              <a:rPr lang="en-US" dirty="0" err="1">
                <a:cs typeface="Calibri"/>
              </a:rPr>
              <a:t>niveau</a:t>
            </a:r>
            <a:r>
              <a:rPr lang="en-US" dirty="0">
                <a:cs typeface="Calibri"/>
              </a:rPr>
              <a:t> </a:t>
            </a:r>
            <a:r>
              <a:rPr lang="en-US" dirty="0" err="1">
                <a:cs typeface="Calibri"/>
              </a:rPr>
              <a:t>mondial</a:t>
            </a:r>
            <a:r>
              <a:rPr lang="en-US" dirty="0">
                <a:cs typeface="Calibri"/>
              </a:rPr>
              <a:t>, </a:t>
            </a:r>
            <a:r>
              <a:rPr lang="en-US" dirty="0" err="1">
                <a:cs typeface="Calibri"/>
              </a:rPr>
              <a:t>GENeSYS</a:t>
            </a:r>
            <a:r>
              <a:rPr lang="en-US" dirty="0">
                <a:cs typeface="Calibri"/>
              </a:rPr>
              <a:t>-MOD </a:t>
            </a:r>
            <a:r>
              <a:rPr lang="en-US" dirty="0" err="1">
                <a:cs typeface="Calibri"/>
              </a:rPr>
              <a:t>étant</a:t>
            </a:r>
            <a:r>
              <a:rPr lang="en-US" dirty="0">
                <a:cs typeface="Calibri"/>
              </a:rPr>
              <a:t> un </a:t>
            </a:r>
            <a:r>
              <a:rPr lang="en-US" dirty="0" err="1">
                <a:cs typeface="Calibri"/>
              </a:rPr>
              <a:t>modèle</a:t>
            </a:r>
            <a:r>
              <a:rPr lang="en-US" dirty="0">
                <a:cs typeface="Calibri"/>
              </a:rPr>
              <a:t> de </a:t>
            </a:r>
            <a:r>
              <a:rPr lang="en-US" dirty="0" err="1">
                <a:cs typeface="Calibri"/>
              </a:rPr>
              <a:t>système</a:t>
            </a:r>
            <a:r>
              <a:rPr lang="en-US" dirty="0">
                <a:cs typeface="Calibri"/>
              </a:rPr>
              <a:t> </a:t>
            </a:r>
            <a:r>
              <a:rPr lang="en-US" dirty="0" err="1">
                <a:cs typeface="Calibri"/>
              </a:rPr>
              <a:t>énergétique</a:t>
            </a:r>
            <a:r>
              <a:rPr lang="en-US" dirty="0">
                <a:cs typeface="Calibri"/>
              </a:rPr>
              <a:t> </a:t>
            </a:r>
            <a:r>
              <a:rPr lang="en-US" dirty="0" err="1">
                <a:cs typeface="Calibri"/>
              </a:rPr>
              <a:t>mondial</a:t>
            </a:r>
            <a:r>
              <a:rPr lang="en-US" dirty="0">
                <a:cs typeface="Calibri"/>
              </a:rPr>
              <a:t> </a:t>
            </a:r>
            <a:r>
              <a:rPr lang="en-US" dirty="0" err="1">
                <a:cs typeface="Calibri"/>
              </a:rPr>
              <a:t>utilisé</a:t>
            </a:r>
            <a:r>
              <a:rPr lang="en-US" dirty="0">
                <a:cs typeface="Calibri"/>
              </a:rPr>
              <a:t> pour </a:t>
            </a:r>
            <a:r>
              <a:rPr lang="en-US" dirty="0" err="1">
                <a:cs typeface="Calibri"/>
              </a:rPr>
              <a:t>développer</a:t>
            </a:r>
            <a:r>
              <a:rPr lang="en-US" dirty="0">
                <a:cs typeface="Calibri"/>
              </a:rPr>
              <a:t> </a:t>
            </a:r>
            <a:r>
              <a:rPr lang="en-US" dirty="0" err="1">
                <a:cs typeface="Calibri"/>
              </a:rPr>
              <a:t>une</a:t>
            </a:r>
            <a:r>
              <a:rPr lang="en-US" dirty="0">
                <a:cs typeface="Calibri"/>
              </a:rPr>
              <a:t> </a:t>
            </a:r>
            <a:r>
              <a:rPr lang="en-US" dirty="0" err="1">
                <a:cs typeface="Calibri"/>
              </a:rPr>
              <a:t>trajectoire</a:t>
            </a:r>
            <a:r>
              <a:rPr lang="en-US" dirty="0">
                <a:cs typeface="Calibri"/>
              </a:rPr>
              <a:t> pour le </a:t>
            </a:r>
            <a:r>
              <a:rPr lang="en-US" dirty="0" err="1">
                <a:cs typeface="Calibri"/>
              </a:rPr>
              <a:t>système</a:t>
            </a:r>
            <a:r>
              <a:rPr lang="en-US" dirty="0">
                <a:cs typeface="Calibri"/>
              </a:rPr>
              <a:t> </a:t>
            </a:r>
            <a:r>
              <a:rPr lang="en-US" dirty="0" err="1">
                <a:cs typeface="Calibri"/>
              </a:rPr>
              <a:t>énergétique</a:t>
            </a:r>
            <a:r>
              <a:rPr lang="en-US" dirty="0">
                <a:cs typeface="Calibri"/>
              </a:rPr>
              <a:t> </a:t>
            </a:r>
            <a:r>
              <a:rPr lang="en-US" dirty="0" err="1">
                <a:cs typeface="Calibri"/>
              </a:rPr>
              <a:t>mondial</a:t>
            </a:r>
            <a:r>
              <a:rPr lang="en-US" dirty="0">
                <a:cs typeface="Calibri"/>
              </a:rPr>
              <a:t> </a:t>
            </a:r>
            <a:r>
              <a:rPr lang="en-US" dirty="0" err="1">
                <a:cs typeface="Calibri"/>
              </a:rPr>
              <a:t>jusqu'en</a:t>
            </a:r>
            <a:r>
              <a:rPr lang="en-US" dirty="0">
                <a:cs typeface="Calibri"/>
              </a:rPr>
              <a:t> 2050.</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772339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À la fin de </a:t>
            </a:r>
            <a:r>
              <a:rPr lang="en-US" dirty="0" err="1"/>
              <a:t>cette</a:t>
            </a:r>
            <a:r>
              <a:rPr lang="en-US" dirty="0"/>
              <a:t> </a:t>
            </a:r>
            <a:r>
              <a:rPr lang="en-US" dirty="0" err="1"/>
              <a:t>cours</a:t>
            </a:r>
            <a:r>
              <a:rPr lang="en-US" dirty="0"/>
              <a:t>, </a:t>
            </a:r>
            <a:r>
              <a:rPr lang="en-US" dirty="0" err="1"/>
              <a:t>vous</a:t>
            </a:r>
            <a:r>
              <a:rPr lang="en-US" dirty="0"/>
              <a:t> </a:t>
            </a:r>
            <a:r>
              <a:rPr lang="en-US" dirty="0" err="1"/>
              <a:t>devriez</a:t>
            </a:r>
            <a:r>
              <a:rPr lang="en-US" dirty="0"/>
              <a:t> : </a:t>
            </a:r>
          </a:p>
          <a:p>
            <a:r>
              <a:rPr lang="en-US" dirty="0"/>
              <a:t> </a:t>
            </a:r>
            <a:endParaRPr lang="en-GB" dirty="0"/>
          </a:p>
          <a:p>
            <a:r>
              <a:rPr lang="en-US" dirty="0"/>
              <a:t>1) Comprendre ce qu'est la modélisation des systèmes énergétiques et pourquoi elle est importante.</a:t>
            </a:r>
            <a:endParaRPr lang="en-GB" dirty="0"/>
          </a:p>
          <a:p>
            <a:r>
              <a:rPr lang="en-US" dirty="0"/>
              <a:t>2) </a:t>
            </a:r>
            <a:r>
              <a:rPr lang="en-US" dirty="0" err="1"/>
              <a:t>Être</a:t>
            </a:r>
            <a:r>
              <a:rPr lang="en-US" dirty="0"/>
              <a:t> </a:t>
            </a:r>
            <a:r>
              <a:rPr lang="en-US" dirty="0" err="1"/>
              <a:t>en</a:t>
            </a:r>
            <a:r>
              <a:rPr lang="en-US" dirty="0"/>
              <a:t> </a:t>
            </a:r>
            <a:r>
              <a:rPr lang="en-US" dirty="0" err="1"/>
              <a:t>mesure</a:t>
            </a:r>
            <a:r>
              <a:rPr lang="en-US" dirty="0"/>
              <a:t> de faire </a:t>
            </a:r>
            <a:r>
              <a:rPr lang="en-US" dirty="0" err="1"/>
              <a:t>l’esquisse</a:t>
            </a:r>
            <a:r>
              <a:rPr lang="en-US" dirty="0"/>
              <a:t> d’un système énergétique de référence et comprendre son contenu.</a:t>
            </a:r>
            <a:endParaRPr lang="en-GB" dirty="0"/>
          </a:p>
          <a:p>
            <a:r>
              <a:rPr lang="en-US" dirty="0"/>
              <a:t>3) </a:t>
            </a:r>
            <a:r>
              <a:rPr lang="en-US" dirty="0" err="1"/>
              <a:t>Connaître</a:t>
            </a:r>
            <a:r>
              <a:rPr lang="en-US" dirty="0"/>
              <a:t> les différents types d'outils de modélisation énergétique et comprendre ce qu'est OSeMOSYS.</a:t>
            </a:r>
            <a:endParaRPr lang="en-GB" dirty="0"/>
          </a:p>
          <a:p>
            <a:r>
              <a:rPr lang="en-US" dirty="0"/>
              <a:t>4) Comprendre ce qu'est FlexTool et ses applications.</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424639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La </a:t>
            </a:r>
            <a:r>
              <a:rPr lang="en-GB" dirty="0" err="1">
                <a:cs typeface="Calibri"/>
              </a:rPr>
              <a:t>dernière</a:t>
            </a:r>
            <a:r>
              <a:rPr lang="en-GB" dirty="0">
                <a:cs typeface="Calibri"/>
              </a:rPr>
              <a:t> interface </a:t>
            </a:r>
            <a:r>
              <a:rPr lang="en-GB" dirty="0" err="1">
                <a:cs typeface="Calibri"/>
              </a:rPr>
              <a:t>graphique</a:t>
            </a:r>
            <a:r>
              <a:rPr lang="en-GB" dirty="0">
                <a:cs typeface="Calibri"/>
              </a:rPr>
              <a:t> </a:t>
            </a:r>
            <a:r>
              <a:rPr lang="en-GB" dirty="0" err="1">
                <a:cs typeface="Calibri"/>
              </a:rPr>
              <a:t>développée</a:t>
            </a:r>
            <a:r>
              <a:rPr lang="en-GB" dirty="0">
                <a:cs typeface="Calibri"/>
              </a:rPr>
              <a:t> pour </a:t>
            </a:r>
            <a:r>
              <a:rPr lang="en-GB" dirty="0" err="1">
                <a:cs typeface="Calibri"/>
              </a:rPr>
              <a:t>OSeMOSYS</a:t>
            </a:r>
            <a:r>
              <a:rPr lang="en-GB" dirty="0">
                <a:cs typeface="Calibri"/>
              </a:rPr>
              <a:t> </a:t>
            </a:r>
            <a:r>
              <a:rPr lang="en-GB" dirty="0" err="1">
                <a:cs typeface="Calibri"/>
              </a:rPr>
              <a:t>s'appelle</a:t>
            </a:r>
            <a:r>
              <a:rPr lang="en-GB" dirty="0">
                <a:cs typeface="Calibri"/>
              </a:rPr>
              <a:t> SAND (“Simple And Nearly Done”). Il </a:t>
            </a:r>
            <a:r>
              <a:rPr lang="en-GB" dirty="0" err="1">
                <a:cs typeface="Calibri"/>
              </a:rPr>
              <a:t>s'agit</a:t>
            </a:r>
            <a:r>
              <a:rPr lang="en-GB" dirty="0">
                <a:cs typeface="Calibri"/>
              </a:rPr>
              <a:t> </a:t>
            </a:r>
            <a:r>
              <a:rPr lang="en-GB" dirty="0" err="1">
                <a:cs typeface="Calibri"/>
              </a:rPr>
              <a:t>d'une</a:t>
            </a:r>
            <a:r>
              <a:rPr lang="en-GB" dirty="0">
                <a:cs typeface="Calibri"/>
              </a:rPr>
              <a:t> </a:t>
            </a:r>
            <a:r>
              <a:rPr lang="en-GB" dirty="0" err="1">
                <a:cs typeface="Calibri"/>
              </a:rPr>
              <a:t>feuille</a:t>
            </a:r>
            <a:r>
              <a:rPr lang="en-GB" dirty="0">
                <a:cs typeface="Calibri"/>
              </a:rPr>
              <a:t> de </a:t>
            </a:r>
            <a:r>
              <a:rPr lang="en-GB" dirty="0" err="1">
                <a:cs typeface="Calibri"/>
              </a:rPr>
              <a:t>calcul</a:t>
            </a:r>
            <a:r>
              <a:rPr lang="en-GB" dirty="0">
                <a:cs typeface="Calibri"/>
              </a:rPr>
              <a:t> Excel dans </a:t>
            </a:r>
            <a:r>
              <a:rPr lang="en-GB" dirty="0" err="1">
                <a:cs typeface="Calibri"/>
              </a:rPr>
              <a:t>laquelle</a:t>
            </a:r>
            <a:r>
              <a:rPr lang="en-GB" dirty="0">
                <a:cs typeface="Calibri"/>
              </a:rPr>
              <a:t> </a:t>
            </a:r>
            <a:r>
              <a:rPr lang="en-GB" dirty="0" err="1">
                <a:cs typeface="Calibri"/>
              </a:rPr>
              <a:t>l'utilisateur</a:t>
            </a:r>
            <a:r>
              <a:rPr lang="en-GB" dirty="0">
                <a:cs typeface="Calibri"/>
              </a:rPr>
              <a:t> </a:t>
            </a:r>
            <a:r>
              <a:rPr lang="en-GB" dirty="0" err="1">
                <a:cs typeface="Calibri"/>
              </a:rPr>
              <a:t>peut</a:t>
            </a:r>
            <a:r>
              <a:rPr lang="en-GB" dirty="0">
                <a:cs typeface="Calibri"/>
              </a:rPr>
              <a:t> </a:t>
            </a:r>
            <a:r>
              <a:rPr lang="en-GB" dirty="0" err="1">
                <a:cs typeface="Calibri"/>
              </a:rPr>
              <a:t>saisir</a:t>
            </a:r>
            <a:r>
              <a:rPr lang="en-GB" dirty="0">
                <a:cs typeface="Calibri"/>
              </a:rPr>
              <a:t> les données </a:t>
            </a:r>
            <a:r>
              <a:rPr lang="en-GB" dirty="0" err="1">
                <a:cs typeface="Calibri"/>
              </a:rPr>
              <a:t>nécessaires</a:t>
            </a:r>
            <a:r>
              <a:rPr lang="en-GB" dirty="0">
                <a:cs typeface="Calibri"/>
              </a:rPr>
              <a:t> à </a:t>
            </a:r>
            <a:r>
              <a:rPr lang="en-GB" dirty="0" err="1">
                <a:cs typeface="Calibri"/>
              </a:rPr>
              <a:t>l'analyse</a:t>
            </a:r>
            <a:r>
              <a:rPr lang="en-GB" dirty="0">
                <a:cs typeface="Calibri"/>
              </a:rPr>
              <a:t> de la </a:t>
            </a:r>
            <a:r>
              <a:rPr lang="en-GB" dirty="0" err="1">
                <a:cs typeface="Calibri"/>
              </a:rPr>
              <a:t>modélisation</a:t>
            </a:r>
            <a:r>
              <a:rPr lang="en-GB" dirty="0">
                <a:cs typeface="Calibri"/>
              </a:rPr>
              <a:t> </a:t>
            </a:r>
            <a:r>
              <a:rPr lang="en-GB" dirty="0" err="1">
                <a:cs typeface="Calibri"/>
              </a:rPr>
              <a:t>énergétique</a:t>
            </a:r>
            <a:r>
              <a:rPr lang="en-GB" dirty="0">
                <a:cs typeface="Calibri"/>
              </a:rPr>
              <a:t>. Il </a:t>
            </a:r>
            <a:r>
              <a:rPr lang="en-GB" dirty="0" err="1">
                <a:cs typeface="Calibri"/>
              </a:rPr>
              <a:t>prend</a:t>
            </a:r>
            <a:r>
              <a:rPr lang="en-GB" dirty="0">
                <a:cs typeface="Calibri"/>
              </a:rPr>
              <a:t> </a:t>
            </a:r>
            <a:r>
              <a:rPr lang="en-GB" dirty="0" err="1">
                <a:cs typeface="Calibri"/>
              </a:rPr>
              <a:t>en</a:t>
            </a:r>
            <a:r>
              <a:rPr lang="en-GB" dirty="0">
                <a:cs typeface="Calibri"/>
              </a:rPr>
              <a:t> charge </a:t>
            </a:r>
            <a:r>
              <a:rPr lang="en-GB" dirty="0" err="1">
                <a:cs typeface="Calibri"/>
              </a:rPr>
              <a:t>jusqu'à</a:t>
            </a:r>
            <a:r>
              <a:rPr lang="en-GB" dirty="0">
                <a:cs typeface="Calibri"/>
              </a:rPr>
              <a:t> 200 technologies, 50 forms </a:t>
            </a:r>
            <a:r>
              <a:rPr lang="en-GB" dirty="0" err="1">
                <a:cs typeface="Calibri"/>
              </a:rPr>
              <a:t>d’énergie</a:t>
            </a:r>
            <a:r>
              <a:rPr lang="en-GB" dirty="0">
                <a:cs typeface="Calibri"/>
              </a:rPr>
              <a:t> et 5 types </a:t>
            </a:r>
            <a:r>
              <a:rPr lang="en-GB" dirty="0" err="1">
                <a:cs typeface="Calibri"/>
              </a:rPr>
              <a:t>d'émissions</a:t>
            </a:r>
            <a:r>
              <a:rPr lang="en-GB" dirty="0">
                <a:cs typeface="Calibri"/>
              </a:rPr>
              <a:t>. </a:t>
            </a:r>
            <a:r>
              <a:rPr lang="en-GB" dirty="0" err="1">
                <a:cs typeface="Calibri"/>
              </a:rPr>
              <a:t>L'accessibilité</a:t>
            </a:r>
            <a:r>
              <a:rPr lang="en-GB" dirty="0">
                <a:cs typeface="Calibri"/>
              </a:rPr>
              <a:t> et la </a:t>
            </a:r>
            <a:r>
              <a:rPr lang="en-GB" dirty="0" err="1"/>
              <a:t>convivialité</a:t>
            </a:r>
            <a:r>
              <a:rPr lang="en-GB" dirty="0"/>
              <a:t> de </a:t>
            </a:r>
            <a:r>
              <a:rPr lang="en-GB" dirty="0" err="1"/>
              <a:t>l'interface</a:t>
            </a:r>
            <a:r>
              <a:rPr lang="en-GB" dirty="0"/>
              <a:t> </a:t>
            </a:r>
            <a:r>
              <a:rPr lang="en-GB" dirty="0" err="1"/>
              <a:t>sont</a:t>
            </a:r>
            <a:r>
              <a:rPr lang="en-GB" dirty="0"/>
              <a:t> des </a:t>
            </a:r>
            <a:r>
              <a:rPr lang="en-GB" dirty="0" err="1"/>
              <a:t>atouts</a:t>
            </a:r>
            <a:r>
              <a:rPr lang="en-GB" dirty="0"/>
              <a:t> pour les </a:t>
            </a:r>
            <a:r>
              <a:rPr lang="en-GB" dirty="0" err="1"/>
              <a:t>utilisateurs</a:t>
            </a:r>
            <a:r>
              <a:rPr lang="en-GB" dirty="0"/>
              <a:t> </a:t>
            </a:r>
            <a:r>
              <a:rPr lang="en-GB" dirty="0" err="1"/>
              <a:t>débutants</a:t>
            </a:r>
            <a:r>
              <a:rPr lang="en-GB" dirty="0"/>
              <a:t> qui </a:t>
            </a:r>
            <a:r>
              <a:rPr lang="en-GB" dirty="0" err="1"/>
              <a:t>abordent</a:t>
            </a:r>
            <a:r>
              <a:rPr lang="en-GB" dirty="0"/>
              <a:t> la </a:t>
            </a:r>
            <a:r>
              <a:rPr lang="en-GB" dirty="0" err="1"/>
              <a:t>modélisation</a:t>
            </a:r>
            <a:r>
              <a:rPr lang="en-GB" dirty="0"/>
              <a:t> </a:t>
            </a:r>
            <a:r>
              <a:rPr lang="en-GB" dirty="0" err="1"/>
              <a:t>énergétique</a:t>
            </a:r>
            <a:r>
              <a:rPr lang="en-GB" dirty="0"/>
              <a:t> pour la première </a:t>
            </a:r>
            <a:r>
              <a:rPr lang="en-GB" dirty="0" err="1"/>
              <a:t>fois</a:t>
            </a:r>
            <a:r>
              <a:rPr lang="en-GB" dirty="0"/>
              <a:t>. Ceci </a:t>
            </a:r>
            <a:r>
              <a:rPr lang="en-GB" dirty="0" err="1"/>
              <a:t>raccourcit</a:t>
            </a:r>
            <a:r>
              <a:rPr lang="en-GB" dirty="0"/>
              <a:t> la </a:t>
            </a:r>
            <a:r>
              <a:rPr lang="en-GB" dirty="0" err="1"/>
              <a:t>courbe</a:t>
            </a:r>
            <a:r>
              <a:rPr lang="en-GB" dirty="0"/>
              <a:t> </a:t>
            </a:r>
            <a:r>
              <a:rPr lang="en-GB" dirty="0" err="1"/>
              <a:t>d'apprentissage</a:t>
            </a:r>
            <a:r>
              <a:rPr lang="en-GB" dirty="0"/>
              <a:t> et </a:t>
            </a:r>
            <a:r>
              <a:rPr lang="en-GB" dirty="0" err="1"/>
              <a:t>accélère</a:t>
            </a:r>
            <a:r>
              <a:rPr lang="en-GB" dirty="0"/>
              <a:t> </a:t>
            </a:r>
            <a:r>
              <a:rPr lang="en-GB" dirty="0" err="1"/>
              <a:t>donc</a:t>
            </a:r>
            <a:r>
              <a:rPr lang="en-GB" dirty="0"/>
              <a:t> </a:t>
            </a:r>
            <a:r>
              <a:rPr lang="en-GB" dirty="0" err="1"/>
              <a:t>l'impact</a:t>
            </a:r>
            <a:r>
              <a:rPr lang="en-GB" dirty="0"/>
              <a:t> sur </a:t>
            </a:r>
            <a:r>
              <a:rPr lang="en-GB" dirty="0" err="1"/>
              <a:t>l'élaboration</a:t>
            </a:r>
            <a:r>
              <a:rPr lang="en-GB" dirty="0"/>
              <a:t> des politiques. </a:t>
            </a:r>
            <a:r>
              <a:rPr lang="en-GB" dirty="0" err="1"/>
              <a:t>L'interface</a:t>
            </a:r>
            <a:r>
              <a:rPr lang="en-GB" dirty="0"/>
              <a:t> SAND fait </a:t>
            </a:r>
            <a:r>
              <a:rPr lang="en-GB" dirty="0" err="1"/>
              <a:t>actuellement</a:t>
            </a:r>
            <a:r>
              <a:rPr lang="en-GB" dirty="0"/>
              <a:t> </a:t>
            </a:r>
            <a:r>
              <a:rPr lang="en-GB" dirty="0" err="1"/>
              <a:t>partie</a:t>
            </a:r>
            <a:r>
              <a:rPr lang="en-GB" dirty="0"/>
              <a:t> du </a:t>
            </a:r>
            <a:r>
              <a:rPr lang="en-GB" dirty="0" err="1"/>
              <a:t>logiciel</a:t>
            </a:r>
            <a:r>
              <a:rPr lang="en-GB" dirty="0"/>
              <a:t> </a:t>
            </a:r>
            <a:r>
              <a:rPr lang="en-GB" dirty="0" err="1"/>
              <a:t>clicSAND</a:t>
            </a:r>
            <a:r>
              <a:rPr lang="en-GB" dirty="0"/>
              <a:t> qui </a:t>
            </a:r>
            <a:r>
              <a:rPr lang="en-GB" dirty="0" err="1"/>
              <a:t>comprend</a:t>
            </a:r>
            <a:r>
              <a:rPr lang="en-GB" dirty="0"/>
              <a:t> </a:t>
            </a:r>
            <a:r>
              <a:rPr lang="en-GB" dirty="0" err="1"/>
              <a:t>une</a:t>
            </a:r>
            <a:r>
              <a:rPr lang="en-GB" dirty="0"/>
              <a:t> interface </a:t>
            </a:r>
            <a:r>
              <a:rPr lang="en-GB" dirty="0" err="1"/>
              <a:t>utilisateur</a:t>
            </a:r>
            <a:r>
              <a:rPr lang="en-GB" dirty="0"/>
              <a:t> </a:t>
            </a:r>
            <a:r>
              <a:rPr lang="en-GB" dirty="0" err="1"/>
              <a:t>graphique</a:t>
            </a:r>
            <a:r>
              <a:rPr lang="en-GB" dirty="0"/>
              <a:t> (“GUI”), </a:t>
            </a:r>
            <a:r>
              <a:rPr lang="en-GB" dirty="0" err="1"/>
              <a:t>une</a:t>
            </a:r>
            <a:r>
              <a:rPr lang="en-GB" dirty="0"/>
              <a:t> base de données Access et un </a:t>
            </a:r>
            <a:r>
              <a:rPr lang="en-GB" dirty="0" err="1"/>
              <a:t>modèle</a:t>
            </a:r>
            <a:r>
              <a:rPr lang="en-GB" dirty="0"/>
              <a:t> Excel pour visualiser les </a:t>
            </a:r>
            <a:r>
              <a:rPr lang="en-GB" dirty="0" err="1"/>
              <a:t>résultats</a:t>
            </a:r>
            <a:r>
              <a:rPr lang="en-GB" dirty="0"/>
              <a:t> dans un format </a:t>
            </a:r>
            <a:r>
              <a:rPr lang="en-GB" dirty="0" err="1"/>
              <a:t>partageable</a:t>
            </a:r>
            <a:r>
              <a:rPr lang="en-GB" dirty="0"/>
              <a:t>. </a:t>
            </a:r>
            <a:r>
              <a:rPr lang="en-GB" dirty="0" err="1"/>
              <a:t>Vous</a:t>
            </a:r>
            <a:r>
              <a:rPr lang="en-GB" dirty="0"/>
              <a:t> </a:t>
            </a:r>
            <a:r>
              <a:rPr lang="en-GB" dirty="0" err="1"/>
              <a:t>apprendrez</a:t>
            </a:r>
            <a:r>
              <a:rPr lang="en-GB" dirty="0"/>
              <a:t> à utiliser </a:t>
            </a:r>
            <a:r>
              <a:rPr lang="en-GB" dirty="0" err="1"/>
              <a:t>ce</a:t>
            </a:r>
            <a:r>
              <a:rPr lang="en-GB" dirty="0"/>
              <a:t> </a:t>
            </a:r>
            <a:r>
              <a:rPr lang="en-GB" dirty="0" err="1"/>
              <a:t>logiciel</a:t>
            </a:r>
            <a:r>
              <a:rPr lang="en-GB" dirty="0"/>
              <a:t> dans les </a:t>
            </a:r>
            <a:r>
              <a:rPr lang="en-GB" dirty="0" err="1"/>
              <a:t>exercices</a:t>
            </a:r>
            <a:r>
              <a:rPr lang="en-GB" dirty="0"/>
              <a:t> pratiques </a:t>
            </a:r>
            <a:r>
              <a:rPr lang="en-GB" dirty="0" err="1"/>
              <a:t>où</a:t>
            </a:r>
            <a:r>
              <a:rPr lang="en-GB" dirty="0"/>
              <a:t> nous </a:t>
            </a:r>
            <a:r>
              <a:rPr lang="en-GB" dirty="0" err="1"/>
              <a:t>construirons</a:t>
            </a:r>
            <a:r>
              <a:rPr lang="en-GB" dirty="0"/>
              <a:t> pas à pas un </a:t>
            </a:r>
            <a:r>
              <a:rPr lang="en-GB" dirty="0" err="1"/>
              <a:t>système</a:t>
            </a:r>
            <a:r>
              <a:rPr lang="en-GB" dirty="0"/>
              <a:t> </a:t>
            </a:r>
            <a:r>
              <a:rPr lang="en-GB" dirty="0" err="1"/>
              <a:t>énergétique</a:t>
            </a:r>
            <a:r>
              <a:rPr lang="en-GB" dirty="0"/>
              <a:t> </a:t>
            </a:r>
            <a:r>
              <a:rPr lang="en-GB" dirty="0" err="1"/>
              <a:t>simplifié</a:t>
            </a:r>
            <a:r>
              <a:rPr lang="en-GB" dirty="0"/>
              <a:t>. </a:t>
            </a:r>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2504735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Dans la deuxième partie du cours, nous vous présenterons FlexTool. FlexTool est un </a:t>
            </a:r>
            <a:r>
              <a:rPr lang="en-US" dirty="0" err="1"/>
              <a:t>outil</a:t>
            </a:r>
            <a:r>
              <a:rPr lang="en-US" dirty="0"/>
              <a:t> qui permet de modéliser la flexibilité d'un système électrique donné.</a:t>
            </a:r>
          </a:p>
          <a:p>
            <a:endParaRPr lang="en-US" dirty="0"/>
          </a:p>
          <a:p>
            <a:r>
              <a:rPr lang="en-US" dirty="0"/>
              <a:t>C'est important car les sources d'énergie intermittentes, </a:t>
            </a:r>
            <a:r>
              <a:rPr lang="en-US" dirty="0" err="1"/>
              <a:t>telle</a:t>
            </a:r>
            <a:r>
              <a:rPr lang="en-US" dirty="0"/>
              <a:t> que l'énergie solaire photovoltaïque, peuvent rendre difficile l'adéquation entre l'offre et la demande. Cependant, il est essentiel qu'un système électrique reste suffisamment flexible pour fournir de </a:t>
            </a:r>
            <a:r>
              <a:rPr lang="en-US" dirty="0" err="1"/>
              <a:t>l'énergie</a:t>
            </a:r>
            <a:r>
              <a:rPr lang="en-US" dirty="0"/>
              <a:t> dans toutes les conditions (par exemple lorsque les conditions météorologiques </a:t>
            </a:r>
            <a:r>
              <a:rPr lang="en-US" dirty="0" err="1"/>
              <a:t>ou</a:t>
            </a:r>
            <a:r>
              <a:rPr lang="en-US" dirty="0"/>
              <a:t> la </a:t>
            </a:r>
            <a:r>
              <a:rPr lang="en-US" dirty="0" err="1"/>
              <a:t>demande</a:t>
            </a:r>
            <a:r>
              <a:rPr lang="en-US" dirty="0"/>
              <a:t> </a:t>
            </a:r>
            <a:r>
              <a:rPr lang="en-US" dirty="0" err="1"/>
              <a:t>attendue</a:t>
            </a:r>
            <a:r>
              <a:rPr lang="en-US" dirty="0"/>
              <a:t> </a:t>
            </a:r>
            <a:r>
              <a:rPr lang="en-US" dirty="0" err="1"/>
              <a:t>est</a:t>
            </a:r>
            <a:r>
              <a:rPr lang="en-US" dirty="0"/>
              <a:t> </a:t>
            </a:r>
            <a:r>
              <a:rPr lang="en-US" dirty="0" err="1"/>
              <a:t>modifiée</a:t>
            </a:r>
            <a:r>
              <a:rPr lang="en-US" dirty="0"/>
              <a:t>).</a:t>
            </a:r>
            <a:endParaRPr lang="en-US" dirty="0">
              <a:cs typeface="Calibri"/>
            </a:endParaRPr>
          </a:p>
          <a:p>
            <a:endParaRPr lang="en-US" dirty="0"/>
          </a:p>
          <a:p>
            <a:r>
              <a:rPr lang="en-US" dirty="0"/>
              <a:t>FlexTool vous permettra d'évaluer directement la flexibilité d'un système actuel ou proposé. Si un système ne semble pas assez flexible, vous apprendrez comment l'améliorer de manière rentable. </a:t>
            </a:r>
            <a:endParaRPr lang="en-US" dirty="0">
              <a:cs typeface="Calibri"/>
            </a:endParaRPr>
          </a:p>
          <a:p>
            <a:endParaRPr lang="en-US" dirty="0"/>
          </a:p>
          <a:p>
            <a:r>
              <a:rPr lang="en-US" dirty="0"/>
              <a:t>Pour ce faire, vous apprendrez à l'aide d'études de cas. Les principaux indicateurs de flexibilité seront également présentés.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936431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 fois qu'un système électrique a été conçu, il est important de savoir si l'on peut répondre aux besoins futurs. Par exemple, l'approvisionnement à faible teneur en carbone, tel que les éoliennes ou les cellules photovoltaïques, sera-t-il en mesure de répondre à la demande d'électricité des véhicules électriques ?</a:t>
            </a:r>
          </a:p>
          <a:p>
            <a:endParaRPr lang="en-US" dirty="0"/>
          </a:p>
          <a:p>
            <a:r>
              <a:rPr lang="en-US" dirty="0"/>
              <a:t>Si un système n'est pas assez flexible, FlexTool </a:t>
            </a:r>
            <a:r>
              <a:rPr lang="en-US" dirty="0" err="1"/>
              <a:t>peut</a:t>
            </a:r>
            <a:r>
              <a:rPr lang="en-US" dirty="0"/>
              <a:t> </a:t>
            </a:r>
            <a:r>
              <a:rPr lang="en-US" dirty="0" err="1"/>
              <a:t>déterminer</a:t>
            </a:r>
            <a:r>
              <a:rPr lang="en-US" dirty="0"/>
              <a:t> les options qui peuvent </a:t>
            </a:r>
            <a:r>
              <a:rPr lang="en-US" dirty="0" err="1"/>
              <a:t>être</a:t>
            </a:r>
            <a:r>
              <a:rPr lang="en-US" dirty="0"/>
              <a:t> </a:t>
            </a:r>
            <a:r>
              <a:rPr lang="en-US" dirty="0" err="1"/>
              <a:t>utilisées</a:t>
            </a:r>
            <a:r>
              <a:rPr lang="en-US" dirty="0"/>
              <a:t> </a:t>
            </a:r>
            <a:r>
              <a:rPr lang="en-US" dirty="0" err="1"/>
              <a:t>afin</a:t>
            </a:r>
            <a:r>
              <a:rPr lang="en-US" dirty="0"/>
              <a:t> </a:t>
            </a:r>
            <a:r>
              <a:rPr lang="en-US" dirty="0" err="1"/>
              <a:t>d’améliorer</a:t>
            </a:r>
            <a:r>
              <a:rPr lang="en-US" dirty="0"/>
              <a:t> la flexibilité d'un système. Il peut s'agir d'alimenter des véhicules électriques, des réseaux d'hydrogène ou des systèmes de chauffage. Tous ces éléments peuvent être utilisés pour accroître la flexibilité d'un système. </a:t>
            </a:r>
            <a:endParaRPr lang="en-US" dirty="0">
              <a:cs typeface="Calibri"/>
            </a:endParaRPr>
          </a:p>
          <a:p>
            <a:endParaRPr lang="en-US" dirty="0">
              <a:cs typeface="Calibri"/>
            </a:endParaRPr>
          </a:p>
          <a:p>
            <a:r>
              <a:rPr lang="en-US" dirty="0"/>
              <a:t>Pour ajouter de la flexibilité à un système, on pourrait par exemple permettre aux véhicules électriques de stocker et de transférer de l'énergie au réseau en cas de forte demande et de faible offre. </a:t>
            </a:r>
            <a:endParaRPr lang="en-US" dirty="0">
              <a:cs typeface="Calibri"/>
            </a:endParaRPr>
          </a:p>
          <a:p>
            <a:endParaRPr lang="en-US" dirty="0"/>
          </a:p>
          <a:p>
            <a:r>
              <a:rPr lang="en-US" dirty="0"/>
              <a:t>À la fin de ce cours, vous apprendrez à concevoir un </a:t>
            </a:r>
            <a:r>
              <a:rPr lang="en-US" dirty="0" err="1"/>
              <a:t>système</a:t>
            </a:r>
            <a:r>
              <a:rPr lang="en-US" dirty="0"/>
              <a:t> qui pourra </a:t>
            </a:r>
            <a:r>
              <a:rPr lang="en-US" dirty="0" err="1"/>
              <a:t>répondre</a:t>
            </a:r>
            <a:r>
              <a:rPr lang="en-US" dirty="0"/>
              <a:t> aux </a:t>
            </a:r>
            <a:r>
              <a:rPr lang="en-US" dirty="0" err="1"/>
              <a:t>besoins</a:t>
            </a:r>
            <a:r>
              <a:rPr lang="en-US" dirty="0"/>
              <a:t> </a:t>
            </a:r>
            <a:r>
              <a:rPr lang="en-US" dirty="0" err="1"/>
              <a:t>actuels</a:t>
            </a:r>
            <a:r>
              <a:rPr lang="en-US" dirty="0"/>
              <a:t> et </a:t>
            </a:r>
            <a:r>
              <a:rPr lang="en-US" dirty="0" err="1"/>
              <a:t>futurs</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00103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dirty="0">
                <a:cs typeface="Calibri"/>
              </a:rPr>
              <a:t>Le Cours 2 </a:t>
            </a:r>
            <a:r>
              <a:rPr lang="en-GB" dirty="0" err="1">
                <a:cs typeface="Calibri"/>
              </a:rPr>
              <a:t>présente</a:t>
            </a:r>
            <a:r>
              <a:rPr lang="en-GB" dirty="0">
                <a:cs typeface="Calibri"/>
              </a:rPr>
              <a:t> </a:t>
            </a:r>
            <a:r>
              <a:rPr lang="en-GB" dirty="0" err="1">
                <a:cs typeface="Calibri"/>
              </a:rPr>
              <a:t>une</a:t>
            </a:r>
            <a:r>
              <a:rPr lang="en-GB" dirty="0">
                <a:cs typeface="Calibri"/>
              </a:rPr>
              <a:t> </a:t>
            </a:r>
            <a:r>
              <a:rPr lang="en-GB" dirty="0" err="1">
                <a:cs typeface="Calibri"/>
              </a:rPr>
              <a:t>vue</a:t>
            </a:r>
            <a:r>
              <a:rPr lang="en-GB" dirty="0">
                <a:cs typeface="Calibri"/>
              </a:rPr>
              <a:t> </a:t>
            </a:r>
            <a:r>
              <a:rPr lang="en-GB" dirty="0" err="1">
                <a:cs typeface="Calibri"/>
              </a:rPr>
              <a:t>d'ensemble</a:t>
            </a:r>
            <a:r>
              <a:rPr lang="en-GB" dirty="0">
                <a:cs typeface="Calibri"/>
              </a:rPr>
              <a:t> des </a:t>
            </a:r>
            <a:r>
              <a:rPr lang="en-GB" dirty="0" err="1">
                <a:cs typeface="Calibri"/>
              </a:rPr>
              <a:t>systèmes</a:t>
            </a:r>
            <a:r>
              <a:rPr lang="en-GB" dirty="0">
                <a:cs typeface="Calibri"/>
              </a:rPr>
              <a:t> </a:t>
            </a:r>
            <a:r>
              <a:rPr lang="en-GB" dirty="0" err="1">
                <a:cs typeface="Calibri"/>
              </a:rPr>
              <a:t>énergétiques</a:t>
            </a:r>
            <a:r>
              <a:rPr lang="en-GB" dirty="0">
                <a:cs typeface="Calibri"/>
              </a:rPr>
              <a:t> et du concept de </a:t>
            </a:r>
            <a:r>
              <a:rPr lang="en-GB" dirty="0" err="1">
                <a:cs typeface="Calibri"/>
              </a:rPr>
              <a:t>modélisation</a:t>
            </a:r>
            <a:r>
              <a:rPr lang="en-GB" dirty="0">
                <a:cs typeface="Calibri"/>
              </a:rPr>
              <a:t> de </a:t>
            </a:r>
            <a:r>
              <a:rPr lang="en-GB" dirty="0" err="1">
                <a:cs typeface="Calibri"/>
              </a:rPr>
              <a:t>tels</a:t>
            </a:r>
            <a:r>
              <a:rPr lang="en-GB" dirty="0">
                <a:cs typeface="Calibri"/>
              </a:rPr>
              <a:t> </a:t>
            </a:r>
            <a:r>
              <a:rPr lang="en-GB" dirty="0" err="1">
                <a:cs typeface="Calibri"/>
              </a:rPr>
              <a:t>systèmes</a:t>
            </a:r>
            <a:r>
              <a:rPr lang="en-GB" dirty="0">
                <a:cs typeface="Calibri"/>
              </a:rPr>
              <a:t>. Les </a:t>
            </a:r>
            <a:r>
              <a:rPr lang="en-GB" dirty="0" err="1">
                <a:cs typeface="Calibri"/>
              </a:rPr>
              <a:t>systèmes</a:t>
            </a:r>
            <a:r>
              <a:rPr lang="en-GB" dirty="0">
                <a:cs typeface="Calibri"/>
              </a:rPr>
              <a:t> </a:t>
            </a:r>
            <a:r>
              <a:rPr lang="en-GB" dirty="0" err="1">
                <a:cs typeface="Calibri"/>
              </a:rPr>
              <a:t>énergétiques</a:t>
            </a:r>
            <a:r>
              <a:rPr lang="en-GB" dirty="0">
                <a:cs typeface="Calibri"/>
              </a:rPr>
              <a:t> </a:t>
            </a:r>
            <a:r>
              <a:rPr lang="en-GB" dirty="0" err="1">
                <a:cs typeface="Calibri"/>
              </a:rPr>
              <a:t>sont</a:t>
            </a:r>
            <a:r>
              <a:rPr lang="en-GB" dirty="0">
                <a:cs typeface="Calibri"/>
              </a:rPr>
              <a:t> des </a:t>
            </a:r>
            <a:r>
              <a:rPr lang="en-GB" dirty="0" err="1">
                <a:cs typeface="Calibri"/>
              </a:rPr>
              <a:t>systèmes</a:t>
            </a:r>
            <a:r>
              <a:rPr lang="en-GB" dirty="0">
                <a:cs typeface="Calibri"/>
              </a:rPr>
              <a:t> complexes </a:t>
            </a:r>
            <a:r>
              <a:rPr lang="en-GB" dirty="0" err="1">
                <a:cs typeface="Calibri"/>
              </a:rPr>
              <a:t>composés</a:t>
            </a:r>
            <a:r>
              <a:rPr lang="en-GB" dirty="0">
                <a:cs typeface="Calibri"/>
              </a:rPr>
              <a:t> de </a:t>
            </a:r>
            <a:r>
              <a:rPr lang="en-GB" dirty="0" err="1">
                <a:cs typeface="Calibri"/>
              </a:rPr>
              <a:t>nombreux</a:t>
            </a:r>
            <a:r>
              <a:rPr lang="en-GB" dirty="0">
                <a:cs typeface="Calibri"/>
              </a:rPr>
              <a:t> </a:t>
            </a:r>
            <a:r>
              <a:rPr lang="en-GB" dirty="0" err="1">
                <a:cs typeface="Calibri"/>
              </a:rPr>
              <a:t>éléments</a:t>
            </a:r>
            <a:r>
              <a:rPr lang="en-GB" dirty="0">
                <a:cs typeface="Calibri"/>
              </a:rPr>
              <a:t> et interactions. Les </a:t>
            </a:r>
            <a:r>
              <a:rPr lang="en-GB" dirty="0" err="1">
                <a:cs typeface="Calibri"/>
              </a:rPr>
              <a:t>principales</a:t>
            </a:r>
            <a:r>
              <a:rPr lang="en-GB" dirty="0">
                <a:cs typeface="Calibri"/>
              </a:rPr>
              <a:t> </a:t>
            </a:r>
            <a:r>
              <a:rPr lang="en-GB" dirty="0" err="1">
                <a:cs typeface="Calibri"/>
              </a:rPr>
              <a:t>composantes</a:t>
            </a:r>
            <a:r>
              <a:rPr lang="en-GB" dirty="0">
                <a:cs typeface="Calibri"/>
              </a:rPr>
              <a:t> des </a:t>
            </a:r>
            <a:r>
              <a:rPr lang="en-GB" dirty="0" err="1">
                <a:cs typeface="Calibri"/>
              </a:rPr>
              <a:t>systèmes</a:t>
            </a:r>
            <a:r>
              <a:rPr lang="en-GB" dirty="0">
                <a:cs typeface="Calibri"/>
              </a:rPr>
              <a:t> </a:t>
            </a:r>
            <a:r>
              <a:rPr lang="en-GB" dirty="0" err="1">
                <a:cs typeface="Calibri"/>
              </a:rPr>
              <a:t>énergétiques</a:t>
            </a:r>
            <a:r>
              <a:rPr lang="en-GB" dirty="0">
                <a:cs typeface="Calibri"/>
              </a:rPr>
              <a:t> </a:t>
            </a:r>
            <a:r>
              <a:rPr lang="en-GB" dirty="0" err="1">
                <a:cs typeface="Calibri"/>
              </a:rPr>
              <a:t>sont</a:t>
            </a:r>
            <a:r>
              <a:rPr lang="en-GB" dirty="0">
                <a:cs typeface="Calibri"/>
              </a:rPr>
              <a:t> la production de combustibles, les </a:t>
            </a:r>
            <a:r>
              <a:rPr lang="en-GB" dirty="0" err="1">
                <a:cs typeface="Calibri"/>
              </a:rPr>
              <a:t>ressources</a:t>
            </a:r>
            <a:r>
              <a:rPr lang="en-GB" dirty="0">
                <a:cs typeface="Calibri"/>
              </a:rPr>
              <a:t> </a:t>
            </a:r>
            <a:r>
              <a:rPr lang="en-GB" dirty="0" err="1">
                <a:cs typeface="Calibri"/>
              </a:rPr>
              <a:t>énergétiques</a:t>
            </a:r>
            <a:r>
              <a:rPr lang="en-GB" dirty="0">
                <a:cs typeface="Calibri"/>
              </a:rPr>
              <a:t>, la conversion de </a:t>
            </a:r>
            <a:r>
              <a:rPr lang="en-GB" dirty="0" err="1">
                <a:cs typeface="Calibri"/>
              </a:rPr>
              <a:t>l'énergie</a:t>
            </a:r>
            <a:r>
              <a:rPr lang="en-GB" dirty="0">
                <a:cs typeface="Calibri"/>
              </a:rPr>
              <a:t>, le transport de </a:t>
            </a:r>
            <a:r>
              <a:rPr lang="en-GB" dirty="0" err="1">
                <a:cs typeface="Calibri"/>
              </a:rPr>
              <a:t>l'énergie</a:t>
            </a:r>
            <a:r>
              <a:rPr lang="en-GB" dirty="0">
                <a:cs typeface="Calibri"/>
              </a:rPr>
              <a:t> et les </a:t>
            </a:r>
            <a:r>
              <a:rPr lang="en-GB" dirty="0" err="1">
                <a:cs typeface="Calibri"/>
              </a:rPr>
              <a:t>demandes</a:t>
            </a:r>
            <a:r>
              <a:rPr lang="en-GB" dirty="0">
                <a:cs typeface="Calibri"/>
              </a:rPr>
              <a:t> finales de services </a:t>
            </a:r>
            <a:r>
              <a:rPr lang="en-GB" dirty="0" err="1">
                <a:cs typeface="Calibri"/>
              </a:rPr>
              <a:t>énergétiques</a:t>
            </a:r>
            <a:r>
              <a:rPr lang="en-GB" dirty="0">
                <a:cs typeface="Calibri"/>
              </a:rPr>
              <a:t>. Les </a:t>
            </a:r>
            <a:r>
              <a:rPr lang="en-GB" dirty="0" err="1">
                <a:cs typeface="Calibri"/>
              </a:rPr>
              <a:t>ressources</a:t>
            </a:r>
            <a:r>
              <a:rPr lang="en-GB" dirty="0">
                <a:cs typeface="Calibri"/>
              </a:rPr>
              <a:t> </a:t>
            </a:r>
            <a:r>
              <a:rPr lang="en-GB" dirty="0" err="1">
                <a:cs typeface="Calibri"/>
              </a:rPr>
              <a:t>énergétiques</a:t>
            </a:r>
            <a:r>
              <a:rPr lang="en-GB" dirty="0">
                <a:cs typeface="Calibri"/>
              </a:rPr>
              <a:t> </a:t>
            </a:r>
            <a:r>
              <a:rPr lang="en-GB" dirty="0" err="1">
                <a:cs typeface="Calibri"/>
              </a:rPr>
              <a:t>comprennent</a:t>
            </a:r>
            <a:r>
              <a:rPr lang="en-GB" dirty="0">
                <a:cs typeface="Calibri"/>
              </a:rPr>
              <a:t> les combustibles </a:t>
            </a:r>
            <a:r>
              <a:rPr lang="en-GB" dirty="0" err="1">
                <a:cs typeface="Calibri"/>
              </a:rPr>
              <a:t>fossiles</a:t>
            </a:r>
            <a:r>
              <a:rPr lang="en-GB" dirty="0">
                <a:cs typeface="Calibri"/>
              </a:rPr>
              <a:t> </a:t>
            </a:r>
            <a:r>
              <a:rPr lang="en-GB" dirty="0" err="1">
                <a:cs typeface="Calibri"/>
              </a:rPr>
              <a:t>tels</a:t>
            </a:r>
            <a:r>
              <a:rPr lang="en-GB" dirty="0">
                <a:cs typeface="Calibri"/>
              </a:rPr>
              <a:t> que le </a:t>
            </a:r>
            <a:r>
              <a:rPr lang="en-GB" dirty="0" err="1">
                <a:cs typeface="Calibri"/>
              </a:rPr>
              <a:t>charbon</a:t>
            </a:r>
            <a:r>
              <a:rPr lang="en-GB" dirty="0">
                <a:cs typeface="Calibri"/>
              </a:rPr>
              <a:t> </a:t>
            </a:r>
            <a:r>
              <a:rPr lang="en-GB" dirty="0" err="1">
                <a:cs typeface="Calibri"/>
              </a:rPr>
              <a:t>ou</a:t>
            </a:r>
            <a:r>
              <a:rPr lang="en-GB" dirty="0">
                <a:cs typeface="Calibri"/>
              </a:rPr>
              <a:t> le </a:t>
            </a:r>
            <a:r>
              <a:rPr lang="en-GB" dirty="0" err="1">
                <a:cs typeface="Calibri"/>
              </a:rPr>
              <a:t>gaz</a:t>
            </a:r>
            <a:r>
              <a:rPr lang="en-GB" dirty="0">
                <a:cs typeface="Calibri"/>
              </a:rPr>
              <a:t> naturel, </a:t>
            </a:r>
            <a:r>
              <a:rPr lang="en-GB" dirty="0" err="1">
                <a:cs typeface="Calibri"/>
              </a:rPr>
              <a:t>ainsi</a:t>
            </a:r>
            <a:r>
              <a:rPr lang="en-GB" dirty="0">
                <a:cs typeface="Calibri"/>
              </a:rPr>
              <a:t> que les </a:t>
            </a:r>
            <a:r>
              <a:rPr lang="en-GB" dirty="0" err="1">
                <a:cs typeface="Calibri"/>
              </a:rPr>
              <a:t>ressources</a:t>
            </a:r>
            <a:r>
              <a:rPr lang="en-GB" dirty="0">
                <a:cs typeface="Calibri"/>
              </a:rPr>
              <a:t> </a:t>
            </a:r>
            <a:r>
              <a:rPr lang="en-GB" dirty="0" err="1">
                <a:cs typeface="Calibri"/>
              </a:rPr>
              <a:t>énergétiques</a:t>
            </a:r>
            <a:r>
              <a:rPr lang="en-GB" dirty="0">
                <a:cs typeface="Calibri"/>
              </a:rPr>
              <a:t> </a:t>
            </a:r>
            <a:r>
              <a:rPr lang="en-GB" dirty="0" err="1">
                <a:cs typeface="Calibri"/>
              </a:rPr>
              <a:t>renouvelables</a:t>
            </a:r>
            <a:r>
              <a:rPr lang="en-GB" dirty="0">
                <a:cs typeface="Calibri"/>
              </a:rPr>
              <a:t> </a:t>
            </a:r>
            <a:r>
              <a:rPr lang="en-GB" dirty="0" err="1">
                <a:cs typeface="Calibri"/>
              </a:rPr>
              <a:t>telles</a:t>
            </a:r>
            <a:r>
              <a:rPr lang="en-GB" dirty="0">
                <a:cs typeface="Calibri"/>
              </a:rPr>
              <a:t> que </a:t>
            </a:r>
            <a:r>
              <a:rPr lang="en-GB" dirty="0" err="1">
                <a:cs typeface="Calibri"/>
              </a:rPr>
              <a:t>l'énergie</a:t>
            </a:r>
            <a:r>
              <a:rPr lang="en-GB" dirty="0">
                <a:cs typeface="Calibri"/>
              </a:rPr>
              <a:t> </a:t>
            </a:r>
            <a:r>
              <a:rPr lang="en-GB" dirty="0" err="1">
                <a:cs typeface="Calibri"/>
              </a:rPr>
              <a:t>solaire</a:t>
            </a:r>
            <a:r>
              <a:rPr lang="en-GB" dirty="0">
                <a:cs typeface="Calibri"/>
              </a:rPr>
              <a:t> </a:t>
            </a:r>
            <a:r>
              <a:rPr lang="en-GB" dirty="0" err="1">
                <a:cs typeface="Calibri"/>
              </a:rPr>
              <a:t>ou</a:t>
            </a:r>
            <a:r>
              <a:rPr lang="en-GB" dirty="0">
                <a:cs typeface="Calibri"/>
              </a:rPr>
              <a:t> </a:t>
            </a:r>
            <a:r>
              <a:rPr lang="en-GB" dirty="0" err="1">
                <a:cs typeface="Calibri"/>
              </a:rPr>
              <a:t>éolienne</a:t>
            </a:r>
            <a:r>
              <a:rPr lang="en-GB" dirty="0">
                <a:cs typeface="Calibri"/>
              </a:rPr>
              <a:t>. </a:t>
            </a:r>
            <a:r>
              <a:rPr lang="en-GB" dirty="0" err="1">
                <a:cs typeface="Calibri"/>
              </a:rPr>
              <a:t>Ces</a:t>
            </a:r>
            <a:r>
              <a:rPr lang="en-GB" dirty="0">
                <a:cs typeface="Calibri"/>
              </a:rPr>
              <a:t> </a:t>
            </a:r>
            <a:r>
              <a:rPr lang="en-GB" dirty="0" err="1">
                <a:cs typeface="Calibri"/>
              </a:rPr>
              <a:t>ressources</a:t>
            </a:r>
            <a:r>
              <a:rPr lang="en-GB" dirty="0">
                <a:cs typeface="Calibri"/>
              </a:rPr>
              <a:t> </a:t>
            </a:r>
            <a:r>
              <a:rPr lang="en-GB" dirty="0" err="1">
                <a:cs typeface="Calibri"/>
              </a:rPr>
              <a:t>subissent</a:t>
            </a:r>
            <a:r>
              <a:rPr lang="en-GB" dirty="0">
                <a:cs typeface="Calibri"/>
              </a:rPr>
              <a:t> </a:t>
            </a:r>
            <a:r>
              <a:rPr lang="en-GB" dirty="0" err="1">
                <a:cs typeface="Calibri"/>
              </a:rPr>
              <a:t>souvent</a:t>
            </a:r>
            <a:r>
              <a:rPr lang="en-GB" dirty="0">
                <a:cs typeface="Calibri"/>
              </a:rPr>
              <a:t> des conversions. Par </a:t>
            </a:r>
            <a:r>
              <a:rPr lang="en-GB" dirty="0" err="1">
                <a:cs typeface="Calibri"/>
              </a:rPr>
              <a:t>exemple</a:t>
            </a:r>
            <a:r>
              <a:rPr lang="en-GB" dirty="0">
                <a:cs typeface="Calibri"/>
              </a:rPr>
              <a:t>, </a:t>
            </a:r>
            <a:r>
              <a:rPr lang="en-GB" dirty="0" err="1">
                <a:cs typeface="Calibri"/>
              </a:rPr>
              <a:t>l'énergie</a:t>
            </a:r>
            <a:r>
              <a:rPr lang="en-GB" dirty="0">
                <a:cs typeface="Calibri"/>
              </a:rPr>
              <a:t> </a:t>
            </a:r>
            <a:r>
              <a:rPr lang="en-GB" dirty="0" err="1">
                <a:cs typeface="Calibri"/>
              </a:rPr>
              <a:t>solaire</a:t>
            </a:r>
            <a:r>
              <a:rPr lang="en-GB" dirty="0">
                <a:cs typeface="Calibri"/>
              </a:rPr>
              <a:t> </a:t>
            </a:r>
            <a:r>
              <a:rPr lang="en-GB" dirty="0" err="1">
                <a:cs typeface="Calibri"/>
              </a:rPr>
              <a:t>ou</a:t>
            </a:r>
            <a:r>
              <a:rPr lang="en-GB" dirty="0">
                <a:cs typeface="Calibri"/>
              </a:rPr>
              <a:t> </a:t>
            </a:r>
            <a:r>
              <a:rPr lang="en-GB" dirty="0" err="1">
                <a:cs typeface="Calibri"/>
              </a:rPr>
              <a:t>éolienne</a:t>
            </a:r>
            <a:r>
              <a:rPr lang="en-GB" dirty="0">
                <a:cs typeface="Calibri"/>
              </a:rPr>
              <a:t> </a:t>
            </a:r>
            <a:r>
              <a:rPr lang="en-GB" dirty="0" err="1">
                <a:cs typeface="Calibri"/>
              </a:rPr>
              <a:t>est</a:t>
            </a:r>
            <a:r>
              <a:rPr lang="en-GB" dirty="0">
                <a:cs typeface="Calibri"/>
              </a:rPr>
              <a:t> </a:t>
            </a:r>
            <a:r>
              <a:rPr lang="en-GB" dirty="0" err="1">
                <a:cs typeface="Calibri"/>
              </a:rPr>
              <a:t>convertie</a:t>
            </a:r>
            <a:r>
              <a:rPr lang="en-GB" dirty="0">
                <a:cs typeface="Calibri"/>
              </a:rPr>
              <a:t> </a:t>
            </a:r>
            <a:r>
              <a:rPr lang="en-GB" dirty="0" err="1">
                <a:cs typeface="Calibri"/>
              </a:rPr>
              <a:t>en</a:t>
            </a:r>
            <a:r>
              <a:rPr lang="en-GB" dirty="0">
                <a:cs typeface="Calibri"/>
              </a:rPr>
              <a:t> </a:t>
            </a:r>
            <a:r>
              <a:rPr lang="en-GB" dirty="0" err="1">
                <a:cs typeface="Calibri"/>
              </a:rPr>
              <a:t>électricité</a:t>
            </a:r>
            <a:r>
              <a:rPr lang="en-GB" dirty="0">
                <a:cs typeface="Calibri"/>
              </a:rPr>
              <a:t>, </a:t>
            </a:r>
            <a:r>
              <a:rPr lang="en-GB" dirty="0" err="1">
                <a:cs typeface="Calibri"/>
              </a:rPr>
              <a:t>tandis</a:t>
            </a:r>
            <a:r>
              <a:rPr lang="en-GB" dirty="0">
                <a:cs typeface="Calibri"/>
              </a:rPr>
              <a:t> que le </a:t>
            </a:r>
            <a:r>
              <a:rPr lang="en-GB" dirty="0" err="1">
                <a:cs typeface="Calibri"/>
              </a:rPr>
              <a:t>pétrole</a:t>
            </a:r>
            <a:r>
              <a:rPr lang="en-GB" dirty="0">
                <a:cs typeface="Calibri"/>
              </a:rPr>
              <a:t> brut </a:t>
            </a:r>
            <a:r>
              <a:rPr lang="en-GB" dirty="0" err="1">
                <a:cs typeface="Calibri"/>
              </a:rPr>
              <a:t>est</a:t>
            </a:r>
            <a:r>
              <a:rPr lang="en-GB" dirty="0">
                <a:cs typeface="Calibri"/>
              </a:rPr>
              <a:t> </a:t>
            </a:r>
            <a:r>
              <a:rPr lang="en-GB" dirty="0" err="1">
                <a:cs typeface="Calibri"/>
              </a:rPr>
              <a:t>souvent</a:t>
            </a:r>
            <a:r>
              <a:rPr lang="en-GB" dirty="0">
                <a:cs typeface="Calibri"/>
              </a:rPr>
              <a:t> </a:t>
            </a:r>
            <a:r>
              <a:rPr lang="en-GB" dirty="0" err="1">
                <a:cs typeface="Calibri"/>
              </a:rPr>
              <a:t>converti</a:t>
            </a:r>
            <a:r>
              <a:rPr lang="en-GB" dirty="0">
                <a:cs typeface="Calibri"/>
              </a:rPr>
              <a:t> </a:t>
            </a:r>
            <a:r>
              <a:rPr lang="en-GB" dirty="0" err="1">
                <a:cs typeface="Calibri"/>
              </a:rPr>
              <a:t>en</a:t>
            </a:r>
            <a:r>
              <a:rPr lang="en-GB" dirty="0">
                <a:cs typeface="Calibri"/>
              </a:rPr>
              <a:t> </a:t>
            </a:r>
            <a:r>
              <a:rPr lang="en-GB" dirty="0" err="1">
                <a:cs typeface="Calibri"/>
              </a:rPr>
              <a:t>produits</a:t>
            </a:r>
            <a:r>
              <a:rPr lang="en-GB" dirty="0">
                <a:cs typeface="Calibri"/>
              </a:rPr>
              <a:t> </a:t>
            </a:r>
            <a:r>
              <a:rPr lang="en-GB" dirty="0" err="1">
                <a:cs typeface="Calibri"/>
              </a:rPr>
              <a:t>pétroliers</a:t>
            </a:r>
            <a:r>
              <a:rPr lang="en-GB" dirty="0">
                <a:cs typeface="Calibri"/>
              </a:rPr>
              <a:t> </a:t>
            </a:r>
            <a:r>
              <a:rPr lang="en-GB" dirty="0" err="1">
                <a:cs typeface="Calibri"/>
              </a:rPr>
              <a:t>utiles</a:t>
            </a:r>
            <a:r>
              <a:rPr lang="en-GB" dirty="0">
                <a:cs typeface="Calibri"/>
              </a:rPr>
              <a:t> </a:t>
            </a:r>
            <a:r>
              <a:rPr lang="en-GB" dirty="0" err="1">
                <a:cs typeface="Calibri"/>
              </a:rPr>
              <a:t>comme</a:t>
            </a:r>
            <a:r>
              <a:rPr lang="en-GB" dirty="0">
                <a:cs typeface="Calibri"/>
              </a:rPr>
              <a:t> le diesel. Les </a:t>
            </a:r>
            <a:r>
              <a:rPr lang="en-GB" dirty="0" err="1">
                <a:cs typeface="Calibri"/>
              </a:rPr>
              <a:t>produits</a:t>
            </a:r>
            <a:r>
              <a:rPr lang="en-GB" dirty="0">
                <a:cs typeface="Calibri"/>
              </a:rPr>
              <a:t> </a:t>
            </a:r>
            <a:r>
              <a:rPr lang="en-GB" dirty="0" err="1">
                <a:cs typeface="Calibri"/>
              </a:rPr>
              <a:t>issus</a:t>
            </a:r>
            <a:r>
              <a:rPr lang="en-GB" dirty="0">
                <a:cs typeface="Calibri"/>
              </a:rPr>
              <a:t> de </a:t>
            </a:r>
            <a:r>
              <a:rPr lang="en-GB" dirty="0" err="1">
                <a:cs typeface="Calibri"/>
              </a:rPr>
              <a:t>ces</a:t>
            </a:r>
            <a:r>
              <a:rPr lang="en-GB" dirty="0">
                <a:cs typeface="Calibri"/>
              </a:rPr>
              <a:t> processus de conversion </a:t>
            </a:r>
            <a:r>
              <a:rPr lang="en-GB" dirty="0" err="1">
                <a:cs typeface="Calibri"/>
              </a:rPr>
              <a:t>doivent</a:t>
            </a:r>
            <a:r>
              <a:rPr lang="en-GB" dirty="0">
                <a:cs typeface="Calibri"/>
              </a:rPr>
              <a:t> ensuite </a:t>
            </a:r>
            <a:r>
              <a:rPr lang="en-GB" dirty="0" err="1">
                <a:cs typeface="Calibri"/>
              </a:rPr>
              <a:t>être</a:t>
            </a:r>
            <a:r>
              <a:rPr lang="en-GB" dirty="0">
                <a:cs typeface="Calibri"/>
              </a:rPr>
              <a:t> </a:t>
            </a:r>
            <a:r>
              <a:rPr lang="en-GB" dirty="0" err="1">
                <a:cs typeface="Calibri"/>
              </a:rPr>
              <a:t>transportés</a:t>
            </a:r>
            <a:r>
              <a:rPr lang="en-GB" dirty="0">
                <a:cs typeface="Calibri"/>
              </a:rPr>
              <a:t> </a:t>
            </a:r>
            <a:r>
              <a:rPr lang="en-GB" dirty="0" err="1">
                <a:cs typeface="Calibri"/>
              </a:rPr>
              <a:t>jusqu'à</a:t>
            </a:r>
            <a:r>
              <a:rPr lang="en-GB" dirty="0">
                <a:cs typeface="Calibri"/>
              </a:rPr>
              <a:t> </a:t>
            </a:r>
            <a:r>
              <a:rPr lang="en-GB" dirty="0" err="1">
                <a:cs typeface="Calibri"/>
              </a:rPr>
              <a:t>leur</a:t>
            </a:r>
            <a:r>
              <a:rPr lang="en-GB" dirty="0">
                <a:cs typeface="Calibri"/>
              </a:rPr>
              <a:t> lieu </a:t>
            </a:r>
            <a:r>
              <a:rPr lang="en-GB" dirty="0" err="1">
                <a:cs typeface="Calibri"/>
              </a:rPr>
              <a:t>d'utilisation</a:t>
            </a:r>
            <a:r>
              <a:rPr lang="en-GB" dirty="0">
                <a:cs typeface="Calibri"/>
              </a:rPr>
              <a:t>. Les </a:t>
            </a:r>
            <a:r>
              <a:rPr lang="en-GB" dirty="0" err="1">
                <a:cs typeface="Calibri"/>
              </a:rPr>
              <a:t>systèmes</a:t>
            </a:r>
            <a:r>
              <a:rPr lang="en-GB" dirty="0">
                <a:cs typeface="Calibri"/>
              </a:rPr>
              <a:t> </a:t>
            </a:r>
            <a:r>
              <a:rPr lang="en-GB" dirty="0" err="1">
                <a:cs typeface="Calibri"/>
              </a:rPr>
              <a:t>énergétiques</a:t>
            </a:r>
            <a:r>
              <a:rPr lang="en-GB" dirty="0">
                <a:cs typeface="Calibri"/>
              </a:rPr>
              <a:t> </a:t>
            </a:r>
            <a:r>
              <a:rPr lang="en-GB" dirty="0" err="1">
                <a:cs typeface="Calibri"/>
              </a:rPr>
              <a:t>comprennent</a:t>
            </a:r>
            <a:r>
              <a:rPr lang="en-GB" dirty="0">
                <a:cs typeface="Calibri"/>
              </a:rPr>
              <a:t> </a:t>
            </a:r>
            <a:r>
              <a:rPr lang="en-GB" dirty="0" err="1">
                <a:cs typeface="Calibri"/>
              </a:rPr>
              <a:t>diverses</a:t>
            </a:r>
            <a:r>
              <a:rPr lang="en-GB" dirty="0">
                <a:cs typeface="Calibri"/>
              </a:rPr>
              <a:t> </a:t>
            </a:r>
            <a:r>
              <a:rPr lang="en-GB" dirty="0" err="1">
                <a:cs typeface="Calibri"/>
              </a:rPr>
              <a:t>demandes</a:t>
            </a:r>
            <a:r>
              <a:rPr lang="en-GB" dirty="0">
                <a:cs typeface="Calibri"/>
              </a:rPr>
              <a:t> finales qui </a:t>
            </a:r>
            <a:r>
              <a:rPr lang="en-GB" dirty="0" err="1">
                <a:cs typeface="Calibri"/>
              </a:rPr>
              <a:t>peuvent</a:t>
            </a:r>
            <a:r>
              <a:rPr lang="en-GB" dirty="0">
                <a:cs typeface="Calibri"/>
              </a:rPr>
              <a:t> </a:t>
            </a:r>
            <a:r>
              <a:rPr lang="en-GB" dirty="0" err="1">
                <a:cs typeface="Calibri"/>
              </a:rPr>
              <a:t>être</a:t>
            </a:r>
            <a:r>
              <a:rPr lang="en-GB" dirty="0">
                <a:cs typeface="Calibri"/>
              </a:rPr>
              <a:t> </a:t>
            </a:r>
            <a:r>
              <a:rPr lang="en-GB" dirty="0" err="1">
                <a:cs typeface="Calibri"/>
              </a:rPr>
              <a:t>présentées</a:t>
            </a:r>
            <a:r>
              <a:rPr lang="en-GB" dirty="0">
                <a:cs typeface="Calibri"/>
              </a:rPr>
              <a:t> par </a:t>
            </a:r>
            <a:r>
              <a:rPr lang="en-GB" dirty="0" err="1">
                <a:cs typeface="Calibri"/>
              </a:rPr>
              <a:t>secteur</a:t>
            </a:r>
            <a:r>
              <a:rPr lang="en-GB" dirty="0">
                <a:cs typeface="Calibri"/>
              </a:rPr>
              <a:t> (par </a:t>
            </a:r>
            <a:r>
              <a:rPr lang="en-GB" dirty="0" err="1">
                <a:cs typeface="Calibri"/>
              </a:rPr>
              <a:t>exemple</a:t>
            </a:r>
            <a:r>
              <a:rPr lang="en-GB" dirty="0">
                <a:cs typeface="Calibri"/>
              </a:rPr>
              <a:t>: la </a:t>
            </a:r>
            <a:r>
              <a:rPr lang="en-GB" dirty="0" err="1">
                <a:cs typeface="Calibri"/>
              </a:rPr>
              <a:t>demande</a:t>
            </a:r>
            <a:r>
              <a:rPr lang="en-GB" dirty="0">
                <a:cs typeface="Calibri"/>
              </a:rPr>
              <a:t> </a:t>
            </a:r>
            <a:r>
              <a:rPr lang="en-GB" dirty="0" err="1">
                <a:cs typeface="Calibri"/>
              </a:rPr>
              <a:t>d'électricité</a:t>
            </a:r>
            <a:r>
              <a:rPr lang="en-GB" dirty="0">
                <a:cs typeface="Calibri"/>
              </a:rPr>
              <a:t> </a:t>
            </a:r>
            <a:r>
              <a:rPr lang="en-GB" dirty="0" err="1">
                <a:cs typeface="Calibri"/>
              </a:rPr>
              <a:t>résidentielle</a:t>
            </a:r>
            <a:r>
              <a:rPr lang="en-GB" dirty="0">
                <a:cs typeface="Calibri"/>
              </a:rPr>
              <a:t> </a:t>
            </a:r>
            <a:r>
              <a:rPr lang="en-GB" dirty="0" err="1">
                <a:cs typeface="Calibri"/>
              </a:rPr>
              <a:t>ou</a:t>
            </a:r>
            <a:r>
              <a:rPr lang="en-GB" dirty="0">
                <a:cs typeface="Calibri"/>
              </a:rPr>
              <a:t> la </a:t>
            </a:r>
            <a:r>
              <a:rPr lang="en-GB" dirty="0" err="1">
                <a:cs typeface="Calibri"/>
              </a:rPr>
              <a:t>demande</a:t>
            </a:r>
            <a:r>
              <a:rPr lang="en-GB" dirty="0">
                <a:cs typeface="Calibri"/>
              </a:rPr>
              <a:t> de </a:t>
            </a:r>
            <a:r>
              <a:rPr lang="en-GB" dirty="0" err="1">
                <a:cs typeface="Calibri"/>
              </a:rPr>
              <a:t>produits</a:t>
            </a:r>
            <a:r>
              <a:rPr lang="en-GB" dirty="0">
                <a:cs typeface="Calibri"/>
              </a:rPr>
              <a:t> </a:t>
            </a:r>
            <a:r>
              <a:rPr lang="en-GB" dirty="0" err="1">
                <a:cs typeface="Calibri"/>
              </a:rPr>
              <a:t>pétroliers</a:t>
            </a:r>
            <a:r>
              <a:rPr lang="en-GB" dirty="0">
                <a:cs typeface="Calibri"/>
              </a:rPr>
              <a:t> dans le </a:t>
            </a:r>
            <a:r>
              <a:rPr lang="en-GB" dirty="0" err="1">
                <a:cs typeface="Calibri"/>
              </a:rPr>
              <a:t>secteur</a:t>
            </a:r>
            <a:r>
              <a:rPr lang="en-GB" dirty="0">
                <a:cs typeface="Calibri"/>
              </a:rPr>
              <a:t> des transports). Il </a:t>
            </a:r>
            <a:r>
              <a:rPr lang="en-GB" dirty="0" err="1">
                <a:cs typeface="Calibri"/>
              </a:rPr>
              <a:t>est</a:t>
            </a:r>
            <a:r>
              <a:rPr lang="en-GB" dirty="0">
                <a:cs typeface="Calibri"/>
              </a:rPr>
              <a:t> important de </a:t>
            </a:r>
            <a:r>
              <a:rPr lang="en-GB" dirty="0" err="1">
                <a:cs typeface="Calibri"/>
              </a:rPr>
              <a:t>reconnaître</a:t>
            </a:r>
            <a:r>
              <a:rPr lang="en-GB" dirty="0">
                <a:cs typeface="Calibri"/>
              </a:rPr>
              <a:t> que la société </a:t>
            </a:r>
            <a:r>
              <a:rPr lang="en-GB" dirty="0" err="1">
                <a:cs typeface="Calibri"/>
              </a:rPr>
              <a:t>demande</a:t>
            </a:r>
            <a:r>
              <a:rPr lang="en-GB" dirty="0">
                <a:cs typeface="Calibri"/>
              </a:rPr>
              <a:t> des services </a:t>
            </a:r>
            <a:r>
              <a:rPr lang="en-GB" dirty="0" err="1">
                <a:cs typeface="Calibri"/>
              </a:rPr>
              <a:t>énergétiques</a:t>
            </a:r>
            <a:r>
              <a:rPr lang="en-GB" dirty="0">
                <a:cs typeface="Calibri"/>
              </a:rPr>
              <a:t> (par </a:t>
            </a:r>
            <a:r>
              <a:rPr lang="en-GB" dirty="0" err="1">
                <a:cs typeface="Calibri"/>
              </a:rPr>
              <a:t>exemple</a:t>
            </a:r>
            <a:r>
              <a:rPr lang="en-GB" dirty="0">
                <a:cs typeface="Calibri"/>
              </a:rPr>
              <a:t>: </a:t>
            </a:r>
            <a:r>
              <a:rPr lang="en-GB" dirty="0" err="1">
                <a:cs typeface="Calibri"/>
              </a:rPr>
              <a:t>l'éclairage</a:t>
            </a:r>
            <a:r>
              <a:rPr lang="en-GB" dirty="0">
                <a:cs typeface="Calibri"/>
              </a:rPr>
              <a:t>, le </a:t>
            </a:r>
            <a:r>
              <a:rPr lang="en-GB" dirty="0" err="1">
                <a:cs typeface="Calibri"/>
              </a:rPr>
              <a:t>chauffage</a:t>
            </a:r>
            <a:r>
              <a:rPr lang="en-GB" dirty="0">
                <a:cs typeface="Calibri"/>
              </a:rPr>
              <a:t> </a:t>
            </a:r>
            <a:r>
              <a:rPr lang="en-GB" dirty="0" err="1">
                <a:cs typeface="Calibri"/>
              </a:rPr>
              <a:t>ou</a:t>
            </a:r>
            <a:r>
              <a:rPr lang="en-GB" dirty="0">
                <a:cs typeface="Calibri"/>
              </a:rPr>
              <a:t> le transport qui </a:t>
            </a:r>
            <a:r>
              <a:rPr lang="en-GB" dirty="0" err="1">
                <a:cs typeface="Calibri"/>
              </a:rPr>
              <a:t>nécessitent</a:t>
            </a:r>
            <a:r>
              <a:rPr lang="en-GB" dirty="0">
                <a:cs typeface="Calibri"/>
              </a:rPr>
              <a:t> </a:t>
            </a:r>
            <a:r>
              <a:rPr lang="en-GB" dirty="0" err="1">
                <a:cs typeface="Calibri"/>
              </a:rPr>
              <a:t>l’utilisation</a:t>
            </a:r>
            <a:r>
              <a:rPr lang="en-GB" dirty="0">
                <a:cs typeface="Calibri"/>
              </a:rPr>
              <a:t> de combustibles (par </a:t>
            </a:r>
            <a:r>
              <a:rPr lang="en-GB" dirty="0" err="1">
                <a:cs typeface="Calibri"/>
              </a:rPr>
              <a:t>exemple</a:t>
            </a:r>
            <a:r>
              <a:rPr lang="en-GB" dirty="0">
                <a:cs typeface="Calibri"/>
              </a:rPr>
              <a:t>: </a:t>
            </a:r>
            <a:r>
              <a:rPr lang="en-GB" dirty="0" err="1">
                <a:cs typeface="Calibri"/>
              </a:rPr>
              <a:t>l'électricité</a:t>
            </a:r>
            <a:r>
              <a:rPr lang="en-GB" dirty="0">
                <a:cs typeface="Calibri"/>
              </a:rPr>
              <a:t> </a:t>
            </a:r>
            <a:r>
              <a:rPr lang="en-GB" dirty="0" err="1">
                <a:cs typeface="Calibri"/>
              </a:rPr>
              <a:t>ou</a:t>
            </a:r>
            <a:r>
              <a:rPr lang="en-GB" dirty="0">
                <a:cs typeface="Calibri"/>
              </a:rPr>
              <a:t> les </a:t>
            </a:r>
            <a:r>
              <a:rPr lang="en-GB" dirty="0" err="1">
                <a:cs typeface="Calibri"/>
              </a:rPr>
              <a:t>produits</a:t>
            </a:r>
            <a:r>
              <a:rPr lang="en-GB" dirty="0">
                <a:cs typeface="Calibri"/>
              </a:rPr>
              <a:t> </a:t>
            </a:r>
            <a:r>
              <a:rPr lang="en-GB" dirty="0" err="1">
                <a:cs typeface="Calibri"/>
              </a:rPr>
              <a:t>pétroliers</a:t>
            </a:r>
            <a:r>
              <a:rPr lang="en-GB"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Cette</a:t>
            </a:r>
            <a:r>
              <a:rPr lang="en-US" dirty="0">
                <a:cs typeface="Calibri"/>
              </a:rPr>
              <a:t> diapositive </a:t>
            </a:r>
            <a:r>
              <a:rPr lang="en-US" dirty="0" err="1">
                <a:cs typeface="Calibri"/>
              </a:rPr>
              <a:t>présente</a:t>
            </a:r>
            <a:r>
              <a:rPr lang="en-US" dirty="0">
                <a:cs typeface="Calibri"/>
              </a:rPr>
              <a:t> un </a:t>
            </a:r>
            <a:r>
              <a:rPr lang="en-US" dirty="0" err="1">
                <a:cs typeface="Calibri"/>
              </a:rPr>
              <a:t>schéma</a:t>
            </a:r>
            <a:r>
              <a:rPr lang="en-US" dirty="0">
                <a:cs typeface="Calibri"/>
              </a:rPr>
              <a:t> </a:t>
            </a:r>
            <a:r>
              <a:rPr lang="en-US" dirty="0" err="1">
                <a:cs typeface="Calibri"/>
              </a:rPr>
              <a:t>simplifié</a:t>
            </a:r>
            <a:r>
              <a:rPr lang="en-US" dirty="0">
                <a:cs typeface="Calibri"/>
              </a:rPr>
              <a:t> d'un </a:t>
            </a:r>
            <a:r>
              <a:rPr lang="en-US" dirty="0" err="1">
                <a:cs typeface="Calibri"/>
              </a:rPr>
              <a:t>exemple</a:t>
            </a:r>
            <a:r>
              <a:rPr lang="en-US" dirty="0">
                <a:cs typeface="Calibri"/>
              </a:rPr>
              <a:t> de </a:t>
            </a:r>
            <a:r>
              <a:rPr lang="en-US" dirty="0" err="1">
                <a:cs typeface="Calibri"/>
              </a:rPr>
              <a:t>réseau</a:t>
            </a:r>
            <a:r>
              <a:rPr lang="en-US" dirty="0">
                <a:cs typeface="Calibri"/>
              </a:rPr>
              <a:t> </a:t>
            </a:r>
            <a:r>
              <a:rPr lang="en-US" dirty="0" err="1">
                <a:cs typeface="Calibri"/>
              </a:rPr>
              <a:t>électrique</a:t>
            </a:r>
            <a:r>
              <a:rPr lang="en-US" dirty="0">
                <a:cs typeface="Calibri"/>
              </a:rPr>
              <a:t> qui fait </a:t>
            </a:r>
            <a:r>
              <a:rPr lang="en-US" dirty="0" err="1">
                <a:cs typeface="Calibri"/>
              </a:rPr>
              <a:t>partie</a:t>
            </a:r>
            <a:r>
              <a:rPr lang="en-US" dirty="0">
                <a:cs typeface="Calibri"/>
              </a:rPr>
              <a:t> du </a:t>
            </a:r>
            <a:r>
              <a:rPr lang="en-US" dirty="0" err="1">
                <a:cs typeface="Calibri"/>
              </a:rPr>
              <a:t>système</a:t>
            </a:r>
            <a:r>
              <a:rPr lang="en-US" dirty="0">
                <a:cs typeface="Calibri"/>
              </a:rPr>
              <a:t> </a:t>
            </a:r>
            <a:r>
              <a:rPr lang="en-US" dirty="0" err="1">
                <a:cs typeface="Calibri"/>
              </a:rPr>
              <a:t>énergétique</a:t>
            </a:r>
            <a:r>
              <a:rPr lang="en-US" dirty="0">
                <a:cs typeface="Calibri"/>
              </a:rPr>
              <a:t> au </a:t>
            </a:r>
            <a:r>
              <a:rPr lang="en-US" dirty="0" err="1">
                <a:cs typeface="Calibri"/>
              </a:rPr>
              <a:t>sens</a:t>
            </a:r>
            <a:r>
              <a:rPr lang="en-US" dirty="0">
                <a:cs typeface="Calibri"/>
              </a:rPr>
              <a:t> large. Le </a:t>
            </a:r>
            <a:r>
              <a:rPr lang="en-US" dirty="0" err="1">
                <a:cs typeface="Calibri"/>
              </a:rPr>
              <a:t>diagramme</a:t>
            </a:r>
            <a:r>
              <a:rPr lang="en-US" dirty="0">
                <a:cs typeface="Calibri"/>
              </a:rPr>
              <a:t> montre les </a:t>
            </a:r>
            <a:r>
              <a:rPr lang="en-US" dirty="0" err="1">
                <a:cs typeface="Calibri"/>
              </a:rPr>
              <a:t>principaux</a:t>
            </a:r>
            <a:r>
              <a:rPr lang="en-US" dirty="0">
                <a:cs typeface="Calibri"/>
              </a:rPr>
              <a:t> </a:t>
            </a:r>
            <a:r>
              <a:rPr lang="en-US" dirty="0" err="1">
                <a:cs typeface="Calibri"/>
              </a:rPr>
              <a:t>éléments</a:t>
            </a:r>
            <a:r>
              <a:rPr lang="en-US" dirty="0">
                <a:cs typeface="Calibri"/>
              </a:rPr>
              <a:t> des </a:t>
            </a:r>
            <a:r>
              <a:rPr lang="en-US" dirty="0" err="1">
                <a:cs typeface="Calibri"/>
              </a:rPr>
              <a:t>systèmes</a:t>
            </a:r>
            <a:r>
              <a:rPr lang="en-US" dirty="0">
                <a:cs typeface="Calibri"/>
              </a:rPr>
              <a:t> </a:t>
            </a:r>
            <a:r>
              <a:rPr lang="en-US" dirty="0" err="1">
                <a:cs typeface="Calibri"/>
              </a:rPr>
              <a:t>électriques</a:t>
            </a:r>
            <a:r>
              <a:rPr lang="en-US" dirty="0">
                <a:cs typeface="Calibri"/>
              </a:rPr>
              <a:t> </a:t>
            </a:r>
            <a:r>
              <a:rPr lang="en-US" dirty="0" err="1">
                <a:cs typeface="Calibri"/>
              </a:rPr>
              <a:t>dont</a:t>
            </a:r>
            <a:r>
              <a:rPr lang="en-US" dirty="0">
                <a:cs typeface="Calibri"/>
              </a:rPr>
              <a:t>, par </a:t>
            </a:r>
            <a:r>
              <a:rPr lang="en-US" dirty="0" err="1">
                <a:cs typeface="Calibri"/>
              </a:rPr>
              <a:t>exemple</a:t>
            </a:r>
            <a:r>
              <a:rPr lang="en-US" dirty="0">
                <a:cs typeface="Calibri"/>
              </a:rPr>
              <a:t>, </a:t>
            </a:r>
            <a:r>
              <a:rPr lang="en-US" dirty="0" err="1">
                <a:cs typeface="Calibri"/>
              </a:rPr>
              <a:t>une</a:t>
            </a:r>
            <a:r>
              <a:rPr lang="en-US" dirty="0">
                <a:cs typeface="Calibri"/>
              </a:rPr>
              <a:t> </a:t>
            </a:r>
            <a:r>
              <a:rPr lang="en-US" dirty="0" err="1">
                <a:cs typeface="Calibri"/>
              </a:rPr>
              <a:t>liste</a:t>
            </a:r>
            <a:r>
              <a:rPr lang="en-US" dirty="0">
                <a:cs typeface="Calibri"/>
              </a:rPr>
              <a:t> de </a:t>
            </a:r>
            <a:r>
              <a:rPr lang="en-US" dirty="0" err="1">
                <a:cs typeface="Calibri"/>
              </a:rPr>
              <a:t>ressources</a:t>
            </a:r>
            <a:r>
              <a:rPr lang="en-US" dirty="0">
                <a:cs typeface="Calibri"/>
              </a:rPr>
              <a:t> </a:t>
            </a:r>
            <a:r>
              <a:rPr lang="en-US" dirty="0" err="1">
                <a:cs typeface="Calibri"/>
              </a:rPr>
              <a:t>énergétiques</a:t>
            </a:r>
            <a:r>
              <a:rPr lang="en-US" dirty="0">
                <a:cs typeface="Calibri"/>
              </a:rPr>
              <a:t> </a:t>
            </a:r>
            <a:r>
              <a:rPr lang="en-US" dirty="0" err="1">
                <a:cs typeface="Calibri"/>
              </a:rPr>
              <a:t>primaires</a:t>
            </a:r>
            <a:r>
              <a:rPr lang="en-US" dirty="0">
                <a:cs typeface="Calibri"/>
              </a:rPr>
              <a:t> </a:t>
            </a:r>
            <a:r>
              <a:rPr lang="en-US" dirty="0" err="1">
                <a:cs typeface="Calibri"/>
              </a:rPr>
              <a:t>telles</a:t>
            </a:r>
            <a:r>
              <a:rPr lang="en-US" dirty="0">
                <a:cs typeface="Calibri"/>
              </a:rPr>
              <a:t> que le </a:t>
            </a:r>
            <a:r>
              <a:rPr lang="en-US" dirty="0" err="1">
                <a:cs typeface="Calibri"/>
              </a:rPr>
              <a:t>charbon</a:t>
            </a:r>
            <a:r>
              <a:rPr lang="en-US" dirty="0">
                <a:cs typeface="Calibri"/>
              </a:rPr>
              <a:t>, le </a:t>
            </a:r>
            <a:r>
              <a:rPr lang="en-US" dirty="0" err="1">
                <a:cs typeface="Calibri"/>
              </a:rPr>
              <a:t>gaz</a:t>
            </a:r>
            <a:r>
              <a:rPr lang="en-US" dirty="0">
                <a:cs typeface="Calibri"/>
              </a:rPr>
              <a:t> naturel, la </a:t>
            </a:r>
            <a:r>
              <a:rPr lang="en-US" dirty="0" err="1">
                <a:cs typeface="Calibri"/>
              </a:rPr>
              <a:t>biomasse</a:t>
            </a:r>
            <a:r>
              <a:rPr lang="en-US" dirty="0">
                <a:cs typeface="Calibri"/>
              </a:rPr>
              <a:t> et </a:t>
            </a:r>
            <a:r>
              <a:rPr lang="en-US" dirty="0" err="1">
                <a:cs typeface="Calibri"/>
              </a:rPr>
              <a:t>l'énergie</a:t>
            </a:r>
            <a:r>
              <a:rPr lang="en-US" dirty="0">
                <a:cs typeface="Calibri"/>
              </a:rPr>
              <a:t> </a:t>
            </a:r>
            <a:r>
              <a:rPr lang="en-US" dirty="0" err="1">
                <a:cs typeface="Calibri"/>
              </a:rPr>
              <a:t>solaire</a:t>
            </a:r>
            <a:r>
              <a:rPr lang="en-US" dirty="0">
                <a:cs typeface="Calibri"/>
              </a:rPr>
              <a:t>. Dans de </a:t>
            </a:r>
            <a:r>
              <a:rPr lang="en-US" dirty="0" err="1">
                <a:cs typeface="Calibri"/>
              </a:rPr>
              <a:t>nombreux</a:t>
            </a:r>
            <a:r>
              <a:rPr lang="en-US" dirty="0">
                <a:cs typeface="Calibri"/>
              </a:rPr>
              <a:t> </a:t>
            </a:r>
            <a:r>
              <a:rPr lang="en-US" dirty="0" err="1">
                <a:cs typeface="Calibri"/>
              </a:rPr>
              <a:t>cas</a:t>
            </a:r>
            <a:r>
              <a:rPr lang="en-US" dirty="0">
                <a:cs typeface="Calibri"/>
              </a:rPr>
              <a:t>, </a:t>
            </a:r>
            <a:r>
              <a:rPr lang="en-US" dirty="0" err="1">
                <a:cs typeface="Calibri"/>
              </a:rPr>
              <a:t>ces</a:t>
            </a:r>
            <a:r>
              <a:rPr lang="en-US" dirty="0">
                <a:cs typeface="Calibri"/>
              </a:rPr>
              <a:t> </a:t>
            </a:r>
            <a:r>
              <a:rPr lang="en-US" dirty="0" err="1">
                <a:cs typeface="Calibri"/>
              </a:rPr>
              <a:t>ressources</a:t>
            </a:r>
            <a:r>
              <a:rPr lang="en-US" dirty="0">
                <a:cs typeface="Calibri"/>
              </a:rPr>
              <a:t> </a:t>
            </a:r>
            <a:r>
              <a:rPr lang="en-US" dirty="0" err="1">
                <a:cs typeface="Calibri"/>
              </a:rPr>
              <a:t>doivent</a:t>
            </a:r>
            <a:r>
              <a:rPr lang="en-US" dirty="0">
                <a:cs typeface="Calibri"/>
              </a:rPr>
              <a:t> </a:t>
            </a:r>
            <a:r>
              <a:rPr lang="en-US" dirty="0" err="1">
                <a:cs typeface="Calibri"/>
              </a:rPr>
              <a:t>être</a:t>
            </a:r>
            <a:r>
              <a:rPr lang="en-US" dirty="0">
                <a:cs typeface="Calibri"/>
              </a:rPr>
              <a:t> </a:t>
            </a:r>
            <a:r>
              <a:rPr lang="en-US" dirty="0" err="1">
                <a:cs typeface="Calibri"/>
              </a:rPr>
              <a:t>extraites</a:t>
            </a:r>
            <a:r>
              <a:rPr lang="en-US" dirty="0">
                <a:cs typeface="Calibri"/>
              </a:rPr>
              <a:t> </a:t>
            </a:r>
            <a:r>
              <a:rPr lang="en-US" dirty="0" err="1">
                <a:cs typeface="Calibri"/>
              </a:rPr>
              <a:t>ou</a:t>
            </a:r>
            <a:r>
              <a:rPr lang="en-US" dirty="0">
                <a:cs typeface="Calibri"/>
              </a:rPr>
              <a:t> </a:t>
            </a:r>
            <a:r>
              <a:rPr lang="en-US" dirty="0" err="1">
                <a:cs typeface="Calibri"/>
              </a:rPr>
              <a:t>importées</a:t>
            </a:r>
            <a:r>
              <a:rPr lang="en-US" dirty="0">
                <a:cs typeface="Calibri"/>
              </a:rPr>
              <a:t> (par </a:t>
            </a:r>
            <a:r>
              <a:rPr lang="en-US" dirty="0" err="1">
                <a:cs typeface="Calibri"/>
              </a:rPr>
              <a:t>exemple</a:t>
            </a:r>
            <a:r>
              <a:rPr lang="en-US" dirty="0">
                <a:cs typeface="Calibri"/>
              </a:rPr>
              <a:t>: </a:t>
            </a:r>
            <a:r>
              <a:rPr lang="en-US" dirty="0" err="1">
                <a:cs typeface="Calibri"/>
              </a:rPr>
              <a:t>ce</a:t>
            </a:r>
            <a:r>
              <a:rPr lang="en-US" dirty="0">
                <a:cs typeface="Calibri"/>
              </a:rPr>
              <a:t> </a:t>
            </a:r>
            <a:r>
              <a:rPr lang="en-US" dirty="0" err="1">
                <a:cs typeface="Calibri"/>
              </a:rPr>
              <a:t>diagramme</a:t>
            </a:r>
            <a:r>
              <a:rPr lang="en-US" dirty="0">
                <a:cs typeface="Calibri"/>
              </a:rPr>
              <a:t> </a:t>
            </a:r>
            <a:r>
              <a:rPr lang="en-US" dirty="0" err="1">
                <a:cs typeface="Calibri"/>
              </a:rPr>
              <a:t>inclut</a:t>
            </a:r>
            <a:r>
              <a:rPr lang="en-US" dirty="0">
                <a:cs typeface="Calibri"/>
              </a:rPr>
              <a:t> </a:t>
            </a:r>
            <a:r>
              <a:rPr lang="en-US" dirty="0" err="1">
                <a:cs typeface="Calibri"/>
              </a:rPr>
              <a:t>l'extraction</a:t>
            </a:r>
            <a:r>
              <a:rPr lang="en-US" dirty="0">
                <a:cs typeface="Calibri"/>
              </a:rPr>
              <a:t> </a:t>
            </a:r>
            <a:r>
              <a:rPr lang="en-US" dirty="0" err="1">
                <a:cs typeface="Calibri"/>
              </a:rPr>
              <a:t>nationale</a:t>
            </a:r>
            <a:r>
              <a:rPr lang="en-US" dirty="0">
                <a:cs typeface="Calibri"/>
              </a:rPr>
              <a:t> et </a:t>
            </a:r>
            <a:r>
              <a:rPr lang="en-US" dirty="0" err="1">
                <a:cs typeface="Calibri"/>
              </a:rPr>
              <a:t>l'importation</a:t>
            </a:r>
            <a:r>
              <a:rPr lang="en-US" dirty="0">
                <a:cs typeface="Calibri"/>
              </a:rPr>
              <a:t> de </a:t>
            </a:r>
            <a:r>
              <a:rPr lang="en-US" dirty="0" err="1">
                <a:cs typeface="Calibri"/>
              </a:rPr>
              <a:t>charbon</a:t>
            </a:r>
            <a:r>
              <a:rPr lang="en-US" dirty="0">
                <a:cs typeface="Calibri"/>
              </a:rPr>
              <a:t>). </a:t>
            </a:r>
            <a:r>
              <a:rPr lang="en-US" dirty="0" err="1">
                <a:cs typeface="Calibri"/>
              </a:rPr>
              <a:t>Ces</a:t>
            </a:r>
            <a:r>
              <a:rPr lang="en-US" dirty="0">
                <a:cs typeface="Calibri"/>
              </a:rPr>
              <a:t> </a:t>
            </a:r>
            <a:r>
              <a:rPr lang="en-US" dirty="0" err="1">
                <a:cs typeface="Calibri"/>
              </a:rPr>
              <a:t>ressources</a:t>
            </a:r>
            <a:r>
              <a:rPr lang="en-US" dirty="0">
                <a:cs typeface="Calibri"/>
              </a:rPr>
              <a:t> </a:t>
            </a:r>
            <a:r>
              <a:rPr lang="en-US" dirty="0" err="1">
                <a:cs typeface="Calibri"/>
              </a:rPr>
              <a:t>primaires</a:t>
            </a:r>
            <a:r>
              <a:rPr lang="en-US" dirty="0">
                <a:cs typeface="Calibri"/>
              </a:rPr>
              <a:t> </a:t>
            </a:r>
            <a:r>
              <a:rPr lang="en-US" dirty="0" err="1">
                <a:cs typeface="Calibri"/>
              </a:rPr>
              <a:t>sont</a:t>
            </a:r>
            <a:r>
              <a:rPr lang="en-US" dirty="0">
                <a:cs typeface="Calibri"/>
              </a:rPr>
              <a:t> ensuite </a:t>
            </a:r>
            <a:r>
              <a:rPr lang="en-US" dirty="0" err="1">
                <a:cs typeface="Calibri"/>
              </a:rPr>
              <a:t>converties</a:t>
            </a:r>
            <a:r>
              <a:rPr lang="en-US" dirty="0">
                <a:cs typeface="Calibri"/>
              </a:rPr>
              <a:t> </a:t>
            </a:r>
            <a:r>
              <a:rPr lang="en-US" dirty="0" err="1">
                <a:cs typeface="Calibri"/>
              </a:rPr>
              <a:t>en</a:t>
            </a:r>
            <a:r>
              <a:rPr lang="en-US" dirty="0">
                <a:cs typeface="Calibri"/>
              </a:rPr>
              <a:t> </a:t>
            </a:r>
            <a:r>
              <a:rPr lang="en-US" dirty="0" err="1">
                <a:cs typeface="Calibri"/>
              </a:rPr>
              <a:t>électricité</a:t>
            </a:r>
            <a:r>
              <a:rPr lang="en-US" dirty="0">
                <a:cs typeface="Calibri"/>
              </a:rPr>
              <a:t> par des </a:t>
            </a:r>
            <a:r>
              <a:rPr lang="en-US" dirty="0" err="1">
                <a:cs typeface="Calibri"/>
              </a:rPr>
              <a:t>centrales</a:t>
            </a:r>
            <a:r>
              <a:rPr lang="en-US" dirty="0">
                <a:cs typeface="Calibri"/>
              </a:rPr>
              <a:t> </a:t>
            </a:r>
            <a:r>
              <a:rPr lang="en-US" dirty="0" err="1">
                <a:cs typeface="Calibri"/>
              </a:rPr>
              <a:t>électriques</a:t>
            </a:r>
            <a:r>
              <a:rPr lang="en-US" dirty="0">
                <a:cs typeface="Calibri"/>
              </a:rPr>
              <a:t>. Il </a:t>
            </a:r>
            <a:r>
              <a:rPr lang="en-US" dirty="0" err="1">
                <a:cs typeface="Calibri"/>
              </a:rPr>
              <a:t>existe</a:t>
            </a:r>
            <a:r>
              <a:rPr lang="en-US" dirty="0">
                <a:cs typeface="Calibri"/>
              </a:rPr>
              <a:t> de </a:t>
            </a:r>
            <a:r>
              <a:rPr lang="en-US" dirty="0" err="1">
                <a:cs typeface="Calibri"/>
              </a:rPr>
              <a:t>nombreux</a:t>
            </a:r>
            <a:r>
              <a:rPr lang="en-US" dirty="0">
                <a:cs typeface="Calibri"/>
              </a:rPr>
              <a:t> types de </a:t>
            </a:r>
            <a:r>
              <a:rPr lang="en-US" dirty="0" err="1">
                <a:cs typeface="Calibri"/>
              </a:rPr>
              <a:t>centrales</a:t>
            </a:r>
            <a:r>
              <a:rPr lang="en-US" dirty="0">
                <a:cs typeface="Calibri"/>
              </a:rPr>
              <a:t> </a:t>
            </a:r>
            <a:r>
              <a:rPr lang="en-US" dirty="0" err="1">
                <a:cs typeface="Calibri"/>
              </a:rPr>
              <a:t>électriques</a:t>
            </a:r>
            <a:r>
              <a:rPr lang="en-US" dirty="0">
                <a:cs typeface="Calibri"/>
              </a:rPr>
              <a:t>, </a:t>
            </a:r>
            <a:r>
              <a:rPr lang="en-US" dirty="0" err="1">
                <a:cs typeface="Calibri"/>
              </a:rPr>
              <a:t>chacune</a:t>
            </a:r>
            <a:r>
              <a:rPr lang="en-US" dirty="0">
                <a:cs typeface="Calibri"/>
              </a:rPr>
              <a:t> </a:t>
            </a:r>
            <a:r>
              <a:rPr lang="en-US" dirty="0" err="1">
                <a:cs typeface="Calibri"/>
              </a:rPr>
              <a:t>utilisant</a:t>
            </a:r>
            <a:r>
              <a:rPr lang="en-US" dirty="0">
                <a:cs typeface="Calibri"/>
              </a:rPr>
              <a:t> des combustibles </a:t>
            </a:r>
            <a:r>
              <a:rPr lang="en-US" dirty="0" err="1">
                <a:cs typeface="Calibri"/>
              </a:rPr>
              <a:t>différents</a:t>
            </a:r>
            <a:r>
              <a:rPr lang="en-US" dirty="0">
                <a:cs typeface="Calibri"/>
              </a:rPr>
              <a:t> pour </a:t>
            </a:r>
            <a:r>
              <a:rPr lang="en-US" dirty="0" err="1">
                <a:cs typeface="Calibri"/>
              </a:rPr>
              <a:t>produire</a:t>
            </a:r>
            <a:r>
              <a:rPr lang="en-US" dirty="0">
                <a:cs typeface="Calibri"/>
              </a:rPr>
              <a:t> de </a:t>
            </a:r>
            <a:r>
              <a:rPr lang="en-US" dirty="0" err="1">
                <a:cs typeface="Calibri"/>
              </a:rPr>
              <a:t>l'électricité</a:t>
            </a:r>
            <a:r>
              <a:rPr lang="en-US" dirty="0">
                <a:cs typeface="Calibri"/>
              </a:rPr>
              <a:t>. Une </a:t>
            </a:r>
            <a:r>
              <a:rPr lang="en-US" dirty="0" err="1">
                <a:cs typeface="Calibri"/>
              </a:rPr>
              <a:t>fois</a:t>
            </a:r>
            <a:r>
              <a:rPr lang="en-US" dirty="0">
                <a:cs typeface="Calibri"/>
              </a:rPr>
              <a:t> </a:t>
            </a:r>
            <a:r>
              <a:rPr lang="en-US" dirty="0" err="1">
                <a:cs typeface="Calibri"/>
              </a:rPr>
              <a:t>produite</a:t>
            </a:r>
            <a:r>
              <a:rPr lang="en-US" dirty="0">
                <a:cs typeface="Calibri"/>
              </a:rPr>
              <a:t>, </a:t>
            </a:r>
            <a:r>
              <a:rPr lang="en-US" dirty="0" err="1">
                <a:cs typeface="Calibri"/>
              </a:rPr>
              <a:t>l'électricité</a:t>
            </a:r>
            <a:r>
              <a:rPr lang="en-US" dirty="0">
                <a:cs typeface="Calibri"/>
              </a:rPr>
              <a:t> </a:t>
            </a:r>
            <a:r>
              <a:rPr lang="en-US" dirty="0" err="1">
                <a:cs typeface="Calibri"/>
              </a:rPr>
              <a:t>est</a:t>
            </a:r>
            <a:r>
              <a:rPr lang="en-US" dirty="0">
                <a:cs typeface="Calibri"/>
              </a:rPr>
              <a:t> </a:t>
            </a:r>
            <a:r>
              <a:rPr lang="en-US" dirty="0" err="1">
                <a:cs typeface="Calibri"/>
              </a:rPr>
              <a:t>transportée</a:t>
            </a:r>
            <a:r>
              <a:rPr lang="en-US" dirty="0">
                <a:cs typeface="Calibri"/>
              </a:rPr>
              <a:t> et </a:t>
            </a:r>
            <a:r>
              <a:rPr lang="en-US" dirty="0" err="1">
                <a:cs typeface="Calibri"/>
              </a:rPr>
              <a:t>distribuée</a:t>
            </a:r>
            <a:r>
              <a:rPr lang="en-US" dirty="0">
                <a:cs typeface="Calibri"/>
              </a:rPr>
              <a:t> </a:t>
            </a:r>
            <a:r>
              <a:rPr lang="en-US" dirty="0" err="1">
                <a:cs typeface="Calibri"/>
              </a:rPr>
              <a:t>jusqu'aux</a:t>
            </a:r>
            <a:r>
              <a:rPr lang="en-US" dirty="0">
                <a:cs typeface="Calibri"/>
              </a:rPr>
              <a:t> </a:t>
            </a:r>
            <a:r>
              <a:rPr lang="en-US" dirty="0" err="1">
                <a:cs typeface="Calibri"/>
              </a:rPr>
              <a:t>utilisateurs</a:t>
            </a:r>
            <a:r>
              <a:rPr lang="en-US" dirty="0">
                <a:cs typeface="Calibri"/>
              </a:rPr>
              <a:t> </a:t>
            </a:r>
            <a:r>
              <a:rPr lang="en-US" dirty="0" err="1">
                <a:cs typeface="Calibri"/>
              </a:rPr>
              <a:t>finaux</a:t>
            </a:r>
            <a:r>
              <a:rPr lang="en-US" dirty="0">
                <a:cs typeface="Calibri"/>
              </a:rPr>
              <a:t>, </a:t>
            </a:r>
            <a:r>
              <a:rPr lang="en-US" dirty="0" err="1">
                <a:cs typeface="Calibri"/>
              </a:rPr>
              <a:t>où</a:t>
            </a:r>
            <a:r>
              <a:rPr lang="en-US" dirty="0">
                <a:cs typeface="Calibri"/>
              </a:rPr>
              <a:t> </a:t>
            </a:r>
            <a:r>
              <a:rPr lang="en-US" dirty="0" err="1">
                <a:cs typeface="Calibri"/>
              </a:rPr>
              <a:t>elle</a:t>
            </a:r>
            <a:r>
              <a:rPr lang="en-US" dirty="0">
                <a:cs typeface="Calibri"/>
              </a:rPr>
              <a:t> </a:t>
            </a:r>
            <a:r>
              <a:rPr lang="en-US" dirty="0" err="1">
                <a:cs typeface="Calibri"/>
              </a:rPr>
              <a:t>est</a:t>
            </a:r>
            <a:r>
              <a:rPr lang="en-US" dirty="0">
                <a:cs typeface="Calibri"/>
              </a:rPr>
              <a:t> </a:t>
            </a:r>
            <a:r>
              <a:rPr lang="en-US" dirty="0" err="1">
                <a:cs typeface="Calibri"/>
              </a:rPr>
              <a:t>utilisée</a:t>
            </a:r>
            <a:r>
              <a:rPr lang="en-US" dirty="0">
                <a:cs typeface="Calibri"/>
              </a:rPr>
              <a:t> dans </a:t>
            </a:r>
            <a:r>
              <a:rPr lang="en-US" dirty="0" err="1">
                <a:cs typeface="Calibri"/>
              </a:rPr>
              <a:t>toute</a:t>
            </a:r>
            <a:r>
              <a:rPr lang="en-US" dirty="0">
                <a:cs typeface="Calibri"/>
              </a:rPr>
              <a:t> </a:t>
            </a:r>
            <a:r>
              <a:rPr lang="en-US" dirty="0" err="1">
                <a:cs typeface="Calibri"/>
              </a:rPr>
              <a:t>une</a:t>
            </a:r>
            <a:r>
              <a:rPr lang="en-US" dirty="0">
                <a:cs typeface="Calibri"/>
              </a:rPr>
              <a:t> </a:t>
            </a:r>
            <a:r>
              <a:rPr lang="en-US" dirty="0" err="1">
                <a:cs typeface="Calibri"/>
              </a:rPr>
              <a:t>série</a:t>
            </a:r>
            <a:r>
              <a:rPr lang="en-US" dirty="0">
                <a:cs typeface="Calibri"/>
              </a:rPr>
              <a:t> de </a:t>
            </a:r>
            <a:r>
              <a:rPr lang="en-US" dirty="0" err="1">
                <a:cs typeface="Calibri"/>
              </a:rPr>
              <a:t>secteurs</a:t>
            </a:r>
            <a:r>
              <a:rPr lang="en-US" dirty="0">
                <a:cs typeface="Calibri"/>
              </a:rPr>
              <a:t>, y </a:t>
            </a:r>
            <a:r>
              <a:rPr lang="en-US" dirty="0" err="1">
                <a:cs typeface="Calibri"/>
              </a:rPr>
              <a:t>compris</a:t>
            </a:r>
            <a:r>
              <a:rPr lang="en-US" dirty="0">
                <a:cs typeface="Calibri"/>
              </a:rPr>
              <a:t> les </a:t>
            </a:r>
            <a:r>
              <a:rPr lang="en-US" dirty="0" err="1">
                <a:cs typeface="Calibri"/>
              </a:rPr>
              <a:t>secteurs</a:t>
            </a:r>
            <a:r>
              <a:rPr lang="en-US" dirty="0">
                <a:cs typeface="Calibri"/>
              </a:rPr>
              <a:t> </a:t>
            </a:r>
            <a:r>
              <a:rPr lang="en-US" dirty="0" err="1">
                <a:cs typeface="Calibri"/>
              </a:rPr>
              <a:t>résidentiel</a:t>
            </a:r>
            <a:r>
              <a:rPr lang="en-US" dirty="0">
                <a:cs typeface="Calibri"/>
              </a:rPr>
              <a:t>, commercial et </a:t>
            </a:r>
            <a:r>
              <a:rPr lang="en-US" dirty="0" err="1">
                <a:cs typeface="Calibri"/>
              </a:rPr>
              <a:t>industriel</a:t>
            </a:r>
            <a:r>
              <a:rPr lang="en-US" dirty="0">
                <a:cs typeface="Calibri"/>
              </a:rPr>
              <a:t> </a:t>
            </a:r>
            <a:r>
              <a:rPr lang="en-US" dirty="0" err="1">
                <a:cs typeface="Calibri"/>
              </a:rPr>
              <a:t>illustrés</a:t>
            </a:r>
            <a:r>
              <a:rPr lang="en-US" dirty="0">
                <a:cs typeface="Calibri"/>
              </a:rPr>
              <a:t> sur </a:t>
            </a:r>
            <a:r>
              <a:rPr lang="en-US" dirty="0" err="1">
                <a:cs typeface="Calibri"/>
              </a:rPr>
              <a:t>ce</a:t>
            </a:r>
            <a:r>
              <a:rPr lang="en-US" dirty="0">
                <a:cs typeface="Calibri"/>
              </a:rPr>
              <a:t> </a:t>
            </a:r>
            <a:r>
              <a:rPr lang="en-US" dirty="0" err="1">
                <a:cs typeface="Calibri"/>
              </a:rPr>
              <a:t>diagramme</a:t>
            </a:r>
            <a:r>
              <a:rPr lang="en-US" dirty="0">
                <a:cs typeface="Calibri"/>
              </a:rPr>
              <a:t>. Tous les </a:t>
            </a:r>
            <a:r>
              <a:rPr lang="en-US" dirty="0" err="1">
                <a:cs typeface="Calibri"/>
              </a:rPr>
              <a:t>éléments</a:t>
            </a:r>
            <a:r>
              <a:rPr lang="en-US" dirty="0">
                <a:cs typeface="Calibri"/>
              </a:rPr>
              <a:t> de </a:t>
            </a:r>
            <a:r>
              <a:rPr lang="en-US" dirty="0" err="1">
                <a:cs typeface="Calibri"/>
              </a:rPr>
              <a:t>ce</a:t>
            </a:r>
            <a:r>
              <a:rPr lang="en-US" dirty="0">
                <a:cs typeface="Calibri"/>
              </a:rPr>
              <a:t> </a:t>
            </a:r>
            <a:r>
              <a:rPr lang="en-US" dirty="0" err="1">
                <a:cs typeface="Calibri"/>
              </a:rPr>
              <a:t>système</a:t>
            </a:r>
            <a:r>
              <a:rPr lang="en-US" dirty="0">
                <a:cs typeface="Calibri"/>
              </a:rPr>
              <a:t> </a:t>
            </a:r>
            <a:r>
              <a:rPr lang="en-US" dirty="0" err="1">
                <a:cs typeface="Calibri"/>
              </a:rPr>
              <a:t>seront</a:t>
            </a:r>
            <a:r>
              <a:rPr lang="en-US" dirty="0">
                <a:cs typeface="Calibri"/>
              </a:rPr>
              <a:t> </a:t>
            </a:r>
            <a:r>
              <a:rPr lang="en-US" dirty="0" err="1">
                <a:cs typeface="Calibri"/>
              </a:rPr>
              <a:t>étudiés</a:t>
            </a:r>
            <a:r>
              <a:rPr lang="en-US" dirty="0">
                <a:cs typeface="Calibri"/>
              </a:rPr>
              <a:t> plus </a:t>
            </a:r>
            <a:r>
              <a:rPr lang="en-US" dirty="0" err="1">
                <a:cs typeface="Calibri"/>
              </a:rPr>
              <a:t>en</a:t>
            </a:r>
            <a:r>
              <a:rPr lang="en-US" dirty="0">
                <a:cs typeface="Calibri"/>
              </a:rPr>
              <a:t> </a:t>
            </a:r>
            <a:r>
              <a:rPr lang="en-US" dirty="0" err="1">
                <a:cs typeface="Calibri"/>
              </a:rPr>
              <a:t>détail</a:t>
            </a:r>
            <a:r>
              <a:rPr lang="en-US" dirty="0">
                <a:cs typeface="Calibri"/>
              </a:rPr>
              <a:t> tout au long de </a:t>
            </a:r>
            <a:r>
              <a:rPr lang="en-US" dirty="0" err="1">
                <a:cs typeface="Calibri"/>
              </a:rPr>
              <a:t>ce</a:t>
            </a:r>
            <a:r>
              <a:rPr lang="en-US" dirty="0">
                <a:cs typeface="Calibri"/>
              </a:rPr>
              <a:t> </a:t>
            </a:r>
            <a:r>
              <a:rPr lang="en-US" dirty="0" err="1">
                <a:cs typeface="Calibri"/>
              </a:rPr>
              <a:t>cours</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20007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dirty="0">
                <a:cs typeface="Calibri"/>
              </a:rPr>
              <a:t>Nous </a:t>
            </a:r>
            <a:r>
              <a:rPr lang="en-GB" dirty="0" err="1">
                <a:cs typeface="Calibri"/>
              </a:rPr>
              <a:t>allons</a:t>
            </a:r>
            <a:r>
              <a:rPr lang="en-GB" dirty="0">
                <a:cs typeface="Calibri"/>
              </a:rPr>
              <a:t> </a:t>
            </a:r>
            <a:r>
              <a:rPr lang="en-GB" dirty="0" err="1">
                <a:cs typeface="Calibri"/>
              </a:rPr>
              <a:t>maintenant</a:t>
            </a:r>
            <a:r>
              <a:rPr lang="en-GB" dirty="0">
                <a:cs typeface="Calibri"/>
              </a:rPr>
              <a:t> explorer le concept de </a:t>
            </a:r>
            <a:r>
              <a:rPr lang="en-GB" dirty="0" err="1">
                <a:cs typeface="Calibri"/>
              </a:rPr>
              <a:t>modélisation</a:t>
            </a:r>
            <a:r>
              <a:rPr lang="en-GB" dirty="0">
                <a:cs typeface="Calibri"/>
              </a:rPr>
              <a:t> de </a:t>
            </a:r>
            <a:r>
              <a:rPr lang="en-GB" dirty="0" err="1">
                <a:cs typeface="Calibri"/>
              </a:rPr>
              <a:t>systèmes</a:t>
            </a:r>
            <a:r>
              <a:rPr lang="en-GB" dirty="0">
                <a:cs typeface="Calibri"/>
              </a:rPr>
              <a:t> </a:t>
            </a:r>
            <a:r>
              <a:rPr lang="en-GB" dirty="0" err="1">
                <a:cs typeface="Calibri"/>
              </a:rPr>
              <a:t>énergétiques</a:t>
            </a:r>
            <a:r>
              <a:rPr lang="en-GB" dirty="0">
                <a:cs typeface="Calibri"/>
              </a:rPr>
              <a:t>. Tous les </a:t>
            </a:r>
            <a:r>
              <a:rPr lang="en-GB" dirty="0" err="1">
                <a:cs typeface="Calibri"/>
              </a:rPr>
              <a:t>modèles</a:t>
            </a:r>
            <a:r>
              <a:rPr lang="en-GB" dirty="0">
                <a:cs typeface="Calibri"/>
              </a:rPr>
              <a:t> </a:t>
            </a:r>
            <a:r>
              <a:rPr lang="en-GB" dirty="0" err="1">
                <a:cs typeface="Calibri"/>
              </a:rPr>
              <a:t>sont</a:t>
            </a:r>
            <a:r>
              <a:rPr lang="en-GB" dirty="0">
                <a:cs typeface="Calibri"/>
              </a:rPr>
              <a:t> des simplifications de la </a:t>
            </a:r>
            <a:r>
              <a:rPr lang="en-GB" dirty="0" err="1">
                <a:cs typeface="Calibri"/>
              </a:rPr>
              <a:t>réalité</a:t>
            </a:r>
            <a:r>
              <a:rPr lang="en-GB" dirty="0">
                <a:cs typeface="Calibri"/>
              </a:rPr>
              <a:t>, dans </a:t>
            </a:r>
            <a:r>
              <a:rPr lang="en-GB" dirty="0" err="1">
                <a:cs typeface="Calibri"/>
              </a:rPr>
              <a:t>lesquelles</a:t>
            </a:r>
            <a:r>
              <a:rPr lang="en-GB" dirty="0">
                <a:cs typeface="Calibri"/>
              </a:rPr>
              <a:t> des </a:t>
            </a:r>
            <a:r>
              <a:rPr lang="en-GB" dirty="0" err="1">
                <a:cs typeface="Calibri"/>
              </a:rPr>
              <a:t>systèmes</a:t>
            </a:r>
            <a:r>
              <a:rPr lang="en-GB" dirty="0">
                <a:cs typeface="Calibri"/>
              </a:rPr>
              <a:t> complexes </a:t>
            </a:r>
            <a:r>
              <a:rPr lang="en-GB" dirty="0" err="1">
                <a:cs typeface="Calibri"/>
              </a:rPr>
              <a:t>sont</a:t>
            </a:r>
            <a:r>
              <a:rPr lang="en-GB" dirty="0">
                <a:cs typeface="Calibri"/>
              </a:rPr>
              <a:t> </a:t>
            </a:r>
            <a:r>
              <a:rPr lang="en-GB" dirty="0" err="1">
                <a:cs typeface="Calibri"/>
              </a:rPr>
              <a:t>représentés</a:t>
            </a:r>
            <a:r>
              <a:rPr lang="en-GB" dirty="0">
                <a:cs typeface="Calibri"/>
              </a:rPr>
              <a:t> de manière </a:t>
            </a:r>
            <a:r>
              <a:rPr lang="en-GB" dirty="0" err="1">
                <a:cs typeface="Calibri"/>
              </a:rPr>
              <a:t>organisée</a:t>
            </a:r>
            <a:r>
              <a:rPr lang="en-GB" dirty="0">
                <a:cs typeface="Calibri"/>
              </a:rPr>
              <a:t> et </a:t>
            </a:r>
            <a:r>
              <a:rPr lang="en-GB" dirty="0" err="1">
                <a:cs typeface="Calibri"/>
              </a:rPr>
              <a:t>simplifiée</a:t>
            </a:r>
            <a:r>
              <a:rPr lang="en-GB" dirty="0">
                <a:cs typeface="Calibri"/>
              </a:rPr>
              <a:t>. Dans les </a:t>
            </a:r>
            <a:r>
              <a:rPr lang="en-GB" dirty="0" err="1">
                <a:cs typeface="Calibri"/>
              </a:rPr>
              <a:t>modèles</a:t>
            </a:r>
            <a:r>
              <a:rPr lang="en-GB" dirty="0">
                <a:cs typeface="Calibri"/>
              </a:rPr>
              <a:t> de </a:t>
            </a:r>
            <a:r>
              <a:rPr lang="en-GB" dirty="0" err="1">
                <a:cs typeface="Calibri"/>
              </a:rPr>
              <a:t>systèmes</a:t>
            </a:r>
            <a:r>
              <a:rPr lang="en-GB" dirty="0">
                <a:cs typeface="Calibri"/>
              </a:rPr>
              <a:t> </a:t>
            </a:r>
            <a:r>
              <a:rPr lang="en-GB" dirty="0" err="1">
                <a:cs typeface="Calibri"/>
              </a:rPr>
              <a:t>énergétiques</a:t>
            </a:r>
            <a:r>
              <a:rPr lang="en-GB" dirty="0">
                <a:cs typeface="Calibri"/>
              </a:rPr>
              <a:t>, </a:t>
            </a:r>
            <a:r>
              <a:rPr lang="en-GB" dirty="0" err="1">
                <a:cs typeface="Calibri"/>
              </a:rPr>
              <a:t>tous</a:t>
            </a:r>
            <a:r>
              <a:rPr lang="en-GB" dirty="0">
                <a:cs typeface="Calibri"/>
              </a:rPr>
              <a:t> les </a:t>
            </a:r>
            <a:r>
              <a:rPr lang="en-GB" dirty="0" err="1">
                <a:cs typeface="Calibri"/>
              </a:rPr>
              <a:t>éléments</a:t>
            </a:r>
            <a:r>
              <a:rPr lang="en-GB" dirty="0">
                <a:cs typeface="Calibri"/>
              </a:rPr>
              <a:t> et processus des </a:t>
            </a:r>
            <a:r>
              <a:rPr lang="en-GB" dirty="0" err="1">
                <a:cs typeface="Calibri"/>
              </a:rPr>
              <a:t>système</a:t>
            </a:r>
            <a:r>
              <a:rPr lang="en-GB" dirty="0">
                <a:cs typeface="Calibri"/>
              </a:rPr>
              <a:t> </a:t>
            </a:r>
            <a:r>
              <a:rPr lang="en-GB" dirty="0" err="1">
                <a:cs typeface="Calibri"/>
              </a:rPr>
              <a:t>énergétiques</a:t>
            </a:r>
            <a:r>
              <a:rPr lang="en-GB" dirty="0">
                <a:cs typeface="Calibri"/>
              </a:rPr>
              <a:t> </a:t>
            </a:r>
            <a:r>
              <a:rPr lang="en-GB" dirty="0" err="1">
                <a:cs typeface="Calibri"/>
              </a:rPr>
              <a:t>sont</a:t>
            </a:r>
            <a:r>
              <a:rPr lang="en-GB" dirty="0">
                <a:cs typeface="Calibri"/>
              </a:rPr>
              <a:t> </a:t>
            </a:r>
            <a:r>
              <a:rPr lang="en-GB" dirty="0" err="1">
                <a:cs typeface="Calibri"/>
              </a:rPr>
              <a:t>représentés</a:t>
            </a:r>
            <a:r>
              <a:rPr lang="en-GB" dirty="0">
                <a:cs typeface="Calibri"/>
              </a:rPr>
              <a:t> à </a:t>
            </a:r>
            <a:r>
              <a:rPr lang="en-GB" dirty="0" err="1">
                <a:cs typeface="Calibri"/>
              </a:rPr>
              <a:t>l’aide</a:t>
            </a:r>
            <a:r>
              <a:rPr lang="en-GB" dirty="0">
                <a:cs typeface="Calibri"/>
              </a:rPr>
              <a:t> </a:t>
            </a:r>
            <a:r>
              <a:rPr lang="en-GB" dirty="0" err="1">
                <a:cs typeface="Calibri"/>
              </a:rPr>
              <a:t>d'équations</a:t>
            </a:r>
            <a:r>
              <a:rPr lang="en-GB" dirty="0">
                <a:cs typeface="Calibri"/>
              </a:rPr>
              <a:t> </a:t>
            </a:r>
            <a:r>
              <a:rPr lang="en-GB" dirty="0" err="1">
                <a:cs typeface="Calibri"/>
              </a:rPr>
              <a:t>mathématiques</a:t>
            </a:r>
            <a:r>
              <a:rPr lang="en-GB" dirty="0">
                <a:cs typeface="Calibri"/>
              </a:rPr>
              <a:t>. Le </a:t>
            </a:r>
            <a:r>
              <a:rPr lang="en-GB" dirty="0" err="1">
                <a:cs typeface="Calibri"/>
              </a:rPr>
              <a:t>modèle</a:t>
            </a:r>
            <a:r>
              <a:rPr lang="en-GB" dirty="0">
                <a:cs typeface="Calibri"/>
              </a:rPr>
              <a:t> </a:t>
            </a:r>
            <a:r>
              <a:rPr lang="en-GB" dirty="0" err="1">
                <a:cs typeface="Calibri"/>
              </a:rPr>
              <a:t>peut</a:t>
            </a:r>
            <a:r>
              <a:rPr lang="en-GB" dirty="0">
                <a:cs typeface="Calibri"/>
              </a:rPr>
              <a:t> ensuite </a:t>
            </a:r>
            <a:r>
              <a:rPr lang="en-GB" dirty="0" err="1">
                <a:cs typeface="Calibri"/>
              </a:rPr>
              <a:t>être</a:t>
            </a:r>
            <a:r>
              <a:rPr lang="en-GB" dirty="0">
                <a:cs typeface="Calibri"/>
              </a:rPr>
              <a:t> </a:t>
            </a:r>
            <a:r>
              <a:rPr lang="en-GB" dirty="0" err="1">
                <a:cs typeface="Calibri"/>
              </a:rPr>
              <a:t>utilisé</a:t>
            </a:r>
            <a:r>
              <a:rPr lang="en-GB" dirty="0">
                <a:cs typeface="Calibri"/>
              </a:rPr>
              <a:t> pour </a:t>
            </a:r>
            <a:r>
              <a:rPr lang="en-GB" dirty="0" err="1">
                <a:cs typeface="Calibri"/>
              </a:rPr>
              <a:t>simuler</a:t>
            </a:r>
            <a:r>
              <a:rPr lang="en-GB" dirty="0">
                <a:cs typeface="Calibri"/>
              </a:rPr>
              <a:t> le </a:t>
            </a:r>
            <a:r>
              <a:rPr lang="en-GB" dirty="0" err="1">
                <a:cs typeface="Calibri"/>
              </a:rPr>
              <a:t>système</a:t>
            </a:r>
            <a:r>
              <a:rPr lang="en-GB" dirty="0">
                <a:cs typeface="Calibri"/>
              </a:rPr>
              <a:t> </a:t>
            </a:r>
            <a:r>
              <a:rPr lang="en-GB" dirty="0" err="1">
                <a:cs typeface="Calibri"/>
              </a:rPr>
              <a:t>énergétique</a:t>
            </a:r>
            <a:r>
              <a:rPr lang="en-GB" dirty="0">
                <a:cs typeface="Calibri"/>
              </a:rPr>
              <a:t> dans </a:t>
            </a:r>
            <a:r>
              <a:rPr lang="en-GB" dirty="0" err="1">
                <a:cs typeface="Calibri"/>
              </a:rPr>
              <a:t>différents</a:t>
            </a:r>
            <a:r>
              <a:rPr lang="en-GB" dirty="0">
                <a:cs typeface="Calibri"/>
              </a:rPr>
              <a:t> </a:t>
            </a:r>
            <a:r>
              <a:rPr lang="en-GB" dirty="0" err="1">
                <a:cs typeface="Calibri"/>
              </a:rPr>
              <a:t>scénarios</a:t>
            </a:r>
            <a:r>
              <a:rPr lang="en-GB" dirty="0">
                <a:cs typeface="Calibri"/>
              </a:rPr>
              <a:t> et </a:t>
            </a:r>
            <a:r>
              <a:rPr lang="en-GB" dirty="0" err="1">
                <a:cs typeface="Calibri"/>
              </a:rPr>
              <a:t>évaluer</a:t>
            </a:r>
            <a:r>
              <a:rPr lang="en-GB" dirty="0">
                <a:cs typeface="Calibri"/>
              </a:rPr>
              <a:t> </a:t>
            </a:r>
            <a:r>
              <a:rPr lang="en-GB" dirty="0" err="1">
                <a:cs typeface="Calibri"/>
              </a:rPr>
              <a:t>ses</a:t>
            </a:r>
            <a:r>
              <a:rPr lang="en-GB" dirty="0">
                <a:cs typeface="Calibri"/>
              </a:rPr>
              <a:t> </a:t>
            </a:r>
            <a:r>
              <a:rPr lang="en-GB" dirty="0" err="1">
                <a:cs typeface="Calibri"/>
              </a:rPr>
              <a:t>propriétés</a:t>
            </a:r>
            <a:r>
              <a:rPr lang="en-GB" dirty="0">
                <a:cs typeface="Calibri"/>
              </a:rPr>
              <a:t> (par </a:t>
            </a:r>
            <a:r>
              <a:rPr lang="en-GB" dirty="0" err="1">
                <a:cs typeface="Calibri"/>
              </a:rPr>
              <a:t>exemple</a:t>
            </a:r>
            <a:r>
              <a:rPr lang="en-GB" dirty="0">
                <a:cs typeface="Calibri"/>
              </a:rPr>
              <a:t>: </a:t>
            </a:r>
            <a:r>
              <a:rPr lang="en-GB" dirty="0" err="1">
                <a:cs typeface="Calibri"/>
              </a:rPr>
              <a:t>ses</a:t>
            </a:r>
            <a:r>
              <a:rPr lang="en-GB" dirty="0">
                <a:cs typeface="Calibri"/>
              </a:rPr>
              <a:t> </a:t>
            </a:r>
            <a:r>
              <a:rPr lang="en-GB" dirty="0" err="1">
                <a:cs typeface="Calibri"/>
              </a:rPr>
              <a:t>coûts</a:t>
            </a:r>
            <a:r>
              <a:rPr lang="en-GB" dirty="0">
                <a:cs typeface="Calibri"/>
              </a:rPr>
              <a:t>, son impact sur </a:t>
            </a:r>
            <a:r>
              <a:rPr lang="en-GB" dirty="0" err="1">
                <a:cs typeface="Calibri"/>
              </a:rPr>
              <a:t>l'environnement</a:t>
            </a:r>
            <a:r>
              <a:rPr lang="en-GB" dirty="0">
                <a:cs typeface="Calibri"/>
              </a:rPr>
              <a:t> </a:t>
            </a:r>
            <a:r>
              <a:rPr lang="en-GB" dirty="0" err="1">
                <a:cs typeface="Calibri"/>
              </a:rPr>
              <a:t>ou</a:t>
            </a:r>
            <a:r>
              <a:rPr lang="en-GB" dirty="0">
                <a:cs typeface="Calibri"/>
              </a:rPr>
              <a:t> </a:t>
            </a:r>
            <a:r>
              <a:rPr lang="en-GB" dirty="0" err="1">
                <a:cs typeface="Calibri"/>
              </a:rPr>
              <a:t>sa</a:t>
            </a:r>
            <a:r>
              <a:rPr lang="en-GB" dirty="0">
                <a:cs typeface="Calibri"/>
              </a:rPr>
              <a:t> </a:t>
            </a:r>
            <a:r>
              <a:rPr lang="en-GB" dirty="0" err="1">
                <a:cs typeface="Calibri"/>
              </a:rPr>
              <a:t>flexibilité</a:t>
            </a:r>
            <a:r>
              <a:rPr lang="en-GB" dirty="0">
                <a:cs typeface="Calibri"/>
              </a:rPr>
              <a:t>). Les </a:t>
            </a:r>
            <a:r>
              <a:rPr lang="en-GB" dirty="0" err="1">
                <a:cs typeface="Calibri"/>
              </a:rPr>
              <a:t>outils</a:t>
            </a:r>
            <a:r>
              <a:rPr lang="en-GB" dirty="0">
                <a:cs typeface="Calibri"/>
              </a:rPr>
              <a:t> de </a:t>
            </a:r>
            <a:r>
              <a:rPr lang="en-GB" dirty="0" err="1">
                <a:cs typeface="Calibri"/>
              </a:rPr>
              <a:t>modélisation</a:t>
            </a:r>
            <a:r>
              <a:rPr lang="en-GB" dirty="0">
                <a:cs typeface="Calibri"/>
              </a:rPr>
              <a:t> </a:t>
            </a:r>
            <a:r>
              <a:rPr lang="en-GB" dirty="0" err="1">
                <a:cs typeface="Calibri"/>
              </a:rPr>
              <a:t>énergétique</a:t>
            </a:r>
            <a:r>
              <a:rPr lang="en-GB" dirty="0">
                <a:cs typeface="Calibri"/>
              </a:rPr>
              <a:t> </a:t>
            </a:r>
            <a:r>
              <a:rPr lang="en-GB" dirty="0" err="1">
                <a:cs typeface="Calibri"/>
              </a:rPr>
              <a:t>fournissent</a:t>
            </a:r>
            <a:r>
              <a:rPr lang="en-GB" dirty="0">
                <a:cs typeface="Calibri"/>
              </a:rPr>
              <a:t> des analyses critiques des configurations </a:t>
            </a:r>
            <a:r>
              <a:rPr lang="en-GB" dirty="0" err="1">
                <a:cs typeface="Calibri"/>
              </a:rPr>
              <a:t>existantes</a:t>
            </a:r>
            <a:r>
              <a:rPr lang="en-GB" dirty="0">
                <a:cs typeface="Calibri"/>
              </a:rPr>
              <a:t> des </a:t>
            </a:r>
            <a:r>
              <a:rPr lang="en-GB" dirty="0" err="1">
                <a:cs typeface="Calibri"/>
              </a:rPr>
              <a:t>systèmes</a:t>
            </a:r>
            <a:r>
              <a:rPr lang="en-GB" dirty="0">
                <a:cs typeface="Calibri"/>
              </a:rPr>
              <a:t> </a:t>
            </a:r>
            <a:r>
              <a:rPr lang="en-GB" dirty="0" err="1">
                <a:cs typeface="Calibri"/>
              </a:rPr>
              <a:t>énergétiques</a:t>
            </a:r>
            <a:r>
              <a:rPr lang="en-GB" dirty="0">
                <a:cs typeface="Calibri"/>
              </a:rPr>
              <a:t> et de divers </a:t>
            </a:r>
            <a:r>
              <a:rPr lang="en-GB" dirty="0" err="1">
                <a:cs typeface="Calibri"/>
              </a:rPr>
              <a:t>scénarios</a:t>
            </a:r>
            <a:r>
              <a:rPr lang="en-GB" dirty="0">
                <a:cs typeface="Calibri"/>
              </a:rPr>
              <a:t> </a:t>
            </a:r>
            <a:r>
              <a:rPr lang="en-GB" dirty="0" err="1">
                <a:cs typeface="Calibri"/>
              </a:rPr>
              <a:t>futurs</a:t>
            </a:r>
            <a:r>
              <a:rPr lang="en-GB" dirty="0">
                <a:cs typeface="Calibri"/>
              </a:rPr>
              <a:t>. Un </a:t>
            </a:r>
            <a:r>
              <a:rPr lang="en-GB" dirty="0" err="1">
                <a:cs typeface="Calibri"/>
              </a:rPr>
              <a:t>exemple</a:t>
            </a:r>
            <a:r>
              <a:rPr lang="en-GB" dirty="0">
                <a:cs typeface="Calibri"/>
              </a:rPr>
              <a:t> </a:t>
            </a:r>
            <a:r>
              <a:rPr lang="en-GB" dirty="0" err="1">
                <a:cs typeface="Calibri"/>
              </a:rPr>
              <a:t>d'utilisation</a:t>
            </a:r>
            <a:r>
              <a:rPr lang="en-GB" dirty="0">
                <a:cs typeface="Calibri"/>
              </a:rPr>
              <a:t> des </a:t>
            </a:r>
            <a:r>
              <a:rPr lang="en-GB" dirty="0" err="1">
                <a:cs typeface="Calibri"/>
              </a:rPr>
              <a:t>modèles</a:t>
            </a:r>
            <a:r>
              <a:rPr lang="en-GB" dirty="0">
                <a:cs typeface="Calibri"/>
              </a:rPr>
              <a:t> de </a:t>
            </a:r>
            <a:r>
              <a:rPr lang="en-GB" dirty="0" err="1">
                <a:cs typeface="Calibri"/>
              </a:rPr>
              <a:t>systèmes</a:t>
            </a:r>
            <a:r>
              <a:rPr lang="en-GB" dirty="0">
                <a:cs typeface="Calibri"/>
              </a:rPr>
              <a:t> </a:t>
            </a:r>
            <a:r>
              <a:rPr lang="en-GB" dirty="0" err="1">
                <a:cs typeface="Calibri"/>
              </a:rPr>
              <a:t>énergétiques</a:t>
            </a:r>
            <a:r>
              <a:rPr lang="en-GB" dirty="0">
                <a:cs typeface="Calibri"/>
              </a:rPr>
              <a:t> </a:t>
            </a:r>
            <a:r>
              <a:rPr lang="en-GB" dirty="0" err="1">
                <a:cs typeface="Calibri"/>
              </a:rPr>
              <a:t>est</a:t>
            </a:r>
            <a:r>
              <a:rPr lang="en-GB" dirty="0">
                <a:cs typeface="Calibri"/>
              </a:rPr>
              <a:t> la </a:t>
            </a:r>
            <a:r>
              <a:rPr lang="en-GB" dirty="0" err="1">
                <a:cs typeface="Calibri"/>
              </a:rPr>
              <a:t>création</a:t>
            </a:r>
            <a:r>
              <a:rPr lang="en-GB" dirty="0">
                <a:cs typeface="Calibri"/>
              </a:rPr>
              <a:t> de </a:t>
            </a:r>
            <a:r>
              <a:rPr lang="en-GB" dirty="0" err="1">
                <a:cs typeface="Calibri"/>
              </a:rPr>
              <a:t>scénarios</a:t>
            </a:r>
            <a:r>
              <a:rPr lang="en-GB" dirty="0">
                <a:cs typeface="Calibri"/>
              </a:rPr>
              <a:t> </a:t>
            </a:r>
            <a:r>
              <a:rPr lang="en-GB" dirty="0" err="1">
                <a:cs typeface="Calibri"/>
              </a:rPr>
              <a:t>conformes</a:t>
            </a:r>
            <a:r>
              <a:rPr lang="en-GB" dirty="0">
                <a:cs typeface="Calibri"/>
              </a:rPr>
              <a:t> aux </a:t>
            </a:r>
            <a:r>
              <a:rPr lang="en-GB" dirty="0" err="1">
                <a:cs typeface="Calibri"/>
              </a:rPr>
              <a:t>objectifs</a:t>
            </a:r>
            <a:r>
              <a:rPr lang="en-GB" dirty="0">
                <a:cs typeface="Calibri"/>
              </a:rPr>
              <a:t> </a:t>
            </a:r>
            <a:r>
              <a:rPr lang="en-GB" dirty="0" err="1">
                <a:cs typeface="Calibri"/>
              </a:rPr>
              <a:t>mondiaux</a:t>
            </a:r>
            <a:r>
              <a:rPr lang="en-GB" dirty="0">
                <a:cs typeface="Calibri"/>
              </a:rPr>
              <a:t> </a:t>
            </a:r>
            <a:r>
              <a:rPr lang="en-GB" dirty="0" err="1">
                <a:cs typeface="Calibri"/>
              </a:rPr>
              <a:t>en</a:t>
            </a:r>
            <a:r>
              <a:rPr lang="en-GB" dirty="0">
                <a:cs typeface="Calibri"/>
              </a:rPr>
              <a:t> matière de </a:t>
            </a:r>
            <a:r>
              <a:rPr lang="en-GB" dirty="0" err="1">
                <a:cs typeface="Calibri"/>
              </a:rPr>
              <a:t>changement</a:t>
            </a:r>
            <a:r>
              <a:rPr lang="en-GB" dirty="0">
                <a:cs typeface="Calibri"/>
              </a:rPr>
              <a:t> </a:t>
            </a:r>
            <a:r>
              <a:rPr lang="en-GB" dirty="0" err="1">
                <a:cs typeface="Calibri"/>
              </a:rPr>
              <a:t>climatique</a:t>
            </a:r>
            <a:r>
              <a:rPr lang="en-GB" dirty="0">
                <a:cs typeface="Calibri"/>
              </a:rPr>
              <a:t>, qui </a:t>
            </a:r>
            <a:r>
              <a:rPr lang="en-GB" dirty="0" err="1">
                <a:cs typeface="Calibri"/>
              </a:rPr>
              <a:t>peuvent</a:t>
            </a:r>
            <a:r>
              <a:rPr lang="en-GB" dirty="0">
                <a:cs typeface="Calibri"/>
              </a:rPr>
              <a:t> ensuite </a:t>
            </a:r>
            <a:r>
              <a:rPr lang="en-GB" dirty="0" err="1">
                <a:cs typeface="Calibri"/>
              </a:rPr>
              <a:t>être</a:t>
            </a:r>
            <a:r>
              <a:rPr lang="en-GB" dirty="0">
                <a:cs typeface="Calibri"/>
              </a:rPr>
              <a:t> </a:t>
            </a:r>
            <a:r>
              <a:rPr lang="en-GB" dirty="0" err="1">
                <a:cs typeface="Calibri"/>
              </a:rPr>
              <a:t>utilisés</a:t>
            </a:r>
            <a:r>
              <a:rPr lang="en-GB" dirty="0">
                <a:cs typeface="Calibri"/>
              </a:rPr>
              <a:t> pour </a:t>
            </a:r>
            <a:r>
              <a:rPr lang="en-GB" dirty="0" err="1">
                <a:cs typeface="Calibri"/>
              </a:rPr>
              <a:t>comprendre</a:t>
            </a:r>
            <a:r>
              <a:rPr lang="en-GB" dirty="0">
                <a:cs typeface="Calibri"/>
              </a:rPr>
              <a:t> </a:t>
            </a:r>
            <a:r>
              <a:rPr lang="en-GB" dirty="0" err="1">
                <a:cs typeface="Calibri"/>
              </a:rPr>
              <a:t>quels</a:t>
            </a:r>
            <a:r>
              <a:rPr lang="en-GB" dirty="0">
                <a:cs typeface="Calibri"/>
              </a:rPr>
              <a:t> </a:t>
            </a:r>
            <a:r>
              <a:rPr lang="en-GB" dirty="0" err="1">
                <a:cs typeface="Calibri"/>
              </a:rPr>
              <a:t>investissements</a:t>
            </a:r>
            <a:r>
              <a:rPr lang="en-GB" dirty="0">
                <a:cs typeface="Calibri"/>
              </a:rPr>
              <a:t> </a:t>
            </a:r>
            <a:r>
              <a:rPr lang="en-GB" dirty="0" err="1">
                <a:cs typeface="Calibri"/>
              </a:rPr>
              <a:t>pourraient</a:t>
            </a:r>
            <a:r>
              <a:rPr lang="en-GB" dirty="0">
                <a:cs typeface="Calibri"/>
              </a:rPr>
              <a:t> </a:t>
            </a:r>
            <a:r>
              <a:rPr lang="en-GB" dirty="0" err="1">
                <a:cs typeface="Calibri"/>
              </a:rPr>
              <a:t>être</a:t>
            </a:r>
            <a:r>
              <a:rPr lang="en-GB" dirty="0">
                <a:cs typeface="Calibri"/>
              </a:rPr>
              <a:t> </a:t>
            </a:r>
            <a:r>
              <a:rPr lang="en-GB" dirty="0" err="1">
                <a:cs typeface="Calibri"/>
              </a:rPr>
              <a:t>importants</a:t>
            </a:r>
            <a:r>
              <a:rPr lang="en-GB" dirty="0">
                <a:cs typeface="Calibri"/>
              </a:rPr>
              <a:t> pour </a:t>
            </a:r>
            <a:r>
              <a:rPr lang="en-GB" dirty="0" err="1">
                <a:cs typeface="Calibri"/>
              </a:rPr>
              <a:t>atteindre</a:t>
            </a:r>
            <a:r>
              <a:rPr lang="en-GB" dirty="0">
                <a:cs typeface="Calibri"/>
              </a:rPr>
              <a:t> </a:t>
            </a:r>
            <a:r>
              <a:rPr lang="en-GB" dirty="0" err="1">
                <a:cs typeface="Calibri"/>
              </a:rPr>
              <a:t>ces</a:t>
            </a:r>
            <a:r>
              <a:rPr lang="en-GB" dirty="0">
                <a:cs typeface="Calibri"/>
              </a:rPr>
              <a:t> </a:t>
            </a:r>
            <a:r>
              <a:rPr lang="en-GB" dirty="0" err="1">
                <a:cs typeface="Calibri"/>
              </a:rPr>
              <a:t>objectifs</a:t>
            </a:r>
            <a:r>
              <a:rPr lang="en-GB" dirty="0">
                <a:cs typeface="Calibri"/>
              </a:rPr>
              <a:t>. Il </a:t>
            </a:r>
            <a:r>
              <a:rPr lang="en-GB" dirty="0" err="1">
                <a:cs typeface="Calibri"/>
              </a:rPr>
              <a:t>est</a:t>
            </a:r>
            <a:r>
              <a:rPr lang="en-GB" dirty="0">
                <a:cs typeface="Calibri"/>
              </a:rPr>
              <a:t> </a:t>
            </a:r>
            <a:r>
              <a:rPr lang="en-GB" dirty="0" err="1">
                <a:cs typeface="Calibri"/>
              </a:rPr>
              <a:t>essentiel</a:t>
            </a:r>
            <a:r>
              <a:rPr lang="en-GB" dirty="0">
                <a:cs typeface="Calibri"/>
              </a:rPr>
              <a:t> de se rappeler que les </a:t>
            </a:r>
            <a:r>
              <a:rPr lang="en-GB" dirty="0" err="1">
                <a:cs typeface="Calibri"/>
              </a:rPr>
              <a:t>modèles</a:t>
            </a:r>
            <a:r>
              <a:rPr lang="en-GB" dirty="0">
                <a:cs typeface="Calibri"/>
              </a:rPr>
              <a:t> de </a:t>
            </a:r>
            <a:r>
              <a:rPr lang="en-GB" dirty="0" err="1">
                <a:cs typeface="Calibri"/>
              </a:rPr>
              <a:t>systèmes</a:t>
            </a:r>
            <a:r>
              <a:rPr lang="en-GB" dirty="0">
                <a:cs typeface="Calibri"/>
              </a:rPr>
              <a:t> </a:t>
            </a:r>
            <a:r>
              <a:rPr lang="en-GB" dirty="0" err="1">
                <a:cs typeface="Calibri"/>
              </a:rPr>
              <a:t>énergétiques</a:t>
            </a:r>
            <a:r>
              <a:rPr lang="en-GB" dirty="0">
                <a:cs typeface="Calibri"/>
              </a:rPr>
              <a:t> </a:t>
            </a:r>
            <a:r>
              <a:rPr lang="en-GB" dirty="0" err="1">
                <a:cs typeface="Calibri"/>
              </a:rPr>
              <a:t>peuvent</a:t>
            </a:r>
            <a:r>
              <a:rPr lang="en-GB" dirty="0">
                <a:cs typeface="Calibri"/>
              </a:rPr>
              <a:t> </a:t>
            </a:r>
            <a:r>
              <a:rPr lang="en-GB" dirty="0" err="1">
                <a:cs typeface="Calibri"/>
              </a:rPr>
              <a:t>fournir</a:t>
            </a:r>
            <a:r>
              <a:rPr lang="en-GB" dirty="0">
                <a:cs typeface="Calibri"/>
              </a:rPr>
              <a:t> des </a:t>
            </a:r>
            <a:r>
              <a:rPr lang="en-GB" dirty="0" err="1">
                <a:cs typeface="Calibri"/>
              </a:rPr>
              <a:t>informations</a:t>
            </a:r>
            <a:r>
              <a:rPr lang="en-GB" dirty="0">
                <a:cs typeface="Calibri"/>
              </a:rPr>
              <a:t> très </a:t>
            </a:r>
            <a:r>
              <a:rPr lang="en-GB" dirty="0" err="1">
                <a:cs typeface="Calibri"/>
              </a:rPr>
              <a:t>utiles</a:t>
            </a:r>
            <a:r>
              <a:rPr lang="en-GB" dirty="0">
                <a:cs typeface="Calibri"/>
              </a:rPr>
              <a:t> pour </a:t>
            </a:r>
            <a:r>
              <a:rPr lang="en-GB" dirty="0" err="1">
                <a:cs typeface="Calibri"/>
              </a:rPr>
              <a:t>soutenir</a:t>
            </a:r>
            <a:r>
              <a:rPr lang="en-GB" dirty="0">
                <a:cs typeface="Calibri"/>
              </a:rPr>
              <a:t> </a:t>
            </a:r>
            <a:r>
              <a:rPr lang="en-GB" dirty="0" err="1">
                <a:cs typeface="Calibri"/>
              </a:rPr>
              <a:t>l'élaboration</a:t>
            </a:r>
            <a:r>
              <a:rPr lang="en-GB" dirty="0">
                <a:cs typeface="Calibri"/>
              </a:rPr>
              <a:t> des politiques; </a:t>
            </a:r>
            <a:r>
              <a:rPr lang="en-GB" dirty="0" err="1">
                <a:cs typeface="Calibri"/>
              </a:rPr>
              <a:t>cependant</a:t>
            </a:r>
            <a:r>
              <a:rPr lang="en-GB" dirty="0">
                <a:cs typeface="Calibri"/>
              </a:rPr>
              <a:t>, </a:t>
            </a:r>
            <a:r>
              <a:rPr lang="en-GB" dirty="0" err="1">
                <a:cs typeface="Calibri"/>
              </a:rPr>
              <a:t>ils</a:t>
            </a:r>
            <a:r>
              <a:rPr lang="en-GB" dirty="0">
                <a:cs typeface="Calibri"/>
              </a:rPr>
              <a:t> </a:t>
            </a:r>
            <a:r>
              <a:rPr lang="en-GB" dirty="0" err="1">
                <a:cs typeface="Calibri"/>
              </a:rPr>
              <a:t>sont</a:t>
            </a:r>
            <a:r>
              <a:rPr lang="en-GB" dirty="0">
                <a:cs typeface="Calibri"/>
              </a:rPr>
              <a:t> </a:t>
            </a:r>
            <a:r>
              <a:rPr lang="en-GB" dirty="0" err="1">
                <a:cs typeface="Calibri"/>
              </a:rPr>
              <a:t>fondamentalement</a:t>
            </a:r>
            <a:r>
              <a:rPr lang="en-GB" dirty="0">
                <a:cs typeface="Calibri"/>
              </a:rPr>
              <a:t> des simplifications de la </a:t>
            </a:r>
            <a:r>
              <a:rPr lang="en-GB" dirty="0" err="1">
                <a:cs typeface="Calibri"/>
              </a:rPr>
              <a:t>réalité</a:t>
            </a:r>
            <a:r>
              <a:rPr lang="en-GB" dirty="0">
                <a:cs typeface="Calibri"/>
              </a:rPr>
              <a:t> et ne </a:t>
            </a:r>
            <a:r>
              <a:rPr lang="en-GB" dirty="0" err="1">
                <a:cs typeface="Calibri"/>
              </a:rPr>
              <a:t>peuvent</a:t>
            </a:r>
            <a:r>
              <a:rPr lang="en-GB" dirty="0">
                <a:cs typeface="Calibri"/>
              </a:rPr>
              <a:t> pas </a:t>
            </a:r>
            <a:r>
              <a:rPr lang="en-GB" dirty="0" err="1">
                <a:cs typeface="Calibri"/>
              </a:rPr>
              <a:t>prédire</a:t>
            </a:r>
            <a:r>
              <a:rPr lang="en-GB" dirty="0">
                <a:cs typeface="Calibri"/>
              </a:rPr>
              <a:t> </a:t>
            </a:r>
            <a:r>
              <a:rPr lang="en-GB" dirty="0" err="1">
                <a:cs typeface="Calibri"/>
              </a:rPr>
              <a:t>l'avenir</a:t>
            </a:r>
            <a:r>
              <a:rPr lang="en-GB" dirty="0">
                <a:cs typeface="Calibri"/>
              </a:rPr>
              <a:t> avec certitude. Les </a:t>
            </a:r>
            <a:r>
              <a:rPr lang="en-GB" dirty="0" err="1">
                <a:cs typeface="Calibri"/>
              </a:rPr>
              <a:t>résultats</a:t>
            </a:r>
            <a:r>
              <a:rPr lang="en-GB" dirty="0">
                <a:cs typeface="Calibri"/>
              </a:rPr>
              <a:t> de la </a:t>
            </a:r>
            <a:r>
              <a:rPr lang="en-GB" dirty="0" err="1">
                <a:cs typeface="Calibri"/>
              </a:rPr>
              <a:t>modélisation</a:t>
            </a:r>
            <a:r>
              <a:rPr lang="en-GB" dirty="0">
                <a:cs typeface="Calibri"/>
              </a:rPr>
              <a:t> </a:t>
            </a:r>
            <a:r>
              <a:rPr lang="en-GB" dirty="0" err="1">
                <a:cs typeface="Calibri"/>
              </a:rPr>
              <a:t>doivent</a:t>
            </a:r>
            <a:r>
              <a:rPr lang="en-GB" dirty="0">
                <a:cs typeface="Calibri"/>
              </a:rPr>
              <a:t> </a:t>
            </a:r>
            <a:r>
              <a:rPr lang="en-GB" dirty="0" err="1">
                <a:cs typeface="Calibri"/>
              </a:rPr>
              <a:t>également</a:t>
            </a:r>
            <a:r>
              <a:rPr lang="en-GB" dirty="0">
                <a:cs typeface="Calibri"/>
              </a:rPr>
              <a:t> </a:t>
            </a:r>
            <a:r>
              <a:rPr lang="en-GB" dirty="0" err="1">
                <a:cs typeface="Calibri"/>
              </a:rPr>
              <a:t>être</a:t>
            </a:r>
            <a:r>
              <a:rPr lang="en-GB" dirty="0">
                <a:cs typeface="Calibri"/>
              </a:rPr>
              <a:t> </a:t>
            </a:r>
            <a:r>
              <a:rPr lang="en-GB" dirty="0" err="1">
                <a:cs typeface="Calibri"/>
              </a:rPr>
              <a:t>considérés</a:t>
            </a:r>
            <a:r>
              <a:rPr lang="en-GB" dirty="0">
                <a:cs typeface="Calibri"/>
              </a:rPr>
              <a:t> dans le </a:t>
            </a:r>
            <a:r>
              <a:rPr lang="en-GB" dirty="0" err="1">
                <a:cs typeface="Calibri"/>
              </a:rPr>
              <a:t>contexte</a:t>
            </a:r>
            <a:r>
              <a:rPr lang="en-GB" dirty="0">
                <a:cs typeface="Calibri"/>
              </a:rPr>
              <a:t> du type de </a:t>
            </a:r>
            <a:r>
              <a:rPr lang="en-GB" dirty="0" err="1">
                <a:cs typeface="Calibri"/>
              </a:rPr>
              <a:t>modèle</a:t>
            </a:r>
            <a:r>
              <a:rPr lang="en-GB" dirty="0">
                <a:cs typeface="Calibri"/>
              </a:rPr>
              <a:t> </a:t>
            </a:r>
            <a:r>
              <a:rPr lang="en-GB" dirty="0" err="1">
                <a:cs typeface="Calibri"/>
              </a:rPr>
              <a:t>utilisé</a:t>
            </a:r>
            <a:r>
              <a:rPr lang="en-GB" dirty="0">
                <a:cs typeface="Calibri"/>
              </a:rPr>
              <a:t>. Il </a:t>
            </a:r>
            <a:r>
              <a:rPr lang="en-GB" dirty="0" err="1">
                <a:cs typeface="Calibri"/>
              </a:rPr>
              <a:t>existe</a:t>
            </a:r>
            <a:r>
              <a:rPr lang="en-GB" dirty="0">
                <a:cs typeface="Calibri"/>
              </a:rPr>
              <a:t> de </a:t>
            </a:r>
            <a:r>
              <a:rPr lang="en-GB" dirty="0" err="1">
                <a:cs typeface="Calibri"/>
              </a:rPr>
              <a:t>nombreuses</a:t>
            </a:r>
            <a:r>
              <a:rPr lang="en-GB" dirty="0">
                <a:cs typeface="Calibri"/>
              </a:rPr>
              <a:t> </a:t>
            </a:r>
            <a:r>
              <a:rPr lang="en-GB" dirty="0" err="1">
                <a:cs typeface="Calibri"/>
              </a:rPr>
              <a:t>formes</a:t>
            </a:r>
            <a:r>
              <a:rPr lang="en-GB" dirty="0">
                <a:cs typeface="Calibri"/>
              </a:rPr>
              <a:t> de </a:t>
            </a:r>
            <a:r>
              <a:rPr lang="en-GB" dirty="0" err="1">
                <a:cs typeface="Calibri"/>
              </a:rPr>
              <a:t>modèles</a:t>
            </a:r>
            <a:r>
              <a:rPr lang="en-GB" dirty="0">
                <a:cs typeface="Calibri"/>
              </a:rPr>
              <a:t> de </a:t>
            </a:r>
            <a:r>
              <a:rPr lang="en-GB" dirty="0" err="1">
                <a:cs typeface="Calibri"/>
              </a:rPr>
              <a:t>systèmes</a:t>
            </a:r>
            <a:r>
              <a:rPr lang="en-GB" dirty="0">
                <a:cs typeface="Calibri"/>
              </a:rPr>
              <a:t> </a:t>
            </a:r>
            <a:r>
              <a:rPr lang="en-GB" dirty="0" err="1">
                <a:cs typeface="Calibri"/>
              </a:rPr>
              <a:t>énergétiques</a:t>
            </a:r>
            <a:r>
              <a:rPr lang="en-GB" dirty="0">
                <a:cs typeface="Calibri"/>
              </a:rPr>
              <a:t>, </a:t>
            </a:r>
            <a:r>
              <a:rPr lang="en-GB" dirty="0" err="1">
                <a:cs typeface="Calibri"/>
              </a:rPr>
              <a:t>comme</a:t>
            </a:r>
            <a:r>
              <a:rPr lang="en-GB" dirty="0">
                <a:cs typeface="Calibri"/>
              </a:rPr>
              <a:t> nous le </a:t>
            </a:r>
            <a:r>
              <a:rPr lang="en-GB" dirty="0" err="1">
                <a:cs typeface="Calibri"/>
              </a:rPr>
              <a:t>verrons</a:t>
            </a:r>
            <a:r>
              <a:rPr lang="en-GB" dirty="0">
                <a:cs typeface="Calibri"/>
              </a:rPr>
              <a:t> dans </a:t>
            </a:r>
            <a:r>
              <a:rPr lang="en-GB" dirty="0" err="1">
                <a:cs typeface="Calibri"/>
              </a:rPr>
              <a:t>ce</a:t>
            </a:r>
            <a:r>
              <a:rPr lang="en-GB" dirty="0">
                <a:cs typeface="Calibri"/>
              </a:rPr>
              <a:t> </a:t>
            </a:r>
            <a:r>
              <a:rPr lang="en-GB" dirty="0" err="1">
                <a:cs typeface="Calibri"/>
              </a:rPr>
              <a:t>cours</a:t>
            </a:r>
            <a:r>
              <a:rPr lang="en-GB"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098128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dirty="0">
                <a:cs typeface="Calibri"/>
              </a:rPr>
              <a:t>Ce </a:t>
            </a:r>
            <a:r>
              <a:rPr lang="en-GB" dirty="0" err="1">
                <a:cs typeface="Calibri"/>
              </a:rPr>
              <a:t>diagramme</a:t>
            </a:r>
            <a:r>
              <a:rPr lang="en-GB" dirty="0">
                <a:cs typeface="Calibri"/>
              </a:rPr>
              <a:t> montre comment les </a:t>
            </a:r>
            <a:r>
              <a:rPr lang="en-GB" dirty="0" err="1">
                <a:cs typeface="Calibri"/>
              </a:rPr>
              <a:t>modèles</a:t>
            </a:r>
            <a:r>
              <a:rPr lang="en-GB" dirty="0">
                <a:cs typeface="Calibri"/>
              </a:rPr>
              <a:t> </a:t>
            </a:r>
            <a:r>
              <a:rPr lang="en-GB" dirty="0" err="1">
                <a:cs typeface="Calibri"/>
              </a:rPr>
              <a:t>énergétiques</a:t>
            </a:r>
            <a:r>
              <a:rPr lang="en-GB" dirty="0">
                <a:cs typeface="Calibri"/>
              </a:rPr>
              <a:t> </a:t>
            </a:r>
            <a:r>
              <a:rPr lang="en-GB" dirty="0" err="1">
                <a:cs typeface="Calibri"/>
              </a:rPr>
              <a:t>peuvent</a:t>
            </a:r>
            <a:r>
              <a:rPr lang="en-GB" dirty="0">
                <a:cs typeface="Calibri"/>
              </a:rPr>
              <a:t> </a:t>
            </a:r>
            <a:r>
              <a:rPr lang="en-GB" dirty="0" err="1">
                <a:cs typeface="Calibri"/>
              </a:rPr>
              <a:t>être</a:t>
            </a:r>
            <a:r>
              <a:rPr lang="en-GB" dirty="0">
                <a:cs typeface="Calibri"/>
              </a:rPr>
              <a:t> </a:t>
            </a:r>
            <a:r>
              <a:rPr lang="en-GB" dirty="0" err="1">
                <a:cs typeface="Calibri"/>
              </a:rPr>
              <a:t>classés</a:t>
            </a:r>
            <a:r>
              <a:rPr lang="en-GB" dirty="0">
                <a:cs typeface="Calibri"/>
              </a:rPr>
              <a:t>. Les </a:t>
            </a:r>
            <a:r>
              <a:rPr lang="en-GB" dirty="0" err="1">
                <a:cs typeface="Calibri"/>
              </a:rPr>
              <a:t>modèles</a:t>
            </a:r>
            <a:r>
              <a:rPr lang="en-GB" dirty="0">
                <a:cs typeface="Calibri"/>
              </a:rPr>
              <a:t> </a:t>
            </a:r>
            <a:r>
              <a:rPr lang="en-GB" dirty="0" err="1">
                <a:cs typeface="Calibri"/>
              </a:rPr>
              <a:t>énergétiques</a:t>
            </a:r>
            <a:r>
              <a:rPr lang="en-GB" dirty="0">
                <a:cs typeface="Calibri"/>
              </a:rPr>
              <a:t> </a:t>
            </a:r>
            <a:r>
              <a:rPr lang="en-GB" dirty="0" err="1">
                <a:cs typeface="Calibri"/>
              </a:rPr>
              <a:t>peuvent</a:t>
            </a:r>
            <a:r>
              <a:rPr lang="en-GB" dirty="0">
                <a:cs typeface="Calibri"/>
              </a:rPr>
              <a:t> varier </a:t>
            </a:r>
            <a:r>
              <a:rPr lang="en-GB" dirty="0" err="1">
                <a:cs typeface="Calibri"/>
              </a:rPr>
              <a:t>considérablement</a:t>
            </a:r>
            <a:r>
              <a:rPr lang="en-GB" dirty="0">
                <a:cs typeface="Calibri"/>
              </a:rPr>
              <a:t> et </a:t>
            </a:r>
            <a:r>
              <a:rPr lang="en-GB" dirty="0" err="1">
                <a:cs typeface="Calibri"/>
              </a:rPr>
              <a:t>être</a:t>
            </a:r>
            <a:r>
              <a:rPr lang="en-GB" dirty="0">
                <a:cs typeface="Calibri"/>
              </a:rPr>
              <a:t> </a:t>
            </a:r>
            <a:r>
              <a:rPr lang="en-GB" dirty="0" err="1">
                <a:cs typeface="Calibri"/>
              </a:rPr>
              <a:t>classés</a:t>
            </a:r>
            <a:r>
              <a:rPr lang="en-GB" dirty="0">
                <a:cs typeface="Calibri"/>
              </a:rPr>
              <a:t> de </a:t>
            </a:r>
            <a:r>
              <a:rPr lang="en-GB" dirty="0" err="1">
                <a:cs typeface="Calibri"/>
              </a:rPr>
              <a:t>plusieurs</a:t>
            </a:r>
            <a:r>
              <a:rPr lang="en-GB" dirty="0">
                <a:cs typeface="Calibri"/>
              </a:rPr>
              <a:t> manières. Tout </a:t>
            </a:r>
            <a:r>
              <a:rPr lang="en-GB" dirty="0" err="1">
                <a:cs typeface="Calibri"/>
              </a:rPr>
              <a:t>d'abord</a:t>
            </a:r>
            <a:r>
              <a:rPr lang="en-GB" dirty="0">
                <a:cs typeface="Calibri"/>
              </a:rPr>
              <a:t>, les </a:t>
            </a:r>
            <a:r>
              <a:rPr lang="en-GB" dirty="0" err="1">
                <a:cs typeface="Calibri"/>
              </a:rPr>
              <a:t>modèles</a:t>
            </a:r>
            <a:r>
              <a:rPr lang="en-GB" dirty="0">
                <a:cs typeface="Calibri"/>
              </a:rPr>
              <a:t> </a:t>
            </a:r>
            <a:r>
              <a:rPr lang="en-GB" dirty="0" err="1">
                <a:cs typeface="Calibri"/>
              </a:rPr>
              <a:t>peuvent</a:t>
            </a:r>
            <a:r>
              <a:rPr lang="en-GB" dirty="0">
                <a:cs typeface="Calibri"/>
              </a:rPr>
              <a:t> </a:t>
            </a:r>
            <a:r>
              <a:rPr lang="en-GB" dirty="0" err="1">
                <a:cs typeface="Calibri"/>
              </a:rPr>
              <a:t>avoir</a:t>
            </a:r>
            <a:r>
              <a:rPr lang="en-GB" dirty="0">
                <a:cs typeface="Calibri"/>
              </a:rPr>
              <a:t> </a:t>
            </a:r>
            <a:r>
              <a:rPr lang="en-GB" dirty="0" err="1">
                <a:cs typeface="Calibri"/>
              </a:rPr>
              <a:t>différentes</a:t>
            </a:r>
            <a:r>
              <a:rPr lang="en-GB" dirty="0">
                <a:cs typeface="Calibri"/>
              </a:rPr>
              <a:t> </a:t>
            </a:r>
            <a:r>
              <a:rPr lang="en-GB" dirty="0" err="1">
                <a:cs typeface="Calibri"/>
              </a:rPr>
              <a:t>échelles</a:t>
            </a:r>
            <a:r>
              <a:rPr lang="en-GB" dirty="0">
                <a:cs typeface="Calibri"/>
              </a:rPr>
              <a:t> </a:t>
            </a:r>
            <a:r>
              <a:rPr lang="en-GB" dirty="0" err="1">
                <a:cs typeface="Calibri"/>
              </a:rPr>
              <a:t>géographiques</a:t>
            </a:r>
            <a:r>
              <a:rPr lang="en-GB" dirty="0">
                <a:cs typeface="Calibri"/>
              </a:rPr>
              <a:t> (par </a:t>
            </a:r>
            <a:r>
              <a:rPr lang="en-GB" dirty="0" err="1">
                <a:cs typeface="Calibri"/>
              </a:rPr>
              <a:t>exemple</a:t>
            </a:r>
            <a:r>
              <a:rPr lang="en-GB" dirty="0">
                <a:cs typeface="Calibri"/>
              </a:rPr>
              <a:t>: </a:t>
            </a:r>
            <a:r>
              <a:rPr lang="en-GB" dirty="0" err="1">
                <a:cs typeface="Calibri"/>
              </a:rPr>
              <a:t>certains</a:t>
            </a:r>
            <a:r>
              <a:rPr lang="en-GB" dirty="0">
                <a:cs typeface="Calibri"/>
              </a:rPr>
              <a:t> </a:t>
            </a:r>
            <a:r>
              <a:rPr lang="en-GB" dirty="0" err="1">
                <a:cs typeface="Calibri"/>
              </a:rPr>
              <a:t>peuvent</a:t>
            </a:r>
            <a:r>
              <a:rPr lang="en-GB" dirty="0">
                <a:cs typeface="Calibri"/>
              </a:rPr>
              <a:t> se </a:t>
            </a:r>
            <a:r>
              <a:rPr lang="en-GB" dirty="0" err="1">
                <a:cs typeface="Calibri"/>
              </a:rPr>
              <a:t>concentrer</a:t>
            </a:r>
            <a:r>
              <a:rPr lang="en-GB" dirty="0">
                <a:cs typeface="Calibri"/>
              </a:rPr>
              <a:t> sur </a:t>
            </a:r>
            <a:r>
              <a:rPr lang="en-GB" dirty="0" err="1">
                <a:cs typeface="Calibri"/>
              </a:rPr>
              <a:t>l'analyse</a:t>
            </a:r>
            <a:r>
              <a:rPr lang="en-GB" dirty="0">
                <a:cs typeface="Calibri"/>
              </a:rPr>
              <a:t> au </a:t>
            </a:r>
            <a:r>
              <a:rPr lang="en-GB" dirty="0" err="1">
                <a:cs typeface="Calibri"/>
              </a:rPr>
              <a:t>niveau</a:t>
            </a:r>
            <a:r>
              <a:rPr lang="en-GB" dirty="0">
                <a:cs typeface="Calibri"/>
              </a:rPr>
              <a:t> d'un pays </a:t>
            </a:r>
            <a:r>
              <a:rPr lang="en-GB" dirty="0" err="1">
                <a:cs typeface="Calibri"/>
              </a:rPr>
              <a:t>tandis</a:t>
            </a:r>
            <a:r>
              <a:rPr lang="en-GB" dirty="0">
                <a:cs typeface="Calibri"/>
              </a:rPr>
              <a:t> que </a:t>
            </a:r>
            <a:r>
              <a:rPr lang="en-GB" dirty="0" err="1">
                <a:cs typeface="Calibri"/>
              </a:rPr>
              <a:t>d'autres</a:t>
            </a:r>
            <a:r>
              <a:rPr lang="en-GB" dirty="0">
                <a:cs typeface="Calibri"/>
              </a:rPr>
              <a:t> </a:t>
            </a:r>
            <a:r>
              <a:rPr lang="en-GB" dirty="0" err="1">
                <a:cs typeface="Calibri"/>
              </a:rPr>
              <a:t>peuvent</a:t>
            </a:r>
            <a:r>
              <a:rPr lang="en-GB" dirty="0">
                <a:cs typeface="Calibri"/>
              </a:rPr>
              <a:t> </a:t>
            </a:r>
            <a:r>
              <a:rPr lang="en-GB" dirty="0" err="1">
                <a:cs typeface="Calibri"/>
              </a:rPr>
              <a:t>s'intéresser</a:t>
            </a:r>
            <a:r>
              <a:rPr lang="en-GB" dirty="0">
                <a:cs typeface="Calibri"/>
              </a:rPr>
              <a:t> à des villages </a:t>
            </a:r>
            <a:r>
              <a:rPr lang="en-GB" dirty="0" err="1">
                <a:cs typeface="Calibri"/>
              </a:rPr>
              <a:t>ou</a:t>
            </a:r>
            <a:r>
              <a:rPr lang="en-GB" dirty="0">
                <a:cs typeface="Calibri"/>
              </a:rPr>
              <a:t> au </a:t>
            </a:r>
            <a:r>
              <a:rPr lang="en-GB" dirty="0" err="1">
                <a:cs typeface="Calibri"/>
              </a:rPr>
              <a:t>système</a:t>
            </a:r>
            <a:r>
              <a:rPr lang="en-GB" dirty="0">
                <a:cs typeface="Calibri"/>
              </a:rPr>
              <a:t> </a:t>
            </a:r>
            <a:r>
              <a:rPr lang="en-GB" dirty="0" err="1">
                <a:cs typeface="Calibri"/>
              </a:rPr>
              <a:t>énergétique</a:t>
            </a:r>
            <a:r>
              <a:rPr lang="en-GB" dirty="0">
                <a:cs typeface="Calibri"/>
              </a:rPr>
              <a:t> </a:t>
            </a:r>
            <a:r>
              <a:rPr lang="en-GB" dirty="0" err="1">
                <a:cs typeface="Calibri"/>
              </a:rPr>
              <a:t>mondial</a:t>
            </a:r>
            <a:r>
              <a:rPr lang="en-GB" dirty="0">
                <a:cs typeface="Calibri"/>
              </a:rPr>
              <a:t> dans son ensemble). </a:t>
            </a:r>
            <a:r>
              <a:rPr lang="en-GB" dirty="0" err="1">
                <a:cs typeface="Calibri"/>
              </a:rPr>
              <a:t>Deuxièmement</a:t>
            </a:r>
            <a:r>
              <a:rPr lang="en-GB" dirty="0">
                <a:cs typeface="Calibri"/>
              </a:rPr>
              <a:t>, les </a:t>
            </a:r>
            <a:r>
              <a:rPr lang="en-GB" dirty="0" err="1">
                <a:cs typeface="Calibri"/>
              </a:rPr>
              <a:t>modèles</a:t>
            </a:r>
            <a:r>
              <a:rPr lang="en-GB" dirty="0">
                <a:cs typeface="Calibri"/>
              </a:rPr>
              <a:t> </a:t>
            </a:r>
            <a:r>
              <a:rPr lang="en-GB" dirty="0" err="1">
                <a:cs typeface="Calibri"/>
              </a:rPr>
              <a:t>peuvent</a:t>
            </a:r>
            <a:r>
              <a:rPr lang="en-GB" dirty="0">
                <a:cs typeface="Calibri"/>
              </a:rPr>
              <a:t> </a:t>
            </a:r>
            <a:r>
              <a:rPr lang="en-GB" dirty="0" err="1">
                <a:cs typeface="Calibri"/>
              </a:rPr>
              <a:t>inclure</a:t>
            </a:r>
            <a:r>
              <a:rPr lang="en-GB" dirty="0">
                <a:cs typeface="Calibri"/>
              </a:rPr>
              <a:t> </a:t>
            </a:r>
            <a:r>
              <a:rPr lang="en-GB" dirty="0" err="1">
                <a:cs typeface="Calibri"/>
              </a:rPr>
              <a:t>une</a:t>
            </a:r>
            <a:r>
              <a:rPr lang="en-GB" dirty="0">
                <a:cs typeface="Calibri"/>
              </a:rPr>
              <a:t> </a:t>
            </a:r>
            <a:r>
              <a:rPr lang="en-GB" dirty="0" err="1">
                <a:cs typeface="Calibri"/>
              </a:rPr>
              <a:t>série</a:t>
            </a:r>
            <a:r>
              <a:rPr lang="en-GB" dirty="0">
                <a:cs typeface="Calibri"/>
              </a:rPr>
              <a:t> de </a:t>
            </a:r>
            <a:r>
              <a:rPr lang="en-GB" dirty="0" err="1">
                <a:cs typeface="Calibri"/>
              </a:rPr>
              <a:t>secteurs</a:t>
            </a:r>
            <a:r>
              <a:rPr lang="en-GB" dirty="0">
                <a:cs typeface="Calibri"/>
              </a:rPr>
              <a:t> </a:t>
            </a:r>
            <a:r>
              <a:rPr lang="en-GB" dirty="0" err="1">
                <a:cs typeface="Calibri"/>
              </a:rPr>
              <a:t>dont</a:t>
            </a:r>
            <a:r>
              <a:rPr lang="en-GB" dirty="0">
                <a:cs typeface="Calibri"/>
              </a:rPr>
              <a:t> </a:t>
            </a:r>
            <a:r>
              <a:rPr lang="en-GB" dirty="0" err="1">
                <a:cs typeface="Calibri"/>
              </a:rPr>
              <a:t>certains</a:t>
            </a:r>
            <a:r>
              <a:rPr lang="en-GB" dirty="0">
                <a:cs typeface="Calibri"/>
              </a:rPr>
              <a:t> </a:t>
            </a:r>
            <a:r>
              <a:rPr lang="en-GB" dirty="0" err="1">
                <a:cs typeface="Calibri"/>
              </a:rPr>
              <a:t>peuvent</a:t>
            </a:r>
            <a:r>
              <a:rPr lang="en-GB" dirty="0">
                <a:cs typeface="Calibri"/>
              </a:rPr>
              <a:t> se </a:t>
            </a:r>
            <a:r>
              <a:rPr lang="en-GB" dirty="0" err="1">
                <a:cs typeface="Calibri"/>
              </a:rPr>
              <a:t>concentrer</a:t>
            </a:r>
            <a:r>
              <a:rPr lang="en-GB" dirty="0">
                <a:cs typeface="Calibri"/>
              </a:rPr>
              <a:t> </a:t>
            </a:r>
            <a:r>
              <a:rPr lang="en-GB" dirty="0" err="1">
                <a:cs typeface="Calibri"/>
              </a:rPr>
              <a:t>uniquement</a:t>
            </a:r>
            <a:r>
              <a:rPr lang="en-GB" dirty="0">
                <a:cs typeface="Calibri"/>
              </a:rPr>
              <a:t> sur le </a:t>
            </a:r>
            <a:r>
              <a:rPr lang="en-GB" dirty="0" err="1">
                <a:cs typeface="Calibri"/>
              </a:rPr>
              <a:t>secteur</a:t>
            </a:r>
            <a:r>
              <a:rPr lang="en-GB" dirty="0">
                <a:cs typeface="Calibri"/>
              </a:rPr>
              <a:t> de </a:t>
            </a:r>
            <a:r>
              <a:rPr lang="en-GB" dirty="0" err="1">
                <a:cs typeface="Calibri"/>
              </a:rPr>
              <a:t>l'électricité</a:t>
            </a:r>
            <a:r>
              <a:rPr lang="en-GB" dirty="0">
                <a:cs typeface="Calibri"/>
              </a:rPr>
              <a:t> </a:t>
            </a:r>
            <a:r>
              <a:rPr lang="en-GB" dirty="0" err="1">
                <a:cs typeface="Calibri"/>
              </a:rPr>
              <a:t>alors</a:t>
            </a:r>
            <a:r>
              <a:rPr lang="en-GB" dirty="0">
                <a:cs typeface="Calibri"/>
              </a:rPr>
              <a:t> que </a:t>
            </a:r>
            <a:r>
              <a:rPr lang="en-GB" dirty="0" err="1">
                <a:cs typeface="Calibri"/>
              </a:rPr>
              <a:t>d'autres</a:t>
            </a:r>
            <a:r>
              <a:rPr lang="en-GB" dirty="0">
                <a:cs typeface="Calibri"/>
              </a:rPr>
              <a:t> </a:t>
            </a:r>
            <a:r>
              <a:rPr lang="en-GB" dirty="0" err="1">
                <a:cs typeface="Calibri"/>
              </a:rPr>
              <a:t>peuvent</a:t>
            </a:r>
            <a:r>
              <a:rPr lang="en-GB" dirty="0">
                <a:cs typeface="Calibri"/>
              </a:rPr>
              <a:t> examiner </a:t>
            </a:r>
            <a:r>
              <a:rPr lang="en-GB" dirty="0" err="1">
                <a:cs typeface="Calibri"/>
              </a:rPr>
              <a:t>l'ensemble</a:t>
            </a:r>
            <a:r>
              <a:rPr lang="en-GB" dirty="0">
                <a:cs typeface="Calibri"/>
              </a:rPr>
              <a:t> du </a:t>
            </a:r>
            <a:r>
              <a:rPr lang="en-GB" dirty="0" err="1">
                <a:cs typeface="Calibri"/>
              </a:rPr>
              <a:t>système</a:t>
            </a:r>
            <a:r>
              <a:rPr lang="en-GB" dirty="0">
                <a:cs typeface="Calibri"/>
              </a:rPr>
              <a:t> </a:t>
            </a:r>
            <a:r>
              <a:rPr lang="en-GB" dirty="0" err="1">
                <a:cs typeface="Calibri"/>
              </a:rPr>
              <a:t>énergétique</a:t>
            </a:r>
            <a:r>
              <a:rPr lang="en-GB" dirty="0">
                <a:cs typeface="Calibri"/>
              </a:rPr>
              <a:t> et </a:t>
            </a:r>
            <a:r>
              <a:rPr lang="en-GB" dirty="0" err="1">
                <a:cs typeface="Calibri"/>
              </a:rPr>
              <a:t>inclure</a:t>
            </a:r>
            <a:r>
              <a:rPr lang="en-GB" dirty="0">
                <a:cs typeface="Calibri"/>
              </a:rPr>
              <a:t> les </a:t>
            </a:r>
            <a:r>
              <a:rPr lang="en-GB" dirty="0" err="1">
                <a:cs typeface="Calibri"/>
              </a:rPr>
              <a:t>demandes</a:t>
            </a:r>
            <a:r>
              <a:rPr lang="en-GB" dirty="0">
                <a:cs typeface="Calibri"/>
              </a:rPr>
              <a:t> </a:t>
            </a:r>
            <a:r>
              <a:rPr lang="en-GB" dirty="0" err="1">
                <a:cs typeface="Calibri"/>
              </a:rPr>
              <a:t>d'une</a:t>
            </a:r>
            <a:r>
              <a:rPr lang="en-GB" dirty="0">
                <a:cs typeface="Calibri"/>
              </a:rPr>
              <a:t> </a:t>
            </a:r>
            <a:r>
              <a:rPr lang="en-GB" dirty="0" err="1">
                <a:cs typeface="Calibri"/>
              </a:rPr>
              <a:t>série</a:t>
            </a:r>
            <a:r>
              <a:rPr lang="en-GB" dirty="0">
                <a:cs typeface="Calibri"/>
              </a:rPr>
              <a:t> de </a:t>
            </a:r>
            <a:r>
              <a:rPr lang="en-GB" dirty="0" err="1">
                <a:cs typeface="Calibri"/>
              </a:rPr>
              <a:t>secteurs</a:t>
            </a:r>
            <a:r>
              <a:rPr lang="en-GB" dirty="0">
                <a:cs typeface="Calibri"/>
              </a:rPr>
              <a:t> </a:t>
            </a:r>
            <a:r>
              <a:rPr lang="en-GB" dirty="0" err="1">
                <a:cs typeface="Calibri"/>
              </a:rPr>
              <a:t>d'utilisation</a:t>
            </a:r>
            <a:r>
              <a:rPr lang="en-GB" dirty="0">
                <a:cs typeface="Calibri"/>
              </a:rPr>
              <a:t> finale (par </a:t>
            </a:r>
            <a:r>
              <a:rPr lang="en-GB" dirty="0" err="1">
                <a:cs typeface="Calibri"/>
              </a:rPr>
              <a:t>exemple</a:t>
            </a:r>
            <a:r>
              <a:rPr lang="en-GB" dirty="0">
                <a:cs typeface="Calibri"/>
              </a:rPr>
              <a:t>: le </a:t>
            </a:r>
            <a:r>
              <a:rPr lang="en-GB" dirty="0" err="1">
                <a:cs typeface="Calibri"/>
              </a:rPr>
              <a:t>secteur</a:t>
            </a:r>
            <a:r>
              <a:rPr lang="en-GB" dirty="0">
                <a:cs typeface="Calibri"/>
              </a:rPr>
              <a:t> des transports et </a:t>
            </a:r>
            <a:r>
              <a:rPr lang="en-GB" dirty="0" err="1">
                <a:cs typeface="Calibri"/>
              </a:rPr>
              <a:t>celui</a:t>
            </a:r>
            <a:r>
              <a:rPr lang="en-GB" dirty="0">
                <a:cs typeface="Calibri"/>
              </a:rPr>
              <a:t> des industries). </a:t>
            </a:r>
            <a:r>
              <a:rPr lang="en-GB" dirty="0" err="1">
                <a:cs typeface="Calibri"/>
              </a:rPr>
              <a:t>Troisièmement</a:t>
            </a:r>
            <a:r>
              <a:rPr lang="en-GB" dirty="0">
                <a:cs typeface="Calibri"/>
              </a:rPr>
              <a:t>, les </a:t>
            </a:r>
            <a:r>
              <a:rPr lang="en-GB" dirty="0" err="1">
                <a:cs typeface="Calibri"/>
              </a:rPr>
              <a:t>modèles</a:t>
            </a:r>
            <a:r>
              <a:rPr lang="en-GB" dirty="0">
                <a:cs typeface="Calibri"/>
              </a:rPr>
              <a:t> </a:t>
            </a:r>
            <a:r>
              <a:rPr lang="en-GB" dirty="0" err="1">
                <a:cs typeface="Calibri"/>
              </a:rPr>
              <a:t>peuvent</a:t>
            </a:r>
            <a:r>
              <a:rPr lang="en-GB" dirty="0">
                <a:cs typeface="Calibri"/>
              </a:rPr>
              <a:t> </a:t>
            </a:r>
            <a:r>
              <a:rPr lang="en-GB" dirty="0" err="1">
                <a:cs typeface="Calibri"/>
              </a:rPr>
              <a:t>fonctionner</a:t>
            </a:r>
            <a:r>
              <a:rPr lang="en-GB" dirty="0">
                <a:cs typeface="Calibri"/>
              </a:rPr>
              <a:t> sur des </a:t>
            </a:r>
            <a:r>
              <a:rPr lang="en-GB" dirty="0" err="1">
                <a:cs typeface="Calibri"/>
              </a:rPr>
              <a:t>échelles</a:t>
            </a:r>
            <a:r>
              <a:rPr lang="en-GB" dirty="0">
                <a:cs typeface="Calibri"/>
              </a:rPr>
              <a:t> de temps </a:t>
            </a:r>
            <a:r>
              <a:rPr lang="en-GB" dirty="0" err="1">
                <a:cs typeface="Calibri"/>
              </a:rPr>
              <a:t>différentes</a:t>
            </a:r>
            <a:r>
              <a:rPr lang="en-GB" dirty="0">
                <a:cs typeface="Calibri"/>
              </a:rPr>
              <a:t> : </a:t>
            </a:r>
            <a:r>
              <a:rPr lang="en-GB" dirty="0" err="1">
                <a:cs typeface="Calibri"/>
              </a:rPr>
              <a:t>certains</a:t>
            </a:r>
            <a:r>
              <a:rPr lang="en-GB" dirty="0">
                <a:cs typeface="Calibri"/>
              </a:rPr>
              <a:t> </a:t>
            </a:r>
            <a:r>
              <a:rPr lang="en-GB" dirty="0" err="1">
                <a:cs typeface="Calibri"/>
              </a:rPr>
              <a:t>modèles</a:t>
            </a:r>
            <a:r>
              <a:rPr lang="en-GB" dirty="0">
                <a:cs typeface="Calibri"/>
              </a:rPr>
              <a:t> </a:t>
            </a:r>
            <a:r>
              <a:rPr lang="en-GB" dirty="0" err="1">
                <a:cs typeface="Calibri"/>
              </a:rPr>
              <a:t>n'évaluent</a:t>
            </a:r>
            <a:r>
              <a:rPr lang="en-GB" dirty="0">
                <a:cs typeface="Calibri"/>
              </a:rPr>
              <a:t> le </a:t>
            </a:r>
            <a:r>
              <a:rPr lang="en-GB" dirty="0" err="1">
                <a:cs typeface="Calibri"/>
              </a:rPr>
              <a:t>système</a:t>
            </a:r>
            <a:r>
              <a:rPr lang="en-GB" dirty="0">
                <a:cs typeface="Calibri"/>
              </a:rPr>
              <a:t> que sur un an </a:t>
            </a:r>
            <a:r>
              <a:rPr lang="en-GB" dirty="0" err="1">
                <a:cs typeface="Calibri"/>
              </a:rPr>
              <a:t>ou</a:t>
            </a:r>
            <a:r>
              <a:rPr lang="en-GB" dirty="0">
                <a:cs typeface="Calibri"/>
              </a:rPr>
              <a:t> </a:t>
            </a:r>
            <a:r>
              <a:rPr lang="en-GB" dirty="0" err="1">
                <a:cs typeface="Calibri"/>
              </a:rPr>
              <a:t>moins</a:t>
            </a:r>
            <a:r>
              <a:rPr lang="en-GB" dirty="0">
                <a:cs typeface="Calibri"/>
              </a:rPr>
              <a:t>, </a:t>
            </a:r>
            <a:r>
              <a:rPr lang="en-GB" dirty="0" err="1">
                <a:cs typeface="Calibri"/>
              </a:rPr>
              <a:t>tandis</a:t>
            </a:r>
            <a:r>
              <a:rPr lang="en-GB" dirty="0">
                <a:cs typeface="Calibri"/>
              </a:rPr>
              <a:t> que </a:t>
            </a:r>
            <a:r>
              <a:rPr lang="en-GB" dirty="0" err="1">
                <a:cs typeface="Calibri"/>
              </a:rPr>
              <a:t>d'autres</a:t>
            </a:r>
            <a:r>
              <a:rPr lang="en-GB" dirty="0">
                <a:cs typeface="Calibri"/>
              </a:rPr>
              <a:t> </a:t>
            </a:r>
            <a:r>
              <a:rPr lang="en-GB" dirty="0" err="1">
                <a:cs typeface="Calibri"/>
              </a:rPr>
              <a:t>sont</a:t>
            </a:r>
            <a:r>
              <a:rPr lang="en-GB" dirty="0">
                <a:cs typeface="Calibri"/>
              </a:rPr>
              <a:t> </a:t>
            </a:r>
            <a:r>
              <a:rPr lang="en-GB" dirty="0" err="1">
                <a:cs typeface="Calibri"/>
              </a:rPr>
              <a:t>utilisés</a:t>
            </a:r>
            <a:r>
              <a:rPr lang="en-GB" dirty="0">
                <a:cs typeface="Calibri"/>
              </a:rPr>
              <a:t> pour </a:t>
            </a:r>
            <a:r>
              <a:rPr lang="en-GB" dirty="0" err="1">
                <a:cs typeface="Calibri"/>
              </a:rPr>
              <a:t>créer</a:t>
            </a:r>
            <a:r>
              <a:rPr lang="en-GB" dirty="0">
                <a:cs typeface="Calibri"/>
              </a:rPr>
              <a:t> des </a:t>
            </a:r>
            <a:r>
              <a:rPr lang="en-GB" dirty="0" err="1">
                <a:cs typeface="Calibri"/>
              </a:rPr>
              <a:t>scénarios</a:t>
            </a:r>
            <a:r>
              <a:rPr lang="en-GB" dirty="0">
                <a:cs typeface="Calibri"/>
              </a:rPr>
              <a:t> </a:t>
            </a:r>
            <a:r>
              <a:rPr lang="en-GB" dirty="0" err="1">
                <a:cs typeface="Calibri"/>
              </a:rPr>
              <a:t>allant</a:t>
            </a:r>
            <a:r>
              <a:rPr lang="en-GB" dirty="0">
                <a:cs typeface="Calibri"/>
              </a:rPr>
              <a:t> </a:t>
            </a:r>
            <a:r>
              <a:rPr lang="en-GB" dirty="0" err="1">
                <a:cs typeface="Calibri"/>
              </a:rPr>
              <a:t>jusqu'à</a:t>
            </a:r>
            <a:r>
              <a:rPr lang="en-GB" dirty="0">
                <a:cs typeface="Calibri"/>
              </a:rPr>
              <a:t> 2050 </a:t>
            </a:r>
            <a:r>
              <a:rPr lang="en-GB" dirty="0" err="1">
                <a:cs typeface="Calibri"/>
              </a:rPr>
              <a:t>ou</a:t>
            </a:r>
            <a:r>
              <a:rPr lang="en-GB" dirty="0">
                <a:cs typeface="Calibri"/>
              </a:rPr>
              <a:t> au-</a:t>
            </a:r>
            <a:r>
              <a:rPr lang="en-GB" dirty="0" err="1">
                <a:cs typeface="Calibri"/>
              </a:rPr>
              <a:t>delà</a:t>
            </a:r>
            <a:r>
              <a:rPr lang="en-GB" dirty="0">
                <a:cs typeface="Calibri"/>
              </a:rPr>
              <a:t>. Les </a:t>
            </a:r>
            <a:r>
              <a:rPr lang="en-GB" dirty="0" err="1">
                <a:cs typeface="Calibri"/>
              </a:rPr>
              <a:t>modèles</a:t>
            </a:r>
            <a:r>
              <a:rPr lang="en-GB" dirty="0">
                <a:cs typeface="Calibri"/>
              </a:rPr>
              <a:t> </a:t>
            </a:r>
            <a:r>
              <a:rPr lang="en-GB" dirty="0" err="1">
                <a:cs typeface="Calibri"/>
              </a:rPr>
              <a:t>varient</a:t>
            </a:r>
            <a:r>
              <a:rPr lang="en-GB" dirty="0">
                <a:cs typeface="Calibri"/>
              </a:rPr>
              <a:t> </a:t>
            </a:r>
            <a:r>
              <a:rPr lang="en-GB" dirty="0" err="1">
                <a:cs typeface="Calibri"/>
              </a:rPr>
              <a:t>également</a:t>
            </a:r>
            <a:r>
              <a:rPr lang="en-GB" dirty="0">
                <a:cs typeface="Calibri"/>
              </a:rPr>
              <a:t> à bien </a:t>
            </a:r>
            <a:r>
              <a:rPr lang="en-GB" dirty="0" err="1">
                <a:cs typeface="Calibri"/>
              </a:rPr>
              <a:t>d'autres</a:t>
            </a:r>
            <a:r>
              <a:rPr lang="en-GB" dirty="0">
                <a:cs typeface="Calibri"/>
              </a:rPr>
              <a:t> </a:t>
            </a:r>
            <a:r>
              <a:rPr lang="en-GB" dirty="0" err="1">
                <a:cs typeface="Calibri"/>
              </a:rPr>
              <a:t>égards</a:t>
            </a:r>
            <a:r>
              <a:rPr lang="en-GB" dirty="0">
                <a:cs typeface="Calibri"/>
              </a:rPr>
              <a:t>, par </a:t>
            </a:r>
            <a:r>
              <a:rPr lang="en-GB" dirty="0" err="1">
                <a:cs typeface="Calibri"/>
              </a:rPr>
              <a:t>exemple</a:t>
            </a:r>
            <a:r>
              <a:rPr lang="en-GB" dirty="0">
                <a:cs typeface="Calibri"/>
              </a:rPr>
              <a:t> </a:t>
            </a:r>
            <a:r>
              <a:rPr lang="en-GB" dirty="0" err="1">
                <a:cs typeface="Calibri"/>
              </a:rPr>
              <a:t>en</a:t>
            </a:r>
            <a:r>
              <a:rPr lang="en-GB" dirty="0">
                <a:cs typeface="Calibri"/>
              </a:rPr>
              <a:t> </a:t>
            </a:r>
            <a:r>
              <a:rPr lang="en-GB" dirty="0" err="1">
                <a:cs typeface="Calibri"/>
              </a:rPr>
              <a:t>utilisant</a:t>
            </a:r>
            <a:r>
              <a:rPr lang="en-GB" dirty="0">
                <a:cs typeface="Calibri"/>
              </a:rPr>
              <a:t> des </a:t>
            </a:r>
            <a:r>
              <a:rPr lang="en-GB" dirty="0" err="1">
                <a:cs typeface="Calibri"/>
              </a:rPr>
              <a:t>approches</a:t>
            </a:r>
            <a:r>
              <a:rPr lang="en-GB" dirty="0">
                <a:cs typeface="Calibri"/>
              </a:rPr>
              <a:t> </a:t>
            </a:r>
            <a:r>
              <a:rPr lang="en-GB" dirty="0" err="1">
                <a:cs typeface="Calibri"/>
              </a:rPr>
              <a:t>mathématiques</a:t>
            </a:r>
            <a:r>
              <a:rPr lang="en-GB" dirty="0">
                <a:cs typeface="Calibri"/>
              </a:rPr>
              <a:t>, des </a:t>
            </a:r>
            <a:r>
              <a:rPr lang="en-GB" dirty="0" err="1">
                <a:cs typeface="Calibri"/>
              </a:rPr>
              <a:t>méthodologies</a:t>
            </a:r>
            <a:r>
              <a:rPr lang="en-GB" dirty="0">
                <a:cs typeface="Calibri"/>
              </a:rPr>
              <a:t> et des </a:t>
            </a:r>
            <a:r>
              <a:rPr lang="en-GB" dirty="0" err="1">
                <a:cs typeface="Calibri"/>
              </a:rPr>
              <a:t>niveaux</a:t>
            </a:r>
            <a:r>
              <a:rPr lang="en-GB" dirty="0">
                <a:cs typeface="Calibri"/>
              </a:rPr>
              <a:t> de </a:t>
            </a:r>
            <a:r>
              <a:rPr lang="en-GB" dirty="0" err="1">
                <a:cs typeface="Calibri"/>
              </a:rPr>
              <a:t>détail</a:t>
            </a:r>
            <a:r>
              <a:rPr lang="en-GB" dirty="0">
                <a:cs typeface="Calibri"/>
              </a:rPr>
              <a:t> </a:t>
            </a:r>
            <a:r>
              <a:rPr lang="en-GB" dirty="0" err="1">
                <a:cs typeface="Calibri"/>
              </a:rPr>
              <a:t>différents</a:t>
            </a:r>
            <a:r>
              <a:rPr lang="en-GB" dirty="0">
                <a:cs typeface="Calibri"/>
              </a:rPr>
              <a:t>. La classification d'un </a:t>
            </a:r>
            <a:r>
              <a:rPr lang="en-GB" dirty="0" err="1">
                <a:cs typeface="Calibri"/>
              </a:rPr>
              <a:t>modèle</a:t>
            </a:r>
            <a:r>
              <a:rPr lang="en-GB" dirty="0">
                <a:cs typeface="Calibri"/>
              </a:rPr>
              <a:t> doit </a:t>
            </a:r>
            <a:r>
              <a:rPr lang="en-GB" dirty="0" err="1">
                <a:cs typeface="Calibri"/>
              </a:rPr>
              <a:t>être</a:t>
            </a:r>
            <a:r>
              <a:rPr lang="en-GB" dirty="0">
                <a:cs typeface="Calibri"/>
              </a:rPr>
              <a:t> compatible avec son </a:t>
            </a:r>
            <a:r>
              <a:rPr lang="en-GB" dirty="0" err="1">
                <a:cs typeface="Calibri"/>
              </a:rPr>
              <a:t>objectif</a:t>
            </a:r>
            <a:r>
              <a:rPr lang="en-GB" dirty="0">
                <a:cs typeface="Calibri"/>
              </a:rPr>
              <a:t>; par </a:t>
            </a:r>
            <a:r>
              <a:rPr lang="en-GB" dirty="0" err="1">
                <a:cs typeface="Calibri"/>
              </a:rPr>
              <a:t>exemple</a:t>
            </a:r>
            <a:r>
              <a:rPr lang="en-GB" dirty="0">
                <a:cs typeface="Calibri"/>
              </a:rPr>
              <a:t>, les </a:t>
            </a:r>
            <a:r>
              <a:rPr lang="en-GB" dirty="0" err="1">
                <a:cs typeface="Calibri"/>
              </a:rPr>
              <a:t>modèles</a:t>
            </a:r>
            <a:r>
              <a:rPr lang="en-GB" dirty="0">
                <a:cs typeface="Calibri"/>
              </a:rPr>
              <a:t> </a:t>
            </a:r>
            <a:r>
              <a:rPr lang="en-GB" dirty="0" err="1">
                <a:cs typeface="Calibri"/>
              </a:rPr>
              <a:t>d'électrification</a:t>
            </a:r>
            <a:r>
              <a:rPr lang="en-GB" dirty="0">
                <a:cs typeface="Calibri"/>
              </a:rPr>
              <a:t> </a:t>
            </a:r>
            <a:r>
              <a:rPr lang="en-GB" dirty="0" err="1">
                <a:cs typeface="Calibri"/>
              </a:rPr>
              <a:t>peuvent</a:t>
            </a:r>
            <a:r>
              <a:rPr lang="en-GB" dirty="0">
                <a:cs typeface="Calibri"/>
              </a:rPr>
              <a:t> </a:t>
            </a:r>
            <a:r>
              <a:rPr lang="en-GB" dirty="0" err="1">
                <a:cs typeface="Calibri"/>
              </a:rPr>
              <a:t>nécessiter</a:t>
            </a:r>
            <a:r>
              <a:rPr lang="en-GB" dirty="0">
                <a:cs typeface="Calibri"/>
              </a:rPr>
              <a:t> </a:t>
            </a:r>
            <a:r>
              <a:rPr lang="en-GB" dirty="0" err="1">
                <a:cs typeface="Calibri"/>
              </a:rPr>
              <a:t>une</a:t>
            </a:r>
            <a:r>
              <a:rPr lang="en-GB" dirty="0">
                <a:cs typeface="Calibri"/>
              </a:rPr>
              <a:t> </a:t>
            </a:r>
            <a:r>
              <a:rPr lang="en-GB" dirty="0" err="1">
                <a:cs typeface="Calibri"/>
              </a:rPr>
              <a:t>échelle</a:t>
            </a:r>
            <a:r>
              <a:rPr lang="en-GB" dirty="0">
                <a:cs typeface="Calibri"/>
              </a:rPr>
              <a:t> </a:t>
            </a:r>
            <a:r>
              <a:rPr lang="en-GB" dirty="0" err="1">
                <a:cs typeface="Calibri"/>
              </a:rPr>
              <a:t>régionale</a:t>
            </a:r>
            <a:r>
              <a:rPr lang="en-GB" dirty="0">
                <a:cs typeface="Calibri"/>
              </a:rPr>
              <a:t> et </a:t>
            </a:r>
            <a:r>
              <a:rPr lang="en-GB" dirty="0" err="1">
                <a:cs typeface="Calibri"/>
              </a:rPr>
              <a:t>une</a:t>
            </a:r>
            <a:r>
              <a:rPr lang="en-GB" dirty="0">
                <a:cs typeface="Calibri"/>
              </a:rPr>
              <a:t> </a:t>
            </a:r>
            <a:r>
              <a:rPr lang="en-GB" dirty="0" err="1">
                <a:cs typeface="Calibri"/>
              </a:rPr>
              <a:t>approche</a:t>
            </a:r>
            <a:r>
              <a:rPr lang="en-GB" dirty="0">
                <a:cs typeface="Calibri"/>
              </a:rPr>
              <a:t> </a:t>
            </a:r>
            <a:r>
              <a:rPr lang="en-GB" dirty="0" err="1">
                <a:cs typeface="Calibri"/>
              </a:rPr>
              <a:t>géospatiale</a:t>
            </a:r>
            <a:r>
              <a:rPr lang="en-GB" dirty="0">
                <a:cs typeface="Calibri"/>
              </a:rPr>
              <a:t> </a:t>
            </a:r>
            <a:r>
              <a:rPr lang="en-GB" dirty="0" err="1">
                <a:cs typeface="Calibri"/>
              </a:rPr>
              <a:t>en</a:t>
            </a:r>
            <a:r>
              <a:rPr lang="en-GB" dirty="0">
                <a:cs typeface="Calibri"/>
              </a:rPr>
              <a:t> raison des </a:t>
            </a:r>
            <a:r>
              <a:rPr lang="en-GB" dirty="0" err="1">
                <a:cs typeface="Calibri"/>
              </a:rPr>
              <a:t>différences</a:t>
            </a:r>
            <a:r>
              <a:rPr lang="en-GB" dirty="0">
                <a:cs typeface="Calibri"/>
              </a:rPr>
              <a:t> </a:t>
            </a:r>
            <a:r>
              <a:rPr lang="en-GB" dirty="0" err="1">
                <a:cs typeface="Calibri"/>
              </a:rPr>
              <a:t>d'accès</a:t>
            </a:r>
            <a:r>
              <a:rPr lang="en-GB" dirty="0">
                <a:cs typeface="Calibri"/>
              </a:rPr>
              <a:t> et de </a:t>
            </a:r>
            <a:r>
              <a:rPr lang="en-GB" dirty="0" err="1">
                <a:cs typeface="Calibri"/>
              </a:rPr>
              <a:t>disponibilité</a:t>
            </a:r>
            <a:r>
              <a:rPr lang="en-GB" dirty="0">
                <a:cs typeface="Calibri"/>
              </a:rPr>
              <a:t> des </a:t>
            </a:r>
            <a:r>
              <a:rPr lang="en-GB" dirty="0" err="1">
                <a:cs typeface="Calibri"/>
              </a:rPr>
              <a:t>ressources</a:t>
            </a:r>
            <a:r>
              <a:rPr lang="en-GB" dirty="0">
                <a:cs typeface="Calibri"/>
              </a:rPr>
              <a:t> entre les </a:t>
            </a:r>
            <a:r>
              <a:rPr lang="en-GB" dirty="0" err="1">
                <a:cs typeface="Calibri"/>
              </a:rPr>
              <a:t>différentes</a:t>
            </a:r>
            <a:r>
              <a:rPr lang="en-GB" dirty="0">
                <a:cs typeface="Calibri"/>
              </a:rPr>
              <a:t> </a:t>
            </a:r>
            <a:r>
              <a:rPr lang="en-GB" dirty="0" err="1">
                <a:cs typeface="Calibri"/>
              </a:rPr>
              <a:t>régions</a:t>
            </a:r>
            <a:r>
              <a:rPr lang="en-GB" dirty="0">
                <a:cs typeface="Calibri"/>
              </a:rPr>
              <a:t> d'un </a:t>
            </a:r>
            <a:r>
              <a:rPr lang="en-GB" dirty="0" err="1">
                <a:cs typeface="Calibri"/>
              </a:rPr>
              <a:t>même</a:t>
            </a:r>
            <a:r>
              <a:rPr lang="en-GB" dirty="0">
                <a:cs typeface="Calibri"/>
              </a:rPr>
              <a:t> pays.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25777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dirty="0">
                <a:cs typeface="Calibri"/>
              </a:rPr>
              <a:t>Les </a:t>
            </a:r>
            <a:r>
              <a:rPr lang="en-GB" dirty="0" err="1">
                <a:cs typeface="Calibri"/>
              </a:rPr>
              <a:t>modèles</a:t>
            </a:r>
            <a:r>
              <a:rPr lang="en-GB" dirty="0">
                <a:cs typeface="Calibri"/>
              </a:rPr>
              <a:t> de </a:t>
            </a:r>
            <a:r>
              <a:rPr lang="en-GB" dirty="0" err="1">
                <a:cs typeface="Calibri"/>
              </a:rPr>
              <a:t>systèmes</a:t>
            </a:r>
            <a:r>
              <a:rPr lang="en-GB" dirty="0">
                <a:cs typeface="Calibri"/>
              </a:rPr>
              <a:t> </a:t>
            </a:r>
            <a:r>
              <a:rPr lang="en-GB" dirty="0" err="1">
                <a:cs typeface="Calibri"/>
              </a:rPr>
              <a:t>énergétiques</a:t>
            </a:r>
            <a:r>
              <a:rPr lang="en-GB" dirty="0">
                <a:cs typeface="Calibri"/>
              </a:rPr>
              <a:t> </a:t>
            </a:r>
            <a:r>
              <a:rPr lang="en-GB" dirty="0" err="1">
                <a:cs typeface="Calibri"/>
              </a:rPr>
              <a:t>peuvent</a:t>
            </a:r>
            <a:r>
              <a:rPr lang="en-GB" dirty="0">
                <a:cs typeface="Calibri"/>
              </a:rPr>
              <a:t> </a:t>
            </a:r>
            <a:r>
              <a:rPr lang="en-GB" dirty="0" err="1">
                <a:cs typeface="Calibri"/>
              </a:rPr>
              <a:t>être</a:t>
            </a:r>
            <a:r>
              <a:rPr lang="en-GB" dirty="0">
                <a:cs typeface="Calibri"/>
              </a:rPr>
              <a:t> des </a:t>
            </a:r>
            <a:r>
              <a:rPr lang="en-GB" dirty="0" err="1">
                <a:cs typeface="Calibri"/>
              </a:rPr>
              <a:t>outils</a:t>
            </a:r>
            <a:r>
              <a:rPr lang="en-GB" dirty="0">
                <a:cs typeface="Calibri"/>
              </a:rPr>
              <a:t> très </a:t>
            </a:r>
            <a:r>
              <a:rPr lang="en-GB" dirty="0" err="1">
                <a:cs typeface="Calibri"/>
              </a:rPr>
              <a:t>efficaces</a:t>
            </a:r>
            <a:r>
              <a:rPr lang="en-GB" dirty="0">
                <a:cs typeface="Calibri"/>
              </a:rPr>
              <a:t> pour </a:t>
            </a:r>
            <a:r>
              <a:rPr lang="en-GB" dirty="0" err="1">
                <a:cs typeface="Calibri"/>
              </a:rPr>
              <a:t>soutenir</a:t>
            </a:r>
            <a:r>
              <a:rPr lang="en-GB" dirty="0">
                <a:cs typeface="Calibri"/>
              </a:rPr>
              <a:t> </a:t>
            </a:r>
            <a:r>
              <a:rPr lang="en-GB" dirty="0" err="1">
                <a:cs typeface="Calibri"/>
              </a:rPr>
              <a:t>l'élaboration</a:t>
            </a:r>
            <a:r>
              <a:rPr lang="en-GB" dirty="0">
                <a:cs typeface="Calibri"/>
              </a:rPr>
              <a:t> des politiques. Les </a:t>
            </a:r>
            <a:r>
              <a:rPr lang="en-GB" dirty="0" err="1">
                <a:cs typeface="Calibri"/>
              </a:rPr>
              <a:t>gouvernements</a:t>
            </a:r>
            <a:r>
              <a:rPr lang="en-GB" dirty="0">
                <a:cs typeface="Calibri"/>
              </a:rPr>
              <a:t> </a:t>
            </a:r>
            <a:r>
              <a:rPr lang="en-GB" dirty="0" err="1">
                <a:cs typeface="Calibri"/>
              </a:rPr>
              <a:t>ont</a:t>
            </a:r>
            <a:r>
              <a:rPr lang="en-GB" dirty="0">
                <a:cs typeface="Calibri"/>
              </a:rPr>
              <a:t> </a:t>
            </a:r>
            <a:r>
              <a:rPr lang="en-GB" dirty="0" err="1">
                <a:cs typeface="Calibri"/>
              </a:rPr>
              <a:t>souvent</a:t>
            </a:r>
            <a:r>
              <a:rPr lang="en-GB" dirty="0">
                <a:cs typeface="Calibri"/>
              </a:rPr>
              <a:t> des </a:t>
            </a:r>
            <a:r>
              <a:rPr lang="en-GB" dirty="0" err="1">
                <a:cs typeface="Calibri"/>
              </a:rPr>
              <a:t>objectifs</a:t>
            </a:r>
            <a:r>
              <a:rPr lang="en-GB" dirty="0">
                <a:cs typeface="Calibri"/>
              </a:rPr>
              <a:t> politiques </a:t>
            </a:r>
            <a:r>
              <a:rPr lang="en-GB" dirty="0" err="1">
                <a:cs typeface="Calibri"/>
              </a:rPr>
              <a:t>nationaux</a:t>
            </a:r>
            <a:r>
              <a:rPr lang="en-GB" dirty="0">
                <a:cs typeface="Calibri"/>
              </a:rPr>
              <a:t> </a:t>
            </a:r>
            <a:r>
              <a:rPr lang="en-GB" dirty="0" err="1">
                <a:cs typeface="Calibri"/>
              </a:rPr>
              <a:t>existants</a:t>
            </a:r>
            <a:r>
              <a:rPr lang="en-GB" dirty="0">
                <a:cs typeface="Calibri"/>
              </a:rPr>
              <a:t>, </a:t>
            </a:r>
            <a:r>
              <a:rPr lang="en-GB" dirty="0" err="1">
                <a:cs typeface="Calibri"/>
              </a:rPr>
              <a:t>ainsi</a:t>
            </a:r>
            <a:r>
              <a:rPr lang="en-GB" dirty="0">
                <a:cs typeface="Calibri"/>
              </a:rPr>
              <a:t> que </a:t>
            </a:r>
            <a:r>
              <a:rPr lang="en-GB" dirty="0" err="1">
                <a:cs typeface="Calibri"/>
              </a:rPr>
              <a:t>l'intention</a:t>
            </a:r>
            <a:r>
              <a:rPr lang="en-GB" dirty="0">
                <a:cs typeface="Calibri"/>
              </a:rPr>
              <a:t> de </a:t>
            </a:r>
            <a:r>
              <a:rPr lang="en-GB" dirty="0" err="1">
                <a:cs typeface="Calibri"/>
              </a:rPr>
              <a:t>travailler</a:t>
            </a:r>
            <a:r>
              <a:rPr lang="en-GB" dirty="0">
                <a:cs typeface="Calibri"/>
              </a:rPr>
              <a:t> à la </a:t>
            </a:r>
            <a:r>
              <a:rPr lang="en-GB" dirty="0" err="1">
                <a:cs typeface="Calibri"/>
              </a:rPr>
              <a:t>réalisation</a:t>
            </a:r>
            <a:r>
              <a:rPr lang="en-GB" dirty="0">
                <a:cs typeface="Calibri"/>
              </a:rPr>
              <a:t> </a:t>
            </a:r>
            <a:r>
              <a:rPr lang="en-GB" dirty="0" err="1">
                <a:cs typeface="Calibri"/>
              </a:rPr>
              <a:t>d'accords</a:t>
            </a:r>
            <a:r>
              <a:rPr lang="en-GB" dirty="0">
                <a:cs typeface="Calibri"/>
              </a:rPr>
              <a:t> et </a:t>
            </a:r>
            <a:r>
              <a:rPr lang="en-GB" dirty="0" err="1">
                <a:cs typeface="Calibri"/>
              </a:rPr>
              <a:t>d'objectifs</a:t>
            </a:r>
            <a:r>
              <a:rPr lang="en-GB" dirty="0">
                <a:cs typeface="Calibri"/>
              </a:rPr>
              <a:t> </a:t>
            </a:r>
            <a:r>
              <a:rPr lang="en-GB" dirty="0" err="1">
                <a:cs typeface="Calibri"/>
              </a:rPr>
              <a:t>internationaux</a:t>
            </a:r>
            <a:r>
              <a:rPr lang="en-GB" dirty="0">
                <a:cs typeface="Calibri"/>
              </a:rPr>
              <a:t>. </a:t>
            </a:r>
            <a:r>
              <a:rPr lang="en-GB" dirty="0" err="1">
                <a:cs typeface="Calibri"/>
              </a:rPr>
              <a:t>Ces</a:t>
            </a:r>
            <a:r>
              <a:rPr lang="en-GB" dirty="0">
                <a:cs typeface="Calibri"/>
              </a:rPr>
              <a:t> buts et </a:t>
            </a:r>
            <a:r>
              <a:rPr lang="en-GB" dirty="0" err="1">
                <a:cs typeface="Calibri"/>
              </a:rPr>
              <a:t>objectifs</a:t>
            </a:r>
            <a:r>
              <a:rPr lang="en-GB" dirty="0">
                <a:cs typeface="Calibri"/>
              </a:rPr>
              <a:t> </a:t>
            </a:r>
            <a:r>
              <a:rPr lang="en-GB" dirty="0" err="1">
                <a:cs typeface="Calibri"/>
              </a:rPr>
              <a:t>déterminent</a:t>
            </a:r>
            <a:r>
              <a:rPr lang="en-GB" dirty="0">
                <a:cs typeface="Calibri"/>
              </a:rPr>
              <a:t> </a:t>
            </a:r>
            <a:r>
              <a:rPr lang="en-GB" dirty="0" err="1">
                <a:cs typeface="Calibri"/>
              </a:rPr>
              <a:t>souvent</a:t>
            </a:r>
            <a:r>
              <a:rPr lang="en-GB" dirty="0">
                <a:cs typeface="Calibri"/>
              </a:rPr>
              <a:t> la </a:t>
            </a:r>
            <a:r>
              <a:rPr lang="en-GB" dirty="0" err="1">
                <a:cs typeface="Calibri"/>
              </a:rPr>
              <a:t>voie</a:t>
            </a:r>
            <a:r>
              <a:rPr lang="en-GB" dirty="0">
                <a:cs typeface="Calibri"/>
              </a:rPr>
              <a:t> à </a:t>
            </a:r>
            <a:r>
              <a:rPr lang="en-GB" dirty="0" err="1">
                <a:cs typeface="Calibri"/>
              </a:rPr>
              <a:t>suivre</a:t>
            </a:r>
            <a:r>
              <a:rPr lang="en-GB" dirty="0">
                <a:cs typeface="Calibri"/>
              </a:rPr>
              <a:t> pour le </a:t>
            </a:r>
            <a:r>
              <a:rPr lang="en-GB" dirty="0" err="1">
                <a:cs typeface="Calibri"/>
              </a:rPr>
              <a:t>système</a:t>
            </a:r>
            <a:r>
              <a:rPr lang="en-GB" dirty="0">
                <a:cs typeface="Calibri"/>
              </a:rPr>
              <a:t> </a:t>
            </a:r>
            <a:r>
              <a:rPr lang="en-GB" dirty="0" err="1">
                <a:cs typeface="Calibri"/>
              </a:rPr>
              <a:t>énergétique</a:t>
            </a:r>
            <a:r>
              <a:rPr lang="en-GB" dirty="0">
                <a:cs typeface="Calibri"/>
              </a:rPr>
              <a:t> du pays. </a:t>
            </a:r>
            <a:r>
              <a:rPr lang="en-GB" dirty="0" err="1">
                <a:cs typeface="Calibri"/>
              </a:rPr>
              <a:t>Cependant</a:t>
            </a:r>
            <a:r>
              <a:rPr lang="en-GB" dirty="0">
                <a:cs typeface="Calibri"/>
              </a:rPr>
              <a:t>, de </a:t>
            </a:r>
            <a:r>
              <a:rPr lang="en-GB" dirty="0" err="1">
                <a:cs typeface="Calibri"/>
              </a:rPr>
              <a:t>nombreuses</a:t>
            </a:r>
            <a:r>
              <a:rPr lang="en-GB" dirty="0">
                <a:cs typeface="Calibri"/>
              </a:rPr>
              <a:t> </a:t>
            </a:r>
            <a:r>
              <a:rPr lang="en-GB" dirty="0" err="1">
                <a:cs typeface="Calibri"/>
              </a:rPr>
              <a:t>autres</a:t>
            </a:r>
            <a:r>
              <a:rPr lang="en-GB" dirty="0">
                <a:cs typeface="Calibri"/>
              </a:rPr>
              <a:t> </a:t>
            </a:r>
            <a:r>
              <a:rPr lang="en-GB" dirty="0" err="1">
                <a:cs typeface="Calibri"/>
              </a:rPr>
              <a:t>considérations</a:t>
            </a:r>
            <a:r>
              <a:rPr lang="en-GB" dirty="0">
                <a:cs typeface="Calibri"/>
              </a:rPr>
              <a:t> </a:t>
            </a:r>
            <a:r>
              <a:rPr lang="en-GB" dirty="0" err="1">
                <a:cs typeface="Calibri"/>
              </a:rPr>
              <a:t>sont</a:t>
            </a:r>
            <a:r>
              <a:rPr lang="en-GB" dirty="0">
                <a:cs typeface="Calibri"/>
              </a:rPr>
              <a:t> </a:t>
            </a:r>
            <a:r>
              <a:rPr lang="en-GB" dirty="0" err="1">
                <a:cs typeface="Calibri"/>
              </a:rPr>
              <a:t>nécessaires</a:t>
            </a:r>
            <a:r>
              <a:rPr lang="en-GB" dirty="0">
                <a:cs typeface="Calibri"/>
              </a:rPr>
              <a:t>; par </a:t>
            </a:r>
            <a:r>
              <a:rPr lang="en-GB" dirty="0" err="1">
                <a:cs typeface="Calibri"/>
              </a:rPr>
              <a:t>exemple</a:t>
            </a:r>
            <a:r>
              <a:rPr lang="en-GB" dirty="0">
                <a:cs typeface="Calibri"/>
              </a:rPr>
              <a:t>, le </a:t>
            </a:r>
            <a:r>
              <a:rPr lang="en-GB" dirty="0" err="1">
                <a:cs typeface="Calibri"/>
              </a:rPr>
              <a:t>système</a:t>
            </a:r>
            <a:r>
              <a:rPr lang="en-GB" dirty="0">
                <a:cs typeface="Calibri"/>
              </a:rPr>
              <a:t> </a:t>
            </a:r>
            <a:r>
              <a:rPr lang="en-GB" dirty="0" err="1">
                <a:cs typeface="Calibri"/>
              </a:rPr>
              <a:t>énergétique</a:t>
            </a:r>
            <a:r>
              <a:rPr lang="en-GB" dirty="0">
                <a:cs typeface="Calibri"/>
              </a:rPr>
              <a:t> doit </a:t>
            </a:r>
            <a:r>
              <a:rPr lang="en-GB" dirty="0" err="1">
                <a:cs typeface="Calibri"/>
              </a:rPr>
              <a:t>être</a:t>
            </a:r>
            <a:r>
              <a:rPr lang="en-GB" dirty="0">
                <a:cs typeface="Calibri"/>
              </a:rPr>
              <a:t> </a:t>
            </a:r>
            <a:r>
              <a:rPr lang="en-GB" dirty="0" err="1">
                <a:cs typeface="Calibri"/>
              </a:rPr>
              <a:t>techniquement</a:t>
            </a:r>
            <a:r>
              <a:rPr lang="en-GB" dirty="0">
                <a:cs typeface="Calibri"/>
              </a:rPr>
              <a:t> capable de </a:t>
            </a:r>
            <a:r>
              <a:rPr lang="en-GB" dirty="0" err="1">
                <a:cs typeface="Calibri"/>
              </a:rPr>
              <a:t>répondre</a:t>
            </a:r>
            <a:r>
              <a:rPr lang="en-GB" dirty="0">
                <a:cs typeface="Calibri"/>
              </a:rPr>
              <a:t> à la </a:t>
            </a:r>
            <a:r>
              <a:rPr lang="en-GB" dirty="0" err="1">
                <a:cs typeface="Calibri"/>
              </a:rPr>
              <a:t>demande</a:t>
            </a:r>
            <a:r>
              <a:rPr lang="en-GB" dirty="0">
                <a:cs typeface="Calibri"/>
              </a:rPr>
              <a:t> future </a:t>
            </a:r>
            <a:r>
              <a:rPr lang="en-GB" dirty="0" err="1">
                <a:cs typeface="Calibri"/>
              </a:rPr>
              <a:t>d'énergie</a:t>
            </a:r>
            <a:r>
              <a:rPr lang="en-GB" dirty="0">
                <a:cs typeface="Calibri"/>
              </a:rPr>
              <a:t> tout </a:t>
            </a:r>
            <a:r>
              <a:rPr lang="en-GB" dirty="0" err="1">
                <a:cs typeface="Calibri"/>
              </a:rPr>
              <a:t>en</a:t>
            </a:r>
            <a:r>
              <a:rPr lang="en-GB" dirty="0">
                <a:cs typeface="Calibri"/>
              </a:rPr>
              <a:t> </a:t>
            </a:r>
            <a:r>
              <a:rPr lang="en-GB" dirty="0" err="1">
                <a:cs typeface="Calibri"/>
              </a:rPr>
              <a:t>satisfaisant</a:t>
            </a:r>
            <a:r>
              <a:rPr lang="en-GB" dirty="0">
                <a:cs typeface="Calibri"/>
              </a:rPr>
              <a:t> aux </a:t>
            </a:r>
            <a:r>
              <a:rPr lang="en-GB" dirty="0" err="1">
                <a:cs typeface="Calibri"/>
              </a:rPr>
              <a:t>objectifs</a:t>
            </a:r>
            <a:r>
              <a:rPr lang="en-GB" dirty="0">
                <a:cs typeface="Calibri"/>
              </a:rPr>
              <a:t> </a:t>
            </a:r>
            <a:r>
              <a:rPr lang="en-GB" dirty="0" err="1">
                <a:cs typeface="Calibri"/>
              </a:rPr>
              <a:t>en</a:t>
            </a:r>
            <a:r>
              <a:rPr lang="en-GB" dirty="0">
                <a:cs typeface="Calibri"/>
              </a:rPr>
              <a:t> matière de </a:t>
            </a:r>
            <a:r>
              <a:rPr lang="en-GB" dirty="0" err="1">
                <a:cs typeface="Calibri"/>
              </a:rPr>
              <a:t>changement</a:t>
            </a:r>
            <a:r>
              <a:rPr lang="en-GB" dirty="0">
                <a:cs typeface="Calibri"/>
              </a:rPr>
              <a:t> </a:t>
            </a:r>
            <a:r>
              <a:rPr lang="en-GB" dirty="0" err="1">
                <a:cs typeface="Calibri"/>
              </a:rPr>
              <a:t>climatique</a:t>
            </a:r>
            <a:r>
              <a:rPr lang="en-GB" dirty="0">
                <a:cs typeface="Calibri"/>
              </a:rPr>
              <a:t>. </a:t>
            </a:r>
            <a:r>
              <a:rPr lang="en-GB" dirty="0" err="1">
                <a:cs typeface="Calibri"/>
              </a:rPr>
              <a:t>D'autres</a:t>
            </a:r>
            <a:r>
              <a:rPr lang="en-GB" dirty="0">
                <a:cs typeface="Calibri"/>
              </a:rPr>
              <a:t> </a:t>
            </a:r>
            <a:r>
              <a:rPr lang="en-GB" dirty="0" err="1">
                <a:cs typeface="Calibri"/>
              </a:rPr>
              <a:t>facteurs</a:t>
            </a:r>
            <a:r>
              <a:rPr lang="en-GB" dirty="0">
                <a:cs typeface="Calibri"/>
              </a:rPr>
              <a:t> </a:t>
            </a:r>
            <a:r>
              <a:rPr lang="en-GB" dirty="0" err="1">
                <a:cs typeface="Calibri"/>
              </a:rPr>
              <a:t>doivent</a:t>
            </a:r>
            <a:r>
              <a:rPr lang="en-GB" dirty="0">
                <a:cs typeface="Calibri"/>
              </a:rPr>
              <a:t> </a:t>
            </a:r>
            <a:r>
              <a:rPr lang="en-GB" dirty="0" err="1">
                <a:cs typeface="Calibri"/>
              </a:rPr>
              <a:t>être</a:t>
            </a:r>
            <a:r>
              <a:rPr lang="en-GB" dirty="0">
                <a:cs typeface="Calibri"/>
              </a:rPr>
              <a:t> pris </a:t>
            </a:r>
            <a:r>
              <a:rPr lang="en-GB" dirty="0" err="1">
                <a:cs typeface="Calibri"/>
              </a:rPr>
              <a:t>en</a:t>
            </a:r>
            <a:r>
              <a:rPr lang="en-GB" dirty="0">
                <a:cs typeface="Calibri"/>
              </a:rPr>
              <a:t> </a:t>
            </a:r>
            <a:r>
              <a:rPr lang="en-GB" dirty="0" err="1">
                <a:cs typeface="Calibri"/>
              </a:rPr>
              <a:t>compte</a:t>
            </a:r>
            <a:r>
              <a:rPr lang="en-GB" dirty="0">
                <a:cs typeface="Calibri"/>
              </a:rPr>
              <a:t> dans la planification du </a:t>
            </a:r>
            <a:r>
              <a:rPr lang="en-GB" dirty="0" err="1">
                <a:cs typeface="Calibri"/>
              </a:rPr>
              <a:t>système</a:t>
            </a:r>
            <a:r>
              <a:rPr lang="en-GB" dirty="0">
                <a:cs typeface="Calibri"/>
              </a:rPr>
              <a:t> </a:t>
            </a:r>
            <a:r>
              <a:rPr lang="en-GB" dirty="0" err="1">
                <a:cs typeface="Calibri"/>
              </a:rPr>
              <a:t>énergétique</a:t>
            </a:r>
            <a:r>
              <a:rPr lang="en-GB" dirty="0">
                <a:cs typeface="Calibri"/>
              </a:rPr>
              <a:t>, </a:t>
            </a:r>
            <a:r>
              <a:rPr lang="en-GB" dirty="0" err="1">
                <a:cs typeface="Calibri"/>
              </a:rPr>
              <a:t>notamment</a:t>
            </a:r>
            <a:r>
              <a:rPr lang="en-GB" dirty="0">
                <a:cs typeface="Calibri"/>
              </a:rPr>
              <a:t> la </a:t>
            </a:r>
            <a:r>
              <a:rPr lang="en-GB" dirty="0" err="1">
                <a:cs typeface="Calibri"/>
              </a:rPr>
              <a:t>disponibilité</a:t>
            </a:r>
            <a:r>
              <a:rPr lang="en-GB" dirty="0">
                <a:cs typeface="Calibri"/>
              </a:rPr>
              <a:t> future des </a:t>
            </a:r>
            <a:r>
              <a:rPr lang="en-GB" dirty="0" err="1">
                <a:cs typeface="Calibri"/>
              </a:rPr>
              <a:t>ressources</a:t>
            </a:r>
            <a:r>
              <a:rPr lang="en-GB" dirty="0">
                <a:cs typeface="Calibri"/>
              </a:rPr>
              <a:t>, </a:t>
            </a:r>
            <a:r>
              <a:rPr lang="en-GB" dirty="0" err="1">
                <a:cs typeface="Calibri"/>
              </a:rPr>
              <a:t>l'évolution</a:t>
            </a:r>
            <a:r>
              <a:rPr lang="en-GB" dirty="0">
                <a:cs typeface="Calibri"/>
              </a:rPr>
              <a:t> des </a:t>
            </a:r>
            <a:r>
              <a:rPr lang="en-GB" dirty="0" err="1">
                <a:cs typeface="Calibri"/>
              </a:rPr>
              <a:t>coûts</a:t>
            </a:r>
            <a:r>
              <a:rPr lang="en-GB" dirty="0">
                <a:cs typeface="Calibri"/>
              </a:rPr>
              <a:t> et des performances des technologies et les </a:t>
            </a:r>
            <a:r>
              <a:rPr lang="en-GB" dirty="0" err="1">
                <a:cs typeface="Calibri"/>
              </a:rPr>
              <a:t>objectifs</a:t>
            </a:r>
            <a:r>
              <a:rPr lang="en-GB" dirty="0">
                <a:cs typeface="Calibri"/>
              </a:rPr>
              <a:t> politiques </a:t>
            </a:r>
            <a:r>
              <a:rPr lang="en-GB" dirty="0" err="1">
                <a:cs typeface="Calibri"/>
              </a:rPr>
              <a:t>d'autres</a:t>
            </a:r>
            <a:r>
              <a:rPr lang="en-GB" dirty="0">
                <a:cs typeface="Calibri"/>
              </a:rPr>
              <a:t> </a:t>
            </a:r>
            <a:r>
              <a:rPr lang="en-GB" dirty="0" err="1">
                <a:cs typeface="Calibri"/>
              </a:rPr>
              <a:t>secteurs</a:t>
            </a:r>
            <a:r>
              <a:rPr lang="en-GB" dirty="0">
                <a:cs typeface="Calibri"/>
              </a:rPr>
              <a:t> qui </a:t>
            </a:r>
            <a:r>
              <a:rPr lang="en-GB" dirty="0" err="1">
                <a:cs typeface="Calibri"/>
              </a:rPr>
              <a:t>interagissent</a:t>
            </a:r>
            <a:r>
              <a:rPr lang="en-GB" dirty="0">
                <a:cs typeface="Calibri"/>
              </a:rPr>
              <a:t> </a:t>
            </a:r>
            <a:r>
              <a:rPr lang="en-GB" dirty="0" err="1">
                <a:cs typeface="Calibri"/>
              </a:rPr>
              <a:t>souvent</a:t>
            </a:r>
            <a:r>
              <a:rPr lang="en-GB" dirty="0">
                <a:cs typeface="Calibri"/>
              </a:rPr>
              <a:t> avec le </a:t>
            </a:r>
            <a:r>
              <a:rPr lang="en-GB" dirty="0" err="1">
                <a:cs typeface="Calibri"/>
              </a:rPr>
              <a:t>système</a:t>
            </a:r>
            <a:r>
              <a:rPr lang="en-GB" dirty="0">
                <a:cs typeface="Calibri"/>
              </a:rPr>
              <a:t> </a:t>
            </a:r>
            <a:r>
              <a:rPr lang="en-GB" dirty="0" err="1">
                <a:cs typeface="Calibri"/>
              </a:rPr>
              <a:t>énergétique</a:t>
            </a:r>
            <a:r>
              <a:rPr lang="en-GB" dirty="0">
                <a:cs typeface="Calibri"/>
              </a:rPr>
              <a:t>. Les </a:t>
            </a:r>
            <a:r>
              <a:rPr lang="en-GB" dirty="0" err="1">
                <a:cs typeface="Calibri"/>
              </a:rPr>
              <a:t>modèles</a:t>
            </a:r>
            <a:r>
              <a:rPr lang="en-GB" dirty="0">
                <a:cs typeface="Calibri"/>
              </a:rPr>
              <a:t> de </a:t>
            </a:r>
            <a:r>
              <a:rPr lang="en-GB" dirty="0" err="1">
                <a:cs typeface="Calibri"/>
              </a:rPr>
              <a:t>systèmes</a:t>
            </a:r>
            <a:r>
              <a:rPr lang="en-GB" dirty="0">
                <a:cs typeface="Calibri"/>
              </a:rPr>
              <a:t> </a:t>
            </a:r>
            <a:r>
              <a:rPr lang="en-GB" dirty="0" err="1">
                <a:cs typeface="Calibri"/>
              </a:rPr>
              <a:t>énergétiques</a:t>
            </a:r>
            <a:r>
              <a:rPr lang="en-GB" dirty="0">
                <a:cs typeface="Calibri"/>
              </a:rPr>
              <a:t> </a:t>
            </a:r>
            <a:r>
              <a:rPr lang="en-GB" dirty="0" err="1">
                <a:cs typeface="Calibri"/>
              </a:rPr>
              <a:t>peuvent</a:t>
            </a:r>
            <a:r>
              <a:rPr lang="en-GB" dirty="0">
                <a:cs typeface="Calibri"/>
              </a:rPr>
              <a:t> </a:t>
            </a:r>
            <a:r>
              <a:rPr lang="en-GB" dirty="0" err="1">
                <a:cs typeface="Calibri"/>
              </a:rPr>
              <a:t>contribuer</a:t>
            </a:r>
            <a:r>
              <a:rPr lang="en-GB" dirty="0">
                <a:cs typeface="Calibri"/>
              </a:rPr>
              <a:t> à </a:t>
            </a:r>
            <a:r>
              <a:rPr lang="en-GB" dirty="0" err="1">
                <a:cs typeface="Calibri"/>
              </a:rPr>
              <a:t>une</a:t>
            </a:r>
            <a:r>
              <a:rPr lang="en-GB" dirty="0">
                <a:cs typeface="Calibri"/>
              </a:rPr>
              <a:t> </a:t>
            </a:r>
            <a:r>
              <a:rPr lang="en-GB" dirty="0" err="1">
                <a:cs typeface="Calibri"/>
              </a:rPr>
              <a:t>telle</a:t>
            </a:r>
            <a:r>
              <a:rPr lang="en-GB" dirty="0">
                <a:cs typeface="Calibri"/>
              </a:rPr>
              <a:t> </a:t>
            </a:r>
            <a:r>
              <a:rPr lang="en-GB" dirty="0" err="1">
                <a:cs typeface="Calibri"/>
              </a:rPr>
              <a:t>approche</a:t>
            </a:r>
            <a:r>
              <a:rPr lang="en-GB" dirty="0">
                <a:cs typeface="Calibri"/>
              </a:rPr>
              <a:t> </a:t>
            </a:r>
            <a:r>
              <a:rPr lang="en-GB" dirty="0" err="1">
                <a:cs typeface="Calibri"/>
              </a:rPr>
              <a:t>holistique</a:t>
            </a:r>
            <a:r>
              <a:rPr lang="en-GB" dirty="0">
                <a:cs typeface="Calibri"/>
              </a:rPr>
              <a:t> de la planification </a:t>
            </a:r>
            <a:r>
              <a:rPr lang="en-GB" dirty="0" err="1">
                <a:cs typeface="Calibri"/>
              </a:rPr>
              <a:t>énergétique</a:t>
            </a:r>
            <a:r>
              <a:rPr lang="en-GB" dirty="0">
                <a:cs typeface="Calibri"/>
              </a:rPr>
              <a:t> </a:t>
            </a:r>
            <a:r>
              <a:rPr lang="en-GB" dirty="0" err="1">
                <a:cs typeface="Calibri"/>
              </a:rPr>
              <a:t>en</a:t>
            </a:r>
            <a:r>
              <a:rPr lang="en-GB" dirty="0">
                <a:cs typeface="Calibri"/>
              </a:rPr>
              <a:t> </a:t>
            </a:r>
            <a:r>
              <a:rPr lang="en-GB" dirty="0" err="1">
                <a:cs typeface="Calibri"/>
              </a:rPr>
              <a:t>permettant</a:t>
            </a:r>
            <a:r>
              <a:rPr lang="en-GB" dirty="0">
                <a:cs typeface="Calibri"/>
              </a:rPr>
              <a:t> </a:t>
            </a:r>
            <a:r>
              <a:rPr lang="en-GB" dirty="0" err="1">
                <a:cs typeface="Calibri"/>
              </a:rPr>
              <a:t>l'analyse</a:t>
            </a:r>
            <a:r>
              <a:rPr lang="en-GB" dirty="0">
                <a:cs typeface="Calibri"/>
              </a:rPr>
              <a:t> quantitative de </a:t>
            </a:r>
            <a:r>
              <a:rPr lang="en-GB" dirty="0" err="1">
                <a:cs typeface="Calibri"/>
              </a:rPr>
              <a:t>différents</a:t>
            </a:r>
            <a:r>
              <a:rPr lang="en-GB" dirty="0">
                <a:cs typeface="Calibri"/>
              </a:rPr>
              <a:t> </a:t>
            </a:r>
            <a:r>
              <a:rPr lang="en-GB" dirty="0" err="1">
                <a:cs typeface="Calibri"/>
              </a:rPr>
              <a:t>scénarios</a:t>
            </a:r>
            <a:r>
              <a:rPr lang="en-GB" dirty="0">
                <a:cs typeface="Calibri"/>
              </a:rPr>
              <a:t>, y </a:t>
            </a:r>
            <a:r>
              <a:rPr lang="en-GB" dirty="0" err="1">
                <a:cs typeface="Calibri"/>
              </a:rPr>
              <a:t>compris</a:t>
            </a:r>
            <a:r>
              <a:rPr lang="en-GB" dirty="0">
                <a:cs typeface="Calibri"/>
              </a:rPr>
              <a:t> </a:t>
            </a:r>
            <a:r>
              <a:rPr lang="en-GB" dirty="0" err="1">
                <a:cs typeface="Calibri"/>
              </a:rPr>
              <a:t>l'évaluation</a:t>
            </a:r>
            <a:r>
              <a:rPr lang="en-GB" dirty="0">
                <a:cs typeface="Calibri"/>
              </a:rPr>
              <a:t> des implications </a:t>
            </a:r>
            <a:r>
              <a:rPr lang="en-GB" dirty="0" err="1">
                <a:cs typeface="Calibri"/>
              </a:rPr>
              <a:t>environnementales</a:t>
            </a:r>
            <a:r>
              <a:rPr lang="en-GB" dirty="0">
                <a:cs typeface="Calibri"/>
              </a:rPr>
              <a:t> et socio-</a:t>
            </a:r>
            <a:r>
              <a:rPr lang="en-GB" dirty="0" err="1">
                <a:cs typeface="Calibri"/>
              </a:rPr>
              <a:t>économiques</a:t>
            </a:r>
            <a:r>
              <a:rPr lang="en-GB" dirty="0">
                <a:cs typeface="Calibri"/>
              </a:rPr>
              <a:t> des </a:t>
            </a:r>
            <a:r>
              <a:rPr lang="en-GB" dirty="0" err="1">
                <a:cs typeface="Calibri"/>
              </a:rPr>
              <a:t>différents</a:t>
            </a:r>
            <a:r>
              <a:rPr lang="en-GB" dirty="0">
                <a:cs typeface="Calibri"/>
              </a:rPr>
              <a:t> </a:t>
            </a:r>
            <a:r>
              <a:rPr lang="en-GB" dirty="0" err="1">
                <a:cs typeface="Calibri"/>
              </a:rPr>
              <a:t>outils</a:t>
            </a:r>
            <a:r>
              <a:rPr lang="en-GB" dirty="0">
                <a:cs typeface="Calibri"/>
              </a:rPr>
              <a:t> politiques.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45735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 systèmes énergétiques de référence constituent une base importante pour la modélisation des systèmes énergétiques. Un système énergétique de </a:t>
            </a:r>
            <a:r>
              <a:rPr lang="en-US" dirty="0" err="1"/>
              <a:t>référence</a:t>
            </a:r>
            <a:r>
              <a:rPr lang="en-US" dirty="0"/>
              <a:t> (RES) est une représentation graphique simplifiée et agrégée du système énergétique réel analysé.</a:t>
            </a:r>
          </a:p>
          <a:p>
            <a:endParaRPr lang="en-US" dirty="0"/>
          </a:p>
          <a:p>
            <a:r>
              <a:rPr lang="en-US" dirty="0"/>
              <a:t>Les systèmes énergétiques de référence </a:t>
            </a:r>
            <a:r>
              <a:rPr lang="en-US" dirty="0" err="1"/>
              <a:t>peuvent</a:t>
            </a:r>
            <a:r>
              <a:rPr lang="en-US" dirty="0"/>
              <a:t> representer la configuration </a:t>
            </a:r>
            <a:r>
              <a:rPr lang="en-US" dirty="0" err="1"/>
              <a:t>actuelle</a:t>
            </a:r>
            <a:r>
              <a:rPr lang="en-US" dirty="0"/>
              <a:t> d’un </a:t>
            </a:r>
            <a:r>
              <a:rPr lang="en-US" dirty="0" err="1"/>
              <a:t>système</a:t>
            </a:r>
            <a:r>
              <a:rPr lang="en-US" dirty="0"/>
              <a:t> </a:t>
            </a:r>
            <a:r>
              <a:rPr lang="en-US" dirty="0" err="1"/>
              <a:t>ainsi</a:t>
            </a:r>
            <a:r>
              <a:rPr lang="en-US" dirty="0"/>
              <a:t> que  les options de </a:t>
            </a:r>
            <a:r>
              <a:rPr lang="en-US" dirty="0" err="1"/>
              <a:t>développement</a:t>
            </a:r>
            <a:r>
              <a:rPr lang="en-US" dirty="0"/>
              <a:t> possibles. Par exemple, avec l'introduction des véhicules électriques, le secteur des transports doit faire face à une demande d'électricité plus </a:t>
            </a:r>
            <a:r>
              <a:rPr lang="en-US" dirty="0" err="1"/>
              <a:t>importante</a:t>
            </a:r>
            <a:r>
              <a:rPr lang="en-US" dirty="0"/>
              <a:t>.</a:t>
            </a:r>
            <a:endParaRPr lang="en-US" dirty="0">
              <a:cs typeface="Calibri"/>
            </a:endParaRPr>
          </a:p>
          <a:p>
            <a:endParaRPr lang="en-US" dirty="0"/>
          </a:p>
          <a:p>
            <a:r>
              <a:rPr lang="en-US" dirty="0"/>
              <a:t>Un système énergétique de référence présente toutes les chaînes d'approvisionnement en énergie existantes et potentielles, </a:t>
            </a:r>
            <a:r>
              <a:rPr lang="en-US" dirty="0" err="1"/>
              <a:t>allant</a:t>
            </a:r>
            <a:r>
              <a:rPr lang="en-US" dirty="0"/>
              <a:t> des ressources énergétiques </a:t>
            </a:r>
            <a:r>
              <a:rPr lang="en-US" dirty="0" err="1"/>
              <a:t>primaires</a:t>
            </a:r>
            <a:r>
              <a:rPr lang="en-US" dirty="0"/>
              <a:t> </a:t>
            </a:r>
            <a:r>
              <a:rPr lang="en-US" dirty="0" err="1"/>
              <a:t>jusqu’aux</a:t>
            </a:r>
            <a:r>
              <a:rPr lang="en-US" dirty="0"/>
              <a:t> </a:t>
            </a:r>
            <a:r>
              <a:rPr lang="en-US" dirty="0" err="1"/>
              <a:t>demandes</a:t>
            </a:r>
            <a:r>
              <a:rPr lang="en-US" dirty="0"/>
              <a:t> </a:t>
            </a:r>
            <a:r>
              <a:rPr lang="en-US" dirty="0" err="1"/>
              <a:t>d'énergie</a:t>
            </a:r>
            <a:r>
              <a:rPr lang="en-US" dirty="0"/>
              <a:t> finales. Plus précisément, l'énergie passe de l'extraction ou de l'importation d'énergie à la conversion, puis au transport et à la distribution et à la conversion en demande d'énergie finale.</a:t>
            </a:r>
            <a:endParaRPr lang="en-US" dirty="0">
              <a:cs typeface="Calibri"/>
            </a:endParaRPr>
          </a:p>
          <a:p>
            <a:endParaRPr lang="en-US" dirty="0"/>
          </a:p>
          <a:p>
            <a:r>
              <a:rPr lang="en-US" dirty="0"/>
              <a:t>Le niveau de simplification du système énergétique de référence dépend des </a:t>
            </a:r>
            <a:r>
              <a:rPr lang="en-US" dirty="0" err="1"/>
              <a:t>enjeux</a:t>
            </a:r>
            <a:r>
              <a:rPr lang="en-US" dirty="0"/>
              <a:t> </a:t>
            </a:r>
            <a:r>
              <a:rPr lang="en-US" dirty="0" err="1"/>
              <a:t>étudiés</a:t>
            </a:r>
            <a:r>
              <a:rPr lang="en-US" dirty="0"/>
              <a:t> et des données disponibles. Ainsi, différents cas d'utilisation nécessitent différents niveaux de simplification.</a:t>
            </a:r>
            <a:endParaRPr lang="en-US" dirty="0">
              <a:cs typeface="Calibri"/>
            </a:endParaRPr>
          </a:p>
          <a:p>
            <a:endParaRPr lang="en-US" dirty="0"/>
          </a:p>
          <a:p>
            <a:r>
              <a:rPr lang="en-US" dirty="0"/>
              <a:t>Un système énergétique de référence doit être une représentation minimale de la réalité nécessaire pour répondre aux questions politiques </a:t>
            </a:r>
            <a:r>
              <a:rPr lang="en-US" dirty="0" err="1"/>
              <a:t>abordées</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Nous </a:t>
            </a:r>
            <a:r>
              <a:rPr lang="en-US" dirty="0" err="1"/>
              <a:t>présentons</a:t>
            </a:r>
            <a:r>
              <a:rPr lang="en-US" dirty="0"/>
              <a:t> </a:t>
            </a:r>
            <a:r>
              <a:rPr lang="en-US" dirty="0" err="1"/>
              <a:t>ici</a:t>
            </a:r>
            <a:r>
              <a:rPr lang="en-US" dirty="0"/>
              <a:t> un </a:t>
            </a:r>
            <a:r>
              <a:rPr lang="en-US" dirty="0" err="1"/>
              <a:t>exemple</a:t>
            </a:r>
            <a:r>
              <a:rPr lang="en-US" dirty="0"/>
              <a:t> de </a:t>
            </a:r>
            <a:r>
              <a:rPr lang="en-US" dirty="0" err="1"/>
              <a:t>système</a:t>
            </a:r>
            <a:r>
              <a:rPr lang="en-US" dirty="0"/>
              <a:t> </a:t>
            </a:r>
            <a:r>
              <a:rPr lang="en-US" dirty="0" err="1"/>
              <a:t>énergétique</a:t>
            </a:r>
            <a:r>
              <a:rPr lang="en-US" dirty="0"/>
              <a:t> de </a:t>
            </a:r>
            <a:r>
              <a:rPr lang="en-US" dirty="0" err="1"/>
              <a:t>référence</a:t>
            </a:r>
            <a:r>
              <a:rPr lang="en-US" dirty="0"/>
              <a:t> pour le </a:t>
            </a:r>
            <a:r>
              <a:rPr lang="en-US" dirty="0" err="1"/>
              <a:t>système</a:t>
            </a:r>
            <a:r>
              <a:rPr lang="en-US" dirty="0"/>
              <a:t> </a:t>
            </a:r>
            <a:r>
              <a:rPr lang="en-US" dirty="0" err="1"/>
              <a:t>électrique</a:t>
            </a:r>
            <a:r>
              <a:rPr lang="en-US" dirty="0"/>
              <a:t>.</a:t>
            </a:r>
          </a:p>
          <a:p>
            <a:endParaRPr lang="en-US" dirty="0"/>
          </a:p>
          <a:p>
            <a:r>
              <a:rPr lang="en-US" dirty="0"/>
              <a:t>Le </a:t>
            </a:r>
            <a:r>
              <a:rPr lang="en-US" dirty="0" err="1"/>
              <a:t>niveau</a:t>
            </a:r>
            <a:r>
              <a:rPr lang="en-US" dirty="0"/>
              <a:t> de </a:t>
            </a:r>
            <a:r>
              <a:rPr lang="en-US" dirty="0" err="1"/>
              <a:t>l'énergie</a:t>
            </a:r>
            <a:r>
              <a:rPr lang="en-US" dirty="0"/>
              <a:t> </a:t>
            </a:r>
            <a:r>
              <a:rPr lang="en-US" dirty="0" err="1"/>
              <a:t>primaire</a:t>
            </a:r>
            <a:r>
              <a:rPr lang="en-US" dirty="0"/>
              <a:t> </a:t>
            </a:r>
            <a:r>
              <a:rPr lang="en-US" dirty="0" err="1"/>
              <a:t>comprend</a:t>
            </a:r>
            <a:r>
              <a:rPr lang="en-US" dirty="0"/>
              <a:t> </a:t>
            </a:r>
            <a:r>
              <a:rPr lang="en-US" dirty="0" err="1"/>
              <a:t>généralement</a:t>
            </a:r>
            <a:r>
              <a:rPr lang="en-US" dirty="0"/>
              <a:t> </a:t>
            </a:r>
            <a:r>
              <a:rPr lang="en-US" dirty="0" err="1"/>
              <a:t>toutes</a:t>
            </a:r>
            <a:r>
              <a:rPr lang="en-US" dirty="0"/>
              <a:t> les technologies et </a:t>
            </a:r>
            <a:r>
              <a:rPr lang="en-US" dirty="0" err="1"/>
              <a:t>tous</a:t>
            </a:r>
            <a:r>
              <a:rPr lang="en-US" dirty="0"/>
              <a:t> les combustibles </a:t>
            </a:r>
            <a:r>
              <a:rPr lang="en-US" dirty="0" err="1"/>
              <a:t>liés</a:t>
            </a:r>
            <a:r>
              <a:rPr lang="en-US" dirty="0"/>
              <a:t> aux </a:t>
            </a:r>
            <a:r>
              <a:rPr lang="en-US" dirty="0" err="1"/>
              <a:t>ressources</a:t>
            </a:r>
            <a:r>
              <a:rPr lang="en-US" dirty="0"/>
              <a:t> </a:t>
            </a:r>
            <a:r>
              <a:rPr lang="en-US" dirty="0" err="1"/>
              <a:t>énergétiques</a:t>
            </a:r>
            <a:r>
              <a:rPr lang="en-US" dirty="0"/>
              <a:t> brutes. Il </a:t>
            </a:r>
            <a:r>
              <a:rPr lang="en-US" dirty="0" err="1"/>
              <a:t>s'agit</a:t>
            </a:r>
            <a:r>
              <a:rPr lang="en-US" dirty="0"/>
              <a:t> par </a:t>
            </a:r>
            <a:r>
              <a:rPr lang="en-US" dirty="0" err="1"/>
              <a:t>exemple</a:t>
            </a:r>
            <a:r>
              <a:rPr lang="en-US" dirty="0"/>
              <a:t> du </a:t>
            </a:r>
            <a:r>
              <a:rPr lang="en-US" dirty="0" err="1"/>
              <a:t>pétrole</a:t>
            </a:r>
            <a:r>
              <a:rPr lang="en-US" dirty="0"/>
              <a:t>, </a:t>
            </a:r>
            <a:r>
              <a:rPr lang="en-US" dirty="0" err="1"/>
              <a:t>gaz</a:t>
            </a:r>
            <a:r>
              <a:rPr lang="en-US" dirty="0"/>
              <a:t> naturel, du </a:t>
            </a:r>
            <a:r>
              <a:rPr lang="en-US" dirty="0" err="1"/>
              <a:t>charbon</a:t>
            </a:r>
            <a:r>
              <a:rPr lang="en-US" dirty="0"/>
              <a:t>, du </a:t>
            </a:r>
            <a:r>
              <a:rPr lang="en-US" dirty="0" err="1"/>
              <a:t>pétrole</a:t>
            </a:r>
            <a:r>
              <a:rPr lang="en-US" dirty="0"/>
              <a:t> et du vent. </a:t>
            </a:r>
            <a:endParaRPr lang="en-US" dirty="0">
              <a:cs typeface="Calibri"/>
            </a:endParaRPr>
          </a:p>
          <a:p>
            <a:endParaRPr lang="en-US" dirty="0"/>
          </a:p>
          <a:p>
            <a:r>
              <a:rPr lang="en-US" dirty="0"/>
              <a:t>Les </a:t>
            </a:r>
            <a:r>
              <a:rPr lang="en-US" dirty="0" err="1"/>
              <a:t>ressources</a:t>
            </a:r>
            <a:r>
              <a:rPr lang="en-US" dirty="0"/>
              <a:t> </a:t>
            </a:r>
            <a:r>
              <a:rPr lang="en-US" dirty="0" err="1"/>
              <a:t>extraites</a:t>
            </a:r>
            <a:r>
              <a:rPr lang="en-US" dirty="0"/>
              <a:t> </a:t>
            </a:r>
            <a:r>
              <a:rPr lang="en-US" dirty="0" err="1"/>
              <a:t>ou</a:t>
            </a:r>
            <a:r>
              <a:rPr lang="en-US" dirty="0"/>
              <a:t> </a:t>
            </a:r>
            <a:r>
              <a:rPr lang="en-US" dirty="0" err="1"/>
              <a:t>importées</a:t>
            </a:r>
            <a:r>
              <a:rPr lang="en-US" dirty="0"/>
              <a:t> au </a:t>
            </a:r>
            <a:r>
              <a:rPr lang="en-US" dirty="0" err="1"/>
              <a:t>niveau</a:t>
            </a:r>
            <a:r>
              <a:rPr lang="en-US" dirty="0"/>
              <a:t> de </a:t>
            </a:r>
            <a:r>
              <a:rPr lang="en-US" dirty="0" err="1"/>
              <a:t>l'énergie</a:t>
            </a:r>
            <a:r>
              <a:rPr lang="en-US" dirty="0"/>
              <a:t> </a:t>
            </a:r>
            <a:r>
              <a:rPr lang="en-US" dirty="0" err="1"/>
              <a:t>primaire</a:t>
            </a:r>
            <a:r>
              <a:rPr lang="en-US" dirty="0"/>
              <a:t> </a:t>
            </a:r>
            <a:r>
              <a:rPr lang="en-US" dirty="0" err="1"/>
              <a:t>sont</a:t>
            </a:r>
            <a:r>
              <a:rPr lang="en-US" dirty="0"/>
              <a:t> ensuite </a:t>
            </a:r>
            <a:r>
              <a:rPr lang="en-US" dirty="0" err="1"/>
              <a:t>traitées</a:t>
            </a:r>
            <a:r>
              <a:rPr lang="en-US" dirty="0"/>
              <a:t> au </a:t>
            </a:r>
            <a:r>
              <a:rPr lang="en-US" dirty="0" err="1"/>
              <a:t>niveau</a:t>
            </a:r>
            <a:r>
              <a:rPr lang="en-US" dirty="0"/>
              <a:t> de </a:t>
            </a:r>
            <a:r>
              <a:rPr lang="en-US" dirty="0" err="1"/>
              <a:t>l'énergie</a:t>
            </a:r>
            <a:r>
              <a:rPr lang="en-US" dirty="0"/>
              <a:t> </a:t>
            </a:r>
            <a:r>
              <a:rPr lang="en-US" dirty="0" err="1"/>
              <a:t>secondaire</a:t>
            </a:r>
            <a:r>
              <a:rPr lang="en-US" dirty="0"/>
              <a:t>. </a:t>
            </a:r>
            <a:r>
              <a:rPr lang="en-US" dirty="0" err="1"/>
              <a:t>C'est</a:t>
            </a:r>
            <a:r>
              <a:rPr lang="en-US" dirty="0"/>
              <a:t> au </a:t>
            </a:r>
            <a:r>
              <a:rPr lang="en-US" dirty="0" err="1"/>
              <a:t>niveau</a:t>
            </a:r>
            <a:r>
              <a:rPr lang="en-US" dirty="0"/>
              <a:t> de </a:t>
            </a:r>
            <a:r>
              <a:rPr lang="en-US" dirty="0" err="1"/>
              <a:t>l'énergie</a:t>
            </a:r>
            <a:r>
              <a:rPr lang="en-US" dirty="0"/>
              <a:t> </a:t>
            </a:r>
            <a:r>
              <a:rPr lang="en-US" dirty="0" err="1"/>
              <a:t>secondaire</a:t>
            </a:r>
            <a:r>
              <a:rPr lang="en-US" dirty="0"/>
              <a:t> que les matières premières </a:t>
            </a:r>
            <a:r>
              <a:rPr lang="en-US" dirty="0" err="1"/>
              <a:t>sont</a:t>
            </a:r>
            <a:r>
              <a:rPr lang="en-US" dirty="0"/>
              <a:t> </a:t>
            </a:r>
            <a:r>
              <a:rPr lang="en-US" dirty="0" err="1"/>
              <a:t>transformées</a:t>
            </a:r>
            <a:r>
              <a:rPr lang="en-US" dirty="0"/>
              <a:t> </a:t>
            </a:r>
            <a:r>
              <a:rPr lang="en-US" dirty="0" err="1"/>
              <a:t>en</a:t>
            </a:r>
            <a:r>
              <a:rPr lang="en-US" dirty="0"/>
              <a:t> </a:t>
            </a:r>
            <a:r>
              <a:rPr lang="en-US" dirty="0" err="1"/>
              <a:t>produits</a:t>
            </a:r>
            <a:r>
              <a:rPr lang="en-US" dirty="0"/>
              <a:t> plus </a:t>
            </a:r>
            <a:r>
              <a:rPr lang="en-US" dirty="0" err="1"/>
              <a:t>raffinés</a:t>
            </a:r>
            <a:r>
              <a:rPr lang="en-US" dirty="0"/>
              <a:t>, </a:t>
            </a:r>
            <a:r>
              <a:rPr lang="en-US" dirty="0" err="1"/>
              <a:t>comme</a:t>
            </a:r>
            <a:r>
              <a:rPr lang="en-US" dirty="0"/>
              <a:t> le </a:t>
            </a:r>
            <a:r>
              <a:rPr lang="en-US" dirty="0" err="1"/>
              <a:t>pétrole</a:t>
            </a:r>
            <a:r>
              <a:rPr lang="en-US" dirty="0"/>
              <a:t> </a:t>
            </a:r>
            <a:r>
              <a:rPr lang="en-US" dirty="0" err="1"/>
              <a:t>en</a:t>
            </a:r>
            <a:r>
              <a:rPr lang="en-US" dirty="0"/>
              <a:t> diesel </a:t>
            </a:r>
            <a:r>
              <a:rPr lang="en-US" dirty="0" err="1"/>
              <a:t>ou</a:t>
            </a:r>
            <a:r>
              <a:rPr lang="en-US" dirty="0"/>
              <a:t> le vent </a:t>
            </a:r>
            <a:r>
              <a:rPr lang="en-US" dirty="0" err="1"/>
              <a:t>en</a:t>
            </a:r>
            <a:r>
              <a:rPr lang="en-US" dirty="0"/>
              <a:t> </a:t>
            </a:r>
            <a:r>
              <a:rPr lang="en-US" dirty="0" err="1"/>
              <a:t>électricité</a:t>
            </a:r>
            <a:r>
              <a:rPr lang="en-US" dirty="0"/>
              <a:t>. </a:t>
            </a:r>
            <a:endParaRPr lang="en-US" dirty="0">
              <a:cs typeface="Calibri"/>
            </a:endParaRPr>
          </a:p>
          <a:p>
            <a:endParaRPr lang="en-US" dirty="0"/>
          </a:p>
          <a:p>
            <a:r>
              <a:rPr lang="en-US" dirty="0" err="1"/>
              <a:t>Ces</a:t>
            </a:r>
            <a:r>
              <a:rPr lang="en-US" dirty="0"/>
              <a:t> </a:t>
            </a:r>
            <a:r>
              <a:rPr lang="en-US" dirty="0" err="1"/>
              <a:t>produits</a:t>
            </a:r>
            <a:r>
              <a:rPr lang="en-US" dirty="0"/>
              <a:t> </a:t>
            </a:r>
            <a:r>
              <a:rPr lang="en-US" dirty="0" err="1"/>
              <a:t>raffinés</a:t>
            </a:r>
            <a:r>
              <a:rPr lang="en-US" dirty="0"/>
              <a:t> </a:t>
            </a:r>
            <a:r>
              <a:rPr lang="en-US" dirty="0" err="1"/>
              <a:t>sont</a:t>
            </a:r>
            <a:r>
              <a:rPr lang="en-US" dirty="0"/>
              <a:t> ensuite </a:t>
            </a:r>
            <a:r>
              <a:rPr lang="en-US" dirty="0" err="1"/>
              <a:t>distribués</a:t>
            </a:r>
            <a:r>
              <a:rPr lang="en-US" dirty="0"/>
              <a:t> à la </a:t>
            </a:r>
            <a:r>
              <a:rPr lang="en-US" dirty="0" err="1"/>
              <a:t>demande</a:t>
            </a:r>
            <a:r>
              <a:rPr lang="en-US" dirty="0"/>
              <a:t> </a:t>
            </a:r>
            <a:r>
              <a:rPr lang="en-US" dirty="0" err="1"/>
              <a:t>afin</a:t>
            </a:r>
            <a:r>
              <a:rPr lang="en-US" dirty="0"/>
              <a:t> d'être </a:t>
            </a:r>
            <a:r>
              <a:rPr lang="en-US" dirty="0" err="1"/>
              <a:t>utilisés</a:t>
            </a:r>
            <a:r>
              <a:rPr lang="en-US" dirty="0"/>
              <a:t> pour des services </a:t>
            </a:r>
            <a:r>
              <a:rPr lang="en-US" dirty="0" err="1"/>
              <a:t>utiles</a:t>
            </a:r>
            <a:r>
              <a:rPr lang="en-US" dirty="0"/>
              <a:t> au </a:t>
            </a:r>
            <a:r>
              <a:rPr lang="en-US" dirty="0" err="1"/>
              <a:t>consommateur</a:t>
            </a:r>
            <a:r>
              <a:rPr lang="en-US" dirty="0"/>
              <a:t> final. Le </a:t>
            </a:r>
            <a:r>
              <a:rPr lang="en-US" dirty="0" err="1"/>
              <a:t>consommateur</a:t>
            </a:r>
            <a:r>
              <a:rPr lang="en-US" dirty="0"/>
              <a:t> </a:t>
            </a:r>
            <a:r>
              <a:rPr lang="en-US" dirty="0" err="1"/>
              <a:t>utilise</a:t>
            </a:r>
            <a:r>
              <a:rPr lang="en-US" dirty="0"/>
              <a:t> </a:t>
            </a:r>
            <a:r>
              <a:rPr lang="en-US" dirty="0" err="1"/>
              <a:t>ces</a:t>
            </a:r>
            <a:r>
              <a:rPr lang="en-US" dirty="0"/>
              <a:t> </a:t>
            </a:r>
            <a:r>
              <a:rPr lang="en-US" dirty="0" err="1"/>
              <a:t>produits</a:t>
            </a:r>
            <a:r>
              <a:rPr lang="en-US" dirty="0"/>
              <a:t> </a:t>
            </a:r>
            <a:r>
              <a:rPr lang="en-US" dirty="0" err="1"/>
              <a:t>raffinés</a:t>
            </a:r>
            <a:r>
              <a:rPr lang="en-US" dirty="0"/>
              <a:t> pour des services </a:t>
            </a:r>
            <a:r>
              <a:rPr lang="en-US" dirty="0" err="1"/>
              <a:t>tels</a:t>
            </a:r>
            <a:r>
              <a:rPr lang="en-US" dirty="0"/>
              <a:t> que le </a:t>
            </a:r>
            <a:r>
              <a:rPr lang="en-US" dirty="0" err="1"/>
              <a:t>chauffage</a:t>
            </a:r>
            <a:r>
              <a:rPr lang="en-US" dirty="0"/>
              <a:t>, </a:t>
            </a:r>
            <a:r>
              <a:rPr lang="en-US" dirty="0" err="1"/>
              <a:t>l'éclairage</a:t>
            </a:r>
            <a:r>
              <a:rPr lang="en-US" dirty="0"/>
              <a:t> </a:t>
            </a:r>
            <a:r>
              <a:rPr lang="en-US" dirty="0" err="1"/>
              <a:t>ou</a:t>
            </a:r>
            <a:r>
              <a:rPr lang="en-US" dirty="0"/>
              <a:t> </a:t>
            </a:r>
            <a:r>
              <a:rPr lang="en-US" dirty="0" err="1"/>
              <a:t>l'énergie</a:t>
            </a:r>
            <a:r>
              <a:rPr lang="en-US" dirty="0"/>
              <a:t> </a:t>
            </a:r>
            <a:r>
              <a:rPr lang="en-US" dirty="0" err="1"/>
              <a:t>mécanique</a:t>
            </a:r>
            <a:r>
              <a:rPr lang="en-US" dirty="0"/>
              <a:t>.</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82786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licenses/by-sa/4.0/deed.en" TargetMode="External"/><Relationship Id="rId5" Type="http://schemas.openxmlformats.org/officeDocument/2006/relationships/hyperlink" Target="https://commons.wikimedia.org/wiki/File:Generic_energy_system_supplying_fuels_and_electricity.svg" TargetMode="Externa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documents1.worldbank.org/curated/en/628541494925426928/pdf/115065-BRI-P148200-PUBLIC-FINALSEARSFElectricityPlanningweb.pdf" TargetMode="Externa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documents1.worldbank.org/curated/en/628541494925426928/pdf/115065-BRI-P148200-PUBLIC-FINALSEARSFElectricityPlanningweb.pdf" TargetMode="Externa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1996-1073/12/22/4298" TargetMode="Externa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documents1.worldbank.org/curated/en/628541494925426928/pdf/115065-BRI-P148200-PUBLIC-FINALSEARSFElectricityPlanningweb.pdf"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s://doi.org/10.3390/en1222429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creativecommons.org/licenses/by/4.0/" TargetMode="External"/><Relationship Id="rId4" Type="http://schemas.openxmlformats.org/officeDocument/2006/relationships/hyperlink" Target="https://www.mdpi.com/1996-1073/10/10/1468/htm#B20-energies-10-0146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pixabay.com/en/electricity-sun-wind-1330214/" TargetMode="Externa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pixabay.com/illustrations/car-electric-car-auto-automobile-3321668/" TargetMode="Externa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doi.org/10.5281/zenodo.459310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reativecommons.org/licenses/by-sa/4.0/?ref=ccsearch&amp;atype=rich" TargetMode="External"/><Relationship Id="rId5" Type="http://schemas.openxmlformats.org/officeDocument/2006/relationships/hyperlink" Target="https://commons.wikimedia.org/w/index.php?curid=52206978"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2071-1050/12/12/5078"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su12125078"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website&#10;&#10;Description automatically generated">
            <a:extLst>
              <a:ext uri="{FF2B5EF4-FFF2-40B4-BE49-F238E27FC236}">
                <a16:creationId xmlns:a16="http://schemas.microsoft.com/office/drawing/2014/main" id="{C6561EAD-BB41-4DFD-872A-DD3CF035D1A1}"/>
              </a:ext>
            </a:extLst>
          </p:cNvPr>
          <p:cNvPicPr>
            <a:picLocks noChangeAspect="1"/>
          </p:cNvPicPr>
          <p:nvPr/>
        </p:nvPicPr>
        <p:blipFill>
          <a:blip r:embed="rId3"/>
          <a:stretch>
            <a:fillRect/>
          </a:stretch>
        </p:blipFill>
        <p:spPr>
          <a:xfrm>
            <a:off x="0" y="-4445"/>
            <a:ext cx="12222480" cy="6866890"/>
          </a:xfrm>
          <a:prstGeom prst="rect">
            <a:avLst/>
          </a:prstGeom>
        </p:spPr>
      </p:pic>
      <p:sp>
        <p:nvSpPr>
          <p:cNvPr id="7" name="TextBox 1">
            <a:extLst>
              <a:ext uri="{FF2B5EF4-FFF2-40B4-BE49-F238E27FC236}">
                <a16:creationId xmlns:a16="http://schemas.microsoft.com/office/drawing/2014/main" id="{33FB6D48-F2B4-7848-B49E-DE0A922CB1A8}"/>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50292" y="3105834"/>
            <a:ext cx="8050696"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La </a:t>
            </a:r>
            <a:r>
              <a:rPr lang="en-ZA" b="1" dirty="0" err="1">
                <a:latin typeface="Open Sans ExtraBold"/>
                <a:ea typeface="Open Sans ExtraBold" panose="020B0606030504020204" pitchFamily="34" charset="0"/>
                <a:cs typeface="Open Sans ExtraBold" panose="020B0606030504020204" pitchFamily="34" charset="0"/>
              </a:rPr>
              <a:t>modélisation</a:t>
            </a:r>
            <a:r>
              <a:rPr lang="en-ZA" b="1" dirty="0">
                <a:latin typeface="Open Sans ExtraBold"/>
                <a:ea typeface="Open Sans ExtraBold" panose="020B0606030504020204" pitchFamily="34" charset="0"/>
                <a:cs typeface="Open Sans ExtraBold" panose="020B0606030504020204" pitchFamily="34" charset="0"/>
              </a:rPr>
              <a:t> et la </a:t>
            </a:r>
            <a:r>
              <a:rPr lang="en-ZA" b="1" dirty="0" err="1">
                <a:latin typeface="Open Sans ExtraBold"/>
                <a:ea typeface="Open Sans ExtraBold" panose="020B0606030504020204" pitchFamily="34" charset="0"/>
                <a:cs typeface="Open Sans ExtraBold" panose="020B0606030504020204" pitchFamily="34" charset="0"/>
              </a:rPr>
              <a:t>flexibilité</a:t>
            </a:r>
            <a:r>
              <a:rPr lang="en-ZA" b="1" dirty="0">
                <a:latin typeface="Open Sans ExtraBold"/>
                <a:ea typeface="Open Sans ExtraBold" panose="020B0606030504020204" pitchFamily="34" charset="0"/>
                <a:cs typeface="Open Sans ExtraBold" panose="020B0606030504020204" pitchFamily="34" charset="0"/>
              </a:rPr>
              <a:t>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du </a:t>
            </a:r>
            <a:r>
              <a:rPr lang="en-ZA" b="1" dirty="0" err="1">
                <a:latin typeface="Open Sans ExtraBold"/>
                <a:ea typeface="Open Sans ExtraBold" panose="020B0606030504020204" pitchFamily="34" charset="0"/>
                <a:cs typeface="Open Sans ExtraBold" panose="020B0606030504020204" pitchFamily="34" charset="0"/>
              </a:rPr>
              <a:t>secteur</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énergétique</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3647319"/>
            <a:ext cx="5345708"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COURS 2</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MODÉLISATION DE SYSTÈMES ÉNERGÉTIQUES</a:t>
            </a:r>
          </a:p>
        </p:txBody>
      </p:sp>
    </p:spTree>
    <p:extLst>
      <p:ext uri="{BB962C8B-B14F-4D97-AF65-F5344CB8AC3E}">
        <p14:creationId xmlns:p14="http://schemas.microsoft.com/office/powerpoint/2010/main" val="2559802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2.2.2 Un exemple : le système électrique</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Systèmes énergétiques de référence</a:t>
            </a:r>
          </a:p>
        </p:txBody>
      </p:sp>
      <p:sp>
        <p:nvSpPr>
          <p:cNvPr id="2" name="Rounded Rectangle 1">
            <a:extLst>
              <a:ext uri="{FF2B5EF4-FFF2-40B4-BE49-F238E27FC236}">
                <a16:creationId xmlns:a16="http://schemas.microsoft.com/office/drawing/2014/main" id="{A22C393F-685F-6D42-8995-229AD6938FEB}"/>
              </a:ext>
            </a:extLst>
          </p:cNvPr>
          <p:cNvSpPr/>
          <p:nvPr/>
        </p:nvSpPr>
        <p:spPr>
          <a:xfrm>
            <a:off x="951026" y="2269895"/>
            <a:ext cx="1675973" cy="1700012"/>
          </a:xfrm>
          <a:prstGeom prst="roundRect">
            <a:avLst/>
          </a:prstGeom>
          <a:solidFill>
            <a:schemeClr val="accent2">
              <a:lumMod val="60000"/>
              <a:lumOff val="4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t>Extraction ou importation</a:t>
            </a:r>
          </a:p>
        </p:txBody>
      </p:sp>
      <p:sp>
        <p:nvSpPr>
          <p:cNvPr id="9" name="Rounded Rectangle 8">
            <a:extLst>
              <a:ext uri="{FF2B5EF4-FFF2-40B4-BE49-F238E27FC236}">
                <a16:creationId xmlns:a16="http://schemas.microsoft.com/office/drawing/2014/main" id="{6E70E350-E29D-7147-8CA6-38720AA8A899}"/>
              </a:ext>
            </a:extLst>
          </p:cNvPr>
          <p:cNvSpPr/>
          <p:nvPr/>
        </p:nvSpPr>
        <p:spPr>
          <a:xfrm>
            <a:off x="3649295" y="2252996"/>
            <a:ext cx="1675973" cy="1717718"/>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Conversion</a:t>
            </a:r>
          </a:p>
        </p:txBody>
      </p:sp>
      <p:sp>
        <p:nvSpPr>
          <p:cNvPr id="10" name="Rounded Rectangle 9">
            <a:extLst>
              <a:ext uri="{FF2B5EF4-FFF2-40B4-BE49-F238E27FC236}">
                <a16:creationId xmlns:a16="http://schemas.microsoft.com/office/drawing/2014/main" id="{6FD947EF-3007-B547-BCA6-5F6090D65169}"/>
              </a:ext>
            </a:extLst>
          </p:cNvPr>
          <p:cNvSpPr/>
          <p:nvPr/>
        </p:nvSpPr>
        <p:spPr>
          <a:xfrm>
            <a:off x="6347564" y="2269896"/>
            <a:ext cx="1675973" cy="1700012"/>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Transmission et distribution</a:t>
            </a:r>
          </a:p>
        </p:txBody>
      </p:sp>
      <p:sp>
        <p:nvSpPr>
          <p:cNvPr id="11" name="Rounded Rectangle 10">
            <a:extLst>
              <a:ext uri="{FF2B5EF4-FFF2-40B4-BE49-F238E27FC236}">
                <a16:creationId xmlns:a16="http://schemas.microsoft.com/office/drawing/2014/main" id="{8C3D101A-984C-254C-B1A0-3C2BEAF0E0B7}"/>
              </a:ext>
            </a:extLst>
          </p:cNvPr>
          <p:cNvSpPr/>
          <p:nvPr/>
        </p:nvSpPr>
        <p:spPr>
          <a:xfrm>
            <a:off x="9045833" y="2269895"/>
            <a:ext cx="1675973" cy="1700012"/>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Conversion</a:t>
            </a:r>
          </a:p>
        </p:txBody>
      </p:sp>
      <p:sp>
        <p:nvSpPr>
          <p:cNvPr id="4" name="Right Arrow 3">
            <a:extLst>
              <a:ext uri="{FF2B5EF4-FFF2-40B4-BE49-F238E27FC236}">
                <a16:creationId xmlns:a16="http://schemas.microsoft.com/office/drawing/2014/main" id="{2A01C6E9-E4E0-CA46-8139-914B7ECCD30B}"/>
              </a:ext>
            </a:extLst>
          </p:cNvPr>
          <p:cNvSpPr/>
          <p:nvPr/>
        </p:nvSpPr>
        <p:spPr>
          <a:xfrm>
            <a:off x="2626999" y="3036352"/>
            <a:ext cx="1022296" cy="244377"/>
          </a:xfrm>
          <a:prstGeom prst="rightArrow">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FAA63DBA-5FC8-9D42-A347-A47283107232}"/>
              </a:ext>
            </a:extLst>
          </p:cNvPr>
          <p:cNvSpPr/>
          <p:nvPr/>
        </p:nvSpPr>
        <p:spPr>
          <a:xfrm>
            <a:off x="5345470" y="2997712"/>
            <a:ext cx="1022296" cy="244377"/>
          </a:xfrm>
          <a:prstGeom prst="right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5C14911-563D-374C-8756-6F079CBC1381}"/>
              </a:ext>
            </a:extLst>
          </p:cNvPr>
          <p:cNvSpPr/>
          <p:nvPr/>
        </p:nvSpPr>
        <p:spPr>
          <a:xfrm>
            <a:off x="8046254" y="2996105"/>
            <a:ext cx="1022296" cy="244377"/>
          </a:xfrm>
          <a:prstGeom prst="rightArrow">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956FDF-6AC7-0941-980E-3675B67B12FC}"/>
              </a:ext>
            </a:extLst>
          </p:cNvPr>
          <p:cNvSpPr txBox="1"/>
          <p:nvPr/>
        </p:nvSpPr>
        <p:spPr>
          <a:xfrm>
            <a:off x="951026" y="4146997"/>
            <a:ext cx="993100" cy="369332"/>
          </a:xfrm>
          <a:prstGeom prst="rect">
            <a:avLst/>
          </a:prstGeom>
          <a:noFill/>
        </p:spPr>
        <p:txBody>
          <a:bodyPr wrap="square" rtlCol="0">
            <a:spAutoFit/>
          </a:bodyPr>
          <a:lstStyle/>
          <a:p>
            <a:r>
              <a:rPr lang="en-US"/>
              <a:t>Primaire</a:t>
            </a:r>
          </a:p>
        </p:txBody>
      </p:sp>
      <p:sp>
        <p:nvSpPr>
          <p:cNvPr id="17" name="TextBox 16">
            <a:extLst>
              <a:ext uri="{FF2B5EF4-FFF2-40B4-BE49-F238E27FC236}">
                <a16:creationId xmlns:a16="http://schemas.microsoft.com/office/drawing/2014/main" id="{B758AA12-ADC2-5C45-8BC7-A19B63A801CC}"/>
              </a:ext>
            </a:extLst>
          </p:cNvPr>
          <p:cNvSpPr txBox="1"/>
          <p:nvPr/>
        </p:nvSpPr>
        <p:spPr>
          <a:xfrm>
            <a:off x="3649295" y="4146997"/>
            <a:ext cx="1270435" cy="369332"/>
          </a:xfrm>
          <a:prstGeom prst="rect">
            <a:avLst/>
          </a:prstGeom>
          <a:noFill/>
        </p:spPr>
        <p:txBody>
          <a:bodyPr wrap="square" rtlCol="0">
            <a:spAutoFit/>
          </a:bodyPr>
          <a:lstStyle/>
          <a:p>
            <a:r>
              <a:rPr lang="en-US"/>
              <a:t>Secondaire</a:t>
            </a:r>
          </a:p>
        </p:txBody>
      </p:sp>
      <p:sp>
        <p:nvSpPr>
          <p:cNvPr id="19" name="TextBox 18">
            <a:extLst>
              <a:ext uri="{FF2B5EF4-FFF2-40B4-BE49-F238E27FC236}">
                <a16:creationId xmlns:a16="http://schemas.microsoft.com/office/drawing/2014/main" id="{71BC045C-BE74-6241-A3A4-4D879BBBE63C}"/>
              </a:ext>
            </a:extLst>
          </p:cNvPr>
          <p:cNvSpPr txBox="1"/>
          <p:nvPr/>
        </p:nvSpPr>
        <p:spPr>
          <a:xfrm>
            <a:off x="6367766" y="4146997"/>
            <a:ext cx="1270435" cy="369332"/>
          </a:xfrm>
          <a:prstGeom prst="rect">
            <a:avLst/>
          </a:prstGeom>
          <a:noFill/>
        </p:spPr>
        <p:txBody>
          <a:bodyPr wrap="square" rtlCol="0">
            <a:spAutoFit/>
          </a:bodyPr>
          <a:lstStyle/>
          <a:p>
            <a:r>
              <a:rPr lang="en-US"/>
              <a:t>Finale</a:t>
            </a:r>
          </a:p>
        </p:txBody>
      </p:sp>
      <p:sp>
        <p:nvSpPr>
          <p:cNvPr id="20" name="TextBox 19">
            <a:extLst>
              <a:ext uri="{FF2B5EF4-FFF2-40B4-BE49-F238E27FC236}">
                <a16:creationId xmlns:a16="http://schemas.microsoft.com/office/drawing/2014/main" id="{447C3B46-1B5E-BA4A-ADDE-81C9EC9D4EB7}"/>
              </a:ext>
            </a:extLst>
          </p:cNvPr>
          <p:cNvSpPr txBox="1"/>
          <p:nvPr/>
        </p:nvSpPr>
        <p:spPr>
          <a:xfrm>
            <a:off x="9045833" y="4146997"/>
            <a:ext cx="1270435" cy="369332"/>
          </a:xfrm>
          <a:prstGeom prst="rect">
            <a:avLst/>
          </a:prstGeom>
          <a:noFill/>
        </p:spPr>
        <p:txBody>
          <a:bodyPr wrap="square" rtlCol="0">
            <a:spAutoFit/>
          </a:bodyPr>
          <a:lstStyle/>
          <a:p>
            <a:r>
              <a:rPr lang="en-US"/>
              <a:t>Utile</a:t>
            </a:r>
          </a:p>
        </p:txBody>
      </p:sp>
      <p:sp>
        <p:nvSpPr>
          <p:cNvPr id="8" name="TextBox 7">
            <a:extLst>
              <a:ext uri="{FF2B5EF4-FFF2-40B4-BE49-F238E27FC236}">
                <a16:creationId xmlns:a16="http://schemas.microsoft.com/office/drawing/2014/main" id="{BA4D5C3A-4BC8-1F42-A4EC-935F4775DFC3}"/>
              </a:ext>
            </a:extLst>
          </p:cNvPr>
          <p:cNvSpPr txBox="1"/>
          <p:nvPr/>
        </p:nvSpPr>
        <p:spPr>
          <a:xfrm>
            <a:off x="1206018" y="4516329"/>
            <a:ext cx="1675973" cy="1754326"/>
          </a:xfrm>
          <a:prstGeom prst="rect">
            <a:avLst/>
          </a:prstGeom>
          <a:noFill/>
        </p:spPr>
        <p:txBody>
          <a:bodyPr wrap="square" rtlCol="0">
            <a:spAutoFit/>
          </a:bodyPr>
          <a:lstStyle/>
          <a:p>
            <a:pPr marL="285750" indent="-285750">
              <a:buFont typeface="Arial" panose="020B0604020202020204" pitchFamily="34" charset="0"/>
              <a:buChar char="•"/>
            </a:pPr>
            <a:r>
              <a:rPr lang="en-US" dirty="0" err="1"/>
              <a:t>Pétrole</a:t>
            </a:r>
            <a:endParaRPr lang="en-US" dirty="0"/>
          </a:p>
          <a:p>
            <a:pPr marL="285750" indent="-285750">
              <a:buFont typeface="Arial" panose="020B0604020202020204" pitchFamily="34" charset="0"/>
              <a:buChar char="•"/>
            </a:pPr>
            <a:r>
              <a:rPr lang="en-US" dirty="0"/>
              <a:t>Gaz naturel</a:t>
            </a:r>
          </a:p>
          <a:p>
            <a:pPr marL="285750" indent="-285750">
              <a:buFont typeface="Arial" panose="020B0604020202020204" pitchFamily="34" charset="0"/>
              <a:buChar char="•"/>
            </a:pPr>
            <a:r>
              <a:rPr lang="en-US" dirty="0" err="1"/>
              <a:t>Charbon</a:t>
            </a:r>
            <a:endParaRPr lang="en-US" dirty="0"/>
          </a:p>
          <a:p>
            <a:pPr marL="285750" indent="-285750">
              <a:buFont typeface="Arial" panose="020B0604020202020204" pitchFamily="34" charset="0"/>
              <a:buChar char="•"/>
            </a:pPr>
            <a:r>
              <a:rPr lang="en-US" dirty="0"/>
              <a:t>Eau</a:t>
            </a:r>
          </a:p>
          <a:p>
            <a:pPr marL="285750" indent="-285750">
              <a:buFont typeface="Arial" panose="020B0604020202020204" pitchFamily="34" charset="0"/>
              <a:buChar char="•"/>
            </a:pPr>
            <a:r>
              <a:rPr lang="en-US" dirty="0"/>
              <a:t>Vent</a:t>
            </a:r>
          </a:p>
          <a:p>
            <a:pPr marL="285750" indent="-285750">
              <a:buFont typeface="Arial" panose="020B0604020202020204" pitchFamily="34" charset="0"/>
              <a:buChar char="•"/>
            </a:pPr>
            <a:r>
              <a:rPr lang="en-US" dirty="0"/>
              <a:t>Soleil</a:t>
            </a:r>
          </a:p>
        </p:txBody>
      </p:sp>
      <p:sp>
        <p:nvSpPr>
          <p:cNvPr id="21" name="TextBox 20">
            <a:extLst>
              <a:ext uri="{FF2B5EF4-FFF2-40B4-BE49-F238E27FC236}">
                <a16:creationId xmlns:a16="http://schemas.microsoft.com/office/drawing/2014/main" id="{E96C6AD2-A0F5-1948-8E28-B8B3EF0F04D8}"/>
              </a:ext>
            </a:extLst>
          </p:cNvPr>
          <p:cNvSpPr txBox="1"/>
          <p:nvPr/>
        </p:nvSpPr>
        <p:spPr>
          <a:xfrm>
            <a:off x="3786892" y="4516329"/>
            <a:ext cx="1675973" cy="1477328"/>
          </a:xfrm>
          <a:prstGeom prst="rect">
            <a:avLst/>
          </a:prstGeom>
          <a:noFill/>
        </p:spPr>
        <p:txBody>
          <a:bodyPr wrap="square" rtlCol="0">
            <a:spAutoFit/>
          </a:bodyPr>
          <a:lstStyle/>
          <a:p>
            <a:pPr marL="285750" indent="-285750">
              <a:buFont typeface="Arial" panose="020B0604020202020204" pitchFamily="34" charset="0"/>
              <a:buChar char="•"/>
            </a:pPr>
            <a:r>
              <a:rPr lang="en-US" dirty="0" err="1"/>
              <a:t>Électricité</a:t>
            </a:r>
            <a:endParaRPr lang="en-US" dirty="0"/>
          </a:p>
          <a:p>
            <a:pPr marL="285750" indent="-285750">
              <a:buFont typeface="Arial" panose="020B0604020202020204" pitchFamily="34" charset="0"/>
              <a:buChar char="•"/>
            </a:pPr>
            <a:r>
              <a:rPr lang="en-US" dirty="0"/>
              <a:t>Diesel</a:t>
            </a:r>
          </a:p>
          <a:p>
            <a:pPr marL="285750" indent="-285750">
              <a:buFont typeface="Arial" panose="020B0604020202020204" pitchFamily="34" charset="0"/>
              <a:buChar char="•"/>
            </a:pPr>
            <a:r>
              <a:rPr lang="en-US" dirty="0" err="1"/>
              <a:t>Kérosène</a:t>
            </a:r>
            <a:endParaRPr lang="en-US" dirty="0"/>
          </a:p>
          <a:p>
            <a:pPr marL="285750" indent="-285750">
              <a:buFont typeface="Arial" panose="020B0604020202020204" pitchFamily="34" charset="0"/>
              <a:buChar char="•"/>
            </a:pPr>
            <a:r>
              <a:rPr lang="en-US" dirty="0"/>
              <a:t>Gaz naturel</a:t>
            </a:r>
          </a:p>
          <a:p>
            <a:pPr marL="285750" indent="-285750">
              <a:buFont typeface="Arial" panose="020B0604020202020204" pitchFamily="34" charset="0"/>
              <a:buChar char="•"/>
            </a:pPr>
            <a:r>
              <a:rPr lang="en-US" dirty="0" err="1"/>
              <a:t>Charbon</a:t>
            </a:r>
            <a:endParaRPr lang="en-US" dirty="0"/>
          </a:p>
        </p:txBody>
      </p:sp>
      <p:sp>
        <p:nvSpPr>
          <p:cNvPr id="22" name="TextBox 21">
            <a:extLst>
              <a:ext uri="{FF2B5EF4-FFF2-40B4-BE49-F238E27FC236}">
                <a16:creationId xmlns:a16="http://schemas.microsoft.com/office/drawing/2014/main" id="{09731A73-D7F1-1F47-AC2E-CC503DAE1EB3}"/>
              </a:ext>
            </a:extLst>
          </p:cNvPr>
          <p:cNvSpPr txBox="1"/>
          <p:nvPr/>
        </p:nvSpPr>
        <p:spPr>
          <a:xfrm>
            <a:off x="9173271" y="4516329"/>
            <a:ext cx="1675973" cy="1200329"/>
          </a:xfrm>
          <a:prstGeom prst="rect">
            <a:avLst/>
          </a:prstGeom>
          <a:noFill/>
        </p:spPr>
        <p:txBody>
          <a:bodyPr wrap="square" rtlCol="0">
            <a:spAutoFit/>
          </a:bodyPr>
          <a:lstStyle/>
          <a:p>
            <a:pPr marL="285750" indent="-285750">
              <a:buFont typeface="Arial" panose="020B0604020202020204" pitchFamily="34" charset="0"/>
              <a:buChar char="•"/>
            </a:pPr>
            <a:r>
              <a:rPr lang="en-US" dirty="0" err="1"/>
              <a:t>Chauffage</a:t>
            </a:r>
            <a:endParaRPr lang="en-US" dirty="0"/>
          </a:p>
          <a:p>
            <a:pPr marL="285750" indent="-285750">
              <a:buFont typeface="Arial" panose="020B0604020202020204" pitchFamily="34" charset="0"/>
              <a:buChar char="•"/>
            </a:pPr>
            <a:r>
              <a:rPr lang="en-US" dirty="0" err="1"/>
              <a:t>Éclairage</a:t>
            </a:r>
            <a:endParaRPr lang="en-US" dirty="0"/>
          </a:p>
          <a:p>
            <a:pPr marL="285750" indent="-285750">
              <a:buFont typeface="Arial" panose="020B0604020202020204" pitchFamily="34" charset="0"/>
              <a:buChar char="•"/>
            </a:pPr>
            <a:r>
              <a:rPr lang="en-US" dirty="0" err="1"/>
              <a:t>Énergie</a:t>
            </a:r>
            <a:r>
              <a:rPr lang="en-US" dirty="0"/>
              <a:t> </a:t>
            </a:r>
            <a:r>
              <a:rPr lang="en-US" dirty="0" err="1"/>
              <a:t>mécanique</a:t>
            </a:r>
            <a:endParaRPr lang="en-US" dirty="0"/>
          </a:p>
        </p:txBody>
      </p:sp>
      <p:sp>
        <p:nvSpPr>
          <p:cNvPr id="23" name="TextBox 22">
            <a:extLst>
              <a:ext uri="{FF2B5EF4-FFF2-40B4-BE49-F238E27FC236}">
                <a16:creationId xmlns:a16="http://schemas.microsoft.com/office/drawing/2014/main" id="{08FD9CA8-F70A-E640-8E4F-997682CD65B2}"/>
              </a:ext>
            </a:extLst>
          </p:cNvPr>
          <p:cNvSpPr txBox="1"/>
          <p:nvPr/>
        </p:nvSpPr>
        <p:spPr>
          <a:xfrm>
            <a:off x="6527141" y="4516329"/>
            <a:ext cx="1675973" cy="1477328"/>
          </a:xfrm>
          <a:prstGeom prst="rect">
            <a:avLst/>
          </a:prstGeom>
          <a:noFill/>
        </p:spPr>
        <p:txBody>
          <a:bodyPr wrap="square" rtlCol="0">
            <a:spAutoFit/>
          </a:bodyPr>
          <a:lstStyle/>
          <a:p>
            <a:pPr marL="285750" indent="-285750">
              <a:buFont typeface="Arial" panose="020B0604020202020204" pitchFamily="34" charset="0"/>
              <a:buChar char="•"/>
            </a:pPr>
            <a:r>
              <a:rPr lang="en-US" dirty="0" err="1"/>
              <a:t>Électricité</a:t>
            </a:r>
            <a:endParaRPr lang="en-US" dirty="0"/>
          </a:p>
          <a:p>
            <a:pPr marL="285750" indent="-285750">
              <a:buFont typeface="Arial" panose="020B0604020202020204" pitchFamily="34" charset="0"/>
              <a:buChar char="•"/>
            </a:pPr>
            <a:r>
              <a:rPr lang="en-US" dirty="0"/>
              <a:t>Diesel</a:t>
            </a:r>
          </a:p>
          <a:p>
            <a:pPr marL="285750" indent="-285750">
              <a:buFont typeface="Arial" panose="020B0604020202020204" pitchFamily="34" charset="0"/>
              <a:buChar char="•"/>
            </a:pPr>
            <a:r>
              <a:rPr lang="en-US" dirty="0" err="1"/>
              <a:t>Kérosène</a:t>
            </a:r>
            <a:endParaRPr lang="en-US" dirty="0"/>
          </a:p>
          <a:p>
            <a:pPr marL="285750" indent="-285750">
              <a:buFont typeface="Arial" panose="020B0604020202020204" pitchFamily="34" charset="0"/>
              <a:buChar char="•"/>
            </a:pPr>
            <a:r>
              <a:rPr lang="en-US" dirty="0"/>
              <a:t>Gaz</a:t>
            </a:r>
          </a:p>
          <a:p>
            <a:pPr marL="285750" indent="-285750">
              <a:buFont typeface="Arial" panose="020B0604020202020204" pitchFamily="34" charset="0"/>
              <a:buChar char="•"/>
            </a:pPr>
            <a:r>
              <a:rPr lang="en-US" dirty="0" err="1"/>
              <a:t>Charbon</a:t>
            </a:r>
            <a:endParaRPr lang="en-US" dirty="0"/>
          </a:p>
        </p:txBody>
      </p:sp>
    </p:spTree>
    <p:extLst>
      <p:ext uri="{BB962C8B-B14F-4D97-AF65-F5344CB8AC3E}">
        <p14:creationId xmlns:p14="http://schemas.microsoft.com/office/powerpoint/2010/main" val="1415749321"/>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260349" y="893762"/>
            <a:ext cx="754692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2.2.3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Exemple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système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énergétique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référence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249741" y="-577988"/>
            <a:ext cx="1152625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a:t>
            </a:r>
            <a:r>
              <a:rPr lang="en-GB" sz="4400" dirty="0" err="1">
                <a:latin typeface="Open Sans"/>
                <a:ea typeface="Open Sans" panose="020B0606030504020204" pitchFamily="34" charset="0"/>
                <a:cs typeface="Open Sans" panose="020B0606030504020204" pitchFamily="34" charset="0"/>
                <a:sym typeface="Bodoni SvtyTwo ITC TT-Book"/>
              </a:rPr>
              <a:t>Systèmes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énergétiques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référence</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Content Placeholder 3" descr="A picture containing text&#10;&#10;Description automatically generated">
            <a:extLst>
              <a:ext uri="{FF2B5EF4-FFF2-40B4-BE49-F238E27FC236}">
                <a16:creationId xmlns:a16="http://schemas.microsoft.com/office/drawing/2014/main" id="{41D0A331-683B-2748-9977-DDD519334A2B}"/>
              </a:ext>
            </a:extLst>
          </p:cNvPr>
          <p:cNvPicPr>
            <a:picLocks noGrp="1" noChangeAspect="1"/>
          </p:cNvPicPr>
          <p:nvPr>
            <p:ph idx="1"/>
          </p:nvPr>
        </p:nvPicPr>
        <p:blipFill>
          <a:blip r:embed="rId4"/>
          <a:stretch>
            <a:fillRect/>
          </a:stretch>
        </p:blipFill>
        <p:spPr>
          <a:xfrm>
            <a:off x="5270946" y="1405972"/>
            <a:ext cx="6407784" cy="4893418"/>
          </a:xfrm>
        </p:spPr>
      </p:pic>
      <p:sp>
        <p:nvSpPr>
          <p:cNvPr id="10" name="Content Placeholder 2">
            <a:extLst>
              <a:ext uri="{FF2B5EF4-FFF2-40B4-BE49-F238E27FC236}">
                <a16:creationId xmlns:a16="http://schemas.microsoft.com/office/drawing/2014/main" id="{C0FF6033-02B3-C048-A71E-655042BEBC5D}"/>
              </a:ext>
            </a:extLst>
          </p:cNvPr>
          <p:cNvSpPr txBox="1">
            <a:spLocks/>
          </p:cNvSpPr>
          <p:nvPr/>
        </p:nvSpPr>
        <p:spPr>
          <a:xfrm>
            <a:off x="434987" y="1566639"/>
            <a:ext cx="4467896" cy="404177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Open Sans"/>
                <a:ea typeface="Open Sans" panose="020B0606030504020204" pitchFamily="34" charset="0"/>
                <a:cs typeface="Open Sans" panose="020B0606030504020204" pitchFamily="34" charset="0"/>
              </a:rPr>
              <a:t>Système </a:t>
            </a:r>
            <a:r>
              <a:rPr lang="en-GB" sz="2000" dirty="0" err="1">
                <a:latin typeface="Open Sans"/>
                <a:ea typeface="Open Sans" panose="020B0606030504020204" pitchFamily="34" charset="0"/>
                <a:cs typeface="Open Sans" panose="020B0606030504020204" pitchFamily="34" charset="0"/>
              </a:rPr>
              <a:t>allant</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l'</a:t>
            </a:r>
            <a:r>
              <a:rPr lang="en-GB" sz="2000" b="1" dirty="0" err="1">
                <a:latin typeface="Open Sans"/>
                <a:ea typeface="Open Sans" panose="020B0606030504020204" pitchFamily="34" charset="0"/>
                <a:cs typeface="Open Sans" panose="020B0606030504020204" pitchFamily="34" charset="0"/>
              </a:rPr>
              <a:t>énergie</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primaire</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à</a:t>
            </a:r>
            <a:r>
              <a:rPr lang="en-GB" sz="2000" b="1"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l'</a:t>
            </a:r>
            <a:r>
              <a:rPr lang="en-GB" sz="2000" b="1" dirty="0" err="1">
                <a:latin typeface="Open Sans"/>
                <a:ea typeface="Open Sans" panose="020B0606030504020204" pitchFamily="34" charset="0"/>
                <a:cs typeface="Open Sans" panose="020B0606030504020204" pitchFamily="34" charset="0"/>
              </a:rPr>
              <a:t>énergie</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secondaire</a:t>
            </a:r>
            <a:r>
              <a:rPr lang="en-GB" sz="2000" dirty="0">
                <a:latin typeface="Open Sans"/>
                <a:ea typeface="Open Sans" panose="020B0606030504020204" pitchFamily="34" charset="0"/>
                <a:cs typeface="Open Sans" panose="020B0606030504020204" pitchFamily="34" charset="0"/>
              </a:rPr>
              <a:t>, à la </a:t>
            </a:r>
            <a:r>
              <a:rPr lang="en-GB" sz="2000" b="1" dirty="0">
                <a:latin typeface="Open Sans"/>
                <a:ea typeface="Open Sans" panose="020B0606030504020204" pitchFamily="34" charset="0"/>
                <a:cs typeface="Open Sans" panose="020B0606030504020204" pitchFamily="34" charset="0"/>
              </a:rPr>
              <a:t>distribution </a:t>
            </a:r>
            <a:r>
              <a:rPr lang="en-GB" sz="2000" dirty="0">
                <a:latin typeface="Open Sans"/>
                <a:ea typeface="Open Sans" panose="020B0606030504020204" pitchFamily="34" charset="0"/>
                <a:cs typeface="Open Sans" panose="020B0606030504020204" pitchFamily="34" charset="0"/>
              </a:rPr>
              <a:t>et à la </a:t>
            </a:r>
            <a:r>
              <a:rPr lang="en-GB" sz="2000" b="1" dirty="0" err="1">
                <a:latin typeface="Open Sans"/>
                <a:ea typeface="Open Sans" panose="020B0606030504020204" pitchFamily="34" charset="0"/>
                <a:cs typeface="Open Sans" panose="020B0606030504020204" pitchFamily="34" charset="0"/>
              </a:rPr>
              <a:t>demande</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d'énergie</a:t>
            </a:r>
            <a:r>
              <a:rPr lang="en-GB" sz="2000" b="1" dirty="0">
                <a:latin typeface="Open Sans"/>
                <a:ea typeface="Open Sans" panose="020B0606030504020204" pitchFamily="34" charset="0"/>
                <a:cs typeface="Open Sans" panose="020B0606030504020204" pitchFamily="34" charset="0"/>
              </a:rPr>
              <a:t> finale</a:t>
            </a:r>
            <a:r>
              <a:rPr lang="en-GB" sz="2000" dirty="0">
                <a:latin typeface="Open Sans"/>
                <a:ea typeface="Open Sans" panose="020B0606030504020204" pitchFamily="34" charset="0"/>
                <a:cs typeface="Open Sans" panose="020B0606030504020204" pitchFamily="34" charset="0"/>
              </a:rPr>
              <a:t>.</a:t>
            </a:r>
          </a:p>
          <a:p>
            <a:r>
              <a:rPr lang="en-GB" sz="2000" dirty="0" err="1">
                <a:latin typeface="Open Sans"/>
                <a:ea typeface="Open Sans" panose="020B0606030504020204" pitchFamily="34" charset="0"/>
                <a:cs typeface="Open Sans" panose="020B0606030504020204" pitchFamily="34" charset="0"/>
              </a:rPr>
              <a:t>Système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d'énergie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primaire</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composé</a:t>
            </a:r>
            <a:r>
              <a:rPr lang="en-GB" sz="2000" dirty="0">
                <a:latin typeface="Open Sans"/>
                <a:ea typeface="Open Sans" panose="020B0606030504020204" pitchFamily="34" charset="0"/>
                <a:cs typeface="Open Sans" panose="020B0606030504020204" pitchFamily="34" charset="0"/>
              </a:rPr>
              <a:t> des </a:t>
            </a:r>
            <a:r>
              <a:rPr lang="en-GB" sz="2000" dirty="0" err="1">
                <a:latin typeface="Open Sans"/>
                <a:ea typeface="Open Sans" panose="020B0606030504020204" pitchFamily="34" charset="0"/>
                <a:cs typeface="Open Sans" panose="020B0606030504020204" pitchFamily="34" charset="0"/>
              </a:rPr>
              <a:t>principales</a:t>
            </a:r>
            <a:r>
              <a:rPr lang="en-GB" sz="2000" dirty="0">
                <a:latin typeface="Open Sans"/>
                <a:ea typeface="Open Sans" panose="020B0606030504020204" pitchFamily="34" charset="0"/>
                <a:cs typeface="Open Sans" panose="020B0606030504020204" pitchFamily="34" charset="0"/>
              </a:rPr>
              <a:t> </a:t>
            </a:r>
            <a:r>
              <a:rPr lang="en-GB" sz="2000" b="1" dirty="0">
                <a:latin typeface="Open Sans"/>
                <a:ea typeface="Open Sans" panose="020B0606030504020204" pitchFamily="34" charset="0"/>
                <a:cs typeface="Open Sans" panose="020B0606030504020204" pitchFamily="34" charset="0"/>
              </a:rPr>
              <a:t>matières premières</a:t>
            </a:r>
            <a:r>
              <a:rPr lang="en-GB" sz="2000" dirty="0">
                <a:latin typeface="Open Sans"/>
                <a:ea typeface="Open Sans" panose="020B0606030504020204" pitchFamily="34" charset="0"/>
                <a:cs typeface="Open Sans" panose="020B0606030504020204" pitchFamily="34" charset="0"/>
              </a:rPr>
              <a:t>.</a:t>
            </a:r>
          </a:p>
          <a:p>
            <a:r>
              <a:rPr lang="en-GB" sz="2000" b="1" dirty="0">
                <a:latin typeface="Open Sans"/>
                <a:ea typeface="Open Sans" panose="020B0606030504020204" pitchFamily="34" charset="0"/>
                <a:cs typeface="Open Sans" panose="020B0606030504020204" pitchFamily="34" charset="0"/>
              </a:rPr>
              <a:t>Conversion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produits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raffinés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tels</a:t>
            </a:r>
            <a:r>
              <a:rPr lang="en-GB" sz="2000" dirty="0">
                <a:latin typeface="Open Sans"/>
                <a:ea typeface="Open Sans" panose="020B0606030504020204" pitchFamily="34" charset="0"/>
                <a:cs typeface="Open Sans" panose="020B0606030504020204" pitchFamily="34" charset="0"/>
              </a:rPr>
              <a:t> que </a:t>
            </a:r>
            <a:r>
              <a:rPr lang="en-GB" sz="2000" dirty="0" err="1">
                <a:latin typeface="Open Sans"/>
                <a:ea typeface="Open Sans" panose="020B0606030504020204" pitchFamily="34" charset="0"/>
                <a:cs typeface="Open Sans" panose="020B0606030504020204" pitchFamily="34" charset="0"/>
              </a:rPr>
              <a:t>l'</a:t>
            </a:r>
            <a:r>
              <a:rPr lang="en-GB" sz="2000" b="1" dirty="0" err="1">
                <a:latin typeface="Open Sans"/>
                <a:ea typeface="Open Sans" panose="020B0606030504020204" pitchFamily="34" charset="0"/>
                <a:cs typeface="Open Sans" panose="020B0606030504020204" pitchFamily="34" charset="0"/>
              </a:rPr>
              <a:t>électricité</a:t>
            </a:r>
            <a:r>
              <a:rPr lang="en-GB" sz="2000" b="1"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l</a:t>
            </a:r>
            <a:r>
              <a:rPr lang="en-GB" sz="2000" b="1" dirty="0" err="1">
                <a:latin typeface="Open Sans"/>
                <a:ea typeface="Open Sans" panose="020B0606030504020204" pitchFamily="34" charset="0"/>
                <a:cs typeface="Open Sans" panose="020B0606030504020204" pitchFamily="34" charset="0"/>
              </a:rPr>
              <a:t>’essence</a:t>
            </a:r>
            <a:r>
              <a:rPr lang="en-GB" sz="2000" b="1" dirty="0">
                <a:latin typeface="Open Sans"/>
                <a:ea typeface="Open Sans" panose="020B0606030504020204" pitchFamily="34" charset="0"/>
                <a:cs typeface="Open Sans" panose="020B0606030504020204" pitchFamily="34" charset="0"/>
              </a:rPr>
              <a:t>, le </a:t>
            </a:r>
            <a:r>
              <a:rPr lang="en-GB" sz="2000" b="1" dirty="0" err="1">
                <a:latin typeface="Open Sans"/>
                <a:ea typeface="Open Sans" panose="020B0606030504020204" pitchFamily="34" charset="0"/>
                <a:cs typeface="Open Sans" panose="020B0606030504020204" pitchFamily="34" charset="0"/>
              </a:rPr>
              <a:t>charbon</a:t>
            </a:r>
            <a:r>
              <a:rPr lang="en-GB" sz="2000" b="1" dirty="0">
                <a:latin typeface="Open Sans"/>
                <a:ea typeface="Open Sans" panose="020B0606030504020204" pitchFamily="34" charset="0"/>
                <a:cs typeface="Open Sans" panose="020B0606030504020204" pitchFamily="34" charset="0"/>
              </a:rPr>
              <a:t>, le </a:t>
            </a:r>
            <a:r>
              <a:rPr lang="en-GB" sz="2000" b="1" dirty="0" err="1">
                <a:latin typeface="Open Sans"/>
                <a:ea typeface="Open Sans" panose="020B0606030504020204" pitchFamily="34" charset="0"/>
                <a:cs typeface="Open Sans" panose="020B0606030504020204" pitchFamily="34" charset="0"/>
              </a:rPr>
              <a:t>gaz</a:t>
            </a:r>
            <a:r>
              <a:rPr lang="en-GB" sz="2000" b="1" dirty="0">
                <a:latin typeface="Open Sans"/>
                <a:ea typeface="Open Sans" panose="020B0606030504020204" pitchFamily="34" charset="0"/>
                <a:cs typeface="Open Sans" panose="020B0606030504020204" pitchFamily="34" charset="0"/>
              </a:rPr>
              <a:t> naturel</a:t>
            </a:r>
            <a:r>
              <a:rPr lang="en-GB" sz="2000" dirty="0">
                <a:latin typeface="Open Sans"/>
                <a:ea typeface="Open Sans" panose="020B0606030504020204" pitchFamily="34" charset="0"/>
                <a:cs typeface="Open Sans" panose="020B0606030504020204" pitchFamily="34" charset="0"/>
              </a:rPr>
              <a:t>.</a:t>
            </a:r>
          </a:p>
          <a:p>
            <a:r>
              <a:rPr lang="en-GB" sz="2000" dirty="0" err="1">
                <a:latin typeface="Open Sans"/>
                <a:ea typeface="Open Sans" panose="020B0606030504020204" pitchFamily="34" charset="0"/>
                <a:cs typeface="Open Sans" panose="020B0606030504020204" pitchFamily="34" charset="0"/>
              </a:rPr>
              <a:t>Produits</a:t>
            </a:r>
            <a:r>
              <a:rPr lang="en-GB" sz="2000" dirty="0">
                <a:latin typeface="Open Sans"/>
                <a:ea typeface="Open Sans" panose="020B0606030504020204" pitchFamily="34" charset="0"/>
                <a:cs typeface="Open Sans" panose="020B0606030504020204" pitchFamily="34" charset="0"/>
              </a:rPr>
              <a:t> de base </a:t>
            </a:r>
            <a:r>
              <a:rPr lang="en-GB" sz="2000" dirty="0" err="1">
                <a:latin typeface="Open Sans"/>
                <a:ea typeface="Open Sans" panose="020B0606030504020204" pitchFamily="34" charset="0"/>
                <a:cs typeface="Open Sans" panose="020B0606030504020204" pitchFamily="34" charset="0"/>
              </a:rPr>
              <a:t>raffinés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utilisés</a:t>
            </a:r>
            <a:r>
              <a:rPr lang="en-GB" sz="2000" dirty="0">
                <a:latin typeface="Open Sans"/>
                <a:ea typeface="Open Sans" panose="020B0606030504020204" pitchFamily="34" charset="0"/>
                <a:cs typeface="Open Sans" panose="020B0606030504020204" pitchFamily="34" charset="0"/>
              </a:rPr>
              <a:t> pour le </a:t>
            </a:r>
            <a:r>
              <a:rPr lang="en-GB" sz="2000" b="1" dirty="0">
                <a:latin typeface="Open Sans"/>
                <a:ea typeface="Open Sans" panose="020B0606030504020204" pitchFamily="34" charset="0"/>
                <a:cs typeface="Open Sans" panose="020B0606030504020204" pitchFamily="34" charset="0"/>
              </a:rPr>
              <a:t>transport, </a:t>
            </a:r>
            <a:r>
              <a:rPr lang="en-GB" sz="2000" dirty="0">
                <a:latin typeface="Open Sans"/>
                <a:ea typeface="Open Sans" panose="020B0606030504020204" pitchFamily="34" charset="0"/>
                <a:cs typeface="Open Sans" panose="020B0606030504020204" pitchFamily="34" charset="0"/>
              </a:rPr>
              <a:t>les</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bâtiments</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les </a:t>
            </a:r>
            <a:r>
              <a:rPr lang="en-GB" sz="2000" b="1" dirty="0" err="1">
                <a:latin typeface="Open Sans"/>
                <a:ea typeface="Open Sans" panose="020B0606030504020204" pitchFamily="34" charset="0"/>
                <a:cs typeface="Open Sans" panose="020B0606030504020204" pitchFamily="34" charset="0"/>
              </a:rPr>
              <a:t>industrie</a:t>
            </a:r>
            <a:r>
              <a:rPr lang="en-GB" sz="2000" b="1"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l'</a:t>
            </a:r>
            <a:r>
              <a:rPr lang="en-GB" sz="2000" b="1" dirty="0" err="1">
                <a:latin typeface="Open Sans"/>
                <a:ea typeface="Open Sans" panose="020B0606030504020204" pitchFamily="34" charset="0"/>
                <a:cs typeface="Open Sans" panose="020B0606030504020204" pitchFamily="34" charset="0"/>
              </a:rPr>
              <a:t>agriculture</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et la sylviculture.</a:t>
            </a:r>
            <a:endParaRPr lang="en-GB" sz="2000" b="1" dirty="0">
              <a:latin typeface="Open Sans"/>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A2F14F60-C8A8-4F75-9EDB-4FC0AD4DD0AD}"/>
              </a:ext>
            </a:extLst>
          </p:cNvPr>
          <p:cNvSpPr/>
          <p:nvPr/>
        </p:nvSpPr>
        <p:spPr>
          <a:xfrm>
            <a:off x="3571955" y="6215746"/>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(R. Morrison, licence d'</a:t>
            </a:r>
            <a:r>
              <a:rPr lang="en-ZA" sz="1000" dirty="0">
                <a:latin typeface="Open Sans"/>
                <a:ea typeface="Open Sans" panose="020B0606030504020204" pitchFamily="34" charset="0"/>
                <a:cs typeface="Open Sans" panose="020B0606030504020204" pitchFamily="34" charset="0"/>
                <a:hlinkClick r:id="rId5"/>
              </a:rPr>
              <a:t>image </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6"/>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8819926"/>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7" name="Picture 6">
            <a:extLst>
              <a:ext uri="{FF2B5EF4-FFF2-40B4-BE49-F238E27FC236}">
                <a16:creationId xmlns:a16="http://schemas.microsoft.com/office/drawing/2014/main" id="{CA64102F-89F0-8D48-9AF4-F9D2AF3ECBE8}"/>
              </a:ext>
            </a:extLst>
          </p:cNvPr>
          <p:cNvPicPr>
            <a:picLocks noChangeAspect="1"/>
          </p:cNvPicPr>
          <p:nvPr/>
        </p:nvPicPr>
        <p:blipFill rotWithShape="1">
          <a:blip r:embed="rId4"/>
          <a:srcRect b="10008"/>
          <a:stretch/>
        </p:blipFill>
        <p:spPr>
          <a:xfrm>
            <a:off x="3275245" y="1729440"/>
            <a:ext cx="5641510" cy="3993981"/>
          </a:xfrm>
          <a:prstGeom prst="rect">
            <a:avLst/>
          </a:prstGeom>
        </p:spPr>
      </p:pic>
      <p:sp>
        <p:nvSpPr>
          <p:cNvPr id="14" name="Rectangle 13">
            <a:extLst>
              <a:ext uri="{FF2B5EF4-FFF2-40B4-BE49-F238E27FC236}">
                <a16:creationId xmlns:a16="http://schemas.microsoft.com/office/drawing/2014/main" id="{A58EF622-1AB4-4544-9FE7-2A7013B49AA2}"/>
              </a:ext>
            </a:extLst>
          </p:cNvPr>
          <p:cNvSpPr/>
          <p:nvPr/>
        </p:nvSpPr>
        <p:spPr>
          <a:xfrm>
            <a:off x="166285" y="101492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Bilan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énergétique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d'un pays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33688" y="-504761"/>
            <a:ext cx="1141796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a:t>
            </a:r>
            <a:r>
              <a:rPr lang="en-GB" sz="4400" dirty="0" err="1">
                <a:latin typeface="Open Sans"/>
                <a:ea typeface="Open Sans" panose="020B0606030504020204" pitchFamily="34" charset="0"/>
                <a:cs typeface="Open Sans" panose="020B0606030504020204" pitchFamily="34" charset="0"/>
                <a:sym typeface="Bodoni SvtyTwo ITC TT-Book"/>
              </a:rPr>
              <a:t>Systèmes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énergétiques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référence</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8" name="TextBox 17">
            <a:extLst>
              <a:ext uri="{FF2B5EF4-FFF2-40B4-BE49-F238E27FC236}">
                <a16:creationId xmlns:a16="http://schemas.microsoft.com/office/drawing/2014/main" id="{06E2606B-14C5-4071-9E47-CA437D21AB2A}"/>
              </a:ext>
            </a:extLst>
          </p:cNvPr>
          <p:cNvSpPr txBox="1"/>
          <p:nvPr/>
        </p:nvSpPr>
        <p:spPr>
          <a:xfrm>
            <a:off x="675070" y="6044489"/>
            <a:ext cx="476320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 : </a:t>
            </a:r>
            <a:r>
              <a:rPr lang="en-US" sz="1000" dirty="0">
                <a:solidFill>
                  <a:srgbClr val="1D1C1D"/>
                </a:solidFill>
                <a:latin typeface="Open Sans"/>
              </a:rPr>
              <a:t>(Agence internationale pour les énergies renouvelables, 2019) </a:t>
            </a:r>
            <a:endParaRPr lang="en-US" sz="1000" dirty="0">
              <a:latin typeface="Open Sans"/>
            </a:endParaRPr>
          </a:p>
        </p:txBody>
      </p:sp>
      <p:sp>
        <p:nvSpPr>
          <p:cNvPr id="8" name="TextBox 7">
            <a:extLst>
              <a:ext uri="{FF2B5EF4-FFF2-40B4-BE49-F238E27FC236}">
                <a16:creationId xmlns:a16="http://schemas.microsoft.com/office/drawing/2014/main" id="{564AC516-DB30-0443-88A9-C69DB132C2AC}"/>
              </a:ext>
            </a:extLst>
          </p:cNvPr>
          <p:cNvSpPr txBox="1"/>
          <p:nvPr/>
        </p:nvSpPr>
        <p:spPr>
          <a:xfrm>
            <a:off x="295501" y="2067056"/>
            <a:ext cx="2472743" cy="707886"/>
          </a:xfrm>
          <a:prstGeom prst="rect">
            <a:avLst/>
          </a:prstGeom>
          <a:noFill/>
        </p:spPr>
        <p:txBody>
          <a:bodyPr wrap="square" rtlCol="0">
            <a:spAutoFit/>
          </a:bodyPr>
          <a:lstStyle/>
          <a:p>
            <a:r>
              <a:rPr lang="en-US" sz="2000" dirty="0" err="1">
                <a:latin typeface="Open Sans" panose="020B0606030504020204" pitchFamily="34" charset="0"/>
                <a:ea typeface="Open Sans" panose="020B0606030504020204" pitchFamily="34" charset="0"/>
                <a:cs typeface="Open Sans" panose="020B0606030504020204" pitchFamily="34" charset="0"/>
              </a:rPr>
              <a:t>Produits</a:t>
            </a:r>
            <a:r>
              <a:rPr lang="en-US" sz="2000" dirty="0">
                <a:latin typeface="Open Sans" panose="020B0606030504020204" pitchFamily="34" charset="0"/>
                <a:ea typeface="Open Sans" panose="020B0606030504020204" pitchFamily="34" charset="0"/>
                <a:cs typeface="Open Sans" panose="020B0606030504020204" pitchFamily="34" charset="0"/>
              </a:rPr>
              <a:t> de base </a:t>
            </a:r>
            <a:r>
              <a:rPr lang="en-US" sz="2000" dirty="0" err="1">
                <a:latin typeface="Open Sans" panose="020B0606030504020204" pitchFamily="34" charset="0"/>
                <a:ea typeface="Open Sans" panose="020B0606030504020204" pitchFamily="34" charset="0"/>
                <a:cs typeface="Open Sans" panose="020B0606030504020204" pitchFamily="34" charset="0"/>
              </a:rPr>
              <a:t>regroupés</a:t>
            </a:r>
            <a:r>
              <a:rPr lang="en-US" sz="2000" dirty="0">
                <a:latin typeface="Open Sans" panose="020B0606030504020204" pitchFamily="34" charset="0"/>
                <a:ea typeface="Open Sans" panose="020B0606030504020204" pitchFamily="34" charset="0"/>
                <a:cs typeface="Open Sans" panose="020B0606030504020204" pitchFamily="34" charset="0"/>
              </a:rPr>
              <a:t> par type</a:t>
            </a:r>
          </a:p>
        </p:txBody>
      </p:sp>
      <p:cxnSp>
        <p:nvCxnSpPr>
          <p:cNvPr id="10" name="Straight Arrow Connector 9">
            <a:extLst>
              <a:ext uri="{FF2B5EF4-FFF2-40B4-BE49-F238E27FC236}">
                <a16:creationId xmlns:a16="http://schemas.microsoft.com/office/drawing/2014/main" id="{0C957C9A-F2F6-0F42-BE91-286BEE2F0CBB}"/>
              </a:ext>
            </a:extLst>
          </p:cNvPr>
          <p:cNvCxnSpPr>
            <a:cxnSpLocks/>
          </p:cNvCxnSpPr>
          <p:nvPr/>
        </p:nvCxnSpPr>
        <p:spPr>
          <a:xfrm flipV="1">
            <a:off x="2665927" y="2399499"/>
            <a:ext cx="2240924" cy="21498"/>
          </a:xfrm>
          <a:prstGeom prst="straightConnector1">
            <a:avLst/>
          </a:prstGeom>
          <a:ln w="31750">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A6A5074B-C110-9B4A-AFDA-7CBBC0E159BB}"/>
              </a:ext>
            </a:extLst>
          </p:cNvPr>
          <p:cNvSpPr txBox="1"/>
          <p:nvPr/>
        </p:nvSpPr>
        <p:spPr>
          <a:xfrm>
            <a:off x="9423756" y="2401462"/>
            <a:ext cx="2472743" cy="400110"/>
          </a:xfrm>
          <a:prstGeom prst="rect">
            <a:avLst/>
          </a:prstGeom>
          <a:noFill/>
        </p:spPr>
        <p:txBody>
          <a:bodyPr wrap="square" rtlCol="0">
            <a:spAutoFit/>
          </a:bodyPr>
          <a:lstStyle/>
          <a:p>
            <a:r>
              <a:rPr lang="en-US" sz="2000" dirty="0" err="1">
                <a:latin typeface="Open Sans" panose="020B0606030504020204" pitchFamily="34" charset="0"/>
                <a:ea typeface="Open Sans" panose="020B0606030504020204" pitchFamily="34" charset="0"/>
                <a:cs typeface="Open Sans" panose="020B0606030504020204" pitchFamily="34" charset="0"/>
              </a:rPr>
              <a:t>Énergie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primaire</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Straight Arrow Connector 16">
            <a:extLst>
              <a:ext uri="{FF2B5EF4-FFF2-40B4-BE49-F238E27FC236}">
                <a16:creationId xmlns:a16="http://schemas.microsoft.com/office/drawing/2014/main" id="{91FB7F77-8044-3D47-A18C-C0A6C8B3A499}"/>
              </a:ext>
            </a:extLst>
          </p:cNvPr>
          <p:cNvCxnSpPr>
            <a:cxnSpLocks/>
            <a:stCxn id="15" idx="1"/>
          </p:cNvCxnSpPr>
          <p:nvPr/>
        </p:nvCxnSpPr>
        <p:spPr>
          <a:xfrm flipH="1" flipV="1">
            <a:off x="7225048" y="2595078"/>
            <a:ext cx="2198708" cy="6439"/>
          </a:xfrm>
          <a:prstGeom prst="straightConnector1">
            <a:avLst/>
          </a:prstGeom>
          <a:ln w="31750">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95242285-8AAF-A048-A074-A2FD0ECF0D4C}"/>
              </a:ext>
            </a:extLst>
          </p:cNvPr>
          <p:cNvSpPr txBox="1"/>
          <p:nvPr/>
        </p:nvSpPr>
        <p:spPr>
          <a:xfrm>
            <a:off x="9447345" y="3030861"/>
            <a:ext cx="2198709" cy="707886"/>
          </a:xfrm>
          <a:prstGeom prst="rect">
            <a:avLst/>
          </a:prstGeom>
          <a:noFill/>
        </p:spPr>
        <p:txBody>
          <a:bodyPr wrap="square" lIns="91440" tIns="45720" rIns="91440" bIns="45720" rtlCol="0" anchor="t">
            <a:spAutoFit/>
          </a:bodyPr>
          <a:lstStyle/>
          <a:p>
            <a:r>
              <a:rPr lang="en-US" sz="2000" dirty="0">
                <a:latin typeface="Open Sans"/>
                <a:ea typeface="Open Sans" panose="020B0606030504020204" pitchFamily="34" charset="0"/>
                <a:cs typeface="Open Sans" panose="020B0606030504020204" pitchFamily="34" charset="0"/>
              </a:rPr>
              <a:t>Transformation </a:t>
            </a:r>
            <a:br>
              <a:rPr lang="en-US" sz="2000" dirty="0">
                <a:latin typeface="Open Sans"/>
                <a:ea typeface="Open Sans" panose="020B0606030504020204" pitchFamily="34" charset="0"/>
                <a:cs typeface="Open Sans" panose="020B0606030504020204" pitchFamily="34" charset="0"/>
              </a:rPr>
            </a:br>
            <a:r>
              <a:rPr lang="en-US" sz="2000" dirty="0">
                <a:latin typeface="Open Sans"/>
                <a:ea typeface="Open Sans" panose="020B0606030504020204" pitchFamily="34" charset="0"/>
                <a:cs typeface="Open Sans" panose="020B0606030504020204" pitchFamily="34" charset="0"/>
              </a:rPr>
              <a:t>et </a:t>
            </a:r>
            <a:r>
              <a:rPr lang="en-US" sz="2000" dirty="0" err="1">
                <a:latin typeface="Open Sans"/>
                <a:ea typeface="Open Sans" panose="020B0606030504020204" pitchFamily="34" charset="0"/>
                <a:cs typeface="Open Sans" panose="020B0606030504020204" pitchFamily="34" charset="0"/>
              </a:rPr>
              <a:t>pertes</a:t>
            </a:r>
            <a:endParaRPr lang="en-US" sz="2000" dirty="0">
              <a:latin typeface="Open Sans"/>
              <a:ea typeface="Open Sans" panose="020B0606030504020204" pitchFamily="34" charset="0"/>
              <a:cs typeface="Open Sans" panose="020B0606030504020204" pitchFamily="34" charset="0"/>
            </a:endParaRPr>
          </a:p>
        </p:txBody>
      </p:sp>
      <p:cxnSp>
        <p:nvCxnSpPr>
          <p:cNvPr id="20" name="Straight Arrow Connector 19">
            <a:extLst>
              <a:ext uri="{FF2B5EF4-FFF2-40B4-BE49-F238E27FC236}">
                <a16:creationId xmlns:a16="http://schemas.microsoft.com/office/drawing/2014/main" id="{6C649EA8-F5C8-9448-BF6C-4C59A0DB7165}"/>
              </a:ext>
            </a:extLst>
          </p:cNvPr>
          <p:cNvCxnSpPr>
            <a:cxnSpLocks/>
          </p:cNvCxnSpPr>
          <p:nvPr/>
        </p:nvCxnSpPr>
        <p:spPr>
          <a:xfrm flipH="1" flipV="1">
            <a:off x="7797694" y="3379014"/>
            <a:ext cx="1630334" cy="5790"/>
          </a:xfrm>
          <a:prstGeom prst="straightConnector1">
            <a:avLst/>
          </a:prstGeom>
          <a:ln w="31750">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2A56069A-F9CB-4E48-894B-4972D1ACFB87}"/>
              </a:ext>
            </a:extLst>
          </p:cNvPr>
          <p:cNvSpPr txBox="1"/>
          <p:nvPr/>
        </p:nvSpPr>
        <p:spPr>
          <a:xfrm>
            <a:off x="301940" y="4179185"/>
            <a:ext cx="2472743" cy="400110"/>
          </a:xfrm>
          <a:prstGeom prst="rect">
            <a:avLst/>
          </a:prstGeom>
          <a:noFill/>
        </p:spPr>
        <p:txBody>
          <a:bodyPr wrap="square" rtlCol="0">
            <a:spAutoFit/>
          </a:bodyPr>
          <a:lstStyle/>
          <a:p>
            <a:r>
              <a:rPr lang="en-US" sz="2000" dirty="0" err="1">
                <a:latin typeface="Open Sans" panose="020B0606030504020204" pitchFamily="34" charset="0"/>
                <a:ea typeface="Open Sans" panose="020B0606030504020204" pitchFamily="34" charset="0"/>
                <a:cs typeface="Open Sans" panose="020B0606030504020204" pitchFamily="34" charset="0"/>
              </a:rPr>
              <a:t>Consommation</a:t>
            </a:r>
            <a:r>
              <a:rPr lang="en-US" sz="2000" dirty="0">
                <a:latin typeface="Open Sans" panose="020B0606030504020204" pitchFamily="34" charset="0"/>
                <a:ea typeface="Open Sans" panose="020B0606030504020204" pitchFamily="34" charset="0"/>
                <a:cs typeface="Open Sans" panose="020B0606030504020204" pitchFamily="34" charset="0"/>
              </a:rPr>
              <a:t> finale</a:t>
            </a:r>
          </a:p>
        </p:txBody>
      </p:sp>
      <p:cxnSp>
        <p:nvCxnSpPr>
          <p:cNvPr id="23" name="Straight Arrow Connector 22">
            <a:extLst>
              <a:ext uri="{FF2B5EF4-FFF2-40B4-BE49-F238E27FC236}">
                <a16:creationId xmlns:a16="http://schemas.microsoft.com/office/drawing/2014/main" id="{4CE10FC7-F191-FE4B-9661-D6D490359120}"/>
              </a:ext>
            </a:extLst>
          </p:cNvPr>
          <p:cNvCxnSpPr>
            <a:cxnSpLocks/>
          </p:cNvCxnSpPr>
          <p:nvPr/>
        </p:nvCxnSpPr>
        <p:spPr>
          <a:xfrm>
            <a:off x="2665927" y="4382848"/>
            <a:ext cx="2240924" cy="0"/>
          </a:xfrm>
          <a:prstGeom prst="straightConnector1">
            <a:avLst/>
          </a:prstGeom>
          <a:ln w="31750">
            <a:solidFill>
              <a:schemeClr val="accent2"/>
            </a:solidFill>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7BD35B6B-18B4-1345-A074-2471B4C86A50}"/>
              </a:ext>
            </a:extLst>
          </p:cNvPr>
          <p:cNvCxnSpPr>
            <a:cxnSpLocks/>
          </p:cNvCxnSpPr>
          <p:nvPr/>
        </p:nvCxnSpPr>
        <p:spPr>
          <a:xfrm>
            <a:off x="2665927" y="4375355"/>
            <a:ext cx="914400" cy="763315"/>
          </a:xfrm>
          <a:prstGeom prst="straightConnector1">
            <a:avLst/>
          </a:prstGeom>
          <a:ln w="31750">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02197059"/>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A9D0AB-9E3F-6E43-B1E4-C6B3327ADE5B}"/>
              </a:ext>
            </a:extLst>
          </p:cNvPr>
          <p:cNvPicPr>
            <a:picLocks noChangeAspect="1"/>
          </p:cNvPicPr>
          <p:nvPr/>
        </p:nvPicPr>
        <p:blipFill>
          <a:blip r:embed="rId3"/>
          <a:src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822069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2.2.5 Comment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créer</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un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système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énergétique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référence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Systèmes énergétiques de référence</a:t>
            </a:r>
          </a:p>
        </p:txBody>
      </p:sp>
      <p:sp>
        <p:nvSpPr>
          <p:cNvPr id="8" name="Content Placeholder 7">
            <a:extLst>
              <a:ext uri="{FF2B5EF4-FFF2-40B4-BE49-F238E27FC236}">
                <a16:creationId xmlns:a16="http://schemas.microsoft.com/office/drawing/2014/main" id="{A29698D3-EA83-CF48-A908-A5839A14A490}"/>
              </a:ext>
            </a:extLst>
          </p:cNvPr>
          <p:cNvSpPr>
            <a:spLocks noGrp="1"/>
          </p:cNvSpPr>
          <p:nvPr>
            <p:ph idx="1"/>
          </p:nvPr>
        </p:nvSpPr>
        <p:spPr>
          <a:xfrm>
            <a:off x="881332" y="1940644"/>
            <a:ext cx="6670183" cy="4351338"/>
          </a:xfrm>
        </p:spPr>
        <p:txBody>
          <a:bodyPr vert="horz" lIns="91440" tIns="45720" rIns="91440" bIns="45720" rtlCol="0" anchor="t">
            <a:normAutofit/>
          </a:bodyPr>
          <a:lstStyle/>
          <a:p>
            <a:r>
              <a:rPr lang="en-US" sz="2000" dirty="0">
                <a:latin typeface="Open Sans"/>
                <a:ea typeface="Open Sans" panose="020B0606030504020204" pitchFamily="34" charset="0"/>
                <a:cs typeface="Open Sans" panose="020B0606030504020204" pitchFamily="34" charset="0"/>
              </a:rPr>
              <a:t>Le </a:t>
            </a:r>
            <a:r>
              <a:rPr lang="en-US" sz="2000" dirty="0" err="1">
                <a:latin typeface="Open Sans"/>
                <a:ea typeface="Open Sans" panose="020B0606030504020204" pitchFamily="34" charset="0"/>
                <a:cs typeface="Open Sans" panose="020B0606030504020204" pitchFamily="34" charset="0"/>
              </a:rPr>
              <a:t>bilan</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énergétique</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peut</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être</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utilisé</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comme</a:t>
            </a:r>
            <a:r>
              <a:rPr lang="en-US" sz="2000" dirty="0">
                <a:latin typeface="Open Sans"/>
                <a:ea typeface="Open Sans" panose="020B0606030504020204" pitchFamily="34" charset="0"/>
                <a:cs typeface="Open Sans" panose="020B0606030504020204" pitchFamily="34" charset="0"/>
              </a:rPr>
              <a:t> </a:t>
            </a:r>
            <a:br>
              <a:rPr lang="en-US" sz="2000" dirty="0">
                <a:latin typeface="Open Sans"/>
                <a:ea typeface="Open Sans" panose="020B0606030504020204" pitchFamily="34" charset="0"/>
                <a:cs typeface="Open Sans" panose="020B0606030504020204" pitchFamily="34" charset="0"/>
              </a:rPr>
            </a:br>
            <a:r>
              <a:rPr lang="en-US" sz="2000" dirty="0" err="1">
                <a:latin typeface="Open Sans"/>
                <a:ea typeface="Open Sans" panose="020B0606030504020204" pitchFamily="34" charset="0"/>
                <a:cs typeface="Open Sans" panose="020B0606030504020204" pitchFamily="34" charset="0"/>
              </a:rPr>
              <a:t>comme</a:t>
            </a:r>
            <a:r>
              <a:rPr lang="en-US" sz="2000" dirty="0">
                <a:latin typeface="Open Sans"/>
                <a:ea typeface="Open Sans" panose="020B0606030504020204" pitchFamily="34" charset="0"/>
                <a:cs typeface="Open Sans" panose="020B0606030504020204" pitchFamily="34" charset="0"/>
              </a:rPr>
              <a:t> point de </a:t>
            </a:r>
            <a:r>
              <a:rPr lang="en-US" sz="2000" dirty="0" err="1">
                <a:latin typeface="Open Sans"/>
                <a:ea typeface="Open Sans" panose="020B0606030504020204" pitchFamily="34" charset="0"/>
                <a:cs typeface="Open Sans" panose="020B0606030504020204" pitchFamily="34" charset="0"/>
              </a:rPr>
              <a:t>départ</a:t>
            </a:r>
            <a:r>
              <a:rPr lang="en-US" sz="2000" dirty="0">
                <a:latin typeface="Open Sans"/>
                <a:ea typeface="Open Sans" panose="020B0606030504020204" pitchFamily="34" charset="0"/>
                <a:cs typeface="Open Sans" panose="020B0606030504020204" pitchFamily="34" charset="0"/>
              </a:rPr>
              <a:t> pour faire </a:t>
            </a:r>
            <a:r>
              <a:rPr lang="en-US" sz="2000" dirty="0" err="1">
                <a:latin typeface="Open Sans"/>
                <a:ea typeface="Open Sans" panose="020B0606030504020204" pitchFamily="34" charset="0"/>
                <a:cs typeface="Open Sans" panose="020B0606030504020204" pitchFamily="34" charset="0"/>
              </a:rPr>
              <a:t>l’esquisse</a:t>
            </a:r>
            <a:r>
              <a:rPr lang="en-US" sz="2000" dirty="0">
                <a:latin typeface="Open Sans"/>
                <a:ea typeface="Open Sans" panose="020B0606030504020204" pitchFamily="34" charset="0"/>
                <a:cs typeface="Open Sans" panose="020B0606030504020204" pitchFamily="34" charset="0"/>
              </a:rPr>
              <a:t> d’un RES. </a:t>
            </a:r>
            <a:endParaRPr lang="en-US" dirty="0"/>
          </a:p>
          <a:p>
            <a:r>
              <a:rPr lang="en-US" sz="2000" dirty="0">
                <a:latin typeface="Open Sans"/>
                <a:ea typeface="Open Sans" panose="020B0606030504020204" pitchFamily="34" charset="0"/>
                <a:cs typeface="Open Sans" panose="020B0606030504020204" pitchFamily="34" charset="0"/>
              </a:rPr>
              <a:t>Les </a:t>
            </a:r>
            <a:r>
              <a:rPr lang="en-US" sz="2000" dirty="0" err="1">
                <a:latin typeface="Open Sans"/>
                <a:ea typeface="Open Sans" panose="020B0606030504020204" pitchFamily="34" charset="0"/>
                <a:cs typeface="Open Sans" panose="020B0606030504020204" pitchFamily="34" charset="0"/>
              </a:rPr>
              <a:t>principales</a:t>
            </a:r>
            <a:r>
              <a:rPr lang="en-US" sz="2000" dirty="0">
                <a:latin typeface="Open Sans"/>
                <a:ea typeface="Open Sans" panose="020B0606030504020204" pitchFamily="34" charset="0"/>
                <a:cs typeface="Open Sans" panose="020B0606030504020204" pitchFamily="34" charset="0"/>
              </a:rPr>
              <a:t> étapes </a:t>
            </a:r>
            <a:r>
              <a:rPr lang="en-US" sz="2000" dirty="0" err="1">
                <a:latin typeface="Open Sans"/>
                <a:ea typeface="Open Sans" panose="020B0606030504020204" pitchFamily="34" charset="0"/>
                <a:cs typeface="Open Sans" panose="020B0606030504020204" pitchFamily="34" charset="0"/>
              </a:rPr>
              <a:t>sont</a:t>
            </a:r>
            <a:r>
              <a:rPr lang="en-US" sz="2000" dirty="0">
                <a:latin typeface="Open Sans"/>
                <a:ea typeface="Open Sans" panose="020B0606030504020204" pitchFamily="34" charset="0"/>
                <a:cs typeface="Open Sans" panose="020B0606030504020204" pitchFamily="34" charset="0"/>
              </a:rPr>
              <a:t> les </a:t>
            </a:r>
            <a:r>
              <a:rPr lang="en-US" sz="2000" dirty="0" err="1">
                <a:latin typeface="Open Sans"/>
                <a:ea typeface="Open Sans" panose="020B0606030504020204" pitchFamily="34" charset="0"/>
                <a:cs typeface="Open Sans" panose="020B0606030504020204" pitchFamily="34" charset="0"/>
              </a:rPr>
              <a:t>suivantes</a:t>
            </a:r>
            <a:r>
              <a:rPr lang="en-US" sz="2000" dirty="0">
                <a:latin typeface="Open Sans"/>
                <a:ea typeface="Open Sans" panose="020B0606030504020204" pitchFamily="34" charset="0"/>
                <a:cs typeface="Open Sans" panose="020B0606030504020204" pitchFamily="34" charset="0"/>
              </a:rPr>
              <a:t> :</a:t>
            </a:r>
            <a:endParaRPr lang="en-US" dirty="0"/>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des </a:t>
            </a:r>
            <a:r>
              <a:rPr lang="en-US" sz="2000" dirty="0" err="1">
                <a:latin typeface="Open Sans"/>
                <a:ea typeface="Open Sans" panose="020B0606030504020204" pitchFamily="34" charset="0"/>
                <a:cs typeface="Open Sans" panose="020B0606030504020204" pitchFamily="34" charset="0"/>
              </a:rPr>
              <a:t>formes</a:t>
            </a:r>
            <a:r>
              <a:rPr lang="en-US" sz="2000" dirty="0">
                <a:latin typeface="Open Sans"/>
                <a:ea typeface="Open Sans" panose="020B0606030504020204" pitchFamily="34" charset="0"/>
                <a:cs typeface="Open Sans" panose="020B0606030504020204" pitchFamily="34" charset="0"/>
              </a:rPr>
              <a:t> et des </a:t>
            </a:r>
            <a:r>
              <a:rPr lang="en-US" sz="2000" dirty="0" err="1">
                <a:latin typeface="Open Sans"/>
                <a:ea typeface="Open Sans" panose="020B0606030504020204" pitchFamily="34" charset="0"/>
                <a:cs typeface="Open Sans" panose="020B0606030504020204" pitchFamily="34" charset="0"/>
              </a:rPr>
              <a:t>quantités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d'énergie</a:t>
            </a:r>
            <a:r>
              <a:rPr lang="en-US" sz="2000" dirty="0">
                <a:latin typeface="Open Sans"/>
                <a:ea typeface="Open Sans" panose="020B0606030504020204" pitchFamily="34" charset="0"/>
                <a:cs typeface="Open Sans" panose="020B0606030504020204" pitchFamily="34" charset="0"/>
              </a:rPr>
              <a:t>.</a:t>
            </a:r>
            <a:endParaRPr lang="en-US" dirty="0"/>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des technologies.</a:t>
            </a:r>
            <a:endParaRPr lang="en-US" dirty="0"/>
          </a:p>
        </p:txBody>
      </p:sp>
    </p:spTree>
    <p:extLst>
      <p:ext uri="{BB962C8B-B14F-4D97-AF65-F5344CB8AC3E}">
        <p14:creationId xmlns:p14="http://schemas.microsoft.com/office/powerpoint/2010/main" val="124729842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2.2 </a:t>
            </a:r>
            <a:r>
              <a:rPr lang="en-GB" sz="4400" dirty="0" err="1">
                <a:latin typeface="Open Sans"/>
              </a:rPr>
              <a:t>Références</a:t>
            </a:r>
            <a:endParaRPr lang="en-GB" sz="4400" dirty="0">
              <a:latin typeface="Open Sans"/>
            </a:endParaRP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1394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Open Sans" panose="020B0606030504020204" pitchFamily="34" charset="0"/>
                <a:cs typeface="Open Sans" panose="020B0606030504020204" pitchFamily="34" charset="0"/>
              </a:rPr>
              <a:t>Taliotis</a:t>
            </a:r>
            <a:r>
              <a:rPr lang="en-GB" sz="1600" dirty="0">
                <a:latin typeface="Open Sans"/>
                <a:ea typeface="Open Sans" panose="020B0606030504020204" pitchFamily="34" charset="0"/>
                <a:cs typeface="Open Sans" panose="020B0606030504020204" pitchFamily="34" charset="0"/>
              </a:rPr>
              <a:t>, C., </a:t>
            </a:r>
            <a:r>
              <a:rPr lang="en-GB" sz="1600" dirty="0" err="1">
                <a:latin typeface="Open Sans"/>
                <a:ea typeface="Open Sans" panose="020B0606030504020204" pitchFamily="34" charset="0"/>
                <a:cs typeface="Open Sans" panose="020B0606030504020204" pitchFamily="34" charset="0"/>
              </a:rPr>
              <a:t>Gardumi</a:t>
            </a:r>
            <a:r>
              <a:rPr lang="en-GB" sz="1600" dirty="0">
                <a:latin typeface="Open Sans"/>
                <a:ea typeface="Open Sans" panose="020B0606030504020204" pitchFamily="34" charset="0"/>
                <a:cs typeface="Open Sans" panose="020B0606030504020204" pitchFamily="34" charset="0"/>
              </a:rPr>
              <a:t>, F., Shivakumar, A., Sridharan, V., Ramos, E., Beltramo, A., Henke, H., Rogner, H., Howells, M., 2019. Designing a representative Reference Energy System, </a:t>
            </a:r>
            <a:r>
              <a:rPr lang="en-GB" sz="1600" dirty="0" err="1">
                <a:latin typeface="Open Sans"/>
                <a:ea typeface="Open Sans" panose="020B0606030504020204" pitchFamily="34" charset="0"/>
                <a:cs typeface="Open Sans" panose="020B0606030504020204" pitchFamily="34" charset="0"/>
              </a:rPr>
              <a:t>KTH-dESA </a:t>
            </a:r>
            <a:r>
              <a:rPr lang="en-GB" sz="1600" dirty="0">
                <a:latin typeface="Open Sans"/>
                <a:ea typeface="Open Sans" panose="020B0606030504020204" pitchFamily="34" charset="0"/>
                <a:cs typeface="Open Sans" panose="020B0606030504020204" pitchFamily="34" charset="0"/>
              </a:rPr>
              <a:t>et </a:t>
            </a:r>
            <a:r>
              <a:rPr lang="en-GB" sz="1600" dirty="0" err="1">
                <a:latin typeface="Open Sans"/>
                <a:ea typeface="Open Sans" panose="020B0606030504020204" pitchFamily="34" charset="0"/>
                <a:cs typeface="Open Sans" panose="020B0606030504020204" pitchFamily="34" charset="0"/>
              </a:rPr>
              <a:t>OpTIMUS.community</a:t>
            </a:r>
            <a:r>
              <a:rPr lang="en-GB" sz="1600" dirty="0">
                <a:latin typeface="Open Sans"/>
                <a:ea typeface="Open Sans" panose="020B0606030504020204" pitchFamily="34" charset="0"/>
                <a:cs typeface="Open Sans" panose="020B0606030504020204" pitchFamily="34" charset="0"/>
              </a:rPr>
              <a:t>. Disponible à l'adresse : https://www.youtube.com/watch?v=9L1mqC8WuUw. 03/03/21 </a:t>
            </a:r>
          </a:p>
          <a:p>
            <a:pPr marL="342900" indent="-342900">
              <a:buFontTx/>
              <a:buAutoNum type="arabicPeriod"/>
            </a:pPr>
            <a:r>
              <a:rPr lang="en-GB" sz="1600" dirty="0">
                <a:latin typeface="Open Sans"/>
                <a:ea typeface="Open Sans" panose="020B0606030504020204" pitchFamily="34" charset="0"/>
                <a:cs typeface="Open Sans" panose="020B0606030504020204" pitchFamily="34" charset="0"/>
              </a:rPr>
              <a:t>Agence internationale pour les énergies renouvelables (IRENA). Statistiques sur les énergies renouvelables. 2019</a:t>
            </a:r>
          </a:p>
          <a:p>
            <a:pPr marL="342900" indent="-342900">
              <a:buAutoNum type="arabicPeriod"/>
            </a:pPr>
            <a:endParaRPr lang="en-US"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313870" y="101668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2.3.1 Planification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énergétique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globale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313870" y="-517180"/>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a:t>
            </a:r>
            <a:r>
              <a:rPr lang="en-GB" sz="4400" dirty="0" err="1">
                <a:latin typeface="Open Sans"/>
                <a:ea typeface="Open Sans" panose="020B0606030504020204" pitchFamily="34" charset="0"/>
                <a:cs typeface="Open Sans" panose="020B0606030504020204" pitchFamily="34" charset="0"/>
                <a:sym typeface="Bodoni SvtyTwo ITC TT-Book"/>
              </a:rPr>
              <a:t>Outils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modélisation</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énergétique</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9" name="Picture 10" descr="Diagram&#10;&#10;Description automatically generated">
            <a:extLst>
              <a:ext uri="{FF2B5EF4-FFF2-40B4-BE49-F238E27FC236}">
                <a16:creationId xmlns:a16="http://schemas.microsoft.com/office/drawing/2014/main" id="{11DEE91E-835C-4550-BB93-F18242266198}"/>
              </a:ext>
            </a:extLst>
          </p:cNvPr>
          <p:cNvPicPr>
            <a:picLocks noChangeAspect="1"/>
          </p:cNvPicPr>
          <p:nvPr/>
        </p:nvPicPr>
        <p:blipFill>
          <a:blip r:embed="rId4"/>
          <a:stretch>
            <a:fillRect/>
          </a:stretch>
        </p:blipFill>
        <p:spPr>
          <a:xfrm>
            <a:off x="2783457" y="1813716"/>
            <a:ext cx="6639463" cy="4495775"/>
          </a:xfrm>
          <a:prstGeom prst="rect">
            <a:avLst/>
          </a:prstGeom>
        </p:spPr>
      </p:pic>
      <p:sp>
        <p:nvSpPr>
          <p:cNvPr id="12" name="Rectangle 11">
            <a:extLst>
              <a:ext uri="{FF2B5EF4-FFF2-40B4-BE49-F238E27FC236}">
                <a16:creationId xmlns:a16="http://schemas.microsoft.com/office/drawing/2014/main" id="{01359BD1-19F9-4306-9891-34F24788FBD1}"/>
              </a:ext>
            </a:extLst>
          </p:cNvPr>
          <p:cNvSpPr/>
          <p:nvPr/>
        </p:nvSpPr>
        <p:spPr>
          <a:xfrm>
            <a:off x="5051316" y="6157735"/>
            <a:ext cx="6217920" cy="246221"/>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(Howells et al. (2017), </a:t>
            </a:r>
            <a:r>
              <a:rPr lang="en-ZA" sz="1000">
                <a:latin typeface="Open Sans"/>
                <a:ea typeface="Open Sans" panose="020B0606030504020204" pitchFamily="34" charset="0"/>
                <a:cs typeface="Open Sans" panose="020B0606030504020204" pitchFamily="34" charset="0"/>
                <a:hlinkClick r:id="rId5"/>
              </a:rPr>
              <a:t>image</a:t>
            </a:r>
            <a:r>
              <a:rPr lang="en-ZA" sz="1000">
                <a:latin typeface="Open Sans"/>
                <a:ea typeface="Open Sans" panose="020B0606030504020204" pitchFamily="34" charset="0"/>
                <a:cs typeface="Open Sans" panose="020B0606030504020204" pitchFamily="34" charset="0"/>
              </a:rPr>
              <a:t>)</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6613964"/>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297666" y="1075984"/>
            <a:ext cx="935165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2.3.2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Portée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temporelle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modèles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énergétiques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8" name="Picture 8" descr="Graphical user interface, timeline&#10;&#10;Description automatically generated">
            <a:extLst>
              <a:ext uri="{FF2B5EF4-FFF2-40B4-BE49-F238E27FC236}">
                <a16:creationId xmlns:a16="http://schemas.microsoft.com/office/drawing/2014/main" id="{57A12F32-5342-4133-8644-1DE6E24F889D}"/>
              </a:ext>
            </a:extLst>
          </p:cNvPr>
          <p:cNvPicPr>
            <a:picLocks noChangeAspect="1"/>
          </p:cNvPicPr>
          <p:nvPr/>
        </p:nvPicPr>
        <p:blipFill rotWithShape="1">
          <a:blip r:embed="rId4"/>
          <a:srcRect t="6187" r="227" b="5863"/>
          <a:stretch/>
        </p:blipFill>
        <p:spPr>
          <a:xfrm>
            <a:off x="2366514" y="1929592"/>
            <a:ext cx="7099549" cy="4392377"/>
          </a:xfrm>
          <a:prstGeom prst="rect">
            <a:avLst/>
          </a:prstGeom>
        </p:spPr>
      </p:pic>
      <p:sp>
        <p:nvSpPr>
          <p:cNvPr id="9" name="Rectangle 8">
            <a:extLst>
              <a:ext uri="{FF2B5EF4-FFF2-40B4-BE49-F238E27FC236}">
                <a16:creationId xmlns:a16="http://schemas.microsoft.com/office/drawing/2014/main" id="{C6A9BC44-7119-4FC4-B219-29744E375F1E}"/>
              </a:ext>
            </a:extLst>
          </p:cNvPr>
          <p:cNvSpPr/>
          <p:nvPr/>
        </p:nvSpPr>
        <p:spPr>
          <a:xfrm>
            <a:off x="5150837" y="6073564"/>
            <a:ext cx="6217920" cy="246221"/>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(Howells et al. (2017), </a:t>
            </a:r>
            <a:r>
              <a:rPr lang="en-ZA" sz="1000">
                <a:latin typeface="Open Sans"/>
                <a:ea typeface="Open Sans" panose="020B0606030504020204" pitchFamily="34" charset="0"/>
                <a:cs typeface="Open Sans" panose="020B0606030504020204" pitchFamily="34" charset="0"/>
                <a:hlinkClick r:id="rId5"/>
              </a:rPr>
              <a:t>image</a:t>
            </a:r>
            <a:r>
              <a:rPr lang="en-ZA" sz="1000">
                <a:latin typeface="Open Sans"/>
                <a:ea typeface="Open Sans" panose="020B0606030504020204" pitchFamily="34" charset="0"/>
                <a:cs typeface="Open Sans" panose="020B0606030504020204" pitchFamily="34" charset="0"/>
              </a:rPr>
              <a:t>)</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F2937171-22B6-4759-83C1-A490BBB55C99}"/>
              </a:ext>
            </a:extLst>
          </p:cNvPr>
          <p:cNvSpPr txBox="1">
            <a:spLocks/>
          </p:cNvSpPr>
          <p:nvPr/>
        </p:nvSpPr>
        <p:spPr>
          <a:xfrm>
            <a:off x="157459" y="-506886"/>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a:t>
            </a:r>
            <a:r>
              <a:rPr lang="en-GB" sz="4400" dirty="0" err="1">
                <a:latin typeface="Open Sans"/>
                <a:ea typeface="Open Sans" panose="020B0606030504020204" pitchFamily="34" charset="0"/>
                <a:cs typeface="Open Sans" panose="020B0606030504020204" pitchFamily="34" charset="0"/>
                <a:sym typeface="Bodoni SvtyTwo ITC TT-Book"/>
              </a:rPr>
              <a:t>Outils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modélisation</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énergétique</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1175384940"/>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546162" y="106369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2.3.3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Modèles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ascendants et descendants </a:t>
            </a:r>
          </a:p>
        </p:txBody>
      </p:sp>
      <p:sp>
        <p:nvSpPr>
          <p:cNvPr id="4" name="Content Placeholder 7">
            <a:extLst>
              <a:ext uri="{FF2B5EF4-FFF2-40B4-BE49-F238E27FC236}">
                <a16:creationId xmlns:a16="http://schemas.microsoft.com/office/drawing/2014/main" id="{71E3C7B8-DF54-4552-8484-D6DC998E6820}"/>
              </a:ext>
            </a:extLst>
          </p:cNvPr>
          <p:cNvSpPr>
            <a:spLocks noGrp="1"/>
          </p:cNvSpPr>
          <p:nvPr>
            <p:ph idx="1"/>
          </p:nvPr>
        </p:nvSpPr>
        <p:spPr>
          <a:xfrm>
            <a:off x="753415" y="1969399"/>
            <a:ext cx="10654484" cy="4351338"/>
          </a:xfrm>
        </p:spPr>
        <p:txBody>
          <a:bodyPr vert="horz" lIns="91440" tIns="45720" rIns="91440" bIns="45720" rtlCol="0" anchor="t">
            <a:normAutofit/>
          </a:bodyPr>
          <a:lstStyle/>
          <a:p>
            <a:pPr marL="0" indent="0">
              <a:buNone/>
            </a:pPr>
            <a:r>
              <a:rPr lang="en-US" sz="2000" b="1" dirty="0" err="1">
                <a:latin typeface="Open Sans"/>
              </a:rPr>
              <a:t>Modèles</a:t>
            </a:r>
            <a:r>
              <a:rPr lang="en-US" sz="2000" b="1" dirty="0">
                <a:latin typeface="Open Sans"/>
              </a:rPr>
              <a:t> (</a:t>
            </a:r>
            <a:r>
              <a:rPr lang="en-US" sz="2000" b="1" dirty="0" err="1">
                <a:latin typeface="Open Sans"/>
              </a:rPr>
              <a:t>macroéconomiques</a:t>
            </a:r>
            <a:r>
              <a:rPr lang="en-US" sz="2000" b="1" dirty="0">
                <a:latin typeface="Open Sans"/>
              </a:rPr>
              <a:t>) descendants (“Top-Down”) :</a:t>
            </a:r>
          </a:p>
          <a:p>
            <a:r>
              <a:rPr lang="en-US" sz="2000" dirty="0" err="1">
                <a:latin typeface="Open Sans"/>
              </a:rPr>
              <a:t>Approche</a:t>
            </a:r>
            <a:r>
              <a:rPr lang="en-US" sz="2000" dirty="0">
                <a:latin typeface="Open Sans"/>
              </a:rPr>
              <a:t> </a:t>
            </a:r>
            <a:r>
              <a:rPr lang="en-US" sz="2000" dirty="0" err="1">
                <a:latin typeface="Open Sans"/>
              </a:rPr>
              <a:t>utilisant</a:t>
            </a:r>
            <a:r>
              <a:rPr lang="en-US" sz="2000" dirty="0">
                <a:latin typeface="Open Sans"/>
              </a:rPr>
              <a:t> des projections </a:t>
            </a:r>
            <a:r>
              <a:rPr lang="en-US" sz="2000" dirty="0" err="1">
                <a:latin typeface="Open Sans"/>
              </a:rPr>
              <a:t>d'indicateurs</a:t>
            </a:r>
            <a:r>
              <a:rPr lang="en-US" sz="2000" dirty="0">
                <a:latin typeface="Open Sans"/>
              </a:rPr>
              <a:t> </a:t>
            </a:r>
            <a:r>
              <a:rPr lang="en-US" sz="2000" dirty="0" err="1">
                <a:latin typeface="Open Sans"/>
              </a:rPr>
              <a:t>économiques</a:t>
            </a:r>
            <a:r>
              <a:rPr lang="en-US" sz="2000" dirty="0">
                <a:latin typeface="Open Sans"/>
              </a:rPr>
              <a:t> </a:t>
            </a:r>
          </a:p>
          <a:p>
            <a:r>
              <a:rPr lang="en-US" sz="2000" dirty="0" err="1">
                <a:latin typeface="Open Sans"/>
              </a:rPr>
              <a:t>Utilisés</a:t>
            </a:r>
            <a:r>
              <a:rPr lang="en-US" sz="2000" dirty="0">
                <a:latin typeface="Open Sans"/>
              </a:rPr>
              <a:t> pour </a:t>
            </a:r>
            <a:r>
              <a:rPr lang="en-US" sz="2000" dirty="0" err="1">
                <a:latin typeface="Open Sans"/>
              </a:rPr>
              <a:t>mieux</a:t>
            </a:r>
            <a:r>
              <a:rPr lang="en-US" sz="2000" dirty="0">
                <a:latin typeface="Open Sans"/>
              </a:rPr>
              <a:t> </a:t>
            </a:r>
            <a:r>
              <a:rPr lang="en-US" sz="2000" dirty="0" err="1">
                <a:latin typeface="Open Sans"/>
              </a:rPr>
              <a:t>comprendre</a:t>
            </a:r>
            <a:r>
              <a:rPr lang="en-US" sz="2000" dirty="0">
                <a:latin typeface="Open Sans"/>
              </a:rPr>
              <a:t> les relations entre le </a:t>
            </a:r>
            <a:r>
              <a:rPr lang="en-US" sz="2000" dirty="0" err="1">
                <a:latin typeface="Open Sans"/>
              </a:rPr>
              <a:t>développement</a:t>
            </a:r>
            <a:r>
              <a:rPr lang="en-US" sz="2000" dirty="0">
                <a:latin typeface="Open Sans"/>
              </a:rPr>
              <a:t> </a:t>
            </a:r>
            <a:r>
              <a:rPr lang="en-US" sz="2000" dirty="0" err="1">
                <a:latin typeface="Open Sans"/>
              </a:rPr>
              <a:t>économique</a:t>
            </a:r>
            <a:r>
              <a:rPr lang="en-US" sz="2000" dirty="0">
                <a:latin typeface="Open Sans"/>
              </a:rPr>
              <a:t> et la </a:t>
            </a:r>
            <a:r>
              <a:rPr lang="en-US" sz="2000" dirty="0" err="1">
                <a:latin typeface="Open Sans"/>
              </a:rPr>
              <a:t>demande</a:t>
            </a:r>
            <a:r>
              <a:rPr lang="en-US" sz="2000" dirty="0">
                <a:latin typeface="Open Sans"/>
              </a:rPr>
              <a:t> et </a:t>
            </a:r>
            <a:r>
              <a:rPr lang="en-US" sz="2000" dirty="0" err="1">
                <a:latin typeface="Open Sans"/>
              </a:rPr>
              <a:t>l'offre</a:t>
            </a:r>
            <a:r>
              <a:rPr lang="en-US" sz="2000" dirty="0">
                <a:latin typeface="Open Sans"/>
              </a:rPr>
              <a:t> </a:t>
            </a:r>
            <a:r>
              <a:rPr lang="en-US" sz="2000" dirty="0" err="1">
                <a:latin typeface="Open Sans"/>
              </a:rPr>
              <a:t>d'énergie</a:t>
            </a:r>
            <a:endParaRPr lang="en-US" sz="2000" dirty="0">
              <a:latin typeface="Open Sans"/>
            </a:endParaRPr>
          </a:p>
          <a:p>
            <a:endParaRPr lang="en-US" sz="2000" dirty="0">
              <a:latin typeface="Open Sans"/>
            </a:endParaRPr>
          </a:p>
          <a:p>
            <a:pPr marL="0" indent="0">
              <a:buNone/>
            </a:pPr>
            <a:r>
              <a:rPr lang="en-US" sz="2000" b="1" dirty="0" err="1">
                <a:latin typeface="Open Sans"/>
              </a:rPr>
              <a:t>Modèles</a:t>
            </a:r>
            <a:r>
              <a:rPr lang="en-US" sz="2000" b="1" dirty="0">
                <a:latin typeface="Open Sans"/>
              </a:rPr>
              <a:t> ascendants (“Bottom-Up”) :</a:t>
            </a:r>
          </a:p>
          <a:p>
            <a:r>
              <a:rPr lang="en-US" sz="2000" dirty="0" err="1">
                <a:latin typeface="Open Sans"/>
              </a:rPr>
              <a:t>Approche</a:t>
            </a:r>
            <a:r>
              <a:rPr lang="en-US" sz="2000" dirty="0">
                <a:latin typeface="Open Sans"/>
              </a:rPr>
              <a:t> </a:t>
            </a:r>
            <a:r>
              <a:rPr lang="en-US" sz="2000" dirty="0" err="1">
                <a:latin typeface="Open Sans"/>
              </a:rPr>
              <a:t>utilisant</a:t>
            </a:r>
            <a:r>
              <a:rPr lang="en-US" sz="2000" dirty="0">
                <a:latin typeface="Open Sans"/>
              </a:rPr>
              <a:t> </a:t>
            </a:r>
            <a:r>
              <a:rPr lang="en-US" sz="2000" dirty="0" err="1">
                <a:latin typeface="Open Sans"/>
              </a:rPr>
              <a:t>une</a:t>
            </a:r>
            <a:r>
              <a:rPr lang="en-US" sz="2000" dirty="0">
                <a:latin typeface="Open Sans"/>
              </a:rPr>
              <a:t> </a:t>
            </a:r>
            <a:r>
              <a:rPr lang="en-US" sz="2000" dirty="0" err="1">
                <a:latin typeface="Open Sans"/>
              </a:rPr>
              <a:t>représentation</a:t>
            </a:r>
            <a:r>
              <a:rPr lang="en-US" sz="2000" dirty="0">
                <a:latin typeface="Open Sans"/>
              </a:rPr>
              <a:t> </a:t>
            </a:r>
            <a:r>
              <a:rPr lang="en-US" sz="2000" dirty="0" err="1">
                <a:latin typeface="Open Sans"/>
              </a:rPr>
              <a:t>détaillée</a:t>
            </a:r>
            <a:r>
              <a:rPr lang="en-US" sz="2000" dirty="0">
                <a:latin typeface="Open Sans"/>
              </a:rPr>
              <a:t> des technologies et des infrastructures</a:t>
            </a:r>
          </a:p>
          <a:p>
            <a:r>
              <a:rPr lang="en-US" sz="2000" dirty="0" err="1">
                <a:latin typeface="Open Sans"/>
              </a:rPr>
              <a:t>Motivés</a:t>
            </a:r>
            <a:r>
              <a:rPr lang="en-US" sz="2000" dirty="0">
                <a:latin typeface="Open Sans"/>
              </a:rPr>
              <a:t> par </a:t>
            </a:r>
            <a:r>
              <a:rPr lang="en-US" sz="2000" dirty="0" err="1">
                <a:latin typeface="Open Sans"/>
              </a:rPr>
              <a:t>une</a:t>
            </a:r>
            <a:r>
              <a:rPr lang="en-US" sz="2000" dirty="0">
                <a:latin typeface="Open Sans"/>
              </a:rPr>
              <a:t> </a:t>
            </a:r>
            <a:r>
              <a:rPr lang="en-US" sz="2000" dirty="0" err="1">
                <a:latin typeface="Open Sans"/>
              </a:rPr>
              <a:t>demande</a:t>
            </a:r>
            <a:r>
              <a:rPr lang="en-US" sz="2000" dirty="0">
                <a:latin typeface="Open Sans"/>
              </a:rPr>
              <a:t> </a:t>
            </a:r>
            <a:r>
              <a:rPr lang="en-US" sz="2000" dirty="0" err="1">
                <a:latin typeface="Open Sans"/>
              </a:rPr>
              <a:t>exogène</a:t>
            </a:r>
            <a:r>
              <a:rPr lang="en-US" sz="2000" dirty="0">
                <a:latin typeface="Open Sans"/>
              </a:rPr>
              <a:t> qui doit </a:t>
            </a:r>
            <a:r>
              <a:rPr lang="en-US" sz="2000" dirty="0" err="1">
                <a:latin typeface="Open Sans"/>
              </a:rPr>
              <a:t>être</a:t>
            </a:r>
            <a:r>
              <a:rPr lang="en-US" sz="2000" dirty="0">
                <a:latin typeface="Open Sans"/>
              </a:rPr>
              <a:t> </a:t>
            </a:r>
            <a:r>
              <a:rPr lang="en-US" sz="2000" dirty="0" err="1">
                <a:latin typeface="Open Sans"/>
              </a:rPr>
              <a:t>satisfaite</a:t>
            </a:r>
            <a:endParaRPr lang="en-US" sz="2000" dirty="0">
              <a:latin typeface="Open Sans"/>
            </a:endParaRPr>
          </a:p>
        </p:txBody>
      </p:sp>
      <p:sp>
        <p:nvSpPr>
          <p:cNvPr id="8" name="Rectangle 7">
            <a:extLst>
              <a:ext uri="{FF2B5EF4-FFF2-40B4-BE49-F238E27FC236}">
                <a16:creationId xmlns:a16="http://schemas.microsoft.com/office/drawing/2014/main" id="{21DB7C75-1A2A-4532-9845-5D35EE136FC1}"/>
              </a:ext>
            </a:extLst>
          </p:cNvPr>
          <p:cNvSpPr/>
          <p:nvPr/>
        </p:nvSpPr>
        <p:spPr>
          <a:xfrm>
            <a:off x="866195" y="6158597"/>
            <a:ext cx="6217920" cy="246221"/>
          </a:xfrm>
          <a:prstGeom prst="rect">
            <a:avLst/>
          </a:prstGeom>
        </p:spPr>
        <p:txBody>
          <a:bodyPr wrap="square" lIns="91440" tIns="45720" rIns="91440" bIns="45720" anchor="t">
            <a:spAutoFit/>
          </a:bodyPr>
          <a:lstStyle/>
          <a:p>
            <a:pPr>
              <a:spcAft>
                <a:spcPts val="1200"/>
              </a:spcAft>
            </a:pPr>
            <a:r>
              <a:rPr lang="en-ZA" sz="1000" b="1" dirty="0">
                <a:latin typeface="Open Sans"/>
                <a:ea typeface="Open Sans" panose="020B0606030504020204" pitchFamily="34" charset="0"/>
                <a:cs typeface="Open Sans" panose="020B0606030504020204" pitchFamily="34" charset="0"/>
              </a:rPr>
              <a:t>Source : </a:t>
            </a:r>
            <a:r>
              <a:rPr lang="en-ZA" sz="1000" dirty="0">
                <a:latin typeface="Open Sans"/>
                <a:ea typeface="Open Sans" panose="020B0606030504020204" pitchFamily="34" charset="0"/>
                <a:cs typeface="Open Sans" panose="020B0606030504020204" pitchFamily="34" charset="0"/>
              </a:rPr>
              <a:t>(Howells et al. (2017))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B9810D54-5942-4EF3-90BB-EFEA17E2D022}"/>
              </a:ext>
            </a:extLst>
          </p:cNvPr>
          <p:cNvSpPr txBox="1">
            <a:spLocks/>
          </p:cNvSpPr>
          <p:nvPr/>
        </p:nvSpPr>
        <p:spPr>
          <a:xfrm>
            <a:off x="546162" y="-449611"/>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a:t>
            </a:r>
            <a:r>
              <a:rPr lang="en-GB" sz="4400" dirty="0" err="1">
                <a:latin typeface="Open Sans"/>
                <a:ea typeface="Open Sans" panose="020B0606030504020204" pitchFamily="34" charset="0"/>
                <a:cs typeface="Open Sans" panose="020B0606030504020204" pitchFamily="34" charset="0"/>
                <a:sym typeface="Bodoni SvtyTwo ITC TT-Book"/>
              </a:rPr>
              <a:t>Outils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modélisation</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énergétique</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1326945577"/>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2.3.4 Principales étapes de la modélisation </a:t>
            </a:r>
          </a:p>
        </p:txBody>
      </p:sp>
      <p:pic>
        <p:nvPicPr>
          <p:cNvPr id="11" name="Picture 11" descr="A picture containing chart&#10;&#10;Description automatically generated">
            <a:extLst>
              <a:ext uri="{FF2B5EF4-FFF2-40B4-BE49-F238E27FC236}">
                <a16:creationId xmlns:a16="http://schemas.microsoft.com/office/drawing/2014/main" id="{E73EF9DD-BD39-4A0A-A8EF-F2DDB0390922}"/>
              </a:ext>
            </a:extLst>
          </p:cNvPr>
          <p:cNvPicPr>
            <a:picLocks noChangeAspect="1"/>
          </p:cNvPicPr>
          <p:nvPr/>
        </p:nvPicPr>
        <p:blipFill>
          <a:blip r:embed="rId4"/>
          <a:stretch>
            <a:fillRect/>
          </a:stretch>
        </p:blipFill>
        <p:spPr>
          <a:xfrm>
            <a:off x="770626" y="2713384"/>
            <a:ext cx="10046897" cy="2063835"/>
          </a:xfrm>
          <a:prstGeom prst="rect">
            <a:avLst/>
          </a:prstGeom>
        </p:spPr>
      </p:pic>
      <p:sp>
        <p:nvSpPr>
          <p:cNvPr id="13" name="Rectangle 12">
            <a:extLst>
              <a:ext uri="{FF2B5EF4-FFF2-40B4-BE49-F238E27FC236}">
                <a16:creationId xmlns:a16="http://schemas.microsoft.com/office/drawing/2014/main" id="{290DC954-28D2-4E70-B70B-87890FA86283}"/>
              </a:ext>
            </a:extLst>
          </p:cNvPr>
          <p:cNvSpPr/>
          <p:nvPr/>
        </p:nvSpPr>
        <p:spPr>
          <a:xfrm>
            <a:off x="8156608" y="6167884"/>
            <a:ext cx="6217920" cy="246221"/>
          </a:xfrm>
          <a:prstGeom prst="rect">
            <a:avLst/>
          </a:prstGeom>
        </p:spPr>
        <p:txBody>
          <a:bodyPr wrap="square" lIns="91440" tIns="45720" rIns="91440" bIns="45720" anchor="t">
            <a:spAutoFit/>
          </a:bodyPr>
          <a:lstStyle/>
          <a:p>
            <a:pPr>
              <a:spcAft>
                <a:spcPts val="1200"/>
              </a:spcAft>
            </a:pPr>
            <a:r>
              <a:rPr lang="en-ZA" sz="1000">
                <a:latin typeface="Open Sans"/>
                <a:ea typeface="Open Sans" panose="020B0606030504020204" pitchFamily="34" charset="0"/>
                <a:cs typeface="Open Sans" panose="020B0606030504020204" pitchFamily="34" charset="0"/>
              </a:rPr>
              <a:t>(Maruf et al. (2019), licence d'</a:t>
            </a:r>
            <a:r>
              <a:rPr lang="en-ZA" sz="1000">
                <a:latin typeface="Open Sans"/>
                <a:ea typeface="Open Sans" panose="020B0606030504020204" pitchFamily="34" charset="0"/>
                <a:cs typeface="Open Sans" panose="020B0606030504020204" pitchFamily="34" charset="0"/>
                <a:hlinkClick r:id="rId5"/>
              </a:rPr>
              <a:t>image </a:t>
            </a:r>
            <a:r>
              <a:rPr lang="en-ZA" sz="1000">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hlinkClick r:id="rId6"/>
              </a:rPr>
              <a:t>CC BY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1BCB9B2E-3659-4FE2-ADCE-2A81895D3644}"/>
              </a:ext>
            </a:extLst>
          </p:cNvPr>
          <p:cNvSpPr txBox="1">
            <a:spLocks/>
          </p:cNvSpPr>
          <p:nvPr/>
        </p:nvSpPr>
        <p:spPr>
          <a:xfrm>
            <a:off x="879354" y="-1018"/>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Outils de modélisation énergétique </a:t>
            </a:r>
          </a:p>
        </p:txBody>
      </p:sp>
    </p:spTree>
    <p:extLst>
      <p:ext uri="{BB962C8B-B14F-4D97-AF65-F5344CB8AC3E}">
        <p14:creationId xmlns:p14="http://schemas.microsoft.com/office/powerpoint/2010/main" val="10993571"/>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90083" y="1076939"/>
            <a:ext cx="77726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2.3.5 Applications des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outils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modélisation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énergétique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4" name="Content Placeholder 7">
            <a:extLst>
              <a:ext uri="{FF2B5EF4-FFF2-40B4-BE49-F238E27FC236}">
                <a16:creationId xmlns:a16="http://schemas.microsoft.com/office/drawing/2014/main" id="{E61A1364-1D22-4B64-9133-2297CDE7FABA}"/>
              </a:ext>
            </a:extLst>
          </p:cNvPr>
          <p:cNvSpPr>
            <a:spLocks noGrp="1"/>
          </p:cNvSpPr>
          <p:nvPr>
            <p:ph idx="1"/>
          </p:nvPr>
        </p:nvSpPr>
        <p:spPr>
          <a:xfrm>
            <a:off x="890083" y="1969399"/>
            <a:ext cx="10007607" cy="3158643"/>
          </a:xfrm>
        </p:spPr>
        <p:txBody>
          <a:bodyPr vert="horz" lIns="91440" tIns="45720" rIns="91440" bIns="45720" rtlCol="0" anchor="t">
            <a:normAutofit fontScale="92500" lnSpcReduction="10000"/>
          </a:bodyPr>
          <a:lstStyle/>
          <a:p>
            <a:pPr marL="342900" indent="-342900"/>
            <a:r>
              <a:rPr lang="en-US" sz="2000" dirty="0">
                <a:latin typeface="Open Sans"/>
              </a:rPr>
              <a:t>Explorer les interactions entre </a:t>
            </a:r>
            <a:r>
              <a:rPr lang="en-US" sz="2000" dirty="0" err="1">
                <a:latin typeface="Open Sans"/>
              </a:rPr>
              <a:t>l'accès</a:t>
            </a:r>
            <a:r>
              <a:rPr lang="en-US" sz="2000" dirty="0">
                <a:latin typeface="Open Sans"/>
              </a:rPr>
              <a:t> à </a:t>
            </a:r>
            <a:r>
              <a:rPr lang="en-US" sz="2000" dirty="0" err="1">
                <a:latin typeface="Open Sans"/>
              </a:rPr>
              <a:t>l'énergie</a:t>
            </a:r>
            <a:r>
              <a:rPr lang="en-US" sz="2000" dirty="0">
                <a:latin typeface="Open Sans"/>
              </a:rPr>
              <a:t>, </a:t>
            </a:r>
            <a:r>
              <a:rPr lang="en-US" sz="2000" dirty="0" err="1">
                <a:latin typeface="Open Sans"/>
              </a:rPr>
              <a:t>l'utilisation</a:t>
            </a:r>
            <a:r>
              <a:rPr lang="en-US" sz="2000" dirty="0">
                <a:latin typeface="Open Sans"/>
              </a:rPr>
              <a:t> des </a:t>
            </a:r>
            <a:r>
              <a:rPr lang="en-US" sz="2000" dirty="0" err="1">
                <a:latin typeface="Open Sans"/>
              </a:rPr>
              <a:t>ressources</a:t>
            </a:r>
            <a:r>
              <a:rPr lang="en-US" sz="2000" dirty="0">
                <a:latin typeface="Open Sans"/>
              </a:rPr>
              <a:t> et le </a:t>
            </a:r>
            <a:r>
              <a:rPr lang="en-US" sz="2000" dirty="0" err="1">
                <a:latin typeface="Open Sans"/>
              </a:rPr>
              <a:t>développement</a:t>
            </a:r>
            <a:r>
              <a:rPr lang="en-US" sz="2000" dirty="0">
                <a:latin typeface="Open Sans"/>
              </a:rPr>
              <a:t> durable </a:t>
            </a:r>
          </a:p>
          <a:p>
            <a:pPr marL="342900" indent="-342900"/>
            <a:r>
              <a:rPr lang="en-US" sz="2000" dirty="0">
                <a:latin typeface="Open Sans"/>
              </a:rPr>
              <a:t>Planification </a:t>
            </a:r>
            <a:r>
              <a:rPr lang="en-US" sz="2000" dirty="0" err="1">
                <a:latin typeface="Open Sans"/>
              </a:rPr>
              <a:t>géospatiale</a:t>
            </a:r>
            <a:r>
              <a:rPr lang="en-US" sz="2000" dirty="0">
                <a:latin typeface="Open Sans"/>
              </a:rPr>
              <a:t> de </a:t>
            </a:r>
            <a:r>
              <a:rPr lang="en-US" sz="2000" dirty="0" err="1">
                <a:latin typeface="Open Sans"/>
              </a:rPr>
              <a:t>l'électrification</a:t>
            </a:r>
            <a:endParaRPr lang="en-US" sz="2000" dirty="0">
              <a:latin typeface="Open Sans"/>
            </a:endParaRPr>
          </a:p>
          <a:p>
            <a:pPr marL="342900" indent="-342900"/>
            <a:r>
              <a:rPr lang="en-US" sz="2000" dirty="0" err="1">
                <a:latin typeface="Open Sans"/>
              </a:rPr>
              <a:t>Évaluation</a:t>
            </a:r>
            <a:r>
              <a:rPr lang="en-US" sz="2000" dirty="0">
                <a:latin typeface="Open Sans"/>
              </a:rPr>
              <a:t> technique des </a:t>
            </a:r>
            <a:r>
              <a:rPr lang="en-US" sz="2000" dirty="0" err="1">
                <a:latin typeface="Open Sans"/>
              </a:rPr>
              <a:t>systèmes</a:t>
            </a:r>
            <a:r>
              <a:rPr lang="en-US" sz="2000" dirty="0">
                <a:latin typeface="Open Sans"/>
              </a:rPr>
              <a:t> </a:t>
            </a:r>
            <a:r>
              <a:rPr lang="en-US" sz="2000" dirty="0" err="1">
                <a:latin typeface="Open Sans"/>
              </a:rPr>
              <a:t>énergétiques</a:t>
            </a:r>
            <a:r>
              <a:rPr lang="en-US" sz="2000" dirty="0">
                <a:latin typeface="Open Sans"/>
              </a:rPr>
              <a:t>, </a:t>
            </a:r>
            <a:r>
              <a:rPr lang="en-US" sz="2000" dirty="0" err="1">
                <a:latin typeface="Open Sans"/>
              </a:rPr>
              <a:t>dont</a:t>
            </a:r>
            <a:r>
              <a:rPr lang="en-US" sz="2000" dirty="0">
                <a:latin typeface="Open Sans"/>
              </a:rPr>
              <a:t> par </a:t>
            </a:r>
            <a:r>
              <a:rPr lang="en-US" sz="2000" dirty="0" err="1">
                <a:latin typeface="Open Sans"/>
              </a:rPr>
              <a:t>exemple</a:t>
            </a:r>
            <a:r>
              <a:rPr lang="en-US" sz="2000" dirty="0">
                <a:latin typeface="Open Sans"/>
              </a:rPr>
              <a:t> la </a:t>
            </a:r>
            <a:r>
              <a:rPr lang="en-US" sz="2000" dirty="0" err="1">
                <a:latin typeface="Open Sans"/>
              </a:rPr>
              <a:t>flexibilité</a:t>
            </a:r>
            <a:r>
              <a:rPr lang="en-US" sz="2000" dirty="0">
                <a:latin typeface="Open Sans"/>
              </a:rPr>
              <a:t> du </a:t>
            </a:r>
            <a:r>
              <a:rPr lang="en-US" sz="2000" dirty="0" err="1">
                <a:latin typeface="Open Sans"/>
              </a:rPr>
              <a:t>système</a:t>
            </a:r>
            <a:r>
              <a:rPr lang="en-US" sz="2000" dirty="0">
                <a:latin typeface="Open Sans"/>
              </a:rPr>
              <a:t> </a:t>
            </a:r>
            <a:r>
              <a:rPr lang="en-US" sz="2000" dirty="0" err="1">
                <a:latin typeface="Open Sans"/>
              </a:rPr>
              <a:t>électrique</a:t>
            </a:r>
            <a:endParaRPr lang="en-US" sz="2000" dirty="0">
              <a:latin typeface="Open Sans"/>
            </a:endParaRPr>
          </a:p>
          <a:p>
            <a:pPr marL="342900" indent="-342900"/>
            <a:r>
              <a:rPr lang="en-US" sz="2000" dirty="0">
                <a:latin typeface="Open Sans"/>
              </a:rPr>
              <a:t>Planification de </a:t>
            </a:r>
            <a:r>
              <a:rPr lang="en-US" sz="2000" dirty="0" err="1">
                <a:latin typeface="Open Sans"/>
              </a:rPr>
              <a:t>l'expansion</a:t>
            </a:r>
            <a:r>
              <a:rPr lang="en-US" sz="2000" dirty="0">
                <a:latin typeface="Open Sans"/>
              </a:rPr>
              <a:t> des </a:t>
            </a:r>
            <a:r>
              <a:rPr lang="en-US" sz="2000" dirty="0" err="1">
                <a:latin typeface="Open Sans"/>
              </a:rPr>
              <a:t>capacités</a:t>
            </a:r>
            <a:r>
              <a:rPr lang="en-US" sz="2000" dirty="0">
                <a:latin typeface="Open Sans"/>
              </a:rPr>
              <a:t> à long </a:t>
            </a:r>
            <a:r>
              <a:rPr lang="en-US" sz="2000" dirty="0" err="1">
                <a:latin typeface="Open Sans"/>
              </a:rPr>
              <a:t>terme</a:t>
            </a:r>
            <a:endParaRPr lang="en-US" sz="2000" dirty="0">
              <a:latin typeface="Open Sans"/>
            </a:endParaRPr>
          </a:p>
          <a:p>
            <a:pPr marL="342900" indent="-342900"/>
            <a:r>
              <a:rPr lang="en-US" sz="2000" dirty="0">
                <a:latin typeface="Open Sans"/>
              </a:rPr>
              <a:t>Aperçu des implications </a:t>
            </a:r>
            <a:r>
              <a:rPr lang="en-US" sz="2000" dirty="0" err="1">
                <a:latin typeface="Open Sans"/>
              </a:rPr>
              <a:t>économiques</a:t>
            </a:r>
            <a:r>
              <a:rPr lang="en-US" sz="2000" dirty="0">
                <a:latin typeface="Open Sans"/>
              </a:rPr>
              <a:t> et </a:t>
            </a:r>
            <a:r>
              <a:rPr lang="en-US" sz="2000" dirty="0" err="1">
                <a:latin typeface="Open Sans"/>
              </a:rPr>
              <a:t>environnementales</a:t>
            </a:r>
            <a:r>
              <a:rPr lang="en-US" sz="2000" dirty="0">
                <a:latin typeface="Open Sans"/>
              </a:rPr>
              <a:t> des </a:t>
            </a:r>
            <a:r>
              <a:rPr lang="en-US" sz="2000" dirty="0" err="1">
                <a:latin typeface="Open Sans"/>
              </a:rPr>
              <a:t>différents</a:t>
            </a:r>
            <a:r>
              <a:rPr lang="en-US" sz="2000" dirty="0">
                <a:latin typeface="Open Sans"/>
              </a:rPr>
              <a:t> </a:t>
            </a:r>
            <a:r>
              <a:rPr lang="en-US" sz="2000" dirty="0" err="1">
                <a:latin typeface="Open Sans"/>
              </a:rPr>
              <a:t>scénarios</a:t>
            </a:r>
            <a:endParaRPr lang="en-US" sz="2000" dirty="0">
              <a:latin typeface="Open Sans"/>
            </a:endParaRPr>
          </a:p>
          <a:p>
            <a:pPr marL="342900" indent="-342900"/>
            <a:r>
              <a:rPr lang="en-US" sz="2000" dirty="0">
                <a:latin typeface="Open Sans"/>
              </a:rPr>
              <a:t>Prendre </a:t>
            </a:r>
            <a:r>
              <a:rPr lang="en-US" sz="2000" dirty="0" err="1">
                <a:latin typeface="Open Sans"/>
              </a:rPr>
              <a:t>en</a:t>
            </a:r>
            <a:r>
              <a:rPr lang="en-US" sz="2000" dirty="0">
                <a:latin typeface="Open Sans"/>
              </a:rPr>
              <a:t> </a:t>
            </a:r>
            <a:r>
              <a:rPr lang="en-US" sz="2000" dirty="0" err="1">
                <a:latin typeface="Open Sans"/>
              </a:rPr>
              <a:t>compte</a:t>
            </a:r>
            <a:r>
              <a:rPr lang="en-US" sz="2000" dirty="0">
                <a:latin typeface="Open Sans"/>
              </a:rPr>
              <a:t> les interactions entre les </a:t>
            </a:r>
            <a:r>
              <a:rPr lang="en-US" sz="2000" dirty="0" err="1">
                <a:latin typeface="Open Sans"/>
              </a:rPr>
              <a:t>différents</a:t>
            </a:r>
            <a:r>
              <a:rPr lang="en-US" sz="2000" dirty="0">
                <a:latin typeface="Open Sans"/>
              </a:rPr>
              <a:t> </a:t>
            </a:r>
            <a:r>
              <a:rPr lang="en-US" sz="2000" dirty="0" err="1">
                <a:latin typeface="Open Sans"/>
              </a:rPr>
              <a:t>systèmes</a:t>
            </a:r>
            <a:r>
              <a:rPr lang="en-US" sz="2000" dirty="0">
                <a:latin typeface="Open Sans"/>
              </a:rPr>
              <a:t>, par </a:t>
            </a:r>
            <a:r>
              <a:rPr lang="en-US" sz="2000" dirty="0" err="1">
                <a:latin typeface="Open Sans"/>
              </a:rPr>
              <a:t>exemple</a:t>
            </a:r>
            <a:r>
              <a:rPr lang="en-US" sz="2000" dirty="0">
                <a:latin typeface="Open Sans"/>
              </a:rPr>
              <a:t> le </a:t>
            </a:r>
            <a:r>
              <a:rPr lang="en-US" sz="2000" dirty="0" err="1">
                <a:latin typeface="Open Sans"/>
              </a:rPr>
              <a:t>climat</a:t>
            </a:r>
            <a:r>
              <a:rPr lang="en-US" sz="2000" dirty="0">
                <a:latin typeface="Open Sans"/>
              </a:rPr>
              <a:t>, la terre, </a:t>
            </a:r>
            <a:r>
              <a:rPr lang="en-US" sz="2000" dirty="0" err="1">
                <a:latin typeface="Open Sans"/>
              </a:rPr>
              <a:t>l'énergie</a:t>
            </a:r>
            <a:r>
              <a:rPr lang="en-US" sz="2000" dirty="0">
                <a:latin typeface="Open Sans"/>
              </a:rPr>
              <a:t> et </a:t>
            </a:r>
            <a:r>
              <a:rPr lang="en-US" sz="2000" dirty="0" err="1">
                <a:latin typeface="Open Sans"/>
              </a:rPr>
              <a:t>l'eau</a:t>
            </a:r>
            <a:r>
              <a:rPr lang="en-US" sz="2000" dirty="0">
                <a:latin typeface="Open Sans"/>
              </a:rPr>
              <a:t> (“CLEW” </a:t>
            </a:r>
            <a:r>
              <a:rPr lang="en-US" sz="2000" dirty="0" err="1">
                <a:latin typeface="Open Sans"/>
              </a:rPr>
              <a:t>en</a:t>
            </a:r>
            <a:r>
              <a:rPr lang="en-US" sz="2000" dirty="0">
                <a:latin typeface="Open Sans"/>
              </a:rPr>
              <a:t> </a:t>
            </a:r>
            <a:r>
              <a:rPr lang="en-US" sz="2000" dirty="0" err="1">
                <a:latin typeface="Open Sans"/>
              </a:rPr>
              <a:t>anglais</a:t>
            </a:r>
            <a:r>
              <a:rPr lang="en-US" sz="2000" dirty="0">
                <a:latin typeface="Open Sans"/>
              </a:rPr>
              <a:t>).</a:t>
            </a:r>
          </a:p>
        </p:txBody>
      </p:sp>
      <p:sp>
        <p:nvSpPr>
          <p:cNvPr id="8" name="Title 10">
            <a:extLst>
              <a:ext uri="{FF2B5EF4-FFF2-40B4-BE49-F238E27FC236}">
                <a16:creationId xmlns:a16="http://schemas.microsoft.com/office/drawing/2014/main" id="{52966F16-18CF-407F-958D-9957ACF0E7F8}"/>
              </a:ext>
            </a:extLst>
          </p:cNvPr>
          <p:cNvSpPr txBox="1">
            <a:spLocks/>
          </p:cNvSpPr>
          <p:nvPr/>
        </p:nvSpPr>
        <p:spPr>
          <a:xfrm>
            <a:off x="872996" y="-423120"/>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a:t>
            </a:r>
            <a:r>
              <a:rPr lang="en-GB" sz="4400" dirty="0" err="1">
                <a:latin typeface="Open Sans"/>
                <a:ea typeface="Open Sans" panose="020B0606030504020204" pitchFamily="34" charset="0"/>
                <a:cs typeface="Open Sans" panose="020B0606030504020204" pitchFamily="34" charset="0"/>
                <a:sym typeface="Bodoni SvtyTwo ITC TT-Book"/>
              </a:rPr>
              <a:t>Outils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modélisation</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énergétique</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1910393035"/>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Résultats</a:t>
            </a:r>
            <a:r>
              <a:rPr lang="en-GB" sz="4400" dirty="0">
                <a:latin typeface="Open Sans"/>
              </a:rPr>
              <a:t> </a:t>
            </a:r>
            <a:r>
              <a:rPr lang="en-GB" sz="4400" dirty="0" err="1">
                <a:latin typeface="Open Sans"/>
              </a:rPr>
              <a:t>attendus</a:t>
            </a:r>
            <a:endParaRPr lang="en-GB" sz="4400" dirty="0">
              <a:latin typeface="Open Sans"/>
            </a:endParaRPr>
          </a:p>
          <a:p>
            <a:pPr algn="l"/>
            <a:r>
              <a:rPr lang="en-GB" sz="4400" dirty="0">
                <a:latin typeface="Open Sans"/>
              </a:rPr>
              <a:t>des </a:t>
            </a:r>
            <a:r>
              <a:rPr lang="en-GB" sz="4400" dirty="0" err="1">
                <a:latin typeface="Open Sans"/>
              </a:rPr>
              <a:t>apprentissages</a:t>
            </a:r>
            <a:r>
              <a:rPr lang="en-GB" sz="4400" dirty="0">
                <a:latin typeface="Open Sans"/>
              </a:rPr>
              <a:t> (RAA)</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11753"/>
            <a:ext cx="4708072" cy="3503523"/>
          </a:xfrm>
          <a:prstGeom prst="rect">
            <a:avLst/>
          </a:prstGeom>
        </p:spPr>
        <p:txBody>
          <a:bodyPr vert="horz" lIns="91440" tIns="45720" rIns="91440" bIns="45720" rtlCol="0" anchor="t">
            <a:normAutofit fontScale="850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À la fin du Cours 2, </a:t>
            </a:r>
            <a:r>
              <a:rPr lang="en-GB" sz="2000" b="1" dirty="0" err="1">
                <a:solidFill>
                  <a:schemeClr val="accent5">
                    <a:lumMod val="60000"/>
                    <a:lumOff val="40000"/>
                  </a:schemeClr>
                </a:solidFill>
                <a:latin typeface="Open Sans"/>
                <a:ea typeface="+mn-lt"/>
                <a:cs typeface="+mn-lt"/>
              </a:rPr>
              <a:t>vous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devriez</a:t>
            </a:r>
            <a:r>
              <a:rPr lang="en-GB" sz="2000" b="1" dirty="0">
                <a:solidFill>
                  <a:schemeClr val="accent5">
                    <a:lumMod val="60000"/>
                    <a:lumOff val="40000"/>
                  </a:schemeClr>
                </a:solidFill>
                <a:latin typeface="Open Sans"/>
                <a:ea typeface="+mn-lt"/>
                <a:cs typeface="+mn-lt"/>
              </a:rPr>
              <a:t> :</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RAA1 : </a:t>
            </a:r>
            <a:r>
              <a:rPr lang="en-GB" sz="2000" dirty="0" err="1">
                <a:latin typeface="Open Sans"/>
                <a:ea typeface="+mn-lt"/>
                <a:cs typeface="+mn-lt"/>
              </a:rPr>
              <a:t>Comprendre</a:t>
            </a:r>
            <a:r>
              <a:rPr lang="en-GB" sz="2000" dirty="0">
                <a:latin typeface="Open Sans"/>
                <a:ea typeface="+mn-lt"/>
                <a:cs typeface="+mn-lt"/>
              </a:rPr>
              <a:t> ce qu'est la modélisation des systèmes énergétiques et pourquoi elle est importante</a:t>
            </a:r>
          </a:p>
          <a:p>
            <a:pPr>
              <a:spcBef>
                <a:spcPts val="1000"/>
              </a:spcBef>
            </a:pPr>
            <a:r>
              <a:rPr lang="en-US" sz="2000" dirty="0">
                <a:latin typeface="Open Sans"/>
                <a:ea typeface="+mn-lt"/>
                <a:cs typeface="+mn-lt"/>
              </a:rPr>
              <a:t>RAA2 : </a:t>
            </a:r>
            <a:r>
              <a:rPr lang="en-US" sz="2000" dirty="0" err="1">
                <a:latin typeface="Open Sans"/>
                <a:ea typeface="+mn-lt"/>
                <a:cs typeface="+mn-lt"/>
              </a:rPr>
              <a:t>Être</a:t>
            </a:r>
            <a:r>
              <a:rPr lang="en-US" sz="2000" dirty="0">
                <a:latin typeface="Open Sans"/>
                <a:ea typeface="+mn-lt"/>
                <a:cs typeface="+mn-lt"/>
              </a:rPr>
              <a:t> </a:t>
            </a:r>
            <a:r>
              <a:rPr lang="en-US" sz="2000" dirty="0" err="1">
                <a:latin typeface="Open Sans"/>
                <a:ea typeface="+mn-lt"/>
                <a:cs typeface="+mn-lt"/>
              </a:rPr>
              <a:t>en</a:t>
            </a:r>
            <a:r>
              <a:rPr lang="en-US" sz="2000" dirty="0">
                <a:latin typeface="Open Sans"/>
                <a:ea typeface="+mn-lt"/>
                <a:cs typeface="+mn-lt"/>
              </a:rPr>
              <a:t> </a:t>
            </a:r>
            <a:r>
              <a:rPr lang="en-US" sz="2000" dirty="0" err="1">
                <a:latin typeface="Open Sans"/>
                <a:ea typeface="+mn-lt"/>
                <a:cs typeface="+mn-lt"/>
              </a:rPr>
              <a:t>mesure</a:t>
            </a:r>
            <a:r>
              <a:rPr lang="en-US" sz="2000" dirty="0">
                <a:latin typeface="Open Sans"/>
                <a:ea typeface="+mn-lt"/>
                <a:cs typeface="+mn-lt"/>
              </a:rPr>
              <a:t> de faire </a:t>
            </a:r>
            <a:r>
              <a:rPr lang="en-US" sz="2000" dirty="0" err="1">
                <a:latin typeface="Open Sans"/>
                <a:ea typeface="+mn-lt"/>
                <a:cs typeface="+mn-lt"/>
              </a:rPr>
              <a:t>l’esquisse</a:t>
            </a:r>
            <a:r>
              <a:rPr lang="en-US" sz="2000" dirty="0">
                <a:latin typeface="Open Sans"/>
                <a:ea typeface="+mn-lt"/>
                <a:cs typeface="+mn-lt"/>
              </a:rPr>
              <a:t> d’un système énergétique de </a:t>
            </a:r>
            <a:r>
              <a:rPr lang="en-US" sz="2000" dirty="0" err="1">
                <a:latin typeface="Open Sans"/>
                <a:ea typeface="+mn-lt"/>
                <a:cs typeface="+mn-lt"/>
              </a:rPr>
              <a:t>référence</a:t>
            </a:r>
            <a:r>
              <a:rPr lang="en-US" sz="2000" dirty="0">
                <a:latin typeface="Open Sans"/>
                <a:ea typeface="+mn-lt"/>
                <a:cs typeface="+mn-lt"/>
              </a:rPr>
              <a:t> et de comprendre son contenu</a:t>
            </a:r>
            <a:endParaRPr lang="en-US" dirty="0">
              <a:cs typeface="Calibri"/>
            </a:endParaRPr>
          </a:p>
          <a:p>
            <a:pPr>
              <a:spcBef>
                <a:spcPts val="1000"/>
              </a:spcBef>
            </a:pPr>
            <a:r>
              <a:rPr lang="en-US" sz="2000" dirty="0">
                <a:latin typeface="Open Sans"/>
                <a:ea typeface="+mn-lt"/>
                <a:cs typeface="+mn-lt"/>
              </a:rPr>
              <a:t>RAA3 : </a:t>
            </a:r>
            <a:r>
              <a:rPr lang="en-US" sz="2000" dirty="0" err="1">
                <a:latin typeface="Open Sans"/>
                <a:ea typeface="+mn-lt"/>
                <a:cs typeface="+mn-lt"/>
              </a:rPr>
              <a:t>Connaître</a:t>
            </a:r>
            <a:r>
              <a:rPr lang="en-US" sz="2000" dirty="0">
                <a:latin typeface="Open Sans"/>
                <a:ea typeface="+mn-lt"/>
                <a:cs typeface="+mn-lt"/>
              </a:rPr>
              <a:t> les différents types d'outils de modélisation énergétique et comprendre ce qu'est OSeMOSYS</a:t>
            </a:r>
            <a:endParaRPr lang="en-US" sz="2000" b="1" dirty="0">
              <a:latin typeface="Open Sans"/>
              <a:ea typeface="+mn-lt"/>
              <a:cs typeface="+mn-lt"/>
            </a:endParaRPr>
          </a:p>
          <a:p>
            <a:pPr>
              <a:spcBef>
                <a:spcPts val="1000"/>
              </a:spcBef>
            </a:pPr>
            <a:r>
              <a:rPr lang="en-US" sz="2000" dirty="0">
                <a:latin typeface="Open Sans"/>
                <a:ea typeface="+mn-lt"/>
                <a:cs typeface="+mn-lt"/>
              </a:rPr>
              <a:t>RAA4 : </a:t>
            </a:r>
            <a:r>
              <a:rPr lang="en-US" sz="2000" dirty="0" err="1">
                <a:latin typeface="Open Sans"/>
                <a:ea typeface="+mn-lt"/>
                <a:cs typeface="+mn-lt"/>
              </a:rPr>
              <a:t>Comprendre</a:t>
            </a:r>
            <a:r>
              <a:rPr lang="en-US" sz="2000" dirty="0">
                <a:latin typeface="Open Sans"/>
                <a:ea typeface="+mn-lt"/>
                <a:cs typeface="+mn-lt"/>
              </a:rPr>
              <a:t> ce qu'est FlexTool et ses applications</a:t>
            </a:r>
            <a:endParaRPr lang="en-US" sz="2000" b="1" dirty="0">
              <a:latin typeface="Open Sans"/>
              <a:cs typeface="Calibri"/>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2.3 </a:t>
            </a:r>
            <a:r>
              <a:rPr lang="en-GB" sz="4400" dirty="0" err="1">
                <a:latin typeface="Open Sans"/>
              </a:rPr>
              <a:t>Références</a:t>
            </a:r>
            <a:endParaRPr lang="en-GB" sz="4400" dirty="0">
              <a:latin typeface="Open Sans"/>
            </a:endParaRP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1600" dirty="0">
                <a:latin typeface="Open Sans"/>
                <a:ea typeface="Open Sans" panose="020B0606030504020204" pitchFamily="34" charset="0"/>
                <a:cs typeface="Open Sans" panose="020B0606030504020204" pitchFamily="34" charset="0"/>
              </a:rPr>
              <a:t>Howells M, Rogner HH, Mentis D, Broad O. SEAR ENERGY ACCESS AND ELECTRICITY PLANNING SPECIAL FEATURE. 2017. Disponible à l'</a:t>
            </a:r>
            <a:r>
              <a:rPr lang="en-GB" sz="1600" dirty="0">
                <a:latin typeface="Open Sans"/>
                <a:ea typeface="Open Sans" panose="020B0606030504020204" pitchFamily="34" charset="0"/>
                <a:cs typeface="Open Sans" panose="020B0606030504020204" pitchFamily="34" charset="0"/>
                <a:hlinkClick r:id="rId3"/>
              </a:rPr>
              <a:t>adresse suivante : http://documents1.worldbank.org/curated/en/628541494925426928/pdf/115065-BRI-P148200-PUBLIC-FINALSEARSFElectricityPlanningweb.pdf</a:t>
            </a: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Maruf, M..N.I. Sector Coupling in the North Sea Region-A Review on the Energy System Modelling Perspective. Energies 2019, 12, 4298. </a:t>
            </a:r>
            <a:r>
              <a:rPr lang="en-GB" sz="1600" dirty="0">
                <a:latin typeface="Open Sans"/>
                <a:ea typeface="Open Sans" panose="020B0606030504020204" pitchFamily="34" charset="0"/>
                <a:cs typeface="Open Sans" panose="020B0606030504020204" pitchFamily="34" charset="0"/>
                <a:hlinkClick r:id="rId4"/>
              </a:rPr>
              <a:t>https://doi.org/10.3390/en12224298</a:t>
            </a:r>
            <a:endParaRPr lang="en-GB" sz="1600" dirty="0">
              <a:latin typeface="Open Sans"/>
              <a:ea typeface="Open Sans" panose="020B0606030504020204" pitchFamily="34" charset="0"/>
              <a:cs typeface="Open Sans" panose="020B0606030504020204" pitchFamily="34" charset="0"/>
            </a:endParaRPr>
          </a:p>
          <a:p>
            <a:pPr marL="342900" indent="-342900">
              <a:buFont typeface="Arial"/>
              <a:buChar char="•"/>
            </a:pP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Structure d'OSEMOSYS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766899" y="-35652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et FlexTool </a:t>
            </a:r>
          </a:p>
        </p:txBody>
      </p:sp>
      <p:sp>
        <p:nvSpPr>
          <p:cNvPr id="8" name="TextBox 1">
            <a:extLst>
              <a:ext uri="{FF2B5EF4-FFF2-40B4-BE49-F238E27FC236}">
                <a16:creationId xmlns:a16="http://schemas.microsoft.com/office/drawing/2014/main" id="{6490BFF5-CB15-4246-94E0-B2DE88C9A9B2}"/>
              </a:ext>
            </a:extLst>
          </p:cNvPr>
          <p:cNvSpPr txBox="1"/>
          <p:nvPr/>
        </p:nvSpPr>
        <p:spPr>
          <a:xfrm>
            <a:off x="1610710" y="6212935"/>
            <a:ext cx="423755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dirty="0">
                <a:latin typeface="Open Sans"/>
                <a:ea typeface="Open Sans" panose="020B0606030504020204" pitchFamily="34" charset="0"/>
                <a:cs typeface="Open Sans" panose="020B0606030504020204" pitchFamily="34" charset="0"/>
              </a:rPr>
              <a:t>(Adapté de Loffler et al. (2017), </a:t>
            </a:r>
            <a:r>
              <a:rPr lang="en-GB" sz="1000" dirty="0">
                <a:latin typeface="Open Sans"/>
                <a:ea typeface="Open Sans" panose="020B0606030504020204" pitchFamily="34" charset="0"/>
                <a:cs typeface="Open Sans" panose="020B0606030504020204" pitchFamily="34" charset="0"/>
                <a:hlinkClick r:id="rId4"/>
              </a:rPr>
              <a:t>image</a:t>
            </a:r>
            <a:r>
              <a:rPr lang="en-GB" sz="1000" dirty="0">
                <a:latin typeface="Open Sans"/>
                <a:ea typeface="Open Sans" panose="020B0606030504020204" pitchFamily="34" charset="0"/>
                <a:cs typeface="Open Sans" panose="020B0606030504020204" pitchFamily="34" charset="0"/>
              </a:rPr>
              <a:t>, sous licence </a:t>
            </a:r>
            <a:r>
              <a:rPr lang="en-GB" sz="1000" dirty="0">
                <a:latin typeface="Open Sans"/>
                <a:ea typeface="Open Sans" panose="020B0606030504020204" pitchFamily="34" charset="0"/>
                <a:cs typeface="Open Sans" panose="020B0606030504020204" pitchFamily="34" charset="0"/>
                <a:hlinkClick r:id="rId5"/>
              </a:rPr>
              <a:t>CC BY 4.0</a:t>
            </a:r>
            <a:r>
              <a:rPr lang="en-GB" sz="1000" dirty="0">
                <a:latin typeface="Open Sans"/>
                <a:ea typeface="Open Sans" panose="020B0606030504020204" pitchFamily="34" charset="0"/>
                <a:cs typeface="Open Sans" panose="020B0606030504020204" pitchFamily="34" charset="0"/>
              </a:rPr>
              <a:t>)</a:t>
            </a:r>
          </a:p>
        </p:txBody>
      </p:sp>
      <p:grpSp>
        <p:nvGrpSpPr>
          <p:cNvPr id="7" name="Group 6">
            <a:extLst>
              <a:ext uri="{FF2B5EF4-FFF2-40B4-BE49-F238E27FC236}">
                <a16:creationId xmlns:a16="http://schemas.microsoft.com/office/drawing/2014/main" id="{9E6855E8-0AE5-43FE-2A23-0500F7E0EBA8}"/>
              </a:ext>
            </a:extLst>
          </p:cNvPr>
          <p:cNvGrpSpPr/>
          <p:nvPr/>
        </p:nvGrpSpPr>
        <p:grpSpPr>
          <a:xfrm>
            <a:off x="1326523" y="1811500"/>
            <a:ext cx="9260455" cy="4399786"/>
            <a:chOff x="1007927" y="1036992"/>
            <a:chExt cx="9376492" cy="4982836"/>
          </a:xfrm>
        </p:grpSpPr>
        <p:sp>
          <p:nvSpPr>
            <p:cNvPr id="9" name="Rectangle 8">
              <a:extLst>
                <a:ext uri="{FF2B5EF4-FFF2-40B4-BE49-F238E27FC236}">
                  <a16:creationId xmlns:a16="http://schemas.microsoft.com/office/drawing/2014/main" id="{E11FDE4D-F0AA-AE30-F842-375DD59A9786}"/>
                </a:ext>
              </a:extLst>
            </p:cNvPr>
            <p:cNvSpPr/>
            <p:nvPr/>
          </p:nvSpPr>
          <p:spPr>
            <a:xfrm>
              <a:off x="1007927" y="5619718"/>
              <a:ext cx="9376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Mise en œuvre de base d'OSeMOSYS</a:t>
              </a:r>
            </a:p>
          </p:txBody>
        </p:sp>
        <p:sp>
          <p:nvSpPr>
            <p:cNvPr id="10" name="Rectangle 9">
              <a:extLst>
                <a:ext uri="{FF2B5EF4-FFF2-40B4-BE49-F238E27FC236}">
                  <a16:creationId xmlns:a16="http://schemas.microsoft.com/office/drawing/2014/main" id="{812850A1-ABDE-7A9D-C4DA-F298D2BDD2DF}"/>
                </a:ext>
              </a:extLst>
            </p:cNvPr>
            <p:cNvSpPr/>
            <p:nvPr/>
          </p:nvSpPr>
          <p:spPr>
            <a:xfrm>
              <a:off x="1007927"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Objectif</a:t>
              </a:r>
            </a:p>
          </p:txBody>
        </p:sp>
        <p:sp>
          <p:nvSpPr>
            <p:cNvPr id="11" name="Rectangle 10">
              <a:extLst>
                <a:ext uri="{FF2B5EF4-FFF2-40B4-BE49-F238E27FC236}">
                  <a16:creationId xmlns:a16="http://schemas.microsoft.com/office/drawing/2014/main" id="{0EDD287E-2841-DB42-BBC7-5816BDBDCF03}"/>
                </a:ext>
              </a:extLst>
            </p:cNvPr>
            <p:cNvSpPr/>
            <p:nvPr/>
          </p:nvSpPr>
          <p:spPr>
            <a:xfrm>
              <a:off x="2364094"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Coûts</a:t>
              </a:r>
            </a:p>
          </p:txBody>
        </p:sp>
        <p:sp>
          <p:nvSpPr>
            <p:cNvPr id="12" name="Rectangle 11">
              <a:extLst>
                <a:ext uri="{FF2B5EF4-FFF2-40B4-BE49-F238E27FC236}">
                  <a16:creationId xmlns:a16="http://schemas.microsoft.com/office/drawing/2014/main" id="{5B0C7DA6-38B4-9AD3-FDD1-5F34F1160657}"/>
                </a:ext>
              </a:extLst>
            </p:cNvPr>
            <p:cNvSpPr/>
            <p:nvPr/>
          </p:nvSpPr>
          <p:spPr>
            <a:xfrm>
              <a:off x="3720261"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Stockage</a:t>
              </a:r>
            </a:p>
          </p:txBody>
        </p:sp>
        <p:sp>
          <p:nvSpPr>
            <p:cNvPr id="13" name="Rectangle 12">
              <a:extLst>
                <a:ext uri="{FF2B5EF4-FFF2-40B4-BE49-F238E27FC236}">
                  <a16:creationId xmlns:a16="http://schemas.microsoft.com/office/drawing/2014/main" id="{A20F1751-BEAC-7746-B25C-5E8E4098F9C8}"/>
                </a:ext>
              </a:extLst>
            </p:cNvPr>
            <p:cNvSpPr/>
            <p:nvPr/>
          </p:nvSpPr>
          <p:spPr>
            <a:xfrm>
              <a:off x="5076428" y="483791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err="1">
                  <a:latin typeface="Open Sans" panose="020B0606030504020204"/>
                </a:rPr>
                <a:t>Adéquation</a:t>
              </a:r>
              <a:r>
                <a:rPr lang="en-GB" sz="1300" dirty="0">
                  <a:latin typeface="Open Sans" panose="020B0606030504020204"/>
                </a:rPr>
                <a:t> des capacités</a:t>
              </a:r>
            </a:p>
          </p:txBody>
        </p:sp>
        <p:sp>
          <p:nvSpPr>
            <p:cNvPr id="14" name="Rectangle 13">
              <a:extLst>
                <a:ext uri="{FF2B5EF4-FFF2-40B4-BE49-F238E27FC236}">
                  <a16:creationId xmlns:a16="http://schemas.microsoft.com/office/drawing/2014/main" id="{224E03B1-609B-7DEB-C8A3-DF2B260E89D7}"/>
                </a:ext>
              </a:extLst>
            </p:cNvPr>
            <p:cNvSpPr/>
            <p:nvPr/>
          </p:nvSpPr>
          <p:spPr>
            <a:xfrm>
              <a:off x="6432595"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Bilan énergétique</a:t>
              </a:r>
            </a:p>
          </p:txBody>
        </p:sp>
        <p:sp>
          <p:nvSpPr>
            <p:cNvPr id="15" name="Rectangle 14">
              <a:extLst>
                <a:ext uri="{FF2B5EF4-FFF2-40B4-BE49-F238E27FC236}">
                  <a16:creationId xmlns:a16="http://schemas.microsoft.com/office/drawing/2014/main" id="{A0566BB7-5418-8926-4869-B6CEE42C8096}"/>
                </a:ext>
              </a:extLst>
            </p:cNvPr>
            <p:cNvSpPr/>
            <p:nvPr/>
          </p:nvSpPr>
          <p:spPr>
            <a:xfrm>
              <a:off x="7788762"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Contraintes</a:t>
              </a:r>
            </a:p>
          </p:txBody>
        </p:sp>
        <p:sp>
          <p:nvSpPr>
            <p:cNvPr id="16" name="Rectangle 15">
              <a:extLst>
                <a:ext uri="{FF2B5EF4-FFF2-40B4-BE49-F238E27FC236}">
                  <a16:creationId xmlns:a16="http://schemas.microsoft.com/office/drawing/2014/main" id="{18EFD16D-A977-B008-9477-9BEA32411284}"/>
                </a:ext>
              </a:extLst>
            </p:cNvPr>
            <p:cNvSpPr/>
            <p:nvPr/>
          </p:nvSpPr>
          <p:spPr>
            <a:xfrm>
              <a:off x="9133950" y="4838426"/>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Émissions</a:t>
              </a:r>
            </a:p>
          </p:txBody>
        </p:sp>
        <p:sp>
          <p:nvSpPr>
            <p:cNvPr id="17" name="Rectangle 16">
              <a:extLst>
                <a:ext uri="{FF2B5EF4-FFF2-40B4-BE49-F238E27FC236}">
                  <a16:creationId xmlns:a16="http://schemas.microsoft.com/office/drawing/2014/main" id="{DE03EE83-B92C-D24B-87D7-DC69CD1CB866}"/>
                </a:ext>
              </a:extLst>
            </p:cNvPr>
            <p:cNvSpPr/>
            <p:nvPr/>
          </p:nvSpPr>
          <p:spPr>
            <a:xfrm>
              <a:off x="2364094" y="4109151"/>
              <a:ext cx="1250469" cy="67239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Total</a:t>
              </a:r>
            </a:p>
            <a:p>
              <a:pPr algn="ctr"/>
              <a:r>
                <a:rPr lang="en-GB" sz="1300" dirty="0">
                  <a:latin typeface="Open Sans" panose="020B0606030504020204"/>
                </a:rPr>
                <a:t>des coûts actualisés</a:t>
              </a:r>
            </a:p>
          </p:txBody>
        </p:sp>
        <p:sp>
          <p:nvSpPr>
            <p:cNvPr id="18" name="Rectangle 17">
              <a:extLst>
                <a:ext uri="{FF2B5EF4-FFF2-40B4-BE49-F238E27FC236}">
                  <a16:creationId xmlns:a16="http://schemas.microsoft.com/office/drawing/2014/main" id="{7573352A-45CC-80DF-8FB3-DDE832B0FBC0}"/>
                </a:ext>
              </a:extLst>
            </p:cNvPr>
            <p:cNvSpPr/>
            <p:nvPr/>
          </p:nvSpPr>
          <p:spPr>
            <a:xfrm>
              <a:off x="2364094" y="333703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err="1">
                  <a:latin typeface="Open Sans" panose="020B0606030504020204"/>
                </a:rPr>
                <a:t>Coûts</a:t>
              </a:r>
              <a:r>
                <a:rPr lang="en-GB" sz="1300" dirty="0">
                  <a:latin typeface="Open Sans" panose="020B0606030504020204"/>
                </a:rPr>
                <a:t> </a:t>
              </a:r>
              <a:r>
                <a:rPr lang="en-GB" sz="1300" dirty="0" err="1">
                  <a:latin typeface="Open Sans" panose="020B0606030504020204"/>
                </a:rPr>
                <a:t>operationnels</a:t>
              </a:r>
              <a:endParaRPr lang="en-GB" sz="1300" dirty="0">
                <a:latin typeface="Open Sans" panose="020B0606030504020204"/>
              </a:endParaRPr>
            </a:p>
          </p:txBody>
        </p:sp>
        <p:sp>
          <p:nvSpPr>
            <p:cNvPr id="19" name="Rectangle 18">
              <a:extLst>
                <a:ext uri="{FF2B5EF4-FFF2-40B4-BE49-F238E27FC236}">
                  <a16:creationId xmlns:a16="http://schemas.microsoft.com/office/drawing/2014/main" id="{C85EC4EB-0F23-30FA-C491-CF88466A3684}"/>
                </a:ext>
              </a:extLst>
            </p:cNvPr>
            <p:cNvSpPr/>
            <p:nvPr/>
          </p:nvSpPr>
          <p:spPr>
            <a:xfrm>
              <a:off x="2364094" y="2562835"/>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err="1">
                  <a:latin typeface="Open Sans" panose="020B0606030504020204"/>
                </a:rPr>
                <a:t>Coût</a:t>
              </a:r>
              <a:endParaRPr lang="en-GB" sz="1300" dirty="0">
                <a:latin typeface="Open Sans" panose="020B0606030504020204"/>
              </a:endParaRPr>
            </a:p>
            <a:p>
              <a:pPr algn="ctr"/>
              <a:r>
                <a:rPr lang="en-GB" sz="1300" dirty="0">
                  <a:latin typeface="Open Sans" panose="020B0606030504020204"/>
                </a:rPr>
                <a:t>du capital</a:t>
              </a:r>
            </a:p>
          </p:txBody>
        </p:sp>
        <p:sp>
          <p:nvSpPr>
            <p:cNvPr id="20" name="Rectangle 19">
              <a:extLst>
                <a:ext uri="{FF2B5EF4-FFF2-40B4-BE49-F238E27FC236}">
                  <a16:creationId xmlns:a16="http://schemas.microsoft.com/office/drawing/2014/main" id="{63160F98-3D8F-04E8-806C-518B87FD817E}"/>
                </a:ext>
              </a:extLst>
            </p:cNvPr>
            <p:cNvSpPr/>
            <p:nvPr/>
          </p:nvSpPr>
          <p:spPr>
            <a:xfrm>
              <a:off x="2364093" y="1798433"/>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Valeur </a:t>
              </a:r>
              <a:r>
                <a:rPr lang="en-GB" sz="1300" dirty="0" err="1">
                  <a:latin typeface="Open Sans" panose="020B0606030504020204"/>
                </a:rPr>
                <a:t>résiduelle</a:t>
              </a:r>
              <a:endParaRPr lang="en-GB" sz="1300" dirty="0">
                <a:latin typeface="Open Sans" panose="020B0606030504020204"/>
              </a:endParaRPr>
            </a:p>
          </p:txBody>
        </p:sp>
        <p:sp>
          <p:nvSpPr>
            <p:cNvPr id="21" name="Rectangle 20">
              <a:extLst>
                <a:ext uri="{FF2B5EF4-FFF2-40B4-BE49-F238E27FC236}">
                  <a16:creationId xmlns:a16="http://schemas.microsoft.com/office/drawing/2014/main" id="{D21993AC-9F75-52A8-CF4B-9DA675F90A79}"/>
                </a:ext>
              </a:extLst>
            </p:cNvPr>
            <p:cNvSpPr/>
            <p:nvPr/>
          </p:nvSpPr>
          <p:spPr>
            <a:xfrm>
              <a:off x="5076428" y="409127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err="1">
                  <a:latin typeface="Open Sans" panose="020B0606030504020204"/>
                </a:rPr>
                <a:t>Adéquation</a:t>
              </a:r>
              <a:r>
                <a:rPr lang="en-GB" sz="1300" dirty="0">
                  <a:latin typeface="Open Sans" panose="020B0606030504020204"/>
                </a:rPr>
                <a:t> des plages</a:t>
              </a:r>
            </a:p>
            <a:p>
              <a:pPr algn="ctr"/>
              <a:r>
                <a:rPr lang="en-GB" sz="1300" dirty="0">
                  <a:latin typeface="Open Sans" panose="020B0606030504020204"/>
                </a:rPr>
                <a:t>de temps</a:t>
              </a:r>
            </a:p>
          </p:txBody>
        </p:sp>
        <p:sp>
          <p:nvSpPr>
            <p:cNvPr id="22" name="Rectangle 21">
              <a:extLst>
                <a:ext uri="{FF2B5EF4-FFF2-40B4-BE49-F238E27FC236}">
                  <a16:creationId xmlns:a16="http://schemas.microsoft.com/office/drawing/2014/main" id="{A015C72D-B17B-475B-A1DC-45B788643FE4}"/>
                </a:ext>
              </a:extLst>
            </p:cNvPr>
            <p:cNvSpPr/>
            <p:nvPr/>
          </p:nvSpPr>
          <p:spPr>
            <a:xfrm>
              <a:off x="5070938"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Adéquation annuelle</a:t>
              </a:r>
            </a:p>
          </p:txBody>
        </p:sp>
        <p:sp>
          <p:nvSpPr>
            <p:cNvPr id="23" name="Rectangle 22">
              <a:extLst>
                <a:ext uri="{FF2B5EF4-FFF2-40B4-BE49-F238E27FC236}">
                  <a16:creationId xmlns:a16="http://schemas.microsoft.com/office/drawing/2014/main" id="{2B96FBA1-699D-81A8-A029-05EDB36EAE2A}"/>
                </a:ext>
              </a:extLst>
            </p:cNvPr>
            <p:cNvSpPr/>
            <p:nvPr/>
          </p:nvSpPr>
          <p:spPr>
            <a:xfrm>
              <a:off x="6432594"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latin typeface="Open Sans" panose="020B0606030504020204"/>
                </a:rPr>
                <a:t>Bilan</a:t>
              </a:r>
              <a:r>
                <a:rPr lang="en-GB" sz="1200" dirty="0">
                  <a:latin typeface="Open Sans" panose="020B0606030504020204"/>
                </a:rPr>
                <a:t> </a:t>
              </a:r>
              <a:r>
                <a:rPr lang="en-GB" sz="1200" dirty="0" err="1">
                  <a:latin typeface="Open Sans" panose="020B0606030504020204"/>
                </a:rPr>
                <a:t>énergétique</a:t>
              </a:r>
              <a:r>
                <a:rPr lang="en-GB" sz="1200" dirty="0">
                  <a:latin typeface="Open Sans" panose="020B0606030504020204"/>
                </a:rPr>
                <a:t> par plage</a:t>
              </a:r>
            </a:p>
            <a:p>
              <a:pPr algn="ctr"/>
              <a:r>
                <a:rPr lang="en-GB" sz="1200" dirty="0">
                  <a:latin typeface="Open Sans" panose="020B0606030504020204"/>
                </a:rPr>
                <a:t>de temps</a:t>
              </a:r>
            </a:p>
          </p:txBody>
        </p:sp>
        <p:sp>
          <p:nvSpPr>
            <p:cNvPr id="24" name="Rectangle 23">
              <a:extLst>
                <a:ext uri="{FF2B5EF4-FFF2-40B4-BE49-F238E27FC236}">
                  <a16:creationId xmlns:a16="http://schemas.microsoft.com/office/drawing/2014/main" id="{C817B76C-00BD-849E-C69B-3EA2B409D964}"/>
                </a:ext>
              </a:extLst>
            </p:cNvPr>
            <p:cNvSpPr/>
            <p:nvPr/>
          </p:nvSpPr>
          <p:spPr>
            <a:xfrm>
              <a:off x="6432593"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Bilan énergétique annuel</a:t>
              </a:r>
            </a:p>
          </p:txBody>
        </p:sp>
        <p:sp>
          <p:nvSpPr>
            <p:cNvPr id="25" name="Rectangle 24">
              <a:extLst>
                <a:ext uri="{FF2B5EF4-FFF2-40B4-BE49-F238E27FC236}">
                  <a16:creationId xmlns:a16="http://schemas.microsoft.com/office/drawing/2014/main" id="{90FB77C3-B116-DF8B-633E-8EB610E275A6}"/>
                </a:ext>
              </a:extLst>
            </p:cNvPr>
            <p:cNvSpPr/>
            <p:nvPr/>
          </p:nvSpPr>
          <p:spPr>
            <a:xfrm>
              <a:off x="7788762"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Capacité totale</a:t>
              </a:r>
            </a:p>
          </p:txBody>
        </p:sp>
        <p:sp>
          <p:nvSpPr>
            <p:cNvPr id="26" name="Rectangle 25">
              <a:extLst>
                <a:ext uri="{FF2B5EF4-FFF2-40B4-BE49-F238E27FC236}">
                  <a16:creationId xmlns:a16="http://schemas.microsoft.com/office/drawing/2014/main" id="{C0DF7A18-FAA2-BE9C-76DE-0093DC2D9B85}"/>
                </a:ext>
              </a:extLst>
            </p:cNvPr>
            <p:cNvSpPr/>
            <p:nvPr/>
          </p:nvSpPr>
          <p:spPr>
            <a:xfrm>
              <a:off x="7788762"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Nouvelles </a:t>
              </a:r>
              <a:r>
                <a:rPr lang="en-GB" sz="1300" dirty="0" err="1">
                  <a:latin typeface="Open Sans" panose="020B0606030504020204"/>
                </a:rPr>
                <a:t>capacités</a:t>
              </a:r>
              <a:endParaRPr lang="en-GB" sz="1300" dirty="0">
                <a:latin typeface="Open Sans" panose="020B0606030504020204"/>
              </a:endParaRPr>
            </a:p>
          </p:txBody>
        </p:sp>
        <p:sp>
          <p:nvSpPr>
            <p:cNvPr id="27" name="Rectangle 26">
              <a:extLst>
                <a:ext uri="{FF2B5EF4-FFF2-40B4-BE49-F238E27FC236}">
                  <a16:creationId xmlns:a16="http://schemas.microsoft.com/office/drawing/2014/main" id="{7303FC1F-6EA2-FC78-964C-54ED8CB758DD}"/>
                </a:ext>
              </a:extLst>
            </p:cNvPr>
            <p:cNvSpPr/>
            <p:nvPr/>
          </p:nvSpPr>
          <p:spPr>
            <a:xfrm>
              <a:off x="7788165" y="25505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err="1">
                  <a:latin typeface="Open Sans" panose="020B0606030504020204"/>
                </a:rPr>
                <a:t>Activité</a:t>
              </a:r>
              <a:endParaRPr lang="en-GB" sz="1300" dirty="0">
                <a:latin typeface="Open Sans" panose="020B0606030504020204"/>
              </a:endParaRPr>
            </a:p>
            <a:p>
              <a:pPr algn="ctr"/>
              <a:r>
                <a:rPr lang="en-GB" sz="1300" dirty="0" err="1">
                  <a:latin typeface="Open Sans" panose="020B0606030504020204"/>
                </a:rPr>
                <a:t>totale</a:t>
              </a:r>
              <a:endParaRPr lang="en-GB" sz="1300" dirty="0">
                <a:latin typeface="Open Sans" panose="020B0606030504020204"/>
              </a:endParaRPr>
            </a:p>
          </p:txBody>
        </p:sp>
        <p:sp>
          <p:nvSpPr>
            <p:cNvPr id="28" name="Rectangle 27">
              <a:extLst>
                <a:ext uri="{FF2B5EF4-FFF2-40B4-BE49-F238E27FC236}">
                  <a16:creationId xmlns:a16="http://schemas.microsoft.com/office/drawing/2014/main" id="{EFDC2FB5-3ED3-1670-061A-9A933FC863B7}"/>
                </a:ext>
              </a:extLst>
            </p:cNvPr>
            <p:cNvSpPr/>
            <p:nvPr/>
          </p:nvSpPr>
          <p:spPr>
            <a:xfrm>
              <a:off x="7788164" y="1786371"/>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Activité annuelle</a:t>
              </a:r>
            </a:p>
          </p:txBody>
        </p:sp>
        <p:sp>
          <p:nvSpPr>
            <p:cNvPr id="29" name="Rectangle 28">
              <a:extLst>
                <a:ext uri="{FF2B5EF4-FFF2-40B4-BE49-F238E27FC236}">
                  <a16:creationId xmlns:a16="http://schemas.microsoft.com/office/drawing/2014/main" id="{7FAB913E-EFD4-636D-96C9-135EFBC1D8DB}"/>
                </a:ext>
              </a:extLst>
            </p:cNvPr>
            <p:cNvSpPr/>
            <p:nvPr/>
          </p:nvSpPr>
          <p:spPr>
            <a:xfrm>
              <a:off x="7788164" y="10369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Open Sans" panose="020B0606030504020204"/>
                </a:rPr>
                <a:t>Marge</a:t>
              </a:r>
            </a:p>
            <a:p>
              <a:pPr algn="ctr"/>
              <a:r>
                <a:rPr lang="en-GB" sz="1300" dirty="0">
                  <a:latin typeface="Open Sans" panose="020B0606030504020204"/>
                </a:rPr>
                <a:t>de réserve</a:t>
              </a:r>
            </a:p>
          </p:txBody>
        </p:sp>
      </p:grpSp>
    </p:spTree>
    <p:extLst>
      <p:ext uri="{BB962C8B-B14F-4D97-AF65-F5344CB8AC3E}">
        <p14:creationId xmlns:p14="http://schemas.microsoft.com/office/powerpoint/2010/main" val="404770389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23822" y="11690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Applications d'OSeMOSYS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23822" y="-3843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et FlexTool</a:t>
            </a:r>
            <a:endParaRPr lang="en-GB" sz="4400" dirty="0">
              <a:latin typeface="Open Sans"/>
              <a:ea typeface="Open Sans" panose="020B0606030504020204" pitchFamily="34" charset="0"/>
              <a:cs typeface="Open Sans" panose="020B0606030504020204" pitchFamily="34" charset="0"/>
            </a:endParaRPr>
          </a:p>
        </p:txBody>
      </p:sp>
      <p:sp>
        <p:nvSpPr>
          <p:cNvPr id="4" name="Content Placeholder 7">
            <a:extLst>
              <a:ext uri="{FF2B5EF4-FFF2-40B4-BE49-F238E27FC236}">
                <a16:creationId xmlns:a16="http://schemas.microsoft.com/office/drawing/2014/main" id="{32698A0B-20D3-4107-9364-B230EF9D3C42}"/>
              </a:ext>
            </a:extLst>
          </p:cNvPr>
          <p:cNvSpPr>
            <a:spLocks noGrp="1"/>
          </p:cNvSpPr>
          <p:nvPr>
            <p:ph idx="1"/>
          </p:nvPr>
        </p:nvSpPr>
        <p:spPr>
          <a:xfrm>
            <a:off x="823822" y="1569129"/>
            <a:ext cx="10537693" cy="4351338"/>
          </a:xfrm>
        </p:spPr>
        <p:txBody>
          <a:bodyPr vert="horz" lIns="91440" tIns="45720" rIns="91440" bIns="45720" rtlCol="0" anchor="t">
            <a:normAutofit fontScale="92500" lnSpcReduction="20000"/>
          </a:bodyPr>
          <a:lstStyle/>
          <a:p>
            <a:pPr marL="0" indent="0">
              <a:lnSpc>
                <a:spcPct val="120000"/>
              </a:lnSpc>
              <a:buNone/>
            </a:pPr>
            <a:r>
              <a:rPr lang="en-US" sz="2000" b="1" dirty="0">
                <a:latin typeface="Open Sans"/>
              </a:rPr>
              <a:t>Perspectives énergétiques nationales </a:t>
            </a:r>
            <a:endParaRPr lang="en-US" dirty="0"/>
          </a:p>
          <a:p>
            <a:pPr marL="342900" indent="-342900">
              <a:lnSpc>
                <a:spcPct val="120000"/>
              </a:lnSpc>
            </a:pPr>
            <a:r>
              <a:rPr lang="en-US" sz="2000" dirty="0">
                <a:latin typeface="Open Sans"/>
              </a:rPr>
              <a:t>Par exemple, l'estimation des impacts des politiques énergétiques à Chypre (Taliotis et al. 2020) ou des options d'électrification pour la Tanzanie (Rocco et al. 2020).</a:t>
            </a:r>
            <a:endParaRPr lang="en-US" sz="2000" dirty="0">
              <a:latin typeface="Open Sans"/>
              <a:cs typeface="Calibri"/>
            </a:endParaRPr>
          </a:p>
          <a:p>
            <a:pPr marL="0" indent="0">
              <a:lnSpc>
                <a:spcPct val="120000"/>
              </a:lnSpc>
              <a:buNone/>
            </a:pPr>
            <a:r>
              <a:rPr lang="en-US" sz="2000" b="1" dirty="0">
                <a:latin typeface="Open Sans"/>
              </a:rPr>
              <a:t>Analyse à l'échelle continentale </a:t>
            </a:r>
            <a:endParaRPr lang="en-US" dirty="0"/>
          </a:p>
          <a:p>
            <a:pPr marL="342900" indent="-342900">
              <a:lnSpc>
                <a:spcPct val="120000"/>
              </a:lnSpc>
            </a:pPr>
            <a:r>
              <a:rPr lang="en-US" sz="2000" dirty="0">
                <a:latin typeface="Open Sans"/>
              </a:rPr>
              <a:t>Par exemple, les projections énergétiques pour l'Afrique (Pappis et al. 2019)</a:t>
            </a:r>
            <a:endParaRPr lang="en-US" sz="2000" dirty="0">
              <a:latin typeface="Open Sans"/>
              <a:cs typeface="Calibri" panose="020F0502020204030204"/>
            </a:endParaRPr>
          </a:p>
          <a:p>
            <a:pPr marL="0" indent="0">
              <a:lnSpc>
                <a:spcPct val="120000"/>
              </a:lnSpc>
              <a:buNone/>
            </a:pPr>
            <a:r>
              <a:rPr lang="en-US" sz="2000" b="1" dirty="0">
                <a:latin typeface="Open Sans"/>
              </a:rPr>
              <a:t>Modélisation des CLEWs </a:t>
            </a:r>
          </a:p>
          <a:p>
            <a:pPr marL="342900" indent="-342900">
              <a:lnSpc>
                <a:spcPct val="120000"/>
              </a:lnSpc>
            </a:pPr>
            <a:r>
              <a:rPr lang="en-US" sz="2000" dirty="0">
                <a:latin typeface="Open Sans"/>
              </a:rPr>
              <a:t>Par exemple, l'évaluation du lien entre l'eau, l'alimentation, l'énergie et les écosystèmes dans le bassin de la rivière Drina (CEE-ONU 2017)</a:t>
            </a:r>
            <a:endParaRPr lang="en-US" dirty="0"/>
          </a:p>
          <a:p>
            <a:pPr marL="0" indent="0">
              <a:lnSpc>
                <a:spcPct val="120000"/>
              </a:lnSpc>
              <a:buNone/>
            </a:pPr>
            <a:r>
              <a:rPr lang="en-US" sz="2000" b="1" dirty="0">
                <a:latin typeface="Open Sans"/>
              </a:rPr>
              <a:t>Modèle de système énergétique mondial</a:t>
            </a:r>
            <a:endParaRPr lang="en-US" dirty="0"/>
          </a:p>
          <a:p>
            <a:pPr marL="342900" indent="-342900">
              <a:lnSpc>
                <a:spcPct val="120000"/>
              </a:lnSpc>
            </a:pPr>
            <a:r>
              <a:rPr lang="en-US" sz="2000" dirty="0">
                <a:latin typeface="Open Sans"/>
              </a:rPr>
              <a:t>Par exemple, </a:t>
            </a:r>
            <a:r>
              <a:rPr lang="en-US" sz="2000" dirty="0" err="1">
                <a:latin typeface="Open Sans"/>
              </a:rPr>
              <a:t>GENeSYS</a:t>
            </a:r>
            <a:r>
              <a:rPr lang="en-US" sz="2000" dirty="0">
                <a:latin typeface="Open Sans"/>
              </a:rPr>
              <a:t>-MOD - conception d'un système mondial 100 % renouvelable (Loffler et al. 2017)</a:t>
            </a:r>
            <a:endParaRPr lang="en-US" dirty="0"/>
          </a:p>
        </p:txBody>
      </p:sp>
    </p:spTree>
    <p:extLst>
      <p:ext uri="{BB962C8B-B14F-4D97-AF65-F5344CB8AC3E}">
        <p14:creationId xmlns:p14="http://schemas.microsoft.com/office/powerpoint/2010/main" val="2828453032"/>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2.4.3 Interface SAND et visualisation des résultats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et FlexTool </a:t>
            </a:r>
          </a:p>
        </p:txBody>
      </p:sp>
      <p:sp>
        <p:nvSpPr>
          <p:cNvPr id="4" name="Oval 3">
            <a:extLst>
              <a:ext uri="{FF2B5EF4-FFF2-40B4-BE49-F238E27FC236}">
                <a16:creationId xmlns:a16="http://schemas.microsoft.com/office/drawing/2014/main" id="{E39B3515-515F-45AC-9731-2109D91E27B9}"/>
              </a:ext>
            </a:extLst>
          </p:cNvPr>
          <p:cNvSpPr/>
          <p:nvPr/>
        </p:nvSpPr>
        <p:spPr>
          <a:xfrm>
            <a:off x="6788988" y="2051649"/>
            <a:ext cx="4097546" cy="386750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E91253A-8F6E-4552-8477-610B1A47F3B8}"/>
              </a:ext>
            </a:extLst>
          </p:cNvPr>
          <p:cNvSpPr/>
          <p:nvPr/>
        </p:nvSpPr>
        <p:spPr>
          <a:xfrm>
            <a:off x="7708241" y="3977317"/>
            <a:ext cx="1495243" cy="1423356"/>
          </a:xfrm>
          <a:prstGeom prst="ellipse">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cs typeface="Calibri"/>
              </a:rPr>
              <a:t>SAND </a:t>
            </a:r>
          </a:p>
          <a:p>
            <a:pPr algn="ctr"/>
            <a:r>
              <a:rPr lang="en-GB" b="1" dirty="0">
                <a:cs typeface="Calibri"/>
              </a:rPr>
              <a:t>Interface</a:t>
            </a:r>
          </a:p>
        </p:txBody>
      </p:sp>
      <p:sp>
        <p:nvSpPr>
          <p:cNvPr id="9" name="TextBox 8">
            <a:extLst>
              <a:ext uri="{FF2B5EF4-FFF2-40B4-BE49-F238E27FC236}">
                <a16:creationId xmlns:a16="http://schemas.microsoft.com/office/drawing/2014/main" id="{9635B613-0E2A-4B39-8860-B2CF2DFFDFC7}"/>
              </a:ext>
            </a:extLst>
          </p:cNvPr>
          <p:cNvSpPr txBox="1"/>
          <p:nvPr/>
        </p:nvSpPr>
        <p:spPr>
          <a:xfrm>
            <a:off x="8172091" y="2335962"/>
            <a:ext cx="12490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panose="020F0502020204030204"/>
              </a:rPr>
              <a:t>Interface</a:t>
            </a:r>
          </a:p>
          <a:p>
            <a:pPr algn="ctr"/>
            <a:r>
              <a:rPr lang="en-GB" dirty="0" err="1">
                <a:cs typeface="Calibri"/>
              </a:rPr>
              <a:t>utilisateur</a:t>
            </a:r>
            <a:endParaRPr lang="en-GB" dirty="0">
              <a:cs typeface="Calibri"/>
            </a:endParaRPr>
          </a:p>
          <a:p>
            <a:pPr algn="ctr"/>
            <a:r>
              <a:rPr lang="en-GB" dirty="0" err="1">
                <a:cs typeface="Calibri"/>
              </a:rPr>
              <a:t>graphique</a:t>
            </a:r>
            <a:r>
              <a:rPr lang="en-GB" dirty="0">
                <a:cs typeface="Calibri"/>
              </a:rPr>
              <a:t> </a:t>
            </a:r>
          </a:p>
          <a:p>
            <a:pPr algn="ctr"/>
            <a:r>
              <a:rPr lang="en-GB" dirty="0">
                <a:cs typeface="Calibri"/>
              </a:rPr>
              <a:t>(“GUI”)</a:t>
            </a:r>
          </a:p>
        </p:txBody>
      </p:sp>
      <p:sp>
        <p:nvSpPr>
          <p:cNvPr id="10" name="TextBox 9">
            <a:extLst>
              <a:ext uri="{FF2B5EF4-FFF2-40B4-BE49-F238E27FC236}">
                <a16:creationId xmlns:a16="http://schemas.microsoft.com/office/drawing/2014/main" id="{4531FE15-464B-4A4B-971B-2DCD00D54590}"/>
              </a:ext>
            </a:extLst>
          </p:cNvPr>
          <p:cNvSpPr txBox="1"/>
          <p:nvPr/>
        </p:nvSpPr>
        <p:spPr>
          <a:xfrm>
            <a:off x="9395244" y="3227357"/>
            <a:ext cx="1089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t>Base de données Access</a:t>
            </a:r>
            <a:endParaRPr lang="en-US" dirty="0"/>
          </a:p>
        </p:txBody>
      </p:sp>
      <p:sp>
        <p:nvSpPr>
          <p:cNvPr id="11" name="TextBox 10">
            <a:extLst>
              <a:ext uri="{FF2B5EF4-FFF2-40B4-BE49-F238E27FC236}">
                <a16:creationId xmlns:a16="http://schemas.microsoft.com/office/drawing/2014/main" id="{67FF9855-A26A-4C87-90E0-AA94DFD981AC}"/>
              </a:ext>
            </a:extLst>
          </p:cNvPr>
          <p:cNvSpPr txBox="1"/>
          <p:nvPr/>
        </p:nvSpPr>
        <p:spPr>
          <a:xfrm>
            <a:off x="9395244" y="4147508"/>
            <a:ext cx="10898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err="1">
                <a:cs typeface="Calibri"/>
              </a:rPr>
              <a:t>Modèle</a:t>
            </a:r>
            <a:r>
              <a:rPr lang="en-GB" dirty="0">
                <a:cs typeface="Calibri"/>
              </a:rPr>
              <a:t> Excel de </a:t>
            </a:r>
            <a:r>
              <a:rPr lang="en-GB" dirty="0" err="1">
                <a:cs typeface="Calibri"/>
              </a:rPr>
              <a:t>résultats</a:t>
            </a:r>
            <a:endParaRPr lang="en-GB" dirty="0">
              <a:cs typeface="Calibri"/>
            </a:endParaRPr>
          </a:p>
        </p:txBody>
      </p:sp>
      <p:sp>
        <p:nvSpPr>
          <p:cNvPr id="12" name="TextBox 11">
            <a:extLst>
              <a:ext uri="{FF2B5EF4-FFF2-40B4-BE49-F238E27FC236}">
                <a16:creationId xmlns:a16="http://schemas.microsoft.com/office/drawing/2014/main" id="{B556E574-6D61-412E-9531-EC6B4DAC5624}"/>
              </a:ext>
            </a:extLst>
          </p:cNvPr>
          <p:cNvSpPr txBox="1"/>
          <p:nvPr/>
        </p:nvSpPr>
        <p:spPr>
          <a:xfrm>
            <a:off x="7024777" y="3229155"/>
            <a:ext cx="11473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cs typeface="Calibri"/>
              </a:rPr>
              <a:t>Scripts Mathprog/CBC</a:t>
            </a:r>
            <a:endParaRPr lang="en-US" dirty="0"/>
          </a:p>
        </p:txBody>
      </p:sp>
      <p:sp>
        <p:nvSpPr>
          <p:cNvPr id="13" name="TextBox 12">
            <a:extLst>
              <a:ext uri="{FF2B5EF4-FFF2-40B4-BE49-F238E27FC236}">
                <a16:creationId xmlns:a16="http://schemas.microsoft.com/office/drawing/2014/main" id="{C286F67C-DDC7-485A-AF33-86AC2617AFB5}"/>
              </a:ext>
            </a:extLst>
          </p:cNvPr>
          <p:cNvSpPr txBox="1"/>
          <p:nvPr/>
        </p:nvSpPr>
        <p:spPr>
          <a:xfrm>
            <a:off x="813758" y="2150852"/>
            <a:ext cx="567618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Open Sans"/>
                <a:cs typeface="Segoe UI"/>
              </a:rPr>
              <a:t>Interface SAND pour OSeMOSYS (Cannone 2020)</a:t>
            </a:r>
            <a:endParaRPr lang="en-US" dirty="0">
              <a:latin typeface="Open Sans"/>
              <a:cs typeface="Segoe UI"/>
            </a:endParaRPr>
          </a:p>
          <a:p>
            <a:pPr marL="285750" indent="-285750">
              <a:buFont typeface="Arial"/>
              <a:buChar char="•"/>
            </a:pPr>
            <a:r>
              <a:rPr lang="en-US" dirty="0">
                <a:latin typeface="Open Sans"/>
                <a:cs typeface="Arial"/>
              </a:rPr>
              <a:t>Feuille de calcul Excel accessible et conviviale pour la saisie des données</a:t>
            </a:r>
          </a:p>
          <a:p>
            <a:pPr indent="-285750">
              <a:buFontTx/>
              <a:buChar char="•"/>
            </a:pPr>
            <a:r>
              <a:rPr lang="en-US" dirty="0">
                <a:latin typeface="Open Sans"/>
                <a:cs typeface="Arial"/>
              </a:rPr>
              <a:t>Prend en charge jusqu'à 200 technologies, 50 </a:t>
            </a:r>
            <a:r>
              <a:rPr lang="en-US" dirty="0" err="1">
                <a:latin typeface="Open Sans"/>
                <a:cs typeface="Arial"/>
              </a:rPr>
              <a:t>formes</a:t>
            </a:r>
            <a:r>
              <a:rPr lang="en-US" dirty="0">
                <a:latin typeface="Open Sans"/>
                <a:cs typeface="Arial"/>
              </a:rPr>
              <a:t> </a:t>
            </a:r>
            <a:r>
              <a:rPr lang="en-US" dirty="0" err="1">
                <a:latin typeface="Open Sans"/>
                <a:cs typeface="Arial"/>
              </a:rPr>
              <a:t>d’énergie</a:t>
            </a:r>
            <a:r>
              <a:rPr lang="en-US" dirty="0">
                <a:latin typeface="Open Sans"/>
                <a:cs typeface="Arial"/>
              </a:rPr>
              <a:t> et 5 types d'émissions</a:t>
            </a:r>
          </a:p>
          <a:p>
            <a:pPr marL="285750" indent="-285750">
              <a:buFont typeface="Arial"/>
              <a:buChar char="•"/>
            </a:pPr>
            <a:endParaRPr lang="en-US" dirty="0">
              <a:latin typeface="Open Sans"/>
              <a:cs typeface="Segoe UI"/>
            </a:endParaRPr>
          </a:p>
          <a:p>
            <a:r>
              <a:rPr lang="en-US" b="1" dirty="0">
                <a:latin typeface="Open Sans"/>
                <a:cs typeface="Segoe UI"/>
              </a:rPr>
              <a:t>Le logiciel ClicSAND comprend (Cannone et al. 2021)</a:t>
            </a:r>
          </a:p>
          <a:p>
            <a:pPr marL="285750" indent="-285750">
              <a:buFont typeface="Arial"/>
              <a:buChar char="•"/>
            </a:pPr>
            <a:r>
              <a:rPr lang="en-US" dirty="0">
                <a:latin typeface="Open Sans"/>
                <a:cs typeface="Arial"/>
              </a:rPr>
              <a:t>Interface utilisateur </a:t>
            </a:r>
            <a:r>
              <a:rPr lang="en-US" dirty="0" err="1">
                <a:latin typeface="Open Sans"/>
                <a:cs typeface="Arial"/>
              </a:rPr>
              <a:t>graphique</a:t>
            </a:r>
            <a:r>
              <a:rPr lang="en-US" dirty="0">
                <a:latin typeface="Open Sans"/>
                <a:cs typeface="Arial"/>
              </a:rPr>
              <a:t> (“GUI”)</a:t>
            </a:r>
          </a:p>
          <a:p>
            <a:pPr marL="285750" indent="-285750">
              <a:buFont typeface="Arial"/>
              <a:buChar char="•"/>
            </a:pPr>
            <a:r>
              <a:rPr lang="en-US" dirty="0">
                <a:latin typeface="Open Sans"/>
                <a:cs typeface="Arial"/>
              </a:rPr>
              <a:t>Interface SAND</a:t>
            </a:r>
          </a:p>
          <a:p>
            <a:pPr marL="285750" indent="-285750">
              <a:buFont typeface="Arial"/>
              <a:buChar char="•"/>
            </a:pPr>
            <a:r>
              <a:rPr lang="en-US" dirty="0">
                <a:latin typeface="Open Sans"/>
                <a:cs typeface="Arial"/>
              </a:rPr>
              <a:t>Base de données Access</a:t>
            </a:r>
          </a:p>
          <a:p>
            <a:pPr marL="285750" indent="-285750">
              <a:buFont typeface="Arial"/>
              <a:buChar char="•"/>
            </a:pPr>
            <a:r>
              <a:rPr lang="en-US" dirty="0">
                <a:latin typeface="Open Sans"/>
                <a:cs typeface="Arial"/>
              </a:rPr>
              <a:t>Modèle de résultats Excel pour la visualisation des résultats</a:t>
            </a:r>
          </a:p>
          <a:p>
            <a:pPr marL="285750" indent="-285750">
              <a:buFont typeface="Arial"/>
              <a:buChar char="•"/>
            </a:pPr>
            <a:r>
              <a:rPr lang="en-US" dirty="0">
                <a:latin typeface="Open Sans"/>
                <a:cs typeface="Arial"/>
              </a:rPr>
              <a:t>Solveur et scripts</a:t>
            </a:r>
          </a:p>
        </p:txBody>
      </p:sp>
      <p:sp>
        <p:nvSpPr>
          <p:cNvPr id="14" name="TextBox 13">
            <a:extLst>
              <a:ext uri="{FF2B5EF4-FFF2-40B4-BE49-F238E27FC236}">
                <a16:creationId xmlns:a16="http://schemas.microsoft.com/office/drawing/2014/main" id="{0CB40C1E-E3CC-48B8-8F00-F257475335A7}"/>
              </a:ext>
            </a:extLst>
          </p:cNvPr>
          <p:cNvSpPr txBox="1"/>
          <p:nvPr/>
        </p:nvSpPr>
        <p:spPr>
          <a:xfrm>
            <a:off x="9123872" y="1820174"/>
            <a:ext cx="274320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accent1">
                    <a:lumMod val="50000"/>
                  </a:schemeClr>
                </a:solidFill>
              </a:rPr>
              <a:t>Logiciel ClicSAND</a:t>
            </a:r>
          </a:p>
        </p:txBody>
      </p:sp>
    </p:spTree>
    <p:extLst>
      <p:ext uri="{BB962C8B-B14F-4D97-AF65-F5344CB8AC3E}">
        <p14:creationId xmlns:p14="http://schemas.microsoft.com/office/powerpoint/2010/main" val="261013794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545163" y="87675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Modélisation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la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flexibilité</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d'un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système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526268" y="-61577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et FlexTool </a:t>
            </a:r>
          </a:p>
        </p:txBody>
      </p:sp>
      <p:sp>
        <p:nvSpPr>
          <p:cNvPr id="9" name="Content Placeholder 8">
            <a:extLst>
              <a:ext uri="{FF2B5EF4-FFF2-40B4-BE49-F238E27FC236}">
                <a16:creationId xmlns:a16="http://schemas.microsoft.com/office/drawing/2014/main" id="{888C090E-7393-48DB-A0FE-D3A7EA40C87C}"/>
              </a:ext>
            </a:extLst>
          </p:cNvPr>
          <p:cNvSpPr>
            <a:spLocks noGrp="1"/>
          </p:cNvSpPr>
          <p:nvPr>
            <p:ph idx="1"/>
          </p:nvPr>
        </p:nvSpPr>
        <p:spPr>
          <a:xfrm>
            <a:off x="593501" y="1611755"/>
            <a:ext cx="5631848" cy="4369486"/>
          </a:xfrm>
        </p:spPr>
        <p:txBody>
          <a:bodyPr vert="horz" lIns="91440" tIns="45720" rIns="91440" bIns="45720" rtlCol="0" anchor="t">
            <a:normAutofit fontScale="92500" lnSpcReduction="10000"/>
          </a:bodyPr>
          <a:lstStyle/>
          <a:p>
            <a:r>
              <a:rPr lang="en-GB" sz="2000" dirty="0">
                <a:latin typeface="Open Sans"/>
                <a:ea typeface="Open Sans" panose="020B0606030504020204" pitchFamily="34" charset="0"/>
                <a:cs typeface="Open Sans" panose="020B0606030504020204" pitchFamily="34" charset="0"/>
              </a:rPr>
              <a:t>L'intermittence des sources d'énergie peut rendre difficile l'adéquation entre l'offre et la demande.</a:t>
            </a:r>
          </a:p>
          <a:p>
            <a:r>
              <a:rPr lang="en-GB" sz="2000" dirty="0">
                <a:latin typeface="Open Sans"/>
                <a:ea typeface="Open Sans" panose="020B0606030504020204" pitchFamily="34" charset="0"/>
                <a:cs typeface="Open Sans" panose="020B0606030504020204" pitchFamily="34" charset="0"/>
              </a:rPr>
              <a:t>Il est important de savoir si un système électrique est suffisamment flexible pour fournir de l'énergie dans toutes les conditions.</a:t>
            </a:r>
          </a:p>
          <a:p>
            <a:r>
              <a:rPr lang="en-GB" sz="2000" dirty="0">
                <a:latin typeface="Open Sans"/>
                <a:ea typeface="Open Sans" panose="020B0606030504020204" pitchFamily="34" charset="0"/>
                <a:cs typeface="Open Sans" panose="020B0606030504020204" pitchFamily="34" charset="0"/>
              </a:rPr>
              <a:t>Dans la section FlexTool du cours, vous apprendrez si un système électrique est suffisamment flexible.</a:t>
            </a:r>
          </a:p>
          <a:p>
            <a:r>
              <a:rPr lang="en-GB" sz="2000" dirty="0">
                <a:latin typeface="Open Sans"/>
                <a:ea typeface="Open Sans" panose="020B0606030504020204" pitchFamily="34" charset="0"/>
                <a:cs typeface="Open Sans" panose="020B0606030504020204" pitchFamily="34" charset="0"/>
              </a:rPr>
              <a:t>Si un système n'est pas assez flexible, vous apprendrez </a:t>
            </a:r>
            <a:r>
              <a:rPr lang="en-GB" sz="2000" b="1" dirty="0">
                <a:latin typeface="Open Sans"/>
                <a:ea typeface="Open Sans" panose="020B0606030504020204" pitchFamily="34" charset="0"/>
                <a:cs typeface="Open Sans" panose="020B0606030504020204" pitchFamily="34" charset="0"/>
              </a:rPr>
              <a:t>comment l'améliorer de manière rentable.</a:t>
            </a:r>
          </a:p>
          <a:p>
            <a:r>
              <a:rPr lang="en-GB" sz="2000" dirty="0">
                <a:latin typeface="Open Sans"/>
                <a:ea typeface="Open Sans" panose="020B0606030504020204" pitchFamily="34" charset="0"/>
                <a:cs typeface="Open Sans" panose="020B0606030504020204" pitchFamily="34" charset="0"/>
              </a:rPr>
              <a:t>Vous étudierez des exemples d'études de cas.</a:t>
            </a:r>
          </a:p>
          <a:p>
            <a:r>
              <a:rPr lang="en-GB" sz="2000" dirty="0">
                <a:latin typeface="Open Sans"/>
                <a:ea typeface="Open Sans" panose="020B0606030504020204" pitchFamily="34" charset="0"/>
                <a:cs typeface="Open Sans" panose="020B0606030504020204" pitchFamily="34" charset="0"/>
              </a:rPr>
              <a:t>Identifier les principaux indicateurs de flexibilité.</a:t>
            </a:r>
          </a:p>
        </p:txBody>
      </p:sp>
      <p:pic>
        <p:nvPicPr>
          <p:cNvPr id="8" name="Picture 7" descr="A picture containing outdoor, sky, outdoor object, windmill&#10;&#10;Description automatically generated">
            <a:extLst>
              <a:ext uri="{FF2B5EF4-FFF2-40B4-BE49-F238E27FC236}">
                <a16:creationId xmlns:a16="http://schemas.microsoft.com/office/drawing/2014/main" id="{F81E92B5-2CDB-9645-AABC-0BA49444B33C}"/>
              </a:ext>
            </a:extLst>
          </p:cNvPr>
          <p:cNvPicPr>
            <a:picLocks noChangeAspect="1"/>
          </p:cNvPicPr>
          <p:nvPr/>
        </p:nvPicPr>
        <p:blipFill>
          <a:blip r:embed="rId4"/>
          <a:stretch>
            <a:fillRect/>
          </a:stretch>
        </p:blipFill>
        <p:spPr>
          <a:xfrm>
            <a:off x="7324124" y="1926920"/>
            <a:ext cx="4274375" cy="3004160"/>
          </a:xfrm>
          <a:prstGeom prst="rect">
            <a:avLst/>
          </a:prstGeom>
        </p:spPr>
      </p:pic>
      <p:sp>
        <p:nvSpPr>
          <p:cNvPr id="4" name="Rectangle 3">
            <a:extLst>
              <a:ext uri="{FF2B5EF4-FFF2-40B4-BE49-F238E27FC236}">
                <a16:creationId xmlns:a16="http://schemas.microsoft.com/office/drawing/2014/main" id="{9D3A05ED-90F8-47D1-9ABB-415189824E54}"/>
              </a:ext>
            </a:extLst>
          </p:cNvPr>
          <p:cNvSpPr/>
          <p:nvPr/>
        </p:nvSpPr>
        <p:spPr>
          <a:xfrm>
            <a:off x="10471363" y="4931431"/>
            <a:ext cx="621792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(Kenueone,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0370766"/>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396406" y="83847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Améliorer</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la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flexibilité</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d'un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système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électrique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396406" y="-53059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et FlexTool </a:t>
            </a:r>
          </a:p>
        </p:txBody>
      </p:sp>
      <p:sp>
        <p:nvSpPr>
          <p:cNvPr id="9" name="Content Placeholder 8">
            <a:extLst>
              <a:ext uri="{FF2B5EF4-FFF2-40B4-BE49-F238E27FC236}">
                <a16:creationId xmlns:a16="http://schemas.microsoft.com/office/drawing/2014/main" id="{888C090E-7393-48DB-A0FE-D3A7EA40C87C}"/>
              </a:ext>
            </a:extLst>
          </p:cNvPr>
          <p:cNvSpPr>
            <a:spLocks noGrp="1"/>
          </p:cNvSpPr>
          <p:nvPr>
            <p:ph idx="1"/>
          </p:nvPr>
        </p:nvSpPr>
        <p:spPr>
          <a:xfrm>
            <a:off x="440543" y="1579536"/>
            <a:ext cx="6077755" cy="4137293"/>
          </a:xfrm>
        </p:spPr>
        <p:txBody>
          <a:bodyPr>
            <a:normAutofit fontScale="92500" lnSpcReduction="10000"/>
          </a:bodyPr>
          <a:lstStyle/>
          <a:p>
            <a:r>
              <a:rPr lang="en-GB" sz="2000" dirty="0">
                <a:latin typeface="Open Sans" panose="020B0606030504020204" pitchFamily="34" charset="0"/>
                <a:ea typeface="Open Sans" panose="020B0606030504020204" pitchFamily="34" charset="0"/>
                <a:cs typeface="Open Sans" panose="020B0606030504020204" pitchFamily="34" charset="0"/>
              </a:rPr>
              <a:t>Un système électrique peut ne pas être suffisamment flexible pour répondre aux </a:t>
            </a:r>
            <a:r>
              <a:rPr lang="en-GB" sz="2000" dirty="0" err="1">
                <a:latin typeface="Open Sans" panose="020B0606030504020204" pitchFamily="34" charset="0"/>
                <a:ea typeface="Open Sans" panose="020B0606030504020204" pitchFamily="34" charset="0"/>
                <a:cs typeface="Open Sans" panose="020B0606030504020204" pitchFamily="34" charset="0"/>
              </a:rPr>
              <a:t>besoins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futurs</a:t>
            </a:r>
            <a:r>
              <a:rPr lang="en-GB" sz="2000" dirty="0">
                <a:latin typeface="Open Sans" panose="020B0606030504020204" pitchFamily="34" charset="0"/>
                <a:ea typeface="Open Sans" panose="020B0606030504020204" pitchFamily="34" charset="0"/>
                <a:cs typeface="Open Sans" panose="020B0606030504020204" pitchFamily="34" charset="0"/>
              </a:rPr>
              <a:t>; par </a:t>
            </a:r>
            <a:r>
              <a:rPr lang="en-GB" sz="2000" dirty="0" err="1">
                <a:latin typeface="Open Sans" panose="020B0606030504020204" pitchFamily="34" charset="0"/>
                <a:ea typeface="Open Sans" panose="020B0606030504020204" pitchFamily="34" charset="0"/>
                <a:cs typeface="Open Sans" panose="020B0606030504020204" pitchFamily="34" charset="0"/>
              </a:rPr>
              <a:t>exemple</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concernant</a:t>
            </a:r>
            <a:r>
              <a:rPr lang="en-GB" sz="2000" dirty="0">
                <a:latin typeface="Open Sans" panose="020B0606030504020204" pitchFamily="34" charset="0"/>
                <a:ea typeface="Open Sans" panose="020B0606030504020204" pitchFamily="34" charset="0"/>
                <a:cs typeface="Open Sans" panose="020B0606030504020204" pitchFamily="34" charset="0"/>
              </a:rPr>
              <a:t> l'offre et la demande à faible teneur en carbone.</a:t>
            </a:r>
          </a:p>
          <a:p>
            <a:r>
              <a:rPr lang="en-GB" sz="2000" dirty="0">
                <a:latin typeface="Open Sans" panose="020B0606030504020204" pitchFamily="34" charset="0"/>
                <a:ea typeface="Open Sans" panose="020B0606030504020204" pitchFamily="34" charset="0"/>
                <a:cs typeface="Open Sans" panose="020B0606030504020204" pitchFamily="34" charset="0"/>
              </a:rPr>
              <a:t>FlexTool peut démontrer comment des options telles que l'alimentation des véhicules électriques, à </a:t>
            </a:r>
            <a:r>
              <a:rPr lang="en-GB" sz="2000" dirty="0" err="1">
                <a:latin typeface="Open Sans" panose="020B0606030504020204" pitchFamily="34" charset="0"/>
                <a:ea typeface="Open Sans" panose="020B0606030504020204" pitchFamily="34" charset="0"/>
                <a:cs typeface="Open Sans" panose="020B0606030504020204" pitchFamily="34" charset="0"/>
              </a:rPr>
              <a:t>hydrogène</a:t>
            </a:r>
            <a:r>
              <a:rPr lang="en-GB" sz="2000" dirty="0">
                <a:latin typeface="Open Sans" panose="020B0606030504020204" pitchFamily="34" charset="0"/>
                <a:ea typeface="Open Sans" panose="020B0606030504020204" pitchFamily="34" charset="0"/>
                <a:cs typeface="Open Sans" panose="020B0606030504020204" pitchFamily="34" charset="0"/>
              </a:rPr>
              <a:t> et les réseaux d'hydrogène, ainsi que le </a:t>
            </a:r>
            <a:r>
              <a:rPr lang="en-GB" sz="2000" dirty="0" err="1">
                <a:latin typeface="Open Sans" panose="020B0606030504020204" pitchFamily="34" charset="0"/>
                <a:ea typeface="Open Sans" panose="020B0606030504020204" pitchFamily="34" charset="0"/>
                <a:cs typeface="Open Sans" panose="020B0606030504020204" pitchFamily="34" charset="0"/>
              </a:rPr>
              <a:t>chauffage</a:t>
            </a:r>
            <a:r>
              <a:rPr lang="en-GB" sz="2000" dirty="0">
                <a:latin typeface="Open Sans" panose="020B0606030504020204" pitchFamily="34" charset="0"/>
                <a:ea typeface="Open Sans" panose="020B0606030504020204" pitchFamily="34" charset="0"/>
                <a:cs typeface="Open Sans" panose="020B0606030504020204" pitchFamily="34" charset="0"/>
              </a:rPr>
              <a:t> et les réseaux de </a:t>
            </a:r>
            <a:r>
              <a:rPr lang="en-GB" sz="2000" dirty="0" err="1">
                <a:latin typeface="Open Sans" panose="020B0606030504020204" pitchFamily="34" charset="0"/>
                <a:ea typeface="Open Sans" panose="020B0606030504020204" pitchFamily="34" charset="0"/>
                <a:cs typeface="Open Sans" panose="020B0606030504020204" pitchFamily="34" charset="0"/>
              </a:rPr>
              <a:t>chauffage</a:t>
            </a:r>
            <a:r>
              <a:rPr lang="en-GB" sz="2000" dirty="0">
                <a:latin typeface="Open Sans" panose="020B0606030504020204" pitchFamily="34" charset="0"/>
                <a:ea typeface="Open Sans" panose="020B0606030504020204" pitchFamily="34" charset="0"/>
                <a:cs typeface="Open Sans" panose="020B0606030504020204" pitchFamily="34" charset="0"/>
              </a:rPr>
              <a:t> peuvent accroître la flexibilité d'un système.</a:t>
            </a:r>
          </a:p>
          <a:p>
            <a:r>
              <a:rPr lang="en-GB" sz="2000" dirty="0">
                <a:latin typeface="Open Sans" panose="020B0606030504020204" pitchFamily="34" charset="0"/>
                <a:ea typeface="Open Sans" panose="020B0606030504020204" pitchFamily="34" charset="0"/>
                <a:cs typeface="Open Sans" panose="020B0606030504020204" pitchFamily="34" charset="0"/>
              </a:rPr>
              <a:t>Par exemple, de nombreux </a:t>
            </a:r>
            <a:r>
              <a:rPr lang="en-GB" sz="2000" b="1" dirty="0">
                <a:latin typeface="Open Sans" panose="020B0606030504020204" pitchFamily="34" charset="0"/>
                <a:ea typeface="Open Sans" panose="020B0606030504020204" pitchFamily="34" charset="0"/>
                <a:cs typeface="Open Sans" panose="020B0606030504020204" pitchFamily="34" charset="0"/>
              </a:rPr>
              <a:t>véhicules électriques peuvent servir de batterie de stockage pour le réseau électrique </a:t>
            </a:r>
            <a:r>
              <a:rPr lang="en-GB" sz="2000" dirty="0">
                <a:latin typeface="Open Sans" panose="020B0606030504020204" pitchFamily="34" charset="0"/>
                <a:ea typeface="Open Sans" panose="020B0606030504020204" pitchFamily="34" charset="0"/>
                <a:cs typeface="Open Sans" panose="020B0606030504020204" pitchFamily="34" charset="0"/>
              </a:rPr>
              <a:t>afin d'atténuer les différences entre l'offre et la demande.</a:t>
            </a:r>
          </a:p>
          <a:p>
            <a:r>
              <a:rPr lang="en-GB" sz="2000" dirty="0">
                <a:latin typeface="Open Sans" panose="020B0606030504020204" pitchFamily="34" charset="0"/>
                <a:ea typeface="Open Sans" panose="020B0606030504020204" pitchFamily="34" charset="0"/>
                <a:cs typeface="Open Sans" panose="020B0606030504020204" pitchFamily="34" charset="0"/>
              </a:rPr>
              <a:t>Concevoir un </a:t>
            </a:r>
            <a:r>
              <a:rPr lang="en-GB" sz="2000" b="1" dirty="0">
                <a:latin typeface="Open Sans" panose="020B0606030504020204" pitchFamily="34" charset="0"/>
                <a:ea typeface="Open Sans" panose="020B0606030504020204" pitchFamily="34" charset="0"/>
                <a:cs typeface="Open Sans" panose="020B0606030504020204" pitchFamily="34" charset="0"/>
              </a:rPr>
              <a:t>futur système qui puisse répondre à tous les besoins</a:t>
            </a:r>
            <a:r>
              <a:rPr lang="en-GB" sz="2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10" name="Picture 9" descr="A picture containing car&#10;&#10;Description automatically generated">
            <a:extLst>
              <a:ext uri="{FF2B5EF4-FFF2-40B4-BE49-F238E27FC236}">
                <a16:creationId xmlns:a16="http://schemas.microsoft.com/office/drawing/2014/main" id="{A07817B8-B489-054E-B602-E75699D238FB}"/>
              </a:ext>
            </a:extLst>
          </p:cNvPr>
          <p:cNvPicPr>
            <a:picLocks noChangeAspect="1"/>
          </p:cNvPicPr>
          <p:nvPr/>
        </p:nvPicPr>
        <p:blipFill>
          <a:blip r:embed="rId4"/>
          <a:stretch>
            <a:fillRect/>
          </a:stretch>
        </p:blipFill>
        <p:spPr>
          <a:xfrm>
            <a:off x="7105135" y="2384415"/>
            <a:ext cx="4489229" cy="1914937"/>
          </a:xfrm>
          <a:prstGeom prst="rect">
            <a:avLst/>
          </a:prstGeom>
        </p:spPr>
      </p:pic>
      <p:sp>
        <p:nvSpPr>
          <p:cNvPr id="4" name="Rectangle 3">
            <a:extLst>
              <a:ext uri="{FF2B5EF4-FFF2-40B4-BE49-F238E27FC236}">
                <a16:creationId xmlns:a16="http://schemas.microsoft.com/office/drawing/2014/main" id="{BA036DBE-C256-48B8-82C1-5C417425527F}"/>
              </a:ext>
            </a:extLst>
          </p:cNvPr>
          <p:cNvSpPr/>
          <p:nvPr/>
        </p:nvSpPr>
        <p:spPr>
          <a:xfrm>
            <a:off x="10385099" y="4701393"/>
            <a:ext cx="621792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(Painter06,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0522311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12376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2.4 </a:t>
            </a:r>
            <a:r>
              <a:rPr lang="en-GB" sz="4400" dirty="0" err="1">
                <a:latin typeface="Open Sans"/>
              </a:rPr>
              <a:t>Références</a:t>
            </a:r>
            <a:endParaRPr lang="en-GB" sz="4400" dirty="0">
              <a:latin typeface="Open Sans"/>
            </a:endParaRPr>
          </a:p>
        </p:txBody>
      </p:sp>
      <p:sp>
        <p:nvSpPr>
          <p:cNvPr id="14" name="TextBox 13">
            <a:extLst>
              <a:ext uri="{FF2B5EF4-FFF2-40B4-BE49-F238E27FC236}">
                <a16:creationId xmlns:a16="http://schemas.microsoft.com/office/drawing/2014/main" id="{C69CA143-2BD3-4F7E-B9FC-DD699FDC0A63}"/>
              </a:ext>
            </a:extLst>
          </p:cNvPr>
          <p:cNvSpPr txBox="1"/>
          <p:nvPr/>
        </p:nvSpPr>
        <p:spPr>
          <a:xfrm>
            <a:off x="886065" y="1494760"/>
            <a:ext cx="10344378"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400" dirty="0" err="1">
                <a:latin typeface="Open Sans"/>
                <a:ea typeface="Open Sans" panose="020B0606030504020204" pitchFamily="34" charset="0"/>
                <a:cs typeface="Open Sans" panose="020B0606030504020204" pitchFamily="34" charset="0"/>
              </a:rPr>
              <a:t>Gardumi </a:t>
            </a:r>
            <a:r>
              <a:rPr lang="en-GB" sz="1400" dirty="0">
                <a:latin typeface="Open Sans"/>
                <a:ea typeface="Open Sans" panose="020B0606030504020204" pitchFamily="34" charset="0"/>
                <a:cs typeface="Open Sans" panose="020B0606030504020204" pitchFamily="34" charset="0"/>
              </a:rPr>
              <a:t>F, Shivakumar A, Morrison R, </a:t>
            </a:r>
            <a:r>
              <a:rPr lang="en-GB" sz="1400" dirty="0" err="1">
                <a:latin typeface="Open Sans"/>
                <a:ea typeface="Open Sans" panose="020B0606030504020204" pitchFamily="34" charset="0"/>
                <a:cs typeface="Open Sans" panose="020B0606030504020204" pitchFamily="34" charset="0"/>
              </a:rPr>
              <a:t>Taliotis </a:t>
            </a:r>
            <a:r>
              <a:rPr lang="en-GB" sz="1400" dirty="0">
                <a:latin typeface="Open Sans"/>
                <a:ea typeface="Open Sans" panose="020B0606030504020204" pitchFamily="34" charset="0"/>
                <a:cs typeface="Open Sans" panose="020B0606030504020204" pitchFamily="34" charset="0"/>
              </a:rPr>
              <a:t>C, Broad O, Beltramo A, et al. From the development of an open-source energy modelling tool to its application and the creation of communities of practice : L'exemple d'</a:t>
            </a:r>
            <a:r>
              <a:rPr lang="en-GB" sz="1400" dirty="0" err="1">
                <a:latin typeface="Open Sans"/>
                <a:ea typeface="Open Sans" panose="020B0606030504020204" pitchFamily="34" charset="0"/>
                <a:cs typeface="Open Sans" panose="020B0606030504020204" pitchFamily="34" charset="0"/>
              </a:rPr>
              <a:t>OSeMOSYS</a:t>
            </a:r>
            <a:r>
              <a:rPr lang="en-GB" sz="1400" dirty="0">
                <a:latin typeface="Open Sans"/>
                <a:ea typeface="Open Sans" panose="020B0606030504020204" pitchFamily="34" charset="0"/>
                <a:cs typeface="Open Sans" panose="020B0606030504020204" pitchFamily="34" charset="0"/>
              </a:rPr>
              <a:t>. Energy </a:t>
            </a:r>
            <a:r>
              <a:rPr lang="en-GB" sz="1400" dirty="0" err="1">
                <a:latin typeface="Open Sans"/>
                <a:ea typeface="Open Sans" panose="020B0606030504020204" pitchFamily="34" charset="0"/>
                <a:cs typeface="Open Sans" panose="020B0606030504020204" pitchFamily="34" charset="0"/>
              </a:rPr>
              <a:t>Strateg </a:t>
            </a:r>
            <a:r>
              <a:rPr lang="en-GB" sz="1400" dirty="0">
                <a:latin typeface="Open Sans"/>
                <a:ea typeface="Open Sans" panose="020B0606030504020204" pitchFamily="34" charset="0"/>
                <a:cs typeface="Open Sans" panose="020B0606030504020204" pitchFamily="34" charset="0"/>
              </a:rPr>
              <a:t>Rev. 2018 Apr 1;20:209-28. </a:t>
            </a:r>
          </a:p>
          <a:p>
            <a:pPr marL="342900" indent="-342900">
              <a:buAutoNum type="arabicPeriod"/>
            </a:pPr>
            <a:r>
              <a:rPr lang="en-GB" sz="1400" dirty="0">
                <a:latin typeface="Open Sans"/>
                <a:ea typeface="Open Sans" panose="020B0606030504020204" pitchFamily="34" charset="0"/>
                <a:cs typeface="Open Sans" panose="020B0606030504020204" pitchFamily="34" charset="0"/>
              </a:rPr>
              <a:t>Löffler, K. ; </a:t>
            </a:r>
            <a:r>
              <a:rPr lang="en-GB" sz="1400" dirty="0" err="1">
                <a:latin typeface="Open Sans"/>
                <a:ea typeface="Open Sans" panose="020B0606030504020204" pitchFamily="34" charset="0"/>
                <a:cs typeface="Open Sans" panose="020B0606030504020204" pitchFamily="34" charset="0"/>
              </a:rPr>
              <a:t>Hainsch</a:t>
            </a:r>
            <a:r>
              <a:rPr lang="en-GB" sz="1400" dirty="0">
                <a:latin typeface="Open Sans"/>
                <a:ea typeface="Open Sans" panose="020B0606030504020204" pitchFamily="34" charset="0"/>
                <a:cs typeface="Open Sans" panose="020B0606030504020204" pitchFamily="34" charset="0"/>
              </a:rPr>
              <a:t>, K. ; Burandt, T. ; Oei, P.-Y. ; </a:t>
            </a:r>
            <a:r>
              <a:rPr lang="en-GB" sz="1400" dirty="0" err="1">
                <a:latin typeface="Open Sans"/>
                <a:ea typeface="Open Sans" panose="020B0606030504020204" pitchFamily="34" charset="0"/>
                <a:cs typeface="Open Sans" panose="020B0606030504020204" pitchFamily="34" charset="0"/>
              </a:rPr>
              <a:t>Kemfert</a:t>
            </a:r>
            <a:r>
              <a:rPr lang="en-GB" sz="1400" dirty="0">
                <a:latin typeface="Open Sans"/>
                <a:ea typeface="Open Sans" panose="020B0606030504020204" pitchFamily="34" charset="0"/>
                <a:cs typeface="Open Sans" panose="020B0606030504020204" pitchFamily="34" charset="0"/>
              </a:rPr>
              <a:t>, C. ; Von </a:t>
            </a:r>
            <a:r>
              <a:rPr lang="en-GB" sz="1400" dirty="0" err="1">
                <a:latin typeface="Open Sans"/>
                <a:ea typeface="Open Sans" panose="020B0606030504020204" pitchFamily="34" charset="0"/>
                <a:cs typeface="Open Sans" panose="020B0606030504020204" pitchFamily="34" charset="0"/>
              </a:rPr>
              <a:t>Hirschhausen</a:t>
            </a:r>
            <a:r>
              <a:rPr lang="en-GB" sz="1400" dirty="0">
                <a:latin typeface="Open Sans"/>
                <a:ea typeface="Open Sans" panose="020B0606030504020204" pitchFamily="34" charset="0"/>
                <a:cs typeface="Open Sans" panose="020B0606030504020204" pitchFamily="34" charset="0"/>
              </a:rPr>
              <a:t>, C. Conception d'un modèle pour le système énergétique </a:t>
            </a:r>
            <a:r>
              <a:rPr lang="en-GB" sz="1400" dirty="0" err="1">
                <a:latin typeface="Open Sans"/>
                <a:ea typeface="Open Sans" panose="020B0606030504020204" pitchFamily="34" charset="0"/>
                <a:cs typeface="Open Sans" panose="020B0606030504020204" pitchFamily="34" charset="0"/>
              </a:rPr>
              <a:t>mondial-GENeSYS-MOD </a:t>
            </a:r>
            <a:r>
              <a:rPr lang="en-GB" sz="1400" dirty="0">
                <a:latin typeface="Open Sans"/>
                <a:ea typeface="Open Sans" panose="020B0606030504020204" pitchFamily="34" charset="0"/>
                <a:cs typeface="Open Sans" panose="020B0606030504020204" pitchFamily="34" charset="0"/>
              </a:rPr>
              <a:t>: une application du système de </a:t>
            </a:r>
            <a:r>
              <a:rPr lang="en-GB" sz="1400" dirty="0" err="1">
                <a:latin typeface="Open Sans"/>
                <a:ea typeface="Open Sans" panose="020B0606030504020204" pitchFamily="34" charset="0"/>
                <a:cs typeface="Open Sans" panose="020B0606030504020204" pitchFamily="34" charset="0"/>
              </a:rPr>
              <a:t>modélisation </a:t>
            </a:r>
            <a:r>
              <a:rPr lang="en-GB" sz="1400" dirty="0">
                <a:latin typeface="Open Sans"/>
                <a:ea typeface="Open Sans" panose="020B0606030504020204" pitchFamily="34" charset="0"/>
                <a:cs typeface="Open Sans" panose="020B0606030504020204" pitchFamily="34" charset="0"/>
              </a:rPr>
              <a:t>énergétique open-source (</a:t>
            </a:r>
            <a:r>
              <a:rPr lang="en-GB" sz="1400" dirty="0" err="1">
                <a:latin typeface="Open Sans"/>
                <a:ea typeface="Open Sans" panose="020B0606030504020204" pitchFamily="34" charset="0"/>
                <a:cs typeface="Open Sans" panose="020B0606030504020204" pitchFamily="34" charset="0"/>
              </a:rPr>
              <a:t>OSeMOSYS</a:t>
            </a:r>
            <a:r>
              <a:rPr lang="en-GB" sz="1400" dirty="0">
                <a:latin typeface="Open Sans"/>
                <a:ea typeface="Open Sans" panose="020B0606030504020204" pitchFamily="34" charset="0"/>
                <a:cs typeface="Open Sans" panose="020B0606030504020204" pitchFamily="34" charset="0"/>
              </a:rPr>
              <a:t>). Energies 2017, 10, 1468. </a:t>
            </a:r>
            <a:r>
              <a:rPr lang="en-GB" sz="1400" dirty="0">
                <a:latin typeface="Open Sans"/>
                <a:ea typeface="Open Sans" panose="020B0606030504020204" pitchFamily="34" charset="0"/>
                <a:cs typeface="Open Sans" panose="020B0606030504020204" pitchFamily="34" charset="0"/>
                <a:hlinkClick r:id="rId3"/>
              </a:rPr>
              <a:t>https://doi.org/10.3390/en10101468</a:t>
            </a:r>
            <a:endParaRPr lang="en-GB" sz="1400" dirty="0">
              <a:latin typeface="Open Sans"/>
              <a:ea typeface="Open Sans" panose="020B0606030504020204" pitchFamily="34" charset="0"/>
              <a:cs typeface="Open Sans" panose="020B0606030504020204" pitchFamily="34" charset="0"/>
            </a:endParaRPr>
          </a:p>
          <a:p>
            <a:pPr marL="342900" indent="-342900">
              <a:buAutoNum type="arabicPeriod"/>
            </a:pPr>
            <a:r>
              <a:rPr lang="en-GB" sz="1400" dirty="0" err="1">
                <a:latin typeface="Open Sans"/>
                <a:ea typeface="Open Sans" panose="020B0606030504020204" pitchFamily="34" charset="0"/>
                <a:cs typeface="Open Sans" panose="020B0606030504020204" pitchFamily="34" charset="0"/>
              </a:rPr>
              <a:t>Taliotis </a:t>
            </a:r>
            <a:r>
              <a:rPr lang="en-GB" sz="1400" dirty="0">
                <a:latin typeface="Open Sans"/>
                <a:ea typeface="Open Sans" panose="020B0606030504020204" pitchFamily="34" charset="0"/>
                <a:cs typeface="Open Sans" panose="020B0606030504020204" pitchFamily="34" charset="0"/>
              </a:rPr>
              <a:t>C, Giannakis E, </a:t>
            </a:r>
            <a:r>
              <a:rPr lang="en-GB" sz="1400" dirty="0" err="1">
                <a:latin typeface="Open Sans"/>
                <a:ea typeface="Open Sans" panose="020B0606030504020204" pitchFamily="34" charset="0"/>
                <a:cs typeface="Open Sans" panose="020B0606030504020204" pitchFamily="34" charset="0"/>
              </a:rPr>
              <a:t>Karmellos </a:t>
            </a:r>
            <a:r>
              <a:rPr lang="en-GB" sz="1400" dirty="0">
                <a:latin typeface="Open Sans"/>
                <a:ea typeface="Open Sans" panose="020B0606030504020204" pitchFamily="34" charset="0"/>
                <a:cs typeface="Open Sans" panose="020B0606030504020204" pitchFamily="34" charset="0"/>
              </a:rPr>
              <a:t>M, </a:t>
            </a:r>
            <a:r>
              <a:rPr lang="en-GB" sz="1400" dirty="0" err="1">
                <a:latin typeface="Open Sans"/>
                <a:ea typeface="Open Sans" panose="020B0606030504020204" pitchFamily="34" charset="0"/>
                <a:cs typeface="Open Sans" panose="020B0606030504020204" pitchFamily="34" charset="0"/>
              </a:rPr>
              <a:t>Fylaktos </a:t>
            </a:r>
            <a:r>
              <a:rPr lang="en-GB" sz="1400" dirty="0">
                <a:latin typeface="Open Sans"/>
                <a:ea typeface="Open Sans" panose="020B0606030504020204" pitchFamily="34" charset="0"/>
                <a:cs typeface="Open Sans" panose="020B0606030504020204" pitchFamily="34" charset="0"/>
              </a:rPr>
              <a:t>N, Zachariadis T. Estimating the economy-wide impacts of energy policies in Cyprus. Energy </a:t>
            </a:r>
            <a:r>
              <a:rPr lang="en-GB" sz="1400" dirty="0" err="1">
                <a:latin typeface="Open Sans"/>
                <a:ea typeface="Open Sans" panose="020B0606030504020204" pitchFamily="34" charset="0"/>
                <a:cs typeface="Open Sans" panose="020B0606030504020204" pitchFamily="34" charset="0"/>
              </a:rPr>
              <a:t>Strateg </a:t>
            </a:r>
            <a:r>
              <a:rPr lang="en-GB" sz="1400" dirty="0">
                <a:latin typeface="Open Sans"/>
                <a:ea typeface="Open Sans" panose="020B0606030504020204" pitchFamily="34" charset="0"/>
                <a:cs typeface="Open Sans" panose="020B0606030504020204" pitchFamily="34" charset="0"/>
              </a:rPr>
              <a:t>Rev. 2020 May 1;29:100495. </a:t>
            </a:r>
          </a:p>
          <a:p>
            <a:pPr marL="342900" indent="-342900">
              <a:buAutoNum type="arabicPeriod"/>
            </a:pPr>
            <a:r>
              <a:rPr lang="en-GB" sz="1400" dirty="0">
                <a:latin typeface="Open Sans"/>
                <a:ea typeface="Open Sans" panose="020B0606030504020204" pitchFamily="34" charset="0"/>
                <a:cs typeface="Open Sans" panose="020B0606030504020204" pitchFamily="34" charset="0"/>
              </a:rPr>
              <a:t>Rocco M V., Tonini F, Fumagalli EM, Colombo E. Electrification pathways for Tanzania : Implications for the economy and the environment. J Clean Prod. 2020 Aug 1;263:121278. </a:t>
            </a:r>
          </a:p>
          <a:p>
            <a:pPr marL="342900" indent="-342900">
              <a:buAutoNum type="arabicPeriod"/>
            </a:pPr>
            <a:r>
              <a:rPr lang="en-GB" sz="1400" dirty="0">
                <a:latin typeface="Open Sans"/>
                <a:ea typeface="Open Sans" panose="020B0606030504020204" pitchFamily="34" charset="0"/>
                <a:cs typeface="Open Sans" panose="020B0606030504020204" pitchFamily="34" charset="0"/>
              </a:rPr>
              <a:t>Commission économique des Nations unies pour l'Europe. Évaluation du lien entre l'eau, l'alimentation, l'énergie et les écosystèmes et avantages de la coopération transfrontalière dans le bassin de la rivière Drina. 2017</a:t>
            </a:r>
          </a:p>
          <a:p>
            <a:pPr marL="342900" indent="-342900">
              <a:buAutoNum type="arabicPeriod"/>
            </a:pPr>
            <a:r>
              <a:rPr lang="en-GB" sz="1400" dirty="0" err="1">
                <a:latin typeface="Open Sans"/>
                <a:ea typeface="Open Sans" panose="020B0606030504020204" pitchFamily="34" charset="0"/>
                <a:cs typeface="Open Sans" panose="020B0606030504020204" pitchFamily="34" charset="0"/>
              </a:rPr>
              <a:t>Pappis</a:t>
            </a:r>
            <a:r>
              <a:rPr lang="en-GB" sz="1400" dirty="0">
                <a:latin typeface="Open Sans"/>
                <a:ea typeface="Open Sans" panose="020B0606030504020204" pitchFamily="34" charset="0"/>
                <a:cs typeface="Open Sans" panose="020B0606030504020204" pitchFamily="34" charset="0"/>
              </a:rPr>
              <a:t>, I., Howells, M., Sridharan, V., Usher, W., Shivakumar, A., </a:t>
            </a:r>
            <a:r>
              <a:rPr lang="en-GB" sz="1400" dirty="0" err="1">
                <a:latin typeface="Open Sans"/>
                <a:ea typeface="Open Sans" panose="020B0606030504020204" pitchFamily="34" charset="0"/>
                <a:cs typeface="Open Sans" panose="020B0606030504020204" pitchFamily="34" charset="0"/>
              </a:rPr>
              <a:t>Gardumi</a:t>
            </a:r>
            <a:r>
              <a:rPr lang="en-GB" sz="1400" dirty="0">
                <a:latin typeface="Open Sans"/>
                <a:ea typeface="Open Sans" panose="020B0606030504020204" pitchFamily="34" charset="0"/>
                <a:cs typeface="Open Sans" panose="020B0606030504020204" pitchFamily="34" charset="0"/>
              </a:rPr>
              <a:t>, F. et Ramos, E., Projections énergétiques pour les pays africains, Hidalgo Gonzalez, I., </a:t>
            </a:r>
            <a:r>
              <a:rPr lang="en-GB" sz="1400" dirty="0" err="1">
                <a:latin typeface="Open Sans"/>
                <a:ea typeface="Open Sans" panose="020B0606030504020204" pitchFamily="34" charset="0"/>
                <a:cs typeface="Open Sans" panose="020B0606030504020204" pitchFamily="34" charset="0"/>
              </a:rPr>
              <a:t>Medarac</a:t>
            </a:r>
            <a:r>
              <a:rPr lang="en-GB" sz="1400" dirty="0">
                <a:latin typeface="Open Sans"/>
                <a:ea typeface="Open Sans" panose="020B0606030504020204" pitchFamily="34" charset="0"/>
                <a:cs typeface="Open Sans" panose="020B0606030504020204" pitchFamily="34" charset="0"/>
              </a:rPr>
              <a:t>, H., Gonzalez Sanchez, M. et Kougias, I., éditeur(s), EUR 29904 FR, Office des publications de l'Union européenne, Luxembourg, 2019, ISBN 978-92-76-12391-0, doi:10.2760/678700, JRC118432.</a:t>
            </a:r>
          </a:p>
          <a:p>
            <a:pPr marL="342900" indent="-342900">
              <a:buFontTx/>
              <a:buAutoNum type="arabicPeriod"/>
            </a:pPr>
            <a:r>
              <a:rPr lang="en-GB" sz="1400" dirty="0">
                <a:latin typeface="Open Sans"/>
                <a:ea typeface="Open Sans" panose="020B0606030504020204" pitchFamily="34" charset="0"/>
                <a:cs typeface="Open Sans" panose="020B0606030504020204" pitchFamily="34" charset="0"/>
              </a:rPr>
              <a:t>Cannone, C., 2020. Vers des politiques fondées sur des données probantes : outils de modélisation énergétique pour le développement durable. </a:t>
            </a:r>
            <a:r>
              <a:rPr lang="en-GB" sz="1400" dirty="0" err="1">
                <a:latin typeface="Open Sans"/>
                <a:ea typeface="Open Sans" panose="020B0606030504020204" pitchFamily="34" charset="0"/>
                <a:cs typeface="Open Sans" panose="020B0606030504020204" pitchFamily="34" charset="0"/>
              </a:rPr>
              <a:t>Projecte </a:t>
            </a:r>
            <a:r>
              <a:rPr lang="en-GB" sz="1400" dirty="0">
                <a:latin typeface="Open Sans"/>
                <a:ea typeface="Open Sans" panose="020B0606030504020204" pitchFamily="34" charset="0"/>
                <a:cs typeface="Open Sans" panose="020B0606030504020204" pitchFamily="34" charset="0"/>
              </a:rPr>
              <a:t>Final de </a:t>
            </a:r>
            <a:r>
              <a:rPr lang="en-GB" sz="1400" dirty="0" err="1">
                <a:latin typeface="Open Sans"/>
                <a:ea typeface="Open Sans" panose="020B0606030504020204" pitchFamily="34" charset="0"/>
                <a:cs typeface="Open Sans" panose="020B0606030504020204" pitchFamily="34" charset="0"/>
              </a:rPr>
              <a:t>Màster Oficial</a:t>
            </a:r>
            <a:r>
              <a:rPr lang="en-GB" sz="1400" dirty="0">
                <a:latin typeface="Open Sans"/>
                <a:ea typeface="Open Sans" panose="020B0606030504020204" pitchFamily="34" charset="0"/>
                <a:cs typeface="Open Sans" panose="020B0606030504020204" pitchFamily="34" charset="0"/>
              </a:rPr>
              <a:t>. UPC, Escola </a:t>
            </a:r>
            <a:r>
              <a:rPr lang="en-GB" sz="1400" dirty="0" err="1">
                <a:latin typeface="Open Sans"/>
                <a:ea typeface="Open Sans" panose="020B0606030504020204" pitchFamily="34" charset="0"/>
                <a:cs typeface="Open Sans" panose="020B0606030504020204" pitchFamily="34" charset="0"/>
              </a:rPr>
              <a:t>Tècnica </a:t>
            </a:r>
            <a:r>
              <a:rPr lang="en-GB" sz="1400" dirty="0">
                <a:latin typeface="Open Sans"/>
                <a:ea typeface="Open Sans" panose="020B0606030504020204" pitchFamily="34" charset="0"/>
                <a:cs typeface="Open Sans" panose="020B0606030504020204" pitchFamily="34" charset="0"/>
              </a:rPr>
              <a:t>Superior </a:t>
            </a:r>
            <a:r>
              <a:rPr lang="en-GB" sz="1400" dirty="0" err="1">
                <a:latin typeface="Open Sans"/>
                <a:ea typeface="Open Sans" panose="020B0606030504020204" pitchFamily="34" charset="0"/>
                <a:cs typeface="Open Sans" panose="020B0606030504020204" pitchFamily="34" charset="0"/>
              </a:rPr>
              <a:t>d'Enginyeria </a:t>
            </a:r>
            <a:r>
              <a:rPr lang="en-GB" sz="1400" dirty="0">
                <a:latin typeface="Open Sans"/>
                <a:ea typeface="Open Sans" panose="020B0606030504020204" pitchFamily="34" charset="0"/>
                <a:cs typeface="Open Sans" panose="020B0606030504020204" pitchFamily="34" charset="0"/>
              </a:rPr>
              <a:t>Industrial de Barcelona, </a:t>
            </a:r>
            <a:r>
              <a:rPr lang="en-GB" sz="1400" dirty="0" err="1">
                <a:latin typeface="Open Sans"/>
                <a:ea typeface="Open Sans" panose="020B0606030504020204" pitchFamily="34" charset="0"/>
                <a:cs typeface="Open Sans" panose="020B0606030504020204" pitchFamily="34" charset="0"/>
              </a:rPr>
              <a:t>Departament d'Enginyeria Química</a:t>
            </a:r>
            <a:r>
              <a:rPr lang="en-GB" sz="1400" dirty="0">
                <a:latin typeface="Open Sans"/>
                <a:ea typeface="Open Sans" panose="020B0606030504020204" pitchFamily="34" charset="0"/>
                <a:cs typeface="Open Sans" panose="020B0606030504020204" pitchFamily="34" charset="0"/>
              </a:rPr>
              <a:t>. Disponible à l'adresse : http://hdl.handle.net/2117/333306 [consulté le 14 mars 2021].</a:t>
            </a:r>
          </a:p>
          <a:p>
            <a:pPr marL="342900" indent="-342900">
              <a:buFontTx/>
              <a:buAutoNum type="arabicPeriod"/>
            </a:pPr>
            <a:r>
              <a:rPr lang="en-GB" sz="1400" dirty="0">
                <a:latin typeface="Open Sans"/>
                <a:ea typeface="Open Sans" panose="020B0606030504020204" pitchFamily="34" charset="0"/>
                <a:cs typeface="Open Sans" panose="020B0606030504020204" pitchFamily="34" charset="0"/>
              </a:rPr>
              <a:t>Cannone, C., Allington, L., De Wet, N., Shivakumar, A., </a:t>
            </a:r>
            <a:r>
              <a:rPr lang="en-GB" sz="1400" dirty="0" err="1">
                <a:latin typeface="Open Sans"/>
                <a:ea typeface="Open Sans" panose="020B0606030504020204" pitchFamily="34" charset="0"/>
                <a:cs typeface="Open Sans" panose="020B0606030504020204" pitchFamily="34" charset="0"/>
              </a:rPr>
              <a:t>Goyns</a:t>
            </a:r>
            <a:r>
              <a:rPr lang="en-GB" sz="1400" dirty="0">
                <a:latin typeface="Open Sans"/>
                <a:ea typeface="Open Sans" panose="020B0606030504020204" pitchFamily="34" charset="0"/>
                <a:cs typeface="Open Sans" panose="020B0606030504020204" pitchFamily="34" charset="0"/>
              </a:rPr>
              <a:t>, P., Valderrama, C., Howells, M. (2021). </a:t>
            </a:r>
            <a:r>
              <a:rPr lang="en-GB" sz="1400" dirty="0" err="1">
                <a:latin typeface="Open Sans"/>
                <a:ea typeface="Open Sans" panose="020B0606030504020204" pitchFamily="34" charset="0"/>
                <a:cs typeface="Open Sans" panose="020B0606030504020204" pitchFamily="34" charset="0"/>
              </a:rPr>
              <a:t>clicSAND </a:t>
            </a:r>
            <a:r>
              <a:rPr lang="en-GB" sz="1400" dirty="0">
                <a:latin typeface="Open Sans"/>
                <a:ea typeface="Open Sans" panose="020B0606030504020204" pitchFamily="34" charset="0"/>
                <a:cs typeface="Open Sans" panose="020B0606030504020204" pitchFamily="34" charset="0"/>
              </a:rPr>
              <a:t>[logiciel]. </a:t>
            </a:r>
            <a:r>
              <a:rPr lang="en-GB" sz="1400" dirty="0">
                <a:latin typeface="Open Sans"/>
                <a:ea typeface="Open Sans" panose="020B0606030504020204" pitchFamily="34" charset="0"/>
                <a:cs typeface="Open Sans" panose="020B0606030504020204" pitchFamily="34" charset="0"/>
                <a:hlinkClick r:id="rId4"/>
              </a:rPr>
              <a:t>http://doi.org/10.5281/zenodo.4593100</a:t>
            </a:r>
            <a:endParaRPr lang="en-GB" sz="1400" dirty="0">
              <a:latin typeface="Open Sans"/>
              <a:ea typeface="Open Sans" panose="020B0606030504020204" pitchFamily="34" charset="0"/>
              <a:cs typeface="Open Sans" panose="020B0606030504020204" pitchFamily="34" charset="0"/>
            </a:endParaRPr>
          </a:p>
          <a:p>
            <a:pPr marL="342900" indent="-342900">
              <a:buFont typeface="Arial"/>
              <a:buChar char="•"/>
            </a:pPr>
            <a:endParaRPr lang="en-GB" sz="1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72FC1BB8-95E0-F14C-AAA6-F28C044118EB}"/>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75F556E4-15EE-6D44-8FB3-0A035F984B82}"/>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a:solidFill>
                  <a:schemeClr val="bg1"/>
                </a:solidFill>
                <a:latin typeface="Open Sans"/>
                <a:ea typeface="+mn-lt"/>
                <a:cs typeface="+mn-lt"/>
              </a:rPr>
              <a:t>Veuillez utiliser la citation suivante : Allington L., Cannone C., </a:t>
            </a:r>
            <a:r>
              <a:rPr lang="en-GB" sz="800" err="1">
                <a:solidFill>
                  <a:schemeClr val="bg1"/>
                </a:solidFill>
                <a:latin typeface="Open Sans"/>
                <a:ea typeface="+mn-lt"/>
                <a:cs typeface="+mn-lt"/>
              </a:rPr>
              <a:t>Hoseinpoori </a:t>
            </a:r>
            <a:r>
              <a:rPr lang="en-GB" sz="800">
                <a:solidFill>
                  <a:schemeClr val="bg1"/>
                </a:solidFill>
                <a:latin typeface="Open Sans"/>
                <a:ea typeface="+mn-lt"/>
                <a:cs typeface="+mn-lt"/>
              </a:rPr>
              <a:t>P., Kell A., Taibi E., Fernandez C. </a:t>
            </a:r>
            <a:endParaRPr lang="en-US" sz="800">
              <a:solidFill>
                <a:schemeClr val="bg1"/>
              </a:solidFill>
              <a:latin typeface="Open Sans"/>
              <a:ea typeface="+mn-lt"/>
              <a:cs typeface="+mn-lt"/>
            </a:endParaRPr>
          </a:p>
          <a:p>
            <a:pPr algn="ctr"/>
            <a:r>
              <a:rPr lang="en-GB" sz="800">
                <a:solidFill>
                  <a:schemeClr val="bg1"/>
                </a:solidFill>
                <a:latin typeface="Open Sans"/>
                <a:ea typeface="+mn-lt"/>
                <a:cs typeface="+mn-lt"/>
              </a:rPr>
              <a:t>Hawkes A., Howells M., 2021. Cours 2 : Modélisation de l'énergie et de la flexibilité. Version 1.0. [présentation en ligne]. Programme de croissance compatible avec le climat et Agence internationale pour les énergies renouvelables.</a:t>
            </a:r>
            <a:endParaRPr lang="en-US" sz="800">
              <a:solidFill>
                <a:schemeClr val="bg1"/>
              </a:solidFill>
              <a:latin typeface="Open Sans"/>
              <a:cs typeface="Calibri" panose="020F0502020204030204"/>
            </a:endParaRPr>
          </a:p>
          <a:p>
            <a:pPr algn="ctr"/>
            <a:endParaRPr lang="en-GB" sz="800">
              <a:solidFill>
                <a:schemeClr val="bg1"/>
              </a:solidFill>
              <a:latin typeface="Open Sans"/>
              <a:cs typeface="Calibri"/>
            </a:endParaRPr>
          </a:p>
        </p:txBody>
      </p:sp>
      <p:sp>
        <p:nvSpPr>
          <p:cNvPr id="6" name="TextBox 5">
            <a:extLst>
              <a:ext uri="{FF2B5EF4-FFF2-40B4-BE49-F238E27FC236}">
                <a16:creationId xmlns:a16="http://schemas.microsoft.com/office/drawing/2014/main" id="{91EB7282-5B9B-BB41-9472-B0A40BF083B3}"/>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a:solidFill>
                  <a:schemeClr val="bg1"/>
                </a:solidFill>
                <a:latin typeface="Open Sans "/>
              </a:rPr>
              <a:t>Cours de la GCC (cela vous amènera </a:t>
            </a:r>
            <a:br>
              <a:rPr lang="en-US" sz="800">
                <a:solidFill>
                  <a:schemeClr val="bg1"/>
                </a:solidFill>
                <a:latin typeface="Open Sans "/>
              </a:rPr>
            </a:br>
            <a:r>
              <a:rPr lang="en-US" sz="800">
                <a:solidFill>
                  <a:schemeClr val="bg1"/>
                </a:solidFill>
                <a:latin typeface="Open Sans "/>
              </a:rPr>
              <a:t>au lien du site web http://www.ClimateCompatibleGrowth.com/teachingmaterials)</a:t>
            </a:r>
            <a:endParaRPr lang="en-GB" sz="800">
              <a:solidFill>
                <a:schemeClr val="bg1"/>
              </a:solidFill>
              <a:latin typeface="Open Sans "/>
              <a:ea typeface="+mn-lt"/>
              <a:cs typeface="+mn-lt"/>
            </a:endParaRPr>
          </a:p>
        </p:txBody>
      </p:sp>
    </p:spTree>
    <p:extLst>
      <p:ext uri="{BB962C8B-B14F-4D97-AF65-F5344CB8AC3E}">
        <p14:creationId xmlns:p14="http://schemas.microsoft.com/office/powerpoint/2010/main" val="15992506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2.1.1 Présentation des systèmes énergétiques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1060294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t>
            </a:r>
            <a:r>
              <a:rPr lang="en-GB" sz="4400" dirty="0" err="1">
                <a:latin typeface="Open Sans"/>
                <a:ea typeface="Open Sans" panose="020B0606030504020204" pitchFamily="34" charset="0"/>
                <a:cs typeface="Open Sans" panose="020B0606030504020204" pitchFamily="34" charset="0"/>
                <a:sym typeface="Bodoni SvtyTwo ITC TT-Book"/>
              </a:rPr>
              <a:t>Modélisation</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systèmes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énergétiques</a:t>
            </a:r>
            <a:r>
              <a:rPr lang="en-GB" sz="4400" dirty="0">
                <a:latin typeface="Open Sans"/>
                <a:ea typeface="Open Sans" panose="020B0606030504020204" pitchFamily="34" charset="0"/>
                <a:cs typeface="Open Sans" panose="020B0606030504020204" pitchFamily="34" charset="0"/>
                <a:sym typeface="Bodoni SvtyTwo ITC TT-Book"/>
              </a:rPr>
              <a:t> </a:t>
            </a:r>
          </a:p>
        </p:txBody>
      </p:sp>
      <p:graphicFrame>
        <p:nvGraphicFramePr>
          <p:cNvPr id="7" name="Diagram 9">
            <a:extLst>
              <a:ext uri="{FF2B5EF4-FFF2-40B4-BE49-F238E27FC236}">
                <a16:creationId xmlns:a16="http://schemas.microsoft.com/office/drawing/2014/main" id="{25C84AA6-E104-4439-8E59-FDF9C2B66645}"/>
              </a:ext>
            </a:extLst>
          </p:cNvPr>
          <p:cNvGraphicFramePr/>
          <p:nvPr>
            <p:extLst>
              <p:ext uri="{D42A27DB-BD31-4B8C-83A1-F6EECF244321}">
                <p14:modId xmlns:p14="http://schemas.microsoft.com/office/powerpoint/2010/main" val="3986266390"/>
              </p:ext>
            </p:extLst>
          </p:nvPr>
        </p:nvGraphicFramePr>
        <p:xfrm>
          <a:off x="1639019" y="1787106"/>
          <a:ext cx="8425131" cy="4836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6" name="Rectangle 205">
            <a:extLst>
              <a:ext uri="{FF2B5EF4-FFF2-40B4-BE49-F238E27FC236}">
                <a16:creationId xmlns:a16="http://schemas.microsoft.com/office/drawing/2014/main" id="{3B181DE3-061D-478C-92C5-BC050A109A46}"/>
              </a:ext>
            </a:extLst>
          </p:cNvPr>
          <p:cNvSpPr/>
          <p:nvPr/>
        </p:nvSpPr>
        <p:spPr>
          <a:xfrm>
            <a:off x="887214" y="2058371"/>
            <a:ext cx="9855391"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Les </a:t>
            </a:r>
            <a:r>
              <a:rPr lang="en-ZA" sz="2000" dirty="0" err="1">
                <a:latin typeface="Open Sans"/>
                <a:ea typeface="Open Sans" panose="020B0606030504020204" pitchFamily="34" charset="0"/>
                <a:cs typeface="Open Sans" panose="020B0606030504020204" pitchFamily="34" charset="0"/>
              </a:rPr>
              <a:t>systèmes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énergétiques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englobent</a:t>
            </a:r>
            <a:r>
              <a:rPr lang="en-ZA" sz="2000" dirty="0">
                <a:latin typeface="Open Sans"/>
                <a:ea typeface="Open Sans" panose="020B0606030504020204" pitchFamily="34" charset="0"/>
                <a:cs typeface="Open Sans" panose="020B0606030504020204" pitchFamily="34" charset="0"/>
              </a:rPr>
              <a:t> tout, de la production de combustibles à la </a:t>
            </a:r>
            <a:r>
              <a:rPr lang="en-ZA" sz="2000" dirty="0" err="1">
                <a:latin typeface="Open Sans"/>
                <a:ea typeface="Open Sans" panose="020B0606030504020204" pitchFamily="34" charset="0"/>
                <a:cs typeface="Open Sans" panose="020B0606030504020204" pitchFamily="34" charset="0"/>
              </a:rPr>
              <a:t>consommation</a:t>
            </a:r>
            <a:r>
              <a:rPr lang="en-ZA" sz="2000" dirty="0">
                <a:latin typeface="Open Sans"/>
                <a:ea typeface="Open Sans" panose="020B0606030504020204" pitchFamily="34" charset="0"/>
                <a:cs typeface="Open Sans" panose="020B0606030504020204" pitchFamily="34" charset="0"/>
              </a:rPr>
              <a:t> finale </a:t>
            </a:r>
            <a:r>
              <a:rPr lang="en-ZA" sz="2000" dirty="0" err="1">
                <a:latin typeface="Open Sans"/>
                <a:ea typeface="Open Sans" panose="020B0606030504020204" pitchFamily="34" charset="0"/>
                <a:cs typeface="Open Sans" panose="020B0606030504020204" pitchFamily="34" charset="0"/>
              </a:rPr>
              <a:t>d'énergie</a:t>
            </a:r>
            <a:r>
              <a:rPr lang="en-ZA" sz="20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3565" y="89051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Éléments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systèmes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électriques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3565" y="-618317"/>
            <a:ext cx="1219199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t>
            </a:r>
            <a:r>
              <a:rPr lang="en-GB" sz="4400" dirty="0" err="1">
                <a:latin typeface="Open Sans"/>
                <a:ea typeface="Open Sans" panose="020B0606030504020204" pitchFamily="34" charset="0"/>
                <a:cs typeface="Open Sans" panose="020B0606030504020204" pitchFamily="34" charset="0"/>
                <a:sym typeface="Bodoni SvtyTwo ITC TT-Book"/>
              </a:rPr>
              <a:t>Modélisation</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systèmes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énergétiques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9" descr="Diagram, schematic&#10;&#10;Description automatically generated">
            <a:extLst>
              <a:ext uri="{FF2B5EF4-FFF2-40B4-BE49-F238E27FC236}">
                <a16:creationId xmlns:a16="http://schemas.microsoft.com/office/drawing/2014/main" id="{57E777E8-B139-49D2-8324-E98788CAF668}"/>
              </a:ext>
            </a:extLst>
          </p:cNvPr>
          <p:cNvPicPr>
            <a:picLocks noChangeAspect="1"/>
          </p:cNvPicPr>
          <p:nvPr/>
        </p:nvPicPr>
        <p:blipFill>
          <a:blip r:embed="rId4"/>
          <a:stretch>
            <a:fillRect/>
          </a:stretch>
        </p:blipFill>
        <p:spPr>
          <a:xfrm>
            <a:off x="1920816" y="1816122"/>
            <a:ext cx="8350368" cy="4390322"/>
          </a:xfrm>
          <a:prstGeom prst="rect">
            <a:avLst/>
          </a:prstGeom>
        </p:spPr>
      </p:pic>
    </p:spTree>
    <p:extLst>
      <p:ext uri="{BB962C8B-B14F-4D97-AF65-F5344CB8AC3E}">
        <p14:creationId xmlns:p14="http://schemas.microsoft.com/office/powerpoint/2010/main" val="2312115659"/>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390"/>
            <a:ext cx="77995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2.1.3 Introduction aux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modèles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systèmes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énergétiques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t>
            </a:r>
            <a:r>
              <a:rPr lang="en-GB" sz="4400" dirty="0" err="1">
                <a:latin typeface="Open Sans"/>
                <a:ea typeface="Open Sans" panose="020B0606030504020204" pitchFamily="34" charset="0"/>
                <a:cs typeface="Open Sans" panose="020B0606030504020204" pitchFamily="34" charset="0"/>
                <a:sym typeface="Bodoni SvtyTwo ITC TT-Book"/>
              </a:rPr>
              <a:t>Modélisation</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systèmes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énergétiques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10" name="Rectangle 9">
            <a:extLst>
              <a:ext uri="{FF2B5EF4-FFF2-40B4-BE49-F238E27FC236}">
                <a16:creationId xmlns:a16="http://schemas.microsoft.com/office/drawing/2014/main" id="{3B06590E-D037-4C6F-8DB8-55CAF6921228}"/>
              </a:ext>
            </a:extLst>
          </p:cNvPr>
          <p:cNvSpPr/>
          <p:nvPr/>
        </p:nvSpPr>
        <p:spPr>
          <a:xfrm>
            <a:off x="887214" y="2000862"/>
            <a:ext cx="9582221"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a:t>
            </a:r>
            <a:r>
              <a:rPr lang="en-ZA" sz="2000" dirty="0" err="1">
                <a:solidFill>
                  <a:srgbClr val="000000"/>
                </a:solidFill>
                <a:latin typeface="Open Sans"/>
                <a:ea typeface="Open Sans" panose="020B0606030504020204" pitchFamily="34" charset="0"/>
                <a:cs typeface="Open Sans" panose="020B0606030504020204" pitchFamily="34" charset="0"/>
              </a:rPr>
              <a:t>modèles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sont</a:t>
            </a:r>
            <a:r>
              <a:rPr lang="en-ZA" sz="2000" dirty="0">
                <a:solidFill>
                  <a:srgbClr val="000000"/>
                </a:solidFill>
                <a:latin typeface="Open Sans"/>
                <a:ea typeface="Open Sans" panose="020B0606030504020204" pitchFamily="34" charset="0"/>
                <a:cs typeface="Open Sans" panose="020B0606030504020204" pitchFamily="34" charset="0"/>
              </a:rPr>
              <a:t> des </a:t>
            </a:r>
            <a:r>
              <a:rPr lang="en-ZA" sz="2000" dirty="0" err="1">
                <a:solidFill>
                  <a:srgbClr val="000000"/>
                </a:solidFill>
                <a:latin typeface="Open Sans"/>
                <a:ea typeface="Open Sans" panose="020B0606030504020204" pitchFamily="34" charset="0"/>
                <a:cs typeface="Open Sans" panose="020B0606030504020204" pitchFamily="34" charset="0"/>
              </a:rPr>
              <a:t>représentations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simplifiées</a:t>
            </a:r>
            <a:r>
              <a:rPr lang="en-ZA" sz="2000" dirty="0">
                <a:solidFill>
                  <a:srgbClr val="000000"/>
                </a:solidFill>
                <a:latin typeface="Open Sans"/>
                <a:ea typeface="Open Sans" panose="020B0606030504020204" pitchFamily="34" charset="0"/>
                <a:cs typeface="Open Sans" panose="020B0606030504020204" pitchFamily="34" charset="0"/>
              </a:rPr>
              <a:t> de la </a:t>
            </a:r>
            <a:r>
              <a:rPr lang="en-ZA" sz="2000" dirty="0" err="1">
                <a:solidFill>
                  <a:srgbClr val="000000"/>
                </a:solidFill>
                <a:latin typeface="Open Sans"/>
                <a:ea typeface="Open Sans" panose="020B0606030504020204" pitchFamily="34" charset="0"/>
                <a:cs typeface="Open Sans" panose="020B0606030504020204" pitchFamily="34" charset="0"/>
              </a:rPr>
              <a:t>réalité</a:t>
            </a:r>
            <a:r>
              <a:rPr lang="en-ZA" sz="2000" dirty="0">
                <a:solidFill>
                  <a:srgbClr val="000000"/>
                </a:solidFill>
                <a:latin typeface="Open Sans"/>
                <a:ea typeface="Open Sans" panose="020B0606030504020204" pitchFamily="34" charset="0"/>
                <a:cs typeface="Open Sans" panose="020B0606030504020204" pitchFamily="34" charset="0"/>
              </a:rPr>
              <a:t>.</a:t>
            </a:r>
            <a:endParaRPr lang="en-US" dirty="0"/>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a:t>
            </a:r>
            <a:r>
              <a:rPr lang="en-ZA" sz="2000" dirty="0" err="1">
                <a:solidFill>
                  <a:srgbClr val="000000"/>
                </a:solidFill>
                <a:latin typeface="Open Sans"/>
                <a:ea typeface="Open Sans" panose="020B0606030504020204" pitchFamily="34" charset="0"/>
                <a:cs typeface="Open Sans" panose="020B0606030504020204" pitchFamily="34" charset="0"/>
              </a:rPr>
              <a:t>systèmes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énergétiques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peuvent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être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simplifiés</a:t>
            </a:r>
            <a:r>
              <a:rPr lang="en-ZA" sz="2000" dirty="0">
                <a:solidFill>
                  <a:srgbClr val="000000"/>
                </a:solidFill>
                <a:latin typeface="Open Sans"/>
                <a:ea typeface="Open Sans" panose="020B0606030504020204" pitchFamily="34" charset="0"/>
                <a:cs typeface="Open Sans" panose="020B0606030504020204" pitchFamily="34" charset="0"/>
              </a:rPr>
              <a:t> et </a:t>
            </a:r>
            <a:r>
              <a:rPr lang="en-ZA" sz="2000" dirty="0" err="1">
                <a:solidFill>
                  <a:srgbClr val="000000"/>
                </a:solidFill>
                <a:latin typeface="Open Sans"/>
                <a:ea typeface="Open Sans" panose="020B0606030504020204" pitchFamily="34" charset="0"/>
                <a:cs typeface="Open Sans" panose="020B0606030504020204" pitchFamily="34" charset="0"/>
              </a:rPr>
              <a:t>représentés</a:t>
            </a:r>
            <a:r>
              <a:rPr lang="en-ZA" sz="2000" dirty="0">
                <a:solidFill>
                  <a:srgbClr val="000000"/>
                </a:solidFill>
                <a:latin typeface="Open Sans"/>
                <a:ea typeface="Open Sans" panose="020B0606030504020204" pitchFamily="34" charset="0"/>
                <a:cs typeface="Open Sans" panose="020B0606030504020204" pitchFamily="34" charset="0"/>
              </a:rPr>
              <a:t> dans des </a:t>
            </a:r>
            <a:r>
              <a:rPr lang="en-ZA" sz="2000" dirty="0" err="1">
                <a:solidFill>
                  <a:srgbClr val="000000"/>
                </a:solidFill>
                <a:latin typeface="Open Sans"/>
                <a:ea typeface="Open Sans" panose="020B0606030504020204" pitchFamily="34" charset="0"/>
                <a:cs typeface="Open Sans" panose="020B0606030504020204" pitchFamily="34" charset="0"/>
              </a:rPr>
              <a:t>modèles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structurés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a:t>
            </a:r>
            <a:r>
              <a:rPr lang="en-ZA" sz="2000" dirty="0" err="1">
                <a:solidFill>
                  <a:srgbClr val="000000"/>
                </a:solidFill>
                <a:latin typeface="Open Sans"/>
                <a:ea typeface="Open Sans" panose="020B0606030504020204" pitchFamily="34" charset="0"/>
                <a:cs typeface="Open Sans" panose="020B0606030504020204" pitchFamily="34" charset="0"/>
              </a:rPr>
              <a:t>modèles</a:t>
            </a:r>
            <a:r>
              <a:rPr lang="en-ZA" sz="2000" dirty="0">
                <a:solidFill>
                  <a:srgbClr val="000000"/>
                </a:solidFill>
                <a:latin typeface="Open Sans"/>
                <a:ea typeface="Open Sans" panose="020B0606030504020204" pitchFamily="34" charset="0"/>
                <a:cs typeface="Open Sans" panose="020B0606030504020204" pitchFamily="34" charset="0"/>
              </a:rPr>
              <a:t> de </a:t>
            </a:r>
            <a:r>
              <a:rPr lang="en-ZA" sz="2000" dirty="0" err="1">
                <a:solidFill>
                  <a:srgbClr val="000000"/>
                </a:solidFill>
                <a:latin typeface="Open Sans"/>
                <a:ea typeface="Open Sans" panose="020B0606030504020204" pitchFamily="34" charset="0"/>
                <a:cs typeface="Open Sans" panose="020B0606030504020204" pitchFamily="34" charset="0"/>
              </a:rPr>
              <a:t>systèmes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énergétiques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visent</a:t>
            </a:r>
            <a:r>
              <a:rPr lang="en-ZA" sz="2000" dirty="0">
                <a:solidFill>
                  <a:srgbClr val="000000"/>
                </a:solidFill>
                <a:latin typeface="Open Sans"/>
                <a:ea typeface="Open Sans" panose="020B0606030504020204" pitchFamily="34" charset="0"/>
                <a:cs typeface="Open Sans" panose="020B0606030504020204" pitchFamily="34" charset="0"/>
              </a:rPr>
              <a:t> à </a:t>
            </a:r>
            <a:r>
              <a:rPr lang="en-ZA" sz="2000" dirty="0" err="1">
                <a:solidFill>
                  <a:srgbClr val="000000"/>
                </a:solidFill>
                <a:latin typeface="Open Sans"/>
                <a:ea typeface="Open Sans" panose="020B0606030504020204" pitchFamily="34" charset="0"/>
                <a:cs typeface="Open Sans" panose="020B0606030504020204" pitchFamily="34" charset="0"/>
              </a:rPr>
              <a:t>représenter</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tous</a:t>
            </a:r>
            <a:r>
              <a:rPr lang="en-ZA" sz="2000" dirty="0">
                <a:solidFill>
                  <a:srgbClr val="000000"/>
                </a:solidFill>
                <a:latin typeface="Open Sans"/>
                <a:ea typeface="Open Sans" panose="020B0606030504020204" pitchFamily="34" charset="0"/>
                <a:cs typeface="Open Sans" panose="020B0606030504020204" pitchFamily="34" charset="0"/>
              </a:rPr>
              <a:t> les </a:t>
            </a:r>
            <a:r>
              <a:rPr lang="en-ZA" sz="2000" dirty="0" err="1">
                <a:solidFill>
                  <a:srgbClr val="000000"/>
                </a:solidFill>
                <a:latin typeface="Open Sans"/>
                <a:ea typeface="Open Sans" panose="020B0606030504020204" pitchFamily="34" charset="0"/>
                <a:cs typeface="Open Sans" panose="020B0606030504020204" pitchFamily="34" charset="0"/>
              </a:rPr>
              <a:t>éléments</a:t>
            </a:r>
            <a:r>
              <a:rPr lang="en-ZA" sz="2000" dirty="0">
                <a:solidFill>
                  <a:srgbClr val="000000"/>
                </a:solidFill>
                <a:latin typeface="Open Sans"/>
                <a:ea typeface="Open Sans" panose="020B0606030504020204" pitchFamily="34" charset="0"/>
                <a:cs typeface="Open Sans" panose="020B0606030504020204" pitchFamily="34" charset="0"/>
              </a:rPr>
              <a:t> et processus des </a:t>
            </a:r>
            <a:r>
              <a:rPr lang="en-ZA" sz="2000" dirty="0" err="1">
                <a:solidFill>
                  <a:srgbClr val="000000"/>
                </a:solidFill>
                <a:latin typeface="Open Sans"/>
                <a:ea typeface="Open Sans" panose="020B0606030504020204" pitchFamily="34" charset="0"/>
                <a:cs typeface="Open Sans" panose="020B0606030504020204" pitchFamily="34" charset="0"/>
              </a:rPr>
              <a:t>systèmes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énergétiques</a:t>
            </a:r>
            <a:r>
              <a:rPr lang="en-ZA" sz="2000" dirty="0">
                <a:solidFill>
                  <a:srgbClr val="000000"/>
                </a:solidFill>
                <a:latin typeface="Open Sans"/>
                <a:ea typeface="Open Sans" panose="020B0606030504020204" pitchFamily="34" charset="0"/>
                <a:cs typeface="Open Sans" panose="020B0606030504020204" pitchFamily="34" charset="0"/>
              </a:rPr>
              <a:t> à </a:t>
            </a:r>
            <a:r>
              <a:rPr lang="en-ZA" sz="2000" dirty="0" err="1">
                <a:solidFill>
                  <a:srgbClr val="000000"/>
                </a:solidFill>
                <a:latin typeface="Open Sans"/>
                <a:ea typeface="Open Sans" panose="020B0606030504020204" pitchFamily="34" charset="0"/>
                <a:cs typeface="Open Sans" panose="020B0606030504020204" pitchFamily="34" charset="0"/>
              </a:rPr>
              <a:t>l'aide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d'équations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mathématiques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La </a:t>
            </a:r>
            <a:r>
              <a:rPr lang="en-ZA" sz="2000" dirty="0" err="1">
                <a:solidFill>
                  <a:srgbClr val="000000"/>
                </a:solidFill>
                <a:latin typeface="Open Sans"/>
                <a:ea typeface="Open Sans" panose="020B0606030504020204" pitchFamily="34" charset="0"/>
                <a:cs typeface="Open Sans" panose="020B0606030504020204" pitchFamily="34" charset="0"/>
              </a:rPr>
              <a:t>modélisation</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permet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d’analyser</a:t>
            </a:r>
            <a:r>
              <a:rPr lang="en-ZA" sz="2000" dirty="0">
                <a:solidFill>
                  <a:srgbClr val="000000"/>
                </a:solidFill>
                <a:latin typeface="Open Sans"/>
                <a:ea typeface="Open Sans" panose="020B0606030504020204" pitchFamily="34" charset="0"/>
                <a:cs typeface="Open Sans" panose="020B0606030504020204" pitchFamily="34" charset="0"/>
              </a:rPr>
              <a:t> divers </a:t>
            </a:r>
            <a:r>
              <a:rPr lang="en-ZA" sz="2000" dirty="0" err="1">
                <a:solidFill>
                  <a:srgbClr val="000000"/>
                </a:solidFill>
                <a:latin typeface="Open Sans"/>
                <a:ea typeface="Open Sans" panose="020B0606030504020204" pitchFamily="34" charset="0"/>
                <a:cs typeface="Open Sans" panose="020B0606030504020204" pitchFamily="34" charset="0"/>
              </a:rPr>
              <a:t>scénarios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futurs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a:t>
            </a:r>
            <a:r>
              <a:rPr lang="en-ZA" sz="2000" dirty="0" err="1">
                <a:solidFill>
                  <a:srgbClr val="000000"/>
                </a:solidFill>
                <a:latin typeface="Open Sans"/>
                <a:ea typeface="Open Sans" panose="020B0606030504020204" pitchFamily="34" charset="0"/>
                <a:cs typeface="Open Sans" panose="020B0606030504020204" pitchFamily="34" charset="0"/>
              </a:rPr>
              <a:t>modèles</a:t>
            </a:r>
            <a:r>
              <a:rPr lang="en-ZA" sz="2000" dirty="0">
                <a:solidFill>
                  <a:srgbClr val="000000"/>
                </a:solidFill>
                <a:latin typeface="Open Sans"/>
                <a:ea typeface="Open Sans" panose="020B0606030504020204" pitchFamily="34" charset="0"/>
                <a:cs typeface="Open Sans" panose="020B0606030504020204" pitchFamily="34" charset="0"/>
              </a:rPr>
              <a:t> de </a:t>
            </a:r>
            <a:r>
              <a:rPr lang="en-ZA" sz="2000" dirty="0" err="1">
                <a:solidFill>
                  <a:srgbClr val="000000"/>
                </a:solidFill>
                <a:latin typeface="Open Sans"/>
                <a:ea typeface="Open Sans" panose="020B0606030504020204" pitchFamily="34" charset="0"/>
                <a:cs typeface="Open Sans" panose="020B0606030504020204" pitchFamily="34" charset="0"/>
              </a:rPr>
              <a:t>systèmes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énergétiques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fournissent</a:t>
            </a:r>
            <a:r>
              <a:rPr lang="en-ZA" sz="2000" dirty="0">
                <a:solidFill>
                  <a:srgbClr val="000000"/>
                </a:solidFill>
                <a:latin typeface="Open Sans"/>
                <a:ea typeface="Open Sans" panose="020B0606030504020204" pitchFamily="34" charset="0"/>
                <a:cs typeface="Open Sans" panose="020B0606030504020204" pitchFamily="34" charset="0"/>
              </a:rPr>
              <a:t> des </a:t>
            </a:r>
            <a:r>
              <a:rPr lang="en-ZA" sz="2000" dirty="0" err="1">
                <a:solidFill>
                  <a:srgbClr val="000000"/>
                </a:solidFill>
                <a:latin typeface="Open Sans"/>
                <a:ea typeface="Open Sans" panose="020B0606030504020204" pitchFamily="34" charset="0"/>
                <a:cs typeface="Open Sans" panose="020B0606030504020204" pitchFamily="34" charset="0"/>
              </a:rPr>
              <a:t>informations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utiles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mais</a:t>
            </a:r>
            <a:r>
              <a:rPr lang="en-ZA" sz="2000" dirty="0">
                <a:solidFill>
                  <a:srgbClr val="000000"/>
                </a:solidFill>
                <a:latin typeface="Open Sans"/>
                <a:ea typeface="Open Sans" panose="020B0606030504020204" pitchFamily="34" charset="0"/>
                <a:cs typeface="Open Sans" panose="020B0606030504020204" pitchFamily="34" charset="0"/>
              </a:rPr>
              <a:t> ne </a:t>
            </a:r>
            <a:r>
              <a:rPr lang="en-ZA" sz="2000" dirty="0" err="1">
                <a:solidFill>
                  <a:srgbClr val="000000"/>
                </a:solidFill>
                <a:latin typeface="Open Sans"/>
                <a:ea typeface="Open Sans" panose="020B0606030504020204" pitchFamily="34" charset="0"/>
                <a:cs typeface="Open Sans" panose="020B0606030504020204" pitchFamily="34" charset="0"/>
              </a:rPr>
              <a:t>permettent</a:t>
            </a:r>
            <a:r>
              <a:rPr lang="en-ZA" sz="2000" dirty="0">
                <a:solidFill>
                  <a:srgbClr val="000000"/>
                </a:solidFill>
                <a:latin typeface="Open Sans"/>
                <a:ea typeface="Open Sans" panose="020B0606030504020204" pitchFamily="34" charset="0"/>
                <a:cs typeface="Open Sans" panose="020B0606030504020204" pitchFamily="34" charset="0"/>
              </a:rPr>
              <a:t> pas de </a:t>
            </a:r>
            <a:r>
              <a:rPr lang="en-ZA" sz="2000" dirty="0" err="1">
                <a:solidFill>
                  <a:srgbClr val="000000"/>
                </a:solidFill>
                <a:latin typeface="Open Sans"/>
                <a:ea typeface="Open Sans" panose="020B0606030504020204" pitchFamily="34" charset="0"/>
                <a:cs typeface="Open Sans" panose="020B0606030504020204" pitchFamily="34" charset="0"/>
              </a:rPr>
              <a:t>prédire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l'avenir</a:t>
            </a:r>
            <a:r>
              <a:rPr lang="en-ZA" sz="2000" dirty="0">
                <a:solidFill>
                  <a:srgbClr val="000000"/>
                </a:solidFill>
                <a:latin typeface="Open Sans"/>
                <a:ea typeface="Open Sans" panose="020B0606030504020204" pitchFamily="34" charset="0"/>
                <a:cs typeface="Open Sans" panose="020B0606030504020204" pitchFamily="34" charset="0"/>
              </a:rPr>
              <a:t> avec certitude.</a:t>
            </a:r>
          </a:p>
        </p:txBody>
      </p:sp>
    </p:spTree>
    <p:extLst>
      <p:ext uri="{BB962C8B-B14F-4D97-AF65-F5344CB8AC3E}">
        <p14:creationId xmlns:p14="http://schemas.microsoft.com/office/powerpoint/2010/main" val="405348707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2.1.4. Classification des modèles énergétiques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t>
            </a:r>
            <a:r>
              <a:rPr lang="en-GB" sz="4400" dirty="0" err="1">
                <a:latin typeface="Open Sans"/>
                <a:ea typeface="Open Sans" panose="020B0606030504020204" pitchFamily="34" charset="0"/>
                <a:cs typeface="Open Sans" panose="020B0606030504020204" pitchFamily="34" charset="0"/>
                <a:sym typeface="Bodoni SvtyTwo ITC TT-Book"/>
              </a:rPr>
              <a:t>Modélisation</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systèmes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énergétiques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10" name="Picture 11">
            <a:extLst>
              <a:ext uri="{FF2B5EF4-FFF2-40B4-BE49-F238E27FC236}">
                <a16:creationId xmlns:a16="http://schemas.microsoft.com/office/drawing/2014/main" id="{41480B6A-ABF1-4B06-9E47-6D8018378344}"/>
              </a:ext>
            </a:extLst>
          </p:cNvPr>
          <p:cNvPicPr>
            <a:picLocks noChangeAspect="1"/>
          </p:cNvPicPr>
          <p:nvPr/>
        </p:nvPicPr>
        <p:blipFill>
          <a:blip r:embed="rId4"/>
          <a:stretch>
            <a:fillRect/>
          </a:stretch>
        </p:blipFill>
        <p:spPr>
          <a:xfrm>
            <a:off x="3937269" y="1925228"/>
            <a:ext cx="4310331" cy="4252823"/>
          </a:xfrm>
          <a:prstGeom prst="rect">
            <a:avLst/>
          </a:prstGeom>
        </p:spPr>
      </p:pic>
      <p:sp>
        <p:nvSpPr>
          <p:cNvPr id="12" name="Rectangle 11">
            <a:extLst>
              <a:ext uri="{FF2B5EF4-FFF2-40B4-BE49-F238E27FC236}">
                <a16:creationId xmlns:a16="http://schemas.microsoft.com/office/drawing/2014/main" id="{5129425F-211D-4A73-8FF0-BD247DDDA73C}"/>
              </a:ext>
            </a:extLst>
          </p:cNvPr>
          <p:cNvSpPr/>
          <p:nvPr/>
        </p:nvSpPr>
        <p:spPr>
          <a:xfrm>
            <a:off x="2983475" y="6163656"/>
            <a:ext cx="6217920" cy="246221"/>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(R Morrison, licence d'utilisation de l'</a:t>
            </a:r>
            <a:r>
              <a:rPr lang="en-ZA" sz="1000">
                <a:latin typeface="Open Sans"/>
                <a:ea typeface="Open Sans" panose="020B0606030504020204" pitchFamily="34" charset="0"/>
                <a:cs typeface="Open Sans" panose="020B0606030504020204" pitchFamily="34" charset="0"/>
                <a:hlinkClick r:id="rId5"/>
              </a:rPr>
              <a:t>image </a:t>
            </a:r>
            <a:r>
              <a:rPr lang="en-ZA" sz="1000">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hlinkClick r:id="rId6"/>
              </a:rPr>
              <a:t>CC BY SA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06890064"/>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390"/>
            <a:ext cx="691094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Modélisation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élaboration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des politiques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t>
            </a:r>
            <a:r>
              <a:rPr lang="en-GB" sz="4400" dirty="0" err="1">
                <a:latin typeface="Open Sans"/>
                <a:ea typeface="Open Sans" panose="020B0606030504020204" pitchFamily="34" charset="0"/>
                <a:cs typeface="Open Sans" panose="020B0606030504020204" pitchFamily="34" charset="0"/>
                <a:sym typeface="Bodoni SvtyTwo ITC TT-Book"/>
              </a:rPr>
              <a:t>Modélisation</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systèmes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énergétiques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9" descr="Diagram&#10;&#10;Description automatically generated">
            <a:extLst>
              <a:ext uri="{FF2B5EF4-FFF2-40B4-BE49-F238E27FC236}">
                <a16:creationId xmlns:a16="http://schemas.microsoft.com/office/drawing/2014/main" id="{7747B81D-409B-4747-B273-B1D86441C6E1}"/>
              </a:ext>
            </a:extLst>
          </p:cNvPr>
          <p:cNvPicPr>
            <a:picLocks noChangeAspect="1"/>
          </p:cNvPicPr>
          <p:nvPr/>
        </p:nvPicPr>
        <p:blipFill rotWithShape="1">
          <a:blip r:embed="rId4"/>
          <a:srcRect l="5046" t="13953" r="7663" b="8837"/>
          <a:stretch/>
        </p:blipFill>
        <p:spPr>
          <a:xfrm>
            <a:off x="1810690" y="2377656"/>
            <a:ext cx="7900149" cy="2892629"/>
          </a:xfrm>
          <a:prstGeom prst="rect">
            <a:avLst/>
          </a:prstGeom>
        </p:spPr>
      </p:pic>
      <p:sp>
        <p:nvSpPr>
          <p:cNvPr id="10" name="Rectangle 9">
            <a:extLst>
              <a:ext uri="{FF2B5EF4-FFF2-40B4-BE49-F238E27FC236}">
                <a16:creationId xmlns:a16="http://schemas.microsoft.com/office/drawing/2014/main" id="{7A4B4DE6-8F28-4D7B-ABB4-382D8D1F6DBF}"/>
              </a:ext>
            </a:extLst>
          </p:cNvPr>
          <p:cNvSpPr/>
          <p:nvPr/>
        </p:nvSpPr>
        <p:spPr>
          <a:xfrm>
            <a:off x="2651804" y="6129482"/>
            <a:ext cx="6217920" cy="246221"/>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(Lu et al. (2020), licence d'</a:t>
            </a:r>
            <a:r>
              <a:rPr lang="en-ZA" sz="1000">
                <a:latin typeface="Open Sans"/>
                <a:ea typeface="Open Sans" panose="020B0606030504020204" pitchFamily="34" charset="0"/>
                <a:cs typeface="Open Sans" panose="020B0606030504020204" pitchFamily="34" charset="0"/>
                <a:hlinkClick r:id="rId5"/>
              </a:rPr>
              <a:t>image </a:t>
            </a:r>
            <a:r>
              <a:rPr lang="en-ZA" sz="1000">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hlinkClick r:id="rId6"/>
              </a:rPr>
              <a:t>CC BY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1629758"/>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2.1 </a:t>
            </a:r>
            <a:r>
              <a:rPr lang="en-GB" sz="4400" dirty="0" err="1">
                <a:latin typeface="Open Sans"/>
              </a:rPr>
              <a:t>Références</a:t>
            </a:r>
            <a:endParaRPr lang="en-GB" sz="4400" dirty="0">
              <a:latin typeface="Open Sans"/>
            </a:endParaRP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3029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1600">
                <a:latin typeface="Open Sans" panose="020B0606030504020204" pitchFamily="34" charset="0"/>
                <a:ea typeface="Open Sans" panose="020B0606030504020204" pitchFamily="34" charset="0"/>
                <a:cs typeface="Open Sans" panose="020B0606030504020204" pitchFamily="34" charset="0"/>
              </a:rPr>
              <a:t>Lu, Y. ; Khan, Z.A. ; Alvarez-Alvarado, M.S. ; Zhang, Y. ; Huang, Z. ; Imran, M. Examen critique des politiques énergétiques durables pour la promotion des sources d'énergie renouvelables. Sustainability 2020, 12, 5078. </a:t>
            </a:r>
            <a:r>
              <a:rPr lang="en-GB" sz="1600">
                <a:latin typeface="Open Sans" panose="020B0606030504020204" pitchFamily="34" charset="0"/>
                <a:ea typeface="Open Sans" panose="020B0606030504020204" pitchFamily="34" charset="0"/>
                <a:cs typeface="Open Sans" panose="020B0606030504020204" pitchFamily="34" charset="0"/>
                <a:hlinkClick r:id="rId3"/>
              </a:rPr>
              <a:t>https://doi.org/10.3390/su12125078</a:t>
            </a: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804021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2.2.1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Qu'est-ce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qu'un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système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énergétique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référence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a:t>
            </a:r>
            <a:r>
              <a:rPr lang="en-GB" sz="4400" dirty="0" err="1">
                <a:latin typeface="Open Sans"/>
                <a:ea typeface="Open Sans" panose="020B0606030504020204" pitchFamily="34" charset="0"/>
                <a:cs typeface="Open Sans" panose="020B0606030504020204" pitchFamily="34" charset="0"/>
                <a:sym typeface="Bodoni SvtyTwo ITC TT-Book"/>
              </a:rPr>
              <a:t>Systèmes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énergétiques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référence</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8" name="TextBox 17">
            <a:extLst>
              <a:ext uri="{FF2B5EF4-FFF2-40B4-BE49-F238E27FC236}">
                <a16:creationId xmlns:a16="http://schemas.microsoft.com/office/drawing/2014/main" id="{06E2606B-14C5-4071-9E47-CA437D21AB2A}"/>
              </a:ext>
            </a:extLst>
          </p:cNvPr>
          <p:cNvSpPr txBox="1"/>
          <p:nvPr/>
        </p:nvSpPr>
        <p:spPr>
          <a:xfrm>
            <a:off x="887215" y="6156559"/>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 : </a:t>
            </a:r>
            <a:r>
              <a:rPr lang="en-US" sz="1000" dirty="0">
                <a:solidFill>
                  <a:srgbClr val="1D1C1D"/>
                </a:solidFill>
                <a:latin typeface="Open Sans"/>
              </a:rPr>
              <a:t>(</a:t>
            </a:r>
            <a:r>
              <a:rPr lang="en-US" sz="1000" dirty="0" err="1">
                <a:solidFill>
                  <a:srgbClr val="1D1C1D"/>
                </a:solidFill>
                <a:latin typeface="Open Sans"/>
              </a:rPr>
              <a:t>OpTIMUS.community</a:t>
            </a:r>
            <a:r>
              <a:rPr lang="en-US" sz="1000" dirty="0">
                <a:solidFill>
                  <a:srgbClr val="1D1C1D"/>
                </a:solidFill>
                <a:latin typeface="Open Sans"/>
              </a:rPr>
              <a:t>, 2019)</a:t>
            </a:r>
            <a:endParaRPr lang="en-US" sz="1000" dirty="0">
              <a:latin typeface="Open Sans"/>
            </a:endParaRPr>
          </a:p>
        </p:txBody>
      </p:sp>
      <p:sp>
        <p:nvSpPr>
          <p:cNvPr id="3" name="Content Placeholder 2">
            <a:extLst>
              <a:ext uri="{FF2B5EF4-FFF2-40B4-BE49-F238E27FC236}">
                <a16:creationId xmlns:a16="http://schemas.microsoft.com/office/drawing/2014/main" id="{ADA4E616-B74A-4C1B-987F-8CA16D66E815}"/>
              </a:ext>
            </a:extLst>
          </p:cNvPr>
          <p:cNvSpPr>
            <a:spLocks noGrp="1"/>
          </p:cNvSpPr>
          <p:nvPr>
            <p:ph idx="1"/>
          </p:nvPr>
        </p:nvSpPr>
        <p:spPr>
          <a:xfrm>
            <a:off x="881332" y="1883134"/>
            <a:ext cx="10059271" cy="4041775"/>
          </a:xfrm>
        </p:spPr>
        <p:txBody>
          <a:bodyPr vert="horz" lIns="91440" tIns="45720" rIns="91440" bIns="45720" rtlCol="0" anchor="t">
            <a:norm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Un </a:t>
            </a:r>
            <a:r>
              <a:rPr lang="en-GB" sz="2000" dirty="0" err="1">
                <a:latin typeface="Open Sans" panose="020B0606030504020204" pitchFamily="34" charset="0"/>
                <a:ea typeface="Open Sans" panose="020B0606030504020204" pitchFamily="34" charset="0"/>
                <a:cs typeface="Open Sans" panose="020B0606030504020204" pitchFamily="34" charset="0"/>
              </a:rPr>
              <a:t>système</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énergétique</a:t>
            </a:r>
            <a:r>
              <a:rPr lang="en-GB" sz="2000" dirty="0">
                <a:latin typeface="Open Sans" panose="020B0606030504020204" pitchFamily="34" charset="0"/>
                <a:ea typeface="Open Sans" panose="020B0606030504020204" pitchFamily="34" charset="0"/>
                <a:cs typeface="Open Sans" panose="020B0606030504020204" pitchFamily="34" charset="0"/>
              </a:rPr>
              <a:t> de </a:t>
            </a:r>
            <a:r>
              <a:rPr lang="en-GB" sz="2000" dirty="0" err="1">
                <a:latin typeface="Open Sans" panose="020B0606030504020204" pitchFamily="34" charset="0"/>
                <a:ea typeface="Open Sans" panose="020B0606030504020204" pitchFamily="34" charset="0"/>
                <a:cs typeface="Open Sans" panose="020B0606030504020204" pitchFamily="34" charset="0"/>
              </a:rPr>
              <a:t>référence</a:t>
            </a:r>
            <a:r>
              <a:rPr lang="en-GB" sz="2000" dirty="0">
                <a:latin typeface="Open Sans" panose="020B0606030504020204" pitchFamily="34" charset="0"/>
                <a:ea typeface="Open Sans" panose="020B0606030504020204" pitchFamily="34" charset="0"/>
                <a:cs typeface="Open Sans" panose="020B0606030504020204" pitchFamily="34" charset="0"/>
              </a:rPr>
              <a:t> (SER) </a:t>
            </a:r>
            <a:r>
              <a:rPr lang="en-GB" sz="2000" dirty="0" err="1">
                <a:latin typeface="Open Sans" panose="020B0606030504020204" pitchFamily="34" charset="0"/>
                <a:ea typeface="Open Sans" panose="020B0606030504020204" pitchFamily="34" charset="0"/>
                <a:cs typeface="Open Sans" panose="020B0606030504020204" pitchFamily="34" charset="0"/>
              </a:rPr>
              <a:t>est</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une</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b="1" dirty="0" err="1">
                <a:latin typeface="Open Sans" panose="020B0606030504020204" pitchFamily="34" charset="0"/>
                <a:ea typeface="Open Sans" panose="020B0606030504020204" pitchFamily="34" charset="0"/>
                <a:cs typeface="Open Sans" panose="020B0606030504020204" pitchFamily="34" charset="0"/>
              </a:rPr>
              <a:t>représentation</a:t>
            </a:r>
            <a:r>
              <a:rPr lang="en-GB" sz="2000" b="1" dirty="0">
                <a:latin typeface="Open Sans" panose="020B0606030504020204" pitchFamily="34" charset="0"/>
                <a:ea typeface="Open Sans" panose="020B0606030504020204" pitchFamily="34" charset="0"/>
                <a:cs typeface="Open Sans" panose="020B0606030504020204" pitchFamily="34" charset="0"/>
              </a:rPr>
              <a:t> </a:t>
            </a:r>
            <a:r>
              <a:rPr lang="en-GB" sz="2000" b="1" dirty="0" err="1">
                <a:latin typeface="Open Sans" panose="020B0606030504020204" pitchFamily="34" charset="0"/>
                <a:ea typeface="Open Sans" panose="020B0606030504020204" pitchFamily="34" charset="0"/>
                <a:cs typeface="Open Sans" panose="020B0606030504020204" pitchFamily="34" charset="0"/>
              </a:rPr>
              <a:t>graphique</a:t>
            </a:r>
            <a:r>
              <a:rPr lang="en-GB" sz="2000" b="1" dirty="0">
                <a:latin typeface="Open Sans" panose="020B0606030504020204" pitchFamily="34" charset="0"/>
                <a:ea typeface="Open Sans" panose="020B0606030504020204" pitchFamily="34" charset="0"/>
                <a:cs typeface="Open Sans" panose="020B0606030504020204" pitchFamily="34" charset="0"/>
              </a:rPr>
              <a:t> </a:t>
            </a:r>
            <a:r>
              <a:rPr lang="en-GB" sz="2000" b="1" dirty="0" err="1">
                <a:latin typeface="Open Sans" panose="020B0606030504020204" pitchFamily="34" charset="0"/>
                <a:ea typeface="Open Sans" panose="020B0606030504020204" pitchFamily="34" charset="0"/>
                <a:cs typeface="Open Sans" panose="020B0606030504020204" pitchFamily="34" charset="0"/>
              </a:rPr>
              <a:t>simplifiée</a:t>
            </a:r>
            <a:r>
              <a:rPr lang="en-GB" sz="2000" b="1" dirty="0">
                <a:latin typeface="Open Sans" panose="020B0606030504020204" pitchFamily="34" charset="0"/>
                <a:ea typeface="Open Sans" panose="020B0606030504020204" pitchFamily="34" charset="0"/>
                <a:cs typeface="Open Sans" panose="020B0606030504020204" pitchFamily="34" charset="0"/>
              </a:rPr>
              <a:t> et </a:t>
            </a:r>
            <a:r>
              <a:rPr lang="en-GB" sz="2000" b="1" dirty="0" err="1">
                <a:latin typeface="Open Sans" panose="020B0606030504020204" pitchFamily="34" charset="0"/>
                <a:ea typeface="Open Sans" panose="020B0606030504020204" pitchFamily="34" charset="0"/>
                <a:cs typeface="Open Sans" panose="020B0606030504020204" pitchFamily="34" charset="0"/>
              </a:rPr>
              <a:t>agrégée</a:t>
            </a:r>
            <a:r>
              <a:rPr lang="en-GB" sz="2000" b="1" dirty="0">
                <a:latin typeface="Open Sans" panose="020B0606030504020204" pitchFamily="34" charset="0"/>
                <a:ea typeface="Open Sans" panose="020B0606030504020204" pitchFamily="34" charset="0"/>
                <a:cs typeface="Open Sans" panose="020B0606030504020204" pitchFamily="34" charset="0"/>
              </a:rPr>
              <a:t> </a:t>
            </a:r>
            <a:r>
              <a:rPr lang="en-GB" sz="2000" dirty="0">
                <a:latin typeface="Open Sans" panose="020B0606030504020204" pitchFamily="34" charset="0"/>
                <a:ea typeface="Open Sans" panose="020B0606030504020204" pitchFamily="34" charset="0"/>
                <a:cs typeface="Open Sans" panose="020B0606030504020204" pitchFamily="34" charset="0"/>
              </a:rPr>
              <a:t>du </a:t>
            </a:r>
            <a:r>
              <a:rPr lang="en-GB" sz="2000" dirty="0" err="1">
                <a:latin typeface="Open Sans" panose="020B0606030504020204" pitchFamily="34" charset="0"/>
                <a:ea typeface="Open Sans" panose="020B0606030504020204" pitchFamily="34" charset="0"/>
                <a:cs typeface="Open Sans" panose="020B0606030504020204" pitchFamily="34" charset="0"/>
              </a:rPr>
              <a:t>système</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énergétique</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réel</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analysé</a:t>
            </a:r>
            <a:r>
              <a:rPr lang="en-GB" sz="2000" dirty="0">
                <a:latin typeface="Open Sans" panose="020B0606030504020204" pitchFamily="34" charset="0"/>
                <a:ea typeface="Open Sans" panose="020B0606030504020204" pitchFamily="34" charset="0"/>
                <a:cs typeface="Open Sans" panose="020B0606030504020204" pitchFamily="34" charset="0"/>
              </a:rPr>
              <a:t>.</a:t>
            </a:r>
          </a:p>
          <a:p>
            <a:r>
              <a:rPr lang="en-GB" sz="2000" dirty="0">
                <a:latin typeface="Open Sans" panose="020B0606030504020204" pitchFamily="34" charset="0"/>
                <a:ea typeface="Open Sans" panose="020B0606030504020204" pitchFamily="34" charset="0"/>
                <a:cs typeface="Open Sans" panose="020B0606030504020204" pitchFamily="34" charset="0"/>
              </a:rPr>
              <a:t>Le SER </a:t>
            </a:r>
            <a:r>
              <a:rPr lang="en-GB" sz="2000" dirty="0" err="1">
                <a:latin typeface="Open Sans" panose="020B0606030504020204" pitchFamily="34" charset="0"/>
                <a:ea typeface="Open Sans" panose="020B0606030504020204" pitchFamily="34" charset="0"/>
                <a:cs typeface="Open Sans" panose="020B0606030504020204" pitchFamily="34" charset="0"/>
              </a:rPr>
              <a:t>peut</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représenter</a:t>
            </a:r>
            <a:r>
              <a:rPr lang="en-GB" sz="2000" dirty="0">
                <a:latin typeface="Open Sans" panose="020B0606030504020204" pitchFamily="34" charset="0"/>
                <a:ea typeface="Open Sans" panose="020B0606030504020204" pitchFamily="34" charset="0"/>
                <a:cs typeface="Open Sans" panose="020B0606030504020204" pitchFamily="34" charset="0"/>
              </a:rPr>
              <a:t> les </a:t>
            </a:r>
            <a:r>
              <a:rPr lang="en-GB" sz="2000" b="1" dirty="0">
                <a:latin typeface="Open Sans" panose="020B0606030504020204" pitchFamily="34" charset="0"/>
                <a:ea typeface="Open Sans" panose="020B0606030504020204" pitchFamily="34" charset="0"/>
                <a:cs typeface="Open Sans" panose="020B0606030504020204" pitchFamily="34" charset="0"/>
              </a:rPr>
              <a:t>options de </a:t>
            </a:r>
            <a:r>
              <a:rPr lang="en-GB" sz="2000" b="1" dirty="0" err="1">
                <a:latin typeface="Open Sans" panose="020B0606030504020204" pitchFamily="34" charset="0"/>
                <a:ea typeface="Open Sans" panose="020B0606030504020204" pitchFamily="34" charset="0"/>
                <a:cs typeface="Open Sans" panose="020B0606030504020204" pitchFamily="34" charset="0"/>
              </a:rPr>
              <a:t>développement</a:t>
            </a:r>
            <a:r>
              <a:rPr lang="en-GB" sz="2000" b="1" dirty="0">
                <a:latin typeface="Open Sans" panose="020B0606030504020204" pitchFamily="34" charset="0"/>
                <a:ea typeface="Open Sans" panose="020B0606030504020204" pitchFamily="34" charset="0"/>
                <a:cs typeface="Open Sans" panose="020B0606030504020204" pitchFamily="34" charset="0"/>
              </a:rPr>
              <a:t> possibles.</a:t>
            </a:r>
          </a:p>
          <a:p>
            <a:r>
              <a:rPr lang="en-GB" sz="2000" dirty="0">
                <a:latin typeface="Open Sans" panose="020B0606030504020204" pitchFamily="34" charset="0"/>
                <a:ea typeface="Open Sans" panose="020B0606030504020204" pitchFamily="34" charset="0"/>
                <a:cs typeface="Open Sans" panose="020B0606030504020204" pitchFamily="34" charset="0"/>
              </a:rPr>
              <a:t>Il </a:t>
            </a:r>
            <a:r>
              <a:rPr lang="en-GB" sz="2000" dirty="0" err="1">
                <a:latin typeface="Open Sans" panose="020B0606030504020204" pitchFamily="34" charset="0"/>
                <a:ea typeface="Open Sans" panose="020B0606030504020204" pitchFamily="34" charset="0"/>
                <a:cs typeface="Open Sans" panose="020B0606030504020204" pitchFamily="34" charset="0"/>
              </a:rPr>
              <a:t>présente</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b="1" dirty="0" err="1">
                <a:latin typeface="Open Sans" panose="020B0606030504020204" pitchFamily="34" charset="0"/>
                <a:ea typeface="Open Sans" panose="020B0606030504020204" pitchFamily="34" charset="0"/>
                <a:cs typeface="Open Sans" panose="020B0606030504020204" pitchFamily="34" charset="0"/>
              </a:rPr>
              <a:t>toutes</a:t>
            </a:r>
            <a:r>
              <a:rPr lang="en-GB" sz="2000" b="1" dirty="0">
                <a:latin typeface="Open Sans" panose="020B0606030504020204" pitchFamily="34" charset="0"/>
                <a:ea typeface="Open Sans" panose="020B0606030504020204" pitchFamily="34" charset="0"/>
                <a:cs typeface="Open Sans" panose="020B0606030504020204" pitchFamily="34" charset="0"/>
              </a:rPr>
              <a:t> les </a:t>
            </a:r>
            <a:r>
              <a:rPr lang="en-GB" sz="2000" b="1" dirty="0" err="1">
                <a:latin typeface="Open Sans" panose="020B0606030504020204" pitchFamily="34" charset="0"/>
                <a:ea typeface="Open Sans" panose="020B0606030504020204" pitchFamily="34" charset="0"/>
                <a:cs typeface="Open Sans" panose="020B0606030504020204" pitchFamily="34" charset="0"/>
              </a:rPr>
              <a:t>chaînes</a:t>
            </a:r>
            <a:r>
              <a:rPr lang="en-GB" sz="2000" b="1" dirty="0">
                <a:latin typeface="Open Sans" panose="020B0606030504020204" pitchFamily="34" charset="0"/>
                <a:ea typeface="Open Sans" panose="020B0606030504020204" pitchFamily="34" charset="0"/>
                <a:cs typeface="Open Sans" panose="020B0606030504020204" pitchFamily="34" charset="0"/>
              </a:rPr>
              <a:t> </a:t>
            </a:r>
            <a:r>
              <a:rPr lang="en-GB" sz="2000" b="1" dirty="0" err="1">
                <a:latin typeface="Open Sans" panose="020B0606030504020204" pitchFamily="34" charset="0"/>
                <a:ea typeface="Open Sans" panose="020B0606030504020204" pitchFamily="34" charset="0"/>
                <a:cs typeface="Open Sans" panose="020B0606030504020204" pitchFamily="34" charset="0"/>
              </a:rPr>
              <a:t>d'approvisionnement</a:t>
            </a:r>
            <a:r>
              <a:rPr lang="en-GB" sz="2000" b="1" dirty="0">
                <a:latin typeface="Open Sans" panose="020B0606030504020204" pitchFamily="34" charset="0"/>
                <a:ea typeface="Open Sans" panose="020B0606030504020204" pitchFamily="34" charset="0"/>
                <a:cs typeface="Open Sans" panose="020B0606030504020204" pitchFamily="34" charset="0"/>
              </a:rPr>
              <a:t> </a:t>
            </a:r>
            <a:r>
              <a:rPr lang="en-GB" sz="2000" b="1" dirty="0" err="1">
                <a:latin typeface="Open Sans" panose="020B0606030504020204" pitchFamily="34" charset="0"/>
                <a:ea typeface="Open Sans" panose="020B0606030504020204" pitchFamily="34" charset="0"/>
                <a:cs typeface="Open Sans" panose="020B0606030504020204" pitchFamily="34" charset="0"/>
              </a:rPr>
              <a:t>en</a:t>
            </a:r>
            <a:r>
              <a:rPr lang="en-GB" sz="2000" b="1" dirty="0">
                <a:latin typeface="Open Sans" panose="020B0606030504020204" pitchFamily="34" charset="0"/>
                <a:ea typeface="Open Sans" panose="020B0606030504020204" pitchFamily="34" charset="0"/>
                <a:cs typeface="Open Sans" panose="020B0606030504020204" pitchFamily="34" charset="0"/>
              </a:rPr>
              <a:t> </a:t>
            </a:r>
            <a:r>
              <a:rPr lang="en-GB" sz="2000" b="1" dirty="0" err="1">
                <a:latin typeface="Open Sans" panose="020B0606030504020204" pitchFamily="34" charset="0"/>
                <a:ea typeface="Open Sans" panose="020B0606030504020204" pitchFamily="34" charset="0"/>
                <a:cs typeface="Open Sans" panose="020B0606030504020204" pitchFamily="34" charset="0"/>
              </a:rPr>
              <a:t>énergie</a:t>
            </a:r>
            <a:r>
              <a:rPr lang="en-GB" sz="2000" b="1" dirty="0">
                <a:latin typeface="Open Sans" panose="020B0606030504020204" pitchFamily="34" charset="0"/>
                <a:ea typeface="Open Sans" panose="020B0606030504020204" pitchFamily="34" charset="0"/>
                <a:cs typeface="Open Sans" panose="020B0606030504020204" pitchFamily="34" charset="0"/>
              </a:rPr>
              <a:t> </a:t>
            </a:r>
            <a:r>
              <a:rPr lang="en-GB" sz="2000" b="1" dirty="0" err="1">
                <a:latin typeface="Open Sans" panose="020B0606030504020204" pitchFamily="34" charset="0"/>
                <a:ea typeface="Open Sans" panose="020B0606030504020204" pitchFamily="34" charset="0"/>
                <a:cs typeface="Open Sans" panose="020B0606030504020204" pitchFamily="34" charset="0"/>
              </a:rPr>
              <a:t>existantes</a:t>
            </a:r>
            <a:r>
              <a:rPr lang="en-GB" sz="2000" b="1" dirty="0">
                <a:latin typeface="Open Sans" panose="020B0606030504020204" pitchFamily="34" charset="0"/>
                <a:ea typeface="Open Sans" panose="020B0606030504020204" pitchFamily="34" charset="0"/>
                <a:cs typeface="Open Sans" panose="020B0606030504020204" pitchFamily="34" charset="0"/>
              </a:rPr>
              <a:t> et </a:t>
            </a:r>
            <a:r>
              <a:rPr lang="en-GB" sz="2000" b="1" dirty="0" err="1">
                <a:latin typeface="Open Sans" panose="020B0606030504020204" pitchFamily="34" charset="0"/>
                <a:ea typeface="Open Sans" panose="020B0606030504020204" pitchFamily="34" charset="0"/>
                <a:cs typeface="Open Sans" panose="020B0606030504020204" pitchFamily="34" charset="0"/>
              </a:rPr>
              <a:t>potentielle</a:t>
            </a:r>
            <a:r>
              <a:rPr lang="en-GB" sz="2000" b="1" dirty="0">
                <a:latin typeface="Open Sans" panose="020B0606030504020204" pitchFamily="34" charset="0"/>
                <a:ea typeface="Open Sans" panose="020B0606030504020204" pitchFamily="34" charset="0"/>
                <a:cs typeface="Open Sans" panose="020B0606030504020204" pitchFamily="34" charset="0"/>
              </a:rPr>
              <a:t> </a:t>
            </a:r>
            <a:r>
              <a:rPr lang="en-GB" sz="2000" dirty="0">
                <a:latin typeface="Open Sans" panose="020B0606030504020204" pitchFamily="34" charset="0"/>
                <a:ea typeface="Open Sans" panose="020B0606030504020204" pitchFamily="34" charset="0"/>
                <a:cs typeface="Open Sans" panose="020B0606030504020204" pitchFamily="34" charset="0"/>
              </a:rPr>
              <a:t>(des </a:t>
            </a:r>
            <a:r>
              <a:rPr lang="en-GB" sz="2000" dirty="0" err="1">
                <a:latin typeface="Open Sans" panose="020B0606030504020204" pitchFamily="34" charset="0"/>
                <a:ea typeface="Open Sans" panose="020B0606030504020204" pitchFamily="34" charset="0"/>
                <a:cs typeface="Open Sans" panose="020B0606030504020204" pitchFamily="34" charset="0"/>
              </a:rPr>
              <a:t>ressources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énergétiques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primaires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jusqu’aux</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demandes</a:t>
            </a:r>
            <a:r>
              <a:rPr lang="en-GB" sz="2000" dirty="0">
                <a:latin typeface="Open Sans" panose="020B0606030504020204" pitchFamily="34" charset="0"/>
                <a:ea typeface="Open Sans" panose="020B0606030504020204" pitchFamily="34" charset="0"/>
                <a:cs typeface="Open Sans" panose="020B0606030504020204" pitchFamily="34" charset="0"/>
              </a:rPr>
              <a:t> finales).</a:t>
            </a:r>
          </a:p>
          <a:p>
            <a:r>
              <a:rPr lang="en-GB" sz="2000" dirty="0">
                <a:latin typeface="Open Sans" panose="020B0606030504020204" pitchFamily="34" charset="0"/>
                <a:ea typeface="Open Sans" panose="020B0606030504020204" pitchFamily="34" charset="0"/>
                <a:cs typeface="Open Sans" panose="020B0606030504020204" pitchFamily="34" charset="0"/>
              </a:rPr>
              <a:t>Le </a:t>
            </a:r>
            <a:r>
              <a:rPr lang="en-GB" sz="2000" dirty="0" err="1">
                <a:latin typeface="Open Sans" panose="020B0606030504020204" pitchFamily="34" charset="0"/>
                <a:ea typeface="Open Sans" panose="020B0606030504020204" pitchFamily="34" charset="0"/>
                <a:cs typeface="Open Sans" panose="020B0606030504020204" pitchFamily="34" charset="0"/>
              </a:rPr>
              <a:t>niveau</a:t>
            </a:r>
            <a:r>
              <a:rPr lang="en-GB" sz="2000" dirty="0">
                <a:latin typeface="Open Sans" panose="020B0606030504020204" pitchFamily="34" charset="0"/>
                <a:ea typeface="Open Sans" panose="020B0606030504020204" pitchFamily="34" charset="0"/>
                <a:cs typeface="Open Sans" panose="020B0606030504020204" pitchFamily="34" charset="0"/>
              </a:rPr>
              <a:t> de simplification </a:t>
            </a:r>
            <a:r>
              <a:rPr lang="en-GB" sz="2000" dirty="0" err="1">
                <a:latin typeface="Open Sans" panose="020B0606030504020204" pitchFamily="34" charset="0"/>
                <a:ea typeface="Open Sans" panose="020B0606030504020204" pitchFamily="34" charset="0"/>
                <a:cs typeface="Open Sans" panose="020B0606030504020204" pitchFamily="34" charset="0"/>
              </a:rPr>
              <a:t>dépend</a:t>
            </a:r>
            <a:r>
              <a:rPr lang="en-GB" sz="2000" dirty="0">
                <a:latin typeface="Open Sans" panose="020B0606030504020204" pitchFamily="34" charset="0"/>
                <a:ea typeface="Open Sans" panose="020B0606030504020204" pitchFamily="34" charset="0"/>
                <a:cs typeface="Open Sans" panose="020B0606030504020204" pitchFamily="34" charset="0"/>
              </a:rPr>
              <a:t> des </a:t>
            </a:r>
            <a:r>
              <a:rPr lang="en-GB" sz="2000" dirty="0" err="1">
                <a:latin typeface="Open Sans" panose="020B0606030504020204" pitchFamily="34" charset="0"/>
                <a:ea typeface="Open Sans" panose="020B0606030504020204" pitchFamily="34" charset="0"/>
                <a:cs typeface="Open Sans" panose="020B0606030504020204" pitchFamily="34" charset="0"/>
              </a:rPr>
              <a:t>enjeux</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étudiés</a:t>
            </a:r>
            <a:r>
              <a:rPr lang="en-GB" sz="2000" dirty="0">
                <a:latin typeface="Open Sans" panose="020B0606030504020204" pitchFamily="34" charset="0"/>
                <a:ea typeface="Open Sans" panose="020B0606030504020204" pitchFamily="34" charset="0"/>
                <a:cs typeface="Open Sans" panose="020B0606030504020204" pitchFamily="34" charset="0"/>
              </a:rPr>
              <a:t> et de la </a:t>
            </a:r>
            <a:r>
              <a:rPr lang="en-GB" sz="2000" dirty="0" err="1">
                <a:latin typeface="Open Sans" panose="020B0606030504020204" pitchFamily="34" charset="0"/>
                <a:ea typeface="Open Sans" panose="020B0606030504020204" pitchFamily="34" charset="0"/>
                <a:cs typeface="Open Sans" panose="020B0606030504020204" pitchFamily="34" charset="0"/>
              </a:rPr>
              <a:t>disponibilité</a:t>
            </a:r>
            <a:r>
              <a:rPr lang="en-GB" sz="2000" dirty="0">
                <a:latin typeface="Open Sans" panose="020B0606030504020204" pitchFamily="34" charset="0"/>
                <a:ea typeface="Open Sans" panose="020B0606030504020204" pitchFamily="34" charset="0"/>
                <a:cs typeface="Open Sans" panose="020B0606030504020204" pitchFamily="34" charset="0"/>
              </a:rPr>
              <a:t> des données.</a:t>
            </a:r>
          </a:p>
          <a:p>
            <a:r>
              <a:rPr lang="en-GB" sz="2000" dirty="0">
                <a:latin typeface="Open Sans" panose="020B0606030504020204" pitchFamily="34" charset="0"/>
                <a:ea typeface="Open Sans" panose="020B0606030504020204" pitchFamily="34" charset="0"/>
                <a:cs typeface="Open Sans" panose="020B0606030504020204" pitchFamily="34" charset="0"/>
              </a:rPr>
              <a:t>Le SER doit </a:t>
            </a:r>
            <a:r>
              <a:rPr lang="en-GB" sz="2000" dirty="0" err="1">
                <a:latin typeface="Open Sans" panose="020B0606030504020204" pitchFamily="34" charset="0"/>
                <a:ea typeface="Open Sans" panose="020B0606030504020204" pitchFamily="34" charset="0"/>
                <a:cs typeface="Open Sans" panose="020B0606030504020204" pitchFamily="34" charset="0"/>
              </a:rPr>
              <a:t>être</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une</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b="1" dirty="0" err="1">
                <a:latin typeface="Open Sans" panose="020B0606030504020204" pitchFamily="34" charset="0"/>
                <a:ea typeface="Open Sans" panose="020B0606030504020204" pitchFamily="34" charset="0"/>
                <a:cs typeface="Open Sans" panose="020B0606030504020204" pitchFamily="34" charset="0"/>
              </a:rPr>
              <a:t>représentation</a:t>
            </a:r>
            <a:r>
              <a:rPr lang="en-GB" sz="2000" b="1" dirty="0">
                <a:latin typeface="Open Sans" panose="020B0606030504020204" pitchFamily="34" charset="0"/>
                <a:ea typeface="Open Sans" panose="020B0606030504020204" pitchFamily="34" charset="0"/>
                <a:cs typeface="Open Sans" panose="020B0606030504020204" pitchFamily="34" charset="0"/>
              </a:rPr>
              <a:t> </a:t>
            </a:r>
            <a:r>
              <a:rPr lang="en-GB" sz="2000" b="1" dirty="0" err="1">
                <a:latin typeface="Open Sans" panose="020B0606030504020204" pitchFamily="34" charset="0"/>
                <a:ea typeface="Open Sans" panose="020B0606030504020204" pitchFamily="34" charset="0"/>
                <a:cs typeface="Open Sans" panose="020B0606030504020204" pitchFamily="34" charset="0"/>
              </a:rPr>
              <a:t>minimale</a:t>
            </a:r>
            <a:r>
              <a:rPr lang="en-GB" sz="2000" b="1" dirty="0">
                <a:latin typeface="Open Sans" panose="020B0606030504020204" pitchFamily="34" charset="0"/>
                <a:ea typeface="Open Sans" panose="020B0606030504020204" pitchFamily="34" charset="0"/>
                <a:cs typeface="Open Sans" panose="020B0606030504020204" pitchFamily="34" charset="0"/>
              </a:rPr>
              <a:t> de la </a:t>
            </a:r>
            <a:r>
              <a:rPr lang="en-GB" sz="2000" b="1" dirty="0" err="1">
                <a:latin typeface="Open Sans" panose="020B0606030504020204" pitchFamily="34" charset="0"/>
                <a:ea typeface="Open Sans" panose="020B0606030504020204" pitchFamily="34" charset="0"/>
                <a:cs typeface="Open Sans" panose="020B0606030504020204" pitchFamily="34" charset="0"/>
              </a:rPr>
              <a:t>réalité</a:t>
            </a:r>
            <a:r>
              <a:rPr lang="en-GB" sz="2000" b="1"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nécessaire</a:t>
            </a:r>
            <a:r>
              <a:rPr lang="en-GB" sz="2000" dirty="0">
                <a:latin typeface="Open Sans" panose="020B0606030504020204" pitchFamily="34" charset="0"/>
                <a:ea typeface="Open Sans" panose="020B0606030504020204" pitchFamily="34" charset="0"/>
                <a:cs typeface="Open Sans" panose="020B0606030504020204" pitchFamily="34" charset="0"/>
              </a:rPr>
              <a:t> pour </a:t>
            </a:r>
            <a:r>
              <a:rPr lang="en-GB" sz="2000" dirty="0" err="1">
                <a:latin typeface="Open Sans" panose="020B0606030504020204" pitchFamily="34" charset="0"/>
                <a:ea typeface="Open Sans" panose="020B0606030504020204" pitchFamily="34" charset="0"/>
                <a:cs typeface="Open Sans" panose="020B0606030504020204" pitchFamily="34" charset="0"/>
              </a:rPr>
              <a:t>répondre</a:t>
            </a:r>
            <a:r>
              <a:rPr lang="en-GB" sz="2000" dirty="0">
                <a:latin typeface="Open Sans" panose="020B0606030504020204" pitchFamily="34" charset="0"/>
                <a:ea typeface="Open Sans" panose="020B0606030504020204" pitchFamily="34" charset="0"/>
                <a:cs typeface="Open Sans" panose="020B0606030504020204" pitchFamily="34" charset="0"/>
              </a:rPr>
              <a:t> aux questions politiques </a:t>
            </a:r>
            <a:r>
              <a:rPr lang="en-GB" sz="2000" dirty="0" err="1">
                <a:latin typeface="Open Sans" panose="020B0606030504020204" pitchFamily="34" charset="0"/>
                <a:ea typeface="Open Sans" panose="020B0606030504020204" pitchFamily="34" charset="0"/>
                <a:cs typeface="Open Sans" panose="020B0606030504020204" pitchFamily="34" charset="0"/>
              </a:rPr>
              <a:t>abordées</a:t>
            </a:r>
            <a:r>
              <a:rPr lang="en-GB" sz="2000" dirty="0">
                <a:latin typeface="Open Sans" panose="020B0606030504020204" pitchFamily="34" charset="0"/>
                <a:ea typeface="Open Sans" panose="020B0606030504020204" pitchFamily="34" charset="0"/>
                <a:cs typeface="Open Sans" panose="020B0606030504020204" pitchFamily="34" charset="0"/>
              </a:rPr>
              <a:t>.</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286966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schemas.microsoft.com/office/2006/documentManagement/types"/>
    <ds:schemaRef ds:uri="0b696a8a-ab1a-459b-a09e-44df7cbe9330"/>
    <ds:schemaRef ds:uri="http://schemas.openxmlformats.org/package/2006/metadata/core-properties"/>
    <ds:schemaRef ds:uri="35b8b66e-5759-43c1-a138-f967a8bf5a20"/>
    <ds:schemaRef ds:uri="http://purl.org/dc/term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1696</TotalTime>
  <Words>5848</Words>
  <Application>Microsoft Office PowerPoint</Application>
  <PresentationFormat>Widescreen</PresentationFormat>
  <Paragraphs>347</Paragraphs>
  <Slides>27</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docId:4A8EF9004E01A5E7EDFFFC5555AA4A7F</cp:keywords>
  <cp:lastModifiedBy>Ashutosh.Bhagurkar</cp:lastModifiedBy>
  <cp:revision>112</cp:revision>
  <dcterms:created xsi:type="dcterms:W3CDTF">2021-02-10T16:48:02Z</dcterms:created>
  <dcterms:modified xsi:type="dcterms:W3CDTF">2025-03-19T16:31:50Z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