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9"/>
  </p:notesMasterIdLst>
  <p:handoutMasterIdLst>
    <p:handoutMasterId r:id="rId30"/>
  </p:handoutMasterIdLst>
  <p:sldIdLst>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22CBB-D026-9DE7-C0A6-2E518C41336C}" v="5" dt="2026-02-09T14:11:20.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502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2C122CBB-D026-9DE7-C0A6-2E518C41336C}"/>
    <pc:docChg chg="modSld">
      <pc:chgData name="Alexander Deliukov" userId="S::alexander_think-e.be#ext#@flux50.onmicrosoft.com::bee075c1-faac-4166-8fcb-7b2057bad6f6" providerId="AD" clId="Web-{2C122CBB-D026-9DE7-C0A6-2E518C41336C}" dt="2026-02-09T14:11:20.971" v="3" actId="14100"/>
      <pc:docMkLst>
        <pc:docMk/>
      </pc:docMkLst>
      <pc:sldChg chg="addSp modSp">
        <pc:chgData name="Alexander Deliukov" userId="S::alexander_think-e.be#ext#@flux50.onmicrosoft.com::bee075c1-faac-4166-8fcb-7b2057bad6f6" providerId="AD" clId="Web-{2C122CBB-D026-9DE7-C0A6-2E518C41336C}" dt="2026-02-09T14:11:20.971" v="3" actId="14100"/>
        <pc:sldMkLst>
          <pc:docMk/>
          <pc:sldMk cId="4021606225" sldId="521"/>
        </pc:sldMkLst>
        <pc:picChg chg="add mod">
          <ac:chgData name="Alexander Deliukov" userId="S::alexander_think-e.be#ext#@flux50.onmicrosoft.com::bee075c1-faac-4166-8fcb-7b2057bad6f6" providerId="AD" clId="Web-{2C122CBB-D026-9DE7-C0A6-2E518C41336C}" dt="2026-02-09T14:11:20.971" v="3" actId="14100"/>
          <ac:picMkLst>
            <pc:docMk/>
            <pc:sldMk cId="4021606225" sldId="521"/>
            <ac:picMk id="4" creationId="{EC883EFF-29DF-A948-BB7E-A410009AEB0B}"/>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15:10:55.965" v="36" actId="14100"/>
      <pc:docMkLst>
        <pc:docMk/>
      </pc:docMkLst>
      <pc:sldChg chg="modSp mod">
        <pc:chgData name="Alexander Deliukov" userId="d5fda0f2-1d08-4016-b7e9-bb882f168707" providerId="ADAL" clId="{FE9DFF45-01DC-45CC-A80A-B50597210401}" dt="2026-01-28T14:56:51.031" v="16" actId="948"/>
        <pc:sldMkLst>
          <pc:docMk/>
          <pc:sldMk cId="4021606225" sldId="521"/>
        </pc:sldMkLst>
        <pc:spChg chg="mod">
          <ac:chgData name="Alexander Deliukov" userId="d5fda0f2-1d08-4016-b7e9-bb882f168707" providerId="ADAL" clId="{FE9DFF45-01DC-45CC-A80A-B50597210401}" dt="2026-01-28T14:56:51.031" v="16" actId="948"/>
          <ac:spMkLst>
            <pc:docMk/>
            <pc:sldMk cId="4021606225" sldId="521"/>
            <ac:spMk id="2" creationId="{9F52A8FD-D115-3917-B567-996023B58008}"/>
          </ac:spMkLst>
        </pc:spChg>
      </pc:sldChg>
      <pc:sldChg chg="modSp modNotes">
        <pc:chgData name="Alexander Deliukov" userId="d5fda0f2-1d08-4016-b7e9-bb882f168707" providerId="ADAL" clId="{FE9DFF45-01DC-45CC-A80A-B50597210401}" dt="2026-01-28T14:54:33.835" v="9"/>
        <pc:sldMkLst>
          <pc:docMk/>
          <pc:sldMk cId="2409541442" sldId="523"/>
        </pc:sldMkLst>
        <pc:spChg chg="mod">
          <ac:chgData name="Alexander Deliukov" userId="d5fda0f2-1d08-4016-b7e9-bb882f168707" providerId="ADAL" clId="{FE9DFF45-01DC-45CC-A80A-B50597210401}" dt="2026-01-28T14:54:33.835" v="9"/>
          <ac:spMkLst>
            <pc:docMk/>
            <pc:sldMk cId="2409541442" sldId="523"/>
            <ac:spMk id="2" creationId="{4D366B55-7ACA-91FD-62DA-6FBF6BEC8E01}"/>
          </ac:spMkLst>
        </pc:spChg>
      </pc:sldChg>
      <pc:sldChg chg="modSp modNotes">
        <pc:chgData name="Alexander Deliukov" userId="d5fda0f2-1d08-4016-b7e9-bb882f168707" providerId="ADAL" clId="{FE9DFF45-01DC-45CC-A80A-B50597210401}" dt="2026-01-28T14:54:33.835" v="9"/>
        <pc:sldMkLst>
          <pc:docMk/>
          <pc:sldMk cId="3899253441" sldId="524"/>
        </pc:sldMkLst>
        <pc:spChg chg="mod">
          <ac:chgData name="Alexander Deliukov" userId="d5fda0f2-1d08-4016-b7e9-bb882f168707" providerId="ADAL" clId="{FE9DFF45-01DC-45CC-A80A-B50597210401}" dt="2026-01-28T14:54:33.835" v="9"/>
          <ac:spMkLst>
            <pc:docMk/>
            <pc:sldMk cId="3899253441" sldId="524"/>
            <ac:spMk id="4" creationId="{F7F40FD4-E1E0-2E56-7DCF-8A54A92CB1A1}"/>
          </ac:spMkLst>
        </pc:spChg>
      </pc:sldChg>
      <pc:sldChg chg="modSp">
        <pc:chgData name="Alexander Deliukov" userId="d5fda0f2-1d08-4016-b7e9-bb882f168707" providerId="ADAL" clId="{FE9DFF45-01DC-45CC-A80A-B50597210401}" dt="2026-01-28T14:56:59.445" v="17" actId="404"/>
        <pc:sldMkLst>
          <pc:docMk/>
          <pc:sldMk cId="1606069557" sldId="525"/>
        </pc:sldMkLst>
        <pc:spChg chg="mod">
          <ac:chgData name="Alexander Deliukov" userId="d5fda0f2-1d08-4016-b7e9-bb882f168707" providerId="ADAL" clId="{FE9DFF45-01DC-45CC-A80A-B50597210401}" dt="2026-01-28T14:56:59.445" v="17" actId="404"/>
          <ac:spMkLst>
            <pc:docMk/>
            <pc:sldMk cId="1606069557" sldId="525"/>
            <ac:spMk id="6" creationId="{BCBC3EFB-6EA2-73C5-A404-54EB71533BD8}"/>
          </ac:spMkLst>
        </pc:spChg>
      </pc:sldChg>
      <pc:sldChg chg="modSp mod">
        <pc:chgData name="Alexander Deliukov" userId="d5fda0f2-1d08-4016-b7e9-bb882f168707" providerId="ADAL" clId="{FE9DFF45-01DC-45CC-A80A-B50597210401}" dt="2026-01-28T14:57:07.542" v="19" actId="1076"/>
        <pc:sldMkLst>
          <pc:docMk/>
          <pc:sldMk cId="2006411794" sldId="526"/>
        </pc:sldMkLst>
        <pc:spChg chg="mod">
          <ac:chgData name="Alexander Deliukov" userId="d5fda0f2-1d08-4016-b7e9-bb882f168707" providerId="ADAL" clId="{FE9DFF45-01DC-45CC-A80A-B50597210401}" dt="2026-01-28T14:57:05.178" v="18" actId="948"/>
          <ac:spMkLst>
            <pc:docMk/>
            <pc:sldMk cId="2006411794" sldId="526"/>
            <ac:spMk id="2" creationId="{80E7D99A-AA02-4E8C-8B1C-0BAA15EB04CF}"/>
          </ac:spMkLst>
        </pc:spChg>
        <pc:spChg chg="mod">
          <ac:chgData name="Alexander Deliukov" userId="d5fda0f2-1d08-4016-b7e9-bb882f168707" providerId="ADAL" clId="{FE9DFF45-01DC-45CC-A80A-B50597210401}" dt="2026-01-28T14:57:07.542" v="19" actId="1076"/>
          <ac:spMkLst>
            <pc:docMk/>
            <pc:sldMk cId="2006411794" sldId="526"/>
            <ac:spMk id="6" creationId="{0698FE26-8855-FDC1-4976-215061E57FEA}"/>
          </ac:spMkLst>
        </pc:spChg>
      </pc:sldChg>
      <pc:sldChg chg="modSp mod">
        <pc:chgData name="Alexander Deliukov" userId="d5fda0f2-1d08-4016-b7e9-bb882f168707" providerId="ADAL" clId="{FE9DFF45-01DC-45CC-A80A-B50597210401}" dt="2026-01-28T14:57:11.623" v="20" actId="948"/>
        <pc:sldMkLst>
          <pc:docMk/>
          <pc:sldMk cId="2353518375" sldId="527"/>
        </pc:sldMkLst>
        <pc:spChg chg="mod">
          <ac:chgData name="Alexander Deliukov" userId="d5fda0f2-1d08-4016-b7e9-bb882f168707" providerId="ADAL" clId="{FE9DFF45-01DC-45CC-A80A-B50597210401}" dt="2026-01-28T14:57:11.623" v="20" actId="948"/>
          <ac:spMkLst>
            <pc:docMk/>
            <pc:sldMk cId="2353518375" sldId="527"/>
            <ac:spMk id="2" creationId="{8DA81C1F-E6D4-7797-0566-5519F15B2FFB}"/>
          </ac:spMkLst>
        </pc:spChg>
      </pc:sldChg>
      <pc:sldChg chg="modSp">
        <pc:chgData name="Alexander Deliukov" userId="d5fda0f2-1d08-4016-b7e9-bb882f168707" providerId="ADAL" clId="{FE9DFF45-01DC-45CC-A80A-B50597210401}" dt="2026-01-28T14:55:06.659" v="11" actId="20577"/>
        <pc:sldMkLst>
          <pc:docMk/>
          <pc:sldMk cId="536010063" sldId="528"/>
        </pc:sldMkLst>
        <pc:spChg chg="mod">
          <ac:chgData name="Alexander Deliukov" userId="d5fda0f2-1d08-4016-b7e9-bb882f168707" providerId="ADAL" clId="{FE9DFF45-01DC-45CC-A80A-B50597210401}" dt="2026-01-28T14:55:06.659" v="11" actId="20577"/>
          <ac:spMkLst>
            <pc:docMk/>
            <pc:sldMk cId="536010063" sldId="528"/>
            <ac:spMk id="4" creationId="{CB33C395-3CC3-4B54-6421-D833B99114A3}"/>
          </ac:spMkLst>
        </pc:spChg>
      </pc:sldChg>
      <pc:sldChg chg="modSp mod">
        <pc:chgData name="Alexander Deliukov" userId="d5fda0f2-1d08-4016-b7e9-bb882f168707" providerId="ADAL" clId="{FE9DFF45-01DC-45CC-A80A-B50597210401}" dt="2026-01-28T14:57:16.938" v="21" actId="1076"/>
        <pc:sldMkLst>
          <pc:docMk/>
          <pc:sldMk cId="3298366752" sldId="529"/>
        </pc:sldMkLst>
        <pc:spChg chg="mod">
          <ac:chgData name="Alexander Deliukov" userId="d5fda0f2-1d08-4016-b7e9-bb882f168707" providerId="ADAL" clId="{FE9DFF45-01DC-45CC-A80A-B50597210401}" dt="2026-01-28T14:57:16.938" v="21" actId="1076"/>
          <ac:spMkLst>
            <pc:docMk/>
            <pc:sldMk cId="3298366752" sldId="529"/>
            <ac:spMk id="4" creationId="{E89D4953-F522-1DC0-5021-75B2160CEB19}"/>
          </ac:spMkLst>
        </pc:spChg>
      </pc:sldChg>
      <pc:sldChg chg="modSp mod modNotes">
        <pc:chgData name="Alexander Deliukov" userId="d5fda0f2-1d08-4016-b7e9-bb882f168707" providerId="ADAL" clId="{FE9DFF45-01DC-45CC-A80A-B50597210401}" dt="2026-01-28T14:57:24.051" v="23" actId="1076"/>
        <pc:sldMkLst>
          <pc:docMk/>
          <pc:sldMk cId="2464154826" sldId="531"/>
        </pc:sldMkLst>
        <pc:spChg chg="mod">
          <ac:chgData name="Alexander Deliukov" userId="d5fda0f2-1d08-4016-b7e9-bb882f168707" providerId="ADAL" clId="{FE9DFF45-01DC-45CC-A80A-B50597210401}" dt="2026-01-28T14:55:26.766" v="12"/>
          <ac:spMkLst>
            <pc:docMk/>
            <pc:sldMk cId="2464154826" sldId="531"/>
            <ac:spMk id="2" creationId="{14B7AC55-1995-8215-ACF9-D2D0B8B6B584}"/>
          </ac:spMkLst>
        </pc:spChg>
        <pc:spChg chg="mod">
          <ac:chgData name="Alexander Deliukov" userId="d5fda0f2-1d08-4016-b7e9-bb882f168707" providerId="ADAL" clId="{FE9DFF45-01DC-45CC-A80A-B50597210401}" dt="2026-01-28T14:57:24.051" v="23" actId="1076"/>
          <ac:spMkLst>
            <pc:docMk/>
            <pc:sldMk cId="2464154826" sldId="531"/>
            <ac:spMk id="4" creationId="{6626F0D8-00A2-4308-1A56-AEAB5E13091A}"/>
          </ac:spMkLst>
        </pc:spChg>
      </pc:sldChg>
      <pc:sldChg chg="modSp">
        <pc:chgData name="Alexander Deliukov" userId="d5fda0f2-1d08-4016-b7e9-bb882f168707" providerId="ADAL" clId="{FE9DFF45-01DC-45CC-A80A-B50597210401}" dt="2026-01-28T14:55:47.649" v="13"/>
        <pc:sldMkLst>
          <pc:docMk/>
          <pc:sldMk cId="2916704819" sldId="532"/>
        </pc:sldMkLst>
        <pc:spChg chg="mod">
          <ac:chgData name="Alexander Deliukov" userId="d5fda0f2-1d08-4016-b7e9-bb882f168707" providerId="ADAL" clId="{FE9DFF45-01DC-45CC-A80A-B50597210401}" dt="2026-01-28T14:55:47.649" v="13"/>
          <ac:spMkLst>
            <pc:docMk/>
            <pc:sldMk cId="2916704819" sldId="532"/>
            <ac:spMk id="2" creationId="{B7A601D1-86D4-55EF-E3B6-DCBDFB331F26}"/>
          </ac:spMkLst>
        </pc:spChg>
      </pc:sldChg>
      <pc:sldChg chg="modSp mod">
        <pc:chgData name="Alexander Deliukov" userId="d5fda0f2-1d08-4016-b7e9-bb882f168707" providerId="ADAL" clId="{FE9DFF45-01DC-45CC-A80A-B50597210401}" dt="2026-01-28T14:57:32.262" v="24" actId="1076"/>
        <pc:sldMkLst>
          <pc:docMk/>
          <pc:sldMk cId="895903724" sldId="535"/>
        </pc:sldMkLst>
        <pc:spChg chg="mod">
          <ac:chgData name="Alexander Deliukov" userId="d5fda0f2-1d08-4016-b7e9-bb882f168707" providerId="ADAL" clId="{FE9DFF45-01DC-45CC-A80A-B50597210401}" dt="2026-01-28T14:57:32.262" v="24" actId="1076"/>
          <ac:spMkLst>
            <pc:docMk/>
            <pc:sldMk cId="895903724" sldId="535"/>
            <ac:spMk id="4" creationId="{C7B55AD6-BE39-9CA0-D95D-AC03B2E99E8F}"/>
          </ac:spMkLst>
        </pc:spChg>
      </pc:sldChg>
      <pc:sldChg chg="modSp mod">
        <pc:chgData name="Alexander Deliukov" userId="d5fda0f2-1d08-4016-b7e9-bb882f168707" providerId="ADAL" clId="{FE9DFF45-01DC-45CC-A80A-B50597210401}" dt="2026-01-28T14:57:38.014" v="25" actId="948"/>
        <pc:sldMkLst>
          <pc:docMk/>
          <pc:sldMk cId="328156667" sldId="537"/>
        </pc:sldMkLst>
        <pc:spChg chg="mod">
          <ac:chgData name="Alexander Deliukov" userId="d5fda0f2-1d08-4016-b7e9-bb882f168707" providerId="ADAL" clId="{FE9DFF45-01DC-45CC-A80A-B50597210401}" dt="2026-01-28T14:57:38.014" v="25" actId="948"/>
          <ac:spMkLst>
            <pc:docMk/>
            <pc:sldMk cId="328156667" sldId="537"/>
            <ac:spMk id="2" creationId="{06C04EB7-574D-BEE8-7D60-A52C064F2ABC}"/>
          </ac:spMkLst>
        </pc:spChg>
      </pc:sldChg>
      <pc:sldChg chg="modSp mod modNotes">
        <pc:chgData name="Alexander Deliukov" userId="d5fda0f2-1d08-4016-b7e9-bb882f168707" providerId="ADAL" clId="{FE9DFF45-01DC-45CC-A80A-B50597210401}" dt="2026-01-28T14:57:48.166" v="27" actId="1076"/>
        <pc:sldMkLst>
          <pc:docMk/>
          <pc:sldMk cId="2780248464" sldId="538"/>
        </pc:sldMkLst>
        <pc:spChg chg="mod">
          <ac:chgData name="Alexander Deliukov" userId="d5fda0f2-1d08-4016-b7e9-bb882f168707" providerId="ADAL" clId="{FE9DFF45-01DC-45CC-A80A-B50597210401}" dt="2026-01-28T14:57:44.672" v="26" actId="14100"/>
          <ac:spMkLst>
            <pc:docMk/>
            <pc:sldMk cId="2780248464" sldId="538"/>
            <ac:spMk id="3" creationId="{CD3152FB-94BB-5F97-F9DF-816B8B4D2A53}"/>
          </ac:spMkLst>
        </pc:spChg>
        <pc:spChg chg="mod">
          <ac:chgData name="Alexander Deliukov" userId="d5fda0f2-1d08-4016-b7e9-bb882f168707" providerId="ADAL" clId="{FE9DFF45-01DC-45CC-A80A-B50597210401}" dt="2026-01-28T14:57:48.166" v="27" actId="1076"/>
          <ac:spMkLst>
            <pc:docMk/>
            <pc:sldMk cId="2780248464" sldId="538"/>
            <ac:spMk id="4" creationId="{814CABE2-6C61-7A78-A88D-15A7E427F630}"/>
          </ac:spMkLst>
        </pc:spChg>
      </pc:sldChg>
      <pc:sldChg chg="modSp mod">
        <pc:chgData name="Alexander Deliukov" userId="d5fda0f2-1d08-4016-b7e9-bb882f168707" providerId="ADAL" clId="{FE9DFF45-01DC-45CC-A80A-B50597210401}" dt="2026-01-28T14:57:52.898" v="28" actId="1076"/>
        <pc:sldMkLst>
          <pc:docMk/>
          <pc:sldMk cId="3463406520" sldId="539"/>
        </pc:sldMkLst>
        <pc:spChg chg="mod">
          <ac:chgData name="Alexander Deliukov" userId="d5fda0f2-1d08-4016-b7e9-bb882f168707" providerId="ADAL" clId="{FE9DFF45-01DC-45CC-A80A-B50597210401}" dt="2026-01-28T14:57:52.898" v="28" actId="1076"/>
          <ac:spMkLst>
            <pc:docMk/>
            <pc:sldMk cId="3463406520" sldId="539"/>
            <ac:spMk id="4" creationId="{0DF50959-6A86-41AD-4206-D98C378FFC99}"/>
          </ac:spMkLst>
        </pc:spChg>
      </pc:sldChg>
      <pc:sldChg chg="modSp mod">
        <pc:chgData name="Alexander Deliukov" userId="d5fda0f2-1d08-4016-b7e9-bb882f168707" providerId="ADAL" clId="{FE9DFF45-01DC-45CC-A80A-B50597210401}" dt="2026-01-28T14:57:55.433" v="29" actId="1076"/>
        <pc:sldMkLst>
          <pc:docMk/>
          <pc:sldMk cId="2980495714" sldId="540"/>
        </pc:sldMkLst>
        <pc:spChg chg="mod">
          <ac:chgData name="Alexander Deliukov" userId="d5fda0f2-1d08-4016-b7e9-bb882f168707" providerId="ADAL" clId="{FE9DFF45-01DC-45CC-A80A-B50597210401}" dt="2026-01-28T14:57:55.433" v="29" actId="1076"/>
          <ac:spMkLst>
            <pc:docMk/>
            <pc:sldMk cId="2980495714" sldId="540"/>
            <ac:spMk id="4" creationId="{06E0C1A0-3021-4BED-9D7A-E8EE518B3DF4}"/>
          </ac:spMkLst>
        </pc:spChg>
      </pc:sldChg>
      <pc:sldChg chg="modSp mod">
        <pc:chgData name="Alexander Deliukov" userId="d5fda0f2-1d08-4016-b7e9-bb882f168707" providerId="ADAL" clId="{FE9DFF45-01DC-45CC-A80A-B50597210401}" dt="2026-01-28T15:10:55.965" v="36" actId="14100"/>
        <pc:sldMkLst>
          <pc:docMk/>
          <pc:sldMk cId="2514830005" sldId="541"/>
        </pc:sldMkLst>
        <pc:spChg chg="mod">
          <ac:chgData name="Alexander Deliukov" userId="d5fda0f2-1d08-4016-b7e9-bb882f168707" providerId="ADAL" clId="{FE9DFF45-01DC-45CC-A80A-B50597210401}" dt="2026-01-28T14:57:58.993" v="31" actId="1076"/>
          <ac:spMkLst>
            <pc:docMk/>
            <pc:sldMk cId="2514830005" sldId="541"/>
            <ac:spMk id="19" creationId="{8DC1423C-2E75-48AE-A98F-626668954196}"/>
          </ac:spMkLst>
        </pc:spChg>
        <pc:spChg chg="mod">
          <ac:chgData name="Alexander Deliukov" userId="d5fda0f2-1d08-4016-b7e9-bb882f168707" providerId="ADAL" clId="{FE9DFF45-01DC-45CC-A80A-B50597210401}" dt="2026-01-28T14:58:01.715" v="32" actId="1076"/>
          <ac:spMkLst>
            <pc:docMk/>
            <pc:sldMk cId="2514830005" sldId="541"/>
            <ac:spMk id="29" creationId="{4ECDE187-04E2-45C2-AB71-3163282F7484}"/>
          </ac:spMkLst>
        </pc:spChg>
        <pc:spChg chg="mod">
          <ac:chgData name="Alexander Deliukov" userId="d5fda0f2-1d08-4016-b7e9-bb882f168707" providerId="ADAL" clId="{FE9DFF45-01DC-45CC-A80A-B50597210401}" dt="2026-01-28T14:58:05.517" v="33" actId="1076"/>
          <ac:spMkLst>
            <pc:docMk/>
            <pc:sldMk cId="2514830005" sldId="541"/>
            <ac:spMk id="41" creationId="{D9C87595-16A2-4A0F-9DBB-4AF40FA3BA2C}"/>
          </ac:spMkLst>
        </pc:spChg>
        <pc:spChg chg="mod">
          <ac:chgData name="Alexander Deliukov" userId="d5fda0f2-1d08-4016-b7e9-bb882f168707" providerId="ADAL" clId="{FE9DFF45-01DC-45CC-A80A-B50597210401}" dt="2026-01-28T15:10:55.965" v="36" actId="14100"/>
          <ac:spMkLst>
            <pc:docMk/>
            <pc:sldMk cId="2514830005" sldId="541"/>
            <ac:spMk id="49" creationId="{E8F01505-D47E-4B07-82B8-EC043F5EC813}"/>
          </ac:spMkLst>
        </pc:spChg>
        <pc:spChg chg="mod">
          <ac:chgData name="Alexander Deliukov" userId="d5fda0f2-1d08-4016-b7e9-bb882f168707" providerId="ADAL" clId="{FE9DFF45-01DC-45CC-A80A-B50597210401}" dt="2026-01-28T14:58:14.679" v="35" actId="1076"/>
          <ac:spMkLst>
            <pc:docMk/>
            <pc:sldMk cId="2514830005" sldId="541"/>
            <ac:spMk id="60" creationId="{DB6D982A-54DA-4FCC-9383-F91FC1E1D9CE}"/>
          </ac:spMkLst>
        </pc:spChg>
      </pc:sldChg>
      <pc:sldChg chg="modSp mod">
        <pc:chgData name="Alexander Deliukov" userId="d5fda0f2-1d08-4016-b7e9-bb882f168707" providerId="ADAL" clId="{FE9DFF45-01DC-45CC-A80A-B50597210401}" dt="2026-01-28T14:54:06.191" v="8" actId="313"/>
        <pc:sldMkLst>
          <pc:docMk/>
          <pc:sldMk cId="2029895012" sldId="542"/>
        </pc:sldMkLst>
        <pc:spChg chg="mod">
          <ac:chgData name="Alexander Deliukov" userId="d5fda0f2-1d08-4016-b7e9-bb882f168707" providerId="ADAL" clId="{FE9DFF45-01DC-45CC-A80A-B50597210401}" dt="2026-01-28T14:54:06.191" v="8" actId="313"/>
          <ac:spMkLst>
            <pc:docMk/>
            <pc:sldMk cId="2029895012" sldId="542"/>
            <ac:spMk id="4" creationId="{B6E2F0C4-3708-062E-837B-49F21B8E51C4}"/>
          </ac:spMkLst>
        </pc:spChg>
      </pc:sldChg>
      <pc:sldChg chg="modSp modNotes">
        <pc:chgData name="Alexander Deliukov" userId="d5fda0f2-1d08-4016-b7e9-bb882f168707" providerId="ADAL" clId="{FE9DFF45-01DC-45CC-A80A-B50597210401}" dt="2026-01-28T14:54:33.835" v="9"/>
        <pc:sldMkLst>
          <pc:docMk/>
          <pc:sldMk cId="336982409" sldId="543"/>
        </pc:sldMkLst>
        <pc:spChg chg="mod">
          <ac:chgData name="Alexander Deliukov" userId="d5fda0f2-1d08-4016-b7e9-bb882f168707" providerId="ADAL" clId="{FE9DFF45-01DC-45CC-A80A-B50597210401}" dt="2026-01-28T14:54:33.835" v="9"/>
          <ac:spMkLst>
            <pc:docMk/>
            <pc:sldMk cId="336982409" sldId="543"/>
            <ac:spMk id="4" creationId="{3DB6FBCA-B841-CF2C-0B0D-6DB6E9A3C5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Mester szövegstílus szerkesztése</a:t>
            </a:r>
          </a:p>
          <a:p>
            <a:pPr lvl="1"/>
            <a:r>
              <a:rPr lang="ko-KR" altLang="en-US"/>
              <a:t>Második szint</a:t>
            </a:r>
          </a:p>
          <a:p>
            <a:pPr lvl="2"/>
            <a:r>
              <a:rPr lang="ko-KR" altLang="en-US"/>
              <a:t>Harmadik szint</a:t>
            </a:r>
          </a:p>
          <a:p>
            <a:pPr lvl="3"/>
            <a:r>
              <a:rPr lang="ko-KR" altLang="en-US"/>
              <a:t>Negyedik szint</a:t>
            </a:r>
          </a:p>
          <a:p>
            <a:pPr lvl="4"/>
            <a:r>
              <a:rPr lang="ko-KR" altLang="en-US"/>
              <a:t>Ötödik szint</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slide" Target="../slid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notesMaster" Target="../notesMasters/notesMaster1.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2021/08/09/ar6-wg1-20210809-p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n.org/en/climatechange/what-is-climate-chang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org/en/climatechange/what-is-climate-chan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Hogyan hat a klímaváltozás </a:t>
            </a:r>
            <a:r>
              <a:rPr lang="en-US" altLang="ko-KR" sz="1200" dirty="0">
                <a:solidFill>
                  <a:schemeClr val="tx2"/>
                </a:solidFill>
                <a:cs typeface="Arial" panose="020B0604020202020204" pitchFamily="34" charset="0"/>
              </a:rPr>
              <a:t>a megújuló energiára?</a:t>
            </a:r>
            <a:endParaRPr lang="ko-KR" altLang="en-US" sz="1200" dirty="0">
              <a:solidFill>
                <a:schemeClr val="tx2"/>
              </a:solidFill>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pPr latinLnBrk="0" hangingPunct="0"/>
            <a:r>
              <a:rPr lang="en-GB" sz="1200" b="0" i="0" kern="1200" dirty="0">
                <a:solidFill>
                  <a:schemeClr val="tx1"/>
                </a:solidFill>
                <a:effectLst/>
                <a:latin typeface="+mn-lt"/>
                <a:ea typeface="+mn-ea"/>
                <a:cs typeface="+mn-cs"/>
              </a:rPr>
              <a:t>Ez a projekt az Európai Unió Horizont kutatási és innovációs programjának (2021–2027) támogatását élvezi, a 101075596 számú támogatási megállapodás keretében. A jelen anyag tartalmáért kizárólag az Every1 projekt felelős, és az nem feltétlenül tükrözi az Európai Unió véleményét. A prezentáció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licenc alatt áll</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hacsak másképp nem jelezzük.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286577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Különböző típusú energiatermelés: Szél (szélturbinák)</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Milyen hatással lehet az éghajlatváltozás a szélenergiára?</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4388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Különböző típusú energiatermelés: Szél (szélturbinák)</a:t>
            </a:r>
            <a:endParaRPr lang="en-US" sz="1050" dirty="0">
              <a:solidFill>
                <a:schemeClr val="bg1"/>
              </a:solidFill>
            </a:endParaRPr>
          </a:p>
          <a:p>
            <a:pPr algn="just" latinLnBrk="0"/>
            <a:r>
              <a:rPr lang="en-GB" sz="1200" dirty="0"/>
              <a:t>A szél tiszta és bőséges energiaforrás, amelyet villamos energia előállítására használnak. Használható szárazföldön (onshore) és tengeren (offshore) egyaránt.</a:t>
            </a:r>
          </a:p>
          <a:p>
            <a:pPr algn="just" latinLnBrk="0"/>
            <a:endParaRPr lang="en-GB" sz="1200" dirty="0"/>
          </a:p>
          <a:p>
            <a:pPr algn="just" latinLnBrk="0"/>
            <a:r>
              <a:rPr lang="en-GB" sz="1200" dirty="0"/>
              <a:t>A gyártás és a szélturbina-tervezés folyamatos fejlesztése, valamint a teljesítménytényezők javulása (több </a:t>
            </a:r>
            <a:r>
              <a:rPr lang="en-GB" sz="1200" dirty="0" err="1"/>
              <a:t>villamos</a:t>
            </a:r>
            <a:r>
              <a:rPr lang="en-GB" sz="1200" dirty="0"/>
              <a:t> </a:t>
            </a:r>
            <a:r>
              <a:rPr lang="en-GB" sz="1200" dirty="0" err="1"/>
              <a:t>energiatermelése</a:t>
            </a:r>
            <a:r>
              <a:rPr lang="en-GB" sz="1200" dirty="0"/>
              <a:t> turbinaenként) – például a nagyobb teljesítményű turbináknak és/vagy a jobb lokalizációnak köszönhetően – csökkentette a szélenergia költségeit, és megerősítette annak pozícióját a tiszta energia átállás egyik fő hajtóerejeként.</a:t>
            </a:r>
          </a:p>
          <a:p>
            <a:pPr algn="just" latinLnBrk="0"/>
            <a:endParaRPr lang="en-GB" sz="1200" dirty="0"/>
          </a:p>
          <a:p>
            <a:pPr algn="just" latinLnBrk="0"/>
            <a:r>
              <a:rPr lang="en-GB" sz="1200" dirty="0">
                <a:hlinkClick r:id="rId3"/>
              </a:rPr>
              <a:t>Az Eurostat</a:t>
            </a:r>
            <a:r>
              <a:rPr lang="en-GB" sz="1200" dirty="0"/>
              <a:t> szerint 2024-ben a szélenergia az EU-ban a megújuló forrásokból előállított teljes villamos energia 39,1 %-át tette ki.</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215258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0782-F4E8-B2A2-8F8D-7A0E8606E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1F272-A2C0-D250-3E0B-669132D284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06026B-AAB8-D140-8FD8-778A5EE2655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Különböző típusú energiatermelés: Szél (szélturbinák)</a:t>
            </a:r>
            <a:endParaRPr lang="en-US" sz="1050" dirty="0">
              <a:solidFill>
                <a:schemeClr val="bg1"/>
              </a:solidFill>
            </a:endParaRPr>
          </a:p>
          <a:p>
            <a:pPr algn="just" latinLnBrk="0"/>
            <a:r>
              <a:rPr lang="en-GB" sz="1200" dirty="0"/>
              <a:t>A szélturbina fő alkatrészei:</a:t>
            </a:r>
          </a:p>
          <a:p>
            <a:pPr algn="just" latinLnBrk="0"/>
            <a:endParaRPr lang="en-GB" sz="1200" dirty="0"/>
          </a:p>
          <a:p>
            <a:pPr marL="342900" indent="-342900" algn="just" latinLnBrk="0">
              <a:buFont typeface="Arial" panose="020B0604020202020204" pitchFamily="34" charset="0"/>
              <a:buChar char="•"/>
            </a:pPr>
            <a:r>
              <a:rPr lang="en-GB" sz="1200" dirty="0"/>
              <a:t>A rotor, amely magában foglalja a lapátokat és hajtja a tengelyt, a szélenergiát mechanikai forgási energiává alakítja.</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A főtest, amely a főtengelyt, a sebességváltót (amely növeli a forgási sebességet), a generátort (amely a mechanikai energiát villamos energiává alakítja) és a vezérlőrendszert tartalmazza.</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A tartótorony, amely a turbinát olyan magasságba emeli, ahol erősebb és állandóbb széláramlatokat tud befogni.</a:t>
            </a:r>
          </a:p>
          <a:p>
            <a:endParaRPr lang="en-GB" dirty="0"/>
          </a:p>
        </p:txBody>
      </p:sp>
      <p:sp>
        <p:nvSpPr>
          <p:cNvPr id="4" name="Slide Number Placeholder 3">
            <a:extLst>
              <a:ext uri="{FF2B5EF4-FFF2-40B4-BE49-F238E27FC236}">
                <a16:creationId xmlns:a16="http://schemas.microsoft.com/office/drawing/2014/main" id="{66B5E629-CD9D-AF2E-B0E4-F7683D84245A}"/>
              </a:ext>
            </a:extLst>
          </p:cNvPr>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78985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Milyen hatással lehet az éghajlatváltozás a szélenergiára?</a:t>
            </a:r>
            <a:endParaRPr lang="en-US" sz="1050" kern="1200" dirty="0">
              <a:solidFill>
                <a:schemeClr val="bg1"/>
              </a:solidFill>
              <a:latin typeface="+mn-lt"/>
              <a:ea typeface="+mn-ea"/>
              <a:cs typeface="+mn-cs"/>
            </a:endParaRPr>
          </a:p>
          <a:p>
            <a:pPr marL="457200" indent="-457200" latinLnBrk="0">
              <a:buChar char="•"/>
            </a:pPr>
            <a:r>
              <a:rPr lang="en-US" sz="1200" dirty="0">
                <a:ea typeface="Public Sans"/>
                <a:cs typeface="Public Sans"/>
              </a:rPr>
              <a:t>A viharokhoz hasonló szélsőséges időjárási események és a viharok intenzitásának növekedése mellett, amelyek infrastrukturális károkat okozhatnak a szélerőművekben, </a:t>
            </a:r>
            <a:r>
              <a:rPr lang="en-US" sz="1200" dirty="0"/>
              <a:t>változhatnak a szélviszonyok is, ami számos régióban a szél csökkenését („szélszárazság”) eredményezheti, valamint nőhet a villámcsapások valószínűsége, és a hőhullámok csökkenthetik a berendezések élettartamát és növelhetik a turbinák leállási idejét.</a:t>
            </a:r>
            <a:endParaRPr lang="en-US" sz="1200" dirty="0">
              <a:ea typeface="Calibri"/>
              <a:cs typeface="Calibri"/>
            </a:endParaRPr>
          </a:p>
          <a:p>
            <a:pPr marL="457200" indent="-457200" latinLnBrk="0">
              <a:buChar char="•"/>
            </a:pPr>
            <a:r>
              <a:rPr lang="en-US" sz="1200" dirty="0"/>
              <a:t>A szél erősségének és mintázatának előrejelzése nehéz lehet. Ez bizonytalanságot eredményezhet az erőmű termelésének kiszámításakor (Herrmann et al., 2016).</a:t>
            </a:r>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75634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Különböző típusú energiatermelés: kis léptékű vízenergia</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Milyen hatással lehet az éghajlatváltozás a kis léptékű vízenergia-termelésre?</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4281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Különböző típusú energiatermelés: Kis léptékű vízenergia</a:t>
            </a:r>
            <a:endParaRPr lang="en-US" sz="1050" dirty="0">
              <a:solidFill>
                <a:schemeClr val="bg1"/>
              </a:solidFill>
            </a:endParaRPr>
          </a:p>
          <a:p>
            <a:pPr algn="just" latinLnBrk="0"/>
            <a:r>
              <a:rPr lang="en-GB" sz="1200" dirty="0"/>
              <a:t>A vízenergia a turbinát meghajtó víz áramlásából származik. Ez az egyik legrégebbi megújuló energiaforrás, amelyet már az iparosodás előtti időkben is használtak, például vízimalmokban.</a:t>
            </a:r>
          </a:p>
          <a:p>
            <a:pPr algn="just" latinLnBrk="0"/>
            <a:endParaRPr lang="en-GB" sz="1200" dirty="0"/>
          </a:p>
          <a:p>
            <a:pPr algn="just" latinLnBrk="0"/>
            <a:r>
              <a:rPr lang="en-GB" sz="1200" dirty="0"/>
              <a:t>A második legnagyobb megújuló villamosenergia-forrásként a vízenergia ma is fontos energiaforrásnak számít. Az Eurostat adatai szerint 2024-ben az EU megújuló energiaforrásokból előállított teljes villamosenergia-termelésének 29,9 %-át tette ki. </a:t>
            </a:r>
          </a:p>
          <a:p>
            <a:pPr algn="just" latinLnBrk="0"/>
            <a:endParaRPr lang="en-GB" sz="1200" dirty="0"/>
          </a:p>
          <a:p>
            <a:pPr algn="just" latinLnBrk="0"/>
            <a:r>
              <a:rPr lang="en-GB" sz="1200" dirty="0"/>
              <a:t>A kis léptékű vízenergia (10 megawattnál kevesebb termeléssel) több mint 13 millió háztartásnak biztosít villamos energiát Európában (</a:t>
            </a:r>
            <a:r>
              <a:rPr lang="en-GB" sz="1200" dirty="0">
                <a:hlinkClick r:id="rId3"/>
              </a:rPr>
              <a:t>Európai Megújuló Energia Szövetség</a:t>
            </a:r>
            <a:r>
              <a:rPr lang="en-GB" sz="1200" dirty="0"/>
              <a:t>).</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4798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Milyen hatással lehet az éghajlatváltozás a kis léptékű vízenergia-termelésre?</a:t>
            </a:r>
            <a:endParaRPr lang="en-US" sz="1050" kern="1200" dirty="0">
              <a:solidFill>
                <a:schemeClr val="bg1"/>
              </a:solidFill>
              <a:latin typeface="+mn-lt"/>
              <a:ea typeface="+mn-ea"/>
              <a:cs typeface="+mn-cs"/>
            </a:endParaRPr>
          </a:p>
          <a:p>
            <a:pPr marL="457200" indent="-457200" latinLnBrk="0">
              <a:buFont typeface="Arial"/>
              <a:buChar char="•"/>
            </a:pPr>
            <a:r>
              <a:rPr lang="en-US" sz="1200" dirty="0"/>
              <a:t>Az éghajlatváltozás kis léptékű vízenergia-termelésre gyakorolt hatása jelenleg nem egyértelmű. Globális szinten egyes tanulmányok különböző forgatókönyvek alapján a vízenergia-termelés 2,4–6,3 %-os növekedését jósolják, míg mások bizonytalanok a változás irányát illetően. Mindazonáltal minden tanulmány egyetért abban, hogy jelentős regionális eltérések vannak.</a:t>
            </a:r>
            <a:endParaRPr lang="en-US" sz="1200" dirty="0">
              <a:ea typeface="Calibri"/>
              <a:cs typeface="Calibri"/>
            </a:endParaRPr>
          </a:p>
          <a:p>
            <a:pPr marL="457200" indent="-457200" latinLnBrk="0">
              <a:buChar char="•"/>
            </a:pPr>
            <a:r>
              <a:rPr lang="en-US" sz="1200" dirty="0"/>
              <a:t>A kiszámíthatatlanabb időjárás és a kevésbé előre jelezhető évszakok miatt várható, hogy például Észak-Európában a kis léptékű vízenergia-termelés télen (január-március) növekedni fog, míg tavasszal és nyáron (április-június) csökkenni fog. </a:t>
            </a:r>
          </a:p>
          <a:p>
            <a:pPr marL="457200" indent="-457200" latinLnBrk="0">
              <a:buChar char="•"/>
            </a:pPr>
            <a:r>
              <a:rPr lang="en-US" sz="1200" dirty="0"/>
              <a:t>Dél-Európában az egész éven át kevesebb csapadék miatt a kis léptékű vízenergia-termelés csökkenésére lehet számítani (Welt der </a:t>
            </a:r>
            <a:r>
              <a:rPr lang="en-US" sz="1200" dirty="0" err="1"/>
              <a:t>Physik</a:t>
            </a:r>
            <a:r>
              <a:rPr lang="en-US" sz="1200" dirty="0"/>
              <a:t>, 2021).</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7579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A klímaváltozás megújuló energiaforrásokra gyakorolt hatásának enyhítése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Hogyan lehet enyhíteni a klímaváltozás hatását a megújuló energiaforrásokra?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6503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A klímaváltozás megújuló energiaforrásokra gyakorolt hatásának enyhítése</a:t>
            </a:r>
          </a:p>
          <a:p>
            <a:pPr latinLnBrk="0"/>
            <a:r>
              <a:rPr lang="en-US" sz="1200" dirty="0"/>
              <a:t>A Columbia Climate School egyik cikke, amelynek címe </a:t>
            </a:r>
            <a:r>
              <a:rPr lang="en-US" sz="1200" i="1" dirty="0">
                <a:hlinkClick r:id="rId3"/>
              </a:rPr>
              <a:t>„Hogyan hat a klímaváltozás a megújuló energiára</a:t>
            </a:r>
            <a:r>
              <a:rPr lang="en-US" sz="1200" dirty="0"/>
              <a:t>?”, négy megközelítést tárgyal az „energiarendszer ellenálló képességének” növelésére. Ezek a következők: </a:t>
            </a:r>
          </a:p>
          <a:p>
            <a:pPr latinLnBrk="0"/>
            <a:endParaRPr lang="en-US" sz="1200" dirty="0"/>
          </a:p>
          <a:p>
            <a:pPr marL="457200" indent="-457200" latinLnBrk="0">
              <a:buFont typeface="+mj-lt"/>
              <a:buAutoNum type="arabicPeriod"/>
            </a:pPr>
            <a:r>
              <a:rPr lang="en-US" sz="1200" dirty="0"/>
              <a:t>Annak biztosítása, hogy ne támaszkodjunk túlzottan egyetlen energiaforrásra, hanem többféle energiaforrást használjunk („az energiamix diverzifikálása”). Ez „elosztott energiarendszerek” formájában valósulhat meg, vagyis egy helyen többféle forrásból (pl. több háztartás napelemekkel és/vagy szélturbinákkal) termelt energia felhasználásával. </a:t>
            </a:r>
          </a:p>
          <a:p>
            <a:pPr marL="457200" indent="-457200" latinLnBrk="0">
              <a:buFont typeface="+mj-lt"/>
              <a:buAutoNum type="arabicPeriod"/>
            </a:pPr>
            <a:r>
              <a:rPr lang="en-US" sz="1200" dirty="0"/>
              <a:t>Intelligens hálózatok használata annak biztosítására, hogy </a:t>
            </a:r>
            <a:r>
              <a:rPr lang="en-US" sz="1200" dirty="0" err="1"/>
              <a:t>az</a:t>
            </a:r>
            <a:r>
              <a:rPr lang="en-US" sz="1200" dirty="0"/>
              <a:t> </a:t>
            </a:r>
            <a:r>
              <a:rPr lang="en-US" sz="1200" dirty="0" err="1"/>
              <a:t>energiatermelése</a:t>
            </a:r>
            <a:r>
              <a:rPr lang="en-US" sz="1200" dirty="0"/>
              <a:t> és fogyasztása hatékonyan kiegyensúlyozható legyen.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5249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3FFA-7262-217F-06F5-D56BF309C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C8292-5A2B-2AFD-9F13-5675A5D87D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43BF176-8B4C-0640-2977-1261F18BF06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A klímaváltozás megújuló energiaforrásokra gyakorolt hatásának enyhítése</a:t>
            </a:r>
          </a:p>
          <a:p>
            <a:endParaRPr lang="en-GB" dirty="0"/>
          </a:p>
          <a:p>
            <a:pPr marL="457200" indent="-457200" latinLnBrk="0">
              <a:buAutoNum type="arabicPeriod" startAt="3"/>
            </a:pPr>
            <a:r>
              <a:rPr lang="en-US" sz="1200" dirty="0"/>
              <a:t>Az infrastruktúra fejlesztése az éghajlatváltozás kiszámíthatatlanságának jobb kezelése érdekében. Az infrastruktúra fejlesztése magában foglalja a szélturbinák javítását is, hogy azok jobban előre tudják jelezni a súlyos hideget, meleget és viharokat, és azokhoz jobban tudjanak alkalmazkodni. </a:t>
            </a:r>
          </a:p>
          <a:p>
            <a:pPr marL="457200" indent="-457200" latinLnBrk="0">
              <a:buAutoNum type="arabicPeriod" startAt="3"/>
            </a:pPr>
            <a:r>
              <a:rPr lang="en-US" sz="1200" dirty="0"/>
              <a:t>A meglévő eszközök és információk (például modellezés és időjárás-előrejelzés) felhasználása a megújuló energia infrastruktúra elhelyezkedésével kapcsolatos tájékozott döntések meghozatalához.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553F7A41-B261-985C-2F39-95E088CF76E7}"/>
              </a:ext>
            </a:extLst>
          </p:cNvPr>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9337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Az éghajlatváltozás hatása azt jelenti, hogy az időjárási körülmények egyre bizonytalanabbá és szélsőségesebbé válnak. Ahogy átállunk a megújuló energiaforrásokra, milyen hatással van a változó éghajlat a megújuló energiaforrásokra? És milyen megközelítéseket alkalmazhatunk ezeknek a hatásoknak a mérséklésére?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Ebben a rövid előadásban a következőket fogjuk vizsgálni: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Mi is az éghajlatváltozás?</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A különböző típusú energiatermelés (pl. napenergia, szélenergia és kis léptékű vízenergia). </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A klímaváltozás lehetséges hatása ezekre a megújuló energiaforrásokra.</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Milyen megközelítéseket alkalmazhatunk a klímaváltozás megújuló energiaforrásokra gyakorolt hatásának enyhítésére.</a:t>
            </a:r>
          </a:p>
          <a:p>
            <a:pPr latinLnBrk="0"/>
            <a:endParaRPr lang="en-GB" sz="1200" dirty="0">
              <a:solidFill>
                <a:srgbClr val="2B2C30"/>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56587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45B7-0D3F-149F-D95D-5AD071DE7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64FC5-FC70-DB5B-7D2A-EAE692561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B887A4-5205-808B-5567-40279AE497C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A klímaváltozás megújuló energiaforrásokra gyakorolt hatásának enyhítése</a:t>
            </a:r>
          </a:p>
          <a:p>
            <a:pPr latinLnBrk="0"/>
            <a:r>
              <a:rPr lang="en-US" sz="1200" dirty="0"/>
              <a:t>Végül fontos </a:t>
            </a:r>
            <a:r>
              <a:rPr lang="en-US" sz="1200" dirty="0" err="1"/>
              <a:t>hangsúlyozni</a:t>
            </a:r>
            <a:r>
              <a:rPr lang="en-US" sz="1200" dirty="0"/>
              <a:t>, hogy az éghajlatváltozás nem csak a megújuló energiaforrásokat érinti: </a:t>
            </a:r>
          </a:p>
          <a:p>
            <a:pPr latinLnBrk="0"/>
            <a:endParaRPr lang="en-US" sz="1200" dirty="0"/>
          </a:p>
          <a:p>
            <a:pPr latinLnBrk="0"/>
            <a:r>
              <a:rPr lang="en-US" sz="1200" i="1" dirty="0"/>
              <a:t>„Bár az éghajlatváltozás kockázatot jelent a megújuló energiaforrásokat hasznosító létesítményekre, a fosszilis tüzelőanyagokat használó rendszerekre is ugyanazok a hatások veszélyeztetik, ezért a megújuló energiaforrások sebezhetősége nem lehet ok arra, hogy elhalasszuk a tiszta energiára való átállást, amely az üvegházhatású gázok kibocsátásának csökkentésével csökkenti az éghajlati kockázatokat.” </a:t>
            </a:r>
          </a:p>
          <a:p>
            <a:pPr latinLnBrk="0"/>
            <a:endParaRPr lang="en-US" sz="1200" i="1" dirty="0"/>
          </a:p>
          <a:p>
            <a:pPr latinLnBrk="0"/>
            <a:r>
              <a:rPr lang="en-US" sz="1200" dirty="0"/>
              <a:t>(</a:t>
            </a:r>
            <a:r>
              <a:rPr lang="en-US" sz="1200" dirty="0">
                <a:hlinkClick r:id="rId3"/>
              </a:rPr>
              <a:t>Hogyan hat az éghajlatváltozás a megújuló energiára</a:t>
            </a:r>
            <a:r>
              <a:rPr lang="en-US" sz="1200" dirty="0"/>
              <a:t>) </a:t>
            </a:r>
          </a:p>
          <a:p>
            <a:pPr latinLnBrk="0"/>
            <a:endParaRPr lang="en-US" sz="1200" dirty="0"/>
          </a:p>
          <a:p>
            <a:endParaRPr lang="en-GB"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79976A92-2703-66F8-CC56-F12986140397}"/>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90240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Következő lépések</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Ha többet szeretne megtudni a klímaváltozás megújuló energiára gyakorolt lehetséges hatásáról, az alábbi források hasznosak lehetnek: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3"/>
              </a:rPr>
              <a:t>Tudjon meg többet az Every1 projekt tanulási anyagaival kapcsolatban.</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Nézze meg az Every1 </a:t>
            </a:r>
            <a:r>
              <a:rPr lang="en-GB" sz="1200" i="1" noProof="0" dirty="0">
                <a:solidFill>
                  <a:srgbClr val="373737"/>
                </a:solidFill>
                <a:hlinkClick r:id="rId4"/>
              </a:rPr>
              <a:t>Digital Energy Essentials </a:t>
            </a:r>
            <a:r>
              <a:rPr lang="en-GB" sz="1200" noProof="0" dirty="0">
                <a:solidFill>
                  <a:srgbClr val="373737"/>
                </a:solidFill>
              </a:rPr>
              <a:t>rövid tanfolyam-sorozatát az energia digitalizálásáról.</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Olvassa el a Nemzetközi Energiaügynökség </a:t>
            </a:r>
            <a:r>
              <a:rPr lang="en-US" altLang="ko-KR" sz="1200" i="1" dirty="0">
                <a:solidFill>
                  <a:srgbClr val="373737"/>
                </a:solidFill>
                <a:hlinkClick r:id="rId5"/>
              </a:rPr>
              <a:t>„Az energia és az éghajlat elválaszthatatlanul összekapcsolódnak: Klímaváltozás” </a:t>
            </a:r>
            <a:r>
              <a:rPr lang="en-US" altLang="ko-KR" sz="1200" dirty="0">
                <a:solidFill>
                  <a:srgbClr val="373737"/>
                </a:solidFill>
              </a:rPr>
              <a:t>című kiadványát</a:t>
            </a:r>
            <a:r>
              <a:rPr lang="en-US" altLang="ko-KR" sz="1200" i="1" dirty="0">
                <a:solidFill>
                  <a:srgbClr val="373737"/>
                </a:solidFill>
                <a:hlinkClick r:id="rId5"/>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mn-lt"/>
                <a:cs typeface="+mn-lt"/>
              </a:rPr>
              <a:t>Olvassa el a Columbia Climate School </a:t>
            </a:r>
            <a:r>
              <a:rPr lang="en-US" sz="1200" i="1" dirty="0">
                <a:solidFill>
                  <a:srgbClr val="373737"/>
                </a:solidFill>
                <a:ea typeface="+mn-lt"/>
                <a:cs typeface="+mn-lt"/>
                <a:hlinkClick r:id="rId6"/>
              </a:rPr>
              <a:t>„Hogyan hat a klímaváltozás a megújuló energiára</a:t>
            </a:r>
            <a:r>
              <a:rPr lang="en-US" sz="1200" i="1" dirty="0">
                <a:solidFill>
                  <a:srgbClr val="373737"/>
                </a:solidFill>
                <a:ea typeface="+mn-lt"/>
                <a:cs typeface="+mn-lt"/>
              </a:rPr>
              <a:t>?” című cikkét.</a:t>
            </a:r>
            <a:endParaRPr lang="en-US" altLang="ko-KR" dirty="0">
              <a:solidFill>
                <a:srgbClr val="231F20"/>
              </a:solidFill>
              <a:ea typeface="+mn-ea"/>
              <a:cs typeface="+mn-lt"/>
            </a:endParaRPr>
          </a:p>
          <a:p>
            <a:endParaRPr lang="en-GB" dirty="0"/>
          </a:p>
          <a:p>
            <a:endParaRPr lang="en-GB" dirty="0"/>
          </a:p>
          <a:p>
            <a:endParaRPr lang="en-GB" dirty="0"/>
          </a:p>
          <a:p>
            <a:r>
              <a:rPr lang="en-GB" dirty="0"/>
              <a:t>https://www.open.edu/openlearncreate/course/index.php?categoryid=1459</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94920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Köszönetnyilvánítás</a:t>
            </a:r>
          </a:p>
          <a:p>
            <a:pPr fontAlgn="base" latinLnBrk="0" hangingPunct="0"/>
            <a:r>
              <a:rPr lang="en-GB" i="1" dirty="0"/>
              <a:t>Hogyan hat a klímaváltozás a megújuló energiára? </a:t>
            </a:r>
            <a:r>
              <a:rPr lang="en-GB" dirty="0"/>
              <a:t>tartalmazza az Európai Bizottság </a:t>
            </a:r>
            <a:r>
              <a:rPr lang="en-GB" dirty="0">
                <a:hlinkClick r:id="rId3"/>
              </a:rPr>
              <a:t>fotovoltaikus energiáról</a:t>
            </a:r>
            <a:r>
              <a:rPr lang="en-GB" dirty="0"/>
              <a:t> szóló 9. diájának, az Európai Bizottság </a:t>
            </a:r>
            <a:r>
              <a:rPr lang="en-GB" dirty="0">
                <a:hlinkClick r:id="rId4"/>
              </a:rPr>
              <a:t>szélenergiáról szóló</a:t>
            </a:r>
            <a:r>
              <a:rPr lang="en-GB" dirty="0"/>
              <a:t> 11. diájának és az Európai Bizottság </a:t>
            </a:r>
            <a:r>
              <a:rPr lang="en-GB" dirty="0">
                <a:hlinkClick r:id="rId5"/>
              </a:rPr>
              <a:t>vízenergiáról</a:t>
            </a:r>
            <a:r>
              <a:rPr lang="en-GB" dirty="0"/>
              <a:t> szóló 15. diájának (az „eredeti művek”) adaptációit, amelyek </a:t>
            </a:r>
            <a:r>
              <a:rPr lang="en-GB" u="sng" dirty="0">
                <a:hlinkClick r:id="rId6"/>
              </a:rPr>
              <a:t>CC BY 4.0 </a:t>
            </a:r>
            <a:r>
              <a:rPr lang="en-GB" dirty="0"/>
              <a:t>licenc alatt állnak. Ezt az adaptációt az Every1 Project (az „Adapter”) készítette és tette közzé, és </a:t>
            </a:r>
            <a:r>
              <a:rPr lang="en-GB" u="sng" dirty="0">
                <a:hlinkClick r:id="rId7"/>
              </a:rPr>
              <a:t>CC BY-SA 4.0 </a:t>
            </a:r>
            <a:r>
              <a:rPr lang="en-GB" dirty="0"/>
              <a:t>licenc alatt áll, hacsak másképp nem jelezzük. </a:t>
            </a:r>
            <a:endParaRPr lang="en-US" dirty="0"/>
          </a:p>
          <a:p>
            <a:pPr latinLnBrk="0"/>
            <a:endParaRPr lang="en-GB" dirty="0"/>
          </a:p>
          <a:p>
            <a:pPr latinLnBrk="0"/>
            <a:endParaRPr lang="en-GB" dirty="0"/>
          </a:p>
          <a:p>
            <a:pPr latinLnBrk="0"/>
            <a:r>
              <a:rPr lang="en-GB" dirty="0"/>
              <a:t>A prezentációban a következő képek szerepelnek: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Borítókép: </a:t>
            </a:r>
            <a:r>
              <a:rPr lang="en-US" dirty="0">
                <a:solidFill>
                  <a:schemeClr val="dk1"/>
                </a:solidFill>
                <a:ea typeface="Public Sans"/>
                <a:cs typeface="Public Sans"/>
                <a:sym typeface="Public Sans"/>
                <a:hlinkClick r:id="rId8"/>
              </a:rPr>
              <a:t>IMG_3385</a:t>
            </a:r>
            <a:r>
              <a:rPr lang="en-US" dirty="0">
                <a:solidFill>
                  <a:schemeClr val="dk1"/>
                </a:solidFill>
                <a:ea typeface="Public Sans"/>
                <a:cs typeface="Public Sans"/>
                <a:sym typeface="Public Sans"/>
              </a:rPr>
              <a:t>, Erik De Haan, </a:t>
            </a:r>
            <a:r>
              <a:rPr lang="en-US" dirty="0">
                <a:solidFill>
                  <a:schemeClr val="dk1"/>
                </a:solidFill>
                <a:ea typeface="Public Sans"/>
                <a:cs typeface="Public Sans"/>
                <a:sym typeface="Public Sans"/>
                <a:hlinkClick r:id="rId9"/>
              </a:rPr>
              <a:t>CC BY-NC 2.0 </a:t>
            </a:r>
            <a:r>
              <a:rPr lang="en-US" dirty="0">
                <a:solidFill>
                  <a:schemeClr val="dk1"/>
                </a:solidFill>
                <a:ea typeface="Public Sans"/>
                <a:cs typeface="Public Sans"/>
                <a:sym typeface="Public Sans"/>
              </a:rPr>
              <a:t>licenc alapján</a:t>
            </a:r>
            <a:r>
              <a:rPr lang="en-US" dirty="0">
                <a:solidFill>
                  <a:schemeClr val="dk1"/>
                </a:solidFill>
                <a:ea typeface="Public Sans"/>
                <a:cs typeface="Public Sans"/>
                <a:sym typeface="Public Sans"/>
                <a:hlinkClick r:id="rId9"/>
              </a:rPr>
              <a:t>.</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Bevezetés és A klímaváltozás megújuló energiaforrásokra gyakorolt hatásának enyhítése: </a:t>
            </a:r>
            <a:r>
              <a:rPr lang="en-US" dirty="0">
                <a:solidFill>
                  <a:schemeClr val="dk1"/>
                </a:solidFill>
                <a:ea typeface="Public Sans"/>
                <a:cs typeface="Public Sans"/>
                <a:sym typeface="Public Sans"/>
                <a:hlinkClick r:id="rId10"/>
              </a:rPr>
              <a:t>Végül a szél, </a:t>
            </a:r>
            <a:r>
              <a:rPr lang="en-US" dirty="0">
                <a:solidFill>
                  <a:schemeClr val="dk1"/>
                </a:solidFill>
                <a:ea typeface="Public Sans"/>
                <a:cs typeface="Public Sans"/>
                <a:sym typeface="Public Sans"/>
              </a:rPr>
              <a:t>Kim Jensen, </a:t>
            </a:r>
            <a:r>
              <a:rPr lang="en-US" dirty="0">
                <a:solidFill>
                  <a:schemeClr val="dk1"/>
                </a:solidFill>
                <a:ea typeface="Public Sans"/>
                <a:cs typeface="Public Sans"/>
                <a:sym typeface="Public Sans"/>
                <a:hlinkClick r:id="rId9"/>
              </a:rPr>
              <a:t>CC BY-NC 2.0 </a:t>
            </a:r>
            <a:r>
              <a:rPr lang="en-US" dirty="0">
                <a:solidFill>
                  <a:schemeClr val="dk1"/>
                </a:solidFill>
                <a:ea typeface="Public Sans"/>
                <a:cs typeface="Public Sans"/>
                <a:sym typeface="Public Sans"/>
              </a:rPr>
              <a:t>licenc alatt</a:t>
            </a:r>
            <a:r>
              <a:rPr lang="en-US" dirty="0">
                <a:solidFill>
                  <a:schemeClr val="dk1"/>
                </a:solidFill>
                <a:ea typeface="Public Sans"/>
                <a:cs typeface="Public Sans"/>
                <a:sym typeface="Public Sans"/>
                <a:hlinkClick r:id="rId9"/>
              </a:rPr>
              <a:t>.</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Mi az éghajlatváltozás?: </a:t>
            </a:r>
            <a:r>
              <a:rPr lang="en-US" dirty="0">
                <a:solidFill>
                  <a:schemeClr val="dk1"/>
                </a:solidFill>
                <a:ea typeface="Public Sans"/>
                <a:cs typeface="Public Sans"/>
                <a:sym typeface="Public Sans"/>
                <a:hlinkClick r:id="rId11"/>
              </a:rPr>
              <a:t>Éghajlatváltozás</a:t>
            </a:r>
            <a:r>
              <a:rPr lang="en-US" dirty="0">
                <a:solidFill>
                  <a:schemeClr val="dk1"/>
                </a:solidFill>
                <a:ea typeface="Public Sans"/>
                <a:cs typeface="Public Sans"/>
                <a:sym typeface="Public Sans"/>
              </a:rPr>
              <a:t>, Andreas </a:t>
            </a:r>
            <a:r>
              <a:rPr lang="en-US" dirty="0" err="1">
                <a:solidFill>
                  <a:schemeClr val="dk1"/>
                </a:solidFill>
                <a:ea typeface="Public Sans"/>
                <a:cs typeface="Public Sans"/>
                <a:sym typeface="Public Sans"/>
              </a:rPr>
              <a:t>Manessinger</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12"/>
              </a:rPr>
              <a:t>CC BY-SA 2.0 </a:t>
            </a:r>
            <a:r>
              <a:rPr lang="en-US" dirty="0">
                <a:solidFill>
                  <a:schemeClr val="dk1"/>
                </a:solidFill>
                <a:ea typeface="Public Sans"/>
                <a:cs typeface="Public Sans"/>
                <a:sym typeface="Public Sans"/>
              </a:rPr>
              <a:t>licenc alatt.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Milyen hatással lehet az éghajlatváltozás a napenergiára?: </a:t>
            </a:r>
            <a:r>
              <a:rPr lang="en-US" dirty="0">
                <a:solidFill>
                  <a:schemeClr val="dk1"/>
                </a:solidFill>
                <a:ea typeface="Public Sans"/>
                <a:cs typeface="Public Sans"/>
                <a:sym typeface="Public Sans"/>
                <a:hlinkClick r:id="rId13"/>
              </a:rPr>
              <a:t>Napelemek</a:t>
            </a:r>
            <a:r>
              <a:rPr lang="en-US" dirty="0">
                <a:solidFill>
                  <a:schemeClr val="dk1"/>
                </a:solidFill>
                <a:ea typeface="Public Sans"/>
                <a:cs typeface="Public Sans"/>
                <a:sym typeface="Public Sans"/>
              </a:rPr>
              <a:t>, Jonathan Cutrer, </a:t>
            </a:r>
            <a:r>
              <a:rPr lang="en-US" dirty="0">
                <a:solidFill>
                  <a:schemeClr val="dk1"/>
                </a:solidFill>
                <a:ea typeface="Public Sans"/>
                <a:cs typeface="Public Sans"/>
                <a:sym typeface="Public Sans"/>
                <a:hlinkClick r:id="rId9"/>
              </a:rPr>
              <a:t>CC BY-NC 2.0 </a:t>
            </a:r>
            <a:r>
              <a:rPr lang="en-US" dirty="0">
                <a:solidFill>
                  <a:schemeClr val="dk1"/>
                </a:solidFill>
                <a:ea typeface="Public Sans"/>
                <a:cs typeface="Public Sans"/>
                <a:sym typeface="Public Sans"/>
              </a:rPr>
              <a:t>licenc</a:t>
            </a:r>
            <a:r>
              <a:rPr lang="en-US" dirty="0">
                <a:solidFill>
                  <a:schemeClr val="dk1"/>
                </a:solidFill>
                <a:ea typeface="Public Sans"/>
                <a:cs typeface="Public Sans"/>
                <a:sym typeface="Public Sans"/>
                <a:hlinkClick r:id="rId9"/>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Milyen hatással lehet az éghajlatváltozás a szélenergiára?: </a:t>
            </a:r>
            <a:r>
              <a:rPr lang="en-US" dirty="0">
                <a:solidFill>
                  <a:schemeClr val="dk1"/>
                </a:solidFill>
                <a:ea typeface="Public Sans"/>
                <a:cs typeface="Public Sans"/>
                <a:sym typeface="Public Sans"/>
                <a:hlinkClick r:id="rId14"/>
              </a:rPr>
              <a:t>Elektromosság</a:t>
            </a:r>
            <a:r>
              <a:rPr lang="en-US" dirty="0">
                <a:solidFill>
                  <a:schemeClr val="dk1"/>
                </a:solidFill>
                <a:ea typeface="Public Sans"/>
                <a:cs typeface="Public Sans"/>
                <a:sym typeface="Public Sans"/>
              </a:rPr>
              <a:t>, Jeanne </a:t>
            </a:r>
            <a:r>
              <a:rPr lang="en-US" dirty="0" err="1">
                <a:solidFill>
                  <a:schemeClr val="dk1"/>
                </a:solidFill>
                <a:ea typeface="Public Sans"/>
                <a:cs typeface="Public Sans"/>
                <a:sym typeface="Public Sans"/>
              </a:rPr>
              <a:t>Menjoulet</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15"/>
              </a:rPr>
              <a:t>CC BY 2.0 </a:t>
            </a:r>
            <a:r>
              <a:rPr lang="en-US" dirty="0">
                <a:solidFill>
                  <a:schemeClr val="dk1"/>
                </a:solidFill>
                <a:ea typeface="Public Sans"/>
                <a:cs typeface="Public Sans"/>
                <a:sym typeface="Public Sans"/>
              </a:rPr>
              <a:t>licenc.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Milyen hatással lehet az éghajlatváltozás a kis léptékű vízenergiára?: </a:t>
            </a:r>
            <a:r>
              <a:rPr lang="en-US" sz="1200" dirty="0">
                <a:solidFill>
                  <a:schemeClr val="dk1"/>
                </a:solidFill>
                <a:ea typeface="Public Sans"/>
                <a:cs typeface="Public Sans"/>
                <a:sym typeface="Public Sans"/>
                <a:hlinkClick r:id="rId16"/>
              </a:rPr>
              <a:t>Mini vízerőmű</a:t>
            </a:r>
            <a:r>
              <a:rPr lang="en-US" sz="1200" dirty="0">
                <a:solidFill>
                  <a:schemeClr val="dk1"/>
                </a:solidFill>
                <a:ea typeface="Public Sans"/>
                <a:cs typeface="Public Sans"/>
                <a:sym typeface="Public Sans"/>
              </a:rPr>
              <a:t>, szerző: Sergii </a:t>
            </a:r>
            <a:r>
              <a:rPr lang="en-US" sz="1200" dirty="0" err="1">
                <a:solidFill>
                  <a:schemeClr val="dk1"/>
                </a:solidFill>
                <a:ea typeface="Public Sans"/>
                <a:cs typeface="Public Sans"/>
                <a:sym typeface="Public Sans"/>
              </a:rPr>
              <a:t>Gulenok</a:t>
            </a:r>
            <a:r>
              <a:rPr lang="en-US" sz="1200" dirty="0">
                <a:solidFill>
                  <a:schemeClr val="dk1"/>
                </a:solidFill>
                <a:ea typeface="Public Sans"/>
                <a:cs typeface="Public Sans"/>
                <a:sym typeface="Public Sans"/>
              </a:rPr>
              <a:t>, </a:t>
            </a:r>
            <a:r>
              <a:rPr lang="en-US" dirty="0">
                <a:solidFill>
                  <a:schemeClr val="dk1"/>
                </a:solidFill>
                <a:ea typeface="Public Sans"/>
                <a:cs typeface="Public Sans"/>
                <a:sym typeface="Public Sans"/>
              </a:rPr>
              <a:t>licenc</a:t>
            </a:r>
            <a:r>
              <a:rPr lang="en-US" sz="1200" dirty="0">
                <a:solidFill>
                  <a:schemeClr val="dk1"/>
                </a:solidFill>
                <a:ea typeface="Public Sans"/>
                <a:cs typeface="Public Sans"/>
                <a:sym typeface="Public Sans"/>
              </a:rPr>
              <a:t>:</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9"/>
              </a:rPr>
              <a:t>CC BY-NC 2.0.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endParaRPr lang="en-GB" dirty="0"/>
          </a:p>
          <a:p>
            <a:endParaRPr lang="en-GB" dirty="0"/>
          </a:p>
          <a:p>
            <a:endParaRPr lang="en-GB" dirty="0"/>
          </a:p>
          <a:p>
            <a:r>
              <a:rPr lang="en-GB" dirty="0"/>
              <a:t>https://energy.ec.europa.eu/topics/renewable-energy/solar-energy_en#photovoltaics</a:t>
            </a:r>
          </a:p>
          <a:p>
            <a:r>
              <a:rPr lang="en-GB" dirty="0" err="1"/>
              <a:t>https://energy.ec.europa.eu/topics/renewable-energy/eu-wind-energy_en</a:t>
            </a:r>
            <a:endParaRPr lang="en-GB" dirty="0"/>
          </a:p>
          <a:p>
            <a:r>
              <a:rPr lang="en-GB" dirty="0" err="1"/>
              <a:t>https://energy.ec.europa.eu/topics/renewable-energy/hydropower_en</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BE" dirty="0"/>
              <a:t>https://commission.europa.eu/legal-notice_en#copyright-notice</a:t>
            </a:r>
            <a:endParaRPr lang="en-GB" dirty="0"/>
          </a:p>
          <a:p>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6F8E-2086-60A9-CF02-411103252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1D396-C54F-51E4-A8D9-84659A78AE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24E475-ABC4-F2D1-BD63-4370D7AC19F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Köszönetnyilvánítás</a:t>
            </a:r>
          </a:p>
          <a:p>
            <a:pPr latinLnBrk="0">
              <a:buSzPts val="2800"/>
            </a:pPr>
            <a:r>
              <a:rPr lang="en-GB" sz="1200" dirty="0">
                <a:solidFill>
                  <a:srgbClr val="231F20"/>
                </a:solidFill>
                <a:ea typeface="Calibri"/>
                <a:cs typeface="Calibri"/>
              </a:rPr>
              <a:t>A következő források alapján készült ez az előadás: </a:t>
            </a:r>
          </a:p>
          <a:p>
            <a:pPr marL="285750" indent="-285750" latinLnBrk="0">
              <a:buSzPts val="2800"/>
              <a:buFont typeface="Arial" panose="020B0604020202020204" pitchFamily="34" charset="0"/>
              <a:buChar char="•"/>
            </a:pP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Gahlot, S. (2024) </a:t>
            </a:r>
            <a:r>
              <a:rPr lang="en-US" sz="1200" i="1" dirty="0">
                <a:solidFill>
                  <a:schemeClr val="dk1"/>
                </a:solidFill>
              </a:rPr>
              <a:t>Klímaváltozás és szélenergia: A változás szele. </a:t>
            </a:r>
            <a:r>
              <a:rPr lang="en-US" sz="1200" dirty="0">
                <a:solidFill>
                  <a:schemeClr val="dk1"/>
                </a:solidFill>
              </a:rPr>
              <a:t>Prevention Web/Swiss Reinsurance Company (Swiss RE).</a:t>
            </a:r>
            <a:r>
              <a:rPr lang="en-GB" sz="1200" dirty="0">
                <a:solidFill>
                  <a:srgbClr val="3F3F3F"/>
                </a:solidFill>
                <a:effectLst/>
              </a:rPr>
              <a:t> https://www.preventionweb.net/news/climate-change-and-wind-power-winds-change</a:t>
            </a: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Gernaat, D. E. H. J., de Boer, H. S., </a:t>
            </a:r>
            <a:r>
              <a:rPr lang="en-US" sz="1200" dirty="0" err="1">
                <a:solidFill>
                  <a:schemeClr val="dk1"/>
                </a:solidFill>
              </a:rPr>
              <a:t>Daioglou</a:t>
            </a:r>
            <a:r>
              <a:rPr lang="en-US" sz="1200" dirty="0">
                <a:solidFill>
                  <a:schemeClr val="dk1"/>
                </a:solidFill>
              </a:rPr>
              <a:t>, V., </a:t>
            </a:r>
            <a:r>
              <a:rPr lang="en-US" sz="1200" dirty="0" err="1">
                <a:solidFill>
                  <a:schemeClr val="dk1"/>
                </a:solidFill>
              </a:rPr>
              <a:t>Yalew</a:t>
            </a:r>
            <a:r>
              <a:rPr lang="en-US" sz="1200" dirty="0">
                <a:solidFill>
                  <a:schemeClr val="dk1"/>
                </a:solidFill>
              </a:rPr>
              <a:t>, S. G., Müller, C., &amp; van Vuuren, D. P. (2021). Az éghajlatváltozás hatása a megújuló energiaellátásra. </a:t>
            </a:r>
            <a:r>
              <a:rPr lang="en-US" sz="1200" i="1" dirty="0">
                <a:solidFill>
                  <a:schemeClr val="dk1"/>
                </a:solidFill>
              </a:rPr>
              <a:t>Nature Climate Change</a:t>
            </a:r>
            <a:r>
              <a:rPr lang="en-US" sz="1200" dirty="0">
                <a:solidFill>
                  <a:schemeClr val="dk1"/>
                </a:solidFill>
              </a:rPr>
              <a:t>,</a:t>
            </a:r>
            <a:r>
              <a:rPr lang="en-US" sz="1200" i="1" dirty="0">
                <a:solidFill>
                  <a:schemeClr val="dk1"/>
                </a:solidFill>
              </a:rPr>
              <a:t> 11</a:t>
            </a:r>
            <a:r>
              <a:rPr lang="en-US" sz="1200" dirty="0">
                <a:solidFill>
                  <a:schemeClr val="dk1"/>
                </a:solidFill>
              </a:rPr>
              <a:t>(2), 119–125. </a:t>
            </a:r>
            <a:r>
              <a:rPr lang="en-US" sz="12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2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200" dirty="0">
                <a:solidFill>
                  <a:schemeClr val="dk1"/>
                </a:solidFill>
              </a:rPr>
              <a:t>Herrmann, A., </a:t>
            </a:r>
            <a:r>
              <a:rPr lang="en-US" sz="1200" dirty="0" err="1">
                <a:solidFill>
                  <a:schemeClr val="dk1"/>
                </a:solidFill>
              </a:rPr>
              <a:t>Mädlow</a:t>
            </a:r>
            <a:r>
              <a:rPr lang="en-US" sz="1200" dirty="0">
                <a:solidFill>
                  <a:schemeClr val="dk1"/>
                </a:solidFill>
              </a:rPr>
              <a:t>, A., Gross, U., &amp; Krause, H. (2016). </a:t>
            </a:r>
            <a:r>
              <a:rPr lang="en-US" sz="1200" i="1" dirty="0" err="1">
                <a:solidFill>
                  <a:schemeClr val="dk1"/>
                </a:solidFill>
              </a:rPr>
              <a:t>Auswirkungen </a:t>
            </a:r>
            <a:r>
              <a:rPr lang="en-US" sz="1200" i="1" dirty="0">
                <a:solidFill>
                  <a:schemeClr val="dk1"/>
                </a:solidFill>
              </a:rPr>
              <a:t>des </a:t>
            </a:r>
            <a:r>
              <a:rPr lang="en-US" sz="1200" i="1" dirty="0" err="1">
                <a:solidFill>
                  <a:schemeClr val="dk1"/>
                </a:solidFill>
              </a:rPr>
              <a:t>Klimawandels </a:t>
            </a:r>
            <a:r>
              <a:rPr lang="en-US" sz="1200" i="1" dirty="0">
                <a:solidFill>
                  <a:schemeClr val="dk1"/>
                </a:solidFill>
              </a:rPr>
              <a:t>auf den </a:t>
            </a:r>
            <a:r>
              <a:rPr lang="en-US" sz="1200" i="1" dirty="0" err="1">
                <a:solidFill>
                  <a:schemeClr val="dk1"/>
                </a:solidFill>
              </a:rPr>
              <a:t>Energiebedarf </a:t>
            </a:r>
            <a:r>
              <a:rPr lang="en-US" sz="1200" i="1" dirty="0">
                <a:solidFill>
                  <a:schemeClr val="dk1"/>
                </a:solidFill>
              </a:rPr>
              <a:t>von </a:t>
            </a:r>
            <a:r>
              <a:rPr lang="en-US" sz="1200" i="1" dirty="0" err="1">
                <a:solidFill>
                  <a:schemeClr val="dk1"/>
                </a:solidFill>
              </a:rPr>
              <a:t>Gebäuden </a:t>
            </a:r>
            <a:r>
              <a:rPr lang="en-US" sz="1200" i="1" dirty="0">
                <a:solidFill>
                  <a:schemeClr val="dk1"/>
                </a:solidFill>
              </a:rPr>
              <a:t>und den </a:t>
            </a:r>
            <a:r>
              <a:rPr lang="en-US" sz="1200" i="1" dirty="0" err="1">
                <a:solidFill>
                  <a:schemeClr val="dk1"/>
                </a:solidFill>
              </a:rPr>
              <a:t>Ertrag erneuerbarer Energien</a:t>
            </a:r>
            <a:r>
              <a:rPr lang="en-US" sz="1200" dirty="0">
                <a:solidFill>
                  <a:schemeClr val="dk1"/>
                </a:solidFill>
              </a:rPr>
              <a:t>. 9.</a:t>
            </a:r>
          </a:p>
          <a:p>
            <a:pPr marL="285750" indent="-285750" latinLnBrk="0">
              <a:buClr>
                <a:schemeClr val="dk1"/>
              </a:buClr>
              <a:buSzPts val="2800"/>
              <a:buFont typeface="Arial" panose="020B0604020202020204" pitchFamily="34" charset="0"/>
              <a:buChar char="•"/>
            </a:pPr>
            <a:r>
              <a:rPr lang="en-US" sz="1200" dirty="0">
                <a:solidFill>
                  <a:schemeClr val="dk1"/>
                </a:solidFill>
              </a:rPr>
              <a:t>IRENA. (2019). </a:t>
            </a:r>
            <a:r>
              <a:rPr lang="en-US" sz="1200" i="1" dirty="0">
                <a:solidFill>
                  <a:schemeClr val="dk1"/>
                </a:solidFill>
              </a:rPr>
              <a:t>Climate Change and Renewable Energy</a:t>
            </a:r>
            <a:r>
              <a:rPr lang="en-US" sz="1200" dirty="0">
                <a:solidFill>
                  <a:schemeClr val="dk1"/>
                </a:solidFill>
              </a:rPr>
              <a:t>. International Renewable Energy Agency.</a:t>
            </a:r>
            <a:r>
              <a:rPr lang="en-US" sz="12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Okonkwo, P. C., Nwokolo, S. C., Udo, S. O., </a:t>
            </a:r>
            <a:r>
              <a:rPr lang="en-US" sz="1200" dirty="0" err="1">
                <a:solidFill>
                  <a:schemeClr val="dk1"/>
                </a:solidFill>
              </a:rPr>
              <a:t>Obiwulu</a:t>
            </a:r>
            <a:r>
              <a:rPr lang="en-US" sz="1200" dirty="0">
                <a:solidFill>
                  <a:schemeClr val="dk1"/>
                </a:solidFill>
              </a:rPr>
              <a:t>, A. U., </a:t>
            </a:r>
            <a:r>
              <a:rPr lang="en-US" sz="1200" dirty="0" err="1">
                <a:solidFill>
                  <a:schemeClr val="dk1"/>
                </a:solidFill>
              </a:rPr>
              <a:t>Onnoghen</a:t>
            </a:r>
            <a:r>
              <a:rPr lang="en-US" sz="1200" dirty="0">
                <a:solidFill>
                  <a:schemeClr val="dk1"/>
                </a:solidFill>
              </a:rPr>
              <a:t>, U. N., </a:t>
            </a:r>
            <a:r>
              <a:rPr lang="en-US" sz="1200" dirty="0" err="1">
                <a:solidFill>
                  <a:schemeClr val="dk1"/>
                </a:solidFill>
              </a:rPr>
              <a:t>Alarifi</a:t>
            </a:r>
            <a:r>
              <a:rPr lang="en-US" sz="1200" dirty="0">
                <a:solidFill>
                  <a:schemeClr val="dk1"/>
                </a:solidFill>
              </a:rPr>
              <a:t>, S. S., </a:t>
            </a:r>
            <a:r>
              <a:rPr lang="en-US" sz="1200" dirty="0" err="1">
                <a:solidFill>
                  <a:schemeClr val="dk1"/>
                </a:solidFill>
              </a:rPr>
              <a:t>Eldosouky</a:t>
            </a:r>
            <a:r>
              <a:rPr lang="en-US" sz="1200" dirty="0">
                <a:solidFill>
                  <a:schemeClr val="dk1"/>
                </a:solidFill>
              </a:rPr>
              <a:t>, A. M., Ekwok, S. E., Andras, P. &amp; Akpan, A. E. (2025) </a:t>
            </a:r>
            <a:r>
              <a:rPr lang="en-US" sz="1200" i="1" dirty="0">
                <a:solidFill>
                  <a:schemeClr val="dk1"/>
                </a:solidFill>
              </a:rPr>
              <a:t>Napenergia-rendszerek szélsőséges időjárási körülmények között: Esettanulmányok, osztályozás, sebezhetőségi értékelés és alkalmazkodási lehetőségek. </a:t>
            </a:r>
            <a:r>
              <a:rPr lang="en-US" sz="1200" dirty="0">
                <a:solidFill>
                  <a:schemeClr val="dk1"/>
                </a:solidFill>
              </a:rPr>
              <a:t>Science Direct: Energy Reports. 13. kötet, 2025. június, 929–959. o. </a:t>
            </a:r>
            <a:r>
              <a:rPr lang="en-US" sz="1200" dirty="0">
                <a:solidFill>
                  <a:schemeClr val="dk1"/>
                </a:solidFill>
                <a:hlinkClick r:id="rId5"/>
              </a:rPr>
              <a:t>https://www.sciencedirect.com/science/article/pii/S2352484724008813#:~:text=Hurricanes%20can%20inflict%20direct%20damage,may%20harm%20solar%20photovoltaic%20systems.%20%20Energy%20Reports,%20Volume%2013,2025,Pages%20929-959,ISSN%202352-4847</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Russo, M. A., Carvalho, D., Martins, N., &amp; Monteiro, A. (2022). Az elkerülhetetlen előrejelzése: A klímaváltozás megújuló energiaforrásokra gyakorolt hatásainak áttekintése. </a:t>
            </a:r>
            <a:r>
              <a:rPr lang="en-US" sz="1200" i="1" dirty="0">
                <a:solidFill>
                  <a:schemeClr val="dk1"/>
                </a:solidFill>
              </a:rPr>
              <a:t>Fenntartható energiatechnológiák és értékelések</a:t>
            </a:r>
            <a:r>
              <a:rPr lang="en-US" sz="1200" dirty="0">
                <a:solidFill>
                  <a:schemeClr val="dk1"/>
                </a:solidFill>
              </a:rPr>
              <a:t>,</a:t>
            </a:r>
            <a:r>
              <a:rPr lang="en-US" sz="1200" i="1" dirty="0">
                <a:solidFill>
                  <a:schemeClr val="dk1"/>
                </a:solidFill>
              </a:rPr>
              <a:t> 52</a:t>
            </a:r>
            <a:r>
              <a:rPr lang="en-US" sz="1200" dirty="0">
                <a:solidFill>
                  <a:schemeClr val="dk1"/>
                </a:solidFill>
              </a:rPr>
              <a:t>, 102283. </a:t>
            </a:r>
            <a:r>
              <a:rPr lang="en-US" sz="12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err="1">
                <a:solidFill>
                  <a:schemeClr val="dk1"/>
                </a:solidFill>
              </a:rPr>
              <a:t>Solaun</a:t>
            </a:r>
            <a:r>
              <a:rPr lang="en-US" sz="1200" dirty="0">
                <a:solidFill>
                  <a:schemeClr val="dk1"/>
                </a:solidFill>
              </a:rPr>
              <a:t>, K., &amp; </a:t>
            </a:r>
            <a:r>
              <a:rPr lang="en-US" sz="1200" dirty="0" err="1">
                <a:solidFill>
                  <a:schemeClr val="dk1"/>
                </a:solidFill>
              </a:rPr>
              <a:t>Cerdá</a:t>
            </a:r>
            <a:r>
              <a:rPr lang="en-US" sz="1200" dirty="0">
                <a:solidFill>
                  <a:schemeClr val="dk1"/>
                </a:solidFill>
              </a:rPr>
              <a:t>, E. (2019). Az éghajlatváltozás hatása a </a:t>
            </a:r>
            <a:r>
              <a:rPr lang="en-US" sz="1200" dirty="0" err="1">
                <a:solidFill>
                  <a:schemeClr val="dk1"/>
                </a:solidFill>
              </a:rPr>
              <a:t>megújuló</a:t>
            </a:r>
            <a:r>
              <a:rPr lang="en-US" sz="1200" dirty="0">
                <a:solidFill>
                  <a:schemeClr val="dk1"/>
                </a:solidFill>
              </a:rPr>
              <a:t> </a:t>
            </a:r>
            <a:r>
              <a:rPr lang="en-US" sz="1200" dirty="0" err="1">
                <a:solidFill>
                  <a:schemeClr val="dk1"/>
                </a:solidFill>
              </a:rPr>
              <a:t>energiatermelésére</a:t>
            </a:r>
            <a:r>
              <a:rPr lang="en-US" sz="1200" dirty="0">
                <a:solidFill>
                  <a:schemeClr val="dk1"/>
                </a:solidFill>
              </a:rPr>
              <a:t>. A kvantitatív előrejelzések áttekintése. </a:t>
            </a:r>
            <a:r>
              <a:rPr lang="en-US" sz="1200" i="1" dirty="0">
                <a:solidFill>
                  <a:schemeClr val="dk1"/>
                </a:solidFill>
              </a:rPr>
              <a:t>Megújuló és fenntartható energia áttekintések</a:t>
            </a:r>
            <a:r>
              <a:rPr lang="en-US" sz="1200" dirty="0">
                <a:solidFill>
                  <a:schemeClr val="dk1"/>
                </a:solidFill>
              </a:rPr>
              <a:t>,</a:t>
            </a:r>
            <a:r>
              <a:rPr lang="en-US" sz="1200" i="1" dirty="0">
                <a:solidFill>
                  <a:schemeClr val="dk1"/>
                </a:solidFill>
              </a:rPr>
              <a:t> 116</a:t>
            </a:r>
            <a:r>
              <a:rPr lang="en-US" sz="1200" dirty="0">
                <a:solidFill>
                  <a:schemeClr val="dk1"/>
                </a:solidFill>
              </a:rPr>
              <a:t>, 109415.</a:t>
            </a:r>
            <a:r>
              <a:rPr lang="en-US" sz="12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UNIDO, ICSHP (2022). 2022. évi jelentés a kis vízerőművek fejlesztéséről a világban. Tematikus kiadvány: Kis vízerőművek és éghajlatváltozás. Egyesült Nemzetek Ipari Fejlesztési Szervezete, Bécs, Ausztria; Nemzetközi Kis Vízerőmű Központ, Hangzhou, Kína. Elérhető:</a:t>
            </a:r>
            <a:r>
              <a:rPr lang="en-US" sz="1200" dirty="0">
                <a:solidFill>
                  <a:schemeClr val="dk1"/>
                </a:solidFill>
                <a:hlinkClick r:id="rId8"/>
              </a:rPr>
              <a:t> www.unido.org/WSHPDR</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Welt der </a:t>
            </a:r>
            <a:r>
              <a:rPr lang="en-US" sz="1200" dirty="0" err="1">
                <a:solidFill>
                  <a:schemeClr val="dk1"/>
                </a:solidFill>
              </a:rPr>
              <a:t>Physik</a:t>
            </a:r>
            <a:r>
              <a:rPr lang="en-US" sz="1200" dirty="0">
                <a:solidFill>
                  <a:schemeClr val="dk1"/>
                </a:solidFill>
              </a:rPr>
              <a:t>. (2021, </a:t>
            </a:r>
            <a:r>
              <a:rPr lang="en-US" sz="1200" dirty="0" err="1">
                <a:solidFill>
                  <a:schemeClr val="dk1"/>
                </a:solidFill>
              </a:rPr>
              <a:t>január</a:t>
            </a:r>
            <a:r>
              <a:rPr lang="en-US" sz="1200" dirty="0">
                <a:solidFill>
                  <a:schemeClr val="dk1"/>
                </a:solidFill>
              </a:rPr>
              <a:t> 11.). </a:t>
            </a:r>
            <a:r>
              <a:rPr lang="en-US" sz="1200" i="1" dirty="0" err="1">
                <a:solidFill>
                  <a:schemeClr val="dk1"/>
                </a:solidFill>
              </a:rPr>
              <a:t>Megújuló energiák a klímaváltozásban</a:t>
            </a:r>
            <a:r>
              <a:rPr lang="en-US" sz="1200" dirty="0">
                <a:solidFill>
                  <a:schemeClr val="dk1"/>
                </a:solidFill>
              </a:rPr>
              <a:t>.</a:t>
            </a:r>
            <a:r>
              <a:rPr lang="en-US" sz="12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200" dirty="0">
              <a:solidFill>
                <a:schemeClr val="dk1"/>
              </a:solidFill>
              <a:ea typeface="Calibri"/>
              <a:cs typeface="Calibri"/>
              <a:sym typeface="Calibri"/>
            </a:endParaRPr>
          </a:p>
          <a:p>
            <a:pPr latinLnBrk="0"/>
            <a:endParaRPr lang="en-GB" sz="1200" dirty="0"/>
          </a:p>
          <a:p>
            <a:endParaRPr lang="en-BE" dirty="0"/>
          </a:p>
        </p:txBody>
      </p:sp>
      <p:sp>
        <p:nvSpPr>
          <p:cNvPr id="4" name="Slide Number Placeholder 3">
            <a:extLst>
              <a:ext uri="{FF2B5EF4-FFF2-40B4-BE49-F238E27FC236}">
                <a16:creationId xmlns:a16="http://schemas.microsoft.com/office/drawing/2014/main" id="{84E6431C-3A27-12A0-EC4A-3D5A9C728E84}"/>
              </a:ext>
            </a:extLst>
          </p:cNvPr>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8167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Köszönöm!</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6239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Először meghatározzuk az éghajlatváltozás fogalmát, majd sorban áttekintjük a három különböző </a:t>
            </a:r>
            <a:r>
              <a:rPr lang="en-GB" sz="1200" dirty="0" err="1">
                <a:solidFill>
                  <a:srgbClr val="2B2C30"/>
                </a:solidFill>
                <a:ea typeface="Public Sans"/>
                <a:cs typeface="Public Sans"/>
                <a:sym typeface="Public Sans"/>
              </a:rPr>
              <a:t>típusú</a:t>
            </a:r>
            <a:r>
              <a:rPr lang="en-GB" sz="1200" dirty="0">
                <a:solidFill>
                  <a:srgbClr val="2B2C30"/>
                </a:solidFill>
                <a:ea typeface="Public Sans"/>
                <a:cs typeface="Public Sans"/>
                <a:sym typeface="Public Sans"/>
              </a:rPr>
              <a:t> </a:t>
            </a:r>
            <a:r>
              <a:rPr lang="en-GB" sz="1200" dirty="0" err="1">
                <a:solidFill>
                  <a:srgbClr val="2B2C30"/>
                </a:solidFill>
                <a:ea typeface="Public Sans"/>
                <a:cs typeface="Public Sans"/>
                <a:sym typeface="Public Sans"/>
              </a:rPr>
              <a:t>energiatermelést</a:t>
            </a:r>
            <a:r>
              <a:rPr lang="en-GB" sz="1200" dirty="0">
                <a:solidFill>
                  <a:srgbClr val="2B2C30"/>
                </a:solidFill>
                <a:ea typeface="Public Sans"/>
                <a:cs typeface="Public Sans"/>
                <a:sym typeface="Public Sans"/>
              </a:rPr>
              <a:t>. Kezdésként arra kérjük Önt, hogy álljon meg egy pillanatra, és gondolkodjon el egy reflektív kérdésen. Szánjon egy kis időt minden egyes kérdés átgondolására, mielőtt továbbhaladna, hogy többet megtudjon egy adott </a:t>
            </a:r>
            <a:r>
              <a:rPr lang="en-GB" sz="1200" dirty="0" err="1">
                <a:solidFill>
                  <a:srgbClr val="2B2C30"/>
                </a:solidFill>
                <a:ea typeface="Public Sans"/>
                <a:cs typeface="Public Sans"/>
                <a:sym typeface="Public Sans"/>
              </a:rPr>
              <a:t>típusú</a:t>
            </a:r>
            <a:r>
              <a:rPr lang="en-GB" sz="1200" dirty="0">
                <a:solidFill>
                  <a:srgbClr val="2B2C30"/>
                </a:solidFill>
                <a:ea typeface="Public Sans"/>
                <a:cs typeface="Public Sans"/>
                <a:sym typeface="Public Sans"/>
              </a:rPr>
              <a:t> </a:t>
            </a:r>
            <a:r>
              <a:rPr lang="en-GB" sz="1200" dirty="0" err="1">
                <a:solidFill>
                  <a:srgbClr val="2B2C30"/>
                </a:solidFill>
                <a:ea typeface="Public Sans"/>
                <a:cs typeface="Public Sans"/>
                <a:sym typeface="Public Sans"/>
              </a:rPr>
              <a:t>energiatermelésről</a:t>
            </a:r>
            <a:r>
              <a:rPr lang="en-GB" sz="1200" dirty="0">
                <a:solidFill>
                  <a:srgbClr val="2B2C30"/>
                </a:solidFill>
                <a:ea typeface="Public Sans"/>
                <a:cs typeface="Public Sans"/>
                <a:sym typeface="Public Sans"/>
              </a:rPr>
              <a:t>, az éghajlatváltozás lehetséges hatásairól és a lehetséges megoldásokról.</a:t>
            </a:r>
          </a:p>
          <a:p>
            <a:pPr latinLnBrk="0"/>
            <a:endParaRPr lang="en-GB" sz="1200" noProof="0" dirty="0">
              <a:solidFill>
                <a:srgbClr val="2B2C30"/>
              </a:solidFill>
              <a:sym typeface="Public Sans"/>
            </a:endParaRPr>
          </a:p>
          <a:p>
            <a:pPr latinLnBrk="0"/>
            <a:r>
              <a:rPr lang="en-GB" sz="1200" dirty="0">
                <a:solidFill>
                  <a:srgbClr val="2B2C30"/>
                </a:solidFill>
                <a:sym typeface="Public Sans"/>
              </a:rPr>
              <a:t>Az egyes energiaforrásokról egymás után olvashat. Alternatívaként a menüből kiválaszthatja azt a típust, amelyet először szeretne megismerni.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7682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Klímaváltozás és három különböző </a:t>
            </a:r>
            <a:r>
              <a:rPr lang="en-US" sz="1200" b="1" kern="1200" dirty="0" err="1">
                <a:solidFill>
                  <a:schemeClr val="bg1"/>
                </a:solidFill>
                <a:latin typeface="+mn-lt"/>
                <a:ea typeface="+mn-ea"/>
                <a:cs typeface="+mn-cs"/>
                <a:sym typeface="Public Sans"/>
              </a:rPr>
              <a:t>típusú</a:t>
            </a:r>
            <a:r>
              <a:rPr lang="en-US" sz="1200" b="1" kern="1200" dirty="0">
                <a:solidFill>
                  <a:schemeClr val="bg1"/>
                </a:solidFill>
                <a:latin typeface="+mn-lt"/>
                <a:ea typeface="+mn-ea"/>
                <a:cs typeface="+mn-cs"/>
                <a:sym typeface="Public Sans"/>
              </a:rPr>
              <a:t> </a:t>
            </a:r>
            <a:r>
              <a:rPr lang="en-US" sz="1200" b="1" kern="1200" dirty="0" err="1">
                <a:solidFill>
                  <a:schemeClr val="bg1"/>
                </a:solidFill>
                <a:latin typeface="+mn-lt"/>
                <a:ea typeface="+mn-ea"/>
                <a:cs typeface="+mn-cs"/>
                <a:sym typeface="Public Sans"/>
              </a:rPr>
              <a:t>energiatermelés</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400" dirty="0">
                <a:ea typeface="Public Sans"/>
                <a:cs typeface="Public Sans"/>
                <a:sym typeface="Public Sans"/>
              </a:rPr>
              <a:t>Kezdés: Mi az éghajlatváltozás?</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Fókuszban az éghajlatváltozás és a különböző típusú energiatermelés: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Napenergia (napelemek).</a:t>
            </a:r>
          </a:p>
          <a:p>
            <a:pPr marL="800100" lvl="1" indent="-342900" latinLnBrk="0">
              <a:buFont typeface="Arial" panose="020B0604020202020204" pitchFamily="34" charset="0"/>
              <a:buChar char="•"/>
            </a:pPr>
            <a:r>
              <a:rPr lang="en-US" sz="2400" dirty="0">
                <a:ea typeface="Calibri"/>
                <a:cs typeface="Calibri"/>
                <a:sym typeface="Public Sans"/>
              </a:rPr>
              <a:t>Szélenergia </a:t>
            </a:r>
            <a:r>
              <a:rPr lang="en-US" sz="2400" dirty="0">
                <a:ea typeface="Public Sans"/>
                <a:cs typeface="Public Sans"/>
                <a:sym typeface="Public Sans"/>
              </a:rPr>
              <a:t>(szélturbinák).</a:t>
            </a:r>
          </a:p>
          <a:p>
            <a:pPr marL="800100" lvl="1" indent="-342900" latinLnBrk="0">
              <a:buFont typeface="Arial" panose="020B0604020202020204" pitchFamily="34" charset="0"/>
              <a:buChar char="•"/>
            </a:pPr>
            <a:r>
              <a:rPr lang="en-US" sz="2400" dirty="0">
                <a:ea typeface="Public Sans"/>
                <a:cs typeface="Public Sans"/>
                <a:sym typeface="Public Sans"/>
              </a:rPr>
              <a:t>Kis léptékű vízenergia.</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Az éghajlatváltozás megújuló energiaforrásokra gyakorolt hatásának enyhítése.</a:t>
            </a:r>
          </a:p>
          <a:p>
            <a:pPr marL="342900" indent="-342900" latinLnBrk="0">
              <a:buFont typeface="Arial" panose="020B0604020202020204" pitchFamily="34" charset="0"/>
              <a:buChar char="•"/>
            </a:pPr>
            <a:endParaRPr lang="en-US" sz="2400" dirty="0">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7007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Mi az éghajlatváltozás? </a:t>
            </a:r>
            <a:endParaRPr lang="en-US" sz="1050" kern="1200" dirty="0">
              <a:solidFill>
                <a:schemeClr val="bg1"/>
              </a:solidFill>
              <a:latin typeface="+mn-lt"/>
              <a:ea typeface="+mn-ea"/>
              <a:cs typeface="+mn-cs"/>
            </a:endParaRPr>
          </a:p>
          <a:p>
            <a:pPr latinLnBrk="0"/>
            <a:r>
              <a:rPr lang="en-GB" sz="1200" dirty="0">
                <a:ea typeface="Roboto"/>
                <a:cs typeface="Roboto"/>
              </a:rPr>
              <a:t>„Az éghajlatváltozás a hőmérséklet és az időjárási viszonyok hosszú távú változásait jelenti. Ezek a változások természetesek lehetnek, például a nap aktivitásának változásai vagy nagy vulkánkitörések miatt. </a:t>
            </a:r>
          </a:p>
          <a:p>
            <a:pPr latinLnBrk="0"/>
            <a:endParaRPr lang="en-GB" sz="1200" dirty="0">
              <a:ea typeface="Roboto"/>
              <a:cs typeface="Roboto"/>
            </a:endParaRPr>
          </a:p>
          <a:p>
            <a:pPr latinLnBrk="0"/>
            <a:r>
              <a:rPr lang="en-GB" sz="1200" dirty="0">
                <a:ea typeface="Roboto"/>
                <a:cs typeface="Roboto"/>
              </a:rPr>
              <a:t>Az 1800-as évek óta azonban </a:t>
            </a:r>
            <a:r>
              <a:rPr lang="en-GB" sz="1200" dirty="0">
                <a:ea typeface="Roboto"/>
                <a:cs typeface="Roboto"/>
                <a:hlinkClick r:id="rId3">
                  <a:extLst>
                    <a:ext uri="{A12FA001-AC4F-418D-AE19-62706E023703}">
                      <ahyp:hlinkClr xmlns:ahyp="http://schemas.microsoft.com/office/drawing/2018/hyperlinkcolor" val="tx"/>
                    </a:ext>
                  </a:extLst>
                </a:hlinkClick>
              </a:rPr>
              <a:t>az emberi tevékenységek jelentik a klímaváltozás fő okát</a:t>
            </a:r>
            <a:r>
              <a:rPr lang="en-GB" sz="1200" dirty="0">
                <a:ea typeface="Roboto"/>
                <a:cs typeface="Roboto"/>
              </a:rPr>
              <a:t>, elsősorban a szén, olaj és gáz fosszilis tüzelőanyagok égetése miatt. </a:t>
            </a:r>
          </a:p>
          <a:p>
            <a:pPr latinLnBrk="0"/>
            <a:endParaRPr lang="en-GB" sz="1200" dirty="0">
              <a:ea typeface="Roboto"/>
              <a:cs typeface="Roboto"/>
            </a:endParaRPr>
          </a:p>
          <a:p>
            <a:pPr latinLnBrk="0"/>
            <a:r>
              <a:rPr lang="en-GB" sz="1200" dirty="0">
                <a:ea typeface="Roboto"/>
                <a:cs typeface="Roboto"/>
              </a:rPr>
              <a:t>A fosszilis tüzelőanyagok égetése üvegházhatású gázok kibocsátását eredményezi, amelyek úgy hatnak, mint egy takaró, amely beburkolja a Földet, visszatartja a nap hőjét és emeli a hőmérsékletet.” (</a:t>
            </a:r>
            <a:r>
              <a:rPr lang="en-GB" sz="1200" dirty="0">
                <a:ea typeface="Roboto"/>
                <a:cs typeface="Roboto"/>
                <a:hlinkClick r:id="rId4">
                  <a:extLst>
                    <a:ext uri="{A12FA001-AC4F-418D-AE19-62706E023703}">
                      <ahyp:hlinkClr xmlns:ahyp="http://schemas.microsoft.com/office/drawing/2018/hyperlinkcolor" val="tx"/>
                    </a:ext>
                  </a:extLst>
                </a:hlinkClick>
              </a:rPr>
              <a:t>Egyesült Nemzetek </a:t>
            </a:r>
            <a:r>
              <a:rPr lang="en-GB" sz="1200" dirty="0">
                <a:ea typeface="Roboto"/>
                <a:cs typeface="Roboto"/>
              </a:rPr>
              <a:t>Szervezete) </a:t>
            </a:r>
            <a:endParaRPr lang="en-GB" sz="1200" dirty="0"/>
          </a:p>
          <a:p>
            <a:endParaRPr lang="en-GB" dirty="0"/>
          </a:p>
          <a:p>
            <a:endParaRPr lang="en-GB" dirty="0"/>
          </a:p>
          <a:p>
            <a:r>
              <a:rPr lang="en-GB" dirty="0"/>
              <a:t>https://www.ipcc.ch/2021/08/09/ar6-wg1-20210809-pr/</a:t>
            </a:r>
          </a:p>
          <a:p>
            <a:r>
              <a:rPr lang="en-GB" dirty="0"/>
              <a:t>https://www.un.org/en/climatechange/what-is-climate-change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398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Mi az éghajlatváltozás? </a:t>
            </a:r>
            <a:endParaRPr lang="en-US" sz="1050" kern="1200" dirty="0">
              <a:solidFill>
                <a:schemeClr val="bg1"/>
              </a:solidFill>
              <a:latin typeface="+mn-lt"/>
              <a:ea typeface="+mn-ea"/>
              <a:cs typeface="+mn-cs"/>
            </a:endParaRPr>
          </a:p>
          <a:p>
            <a:pPr latinLnBrk="0"/>
            <a:r>
              <a:rPr lang="en-GB" sz="1200" dirty="0">
                <a:ea typeface="Public Sans"/>
                <a:cs typeface="Public Sans"/>
                <a:sym typeface="Public Sans"/>
              </a:rPr>
              <a:t>Az </a:t>
            </a:r>
            <a:r>
              <a:rPr lang="en-GB" sz="1200" dirty="0">
                <a:ea typeface="Public Sans"/>
                <a:cs typeface="Public Sans"/>
                <a:sym typeface="Public Sans"/>
                <a:hlinkClick r:id="rId3"/>
              </a:rPr>
              <a:t>ENSZ </a:t>
            </a:r>
            <a:r>
              <a:rPr lang="en-GB" sz="1200" dirty="0">
                <a:ea typeface="Public Sans"/>
                <a:cs typeface="Public Sans"/>
                <a:sym typeface="Public Sans"/>
              </a:rPr>
              <a:t>magyarázata szerint az éghajlatváltozás ellen az üvegházhatású gázok kibocsátásának csökkentésével küzdhetünk. Ehhez a következőkre van szükség: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El kell mozdulnunk a fosszilis tüzelőanyagoktól (például a széntől és az olajtól) a megújuló (például a nap- és a szélenergia) energiaforrások felé.</a:t>
            </a:r>
          </a:p>
          <a:p>
            <a:pPr marL="342900" indent="-342900" latinLnBrk="0">
              <a:buFont typeface="Arial" panose="020B0604020202020204" pitchFamily="34" charset="0"/>
              <a:buChar char="•"/>
            </a:pPr>
            <a:r>
              <a:rPr lang="en-GB" sz="1200" dirty="0">
                <a:ea typeface="Public Sans"/>
                <a:cs typeface="Public Sans"/>
                <a:sym typeface="Public Sans"/>
              </a:rPr>
              <a:t>Alkalmazkodnunk kell a változó éghajlat hatásaihoz.</a:t>
            </a:r>
          </a:p>
          <a:p>
            <a:pPr marL="342900" indent="-342900" latinLnBrk="0">
              <a:buFont typeface="Arial" panose="020B0604020202020204" pitchFamily="34" charset="0"/>
              <a:buChar char="•"/>
            </a:pPr>
            <a:r>
              <a:rPr lang="en-GB" sz="1200" dirty="0">
                <a:ea typeface="Public Sans"/>
                <a:cs typeface="Public Sans"/>
                <a:sym typeface="Public Sans"/>
              </a:rPr>
              <a:t>Be kell fektetnünk a változásba. Befektetésre van szükség mind a kormányok, mind a vállalkozások részéről.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91473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Különböző típusú energiatermelés: Napenergia (napelemek)</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Milyen hatással lehet az éghajlatváltozás a napenergiára?</a:t>
            </a:r>
            <a:endParaRPr lang="en-GB" sz="1200" i="1" dirty="0">
              <a:solidFill>
                <a:schemeClr val="accent5"/>
              </a:solidFill>
            </a:endParaRPr>
          </a:p>
          <a:p>
            <a:r>
              <a:rPr lang="en-GB" dirty="0"/>
              <a:t>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2619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Különböző típusú energiatermelés: Napenergia (napelemek)</a:t>
            </a:r>
            <a:endParaRPr lang="en-US" sz="1050" kern="1200" dirty="0">
              <a:solidFill>
                <a:schemeClr val="bg1"/>
              </a:solidFill>
              <a:latin typeface="+mn-lt"/>
              <a:ea typeface="+mn-ea"/>
              <a:cs typeface="+mn-cs"/>
            </a:endParaRPr>
          </a:p>
          <a:p>
            <a:pPr latinLnBrk="0"/>
            <a:r>
              <a:rPr lang="en-US" sz="1200" dirty="0">
                <a:ea typeface="Public Sans"/>
                <a:cs typeface="Public Sans"/>
                <a:sym typeface="Public Sans"/>
              </a:rPr>
              <a:t>A fotovoltaika egy olyan módszer, amely napelemek segítségével alakítja át a nap energiáját villamos energiává. Ezeket a cellákat napelemekbe szerelik össze, majd a földre, tetőkre vagy víztározókra, tavakra helyezik.</a:t>
            </a:r>
          </a:p>
          <a:p>
            <a:pPr latinLnBrk="0"/>
            <a:endParaRPr lang="en-US" sz="1200" dirty="0">
              <a:ea typeface="Public Sans"/>
              <a:cs typeface="Public Sans"/>
              <a:sym typeface="Public Sans"/>
            </a:endParaRPr>
          </a:p>
          <a:p>
            <a:pPr latinLnBrk="0"/>
            <a:r>
              <a:rPr lang="en-US" sz="1200" dirty="0">
                <a:ea typeface="Public Sans"/>
                <a:cs typeface="Public Sans"/>
                <a:sym typeface="Public Sans"/>
              </a:rPr>
              <a:t>A fotovoltaikus technológia világszerte egyre szélesebb körben terjed. Évről évre a fotovoltaikus energia egyre nagyobb részét képezi az EU energiamixének. </a:t>
            </a:r>
            <a:r>
              <a:rPr lang="en-US" sz="1200" dirty="0">
                <a:ea typeface="Public Sans"/>
                <a:cs typeface="Public Sans"/>
                <a:sym typeface="Public Sans"/>
                <a:hlinkClick r:id="rId3"/>
              </a:rPr>
              <a:t>Az Ember</a:t>
            </a:r>
            <a:r>
              <a:rPr lang="en-US" sz="1200" dirty="0">
                <a:ea typeface="Public Sans"/>
                <a:cs typeface="Public Sans"/>
                <a:sym typeface="Public Sans"/>
              </a:rPr>
              <a:t> szerint 2024-ben az EU fotovoltaikus villamosenergia-termelése az EU bruttó villamosenergia-termelésének 11%-át tette ki.</a:t>
            </a:r>
          </a:p>
          <a:p>
            <a:endParaRPr lang="en-GB" dirty="0"/>
          </a:p>
          <a:p>
            <a:r>
              <a:rPr lang="en-GB" dirty="0"/>
              <a:t>https://ember-energy.org/data/electricity-data-explorer/</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2684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Milyen hatással lehet az éghajlatváltozás a napenergiára?</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1200" noProof="0" dirty="0">
                <a:ea typeface="Public Sans"/>
                <a:cs typeface="Public Sans"/>
                <a:sym typeface="Public Sans"/>
              </a:rPr>
              <a:t>A hurrikánok és tornádók nagyon intenzívek és kiszámíthatatlanok lehetnek. Az ilyen típusú időjárási események jelentős fizikai károkat okozhatnak a napenergia-rendszerekben és azok elektromos alkatrészeiben, mivel elmozdíthatják és megrongálhatják azokat (Okonkwo et al, 2025). </a:t>
            </a:r>
          </a:p>
          <a:p>
            <a:pPr marL="342900" indent="-342900" latinLnBrk="0">
              <a:buFont typeface="Arial" panose="020B0604020202020204" pitchFamily="34" charset="0"/>
              <a:buChar char="•"/>
            </a:pPr>
            <a:r>
              <a:rPr lang="en-GB" sz="1200" dirty="0">
                <a:ea typeface="Public Sans"/>
                <a:cs typeface="Public Sans"/>
                <a:sym typeface="Public Sans"/>
              </a:rPr>
              <a:t>A napelemek akkumulátorai is megsérülhetnek a magas hőmérséklet hatására. A szigetelés bizonyos védelmet nyújthat.</a:t>
            </a:r>
            <a:endParaRPr lang="en-GB" sz="1200" noProof="0" dirty="0">
              <a:ea typeface="Public Sans"/>
              <a:cs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A napenergia használata növekedhet a mérsékelt éghajlati övezetekben, ahol növekszik a közvetlen napfény (Welt der </a:t>
            </a:r>
            <a:r>
              <a:rPr lang="en-GB" sz="1200" noProof="0" dirty="0" err="1">
                <a:ea typeface="Public Sans"/>
                <a:cs typeface="Public Sans"/>
                <a:sym typeface="Public Sans"/>
              </a:rPr>
              <a:t>Physik</a:t>
            </a:r>
            <a:r>
              <a:rPr lang="en-GB" sz="1200" noProof="0" dirty="0">
                <a:ea typeface="Public Sans"/>
                <a:cs typeface="Public Sans"/>
                <a:sym typeface="Public Sans"/>
              </a:rPr>
              <a:t>, 2021).</a:t>
            </a:r>
            <a:endParaRPr lang="en-GB" sz="1200" noProof="0" dirty="0">
              <a:ea typeface="Public Sans"/>
              <a:cs typeface="Public Sans"/>
            </a:endParaRP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097899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3E32A4D5-11CC-A441-65F7-B61EDFCA67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018" y="6210794"/>
            <a:ext cx="2098431" cy="439850"/>
          </a:xfrm>
          <a:prstGeom prst="rect">
            <a:avLst/>
          </a:prstGeom>
        </p:spPr>
      </p:pic>
      <p:sp>
        <p:nvSpPr>
          <p:cNvPr id="6" name="TextBox 5">
            <a:extLst>
              <a:ext uri="{FF2B5EF4-FFF2-40B4-BE49-F238E27FC236}">
                <a16:creationId xmlns:a16="http://schemas.microsoft.com/office/drawing/2014/main" id="{6249E99D-D2B4-5975-7919-5C3A7497907E}"/>
              </a:ext>
            </a:extLst>
          </p:cNvPr>
          <p:cNvSpPr txBox="1"/>
          <p:nvPr userDrawn="1"/>
        </p:nvSpPr>
        <p:spPr>
          <a:xfrm>
            <a:off x="2241449" y="6072366"/>
            <a:ext cx="5343382" cy="707886"/>
          </a:xfrm>
          <a:prstGeom prst="rect">
            <a:avLst/>
          </a:prstGeom>
          <a:noFill/>
        </p:spPr>
        <p:txBody>
          <a:bodyPr wrap="square" rtlCol="0">
            <a:spAutoFit/>
          </a:bodyPr>
          <a:lstStyle/>
          <a:p>
            <a:pPr latinLnBrk="0" hangingPunct="0"/>
            <a:r>
              <a:rPr lang="hu-HU" sz="1000" b="0" i="0" kern="1200" noProof="1">
                <a:solidFill>
                  <a:schemeClr val="tx1"/>
                </a:solidFill>
                <a:effectLst/>
                <a:latin typeface="+mn-lt"/>
                <a:ea typeface="+mn-ea"/>
                <a:cs typeface="+mn-cs"/>
              </a:rPr>
              <a:t>Ez a projekt az Európai Unió Horizont kutatási és innovációs programjának (2021–2027) támogatásában részesült, a 101075596 számú támogatási megállapodás keretében. A jelen anyag tartalmáért kizárólag az Every1 projekt felelős, és az nem feltétlenül tükrözi az Európai Unió véleményét. A prezentáció </a:t>
            </a:r>
            <a:r>
              <a:rPr lang="hu-HU"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hu-HU" sz="1000" b="0" i="0" kern="1200" noProof="1">
                <a:solidFill>
                  <a:schemeClr val="tx1"/>
                </a:solidFill>
                <a:effectLst/>
                <a:latin typeface="+mn-lt"/>
                <a:ea typeface="+mn-ea"/>
                <a:cs typeface="+mn-cs"/>
              </a:rPr>
              <a:t>licenc alatt áll</a:t>
            </a:r>
            <a:r>
              <a:rPr lang="hu-HU" sz="1000" b="0" i="0" u="sng" kern="1200" noProof="1">
                <a:solidFill>
                  <a:schemeClr val="tx1"/>
                </a:solidFill>
                <a:effectLst/>
                <a:latin typeface="+mn-lt"/>
                <a:ea typeface="+mn-ea"/>
                <a:cs typeface="+mn-cs"/>
                <a:hlinkClick r:id="rId4" tooltip="Original URL: https://creativecommons.org/licenses/by-sa/4.0/deed.en. Click or tap if you trust this link."/>
              </a:rPr>
              <a:t>, </a:t>
            </a:r>
            <a:r>
              <a:rPr lang="hu-HU" sz="1000" b="0" i="0" kern="1200" noProof="1">
                <a:solidFill>
                  <a:schemeClr val="tx1"/>
                </a:solidFill>
                <a:effectLst/>
                <a:latin typeface="+mn-lt"/>
                <a:ea typeface="+mn-ea"/>
                <a:cs typeface="+mn-cs"/>
              </a:rPr>
              <a:t>hacsak másképp nem jelezzük. </a:t>
            </a:r>
            <a:endParaRPr lang="hu-HU"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notesSlide" Target="../notesSlides/not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slideLayout" Target="../slideLayouts/slideLayout2.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ipcc.ch/2021/08/09/ar6-wg1-20210809-p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s://www.un.org/en/climatechange/what-is-climate-chan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un.org/en/climatechange/what-is-climate-chang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CDB14078-4AE6-DDF0-C6CF-27E293AE42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540" y="2245249"/>
            <a:ext cx="4519460" cy="2540510"/>
          </a:xfrm>
          <a:prstGeom prst="rect">
            <a:avLst/>
          </a:prstGeom>
        </p:spPr>
      </p:pic>
      <p:sp>
        <p:nvSpPr>
          <p:cNvPr id="2" name="Title 1">
            <a:extLst>
              <a:ext uri="{FF2B5EF4-FFF2-40B4-BE49-F238E27FC236}">
                <a16:creationId xmlns:a16="http://schemas.microsoft.com/office/drawing/2014/main" id="{9F52A8FD-D115-3917-B567-996023B58008}"/>
              </a:ext>
            </a:extLst>
          </p:cNvPr>
          <p:cNvSpPr>
            <a:spLocks noGrp="1"/>
          </p:cNvSpPr>
          <p:nvPr>
            <p:ph type="title" idx="4294967295"/>
          </p:nvPr>
        </p:nvSpPr>
        <p:spPr>
          <a:xfrm>
            <a:off x="211873" y="1402189"/>
            <a:ext cx="6545765" cy="3928094"/>
          </a:xfrm>
          <a:prstGeom prst="rect">
            <a:avLst/>
          </a:prstGeom>
        </p:spPr>
        <p:txBody>
          <a:bodyPr/>
          <a:lstStyle/>
          <a:p>
            <a:pPr latinLnBrk="0"/>
            <a:r>
              <a:rPr lang="hu-HU" sz="6000" noProof="1"/>
              <a:t>Hogyan hat a klímaváltozás a megújuló energiára?</a:t>
            </a:r>
            <a:endParaRPr lang="hu-HU" sz="6000" noProof="1">
              <a:solidFill>
                <a:schemeClr val="tx2"/>
              </a:solidFill>
            </a:endParaRPr>
          </a:p>
        </p:txBody>
      </p:sp>
    </p:spTree>
    <p:extLst>
      <p:ext uri="{BB962C8B-B14F-4D97-AF65-F5344CB8AC3E}">
        <p14:creationId xmlns:p14="http://schemas.microsoft.com/office/powerpoint/2010/main" val="40216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10364-81A8-630F-CAC2-DBF9D53C0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52513-E61F-952D-DC13-AF1A239475C6}"/>
              </a:ext>
            </a:extLst>
          </p:cNvPr>
          <p:cNvSpPr>
            <a:spLocks noGrp="1"/>
          </p:cNvSpPr>
          <p:nvPr>
            <p:ph type="title" idx="4294967295"/>
          </p:nvPr>
        </p:nvSpPr>
        <p:spPr>
          <a:xfrm>
            <a:off x="302942" y="766569"/>
            <a:ext cx="11350082"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n-ea"/>
                <a:cs typeface="+mn-cs"/>
              </a:rPr>
              <a:t>Különböző típusú energiatermelés: Szél (szélturbinák) – Bevezetés</a:t>
            </a:r>
            <a:endParaRPr lang="hu-HU" noProof="1">
              <a:effectLst/>
            </a:endParaRPr>
          </a:p>
          <a:p>
            <a:endParaRPr lang="hu-HU" noProof="1"/>
          </a:p>
        </p:txBody>
      </p:sp>
      <p:sp>
        <p:nvSpPr>
          <p:cNvPr id="4" name="TextBox 3">
            <a:extLst>
              <a:ext uri="{FF2B5EF4-FFF2-40B4-BE49-F238E27FC236}">
                <a16:creationId xmlns:a16="http://schemas.microsoft.com/office/drawing/2014/main" id="{17F66662-FCFA-2C8A-5FD4-DE6A61D0DDF6}"/>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Milyen hatással lehet az éghajlatváltozás a szélenergiára?</a:t>
            </a:r>
            <a:endParaRPr lang="en-GB" sz="4800" i="1" dirty="0">
              <a:solidFill>
                <a:schemeClr val="accent5"/>
              </a:solidFill>
            </a:endParaRPr>
          </a:p>
        </p:txBody>
      </p:sp>
    </p:spTree>
    <p:extLst>
      <p:ext uri="{BB962C8B-B14F-4D97-AF65-F5344CB8AC3E}">
        <p14:creationId xmlns:p14="http://schemas.microsoft.com/office/powerpoint/2010/main" val="21850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8985-3F46-FA0C-85E6-FB59610B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7AC55-1995-8215-ACF9-D2D0B8B6B584}"/>
              </a:ext>
            </a:extLst>
          </p:cNvPr>
          <p:cNvSpPr>
            <a:spLocks noGrp="1"/>
          </p:cNvSpPr>
          <p:nvPr>
            <p:ph type="title" idx="4294967295"/>
          </p:nvPr>
        </p:nvSpPr>
        <p:spPr>
          <a:xfrm>
            <a:off x="314093" y="844628"/>
            <a:ext cx="10515600" cy="1325563"/>
          </a:xfrm>
          <a:prstGeom prst="rect">
            <a:avLst/>
          </a:prstGeom>
        </p:spPr>
        <p:txBody>
          <a:bodyPr/>
          <a:lstStyle/>
          <a:p>
            <a:r>
              <a:rPr lang="hu-HU" sz="2800" b="1" kern="1200" noProof="1">
                <a:solidFill>
                  <a:srgbClr val="FFFFFF"/>
                </a:solidFill>
                <a:effectLst/>
                <a:latin typeface="Calibri" panose="020F0502020204030204" pitchFamily="34" charset="0"/>
                <a:ea typeface="+mn-ea"/>
                <a:cs typeface="+mn-cs"/>
              </a:rPr>
              <a:t>Különböző típusú energiatermelés: Szél (</a:t>
            </a:r>
            <a:r>
              <a:rPr lang="hu-HU" sz="2800" b="1" noProof="1">
                <a:solidFill>
                  <a:srgbClr val="FFFFFF"/>
                </a:solidFill>
                <a:latin typeface="Calibri" panose="020F0502020204030204" pitchFamily="34" charset="0"/>
              </a:rPr>
              <a:t>szélturbinák</a:t>
            </a:r>
            <a:r>
              <a:rPr lang="hu-HU" sz="2800" b="1" kern="1200" noProof="1">
                <a:solidFill>
                  <a:srgbClr val="FFFFFF"/>
                </a:solidFill>
                <a:effectLst/>
                <a:latin typeface="Calibri" panose="020F0502020204030204" pitchFamily="34" charset="0"/>
                <a:ea typeface="+mn-ea"/>
                <a:cs typeface="+mn-cs"/>
              </a:rPr>
              <a:t>) 1</a:t>
            </a:r>
            <a:endParaRPr lang="hu-HU" noProof="1">
              <a:effectLst/>
            </a:endParaRPr>
          </a:p>
          <a:p>
            <a:endParaRPr lang="hu-HU" noProof="1"/>
          </a:p>
        </p:txBody>
      </p:sp>
      <p:sp>
        <p:nvSpPr>
          <p:cNvPr id="4" name="TextBox 3">
            <a:extLst>
              <a:ext uri="{FF2B5EF4-FFF2-40B4-BE49-F238E27FC236}">
                <a16:creationId xmlns:a16="http://schemas.microsoft.com/office/drawing/2014/main" id="{6626F0D8-00A2-4308-1A56-AEAB5E13091A}"/>
              </a:ext>
            </a:extLst>
          </p:cNvPr>
          <p:cNvSpPr txBox="1"/>
          <p:nvPr/>
        </p:nvSpPr>
        <p:spPr>
          <a:xfrm>
            <a:off x="3988646" y="2359542"/>
            <a:ext cx="7993309" cy="3816429"/>
          </a:xfrm>
          <a:prstGeom prst="rect">
            <a:avLst/>
          </a:prstGeom>
          <a:noFill/>
        </p:spPr>
        <p:txBody>
          <a:bodyPr wrap="square" lIns="91440" tIns="45720" rIns="91440" bIns="45720" rtlCol="0" anchor="t">
            <a:spAutoFit/>
          </a:bodyPr>
          <a:lstStyle/>
          <a:p>
            <a:pPr latinLnBrk="0"/>
            <a:r>
              <a:rPr lang="en-GB" sz="2000" dirty="0"/>
              <a:t>A szél tiszta és bőséges energiaforrás, amelyet villamos energia előállítására használnak. Használható szárazföldön (onshore) és tengeren (offshore) egyaránt.</a:t>
            </a:r>
          </a:p>
          <a:p>
            <a:pPr latinLnBrk="0"/>
            <a:endParaRPr lang="en-GB" sz="1100" dirty="0"/>
          </a:p>
          <a:p>
            <a:pPr latinLnBrk="0"/>
            <a:r>
              <a:rPr lang="en-GB" sz="2000" dirty="0"/>
              <a:t>A gyártás és a szélturbinák tervezésének folyamatos fejlesztése, valamint a teljesítménytényezők javulása (több </a:t>
            </a:r>
            <a:r>
              <a:rPr lang="en-GB" sz="2000" dirty="0" err="1"/>
              <a:t>villamos</a:t>
            </a:r>
            <a:r>
              <a:rPr lang="en-GB" sz="2000" dirty="0"/>
              <a:t> </a:t>
            </a:r>
            <a:r>
              <a:rPr lang="en-GB" sz="2000" dirty="0" err="1"/>
              <a:t>energiatermelése</a:t>
            </a:r>
            <a:r>
              <a:rPr lang="en-GB" sz="2000" dirty="0"/>
              <a:t> turbinaenként) – például a nagyobb teljesítményű turbináknak és/vagy a jobb lokalizációnak köszönhetően – csökkentette a szélenergia költségeit, és megerősítette annak pozícióját a tiszta energia átállás egyik fő hajtóerejeként.</a:t>
            </a:r>
          </a:p>
          <a:p>
            <a:pPr latinLnBrk="0"/>
            <a:endParaRPr lang="en-GB" sz="1100" dirty="0"/>
          </a:p>
          <a:p>
            <a:pPr latinLnBrk="0"/>
            <a:r>
              <a:rPr lang="en-GB" sz="2000" dirty="0">
                <a:hlinkClick r:id="rId3"/>
              </a:rPr>
              <a:t>Az Eurostat</a:t>
            </a:r>
            <a:r>
              <a:rPr lang="en-GB" sz="2000" dirty="0"/>
              <a:t> szerint 2024-ben a szélenergia az EU-ban a megújuló forrásokból előállított teljes villamos energia 39,1%-át tette ki.</a:t>
            </a:r>
          </a:p>
        </p:txBody>
      </p:sp>
      <p:pic>
        <p:nvPicPr>
          <p:cNvPr id="3" name="Picture 2">
            <a:extLst>
              <a:ext uri="{FF2B5EF4-FFF2-40B4-BE49-F238E27FC236}">
                <a16:creationId xmlns:a16="http://schemas.microsoft.com/office/drawing/2014/main" id="{995415B9-0DAE-D005-D041-B0232380F4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4641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F753-FF72-D619-FCA0-32AC6EC67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01D1-86D4-55EF-E3B6-DCBDFB331F26}"/>
              </a:ext>
            </a:extLst>
          </p:cNvPr>
          <p:cNvSpPr>
            <a:spLocks noGrp="1"/>
          </p:cNvSpPr>
          <p:nvPr>
            <p:ph type="title" idx="4294967295"/>
          </p:nvPr>
        </p:nvSpPr>
        <p:spPr>
          <a:xfrm>
            <a:off x="210045" y="916914"/>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n-ea"/>
                <a:cs typeface="+mn-cs"/>
              </a:rPr>
              <a:t>Különböző típusú energiatermelés: Szél (szélturbinák) 2</a:t>
            </a:r>
            <a:endParaRPr lang="hu-HU" noProof="1">
              <a:effectLst/>
            </a:endParaRPr>
          </a:p>
          <a:p>
            <a:endParaRPr lang="hu-HU" noProof="1"/>
          </a:p>
        </p:txBody>
      </p:sp>
      <p:sp>
        <p:nvSpPr>
          <p:cNvPr id="4" name="TextBox 3">
            <a:extLst>
              <a:ext uri="{FF2B5EF4-FFF2-40B4-BE49-F238E27FC236}">
                <a16:creationId xmlns:a16="http://schemas.microsoft.com/office/drawing/2014/main" id="{A45B8CBE-1F11-E934-F1CC-E369F0A7208F}"/>
              </a:ext>
            </a:extLst>
          </p:cNvPr>
          <p:cNvSpPr txBox="1"/>
          <p:nvPr/>
        </p:nvSpPr>
        <p:spPr>
          <a:xfrm>
            <a:off x="4200584" y="2242477"/>
            <a:ext cx="7646198" cy="4154984"/>
          </a:xfrm>
          <a:prstGeom prst="rect">
            <a:avLst/>
          </a:prstGeom>
          <a:noFill/>
        </p:spPr>
        <p:txBody>
          <a:bodyPr wrap="square" lIns="91440" tIns="45720" rIns="91440" bIns="45720" rtlCol="0" anchor="t">
            <a:spAutoFit/>
          </a:bodyPr>
          <a:lstStyle/>
          <a:p>
            <a:pPr algn="just" latinLnBrk="0"/>
            <a:r>
              <a:rPr lang="en-GB" sz="2400" dirty="0"/>
              <a:t>A szélturbina fő alkatrészei:</a:t>
            </a:r>
          </a:p>
          <a:p>
            <a:pPr marL="342900" indent="-342900" algn="just" latinLnBrk="0">
              <a:buFont typeface="Arial" panose="020B0604020202020204" pitchFamily="34" charset="0"/>
              <a:buChar char="•"/>
            </a:pPr>
            <a:r>
              <a:rPr lang="en-GB" sz="2400" dirty="0"/>
              <a:t>A rotor, amely magában foglalja a lapátokat és hajtja a tengelyt, a szélenergiát mechanikai forgási energiává alakítja.</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A főtest, amely tartalmazza a főtengelyt, a sebességváltót (amely növeli a forgási sebességet), a generátort (amely a mechanikus energiát villamos energiává alakítja) és a vezérlőrendszert.</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A tartótorony, amely a turbinát olyan magasságba emeli, ahol erősebb és állandóbb széláramlatokat tud befogni.</a:t>
            </a:r>
          </a:p>
        </p:txBody>
      </p:sp>
      <p:pic>
        <p:nvPicPr>
          <p:cNvPr id="6" name="Picture 5">
            <a:extLst>
              <a:ext uri="{FF2B5EF4-FFF2-40B4-BE49-F238E27FC236}">
                <a16:creationId xmlns:a16="http://schemas.microsoft.com/office/drawing/2014/main" id="{4AD3F938-6005-953F-7EE3-1A6F08E0A0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9167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D333-F6DF-291A-2920-BE2F4B613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EBBF2-57E8-98A7-5196-A80E5E02DE3D}"/>
              </a:ext>
            </a:extLst>
          </p:cNvPr>
          <p:cNvSpPr>
            <a:spLocks noGrp="1"/>
          </p:cNvSpPr>
          <p:nvPr>
            <p:ph type="title" idx="4294967295"/>
          </p:nvPr>
        </p:nvSpPr>
        <p:spPr>
          <a:xfrm>
            <a:off x="210045" y="766568"/>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mn-ea"/>
                <a:cs typeface="+mn-cs"/>
              </a:rPr>
              <a:t>Milyen hatással lehet az éghajlatváltozás a szélenergiára?</a:t>
            </a:r>
            <a:endParaRPr lang="hu-HU" noProof="1">
              <a:effectLst/>
            </a:endParaRPr>
          </a:p>
          <a:p>
            <a:endParaRPr lang="hu-HU" noProof="1"/>
          </a:p>
        </p:txBody>
      </p:sp>
      <p:sp>
        <p:nvSpPr>
          <p:cNvPr id="4" name="TextBox 3">
            <a:extLst>
              <a:ext uri="{FF2B5EF4-FFF2-40B4-BE49-F238E27FC236}">
                <a16:creationId xmlns:a16="http://schemas.microsoft.com/office/drawing/2014/main" id="{F3695D75-7CB2-2E3E-FC36-E6C5542486F1}"/>
              </a:ext>
            </a:extLst>
          </p:cNvPr>
          <p:cNvSpPr txBox="1"/>
          <p:nvPr/>
        </p:nvSpPr>
        <p:spPr>
          <a:xfrm>
            <a:off x="4164525" y="2305780"/>
            <a:ext cx="7675608" cy="3785652"/>
          </a:xfrm>
          <a:prstGeom prst="rect">
            <a:avLst/>
          </a:prstGeom>
          <a:noFill/>
        </p:spPr>
        <p:txBody>
          <a:bodyPr wrap="square" lIns="91440" tIns="45720" rIns="91440" bIns="45720" rtlCol="0" anchor="t">
            <a:spAutoFit/>
          </a:bodyPr>
          <a:lstStyle/>
          <a:p>
            <a:pPr marL="457200" indent="-457200" latinLnBrk="0">
              <a:buChar char="•"/>
            </a:pPr>
            <a:r>
              <a:rPr lang="en-US" sz="2400" dirty="0">
                <a:ea typeface="Public Sans"/>
                <a:cs typeface="Public Sans"/>
              </a:rPr>
              <a:t>A viharokhoz hasonló súlyos időjárási események és a viharok intenzitásának növekedése mellett, amelyek károsíthatják a szélerőművek infrastruktúráját, </a:t>
            </a:r>
            <a:r>
              <a:rPr lang="en-US" sz="2400" dirty="0"/>
              <a:t>változhatnak a szélviszonyok is, ami számos régióban a szél csökkenését („szélszárazság”) eredményezheti, valamint nőhet a villámcsapások valószínűsége és a hőhullámok, amelyek csökkentik a berendezések élettartamát és növelik a turbinák leállási idejét.</a:t>
            </a:r>
            <a:endParaRPr lang="en-US" sz="2400" dirty="0">
              <a:ea typeface="Calibri"/>
              <a:cs typeface="Calibri"/>
            </a:endParaRPr>
          </a:p>
          <a:p>
            <a:pPr marL="457200" indent="-457200" latinLnBrk="0">
              <a:buChar char="•"/>
            </a:pPr>
            <a:r>
              <a:rPr lang="en-US" sz="2400" dirty="0"/>
              <a:t>A szél erősségének és mintázatának előrejelzése nehéz lehet. Ez bizonytalanságot eredményezhet az erőmű termelésének kiszámításakor (Herrmann et al., 2016).</a:t>
            </a:r>
            <a:endParaRPr lang="en-US" sz="2400" dirty="0">
              <a:ea typeface="Calibri"/>
              <a:cs typeface="Calibri"/>
            </a:endParaRPr>
          </a:p>
        </p:txBody>
      </p:sp>
      <p:pic>
        <p:nvPicPr>
          <p:cNvPr id="3" name="Picture 2">
            <a:extLst>
              <a:ext uri="{FF2B5EF4-FFF2-40B4-BE49-F238E27FC236}">
                <a16:creationId xmlns:a16="http://schemas.microsoft.com/office/drawing/2014/main" id="{477FD4E0-BD65-C0FF-9459-FC040287A1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33430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2DE49-A6A0-7ED5-C453-91DF53921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1AA4E-9257-5B0A-B307-3A3FE61C373A}"/>
              </a:ext>
            </a:extLst>
          </p:cNvPr>
          <p:cNvSpPr>
            <a:spLocks noGrp="1"/>
          </p:cNvSpPr>
          <p:nvPr>
            <p:ph type="title" idx="4294967295"/>
          </p:nvPr>
        </p:nvSpPr>
        <p:spPr>
          <a:xfrm>
            <a:off x="157976" y="705283"/>
            <a:ext cx="11640014"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n-ea"/>
                <a:cs typeface="+mn-cs"/>
              </a:rPr>
              <a:t>Különböző típusú energiatermelés: Kis léptékű vízenergia – Bevezetés</a:t>
            </a:r>
            <a:endParaRPr lang="hu-HU" noProof="1">
              <a:effectLst/>
            </a:endParaRPr>
          </a:p>
          <a:p>
            <a:endParaRPr lang="hu-HU" noProof="1"/>
          </a:p>
        </p:txBody>
      </p:sp>
      <p:sp>
        <p:nvSpPr>
          <p:cNvPr id="4" name="TextBox 3">
            <a:extLst>
              <a:ext uri="{FF2B5EF4-FFF2-40B4-BE49-F238E27FC236}">
                <a16:creationId xmlns:a16="http://schemas.microsoft.com/office/drawing/2014/main" id="{5B5D8088-03F2-C00C-E9D4-5BE4067C09EB}"/>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Milyen hatással lehet az éghajlatváltozás a kis léptékű vízenergia-termelésre?</a:t>
            </a:r>
            <a:endParaRPr lang="en-GB" sz="4800" i="1" dirty="0">
              <a:solidFill>
                <a:schemeClr val="accent5"/>
              </a:solidFill>
            </a:endParaRPr>
          </a:p>
        </p:txBody>
      </p:sp>
    </p:spTree>
    <p:extLst>
      <p:ext uri="{BB962C8B-B14F-4D97-AF65-F5344CB8AC3E}">
        <p14:creationId xmlns:p14="http://schemas.microsoft.com/office/powerpoint/2010/main" val="213326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E064-0535-EBAF-35D9-ED895F42D5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9F3511-8F6B-1635-927F-DA2092DC4D45}"/>
              </a:ext>
            </a:extLst>
          </p:cNvPr>
          <p:cNvSpPr>
            <a:spLocks noGrp="1"/>
          </p:cNvSpPr>
          <p:nvPr>
            <p:ph type="title" idx="4294967295"/>
          </p:nvPr>
        </p:nvSpPr>
        <p:spPr>
          <a:xfrm>
            <a:off x="183605" y="816393"/>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n-ea"/>
                <a:cs typeface="+mn-cs"/>
              </a:rPr>
              <a:t>Különböző típusú energiatermelés: kis léptékű vízenergia</a:t>
            </a:r>
            <a:endParaRPr lang="hu-HU" noProof="1">
              <a:effectLst/>
            </a:endParaRPr>
          </a:p>
          <a:p>
            <a:endParaRPr lang="hu-HU" noProof="1"/>
          </a:p>
        </p:txBody>
      </p:sp>
      <p:sp>
        <p:nvSpPr>
          <p:cNvPr id="4" name="TextBox 3">
            <a:extLst>
              <a:ext uri="{FF2B5EF4-FFF2-40B4-BE49-F238E27FC236}">
                <a16:creationId xmlns:a16="http://schemas.microsoft.com/office/drawing/2014/main" id="{C7B55AD6-BE39-9CA0-D95D-AC03B2E99E8F}"/>
              </a:ext>
            </a:extLst>
          </p:cNvPr>
          <p:cNvSpPr txBox="1"/>
          <p:nvPr/>
        </p:nvSpPr>
        <p:spPr>
          <a:xfrm>
            <a:off x="3792072" y="1985179"/>
            <a:ext cx="8022445" cy="4524315"/>
          </a:xfrm>
          <a:prstGeom prst="rect">
            <a:avLst/>
          </a:prstGeom>
          <a:noFill/>
        </p:spPr>
        <p:txBody>
          <a:bodyPr wrap="square" rtlCol="0">
            <a:spAutoFit/>
          </a:bodyPr>
          <a:lstStyle/>
          <a:p>
            <a:pPr latinLnBrk="0"/>
            <a:r>
              <a:rPr lang="en-GB" sz="2400" dirty="0"/>
              <a:t>A vízenergia a turbinát meghajtó víz áramlásából származik. Ez az egyik legrégebbi megújuló energiaforrás, amelyet már az iparosodás előtti időkben is használtak, például a vízimalmokban.</a:t>
            </a:r>
          </a:p>
          <a:p>
            <a:pPr latinLnBrk="0"/>
            <a:endParaRPr lang="en-GB" sz="1200" dirty="0"/>
          </a:p>
          <a:p>
            <a:pPr latinLnBrk="0"/>
            <a:r>
              <a:rPr lang="en-GB" sz="2400" dirty="0"/>
              <a:t>A második legnagyobb megújuló villamosenergia-forrásként a vízenergia ma is fontos energiaforrásnak számít. Az Eurostat adatai szerint 2024-ben az EU megújuló energiaforrásokból előállított teljes villamosenergia-termelésének 29,9 %-át tette ki. </a:t>
            </a:r>
          </a:p>
          <a:p>
            <a:pPr latinLnBrk="0"/>
            <a:endParaRPr lang="en-GB" sz="1200" dirty="0"/>
          </a:p>
          <a:p>
            <a:pPr latinLnBrk="0"/>
            <a:r>
              <a:rPr lang="en-GB" sz="2400" dirty="0"/>
              <a:t>A kis léptékű vízenergia (10 megawattnál kevesebb termeléssel) több mint 13 millió háztartásnak biztosít villamos energiát Európában (</a:t>
            </a:r>
            <a:r>
              <a:rPr lang="en-GB" sz="2400" dirty="0">
                <a:hlinkClick r:id="rId3"/>
              </a:rPr>
              <a:t>Európai Megújuló Energia Szövetség</a:t>
            </a:r>
            <a:r>
              <a:rPr lang="en-GB" sz="2400" dirty="0"/>
              <a:t>).</a:t>
            </a:r>
          </a:p>
        </p:txBody>
      </p:sp>
      <p:pic>
        <p:nvPicPr>
          <p:cNvPr id="2" name="Picture 1">
            <a:extLst>
              <a:ext uri="{FF2B5EF4-FFF2-40B4-BE49-F238E27FC236}">
                <a16:creationId xmlns:a16="http://schemas.microsoft.com/office/drawing/2014/main" id="{BD9D4764-4589-58BD-2283-FDE527E727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895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8312-3474-6D3A-8417-ECA1DB970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AC07F-70A5-A19E-B031-F3631767D5A8}"/>
              </a:ext>
            </a:extLst>
          </p:cNvPr>
          <p:cNvSpPr>
            <a:spLocks noGrp="1"/>
          </p:cNvSpPr>
          <p:nvPr>
            <p:ph type="title" idx="4294967295"/>
          </p:nvPr>
        </p:nvSpPr>
        <p:spPr>
          <a:xfrm>
            <a:off x="183605" y="733115"/>
            <a:ext cx="11580932"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mn-ea"/>
                <a:cs typeface="+mn-cs"/>
              </a:rPr>
              <a:t>Milyen hatással lehet az éghajlatváltozás a kis léptékű vízerőművekre?</a:t>
            </a:r>
            <a:endParaRPr lang="hu-HU" noProof="1">
              <a:effectLst/>
            </a:endParaRPr>
          </a:p>
          <a:p>
            <a:endParaRPr lang="hu-HU" noProof="1"/>
          </a:p>
        </p:txBody>
      </p:sp>
      <p:sp>
        <p:nvSpPr>
          <p:cNvPr id="4" name="TextBox 3">
            <a:extLst>
              <a:ext uri="{FF2B5EF4-FFF2-40B4-BE49-F238E27FC236}">
                <a16:creationId xmlns:a16="http://schemas.microsoft.com/office/drawing/2014/main" id="{155DF4ED-FF8C-0564-EF5D-DA6654E5F96E}"/>
              </a:ext>
            </a:extLst>
          </p:cNvPr>
          <p:cNvSpPr txBox="1"/>
          <p:nvPr/>
        </p:nvSpPr>
        <p:spPr>
          <a:xfrm>
            <a:off x="3578069" y="2155498"/>
            <a:ext cx="8573728" cy="4493538"/>
          </a:xfrm>
          <a:prstGeom prst="rect">
            <a:avLst/>
          </a:prstGeom>
          <a:noFill/>
        </p:spPr>
        <p:txBody>
          <a:bodyPr wrap="square" lIns="91440" tIns="45720" rIns="91440" bIns="45720" rtlCol="0" anchor="t">
            <a:spAutoFit/>
          </a:bodyPr>
          <a:lstStyle/>
          <a:p>
            <a:pPr marL="457200" indent="-457200" latinLnBrk="0">
              <a:buFont typeface="Arial"/>
              <a:buChar char="•"/>
            </a:pPr>
            <a:r>
              <a:rPr lang="en-US" sz="2200" dirty="0"/>
              <a:t>A klímaváltozás kis léptékű vízenergia-termelésre gyakorolt hatása jelenleg nem egyértelmű. Globális szinten egyes tanulmányok különböző forgatókönyvek alapján 2,4–6,3 % közötti növekedést jósolnak a vízenergia-termelésben, míg mások bizonytalanok a változás irányát illetően. Mindazonáltal minden tanulmány egyetért abban, hogy jelentős regionális eltérések vannak.</a:t>
            </a:r>
            <a:endParaRPr lang="en-US" sz="2200" dirty="0">
              <a:ea typeface="Calibri"/>
              <a:cs typeface="Calibri"/>
            </a:endParaRPr>
          </a:p>
          <a:p>
            <a:pPr marL="457200" indent="-457200" latinLnBrk="0">
              <a:buChar char="•"/>
            </a:pPr>
            <a:r>
              <a:rPr lang="en-US" sz="2200" dirty="0"/>
              <a:t>A kiszámíthatatlanabb időjárás és a kevésbé előre jelezhető évszakok miatt várható, hogy például Észak-Európában a kis léptékű vízenergia-termelés télen (január-március) növekedni fog, míg tavasszal és nyáron (április-június) csökkenni fog. </a:t>
            </a:r>
          </a:p>
          <a:p>
            <a:pPr marL="457200" indent="-457200" latinLnBrk="0">
              <a:buChar char="•"/>
            </a:pPr>
            <a:r>
              <a:rPr lang="en-US" sz="2200" dirty="0"/>
              <a:t>Dél-Európában az egész éven át tartó alacsonyabb csapadékmennyiség miatt a kis léptékű vízenergia-termelés csökkenésére lehet számítani (Welt der </a:t>
            </a:r>
            <a:r>
              <a:rPr lang="en-US" sz="2200" dirty="0" err="1"/>
              <a:t>Physik</a:t>
            </a:r>
            <a:r>
              <a:rPr lang="en-US" sz="2200" dirty="0"/>
              <a:t>, 2021).</a:t>
            </a:r>
          </a:p>
        </p:txBody>
      </p:sp>
      <p:pic>
        <p:nvPicPr>
          <p:cNvPr id="3" name="Picture 2">
            <a:extLst>
              <a:ext uri="{FF2B5EF4-FFF2-40B4-BE49-F238E27FC236}">
                <a16:creationId xmlns:a16="http://schemas.microsoft.com/office/drawing/2014/main" id="{BF3DB441-AC8D-D5E2-A906-803106400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29490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32AE-6796-E19C-22A5-732CA3B29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04EB7-574D-BEE8-7D60-A52C064F2ABC}"/>
              </a:ext>
            </a:extLst>
          </p:cNvPr>
          <p:cNvSpPr>
            <a:spLocks noGrp="1"/>
          </p:cNvSpPr>
          <p:nvPr>
            <p:ph type="title" idx="4294967295"/>
          </p:nvPr>
        </p:nvSpPr>
        <p:spPr>
          <a:xfrm>
            <a:off x="269488" y="705283"/>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mn-ea"/>
                <a:cs typeface="+mn-cs"/>
              </a:rPr>
              <a:t>A klímaváltozás megújuló energiaforrásokra gyakorolt hatásának enyhítése – Bevezetés</a:t>
            </a:r>
            <a:endParaRPr lang="hu-HU" noProof="1">
              <a:effectLst/>
            </a:endParaRPr>
          </a:p>
          <a:p>
            <a:endParaRPr lang="hu-HU" noProof="1"/>
          </a:p>
        </p:txBody>
      </p:sp>
      <p:sp>
        <p:nvSpPr>
          <p:cNvPr id="4" name="TextBox 3">
            <a:extLst>
              <a:ext uri="{FF2B5EF4-FFF2-40B4-BE49-F238E27FC236}">
                <a16:creationId xmlns:a16="http://schemas.microsoft.com/office/drawing/2014/main" id="{7CA482E6-1387-2BED-E5C7-2E5D47EBDF4D}"/>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Hogyan lehet enyhíteni a klímaváltozás megújuló energiaforrásokra gyakorolt hatását? </a:t>
            </a:r>
            <a:endParaRPr lang="en-GB" sz="4800" i="1" dirty="0">
              <a:solidFill>
                <a:schemeClr val="accent5"/>
              </a:solidFill>
            </a:endParaRPr>
          </a:p>
        </p:txBody>
      </p:sp>
    </p:spTree>
    <p:extLst>
      <p:ext uri="{BB962C8B-B14F-4D97-AF65-F5344CB8AC3E}">
        <p14:creationId xmlns:p14="http://schemas.microsoft.com/office/powerpoint/2010/main" val="3281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F9EB-AFE7-85EF-37A6-EB21CCC77F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3152FB-94BB-5F97-F9DF-816B8B4D2A53}"/>
              </a:ext>
            </a:extLst>
          </p:cNvPr>
          <p:cNvSpPr>
            <a:spLocks noGrp="1"/>
          </p:cNvSpPr>
          <p:nvPr>
            <p:ph type="title" idx="4294967295"/>
          </p:nvPr>
        </p:nvSpPr>
        <p:spPr>
          <a:xfrm>
            <a:off x="358698" y="789500"/>
            <a:ext cx="11194274"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mn-ea"/>
                <a:cs typeface="+mn-cs"/>
              </a:rPr>
              <a:t>A klímaváltozás megújuló energiaforrásokra gyakorolt hatásának enyhítése 1</a:t>
            </a:r>
            <a:endParaRPr lang="hu-HU" noProof="1">
              <a:effectLst/>
            </a:endParaRPr>
          </a:p>
          <a:p>
            <a:endParaRPr lang="hu-HU" noProof="1"/>
          </a:p>
        </p:txBody>
      </p:sp>
      <p:sp>
        <p:nvSpPr>
          <p:cNvPr id="4" name="TextBox 3">
            <a:extLst>
              <a:ext uri="{FF2B5EF4-FFF2-40B4-BE49-F238E27FC236}">
                <a16:creationId xmlns:a16="http://schemas.microsoft.com/office/drawing/2014/main" id="{814CABE2-6C61-7A78-A88D-15A7E427F630}"/>
              </a:ext>
            </a:extLst>
          </p:cNvPr>
          <p:cNvSpPr txBox="1"/>
          <p:nvPr/>
        </p:nvSpPr>
        <p:spPr>
          <a:xfrm>
            <a:off x="3760206" y="1944817"/>
            <a:ext cx="8196245" cy="5262979"/>
          </a:xfrm>
          <a:prstGeom prst="rect">
            <a:avLst/>
          </a:prstGeom>
          <a:noFill/>
        </p:spPr>
        <p:txBody>
          <a:bodyPr wrap="square" lIns="91440" tIns="45720" rIns="91440" bIns="45720" rtlCol="0" anchor="t">
            <a:spAutoFit/>
          </a:bodyPr>
          <a:lstStyle/>
          <a:p>
            <a:pPr latinLnBrk="0"/>
            <a:r>
              <a:rPr lang="en-US" sz="2400" dirty="0"/>
              <a:t>A Columbia Climate School egyik cikke, amelynek címe </a:t>
            </a:r>
            <a:r>
              <a:rPr lang="en-US" sz="2400" i="1" dirty="0">
                <a:hlinkClick r:id="rId3"/>
              </a:rPr>
              <a:t>„Hogyan hat a klímaváltozás a megújuló energiára</a:t>
            </a:r>
            <a:r>
              <a:rPr lang="en-US" sz="2400" dirty="0"/>
              <a:t>?”, négy megközelítést tárgyal az „energiarendszer rugalmasságának” növelésére. Ezek a következők: </a:t>
            </a:r>
          </a:p>
          <a:p>
            <a:pPr marL="457200" indent="-457200" latinLnBrk="0">
              <a:buFont typeface="+mj-lt"/>
              <a:buAutoNum type="arabicPeriod"/>
            </a:pPr>
            <a:r>
              <a:rPr lang="en-US" sz="2400" dirty="0"/>
              <a:t>Annak biztosítása, hogy ne támaszkodjunk túlzottan egyetlen energiaforrásra, hanem többféle energiaforrást használjunk („az energiamix diverzifikálása”). Ez „elosztott energiarendszerek” formájában valósulhat meg, vagyis egy helyen többféle forrásból (pl. több háztartás napelemekkel és/vagy szélturbinákkal) termelt energia felhasználásával. </a:t>
            </a:r>
          </a:p>
          <a:p>
            <a:pPr marL="457200" indent="-457200" latinLnBrk="0">
              <a:buFont typeface="+mj-lt"/>
              <a:buAutoNum type="arabicPeriod"/>
            </a:pPr>
            <a:r>
              <a:rPr lang="en-US" sz="2400" dirty="0"/>
              <a:t>Intelligens hálózatok használata annak biztosítására, hogy </a:t>
            </a:r>
            <a:r>
              <a:rPr lang="en-US" sz="2400" dirty="0" err="1"/>
              <a:t>az</a:t>
            </a:r>
            <a:r>
              <a:rPr lang="en-US" sz="2400" dirty="0"/>
              <a:t> </a:t>
            </a:r>
            <a:r>
              <a:rPr lang="en-US" sz="2400" dirty="0" err="1"/>
              <a:t>energiatermelése</a:t>
            </a:r>
            <a:r>
              <a:rPr lang="en-US" sz="2400" dirty="0"/>
              <a:t> </a:t>
            </a:r>
            <a:r>
              <a:rPr lang="en-US" sz="2400" dirty="0" err="1"/>
              <a:t>és</a:t>
            </a:r>
            <a:r>
              <a:rPr lang="en-US" sz="2400" dirty="0"/>
              <a:t> -</a:t>
            </a:r>
            <a:r>
              <a:rPr lang="en-US" sz="2400" dirty="0" err="1"/>
              <a:t>fogyasztás</a:t>
            </a:r>
            <a:r>
              <a:rPr lang="en-US" sz="2400" dirty="0"/>
              <a:t> hatékonyan kiegyensúlyozható legyen. </a:t>
            </a:r>
          </a:p>
          <a:p>
            <a:pPr latinLnBrk="0"/>
            <a:endParaRPr lang="en-US" sz="2400" dirty="0"/>
          </a:p>
        </p:txBody>
      </p:sp>
      <p:pic>
        <p:nvPicPr>
          <p:cNvPr id="2" name="Picture 1">
            <a:extLst>
              <a:ext uri="{FF2B5EF4-FFF2-40B4-BE49-F238E27FC236}">
                <a16:creationId xmlns:a16="http://schemas.microsoft.com/office/drawing/2014/main" id="{E2014A87-8DAE-2B08-00CE-2CBA7CE0FF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7802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D238-5770-B1DE-5A3A-73A00C781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3C87F4-7C01-C8AB-FC0A-B6333F474CFE}"/>
              </a:ext>
            </a:extLst>
          </p:cNvPr>
          <p:cNvSpPr>
            <a:spLocks noGrp="1"/>
          </p:cNvSpPr>
          <p:nvPr>
            <p:ph type="title" idx="4294967295"/>
          </p:nvPr>
        </p:nvSpPr>
        <p:spPr>
          <a:xfrm>
            <a:off x="302940" y="699662"/>
            <a:ext cx="11439293"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mn-ea"/>
                <a:cs typeface="+mn-cs"/>
              </a:rPr>
              <a:t>Az éghajlatváltozás megújuló energiaforrásokra gyakorolt hatásának enyhítése 2</a:t>
            </a:r>
            <a:endParaRPr lang="hu-HU" noProof="1">
              <a:effectLst/>
            </a:endParaRPr>
          </a:p>
          <a:p>
            <a:endParaRPr lang="hu-HU" noProof="1"/>
          </a:p>
        </p:txBody>
      </p:sp>
      <p:sp>
        <p:nvSpPr>
          <p:cNvPr id="4" name="TextBox 3">
            <a:extLst>
              <a:ext uri="{FF2B5EF4-FFF2-40B4-BE49-F238E27FC236}">
                <a16:creationId xmlns:a16="http://schemas.microsoft.com/office/drawing/2014/main" id="{0DF50959-6A86-41AD-4206-D98C378FFC99}"/>
              </a:ext>
            </a:extLst>
          </p:cNvPr>
          <p:cNvSpPr txBox="1"/>
          <p:nvPr/>
        </p:nvSpPr>
        <p:spPr>
          <a:xfrm>
            <a:off x="3618272" y="2358730"/>
            <a:ext cx="8573728" cy="3046988"/>
          </a:xfrm>
          <a:prstGeom prst="rect">
            <a:avLst/>
          </a:prstGeom>
          <a:noFill/>
        </p:spPr>
        <p:txBody>
          <a:bodyPr wrap="square" lIns="91440" tIns="45720" rIns="91440" bIns="45720" rtlCol="0" anchor="t">
            <a:spAutoFit/>
          </a:bodyPr>
          <a:lstStyle/>
          <a:p>
            <a:pPr marL="457200" indent="-457200" latinLnBrk="0">
              <a:buAutoNum type="arabicPeriod" startAt="3"/>
            </a:pPr>
            <a:r>
              <a:rPr lang="en-US" sz="2400" dirty="0"/>
              <a:t>Az infrastruktúra fejlesztése annak érdekében, hogy jobban megbirkózzon az éghajlatváltozás kiszámíthatatlanságával. Az infrastruktúra fejlesztése magában foglalja a szélturbinák javítását is, hogy azok jobban előre tudják jelezni a súlyos hideget, meleget és viharokat, és jobban alkalmazkodni tudjanak azokhoz. </a:t>
            </a:r>
          </a:p>
          <a:p>
            <a:pPr marL="457200" indent="-457200" latinLnBrk="0">
              <a:buAutoNum type="arabicPeriod" startAt="3"/>
            </a:pPr>
            <a:r>
              <a:rPr lang="en-US" sz="2400" dirty="0"/>
              <a:t>A meglévő eszközök és információk (például modellezés és időjárás-előrejelzés) felhasználása a megújuló energia infrastruktúra elhelyezkedésével kapcsolatos tájékozott döntések meghozatalához. </a:t>
            </a:r>
          </a:p>
          <a:p>
            <a:pPr latinLnBrk="0"/>
            <a:endParaRPr lang="en-US" sz="2400" dirty="0"/>
          </a:p>
        </p:txBody>
      </p:sp>
      <p:pic>
        <p:nvPicPr>
          <p:cNvPr id="2" name="Picture 1">
            <a:extLst>
              <a:ext uri="{FF2B5EF4-FFF2-40B4-BE49-F238E27FC236}">
                <a16:creationId xmlns:a16="http://schemas.microsoft.com/office/drawing/2014/main" id="{DD1C5E54-A08B-1D0D-1DC5-8E526DD2B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3463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3ED27-7E06-3707-82C8-CF4DA7544DDC}"/>
              </a:ext>
            </a:extLst>
          </p:cNvPr>
          <p:cNvSpPr>
            <a:spLocks noGrp="1"/>
          </p:cNvSpPr>
          <p:nvPr>
            <p:ph type="title" idx="4294967295"/>
          </p:nvPr>
        </p:nvSpPr>
        <p:spPr>
          <a:xfrm>
            <a:off x="481361" y="487788"/>
            <a:ext cx="10515600" cy="1325563"/>
          </a:xfrm>
          <a:prstGeom prst="rect">
            <a:avLst/>
          </a:prstGeom>
        </p:spPr>
        <p:txBody>
          <a:bodyPr/>
          <a:lstStyle/>
          <a:p>
            <a:r>
              <a:rPr lang="hu-HU" sz="2800" b="1" noProof="1">
                <a:solidFill>
                  <a:schemeClr val="bg1"/>
                </a:solidFill>
              </a:rPr>
              <a:t>Bevezetés 1</a:t>
            </a:r>
          </a:p>
        </p:txBody>
      </p:sp>
      <p:sp>
        <p:nvSpPr>
          <p:cNvPr id="2" name="TextBox 1">
            <a:extLst>
              <a:ext uri="{FF2B5EF4-FFF2-40B4-BE49-F238E27FC236}">
                <a16:creationId xmlns:a16="http://schemas.microsoft.com/office/drawing/2014/main" id="{0FE65402-2D24-4C0B-3A9B-70B199ADCEA8}"/>
              </a:ext>
            </a:extLst>
          </p:cNvPr>
          <p:cNvSpPr txBox="1"/>
          <p:nvPr/>
        </p:nvSpPr>
        <p:spPr>
          <a:xfrm>
            <a:off x="4361676" y="256145"/>
            <a:ext cx="7146383" cy="6001643"/>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Az éghajlatváltozás hatása azt jelenti, hogy az időjárási körülmények egyre bizonytalanabbá és szélsőségesebbé válnak. Ahogy átállunk a megújuló energiaforrásokra, milyen hatással van a változó éghajlat a megújuló energiaforrásokra? És milyen megközelítéseket alkalmazhatunk ezeknek a hatásoknak a mérséklésére?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Ebben a rövid előadásban a következőket fogjuk vizsgálni: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Mi is az éghajlatváltozás?</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A különböző típusú energiatermelés (pl. napenergia, szélenergia és kis léptékű vízenergia).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A klímaváltozás lehetséges hatása ezekre a megújuló energiaforrásokra.</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Milyen megközelítéseket alkalmazhatunk a klímaváltozás megújuló energiaforrásokra gyakorolt hatásának enyhítésére.</a:t>
            </a:r>
          </a:p>
          <a:p>
            <a:pPr latinLnBrk="0"/>
            <a:endParaRPr lang="en-GB" sz="2400" dirty="0">
              <a:solidFill>
                <a:srgbClr val="2B2C30"/>
              </a:solidFill>
              <a:ea typeface="Public Sans"/>
              <a:cs typeface="Public Sans"/>
              <a:sym typeface="Public Sans"/>
            </a:endParaRPr>
          </a:p>
        </p:txBody>
      </p:sp>
      <p:pic>
        <p:nvPicPr>
          <p:cNvPr id="5" name="Picture 4">
            <a:extLst>
              <a:ext uri="{FF2B5EF4-FFF2-40B4-BE49-F238E27FC236}">
                <a16:creationId xmlns:a16="http://schemas.microsoft.com/office/drawing/2014/main" id="{2114F8F9-1CD5-87B5-C4A2-309F6F673C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715"/>
            <a:ext cx="4020855" cy="2680570"/>
          </a:xfrm>
          <a:prstGeom prst="rect">
            <a:avLst/>
          </a:prstGeom>
        </p:spPr>
      </p:pic>
    </p:spTree>
    <p:extLst>
      <p:ext uri="{BB962C8B-B14F-4D97-AF65-F5344CB8AC3E}">
        <p14:creationId xmlns:p14="http://schemas.microsoft.com/office/powerpoint/2010/main" val="42101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3D51-4496-3C8B-F270-FE40456560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693812-8F0C-7714-4327-E0A74ABD3F65}"/>
              </a:ext>
            </a:extLst>
          </p:cNvPr>
          <p:cNvSpPr>
            <a:spLocks noGrp="1"/>
          </p:cNvSpPr>
          <p:nvPr>
            <p:ph type="title" idx="4294967295"/>
          </p:nvPr>
        </p:nvSpPr>
        <p:spPr>
          <a:xfrm>
            <a:off x="280639" y="789500"/>
            <a:ext cx="11394688"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mn-ea"/>
                <a:cs typeface="+mn-cs"/>
              </a:rPr>
              <a:t>Az éghajlatváltozás megújuló energiaforrásokra gyakorolt hatásának enyhítése 3</a:t>
            </a:r>
            <a:endParaRPr lang="hu-HU" noProof="1">
              <a:effectLst/>
            </a:endParaRPr>
          </a:p>
          <a:p>
            <a:endParaRPr lang="hu-HU" noProof="1"/>
          </a:p>
        </p:txBody>
      </p:sp>
      <p:sp>
        <p:nvSpPr>
          <p:cNvPr id="4" name="TextBox 3">
            <a:extLst>
              <a:ext uri="{FF2B5EF4-FFF2-40B4-BE49-F238E27FC236}">
                <a16:creationId xmlns:a16="http://schemas.microsoft.com/office/drawing/2014/main" id="{06E0C1A0-3021-4BED-9D7A-E8EE518B3DF4}"/>
              </a:ext>
            </a:extLst>
          </p:cNvPr>
          <p:cNvSpPr txBox="1"/>
          <p:nvPr/>
        </p:nvSpPr>
        <p:spPr>
          <a:xfrm>
            <a:off x="3780849" y="2115063"/>
            <a:ext cx="8189397" cy="4154984"/>
          </a:xfrm>
          <a:prstGeom prst="rect">
            <a:avLst/>
          </a:prstGeom>
          <a:noFill/>
        </p:spPr>
        <p:txBody>
          <a:bodyPr wrap="square" lIns="91440" tIns="45720" rIns="91440" bIns="45720" rtlCol="0" anchor="t">
            <a:spAutoFit/>
          </a:bodyPr>
          <a:lstStyle/>
          <a:p>
            <a:pPr latinLnBrk="0"/>
            <a:r>
              <a:rPr lang="en-US" sz="2400" dirty="0"/>
              <a:t>Végül fontos hangsúlyozni, hogy az éghajlatváltozás nem csak a megújuló energiaforrásokat érinti: </a:t>
            </a:r>
          </a:p>
          <a:p>
            <a:pPr latinLnBrk="0"/>
            <a:endParaRPr lang="en-US" sz="2400" dirty="0"/>
          </a:p>
          <a:p>
            <a:pPr latinLnBrk="0"/>
            <a:r>
              <a:rPr lang="en-US" sz="2400" i="1" dirty="0"/>
              <a:t>„Míg az éghajlatváltozás kockázatot jelent a megújuló energiaforrásokat hasznosító létesítményekre, a fosszilis tüzelőanyagokat használó rendszerekre ugyanazok a hatások veszélyeztetik, ezért a megújuló energiaforrások sebezhetősége nem lehet ok arra, hogy elhalasszuk a tiszta energiára való átállást, amely az üvegházhatású gázok kibocsátásának csökkentésével csökkenti az éghajlati kockázatokat.” </a:t>
            </a:r>
          </a:p>
          <a:p>
            <a:pPr latinLnBrk="0"/>
            <a:endParaRPr lang="en-US" sz="2400" i="1" dirty="0"/>
          </a:p>
          <a:p>
            <a:pPr latinLnBrk="0"/>
            <a:r>
              <a:rPr lang="en-US" sz="2400" dirty="0"/>
              <a:t>(</a:t>
            </a:r>
            <a:r>
              <a:rPr lang="en-US" sz="2400" dirty="0">
                <a:hlinkClick r:id="rId3"/>
              </a:rPr>
              <a:t>Hogyan hat az éghajlatváltozás a megújuló energiára</a:t>
            </a:r>
            <a:r>
              <a:rPr lang="en-US" sz="2400" dirty="0"/>
              <a:t>) </a:t>
            </a:r>
          </a:p>
          <a:p>
            <a:pPr latinLnBrk="0"/>
            <a:endParaRPr lang="en-US" sz="2400" dirty="0"/>
          </a:p>
        </p:txBody>
      </p:sp>
      <p:pic>
        <p:nvPicPr>
          <p:cNvPr id="2" name="Picture 1">
            <a:extLst>
              <a:ext uri="{FF2B5EF4-FFF2-40B4-BE49-F238E27FC236}">
                <a16:creationId xmlns:a16="http://schemas.microsoft.com/office/drawing/2014/main" id="{525FB396-3F1C-F702-B536-17D78469C5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9804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4CA7BD2-B75D-E691-D147-CF5C44DFC3EF}"/>
              </a:ext>
            </a:extLst>
          </p:cNvPr>
          <p:cNvSpPr>
            <a:spLocks noGrp="1"/>
          </p:cNvSpPr>
          <p:nvPr>
            <p:ph type="title" idx="4294967295"/>
          </p:nvPr>
        </p:nvSpPr>
        <p:spPr>
          <a:xfrm>
            <a:off x="753706" y="732874"/>
            <a:ext cx="10515600" cy="1325563"/>
          </a:xfrm>
          <a:prstGeom prst="rect">
            <a:avLst/>
          </a:prstGeom>
        </p:spPr>
        <p:txBody>
          <a:bodyPr/>
          <a:lstStyle/>
          <a:p>
            <a:pPr rtl="0" eaLnBrk="1" latinLnBrk="1" hangingPunct="1"/>
            <a:r>
              <a:rPr lang="hu-HU"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Következő lépések</a:t>
            </a:r>
            <a:endParaRPr lang="hu-HU" noProof="1">
              <a:effectLst/>
            </a:endParaRPr>
          </a:p>
          <a:p>
            <a:endParaRPr lang="hu-HU" noProof="1"/>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Ha többet szeretne megtudni az éghajlatváltozás megújuló energiára gyakorolt lehetséges hatásáról, az alábbi források hasznosak lehetnek: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1010476" y="3627541"/>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hlinkClick r:id="rId3"/>
              </a:rPr>
              <a:t>Tudjon meg többet az Every1 projekt tanulási anyagaival kapcsolatban.</a:t>
            </a:r>
            <a:endParaRPr lang="ko-KR" altLang="en-US" sz="2200" dirty="0">
              <a:solidFill>
                <a:srgbClr val="373737"/>
              </a:solidFill>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585419" y="3211833"/>
            <a:ext cx="2364667" cy="2123658"/>
          </a:xfrm>
          <a:prstGeom prst="rect">
            <a:avLst/>
          </a:prstGeom>
          <a:noFill/>
        </p:spPr>
        <p:txBody>
          <a:bodyPr wrap="square" rtlCol="0" anchor="t" anchorCtr="0">
            <a:spAutoFit/>
          </a:bodyPr>
          <a:lstStyle/>
          <a:p>
            <a:pPr algn="ctr" latinLnBrk="0"/>
            <a:r>
              <a:rPr lang="en-GB" sz="2200" noProof="0" dirty="0">
                <a:solidFill>
                  <a:srgbClr val="373737"/>
                </a:solidFill>
              </a:rPr>
              <a:t>Nézze meg az Every1 </a:t>
            </a:r>
            <a:r>
              <a:rPr lang="en-GB" sz="2200" i="1" noProof="0" dirty="0">
                <a:solidFill>
                  <a:srgbClr val="373737"/>
                </a:solidFill>
                <a:hlinkClick r:id="rId4"/>
              </a:rPr>
              <a:t>Digital Energy Essentials </a:t>
            </a:r>
            <a:r>
              <a:rPr lang="en-GB" sz="2200" noProof="0" dirty="0">
                <a:solidFill>
                  <a:srgbClr val="373737"/>
                </a:solidFill>
              </a:rPr>
              <a:t>rövid tanfolyam-sorozatát az energia digitalizálásáról.</a:t>
            </a: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156287" y="3035049"/>
            <a:ext cx="2596728" cy="2554545"/>
          </a:xfrm>
          <a:prstGeom prst="rect">
            <a:avLst/>
          </a:prstGeom>
          <a:noFill/>
        </p:spPr>
        <p:txBody>
          <a:bodyPr wrap="square" rtlCol="0" anchor="t" anchorCtr="0">
            <a:spAutoFit/>
          </a:bodyPr>
          <a:lstStyle/>
          <a:p>
            <a:pPr algn="ctr"/>
            <a:r>
              <a:rPr lang="en-US" altLang="ko-KR" sz="2000" dirty="0">
                <a:solidFill>
                  <a:srgbClr val="373737"/>
                </a:solidFill>
              </a:rPr>
              <a:t>Olvassa el a Nemzetközi Energiaügynökség </a:t>
            </a:r>
            <a:r>
              <a:rPr lang="en-US" altLang="ko-KR" sz="2000" i="1" dirty="0">
                <a:solidFill>
                  <a:srgbClr val="373737"/>
                </a:solidFill>
                <a:hlinkClick r:id="rId5"/>
              </a:rPr>
              <a:t>„Az energia és az éghajlat elválaszthatatlanul összekapcsolódnak: éghajlatváltozás” </a:t>
            </a:r>
            <a:r>
              <a:rPr lang="en-US" altLang="ko-KR" sz="2000" dirty="0">
                <a:solidFill>
                  <a:srgbClr val="373737"/>
                </a:solidFill>
              </a:rPr>
              <a:t>című tanulmányát</a:t>
            </a:r>
            <a:r>
              <a:rPr lang="en-US" altLang="ko-KR" sz="2000" i="1" dirty="0">
                <a:solidFill>
                  <a:srgbClr val="373737"/>
                </a:solidFill>
                <a:hlinkClick r:id="rId5"/>
              </a:rPr>
              <a:t>.</a:t>
            </a:r>
            <a:endParaRPr lang="ko-KR" altLang="en-US" sz="20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087293" y="3069577"/>
            <a:ext cx="2071376" cy="2123658"/>
          </a:xfrm>
          <a:prstGeom prst="rect">
            <a:avLst/>
          </a:prstGeom>
          <a:noFill/>
        </p:spPr>
        <p:txBody>
          <a:bodyPr wrap="square" lIns="91440" tIns="45720" rIns="91440" bIns="45720" rtlCol="0" anchor="t" anchorCtr="0">
            <a:spAutoFit/>
          </a:bodyPr>
          <a:lstStyle/>
          <a:p>
            <a:pPr algn="ctr" latinLnBrk="0"/>
            <a:r>
              <a:rPr lang="en-US" sz="2200" dirty="0">
                <a:solidFill>
                  <a:srgbClr val="373737"/>
                </a:solidFill>
                <a:ea typeface="+mn-lt"/>
                <a:cs typeface="+mn-lt"/>
              </a:rPr>
              <a:t>Olvassa el a Columbia Climate School </a:t>
            </a:r>
            <a:r>
              <a:rPr lang="en-US" sz="2200" i="1" dirty="0">
                <a:solidFill>
                  <a:srgbClr val="373737"/>
                </a:solidFill>
                <a:ea typeface="+mn-lt"/>
                <a:cs typeface="+mn-lt"/>
                <a:hlinkClick r:id="rId6"/>
              </a:rPr>
              <a:t>„Hogyan hat a klímaváltozás a megújuló energiára</a:t>
            </a:r>
            <a:r>
              <a:rPr lang="en-US" sz="2200" i="1" dirty="0">
                <a:solidFill>
                  <a:srgbClr val="373737"/>
                </a:solidFill>
                <a:ea typeface="+mn-lt"/>
                <a:cs typeface="+mn-lt"/>
              </a:rPr>
              <a:t>?” című cikkét.</a:t>
            </a:r>
            <a:endParaRPr lang="en-US" altLang="ko-KR" dirty="0">
              <a:solidFill>
                <a:srgbClr val="231F20"/>
              </a:solidFill>
              <a:ea typeface="맑은 고딕" panose="020B0503020000020004" pitchFamily="34" charset="-127"/>
              <a:cs typeface="+mn-lt"/>
            </a:endParaRPr>
          </a:p>
        </p:txBody>
      </p:sp>
    </p:spTree>
    <p:extLst>
      <p:ext uri="{BB962C8B-B14F-4D97-AF65-F5344CB8AC3E}">
        <p14:creationId xmlns:p14="http://schemas.microsoft.com/office/powerpoint/2010/main" val="251483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1A280-0943-5E23-9ED2-4FE21FFFDA5E}"/>
              </a:ext>
            </a:extLst>
          </p:cNvPr>
          <p:cNvSpPr>
            <a:spLocks noGrp="1"/>
          </p:cNvSpPr>
          <p:nvPr>
            <p:ph type="title" idx="4294967295"/>
          </p:nvPr>
        </p:nvSpPr>
        <p:spPr>
          <a:xfrm>
            <a:off x="318248" y="822325"/>
            <a:ext cx="10515600" cy="1325563"/>
          </a:xfrm>
          <a:prstGeom prst="rect">
            <a:avLst/>
          </a:prstGeom>
        </p:spPr>
        <p:txBody>
          <a:bodyPr/>
          <a:lstStyle/>
          <a:p>
            <a:pPr rtl="0" eaLnBrk="1" latinLnBrk="1" hangingPunct="1"/>
            <a:r>
              <a:rPr lang="hu-HU"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Köszönetnyilvánítás 1</a:t>
            </a:r>
            <a:endParaRPr lang="hu-HU" noProof="1">
              <a:effectLst/>
            </a:endParaRPr>
          </a:p>
          <a:p>
            <a:endParaRPr lang="hu-HU"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5401" y="448568"/>
            <a:ext cx="7628351" cy="6186309"/>
          </a:xfrm>
          <a:prstGeom prst="rect">
            <a:avLst/>
          </a:prstGeom>
          <a:noFill/>
        </p:spPr>
        <p:txBody>
          <a:bodyPr wrap="square" lIns="91440" tIns="45720" rIns="91440" bIns="45720" rtlCol="0" anchor="t">
            <a:spAutoFit/>
          </a:bodyPr>
          <a:lstStyle/>
          <a:p>
            <a:pPr fontAlgn="base" latinLnBrk="0" hangingPunct="0"/>
            <a:r>
              <a:rPr lang="en-GB" dirty="0"/>
              <a:t>“</a:t>
            </a:r>
            <a:r>
              <a:rPr lang="en-GB" dirty="0" err="1"/>
              <a:t>Hogyan</a:t>
            </a:r>
            <a:r>
              <a:rPr lang="en-GB" dirty="0"/>
              <a:t> hat a </a:t>
            </a:r>
            <a:r>
              <a:rPr lang="en-GB" dirty="0" err="1"/>
              <a:t>klímaváltozás</a:t>
            </a:r>
            <a:r>
              <a:rPr lang="en-GB" dirty="0"/>
              <a:t> a </a:t>
            </a:r>
            <a:r>
              <a:rPr lang="en-GB" dirty="0" err="1"/>
              <a:t>megújuló</a:t>
            </a:r>
            <a:r>
              <a:rPr lang="en-GB" dirty="0"/>
              <a:t> </a:t>
            </a:r>
            <a:r>
              <a:rPr lang="en-GB" dirty="0" err="1"/>
              <a:t>energiára</a:t>
            </a:r>
            <a:r>
              <a:rPr lang="en-GB" dirty="0"/>
              <a:t>?” </a:t>
            </a:r>
            <a:r>
              <a:rPr lang="en-GB" dirty="0" err="1"/>
              <a:t>Tartalmazza</a:t>
            </a:r>
            <a:r>
              <a:rPr lang="en-GB" dirty="0"/>
              <a:t> az Európai Bizottság </a:t>
            </a:r>
            <a:r>
              <a:rPr lang="en-GB" dirty="0">
                <a:hlinkClick r:id="rId3"/>
              </a:rPr>
              <a:t>fotovoltaikus energiáról</a:t>
            </a:r>
            <a:r>
              <a:rPr lang="en-GB" dirty="0"/>
              <a:t> szóló 9. diájának, az Európai Bizottság </a:t>
            </a:r>
            <a:r>
              <a:rPr lang="en-GB" dirty="0">
                <a:hlinkClick r:id="rId4"/>
              </a:rPr>
              <a:t>szélenergiáról szóló</a:t>
            </a:r>
            <a:r>
              <a:rPr lang="en-GB" dirty="0"/>
              <a:t> 11. diájának és az Európai Bizottság </a:t>
            </a:r>
            <a:r>
              <a:rPr lang="en-GB" dirty="0">
                <a:hlinkClick r:id="rId5"/>
              </a:rPr>
              <a:t>vízenergiáról</a:t>
            </a:r>
            <a:r>
              <a:rPr lang="en-GB" dirty="0"/>
              <a:t> szóló 15. diájának (az „eredeti művek”) adaptációit, amelyek </a:t>
            </a:r>
            <a:r>
              <a:rPr lang="en-GB" u="sng" dirty="0">
                <a:hlinkClick r:id="rId6"/>
              </a:rPr>
              <a:t>CC BY 4.0 </a:t>
            </a:r>
            <a:r>
              <a:rPr lang="en-GB" dirty="0"/>
              <a:t>licenc alatt állnak. Ezt az adaptációt az Every1 Project (az „Adapter”) készítette és tette közzé, és </a:t>
            </a:r>
            <a:r>
              <a:rPr lang="en-GB" u="sng" dirty="0">
                <a:hlinkClick r:id="rId7"/>
              </a:rPr>
              <a:t>CC BY-SA 4.0 </a:t>
            </a:r>
            <a:r>
              <a:rPr lang="en-GB" dirty="0"/>
              <a:t>licenc alatt áll, hacsak másképp nem jelezzük. </a:t>
            </a:r>
            <a:endParaRPr lang="en-US" dirty="0"/>
          </a:p>
          <a:p>
            <a:pPr latinLnBrk="0"/>
            <a:endParaRPr lang="en-GB" dirty="0"/>
          </a:p>
          <a:p>
            <a:pPr latinLnBrk="0"/>
            <a:endParaRPr lang="en-GB" dirty="0"/>
          </a:p>
          <a:p>
            <a:pPr latinLnBrk="0"/>
            <a:r>
              <a:rPr lang="en-GB" dirty="0"/>
              <a:t>A prezentációban a következő képek szerepelnek: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Borítókép: </a:t>
            </a:r>
            <a:r>
              <a:rPr lang="en-US" dirty="0">
                <a:solidFill>
                  <a:schemeClr val="dk1"/>
                </a:solidFill>
                <a:ea typeface="Public Sans"/>
                <a:cs typeface="Public Sans"/>
                <a:sym typeface="Public Sans"/>
                <a:hlinkClick r:id="rId8"/>
              </a:rPr>
              <a:t>IMG_3385</a:t>
            </a:r>
            <a:r>
              <a:rPr lang="en-US" dirty="0">
                <a:solidFill>
                  <a:schemeClr val="dk1"/>
                </a:solidFill>
                <a:ea typeface="Public Sans"/>
                <a:cs typeface="Public Sans"/>
                <a:sym typeface="Public Sans"/>
              </a:rPr>
              <a:t>, Erik De Haan, </a:t>
            </a:r>
            <a:r>
              <a:rPr lang="en-US" dirty="0">
                <a:solidFill>
                  <a:schemeClr val="dk1"/>
                </a:solidFill>
                <a:ea typeface="Public Sans"/>
                <a:cs typeface="Public Sans"/>
                <a:sym typeface="Public Sans"/>
                <a:hlinkClick r:id="rId9"/>
              </a:rPr>
              <a:t>CC BY-NC 2.0 </a:t>
            </a:r>
            <a:r>
              <a:rPr lang="en-US" dirty="0">
                <a:solidFill>
                  <a:schemeClr val="dk1"/>
                </a:solidFill>
                <a:ea typeface="Public Sans"/>
                <a:cs typeface="Public Sans"/>
                <a:sym typeface="Public Sans"/>
              </a:rPr>
              <a:t>licenc alatt</a:t>
            </a:r>
            <a:r>
              <a:rPr lang="en-US" dirty="0">
                <a:solidFill>
                  <a:schemeClr val="dk1"/>
                </a:solidFill>
                <a:ea typeface="Public Sans"/>
                <a:cs typeface="Public Sans"/>
                <a:sym typeface="Public Sans"/>
                <a:hlinkClick r:id="rId9"/>
              </a:rPr>
              <a:t>.</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Bevezetés és Az éghajlatváltozás megújuló energiaforrásokra gyakorolt hatásának enyhítése: </a:t>
            </a:r>
            <a:r>
              <a:rPr lang="en-US" dirty="0">
                <a:solidFill>
                  <a:schemeClr val="dk1"/>
                </a:solidFill>
                <a:ea typeface="Public Sans"/>
                <a:cs typeface="Public Sans"/>
                <a:sym typeface="Public Sans"/>
                <a:hlinkClick r:id="rId10"/>
              </a:rPr>
              <a:t>Végül a szél, </a:t>
            </a:r>
            <a:r>
              <a:rPr lang="en-US" dirty="0">
                <a:solidFill>
                  <a:schemeClr val="dk1"/>
                </a:solidFill>
                <a:ea typeface="Public Sans"/>
                <a:cs typeface="Public Sans"/>
                <a:sym typeface="Public Sans"/>
              </a:rPr>
              <a:t>Kim Jensen, </a:t>
            </a:r>
            <a:r>
              <a:rPr lang="en-US" dirty="0">
                <a:solidFill>
                  <a:schemeClr val="dk1"/>
                </a:solidFill>
                <a:ea typeface="Public Sans"/>
                <a:cs typeface="Public Sans"/>
                <a:sym typeface="Public Sans"/>
                <a:hlinkClick r:id="rId9"/>
              </a:rPr>
              <a:t>CC BY-NC 2.0 </a:t>
            </a:r>
            <a:r>
              <a:rPr lang="en-US" dirty="0">
                <a:solidFill>
                  <a:schemeClr val="dk1"/>
                </a:solidFill>
                <a:ea typeface="Public Sans"/>
                <a:cs typeface="Public Sans"/>
                <a:sym typeface="Public Sans"/>
              </a:rPr>
              <a:t>licenc alatt</a:t>
            </a:r>
            <a:r>
              <a:rPr lang="en-US" dirty="0">
                <a:solidFill>
                  <a:schemeClr val="dk1"/>
                </a:solidFill>
                <a:ea typeface="Public Sans"/>
                <a:cs typeface="Public Sans"/>
                <a:sym typeface="Public Sans"/>
                <a:hlinkClick r:id="rId9"/>
              </a:rPr>
              <a:t>.</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Mi az éghajlatváltozás?: </a:t>
            </a:r>
            <a:r>
              <a:rPr lang="en-US" dirty="0">
                <a:solidFill>
                  <a:schemeClr val="dk1"/>
                </a:solidFill>
                <a:ea typeface="Public Sans"/>
                <a:cs typeface="Public Sans"/>
                <a:sym typeface="Public Sans"/>
                <a:hlinkClick r:id="rId11"/>
              </a:rPr>
              <a:t>Éghajlatváltozás</a:t>
            </a:r>
            <a:r>
              <a:rPr lang="en-US" dirty="0">
                <a:solidFill>
                  <a:schemeClr val="dk1"/>
                </a:solidFill>
                <a:ea typeface="Public Sans"/>
                <a:cs typeface="Public Sans"/>
                <a:sym typeface="Public Sans"/>
              </a:rPr>
              <a:t>, Andreas </a:t>
            </a:r>
            <a:r>
              <a:rPr lang="en-US" dirty="0" err="1">
                <a:solidFill>
                  <a:schemeClr val="dk1"/>
                </a:solidFill>
                <a:ea typeface="Public Sans"/>
                <a:cs typeface="Public Sans"/>
                <a:sym typeface="Public Sans"/>
              </a:rPr>
              <a:t>Manessinger</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12"/>
              </a:rPr>
              <a:t>CC BY-SA 2.0 </a:t>
            </a:r>
            <a:r>
              <a:rPr lang="en-US" dirty="0">
                <a:solidFill>
                  <a:schemeClr val="dk1"/>
                </a:solidFill>
                <a:ea typeface="Public Sans"/>
                <a:cs typeface="Public Sans"/>
                <a:sym typeface="Public Sans"/>
              </a:rPr>
              <a:t>licenc alatt.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Milyen hatással lehet az éghajlatváltozás a napenergiára?: </a:t>
            </a:r>
            <a:r>
              <a:rPr lang="en-US" dirty="0">
                <a:solidFill>
                  <a:schemeClr val="dk1"/>
                </a:solidFill>
                <a:ea typeface="Public Sans"/>
                <a:cs typeface="Public Sans"/>
                <a:sym typeface="Public Sans"/>
                <a:hlinkClick r:id="rId13"/>
              </a:rPr>
              <a:t>Napelemek</a:t>
            </a:r>
            <a:r>
              <a:rPr lang="en-US" dirty="0">
                <a:solidFill>
                  <a:schemeClr val="dk1"/>
                </a:solidFill>
                <a:ea typeface="Public Sans"/>
                <a:cs typeface="Public Sans"/>
                <a:sym typeface="Public Sans"/>
              </a:rPr>
              <a:t>, Jonathan Cutrer, </a:t>
            </a:r>
            <a:r>
              <a:rPr lang="en-US" dirty="0">
                <a:solidFill>
                  <a:schemeClr val="dk1"/>
                </a:solidFill>
                <a:ea typeface="Public Sans"/>
                <a:cs typeface="Public Sans"/>
                <a:sym typeface="Public Sans"/>
                <a:hlinkClick r:id="rId9"/>
              </a:rPr>
              <a:t>CC BY-NC 2.0 </a:t>
            </a:r>
            <a:r>
              <a:rPr lang="en-US" dirty="0">
                <a:solidFill>
                  <a:schemeClr val="dk1"/>
                </a:solidFill>
                <a:ea typeface="Public Sans"/>
                <a:cs typeface="Public Sans"/>
                <a:sym typeface="Public Sans"/>
              </a:rPr>
              <a:t>licenc</a:t>
            </a:r>
            <a:r>
              <a:rPr lang="en-US" dirty="0">
                <a:solidFill>
                  <a:schemeClr val="dk1"/>
                </a:solidFill>
                <a:ea typeface="Public Sans"/>
                <a:cs typeface="Public Sans"/>
                <a:sym typeface="Public Sans"/>
                <a:hlinkClick r:id="rId9"/>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Milyen hatással lehet az éghajlatváltozás a szélenergiára?: </a:t>
            </a:r>
            <a:r>
              <a:rPr lang="en-US" dirty="0">
                <a:solidFill>
                  <a:schemeClr val="dk1"/>
                </a:solidFill>
                <a:ea typeface="Public Sans"/>
                <a:cs typeface="Public Sans"/>
                <a:sym typeface="Public Sans"/>
                <a:hlinkClick r:id="rId14"/>
              </a:rPr>
              <a:t>Elektromosság</a:t>
            </a:r>
            <a:r>
              <a:rPr lang="en-US" dirty="0">
                <a:solidFill>
                  <a:schemeClr val="dk1"/>
                </a:solidFill>
                <a:ea typeface="Public Sans"/>
                <a:cs typeface="Public Sans"/>
                <a:sym typeface="Public Sans"/>
              </a:rPr>
              <a:t>, Jeanne </a:t>
            </a:r>
            <a:r>
              <a:rPr lang="en-US" dirty="0" err="1">
                <a:solidFill>
                  <a:schemeClr val="dk1"/>
                </a:solidFill>
                <a:ea typeface="Public Sans"/>
                <a:cs typeface="Public Sans"/>
                <a:sym typeface="Public Sans"/>
              </a:rPr>
              <a:t>Menjoulet</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15"/>
              </a:rPr>
              <a:t>CC BY 2.0 </a:t>
            </a:r>
            <a:r>
              <a:rPr lang="en-US" dirty="0">
                <a:solidFill>
                  <a:schemeClr val="dk1"/>
                </a:solidFill>
                <a:ea typeface="Public Sans"/>
                <a:cs typeface="Public Sans"/>
                <a:sym typeface="Public Sans"/>
              </a:rPr>
              <a:t>licenc.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Milyen hatással lehet az éghajlatváltozás a kis léptékű vízenergiára?: </a:t>
            </a:r>
            <a:r>
              <a:rPr lang="en-US" sz="1800" dirty="0">
                <a:solidFill>
                  <a:schemeClr val="dk1"/>
                </a:solidFill>
                <a:ea typeface="Public Sans"/>
                <a:cs typeface="Public Sans"/>
                <a:sym typeface="Public Sans"/>
                <a:hlinkClick r:id="rId16"/>
              </a:rPr>
              <a:t>Mini vízerőmű</a:t>
            </a:r>
            <a:r>
              <a:rPr lang="en-US" sz="1800" dirty="0">
                <a:solidFill>
                  <a:schemeClr val="dk1"/>
                </a:solidFill>
                <a:ea typeface="Public Sans"/>
                <a:cs typeface="Public Sans"/>
                <a:sym typeface="Public Sans"/>
              </a:rPr>
              <a:t>, szerző: Sergii </a:t>
            </a:r>
            <a:r>
              <a:rPr lang="en-US" sz="1800" dirty="0" err="1">
                <a:solidFill>
                  <a:schemeClr val="dk1"/>
                </a:solidFill>
                <a:ea typeface="Public Sans"/>
                <a:cs typeface="Public Sans"/>
                <a:sym typeface="Public Sans"/>
              </a:rPr>
              <a:t>Gulenok</a:t>
            </a:r>
            <a:r>
              <a:rPr lang="en-US" sz="1800" dirty="0">
                <a:solidFill>
                  <a:schemeClr val="dk1"/>
                </a:solidFill>
                <a:ea typeface="Public Sans"/>
                <a:cs typeface="Public Sans"/>
                <a:sym typeface="Public Sans"/>
              </a:rPr>
              <a:t>, </a:t>
            </a:r>
            <a:r>
              <a:rPr lang="en-US" dirty="0">
                <a:solidFill>
                  <a:schemeClr val="dk1"/>
                </a:solidFill>
                <a:ea typeface="Public Sans"/>
                <a:cs typeface="Public Sans"/>
                <a:sym typeface="Public Sans"/>
              </a:rPr>
              <a:t>licenc</a:t>
            </a:r>
            <a:r>
              <a:rPr lang="en-US" sz="1800" dirty="0">
                <a:solidFill>
                  <a:schemeClr val="dk1"/>
                </a:solidFill>
                <a:ea typeface="Public Sans"/>
                <a:cs typeface="Public Sans"/>
                <a:sym typeface="Public Sans"/>
              </a:rPr>
              <a:t>:</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9"/>
              </a:rPr>
              <a:t>CC BY-NC 2.0.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p:txBody>
      </p:sp>
    </p:spTree>
    <p:extLst>
      <p:ext uri="{BB962C8B-B14F-4D97-AF65-F5344CB8AC3E}">
        <p14:creationId xmlns:p14="http://schemas.microsoft.com/office/powerpoint/2010/main" val="202989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64D6-8A07-4752-5739-49AF7CE901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2D84A4-1473-710F-C445-9E888FC1361E}"/>
              </a:ext>
            </a:extLst>
          </p:cNvPr>
          <p:cNvSpPr>
            <a:spLocks noGrp="1"/>
          </p:cNvSpPr>
          <p:nvPr>
            <p:ph type="title" idx="4294967295"/>
          </p:nvPr>
        </p:nvSpPr>
        <p:spPr>
          <a:xfrm>
            <a:off x="291790" y="800023"/>
            <a:ext cx="10515600" cy="1325563"/>
          </a:xfrm>
          <a:prstGeom prst="rect">
            <a:avLst/>
          </a:prstGeom>
        </p:spPr>
        <p:txBody>
          <a:bodyPr/>
          <a:lstStyle/>
          <a:p>
            <a:pPr rtl="0" eaLnBrk="1" latinLnBrk="1" hangingPunct="1"/>
            <a:r>
              <a:rPr lang="hu-HU"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Köszönetnyilvánítás 2</a:t>
            </a:r>
            <a:endParaRPr lang="hu-HU" noProof="1">
              <a:effectLst/>
            </a:endParaRPr>
          </a:p>
          <a:p>
            <a:endParaRPr lang="hu-HU" noProof="1"/>
          </a:p>
        </p:txBody>
      </p:sp>
      <p:sp>
        <p:nvSpPr>
          <p:cNvPr id="4" name="TextBox 3">
            <a:extLst>
              <a:ext uri="{FF2B5EF4-FFF2-40B4-BE49-F238E27FC236}">
                <a16:creationId xmlns:a16="http://schemas.microsoft.com/office/drawing/2014/main" id="{3DB6FBCA-B841-CF2C-0B0D-6DB6E9A3C5AB}"/>
              </a:ext>
            </a:extLst>
          </p:cNvPr>
          <p:cNvSpPr txBox="1"/>
          <p:nvPr/>
        </p:nvSpPr>
        <p:spPr>
          <a:xfrm>
            <a:off x="4133588" y="302359"/>
            <a:ext cx="8058412" cy="6294031"/>
          </a:xfrm>
          <a:prstGeom prst="rect">
            <a:avLst/>
          </a:prstGeom>
          <a:noFill/>
        </p:spPr>
        <p:txBody>
          <a:bodyPr wrap="square" lIns="91440" tIns="45720" rIns="91440" bIns="45720" rtlCol="0" anchor="t">
            <a:spAutoFit/>
          </a:bodyPr>
          <a:lstStyle/>
          <a:p>
            <a:pPr latinLnBrk="0">
              <a:buSzPts val="2800"/>
            </a:pPr>
            <a:r>
              <a:rPr lang="en-GB" sz="1300" dirty="0">
                <a:solidFill>
                  <a:srgbClr val="231F20"/>
                </a:solidFill>
                <a:ea typeface="Calibri"/>
                <a:cs typeface="Calibri"/>
              </a:rPr>
              <a:t>A következő források alapján készült ez az előadás: </a:t>
            </a:r>
          </a:p>
          <a:p>
            <a:pPr marL="285750" indent="-285750" latinLnBrk="0">
              <a:buSzPts val="2800"/>
              <a:buFont typeface="Arial" panose="020B0604020202020204" pitchFamily="34" charset="0"/>
              <a:buChar char="•"/>
            </a:pP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Gahlot, S. (2024) </a:t>
            </a:r>
            <a:r>
              <a:rPr lang="en-US" sz="1300" i="1" dirty="0">
                <a:solidFill>
                  <a:schemeClr val="dk1"/>
                </a:solidFill>
              </a:rPr>
              <a:t>Klímaváltozás és szélenergia: A változás szele. </a:t>
            </a:r>
            <a:r>
              <a:rPr lang="en-US" sz="1300" dirty="0">
                <a:solidFill>
                  <a:schemeClr val="dk1"/>
                </a:solidFill>
              </a:rPr>
              <a:t>Prevention Web/Swiss Reinsurance Company (Swiss RE).</a:t>
            </a:r>
            <a:r>
              <a:rPr lang="en-GB" sz="1300" dirty="0">
                <a:solidFill>
                  <a:srgbClr val="3F3F3F"/>
                </a:solidFill>
                <a:effectLst/>
              </a:rPr>
              <a:t> https://www.preventionweb.net/news/climate-change-and-wind-power-winds-change</a:t>
            </a: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Gernaat, D. E. H. J., de Boer, H. S., </a:t>
            </a:r>
            <a:r>
              <a:rPr lang="en-US" sz="1300" dirty="0" err="1">
                <a:solidFill>
                  <a:schemeClr val="dk1"/>
                </a:solidFill>
              </a:rPr>
              <a:t>Daioglou</a:t>
            </a:r>
            <a:r>
              <a:rPr lang="en-US" sz="1300" dirty="0">
                <a:solidFill>
                  <a:schemeClr val="dk1"/>
                </a:solidFill>
              </a:rPr>
              <a:t>, V., </a:t>
            </a:r>
            <a:r>
              <a:rPr lang="en-US" sz="1300" dirty="0" err="1">
                <a:solidFill>
                  <a:schemeClr val="dk1"/>
                </a:solidFill>
              </a:rPr>
              <a:t>Yalew</a:t>
            </a:r>
            <a:r>
              <a:rPr lang="en-US" sz="1300" dirty="0">
                <a:solidFill>
                  <a:schemeClr val="dk1"/>
                </a:solidFill>
              </a:rPr>
              <a:t>, S. G., Müller, C., &amp; van Vuuren, D. P. (2021). Az éghajlatváltozás hatása a megújuló energiaellátásra. </a:t>
            </a:r>
            <a:r>
              <a:rPr lang="en-US" sz="1300" i="1" dirty="0">
                <a:solidFill>
                  <a:schemeClr val="dk1"/>
                </a:solidFill>
              </a:rPr>
              <a:t>Nature Climate Change</a:t>
            </a:r>
            <a:r>
              <a:rPr lang="en-US" sz="1300" dirty="0">
                <a:solidFill>
                  <a:schemeClr val="dk1"/>
                </a:solidFill>
              </a:rPr>
              <a:t>,</a:t>
            </a:r>
            <a:r>
              <a:rPr lang="en-US" sz="1300" i="1" dirty="0">
                <a:solidFill>
                  <a:schemeClr val="dk1"/>
                </a:solidFill>
              </a:rPr>
              <a:t> 11</a:t>
            </a:r>
            <a:r>
              <a:rPr lang="en-US" sz="1300" dirty="0">
                <a:solidFill>
                  <a:schemeClr val="dk1"/>
                </a:solidFill>
              </a:rPr>
              <a:t>(2), 119–125. </a:t>
            </a:r>
            <a:r>
              <a:rPr lang="en-US" sz="13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3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300" dirty="0">
                <a:solidFill>
                  <a:schemeClr val="dk1"/>
                </a:solidFill>
              </a:rPr>
              <a:t>Herrmann, A., </a:t>
            </a:r>
            <a:r>
              <a:rPr lang="en-US" sz="1300" dirty="0" err="1">
                <a:solidFill>
                  <a:schemeClr val="dk1"/>
                </a:solidFill>
              </a:rPr>
              <a:t>Mädlow</a:t>
            </a:r>
            <a:r>
              <a:rPr lang="en-US" sz="1300" dirty="0">
                <a:solidFill>
                  <a:schemeClr val="dk1"/>
                </a:solidFill>
              </a:rPr>
              <a:t>, A., Gross, U., &amp; Krause, H. (2016). </a:t>
            </a:r>
            <a:r>
              <a:rPr lang="en-US" sz="1300" i="1" dirty="0" err="1">
                <a:solidFill>
                  <a:schemeClr val="dk1"/>
                </a:solidFill>
              </a:rPr>
              <a:t>Auswirkungen </a:t>
            </a:r>
            <a:r>
              <a:rPr lang="en-US" sz="1300" i="1" dirty="0">
                <a:solidFill>
                  <a:schemeClr val="dk1"/>
                </a:solidFill>
              </a:rPr>
              <a:t>des </a:t>
            </a:r>
            <a:r>
              <a:rPr lang="en-US" sz="1300" i="1" dirty="0" err="1">
                <a:solidFill>
                  <a:schemeClr val="dk1"/>
                </a:solidFill>
              </a:rPr>
              <a:t>Klimawandels </a:t>
            </a:r>
            <a:r>
              <a:rPr lang="en-US" sz="1300" i="1" dirty="0">
                <a:solidFill>
                  <a:schemeClr val="dk1"/>
                </a:solidFill>
              </a:rPr>
              <a:t>auf den </a:t>
            </a:r>
            <a:r>
              <a:rPr lang="en-US" sz="1300" i="1" dirty="0" err="1">
                <a:solidFill>
                  <a:schemeClr val="dk1"/>
                </a:solidFill>
              </a:rPr>
              <a:t>Energiebedarf </a:t>
            </a:r>
            <a:r>
              <a:rPr lang="en-US" sz="1300" i="1" dirty="0">
                <a:solidFill>
                  <a:schemeClr val="dk1"/>
                </a:solidFill>
              </a:rPr>
              <a:t>von </a:t>
            </a:r>
            <a:r>
              <a:rPr lang="en-US" sz="1300" i="1" dirty="0" err="1">
                <a:solidFill>
                  <a:schemeClr val="dk1"/>
                </a:solidFill>
              </a:rPr>
              <a:t>Gebäuden </a:t>
            </a:r>
            <a:r>
              <a:rPr lang="en-US" sz="1300" i="1" dirty="0">
                <a:solidFill>
                  <a:schemeClr val="dk1"/>
                </a:solidFill>
              </a:rPr>
              <a:t>und den </a:t>
            </a:r>
            <a:r>
              <a:rPr lang="en-US" sz="1300" i="1" dirty="0" err="1">
                <a:solidFill>
                  <a:schemeClr val="dk1"/>
                </a:solidFill>
              </a:rPr>
              <a:t>Ertrag erneuerbarer Energien</a:t>
            </a:r>
            <a:r>
              <a:rPr lang="en-US" sz="1300" dirty="0">
                <a:solidFill>
                  <a:schemeClr val="dk1"/>
                </a:solidFill>
              </a:rPr>
              <a:t>. 9.</a:t>
            </a:r>
          </a:p>
          <a:p>
            <a:pPr marL="285750" indent="-285750" latinLnBrk="0">
              <a:buClr>
                <a:schemeClr val="dk1"/>
              </a:buClr>
              <a:buSzPts val="2800"/>
              <a:buFont typeface="Arial" panose="020B0604020202020204" pitchFamily="34" charset="0"/>
              <a:buChar char="•"/>
            </a:pPr>
            <a:r>
              <a:rPr lang="en-US" sz="1300" dirty="0">
                <a:solidFill>
                  <a:schemeClr val="dk1"/>
                </a:solidFill>
              </a:rPr>
              <a:t>IRENA. (2019). </a:t>
            </a:r>
            <a:r>
              <a:rPr lang="en-US" sz="1300" i="1" dirty="0">
                <a:solidFill>
                  <a:schemeClr val="dk1"/>
                </a:solidFill>
              </a:rPr>
              <a:t>Climate Change and Renewable Energy</a:t>
            </a:r>
            <a:r>
              <a:rPr lang="en-US" sz="1300" dirty="0">
                <a:solidFill>
                  <a:schemeClr val="dk1"/>
                </a:solidFill>
              </a:rPr>
              <a:t>. International Renewable Energy Agency.</a:t>
            </a:r>
            <a:r>
              <a:rPr lang="en-US" sz="13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Okonkwo, P. C., Nwokolo, S. C., Udo, S. O., </a:t>
            </a:r>
            <a:r>
              <a:rPr lang="en-US" sz="1300" dirty="0" err="1">
                <a:solidFill>
                  <a:schemeClr val="dk1"/>
                </a:solidFill>
              </a:rPr>
              <a:t>Obiwulu</a:t>
            </a:r>
            <a:r>
              <a:rPr lang="en-US" sz="1300" dirty="0">
                <a:solidFill>
                  <a:schemeClr val="dk1"/>
                </a:solidFill>
              </a:rPr>
              <a:t>, A. U., </a:t>
            </a:r>
            <a:r>
              <a:rPr lang="en-US" sz="1300" dirty="0" err="1">
                <a:solidFill>
                  <a:schemeClr val="dk1"/>
                </a:solidFill>
              </a:rPr>
              <a:t>Onnoghen</a:t>
            </a:r>
            <a:r>
              <a:rPr lang="en-US" sz="1300" dirty="0">
                <a:solidFill>
                  <a:schemeClr val="dk1"/>
                </a:solidFill>
              </a:rPr>
              <a:t>, U. N., </a:t>
            </a:r>
            <a:r>
              <a:rPr lang="en-US" sz="1300" dirty="0" err="1">
                <a:solidFill>
                  <a:schemeClr val="dk1"/>
                </a:solidFill>
              </a:rPr>
              <a:t>Alarifi</a:t>
            </a:r>
            <a:r>
              <a:rPr lang="en-US" sz="1300" dirty="0">
                <a:solidFill>
                  <a:schemeClr val="dk1"/>
                </a:solidFill>
              </a:rPr>
              <a:t>, S. S., </a:t>
            </a:r>
            <a:r>
              <a:rPr lang="en-US" sz="1300" dirty="0" err="1">
                <a:solidFill>
                  <a:schemeClr val="dk1"/>
                </a:solidFill>
              </a:rPr>
              <a:t>Eldosouky</a:t>
            </a:r>
            <a:r>
              <a:rPr lang="en-US" sz="1300" dirty="0">
                <a:solidFill>
                  <a:schemeClr val="dk1"/>
                </a:solidFill>
              </a:rPr>
              <a:t>, A. M., Ekwok, S. E., Andras, P. &amp; Akpan, A. E. (2025) </a:t>
            </a:r>
            <a:r>
              <a:rPr lang="en-US" sz="1300" i="1" dirty="0">
                <a:solidFill>
                  <a:schemeClr val="dk1"/>
                </a:solidFill>
              </a:rPr>
              <a:t>Napenergia-rendszerek szélsőséges időjárási körülmények között: Esettanulmányok, osztályozás, sebezhetőségi értékelés és alkalmazkodási lehetőségek. </a:t>
            </a:r>
            <a:r>
              <a:rPr lang="en-US" sz="1300" dirty="0">
                <a:solidFill>
                  <a:schemeClr val="dk1"/>
                </a:solidFill>
              </a:rPr>
              <a:t>Science Direct: Energy Reports. 13. kötet, 2025. június, 929–959. o. </a:t>
            </a:r>
            <a:r>
              <a:rPr lang="en-US" sz="1300" dirty="0">
                <a:solidFill>
                  <a:schemeClr val="dk1"/>
                </a:solidFill>
                <a:hlinkClick r:id="rId5"/>
              </a:rPr>
              <a:t>https://www.sciencedirect.com/science/article/pii/S2352484724008813#:~:text=Hurricanes%20can%20inflict%20direct%20damage,may%20harm%20solar%20photovoltaic%20systems.%20%20Energy%20Reports,%20Volume%2013,2025,Pages%20929-959,ISSN%202352-4847</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Russo, M. A., Carvalho, D., Martins, N., &amp; Monteiro, A. (2022). Az elkerülhetetlen előrejelzése: A klímaváltozás megújuló energiaforrásokra gyakorolt hatásainak áttekintése. </a:t>
            </a:r>
            <a:r>
              <a:rPr lang="en-US" sz="1300" i="1" dirty="0">
                <a:solidFill>
                  <a:schemeClr val="dk1"/>
                </a:solidFill>
              </a:rPr>
              <a:t>Fenntartható energiatechnológiák és értékelések</a:t>
            </a:r>
            <a:r>
              <a:rPr lang="en-US" sz="1300" dirty="0">
                <a:solidFill>
                  <a:schemeClr val="dk1"/>
                </a:solidFill>
              </a:rPr>
              <a:t>,</a:t>
            </a:r>
            <a:r>
              <a:rPr lang="en-US" sz="1300" i="1" dirty="0">
                <a:solidFill>
                  <a:schemeClr val="dk1"/>
                </a:solidFill>
              </a:rPr>
              <a:t> 52</a:t>
            </a:r>
            <a:r>
              <a:rPr lang="en-US" sz="1300" dirty="0">
                <a:solidFill>
                  <a:schemeClr val="dk1"/>
                </a:solidFill>
              </a:rPr>
              <a:t>, 102283. </a:t>
            </a:r>
            <a:r>
              <a:rPr lang="en-US" sz="13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err="1">
                <a:solidFill>
                  <a:schemeClr val="dk1"/>
                </a:solidFill>
              </a:rPr>
              <a:t>Solaun</a:t>
            </a:r>
            <a:r>
              <a:rPr lang="en-US" sz="1300" dirty="0">
                <a:solidFill>
                  <a:schemeClr val="dk1"/>
                </a:solidFill>
              </a:rPr>
              <a:t>, K., &amp; </a:t>
            </a:r>
            <a:r>
              <a:rPr lang="en-US" sz="1300" dirty="0" err="1">
                <a:solidFill>
                  <a:schemeClr val="dk1"/>
                </a:solidFill>
              </a:rPr>
              <a:t>Cerdá</a:t>
            </a:r>
            <a:r>
              <a:rPr lang="en-US" sz="1300" dirty="0">
                <a:solidFill>
                  <a:schemeClr val="dk1"/>
                </a:solidFill>
              </a:rPr>
              <a:t>, E. (2019). Az éghajlatváltozás hatása a </a:t>
            </a:r>
            <a:r>
              <a:rPr lang="en-US" sz="1300" dirty="0" err="1">
                <a:solidFill>
                  <a:schemeClr val="dk1"/>
                </a:solidFill>
              </a:rPr>
              <a:t>megújuló</a:t>
            </a:r>
            <a:r>
              <a:rPr lang="en-US" sz="1300" dirty="0">
                <a:solidFill>
                  <a:schemeClr val="dk1"/>
                </a:solidFill>
              </a:rPr>
              <a:t> </a:t>
            </a:r>
            <a:r>
              <a:rPr lang="en-US" sz="1300" dirty="0" err="1">
                <a:solidFill>
                  <a:schemeClr val="dk1"/>
                </a:solidFill>
              </a:rPr>
              <a:t>energiatermelésére</a:t>
            </a:r>
            <a:r>
              <a:rPr lang="en-US" sz="1300" dirty="0">
                <a:solidFill>
                  <a:schemeClr val="dk1"/>
                </a:solidFill>
              </a:rPr>
              <a:t>. A kvantitatív előrejelzések áttekintése. </a:t>
            </a:r>
            <a:r>
              <a:rPr lang="en-US" sz="1300" i="1" dirty="0">
                <a:solidFill>
                  <a:schemeClr val="dk1"/>
                </a:solidFill>
              </a:rPr>
              <a:t>Megújuló és fenntartható energia áttekintések</a:t>
            </a:r>
            <a:r>
              <a:rPr lang="en-US" sz="1300" dirty="0">
                <a:solidFill>
                  <a:schemeClr val="dk1"/>
                </a:solidFill>
              </a:rPr>
              <a:t>,</a:t>
            </a:r>
            <a:r>
              <a:rPr lang="en-US" sz="1300" i="1" dirty="0">
                <a:solidFill>
                  <a:schemeClr val="dk1"/>
                </a:solidFill>
              </a:rPr>
              <a:t> 116</a:t>
            </a:r>
            <a:r>
              <a:rPr lang="en-US" sz="1300" dirty="0">
                <a:solidFill>
                  <a:schemeClr val="dk1"/>
                </a:solidFill>
              </a:rPr>
              <a:t>, 109415.</a:t>
            </a:r>
            <a:r>
              <a:rPr lang="en-US" sz="13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UNIDO, ICSHP (2022). 2022. évi jelentés a kis vízerőművek fejlesztéséről a világban. Tematikus kiadvány: Kis vízerőművek és éghajlatváltozás. Egyesült Nemzetek Ipari Fejlesztési Szervezete, Bécs, Ausztria; Nemzetközi Kis Vízerőmű Központ, Hangzhou, Kína. Elérhető:</a:t>
            </a:r>
            <a:r>
              <a:rPr lang="en-US" sz="1300" dirty="0">
                <a:solidFill>
                  <a:schemeClr val="dk1"/>
                </a:solidFill>
                <a:hlinkClick r:id="rId8"/>
              </a:rPr>
              <a:t> www.unido.org/WSHPDR</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Welt der </a:t>
            </a:r>
            <a:r>
              <a:rPr lang="en-US" sz="1300" dirty="0" err="1">
                <a:solidFill>
                  <a:schemeClr val="dk1"/>
                </a:solidFill>
              </a:rPr>
              <a:t>Physik</a:t>
            </a:r>
            <a:r>
              <a:rPr lang="en-US" sz="1300" dirty="0">
                <a:solidFill>
                  <a:schemeClr val="dk1"/>
                </a:solidFill>
              </a:rPr>
              <a:t>. (2021, </a:t>
            </a:r>
            <a:r>
              <a:rPr lang="en-US" sz="1300" dirty="0" err="1">
                <a:solidFill>
                  <a:schemeClr val="dk1"/>
                </a:solidFill>
              </a:rPr>
              <a:t>január</a:t>
            </a:r>
            <a:r>
              <a:rPr lang="en-US" sz="1300" dirty="0">
                <a:solidFill>
                  <a:schemeClr val="dk1"/>
                </a:solidFill>
              </a:rPr>
              <a:t> 11.). </a:t>
            </a:r>
            <a:r>
              <a:rPr lang="en-US" sz="1300" i="1" dirty="0" err="1">
                <a:solidFill>
                  <a:schemeClr val="dk1"/>
                </a:solidFill>
              </a:rPr>
              <a:t>Megújuló energiák a klímaváltozásban</a:t>
            </a:r>
            <a:r>
              <a:rPr lang="en-US" sz="1300" dirty="0">
                <a:solidFill>
                  <a:schemeClr val="dk1"/>
                </a:solidFill>
              </a:rPr>
              <a:t>.</a:t>
            </a:r>
            <a:r>
              <a:rPr lang="en-US" sz="13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300" dirty="0">
              <a:solidFill>
                <a:schemeClr val="dk1"/>
              </a:solidFill>
              <a:ea typeface="Calibri"/>
              <a:cs typeface="Calibri"/>
              <a:sym typeface="Calibri"/>
            </a:endParaRPr>
          </a:p>
          <a:p>
            <a:pPr latinLnBrk="0"/>
            <a:endParaRPr lang="en-GB" sz="1300" dirty="0"/>
          </a:p>
        </p:txBody>
      </p:sp>
    </p:spTree>
    <p:extLst>
      <p:ext uri="{BB962C8B-B14F-4D97-AF65-F5344CB8AC3E}">
        <p14:creationId xmlns:p14="http://schemas.microsoft.com/office/powerpoint/2010/main" val="33698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6040-EA34-9578-AA01-597DE266CDD4}"/>
              </a:ext>
            </a:extLst>
          </p:cNvPr>
          <p:cNvSpPr>
            <a:spLocks noGrp="1"/>
          </p:cNvSpPr>
          <p:nvPr>
            <p:ph type="title" idx="4294967295"/>
          </p:nvPr>
        </p:nvSpPr>
        <p:spPr>
          <a:xfrm>
            <a:off x="4038600" y="2885300"/>
            <a:ext cx="10515600" cy="1325563"/>
          </a:xfrm>
          <a:prstGeom prst="rect">
            <a:avLst/>
          </a:prstGeom>
        </p:spPr>
        <p:txBody>
          <a:bodyPr/>
          <a:lstStyle/>
          <a:p>
            <a:r>
              <a:rPr lang="hu-HU" sz="6000" noProof="1">
                <a:solidFill>
                  <a:schemeClr val="bg1"/>
                </a:solidFill>
              </a:rPr>
              <a:t>Köszönöm!</a:t>
            </a:r>
          </a:p>
        </p:txBody>
      </p:sp>
    </p:spTree>
    <p:extLst>
      <p:ext uri="{BB962C8B-B14F-4D97-AF65-F5344CB8AC3E}">
        <p14:creationId xmlns:p14="http://schemas.microsoft.com/office/powerpoint/2010/main" val="16992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7D4936-25BF-9585-9904-3B119E81C9E3}"/>
              </a:ext>
            </a:extLst>
          </p:cNvPr>
          <p:cNvSpPr>
            <a:spLocks noGrp="1"/>
          </p:cNvSpPr>
          <p:nvPr>
            <p:ph type="title" idx="4294967295"/>
          </p:nvPr>
        </p:nvSpPr>
        <p:spPr>
          <a:xfrm>
            <a:off x="247185" y="758976"/>
            <a:ext cx="10515600" cy="1325563"/>
          </a:xfrm>
          <a:prstGeom prst="rect">
            <a:avLst/>
          </a:prstGeom>
        </p:spPr>
        <p:txBody>
          <a:bodyPr/>
          <a:lstStyle/>
          <a:p>
            <a:r>
              <a:rPr lang="hu-HU" sz="2800" b="1" noProof="1">
                <a:solidFill>
                  <a:schemeClr val="bg1"/>
                </a:solidFill>
              </a:rPr>
              <a:t>Bevezetés</a:t>
            </a:r>
            <a:r>
              <a:rPr lang="hu-HU" sz="2800" b="1" baseline="0" noProof="1">
                <a:solidFill>
                  <a:schemeClr val="bg1"/>
                </a:solidFill>
              </a:rPr>
              <a:t> 2</a:t>
            </a:r>
            <a:endParaRPr lang="hu-HU" sz="2800" b="1" noProof="1">
              <a:solidFill>
                <a:schemeClr val="bg1"/>
              </a:solidFill>
            </a:endParaRPr>
          </a:p>
        </p:txBody>
      </p:sp>
      <p:sp>
        <p:nvSpPr>
          <p:cNvPr id="2" name="TextBox 1">
            <a:extLst>
              <a:ext uri="{FF2B5EF4-FFF2-40B4-BE49-F238E27FC236}">
                <a16:creationId xmlns:a16="http://schemas.microsoft.com/office/drawing/2014/main" id="{4D366B55-7ACA-91FD-62DA-6FBF6BEC8E01}"/>
              </a:ext>
            </a:extLst>
          </p:cNvPr>
          <p:cNvSpPr txBox="1"/>
          <p:nvPr/>
        </p:nvSpPr>
        <p:spPr>
          <a:xfrm>
            <a:off x="4350003" y="1138292"/>
            <a:ext cx="7236114" cy="4893647"/>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Először meghatározzuk az éghajlatváltozás fogalmát, majd sorban áttekintjük a három különböző </a:t>
            </a:r>
            <a:r>
              <a:rPr lang="en-GB" sz="2400" dirty="0" err="1">
                <a:solidFill>
                  <a:srgbClr val="2B2C30"/>
                </a:solidFill>
                <a:ea typeface="Public Sans"/>
                <a:cs typeface="Public Sans"/>
                <a:sym typeface="Public Sans"/>
              </a:rPr>
              <a:t>típusú</a:t>
            </a:r>
            <a:r>
              <a:rPr lang="en-GB" sz="2400" dirty="0">
                <a:solidFill>
                  <a:srgbClr val="2B2C30"/>
                </a:solidFill>
                <a:ea typeface="Public Sans"/>
                <a:cs typeface="Public Sans"/>
                <a:sym typeface="Public Sans"/>
              </a:rPr>
              <a:t> </a:t>
            </a:r>
            <a:r>
              <a:rPr lang="en-GB" sz="2400" dirty="0" err="1">
                <a:solidFill>
                  <a:srgbClr val="2B2C30"/>
                </a:solidFill>
                <a:ea typeface="Public Sans"/>
                <a:cs typeface="Public Sans"/>
                <a:sym typeface="Public Sans"/>
              </a:rPr>
              <a:t>energiatermelést</a:t>
            </a:r>
            <a:r>
              <a:rPr lang="en-GB" sz="2400" dirty="0">
                <a:solidFill>
                  <a:srgbClr val="2B2C30"/>
                </a:solidFill>
                <a:ea typeface="Public Sans"/>
                <a:cs typeface="Public Sans"/>
                <a:sym typeface="Public Sans"/>
              </a:rPr>
              <a:t>. Kezdésként arra kérjük Önt, hogy álljon meg egy pillanatra, és gondolkodjon el egy reflektív kérdésen. Szánjon egy kis időt minden egyes kérdés átgondolására, mielőtt továbbhaladna, hogy többet megtudjon egy adott </a:t>
            </a:r>
            <a:r>
              <a:rPr lang="en-GB" sz="2400" dirty="0" err="1">
                <a:solidFill>
                  <a:srgbClr val="2B2C30"/>
                </a:solidFill>
                <a:ea typeface="Public Sans"/>
                <a:cs typeface="Public Sans"/>
                <a:sym typeface="Public Sans"/>
              </a:rPr>
              <a:t>típusú</a:t>
            </a:r>
            <a:r>
              <a:rPr lang="en-GB" sz="2400" dirty="0">
                <a:solidFill>
                  <a:srgbClr val="2B2C30"/>
                </a:solidFill>
                <a:ea typeface="Public Sans"/>
                <a:cs typeface="Public Sans"/>
                <a:sym typeface="Public Sans"/>
              </a:rPr>
              <a:t> </a:t>
            </a:r>
            <a:r>
              <a:rPr lang="en-GB" sz="2400" dirty="0" err="1">
                <a:solidFill>
                  <a:srgbClr val="2B2C30"/>
                </a:solidFill>
                <a:ea typeface="Public Sans"/>
                <a:cs typeface="Public Sans"/>
                <a:sym typeface="Public Sans"/>
              </a:rPr>
              <a:t>energiatermelésről</a:t>
            </a:r>
            <a:r>
              <a:rPr lang="en-GB" sz="2400" dirty="0">
                <a:solidFill>
                  <a:srgbClr val="2B2C30"/>
                </a:solidFill>
                <a:ea typeface="Public Sans"/>
                <a:cs typeface="Public Sans"/>
                <a:sym typeface="Public Sans"/>
              </a:rPr>
              <a:t>, az éghajlatváltozás lehetséges hatásairól és a lehetséges megoldásokról.</a:t>
            </a:r>
          </a:p>
          <a:p>
            <a:pPr latinLnBrk="0"/>
            <a:endParaRPr lang="en-GB" sz="2400" noProof="0" dirty="0">
              <a:solidFill>
                <a:srgbClr val="2B2C30"/>
              </a:solidFill>
              <a:sym typeface="Public Sans"/>
            </a:endParaRPr>
          </a:p>
          <a:p>
            <a:pPr latinLnBrk="0"/>
            <a:r>
              <a:rPr lang="en-GB" sz="2400" dirty="0">
                <a:solidFill>
                  <a:srgbClr val="2B2C30"/>
                </a:solidFill>
                <a:sym typeface="Public Sans"/>
              </a:rPr>
              <a:t>Az egyes energiaforrásokról egymás után olvashat. Alternatívaként a menüből kiválaszthatja azt a típust, amelyet először szeretne megismerni. </a:t>
            </a:r>
            <a:endParaRPr lang="en-GB" sz="2400" noProof="0" dirty="0"/>
          </a:p>
        </p:txBody>
      </p:sp>
      <p:pic>
        <p:nvPicPr>
          <p:cNvPr id="5" name="Picture 4">
            <a:extLst>
              <a:ext uri="{FF2B5EF4-FFF2-40B4-BE49-F238E27FC236}">
                <a16:creationId xmlns:a16="http://schemas.microsoft.com/office/drawing/2014/main" id="{053F54EF-DBB7-FA94-8005-38656F8AF9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4539"/>
            <a:ext cx="4033382" cy="2688921"/>
          </a:xfrm>
          <a:prstGeom prst="rect">
            <a:avLst/>
          </a:prstGeom>
        </p:spPr>
      </p:pic>
    </p:spTree>
    <p:extLst>
      <p:ext uri="{BB962C8B-B14F-4D97-AF65-F5344CB8AC3E}">
        <p14:creationId xmlns:p14="http://schemas.microsoft.com/office/powerpoint/2010/main" val="24095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40FD4-E1E0-2E56-7DCF-8A54A92CB1A1}"/>
              </a:ext>
            </a:extLst>
          </p:cNvPr>
          <p:cNvSpPr>
            <a:spLocks noGrp="1"/>
          </p:cNvSpPr>
          <p:nvPr>
            <p:ph type="title" idx="4294967295"/>
          </p:nvPr>
        </p:nvSpPr>
        <p:spPr>
          <a:xfrm>
            <a:off x="390779" y="844628"/>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n-ea"/>
                <a:cs typeface="+mn-cs"/>
              </a:rPr>
              <a:t>Klímaváltozás és három különböző típusú energiatermelés</a:t>
            </a:r>
            <a:endParaRPr lang="hu-HU" noProof="1">
              <a:effectLst/>
            </a:endParaRPr>
          </a:p>
          <a:p>
            <a:endParaRPr lang="hu-HU"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87345"/>
            <a:ext cx="11423738" cy="3785652"/>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US" sz="2400" dirty="0">
                <a:ea typeface="Public Sans"/>
                <a:cs typeface="Public Sans"/>
                <a:sym typeface="Public Sans"/>
              </a:rPr>
              <a:t>Kezdés: Mi az éghajlatváltozás?</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Fókuszban az éghajlatváltozás és a különböző típusú energiatermelés: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Napenergia (napelemek).</a:t>
            </a:r>
          </a:p>
          <a:p>
            <a:pPr marL="800100" lvl="1" indent="-342900" latinLnBrk="0">
              <a:buFont typeface="Arial" panose="020B0604020202020204" pitchFamily="34" charset="0"/>
              <a:buChar char="•"/>
            </a:pPr>
            <a:r>
              <a:rPr lang="en-US" sz="2400" dirty="0">
                <a:ea typeface="Calibri"/>
                <a:cs typeface="Calibri"/>
                <a:sym typeface="Public Sans"/>
              </a:rPr>
              <a:t>Szélenergia </a:t>
            </a:r>
            <a:r>
              <a:rPr lang="en-US" sz="2400" dirty="0">
                <a:ea typeface="Public Sans"/>
                <a:cs typeface="Public Sans"/>
                <a:sym typeface="Public Sans"/>
              </a:rPr>
              <a:t>(szélturbinák).</a:t>
            </a:r>
          </a:p>
          <a:p>
            <a:pPr marL="800100" lvl="1" indent="-342900" latinLnBrk="0">
              <a:buFont typeface="Arial" panose="020B0604020202020204" pitchFamily="34" charset="0"/>
              <a:buChar char="•"/>
            </a:pPr>
            <a:r>
              <a:rPr lang="en-US" sz="2400" dirty="0">
                <a:ea typeface="Public Sans"/>
                <a:cs typeface="Public Sans"/>
                <a:sym typeface="Public Sans"/>
              </a:rPr>
              <a:t>Kis léptékű vízenergia.</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Az éghajlatváltozás megújuló energiaforrásokra gyakorolt hatásának enyhítése.</a:t>
            </a:r>
          </a:p>
          <a:p>
            <a:pPr marL="342900" indent="-342900" latinLnBrk="0">
              <a:buFont typeface="Arial" panose="020B0604020202020204" pitchFamily="34" charset="0"/>
              <a:buChar char="•"/>
            </a:pPr>
            <a:endParaRPr lang="en-US" sz="2400" dirty="0">
              <a:ea typeface="Public Sans"/>
              <a:cs typeface="Public Sans"/>
            </a:endParaRPr>
          </a:p>
        </p:txBody>
      </p:sp>
    </p:spTree>
    <p:extLst>
      <p:ext uri="{BB962C8B-B14F-4D97-AF65-F5344CB8AC3E}">
        <p14:creationId xmlns:p14="http://schemas.microsoft.com/office/powerpoint/2010/main" val="389925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4167-31C4-F81D-100A-E2C8FE2F4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C39A2-3DE5-1035-5332-5053CEF5BB84}"/>
              </a:ext>
            </a:extLst>
          </p:cNvPr>
          <p:cNvSpPr>
            <a:spLocks noGrp="1"/>
          </p:cNvSpPr>
          <p:nvPr>
            <p:ph type="title" idx="4294967295"/>
          </p:nvPr>
        </p:nvSpPr>
        <p:spPr>
          <a:xfrm>
            <a:off x="250521" y="801666"/>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n-ea"/>
                <a:cs typeface="+mn-cs"/>
              </a:rPr>
              <a:t>Mi az éghajlatváltozás? </a:t>
            </a:r>
            <a:endParaRPr lang="hu-HU" noProof="1">
              <a:effectLst/>
            </a:endParaRPr>
          </a:p>
          <a:p>
            <a:endParaRPr lang="hu-HU" noProof="1"/>
          </a:p>
        </p:txBody>
      </p:sp>
      <p:sp>
        <p:nvSpPr>
          <p:cNvPr id="6" name="TextBox 5">
            <a:extLst>
              <a:ext uri="{FF2B5EF4-FFF2-40B4-BE49-F238E27FC236}">
                <a16:creationId xmlns:a16="http://schemas.microsoft.com/office/drawing/2014/main" id="{BCBC3EFB-6EA2-73C5-A404-54EB71533BD8}"/>
              </a:ext>
              <a:ext uri="{C183D7F6-B498-43B3-948B-1728B52AA6E4}">
                <adec:decorative xmlns:adec="http://schemas.microsoft.com/office/drawing/2017/decorative" val="0"/>
              </a:ext>
            </a:extLst>
          </p:cNvPr>
          <p:cNvSpPr txBox="1"/>
          <p:nvPr/>
        </p:nvSpPr>
        <p:spPr>
          <a:xfrm>
            <a:off x="4058433" y="2264342"/>
            <a:ext cx="7503089" cy="3785652"/>
          </a:xfrm>
          <a:prstGeom prst="rect">
            <a:avLst/>
          </a:prstGeom>
          <a:noFill/>
        </p:spPr>
        <p:txBody>
          <a:bodyPr wrap="square" lIns="91440" tIns="45720" rIns="91440" bIns="45720" rtlCol="0" anchor="t">
            <a:spAutoFit/>
          </a:bodyPr>
          <a:lstStyle/>
          <a:p>
            <a:pPr latinLnBrk="0"/>
            <a:r>
              <a:rPr lang="en-GB" sz="2000" dirty="0">
                <a:ea typeface="Roboto"/>
                <a:cs typeface="Roboto"/>
              </a:rPr>
              <a:t>„A klímaváltozás a hőmérséklet és az időjárási viszonyok hosszú távú változásait jelenti. Ezek a változások természetesek lehetnek, például a nap aktivitásának változásai vagy nagy vulkánkitörések miatt. </a:t>
            </a:r>
          </a:p>
          <a:p>
            <a:pPr latinLnBrk="0"/>
            <a:endParaRPr lang="en-GB" sz="2000" dirty="0">
              <a:ea typeface="Roboto"/>
              <a:cs typeface="Roboto"/>
            </a:endParaRPr>
          </a:p>
          <a:p>
            <a:pPr latinLnBrk="0"/>
            <a:r>
              <a:rPr lang="en-GB" sz="2000" dirty="0">
                <a:ea typeface="Roboto"/>
                <a:cs typeface="Roboto"/>
              </a:rPr>
              <a:t>Az 1800-as évek óta azonban </a:t>
            </a:r>
            <a:r>
              <a:rPr lang="en-GB" sz="2000" dirty="0">
                <a:ea typeface="Roboto"/>
                <a:cs typeface="Roboto"/>
                <a:hlinkClick r:id="rId3">
                  <a:extLst>
                    <a:ext uri="{A12FA001-AC4F-418D-AE19-62706E023703}">
                      <ahyp:hlinkClr xmlns:ahyp="http://schemas.microsoft.com/office/drawing/2018/hyperlinkcolor" val="tx"/>
                    </a:ext>
                  </a:extLst>
                </a:hlinkClick>
              </a:rPr>
              <a:t>az emberi tevékenységek jelentik a klímaváltozás fő okát</a:t>
            </a:r>
            <a:r>
              <a:rPr lang="en-GB" sz="2000" dirty="0">
                <a:ea typeface="Roboto"/>
                <a:cs typeface="Roboto"/>
              </a:rPr>
              <a:t>, elsősorban a szén, olaj és gáz fosszilis tüzelőanyagok égetése miatt. </a:t>
            </a:r>
          </a:p>
          <a:p>
            <a:pPr latinLnBrk="0"/>
            <a:endParaRPr lang="en-GB" sz="2000" dirty="0">
              <a:ea typeface="Roboto"/>
              <a:cs typeface="Roboto"/>
            </a:endParaRPr>
          </a:p>
          <a:p>
            <a:pPr latinLnBrk="0"/>
            <a:r>
              <a:rPr lang="en-GB" sz="2000" dirty="0">
                <a:ea typeface="Roboto"/>
                <a:cs typeface="Roboto"/>
              </a:rPr>
              <a:t>A fosszilis tüzelőanyagok égetése üvegházhatású gázok kibocsátását eredményezi, amelyek úgy hatnak, mint egy takaró, amely beburkolja a Földet, visszatartja a nap hőjét és emeli a hőmérsékletet.” (</a:t>
            </a:r>
            <a:r>
              <a:rPr lang="en-GB" sz="2000" dirty="0">
                <a:ea typeface="Roboto"/>
                <a:cs typeface="Roboto"/>
                <a:hlinkClick r:id="rId4">
                  <a:extLst>
                    <a:ext uri="{A12FA001-AC4F-418D-AE19-62706E023703}">
                      <ahyp:hlinkClr xmlns:ahyp="http://schemas.microsoft.com/office/drawing/2018/hyperlinkcolor" val="tx"/>
                    </a:ext>
                  </a:extLst>
                </a:hlinkClick>
              </a:rPr>
              <a:t>Egyesült Nemzetek </a:t>
            </a:r>
            <a:r>
              <a:rPr lang="en-GB" sz="2000" dirty="0">
                <a:ea typeface="Roboto"/>
                <a:cs typeface="Roboto"/>
              </a:rPr>
              <a:t>Szervezete) </a:t>
            </a:r>
            <a:endParaRPr lang="en-GB" sz="2000" dirty="0"/>
          </a:p>
        </p:txBody>
      </p:sp>
      <p:pic>
        <p:nvPicPr>
          <p:cNvPr id="5" name="Picture 4">
            <a:extLst>
              <a:ext uri="{FF2B5EF4-FFF2-40B4-BE49-F238E27FC236}">
                <a16:creationId xmlns:a16="http://schemas.microsoft.com/office/drawing/2014/main" id="{195F7F43-3B7B-A497-064A-33BEB066F94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Tree>
    <p:extLst>
      <p:ext uri="{BB962C8B-B14F-4D97-AF65-F5344CB8AC3E}">
        <p14:creationId xmlns:p14="http://schemas.microsoft.com/office/powerpoint/2010/main" val="16060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402D-7AA3-CA70-A164-ED3D50AE9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7D99A-AA02-4E8C-8B1C-0BAA15EB04CF}"/>
              </a:ext>
            </a:extLst>
          </p:cNvPr>
          <p:cNvSpPr>
            <a:spLocks noGrp="1"/>
          </p:cNvSpPr>
          <p:nvPr>
            <p:ph type="title" idx="4294967295"/>
          </p:nvPr>
        </p:nvSpPr>
        <p:spPr>
          <a:xfrm>
            <a:off x="392152" y="801666"/>
            <a:ext cx="10515600" cy="1325563"/>
          </a:xfrm>
          <a:prstGeom prst="rect">
            <a:avLst/>
          </a:prstGeom>
        </p:spPr>
        <p:txBody>
          <a:bodyPr/>
          <a:lstStyle/>
          <a:p>
            <a:pPr latinLnBrk="0"/>
            <a:r>
              <a:rPr lang="hu-HU" sz="2800" b="1" noProof="1">
                <a:solidFill>
                  <a:schemeClr val="bg1"/>
                </a:solidFill>
              </a:rPr>
              <a:t>Mi az éghajlatváltozás? Az üvegházhatású gázok kibocsátásának csökkentése</a:t>
            </a:r>
          </a:p>
        </p:txBody>
      </p:sp>
      <p:pic>
        <p:nvPicPr>
          <p:cNvPr id="5" name="Picture 4">
            <a:extLst>
              <a:ext uri="{FF2B5EF4-FFF2-40B4-BE49-F238E27FC236}">
                <a16:creationId xmlns:a16="http://schemas.microsoft.com/office/drawing/2014/main" id="{BB54A7EC-130B-2AA6-8B4B-14991B3434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0698FE26-8855-FDC1-4976-215061E57FEA}"/>
              </a:ext>
              <a:ext uri="{C183D7F6-B498-43B3-948B-1728B52AA6E4}">
                <adec:decorative xmlns:adec="http://schemas.microsoft.com/office/drawing/2017/decorative" val="0"/>
              </a:ext>
            </a:extLst>
          </p:cNvPr>
          <p:cNvSpPr txBox="1"/>
          <p:nvPr/>
        </p:nvSpPr>
        <p:spPr>
          <a:xfrm>
            <a:off x="4235241" y="2203624"/>
            <a:ext cx="7541439" cy="3416320"/>
          </a:xfrm>
          <a:prstGeom prst="rect">
            <a:avLst/>
          </a:prstGeom>
          <a:noFill/>
        </p:spPr>
        <p:txBody>
          <a:bodyPr wrap="square" lIns="91440" tIns="45720" rIns="91440" bIns="45720" rtlCol="0" anchor="t">
            <a:spAutoFit/>
          </a:bodyPr>
          <a:lstStyle/>
          <a:p>
            <a:pPr latinLnBrk="0"/>
            <a:r>
              <a:rPr lang="en-GB" sz="2400" dirty="0">
                <a:ea typeface="Public Sans"/>
                <a:cs typeface="Public Sans"/>
                <a:sym typeface="Public Sans"/>
              </a:rPr>
              <a:t>Az </a:t>
            </a:r>
            <a:r>
              <a:rPr lang="en-GB" sz="2400" dirty="0">
                <a:ea typeface="Public Sans"/>
                <a:cs typeface="Public Sans"/>
                <a:sym typeface="Public Sans"/>
                <a:hlinkClick r:id="rId4"/>
              </a:rPr>
              <a:t>ENSZ </a:t>
            </a:r>
            <a:r>
              <a:rPr lang="en-GB" sz="2400" dirty="0">
                <a:ea typeface="Public Sans"/>
                <a:cs typeface="Public Sans"/>
                <a:sym typeface="Public Sans"/>
              </a:rPr>
              <a:t>magyarázata szerint az üvegházhatású gázok kibocsátásának csökkentésével harcolhatunk az éghajlatváltozás ellen. Ehhez a következőkre van szükségünk: </a:t>
            </a:r>
          </a:p>
          <a:p>
            <a:pPr latinLnBrk="0"/>
            <a:endParaRPr lang="en-GB" sz="2400" dirty="0">
              <a:ea typeface="Public Sans"/>
              <a:cs typeface="Public Sans"/>
              <a:sym typeface="Public Sans"/>
            </a:endParaRPr>
          </a:p>
          <a:p>
            <a:pPr marL="342900" indent="-342900" latinLnBrk="0">
              <a:buFont typeface="Arial" panose="020B0604020202020204" pitchFamily="34" charset="0"/>
              <a:buChar char="•"/>
            </a:pPr>
            <a:r>
              <a:rPr lang="en-GB" sz="2400" dirty="0">
                <a:ea typeface="Public Sans"/>
                <a:cs typeface="Public Sans"/>
                <a:sym typeface="Public Sans"/>
              </a:rPr>
              <a:t>El kell mozdulnunk a fosszilis tüzelőanyagoktól (például a széntől és az olajtól) a megújuló (például a nap- és a szélenergia) energiaforrások felé.</a:t>
            </a:r>
          </a:p>
          <a:p>
            <a:pPr marL="342900" indent="-342900" latinLnBrk="0">
              <a:buFont typeface="Arial" panose="020B0604020202020204" pitchFamily="34" charset="0"/>
              <a:buChar char="•"/>
            </a:pPr>
            <a:r>
              <a:rPr lang="en-GB" sz="2400" dirty="0">
                <a:ea typeface="Public Sans"/>
                <a:cs typeface="Public Sans"/>
                <a:sym typeface="Public Sans"/>
              </a:rPr>
              <a:t>Alkalmazkodnunk kell a változó éghajlat hatásaihoz.</a:t>
            </a:r>
          </a:p>
          <a:p>
            <a:pPr marL="342900" indent="-342900" latinLnBrk="0">
              <a:buFont typeface="Arial" panose="020B0604020202020204" pitchFamily="34" charset="0"/>
              <a:buChar char="•"/>
            </a:pPr>
            <a:r>
              <a:rPr lang="en-GB" sz="2400" dirty="0">
                <a:ea typeface="Public Sans"/>
                <a:cs typeface="Public Sans"/>
                <a:sym typeface="Public Sans"/>
              </a:rPr>
              <a:t>Be kell fektetnünk a változásba. Befektetésre van szükség mind a kormányok, mind a vállalkozások részéről. </a:t>
            </a:r>
          </a:p>
        </p:txBody>
      </p:sp>
    </p:spTree>
    <p:extLst>
      <p:ext uri="{BB962C8B-B14F-4D97-AF65-F5344CB8AC3E}">
        <p14:creationId xmlns:p14="http://schemas.microsoft.com/office/powerpoint/2010/main" val="200641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1C1F-E6D4-7797-0566-5519F15B2FFB}"/>
              </a:ext>
            </a:extLst>
          </p:cNvPr>
          <p:cNvSpPr>
            <a:spLocks noGrp="1"/>
          </p:cNvSpPr>
          <p:nvPr>
            <p:ph type="title" idx="4294967295"/>
          </p:nvPr>
        </p:nvSpPr>
        <p:spPr>
          <a:xfrm>
            <a:off x="436756" y="911535"/>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mn-ea"/>
                <a:cs typeface="+mn-cs"/>
              </a:rPr>
              <a:t>Különböző típusú energiatermelés: Napenergia (napelemek) – Bevezetés</a:t>
            </a:r>
            <a:endParaRPr lang="hu-HU" noProof="1">
              <a:effectLst/>
            </a:endParaRPr>
          </a:p>
          <a:p>
            <a:endParaRPr lang="hu-HU"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Milyen hatással lehet az éghajlatváltozás a napenergiára?</a:t>
            </a:r>
            <a:endParaRPr lang="en-GB" sz="4800" i="1" dirty="0">
              <a:solidFill>
                <a:schemeClr val="accent5"/>
              </a:solidFill>
            </a:endParaRPr>
          </a:p>
        </p:txBody>
      </p:sp>
    </p:spTree>
    <p:extLst>
      <p:ext uri="{BB962C8B-B14F-4D97-AF65-F5344CB8AC3E}">
        <p14:creationId xmlns:p14="http://schemas.microsoft.com/office/powerpoint/2010/main" val="235351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3D41E6-E870-2405-A797-B19B3AA777C8}"/>
              </a:ext>
            </a:extLst>
          </p:cNvPr>
          <p:cNvSpPr>
            <a:spLocks noGrp="1"/>
          </p:cNvSpPr>
          <p:nvPr>
            <p:ph type="title" idx="4294967295"/>
          </p:nvPr>
        </p:nvSpPr>
        <p:spPr>
          <a:xfrm>
            <a:off x="381000" y="822325"/>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n-ea"/>
                <a:cs typeface="+mn-cs"/>
              </a:rPr>
              <a:t>Különböző típusú energiatermelés: Napenergia (napelemek)</a:t>
            </a:r>
            <a:endParaRPr lang="hu-HU" noProof="1">
              <a:effectLst/>
            </a:endParaRPr>
          </a:p>
          <a:p>
            <a:endParaRPr lang="hu-HU"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459266" y="2269529"/>
            <a:ext cx="7355251" cy="4154984"/>
          </a:xfrm>
          <a:prstGeom prst="rect">
            <a:avLst/>
          </a:prstGeom>
          <a:noFill/>
        </p:spPr>
        <p:txBody>
          <a:bodyPr wrap="square" rtlCol="0">
            <a:spAutoFit/>
          </a:bodyPr>
          <a:lstStyle/>
          <a:p>
            <a:pPr latinLnBrk="0"/>
            <a:r>
              <a:rPr lang="en-US" sz="2400" dirty="0">
                <a:ea typeface="Public Sans"/>
                <a:cs typeface="Public Sans"/>
                <a:sym typeface="Public Sans"/>
              </a:rPr>
              <a:t>A fotovoltaika egy olyan módszer, amely napelemek segítségével alakítja át a nap energiáját villamos energiává. Ezeket a cellákat napelemekbe szerelik össze, majd a földre, tetőkre vagy víztározókra, tavakra helyezik.</a:t>
            </a:r>
          </a:p>
          <a:p>
            <a:pPr latinLnBrk="0"/>
            <a:endParaRPr lang="en-US" sz="2400" dirty="0">
              <a:ea typeface="Public Sans"/>
              <a:cs typeface="Public Sans"/>
              <a:sym typeface="Public Sans"/>
            </a:endParaRPr>
          </a:p>
          <a:p>
            <a:pPr latinLnBrk="0"/>
            <a:r>
              <a:rPr lang="en-US" sz="2400" dirty="0">
                <a:ea typeface="Public Sans"/>
                <a:cs typeface="Public Sans"/>
                <a:sym typeface="Public Sans"/>
              </a:rPr>
              <a:t>A fotovoltaikus technológia világszerte egyre szélesebb körben terjed. Évről évre a fotovoltaikus energia egyre nagyobb részét képezi az EU energiamixének. </a:t>
            </a:r>
            <a:r>
              <a:rPr lang="en-US" sz="2400" dirty="0">
                <a:ea typeface="Public Sans"/>
                <a:cs typeface="Public Sans"/>
                <a:sym typeface="Public Sans"/>
                <a:hlinkClick r:id="rId3"/>
              </a:rPr>
              <a:t>Az Ember</a:t>
            </a:r>
            <a:r>
              <a:rPr lang="en-US" sz="2400" dirty="0">
                <a:ea typeface="Public Sans"/>
                <a:cs typeface="Public Sans"/>
                <a:sym typeface="Public Sans"/>
              </a:rPr>
              <a:t> </a:t>
            </a:r>
            <a:r>
              <a:rPr lang="en-GB" sz="2400" dirty="0"/>
              <a:t>(think tank)</a:t>
            </a:r>
            <a:r>
              <a:rPr lang="en-US" sz="2400" dirty="0">
                <a:ea typeface="Public Sans"/>
                <a:cs typeface="Public Sans"/>
                <a:sym typeface="Public Sans"/>
              </a:rPr>
              <a:t> szerint 2024-ben az EU fotovoltaikus villamosenergia-termelése az EU bruttó villamosenergia-termelésének 11%-át tette ki.</a:t>
            </a:r>
          </a:p>
        </p:txBody>
      </p:sp>
      <p:pic>
        <p:nvPicPr>
          <p:cNvPr id="2" name="Picture 1">
            <a:extLst>
              <a:ext uri="{FF2B5EF4-FFF2-40B4-BE49-F238E27FC236}">
                <a16:creationId xmlns:a16="http://schemas.microsoft.com/office/drawing/2014/main" id="{CEEAC485-0DD5-FADD-EF0D-2ADDF90641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536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6FD0-60D9-7054-1AF4-4C5954C6A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C2D84-B999-85A7-C6D8-4189F18B4B3D}"/>
              </a:ext>
            </a:extLst>
          </p:cNvPr>
          <p:cNvSpPr>
            <a:spLocks noGrp="1"/>
          </p:cNvSpPr>
          <p:nvPr>
            <p:ph type="title" idx="4294967295"/>
          </p:nvPr>
        </p:nvSpPr>
        <p:spPr>
          <a:xfrm>
            <a:off x="381000" y="788871"/>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mn-ea"/>
                <a:cs typeface="+mn-cs"/>
              </a:rPr>
              <a:t>Milyen hatással lehet az éghajlatváltozás a napenergiára?</a:t>
            </a:r>
            <a:endParaRPr lang="hu-HU" noProof="1">
              <a:effectLst/>
            </a:endParaRPr>
          </a:p>
          <a:p>
            <a:endParaRPr lang="hu-HU" noProof="1"/>
          </a:p>
        </p:txBody>
      </p:sp>
      <p:sp>
        <p:nvSpPr>
          <p:cNvPr id="4" name="TextBox 3">
            <a:extLst>
              <a:ext uri="{FF2B5EF4-FFF2-40B4-BE49-F238E27FC236}">
                <a16:creationId xmlns:a16="http://schemas.microsoft.com/office/drawing/2014/main" id="{E89D4953-F522-1DC0-5021-75B2160CEB19}"/>
              </a:ext>
            </a:extLst>
          </p:cNvPr>
          <p:cNvSpPr txBox="1"/>
          <p:nvPr/>
        </p:nvSpPr>
        <p:spPr>
          <a:xfrm>
            <a:off x="4327785" y="2203155"/>
            <a:ext cx="7630824" cy="4154984"/>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GB" sz="2400" noProof="0" dirty="0">
                <a:ea typeface="Public Sans"/>
                <a:cs typeface="Public Sans"/>
                <a:sym typeface="Public Sans"/>
              </a:rPr>
              <a:t>A hurrikánok és tornádók nagyon intenzívek és kiszámíthatatlanok lehetnek. Az ilyen típusú időjárási események jelentős fizikai károkat okozhatnak a napenergia-rendszerekben és azok elektromos alkatrészeiben, mivel elmozdíthatják és megrongálhatják azokat (Okonkwo et al, 2025). </a:t>
            </a:r>
          </a:p>
          <a:p>
            <a:pPr marL="342900" indent="-342900" latinLnBrk="0">
              <a:buFont typeface="Arial" panose="020B0604020202020204" pitchFamily="34" charset="0"/>
              <a:buChar char="•"/>
            </a:pPr>
            <a:r>
              <a:rPr lang="en-GB" sz="2400" dirty="0">
                <a:ea typeface="Public Sans"/>
                <a:cs typeface="Public Sans"/>
                <a:sym typeface="Public Sans"/>
              </a:rPr>
              <a:t>A napelemek akkumulátorai is megsérülhetnek a magas hőmérséklet hatására. A szigetelés bizonyos védelmet nyújthat.</a:t>
            </a:r>
            <a:endParaRPr lang="en-GB" sz="2400" noProof="0" dirty="0">
              <a:ea typeface="Public Sans"/>
              <a:cs typeface="Public Sans"/>
            </a:endParaRPr>
          </a:p>
          <a:p>
            <a:pPr marL="342900" indent="-342900" latinLnBrk="0">
              <a:buFont typeface="Arial" panose="020B0604020202020204" pitchFamily="34" charset="0"/>
              <a:buChar char="•"/>
            </a:pPr>
            <a:r>
              <a:rPr lang="en-GB" sz="2400" noProof="0" dirty="0">
                <a:ea typeface="Public Sans"/>
                <a:cs typeface="Public Sans"/>
                <a:sym typeface="Public Sans"/>
              </a:rPr>
              <a:t>A napenergia használata növekedhet a mérsékelt éghajlati övezetekben, ahol növekszik a közvetlen napfény (Welt der </a:t>
            </a:r>
            <a:r>
              <a:rPr lang="en-GB" sz="2400" noProof="0" dirty="0" err="1">
                <a:ea typeface="Public Sans"/>
                <a:cs typeface="Public Sans"/>
                <a:sym typeface="Public Sans"/>
              </a:rPr>
              <a:t>Physik</a:t>
            </a:r>
            <a:r>
              <a:rPr lang="en-GB" sz="2400" noProof="0" dirty="0">
                <a:ea typeface="Public Sans"/>
                <a:cs typeface="Public Sans"/>
                <a:sym typeface="Public Sans"/>
              </a:rPr>
              <a:t>, 2021).</a:t>
            </a:r>
            <a:endParaRPr lang="en-GB" sz="2400" noProof="0" dirty="0">
              <a:ea typeface="Public Sans"/>
              <a:cs typeface="Public Sans"/>
            </a:endParaRPr>
          </a:p>
          <a:p>
            <a:pPr latinLnBrk="0"/>
            <a:endParaRPr lang="en-GB" sz="2400" noProof="0" dirty="0">
              <a:ea typeface="Public Sans"/>
              <a:cs typeface="Public Sans"/>
              <a:sym typeface="Public Sans"/>
            </a:endParaRPr>
          </a:p>
        </p:txBody>
      </p:sp>
      <p:pic>
        <p:nvPicPr>
          <p:cNvPr id="3" name="Picture 2">
            <a:extLst>
              <a:ext uri="{FF2B5EF4-FFF2-40B4-BE49-F238E27FC236}">
                <a16:creationId xmlns:a16="http://schemas.microsoft.com/office/drawing/2014/main" id="{E1865EF6-35E3-158D-9060-3A865669AB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32983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1E10B182-87B5-421E-A3DD-C2D741920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392</TotalTime>
  <Words>4673</Words>
  <Application>Microsoft Macintosh PowerPoint</Application>
  <PresentationFormat>Widescreen</PresentationFormat>
  <Paragraphs>305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맑은 고딕</vt:lpstr>
      <vt:lpstr>Arial</vt:lpstr>
      <vt:lpstr>Calibri</vt:lpstr>
      <vt:lpstr>Public Sans</vt:lpstr>
      <vt:lpstr>Roboto</vt:lpstr>
      <vt:lpstr>Every1 slide master</vt:lpstr>
      <vt:lpstr>Hogyan hat a klímaváltozás a megújuló energiára?</vt:lpstr>
      <vt:lpstr>Bevezetés 1</vt:lpstr>
      <vt:lpstr>Bevezetés 2</vt:lpstr>
      <vt:lpstr>Klímaváltozás és három különböző típusú energiatermelés </vt:lpstr>
      <vt:lpstr>Mi az éghajlatváltozás?  </vt:lpstr>
      <vt:lpstr>Mi az éghajlatváltozás? Az üvegházhatású gázok kibocsátásának csökkentése</vt:lpstr>
      <vt:lpstr>Különböző típusú energiatermelés: Napenergia (napelemek) – Bevezetés </vt:lpstr>
      <vt:lpstr>Különböző típusú energiatermelés: Napenergia (napelemek) </vt:lpstr>
      <vt:lpstr>Milyen hatással lehet az éghajlatváltozás a napenergiára? </vt:lpstr>
      <vt:lpstr>Különböző típusú energiatermelés: Szél (szélturbinák) – Bevezetés </vt:lpstr>
      <vt:lpstr>Különböző típusú energiatermelés: Szél (szélturbinák) 1 </vt:lpstr>
      <vt:lpstr>Különböző típusú energiatermelés: Szél (szélturbinák) 2 </vt:lpstr>
      <vt:lpstr>Milyen hatással lehet az éghajlatváltozás a szélenergiára? </vt:lpstr>
      <vt:lpstr>Különböző típusú energiatermelés: Kis léptékű vízenergia – Bevezetés </vt:lpstr>
      <vt:lpstr>Különböző típusú energiatermelés: kis léptékű vízenergia </vt:lpstr>
      <vt:lpstr>Milyen hatással lehet az éghajlatváltozás a kis léptékű vízerőművekre? </vt:lpstr>
      <vt:lpstr>A klímaváltozás megújuló energiaforrásokra gyakorolt hatásának enyhítése – Bevezetés </vt:lpstr>
      <vt:lpstr>A klímaváltozás megújuló energiaforrásokra gyakorolt hatásának enyhítése 1 </vt:lpstr>
      <vt:lpstr>Az éghajlatváltozás megújuló energiaforrásokra gyakorolt hatásának enyhítése 2 </vt:lpstr>
      <vt:lpstr>Az éghajlatváltozás megújuló energiaforrásokra gyakorolt hatásának enyhítése 3 </vt:lpstr>
      <vt:lpstr>Következő lépések </vt:lpstr>
      <vt:lpstr>Köszönetnyilvánítás 1 </vt:lpstr>
      <vt:lpstr>Köszönetnyilvánítás 2 </vt:lpstr>
      <vt:lpstr>Köszönöm!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2026-03-17T16:46:38Z</dcterms:modified>
  <cp:category/>
</cp:coreProperties>
</file>