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22"/>
  </p:notesMasterIdLst>
  <p:handoutMasterIdLst>
    <p:handoutMasterId r:id="rId23"/>
  </p:handoutMasterIdLst>
  <p:sldIdLst>
    <p:sldId id="568" r:id="rId5"/>
    <p:sldId id="569" r:id="rId6"/>
    <p:sldId id="570" r:id="rId7"/>
    <p:sldId id="571" r:id="rId8"/>
    <p:sldId id="572" r:id="rId9"/>
    <p:sldId id="573" r:id="rId10"/>
    <p:sldId id="574" r:id="rId11"/>
    <p:sldId id="575" r:id="rId12"/>
    <p:sldId id="576" r:id="rId13"/>
    <p:sldId id="577" r:id="rId14"/>
    <p:sldId id="578" r:id="rId15"/>
    <p:sldId id="579" r:id="rId16"/>
    <p:sldId id="580" r:id="rId17"/>
    <p:sldId id="581" r:id="rId18"/>
    <p:sldId id="582" r:id="rId19"/>
    <p:sldId id="583" r:id="rId20"/>
    <p:sldId id="584" r:id="rId21"/>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57B993-4981-9DE5-9107-81F8A788C270}" v="4" dt="2026-02-09T14:36:46.7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25" autoAdjust="0"/>
    <p:restoredTop sz="86422" autoAdjust="0"/>
  </p:normalViewPr>
  <p:slideViewPr>
    <p:cSldViewPr snapToGrid="0">
      <p:cViewPr varScale="1">
        <p:scale>
          <a:sx n="92" d="100"/>
          <a:sy n="92" d="100"/>
        </p:scale>
        <p:origin x="416" y="1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S::alexander_think-e.be#ext#@flux50.onmicrosoft.com::bee075c1-faac-4166-8fcb-7b2057bad6f6" providerId="AD" clId="Web-{3257B993-4981-9DE5-9107-81F8A788C270}"/>
    <pc:docChg chg="modSld">
      <pc:chgData name="Alexander Deliukov" userId="S::alexander_think-e.be#ext#@flux50.onmicrosoft.com::bee075c1-faac-4166-8fcb-7b2057bad6f6" providerId="AD" clId="Web-{3257B993-4981-9DE5-9107-81F8A788C270}" dt="2026-02-09T14:36:40.305" v="2" actId="14100"/>
      <pc:docMkLst>
        <pc:docMk/>
      </pc:docMkLst>
      <pc:sldChg chg="addSp modSp">
        <pc:chgData name="Alexander Deliukov" userId="S::alexander_think-e.be#ext#@flux50.onmicrosoft.com::bee075c1-faac-4166-8fcb-7b2057bad6f6" providerId="AD" clId="Web-{3257B993-4981-9DE5-9107-81F8A788C270}" dt="2026-02-09T14:36:40.305" v="2" actId="14100"/>
        <pc:sldMkLst>
          <pc:docMk/>
          <pc:sldMk cId="2032918154" sldId="568"/>
        </pc:sldMkLst>
        <pc:picChg chg="add mod">
          <ac:chgData name="Alexander Deliukov" userId="S::alexander_think-e.be#ext#@flux50.onmicrosoft.com::bee075c1-faac-4166-8fcb-7b2057bad6f6" providerId="AD" clId="Web-{3257B993-4981-9DE5-9107-81F8A788C270}" dt="2026-02-09T14:36:40.305" v="2" actId="14100"/>
          <ac:picMkLst>
            <pc:docMk/>
            <pc:sldMk cId="2032918154" sldId="568"/>
            <ac:picMk id="4" creationId="{5FDCD3B8-76FF-584D-EE47-FCFD016433A6}"/>
          </ac:picMkLst>
        </pc:picChg>
      </pc:sldChg>
    </pc:docChg>
  </pc:docChgLst>
  <pc:docChgLst>
    <pc:chgData name="Alexander Deliukov" userId="d5fda0f2-1d08-4016-b7e9-bb882f168707" providerId="ADAL" clId="{FE9DFF45-01DC-45CC-A80A-B50597210401}"/>
    <pc:docChg chg="undo redo custSel delSld modSld">
      <pc:chgData name="Alexander Deliukov" userId="d5fda0f2-1d08-4016-b7e9-bb882f168707" providerId="ADAL" clId="{FE9DFF45-01DC-45CC-A80A-B50597210401}" dt="2026-01-27T09:43:07.729" v="75" actId="6549"/>
      <pc:docMkLst>
        <pc:docMk/>
      </pc:docMkLst>
      <pc:sldChg chg="modSp mod">
        <pc:chgData name="Alexander Deliukov" userId="d5fda0f2-1d08-4016-b7e9-bb882f168707" providerId="ADAL" clId="{FE9DFF45-01DC-45CC-A80A-B50597210401}" dt="2026-01-27T09:39:37.125" v="10" actId="14100"/>
        <pc:sldMkLst>
          <pc:docMk/>
          <pc:sldMk cId="2032918154" sldId="568"/>
        </pc:sldMkLst>
        <pc:spChg chg="mod">
          <ac:chgData name="Alexander Deliukov" userId="d5fda0f2-1d08-4016-b7e9-bb882f168707" providerId="ADAL" clId="{FE9DFF45-01DC-45CC-A80A-B50597210401}" dt="2026-01-27T09:39:37.125" v="10" actId="14100"/>
          <ac:spMkLst>
            <pc:docMk/>
            <pc:sldMk cId="2032918154" sldId="568"/>
            <ac:spMk id="2" creationId="{6325EB25-14E4-3C14-F576-F7A979BA79A2}"/>
          </ac:spMkLst>
        </pc:spChg>
      </pc:sldChg>
      <pc:sldChg chg="modSp mod modAnim">
        <pc:chgData name="Alexander Deliukov" userId="d5fda0f2-1d08-4016-b7e9-bb882f168707" providerId="ADAL" clId="{FE9DFF45-01DC-45CC-A80A-B50597210401}" dt="2026-01-27T09:41:09.648" v="48" actId="1076"/>
        <pc:sldMkLst>
          <pc:docMk/>
          <pc:sldMk cId="3474962208" sldId="569"/>
        </pc:sldMkLst>
        <pc:spChg chg="mod">
          <ac:chgData name="Alexander Deliukov" userId="d5fda0f2-1d08-4016-b7e9-bb882f168707" providerId="ADAL" clId="{FE9DFF45-01DC-45CC-A80A-B50597210401}" dt="2026-01-27T09:41:09.648" v="48" actId="1076"/>
          <ac:spMkLst>
            <pc:docMk/>
            <pc:sldMk cId="3474962208" sldId="569"/>
            <ac:spMk id="2" creationId="{0FE65402-2D24-4C0B-3A9B-70B199ADCEA8}"/>
          </ac:spMkLst>
        </pc:spChg>
      </pc:sldChg>
      <pc:sldChg chg="modSp mod">
        <pc:chgData name="Alexander Deliukov" userId="d5fda0f2-1d08-4016-b7e9-bb882f168707" providerId="ADAL" clId="{FE9DFF45-01DC-45CC-A80A-B50597210401}" dt="2026-01-27T09:41:16.356" v="50" actId="120"/>
        <pc:sldMkLst>
          <pc:docMk/>
          <pc:sldMk cId="557667987" sldId="570"/>
        </pc:sldMkLst>
        <pc:spChg chg="mod">
          <ac:chgData name="Alexander Deliukov" userId="d5fda0f2-1d08-4016-b7e9-bb882f168707" providerId="ADAL" clId="{FE9DFF45-01DC-45CC-A80A-B50597210401}" dt="2026-01-27T09:41:16.356" v="50" actId="120"/>
          <ac:spMkLst>
            <pc:docMk/>
            <pc:sldMk cId="557667987" sldId="570"/>
            <ac:spMk id="3" creationId="{9CE9E803-2315-C348-C69F-0FC22E1C6B9B}"/>
          </ac:spMkLst>
        </pc:spChg>
      </pc:sldChg>
      <pc:sldChg chg="modSp mod">
        <pc:chgData name="Alexander Deliukov" userId="d5fda0f2-1d08-4016-b7e9-bb882f168707" providerId="ADAL" clId="{FE9DFF45-01DC-45CC-A80A-B50597210401}" dt="2026-01-27T09:41:22.273" v="52" actId="14100"/>
        <pc:sldMkLst>
          <pc:docMk/>
          <pc:sldMk cId="1644172109" sldId="571"/>
        </pc:sldMkLst>
        <pc:spChg chg="mod">
          <ac:chgData name="Alexander Deliukov" userId="d5fda0f2-1d08-4016-b7e9-bb882f168707" providerId="ADAL" clId="{FE9DFF45-01DC-45CC-A80A-B50597210401}" dt="2026-01-27T09:41:22.273" v="52" actId="14100"/>
          <ac:spMkLst>
            <pc:docMk/>
            <pc:sldMk cId="1644172109" sldId="571"/>
            <ac:spMk id="4" creationId="{06BDFA4E-0E5C-DBFF-AEAC-997A394DA103}"/>
          </ac:spMkLst>
        </pc:spChg>
      </pc:sldChg>
      <pc:sldChg chg="modSp mod">
        <pc:chgData name="Alexander Deliukov" userId="d5fda0f2-1d08-4016-b7e9-bb882f168707" providerId="ADAL" clId="{FE9DFF45-01DC-45CC-A80A-B50597210401}" dt="2026-01-27T09:41:27.389" v="53" actId="404"/>
        <pc:sldMkLst>
          <pc:docMk/>
          <pc:sldMk cId="702482267" sldId="574"/>
        </pc:sldMkLst>
        <pc:spChg chg="mod">
          <ac:chgData name="Alexander Deliukov" userId="d5fda0f2-1d08-4016-b7e9-bb882f168707" providerId="ADAL" clId="{FE9DFF45-01DC-45CC-A80A-B50597210401}" dt="2026-01-27T09:41:27.389" v="53" actId="404"/>
          <ac:spMkLst>
            <pc:docMk/>
            <pc:sldMk cId="702482267" sldId="574"/>
            <ac:spMk id="4" creationId="{8F59EF84-A0DC-E61D-F196-26BDE825F1EB}"/>
          </ac:spMkLst>
        </pc:spChg>
      </pc:sldChg>
      <pc:sldChg chg="modSp mod">
        <pc:chgData name="Alexander Deliukov" userId="d5fda0f2-1d08-4016-b7e9-bb882f168707" providerId="ADAL" clId="{FE9DFF45-01DC-45CC-A80A-B50597210401}" dt="2026-01-27T09:41:33.681" v="54" actId="404"/>
        <pc:sldMkLst>
          <pc:docMk/>
          <pc:sldMk cId="3851787810" sldId="577"/>
        </pc:sldMkLst>
        <pc:spChg chg="mod">
          <ac:chgData name="Alexander Deliukov" userId="d5fda0f2-1d08-4016-b7e9-bb882f168707" providerId="ADAL" clId="{FE9DFF45-01DC-45CC-A80A-B50597210401}" dt="2026-01-27T09:41:33.681" v="54" actId="404"/>
          <ac:spMkLst>
            <pc:docMk/>
            <pc:sldMk cId="3851787810" sldId="577"/>
            <ac:spMk id="4" creationId="{1422382B-2AB3-2B41-4E36-550DCB887EDE}"/>
          </ac:spMkLst>
        </pc:spChg>
      </pc:sldChg>
      <pc:sldChg chg="modSp">
        <pc:chgData name="Alexander Deliukov" userId="d5fda0f2-1d08-4016-b7e9-bb882f168707" providerId="ADAL" clId="{FE9DFF45-01DC-45CC-A80A-B50597210401}" dt="2026-01-27T09:41:39.109" v="55" actId="404"/>
        <pc:sldMkLst>
          <pc:docMk/>
          <pc:sldMk cId="2049606178" sldId="579"/>
        </pc:sldMkLst>
        <pc:spChg chg="mod">
          <ac:chgData name="Alexander Deliukov" userId="d5fda0f2-1d08-4016-b7e9-bb882f168707" providerId="ADAL" clId="{FE9DFF45-01DC-45CC-A80A-B50597210401}" dt="2026-01-27T09:41:39.109" v="55" actId="404"/>
          <ac:spMkLst>
            <pc:docMk/>
            <pc:sldMk cId="2049606178" sldId="579"/>
            <ac:spMk id="4" creationId="{92FE9A94-DCC1-E1C5-4D79-C962BC490CDE}"/>
          </ac:spMkLst>
        </pc:spChg>
      </pc:sldChg>
      <pc:sldChg chg="modSp mod">
        <pc:chgData name="Alexander Deliukov" userId="d5fda0f2-1d08-4016-b7e9-bb882f168707" providerId="ADAL" clId="{FE9DFF45-01DC-45CC-A80A-B50597210401}" dt="2026-01-27T09:41:44.557" v="56" actId="1076"/>
        <pc:sldMkLst>
          <pc:docMk/>
          <pc:sldMk cId="1488494387" sldId="581"/>
        </pc:sldMkLst>
        <pc:spChg chg="mod">
          <ac:chgData name="Alexander Deliukov" userId="d5fda0f2-1d08-4016-b7e9-bb882f168707" providerId="ADAL" clId="{FE9DFF45-01DC-45CC-A80A-B50597210401}" dt="2026-01-27T09:41:44.557" v="56" actId="1076"/>
          <ac:spMkLst>
            <pc:docMk/>
            <pc:sldMk cId="1488494387" sldId="581"/>
            <ac:spMk id="4" creationId="{C5932F96-E1CE-29F1-73E1-EFFE23DACA81}"/>
          </ac:spMkLst>
        </pc:spChg>
      </pc:sldChg>
      <pc:sldChg chg="modSp mod">
        <pc:chgData name="Alexander Deliukov" userId="d5fda0f2-1d08-4016-b7e9-bb882f168707" providerId="ADAL" clId="{FE9DFF45-01DC-45CC-A80A-B50597210401}" dt="2026-01-27T09:43:07.729" v="75" actId="6549"/>
        <pc:sldMkLst>
          <pc:docMk/>
          <pc:sldMk cId="3157460652" sldId="582"/>
        </pc:sldMkLst>
        <pc:spChg chg="mod">
          <ac:chgData name="Alexander Deliukov" userId="d5fda0f2-1d08-4016-b7e9-bb882f168707" providerId="ADAL" clId="{FE9DFF45-01DC-45CC-A80A-B50597210401}" dt="2026-01-27T09:42:32.283" v="65" actId="6549"/>
          <ac:spMkLst>
            <pc:docMk/>
            <pc:sldMk cId="3157460652" sldId="582"/>
            <ac:spMk id="29" creationId="{4ECDE187-04E2-45C2-AB71-3163282F7484}"/>
          </ac:spMkLst>
        </pc:spChg>
        <pc:spChg chg="mod">
          <ac:chgData name="Alexander Deliukov" userId="d5fda0f2-1d08-4016-b7e9-bb882f168707" providerId="ADAL" clId="{FE9DFF45-01DC-45CC-A80A-B50597210401}" dt="2026-01-27T09:42:44.197" v="72" actId="6549"/>
          <ac:spMkLst>
            <pc:docMk/>
            <pc:sldMk cId="3157460652" sldId="582"/>
            <ac:spMk id="41" creationId="{D9C87595-16A2-4A0F-9DBB-4AF40FA3BA2C}"/>
          </ac:spMkLst>
        </pc:spChg>
        <pc:spChg chg="mod">
          <ac:chgData name="Alexander Deliukov" userId="d5fda0f2-1d08-4016-b7e9-bb882f168707" providerId="ADAL" clId="{FE9DFF45-01DC-45CC-A80A-B50597210401}" dt="2026-01-27T09:43:07.729" v="75" actId="6549"/>
          <ac:spMkLst>
            <pc:docMk/>
            <pc:sldMk cId="3157460652" sldId="582"/>
            <ac:spMk id="49" creationId="{E8F01505-D47E-4B07-82B8-EC043F5EC813}"/>
          </ac:spMkLst>
        </pc:spChg>
        <pc:spChg chg="mod">
          <ac:chgData name="Alexander Deliukov" userId="d5fda0f2-1d08-4016-b7e9-bb882f168707" providerId="ADAL" clId="{FE9DFF45-01DC-45CC-A80A-B50597210401}" dt="2026-01-27T09:41:48.468" v="57" actId="404"/>
          <ac:spMkLst>
            <pc:docMk/>
            <pc:sldMk cId="3157460652" sldId="582"/>
            <ac:spMk id="60" creationId="{DB6D982A-54DA-4FCC-9383-F91FC1E1D9CE}"/>
          </ac:spMkLst>
        </pc:spChg>
      </pc:sldChg>
      <pc:sldChg chg="modSp mod">
        <pc:chgData name="Alexander Deliukov" userId="d5fda0f2-1d08-4016-b7e9-bb882f168707" providerId="ADAL" clId="{FE9DFF45-01DC-45CC-A80A-B50597210401}" dt="2026-01-27T09:40:30.786" v="39" actId="313"/>
        <pc:sldMkLst>
          <pc:docMk/>
          <pc:sldMk cId="628268034" sldId="583"/>
        </pc:sldMkLst>
        <pc:spChg chg="mod">
          <ac:chgData name="Alexander Deliukov" userId="d5fda0f2-1d08-4016-b7e9-bb882f168707" providerId="ADAL" clId="{FE9DFF45-01DC-45CC-A80A-B50597210401}" dt="2026-01-27T09:40:30.786" v="39" actId="313"/>
          <ac:spMkLst>
            <pc:docMk/>
            <pc:sldMk cId="628268034" sldId="583"/>
            <ac:spMk id="4" creationId="{B6E2F0C4-3708-062E-837B-49F21B8E51C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2026. 3. 9.</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Mastertekststijl bewerken</a:t>
            </a:r>
          </a:p>
          <a:p>
            <a:pPr lvl="1"/>
            <a:r>
              <a:rPr lang="ko-KR" altLang="en-US"/>
              <a:t>Tweede niveau</a:t>
            </a:r>
          </a:p>
          <a:p>
            <a:pPr lvl="2"/>
            <a:r>
              <a:rPr lang="ko-KR" altLang="en-US"/>
              <a:t>Derde niveau</a:t>
            </a:r>
          </a:p>
          <a:p>
            <a:pPr lvl="3"/>
            <a:r>
              <a:rPr lang="ko-KR" altLang="en-US"/>
              <a:t>Vierde niveau</a:t>
            </a:r>
          </a:p>
          <a:p>
            <a:pPr lvl="4"/>
            <a:r>
              <a:rPr lang="ko-KR" altLang="en-US"/>
              <a:t>Vijfde niveau</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882d042721674ba4be6508de237141f4%7C0e2ed45596af4100bed3a8e5fd981685%7C0%7C0%7C638987166561825034%7CUnknown%7CTWFpbGZsb3d8eyJFbXB0eU1hcGkiOnRydWUsIlYiOiIwLjAuMDAwMCIsIlAiOiJXaW4zMiIsIkFOIjoiTWFpbCIsIldUIjoyfQ%3D%3D%7C0%7C%7C%7C&amp;sdata=%2BedDTg2gSu9G%2BKgo0e8qx2WtYzFzXqxraUabr1vXDjw%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indeurope.org/about-wind/wind-basics/" TargetMode="External"/><Relationship Id="rId7" Type="http://schemas.openxmlformats.org/officeDocument/2006/relationships/hyperlink" Target="https://www.sciencedirect.com/science/article/pii/S136403212200017X"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windsystemsmag.com/harnessing-ai-for-strategic-advantage-in-wind-energy/" TargetMode="External"/><Relationship Id="rId5" Type="http://schemas.openxmlformats.org/officeDocument/2006/relationships/hyperlink" Target="https://www.gwec.net/reports/globalwindreport" TargetMode="External"/><Relationship Id="rId4" Type="http://schemas.openxmlformats.org/officeDocument/2006/relationships/hyperlink" Target="https://energy.ec.europa.eu/topics/renewable-energy/eu-wind-energy_en"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ergy.ec.europa.eu/topics/renewable-energy/solar-energy_en"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smart-cities-marketplace.ec.europa.eu/news-and-events/news/2024/updated-solution-booklet-pv-and-battery" TargetMode="External"/><Relationship Id="rId5" Type="http://schemas.openxmlformats.org/officeDocument/2006/relationships/hyperlink" Target="https://www.irena.org/Energy-Transition/Technology/Energy-Storage" TargetMode="External"/><Relationship Id="rId4" Type="http://schemas.openxmlformats.org/officeDocument/2006/relationships/hyperlink" Target="https://www.alphaess.com/the-ultimate-guide-to-energy-storage-terminology:-key-terms-and-concepts-explained"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jojusolar.co.uk/case-studies/tesla-powerwall/"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weforum.org/stories/2023/05/renewable-energy-incentives-households-countries/"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open.edu/openlearncreate/course/view.php?id=17128"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every1.energy/learning-materials" TargetMode="External"/><Relationship Id="rId4" Type="http://schemas.openxmlformats.org/officeDocument/2006/relationships/hyperlink" Target="https://www.open.edu/openlearncreate/course/index.php?categoryid=1459" TargetMode="Externa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www.flickr.com/photos/149368236@N06/33496772910/in/photolist-T2ZHzq-fGwupJ-Bkg5jr-2mtYgB5-2mu896t-q3WFYk-xNEiCZ-2osVkot-q1QC4S-2ij1mQ5-7E1YnV-2oikYa5-2pxqmEQ-2osVrKB-2osStGV-7VvsXg-Ky81jR-Af3ujk-2osWmcZ-nMf2gx-nv3mkn-qauZzM-2nMZ8xQ-tQkUUB-SobJBe-2osSwi1-2bbxqbS-defSCN-dj4r3g-T2ZH9f-7atCb1-Ap6LRH-mfKkMF-CbHjdX-2osXHv2-yt2MdK-2osSusc-2o694Xz-2osSwsV-2njE86c-2osXsvz-zisew3-8188pD-z4eJK6-EkGvDN-2osVt8M-dj4rkX-q1QBYG-2osSBFq-2oDiED2"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creativecommons.org/licenses/by-nc/2.0/" TargetMode="External"/><Relationship Id="rId12" Type="http://schemas.openxmlformats.org/officeDocument/2006/relationships/hyperlink" Target="https://www.flickr.com/photos/rjw1/6702740359/in/photolist-Dv28A-6QpueS-okTA-5UjCyB-bdiibX-4YHDDh-4u6NSr-4ZKdjS-gJcqG7-7Jknc2-aFkUG4-6wbE7B-8RFNTi-6Cj1cF-dd8Jxm-uEJ6H1-2e8kgN9-5TXvNe-x1rBd-oA9KZk-hpDY2-9c1DLX-eJ2PR-qkFVKE-7VfUWJ-h95ZT-8QzRTc-9R17Eo-3ppN9-89SyN4-8PD7n4-9Z5f1L-9p1XzW-o74fzs-6bRLLQ-gZMLcb-4n25fT-cjg6hN-WXJM89-9Rr7Z4-6aUxEF-ebNYMA-6NuwyV-bmLYnG-4CCfd9-6bNKEz-9pTg2g"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flickr.com/photos/bookishjulia/5170384132/in/photolist-8STz51-EjSV9-vLDsz-axnVcw-4pX7VT-mPZGv-4tbBXc-9qNAPa-p2Aysz-4zVATz-9puybw-fnHA8h-a6goGs-cBJu1q-uMJCA-9x37XH-24zEkEv-2ndp8Dy-52oobZ-6ip2AG-fJNLe-9kp6aT-bgJoyi-ibijD-5SQhC-B52MXw-48h5Hn-dMBoC5-oYjXVe-VDchtg-81EvDV-eGHVE5-4cxRZg-oDnEQc-e92Th3-e92Ts3-e8We6x-e92Tny-RF5xuc-8GyFnS-bqL272-8rc2mH-8rc26T-8rc1Uk-8F3Qca-bDFnxh-ec498p-4qnNLn-8rf9kG-8F6QWN" TargetMode="External"/><Relationship Id="rId11" Type="http://schemas.openxmlformats.org/officeDocument/2006/relationships/hyperlink" Target="https://www.flickr.com/photos/la-citta-vita/5964294206/in/photolist-a63ySJ-2if5NnW-25r9jwG-9NCzNg-2jTWyDw-Ruykm5-2k3vT2a-2jHw3rM-26wAznv-H8u1FC-HCUSyN-2jHrCbg-2jHrxUW-2jHw16p-cXN5kU-5J4xoF-fJj3MJ-23LWsCC-23LWs6A-23LWtaE-2k3vcaL-GMLHJH-2nsown9-brF35a-fJ31B2-2jTWrj6-2jTXZf9-HVaa8L-8ht37K-8M4ahu-YBtiPN-XpJbL-puGqk6-2nsigDR-2mDcop8-2jTX8zX-Nzsc5a-7YHViU-PCCEAp-79uuCF-H3323R-HRqJYg-HRqKjg-5JeU76-s4pgHv-5JeSrV-79uwwp-79umA4-ddYze8-79unS6" TargetMode="External"/><Relationship Id="rId5" Type="http://schemas.openxmlformats.org/officeDocument/2006/relationships/hyperlink" Target="https://creativecommons.org/licenses/by-sa/2.0/" TargetMode="External"/><Relationship Id="rId10" Type="http://schemas.openxmlformats.org/officeDocument/2006/relationships/hyperlink" Target="https://www.flickr.com/photos/78304219@N06/47971206747/in/photolist-pcnk82-oUQN9Q-pcbL79-oUNNYX-2g63Ytv-2pYmyp5-2oPVvN3-2okjdDX-bv7HCM-bv7D2D-bv7Fck-bv7y8p-bv7KxM-bv7z2H-bv7AnV-bv7Rbn-bv7MfH-bv7PGc-bv7J9K-bv7BGc-dhcrhL-bv7CrX-ipCCsr-ipCmPp-ipCVLX-ipCnQb-ipCipD-ipCqgn-ipCqdh-ipD6B6-ipCVBh-ipBS98-ipCGSR-ipCFko-ipBPqH-2o9vzXG-ipC1e6-ipBYGs-ipCP2e-ipCxmC-ipCaMz-ipDESK-ipCbFh-ipCwdq-ipCAi8-ipBVSQ-ipCJ61-ipDziZ-ipDtiT-ipCr83" TargetMode="External"/><Relationship Id="rId4" Type="http://schemas.openxmlformats.org/officeDocument/2006/relationships/hyperlink" Target="https://www.flickr.com/photos/yanrf/1408711192/in/photolist-39u1L1-4APB4-e6CGTw-dHvtNv-6hdKsq-pUUqXC-qu62Qk-Zr5dpr-9qDWdY-ntxC6e-oLHdEZ-2k64EEA-fUMosn-oLYSA2-8YXGCD-nU75Kf-bmpkZL-ntxC76-cd6kkQ-2xH1Sh-7WBLGb-6uEWWT-j7s6pF-axm1xx-4dyUdy-7S4dnp-5mEP5H-kGEMC9-CwfhL-9pC3DW-o99T5-6tKZcz-3K92tp-eAeBk-87DwDi-gyTMT-61YBV8-o99Bq-86nz8c-4grCAG-NbXxp-bBLECL-FRVWR3-dHCMz1-LtwHM9-Lww2oK-bVQ3Jr-68wbLC-34tqJZ-phyqDt" TargetMode="External"/><Relationship Id="rId9" Type="http://schemas.openxmlformats.org/officeDocument/2006/relationships/hyperlink" Target="https://creativecommons.org/licenses/by/2.0/"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iea.org/reports/global-ev-outlook-2025" TargetMode="External"/><Relationship Id="rId7" Type="http://schemas.openxmlformats.org/officeDocument/2006/relationships/hyperlink" Target="https://alternative-fuels-observatory.ec.europa.eu/sites/default/files/document-files/2024-05/Charging_ahead_Accelerating_the_roll-out_of_EU_electric_vehicle_charging_infrastructure.pdf"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alternative-fuels-observatory.ec.europa.eu/general-information/news/eafo-analysis-trends-ev-charging-infrastructure-across-europe" TargetMode="External"/><Relationship Id="rId5" Type="http://schemas.openxmlformats.org/officeDocument/2006/relationships/hyperlink" Target="https://alternative-fuels-observatory.ec.europa.eu/general-information/news" TargetMode="External"/><Relationship Id="rId4" Type="http://schemas.openxmlformats.org/officeDocument/2006/relationships/hyperlink" Target="https://www.acea.auto/press-release/electric-cars-eu-needs-8-times-more-charging-points-per-year-by-2030-to-meet-co2-target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latin typeface="+mn-lt"/>
                <a:ea typeface="+mn-ea"/>
                <a:cs typeface="Arial" panose="020B0604020202020204" pitchFamily="34" charset="0"/>
              </a:rPr>
              <a:t>Digitale energiebasics </a:t>
            </a:r>
            <a:r>
              <a:rPr lang="en-US" altLang="ko-KR" sz="1200" dirty="0">
                <a:solidFill>
                  <a:schemeClr val="tx2"/>
                </a:solidFill>
                <a:cs typeface="Arial" panose="020B0604020202020204" pitchFamily="34" charset="0"/>
              </a:rPr>
              <a:t>voor journalisten </a:t>
            </a: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Dit project heeft financiering ontvangen van het Horizon-programma voor onderzoek en innovatie (2021-2027) van de Europese Unie in het kader van subsidieovereenkomst nr. 101075596. De verantwoordelijkheid voor de inhoud van dit materiaal ligt uitsluitend bij het Every1-project en geeft niet noodzakelijkerwijs de mening van de Europese Unie weer. De presentatie is gelicentieerd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onder CC BY-SA 4.0, </a:t>
            </a:r>
            <a:r>
              <a:rPr lang="en-GB" sz="1200" b="0" i="0" kern="1200" dirty="0">
                <a:solidFill>
                  <a:schemeClr val="tx1"/>
                </a:solidFill>
                <a:effectLst/>
                <a:latin typeface="+mn-lt"/>
                <a:ea typeface="+mn-ea"/>
                <a:cs typeface="+mn-cs"/>
              </a:rPr>
              <a:t>tenzij anders vermeld. </a:t>
            </a:r>
            <a:endParaRPr lang="ko-KR" altLang="en-US" sz="1200" dirty="0">
              <a:solidFill>
                <a:schemeClr val="tx2"/>
              </a:solidFill>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200" kern="1200" dirty="0">
              <a:solidFill>
                <a:schemeClr val="tx1"/>
              </a:solidFill>
              <a:latin typeface="+mn-lt"/>
              <a:ea typeface="+mn-ea"/>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3050178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Wind omzetten in elektriciteit: belangrijke feiten en informatie </a:t>
            </a:r>
          </a:p>
          <a:p>
            <a:pPr latinLnBrk="0"/>
            <a:r>
              <a:rPr lang="en-GB" sz="1200" dirty="0">
                <a:solidFill>
                  <a:srgbClr val="2B2C30"/>
                </a:solidFill>
              </a:rPr>
              <a:t>Windenergie is een van de snelst groeiende hernieuwbare energiebronnen en helpt de afhankelijkheid van fossiele brandstoffen te verminderen. Windturbines zetten de kinetische energie (beweging) van wind om in elektriciteit. Windturbines bieden een schone en schaalbare energieoplossing. </a:t>
            </a:r>
          </a:p>
          <a:p>
            <a:pPr latinLnBrk="0"/>
            <a:endParaRPr lang="en-GB" sz="1200" dirty="0">
              <a:solidFill>
                <a:srgbClr val="2B2C30"/>
              </a:solidFill>
            </a:endParaRPr>
          </a:p>
          <a:p>
            <a:r>
              <a:rPr lang="en-GB" sz="1200" dirty="0">
                <a:solidFill>
                  <a:srgbClr val="2B2C30"/>
                </a:solidFill>
              </a:rPr>
              <a:t>Windturbines kunnen zonder wind geen stroom opwekken, maar energieopslag en netintegratie helpen de elektriciteitsvoorziening in stand te houden. </a:t>
            </a:r>
          </a:p>
          <a:p>
            <a:endParaRPr lang="en-GB" sz="1200" dirty="0">
              <a:solidFill>
                <a:srgbClr val="2B2C30"/>
              </a:solidFill>
            </a:endParaRPr>
          </a:p>
          <a:p>
            <a:pPr marL="342900" indent="-342900">
              <a:buFont typeface="Arial" panose="020B0604020202020204" pitchFamily="34" charset="0"/>
              <a:buChar char="•"/>
            </a:pPr>
            <a:r>
              <a:rPr lang="en-GB" sz="1200" dirty="0">
                <a:solidFill>
                  <a:srgbClr val="2B2C30"/>
                </a:solidFill>
              </a:rPr>
              <a:t>Ontdek </a:t>
            </a:r>
            <a:r>
              <a:rPr lang="en-GB" sz="1200" dirty="0">
                <a:solidFill>
                  <a:srgbClr val="2B2C30"/>
                </a:solidFill>
                <a:hlinkClick r:id="rId3"/>
              </a:rPr>
              <a:t>de basisprincipes van windenergie </a:t>
            </a:r>
            <a:r>
              <a:rPr lang="en-GB" sz="1200" dirty="0">
                <a:solidFill>
                  <a:srgbClr val="2B2C30"/>
                </a:solidFill>
              </a:rPr>
              <a:t>van Wind Europe</a:t>
            </a:r>
          </a:p>
          <a:p>
            <a:pPr marL="342900" indent="-342900">
              <a:buFont typeface="Arial" panose="020B0604020202020204" pitchFamily="34" charset="0"/>
              <a:buChar char="•"/>
            </a:pPr>
            <a:r>
              <a:rPr lang="en-GB" sz="1200" dirty="0">
                <a:solidFill>
                  <a:srgbClr val="2B2C30"/>
                </a:solidFill>
              </a:rPr>
              <a:t>Lees hoe Europa </a:t>
            </a:r>
            <a:r>
              <a:rPr lang="en-GB" sz="1200" dirty="0">
                <a:solidFill>
                  <a:srgbClr val="2B2C30"/>
                </a:solidFill>
                <a:hlinkClick r:id="rId4"/>
              </a:rPr>
              <a:t>toonaangevend</a:t>
            </a:r>
            <a:r>
              <a:rPr lang="en-GB" sz="1200" dirty="0">
                <a:solidFill>
                  <a:srgbClr val="2B2C30"/>
                </a:solidFill>
              </a:rPr>
              <a:t> is op het gebied </a:t>
            </a:r>
            <a:r>
              <a:rPr lang="en-GB" sz="1200" dirty="0">
                <a:solidFill>
                  <a:srgbClr val="2B2C30"/>
                </a:solidFill>
                <a:hlinkClick r:id="rId4"/>
              </a:rPr>
              <a:t>van windenergie</a:t>
            </a:r>
            <a:endParaRPr lang="en-GB" sz="1200" dirty="0">
              <a:solidFill>
                <a:srgbClr val="2B2C30"/>
              </a:solidFill>
            </a:endParaRPr>
          </a:p>
          <a:p>
            <a:pPr marL="342900" indent="-342900">
              <a:buFont typeface="Arial" panose="020B0604020202020204" pitchFamily="34" charset="0"/>
              <a:buChar char="•"/>
            </a:pPr>
            <a:r>
              <a:rPr lang="en-GB" sz="1200" dirty="0">
                <a:solidFill>
                  <a:srgbClr val="2B2C30"/>
                </a:solidFill>
              </a:rPr>
              <a:t>Lees het </a:t>
            </a:r>
            <a:r>
              <a:rPr lang="en-GB" sz="1200" dirty="0">
                <a:solidFill>
                  <a:srgbClr val="2B2C30"/>
                </a:solidFill>
                <a:hlinkClick r:id="rId5"/>
              </a:rPr>
              <a:t>Global Wind Report 2025</a:t>
            </a:r>
            <a:endParaRPr lang="en-GB" sz="1200" dirty="0">
              <a:solidFill>
                <a:srgbClr val="2B2C30"/>
              </a:solidFill>
            </a:endParaRPr>
          </a:p>
          <a:p>
            <a:pPr marL="342900" indent="-342900">
              <a:buFont typeface="Arial" panose="020B0604020202020204" pitchFamily="34" charset="0"/>
              <a:buChar char="•"/>
            </a:pPr>
            <a:r>
              <a:rPr lang="en-GB" sz="1200" dirty="0">
                <a:solidFill>
                  <a:srgbClr val="2B2C30"/>
                </a:solidFill>
              </a:rPr>
              <a:t>Ontdek hoe </a:t>
            </a:r>
            <a:r>
              <a:rPr lang="en-GB" sz="1200" dirty="0">
                <a:solidFill>
                  <a:srgbClr val="2B2C30"/>
                </a:solidFill>
                <a:hlinkClick r:id="rId6"/>
              </a:rPr>
              <a:t>kunstmatige intelligentie (AI) windenergie kan ondersteunen</a:t>
            </a:r>
            <a:endParaRPr lang="en-GB" sz="1200" dirty="0">
              <a:solidFill>
                <a:srgbClr val="2B2C30"/>
              </a:solidFill>
            </a:endParaRPr>
          </a:p>
          <a:p>
            <a:pPr marL="342900" indent="-342900">
              <a:buFont typeface="Arial" panose="020B0604020202020204" pitchFamily="34" charset="0"/>
              <a:buChar char="•"/>
            </a:pPr>
            <a:r>
              <a:rPr lang="en-GB" sz="1200" dirty="0">
                <a:solidFill>
                  <a:srgbClr val="2B2C30"/>
                </a:solidFill>
              </a:rPr>
              <a:t>Ontdek hoe we </a:t>
            </a:r>
            <a:r>
              <a:rPr lang="en-GB" sz="1200" dirty="0">
                <a:solidFill>
                  <a:srgbClr val="2B2C30"/>
                </a:solidFill>
                <a:hlinkClick r:id="rId7"/>
              </a:rPr>
              <a:t>de milieu-impact van windturbines </a:t>
            </a:r>
            <a:r>
              <a:rPr lang="en-GB" sz="1200" dirty="0">
                <a:solidFill>
                  <a:srgbClr val="2B2C30"/>
                </a:solidFill>
              </a:rPr>
              <a:t>kunnen </a:t>
            </a:r>
            <a:r>
              <a:rPr lang="en-GB" sz="1200" dirty="0">
                <a:solidFill>
                  <a:srgbClr val="2B2C30"/>
                </a:solidFill>
                <a:hlinkClick r:id="rId7"/>
              </a:rPr>
              <a:t>minimaliseren</a:t>
            </a:r>
            <a:endParaRPr lang="en-GB" sz="1200" dirty="0">
              <a:solidFill>
                <a:srgbClr val="2B2C30"/>
              </a:solidFill>
            </a:endParaRPr>
          </a:p>
          <a:p>
            <a:endParaRPr lang="en-GB" sz="1200" dirty="0">
              <a:solidFill>
                <a:srgbClr val="2B2C30"/>
              </a:solidFill>
              <a:ea typeface="Calibri"/>
              <a:cs typeface="Calibri"/>
            </a:endParaRPr>
          </a:p>
          <a:p>
            <a:endParaRPr lang="en-GB" dirty="0"/>
          </a:p>
          <a:p>
            <a:endParaRPr lang="en-GB" dirty="0"/>
          </a:p>
          <a:p>
            <a:r>
              <a:rPr lang="en-GB" dirty="0"/>
              <a:t>https://windeurope.org/about-wind/wind-basics/</a:t>
            </a:r>
          </a:p>
          <a:p>
            <a:r>
              <a:rPr lang="en-GB" dirty="0" err="1"/>
              <a:t>https://energy.ec.europa.eu/topics/renewable-energy/eu-wind-energy_en</a:t>
            </a:r>
            <a:endParaRPr lang="en-GB" dirty="0"/>
          </a:p>
          <a:p>
            <a:r>
              <a:rPr lang="en-GB" dirty="0" err="1"/>
              <a:t>https://www.gwec.net/reports/globalwindreport</a:t>
            </a:r>
            <a:endParaRPr lang="en-GB" dirty="0"/>
          </a:p>
          <a:p>
            <a:r>
              <a:rPr lang="en-GB" dirty="0"/>
              <a:t>https://www.windsystemsmag.com/harnessing-ai-for-strategic-advantage-in-wind-energy/</a:t>
            </a:r>
          </a:p>
          <a:p>
            <a:r>
              <a:rPr lang="en-GB" dirty="0"/>
              <a:t>https://www.sciencedirect.com/science/article/pii/S136403212200017X</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2347000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Inzicht in de opslag van zonne-energie </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Heb je je ooit afgevraagd wat er gebeurt als de zon niet schijnt?</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1054045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Inzicht in de opslag van zonne-energie: belangrijke terminologie</a:t>
            </a:r>
            <a:endParaRPr lang="en-US" sz="1050" kern="1200" dirty="0">
              <a:solidFill>
                <a:schemeClr val="bg1"/>
              </a:solidFill>
              <a:latin typeface="+mn-lt"/>
              <a:ea typeface="+mn-ea"/>
              <a:cs typeface="+mn-cs"/>
            </a:endParaRPr>
          </a:p>
          <a:p>
            <a:pPr lvl="0" latinLnBrk="0"/>
            <a:r>
              <a:rPr lang="en-US" sz="1200" b="1" dirty="0">
                <a:ea typeface="Public Sans"/>
                <a:cs typeface="Public Sans"/>
                <a:sym typeface="Public Sans"/>
              </a:rPr>
              <a:t>Energieopslagsysteem (ESS)</a:t>
            </a:r>
            <a:r>
              <a:rPr lang="en-US" sz="1200" dirty="0">
                <a:ea typeface="Public Sans"/>
                <a:cs typeface="Public Sans"/>
                <a:sym typeface="Public Sans"/>
              </a:rPr>
              <a:t>: technologie die elektriciteit opslaat voor later gebruik, waardoor </a:t>
            </a:r>
            <a:r>
              <a:rPr lang="en-GB" sz="1200" noProof="0" dirty="0">
                <a:ea typeface="Public Sans"/>
                <a:cs typeface="Public Sans"/>
                <a:sym typeface="Public Sans"/>
              </a:rPr>
              <a:t>vraag en</a:t>
            </a:r>
            <a:r>
              <a:rPr lang="en-US" sz="1200" dirty="0">
                <a:ea typeface="Public Sans"/>
                <a:cs typeface="Public Sans"/>
                <a:sym typeface="Public Sans"/>
              </a:rPr>
              <a:t> aanbod in evenwicht worden gebracht</a:t>
            </a:r>
            <a:r>
              <a:rPr lang="en-GB" sz="1200" noProof="0" dirty="0">
                <a:ea typeface="Public Sans"/>
                <a:cs typeface="Public Sans"/>
                <a:sym typeface="Public Sans"/>
              </a:rPr>
              <a:t>, het energieverbruik wordt geoptimaliseerd en de betrouwbaarheid van het elektriciteitsnet wordt verbeterd.</a:t>
            </a:r>
          </a:p>
          <a:p>
            <a:pPr lvl="0" latinLnBrk="0"/>
            <a:endParaRPr lang="en-US" sz="1200" dirty="0">
              <a:ea typeface="Public Sans"/>
              <a:cs typeface="Public Sans"/>
              <a:sym typeface="Public Sans"/>
            </a:endParaRPr>
          </a:p>
          <a:p>
            <a:pPr lvl="0" latinLnBrk="0"/>
            <a:r>
              <a:rPr lang="en-US" sz="1200" b="1" dirty="0">
                <a:ea typeface="Public Sans"/>
                <a:cs typeface="Public Sans"/>
                <a:sym typeface="Public Sans"/>
              </a:rPr>
              <a:t>Zelfverbruik</a:t>
            </a:r>
            <a:r>
              <a:rPr lang="en-US" sz="1200" dirty="0">
                <a:ea typeface="Public Sans"/>
                <a:cs typeface="Public Sans"/>
                <a:sym typeface="Public Sans"/>
              </a:rPr>
              <a:t>: het rechtstreeks binnen het pand gebruiken van energie die is opgewekt uit hernieuwbare bronnen, waardoor de energieonafhankelijkheid en besparingen worden vergroot door export naar het elektriciteitsnet te vermijden.</a:t>
            </a:r>
          </a:p>
          <a:p>
            <a:pPr lvl="0" latinLnBrk="0"/>
            <a:endParaRPr lang="en-US" sz="1200" dirty="0">
              <a:ea typeface="Public Sans"/>
              <a:cs typeface="Public Sans"/>
              <a:sym typeface="Public Sans"/>
            </a:endParaRPr>
          </a:p>
          <a:p>
            <a:pPr lvl="0" latinLnBrk="0"/>
            <a:r>
              <a:rPr lang="en-US" sz="1200" b="1" dirty="0">
                <a:ea typeface="Public Sans"/>
                <a:cs typeface="Public Sans"/>
                <a:sym typeface="Public Sans"/>
              </a:rPr>
              <a:t>Slimme energieopslag</a:t>
            </a:r>
            <a:r>
              <a:rPr lang="en-US" sz="1200" dirty="0">
                <a:ea typeface="Public Sans"/>
                <a:cs typeface="Public Sans"/>
                <a:sym typeface="Public Sans"/>
              </a:rPr>
              <a:t>: Verbetering van de monitoring, het beheer en de efficiëntie met behulp van geavanceerde technologieën zoals het internet der dingen (IoT) en kunstmatige intelligentie (AI).</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2897856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Inzicht in de opslag van zonne-energie: belangrijke feiten en informatie </a:t>
            </a:r>
            <a:endParaRPr lang="en-US" sz="1050" dirty="0">
              <a:solidFill>
                <a:schemeClr val="bg1"/>
              </a:solidFill>
            </a:endParaRPr>
          </a:p>
          <a:p>
            <a:pPr lvl="0" latinLnBrk="0"/>
            <a:r>
              <a:rPr lang="en-US" sz="1200" dirty="0">
                <a:ea typeface="Public Sans"/>
                <a:cs typeface="Public Sans"/>
                <a:sym typeface="Public Sans"/>
              </a:rPr>
              <a:t>Zonne-energiesystemen kunnen gebruikmaken van batterijopslag om elektriciteit te leveren wanneer er geen zonlicht beschikbaar is. Overdag wekken zonnepanelen elektriciteit op en wordt overtollige energie opgeslagen in batterijen voor later gebruik.</a:t>
            </a:r>
          </a:p>
          <a:p>
            <a:pPr lvl="0" latinLnBrk="0"/>
            <a:endParaRPr lang="en-US" sz="1200" dirty="0">
              <a:ea typeface="Public Sans"/>
              <a:cs typeface="Public Sans"/>
              <a:sym typeface="Public Sans"/>
            </a:endParaRPr>
          </a:p>
          <a:p>
            <a:pPr lvl="0" latinLnBrk="0"/>
            <a:r>
              <a:rPr lang="en-US" sz="1200" dirty="0">
                <a:ea typeface="Public Sans"/>
                <a:cs typeface="Public Sans"/>
                <a:sym typeface="Public Sans"/>
              </a:rPr>
              <a:t>De meest voorkomende batterijtechnologieën voor opslag van zonne-energie zijn lithium-ion (gebruikt in Tesla Powerwall en andere opslagoplossingen voor thuis) en loodzuur (goedkoper, maar minder efficiënt en met een kortere levensduur).</a:t>
            </a:r>
          </a:p>
          <a:p>
            <a:pPr lvl="0" latinLnBrk="0"/>
            <a:endParaRPr lang="en-US" sz="1200" dirty="0">
              <a:ea typeface="Public Sans"/>
              <a:cs typeface="Public Sans"/>
              <a:sym typeface="Public Sans"/>
            </a:endParaRPr>
          </a:p>
          <a:p>
            <a:pPr marL="342900" lvl="0" indent="-342900" latinLnBrk="0">
              <a:buFont typeface="Arial" panose="020B0604020202020204" pitchFamily="34" charset="0"/>
              <a:buChar char="•"/>
            </a:pPr>
            <a:r>
              <a:rPr lang="en-US" sz="1200" dirty="0">
                <a:ea typeface="Public Sans"/>
                <a:cs typeface="Public Sans"/>
                <a:sym typeface="Public Sans"/>
              </a:rPr>
              <a:t>De Europese Commissie biedt een </a:t>
            </a:r>
            <a:r>
              <a:rPr lang="en-US" sz="1200" dirty="0">
                <a:ea typeface="Public Sans"/>
                <a:cs typeface="Public Sans"/>
                <a:sym typeface="Public Sans"/>
                <a:hlinkClick r:id="rId3"/>
              </a:rPr>
              <a:t>uitgebreid overzicht van zonne-energie in Europa</a:t>
            </a:r>
            <a:endParaRPr lang="en-US" sz="1200" dirty="0">
              <a:ea typeface="Public Sans"/>
              <a:cs typeface="Public Sans"/>
              <a:sym typeface="Public Sans"/>
            </a:endParaRPr>
          </a:p>
          <a:p>
            <a:pPr marL="342900" lvl="0" indent="-342900" latinLnBrk="0">
              <a:buFont typeface="Arial" panose="020B0604020202020204" pitchFamily="34" charset="0"/>
              <a:buChar char="•"/>
            </a:pPr>
            <a:r>
              <a:rPr lang="en-US" sz="1200" dirty="0">
                <a:ea typeface="Public Sans"/>
                <a:cs typeface="Public Sans"/>
                <a:sym typeface="Public Sans"/>
              </a:rPr>
              <a:t>Ontdek </a:t>
            </a:r>
            <a:r>
              <a:rPr lang="en-US" sz="1200" dirty="0">
                <a:ea typeface="Public Sans"/>
                <a:cs typeface="Public Sans"/>
                <a:sym typeface="Public Sans"/>
                <a:hlinkClick r:id="rId4"/>
              </a:rPr>
              <a:t>de ultieme gids voor terminologie op het gebied van energieopslag </a:t>
            </a:r>
            <a:endParaRPr lang="en-US" sz="1200" dirty="0">
              <a:ea typeface="Public Sans"/>
              <a:cs typeface="Public Sans"/>
              <a:sym typeface="Public Sans"/>
            </a:endParaRPr>
          </a:p>
          <a:p>
            <a:pPr marL="342900" lvl="0" indent="-342900" latinLnBrk="0">
              <a:buFont typeface="Arial" panose="020B0604020202020204" pitchFamily="34" charset="0"/>
              <a:buChar char="•"/>
            </a:pPr>
            <a:r>
              <a:rPr lang="en-US" sz="1200" dirty="0">
                <a:ea typeface="Public Sans"/>
                <a:cs typeface="Public Sans"/>
                <a:sym typeface="Public Sans"/>
              </a:rPr>
              <a:t>Het Internationaal Agentschap voor Hernieuwbare Energie (IRENA) geeft een briefing over </a:t>
            </a:r>
            <a:r>
              <a:rPr lang="en-US" sz="1200" dirty="0">
                <a:ea typeface="Public Sans"/>
                <a:cs typeface="Public Sans"/>
                <a:sym typeface="Public Sans"/>
                <a:hlinkClick r:id="rId5"/>
              </a:rPr>
              <a:t>energieopslag</a:t>
            </a:r>
            <a:endParaRPr lang="en-US" sz="1200" dirty="0">
              <a:ea typeface="Public Sans"/>
              <a:cs typeface="Public Sans"/>
              <a:sym typeface="Public Sans"/>
            </a:endParaRPr>
          </a:p>
          <a:p>
            <a:pPr marL="342900" lvl="0" indent="-342900" latinLnBrk="0">
              <a:buFont typeface="Arial" panose="020B0604020202020204" pitchFamily="34" charset="0"/>
              <a:buChar char="•"/>
            </a:pPr>
            <a:r>
              <a:rPr lang="en-US" sz="1200" dirty="0">
                <a:ea typeface="Public Sans"/>
                <a:cs typeface="Public Sans"/>
                <a:sym typeface="Public Sans"/>
              </a:rPr>
              <a:t>Ontdek de rol van batterijen in de digitale energietransitie in het </a:t>
            </a:r>
            <a:r>
              <a:rPr lang="en-US" sz="1200" dirty="0">
                <a:ea typeface="Public Sans"/>
                <a:cs typeface="Public Sans"/>
                <a:sym typeface="Public Sans"/>
                <a:hlinkClick r:id="rId6"/>
              </a:rPr>
              <a:t>PV- en batterijoplossingenboekje </a:t>
            </a:r>
            <a:r>
              <a:rPr lang="en-US" sz="1200" dirty="0">
                <a:ea typeface="Public Sans"/>
                <a:cs typeface="Public Sans"/>
                <a:sym typeface="Public Sans"/>
              </a:rPr>
              <a:t>van de Europese Commissie</a:t>
            </a:r>
          </a:p>
          <a:p>
            <a:pPr lvl="0" latinLnBrk="0"/>
            <a:endParaRPr lang="en-US" sz="1200" dirty="0">
              <a:ea typeface="Public Sans"/>
              <a:cs typeface="Public Sans"/>
              <a:sym typeface="Public Sans"/>
            </a:endParaRPr>
          </a:p>
          <a:p>
            <a:endParaRPr lang="en-GB" dirty="0"/>
          </a:p>
          <a:p>
            <a:endParaRPr lang="en-GB" dirty="0"/>
          </a:p>
          <a:p>
            <a:r>
              <a:rPr lang="en-GB" dirty="0"/>
              <a:t>https://energy.ec.europa.eu/topics/renewable-energy/solar-energy_en</a:t>
            </a:r>
          </a:p>
          <a:p>
            <a:r>
              <a:rPr lang="en-GB" dirty="0"/>
              <a:t>https://www.alphaess.com/the-ultimate-guide-to-energy-storage-terminology:-key-terms-and-concepts-explained</a:t>
            </a:r>
          </a:p>
          <a:p>
            <a:r>
              <a:rPr lang="en-GB" dirty="0"/>
              <a:t>https://www.irena.org/Energy-Transition/Technology/Energy-Storage</a:t>
            </a:r>
          </a:p>
          <a:p>
            <a:r>
              <a:rPr lang="en-GB" dirty="0"/>
              <a:t>https://smart-cities-marketplace.ec.europa.eu/news-and-events/news/2024/updated-solution-booklet-pv-and-battery</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3809230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Enkele praktische tips voor communicatie met het publiek </a:t>
            </a:r>
            <a:endParaRPr lang="en-US" sz="1050" kern="1200" dirty="0">
              <a:solidFill>
                <a:schemeClr val="bg1"/>
              </a:solidFill>
              <a:latin typeface="+mn-lt"/>
              <a:ea typeface="+mn-ea"/>
              <a:cs typeface="+mn-cs"/>
            </a:endParaRPr>
          </a:p>
          <a:p>
            <a:pPr marL="342900" indent="-342900" latinLnBrk="0">
              <a:lnSpc>
                <a:spcPct val="150000"/>
              </a:lnSpc>
              <a:buFont typeface="Arial" panose="020B0604020202020204" pitchFamily="34" charset="0"/>
              <a:buChar char="•"/>
            </a:pPr>
            <a:r>
              <a:rPr lang="en-GB" sz="1200" dirty="0">
                <a:solidFill>
                  <a:srgbClr val="2B2C30"/>
                </a:solidFill>
              </a:rPr>
              <a:t>Gebruik </a:t>
            </a:r>
            <a:r>
              <a:rPr lang="en-GB" sz="1200" dirty="0">
                <a:solidFill>
                  <a:srgbClr val="000066"/>
                </a:solidFill>
                <a:hlinkClick r:id="rId3">
                  <a:extLst>
                    <a:ext uri="{A12FA001-AC4F-418D-AE19-62706E023703}">
                      <ahyp:hlinkClr xmlns:ahyp="http://schemas.microsoft.com/office/drawing/2018/hyperlinkcolor" val="tx"/>
                    </a:ext>
                  </a:extLst>
                </a:hlinkClick>
              </a:rPr>
              <a:t>voorbeelden uit de praktijk.</a:t>
            </a:r>
          </a:p>
          <a:p>
            <a:pPr marL="342900" indent="-342900" latinLnBrk="0">
              <a:lnSpc>
                <a:spcPct val="150000"/>
              </a:lnSpc>
              <a:buFont typeface="Arial" panose="020B0604020202020204" pitchFamily="34" charset="0"/>
              <a:buChar char="•"/>
            </a:pPr>
            <a:r>
              <a:rPr lang="en-GB" sz="1200" dirty="0">
                <a:solidFill>
                  <a:srgbClr val="2B2C30"/>
                </a:solidFill>
              </a:rPr>
              <a:t>Leg technische termen uit aan de hand van eenvoudige analogieën (bijvoorbeeld: "Een zonnebatterij werkt als een powerbank voor je telefoon, maar dan op huishoudelijke schaal").</a:t>
            </a:r>
            <a:endParaRPr lang="en-GB" sz="1200" dirty="0"/>
          </a:p>
          <a:p>
            <a:pPr marL="342900" indent="-342900" latinLnBrk="0">
              <a:lnSpc>
                <a:spcPct val="150000"/>
              </a:lnSpc>
              <a:buFont typeface="Arial" panose="020B0604020202020204" pitchFamily="34" charset="0"/>
              <a:buChar char="•"/>
            </a:pPr>
            <a:r>
              <a:rPr lang="en-GB" sz="1200" dirty="0">
                <a:solidFill>
                  <a:srgbClr val="000066"/>
                </a:solidFill>
                <a:hlinkClick r:id="rId4">
                  <a:extLst>
                    <a:ext uri="{A12FA001-AC4F-418D-AE19-62706E023703}">
                      <ahyp:hlinkClr xmlns:ahyp="http://schemas.microsoft.com/office/drawing/2018/hyperlinkcolor" val="tx"/>
                    </a:ext>
                  </a:extLst>
                </a:hlinkClick>
              </a:rPr>
              <a:t>Vergelijk de kostenbesparingen en stimuleringsmaatregelen voor het gebruik van hernieuwbare energie in verschillende landen.</a:t>
            </a:r>
          </a:p>
          <a:p>
            <a:endParaRPr lang="en-GB" dirty="0"/>
          </a:p>
          <a:p>
            <a:endParaRPr lang="en-GB" dirty="0"/>
          </a:p>
          <a:p>
            <a:r>
              <a:rPr lang="en-GB" dirty="0"/>
              <a:t>https://www.jojusolar.co.uk/case-studies/tesla-powerwall/</a:t>
            </a:r>
          </a:p>
          <a:p>
            <a:r>
              <a:rPr lang="en-GB" dirty="0"/>
              <a:t>https://www.weforum.org/stories/2023/05/renewable-energy-incentives-households-countries/</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3630435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Volgende stappen</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Als u meer wilt weten over energiedigitalisering, kunnen de volgende bronnen nuttig zijn: </a:t>
            </a: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noProof="0" dirty="0">
                <a:solidFill>
                  <a:srgbClr val="373737"/>
                </a:solidFill>
                <a:ea typeface="맑은 고딕"/>
              </a:rPr>
              <a:t>Ontkracht enkele mythes over energiedigitalisering in Every1's </a:t>
            </a:r>
            <a:r>
              <a:rPr lang="en-GB" sz="1200" i="1" noProof="0" dirty="0">
                <a:solidFill>
                  <a:srgbClr val="373737"/>
                </a:solidFill>
                <a:ea typeface="맑은 고딕"/>
                <a:hlinkClick r:id="rId3"/>
              </a:rPr>
              <a:t>Energy myths busted: Fact Vs fiction</a:t>
            </a:r>
            <a:r>
              <a:rPr lang="en-GB" sz="1200" noProof="0" dirty="0">
                <a:solidFill>
                  <a:srgbClr val="373737"/>
                </a:solidFill>
                <a:ea typeface="맑은 고딕"/>
              </a:rPr>
              <a:t>.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Verdiep u in energiezekerheid in Every1's </a:t>
            </a:r>
            <a:r>
              <a:rPr lang="en-US" altLang="ko-KR" sz="1200" i="1" dirty="0">
                <a:solidFill>
                  <a:srgbClr val="373737"/>
                </a:solidFill>
                <a:hlinkClick r:id="rId3"/>
              </a:rPr>
              <a:t>Cybersecurity digital energy myths…Busted!</a:t>
            </a:r>
            <a:endParaRPr lang="ko-KR" altLang="en-US" sz="120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noProof="0" dirty="0">
                <a:solidFill>
                  <a:srgbClr val="373737"/>
                </a:solidFill>
              </a:rPr>
              <a:t>Bekijk de reeks korte cursussen </a:t>
            </a:r>
            <a:r>
              <a:rPr lang="en-GB" sz="1200" i="1" noProof="0" dirty="0">
                <a:solidFill>
                  <a:srgbClr val="373737"/>
                </a:solidFill>
                <a:hlinkClick r:id="rId4"/>
              </a:rPr>
              <a:t>Digital Energy Essentials </a:t>
            </a:r>
            <a:r>
              <a:rPr lang="en-GB" sz="1200" noProof="0" dirty="0">
                <a:solidFill>
                  <a:srgbClr val="373737"/>
                </a:solidFill>
              </a:rPr>
              <a:t>van Every1 over energiedigitalisering.</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hlinkClick r:id="rId5"/>
              </a:rPr>
              <a:t>Lees meer over het lesmateriaal van het Every1-project.</a:t>
            </a:r>
            <a:endParaRPr lang="ko-KR" altLang="en-US" sz="1200" dirty="0">
              <a:solidFill>
                <a:srgbClr val="373737"/>
              </a:solidFill>
            </a:endParaRPr>
          </a:p>
          <a:p>
            <a:endParaRPr lang="en-GB" dirty="0"/>
          </a:p>
          <a:p>
            <a:endParaRPr lang="en-GB" dirty="0"/>
          </a:p>
          <a:p>
            <a:endParaRPr lang="en-GB" dirty="0"/>
          </a:p>
          <a:p>
            <a:r>
              <a:rPr lang="en-GB" dirty="0"/>
              <a:t>https://www.open.edu/openlearncreate/course/view.php?id=17128 </a:t>
            </a:r>
          </a:p>
          <a:p>
            <a:r>
              <a:rPr lang="en-GB" dirty="0"/>
              <a:t>https://www.open.edu/openlearncreate/course/view.php?id=17128</a:t>
            </a:r>
          </a:p>
          <a:p>
            <a:r>
              <a:rPr lang="en-GB" dirty="0"/>
              <a:t>https://www.open.edu/openlearncreate/course/index.php?categoryid=1459</a:t>
            </a:r>
          </a:p>
          <a:p>
            <a:r>
              <a:rPr lang="en-GB" dirty="0"/>
              <a:t>https://every1.energy/learning-materials</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523067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Dankwoord</a:t>
            </a:r>
          </a:p>
          <a:p>
            <a:pPr latinLnBrk="0"/>
            <a:r>
              <a:rPr lang="en-GB" dirty="0"/>
              <a:t>Deze diapresentatie </a:t>
            </a:r>
            <a:r>
              <a:rPr lang="en-GB" i="1" dirty="0"/>
              <a:t>Digital Energy Basics for Journalists </a:t>
            </a:r>
            <a:r>
              <a:rPr lang="en-GB" dirty="0"/>
              <a:t>is geproduceerd door het Every1-project en valt onder de licentie </a:t>
            </a:r>
            <a:r>
              <a:rPr lang="en-GB" dirty="0">
                <a:hlinkClick r:id="rId3"/>
              </a:rPr>
              <a:t>CC BY-SA 4.0</a:t>
            </a:r>
            <a:r>
              <a:rPr lang="en-GB" dirty="0"/>
              <a:t>, tenzij anders vermeld. </a:t>
            </a:r>
          </a:p>
          <a:p>
            <a:pPr latinLnBrk="0"/>
            <a:endParaRPr lang="en-GB" dirty="0"/>
          </a:p>
          <a:p>
            <a:pPr latinLnBrk="0"/>
            <a:r>
              <a:rPr lang="en-GB" dirty="0"/>
              <a:t>De afbeeldingen die in deze presentatie worden gebruikt, zijn als volgt: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Afbeelding op de omslag: Foto: Bewerkt naar </a:t>
            </a:r>
            <a:r>
              <a:rPr lang="en-US" dirty="0">
                <a:solidFill>
                  <a:schemeClr val="dk1"/>
                </a:solidFill>
                <a:ea typeface="Public Sans"/>
                <a:cs typeface="Public Sans"/>
                <a:sym typeface="Public Sans"/>
                <a:hlinkClick r:id="rId4"/>
              </a:rPr>
              <a:t>Journalists on Duty </a:t>
            </a:r>
            <a:r>
              <a:rPr lang="en-US" dirty="0">
                <a:solidFill>
                  <a:schemeClr val="dk1"/>
                </a:solidFill>
                <a:ea typeface="Public Sans"/>
                <a:cs typeface="Public Sans"/>
                <a:sym typeface="Public Sans"/>
              </a:rPr>
              <a:t>door Yan Arief, onder licentie </a:t>
            </a:r>
            <a:r>
              <a:rPr lang="en-US" dirty="0">
                <a:solidFill>
                  <a:schemeClr val="dk1"/>
                </a:solidFill>
                <a:ea typeface="Public Sans"/>
                <a:cs typeface="Public Sans"/>
                <a:sym typeface="Public Sans"/>
                <a:hlinkClick r:id="rId5"/>
              </a:rPr>
              <a:t>CC BY-SA 2.0</a:t>
            </a:r>
            <a:r>
              <a:rPr lang="en-US" dirty="0">
                <a:solidFill>
                  <a:schemeClr val="dk1"/>
                </a:solidFill>
                <a:ea typeface="Public Sans"/>
                <a:cs typeface="Public Sans"/>
                <a:sym typeface="Public Sans"/>
              </a:rPr>
              <a:t>. </a:t>
            </a:r>
            <a:endParaRPr lang="en-US"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Afbeelding bij de inleidende tekst: </a:t>
            </a:r>
            <a:r>
              <a:rPr lang="en-GB" dirty="0">
                <a:solidFill>
                  <a:schemeClr val="dk1"/>
                </a:solidFill>
                <a:ea typeface="Public Sans"/>
                <a:cs typeface="Arial" panose="020B0604020202020204" pitchFamily="34" charset="0"/>
                <a:sym typeface="Public Sans"/>
                <a:hlinkClick r:id="rId6"/>
              </a:rPr>
              <a:t>Microfoon </a:t>
            </a:r>
            <a:r>
              <a:rPr lang="en-GB" dirty="0">
                <a:solidFill>
                  <a:schemeClr val="dk1"/>
                </a:solidFill>
                <a:ea typeface="Public Sans"/>
                <a:cs typeface="Arial" panose="020B0604020202020204" pitchFamily="34" charset="0"/>
                <a:sym typeface="Public Sans"/>
              </a:rPr>
              <a:t>door Julia, onder licentie </a:t>
            </a:r>
            <a:r>
              <a:rPr lang="en-GB" dirty="0">
                <a:solidFill>
                  <a:schemeClr val="dk1"/>
                </a:solidFill>
                <a:ea typeface="Public Sans"/>
                <a:cs typeface="Arial" panose="020B0604020202020204" pitchFamily="34" charset="0"/>
                <a:sym typeface="Public Sans"/>
                <a:hlinkClick r:id="rId7"/>
              </a:rPr>
              <a:t>CC BY-NC 2.0</a:t>
            </a:r>
            <a:r>
              <a:rPr lang="en-GB" dirty="0">
                <a:solidFill>
                  <a:schemeClr val="dk1"/>
                </a:solidFill>
                <a:ea typeface="Public Sans"/>
                <a:cs typeface="Arial" panose="020B0604020202020204" pitchFamily="34" charset="0"/>
                <a:sym typeface="Public Sans"/>
              </a:rPr>
              <a:t>.</a:t>
            </a:r>
          </a:p>
          <a:p>
            <a:pPr marL="285750" indent="-285750" latinLnBrk="0">
              <a:buFont typeface="Arial" panose="020B0604020202020204" pitchFamily="34" charset="0"/>
              <a:buChar char="•"/>
            </a:pPr>
            <a:r>
              <a:rPr lang="en-GB" dirty="0">
                <a:solidFill>
                  <a:schemeClr val="dk1"/>
                </a:solidFill>
                <a:ea typeface="Public Sans"/>
                <a:cs typeface="Arial" panose="020B0604020202020204" pitchFamily="34" charset="0"/>
                <a:sym typeface="Public Sans"/>
              </a:rPr>
              <a:t>Vooruitgang boeken met elektrische voertuigen: </a:t>
            </a:r>
            <a:r>
              <a:rPr lang="en-GB" b="0" i="0" dirty="0">
                <a:solidFill>
                  <a:srgbClr val="242424"/>
                </a:solidFill>
                <a:effectLst/>
                <a:latin typeface="Aptos Narrow" panose="020B0004020202020204" pitchFamily="34" charset="0"/>
                <a:hlinkClick r:id="rId8"/>
              </a:rPr>
              <a:t>Triple Cities Makerspace, Inc. </a:t>
            </a:r>
            <a:r>
              <a:rPr lang="en-GB" b="0" i="0" dirty="0">
                <a:solidFill>
                  <a:srgbClr val="242424"/>
                </a:solidFill>
                <a:effectLst/>
                <a:latin typeface="Aptos Narrow" panose="020B0004020202020204" pitchFamily="34" charset="0"/>
              </a:rPr>
              <a:t>door 100% Campaign is gelicentieerd onder </a:t>
            </a:r>
            <a:r>
              <a:rPr lang="en-GB" b="0" i="0" dirty="0">
                <a:solidFill>
                  <a:srgbClr val="242424"/>
                </a:solidFill>
                <a:effectLst/>
                <a:latin typeface="Aptos Narrow" panose="020B0004020202020204" pitchFamily="34" charset="0"/>
                <a:hlinkClick r:id="rId9"/>
              </a:rPr>
              <a:t>CC BY 2.0</a:t>
            </a:r>
            <a:r>
              <a:rPr lang="en-GB" b="0" i="0" dirty="0">
                <a:solidFill>
                  <a:srgbClr val="242424"/>
                </a:solidFill>
                <a:effectLst/>
                <a:latin typeface="Aptos Narrow" panose="020B0004020202020204" pitchFamily="34" charset="0"/>
              </a:rPr>
              <a:t>. </a:t>
            </a:r>
            <a:endParaRPr lang="en-GB" dirty="0">
              <a:solidFill>
                <a:schemeClr val="dk1"/>
              </a:solidFill>
              <a:ea typeface="Public Sans"/>
              <a:cs typeface="Arial" panose="020B0604020202020204" pitchFamily="34" charset="0"/>
              <a:sym typeface="Public Sans"/>
            </a:endParaRPr>
          </a:p>
          <a:p>
            <a:pPr marL="285750" indent="-285750" latinLnBrk="0">
              <a:buFont typeface="Arial" panose="020B0604020202020204" pitchFamily="34" charset="0"/>
              <a:buChar char="•"/>
            </a:pPr>
            <a:r>
              <a:rPr lang="en-GB" dirty="0">
                <a:solidFill>
                  <a:schemeClr val="dk1"/>
                </a:solidFill>
                <a:ea typeface="Public Sans"/>
                <a:cs typeface="Arial" panose="020B0604020202020204" pitchFamily="34" charset="0"/>
                <a:sym typeface="Public Sans"/>
              </a:rPr>
              <a:t>Wind omzetten in elektriciteit: </a:t>
            </a:r>
            <a:r>
              <a:rPr lang="en-GB" i="0" u="none" strike="noStrike" dirty="0" err="1">
                <a:solidFill>
                  <a:schemeClr val="tx1"/>
                </a:solidFill>
                <a:effectLst/>
                <a:latin typeface="+mn-lt"/>
                <a:hlinkClick r:id="rId10"/>
              </a:rPr>
              <a:t>Middelgrunden </a:t>
            </a:r>
            <a:r>
              <a:rPr lang="en-GB" i="0" u="none" strike="noStrike" dirty="0">
                <a:solidFill>
                  <a:schemeClr val="tx1"/>
                </a:solidFill>
                <a:effectLst/>
                <a:latin typeface="+mn-lt"/>
                <a:hlinkClick r:id="rId10"/>
              </a:rPr>
              <a:t>offshore windmolenpark </a:t>
            </a:r>
            <a:r>
              <a:rPr lang="en-GB" i="0" u="none" strike="noStrike" dirty="0">
                <a:solidFill>
                  <a:schemeClr val="tx1"/>
                </a:solidFill>
                <a:effectLst/>
                <a:latin typeface="+mn-lt"/>
              </a:rPr>
              <a:t>door Øyvind Holmstad is gelicentieerd </a:t>
            </a:r>
            <a:r>
              <a:rPr lang="en-GB" i="0" u="none" strike="noStrike" dirty="0">
                <a:solidFill>
                  <a:schemeClr val="tx1"/>
                </a:solidFill>
                <a:effectLst/>
                <a:latin typeface="+mn-lt"/>
                <a:hlinkClick r:id="rId5">
                  <a:extLst>
                    <a:ext uri="{A12FA001-AC4F-418D-AE19-62706E023703}">
                      <ahyp:hlinkClr xmlns:ahyp="http://schemas.microsoft.com/office/drawing/2018/hyperlinkcolor" val="tx"/>
                    </a:ext>
                  </a:extLst>
                </a:hlinkClick>
              </a:rPr>
              <a:t>onder CC BY-SA 4.0.  </a:t>
            </a:r>
            <a:endParaRPr lang="en-GB" i="0" u="none" strike="noStrike" dirty="0">
              <a:solidFill>
                <a:schemeClr val="tx1"/>
              </a:solidFill>
              <a:effectLst/>
              <a:latin typeface="+mn-lt"/>
            </a:endParaRPr>
          </a:p>
          <a:p>
            <a:pPr marL="285750" indent="-285750" latinLnBrk="0">
              <a:buFont typeface="Arial" panose="020B0604020202020204" pitchFamily="34" charset="0"/>
              <a:buChar char="•"/>
            </a:pPr>
            <a:r>
              <a:rPr lang="en-GB" dirty="0"/>
              <a:t>Inzicht in de opslag van zonne-energie: </a:t>
            </a:r>
            <a:r>
              <a:rPr lang="en-GB" dirty="0">
                <a:hlinkClick r:id="rId11"/>
              </a:rPr>
              <a:t>Solar Façade </a:t>
            </a:r>
            <a:r>
              <a:rPr lang="en-GB" dirty="0"/>
              <a:t>door La Citta Vita is gelicentieerd onder </a:t>
            </a:r>
            <a:r>
              <a:rPr lang="en-US" dirty="0">
                <a:solidFill>
                  <a:schemeClr val="dk1"/>
                </a:solidFill>
                <a:ea typeface="Public Sans"/>
                <a:cs typeface="Public Sans"/>
                <a:sym typeface="Public Sans"/>
                <a:hlinkClick r:id="rId5"/>
              </a:rPr>
              <a:t>CC BY-SA 2.0</a:t>
            </a:r>
            <a:r>
              <a:rPr lang="en-US" dirty="0">
                <a:solidFill>
                  <a:schemeClr val="dk1"/>
                </a:solidFill>
                <a:ea typeface="Public Sans"/>
                <a:cs typeface="Public Sans"/>
                <a:sym typeface="Public Sans"/>
              </a:rPr>
              <a:t>. </a:t>
            </a:r>
            <a:endParaRPr lang="en-US"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GB" dirty="0"/>
              <a:t> Enkele praktische tips voor communicatie met het publiek: </a:t>
            </a:r>
            <a:r>
              <a:rPr lang="en-GB" dirty="0">
                <a:hlinkClick r:id="rId12"/>
              </a:rPr>
              <a:t>the crowds </a:t>
            </a:r>
            <a:r>
              <a:rPr lang="en-GB" dirty="0"/>
              <a:t>door bob walker is gelicentieerd </a:t>
            </a:r>
            <a:r>
              <a:rPr lang="en-US" dirty="0">
                <a:solidFill>
                  <a:schemeClr val="dk1"/>
                </a:solidFill>
                <a:ea typeface="Public Sans"/>
                <a:cs typeface="Public Sans"/>
                <a:sym typeface="Public Sans"/>
                <a:hlinkClick r:id="rId5"/>
              </a:rPr>
              <a:t>onder CC BY-SA 2.0</a:t>
            </a:r>
            <a:r>
              <a:rPr lang="en-US" dirty="0">
                <a:solidFill>
                  <a:schemeClr val="dk1"/>
                </a:solidFill>
                <a:ea typeface="Public Sans"/>
                <a:cs typeface="Public Sans"/>
                <a:sym typeface="Public Sans"/>
              </a:rPr>
              <a:t>. </a:t>
            </a:r>
            <a:endParaRPr lang="en-US" sz="1200" dirty="0">
              <a:solidFill>
                <a:schemeClr val="dk1"/>
              </a:solidFill>
              <a:ea typeface="Public Sans"/>
              <a:cs typeface="Public Sans"/>
              <a:sym typeface="Public Sans"/>
            </a:endParaRPr>
          </a:p>
          <a:p>
            <a:pPr latinLnBrk="0"/>
            <a:endParaRPr lang="en-US" sz="12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2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2000" dirty="0">
              <a:solidFill>
                <a:schemeClr val="dk1"/>
              </a:solidFill>
              <a:ea typeface="Calibri"/>
              <a:cs typeface="Calibri"/>
              <a:sym typeface="Calibri"/>
            </a:endParaRPr>
          </a:p>
          <a:p>
            <a:pPr latinLnBrk="0"/>
            <a:endParaRPr lang="en-GB" dirty="0"/>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Bedankt!</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869145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Verslaggeving over technische onderwerpen zoals digitale energie kan lastig zijn. Hoe zorg je ervoor dat je verschillende technische concepten duidelijk en correct presenteert aan een algemeen publiek? En hoe zorg je ervoor dat je teksten interessant en relevant zijn? </a:t>
            </a:r>
          </a:p>
          <a:p>
            <a:pPr latinLnBrk="0"/>
            <a:endParaRPr lang="en-GB" sz="1200" dirty="0">
              <a:solidFill>
                <a:srgbClr val="2B2C30"/>
              </a:solidFill>
              <a:ea typeface="Public Sans"/>
              <a:cs typeface="Public Sans"/>
              <a:sym typeface="Public Sans"/>
            </a:endParaRPr>
          </a:p>
          <a:p>
            <a:pPr latinLnBrk="0"/>
            <a:r>
              <a:rPr lang="en-GB" sz="1200" dirty="0">
                <a:solidFill>
                  <a:srgbClr val="2B2C30"/>
                </a:solidFill>
                <a:ea typeface="Public Sans"/>
                <a:cs typeface="Public Sans"/>
                <a:sym typeface="Public Sans"/>
              </a:rPr>
              <a:t>In deze korte presentatie gaan we in op: </a:t>
            </a:r>
          </a:p>
          <a:p>
            <a:pPr latinLnBrk="0"/>
            <a:endParaRPr lang="en-GB" sz="1200" dirty="0">
              <a:solidFill>
                <a:srgbClr val="2B2C30"/>
              </a:solidFill>
              <a:ea typeface="Public Sans"/>
              <a:cs typeface="Public Sans"/>
              <a:sym typeface="Public Sans"/>
            </a:endParaRPr>
          </a:p>
          <a:p>
            <a:pPr marL="342900" indent="-342900" latinLnBrk="0">
              <a:buFont typeface="Arial" panose="020B0604020202020204" pitchFamily="34" charset="0"/>
              <a:buChar char="•"/>
            </a:pPr>
            <a:r>
              <a:rPr lang="en-GB" sz="1200" dirty="0">
                <a:solidFill>
                  <a:srgbClr val="2B2C30"/>
                </a:solidFill>
                <a:ea typeface="Public Sans"/>
                <a:cs typeface="Public Sans"/>
                <a:sym typeface="Public Sans"/>
              </a:rPr>
              <a:t>Drie belangrijke onderwerpen en concepten voor digitale energie.</a:t>
            </a:r>
          </a:p>
          <a:p>
            <a:pPr marL="342900" indent="-342900" latinLnBrk="0">
              <a:buFont typeface="Arial" panose="020B0604020202020204" pitchFamily="34" charset="0"/>
              <a:buChar char="•"/>
            </a:pPr>
            <a:r>
              <a:rPr lang="en-GB" sz="1200" dirty="0">
                <a:solidFill>
                  <a:srgbClr val="2B2C30"/>
                </a:solidFill>
                <a:ea typeface="Public Sans"/>
                <a:cs typeface="Public Sans"/>
                <a:sym typeface="Public Sans"/>
              </a:rPr>
              <a:t>Belangrijke terminologie en informatie om je op weg te helpen bij het onderzoeken of evalueren van bestaand materiaal over digitale energie.</a:t>
            </a:r>
          </a:p>
          <a:p>
            <a:pPr marL="342900" indent="-342900" latinLnBrk="0">
              <a:buFont typeface="Arial" panose="020B0604020202020204" pitchFamily="34" charset="0"/>
              <a:buChar char="•"/>
            </a:pPr>
            <a:r>
              <a:rPr lang="en-GB" sz="1200" dirty="0">
                <a:solidFill>
                  <a:srgbClr val="2B2C30"/>
                </a:solidFill>
                <a:ea typeface="Public Sans"/>
                <a:cs typeface="Public Sans"/>
                <a:sym typeface="Public Sans"/>
              </a:rPr>
              <a:t>Enkele praktische tips voor communicatie met het publiek.</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3347344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Onze verkenning van elk onderwerp begint met een reflectieve vraag. Neem even de tijd om over elke vraag na te denken, voordat u naar de volgende dia gaat. </a:t>
            </a:r>
          </a:p>
          <a:p>
            <a:pPr latinLnBrk="0"/>
            <a:endParaRPr lang="en-GB" sz="1200" dirty="0">
              <a:solidFill>
                <a:srgbClr val="2B2C30"/>
              </a:solidFill>
              <a:ea typeface="Public Sans"/>
              <a:cs typeface="Public Sans"/>
              <a:sym typeface="Public Sans"/>
            </a:endParaRPr>
          </a:p>
          <a:p>
            <a:pPr latinLnBrk="0"/>
            <a:r>
              <a:rPr lang="en-GB" sz="1200" dirty="0">
                <a:solidFill>
                  <a:srgbClr val="2B2C30"/>
                </a:solidFill>
                <a:ea typeface="Public Sans"/>
                <a:cs typeface="Public Sans"/>
                <a:sym typeface="Public Sans"/>
              </a:rPr>
              <a:t>We beginnen elk onderwerp met belangrijke terminologie en informatie. Vervolgens belichten we bijbehorende bronnen die u kunt verkennen. </a:t>
            </a:r>
          </a:p>
          <a:p>
            <a:pPr latinLnBrk="0"/>
            <a:endParaRPr lang="en-GB" sz="1200" noProof="0" dirty="0">
              <a:solidFill>
                <a:srgbClr val="2B2C30"/>
              </a:solidFill>
              <a:sym typeface="Public Sans"/>
            </a:endParaRPr>
          </a:p>
          <a:p>
            <a:pPr latinLnBrk="0"/>
            <a:r>
              <a:rPr lang="en-GB" sz="1200" dirty="0">
                <a:solidFill>
                  <a:srgbClr val="2B2C30"/>
                </a:solidFill>
                <a:sym typeface="Public Sans"/>
              </a:rPr>
              <a:t>U kunt elk onderdeel van de presentatie achtereenvolgens doorlopen. U kunt ook via het menu een bepaald onderwerp selecteren dat u eerst wilt verkennen.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2496034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kern="1200" noProof="0" dirty="0">
                <a:solidFill>
                  <a:schemeClr val="bg1"/>
                </a:solidFill>
                <a:latin typeface="+mn-lt"/>
                <a:ea typeface="Public Sans"/>
                <a:cs typeface="Public Sans"/>
                <a:sym typeface="Public Sans"/>
              </a:rPr>
              <a:t>Belangrijke onderwerpen en concepten op het gebied van </a:t>
            </a:r>
            <a:r>
              <a:rPr lang="en-GB" sz="1200" b="1" kern="1200" noProof="0" dirty="0" err="1">
                <a:solidFill>
                  <a:schemeClr val="bg1"/>
                </a:solidFill>
                <a:latin typeface="+mn-lt"/>
                <a:ea typeface="Public Sans"/>
                <a:cs typeface="Public Sans"/>
                <a:sym typeface="Public Sans"/>
              </a:rPr>
              <a:t>energiedigitalisering</a:t>
            </a:r>
            <a:endParaRPr lang="en-GB" sz="1050" kern="1200" noProof="0" dirty="0">
              <a:solidFill>
                <a:schemeClr val="bg1"/>
              </a:solidFill>
              <a:latin typeface="+mn-lt"/>
              <a:ea typeface="+mn-ea"/>
              <a:cs typeface="+mn-cs"/>
            </a:endParaRPr>
          </a:p>
          <a:p>
            <a:pPr marL="342900" indent="-342900" latinLnBrk="0">
              <a:buFont typeface="+mj-lt"/>
              <a:buAutoNum type="arabicPeriod"/>
            </a:pPr>
            <a:r>
              <a:rPr lang="en-US" sz="1200" dirty="0">
                <a:ea typeface="Public Sans"/>
                <a:cs typeface="Public Sans"/>
                <a:sym typeface="Public Sans"/>
              </a:rPr>
              <a:t>Vooruitgang boeken met elektrische voertuigen (EV's).</a:t>
            </a:r>
          </a:p>
          <a:p>
            <a:pPr marL="342900" indent="-342900" latinLnBrk="0">
              <a:buFont typeface="+mj-lt"/>
              <a:buAutoNum type="arabicPeriod"/>
            </a:pPr>
            <a:endParaRPr lang="en-US" sz="1200" dirty="0">
              <a:ea typeface="Public Sans"/>
              <a:cs typeface="Public Sans"/>
              <a:sym typeface="Public Sans"/>
            </a:endParaRPr>
          </a:p>
          <a:p>
            <a:pPr marL="342900" indent="-342900" latinLnBrk="0">
              <a:buFont typeface="+mj-lt"/>
              <a:buAutoNum type="arabicPeriod"/>
            </a:pPr>
            <a:r>
              <a:rPr lang="en-US" sz="1200" dirty="0">
                <a:ea typeface="Public Sans"/>
                <a:cs typeface="Public Sans"/>
                <a:sym typeface="Public Sans"/>
              </a:rPr>
              <a:t>Wind omzetten in elektriciteit.</a:t>
            </a:r>
          </a:p>
          <a:p>
            <a:pPr marL="342900" indent="-342900" latinLnBrk="0">
              <a:buFont typeface="+mj-lt"/>
              <a:buAutoNum type="arabicPeriod"/>
            </a:pPr>
            <a:endParaRPr lang="en-US" sz="1200" dirty="0">
              <a:ea typeface="Public Sans"/>
              <a:cs typeface="Public Sans"/>
              <a:sym typeface="Public Sans"/>
            </a:endParaRPr>
          </a:p>
          <a:p>
            <a:pPr marL="342900" indent="-342900" latinLnBrk="0">
              <a:buFont typeface="+mj-lt"/>
              <a:buAutoNum type="arabicPeriod"/>
            </a:pPr>
            <a:r>
              <a:rPr lang="en-US" sz="1200" dirty="0">
                <a:ea typeface="Public Sans"/>
                <a:cs typeface="Public Sans"/>
                <a:sym typeface="Public Sans"/>
              </a:rPr>
              <a:t>Inzicht in de opslag van zonne-energie.</a:t>
            </a:r>
          </a:p>
          <a:p>
            <a:pPr marL="342900" indent="-342900" latinLnBrk="0">
              <a:buFont typeface="+mj-lt"/>
              <a:buAutoNum type="arabicPeriod"/>
            </a:pPr>
            <a:endParaRPr lang="en-US" sz="1200" dirty="0">
              <a:ea typeface="Public Sans"/>
              <a:cs typeface="Public Sans"/>
              <a:sym typeface="Public Sans"/>
            </a:endParaRPr>
          </a:p>
          <a:p>
            <a:pPr marL="342900" indent="-342900" latinLnBrk="0">
              <a:buFont typeface="+mj-lt"/>
              <a:buAutoNum type="arabicPeriod"/>
            </a:pPr>
            <a:r>
              <a:rPr lang="en-US" sz="1200" dirty="0">
                <a:ea typeface="Public Sans"/>
                <a:cs typeface="Public Sans"/>
                <a:sym typeface="Public Sans"/>
              </a:rPr>
              <a:t>Enkele praktische tips voor communicatie met het publiek.</a:t>
            </a:r>
          </a:p>
          <a:p>
            <a:pPr latinLnBrk="0"/>
            <a:endParaRPr lang="en-US" sz="1200" dirty="0">
              <a:ea typeface="Public Sans"/>
              <a:cs typeface="Public Sans"/>
              <a:sym typeface="Public Sans"/>
            </a:endParaRPr>
          </a:p>
          <a:p>
            <a:pPr marL="342900" indent="-342900" latinLnBrk="0">
              <a:buFont typeface="+mj-lt"/>
              <a:buAutoNum type="arabicPeriod"/>
            </a:pPr>
            <a:endParaRPr lang="en-US" sz="1200" dirty="0">
              <a:ea typeface="Public Sans"/>
              <a:cs typeface="Public Sans"/>
              <a:sym typeface="Public Sans"/>
            </a:endParaRPr>
          </a:p>
          <a:p>
            <a:pPr marL="342900" indent="-342900" latinLnBrk="0">
              <a:buFont typeface="+mj-lt"/>
              <a:buAutoNum type="arabicPeriod"/>
            </a:pPr>
            <a:endParaRPr lang="en-US" sz="120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3088133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Vol gas vooruit met elektrische voertuigen (EV's)</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Hoe werken elektrische voertuigen (EV's)?</a:t>
            </a:r>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3209176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Elektrische voertuigen (EV's): Belangrijke terminologie</a:t>
            </a:r>
            <a:endParaRPr lang="en-US" sz="1050" kern="1200" dirty="0">
              <a:solidFill>
                <a:schemeClr val="bg1"/>
              </a:solidFill>
              <a:latin typeface="+mn-lt"/>
              <a:ea typeface="+mn-ea"/>
              <a:cs typeface="+mn-cs"/>
            </a:endParaRPr>
          </a:p>
          <a:p>
            <a:pPr marL="342900" indent="-342900" latinLnBrk="0">
              <a:buFont typeface="Arial" panose="020B0604020202020204" pitchFamily="34" charset="0"/>
              <a:buChar char="•"/>
            </a:pPr>
            <a:r>
              <a:rPr lang="en-GB" sz="2200" b="1" noProof="0" dirty="0">
                <a:ea typeface="Public Sans"/>
                <a:cs typeface="Public Sans"/>
                <a:sym typeface="Public Sans"/>
              </a:rPr>
              <a:t>Vehicle-to-Grid (V2G): </a:t>
            </a:r>
            <a:r>
              <a:rPr lang="en-GB" sz="2200" noProof="0" dirty="0">
                <a:ea typeface="Public Sans"/>
                <a:cs typeface="Public Sans"/>
                <a:sym typeface="Public Sans"/>
              </a:rPr>
              <a:t>Technologie waarmee EV's niet alleen stroom uit het elektriciteitsnet kunnen halen, maar ook stroom terug kunnen leveren.</a:t>
            </a:r>
          </a:p>
          <a:p>
            <a:pPr marL="342900" indent="-342900" latinLnBrk="0">
              <a:buFont typeface="Arial" panose="020B0604020202020204" pitchFamily="34" charset="0"/>
              <a:buChar char="•"/>
            </a:pPr>
            <a:endParaRPr lang="en-GB" sz="2200" noProof="0" dirty="0">
              <a:ea typeface="Public Sans"/>
              <a:cs typeface="Public Sans"/>
              <a:sym typeface="Public Sans"/>
            </a:endParaRPr>
          </a:p>
          <a:p>
            <a:pPr marL="342900" indent="-342900" latinLnBrk="0">
              <a:buFont typeface="Arial" panose="020B0604020202020204" pitchFamily="34" charset="0"/>
              <a:buChar char="•"/>
            </a:pPr>
            <a:r>
              <a:rPr lang="en-GB" sz="2200" b="1" noProof="0" dirty="0">
                <a:ea typeface="Public Sans"/>
                <a:cs typeface="Public Sans"/>
                <a:sym typeface="Public Sans"/>
              </a:rPr>
              <a:t>Slim opladen: </a:t>
            </a:r>
            <a:r>
              <a:rPr lang="en-GB" sz="2200" noProof="0" dirty="0">
                <a:ea typeface="Public Sans"/>
                <a:cs typeface="Public Sans"/>
                <a:sym typeface="Public Sans"/>
              </a:rPr>
              <a:t>een geavanceerd oplaadsysteem dat optimaliseert wanneer en hoe een EV wordt opgeladen op basis van factoren </a:t>
            </a:r>
            <a:r>
              <a:rPr lang="en-GB" sz="2200" dirty="0">
                <a:ea typeface="Public Sans"/>
                <a:cs typeface="Public Sans"/>
                <a:sym typeface="Public Sans"/>
              </a:rPr>
              <a:t>zoals:</a:t>
            </a:r>
            <a:r>
              <a:rPr lang="en-GB" sz="2200" noProof="0" dirty="0">
                <a:ea typeface="Public Sans"/>
                <a:cs typeface="Public Sans"/>
                <a:sym typeface="Public Sans"/>
              </a:rPr>
              <a:t> </a:t>
            </a:r>
          </a:p>
          <a:p>
            <a:pPr marL="800100" lvl="1" indent="-342900" latinLnBrk="0">
              <a:buFont typeface="Arial" panose="020B0604020202020204" pitchFamily="34" charset="0"/>
              <a:buChar char="•"/>
            </a:pPr>
            <a:r>
              <a:rPr lang="en-GB" sz="2200" noProof="0" dirty="0">
                <a:ea typeface="Public Sans"/>
                <a:cs typeface="Public Sans"/>
                <a:sym typeface="Public Sans"/>
              </a:rPr>
              <a:t>Elektriciteitsprijzen.</a:t>
            </a:r>
          </a:p>
          <a:p>
            <a:pPr marL="800100" lvl="1" indent="-342900" latinLnBrk="0">
              <a:buFont typeface="Arial" panose="020B0604020202020204" pitchFamily="34" charset="0"/>
              <a:buChar char="•"/>
            </a:pPr>
            <a:r>
              <a:rPr lang="en-GB" sz="2200" noProof="0" dirty="0">
                <a:ea typeface="Public Sans"/>
                <a:cs typeface="Public Sans"/>
                <a:sym typeface="Public Sans"/>
              </a:rPr>
              <a:t>De vraag naar elektriciteit.</a:t>
            </a:r>
            <a:endParaRPr lang="en-GB" sz="2200" dirty="0">
              <a:ea typeface="Public Sans"/>
              <a:cs typeface="Public Sans"/>
              <a:sym typeface="Public Sans"/>
            </a:endParaRPr>
          </a:p>
          <a:p>
            <a:pPr marL="800100" lvl="1" indent="-342900" latinLnBrk="0">
              <a:buFont typeface="Arial" panose="020B0604020202020204" pitchFamily="34" charset="0"/>
              <a:buChar char="•"/>
            </a:pPr>
            <a:r>
              <a:rPr lang="en-GB" sz="2200" noProof="0" dirty="0">
                <a:ea typeface="Public Sans"/>
                <a:cs typeface="Public Sans"/>
                <a:sym typeface="Public Sans"/>
              </a:rPr>
              <a:t>Beschikbaarheid van hernieuwbare energie.</a:t>
            </a:r>
          </a:p>
          <a:p>
            <a:pPr latinLnBrk="0"/>
            <a:endParaRPr lang="en-GB" sz="2200" b="1" noProof="0" dirty="0">
              <a:solidFill>
                <a:schemeClr val="accent5"/>
              </a:solidFill>
              <a:ea typeface="Public Sans"/>
              <a:cs typeface="Public Sans"/>
              <a:sym typeface="Public Sans"/>
            </a:endParaRPr>
          </a:p>
          <a:p>
            <a:pPr latinLnBrk="0"/>
            <a:endParaRPr lang="en-GB" sz="2200" b="1" noProof="0" dirty="0">
              <a:solidFill>
                <a:schemeClr val="accent5"/>
              </a:solidFill>
              <a:ea typeface="Public Sans"/>
              <a:cs typeface="Public Sans"/>
              <a:sym typeface="Public Sans"/>
            </a:endParaRPr>
          </a:p>
          <a:p>
            <a:pPr latinLnBrk="0"/>
            <a:endParaRPr lang="en-GB" sz="2200" b="1" noProof="0" dirty="0">
              <a:solidFill>
                <a:schemeClr val="accent5"/>
              </a:solidFill>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2417109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6C127-5400-48FE-9705-C5922CE34E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D5D5A1-8EE8-64FD-7311-A0A817361C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883E42-30F7-CE74-E035-704F71D7D512}"/>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Elektrische voertuigen (EV's): belangrijke feiten en informatie</a:t>
            </a:r>
            <a:endParaRPr lang="en-US" sz="1050" dirty="0">
              <a:solidFill>
                <a:schemeClr val="bg1"/>
              </a:solidFill>
            </a:endParaRPr>
          </a:p>
          <a:p>
            <a:pPr latinLnBrk="0"/>
            <a:r>
              <a:rPr lang="en-GB" sz="1200" dirty="0">
                <a:ea typeface="Public Sans"/>
                <a:cs typeface="Public Sans"/>
                <a:sym typeface="Public Sans"/>
              </a:rPr>
              <a:t>Elektrische voertuigen (EV's) worden een belangrijk onderdeel van de energietransitie, waardoor onze afhankelijkheid van fossiele brandstoffen afneemt en de CO2-uitstoot daalt. </a:t>
            </a:r>
          </a:p>
          <a:p>
            <a:pPr latinLnBrk="0"/>
            <a:endParaRPr lang="en-GB" sz="1200" dirty="0">
              <a:ea typeface="Public Sans"/>
              <a:cs typeface="Public Sans"/>
              <a:sym typeface="Public Sans"/>
            </a:endParaRPr>
          </a:p>
          <a:p>
            <a:pPr marL="342900" indent="-342900" latinLnBrk="0">
              <a:buFont typeface="Arial" panose="020B0604020202020204" pitchFamily="34" charset="0"/>
              <a:buChar char="•"/>
            </a:pPr>
            <a:r>
              <a:rPr lang="en-GB" sz="1200" dirty="0">
                <a:ea typeface="Public Sans"/>
                <a:cs typeface="Public Sans"/>
                <a:sym typeface="Public Sans"/>
              </a:rPr>
              <a:t>Lees het rapport </a:t>
            </a:r>
            <a:r>
              <a:rPr lang="en-GB" sz="1200" dirty="0">
                <a:ea typeface="Public Sans"/>
                <a:cs typeface="Public Sans"/>
                <a:sym typeface="Public Sans"/>
                <a:hlinkClick r:id="rId3"/>
              </a:rPr>
              <a:t>Global EV Outlook 2025 </a:t>
            </a:r>
            <a:r>
              <a:rPr lang="en-GB" sz="1200" dirty="0">
                <a:ea typeface="Public Sans"/>
                <a:cs typeface="Public Sans"/>
                <a:sym typeface="Public Sans"/>
              </a:rPr>
              <a:t>van het Internationaal Energieagentschap.</a:t>
            </a:r>
          </a:p>
          <a:p>
            <a:pPr marL="342900" indent="-342900" latinLnBrk="0">
              <a:buFont typeface="Arial" panose="020B0604020202020204" pitchFamily="34" charset="0"/>
              <a:buChar char="•"/>
            </a:pPr>
            <a:r>
              <a:rPr lang="en-GB" sz="1200" dirty="0">
                <a:ea typeface="Public Sans"/>
                <a:cs typeface="Public Sans"/>
                <a:sym typeface="Public Sans"/>
              </a:rPr>
              <a:t>Een belangrijke uitdaging voor de acceptatie van EV's is de laadinfrastructuur. </a:t>
            </a:r>
            <a:r>
              <a:rPr lang="en-GB" sz="1200" dirty="0">
                <a:ea typeface="Public Sans"/>
                <a:cs typeface="Public Sans"/>
                <a:sym typeface="Public Sans"/>
                <a:hlinkClick r:id="rId4"/>
              </a:rPr>
              <a:t>Ontdek of de laadinfrastructuur voor EV's gelijke tred houdt met de vraag</a:t>
            </a:r>
            <a:r>
              <a:rPr lang="en-GB" sz="1200" dirty="0">
                <a:ea typeface="Public Sans"/>
                <a:cs typeface="Public Sans"/>
                <a:sym typeface="Public Sans"/>
              </a:rPr>
              <a:t>.</a:t>
            </a:r>
          </a:p>
          <a:p>
            <a:pPr marL="342900" indent="-342900" latinLnBrk="0">
              <a:buFont typeface="Arial" panose="020B0604020202020204" pitchFamily="34" charset="0"/>
              <a:buChar char="•"/>
            </a:pPr>
            <a:r>
              <a:rPr lang="en-GB" sz="1200" dirty="0">
                <a:ea typeface="Public Sans"/>
                <a:cs typeface="Public Sans"/>
                <a:sym typeface="Public Sans"/>
              </a:rPr>
              <a:t>Blijf op de hoogte van het nieuws over de laadinfrastructuur voor EV's in Europa via het </a:t>
            </a:r>
            <a:r>
              <a:rPr lang="en-GB" sz="1200" dirty="0">
                <a:ea typeface="Public Sans"/>
                <a:cs typeface="Public Sans"/>
                <a:sym typeface="Public Sans"/>
                <a:hlinkClick r:id="rId5"/>
              </a:rPr>
              <a:t>European Alternative Fuels Observatory</a:t>
            </a:r>
            <a:r>
              <a:rPr lang="en-GB" sz="1200" dirty="0">
                <a:ea typeface="Public Sans"/>
                <a:cs typeface="Public Sans"/>
                <a:sym typeface="Public Sans"/>
              </a:rPr>
              <a:t>.</a:t>
            </a:r>
          </a:p>
          <a:p>
            <a:pPr marL="342900" indent="-342900" latinLnBrk="0">
              <a:buFont typeface="Arial" panose="020B0604020202020204" pitchFamily="34" charset="0"/>
              <a:buChar char="•"/>
            </a:pPr>
            <a:r>
              <a:rPr lang="en-GB" sz="1200" dirty="0">
                <a:ea typeface="Public Sans"/>
                <a:cs typeface="Public Sans"/>
                <a:sym typeface="Public Sans"/>
              </a:rPr>
              <a:t>Lees dit artikel uit 2024 over </a:t>
            </a:r>
            <a:r>
              <a:rPr lang="en-GB" sz="1200" dirty="0">
                <a:ea typeface="Public Sans"/>
                <a:cs typeface="Public Sans"/>
                <a:sym typeface="Public Sans"/>
                <a:hlinkClick r:id="rId6"/>
              </a:rPr>
              <a:t>welke Europese landen voorop lopen met de laadinfrastructuur voor EV's</a:t>
            </a:r>
            <a:r>
              <a:rPr lang="en-GB" sz="1200" dirty="0">
                <a:ea typeface="Public Sans"/>
                <a:cs typeface="Public Sans"/>
                <a:sym typeface="Public Sans"/>
              </a:rPr>
              <a:t>.</a:t>
            </a:r>
          </a:p>
          <a:p>
            <a:pPr marL="342900" indent="-342900" latinLnBrk="0">
              <a:buFont typeface="Arial" panose="020B0604020202020204" pitchFamily="34" charset="0"/>
              <a:buChar char="•"/>
            </a:pPr>
            <a:r>
              <a:rPr lang="en-GB" sz="1200" dirty="0">
                <a:ea typeface="Public Sans"/>
                <a:cs typeface="Public Sans"/>
                <a:sym typeface="Public Sans"/>
              </a:rPr>
              <a:t>Lees het rapport van de ACEA uit 2024 </a:t>
            </a:r>
            <a:r>
              <a:rPr lang="en-GB" sz="1200" dirty="0">
                <a:ea typeface="Public Sans"/>
                <a:cs typeface="Public Sans"/>
                <a:sym typeface="Public Sans"/>
                <a:hlinkClick r:id="rId7"/>
              </a:rPr>
              <a:t>Charging ahead: accelerating the roll-out of EU electric vehicle charging infrastructure</a:t>
            </a:r>
            <a:r>
              <a:rPr lang="en-GB" sz="1200" dirty="0">
                <a:ea typeface="Public Sans"/>
                <a:cs typeface="Public Sans"/>
                <a:sym typeface="Public Sans"/>
              </a:rPr>
              <a:t>.</a:t>
            </a:r>
          </a:p>
          <a:p>
            <a:pPr latinLnBrk="0"/>
            <a:endParaRPr lang="en-GB" sz="1200" dirty="0">
              <a:ea typeface="Public Sans"/>
              <a:cs typeface="Public Sans"/>
              <a:sym typeface="Public Sans"/>
            </a:endParaRPr>
          </a:p>
          <a:p>
            <a:endParaRPr lang="en-GB" dirty="0"/>
          </a:p>
          <a:p>
            <a:endParaRPr lang="en-GB" dirty="0"/>
          </a:p>
          <a:p>
            <a:r>
              <a:rPr lang="en-GB" dirty="0"/>
              <a:t>https://www.iea.org/reports/global-ev-outlook-2025</a:t>
            </a:r>
          </a:p>
          <a:p>
            <a:r>
              <a:rPr lang="en-GB" dirty="0"/>
              <a:t>https://www.acea.auto/press-release/electric-cars-eu-needs-8-times-more-charging-points-per-year-by-2030-to-meet-co2-targets/</a:t>
            </a:r>
          </a:p>
          <a:p>
            <a:r>
              <a:rPr lang="en-GB" dirty="0"/>
              <a:t>https://alternative-fuels-observatory.ec.europa.eu/general-information/news</a:t>
            </a:r>
          </a:p>
          <a:p>
            <a:r>
              <a:rPr lang="en-GB" dirty="0"/>
              <a:t>https://alternative-fuels-observatory.ec.europa.eu/general-information/news/eafo-analysis-trends-ev-charging-infrastructure-across-Europe</a:t>
            </a:r>
          </a:p>
          <a:p>
            <a:r>
              <a:rPr lang="en-GB" dirty="0"/>
              <a:t>https://alternative-fuels-observatory.ec.europa.eu/sites/default/files/document-files/2024-05/Charging_ahead_Accelerating_the_roll-out_of_EU_electric_vehicle_charging_infrastructure.pdf</a:t>
            </a:r>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7062FB78-632B-FA12-E377-DFE308CA7B96}"/>
              </a:ext>
            </a:extLst>
          </p:cNvPr>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3723834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2. Wind omzetten in elektriciteit</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Hoeveel energie produceert een windturbine?</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3699965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Wind omzetten in elektriciteit: belangrijke terminologie </a:t>
            </a:r>
            <a:endParaRPr lang="en-US" sz="1050" kern="1200" dirty="0">
              <a:solidFill>
                <a:schemeClr val="bg1"/>
              </a:solidFill>
              <a:latin typeface="+mn-lt"/>
              <a:ea typeface="+mn-ea"/>
              <a:cs typeface="+mn-cs"/>
            </a:endParaRPr>
          </a:p>
          <a:p>
            <a:pPr latinLnBrk="0"/>
            <a:r>
              <a:rPr lang="en-GB" sz="1200" b="1" dirty="0">
                <a:solidFill>
                  <a:srgbClr val="2B2C30"/>
                </a:solidFill>
              </a:rPr>
              <a:t>Onshore windpark: </a:t>
            </a:r>
            <a:r>
              <a:rPr lang="en-GB" sz="1200" dirty="0">
                <a:solidFill>
                  <a:srgbClr val="2B2C30"/>
                </a:solidFill>
              </a:rPr>
              <a:t>Een verzameling windturbines die op het land zijn geïnstalleerd, meestal in open velden of heuvels waar de windsnelheden sterk en constant zijn.</a:t>
            </a:r>
          </a:p>
          <a:p>
            <a:pPr latinLnBrk="0"/>
            <a:endParaRPr lang="en-GB" sz="1200" dirty="0"/>
          </a:p>
          <a:p>
            <a:pPr latinLnBrk="0"/>
            <a:r>
              <a:rPr lang="en-GB" sz="1200" b="1" dirty="0">
                <a:solidFill>
                  <a:srgbClr val="2B2C30"/>
                </a:solidFill>
              </a:rPr>
              <a:t>Offshore windpark: </a:t>
            </a:r>
            <a:r>
              <a:rPr lang="en-GB" sz="1200" dirty="0">
                <a:solidFill>
                  <a:srgbClr val="2B2C30"/>
                </a:solidFill>
              </a:rPr>
              <a:t>windturbines die zijn geïnstalleerd in wateren, zoals zeeën of oceanen, waar de windsnelheden sterker en constanter zijn.</a:t>
            </a:r>
            <a:endParaRPr lang="en-GB" sz="1200" dirty="0"/>
          </a:p>
          <a:p>
            <a:pPr latinLnBrk="0">
              <a:lnSpc>
                <a:spcPct val="150000"/>
              </a:lnSpc>
            </a:pPr>
            <a:endParaRPr lang="en-GB" sz="1200" dirty="0">
              <a:solidFill>
                <a:srgbClr val="2B2C30"/>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24706397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sp>
        <p:nvSpPr>
          <p:cNvPr id="5" name="TextBox 4">
            <a:extLst>
              <a:ext uri="{FF2B5EF4-FFF2-40B4-BE49-F238E27FC236}">
                <a16:creationId xmlns:a16="http://schemas.microsoft.com/office/drawing/2014/main" id="{0C454901-8A89-76D9-BF93-C9E57A929B9A}"/>
              </a:ext>
            </a:extLst>
          </p:cNvPr>
          <p:cNvSpPr txBox="1"/>
          <p:nvPr userDrawn="1"/>
        </p:nvSpPr>
        <p:spPr>
          <a:xfrm>
            <a:off x="2403231" y="5879145"/>
            <a:ext cx="5181600" cy="861774"/>
          </a:xfrm>
          <a:prstGeom prst="rect">
            <a:avLst/>
          </a:prstGeom>
          <a:noFill/>
        </p:spPr>
        <p:txBody>
          <a:bodyPr wrap="square" rtlCol="0">
            <a:spAutoFit/>
          </a:bodyPr>
          <a:lstStyle/>
          <a:p>
            <a:pPr latinLnBrk="0" hangingPunct="0"/>
            <a:r>
              <a:rPr lang="nl-NL" sz="1000" b="0" i="0" kern="1200" noProof="1">
                <a:solidFill>
                  <a:schemeClr val="tx1"/>
                </a:solidFill>
                <a:effectLst/>
                <a:latin typeface="+mn-lt"/>
                <a:ea typeface="+mn-ea"/>
                <a:cs typeface="+mn-cs"/>
              </a:rPr>
              <a:t>Dit project heeft financiering ontvangen van het Horizon-programma voor onderzoek en innovatie (2021-2027) van de Europese Unie in het kader van subsidieovereenkomst nr. 101075596. De verantwoordelijkheid voor de inhoud van dit materiaal ligt uitsluitend bij het Every1-project en geeft niet noodzakelijkerwijs de mening van de Europese Unie weer. De presentatie is gelicentieerd </a:t>
            </a:r>
            <a:r>
              <a:rPr lang="nl-NL" sz="1000" b="0" i="0" u="sng" kern="1200" noProof="1">
                <a:solidFill>
                  <a:schemeClr val="tx1"/>
                </a:solidFill>
                <a:effectLst/>
                <a:latin typeface="+mn-lt"/>
                <a:ea typeface="+mn-ea"/>
                <a:cs typeface="+mn-cs"/>
                <a:hlinkClick r:id="rId3" tooltip="Original URL: https://creativecommons.org/licenses/by-sa/4.0/deed.en. Click or tap if you trust this link."/>
              </a:rPr>
              <a:t>onder CC BY-SA 4.0, </a:t>
            </a:r>
            <a:r>
              <a:rPr lang="nl-NL" sz="1000" b="0" i="0" kern="1200" noProof="1">
                <a:solidFill>
                  <a:schemeClr val="tx1"/>
                </a:solidFill>
                <a:effectLst/>
                <a:latin typeface="+mn-lt"/>
                <a:ea typeface="+mn-ea"/>
                <a:cs typeface="+mn-cs"/>
              </a:rPr>
              <a:t>tenzij anders vermeld. </a:t>
            </a:r>
            <a:endParaRPr lang="nl-NL" sz="1000" noProof="1"/>
          </a:p>
        </p:txBody>
      </p:sp>
      <p:pic>
        <p:nvPicPr>
          <p:cNvPr id="6" name="Picture 5">
            <a:extLst>
              <a:ext uri="{FF2B5EF4-FFF2-40B4-BE49-F238E27FC236}">
                <a16:creationId xmlns:a16="http://schemas.microsoft.com/office/drawing/2014/main" id="{F9C60214-B3C6-5B43-B396-2B65F02EFBC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112" y="6151779"/>
            <a:ext cx="2432696" cy="509915"/>
          </a:xfrm>
          <a:prstGeom prst="rect">
            <a:avLst/>
          </a:prstGeom>
        </p:spPr>
      </p:pic>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hyperlink" Target="https://windeurope.org/about-wind/wind-basics/" TargetMode="External"/><Relationship Id="rId7" Type="http://schemas.openxmlformats.org/officeDocument/2006/relationships/hyperlink" Target="https://www.sciencedirect.com/science/article/pii/S136403212200017X"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www.windsystemsmag.com/harnessing-ai-for-strategic-advantage-in-wind-energy/" TargetMode="External"/><Relationship Id="rId5" Type="http://schemas.openxmlformats.org/officeDocument/2006/relationships/hyperlink" Target="https://www.gwec.net/reports/globalwindreport" TargetMode="External"/><Relationship Id="rId4" Type="http://schemas.openxmlformats.org/officeDocument/2006/relationships/hyperlink" Target="https://energy.ec.europa.eu/topics/renewable-energy/eu-wind-energy_en"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energy.ec.europa.eu/topics/renewable-energy/solar-energy_en"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smart-cities-marketplace.ec.europa.eu/news-and-events/news/2024/updated-solution-booklet-pv-and-battery" TargetMode="External"/><Relationship Id="rId5" Type="http://schemas.openxmlformats.org/officeDocument/2006/relationships/hyperlink" Target="https://www.irena.org/Energy-Transition/Technology/Energy-Storage" TargetMode="External"/><Relationship Id="rId4" Type="http://schemas.openxmlformats.org/officeDocument/2006/relationships/hyperlink" Target="https://www.alphaess.com/the-ultimate-guide-to-energy-storage-terminology:-key-terms-and-concepts-explained"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jojusolar.co.uk/case-studies/tesla-powerwall/"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hyperlink" Target="https://www.weforum.org/stories/2023/05/renewable-energy-incentives-households-countrie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open.edu/openlearncreate/course/view.php?id=17128"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https://every1.energy/learning-materials" TargetMode="External"/><Relationship Id="rId4" Type="http://schemas.openxmlformats.org/officeDocument/2006/relationships/hyperlink" Target="https://www.open.edu/openlearncreate/course/index.php?categoryid=1459"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flickr.com/photos/149368236@N06/33496772910/in/photolist-T2ZHzq-fGwupJ-Bkg5jr-2mtYgB5-2mu896t-q3WFYk-xNEiCZ-2osVkot-q1QC4S-2ij1mQ5-7E1YnV-2oikYa5-2pxqmEQ-2osVrKB-2osStGV-7VvsXg-Ky81jR-Af3ujk-2osWmcZ-nMf2gx-nv3mkn-qauZzM-2nMZ8xQ-tQkUUB-SobJBe-2osSwi1-2bbxqbS-defSCN-dj4r3g-T2ZH9f-7atCb1-Ap6LRH-mfKkMF-CbHjdX-2osXHv2-yt2MdK-2osSusc-2o694Xz-2osSwsV-2njE86c-2osXsvz-zisew3-8188pD-z4eJK6-EkGvDN-2osVt8M-dj4rkX-q1QBYG-2osSBFq-2oDiED2"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creativecommons.org/licenses/by-nc/2.0/" TargetMode="External"/><Relationship Id="rId12" Type="http://schemas.openxmlformats.org/officeDocument/2006/relationships/hyperlink" Target="https://www.flickr.com/photos/rjw1/6702740359/in/photolist-Dv28A-6QpueS-okTA-5UjCyB-bdiibX-4YHDDh-4u6NSr-4ZKdjS-gJcqG7-7Jknc2-aFkUG4-6wbE7B-8RFNTi-6Cj1cF-dd8Jxm-uEJ6H1-2e8kgN9-5TXvNe-x1rBd-oA9KZk-hpDY2-9c1DLX-eJ2PR-qkFVKE-7VfUWJ-h95ZT-8QzRTc-9R17Eo-3ppN9-89SyN4-8PD7n4-9Z5f1L-9p1XzW-o74fzs-6bRLLQ-gZMLcb-4n25fT-cjg6hN-WXJM89-9Rr7Z4-6aUxEF-ebNYMA-6NuwyV-bmLYnG-4CCfd9-6bNKEz-9pTg2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flickr.com/photos/bookishjulia/5170384132/in/photolist-8STz51-EjSV9-vLDsz-axnVcw-4pX7VT-mPZGv-4tbBXc-9qNAPa-p2Aysz-4zVATz-9puybw-fnHA8h-a6goGs-cBJu1q-uMJCA-9x37XH-24zEkEv-2ndp8Dy-52oobZ-6ip2AG-fJNLe-9kp6aT-bgJoyi-ibijD-5SQhC-B52MXw-48h5Hn-dMBoC5-oYjXVe-VDchtg-81EvDV-eGHVE5-4cxRZg-oDnEQc-e92Th3-e92Ts3-e8We6x-e92Tny-RF5xuc-8GyFnS-bqL272-8rc2mH-8rc26T-8rc1Uk-8F3Qca-bDFnxh-ec498p-4qnNLn-8rf9kG-8F6QWN" TargetMode="External"/><Relationship Id="rId11" Type="http://schemas.openxmlformats.org/officeDocument/2006/relationships/hyperlink" Target="https://www.flickr.com/photos/la-citta-vita/5964294206/in/photolist-a63ySJ-2if5NnW-25r9jwG-9NCzNg-2jTWyDw-Ruykm5-2k3vT2a-2jHw3rM-26wAznv-H8u1FC-HCUSyN-2jHrCbg-2jHrxUW-2jHw16p-cXN5kU-5J4xoF-fJj3MJ-23LWsCC-23LWs6A-23LWtaE-2k3vcaL-GMLHJH-2nsown9-brF35a-fJ31B2-2jTWrj6-2jTXZf9-HVaa8L-8ht37K-8M4ahu-YBtiPN-XpJbL-puGqk6-2nsigDR-2mDcop8-2jTX8zX-Nzsc5a-7YHViU-PCCEAp-79uuCF-H3323R-HRqJYg-HRqKjg-5JeU76-s4pgHv-5JeSrV-79uwwp-79umA4-ddYze8-79unS6" TargetMode="External"/><Relationship Id="rId5" Type="http://schemas.openxmlformats.org/officeDocument/2006/relationships/hyperlink" Target="https://creativecommons.org/licenses/by-sa/2.0/" TargetMode="External"/><Relationship Id="rId10" Type="http://schemas.openxmlformats.org/officeDocument/2006/relationships/hyperlink" Target="https://www.flickr.com/photos/78304219@N06/47971206747/in/photolist-pcnk82-oUQN9Q-pcbL79-oUNNYX-2g63Ytv-2pYmyp5-2oPVvN3-2okjdDX-bv7HCM-bv7D2D-bv7Fck-bv7y8p-bv7KxM-bv7z2H-bv7AnV-bv7Rbn-bv7MfH-bv7PGc-bv7J9K-bv7BGc-dhcrhL-bv7CrX-ipCCsr-ipCmPp-ipCVLX-ipCnQb-ipCipD-ipCqgn-ipCqdh-ipD6B6-ipCVBh-ipBS98-ipCGSR-ipCFko-ipBPqH-2o9vzXG-ipC1e6-ipBYGs-ipCP2e-ipCxmC-ipCaMz-ipDESK-ipCbFh-ipCwdq-ipCAi8-ipBVSQ-ipCJ61-ipDziZ-ipDtiT-ipCr83" TargetMode="External"/><Relationship Id="rId4" Type="http://schemas.openxmlformats.org/officeDocument/2006/relationships/hyperlink" Target="https://www.flickr.com/photos/yanrf/1408711192/in/photolist-39u1L1-4APB4-e6CGTw-dHvtNv-6hdKsq-pUUqXC-qu62Qk-Zr5dpr-9qDWdY-ntxC6e-oLHdEZ-2k64EEA-fUMosn-oLYSA2-8YXGCD-nU75Kf-bmpkZL-ntxC76-cd6kkQ-2xH1Sh-7WBLGb-6uEWWT-j7s6pF-axm1xx-4dyUdy-7S4dnp-5mEP5H-kGEMC9-CwfhL-9pC3DW-o99T5-6tKZcz-3K92tp-eAeBk-87DwDi-gyTMT-61YBV8-o99Bq-86nz8c-4grCAG-NbXxp-bBLECL-FRVWR3-dHCMz1-LtwHM9-Lww2oK-bVQ3Jr-68wbLC-34tqJZ-phyqDt" TargetMode="External"/><Relationship Id="rId9" Type="http://schemas.openxmlformats.org/officeDocument/2006/relationships/hyperlink" Target="https://creativecommons.org/licenses/by/2.0/"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iea.org/reports/global-ev-outlook-2025" TargetMode="External"/><Relationship Id="rId7" Type="http://schemas.openxmlformats.org/officeDocument/2006/relationships/hyperlink" Target="https://alternative-fuels-observatory.ec.europa.eu/sites/default/files/document-files/2024-05/Charging_ahead_Accelerating_the_roll-out_of_EU_electric_vehicle_charging_infrastructure.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alternative-fuels-observatory.ec.europa.eu/general-information/news/eafo-analysis-trends-ev-charging-infrastructure-across-europe" TargetMode="External"/><Relationship Id="rId5" Type="http://schemas.openxmlformats.org/officeDocument/2006/relationships/hyperlink" Target="https://alternative-fuels-observatory.ec.europa.eu/general-information/news" TargetMode="External"/><Relationship Id="rId4" Type="http://schemas.openxmlformats.org/officeDocument/2006/relationships/hyperlink" Target="https://www.acea.auto/press-release/electric-cars-eu-needs-8-times-more-charging-points-per-year-by-2030-to-meet-co2-target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6" name="Picture 5">
            <a:extLst>
              <a:ext uri="{FF2B5EF4-FFF2-40B4-BE49-F238E27FC236}">
                <a16:creationId xmlns:a16="http://schemas.microsoft.com/office/drawing/2014/main" id="{60AF7134-34ED-DED0-6CCD-4D8131C49C8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9699" y="1883070"/>
            <a:ext cx="4502301" cy="3092967"/>
          </a:xfrm>
          <a:prstGeom prst="rect">
            <a:avLst/>
          </a:prstGeom>
        </p:spPr>
      </p:pic>
      <p:sp>
        <p:nvSpPr>
          <p:cNvPr id="2" name="Title 1">
            <a:extLst>
              <a:ext uri="{FF2B5EF4-FFF2-40B4-BE49-F238E27FC236}">
                <a16:creationId xmlns:a16="http://schemas.microsoft.com/office/drawing/2014/main" id="{6325EB25-14E4-3C14-F576-F7A979BA79A2}"/>
              </a:ext>
            </a:extLst>
          </p:cNvPr>
          <p:cNvSpPr>
            <a:spLocks noGrp="1"/>
          </p:cNvSpPr>
          <p:nvPr>
            <p:ph type="title" idx="4294967295"/>
          </p:nvPr>
        </p:nvSpPr>
        <p:spPr>
          <a:xfrm>
            <a:off x="461109" y="1658983"/>
            <a:ext cx="7228590" cy="3683726"/>
          </a:xfrm>
          <a:prstGeom prst="rect">
            <a:avLst/>
          </a:prstGeom>
        </p:spPr>
        <p:txBody>
          <a:bodyPr/>
          <a:lstStyle/>
          <a:p>
            <a:pPr latinLnBrk="0"/>
            <a:r>
              <a:rPr lang="nl-NL" sz="6000" noProof="1"/>
              <a:t>Digitale energiebasisprincipes voor journalisten</a:t>
            </a:r>
          </a:p>
        </p:txBody>
      </p:sp>
    </p:spTree>
    <p:extLst>
      <p:ext uri="{BB962C8B-B14F-4D97-AF65-F5344CB8AC3E}">
        <p14:creationId xmlns:p14="http://schemas.microsoft.com/office/powerpoint/2010/main" val="2032918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CF262-98D8-BE56-1CA9-A84DFCFD33E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1F4424E-96FD-E7E6-E1DA-BCED42215313}"/>
              </a:ext>
            </a:extLst>
          </p:cNvPr>
          <p:cNvSpPr>
            <a:spLocks noGrp="1"/>
          </p:cNvSpPr>
          <p:nvPr>
            <p:ph type="title" idx="4294967295"/>
          </p:nvPr>
        </p:nvSpPr>
        <p:spPr>
          <a:xfrm>
            <a:off x="377482" y="783137"/>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Wind omzetten in elektriciteit: belangrijke feiten en informatie </a:t>
            </a:r>
            <a:endParaRPr lang="nl-NL" noProof="1">
              <a:effectLst/>
            </a:endParaRPr>
          </a:p>
          <a:p>
            <a:endParaRPr lang="nl-NL" noProof="1"/>
          </a:p>
        </p:txBody>
      </p:sp>
      <p:sp>
        <p:nvSpPr>
          <p:cNvPr id="4" name="TextBox 3">
            <a:extLst>
              <a:ext uri="{FF2B5EF4-FFF2-40B4-BE49-F238E27FC236}">
                <a16:creationId xmlns:a16="http://schemas.microsoft.com/office/drawing/2014/main" id="{1422382B-2AB3-2B41-4E36-550DCB887EDE}"/>
              </a:ext>
            </a:extLst>
          </p:cNvPr>
          <p:cNvSpPr txBox="1"/>
          <p:nvPr/>
        </p:nvSpPr>
        <p:spPr>
          <a:xfrm>
            <a:off x="377482" y="2205833"/>
            <a:ext cx="11437035" cy="4093428"/>
          </a:xfrm>
          <a:prstGeom prst="rect">
            <a:avLst/>
          </a:prstGeom>
          <a:noFill/>
        </p:spPr>
        <p:txBody>
          <a:bodyPr wrap="square" lIns="91440" tIns="45720" rIns="91440" bIns="45720" rtlCol="0" anchor="t">
            <a:spAutoFit/>
          </a:bodyPr>
          <a:lstStyle/>
          <a:p>
            <a:pPr latinLnBrk="0"/>
            <a:r>
              <a:rPr lang="en-GB" sz="2000" dirty="0">
                <a:solidFill>
                  <a:srgbClr val="2B2C30"/>
                </a:solidFill>
              </a:rPr>
              <a:t>Windenergie is een van de snelst groeiende hernieuwbare energiebronnen en helpt de afhankelijkheid van fossiele brandstoffen te verminderen. Windturbines zetten de kinetische energie (beweging) van wind om in elektriciteit. Windturbines bieden een schone en schaalbare energieoplossing. </a:t>
            </a:r>
          </a:p>
          <a:p>
            <a:pPr latinLnBrk="0"/>
            <a:endParaRPr lang="en-GB" sz="2000" dirty="0">
              <a:solidFill>
                <a:srgbClr val="2B2C30"/>
              </a:solidFill>
            </a:endParaRPr>
          </a:p>
          <a:p>
            <a:r>
              <a:rPr lang="en-GB" sz="2000" dirty="0">
                <a:solidFill>
                  <a:srgbClr val="2B2C30"/>
                </a:solidFill>
              </a:rPr>
              <a:t>Windturbines kunnen zonder wind geen stroom opwekken, maar energieopslag en netintegratie helpen de elektriciteitsvoorziening in stand te houden. </a:t>
            </a:r>
          </a:p>
          <a:p>
            <a:endParaRPr lang="en-GB" sz="2000" dirty="0">
              <a:solidFill>
                <a:srgbClr val="2B2C30"/>
              </a:solidFill>
            </a:endParaRPr>
          </a:p>
          <a:p>
            <a:pPr marL="342900" indent="-342900">
              <a:buFont typeface="Arial" panose="020B0604020202020204" pitchFamily="34" charset="0"/>
              <a:buChar char="•"/>
            </a:pPr>
            <a:r>
              <a:rPr lang="en-GB" sz="2000" dirty="0">
                <a:solidFill>
                  <a:srgbClr val="2B2C30"/>
                </a:solidFill>
              </a:rPr>
              <a:t>Ontdek </a:t>
            </a:r>
            <a:r>
              <a:rPr lang="en-GB" sz="2000" dirty="0">
                <a:solidFill>
                  <a:srgbClr val="2B2C30"/>
                </a:solidFill>
                <a:hlinkClick r:id="rId3"/>
              </a:rPr>
              <a:t>de basisprincipes van windenergie</a:t>
            </a:r>
            <a:r>
              <a:rPr lang="en-GB" sz="2000" dirty="0">
                <a:solidFill>
                  <a:srgbClr val="2B2C30"/>
                </a:solidFill>
              </a:rPr>
              <a:t> van Wind Europe.</a:t>
            </a:r>
          </a:p>
          <a:p>
            <a:pPr marL="342900" indent="-342900">
              <a:buFont typeface="Arial" panose="020B0604020202020204" pitchFamily="34" charset="0"/>
              <a:buChar char="•"/>
            </a:pPr>
            <a:r>
              <a:rPr lang="en-GB" sz="2000" dirty="0">
                <a:solidFill>
                  <a:srgbClr val="2B2C30"/>
                </a:solidFill>
              </a:rPr>
              <a:t>Lees hoe Europa </a:t>
            </a:r>
            <a:r>
              <a:rPr lang="en-GB" sz="2000" dirty="0">
                <a:solidFill>
                  <a:srgbClr val="2B2C30"/>
                </a:solidFill>
                <a:hlinkClick r:id="rId4"/>
              </a:rPr>
              <a:t>toonaangevend</a:t>
            </a:r>
            <a:r>
              <a:rPr lang="en-GB" sz="2000" dirty="0">
                <a:solidFill>
                  <a:srgbClr val="2B2C30"/>
                </a:solidFill>
              </a:rPr>
              <a:t> is op het gebied van </a:t>
            </a:r>
            <a:r>
              <a:rPr lang="en-GB" sz="2000" dirty="0">
                <a:solidFill>
                  <a:srgbClr val="2B2C30"/>
                </a:solidFill>
                <a:hlinkClick r:id="rId4"/>
              </a:rPr>
              <a:t>windenergie</a:t>
            </a:r>
            <a:r>
              <a:rPr lang="en-GB" sz="2000" dirty="0">
                <a:solidFill>
                  <a:srgbClr val="2B2C30"/>
                </a:solidFill>
              </a:rPr>
              <a:t>.</a:t>
            </a:r>
          </a:p>
          <a:p>
            <a:pPr marL="342900" indent="-342900">
              <a:buFont typeface="Arial" panose="020B0604020202020204" pitchFamily="34" charset="0"/>
              <a:buChar char="•"/>
            </a:pPr>
            <a:r>
              <a:rPr lang="en-GB" sz="2000" dirty="0">
                <a:solidFill>
                  <a:srgbClr val="2B2C30"/>
                </a:solidFill>
              </a:rPr>
              <a:t>Lees het </a:t>
            </a:r>
            <a:r>
              <a:rPr lang="en-GB" sz="2000" dirty="0">
                <a:solidFill>
                  <a:srgbClr val="2B2C30"/>
                </a:solidFill>
                <a:hlinkClick r:id="rId5"/>
              </a:rPr>
              <a:t>Global Wind Report 2025</a:t>
            </a:r>
            <a:r>
              <a:rPr lang="en-GB" sz="2000" dirty="0">
                <a:solidFill>
                  <a:srgbClr val="2B2C30"/>
                </a:solidFill>
              </a:rPr>
              <a:t>.</a:t>
            </a:r>
          </a:p>
          <a:p>
            <a:pPr marL="342900" indent="-342900">
              <a:buFont typeface="Arial" panose="020B0604020202020204" pitchFamily="34" charset="0"/>
              <a:buChar char="•"/>
            </a:pPr>
            <a:r>
              <a:rPr lang="en-GB" sz="2000" dirty="0">
                <a:solidFill>
                  <a:srgbClr val="2B2C30"/>
                </a:solidFill>
              </a:rPr>
              <a:t>Ontdek hoe </a:t>
            </a:r>
            <a:r>
              <a:rPr lang="en-GB" sz="2000" dirty="0">
                <a:solidFill>
                  <a:srgbClr val="2B2C30"/>
                </a:solidFill>
                <a:hlinkClick r:id="rId6"/>
              </a:rPr>
              <a:t>kunstmatige intelligentie (AI) windenergie kan ondersteunen</a:t>
            </a:r>
            <a:r>
              <a:rPr lang="en-GB" sz="2000" dirty="0">
                <a:solidFill>
                  <a:srgbClr val="2B2C30"/>
                </a:solidFill>
              </a:rPr>
              <a:t>.</a:t>
            </a:r>
          </a:p>
          <a:p>
            <a:pPr marL="342900" indent="-342900">
              <a:buFont typeface="Arial" panose="020B0604020202020204" pitchFamily="34" charset="0"/>
              <a:buChar char="•"/>
            </a:pPr>
            <a:r>
              <a:rPr lang="en-GB" sz="2000" dirty="0">
                <a:solidFill>
                  <a:srgbClr val="2B2C30"/>
                </a:solidFill>
              </a:rPr>
              <a:t>Ontdek hoe we </a:t>
            </a:r>
            <a:r>
              <a:rPr lang="en-GB" sz="2000" dirty="0">
                <a:solidFill>
                  <a:srgbClr val="2B2C30"/>
                </a:solidFill>
                <a:hlinkClick r:id="rId7"/>
              </a:rPr>
              <a:t>de milieu-impact van windturbines </a:t>
            </a:r>
            <a:r>
              <a:rPr lang="en-GB" sz="2000" dirty="0">
                <a:solidFill>
                  <a:srgbClr val="2B2C30"/>
                </a:solidFill>
              </a:rPr>
              <a:t>kunnen </a:t>
            </a:r>
            <a:r>
              <a:rPr lang="en-GB" sz="2000" dirty="0">
                <a:solidFill>
                  <a:srgbClr val="2B2C30"/>
                </a:solidFill>
                <a:hlinkClick r:id="rId7"/>
              </a:rPr>
              <a:t>minimaliseren</a:t>
            </a:r>
            <a:r>
              <a:rPr lang="en-GB" sz="2000" dirty="0">
                <a:solidFill>
                  <a:srgbClr val="2B2C30"/>
                </a:solidFill>
              </a:rPr>
              <a:t>.</a:t>
            </a:r>
          </a:p>
          <a:p>
            <a:endParaRPr lang="en-GB" sz="2000" dirty="0">
              <a:solidFill>
                <a:srgbClr val="2B2C30"/>
              </a:solidFill>
              <a:ea typeface="Calibri"/>
              <a:cs typeface="Calibri"/>
            </a:endParaRPr>
          </a:p>
        </p:txBody>
      </p:sp>
    </p:spTree>
    <p:extLst>
      <p:ext uri="{BB962C8B-B14F-4D97-AF65-F5344CB8AC3E}">
        <p14:creationId xmlns:p14="http://schemas.microsoft.com/office/powerpoint/2010/main" val="3851787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3927-D115-407C-E584-86BC989C7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AE118E-60E2-0CCF-31DE-F3A096C9C8EA}"/>
              </a:ext>
            </a:extLst>
          </p:cNvPr>
          <p:cNvSpPr>
            <a:spLocks noGrp="1"/>
          </p:cNvSpPr>
          <p:nvPr>
            <p:ph type="title" idx="4294967295"/>
          </p:nvPr>
        </p:nvSpPr>
        <p:spPr>
          <a:xfrm>
            <a:off x="315685" y="783136"/>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3. Inzicht in de opslag van zonne-energie </a:t>
            </a:r>
            <a:endParaRPr lang="nl-NL" noProof="1">
              <a:effectLst/>
            </a:endParaRPr>
          </a:p>
          <a:p>
            <a:endParaRPr lang="nl-NL" noProof="1"/>
          </a:p>
        </p:txBody>
      </p:sp>
      <p:sp>
        <p:nvSpPr>
          <p:cNvPr id="4" name="TextBox 3">
            <a:extLst>
              <a:ext uri="{FF2B5EF4-FFF2-40B4-BE49-F238E27FC236}">
                <a16:creationId xmlns:a16="http://schemas.microsoft.com/office/drawing/2014/main" id="{3578E889-170D-661A-C4C9-37B6BB6336A3}"/>
              </a:ext>
            </a:extLst>
          </p:cNvPr>
          <p:cNvSpPr txBox="1"/>
          <p:nvPr/>
        </p:nvSpPr>
        <p:spPr>
          <a:xfrm>
            <a:off x="885169" y="3231715"/>
            <a:ext cx="10421655" cy="1446550"/>
          </a:xfrm>
          <a:prstGeom prst="rect">
            <a:avLst/>
          </a:prstGeom>
          <a:noFill/>
        </p:spPr>
        <p:txBody>
          <a:bodyPr wrap="square" rtlCol="0">
            <a:spAutoFit/>
          </a:bodyPr>
          <a:lstStyle/>
          <a:p>
            <a:pPr algn="ctr" latinLnBrk="0"/>
            <a:r>
              <a:rPr lang="en-US" sz="4400" i="1" dirty="0">
                <a:solidFill>
                  <a:schemeClr val="accent5"/>
                </a:solidFill>
              </a:rPr>
              <a:t>Heb je je ooit afgevraagd wat er gebeurt als de zon niet schijnt?</a:t>
            </a:r>
          </a:p>
        </p:txBody>
      </p:sp>
    </p:spTree>
    <p:extLst>
      <p:ext uri="{BB962C8B-B14F-4D97-AF65-F5344CB8AC3E}">
        <p14:creationId xmlns:p14="http://schemas.microsoft.com/office/powerpoint/2010/main" val="954561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2BB5-58B6-278B-E025-E6AA0528F6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640AF1-5B9F-507A-3FA4-D8D3618C0D26}"/>
              </a:ext>
            </a:extLst>
          </p:cNvPr>
          <p:cNvSpPr>
            <a:spLocks noGrp="1"/>
          </p:cNvSpPr>
          <p:nvPr>
            <p:ph type="title" idx="4294967295"/>
          </p:nvPr>
        </p:nvSpPr>
        <p:spPr>
          <a:xfrm>
            <a:off x="302623" y="757055"/>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Inzicht in de opslag van zonne-energie: belangrijke terminologie</a:t>
            </a:r>
            <a:endParaRPr lang="nl-NL" noProof="1">
              <a:effectLst/>
            </a:endParaRPr>
          </a:p>
          <a:p>
            <a:endParaRPr lang="nl-NL" noProof="1"/>
          </a:p>
        </p:txBody>
      </p:sp>
      <p:sp>
        <p:nvSpPr>
          <p:cNvPr id="4" name="TextBox 3">
            <a:extLst>
              <a:ext uri="{FF2B5EF4-FFF2-40B4-BE49-F238E27FC236}">
                <a16:creationId xmlns:a16="http://schemas.microsoft.com/office/drawing/2014/main" id="{92FE9A94-DCC1-E1C5-4D79-C962BC490CDE}"/>
              </a:ext>
            </a:extLst>
          </p:cNvPr>
          <p:cNvSpPr txBox="1"/>
          <p:nvPr/>
        </p:nvSpPr>
        <p:spPr>
          <a:xfrm>
            <a:off x="4532243" y="2082618"/>
            <a:ext cx="7453431" cy="3816429"/>
          </a:xfrm>
          <a:prstGeom prst="rect">
            <a:avLst/>
          </a:prstGeom>
          <a:noFill/>
        </p:spPr>
        <p:txBody>
          <a:bodyPr wrap="square" rtlCol="0">
            <a:spAutoFit/>
          </a:bodyPr>
          <a:lstStyle/>
          <a:p>
            <a:pPr lvl="0" latinLnBrk="0"/>
            <a:r>
              <a:rPr lang="en-US" sz="2000" b="1" dirty="0">
                <a:ea typeface="Public Sans"/>
                <a:cs typeface="Public Sans"/>
                <a:sym typeface="Public Sans"/>
              </a:rPr>
              <a:t>Energieopslagsysteem (ESS)</a:t>
            </a:r>
            <a:r>
              <a:rPr lang="en-US" sz="2000" dirty="0">
                <a:ea typeface="Public Sans"/>
                <a:cs typeface="Public Sans"/>
                <a:sym typeface="Public Sans"/>
              </a:rPr>
              <a:t>: Technologie die elektriciteit opslaat voor later gebruik, waardoor </a:t>
            </a:r>
            <a:r>
              <a:rPr lang="en-GB" sz="2000" noProof="0" dirty="0">
                <a:ea typeface="Public Sans"/>
                <a:cs typeface="Public Sans"/>
                <a:sym typeface="Public Sans"/>
              </a:rPr>
              <a:t>vraag en</a:t>
            </a:r>
            <a:r>
              <a:rPr lang="en-US" sz="2000" dirty="0">
                <a:ea typeface="Public Sans"/>
                <a:cs typeface="Public Sans"/>
                <a:sym typeface="Public Sans"/>
              </a:rPr>
              <a:t> aanbod in evenwicht worden gebracht</a:t>
            </a:r>
            <a:r>
              <a:rPr lang="en-GB" sz="2000" noProof="0" dirty="0">
                <a:ea typeface="Public Sans"/>
                <a:cs typeface="Public Sans"/>
                <a:sym typeface="Public Sans"/>
              </a:rPr>
              <a:t>, het energieverbruik wordt geoptimaliseerd en de betrouwbaarheid van het elektriciteitsnet wordt verbeterd.</a:t>
            </a:r>
          </a:p>
          <a:p>
            <a:pPr lvl="0" latinLnBrk="0"/>
            <a:endParaRPr lang="en-US" sz="1100" dirty="0">
              <a:ea typeface="Public Sans"/>
              <a:cs typeface="Public Sans"/>
              <a:sym typeface="Public Sans"/>
            </a:endParaRPr>
          </a:p>
          <a:p>
            <a:pPr lvl="0" latinLnBrk="0"/>
            <a:r>
              <a:rPr lang="en-US" sz="2000" b="1" dirty="0">
                <a:ea typeface="Public Sans"/>
                <a:cs typeface="Public Sans"/>
                <a:sym typeface="Public Sans"/>
              </a:rPr>
              <a:t>Zelfverbruik</a:t>
            </a:r>
            <a:r>
              <a:rPr lang="en-US" sz="2000" dirty="0">
                <a:ea typeface="Public Sans"/>
                <a:cs typeface="Public Sans"/>
                <a:sym typeface="Public Sans"/>
              </a:rPr>
              <a:t>: het rechtstreeks binnen het pand gebruiken van energie die is opgewekt uit hernieuwbare bronnen, waardoor de energieonafhankelijkheid en besparingen worden vergroot door export naar het elektriciteitsnet te vermijden.</a:t>
            </a:r>
          </a:p>
          <a:p>
            <a:pPr lvl="0" latinLnBrk="0"/>
            <a:endParaRPr lang="en-US" sz="1100" dirty="0">
              <a:ea typeface="Public Sans"/>
              <a:cs typeface="Public Sans"/>
              <a:sym typeface="Public Sans"/>
            </a:endParaRPr>
          </a:p>
          <a:p>
            <a:pPr lvl="0" latinLnBrk="0"/>
            <a:r>
              <a:rPr lang="en-US" sz="2000" b="1" dirty="0">
                <a:ea typeface="Public Sans"/>
                <a:cs typeface="Public Sans"/>
                <a:sym typeface="Public Sans"/>
              </a:rPr>
              <a:t>Slimme energieopslag</a:t>
            </a:r>
            <a:r>
              <a:rPr lang="en-US" sz="2000" dirty="0">
                <a:ea typeface="Public Sans"/>
                <a:cs typeface="Public Sans"/>
                <a:sym typeface="Public Sans"/>
              </a:rPr>
              <a:t>: Verbetering van de monitoring, het beheer en de efficiëntie met behulp van geavanceerde technologieën zoals het internet der dingen (IoT) en kunstmatige intelligentie (AI).</a:t>
            </a:r>
          </a:p>
        </p:txBody>
      </p:sp>
      <p:pic>
        <p:nvPicPr>
          <p:cNvPr id="7" name="Picture 6">
            <a:extLst>
              <a:ext uri="{FF2B5EF4-FFF2-40B4-BE49-F238E27FC236}">
                <a16:creationId xmlns:a16="http://schemas.microsoft.com/office/drawing/2014/main" id="{68C7FB1C-7B12-EE0F-E025-47D3FB1087D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26" y="3190461"/>
            <a:ext cx="4098997" cy="2308630"/>
          </a:xfrm>
          <a:prstGeom prst="rect">
            <a:avLst/>
          </a:prstGeom>
        </p:spPr>
      </p:pic>
    </p:spTree>
    <p:extLst>
      <p:ext uri="{BB962C8B-B14F-4D97-AF65-F5344CB8AC3E}">
        <p14:creationId xmlns:p14="http://schemas.microsoft.com/office/powerpoint/2010/main" val="204960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15548-E3C6-0288-5677-BDCE607322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EF62FA-97C5-ED53-D5A5-534D852C075E}"/>
              </a:ext>
            </a:extLst>
          </p:cNvPr>
          <p:cNvSpPr>
            <a:spLocks noGrp="1"/>
          </p:cNvSpPr>
          <p:nvPr>
            <p:ph type="title" idx="4294967295"/>
          </p:nvPr>
        </p:nvSpPr>
        <p:spPr>
          <a:xfrm>
            <a:off x="262760" y="647778"/>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Inzicht in de opslag van zonne-energie: belangrijke feiten en informatie </a:t>
            </a:r>
            <a:endParaRPr lang="nl-NL" noProof="1">
              <a:effectLst/>
            </a:endParaRPr>
          </a:p>
          <a:p>
            <a:endParaRPr lang="nl-NL" noProof="1"/>
          </a:p>
        </p:txBody>
      </p:sp>
      <p:sp>
        <p:nvSpPr>
          <p:cNvPr id="4" name="TextBox 3">
            <a:extLst>
              <a:ext uri="{FF2B5EF4-FFF2-40B4-BE49-F238E27FC236}">
                <a16:creationId xmlns:a16="http://schemas.microsoft.com/office/drawing/2014/main" id="{0AA59405-2C00-D281-DA2C-55E0950F0113}"/>
              </a:ext>
            </a:extLst>
          </p:cNvPr>
          <p:cNvSpPr txBox="1"/>
          <p:nvPr/>
        </p:nvSpPr>
        <p:spPr>
          <a:xfrm>
            <a:off x="139423" y="1973341"/>
            <a:ext cx="11789817" cy="4893647"/>
          </a:xfrm>
          <a:prstGeom prst="rect">
            <a:avLst/>
          </a:prstGeom>
          <a:noFill/>
        </p:spPr>
        <p:txBody>
          <a:bodyPr wrap="square" rtlCol="0">
            <a:spAutoFit/>
          </a:bodyPr>
          <a:lstStyle/>
          <a:p>
            <a:pPr lvl="0" latinLnBrk="0"/>
            <a:r>
              <a:rPr lang="en-US" sz="2400" dirty="0">
                <a:ea typeface="Public Sans"/>
                <a:cs typeface="Public Sans"/>
                <a:sym typeface="Public Sans"/>
              </a:rPr>
              <a:t>Zonne-energiesystemen kunnen gebruikmaken van batterijopslag om elektriciteit te leveren wanneer er geen zonlicht beschikbaar is. Overdag wekken zonnepanelen elektriciteit op en wordt overtollige energie opgeslagen in batterijen voor later gebruik.</a:t>
            </a:r>
          </a:p>
          <a:p>
            <a:pPr lvl="0" latinLnBrk="0"/>
            <a:endParaRPr lang="en-US" sz="1200" dirty="0">
              <a:ea typeface="Public Sans"/>
              <a:cs typeface="Public Sans"/>
              <a:sym typeface="Public Sans"/>
            </a:endParaRPr>
          </a:p>
          <a:p>
            <a:pPr lvl="0" latinLnBrk="0"/>
            <a:r>
              <a:rPr lang="en-US" sz="2400" dirty="0">
                <a:ea typeface="Public Sans"/>
                <a:cs typeface="Public Sans"/>
                <a:sym typeface="Public Sans"/>
              </a:rPr>
              <a:t>De meest voorkomende batterijtechnologieën voor opslag van zonne-energie zijn lithium-ion (gebruikt in Tesla Powerwall en andere opslagoplossingen voor thuis) en loodzuur (goedkoper, maar minder efficiënt en met een kortere levensduur).</a:t>
            </a:r>
          </a:p>
          <a:p>
            <a:pPr lvl="0" latinLnBrk="0"/>
            <a:endParaRPr lang="en-US" sz="1200" dirty="0">
              <a:ea typeface="Public Sans"/>
              <a:cs typeface="Public Sans"/>
              <a:sym typeface="Public Sans"/>
            </a:endParaRPr>
          </a:p>
          <a:p>
            <a:pPr marL="342900" lvl="0" indent="-342900" latinLnBrk="0">
              <a:buFont typeface="Arial" panose="020B0604020202020204" pitchFamily="34" charset="0"/>
              <a:buChar char="•"/>
            </a:pPr>
            <a:r>
              <a:rPr lang="en-US" sz="2400" dirty="0">
                <a:ea typeface="Public Sans"/>
                <a:cs typeface="Public Sans"/>
                <a:sym typeface="Public Sans"/>
              </a:rPr>
              <a:t>De Europese Commissie biedt een </a:t>
            </a:r>
            <a:r>
              <a:rPr lang="en-US" sz="2400" dirty="0">
                <a:ea typeface="Public Sans"/>
                <a:cs typeface="Public Sans"/>
                <a:sym typeface="Public Sans"/>
                <a:hlinkClick r:id="rId3"/>
              </a:rPr>
              <a:t>uitgebreid overzicht van zonne-energie in Europa</a:t>
            </a:r>
            <a:r>
              <a:rPr lang="en-US" sz="2400" dirty="0">
                <a:ea typeface="Public Sans"/>
                <a:cs typeface="Public Sans"/>
                <a:sym typeface="Public Sans"/>
              </a:rPr>
              <a:t>.</a:t>
            </a:r>
          </a:p>
          <a:p>
            <a:pPr marL="342900" lvl="0" indent="-342900" latinLnBrk="0">
              <a:buFont typeface="Arial" panose="020B0604020202020204" pitchFamily="34" charset="0"/>
              <a:buChar char="•"/>
            </a:pPr>
            <a:r>
              <a:rPr lang="en-US" sz="2400" dirty="0">
                <a:ea typeface="Public Sans"/>
                <a:cs typeface="Public Sans"/>
                <a:sym typeface="Public Sans"/>
              </a:rPr>
              <a:t>Bekijk </a:t>
            </a:r>
            <a:r>
              <a:rPr lang="en-US" sz="2400" dirty="0">
                <a:ea typeface="Public Sans"/>
                <a:cs typeface="Public Sans"/>
                <a:sym typeface="Public Sans"/>
                <a:hlinkClick r:id="rId4"/>
              </a:rPr>
              <a:t>de ultieme gids voor terminologie op het gebied van energieopslag</a:t>
            </a:r>
            <a:r>
              <a:rPr lang="en-US" sz="2400" dirty="0">
                <a:ea typeface="Public Sans"/>
                <a:cs typeface="Public Sans"/>
                <a:sym typeface="Public Sans"/>
              </a:rPr>
              <a:t>.</a:t>
            </a:r>
          </a:p>
          <a:p>
            <a:pPr marL="342900" lvl="0" indent="-342900" latinLnBrk="0">
              <a:buFont typeface="Arial" panose="020B0604020202020204" pitchFamily="34" charset="0"/>
              <a:buChar char="•"/>
            </a:pPr>
            <a:r>
              <a:rPr lang="en-US" sz="2400" dirty="0">
                <a:ea typeface="Public Sans"/>
                <a:cs typeface="Public Sans"/>
                <a:sym typeface="Public Sans"/>
              </a:rPr>
              <a:t>Het Internationaal Agentschap voor Hernieuwbare Energie (IRENA) biedt een briefing over </a:t>
            </a:r>
            <a:r>
              <a:rPr lang="en-US" sz="2400" dirty="0">
                <a:ea typeface="Public Sans"/>
                <a:cs typeface="Public Sans"/>
                <a:sym typeface="Public Sans"/>
                <a:hlinkClick r:id="rId5"/>
              </a:rPr>
              <a:t>energieopslag</a:t>
            </a:r>
            <a:r>
              <a:rPr lang="en-US" sz="2400" dirty="0">
                <a:ea typeface="Public Sans"/>
                <a:cs typeface="Public Sans"/>
                <a:sym typeface="Public Sans"/>
              </a:rPr>
              <a:t>.</a:t>
            </a:r>
          </a:p>
          <a:p>
            <a:pPr marL="342900" lvl="0" indent="-342900" latinLnBrk="0">
              <a:buFont typeface="Arial" panose="020B0604020202020204" pitchFamily="34" charset="0"/>
              <a:buChar char="•"/>
            </a:pPr>
            <a:r>
              <a:rPr lang="en-US" sz="2400" dirty="0">
                <a:ea typeface="Public Sans"/>
                <a:cs typeface="Public Sans"/>
                <a:sym typeface="Public Sans"/>
              </a:rPr>
              <a:t>Ontdek de rol van batterijen in de digitale energietransitie in het </a:t>
            </a:r>
            <a:r>
              <a:rPr lang="en-US" sz="2400" dirty="0">
                <a:ea typeface="Public Sans"/>
                <a:cs typeface="Public Sans"/>
                <a:sym typeface="Public Sans"/>
                <a:hlinkClick r:id="rId6"/>
              </a:rPr>
              <a:t>PV- en batterijoplossingenboekje </a:t>
            </a:r>
            <a:r>
              <a:rPr lang="en-US" sz="2400" dirty="0">
                <a:ea typeface="Public Sans"/>
                <a:cs typeface="Public Sans"/>
                <a:sym typeface="Public Sans"/>
              </a:rPr>
              <a:t>van de Europese Commissie.</a:t>
            </a:r>
          </a:p>
          <a:p>
            <a:pPr lvl="0" latinLnBrk="0"/>
            <a:endParaRPr lang="en-US" sz="2400" dirty="0">
              <a:ea typeface="Public Sans"/>
              <a:cs typeface="Public Sans"/>
              <a:sym typeface="Public Sans"/>
            </a:endParaRPr>
          </a:p>
        </p:txBody>
      </p:sp>
    </p:spTree>
    <p:extLst>
      <p:ext uri="{BB962C8B-B14F-4D97-AF65-F5344CB8AC3E}">
        <p14:creationId xmlns:p14="http://schemas.microsoft.com/office/powerpoint/2010/main" val="2820332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6AB54-937D-9F1A-E1C1-19D32494057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5932F96-E1CE-29F1-73E1-EFFE23DACA81}"/>
              </a:ext>
            </a:extLst>
          </p:cNvPr>
          <p:cNvSpPr txBox="1"/>
          <p:nvPr/>
        </p:nvSpPr>
        <p:spPr>
          <a:xfrm>
            <a:off x="4985444" y="2154798"/>
            <a:ext cx="6676373" cy="3359061"/>
          </a:xfrm>
          <a:prstGeom prst="rect">
            <a:avLst/>
          </a:prstGeom>
          <a:noFill/>
        </p:spPr>
        <p:txBody>
          <a:bodyPr wrap="square" rtlCol="0">
            <a:spAutoFit/>
          </a:bodyPr>
          <a:lstStyle/>
          <a:p>
            <a:pPr marL="342900" indent="-342900" latinLnBrk="0">
              <a:lnSpc>
                <a:spcPct val="150000"/>
              </a:lnSpc>
              <a:buFont typeface="Arial" panose="020B0604020202020204" pitchFamily="34" charset="0"/>
              <a:buChar char="•"/>
            </a:pPr>
            <a:r>
              <a:rPr lang="en-GB" sz="2400" dirty="0">
                <a:solidFill>
                  <a:srgbClr val="2B2C30"/>
                </a:solidFill>
              </a:rPr>
              <a:t>Gebruik </a:t>
            </a:r>
            <a:r>
              <a:rPr lang="en-GB" sz="2400" dirty="0">
                <a:solidFill>
                  <a:srgbClr val="000066"/>
                </a:solidFill>
                <a:hlinkClick r:id="rId3">
                  <a:extLst>
                    <a:ext uri="{A12FA001-AC4F-418D-AE19-62706E023703}">
                      <ahyp:hlinkClr xmlns:ahyp="http://schemas.microsoft.com/office/drawing/2018/hyperlinkcolor" val="tx"/>
                    </a:ext>
                  </a:extLst>
                </a:hlinkClick>
              </a:rPr>
              <a:t>voorbeelden uit de praktijk.</a:t>
            </a:r>
          </a:p>
          <a:p>
            <a:pPr marL="342900" indent="-342900" latinLnBrk="0">
              <a:lnSpc>
                <a:spcPct val="150000"/>
              </a:lnSpc>
              <a:buFont typeface="Arial" panose="020B0604020202020204" pitchFamily="34" charset="0"/>
              <a:buChar char="•"/>
            </a:pPr>
            <a:r>
              <a:rPr lang="en-GB" sz="2400" dirty="0">
                <a:solidFill>
                  <a:srgbClr val="2B2C30"/>
                </a:solidFill>
              </a:rPr>
              <a:t>Leg technische termen uit aan de hand van eenvoudige analogieën (bijvoorbeeld: "Een zonnebatterij werkt als een powerbank voor je telefoon, maar dan op huishoudelijke schaal").</a:t>
            </a:r>
            <a:endParaRPr lang="en-GB" sz="2400" dirty="0"/>
          </a:p>
          <a:p>
            <a:pPr marL="342900" indent="-342900" latinLnBrk="0">
              <a:lnSpc>
                <a:spcPct val="150000"/>
              </a:lnSpc>
              <a:buFont typeface="Arial" panose="020B0604020202020204" pitchFamily="34" charset="0"/>
              <a:buChar char="•"/>
            </a:pPr>
            <a:r>
              <a:rPr lang="en-GB" sz="2400" dirty="0">
                <a:solidFill>
                  <a:srgbClr val="000066"/>
                </a:solidFill>
                <a:hlinkClick r:id="rId4">
                  <a:extLst>
                    <a:ext uri="{A12FA001-AC4F-418D-AE19-62706E023703}">
                      <ahyp:hlinkClr xmlns:ahyp="http://schemas.microsoft.com/office/drawing/2018/hyperlinkcolor" val="tx"/>
                    </a:ext>
                  </a:extLst>
                </a:hlinkClick>
              </a:rPr>
              <a:t>Vergelijk de kostenbesparingen en stimuleringsmaatregelen voor het gebruik van hernieuwbare energie in verschillende landen.</a:t>
            </a:r>
          </a:p>
        </p:txBody>
      </p:sp>
      <p:pic>
        <p:nvPicPr>
          <p:cNvPr id="5" name="Picture 4">
            <a:extLst>
              <a:ext uri="{FF2B5EF4-FFF2-40B4-BE49-F238E27FC236}">
                <a16:creationId xmlns:a16="http://schemas.microsoft.com/office/drawing/2014/main" id="{2D109CDC-B519-FE27-6B78-B4E6A4DA1E5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330058" y="2648270"/>
            <a:ext cx="4676148" cy="3507111"/>
          </a:xfrm>
          <a:prstGeom prst="rect">
            <a:avLst/>
          </a:prstGeom>
        </p:spPr>
      </p:pic>
      <p:sp>
        <p:nvSpPr>
          <p:cNvPr id="2" name="Title 1">
            <a:extLst>
              <a:ext uri="{FF2B5EF4-FFF2-40B4-BE49-F238E27FC236}">
                <a16:creationId xmlns:a16="http://schemas.microsoft.com/office/drawing/2014/main" id="{14463DD1-04BB-813D-DE50-545E79D0AE6B}"/>
              </a:ext>
            </a:extLst>
          </p:cNvPr>
          <p:cNvSpPr>
            <a:spLocks noGrp="1"/>
          </p:cNvSpPr>
          <p:nvPr>
            <p:ph type="title" idx="4294967295"/>
          </p:nvPr>
        </p:nvSpPr>
        <p:spPr>
          <a:xfrm>
            <a:off x="838200" y="738188"/>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Enkele praktische tips voor communicatie met het publiek </a:t>
            </a:r>
            <a:endParaRPr lang="nl-NL" noProof="1">
              <a:effectLst/>
            </a:endParaRPr>
          </a:p>
          <a:p>
            <a:endParaRPr lang="nl-NL" noProof="1"/>
          </a:p>
        </p:txBody>
      </p:sp>
    </p:spTree>
    <p:extLst>
      <p:ext uri="{BB962C8B-B14F-4D97-AF65-F5344CB8AC3E}">
        <p14:creationId xmlns:p14="http://schemas.microsoft.com/office/powerpoint/2010/main" val="14884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4" name="Title 3">
            <a:extLst>
              <a:ext uri="{FF2B5EF4-FFF2-40B4-BE49-F238E27FC236}">
                <a16:creationId xmlns:a16="http://schemas.microsoft.com/office/drawing/2014/main" id="{186EC441-33A8-7B5E-09C0-2B1A885D4900}"/>
              </a:ext>
            </a:extLst>
          </p:cNvPr>
          <p:cNvSpPr>
            <a:spLocks noGrp="1"/>
          </p:cNvSpPr>
          <p:nvPr>
            <p:ph type="title" idx="4294967295"/>
          </p:nvPr>
        </p:nvSpPr>
        <p:spPr>
          <a:xfrm>
            <a:off x="790220" y="532472"/>
            <a:ext cx="7957457" cy="1325563"/>
          </a:xfrm>
          <a:prstGeom prst="rect">
            <a:avLst/>
          </a:prstGeom>
        </p:spPr>
        <p:txBody>
          <a:bodyPr/>
          <a:lstStyle/>
          <a:p>
            <a:r>
              <a:rPr lang="nl-NL" sz="2800" noProof="1">
                <a:solidFill>
                  <a:schemeClr val="tx2"/>
                </a:solidFill>
              </a:rPr>
              <a:t>Volgende stappen</a:t>
            </a:r>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Als u meer wilt weten over energiedigitalisering, kunnen de volgende bronnen nuttig zijn: </a:t>
            </a: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29" name="TextBox 28">
            <a:extLst>
              <a:ext uri="{FF2B5EF4-FFF2-40B4-BE49-F238E27FC236}">
                <a16:creationId xmlns:a16="http://schemas.microsoft.com/office/drawing/2014/main" id="{4ECDE187-04E2-45C2-AB71-3163282F7484}"/>
              </a:ext>
            </a:extLst>
          </p:cNvPr>
          <p:cNvSpPr txBox="1"/>
          <p:nvPr/>
        </p:nvSpPr>
        <p:spPr>
          <a:xfrm>
            <a:off x="1017740" y="3335287"/>
            <a:ext cx="2175491" cy="2246769"/>
          </a:xfrm>
          <a:prstGeom prst="rect">
            <a:avLst/>
          </a:prstGeom>
          <a:noFill/>
        </p:spPr>
        <p:txBody>
          <a:bodyPr wrap="square" lIns="91440" tIns="45720" rIns="91440" bIns="45720" rtlCol="0" anchor="t" anchorCtr="0">
            <a:spAutoFit/>
          </a:bodyPr>
          <a:lstStyle/>
          <a:p>
            <a:pPr algn="ctr" latinLnBrk="0"/>
            <a:r>
              <a:rPr lang="en-GB" sz="2000" noProof="0" dirty="0">
                <a:solidFill>
                  <a:srgbClr val="373737"/>
                </a:solidFill>
                <a:ea typeface="맑은 고딕"/>
              </a:rPr>
              <a:t>Ontkracht enkele mythes over energiedigitalisering in Every1's </a:t>
            </a:r>
            <a:r>
              <a:rPr lang="nl-NL" sz="2000" i="1" dirty="0">
                <a:solidFill>
                  <a:srgbClr val="373737"/>
                </a:solidFill>
                <a:ea typeface="맑은 고딕"/>
                <a:hlinkClick r:id="rId3"/>
              </a:rPr>
              <a:t>Mythes over energie ontkracht: feit versus fictie</a:t>
            </a:r>
            <a:endParaRPr lang="en-GB" sz="2000" noProof="0" dirty="0">
              <a:solidFill>
                <a:srgbClr val="373737"/>
              </a:solidFill>
              <a:ea typeface="맑은 고딕"/>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627649" y="3589297"/>
            <a:ext cx="2364667" cy="2246769"/>
          </a:xfrm>
          <a:prstGeom prst="rect">
            <a:avLst/>
          </a:prstGeom>
          <a:noFill/>
        </p:spPr>
        <p:txBody>
          <a:bodyPr wrap="square" rtlCol="0" anchor="t" anchorCtr="0">
            <a:spAutoFit/>
          </a:bodyPr>
          <a:lstStyle/>
          <a:p>
            <a:pPr algn="ctr"/>
            <a:r>
              <a:rPr lang="en-US" altLang="ko-KR" sz="2000" dirty="0">
                <a:solidFill>
                  <a:srgbClr val="373737"/>
                </a:solidFill>
              </a:rPr>
              <a:t>Neem een diepgaande kijk op energiezekerheid in Every1's </a:t>
            </a:r>
            <a:r>
              <a:rPr lang="nl-NL" altLang="ko-KR" sz="2000" i="1" dirty="0">
                <a:solidFill>
                  <a:srgbClr val="373737"/>
                </a:solidFill>
                <a:hlinkClick r:id="rId3"/>
              </a:rPr>
              <a:t>Mythes over cyberbeveiliging en digitale energie ontkracht!</a:t>
            </a:r>
            <a:endParaRPr lang="ko-KR" altLang="en-US" sz="2000" dirty="0">
              <a:solidFill>
                <a:srgbClr val="373737"/>
              </a:solidFill>
            </a:endParaRPr>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270165" y="3504565"/>
            <a:ext cx="2338969" cy="2246769"/>
          </a:xfrm>
          <a:prstGeom prst="rect">
            <a:avLst/>
          </a:prstGeom>
          <a:noFill/>
        </p:spPr>
        <p:txBody>
          <a:bodyPr wrap="square" rtlCol="0" anchor="t" anchorCtr="0">
            <a:spAutoFit/>
          </a:bodyPr>
          <a:lstStyle/>
          <a:p>
            <a:pPr algn="ctr" latinLnBrk="0"/>
            <a:r>
              <a:rPr lang="en-GB" sz="2000" noProof="0" dirty="0">
                <a:solidFill>
                  <a:srgbClr val="373737"/>
                </a:solidFill>
              </a:rPr>
              <a:t>Bekijk Every1's reeks korte </a:t>
            </a:r>
            <a:r>
              <a:rPr lang="en-GB" sz="2000" noProof="0" dirty="0" err="1">
                <a:solidFill>
                  <a:srgbClr val="373737"/>
                </a:solidFill>
              </a:rPr>
              <a:t>cursussen</a:t>
            </a:r>
            <a:r>
              <a:rPr lang="en-GB" sz="2000" noProof="0" dirty="0">
                <a:solidFill>
                  <a:srgbClr val="373737"/>
                </a:solidFill>
              </a:rPr>
              <a:t> </a:t>
            </a:r>
            <a:r>
              <a:rPr lang="nl-NL" sz="2000" i="1" dirty="0">
                <a:solidFill>
                  <a:srgbClr val="373737"/>
                </a:solidFill>
                <a:hlinkClick r:id="rId4"/>
              </a:rPr>
              <a:t>Essentiële elementen van digitale energie</a:t>
            </a:r>
            <a:r>
              <a:rPr lang="en-GB" sz="2000" i="1" noProof="0" dirty="0">
                <a:solidFill>
                  <a:srgbClr val="373737"/>
                </a:solidFill>
                <a:hlinkClick r:id="rId4"/>
              </a:rPr>
              <a:t> </a:t>
            </a:r>
            <a:r>
              <a:rPr lang="en-GB" sz="2000" noProof="0" dirty="0">
                <a:solidFill>
                  <a:srgbClr val="373737"/>
                </a:solidFill>
              </a:rPr>
              <a:t>over energiedigitalisering.</a:t>
            </a: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9102884" y="3798409"/>
            <a:ext cx="2071376" cy="1323439"/>
          </a:xfrm>
          <a:prstGeom prst="rect">
            <a:avLst/>
          </a:prstGeom>
          <a:noFill/>
        </p:spPr>
        <p:txBody>
          <a:bodyPr wrap="square" rtlCol="0" anchor="t" anchorCtr="0">
            <a:spAutoFit/>
          </a:bodyPr>
          <a:lstStyle/>
          <a:p>
            <a:pPr algn="ctr"/>
            <a:r>
              <a:rPr lang="en-US" altLang="ko-KR" sz="2000" dirty="0">
                <a:solidFill>
                  <a:srgbClr val="373737"/>
                </a:solidFill>
                <a:hlinkClick r:id="rId5"/>
              </a:rPr>
              <a:t>Lees meer over het lesmateriaal van het Every1-project.</a:t>
            </a:r>
            <a:endParaRPr lang="ko-KR" altLang="en-US" sz="2000" dirty="0">
              <a:solidFill>
                <a:srgbClr val="373737"/>
              </a:solidFill>
            </a:endParaRPr>
          </a:p>
        </p:txBody>
      </p:sp>
    </p:spTree>
    <p:extLst>
      <p:ext uri="{BB962C8B-B14F-4D97-AF65-F5344CB8AC3E}">
        <p14:creationId xmlns:p14="http://schemas.microsoft.com/office/powerpoint/2010/main" val="3157460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E2F0C4-3708-062E-837B-49F21B8E51C4}"/>
              </a:ext>
            </a:extLst>
          </p:cNvPr>
          <p:cNvSpPr txBox="1"/>
          <p:nvPr/>
        </p:nvSpPr>
        <p:spPr>
          <a:xfrm>
            <a:off x="4258848" y="596486"/>
            <a:ext cx="7628351" cy="6401753"/>
          </a:xfrm>
          <a:prstGeom prst="rect">
            <a:avLst/>
          </a:prstGeom>
          <a:noFill/>
        </p:spPr>
        <p:txBody>
          <a:bodyPr wrap="square" lIns="91440" tIns="45720" rIns="91440" bIns="45720" rtlCol="0" anchor="t">
            <a:spAutoFit/>
          </a:bodyPr>
          <a:lstStyle/>
          <a:p>
            <a:pPr latinLnBrk="0"/>
            <a:r>
              <a:rPr lang="en-GB" dirty="0"/>
              <a:t>Deze </a:t>
            </a:r>
            <a:r>
              <a:rPr lang="en-GB" dirty="0" err="1"/>
              <a:t>presentatie</a:t>
            </a:r>
            <a:r>
              <a:rPr lang="en-GB" dirty="0"/>
              <a:t> </a:t>
            </a:r>
            <a:r>
              <a:rPr lang="en-GB" i="1" dirty="0"/>
              <a:t>“</a:t>
            </a:r>
            <a:r>
              <a:rPr lang="en-GB" dirty="0" err="1"/>
              <a:t>Digitale</a:t>
            </a:r>
            <a:r>
              <a:rPr lang="en-GB" dirty="0"/>
              <a:t> </a:t>
            </a:r>
            <a:r>
              <a:rPr lang="en-GB" dirty="0" err="1"/>
              <a:t>energiebasisprincipes</a:t>
            </a:r>
            <a:r>
              <a:rPr lang="en-GB" dirty="0"/>
              <a:t> </a:t>
            </a:r>
            <a:r>
              <a:rPr lang="en-GB" dirty="0" err="1"/>
              <a:t>voor</a:t>
            </a:r>
            <a:r>
              <a:rPr lang="en-GB" dirty="0"/>
              <a:t> </a:t>
            </a:r>
            <a:r>
              <a:rPr lang="en-GB" dirty="0" err="1"/>
              <a:t>journalisten</a:t>
            </a:r>
            <a:r>
              <a:rPr lang="en-GB" i="1" dirty="0"/>
              <a:t>” </a:t>
            </a:r>
            <a:r>
              <a:rPr lang="en-GB" dirty="0"/>
              <a:t>is geproduceerd door het Every1-project en valt onder de licentie </a:t>
            </a:r>
            <a:r>
              <a:rPr lang="en-GB" dirty="0">
                <a:hlinkClick r:id="rId3"/>
              </a:rPr>
              <a:t>CC BY-SA 4.0</a:t>
            </a:r>
            <a:r>
              <a:rPr lang="en-GB" dirty="0"/>
              <a:t>, tenzij anders vermeld. </a:t>
            </a:r>
          </a:p>
          <a:p>
            <a:pPr latinLnBrk="0"/>
            <a:endParaRPr lang="en-GB" dirty="0"/>
          </a:p>
          <a:p>
            <a:pPr latinLnBrk="0"/>
            <a:r>
              <a:rPr lang="en-GB" dirty="0"/>
              <a:t>De afbeeldingen die in deze presentatie worden gebruikt, zijn als volgt: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Afbeelding op de omslag: Foto: Bewerkt naar </a:t>
            </a:r>
            <a:r>
              <a:rPr lang="en-US" dirty="0">
                <a:solidFill>
                  <a:schemeClr val="dk1"/>
                </a:solidFill>
                <a:ea typeface="Public Sans"/>
                <a:cs typeface="Public Sans"/>
                <a:sym typeface="Public Sans"/>
                <a:hlinkClick r:id="rId4"/>
              </a:rPr>
              <a:t>Journalists on Duty </a:t>
            </a:r>
            <a:r>
              <a:rPr lang="en-US" dirty="0">
                <a:solidFill>
                  <a:schemeClr val="dk1"/>
                </a:solidFill>
                <a:ea typeface="Public Sans"/>
                <a:cs typeface="Public Sans"/>
                <a:sym typeface="Public Sans"/>
              </a:rPr>
              <a:t>door Yan Arief, onder licentie </a:t>
            </a:r>
            <a:r>
              <a:rPr lang="en-US" dirty="0">
                <a:solidFill>
                  <a:schemeClr val="dk1"/>
                </a:solidFill>
                <a:ea typeface="Public Sans"/>
                <a:cs typeface="Public Sans"/>
                <a:sym typeface="Public Sans"/>
                <a:hlinkClick r:id="rId5"/>
              </a:rPr>
              <a:t>CC BY-SA 2.0</a:t>
            </a:r>
            <a:r>
              <a:rPr lang="en-US" dirty="0">
                <a:solidFill>
                  <a:schemeClr val="dk1"/>
                </a:solidFill>
                <a:ea typeface="Public Sans"/>
                <a:cs typeface="Public Sans"/>
                <a:sym typeface="Public Sans"/>
              </a:rPr>
              <a:t>. </a:t>
            </a:r>
            <a:endParaRPr lang="en-US"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Afbeelding bij de inleidende tekst: </a:t>
            </a:r>
            <a:r>
              <a:rPr lang="en-GB" dirty="0">
                <a:solidFill>
                  <a:schemeClr val="dk1"/>
                </a:solidFill>
                <a:ea typeface="Public Sans"/>
                <a:cs typeface="Arial" panose="020B0604020202020204" pitchFamily="34" charset="0"/>
                <a:sym typeface="Public Sans"/>
                <a:hlinkClick r:id="rId6"/>
              </a:rPr>
              <a:t>Microfoon </a:t>
            </a:r>
            <a:r>
              <a:rPr lang="en-GB" dirty="0">
                <a:solidFill>
                  <a:schemeClr val="dk1"/>
                </a:solidFill>
                <a:ea typeface="Public Sans"/>
                <a:cs typeface="Arial" panose="020B0604020202020204" pitchFamily="34" charset="0"/>
                <a:sym typeface="Public Sans"/>
              </a:rPr>
              <a:t>door Julia, onder licentie </a:t>
            </a:r>
            <a:r>
              <a:rPr lang="en-GB" dirty="0">
                <a:solidFill>
                  <a:schemeClr val="dk1"/>
                </a:solidFill>
                <a:ea typeface="Public Sans"/>
                <a:cs typeface="Arial" panose="020B0604020202020204" pitchFamily="34" charset="0"/>
                <a:sym typeface="Public Sans"/>
                <a:hlinkClick r:id="rId7"/>
              </a:rPr>
              <a:t>CC BY-NC 2.0</a:t>
            </a:r>
            <a:r>
              <a:rPr lang="en-GB" dirty="0">
                <a:solidFill>
                  <a:schemeClr val="dk1"/>
                </a:solidFill>
                <a:ea typeface="Public Sans"/>
                <a:cs typeface="Arial" panose="020B0604020202020204" pitchFamily="34" charset="0"/>
                <a:sym typeface="Public Sans"/>
              </a:rPr>
              <a:t>.</a:t>
            </a:r>
          </a:p>
          <a:p>
            <a:pPr marL="285750" indent="-285750" latinLnBrk="0">
              <a:buFont typeface="Arial" panose="020B0604020202020204" pitchFamily="34" charset="0"/>
              <a:buChar char="•"/>
            </a:pPr>
            <a:r>
              <a:rPr lang="en-GB" dirty="0">
                <a:solidFill>
                  <a:schemeClr val="dk1"/>
                </a:solidFill>
                <a:ea typeface="Public Sans"/>
                <a:cs typeface="Arial" panose="020B0604020202020204" pitchFamily="34" charset="0"/>
                <a:sym typeface="Public Sans"/>
              </a:rPr>
              <a:t>Vooruitgang boeken met elektrische voertuigen: </a:t>
            </a:r>
            <a:r>
              <a:rPr lang="en-GB" b="0" i="0" dirty="0">
                <a:solidFill>
                  <a:srgbClr val="242424"/>
                </a:solidFill>
                <a:effectLst/>
                <a:latin typeface="Aptos Narrow" panose="020B0004020202020204" pitchFamily="34" charset="0"/>
                <a:hlinkClick r:id="rId8"/>
              </a:rPr>
              <a:t>Triple Cities Makerspace, Inc. </a:t>
            </a:r>
            <a:r>
              <a:rPr lang="en-GB" b="0" i="0" dirty="0">
                <a:solidFill>
                  <a:srgbClr val="242424"/>
                </a:solidFill>
                <a:effectLst/>
                <a:latin typeface="Aptos Narrow" panose="020B0004020202020204" pitchFamily="34" charset="0"/>
              </a:rPr>
              <a:t>door 100% Campaign is gelicentieerd onder </a:t>
            </a:r>
            <a:r>
              <a:rPr lang="en-GB" b="0" i="0" dirty="0">
                <a:solidFill>
                  <a:srgbClr val="242424"/>
                </a:solidFill>
                <a:effectLst/>
                <a:latin typeface="Aptos Narrow" panose="020B0004020202020204" pitchFamily="34" charset="0"/>
                <a:hlinkClick r:id="rId9"/>
              </a:rPr>
              <a:t>CC BY 2.0</a:t>
            </a:r>
            <a:r>
              <a:rPr lang="en-GB" b="0" i="0" dirty="0">
                <a:solidFill>
                  <a:srgbClr val="242424"/>
                </a:solidFill>
                <a:effectLst/>
                <a:latin typeface="Aptos Narrow" panose="020B0004020202020204" pitchFamily="34" charset="0"/>
              </a:rPr>
              <a:t>. </a:t>
            </a:r>
            <a:endParaRPr lang="en-GB" dirty="0">
              <a:solidFill>
                <a:schemeClr val="dk1"/>
              </a:solidFill>
              <a:ea typeface="Public Sans"/>
              <a:cs typeface="Arial" panose="020B0604020202020204" pitchFamily="34" charset="0"/>
              <a:sym typeface="Public Sans"/>
            </a:endParaRPr>
          </a:p>
          <a:p>
            <a:pPr marL="285750" indent="-285750" latinLnBrk="0">
              <a:buFont typeface="Arial" panose="020B0604020202020204" pitchFamily="34" charset="0"/>
              <a:buChar char="•"/>
            </a:pPr>
            <a:r>
              <a:rPr lang="en-GB" dirty="0">
                <a:solidFill>
                  <a:schemeClr val="dk1"/>
                </a:solidFill>
                <a:ea typeface="Public Sans"/>
                <a:cs typeface="Arial" panose="020B0604020202020204" pitchFamily="34" charset="0"/>
                <a:sym typeface="Public Sans"/>
              </a:rPr>
              <a:t>Wind omzetten in elektriciteit: </a:t>
            </a:r>
            <a:r>
              <a:rPr lang="en-GB" i="0" u="none" strike="noStrike" dirty="0">
                <a:solidFill>
                  <a:schemeClr val="tx1"/>
                </a:solidFill>
                <a:effectLst/>
                <a:latin typeface="+mn-lt"/>
                <a:hlinkClick r:id="rId10"/>
              </a:rPr>
              <a:t>Middelgrunden offshore windmolenpark </a:t>
            </a:r>
            <a:r>
              <a:rPr lang="en-GB" i="0" u="none" strike="noStrike" dirty="0">
                <a:solidFill>
                  <a:schemeClr val="tx1"/>
                </a:solidFill>
                <a:effectLst/>
                <a:latin typeface="+mn-lt"/>
              </a:rPr>
              <a:t>door Øyvind Holmstad is gelicentieerd </a:t>
            </a:r>
            <a:r>
              <a:rPr lang="en-GB" i="0" u="none" strike="noStrike" dirty="0">
                <a:solidFill>
                  <a:schemeClr val="tx1"/>
                </a:solidFill>
                <a:effectLst/>
                <a:latin typeface="+mn-lt"/>
                <a:hlinkClick r:id="rId5">
                  <a:extLst>
                    <a:ext uri="{A12FA001-AC4F-418D-AE19-62706E023703}">
                      <ahyp:hlinkClr xmlns:ahyp="http://schemas.microsoft.com/office/drawing/2018/hyperlinkcolor" val="tx"/>
                    </a:ext>
                  </a:extLst>
                </a:hlinkClick>
              </a:rPr>
              <a:t>onder CC BY-SA 4.0.  </a:t>
            </a:r>
            <a:endParaRPr lang="en-GB" i="0" u="none" strike="noStrike" dirty="0">
              <a:solidFill>
                <a:schemeClr val="tx1"/>
              </a:solidFill>
              <a:effectLst/>
              <a:latin typeface="+mn-lt"/>
            </a:endParaRPr>
          </a:p>
          <a:p>
            <a:pPr marL="285750" indent="-285750" latinLnBrk="0">
              <a:buFont typeface="Arial" panose="020B0604020202020204" pitchFamily="34" charset="0"/>
              <a:buChar char="•"/>
            </a:pPr>
            <a:r>
              <a:rPr lang="en-GB" dirty="0"/>
              <a:t>Inzicht in de opslag van zonne-energie: </a:t>
            </a:r>
            <a:r>
              <a:rPr lang="en-GB" dirty="0">
                <a:hlinkClick r:id="rId11"/>
              </a:rPr>
              <a:t>Solar Façade </a:t>
            </a:r>
            <a:r>
              <a:rPr lang="en-GB" dirty="0"/>
              <a:t>door La Citta Vita is gelicentieerd onder </a:t>
            </a:r>
            <a:r>
              <a:rPr lang="en-US" dirty="0">
                <a:solidFill>
                  <a:schemeClr val="dk1"/>
                </a:solidFill>
                <a:ea typeface="Public Sans"/>
                <a:cs typeface="Public Sans"/>
                <a:sym typeface="Public Sans"/>
                <a:hlinkClick r:id="rId5"/>
              </a:rPr>
              <a:t>CC BY-SA 2.0</a:t>
            </a:r>
            <a:r>
              <a:rPr lang="en-US" dirty="0">
                <a:solidFill>
                  <a:schemeClr val="dk1"/>
                </a:solidFill>
                <a:ea typeface="Public Sans"/>
                <a:cs typeface="Public Sans"/>
                <a:sym typeface="Public Sans"/>
              </a:rPr>
              <a:t>. </a:t>
            </a:r>
            <a:endParaRPr lang="en-US"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GB" dirty="0"/>
              <a:t> Enkele praktische tips voor communicatie met het publiek: </a:t>
            </a:r>
            <a:r>
              <a:rPr lang="en-GB" dirty="0">
                <a:hlinkClick r:id="rId12"/>
              </a:rPr>
              <a:t>the crowds </a:t>
            </a:r>
            <a:r>
              <a:rPr lang="en-GB" dirty="0"/>
              <a:t>door bob walker is gelicentieerd </a:t>
            </a:r>
            <a:r>
              <a:rPr lang="en-US" dirty="0">
                <a:solidFill>
                  <a:schemeClr val="dk1"/>
                </a:solidFill>
                <a:ea typeface="Public Sans"/>
                <a:cs typeface="Public Sans"/>
                <a:sym typeface="Public Sans"/>
                <a:hlinkClick r:id="rId5"/>
              </a:rPr>
              <a:t>onder CC BY-SA 2.0</a:t>
            </a:r>
            <a:r>
              <a:rPr lang="en-US" dirty="0">
                <a:solidFill>
                  <a:schemeClr val="dk1"/>
                </a:solidFill>
                <a:ea typeface="Public Sans"/>
                <a:cs typeface="Public Sans"/>
                <a:sym typeface="Public Sans"/>
              </a:rPr>
              <a:t>. </a:t>
            </a:r>
            <a:endParaRPr lang="en-US" sz="1800" dirty="0">
              <a:solidFill>
                <a:schemeClr val="dk1"/>
              </a:solidFill>
              <a:ea typeface="Public Sans"/>
              <a:cs typeface="Public Sans"/>
              <a:sym typeface="Public Sans"/>
            </a:endParaRPr>
          </a:p>
          <a:p>
            <a:pPr latinLnBrk="0"/>
            <a:endParaRPr lang="en-US" sz="18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8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3200" dirty="0">
              <a:solidFill>
                <a:schemeClr val="dk1"/>
              </a:solidFill>
              <a:ea typeface="Calibri"/>
              <a:cs typeface="Calibri"/>
              <a:sym typeface="Calibri"/>
            </a:endParaRPr>
          </a:p>
          <a:p>
            <a:pPr latinLnBrk="0"/>
            <a:endParaRPr lang="en-GB" dirty="0"/>
          </a:p>
        </p:txBody>
      </p:sp>
      <p:sp>
        <p:nvSpPr>
          <p:cNvPr id="3" name="Title 2">
            <a:extLst>
              <a:ext uri="{FF2B5EF4-FFF2-40B4-BE49-F238E27FC236}">
                <a16:creationId xmlns:a16="http://schemas.microsoft.com/office/drawing/2014/main" id="{BF29CAAB-BAC8-5180-E907-6B2384C8CCC9}"/>
              </a:ext>
            </a:extLst>
          </p:cNvPr>
          <p:cNvSpPr>
            <a:spLocks noGrp="1"/>
          </p:cNvSpPr>
          <p:nvPr>
            <p:ph type="title" idx="4294967295"/>
          </p:nvPr>
        </p:nvSpPr>
        <p:spPr>
          <a:xfrm>
            <a:off x="487680" y="800140"/>
            <a:ext cx="10515600" cy="1325563"/>
          </a:xfrm>
          <a:prstGeom prst="rect">
            <a:avLst/>
          </a:prstGeom>
        </p:spPr>
        <p:txBody>
          <a:bodyPr/>
          <a:lstStyle/>
          <a:p>
            <a:pPr rtl="0" eaLnBrk="1" latinLnBrk="1" hangingPunct="1"/>
            <a:r>
              <a:rPr lang="nl-NL"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Met dank aan</a:t>
            </a:r>
            <a:endParaRPr lang="nl-NL" noProof="1">
              <a:effectLst/>
            </a:endParaRPr>
          </a:p>
          <a:p>
            <a:endParaRPr lang="nl-NL" noProof="1"/>
          </a:p>
        </p:txBody>
      </p:sp>
    </p:spTree>
    <p:extLst>
      <p:ext uri="{BB962C8B-B14F-4D97-AF65-F5344CB8AC3E}">
        <p14:creationId xmlns:p14="http://schemas.microsoft.com/office/powerpoint/2010/main" val="628268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4067F-03A6-692E-8356-66ADF8CE07B2}"/>
              </a:ext>
            </a:extLst>
          </p:cNvPr>
          <p:cNvSpPr>
            <a:spLocks noGrp="1"/>
          </p:cNvSpPr>
          <p:nvPr>
            <p:ph type="title" idx="4294967295"/>
          </p:nvPr>
        </p:nvSpPr>
        <p:spPr>
          <a:xfrm>
            <a:off x="4012474" y="2766218"/>
            <a:ext cx="4726577" cy="1325563"/>
          </a:xfrm>
          <a:prstGeom prst="rect">
            <a:avLst/>
          </a:prstGeom>
        </p:spPr>
        <p:txBody>
          <a:bodyPr/>
          <a:lstStyle/>
          <a:p>
            <a:pPr rtl="0" eaLnBrk="1" latinLnBrk="1" hangingPunct="1"/>
            <a:r>
              <a:rPr lang="nl-NL" sz="6000" b="0" kern="1200" noProof="1">
                <a:solidFill>
                  <a:srgbClr val="FFFFFF"/>
                </a:solidFill>
                <a:effectLst/>
                <a:latin typeface="Calibri" panose="020F0502020204030204" pitchFamily="34" charset="0"/>
                <a:ea typeface="맑은 고딕" panose="020B0503020000020004" pitchFamily="34" charset="-127"/>
                <a:cs typeface="+mn-cs"/>
              </a:rPr>
              <a:t>Bedankt!</a:t>
            </a:r>
            <a:endParaRPr lang="nl-NL" noProof="1">
              <a:effectLst/>
            </a:endParaRPr>
          </a:p>
          <a:p>
            <a:endParaRPr lang="nl-NL" noProof="1"/>
          </a:p>
        </p:txBody>
      </p:sp>
    </p:spTree>
    <p:extLst>
      <p:ext uri="{BB962C8B-B14F-4D97-AF65-F5344CB8AC3E}">
        <p14:creationId xmlns:p14="http://schemas.microsoft.com/office/powerpoint/2010/main" val="3747527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5C9BDD-F6F6-C0F5-74DA-D7AF263D3056}"/>
              </a:ext>
            </a:extLst>
          </p:cNvPr>
          <p:cNvSpPr>
            <a:spLocks noGrp="1"/>
          </p:cNvSpPr>
          <p:nvPr>
            <p:ph type="title" idx="4294967295"/>
          </p:nvPr>
        </p:nvSpPr>
        <p:spPr>
          <a:xfrm>
            <a:off x="556590" y="365125"/>
            <a:ext cx="3270827" cy="1325563"/>
          </a:xfrm>
          <a:prstGeom prst="rect">
            <a:avLst/>
          </a:prstGeom>
        </p:spPr>
        <p:txBody>
          <a:bodyPr/>
          <a:lstStyle/>
          <a:p>
            <a:r>
              <a:rPr lang="nl-NL" noProof="1">
                <a:solidFill>
                  <a:schemeClr val="bg1"/>
                </a:solidFill>
              </a:rPr>
              <a:t>Inleiding</a:t>
            </a:r>
          </a:p>
        </p:txBody>
      </p:sp>
      <p:sp>
        <p:nvSpPr>
          <p:cNvPr id="2" name="TextBox 1">
            <a:extLst>
              <a:ext uri="{FF2B5EF4-FFF2-40B4-BE49-F238E27FC236}">
                <a16:creationId xmlns:a16="http://schemas.microsoft.com/office/drawing/2014/main" id="{0FE65402-2D24-4C0B-3A9B-70B199ADCEA8}"/>
              </a:ext>
            </a:extLst>
          </p:cNvPr>
          <p:cNvSpPr txBox="1"/>
          <p:nvPr/>
        </p:nvSpPr>
        <p:spPr>
          <a:xfrm>
            <a:off x="4661386" y="520037"/>
            <a:ext cx="6974024" cy="6001643"/>
          </a:xfrm>
          <a:prstGeom prst="rect">
            <a:avLst/>
          </a:prstGeom>
          <a:noFill/>
        </p:spPr>
        <p:txBody>
          <a:bodyPr wrap="square" lIns="91440" tIns="45720" rIns="91440" bIns="45720" rtlCol="0" anchor="t">
            <a:spAutoFit/>
          </a:bodyPr>
          <a:lstStyle/>
          <a:p>
            <a:pPr latinLnBrk="0"/>
            <a:r>
              <a:rPr lang="en-GB" sz="2400" dirty="0">
                <a:solidFill>
                  <a:srgbClr val="2B2C30"/>
                </a:solidFill>
                <a:ea typeface="Public Sans"/>
                <a:cs typeface="Public Sans"/>
                <a:sym typeface="Public Sans"/>
              </a:rPr>
              <a:t>Verslaggeving over technische onderwerpen zoals digitale energie kan lastig zijn. Hoe </a:t>
            </a:r>
            <a:r>
              <a:rPr lang="en-GB" sz="2400" dirty="0" err="1">
                <a:solidFill>
                  <a:srgbClr val="2B2C30"/>
                </a:solidFill>
                <a:ea typeface="Public Sans"/>
                <a:cs typeface="Public Sans"/>
                <a:sym typeface="Public Sans"/>
              </a:rPr>
              <a:t>zorg</a:t>
            </a:r>
            <a:r>
              <a:rPr lang="en-GB" sz="2400" dirty="0">
                <a:solidFill>
                  <a:srgbClr val="2B2C30"/>
                </a:solidFill>
                <a:ea typeface="Public Sans"/>
                <a:cs typeface="Public Sans"/>
                <a:sym typeface="Public Sans"/>
              </a:rPr>
              <a:t> je ervoor </a:t>
            </a:r>
            <a:r>
              <a:rPr lang="en-GB" sz="2400" dirty="0" err="1">
                <a:solidFill>
                  <a:srgbClr val="2B2C30"/>
                </a:solidFill>
                <a:ea typeface="Public Sans"/>
                <a:cs typeface="Public Sans"/>
                <a:sym typeface="Public Sans"/>
              </a:rPr>
              <a:t>dat</a:t>
            </a:r>
            <a:r>
              <a:rPr lang="en-GB" sz="2400" dirty="0">
                <a:solidFill>
                  <a:srgbClr val="2B2C30"/>
                </a:solidFill>
                <a:ea typeface="Public Sans"/>
                <a:cs typeface="Public Sans"/>
                <a:sym typeface="Public Sans"/>
              </a:rPr>
              <a:t> je verschillende technische concepten duidelijk en correct presenteert aan een algemeen publiek? En hoe zorg je ervoor dat je teksten interessant en relevant zijn? </a:t>
            </a:r>
          </a:p>
          <a:p>
            <a:pPr latinLnBrk="0"/>
            <a:endParaRPr lang="en-GB" sz="2400" dirty="0">
              <a:solidFill>
                <a:srgbClr val="2B2C30"/>
              </a:solidFill>
              <a:ea typeface="Public Sans"/>
              <a:cs typeface="Public Sans"/>
              <a:sym typeface="Public Sans"/>
            </a:endParaRPr>
          </a:p>
          <a:p>
            <a:pPr latinLnBrk="0"/>
            <a:r>
              <a:rPr lang="en-GB" sz="2400" dirty="0">
                <a:solidFill>
                  <a:srgbClr val="2B2C30"/>
                </a:solidFill>
                <a:ea typeface="Public Sans"/>
                <a:cs typeface="Public Sans"/>
                <a:sym typeface="Public Sans"/>
              </a:rPr>
              <a:t>In deze korte presentatie gaan we in op: </a:t>
            </a:r>
          </a:p>
          <a:p>
            <a:pPr latinLnBrk="0"/>
            <a:endParaRPr lang="en-GB" sz="2400" dirty="0">
              <a:solidFill>
                <a:srgbClr val="2B2C30"/>
              </a:solidFill>
              <a:ea typeface="Public Sans"/>
              <a:cs typeface="Public Sans"/>
              <a:sym typeface="Public Sans"/>
            </a:endParaRP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Drie belangrijke onderwerpen en concepten voor digitale energie.</a:t>
            </a: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Belangrijke terminologie en informatie om je op weg te helpen bij het onderzoeken of evalueren van bestaand materiaal over digitale energie.</a:t>
            </a: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Enkele praktische tips voor communicatie met het publiek.</a:t>
            </a:r>
          </a:p>
        </p:txBody>
      </p:sp>
      <p:pic>
        <p:nvPicPr>
          <p:cNvPr id="5" name="Picture 4">
            <a:extLst>
              <a:ext uri="{FF2B5EF4-FFF2-40B4-BE49-F238E27FC236}">
                <a16:creationId xmlns:a16="http://schemas.microsoft.com/office/drawing/2014/main" id="{14D262B6-B3E3-5B67-92B1-895BC3B694E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80538"/>
            <a:ext cx="4051005" cy="2696924"/>
          </a:xfrm>
          <a:prstGeom prst="rect">
            <a:avLst/>
          </a:prstGeom>
        </p:spPr>
      </p:pic>
    </p:spTree>
    <p:extLst>
      <p:ext uri="{BB962C8B-B14F-4D97-AF65-F5344CB8AC3E}">
        <p14:creationId xmlns:p14="http://schemas.microsoft.com/office/powerpoint/2010/main" val="347496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D366B55-7ACA-91FD-62DA-6FBF6BEC8E01}"/>
              </a:ext>
            </a:extLst>
          </p:cNvPr>
          <p:cNvSpPr txBox="1"/>
          <p:nvPr/>
        </p:nvSpPr>
        <p:spPr>
          <a:xfrm>
            <a:off x="4675240" y="1351508"/>
            <a:ext cx="6944367" cy="4154984"/>
          </a:xfrm>
          <a:prstGeom prst="rect">
            <a:avLst/>
          </a:prstGeom>
          <a:noFill/>
        </p:spPr>
        <p:txBody>
          <a:bodyPr wrap="square" rtlCol="0">
            <a:spAutoFit/>
          </a:bodyPr>
          <a:lstStyle/>
          <a:p>
            <a:pPr latinLnBrk="0"/>
            <a:r>
              <a:rPr lang="en-GB" sz="2400" dirty="0">
                <a:solidFill>
                  <a:srgbClr val="2B2C30"/>
                </a:solidFill>
                <a:ea typeface="Public Sans"/>
                <a:cs typeface="Public Sans"/>
                <a:sym typeface="Public Sans"/>
              </a:rPr>
              <a:t>Onze verkenning van elk onderwerp begint met een reflectieve vraag. Neem even de tijd om over elke vraag na te denken, voordat u naar de volgende dia gaat. </a:t>
            </a:r>
          </a:p>
          <a:p>
            <a:pPr latinLnBrk="0"/>
            <a:endParaRPr lang="en-GB" sz="2400" dirty="0">
              <a:solidFill>
                <a:srgbClr val="2B2C30"/>
              </a:solidFill>
              <a:ea typeface="Public Sans"/>
              <a:cs typeface="Public Sans"/>
              <a:sym typeface="Public Sans"/>
            </a:endParaRPr>
          </a:p>
          <a:p>
            <a:pPr latinLnBrk="0"/>
            <a:r>
              <a:rPr lang="en-GB" sz="2400" dirty="0">
                <a:solidFill>
                  <a:srgbClr val="2B2C30"/>
                </a:solidFill>
                <a:ea typeface="Public Sans"/>
                <a:cs typeface="Public Sans"/>
                <a:sym typeface="Public Sans"/>
              </a:rPr>
              <a:t>We beginnen elk onderwerp met belangrijke terminologie en informatie. Vervolgens belichten we bijbehorende bronnen die u kunt verkennen. </a:t>
            </a:r>
          </a:p>
          <a:p>
            <a:pPr latinLnBrk="0"/>
            <a:endParaRPr lang="en-GB" sz="2400" noProof="0" dirty="0">
              <a:solidFill>
                <a:srgbClr val="2B2C30"/>
              </a:solidFill>
              <a:sym typeface="Public Sans"/>
            </a:endParaRPr>
          </a:p>
          <a:p>
            <a:pPr latinLnBrk="0"/>
            <a:r>
              <a:rPr lang="en-GB" sz="2400" dirty="0">
                <a:solidFill>
                  <a:srgbClr val="2B2C30"/>
                </a:solidFill>
                <a:sym typeface="Public Sans"/>
              </a:rPr>
              <a:t>U kunt elk onderdeel van de presentatie achtereenvolgens doorlopen. U kunt ook via het menu een bepaald onderwerp selecteren dat u eerst wilt verkennen. </a:t>
            </a:r>
            <a:endParaRPr lang="en-GB" sz="2400" noProof="0" dirty="0"/>
          </a:p>
        </p:txBody>
      </p:sp>
      <p:pic>
        <p:nvPicPr>
          <p:cNvPr id="5" name="Picture 4">
            <a:extLst>
              <a:ext uri="{FF2B5EF4-FFF2-40B4-BE49-F238E27FC236}">
                <a16:creationId xmlns:a16="http://schemas.microsoft.com/office/drawing/2014/main" id="{3F2EAE27-0D9D-E6A0-4D94-A76D062A64A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82677"/>
            <a:ext cx="4044578" cy="2692646"/>
          </a:xfrm>
          <a:prstGeom prst="rect">
            <a:avLst/>
          </a:prstGeom>
        </p:spPr>
      </p:pic>
      <p:sp>
        <p:nvSpPr>
          <p:cNvPr id="3" name="Title 2">
            <a:extLst>
              <a:ext uri="{FF2B5EF4-FFF2-40B4-BE49-F238E27FC236}">
                <a16:creationId xmlns:a16="http://schemas.microsoft.com/office/drawing/2014/main" id="{9CE9E803-2315-C348-C69F-0FC22E1C6B9B}"/>
              </a:ext>
            </a:extLst>
          </p:cNvPr>
          <p:cNvSpPr>
            <a:spLocks noGrp="1"/>
          </p:cNvSpPr>
          <p:nvPr>
            <p:ph type="title" idx="4294967295"/>
          </p:nvPr>
        </p:nvSpPr>
        <p:spPr>
          <a:xfrm>
            <a:off x="286196" y="273685"/>
            <a:ext cx="3472185" cy="1325563"/>
          </a:xfrm>
          <a:prstGeom prst="rect">
            <a:avLst/>
          </a:prstGeom>
        </p:spPr>
        <p:txBody>
          <a:bodyPr/>
          <a:lstStyle/>
          <a:p>
            <a:pPr latinLnBrk="0"/>
            <a:r>
              <a:rPr lang="nl-NL" noProof="1">
                <a:solidFill>
                  <a:schemeClr val="bg1"/>
                </a:solidFill>
              </a:rPr>
              <a:t>Deze</a:t>
            </a:r>
            <a:r>
              <a:rPr lang="nl-NL" baseline="0" noProof="1">
                <a:solidFill>
                  <a:schemeClr val="bg1"/>
                </a:solidFill>
              </a:rPr>
              <a:t> </a:t>
            </a:r>
            <a:br>
              <a:rPr lang="nl-NL" baseline="0" noProof="1">
                <a:solidFill>
                  <a:schemeClr val="bg1"/>
                </a:solidFill>
              </a:rPr>
            </a:br>
            <a:r>
              <a:rPr lang="nl-NL" baseline="0" noProof="1">
                <a:solidFill>
                  <a:schemeClr val="bg1"/>
                </a:solidFill>
              </a:rPr>
              <a:t>presentatie</a:t>
            </a:r>
            <a:endParaRPr lang="nl-NL" noProof="1">
              <a:solidFill>
                <a:schemeClr val="bg1"/>
              </a:solidFill>
            </a:endParaRPr>
          </a:p>
        </p:txBody>
      </p:sp>
    </p:spTree>
    <p:extLst>
      <p:ext uri="{BB962C8B-B14F-4D97-AF65-F5344CB8AC3E}">
        <p14:creationId xmlns:p14="http://schemas.microsoft.com/office/powerpoint/2010/main" val="55766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BDFA4E-0E5C-DBFF-AEAC-997A394DA103}"/>
              </a:ext>
            </a:extLst>
          </p:cNvPr>
          <p:cNvSpPr>
            <a:spLocks noGrp="1"/>
          </p:cNvSpPr>
          <p:nvPr>
            <p:ph type="title" idx="4294967295"/>
          </p:nvPr>
        </p:nvSpPr>
        <p:spPr>
          <a:xfrm>
            <a:off x="384129" y="835388"/>
            <a:ext cx="10746325" cy="1325563"/>
          </a:xfrm>
          <a:prstGeom prst="rect">
            <a:avLst/>
          </a:prstGeom>
        </p:spPr>
        <p:txBody>
          <a:bodyPr/>
          <a:lstStyle/>
          <a:p>
            <a:pPr latinLnBrk="0"/>
            <a:r>
              <a:rPr lang="nl-NL" sz="2800" b="1" noProof="1">
                <a:solidFill>
                  <a:schemeClr val="bg1"/>
                </a:solidFill>
              </a:rPr>
              <a:t>Belangrijke onderwerpen en concepten in de digitalisering van energie</a:t>
            </a:r>
          </a:p>
        </p:txBody>
      </p:sp>
      <p:sp>
        <p:nvSpPr>
          <p:cNvPr id="2" name="TextBox 1">
            <a:extLst>
              <a:ext uri="{FF2B5EF4-FFF2-40B4-BE49-F238E27FC236}">
                <a16:creationId xmlns:a16="http://schemas.microsoft.com/office/drawing/2014/main" id="{1013318B-F51A-DE9B-4143-B6140E6B757E}"/>
              </a:ext>
            </a:extLst>
          </p:cNvPr>
          <p:cNvSpPr txBox="1"/>
          <p:nvPr/>
        </p:nvSpPr>
        <p:spPr>
          <a:xfrm>
            <a:off x="384130" y="2537325"/>
            <a:ext cx="11423738" cy="3785652"/>
          </a:xfrm>
          <a:prstGeom prst="rect">
            <a:avLst/>
          </a:prstGeom>
          <a:noFill/>
        </p:spPr>
        <p:txBody>
          <a:bodyPr wrap="square" rtlCol="0">
            <a:spAutoFit/>
          </a:bodyPr>
          <a:lstStyle/>
          <a:p>
            <a:pPr marL="342900" indent="-342900" latinLnBrk="0">
              <a:buFont typeface="+mj-lt"/>
              <a:buAutoNum type="arabicPeriod"/>
            </a:pPr>
            <a:r>
              <a:rPr lang="en-US" sz="2400" dirty="0">
                <a:ea typeface="Public Sans"/>
                <a:cs typeface="Public Sans"/>
                <a:sym typeface="Public Sans"/>
              </a:rPr>
              <a:t>Vooruitgang boeken met elektrische voertuigen (EV's).</a:t>
            </a:r>
          </a:p>
          <a:p>
            <a:pPr marL="342900" indent="-342900" latinLnBrk="0">
              <a:buFont typeface="+mj-lt"/>
              <a:buAutoNum type="arabicPeriod"/>
            </a:pPr>
            <a:endParaRPr lang="en-US" sz="2400" dirty="0">
              <a:ea typeface="Public Sans"/>
              <a:cs typeface="Public Sans"/>
              <a:sym typeface="Public Sans"/>
            </a:endParaRPr>
          </a:p>
          <a:p>
            <a:pPr marL="342900" indent="-342900" latinLnBrk="0">
              <a:buFont typeface="+mj-lt"/>
              <a:buAutoNum type="arabicPeriod"/>
            </a:pPr>
            <a:r>
              <a:rPr lang="en-US" sz="2400" dirty="0">
                <a:ea typeface="Public Sans"/>
                <a:cs typeface="Public Sans"/>
                <a:sym typeface="Public Sans"/>
              </a:rPr>
              <a:t>Wind omzetten in elektriciteit.</a:t>
            </a:r>
          </a:p>
          <a:p>
            <a:pPr marL="342900" indent="-342900" latinLnBrk="0">
              <a:buFont typeface="+mj-lt"/>
              <a:buAutoNum type="arabicPeriod"/>
            </a:pPr>
            <a:endParaRPr lang="en-US" sz="2400" dirty="0">
              <a:ea typeface="Public Sans"/>
              <a:cs typeface="Public Sans"/>
              <a:sym typeface="Public Sans"/>
            </a:endParaRPr>
          </a:p>
          <a:p>
            <a:pPr marL="342900" indent="-342900" latinLnBrk="0">
              <a:buFont typeface="+mj-lt"/>
              <a:buAutoNum type="arabicPeriod"/>
            </a:pPr>
            <a:r>
              <a:rPr lang="en-US" sz="2400" dirty="0">
                <a:ea typeface="Public Sans"/>
                <a:cs typeface="Public Sans"/>
                <a:sym typeface="Public Sans"/>
              </a:rPr>
              <a:t>Inzicht in de opslag van zonne-energie.</a:t>
            </a:r>
          </a:p>
          <a:p>
            <a:pPr marL="342900" indent="-342900" latinLnBrk="0">
              <a:buFont typeface="+mj-lt"/>
              <a:buAutoNum type="arabicPeriod"/>
            </a:pPr>
            <a:endParaRPr lang="en-US" sz="2400" dirty="0">
              <a:ea typeface="Public Sans"/>
              <a:cs typeface="Public Sans"/>
              <a:sym typeface="Public Sans"/>
            </a:endParaRPr>
          </a:p>
          <a:p>
            <a:pPr marL="342900" indent="-342900" latinLnBrk="0">
              <a:buFont typeface="+mj-lt"/>
              <a:buAutoNum type="arabicPeriod"/>
            </a:pPr>
            <a:r>
              <a:rPr lang="en-US" sz="2400" dirty="0">
                <a:ea typeface="Public Sans"/>
                <a:cs typeface="Public Sans"/>
                <a:sym typeface="Public Sans"/>
              </a:rPr>
              <a:t>Enkele praktische tips voor communicatie met het publiek.</a:t>
            </a:r>
          </a:p>
          <a:p>
            <a:pPr latinLnBrk="0"/>
            <a:endParaRPr lang="en-US" sz="2400" dirty="0">
              <a:ea typeface="Public Sans"/>
              <a:cs typeface="Public Sans"/>
              <a:sym typeface="Public Sans"/>
            </a:endParaRPr>
          </a:p>
          <a:p>
            <a:pPr marL="342900" indent="-342900" latinLnBrk="0">
              <a:buFont typeface="+mj-lt"/>
              <a:buAutoNum type="arabicPeriod"/>
            </a:pPr>
            <a:endParaRPr lang="en-US" sz="2400" dirty="0">
              <a:ea typeface="Public Sans"/>
              <a:cs typeface="Public Sans"/>
              <a:sym typeface="Public Sans"/>
            </a:endParaRPr>
          </a:p>
          <a:p>
            <a:pPr marL="342900" indent="-342900" latinLnBrk="0">
              <a:buFont typeface="+mj-lt"/>
              <a:buAutoNum type="arabicPeriod"/>
            </a:pPr>
            <a:endParaRPr lang="en-US" sz="2400" dirty="0">
              <a:ea typeface="Public Sans"/>
              <a:cs typeface="Public Sans"/>
              <a:sym typeface="Public Sans"/>
            </a:endParaRPr>
          </a:p>
        </p:txBody>
      </p:sp>
    </p:spTree>
    <p:extLst>
      <p:ext uri="{BB962C8B-B14F-4D97-AF65-F5344CB8AC3E}">
        <p14:creationId xmlns:p14="http://schemas.microsoft.com/office/powerpoint/2010/main" val="164417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FEA8C-47CD-DBD4-ECCB-4F7630795F9C}"/>
              </a:ext>
            </a:extLst>
          </p:cNvPr>
          <p:cNvSpPr>
            <a:spLocks noGrp="1"/>
          </p:cNvSpPr>
          <p:nvPr>
            <p:ph type="title" idx="4294967295"/>
          </p:nvPr>
        </p:nvSpPr>
        <p:spPr>
          <a:xfrm>
            <a:off x="377867" y="861514"/>
            <a:ext cx="10515600" cy="1325563"/>
          </a:xfrm>
          <a:prstGeom prst="rect">
            <a:avLst/>
          </a:prstGeom>
        </p:spPr>
        <p:txBody>
          <a:bodyPr/>
          <a:lstStyle/>
          <a:p>
            <a:r>
              <a:rPr lang="nl-NL" sz="2800" b="1" noProof="1">
                <a:solidFill>
                  <a:schemeClr val="bg1"/>
                </a:solidFill>
              </a:rPr>
              <a:t>1. Vooruitgang boeken met elektrische voertuigen</a:t>
            </a:r>
          </a:p>
        </p:txBody>
      </p:sp>
      <p:sp>
        <p:nvSpPr>
          <p:cNvPr id="4" name="TextBox 3">
            <a:extLst>
              <a:ext uri="{FF2B5EF4-FFF2-40B4-BE49-F238E27FC236}">
                <a16:creationId xmlns:a16="http://schemas.microsoft.com/office/drawing/2014/main" id="{3ECF41D1-D927-3D59-52A9-A0E9BBB94037}"/>
              </a:ext>
            </a:extLst>
          </p:cNvPr>
          <p:cNvSpPr txBox="1"/>
          <p:nvPr/>
        </p:nvSpPr>
        <p:spPr>
          <a:xfrm>
            <a:off x="1298530" y="3429000"/>
            <a:ext cx="9594937" cy="830997"/>
          </a:xfrm>
          <a:prstGeom prst="rect">
            <a:avLst/>
          </a:prstGeom>
          <a:noFill/>
        </p:spPr>
        <p:txBody>
          <a:bodyPr wrap="square" rtlCol="0">
            <a:spAutoFit/>
          </a:bodyPr>
          <a:lstStyle/>
          <a:p>
            <a:pPr algn="ctr" latinLnBrk="0"/>
            <a:r>
              <a:rPr lang="en-US" sz="4800" i="1" dirty="0">
                <a:solidFill>
                  <a:schemeClr val="accent5"/>
                </a:solidFill>
              </a:rPr>
              <a:t>Hoe werken elektrische voertuigen (EV's)?</a:t>
            </a:r>
            <a:endParaRPr lang="en-GB" sz="4800" i="1" dirty="0">
              <a:solidFill>
                <a:schemeClr val="accent5"/>
              </a:solidFill>
            </a:endParaRPr>
          </a:p>
        </p:txBody>
      </p:sp>
    </p:spTree>
    <p:extLst>
      <p:ext uri="{BB962C8B-B14F-4D97-AF65-F5344CB8AC3E}">
        <p14:creationId xmlns:p14="http://schemas.microsoft.com/office/powerpoint/2010/main" val="3862404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D68728-4224-065B-C2AB-C2488AC50DFC}"/>
              </a:ext>
            </a:extLst>
          </p:cNvPr>
          <p:cNvSpPr>
            <a:spLocks noGrp="1"/>
          </p:cNvSpPr>
          <p:nvPr>
            <p:ph type="title" idx="4294967295"/>
          </p:nvPr>
        </p:nvSpPr>
        <p:spPr>
          <a:xfrm>
            <a:off x="377482" y="691696"/>
            <a:ext cx="10515600" cy="1325563"/>
          </a:xfrm>
          <a:prstGeom prst="rect">
            <a:avLst/>
          </a:prstGeom>
        </p:spPr>
        <p:txBody>
          <a:bodyPr/>
          <a:lstStyle/>
          <a:p>
            <a:r>
              <a:rPr lang="nl-NL" sz="2800" b="1" noProof="1">
                <a:solidFill>
                  <a:schemeClr val="bg1"/>
                </a:solidFill>
              </a:rPr>
              <a:t>Elektrische voertuigen: Belangrijke terminologie</a:t>
            </a:r>
          </a:p>
        </p:txBody>
      </p:sp>
      <p:sp>
        <p:nvSpPr>
          <p:cNvPr id="4" name="TextBox 3">
            <a:extLst>
              <a:ext uri="{FF2B5EF4-FFF2-40B4-BE49-F238E27FC236}">
                <a16:creationId xmlns:a16="http://schemas.microsoft.com/office/drawing/2014/main" id="{CB33C395-3CC3-4B54-6421-D833B99114A3}"/>
              </a:ext>
            </a:extLst>
          </p:cNvPr>
          <p:cNvSpPr txBox="1"/>
          <p:nvPr/>
        </p:nvSpPr>
        <p:spPr>
          <a:xfrm>
            <a:off x="4887623" y="2461506"/>
            <a:ext cx="6926894" cy="4893647"/>
          </a:xfrm>
          <a:prstGeom prst="rect">
            <a:avLst/>
          </a:prstGeom>
          <a:noFill/>
        </p:spPr>
        <p:txBody>
          <a:bodyPr wrap="square" rtlCol="0">
            <a:spAutoFit/>
          </a:bodyPr>
          <a:lstStyle/>
          <a:p>
            <a:pPr marL="342900" indent="-342900" latinLnBrk="0">
              <a:buFont typeface="Arial" panose="020B0604020202020204" pitchFamily="34" charset="0"/>
              <a:buChar char="•"/>
            </a:pPr>
            <a:r>
              <a:rPr lang="en-GB" sz="2400" b="1" noProof="0" dirty="0">
                <a:ea typeface="Public Sans"/>
                <a:cs typeface="Public Sans"/>
                <a:sym typeface="Public Sans"/>
              </a:rPr>
              <a:t>Vehicle-to-Grid (V2G): </a:t>
            </a:r>
            <a:r>
              <a:rPr lang="en-GB" sz="2400" noProof="0" dirty="0">
                <a:ea typeface="Public Sans"/>
                <a:cs typeface="Public Sans"/>
                <a:sym typeface="Public Sans"/>
              </a:rPr>
              <a:t>Technologie waarmee elektrische voertuigen niet alleen stroom uit het elektriciteitsnet kunnen halen, maar ook stroom terug kunnen leveren aan het elektriciteitsnet.</a:t>
            </a:r>
          </a:p>
          <a:p>
            <a:pPr marL="342900" indent="-342900" latinLnBrk="0">
              <a:buFont typeface="Arial" panose="020B0604020202020204" pitchFamily="34" charset="0"/>
              <a:buChar char="•"/>
            </a:pPr>
            <a:endParaRPr lang="en-GB" sz="2400" noProof="0" dirty="0">
              <a:ea typeface="Public Sans"/>
              <a:cs typeface="Public Sans"/>
              <a:sym typeface="Public Sans"/>
            </a:endParaRPr>
          </a:p>
          <a:p>
            <a:pPr marL="342900" indent="-342900" latinLnBrk="0">
              <a:buFont typeface="Arial" panose="020B0604020202020204" pitchFamily="34" charset="0"/>
              <a:buChar char="•"/>
            </a:pPr>
            <a:r>
              <a:rPr lang="en-GB" sz="2400" b="1" noProof="0" dirty="0">
                <a:ea typeface="Public Sans"/>
                <a:cs typeface="Public Sans"/>
                <a:sym typeface="Public Sans"/>
              </a:rPr>
              <a:t>Slim opladen: </a:t>
            </a:r>
            <a:r>
              <a:rPr lang="en-GB" sz="2400" noProof="0" dirty="0">
                <a:ea typeface="Public Sans"/>
                <a:cs typeface="Public Sans"/>
                <a:sym typeface="Public Sans"/>
              </a:rPr>
              <a:t>een geavanceerd oplaadsysteem dat optimaliseert wanneer en hoe een EV wordt opgeladen op basis van factoren </a:t>
            </a:r>
            <a:r>
              <a:rPr lang="en-GB" sz="2400" dirty="0">
                <a:ea typeface="Public Sans"/>
                <a:cs typeface="Public Sans"/>
                <a:sym typeface="Public Sans"/>
              </a:rPr>
              <a:t>zoals:</a:t>
            </a:r>
            <a:r>
              <a:rPr lang="en-GB" sz="2400" noProof="0" dirty="0">
                <a:ea typeface="Public Sans"/>
                <a:cs typeface="Public Sans"/>
                <a:sym typeface="Public Sans"/>
              </a:rPr>
              <a:t> </a:t>
            </a:r>
          </a:p>
          <a:p>
            <a:pPr marL="800100" lvl="1" indent="-342900" latinLnBrk="0">
              <a:buFont typeface="Arial" panose="020B0604020202020204" pitchFamily="34" charset="0"/>
              <a:buChar char="•"/>
            </a:pPr>
            <a:r>
              <a:rPr lang="en-GB" sz="2400" noProof="0" dirty="0">
                <a:ea typeface="Public Sans"/>
                <a:cs typeface="Public Sans"/>
                <a:sym typeface="Public Sans"/>
              </a:rPr>
              <a:t>Elektriciteitsprijzen.</a:t>
            </a:r>
          </a:p>
          <a:p>
            <a:pPr marL="800100" lvl="1" indent="-342900" latinLnBrk="0">
              <a:buFont typeface="Arial" panose="020B0604020202020204" pitchFamily="34" charset="0"/>
              <a:buChar char="•"/>
            </a:pPr>
            <a:r>
              <a:rPr lang="en-GB" sz="2400" noProof="0" dirty="0">
                <a:ea typeface="Public Sans"/>
                <a:cs typeface="Public Sans"/>
                <a:sym typeface="Public Sans"/>
              </a:rPr>
              <a:t>De vraag naar elektriciteit.</a:t>
            </a:r>
            <a:endParaRPr lang="en-GB" sz="2400" dirty="0">
              <a:ea typeface="Public Sans"/>
              <a:cs typeface="Public Sans"/>
              <a:sym typeface="Public Sans"/>
            </a:endParaRPr>
          </a:p>
          <a:p>
            <a:pPr marL="800100" lvl="1" indent="-342900" latinLnBrk="0">
              <a:buFont typeface="Arial" panose="020B0604020202020204" pitchFamily="34" charset="0"/>
              <a:buChar char="•"/>
            </a:pPr>
            <a:r>
              <a:rPr lang="en-GB" sz="2400" noProof="0" dirty="0">
                <a:ea typeface="Public Sans"/>
                <a:cs typeface="Public Sans"/>
                <a:sym typeface="Public Sans"/>
              </a:rPr>
              <a:t>Beschikbaarheid van hernieuwbare energie.</a:t>
            </a:r>
          </a:p>
          <a:p>
            <a:pPr latinLnBrk="0"/>
            <a:endParaRPr lang="en-GB" sz="2400" b="1" noProof="0" dirty="0">
              <a:solidFill>
                <a:schemeClr val="accent5"/>
              </a:solidFill>
              <a:ea typeface="Public Sans"/>
              <a:cs typeface="Public Sans"/>
              <a:sym typeface="Public Sans"/>
            </a:endParaRPr>
          </a:p>
          <a:p>
            <a:pPr latinLnBrk="0"/>
            <a:endParaRPr lang="en-GB" sz="2400" b="1" noProof="0" dirty="0">
              <a:solidFill>
                <a:schemeClr val="accent5"/>
              </a:solidFill>
              <a:ea typeface="Public Sans"/>
              <a:cs typeface="Public Sans"/>
              <a:sym typeface="Public Sans"/>
            </a:endParaRPr>
          </a:p>
          <a:p>
            <a:pPr latinLnBrk="0"/>
            <a:endParaRPr lang="en-GB" sz="2400" b="1" noProof="0" dirty="0">
              <a:solidFill>
                <a:schemeClr val="accent5"/>
              </a:solidFill>
              <a:ea typeface="Public Sans"/>
              <a:cs typeface="Public Sans"/>
              <a:sym typeface="Public Sans"/>
            </a:endParaRPr>
          </a:p>
        </p:txBody>
      </p:sp>
      <p:pic>
        <p:nvPicPr>
          <p:cNvPr id="6" name="Picture 5">
            <a:extLst>
              <a:ext uri="{FF2B5EF4-FFF2-40B4-BE49-F238E27FC236}">
                <a16:creationId xmlns:a16="http://schemas.microsoft.com/office/drawing/2014/main" id="{1FCD7420-B2AC-2CF4-AF32-0946C4D127C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82" y="2849525"/>
            <a:ext cx="4278341" cy="2851195"/>
          </a:xfrm>
          <a:prstGeom prst="rect">
            <a:avLst/>
          </a:prstGeom>
        </p:spPr>
      </p:pic>
    </p:spTree>
    <p:extLst>
      <p:ext uri="{BB962C8B-B14F-4D97-AF65-F5344CB8AC3E}">
        <p14:creationId xmlns:p14="http://schemas.microsoft.com/office/powerpoint/2010/main" val="274710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01233-2A14-6071-A7F9-3279598D4E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88533F-8C68-D413-2E74-A11F06025A5E}"/>
              </a:ext>
            </a:extLst>
          </p:cNvPr>
          <p:cNvSpPr>
            <a:spLocks noGrp="1"/>
          </p:cNvSpPr>
          <p:nvPr>
            <p:ph type="title" idx="4294967295"/>
          </p:nvPr>
        </p:nvSpPr>
        <p:spPr>
          <a:xfrm>
            <a:off x="377480" y="840688"/>
            <a:ext cx="10515600" cy="1325563"/>
          </a:xfrm>
          <a:prstGeom prst="rect">
            <a:avLst/>
          </a:prstGeom>
        </p:spPr>
        <p:txBody>
          <a:bodyPr/>
          <a:lstStyle/>
          <a:p>
            <a:pPr rtl="0" eaLnBrk="1" latinLnBrk="1" hangingPunct="1"/>
            <a:r>
              <a:rPr lang="nl-NL" sz="2800" b="1" kern="1200" noProof="1">
                <a:solidFill>
                  <a:srgbClr val="FFFFFF"/>
                </a:solidFill>
                <a:effectLst/>
                <a:latin typeface="Calibri" panose="020F0502020204030204" pitchFamily="34" charset="0"/>
                <a:ea typeface="Public Sans"/>
                <a:cs typeface="Public Sans"/>
              </a:rPr>
              <a:t>Elektrische voertuigen (EV's): belangrijke feiten en informatie</a:t>
            </a:r>
            <a:endParaRPr lang="nl-NL" noProof="1">
              <a:effectLst/>
            </a:endParaRPr>
          </a:p>
          <a:p>
            <a:endParaRPr lang="nl-NL" noProof="1"/>
          </a:p>
        </p:txBody>
      </p:sp>
      <p:sp>
        <p:nvSpPr>
          <p:cNvPr id="4" name="TextBox 3">
            <a:extLst>
              <a:ext uri="{FF2B5EF4-FFF2-40B4-BE49-F238E27FC236}">
                <a16:creationId xmlns:a16="http://schemas.microsoft.com/office/drawing/2014/main" id="{8F59EF84-A0DC-E61D-F196-26BDE825F1EB}"/>
              </a:ext>
            </a:extLst>
          </p:cNvPr>
          <p:cNvSpPr txBox="1"/>
          <p:nvPr/>
        </p:nvSpPr>
        <p:spPr>
          <a:xfrm>
            <a:off x="377480" y="2166251"/>
            <a:ext cx="11437035" cy="3785652"/>
          </a:xfrm>
          <a:prstGeom prst="rect">
            <a:avLst/>
          </a:prstGeom>
          <a:noFill/>
        </p:spPr>
        <p:txBody>
          <a:bodyPr wrap="square" rtlCol="0">
            <a:spAutoFit/>
          </a:bodyPr>
          <a:lstStyle/>
          <a:p>
            <a:pPr latinLnBrk="0"/>
            <a:r>
              <a:rPr lang="en-GB" sz="2000" dirty="0">
                <a:ea typeface="Public Sans"/>
                <a:cs typeface="Public Sans"/>
                <a:sym typeface="Public Sans"/>
              </a:rPr>
              <a:t>Elektrische voertuigen (EV's) worden een belangrijk onderdeel van de energietransitie, waardoor we minder afhankelijk worden van fossiele brandstoffen en de CO2-uitstoot wordt verminderd. </a:t>
            </a:r>
          </a:p>
          <a:p>
            <a:pPr latinLnBrk="0"/>
            <a:endParaRPr lang="en-GB" sz="2000" dirty="0">
              <a:ea typeface="Public Sans"/>
              <a:cs typeface="Public Sans"/>
              <a:sym typeface="Public Sans"/>
            </a:endParaRPr>
          </a:p>
          <a:p>
            <a:pPr marL="342900" indent="-342900" latinLnBrk="0">
              <a:buFont typeface="Arial" panose="020B0604020202020204" pitchFamily="34" charset="0"/>
              <a:buChar char="•"/>
            </a:pPr>
            <a:r>
              <a:rPr lang="en-GB" sz="2000" dirty="0">
                <a:ea typeface="Public Sans"/>
                <a:cs typeface="Public Sans"/>
                <a:sym typeface="Public Sans"/>
              </a:rPr>
              <a:t>Lees het rapport </a:t>
            </a:r>
            <a:r>
              <a:rPr lang="en-GB" sz="2000" dirty="0">
                <a:ea typeface="Public Sans"/>
                <a:cs typeface="Public Sans"/>
                <a:sym typeface="Public Sans"/>
                <a:hlinkClick r:id="rId3"/>
              </a:rPr>
              <a:t>Global EV Outlook 2025 </a:t>
            </a:r>
            <a:r>
              <a:rPr lang="en-GB" sz="2000" dirty="0">
                <a:ea typeface="Public Sans"/>
                <a:cs typeface="Public Sans"/>
                <a:sym typeface="Public Sans"/>
              </a:rPr>
              <a:t>van het Internationaal Energieagentschap.</a:t>
            </a:r>
          </a:p>
          <a:p>
            <a:pPr marL="342900" indent="-342900" latinLnBrk="0">
              <a:buFont typeface="Arial" panose="020B0604020202020204" pitchFamily="34" charset="0"/>
              <a:buChar char="•"/>
            </a:pPr>
            <a:r>
              <a:rPr lang="en-GB" sz="2000" dirty="0">
                <a:ea typeface="Public Sans"/>
                <a:cs typeface="Public Sans"/>
                <a:sym typeface="Public Sans"/>
              </a:rPr>
              <a:t>Een belangrijke uitdaging voor de acceptatie van EV's is de laadinfrastructuur. </a:t>
            </a:r>
            <a:r>
              <a:rPr lang="en-GB" sz="2000" dirty="0">
                <a:ea typeface="Public Sans"/>
                <a:cs typeface="Public Sans"/>
                <a:sym typeface="Public Sans"/>
                <a:hlinkClick r:id="rId4"/>
              </a:rPr>
              <a:t>Ontdek of de laadinfrastructuur voor EV's gelijke tred houdt met de vraag</a:t>
            </a:r>
            <a:r>
              <a:rPr lang="en-GB" sz="2000" dirty="0">
                <a:ea typeface="Public Sans"/>
                <a:cs typeface="Public Sans"/>
                <a:sym typeface="Public Sans"/>
              </a:rPr>
              <a:t>.</a:t>
            </a:r>
          </a:p>
          <a:p>
            <a:pPr marL="342900" indent="-342900" latinLnBrk="0">
              <a:buFont typeface="Arial" panose="020B0604020202020204" pitchFamily="34" charset="0"/>
              <a:buChar char="•"/>
            </a:pPr>
            <a:r>
              <a:rPr lang="en-GB" sz="2000" dirty="0">
                <a:ea typeface="Public Sans"/>
                <a:cs typeface="Public Sans"/>
                <a:sym typeface="Public Sans"/>
              </a:rPr>
              <a:t>Blijf op de hoogte van het nieuws over de EV-laadinfrastructuur in Europa via het </a:t>
            </a:r>
            <a:r>
              <a:rPr lang="en-GB" sz="2000" dirty="0">
                <a:ea typeface="Public Sans"/>
                <a:cs typeface="Public Sans"/>
                <a:sym typeface="Public Sans"/>
                <a:hlinkClick r:id="rId5"/>
              </a:rPr>
              <a:t>European Alternative Fuels Observatory</a:t>
            </a:r>
            <a:r>
              <a:rPr lang="en-GB" sz="2000" dirty="0">
                <a:ea typeface="Public Sans"/>
                <a:cs typeface="Public Sans"/>
                <a:sym typeface="Public Sans"/>
              </a:rPr>
              <a:t>.</a:t>
            </a:r>
          </a:p>
          <a:p>
            <a:pPr marL="342900" indent="-342900" latinLnBrk="0">
              <a:buFont typeface="Arial" panose="020B0604020202020204" pitchFamily="34" charset="0"/>
              <a:buChar char="•"/>
            </a:pPr>
            <a:r>
              <a:rPr lang="en-GB" sz="2000" dirty="0">
                <a:ea typeface="Public Sans"/>
                <a:cs typeface="Public Sans"/>
                <a:sym typeface="Public Sans"/>
              </a:rPr>
              <a:t>Lees dit artikel uit 2024 over </a:t>
            </a:r>
            <a:r>
              <a:rPr lang="en-GB" sz="2000" dirty="0">
                <a:ea typeface="Public Sans"/>
                <a:cs typeface="Public Sans"/>
                <a:sym typeface="Public Sans"/>
                <a:hlinkClick r:id="rId6"/>
              </a:rPr>
              <a:t>welke Europese landen voorop lopen met de laadinfrastructuur voor EV's</a:t>
            </a:r>
            <a:r>
              <a:rPr lang="en-GB" sz="2000" dirty="0">
                <a:ea typeface="Public Sans"/>
                <a:cs typeface="Public Sans"/>
                <a:sym typeface="Public Sans"/>
              </a:rPr>
              <a:t>.</a:t>
            </a:r>
          </a:p>
          <a:p>
            <a:pPr marL="342900" indent="-342900" latinLnBrk="0">
              <a:buFont typeface="Arial" panose="020B0604020202020204" pitchFamily="34" charset="0"/>
              <a:buChar char="•"/>
            </a:pPr>
            <a:r>
              <a:rPr lang="en-GB" sz="2000" dirty="0">
                <a:ea typeface="Public Sans"/>
                <a:cs typeface="Public Sans"/>
                <a:sym typeface="Public Sans"/>
              </a:rPr>
              <a:t>Lees het rapport van de ACEA uit 2024 </a:t>
            </a:r>
            <a:r>
              <a:rPr lang="en-GB" sz="2000" dirty="0">
                <a:ea typeface="Public Sans"/>
                <a:cs typeface="Public Sans"/>
                <a:sym typeface="Public Sans"/>
                <a:hlinkClick r:id="rId7"/>
              </a:rPr>
              <a:t>Charging ahead: accelerating the roll-out of EU electric vehicle charging infrastructure</a:t>
            </a:r>
            <a:r>
              <a:rPr lang="en-GB" sz="2000" dirty="0">
                <a:ea typeface="Public Sans"/>
                <a:cs typeface="Public Sans"/>
                <a:sym typeface="Public Sans"/>
              </a:rPr>
              <a:t>.</a:t>
            </a:r>
          </a:p>
          <a:p>
            <a:pPr latinLnBrk="0"/>
            <a:endParaRPr lang="en-GB" sz="2000" dirty="0">
              <a:ea typeface="Public Sans"/>
              <a:cs typeface="Public Sans"/>
              <a:sym typeface="Public Sans"/>
            </a:endParaRPr>
          </a:p>
        </p:txBody>
      </p:sp>
    </p:spTree>
    <p:extLst>
      <p:ext uri="{BB962C8B-B14F-4D97-AF65-F5344CB8AC3E}">
        <p14:creationId xmlns:p14="http://schemas.microsoft.com/office/powerpoint/2010/main" val="702482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F9A5-B6BE-2DCD-6B42-42A3DD8C7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D523D0-C546-5C60-AD34-9AD51BE678F4}"/>
              </a:ext>
            </a:extLst>
          </p:cNvPr>
          <p:cNvSpPr>
            <a:spLocks noGrp="1"/>
          </p:cNvSpPr>
          <p:nvPr>
            <p:ph type="title" idx="4294967295"/>
          </p:nvPr>
        </p:nvSpPr>
        <p:spPr>
          <a:xfrm>
            <a:off x="569934" y="835388"/>
            <a:ext cx="10515600" cy="1325563"/>
          </a:xfrm>
          <a:prstGeom prst="rect">
            <a:avLst/>
          </a:prstGeom>
        </p:spPr>
        <p:txBody>
          <a:bodyPr/>
          <a:lstStyle/>
          <a:p>
            <a:pPr marL="0" marR="0" lvl="0" indent="0" algn="l" defTabSz="914400" rtl="0" eaLnBrk="1" fontAlgn="auto" latinLnBrk="1" hangingPunct="1">
              <a:lnSpc>
                <a:spcPct val="90000"/>
              </a:lnSpc>
              <a:spcBef>
                <a:spcPct val="0"/>
              </a:spcBef>
              <a:spcAft>
                <a:spcPts val="0"/>
              </a:spcAft>
              <a:buClrTx/>
              <a:buSzTx/>
              <a:buFontTx/>
              <a:buNone/>
              <a:tabLst/>
              <a:defRPr/>
            </a:pPr>
            <a:r>
              <a:rPr lang="nl-NL" sz="2800" b="1" kern="1200" noProof="1">
                <a:solidFill>
                  <a:schemeClr val="bg1"/>
                </a:solidFill>
                <a:effectLst/>
              </a:rPr>
              <a:t>2. Wind omzetten in elektriciteit</a:t>
            </a:r>
            <a:endParaRPr lang="nl-NL" sz="2800" noProof="1">
              <a:solidFill>
                <a:schemeClr val="bg1"/>
              </a:solidFill>
              <a:effectLst/>
            </a:endParaRPr>
          </a:p>
          <a:p>
            <a:endParaRPr lang="nl-NL" noProof="1"/>
          </a:p>
        </p:txBody>
      </p:sp>
      <p:sp>
        <p:nvSpPr>
          <p:cNvPr id="4" name="TextBox 3">
            <a:extLst>
              <a:ext uri="{FF2B5EF4-FFF2-40B4-BE49-F238E27FC236}">
                <a16:creationId xmlns:a16="http://schemas.microsoft.com/office/drawing/2014/main" id="{B190F597-7B51-9EB6-1253-74AAF241D190}"/>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Hoeveel energie produceert een windturbine?</a:t>
            </a:r>
            <a:endParaRPr lang="en-US" sz="4000" i="1" dirty="0">
              <a:solidFill>
                <a:schemeClr val="accent2"/>
              </a:solidFill>
            </a:endParaRPr>
          </a:p>
        </p:txBody>
      </p:sp>
    </p:spTree>
    <p:extLst>
      <p:ext uri="{BB962C8B-B14F-4D97-AF65-F5344CB8AC3E}">
        <p14:creationId xmlns:p14="http://schemas.microsoft.com/office/powerpoint/2010/main" val="3256839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0FC-3697-BA58-3181-7ABAA11BC90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40033AA-BC50-5858-F1FA-DBA045056AA5}"/>
              </a:ext>
            </a:extLst>
          </p:cNvPr>
          <p:cNvSpPr>
            <a:spLocks noGrp="1"/>
          </p:cNvSpPr>
          <p:nvPr>
            <p:ph type="title" idx="4294967295"/>
          </p:nvPr>
        </p:nvSpPr>
        <p:spPr>
          <a:xfrm>
            <a:off x="247480" y="817147"/>
            <a:ext cx="10515600" cy="1325563"/>
          </a:xfrm>
          <a:prstGeom prst="rect">
            <a:avLst/>
          </a:prstGeom>
        </p:spPr>
        <p:txBody>
          <a:bodyPr/>
          <a:lstStyle/>
          <a:p>
            <a:pPr rtl="0" eaLnBrk="1" latinLnBrk="0" hangingPunct="1"/>
            <a:r>
              <a:rPr lang="nl-NL" sz="2800" b="1" kern="1200" noProof="1">
                <a:solidFill>
                  <a:srgbClr val="FFFFFF"/>
                </a:solidFill>
                <a:effectLst/>
                <a:latin typeface="Calibri" panose="020F0502020204030204" pitchFamily="34" charset="0"/>
                <a:ea typeface="Public Sans"/>
                <a:cs typeface="Public Sans"/>
              </a:rPr>
              <a:t>Wind omzetten in elektriciteit: belangrijke terminologie </a:t>
            </a:r>
            <a:endParaRPr lang="nl-NL" noProof="1">
              <a:effectLst/>
            </a:endParaRPr>
          </a:p>
          <a:p>
            <a:endParaRPr lang="nl-NL" noProof="1"/>
          </a:p>
        </p:txBody>
      </p:sp>
      <p:sp>
        <p:nvSpPr>
          <p:cNvPr id="4" name="TextBox 3">
            <a:extLst>
              <a:ext uri="{FF2B5EF4-FFF2-40B4-BE49-F238E27FC236}">
                <a16:creationId xmlns:a16="http://schemas.microsoft.com/office/drawing/2014/main" id="{12E9D6D4-ADBC-D7EB-E231-9A2E3FFD7EF4}"/>
              </a:ext>
            </a:extLst>
          </p:cNvPr>
          <p:cNvSpPr txBox="1"/>
          <p:nvPr/>
        </p:nvSpPr>
        <p:spPr>
          <a:xfrm>
            <a:off x="5361140" y="2866458"/>
            <a:ext cx="6453377" cy="3174395"/>
          </a:xfrm>
          <a:prstGeom prst="rect">
            <a:avLst/>
          </a:prstGeom>
          <a:noFill/>
        </p:spPr>
        <p:txBody>
          <a:bodyPr wrap="square" rtlCol="0">
            <a:spAutoFit/>
          </a:bodyPr>
          <a:lstStyle/>
          <a:p>
            <a:pPr latinLnBrk="0"/>
            <a:r>
              <a:rPr lang="en-GB" sz="2400" b="1" dirty="0">
                <a:solidFill>
                  <a:srgbClr val="2B2C30"/>
                </a:solidFill>
              </a:rPr>
              <a:t>Onshore windpark: </a:t>
            </a:r>
            <a:r>
              <a:rPr lang="en-GB" sz="2400" dirty="0">
                <a:solidFill>
                  <a:srgbClr val="2B2C30"/>
                </a:solidFill>
              </a:rPr>
              <a:t>Een verzameling windturbines die op het land zijn geïnstalleerd, meestal in open velden of heuvels waar de windsnelheden sterk en constant zijn.</a:t>
            </a:r>
          </a:p>
          <a:p>
            <a:pPr latinLnBrk="0"/>
            <a:endParaRPr lang="en-GB" sz="2400" dirty="0"/>
          </a:p>
          <a:p>
            <a:pPr latinLnBrk="0"/>
            <a:r>
              <a:rPr lang="en-GB" sz="2400" b="1" dirty="0">
                <a:solidFill>
                  <a:srgbClr val="2B2C30"/>
                </a:solidFill>
              </a:rPr>
              <a:t>Offshore windpark: </a:t>
            </a:r>
            <a:r>
              <a:rPr lang="en-GB" sz="2400" dirty="0">
                <a:solidFill>
                  <a:srgbClr val="2B2C30"/>
                </a:solidFill>
              </a:rPr>
              <a:t>windturbines die zijn geïnstalleerd in wateren, zoals zeeën of oceanen, waar de windsnelheden sterker en constanter zijn.</a:t>
            </a:r>
            <a:endParaRPr lang="en-GB" sz="2400" dirty="0"/>
          </a:p>
          <a:p>
            <a:pPr latinLnBrk="0">
              <a:lnSpc>
                <a:spcPct val="150000"/>
              </a:lnSpc>
            </a:pPr>
            <a:endParaRPr lang="en-GB" sz="2400" dirty="0">
              <a:solidFill>
                <a:srgbClr val="2B2C30"/>
              </a:solidFill>
            </a:endParaRPr>
          </a:p>
        </p:txBody>
      </p:sp>
      <p:pic>
        <p:nvPicPr>
          <p:cNvPr id="7" name="Picture 6">
            <a:extLst>
              <a:ext uri="{FF2B5EF4-FFF2-40B4-BE49-F238E27FC236}">
                <a16:creationId xmlns:a16="http://schemas.microsoft.com/office/drawing/2014/main" id="{6935CB82-5492-E4B1-A27E-8C91F61FBAD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480" y="2866458"/>
            <a:ext cx="4964283" cy="2792220"/>
          </a:xfrm>
          <a:prstGeom prst="rect">
            <a:avLst/>
          </a:prstGeom>
        </p:spPr>
      </p:pic>
    </p:spTree>
    <p:extLst>
      <p:ext uri="{BB962C8B-B14F-4D97-AF65-F5344CB8AC3E}">
        <p14:creationId xmlns:p14="http://schemas.microsoft.com/office/powerpoint/2010/main" val="143052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customXml/itemProps2.xml><?xml version="1.0" encoding="utf-8"?>
<ds:datastoreItem xmlns:ds="http://schemas.openxmlformats.org/officeDocument/2006/customXml" ds:itemID="{6D886BAE-CEBB-4234-AEE9-46C263C74C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3774D8-BCA8-4A02-93E0-3307429344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375</TotalTime>
  <Words>2709</Words>
  <Application>Microsoft Macintosh PowerPoint</Application>
  <PresentationFormat>Widescreen</PresentationFormat>
  <Paragraphs>252</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맑은 고딕</vt:lpstr>
      <vt:lpstr>Aptos Narrow</vt:lpstr>
      <vt:lpstr>Arial</vt:lpstr>
      <vt:lpstr>Calibri</vt:lpstr>
      <vt:lpstr>Public Sans</vt:lpstr>
      <vt:lpstr>Every1 slide master</vt:lpstr>
      <vt:lpstr>Digitale energiebasisprincipes voor journalisten</vt:lpstr>
      <vt:lpstr>Inleiding</vt:lpstr>
      <vt:lpstr>Deze  presentatie</vt:lpstr>
      <vt:lpstr>Belangrijke onderwerpen en concepten in de digitalisering van energie</vt:lpstr>
      <vt:lpstr>1. Vooruitgang boeken met elektrische voertuigen</vt:lpstr>
      <vt:lpstr>Elektrische voertuigen: Belangrijke terminologie</vt:lpstr>
      <vt:lpstr>Elektrische voertuigen (EV's): belangrijke feiten en informatie </vt:lpstr>
      <vt:lpstr>2. Wind omzetten in elektriciteit </vt:lpstr>
      <vt:lpstr>Wind omzetten in elektriciteit: belangrijke terminologie  </vt:lpstr>
      <vt:lpstr>Wind omzetten in elektriciteit: belangrijke feiten en informatie  </vt:lpstr>
      <vt:lpstr>3. Inzicht in de opslag van zonne-energie  </vt:lpstr>
      <vt:lpstr>Inzicht in de opslag van zonne-energie: belangrijke terminologie </vt:lpstr>
      <vt:lpstr>Inzicht in de opslag van zonne-energie: belangrijke feiten en informatie  </vt:lpstr>
      <vt:lpstr>Enkele praktische tips voor communicatie met het publiek  </vt:lpstr>
      <vt:lpstr>Volgende stappen</vt:lpstr>
      <vt:lpstr>Met dank aan </vt:lpstr>
      <vt:lpstr>Bedankt!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51</cp:revision>
  <cp:lastPrinted>2025-03-21T11:31:47Z</cp:lastPrinted>
  <dcterms:created xsi:type="dcterms:W3CDTF">2019-04-06T05:20:47Z</dcterms:created>
  <dcterms:modified xsi:type="dcterms:W3CDTF">2026-03-09T14:55:08Z</dcterms:modified>
  <cp:category/>
</cp:coreProperties>
</file>